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148"/>
  </p:notesMasterIdLst>
  <p:handoutMasterIdLst>
    <p:handoutMasterId r:id="rId149"/>
  </p:handoutMasterIdLst>
  <p:sldIdLst>
    <p:sldId id="256" r:id="rId2"/>
    <p:sldId id="721" r:id="rId3"/>
    <p:sldId id="723" r:id="rId4"/>
    <p:sldId id="733" r:id="rId5"/>
    <p:sldId id="734" r:id="rId6"/>
    <p:sldId id="735" r:id="rId7"/>
    <p:sldId id="781" r:id="rId8"/>
    <p:sldId id="782" r:id="rId9"/>
    <p:sldId id="783" r:id="rId10"/>
    <p:sldId id="736" r:id="rId11"/>
    <p:sldId id="785" r:id="rId12"/>
    <p:sldId id="786" r:id="rId13"/>
    <p:sldId id="787" r:id="rId14"/>
    <p:sldId id="794" r:id="rId15"/>
    <p:sldId id="793" r:id="rId16"/>
    <p:sldId id="795" r:id="rId17"/>
    <p:sldId id="788" r:id="rId18"/>
    <p:sldId id="789" r:id="rId19"/>
    <p:sldId id="790" r:id="rId20"/>
    <p:sldId id="791" r:id="rId21"/>
    <p:sldId id="792" r:id="rId22"/>
    <p:sldId id="796" r:id="rId23"/>
    <p:sldId id="797" r:id="rId24"/>
    <p:sldId id="805" r:id="rId25"/>
    <p:sldId id="798" r:id="rId26"/>
    <p:sldId id="799" r:id="rId27"/>
    <p:sldId id="806" r:id="rId28"/>
    <p:sldId id="800" r:id="rId29"/>
    <p:sldId id="801" r:id="rId30"/>
    <p:sldId id="802" r:id="rId31"/>
    <p:sldId id="807" r:id="rId32"/>
    <p:sldId id="808" r:id="rId33"/>
    <p:sldId id="810" r:id="rId34"/>
    <p:sldId id="811" r:id="rId35"/>
    <p:sldId id="804" r:id="rId36"/>
    <p:sldId id="812" r:id="rId37"/>
    <p:sldId id="813" r:id="rId38"/>
    <p:sldId id="814" r:id="rId39"/>
    <p:sldId id="784" r:id="rId40"/>
    <p:sldId id="729" r:id="rId41"/>
    <p:sldId id="730" r:id="rId42"/>
    <p:sldId id="832" r:id="rId43"/>
    <p:sldId id="731" r:id="rId44"/>
    <p:sldId id="833" r:id="rId45"/>
    <p:sldId id="834" r:id="rId46"/>
    <p:sldId id="815" r:id="rId47"/>
    <p:sldId id="816" r:id="rId48"/>
    <p:sldId id="817" r:id="rId49"/>
    <p:sldId id="818" r:id="rId50"/>
    <p:sldId id="819" r:id="rId51"/>
    <p:sldId id="820" r:id="rId52"/>
    <p:sldId id="741" r:id="rId53"/>
    <p:sldId id="821" r:id="rId54"/>
    <p:sldId id="822" r:id="rId55"/>
    <p:sldId id="745" r:id="rId56"/>
    <p:sldId id="823" r:id="rId57"/>
    <p:sldId id="824" r:id="rId58"/>
    <p:sldId id="825" r:id="rId59"/>
    <p:sldId id="826" r:id="rId60"/>
    <p:sldId id="749" r:id="rId61"/>
    <p:sldId id="827" r:id="rId62"/>
    <p:sldId id="828" r:id="rId63"/>
    <p:sldId id="829" r:id="rId64"/>
    <p:sldId id="757" r:id="rId65"/>
    <p:sldId id="758" r:id="rId66"/>
    <p:sldId id="759" r:id="rId67"/>
    <p:sldId id="830" r:id="rId68"/>
    <p:sldId id="831" r:id="rId69"/>
    <p:sldId id="756" r:id="rId70"/>
    <p:sldId id="760" r:id="rId71"/>
    <p:sldId id="761" r:id="rId72"/>
    <p:sldId id="762" r:id="rId73"/>
    <p:sldId id="763" r:id="rId74"/>
    <p:sldId id="764" r:id="rId75"/>
    <p:sldId id="732" r:id="rId76"/>
    <p:sldId id="725" r:id="rId77"/>
    <p:sldId id="765" r:id="rId78"/>
    <p:sldId id="835" r:id="rId79"/>
    <p:sldId id="836" r:id="rId80"/>
    <p:sldId id="837" r:id="rId81"/>
    <p:sldId id="838" r:id="rId82"/>
    <p:sldId id="839" r:id="rId83"/>
    <p:sldId id="840" r:id="rId84"/>
    <p:sldId id="841" r:id="rId85"/>
    <p:sldId id="842" r:id="rId86"/>
    <p:sldId id="860" r:id="rId87"/>
    <p:sldId id="861" r:id="rId88"/>
    <p:sldId id="862" r:id="rId89"/>
    <p:sldId id="843" r:id="rId90"/>
    <p:sldId id="844" r:id="rId91"/>
    <p:sldId id="845" r:id="rId92"/>
    <p:sldId id="863" r:id="rId93"/>
    <p:sldId id="846" r:id="rId94"/>
    <p:sldId id="864" r:id="rId95"/>
    <p:sldId id="865" r:id="rId96"/>
    <p:sldId id="866" r:id="rId97"/>
    <p:sldId id="847" r:id="rId98"/>
    <p:sldId id="848" r:id="rId99"/>
    <p:sldId id="867" r:id="rId100"/>
    <p:sldId id="868" r:id="rId101"/>
    <p:sldId id="849" r:id="rId102"/>
    <p:sldId id="869" r:id="rId103"/>
    <p:sldId id="870" r:id="rId104"/>
    <p:sldId id="871" r:id="rId105"/>
    <p:sldId id="872" r:id="rId106"/>
    <p:sldId id="873" r:id="rId107"/>
    <p:sldId id="874" r:id="rId108"/>
    <p:sldId id="876" r:id="rId109"/>
    <p:sldId id="875" r:id="rId110"/>
    <p:sldId id="728" r:id="rId111"/>
    <p:sldId id="525" r:id="rId112"/>
    <p:sldId id="720" r:id="rId113"/>
    <p:sldId id="724" r:id="rId114"/>
    <p:sldId id="737" r:id="rId115"/>
    <p:sldId id="766" r:id="rId116"/>
    <p:sldId id="738" r:id="rId117"/>
    <p:sldId id="739" r:id="rId118"/>
    <p:sldId id="740" r:id="rId119"/>
    <p:sldId id="742" r:id="rId120"/>
    <p:sldId id="743" r:id="rId121"/>
    <p:sldId id="744" r:id="rId122"/>
    <p:sldId id="767" r:id="rId123"/>
    <p:sldId id="768" r:id="rId124"/>
    <p:sldId id="769" r:id="rId125"/>
    <p:sldId id="770" r:id="rId126"/>
    <p:sldId id="771" r:id="rId127"/>
    <p:sldId id="772" r:id="rId128"/>
    <p:sldId id="746" r:id="rId129"/>
    <p:sldId id="747" r:id="rId130"/>
    <p:sldId id="748" r:id="rId131"/>
    <p:sldId id="750" r:id="rId132"/>
    <p:sldId id="751" r:id="rId133"/>
    <p:sldId id="752" r:id="rId134"/>
    <p:sldId id="773" r:id="rId135"/>
    <p:sldId id="774" r:id="rId136"/>
    <p:sldId id="775" r:id="rId137"/>
    <p:sldId id="753" r:id="rId138"/>
    <p:sldId id="754" r:id="rId139"/>
    <p:sldId id="776" r:id="rId140"/>
    <p:sldId id="777" r:id="rId141"/>
    <p:sldId id="778" r:id="rId142"/>
    <p:sldId id="779" r:id="rId143"/>
    <p:sldId id="780" r:id="rId144"/>
    <p:sldId id="755" r:id="rId145"/>
    <p:sldId id="603" r:id="rId146"/>
    <p:sldId id="722" r:id="rId147"/>
  </p:sldIdLst>
  <p:sldSz cx="9144000" cy="6858000" type="screen4x3"/>
  <p:notesSz cx="6858000" cy="9144000"/>
  <p:defaultTextStyle>
    <a:defPPr>
      <a:defRPr lang="en-US"/>
    </a:defPPr>
    <a:lvl1pPr algn="l" rtl="0" eaLnBrk="0" fontAlgn="base" hangingPunct="0">
      <a:spcBef>
        <a:spcPct val="0"/>
      </a:spcBef>
      <a:spcAft>
        <a:spcPct val="0"/>
      </a:spcAft>
      <a:defRPr kumimoji="1" sz="2000" kern="1200">
        <a:solidFill>
          <a:schemeClr val="tx1"/>
        </a:solidFill>
        <a:latin typeface="Tahoma" panose="020B0604030504040204" pitchFamily="34" charset="0"/>
        <a:ea typeface="宋体" panose="02010600030101010101" pitchFamily="2" charset="-122"/>
        <a:cs typeface="+mn-cs"/>
      </a:defRPr>
    </a:lvl1pPr>
    <a:lvl2pPr marL="457200" algn="l" rtl="0" eaLnBrk="0" fontAlgn="base" hangingPunct="0">
      <a:spcBef>
        <a:spcPct val="0"/>
      </a:spcBef>
      <a:spcAft>
        <a:spcPct val="0"/>
      </a:spcAft>
      <a:defRPr kumimoji="1" sz="2000" kern="1200">
        <a:solidFill>
          <a:schemeClr val="tx1"/>
        </a:solidFill>
        <a:latin typeface="Tahoma" panose="020B0604030504040204" pitchFamily="34" charset="0"/>
        <a:ea typeface="宋体" panose="02010600030101010101" pitchFamily="2" charset="-122"/>
        <a:cs typeface="+mn-cs"/>
      </a:defRPr>
    </a:lvl2pPr>
    <a:lvl3pPr marL="914400" algn="l" rtl="0" eaLnBrk="0" fontAlgn="base" hangingPunct="0">
      <a:spcBef>
        <a:spcPct val="0"/>
      </a:spcBef>
      <a:spcAft>
        <a:spcPct val="0"/>
      </a:spcAft>
      <a:defRPr kumimoji="1" sz="2000" kern="1200">
        <a:solidFill>
          <a:schemeClr val="tx1"/>
        </a:solidFill>
        <a:latin typeface="Tahoma" panose="020B0604030504040204" pitchFamily="34" charset="0"/>
        <a:ea typeface="宋体" panose="02010600030101010101" pitchFamily="2" charset="-122"/>
        <a:cs typeface="+mn-cs"/>
      </a:defRPr>
    </a:lvl3pPr>
    <a:lvl4pPr marL="1371600" algn="l" rtl="0" eaLnBrk="0" fontAlgn="base" hangingPunct="0">
      <a:spcBef>
        <a:spcPct val="0"/>
      </a:spcBef>
      <a:spcAft>
        <a:spcPct val="0"/>
      </a:spcAft>
      <a:defRPr kumimoji="1" sz="2000" kern="1200">
        <a:solidFill>
          <a:schemeClr val="tx1"/>
        </a:solidFill>
        <a:latin typeface="Tahoma" panose="020B0604030504040204" pitchFamily="34" charset="0"/>
        <a:ea typeface="宋体" panose="02010600030101010101" pitchFamily="2" charset="-122"/>
        <a:cs typeface="+mn-cs"/>
      </a:defRPr>
    </a:lvl4pPr>
    <a:lvl5pPr marL="1828800" algn="l" rtl="0" eaLnBrk="0" fontAlgn="base" hangingPunct="0">
      <a:spcBef>
        <a:spcPct val="0"/>
      </a:spcBef>
      <a:spcAft>
        <a:spcPct val="0"/>
      </a:spcAft>
      <a:defRPr kumimoji="1" sz="2000" kern="1200">
        <a:solidFill>
          <a:schemeClr val="tx1"/>
        </a:solidFill>
        <a:latin typeface="Tahoma" panose="020B0604030504040204" pitchFamily="34" charset="0"/>
        <a:ea typeface="宋体" panose="02010600030101010101" pitchFamily="2" charset="-122"/>
        <a:cs typeface="+mn-cs"/>
      </a:defRPr>
    </a:lvl5pPr>
    <a:lvl6pPr marL="2286000" algn="l" defTabSz="914400" rtl="0" eaLnBrk="1" latinLnBrk="0" hangingPunct="1">
      <a:defRPr kumimoji="1" sz="2000" kern="1200">
        <a:solidFill>
          <a:schemeClr val="tx1"/>
        </a:solidFill>
        <a:latin typeface="Tahoma" panose="020B0604030504040204" pitchFamily="34" charset="0"/>
        <a:ea typeface="宋体" panose="02010600030101010101" pitchFamily="2" charset="-122"/>
        <a:cs typeface="+mn-cs"/>
      </a:defRPr>
    </a:lvl6pPr>
    <a:lvl7pPr marL="2743200" algn="l" defTabSz="914400" rtl="0" eaLnBrk="1" latinLnBrk="0" hangingPunct="1">
      <a:defRPr kumimoji="1" sz="2000" kern="1200">
        <a:solidFill>
          <a:schemeClr val="tx1"/>
        </a:solidFill>
        <a:latin typeface="Tahoma" panose="020B0604030504040204" pitchFamily="34" charset="0"/>
        <a:ea typeface="宋体" panose="02010600030101010101" pitchFamily="2" charset="-122"/>
        <a:cs typeface="+mn-cs"/>
      </a:defRPr>
    </a:lvl7pPr>
    <a:lvl8pPr marL="3200400" algn="l" defTabSz="914400" rtl="0" eaLnBrk="1" latinLnBrk="0" hangingPunct="1">
      <a:defRPr kumimoji="1" sz="2000" kern="1200">
        <a:solidFill>
          <a:schemeClr val="tx1"/>
        </a:solidFill>
        <a:latin typeface="Tahoma" panose="020B0604030504040204" pitchFamily="34" charset="0"/>
        <a:ea typeface="宋体" panose="02010600030101010101" pitchFamily="2" charset="-122"/>
        <a:cs typeface="+mn-cs"/>
      </a:defRPr>
    </a:lvl8pPr>
    <a:lvl9pPr marL="3657600" algn="l" defTabSz="914400" rtl="0" eaLnBrk="1" latinLnBrk="0" hangingPunct="1">
      <a:defRPr kumimoji="1" sz="2000" kern="1200">
        <a:solidFill>
          <a:schemeClr val="tx1"/>
        </a:solidFill>
        <a:latin typeface="Tahoma" panose="020B060403050404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9696"/>
    <a:srgbClr val="11D31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91" autoAdjust="0"/>
    <p:restoredTop sz="96370" autoAdjust="0"/>
  </p:normalViewPr>
  <p:slideViewPr>
    <p:cSldViewPr>
      <p:cViewPr varScale="1">
        <p:scale>
          <a:sx n="82" d="100"/>
          <a:sy n="82" d="100"/>
        </p:scale>
        <p:origin x="1349"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7" d="100"/>
          <a:sy n="87" d="100"/>
        </p:scale>
        <p:origin x="3840" y="9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handoutMaster" Target="handoutMasters/handout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notesMaster" Target="notesMasters/notesMaster1.xml"/><Relationship Id="rId15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5586" name="Rectangle 2">
            <a:extLst>
              <a:ext uri="{FF2B5EF4-FFF2-40B4-BE49-F238E27FC236}">
                <a16:creationId xmlns:a16="http://schemas.microsoft.com/office/drawing/2014/main" id="{1B815091-AE5C-4E8F-8CBF-782F1911AB39}"/>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pitchFamily="34" charset="0"/>
              </a:defRPr>
            </a:lvl1pPr>
          </a:lstStyle>
          <a:p>
            <a:pPr>
              <a:defRPr/>
            </a:pPr>
            <a:endParaRPr lang="zh-CN" altLang="en-US"/>
          </a:p>
        </p:txBody>
      </p:sp>
      <p:sp>
        <p:nvSpPr>
          <p:cNvPr id="195587" name="Rectangle 3">
            <a:extLst>
              <a:ext uri="{FF2B5EF4-FFF2-40B4-BE49-F238E27FC236}">
                <a16:creationId xmlns:a16="http://schemas.microsoft.com/office/drawing/2014/main" id="{1C45D80C-5A83-442B-8E36-1FE1EBAD7DB0}"/>
              </a:ext>
            </a:extLst>
          </p:cNvPr>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defRPr>
            </a:lvl1pPr>
          </a:lstStyle>
          <a:p>
            <a:pPr>
              <a:defRPr/>
            </a:pPr>
            <a:endParaRPr lang="en-US" altLang="zh-CN"/>
          </a:p>
        </p:txBody>
      </p:sp>
      <p:sp>
        <p:nvSpPr>
          <p:cNvPr id="195588" name="Rectangle 4">
            <a:extLst>
              <a:ext uri="{FF2B5EF4-FFF2-40B4-BE49-F238E27FC236}">
                <a16:creationId xmlns:a16="http://schemas.microsoft.com/office/drawing/2014/main" id="{CD3386E1-D90A-4039-948F-AEA3CCE1BF31}"/>
              </a:ext>
            </a:extLst>
          </p:cNvPr>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a:latin typeface="Arial" pitchFamily="34" charset="0"/>
              </a:defRPr>
            </a:lvl1pPr>
          </a:lstStyle>
          <a:p>
            <a:pPr>
              <a:defRPr/>
            </a:pPr>
            <a:endParaRPr lang="en-US" altLang="zh-CN"/>
          </a:p>
        </p:txBody>
      </p:sp>
      <p:sp>
        <p:nvSpPr>
          <p:cNvPr id="195589" name="Rectangle 5">
            <a:extLst>
              <a:ext uri="{FF2B5EF4-FFF2-40B4-BE49-F238E27FC236}">
                <a16:creationId xmlns:a16="http://schemas.microsoft.com/office/drawing/2014/main" id="{9C8FB7DE-4C22-4F94-941A-01D69715119B}"/>
              </a:ext>
            </a:extLst>
          </p:cNvPr>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panose="020B0604020202020204" pitchFamily="34" charset="0"/>
              </a:defRPr>
            </a:lvl1pPr>
          </a:lstStyle>
          <a:p>
            <a:pPr>
              <a:defRPr/>
            </a:pPr>
            <a:fld id="{64EF98C1-3BD3-4D46-9B98-AC65C9356B07}"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02" name="Rectangle 2">
            <a:extLst>
              <a:ext uri="{FF2B5EF4-FFF2-40B4-BE49-F238E27FC236}">
                <a16:creationId xmlns:a16="http://schemas.microsoft.com/office/drawing/2014/main" id="{27880BBB-0D11-43F2-BB41-9BA500C37DC5}"/>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pitchFamily="34" charset="0"/>
              </a:defRPr>
            </a:lvl1pPr>
          </a:lstStyle>
          <a:p>
            <a:pPr>
              <a:defRPr/>
            </a:pPr>
            <a:endParaRPr lang="zh-CN" altLang="en-US"/>
          </a:p>
        </p:txBody>
      </p:sp>
      <p:sp>
        <p:nvSpPr>
          <p:cNvPr id="102403" name="Rectangle 3">
            <a:extLst>
              <a:ext uri="{FF2B5EF4-FFF2-40B4-BE49-F238E27FC236}">
                <a16:creationId xmlns:a16="http://schemas.microsoft.com/office/drawing/2014/main" id="{139B5EA2-D619-4A70-8339-FA6401F9DEE5}"/>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defRPr>
            </a:lvl1pPr>
          </a:lstStyle>
          <a:p>
            <a:pPr>
              <a:defRPr/>
            </a:pPr>
            <a:endParaRPr lang="en-US" altLang="zh-CN"/>
          </a:p>
        </p:txBody>
      </p:sp>
      <p:sp>
        <p:nvSpPr>
          <p:cNvPr id="3076" name="Rectangle 4">
            <a:extLst>
              <a:ext uri="{FF2B5EF4-FFF2-40B4-BE49-F238E27FC236}">
                <a16:creationId xmlns:a16="http://schemas.microsoft.com/office/drawing/2014/main" id="{BFB707C3-AEB7-4CA9-B48A-B196A3763069}"/>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5" name="Rectangle 5">
            <a:extLst>
              <a:ext uri="{FF2B5EF4-FFF2-40B4-BE49-F238E27FC236}">
                <a16:creationId xmlns:a16="http://schemas.microsoft.com/office/drawing/2014/main" id="{6B2A7D50-08D2-4A1B-A30D-8DEF633B5BC2}"/>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102406" name="Rectangle 6">
            <a:extLst>
              <a:ext uri="{FF2B5EF4-FFF2-40B4-BE49-F238E27FC236}">
                <a16:creationId xmlns:a16="http://schemas.microsoft.com/office/drawing/2014/main" id="{7138B459-D9B4-4CA4-B07C-FD2F2CDD1693}"/>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a:latin typeface="Arial" pitchFamily="34" charset="0"/>
              </a:defRPr>
            </a:lvl1pPr>
          </a:lstStyle>
          <a:p>
            <a:pPr>
              <a:defRPr/>
            </a:pPr>
            <a:endParaRPr lang="en-US" altLang="zh-CN"/>
          </a:p>
        </p:txBody>
      </p:sp>
      <p:sp>
        <p:nvSpPr>
          <p:cNvPr id="102407" name="Rectangle 7">
            <a:extLst>
              <a:ext uri="{FF2B5EF4-FFF2-40B4-BE49-F238E27FC236}">
                <a16:creationId xmlns:a16="http://schemas.microsoft.com/office/drawing/2014/main" id="{C65C0632-A82B-4CC9-8352-D858F21262CD}"/>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panose="020B0604020202020204" pitchFamily="34" charset="0"/>
              </a:defRPr>
            </a:lvl1pPr>
          </a:lstStyle>
          <a:p>
            <a:pPr>
              <a:defRPr/>
            </a:pPr>
            <a:fld id="{E4844DB8-8E1B-4DDA-8FB0-0E1F5992E830}"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pitchFamily="34" charset="0"/>
        <a:ea typeface="宋体" pitchFamily="2" charset="-122"/>
        <a:cs typeface="+mn-cs"/>
      </a:defRPr>
    </a:lvl1pPr>
    <a:lvl2pPr marL="457200" algn="l" rtl="0" eaLnBrk="0" fontAlgn="base" hangingPunct="0">
      <a:spcBef>
        <a:spcPct val="30000"/>
      </a:spcBef>
      <a:spcAft>
        <a:spcPct val="0"/>
      </a:spcAft>
      <a:defRPr kumimoji="1" sz="1200" kern="1200">
        <a:solidFill>
          <a:schemeClr val="tx1"/>
        </a:solidFill>
        <a:latin typeface="Arial" pitchFamily="34" charset="0"/>
        <a:ea typeface="宋体" pitchFamily="2" charset="-122"/>
        <a:cs typeface="+mn-cs"/>
      </a:defRPr>
    </a:lvl2pPr>
    <a:lvl3pPr marL="914400" algn="l" rtl="0" eaLnBrk="0" fontAlgn="base" hangingPunct="0">
      <a:spcBef>
        <a:spcPct val="30000"/>
      </a:spcBef>
      <a:spcAft>
        <a:spcPct val="0"/>
      </a:spcAft>
      <a:defRPr kumimoji="1" sz="1200" kern="1200">
        <a:solidFill>
          <a:schemeClr val="tx1"/>
        </a:solidFill>
        <a:latin typeface="Arial" pitchFamily="34" charset="0"/>
        <a:ea typeface="宋体" pitchFamily="2" charset="-122"/>
        <a:cs typeface="+mn-cs"/>
      </a:defRPr>
    </a:lvl3pPr>
    <a:lvl4pPr marL="1371600" algn="l" rtl="0" eaLnBrk="0" fontAlgn="base" hangingPunct="0">
      <a:spcBef>
        <a:spcPct val="30000"/>
      </a:spcBef>
      <a:spcAft>
        <a:spcPct val="0"/>
      </a:spcAft>
      <a:defRPr kumimoji="1" sz="1200" kern="1200">
        <a:solidFill>
          <a:schemeClr val="tx1"/>
        </a:solidFill>
        <a:latin typeface="Arial" pitchFamily="34" charset="0"/>
        <a:ea typeface="宋体" pitchFamily="2" charset="-122"/>
        <a:cs typeface="+mn-cs"/>
      </a:defRPr>
    </a:lvl4pPr>
    <a:lvl5pPr marL="1828800" algn="l" rtl="0" eaLnBrk="0" fontAlgn="base" hangingPunct="0">
      <a:spcBef>
        <a:spcPct val="30000"/>
      </a:spcBef>
      <a:spcAft>
        <a:spcPct val="0"/>
      </a:spcAft>
      <a:defRPr kumimoji="1"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34B75601-B7CA-4DAE-9DEE-9636B5AF6FB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kumimoji="1"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kumimoji="1"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kumimoji="1"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kumimoji="1"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9pPr>
          </a:lstStyle>
          <a:p>
            <a:pPr>
              <a:spcBef>
                <a:spcPct val="0"/>
              </a:spcBef>
            </a:pPr>
            <a:fld id="{292B3607-1770-4D93-90C2-B45844EEFC34}" type="slidenum">
              <a:rPr lang="zh-CN" altLang="en-US" smtClean="0"/>
              <a:pPr>
                <a:spcBef>
                  <a:spcPct val="0"/>
                </a:spcBef>
              </a:pPr>
              <a:t>1</a:t>
            </a:fld>
            <a:endParaRPr lang="en-US" altLang="zh-CN"/>
          </a:p>
        </p:txBody>
      </p:sp>
      <p:sp>
        <p:nvSpPr>
          <p:cNvPr id="6147" name="Rectangle 2">
            <a:extLst>
              <a:ext uri="{FF2B5EF4-FFF2-40B4-BE49-F238E27FC236}">
                <a16:creationId xmlns:a16="http://schemas.microsoft.com/office/drawing/2014/main" id="{C86B24EE-5F7E-4863-ABF6-3BD2E5E64677}"/>
              </a:ext>
            </a:extLst>
          </p:cNvPr>
          <p:cNvSpPr>
            <a:spLocks noGrp="1" noRot="1" noChangeAspect="1" noChangeArrowheads="1" noTextEdit="1"/>
          </p:cNvSpPr>
          <p:nvPr>
            <p:ph type="sldImg"/>
          </p:nvPr>
        </p:nvSpPr>
        <p:spPr>
          <a:ln/>
        </p:spPr>
      </p:sp>
      <p:sp>
        <p:nvSpPr>
          <p:cNvPr id="6148" name="Rectangle 3">
            <a:extLst>
              <a:ext uri="{FF2B5EF4-FFF2-40B4-BE49-F238E27FC236}">
                <a16:creationId xmlns:a16="http://schemas.microsoft.com/office/drawing/2014/main" id="{EAADEB81-C8E5-40B5-A2EB-FDACFAA37AF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a:extLst>
              <a:ext uri="{FF2B5EF4-FFF2-40B4-BE49-F238E27FC236}">
                <a16:creationId xmlns:a16="http://schemas.microsoft.com/office/drawing/2014/main" id="{E6BB06B8-C59B-41A2-B9C1-5AC73DBFC9D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kumimoji="1"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kumimoji="1"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kumimoji="1"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kumimoji="1"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9pPr>
          </a:lstStyle>
          <a:p>
            <a:pPr>
              <a:spcBef>
                <a:spcPct val="0"/>
              </a:spcBef>
            </a:pPr>
            <a:fld id="{636BCC75-2483-4658-B29D-2A74BE000B88}" type="slidenum">
              <a:rPr lang="zh-CN" altLang="en-US" smtClean="0"/>
              <a:pPr>
                <a:spcBef>
                  <a:spcPct val="0"/>
                </a:spcBef>
              </a:pPr>
              <a:t>4</a:t>
            </a:fld>
            <a:endParaRPr lang="en-US" altLang="zh-CN"/>
          </a:p>
        </p:txBody>
      </p:sp>
      <p:sp>
        <p:nvSpPr>
          <p:cNvPr id="10243" name="Rectangle 2">
            <a:extLst>
              <a:ext uri="{FF2B5EF4-FFF2-40B4-BE49-F238E27FC236}">
                <a16:creationId xmlns:a16="http://schemas.microsoft.com/office/drawing/2014/main" id="{A57751BE-A563-443A-85C4-7EF4C0CDEDA6}"/>
              </a:ext>
            </a:extLst>
          </p:cNvPr>
          <p:cNvSpPr>
            <a:spLocks noGrp="1" noRot="1" noChangeAspect="1" noChangeArrowheads="1" noTextEdit="1"/>
          </p:cNvSpPr>
          <p:nvPr>
            <p:ph type="sldImg"/>
          </p:nvPr>
        </p:nvSpPr>
        <p:spPr>
          <a:ln/>
        </p:spPr>
      </p:sp>
      <p:sp>
        <p:nvSpPr>
          <p:cNvPr id="10244" name="Rectangle 3">
            <a:extLst>
              <a:ext uri="{FF2B5EF4-FFF2-40B4-BE49-F238E27FC236}">
                <a16:creationId xmlns:a16="http://schemas.microsoft.com/office/drawing/2014/main" id="{C8E0B72B-1FA4-43C9-A721-D199455E616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a:extLst>
              <a:ext uri="{FF2B5EF4-FFF2-40B4-BE49-F238E27FC236}">
                <a16:creationId xmlns:a16="http://schemas.microsoft.com/office/drawing/2014/main" id="{1D1720A0-01B0-4A0B-9F5C-B9CA0C37CD6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kumimoji="1"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kumimoji="1"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kumimoji="1"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kumimoji="1"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9pPr>
          </a:lstStyle>
          <a:p>
            <a:pPr>
              <a:spcBef>
                <a:spcPct val="0"/>
              </a:spcBef>
            </a:pPr>
            <a:fld id="{8971C7AE-7CF6-452C-A428-09033332CEE9}" type="slidenum">
              <a:rPr lang="zh-CN" altLang="en-US" smtClean="0"/>
              <a:pPr>
                <a:spcBef>
                  <a:spcPct val="0"/>
                </a:spcBef>
              </a:pPr>
              <a:t>40</a:t>
            </a:fld>
            <a:endParaRPr lang="en-US" altLang="zh-CN"/>
          </a:p>
        </p:txBody>
      </p:sp>
      <p:sp>
        <p:nvSpPr>
          <p:cNvPr id="48131" name="Rectangle 2">
            <a:extLst>
              <a:ext uri="{FF2B5EF4-FFF2-40B4-BE49-F238E27FC236}">
                <a16:creationId xmlns:a16="http://schemas.microsoft.com/office/drawing/2014/main" id="{47A2B7E1-9867-460F-A463-66FB2B70568F}"/>
              </a:ext>
            </a:extLst>
          </p:cNvPr>
          <p:cNvSpPr>
            <a:spLocks noGrp="1" noRot="1" noChangeAspect="1" noChangeArrowheads="1" noTextEdit="1"/>
          </p:cNvSpPr>
          <p:nvPr>
            <p:ph type="sldImg"/>
          </p:nvPr>
        </p:nvSpPr>
        <p:spPr>
          <a:ln/>
        </p:spPr>
      </p:sp>
      <p:sp>
        <p:nvSpPr>
          <p:cNvPr id="48132" name="Rectangle 3">
            <a:extLst>
              <a:ext uri="{FF2B5EF4-FFF2-40B4-BE49-F238E27FC236}">
                <a16:creationId xmlns:a16="http://schemas.microsoft.com/office/drawing/2014/main" id="{6966204F-FB53-4DDA-8D43-ED846E64EF7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a:extLst>
              <a:ext uri="{FF2B5EF4-FFF2-40B4-BE49-F238E27FC236}">
                <a16:creationId xmlns:a16="http://schemas.microsoft.com/office/drawing/2014/main" id="{CA6DB5CA-AE3B-4B49-A071-CBE9929F1D6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kumimoji="1"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kumimoji="1"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kumimoji="1"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kumimoji="1"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9pPr>
          </a:lstStyle>
          <a:p>
            <a:pPr>
              <a:spcBef>
                <a:spcPct val="0"/>
              </a:spcBef>
            </a:pPr>
            <a:fld id="{A13F8E8B-963A-4EC8-A850-FFA673F99382}" type="slidenum">
              <a:rPr lang="zh-CN" altLang="en-US" smtClean="0"/>
              <a:pPr>
                <a:spcBef>
                  <a:spcPct val="0"/>
                </a:spcBef>
              </a:pPr>
              <a:t>76</a:t>
            </a:fld>
            <a:endParaRPr lang="en-US" altLang="zh-CN"/>
          </a:p>
        </p:txBody>
      </p:sp>
      <p:sp>
        <p:nvSpPr>
          <p:cNvPr id="53251" name="Rectangle 2">
            <a:extLst>
              <a:ext uri="{FF2B5EF4-FFF2-40B4-BE49-F238E27FC236}">
                <a16:creationId xmlns:a16="http://schemas.microsoft.com/office/drawing/2014/main" id="{ABA4C0FB-DE62-4A39-9ED6-0573D0F2A6F1}"/>
              </a:ext>
            </a:extLst>
          </p:cNvPr>
          <p:cNvSpPr>
            <a:spLocks noGrp="1" noRot="1" noChangeAspect="1" noChangeArrowheads="1" noTextEdit="1"/>
          </p:cNvSpPr>
          <p:nvPr>
            <p:ph type="sldImg"/>
          </p:nvPr>
        </p:nvSpPr>
        <p:spPr>
          <a:ln/>
        </p:spPr>
      </p:sp>
      <p:sp>
        <p:nvSpPr>
          <p:cNvPr id="53252" name="Rectangle 3">
            <a:extLst>
              <a:ext uri="{FF2B5EF4-FFF2-40B4-BE49-F238E27FC236}">
                <a16:creationId xmlns:a16="http://schemas.microsoft.com/office/drawing/2014/main" id="{5F787B3D-D8A3-4606-84E9-9D01CB8CD7A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4844DB8-8E1B-4DDA-8FB0-0E1F5992E830}" type="slidenum">
              <a:rPr lang="zh-CN" altLang="en-US" smtClean="0"/>
              <a:pPr>
                <a:defRPr/>
              </a:pPr>
              <a:t>105</a:t>
            </a:fld>
            <a:endParaRPr lang="en-US" altLang="zh-CN"/>
          </a:p>
        </p:txBody>
      </p:sp>
    </p:spTree>
    <p:extLst>
      <p:ext uri="{BB962C8B-B14F-4D97-AF65-F5344CB8AC3E}">
        <p14:creationId xmlns:p14="http://schemas.microsoft.com/office/powerpoint/2010/main" val="27207151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a:extLst>
              <a:ext uri="{FF2B5EF4-FFF2-40B4-BE49-F238E27FC236}">
                <a16:creationId xmlns:a16="http://schemas.microsoft.com/office/drawing/2014/main" id="{03CDF4C5-DA26-4C61-9F25-9351E18329F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kumimoji="1"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kumimoji="1"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kumimoji="1"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kumimoji="1"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9pPr>
          </a:lstStyle>
          <a:p>
            <a:pPr>
              <a:spcBef>
                <a:spcPct val="0"/>
              </a:spcBef>
            </a:pPr>
            <a:fld id="{FB5C714B-E5CE-4DD8-9661-8FDE219C63A6}" type="slidenum">
              <a:rPr lang="zh-CN" altLang="en-US" smtClean="0"/>
              <a:pPr>
                <a:spcBef>
                  <a:spcPct val="0"/>
                </a:spcBef>
              </a:pPr>
              <a:t>111</a:t>
            </a:fld>
            <a:endParaRPr lang="en-US" altLang="zh-CN"/>
          </a:p>
        </p:txBody>
      </p:sp>
      <p:sp>
        <p:nvSpPr>
          <p:cNvPr id="58371" name="Rectangle 2">
            <a:extLst>
              <a:ext uri="{FF2B5EF4-FFF2-40B4-BE49-F238E27FC236}">
                <a16:creationId xmlns:a16="http://schemas.microsoft.com/office/drawing/2014/main" id="{7E5F261C-68E4-4145-B511-2E48569EB126}"/>
              </a:ext>
            </a:extLst>
          </p:cNvPr>
          <p:cNvSpPr>
            <a:spLocks noGrp="1" noRot="1" noChangeAspect="1" noChangeArrowheads="1" noTextEdit="1"/>
          </p:cNvSpPr>
          <p:nvPr>
            <p:ph type="sldImg"/>
          </p:nvPr>
        </p:nvSpPr>
        <p:spPr>
          <a:ln/>
        </p:spPr>
      </p:sp>
      <p:sp>
        <p:nvSpPr>
          <p:cNvPr id="58372" name="Rectangle 3">
            <a:extLst>
              <a:ext uri="{FF2B5EF4-FFF2-40B4-BE49-F238E27FC236}">
                <a16:creationId xmlns:a16="http://schemas.microsoft.com/office/drawing/2014/main" id="{2E6DB137-F79F-45B3-A90D-307908DF891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19">
            <a:extLst>
              <a:ext uri="{FF2B5EF4-FFF2-40B4-BE49-F238E27FC236}">
                <a16:creationId xmlns:a16="http://schemas.microsoft.com/office/drawing/2014/main" id="{87EB0453-3AD8-4ED2-98CD-5F660E570718}"/>
              </a:ext>
            </a:extLst>
          </p:cNvPr>
          <p:cNvSpPr>
            <a:spLocks noChangeArrowheads="1"/>
          </p:cNvSpPr>
          <p:nvPr/>
        </p:nvSpPr>
        <p:spPr bwMode="auto">
          <a:xfrm>
            <a:off x="0" y="6629400"/>
            <a:ext cx="9144000" cy="228600"/>
          </a:xfrm>
          <a:prstGeom prst="rect">
            <a:avLst/>
          </a:prstGeom>
          <a:solidFill>
            <a:schemeClr val="folHlink"/>
          </a:solidFill>
          <a:ln w="9525">
            <a:solidFill>
              <a:schemeClr val="tx1"/>
            </a:solidFill>
            <a:miter lim="800000"/>
            <a:headEnd/>
            <a:tailEnd/>
          </a:ln>
        </p:spPr>
        <p:txBody>
          <a:bodyPr wrap="none" anchor="ctr"/>
          <a:lstStyle>
            <a:lvl1pPr algn="ctr">
              <a:defRPr kumimoji="1" sz="2000">
                <a:solidFill>
                  <a:schemeClr val="tx1"/>
                </a:solidFill>
                <a:latin typeface="Tahoma" panose="020B0604030504040204" pitchFamily="34" charset="0"/>
                <a:ea typeface="宋体" panose="02010600030101010101" pitchFamily="2" charset="-122"/>
              </a:defRPr>
            </a:lvl1pPr>
            <a:lvl2pPr marL="742950" indent="-285750" algn="ctr">
              <a:defRPr kumimoji="1" sz="2000">
                <a:solidFill>
                  <a:schemeClr val="tx1"/>
                </a:solidFill>
                <a:latin typeface="Tahoma" panose="020B0604030504040204" pitchFamily="34" charset="0"/>
                <a:ea typeface="宋体" panose="02010600030101010101" pitchFamily="2" charset="-122"/>
              </a:defRPr>
            </a:lvl2pPr>
            <a:lvl3pPr marL="1143000" indent="-228600" algn="ctr">
              <a:defRPr kumimoji="1" sz="2000">
                <a:solidFill>
                  <a:schemeClr val="tx1"/>
                </a:solidFill>
                <a:latin typeface="Tahoma" panose="020B0604030504040204" pitchFamily="34" charset="0"/>
                <a:ea typeface="宋体" panose="02010600030101010101" pitchFamily="2" charset="-122"/>
              </a:defRPr>
            </a:lvl3pPr>
            <a:lvl4pPr marL="1600200" indent="-228600" algn="ctr">
              <a:defRPr kumimoji="1" sz="2000">
                <a:solidFill>
                  <a:schemeClr val="tx1"/>
                </a:solidFill>
                <a:latin typeface="Tahoma" panose="020B0604030504040204" pitchFamily="34" charset="0"/>
                <a:ea typeface="宋体" panose="02010600030101010101" pitchFamily="2" charset="-122"/>
              </a:defRPr>
            </a:lvl4pPr>
            <a:lvl5pPr marL="2057400" indent="-228600" algn="ctr">
              <a:defRPr kumimoji="1" sz="20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p>
        </p:txBody>
      </p:sp>
      <p:sp>
        <p:nvSpPr>
          <p:cNvPr id="5" name="Rectangle 20">
            <a:extLst>
              <a:ext uri="{FF2B5EF4-FFF2-40B4-BE49-F238E27FC236}">
                <a16:creationId xmlns:a16="http://schemas.microsoft.com/office/drawing/2014/main" id="{8C2EDA58-FD03-486C-A869-376AE3387513}"/>
              </a:ext>
            </a:extLst>
          </p:cNvPr>
          <p:cNvSpPr>
            <a:spLocks noChangeArrowheads="1"/>
          </p:cNvSpPr>
          <p:nvPr/>
        </p:nvSpPr>
        <p:spPr bwMode="auto">
          <a:xfrm>
            <a:off x="3352800" y="6324600"/>
            <a:ext cx="2286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gn="ctr">
              <a:defRPr kumimoji="1" sz="2000">
                <a:solidFill>
                  <a:schemeClr val="tx1"/>
                </a:solidFill>
                <a:latin typeface="Tahoma" panose="020B0604030504040204" pitchFamily="34" charset="0"/>
                <a:ea typeface="宋体" panose="02010600030101010101" pitchFamily="2" charset="-122"/>
              </a:defRPr>
            </a:lvl1pPr>
            <a:lvl2pPr marL="742950" indent="-285750" algn="ctr">
              <a:defRPr kumimoji="1" sz="2000">
                <a:solidFill>
                  <a:schemeClr val="tx1"/>
                </a:solidFill>
                <a:latin typeface="Tahoma" panose="020B0604030504040204" pitchFamily="34" charset="0"/>
                <a:ea typeface="宋体" panose="02010600030101010101" pitchFamily="2" charset="-122"/>
              </a:defRPr>
            </a:lvl2pPr>
            <a:lvl3pPr marL="1143000" indent="-228600" algn="ctr">
              <a:defRPr kumimoji="1" sz="2000">
                <a:solidFill>
                  <a:schemeClr val="tx1"/>
                </a:solidFill>
                <a:latin typeface="Tahoma" panose="020B0604030504040204" pitchFamily="34" charset="0"/>
                <a:ea typeface="宋体" panose="02010600030101010101" pitchFamily="2" charset="-122"/>
              </a:defRPr>
            </a:lvl3pPr>
            <a:lvl4pPr marL="1600200" indent="-228600" algn="ctr">
              <a:defRPr kumimoji="1" sz="2000">
                <a:solidFill>
                  <a:schemeClr val="tx1"/>
                </a:solidFill>
                <a:latin typeface="Tahoma" panose="020B0604030504040204" pitchFamily="34" charset="0"/>
                <a:ea typeface="宋体" panose="02010600030101010101" pitchFamily="2" charset="-122"/>
              </a:defRPr>
            </a:lvl4pPr>
            <a:lvl5pPr marL="2057400" indent="-228600" algn="ctr">
              <a:defRPr kumimoji="1" sz="20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9pPr>
          </a:lstStyle>
          <a:p>
            <a:pPr eaLnBrk="1" hangingPunct="1">
              <a:defRPr/>
            </a:pPr>
            <a:endParaRPr kumimoji="0" lang="en-US" altLang="zh-CN" sz="1400"/>
          </a:p>
        </p:txBody>
      </p:sp>
      <p:sp>
        <p:nvSpPr>
          <p:cNvPr id="6" name="Rectangle 21">
            <a:extLst>
              <a:ext uri="{FF2B5EF4-FFF2-40B4-BE49-F238E27FC236}">
                <a16:creationId xmlns:a16="http://schemas.microsoft.com/office/drawing/2014/main" id="{E67E851C-4684-4083-A7D1-2B6CC5C33ED5}"/>
              </a:ext>
            </a:extLst>
          </p:cNvPr>
          <p:cNvSpPr>
            <a:spLocks noChangeArrowheads="1"/>
          </p:cNvSpPr>
          <p:nvPr userDrawn="1"/>
        </p:nvSpPr>
        <p:spPr bwMode="gray">
          <a:xfrm>
            <a:off x="917575" y="34290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ctr">
              <a:defRPr kumimoji="1" sz="2000">
                <a:solidFill>
                  <a:schemeClr val="tx1"/>
                </a:solidFill>
                <a:latin typeface="Tahoma" panose="020B0604030504040204" pitchFamily="34" charset="0"/>
                <a:ea typeface="宋体" panose="02010600030101010101" pitchFamily="2" charset="-122"/>
              </a:defRPr>
            </a:lvl1pPr>
            <a:lvl2pPr marL="742950" indent="-285750" algn="ctr">
              <a:defRPr kumimoji="1" sz="2000">
                <a:solidFill>
                  <a:schemeClr val="tx1"/>
                </a:solidFill>
                <a:latin typeface="Tahoma" panose="020B0604030504040204" pitchFamily="34" charset="0"/>
                <a:ea typeface="宋体" panose="02010600030101010101" pitchFamily="2" charset="-122"/>
              </a:defRPr>
            </a:lvl2pPr>
            <a:lvl3pPr marL="1143000" indent="-228600" algn="ctr">
              <a:defRPr kumimoji="1" sz="2000">
                <a:solidFill>
                  <a:schemeClr val="tx1"/>
                </a:solidFill>
                <a:latin typeface="Tahoma" panose="020B0604030504040204" pitchFamily="34" charset="0"/>
                <a:ea typeface="宋体" panose="02010600030101010101" pitchFamily="2" charset="-122"/>
              </a:defRPr>
            </a:lvl3pPr>
            <a:lvl4pPr marL="1600200" indent="-228600" algn="ctr">
              <a:defRPr kumimoji="1" sz="2000">
                <a:solidFill>
                  <a:schemeClr val="tx1"/>
                </a:solidFill>
                <a:latin typeface="Tahoma" panose="020B0604030504040204" pitchFamily="34" charset="0"/>
                <a:ea typeface="宋体" panose="02010600030101010101" pitchFamily="2" charset="-122"/>
              </a:defRPr>
            </a:lvl4pPr>
            <a:lvl5pPr marL="2057400" indent="-228600" algn="ctr">
              <a:defRPr kumimoji="1" sz="20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sz="2400"/>
          </a:p>
        </p:txBody>
      </p:sp>
      <p:sp>
        <p:nvSpPr>
          <p:cNvPr id="99340" name="Rectangle 12"/>
          <p:cNvSpPr>
            <a:spLocks noGrp="1" noChangeArrowheads="1"/>
          </p:cNvSpPr>
          <p:nvPr>
            <p:ph type="ctrTitle"/>
          </p:nvPr>
        </p:nvSpPr>
        <p:spPr>
          <a:xfrm>
            <a:off x="990600" y="1828800"/>
            <a:ext cx="7772400" cy="1143000"/>
          </a:xfrm>
        </p:spPr>
        <p:txBody>
          <a:bodyPr/>
          <a:lstStyle>
            <a:lvl1pPr>
              <a:defRPr/>
            </a:lvl1pPr>
          </a:lstStyle>
          <a:p>
            <a:r>
              <a:rPr lang="zh-CN" altLang="en-US"/>
              <a:t>单击此处编辑母版标题样式</a:t>
            </a:r>
          </a:p>
        </p:txBody>
      </p:sp>
      <p:sp>
        <p:nvSpPr>
          <p:cNvPr id="99341"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zh-CN" altLang="en-US"/>
              <a:t>单击此处编辑母版副标题样式</a:t>
            </a:r>
          </a:p>
        </p:txBody>
      </p:sp>
      <p:sp>
        <p:nvSpPr>
          <p:cNvPr id="7" name="Rectangle 14">
            <a:extLst>
              <a:ext uri="{FF2B5EF4-FFF2-40B4-BE49-F238E27FC236}">
                <a16:creationId xmlns:a16="http://schemas.microsoft.com/office/drawing/2014/main" id="{BD29EB99-4484-450D-B109-6D9ADAD61AA8}"/>
              </a:ext>
            </a:extLst>
          </p:cNvPr>
          <p:cNvSpPr>
            <a:spLocks noGrp="1" noChangeArrowheads="1"/>
          </p:cNvSpPr>
          <p:nvPr>
            <p:ph type="dt" sz="half" idx="10"/>
          </p:nvPr>
        </p:nvSpPr>
        <p:spPr>
          <a:xfrm>
            <a:off x="990600" y="6248400"/>
            <a:ext cx="1905000" cy="457200"/>
          </a:xfrm>
        </p:spPr>
        <p:txBody>
          <a:bodyPr/>
          <a:lstStyle>
            <a:lvl1pPr>
              <a:defRPr>
                <a:solidFill>
                  <a:schemeClr val="bg2"/>
                </a:solidFill>
              </a:defRPr>
            </a:lvl1pPr>
          </a:lstStyle>
          <a:p>
            <a:pPr>
              <a:defRPr/>
            </a:pPr>
            <a:endParaRPr lang="en-US" altLang="zh-CN"/>
          </a:p>
        </p:txBody>
      </p:sp>
    </p:spTree>
    <p:extLst>
      <p:ext uri="{BB962C8B-B14F-4D97-AF65-F5344CB8AC3E}">
        <p14:creationId xmlns:p14="http://schemas.microsoft.com/office/powerpoint/2010/main" val="24128312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11">
            <a:extLst>
              <a:ext uri="{FF2B5EF4-FFF2-40B4-BE49-F238E27FC236}">
                <a16:creationId xmlns:a16="http://schemas.microsoft.com/office/drawing/2014/main" id="{B25C1E96-64C9-4F20-BE36-38E10D3FA56B}"/>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2">
            <a:extLst>
              <a:ext uri="{FF2B5EF4-FFF2-40B4-BE49-F238E27FC236}">
                <a16:creationId xmlns:a16="http://schemas.microsoft.com/office/drawing/2014/main" id="{68F7C51D-5A39-4D6B-A1A2-49126F9118DE}"/>
              </a:ext>
            </a:extLst>
          </p:cNvPr>
          <p:cNvSpPr>
            <a:spLocks noGrp="1" noChangeArrowheads="1"/>
          </p:cNvSpPr>
          <p:nvPr>
            <p:ph type="ftr" sz="quarter" idx="11"/>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8797896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31038" y="188913"/>
            <a:ext cx="1949450" cy="59436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1182688" y="188913"/>
            <a:ext cx="5695950" cy="59436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11">
            <a:extLst>
              <a:ext uri="{FF2B5EF4-FFF2-40B4-BE49-F238E27FC236}">
                <a16:creationId xmlns:a16="http://schemas.microsoft.com/office/drawing/2014/main" id="{4F4E8F68-6092-45C2-9D8D-91C36686B5DA}"/>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2">
            <a:extLst>
              <a:ext uri="{FF2B5EF4-FFF2-40B4-BE49-F238E27FC236}">
                <a16:creationId xmlns:a16="http://schemas.microsoft.com/office/drawing/2014/main" id="{170636AF-3406-4DFF-8AD2-F0DB466A2746}"/>
              </a:ext>
            </a:extLst>
          </p:cNvPr>
          <p:cNvSpPr>
            <a:spLocks noGrp="1" noChangeArrowheads="1"/>
          </p:cNvSpPr>
          <p:nvPr>
            <p:ph type="ftr" sz="quarter" idx="11"/>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37694072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1187450" y="188913"/>
            <a:ext cx="7793038" cy="1143000"/>
          </a:xfrm>
        </p:spPr>
        <p:txBody>
          <a:bodyPr/>
          <a:lstStyle/>
          <a:p>
            <a:r>
              <a:rPr lang="zh-CN" altLang="en-US"/>
              <a:t>单击此处编辑母版标题样式</a:t>
            </a:r>
          </a:p>
        </p:txBody>
      </p:sp>
      <p:sp>
        <p:nvSpPr>
          <p:cNvPr id="3" name="文本占位符 2"/>
          <p:cNvSpPr>
            <a:spLocks noGrp="1"/>
          </p:cNvSpPr>
          <p:nvPr>
            <p:ph type="body" sz="half" idx="1"/>
          </p:nvPr>
        </p:nvSpPr>
        <p:spPr>
          <a:xfrm>
            <a:off x="1182688" y="2017713"/>
            <a:ext cx="3810000" cy="4114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剪贴画占位符 3"/>
          <p:cNvSpPr>
            <a:spLocks noGrp="1"/>
          </p:cNvSpPr>
          <p:nvPr>
            <p:ph type="clipArt" sz="half" idx="2"/>
          </p:nvPr>
        </p:nvSpPr>
        <p:spPr>
          <a:xfrm>
            <a:off x="5145088" y="2017713"/>
            <a:ext cx="3810000" cy="4114800"/>
          </a:xfrm>
        </p:spPr>
        <p:txBody>
          <a:bodyPr/>
          <a:lstStyle/>
          <a:p>
            <a:pPr lvl="0"/>
            <a:endParaRPr lang="zh-CN" altLang="en-US" noProof="0"/>
          </a:p>
        </p:txBody>
      </p:sp>
      <p:sp>
        <p:nvSpPr>
          <p:cNvPr id="5" name="Rectangle 11">
            <a:extLst>
              <a:ext uri="{FF2B5EF4-FFF2-40B4-BE49-F238E27FC236}">
                <a16:creationId xmlns:a16="http://schemas.microsoft.com/office/drawing/2014/main" id="{F43480DF-F20F-4640-9938-D4D7476E525F}"/>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2">
            <a:extLst>
              <a:ext uri="{FF2B5EF4-FFF2-40B4-BE49-F238E27FC236}">
                <a16:creationId xmlns:a16="http://schemas.microsoft.com/office/drawing/2014/main" id="{DCE5F6A0-FBCA-42C6-ADBE-5C57569E9E6E}"/>
              </a:ext>
            </a:extLst>
          </p:cNvPr>
          <p:cNvSpPr>
            <a:spLocks noGrp="1" noChangeArrowheads="1"/>
          </p:cNvSpPr>
          <p:nvPr>
            <p:ph type="ftr" sz="quarter" idx="11"/>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9338657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187450" y="188913"/>
            <a:ext cx="7793038" cy="1143000"/>
          </a:xfrm>
        </p:spPr>
        <p:txBody>
          <a:bodyPr/>
          <a:lstStyle/>
          <a:p>
            <a:r>
              <a:rPr lang="zh-CN" altLang="en-US"/>
              <a:t>单击此处编辑母版标题样式</a:t>
            </a:r>
          </a:p>
        </p:txBody>
      </p:sp>
      <p:sp>
        <p:nvSpPr>
          <p:cNvPr id="3" name="表格占位符 2"/>
          <p:cNvSpPr>
            <a:spLocks noGrp="1"/>
          </p:cNvSpPr>
          <p:nvPr>
            <p:ph type="tbl" idx="1"/>
          </p:nvPr>
        </p:nvSpPr>
        <p:spPr>
          <a:xfrm>
            <a:off x="1182688" y="2017713"/>
            <a:ext cx="7772400" cy="4114800"/>
          </a:xfrm>
        </p:spPr>
        <p:txBody>
          <a:bodyPr/>
          <a:lstStyle/>
          <a:p>
            <a:pPr lvl="0"/>
            <a:endParaRPr lang="zh-CN" altLang="en-US" noProof="0"/>
          </a:p>
        </p:txBody>
      </p:sp>
      <p:sp>
        <p:nvSpPr>
          <p:cNvPr id="4" name="Rectangle 11">
            <a:extLst>
              <a:ext uri="{FF2B5EF4-FFF2-40B4-BE49-F238E27FC236}">
                <a16:creationId xmlns:a16="http://schemas.microsoft.com/office/drawing/2014/main" id="{D253BA3A-3E6C-458A-B77D-897D0AF6AC64}"/>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2">
            <a:extLst>
              <a:ext uri="{FF2B5EF4-FFF2-40B4-BE49-F238E27FC236}">
                <a16:creationId xmlns:a16="http://schemas.microsoft.com/office/drawing/2014/main" id="{1A0A6428-AC7F-47B5-BBE5-F23883DDCDCE}"/>
              </a:ext>
            </a:extLst>
          </p:cNvPr>
          <p:cNvSpPr>
            <a:spLocks noGrp="1" noChangeArrowheads="1"/>
          </p:cNvSpPr>
          <p:nvPr>
            <p:ph type="ftr" sz="quarter" idx="11"/>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8907041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11">
            <a:extLst>
              <a:ext uri="{FF2B5EF4-FFF2-40B4-BE49-F238E27FC236}">
                <a16:creationId xmlns:a16="http://schemas.microsoft.com/office/drawing/2014/main" id="{804EB129-BA91-4ECC-B718-E0ACDF48CFB0}"/>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2">
            <a:extLst>
              <a:ext uri="{FF2B5EF4-FFF2-40B4-BE49-F238E27FC236}">
                <a16:creationId xmlns:a16="http://schemas.microsoft.com/office/drawing/2014/main" id="{5ED4965A-6D34-4482-9052-611BD79AC08A}"/>
              </a:ext>
            </a:extLst>
          </p:cNvPr>
          <p:cNvSpPr>
            <a:spLocks noGrp="1" noChangeArrowheads="1"/>
          </p:cNvSpPr>
          <p:nvPr>
            <p:ph type="ftr" sz="quarter" idx="11"/>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36589930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11">
            <a:extLst>
              <a:ext uri="{FF2B5EF4-FFF2-40B4-BE49-F238E27FC236}">
                <a16:creationId xmlns:a16="http://schemas.microsoft.com/office/drawing/2014/main" id="{F1D0DCEE-F85D-4F24-80B1-94F09869EFCC}"/>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2">
            <a:extLst>
              <a:ext uri="{FF2B5EF4-FFF2-40B4-BE49-F238E27FC236}">
                <a16:creationId xmlns:a16="http://schemas.microsoft.com/office/drawing/2014/main" id="{777406BC-C2BB-4F96-990E-55E7185CC4EC}"/>
              </a:ext>
            </a:extLst>
          </p:cNvPr>
          <p:cNvSpPr>
            <a:spLocks noGrp="1" noChangeArrowheads="1"/>
          </p:cNvSpPr>
          <p:nvPr>
            <p:ph type="ftr" sz="quarter" idx="11"/>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831721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11">
            <a:extLst>
              <a:ext uri="{FF2B5EF4-FFF2-40B4-BE49-F238E27FC236}">
                <a16:creationId xmlns:a16="http://schemas.microsoft.com/office/drawing/2014/main" id="{5EFA2000-5EA6-4069-9977-E91E80BF9239}"/>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2">
            <a:extLst>
              <a:ext uri="{FF2B5EF4-FFF2-40B4-BE49-F238E27FC236}">
                <a16:creationId xmlns:a16="http://schemas.microsoft.com/office/drawing/2014/main" id="{845820BF-C1DC-4F83-8DD2-275BD520A8B5}"/>
              </a:ext>
            </a:extLst>
          </p:cNvPr>
          <p:cNvSpPr>
            <a:spLocks noGrp="1" noChangeArrowheads="1"/>
          </p:cNvSpPr>
          <p:nvPr>
            <p:ph type="ftr" sz="quarter" idx="11"/>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3372958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11">
            <a:extLst>
              <a:ext uri="{FF2B5EF4-FFF2-40B4-BE49-F238E27FC236}">
                <a16:creationId xmlns:a16="http://schemas.microsoft.com/office/drawing/2014/main" id="{66D62B88-9561-4A43-83FB-A9CE9FF1C0CA}"/>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12">
            <a:extLst>
              <a:ext uri="{FF2B5EF4-FFF2-40B4-BE49-F238E27FC236}">
                <a16:creationId xmlns:a16="http://schemas.microsoft.com/office/drawing/2014/main" id="{7CD0805C-2AD7-4F5C-9490-6186287A0B7F}"/>
              </a:ext>
            </a:extLst>
          </p:cNvPr>
          <p:cNvSpPr>
            <a:spLocks noGrp="1" noChangeArrowheads="1"/>
          </p:cNvSpPr>
          <p:nvPr>
            <p:ph type="ftr" sz="quarter" idx="11"/>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37739901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11">
            <a:extLst>
              <a:ext uri="{FF2B5EF4-FFF2-40B4-BE49-F238E27FC236}">
                <a16:creationId xmlns:a16="http://schemas.microsoft.com/office/drawing/2014/main" id="{4079377B-05F1-4A82-9566-CB62F84B6A30}"/>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12">
            <a:extLst>
              <a:ext uri="{FF2B5EF4-FFF2-40B4-BE49-F238E27FC236}">
                <a16:creationId xmlns:a16="http://schemas.microsoft.com/office/drawing/2014/main" id="{8ED9AB2F-A79A-4C90-A256-58A7F6426D79}"/>
              </a:ext>
            </a:extLst>
          </p:cNvPr>
          <p:cNvSpPr>
            <a:spLocks noGrp="1" noChangeArrowheads="1"/>
          </p:cNvSpPr>
          <p:nvPr>
            <p:ph type="ftr" sz="quarter" idx="11"/>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31049469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1">
            <a:extLst>
              <a:ext uri="{FF2B5EF4-FFF2-40B4-BE49-F238E27FC236}">
                <a16:creationId xmlns:a16="http://schemas.microsoft.com/office/drawing/2014/main" id="{861DAB1E-8ECC-415D-92EC-A3A9DF59A762}"/>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12">
            <a:extLst>
              <a:ext uri="{FF2B5EF4-FFF2-40B4-BE49-F238E27FC236}">
                <a16:creationId xmlns:a16="http://schemas.microsoft.com/office/drawing/2014/main" id="{C8C938B1-FE0F-4F60-8AB2-F248C07EF639}"/>
              </a:ext>
            </a:extLst>
          </p:cNvPr>
          <p:cNvSpPr>
            <a:spLocks noGrp="1" noChangeArrowheads="1"/>
          </p:cNvSpPr>
          <p:nvPr>
            <p:ph type="ftr" sz="quarter" idx="11"/>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2971574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11">
            <a:extLst>
              <a:ext uri="{FF2B5EF4-FFF2-40B4-BE49-F238E27FC236}">
                <a16:creationId xmlns:a16="http://schemas.microsoft.com/office/drawing/2014/main" id="{228C7F82-628E-4297-BB25-1F8275371583}"/>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2">
            <a:extLst>
              <a:ext uri="{FF2B5EF4-FFF2-40B4-BE49-F238E27FC236}">
                <a16:creationId xmlns:a16="http://schemas.microsoft.com/office/drawing/2014/main" id="{195C91C8-6E79-446E-A3CE-B670451756C3}"/>
              </a:ext>
            </a:extLst>
          </p:cNvPr>
          <p:cNvSpPr>
            <a:spLocks noGrp="1" noChangeArrowheads="1"/>
          </p:cNvSpPr>
          <p:nvPr>
            <p:ph type="ftr" sz="quarter" idx="11"/>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5191781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11">
            <a:extLst>
              <a:ext uri="{FF2B5EF4-FFF2-40B4-BE49-F238E27FC236}">
                <a16:creationId xmlns:a16="http://schemas.microsoft.com/office/drawing/2014/main" id="{997DA897-1D23-449F-ADB5-65C18B3AFB1C}"/>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2">
            <a:extLst>
              <a:ext uri="{FF2B5EF4-FFF2-40B4-BE49-F238E27FC236}">
                <a16:creationId xmlns:a16="http://schemas.microsoft.com/office/drawing/2014/main" id="{EEDF8989-02B5-4145-9331-A4968345F812}"/>
              </a:ext>
            </a:extLst>
          </p:cNvPr>
          <p:cNvSpPr>
            <a:spLocks noGrp="1" noChangeArrowheads="1"/>
          </p:cNvSpPr>
          <p:nvPr>
            <p:ph type="ftr" sz="quarter" idx="11"/>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6058604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8">
            <a:extLst>
              <a:ext uri="{FF2B5EF4-FFF2-40B4-BE49-F238E27FC236}">
                <a16:creationId xmlns:a16="http://schemas.microsoft.com/office/drawing/2014/main" id="{C3CDBAF2-014C-4D88-9814-6395EABC8891}"/>
              </a:ext>
            </a:extLst>
          </p:cNvPr>
          <p:cNvSpPr>
            <a:spLocks noChangeArrowheads="1"/>
          </p:cNvSpPr>
          <p:nvPr/>
        </p:nvSpPr>
        <p:spPr bwMode="gray">
          <a:xfrm>
            <a:off x="468313" y="1484313"/>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ctr">
              <a:defRPr kumimoji="1" sz="2000">
                <a:solidFill>
                  <a:schemeClr val="tx1"/>
                </a:solidFill>
                <a:latin typeface="Tahoma" panose="020B0604030504040204" pitchFamily="34" charset="0"/>
                <a:ea typeface="宋体" panose="02010600030101010101" pitchFamily="2" charset="-122"/>
              </a:defRPr>
            </a:lvl1pPr>
            <a:lvl2pPr marL="742950" indent="-285750" algn="ctr">
              <a:defRPr kumimoji="1" sz="2000">
                <a:solidFill>
                  <a:schemeClr val="tx1"/>
                </a:solidFill>
                <a:latin typeface="Tahoma" panose="020B0604030504040204" pitchFamily="34" charset="0"/>
                <a:ea typeface="宋体" panose="02010600030101010101" pitchFamily="2" charset="-122"/>
              </a:defRPr>
            </a:lvl2pPr>
            <a:lvl3pPr marL="1143000" indent="-228600" algn="ctr">
              <a:defRPr kumimoji="1" sz="2000">
                <a:solidFill>
                  <a:schemeClr val="tx1"/>
                </a:solidFill>
                <a:latin typeface="Tahoma" panose="020B0604030504040204" pitchFamily="34" charset="0"/>
                <a:ea typeface="宋体" panose="02010600030101010101" pitchFamily="2" charset="-122"/>
              </a:defRPr>
            </a:lvl3pPr>
            <a:lvl4pPr marL="1600200" indent="-228600" algn="ctr">
              <a:defRPr kumimoji="1" sz="2000">
                <a:solidFill>
                  <a:schemeClr val="tx1"/>
                </a:solidFill>
                <a:latin typeface="Tahoma" panose="020B0604030504040204" pitchFamily="34" charset="0"/>
                <a:ea typeface="宋体" panose="02010600030101010101" pitchFamily="2" charset="-122"/>
              </a:defRPr>
            </a:lvl4pPr>
            <a:lvl5pPr marL="2057400" indent="-228600" algn="ctr">
              <a:defRPr kumimoji="1" sz="20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sz="2400"/>
          </a:p>
        </p:txBody>
      </p:sp>
      <p:sp>
        <p:nvSpPr>
          <p:cNvPr id="1027" name="Rectangle 9">
            <a:extLst>
              <a:ext uri="{FF2B5EF4-FFF2-40B4-BE49-F238E27FC236}">
                <a16:creationId xmlns:a16="http://schemas.microsoft.com/office/drawing/2014/main" id="{E86F029B-06BC-4112-88D6-83213002581A}"/>
              </a:ext>
            </a:extLst>
          </p:cNvPr>
          <p:cNvSpPr>
            <a:spLocks noGrp="1" noChangeArrowheads="1"/>
          </p:cNvSpPr>
          <p:nvPr>
            <p:ph type="title"/>
          </p:nvPr>
        </p:nvSpPr>
        <p:spPr bwMode="auto">
          <a:xfrm>
            <a:off x="1187450" y="188913"/>
            <a:ext cx="77930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zh-CN" altLang="en-US"/>
              <a:t>单击此处编辑母版标题样式</a:t>
            </a:r>
          </a:p>
        </p:txBody>
      </p:sp>
      <p:sp>
        <p:nvSpPr>
          <p:cNvPr id="1028" name="Rectangle 10">
            <a:extLst>
              <a:ext uri="{FF2B5EF4-FFF2-40B4-BE49-F238E27FC236}">
                <a16:creationId xmlns:a16="http://schemas.microsoft.com/office/drawing/2014/main" id="{DBE4F09D-03A2-4B8B-8C1A-DC8E8BA891F1}"/>
              </a:ext>
            </a:extLst>
          </p:cNvPr>
          <p:cNvSpPr>
            <a:spLocks noGrp="1" noChangeArrowheads="1"/>
          </p:cNvSpPr>
          <p:nvPr>
            <p:ph type="body" idx="1"/>
          </p:nvPr>
        </p:nvSpPr>
        <p:spPr bwMode="auto">
          <a:xfrm>
            <a:off x="1182688" y="2017713"/>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8315" name="Rectangle 11">
            <a:extLst>
              <a:ext uri="{FF2B5EF4-FFF2-40B4-BE49-F238E27FC236}">
                <a16:creationId xmlns:a16="http://schemas.microsoft.com/office/drawing/2014/main" id="{97174CB7-816D-453D-8D17-B45B6AE6BAA1}"/>
              </a:ext>
            </a:extLst>
          </p:cNvPr>
          <p:cNvSpPr>
            <a:spLocks noGrp="1" noChangeArrowheads="1"/>
          </p:cNvSpPr>
          <p:nvPr>
            <p:ph type="dt" sz="half" idx="2"/>
          </p:nvPr>
        </p:nvSpPr>
        <p:spPr bwMode="auto">
          <a:xfrm>
            <a:off x="9144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kumimoji="0" sz="1400"/>
            </a:lvl1pPr>
          </a:lstStyle>
          <a:p>
            <a:pPr>
              <a:defRPr/>
            </a:pPr>
            <a:endParaRPr lang="en-US" altLang="zh-CN"/>
          </a:p>
        </p:txBody>
      </p:sp>
      <p:sp>
        <p:nvSpPr>
          <p:cNvPr id="98316" name="Rectangle 12">
            <a:extLst>
              <a:ext uri="{FF2B5EF4-FFF2-40B4-BE49-F238E27FC236}">
                <a16:creationId xmlns:a16="http://schemas.microsoft.com/office/drawing/2014/main" id="{6B189C71-01D5-4305-97E6-78EC7F978818}"/>
              </a:ext>
            </a:extLst>
          </p:cNvPr>
          <p:cNvSpPr>
            <a:spLocks noGrp="1" noChangeArrowheads="1"/>
          </p:cNvSpPr>
          <p:nvPr>
            <p:ph type="ftr" sz="quarter" idx="3"/>
          </p:nvPr>
        </p:nvSpPr>
        <p:spPr bwMode="auto">
          <a:xfrm>
            <a:off x="3352800" y="6324600"/>
            <a:ext cx="2286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kumimoji="0" sz="1400"/>
            </a:lvl1pPr>
          </a:lstStyle>
          <a:p>
            <a:pPr>
              <a:defRPr/>
            </a:pPr>
            <a:endParaRPr lang="en-US" altLang="zh-CN"/>
          </a:p>
        </p:txBody>
      </p:sp>
      <p:sp>
        <p:nvSpPr>
          <p:cNvPr id="1031" name="Rectangle 15">
            <a:extLst>
              <a:ext uri="{FF2B5EF4-FFF2-40B4-BE49-F238E27FC236}">
                <a16:creationId xmlns:a16="http://schemas.microsoft.com/office/drawing/2014/main" id="{47D00A02-ADF6-410B-9D78-C9E6318AFF99}"/>
              </a:ext>
            </a:extLst>
          </p:cNvPr>
          <p:cNvSpPr>
            <a:spLocks noChangeArrowheads="1"/>
          </p:cNvSpPr>
          <p:nvPr/>
        </p:nvSpPr>
        <p:spPr bwMode="auto">
          <a:xfrm>
            <a:off x="0" y="6629400"/>
            <a:ext cx="9144000" cy="228600"/>
          </a:xfrm>
          <a:prstGeom prst="rect">
            <a:avLst/>
          </a:prstGeom>
          <a:solidFill>
            <a:schemeClr val="folHlink"/>
          </a:solidFill>
          <a:ln w="9525">
            <a:solidFill>
              <a:schemeClr val="tx1"/>
            </a:solidFill>
            <a:miter lim="800000"/>
            <a:headEnd/>
            <a:tailEnd/>
          </a:ln>
        </p:spPr>
        <p:txBody>
          <a:bodyPr wrap="none" anchor="ctr"/>
          <a:lstStyle>
            <a:lvl1pPr algn="ctr">
              <a:defRPr kumimoji="1" sz="2000">
                <a:solidFill>
                  <a:schemeClr val="tx1"/>
                </a:solidFill>
                <a:latin typeface="Tahoma" panose="020B0604030504040204" pitchFamily="34" charset="0"/>
                <a:ea typeface="宋体" panose="02010600030101010101" pitchFamily="2" charset="-122"/>
              </a:defRPr>
            </a:lvl1pPr>
            <a:lvl2pPr marL="742950" indent="-285750" algn="ctr">
              <a:defRPr kumimoji="1" sz="2000">
                <a:solidFill>
                  <a:schemeClr val="tx1"/>
                </a:solidFill>
                <a:latin typeface="Tahoma" panose="020B0604030504040204" pitchFamily="34" charset="0"/>
                <a:ea typeface="宋体" panose="02010600030101010101" pitchFamily="2" charset="-122"/>
              </a:defRPr>
            </a:lvl2pPr>
            <a:lvl3pPr marL="1143000" indent="-228600" algn="ctr">
              <a:defRPr kumimoji="1" sz="2000">
                <a:solidFill>
                  <a:schemeClr val="tx1"/>
                </a:solidFill>
                <a:latin typeface="Tahoma" panose="020B0604030504040204" pitchFamily="34" charset="0"/>
                <a:ea typeface="宋体" panose="02010600030101010101" pitchFamily="2" charset="-122"/>
              </a:defRPr>
            </a:lvl3pPr>
            <a:lvl4pPr marL="1600200" indent="-228600" algn="ctr">
              <a:defRPr kumimoji="1" sz="2000">
                <a:solidFill>
                  <a:schemeClr val="tx1"/>
                </a:solidFill>
                <a:latin typeface="Tahoma" panose="020B0604030504040204" pitchFamily="34" charset="0"/>
                <a:ea typeface="宋体" panose="02010600030101010101" pitchFamily="2" charset="-122"/>
              </a:defRPr>
            </a:lvl4pPr>
            <a:lvl5pPr marL="2057400" indent="-228600" algn="ctr">
              <a:defRPr kumimoji="1" sz="20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000">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p>
        </p:txBody>
      </p:sp>
      <p:pic>
        <p:nvPicPr>
          <p:cNvPr id="1032" name="图片 1">
            <a:extLst>
              <a:ext uri="{FF2B5EF4-FFF2-40B4-BE49-F238E27FC236}">
                <a16:creationId xmlns:a16="http://schemas.microsoft.com/office/drawing/2014/main" id="{E48182F2-BEB0-461F-A142-30F5F3284913}"/>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26988" y="6350"/>
            <a:ext cx="1062037" cy="97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44"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 id="2147483742" r:id="rId12"/>
    <p:sldLayoutId id="2147483743" r:id="rId13"/>
  </p:sldLayoutIdLst>
  <p:txStyles>
    <p:titleStyle>
      <a:lvl1pPr algn="l" rtl="0" eaLnBrk="0" fontAlgn="base" hangingPunct="0">
        <a:spcBef>
          <a:spcPct val="0"/>
        </a:spcBef>
        <a:spcAft>
          <a:spcPct val="0"/>
        </a:spcAft>
        <a:defRPr kumimoji="1" sz="4400">
          <a:solidFill>
            <a:schemeClr val="tx2"/>
          </a:solidFill>
          <a:latin typeface="+mj-lt"/>
          <a:ea typeface="+mj-ea"/>
          <a:cs typeface="+mj-cs"/>
        </a:defRPr>
      </a:lvl1pPr>
      <a:lvl2pPr algn="l" rtl="0" eaLnBrk="0" fontAlgn="base" hangingPunct="0">
        <a:spcBef>
          <a:spcPct val="0"/>
        </a:spcBef>
        <a:spcAft>
          <a:spcPct val="0"/>
        </a:spcAft>
        <a:defRPr kumimoji="1" sz="4400">
          <a:solidFill>
            <a:schemeClr val="tx2"/>
          </a:solidFill>
          <a:latin typeface="Tahoma" pitchFamily="34" charset="0"/>
          <a:ea typeface="宋体" pitchFamily="2" charset="-122"/>
        </a:defRPr>
      </a:lvl2pPr>
      <a:lvl3pPr algn="l" rtl="0" eaLnBrk="0" fontAlgn="base" hangingPunct="0">
        <a:spcBef>
          <a:spcPct val="0"/>
        </a:spcBef>
        <a:spcAft>
          <a:spcPct val="0"/>
        </a:spcAft>
        <a:defRPr kumimoji="1" sz="4400">
          <a:solidFill>
            <a:schemeClr val="tx2"/>
          </a:solidFill>
          <a:latin typeface="Tahoma" pitchFamily="34" charset="0"/>
          <a:ea typeface="宋体" pitchFamily="2" charset="-122"/>
        </a:defRPr>
      </a:lvl3pPr>
      <a:lvl4pPr algn="l" rtl="0" eaLnBrk="0" fontAlgn="base" hangingPunct="0">
        <a:spcBef>
          <a:spcPct val="0"/>
        </a:spcBef>
        <a:spcAft>
          <a:spcPct val="0"/>
        </a:spcAft>
        <a:defRPr kumimoji="1" sz="4400">
          <a:solidFill>
            <a:schemeClr val="tx2"/>
          </a:solidFill>
          <a:latin typeface="Tahoma" pitchFamily="34" charset="0"/>
          <a:ea typeface="宋体" pitchFamily="2" charset="-122"/>
        </a:defRPr>
      </a:lvl4pPr>
      <a:lvl5pPr algn="l" rtl="0" eaLnBrk="0" fontAlgn="base" hangingPunct="0">
        <a:spcBef>
          <a:spcPct val="0"/>
        </a:spcBef>
        <a:spcAft>
          <a:spcPct val="0"/>
        </a:spcAft>
        <a:defRPr kumimoji="1" sz="4400">
          <a:solidFill>
            <a:schemeClr val="tx2"/>
          </a:solidFill>
          <a:latin typeface="Tahoma" pitchFamily="34" charset="0"/>
          <a:ea typeface="宋体" pitchFamily="2" charset="-122"/>
        </a:defRPr>
      </a:lvl5pPr>
      <a:lvl6pPr marL="457200" algn="l" rtl="0" fontAlgn="base">
        <a:spcBef>
          <a:spcPct val="0"/>
        </a:spcBef>
        <a:spcAft>
          <a:spcPct val="0"/>
        </a:spcAft>
        <a:defRPr kumimoji="1" sz="4400">
          <a:solidFill>
            <a:schemeClr val="tx2"/>
          </a:solidFill>
          <a:latin typeface="Tahoma" pitchFamily="34" charset="0"/>
          <a:ea typeface="宋体" pitchFamily="2" charset="-122"/>
        </a:defRPr>
      </a:lvl6pPr>
      <a:lvl7pPr marL="914400" algn="l" rtl="0" fontAlgn="base">
        <a:spcBef>
          <a:spcPct val="0"/>
        </a:spcBef>
        <a:spcAft>
          <a:spcPct val="0"/>
        </a:spcAft>
        <a:defRPr kumimoji="1" sz="4400">
          <a:solidFill>
            <a:schemeClr val="tx2"/>
          </a:solidFill>
          <a:latin typeface="Tahoma" pitchFamily="34" charset="0"/>
          <a:ea typeface="宋体" pitchFamily="2" charset="-122"/>
        </a:defRPr>
      </a:lvl7pPr>
      <a:lvl8pPr marL="1371600" algn="l" rtl="0" fontAlgn="base">
        <a:spcBef>
          <a:spcPct val="0"/>
        </a:spcBef>
        <a:spcAft>
          <a:spcPct val="0"/>
        </a:spcAft>
        <a:defRPr kumimoji="1" sz="4400">
          <a:solidFill>
            <a:schemeClr val="tx2"/>
          </a:solidFill>
          <a:latin typeface="Tahoma" pitchFamily="34" charset="0"/>
          <a:ea typeface="宋体" pitchFamily="2" charset="-122"/>
        </a:defRPr>
      </a:lvl8pPr>
      <a:lvl9pPr marL="1828800" algn="l" rtl="0" fontAlgn="base">
        <a:spcBef>
          <a:spcPct val="0"/>
        </a:spcBef>
        <a:spcAft>
          <a:spcPct val="0"/>
        </a:spcAft>
        <a:defRPr kumimoji="1" sz="4400">
          <a:solidFill>
            <a:schemeClr val="tx2"/>
          </a:solidFill>
          <a:latin typeface="Tahoma" pitchFamily="34" charset="0"/>
          <a:ea typeface="宋体" pitchFamily="2" charset="-122"/>
        </a:defRPr>
      </a:lvl9pPr>
    </p:titleStyle>
    <p:body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70.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250.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jp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D10BC0E8-1FF7-4206-9D30-9CB10622ACD4}"/>
              </a:ext>
            </a:extLst>
          </p:cNvPr>
          <p:cNvSpPr>
            <a:spLocks noGrp="1" noChangeArrowheads="1"/>
          </p:cNvSpPr>
          <p:nvPr>
            <p:ph type="ctrTitle"/>
          </p:nvPr>
        </p:nvSpPr>
        <p:spPr>
          <a:xfrm>
            <a:off x="519113" y="5157788"/>
            <a:ext cx="7416800" cy="1023937"/>
          </a:xfrm>
        </p:spPr>
        <p:txBody>
          <a:bodyPr/>
          <a:lstStyle/>
          <a:p>
            <a:pPr algn="ctr" eaLnBrk="1" hangingPunct="1"/>
            <a:r>
              <a:rPr lang="zh-CN" altLang="en-US" sz="4800" b="1"/>
              <a:t>自动驾驶汽车环境感知</a:t>
            </a:r>
            <a:br>
              <a:rPr lang="en-US" altLang="zh-CN" sz="4800" b="1"/>
            </a:br>
            <a:br>
              <a:rPr lang="en-US" altLang="zh-CN" sz="4800" b="1"/>
            </a:br>
            <a:r>
              <a:rPr lang="zh-CN" altLang="en-US" sz="4800" b="1"/>
              <a:t>（第三册）</a:t>
            </a:r>
            <a:br>
              <a:rPr lang="en-US" altLang="zh-CN" sz="4800" b="1"/>
            </a:br>
            <a:br>
              <a:rPr lang="en-US" altLang="zh-CN" sz="4800" b="1"/>
            </a:br>
            <a:endParaRPr lang="en-US" altLang="zh-CN" sz="4800" b="1"/>
          </a:p>
        </p:txBody>
      </p:sp>
      <p:pic>
        <p:nvPicPr>
          <p:cNvPr id="5123" name="图片 1">
            <a:extLst>
              <a:ext uri="{FF2B5EF4-FFF2-40B4-BE49-F238E27FC236}">
                <a16:creationId xmlns:a16="http://schemas.microsoft.com/office/drawing/2014/main" id="{BA732747-28D6-4820-ACC6-CCAFC1C03E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4025" y="46038"/>
            <a:ext cx="2089150"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图片 3">
            <a:extLst>
              <a:ext uri="{FF2B5EF4-FFF2-40B4-BE49-F238E27FC236}">
                <a16:creationId xmlns:a16="http://schemas.microsoft.com/office/drawing/2014/main" id="{CDD747ED-7428-4B22-A1AD-6F0F590799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1713" y="46038"/>
            <a:ext cx="1374775" cy="146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图片 5">
            <a:extLst>
              <a:ext uri="{FF2B5EF4-FFF2-40B4-BE49-F238E27FC236}">
                <a16:creationId xmlns:a16="http://schemas.microsoft.com/office/drawing/2014/main" id="{9DAA12A3-D598-45CF-A0D6-B68FC637AFC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47875" y="25400"/>
            <a:ext cx="1765300" cy="160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图片 7">
            <a:extLst>
              <a:ext uri="{FF2B5EF4-FFF2-40B4-BE49-F238E27FC236}">
                <a16:creationId xmlns:a16="http://schemas.microsoft.com/office/drawing/2014/main" id="{A43BE740-ABBE-4C15-9A58-2F6EA4D97EF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97288" y="0"/>
            <a:ext cx="1654175" cy="184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图片 8">
            <a:extLst>
              <a:ext uri="{FF2B5EF4-FFF2-40B4-BE49-F238E27FC236}">
                <a16:creationId xmlns:a16="http://schemas.microsoft.com/office/drawing/2014/main" id="{64953B99-5B52-4E59-8919-0C001820514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30775" y="-12700"/>
            <a:ext cx="2006600" cy="200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8" name="图片 10">
            <a:extLst>
              <a:ext uri="{FF2B5EF4-FFF2-40B4-BE49-F238E27FC236}">
                <a16:creationId xmlns:a16="http://schemas.microsoft.com/office/drawing/2014/main" id="{3928E320-A8B7-4624-B119-0F16223FF4B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050" y="20638"/>
            <a:ext cx="936625" cy="1265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C9B8FA8F-F976-4FC3-A9C6-20F5B23F90EB}"/>
              </a:ext>
            </a:extLst>
          </p:cNvPr>
          <p:cNvSpPr>
            <a:spLocks noGrp="1" noChangeArrowheads="1"/>
          </p:cNvSpPr>
          <p:nvPr>
            <p:ph type="title"/>
          </p:nvPr>
        </p:nvSpPr>
        <p:spPr/>
        <p:txBody>
          <a:bodyPr/>
          <a:lstStyle/>
          <a:p>
            <a:pPr eaLnBrk="1" hangingPunct="1"/>
            <a:r>
              <a:rPr lang="zh-CN" altLang="zh-CN"/>
              <a:t>激光雷达</a:t>
            </a:r>
            <a:endParaRPr lang="zh-CN" altLang="en-US"/>
          </a:p>
        </p:txBody>
      </p:sp>
      <p:sp>
        <p:nvSpPr>
          <p:cNvPr id="13315" name="Rectangle 3">
            <a:extLst>
              <a:ext uri="{FF2B5EF4-FFF2-40B4-BE49-F238E27FC236}">
                <a16:creationId xmlns:a16="http://schemas.microsoft.com/office/drawing/2014/main" id="{9751EB72-E95C-4975-808F-F4E623279A1B}"/>
              </a:ext>
            </a:extLst>
          </p:cNvPr>
          <p:cNvSpPr>
            <a:spLocks noGrp="1" noChangeArrowheads="1"/>
          </p:cNvSpPr>
          <p:nvPr>
            <p:ph type="body" idx="1"/>
          </p:nvPr>
        </p:nvSpPr>
        <p:spPr>
          <a:xfrm>
            <a:off x="685800" y="1844675"/>
            <a:ext cx="7772400" cy="4114800"/>
          </a:xfrm>
        </p:spPr>
        <p:txBody>
          <a:bodyPr/>
          <a:lstStyle/>
          <a:p>
            <a:pPr>
              <a:defRPr/>
            </a:pPr>
            <a:r>
              <a:rPr lang="zh-CN" altLang="zh-CN" b="1" dirty="0"/>
              <a:t> </a:t>
            </a:r>
            <a:r>
              <a:rPr lang="zh-CN" altLang="zh-CN" dirty="0"/>
              <a:t>概述</a:t>
            </a:r>
          </a:p>
          <a:p>
            <a:pPr marL="0" indent="0">
              <a:buFont typeface="Wingdings" panose="05000000000000000000" pitchFamily="2" charset="2"/>
              <a:buNone/>
              <a:defRPr/>
            </a:pPr>
            <a:r>
              <a:rPr lang="en-US" altLang="zh-CN" sz="2000" dirty="0"/>
              <a:t>       </a:t>
            </a:r>
            <a:r>
              <a:rPr lang="zh-CN" altLang="zh-CN" sz="2000" dirty="0"/>
              <a:t>激光雷达，即</a:t>
            </a:r>
            <a:r>
              <a:rPr lang="en-US" altLang="zh-CN" sz="2000" dirty="0"/>
              <a:t>LIDAR</a:t>
            </a:r>
            <a:r>
              <a:rPr lang="zh-CN" altLang="zh-CN" sz="2000" dirty="0"/>
              <a:t>（</a:t>
            </a:r>
            <a:r>
              <a:rPr lang="en-US" altLang="zh-CN" sz="2000" dirty="0"/>
              <a:t>Light Detection and Ranging</a:t>
            </a:r>
            <a:r>
              <a:rPr lang="zh-CN" altLang="zh-CN" sz="2000" dirty="0"/>
              <a:t>），是以发射激光束探测目标的位置、速度等特征量的雷达系统。其工作原理是向目标发射探测信号</a:t>
            </a:r>
            <a:r>
              <a:rPr lang="en-US" altLang="zh-CN" sz="2000" dirty="0"/>
              <a:t>(</a:t>
            </a:r>
            <a:r>
              <a:rPr lang="zh-CN" altLang="zh-CN" sz="2000" dirty="0"/>
              <a:t>激光束</a:t>
            </a:r>
            <a:r>
              <a:rPr lang="en-US" altLang="zh-CN" sz="2000" dirty="0"/>
              <a:t>)</a:t>
            </a:r>
            <a:r>
              <a:rPr lang="zh-CN" altLang="zh-CN" sz="2000" dirty="0"/>
              <a:t>，然后将接收到的从目标反射回来的信号</a:t>
            </a:r>
            <a:r>
              <a:rPr lang="en-US" altLang="zh-CN" sz="2000" dirty="0"/>
              <a:t>(</a:t>
            </a:r>
            <a:r>
              <a:rPr lang="zh-CN" altLang="zh-CN" sz="2000" dirty="0"/>
              <a:t>目标回波</a:t>
            </a:r>
            <a:r>
              <a:rPr lang="en-US" altLang="zh-CN" sz="2000" dirty="0"/>
              <a:t>)</a:t>
            </a:r>
            <a:r>
              <a:rPr lang="zh-CN" altLang="zh-CN" sz="2000" dirty="0"/>
              <a:t>与发射信号进行比较</a:t>
            </a:r>
            <a:r>
              <a:rPr lang="en-US" altLang="zh-CN" sz="2000" dirty="0"/>
              <a:t>,</a:t>
            </a:r>
            <a:r>
              <a:rPr lang="zh-CN" altLang="zh-CN" sz="2000" dirty="0"/>
              <a:t>作适当处理后，就可获得目标的有关信息</a:t>
            </a:r>
            <a:r>
              <a:rPr lang="en-US" altLang="zh-CN" sz="2000" dirty="0"/>
              <a:t>,</a:t>
            </a:r>
            <a:r>
              <a:rPr lang="zh-CN" altLang="zh-CN" sz="2000" dirty="0"/>
              <a:t>如目标距离、方位、高度、速度、姿态、甚至形状等参数，从而对障碍物、移动物体等目标进行探测、跟踪和识别。</a:t>
            </a:r>
            <a:endParaRPr lang="zh-CN" altLang="en-US" sz="2000" dirty="0"/>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姿态估计</a:t>
            </a:r>
            <a:endParaRPr lang="zh-CN" altLang="en-US" dirty="0"/>
          </a:p>
        </p:txBody>
      </p:sp>
      <p:sp>
        <p:nvSpPr>
          <p:cNvPr id="17411" name="内容占位符 2"/>
          <p:cNvSpPr>
            <a:spLocks noGrp="1" noChangeArrowheads="1"/>
          </p:cNvSpPr>
          <p:nvPr>
            <p:ph idx="1"/>
          </p:nvPr>
        </p:nvSpPr>
        <p:spPr>
          <a:xfrm>
            <a:off x="710119" y="2132856"/>
            <a:ext cx="7772400" cy="4114800"/>
          </a:xfrm>
        </p:spPr>
        <p:txBody>
          <a:bodyPr/>
          <a:lstStyle/>
          <a:p>
            <a:r>
              <a:rPr lang="en-US" altLang="zh-CN" sz="2000" dirty="0"/>
              <a:t>Stacked Hourglass Networks</a:t>
            </a:r>
            <a:r>
              <a:rPr lang="zh-CN" altLang="en-US" sz="2000" dirty="0"/>
              <a:t>网络的输出结果如图</a:t>
            </a:r>
            <a:r>
              <a:rPr lang="en-US" altLang="zh-CN" sz="2000" dirty="0"/>
              <a:t>6-22</a:t>
            </a:r>
            <a:r>
              <a:rPr lang="zh-CN" altLang="en-US" sz="2000" dirty="0"/>
              <a:t>所示，每个关键点得到一个概率密度图，选取每幅图中概率最高的点作为每个关键点的最终坐标点。</a:t>
            </a:r>
          </a:p>
        </p:txBody>
      </p:sp>
      <p:pic>
        <p:nvPicPr>
          <p:cNvPr id="6" name="图片 5">
            <a:extLst>
              <a:ext uri="{FF2B5EF4-FFF2-40B4-BE49-F238E27FC236}">
                <a16:creationId xmlns:a16="http://schemas.microsoft.com/office/drawing/2014/main" id="{EF926D2A-6BF8-4223-876E-19E0F7DFFD13}"/>
              </a:ext>
            </a:extLst>
          </p:cNvPr>
          <p:cNvPicPr/>
          <p:nvPr/>
        </p:nvPicPr>
        <p:blipFill>
          <a:blip r:embed="rId2"/>
          <a:stretch>
            <a:fillRect/>
          </a:stretch>
        </p:blipFill>
        <p:spPr>
          <a:xfrm>
            <a:off x="710119" y="3442376"/>
            <a:ext cx="8009428" cy="2210394"/>
          </a:xfrm>
          <a:prstGeom prst="rect">
            <a:avLst/>
          </a:prstGeom>
        </p:spPr>
      </p:pic>
    </p:spTree>
    <p:extLst>
      <p:ext uri="{BB962C8B-B14F-4D97-AF65-F5344CB8AC3E}">
        <p14:creationId xmlns:p14="http://schemas.microsoft.com/office/powerpoint/2010/main" val="278286127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动作识别</a:t>
            </a:r>
            <a:endParaRPr lang="zh-CN" altLang="en-US" dirty="0"/>
          </a:p>
        </p:txBody>
      </p:sp>
      <p:sp>
        <p:nvSpPr>
          <p:cNvPr id="17411" name="内容占位符 2"/>
          <p:cNvSpPr>
            <a:spLocks noGrp="1" noChangeArrowheads="1"/>
          </p:cNvSpPr>
          <p:nvPr>
            <p:ph idx="1"/>
          </p:nvPr>
        </p:nvSpPr>
        <p:spPr>
          <a:xfrm>
            <a:off x="755576" y="1844824"/>
            <a:ext cx="7772400" cy="4114800"/>
          </a:xfrm>
        </p:spPr>
        <p:txBody>
          <a:bodyPr/>
          <a:lstStyle/>
          <a:p>
            <a:r>
              <a:rPr lang="zh-CN" altLang="en-US" sz="2000" dirty="0"/>
              <a:t>（</a:t>
            </a:r>
            <a:r>
              <a:rPr lang="en-US" altLang="zh-CN" sz="2000" dirty="0"/>
              <a:t>1</a:t>
            </a:r>
            <a:r>
              <a:rPr lang="zh-CN" altLang="en-US" sz="2000" dirty="0"/>
              <a:t>）基于单帧图像的动作识别</a:t>
            </a:r>
          </a:p>
          <a:p>
            <a:pPr marL="0" indent="0">
              <a:buNone/>
            </a:pPr>
            <a:r>
              <a:rPr lang="zh-CN" altLang="en-US" sz="2000" dirty="0"/>
              <a:t>这是一种最直接的动作识别方法，将视频变换为帧序列后，每帧图像经过</a:t>
            </a:r>
            <a:r>
              <a:rPr lang="en-US" altLang="zh-CN" sz="2000" dirty="0"/>
              <a:t>CNN</a:t>
            </a:r>
            <a:r>
              <a:rPr lang="zh-CN" altLang="en-US" sz="2000" dirty="0"/>
              <a:t>判别器得到该帧动作的分类情况，具体如图所示。这种方法过于简单，单帧图像相对于整个动作而言，其不一定具有可区分性，如果该帧图像不能很好的表达某个动作，那么基于这帧图像的分类结果会很差。总而言之，基于单帧图像的动作识别构成简单，但是没有对动作的整个过程进行分析，无法利用时序信息，只是“断章取义”，其效果也相对较差。</a:t>
            </a:r>
          </a:p>
        </p:txBody>
      </p:sp>
      <p:pic>
        <p:nvPicPr>
          <p:cNvPr id="4" name="图片 3">
            <a:extLst>
              <a:ext uri="{FF2B5EF4-FFF2-40B4-BE49-F238E27FC236}">
                <a16:creationId xmlns:a16="http://schemas.microsoft.com/office/drawing/2014/main" id="{4976E2C7-C94B-40BF-8615-6304A0FE572A}"/>
              </a:ext>
            </a:extLst>
          </p:cNvPr>
          <p:cNvPicPr/>
          <p:nvPr/>
        </p:nvPicPr>
        <p:blipFill>
          <a:blip r:embed="rId2"/>
          <a:stretch>
            <a:fillRect/>
          </a:stretch>
        </p:blipFill>
        <p:spPr>
          <a:xfrm>
            <a:off x="1403648" y="4415475"/>
            <a:ext cx="5722397" cy="2087959"/>
          </a:xfrm>
          <a:prstGeom prst="rect">
            <a:avLst/>
          </a:prstGeom>
        </p:spPr>
      </p:pic>
    </p:spTree>
    <p:extLst>
      <p:ext uri="{BB962C8B-B14F-4D97-AF65-F5344CB8AC3E}">
        <p14:creationId xmlns:p14="http://schemas.microsoft.com/office/powerpoint/2010/main" val="253303838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动作识别</a:t>
            </a:r>
            <a:endParaRPr lang="zh-CN" altLang="en-US" dirty="0"/>
          </a:p>
        </p:txBody>
      </p:sp>
      <p:sp>
        <p:nvSpPr>
          <p:cNvPr id="17411" name="内容占位符 2"/>
          <p:cNvSpPr>
            <a:spLocks noGrp="1" noChangeArrowheads="1"/>
          </p:cNvSpPr>
          <p:nvPr>
            <p:ph idx="1"/>
          </p:nvPr>
        </p:nvSpPr>
        <p:spPr>
          <a:xfrm>
            <a:off x="323528" y="1772816"/>
            <a:ext cx="4608512" cy="4114800"/>
          </a:xfrm>
        </p:spPr>
        <p:txBody>
          <a:bodyPr/>
          <a:lstStyle/>
          <a:p>
            <a:r>
              <a:rPr lang="zh-CN" altLang="en-US" sz="2000" dirty="0"/>
              <a:t>（</a:t>
            </a:r>
            <a:r>
              <a:rPr lang="en-US" altLang="zh-CN" sz="2000" dirty="0"/>
              <a:t>2</a:t>
            </a:r>
            <a:r>
              <a:rPr lang="zh-CN" altLang="en-US" sz="2000" dirty="0"/>
              <a:t>）基于</a:t>
            </a:r>
            <a:r>
              <a:rPr lang="en-US" altLang="zh-CN" sz="2000" dirty="0"/>
              <a:t>CNN</a:t>
            </a:r>
            <a:r>
              <a:rPr lang="zh-CN" altLang="en-US" sz="2000" dirty="0"/>
              <a:t>的多帧图像动作识别</a:t>
            </a:r>
            <a:endParaRPr lang="en-US" altLang="zh-CN" sz="2000" dirty="0"/>
          </a:p>
          <a:p>
            <a:pPr marL="0" indent="0">
              <a:buNone/>
            </a:pPr>
            <a:r>
              <a:rPr lang="en-US" altLang="zh-CN" sz="2000" dirty="0"/>
              <a:t>1</a:t>
            </a:r>
            <a:r>
              <a:rPr lang="zh-CN" altLang="en-US" sz="2000" dirty="0"/>
              <a:t>）多帧分类结果的融合：在单帧图像动作识别的基础上，使用一定数量的相邻帧图像，分别经过一个参数共享的网络，得到每一帧的动作识别结果，然后通过简单的方式，如均值、最大值、投票等机制等，将其结果结合起来。如图，其为分值后融合的一个示意图。</a:t>
            </a:r>
            <a:endParaRPr lang="en-US" altLang="zh-CN" sz="2000" dirty="0"/>
          </a:p>
          <a:p>
            <a:pPr marL="0" indent="0">
              <a:buNone/>
            </a:pPr>
            <a:r>
              <a:rPr lang="en-US" altLang="zh-CN" sz="2000" dirty="0"/>
              <a:t>2</a:t>
            </a:r>
            <a:r>
              <a:rPr lang="zh-CN" altLang="en-US" sz="2000" dirty="0"/>
              <a:t>）考虑时序信息，可以将固定数量连续的图像在通道维度堆叠起来，合成一个整体的数据，然后同样是利用一个卷积神经网络作为判别器。</a:t>
            </a:r>
          </a:p>
        </p:txBody>
      </p:sp>
      <p:pic>
        <p:nvPicPr>
          <p:cNvPr id="5" name="图片 4">
            <a:extLst>
              <a:ext uri="{FF2B5EF4-FFF2-40B4-BE49-F238E27FC236}">
                <a16:creationId xmlns:a16="http://schemas.microsoft.com/office/drawing/2014/main" id="{5CCC26FB-34D1-4071-B762-F5A404289AA3}"/>
              </a:ext>
            </a:extLst>
          </p:cNvPr>
          <p:cNvPicPr/>
          <p:nvPr/>
        </p:nvPicPr>
        <p:blipFill>
          <a:blip r:embed="rId2"/>
          <a:stretch>
            <a:fillRect/>
          </a:stretch>
        </p:blipFill>
        <p:spPr>
          <a:xfrm>
            <a:off x="4793661" y="1928275"/>
            <a:ext cx="4026811" cy="3803881"/>
          </a:xfrm>
          <a:prstGeom prst="rect">
            <a:avLst/>
          </a:prstGeom>
        </p:spPr>
      </p:pic>
    </p:spTree>
    <p:extLst>
      <p:ext uri="{BB962C8B-B14F-4D97-AF65-F5344CB8AC3E}">
        <p14:creationId xmlns:p14="http://schemas.microsoft.com/office/powerpoint/2010/main" val="202314367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动作识别</a:t>
            </a:r>
            <a:endParaRPr lang="zh-CN" altLang="en-US" dirty="0"/>
          </a:p>
        </p:txBody>
      </p:sp>
      <p:sp>
        <p:nvSpPr>
          <p:cNvPr id="17411" name="内容占位符 2"/>
          <p:cNvSpPr>
            <a:spLocks noGrp="1" noChangeArrowheads="1"/>
          </p:cNvSpPr>
          <p:nvPr>
            <p:ph idx="1"/>
          </p:nvPr>
        </p:nvSpPr>
        <p:spPr>
          <a:xfrm>
            <a:off x="323528" y="1844824"/>
            <a:ext cx="4248472" cy="4114800"/>
          </a:xfrm>
        </p:spPr>
        <p:txBody>
          <a:bodyPr/>
          <a:lstStyle/>
          <a:p>
            <a:r>
              <a:rPr lang="zh-CN" altLang="en-US" sz="2000" dirty="0"/>
              <a:t>（</a:t>
            </a:r>
            <a:r>
              <a:rPr lang="en-US" altLang="zh-CN" sz="2000" dirty="0"/>
              <a:t>3</a:t>
            </a:r>
            <a:r>
              <a:rPr lang="zh-CN" altLang="en-US" sz="2000" dirty="0"/>
              <a:t>）基于姿态（</a:t>
            </a:r>
            <a:r>
              <a:rPr lang="en-US" altLang="zh-CN" sz="2000" dirty="0"/>
              <a:t>Pose</a:t>
            </a:r>
            <a:r>
              <a:rPr lang="zh-CN" altLang="en-US" sz="2000" dirty="0"/>
              <a:t>）的动作识别</a:t>
            </a:r>
          </a:p>
          <a:p>
            <a:pPr marL="0" indent="0">
              <a:buNone/>
            </a:pPr>
            <a:r>
              <a:rPr lang="zh-CN" altLang="en-US" sz="2000" dirty="0"/>
              <a:t>以上所讲的方法是使用原始图像作为输入的方法，而人体姿态信息在动作识别中有着至关重要的作用，人们甚至可以直接从人体一个单一姿态中推测出动作类别。如图</a:t>
            </a:r>
            <a:r>
              <a:rPr lang="en-US" altLang="zh-CN" sz="2000" dirty="0"/>
              <a:t>6-26</a:t>
            </a:r>
            <a:r>
              <a:rPr lang="zh-CN" altLang="en-US" sz="2000" dirty="0"/>
              <a:t>所示，可以使用一个姿态估计网络，获取每一帧中行人的姿态信息（关键点坐标），然后使用</a:t>
            </a:r>
            <a:r>
              <a:rPr lang="en-US" altLang="zh-CN" sz="2000" dirty="0"/>
              <a:t>LSTM</a:t>
            </a:r>
            <a:r>
              <a:rPr lang="zh-CN" altLang="en-US" sz="2000" dirty="0"/>
              <a:t>网络，得到动作识别的结果。</a:t>
            </a:r>
          </a:p>
        </p:txBody>
      </p:sp>
      <p:pic>
        <p:nvPicPr>
          <p:cNvPr id="5" name="图片 4">
            <a:extLst>
              <a:ext uri="{FF2B5EF4-FFF2-40B4-BE49-F238E27FC236}">
                <a16:creationId xmlns:a16="http://schemas.microsoft.com/office/drawing/2014/main" id="{2FAC8803-EA5E-4399-AAC5-DF3390F6EFC8}"/>
              </a:ext>
            </a:extLst>
          </p:cNvPr>
          <p:cNvPicPr/>
          <p:nvPr/>
        </p:nvPicPr>
        <p:blipFill>
          <a:blip r:embed="rId2"/>
          <a:stretch>
            <a:fillRect/>
          </a:stretch>
        </p:blipFill>
        <p:spPr>
          <a:xfrm>
            <a:off x="4572000" y="2276872"/>
            <a:ext cx="4536504" cy="2955776"/>
          </a:xfrm>
          <a:prstGeom prst="rect">
            <a:avLst/>
          </a:prstGeom>
        </p:spPr>
      </p:pic>
    </p:spTree>
    <p:extLst>
      <p:ext uri="{BB962C8B-B14F-4D97-AF65-F5344CB8AC3E}">
        <p14:creationId xmlns:p14="http://schemas.microsoft.com/office/powerpoint/2010/main" val="74826536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基于</a:t>
            </a:r>
            <a:r>
              <a:rPr lang="en-US" altLang="zh-CN" dirty="0" err="1"/>
              <a:t>PointNet</a:t>
            </a:r>
            <a:r>
              <a:rPr lang="zh-CN" altLang="zh-CN" dirty="0"/>
              <a:t>的点云分类和语义分割实验</a:t>
            </a:r>
            <a:r>
              <a:rPr lang="en-US" altLang="zh-CN" dirty="0"/>
              <a:t> </a:t>
            </a:r>
            <a:r>
              <a:rPr lang="zh-CN" altLang="zh-CN" dirty="0"/>
              <a:t> </a:t>
            </a:r>
            <a:r>
              <a:rPr lang="en-US" altLang="zh-CN" dirty="0"/>
              <a:t> </a:t>
            </a:r>
            <a:endParaRPr lang="zh-CN" altLang="zh-CN" dirty="0"/>
          </a:p>
        </p:txBody>
      </p:sp>
      <p:sp>
        <p:nvSpPr>
          <p:cNvPr id="17411" name="内容占位符 2"/>
          <p:cNvSpPr>
            <a:spLocks noGrp="1" noChangeArrowheads="1"/>
          </p:cNvSpPr>
          <p:nvPr>
            <p:ph idx="1"/>
          </p:nvPr>
        </p:nvSpPr>
        <p:spPr>
          <a:xfrm>
            <a:off x="755576" y="1844824"/>
            <a:ext cx="7772400" cy="4114800"/>
          </a:xfrm>
        </p:spPr>
        <p:txBody>
          <a:bodyPr/>
          <a:lstStyle/>
          <a:p>
            <a:r>
              <a:rPr lang="en-US" altLang="zh-CN" sz="2000" dirty="0" err="1"/>
              <a:t>PointNet</a:t>
            </a:r>
            <a:endParaRPr lang="en-US" altLang="zh-CN" sz="2000" dirty="0"/>
          </a:p>
          <a:p>
            <a:r>
              <a:rPr lang="en-US" altLang="zh-CN" sz="2000" dirty="0" err="1"/>
              <a:t>PointNet</a:t>
            </a:r>
            <a:r>
              <a:rPr lang="zh-CN" altLang="en-US" sz="2000" dirty="0"/>
              <a:t>提出直接在点云数据上应用深度学习模型，并且用实验证明其高准确率性能。其</a:t>
            </a:r>
            <a:r>
              <a:rPr lang="zh-CN" altLang="zh-CN" sz="2000" dirty="0"/>
              <a:t>网络结构图如</a:t>
            </a:r>
            <a:r>
              <a:rPr lang="zh-CN" altLang="en-US" sz="2000" dirty="0"/>
              <a:t>下图</a:t>
            </a:r>
            <a:r>
              <a:rPr lang="zh-CN" altLang="zh-CN" sz="2000" dirty="0"/>
              <a:t>所示</a:t>
            </a:r>
            <a:r>
              <a:rPr lang="zh-CN" altLang="en-US" sz="2000" dirty="0"/>
              <a:t>。</a:t>
            </a:r>
            <a:endParaRPr lang="zh-CN" altLang="zh-CN" sz="2000" dirty="0"/>
          </a:p>
        </p:txBody>
      </p:sp>
      <p:pic>
        <p:nvPicPr>
          <p:cNvPr id="5" name="图片 4">
            <a:extLst>
              <a:ext uri="{FF2B5EF4-FFF2-40B4-BE49-F238E27FC236}">
                <a16:creationId xmlns:a16="http://schemas.microsoft.com/office/drawing/2014/main" id="{4C39F24E-C7E5-4344-97D5-91572F68297B}"/>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043608" y="3140968"/>
            <a:ext cx="7056784" cy="3096344"/>
          </a:xfrm>
          <a:prstGeom prst="rect">
            <a:avLst/>
          </a:prstGeom>
          <a:noFill/>
          <a:ln>
            <a:noFill/>
          </a:ln>
        </p:spPr>
      </p:pic>
    </p:spTree>
    <p:extLst>
      <p:ext uri="{BB962C8B-B14F-4D97-AF65-F5344CB8AC3E}">
        <p14:creationId xmlns:p14="http://schemas.microsoft.com/office/powerpoint/2010/main" val="108544640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基于</a:t>
            </a:r>
            <a:r>
              <a:rPr lang="en-US" altLang="zh-CN" dirty="0" err="1"/>
              <a:t>PointNet</a:t>
            </a:r>
            <a:r>
              <a:rPr lang="zh-CN" altLang="zh-CN" dirty="0"/>
              <a:t>的点云分类和语义分割实验</a:t>
            </a:r>
            <a:r>
              <a:rPr lang="en-US" altLang="zh-CN" dirty="0"/>
              <a:t> </a:t>
            </a:r>
            <a:r>
              <a:rPr lang="zh-CN" altLang="zh-CN" dirty="0"/>
              <a:t> </a:t>
            </a:r>
            <a:r>
              <a:rPr lang="en-US" altLang="zh-CN" dirty="0"/>
              <a:t> </a:t>
            </a:r>
            <a:endParaRPr lang="zh-CN" altLang="zh-CN" dirty="0"/>
          </a:p>
        </p:txBody>
      </p:sp>
      <p:sp>
        <p:nvSpPr>
          <p:cNvPr id="17411" name="内容占位符 2"/>
          <p:cNvSpPr>
            <a:spLocks noGrp="1" noChangeArrowheads="1"/>
          </p:cNvSpPr>
          <p:nvPr>
            <p:ph idx="1"/>
          </p:nvPr>
        </p:nvSpPr>
        <p:spPr>
          <a:xfrm>
            <a:off x="685800" y="1700808"/>
            <a:ext cx="7772400" cy="4114800"/>
          </a:xfrm>
        </p:spPr>
        <p:txBody>
          <a:bodyPr/>
          <a:lstStyle/>
          <a:p>
            <a:r>
              <a:rPr lang="en-US" altLang="zh-CN" sz="2000" dirty="0" err="1"/>
              <a:t>PointNet</a:t>
            </a:r>
            <a:r>
              <a:rPr lang="en-US" altLang="zh-CN" sz="2000" dirty="0"/>
              <a:t>++</a:t>
            </a:r>
          </a:p>
          <a:p>
            <a:r>
              <a:rPr lang="en-US" altLang="zh-CN" sz="2000" dirty="0" err="1"/>
              <a:t>PointNet</a:t>
            </a:r>
            <a:r>
              <a:rPr lang="en-US" altLang="zh-CN" sz="2000" dirty="0"/>
              <a:t>++</a:t>
            </a:r>
            <a:r>
              <a:rPr lang="zh-CN" altLang="en-US" sz="2000" dirty="0"/>
              <a:t>思想基于改进</a:t>
            </a:r>
            <a:r>
              <a:rPr lang="en-US" altLang="zh-CN" sz="2000" dirty="0" err="1"/>
              <a:t>PointNet</a:t>
            </a:r>
            <a:r>
              <a:rPr lang="zh-CN" altLang="en-US" sz="2000" dirty="0"/>
              <a:t>局部特征提取变现不好的缺点，提出了一种分层神经网络结构（</a:t>
            </a:r>
            <a:r>
              <a:rPr lang="en-US" altLang="zh-CN" sz="2000" dirty="0"/>
              <a:t>Hierarchical Neural </a:t>
            </a:r>
            <a:r>
              <a:rPr lang="en-US" altLang="zh-CN" sz="2000" dirty="0" err="1"/>
              <a:t>Nettwork</a:t>
            </a:r>
            <a:r>
              <a:rPr lang="zh-CN" altLang="en-US" sz="2000" dirty="0"/>
              <a:t>），这种分层结构有一系列的</a:t>
            </a:r>
            <a:r>
              <a:rPr lang="en-US" altLang="zh-CN" sz="2000" dirty="0"/>
              <a:t>set abstraction</a:t>
            </a:r>
            <a:r>
              <a:rPr lang="zh-CN" altLang="en-US" sz="2000" dirty="0"/>
              <a:t>组成，如图所示，其包括采样层（</a:t>
            </a:r>
            <a:r>
              <a:rPr lang="en-US" altLang="zh-CN" sz="2000" dirty="0"/>
              <a:t>Sampling layer</a:t>
            </a:r>
            <a:r>
              <a:rPr lang="zh-CN" altLang="en-US" sz="2000" dirty="0"/>
              <a:t>）、组合层（</a:t>
            </a:r>
            <a:r>
              <a:rPr lang="en-US" altLang="zh-CN" sz="2000" dirty="0"/>
              <a:t>Grouping layer</a:t>
            </a:r>
            <a:r>
              <a:rPr lang="zh-CN" altLang="en-US" sz="2000" dirty="0"/>
              <a:t>）和特征提取层（</a:t>
            </a:r>
            <a:r>
              <a:rPr lang="en-US" altLang="zh-CN" sz="2000" dirty="0" err="1"/>
              <a:t>PointNet</a:t>
            </a:r>
            <a:r>
              <a:rPr lang="en-US" altLang="zh-CN" sz="2000" dirty="0"/>
              <a:t> layer</a:t>
            </a:r>
            <a:r>
              <a:rPr lang="zh-CN" altLang="en-US" sz="2000" dirty="0"/>
              <a:t>）。</a:t>
            </a:r>
            <a:endParaRPr lang="zh-CN" altLang="zh-CN" sz="2000" dirty="0"/>
          </a:p>
        </p:txBody>
      </p:sp>
      <p:pic>
        <p:nvPicPr>
          <p:cNvPr id="6" name="图片 5">
            <a:extLst>
              <a:ext uri="{FF2B5EF4-FFF2-40B4-BE49-F238E27FC236}">
                <a16:creationId xmlns:a16="http://schemas.microsoft.com/office/drawing/2014/main" id="{3DF9F777-DB01-4A8D-8929-12F2C770A4D3}"/>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079525" y="3654785"/>
            <a:ext cx="6984950" cy="2952055"/>
          </a:xfrm>
          <a:prstGeom prst="rect">
            <a:avLst/>
          </a:prstGeom>
          <a:noFill/>
          <a:ln>
            <a:noFill/>
          </a:ln>
        </p:spPr>
      </p:pic>
    </p:spTree>
    <p:extLst>
      <p:ext uri="{BB962C8B-B14F-4D97-AF65-F5344CB8AC3E}">
        <p14:creationId xmlns:p14="http://schemas.microsoft.com/office/powerpoint/2010/main" val="130780722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基于</a:t>
            </a:r>
            <a:r>
              <a:rPr lang="en-US" altLang="zh-CN" dirty="0" err="1"/>
              <a:t>PointNet</a:t>
            </a:r>
            <a:r>
              <a:rPr lang="zh-CN" altLang="zh-CN" dirty="0"/>
              <a:t>的点云分类和语义分割实验</a:t>
            </a:r>
            <a:r>
              <a:rPr lang="en-US" altLang="zh-CN" dirty="0"/>
              <a:t> </a:t>
            </a:r>
            <a:r>
              <a:rPr lang="zh-CN" altLang="zh-CN" dirty="0"/>
              <a:t> </a:t>
            </a:r>
            <a:r>
              <a:rPr lang="en-US" altLang="zh-CN" dirty="0"/>
              <a:t> </a:t>
            </a:r>
            <a:endParaRPr lang="zh-CN" altLang="zh-CN" dirty="0"/>
          </a:p>
        </p:txBody>
      </p:sp>
      <p:sp>
        <p:nvSpPr>
          <p:cNvPr id="17411" name="内容占位符 2"/>
          <p:cNvSpPr>
            <a:spLocks noGrp="1" noChangeArrowheads="1"/>
          </p:cNvSpPr>
          <p:nvPr>
            <p:ph idx="1"/>
          </p:nvPr>
        </p:nvSpPr>
        <p:spPr>
          <a:xfrm>
            <a:off x="755576" y="1844824"/>
            <a:ext cx="3816424" cy="4114800"/>
          </a:xfrm>
        </p:spPr>
        <p:txBody>
          <a:bodyPr/>
          <a:lstStyle/>
          <a:p>
            <a:r>
              <a:rPr lang="zh-CN" altLang="zh-CN" sz="2000" dirty="0"/>
              <a:t>另外，不同于图像中各个像素点密度均匀分布，点云数据在空间上分布密度不均匀、不规则，在距离较远的地方激光点云十分稀疏。</a:t>
            </a:r>
            <a:r>
              <a:rPr lang="en-US" altLang="zh-CN" sz="2000" dirty="0"/>
              <a:t>Charles</a:t>
            </a:r>
            <a:r>
              <a:rPr lang="zh-CN" altLang="zh-CN" sz="2000" dirty="0"/>
              <a:t>提出密度自适应</a:t>
            </a:r>
            <a:r>
              <a:rPr lang="en-US" altLang="zh-CN" sz="2000" dirty="0" err="1"/>
              <a:t>PointNet</a:t>
            </a:r>
            <a:r>
              <a:rPr lang="zh-CN" altLang="zh-CN" sz="2000" dirty="0"/>
              <a:t>层，来组合不同密度点云数据的特征。文章中提出了两种组合的方式：多尺度组合（</a:t>
            </a:r>
            <a:r>
              <a:rPr lang="en-US" altLang="zh-CN" sz="2000" dirty="0"/>
              <a:t>Multi-scale Grouping, MSG</a:t>
            </a:r>
            <a:r>
              <a:rPr lang="zh-CN" altLang="zh-CN" sz="2000" dirty="0"/>
              <a:t>）</a:t>
            </a:r>
            <a:r>
              <a:rPr lang="zh-CN" altLang="en-US" sz="2000" dirty="0"/>
              <a:t>（如图</a:t>
            </a:r>
            <a:r>
              <a:rPr lang="en-US" altLang="zh-CN" sz="2000" dirty="0"/>
              <a:t>a</a:t>
            </a:r>
            <a:r>
              <a:rPr lang="zh-CN" altLang="en-US" sz="2000" dirty="0"/>
              <a:t>）</a:t>
            </a:r>
            <a:r>
              <a:rPr lang="zh-CN" altLang="zh-CN" sz="2000" dirty="0"/>
              <a:t>和多分辨率组合（</a:t>
            </a:r>
            <a:r>
              <a:rPr lang="en-US" altLang="zh-CN" sz="2000" dirty="0"/>
              <a:t>Multi-resolution Grouping, MRG</a:t>
            </a:r>
            <a:r>
              <a:rPr lang="zh-CN" altLang="zh-CN" sz="2000" dirty="0"/>
              <a:t>）</a:t>
            </a:r>
            <a:r>
              <a:rPr lang="zh-CN" altLang="en-US" sz="2000" dirty="0"/>
              <a:t>（如图</a:t>
            </a:r>
            <a:r>
              <a:rPr lang="en-US" altLang="zh-CN" sz="2000" dirty="0"/>
              <a:t>b</a:t>
            </a:r>
            <a:r>
              <a:rPr lang="zh-CN" altLang="en-US" sz="2000" dirty="0"/>
              <a:t>）</a:t>
            </a:r>
            <a:r>
              <a:rPr lang="zh-CN" altLang="zh-CN" sz="2000" dirty="0"/>
              <a:t>。</a:t>
            </a:r>
          </a:p>
        </p:txBody>
      </p:sp>
      <p:pic>
        <p:nvPicPr>
          <p:cNvPr id="6" name="图片 5">
            <a:extLst>
              <a:ext uri="{FF2B5EF4-FFF2-40B4-BE49-F238E27FC236}">
                <a16:creationId xmlns:a16="http://schemas.microsoft.com/office/drawing/2014/main" id="{AE8B1AD4-CD22-4ED4-A5E3-B8D13C4C227E}"/>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4716016" y="2204864"/>
            <a:ext cx="3960440" cy="2939604"/>
          </a:xfrm>
          <a:prstGeom prst="rect">
            <a:avLst/>
          </a:prstGeom>
          <a:noFill/>
          <a:ln>
            <a:noFill/>
          </a:ln>
        </p:spPr>
      </p:pic>
    </p:spTree>
    <p:extLst>
      <p:ext uri="{BB962C8B-B14F-4D97-AF65-F5344CB8AC3E}">
        <p14:creationId xmlns:p14="http://schemas.microsoft.com/office/powerpoint/2010/main" val="159281533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基于</a:t>
            </a:r>
            <a:r>
              <a:rPr lang="en-US" altLang="zh-CN" dirty="0" err="1"/>
              <a:t>PointNet</a:t>
            </a:r>
            <a:r>
              <a:rPr lang="zh-CN" altLang="zh-CN" dirty="0"/>
              <a:t>的点云分类和语义分割实验</a:t>
            </a:r>
            <a:r>
              <a:rPr lang="en-US" altLang="zh-CN" dirty="0"/>
              <a:t> </a:t>
            </a:r>
            <a:r>
              <a:rPr lang="zh-CN" altLang="zh-CN" dirty="0"/>
              <a:t> </a:t>
            </a:r>
            <a:r>
              <a:rPr lang="en-US" altLang="zh-CN" dirty="0"/>
              <a:t> </a:t>
            </a:r>
            <a:endParaRPr lang="zh-CN" altLang="zh-CN" dirty="0"/>
          </a:p>
        </p:txBody>
      </p:sp>
      <p:sp>
        <p:nvSpPr>
          <p:cNvPr id="17411" name="内容占位符 2"/>
          <p:cNvSpPr>
            <a:spLocks noGrp="1" noChangeArrowheads="1"/>
          </p:cNvSpPr>
          <p:nvPr>
            <p:ph idx="1"/>
          </p:nvPr>
        </p:nvSpPr>
        <p:spPr>
          <a:xfrm>
            <a:off x="575556" y="1988840"/>
            <a:ext cx="7992888" cy="4114800"/>
          </a:xfrm>
        </p:spPr>
        <p:txBody>
          <a:bodyPr/>
          <a:lstStyle/>
          <a:p>
            <a:r>
              <a:rPr lang="en-US" altLang="zh-CN" sz="2000" b="1" dirty="0"/>
              <a:t>Apollo</a:t>
            </a:r>
            <a:r>
              <a:rPr lang="zh-CN" altLang="en-US" sz="2000" b="1" dirty="0"/>
              <a:t>激光点云障碍物数据集的分割任务实现</a:t>
            </a:r>
            <a:endParaRPr lang="en-US" altLang="zh-CN" sz="2000" b="1" dirty="0"/>
          </a:p>
          <a:p>
            <a:r>
              <a:rPr lang="zh-CN" altLang="en-US" sz="2000" dirty="0"/>
              <a:t>下图左侧为</a:t>
            </a:r>
            <a:r>
              <a:rPr lang="en-US" altLang="zh-CN" sz="2000" dirty="0"/>
              <a:t>Apollo</a:t>
            </a:r>
            <a:r>
              <a:rPr lang="zh-CN" altLang="en-US" sz="2000" dirty="0"/>
              <a:t>激光点云障碍物数据集可视化结果，右侧为</a:t>
            </a:r>
            <a:r>
              <a:rPr lang="en-US" altLang="zh-CN" sz="2000" dirty="0"/>
              <a:t>ground truth</a:t>
            </a:r>
            <a:r>
              <a:rPr lang="zh-CN" altLang="en-US" sz="2000" dirty="0"/>
              <a:t>可视化效果</a:t>
            </a:r>
            <a:endParaRPr lang="zh-CN" altLang="zh-CN" sz="2000" dirty="0"/>
          </a:p>
        </p:txBody>
      </p:sp>
      <p:pic>
        <p:nvPicPr>
          <p:cNvPr id="6" name="图片 5">
            <a:extLst>
              <a:ext uri="{FF2B5EF4-FFF2-40B4-BE49-F238E27FC236}">
                <a16:creationId xmlns:a16="http://schemas.microsoft.com/office/drawing/2014/main" id="{61EF708B-A681-459D-8F15-7C2186B1792C}"/>
              </a:ext>
            </a:extLst>
          </p:cNvPr>
          <p:cNvPicPr/>
          <p:nvPr/>
        </p:nvPicPr>
        <p:blipFill rotWithShape="1">
          <a:blip r:embed="rId2" cstate="print">
            <a:extLst>
              <a:ext uri="{28A0092B-C50C-407E-A947-70E740481C1C}">
                <a14:useLocalDpi xmlns:a14="http://schemas.microsoft.com/office/drawing/2010/main" val="0"/>
              </a:ext>
            </a:extLst>
          </a:blip>
          <a:srcRect t="4642" b="6048"/>
          <a:stretch/>
        </p:blipFill>
        <p:spPr bwMode="auto">
          <a:xfrm>
            <a:off x="179512" y="3615544"/>
            <a:ext cx="3951297" cy="2231390"/>
          </a:xfrm>
          <a:prstGeom prst="rect">
            <a:avLst/>
          </a:prstGeom>
          <a:noFill/>
          <a:ln>
            <a:noFill/>
          </a:ln>
          <a:extLst>
            <a:ext uri="{53640926-AAD7-44D8-BBD7-CCE9431645EC}">
              <a14:shadowObscured xmlns:a14="http://schemas.microsoft.com/office/drawing/2010/main"/>
            </a:ext>
          </a:extLst>
        </p:spPr>
      </p:pic>
      <p:pic>
        <p:nvPicPr>
          <p:cNvPr id="7" name="图片 6">
            <a:extLst>
              <a:ext uri="{FF2B5EF4-FFF2-40B4-BE49-F238E27FC236}">
                <a16:creationId xmlns:a16="http://schemas.microsoft.com/office/drawing/2014/main" id="{9ECE73BF-50DB-400C-BE57-765CF4480897}"/>
              </a:ext>
            </a:extLst>
          </p:cNvPr>
          <p:cNvPicPr/>
          <p:nvPr/>
        </p:nvPicPr>
        <p:blipFill rotWithShape="1">
          <a:blip r:embed="rId3" cstate="print">
            <a:extLst>
              <a:ext uri="{28A0092B-C50C-407E-A947-70E740481C1C}">
                <a14:useLocalDpi xmlns:a14="http://schemas.microsoft.com/office/drawing/2010/main" val="0"/>
              </a:ext>
            </a:extLst>
          </a:blip>
          <a:srcRect t="6008" b="5314"/>
          <a:stretch/>
        </p:blipFill>
        <p:spPr bwMode="auto">
          <a:xfrm>
            <a:off x="4111587" y="3615544"/>
            <a:ext cx="4564869" cy="223139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681389423"/>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基于</a:t>
            </a:r>
            <a:r>
              <a:rPr lang="en-US" altLang="zh-CN" dirty="0" err="1"/>
              <a:t>PointNet</a:t>
            </a:r>
            <a:r>
              <a:rPr lang="zh-CN" altLang="zh-CN" dirty="0"/>
              <a:t>的点云分类和语义分割实验</a:t>
            </a:r>
            <a:r>
              <a:rPr lang="en-US" altLang="zh-CN" dirty="0"/>
              <a:t> </a:t>
            </a:r>
            <a:r>
              <a:rPr lang="zh-CN" altLang="zh-CN" dirty="0"/>
              <a:t> </a:t>
            </a:r>
            <a:r>
              <a:rPr lang="en-US" altLang="zh-CN" dirty="0"/>
              <a:t> </a:t>
            </a:r>
            <a:endParaRPr lang="zh-CN" altLang="zh-CN" dirty="0"/>
          </a:p>
        </p:txBody>
      </p:sp>
      <p:sp>
        <p:nvSpPr>
          <p:cNvPr id="17411" name="内容占位符 2"/>
          <p:cNvSpPr>
            <a:spLocks noGrp="1" noChangeArrowheads="1"/>
          </p:cNvSpPr>
          <p:nvPr>
            <p:ph idx="1"/>
          </p:nvPr>
        </p:nvSpPr>
        <p:spPr>
          <a:xfrm>
            <a:off x="575556" y="1988840"/>
            <a:ext cx="7992888" cy="4114800"/>
          </a:xfrm>
        </p:spPr>
        <p:txBody>
          <a:bodyPr/>
          <a:lstStyle/>
          <a:p>
            <a:r>
              <a:rPr lang="en-US" altLang="zh-CN" sz="2000" b="1" dirty="0"/>
              <a:t>Apollo</a:t>
            </a:r>
            <a:r>
              <a:rPr lang="zh-CN" altLang="en-US" sz="2000" b="1" dirty="0"/>
              <a:t>激光点云障碍物数据集的分割任务实现</a:t>
            </a:r>
            <a:endParaRPr lang="en-US" altLang="zh-CN" sz="2000" b="1" dirty="0"/>
          </a:p>
          <a:p>
            <a:r>
              <a:rPr lang="zh-CN" altLang="en-US" sz="2000" dirty="0"/>
              <a:t>下图为预测结果可视化。</a:t>
            </a:r>
            <a:endParaRPr lang="zh-CN" altLang="zh-CN" sz="2000" dirty="0"/>
          </a:p>
        </p:txBody>
      </p:sp>
      <p:pic>
        <p:nvPicPr>
          <p:cNvPr id="8" name="图片 7">
            <a:extLst>
              <a:ext uri="{FF2B5EF4-FFF2-40B4-BE49-F238E27FC236}">
                <a16:creationId xmlns:a16="http://schemas.microsoft.com/office/drawing/2014/main" id="{DEAFD997-4FA3-4D9F-911A-6E14BE5CD627}"/>
              </a:ext>
            </a:extLst>
          </p:cNvPr>
          <p:cNvPicPr/>
          <p:nvPr/>
        </p:nvPicPr>
        <p:blipFill rotWithShape="1">
          <a:blip r:embed="rId2" cstate="print">
            <a:extLst>
              <a:ext uri="{28A0092B-C50C-407E-A947-70E740481C1C}">
                <a14:useLocalDpi xmlns:a14="http://schemas.microsoft.com/office/drawing/2010/main" val="0"/>
              </a:ext>
            </a:extLst>
          </a:blip>
          <a:srcRect t="4325" b="2666"/>
          <a:stretch/>
        </p:blipFill>
        <p:spPr bwMode="auto">
          <a:xfrm>
            <a:off x="1331640" y="3068960"/>
            <a:ext cx="6311693" cy="324036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85647799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基于</a:t>
            </a:r>
            <a:r>
              <a:rPr lang="en-US" altLang="zh-CN" dirty="0" err="1"/>
              <a:t>PointNet</a:t>
            </a:r>
            <a:r>
              <a:rPr lang="zh-CN" altLang="zh-CN" dirty="0"/>
              <a:t>的点云分类和语义分割实验</a:t>
            </a:r>
            <a:r>
              <a:rPr lang="en-US" altLang="zh-CN" dirty="0"/>
              <a:t> </a:t>
            </a:r>
            <a:r>
              <a:rPr lang="zh-CN" altLang="zh-CN" dirty="0"/>
              <a:t> </a:t>
            </a:r>
            <a:r>
              <a:rPr lang="en-US" altLang="zh-CN" dirty="0"/>
              <a:t> </a:t>
            </a:r>
            <a:endParaRPr lang="zh-CN" altLang="zh-CN" dirty="0"/>
          </a:p>
        </p:txBody>
      </p:sp>
      <p:sp>
        <p:nvSpPr>
          <p:cNvPr id="17411" name="内容占位符 2"/>
          <p:cNvSpPr>
            <a:spLocks noGrp="1" noChangeArrowheads="1"/>
          </p:cNvSpPr>
          <p:nvPr>
            <p:ph idx="1"/>
          </p:nvPr>
        </p:nvSpPr>
        <p:spPr>
          <a:xfrm>
            <a:off x="755576" y="1844824"/>
            <a:ext cx="7772400" cy="4114800"/>
          </a:xfrm>
        </p:spPr>
        <p:txBody>
          <a:bodyPr/>
          <a:lstStyle/>
          <a:p>
            <a:r>
              <a:rPr lang="zh-CN" altLang="en-US" sz="2000" dirty="0"/>
              <a:t>实验结果分析</a:t>
            </a:r>
          </a:p>
          <a:p>
            <a:r>
              <a:rPr lang="en-US" altLang="zh-CN" sz="2000" dirty="0" err="1"/>
              <a:t>Pointnet</a:t>
            </a:r>
            <a:r>
              <a:rPr lang="en-US" altLang="zh-CN" sz="2000" dirty="0"/>
              <a:t>++</a:t>
            </a:r>
            <a:r>
              <a:rPr lang="zh-CN" altLang="en-US" sz="2000" dirty="0"/>
              <a:t>论文的复现很成功，准确率也很高，但在应用到</a:t>
            </a:r>
            <a:r>
              <a:rPr lang="en-US" altLang="zh-CN" sz="2000" dirty="0"/>
              <a:t>Apollo</a:t>
            </a:r>
            <a:r>
              <a:rPr lang="zh-CN" altLang="en-US" sz="2000" dirty="0"/>
              <a:t>激光点云障碍物数据集上的表现并不理想。分析总结一下表现不理想的原因主要有以下两点：</a:t>
            </a:r>
          </a:p>
          <a:p>
            <a:r>
              <a:rPr lang="zh-CN" altLang="en-US" sz="2000" dirty="0"/>
              <a:t>（</a:t>
            </a:r>
            <a:r>
              <a:rPr lang="en-US" altLang="zh-CN" sz="2000" dirty="0"/>
              <a:t>1</a:t>
            </a:r>
            <a:r>
              <a:rPr lang="zh-CN" altLang="en-US" sz="2000" dirty="0"/>
              <a:t>）</a:t>
            </a:r>
            <a:r>
              <a:rPr lang="en-US" altLang="zh-CN" sz="2000" dirty="0" err="1"/>
              <a:t>Pointnet</a:t>
            </a:r>
            <a:r>
              <a:rPr lang="en-US" altLang="zh-CN" sz="2000" dirty="0"/>
              <a:t>++</a:t>
            </a:r>
            <a:r>
              <a:rPr lang="zh-CN" altLang="en-US" sz="2000" dirty="0"/>
              <a:t>模型是基于稠密点云数据集提出的，在激光雷达稀疏点云数据集上的效果表现不好可以预见。</a:t>
            </a:r>
          </a:p>
          <a:p>
            <a:r>
              <a:rPr lang="zh-CN" altLang="en-US" sz="2000" dirty="0"/>
              <a:t>（</a:t>
            </a:r>
            <a:r>
              <a:rPr lang="en-US" altLang="zh-CN" sz="2000" dirty="0"/>
              <a:t>2</a:t>
            </a:r>
            <a:r>
              <a:rPr lang="zh-CN" altLang="en-US" sz="2000" dirty="0"/>
              <a:t>）</a:t>
            </a:r>
            <a:r>
              <a:rPr lang="en-US" altLang="zh-CN" sz="2000" dirty="0"/>
              <a:t>Apollo</a:t>
            </a:r>
            <a:r>
              <a:rPr lang="zh-CN" altLang="en-US" sz="2000" dirty="0"/>
              <a:t>激光点云障碍物数据集每一帧点云中障碍物的轮廓并不完整，只含有该物体在某一方向上的信息，而</a:t>
            </a:r>
            <a:r>
              <a:rPr lang="en-US" altLang="zh-CN" sz="2000" dirty="0" err="1"/>
              <a:t>Pointnet</a:t>
            </a:r>
            <a:r>
              <a:rPr lang="en-US" altLang="zh-CN" sz="2000" dirty="0"/>
              <a:t>++</a:t>
            </a:r>
            <a:r>
              <a:rPr lang="zh-CN" altLang="en-US" sz="2000" dirty="0"/>
              <a:t>期望能获得物体完整的轮廓信息。</a:t>
            </a:r>
          </a:p>
          <a:p>
            <a:r>
              <a:rPr lang="zh-CN" altLang="en-US" sz="2000" dirty="0"/>
              <a:t>想要解决上述问题，需要有更丰富的点云数据，进行点云配准，在训练的时候最好能将每个种类物体的完整轮廓作为输入。</a:t>
            </a:r>
          </a:p>
        </p:txBody>
      </p:sp>
    </p:spTree>
    <p:extLst>
      <p:ext uri="{BB962C8B-B14F-4D97-AF65-F5344CB8AC3E}">
        <p14:creationId xmlns:p14="http://schemas.microsoft.com/office/powerpoint/2010/main" val="40995124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606D4ECD-89E9-4D8F-AE29-841C31C753F2}"/>
              </a:ext>
            </a:extLst>
          </p:cNvPr>
          <p:cNvSpPr>
            <a:spLocks noGrp="1" noChangeArrowheads="1"/>
          </p:cNvSpPr>
          <p:nvPr>
            <p:ph type="title"/>
          </p:nvPr>
        </p:nvSpPr>
        <p:spPr/>
        <p:txBody>
          <a:bodyPr/>
          <a:lstStyle/>
          <a:p>
            <a:pPr eaLnBrk="1" hangingPunct="1"/>
            <a:r>
              <a:rPr lang="zh-CN" altLang="zh-CN"/>
              <a:t>激光雷达</a:t>
            </a:r>
            <a:endParaRPr lang="zh-CN" altLang="en-US"/>
          </a:p>
        </p:txBody>
      </p:sp>
      <p:sp>
        <p:nvSpPr>
          <p:cNvPr id="17411" name="Rectangle 3">
            <a:extLst>
              <a:ext uri="{FF2B5EF4-FFF2-40B4-BE49-F238E27FC236}">
                <a16:creationId xmlns:a16="http://schemas.microsoft.com/office/drawing/2014/main" id="{EDEB2763-3399-47FB-9ED5-DC7DB2A5E228}"/>
              </a:ext>
            </a:extLst>
          </p:cNvPr>
          <p:cNvSpPr>
            <a:spLocks noGrp="1" noChangeArrowheads="1"/>
          </p:cNvSpPr>
          <p:nvPr>
            <p:ph type="body" idx="1"/>
          </p:nvPr>
        </p:nvSpPr>
        <p:spPr>
          <a:xfrm>
            <a:off x="685800" y="1844675"/>
            <a:ext cx="7772400" cy="4114800"/>
          </a:xfrm>
        </p:spPr>
        <p:txBody>
          <a:bodyPr/>
          <a:lstStyle/>
          <a:p>
            <a:r>
              <a:rPr lang="zh-CN" altLang="zh-CN"/>
              <a:t>工作原理</a:t>
            </a:r>
            <a:endParaRPr lang="en-US" altLang="zh-CN"/>
          </a:p>
          <a:p>
            <a:r>
              <a:rPr lang="en-US" altLang="zh-CN" sz="2000"/>
              <a:t>      </a:t>
            </a:r>
            <a:r>
              <a:rPr lang="zh-CN" altLang="zh-CN" sz="2000"/>
              <a:t>激光扫描测量是通过激光扫描器和距离传感器来获取被测目标的表面形态。激光扫描器一般由激光发射器、接收器、时间计数器、微电脑等组成。激光脉冲发射器周期地驱动激光二极管发射激光脉冲</a:t>
            </a:r>
            <a:r>
              <a:rPr lang="en-US" altLang="zh-CN" sz="2000"/>
              <a:t> ,</a:t>
            </a:r>
            <a:r>
              <a:rPr lang="zh-CN" altLang="zh-CN" sz="2000"/>
              <a:t>然后由接收透镜接收目标表面后向反射信号</a:t>
            </a:r>
            <a:r>
              <a:rPr lang="en-US" altLang="zh-CN" sz="2000"/>
              <a:t>,</a:t>
            </a:r>
            <a:r>
              <a:rPr lang="zh-CN" altLang="zh-CN" sz="2000"/>
              <a:t>产生接收信号</a:t>
            </a:r>
            <a:r>
              <a:rPr lang="en-US" altLang="zh-CN" sz="2000"/>
              <a:t>,</a:t>
            </a:r>
            <a:r>
              <a:rPr lang="zh-CN" altLang="zh-CN" sz="2000"/>
              <a:t>利用稳定的石英时钟对发射与接收时间差作计数，经由微电脑对测量资料进行内部微处理，显示或存储、输出距离和角度资料，并与距离传感器获取的数据相匹配，最后经过相应系统软件进行一系列处理，获取目标表面三维坐标数据，从而进行各种量算或建立立体模型</a:t>
            </a:r>
            <a:r>
              <a:rPr lang="en-US" altLang="zh-CN" sz="2000" baseline="30000"/>
              <a:t>[3]</a:t>
            </a:r>
            <a:r>
              <a:rPr lang="zh-CN" altLang="zh-CN" sz="2000"/>
              <a:t>。激光雷达通过脉冲激光不断地扫描目标物，就可以得到目标物上全部目标点的数据，使用这些数据进行图像处理后，就可以得到精确的三维立体图像。</a:t>
            </a:r>
            <a:r>
              <a:rPr lang="zh-CN" altLang="en-US" sz="2000"/>
              <a:t>下</a:t>
            </a:r>
            <a:r>
              <a:rPr lang="zh-CN" altLang="zh-CN" sz="2000"/>
              <a:t>图为激光雷达的工作示意图。</a:t>
            </a: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24B984F7-244A-477B-A39C-F03DEC345DF4}"/>
              </a:ext>
            </a:extLst>
          </p:cNvPr>
          <p:cNvSpPr>
            <a:spLocks noGrp="1" noChangeArrowheads="1"/>
          </p:cNvSpPr>
          <p:nvPr>
            <p:ph type="title"/>
          </p:nvPr>
        </p:nvSpPr>
        <p:spPr/>
        <p:txBody>
          <a:bodyPr/>
          <a:lstStyle/>
          <a:p>
            <a:pPr eaLnBrk="1" hangingPunct="1"/>
            <a:r>
              <a:rPr lang="zh-CN" altLang="en-US" dirty="0"/>
              <a:t>本章知识</a:t>
            </a:r>
            <a:r>
              <a:rPr lang="zh-CN" altLang="en-US"/>
              <a:t>点小结</a:t>
            </a:r>
            <a:endParaRPr lang="zh-CN" altLang="en-US" dirty="0"/>
          </a:p>
        </p:txBody>
      </p:sp>
      <p:sp>
        <p:nvSpPr>
          <p:cNvPr id="56323" name="Rectangle 3">
            <a:extLst>
              <a:ext uri="{FF2B5EF4-FFF2-40B4-BE49-F238E27FC236}">
                <a16:creationId xmlns:a16="http://schemas.microsoft.com/office/drawing/2014/main" id="{0599093C-8371-4E97-B1F1-019A9330D69B}"/>
              </a:ext>
            </a:extLst>
          </p:cNvPr>
          <p:cNvSpPr>
            <a:spLocks noGrp="1" noChangeArrowheads="1"/>
          </p:cNvSpPr>
          <p:nvPr>
            <p:ph type="body" idx="1"/>
          </p:nvPr>
        </p:nvSpPr>
        <p:spPr/>
        <p:txBody>
          <a:bodyPr/>
          <a:lstStyle/>
          <a:p>
            <a:pPr marL="0" indent="0" eaLnBrk="1" hangingPunct="1">
              <a:buFont typeface="Wingdings" panose="05000000000000000000" pitchFamily="2" charset="2"/>
              <a:buNone/>
            </a:pPr>
            <a:r>
              <a:rPr lang="zh-CN" altLang="en-US"/>
              <a:t> </a:t>
            </a:r>
          </a:p>
        </p:txBody>
      </p:sp>
      <p:pic>
        <p:nvPicPr>
          <p:cNvPr id="2" name="图片 1">
            <a:extLst>
              <a:ext uri="{FF2B5EF4-FFF2-40B4-BE49-F238E27FC236}">
                <a16:creationId xmlns:a16="http://schemas.microsoft.com/office/drawing/2014/main" id="{711A8383-A2E8-43B5-97A3-5E5A5C9D80A0}"/>
              </a:ext>
            </a:extLst>
          </p:cNvPr>
          <p:cNvPicPr>
            <a:picLocks noChangeAspect="1"/>
          </p:cNvPicPr>
          <p:nvPr/>
        </p:nvPicPr>
        <p:blipFill>
          <a:blip r:embed="rId2"/>
          <a:stretch>
            <a:fillRect/>
          </a:stretch>
        </p:blipFill>
        <p:spPr>
          <a:xfrm>
            <a:off x="0" y="1844824"/>
            <a:ext cx="9144000" cy="3810281"/>
          </a:xfrm>
          <a:prstGeom prst="rect">
            <a:avLst/>
          </a:prstGeom>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a:extLst>
              <a:ext uri="{FF2B5EF4-FFF2-40B4-BE49-F238E27FC236}">
                <a16:creationId xmlns:a16="http://schemas.microsoft.com/office/drawing/2014/main" id="{9C0320D8-29F1-4147-A665-8939BDD1EED2}"/>
              </a:ext>
            </a:extLst>
          </p:cNvPr>
          <p:cNvSpPr>
            <a:spLocks noGrp="1" noChangeArrowheads="1"/>
          </p:cNvSpPr>
          <p:nvPr>
            <p:ph type="ctrTitle"/>
          </p:nvPr>
        </p:nvSpPr>
        <p:spPr>
          <a:xfrm>
            <a:off x="468313" y="1916113"/>
            <a:ext cx="8243887" cy="2881312"/>
          </a:xfrm>
        </p:spPr>
        <p:txBody>
          <a:bodyPr/>
          <a:lstStyle/>
          <a:p>
            <a:pPr algn="ctr" eaLnBrk="1" hangingPunct="1"/>
            <a:r>
              <a:rPr lang="en-US" altLang="zh-CN" b="1" i="1"/>
              <a:t>Chapter 7</a:t>
            </a:r>
            <a:br>
              <a:rPr lang="en-US" altLang="zh-CN" b="1" i="1"/>
            </a:br>
            <a:r>
              <a:rPr lang="zh-CN" altLang="en-US" b="1" i="1"/>
              <a:t>多传感器融合</a:t>
            </a:r>
            <a:br>
              <a:rPr lang="en-US" altLang="zh-CN" b="1" i="1"/>
            </a:br>
            <a:endParaRPr lang="en-US" altLang="zh-CN"/>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标题 1">
            <a:extLst>
              <a:ext uri="{FF2B5EF4-FFF2-40B4-BE49-F238E27FC236}">
                <a16:creationId xmlns:a16="http://schemas.microsoft.com/office/drawing/2014/main" id="{1FB0860F-5EA5-4E8D-B091-A8F8E11C1F5F}"/>
              </a:ext>
            </a:extLst>
          </p:cNvPr>
          <p:cNvSpPr>
            <a:spLocks noGrp="1" noChangeArrowheads="1"/>
          </p:cNvSpPr>
          <p:nvPr>
            <p:ph type="title"/>
          </p:nvPr>
        </p:nvSpPr>
        <p:spPr/>
        <p:txBody>
          <a:bodyPr/>
          <a:lstStyle/>
          <a:p>
            <a:r>
              <a:rPr lang="en-US" altLang="zh-CN"/>
              <a:t>Outline</a:t>
            </a:r>
            <a:endParaRPr lang="zh-CN" altLang="en-US"/>
          </a:p>
        </p:txBody>
      </p:sp>
      <p:sp>
        <p:nvSpPr>
          <p:cNvPr id="4" name="Rectangle 3">
            <a:extLst>
              <a:ext uri="{FF2B5EF4-FFF2-40B4-BE49-F238E27FC236}">
                <a16:creationId xmlns:a16="http://schemas.microsoft.com/office/drawing/2014/main" id="{4389416B-2525-4D25-8F81-98FF7E4F15B7}"/>
              </a:ext>
            </a:extLst>
          </p:cNvPr>
          <p:cNvSpPr txBox="1">
            <a:spLocks noChangeArrowheads="1"/>
          </p:cNvSpPr>
          <p:nvPr/>
        </p:nvSpPr>
        <p:spPr bwMode="auto">
          <a:xfrm>
            <a:off x="611188" y="1557338"/>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9pPr>
          </a:lstStyle>
          <a:p>
            <a:pPr eaLnBrk="1" hangingPunct="1">
              <a:defRPr/>
            </a:pPr>
            <a:r>
              <a:rPr lang="zh-CN" altLang="en-US" b="1" kern="0" dirty="0"/>
              <a:t>引言    </a:t>
            </a:r>
            <a:endParaRPr lang="en-US" altLang="zh-CN" kern="0" dirty="0"/>
          </a:p>
          <a:p>
            <a:pPr eaLnBrk="1" hangingPunct="1">
              <a:defRPr/>
            </a:pPr>
            <a:r>
              <a:rPr lang="zh-CN" altLang="en-US" b="1" kern="0" dirty="0"/>
              <a:t>多传感器信息融合基础理论</a:t>
            </a:r>
            <a:r>
              <a:rPr lang="en-US" altLang="zh-CN" b="1" kern="0" dirty="0"/>
              <a:t> </a:t>
            </a:r>
            <a:endParaRPr lang="en-US" altLang="zh-CN" kern="0" dirty="0"/>
          </a:p>
          <a:p>
            <a:pPr eaLnBrk="1" hangingPunct="1">
              <a:defRPr/>
            </a:pPr>
            <a:r>
              <a:rPr lang="zh-CN" altLang="en-US" b="1" kern="0" dirty="0"/>
              <a:t>多传感器后融合技术</a:t>
            </a:r>
            <a:endParaRPr lang="en-US" altLang="zh-CN" b="1" kern="0" dirty="0"/>
          </a:p>
          <a:p>
            <a:pPr eaLnBrk="1" hangingPunct="1">
              <a:defRPr/>
            </a:pPr>
            <a:r>
              <a:rPr lang="zh-CN" altLang="en-US" b="1" kern="0" dirty="0"/>
              <a:t>多传感器前融合技术</a:t>
            </a:r>
            <a:endParaRPr lang="en-US" altLang="zh-CN" kern="0" dirty="0"/>
          </a:p>
          <a:p>
            <a:pPr eaLnBrk="1" hangingPunct="1">
              <a:defRPr/>
            </a:pPr>
            <a:r>
              <a:rPr lang="zh-CN" altLang="en-US" b="1" kern="0" dirty="0"/>
              <a:t>本章小结</a:t>
            </a:r>
            <a:endParaRPr lang="en-US" altLang="zh-CN" b="1" kern="0" dirty="0"/>
          </a:p>
          <a:p>
            <a:pPr eaLnBrk="1" hangingPunct="1">
              <a:buFont typeface="Wingdings" panose="05000000000000000000" pitchFamily="2" charset="2"/>
              <a:buNone/>
              <a:defRPr/>
            </a:pPr>
            <a:r>
              <a:rPr lang="en-US" altLang="zh-CN" b="1" kern="0" dirty="0"/>
              <a:t>  </a:t>
            </a: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标题 1">
            <a:extLst>
              <a:ext uri="{FF2B5EF4-FFF2-40B4-BE49-F238E27FC236}">
                <a16:creationId xmlns:a16="http://schemas.microsoft.com/office/drawing/2014/main" id="{58AB2A3D-184E-4520-B160-6777C03E3C66}"/>
              </a:ext>
            </a:extLst>
          </p:cNvPr>
          <p:cNvSpPr>
            <a:spLocks noGrp="1" noChangeArrowheads="1"/>
          </p:cNvSpPr>
          <p:nvPr>
            <p:ph type="title"/>
          </p:nvPr>
        </p:nvSpPr>
        <p:spPr/>
        <p:txBody>
          <a:bodyPr/>
          <a:lstStyle/>
          <a:p>
            <a:r>
              <a:rPr lang="zh-CN" altLang="en-US"/>
              <a:t>引言</a:t>
            </a:r>
          </a:p>
        </p:txBody>
      </p:sp>
      <p:sp>
        <p:nvSpPr>
          <p:cNvPr id="27651" name="内容占位符 2">
            <a:extLst>
              <a:ext uri="{FF2B5EF4-FFF2-40B4-BE49-F238E27FC236}">
                <a16:creationId xmlns:a16="http://schemas.microsoft.com/office/drawing/2014/main" id="{33AA6DF8-C1BD-4BC6-8D58-46181614D10A}"/>
              </a:ext>
            </a:extLst>
          </p:cNvPr>
          <p:cNvSpPr>
            <a:spLocks noGrp="1" noChangeArrowheads="1"/>
          </p:cNvSpPr>
          <p:nvPr>
            <p:ph idx="1"/>
          </p:nvPr>
        </p:nvSpPr>
        <p:spPr/>
        <p:txBody>
          <a:bodyPr/>
          <a:lstStyle/>
          <a:p>
            <a:pPr>
              <a:defRPr/>
            </a:pPr>
            <a:r>
              <a:rPr lang="zh-CN" altLang="en-US" dirty="0"/>
              <a:t>必然性</a:t>
            </a:r>
            <a:endParaRPr lang="en-US" altLang="zh-CN" dirty="0"/>
          </a:p>
          <a:p>
            <a:pPr marL="0" indent="0">
              <a:buFont typeface="Wingdings" panose="05000000000000000000" pitchFamily="2" charset="2"/>
              <a:buNone/>
              <a:defRPr/>
            </a:pPr>
            <a:r>
              <a:rPr lang="en-US" altLang="zh-CN" sz="2000" dirty="0"/>
              <a:t>      </a:t>
            </a:r>
            <a:r>
              <a:rPr lang="zh-CN" altLang="zh-CN" sz="2000" dirty="0"/>
              <a:t>不同车载传感器的原理、功能各异，不同传感器在不同的场景下发挥着各自优势，其获取的信息各不相同，不能相互替代。由于每个传感器的差异，仅通过增加单一传感器数量并不能从根本上解决问题。实现自动驾驶，就需要多个传感器相互配合，共同构成自动驾驶汽车的感知系统。</a:t>
            </a:r>
            <a:endParaRPr lang="en-US" altLang="zh-CN" sz="2000" dirty="0"/>
          </a:p>
          <a:p>
            <a:pPr marL="0" indent="0">
              <a:buFont typeface="Wingdings" panose="05000000000000000000" pitchFamily="2" charset="2"/>
              <a:buNone/>
              <a:defRPr/>
            </a:pPr>
            <a:r>
              <a:rPr lang="en-US" altLang="zh-CN" sz="2000" dirty="0"/>
              <a:t>      </a:t>
            </a:r>
            <a:r>
              <a:rPr lang="zh-CN" altLang="zh-CN" sz="2000" dirty="0"/>
              <a:t>综上考虑，多传感器融合可发挥各传感器的优势，使采集的信息有一定的冗余度，即使某个传感器出现问题也不会影响行车安全，显著提高系统的容错性，从而保证决策的快速性和准确性，这是自动驾驶的必然趋势。</a:t>
            </a:r>
          </a:p>
          <a:p>
            <a:pPr marL="0" indent="0">
              <a:buFont typeface="Wingdings" panose="05000000000000000000" pitchFamily="2" charset="2"/>
              <a:buNone/>
              <a:defRPr/>
            </a:pPr>
            <a:endParaRPr lang="zh-CN" altLang="en-US" sz="2000" dirty="0"/>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标题 1">
            <a:extLst>
              <a:ext uri="{FF2B5EF4-FFF2-40B4-BE49-F238E27FC236}">
                <a16:creationId xmlns:a16="http://schemas.microsoft.com/office/drawing/2014/main" id="{A44532D5-EB4D-45DD-AABF-C0F51770DDED}"/>
              </a:ext>
            </a:extLst>
          </p:cNvPr>
          <p:cNvSpPr>
            <a:spLocks noGrp="1" noChangeArrowheads="1"/>
          </p:cNvSpPr>
          <p:nvPr>
            <p:ph type="title"/>
          </p:nvPr>
        </p:nvSpPr>
        <p:spPr/>
        <p:txBody>
          <a:bodyPr/>
          <a:lstStyle/>
          <a:p>
            <a:r>
              <a:rPr lang="zh-CN" altLang="en-US"/>
              <a:t>引言</a:t>
            </a:r>
          </a:p>
        </p:txBody>
      </p:sp>
      <p:sp>
        <p:nvSpPr>
          <p:cNvPr id="22531" name="内容占位符 2">
            <a:extLst>
              <a:ext uri="{FF2B5EF4-FFF2-40B4-BE49-F238E27FC236}">
                <a16:creationId xmlns:a16="http://schemas.microsoft.com/office/drawing/2014/main" id="{CCAB2500-887A-4876-B225-E0FDA9E01DFE}"/>
              </a:ext>
            </a:extLst>
          </p:cNvPr>
          <p:cNvSpPr>
            <a:spLocks noGrp="1" noChangeArrowheads="1"/>
          </p:cNvSpPr>
          <p:nvPr>
            <p:ph idx="1"/>
          </p:nvPr>
        </p:nvSpPr>
        <p:spPr/>
        <p:txBody>
          <a:bodyPr/>
          <a:lstStyle/>
          <a:p>
            <a:pPr>
              <a:defRPr/>
            </a:pPr>
            <a:r>
              <a:rPr lang="zh-CN" altLang="zh-CN" dirty="0"/>
              <a:t> 挑战与问题</a:t>
            </a:r>
            <a:endParaRPr lang="en-US" altLang="zh-CN" dirty="0"/>
          </a:p>
          <a:p>
            <a:pPr marL="0" indent="0">
              <a:buFont typeface="Wingdings" panose="05000000000000000000" pitchFamily="2" charset="2"/>
              <a:buNone/>
              <a:defRPr/>
            </a:pPr>
            <a:r>
              <a:rPr lang="zh-CN" altLang="zh-CN" sz="2000" dirty="0"/>
              <a:t>（</a:t>
            </a:r>
            <a:r>
              <a:rPr lang="en-US" altLang="zh-CN" sz="2000" dirty="0"/>
              <a:t>1</a:t>
            </a:r>
            <a:r>
              <a:rPr lang="zh-CN" altLang="zh-CN" sz="2000" dirty="0"/>
              <a:t>）数据对准。</a:t>
            </a:r>
            <a:endParaRPr lang="en-US" altLang="zh-CN" sz="2000" dirty="0"/>
          </a:p>
          <a:p>
            <a:pPr marL="0" indent="0">
              <a:buFont typeface="Wingdings" panose="05000000000000000000" pitchFamily="2" charset="2"/>
              <a:buNone/>
              <a:defRPr/>
            </a:pPr>
            <a:r>
              <a:rPr lang="zh-CN" altLang="zh-CN" sz="2000" dirty="0"/>
              <a:t>（</a:t>
            </a:r>
            <a:r>
              <a:rPr lang="en-US" altLang="zh-CN" sz="2000" dirty="0"/>
              <a:t>2</a:t>
            </a:r>
            <a:r>
              <a:rPr lang="zh-CN" altLang="zh-CN" sz="2000" dirty="0"/>
              <a:t>）传感器观测数据的不确定性。</a:t>
            </a:r>
          </a:p>
          <a:p>
            <a:pPr marL="0" indent="0">
              <a:buFont typeface="Wingdings" panose="05000000000000000000" pitchFamily="2" charset="2"/>
              <a:buNone/>
              <a:defRPr/>
            </a:pPr>
            <a:r>
              <a:rPr lang="zh-CN" altLang="zh-CN" sz="2000" dirty="0"/>
              <a:t>（</a:t>
            </a:r>
            <a:r>
              <a:rPr lang="en-US" altLang="zh-CN" sz="2000" dirty="0"/>
              <a:t>3</a:t>
            </a:r>
            <a:r>
              <a:rPr lang="zh-CN" altLang="zh-CN" sz="2000" dirty="0"/>
              <a:t>）数据关联。</a:t>
            </a:r>
          </a:p>
          <a:p>
            <a:pPr marL="0" indent="0">
              <a:buFont typeface="Wingdings" panose="05000000000000000000" pitchFamily="2" charset="2"/>
              <a:buNone/>
              <a:defRPr/>
            </a:pPr>
            <a:r>
              <a:rPr lang="zh-CN" altLang="zh-CN" sz="2000" dirty="0"/>
              <a:t>（</a:t>
            </a:r>
            <a:r>
              <a:rPr lang="en-US" altLang="zh-CN" sz="2000" dirty="0"/>
              <a:t>4</a:t>
            </a:r>
            <a:r>
              <a:rPr lang="zh-CN" altLang="zh-CN" sz="2000" dirty="0"/>
              <a:t>）不完整、不一致以及虚假数据。</a:t>
            </a:r>
            <a:endParaRPr lang="zh-CN" altLang="en-US" sz="2000" dirty="0"/>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标题 1">
            <a:extLst>
              <a:ext uri="{FF2B5EF4-FFF2-40B4-BE49-F238E27FC236}">
                <a16:creationId xmlns:a16="http://schemas.microsoft.com/office/drawing/2014/main" id="{BD2C46B0-AAA2-4D5B-A892-C1238BEF2488}"/>
              </a:ext>
            </a:extLst>
          </p:cNvPr>
          <p:cNvSpPr>
            <a:spLocks noGrp="1" noChangeArrowheads="1"/>
          </p:cNvSpPr>
          <p:nvPr>
            <p:ph type="title"/>
          </p:nvPr>
        </p:nvSpPr>
        <p:spPr/>
        <p:txBody>
          <a:bodyPr/>
          <a:lstStyle/>
          <a:p>
            <a:r>
              <a:rPr lang="zh-CN" altLang="en-US"/>
              <a:t>引言</a:t>
            </a:r>
          </a:p>
        </p:txBody>
      </p:sp>
      <p:sp>
        <p:nvSpPr>
          <p:cNvPr id="22531" name="内容占位符 2">
            <a:extLst>
              <a:ext uri="{FF2B5EF4-FFF2-40B4-BE49-F238E27FC236}">
                <a16:creationId xmlns:a16="http://schemas.microsoft.com/office/drawing/2014/main" id="{CCAB2500-887A-4876-B225-E0FDA9E01DFE}"/>
              </a:ext>
            </a:extLst>
          </p:cNvPr>
          <p:cNvSpPr>
            <a:spLocks noGrp="1" noChangeArrowheads="1"/>
          </p:cNvSpPr>
          <p:nvPr>
            <p:ph idx="1"/>
          </p:nvPr>
        </p:nvSpPr>
        <p:spPr/>
        <p:txBody>
          <a:bodyPr/>
          <a:lstStyle/>
          <a:p>
            <a:pPr>
              <a:defRPr/>
            </a:pPr>
            <a:r>
              <a:rPr lang="zh-CN" altLang="zh-CN" dirty="0"/>
              <a:t>对车载系统的要求</a:t>
            </a:r>
            <a:endParaRPr lang="en-US" altLang="zh-CN" dirty="0"/>
          </a:p>
          <a:p>
            <a:pPr marL="0" indent="0">
              <a:buFont typeface="Wingdings" panose="05000000000000000000" pitchFamily="2" charset="2"/>
              <a:buNone/>
              <a:defRPr/>
            </a:pPr>
            <a:r>
              <a:rPr lang="zh-CN" altLang="zh-CN" sz="2000" dirty="0"/>
              <a:t>多传感器融合对车载系统的要求主要包括如下两个方面：</a:t>
            </a:r>
          </a:p>
          <a:p>
            <a:pPr marL="0" indent="0">
              <a:buFont typeface="Wingdings" panose="05000000000000000000" pitchFamily="2" charset="2"/>
              <a:buNone/>
              <a:defRPr/>
            </a:pPr>
            <a:r>
              <a:rPr lang="zh-CN" altLang="zh-CN" sz="2000" dirty="0"/>
              <a:t>（</a:t>
            </a:r>
            <a:r>
              <a:rPr lang="en-US" altLang="zh-CN" sz="2000" dirty="0"/>
              <a:t>1</a:t>
            </a:r>
            <a:r>
              <a:rPr lang="zh-CN" altLang="zh-CN" sz="2000" dirty="0"/>
              <a:t>）统一的同步时钟，保证传感器信息的时间信息的一致性和正确性；</a:t>
            </a:r>
          </a:p>
          <a:p>
            <a:pPr marL="0" indent="0">
              <a:buFont typeface="Wingdings" panose="05000000000000000000" pitchFamily="2" charset="2"/>
              <a:buNone/>
              <a:defRPr/>
            </a:pPr>
            <a:r>
              <a:rPr lang="zh-CN" altLang="zh-CN" sz="2000" dirty="0"/>
              <a:t>（</a:t>
            </a:r>
            <a:r>
              <a:rPr lang="en-US" altLang="zh-CN" sz="2000" dirty="0"/>
              <a:t>2</a:t>
            </a:r>
            <a:r>
              <a:rPr lang="zh-CN" altLang="zh-CN" sz="2000" dirty="0"/>
              <a:t>）准确的多传感器标定，保证相同时间下不同传感器信息的空间一致性。</a:t>
            </a: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标题 1">
            <a:extLst>
              <a:ext uri="{FF2B5EF4-FFF2-40B4-BE49-F238E27FC236}">
                <a16:creationId xmlns:a16="http://schemas.microsoft.com/office/drawing/2014/main" id="{D9BE5682-0A6D-4F81-9BB0-FDCD9AAB287E}"/>
              </a:ext>
            </a:extLst>
          </p:cNvPr>
          <p:cNvSpPr>
            <a:spLocks noGrp="1" noChangeArrowheads="1"/>
          </p:cNvSpPr>
          <p:nvPr>
            <p:ph type="title"/>
          </p:nvPr>
        </p:nvSpPr>
        <p:spPr/>
        <p:txBody>
          <a:bodyPr/>
          <a:lstStyle/>
          <a:p>
            <a:r>
              <a:rPr lang="zh-CN" altLang="zh-CN"/>
              <a:t>多传感器信息融合基础理论</a:t>
            </a:r>
            <a:endParaRPr lang="zh-CN" altLang="en-US"/>
          </a:p>
        </p:txBody>
      </p:sp>
      <p:sp>
        <p:nvSpPr>
          <p:cNvPr id="22531" name="内容占位符 2">
            <a:extLst>
              <a:ext uri="{FF2B5EF4-FFF2-40B4-BE49-F238E27FC236}">
                <a16:creationId xmlns:a16="http://schemas.microsoft.com/office/drawing/2014/main" id="{CCAB2500-887A-4876-B225-E0FDA9E01DFE}"/>
              </a:ext>
            </a:extLst>
          </p:cNvPr>
          <p:cNvSpPr>
            <a:spLocks noGrp="1" noChangeArrowheads="1"/>
          </p:cNvSpPr>
          <p:nvPr>
            <p:ph idx="1"/>
          </p:nvPr>
        </p:nvSpPr>
        <p:spPr/>
        <p:txBody>
          <a:bodyPr/>
          <a:lstStyle/>
          <a:p>
            <a:pPr>
              <a:defRPr/>
            </a:pPr>
            <a:r>
              <a:rPr lang="zh-CN" altLang="zh-CN" dirty="0"/>
              <a:t>多传感器信息融合概述</a:t>
            </a:r>
            <a:endParaRPr lang="en-US" altLang="zh-CN" dirty="0"/>
          </a:p>
          <a:p>
            <a:pPr marL="0" indent="0">
              <a:buFont typeface="Wingdings" panose="05000000000000000000" pitchFamily="2" charset="2"/>
              <a:buNone/>
              <a:defRPr/>
            </a:pPr>
            <a:r>
              <a:rPr lang="en-US" altLang="zh-CN" sz="2000" dirty="0"/>
              <a:t>       </a:t>
            </a:r>
            <a:r>
              <a:rPr lang="zh-CN" altLang="zh-CN" sz="2000" dirty="0"/>
              <a:t>传感器数据融合是针对一个系统使用多个（种）传感器这一特定问题而提出的信息处理方法，可发挥多个（种）传感器的联合优势，消除单一传感器的局限性。其把分布在不同位置的多个同类或不同类传感器所提供的数据资源加以综合，采用使计算机技术对其进行分析，加以互补，实现最佳协同效果，获得对被观测对象的一致性解释与描述，提高系统的容错性，从而提高系统决策、规划、反应的快速性和正确性，使系统获得更充分的信息。</a:t>
            </a:r>
          </a:p>
          <a:p>
            <a:pPr marL="0" indent="0">
              <a:buFont typeface="Wingdings" panose="05000000000000000000" pitchFamily="2" charset="2"/>
              <a:buNone/>
              <a:defRPr/>
            </a:pPr>
            <a:endParaRPr lang="zh-CN" altLang="en-US" dirty="0"/>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标题 1">
            <a:extLst>
              <a:ext uri="{FF2B5EF4-FFF2-40B4-BE49-F238E27FC236}">
                <a16:creationId xmlns:a16="http://schemas.microsoft.com/office/drawing/2014/main" id="{BE4CC132-CF76-4D8D-A496-38AF90A5920B}"/>
              </a:ext>
            </a:extLst>
          </p:cNvPr>
          <p:cNvSpPr>
            <a:spLocks noGrp="1" noChangeArrowheads="1"/>
          </p:cNvSpPr>
          <p:nvPr>
            <p:ph type="title"/>
          </p:nvPr>
        </p:nvSpPr>
        <p:spPr>
          <a:xfrm>
            <a:off x="1042988" y="153988"/>
            <a:ext cx="7793037" cy="1143000"/>
          </a:xfrm>
        </p:spPr>
        <p:txBody>
          <a:bodyPr/>
          <a:lstStyle/>
          <a:p>
            <a:r>
              <a:rPr lang="zh-CN" altLang="zh-CN"/>
              <a:t>多传感器信息融合概述</a:t>
            </a:r>
            <a:endParaRPr lang="en-US" altLang="zh-CN"/>
          </a:p>
        </p:txBody>
      </p:sp>
      <p:sp>
        <p:nvSpPr>
          <p:cNvPr id="22531" name="内容占位符 2">
            <a:extLst>
              <a:ext uri="{FF2B5EF4-FFF2-40B4-BE49-F238E27FC236}">
                <a16:creationId xmlns:a16="http://schemas.microsoft.com/office/drawing/2014/main" id="{CCAB2500-887A-4876-B225-E0FDA9E01DFE}"/>
              </a:ext>
            </a:extLst>
          </p:cNvPr>
          <p:cNvSpPr>
            <a:spLocks noGrp="1" noChangeArrowheads="1"/>
          </p:cNvSpPr>
          <p:nvPr>
            <p:ph idx="1"/>
          </p:nvPr>
        </p:nvSpPr>
        <p:spPr/>
        <p:txBody>
          <a:bodyPr/>
          <a:lstStyle/>
          <a:p>
            <a:pPr>
              <a:defRPr/>
            </a:pPr>
            <a:r>
              <a:rPr lang="zh-CN" altLang="zh-CN" sz="2000" dirty="0"/>
              <a:t>在自动驾驶汽车系统中使用多传感器融合技术主要有如下优势：</a:t>
            </a:r>
          </a:p>
          <a:p>
            <a:pPr marL="0" indent="0">
              <a:buFont typeface="Wingdings" panose="05000000000000000000" pitchFamily="2" charset="2"/>
              <a:buNone/>
              <a:defRPr/>
            </a:pPr>
            <a:r>
              <a:rPr lang="zh-CN" altLang="zh-CN" sz="2000" dirty="0"/>
              <a:t>（</a:t>
            </a:r>
            <a:r>
              <a:rPr lang="en-US" altLang="zh-CN" sz="2000" dirty="0"/>
              <a:t>1</a:t>
            </a:r>
            <a:r>
              <a:rPr lang="zh-CN" altLang="zh-CN" sz="2000" dirty="0"/>
              <a:t>）提高系统感知的准确度。多种传感器联合互补，可避免单一传感器的局限性，最大程度发挥各个（种）传感器的优势；</a:t>
            </a:r>
          </a:p>
          <a:p>
            <a:pPr marL="0" indent="0">
              <a:buFont typeface="Wingdings" panose="05000000000000000000" pitchFamily="2" charset="2"/>
              <a:buNone/>
              <a:defRPr/>
            </a:pPr>
            <a:r>
              <a:rPr lang="zh-CN" altLang="zh-CN" sz="2000" dirty="0"/>
              <a:t>（</a:t>
            </a:r>
            <a:r>
              <a:rPr lang="en-US" altLang="zh-CN" sz="2000" dirty="0"/>
              <a:t>2</a:t>
            </a:r>
            <a:r>
              <a:rPr lang="zh-CN" altLang="zh-CN" sz="2000" dirty="0"/>
              <a:t>）增加系统的感知维度，提高系统的可靠性和鲁棒性。多传感器融合可带来一定的信息冗余度，即使某一个传感器出现故障，系统仍可在一定范围内继续正常工作；</a:t>
            </a:r>
          </a:p>
          <a:p>
            <a:pPr marL="0" indent="0">
              <a:buFont typeface="Wingdings" panose="05000000000000000000" pitchFamily="2" charset="2"/>
              <a:buNone/>
              <a:defRPr/>
            </a:pPr>
            <a:r>
              <a:rPr lang="zh-CN" altLang="zh-CN" sz="2000" dirty="0"/>
              <a:t>（</a:t>
            </a:r>
            <a:r>
              <a:rPr lang="en-US" altLang="zh-CN" sz="2000" dirty="0"/>
              <a:t>3</a:t>
            </a:r>
            <a:r>
              <a:rPr lang="zh-CN" altLang="zh-CN" sz="2000" dirty="0"/>
              <a:t>）增强环境适应能力。应用多传感器融合技术采集的信息具有明显的特征互补性，对空间和时间的覆盖范围更广，弥补了单一传感器对空间的分辨率和环境的语义不确定性。</a:t>
            </a:r>
          </a:p>
          <a:p>
            <a:pPr marL="0" indent="0">
              <a:buFont typeface="Wingdings" panose="05000000000000000000" pitchFamily="2" charset="2"/>
              <a:buNone/>
              <a:defRPr/>
            </a:pPr>
            <a:r>
              <a:rPr lang="zh-CN" altLang="zh-CN" sz="2000" dirty="0"/>
              <a:t>（</a:t>
            </a:r>
            <a:r>
              <a:rPr lang="en-US" altLang="zh-CN" sz="2000" dirty="0"/>
              <a:t>4</a:t>
            </a:r>
            <a:r>
              <a:rPr lang="zh-CN" altLang="zh-CN" sz="2000" dirty="0"/>
              <a:t>）有效减少成本。融合可以实现多个价格低廉的传感器代替价格昂贵的传感器设备，在保证性能的基础上又可以降低成本预算。</a:t>
            </a:r>
          </a:p>
          <a:p>
            <a:pPr>
              <a:defRPr/>
            </a:pPr>
            <a:endParaRPr lang="zh-CN" altLang="en-US" sz="2000" dirty="0"/>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标题 1">
            <a:extLst>
              <a:ext uri="{FF2B5EF4-FFF2-40B4-BE49-F238E27FC236}">
                <a16:creationId xmlns:a16="http://schemas.microsoft.com/office/drawing/2014/main" id="{8A73D77E-EFB3-487E-B9F2-8A12973FCC45}"/>
              </a:ext>
            </a:extLst>
          </p:cNvPr>
          <p:cNvSpPr>
            <a:spLocks noGrp="1" noChangeArrowheads="1"/>
          </p:cNvSpPr>
          <p:nvPr>
            <p:ph type="title"/>
          </p:nvPr>
        </p:nvSpPr>
        <p:spPr/>
        <p:txBody>
          <a:bodyPr/>
          <a:lstStyle/>
          <a:p>
            <a:r>
              <a:rPr lang="zh-CN" altLang="zh-CN"/>
              <a:t>多传感器信息融合概述</a:t>
            </a:r>
            <a:endParaRPr lang="zh-CN" altLang="en-US"/>
          </a:p>
        </p:txBody>
      </p:sp>
      <p:sp>
        <p:nvSpPr>
          <p:cNvPr id="22531" name="内容占位符 2">
            <a:extLst>
              <a:ext uri="{FF2B5EF4-FFF2-40B4-BE49-F238E27FC236}">
                <a16:creationId xmlns:a16="http://schemas.microsoft.com/office/drawing/2014/main" id="{CCAB2500-887A-4876-B225-E0FDA9E01DFE}"/>
              </a:ext>
            </a:extLst>
          </p:cNvPr>
          <p:cNvSpPr>
            <a:spLocks noGrp="1" noChangeArrowheads="1"/>
          </p:cNvSpPr>
          <p:nvPr>
            <p:ph idx="1"/>
          </p:nvPr>
        </p:nvSpPr>
        <p:spPr/>
        <p:txBody>
          <a:bodyPr/>
          <a:lstStyle/>
          <a:p>
            <a:pPr>
              <a:defRPr/>
            </a:pPr>
            <a:r>
              <a:rPr lang="zh-CN" altLang="zh-CN" sz="2000" dirty="0"/>
              <a:t>传感器融合过程如下：</a:t>
            </a:r>
          </a:p>
          <a:p>
            <a:pPr marL="0" indent="0">
              <a:buFont typeface="Wingdings" panose="05000000000000000000" pitchFamily="2" charset="2"/>
              <a:buNone/>
              <a:defRPr/>
            </a:pPr>
            <a:r>
              <a:rPr lang="zh-CN" altLang="zh-CN" sz="2000" dirty="0"/>
              <a:t>（</a:t>
            </a:r>
            <a:r>
              <a:rPr lang="en-US" altLang="zh-CN" sz="2000" dirty="0"/>
              <a:t>1</a:t>
            </a:r>
            <a:r>
              <a:rPr lang="zh-CN" altLang="zh-CN" sz="2000" dirty="0"/>
              <a:t>）多个（种）传感器独立工作获得观测数据；</a:t>
            </a:r>
          </a:p>
          <a:p>
            <a:pPr marL="0" indent="0">
              <a:buFont typeface="Wingdings" panose="05000000000000000000" pitchFamily="2" charset="2"/>
              <a:buNone/>
              <a:defRPr/>
            </a:pPr>
            <a:r>
              <a:rPr lang="zh-CN" altLang="zh-CN" sz="2000" dirty="0"/>
              <a:t>（</a:t>
            </a:r>
            <a:r>
              <a:rPr lang="en-US" altLang="zh-CN" sz="2000" dirty="0"/>
              <a:t>2</a:t>
            </a:r>
            <a:r>
              <a:rPr lang="zh-CN" altLang="zh-CN" sz="2000" dirty="0"/>
              <a:t>）对各传感器数据（</a:t>
            </a:r>
            <a:r>
              <a:rPr lang="en-US" altLang="zh-CN" sz="2000" dirty="0"/>
              <a:t>RGB</a:t>
            </a:r>
            <a:r>
              <a:rPr lang="zh-CN" altLang="zh-CN" sz="2000" dirty="0"/>
              <a:t>图像、点云数据等）进行预处理；</a:t>
            </a:r>
          </a:p>
          <a:p>
            <a:pPr marL="0" indent="0">
              <a:buFont typeface="Wingdings" panose="05000000000000000000" pitchFamily="2" charset="2"/>
              <a:buNone/>
              <a:defRPr/>
            </a:pPr>
            <a:r>
              <a:rPr lang="zh-CN" altLang="zh-CN" sz="2000" dirty="0"/>
              <a:t>（</a:t>
            </a:r>
            <a:r>
              <a:rPr lang="en-US" altLang="zh-CN" sz="2000" dirty="0"/>
              <a:t>3</a:t>
            </a:r>
            <a:r>
              <a:rPr lang="zh-CN" altLang="zh-CN" sz="2000" dirty="0"/>
              <a:t>）对处理数据进行特征提取变换，并对其进行模式识别处理，获取对观测对象的描述信息；</a:t>
            </a:r>
          </a:p>
          <a:p>
            <a:pPr marL="0" indent="0">
              <a:buFont typeface="Wingdings" panose="05000000000000000000" pitchFamily="2" charset="2"/>
              <a:buNone/>
              <a:defRPr/>
            </a:pPr>
            <a:r>
              <a:rPr lang="zh-CN" altLang="zh-CN" sz="2000" dirty="0"/>
              <a:t>（</a:t>
            </a:r>
            <a:r>
              <a:rPr lang="en-US" altLang="zh-CN" sz="2000" dirty="0"/>
              <a:t>4</a:t>
            </a:r>
            <a:r>
              <a:rPr lang="zh-CN" altLang="zh-CN" sz="2000" dirty="0"/>
              <a:t>）在数据融合中心按照一定的准则进行数据关联；</a:t>
            </a:r>
          </a:p>
          <a:p>
            <a:pPr marL="0" indent="0">
              <a:buFont typeface="Wingdings" panose="05000000000000000000" pitchFamily="2" charset="2"/>
              <a:buNone/>
              <a:defRPr/>
            </a:pPr>
            <a:r>
              <a:rPr lang="zh-CN" altLang="zh-CN" sz="2000" dirty="0"/>
              <a:t>（</a:t>
            </a:r>
            <a:r>
              <a:rPr lang="en-US" altLang="zh-CN" sz="2000" dirty="0"/>
              <a:t>5</a:t>
            </a:r>
            <a:r>
              <a:rPr lang="zh-CN" altLang="zh-CN" sz="2000" dirty="0"/>
              <a:t>）使用足够优化的算法对各传感器数据进行融合，获得对观测对象的一致性描述和解释。</a:t>
            </a:r>
          </a:p>
          <a:p>
            <a:pPr>
              <a:defRPr/>
            </a:pPr>
            <a:endParaRPr lang="zh-CN" altLang="en-US" sz="2000" dirty="0"/>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标题 1">
            <a:extLst>
              <a:ext uri="{FF2B5EF4-FFF2-40B4-BE49-F238E27FC236}">
                <a16:creationId xmlns:a16="http://schemas.microsoft.com/office/drawing/2014/main" id="{A0E8C035-CD28-4E44-96CB-FB04C01F3A6B}"/>
              </a:ext>
            </a:extLst>
          </p:cNvPr>
          <p:cNvSpPr>
            <a:spLocks noGrp="1" noChangeArrowheads="1"/>
          </p:cNvSpPr>
          <p:nvPr>
            <p:ph type="title"/>
          </p:nvPr>
        </p:nvSpPr>
        <p:spPr/>
        <p:txBody>
          <a:bodyPr/>
          <a:lstStyle/>
          <a:p>
            <a:r>
              <a:rPr lang="zh-CN" altLang="zh-CN"/>
              <a:t>多传感器融合结构</a:t>
            </a:r>
            <a:endParaRPr lang="zh-CN" altLang="en-US"/>
          </a:p>
        </p:txBody>
      </p:sp>
      <p:sp>
        <p:nvSpPr>
          <p:cNvPr id="66563" name="内容占位符 2">
            <a:extLst>
              <a:ext uri="{FF2B5EF4-FFF2-40B4-BE49-F238E27FC236}">
                <a16:creationId xmlns:a16="http://schemas.microsoft.com/office/drawing/2014/main" id="{75CAC96E-8033-405E-A454-5973BD54154B}"/>
              </a:ext>
            </a:extLst>
          </p:cNvPr>
          <p:cNvSpPr>
            <a:spLocks noGrp="1" noChangeArrowheads="1"/>
          </p:cNvSpPr>
          <p:nvPr>
            <p:ph idx="1"/>
          </p:nvPr>
        </p:nvSpPr>
        <p:spPr/>
        <p:txBody>
          <a:bodyPr/>
          <a:lstStyle/>
          <a:p>
            <a:r>
              <a:rPr lang="zh-CN" altLang="zh-CN" sz="2800"/>
              <a:t>根据传感器信息在不同信息层次上的融合，可以将多传感器信息融合划分为</a:t>
            </a:r>
            <a:r>
              <a:rPr lang="en-US" altLang="zh-CN" sz="2800"/>
              <a:t>Low-level</a:t>
            </a:r>
            <a:r>
              <a:rPr lang="zh-CN" altLang="zh-CN" sz="2800"/>
              <a:t>融合、</a:t>
            </a:r>
            <a:r>
              <a:rPr lang="en-US" altLang="zh-CN" sz="2800"/>
              <a:t>High-level</a:t>
            </a:r>
            <a:r>
              <a:rPr lang="zh-CN" altLang="zh-CN" sz="2800"/>
              <a:t>融合和混合融合结构。其中</a:t>
            </a:r>
            <a:r>
              <a:rPr lang="en-US" altLang="zh-CN" sz="2800"/>
              <a:t>	Low-level</a:t>
            </a:r>
            <a:r>
              <a:rPr lang="zh-CN" altLang="zh-CN" sz="2800"/>
              <a:t>融合体系结构包括数据级融合和特征级融合，是一种集中式融合结构，</a:t>
            </a:r>
            <a:r>
              <a:rPr lang="en-US" altLang="zh-CN" sz="2800"/>
              <a:t>High-level</a:t>
            </a:r>
            <a:r>
              <a:rPr lang="zh-CN" altLang="zh-CN" sz="2800"/>
              <a:t>融合体系结构是一种决策级别融合，可以是集中式融合或者分布式融合，混合融合结构是多种</a:t>
            </a:r>
            <a:r>
              <a:rPr lang="en-US" altLang="zh-CN" sz="2800"/>
              <a:t>Low-level</a:t>
            </a:r>
            <a:r>
              <a:rPr lang="zh-CN" altLang="zh-CN" sz="2800"/>
              <a:t>和</a:t>
            </a:r>
            <a:r>
              <a:rPr lang="en-US" altLang="zh-CN" sz="2800"/>
              <a:t>High-level</a:t>
            </a:r>
            <a:r>
              <a:rPr lang="zh-CN" altLang="zh-CN" sz="2800"/>
              <a:t>融合结构组合而成。</a:t>
            </a:r>
          </a:p>
          <a:p>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A1E59CE1-BDD5-4FB7-980F-54C897057475}"/>
              </a:ext>
            </a:extLst>
          </p:cNvPr>
          <p:cNvSpPr>
            <a:spLocks noGrp="1" noChangeArrowheads="1"/>
          </p:cNvSpPr>
          <p:nvPr>
            <p:ph type="title"/>
          </p:nvPr>
        </p:nvSpPr>
        <p:spPr/>
        <p:txBody>
          <a:bodyPr/>
          <a:lstStyle/>
          <a:p>
            <a:pPr eaLnBrk="1" hangingPunct="1"/>
            <a:r>
              <a:rPr lang="zh-CN" altLang="zh-CN"/>
              <a:t>激光雷达</a:t>
            </a:r>
            <a:endParaRPr lang="zh-CN" altLang="en-US"/>
          </a:p>
        </p:txBody>
      </p:sp>
      <p:pic>
        <p:nvPicPr>
          <p:cNvPr id="18435" name="图片 3">
            <a:extLst>
              <a:ext uri="{FF2B5EF4-FFF2-40B4-BE49-F238E27FC236}">
                <a16:creationId xmlns:a16="http://schemas.microsoft.com/office/drawing/2014/main" id="{203BC498-2FA1-400E-B5CB-B97AB8C3FD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2988" y="1844675"/>
            <a:ext cx="6481762" cy="415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标题 1">
            <a:extLst>
              <a:ext uri="{FF2B5EF4-FFF2-40B4-BE49-F238E27FC236}">
                <a16:creationId xmlns:a16="http://schemas.microsoft.com/office/drawing/2014/main" id="{CD167648-EDE9-4CAA-8973-8744CA105787}"/>
              </a:ext>
            </a:extLst>
          </p:cNvPr>
          <p:cNvSpPr>
            <a:spLocks noGrp="1" noChangeArrowheads="1"/>
          </p:cNvSpPr>
          <p:nvPr>
            <p:ph type="title"/>
          </p:nvPr>
        </p:nvSpPr>
        <p:spPr/>
        <p:txBody>
          <a:bodyPr/>
          <a:lstStyle/>
          <a:p>
            <a:r>
              <a:rPr lang="en-US" altLang="zh-CN"/>
              <a:t> Low-level</a:t>
            </a:r>
            <a:r>
              <a:rPr lang="zh-CN" altLang="zh-CN"/>
              <a:t>融合</a:t>
            </a:r>
            <a:endParaRPr lang="zh-CN" altLang="en-US"/>
          </a:p>
        </p:txBody>
      </p:sp>
      <p:sp>
        <p:nvSpPr>
          <p:cNvPr id="67587" name="内容占位符 2">
            <a:extLst>
              <a:ext uri="{FF2B5EF4-FFF2-40B4-BE49-F238E27FC236}">
                <a16:creationId xmlns:a16="http://schemas.microsoft.com/office/drawing/2014/main" id="{8D34F4DD-8213-4528-8BBB-537C73B1467A}"/>
              </a:ext>
            </a:extLst>
          </p:cNvPr>
          <p:cNvSpPr>
            <a:spLocks noGrp="1" noChangeArrowheads="1"/>
          </p:cNvSpPr>
          <p:nvPr>
            <p:ph idx="1"/>
          </p:nvPr>
        </p:nvSpPr>
        <p:spPr>
          <a:xfrm>
            <a:off x="390525" y="1989138"/>
            <a:ext cx="4181475" cy="4114800"/>
          </a:xfrm>
        </p:spPr>
        <p:txBody>
          <a:bodyPr/>
          <a:lstStyle/>
          <a:p>
            <a:r>
              <a:rPr lang="en-US" altLang="zh-CN" sz="2000"/>
              <a:t>Low-level</a:t>
            </a:r>
            <a:r>
              <a:rPr lang="zh-CN" altLang="zh-CN" sz="2000"/>
              <a:t>融合体系结构是一种较低信息层次上的融合，是集中式融合结构。集中式融合结构将各传感器获得的原始数据直接送到数据融合中心，进行数据对准、数据关联、预测等，在传感器端不需要任何处理，可以实现实时融合，其结构示意图如</a:t>
            </a:r>
            <a:r>
              <a:rPr lang="zh-CN" altLang="en-US" sz="2000"/>
              <a:t>右</a:t>
            </a:r>
            <a:r>
              <a:rPr lang="zh-CN" altLang="zh-CN" sz="2000"/>
              <a:t>图所示。</a:t>
            </a:r>
            <a:endParaRPr lang="zh-CN" altLang="en-US" sz="2000"/>
          </a:p>
        </p:txBody>
      </p:sp>
      <p:pic>
        <p:nvPicPr>
          <p:cNvPr id="67588" name="图片 3">
            <a:extLst>
              <a:ext uri="{FF2B5EF4-FFF2-40B4-BE49-F238E27FC236}">
                <a16:creationId xmlns:a16="http://schemas.microsoft.com/office/drawing/2014/main" id="{BDFC2361-C47A-44E7-B571-8B63D9A67B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7900" y="1989138"/>
            <a:ext cx="3860800" cy="352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标题 1">
            <a:extLst>
              <a:ext uri="{FF2B5EF4-FFF2-40B4-BE49-F238E27FC236}">
                <a16:creationId xmlns:a16="http://schemas.microsoft.com/office/drawing/2014/main" id="{51787F9C-41E9-4D5C-ACB5-B82AA4525E23}"/>
              </a:ext>
            </a:extLst>
          </p:cNvPr>
          <p:cNvSpPr>
            <a:spLocks noGrp="1" noChangeArrowheads="1"/>
          </p:cNvSpPr>
          <p:nvPr>
            <p:ph type="title"/>
          </p:nvPr>
        </p:nvSpPr>
        <p:spPr/>
        <p:txBody>
          <a:bodyPr/>
          <a:lstStyle/>
          <a:p>
            <a:r>
              <a:rPr lang="en-US" altLang="zh-CN"/>
              <a:t>Low-level</a:t>
            </a:r>
            <a:r>
              <a:rPr lang="zh-CN" altLang="zh-CN"/>
              <a:t>融合</a:t>
            </a:r>
            <a:endParaRPr lang="zh-CN" altLang="en-US"/>
          </a:p>
        </p:txBody>
      </p:sp>
      <p:sp>
        <p:nvSpPr>
          <p:cNvPr id="68611" name="内容占位符 2">
            <a:extLst>
              <a:ext uri="{FF2B5EF4-FFF2-40B4-BE49-F238E27FC236}">
                <a16:creationId xmlns:a16="http://schemas.microsoft.com/office/drawing/2014/main" id="{C9CFEF7C-A406-4939-B8D3-2C672F68438C}"/>
              </a:ext>
            </a:extLst>
          </p:cNvPr>
          <p:cNvSpPr>
            <a:spLocks noGrp="1" noChangeArrowheads="1"/>
          </p:cNvSpPr>
          <p:nvPr>
            <p:ph idx="1"/>
          </p:nvPr>
        </p:nvSpPr>
        <p:spPr>
          <a:xfrm>
            <a:off x="395288" y="2079625"/>
            <a:ext cx="3384550" cy="4229100"/>
          </a:xfrm>
        </p:spPr>
        <p:txBody>
          <a:bodyPr/>
          <a:lstStyle/>
          <a:p>
            <a:r>
              <a:rPr lang="zh-CN" altLang="zh-CN" sz="2000"/>
              <a:t>数据级融合又称为像素级融合，是最低层次的融合，直接对传感器的观测数据进行融合处理，然后基于融合后的结果进行特征提取和判断决策，其结构如</a:t>
            </a:r>
            <a:r>
              <a:rPr lang="zh-CN" altLang="en-US" sz="2000"/>
              <a:t>右</a:t>
            </a:r>
            <a:r>
              <a:rPr lang="zh-CN" altLang="zh-CN" sz="2000"/>
              <a:t>图</a:t>
            </a:r>
            <a:r>
              <a:rPr lang="zh-CN" altLang="en-US" sz="2000"/>
              <a:t>所示</a:t>
            </a:r>
            <a:r>
              <a:rPr lang="zh-CN" altLang="zh-CN" sz="2000"/>
              <a:t>。</a:t>
            </a:r>
            <a:endParaRPr lang="zh-CN" altLang="en-US" sz="2000"/>
          </a:p>
        </p:txBody>
      </p:sp>
      <p:pic>
        <p:nvPicPr>
          <p:cNvPr id="68612" name="图片 3">
            <a:extLst>
              <a:ext uri="{FF2B5EF4-FFF2-40B4-BE49-F238E27FC236}">
                <a16:creationId xmlns:a16="http://schemas.microsoft.com/office/drawing/2014/main" id="{ED05F23E-C63E-4498-8218-9EE60FD790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5738" y="2108200"/>
            <a:ext cx="4611687" cy="326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标题 1">
            <a:extLst>
              <a:ext uri="{FF2B5EF4-FFF2-40B4-BE49-F238E27FC236}">
                <a16:creationId xmlns:a16="http://schemas.microsoft.com/office/drawing/2014/main" id="{931D77B7-6944-4679-B328-AFBFFD51908C}"/>
              </a:ext>
            </a:extLst>
          </p:cNvPr>
          <p:cNvSpPr>
            <a:spLocks noGrp="1" noChangeArrowheads="1"/>
          </p:cNvSpPr>
          <p:nvPr>
            <p:ph type="title"/>
          </p:nvPr>
        </p:nvSpPr>
        <p:spPr/>
        <p:txBody>
          <a:bodyPr/>
          <a:lstStyle/>
          <a:p>
            <a:r>
              <a:rPr lang="en-US" altLang="zh-CN"/>
              <a:t>Low-level</a:t>
            </a:r>
            <a:r>
              <a:rPr lang="zh-CN" altLang="zh-CN"/>
              <a:t>融合</a:t>
            </a:r>
            <a:endParaRPr lang="zh-CN" altLang="en-US"/>
          </a:p>
        </p:txBody>
      </p:sp>
      <p:sp>
        <p:nvSpPr>
          <p:cNvPr id="69635" name="内容占位符 2">
            <a:extLst>
              <a:ext uri="{FF2B5EF4-FFF2-40B4-BE49-F238E27FC236}">
                <a16:creationId xmlns:a16="http://schemas.microsoft.com/office/drawing/2014/main" id="{9F5427E2-CC3B-49F1-9EEA-4F357665918E}"/>
              </a:ext>
            </a:extLst>
          </p:cNvPr>
          <p:cNvSpPr>
            <a:spLocks noGrp="1" noChangeArrowheads="1"/>
          </p:cNvSpPr>
          <p:nvPr>
            <p:ph idx="1"/>
          </p:nvPr>
        </p:nvSpPr>
        <p:spPr>
          <a:xfrm>
            <a:off x="684213" y="2060575"/>
            <a:ext cx="7056437" cy="4229100"/>
          </a:xfrm>
        </p:spPr>
        <p:txBody>
          <a:bodyPr/>
          <a:lstStyle/>
          <a:p>
            <a:r>
              <a:rPr lang="zh-CN" altLang="zh-CN" sz="2000"/>
              <a:t>根据融合内容，数据级融合又可以分为图像级融合、目标级融合和信号级融合。图像级融合以视觉为主体，将雷达输出的整体信息进行图像特征转化，与视觉系统的图像输出进行融合；目标级融合是对视觉和雷达的输出进行综合可信度加权，配合精度标定信息进行自适应的搜索匹配后融合输出；信号级融合是对视觉和雷达传感器</a:t>
            </a:r>
            <a:r>
              <a:rPr lang="en-US" altLang="zh-CN" sz="2000"/>
              <a:t>ECU</a:t>
            </a:r>
            <a:r>
              <a:rPr lang="zh-CN" altLang="zh-CN" sz="2000"/>
              <a:t>传出的数据源进行融合。其数据损失小、可靠性高，但需要大量的计算。</a:t>
            </a: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标题 1">
            <a:extLst>
              <a:ext uri="{FF2B5EF4-FFF2-40B4-BE49-F238E27FC236}">
                <a16:creationId xmlns:a16="http://schemas.microsoft.com/office/drawing/2014/main" id="{F5E2B78D-7D1B-4194-A3B8-DEAF5D3AA460}"/>
              </a:ext>
            </a:extLst>
          </p:cNvPr>
          <p:cNvSpPr>
            <a:spLocks noGrp="1" noChangeArrowheads="1"/>
          </p:cNvSpPr>
          <p:nvPr>
            <p:ph type="title"/>
          </p:nvPr>
        </p:nvSpPr>
        <p:spPr/>
        <p:txBody>
          <a:bodyPr/>
          <a:lstStyle/>
          <a:p>
            <a:r>
              <a:rPr lang="en-US" altLang="zh-CN"/>
              <a:t>Low-level</a:t>
            </a:r>
            <a:r>
              <a:rPr lang="zh-CN" altLang="zh-CN"/>
              <a:t>融合</a:t>
            </a:r>
            <a:endParaRPr lang="zh-CN" altLang="en-US"/>
          </a:p>
        </p:txBody>
      </p:sp>
      <p:sp>
        <p:nvSpPr>
          <p:cNvPr id="70659" name="内容占位符 2">
            <a:extLst>
              <a:ext uri="{FF2B5EF4-FFF2-40B4-BE49-F238E27FC236}">
                <a16:creationId xmlns:a16="http://schemas.microsoft.com/office/drawing/2014/main" id="{97716A6D-1B9F-46E8-9F45-36DD31349114}"/>
              </a:ext>
            </a:extLst>
          </p:cNvPr>
          <p:cNvSpPr>
            <a:spLocks noGrp="1" noChangeArrowheads="1"/>
          </p:cNvSpPr>
          <p:nvPr>
            <p:ph idx="1"/>
          </p:nvPr>
        </p:nvSpPr>
        <p:spPr>
          <a:xfrm>
            <a:off x="395288" y="2079625"/>
            <a:ext cx="3384550" cy="4229100"/>
          </a:xfrm>
        </p:spPr>
        <p:txBody>
          <a:bodyPr/>
          <a:lstStyle/>
          <a:p>
            <a:r>
              <a:rPr lang="zh-CN" altLang="zh-CN" sz="2000"/>
              <a:t>特征级融合指在提取所采集数据包含的特征向量之后融合。特征向量用来体现所监测物理量的属性，在面向检测对象特征的融合中，这些特征信息是指采集图像中的目标或特别区域，如边缘、人物、建筑或车辆等信息，其结构如</a:t>
            </a:r>
            <a:r>
              <a:rPr lang="zh-CN" altLang="en-US" sz="2000"/>
              <a:t>右</a:t>
            </a:r>
            <a:r>
              <a:rPr lang="zh-CN" altLang="zh-CN" sz="2000"/>
              <a:t>图</a:t>
            </a:r>
            <a:r>
              <a:rPr lang="zh-CN" altLang="en-US" sz="2000"/>
              <a:t>所示</a:t>
            </a:r>
            <a:r>
              <a:rPr lang="zh-CN" altLang="zh-CN" sz="2000"/>
              <a:t>。</a:t>
            </a:r>
            <a:endParaRPr lang="zh-CN" altLang="en-US" sz="2000"/>
          </a:p>
        </p:txBody>
      </p:sp>
      <p:pic>
        <p:nvPicPr>
          <p:cNvPr id="70660" name="图片 4">
            <a:extLst>
              <a:ext uri="{FF2B5EF4-FFF2-40B4-BE49-F238E27FC236}">
                <a16:creationId xmlns:a16="http://schemas.microsoft.com/office/drawing/2014/main" id="{B9E55B17-10A6-4947-95A4-245CC1ED40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5738" y="2079625"/>
            <a:ext cx="4611687" cy="329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标题 1">
            <a:extLst>
              <a:ext uri="{FF2B5EF4-FFF2-40B4-BE49-F238E27FC236}">
                <a16:creationId xmlns:a16="http://schemas.microsoft.com/office/drawing/2014/main" id="{A921D6D0-0709-457B-9C88-79A7F0A8DE34}"/>
              </a:ext>
            </a:extLst>
          </p:cNvPr>
          <p:cNvSpPr>
            <a:spLocks noGrp="1" noChangeArrowheads="1"/>
          </p:cNvSpPr>
          <p:nvPr>
            <p:ph type="title"/>
          </p:nvPr>
        </p:nvSpPr>
        <p:spPr/>
        <p:txBody>
          <a:bodyPr/>
          <a:lstStyle/>
          <a:p>
            <a:r>
              <a:rPr lang="en-US" altLang="zh-CN"/>
              <a:t>Low-level</a:t>
            </a:r>
            <a:r>
              <a:rPr lang="zh-CN" altLang="zh-CN"/>
              <a:t>融合</a:t>
            </a:r>
            <a:endParaRPr lang="zh-CN" altLang="en-US"/>
          </a:p>
        </p:txBody>
      </p:sp>
      <p:sp>
        <p:nvSpPr>
          <p:cNvPr id="71683" name="内容占位符 2">
            <a:extLst>
              <a:ext uri="{FF2B5EF4-FFF2-40B4-BE49-F238E27FC236}">
                <a16:creationId xmlns:a16="http://schemas.microsoft.com/office/drawing/2014/main" id="{F72C448F-3FDD-4F9D-86BF-47D6374805E3}"/>
              </a:ext>
            </a:extLst>
          </p:cNvPr>
          <p:cNvSpPr>
            <a:spLocks noGrp="1" noChangeArrowheads="1"/>
          </p:cNvSpPr>
          <p:nvPr>
            <p:ph idx="1"/>
          </p:nvPr>
        </p:nvSpPr>
        <p:spPr>
          <a:xfrm>
            <a:off x="684213" y="2060575"/>
            <a:ext cx="7056437" cy="4229100"/>
          </a:xfrm>
        </p:spPr>
        <p:txBody>
          <a:bodyPr/>
          <a:lstStyle/>
          <a:p>
            <a:r>
              <a:rPr lang="zh-CN" altLang="zh-CN" sz="2000"/>
              <a:t>根据融合内容，特征级融合又分为目标状态信息融合和目标特性融合两大类。其中，前者是先进行数据配准，以实现对状态和参数相关估计，更加适用于目标追踪。后者是借用传统模式识别技术，在特征预处理的前提下进行分类组合。</a:t>
            </a: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标题 1">
            <a:extLst>
              <a:ext uri="{FF2B5EF4-FFF2-40B4-BE49-F238E27FC236}">
                <a16:creationId xmlns:a16="http://schemas.microsoft.com/office/drawing/2014/main" id="{D3B32122-7E08-4021-8C21-A9E7E9940472}"/>
              </a:ext>
            </a:extLst>
          </p:cNvPr>
          <p:cNvSpPr>
            <a:spLocks noGrp="1" noChangeArrowheads="1"/>
          </p:cNvSpPr>
          <p:nvPr>
            <p:ph type="title"/>
          </p:nvPr>
        </p:nvSpPr>
        <p:spPr/>
        <p:txBody>
          <a:bodyPr/>
          <a:lstStyle/>
          <a:p>
            <a:r>
              <a:rPr lang="en-US" altLang="zh-CN"/>
              <a:t>High-level</a:t>
            </a:r>
            <a:r>
              <a:rPr lang="zh-CN" altLang="zh-CN"/>
              <a:t>融合</a:t>
            </a:r>
            <a:endParaRPr lang="zh-CN" altLang="en-US"/>
          </a:p>
        </p:txBody>
      </p:sp>
      <p:sp>
        <p:nvSpPr>
          <p:cNvPr id="72707" name="内容占位符 2">
            <a:extLst>
              <a:ext uri="{FF2B5EF4-FFF2-40B4-BE49-F238E27FC236}">
                <a16:creationId xmlns:a16="http://schemas.microsoft.com/office/drawing/2014/main" id="{F02CB4AD-1361-4615-A3DA-0734B3C76EB0}"/>
              </a:ext>
            </a:extLst>
          </p:cNvPr>
          <p:cNvSpPr>
            <a:spLocks noGrp="1" noChangeArrowheads="1"/>
          </p:cNvSpPr>
          <p:nvPr>
            <p:ph idx="1"/>
          </p:nvPr>
        </p:nvSpPr>
        <p:spPr>
          <a:xfrm>
            <a:off x="395288" y="1989138"/>
            <a:ext cx="3384550" cy="4229100"/>
          </a:xfrm>
        </p:spPr>
        <p:txBody>
          <a:bodyPr/>
          <a:lstStyle/>
          <a:p>
            <a:r>
              <a:rPr lang="zh-CN" altLang="zh-CN" sz="2000"/>
              <a:t>高层</a:t>
            </a:r>
            <a:r>
              <a:rPr lang="en-US" altLang="zh-CN" sz="2000"/>
              <a:t>High-level</a:t>
            </a:r>
            <a:r>
              <a:rPr lang="zh-CN" altLang="zh-CN" sz="2000"/>
              <a:t>融合体系结构是一种较高语义层次上的融合，可以是集中式融合或者分布式融合结构。分布式融合结构在各独立节点都设置相应的处理单元，在对各个独立传感器所获得的原始数据进行局部处理基础上，再将结果输入到信息融合中心，进行智能优化、组合、推理来获得最终的结果，其结构如</a:t>
            </a:r>
            <a:r>
              <a:rPr lang="zh-CN" altLang="en-US" sz="2000"/>
              <a:t>右</a:t>
            </a:r>
            <a:r>
              <a:rPr lang="zh-CN" altLang="zh-CN" sz="2000"/>
              <a:t>图</a:t>
            </a:r>
            <a:r>
              <a:rPr lang="zh-CN" altLang="en-US" sz="2000"/>
              <a:t>所示</a:t>
            </a:r>
            <a:r>
              <a:rPr lang="zh-CN" altLang="zh-CN" sz="2000"/>
              <a:t>。</a:t>
            </a:r>
            <a:endParaRPr lang="zh-CN" altLang="en-US" sz="2000"/>
          </a:p>
        </p:txBody>
      </p:sp>
      <p:pic>
        <p:nvPicPr>
          <p:cNvPr id="72708" name="图片 5">
            <a:extLst>
              <a:ext uri="{FF2B5EF4-FFF2-40B4-BE49-F238E27FC236}">
                <a16:creationId xmlns:a16="http://schemas.microsoft.com/office/drawing/2014/main" id="{5BF93901-C851-434F-8111-D75E3DB3B9A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4300" y="1989138"/>
            <a:ext cx="4679950"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标题 1">
            <a:extLst>
              <a:ext uri="{FF2B5EF4-FFF2-40B4-BE49-F238E27FC236}">
                <a16:creationId xmlns:a16="http://schemas.microsoft.com/office/drawing/2014/main" id="{35DE5776-3A3D-406E-96F2-F57D6EF6477F}"/>
              </a:ext>
            </a:extLst>
          </p:cNvPr>
          <p:cNvSpPr>
            <a:spLocks noGrp="1" noChangeArrowheads="1"/>
          </p:cNvSpPr>
          <p:nvPr>
            <p:ph type="title"/>
          </p:nvPr>
        </p:nvSpPr>
        <p:spPr/>
        <p:txBody>
          <a:bodyPr/>
          <a:lstStyle/>
          <a:p>
            <a:r>
              <a:rPr lang="en-US" altLang="zh-CN"/>
              <a:t>High-level</a:t>
            </a:r>
            <a:r>
              <a:rPr lang="zh-CN" altLang="zh-CN"/>
              <a:t>融合</a:t>
            </a:r>
            <a:endParaRPr lang="zh-CN" altLang="en-US"/>
          </a:p>
        </p:txBody>
      </p:sp>
      <p:sp>
        <p:nvSpPr>
          <p:cNvPr id="73731" name="内容占位符 2">
            <a:extLst>
              <a:ext uri="{FF2B5EF4-FFF2-40B4-BE49-F238E27FC236}">
                <a16:creationId xmlns:a16="http://schemas.microsoft.com/office/drawing/2014/main" id="{1AD05CFC-6263-4C54-A72E-F34B92AB014F}"/>
              </a:ext>
            </a:extLst>
          </p:cNvPr>
          <p:cNvSpPr>
            <a:spLocks noGrp="1" noChangeArrowheads="1"/>
          </p:cNvSpPr>
          <p:nvPr>
            <p:ph idx="1"/>
          </p:nvPr>
        </p:nvSpPr>
        <p:spPr>
          <a:xfrm>
            <a:off x="395288" y="1989138"/>
            <a:ext cx="3384550" cy="4229100"/>
          </a:xfrm>
        </p:spPr>
        <p:txBody>
          <a:bodyPr/>
          <a:lstStyle/>
          <a:p>
            <a:r>
              <a:rPr lang="zh-CN" altLang="zh-CN" sz="2000"/>
              <a:t>决策级融合指的是以认知为基础的方法，其结构示意图如</a:t>
            </a:r>
            <a:r>
              <a:rPr lang="zh-CN" altLang="en-US" sz="2000"/>
              <a:t>右</a:t>
            </a:r>
            <a:r>
              <a:rPr lang="zh-CN" altLang="zh-CN" sz="2000"/>
              <a:t>图所示，根据不同种类的传感器对同一目标观测的原始数据，进行一定的特征提取、分类、判别，以及简单的逻辑运算，然后根据应用需求进行较高级地决策，获得简明的综合推断结果，是高层次的融合。</a:t>
            </a:r>
            <a:endParaRPr lang="zh-CN" altLang="en-US" sz="2000"/>
          </a:p>
        </p:txBody>
      </p:sp>
      <p:pic>
        <p:nvPicPr>
          <p:cNvPr id="73732" name="图片 4">
            <a:extLst>
              <a:ext uri="{FF2B5EF4-FFF2-40B4-BE49-F238E27FC236}">
                <a16:creationId xmlns:a16="http://schemas.microsoft.com/office/drawing/2014/main" id="{9D67C330-B8E9-4B83-B3A6-780930E090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9838" y="2054225"/>
            <a:ext cx="4968875" cy="391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标题 1">
            <a:extLst>
              <a:ext uri="{FF2B5EF4-FFF2-40B4-BE49-F238E27FC236}">
                <a16:creationId xmlns:a16="http://schemas.microsoft.com/office/drawing/2014/main" id="{9E8A4073-4254-445B-8724-932716402907}"/>
              </a:ext>
            </a:extLst>
          </p:cNvPr>
          <p:cNvSpPr>
            <a:spLocks noGrp="1" noChangeArrowheads="1"/>
          </p:cNvSpPr>
          <p:nvPr>
            <p:ph type="title"/>
          </p:nvPr>
        </p:nvSpPr>
        <p:spPr/>
        <p:txBody>
          <a:bodyPr/>
          <a:lstStyle/>
          <a:p>
            <a:r>
              <a:rPr lang="zh-CN" altLang="zh-CN"/>
              <a:t>混合式融合结构</a:t>
            </a:r>
            <a:endParaRPr lang="zh-CN" altLang="en-US"/>
          </a:p>
        </p:txBody>
      </p:sp>
      <p:sp>
        <p:nvSpPr>
          <p:cNvPr id="74755" name="内容占位符 2">
            <a:extLst>
              <a:ext uri="{FF2B5EF4-FFF2-40B4-BE49-F238E27FC236}">
                <a16:creationId xmlns:a16="http://schemas.microsoft.com/office/drawing/2014/main" id="{B62307BC-0326-49D8-BBEC-E666CA531BB6}"/>
              </a:ext>
            </a:extLst>
          </p:cNvPr>
          <p:cNvSpPr>
            <a:spLocks noGrp="1" noChangeArrowheads="1"/>
          </p:cNvSpPr>
          <p:nvPr>
            <p:ph idx="1"/>
          </p:nvPr>
        </p:nvSpPr>
        <p:spPr>
          <a:xfrm>
            <a:off x="395288" y="1989138"/>
            <a:ext cx="3384550" cy="4229100"/>
          </a:xfrm>
        </p:spPr>
        <p:txBody>
          <a:bodyPr/>
          <a:lstStyle/>
          <a:p>
            <a:r>
              <a:rPr lang="zh-CN" altLang="zh-CN" sz="2000"/>
              <a:t>混合式融合结构是由多种</a:t>
            </a:r>
            <a:r>
              <a:rPr lang="en-US" altLang="zh-CN" sz="2000"/>
              <a:t>Low-Level</a:t>
            </a:r>
            <a:r>
              <a:rPr lang="zh-CN" altLang="zh-CN" sz="2000"/>
              <a:t>和</a:t>
            </a:r>
            <a:r>
              <a:rPr lang="en-US" altLang="zh-CN" sz="2000"/>
              <a:t>High-Level</a:t>
            </a:r>
            <a:r>
              <a:rPr lang="zh-CN" altLang="zh-CN" sz="2000"/>
              <a:t>融合结构组合而成，如</a:t>
            </a:r>
            <a:r>
              <a:rPr lang="zh-CN" altLang="en-US" sz="2000"/>
              <a:t>右</a:t>
            </a:r>
            <a:r>
              <a:rPr lang="zh-CN" altLang="zh-CN" sz="2000"/>
              <a:t>图所示，部分传感器采用集中式融合方式，其余的传感器采用分布式融合结构，兼有二者的优点，能够根据不同需要灵活且合理地完成信息处理工作。</a:t>
            </a:r>
            <a:endParaRPr lang="zh-CN" altLang="en-US" sz="2000"/>
          </a:p>
        </p:txBody>
      </p:sp>
      <p:pic>
        <p:nvPicPr>
          <p:cNvPr id="74756" name="图片 5">
            <a:extLst>
              <a:ext uri="{FF2B5EF4-FFF2-40B4-BE49-F238E27FC236}">
                <a16:creationId xmlns:a16="http://schemas.microsoft.com/office/drawing/2014/main" id="{E1F104FB-5D88-4CFF-94C3-B08FC30BFFB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9838" y="1989138"/>
            <a:ext cx="4824412" cy="422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标题 1">
            <a:extLst>
              <a:ext uri="{FF2B5EF4-FFF2-40B4-BE49-F238E27FC236}">
                <a16:creationId xmlns:a16="http://schemas.microsoft.com/office/drawing/2014/main" id="{A1B33633-A090-462B-B6E6-65564AE01421}"/>
              </a:ext>
            </a:extLst>
          </p:cNvPr>
          <p:cNvSpPr>
            <a:spLocks noGrp="1" noChangeArrowheads="1"/>
          </p:cNvSpPr>
          <p:nvPr>
            <p:ph type="title"/>
          </p:nvPr>
        </p:nvSpPr>
        <p:spPr/>
        <p:txBody>
          <a:bodyPr/>
          <a:lstStyle/>
          <a:p>
            <a:r>
              <a:rPr lang="zh-CN" altLang="zh-CN"/>
              <a:t>三种融合结构的比较</a:t>
            </a:r>
            <a:endParaRPr lang="zh-CN" altLang="en-US"/>
          </a:p>
        </p:txBody>
      </p:sp>
      <p:graphicFrame>
        <p:nvGraphicFramePr>
          <p:cNvPr id="8" name="内容占位符 7">
            <a:extLst>
              <a:ext uri="{FF2B5EF4-FFF2-40B4-BE49-F238E27FC236}">
                <a16:creationId xmlns:a16="http://schemas.microsoft.com/office/drawing/2014/main" id="{27DABB3F-CE84-4669-A298-65906A443FB7}"/>
              </a:ext>
            </a:extLst>
          </p:cNvPr>
          <p:cNvGraphicFramePr>
            <a:graphicFrameLocks noGrp="1"/>
          </p:cNvGraphicFramePr>
          <p:nvPr>
            <p:ph idx="1"/>
          </p:nvPr>
        </p:nvGraphicFramePr>
        <p:xfrm>
          <a:off x="611188" y="1700213"/>
          <a:ext cx="7200900" cy="4321179"/>
        </p:xfrm>
        <a:graphic>
          <a:graphicData uri="http://schemas.openxmlformats.org/drawingml/2006/table">
            <a:tbl>
              <a:tblPr firstRow="1" firstCol="1" bandRow="1">
                <a:tableStyleId>{D7AC3CCA-C797-4891-BE02-D94E43425B78}</a:tableStyleId>
              </a:tblPr>
              <a:tblGrid>
                <a:gridCol w="1800225">
                  <a:extLst>
                    <a:ext uri="{9D8B030D-6E8A-4147-A177-3AD203B41FA5}">
                      <a16:colId xmlns:a16="http://schemas.microsoft.com/office/drawing/2014/main" val="1254880775"/>
                    </a:ext>
                  </a:extLst>
                </a:gridCol>
                <a:gridCol w="1800225">
                  <a:extLst>
                    <a:ext uri="{9D8B030D-6E8A-4147-A177-3AD203B41FA5}">
                      <a16:colId xmlns:a16="http://schemas.microsoft.com/office/drawing/2014/main" val="527604365"/>
                    </a:ext>
                  </a:extLst>
                </a:gridCol>
                <a:gridCol w="1800225">
                  <a:extLst>
                    <a:ext uri="{9D8B030D-6E8A-4147-A177-3AD203B41FA5}">
                      <a16:colId xmlns:a16="http://schemas.microsoft.com/office/drawing/2014/main" val="2852871581"/>
                    </a:ext>
                  </a:extLst>
                </a:gridCol>
                <a:gridCol w="1800225">
                  <a:extLst>
                    <a:ext uri="{9D8B030D-6E8A-4147-A177-3AD203B41FA5}">
                      <a16:colId xmlns:a16="http://schemas.microsoft.com/office/drawing/2014/main" val="4292905780"/>
                    </a:ext>
                  </a:extLst>
                </a:gridCol>
              </a:tblGrid>
              <a:tr h="480131">
                <a:tc>
                  <a:txBody>
                    <a:bodyPr/>
                    <a:lstStyle/>
                    <a:p>
                      <a:pPr algn="just">
                        <a:spcAft>
                          <a:spcPts val="0"/>
                        </a:spcAft>
                      </a:pPr>
                      <a:r>
                        <a:rPr lang="zh-CN" sz="2000" kern="100" dirty="0">
                          <a:effectLst/>
                        </a:rPr>
                        <a:t>体系结构</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1" marR="68581" marT="0" marB="0"/>
                </a:tc>
                <a:tc>
                  <a:txBody>
                    <a:bodyPr/>
                    <a:lstStyle/>
                    <a:p>
                      <a:pPr algn="just">
                        <a:spcAft>
                          <a:spcPts val="0"/>
                        </a:spcAft>
                      </a:pPr>
                      <a:r>
                        <a:rPr lang="zh-CN" altLang="en-US" sz="2000" dirty="0"/>
                        <a:t>分布式</a:t>
                      </a:r>
                      <a:endParaRPr lang="zh-CN" altLang="en-US" sz="2000" b="0" dirty="0">
                        <a:solidFill>
                          <a:schemeClr val="tx1"/>
                        </a:solidFill>
                      </a:endParaRPr>
                    </a:p>
                  </a:txBody>
                  <a:tcPr marL="68581" marR="68581" marT="0" marB="0"/>
                </a:tc>
                <a:tc>
                  <a:txBody>
                    <a:bodyPr/>
                    <a:lstStyle/>
                    <a:p>
                      <a:pPr algn="just">
                        <a:spcAft>
                          <a:spcPts val="0"/>
                        </a:spcAft>
                      </a:pPr>
                      <a:r>
                        <a:rPr lang="zh-CN" sz="2000" kern="100" dirty="0">
                          <a:effectLst/>
                        </a:rPr>
                        <a:t>集中式</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1" marR="68581" marT="0" marB="0"/>
                </a:tc>
                <a:tc>
                  <a:txBody>
                    <a:bodyPr/>
                    <a:lstStyle/>
                    <a:p>
                      <a:pPr algn="just">
                        <a:spcAft>
                          <a:spcPts val="0"/>
                        </a:spcAft>
                      </a:pPr>
                      <a:r>
                        <a:rPr lang="zh-CN" sz="2000" kern="100">
                          <a:effectLst/>
                        </a:rPr>
                        <a:t>混合式</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1" marR="68581" marT="0" marB="0"/>
                </a:tc>
                <a:extLst>
                  <a:ext uri="{0D108BD9-81ED-4DB2-BD59-A6C34878D82A}">
                    <a16:rowId xmlns:a16="http://schemas.microsoft.com/office/drawing/2014/main" val="614898114"/>
                  </a:ext>
                </a:extLst>
              </a:tr>
              <a:tr h="480131">
                <a:tc>
                  <a:txBody>
                    <a:bodyPr/>
                    <a:lstStyle/>
                    <a:p>
                      <a:pPr algn="just">
                        <a:spcAft>
                          <a:spcPts val="0"/>
                        </a:spcAft>
                      </a:pPr>
                      <a:r>
                        <a:rPr lang="zh-CN" sz="2000" kern="100" dirty="0">
                          <a:effectLst/>
                        </a:rPr>
                        <a:t>信息损失</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1" marR="68581" marT="0" marB="0"/>
                </a:tc>
                <a:tc>
                  <a:txBody>
                    <a:bodyPr/>
                    <a:lstStyle/>
                    <a:p>
                      <a:pPr algn="just">
                        <a:spcAft>
                          <a:spcPts val="0"/>
                        </a:spcAft>
                      </a:pPr>
                      <a:r>
                        <a:rPr lang="zh-CN" sz="2000" kern="100" dirty="0">
                          <a:effectLst/>
                        </a:rPr>
                        <a:t>大</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1" marR="68581" marT="0" marB="0"/>
                </a:tc>
                <a:tc>
                  <a:txBody>
                    <a:bodyPr/>
                    <a:lstStyle/>
                    <a:p>
                      <a:pPr algn="just">
                        <a:spcAft>
                          <a:spcPts val="0"/>
                        </a:spcAft>
                      </a:pPr>
                      <a:r>
                        <a:rPr lang="zh-CN" sz="2000" kern="100" dirty="0">
                          <a:effectLst/>
                        </a:rPr>
                        <a:t>小</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1" marR="68581" marT="0" marB="0"/>
                </a:tc>
                <a:tc>
                  <a:txBody>
                    <a:bodyPr/>
                    <a:lstStyle/>
                    <a:p>
                      <a:pPr algn="just">
                        <a:spcAft>
                          <a:spcPts val="0"/>
                        </a:spcAft>
                      </a:pPr>
                      <a:r>
                        <a:rPr lang="zh-CN" sz="2000" kern="100">
                          <a:effectLst/>
                        </a:rPr>
                        <a:t>中</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1" marR="68581" marT="0" marB="0"/>
                </a:tc>
                <a:extLst>
                  <a:ext uri="{0D108BD9-81ED-4DB2-BD59-A6C34878D82A}">
                    <a16:rowId xmlns:a16="http://schemas.microsoft.com/office/drawing/2014/main" val="1999166632"/>
                  </a:ext>
                </a:extLst>
              </a:tr>
              <a:tr h="480131">
                <a:tc>
                  <a:txBody>
                    <a:bodyPr/>
                    <a:lstStyle/>
                    <a:p>
                      <a:pPr algn="just">
                        <a:spcAft>
                          <a:spcPts val="0"/>
                        </a:spcAft>
                      </a:pPr>
                      <a:r>
                        <a:rPr lang="zh-CN" sz="2000" kern="100" dirty="0">
                          <a:effectLst/>
                        </a:rPr>
                        <a:t>精度</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1" marR="68581" marT="0" marB="0"/>
                </a:tc>
                <a:tc>
                  <a:txBody>
                    <a:bodyPr/>
                    <a:lstStyle/>
                    <a:p>
                      <a:pPr algn="just">
                        <a:spcAft>
                          <a:spcPts val="0"/>
                        </a:spcAft>
                      </a:pPr>
                      <a:r>
                        <a:rPr lang="zh-CN" sz="2000" kern="100" dirty="0">
                          <a:effectLst/>
                        </a:rPr>
                        <a:t>低</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1" marR="68581" marT="0" marB="0"/>
                </a:tc>
                <a:tc>
                  <a:txBody>
                    <a:bodyPr/>
                    <a:lstStyle/>
                    <a:p>
                      <a:pPr algn="just">
                        <a:spcAft>
                          <a:spcPts val="0"/>
                        </a:spcAft>
                      </a:pPr>
                      <a:r>
                        <a:rPr lang="zh-CN" sz="2000" kern="100">
                          <a:effectLst/>
                        </a:rPr>
                        <a:t>高</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1" marR="68581" marT="0" marB="0"/>
                </a:tc>
                <a:tc>
                  <a:txBody>
                    <a:bodyPr/>
                    <a:lstStyle/>
                    <a:p>
                      <a:pPr algn="just">
                        <a:spcAft>
                          <a:spcPts val="0"/>
                        </a:spcAft>
                      </a:pPr>
                      <a:r>
                        <a:rPr lang="zh-CN" sz="2000" kern="100">
                          <a:effectLst/>
                        </a:rPr>
                        <a:t>中</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1" marR="68581" marT="0" marB="0"/>
                </a:tc>
                <a:extLst>
                  <a:ext uri="{0D108BD9-81ED-4DB2-BD59-A6C34878D82A}">
                    <a16:rowId xmlns:a16="http://schemas.microsoft.com/office/drawing/2014/main" val="2599117536"/>
                  </a:ext>
                </a:extLst>
              </a:tr>
              <a:tr h="480131">
                <a:tc>
                  <a:txBody>
                    <a:bodyPr/>
                    <a:lstStyle/>
                    <a:p>
                      <a:pPr algn="just">
                        <a:spcAft>
                          <a:spcPts val="0"/>
                        </a:spcAft>
                      </a:pPr>
                      <a:r>
                        <a:rPr lang="zh-CN" sz="2000" kern="100" dirty="0">
                          <a:effectLst/>
                        </a:rPr>
                        <a:t>通信带宽</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1" marR="68581" marT="0" marB="0"/>
                </a:tc>
                <a:tc>
                  <a:txBody>
                    <a:bodyPr/>
                    <a:lstStyle/>
                    <a:p>
                      <a:pPr algn="just">
                        <a:spcAft>
                          <a:spcPts val="0"/>
                        </a:spcAft>
                      </a:pPr>
                      <a:r>
                        <a:rPr lang="zh-CN" sz="2000" kern="100">
                          <a:effectLst/>
                        </a:rPr>
                        <a:t>小</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1" marR="68581" marT="0" marB="0"/>
                </a:tc>
                <a:tc>
                  <a:txBody>
                    <a:bodyPr/>
                    <a:lstStyle/>
                    <a:p>
                      <a:pPr algn="just">
                        <a:spcAft>
                          <a:spcPts val="0"/>
                        </a:spcAft>
                      </a:pPr>
                      <a:r>
                        <a:rPr lang="zh-CN" sz="2000" kern="100">
                          <a:effectLst/>
                        </a:rPr>
                        <a:t>大</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1" marR="68581" marT="0" marB="0"/>
                </a:tc>
                <a:tc>
                  <a:txBody>
                    <a:bodyPr/>
                    <a:lstStyle/>
                    <a:p>
                      <a:pPr algn="just">
                        <a:spcAft>
                          <a:spcPts val="0"/>
                        </a:spcAft>
                      </a:pPr>
                      <a:r>
                        <a:rPr lang="zh-CN" sz="2000" kern="100">
                          <a:effectLst/>
                        </a:rPr>
                        <a:t>中</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1" marR="68581" marT="0" marB="0"/>
                </a:tc>
                <a:extLst>
                  <a:ext uri="{0D108BD9-81ED-4DB2-BD59-A6C34878D82A}">
                    <a16:rowId xmlns:a16="http://schemas.microsoft.com/office/drawing/2014/main" val="773022731"/>
                  </a:ext>
                </a:extLst>
              </a:tr>
              <a:tr h="480131">
                <a:tc>
                  <a:txBody>
                    <a:bodyPr/>
                    <a:lstStyle/>
                    <a:p>
                      <a:pPr algn="just">
                        <a:spcAft>
                          <a:spcPts val="0"/>
                        </a:spcAft>
                      </a:pPr>
                      <a:r>
                        <a:rPr lang="zh-CN" sz="2000" kern="100">
                          <a:effectLst/>
                        </a:rPr>
                        <a:t>可靠性</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1" marR="68581" marT="0" marB="0"/>
                </a:tc>
                <a:tc>
                  <a:txBody>
                    <a:bodyPr/>
                    <a:lstStyle/>
                    <a:p>
                      <a:pPr algn="just">
                        <a:spcAft>
                          <a:spcPts val="0"/>
                        </a:spcAft>
                      </a:pPr>
                      <a:r>
                        <a:rPr lang="zh-CN" sz="2000" kern="100">
                          <a:effectLst/>
                        </a:rPr>
                        <a:t>高</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1" marR="68581" marT="0" marB="0"/>
                </a:tc>
                <a:tc>
                  <a:txBody>
                    <a:bodyPr/>
                    <a:lstStyle/>
                    <a:p>
                      <a:pPr algn="just">
                        <a:spcAft>
                          <a:spcPts val="0"/>
                        </a:spcAft>
                      </a:pPr>
                      <a:r>
                        <a:rPr lang="zh-CN" sz="2000" kern="100">
                          <a:effectLst/>
                        </a:rPr>
                        <a:t>低</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1" marR="68581" marT="0" marB="0"/>
                </a:tc>
                <a:tc>
                  <a:txBody>
                    <a:bodyPr/>
                    <a:lstStyle/>
                    <a:p>
                      <a:pPr algn="just">
                        <a:spcAft>
                          <a:spcPts val="0"/>
                        </a:spcAft>
                      </a:pPr>
                      <a:r>
                        <a:rPr lang="zh-CN" sz="2000" kern="100">
                          <a:effectLst/>
                        </a:rPr>
                        <a:t>高</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1" marR="68581" marT="0" marB="0"/>
                </a:tc>
                <a:extLst>
                  <a:ext uri="{0D108BD9-81ED-4DB2-BD59-A6C34878D82A}">
                    <a16:rowId xmlns:a16="http://schemas.microsoft.com/office/drawing/2014/main" val="1491380463"/>
                  </a:ext>
                </a:extLst>
              </a:tr>
              <a:tr h="480131">
                <a:tc>
                  <a:txBody>
                    <a:bodyPr/>
                    <a:lstStyle/>
                    <a:p>
                      <a:pPr algn="just">
                        <a:spcAft>
                          <a:spcPts val="0"/>
                        </a:spcAft>
                      </a:pPr>
                      <a:r>
                        <a:rPr lang="zh-CN" sz="2000" kern="100">
                          <a:effectLst/>
                        </a:rPr>
                        <a:t>计算速度</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1" marR="68581" marT="0" marB="0"/>
                </a:tc>
                <a:tc>
                  <a:txBody>
                    <a:bodyPr/>
                    <a:lstStyle/>
                    <a:p>
                      <a:pPr algn="just">
                        <a:spcAft>
                          <a:spcPts val="0"/>
                        </a:spcAft>
                      </a:pPr>
                      <a:r>
                        <a:rPr lang="zh-CN" sz="2000" kern="100">
                          <a:effectLst/>
                        </a:rPr>
                        <a:t>快</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1" marR="68581" marT="0" marB="0"/>
                </a:tc>
                <a:tc>
                  <a:txBody>
                    <a:bodyPr/>
                    <a:lstStyle/>
                    <a:p>
                      <a:pPr algn="just">
                        <a:spcAft>
                          <a:spcPts val="0"/>
                        </a:spcAft>
                      </a:pPr>
                      <a:r>
                        <a:rPr lang="zh-CN" sz="2000" kern="100">
                          <a:effectLst/>
                        </a:rPr>
                        <a:t>慢</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1" marR="68581" marT="0" marB="0"/>
                </a:tc>
                <a:tc>
                  <a:txBody>
                    <a:bodyPr/>
                    <a:lstStyle/>
                    <a:p>
                      <a:pPr algn="just">
                        <a:spcAft>
                          <a:spcPts val="0"/>
                        </a:spcAft>
                      </a:pPr>
                      <a:r>
                        <a:rPr lang="zh-CN" sz="2000" kern="100">
                          <a:effectLst/>
                        </a:rPr>
                        <a:t>中</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1" marR="68581" marT="0" marB="0"/>
                </a:tc>
                <a:extLst>
                  <a:ext uri="{0D108BD9-81ED-4DB2-BD59-A6C34878D82A}">
                    <a16:rowId xmlns:a16="http://schemas.microsoft.com/office/drawing/2014/main" val="3795619788"/>
                  </a:ext>
                </a:extLst>
              </a:tr>
              <a:tr h="480131">
                <a:tc>
                  <a:txBody>
                    <a:bodyPr/>
                    <a:lstStyle/>
                    <a:p>
                      <a:pPr algn="just">
                        <a:spcAft>
                          <a:spcPts val="0"/>
                        </a:spcAft>
                      </a:pPr>
                      <a:r>
                        <a:rPr lang="zh-CN" sz="2000" kern="100">
                          <a:effectLst/>
                        </a:rPr>
                        <a:t>可扩充性</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1" marR="68581" marT="0" marB="0"/>
                </a:tc>
                <a:tc>
                  <a:txBody>
                    <a:bodyPr/>
                    <a:lstStyle/>
                    <a:p>
                      <a:pPr algn="just">
                        <a:spcAft>
                          <a:spcPts val="0"/>
                        </a:spcAft>
                      </a:pPr>
                      <a:r>
                        <a:rPr lang="zh-CN" sz="2000" kern="100">
                          <a:effectLst/>
                        </a:rPr>
                        <a:t>好</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1" marR="68581" marT="0" marB="0"/>
                </a:tc>
                <a:tc>
                  <a:txBody>
                    <a:bodyPr/>
                    <a:lstStyle/>
                    <a:p>
                      <a:pPr algn="just">
                        <a:spcAft>
                          <a:spcPts val="0"/>
                        </a:spcAft>
                      </a:pPr>
                      <a:r>
                        <a:rPr lang="zh-CN" sz="2000" kern="100">
                          <a:effectLst/>
                        </a:rPr>
                        <a:t>差</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1" marR="68581" marT="0" marB="0"/>
                </a:tc>
                <a:tc>
                  <a:txBody>
                    <a:bodyPr/>
                    <a:lstStyle/>
                    <a:p>
                      <a:pPr algn="just">
                        <a:spcAft>
                          <a:spcPts val="0"/>
                        </a:spcAft>
                      </a:pPr>
                      <a:r>
                        <a:rPr lang="zh-CN" sz="2000" kern="100">
                          <a:effectLst/>
                        </a:rPr>
                        <a:t>一般</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1" marR="68581" marT="0" marB="0"/>
                </a:tc>
                <a:extLst>
                  <a:ext uri="{0D108BD9-81ED-4DB2-BD59-A6C34878D82A}">
                    <a16:rowId xmlns:a16="http://schemas.microsoft.com/office/drawing/2014/main" val="1870032576"/>
                  </a:ext>
                </a:extLst>
              </a:tr>
              <a:tr h="480131">
                <a:tc>
                  <a:txBody>
                    <a:bodyPr/>
                    <a:lstStyle/>
                    <a:p>
                      <a:pPr algn="just">
                        <a:spcAft>
                          <a:spcPts val="0"/>
                        </a:spcAft>
                      </a:pPr>
                      <a:r>
                        <a:rPr lang="zh-CN" sz="2000" kern="100">
                          <a:effectLst/>
                        </a:rPr>
                        <a:t>融合处理</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1" marR="68581" marT="0" marB="0"/>
                </a:tc>
                <a:tc>
                  <a:txBody>
                    <a:bodyPr/>
                    <a:lstStyle/>
                    <a:p>
                      <a:pPr algn="just">
                        <a:spcAft>
                          <a:spcPts val="0"/>
                        </a:spcAft>
                      </a:pPr>
                      <a:r>
                        <a:rPr lang="zh-CN" sz="2000" kern="100">
                          <a:effectLst/>
                        </a:rPr>
                        <a:t>容易</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1" marR="68581" marT="0" marB="0"/>
                </a:tc>
                <a:tc>
                  <a:txBody>
                    <a:bodyPr/>
                    <a:lstStyle/>
                    <a:p>
                      <a:pPr algn="just">
                        <a:spcAft>
                          <a:spcPts val="0"/>
                        </a:spcAft>
                      </a:pPr>
                      <a:r>
                        <a:rPr lang="zh-CN" sz="2000" kern="100">
                          <a:effectLst/>
                        </a:rPr>
                        <a:t>复杂</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1" marR="68581" marT="0" marB="0"/>
                </a:tc>
                <a:tc>
                  <a:txBody>
                    <a:bodyPr/>
                    <a:lstStyle/>
                    <a:p>
                      <a:pPr algn="just">
                        <a:spcAft>
                          <a:spcPts val="0"/>
                        </a:spcAft>
                      </a:pPr>
                      <a:r>
                        <a:rPr lang="zh-CN" sz="2000" kern="100">
                          <a:effectLst/>
                        </a:rPr>
                        <a:t>中等</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1" marR="68581" marT="0" marB="0"/>
                </a:tc>
                <a:extLst>
                  <a:ext uri="{0D108BD9-81ED-4DB2-BD59-A6C34878D82A}">
                    <a16:rowId xmlns:a16="http://schemas.microsoft.com/office/drawing/2014/main" val="3286441207"/>
                  </a:ext>
                </a:extLst>
              </a:tr>
              <a:tr h="480131">
                <a:tc>
                  <a:txBody>
                    <a:bodyPr/>
                    <a:lstStyle/>
                    <a:p>
                      <a:pPr algn="just">
                        <a:spcAft>
                          <a:spcPts val="0"/>
                        </a:spcAft>
                      </a:pPr>
                      <a:r>
                        <a:rPr lang="zh-CN" sz="2000" kern="100">
                          <a:effectLst/>
                        </a:rPr>
                        <a:t>融合控制</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1" marR="68581" marT="0" marB="0"/>
                </a:tc>
                <a:tc>
                  <a:txBody>
                    <a:bodyPr/>
                    <a:lstStyle/>
                    <a:p>
                      <a:pPr algn="just">
                        <a:spcAft>
                          <a:spcPts val="0"/>
                        </a:spcAft>
                      </a:pPr>
                      <a:r>
                        <a:rPr lang="zh-CN" sz="2000" kern="100" dirty="0">
                          <a:effectLst/>
                        </a:rPr>
                        <a:t>复杂</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1" marR="68581" marT="0" marB="0"/>
                </a:tc>
                <a:tc>
                  <a:txBody>
                    <a:bodyPr/>
                    <a:lstStyle/>
                    <a:p>
                      <a:pPr algn="just">
                        <a:spcAft>
                          <a:spcPts val="0"/>
                        </a:spcAft>
                      </a:pPr>
                      <a:r>
                        <a:rPr lang="zh-CN" sz="2000" kern="100">
                          <a:effectLst/>
                        </a:rPr>
                        <a:t>容易</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1" marR="68581" marT="0" marB="0"/>
                </a:tc>
                <a:tc>
                  <a:txBody>
                    <a:bodyPr/>
                    <a:lstStyle/>
                    <a:p>
                      <a:pPr algn="just">
                        <a:spcAft>
                          <a:spcPts val="0"/>
                        </a:spcAft>
                      </a:pPr>
                      <a:r>
                        <a:rPr lang="zh-CN" sz="2000" kern="100" dirty="0">
                          <a:effectLst/>
                        </a:rPr>
                        <a:t>中等</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1" marR="68581" marT="0" marB="0"/>
                </a:tc>
                <a:extLst>
                  <a:ext uri="{0D108BD9-81ED-4DB2-BD59-A6C34878D82A}">
                    <a16:rowId xmlns:a16="http://schemas.microsoft.com/office/drawing/2014/main" val="1707466257"/>
                  </a:ext>
                </a:extLst>
              </a:tr>
            </a:tbl>
          </a:graphicData>
        </a:graphic>
      </p:graphicFrame>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标题 1">
            <a:extLst>
              <a:ext uri="{FF2B5EF4-FFF2-40B4-BE49-F238E27FC236}">
                <a16:creationId xmlns:a16="http://schemas.microsoft.com/office/drawing/2014/main" id="{FC7E5BB8-889E-4F50-901B-474F7932B0E6}"/>
              </a:ext>
            </a:extLst>
          </p:cNvPr>
          <p:cNvSpPr>
            <a:spLocks noGrp="1" noChangeArrowheads="1"/>
          </p:cNvSpPr>
          <p:nvPr>
            <p:ph type="title"/>
          </p:nvPr>
        </p:nvSpPr>
        <p:spPr/>
        <p:txBody>
          <a:bodyPr/>
          <a:lstStyle/>
          <a:p>
            <a:r>
              <a:rPr lang="zh-CN" altLang="zh-CN"/>
              <a:t>多传感器融合算法</a:t>
            </a:r>
            <a:endParaRPr lang="zh-CN" altLang="en-US"/>
          </a:p>
        </p:txBody>
      </p:sp>
      <p:sp>
        <p:nvSpPr>
          <p:cNvPr id="76803" name="内容占位符 2">
            <a:extLst>
              <a:ext uri="{FF2B5EF4-FFF2-40B4-BE49-F238E27FC236}">
                <a16:creationId xmlns:a16="http://schemas.microsoft.com/office/drawing/2014/main" id="{0DE30D05-67EA-4ABC-BFC3-F119024CD8EE}"/>
              </a:ext>
            </a:extLst>
          </p:cNvPr>
          <p:cNvSpPr>
            <a:spLocks noGrp="1" noChangeArrowheads="1"/>
          </p:cNvSpPr>
          <p:nvPr>
            <p:ph idx="1"/>
          </p:nvPr>
        </p:nvSpPr>
        <p:spPr/>
        <p:txBody>
          <a:bodyPr/>
          <a:lstStyle/>
          <a:p>
            <a:r>
              <a:rPr lang="zh-CN" altLang="zh-CN" sz="2000"/>
              <a:t>目前，多传感器融合在硬件方面的实现并不困难，传感器标定技术已经较为成熟，其实现的关键问题在于足够优化的算法上。多传感器数据融合虽然未形成完整的理论体系，但在实际工程中，根据不同的应用背景，已经提出了很多有效并且不断优化的融合算法</a:t>
            </a:r>
            <a:r>
              <a:rPr lang="en-US" altLang="zh-CN" sz="2000" baseline="30000"/>
              <a:t>[5]</a:t>
            </a:r>
            <a:r>
              <a:rPr lang="zh-CN" altLang="zh-CN" sz="2000"/>
              <a:t>。</a:t>
            </a:r>
          </a:p>
          <a:p>
            <a:r>
              <a:rPr lang="zh-CN" altLang="zh-CN" sz="2000"/>
              <a:t>多传感器融合常用的算法大致可以分为两类：随机类方法和人工智能方法。随机类方法的杰出代表是卡尔曼滤波法（</a:t>
            </a:r>
            <a:r>
              <a:rPr lang="en-US" altLang="zh-CN" sz="2000"/>
              <a:t>Kalman filtering</a:t>
            </a:r>
            <a:r>
              <a:rPr lang="zh-CN" altLang="zh-CN" sz="2000"/>
              <a:t>），此外还有加权平均法、贝叶斯估计法（</a:t>
            </a:r>
            <a:r>
              <a:rPr lang="en-US" altLang="zh-CN" sz="2000"/>
              <a:t>Bayesian estimation</a:t>
            </a:r>
            <a:r>
              <a:rPr lang="zh-CN" altLang="zh-CN" sz="2000"/>
              <a:t>）、</a:t>
            </a:r>
            <a:r>
              <a:rPr lang="en-US" altLang="zh-CN" sz="2000"/>
              <a:t>D-S</a:t>
            </a:r>
            <a:r>
              <a:rPr lang="zh-CN" altLang="zh-CN" sz="2000"/>
              <a:t>（</a:t>
            </a:r>
            <a:r>
              <a:rPr lang="en-US" altLang="zh-CN" sz="2000"/>
              <a:t>Dempster-Shafer</a:t>
            </a:r>
            <a:r>
              <a:rPr lang="zh-CN" altLang="zh-CN" sz="2000"/>
              <a:t>）证据理论等；人工智能方法常用方法主要有专家系统、模糊逻辑理论、神经网络方法、遗传算法等。</a:t>
            </a:r>
          </a:p>
          <a:p>
            <a:endParaRPr lang="zh-CN" altLang="en-US" sz="20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8E82224E-7C23-48FF-81D3-5A75C1CA6AD3}"/>
              </a:ext>
            </a:extLst>
          </p:cNvPr>
          <p:cNvSpPr>
            <a:spLocks noGrp="1" noChangeArrowheads="1"/>
          </p:cNvSpPr>
          <p:nvPr>
            <p:ph type="title"/>
          </p:nvPr>
        </p:nvSpPr>
        <p:spPr/>
        <p:txBody>
          <a:bodyPr/>
          <a:lstStyle/>
          <a:p>
            <a:pPr eaLnBrk="1" hangingPunct="1"/>
            <a:r>
              <a:rPr lang="zh-CN" altLang="zh-CN"/>
              <a:t>激光雷达</a:t>
            </a:r>
            <a:endParaRPr lang="zh-CN" altLang="en-US"/>
          </a:p>
        </p:txBody>
      </p:sp>
      <p:sp>
        <p:nvSpPr>
          <p:cNvPr id="13315" name="Rectangle 3">
            <a:extLst>
              <a:ext uri="{FF2B5EF4-FFF2-40B4-BE49-F238E27FC236}">
                <a16:creationId xmlns:a16="http://schemas.microsoft.com/office/drawing/2014/main" id="{9751EB72-E95C-4975-808F-F4E623279A1B}"/>
              </a:ext>
            </a:extLst>
          </p:cNvPr>
          <p:cNvSpPr>
            <a:spLocks noGrp="1" noChangeArrowheads="1"/>
          </p:cNvSpPr>
          <p:nvPr>
            <p:ph type="body" idx="1"/>
          </p:nvPr>
        </p:nvSpPr>
        <p:spPr>
          <a:xfrm>
            <a:off x="685800" y="1844675"/>
            <a:ext cx="7772400" cy="4114800"/>
          </a:xfrm>
        </p:spPr>
        <p:txBody>
          <a:bodyPr/>
          <a:lstStyle/>
          <a:p>
            <a:pPr>
              <a:defRPr/>
            </a:pPr>
            <a:r>
              <a:rPr lang="zh-CN" altLang="zh-CN" dirty="0"/>
              <a:t>优点</a:t>
            </a:r>
            <a:endParaRPr lang="en-US" altLang="zh-CN" dirty="0"/>
          </a:p>
          <a:p>
            <a:pPr marL="0" indent="0">
              <a:buFont typeface="Wingdings" panose="05000000000000000000" pitchFamily="2" charset="2"/>
              <a:buNone/>
              <a:defRPr/>
            </a:pPr>
            <a:r>
              <a:rPr lang="zh-CN" altLang="zh-CN" sz="2000" dirty="0"/>
              <a:t>（</a:t>
            </a:r>
            <a:r>
              <a:rPr lang="en-US" altLang="zh-CN" sz="2000" dirty="0"/>
              <a:t>1</a:t>
            </a:r>
            <a:r>
              <a:rPr lang="zh-CN" altLang="zh-CN" sz="2000" dirty="0"/>
              <a:t>）分辨率高，精度高。激光雷达可以获得极高的角度、距离分辨率。角分辨率可以达到</a:t>
            </a:r>
            <a:r>
              <a:rPr lang="en-US" altLang="zh-CN" sz="2000" dirty="0"/>
              <a:t>0.1</a:t>
            </a:r>
            <a:r>
              <a:rPr lang="zh-CN" altLang="zh-CN" sz="2000" dirty="0"/>
              <a:t>度，也就是说可以分辨</a:t>
            </a:r>
            <a:r>
              <a:rPr lang="en-US" altLang="zh-CN" sz="2000" dirty="0"/>
              <a:t>3km</a:t>
            </a:r>
            <a:r>
              <a:rPr lang="zh-CN" altLang="zh-CN" sz="2000" dirty="0"/>
              <a:t>距离上相距</a:t>
            </a:r>
            <a:r>
              <a:rPr lang="en-US" altLang="zh-CN" sz="2000" dirty="0"/>
              <a:t>5m</a:t>
            </a:r>
            <a:r>
              <a:rPr lang="zh-CN" altLang="zh-CN" sz="2000" dirty="0"/>
              <a:t>的两个目标</a:t>
            </a:r>
            <a:r>
              <a:rPr lang="en-US" altLang="zh-CN" sz="2000" dirty="0"/>
              <a:t>(</a:t>
            </a:r>
            <a:r>
              <a:rPr lang="zh-CN" altLang="zh-CN" sz="2000" dirty="0"/>
              <a:t>这是微波雷达无论如何也办不到的</a:t>
            </a:r>
            <a:r>
              <a:rPr lang="en-US" altLang="zh-CN" sz="2000" dirty="0"/>
              <a:t>),</a:t>
            </a:r>
            <a:r>
              <a:rPr lang="zh-CN" altLang="zh-CN" sz="2000" dirty="0"/>
              <a:t>并可同时跟踪多个目标；距离分辨率可达</a:t>
            </a:r>
            <a:r>
              <a:rPr lang="en-US" altLang="zh-CN" sz="2000" dirty="0"/>
              <a:t>0.lm</a:t>
            </a:r>
            <a:r>
              <a:rPr lang="zh-CN" altLang="zh-CN" sz="2000" dirty="0"/>
              <a:t>。 分辨率高，是激光雷达的最显著的优点</a:t>
            </a:r>
            <a:r>
              <a:rPr lang="en-US" altLang="zh-CN" sz="2000" dirty="0"/>
              <a:t>,</a:t>
            </a:r>
            <a:r>
              <a:rPr lang="zh-CN" altLang="zh-CN" sz="2000" dirty="0"/>
              <a:t>其多数应用都是基于此。</a:t>
            </a:r>
          </a:p>
          <a:p>
            <a:pPr marL="0" indent="0">
              <a:buFont typeface="Wingdings" panose="05000000000000000000" pitchFamily="2" charset="2"/>
              <a:buNone/>
              <a:defRPr/>
            </a:pPr>
            <a:r>
              <a:rPr lang="zh-CN" altLang="zh-CN" sz="2000" dirty="0"/>
              <a:t>（</a:t>
            </a:r>
            <a:r>
              <a:rPr lang="en-US" altLang="zh-CN" sz="2000" dirty="0"/>
              <a:t>2</a:t>
            </a:r>
            <a:r>
              <a:rPr lang="zh-CN" altLang="zh-CN" sz="2000" dirty="0"/>
              <a:t>）抗有源干扰能力强。与微波雷达易受自然界广泛存在的电磁波影响的情况不同，自然界中能对激光雷达起干扰作用的信号源不多，因此激光雷达抗有源干扰的能力很强。</a:t>
            </a:r>
          </a:p>
          <a:p>
            <a:pPr marL="0" indent="0">
              <a:buFont typeface="Wingdings" panose="05000000000000000000" pitchFamily="2" charset="2"/>
              <a:buNone/>
              <a:defRPr/>
            </a:pPr>
            <a:r>
              <a:rPr lang="zh-CN" altLang="zh-CN" sz="2000" dirty="0"/>
              <a:t>（</a:t>
            </a:r>
            <a:r>
              <a:rPr lang="en-US" altLang="zh-CN" sz="2000" dirty="0"/>
              <a:t>3</a:t>
            </a:r>
            <a:r>
              <a:rPr lang="zh-CN" altLang="zh-CN" sz="2000" dirty="0"/>
              <a:t>）获取的信息量丰富。可直接获得目标的距离、角度、反射强度、速度等信息，生成目标多维图像。</a:t>
            </a: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标题 1">
            <a:extLst>
              <a:ext uri="{FF2B5EF4-FFF2-40B4-BE49-F238E27FC236}">
                <a16:creationId xmlns:a16="http://schemas.microsoft.com/office/drawing/2014/main" id="{88BBBDD1-5460-4ABE-BBFA-1B56000F30D6}"/>
              </a:ext>
            </a:extLst>
          </p:cNvPr>
          <p:cNvSpPr>
            <a:spLocks noGrp="1" noChangeArrowheads="1"/>
          </p:cNvSpPr>
          <p:nvPr>
            <p:ph type="title"/>
          </p:nvPr>
        </p:nvSpPr>
        <p:spPr/>
        <p:txBody>
          <a:bodyPr/>
          <a:lstStyle/>
          <a:p>
            <a:r>
              <a:rPr lang="zh-CN" altLang="zh-CN"/>
              <a:t>随机类方法</a:t>
            </a:r>
            <a:endParaRPr lang="zh-CN" altLang="en-US"/>
          </a:p>
        </p:txBody>
      </p:sp>
      <p:sp>
        <p:nvSpPr>
          <p:cNvPr id="22531" name="内容占位符 2">
            <a:extLst>
              <a:ext uri="{FF2B5EF4-FFF2-40B4-BE49-F238E27FC236}">
                <a16:creationId xmlns:a16="http://schemas.microsoft.com/office/drawing/2014/main" id="{CCAB2500-887A-4876-B225-E0FDA9E01DFE}"/>
              </a:ext>
            </a:extLst>
          </p:cNvPr>
          <p:cNvSpPr>
            <a:spLocks noGrp="1" noChangeArrowheads="1"/>
          </p:cNvSpPr>
          <p:nvPr>
            <p:ph idx="1"/>
          </p:nvPr>
        </p:nvSpPr>
        <p:spPr>
          <a:xfrm>
            <a:off x="685800" y="1773238"/>
            <a:ext cx="7772400" cy="4114800"/>
          </a:xfrm>
        </p:spPr>
        <p:txBody>
          <a:bodyPr/>
          <a:lstStyle/>
          <a:p>
            <a:pPr>
              <a:defRPr/>
            </a:pPr>
            <a:r>
              <a:rPr lang="zh-CN" altLang="zh-CN" b="1" dirty="0"/>
              <a:t>卡尔曼滤波法</a:t>
            </a:r>
            <a:endParaRPr lang="en-US" altLang="zh-CN" b="1" dirty="0"/>
          </a:p>
          <a:p>
            <a:pPr marL="0" indent="0">
              <a:buFont typeface="Wingdings" panose="05000000000000000000" pitchFamily="2" charset="2"/>
              <a:buNone/>
              <a:defRPr/>
            </a:pPr>
            <a:r>
              <a:rPr lang="zh-CN" altLang="zh-CN" sz="2000" dirty="0"/>
              <a:t>卡尔曼滤波法是一种利用线性状态方程，通过系统输入输出观测数据，对系统状态进行最优估计的算法。卡尔曼滤波法能合理并充分地处理多种差异很大的传感器信息，通过被测系统的模型以及测量得到的信息完成对被测量物体的最优估计，并能适应复杂多样的环境。卡尔曼滤波法具有的递推特性既可以对当前状态进行估计，也可以对未来的状态进行预测</a:t>
            </a:r>
            <a:r>
              <a:rPr lang="zh-CN" altLang="en-US" sz="2000" dirty="0"/>
              <a:t>。</a:t>
            </a: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标题 1">
            <a:extLst>
              <a:ext uri="{FF2B5EF4-FFF2-40B4-BE49-F238E27FC236}">
                <a16:creationId xmlns:a16="http://schemas.microsoft.com/office/drawing/2014/main" id="{43CA05C9-6E9B-4014-B6B9-F314874C3530}"/>
              </a:ext>
            </a:extLst>
          </p:cNvPr>
          <p:cNvSpPr>
            <a:spLocks noGrp="1" noChangeArrowheads="1"/>
          </p:cNvSpPr>
          <p:nvPr>
            <p:ph type="title"/>
          </p:nvPr>
        </p:nvSpPr>
        <p:spPr/>
        <p:txBody>
          <a:bodyPr/>
          <a:lstStyle/>
          <a:p>
            <a:r>
              <a:rPr lang="zh-CN" altLang="zh-CN"/>
              <a:t> 人工智能方法</a:t>
            </a:r>
            <a:endParaRPr lang="zh-CN" altLang="en-US"/>
          </a:p>
        </p:txBody>
      </p:sp>
      <p:sp>
        <p:nvSpPr>
          <p:cNvPr id="22531" name="内容占位符 2">
            <a:extLst>
              <a:ext uri="{FF2B5EF4-FFF2-40B4-BE49-F238E27FC236}">
                <a16:creationId xmlns:a16="http://schemas.microsoft.com/office/drawing/2014/main" id="{CCAB2500-887A-4876-B225-E0FDA9E01DFE}"/>
              </a:ext>
            </a:extLst>
          </p:cNvPr>
          <p:cNvSpPr>
            <a:spLocks noGrp="1" noChangeArrowheads="1"/>
          </p:cNvSpPr>
          <p:nvPr>
            <p:ph idx="1"/>
          </p:nvPr>
        </p:nvSpPr>
        <p:spPr/>
        <p:txBody>
          <a:bodyPr/>
          <a:lstStyle/>
          <a:p>
            <a:pPr>
              <a:defRPr/>
            </a:pPr>
            <a:r>
              <a:rPr lang="zh-CN" altLang="zh-CN" sz="2000" b="1" dirty="0"/>
              <a:t>（</a:t>
            </a:r>
            <a:r>
              <a:rPr lang="en-US" altLang="zh-CN" sz="2000" b="1" dirty="0"/>
              <a:t>1</a:t>
            </a:r>
            <a:r>
              <a:rPr lang="zh-CN" altLang="zh-CN" sz="2000" b="1" dirty="0"/>
              <a:t>）模糊逻辑理论</a:t>
            </a:r>
            <a:endParaRPr lang="zh-CN" altLang="zh-CN" sz="2000" dirty="0"/>
          </a:p>
          <a:p>
            <a:pPr marL="0" indent="0">
              <a:buFont typeface="Wingdings" panose="05000000000000000000" pitchFamily="2" charset="2"/>
              <a:buNone/>
              <a:defRPr/>
            </a:pPr>
            <a:r>
              <a:rPr lang="zh-CN" altLang="zh-CN" sz="2000" dirty="0"/>
              <a:t>模糊逻辑理论基于多值逻辑，其打破以二值逻辑为基础的传统思想，模仿人脑的不确定性概念判断、推理思维方式。其实质是将一个给定输入空间通过模糊逻辑的方法映射到一个特定输出空间的计算过程，比较适合高层次上的融合，如决策级融合。</a:t>
            </a:r>
          </a:p>
          <a:p>
            <a:pPr>
              <a:defRPr/>
            </a:pPr>
            <a:r>
              <a:rPr lang="zh-CN" altLang="zh-CN" sz="2000" b="1" dirty="0"/>
              <a:t>（</a:t>
            </a:r>
            <a:r>
              <a:rPr lang="en-US" altLang="zh-CN" sz="2000" b="1" dirty="0"/>
              <a:t>2</a:t>
            </a:r>
            <a:r>
              <a:rPr lang="zh-CN" altLang="zh-CN" sz="2000" b="1" dirty="0"/>
              <a:t>）人工神经网路</a:t>
            </a:r>
            <a:endParaRPr lang="zh-CN" altLang="zh-CN" sz="2000" dirty="0"/>
          </a:p>
          <a:p>
            <a:pPr marL="0" indent="0">
              <a:buFont typeface="Wingdings" panose="05000000000000000000" pitchFamily="2" charset="2"/>
              <a:buNone/>
              <a:defRPr/>
            </a:pPr>
            <a:r>
              <a:rPr lang="zh-CN" altLang="zh-CN" sz="2000" dirty="0"/>
              <a:t>人工神经网路是一种模拟人脑神经网络而设计的数据模型或计算模型，它从结构、实现机理和功能上模拟人脑神经网络。神经网络具有很强的容错性，很强的自学习、自组织以及非线性映射能力，能够模拟复杂的非线性映射。神经网络的这些特性使得其在传感器融合系统的有着极大的优势。在融合处理不完整或者带有噪声的数据时，神经网络的性能通常比传统的聚类方法好很多</a:t>
            </a:r>
            <a:r>
              <a:rPr lang="en-US" altLang="zh-CN" sz="2000" baseline="30000" dirty="0"/>
              <a:t>[26]</a:t>
            </a:r>
            <a:r>
              <a:rPr lang="zh-CN" altLang="zh-CN" sz="2000" dirty="0"/>
              <a:t>。</a:t>
            </a:r>
          </a:p>
          <a:p>
            <a:pPr>
              <a:defRPr/>
            </a:pPr>
            <a:endParaRPr lang="zh-CN" altLang="en-US" sz="2000" dirty="0"/>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标题 1">
            <a:extLst>
              <a:ext uri="{FF2B5EF4-FFF2-40B4-BE49-F238E27FC236}">
                <a16:creationId xmlns:a16="http://schemas.microsoft.com/office/drawing/2014/main" id="{71BFBC0A-851E-494B-8DBA-A5B05D35489A}"/>
              </a:ext>
            </a:extLst>
          </p:cNvPr>
          <p:cNvSpPr>
            <a:spLocks noGrp="1" noChangeArrowheads="1"/>
          </p:cNvSpPr>
          <p:nvPr>
            <p:ph type="title"/>
          </p:nvPr>
        </p:nvSpPr>
        <p:spPr/>
        <p:txBody>
          <a:bodyPr/>
          <a:lstStyle/>
          <a:p>
            <a:r>
              <a:rPr lang="zh-CN" altLang="zh-CN"/>
              <a:t>多传感器后融合技术 </a:t>
            </a:r>
            <a:endParaRPr lang="zh-CN" altLang="en-US"/>
          </a:p>
        </p:txBody>
      </p:sp>
      <p:sp>
        <p:nvSpPr>
          <p:cNvPr id="79875" name="内容占位符 2">
            <a:extLst>
              <a:ext uri="{FF2B5EF4-FFF2-40B4-BE49-F238E27FC236}">
                <a16:creationId xmlns:a16="http://schemas.microsoft.com/office/drawing/2014/main" id="{EA893B4D-C6CA-4775-9227-046C49025A36}"/>
              </a:ext>
            </a:extLst>
          </p:cNvPr>
          <p:cNvSpPr>
            <a:spLocks noGrp="1" noChangeArrowheads="1"/>
          </p:cNvSpPr>
          <p:nvPr>
            <p:ph idx="1"/>
          </p:nvPr>
        </p:nvSpPr>
        <p:spPr>
          <a:xfrm>
            <a:off x="395288" y="1844675"/>
            <a:ext cx="3744912" cy="4176713"/>
          </a:xfrm>
        </p:spPr>
        <p:txBody>
          <a:bodyPr/>
          <a:lstStyle/>
          <a:p>
            <a:r>
              <a:rPr lang="zh-CN" altLang="zh-CN" sz="2000"/>
              <a:t>后融合技术指的是每个传感器都独立地输出探测数据信息，在对每个传感器的数据信息进行处理后，再把最后的感知结果进行融合汇总。后融合的结构如图所示。</a:t>
            </a:r>
            <a:endParaRPr lang="en-US" altLang="zh-CN" sz="2000"/>
          </a:p>
          <a:p>
            <a:r>
              <a:rPr lang="zh-CN" altLang="zh-CN" sz="2000"/>
              <a:t>本节将重点介绍其中两种算法：</a:t>
            </a:r>
            <a:r>
              <a:rPr lang="en-US" altLang="zh-CN" sz="2000"/>
              <a:t>Ulm</a:t>
            </a:r>
            <a:r>
              <a:rPr lang="zh-CN" altLang="zh-CN" sz="2000"/>
              <a:t>大学自动驾驶项目提出的一种模块化、传感器独立的融合方法以及针对运动目标检测和追踪的多传感器融合方法</a:t>
            </a:r>
            <a:r>
              <a:rPr lang="en-US" altLang="zh-CN" sz="2000"/>
              <a:t>——FOP-MOC</a:t>
            </a:r>
            <a:r>
              <a:rPr lang="zh-CN" altLang="zh-CN" sz="2000"/>
              <a:t>。</a:t>
            </a:r>
          </a:p>
          <a:p>
            <a:endParaRPr lang="zh-CN" altLang="en-US" sz="2000"/>
          </a:p>
        </p:txBody>
      </p:sp>
      <p:pic>
        <p:nvPicPr>
          <p:cNvPr id="79876" name="图片 3">
            <a:extLst>
              <a:ext uri="{FF2B5EF4-FFF2-40B4-BE49-F238E27FC236}">
                <a16:creationId xmlns:a16="http://schemas.microsoft.com/office/drawing/2014/main" id="{524E36CA-4204-45EB-81EF-19DFC45B744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6100" y="1844675"/>
            <a:ext cx="4248150" cy="354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标题 1">
            <a:extLst>
              <a:ext uri="{FF2B5EF4-FFF2-40B4-BE49-F238E27FC236}">
                <a16:creationId xmlns:a16="http://schemas.microsoft.com/office/drawing/2014/main" id="{F807865A-2A54-4152-AE6D-94229416039B}"/>
              </a:ext>
            </a:extLst>
          </p:cNvPr>
          <p:cNvSpPr>
            <a:spLocks noGrp="1" noChangeArrowheads="1"/>
          </p:cNvSpPr>
          <p:nvPr>
            <p:ph type="title"/>
          </p:nvPr>
        </p:nvSpPr>
        <p:spPr/>
        <p:txBody>
          <a:bodyPr/>
          <a:lstStyle/>
          <a:p>
            <a:r>
              <a:rPr lang="en-US" altLang="zh-CN"/>
              <a:t>Ulm</a:t>
            </a:r>
            <a:r>
              <a:rPr lang="zh-CN" altLang="zh-CN"/>
              <a:t>自动驾驶：模块化的融合方法</a:t>
            </a:r>
            <a:endParaRPr lang="zh-CN" altLang="en-US"/>
          </a:p>
        </p:txBody>
      </p:sp>
      <p:sp>
        <p:nvSpPr>
          <p:cNvPr id="80899" name="内容占位符 2">
            <a:extLst>
              <a:ext uri="{FF2B5EF4-FFF2-40B4-BE49-F238E27FC236}">
                <a16:creationId xmlns:a16="http://schemas.microsoft.com/office/drawing/2014/main" id="{FA3D5832-CCA6-4E53-8E65-B252D9AC7FF9}"/>
              </a:ext>
            </a:extLst>
          </p:cNvPr>
          <p:cNvSpPr>
            <a:spLocks noGrp="1" noChangeArrowheads="1"/>
          </p:cNvSpPr>
          <p:nvPr>
            <p:ph idx="1"/>
          </p:nvPr>
        </p:nvSpPr>
        <p:spPr>
          <a:xfrm>
            <a:off x="323850" y="1844675"/>
            <a:ext cx="3389313" cy="4114800"/>
          </a:xfrm>
        </p:spPr>
        <p:txBody>
          <a:bodyPr/>
          <a:lstStyle/>
          <a:p>
            <a:r>
              <a:rPr lang="zh-CN" altLang="zh-CN" sz="2000"/>
              <a:t>该算法主要对雷达、摄像头、激光扫描仪三种传感器的探测信息进行融合，三台</a:t>
            </a:r>
            <a:r>
              <a:rPr lang="en-US" altLang="zh-CN" sz="2000"/>
              <a:t>IBEO LUX</a:t>
            </a:r>
            <a:r>
              <a:rPr lang="zh-CN" altLang="zh-CN" sz="2000"/>
              <a:t>激光扫描仪安装在前保险杠上，摄像头安装在挡风玻璃后面，并配备了多台雷达。完整的传感器覆盖范围如图所示，蓝色表示摄像头视野范围</a:t>
            </a:r>
            <a:r>
              <a:rPr lang="en-US" altLang="zh-CN" sz="2000"/>
              <a:t>,</a:t>
            </a:r>
            <a:r>
              <a:rPr lang="zh-CN" altLang="zh-CN" sz="2000"/>
              <a:t>红色表示激光扫描仪感知范围，绿色表示雷达感知范围。</a:t>
            </a:r>
            <a:endParaRPr lang="zh-CN" altLang="en-US" sz="2000"/>
          </a:p>
        </p:txBody>
      </p:sp>
      <p:pic>
        <p:nvPicPr>
          <p:cNvPr id="80900" name="图片 3">
            <a:extLst>
              <a:ext uri="{FF2B5EF4-FFF2-40B4-BE49-F238E27FC236}">
                <a16:creationId xmlns:a16="http://schemas.microsoft.com/office/drawing/2014/main" id="{68E2745A-30E9-4AB7-AA6D-C62E131BBF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87763" y="2060575"/>
            <a:ext cx="4967287" cy="351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标题 1">
            <a:extLst>
              <a:ext uri="{FF2B5EF4-FFF2-40B4-BE49-F238E27FC236}">
                <a16:creationId xmlns:a16="http://schemas.microsoft.com/office/drawing/2014/main" id="{E94A4C79-8DDB-49FA-B3F8-D0E632D9A6E0}"/>
              </a:ext>
            </a:extLst>
          </p:cNvPr>
          <p:cNvSpPr>
            <a:spLocks noGrp="1" noChangeArrowheads="1"/>
          </p:cNvSpPr>
          <p:nvPr>
            <p:ph type="title"/>
          </p:nvPr>
        </p:nvSpPr>
        <p:spPr/>
        <p:txBody>
          <a:bodyPr/>
          <a:lstStyle/>
          <a:p>
            <a:r>
              <a:rPr lang="en-US" altLang="zh-CN"/>
              <a:t>Ulm</a:t>
            </a:r>
            <a:r>
              <a:rPr lang="zh-CN" altLang="zh-CN"/>
              <a:t>自动驾驶：模块化的融合方法</a:t>
            </a:r>
            <a:endParaRPr lang="zh-CN" altLang="en-US"/>
          </a:p>
        </p:txBody>
      </p:sp>
      <p:sp>
        <p:nvSpPr>
          <p:cNvPr id="81923" name="内容占位符 2">
            <a:extLst>
              <a:ext uri="{FF2B5EF4-FFF2-40B4-BE49-F238E27FC236}">
                <a16:creationId xmlns:a16="http://schemas.microsoft.com/office/drawing/2014/main" id="{0D74BA22-031A-4608-AE2F-7F287D935877}"/>
              </a:ext>
            </a:extLst>
          </p:cNvPr>
          <p:cNvSpPr>
            <a:spLocks noGrp="1" noChangeArrowheads="1"/>
          </p:cNvSpPr>
          <p:nvPr>
            <p:ph idx="1"/>
          </p:nvPr>
        </p:nvSpPr>
        <p:spPr>
          <a:xfrm>
            <a:off x="28575" y="1773238"/>
            <a:ext cx="4608513" cy="4114800"/>
          </a:xfrm>
        </p:spPr>
        <p:txBody>
          <a:bodyPr/>
          <a:lstStyle/>
          <a:p>
            <a:r>
              <a:rPr lang="zh-CN" altLang="zh-CN" sz="2000"/>
              <a:t>该算法提出了一个分层模块化环境感知系统（</a:t>
            </a:r>
            <a:r>
              <a:rPr lang="en-US" altLang="zh-CN" sz="2000"/>
              <a:t>HMEP</a:t>
            </a:r>
            <a:r>
              <a:rPr lang="zh-CN" altLang="zh-CN" sz="2000"/>
              <a:t>），它包含三个感知层：网格映射、定位和目标跟踪，如图所示。每个感知层都会进行传感器融合，并产生一个环境模型结果。除了传感器数据外，感知层还可以使用上一层的结果，其顺序是按照环境模型元素的抽象级提高的。不同感知层的结果可能是冗余的，甚至是矛盾的，因此组合模型将所有结果组合到一个统一的环境模型中。为了便于组合，每层的输出都必须包含不确定性信息，以概率作为结果。</a:t>
            </a:r>
          </a:p>
        </p:txBody>
      </p:sp>
      <p:pic>
        <p:nvPicPr>
          <p:cNvPr id="81924" name="图片 4">
            <a:extLst>
              <a:ext uri="{FF2B5EF4-FFF2-40B4-BE49-F238E27FC236}">
                <a16:creationId xmlns:a16="http://schemas.microsoft.com/office/drawing/2014/main" id="{4C673300-16C1-498E-82A4-9E0094EA8A0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59300" y="1773238"/>
            <a:ext cx="4421188"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标题 1">
            <a:extLst>
              <a:ext uri="{FF2B5EF4-FFF2-40B4-BE49-F238E27FC236}">
                <a16:creationId xmlns:a16="http://schemas.microsoft.com/office/drawing/2014/main" id="{F682C39D-8F4C-49B7-AC88-6E3A5A43D40B}"/>
              </a:ext>
            </a:extLst>
          </p:cNvPr>
          <p:cNvSpPr>
            <a:spLocks noGrp="1" noChangeArrowheads="1"/>
          </p:cNvSpPr>
          <p:nvPr>
            <p:ph type="title"/>
          </p:nvPr>
        </p:nvSpPr>
        <p:spPr/>
        <p:txBody>
          <a:bodyPr/>
          <a:lstStyle/>
          <a:p>
            <a:r>
              <a:rPr lang="en-US" altLang="zh-CN"/>
              <a:t> FOP-MOC</a:t>
            </a:r>
            <a:endParaRPr lang="zh-CN" altLang="en-US"/>
          </a:p>
        </p:txBody>
      </p:sp>
      <p:sp>
        <p:nvSpPr>
          <p:cNvPr id="82947" name="内容占位符 2">
            <a:extLst>
              <a:ext uri="{FF2B5EF4-FFF2-40B4-BE49-F238E27FC236}">
                <a16:creationId xmlns:a16="http://schemas.microsoft.com/office/drawing/2014/main" id="{EAA03023-FB4D-413C-8366-D8D261605F29}"/>
              </a:ext>
            </a:extLst>
          </p:cNvPr>
          <p:cNvSpPr>
            <a:spLocks noGrp="1" noChangeArrowheads="1"/>
          </p:cNvSpPr>
          <p:nvPr>
            <p:ph idx="1"/>
          </p:nvPr>
        </p:nvSpPr>
        <p:spPr>
          <a:xfrm>
            <a:off x="323850" y="1844675"/>
            <a:ext cx="4248150" cy="4114800"/>
          </a:xfrm>
        </p:spPr>
        <p:txBody>
          <a:bodyPr/>
          <a:lstStyle/>
          <a:p>
            <a:r>
              <a:rPr lang="zh-CN" altLang="zh-CN" sz="2000"/>
              <a:t>为了更加可靠地检测与跟踪以运动状态和外观信息表示的移动目标，</a:t>
            </a:r>
            <a:r>
              <a:rPr lang="en-US" altLang="zh-CN" sz="2000"/>
              <a:t>Chavez-Garcia</a:t>
            </a:r>
            <a:r>
              <a:rPr lang="zh-CN" altLang="zh-CN" sz="2000"/>
              <a:t>等人提出了</a:t>
            </a:r>
            <a:r>
              <a:rPr lang="en-US" altLang="zh-CN" sz="2000"/>
              <a:t>FOP-MOC</a:t>
            </a:r>
            <a:r>
              <a:rPr lang="zh-CN" altLang="zh-CN" sz="2000"/>
              <a:t>模型，将目标的分类信息作为传感器融合的关键元素，以基于</a:t>
            </a:r>
            <a:r>
              <a:rPr lang="en-US" altLang="zh-CN" sz="2000"/>
              <a:t>Evidential Framework</a:t>
            </a:r>
            <a:r>
              <a:rPr lang="zh-CN" altLang="zh-CN" sz="2000"/>
              <a:t>的方法作为传感器融合算法，着重解决了传感器数据关联、传感器融合的问题。完整的传感器覆盖范围如图所示，棕色表示摄像头视野范围</a:t>
            </a:r>
            <a:r>
              <a:rPr lang="en-US" altLang="zh-CN" sz="2000"/>
              <a:t>,</a:t>
            </a:r>
            <a:r>
              <a:rPr lang="zh-CN" altLang="zh-CN" sz="2000"/>
              <a:t>蓝色表示激光雷达感知范围，绿色表示雷达感知范围。</a:t>
            </a:r>
            <a:endParaRPr lang="zh-CN" altLang="en-US" sz="2000"/>
          </a:p>
        </p:txBody>
      </p:sp>
      <p:pic>
        <p:nvPicPr>
          <p:cNvPr id="82948" name="图片 1">
            <a:extLst>
              <a:ext uri="{FF2B5EF4-FFF2-40B4-BE49-F238E27FC236}">
                <a16:creationId xmlns:a16="http://schemas.microsoft.com/office/drawing/2014/main" id="{D37D4640-C3A2-489D-AA3E-84AEB053F7C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7538" y="2060575"/>
            <a:ext cx="4032250" cy="345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标题 1">
            <a:extLst>
              <a:ext uri="{FF2B5EF4-FFF2-40B4-BE49-F238E27FC236}">
                <a16:creationId xmlns:a16="http://schemas.microsoft.com/office/drawing/2014/main" id="{27A325D9-5033-4241-875A-F1FC10E86BEE}"/>
              </a:ext>
            </a:extLst>
          </p:cNvPr>
          <p:cNvSpPr>
            <a:spLocks noGrp="1" noChangeArrowheads="1"/>
          </p:cNvSpPr>
          <p:nvPr>
            <p:ph type="title"/>
          </p:nvPr>
        </p:nvSpPr>
        <p:spPr/>
        <p:txBody>
          <a:bodyPr/>
          <a:lstStyle/>
          <a:p>
            <a:r>
              <a:rPr lang="en-US" altLang="zh-CN"/>
              <a:t> FOP-MOC</a:t>
            </a:r>
            <a:endParaRPr lang="zh-CN" altLang="en-US"/>
          </a:p>
        </p:txBody>
      </p:sp>
      <p:sp>
        <p:nvSpPr>
          <p:cNvPr id="83971" name="内容占位符 2">
            <a:extLst>
              <a:ext uri="{FF2B5EF4-FFF2-40B4-BE49-F238E27FC236}">
                <a16:creationId xmlns:a16="http://schemas.microsoft.com/office/drawing/2014/main" id="{71CACB9A-2F16-4E86-AB74-0DA7958573FB}"/>
              </a:ext>
            </a:extLst>
          </p:cNvPr>
          <p:cNvSpPr>
            <a:spLocks noGrp="1" noChangeArrowheads="1"/>
          </p:cNvSpPr>
          <p:nvPr>
            <p:ph idx="1"/>
          </p:nvPr>
        </p:nvSpPr>
        <p:spPr>
          <a:xfrm>
            <a:off x="323850" y="1844675"/>
            <a:ext cx="4248150" cy="4114800"/>
          </a:xfrm>
        </p:spPr>
        <p:txBody>
          <a:bodyPr/>
          <a:lstStyle/>
          <a:p>
            <a:r>
              <a:rPr lang="en-US" altLang="zh-CN" sz="2000"/>
              <a:t>FOP-MOC</a:t>
            </a:r>
            <a:r>
              <a:rPr lang="zh-CN" altLang="zh-CN" sz="2000"/>
              <a:t>模型结构如图</a:t>
            </a:r>
            <a:r>
              <a:rPr lang="en-US" altLang="zh-CN" sz="2000"/>
              <a:t>7-16</a:t>
            </a:r>
            <a:r>
              <a:rPr lang="zh-CN" altLang="zh-CN" sz="2000"/>
              <a:t>所示，融合模型的输入信息有三种，分别是雷达、摄像头和激光雷达的检测目标列表，输出结果为融合后的目标检测信息，并送入到跟踪模块中。其中雷达和激光雷达的探测数据主要用于移动目标检测，摄像头采集的图像主要用于目标分类，每个目标都由其位置、尺寸、类别假设的</a:t>
            </a:r>
            <a:r>
              <a:rPr lang="en-US" altLang="zh-CN" sz="2000"/>
              <a:t>evidence</a:t>
            </a:r>
            <a:r>
              <a:rPr lang="zh-CN" altLang="zh-CN" sz="2000"/>
              <a:t>分布来表示，而类别信息是从检测结果中的形状、相对速度和视觉外观中获得的。</a:t>
            </a:r>
          </a:p>
        </p:txBody>
      </p:sp>
      <p:pic>
        <p:nvPicPr>
          <p:cNvPr id="83972" name="图片 4">
            <a:extLst>
              <a:ext uri="{FF2B5EF4-FFF2-40B4-BE49-F238E27FC236}">
                <a16:creationId xmlns:a16="http://schemas.microsoft.com/office/drawing/2014/main" id="{BC0D979F-A4A3-4166-9647-163F393AF5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40238" y="2060575"/>
            <a:ext cx="4540250" cy="324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标题 1">
            <a:extLst>
              <a:ext uri="{FF2B5EF4-FFF2-40B4-BE49-F238E27FC236}">
                <a16:creationId xmlns:a16="http://schemas.microsoft.com/office/drawing/2014/main" id="{D5816B9E-5D80-4592-9F85-44506E11D03B}"/>
              </a:ext>
            </a:extLst>
          </p:cNvPr>
          <p:cNvSpPr>
            <a:spLocks noGrp="1" noChangeArrowheads="1"/>
          </p:cNvSpPr>
          <p:nvPr>
            <p:ph type="title"/>
          </p:nvPr>
        </p:nvSpPr>
        <p:spPr>
          <a:xfrm>
            <a:off x="1182688" y="260350"/>
            <a:ext cx="7793037" cy="1143000"/>
          </a:xfrm>
        </p:spPr>
        <p:txBody>
          <a:bodyPr/>
          <a:lstStyle/>
          <a:p>
            <a:r>
              <a:rPr lang="zh-CN" altLang="zh-CN" b="1"/>
              <a:t>多传感器前融合技术</a:t>
            </a:r>
          </a:p>
        </p:txBody>
      </p:sp>
      <p:sp>
        <p:nvSpPr>
          <p:cNvPr id="84995" name="内容占位符 2">
            <a:extLst>
              <a:ext uri="{FF2B5EF4-FFF2-40B4-BE49-F238E27FC236}">
                <a16:creationId xmlns:a16="http://schemas.microsoft.com/office/drawing/2014/main" id="{DAF0A92F-E4A9-4918-8E81-490C8739E45D}"/>
              </a:ext>
            </a:extLst>
          </p:cNvPr>
          <p:cNvSpPr>
            <a:spLocks noGrp="1" noChangeArrowheads="1"/>
          </p:cNvSpPr>
          <p:nvPr>
            <p:ph idx="1"/>
          </p:nvPr>
        </p:nvSpPr>
        <p:spPr>
          <a:xfrm>
            <a:off x="179388" y="1989138"/>
            <a:ext cx="3744912" cy="4114800"/>
          </a:xfrm>
        </p:spPr>
        <p:txBody>
          <a:bodyPr/>
          <a:lstStyle/>
          <a:p>
            <a:r>
              <a:rPr lang="zh-CN" altLang="zh-CN" sz="2000"/>
              <a:t>前融合技术是指在原始数据层面，把所有传感器的数据信息进行直接融合，然后再根据融合后的数据信息实现感知功能，最后输出一个结果层的探测目标。前融合的结构如图所示。</a:t>
            </a:r>
            <a:endParaRPr lang="en-US" altLang="zh-CN" sz="2000"/>
          </a:p>
          <a:p>
            <a:r>
              <a:rPr lang="zh-CN" altLang="zh-CN" sz="2000"/>
              <a:t>为了实现目标检测和语义分割等功能，学者们提出了一系列性能强大的基于神经网络的融合方法，其中杰出的代表是</a:t>
            </a:r>
            <a:r>
              <a:rPr lang="en-US" altLang="zh-CN" sz="2000"/>
              <a:t>MV3D,AVOD</a:t>
            </a:r>
            <a:r>
              <a:rPr lang="zh-CN" altLang="zh-CN" sz="2000"/>
              <a:t>，</a:t>
            </a:r>
            <a:r>
              <a:rPr lang="en-US" altLang="zh-CN" sz="2000"/>
              <a:t>F-PointNet</a:t>
            </a:r>
            <a:r>
              <a:rPr lang="zh-CN" altLang="zh-CN" sz="2000"/>
              <a:t>等。</a:t>
            </a:r>
          </a:p>
          <a:p>
            <a:endParaRPr lang="zh-CN" altLang="en-US" sz="2000"/>
          </a:p>
        </p:txBody>
      </p:sp>
      <p:pic>
        <p:nvPicPr>
          <p:cNvPr id="84996" name="图片 3">
            <a:extLst>
              <a:ext uri="{FF2B5EF4-FFF2-40B4-BE49-F238E27FC236}">
                <a16:creationId xmlns:a16="http://schemas.microsoft.com/office/drawing/2014/main" id="{01F36AC0-38A6-4F71-B1B8-E7AF356057D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8400" y="2205038"/>
            <a:ext cx="5267325"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标题 1">
            <a:extLst>
              <a:ext uri="{FF2B5EF4-FFF2-40B4-BE49-F238E27FC236}">
                <a16:creationId xmlns:a16="http://schemas.microsoft.com/office/drawing/2014/main" id="{FDCDD52B-F386-4340-925E-34D63F648C0E}"/>
              </a:ext>
            </a:extLst>
          </p:cNvPr>
          <p:cNvSpPr>
            <a:spLocks noGrp="1" noChangeArrowheads="1"/>
          </p:cNvSpPr>
          <p:nvPr>
            <p:ph type="title"/>
          </p:nvPr>
        </p:nvSpPr>
        <p:spPr/>
        <p:txBody>
          <a:bodyPr/>
          <a:lstStyle/>
          <a:p>
            <a:r>
              <a:rPr lang="en-US" altLang="zh-CN"/>
              <a:t> MV3D</a:t>
            </a:r>
            <a:endParaRPr lang="zh-CN" altLang="en-US"/>
          </a:p>
        </p:txBody>
      </p:sp>
      <p:sp>
        <p:nvSpPr>
          <p:cNvPr id="86019" name="内容占位符 2">
            <a:extLst>
              <a:ext uri="{FF2B5EF4-FFF2-40B4-BE49-F238E27FC236}">
                <a16:creationId xmlns:a16="http://schemas.microsoft.com/office/drawing/2014/main" id="{4E621AB0-D753-4635-97A6-E54D1F8EB047}"/>
              </a:ext>
            </a:extLst>
          </p:cNvPr>
          <p:cNvSpPr>
            <a:spLocks noGrp="1" noChangeArrowheads="1"/>
          </p:cNvSpPr>
          <p:nvPr>
            <p:ph idx="1"/>
          </p:nvPr>
        </p:nvSpPr>
        <p:spPr>
          <a:xfrm>
            <a:off x="755650" y="1638300"/>
            <a:ext cx="7272338" cy="2160588"/>
          </a:xfrm>
        </p:spPr>
        <p:txBody>
          <a:bodyPr/>
          <a:lstStyle/>
          <a:p>
            <a:r>
              <a:rPr lang="en-US" altLang="zh-CN" sz="2000"/>
              <a:t>MV3D</a:t>
            </a:r>
            <a:r>
              <a:rPr lang="zh-CN" altLang="zh-CN" sz="2000"/>
              <a:t>将激光雷达探测的点云数据和可将光相机拍摄的</a:t>
            </a:r>
            <a:r>
              <a:rPr lang="en-US" altLang="zh-CN" sz="2000"/>
              <a:t>RGB</a:t>
            </a:r>
            <a:r>
              <a:rPr lang="zh-CN" altLang="zh-CN" sz="2000"/>
              <a:t>图像进行融合，其输入数据为激光雷达投影的鸟瞰图（</a:t>
            </a:r>
            <a:r>
              <a:rPr lang="en-US" altLang="zh-CN" sz="2000"/>
              <a:t>LIDAR Bird View</a:t>
            </a:r>
            <a:r>
              <a:rPr lang="zh-CN" altLang="zh-CN" sz="2000"/>
              <a:t>）、前视图（</a:t>
            </a:r>
            <a:r>
              <a:rPr lang="en-US" altLang="zh-CN" sz="2000"/>
              <a:t>LIDAR Front View</a:t>
            </a:r>
            <a:r>
              <a:rPr lang="zh-CN" altLang="zh-CN" sz="2000"/>
              <a:t>）和二维</a:t>
            </a:r>
            <a:r>
              <a:rPr lang="en-US" altLang="zh-CN" sz="2000"/>
              <a:t>RGB</a:t>
            </a:r>
            <a:r>
              <a:rPr lang="zh-CN" altLang="zh-CN" sz="2000"/>
              <a:t>图像，其网络结构主要有</a:t>
            </a:r>
            <a:r>
              <a:rPr lang="en-US" altLang="zh-CN" sz="2000"/>
              <a:t>3D</a:t>
            </a:r>
            <a:r>
              <a:rPr lang="zh-CN" altLang="zh-CN" sz="2000"/>
              <a:t>区域生成网络（</a:t>
            </a:r>
            <a:r>
              <a:rPr lang="en-US" altLang="zh-CN" sz="2000"/>
              <a:t>3D Proposal Network</a:t>
            </a:r>
            <a:r>
              <a:rPr lang="zh-CN" altLang="zh-CN" sz="2000"/>
              <a:t>）和基于区域的融合网络（</a:t>
            </a:r>
            <a:r>
              <a:rPr lang="en-US" altLang="zh-CN" sz="2000"/>
              <a:t>Region-based Fusion Network</a:t>
            </a:r>
            <a:r>
              <a:rPr lang="zh-CN" altLang="zh-CN" sz="2000"/>
              <a:t>），使用深度融合（</a:t>
            </a:r>
            <a:r>
              <a:rPr lang="en-US" altLang="zh-CN" sz="2000"/>
              <a:t>Deep Fusion</a:t>
            </a:r>
            <a:r>
              <a:rPr lang="zh-CN" altLang="zh-CN" sz="2000"/>
              <a:t>）方式进行融合，具体如图所示。</a:t>
            </a:r>
          </a:p>
          <a:p>
            <a:endParaRPr lang="zh-CN" altLang="en-US" sz="2000"/>
          </a:p>
        </p:txBody>
      </p:sp>
      <p:pic>
        <p:nvPicPr>
          <p:cNvPr id="86020" name="图片 3">
            <a:extLst>
              <a:ext uri="{FF2B5EF4-FFF2-40B4-BE49-F238E27FC236}">
                <a16:creationId xmlns:a16="http://schemas.microsoft.com/office/drawing/2014/main" id="{EE32C339-E70F-4222-AE8A-593B67029C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30375" y="3822700"/>
            <a:ext cx="5683250" cy="253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标题 1">
            <a:extLst>
              <a:ext uri="{FF2B5EF4-FFF2-40B4-BE49-F238E27FC236}">
                <a16:creationId xmlns:a16="http://schemas.microsoft.com/office/drawing/2014/main" id="{B3F600A0-6ADD-4561-B4C9-D60B71A43ED3}"/>
              </a:ext>
            </a:extLst>
          </p:cNvPr>
          <p:cNvSpPr>
            <a:spLocks noGrp="1" noChangeArrowheads="1"/>
          </p:cNvSpPr>
          <p:nvPr>
            <p:ph type="title"/>
          </p:nvPr>
        </p:nvSpPr>
        <p:spPr/>
        <p:txBody>
          <a:bodyPr/>
          <a:lstStyle/>
          <a:p>
            <a:r>
              <a:rPr lang="en-US" altLang="zh-CN"/>
              <a:t> MV3D</a:t>
            </a:r>
            <a:endParaRPr lang="zh-CN" altLang="en-US"/>
          </a:p>
        </p:txBody>
      </p:sp>
      <p:sp>
        <p:nvSpPr>
          <p:cNvPr id="87043" name="内容占位符 2">
            <a:extLst>
              <a:ext uri="{FF2B5EF4-FFF2-40B4-BE49-F238E27FC236}">
                <a16:creationId xmlns:a16="http://schemas.microsoft.com/office/drawing/2014/main" id="{8E6A714E-4BA6-44E5-969C-9EC1A8AEF812}"/>
              </a:ext>
            </a:extLst>
          </p:cNvPr>
          <p:cNvSpPr>
            <a:spLocks noGrp="1" noChangeArrowheads="1"/>
          </p:cNvSpPr>
          <p:nvPr>
            <p:ph idx="1"/>
          </p:nvPr>
        </p:nvSpPr>
        <p:spPr>
          <a:xfrm>
            <a:off x="539750" y="1646238"/>
            <a:ext cx="3384550" cy="5383212"/>
          </a:xfrm>
        </p:spPr>
        <p:txBody>
          <a:bodyPr/>
          <a:lstStyle/>
          <a:p>
            <a:r>
              <a:rPr lang="zh-CN" altLang="zh-CN" sz="2000"/>
              <a:t>在提取了候选框后，其分别向三种图中进行映射，得到各自的感兴趣区域（</a:t>
            </a:r>
            <a:r>
              <a:rPr lang="en-US" altLang="zh-CN" sz="2000"/>
              <a:t>Region of Interest</a:t>
            </a:r>
            <a:r>
              <a:rPr lang="zh-CN" altLang="zh-CN" sz="2000"/>
              <a:t>，</a:t>
            </a:r>
            <a:r>
              <a:rPr lang="en-US" altLang="zh-CN" sz="2000"/>
              <a:t>ROI</a:t>
            </a:r>
            <a:r>
              <a:rPr lang="zh-CN" altLang="zh-CN" sz="2000"/>
              <a:t>），然后进入</a:t>
            </a:r>
            <a:r>
              <a:rPr lang="en-US" altLang="zh-CN" sz="2000"/>
              <a:t>Region-based Fusion Network</a:t>
            </a:r>
            <a:r>
              <a:rPr lang="zh-CN" altLang="zh-CN" sz="2000"/>
              <a:t>进行融合。在融合方式的选择上，通过先对早期融合（</a:t>
            </a:r>
            <a:r>
              <a:rPr lang="en-US" altLang="zh-CN" sz="2000"/>
              <a:t>Early Fusion</a:t>
            </a:r>
            <a:r>
              <a:rPr lang="zh-CN" altLang="zh-CN" sz="2000"/>
              <a:t>）、后期融合（</a:t>
            </a:r>
            <a:r>
              <a:rPr lang="en-US" altLang="zh-CN" sz="2000"/>
              <a:t>Late Fusion</a:t>
            </a:r>
            <a:r>
              <a:rPr lang="zh-CN" altLang="zh-CN" sz="2000"/>
              <a:t>）和深度融合（</a:t>
            </a:r>
            <a:r>
              <a:rPr lang="en-US" altLang="zh-CN" sz="2000"/>
              <a:t>Deep Fusion</a:t>
            </a:r>
            <a:r>
              <a:rPr lang="zh-CN" altLang="zh-CN" sz="2000"/>
              <a:t>）方式对比（具体见图），最终选择深度融合方式。</a:t>
            </a:r>
          </a:p>
        </p:txBody>
      </p:sp>
      <p:pic>
        <p:nvPicPr>
          <p:cNvPr id="87044" name="图片 4">
            <a:extLst>
              <a:ext uri="{FF2B5EF4-FFF2-40B4-BE49-F238E27FC236}">
                <a16:creationId xmlns:a16="http://schemas.microsoft.com/office/drawing/2014/main" id="{BCDA1F6B-9E03-4856-9D00-02DC8665DD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4300" y="2060575"/>
            <a:ext cx="476885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9ED792C0-5865-41CC-A7D8-9976C4FE8CF6}"/>
              </a:ext>
            </a:extLst>
          </p:cNvPr>
          <p:cNvSpPr>
            <a:spLocks noGrp="1" noChangeArrowheads="1"/>
          </p:cNvSpPr>
          <p:nvPr>
            <p:ph type="title"/>
          </p:nvPr>
        </p:nvSpPr>
        <p:spPr/>
        <p:txBody>
          <a:bodyPr/>
          <a:lstStyle/>
          <a:p>
            <a:pPr eaLnBrk="1" hangingPunct="1"/>
            <a:r>
              <a:rPr lang="zh-CN" altLang="zh-CN"/>
              <a:t>激光雷达</a:t>
            </a:r>
            <a:endParaRPr lang="zh-CN" altLang="en-US"/>
          </a:p>
        </p:txBody>
      </p:sp>
      <p:sp>
        <p:nvSpPr>
          <p:cNvPr id="13315" name="Rectangle 3">
            <a:extLst>
              <a:ext uri="{FF2B5EF4-FFF2-40B4-BE49-F238E27FC236}">
                <a16:creationId xmlns:a16="http://schemas.microsoft.com/office/drawing/2014/main" id="{9751EB72-E95C-4975-808F-F4E623279A1B}"/>
              </a:ext>
            </a:extLst>
          </p:cNvPr>
          <p:cNvSpPr>
            <a:spLocks noGrp="1" noChangeArrowheads="1"/>
          </p:cNvSpPr>
          <p:nvPr>
            <p:ph type="body" idx="1"/>
          </p:nvPr>
        </p:nvSpPr>
        <p:spPr>
          <a:xfrm>
            <a:off x="685800" y="1844675"/>
            <a:ext cx="7772400" cy="4114800"/>
          </a:xfrm>
        </p:spPr>
        <p:txBody>
          <a:bodyPr/>
          <a:lstStyle/>
          <a:p>
            <a:pPr>
              <a:defRPr/>
            </a:pPr>
            <a:r>
              <a:rPr lang="zh-CN" altLang="en-US" dirty="0"/>
              <a:t>缺点</a:t>
            </a:r>
            <a:endParaRPr lang="en-US" altLang="zh-CN" dirty="0"/>
          </a:p>
          <a:p>
            <a:pPr marL="0" indent="0">
              <a:buFont typeface="Wingdings" panose="05000000000000000000" pitchFamily="2" charset="2"/>
              <a:buNone/>
              <a:defRPr/>
            </a:pPr>
            <a:r>
              <a:rPr lang="zh-CN" altLang="zh-CN" sz="2000" dirty="0"/>
              <a:t>（</a:t>
            </a:r>
            <a:r>
              <a:rPr lang="en-US" altLang="zh-CN" sz="2000" dirty="0"/>
              <a:t>1</a:t>
            </a:r>
            <a:r>
              <a:rPr lang="zh-CN" altLang="zh-CN" sz="2000" dirty="0"/>
              <a:t>）雨雪、雾霾天气精度下降。其工作时受天气和大气影响大。激光一般在晴朗的天气里衰减较小，传播距离较远。而在大雨、浓雾等坏天气里，衰减急剧加大，传播距离大受影响。</a:t>
            </a:r>
          </a:p>
          <a:p>
            <a:pPr marL="0" indent="0">
              <a:buFont typeface="Wingdings" panose="05000000000000000000" pitchFamily="2" charset="2"/>
              <a:buNone/>
              <a:defRPr/>
            </a:pPr>
            <a:r>
              <a:rPr lang="zh-CN" altLang="zh-CN" sz="2000" dirty="0"/>
              <a:t>（</a:t>
            </a:r>
            <a:r>
              <a:rPr lang="en-US" altLang="zh-CN" sz="2000" dirty="0"/>
              <a:t>2</a:t>
            </a:r>
            <a:r>
              <a:rPr lang="zh-CN" altLang="zh-CN" sz="2000" dirty="0"/>
              <a:t>）激光雷达难以分辨交通标志的含义和红绿灯颜色。在自动驾驶系统中，必需使用其他的传感器（如可见光相机等）辅助进行车辆与环境的交互过程。</a:t>
            </a:r>
          </a:p>
          <a:p>
            <a:pPr marL="0" indent="0">
              <a:buFont typeface="Wingdings" panose="05000000000000000000" pitchFamily="2" charset="2"/>
              <a:buNone/>
              <a:defRPr/>
            </a:pPr>
            <a:r>
              <a:rPr lang="zh-CN" altLang="zh-CN" sz="2000" dirty="0"/>
              <a:t>（</a:t>
            </a:r>
            <a:r>
              <a:rPr lang="en-US" altLang="zh-CN" sz="2000" dirty="0"/>
              <a:t>3</a:t>
            </a:r>
            <a:r>
              <a:rPr lang="zh-CN" altLang="zh-CN" sz="2000" dirty="0"/>
              <a:t>）激光雷达接收的是光信号，容易受太阳光、其他车辆的激光雷达等光线影响。大气环流还会使激光光束发生畸变、抖动，直接影响激光雷达的测量精度。</a:t>
            </a:r>
          </a:p>
          <a:p>
            <a:pPr marL="0" indent="0">
              <a:buFont typeface="Wingdings" panose="05000000000000000000" pitchFamily="2" charset="2"/>
              <a:buNone/>
              <a:defRPr/>
            </a:pPr>
            <a:r>
              <a:rPr lang="zh-CN" altLang="zh-CN" sz="2000" dirty="0"/>
              <a:t>（</a:t>
            </a:r>
            <a:r>
              <a:rPr lang="en-US" altLang="zh-CN" sz="2000" dirty="0"/>
              <a:t>4</a:t>
            </a:r>
            <a:r>
              <a:rPr lang="zh-CN" altLang="zh-CN" sz="2000" dirty="0"/>
              <a:t>）现阶段成本较高。</a:t>
            </a: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标题 1">
            <a:extLst>
              <a:ext uri="{FF2B5EF4-FFF2-40B4-BE49-F238E27FC236}">
                <a16:creationId xmlns:a16="http://schemas.microsoft.com/office/drawing/2014/main" id="{6D6A3012-9043-4275-A741-4BBB1C98A83A}"/>
              </a:ext>
            </a:extLst>
          </p:cNvPr>
          <p:cNvSpPr>
            <a:spLocks noGrp="1" noChangeArrowheads="1"/>
          </p:cNvSpPr>
          <p:nvPr>
            <p:ph type="title"/>
          </p:nvPr>
        </p:nvSpPr>
        <p:spPr/>
        <p:txBody>
          <a:bodyPr/>
          <a:lstStyle/>
          <a:p>
            <a:r>
              <a:rPr lang="en-US" altLang="zh-CN"/>
              <a:t>AVOD</a:t>
            </a:r>
            <a:endParaRPr lang="zh-CN" altLang="en-US"/>
          </a:p>
        </p:txBody>
      </p:sp>
      <p:sp>
        <p:nvSpPr>
          <p:cNvPr id="88067" name="内容占位符 2">
            <a:extLst>
              <a:ext uri="{FF2B5EF4-FFF2-40B4-BE49-F238E27FC236}">
                <a16:creationId xmlns:a16="http://schemas.microsoft.com/office/drawing/2014/main" id="{19E66B44-E874-4553-A68E-D51521FF867B}"/>
              </a:ext>
            </a:extLst>
          </p:cNvPr>
          <p:cNvSpPr>
            <a:spLocks noGrp="1" noChangeArrowheads="1"/>
          </p:cNvSpPr>
          <p:nvPr>
            <p:ph idx="1"/>
          </p:nvPr>
        </p:nvSpPr>
        <p:spPr>
          <a:xfrm>
            <a:off x="755650" y="1638300"/>
            <a:ext cx="7272338" cy="1646238"/>
          </a:xfrm>
        </p:spPr>
        <p:txBody>
          <a:bodyPr/>
          <a:lstStyle/>
          <a:p>
            <a:r>
              <a:rPr lang="en-US" altLang="zh-CN" sz="2000"/>
              <a:t>AVOD</a:t>
            </a:r>
            <a:r>
              <a:rPr lang="zh-CN" altLang="zh-CN" sz="2000"/>
              <a:t>是一种融合激光雷达点云数据以及</a:t>
            </a:r>
            <a:r>
              <a:rPr lang="en-US" altLang="zh-CN" sz="2000"/>
              <a:t>RGB</a:t>
            </a:r>
            <a:r>
              <a:rPr lang="zh-CN" altLang="zh-CN" sz="2000"/>
              <a:t>图像信息的</a:t>
            </a:r>
            <a:r>
              <a:rPr lang="en-US" altLang="zh-CN" sz="2000"/>
              <a:t>3D</a:t>
            </a:r>
            <a:r>
              <a:rPr lang="zh-CN" altLang="zh-CN" sz="2000"/>
              <a:t>目标检测算法，与</a:t>
            </a:r>
            <a:r>
              <a:rPr lang="en-US" altLang="zh-CN" sz="2000"/>
              <a:t>MV3D</a:t>
            </a:r>
            <a:r>
              <a:rPr lang="zh-CN" altLang="zh-CN" sz="2000"/>
              <a:t>不同的是，它的输入只有激光雷达生成的</a:t>
            </a:r>
            <a:r>
              <a:rPr lang="en-US" altLang="zh-CN" sz="2000"/>
              <a:t>BEV</a:t>
            </a:r>
            <a:r>
              <a:rPr lang="zh-CN" altLang="zh-CN" sz="2000"/>
              <a:t>（</a:t>
            </a:r>
            <a:r>
              <a:rPr lang="en-US" altLang="zh-CN" sz="2000"/>
              <a:t>Bird's Eye View) Map</a:t>
            </a:r>
            <a:r>
              <a:rPr lang="zh-CN" altLang="zh-CN" sz="2000"/>
              <a:t>和相机采集的</a:t>
            </a:r>
            <a:r>
              <a:rPr lang="en-US" altLang="zh-CN" sz="2000"/>
              <a:t>RGB</a:t>
            </a:r>
            <a:r>
              <a:rPr lang="zh-CN" altLang="zh-CN" sz="2000"/>
              <a:t>图像，舍弃了激光雷达</a:t>
            </a:r>
            <a:r>
              <a:rPr lang="en-US" altLang="zh-CN" sz="2000"/>
              <a:t>FV</a:t>
            </a:r>
            <a:r>
              <a:rPr lang="zh-CN" altLang="zh-CN" sz="2000"/>
              <a:t>（</a:t>
            </a:r>
            <a:r>
              <a:rPr lang="en-US" altLang="zh-CN" sz="2000"/>
              <a:t>Front View)</a:t>
            </a:r>
            <a:r>
              <a:rPr lang="zh-CN" altLang="zh-CN" sz="2000"/>
              <a:t>和</a:t>
            </a:r>
            <a:r>
              <a:rPr lang="en-US" altLang="zh-CN" sz="2000"/>
              <a:t>BEV</a:t>
            </a:r>
            <a:r>
              <a:rPr lang="zh-CN" altLang="zh-CN" sz="2000"/>
              <a:t>中的密度特征（</a:t>
            </a:r>
            <a:r>
              <a:rPr lang="en-US" altLang="zh-CN" sz="2000"/>
              <a:t>Intensity Feature</a:t>
            </a:r>
            <a:r>
              <a:rPr lang="zh-CN" altLang="zh-CN" sz="2000"/>
              <a:t>），其网络结构如图所示。</a:t>
            </a:r>
          </a:p>
        </p:txBody>
      </p:sp>
      <p:pic>
        <p:nvPicPr>
          <p:cNvPr id="88068" name="图片 4">
            <a:extLst>
              <a:ext uri="{FF2B5EF4-FFF2-40B4-BE49-F238E27FC236}">
                <a16:creationId xmlns:a16="http://schemas.microsoft.com/office/drawing/2014/main" id="{4A307633-D8C7-45A6-B40A-047F94D0D0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7875" y="3243263"/>
            <a:ext cx="7394575" cy="313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标题 1">
            <a:extLst>
              <a:ext uri="{FF2B5EF4-FFF2-40B4-BE49-F238E27FC236}">
                <a16:creationId xmlns:a16="http://schemas.microsoft.com/office/drawing/2014/main" id="{E668F579-1A51-437F-9057-7F5F2C8786EE}"/>
              </a:ext>
            </a:extLst>
          </p:cNvPr>
          <p:cNvSpPr>
            <a:spLocks noGrp="1" noChangeArrowheads="1"/>
          </p:cNvSpPr>
          <p:nvPr>
            <p:ph type="title"/>
          </p:nvPr>
        </p:nvSpPr>
        <p:spPr/>
        <p:txBody>
          <a:bodyPr/>
          <a:lstStyle/>
          <a:p>
            <a:r>
              <a:rPr lang="en-US" altLang="zh-CN"/>
              <a:t>AVOD</a:t>
            </a:r>
            <a:endParaRPr lang="zh-CN" altLang="en-US"/>
          </a:p>
        </p:txBody>
      </p:sp>
      <p:sp>
        <p:nvSpPr>
          <p:cNvPr id="22531" name="内容占位符 2">
            <a:extLst>
              <a:ext uri="{FF2B5EF4-FFF2-40B4-BE49-F238E27FC236}">
                <a16:creationId xmlns:a16="http://schemas.microsoft.com/office/drawing/2014/main" id="{CCAB2500-887A-4876-B225-E0FDA9E01DFE}"/>
              </a:ext>
            </a:extLst>
          </p:cNvPr>
          <p:cNvSpPr>
            <a:spLocks noGrp="1" noRot="1" noChangeAspect="1" noMove="1" noResize="1" noEditPoints="1" noAdjustHandles="1" noChangeArrowheads="1" noChangeShapeType="1" noTextEdit="1"/>
          </p:cNvSpPr>
          <p:nvPr>
            <p:ph idx="1"/>
          </p:nvPr>
        </p:nvSpPr>
        <p:spPr>
          <a:xfrm>
            <a:off x="467544" y="1956885"/>
            <a:ext cx="3384376" cy="1647056"/>
          </a:xfrm>
          <a:blipFill>
            <a:blip r:embed="rId2"/>
            <a:stretch>
              <a:fillRect t="-1852" r="-360" b="-115556"/>
            </a:stretch>
          </a:blipFill>
        </p:spPr>
        <p:txBody>
          <a:bodyPr/>
          <a:lstStyle/>
          <a:p>
            <a:r>
              <a:rPr lang="zh-CN" altLang="en-US">
                <a:noFill/>
              </a:rPr>
              <a:t> </a:t>
            </a:r>
          </a:p>
        </p:txBody>
      </p:sp>
      <p:pic>
        <p:nvPicPr>
          <p:cNvPr id="89092" name="图片 5">
            <a:extLst>
              <a:ext uri="{FF2B5EF4-FFF2-40B4-BE49-F238E27FC236}">
                <a16:creationId xmlns:a16="http://schemas.microsoft.com/office/drawing/2014/main" id="{FD9C9B22-C71C-446B-82AD-CF0925C82B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1275" y="1957388"/>
            <a:ext cx="4537075" cy="355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标题 1">
            <a:extLst>
              <a:ext uri="{FF2B5EF4-FFF2-40B4-BE49-F238E27FC236}">
                <a16:creationId xmlns:a16="http://schemas.microsoft.com/office/drawing/2014/main" id="{7E94C7B1-35D6-4C0F-9C5A-BD350FE8F7C8}"/>
              </a:ext>
            </a:extLst>
          </p:cNvPr>
          <p:cNvSpPr>
            <a:spLocks noGrp="1" noChangeArrowheads="1"/>
          </p:cNvSpPr>
          <p:nvPr>
            <p:ph type="title"/>
          </p:nvPr>
        </p:nvSpPr>
        <p:spPr/>
        <p:txBody>
          <a:bodyPr/>
          <a:lstStyle/>
          <a:p>
            <a:r>
              <a:rPr lang="en-US" altLang="zh-CN"/>
              <a:t>F-PointNet</a:t>
            </a:r>
            <a:endParaRPr lang="zh-CN" altLang="en-US"/>
          </a:p>
        </p:txBody>
      </p:sp>
      <p:sp>
        <p:nvSpPr>
          <p:cNvPr id="90115" name="内容占位符 2">
            <a:extLst>
              <a:ext uri="{FF2B5EF4-FFF2-40B4-BE49-F238E27FC236}">
                <a16:creationId xmlns:a16="http://schemas.microsoft.com/office/drawing/2014/main" id="{D963AA9E-4A5E-45F6-966B-ECAABA40ADDB}"/>
              </a:ext>
            </a:extLst>
          </p:cNvPr>
          <p:cNvSpPr>
            <a:spLocks noGrp="1" noChangeArrowheads="1"/>
          </p:cNvSpPr>
          <p:nvPr>
            <p:ph idx="1"/>
          </p:nvPr>
        </p:nvSpPr>
        <p:spPr>
          <a:xfrm>
            <a:off x="755650" y="1638300"/>
            <a:ext cx="7272338" cy="1646238"/>
          </a:xfrm>
        </p:spPr>
        <p:txBody>
          <a:bodyPr/>
          <a:lstStyle/>
          <a:p>
            <a:r>
              <a:rPr lang="en-US" altLang="zh-CN" sz="2000"/>
              <a:t>F-PointNet</a:t>
            </a:r>
            <a:r>
              <a:rPr lang="zh-CN" altLang="zh-CN" sz="2000"/>
              <a:t>结合了成熟的</a:t>
            </a:r>
            <a:r>
              <a:rPr lang="en-US" altLang="zh-CN" sz="2000"/>
              <a:t>2D</a:t>
            </a:r>
            <a:r>
              <a:rPr lang="zh-CN" altLang="zh-CN" sz="2000"/>
              <a:t>图像中的目标检测方法来对目标进行定位，得到对应</a:t>
            </a:r>
            <a:r>
              <a:rPr lang="en-US" altLang="zh-CN" sz="2000"/>
              <a:t>3D</a:t>
            </a:r>
            <a:r>
              <a:rPr lang="zh-CN" altLang="zh-CN" sz="2000"/>
              <a:t>点云数据中的视锥体（</a:t>
            </a:r>
            <a:r>
              <a:rPr lang="en-US" altLang="zh-CN" sz="2000"/>
              <a:t>Frustum</a:t>
            </a:r>
            <a:r>
              <a:rPr lang="zh-CN" altLang="zh-CN" sz="2000"/>
              <a:t>），如图所示，并对其进行边界框回归从而完成检测任务。</a:t>
            </a:r>
          </a:p>
        </p:txBody>
      </p:sp>
      <p:pic>
        <p:nvPicPr>
          <p:cNvPr id="90116" name="图片 5">
            <a:extLst>
              <a:ext uri="{FF2B5EF4-FFF2-40B4-BE49-F238E27FC236}">
                <a16:creationId xmlns:a16="http://schemas.microsoft.com/office/drawing/2014/main" id="{70C72D46-A22F-4BD4-B437-A0B02E8E0D7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550" y="2781300"/>
            <a:ext cx="6769100" cy="323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标题 1">
            <a:extLst>
              <a:ext uri="{FF2B5EF4-FFF2-40B4-BE49-F238E27FC236}">
                <a16:creationId xmlns:a16="http://schemas.microsoft.com/office/drawing/2014/main" id="{73555D10-46BB-4EB6-9908-87EE9B4B8F34}"/>
              </a:ext>
            </a:extLst>
          </p:cNvPr>
          <p:cNvSpPr>
            <a:spLocks noGrp="1" noChangeArrowheads="1"/>
          </p:cNvSpPr>
          <p:nvPr>
            <p:ph type="title"/>
          </p:nvPr>
        </p:nvSpPr>
        <p:spPr/>
        <p:txBody>
          <a:bodyPr/>
          <a:lstStyle/>
          <a:p>
            <a:r>
              <a:rPr lang="en-US" altLang="zh-CN"/>
              <a:t>F-PointNet</a:t>
            </a:r>
            <a:endParaRPr lang="zh-CN" altLang="en-US"/>
          </a:p>
        </p:txBody>
      </p:sp>
      <p:sp>
        <p:nvSpPr>
          <p:cNvPr id="91139" name="内容占位符 2">
            <a:extLst>
              <a:ext uri="{FF2B5EF4-FFF2-40B4-BE49-F238E27FC236}">
                <a16:creationId xmlns:a16="http://schemas.microsoft.com/office/drawing/2014/main" id="{B453DFE6-7493-4BCB-B5EC-B9CFF16209BB}"/>
              </a:ext>
            </a:extLst>
          </p:cNvPr>
          <p:cNvSpPr>
            <a:spLocks noGrp="1" noChangeArrowheads="1"/>
          </p:cNvSpPr>
          <p:nvPr>
            <p:ph idx="1"/>
          </p:nvPr>
        </p:nvSpPr>
        <p:spPr>
          <a:xfrm>
            <a:off x="755650" y="1638300"/>
            <a:ext cx="7272338" cy="1646238"/>
          </a:xfrm>
        </p:spPr>
        <p:txBody>
          <a:bodyPr/>
          <a:lstStyle/>
          <a:p>
            <a:r>
              <a:rPr lang="zh-CN" altLang="zh-CN" sz="2000"/>
              <a:t>如图所示，</a:t>
            </a:r>
            <a:r>
              <a:rPr lang="en-US" altLang="zh-CN" sz="2000"/>
              <a:t>F-PointNet</a:t>
            </a:r>
            <a:r>
              <a:rPr lang="zh-CN" altLang="zh-CN" sz="2000"/>
              <a:t>整个网络结构由三部分组成：视锥体生成（</a:t>
            </a:r>
            <a:r>
              <a:rPr lang="en-US" altLang="zh-CN" sz="2000"/>
              <a:t>Frustum Proposal</a:t>
            </a:r>
            <a:r>
              <a:rPr lang="zh-CN" altLang="zh-CN" sz="2000"/>
              <a:t>）、</a:t>
            </a:r>
            <a:r>
              <a:rPr lang="en-US" altLang="zh-CN" sz="2000"/>
              <a:t>3D</a:t>
            </a:r>
            <a:r>
              <a:rPr lang="zh-CN" altLang="zh-CN" sz="2000"/>
              <a:t>实例分割（</a:t>
            </a:r>
            <a:r>
              <a:rPr lang="en-US" altLang="zh-CN" sz="2000"/>
              <a:t>3D Instance Segmentation</a:t>
            </a:r>
            <a:r>
              <a:rPr lang="zh-CN" altLang="zh-CN" sz="2000"/>
              <a:t>）和</a:t>
            </a:r>
            <a:r>
              <a:rPr lang="en-US" altLang="zh-CN" sz="2000"/>
              <a:t>3D</a:t>
            </a:r>
            <a:r>
              <a:rPr lang="zh-CN" altLang="zh-CN" sz="2000"/>
              <a:t>边界框回归（</a:t>
            </a:r>
            <a:r>
              <a:rPr lang="en-US" altLang="zh-CN" sz="2000"/>
              <a:t>Amodal 3D Box Estimation</a:t>
            </a:r>
            <a:r>
              <a:rPr lang="zh-CN" altLang="zh-CN" sz="2000"/>
              <a:t>）。</a:t>
            </a:r>
          </a:p>
        </p:txBody>
      </p:sp>
      <p:pic>
        <p:nvPicPr>
          <p:cNvPr id="91140" name="图片 4">
            <a:extLst>
              <a:ext uri="{FF2B5EF4-FFF2-40B4-BE49-F238E27FC236}">
                <a16:creationId xmlns:a16="http://schemas.microsoft.com/office/drawing/2014/main" id="{F586EF0A-4824-4329-86C3-37E2004DC3D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2997200"/>
            <a:ext cx="7272338" cy="302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标题 1">
            <a:extLst>
              <a:ext uri="{FF2B5EF4-FFF2-40B4-BE49-F238E27FC236}">
                <a16:creationId xmlns:a16="http://schemas.microsoft.com/office/drawing/2014/main" id="{C32A20D5-AA20-4015-88BD-714E43A4CDCF}"/>
              </a:ext>
            </a:extLst>
          </p:cNvPr>
          <p:cNvSpPr>
            <a:spLocks noGrp="1" noChangeArrowheads="1"/>
          </p:cNvSpPr>
          <p:nvPr>
            <p:ph type="title"/>
          </p:nvPr>
        </p:nvSpPr>
        <p:spPr/>
        <p:txBody>
          <a:bodyPr/>
          <a:lstStyle/>
          <a:p>
            <a:r>
              <a:rPr lang="en-US" altLang="zh-CN"/>
              <a:t>F-PointNet</a:t>
            </a:r>
            <a:endParaRPr lang="zh-CN" altLang="en-US"/>
          </a:p>
        </p:txBody>
      </p:sp>
      <p:sp>
        <p:nvSpPr>
          <p:cNvPr id="92163" name="内容占位符 2">
            <a:extLst>
              <a:ext uri="{FF2B5EF4-FFF2-40B4-BE49-F238E27FC236}">
                <a16:creationId xmlns:a16="http://schemas.microsoft.com/office/drawing/2014/main" id="{EF6094B0-5550-416E-A04F-DE365742F199}"/>
              </a:ext>
            </a:extLst>
          </p:cNvPr>
          <p:cNvSpPr>
            <a:spLocks noGrp="1" noChangeArrowheads="1"/>
          </p:cNvSpPr>
          <p:nvPr>
            <p:ph idx="1"/>
          </p:nvPr>
        </p:nvSpPr>
        <p:spPr>
          <a:xfrm>
            <a:off x="685800" y="1916113"/>
            <a:ext cx="7772400" cy="4114800"/>
          </a:xfrm>
        </p:spPr>
        <p:txBody>
          <a:bodyPr/>
          <a:lstStyle/>
          <a:p>
            <a:r>
              <a:rPr lang="zh-CN" altLang="zh-CN" sz="2000"/>
              <a:t>与其他</a:t>
            </a:r>
            <a:r>
              <a:rPr lang="en-US" altLang="zh-CN" sz="2000"/>
              <a:t>3D</a:t>
            </a:r>
            <a:r>
              <a:rPr lang="zh-CN" altLang="zh-CN" sz="2000"/>
              <a:t>传感器产生的数据相比，相机得到的</a:t>
            </a:r>
            <a:r>
              <a:rPr lang="en-US" altLang="zh-CN" sz="2000"/>
              <a:t>RGB</a:t>
            </a:r>
            <a:r>
              <a:rPr lang="zh-CN" altLang="zh-CN" sz="2000"/>
              <a:t>图像分辨率更高，</a:t>
            </a:r>
            <a:r>
              <a:rPr lang="en-US" altLang="zh-CN" sz="2000"/>
              <a:t>F-PointNet</a:t>
            </a:r>
            <a:r>
              <a:rPr lang="zh-CN" altLang="zh-CN" sz="2000"/>
              <a:t>充分利用了</a:t>
            </a:r>
            <a:r>
              <a:rPr lang="en-US" altLang="zh-CN" sz="2000"/>
              <a:t>RGB</a:t>
            </a:r>
            <a:r>
              <a:rPr lang="zh-CN" altLang="zh-CN" sz="2000"/>
              <a:t>图像的这一优点，采用基于</a:t>
            </a:r>
            <a:r>
              <a:rPr lang="en-US" altLang="zh-CN" sz="2000"/>
              <a:t>FPN</a:t>
            </a:r>
            <a:r>
              <a:rPr lang="zh-CN" altLang="zh-CN" sz="2000"/>
              <a:t>的检测模型首先得到目标在</a:t>
            </a:r>
            <a:r>
              <a:rPr lang="en-US" altLang="zh-CN" sz="2000"/>
              <a:t>2D</a:t>
            </a:r>
            <a:r>
              <a:rPr lang="zh-CN" altLang="zh-CN" sz="2000"/>
              <a:t>图像上的边界框，然后按照已知的相机投影矩阵，将</a:t>
            </a:r>
            <a:r>
              <a:rPr lang="en-US" altLang="zh-CN" sz="2000"/>
              <a:t>2D</a:t>
            </a:r>
            <a:r>
              <a:rPr lang="zh-CN" altLang="zh-CN" sz="2000"/>
              <a:t>边界框提升到定义了目标</a:t>
            </a:r>
            <a:r>
              <a:rPr lang="en-US" altLang="zh-CN" sz="2000"/>
              <a:t>3D</a:t>
            </a:r>
            <a:r>
              <a:rPr lang="zh-CN" altLang="zh-CN" sz="2000"/>
              <a:t>搜索空间的视锥体，并收集截体内的所有点构成锥体点云。</a:t>
            </a:r>
            <a:endParaRPr lang="en-US" altLang="zh-CN" sz="2000"/>
          </a:p>
          <a:p>
            <a:r>
              <a:rPr lang="zh-CN" altLang="en-US" sz="2000"/>
              <a:t>为</a:t>
            </a:r>
            <a:r>
              <a:rPr lang="zh-CN" altLang="zh-CN" sz="2000"/>
              <a:t>了避免遮挡和模糊的问题，对锥体点云数据，</a:t>
            </a:r>
            <a:r>
              <a:rPr lang="en-US" altLang="zh-CN" sz="2000"/>
              <a:t>F-PointNet</a:t>
            </a:r>
            <a:r>
              <a:rPr lang="zh-CN" altLang="zh-CN" sz="2000"/>
              <a:t>使用</a:t>
            </a:r>
            <a:r>
              <a:rPr lang="en-US" altLang="zh-CN" sz="2000"/>
              <a:t>PointNet</a:t>
            </a:r>
            <a:r>
              <a:rPr lang="zh-CN" altLang="zh-CN" sz="2000"/>
              <a:t>（或</a:t>
            </a:r>
            <a:r>
              <a:rPr lang="en-US" altLang="zh-CN" sz="2000"/>
              <a:t>PointNet++</a:t>
            </a:r>
            <a:r>
              <a:rPr lang="zh-CN" altLang="zh-CN" sz="2000"/>
              <a:t>）模型进行实例分割。因为在三维空间中，物体之间大都是分离的，</a:t>
            </a:r>
            <a:r>
              <a:rPr lang="en-US" altLang="zh-CN" sz="2000"/>
              <a:t>3D</a:t>
            </a:r>
            <a:r>
              <a:rPr lang="zh-CN" altLang="zh-CN" sz="2000"/>
              <a:t>分割更加可靠。此处的实例分割是一个二分类的问题，用于判断锥体内每个点是否属于目标物体。</a:t>
            </a:r>
            <a:endParaRPr lang="zh-CN" altLang="en-US" sz="2000"/>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a:extLst>
              <a:ext uri="{FF2B5EF4-FFF2-40B4-BE49-F238E27FC236}">
                <a16:creationId xmlns:a16="http://schemas.microsoft.com/office/drawing/2014/main" id="{D7B3557C-15E0-46CF-A56D-30989FD7B4C1}"/>
              </a:ext>
            </a:extLst>
          </p:cNvPr>
          <p:cNvSpPr>
            <a:spLocks noGrp="1" noChangeArrowheads="1"/>
          </p:cNvSpPr>
          <p:nvPr>
            <p:ph type="title"/>
          </p:nvPr>
        </p:nvSpPr>
        <p:spPr/>
        <p:txBody>
          <a:bodyPr/>
          <a:lstStyle/>
          <a:p>
            <a:pPr eaLnBrk="1" hangingPunct="1"/>
            <a:r>
              <a:rPr lang="zh-CN" altLang="en-US"/>
              <a:t>本章知识点小结</a:t>
            </a:r>
          </a:p>
        </p:txBody>
      </p:sp>
      <p:pic>
        <p:nvPicPr>
          <p:cNvPr id="93187" name="图片 3">
            <a:extLst>
              <a:ext uri="{FF2B5EF4-FFF2-40B4-BE49-F238E27FC236}">
                <a16:creationId xmlns:a16="http://schemas.microsoft.com/office/drawing/2014/main" id="{0C972A79-E05B-40D4-9BA3-7B4D279A004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49413"/>
            <a:ext cx="9144000" cy="415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a:extLst>
              <a:ext uri="{FF2B5EF4-FFF2-40B4-BE49-F238E27FC236}">
                <a16:creationId xmlns:a16="http://schemas.microsoft.com/office/drawing/2014/main" id="{75CD2A12-86BF-4E60-AB5A-527A69F48CD2}"/>
              </a:ext>
            </a:extLst>
          </p:cNvPr>
          <p:cNvSpPr>
            <a:spLocks noGrp="1" noChangeArrowheads="1"/>
          </p:cNvSpPr>
          <p:nvPr>
            <p:ph type="title"/>
          </p:nvPr>
        </p:nvSpPr>
        <p:spPr/>
        <p:txBody>
          <a:bodyPr/>
          <a:lstStyle/>
          <a:p>
            <a:pPr eaLnBrk="1" hangingPunct="1"/>
            <a:endParaRPr lang="zh-CN" altLang="en-US"/>
          </a:p>
        </p:txBody>
      </p:sp>
      <p:sp>
        <p:nvSpPr>
          <p:cNvPr id="94211" name="Rectangle 3">
            <a:extLst>
              <a:ext uri="{FF2B5EF4-FFF2-40B4-BE49-F238E27FC236}">
                <a16:creationId xmlns:a16="http://schemas.microsoft.com/office/drawing/2014/main" id="{0DFA8676-145C-4A96-942F-9F2C7694E84B}"/>
              </a:ext>
            </a:extLst>
          </p:cNvPr>
          <p:cNvSpPr>
            <a:spLocks noGrp="1" noChangeArrowheads="1"/>
          </p:cNvSpPr>
          <p:nvPr>
            <p:ph type="body" idx="1"/>
          </p:nvPr>
        </p:nvSpPr>
        <p:spPr/>
        <p:txBody>
          <a:bodyPr/>
          <a:lstStyle/>
          <a:p>
            <a:pPr eaLnBrk="1" hangingPunct="1"/>
            <a:r>
              <a:rPr lang="en-US" altLang="zh-CN" sz="4000">
                <a:solidFill>
                  <a:schemeClr val="tx2"/>
                </a:solidFill>
              </a:rPr>
              <a:t>Thank you</a:t>
            </a:r>
            <a:r>
              <a:rPr lang="zh-CN" altLang="en-US" sz="4000">
                <a:solidFill>
                  <a:schemeClr val="tx2"/>
                </a:solidFill>
              </a:rPr>
              <a:t>！</a:t>
            </a:r>
            <a:r>
              <a:rPr lang="zh-CN" altLang="en-US"/>
              <a:t>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7097A7AC-9A7C-43F3-830D-5C4DA1F15C25}"/>
              </a:ext>
            </a:extLst>
          </p:cNvPr>
          <p:cNvSpPr>
            <a:spLocks noGrp="1" noChangeArrowheads="1"/>
          </p:cNvSpPr>
          <p:nvPr>
            <p:ph type="title"/>
          </p:nvPr>
        </p:nvSpPr>
        <p:spPr/>
        <p:txBody>
          <a:bodyPr/>
          <a:lstStyle/>
          <a:p>
            <a:pPr eaLnBrk="1" hangingPunct="1"/>
            <a:r>
              <a:rPr lang="zh-CN" altLang="zh-CN"/>
              <a:t>激光雷达</a:t>
            </a:r>
            <a:endParaRPr lang="zh-CN" altLang="en-US"/>
          </a:p>
        </p:txBody>
      </p:sp>
      <p:sp>
        <p:nvSpPr>
          <p:cNvPr id="21507" name="Rectangle 3">
            <a:extLst>
              <a:ext uri="{FF2B5EF4-FFF2-40B4-BE49-F238E27FC236}">
                <a16:creationId xmlns:a16="http://schemas.microsoft.com/office/drawing/2014/main" id="{50A13E66-509F-4EAE-B5B4-31988E642180}"/>
              </a:ext>
            </a:extLst>
          </p:cNvPr>
          <p:cNvSpPr>
            <a:spLocks noGrp="1" noChangeArrowheads="1"/>
          </p:cNvSpPr>
          <p:nvPr>
            <p:ph type="body" idx="1"/>
          </p:nvPr>
        </p:nvSpPr>
        <p:spPr>
          <a:xfrm>
            <a:off x="685800" y="1844675"/>
            <a:ext cx="7126288" cy="4114800"/>
          </a:xfrm>
        </p:spPr>
        <p:txBody>
          <a:bodyPr/>
          <a:lstStyle/>
          <a:p>
            <a:r>
              <a:rPr lang="zh-CN" altLang="zh-CN" sz="2000"/>
              <a:t>与其他雷达系统相比，激光雷达有着探测范围更广，探测精度更高的优势。激光雷达也因此成为了目前自动驾驶汽车上应用最广泛的传感器之一。激光雷达在自动驾驶中有两个核心功能：</a:t>
            </a:r>
            <a:r>
              <a:rPr lang="en-US" altLang="zh-CN" sz="2000"/>
              <a:t>3D</a:t>
            </a:r>
            <a:r>
              <a:rPr lang="zh-CN" altLang="zh-CN" sz="2000"/>
              <a:t>环境感知和</a:t>
            </a:r>
            <a:r>
              <a:rPr lang="en-US" altLang="zh-CN" sz="2000"/>
              <a:t>SLAM</a:t>
            </a:r>
            <a:r>
              <a:rPr lang="zh-CN" altLang="zh-CN" sz="2000"/>
              <a:t>加强定位。在</a:t>
            </a:r>
            <a:r>
              <a:rPr lang="en-US" altLang="zh-CN" sz="2000"/>
              <a:t>3D</a:t>
            </a:r>
            <a:r>
              <a:rPr lang="zh-CN" altLang="zh-CN" sz="2000"/>
              <a:t>环境感知方面，激光雷达通过激光扫描可以得到汽车周围环境的</a:t>
            </a:r>
            <a:r>
              <a:rPr lang="en-US" altLang="zh-CN" sz="2000"/>
              <a:t>3D</a:t>
            </a:r>
            <a:r>
              <a:rPr lang="zh-CN" altLang="zh-CN" sz="2000"/>
              <a:t>模型，运用相关算法比对上一帧和下一帧环境的变化可以较为容易的探测出周围的车辆和行人，并进行障碍物的检测、分类和跟踪。在</a:t>
            </a:r>
            <a:r>
              <a:rPr lang="en-US" altLang="zh-CN" sz="2000"/>
              <a:t>SLAM</a:t>
            </a:r>
            <a:r>
              <a:rPr lang="zh-CN" altLang="zh-CN" sz="2000"/>
              <a:t>加强定位方面，激光雷达可以通过扫描得到的点云数据实现同步创建地图，因此，激光雷达在生成高精地图中是一个非常重要的传感器。</a:t>
            </a:r>
            <a:r>
              <a:rPr lang="zh-CN" altLang="en-US" sz="2000"/>
              <a:t>下</a:t>
            </a:r>
            <a:r>
              <a:rPr lang="zh-CN" altLang="zh-CN" sz="2000"/>
              <a:t>图为基于激光雷达的定位示意图。</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EA934DFC-F6D8-4B7A-B883-9CF293539138}"/>
              </a:ext>
            </a:extLst>
          </p:cNvPr>
          <p:cNvSpPr>
            <a:spLocks noGrp="1" noChangeArrowheads="1"/>
          </p:cNvSpPr>
          <p:nvPr>
            <p:ph type="title"/>
          </p:nvPr>
        </p:nvSpPr>
        <p:spPr/>
        <p:txBody>
          <a:bodyPr/>
          <a:lstStyle/>
          <a:p>
            <a:pPr eaLnBrk="1" hangingPunct="1"/>
            <a:r>
              <a:rPr lang="zh-CN" altLang="zh-CN"/>
              <a:t>激光雷达</a:t>
            </a:r>
            <a:endParaRPr lang="zh-CN" altLang="en-US"/>
          </a:p>
        </p:txBody>
      </p:sp>
      <p:pic>
        <p:nvPicPr>
          <p:cNvPr id="22531" name="图片 4">
            <a:extLst>
              <a:ext uri="{FF2B5EF4-FFF2-40B4-BE49-F238E27FC236}">
                <a16:creationId xmlns:a16="http://schemas.microsoft.com/office/drawing/2014/main" id="{1ECE1E8C-9B01-4EC3-A1DD-11CD64526E3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450" y="1773238"/>
            <a:ext cx="6337300" cy="453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CE1EAAE8-9181-44C0-BCA5-CD2BC146DF1E}"/>
              </a:ext>
            </a:extLst>
          </p:cNvPr>
          <p:cNvSpPr>
            <a:spLocks noGrp="1" noChangeArrowheads="1"/>
          </p:cNvSpPr>
          <p:nvPr>
            <p:ph type="title"/>
          </p:nvPr>
        </p:nvSpPr>
        <p:spPr/>
        <p:txBody>
          <a:bodyPr/>
          <a:lstStyle/>
          <a:p>
            <a:pPr eaLnBrk="1" hangingPunct="1"/>
            <a:r>
              <a:rPr lang="zh-CN" altLang="zh-CN"/>
              <a:t>激光雷达</a:t>
            </a:r>
            <a:endParaRPr lang="zh-CN" altLang="en-US"/>
          </a:p>
        </p:txBody>
      </p:sp>
      <p:sp>
        <p:nvSpPr>
          <p:cNvPr id="23555" name="Rectangle 3">
            <a:extLst>
              <a:ext uri="{FF2B5EF4-FFF2-40B4-BE49-F238E27FC236}">
                <a16:creationId xmlns:a16="http://schemas.microsoft.com/office/drawing/2014/main" id="{1E5E652D-BE6D-4AC7-B89F-7288B5392478}"/>
              </a:ext>
            </a:extLst>
          </p:cNvPr>
          <p:cNvSpPr>
            <a:spLocks noGrp="1" noChangeArrowheads="1"/>
          </p:cNvSpPr>
          <p:nvPr>
            <p:ph type="body" idx="1"/>
          </p:nvPr>
        </p:nvSpPr>
        <p:spPr>
          <a:xfrm>
            <a:off x="685800" y="1844675"/>
            <a:ext cx="7126288" cy="4114800"/>
          </a:xfrm>
        </p:spPr>
        <p:txBody>
          <a:bodyPr/>
          <a:lstStyle/>
          <a:p>
            <a:r>
              <a:rPr lang="zh-CN" altLang="zh-CN" sz="2000"/>
              <a:t>激光雷达按线束数量分，可以分为单线束激光雷达和多线束激光雷达。传统的单线束激光雷达已经被广泛应用，例如扫地机器人。单线束激光雷达扫描一次只能产生一条扫描线，可以获取事物的</a:t>
            </a:r>
            <a:r>
              <a:rPr lang="en-US" altLang="zh-CN" sz="2000"/>
              <a:t>2D</a:t>
            </a:r>
            <a:r>
              <a:rPr lang="zh-CN" altLang="zh-CN" sz="2000"/>
              <a:t>信息，但是无法获得高度信息，其生成的只是平面信息。虽说如此，单线束雷达由于测量速度更快的特点也有着广泛的应用空间，譬如地形测绘等方面。而多线雷达，可以获取事物的</a:t>
            </a:r>
            <a:r>
              <a:rPr lang="en-US" altLang="zh-CN" sz="2000"/>
              <a:t>3D</a:t>
            </a:r>
            <a:r>
              <a:rPr lang="zh-CN" altLang="zh-CN" sz="2000"/>
              <a:t>数据。图为百度</a:t>
            </a:r>
            <a:r>
              <a:rPr lang="en-US" altLang="zh-CN" sz="2000"/>
              <a:t>128</a:t>
            </a:r>
            <a:r>
              <a:rPr lang="zh-CN" altLang="zh-CN" sz="2000"/>
              <a:t>线雷达生成的点云图。目前应用到自动驾驶中的激光雷达产品主要有</a:t>
            </a:r>
            <a:r>
              <a:rPr lang="en-US" altLang="zh-CN" sz="2000"/>
              <a:t>4</a:t>
            </a:r>
            <a:r>
              <a:rPr lang="zh-CN" altLang="zh-CN" sz="2000"/>
              <a:t>线束、</a:t>
            </a:r>
            <a:r>
              <a:rPr lang="en-US" altLang="zh-CN" sz="2000"/>
              <a:t>16</a:t>
            </a:r>
            <a:r>
              <a:rPr lang="zh-CN" altLang="zh-CN" sz="2000"/>
              <a:t>线束、</a:t>
            </a:r>
            <a:r>
              <a:rPr lang="en-US" altLang="zh-CN" sz="2000"/>
              <a:t>32</a:t>
            </a:r>
            <a:r>
              <a:rPr lang="zh-CN" altLang="zh-CN" sz="2000"/>
              <a:t>线束，</a:t>
            </a:r>
            <a:r>
              <a:rPr lang="en-US" altLang="zh-CN" sz="2000"/>
              <a:t>40</a:t>
            </a:r>
            <a:r>
              <a:rPr lang="zh-CN" altLang="zh-CN" sz="2000"/>
              <a:t>线束以及</a:t>
            </a:r>
            <a:r>
              <a:rPr lang="en-US" altLang="zh-CN" sz="2000"/>
              <a:t>64</a:t>
            </a:r>
            <a:r>
              <a:rPr lang="zh-CN" altLang="zh-CN" sz="2000"/>
              <a:t>线束，功能更加强大的</a:t>
            </a:r>
            <a:r>
              <a:rPr lang="en-US" altLang="zh-CN" sz="2000"/>
              <a:t>128</a:t>
            </a:r>
            <a:r>
              <a:rPr lang="zh-CN" altLang="zh-CN" sz="2000"/>
              <a:t>线束激光雷达也已经亮相。</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EADA28CD-E810-4D06-BAAA-CC38361DC6DC}"/>
              </a:ext>
            </a:extLst>
          </p:cNvPr>
          <p:cNvSpPr>
            <a:spLocks noGrp="1" noChangeArrowheads="1"/>
          </p:cNvSpPr>
          <p:nvPr>
            <p:ph type="title"/>
          </p:nvPr>
        </p:nvSpPr>
        <p:spPr/>
        <p:txBody>
          <a:bodyPr/>
          <a:lstStyle/>
          <a:p>
            <a:pPr eaLnBrk="1" hangingPunct="1"/>
            <a:r>
              <a:rPr lang="zh-CN" altLang="zh-CN"/>
              <a:t>激光雷达</a:t>
            </a:r>
            <a:endParaRPr lang="zh-CN" altLang="en-US"/>
          </a:p>
        </p:txBody>
      </p:sp>
      <p:pic>
        <p:nvPicPr>
          <p:cNvPr id="24579" name="Picture 89">
            <a:extLst>
              <a:ext uri="{FF2B5EF4-FFF2-40B4-BE49-F238E27FC236}">
                <a16:creationId xmlns:a16="http://schemas.microsoft.com/office/drawing/2014/main" id="{8128976B-D148-4DBA-8A47-44CD5E45E3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650" y="1700213"/>
            <a:ext cx="7056438" cy="443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D876421E-5255-4715-B4DF-867D4C5A2FFD}"/>
              </a:ext>
            </a:extLst>
          </p:cNvPr>
          <p:cNvSpPr>
            <a:spLocks noGrp="1" noChangeArrowheads="1"/>
          </p:cNvSpPr>
          <p:nvPr>
            <p:ph type="title"/>
          </p:nvPr>
        </p:nvSpPr>
        <p:spPr/>
        <p:txBody>
          <a:bodyPr/>
          <a:lstStyle/>
          <a:p>
            <a:pPr eaLnBrk="1" hangingPunct="1"/>
            <a:r>
              <a:rPr lang="zh-CN" altLang="zh-CN"/>
              <a:t>激光雷达</a:t>
            </a:r>
            <a:endParaRPr lang="zh-CN" altLang="en-US"/>
          </a:p>
        </p:txBody>
      </p:sp>
      <p:sp>
        <p:nvSpPr>
          <p:cNvPr id="25603" name="Rectangle 3">
            <a:extLst>
              <a:ext uri="{FF2B5EF4-FFF2-40B4-BE49-F238E27FC236}">
                <a16:creationId xmlns:a16="http://schemas.microsoft.com/office/drawing/2014/main" id="{338FCBFF-49A3-4231-B2FA-7DB426C7D09A}"/>
              </a:ext>
            </a:extLst>
          </p:cNvPr>
          <p:cNvSpPr>
            <a:spLocks noGrp="1" noChangeArrowheads="1"/>
          </p:cNvSpPr>
          <p:nvPr>
            <p:ph type="body" idx="1"/>
          </p:nvPr>
        </p:nvSpPr>
        <p:spPr>
          <a:xfrm>
            <a:off x="685800" y="1844675"/>
            <a:ext cx="7126288" cy="4114800"/>
          </a:xfrm>
        </p:spPr>
        <p:txBody>
          <a:bodyPr/>
          <a:lstStyle/>
          <a:p>
            <a:pPr marL="0" indent="0">
              <a:buFont typeface="Wingdings" panose="05000000000000000000" pitchFamily="2" charset="2"/>
              <a:buNone/>
            </a:pPr>
            <a:r>
              <a:rPr lang="zh-CN" altLang="zh-CN" sz="2000"/>
              <a:t>激光雷达迄今为止最为成熟、应用最广的形态为机械式激光雷达。机械式激光雷达是指其发射系统和接受系统存在宏观意义上的转动，也就是通过不断旋转发射头，将速度更快、发射更准的激光从</a:t>
            </a:r>
            <a:r>
              <a:rPr lang="en-US" altLang="zh-CN" sz="2000"/>
              <a:t>“</a:t>
            </a:r>
            <a:r>
              <a:rPr lang="zh-CN" altLang="zh-CN" sz="2000"/>
              <a:t>线</a:t>
            </a:r>
            <a:r>
              <a:rPr lang="en-US" altLang="zh-CN" sz="2000"/>
              <a:t>”</a:t>
            </a:r>
            <a:r>
              <a:rPr lang="zh-CN" altLang="zh-CN" sz="2000"/>
              <a:t>变为</a:t>
            </a:r>
            <a:r>
              <a:rPr lang="en-US" altLang="zh-CN" sz="2000"/>
              <a:t>“</a:t>
            </a:r>
            <a:r>
              <a:rPr lang="zh-CN" altLang="zh-CN" sz="2000"/>
              <a:t>面</a:t>
            </a:r>
            <a:r>
              <a:rPr lang="en-US" altLang="zh-CN" sz="2000"/>
              <a:t>”</a:t>
            </a:r>
            <a:r>
              <a:rPr lang="zh-CN" altLang="zh-CN" sz="2000"/>
              <a:t>，并在竖直方向上排布多束激光（如</a:t>
            </a:r>
            <a:r>
              <a:rPr lang="en-US" altLang="zh-CN" sz="2000"/>
              <a:t>32</a:t>
            </a:r>
            <a:r>
              <a:rPr lang="zh-CN" altLang="zh-CN" sz="2000"/>
              <a:t>线、</a:t>
            </a:r>
            <a:r>
              <a:rPr lang="en-US" altLang="zh-CN" sz="2000"/>
              <a:t>64</a:t>
            </a:r>
            <a:r>
              <a:rPr lang="zh-CN" altLang="zh-CN" sz="2000"/>
              <a:t>线雷达），形成多个面，达到动态</a:t>
            </a:r>
            <a:r>
              <a:rPr lang="en-US" altLang="zh-CN" sz="2000"/>
              <a:t>3D</a:t>
            </a:r>
            <a:r>
              <a:rPr lang="zh-CN" altLang="zh-CN" sz="2000"/>
              <a:t>扫描并动态接受信息的目的。比如</a:t>
            </a:r>
            <a:r>
              <a:rPr lang="en-US" altLang="zh-CN" sz="2000"/>
              <a:t>64</a:t>
            </a:r>
            <a:r>
              <a:rPr lang="zh-CN" altLang="zh-CN" sz="2000"/>
              <a:t>线激光雷达，其竖直排布的激光发射器呈不同角度向外发射，实现垂直角度的覆盖，同时在高速旋转的马达壳体的带动下，实现水平角度</a:t>
            </a:r>
            <a:r>
              <a:rPr lang="en-US" altLang="zh-CN" sz="2000"/>
              <a:t>360</a:t>
            </a:r>
            <a:r>
              <a:rPr lang="zh-CN" altLang="zh-CN" sz="2000"/>
              <a:t>度的全覆盖。</a:t>
            </a:r>
            <a:r>
              <a:rPr lang="zh-CN" altLang="en-US" sz="2000"/>
              <a:t>下</a:t>
            </a:r>
            <a:r>
              <a:rPr lang="zh-CN" altLang="zh-CN" sz="2000"/>
              <a:t>图为百度</a:t>
            </a:r>
            <a:r>
              <a:rPr lang="en-US" altLang="zh-CN" sz="2000"/>
              <a:t>Apollo</a:t>
            </a:r>
            <a:r>
              <a:rPr lang="zh-CN" altLang="zh-CN" sz="2000"/>
              <a:t>无人驾驶汽车安装在车顶的激光雷达示意图。目前，许多自动驾驶汽车的激光雷达安装在车顶，通过高速旋转对周围进行</a:t>
            </a:r>
            <a:r>
              <a:rPr lang="en-US" altLang="zh-CN" sz="2000"/>
              <a:t>360</a:t>
            </a:r>
            <a:r>
              <a:rPr lang="zh-CN" altLang="zh-CN" sz="2000"/>
              <a:t>度扫描，获得周围空间的点云数据，实时绘制出车辆周边的三维空间地图，为下一步的车辆操控建立决策依据。因为激光雷达通过发射激光工作，所以在黑夜等各种照明条件下都可以正常工作。</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a:extLst>
              <a:ext uri="{FF2B5EF4-FFF2-40B4-BE49-F238E27FC236}">
                <a16:creationId xmlns:a16="http://schemas.microsoft.com/office/drawing/2014/main" id="{00EECC82-7EC0-464F-8A3D-C1AF67FFD9DD}"/>
              </a:ext>
            </a:extLst>
          </p:cNvPr>
          <p:cNvSpPr>
            <a:spLocks noGrp="1" noChangeArrowheads="1"/>
          </p:cNvSpPr>
          <p:nvPr>
            <p:ph type="ctrTitle"/>
          </p:nvPr>
        </p:nvSpPr>
        <p:spPr>
          <a:xfrm>
            <a:off x="2411413" y="1989138"/>
            <a:ext cx="5851525" cy="1143000"/>
          </a:xfrm>
        </p:spPr>
        <p:txBody>
          <a:bodyPr/>
          <a:lstStyle/>
          <a:p>
            <a:r>
              <a:rPr lang="zh-CN" altLang="en-US" sz="3200"/>
              <a:t>智能驾驶技术丛书（第三册）</a:t>
            </a:r>
          </a:p>
        </p:txBody>
      </p:sp>
      <p:sp>
        <p:nvSpPr>
          <p:cNvPr id="7171" name="副标题 2">
            <a:extLst>
              <a:ext uri="{FF2B5EF4-FFF2-40B4-BE49-F238E27FC236}">
                <a16:creationId xmlns:a16="http://schemas.microsoft.com/office/drawing/2014/main" id="{B0BFFF5B-B64D-4F41-9EDC-8752A74EF4D2}"/>
              </a:ext>
            </a:extLst>
          </p:cNvPr>
          <p:cNvSpPr>
            <a:spLocks noGrp="1" noChangeArrowheads="1"/>
          </p:cNvSpPr>
          <p:nvPr>
            <p:ph type="subTitle" idx="1"/>
          </p:nvPr>
        </p:nvSpPr>
        <p:spPr/>
        <p:txBody>
          <a:bodyPr/>
          <a:lstStyle/>
          <a:p>
            <a:r>
              <a:rPr lang="zh-CN" altLang="en-US" sz="4400" b="1"/>
              <a:t>自动驾驶汽车环境感知</a:t>
            </a:r>
            <a:endParaRPr lang="zh-CN" altLang="en-US" sz="4400">
              <a:solidFill>
                <a:srgbClr val="7030A0"/>
              </a:solidFill>
            </a:endParaRPr>
          </a:p>
        </p:txBody>
      </p:sp>
      <p:pic>
        <p:nvPicPr>
          <p:cNvPr id="7172" name="图片 3">
            <a:extLst>
              <a:ext uri="{FF2B5EF4-FFF2-40B4-BE49-F238E27FC236}">
                <a16:creationId xmlns:a16="http://schemas.microsoft.com/office/drawing/2014/main" id="{D8660356-0BEB-4C34-87AC-909F38857FF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339975" cy="218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55605925-9F12-4133-8CC2-8BDEE8B48730}"/>
              </a:ext>
            </a:extLst>
          </p:cNvPr>
          <p:cNvSpPr>
            <a:spLocks noGrp="1" noChangeArrowheads="1"/>
          </p:cNvSpPr>
          <p:nvPr>
            <p:ph type="title"/>
          </p:nvPr>
        </p:nvSpPr>
        <p:spPr/>
        <p:txBody>
          <a:bodyPr/>
          <a:lstStyle/>
          <a:p>
            <a:pPr eaLnBrk="1" hangingPunct="1"/>
            <a:r>
              <a:rPr lang="zh-CN" altLang="zh-CN"/>
              <a:t>激光雷达</a:t>
            </a:r>
            <a:endParaRPr lang="zh-CN" altLang="en-US"/>
          </a:p>
        </p:txBody>
      </p:sp>
      <p:pic>
        <p:nvPicPr>
          <p:cNvPr id="26627" name="图片 4">
            <a:extLst>
              <a:ext uri="{FF2B5EF4-FFF2-40B4-BE49-F238E27FC236}">
                <a16:creationId xmlns:a16="http://schemas.microsoft.com/office/drawing/2014/main" id="{FB8309C7-2176-43E9-8578-4DF6F23A30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550" y="1628775"/>
            <a:ext cx="6264275" cy="460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157D846F-C62F-4BC2-BC62-E4D29C3BCFF2}"/>
              </a:ext>
            </a:extLst>
          </p:cNvPr>
          <p:cNvSpPr>
            <a:spLocks noGrp="1" noChangeArrowheads="1"/>
          </p:cNvSpPr>
          <p:nvPr>
            <p:ph type="title"/>
          </p:nvPr>
        </p:nvSpPr>
        <p:spPr/>
        <p:txBody>
          <a:bodyPr/>
          <a:lstStyle/>
          <a:p>
            <a:pPr eaLnBrk="1" hangingPunct="1"/>
            <a:r>
              <a:rPr lang="zh-CN" altLang="zh-CN"/>
              <a:t>激光雷达</a:t>
            </a:r>
            <a:endParaRPr lang="zh-CN" altLang="en-US"/>
          </a:p>
        </p:txBody>
      </p:sp>
      <p:sp>
        <p:nvSpPr>
          <p:cNvPr id="27651" name="Rectangle 3">
            <a:extLst>
              <a:ext uri="{FF2B5EF4-FFF2-40B4-BE49-F238E27FC236}">
                <a16:creationId xmlns:a16="http://schemas.microsoft.com/office/drawing/2014/main" id="{4E190ECE-91C6-42D5-87F1-C8B9873C3F42}"/>
              </a:ext>
            </a:extLst>
          </p:cNvPr>
          <p:cNvSpPr>
            <a:spLocks noGrp="1" noChangeArrowheads="1"/>
          </p:cNvSpPr>
          <p:nvPr>
            <p:ph type="body" idx="1"/>
          </p:nvPr>
        </p:nvSpPr>
        <p:spPr>
          <a:xfrm>
            <a:off x="395288" y="1773238"/>
            <a:ext cx="4391025" cy="4114800"/>
          </a:xfrm>
        </p:spPr>
        <p:txBody>
          <a:bodyPr/>
          <a:lstStyle/>
          <a:p>
            <a:r>
              <a:rPr lang="zh-CN" altLang="zh-CN" sz="2000"/>
              <a:t>综合考量成本、体积、安全性、量产能力等因素，机械式激光雷达都不算是最理想的产品。目前激光雷达领域的企业都在努力开发轻量化、低成本的新型产品，混合固态激光雷达和固态激光雷达便是其杰出的代表。固态激光雷达采用电子方案来达到全范围探测，体积更小，方便集成在车身内部，系统可靠性提高，成本也可大幅降低。</a:t>
            </a:r>
            <a:r>
              <a:rPr lang="zh-CN" altLang="en-US" sz="2000"/>
              <a:t>右</a:t>
            </a:r>
            <a:r>
              <a:rPr lang="zh-CN" altLang="zh-CN" sz="2000"/>
              <a:t>图为</a:t>
            </a:r>
            <a:r>
              <a:rPr lang="en-US" altLang="zh-CN" sz="2000"/>
              <a:t>Quanery S3</a:t>
            </a:r>
            <a:r>
              <a:rPr lang="zh-CN" altLang="zh-CN" sz="2000"/>
              <a:t>固态激光雷达，其使用了相位矩阵新技术，在宏观和微观尺度上均不含任何移动或振动部件。</a:t>
            </a:r>
          </a:p>
        </p:txBody>
      </p:sp>
      <p:pic>
        <p:nvPicPr>
          <p:cNvPr id="27652" name="图片 3">
            <a:extLst>
              <a:ext uri="{FF2B5EF4-FFF2-40B4-BE49-F238E27FC236}">
                <a16:creationId xmlns:a16="http://schemas.microsoft.com/office/drawing/2014/main" id="{CD270FF6-A9A8-4A73-A41D-DD4912253A7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13300" y="2133600"/>
            <a:ext cx="3836988"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8BFD2822-E3B3-4220-BAD1-BB8AE47AFA27}"/>
              </a:ext>
            </a:extLst>
          </p:cNvPr>
          <p:cNvSpPr>
            <a:spLocks noGrp="1" noChangeArrowheads="1"/>
          </p:cNvSpPr>
          <p:nvPr>
            <p:ph type="title"/>
          </p:nvPr>
        </p:nvSpPr>
        <p:spPr/>
        <p:txBody>
          <a:bodyPr/>
          <a:lstStyle/>
          <a:p>
            <a:pPr eaLnBrk="1" hangingPunct="1"/>
            <a:r>
              <a:rPr lang="zh-CN" altLang="en-US"/>
              <a:t>毫米波雷达</a:t>
            </a:r>
          </a:p>
        </p:txBody>
      </p:sp>
      <p:sp>
        <p:nvSpPr>
          <p:cNvPr id="13315" name="Rectangle 3">
            <a:extLst>
              <a:ext uri="{FF2B5EF4-FFF2-40B4-BE49-F238E27FC236}">
                <a16:creationId xmlns:a16="http://schemas.microsoft.com/office/drawing/2014/main" id="{9751EB72-E95C-4975-808F-F4E623279A1B}"/>
              </a:ext>
            </a:extLst>
          </p:cNvPr>
          <p:cNvSpPr>
            <a:spLocks noGrp="1" noChangeArrowheads="1"/>
          </p:cNvSpPr>
          <p:nvPr>
            <p:ph type="body" idx="1"/>
          </p:nvPr>
        </p:nvSpPr>
        <p:spPr>
          <a:xfrm>
            <a:off x="395288" y="1773238"/>
            <a:ext cx="8280400" cy="4114800"/>
          </a:xfrm>
        </p:spPr>
        <p:txBody>
          <a:bodyPr/>
          <a:lstStyle/>
          <a:p>
            <a:pPr>
              <a:defRPr/>
            </a:pPr>
            <a:r>
              <a:rPr lang="zh-CN" altLang="en-US" dirty="0"/>
              <a:t>概述</a:t>
            </a:r>
            <a:endParaRPr lang="en-US" altLang="zh-CN" dirty="0"/>
          </a:p>
          <a:p>
            <a:pPr marL="0" indent="0">
              <a:buFont typeface="Wingdings" panose="05000000000000000000" pitchFamily="2" charset="2"/>
              <a:buNone/>
              <a:defRPr/>
            </a:pPr>
            <a:r>
              <a:rPr lang="en-US" altLang="zh-CN" sz="2000" dirty="0"/>
              <a:t>       </a:t>
            </a:r>
            <a:r>
              <a:rPr lang="zh-CN" altLang="zh-CN" sz="2000" dirty="0"/>
              <a:t>毫米波雷达是工作在毫米波波段（</a:t>
            </a:r>
            <a:r>
              <a:rPr lang="en-US" altLang="zh-CN" sz="2000" dirty="0"/>
              <a:t>millimeter wave</a:t>
            </a:r>
            <a:r>
              <a:rPr lang="zh-CN" altLang="zh-CN" sz="2000" dirty="0"/>
              <a:t>）探测的雷达，其与普通雷达相似，通过发射无线电信号并接收反射信号来测定与物体间的距离。毫米波频率通常在</a:t>
            </a:r>
            <a:r>
              <a:rPr lang="en-US" altLang="zh-CN" sz="2000" dirty="0"/>
              <a:t>30—300GHz</a:t>
            </a:r>
            <a:r>
              <a:rPr lang="zh-CN" altLang="zh-CN" sz="2000" dirty="0"/>
              <a:t>（波长为</a:t>
            </a:r>
            <a:r>
              <a:rPr lang="en-US" altLang="zh-CN" sz="2000" dirty="0"/>
              <a:t>1—10mm</a:t>
            </a:r>
            <a:r>
              <a:rPr lang="zh-CN" altLang="zh-CN" sz="2000" dirty="0"/>
              <a:t>）之间，波长介于厘米波和光波之间，因此毫米波雷达兼有微波雷达和光电雷达的一些优点，非常适合于自动驾驶汽车领域的应用。因为毫米波雷达具有较强的穿透性，能够轻松地穿透保险杠上的塑料，所以常被安装在汽车的保险杠内。</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AB793307-3E20-4AF0-84D0-F7A96F4012DF}"/>
              </a:ext>
            </a:extLst>
          </p:cNvPr>
          <p:cNvSpPr>
            <a:spLocks noGrp="1" noChangeArrowheads="1"/>
          </p:cNvSpPr>
          <p:nvPr>
            <p:ph type="title"/>
          </p:nvPr>
        </p:nvSpPr>
        <p:spPr/>
        <p:txBody>
          <a:bodyPr/>
          <a:lstStyle/>
          <a:p>
            <a:pPr eaLnBrk="1" hangingPunct="1"/>
            <a:r>
              <a:rPr lang="zh-CN" altLang="en-US"/>
              <a:t>毫米波雷达</a:t>
            </a:r>
          </a:p>
        </p:txBody>
      </p:sp>
      <p:sp>
        <p:nvSpPr>
          <p:cNvPr id="13315" name="Rectangle 3">
            <a:extLst>
              <a:ext uri="{FF2B5EF4-FFF2-40B4-BE49-F238E27FC236}">
                <a16:creationId xmlns:a16="http://schemas.microsoft.com/office/drawing/2014/main" id="{9751EB72-E95C-4975-808F-F4E623279A1B}"/>
              </a:ext>
            </a:extLst>
          </p:cNvPr>
          <p:cNvSpPr>
            <a:spLocks noGrp="1" noChangeArrowheads="1"/>
          </p:cNvSpPr>
          <p:nvPr>
            <p:ph type="body" idx="1"/>
          </p:nvPr>
        </p:nvSpPr>
        <p:spPr>
          <a:xfrm>
            <a:off x="395288" y="1773238"/>
            <a:ext cx="8280400" cy="4114800"/>
          </a:xfrm>
        </p:spPr>
        <p:txBody>
          <a:bodyPr/>
          <a:lstStyle/>
          <a:p>
            <a:pPr>
              <a:defRPr/>
            </a:pPr>
            <a:r>
              <a:rPr lang="zh-CN" altLang="zh-CN" dirty="0"/>
              <a:t>工作原理</a:t>
            </a:r>
            <a:endParaRPr lang="en-US" altLang="zh-CN" dirty="0"/>
          </a:p>
          <a:p>
            <a:pPr marL="0" indent="0">
              <a:buFont typeface="Wingdings" panose="05000000000000000000" pitchFamily="2" charset="2"/>
              <a:buNone/>
              <a:defRPr/>
            </a:pPr>
            <a:r>
              <a:rPr lang="en-US" altLang="zh-CN" sz="2000" dirty="0"/>
              <a:t>       </a:t>
            </a:r>
            <a:r>
              <a:rPr lang="zh-CN" altLang="zh-CN" sz="2000" dirty="0"/>
              <a:t>毫米波雷达其采集的原始数据基于极坐标系（距离</a:t>
            </a:r>
            <a:r>
              <a:rPr lang="en-US" altLang="zh-CN" sz="2000" dirty="0"/>
              <a:t>+</a:t>
            </a:r>
            <a:r>
              <a:rPr lang="zh-CN" altLang="zh-CN" sz="2000" dirty="0"/>
              <a:t>角度），与激光雷达的笛卡尔（</a:t>
            </a:r>
            <a:r>
              <a:rPr lang="en-US" altLang="zh-CN" sz="2000" dirty="0"/>
              <a:t>XYZ</a:t>
            </a:r>
            <a:r>
              <a:rPr lang="zh-CN" altLang="zh-CN" sz="2000" dirty="0"/>
              <a:t>）坐标系不同。在汽车雷达领域，调频连续波（</a:t>
            </a:r>
            <a:r>
              <a:rPr lang="en-US" altLang="zh-CN" sz="2000" dirty="0"/>
              <a:t>FMCW</a:t>
            </a:r>
            <a:r>
              <a:rPr lang="zh-CN" altLang="zh-CN" sz="2000" dirty="0"/>
              <a:t>）波形比较常见，其工作时，振荡器会产生一个频率随时间逐渐增加的信号（</a:t>
            </a:r>
            <a:r>
              <a:rPr lang="en-US" altLang="zh-CN" sz="2000" dirty="0"/>
              <a:t>chirp</a:t>
            </a:r>
            <a:r>
              <a:rPr lang="zh-CN" altLang="zh-CN" sz="2000" dirty="0"/>
              <a:t>），这个信号遇到障碍物之后，会反弹回来，其时延为</a:t>
            </a:r>
            <a:r>
              <a:rPr lang="en-US" altLang="zh-CN" sz="2000" dirty="0"/>
              <a:t>2</a:t>
            </a:r>
            <a:r>
              <a:rPr lang="zh-CN" altLang="zh-CN" sz="2000" dirty="0"/>
              <a:t>倍的距离除以光速。返回的波形和发出的波形之间有个频率差，这个频率差是呈线性关系的：物体越远，返回的波收到的越晚，那么它跟入射波的频率差值就越大。将这两个频率做一个减法，就可以得到二者频率的差拍频率，通过判断差拍频率的高低就可以判断障碍物的距离。毫米波的测速原理是基于</a:t>
            </a:r>
            <a:r>
              <a:rPr lang="en-US" altLang="zh-CN" sz="2000" dirty="0"/>
              <a:t>chirp</a:t>
            </a:r>
            <a:r>
              <a:rPr lang="zh-CN" altLang="zh-CN" sz="2000" dirty="0"/>
              <a:t>之间的多普勒效应。</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a:extLst>
              <a:ext uri="{FF2B5EF4-FFF2-40B4-BE49-F238E27FC236}">
                <a16:creationId xmlns:a16="http://schemas.microsoft.com/office/drawing/2014/main" id="{53ACC272-911D-4935-930D-568AEDECD412}"/>
              </a:ext>
            </a:extLst>
          </p:cNvPr>
          <p:cNvSpPr>
            <a:spLocks noGrp="1" noChangeArrowheads="1"/>
          </p:cNvSpPr>
          <p:nvPr>
            <p:ph type="title"/>
          </p:nvPr>
        </p:nvSpPr>
        <p:spPr/>
        <p:txBody>
          <a:bodyPr/>
          <a:lstStyle/>
          <a:p>
            <a:pPr eaLnBrk="1" hangingPunct="1"/>
            <a:r>
              <a:rPr lang="zh-CN" altLang="en-US"/>
              <a:t>毫米波雷达</a:t>
            </a:r>
          </a:p>
        </p:txBody>
      </p:sp>
      <p:sp>
        <p:nvSpPr>
          <p:cNvPr id="13315" name="Rectangle 3">
            <a:extLst>
              <a:ext uri="{FF2B5EF4-FFF2-40B4-BE49-F238E27FC236}">
                <a16:creationId xmlns:a16="http://schemas.microsoft.com/office/drawing/2014/main" id="{9751EB72-E95C-4975-808F-F4E623279A1B}"/>
              </a:ext>
            </a:extLst>
          </p:cNvPr>
          <p:cNvSpPr>
            <a:spLocks noGrp="1" noChangeArrowheads="1"/>
          </p:cNvSpPr>
          <p:nvPr>
            <p:ph type="body" idx="1"/>
          </p:nvPr>
        </p:nvSpPr>
        <p:spPr>
          <a:xfrm>
            <a:off x="395288" y="1773238"/>
            <a:ext cx="8280400" cy="4114800"/>
          </a:xfrm>
        </p:spPr>
        <p:txBody>
          <a:bodyPr/>
          <a:lstStyle/>
          <a:p>
            <a:pPr>
              <a:defRPr/>
            </a:pPr>
            <a:r>
              <a:rPr lang="zh-CN" altLang="zh-CN" dirty="0"/>
              <a:t>工作原理</a:t>
            </a:r>
            <a:endParaRPr lang="en-US" altLang="zh-CN" dirty="0"/>
          </a:p>
          <a:p>
            <a:pPr marL="0" indent="0">
              <a:buFont typeface="Wingdings" panose="05000000000000000000" pitchFamily="2" charset="2"/>
              <a:buNone/>
              <a:defRPr/>
            </a:pPr>
            <a:r>
              <a:rPr lang="zh-CN" altLang="zh-CN" sz="2000" dirty="0"/>
              <a:t>在自动驾驶汽车领域，车载毫米波雷达通过天线发射毫米波，接受目标反射信号，经后方处理后快速准确地获取汽车车身周围的物理环境信息（如汽车与其他物体之间的相对距离、相对速度、角度、运动方向等），然后根据所探知的物体信息进行目标追踪和识别分类，进而结合车身动态信息进行数据融合，最终通过中央处理单元（</a:t>
            </a:r>
            <a:r>
              <a:rPr lang="en-US" altLang="zh-CN" sz="2000" dirty="0"/>
              <a:t>ECU</a:t>
            </a:r>
            <a:r>
              <a:rPr lang="zh-CN" altLang="zh-CN" sz="2000" dirty="0"/>
              <a:t>）进行智能处理。经合理决策后，以声、光及触觉等多种方式告知或警告驾驶员，或及时对汽车做出主动干预，从而保证驾驶过程中的安全性和舒适性，减少事故发生几率。</a:t>
            </a:r>
            <a:r>
              <a:rPr lang="zh-CN" altLang="en-US" sz="2000" dirty="0"/>
              <a:t>下</a:t>
            </a:r>
            <a:r>
              <a:rPr lang="zh-CN" altLang="zh-CN" sz="2000" dirty="0"/>
              <a:t>图所示为车载毫米波雷达工作简图。</a:t>
            </a:r>
          </a:p>
          <a:p>
            <a:pPr marL="0" indent="0">
              <a:buFont typeface="Wingdings" panose="05000000000000000000" pitchFamily="2" charset="2"/>
              <a:buNone/>
              <a:defRPr/>
            </a:pPr>
            <a:endParaRPr lang="zh-CN" altLang="zh-CN" sz="20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FCD28940-396F-4908-97FD-61F3614E177B}"/>
              </a:ext>
            </a:extLst>
          </p:cNvPr>
          <p:cNvSpPr>
            <a:spLocks noGrp="1" noChangeArrowheads="1"/>
          </p:cNvSpPr>
          <p:nvPr>
            <p:ph type="title"/>
          </p:nvPr>
        </p:nvSpPr>
        <p:spPr/>
        <p:txBody>
          <a:bodyPr/>
          <a:lstStyle/>
          <a:p>
            <a:pPr eaLnBrk="1" hangingPunct="1"/>
            <a:r>
              <a:rPr lang="zh-CN" altLang="en-US"/>
              <a:t>毫米波雷达</a:t>
            </a:r>
          </a:p>
        </p:txBody>
      </p:sp>
      <p:pic>
        <p:nvPicPr>
          <p:cNvPr id="31747" name="图片 4">
            <a:extLst>
              <a:ext uri="{FF2B5EF4-FFF2-40B4-BE49-F238E27FC236}">
                <a16:creationId xmlns:a16="http://schemas.microsoft.com/office/drawing/2014/main" id="{41B4870C-3089-4F40-8EAD-BE527333BC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213" y="1916113"/>
            <a:ext cx="6983412" cy="388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9AFCB266-C2FE-44CB-8E03-6010D7E3DC4C}"/>
              </a:ext>
            </a:extLst>
          </p:cNvPr>
          <p:cNvSpPr>
            <a:spLocks noGrp="1" noChangeArrowheads="1"/>
          </p:cNvSpPr>
          <p:nvPr>
            <p:ph type="title"/>
          </p:nvPr>
        </p:nvSpPr>
        <p:spPr/>
        <p:txBody>
          <a:bodyPr/>
          <a:lstStyle/>
          <a:p>
            <a:pPr eaLnBrk="1" hangingPunct="1"/>
            <a:r>
              <a:rPr lang="zh-CN" altLang="en-US"/>
              <a:t>毫米波雷达</a:t>
            </a:r>
          </a:p>
        </p:txBody>
      </p:sp>
      <p:sp>
        <p:nvSpPr>
          <p:cNvPr id="13315" name="Rectangle 3">
            <a:extLst>
              <a:ext uri="{FF2B5EF4-FFF2-40B4-BE49-F238E27FC236}">
                <a16:creationId xmlns:a16="http://schemas.microsoft.com/office/drawing/2014/main" id="{9751EB72-E95C-4975-808F-F4E623279A1B}"/>
              </a:ext>
            </a:extLst>
          </p:cNvPr>
          <p:cNvSpPr>
            <a:spLocks noGrp="1" noChangeArrowheads="1"/>
          </p:cNvSpPr>
          <p:nvPr>
            <p:ph type="body" idx="1"/>
          </p:nvPr>
        </p:nvSpPr>
        <p:spPr>
          <a:xfrm>
            <a:off x="431800" y="1989138"/>
            <a:ext cx="8280400" cy="4114800"/>
          </a:xfrm>
        </p:spPr>
        <p:txBody>
          <a:bodyPr/>
          <a:lstStyle/>
          <a:p>
            <a:pPr>
              <a:defRPr/>
            </a:pPr>
            <a:r>
              <a:rPr lang="zh-CN" altLang="en-US" dirty="0"/>
              <a:t>优点</a:t>
            </a:r>
            <a:endParaRPr lang="en-US" altLang="zh-CN" dirty="0"/>
          </a:p>
          <a:p>
            <a:pPr marL="0" indent="0">
              <a:buFont typeface="Wingdings" panose="05000000000000000000" pitchFamily="2" charset="2"/>
              <a:buNone/>
              <a:defRPr/>
            </a:pPr>
            <a:r>
              <a:rPr lang="en-US" altLang="zh-CN" sz="2000" dirty="0"/>
              <a:t>(1)</a:t>
            </a:r>
            <a:r>
              <a:rPr lang="zh-CN" altLang="zh-CN" sz="2000" dirty="0"/>
              <a:t>高分辨率，小尺寸。由于天线和其他的微波元器件尺寸与频率有关，因此毫米波雷达的天线和微波元器件可以较小，小的天线尺寸可获得窄波束。</a:t>
            </a:r>
          </a:p>
          <a:p>
            <a:pPr marL="0" indent="0">
              <a:buFont typeface="Wingdings" panose="05000000000000000000" pitchFamily="2" charset="2"/>
              <a:buNone/>
              <a:defRPr/>
            </a:pPr>
            <a:r>
              <a:rPr lang="en-US" altLang="zh-CN" sz="2000" dirty="0"/>
              <a:t>(2)</a:t>
            </a:r>
            <a:r>
              <a:rPr lang="zh-CN" altLang="zh-CN" sz="2000" dirty="0"/>
              <a:t>与红外、激光、电视等光学导引头相比，毫米波导引头穿透雾、烟、灰尘的能力强，测距精度受天气因素和环境因素影响较小，可以基本保证车辆在各种日常天气下的正常运行。</a:t>
            </a:r>
          </a:p>
          <a:p>
            <a:pPr marL="0" indent="0">
              <a:buFont typeface="Wingdings" panose="05000000000000000000" pitchFamily="2" charset="2"/>
              <a:buNone/>
              <a:defRPr/>
            </a:pPr>
            <a:r>
              <a:rPr lang="en-US" altLang="zh-CN" sz="2000" dirty="0"/>
              <a:t>(3)</a:t>
            </a:r>
            <a:r>
              <a:rPr lang="zh-CN" altLang="zh-CN" sz="2000" dirty="0"/>
              <a:t>与常常用来与毫米波雷达相比的红外系统相比，毫米波雷达的一个优点是可以直接测量距离和速度信息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1821E5B8-5C5A-4434-B286-658CA0A9CE27}"/>
              </a:ext>
            </a:extLst>
          </p:cNvPr>
          <p:cNvSpPr>
            <a:spLocks noGrp="1" noChangeArrowheads="1"/>
          </p:cNvSpPr>
          <p:nvPr>
            <p:ph type="title"/>
          </p:nvPr>
        </p:nvSpPr>
        <p:spPr/>
        <p:txBody>
          <a:bodyPr/>
          <a:lstStyle/>
          <a:p>
            <a:pPr eaLnBrk="1" hangingPunct="1"/>
            <a:r>
              <a:rPr lang="zh-CN" altLang="en-US"/>
              <a:t>毫米波雷达</a:t>
            </a:r>
          </a:p>
        </p:txBody>
      </p:sp>
      <p:sp>
        <p:nvSpPr>
          <p:cNvPr id="13315" name="Rectangle 3">
            <a:extLst>
              <a:ext uri="{FF2B5EF4-FFF2-40B4-BE49-F238E27FC236}">
                <a16:creationId xmlns:a16="http://schemas.microsoft.com/office/drawing/2014/main" id="{9751EB72-E95C-4975-808F-F4E623279A1B}"/>
              </a:ext>
            </a:extLst>
          </p:cNvPr>
          <p:cNvSpPr>
            <a:spLocks noGrp="1" noChangeArrowheads="1"/>
          </p:cNvSpPr>
          <p:nvPr>
            <p:ph type="body" idx="1"/>
          </p:nvPr>
        </p:nvSpPr>
        <p:spPr>
          <a:xfrm>
            <a:off x="431800" y="2060575"/>
            <a:ext cx="8280400" cy="4114800"/>
          </a:xfrm>
        </p:spPr>
        <p:txBody>
          <a:bodyPr/>
          <a:lstStyle/>
          <a:p>
            <a:pPr>
              <a:defRPr/>
            </a:pPr>
            <a:r>
              <a:rPr lang="zh-CN" altLang="en-US" dirty="0"/>
              <a:t>缺点</a:t>
            </a:r>
            <a:endParaRPr lang="en-US" altLang="zh-CN" dirty="0"/>
          </a:p>
          <a:p>
            <a:pPr marL="0" indent="0">
              <a:buFont typeface="Wingdings" panose="05000000000000000000" pitchFamily="2" charset="2"/>
              <a:buNone/>
              <a:defRPr/>
            </a:pPr>
            <a:r>
              <a:rPr lang="en-US" altLang="zh-CN" sz="2000" dirty="0"/>
              <a:t>(1)</a:t>
            </a:r>
            <a:r>
              <a:rPr lang="zh-CN" altLang="zh-CN" sz="2000" dirty="0"/>
              <a:t>与微波雷达相比，毫米波雷达的发射机的功率低</a:t>
            </a:r>
            <a:r>
              <a:rPr lang="en-US" altLang="zh-CN" sz="2000" dirty="0"/>
              <a:t>, </a:t>
            </a:r>
            <a:r>
              <a:rPr lang="zh-CN" altLang="zh-CN" sz="2000" dirty="0"/>
              <a:t>波导器件中的损耗大。</a:t>
            </a:r>
          </a:p>
          <a:p>
            <a:pPr marL="0" indent="0">
              <a:buFont typeface="Wingdings" panose="05000000000000000000" pitchFamily="2" charset="2"/>
              <a:buNone/>
              <a:defRPr/>
            </a:pPr>
            <a:r>
              <a:rPr lang="en-US" altLang="zh-CN" sz="2000" dirty="0"/>
              <a:t>(2)</a:t>
            </a:r>
            <a:r>
              <a:rPr lang="zh-CN" altLang="zh-CN" sz="2000" dirty="0"/>
              <a:t>行人的后向散射截面较弱，如果需要探测行人，雷达的探测阈值需要设低，其负面效应可能会有更多虚报物体出现。</a:t>
            </a:r>
          </a:p>
          <a:p>
            <a:pPr marL="0" indent="0">
              <a:buFont typeface="Wingdings" panose="05000000000000000000" pitchFamily="2" charset="2"/>
              <a:buNone/>
              <a:defRPr/>
            </a:pPr>
            <a:r>
              <a:rPr lang="en-US" altLang="zh-CN" sz="2000" dirty="0"/>
              <a:t>(3)</a:t>
            </a:r>
            <a:r>
              <a:rPr lang="zh-CN" altLang="zh-CN" sz="2000" dirty="0"/>
              <a:t>毫米波器件昂贵，现阶段不能大批量生产装备。</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50DE71CC-6BAB-40E0-AA81-F6889FDF54A8}"/>
              </a:ext>
            </a:extLst>
          </p:cNvPr>
          <p:cNvSpPr>
            <a:spLocks noGrp="1" noChangeArrowheads="1"/>
          </p:cNvSpPr>
          <p:nvPr>
            <p:ph type="title"/>
          </p:nvPr>
        </p:nvSpPr>
        <p:spPr/>
        <p:txBody>
          <a:bodyPr/>
          <a:lstStyle/>
          <a:p>
            <a:pPr eaLnBrk="1" hangingPunct="1"/>
            <a:r>
              <a:rPr lang="zh-CN" altLang="en-US"/>
              <a:t>毫米波雷达</a:t>
            </a:r>
          </a:p>
        </p:txBody>
      </p:sp>
      <p:sp>
        <p:nvSpPr>
          <p:cNvPr id="34819" name="Rectangle 3">
            <a:extLst>
              <a:ext uri="{FF2B5EF4-FFF2-40B4-BE49-F238E27FC236}">
                <a16:creationId xmlns:a16="http://schemas.microsoft.com/office/drawing/2014/main" id="{F3AFCE02-1E8E-4EA8-926E-6EA26C5CD5C0}"/>
              </a:ext>
            </a:extLst>
          </p:cNvPr>
          <p:cNvSpPr>
            <a:spLocks noGrp="1" noChangeArrowheads="1"/>
          </p:cNvSpPr>
          <p:nvPr>
            <p:ph type="body" idx="1"/>
          </p:nvPr>
        </p:nvSpPr>
        <p:spPr>
          <a:xfrm>
            <a:off x="395288" y="1773238"/>
            <a:ext cx="3744912" cy="4114800"/>
          </a:xfrm>
        </p:spPr>
        <p:txBody>
          <a:bodyPr/>
          <a:lstStyle/>
          <a:p>
            <a:pPr marL="0" indent="0">
              <a:buFont typeface="Wingdings" panose="05000000000000000000" pitchFamily="2" charset="2"/>
              <a:buNone/>
            </a:pPr>
            <a:r>
              <a:rPr lang="zh-CN" altLang="zh-CN" sz="2000"/>
              <a:t>按目前应用市场的主流分类，自动驾驶汽车上的毫米波雷达频率主要包括</a:t>
            </a:r>
            <a:r>
              <a:rPr lang="en-US" altLang="zh-CN" sz="2000"/>
              <a:t>24GHz</a:t>
            </a:r>
            <a:r>
              <a:rPr lang="zh-CN" altLang="zh-CN" sz="2000"/>
              <a:t>和</a:t>
            </a:r>
            <a:r>
              <a:rPr lang="en-US" altLang="zh-CN" sz="2000"/>
              <a:t>77GHz</a:t>
            </a:r>
            <a:r>
              <a:rPr lang="zh-CN" altLang="zh-CN" sz="2000"/>
              <a:t>两种。其中</a:t>
            </a:r>
            <a:r>
              <a:rPr lang="en-US" altLang="zh-CN" sz="2000"/>
              <a:t>24GHz</a:t>
            </a:r>
            <a:r>
              <a:rPr lang="zh-CN" altLang="zh-CN" sz="2000"/>
              <a:t>频段的雷达通常用于感知车辆周围的障碍物，为换道决策提供感知信息，其能够实现的</a:t>
            </a:r>
            <a:r>
              <a:rPr lang="en-US" altLang="zh-CN" sz="2000"/>
              <a:t>ADAS</a:t>
            </a:r>
            <a:r>
              <a:rPr lang="zh-CN" altLang="zh-CN" sz="2000"/>
              <a:t>功能有盲点监测、变道辅助等；</a:t>
            </a:r>
            <a:r>
              <a:rPr lang="en-US" altLang="zh-CN" sz="2000"/>
              <a:t>77GHz</a:t>
            </a:r>
            <a:r>
              <a:rPr lang="zh-CN" altLang="zh-CN" sz="2000"/>
              <a:t>频段的雷达波长更短，产品尺寸更小，性能良好的</a:t>
            </a:r>
            <a:r>
              <a:rPr lang="en-US" altLang="zh-CN" sz="2000"/>
              <a:t>77GHz</a:t>
            </a:r>
            <a:r>
              <a:rPr lang="zh-CN" altLang="zh-CN" sz="2000"/>
              <a:t>雷达的最大检测距离可以达到</a:t>
            </a:r>
            <a:r>
              <a:rPr lang="en-US" altLang="zh-CN" sz="2000"/>
              <a:t>160</a:t>
            </a:r>
            <a:r>
              <a:rPr lang="zh-CN" altLang="zh-CN" sz="2000"/>
              <a:t>米以上，因此常被安装在前保险杠上，正对汽车的行驶方向。图为毫米波雷达测距示意图。</a:t>
            </a:r>
          </a:p>
        </p:txBody>
      </p:sp>
      <p:pic>
        <p:nvPicPr>
          <p:cNvPr id="34820" name="图片 3">
            <a:extLst>
              <a:ext uri="{FF2B5EF4-FFF2-40B4-BE49-F238E27FC236}">
                <a16:creationId xmlns:a16="http://schemas.microsoft.com/office/drawing/2014/main" id="{F24133D4-E440-4178-941B-9A2EEE7ECCA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29088" y="1773238"/>
            <a:ext cx="5581650" cy="400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66545631-65EF-4D6D-B28D-7DE31686A36E}"/>
              </a:ext>
            </a:extLst>
          </p:cNvPr>
          <p:cNvSpPr>
            <a:spLocks noGrp="1" noChangeArrowheads="1"/>
          </p:cNvSpPr>
          <p:nvPr>
            <p:ph type="title"/>
          </p:nvPr>
        </p:nvSpPr>
        <p:spPr/>
        <p:txBody>
          <a:bodyPr/>
          <a:lstStyle/>
          <a:p>
            <a:pPr eaLnBrk="1" hangingPunct="1"/>
            <a:r>
              <a:rPr lang="zh-CN" altLang="en-US"/>
              <a:t>毫米波雷达</a:t>
            </a:r>
          </a:p>
        </p:txBody>
      </p:sp>
      <p:sp>
        <p:nvSpPr>
          <p:cNvPr id="35843" name="Rectangle 3">
            <a:extLst>
              <a:ext uri="{FF2B5EF4-FFF2-40B4-BE49-F238E27FC236}">
                <a16:creationId xmlns:a16="http://schemas.microsoft.com/office/drawing/2014/main" id="{A88B8D02-FD1F-4D9A-B04D-824772442A13}"/>
              </a:ext>
            </a:extLst>
          </p:cNvPr>
          <p:cNvSpPr>
            <a:spLocks noGrp="1" noChangeArrowheads="1"/>
          </p:cNvSpPr>
          <p:nvPr>
            <p:ph type="body" idx="1"/>
          </p:nvPr>
        </p:nvSpPr>
        <p:spPr>
          <a:xfrm>
            <a:off x="395288" y="1773238"/>
            <a:ext cx="8280400" cy="4114800"/>
          </a:xfrm>
        </p:spPr>
        <p:txBody>
          <a:bodyPr/>
          <a:lstStyle/>
          <a:p>
            <a:r>
              <a:rPr lang="zh-CN" altLang="zh-CN" sz="2000"/>
              <a:t>由公式：光速</a:t>
            </a:r>
            <a:r>
              <a:rPr lang="en-US" altLang="zh-CN" sz="2000"/>
              <a:t>=</a:t>
            </a:r>
            <a:r>
              <a:rPr lang="zh-CN" altLang="zh-CN" sz="2000"/>
              <a:t>波长</a:t>
            </a:r>
            <a:r>
              <a:rPr lang="en-US" altLang="zh-CN" sz="2000"/>
              <a:t>*</a:t>
            </a:r>
            <a:r>
              <a:rPr lang="zh-CN" altLang="zh-CN" sz="2000"/>
              <a:t>频率，可以得到频率越高的毫米波雷达，其波长越短。波长越短，意味着分辨率越高。相比于</a:t>
            </a:r>
            <a:r>
              <a:rPr lang="en-US" altLang="zh-CN" sz="2000"/>
              <a:t>24GHz</a:t>
            </a:r>
            <a:r>
              <a:rPr lang="zh-CN" altLang="zh-CN" sz="2000"/>
              <a:t>的毫米波雷达，</a:t>
            </a:r>
            <a:r>
              <a:rPr lang="en-US" altLang="zh-CN" sz="2000"/>
              <a:t>77GHz</a:t>
            </a:r>
            <a:r>
              <a:rPr lang="zh-CN" altLang="zh-CN" sz="2000"/>
              <a:t>的车载雷达发展前景更大，更可能成为未来的主流。原因主要有：</a:t>
            </a:r>
            <a:r>
              <a:rPr lang="en-US" altLang="zh-CN" sz="2000"/>
              <a:t>77GHz</a:t>
            </a:r>
            <a:r>
              <a:rPr lang="zh-CN" altLang="zh-CN" sz="2000"/>
              <a:t>频段受到各国政策上的支持，世界主流频段将得到统一；另外，</a:t>
            </a:r>
            <a:r>
              <a:rPr lang="en-US" altLang="zh-CN" sz="2000"/>
              <a:t>77GHz</a:t>
            </a:r>
            <a:r>
              <a:rPr lang="zh-CN" altLang="zh-CN" sz="2000"/>
              <a:t>的毫米波雷达带宽更大、分辨率更高、抗干扰能力更强，产品尺寸更小。</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a:extLst>
              <a:ext uri="{FF2B5EF4-FFF2-40B4-BE49-F238E27FC236}">
                <a16:creationId xmlns:a16="http://schemas.microsoft.com/office/drawing/2014/main" id="{1DEF106B-0938-429D-96DC-06C0EF503728}"/>
              </a:ext>
            </a:extLst>
          </p:cNvPr>
          <p:cNvSpPr>
            <a:spLocks noGrp="1" noChangeArrowheads="1"/>
          </p:cNvSpPr>
          <p:nvPr>
            <p:ph type="title"/>
          </p:nvPr>
        </p:nvSpPr>
        <p:spPr/>
        <p:txBody>
          <a:bodyPr/>
          <a:lstStyle/>
          <a:p>
            <a:r>
              <a:rPr lang="zh-CN" altLang="en-US"/>
              <a:t>本书思维导图</a:t>
            </a:r>
          </a:p>
        </p:txBody>
      </p:sp>
      <p:sp>
        <p:nvSpPr>
          <p:cNvPr id="8195" name="内容占位符 2">
            <a:extLst>
              <a:ext uri="{FF2B5EF4-FFF2-40B4-BE49-F238E27FC236}">
                <a16:creationId xmlns:a16="http://schemas.microsoft.com/office/drawing/2014/main" id="{0C913BDD-A678-44DF-95F8-00276164B215}"/>
              </a:ext>
            </a:extLst>
          </p:cNvPr>
          <p:cNvSpPr>
            <a:spLocks noGrp="1" noChangeArrowheads="1"/>
          </p:cNvSpPr>
          <p:nvPr>
            <p:ph idx="1"/>
          </p:nvPr>
        </p:nvSpPr>
        <p:spPr/>
        <p:txBody>
          <a:bodyPr/>
          <a:lstStyle/>
          <a:p>
            <a:pPr marL="0" indent="0">
              <a:buFont typeface="Wingdings" panose="05000000000000000000" pitchFamily="2" charset="2"/>
              <a:buNone/>
            </a:pPr>
            <a:endParaRPr lang="zh-CN"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CDC57C89-7778-454A-B4C0-FC473AD830CF}"/>
              </a:ext>
            </a:extLst>
          </p:cNvPr>
          <p:cNvSpPr>
            <a:spLocks noGrp="1" noChangeArrowheads="1"/>
          </p:cNvSpPr>
          <p:nvPr>
            <p:ph type="title"/>
          </p:nvPr>
        </p:nvSpPr>
        <p:spPr/>
        <p:txBody>
          <a:bodyPr/>
          <a:lstStyle/>
          <a:p>
            <a:pPr eaLnBrk="1" hangingPunct="1"/>
            <a:r>
              <a:rPr lang="zh-CN" altLang="en-US"/>
              <a:t>超声波雷达</a:t>
            </a:r>
          </a:p>
        </p:txBody>
      </p:sp>
      <p:sp>
        <p:nvSpPr>
          <p:cNvPr id="13315" name="Rectangle 3">
            <a:extLst>
              <a:ext uri="{FF2B5EF4-FFF2-40B4-BE49-F238E27FC236}">
                <a16:creationId xmlns:a16="http://schemas.microsoft.com/office/drawing/2014/main" id="{9751EB72-E95C-4975-808F-F4E623279A1B}"/>
              </a:ext>
            </a:extLst>
          </p:cNvPr>
          <p:cNvSpPr>
            <a:spLocks noGrp="1" noChangeArrowheads="1"/>
          </p:cNvSpPr>
          <p:nvPr>
            <p:ph type="body" idx="1"/>
          </p:nvPr>
        </p:nvSpPr>
        <p:spPr>
          <a:xfrm>
            <a:off x="431800" y="1773238"/>
            <a:ext cx="8280400" cy="4114800"/>
          </a:xfrm>
        </p:spPr>
        <p:txBody>
          <a:bodyPr/>
          <a:lstStyle/>
          <a:p>
            <a:pPr>
              <a:defRPr/>
            </a:pPr>
            <a:r>
              <a:rPr lang="zh-CN" altLang="en-US" dirty="0"/>
              <a:t>概述</a:t>
            </a:r>
            <a:endParaRPr lang="en-US" altLang="zh-CN" dirty="0"/>
          </a:p>
          <a:p>
            <a:pPr marL="0" indent="0">
              <a:buFont typeface="Wingdings" panose="05000000000000000000" pitchFamily="2" charset="2"/>
              <a:buNone/>
              <a:defRPr/>
            </a:pPr>
            <a:r>
              <a:rPr lang="en-US" altLang="zh-CN" sz="2000" dirty="0"/>
              <a:t>      </a:t>
            </a:r>
            <a:r>
              <a:rPr lang="zh-CN" altLang="zh-CN" sz="2000" dirty="0"/>
              <a:t>超声波雷达，是通过发射并接收</a:t>
            </a:r>
            <a:r>
              <a:rPr lang="en-US" altLang="zh-CN" sz="2000" dirty="0"/>
              <a:t>40kHz</a:t>
            </a:r>
            <a:r>
              <a:rPr lang="zh-CN" altLang="zh-CN" sz="2000" dirty="0"/>
              <a:t>的超声波，根据时间差算出障碍物距离的，其测距精度大约是</a:t>
            </a:r>
            <a:r>
              <a:rPr lang="en-US" altLang="zh-CN" sz="2000" dirty="0"/>
              <a:t>1-3cm</a:t>
            </a:r>
            <a:r>
              <a:rPr lang="zh-CN" altLang="zh-CN" sz="2000" dirty="0"/>
              <a:t>左右。</a:t>
            </a:r>
            <a:endParaRPr lang="en-US" altLang="zh-CN" sz="2000" dirty="0"/>
          </a:p>
          <a:p>
            <a:pPr marL="0" indent="0">
              <a:buFont typeface="Wingdings" panose="05000000000000000000" pitchFamily="2" charset="2"/>
              <a:buNone/>
              <a:defRPr/>
            </a:pPr>
            <a:r>
              <a:rPr lang="en-US" altLang="zh-CN" sz="2000" dirty="0"/>
              <a:t>      </a:t>
            </a:r>
            <a:r>
              <a:rPr lang="zh-CN" altLang="zh-CN" sz="2000" dirty="0"/>
              <a:t>常见的超声波雷达有两种。第一种是安装在汽车前后保险杠上的，也就是用于测量汽车前后障碍物的倒车雷达，成为超声波驻车辅助传感器（</a:t>
            </a:r>
            <a:r>
              <a:rPr lang="en-US" altLang="zh-CN" sz="2000" dirty="0"/>
              <a:t>Ultrasonic Parking Assistant</a:t>
            </a:r>
            <a:r>
              <a:rPr lang="zh-CN" altLang="zh-CN" sz="2000" dirty="0"/>
              <a:t>，</a:t>
            </a:r>
            <a:r>
              <a:rPr lang="en-US" altLang="zh-CN" sz="2000" dirty="0"/>
              <a:t>UPA</a:t>
            </a:r>
            <a:r>
              <a:rPr lang="zh-CN" altLang="zh-CN" sz="2000" dirty="0"/>
              <a:t>）；第二种是安装在汽车侧面的，用于测量侧方障碍物距离的超声波雷达，称为自动泊车辅助传感器（</a:t>
            </a:r>
            <a:r>
              <a:rPr lang="en-US" altLang="zh-CN" sz="2000" dirty="0"/>
              <a:t>Automatic Parking Assistant</a:t>
            </a:r>
            <a:r>
              <a:rPr lang="zh-CN" altLang="zh-CN" sz="2000" dirty="0"/>
              <a:t>，</a:t>
            </a:r>
            <a:r>
              <a:rPr lang="en-US" altLang="zh-CN" sz="2000" dirty="0"/>
              <a:t>APA</a:t>
            </a:r>
            <a:r>
              <a:rPr lang="zh-CN" altLang="zh-CN" sz="2000" dirty="0"/>
              <a:t>）。</a:t>
            </a:r>
          </a:p>
          <a:p>
            <a:pPr marL="0" indent="0">
              <a:buFont typeface="Wingdings" panose="05000000000000000000" pitchFamily="2" charset="2"/>
              <a:buNone/>
              <a:defRPr/>
            </a:pPr>
            <a:endParaRPr lang="zh-CN" altLang="zh-CN" sz="20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7AA51E2D-DEE9-4880-B6DE-5F51D5D50D1E}"/>
              </a:ext>
            </a:extLst>
          </p:cNvPr>
          <p:cNvSpPr>
            <a:spLocks noGrp="1" noChangeArrowheads="1"/>
          </p:cNvSpPr>
          <p:nvPr>
            <p:ph type="title"/>
          </p:nvPr>
        </p:nvSpPr>
        <p:spPr/>
        <p:txBody>
          <a:bodyPr/>
          <a:lstStyle/>
          <a:p>
            <a:pPr eaLnBrk="1" hangingPunct="1"/>
            <a:r>
              <a:rPr lang="zh-CN" altLang="en-US"/>
              <a:t>超声波雷达</a:t>
            </a:r>
          </a:p>
        </p:txBody>
      </p:sp>
      <p:sp>
        <p:nvSpPr>
          <p:cNvPr id="13315" name="Rectangle 3">
            <a:extLst>
              <a:ext uri="{FF2B5EF4-FFF2-40B4-BE49-F238E27FC236}">
                <a16:creationId xmlns:a16="http://schemas.microsoft.com/office/drawing/2014/main" id="{9751EB72-E95C-4975-808F-F4E623279A1B}"/>
              </a:ext>
            </a:extLst>
          </p:cNvPr>
          <p:cNvSpPr>
            <a:spLocks noGrp="1" noChangeArrowheads="1"/>
          </p:cNvSpPr>
          <p:nvPr>
            <p:ph type="body" idx="1"/>
          </p:nvPr>
        </p:nvSpPr>
        <p:spPr>
          <a:xfrm>
            <a:off x="431800" y="1773238"/>
            <a:ext cx="8280400" cy="4114800"/>
          </a:xfrm>
        </p:spPr>
        <p:txBody>
          <a:bodyPr/>
          <a:lstStyle/>
          <a:p>
            <a:pPr>
              <a:defRPr/>
            </a:pPr>
            <a:r>
              <a:rPr lang="zh-CN" altLang="en-US" dirty="0"/>
              <a:t>工作原理</a:t>
            </a:r>
            <a:endParaRPr lang="en-US" altLang="zh-CN" dirty="0"/>
          </a:p>
          <a:p>
            <a:pPr marL="0" indent="0">
              <a:buFont typeface="Wingdings" panose="05000000000000000000" pitchFamily="2" charset="2"/>
              <a:buNone/>
              <a:defRPr/>
            </a:pPr>
            <a:r>
              <a:rPr lang="en-US" altLang="zh-CN" sz="2000" dirty="0"/>
              <a:t>      </a:t>
            </a:r>
            <a:r>
              <a:rPr lang="zh-CN" altLang="en-US" sz="2000" dirty="0"/>
              <a:t>测距时由安装在同一位置的超声波发射器和接收器完成超声波的发射与接收，由定时器计时。首先由发射器向特定方向发射超声波并同时启动计时器计时，超声波在介质传播途中一旦遇到障碍物后就被反射回来，当接收器收到反射波后立即停止计时。这样，计时器就记录下了超声波自发射点至障碍物之间往返传播经历的时间 </a:t>
            </a:r>
            <a:r>
              <a:rPr lang="en-US" altLang="zh-CN" sz="2000" dirty="0"/>
              <a:t>t(s)</a:t>
            </a:r>
            <a:r>
              <a:rPr lang="zh-CN" altLang="en-US" sz="2000" dirty="0"/>
              <a:t>。由于常温下超声波在空气中的传播速度约</a:t>
            </a:r>
            <a:r>
              <a:rPr lang="en-US" altLang="zh-CN" sz="2000" dirty="0"/>
              <a:t>340m/s</a:t>
            </a:r>
            <a:r>
              <a:rPr lang="zh-CN" altLang="en-US" sz="2000" dirty="0"/>
              <a:t>，计时器通过记录时间</a:t>
            </a:r>
            <a:r>
              <a:rPr lang="en-US" altLang="zh-CN" sz="2000" dirty="0"/>
              <a:t>t</a:t>
            </a:r>
            <a:r>
              <a:rPr lang="zh-CN" altLang="en-US" sz="2000" dirty="0"/>
              <a:t>，就可以测算出从发射点到障碍物之间的距离长度（</a:t>
            </a:r>
            <a:r>
              <a:rPr lang="en-US" altLang="zh-CN" sz="2000" dirty="0"/>
              <a:t>s</a:t>
            </a:r>
            <a:r>
              <a:rPr lang="zh-CN" altLang="en-US" sz="2000" dirty="0"/>
              <a:t>），即：</a:t>
            </a:r>
            <a:r>
              <a:rPr lang="en-US" altLang="zh-CN" sz="2000" dirty="0"/>
              <a:t>s</a:t>
            </a:r>
            <a:r>
              <a:rPr lang="zh-CN" altLang="en-US" sz="2000" dirty="0"/>
              <a:t>＝</a:t>
            </a:r>
            <a:r>
              <a:rPr lang="en-US" altLang="zh-CN" sz="2000" dirty="0"/>
              <a:t>340t/2[6]</a:t>
            </a:r>
            <a:r>
              <a:rPr lang="zh-CN" altLang="en-US" sz="2000" dirty="0"/>
              <a:t>。</a:t>
            </a:r>
          </a:p>
          <a:p>
            <a:pPr marL="0" indent="0">
              <a:buFont typeface="Wingdings" panose="05000000000000000000" pitchFamily="2" charset="2"/>
              <a:buNone/>
              <a:defRPr/>
            </a:pPr>
            <a:r>
              <a:rPr lang="zh-CN" altLang="en-US" sz="2000" dirty="0"/>
              <a:t>超声波雷达的工作可用下图的数学模型来表示</a:t>
            </a:r>
            <a:r>
              <a:rPr lang="zh-CN" altLang="zh-CN" sz="2000" dirty="0"/>
              <a:t>。</a:t>
            </a:r>
          </a:p>
          <a:p>
            <a:pPr marL="0" indent="0">
              <a:buFont typeface="Wingdings" panose="05000000000000000000" pitchFamily="2" charset="2"/>
              <a:buNone/>
              <a:defRPr/>
            </a:pPr>
            <a:endParaRPr lang="zh-CN" altLang="zh-CN" sz="20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9C3AD121-FD90-47CB-B0B5-0AF798655AEC}"/>
              </a:ext>
            </a:extLst>
          </p:cNvPr>
          <p:cNvSpPr>
            <a:spLocks noGrp="1" noChangeArrowheads="1"/>
          </p:cNvSpPr>
          <p:nvPr>
            <p:ph type="title"/>
          </p:nvPr>
        </p:nvSpPr>
        <p:spPr/>
        <p:txBody>
          <a:bodyPr/>
          <a:lstStyle/>
          <a:p>
            <a:pPr eaLnBrk="1" hangingPunct="1"/>
            <a:r>
              <a:rPr lang="zh-CN" altLang="en-US"/>
              <a:t>超声波雷达</a:t>
            </a:r>
          </a:p>
        </p:txBody>
      </p:sp>
      <p:pic>
        <p:nvPicPr>
          <p:cNvPr id="38915" name="图片 4">
            <a:extLst>
              <a:ext uri="{FF2B5EF4-FFF2-40B4-BE49-F238E27FC236}">
                <a16:creationId xmlns:a16="http://schemas.microsoft.com/office/drawing/2014/main" id="{4B6EE489-005D-4340-B01C-A9C2F0B67C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050" y="1700213"/>
            <a:ext cx="3997325" cy="3859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FB0EA520-B6CE-4400-A85B-F8521CBB5F32}"/>
              </a:ext>
            </a:extLst>
          </p:cNvPr>
          <p:cNvSpPr>
            <a:spLocks noGrp="1" noChangeArrowheads="1"/>
          </p:cNvSpPr>
          <p:nvPr>
            <p:ph type="title"/>
          </p:nvPr>
        </p:nvSpPr>
        <p:spPr/>
        <p:txBody>
          <a:bodyPr/>
          <a:lstStyle/>
          <a:p>
            <a:pPr eaLnBrk="1" hangingPunct="1"/>
            <a:r>
              <a:rPr lang="zh-CN" altLang="en-US"/>
              <a:t>超声波雷达</a:t>
            </a:r>
          </a:p>
        </p:txBody>
      </p:sp>
      <p:sp>
        <p:nvSpPr>
          <p:cNvPr id="13315" name="Rectangle 3">
            <a:extLst>
              <a:ext uri="{FF2B5EF4-FFF2-40B4-BE49-F238E27FC236}">
                <a16:creationId xmlns:a16="http://schemas.microsoft.com/office/drawing/2014/main" id="{9751EB72-E95C-4975-808F-F4E623279A1B}"/>
              </a:ext>
            </a:extLst>
          </p:cNvPr>
          <p:cNvSpPr>
            <a:spLocks noGrp="1" noChangeArrowheads="1"/>
          </p:cNvSpPr>
          <p:nvPr>
            <p:ph type="body" idx="1"/>
          </p:nvPr>
        </p:nvSpPr>
        <p:spPr>
          <a:xfrm>
            <a:off x="431800" y="1773238"/>
            <a:ext cx="8280400" cy="4114800"/>
          </a:xfrm>
        </p:spPr>
        <p:txBody>
          <a:bodyPr/>
          <a:lstStyle/>
          <a:p>
            <a:pPr>
              <a:defRPr/>
            </a:pPr>
            <a:r>
              <a:rPr lang="zh-CN" altLang="en-US" dirty="0"/>
              <a:t>优缺点</a:t>
            </a:r>
            <a:endParaRPr lang="en-US" altLang="zh-CN" dirty="0"/>
          </a:p>
          <a:p>
            <a:pPr marL="0" indent="0">
              <a:buFont typeface="Wingdings" panose="05000000000000000000" pitchFamily="2" charset="2"/>
              <a:buNone/>
              <a:defRPr/>
            </a:pPr>
            <a:r>
              <a:rPr lang="zh-CN" altLang="en-US" sz="2000" dirty="0"/>
              <a:t>       在实际使用中，超声波能量消耗较为缓慢，防水、防尘，即使有少量的泥沙遮挡也不影响，在介质中的传播距离较远，穿透性强，测距方法简单，成本低，且不受光线条件的影响，有着众多的优点，在短距离测量中，超声波雷达测距有着非常大的优势。</a:t>
            </a:r>
          </a:p>
          <a:p>
            <a:pPr marL="0" indent="0">
              <a:buFont typeface="Wingdings" panose="05000000000000000000" pitchFamily="2" charset="2"/>
              <a:buNone/>
              <a:defRPr/>
            </a:pPr>
            <a:r>
              <a:rPr lang="zh-CN" altLang="en-US" sz="2000" dirty="0"/>
              <a:t>但是，超声波是一种机械波，使得超声波雷达有着以下几种局限性：</a:t>
            </a:r>
          </a:p>
          <a:p>
            <a:pPr marL="0" indent="0">
              <a:buFont typeface="Wingdings" panose="05000000000000000000" pitchFamily="2" charset="2"/>
              <a:buNone/>
              <a:defRPr/>
            </a:pPr>
            <a:r>
              <a:rPr lang="zh-CN" altLang="en-US" sz="2000" dirty="0"/>
              <a:t>（</a:t>
            </a:r>
            <a:r>
              <a:rPr lang="en-US" altLang="zh-CN" sz="2000" dirty="0"/>
              <a:t>1</a:t>
            </a:r>
            <a:r>
              <a:rPr lang="zh-CN" altLang="en-US" sz="2000" dirty="0"/>
              <a:t>）对温度敏感。传播速度较慢时，若汽车行驶速度较快，使用超声波测距无法跟上汽车车距的实时变化，误差较大。</a:t>
            </a:r>
          </a:p>
          <a:p>
            <a:pPr marL="0" indent="0">
              <a:buFont typeface="Wingdings" panose="05000000000000000000" pitchFamily="2" charset="2"/>
              <a:buNone/>
              <a:defRPr/>
            </a:pPr>
            <a:r>
              <a:rPr lang="zh-CN" altLang="en-US" sz="2000" dirty="0"/>
              <a:t>（</a:t>
            </a:r>
            <a:r>
              <a:rPr lang="en-US" altLang="zh-CN" sz="2000" dirty="0"/>
              <a:t>2</a:t>
            </a:r>
            <a:r>
              <a:rPr lang="zh-CN" altLang="en-US" sz="2000" dirty="0"/>
              <a:t>）超声波散射角大，方向性较差，无法精确描述障碍物位置。在测量较远距离的目标时，其回波信号较弱，影响测量精度。</a:t>
            </a:r>
          </a:p>
          <a:p>
            <a:pPr marL="0" indent="0">
              <a:buFont typeface="Wingdings" panose="05000000000000000000" pitchFamily="2" charset="2"/>
              <a:buNone/>
              <a:defRPr/>
            </a:pPr>
            <a:endParaRPr lang="zh-CN" altLang="zh-CN" sz="20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a:extLst>
              <a:ext uri="{FF2B5EF4-FFF2-40B4-BE49-F238E27FC236}">
                <a16:creationId xmlns:a16="http://schemas.microsoft.com/office/drawing/2014/main" id="{360341D2-7502-4233-8530-CC4CD016DB8E}"/>
              </a:ext>
            </a:extLst>
          </p:cNvPr>
          <p:cNvSpPr>
            <a:spLocks noGrp="1" noChangeArrowheads="1"/>
          </p:cNvSpPr>
          <p:nvPr>
            <p:ph type="title"/>
          </p:nvPr>
        </p:nvSpPr>
        <p:spPr/>
        <p:txBody>
          <a:bodyPr/>
          <a:lstStyle/>
          <a:p>
            <a:pPr eaLnBrk="1" hangingPunct="1"/>
            <a:r>
              <a:rPr lang="zh-CN" altLang="en-US"/>
              <a:t>超声波雷达</a:t>
            </a:r>
          </a:p>
        </p:txBody>
      </p:sp>
      <p:sp>
        <p:nvSpPr>
          <p:cNvPr id="40963" name="Rectangle 3">
            <a:extLst>
              <a:ext uri="{FF2B5EF4-FFF2-40B4-BE49-F238E27FC236}">
                <a16:creationId xmlns:a16="http://schemas.microsoft.com/office/drawing/2014/main" id="{C9B2BE56-1E8C-45C9-BB4F-F0D0F1472855}"/>
              </a:ext>
            </a:extLst>
          </p:cNvPr>
          <p:cNvSpPr>
            <a:spLocks noGrp="1" noChangeArrowheads="1"/>
          </p:cNvSpPr>
          <p:nvPr>
            <p:ph type="body" idx="1"/>
          </p:nvPr>
        </p:nvSpPr>
        <p:spPr>
          <a:xfrm>
            <a:off x="431800" y="1773238"/>
            <a:ext cx="8280400" cy="4114800"/>
          </a:xfrm>
        </p:spPr>
        <p:txBody>
          <a:bodyPr/>
          <a:lstStyle/>
          <a:p>
            <a:pPr marL="0" indent="0">
              <a:buFont typeface="Wingdings" panose="05000000000000000000" pitchFamily="2" charset="2"/>
              <a:buNone/>
            </a:pPr>
            <a:r>
              <a:rPr lang="en-US" altLang="zh-CN" sz="2000"/>
              <a:t>      </a:t>
            </a:r>
            <a:r>
              <a:rPr lang="zh-CN" altLang="zh-CN" sz="2000"/>
              <a:t>由于距离越远灵敏度越低，超声波雷达在自动驾驶汽车上主要用于泊车系统、辅助刹车等。通常一套倒车雷达需要安装</a:t>
            </a:r>
            <a:r>
              <a:rPr lang="en-US" altLang="zh-CN" sz="2000"/>
              <a:t>4</a:t>
            </a:r>
            <a:r>
              <a:rPr lang="zh-CN" altLang="zh-CN" sz="2000"/>
              <a:t>个</a:t>
            </a:r>
            <a:r>
              <a:rPr lang="en-US" altLang="zh-CN" sz="2000"/>
              <a:t>UPA</a:t>
            </a:r>
            <a:r>
              <a:rPr lang="zh-CN" altLang="zh-CN" sz="2000"/>
              <a:t>传感器，而自动泊车系统是在倒车雷达的基础上再加</a:t>
            </a:r>
            <a:r>
              <a:rPr lang="en-US" altLang="zh-CN" sz="2000"/>
              <a:t>4</a:t>
            </a:r>
            <a:r>
              <a:rPr lang="zh-CN" altLang="zh-CN" sz="2000"/>
              <a:t>个</a:t>
            </a:r>
            <a:r>
              <a:rPr lang="en-US" altLang="zh-CN" sz="2000"/>
              <a:t>UPA</a:t>
            </a:r>
            <a:r>
              <a:rPr lang="zh-CN" altLang="zh-CN" sz="2000"/>
              <a:t>传感器和</a:t>
            </a:r>
            <a:r>
              <a:rPr lang="en-US" altLang="zh-CN" sz="2000"/>
              <a:t>4</a:t>
            </a:r>
            <a:r>
              <a:rPr lang="zh-CN" altLang="zh-CN" sz="2000"/>
              <a:t>个</a:t>
            </a:r>
            <a:r>
              <a:rPr lang="en-US" altLang="zh-CN" sz="2000"/>
              <a:t>APA</a:t>
            </a:r>
            <a:r>
              <a:rPr lang="zh-CN" altLang="zh-CN" sz="2000"/>
              <a:t>传感器。</a:t>
            </a:r>
            <a:endParaRPr lang="en-US" altLang="zh-CN" sz="2000"/>
          </a:p>
          <a:p>
            <a:pPr marL="0" indent="0">
              <a:buFont typeface="Wingdings" panose="05000000000000000000" pitchFamily="2" charset="2"/>
              <a:buNone/>
            </a:pPr>
            <a:r>
              <a:rPr lang="en-US" altLang="zh-CN" sz="2000"/>
              <a:t>       </a:t>
            </a:r>
            <a:r>
              <a:rPr lang="zh-CN" altLang="zh-CN" sz="2000"/>
              <a:t>超声波雷达最基础的应用就是倒车辅助。在这个过程中，超声波传感器通常需要同控制器和显示器结合使用，从而以声音或者更直观的显示告知驾驶员周围障碍物的情况，解除驾驶员泊车、倒车和启动车辆时前后左右探视引起的困扰，并帮助驾驶员扫除视野死角和视线模糊的缺陷，提高驾驶安全性。除了检测障碍物外，超声波雷达还有许多更加强大的功能，比如泊车库位检测、高速横向辅助等。</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a:extLst>
              <a:ext uri="{FF2B5EF4-FFF2-40B4-BE49-F238E27FC236}">
                <a16:creationId xmlns:a16="http://schemas.microsoft.com/office/drawing/2014/main" id="{930C218D-1DDD-4FCD-AAB6-5021E043E807}"/>
              </a:ext>
            </a:extLst>
          </p:cNvPr>
          <p:cNvSpPr>
            <a:spLocks noGrp="1" noChangeArrowheads="1"/>
          </p:cNvSpPr>
          <p:nvPr>
            <p:ph type="title"/>
          </p:nvPr>
        </p:nvSpPr>
        <p:spPr/>
        <p:txBody>
          <a:bodyPr/>
          <a:lstStyle/>
          <a:p>
            <a:pPr eaLnBrk="1" hangingPunct="1"/>
            <a:r>
              <a:rPr lang="zh-CN" altLang="zh-CN"/>
              <a:t>惯性导航</a:t>
            </a:r>
            <a:endParaRPr lang="zh-CN" altLang="en-US"/>
          </a:p>
        </p:txBody>
      </p:sp>
      <p:sp>
        <p:nvSpPr>
          <p:cNvPr id="13315" name="Rectangle 3">
            <a:extLst>
              <a:ext uri="{FF2B5EF4-FFF2-40B4-BE49-F238E27FC236}">
                <a16:creationId xmlns:a16="http://schemas.microsoft.com/office/drawing/2014/main" id="{9751EB72-E95C-4975-808F-F4E623279A1B}"/>
              </a:ext>
            </a:extLst>
          </p:cNvPr>
          <p:cNvSpPr>
            <a:spLocks noGrp="1" noChangeArrowheads="1"/>
          </p:cNvSpPr>
          <p:nvPr>
            <p:ph type="body" idx="1"/>
          </p:nvPr>
        </p:nvSpPr>
        <p:spPr>
          <a:xfrm>
            <a:off x="395288" y="1773238"/>
            <a:ext cx="8280400" cy="4114800"/>
          </a:xfrm>
        </p:spPr>
        <p:txBody>
          <a:bodyPr/>
          <a:lstStyle/>
          <a:p>
            <a:pPr>
              <a:defRPr/>
            </a:pPr>
            <a:r>
              <a:rPr lang="zh-CN" altLang="en-US" dirty="0"/>
              <a:t>概述</a:t>
            </a:r>
            <a:endParaRPr lang="en-US" altLang="zh-CN" dirty="0"/>
          </a:p>
          <a:p>
            <a:pPr marL="0" indent="0">
              <a:buFont typeface="Wingdings" panose="05000000000000000000" pitchFamily="2" charset="2"/>
              <a:buNone/>
              <a:defRPr/>
            </a:pPr>
            <a:r>
              <a:rPr lang="zh-CN" altLang="en-US" sz="2000" dirty="0"/>
              <a:t>       惯性导航系统（</a:t>
            </a:r>
            <a:r>
              <a:rPr lang="en-US" altLang="zh-CN" sz="2000" dirty="0"/>
              <a:t>Inertial Navigation System</a:t>
            </a:r>
            <a:r>
              <a:rPr lang="zh-CN" altLang="en-US" sz="2000" dirty="0"/>
              <a:t>，</a:t>
            </a:r>
            <a:r>
              <a:rPr lang="en-US" altLang="zh-CN" sz="2000" dirty="0"/>
              <a:t>INS</a:t>
            </a:r>
            <a:r>
              <a:rPr lang="zh-CN" altLang="en-US" sz="2000" dirty="0"/>
              <a:t>）是一种不依赖于外部信息、也不向外辐射能量的自主式导航系统，是以陀螺仪和加速度计为敏感器件的导航参数解算系统，该系统根据陀螺仪的输出建立导航坐标系，根据加速度计输出解算出运载体在导航坐标系中的速度和位置</a:t>
            </a:r>
            <a:r>
              <a:rPr lang="zh-CN" altLang="zh-CN" sz="2000" dirty="0"/>
              <a:t>。</a:t>
            </a:r>
            <a:r>
              <a:rPr lang="zh-CN" altLang="en-US" sz="2000" dirty="0"/>
              <a:t>目前的高级驾驶辅助系统（</a:t>
            </a:r>
            <a:r>
              <a:rPr lang="en-US" altLang="zh-CN" sz="2000" dirty="0"/>
              <a:t>ADAS</a:t>
            </a:r>
            <a:r>
              <a:rPr lang="zh-CN" altLang="en-US" sz="2000" dirty="0"/>
              <a:t>）包括加速度计、陀螺仪、压力传感器和磁力仪等类型的惯性传感器的运用。其中加速度计用来测量运动体的加速度大小和方向，经过对时间的一次积分得到速度，速度再经过对时间的一次积分即可得到位移；陀螺仪用来测量运动体围绕各个轴向的旋转角速率值，通过四元数角度解算形成导航坐标系，使加速度计的测量值投影在该坐标系中，并可给出航向和姿态角；磁力计用来测量磁场强度和方向，定位运动体的方向，通过地磁向量得到的误差表征量，可反馈到陀螺仪的姿态解算输出中，校准陀螺仪的漂移。</a:t>
            </a:r>
            <a:endParaRPr lang="zh-CN" altLang="zh-CN" sz="20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a:extLst>
              <a:ext uri="{FF2B5EF4-FFF2-40B4-BE49-F238E27FC236}">
                <a16:creationId xmlns:a16="http://schemas.microsoft.com/office/drawing/2014/main" id="{9E2CB87E-7262-4B83-BE2B-D9D25EA03F0A}"/>
              </a:ext>
            </a:extLst>
          </p:cNvPr>
          <p:cNvSpPr>
            <a:spLocks noGrp="1" noChangeArrowheads="1"/>
          </p:cNvSpPr>
          <p:nvPr>
            <p:ph type="title"/>
          </p:nvPr>
        </p:nvSpPr>
        <p:spPr/>
        <p:txBody>
          <a:bodyPr/>
          <a:lstStyle/>
          <a:p>
            <a:pPr eaLnBrk="1" hangingPunct="1"/>
            <a:r>
              <a:rPr lang="zh-CN" altLang="zh-CN"/>
              <a:t>惯性导航</a:t>
            </a:r>
            <a:endParaRPr lang="zh-CN" altLang="en-US"/>
          </a:p>
        </p:txBody>
      </p:sp>
      <p:sp>
        <p:nvSpPr>
          <p:cNvPr id="13315" name="Rectangle 3">
            <a:extLst>
              <a:ext uri="{FF2B5EF4-FFF2-40B4-BE49-F238E27FC236}">
                <a16:creationId xmlns:a16="http://schemas.microsoft.com/office/drawing/2014/main" id="{9751EB72-E95C-4975-808F-F4E623279A1B}"/>
              </a:ext>
            </a:extLst>
          </p:cNvPr>
          <p:cNvSpPr>
            <a:spLocks noGrp="1" noChangeArrowheads="1"/>
          </p:cNvSpPr>
          <p:nvPr>
            <p:ph type="body" idx="1"/>
          </p:nvPr>
        </p:nvSpPr>
        <p:spPr>
          <a:xfrm>
            <a:off x="395288" y="1773238"/>
            <a:ext cx="8280400" cy="4114800"/>
          </a:xfrm>
        </p:spPr>
        <p:txBody>
          <a:bodyPr/>
          <a:lstStyle/>
          <a:p>
            <a:pPr>
              <a:defRPr/>
            </a:pPr>
            <a:r>
              <a:rPr lang="zh-CN" altLang="en-US" dirty="0"/>
              <a:t>工作原理</a:t>
            </a:r>
            <a:endParaRPr lang="en-US" altLang="zh-CN" dirty="0"/>
          </a:p>
          <a:p>
            <a:pPr marL="0" indent="0">
              <a:buFont typeface="Wingdings" panose="05000000000000000000" pitchFamily="2" charset="2"/>
              <a:buNone/>
              <a:defRPr/>
            </a:pPr>
            <a:r>
              <a:rPr lang="zh-CN" altLang="en-US" sz="2000" dirty="0"/>
              <a:t>       在实际应用中，由</a:t>
            </a:r>
            <a:r>
              <a:rPr lang="en-US" altLang="zh-CN" sz="2000" dirty="0"/>
              <a:t>GPS</a:t>
            </a:r>
            <a:r>
              <a:rPr lang="zh-CN" altLang="en-US" sz="2000" dirty="0"/>
              <a:t>或其他外界系统给出物体当前准确的初始位置以及速度，惯性导航系统可以实时从陀螺仪和加速度计中解算出速度和位移，从而不断更新物体当前位置和速度。在给定初始位置以及速度的情况下，惯性导航的优势在于不依靠外部参照就可以实现自主导航。惯性导航系统具体的解算过程包括惯性速率和惯性位置两个层面。惯性导航系统首先通过陀螺仪和加速度计记录系统当前角速度以及线加速度，然后以起始速度作为初始条件对惯性加速度进行积分从而得到系统的惯性速率。最后惯性导航系统以及给定的起始位置作为初始条件对惯性速率进行积分得到惯性位置。</a:t>
            </a:r>
            <a:endParaRPr lang="zh-CN" altLang="zh-CN" sz="20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a:extLst>
              <a:ext uri="{FF2B5EF4-FFF2-40B4-BE49-F238E27FC236}">
                <a16:creationId xmlns:a16="http://schemas.microsoft.com/office/drawing/2014/main" id="{F872F31F-4429-41EF-9ADB-8679E90AC0DE}"/>
              </a:ext>
            </a:extLst>
          </p:cNvPr>
          <p:cNvSpPr>
            <a:spLocks noGrp="1" noChangeArrowheads="1"/>
          </p:cNvSpPr>
          <p:nvPr>
            <p:ph type="title"/>
          </p:nvPr>
        </p:nvSpPr>
        <p:spPr/>
        <p:txBody>
          <a:bodyPr/>
          <a:lstStyle/>
          <a:p>
            <a:pPr eaLnBrk="1" hangingPunct="1"/>
            <a:r>
              <a:rPr lang="zh-CN" altLang="zh-CN"/>
              <a:t>惯性导航</a:t>
            </a:r>
            <a:endParaRPr lang="zh-CN" altLang="en-US"/>
          </a:p>
        </p:txBody>
      </p:sp>
      <p:sp>
        <p:nvSpPr>
          <p:cNvPr id="13315" name="Rectangle 3">
            <a:extLst>
              <a:ext uri="{FF2B5EF4-FFF2-40B4-BE49-F238E27FC236}">
                <a16:creationId xmlns:a16="http://schemas.microsoft.com/office/drawing/2014/main" id="{9751EB72-E95C-4975-808F-F4E623279A1B}"/>
              </a:ext>
            </a:extLst>
          </p:cNvPr>
          <p:cNvSpPr>
            <a:spLocks noGrp="1" noChangeArrowheads="1"/>
          </p:cNvSpPr>
          <p:nvPr>
            <p:ph type="body" idx="1"/>
          </p:nvPr>
        </p:nvSpPr>
        <p:spPr>
          <a:xfrm>
            <a:off x="395288" y="1773238"/>
            <a:ext cx="8280400" cy="4114800"/>
          </a:xfrm>
        </p:spPr>
        <p:txBody>
          <a:bodyPr/>
          <a:lstStyle/>
          <a:p>
            <a:pPr>
              <a:defRPr/>
            </a:pPr>
            <a:r>
              <a:rPr lang="zh-CN" altLang="en-US" dirty="0"/>
              <a:t>优缺点</a:t>
            </a:r>
            <a:endParaRPr lang="en-US" altLang="zh-CN" dirty="0"/>
          </a:p>
          <a:p>
            <a:pPr marL="0" indent="0">
              <a:buFont typeface="Wingdings" panose="05000000000000000000" pitchFamily="2" charset="2"/>
              <a:buNone/>
              <a:defRPr/>
            </a:pPr>
            <a:r>
              <a:rPr lang="zh-CN" altLang="en-US" sz="2000" dirty="0"/>
              <a:t>在自动驾驶汽车上使用惯性导航系统有诸多优点：</a:t>
            </a:r>
            <a:endParaRPr lang="en-US" altLang="zh-CN" sz="2000" dirty="0"/>
          </a:p>
          <a:p>
            <a:pPr marL="0" indent="0">
              <a:buFont typeface="Wingdings" panose="05000000000000000000" pitchFamily="2" charset="2"/>
              <a:buNone/>
              <a:defRPr/>
            </a:pPr>
            <a:r>
              <a:rPr lang="zh-CN" altLang="en-US" sz="2000" dirty="0"/>
              <a:t>（</a:t>
            </a:r>
            <a:r>
              <a:rPr lang="en-US" altLang="zh-CN" sz="2000" dirty="0"/>
              <a:t>1</a:t>
            </a:r>
            <a:r>
              <a:rPr lang="zh-CN" altLang="en-US" sz="2000" dirty="0"/>
              <a:t>）自主式导航。</a:t>
            </a:r>
            <a:endParaRPr lang="en-US" altLang="zh-CN" sz="2000" dirty="0"/>
          </a:p>
          <a:p>
            <a:pPr marL="0" indent="0">
              <a:buFont typeface="Wingdings" panose="05000000000000000000" pitchFamily="2" charset="2"/>
              <a:buNone/>
              <a:defRPr/>
            </a:pPr>
            <a:r>
              <a:rPr lang="zh-CN" altLang="en-US" sz="2000" dirty="0"/>
              <a:t>（</a:t>
            </a:r>
            <a:r>
              <a:rPr lang="en-US" altLang="zh-CN" sz="2000" dirty="0"/>
              <a:t>2</a:t>
            </a:r>
            <a:r>
              <a:rPr lang="zh-CN" altLang="en-US" sz="2000" dirty="0"/>
              <a:t>）环境适应性强。</a:t>
            </a:r>
            <a:endParaRPr lang="en-US" altLang="zh-CN" sz="2000" dirty="0"/>
          </a:p>
          <a:p>
            <a:pPr marL="0" indent="0">
              <a:buFont typeface="Wingdings" panose="05000000000000000000" pitchFamily="2" charset="2"/>
              <a:buNone/>
              <a:defRPr/>
            </a:pPr>
            <a:r>
              <a:rPr lang="zh-CN" altLang="en-US" sz="2000" dirty="0"/>
              <a:t>（</a:t>
            </a:r>
            <a:r>
              <a:rPr lang="en-US" altLang="zh-CN" sz="2000" dirty="0"/>
              <a:t>3</a:t>
            </a:r>
            <a:r>
              <a:rPr lang="zh-CN" altLang="en-US" sz="2000" dirty="0"/>
              <a:t>）导航信息延迟低。</a:t>
            </a:r>
          </a:p>
          <a:p>
            <a:pPr marL="0" indent="0">
              <a:buFont typeface="Wingdings" panose="05000000000000000000" pitchFamily="2" charset="2"/>
              <a:buNone/>
              <a:defRPr/>
            </a:pPr>
            <a:r>
              <a:rPr lang="zh-CN" altLang="en-US" sz="2000" dirty="0"/>
              <a:t>与此同时，惯性导航系统的缺点也是显而易见的：</a:t>
            </a:r>
            <a:endParaRPr lang="en-US" altLang="zh-CN" sz="2000" dirty="0"/>
          </a:p>
          <a:p>
            <a:pPr marL="0" indent="0">
              <a:buFont typeface="Wingdings" panose="05000000000000000000" pitchFamily="2" charset="2"/>
              <a:buNone/>
              <a:defRPr/>
            </a:pPr>
            <a:r>
              <a:rPr lang="zh-CN" altLang="en-US" sz="2000" dirty="0"/>
              <a:t>（</a:t>
            </a:r>
            <a:r>
              <a:rPr lang="en-US" altLang="zh-CN" sz="2000" dirty="0"/>
              <a:t>1</a:t>
            </a:r>
            <a:r>
              <a:rPr lang="zh-CN" altLang="en-US" sz="2000" dirty="0"/>
              <a:t>）长期精度差。</a:t>
            </a:r>
            <a:endParaRPr lang="en-US" altLang="zh-CN" sz="2000" dirty="0"/>
          </a:p>
          <a:p>
            <a:pPr marL="0" indent="0">
              <a:buFont typeface="Wingdings" panose="05000000000000000000" pitchFamily="2" charset="2"/>
              <a:buNone/>
              <a:defRPr/>
            </a:pPr>
            <a:r>
              <a:rPr lang="zh-CN" altLang="en-US" sz="2000" dirty="0"/>
              <a:t>（</a:t>
            </a:r>
            <a:r>
              <a:rPr lang="en-US" altLang="zh-CN" sz="2000" dirty="0"/>
              <a:t>2</a:t>
            </a:r>
            <a:r>
              <a:rPr lang="zh-CN" altLang="en-US" sz="2000" dirty="0"/>
              <a:t>）每次使用前进行的初始校准时间过长。</a:t>
            </a:r>
            <a:endParaRPr lang="en-US" altLang="zh-CN" sz="2000" dirty="0"/>
          </a:p>
          <a:p>
            <a:pPr marL="0" indent="0">
              <a:buFont typeface="Wingdings" panose="05000000000000000000" pitchFamily="2" charset="2"/>
              <a:buNone/>
              <a:defRPr/>
            </a:pPr>
            <a:r>
              <a:rPr lang="zh-CN" altLang="en-US" sz="2000" dirty="0"/>
              <a:t>（</a:t>
            </a:r>
            <a:r>
              <a:rPr lang="en-US" altLang="zh-CN" sz="2000" dirty="0"/>
              <a:t>3</a:t>
            </a:r>
            <a:r>
              <a:rPr lang="zh-CN" altLang="en-US" sz="2000" dirty="0"/>
              <a:t>）设备的成本与其他导航系统而言比较昂贵。</a:t>
            </a:r>
            <a:endParaRPr lang="en-US" altLang="zh-CN" sz="2000" dirty="0"/>
          </a:p>
          <a:p>
            <a:pPr marL="0" indent="0">
              <a:buFont typeface="Wingdings" panose="05000000000000000000" pitchFamily="2" charset="2"/>
              <a:buNone/>
              <a:defRPr/>
            </a:pPr>
            <a:r>
              <a:rPr lang="zh-CN" altLang="en-US" sz="2000" dirty="0"/>
              <a:t>（</a:t>
            </a:r>
            <a:r>
              <a:rPr lang="en-US" altLang="zh-CN" sz="2000" dirty="0"/>
              <a:t>4</a:t>
            </a:r>
            <a:r>
              <a:rPr lang="zh-CN" altLang="en-US" sz="2000" dirty="0"/>
              <a:t>）缺少时间信息。</a:t>
            </a:r>
          </a:p>
          <a:p>
            <a:pPr marL="0" indent="0">
              <a:buFont typeface="Wingdings" panose="05000000000000000000" pitchFamily="2" charset="2"/>
              <a:buNone/>
              <a:defRPr/>
            </a:pPr>
            <a:endParaRPr lang="zh-CN" altLang="zh-CN" sz="20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a:extLst>
              <a:ext uri="{FF2B5EF4-FFF2-40B4-BE49-F238E27FC236}">
                <a16:creationId xmlns:a16="http://schemas.microsoft.com/office/drawing/2014/main" id="{E6802CC4-F98E-4C14-8272-E19AF096C15F}"/>
              </a:ext>
            </a:extLst>
          </p:cNvPr>
          <p:cNvSpPr>
            <a:spLocks noGrp="1" noChangeArrowheads="1"/>
          </p:cNvSpPr>
          <p:nvPr>
            <p:ph type="title"/>
          </p:nvPr>
        </p:nvSpPr>
        <p:spPr/>
        <p:txBody>
          <a:bodyPr/>
          <a:lstStyle/>
          <a:p>
            <a:pPr eaLnBrk="1" hangingPunct="1"/>
            <a:r>
              <a:rPr lang="zh-CN" altLang="zh-CN"/>
              <a:t>惯性导航</a:t>
            </a:r>
            <a:endParaRPr lang="zh-CN" altLang="en-US"/>
          </a:p>
        </p:txBody>
      </p:sp>
      <p:sp>
        <p:nvSpPr>
          <p:cNvPr id="45059" name="Rectangle 3">
            <a:extLst>
              <a:ext uri="{FF2B5EF4-FFF2-40B4-BE49-F238E27FC236}">
                <a16:creationId xmlns:a16="http://schemas.microsoft.com/office/drawing/2014/main" id="{20EA6973-1041-4BE7-83A6-07A823907786}"/>
              </a:ext>
            </a:extLst>
          </p:cNvPr>
          <p:cNvSpPr>
            <a:spLocks noGrp="1" noChangeArrowheads="1"/>
          </p:cNvSpPr>
          <p:nvPr>
            <p:ph type="body" idx="1"/>
          </p:nvPr>
        </p:nvSpPr>
        <p:spPr>
          <a:xfrm>
            <a:off x="539750" y="1844675"/>
            <a:ext cx="8280400" cy="4114800"/>
          </a:xfrm>
        </p:spPr>
        <p:txBody>
          <a:bodyPr/>
          <a:lstStyle/>
          <a:p>
            <a:r>
              <a:rPr lang="zh-CN" altLang="zh-CN" sz="2000"/>
              <a:t>自动驾驶技术的核心内容包括四个模块：定位模块、感知模块、决策模块、执行模块。其中定位模块作为所有模块的基础，是十分重要的。而惯性导航在自动驾驶的定位模块中具有十分关键的作用。定位模块的主要目的是确定车辆所处的绝对位置。在自动驾驶技术中，高精地图、全球卫星导航系统和惯性导航系统是相互配合相辅相成的，共同确定车辆的绝对位置。其中全球卫星导航系统依赖卫星信号可以提供全局的定位信息，惯性导航不依赖外界信息提供相对的局部信息。将全球卫星导航系统和惯性导航系统的联合信息与本地的高精度地图进行比对，即可得到当前车辆在该高精地图中的绝对位置，从而为后续的感知、决策和执行模块提供数据基础。</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a:extLst>
              <a:ext uri="{FF2B5EF4-FFF2-40B4-BE49-F238E27FC236}">
                <a16:creationId xmlns:a16="http://schemas.microsoft.com/office/drawing/2014/main" id="{4829F594-2BA9-4FFF-9D27-5AA34697234B}"/>
              </a:ext>
            </a:extLst>
          </p:cNvPr>
          <p:cNvSpPr>
            <a:spLocks noGrp="1" noChangeArrowheads="1"/>
          </p:cNvSpPr>
          <p:nvPr>
            <p:ph type="title"/>
          </p:nvPr>
        </p:nvSpPr>
        <p:spPr/>
        <p:txBody>
          <a:bodyPr/>
          <a:lstStyle/>
          <a:p>
            <a:pPr eaLnBrk="1" hangingPunct="1"/>
            <a:r>
              <a:rPr lang="zh-CN" altLang="en-US"/>
              <a:t>本章知识点小结</a:t>
            </a:r>
          </a:p>
        </p:txBody>
      </p:sp>
      <p:pic>
        <p:nvPicPr>
          <p:cNvPr id="46083" name="图片 1">
            <a:extLst>
              <a:ext uri="{FF2B5EF4-FFF2-40B4-BE49-F238E27FC236}">
                <a16:creationId xmlns:a16="http://schemas.microsoft.com/office/drawing/2014/main" id="{D6C28B06-C1CD-43B6-ABD0-00A83C1F35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28775"/>
            <a:ext cx="9144000" cy="456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C08FABB8-6122-49F6-A720-E8A989F8D84F}"/>
              </a:ext>
            </a:extLst>
          </p:cNvPr>
          <p:cNvSpPr>
            <a:spLocks noGrp="1" noChangeArrowheads="1"/>
          </p:cNvSpPr>
          <p:nvPr>
            <p:ph type="ctrTitle"/>
          </p:nvPr>
        </p:nvSpPr>
        <p:spPr>
          <a:xfrm>
            <a:off x="468313" y="1916113"/>
            <a:ext cx="8243887" cy="2881312"/>
          </a:xfrm>
        </p:spPr>
        <p:txBody>
          <a:bodyPr/>
          <a:lstStyle/>
          <a:p>
            <a:pPr algn="ctr" eaLnBrk="1" hangingPunct="1"/>
            <a:r>
              <a:rPr lang="en-US" altLang="zh-CN" b="1" i="1"/>
              <a:t>Chapter 2</a:t>
            </a:r>
            <a:br>
              <a:rPr lang="en-US" altLang="zh-CN" b="1" i="1"/>
            </a:br>
            <a:r>
              <a:rPr lang="zh-CN" altLang="en-US" b="1" i="1"/>
              <a:t>车载传感器介绍</a:t>
            </a:r>
            <a:br>
              <a:rPr lang="en-US" altLang="zh-CN" b="1" i="1"/>
            </a:br>
            <a:endParaRPr lang="en-US" altLang="zh-CN"/>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a:extLst>
              <a:ext uri="{FF2B5EF4-FFF2-40B4-BE49-F238E27FC236}">
                <a16:creationId xmlns:a16="http://schemas.microsoft.com/office/drawing/2014/main" id="{692FFF4D-18DC-4FF9-9BBC-15199987D674}"/>
              </a:ext>
            </a:extLst>
          </p:cNvPr>
          <p:cNvSpPr>
            <a:spLocks noGrp="1" noChangeArrowheads="1"/>
          </p:cNvSpPr>
          <p:nvPr>
            <p:ph type="ctrTitle"/>
          </p:nvPr>
        </p:nvSpPr>
        <p:spPr>
          <a:xfrm>
            <a:off x="468313" y="1916113"/>
            <a:ext cx="8243887" cy="2881312"/>
          </a:xfrm>
        </p:spPr>
        <p:txBody>
          <a:bodyPr/>
          <a:lstStyle/>
          <a:p>
            <a:pPr algn="ctr" eaLnBrk="1" hangingPunct="1"/>
            <a:r>
              <a:rPr lang="en-US" altLang="zh-CN" b="1" i="1"/>
              <a:t>Chapter 4</a:t>
            </a:r>
            <a:br>
              <a:rPr lang="en-US" altLang="zh-CN" b="1" i="1"/>
            </a:br>
            <a:r>
              <a:rPr lang="zh-CN" altLang="en-US" b="1" i="1"/>
              <a:t>计算机视觉与神经网络</a:t>
            </a:r>
            <a:br>
              <a:rPr lang="en-US" altLang="zh-CN" b="1" i="1"/>
            </a:br>
            <a:endParaRPr lang="en-US" altLang="zh-CN"/>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
          <p:cNvSpPr>
            <a:spLocks noGrp="1" noChangeArrowheads="1"/>
          </p:cNvSpPr>
          <p:nvPr>
            <p:ph type="title"/>
          </p:nvPr>
        </p:nvSpPr>
        <p:spPr/>
        <p:txBody>
          <a:bodyPr/>
          <a:lstStyle/>
          <a:p>
            <a:r>
              <a:rPr lang="en-US" altLang="zh-CN"/>
              <a:t>Outline</a:t>
            </a:r>
            <a:endParaRPr lang="zh-CN" altLang="en-US"/>
          </a:p>
        </p:txBody>
      </p:sp>
      <p:sp>
        <p:nvSpPr>
          <p:cNvPr id="4" name="Rectangle 3"/>
          <p:cNvSpPr txBox="1">
            <a:spLocks noChangeArrowheads="1"/>
          </p:cNvSpPr>
          <p:nvPr/>
        </p:nvSpPr>
        <p:spPr bwMode="auto">
          <a:xfrm>
            <a:off x="611188" y="1557338"/>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9pPr>
          </a:lstStyle>
          <a:p>
            <a:pPr eaLnBrk="1" hangingPunct="1">
              <a:defRPr/>
            </a:pPr>
            <a:r>
              <a:rPr lang="zh-CN" altLang="en-US" b="1" kern="0" dirty="0"/>
              <a:t>无人驾驶与计算机视觉</a:t>
            </a:r>
            <a:endParaRPr lang="en-US" altLang="zh-CN" b="1" kern="0" dirty="0"/>
          </a:p>
          <a:p>
            <a:pPr eaLnBrk="1" hangingPunct="1">
              <a:defRPr/>
            </a:pPr>
            <a:r>
              <a:rPr lang="zh-CN" altLang="en-US" b="1" kern="0" dirty="0"/>
              <a:t>深度前馈网络</a:t>
            </a:r>
            <a:endParaRPr lang="en-US" altLang="zh-CN" b="1" kern="0" dirty="0"/>
          </a:p>
          <a:p>
            <a:pPr eaLnBrk="1" hangingPunct="1">
              <a:defRPr/>
            </a:pPr>
            <a:r>
              <a:rPr lang="zh-CN" altLang="en-US" b="1" kern="0" dirty="0"/>
              <a:t>卷积神经网络</a:t>
            </a:r>
            <a:r>
              <a:rPr lang="en-US" altLang="zh-CN" b="1" kern="0" dirty="0"/>
              <a:t>   </a:t>
            </a:r>
          </a:p>
          <a:p>
            <a:pPr eaLnBrk="1" hangingPunct="1">
              <a:buFont typeface="Wingdings" panose="05000000000000000000" pitchFamily="2" charset="2"/>
              <a:buNone/>
              <a:defRPr/>
            </a:pPr>
            <a:r>
              <a:rPr lang="en-US" altLang="zh-CN" b="1" kern="0" dirty="0"/>
              <a:t>  </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无人驾驶与计算机视觉</a:t>
            </a:r>
            <a:endParaRPr lang="zh-CN" altLang="en-US" dirty="0"/>
          </a:p>
        </p:txBody>
      </p:sp>
      <p:sp>
        <p:nvSpPr>
          <p:cNvPr id="17411" name="内容占位符 2"/>
          <p:cNvSpPr>
            <a:spLocks noGrp="1" noChangeArrowheads="1"/>
          </p:cNvSpPr>
          <p:nvPr>
            <p:ph idx="1"/>
          </p:nvPr>
        </p:nvSpPr>
        <p:spPr>
          <a:xfrm>
            <a:off x="755576" y="1844824"/>
            <a:ext cx="7772400" cy="4114800"/>
          </a:xfrm>
        </p:spPr>
        <p:txBody>
          <a:bodyPr/>
          <a:lstStyle/>
          <a:p>
            <a:r>
              <a:rPr lang="zh-CN" altLang="zh-CN" sz="2000" dirty="0"/>
              <a:t>无人驾驶在城市交通、公共安全以及军事国防等具有广阔的应用前景和使用价值，引起许多国家高度重视。而环境感知是无人驾驶的核心技术，环境感知的实时性、准确性、对光照变化及阴影噪声的鲁棒性、对复杂道路环境以及恶劣天气的适应能力等因素直接影响无人驾驶技术的发展。无人驾驶系统的环境感知中，毫米波雷达和视觉传感器起到重要作用。其中利用视觉传感器信号处理和计算机技术发展息息相关。</a:t>
            </a:r>
          </a:p>
          <a:p>
            <a:r>
              <a:rPr lang="zh-CN" altLang="zh-CN" sz="2000" dirty="0"/>
              <a:t>计算机视觉（</a:t>
            </a:r>
            <a:r>
              <a:rPr lang="en-US" altLang="zh-CN" sz="2000" dirty="0"/>
              <a:t>Computer Vision</a:t>
            </a:r>
            <a:r>
              <a:rPr lang="zh-CN" altLang="zh-CN" sz="2000" dirty="0"/>
              <a:t>，</a:t>
            </a:r>
            <a:r>
              <a:rPr lang="en-US" altLang="zh-CN" sz="2000" dirty="0"/>
              <a:t>CV</a:t>
            </a:r>
            <a:r>
              <a:rPr lang="zh-CN" altLang="zh-CN" sz="2000" dirty="0"/>
              <a:t>）是一门用计算机模拟生物视觉的学科，就是让计算机代替人眼实现对目标的识别、分类、跟踪和场景理解。计算机视觉是人工智能的重要分支，是目前人工智能最为活跃的研究方向之一，在自动驾驶汽车中发挥重要作用。它也是一门综合性很强的学科，涉及计算机科学、信号处理、光学、应用数学、统计学、神经生理学和认知科学等学科。</a:t>
            </a:r>
          </a:p>
          <a:p>
            <a:endParaRPr lang="zh-CN" altLang="en-US" sz="2000" dirty="0"/>
          </a:p>
        </p:txBody>
      </p:sp>
    </p:spTree>
    <p:extLst>
      <p:ext uri="{BB962C8B-B14F-4D97-AF65-F5344CB8AC3E}">
        <p14:creationId xmlns:p14="http://schemas.microsoft.com/office/powerpoint/2010/main" val="279922014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无人驾驶与计算机视觉</a:t>
            </a:r>
            <a:endParaRPr lang="zh-CN" altLang="en-US" dirty="0"/>
          </a:p>
        </p:txBody>
      </p:sp>
      <p:sp>
        <p:nvSpPr>
          <p:cNvPr id="17411" name="内容占位符 2"/>
          <p:cNvSpPr>
            <a:spLocks noGrp="1" noChangeArrowheads="1"/>
          </p:cNvSpPr>
          <p:nvPr>
            <p:ph idx="1"/>
          </p:nvPr>
        </p:nvSpPr>
        <p:spPr>
          <a:xfrm>
            <a:off x="755576" y="1844824"/>
            <a:ext cx="3672408" cy="4114800"/>
          </a:xfrm>
        </p:spPr>
        <p:txBody>
          <a:bodyPr/>
          <a:lstStyle/>
          <a:p>
            <a:r>
              <a:rPr lang="zh-CN" altLang="en-US" sz="2000" dirty="0"/>
              <a:t>生物视觉</a:t>
            </a:r>
            <a:endParaRPr lang="en-US" altLang="zh-CN" sz="2000" dirty="0"/>
          </a:p>
          <a:p>
            <a:r>
              <a:rPr lang="zh-CN" altLang="zh-CN" sz="2000" dirty="0"/>
              <a:t>由视觉通路可以看到，眼、外膝体与视皮层构成对视觉信息处理的三个层次结构。不同区域的神经细胞具有不同的功能。视觉通路上各层次的神经细胞，由简单到复杂，它们所处理的信息，分别对应于视网膜上的一个局部区域，层次越深入，该区域就越大，这就是著名的感受野（</a:t>
            </a:r>
            <a:r>
              <a:rPr lang="en-US" altLang="zh-CN" sz="2000" dirty="0"/>
              <a:t>Receptive Field</a:t>
            </a:r>
            <a:r>
              <a:rPr lang="zh-CN" altLang="zh-CN" sz="2000" dirty="0"/>
              <a:t>）与感受野等级假设。具体视觉通路如图所示。</a:t>
            </a:r>
          </a:p>
          <a:p>
            <a:endParaRPr lang="zh-CN" altLang="en-US" sz="2000" dirty="0"/>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4572000" y="1844824"/>
            <a:ext cx="4264472" cy="4176464"/>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en-US" dirty="0"/>
              <a:t>生物视觉</a:t>
            </a:r>
          </a:p>
        </p:txBody>
      </p:sp>
      <p:sp>
        <p:nvSpPr>
          <p:cNvPr id="17411" name="内容占位符 2"/>
          <p:cNvSpPr>
            <a:spLocks noGrp="1" noChangeArrowheads="1"/>
          </p:cNvSpPr>
          <p:nvPr>
            <p:ph idx="1"/>
          </p:nvPr>
        </p:nvSpPr>
        <p:spPr>
          <a:xfrm>
            <a:off x="755576" y="1844824"/>
            <a:ext cx="7772400" cy="4114800"/>
          </a:xfrm>
        </p:spPr>
        <p:txBody>
          <a:bodyPr/>
          <a:lstStyle/>
          <a:p>
            <a:r>
              <a:rPr lang="zh-CN" altLang="zh-CN" sz="2000" dirty="0"/>
              <a:t>视觉传导通路由</a:t>
            </a:r>
            <a:r>
              <a:rPr lang="en-US" altLang="zh-CN" sz="2000" dirty="0"/>
              <a:t>3</a:t>
            </a:r>
            <a:r>
              <a:rPr lang="zh-CN" altLang="zh-CN" sz="2000" dirty="0"/>
              <a:t>级神经元组成。第</a:t>
            </a:r>
            <a:r>
              <a:rPr lang="en-US" altLang="zh-CN" sz="2000" dirty="0"/>
              <a:t>1</a:t>
            </a:r>
            <a:r>
              <a:rPr lang="zh-CN" altLang="zh-CN" sz="2000" dirty="0"/>
              <a:t>级神经元为视网膜的双极细胞，其周围支与形成视觉感受器的视锥细胞和视杆细胞形成突触，中枢支与节细胞形成突触。第</a:t>
            </a:r>
            <a:r>
              <a:rPr lang="en-US" altLang="zh-CN" sz="2000" dirty="0"/>
              <a:t>2</a:t>
            </a:r>
            <a:r>
              <a:rPr lang="zh-CN" altLang="zh-CN" sz="2000" dirty="0"/>
              <a:t>级神经元是节细胞，其轴突在视神经盘</a:t>
            </a:r>
            <a:r>
              <a:rPr lang="en-US" altLang="zh-CN" sz="2000" dirty="0"/>
              <a:t>(</a:t>
            </a:r>
            <a:r>
              <a:rPr lang="zh-CN" altLang="zh-CN" sz="2000" dirty="0"/>
              <a:t>乳头</a:t>
            </a:r>
            <a:r>
              <a:rPr lang="en-US" altLang="zh-CN" sz="2000" dirty="0"/>
              <a:t>)</a:t>
            </a:r>
            <a:r>
              <a:rPr lang="zh-CN" altLang="zh-CN" sz="2000" dirty="0"/>
              <a:t>处集合向后穿巩膜形成视神经。视神经向后经视神经管入颅腔，形成视交叉后，延为视束。在视交叉中，只有一部分纤维交叉，即来自两眼视网膜鼻侧半的纤维交叉，走在对侧视束中；颞侧半的不交叉，走在同侧视束中。因此，左侧视束含有来自两眼视网膜左侧半的纤维，右侧视束含有来自两眼视网膜右侧半的纤维。视束行向后外，绕大脑脚，多数纤维止于外侧膝状体。第</a:t>
            </a:r>
            <a:r>
              <a:rPr lang="en-US" altLang="zh-CN" sz="2000" dirty="0"/>
              <a:t>3</a:t>
            </a:r>
            <a:r>
              <a:rPr lang="zh-CN" altLang="zh-CN" sz="2000" dirty="0"/>
              <a:t>级神经元的胞体在外侧膝状体内，它们发出的轴突组成视辐射，经内囊后肢，终止于大脑距状沟周围的枕叶皮质</a:t>
            </a:r>
            <a:r>
              <a:rPr lang="en-US" altLang="zh-CN" sz="2000" dirty="0"/>
              <a:t>(</a:t>
            </a:r>
            <a:r>
              <a:rPr lang="zh-CN" altLang="zh-CN" sz="2000" dirty="0"/>
              <a:t>视区</a:t>
            </a:r>
            <a:r>
              <a:rPr lang="en-US" altLang="zh-CN" sz="2000" dirty="0"/>
              <a:t>)</a:t>
            </a:r>
            <a:r>
              <a:rPr lang="en-US" altLang="zh-CN" sz="2000" baseline="30000" dirty="0"/>
              <a:t> </a:t>
            </a:r>
            <a:r>
              <a:rPr lang="zh-CN" altLang="zh-CN" sz="2000" dirty="0"/>
              <a:t>。还有少数纤维经上丘臂终止于上丘和顶盖前区。顶盖前区与瞳孔对光反射通路有关。</a:t>
            </a:r>
            <a:endParaRPr lang="zh-CN" altLang="en-US" sz="2000" dirty="0"/>
          </a:p>
        </p:txBody>
      </p:sp>
    </p:spTree>
    <p:extLst>
      <p:ext uri="{BB962C8B-B14F-4D97-AF65-F5344CB8AC3E}">
        <p14:creationId xmlns:p14="http://schemas.microsoft.com/office/powerpoint/2010/main" val="295691522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en-US" dirty="0"/>
              <a:t>边缘检测</a:t>
            </a:r>
          </a:p>
        </p:txBody>
      </p:sp>
      <p:sp>
        <p:nvSpPr>
          <p:cNvPr id="17411" name="内容占位符 2"/>
          <p:cNvSpPr>
            <a:spLocks noGrp="1" noChangeArrowheads="1"/>
          </p:cNvSpPr>
          <p:nvPr>
            <p:ph idx="1"/>
          </p:nvPr>
        </p:nvSpPr>
        <p:spPr>
          <a:xfrm>
            <a:off x="755576" y="1844824"/>
            <a:ext cx="7772400" cy="4114800"/>
          </a:xfrm>
        </p:spPr>
        <p:txBody>
          <a:bodyPr/>
          <a:lstStyle/>
          <a:p>
            <a:r>
              <a:rPr lang="zh-CN" altLang="zh-CN" sz="2000" dirty="0"/>
              <a:t>边缘检测是图像处理和计算机视觉中的基本问题，边缘检测的目的是标识数字图像中亮度变化明显的点。图像属性中的显著变化通常反映了属性的重要事件和变化。这些包括（</a:t>
            </a:r>
            <a:r>
              <a:rPr lang="en-US" altLang="zh-CN" sz="2000" dirty="0" err="1"/>
              <a:t>i</a:t>
            </a:r>
            <a:r>
              <a:rPr lang="zh-CN" altLang="zh-CN" sz="2000" dirty="0"/>
              <a:t>）深度上的不连续、（</a:t>
            </a:r>
            <a:r>
              <a:rPr lang="en-US" altLang="zh-CN" sz="2000" dirty="0"/>
              <a:t>ii</a:t>
            </a:r>
            <a:r>
              <a:rPr lang="zh-CN" altLang="zh-CN" sz="2000" dirty="0"/>
              <a:t>）表面方向不连续、（</a:t>
            </a:r>
            <a:r>
              <a:rPr lang="en-US" altLang="zh-CN" sz="2000" dirty="0"/>
              <a:t>iii</a:t>
            </a:r>
            <a:r>
              <a:rPr lang="zh-CN" altLang="zh-CN" sz="2000" dirty="0"/>
              <a:t>）物质属性变化和（</a:t>
            </a:r>
            <a:r>
              <a:rPr lang="en-US" altLang="zh-CN" sz="2000" dirty="0"/>
              <a:t>iv</a:t>
            </a:r>
            <a:r>
              <a:rPr lang="zh-CN" altLang="zh-CN" sz="2000" dirty="0"/>
              <a:t>）场景照明变化。边缘检测是图像处理和计算机视觉中，尤其是特征提取中的一个研究领域。</a:t>
            </a:r>
            <a:endParaRPr lang="en-US" altLang="zh-CN" sz="2000" dirty="0"/>
          </a:p>
          <a:p>
            <a:endParaRPr lang="zh-CN" altLang="zh-CN" sz="2000" dirty="0"/>
          </a:p>
          <a:p>
            <a:endParaRPr lang="zh-CN" altLang="en-US" sz="2000" dirty="0"/>
          </a:p>
        </p:txBody>
      </p:sp>
    </p:spTree>
    <p:extLst>
      <p:ext uri="{BB962C8B-B14F-4D97-AF65-F5344CB8AC3E}">
        <p14:creationId xmlns:p14="http://schemas.microsoft.com/office/powerpoint/2010/main" val="251680271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en-US" dirty="0"/>
              <a:t>图像分割</a:t>
            </a:r>
          </a:p>
        </p:txBody>
      </p:sp>
      <p:sp>
        <p:nvSpPr>
          <p:cNvPr id="17411" name="内容占位符 2"/>
          <p:cNvSpPr>
            <a:spLocks noGrp="1" noChangeArrowheads="1"/>
          </p:cNvSpPr>
          <p:nvPr>
            <p:ph idx="1"/>
          </p:nvPr>
        </p:nvSpPr>
        <p:spPr>
          <a:xfrm>
            <a:off x="251520" y="1700808"/>
            <a:ext cx="7848872" cy="4114800"/>
          </a:xfrm>
        </p:spPr>
        <p:txBody>
          <a:bodyPr/>
          <a:lstStyle/>
          <a:p>
            <a:r>
              <a:rPr lang="zh-CN" altLang="zh-CN" sz="2000" dirty="0"/>
              <a:t>图像分割是计算机视觉的基础任务之一，也是被广泛研究的方向，在自动驾驶中有重要的应用，然而至今未能完全解决。图像分割就是把图像分成若干个特定的、具有独特性质的区域并提出感兴趣目标的技术和过程。具体如图所示。利用图像分割技术，可以有效将前景和背景信息分离，并可以进一步分离出物体信息。现有的图像分割方法主要分以下几类：基于阈值的分割方法、基于区域的分割方法、基于边缘的分割方法以及基于深度模型的分割方法等。</a:t>
            </a: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1331640" y="4221088"/>
            <a:ext cx="5688632" cy="2160240"/>
          </a:xfrm>
          <a:prstGeom prst="rect">
            <a:avLst/>
          </a:prstGeom>
          <a:noFill/>
          <a:ln>
            <a:noFill/>
          </a:ln>
        </p:spPr>
      </p:pic>
    </p:spTree>
    <p:extLst>
      <p:ext uri="{BB962C8B-B14F-4D97-AF65-F5344CB8AC3E}">
        <p14:creationId xmlns:p14="http://schemas.microsoft.com/office/powerpoint/2010/main" val="356894323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en-US" dirty="0"/>
              <a:t>图像分割</a:t>
            </a:r>
          </a:p>
        </p:txBody>
      </p:sp>
      <p:sp>
        <p:nvSpPr>
          <p:cNvPr id="17411" name="内容占位符 2"/>
          <p:cNvSpPr>
            <a:spLocks noGrp="1" noChangeArrowheads="1"/>
          </p:cNvSpPr>
          <p:nvPr>
            <p:ph idx="1"/>
          </p:nvPr>
        </p:nvSpPr>
        <p:spPr>
          <a:xfrm>
            <a:off x="755576" y="1844824"/>
            <a:ext cx="7772400" cy="4114800"/>
          </a:xfrm>
        </p:spPr>
        <p:txBody>
          <a:bodyPr/>
          <a:lstStyle/>
          <a:p>
            <a:r>
              <a:rPr lang="zh-CN" altLang="zh-CN" sz="2000" dirty="0"/>
              <a:t>（</a:t>
            </a:r>
            <a:r>
              <a:rPr lang="en-US" altLang="zh-CN" sz="2000" dirty="0"/>
              <a:t>1</a:t>
            </a:r>
            <a:r>
              <a:rPr lang="zh-CN" altLang="zh-CN" sz="2000" dirty="0"/>
              <a:t>）基于阈值的分割方法</a:t>
            </a:r>
          </a:p>
          <a:p>
            <a:pPr marL="0" indent="0">
              <a:buNone/>
            </a:pPr>
            <a:r>
              <a:rPr lang="en-US" altLang="zh-CN" sz="2000" dirty="0"/>
              <a:t>       </a:t>
            </a:r>
            <a:r>
              <a:rPr lang="zh-CN" altLang="zh-CN" sz="2000" dirty="0"/>
              <a:t>阈值分割法是一种传统的图像分割方法，因其实现简单、计算量小、性能较稳定而成为图像分割中最基本和应用最广泛的分割技术。阈值分割法的基本原理是通过设定不同的特征阈值，把图像像素点分为具有不同灰度级的目标区域和背景区域的若干类。它特别适用于目标和背景占据不同灰度级范围的图，阈值分割算法的关键是确定阈值。</a:t>
            </a:r>
            <a:endParaRPr lang="en-US" altLang="zh-CN" sz="2000" dirty="0"/>
          </a:p>
          <a:p>
            <a:r>
              <a:rPr lang="zh-CN" altLang="zh-CN" sz="2000" dirty="0"/>
              <a:t>（</a:t>
            </a:r>
            <a:r>
              <a:rPr lang="en-US" altLang="zh-CN" sz="2000" dirty="0"/>
              <a:t>2</a:t>
            </a:r>
            <a:r>
              <a:rPr lang="zh-CN" altLang="zh-CN" sz="2000" dirty="0"/>
              <a:t>）基于区域的分割方法</a:t>
            </a:r>
          </a:p>
          <a:p>
            <a:pPr marL="0" indent="0">
              <a:buNone/>
            </a:pPr>
            <a:r>
              <a:rPr lang="en-US" altLang="zh-CN" sz="2000" dirty="0"/>
              <a:t>       </a:t>
            </a:r>
            <a:r>
              <a:rPr lang="zh-CN" altLang="zh-CN" sz="2000" dirty="0"/>
              <a:t>基于区域的分割方法是以直接寻找区域为基础的分割技术，其有两种基本形式：一种是区域生长，从单个像素出发，逐步合并以形成所需要的分割区域；另一种是从全局出发，逐步切割至所需的分割区域。</a:t>
            </a:r>
            <a:endParaRPr lang="zh-CN" altLang="en-US" sz="2000" dirty="0"/>
          </a:p>
        </p:txBody>
      </p:sp>
    </p:spTree>
    <p:extLst>
      <p:ext uri="{BB962C8B-B14F-4D97-AF65-F5344CB8AC3E}">
        <p14:creationId xmlns:p14="http://schemas.microsoft.com/office/powerpoint/2010/main" val="375607797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en-US" dirty="0"/>
              <a:t>图像分割</a:t>
            </a:r>
          </a:p>
        </p:txBody>
      </p:sp>
      <p:sp>
        <p:nvSpPr>
          <p:cNvPr id="17411" name="内容占位符 2"/>
          <p:cNvSpPr>
            <a:spLocks noGrp="1" noChangeArrowheads="1"/>
          </p:cNvSpPr>
          <p:nvPr>
            <p:ph idx="1"/>
          </p:nvPr>
        </p:nvSpPr>
        <p:spPr>
          <a:xfrm>
            <a:off x="755576" y="1844824"/>
            <a:ext cx="7772400" cy="4114800"/>
          </a:xfrm>
        </p:spPr>
        <p:txBody>
          <a:bodyPr/>
          <a:lstStyle/>
          <a:p>
            <a:r>
              <a:rPr lang="zh-CN" altLang="zh-CN" sz="2000" dirty="0"/>
              <a:t>（</a:t>
            </a:r>
            <a:r>
              <a:rPr lang="en-US" altLang="zh-CN" sz="2000" dirty="0"/>
              <a:t>3</a:t>
            </a:r>
            <a:r>
              <a:rPr lang="zh-CN" altLang="zh-CN" sz="2000" dirty="0"/>
              <a:t>）基于边缘检测的分割方法</a:t>
            </a:r>
          </a:p>
          <a:p>
            <a:pPr marL="0" indent="0">
              <a:buNone/>
            </a:pPr>
            <a:r>
              <a:rPr lang="en-US" altLang="zh-CN" sz="2000" dirty="0"/>
              <a:t>      </a:t>
            </a:r>
            <a:r>
              <a:rPr lang="zh-CN" altLang="zh-CN" sz="2000" dirty="0"/>
              <a:t>基于边缘检测的分割方法试图通过检测包含不同区域的边缘来解决分割问题，它可以说是人们研究的最多的方法之一。通常不同的区域之间的边缘上像素灰度值的变化往往比较剧烈，这是边缘检测方法得以实现的主要假设之一。边缘检测方法一般利用图像一阶导数的极大值或二阶导数的过零点信息来提供判断边缘点的基本依据</a:t>
            </a:r>
            <a:r>
              <a:rPr lang="zh-CN" altLang="en-US" sz="2000" dirty="0"/>
              <a:t>。</a:t>
            </a:r>
            <a:endParaRPr lang="en-US" altLang="zh-CN" sz="2000" dirty="0"/>
          </a:p>
          <a:p>
            <a:r>
              <a:rPr lang="zh-CN" altLang="zh-CN" sz="2000" dirty="0"/>
              <a:t>（</a:t>
            </a:r>
            <a:r>
              <a:rPr lang="en-US" altLang="zh-CN" sz="2000" dirty="0"/>
              <a:t>4</a:t>
            </a:r>
            <a:r>
              <a:rPr lang="zh-CN" altLang="zh-CN" sz="2000" dirty="0"/>
              <a:t>）基于深度模型的分割方法</a:t>
            </a:r>
          </a:p>
          <a:p>
            <a:pPr marL="0" indent="0">
              <a:buNone/>
            </a:pPr>
            <a:r>
              <a:rPr lang="en-US" altLang="zh-CN" sz="2000" dirty="0"/>
              <a:t>       </a:t>
            </a:r>
            <a:r>
              <a:rPr lang="zh-CN" altLang="zh-CN" sz="2000" dirty="0"/>
              <a:t>随着神经网络以及深度学习的发展，在图像分割应用中也提出很多效果良好的深度模型。在后续中会陆续介绍利用深度模型进行图像分割的方法。</a:t>
            </a:r>
            <a:endParaRPr lang="zh-CN" altLang="en-US" sz="2000" dirty="0"/>
          </a:p>
        </p:txBody>
      </p:sp>
    </p:spTree>
    <p:extLst>
      <p:ext uri="{BB962C8B-B14F-4D97-AF65-F5344CB8AC3E}">
        <p14:creationId xmlns:p14="http://schemas.microsoft.com/office/powerpoint/2010/main" val="28158634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神经网络与深度学习</a:t>
            </a:r>
            <a:endParaRPr lang="zh-CN" altLang="en-US" dirty="0"/>
          </a:p>
        </p:txBody>
      </p:sp>
      <p:sp>
        <p:nvSpPr>
          <p:cNvPr id="17411" name="内容占位符 2"/>
          <p:cNvSpPr>
            <a:spLocks noGrp="1" noChangeArrowheads="1"/>
          </p:cNvSpPr>
          <p:nvPr>
            <p:ph idx="1"/>
          </p:nvPr>
        </p:nvSpPr>
        <p:spPr>
          <a:xfrm>
            <a:off x="755576" y="1844824"/>
            <a:ext cx="7772400" cy="4114800"/>
          </a:xfrm>
        </p:spPr>
        <p:txBody>
          <a:bodyPr/>
          <a:lstStyle/>
          <a:p>
            <a:r>
              <a:rPr lang="zh-CN" altLang="zh-CN" sz="2000" dirty="0"/>
              <a:t>人工神经网络（</a:t>
            </a:r>
            <a:r>
              <a:rPr lang="en-US" altLang="zh-CN" sz="2000" dirty="0"/>
              <a:t>Artificial Neural Network</a:t>
            </a:r>
            <a:r>
              <a:rPr lang="zh-CN" altLang="zh-CN" sz="2000" dirty="0"/>
              <a:t>，</a:t>
            </a:r>
            <a:r>
              <a:rPr lang="en-US" altLang="zh-CN" sz="2000" dirty="0"/>
              <a:t>ANN</a:t>
            </a:r>
            <a:r>
              <a:rPr lang="zh-CN" altLang="zh-CN" sz="2000" dirty="0"/>
              <a:t>），也简称神经网络，是一种受人脑神经网络工作方式启发而构造的一种数学模型。</a:t>
            </a:r>
            <a:endParaRPr lang="en-US" altLang="zh-CN" sz="2000" dirty="0"/>
          </a:p>
          <a:p>
            <a:r>
              <a:rPr lang="en-US" altLang="zh-CN" sz="2000" dirty="0"/>
              <a:t>2018</a:t>
            </a:r>
            <a:r>
              <a:rPr lang="zh-CN" altLang="zh-CN" sz="2000" dirty="0"/>
              <a:t>年的</a:t>
            </a:r>
            <a:r>
              <a:rPr lang="en-US" altLang="zh-CN" sz="2000" dirty="0"/>
              <a:t>ACM</a:t>
            </a:r>
            <a:r>
              <a:rPr lang="zh-CN" altLang="zh-CN" sz="2000" dirty="0"/>
              <a:t>图灵奖颁发给了蒙特利尔大学教授</a:t>
            </a:r>
            <a:r>
              <a:rPr lang="en-US" altLang="zh-CN" sz="2000" dirty="0" err="1"/>
              <a:t>Yoshua</a:t>
            </a:r>
            <a:r>
              <a:rPr lang="en-US" altLang="zh-CN" sz="2000" dirty="0"/>
              <a:t> </a:t>
            </a:r>
            <a:r>
              <a:rPr lang="en-US" altLang="zh-CN" sz="2000" dirty="0" err="1"/>
              <a:t>Bengio</a:t>
            </a:r>
            <a:r>
              <a:rPr lang="zh-CN" altLang="zh-CN" sz="2000" dirty="0"/>
              <a:t>，多伦多大学名誉教授</a:t>
            </a:r>
            <a:r>
              <a:rPr lang="en-US" altLang="zh-CN" sz="2000" dirty="0" err="1"/>
              <a:t>Geoffery</a:t>
            </a:r>
            <a:r>
              <a:rPr lang="en-US" altLang="zh-CN" sz="2000" dirty="0"/>
              <a:t> Hinton</a:t>
            </a:r>
            <a:r>
              <a:rPr lang="zh-CN" altLang="zh-CN" sz="2000" dirty="0"/>
              <a:t>和纽约大学教授</a:t>
            </a:r>
            <a:r>
              <a:rPr lang="en-US" altLang="zh-CN" sz="2000" dirty="0" err="1"/>
              <a:t>Yann</a:t>
            </a:r>
            <a:r>
              <a:rPr lang="en-US" altLang="zh-CN" sz="2000" dirty="0"/>
              <a:t> </a:t>
            </a:r>
            <a:r>
              <a:rPr lang="en-US" altLang="zh-CN" sz="2000" dirty="0" err="1"/>
              <a:t>Lecun</a:t>
            </a:r>
            <a:r>
              <a:rPr lang="zh-CN" altLang="zh-CN" sz="2000" dirty="0"/>
              <a:t>，以表彰他们为深度神经网络概念和工程上的突破。深度神经网络的再度崛起为人工智能的发展发挥巨大的推动作用，它促进了现代计算机科学的极大进步，在解决计算机视觉、语音识别、自然语言处理领域的长期问题方面取得了巨大的进展。正如谷歌人工智能负责</a:t>
            </a:r>
            <a:r>
              <a:rPr lang="en-US" altLang="zh-CN" sz="2000" dirty="0"/>
              <a:t>Jeff Dean</a:t>
            </a:r>
            <a:r>
              <a:rPr lang="zh-CN" altLang="zh-CN" sz="2000" dirty="0"/>
              <a:t>所言，深度神经网络显著提升了计算机感知世界的能力，它不仅改变了计算机领域，也几乎改变了科学和人类奋斗的所有领域。</a:t>
            </a:r>
          </a:p>
          <a:p>
            <a:endParaRPr lang="zh-CN" altLang="en-US" sz="2000" dirty="0"/>
          </a:p>
        </p:txBody>
      </p:sp>
    </p:spTree>
    <p:extLst>
      <p:ext uri="{BB962C8B-B14F-4D97-AF65-F5344CB8AC3E}">
        <p14:creationId xmlns:p14="http://schemas.microsoft.com/office/powerpoint/2010/main" val="1546204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a:extLst>
              <a:ext uri="{FF2B5EF4-FFF2-40B4-BE49-F238E27FC236}">
                <a16:creationId xmlns:a16="http://schemas.microsoft.com/office/drawing/2014/main" id="{7D7C9FAF-F14C-466B-A6D3-CC2D9DB9B61D}"/>
              </a:ext>
            </a:extLst>
          </p:cNvPr>
          <p:cNvSpPr>
            <a:spLocks noGrp="1" noChangeArrowheads="1"/>
          </p:cNvSpPr>
          <p:nvPr>
            <p:ph type="title"/>
          </p:nvPr>
        </p:nvSpPr>
        <p:spPr/>
        <p:txBody>
          <a:bodyPr/>
          <a:lstStyle/>
          <a:p>
            <a:r>
              <a:rPr lang="en-US" altLang="zh-CN"/>
              <a:t>Outline</a:t>
            </a:r>
            <a:endParaRPr lang="zh-CN" altLang="en-US"/>
          </a:p>
        </p:txBody>
      </p:sp>
      <p:sp>
        <p:nvSpPr>
          <p:cNvPr id="4" name="Rectangle 3">
            <a:extLst>
              <a:ext uri="{FF2B5EF4-FFF2-40B4-BE49-F238E27FC236}">
                <a16:creationId xmlns:a16="http://schemas.microsoft.com/office/drawing/2014/main" id="{BB57EF97-EB71-4396-A408-4DF44B5FE409}"/>
              </a:ext>
            </a:extLst>
          </p:cNvPr>
          <p:cNvSpPr txBox="1">
            <a:spLocks noChangeArrowheads="1"/>
          </p:cNvSpPr>
          <p:nvPr/>
        </p:nvSpPr>
        <p:spPr bwMode="auto">
          <a:xfrm>
            <a:off x="611188" y="1557338"/>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9pPr>
          </a:lstStyle>
          <a:p>
            <a:pPr eaLnBrk="1" hangingPunct="1">
              <a:defRPr/>
            </a:pPr>
            <a:r>
              <a:rPr lang="zh-CN" altLang="en-US" b="1" kern="0" dirty="0"/>
              <a:t>可见光相机</a:t>
            </a:r>
            <a:endParaRPr lang="en-US" altLang="zh-CN" b="1" kern="0" dirty="0"/>
          </a:p>
          <a:p>
            <a:pPr eaLnBrk="1" hangingPunct="1">
              <a:defRPr/>
            </a:pPr>
            <a:r>
              <a:rPr lang="zh-CN" altLang="en-US" b="1" kern="0" dirty="0"/>
              <a:t>激光雷达</a:t>
            </a:r>
            <a:endParaRPr lang="en-US" altLang="zh-CN" b="1" kern="0" dirty="0"/>
          </a:p>
          <a:p>
            <a:pPr eaLnBrk="1" hangingPunct="1">
              <a:defRPr/>
            </a:pPr>
            <a:r>
              <a:rPr lang="zh-CN" altLang="en-US" b="1" kern="0" dirty="0"/>
              <a:t>毫米波雷达</a:t>
            </a:r>
            <a:endParaRPr lang="en-US" altLang="zh-CN" b="1" kern="0" dirty="0"/>
          </a:p>
          <a:p>
            <a:pPr eaLnBrk="1" hangingPunct="1">
              <a:defRPr/>
            </a:pPr>
            <a:r>
              <a:rPr lang="zh-CN" altLang="en-US" b="1" kern="0" dirty="0"/>
              <a:t>超声波雷达</a:t>
            </a:r>
            <a:endParaRPr lang="en-US" altLang="zh-CN" b="1" kern="0" dirty="0"/>
          </a:p>
          <a:p>
            <a:pPr eaLnBrk="1" hangingPunct="1">
              <a:defRPr/>
            </a:pPr>
            <a:r>
              <a:rPr lang="zh-CN" altLang="en-US" b="1" kern="0" dirty="0"/>
              <a:t>惯性导航</a:t>
            </a:r>
            <a:endParaRPr lang="en-US" altLang="zh-CN" b="1" kern="0" dirty="0"/>
          </a:p>
          <a:p>
            <a:pPr eaLnBrk="1" hangingPunct="1">
              <a:defRPr/>
            </a:pPr>
            <a:r>
              <a:rPr lang="zh-CN" altLang="en-US" b="1" kern="0" dirty="0"/>
              <a:t>本章小结</a:t>
            </a:r>
            <a:r>
              <a:rPr lang="en-US" altLang="zh-CN" b="1" kern="0" dirty="0"/>
              <a:t> </a:t>
            </a:r>
          </a:p>
          <a:p>
            <a:pPr eaLnBrk="1" hangingPunct="1">
              <a:buFont typeface="Wingdings" panose="05000000000000000000" pitchFamily="2" charset="2"/>
              <a:buNone/>
              <a:defRPr/>
            </a:pPr>
            <a:r>
              <a:rPr lang="en-US" altLang="zh-CN" b="1" kern="0" dirty="0"/>
              <a:t>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深度学习与传统学习</a:t>
            </a:r>
            <a:endParaRPr lang="zh-CN" altLang="en-US" dirty="0"/>
          </a:p>
        </p:txBody>
      </p:sp>
      <p:sp>
        <p:nvSpPr>
          <p:cNvPr id="17411" name="内容占位符 2"/>
          <p:cNvSpPr>
            <a:spLocks noGrp="1" noChangeArrowheads="1"/>
          </p:cNvSpPr>
          <p:nvPr>
            <p:ph idx="1"/>
          </p:nvPr>
        </p:nvSpPr>
        <p:spPr>
          <a:xfrm>
            <a:off x="755576" y="1844824"/>
            <a:ext cx="7772400" cy="4114800"/>
          </a:xfrm>
        </p:spPr>
        <p:txBody>
          <a:bodyPr/>
          <a:lstStyle/>
          <a:p>
            <a:r>
              <a:rPr lang="zh-CN" altLang="zh-CN" sz="2000" dirty="0"/>
              <a:t>典型的模式识别系统的构成如图所示。一般包括预处理、特征提取、特征转换和预测识别几个组成部分。</a:t>
            </a:r>
            <a:endParaRPr lang="en-US" altLang="zh-CN" sz="2000" dirty="0"/>
          </a:p>
          <a:p>
            <a:r>
              <a:rPr lang="zh-CN" altLang="zh-CN" sz="2000" dirty="0"/>
              <a:t>在典型的模式识别系统中，预测识别的机器学习模型一般为浅层模型，或浅层学习。浅层学习的一个重要特点是不涉及特征学习，其特征主要靠人工经验或特征转换方法来抽取。</a:t>
            </a: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1403648" y="3573016"/>
            <a:ext cx="5760640" cy="2386608"/>
          </a:xfrm>
          <a:prstGeom prst="rect">
            <a:avLst/>
          </a:prstGeom>
          <a:noFill/>
          <a:ln>
            <a:noFill/>
          </a:ln>
        </p:spPr>
      </p:pic>
    </p:spTree>
    <p:extLst>
      <p:ext uri="{BB962C8B-B14F-4D97-AF65-F5344CB8AC3E}">
        <p14:creationId xmlns:p14="http://schemas.microsoft.com/office/powerpoint/2010/main" val="424482205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深度学习与传统学习</a:t>
            </a:r>
            <a:endParaRPr lang="zh-CN" altLang="en-US" dirty="0"/>
          </a:p>
        </p:txBody>
      </p:sp>
      <p:sp>
        <p:nvSpPr>
          <p:cNvPr id="17411" name="内容占位符 2"/>
          <p:cNvSpPr>
            <a:spLocks noGrp="1" noChangeArrowheads="1"/>
          </p:cNvSpPr>
          <p:nvPr>
            <p:ph idx="1"/>
          </p:nvPr>
        </p:nvSpPr>
        <p:spPr>
          <a:xfrm>
            <a:off x="755576" y="1844824"/>
            <a:ext cx="7772400" cy="4114800"/>
          </a:xfrm>
        </p:spPr>
        <p:txBody>
          <a:bodyPr/>
          <a:lstStyle/>
          <a:p>
            <a:r>
              <a:rPr lang="zh-CN" altLang="zh-CN" sz="2000" dirty="0"/>
              <a:t>在深度学习中，一般将特征提取和预测识别结合在一个模型中，并将特征提取用多层特征学习或表示学习替代。要提高表示能力，其关键是构建具有一定深度的多层次特征表示。一个深层结构的优点是可以增加特征的重用性，从而指数级地增加表示能力。其中，从底层特征开始，一般需要多步非线性转换才能得到较为抽象的高层语义特征。</a:t>
            </a:r>
          </a:p>
        </p:txBody>
      </p:sp>
      <p:pic>
        <p:nvPicPr>
          <p:cNvPr id="5" name="图片 4"/>
          <p:cNvPicPr/>
          <p:nvPr/>
        </p:nvPicPr>
        <p:blipFill>
          <a:blip r:embed="rId2">
            <a:extLst>
              <a:ext uri="{28A0092B-C50C-407E-A947-70E740481C1C}">
                <a14:useLocalDpi xmlns:a14="http://schemas.microsoft.com/office/drawing/2010/main" val="0"/>
              </a:ext>
            </a:extLst>
          </a:blip>
          <a:srcRect/>
          <a:stretch>
            <a:fillRect/>
          </a:stretch>
        </p:blipFill>
        <p:spPr bwMode="auto">
          <a:xfrm>
            <a:off x="1547664" y="3772067"/>
            <a:ext cx="5760640" cy="2695128"/>
          </a:xfrm>
          <a:prstGeom prst="rect">
            <a:avLst/>
          </a:prstGeom>
          <a:noFill/>
          <a:ln>
            <a:noFill/>
          </a:ln>
        </p:spPr>
      </p:pic>
    </p:spTree>
    <p:extLst>
      <p:ext uri="{BB962C8B-B14F-4D97-AF65-F5344CB8AC3E}">
        <p14:creationId xmlns:p14="http://schemas.microsoft.com/office/powerpoint/2010/main" val="94876032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计算机视觉在自动驾驶中应用</a:t>
            </a:r>
            <a:endParaRPr lang="zh-CN" altLang="en-US" dirty="0"/>
          </a:p>
        </p:txBody>
      </p:sp>
      <p:sp>
        <p:nvSpPr>
          <p:cNvPr id="17411" name="内容占位符 2"/>
          <p:cNvSpPr>
            <a:spLocks noGrp="1" noChangeArrowheads="1"/>
          </p:cNvSpPr>
          <p:nvPr>
            <p:ph idx="1"/>
          </p:nvPr>
        </p:nvSpPr>
        <p:spPr>
          <a:xfrm>
            <a:off x="755576" y="1844824"/>
            <a:ext cx="7772400" cy="4114800"/>
          </a:xfrm>
        </p:spPr>
        <p:txBody>
          <a:bodyPr/>
          <a:lstStyle/>
          <a:p>
            <a:r>
              <a:rPr lang="zh-CN" altLang="zh-CN" sz="2000" dirty="0"/>
              <a:t>（</a:t>
            </a:r>
            <a:r>
              <a:rPr lang="en-US" altLang="zh-CN" sz="2000" dirty="0"/>
              <a:t>1</a:t>
            </a:r>
            <a:r>
              <a:rPr lang="zh-CN" altLang="zh-CN" sz="2000" dirty="0"/>
              <a:t>）使用双目视觉系统获取场景中的深度信息。</a:t>
            </a:r>
            <a:endParaRPr lang="en-US" altLang="zh-CN" sz="2000" dirty="0"/>
          </a:p>
          <a:p>
            <a:r>
              <a:rPr lang="zh-CN" altLang="zh-CN" sz="2000" dirty="0"/>
              <a:t>（</a:t>
            </a:r>
            <a:r>
              <a:rPr lang="en-US" altLang="zh-CN" sz="2000" dirty="0"/>
              <a:t>2</a:t>
            </a:r>
            <a:r>
              <a:rPr lang="zh-CN" altLang="zh-CN" sz="2000" dirty="0"/>
              <a:t>）对点云数据的检测。如图（取自</a:t>
            </a:r>
            <a:r>
              <a:rPr lang="en-US" altLang="zh-CN" sz="2000" dirty="0"/>
              <a:t>Apollo</a:t>
            </a:r>
            <a:r>
              <a:rPr lang="zh-CN" altLang="zh-CN" sz="2000" dirty="0"/>
              <a:t>公开数据平台）所示，绿色框表示的是机动车，红色框表示的是行人，蓝色框表示非机动车，黄色框表示其他障碍物。</a:t>
            </a:r>
          </a:p>
        </p:txBody>
      </p:sp>
      <p:pic>
        <p:nvPicPr>
          <p:cNvPr id="4" name="图片 3" descr="标注结果示意图"/>
          <p:cNvPicPr/>
          <p:nvPr/>
        </p:nvPicPr>
        <p:blipFill>
          <a:blip r:embed="rId2">
            <a:extLst>
              <a:ext uri="{28A0092B-C50C-407E-A947-70E740481C1C}">
                <a14:useLocalDpi xmlns:a14="http://schemas.microsoft.com/office/drawing/2010/main" val="0"/>
              </a:ext>
            </a:extLst>
          </a:blip>
          <a:srcRect/>
          <a:stretch>
            <a:fillRect/>
          </a:stretch>
        </p:blipFill>
        <p:spPr bwMode="auto">
          <a:xfrm>
            <a:off x="1547664" y="3284984"/>
            <a:ext cx="5688632" cy="2880320"/>
          </a:xfrm>
          <a:prstGeom prst="rect">
            <a:avLst/>
          </a:prstGeom>
          <a:noFill/>
          <a:ln>
            <a:noFill/>
          </a:ln>
        </p:spPr>
      </p:pic>
    </p:spTree>
    <p:extLst>
      <p:ext uri="{BB962C8B-B14F-4D97-AF65-F5344CB8AC3E}">
        <p14:creationId xmlns:p14="http://schemas.microsoft.com/office/powerpoint/2010/main" val="267628958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计算机视觉在自动驾驶中应用</a:t>
            </a:r>
            <a:endParaRPr lang="zh-CN" altLang="en-US" dirty="0"/>
          </a:p>
        </p:txBody>
      </p:sp>
      <p:sp>
        <p:nvSpPr>
          <p:cNvPr id="17411" name="内容占位符 2"/>
          <p:cNvSpPr>
            <a:spLocks noGrp="1" noChangeArrowheads="1"/>
          </p:cNvSpPr>
          <p:nvPr>
            <p:ph idx="1"/>
          </p:nvPr>
        </p:nvSpPr>
        <p:spPr>
          <a:xfrm>
            <a:off x="755576" y="1844824"/>
            <a:ext cx="7772400" cy="4114800"/>
          </a:xfrm>
        </p:spPr>
        <p:txBody>
          <a:bodyPr/>
          <a:lstStyle/>
          <a:p>
            <a:r>
              <a:rPr lang="zh-CN" altLang="zh-CN" sz="2000" dirty="0"/>
              <a:t>（</a:t>
            </a:r>
            <a:r>
              <a:rPr lang="en-US" altLang="zh-CN" sz="2000" dirty="0"/>
              <a:t>3</a:t>
            </a:r>
            <a:r>
              <a:rPr lang="zh-CN" altLang="zh-CN" sz="2000" dirty="0"/>
              <a:t>）运动估计。</a:t>
            </a:r>
            <a:endParaRPr lang="en-US" altLang="zh-CN" sz="2000" dirty="0"/>
          </a:p>
          <a:p>
            <a:r>
              <a:rPr lang="zh-CN" altLang="zh-CN" sz="2000" dirty="0"/>
              <a:t>（</a:t>
            </a:r>
            <a:r>
              <a:rPr lang="en-US" altLang="zh-CN" sz="2000" dirty="0"/>
              <a:t>4</a:t>
            </a:r>
            <a:r>
              <a:rPr lang="zh-CN" altLang="zh-CN" sz="2000" dirty="0"/>
              <a:t>）对物体的检测、识别与追踪。如图（取自</a:t>
            </a:r>
            <a:r>
              <a:rPr lang="en-US" altLang="zh-CN" sz="2000" dirty="0"/>
              <a:t>Apollo</a:t>
            </a:r>
            <a:r>
              <a:rPr lang="zh-CN" altLang="zh-CN" sz="2000" dirty="0"/>
              <a:t>公开数据平台）所示，可以检测到道路上交通信号灯的位置，并识别出其指代信息，图中的标注</a:t>
            </a:r>
            <a:r>
              <a:rPr lang="en-US" altLang="zh-CN" sz="2000" dirty="0"/>
              <a:t>1</a:t>
            </a:r>
            <a:r>
              <a:rPr lang="zh-CN" altLang="zh-CN" sz="2000" dirty="0"/>
              <a:t>表示红灯，标注</a:t>
            </a:r>
            <a:r>
              <a:rPr lang="en-US" altLang="zh-CN" sz="2000" dirty="0"/>
              <a:t>2</a:t>
            </a:r>
            <a:r>
              <a:rPr lang="zh-CN" altLang="zh-CN" sz="2000" dirty="0"/>
              <a:t>表示绿灯。</a:t>
            </a:r>
          </a:p>
        </p:txBody>
      </p:sp>
      <p:pic>
        <p:nvPicPr>
          <p:cNvPr id="5" name="图片 4"/>
          <p:cNvPicPr/>
          <p:nvPr/>
        </p:nvPicPr>
        <p:blipFill>
          <a:blip r:embed="rId2" cstate="print">
            <a:extLst>
              <a:ext uri="{28A0092B-C50C-407E-A947-70E740481C1C}">
                <a14:useLocalDpi xmlns:a14="http://schemas.microsoft.com/office/drawing/2010/main" val="0"/>
              </a:ext>
            </a:extLst>
          </a:blip>
          <a:stretch>
            <a:fillRect/>
          </a:stretch>
        </p:blipFill>
        <p:spPr>
          <a:xfrm>
            <a:off x="1331640" y="3212976"/>
            <a:ext cx="5688632" cy="3259559"/>
          </a:xfrm>
          <a:prstGeom prst="rect">
            <a:avLst/>
          </a:prstGeom>
        </p:spPr>
      </p:pic>
    </p:spTree>
    <p:extLst>
      <p:ext uri="{BB962C8B-B14F-4D97-AF65-F5344CB8AC3E}">
        <p14:creationId xmlns:p14="http://schemas.microsoft.com/office/powerpoint/2010/main" val="239224006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计算机视觉在自动驾驶中应用</a:t>
            </a:r>
            <a:endParaRPr lang="zh-CN" altLang="en-US" dirty="0"/>
          </a:p>
        </p:txBody>
      </p:sp>
      <p:sp>
        <p:nvSpPr>
          <p:cNvPr id="17411" name="内容占位符 2"/>
          <p:cNvSpPr>
            <a:spLocks noGrp="1" noChangeArrowheads="1"/>
          </p:cNvSpPr>
          <p:nvPr>
            <p:ph idx="1"/>
          </p:nvPr>
        </p:nvSpPr>
        <p:spPr>
          <a:xfrm>
            <a:off x="755576" y="1844824"/>
            <a:ext cx="7772400" cy="4114800"/>
          </a:xfrm>
        </p:spPr>
        <p:txBody>
          <a:bodyPr/>
          <a:lstStyle/>
          <a:p>
            <a:r>
              <a:rPr lang="zh-CN" altLang="zh-CN" sz="2000" dirty="0"/>
              <a:t>（</a:t>
            </a:r>
            <a:r>
              <a:rPr lang="en-US" altLang="zh-CN" sz="2000" dirty="0"/>
              <a:t>5</a:t>
            </a:r>
            <a:r>
              <a:rPr lang="zh-CN" altLang="zh-CN" sz="2000" dirty="0"/>
              <a:t>）场景分割。如图（取自取自</a:t>
            </a:r>
            <a:r>
              <a:rPr lang="en-US" altLang="zh-CN" sz="2000" dirty="0"/>
              <a:t>Apollo</a:t>
            </a:r>
            <a:r>
              <a:rPr lang="zh-CN" altLang="zh-CN" sz="2000" dirty="0"/>
              <a:t>公开数据平台）所示，通过场景分割，将整个场景加标签：如深紫色是路面，粉色是道路栏杆，蓝色是车辆，绿色是树木等。</a:t>
            </a:r>
            <a:endParaRPr lang="en-US" altLang="zh-CN" sz="2000" dirty="0"/>
          </a:p>
          <a:p>
            <a:r>
              <a:rPr lang="zh-CN" altLang="zh-CN" sz="2000" dirty="0"/>
              <a:t>（</a:t>
            </a:r>
            <a:r>
              <a:rPr lang="en-US" altLang="zh-CN" sz="2000" dirty="0"/>
              <a:t>6</a:t>
            </a:r>
            <a:r>
              <a:rPr lang="zh-CN" altLang="zh-CN" sz="2000" dirty="0"/>
              <a:t>）同步地图构建和自身定位。</a:t>
            </a:r>
          </a:p>
        </p:txBody>
      </p:sp>
      <p:pic>
        <p:nvPicPr>
          <p:cNvPr id="5" name="图片 4"/>
          <p:cNvPicPr/>
          <p:nvPr/>
        </p:nvPicPr>
        <p:blipFill>
          <a:blip r:embed="rId2"/>
          <a:stretch>
            <a:fillRect/>
          </a:stretch>
        </p:blipFill>
        <p:spPr>
          <a:xfrm>
            <a:off x="1547664" y="3212976"/>
            <a:ext cx="5976664" cy="3384376"/>
          </a:xfrm>
          <a:prstGeom prst="rect">
            <a:avLst/>
          </a:prstGeom>
        </p:spPr>
      </p:pic>
    </p:spTree>
    <p:extLst>
      <p:ext uri="{BB962C8B-B14F-4D97-AF65-F5344CB8AC3E}">
        <p14:creationId xmlns:p14="http://schemas.microsoft.com/office/powerpoint/2010/main" val="285173213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深度前馈网络</a:t>
            </a:r>
            <a:endParaRPr lang="zh-CN" altLang="en-US" dirty="0"/>
          </a:p>
        </p:txBody>
      </p:sp>
      <p:sp>
        <p:nvSpPr>
          <p:cNvPr id="17411" name="内容占位符 2"/>
          <p:cNvSpPr>
            <a:spLocks noGrp="1" noChangeArrowheads="1"/>
          </p:cNvSpPr>
          <p:nvPr>
            <p:ph idx="1"/>
          </p:nvPr>
        </p:nvSpPr>
        <p:spPr>
          <a:xfrm>
            <a:off x="755576" y="1844824"/>
            <a:ext cx="7772400" cy="4114800"/>
          </a:xfrm>
        </p:spPr>
        <p:txBody>
          <a:bodyPr/>
          <a:lstStyle/>
          <a:p>
            <a:r>
              <a:rPr lang="zh-CN" altLang="zh-CN" sz="2000" b="1" dirty="0"/>
              <a:t>神经元</a:t>
            </a:r>
          </a:p>
          <a:p>
            <a:r>
              <a:rPr lang="zh-CN" altLang="zh-CN" sz="2000" dirty="0"/>
              <a:t>一个生物神经元结构的模型示意图如图</a:t>
            </a:r>
            <a:r>
              <a:rPr lang="en-US" altLang="zh-CN" sz="2000" dirty="0"/>
              <a:t>4-12</a:t>
            </a:r>
            <a:r>
              <a:rPr lang="zh-CN" altLang="zh-CN" sz="2000" dirty="0"/>
              <a:t>所示。由图看出，生物神经元由胞体（</a:t>
            </a:r>
            <a:r>
              <a:rPr lang="en-US" altLang="zh-CN" sz="2000" dirty="0"/>
              <a:t>Soma</a:t>
            </a:r>
            <a:r>
              <a:rPr lang="zh-CN" altLang="zh-CN" sz="2000" dirty="0"/>
              <a:t>）、树突（</a:t>
            </a:r>
            <a:r>
              <a:rPr lang="en-US" altLang="zh-CN" sz="2000" dirty="0"/>
              <a:t>Dendrites</a:t>
            </a:r>
            <a:r>
              <a:rPr lang="zh-CN" altLang="zh-CN" sz="2000" dirty="0"/>
              <a:t>），突触（</a:t>
            </a:r>
            <a:r>
              <a:rPr lang="en-US" altLang="zh-CN" sz="2000" dirty="0"/>
              <a:t>Synapse</a:t>
            </a:r>
            <a:r>
              <a:rPr lang="zh-CN" altLang="zh-CN" sz="2000" dirty="0"/>
              <a:t>）和轴突（</a:t>
            </a:r>
            <a:r>
              <a:rPr lang="en-US" altLang="zh-CN" sz="2000" dirty="0"/>
              <a:t>Axon</a:t>
            </a:r>
            <a:r>
              <a:rPr lang="zh-CN" altLang="zh-CN" sz="2000" dirty="0"/>
              <a:t>）等构成。胞体是神经元的代谢中心，胞体一般生长有许多树状突起，称为树突，它是神经元的主要接收器。胞体还延伸出一条管状纤维组织，称为轴突。树突是神经元的生物信号输入端，与其它的神经元相连；轴突是神经元的信号输出端，连接到其它神经元的树突上</a:t>
            </a:r>
            <a:r>
              <a:rPr lang="zh-CN" altLang="en-US" sz="2000" dirty="0"/>
              <a:t>。</a:t>
            </a: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1763688" y="4509120"/>
            <a:ext cx="4758690" cy="2084070"/>
          </a:xfrm>
          <a:prstGeom prst="rect">
            <a:avLst/>
          </a:prstGeom>
          <a:noFill/>
          <a:ln>
            <a:noFill/>
          </a:ln>
        </p:spPr>
      </p:pic>
    </p:spTree>
    <p:extLst>
      <p:ext uri="{BB962C8B-B14F-4D97-AF65-F5344CB8AC3E}">
        <p14:creationId xmlns:p14="http://schemas.microsoft.com/office/powerpoint/2010/main" val="57488206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神经元</a:t>
            </a:r>
            <a:endParaRPr lang="zh-CN" altLang="en-US" dirty="0"/>
          </a:p>
        </p:txBody>
      </p:sp>
      <mc:AlternateContent xmlns:mc="http://schemas.openxmlformats.org/markup-compatibility/2006" xmlns:a14="http://schemas.microsoft.com/office/drawing/2010/main">
        <mc:Choice Requires="a14">
          <p:sp>
            <p:nvSpPr>
              <p:cNvPr id="17411" name="内容占位符 2"/>
              <p:cNvSpPr>
                <a:spLocks noGrp="1" noChangeArrowheads="1"/>
              </p:cNvSpPr>
              <p:nvPr>
                <p:ph idx="1"/>
              </p:nvPr>
            </p:nvSpPr>
            <p:spPr>
              <a:xfrm>
                <a:off x="323528" y="1628800"/>
                <a:ext cx="4392488" cy="4114800"/>
              </a:xfrm>
            </p:spPr>
            <p:txBody>
              <a:bodyPr/>
              <a:lstStyle/>
              <a:p>
                <a:r>
                  <a:rPr lang="zh-CN" altLang="zh-CN" sz="2000" dirty="0"/>
                  <a:t>人工神经元（</a:t>
                </a:r>
                <a:r>
                  <a:rPr lang="en-US" altLang="zh-CN" sz="2000" dirty="0" err="1"/>
                  <a:t>arti</a:t>
                </a:r>
                <a:r>
                  <a:rPr lang="zh-CN" altLang="zh-CN" sz="2000" dirty="0"/>
                  <a:t>ﬁ</a:t>
                </a:r>
                <a:r>
                  <a:rPr lang="en-US" altLang="zh-CN" sz="2000" dirty="0" err="1"/>
                  <a:t>cial</a:t>
                </a:r>
                <a:r>
                  <a:rPr lang="en-US" altLang="zh-CN" sz="2000" dirty="0"/>
                  <a:t> neuron</a:t>
                </a:r>
                <a:r>
                  <a:rPr lang="zh-CN" altLang="zh-CN" sz="2000" dirty="0"/>
                  <a:t>），简称神经元（</a:t>
                </a:r>
                <a:r>
                  <a:rPr lang="en-US" altLang="zh-CN" sz="2000" dirty="0"/>
                  <a:t>neuron</a:t>
                </a:r>
                <a:r>
                  <a:rPr lang="zh-CN" altLang="zh-CN" sz="2000" dirty="0"/>
                  <a:t>），是构成神经网络的基本单元，其主要是模拟生物神经元的结构和特性，接受一组输入信号并产出输出。其数学模型具体表述如图。</a:t>
                </a:r>
              </a:p>
              <a:p>
                <a:r>
                  <a:rPr lang="en-US" altLang="zh-CN" sz="2000" dirty="0"/>
                  <a:t> </a:t>
                </a:r>
                <a:r>
                  <a:rPr lang="zh-CN" altLang="zh-CN" sz="2000" dirty="0"/>
                  <a:t>用数学公式将图表示如下：</a:t>
                </a:r>
              </a:p>
              <a:p>
                <a:pPr marL="0" indent="0">
                  <a:buNone/>
                </a:pPr>
                <a14:m>
                  <m:oMathPara xmlns:m="http://schemas.openxmlformats.org/officeDocument/2006/math">
                    <m:oMathParaPr>
                      <m:jc m:val="centerGroup"/>
                    </m:oMathParaPr>
                    <m:oMath xmlns:m="http://schemas.openxmlformats.org/officeDocument/2006/math">
                      <m:r>
                        <a:rPr lang="en-US" altLang="zh-CN" sz="2000" i="1">
                          <a:latin typeface="Cambria Math" panose="02040503050406030204" pitchFamily="18" charset="0"/>
                        </a:rPr>
                        <m:t>𝑓</m:t>
                      </m:r>
                      <m:r>
                        <a:rPr lang="en-US" altLang="zh-CN" sz="2000" i="1">
                          <a:latin typeface="Cambria Math" panose="02040503050406030204" pitchFamily="18" charset="0"/>
                        </a:rPr>
                        <m:t>(</m:t>
                      </m:r>
                      <m:nary>
                        <m:naryPr>
                          <m:chr m:val="∑"/>
                          <m:limLoc m:val="subSup"/>
                          <m:supHide m:val="on"/>
                          <m:ctrlPr>
                            <a:rPr lang="zh-CN" altLang="zh-CN" sz="2000" i="1">
                              <a:latin typeface="Cambria Math" panose="02040503050406030204" pitchFamily="18" charset="0"/>
                            </a:rPr>
                          </m:ctrlPr>
                        </m:naryPr>
                        <m:sub>
                          <m:r>
                            <a:rPr lang="en-US" altLang="zh-CN" sz="2000" i="1">
                              <a:latin typeface="Cambria Math" panose="02040503050406030204" pitchFamily="18" charset="0"/>
                            </a:rPr>
                            <m:t>𝑖</m:t>
                          </m:r>
                        </m:sub>
                        <m:sup/>
                        <m:e>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𝜔</m:t>
                              </m:r>
                            </m:e>
                            <m:sub>
                              <m:r>
                                <a:rPr lang="en-US" altLang="zh-CN" sz="2000" i="1">
                                  <a:latin typeface="Cambria Math" panose="02040503050406030204" pitchFamily="18" charset="0"/>
                                </a:rPr>
                                <m:t>𝑖</m:t>
                              </m:r>
                            </m:sub>
                          </m:sSub>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𝑥</m:t>
                              </m:r>
                            </m:e>
                            <m:sub>
                              <m:r>
                                <a:rPr lang="en-US" altLang="zh-CN" sz="2000" i="1">
                                  <a:latin typeface="Cambria Math" panose="02040503050406030204" pitchFamily="18" charset="0"/>
                                </a:rPr>
                                <m:t>𝑖</m:t>
                              </m:r>
                            </m:sub>
                          </m:sSub>
                          <m:r>
                            <a:rPr lang="en-US" altLang="zh-CN" sz="2000" i="1">
                              <a:latin typeface="Cambria Math" panose="02040503050406030204" pitchFamily="18" charset="0"/>
                            </a:rPr>
                            <m:t>+</m:t>
                          </m:r>
                          <m:r>
                            <a:rPr lang="en-US" altLang="zh-CN" sz="2000" i="1">
                              <a:latin typeface="Cambria Math" panose="02040503050406030204" pitchFamily="18" charset="0"/>
                            </a:rPr>
                            <m:t>𝑏</m:t>
                          </m:r>
                        </m:e>
                      </m:nary>
                      <m:r>
                        <a:rPr lang="en-US" altLang="zh-CN" sz="2000" i="1">
                          <a:latin typeface="Cambria Math" panose="02040503050406030204" pitchFamily="18" charset="0"/>
                        </a:rPr>
                        <m:t>)</m:t>
                      </m:r>
                    </m:oMath>
                  </m:oMathPara>
                </a14:m>
                <a:endParaRPr lang="zh-CN" altLang="zh-CN" sz="2000" dirty="0"/>
              </a:p>
              <a:p>
                <a:r>
                  <a:rPr lang="zh-CN" altLang="zh-CN" sz="2000" dirty="0"/>
                  <a:t>其中</a:t>
                </a:r>
                <a:r>
                  <a:rPr lang="en-US" altLang="zh-CN" sz="2000" dirty="0"/>
                  <a:t>f</a:t>
                </a:r>
                <a:r>
                  <a:rPr lang="zh-CN" altLang="zh-CN" sz="2000" dirty="0"/>
                  <a:t>为激活函数。为了增强网络的表达能力以及学习能力，一般使用连续非线性激活函数 （</a:t>
                </a:r>
                <a:r>
                  <a:rPr lang="en-US" altLang="zh-CN" sz="2000" dirty="0"/>
                  <a:t>activation function</a:t>
                </a:r>
                <a:r>
                  <a:rPr lang="zh-CN" altLang="zh-CN" sz="2000" dirty="0"/>
                  <a:t>）。因为连续非线性激活函数可导，所以可以用最优化的方法来学习网络参数。</a:t>
                </a:r>
              </a:p>
              <a:p>
                <a:endParaRPr lang="zh-CN" altLang="zh-CN" sz="2000" dirty="0"/>
              </a:p>
            </p:txBody>
          </p:sp>
        </mc:Choice>
        <mc:Fallback xmlns="">
          <p:sp>
            <p:nvSpPr>
              <p:cNvPr id="17411" name="内容占位符 2"/>
              <p:cNvSpPr>
                <a:spLocks noGrp="1" noRot="1" noChangeAspect="1" noMove="1" noResize="1" noEditPoints="1" noAdjustHandles="1" noChangeArrowheads="1" noChangeShapeType="1" noTextEdit="1"/>
              </p:cNvSpPr>
              <p:nvPr>
                <p:ph idx="1"/>
              </p:nvPr>
            </p:nvSpPr>
            <p:spPr>
              <a:xfrm>
                <a:off x="323528" y="1628800"/>
                <a:ext cx="4392488" cy="4114800"/>
              </a:xfrm>
              <a:blipFill rotWithShape="0">
                <a:blip r:embed="rId2"/>
                <a:stretch>
                  <a:fillRect t="-889" r="-1110" b="-17630"/>
                </a:stretch>
              </a:blipFill>
            </p:spPr>
            <p:txBody>
              <a:bodyPr/>
              <a:lstStyle/>
              <a:p>
                <a:r>
                  <a:rPr lang="zh-CN" altLang="en-US">
                    <a:noFill/>
                  </a:rPr>
                  <a:t> </a:t>
                </a:r>
              </a:p>
            </p:txBody>
          </p:sp>
        </mc:Fallback>
      </mc:AlternateContent>
      <p:pic>
        <p:nvPicPr>
          <p:cNvPr id="4" name="图片 3"/>
          <p:cNvPicPr/>
          <p:nvPr/>
        </p:nvPicPr>
        <p:blipFill>
          <a:blip r:embed="rId3">
            <a:extLst>
              <a:ext uri="{28A0092B-C50C-407E-A947-70E740481C1C}">
                <a14:useLocalDpi xmlns:a14="http://schemas.microsoft.com/office/drawing/2010/main" val="0"/>
              </a:ext>
            </a:extLst>
          </a:blip>
          <a:srcRect/>
          <a:stretch>
            <a:fillRect/>
          </a:stretch>
        </p:blipFill>
        <p:spPr bwMode="auto">
          <a:xfrm>
            <a:off x="4732087" y="2780928"/>
            <a:ext cx="3868136" cy="2324432"/>
          </a:xfrm>
          <a:prstGeom prst="rect">
            <a:avLst/>
          </a:prstGeom>
          <a:noFill/>
          <a:ln>
            <a:noFill/>
          </a:ln>
        </p:spPr>
      </p:pic>
    </p:spTree>
    <p:extLst>
      <p:ext uri="{BB962C8B-B14F-4D97-AF65-F5344CB8AC3E}">
        <p14:creationId xmlns:p14="http://schemas.microsoft.com/office/powerpoint/2010/main" val="389031715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en-US" dirty="0"/>
              <a:t>网络结构</a:t>
            </a:r>
          </a:p>
        </p:txBody>
      </p:sp>
      <p:sp>
        <p:nvSpPr>
          <p:cNvPr id="17411" name="内容占位符 2"/>
          <p:cNvSpPr>
            <a:spLocks noGrp="1" noChangeArrowheads="1"/>
          </p:cNvSpPr>
          <p:nvPr>
            <p:ph idx="1"/>
          </p:nvPr>
        </p:nvSpPr>
        <p:spPr>
          <a:xfrm>
            <a:off x="755576" y="1844824"/>
            <a:ext cx="7772400" cy="4114800"/>
          </a:xfrm>
        </p:spPr>
        <p:txBody>
          <a:bodyPr/>
          <a:lstStyle/>
          <a:p>
            <a:r>
              <a:rPr lang="zh-CN" altLang="zh-CN" sz="2000" dirty="0"/>
              <a:t>目前常用的神经网络结构有以下三种：</a:t>
            </a:r>
          </a:p>
          <a:p>
            <a:pPr marL="0" indent="0">
              <a:buNone/>
            </a:pPr>
            <a:r>
              <a:rPr lang="zh-CN" altLang="zh-CN" sz="2000" dirty="0"/>
              <a:t>（</a:t>
            </a:r>
            <a:r>
              <a:rPr lang="en-US" altLang="zh-CN" sz="2000" dirty="0"/>
              <a:t>1</a:t>
            </a:r>
            <a:r>
              <a:rPr lang="zh-CN" altLang="zh-CN" sz="2000" dirty="0"/>
              <a:t>）前馈网络 </a:t>
            </a:r>
          </a:p>
          <a:p>
            <a:pPr marL="0" indent="0">
              <a:buNone/>
            </a:pPr>
            <a:r>
              <a:rPr lang="zh-CN" altLang="zh-CN" sz="2000" dirty="0"/>
              <a:t>网络中各个神经元按接受信息的先后分为不同的组。每一组可以看 作一个神经层。每一层中的神经元接受前一层神经元的输出，并输出到下一层 神经元。整个网络中的信息是朝一个方向传播，没有反向的信息传播。</a:t>
            </a:r>
          </a:p>
          <a:p>
            <a:pPr marL="0" indent="0">
              <a:buNone/>
            </a:pPr>
            <a:r>
              <a:rPr lang="zh-CN" altLang="zh-CN" sz="2000" dirty="0"/>
              <a:t>（</a:t>
            </a:r>
            <a:r>
              <a:rPr lang="en-US" altLang="zh-CN" sz="2000" dirty="0"/>
              <a:t>2</a:t>
            </a:r>
            <a:r>
              <a:rPr lang="zh-CN" altLang="zh-CN" sz="2000" dirty="0"/>
              <a:t>）反馈网络</a:t>
            </a:r>
            <a:endParaRPr lang="en-US" altLang="zh-CN" sz="2000" dirty="0"/>
          </a:p>
          <a:p>
            <a:pPr marL="0" indent="0">
              <a:buNone/>
            </a:pPr>
            <a:r>
              <a:rPr lang="zh-CN" altLang="zh-CN" sz="2000" dirty="0"/>
              <a:t>网络中神经元不但可以接收其它神经元的信号，也可以接收自己的反馈信号。</a:t>
            </a:r>
            <a:endParaRPr lang="en-US" altLang="zh-CN" sz="2000" dirty="0"/>
          </a:p>
          <a:p>
            <a:pPr marL="0" indent="0">
              <a:buNone/>
            </a:pPr>
            <a:r>
              <a:rPr lang="zh-CN" altLang="zh-CN" sz="2000" dirty="0"/>
              <a:t>（</a:t>
            </a:r>
            <a:r>
              <a:rPr lang="en-US" altLang="zh-CN" sz="2000" dirty="0"/>
              <a:t>3</a:t>
            </a:r>
            <a:r>
              <a:rPr lang="zh-CN" altLang="zh-CN" sz="2000" dirty="0"/>
              <a:t>）记忆网络</a:t>
            </a:r>
          </a:p>
          <a:p>
            <a:pPr marL="0" indent="0">
              <a:buNone/>
            </a:pPr>
            <a:r>
              <a:rPr lang="zh-CN" altLang="zh-CN" sz="2000" dirty="0"/>
              <a:t>记忆网络在前馈网络或反馈网络的基础上，引入一组记忆单元，用来保存中间状态。</a:t>
            </a:r>
          </a:p>
        </p:txBody>
      </p:sp>
    </p:spTree>
    <p:extLst>
      <p:ext uri="{BB962C8B-B14F-4D97-AF65-F5344CB8AC3E}">
        <p14:creationId xmlns:p14="http://schemas.microsoft.com/office/powerpoint/2010/main" val="299231564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en-US" dirty="0"/>
              <a:t>网络结构</a:t>
            </a:r>
          </a:p>
        </p:txBody>
      </p:sp>
      <p:sp>
        <p:nvSpPr>
          <p:cNvPr id="17411" name="内容占位符 2"/>
          <p:cNvSpPr>
            <a:spLocks noGrp="1" noChangeArrowheads="1"/>
          </p:cNvSpPr>
          <p:nvPr>
            <p:ph idx="1"/>
          </p:nvPr>
        </p:nvSpPr>
        <p:spPr>
          <a:xfrm>
            <a:off x="755576" y="1844824"/>
            <a:ext cx="7772400" cy="4114800"/>
          </a:xfrm>
        </p:spPr>
        <p:txBody>
          <a:bodyPr/>
          <a:lstStyle/>
          <a:p>
            <a:r>
              <a:rPr lang="zh-CN" altLang="zh-CN" sz="2000" dirty="0"/>
              <a:t>三种网络的对比如图所示。</a:t>
            </a:r>
          </a:p>
        </p:txBody>
      </p:sp>
      <p:pic>
        <p:nvPicPr>
          <p:cNvPr id="5" name="图片 4"/>
          <p:cNvPicPr/>
          <p:nvPr/>
        </p:nvPicPr>
        <p:blipFill>
          <a:blip r:embed="rId2">
            <a:extLst>
              <a:ext uri="{28A0092B-C50C-407E-A947-70E740481C1C}">
                <a14:useLocalDpi xmlns:a14="http://schemas.microsoft.com/office/drawing/2010/main" val="0"/>
              </a:ext>
            </a:extLst>
          </a:blip>
          <a:srcRect/>
          <a:stretch>
            <a:fillRect/>
          </a:stretch>
        </p:blipFill>
        <p:spPr bwMode="auto">
          <a:xfrm>
            <a:off x="683568" y="2708920"/>
            <a:ext cx="7272808" cy="2736304"/>
          </a:xfrm>
          <a:prstGeom prst="rect">
            <a:avLst/>
          </a:prstGeom>
          <a:noFill/>
          <a:ln>
            <a:noFill/>
          </a:ln>
        </p:spPr>
      </p:pic>
    </p:spTree>
    <p:extLst>
      <p:ext uri="{BB962C8B-B14F-4D97-AF65-F5344CB8AC3E}">
        <p14:creationId xmlns:p14="http://schemas.microsoft.com/office/powerpoint/2010/main" val="209472091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深度前馈网络</a:t>
            </a:r>
            <a:endParaRPr lang="zh-CN" altLang="en-US" dirty="0"/>
          </a:p>
        </p:txBody>
      </p:sp>
      <p:sp>
        <p:nvSpPr>
          <p:cNvPr id="17411" name="内容占位符 2"/>
          <p:cNvSpPr>
            <a:spLocks noGrp="1" noChangeArrowheads="1"/>
          </p:cNvSpPr>
          <p:nvPr>
            <p:ph idx="1"/>
          </p:nvPr>
        </p:nvSpPr>
        <p:spPr>
          <a:xfrm>
            <a:off x="755576" y="1844824"/>
            <a:ext cx="7772400" cy="4114800"/>
          </a:xfrm>
        </p:spPr>
        <p:txBody>
          <a:bodyPr/>
          <a:lstStyle/>
          <a:p>
            <a:r>
              <a:rPr lang="zh-CN" altLang="zh-CN" sz="2000" dirty="0"/>
              <a:t>在前馈神经网络中，各神经元分别属于不同层。每一层的神经元可以接收前一层神经元的信号，并产生信号输出到下一层。第一层叫输入层，最后一层叫输出层，其它中间层叫做隐藏层。整个网络中无反馈，信号从输入层向输出层单向传播，可用一个有向无环图表示，如图所示。</a:t>
            </a: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1763688" y="3501008"/>
            <a:ext cx="4896544" cy="2736304"/>
          </a:xfrm>
          <a:prstGeom prst="rect">
            <a:avLst/>
          </a:prstGeom>
          <a:noFill/>
          <a:ln>
            <a:noFill/>
          </a:ln>
        </p:spPr>
      </p:pic>
    </p:spTree>
    <p:extLst>
      <p:ext uri="{BB962C8B-B14F-4D97-AF65-F5344CB8AC3E}">
        <p14:creationId xmlns:p14="http://schemas.microsoft.com/office/powerpoint/2010/main" val="37875350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a:extLst>
              <a:ext uri="{FF2B5EF4-FFF2-40B4-BE49-F238E27FC236}">
                <a16:creationId xmlns:a16="http://schemas.microsoft.com/office/drawing/2014/main" id="{B0B24F27-1BDE-47CC-875B-299B3FBDDCE7}"/>
              </a:ext>
            </a:extLst>
          </p:cNvPr>
          <p:cNvSpPr>
            <a:spLocks noGrp="1" noChangeArrowheads="1"/>
          </p:cNvSpPr>
          <p:nvPr>
            <p:ph type="title"/>
          </p:nvPr>
        </p:nvSpPr>
        <p:spPr/>
        <p:txBody>
          <a:bodyPr/>
          <a:lstStyle/>
          <a:p>
            <a:r>
              <a:rPr lang="zh-CN" altLang="zh-CN"/>
              <a:t>可见光相机</a:t>
            </a:r>
            <a:endParaRPr lang="zh-CN" altLang="en-US"/>
          </a:p>
        </p:txBody>
      </p:sp>
      <p:sp>
        <p:nvSpPr>
          <p:cNvPr id="12291" name="内容占位符 2">
            <a:extLst>
              <a:ext uri="{FF2B5EF4-FFF2-40B4-BE49-F238E27FC236}">
                <a16:creationId xmlns:a16="http://schemas.microsoft.com/office/drawing/2014/main" id="{1B05DF2A-C3A2-4866-B11A-8127FDF6B994}"/>
              </a:ext>
            </a:extLst>
          </p:cNvPr>
          <p:cNvSpPr>
            <a:spLocks noGrp="1" noChangeArrowheads="1"/>
          </p:cNvSpPr>
          <p:nvPr>
            <p:ph idx="1"/>
          </p:nvPr>
        </p:nvSpPr>
        <p:spPr>
          <a:xfrm>
            <a:off x="539750" y="1844675"/>
            <a:ext cx="7772400" cy="4114800"/>
          </a:xfrm>
        </p:spPr>
        <p:txBody>
          <a:bodyPr/>
          <a:lstStyle/>
          <a:p>
            <a:r>
              <a:rPr lang="zh-CN" altLang="zh-CN" sz="2000"/>
              <a:t>可见光相机可以采集汽车周边图像信息，与人类视觉最为接近。可见光相机可以拥有较广的垂直视场角、较高的纵向分辨率而且可以提供颜色和纹理信息等。这些信息有助于自动驾驶系统实现行人检测、车辆识别、交通标志识别等相对高层语义的任务。可见光相机通过采集的图像或者图像序列，经过计算机的处理分析，能够识别丰富的环境信息。如行人、自行车、机动车、道路轨道线、路牙、路牌、信号灯等。更为重要的是通过机器学习算法加持，还可以实现车距测量、道路循迹，从而实现前车碰撞预警（</a:t>
            </a:r>
            <a:r>
              <a:rPr lang="en-US" altLang="zh-CN" sz="2000"/>
              <a:t>FCW</a:t>
            </a:r>
            <a:r>
              <a:rPr lang="zh-CN" altLang="zh-CN" sz="2000"/>
              <a:t>）和车道偏离预警（</a:t>
            </a:r>
            <a:r>
              <a:rPr lang="en-US" altLang="zh-CN" sz="2000"/>
              <a:t>LDW</a:t>
            </a:r>
            <a:r>
              <a:rPr lang="zh-CN" altLang="zh-CN" sz="2000"/>
              <a:t>）。</a:t>
            </a:r>
            <a:endParaRPr lang="zh-CN" altLang="en-US" sz="200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参数学习</a:t>
            </a:r>
            <a:endParaRPr lang="zh-CN" altLang="en-US" dirty="0"/>
          </a:p>
        </p:txBody>
      </p:sp>
      <mc:AlternateContent xmlns:mc="http://schemas.openxmlformats.org/markup-compatibility/2006" xmlns:a14="http://schemas.microsoft.com/office/drawing/2010/main">
        <mc:Choice Requires="a14">
          <p:sp>
            <p:nvSpPr>
              <p:cNvPr id="17411" name="内容占位符 2"/>
              <p:cNvSpPr>
                <a:spLocks noGrp="1" noChangeArrowheads="1"/>
              </p:cNvSpPr>
              <p:nvPr>
                <p:ph idx="1"/>
              </p:nvPr>
            </p:nvSpPr>
            <p:spPr>
              <a:xfrm>
                <a:off x="611560" y="1772816"/>
                <a:ext cx="7772400" cy="4114800"/>
              </a:xfrm>
            </p:spPr>
            <p:txBody>
              <a:bodyPr/>
              <a:lstStyle/>
              <a:p>
                <a:pPr marL="0" indent="0">
                  <a:buNone/>
                </a:pPr>
                <a:r>
                  <a:rPr lang="en-US" altLang="zh-CN" sz="2000" dirty="0"/>
                  <a:t>      </a:t>
                </a:r>
                <a:r>
                  <a:rPr lang="zh-CN" altLang="zh-CN" sz="2000" dirty="0"/>
                  <a:t>在深度前馈神经网络中，</a:t>
                </a:r>
                <a14:m>
                  <m:oMath xmlns:m="http://schemas.openxmlformats.org/officeDocument/2006/math">
                    <m:r>
                      <a:rPr lang="en-US" altLang="zh-CN" sz="2000">
                        <a:latin typeface="Cambria Math" panose="02040503050406030204" pitchFamily="18" charset="0"/>
                      </a:rPr>
                      <m:t>(</m:t>
                    </m:r>
                    <m:r>
                      <a:rPr lang="en-US" altLang="zh-CN" sz="2000" i="1">
                        <a:latin typeface="Cambria Math" panose="02040503050406030204" pitchFamily="18" charset="0"/>
                      </a:rPr>
                      <m:t>𝑊</m:t>
                    </m:r>
                    <m:r>
                      <a:rPr lang="en-US" altLang="zh-CN" sz="2000" i="1">
                        <a:latin typeface="Cambria Math" panose="02040503050406030204" pitchFamily="18" charset="0"/>
                      </a:rPr>
                      <m:t>,</m:t>
                    </m:r>
                    <m:r>
                      <a:rPr lang="en-US" altLang="zh-CN" sz="2000" i="1">
                        <a:latin typeface="Cambria Math" panose="02040503050406030204" pitchFamily="18" charset="0"/>
                      </a:rPr>
                      <m:t>𝑏</m:t>
                    </m:r>
                    <m:r>
                      <a:rPr lang="en-US" altLang="zh-CN" sz="2000" i="1">
                        <a:latin typeface="Cambria Math" panose="02040503050406030204" pitchFamily="18" charset="0"/>
                      </a:rPr>
                      <m:t>)</m:t>
                    </m:r>
                  </m:oMath>
                </a14:m>
                <a:r>
                  <a:rPr lang="zh-CN" altLang="zh-CN" sz="2000" dirty="0"/>
                  <a:t>是模型参数，给定输入和输出数据对</a:t>
                </a:r>
                <a14:m>
                  <m:oMath xmlns:m="http://schemas.openxmlformats.org/officeDocument/2006/math">
                    <m:r>
                      <a:rPr lang="en-US" altLang="zh-CN" sz="2000">
                        <a:latin typeface="Cambria Math" panose="02040503050406030204" pitchFamily="18" charset="0"/>
                      </a:rPr>
                      <m:t>(</m:t>
                    </m:r>
                    <m:r>
                      <a:rPr lang="en-US" altLang="zh-CN" sz="2000" i="1">
                        <a:latin typeface="Cambria Math" panose="02040503050406030204" pitchFamily="18" charset="0"/>
                      </a:rPr>
                      <m:t>𝑥</m:t>
                    </m:r>
                    <m:r>
                      <a:rPr lang="en-US" altLang="zh-CN" sz="2000" i="1">
                        <a:latin typeface="Cambria Math" panose="02040503050406030204" pitchFamily="18" charset="0"/>
                      </a:rPr>
                      <m:t>,</m:t>
                    </m:r>
                    <m:r>
                      <a:rPr lang="en-US" altLang="zh-CN" sz="2000" i="1">
                        <a:latin typeface="Cambria Math" panose="02040503050406030204" pitchFamily="18" charset="0"/>
                      </a:rPr>
                      <m:t>𝑦</m:t>
                    </m:r>
                    <m:r>
                      <a:rPr lang="en-US" altLang="zh-CN" sz="2000" i="1">
                        <a:latin typeface="Cambria Math" panose="02040503050406030204" pitchFamily="18" charset="0"/>
                      </a:rPr>
                      <m:t>)</m:t>
                    </m:r>
                  </m:oMath>
                </a14:m>
                <a:r>
                  <a:rPr lang="zh-CN" altLang="zh-CN" sz="2000" dirty="0"/>
                  <a:t>，得到模型参数的过程称为训练或学习。其中学习的目标函数可以有多种形式，常见如交叉熵损失函数。以交叉熵损失函数为例，下面介绍整体学习过程。</a:t>
                </a:r>
                <a:endParaRPr lang="en-US" altLang="zh-CN" sz="2000" dirty="0"/>
              </a:p>
              <a:p>
                <a:pPr marL="0" indent="0">
                  <a:buNone/>
                </a:pPr>
                <a14:m>
                  <m:oMathPara xmlns:m="http://schemas.openxmlformats.org/officeDocument/2006/math">
                    <m:oMathParaPr>
                      <m:jc m:val="centerGroup"/>
                    </m:oMathParaPr>
                    <m:oMath xmlns:m="http://schemas.openxmlformats.org/officeDocument/2006/math">
                      <m:r>
                        <a:rPr lang="en-US" altLang="zh-CN" sz="2000" i="1">
                          <a:latin typeface="Cambria Math" panose="02040503050406030204" pitchFamily="18" charset="0"/>
                        </a:rPr>
                        <m:t>𝐿</m:t>
                      </m:r>
                      <m:d>
                        <m:dPr>
                          <m:ctrlPr>
                            <a:rPr lang="zh-CN" altLang="zh-CN" sz="2000" i="1">
                              <a:latin typeface="Cambria Math" panose="02040503050406030204" pitchFamily="18" charset="0"/>
                            </a:rPr>
                          </m:ctrlPr>
                        </m:dPr>
                        <m:e>
                          <m:r>
                            <a:rPr lang="en-US" altLang="zh-CN" sz="2000" i="1">
                              <a:latin typeface="Cambria Math" panose="02040503050406030204" pitchFamily="18" charset="0"/>
                            </a:rPr>
                            <m:t>𝑦</m:t>
                          </m:r>
                          <m:r>
                            <a:rPr lang="en-US" altLang="zh-CN" sz="2000" i="1">
                              <a:latin typeface="Cambria Math" panose="02040503050406030204" pitchFamily="18" charset="0"/>
                            </a:rPr>
                            <m:t>,</m:t>
                          </m:r>
                          <m:acc>
                            <m:accPr>
                              <m:chr m:val="̂"/>
                              <m:ctrlPr>
                                <a:rPr lang="zh-CN" altLang="zh-CN" sz="2000" i="1">
                                  <a:latin typeface="Cambria Math" panose="02040503050406030204" pitchFamily="18" charset="0"/>
                                </a:rPr>
                              </m:ctrlPr>
                            </m:accPr>
                            <m:e>
                              <m:r>
                                <a:rPr lang="en-US" altLang="zh-CN" sz="2000" i="1">
                                  <a:latin typeface="Cambria Math" panose="02040503050406030204" pitchFamily="18" charset="0"/>
                                </a:rPr>
                                <m:t>𝑦</m:t>
                              </m:r>
                            </m:e>
                          </m:acc>
                        </m:e>
                      </m:d>
                      <m:r>
                        <a:rPr lang="en-US" altLang="zh-CN" sz="2000" i="1">
                          <a:latin typeface="Cambria Math" panose="02040503050406030204" pitchFamily="18" charset="0"/>
                        </a:rPr>
                        <m:t>=−</m:t>
                      </m:r>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𝑦</m:t>
                          </m:r>
                        </m:e>
                        <m:sup>
                          <m:r>
                            <a:rPr lang="en-US" altLang="zh-CN" sz="2000" i="1">
                              <a:latin typeface="Cambria Math" panose="02040503050406030204" pitchFamily="18" charset="0"/>
                            </a:rPr>
                            <m:t>𝑇</m:t>
                          </m:r>
                        </m:sup>
                      </m:sSup>
                      <m:r>
                        <a:rPr lang="en-US" altLang="zh-CN" sz="2000" i="1">
                          <a:latin typeface="Cambria Math" panose="02040503050406030204" pitchFamily="18" charset="0"/>
                        </a:rPr>
                        <m:t>𝑙𝑜𝑔</m:t>
                      </m:r>
                      <m:acc>
                        <m:accPr>
                          <m:chr m:val="̂"/>
                          <m:ctrlPr>
                            <a:rPr lang="zh-CN" altLang="zh-CN" sz="2000" i="1">
                              <a:latin typeface="Cambria Math" panose="02040503050406030204" pitchFamily="18" charset="0"/>
                            </a:rPr>
                          </m:ctrlPr>
                        </m:accPr>
                        <m:e>
                          <m:r>
                            <a:rPr lang="en-US" altLang="zh-CN" sz="2000" i="1">
                              <a:latin typeface="Cambria Math" panose="02040503050406030204" pitchFamily="18" charset="0"/>
                            </a:rPr>
                            <m:t>𝑦</m:t>
                          </m:r>
                        </m:e>
                      </m:acc>
                    </m:oMath>
                  </m:oMathPara>
                </a14:m>
                <a:endParaRPr lang="zh-CN" altLang="zh-CN" sz="2000" dirty="0"/>
              </a:p>
              <a:p>
                <a:pPr marL="0" indent="0">
                  <a:buNone/>
                </a:pPr>
                <a:r>
                  <a:rPr lang="zh-CN" altLang="zh-CN" sz="2000" dirty="0"/>
                  <a:t>其中</a:t>
                </a:r>
                <a:r>
                  <a:rPr lang="en-US" altLang="zh-CN" sz="2000" dirty="0"/>
                  <a:t>y</a:t>
                </a:r>
                <a:r>
                  <a:rPr lang="zh-CN" altLang="zh-CN" sz="2000" dirty="0"/>
                  <a:t>∈</a:t>
                </a:r>
                <a:r>
                  <a:rPr lang="en-US" altLang="zh-CN" sz="2000" dirty="0"/>
                  <a:t>{0,1}C </a:t>
                </a:r>
                <a:r>
                  <a:rPr lang="zh-CN" altLang="zh-CN" sz="2000" dirty="0"/>
                  <a:t>为标签</a:t>
                </a:r>
                <a:r>
                  <a:rPr lang="en-US" altLang="zh-CN" sz="2000" dirty="0"/>
                  <a:t>y</a:t>
                </a:r>
                <a:r>
                  <a:rPr lang="zh-CN" altLang="zh-CN" sz="2000" dirty="0"/>
                  <a:t>对应的</a:t>
                </a:r>
                <a:r>
                  <a:rPr lang="en-US" altLang="zh-CN" sz="2000" dirty="0"/>
                  <a:t>one-hot</a:t>
                </a:r>
                <a:r>
                  <a:rPr lang="zh-CN" altLang="zh-CN" sz="2000" dirty="0"/>
                  <a:t>向量表示。</a:t>
                </a:r>
              </a:p>
              <a:p>
                <a:pPr marL="0" indent="0">
                  <a:buNone/>
                </a:pPr>
                <a:r>
                  <a:rPr lang="en-US" altLang="zh-CN" sz="2000" dirty="0"/>
                  <a:t>       </a:t>
                </a:r>
                <a:r>
                  <a:rPr lang="zh-CN" altLang="zh-CN" sz="2000" dirty="0"/>
                  <a:t>给定训练集为</a:t>
                </a:r>
                <a14:m>
                  <m:oMath xmlns:m="http://schemas.openxmlformats.org/officeDocument/2006/math">
                    <m:r>
                      <a:rPr lang="en-US" altLang="zh-CN" sz="2000" i="1">
                        <a:latin typeface="Cambria Math" panose="02040503050406030204" pitchFamily="18" charset="0"/>
                      </a:rPr>
                      <m:t>𝐷</m:t>
                    </m:r>
                    <m:r>
                      <a:rPr lang="en-US" altLang="zh-CN" sz="2000">
                        <a:latin typeface="Cambria Math" panose="02040503050406030204" pitchFamily="18" charset="0"/>
                      </a:rPr>
                      <m:t>=</m:t>
                    </m:r>
                    <m:d>
                      <m:dPr>
                        <m:begChr m:val="{"/>
                        <m:endChr m:val="}"/>
                        <m:ctrlPr>
                          <a:rPr lang="zh-CN" altLang="zh-CN" sz="2000" i="1">
                            <a:latin typeface="Cambria Math" panose="02040503050406030204" pitchFamily="18" charset="0"/>
                          </a:rPr>
                        </m:ctrlPr>
                      </m:dPr>
                      <m:e>
                        <m:d>
                          <m:dPr>
                            <m:ctrlPr>
                              <a:rPr lang="zh-CN" altLang="zh-CN" sz="2000" i="1">
                                <a:latin typeface="Cambria Math" panose="02040503050406030204" pitchFamily="18" charset="0"/>
                              </a:rPr>
                            </m:ctrlPr>
                          </m:dPr>
                          <m:e>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𝑥</m:t>
                                </m:r>
                              </m:e>
                              <m:sup>
                                <m:d>
                                  <m:dPr>
                                    <m:ctrlPr>
                                      <a:rPr lang="zh-CN" altLang="zh-CN" sz="2000" i="1">
                                        <a:latin typeface="Cambria Math" panose="02040503050406030204" pitchFamily="18" charset="0"/>
                                      </a:rPr>
                                    </m:ctrlPr>
                                  </m:dPr>
                                  <m:e>
                                    <m:r>
                                      <a:rPr lang="en-US" altLang="zh-CN" sz="2000" i="1">
                                        <a:latin typeface="Cambria Math" panose="02040503050406030204" pitchFamily="18" charset="0"/>
                                      </a:rPr>
                                      <m:t>𝑖</m:t>
                                    </m:r>
                                  </m:e>
                                </m:d>
                              </m:sup>
                            </m:sSup>
                            <m:r>
                              <a:rPr lang="en-US" altLang="zh-CN" sz="2000">
                                <a:latin typeface="Cambria Math" panose="02040503050406030204" pitchFamily="18" charset="0"/>
                              </a:rPr>
                              <m:t>,</m:t>
                            </m:r>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𝑦</m:t>
                                </m:r>
                              </m:e>
                              <m:sup>
                                <m:d>
                                  <m:dPr>
                                    <m:ctrlPr>
                                      <a:rPr lang="zh-CN" altLang="zh-CN" sz="2000" i="1">
                                        <a:latin typeface="Cambria Math" panose="02040503050406030204" pitchFamily="18" charset="0"/>
                                      </a:rPr>
                                    </m:ctrlPr>
                                  </m:dPr>
                                  <m:e>
                                    <m:r>
                                      <a:rPr lang="en-US" altLang="zh-CN" sz="2000" i="1">
                                        <a:latin typeface="Cambria Math" panose="02040503050406030204" pitchFamily="18" charset="0"/>
                                      </a:rPr>
                                      <m:t>𝑖</m:t>
                                    </m:r>
                                  </m:e>
                                </m:d>
                              </m:sup>
                            </m:sSup>
                          </m:e>
                        </m:d>
                      </m:e>
                    </m:d>
                    <m:r>
                      <a:rPr lang="en-US" altLang="zh-CN" sz="2000">
                        <a:latin typeface="Cambria Math" panose="02040503050406030204" pitchFamily="18" charset="0"/>
                      </a:rPr>
                      <m:t>  1≤</m:t>
                    </m:r>
                    <m:r>
                      <a:rPr lang="en-US" altLang="zh-CN" sz="2000" i="1">
                        <a:latin typeface="Cambria Math" panose="02040503050406030204" pitchFamily="18" charset="0"/>
                      </a:rPr>
                      <m:t>𝑖</m:t>
                    </m:r>
                    <m:r>
                      <a:rPr lang="en-US" altLang="zh-CN" sz="2000">
                        <a:latin typeface="Cambria Math" panose="02040503050406030204" pitchFamily="18" charset="0"/>
                      </a:rPr>
                      <m:t>≤</m:t>
                    </m:r>
                    <m:r>
                      <a:rPr lang="en-US" altLang="zh-CN" sz="2000" i="1">
                        <a:latin typeface="Cambria Math" panose="02040503050406030204" pitchFamily="18" charset="0"/>
                      </a:rPr>
                      <m:t>𝑁</m:t>
                    </m:r>
                  </m:oMath>
                </a14:m>
                <a:r>
                  <a:rPr lang="zh-CN" altLang="zh-CN" sz="2000" dirty="0"/>
                  <a:t>，将每个样本</a:t>
                </a:r>
                <a14:m>
                  <m:oMath xmlns:m="http://schemas.openxmlformats.org/officeDocument/2006/math">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𝑥</m:t>
                        </m:r>
                      </m:e>
                      <m:sup>
                        <m:d>
                          <m:dPr>
                            <m:ctrlPr>
                              <a:rPr lang="zh-CN" altLang="zh-CN" sz="2000" i="1">
                                <a:latin typeface="Cambria Math" panose="02040503050406030204" pitchFamily="18" charset="0"/>
                              </a:rPr>
                            </m:ctrlPr>
                          </m:dPr>
                          <m:e>
                            <m:r>
                              <a:rPr lang="en-US" altLang="zh-CN" sz="2000" i="1">
                                <a:latin typeface="Cambria Math" panose="02040503050406030204" pitchFamily="18" charset="0"/>
                              </a:rPr>
                              <m:t>𝑖</m:t>
                            </m:r>
                          </m:e>
                        </m:d>
                      </m:sup>
                    </m:sSup>
                  </m:oMath>
                </a14:m>
                <a:r>
                  <a:rPr lang="zh-CN" altLang="zh-CN" sz="2000" dirty="0"/>
                  <a:t>输入给前馈网络，得到网络输出</a:t>
                </a:r>
                <a14:m>
                  <m:oMath xmlns:m="http://schemas.openxmlformats.org/officeDocument/2006/math">
                    <m:sSup>
                      <m:sSupPr>
                        <m:ctrlPr>
                          <a:rPr lang="zh-CN" altLang="zh-CN" sz="2000" i="1">
                            <a:latin typeface="Cambria Math" panose="02040503050406030204" pitchFamily="18" charset="0"/>
                          </a:rPr>
                        </m:ctrlPr>
                      </m:sSupPr>
                      <m:e>
                        <m:acc>
                          <m:accPr>
                            <m:chr m:val="̂"/>
                            <m:ctrlPr>
                              <a:rPr lang="zh-CN" altLang="zh-CN" sz="2000" i="1">
                                <a:latin typeface="Cambria Math" panose="02040503050406030204" pitchFamily="18" charset="0"/>
                              </a:rPr>
                            </m:ctrlPr>
                          </m:accPr>
                          <m:e>
                            <m:r>
                              <a:rPr lang="en-US" altLang="zh-CN" sz="2000" i="1">
                                <a:latin typeface="Cambria Math" panose="02040503050406030204" pitchFamily="18" charset="0"/>
                              </a:rPr>
                              <m:t>𝑦</m:t>
                            </m:r>
                          </m:e>
                        </m:acc>
                      </m:e>
                      <m:sup>
                        <m:d>
                          <m:dPr>
                            <m:ctrlPr>
                              <a:rPr lang="zh-CN" altLang="zh-CN" sz="2000" i="1">
                                <a:latin typeface="Cambria Math" panose="02040503050406030204" pitchFamily="18" charset="0"/>
                              </a:rPr>
                            </m:ctrlPr>
                          </m:dPr>
                          <m:e>
                            <m:r>
                              <a:rPr lang="en-US" altLang="zh-CN" sz="2000" i="1">
                                <a:latin typeface="Cambria Math" panose="02040503050406030204" pitchFamily="18" charset="0"/>
                              </a:rPr>
                              <m:t>𝑖</m:t>
                            </m:r>
                          </m:e>
                        </m:d>
                      </m:sup>
                    </m:sSup>
                  </m:oMath>
                </a14:m>
                <a:r>
                  <a:rPr lang="zh-CN" altLang="zh-CN" sz="2000" dirty="0"/>
                  <a:t>，其在数据集</a:t>
                </a:r>
                <a:r>
                  <a:rPr lang="en-US" altLang="zh-CN" sz="2000" dirty="0"/>
                  <a:t>D</a:t>
                </a:r>
                <a:r>
                  <a:rPr lang="zh-CN" altLang="zh-CN" sz="2000" dirty="0"/>
                  <a:t>上的风险函数为：</a:t>
                </a:r>
              </a:p>
              <a:p>
                <a:pPr marL="0" indent="0">
                  <a:buNone/>
                </a:pPr>
                <a14:m>
                  <m:oMathPara xmlns:m="http://schemas.openxmlformats.org/officeDocument/2006/math">
                    <m:oMathParaPr>
                      <m:jc m:val="centerGroup"/>
                    </m:oMathParaPr>
                    <m:oMath xmlns:m="http://schemas.openxmlformats.org/officeDocument/2006/math">
                      <m:r>
                        <a:rPr lang="en-US" altLang="zh-CN" sz="2000" i="1">
                          <a:latin typeface="Cambria Math" panose="02040503050406030204" pitchFamily="18" charset="0"/>
                        </a:rPr>
                        <m:t>𝑅</m:t>
                      </m:r>
                      <m:d>
                        <m:dPr>
                          <m:ctrlPr>
                            <a:rPr lang="zh-CN" altLang="zh-CN" sz="2000" i="1">
                              <a:latin typeface="Cambria Math" panose="02040503050406030204" pitchFamily="18" charset="0"/>
                            </a:rPr>
                          </m:ctrlPr>
                        </m:dPr>
                        <m:e>
                          <m:r>
                            <a:rPr lang="en-US" altLang="zh-CN" sz="2000" i="1">
                              <a:latin typeface="Cambria Math" panose="02040503050406030204" pitchFamily="18" charset="0"/>
                            </a:rPr>
                            <m:t>𝑊</m:t>
                          </m:r>
                          <m:r>
                            <a:rPr lang="en-US" altLang="zh-CN" sz="2000" i="1">
                              <a:latin typeface="Cambria Math" panose="02040503050406030204" pitchFamily="18" charset="0"/>
                            </a:rPr>
                            <m:t>,</m:t>
                          </m:r>
                          <m:r>
                            <a:rPr lang="en-US" altLang="zh-CN" sz="2000" i="1">
                              <a:latin typeface="Cambria Math" panose="02040503050406030204" pitchFamily="18" charset="0"/>
                            </a:rPr>
                            <m:t>𝑏</m:t>
                          </m:r>
                        </m:e>
                      </m:d>
                      <m:r>
                        <a:rPr lang="en-US" altLang="zh-CN" sz="2000" i="1">
                          <a:latin typeface="Cambria Math" panose="02040503050406030204" pitchFamily="18" charset="0"/>
                        </a:rPr>
                        <m:t>=</m:t>
                      </m:r>
                      <m:f>
                        <m:fPr>
                          <m:ctrlPr>
                            <a:rPr lang="zh-CN" altLang="zh-CN" sz="2000" i="1">
                              <a:latin typeface="Cambria Math" panose="02040503050406030204" pitchFamily="18" charset="0"/>
                            </a:rPr>
                          </m:ctrlPr>
                        </m:fPr>
                        <m:num>
                          <m:r>
                            <a:rPr lang="en-US" altLang="zh-CN" sz="2000" i="1">
                              <a:latin typeface="Cambria Math" panose="02040503050406030204" pitchFamily="18" charset="0"/>
                            </a:rPr>
                            <m:t>1</m:t>
                          </m:r>
                        </m:num>
                        <m:den>
                          <m:r>
                            <a:rPr lang="en-US" altLang="zh-CN" sz="2000" i="1">
                              <a:latin typeface="Cambria Math" panose="02040503050406030204" pitchFamily="18" charset="0"/>
                            </a:rPr>
                            <m:t>𝑁</m:t>
                          </m:r>
                        </m:den>
                      </m:f>
                      <m:nary>
                        <m:naryPr>
                          <m:chr m:val="∑"/>
                          <m:limLoc m:val="undOvr"/>
                          <m:ctrlPr>
                            <a:rPr lang="zh-CN" altLang="zh-CN" sz="2000" i="1">
                              <a:latin typeface="Cambria Math" panose="02040503050406030204" pitchFamily="18" charset="0"/>
                            </a:rPr>
                          </m:ctrlPr>
                        </m:naryPr>
                        <m:sub>
                          <m:r>
                            <a:rPr lang="en-US" altLang="zh-CN" sz="2000" i="1">
                              <a:latin typeface="Cambria Math" panose="02040503050406030204" pitchFamily="18" charset="0"/>
                            </a:rPr>
                            <m:t>𝑖</m:t>
                          </m:r>
                          <m:r>
                            <a:rPr lang="en-US" altLang="zh-CN" sz="2000" i="1">
                              <a:latin typeface="Cambria Math" panose="02040503050406030204" pitchFamily="18" charset="0"/>
                            </a:rPr>
                            <m:t>=1</m:t>
                          </m:r>
                        </m:sub>
                        <m:sup>
                          <m:r>
                            <a:rPr lang="en-US" altLang="zh-CN" sz="2000" i="1">
                              <a:latin typeface="Cambria Math" panose="02040503050406030204" pitchFamily="18" charset="0"/>
                            </a:rPr>
                            <m:t>𝑁</m:t>
                          </m:r>
                        </m:sup>
                        <m:e>
                          <m:r>
                            <a:rPr lang="en-US" altLang="zh-CN" sz="2000" i="1">
                              <a:latin typeface="Cambria Math" panose="02040503050406030204" pitchFamily="18" charset="0"/>
                            </a:rPr>
                            <m:t>𝐿</m:t>
                          </m:r>
                          <m:d>
                            <m:dPr>
                              <m:ctrlPr>
                                <a:rPr lang="zh-CN" altLang="zh-CN" sz="2000" i="1">
                                  <a:latin typeface="Cambria Math" panose="02040503050406030204" pitchFamily="18" charset="0"/>
                                </a:rPr>
                              </m:ctrlPr>
                            </m:dPr>
                            <m:e>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𝑦</m:t>
                                  </m:r>
                                </m:e>
                                <m:sup>
                                  <m:r>
                                    <a:rPr lang="en-US" altLang="zh-CN" sz="2000" i="1">
                                      <a:latin typeface="Cambria Math" panose="02040503050406030204" pitchFamily="18" charset="0"/>
                                    </a:rPr>
                                    <m:t>(</m:t>
                                  </m:r>
                                  <m:r>
                                    <a:rPr lang="en-US" altLang="zh-CN" sz="2000" i="1">
                                      <a:latin typeface="Cambria Math" panose="02040503050406030204" pitchFamily="18" charset="0"/>
                                    </a:rPr>
                                    <m:t>𝑖</m:t>
                                  </m:r>
                                  <m:r>
                                    <a:rPr lang="en-US" altLang="zh-CN" sz="2000" i="1">
                                      <a:latin typeface="Cambria Math" panose="02040503050406030204" pitchFamily="18" charset="0"/>
                                    </a:rPr>
                                    <m:t>)</m:t>
                                  </m:r>
                                </m:sup>
                              </m:sSup>
                              <m:r>
                                <a:rPr lang="en-US" altLang="zh-CN" sz="2000" i="1">
                                  <a:latin typeface="Cambria Math" panose="02040503050406030204" pitchFamily="18" charset="0"/>
                                </a:rPr>
                                <m:t>,</m:t>
                              </m:r>
                              <m:sSup>
                                <m:sSupPr>
                                  <m:ctrlPr>
                                    <a:rPr lang="zh-CN" altLang="zh-CN" sz="2000" i="1">
                                      <a:latin typeface="Cambria Math" panose="02040503050406030204" pitchFamily="18" charset="0"/>
                                    </a:rPr>
                                  </m:ctrlPr>
                                </m:sSupPr>
                                <m:e>
                                  <m:acc>
                                    <m:accPr>
                                      <m:chr m:val="̂"/>
                                      <m:ctrlPr>
                                        <a:rPr lang="zh-CN" altLang="zh-CN" sz="2000" i="1">
                                          <a:latin typeface="Cambria Math" panose="02040503050406030204" pitchFamily="18" charset="0"/>
                                        </a:rPr>
                                      </m:ctrlPr>
                                    </m:accPr>
                                    <m:e>
                                      <m:r>
                                        <a:rPr lang="en-US" altLang="zh-CN" sz="2000" i="1">
                                          <a:latin typeface="Cambria Math" panose="02040503050406030204" pitchFamily="18" charset="0"/>
                                        </a:rPr>
                                        <m:t>𝑦</m:t>
                                      </m:r>
                                    </m:e>
                                  </m:acc>
                                </m:e>
                                <m:sup>
                                  <m:r>
                                    <a:rPr lang="en-US" altLang="zh-CN" sz="2000" i="1">
                                      <a:latin typeface="Cambria Math" panose="02040503050406030204" pitchFamily="18" charset="0"/>
                                    </a:rPr>
                                    <m:t>(</m:t>
                                  </m:r>
                                  <m:r>
                                    <a:rPr lang="en-US" altLang="zh-CN" sz="2000" i="1">
                                      <a:latin typeface="Cambria Math" panose="02040503050406030204" pitchFamily="18" charset="0"/>
                                    </a:rPr>
                                    <m:t>𝑖</m:t>
                                  </m:r>
                                  <m:r>
                                    <a:rPr lang="en-US" altLang="zh-CN" sz="2000" i="1">
                                      <a:latin typeface="Cambria Math" panose="02040503050406030204" pitchFamily="18" charset="0"/>
                                    </a:rPr>
                                    <m:t>)</m:t>
                                  </m:r>
                                </m:sup>
                              </m:sSup>
                            </m:e>
                          </m:d>
                        </m:e>
                      </m:nary>
                      <m:r>
                        <a:rPr lang="en-US" altLang="zh-CN" sz="2000" i="1">
                          <a:latin typeface="Cambria Math" panose="02040503050406030204" pitchFamily="18" charset="0"/>
                        </a:rPr>
                        <m:t>+</m:t>
                      </m:r>
                      <m:f>
                        <m:fPr>
                          <m:ctrlPr>
                            <a:rPr lang="zh-CN" altLang="zh-CN" sz="2000" i="1">
                              <a:latin typeface="Cambria Math" panose="02040503050406030204" pitchFamily="18" charset="0"/>
                            </a:rPr>
                          </m:ctrlPr>
                        </m:fPr>
                        <m:num>
                          <m:r>
                            <a:rPr lang="en-US" altLang="zh-CN" sz="2000" i="1">
                              <a:latin typeface="Cambria Math" panose="02040503050406030204" pitchFamily="18" charset="0"/>
                            </a:rPr>
                            <m:t>1</m:t>
                          </m:r>
                        </m:num>
                        <m:den>
                          <m:r>
                            <a:rPr lang="en-US" altLang="zh-CN" sz="2000" i="1">
                              <a:latin typeface="Cambria Math" panose="02040503050406030204" pitchFamily="18" charset="0"/>
                            </a:rPr>
                            <m:t>2</m:t>
                          </m:r>
                        </m:den>
                      </m:f>
                      <m:r>
                        <a:rPr lang="en-US" altLang="zh-CN" sz="2000" i="1">
                          <a:latin typeface="Cambria Math" panose="02040503050406030204" pitchFamily="18" charset="0"/>
                        </a:rPr>
                        <m:t>𝜆</m:t>
                      </m:r>
                      <m:sSubSup>
                        <m:sSubSupPr>
                          <m:ctrlPr>
                            <a:rPr lang="zh-CN" altLang="zh-CN" sz="2000" i="1">
                              <a:latin typeface="Cambria Math" panose="02040503050406030204" pitchFamily="18" charset="0"/>
                            </a:rPr>
                          </m:ctrlPr>
                        </m:sSubSupPr>
                        <m:e>
                          <m:d>
                            <m:dPr>
                              <m:begChr m:val="‖"/>
                              <m:endChr m:val="‖"/>
                              <m:ctrlPr>
                                <a:rPr lang="zh-CN" altLang="zh-CN" sz="2000" i="1">
                                  <a:latin typeface="Cambria Math" panose="02040503050406030204" pitchFamily="18" charset="0"/>
                                </a:rPr>
                              </m:ctrlPr>
                            </m:dPr>
                            <m:e>
                              <m:r>
                                <a:rPr lang="en-US" altLang="zh-CN" sz="2000" i="1">
                                  <a:latin typeface="Cambria Math" panose="02040503050406030204" pitchFamily="18" charset="0"/>
                                </a:rPr>
                                <m:t>𝑊</m:t>
                              </m:r>
                            </m:e>
                          </m:d>
                        </m:e>
                        <m:sub>
                          <m:r>
                            <a:rPr lang="en-US" altLang="zh-CN" sz="2000" i="1">
                              <a:latin typeface="Cambria Math" panose="02040503050406030204" pitchFamily="18" charset="0"/>
                            </a:rPr>
                            <m:t>𝐹</m:t>
                          </m:r>
                        </m:sub>
                        <m:sup>
                          <m:r>
                            <a:rPr lang="en-US" altLang="zh-CN" sz="2000" i="1">
                              <a:latin typeface="Cambria Math" panose="02040503050406030204" pitchFamily="18" charset="0"/>
                            </a:rPr>
                            <m:t>2</m:t>
                          </m:r>
                        </m:sup>
                      </m:sSubSup>
                    </m:oMath>
                  </m:oMathPara>
                </a14:m>
                <a:endParaRPr lang="en-US" altLang="zh-CN" sz="2000" dirty="0"/>
              </a:p>
              <a:p>
                <a:pPr marL="0" indent="0">
                  <a:buNone/>
                </a:pPr>
                <a:r>
                  <a:rPr lang="en-US" altLang="zh-CN" sz="2000" dirty="0"/>
                  <a:t>       </a:t>
                </a:r>
                <a:r>
                  <a:rPr lang="zh-CN" altLang="zh-CN" sz="2000" dirty="0"/>
                  <a:t>这里，</a:t>
                </a:r>
                <a:r>
                  <a:rPr lang="en-US" altLang="zh-CN" sz="2000" dirty="0"/>
                  <a:t>W </a:t>
                </a:r>
                <a:r>
                  <a:rPr lang="zh-CN" altLang="zh-CN" sz="2000" dirty="0"/>
                  <a:t>和</a:t>
                </a:r>
                <a:r>
                  <a:rPr lang="en-US" altLang="zh-CN" sz="2000" dirty="0"/>
                  <a:t>b</a:t>
                </a:r>
                <a:r>
                  <a:rPr lang="zh-CN" altLang="zh-CN" sz="2000" dirty="0"/>
                  <a:t>包含了每一层的权重矩阵和偏置向量；</a:t>
                </a:r>
                <a14:m>
                  <m:oMath xmlns:m="http://schemas.openxmlformats.org/officeDocument/2006/math">
                    <m:sSubSup>
                      <m:sSubSupPr>
                        <m:ctrlPr>
                          <a:rPr lang="zh-CN" altLang="zh-CN" sz="2000" i="1">
                            <a:latin typeface="Cambria Math" panose="02040503050406030204" pitchFamily="18" charset="0"/>
                          </a:rPr>
                        </m:ctrlPr>
                      </m:sSubSupPr>
                      <m:e>
                        <m:d>
                          <m:dPr>
                            <m:begChr m:val="‖"/>
                            <m:endChr m:val="‖"/>
                            <m:ctrlPr>
                              <a:rPr lang="zh-CN" altLang="zh-CN" sz="2000" i="1">
                                <a:latin typeface="Cambria Math" panose="02040503050406030204" pitchFamily="18" charset="0"/>
                              </a:rPr>
                            </m:ctrlPr>
                          </m:dPr>
                          <m:e>
                            <m:r>
                              <a:rPr lang="en-US" altLang="zh-CN" sz="2000" i="1">
                                <a:latin typeface="Cambria Math" panose="02040503050406030204" pitchFamily="18" charset="0"/>
                              </a:rPr>
                              <m:t>𝑊</m:t>
                            </m:r>
                          </m:e>
                        </m:d>
                      </m:e>
                      <m:sub>
                        <m:r>
                          <a:rPr lang="en-US" altLang="zh-CN" sz="2000" i="1">
                            <a:latin typeface="Cambria Math" panose="02040503050406030204" pitchFamily="18" charset="0"/>
                          </a:rPr>
                          <m:t>𝐹</m:t>
                        </m:r>
                      </m:sub>
                      <m:sup>
                        <m:r>
                          <a:rPr lang="en-US" altLang="zh-CN" sz="2000">
                            <a:latin typeface="Cambria Math" panose="02040503050406030204" pitchFamily="18" charset="0"/>
                          </a:rPr>
                          <m:t>2</m:t>
                        </m:r>
                      </m:sup>
                    </m:sSubSup>
                  </m:oMath>
                </a14:m>
                <a:r>
                  <a:rPr lang="zh-CN" altLang="zh-CN" sz="2000" dirty="0"/>
                  <a:t>是正则化项，用来防止过拟合；</a:t>
                </a:r>
                <a14:m>
                  <m:oMath xmlns:m="http://schemas.openxmlformats.org/officeDocument/2006/math">
                    <m:r>
                      <a:rPr lang="en-US" altLang="zh-CN" sz="2000" i="1">
                        <a:latin typeface="Cambria Math" panose="02040503050406030204" pitchFamily="18" charset="0"/>
                      </a:rPr>
                      <m:t>𝜆</m:t>
                    </m:r>
                  </m:oMath>
                </a14:m>
                <a:r>
                  <a:rPr lang="zh-CN" altLang="zh-CN" sz="2000" dirty="0"/>
                  <a:t>是为正数的超参。</a:t>
                </a:r>
                <a14:m>
                  <m:oMath xmlns:m="http://schemas.openxmlformats.org/officeDocument/2006/math">
                    <m:r>
                      <a:rPr lang="en-US" altLang="zh-CN" sz="2000" i="1">
                        <a:latin typeface="Cambria Math" panose="02040503050406030204" pitchFamily="18" charset="0"/>
                      </a:rPr>
                      <m:t>𝜆</m:t>
                    </m:r>
                  </m:oMath>
                </a14:m>
                <a:r>
                  <a:rPr lang="zh-CN" altLang="zh-CN" sz="2000" dirty="0"/>
                  <a:t>越大，</a:t>
                </a:r>
                <a:r>
                  <a:rPr lang="en-US" altLang="zh-CN" sz="2000" dirty="0"/>
                  <a:t>W </a:t>
                </a:r>
                <a:r>
                  <a:rPr lang="zh-CN" altLang="zh-CN" sz="2000" dirty="0"/>
                  <a:t>越接近于</a:t>
                </a:r>
                <a:r>
                  <a:rPr lang="en-US" altLang="zh-CN" sz="2000" dirty="0"/>
                  <a:t>0</a:t>
                </a:r>
                <a:r>
                  <a:rPr lang="zh-CN" altLang="zh-CN" sz="2000" dirty="0"/>
                  <a:t>。</a:t>
                </a:r>
              </a:p>
              <a:p>
                <a:pPr marL="0" indent="0">
                  <a:buNone/>
                </a:pPr>
                <a:endParaRPr lang="zh-CN" altLang="zh-CN" sz="2000" dirty="0"/>
              </a:p>
            </p:txBody>
          </p:sp>
        </mc:Choice>
        <mc:Fallback xmlns="">
          <p:sp>
            <p:nvSpPr>
              <p:cNvPr id="17411" name="内容占位符 2"/>
              <p:cNvSpPr>
                <a:spLocks noGrp="1" noRot="1" noChangeAspect="1" noMove="1" noResize="1" noEditPoints="1" noAdjustHandles="1" noChangeArrowheads="1" noChangeShapeType="1" noTextEdit="1"/>
              </p:cNvSpPr>
              <p:nvPr>
                <p:ph idx="1"/>
              </p:nvPr>
            </p:nvSpPr>
            <p:spPr>
              <a:xfrm>
                <a:off x="611560" y="1772816"/>
                <a:ext cx="7772400" cy="4114800"/>
              </a:xfrm>
              <a:blipFill rotWithShape="0">
                <a:blip r:embed="rId2"/>
                <a:stretch>
                  <a:fillRect l="-784" t="-1185" r="-784" b="-1437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38333292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en-US" dirty="0"/>
              <a:t>参数学习</a:t>
            </a:r>
          </a:p>
        </p:txBody>
      </p:sp>
      <mc:AlternateContent xmlns:mc="http://schemas.openxmlformats.org/markup-compatibility/2006" xmlns:a14="http://schemas.microsoft.com/office/drawing/2010/main">
        <mc:Choice Requires="a14">
          <p:sp>
            <p:nvSpPr>
              <p:cNvPr id="17411" name="内容占位符 2"/>
              <p:cNvSpPr>
                <a:spLocks noGrp="1" noChangeArrowheads="1"/>
              </p:cNvSpPr>
              <p:nvPr>
                <p:ph idx="1"/>
              </p:nvPr>
            </p:nvSpPr>
            <p:spPr>
              <a:xfrm>
                <a:off x="611560" y="1772816"/>
                <a:ext cx="7772400" cy="4114800"/>
              </a:xfrm>
            </p:spPr>
            <p:txBody>
              <a:bodyPr/>
              <a:lstStyle/>
              <a:p>
                <a:pPr marL="0" indent="0">
                  <a:buNone/>
                </a:pPr>
                <a:r>
                  <a:rPr lang="en-US" altLang="zh-CN" sz="2000" dirty="0"/>
                  <a:t>      </a:t>
                </a:r>
                <a:r>
                  <a:rPr lang="zh-CN" altLang="zh-CN" sz="2000" dirty="0"/>
                  <a:t>有了学习准则和训练样本，网络参数可以通过梯度下降法来进行学习。在 梯度下降方法的每次迭代中，第</a:t>
                </a:r>
                <a:r>
                  <a:rPr lang="en-US" altLang="zh-CN" sz="2000" dirty="0"/>
                  <a:t>l</a:t>
                </a:r>
                <a:r>
                  <a:rPr lang="zh-CN" altLang="zh-CN" sz="2000" dirty="0"/>
                  <a:t>层的参数</a:t>
                </a:r>
                <a14:m>
                  <m:oMath xmlns:m="http://schemas.openxmlformats.org/officeDocument/2006/math">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𝑊</m:t>
                        </m:r>
                      </m:e>
                      <m:sup>
                        <m:r>
                          <a:rPr lang="en-US" altLang="zh-CN" sz="2000">
                            <a:latin typeface="Cambria Math" panose="02040503050406030204" pitchFamily="18" charset="0"/>
                          </a:rPr>
                          <m:t>(</m:t>
                        </m:r>
                        <m:r>
                          <a:rPr lang="en-US" altLang="zh-CN" sz="2000" i="1">
                            <a:latin typeface="Cambria Math" panose="02040503050406030204" pitchFamily="18" charset="0"/>
                          </a:rPr>
                          <m:t>𝑙</m:t>
                        </m:r>
                        <m:r>
                          <a:rPr lang="en-US" altLang="zh-CN" sz="2000">
                            <a:latin typeface="Cambria Math" panose="02040503050406030204" pitchFamily="18" charset="0"/>
                          </a:rPr>
                          <m:t>)</m:t>
                        </m:r>
                      </m:sup>
                    </m:sSup>
                  </m:oMath>
                </a14:m>
                <a:r>
                  <a:rPr lang="zh-CN" altLang="zh-CN" sz="2000" dirty="0"/>
                  <a:t>和</a:t>
                </a:r>
                <a14:m>
                  <m:oMath xmlns:m="http://schemas.openxmlformats.org/officeDocument/2006/math">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𝑏</m:t>
                        </m:r>
                      </m:e>
                      <m:sup>
                        <m:r>
                          <a:rPr lang="en-US" altLang="zh-CN" sz="2000">
                            <a:latin typeface="Cambria Math" panose="02040503050406030204" pitchFamily="18" charset="0"/>
                          </a:rPr>
                          <m:t>(</m:t>
                        </m:r>
                        <m:r>
                          <a:rPr lang="en-US" altLang="zh-CN" sz="2000" i="1">
                            <a:latin typeface="Cambria Math" panose="02040503050406030204" pitchFamily="18" charset="0"/>
                          </a:rPr>
                          <m:t>𝑙</m:t>
                        </m:r>
                        <m:r>
                          <a:rPr lang="en-US" altLang="zh-CN" sz="2000">
                            <a:latin typeface="Cambria Math" panose="02040503050406030204" pitchFamily="18" charset="0"/>
                          </a:rPr>
                          <m:t>)</m:t>
                        </m:r>
                      </m:sup>
                    </m:sSup>
                  </m:oMath>
                </a14:m>
                <a:r>
                  <a:rPr lang="zh-CN" altLang="zh-CN" sz="2000" dirty="0"/>
                  <a:t>参数更新方式为：</a:t>
                </a:r>
                <a:r>
                  <a:rPr lang="en-US" altLang="zh-CN" sz="2000" dirty="0"/>
                  <a:t> </a:t>
                </a:r>
                <a:endParaRPr lang="zh-CN" altLang="zh-CN" sz="2000" dirty="0"/>
              </a:p>
              <a:p>
                <a:pPr marL="0" indent="0">
                  <a:buNone/>
                </a:pPr>
                <a14:m>
                  <m:oMathPara xmlns:m="http://schemas.openxmlformats.org/officeDocument/2006/math">
                    <m:oMathParaPr>
                      <m:jc m:val="centerGroup"/>
                    </m:oMathParaPr>
                    <m:oMath xmlns:m="http://schemas.openxmlformats.org/officeDocument/2006/math">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𝑊</m:t>
                          </m:r>
                        </m:e>
                        <m:sup>
                          <m:d>
                            <m:dPr>
                              <m:ctrlPr>
                                <a:rPr lang="zh-CN" altLang="zh-CN" sz="2000" i="1">
                                  <a:latin typeface="Cambria Math" panose="02040503050406030204" pitchFamily="18" charset="0"/>
                                </a:rPr>
                              </m:ctrlPr>
                            </m:dPr>
                            <m:e>
                              <m:r>
                                <a:rPr lang="en-US" altLang="zh-CN" sz="2000" i="1">
                                  <a:latin typeface="Cambria Math" panose="02040503050406030204" pitchFamily="18" charset="0"/>
                                </a:rPr>
                                <m:t>𝑙</m:t>
                              </m:r>
                            </m:e>
                          </m:d>
                        </m:sup>
                      </m:sSup>
                      <m:r>
                        <a:rPr lang="en-US" altLang="zh-CN" sz="2000" i="1">
                          <a:latin typeface="Cambria Math" panose="02040503050406030204" pitchFamily="18" charset="0"/>
                        </a:rPr>
                        <m:t>←</m:t>
                      </m:r>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𝑊</m:t>
                          </m:r>
                        </m:e>
                        <m:sup>
                          <m:d>
                            <m:dPr>
                              <m:ctrlPr>
                                <a:rPr lang="zh-CN" altLang="zh-CN" sz="2000" i="1">
                                  <a:latin typeface="Cambria Math" panose="02040503050406030204" pitchFamily="18" charset="0"/>
                                </a:rPr>
                              </m:ctrlPr>
                            </m:dPr>
                            <m:e>
                              <m:r>
                                <a:rPr lang="en-US" altLang="zh-CN" sz="2000" i="1">
                                  <a:latin typeface="Cambria Math" panose="02040503050406030204" pitchFamily="18" charset="0"/>
                                </a:rPr>
                                <m:t>𝑙</m:t>
                              </m:r>
                            </m:e>
                          </m:d>
                        </m:sup>
                      </m:sSup>
                      <m:r>
                        <a:rPr lang="en-US" altLang="zh-CN" sz="2000" i="1">
                          <a:latin typeface="Cambria Math" panose="02040503050406030204" pitchFamily="18" charset="0"/>
                        </a:rPr>
                        <m:t>−</m:t>
                      </m:r>
                      <m:r>
                        <a:rPr lang="en-US" altLang="zh-CN" sz="2000" i="1">
                          <a:latin typeface="Cambria Math" panose="02040503050406030204" pitchFamily="18" charset="0"/>
                        </a:rPr>
                        <m:t>𝛼</m:t>
                      </m:r>
                      <m:f>
                        <m:fPr>
                          <m:ctrlPr>
                            <a:rPr lang="zh-CN" altLang="zh-CN" sz="2000" i="1">
                              <a:latin typeface="Cambria Math" panose="02040503050406030204" pitchFamily="18" charset="0"/>
                            </a:rPr>
                          </m:ctrlPr>
                        </m:fPr>
                        <m:num>
                          <m:r>
                            <a:rPr lang="en-US" altLang="zh-CN" sz="2000" i="1">
                              <a:latin typeface="Cambria Math" panose="02040503050406030204" pitchFamily="18" charset="0"/>
                            </a:rPr>
                            <m:t>𝜕</m:t>
                          </m:r>
                          <m:r>
                            <a:rPr lang="en-US" altLang="zh-CN" sz="2000" i="1">
                              <a:latin typeface="Cambria Math" panose="02040503050406030204" pitchFamily="18" charset="0"/>
                            </a:rPr>
                            <m:t>𝑅</m:t>
                          </m:r>
                          <m:d>
                            <m:dPr>
                              <m:ctrlPr>
                                <a:rPr lang="zh-CN" altLang="zh-CN" sz="2000" i="1">
                                  <a:latin typeface="Cambria Math" panose="02040503050406030204" pitchFamily="18" charset="0"/>
                                </a:rPr>
                              </m:ctrlPr>
                            </m:dPr>
                            <m:e>
                              <m:r>
                                <a:rPr lang="en-US" altLang="zh-CN" sz="2000" i="1">
                                  <a:latin typeface="Cambria Math" panose="02040503050406030204" pitchFamily="18" charset="0"/>
                                </a:rPr>
                                <m:t>𝑊</m:t>
                              </m:r>
                              <m:r>
                                <a:rPr lang="en-US" altLang="zh-CN" sz="2000" i="1">
                                  <a:latin typeface="Cambria Math" panose="02040503050406030204" pitchFamily="18" charset="0"/>
                                </a:rPr>
                                <m:t>,</m:t>
                              </m:r>
                              <m:r>
                                <a:rPr lang="en-US" altLang="zh-CN" sz="2000" i="1">
                                  <a:latin typeface="Cambria Math" panose="02040503050406030204" pitchFamily="18" charset="0"/>
                                </a:rPr>
                                <m:t>𝑏</m:t>
                              </m:r>
                            </m:e>
                          </m:d>
                        </m:num>
                        <m:den>
                          <m:r>
                            <a:rPr lang="en-US" altLang="zh-CN" sz="2000" i="1">
                              <a:latin typeface="Cambria Math" panose="02040503050406030204" pitchFamily="18" charset="0"/>
                            </a:rPr>
                            <m:t>𝜕</m:t>
                          </m:r>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𝑊</m:t>
                              </m:r>
                            </m:e>
                            <m:sup>
                              <m:d>
                                <m:dPr>
                                  <m:ctrlPr>
                                    <a:rPr lang="zh-CN" altLang="zh-CN" sz="2000" i="1">
                                      <a:latin typeface="Cambria Math" panose="02040503050406030204" pitchFamily="18" charset="0"/>
                                    </a:rPr>
                                  </m:ctrlPr>
                                </m:dPr>
                                <m:e>
                                  <m:r>
                                    <a:rPr lang="en-US" altLang="zh-CN" sz="2000" i="1">
                                      <a:latin typeface="Cambria Math" panose="02040503050406030204" pitchFamily="18" charset="0"/>
                                    </a:rPr>
                                    <m:t>𝑙</m:t>
                                  </m:r>
                                </m:e>
                              </m:d>
                            </m:sup>
                          </m:sSup>
                        </m:den>
                      </m:f>
                    </m:oMath>
                  </m:oMathPara>
                </a14:m>
                <a:endParaRPr lang="zh-CN" altLang="zh-CN" sz="2000" dirty="0"/>
              </a:p>
              <a:p>
                <a:pPr marL="0" indent="0" algn="ctr">
                  <a:buNone/>
                </a:pPr>
                <a14:m>
                  <m:oMath xmlns:m="http://schemas.openxmlformats.org/officeDocument/2006/math">
                    <m:r>
                      <a:rPr lang="en-US" altLang="zh-CN" sz="2000" i="1">
                        <a:latin typeface="Cambria Math" panose="02040503050406030204" pitchFamily="18" charset="0"/>
                      </a:rPr>
                      <m:t>=</m:t>
                    </m:r>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𝑊</m:t>
                        </m:r>
                      </m:e>
                      <m:sup>
                        <m:d>
                          <m:dPr>
                            <m:ctrlPr>
                              <a:rPr lang="zh-CN" altLang="zh-CN" sz="2000" i="1">
                                <a:latin typeface="Cambria Math" panose="02040503050406030204" pitchFamily="18" charset="0"/>
                              </a:rPr>
                            </m:ctrlPr>
                          </m:dPr>
                          <m:e>
                            <m:r>
                              <a:rPr lang="en-US" altLang="zh-CN" sz="2000" i="1">
                                <a:latin typeface="Cambria Math" panose="02040503050406030204" pitchFamily="18" charset="0"/>
                              </a:rPr>
                              <m:t>𝑙</m:t>
                            </m:r>
                          </m:e>
                        </m:d>
                      </m:sup>
                    </m:sSup>
                    <m:r>
                      <a:rPr lang="en-US" altLang="zh-CN" sz="2000" i="1">
                        <a:latin typeface="Cambria Math" panose="02040503050406030204" pitchFamily="18" charset="0"/>
                      </a:rPr>
                      <m:t>−</m:t>
                    </m:r>
                    <m:r>
                      <a:rPr lang="en-US" altLang="zh-CN" sz="2000" i="1">
                        <a:latin typeface="Cambria Math" panose="02040503050406030204" pitchFamily="18" charset="0"/>
                      </a:rPr>
                      <m:t>𝛼</m:t>
                    </m:r>
                    <m:r>
                      <a:rPr lang="en-US" altLang="zh-CN" sz="2000" i="1">
                        <a:latin typeface="Cambria Math" panose="02040503050406030204" pitchFamily="18" charset="0"/>
                      </a:rPr>
                      <m:t>(</m:t>
                    </m:r>
                    <m:f>
                      <m:fPr>
                        <m:ctrlPr>
                          <a:rPr lang="zh-CN" altLang="zh-CN" sz="2000" i="1">
                            <a:latin typeface="Cambria Math" panose="02040503050406030204" pitchFamily="18" charset="0"/>
                          </a:rPr>
                        </m:ctrlPr>
                      </m:fPr>
                      <m:num>
                        <m:r>
                          <a:rPr lang="en-US" altLang="zh-CN" sz="2000" i="1">
                            <a:latin typeface="Cambria Math" panose="02040503050406030204" pitchFamily="18" charset="0"/>
                          </a:rPr>
                          <m:t>1</m:t>
                        </m:r>
                      </m:num>
                      <m:den>
                        <m:r>
                          <a:rPr lang="en-US" altLang="zh-CN" sz="2000" i="1">
                            <a:latin typeface="Cambria Math" panose="02040503050406030204" pitchFamily="18" charset="0"/>
                          </a:rPr>
                          <m:t>𝑁</m:t>
                        </m:r>
                      </m:den>
                    </m:f>
                    <m:nary>
                      <m:naryPr>
                        <m:chr m:val="∑"/>
                        <m:limLoc m:val="undOvr"/>
                        <m:ctrlPr>
                          <a:rPr lang="zh-CN" altLang="zh-CN" sz="2000" i="1">
                            <a:latin typeface="Cambria Math" panose="02040503050406030204" pitchFamily="18" charset="0"/>
                          </a:rPr>
                        </m:ctrlPr>
                      </m:naryPr>
                      <m:sub>
                        <m:r>
                          <a:rPr lang="en-US" altLang="zh-CN" sz="2000" i="1">
                            <a:latin typeface="Cambria Math" panose="02040503050406030204" pitchFamily="18" charset="0"/>
                          </a:rPr>
                          <m:t>𝑖</m:t>
                        </m:r>
                        <m:r>
                          <a:rPr lang="en-US" altLang="zh-CN" sz="2000" i="1">
                            <a:latin typeface="Cambria Math" panose="02040503050406030204" pitchFamily="18" charset="0"/>
                          </a:rPr>
                          <m:t>=1</m:t>
                        </m:r>
                      </m:sub>
                      <m:sup>
                        <m:r>
                          <a:rPr lang="en-US" altLang="zh-CN" sz="2000" i="1">
                            <a:latin typeface="Cambria Math" panose="02040503050406030204" pitchFamily="18" charset="0"/>
                          </a:rPr>
                          <m:t>𝑁</m:t>
                        </m:r>
                      </m:sup>
                      <m:e>
                        <m:f>
                          <m:fPr>
                            <m:ctrlPr>
                              <a:rPr lang="zh-CN" altLang="zh-CN" sz="2000" i="1">
                                <a:latin typeface="Cambria Math" panose="02040503050406030204" pitchFamily="18" charset="0"/>
                              </a:rPr>
                            </m:ctrlPr>
                          </m:fPr>
                          <m:num>
                            <m:r>
                              <a:rPr lang="en-US" altLang="zh-CN" sz="2000" i="1">
                                <a:latin typeface="Cambria Math" panose="02040503050406030204" pitchFamily="18" charset="0"/>
                              </a:rPr>
                              <m:t>𝜕</m:t>
                            </m:r>
                            <m:r>
                              <a:rPr lang="en-US" altLang="zh-CN" sz="2000" i="1">
                                <a:latin typeface="Cambria Math" panose="02040503050406030204" pitchFamily="18" charset="0"/>
                              </a:rPr>
                              <m:t>𝐿</m:t>
                            </m:r>
                            <m:d>
                              <m:dPr>
                                <m:ctrlPr>
                                  <a:rPr lang="zh-CN" altLang="zh-CN" sz="2000" i="1">
                                    <a:latin typeface="Cambria Math" panose="02040503050406030204" pitchFamily="18" charset="0"/>
                                  </a:rPr>
                                </m:ctrlPr>
                              </m:dPr>
                              <m:e>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𝑦</m:t>
                                    </m:r>
                                  </m:e>
                                  <m:sup>
                                    <m:d>
                                      <m:dPr>
                                        <m:ctrlPr>
                                          <a:rPr lang="zh-CN" altLang="zh-CN" sz="2000" i="1">
                                            <a:latin typeface="Cambria Math" panose="02040503050406030204" pitchFamily="18" charset="0"/>
                                          </a:rPr>
                                        </m:ctrlPr>
                                      </m:dPr>
                                      <m:e>
                                        <m:r>
                                          <a:rPr lang="en-US" altLang="zh-CN" sz="2000" i="1">
                                            <a:latin typeface="Cambria Math" panose="02040503050406030204" pitchFamily="18" charset="0"/>
                                          </a:rPr>
                                          <m:t>𝑖</m:t>
                                        </m:r>
                                      </m:e>
                                    </m:d>
                                  </m:sup>
                                </m:sSup>
                                <m:r>
                                  <a:rPr lang="en-US" altLang="zh-CN" sz="2000" i="1">
                                    <a:latin typeface="Cambria Math" panose="02040503050406030204" pitchFamily="18" charset="0"/>
                                  </a:rPr>
                                  <m:t>,</m:t>
                                </m:r>
                                <m:sSup>
                                  <m:sSupPr>
                                    <m:ctrlPr>
                                      <a:rPr lang="zh-CN" altLang="zh-CN" sz="2000" i="1">
                                        <a:latin typeface="Cambria Math" panose="02040503050406030204" pitchFamily="18" charset="0"/>
                                      </a:rPr>
                                    </m:ctrlPr>
                                  </m:sSupPr>
                                  <m:e>
                                    <m:acc>
                                      <m:accPr>
                                        <m:chr m:val="̂"/>
                                        <m:ctrlPr>
                                          <a:rPr lang="zh-CN" altLang="zh-CN" sz="2000" i="1">
                                            <a:latin typeface="Cambria Math" panose="02040503050406030204" pitchFamily="18" charset="0"/>
                                          </a:rPr>
                                        </m:ctrlPr>
                                      </m:accPr>
                                      <m:e>
                                        <m:r>
                                          <a:rPr lang="en-US" altLang="zh-CN" sz="2000" i="1">
                                            <a:latin typeface="Cambria Math" panose="02040503050406030204" pitchFamily="18" charset="0"/>
                                          </a:rPr>
                                          <m:t>𝑦</m:t>
                                        </m:r>
                                      </m:e>
                                    </m:acc>
                                  </m:e>
                                  <m:sup>
                                    <m:d>
                                      <m:dPr>
                                        <m:ctrlPr>
                                          <a:rPr lang="zh-CN" altLang="zh-CN" sz="2000" i="1">
                                            <a:latin typeface="Cambria Math" panose="02040503050406030204" pitchFamily="18" charset="0"/>
                                          </a:rPr>
                                        </m:ctrlPr>
                                      </m:dPr>
                                      <m:e>
                                        <m:r>
                                          <a:rPr lang="en-US" altLang="zh-CN" sz="2000" i="1">
                                            <a:latin typeface="Cambria Math" panose="02040503050406030204" pitchFamily="18" charset="0"/>
                                          </a:rPr>
                                          <m:t>𝑖</m:t>
                                        </m:r>
                                      </m:e>
                                    </m:d>
                                  </m:sup>
                                </m:sSup>
                              </m:e>
                            </m:d>
                          </m:num>
                          <m:den>
                            <m:r>
                              <a:rPr lang="en-US" altLang="zh-CN" sz="2000" i="1">
                                <a:latin typeface="Cambria Math" panose="02040503050406030204" pitchFamily="18" charset="0"/>
                              </a:rPr>
                              <m:t>𝜕</m:t>
                            </m:r>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𝑊</m:t>
                                </m:r>
                              </m:e>
                              <m:sup>
                                <m:d>
                                  <m:dPr>
                                    <m:ctrlPr>
                                      <a:rPr lang="zh-CN" altLang="zh-CN" sz="2000" i="1">
                                        <a:latin typeface="Cambria Math" panose="02040503050406030204" pitchFamily="18" charset="0"/>
                                      </a:rPr>
                                    </m:ctrlPr>
                                  </m:dPr>
                                  <m:e>
                                    <m:r>
                                      <a:rPr lang="en-US" altLang="zh-CN" sz="2000" i="1">
                                        <a:latin typeface="Cambria Math" panose="02040503050406030204" pitchFamily="18" charset="0"/>
                                      </a:rPr>
                                      <m:t>𝑙</m:t>
                                    </m:r>
                                  </m:e>
                                </m:d>
                              </m:sup>
                            </m:sSup>
                          </m:den>
                        </m:f>
                      </m:e>
                    </m:nary>
                    <m:r>
                      <a:rPr lang="en-US" altLang="zh-CN" sz="2000" i="1">
                        <a:latin typeface="Cambria Math" panose="02040503050406030204" pitchFamily="18" charset="0"/>
                      </a:rPr>
                      <m:t>+</m:t>
                    </m:r>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𝜆</m:t>
                        </m:r>
                        <m:r>
                          <a:rPr lang="en-US" altLang="zh-CN" sz="2000" i="1">
                            <a:latin typeface="Cambria Math" panose="02040503050406030204" pitchFamily="18" charset="0"/>
                          </a:rPr>
                          <m:t>𝑊</m:t>
                        </m:r>
                      </m:e>
                      <m:sup>
                        <m:d>
                          <m:dPr>
                            <m:ctrlPr>
                              <a:rPr lang="zh-CN" altLang="zh-CN" sz="2000" i="1">
                                <a:latin typeface="Cambria Math" panose="02040503050406030204" pitchFamily="18" charset="0"/>
                              </a:rPr>
                            </m:ctrlPr>
                          </m:dPr>
                          <m:e>
                            <m:r>
                              <a:rPr lang="en-US" altLang="zh-CN" sz="2000" i="1">
                                <a:latin typeface="Cambria Math" panose="02040503050406030204" pitchFamily="18" charset="0"/>
                              </a:rPr>
                              <m:t>𝑙</m:t>
                            </m:r>
                          </m:e>
                        </m:d>
                      </m:sup>
                    </m:sSup>
                    <m:r>
                      <a:rPr lang="en-US" altLang="zh-CN" sz="2000" i="1">
                        <a:latin typeface="Cambria Math" panose="02040503050406030204" pitchFamily="18" charset="0"/>
                      </a:rPr>
                      <m:t>)</m:t>
                    </m:r>
                  </m:oMath>
                </a14:m>
                <a:r>
                  <a:rPr lang="zh-CN" altLang="en-US" sz="2000" dirty="0"/>
                  <a:t>，</a:t>
                </a:r>
                <a:endParaRPr lang="en-US" altLang="zh-CN" sz="2000" dirty="0"/>
              </a:p>
              <a:p>
                <a:pPr marL="0" indent="0">
                  <a:buNone/>
                </a:pPr>
                <a14:m>
                  <m:oMathPara xmlns:m="http://schemas.openxmlformats.org/officeDocument/2006/math">
                    <m:oMathParaPr>
                      <m:jc m:val="centerGroup"/>
                    </m:oMathParaPr>
                    <m:oMath xmlns:m="http://schemas.openxmlformats.org/officeDocument/2006/math">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𝑏</m:t>
                          </m:r>
                        </m:e>
                        <m:sup>
                          <m:d>
                            <m:dPr>
                              <m:ctrlPr>
                                <a:rPr lang="zh-CN" altLang="zh-CN" sz="2000" i="1">
                                  <a:latin typeface="Cambria Math" panose="02040503050406030204" pitchFamily="18" charset="0"/>
                                </a:rPr>
                              </m:ctrlPr>
                            </m:dPr>
                            <m:e>
                              <m:r>
                                <a:rPr lang="en-US" altLang="zh-CN" sz="2000" i="1">
                                  <a:latin typeface="Cambria Math" panose="02040503050406030204" pitchFamily="18" charset="0"/>
                                </a:rPr>
                                <m:t>𝑙</m:t>
                              </m:r>
                            </m:e>
                          </m:d>
                        </m:sup>
                      </m:sSup>
                      <m:r>
                        <a:rPr lang="en-US" altLang="zh-CN" sz="2000" i="1">
                          <a:latin typeface="Cambria Math" panose="02040503050406030204" pitchFamily="18" charset="0"/>
                        </a:rPr>
                        <m:t>←</m:t>
                      </m:r>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𝑏</m:t>
                          </m:r>
                        </m:e>
                        <m:sup>
                          <m:d>
                            <m:dPr>
                              <m:ctrlPr>
                                <a:rPr lang="zh-CN" altLang="zh-CN" sz="2000" i="1">
                                  <a:latin typeface="Cambria Math" panose="02040503050406030204" pitchFamily="18" charset="0"/>
                                </a:rPr>
                              </m:ctrlPr>
                            </m:dPr>
                            <m:e>
                              <m:r>
                                <a:rPr lang="en-US" altLang="zh-CN" sz="2000" i="1">
                                  <a:latin typeface="Cambria Math" panose="02040503050406030204" pitchFamily="18" charset="0"/>
                                </a:rPr>
                                <m:t>𝑙</m:t>
                              </m:r>
                            </m:e>
                          </m:d>
                        </m:sup>
                      </m:sSup>
                      <m:r>
                        <a:rPr lang="en-US" altLang="zh-CN" sz="2000" i="1">
                          <a:latin typeface="Cambria Math" panose="02040503050406030204" pitchFamily="18" charset="0"/>
                        </a:rPr>
                        <m:t>−</m:t>
                      </m:r>
                      <m:r>
                        <a:rPr lang="en-US" altLang="zh-CN" sz="2000" i="1">
                          <a:latin typeface="Cambria Math" panose="02040503050406030204" pitchFamily="18" charset="0"/>
                        </a:rPr>
                        <m:t>𝛼</m:t>
                      </m:r>
                      <m:f>
                        <m:fPr>
                          <m:ctrlPr>
                            <a:rPr lang="zh-CN" altLang="zh-CN" sz="2000" i="1">
                              <a:latin typeface="Cambria Math" panose="02040503050406030204" pitchFamily="18" charset="0"/>
                            </a:rPr>
                          </m:ctrlPr>
                        </m:fPr>
                        <m:num>
                          <m:r>
                            <a:rPr lang="en-US" altLang="zh-CN" sz="2000" i="1">
                              <a:latin typeface="Cambria Math" panose="02040503050406030204" pitchFamily="18" charset="0"/>
                            </a:rPr>
                            <m:t>𝜕</m:t>
                          </m:r>
                          <m:r>
                            <a:rPr lang="en-US" altLang="zh-CN" sz="2000" i="1">
                              <a:latin typeface="Cambria Math" panose="02040503050406030204" pitchFamily="18" charset="0"/>
                            </a:rPr>
                            <m:t>𝑅</m:t>
                          </m:r>
                          <m:d>
                            <m:dPr>
                              <m:ctrlPr>
                                <a:rPr lang="zh-CN" altLang="zh-CN" sz="2000" i="1">
                                  <a:latin typeface="Cambria Math" panose="02040503050406030204" pitchFamily="18" charset="0"/>
                                </a:rPr>
                              </m:ctrlPr>
                            </m:dPr>
                            <m:e>
                              <m:r>
                                <a:rPr lang="en-US" altLang="zh-CN" sz="2000" i="1">
                                  <a:latin typeface="Cambria Math" panose="02040503050406030204" pitchFamily="18" charset="0"/>
                                </a:rPr>
                                <m:t>𝑊</m:t>
                              </m:r>
                              <m:r>
                                <a:rPr lang="en-US" altLang="zh-CN" sz="2000" i="1">
                                  <a:latin typeface="Cambria Math" panose="02040503050406030204" pitchFamily="18" charset="0"/>
                                </a:rPr>
                                <m:t>,</m:t>
                              </m:r>
                              <m:r>
                                <a:rPr lang="en-US" altLang="zh-CN" sz="2000" i="1">
                                  <a:latin typeface="Cambria Math" panose="02040503050406030204" pitchFamily="18" charset="0"/>
                                </a:rPr>
                                <m:t>𝑏</m:t>
                              </m:r>
                            </m:e>
                          </m:d>
                        </m:num>
                        <m:den>
                          <m:r>
                            <a:rPr lang="en-US" altLang="zh-CN" sz="2000" i="1">
                              <a:latin typeface="Cambria Math" panose="02040503050406030204" pitchFamily="18" charset="0"/>
                            </a:rPr>
                            <m:t>𝜕</m:t>
                          </m:r>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𝑏</m:t>
                              </m:r>
                            </m:e>
                            <m:sup>
                              <m:d>
                                <m:dPr>
                                  <m:ctrlPr>
                                    <a:rPr lang="zh-CN" altLang="zh-CN" sz="2000" i="1">
                                      <a:latin typeface="Cambria Math" panose="02040503050406030204" pitchFamily="18" charset="0"/>
                                    </a:rPr>
                                  </m:ctrlPr>
                                </m:dPr>
                                <m:e>
                                  <m:r>
                                    <a:rPr lang="en-US" altLang="zh-CN" sz="2000" i="1">
                                      <a:latin typeface="Cambria Math" panose="02040503050406030204" pitchFamily="18" charset="0"/>
                                    </a:rPr>
                                    <m:t>𝑙</m:t>
                                  </m:r>
                                </m:e>
                              </m:d>
                            </m:sup>
                          </m:sSup>
                        </m:den>
                      </m:f>
                    </m:oMath>
                  </m:oMathPara>
                </a14:m>
                <a:endParaRPr lang="zh-CN" altLang="zh-CN" sz="2000" dirty="0"/>
              </a:p>
              <a:p>
                <a:pPr marL="0" indent="0">
                  <a:buNone/>
                </a:pPr>
                <a14:m>
                  <m:oMathPara xmlns:m="http://schemas.openxmlformats.org/officeDocument/2006/math">
                    <m:oMathParaPr>
                      <m:jc m:val="centerGroup"/>
                    </m:oMathParaPr>
                    <m:oMath xmlns:m="http://schemas.openxmlformats.org/officeDocument/2006/math">
                      <m:r>
                        <a:rPr lang="en-US" altLang="zh-CN" sz="2000" i="1">
                          <a:latin typeface="Cambria Math" panose="02040503050406030204" pitchFamily="18" charset="0"/>
                        </a:rPr>
                        <m:t>=</m:t>
                      </m:r>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𝑏</m:t>
                          </m:r>
                        </m:e>
                        <m:sup>
                          <m:d>
                            <m:dPr>
                              <m:ctrlPr>
                                <a:rPr lang="zh-CN" altLang="zh-CN" sz="2000" i="1">
                                  <a:latin typeface="Cambria Math" panose="02040503050406030204" pitchFamily="18" charset="0"/>
                                </a:rPr>
                              </m:ctrlPr>
                            </m:dPr>
                            <m:e>
                              <m:r>
                                <a:rPr lang="en-US" altLang="zh-CN" sz="2000" i="1">
                                  <a:latin typeface="Cambria Math" panose="02040503050406030204" pitchFamily="18" charset="0"/>
                                </a:rPr>
                                <m:t>𝑙</m:t>
                              </m:r>
                            </m:e>
                          </m:d>
                        </m:sup>
                      </m:sSup>
                      <m:r>
                        <a:rPr lang="en-US" altLang="zh-CN" sz="2000" i="1">
                          <a:latin typeface="Cambria Math" panose="02040503050406030204" pitchFamily="18" charset="0"/>
                        </a:rPr>
                        <m:t>−</m:t>
                      </m:r>
                      <m:r>
                        <a:rPr lang="en-US" altLang="zh-CN" sz="2000" i="1">
                          <a:latin typeface="Cambria Math" panose="02040503050406030204" pitchFamily="18" charset="0"/>
                        </a:rPr>
                        <m:t>𝛼</m:t>
                      </m:r>
                      <m:r>
                        <a:rPr lang="en-US" altLang="zh-CN" sz="2000" i="1">
                          <a:latin typeface="Cambria Math" panose="02040503050406030204" pitchFamily="18" charset="0"/>
                        </a:rPr>
                        <m:t>(</m:t>
                      </m:r>
                      <m:f>
                        <m:fPr>
                          <m:ctrlPr>
                            <a:rPr lang="zh-CN" altLang="zh-CN" sz="2000" i="1">
                              <a:latin typeface="Cambria Math" panose="02040503050406030204" pitchFamily="18" charset="0"/>
                            </a:rPr>
                          </m:ctrlPr>
                        </m:fPr>
                        <m:num>
                          <m:r>
                            <a:rPr lang="en-US" altLang="zh-CN" sz="2000" i="1">
                              <a:latin typeface="Cambria Math" panose="02040503050406030204" pitchFamily="18" charset="0"/>
                            </a:rPr>
                            <m:t>1</m:t>
                          </m:r>
                        </m:num>
                        <m:den>
                          <m:r>
                            <a:rPr lang="en-US" altLang="zh-CN" sz="2000" i="1">
                              <a:latin typeface="Cambria Math" panose="02040503050406030204" pitchFamily="18" charset="0"/>
                            </a:rPr>
                            <m:t>𝑁</m:t>
                          </m:r>
                        </m:den>
                      </m:f>
                      <m:nary>
                        <m:naryPr>
                          <m:chr m:val="∑"/>
                          <m:limLoc m:val="undOvr"/>
                          <m:ctrlPr>
                            <a:rPr lang="zh-CN" altLang="zh-CN" sz="2000" i="1">
                              <a:latin typeface="Cambria Math" panose="02040503050406030204" pitchFamily="18" charset="0"/>
                            </a:rPr>
                          </m:ctrlPr>
                        </m:naryPr>
                        <m:sub>
                          <m:r>
                            <a:rPr lang="en-US" altLang="zh-CN" sz="2000" i="1">
                              <a:latin typeface="Cambria Math" panose="02040503050406030204" pitchFamily="18" charset="0"/>
                            </a:rPr>
                            <m:t>𝑖</m:t>
                          </m:r>
                          <m:r>
                            <a:rPr lang="en-US" altLang="zh-CN" sz="2000" i="1">
                              <a:latin typeface="Cambria Math" panose="02040503050406030204" pitchFamily="18" charset="0"/>
                            </a:rPr>
                            <m:t>=1</m:t>
                          </m:r>
                        </m:sub>
                        <m:sup>
                          <m:r>
                            <a:rPr lang="en-US" altLang="zh-CN" sz="2000" i="1">
                              <a:latin typeface="Cambria Math" panose="02040503050406030204" pitchFamily="18" charset="0"/>
                            </a:rPr>
                            <m:t>𝑁</m:t>
                          </m:r>
                        </m:sup>
                        <m:e>
                          <m:f>
                            <m:fPr>
                              <m:ctrlPr>
                                <a:rPr lang="zh-CN" altLang="zh-CN" sz="2000" i="1">
                                  <a:latin typeface="Cambria Math" panose="02040503050406030204" pitchFamily="18" charset="0"/>
                                </a:rPr>
                              </m:ctrlPr>
                            </m:fPr>
                            <m:num>
                              <m:r>
                                <a:rPr lang="en-US" altLang="zh-CN" sz="2000" i="1">
                                  <a:latin typeface="Cambria Math" panose="02040503050406030204" pitchFamily="18" charset="0"/>
                                </a:rPr>
                                <m:t>𝜕</m:t>
                              </m:r>
                              <m:r>
                                <a:rPr lang="en-US" altLang="zh-CN" sz="2000" i="1">
                                  <a:latin typeface="Cambria Math" panose="02040503050406030204" pitchFamily="18" charset="0"/>
                                </a:rPr>
                                <m:t>𝐿</m:t>
                              </m:r>
                              <m:d>
                                <m:dPr>
                                  <m:ctrlPr>
                                    <a:rPr lang="zh-CN" altLang="zh-CN" sz="2000" i="1">
                                      <a:latin typeface="Cambria Math" panose="02040503050406030204" pitchFamily="18" charset="0"/>
                                    </a:rPr>
                                  </m:ctrlPr>
                                </m:dPr>
                                <m:e>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𝑦</m:t>
                                      </m:r>
                                    </m:e>
                                    <m:sup>
                                      <m:d>
                                        <m:dPr>
                                          <m:ctrlPr>
                                            <a:rPr lang="zh-CN" altLang="zh-CN" sz="2000" i="1">
                                              <a:latin typeface="Cambria Math" panose="02040503050406030204" pitchFamily="18" charset="0"/>
                                            </a:rPr>
                                          </m:ctrlPr>
                                        </m:dPr>
                                        <m:e>
                                          <m:r>
                                            <a:rPr lang="en-US" altLang="zh-CN" sz="2000" i="1">
                                              <a:latin typeface="Cambria Math" panose="02040503050406030204" pitchFamily="18" charset="0"/>
                                            </a:rPr>
                                            <m:t>𝑖</m:t>
                                          </m:r>
                                        </m:e>
                                      </m:d>
                                    </m:sup>
                                  </m:sSup>
                                  <m:r>
                                    <a:rPr lang="en-US" altLang="zh-CN" sz="2000" i="1">
                                      <a:latin typeface="Cambria Math" panose="02040503050406030204" pitchFamily="18" charset="0"/>
                                    </a:rPr>
                                    <m:t>,</m:t>
                                  </m:r>
                                  <m:sSup>
                                    <m:sSupPr>
                                      <m:ctrlPr>
                                        <a:rPr lang="zh-CN" altLang="zh-CN" sz="2000" i="1">
                                          <a:latin typeface="Cambria Math" panose="02040503050406030204" pitchFamily="18" charset="0"/>
                                        </a:rPr>
                                      </m:ctrlPr>
                                    </m:sSupPr>
                                    <m:e>
                                      <m:acc>
                                        <m:accPr>
                                          <m:chr m:val="̂"/>
                                          <m:ctrlPr>
                                            <a:rPr lang="zh-CN" altLang="zh-CN" sz="2000" i="1">
                                              <a:latin typeface="Cambria Math" panose="02040503050406030204" pitchFamily="18" charset="0"/>
                                            </a:rPr>
                                          </m:ctrlPr>
                                        </m:accPr>
                                        <m:e>
                                          <m:r>
                                            <a:rPr lang="en-US" altLang="zh-CN" sz="2000" i="1">
                                              <a:latin typeface="Cambria Math" panose="02040503050406030204" pitchFamily="18" charset="0"/>
                                            </a:rPr>
                                            <m:t>𝑦</m:t>
                                          </m:r>
                                        </m:e>
                                      </m:acc>
                                    </m:e>
                                    <m:sup>
                                      <m:d>
                                        <m:dPr>
                                          <m:ctrlPr>
                                            <a:rPr lang="zh-CN" altLang="zh-CN" sz="2000" i="1">
                                              <a:latin typeface="Cambria Math" panose="02040503050406030204" pitchFamily="18" charset="0"/>
                                            </a:rPr>
                                          </m:ctrlPr>
                                        </m:dPr>
                                        <m:e>
                                          <m:r>
                                            <a:rPr lang="en-US" altLang="zh-CN" sz="2000" i="1">
                                              <a:latin typeface="Cambria Math" panose="02040503050406030204" pitchFamily="18" charset="0"/>
                                            </a:rPr>
                                            <m:t>𝑖</m:t>
                                          </m:r>
                                        </m:e>
                                      </m:d>
                                    </m:sup>
                                  </m:sSup>
                                </m:e>
                              </m:d>
                            </m:num>
                            <m:den>
                              <m:r>
                                <a:rPr lang="en-US" altLang="zh-CN" sz="2000" i="1">
                                  <a:latin typeface="Cambria Math" panose="02040503050406030204" pitchFamily="18" charset="0"/>
                                </a:rPr>
                                <m:t>𝜕</m:t>
                              </m:r>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𝑏</m:t>
                                  </m:r>
                                </m:e>
                                <m:sup>
                                  <m:d>
                                    <m:dPr>
                                      <m:ctrlPr>
                                        <a:rPr lang="zh-CN" altLang="zh-CN" sz="2000" i="1">
                                          <a:latin typeface="Cambria Math" panose="02040503050406030204" pitchFamily="18" charset="0"/>
                                        </a:rPr>
                                      </m:ctrlPr>
                                    </m:dPr>
                                    <m:e>
                                      <m:r>
                                        <a:rPr lang="en-US" altLang="zh-CN" sz="2000" i="1">
                                          <a:latin typeface="Cambria Math" panose="02040503050406030204" pitchFamily="18" charset="0"/>
                                        </a:rPr>
                                        <m:t>𝑙</m:t>
                                      </m:r>
                                    </m:e>
                                  </m:d>
                                </m:sup>
                              </m:sSup>
                            </m:den>
                          </m:f>
                        </m:e>
                      </m:nary>
                      <m:r>
                        <a:rPr lang="en-US" altLang="zh-CN" sz="2000" i="1">
                          <a:latin typeface="Cambria Math" panose="02040503050406030204" pitchFamily="18" charset="0"/>
                        </a:rPr>
                        <m:t>)</m:t>
                      </m:r>
                    </m:oMath>
                  </m:oMathPara>
                </a14:m>
                <a:endParaRPr lang="zh-CN" altLang="zh-CN" sz="2000" dirty="0"/>
              </a:p>
              <a:p>
                <a:pPr marL="0" indent="0">
                  <a:buNone/>
                </a:pPr>
                <a:r>
                  <a:rPr lang="zh-CN" altLang="zh-CN" sz="2000" dirty="0"/>
                  <a:t>其中</a:t>
                </a:r>
                <a14:m>
                  <m:oMath xmlns:m="http://schemas.openxmlformats.org/officeDocument/2006/math">
                    <m:r>
                      <a:rPr lang="en-US" altLang="zh-CN" sz="2000" i="1">
                        <a:latin typeface="Cambria Math" panose="02040503050406030204" pitchFamily="18" charset="0"/>
                      </a:rPr>
                      <m:t>𝛼</m:t>
                    </m:r>
                  </m:oMath>
                </a14:m>
                <a:r>
                  <a:rPr lang="zh-CN" altLang="zh-CN" sz="2000" dirty="0"/>
                  <a:t>为学习率。</a:t>
                </a:r>
              </a:p>
              <a:p>
                <a:pPr marL="0" indent="0">
                  <a:buNone/>
                </a:pPr>
                <a:endParaRPr lang="zh-CN" altLang="zh-CN" sz="2000" dirty="0"/>
              </a:p>
              <a:p>
                <a:pPr marL="0" indent="0">
                  <a:buNone/>
                </a:pPr>
                <a:endParaRPr lang="zh-CN" altLang="zh-CN" sz="2000" dirty="0"/>
              </a:p>
              <a:p>
                <a:endParaRPr lang="zh-CN" altLang="en-US" sz="2000" dirty="0"/>
              </a:p>
            </p:txBody>
          </p:sp>
        </mc:Choice>
        <mc:Fallback xmlns="">
          <p:sp>
            <p:nvSpPr>
              <p:cNvPr id="17411" name="内容占位符 2"/>
              <p:cNvSpPr>
                <a:spLocks noGrp="1" noRot="1" noChangeAspect="1" noMove="1" noResize="1" noEditPoints="1" noAdjustHandles="1" noChangeArrowheads="1" noChangeShapeType="1" noTextEdit="1"/>
              </p:cNvSpPr>
              <p:nvPr>
                <p:ph idx="1"/>
              </p:nvPr>
            </p:nvSpPr>
            <p:spPr>
              <a:xfrm>
                <a:off x="611560" y="1772816"/>
                <a:ext cx="7772400" cy="4114800"/>
              </a:xfrm>
              <a:blipFill rotWithShape="0">
                <a:blip r:embed="rId2"/>
                <a:stretch>
                  <a:fillRect l="-784" t="-1037" r="-863" b="-296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81305334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卷积神经网络</a:t>
            </a:r>
            <a:endParaRPr lang="zh-CN" altLang="en-US" dirty="0"/>
          </a:p>
        </p:txBody>
      </p:sp>
      <p:sp>
        <p:nvSpPr>
          <p:cNvPr id="17411" name="内容占位符 2"/>
          <p:cNvSpPr>
            <a:spLocks noGrp="1" noChangeArrowheads="1"/>
          </p:cNvSpPr>
          <p:nvPr>
            <p:ph idx="1"/>
          </p:nvPr>
        </p:nvSpPr>
        <p:spPr>
          <a:xfrm>
            <a:off x="755576" y="1844824"/>
            <a:ext cx="7772400" cy="4114800"/>
          </a:xfrm>
        </p:spPr>
        <p:txBody>
          <a:bodyPr/>
          <a:lstStyle/>
          <a:p>
            <a:r>
              <a:rPr lang="zh-CN" altLang="zh-CN" sz="2000" dirty="0"/>
              <a:t>卷积神经网络（</a:t>
            </a:r>
            <a:r>
              <a:rPr lang="en-US" altLang="zh-CN" sz="2000" dirty="0"/>
              <a:t>convolutional neural network</a:t>
            </a:r>
            <a:r>
              <a:rPr lang="zh-CN" altLang="zh-CN" sz="2000" dirty="0"/>
              <a:t>，</a:t>
            </a:r>
            <a:r>
              <a:rPr lang="en-US" altLang="zh-CN" sz="2000" dirty="0"/>
              <a:t>CNN</a:t>
            </a:r>
            <a:r>
              <a:rPr lang="zh-CN" altLang="zh-CN" sz="2000" dirty="0"/>
              <a:t>）是一种具有稀疏连接、权值共享等特性的深层前馈神经网络，最早用于处理图像信息。卷积神经网络是受生物学上感受野（</a:t>
            </a:r>
            <a:r>
              <a:rPr lang="en-US" altLang="zh-CN" sz="2000" dirty="0"/>
              <a:t>Receptive Field</a:t>
            </a:r>
            <a:r>
              <a:rPr lang="zh-CN" altLang="zh-CN" sz="2000" dirty="0"/>
              <a:t>）的机制而提出。感受野主要是指听觉、视觉等神经系统中一些神经元的特性，即神经元只接受其所支配的刺激区域内的信号。</a:t>
            </a:r>
            <a:endParaRPr lang="en-US" altLang="zh-CN" sz="2000" dirty="0"/>
          </a:p>
          <a:p>
            <a:r>
              <a:rPr lang="zh-CN" altLang="zh-CN" sz="2000" dirty="0"/>
              <a:t>如今卷积神经网络一般是由卷积层、池化层和全连接层交叉叠加而成的前馈神经网络，使用反向传播算法进行训练。卷积神经网络有三个结构的特性：稀疏连接、权值共享和旋转不变性。和前馈神经网络相比，卷积神经网络的参数更少。</a:t>
            </a:r>
            <a:endParaRPr lang="zh-CN" altLang="en-US" sz="2000" dirty="0"/>
          </a:p>
        </p:txBody>
      </p:sp>
    </p:spTree>
    <p:extLst>
      <p:ext uri="{BB962C8B-B14F-4D97-AF65-F5344CB8AC3E}">
        <p14:creationId xmlns:p14="http://schemas.microsoft.com/office/powerpoint/2010/main" val="259262516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卷积概念</a:t>
            </a:r>
            <a:endParaRPr lang="zh-CN" altLang="en-US" dirty="0"/>
          </a:p>
        </p:txBody>
      </p:sp>
      <mc:AlternateContent xmlns:mc="http://schemas.openxmlformats.org/markup-compatibility/2006" xmlns:a14="http://schemas.microsoft.com/office/drawing/2010/main">
        <mc:Choice Requires="a14">
          <p:sp>
            <p:nvSpPr>
              <p:cNvPr id="17411" name="内容占位符 2"/>
              <p:cNvSpPr>
                <a:spLocks noGrp="1" noChangeArrowheads="1"/>
              </p:cNvSpPr>
              <p:nvPr>
                <p:ph idx="1"/>
              </p:nvPr>
            </p:nvSpPr>
            <p:spPr>
              <a:xfrm>
                <a:off x="755576" y="1844824"/>
                <a:ext cx="7772400" cy="4114800"/>
              </a:xfrm>
            </p:spPr>
            <p:txBody>
              <a:bodyPr/>
              <a:lstStyle/>
              <a:p>
                <a:r>
                  <a:rPr lang="zh-CN" altLang="zh-CN" sz="2000" b="1" dirty="0"/>
                  <a:t>一维卷积</a:t>
                </a:r>
                <a:r>
                  <a:rPr lang="en-US" altLang="zh-CN" sz="2000" dirty="0"/>
                  <a:t>  </a:t>
                </a:r>
                <a:r>
                  <a:rPr lang="zh-CN" altLang="zh-CN" sz="2000" dirty="0"/>
                  <a:t>假设一个信号发生器每个时刻</a:t>
                </a:r>
                <a14:m>
                  <m:oMath xmlns:m="http://schemas.openxmlformats.org/officeDocument/2006/math">
                    <m:r>
                      <a:rPr lang="en-US" altLang="zh-CN" sz="2000" i="1">
                        <a:latin typeface="Cambria Math" panose="02040503050406030204" pitchFamily="18" charset="0"/>
                      </a:rPr>
                      <m:t>𝑡</m:t>
                    </m:r>
                  </m:oMath>
                </a14:m>
                <a:r>
                  <a:rPr lang="zh-CN" altLang="zh-CN" sz="2000" dirty="0"/>
                  <a:t>产生一个信号</a:t>
                </a:r>
                <a14:m>
                  <m:oMath xmlns:m="http://schemas.openxmlformats.org/officeDocument/2006/math">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𝑥</m:t>
                        </m:r>
                      </m:e>
                      <m:sub>
                        <m:r>
                          <a:rPr lang="en-US" altLang="zh-CN" sz="2000" i="1">
                            <a:latin typeface="Cambria Math" panose="02040503050406030204" pitchFamily="18" charset="0"/>
                          </a:rPr>
                          <m:t>𝑡</m:t>
                        </m:r>
                      </m:sub>
                    </m:sSub>
                  </m:oMath>
                </a14:m>
                <a:r>
                  <a:rPr lang="zh-CN" altLang="zh-CN" sz="2000" dirty="0"/>
                  <a:t>，其信息衰减率为</a:t>
                </a:r>
                <a14:m>
                  <m:oMath xmlns:m="http://schemas.openxmlformats.org/officeDocument/2006/math">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𝑓</m:t>
                        </m:r>
                      </m:e>
                      <m:sub>
                        <m:r>
                          <a:rPr lang="en-US" altLang="zh-CN" sz="2000" i="1">
                            <a:latin typeface="Cambria Math" panose="02040503050406030204" pitchFamily="18" charset="0"/>
                          </a:rPr>
                          <m:t>𝑘</m:t>
                        </m:r>
                      </m:sub>
                    </m:sSub>
                  </m:oMath>
                </a14:m>
                <a:r>
                  <a:rPr lang="zh-CN" altLang="zh-CN" sz="2000" dirty="0"/>
                  <a:t>，即在</a:t>
                </a:r>
                <a14:m>
                  <m:oMath xmlns:m="http://schemas.openxmlformats.org/officeDocument/2006/math">
                    <m:r>
                      <a:rPr lang="en-US" altLang="zh-CN" sz="2000" i="1">
                        <a:latin typeface="Cambria Math" panose="02040503050406030204" pitchFamily="18" charset="0"/>
                      </a:rPr>
                      <m:t>𝑘</m:t>
                    </m:r>
                    <m:r>
                      <a:rPr lang="en-US" altLang="zh-CN" sz="2000" i="1">
                        <a:latin typeface="Cambria Math" panose="02040503050406030204" pitchFamily="18" charset="0"/>
                      </a:rPr>
                      <m:t>−</m:t>
                    </m:r>
                    <m:r>
                      <a:rPr lang="en-US" altLang="zh-CN" sz="2000">
                        <a:latin typeface="Cambria Math" panose="02040503050406030204" pitchFamily="18" charset="0"/>
                      </a:rPr>
                      <m:t>1</m:t>
                    </m:r>
                  </m:oMath>
                </a14:m>
                <a:r>
                  <a:rPr lang="zh-CN" altLang="zh-CN" sz="2000" dirty="0"/>
                  <a:t>个时间步长后，信息为原来的</a:t>
                </a:r>
                <a14:m>
                  <m:oMath xmlns:m="http://schemas.openxmlformats.org/officeDocument/2006/math">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𝑓</m:t>
                        </m:r>
                      </m:e>
                      <m:sub>
                        <m:r>
                          <a:rPr lang="en-US" altLang="zh-CN" sz="2000" i="1">
                            <a:latin typeface="Cambria Math" panose="02040503050406030204" pitchFamily="18" charset="0"/>
                          </a:rPr>
                          <m:t>𝑘</m:t>
                        </m:r>
                      </m:sub>
                    </m:sSub>
                  </m:oMath>
                </a14:m>
                <a:r>
                  <a:rPr lang="zh-CN" altLang="zh-CN" sz="2000" dirty="0"/>
                  <a:t>倍。假设</a:t>
                </a:r>
                <a14:m>
                  <m:oMath xmlns:m="http://schemas.openxmlformats.org/officeDocument/2006/math">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𝑓</m:t>
                        </m:r>
                      </m:e>
                      <m:sub>
                        <m:r>
                          <a:rPr lang="en-US" altLang="zh-CN" sz="2000">
                            <a:latin typeface="Cambria Math" panose="02040503050406030204" pitchFamily="18" charset="0"/>
                          </a:rPr>
                          <m:t>1</m:t>
                        </m:r>
                      </m:sub>
                    </m:sSub>
                    <m:r>
                      <a:rPr lang="en-US" altLang="zh-CN" sz="2000">
                        <a:latin typeface="Cambria Math" panose="02040503050406030204" pitchFamily="18" charset="0"/>
                      </a:rPr>
                      <m:t>=1</m:t>
                    </m:r>
                    <m:r>
                      <a:rPr lang="zh-CN" altLang="zh-CN" sz="2000">
                        <a:latin typeface="Cambria Math" panose="02040503050406030204" pitchFamily="18" charset="0"/>
                      </a:rPr>
                      <m:t>，</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𝑓</m:t>
                        </m:r>
                      </m:e>
                      <m:sub>
                        <m:r>
                          <a:rPr lang="en-US" altLang="zh-CN" sz="2000">
                            <a:latin typeface="Cambria Math" panose="02040503050406030204" pitchFamily="18" charset="0"/>
                          </a:rPr>
                          <m:t>2</m:t>
                        </m:r>
                      </m:sub>
                    </m:sSub>
                    <m:r>
                      <a:rPr lang="en-US" altLang="zh-CN" sz="2000">
                        <a:latin typeface="Cambria Math" panose="02040503050406030204" pitchFamily="18" charset="0"/>
                      </a:rPr>
                      <m:t>=1/2</m:t>
                    </m:r>
                    <m:r>
                      <a:rPr lang="zh-CN" altLang="zh-CN" sz="2000">
                        <a:latin typeface="Cambria Math" panose="02040503050406030204" pitchFamily="18" charset="0"/>
                      </a:rPr>
                      <m:t>，</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𝑓</m:t>
                        </m:r>
                      </m:e>
                      <m:sub>
                        <m:r>
                          <a:rPr lang="en-US" altLang="zh-CN" sz="2000">
                            <a:latin typeface="Cambria Math" panose="02040503050406030204" pitchFamily="18" charset="0"/>
                          </a:rPr>
                          <m:t>3</m:t>
                        </m:r>
                      </m:sub>
                    </m:sSub>
                    <m:r>
                      <a:rPr lang="en-US" altLang="zh-CN" sz="2000">
                        <a:latin typeface="Cambria Math" panose="02040503050406030204" pitchFamily="18" charset="0"/>
                      </a:rPr>
                      <m:t>=1/4</m:t>
                    </m:r>
                  </m:oMath>
                </a14:m>
                <a:r>
                  <a:rPr lang="zh-CN" altLang="zh-CN" sz="2000" dirty="0"/>
                  <a:t>，那么在时刻</a:t>
                </a:r>
                <a:r>
                  <a:rPr lang="en-US" altLang="zh-CN" sz="2000" dirty="0"/>
                  <a:t>t</a:t>
                </a:r>
                <a:r>
                  <a:rPr lang="zh-CN" altLang="zh-CN" sz="2000" dirty="0"/>
                  <a:t>收到的信号</a:t>
                </a:r>
                <a14:m>
                  <m:oMath xmlns:m="http://schemas.openxmlformats.org/officeDocument/2006/math">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𝑦</m:t>
                        </m:r>
                      </m:e>
                      <m:sub>
                        <m:r>
                          <a:rPr lang="en-US" altLang="zh-CN" sz="2000" i="1">
                            <a:latin typeface="Cambria Math" panose="02040503050406030204" pitchFamily="18" charset="0"/>
                          </a:rPr>
                          <m:t>𝑡</m:t>
                        </m:r>
                      </m:sub>
                    </m:sSub>
                  </m:oMath>
                </a14:m>
                <a:r>
                  <a:rPr lang="zh-CN" altLang="zh-CN" sz="2000" dirty="0"/>
                  <a:t>为当前时刻产生的信息和以前时刻延迟信息的叠加。</a:t>
                </a:r>
              </a:p>
              <a:p>
                <a14:m>
                  <m:oMath xmlns:m="http://schemas.openxmlformats.org/officeDocument/2006/math">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𝑦</m:t>
                        </m:r>
                      </m:e>
                      <m:sub>
                        <m:r>
                          <a:rPr lang="en-US" altLang="zh-CN" sz="2000" i="1">
                            <a:latin typeface="Cambria Math" panose="02040503050406030204" pitchFamily="18" charset="0"/>
                          </a:rPr>
                          <m:t>𝑡</m:t>
                        </m:r>
                      </m:sub>
                    </m:sSub>
                    <m:r>
                      <a:rPr lang="en-US" altLang="zh-CN" sz="2000" i="1">
                        <a:latin typeface="Cambria Math" panose="02040503050406030204" pitchFamily="18" charset="0"/>
                      </a:rPr>
                      <m:t>=1×</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𝑥</m:t>
                        </m:r>
                      </m:e>
                      <m:sub>
                        <m:r>
                          <a:rPr lang="en-US" altLang="zh-CN" sz="2000" i="1">
                            <a:latin typeface="Cambria Math" panose="02040503050406030204" pitchFamily="18" charset="0"/>
                          </a:rPr>
                          <m:t>𝑡</m:t>
                        </m:r>
                      </m:sub>
                    </m:sSub>
                    <m:r>
                      <a:rPr lang="en-US" altLang="zh-CN" sz="2000" i="1">
                        <a:latin typeface="Cambria Math" panose="02040503050406030204" pitchFamily="18" charset="0"/>
                      </a:rPr>
                      <m:t>+1</m:t>
                    </m:r>
                    <m:r>
                      <a:rPr lang="en-US" altLang="zh-CN" sz="2000">
                        <a:latin typeface="Cambria Math" panose="02040503050406030204" pitchFamily="18" charset="0"/>
                      </a:rPr>
                      <m:t>/2</m:t>
                    </m:r>
                    <m:r>
                      <a:rPr lang="en-US" altLang="zh-CN" sz="2000" i="1">
                        <a:latin typeface="Cambria Math" panose="02040503050406030204" pitchFamily="18" charset="0"/>
                      </a:rPr>
                      <m:t>×</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𝑥</m:t>
                        </m:r>
                      </m:e>
                      <m:sub>
                        <m:r>
                          <a:rPr lang="en-US" altLang="zh-CN" sz="2000" i="1">
                            <a:latin typeface="Cambria Math" panose="02040503050406030204" pitchFamily="18" charset="0"/>
                          </a:rPr>
                          <m:t>𝑡</m:t>
                        </m:r>
                        <m:r>
                          <a:rPr lang="en-US" altLang="zh-CN" sz="2000" i="1">
                            <a:latin typeface="Cambria Math" panose="02040503050406030204" pitchFamily="18" charset="0"/>
                          </a:rPr>
                          <m:t>−1</m:t>
                        </m:r>
                      </m:sub>
                    </m:sSub>
                    <m:r>
                      <a:rPr lang="en-US" altLang="zh-CN" sz="2000" i="1">
                        <a:latin typeface="Cambria Math" panose="02040503050406030204" pitchFamily="18" charset="0"/>
                      </a:rPr>
                      <m:t>+1/4×</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𝑥</m:t>
                        </m:r>
                      </m:e>
                      <m:sub>
                        <m:r>
                          <a:rPr lang="en-US" altLang="zh-CN" sz="2000" i="1">
                            <a:latin typeface="Cambria Math" panose="02040503050406030204" pitchFamily="18" charset="0"/>
                          </a:rPr>
                          <m:t>𝑡</m:t>
                        </m:r>
                        <m:r>
                          <a:rPr lang="en-US" altLang="zh-CN" sz="2000" i="1">
                            <a:latin typeface="Cambria Math" panose="02040503050406030204" pitchFamily="18" charset="0"/>
                          </a:rPr>
                          <m:t>−2</m:t>
                        </m:r>
                      </m:sub>
                    </m:sSub>
                  </m:oMath>
                </a14:m>
                <a:endParaRPr lang="zh-CN" altLang="zh-CN" sz="2000" dirty="0"/>
              </a:p>
              <a:p>
                <a14:m>
                  <m:oMath xmlns:m="http://schemas.openxmlformats.org/officeDocument/2006/math">
                    <m:r>
                      <a:rPr lang="en-US" altLang="zh-CN" sz="2000">
                        <a:latin typeface="Cambria Math" panose="02040503050406030204" pitchFamily="18" charset="0"/>
                      </a:rPr>
                      <m:t>=</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𝑓</m:t>
                        </m:r>
                      </m:e>
                      <m:sub>
                        <m:r>
                          <a:rPr lang="en-US" altLang="zh-CN" sz="2000" i="1">
                            <a:latin typeface="Cambria Math" panose="02040503050406030204" pitchFamily="18" charset="0"/>
                          </a:rPr>
                          <m:t>1</m:t>
                        </m:r>
                      </m:sub>
                    </m:sSub>
                    <m:r>
                      <a:rPr lang="en-US" altLang="zh-CN" sz="2000" i="1">
                        <a:latin typeface="Cambria Math" panose="02040503050406030204" pitchFamily="18" charset="0"/>
                      </a:rPr>
                      <m:t>×</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𝑥</m:t>
                        </m:r>
                      </m:e>
                      <m:sub>
                        <m:r>
                          <a:rPr lang="en-US" altLang="zh-CN" sz="2000" i="1">
                            <a:latin typeface="Cambria Math" panose="02040503050406030204" pitchFamily="18" charset="0"/>
                          </a:rPr>
                          <m:t>𝑡</m:t>
                        </m:r>
                      </m:sub>
                    </m:sSub>
                    <m:r>
                      <a:rPr lang="en-US" altLang="zh-CN" sz="2000" i="1">
                        <a:latin typeface="Cambria Math" panose="02040503050406030204" pitchFamily="18" charset="0"/>
                      </a:rPr>
                      <m:t>+</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𝑓</m:t>
                        </m:r>
                      </m:e>
                      <m:sub>
                        <m:r>
                          <a:rPr lang="en-US" altLang="zh-CN" sz="2000" i="1">
                            <a:latin typeface="Cambria Math" panose="02040503050406030204" pitchFamily="18" charset="0"/>
                          </a:rPr>
                          <m:t>2</m:t>
                        </m:r>
                      </m:sub>
                    </m:sSub>
                    <m:r>
                      <a:rPr lang="en-US" altLang="zh-CN" sz="2000" i="1">
                        <a:latin typeface="Cambria Math" panose="02040503050406030204" pitchFamily="18" charset="0"/>
                      </a:rPr>
                      <m:t>×</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𝑥</m:t>
                        </m:r>
                      </m:e>
                      <m:sub>
                        <m:r>
                          <a:rPr lang="en-US" altLang="zh-CN" sz="2000" i="1">
                            <a:latin typeface="Cambria Math" panose="02040503050406030204" pitchFamily="18" charset="0"/>
                          </a:rPr>
                          <m:t>𝑡</m:t>
                        </m:r>
                        <m:r>
                          <a:rPr lang="en-US" altLang="zh-CN" sz="2000" i="1">
                            <a:latin typeface="Cambria Math" panose="02040503050406030204" pitchFamily="18" charset="0"/>
                          </a:rPr>
                          <m:t>−1</m:t>
                        </m:r>
                      </m:sub>
                    </m:sSub>
                    <m:r>
                      <a:rPr lang="en-US" altLang="zh-CN" sz="2000" i="1">
                        <a:latin typeface="Cambria Math" panose="02040503050406030204" pitchFamily="18" charset="0"/>
                      </a:rPr>
                      <m:t>+</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𝑓</m:t>
                        </m:r>
                      </m:e>
                      <m:sub>
                        <m:r>
                          <a:rPr lang="en-US" altLang="zh-CN" sz="2000" i="1">
                            <a:latin typeface="Cambria Math" panose="02040503050406030204" pitchFamily="18" charset="0"/>
                          </a:rPr>
                          <m:t>3</m:t>
                        </m:r>
                      </m:sub>
                    </m:sSub>
                    <m:r>
                      <a:rPr lang="en-US" altLang="zh-CN" sz="2000" i="1">
                        <a:latin typeface="Cambria Math" panose="02040503050406030204" pitchFamily="18" charset="0"/>
                      </a:rPr>
                      <m:t>×</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𝑥</m:t>
                        </m:r>
                      </m:e>
                      <m:sub>
                        <m:r>
                          <a:rPr lang="en-US" altLang="zh-CN" sz="2000" i="1">
                            <a:latin typeface="Cambria Math" panose="02040503050406030204" pitchFamily="18" charset="0"/>
                          </a:rPr>
                          <m:t>𝑡</m:t>
                        </m:r>
                        <m:r>
                          <a:rPr lang="en-US" altLang="zh-CN" sz="2000" i="1">
                            <a:latin typeface="Cambria Math" panose="02040503050406030204" pitchFamily="18" charset="0"/>
                          </a:rPr>
                          <m:t>−2</m:t>
                        </m:r>
                      </m:sub>
                    </m:sSub>
                  </m:oMath>
                </a14:m>
                <a:br>
                  <a:rPr lang="zh-CN" altLang="zh-CN" sz="2000" dirty="0"/>
                </a:br>
                <a14:m>
                  <m:oMath xmlns:m="http://schemas.openxmlformats.org/officeDocument/2006/math">
                    <m:r>
                      <a:rPr lang="en-US" altLang="zh-CN" sz="2000">
                        <a:latin typeface="Cambria Math" panose="02040503050406030204" pitchFamily="18" charset="0"/>
                      </a:rPr>
                      <m:t>=</m:t>
                    </m:r>
                    <m:nary>
                      <m:naryPr>
                        <m:chr m:val="∑"/>
                        <m:limLoc m:val="undOvr"/>
                        <m:ctrlPr>
                          <a:rPr lang="zh-CN" altLang="zh-CN" sz="2000" i="1">
                            <a:latin typeface="Cambria Math" panose="02040503050406030204" pitchFamily="18" charset="0"/>
                          </a:rPr>
                        </m:ctrlPr>
                      </m:naryPr>
                      <m:sub>
                        <m:r>
                          <a:rPr lang="en-US" altLang="zh-CN" sz="2000" i="1">
                            <a:latin typeface="Cambria Math" panose="02040503050406030204" pitchFamily="18" charset="0"/>
                          </a:rPr>
                          <m:t>𝑘</m:t>
                        </m:r>
                        <m:r>
                          <a:rPr lang="en-US" altLang="zh-CN" sz="2000" i="1">
                            <a:latin typeface="Cambria Math" panose="02040503050406030204" pitchFamily="18" charset="0"/>
                          </a:rPr>
                          <m:t>=1</m:t>
                        </m:r>
                      </m:sub>
                      <m:sup>
                        <m:r>
                          <a:rPr lang="en-US" altLang="zh-CN" sz="2000" i="1">
                            <a:latin typeface="Cambria Math" panose="02040503050406030204" pitchFamily="18" charset="0"/>
                          </a:rPr>
                          <m:t>3</m:t>
                        </m:r>
                      </m:sup>
                      <m:e>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𝑓</m:t>
                            </m:r>
                          </m:e>
                          <m:sub>
                            <m:r>
                              <a:rPr lang="en-US" altLang="zh-CN" sz="2000" i="1">
                                <a:latin typeface="Cambria Math" panose="02040503050406030204" pitchFamily="18" charset="0"/>
                              </a:rPr>
                              <m:t>𝑘</m:t>
                            </m:r>
                          </m:sub>
                        </m:sSub>
                        <m:r>
                          <a:rPr lang="en-US" altLang="zh-CN" sz="2000" i="1">
                            <a:latin typeface="Cambria Math" panose="02040503050406030204" pitchFamily="18" charset="0"/>
                          </a:rPr>
                          <m:t>∙</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𝑥</m:t>
                            </m:r>
                          </m:e>
                          <m:sub>
                            <m:r>
                              <a:rPr lang="en-US" altLang="zh-CN" sz="2000" i="1">
                                <a:latin typeface="Cambria Math" panose="02040503050406030204" pitchFamily="18" charset="0"/>
                              </a:rPr>
                              <m:t>𝑡</m:t>
                            </m:r>
                            <m:r>
                              <a:rPr lang="en-US" altLang="zh-CN" sz="2000" i="1">
                                <a:latin typeface="Cambria Math" panose="02040503050406030204" pitchFamily="18" charset="0"/>
                              </a:rPr>
                              <m:t>−</m:t>
                            </m:r>
                            <m:r>
                              <a:rPr lang="en-US" altLang="zh-CN" sz="2000" i="1">
                                <a:latin typeface="Cambria Math" panose="02040503050406030204" pitchFamily="18" charset="0"/>
                              </a:rPr>
                              <m:t>𝑘</m:t>
                            </m:r>
                            <m:r>
                              <a:rPr lang="en-US" altLang="zh-CN" sz="2000" i="1">
                                <a:latin typeface="Cambria Math" panose="02040503050406030204" pitchFamily="18" charset="0"/>
                              </a:rPr>
                              <m:t>+1</m:t>
                            </m:r>
                          </m:sub>
                        </m:sSub>
                      </m:e>
                    </m:nary>
                    <m:r>
                      <a:rPr lang="en-US" altLang="zh-CN" sz="2000">
                        <a:latin typeface="Cambria Math" panose="02040503050406030204" pitchFamily="18" charset="0"/>
                      </a:rPr>
                      <m:t> </m:t>
                    </m:r>
                  </m:oMath>
                </a14:m>
                <a:endParaRPr lang="zh-CN" altLang="zh-CN" sz="2000" dirty="0"/>
              </a:p>
              <a:p>
                <a:r>
                  <a:rPr lang="zh-CN" altLang="zh-CN" sz="2000" dirty="0"/>
                  <a:t>把</a:t>
                </a:r>
                <a14:m>
                  <m:oMath xmlns:m="http://schemas.openxmlformats.org/officeDocument/2006/math">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𝑓</m:t>
                        </m:r>
                      </m:e>
                      <m:sub>
                        <m:r>
                          <a:rPr lang="en-US" altLang="zh-CN" sz="2000">
                            <a:latin typeface="Cambria Math" panose="02040503050406030204" pitchFamily="18" charset="0"/>
                          </a:rPr>
                          <m:t>1</m:t>
                        </m:r>
                      </m:sub>
                    </m:sSub>
                    <m:r>
                      <a:rPr lang="zh-CN" altLang="zh-CN" sz="2000">
                        <a:latin typeface="Cambria Math" panose="02040503050406030204" pitchFamily="18" charset="0"/>
                      </a:rPr>
                      <m:t>，</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𝑓</m:t>
                        </m:r>
                      </m:e>
                      <m:sub>
                        <m:r>
                          <a:rPr lang="en-US" altLang="zh-CN" sz="2000">
                            <a:latin typeface="Cambria Math" panose="02040503050406030204" pitchFamily="18" charset="0"/>
                          </a:rPr>
                          <m:t>2</m:t>
                        </m:r>
                      </m:sub>
                    </m:sSub>
                    <m:r>
                      <a:rPr lang="zh-CN" altLang="zh-CN" sz="2000">
                        <a:latin typeface="Cambria Math" panose="02040503050406030204" pitchFamily="18" charset="0"/>
                      </a:rPr>
                      <m:t>，</m:t>
                    </m:r>
                    <m:r>
                      <a:rPr lang="en-US" altLang="zh-CN" sz="2000">
                        <a:latin typeface="Cambria Math" panose="02040503050406030204" pitchFamily="18" charset="0"/>
                      </a:rPr>
                      <m:t>…</m:t>
                    </m:r>
                  </m:oMath>
                </a14:m>
                <a:r>
                  <a:rPr lang="en-US" altLang="zh-CN" sz="2000" dirty="0"/>
                  <a:t> </a:t>
                </a:r>
                <a:r>
                  <a:rPr lang="zh-CN" altLang="zh-CN" sz="2000" dirty="0"/>
                  <a:t>称为滤波器（</a:t>
                </a:r>
                <a:r>
                  <a:rPr lang="en-US" altLang="zh-CN" sz="2000" dirty="0"/>
                  <a:t>filter</a:t>
                </a:r>
                <a:r>
                  <a:rPr lang="zh-CN" altLang="zh-CN" sz="2000" dirty="0"/>
                  <a:t>），在深度学习中更习惯于把它称为卷积核（</a:t>
                </a:r>
                <a:r>
                  <a:rPr lang="en-US" altLang="zh-CN" sz="2000" dirty="0"/>
                  <a:t>convolution kernel</a:t>
                </a:r>
                <a:r>
                  <a:rPr lang="zh-CN" altLang="zh-CN" sz="2000" dirty="0"/>
                  <a:t>）。</a:t>
                </a:r>
              </a:p>
            </p:txBody>
          </p:sp>
        </mc:Choice>
        <mc:Fallback xmlns="">
          <p:sp>
            <p:nvSpPr>
              <p:cNvPr id="17411" name="内容占位符 2"/>
              <p:cNvSpPr>
                <a:spLocks noGrp="1" noRot="1" noChangeAspect="1" noMove="1" noResize="1" noEditPoints="1" noAdjustHandles="1" noChangeArrowheads="1" noChangeShapeType="1" noTextEdit="1"/>
              </p:cNvSpPr>
              <p:nvPr>
                <p:ph idx="1"/>
              </p:nvPr>
            </p:nvSpPr>
            <p:spPr>
              <a:xfrm>
                <a:off x="755576" y="1844824"/>
                <a:ext cx="7772400" cy="4114800"/>
              </a:xfrm>
              <a:blipFill rotWithShape="0">
                <a:blip r:embed="rId2"/>
                <a:stretch>
                  <a:fillRect t="-1185" r="-15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15002658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卷积概念</a:t>
            </a:r>
            <a:endParaRPr lang="zh-CN" altLang="en-US" dirty="0"/>
          </a:p>
        </p:txBody>
      </p:sp>
      <mc:AlternateContent xmlns:mc="http://schemas.openxmlformats.org/markup-compatibility/2006" xmlns:a14="http://schemas.microsoft.com/office/drawing/2010/main">
        <mc:Choice Requires="a14">
          <p:sp>
            <p:nvSpPr>
              <p:cNvPr id="17411" name="内容占位符 2"/>
              <p:cNvSpPr>
                <a:spLocks noGrp="1" noChangeArrowheads="1"/>
              </p:cNvSpPr>
              <p:nvPr>
                <p:ph idx="1"/>
              </p:nvPr>
            </p:nvSpPr>
            <p:spPr>
              <a:xfrm>
                <a:off x="395536" y="1700808"/>
                <a:ext cx="4248472" cy="4114800"/>
              </a:xfrm>
            </p:spPr>
            <p:txBody>
              <a:bodyPr/>
              <a:lstStyle/>
              <a:p>
                <a:r>
                  <a:rPr lang="zh-CN" altLang="zh-CN" sz="2000" b="1" dirty="0"/>
                  <a:t>二维卷积</a:t>
                </a:r>
                <a:r>
                  <a:rPr lang="en-US" altLang="zh-CN" sz="2000" dirty="0"/>
                  <a:t> </a:t>
                </a:r>
              </a:p>
              <a:p>
                <a:pPr marL="0" indent="0">
                  <a:buNone/>
                </a:pPr>
                <a:r>
                  <a:rPr lang="en-US" altLang="zh-CN" sz="2000" dirty="0"/>
                  <a:t>       </a:t>
                </a:r>
                <a:r>
                  <a:rPr lang="zh-CN" altLang="zh-CN" sz="2000" dirty="0"/>
                  <a:t>目前在深度学习中讨论卷积更多是应用在图像处理中，而图像都是二维结构，所以要将一维卷积进行扩展。给定一个图像</a:t>
                </a:r>
                <a14:m>
                  <m:oMath xmlns:m="http://schemas.openxmlformats.org/officeDocument/2006/math">
                    <m:r>
                      <a:rPr lang="en-US" altLang="zh-CN" sz="2000" i="1">
                        <a:latin typeface="Cambria Math" panose="02040503050406030204" pitchFamily="18" charset="0"/>
                      </a:rPr>
                      <m:t>𝑋</m:t>
                    </m:r>
                    <m:r>
                      <a:rPr lang="en-US" altLang="zh-CN" sz="2000">
                        <a:latin typeface="Cambria Math" panose="02040503050406030204" pitchFamily="18" charset="0"/>
                      </a:rPr>
                      <m:t>∈</m:t>
                    </m:r>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𝑅</m:t>
                        </m:r>
                      </m:e>
                      <m:sup>
                        <m:r>
                          <a:rPr lang="en-US" altLang="zh-CN" sz="2000" i="1">
                            <a:latin typeface="Cambria Math" panose="02040503050406030204" pitchFamily="18" charset="0"/>
                          </a:rPr>
                          <m:t>𝑀</m:t>
                        </m:r>
                        <m:r>
                          <a:rPr lang="en-US" altLang="zh-CN" sz="2000">
                            <a:latin typeface="Cambria Math" panose="02040503050406030204" pitchFamily="18" charset="0"/>
                          </a:rPr>
                          <m:t>×</m:t>
                        </m:r>
                        <m:r>
                          <a:rPr lang="en-US" altLang="zh-CN" sz="2000" i="1">
                            <a:latin typeface="Cambria Math" panose="02040503050406030204" pitchFamily="18" charset="0"/>
                          </a:rPr>
                          <m:t>𝑁</m:t>
                        </m:r>
                      </m:sup>
                    </m:sSup>
                  </m:oMath>
                </a14:m>
                <a:r>
                  <a:rPr lang="zh-CN" altLang="zh-CN" sz="2000" dirty="0"/>
                  <a:t>和卷积核</a:t>
                </a:r>
                <a14:m>
                  <m:oMath xmlns:m="http://schemas.openxmlformats.org/officeDocument/2006/math">
                    <m:r>
                      <a:rPr lang="en-US" altLang="zh-CN" sz="2000" i="1">
                        <a:latin typeface="Cambria Math" panose="02040503050406030204" pitchFamily="18" charset="0"/>
                      </a:rPr>
                      <m:t>𝑊</m:t>
                    </m:r>
                    <m:r>
                      <a:rPr lang="en-US" altLang="zh-CN" sz="2000">
                        <a:latin typeface="Cambria Math" panose="02040503050406030204" pitchFamily="18" charset="0"/>
                      </a:rPr>
                      <m:t>∈</m:t>
                    </m:r>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𝑅</m:t>
                        </m:r>
                      </m:e>
                      <m:sup>
                        <m:r>
                          <a:rPr lang="en-US" altLang="zh-CN" sz="2000" i="1">
                            <a:latin typeface="Cambria Math" panose="02040503050406030204" pitchFamily="18" charset="0"/>
                          </a:rPr>
                          <m:t>𝑚</m:t>
                        </m:r>
                        <m:r>
                          <a:rPr lang="en-US" altLang="zh-CN" sz="2000">
                            <a:latin typeface="Cambria Math" panose="02040503050406030204" pitchFamily="18" charset="0"/>
                          </a:rPr>
                          <m:t>×</m:t>
                        </m:r>
                        <m:r>
                          <a:rPr lang="en-US" altLang="zh-CN" sz="2000" i="1">
                            <a:latin typeface="Cambria Math" panose="02040503050406030204" pitchFamily="18" charset="0"/>
                          </a:rPr>
                          <m:t>𝑛</m:t>
                        </m:r>
                      </m:sup>
                    </m:sSup>
                  </m:oMath>
                </a14:m>
                <a:r>
                  <a:rPr lang="zh-CN" altLang="zh-CN" sz="2000" dirty="0"/>
                  <a:t>，其卷积为</a:t>
                </a:r>
              </a:p>
              <a:p>
                <a:pPr marL="0" indent="0">
                  <a:buNone/>
                </a:pPr>
                <a14:m>
                  <m:oMathPara xmlns:m="http://schemas.openxmlformats.org/officeDocument/2006/math">
                    <m:oMathParaPr>
                      <m:jc m:val="centerGroup"/>
                    </m:oMathParaPr>
                    <m:oMath xmlns:m="http://schemas.openxmlformats.org/officeDocument/2006/math">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𝑦</m:t>
                          </m:r>
                        </m:e>
                        <m:sub>
                          <m:r>
                            <a:rPr lang="en-US" altLang="zh-CN" sz="2000" i="1">
                              <a:latin typeface="Cambria Math" panose="02040503050406030204" pitchFamily="18" charset="0"/>
                            </a:rPr>
                            <m:t>𝑖𝑗</m:t>
                          </m:r>
                        </m:sub>
                      </m:sSub>
                      <m:r>
                        <a:rPr lang="en-US" altLang="zh-CN" sz="2000" i="1">
                          <a:latin typeface="Cambria Math" panose="02040503050406030204" pitchFamily="18" charset="0"/>
                        </a:rPr>
                        <m:t>=</m:t>
                      </m:r>
                      <m:nary>
                        <m:naryPr>
                          <m:chr m:val="∑"/>
                          <m:limLoc m:val="undOvr"/>
                          <m:ctrlPr>
                            <a:rPr lang="zh-CN" altLang="zh-CN" sz="2000" i="1">
                              <a:latin typeface="Cambria Math" panose="02040503050406030204" pitchFamily="18" charset="0"/>
                            </a:rPr>
                          </m:ctrlPr>
                        </m:naryPr>
                        <m:sub>
                          <m:r>
                            <a:rPr lang="en-US" altLang="zh-CN" sz="2000" i="1">
                              <a:latin typeface="Cambria Math" panose="02040503050406030204" pitchFamily="18" charset="0"/>
                            </a:rPr>
                            <m:t>𝑢</m:t>
                          </m:r>
                          <m:r>
                            <a:rPr lang="en-US" altLang="zh-CN" sz="2000" i="1">
                              <a:latin typeface="Cambria Math" panose="02040503050406030204" pitchFamily="18" charset="0"/>
                            </a:rPr>
                            <m:t>=1</m:t>
                          </m:r>
                        </m:sub>
                        <m:sup>
                          <m:r>
                            <a:rPr lang="en-US" altLang="zh-CN" sz="2000" i="1">
                              <a:latin typeface="Cambria Math" panose="02040503050406030204" pitchFamily="18" charset="0"/>
                            </a:rPr>
                            <m:t>𝑚</m:t>
                          </m:r>
                        </m:sup>
                        <m:e>
                          <m:nary>
                            <m:naryPr>
                              <m:chr m:val="∑"/>
                              <m:limLoc m:val="undOvr"/>
                              <m:ctrlPr>
                                <a:rPr lang="zh-CN" altLang="zh-CN" sz="2000" i="1">
                                  <a:latin typeface="Cambria Math" panose="02040503050406030204" pitchFamily="18" charset="0"/>
                                </a:rPr>
                              </m:ctrlPr>
                            </m:naryPr>
                            <m:sub>
                              <m:r>
                                <a:rPr lang="en-US" altLang="zh-CN" sz="2000" i="1">
                                  <a:latin typeface="Cambria Math" panose="02040503050406030204" pitchFamily="18" charset="0"/>
                                </a:rPr>
                                <m:t>𝑣</m:t>
                              </m:r>
                              <m:r>
                                <a:rPr lang="en-US" altLang="zh-CN" sz="2000" i="1">
                                  <a:latin typeface="Cambria Math" panose="02040503050406030204" pitchFamily="18" charset="0"/>
                                </a:rPr>
                                <m:t>=1</m:t>
                              </m:r>
                            </m:sub>
                            <m:sup>
                              <m:r>
                                <a:rPr lang="en-US" altLang="zh-CN" sz="2000" i="1">
                                  <a:latin typeface="Cambria Math" panose="02040503050406030204" pitchFamily="18" charset="0"/>
                                </a:rPr>
                                <m:t>𝑛</m:t>
                              </m:r>
                            </m:sup>
                            <m:e>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𝑤</m:t>
                                  </m:r>
                                </m:e>
                                <m:sub>
                                  <m:r>
                                    <a:rPr lang="en-US" altLang="zh-CN" sz="2000" i="1">
                                      <a:latin typeface="Cambria Math" panose="02040503050406030204" pitchFamily="18" charset="0"/>
                                    </a:rPr>
                                    <m:t>𝑢𝑣</m:t>
                                  </m:r>
                                </m:sub>
                              </m:sSub>
                              <m:r>
                                <a:rPr lang="en-US" altLang="zh-CN" sz="2000" i="1">
                                  <a:latin typeface="Cambria Math" panose="02040503050406030204" pitchFamily="18" charset="0"/>
                                </a:rPr>
                                <m:t>∙</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𝑥</m:t>
                                  </m:r>
                                </m:e>
                                <m:sub>
                                  <m:r>
                                    <a:rPr lang="en-US" altLang="zh-CN" sz="2000" i="1">
                                      <a:latin typeface="Cambria Math" panose="02040503050406030204" pitchFamily="18" charset="0"/>
                                    </a:rPr>
                                    <m:t>𝑖</m:t>
                                  </m:r>
                                  <m:r>
                                    <a:rPr lang="en-US" altLang="zh-CN" sz="2000" i="1">
                                      <a:latin typeface="Cambria Math" panose="02040503050406030204" pitchFamily="18" charset="0"/>
                                    </a:rPr>
                                    <m:t>−</m:t>
                                  </m:r>
                                  <m:r>
                                    <a:rPr lang="en-US" altLang="zh-CN" sz="2000" i="1">
                                      <a:latin typeface="Cambria Math" panose="02040503050406030204" pitchFamily="18" charset="0"/>
                                    </a:rPr>
                                    <m:t>𝑢</m:t>
                                  </m:r>
                                  <m:r>
                                    <a:rPr lang="en-US" altLang="zh-CN" sz="2000" i="1">
                                      <a:latin typeface="Cambria Math" panose="02040503050406030204" pitchFamily="18" charset="0"/>
                                    </a:rPr>
                                    <m:t>+1,</m:t>
                                  </m:r>
                                  <m:r>
                                    <a:rPr lang="en-US" altLang="zh-CN" sz="2000" i="1">
                                      <a:latin typeface="Cambria Math" panose="02040503050406030204" pitchFamily="18" charset="0"/>
                                    </a:rPr>
                                    <m:t>𝑗</m:t>
                                  </m:r>
                                  <m:r>
                                    <a:rPr lang="en-US" altLang="zh-CN" sz="2000" i="1">
                                      <a:latin typeface="Cambria Math" panose="02040503050406030204" pitchFamily="18" charset="0"/>
                                    </a:rPr>
                                    <m:t>−</m:t>
                                  </m:r>
                                  <m:r>
                                    <a:rPr lang="en-US" altLang="zh-CN" sz="2000" i="1">
                                      <a:latin typeface="Cambria Math" panose="02040503050406030204" pitchFamily="18" charset="0"/>
                                    </a:rPr>
                                    <m:t>𝑣</m:t>
                                  </m:r>
                                  <m:r>
                                    <a:rPr lang="en-US" altLang="zh-CN" sz="2000" i="1">
                                      <a:latin typeface="Cambria Math" panose="02040503050406030204" pitchFamily="18" charset="0"/>
                                    </a:rPr>
                                    <m:t>+1</m:t>
                                  </m:r>
                                </m:sub>
                              </m:sSub>
                            </m:e>
                          </m:nary>
                        </m:e>
                      </m:nary>
                    </m:oMath>
                  </m:oMathPara>
                </a14:m>
                <a:endParaRPr lang="zh-CN" altLang="zh-CN" sz="2000" dirty="0"/>
              </a:p>
              <a:p>
                <a:r>
                  <a:rPr lang="zh-CN" altLang="en-US" sz="2000" dirty="0"/>
                  <a:t>右</a:t>
                </a:r>
                <a:r>
                  <a:rPr lang="zh-CN" altLang="zh-CN" sz="2000" dirty="0"/>
                  <a:t>图给出了二维卷积的计算示例。卷积操作实际上就是对输入函数的每一个位置进行加权累加，卷积核就是对应输入函数在每一个位置上的权重向量（一维）或权重矩阵（二维）。</a:t>
                </a:r>
              </a:p>
            </p:txBody>
          </p:sp>
        </mc:Choice>
        <mc:Fallback xmlns="">
          <p:sp>
            <p:nvSpPr>
              <p:cNvPr id="17411" name="内容占位符 2"/>
              <p:cNvSpPr>
                <a:spLocks noGrp="1" noRot="1" noChangeAspect="1" noMove="1" noResize="1" noEditPoints="1" noAdjustHandles="1" noChangeArrowheads="1" noChangeShapeType="1" noTextEdit="1"/>
              </p:cNvSpPr>
              <p:nvPr>
                <p:ph idx="1"/>
              </p:nvPr>
            </p:nvSpPr>
            <p:spPr>
              <a:xfrm>
                <a:off x="395536" y="1700808"/>
                <a:ext cx="4248472" cy="4114800"/>
              </a:xfrm>
              <a:blipFill rotWithShape="0">
                <a:blip r:embed="rId2"/>
                <a:stretch>
                  <a:fillRect l="-1578" t="-889" r="-1435" b="-17333"/>
                </a:stretch>
              </a:blipFill>
            </p:spPr>
            <p:txBody>
              <a:bodyPr/>
              <a:lstStyle/>
              <a:p>
                <a:r>
                  <a:rPr lang="zh-CN" altLang="en-US">
                    <a:noFill/>
                  </a:rPr>
                  <a:t> </a:t>
                </a:r>
              </a:p>
            </p:txBody>
          </p:sp>
        </mc:Fallback>
      </mc:AlternateContent>
      <p:pic>
        <p:nvPicPr>
          <p:cNvPr id="4" name="图片 3"/>
          <p:cNvPicPr/>
          <p:nvPr/>
        </p:nvPicPr>
        <p:blipFill>
          <a:blip r:embed="rId3">
            <a:extLst>
              <a:ext uri="{28A0092B-C50C-407E-A947-70E740481C1C}">
                <a14:useLocalDpi xmlns:a14="http://schemas.microsoft.com/office/drawing/2010/main" val="0"/>
              </a:ext>
            </a:extLst>
          </a:blip>
          <a:srcRect/>
          <a:stretch>
            <a:fillRect/>
          </a:stretch>
        </p:blipFill>
        <p:spPr bwMode="auto">
          <a:xfrm>
            <a:off x="4860032" y="2564904"/>
            <a:ext cx="3312368" cy="2520280"/>
          </a:xfrm>
          <a:prstGeom prst="rect">
            <a:avLst/>
          </a:prstGeom>
          <a:noFill/>
          <a:ln>
            <a:noFill/>
          </a:ln>
        </p:spPr>
      </p:pic>
    </p:spTree>
    <p:extLst>
      <p:ext uri="{BB962C8B-B14F-4D97-AF65-F5344CB8AC3E}">
        <p14:creationId xmlns:p14="http://schemas.microsoft.com/office/powerpoint/2010/main" val="6018128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卷积概念</a:t>
            </a:r>
            <a:endParaRPr lang="zh-CN" altLang="en-US" dirty="0"/>
          </a:p>
        </p:txBody>
      </p:sp>
      <p:sp>
        <p:nvSpPr>
          <p:cNvPr id="17411" name="内容占位符 2"/>
          <p:cNvSpPr>
            <a:spLocks noGrp="1" noChangeArrowheads="1"/>
          </p:cNvSpPr>
          <p:nvPr>
            <p:ph idx="1"/>
          </p:nvPr>
        </p:nvSpPr>
        <p:spPr>
          <a:xfrm>
            <a:off x="395536" y="1700808"/>
            <a:ext cx="7560840" cy="4114800"/>
          </a:xfrm>
        </p:spPr>
        <p:txBody>
          <a:bodyPr/>
          <a:lstStyle/>
          <a:p>
            <a:r>
              <a:rPr lang="zh-CN" altLang="zh-CN" sz="2000" dirty="0"/>
              <a:t>卷积的应用</a:t>
            </a:r>
            <a:endParaRPr lang="en-US" altLang="zh-CN" sz="2000" dirty="0"/>
          </a:p>
          <a:p>
            <a:r>
              <a:rPr lang="zh-CN" altLang="zh-CN" sz="2000" dirty="0"/>
              <a:t>图像处理中，卷积经常作为特征提取的重要手段。卷积神经网络会用固定大小的卷积核按照一定的步长（</a:t>
            </a:r>
            <a:r>
              <a:rPr lang="en-US" altLang="zh-CN" sz="2000" dirty="0"/>
              <a:t>stride</a:t>
            </a:r>
            <a:r>
              <a:rPr lang="zh-CN" altLang="zh-CN" sz="2000" dirty="0"/>
              <a:t>）在输入图像上不断滑动进行扫描，每次滑动中卷积核与当前滑动窗口内的输入图像像素值相乘后求和即得到输出图像的一个像素值。当完成整张图像的扫描后，就会得到很多个像素点，然后组合成一张特征图（</a:t>
            </a:r>
            <a:r>
              <a:rPr lang="en-US" altLang="zh-CN" sz="2000" dirty="0"/>
              <a:t>feature map</a:t>
            </a:r>
            <a:r>
              <a:rPr lang="zh-CN" altLang="zh-CN" sz="2000" dirty="0"/>
              <a:t>），这就提取了输入图像的其中一种特征。</a:t>
            </a:r>
            <a:endParaRPr lang="en-US" altLang="zh-CN" sz="2000" dirty="0"/>
          </a:p>
          <a:p>
            <a:r>
              <a:rPr lang="zh-CN" altLang="zh-CN" sz="2000" dirty="0"/>
              <a:t>常见的图像特征提取操作包括边缘检测、角点检测、颜色检测等。通过使用各种算子（如</a:t>
            </a:r>
            <a:r>
              <a:rPr lang="en-US" altLang="zh-CN" sz="2000" dirty="0"/>
              <a:t>Robert</a:t>
            </a:r>
            <a:r>
              <a:rPr lang="zh-CN" altLang="zh-CN" sz="2000" dirty="0"/>
              <a:t>、</a:t>
            </a:r>
            <a:r>
              <a:rPr lang="en-US" altLang="zh-CN" sz="2000" dirty="0"/>
              <a:t>Prewitt</a:t>
            </a:r>
            <a:r>
              <a:rPr lang="zh-CN" altLang="zh-CN" sz="2000" dirty="0"/>
              <a:t>、</a:t>
            </a:r>
            <a:r>
              <a:rPr lang="en-US" altLang="zh-CN" sz="2000" dirty="0" err="1"/>
              <a:t>Sobel</a:t>
            </a:r>
            <a:r>
              <a:rPr lang="zh-CN" altLang="zh-CN" sz="2000" dirty="0"/>
              <a:t>、拉普拉斯等）做卷积运算，可以得到所需的加工后的图像。</a:t>
            </a:r>
          </a:p>
        </p:txBody>
      </p:sp>
    </p:spTree>
    <p:extLst>
      <p:ext uri="{BB962C8B-B14F-4D97-AF65-F5344CB8AC3E}">
        <p14:creationId xmlns:p14="http://schemas.microsoft.com/office/powerpoint/2010/main" val="45901446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卷积概念</a:t>
            </a:r>
            <a:endParaRPr lang="zh-CN" altLang="en-US" dirty="0"/>
          </a:p>
        </p:txBody>
      </p:sp>
      <p:sp>
        <p:nvSpPr>
          <p:cNvPr id="17411" name="内容占位符 2"/>
          <p:cNvSpPr>
            <a:spLocks noGrp="1" noChangeArrowheads="1"/>
          </p:cNvSpPr>
          <p:nvPr>
            <p:ph idx="1"/>
          </p:nvPr>
        </p:nvSpPr>
        <p:spPr>
          <a:xfrm>
            <a:off x="395536" y="1700808"/>
            <a:ext cx="7560840" cy="4114800"/>
          </a:xfrm>
        </p:spPr>
        <p:txBody>
          <a:bodyPr/>
          <a:lstStyle/>
          <a:p>
            <a:r>
              <a:rPr lang="zh-CN" altLang="en-US" sz="2000" dirty="0"/>
              <a:t>以下两图</a:t>
            </a:r>
            <a:r>
              <a:rPr lang="zh-CN" altLang="zh-CN" sz="2000" dirty="0"/>
              <a:t>是原始图像经过不同算子卷积运算后得到的相应图像</a:t>
            </a:r>
          </a:p>
          <a:p>
            <a:endParaRPr lang="en-US" altLang="zh-CN" sz="2000" dirty="0"/>
          </a:p>
        </p:txBody>
      </p:sp>
      <p:pic>
        <p:nvPicPr>
          <p:cNvPr id="9" name="图片 8"/>
          <p:cNvPicPr/>
          <p:nvPr/>
        </p:nvPicPr>
        <p:blipFill>
          <a:blip r:embed="rId2"/>
          <a:stretch>
            <a:fillRect/>
          </a:stretch>
        </p:blipFill>
        <p:spPr>
          <a:xfrm>
            <a:off x="1220517" y="2204864"/>
            <a:ext cx="4437380" cy="2044065"/>
          </a:xfrm>
          <a:prstGeom prst="rect">
            <a:avLst/>
          </a:prstGeom>
        </p:spPr>
      </p:pic>
      <p:pic>
        <p:nvPicPr>
          <p:cNvPr id="10" name="图片 9"/>
          <p:cNvPicPr/>
          <p:nvPr/>
        </p:nvPicPr>
        <p:blipFill>
          <a:blip r:embed="rId3"/>
          <a:stretch>
            <a:fillRect/>
          </a:stretch>
        </p:blipFill>
        <p:spPr>
          <a:xfrm>
            <a:off x="1170504" y="4272915"/>
            <a:ext cx="4502150" cy="2207895"/>
          </a:xfrm>
          <a:prstGeom prst="rect">
            <a:avLst/>
          </a:prstGeom>
        </p:spPr>
      </p:pic>
      <p:sp>
        <p:nvSpPr>
          <p:cNvPr id="5" name="矩形 4"/>
          <p:cNvSpPr/>
          <p:nvPr/>
        </p:nvSpPr>
        <p:spPr>
          <a:xfrm>
            <a:off x="5681781" y="3026841"/>
            <a:ext cx="2563522" cy="400110"/>
          </a:xfrm>
          <a:prstGeom prst="rect">
            <a:avLst/>
          </a:prstGeom>
        </p:spPr>
        <p:txBody>
          <a:bodyPr wrap="none">
            <a:spAutoFit/>
          </a:bodyPr>
          <a:lstStyle/>
          <a:p>
            <a:r>
              <a:rPr lang="en-US" altLang="zh-CN">
                <a:effectLst/>
                <a:latin typeface="Times New Roman" panose="02020603050405020304" pitchFamily="18" charset="0"/>
                <a:ea typeface="等线" panose="02010600030101010101" pitchFamily="2" charset="-122"/>
              </a:rPr>
              <a:t>Sobel</a:t>
            </a:r>
            <a:r>
              <a:rPr lang="zh-CN" altLang="zh-CN">
                <a:effectLst/>
                <a:latin typeface="Times New Roman" panose="02020603050405020304" pitchFamily="18" charset="0"/>
                <a:ea typeface="等线" panose="02010600030101010101" pitchFamily="2" charset="-122"/>
                <a:cs typeface="Times New Roman" panose="02020603050405020304" pitchFamily="18" charset="0"/>
              </a:rPr>
              <a:t>算子的运算结果</a:t>
            </a:r>
            <a:endParaRPr lang="zh-CN" altLang="en-US" dirty="0"/>
          </a:p>
        </p:txBody>
      </p:sp>
      <p:sp>
        <p:nvSpPr>
          <p:cNvPr id="6" name="矩形 5"/>
          <p:cNvSpPr/>
          <p:nvPr/>
        </p:nvSpPr>
        <p:spPr>
          <a:xfrm>
            <a:off x="5725393" y="5301208"/>
            <a:ext cx="3005951" cy="400110"/>
          </a:xfrm>
          <a:prstGeom prst="rect">
            <a:avLst/>
          </a:prstGeom>
        </p:spPr>
        <p:txBody>
          <a:bodyPr wrap="none">
            <a:spAutoFit/>
          </a:bodyPr>
          <a:lstStyle/>
          <a:p>
            <a:r>
              <a:rPr lang="zh-CN" altLang="zh-CN" dirty="0">
                <a:effectLst/>
                <a:latin typeface="Times New Roman" panose="02020603050405020304" pitchFamily="18" charset="0"/>
                <a:ea typeface="等线" panose="02010600030101010101" pitchFamily="2" charset="-122"/>
                <a:cs typeface="Times New Roman" panose="02020603050405020304" pitchFamily="18" charset="0"/>
              </a:rPr>
              <a:t>拉普拉斯算子的运算结果</a:t>
            </a:r>
            <a:endParaRPr lang="zh-CN" altLang="en-US" dirty="0"/>
          </a:p>
        </p:txBody>
      </p:sp>
    </p:spTree>
    <p:extLst>
      <p:ext uri="{BB962C8B-B14F-4D97-AF65-F5344CB8AC3E}">
        <p14:creationId xmlns:p14="http://schemas.microsoft.com/office/powerpoint/2010/main" val="403503502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卷积神经网络的性质</a:t>
            </a:r>
          </a:p>
        </p:txBody>
      </p:sp>
      <p:sp>
        <p:nvSpPr>
          <p:cNvPr id="17411" name="内容占位符 2"/>
          <p:cNvSpPr>
            <a:spLocks noGrp="1" noChangeArrowheads="1"/>
          </p:cNvSpPr>
          <p:nvPr>
            <p:ph idx="1"/>
          </p:nvPr>
        </p:nvSpPr>
        <p:spPr>
          <a:xfrm>
            <a:off x="539552" y="1628800"/>
            <a:ext cx="7772400" cy="4114800"/>
          </a:xfrm>
        </p:spPr>
        <p:txBody>
          <a:bodyPr/>
          <a:lstStyle/>
          <a:p>
            <a:pPr marL="0" indent="0">
              <a:buNone/>
            </a:pPr>
            <a:r>
              <a:rPr lang="zh-CN" altLang="zh-CN" sz="2000" dirty="0"/>
              <a:t>（</a:t>
            </a:r>
            <a:r>
              <a:rPr lang="en-US" altLang="zh-CN" sz="2000" dirty="0"/>
              <a:t>1</a:t>
            </a:r>
            <a:r>
              <a:rPr lang="zh-CN" altLang="zh-CN" sz="2000" dirty="0"/>
              <a:t>）权值共享</a:t>
            </a:r>
          </a:p>
          <a:p>
            <a:pPr marL="0" indent="0">
              <a:buNone/>
            </a:pPr>
            <a:r>
              <a:rPr lang="zh-CN" altLang="zh-CN" sz="2000" dirty="0"/>
              <a:t>根据卷积运算规则知道，在对一张图像进行卷积的时候，卷积核将逐一滑过图像的每个像素，即在同一个卷积操作过程中，对于不同的区域，都共享同一个卷积核，参数量就是卷积核的大小。</a:t>
            </a:r>
          </a:p>
          <a:p>
            <a:pPr marL="0" indent="0">
              <a:buNone/>
            </a:pPr>
            <a:r>
              <a:rPr lang="zh-CN" altLang="zh-CN" sz="2000" dirty="0"/>
              <a:t>（</a:t>
            </a:r>
            <a:r>
              <a:rPr lang="en-US" altLang="zh-CN" sz="2000" dirty="0"/>
              <a:t>2</a:t>
            </a:r>
            <a:r>
              <a:rPr lang="zh-CN" altLang="zh-CN" sz="2000" dirty="0"/>
              <a:t>）稀疏连接（又称局部感知或局部连接）</a:t>
            </a:r>
          </a:p>
          <a:p>
            <a:pPr marL="0" indent="0">
              <a:buNone/>
            </a:pPr>
            <a:r>
              <a:rPr lang="zh-CN" altLang="zh-CN" sz="2000" dirty="0"/>
              <a:t>对于每一个计算单元而言，只需要考虑其像素位置附近的输入，并不需要与上一层的所有节点相关联。这种稀疏连接的方式将大大减少参数个数，但却不会造成过多信息损失，从而有效提升网络训练效率和泛化能力。</a:t>
            </a:r>
            <a:endParaRPr lang="en-US" altLang="zh-CN" sz="2000" dirty="0"/>
          </a:p>
          <a:p>
            <a:pPr marL="0" indent="0">
              <a:buNone/>
            </a:pPr>
            <a:r>
              <a:rPr lang="zh-CN" altLang="zh-CN" sz="2000" dirty="0"/>
              <a:t>（</a:t>
            </a:r>
            <a:r>
              <a:rPr lang="en-US" altLang="zh-CN" sz="2000" dirty="0"/>
              <a:t>3</a:t>
            </a:r>
            <a:r>
              <a:rPr lang="zh-CN" altLang="zh-CN" sz="2000" dirty="0"/>
              <a:t>）多核卷积</a:t>
            </a:r>
          </a:p>
          <a:p>
            <a:pPr marL="0" indent="0">
              <a:buNone/>
            </a:pPr>
            <a:r>
              <a:rPr lang="zh-CN" altLang="zh-CN" sz="2000" dirty="0"/>
              <a:t>使用多个卷积核，以多核卷积方式保证从不同角度最大限度地提取图像特征。每个卷积核都会相应生成一幅特征图，可以理解为图像经过卷积后的不同通道（</a:t>
            </a:r>
            <a:r>
              <a:rPr lang="en-US" altLang="zh-CN" sz="2000" dirty="0"/>
              <a:t>channels</a:t>
            </a:r>
            <a:r>
              <a:rPr lang="zh-CN" altLang="zh-CN" sz="2000" dirty="0"/>
              <a:t>），因此多核卷积也叫做多通道卷积。</a:t>
            </a:r>
          </a:p>
          <a:p>
            <a:pPr marL="0" indent="0">
              <a:buNone/>
            </a:pPr>
            <a:endParaRPr lang="zh-CN" altLang="en-US" sz="2000" dirty="0"/>
          </a:p>
        </p:txBody>
      </p:sp>
    </p:spTree>
    <p:extLst>
      <p:ext uri="{BB962C8B-B14F-4D97-AF65-F5344CB8AC3E}">
        <p14:creationId xmlns:p14="http://schemas.microsoft.com/office/powerpoint/2010/main" val="428095745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卷积神经网络基本结构</a:t>
            </a:r>
            <a:endParaRPr lang="zh-CN" altLang="en-US" dirty="0"/>
          </a:p>
        </p:txBody>
      </p:sp>
      <p:sp>
        <p:nvSpPr>
          <p:cNvPr id="17411" name="内容占位符 2"/>
          <p:cNvSpPr>
            <a:spLocks noGrp="1" noChangeArrowheads="1"/>
          </p:cNvSpPr>
          <p:nvPr>
            <p:ph idx="1"/>
          </p:nvPr>
        </p:nvSpPr>
        <p:spPr>
          <a:xfrm>
            <a:off x="755576" y="1844824"/>
            <a:ext cx="7772400" cy="4114800"/>
          </a:xfrm>
        </p:spPr>
        <p:txBody>
          <a:bodyPr/>
          <a:lstStyle/>
          <a:p>
            <a:r>
              <a:rPr lang="zh-CN" altLang="zh-CN" sz="2000" dirty="0"/>
              <a:t>卷积神经网络基本上由卷积层、池化层和全连接层（配合</a:t>
            </a:r>
            <a:r>
              <a:rPr lang="en-US" altLang="zh-CN" sz="2000" dirty="0"/>
              <a:t>dropout</a:t>
            </a:r>
            <a:r>
              <a:rPr lang="zh-CN" altLang="zh-CN" sz="2000" dirty="0"/>
              <a:t>）组成</a:t>
            </a:r>
            <a:r>
              <a:rPr lang="en-US" altLang="zh-CN" sz="2000" baseline="30000" dirty="0"/>
              <a:t>[28]</a:t>
            </a:r>
            <a:r>
              <a:rPr lang="zh-CN" altLang="zh-CN" sz="2000" dirty="0"/>
              <a:t>。典型的卷积网络结构如图所示。一个卷积块为连续</a:t>
            </a:r>
            <a:r>
              <a:rPr lang="en-US" altLang="zh-CN" sz="2000" i="1" dirty="0"/>
              <a:t>A</a:t>
            </a:r>
            <a:r>
              <a:rPr lang="zh-CN" altLang="zh-CN" sz="2000" dirty="0"/>
              <a:t>个卷积层和</a:t>
            </a:r>
            <a:r>
              <a:rPr lang="en-US" altLang="zh-CN" sz="2000" i="1" dirty="0"/>
              <a:t>b</a:t>
            </a:r>
            <a:r>
              <a:rPr lang="zh-CN" altLang="zh-CN" sz="2000" dirty="0"/>
              <a:t>个池化层（</a:t>
            </a:r>
            <a:r>
              <a:rPr lang="en-US" altLang="zh-CN" sz="2000" i="1" dirty="0"/>
              <a:t>A</a:t>
            </a:r>
            <a:r>
              <a:rPr lang="en-US" altLang="zh-CN" sz="2000" dirty="0"/>
              <a:t> </a:t>
            </a:r>
            <a:r>
              <a:rPr lang="zh-CN" altLang="zh-CN" sz="2000" dirty="0"/>
              <a:t>通常设置为</a:t>
            </a:r>
            <a:r>
              <a:rPr lang="en-US" altLang="zh-CN" sz="2000" dirty="0"/>
              <a:t>2 ∼ 5</a:t>
            </a:r>
            <a:r>
              <a:rPr lang="zh-CN" altLang="zh-CN" sz="2000" dirty="0"/>
              <a:t>，</a:t>
            </a:r>
            <a:r>
              <a:rPr lang="en-US" altLang="zh-CN" sz="2000" i="1" dirty="0"/>
              <a:t>b</a:t>
            </a:r>
            <a:r>
              <a:rPr lang="zh-CN" altLang="zh-CN" sz="2000" dirty="0"/>
              <a:t>为</a:t>
            </a:r>
            <a:r>
              <a:rPr lang="en-US" altLang="zh-CN" sz="2000" dirty="0"/>
              <a:t>0</a:t>
            </a:r>
            <a:r>
              <a:rPr lang="zh-CN" altLang="zh-CN" sz="2000" dirty="0"/>
              <a:t>或</a:t>
            </a:r>
            <a:r>
              <a:rPr lang="en-US" altLang="zh-CN" sz="2000" dirty="0"/>
              <a:t>1</a:t>
            </a:r>
            <a:r>
              <a:rPr lang="zh-CN" altLang="zh-CN" sz="2000" dirty="0"/>
              <a:t>）。一个卷积网络中可以堆叠</a:t>
            </a:r>
            <a:r>
              <a:rPr lang="en-US" altLang="zh-CN" sz="2000" i="1" dirty="0"/>
              <a:t>B</a:t>
            </a:r>
            <a:r>
              <a:rPr lang="zh-CN" altLang="zh-CN" sz="2000" dirty="0"/>
              <a:t>个连续的卷积块，然后在接着</a:t>
            </a:r>
            <a:r>
              <a:rPr lang="en-US" altLang="zh-CN" sz="2000" i="1" dirty="0"/>
              <a:t>K</a:t>
            </a:r>
            <a:r>
              <a:rPr lang="zh-CN" altLang="zh-CN" sz="2000" dirty="0"/>
              <a:t>个全连接层（</a:t>
            </a:r>
            <a:r>
              <a:rPr lang="en-US" altLang="zh-CN" sz="2000" i="1" dirty="0"/>
              <a:t>B</a:t>
            </a:r>
            <a:r>
              <a:rPr lang="zh-CN" altLang="zh-CN" sz="2000" dirty="0"/>
              <a:t>的取值区间比较大，比如</a:t>
            </a:r>
            <a:r>
              <a:rPr lang="en-US" altLang="zh-CN" sz="2000" dirty="0"/>
              <a:t>1 ∼ 100</a:t>
            </a:r>
            <a:r>
              <a:rPr lang="zh-CN" altLang="zh-CN" sz="2000" dirty="0"/>
              <a:t>或者更大；</a:t>
            </a:r>
            <a:r>
              <a:rPr lang="en-US" altLang="zh-CN" sz="2000" i="1" dirty="0"/>
              <a:t>K</a:t>
            </a:r>
            <a:r>
              <a:rPr lang="en-US" altLang="zh-CN" sz="2000" dirty="0"/>
              <a:t> </a:t>
            </a:r>
            <a:r>
              <a:rPr lang="zh-CN" altLang="zh-CN" sz="2000" dirty="0"/>
              <a:t>一般为</a:t>
            </a:r>
            <a:r>
              <a:rPr lang="en-US" altLang="zh-CN" sz="2000" dirty="0"/>
              <a:t>0∼2</a:t>
            </a:r>
            <a:r>
              <a:rPr lang="zh-CN" altLang="zh-CN" sz="2000" dirty="0"/>
              <a:t>）。</a:t>
            </a: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1331640" y="4149080"/>
            <a:ext cx="6048672" cy="1944216"/>
          </a:xfrm>
          <a:prstGeom prst="rect">
            <a:avLst/>
          </a:prstGeom>
          <a:noFill/>
          <a:ln>
            <a:noFill/>
          </a:ln>
        </p:spPr>
      </p:pic>
    </p:spTree>
    <p:extLst>
      <p:ext uri="{BB962C8B-B14F-4D97-AF65-F5344CB8AC3E}">
        <p14:creationId xmlns:p14="http://schemas.microsoft.com/office/powerpoint/2010/main" val="59472840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典型卷积神经网络</a:t>
            </a:r>
            <a:endParaRPr lang="zh-CN" altLang="en-US" dirty="0"/>
          </a:p>
        </p:txBody>
      </p:sp>
      <p:sp>
        <p:nvSpPr>
          <p:cNvPr id="17411" name="内容占位符 2"/>
          <p:cNvSpPr>
            <a:spLocks noGrp="1" noChangeArrowheads="1"/>
          </p:cNvSpPr>
          <p:nvPr>
            <p:ph idx="1"/>
          </p:nvPr>
        </p:nvSpPr>
        <p:spPr>
          <a:xfrm>
            <a:off x="755576" y="1844824"/>
            <a:ext cx="3240360" cy="4114800"/>
          </a:xfrm>
        </p:spPr>
        <p:txBody>
          <a:bodyPr/>
          <a:lstStyle/>
          <a:p>
            <a:r>
              <a:rPr lang="en-US" altLang="zh-CN" sz="2000" dirty="0" err="1"/>
              <a:t>LeNet</a:t>
            </a:r>
            <a:endParaRPr lang="en-US" altLang="zh-CN" sz="2000" dirty="0"/>
          </a:p>
          <a:p>
            <a:pPr marL="0" indent="0">
              <a:buNone/>
            </a:pPr>
            <a:r>
              <a:rPr lang="en-US" altLang="zh-CN" sz="2000" dirty="0" err="1"/>
              <a:t>LeNet</a:t>
            </a:r>
            <a:r>
              <a:rPr lang="zh-CN" altLang="zh-CN" sz="2000" dirty="0"/>
              <a:t>是由</a:t>
            </a:r>
            <a:r>
              <a:rPr lang="en-US" altLang="zh-CN" sz="2000" dirty="0" err="1"/>
              <a:t>Yann</a:t>
            </a:r>
            <a:r>
              <a:rPr lang="en-US" altLang="zh-CN" sz="2000" dirty="0"/>
              <a:t> </a:t>
            </a:r>
            <a:r>
              <a:rPr lang="en-US" altLang="zh-CN" sz="2000" dirty="0" err="1"/>
              <a:t>LeCun</a:t>
            </a:r>
            <a:r>
              <a:rPr lang="zh-CN" altLang="zh-CN" sz="2000" dirty="0"/>
              <a:t>在</a:t>
            </a:r>
            <a:r>
              <a:rPr lang="en-US" altLang="zh-CN" sz="2000" dirty="0"/>
              <a:t>1998</a:t>
            </a:r>
            <a:r>
              <a:rPr lang="zh-CN" altLang="zh-CN" sz="2000" dirty="0"/>
              <a:t>年提出的网络结构，是最早出现的第一代卷积神经网络，如今在各大深度学习框架中常用的</a:t>
            </a:r>
            <a:r>
              <a:rPr lang="en-US" altLang="zh-CN" sz="2000" dirty="0" err="1"/>
              <a:t>LeNet</a:t>
            </a:r>
            <a:r>
              <a:rPr lang="zh-CN" altLang="zh-CN" sz="2000" dirty="0"/>
              <a:t>结构是经过改进后的</a:t>
            </a:r>
            <a:r>
              <a:rPr lang="en-US" altLang="zh-CN" sz="2000" dirty="0"/>
              <a:t>LeNet-5</a:t>
            </a:r>
            <a:r>
              <a:rPr lang="zh-CN" altLang="zh-CN" sz="2000" dirty="0"/>
              <a:t>，与最初的</a:t>
            </a:r>
            <a:r>
              <a:rPr lang="en-US" altLang="zh-CN" sz="2000" dirty="0" err="1"/>
              <a:t>LeNet</a:t>
            </a:r>
            <a:r>
              <a:rPr lang="zh-CN" altLang="zh-CN" sz="2000" dirty="0"/>
              <a:t>有细微差别，比如把激活函数</a:t>
            </a:r>
            <a:r>
              <a:rPr lang="en-US" altLang="zh-CN" sz="2000" dirty="0" err="1"/>
              <a:t>tanh</a:t>
            </a:r>
            <a:r>
              <a:rPr lang="zh-CN" altLang="zh-CN" sz="2000" dirty="0"/>
              <a:t>换成了</a:t>
            </a:r>
            <a:r>
              <a:rPr lang="en-US" altLang="zh-CN" sz="2000" dirty="0" err="1"/>
              <a:t>ReLU</a:t>
            </a:r>
            <a:r>
              <a:rPr lang="zh-CN" altLang="zh-CN" sz="2000" dirty="0"/>
              <a:t>等。</a:t>
            </a:r>
            <a:endParaRPr lang="zh-CN" altLang="en-US" sz="2000" dirty="0"/>
          </a:p>
        </p:txBody>
      </p:sp>
      <p:pic>
        <p:nvPicPr>
          <p:cNvPr id="4" name="图片 3"/>
          <p:cNvPicPr/>
          <p:nvPr/>
        </p:nvPicPr>
        <p:blipFill>
          <a:blip r:embed="rId2"/>
          <a:stretch>
            <a:fillRect/>
          </a:stretch>
        </p:blipFill>
        <p:spPr>
          <a:xfrm rot="5400000">
            <a:off x="4262745" y="2844346"/>
            <a:ext cx="4579620" cy="2520950"/>
          </a:xfrm>
          <a:prstGeom prst="rect">
            <a:avLst/>
          </a:prstGeom>
        </p:spPr>
      </p:pic>
    </p:spTree>
    <p:extLst>
      <p:ext uri="{BB962C8B-B14F-4D97-AF65-F5344CB8AC3E}">
        <p14:creationId xmlns:p14="http://schemas.microsoft.com/office/powerpoint/2010/main" val="15342403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a:extLst>
              <a:ext uri="{FF2B5EF4-FFF2-40B4-BE49-F238E27FC236}">
                <a16:creationId xmlns:a16="http://schemas.microsoft.com/office/drawing/2014/main" id="{66841E8E-B9B9-4C76-9AB0-F6C01FF1D7AF}"/>
              </a:ext>
            </a:extLst>
          </p:cNvPr>
          <p:cNvSpPr>
            <a:spLocks noGrp="1" noChangeArrowheads="1"/>
          </p:cNvSpPr>
          <p:nvPr>
            <p:ph type="title"/>
          </p:nvPr>
        </p:nvSpPr>
        <p:spPr/>
        <p:txBody>
          <a:bodyPr/>
          <a:lstStyle/>
          <a:p>
            <a:r>
              <a:rPr lang="zh-CN" altLang="zh-CN"/>
              <a:t>可见光相机</a:t>
            </a:r>
            <a:endParaRPr lang="zh-CN" altLang="en-US"/>
          </a:p>
        </p:txBody>
      </p:sp>
      <p:sp>
        <p:nvSpPr>
          <p:cNvPr id="12291" name="内容占位符 2">
            <a:extLst>
              <a:ext uri="{FF2B5EF4-FFF2-40B4-BE49-F238E27FC236}">
                <a16:creationId xmlns:a16="http://schemas.microsoft.com/office/drawing/2014/main" id="{1F010D13-640D-4168-A248-704FD0156D8E}"/>
              </a:ext>
            </a:extLst>
          </p:cNvPr>
          <p:cNvSpPr>
            <a:spLocks noGrp="1" noChangeArrowheads="1"/>
          </p:cNvSpPr>
          <p:nvPr>
            <p:ph idx="1"/>
          </p:nvPr>
        </p:nvSpPr>
        <p:spPr>
          <a:xfrm>
            <a:off x="468313" y="1628775"/>
            <a:ext cx="7772400" cy="4114800"/>
          </a:xfrm>
        </p:spPr>
        <p:txBody>
          <a:bodyPr/>
          <a:lstStyle/>
          <a:p>
            <a:pPr>
              <a:defRPr/>
            </a:pPr>
            <a:r>
              <a:rPr lang="zh-CN" altLang="zh-CN" sz="2000" dirty="0"/>
              <a:t>基于车载相机的视觉传感系统的大致原理如下：</a:t>
            </a:r>
          </a:p>
          <a:p>
            <a:pPr marL="0" indent="0">
              <a:buFont typeface="Wingdings" panose="05000000000000000000" pitchFamily="2" charset="2"/>
              <a:buNone/>
              <a:defRPr/>
            </a:pPr>
            <a:r>
              <a:rPr lang="zh-CN" altLang="zh-CN" sz="2000" dirty="0"/>
              <a:t>（</a:t>
            </a:r>
            <a:r>
              <a:rPr lang="en-US" altLang="zh-CN" sz="2000" dirty="0"/>
              <a:t>1</a:t>
            </a:r>
            <a:r>
              <a:rPr lang="zh-CN" altLang="zh-CN" sz="2000" dirty="0"/>
              <a:t>）图像处理，将图片转化为二维数据；</a:t>
            </a:r>
          </a:p>
          <a:p>
            <a:pPr marL="0" indent="0">
              <a:buFont typeface="Wingdings" panose="05000000000000000000" pitchFamily="2" charset="2"/>
              <a:buNone/>
              <a:defRPr/>
            </a:pPr>
            <a:r>
              <a:rPr lang="zh-CN" altLang="zh-CN" sz="2000" dirty="0"/>
              <a:t>（</a:t>
            </a:r>
            <a:r>
              <a:rPr lang="en-US" altLang="zh-CN" sz="2000" dirty="0"/>
              <a:t>2</a:t>
            </a:r>
            <a:r>
              <a:rPr lang="zh-CN" altLang="zh-CN" sz="2000" dirty="0"/>
              <a:t>）模式识别，通过图像匹配进行识别，如车辆、行人、车道线、交通标志等。</a:t>
            </a:r>
          </a:p>
          <a:p>
            <a:pPr marL="0" indent="0">
              <a:buFont typeface="Wingdings" panose="05000000000000000000" pitchFamily="2" charset="2"/>
              <a:buNone/>
              <a:defRPr/>
            </a:pPr>
            <a:r>
              <a:rPr lang="zh-CN" altLang="zh-CN" sz="2000" dirty="0"/>
              <a:t>（</a:t>
            </a:r>
            <a:r>
              <a:rPr lang="en-US" altLang="zh-CN" sz="2000" dirty="0"/>
              <a:t>3</a:t>
            </a:r>
            <a:r>
              <a:rPr lang="zh-CN" altLang="zh-CN" sz="2000" dirty="0"/>
              <a:t>）距离测量，利用物体的运动模式，或双目定位，估算目标物体与本车的相对距离和相对速度，实现测距。</a:t>
            </a:r>
          </a:p>
          <a:p>
            <a:pPr marL="0" indent="0">
              <a:buFont typeface="Wingdings" panose="05000000000000000000" pitchFamily="2" charset="2"/>
              <a:buNone/>
              <a:defRPr/>
            </a:pPr>
            <a:r>
              <a:rPr lang="en-US" altLang="zh-CN" sz="2000" dirty="0"/>
              <a:t>      </a:t>
            </a:r>
            <a:r>
              <a:rPr lang="zh-CN" altLang="zh-CN" sz="2000" dirty="0"/>
              <a:t>硬件方面，车载相机主要由</a:t>
            </a:r>
            <a:r>
              <a:rPr lang="en-US" altLang="zh-CN" sz="2000" dirty="0"/>
              <a:t>CMOS</a:t>
            </a:r>
            <a:r>
              <a:rPr lang="zh-CN" altLang="zh-CN" sz="2000" dirty="0"/>
              <a:t>镜头（包括</a:t>
            </a:r>
            <a:r>
              <a:rPr lang="en-US" altLang="zh-CN" sz="2000" dirty="0"/>
              <a:t>lens</a:t>
            </a:r>
            <a:r>
              <a:rPr lang="zh-CN" altLang="zh-CN" sz="2000" dirty="0"/>
              <a:t>和光感芯片等）、芯片、其他物料（内存，</a:t>
            </a:r>
            <a:r>
              <a:rPr lang="en-US" altLang="zh-CN" sz="2000" dirty="0"/>
              <a:t>SIM</a:t>
            </a:r>
            <a:r>
              <a:rPr lang="zh-CN" altLang="zh-CN" sz="2000" dirty="0"/>
              <a:t>卡，外壳）组成。</a:t>
            </a:r>
            <a:r>
              <a:rPr lang="en-US" altLang="zh-CN" sz="2000" dirty="0"/>
              <a:t>CMOS</a:t>
            </a:r>
            <a:r>
              <a:rPr lang="zh-CN" altLang="zh-CN" sz="2000" dirty="0"/>
              <a:t>具有读取信息方式简单、输出信息速率快、耗电省、集成度高、价格低等特点，是车载相机市场的核心。</a:t>
            </a:r>
          </a:p>
          <a:p>
            <a:pPr marL="0" indent="0">
              <a:buFont typeface="Wingdings" panose="05000000000000000000" pitchFamily="2" charset="2"/>
              <a:buNone/>
              <a:defRPr/>
            </a:pPr>
            <a:r>
              <a:rPr lang="en-US" altLang="zh-CN" sz="2000" dirty="0"/>
              <a:t>     </a:t>
            </a:r>
            <a:r>
              <a:rPr lang="zh-CN" altLang="zh-CN" sz="2000" dirty="0"/>
              <a:t>软件方面，以</a:t>
            </a:r>
            <a:r>
              <a:rPr lang="en-US" altLang="zh-CN" sz="2000" dirty="0" err="1"/>
              <a:t>mobileye</a:t>
            </a:r>
            <a:r>
              <a:rPr lang="zh-CN" altLang="zh-CN" sz="2000" dirty="0"/>
              <a:t>为例，主要体现在芯片的升级和处理平台的升级，工作频率从</a:t>
            </a:r>
            <a:r>
              <a:rPr lang="en-US" altLang="zh-CN" sz="2000" dirty="0"/>
              <a:t>122MHz</a:t>
            </a:r>
            <a:r>
              <a:rPr lang="zh-CN" altLang="zh-CN" sz="2000" dirty="0"/>
              <a:t>升到</a:t>
            </a:r>
            <a:r>
              <a:rPr lang="en-US" altLang="zh-CN" sz="2000" dirty="0"/>
              <a:t>332MHz</a:t>
            </a:r>
            <a:r>
              <a:rPr lang="zh-CN" altLang="zh-CN" sz="2000" dirty="0"/>
              <a:t>，访问方式的改变使速率提升一倍，图像由</a:t>
            </a:r>
            <a:r>
              <a:rPr lang="en-US" altLang="zh-CN" sz="2000" dirty="0"/>
              <a:t>640*480</a:t>
            </a:r>
            <a:r>
              <a:rPr lang="zh-CN" altLang="zh-CN" sz="2000" dirty="0"/>
              <a:t>彩色像素提升到</a:t>
            </a:r>
            <a:r>
              <a:rPr lang="en-US" altLang="zh-CN" sz="2000" dirty="0"/>
              <a:t>2048*2048</a:t>
            </a:r>
            <a:r>
              <a:rPr lang="zh-CN" altLang="zh-CN" sz="2000" dirty="0"/>
              <a:t>（</a:t>
            </a:r>
            <a:r>
              <a:rPr lang="en-US" altLang="zh-CN" sz="2000" dirty="0"/>
              <a:t>Input</a:t>
            </a:r>
            <a:r>
              <a:rPr lang="zh-CN" altLang="zh-CN" sz="2000" dirty="0"/>
              <a:t>）和</a:t>
            </a:r>
            <a:r>
              <a:rPr lang="en-US" altLang="zh-CN" sz="2000" dirty="0"/>
              <a:t>4096*2048</a:t>
            </a:r>
            <a:r>
              <a:rPr lang="zh-CN" altLang="zh-CN" sz="2000" dirty="0"/>
              <a:t>（</a:t>
            </a:r>
            <a:r>
              <a:rPr lang="en-US" altLang="zh-CN" sz="2000" dirty="0"/>
              <a:t>Output</a:t>
            </a:r>
            <a:r>
              <a:rPr lang="zh-CN" altLang="zh-CN" sz="2000" dirty="0"/>
              <a:t>）等。</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典型卷积神经网络</a:t>
            </a:r>
            <a:endParaRPr lang="zh-CN" altLang="en-US" dirty="0"/>
          </a:p>
        </p:txBody>
      </p:sp>
      <p:sp>
        <p:nvSpPr>
          <p:cNvPr id="17411" name="内容占位符 2"/>
          <p:cNvSpPr>
            <a:spLocks noGrp="1" noChangeArrowheads="1"/>
          </p:cNvSpPr>
          <p:nvPr>
            <p:ph idx="1"/>
          </p:nvPr>
        </p:nvSpPr>
        <p:spPr>
          <a:xfrm>
            <a:off x="755576" y="1844824"/>
            <a:ext cx="7200800" cy="4114800"/>
          </a:xfrm>
        </p:spPr>
        <p:txBody>
          <a:bodyPr/>
          <a:lstStyle/>
          <a:p>
            <a:r>
              <a:rPr lang="en-US" altLang="zh-CN" sz="2000" dirty="0" err="1"/>
              <a:t>AlexNet</a:t>
            </a:r>
            <a:endParaRPr lang="en-US" altLang="zh-CN" sz="2000" dirty="0"/>
          </a:p>
          <a:p>
            <a:pPr marL="0" indent="0">
              <a:buNone/>
            </a:pPr>
            <a:r>
              <a:rPr lang="en-US" altLang="zh-CN" sz="2000" dirty="0"/>
              <a:t>2012</a:t>
            </a:r>
            <a:r>
              <a:rPr lang="zh-CN" altLang="zh-CN" sz="2000" dirty="0"/>
              <a:t>年</a:t>
            </a:r>
            <a:r>
              <a:rPr lang="en-US" altLang="zh-CN" sz="2000" dirty="0"/>
              <a:t>Hinton</a:t>
            </a:r>
            <a:r>
              <a:rPr lang="zh-CN" altLang="zh-CN" sz="2000" dirty="0"/>
              <a:t>及其学生</a:t>
            </a:r>
            <a:r>
              <a:rPr lang="en-US" altLang="zh-CN" sz="2000" dirty="0"/>
              <a:t>Alex </a:t>
            </a:r>
            <a:r>
              <a:rPr lang="en-US" altLang="zh-CN" sz="2000" dirty="0" err="1"/>
              <a:t>Krizhevsky</a:t>
            </a:r>
            <a:r>
              <a:rPr lang="zh-CN" altLang="zh-CN" sz="2000" dirty="0"/>
              <a:t>提出的</a:t>
            </a:r>
            <a:r>
              <a:rPr lang="en-US" altLang="zh-CN" sz="2000" dirty="0" err="1"/>
              <a:t>AlexNet</a:t>
            </a:r>
            <a:r>
              <a:rPr lang="zh-CN" altLang="zh-CN" sz="2000" dirty="0"/>
              <a:t>是第一个现代深度卷积网络模型，其首次使用了现代深度卷积网络的一些技术方法，比如使用</a:t>
            </a:r>
            <a:r>
              <a:rPr lang="en-US" altLang="zh-CN" sz="2000" dirty="0"/>
              <a:t>GPU</a:t>
            </a:r>
            <a:r>
              <a:rPr lang="zh-CN" altLang="zh-CN" sz="2000" dirty="0"/>
              <a:t>进行并行训练，采用了</a:t>
            </a:r>
            <a:r>
              <a:rPr lang="en-US" altLang="zh-CN" sz="2000" dirty="0" err="1"/>
              <a:t>ReLU</a:t>
            </a:r>
            <a:r>
              <a:rPr lang="zh-CN" altLang="zh-CN" sz="2000" dirty="0"/>
              <a:t>作为非线性激活函数，使用</a:t>
            </a:r>
            <a:r>
              <a:rPr lang="en-US" altLang="zh-CN" sz="2000" dirty="0"/>
              <a:t>Dropout</a:t>
            </a:r>
            <a:r>
              <a:rPr lang="zh-CN" altLang="zh-CN" sz="2000" dirty="0"/>
              <a:t>防止过拟合，使用数据增强来提高模型准确率等。</a:t>
            </a:r>
            <a:r>
              <a:rPr lang="en-US" altLang="zh-CN" sz="2000" dirty="0" err="1"/>
              <a:t>AlexNet</a:t>
            </a:r>
            <a:r>
              <a:rPr lang="zh-CN" altLang="zh-CN" sz="2000" dirty="0"/>
              <a:t>赢得了</a:t>
            </a:r>
            <a:r>
              <a:rPr lang="en-US" altLang="zh-CN" sz="2000" dirty="0"/>
              <a:t>2012</a:t>
            </a:r>
            <a:r>
              <a:rPr lang="zh-CN" altLang="zh-CN" sz="2000" dirty="0"/>
              <a:t>年的</a:t>
            </a:r>
            <a:r>
              <a:rPr lang="en-US" altLang="zh-CN" sz="2000" dirty="0" err="1"/>
              <a:t>ImageNet</a:t>
            </a:r>
            <a:r>
              <a:rPr lang="zh-CN" altLang="zh-CN" sz="2000" dirty="0"/>
              <a:t>图像分类竞赛冠军。</a:t>
            </a:r>
            <a:endParaRPr lang="zh-CN" altLang="en-US" sz="2000" dirty="0"/>
          </a:p>
        </p:txBody>
      </p:sp>
      <p:pic>
        <p:nvPicPr>
          <p:cNvPr id="5" name="图片 4"/>
          <p:cNvPicPr/>
          <p:nvPr/>
        </p:nvPicPr>
        <p:blipFill>
          <a:blip r:embed="rId2"/>
          <a:stretch>
            <a:fillRect/>
          </a:stretch>
        </p:blipFill>
        <p:spPr>
          <a:xfrm>
            <a:off x="1331640" y="4077072"/>
            <a:ext cx="5976664" cy="2088232"/>
          </a:xfrm>
          <a:prstGeom prst="rect">
            <a:avLst/>
          </a:prstGeom>
        </p:spPr>
      </p:pic>
    </p:spTree>
    <p:extLst>
      <p:ext uri="{BB962C8B-B14F-4D97-AF65-F5344CB8AC3E}">
        <p14:creationId xmlns:p14="http://schemas.microsoft.com/office/powerpoint/2010/main" val="4919175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典型卷积神经网络</a:t>
            </a:r>
            <a:endParaRPr lang="zh-CN" altLang="en-US" dirty="0"/>
          </a:p>
        </p:txBody>
      </p:sp>
      <p:sp>
        <p:nvSpPr>
          <p:cNvPr id="17411" name="内容占位符 2"/>
          <p:cNvSpPr>
            <a:spLocks noGrp="1" noChangeArrowheads="1"/>
          </p:cNvSpPr>
          <p:nvPr>
            <p:ph idx="1"/>
          </p:nvPr>
        </p:nvSpPr>
        <p:spPr>
          <a:xfrm>
            <a:off x="755576" y="1844824"/>
            <a:ext cx="7848872" cy="4114800"/>
          </a:xfrm>
        </p:spPr>
        <p:txBody>
          <a:bodyPr/>
          <a:lstStyle/>
          <a:p>
            <a:r>
              <a:rPr lang="en-US" altLang="zh-CN" sz="2000" dirty="0" err="1"/>
              <a:t>VGGNet</a:t>
            </a:r>
            <a:endParaRPr lang="en-US" altLang="zh-CN" sz="2000" dirty="0"/>
          </a:p>
          <a:p>
            <a:pPr marL="0" indent="0">
              <a:buNone/>
            </a:pPr>
            <a:r>
              <a:rPr lang="zh-CN" altLang="zh-CN" sz="2000" dirty="0"/>
              <a:t>在</a:t>
            </a:r>
            <a:r>
              <a:rPr lang="en-US" altLang="zh-CN" sz="2000" dirty="0"/>
              <a:t>2014 </a:t>
            </a:r>
            <a:r>
              <a:rPr lang="zh-CN" altLang="zh-CN" sz="2000" dirty="0"/>
              <a:t>年，牛津大学提出了另一种深度卷积网络</a:t>
            </a:r>
            <a:r>
              <a:rPr lang="en-US" altLang="zh-CN" sz="2000" dirty="0"/>
              <a:t> VGG-Net</a:t>
            </a:r>
            <a:r>
              <a:rPr lang="zh-CN" altLang="zh-CN" sz="2000" dirty="0"/>
              <a:t>，它相比于</a:t>
            </a:r>
            <a:r>
              <a:rPr lang="en-US" altLang="zh-CN" sz="2000" dirty="0"/>
              <a:t> </a:t>
            </a:r>
            <a:r>
              <a:rPr lang="en-US" altLang="zh-CN" sz="2000" dirty="0" err="1"/>
              <a:t>AlexNet</a:t>
            </a:r>
            <a:r>
              <a:rPr lang="en-US" altLang="zh-CN" sz="2000" dirty="0"/>
              <a:t> </a:t>
            </a:r>
            <a:r>
              <a:rPr lang="zh-CN" altLang="zh-CN" sz="2000" dirty="0"/>
              <a:t>有更小的卷积核和更深的层级。</a:t>
            </a:r>
            <a:r>
              <a:rPr lang="en-US" altLang="zh-CN" sz="2000" dirty="0" err="1"/>
              <a:t>AlexNet</a:t>
            </a:r>
            <a:r>
              <a:rPr lang="en-US" altLang="zh-CN" sz="2000" dirty="0"/>
              <a:t> </a:t>
            </a:r>
            <a:r>
              <a:rPr lang="zh-CN" altLang="zh-CN" sz="2000" dirty="0"/>
              <a:t>前面几层用</a:t>
            </a:r>
            <a:r>
              <a:rPr lang="en-US" altLang="zh-CN" sz="2000" dirty="0"/>
              <a:t>11×11</a:t>
            </a:r>
            <a:r>
              <a:rPr lang="zh-CN" altLang="zh-CN" sz="2000" dirty="0"/>
              <a:t>和</a:t>
            </a:r>
            <a:r>
              <a:rPr lang="en-US" altLang="zh-CN" sz="2000" dirty="0"/>
              <a:t>5×5</a:t>
            </a:r>
            <a:r>
              <a:rPr lang="zh-CN" altLang="zh-CN" sz="2000" dirty="0"/>
              <a:t>的卷积核以在图像上获取更大的感受野，而</a:t>
            </a:r>
            <a:r>
              <a:rPr lang="en-US" altLang="zh-CN" sz="2000" dirty="0"/>
              <a:t> VGG </a:t>
            </a:r>
            <a:r>
              <a:rPr lang="zh-CN" altLang="zh-CN" sz="2000" dirty="0"/>
              <a:t>采用更小的卷积核与更深的网络提升参数效率。</a:t>
            </a:r>
            <a:endParaRPr lang="zh-CN" altLang="en-US" sz="2000" dirty="0"/>
          </a:p>
        </p:txBody>
      </p:sp>
      <p:pic>
        <p:nvPicPr>
          <p:cNvPr id="5" name="图片 4"/>
          <p:cNvPicPr/>
          <p:nvPr/>
        </p:nvPicPr>
        <p:blipFill>
          <a:blip r:embed="rId2">
            <a:extLst>
              <a:ext uri="{28A0092B-C50C-407E-A947-70E740481C1C}">
                <a14:useLocalDpi xmlns:a14="http://schemas.microsoft.com/office/drawing/2010/main" val="0"/>
              </a:ext>
            </a:extLst>
          </a:blip>
          <a:srcRect/>
          <a:stretch>
            <a:fillRect/>
          </a:stretch>
        </p:blipFill>
        <p:spPr bwMode="auto">
          <a:xfrm>
            <a:off x="1158025" y="3645024"/>
            <a:ext cx="6552728" cy="2592288"/>
          </a:xfrm>
          <a:prstGeom prst="rect">
            <a:avLst/>
          </a:prstGeom>
          <a:noFill/>
          <a:ln>
            <a:noFill/>
          </a:ln>
        </p:spPr>
      </p:pic>
    </p:spTree>
    <p:extLst>
      <p:ext uri="{BB962C8B-B14F-4D97-AF65-F5344CB8AC3E}">
        <p14:creationId xmlns:p14="http://schemas.microsoft.com/office/powerpoint/2010/main" val="186314034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典型卷积神经网络</a:t>
            </a:r>
            <a:endParaRPr lang="zh-CN" altLang="en-US" dirty="0"/>
          </a:p>
        </p:txBody>
      </p:sp>
      <mc:AlternateContent xmlns:mc="http://schemas.openxmlformats.org/markup-compatibility/2006" xmlns:a14="http://schemas.microsoft.com/office/drawing/2010/main">
        <mc:Choice Requires="a14">
          <p:sp>
            <p:nvSpPr>
              <p:cNvPr id="17411" name="内容占位符 2"/>
              <p:cNvSpPr>
                <a:spLocks noGrp="1" noChangeArrowheads="1"/>
              </p:cNvSpPr>
              <p:nvPr>
                <p:ph idx="1"/>
              </p:nvPr>
            </p:nvSpPr>
            <p:spPr>
              <a:xfrm>
                <a:off x="755576" y="1844824"/>
                <a:ext cx="6984776" cy="4114800"/>
              </a:xfrm>
            </p:spPr>
            <p:txBody>
              <a:bodyPr/>
              <a:lstStyle/>
              <a:p>
                <a:r>
                  <a:rPr lang="en-US" altLang="zh-CN" sz="2000" dirty="0" err="1"/>
                  <a:t>GoogLeNet</a:t>
                </a:r>
                <a:endParaRPr lang="en-US" altLang="zh-CN" sz="2000" dirty="0"/>
              </a:p>
              <a:p>
                <a:pPr marL="0" indent="0">
                  <a:buNone/>
                </a:pPr>
                <a:r>
                  <a:rPr lang="en-US" altLang="zh-CN" sz="2000" dirty="0"/>
                  <a:t>Inception</a:t>
                </a:r>
                <a:r>
                  <a:rPr lang="zh-CN" altLang="zh-CN" sz="2000" dirty="0"/>
                  <a:t>网络由多个</a:t>
                </a:r>
                <a:r>
                  <a:rPr lang="en-US" altLang="zh-CN" sz="2000" dirty="0"/>
                  <a:t>Inception</a:t>
                </a:r>
                <a:r>
                  <a:rPr lang="zh-CN" altLang="zh-CN" sz="2000" dirty="0"/>
                  <a:t>模块堆叠而成。在卷积层中如何选择合适的卷积核大小是一个十分关键的问题。</a:t>
                </a:r>
                <a:r>
                  <a:rPr lang="en-US" altLang="zh-CN" sz="2000" dirty="0"/>
                  <a:t>Inception</a:t>
                </a:r>
                <a:r>
                  <a:rPr lang="zh-CN" altLang="zh-CN" sz="2000" dirty="0"/>
                  <a:t>模块采用的方法是同时使用</a:t>
                </a:r>
                <a14:m>
                  <m:oMath xmlns:m="http://schemas.openxmlformats.org/officeDocument/2006/math">
                    <m:r>
                      <a:rPr lang="en-US" altLang="zh-CN" sz="2000">
                        <a:latin typeface="Cambria Math" panose="02040503050406030204" pitchFamily="18" charset="0"/>
                      </a:rPr>
                      <m:t>1×1</m:t>
                    </m:r>
                  </m:oMath>
                </a14:m>
                <a:r>
                  <a:rPr lang="zh-CN" altLang="zh-CN" sz="2000" dirty="0"/>
                  <a:t>、</a:t>
                </a:r>
                <a14:m>
                  <m:oMath xmlns:m="http://schemas.openxmlformats.org/officeDocument/2006/math">
                    <m:r>
                      <a:rPr lang="en-US" altLang="zh-CN" sz="2000">
                        <a:latin typeface="Cambria Math" panose="02040503050406030204" pitchFamily="18" charset="0"/>
                      </a:rPr>
                      <m:t>3×3</m:t>
                    </m:r>
                  </m:oMath>
                </a14:m>
                <a:r>
                  <a:rPr lang="zh-CN" altLang="zh-CN" sz="2000" dirty="0"/>
                  <a:t>、</a:t>
                </a:r>
                <a14:m>
                  <m:oMath xmlns:m="http://schemas.openxmlformats.org/officeDocument/2006/math">
                    <m:r>
                      <a:rPr lang="en-US" altLang="zh-CN" sz="2000">
                        <a:latin typeface="Cambria Math" panose="02040503050406030204" pitchFamily="18" charset="0"/>
                      </a:rPr>
                      <m:t>5×5</m:t>
                    </m:r>
                  </m:oMath>
                </a14:m>
                <a:r>
                  <a:rPr lang="zh-CN" altLang="zh-CN" sz="2000" dirty="0"/>
                  <a:t>的卷积核，并将得到的特征映射拼接起来作为输入特征映射。</a:t>
                </a:r>
                <a:endParaRPr lang="zh-CN" altLang="en-US" sz="2000" dirty="0"/>
              </a:p>
            </p:txBody>
          </p:sp>
        </mc:Choice>
        <mc:Fallback xmlns="">
          <p:sp>
            <p:nvSpPr>
              <p:cNvPr id="17411" name="内容占位符 2"/>
              <p:cNvSpPr>
                <a:spLocks noGrp="1" noRot="1" noChangeAspect="1" noMove="1" noResize="1" noEditPoints="1" noAdjustHandles="1" noChangeArrowheads="1" noChangeShapeType="1" noTextEdit="1"/>
              </p:cNvSpPr>
              <p:nvPr>
                <p:ph idx="1"/>
              </p:nvPr>
            </p:nvSpPr>
            <p:spPr>
              <a:xfrm>
                <a:off x="755576" y="1844824"/>
                <a:ext cx="6984776" cy="4114800"/>
              </a:xfrm>
              <a:blipFill rotWithShape="0">
                <a:blip r:embed="rId2"/>
                <a:stretch>
                  <a:fillRect l="-960" t="-889"/>
                </a:stretch>
              </a:blipFill>
            </p:spPr>
            <p:txBody>
              <a:bodyPr/>
              <a:lstStyle/>
              <a:p>
                <a:r>
                  <a:rPr lang="zh-CN" altLang="en-US">
                    <a:noFill/>
                  </a:rPr>
                  <a:t> </a:t>
                </a:r>
              </a:p>
            </p:txBody>
          </p:sp>
        </mc:Fallback>
      </mc:AlternateContent>
      <p:pic>
        <p:nvPicPr>
          <p:cNvPr id="5" name="图片 4"/>
          <p:cNvPicPr/>
          <p:nvPr/>
        </p:nvPicPr>
        <p:blipFill>
          <a:blip r:embed="rId3">
            <a:extLst>
              <a:ext uri="{28A0092B-C50C-407E-A947-70E740481C1C}">
                <a14:useLocalDpi xmlns:a14="http://schemas.microsoft.com/office/drawing/2010/main" val="0"/>
              </a:ext>
            </a:extLst>
          </a:blip>
          <a:srcRect/>
          <a:stretch>
            <a:fillRect/>
          </a:stretch>
        </p:blipFill>
        <p:spPr bwMode="auto">
          <a:xfrm>
            <a:off x="1907704" y="3717032"/>
            <a:ext cx="4608512" cy="2376264"/>
          </a:xfrm>
          <a:prstGeom prst="rect">
            <a:avLst/>
          </a:prstGeom>
          <a:noFill/>
          <a:ln>
            <a:noFill/>
          </a:ln>
        </p:spPr>
      </p:pic>
    </p:spTree>
    <p:extLst>
      <p:ext uri="{BB962C8B-B14F-4D97-AF65-F5344CB8AC3E}">
        <p14:creationId xmlns:p14="http://schemas.microsoft.com/office/powerpoint/2010/main" val="411757033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典型卷积神经网络</a:t>
            </a:r>
            <a:endParaRPr lang="zh-CN" altLang="en-US" dirty="0"/>
          </a:p>
        </p:txBody>
      </p:sp>
      <p:sp>
        <p:nvSpPr>
          <p:cNvPr id="17411" name="内容占位符 2"/>
          <p:cNvSpPr>
            <a:spLocks noGrp="1" noChangeArrowheads="1"/>
          </p:cNvSpPr>
          <p:nvPr>
            <p:ph idx="1"/>
          </p:nvPr>
        </p:nvSpPr>
        <p:spPr>
          <a:xfrm>
            <a:off x="755576" y="1844824"/>
            <a:ext cx="3240360" cy="4114800"/>
          </a:xfrm>
        </p:spPr>
        <p:txBody>
          <a:bodyPr/>
          <a:lstStyle/>
          <a:p>
            <a:r>
              <a:rPr lang="en-US" altLang="zh-CN" sz="2000" dirty="0" err="1"/>
              <a:t>ResNet</a:t>
            </a:r>
            <a:endParaRPr lang="en-US" altLang="zh-CN" sz="2000" dirty="0"/>
          </a:p>
          <a:p>
            <a:pPr marL="0" indent="0">
              <a:buNone/>
            </a:pPr>
            <a:r>
              <a:rPr lang="zh-CN" altLang="zh-CN" sz="2000" dirty="0"/>
              <a:t>何恺明等人于</a:t>
            </a:r>
            <a:r>
              <a:rPr lang="en-US" altLang="zh-CN" sz="2000" dirty="0"/>
              <a:t> 2015 </a:t>
            </a:r>
            <a:r>
              <a:rPr lang="zh-CN" altLang="zh-CN" sz="2000" dirty="0"/>
              <a:t>年提出来的深度残差网络骤然将网络深度由十几二十层提升到上百层。</a:t>
            </a:r>
            <a:r>
              <a:rPr lang="en-US" altLang="zh-CN" sz="2000" dirty="0" err="1"/>
              <a:t>ResNet</a:t>
            </a:r>
            <a:r>
              <a:rPr lang="en-US" altLang="zh-CN" sz="2000" dirty="0"/>
              <a:t> </a:t>
            </a:r>
            <a:r>
              <a:rPr lang="zh-CN" altLang="zh-CN" sz="2000" dirty="0"/>
              <a:t>最大的特点即解决了反向传播过程中的梯度消失问题，因此它可以训练非常深的网络而不用像</a:t>
            </a:r>
            <a:r>
              <a:rPr lang="en-US" altLang="zh-CN" sz="2000" dirty="0"/>
              <a:t> </a:t>
            </a:r>
            <a:r>
              <a:rPr lang="en-US" altLang="zh-CN" sz="2000" dirty="0" err="1"/>
              <a:t>GoogLe</a:t>
            </a:r>
            <a:r>
              <a:rPr lang="en-US" altLang="zh-CN" sz="2000" dirty="0"/>
              <a:t> Net </a:t>
            </a:r>
            <a:r>
              <a:rPr lang="zh-CN" altLang="zh-CN" sz="2000" dirty="0"/>
              <a:t>那样在中间添加分类网络以提供额外的梯度。</a:t>
            </a:r>
            <a:r>
              <a:rPr lang="en-US" altLang="zh-CN" sz="2000" dirty="0" err="1"/>
              <a:t>ResNet</a:t>
            </a:r>
            <a:r>
              <a:rPr lang="zh-CN" altLang="zh-CN" sz="2000" dirty="0"/>
              <a:t>（</a:t>
            </a:r>
            <a:r>
              <a:rPr lang="en-US" altLang="zh-CN" sz="2000" dirty="0"/>
              <a:t>residual network</a:t>
            </a:r>
            <a:r>
              <a:rPr lang="zh-CN" altLang="zh-CN" sz="2000" dirty="0"/>
              <a:t>）是通过给非线性的卷积层增加直连边的方式来提高信息的传播效率的。</a:t>
            </a:r>
            <a:endParaRPr lang="zh-CN" altLang="en-US" sz="2000" dirty="0"/>
          </a:p>
        </p:txBody>
      </p:sp>
      <p:pic>
        <p:nvPicPr>
          <p:cNvPr id="5" name="图片 4"/>
          <p:cNvPicPr/>
          <p:nvPr/>
        </p:nvPicPr>
        <p:blipFill>
          <a:blip r:embed="rId2"/>
          <a:stretch>
            <a:fillRect/>
          </a:stretch>
        </p:blipFill>
        <p:spPr>
          <a:xfrm>
            <a:off x="4572000" y="2636912"/>
            <a:ext cx="3600400" cy="2664296"/>
          </a:xfrm>
          <a:prstGeom prst="rect">
            <a:avLst/>
          </a:prstGeom>
        </p:spPr>
      </p:pic>
    </p:spTree>
    <p:extLst>
      <p:ext uri="{BB962C8B-B14F-4D97-AF65-F5344CB8AC3E}">
        <p14:creationId xmlns:p14="http://schemas.microsoft.com/office/powerpoint/2010/main" val="223789315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典型卷积神经网络</a:t>
            </a:r>
            <a:endParaRPr lang="zh-CN" altLang="en-US" dirty="0"/>
          </a:p>
        </p:txBody>
      </p:sp>
      <p:sp>
        <p:nvSpPr>
          <p:cNvPr id="17411" name="内容占位符 2"/>
          <p:cNvSpPr>
            <a:spLocks noGrp="1" noChangeArrowheads="1"/>
          </p:cNvSpPr>
          <p:nvPr>
            <p:ph idx="1"/>
          </p:nvPr>
        </p:nvSpPr>
        <p:spPr>
          <a:xfrm>
            <a:off x="251520" y="1700808"/>
            <a:ext cx="3744416" cy="4255760"/>
          </a:xfrm>
        </p:spPr>
        <p:txBody>
          <a:bodyPr/>
          <a:lstStyle/>
          <a:p>
            <a:r>
              <a:rPr lang="en-US" altLang="zh-CN" sz="2000" dirty="0" err="1"/>
              <a:t>DenseNet</a:t>
            </a:r>
            <a:endParaRPr lang="en-US" altLang="zh-CN" sz="2000" dirty="0"/>
          </a:p>
          <a:p>
            <a:pPr marL="0" indent="0">
              <a:buNone/>
            </a:pPr>
            <a:r>
              <a:rPr lang="en-US" altLang="zh-CN" sz="2000" dirty="0"/>
              <a:t>Huang</a:t>
            </a:r>
            <a:r>
              <a:rPr lang="zh-CN" altLang="zh-CN" sz="2000" dirty="0"/>
              <a:t>等人在</a:t>
            </a:r>
            <a:r>
              <a:rPr lang="en-US" altLang="zh-CN" sz="2000" dirty="0"/>
              <a:t>2017</a:t>
            </a:r>
            <a:r>
              <a:rPr lang="zh-CN" altLang="zh-CN" sz="2000" dirty="0"/>
              <a:t>年提出了</a:t>
            </a:r>
            <a:r>
              <a:rPr lang="en-US" altLang="zh-CN" sz="2000" dirty="0" err="1"/>
              <a:t>DenseNet</a:t>
            </a:r>
            <a:r>
              <a:rPr lang="zh-CN" altLang="zh-CN" sz="2000" dirty="0"/>
              <a:t>，并且获得了当年</a:t>
            </a:r>
            <a:r>
              <a:rPr lang="en-US" altLang="zh-CN" sz="2000" dirty="0"/>
              <a:t>CVPR</a:t>
            </a:r>
            <a:r>
              <a:rPr lang="zh-CN" altLang="zh-CN" sz="2000" dirty="0"/>
              <a:t>会议的最佳论文。</a:t>
            </a:r>
            <a:r>
              <a:rPr lang="en-US" altLang="zh-CN" sz="2000" dirty="0" err="1"/>
              <a:t>DenseNet</a:t>
            </a:r>
            <a:r>
              <a:rPr lang="en-US" altLang="zh-CN" sz="2000" dirty="0"/>
              <a:t> </a:t>
            </a:r>
            <a:r>
              <a:rPr lang="zh-CN" altLang="zh-CN" sz="2000" dirty="0"/>
              <a:t>摆脱了加深网络层数</a:t>
            </a:r>
            <a:r>
              <a:rPr lang="en-US" altLang="zh-CN" sz="2000" dirty="0"/>
              <a:t>(</a:t>
            </a:r>
            <a:r>
              <a:rPr lang="en-US" altLang="zh-CN" sz="2000" dirty="0" err="1"/>
              <a:t>ResNet</a:t>
            </a:r>
            <a:r>
              <a:rPr lang="en-US" altLang="zh-CN" sz="2000" dirty="0"/>
              <a:t>)</a:t>
            </a:r>
            <a:r>
              <a:rPr lang="zh-CN" altLang="zh-CN" sz="2000" dirty="0"/>
              <a:t>和加宽网络结构</a:t>
            </a:r>
            <a:r>
              <a:rPr lang="en-US" altLang="zh-CN" sz="2000" dirty="0"/>
              <a:t>(Inception)</a:t>
            </a:r>
            <a:r>
              <a:rPr lang="zh-CN" altLang="zh-CN" sz="2000" dirty="0"/>
              <a:t>来提升网络性能的定式思维，从特征的角度考虑，通过特征重用和旁路</a:t>
            </a:r>
            <a:r>
              <a:rPr lang="en-US" altLang="zh-CN" sz="2000" dirty="0"/>
              <a:t>(Bypass)</a:t>
            </a:r>
            <a:r>
              <a:rPr lang="zh-CN" altLang="zh-CN" sz="2000" dirty="0"/>
              <a:t>设置，既大幅度减少了网络的参数量，又在一定程度上缓解了梯度消失问题的产生，并且加强了特征的传递。</a:t>
            </a:r>
          </a:p>
        </p:txBody>
      </p:sp>
      <p:pic>
        <p:nvPicPr>
          <p:cNvPr id="6" name="图片 5"/>
          <p:cNvPicPr/>
          <p:nvPr/>
        </p:nvPicPr>
        <p:blipFill>
          <a:blip r:embed="rId2">
            <a:extLst>
              <a:ext uri="{28A0092B-C50C-407E-A947-70E740481C1C}">
                <a14:useLocalDpi xmlns:a14="http://schemas.microsoft.com/office/drawing/2010/main" val="0"/>
              </a:ext>
            </a:extLst>
          </a:blip>
          <a:srcRect/>
          <a:stretch>
            <a:fillRect/>
          </a:stretch>
        </p:blipFill>
        <p:spPr bwMode="auto">
          <a:xfrm>
            <a:off x="3995936" y="2132856"/>
            <a:ext cx="5108575" cy="3535680"/>
          </a:xfrm>
          <a:prstGeom prst="rect">
            <a:avLst/>
          </a:prstGeom>
          <a:noFill/>
          <a:ln>
            <a:noFill/>
          </a:ln>
        </p:spPr>
      </p:pic>
    </p:spTree>
    <p:extLst>
      <p:ext uri="{BB962C8B-B14F-4D97-AF65-F5344CB8AC3E}">
        <p14:creationId xmlns:p14="http://schemas.microsoft.com/office/powerpoint/2010/main" val="86878286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a:extLst>
              <a:ext uri="{FF2B5EF4-FFF2-40B4-BE49-F238E27FC236}">
                <a16:creationId xmlns:a16="http://schemas.microsoft.com/office/drawing/2014/main" id="{D5EBCDE7-ED1E-4C37-9D80-8ED64EEA8DF7}"/>
              </a:ext>
            </a:extLst>
          </p:cNvPr>
          <p:cNvSpPr>
            <a:spLocks noGrp="1" noChangeArrowheads="1"/>
          </p:cNvSpPr>
          <p:nvPr>
            <p:ph type="title"/>
          </p:nvPr>
        </p:nvSpPr>
        <p:spPr/>
        <p:txBody>
          <a:bodyPr/>
          <a:lstStyle/>
          <a:p>
            <a:pPr eaLnBrk="1" hangingPunct="1"/>
            <a:r>
              <a:rPr lang="zh-CN" altLang="en-US" dirty="0"/>
              <a:t>本章知识点小结</a:t>
            </a:r>
          </a:p>
        </p:txBody>
      </p:sp>
      <p:sp>
        <p:nvSpPr>
          <p:cNvPr id="51203" name="Rectangle 3">
            <a:extLst>
              <a:ext uri="{FF2B5EF4-FFF2-40B4-BE49-F238E27FC236}">
                <a16:creationId xmlns:a16="http://schemas.microsoft.com/office/drawing/2014/main" id="{E898C4F7-091B-4D07-8261-203DB2221012}"/>
              </a:ext>
            </a:extLst>
          </p:cNvPr>
          <p:cNvSpPr>
            <a:spLocks noGrp="1" noChangeArrowheads="1"/>
          </p:cNvSpPr>
          <p:nvPr>
            <p:ph type="body" idx="1"/>
          </p:nvPr>
        </p:nvSpPr>
        <p:spPr/>
        <p:txBody>
          <a:bodyPr/>
          <a:lstStyle/>
          <a:p>
            <a:pPr marL="0" indent="0" eaLnBrk="1" hangingPunct="1">
              <a:buFont typeface="Wingdings" panose="05000000000000000000" pitchFamily="2" charset="2"/>
              <a:buNone/>
            </a:pPr>
            <a:r>
              <a:rPr lang="zh-CN" altLang="en-US"/>
              <a:t> </a:t>
            </a:r>
          </a:p>
        </p:txBody>
      </p:sp>
      <p:pic>
        <p:nvPicPr>
          <p:cNvPr id="2" name="图片 1">
            <a:extLst>
              <a:ext uri="{FF2B5EF4-FFF2-40B4-BE49-F238E27FC236}">
                <a16:creationId xmlns:a16="http://schemas.microsoft.com/office/drawing/2014/main" id="{99EC68E5-8CD1-49C8-8C3C-479194F42331}"/>
              </a:ext>
            </a:extLst>
          </p:cNvPr>
          <p:cNvPicPr>
            <a:picLocks noChangeAspect="1"/>
          </p:cNvPicPr>
          <p:nvPr/>
        </p:nvPicPr>
        <p:blipFill>
          <a:blip r:embed="rId2"/>
          <a:stretch>
            <a:fillRect/>
          </a:stretch>
        </p:blipFill>
        <p:spPr>
          <a:xfrm>
            <a:off x="395536" y="1626977"/>
            <a:ext cx="7962900" cy="4896271"/>
          </a:xfrm>
          <a:prstGeom prst="rect">
            <a:avLst/>
          </a:prstGeom>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a:extLst>
              <a:ext uri="{FF2B5EF4-FFF2-40B4-BE49-F238E27FC236}">
                <a16:creationId xmlns:a16="http://schemas.microsoft.com/office/drawing/2014/main" id="{7510AAFF-9C15-4769-83D2-4AD2714214D5}"/>
              </a:ext>
            </a:extLst>
          </p:cNvPr>
          <p:cNvSpPr>
            <a:spLocks noGrp="1" noChangeArrowheads="1"/>
          </p:cNvSpPr>
          <p:nvPr>
            <p:ph type="ctrTitle"/>
          </p:nvPr>
        </p:nvSpPr>
        <p:spPr>
          <a:xfrm>
            <a:off x="468313" y="1916113"/>
            <a:ext cx="8243887" cy="2881312"/>
          </a:xfrm>
        </p:spPr>
        <p:txBody>
          <a:bodyPr/>
          <a:lstStyle/>
          <a:p>
            <a:pPr algn="ctr" eaLnBrk="1" hangingPunct="1"/>
            <a:r>
              <a:rPr lang="en-US" altLang="zh-CN" b="1" i="1"/>
              <a:t>Chapter 6</a:t>
            </a:r>
            <a:br>
              <a:rPr lang="en-US" altLang="zh-CN" b="1" i="1"/>
            </a:br>
            <a:r>
              <a:rPr lang="zh-CN" altLang="en-US" b="1" i="1"/>
              <a:t>自动驾驶道路复杂场景理解</a:t>
            </a:r>
            <a:br>
              <a:rPr lang="en-US" altLang="zh-CN" b="1" i="1"/>
            </a:br>
            <a:endParaRPr lang="en-US" altLang="zh-CN"/>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
          <p:cNvSpPr>
            <a:spLocks noGrp="1" noChangeArrowheads="1"/>
          </p:cNvSpPr>
          <p:nvPr>
            <p:ph type="title"/>
          </p:nvPr>
        </p:nvSpPr>
        <p:spPr/>
        <p:txBody>
          <a:bodyPr/>
          <a:lstStyle/>
          <a:p>
            <a:r>
              <a:rPr lang="en-US" altLang="zh-CN"/>
              <a:t>Outline</a:t>
            </a:r>
            <a:endParaRPr lang="zh-CN" altLang="en-US"/>
          </a:p>
        </p:txBody>
      </p:sp>
      <p:sp>
        <p:nvSpPr>
          <p:cNvPr id="4" name="Rectangle 3"/>
          <p:cNvSpPr txBox="1">
            <a:spLocks noChangeArrowheads="1"/>
          </p:cNvSpPr>
          <p:nvPr/>
        </p:nvSpPr>
        <p:spPr bwMode="auto">
          <a:xfrm>
            <a:off x="611188" y="1557338"/>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9pPr>
          </a:lstStyle>
          <a:p>
            <a:pPr eaLnBrk="1" hangingPunct="1">
              <a:defRPr/>
            </a:pPr>
            <a:r>
              <a:rPr lang="en-US" altLang="zh-CN" kern="0" dirty="0" err="1"/>
              <a:t>ApolloScape</a:t>
            </a:r>
            <a:r>
              <a:rPr lang="zh-CN" altLang="en-US" kern="0" dirty="0"/>
              <a:t>数据集</a:t>
            </a:r>
            <a:endParaRPr lang="en-US" altLang="zh-CN" kern="0" dirty="0"/>
          </a:p>
          <a:p>
            <a:pPr eaLnBrk="1" hangingPunct="1">
              <a:defRPr/>
            </a:pPr>
            <a:r>
              <a:rPr lang="zh-CN" altLang="en-US" b="1" kern="0" dirty="0"/>
              <a:t>可行驶区域检测</a:t>
            </a:r>
            <a:endParaRPr lang="en-US" altLang="zh-CN" b="1" kern="0" dirty="0"/>
          </a:p>
          <a:p>
            <a:pPr eaLnBrk="1" hangingPunct="1">
              <a:defRPr/>
            </a:pPr>
            <a:r>
              <a:rPr lang="zh-CN" altLang="en-US" b="1" kern="0" dirty="0"/>
              <a:t>复杂场景理解</a:t>
            </a:r>
            <a:endParaRPr lang="en-US" altLang="zh-CN" b="1" kern="0" dirty="0"/>
          </a:p>
          <a:p>
            <a:pPr eaLnBrk="1" hangingPunct="1">
              <a:defRPr/>
            </a:pPr>
            <a:r>
              <a:rPr lang="zh-CN" altLang="en-US" b="1" kern="0" dirty="0"/>
              <a:t>动态场景理解</a:t>
            </a:r>
            <a:endParaRPr lang="en-US" altLang="zh-CN" b="1" kern="0" dirty="0"/>
          </a:p>
          <a:p>
            <a:pPr eaLnBrk="1" hangingPunct="1">
              <a:defRPr/>
            </a:pPr>
            <a:r>
              <a:rPr lang="zh-CN" altLang="en-US" b="1" kern="0" dirty="0"/>
              <a:t>基于</a:t>
            </a:r>
            <a:r>
              <a:rPr lang="en-US" altLang="zh-CN" kern="0" dirty="0" err="1"/>
              <a:t>PointNet</a:t>
            </a:r>
            <a:r>
              <a:rPr lang="zh-CN" altLang="en-US" kern="0" dirty="0"/>
              <a:t>的点云分类和语义分割实验</a:t>
            </a:r>
            <a:r>
              <a:rPr lang="en-US" altLang="zh-CN" b="1" kern="0" dirty="0"/>
              <a:t>  </a:t>
            </a:r>
          </a:p>
        </p:txBody>
      </p:sp>
    </p:spTree>
    <p:extLst>
      <p:ext uri="{BB962C8B-B14F-4D97-AF65-F5344CB8AC3E}">
        <p14:creationId xmlns:p14="http://schemas.microsoft.com/office/powerpoint/2010/main" val="232393375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en-US" altLang="zh-CN" dirty="0" err="1"/>
              <a:t>ApolloScape</a:t>
            </a:r>
            <a:r>
              <a:rPr lang="zh-CN" altLang="zh-CN" dirty="0"/>
              <a:t>数据集</a:t>
            </a:r>
            <a:endParaRPr lang="zh-CN" altLang="en-US" dirty="0"/>
          </a:p>
        </p:txBody>
      </p:sp>
      <p:sp>
        <p:nvSpPr>
          <p:cNvPr id="17411" name="内容占位符 2"/>
          <p:cNvSpPr>
            <a:spLocks noGrp="1" noChangeArrowheads="1"/>
          </p:cNvSpPr>
          <p:nvPr>
            <p:ph idx="1"/>
          </p:nvPr>
        </p:nvSpPr>
        <p:spPr>
          <a:xfrm>
            <a:off x="572423" y="1659632"/>
            <a:ext cx="7772400" cy="4114800"/>
          </a:xfrm>
        </p:spPr>
        <p:txBody>
          <a:bodyPr/>
          <a:lstStyle/>
          <a:p>
            <a:r>
              <a:rPr lang="zh-CN" altLang="zh-CN" sz="2000" dirty="0"/>
              <a:t>目前，</a:t>
            </a:r>
            <a:r>
              <a:rPr lang="en-US" altLang="zh-CN" sz="2000" dirty="0" err="1"/>
              <a:t>ApolloScape</a:t>
            </a:r>
            <a:r>
              <a:rPr lang="zh-CN" altLang="zh-CN" sz="2000" dirty="0"/>
              <a:t>数据集从规模上看，包括十四多万帧高分辨率图像数据的逐像素语义标注、</a:t>
            </a:r>
            <a:r>
              <a:rPr lang="en-US" altLang="zh-CN" sz="2000" dirty="0"/>
              <a:t>20</a:t>
            </a:r>
            <a:r>
              <a:rPr lang="zh-CN" altLang="zh-CN" sz="2000" dirty="0"/>
              <a:t>多种驾驶地点下的稠密</a:t>
            </a:r>
            <a:r>
              <a:rPr lang="en-US" altLang="zh-CN" sz="2000" dirty="0"/>
              <a:t>3D</a:t>
            </a:r>
            <a:r>
              <a:rPr lang="zh-CN" altLang="zh-CN" sz="2000" dirty="0"/>
              <a:t>点云语义标注、立体图像、立体全景图像等，具有比</a:t>
            </a:r>
            <a:r>
              <a:rPr lang="en-US" altLang="zh-CN" sz="2000" dirty="0"/>
              <a:t>Cityscapes</a:t>
            </a:r>
            <a:r>
              <a:rPr lang="zh-CN" altLang="zh-CN" sz="2000" dirty="0"/>
              <a:t>、</a:t>
            </a:r>
            <a:r>
              <a:rPr lang="en-US" altLang="zh-CN" sz="2000" dirty="0" err="1"/>
              <a:t>Kitti</a:t>
            </a:r>
            <a:r>
              <a:rPr lang="zh-CN" altLang="zh-CN" sz="2000" dirty="0"/>
              <a:t>等同类数据集大</a:t>
            </a:r>
            <a:r>
              <a:rPr lang="en-US" altLang="zh-CN" sz="2000" dirty="0"/>
              <a:t>10</a:t>
            </a:r>
            <a:r>
              <a:rPr lang="zh-CN" altLang="zh-CN" sz="2000" dirty="0"/>
              <a:t>倍以上的数据量，表为</a:t>
            </a:r>
            <a:r>
              <a:rPr lang="en-US" altLang="zh-CN" sz="2000" dirty="0" err="1"/>
              <a:t>ApolloScape</a:t>
            </a:r>
            <a:r>
              <a:rPr lang="zh-CN" altLang="zh-CN" sz="2000" dirty="0"/>
              <a:t>数据集与其他街道场景数据集（</a:t>
            </a:r>
            <a:r>
              <a:rPr lang="en-US" altLang="zh-CN" sz="2000" dirty="0" err="1"/>
              <a:t>Kitti</a:t>
            </a:r>
            <a:r>
              <a:rPr lang="zh-CN" altLang="zh-CN" sz="2000" dirty="0"/>
              <a:t>、</a:t>
            </a:r>
            <a:r>
              <a:rPr lang="en-US" altLang="zh-CN" sz="2000" dirty="0" err="1"/>
              <a:t>CityScapes</a:t>
            </a:r>
            <a:r>
              <a:rPr lang="zh-CN" altLang="zh-CN" sz="2000" dirty="0"/>
              <a:t>等）的对比。在已发布的数据集中，有八万多帧图像对移动物体进行了实例级标注，对实例级的视频分割和预测有着极为重要的价值。</a:t>
            </a:r>
          </a:p>
        </p:txBody>
      </p:sp>
      <p:pic>
        <p:nvPicPr>
          <p:cNvPr id="4" name="图片 3"/>
          <p:cNvPicPr/>
          <p:nvPr/>
        </p:nvPicPr>
        <p:blipFill>
          <a:blip r:embed="rId2"/>
          <a:stretch>
            <a:fillRect/>
          </a:stretch>
        </p:blipFill>
        <p:spPr>
          <a:xfrm>
            <a:off x="1907704" y="3861048"/>
            <a:ext cx="4896544" cy="2606675"/>
          </a:xfrm>
          <a:prstGeom prst="rect">
            <a:avLst/>
          </a:prstGeom>
        </p:spPr>
      </p:pic>
    </p:spTree>
    <p:extLst>
      <p:ext uri="{BB962C8B-B14F-4D97-AF65-F5344CB8AC3E}">
        <p14:creationId xmlns:p14="http://schemas.microsoft.com/office/powerpoint/2010/main" val="38812427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en-US" altLang="zh-CN" dirty="0" err="1"/>
              <a:t>ApolloScape</a:t>
            </a:r>
            <a:r>
              <a:rPr lang="zh-CN" altLang="zh-CN" dirty="0"/>
              <a:t>数据集</a:t>
            </a:r>
            <a:endParaRPr lang="zh-CN" altLang="en-US" dirty="0"/>
          </a:p>
        </p:txBody>
      </p:sp>
      <p:sp>
        <p:nvSpPr>
          <p:cNvPr id="17411" name="内容占位符 2"/>
          <p:cNvSpPr>
            <a:spLocks noGrp="1" noChangeArrowheads="1"/>
          </p:cNvSpPr>
          <p:nvPr>
            <p:ph idx="1"/>
          </p:nvPr>
        </p:nvSpPr>
        <p:spPr>
          <a:xfrm>
            <a:off x="755576" y="1628800"/>
            <a:ext cx="7772400" cy="4114800"/>
          </a:xfrm>
        </p:spPr>
        <p:txBody>
          <a:bodyPr/>
          <a:lstStyle/>
          <a:p>
            <a:r>
              <a:rPr lang="en-US" altLang="zh-CN" sz="2000" dirty="0" err="1"/>
              <a:t>ApolloScape</a:t>
            </a:r>
            <a:r>
              <a:rPr lang="zh-CN" altLang="zh-CN" sz="2000" dirty="0"/>
              <a:t>场景解析旨在为图像中的每个像素</a:t>
            </a:r>
            <a:r>
              <a:rPr lang="en-US" altLang="zh-CN" sz="2000" dirty="0"/>
              <a:t>/</a:t>
            </a:r>
            <a:r>
              <a:rPr lang="zh-CN" altLang="zh-CN" sz="2000" dirty="0"/>
              <a:t>点云标注语义（类）标签，创建最全面的</a:t>
            </a:r>
            <a:r>
              <a:rPr lang="en-US" altLang="zh-CN" sz="2000" dirty="0"/>
              <a:t>2D/3D</a:t>
            </a:r>
            <a:r>
              <a:rPr lang="zh-CN" altLang="zh-CN" sz="2000" dirty="0"/>
              <a:t>场景分析，还开放了对</a:t>
            </a:r>
            <a:r>
              <a:rPr lang="en-US" altLang="zh-CN" sz="2000" dirty="0"/>
              <a:t>3D</a:t>
            </a:r>
            <a:r>
              <a:rPr lang="zh-CN" altLang="zh-CN" sz="2000" dirty="0"/>
              <a:t>车辆分割、道路线检测、定位系统和仿真工具的访问。其中对高分辨率图像像素级别的标注如图</a:t>
            </a:r>
            <a:r>
              <a:rPr lang="en-US" altLang="zh-CN" sz="2000" dirty="0"/>
              <a:t>1</a:t>
            </a:r>
            <a:r>
              <a:rPr lang="zh-CN" altLang="zh-CN" sz="2000" dirty="0"/>
              <a:t>所示，双目立体视觉图</a:t>
            </a:r>
            <a:r>
              <a:rPr lang="en-US" altLang="zh-CN" sz="2000" dirty="0"/>
              <a:t>2</a:t>
            </a:r>
            <a:r>
              <a:rPr lang="zh-CN" altLang="zh-CN" sz="2000" dirty="0"/>
              <a:t>所示。</a:t>
            </a:r>
          </a:p>
        </p:txBody>
      </p:sp>
      <p:pic>
        <p:nvPicPr>
          <p:cNvPr id="4" name="图片 3"/>
          <p:cNvPicPr/>
          <p:nvPr/>
        </p:nvPicPr>
        <p:blipFill>
          <a:blip r:embed="rId2"/>
          <a:stretch>
            <a:fillRect/>
          </a:stretch>
        </p:blipFill>
        <p:spPr>
          <a:xfrm>
            <a:off x="1331640" y="2955434"/>
            <a:ext cx="4789805" cy="1760855"/>
          </a:xfrm>
          <a:prstGeom prst="rect">
            <a:avLst/>
          </a:prstGeom>
        </p:spPr>
      </p:pic>
      <p:pic>
        <p:nvPicPr>
          <p:cNvPr id="5" name="图片 4" descr="http://data.apollo.auto/apollo/img/scene1.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1640" y="4896510"/>
            <a:ext cx="4762500" cy="1694180"/>
          </a:xfrm>
          <a:prstGeom prst="rect">
            <a:avLst/>
          </a:prstGeom>
          <a:noFill/>
          <a:ln>
            <a:noFill/>
          </a:ln>
        </p:spPr>
      </p:pic>
      <p:sp>
        <p:nvSpPr>
          <p:cNvPr id="2" name="矩形 1"/>
          <p:cNvSpPr/>
          <p:nvPr/>
        </p:nvSpPr>
        <p:spPr>
          <a:xfrm>
            <a:off x="6241976" y="3543473"/>
            <a:ext cx="4572000" cy="584775"/>
          </a:xfrm>
          <a:prstGeom prst="rect">
            <a:avLst/>
          </a:prstGeom>
        </p:spPr>
        <p:txBody>
          <a:bodyPr>
            <a:spAutoFit/>
          </a:bodyPr>
          <a:lstStyle/>
          <a:p>
            <a:r>
              <a:rPr lang="zh-CN" altLang="zh-CN" sz="1600">
                <a:solidFill>
                  <a:srgbClr val="000000"/>
                </a:solidFill>
                <a:latin typeface="Times New Roman" panose="02020603050405020304" pitchFamily="18" charset="0"/>
                <a:ea typeface="DengXian" panose="02010600030101010101" pitchFamily="2" charset="-122"/>
                <a:cs typeface="Times New Roman" panose="02020603050405020304" pitchFamily="18" charset="0"/>
              </a:rPr>
              <a:t>图</a:t>
            </a:r>
            <a:r>
              <a:rPr lang="en-US" altLang="zh-CN" sz="1600">
                <a:solidFill>
                  <a:srgbClr val="000000"/>
                </a:solidFill>
                <a:latin typeface="Times New Roman" panose="02020603050405020304" pitchFamily="18" charset="0"/>
                <a:ea typeface="DengXian" panose="02010600030101010101" pitchFamily="2" charset="-122"/>
              </a:rPr>
              <a:t>1 ApolloScape</a:t>
            </a:r>
            <a:r>
              <a:rPr lang="zh-CN" altLang="zh-CN" sz="1600">
                <a:solidFill>
                  <a:srgbClr val="000000"/>
                </a:solidFill>
                <a:latin typeface="Times New Roman" panose="02020603050405020304" pitchFamily="18" charset="0"/>
                <a:ea typeface="DengXian" panose="02010600030101010101" pitchFamily="2" charset="-122"/>
                <a:cs typeface="Times New Roman" panose="02020603050405020304" pitchFamily="18" charset="0"/>
              </a:rPr>
              <a:t>数据集某一</a:t>
            </a:r>
            <a:endParaRPr lang="en-US" altLang="zh-CN" sz="1600">
              <a:solidFill>
                <a:srgbClr val="000000"/>
              </a:solidFill>
              <a:latin typeface="Times New Roman" panose="02020603050405020304" pitchFamily="18" charset="0"/>
              <a:ea typeface="DengXian" panose="02010600030101010101" pitchFamily="2" charset="-122"/>
              <a:cs typeface="Times New Roman" panose="02020603050405020304" pitchFamily="18" charset="0"/>
            </a:endParaRPr>
          </a:p>
          <a:p>
            <a:r>
              <a:rPr lang="zh-CN" altLang="zh-CN" sz="1600">
                <a:solidFill>
                  <a:srgbClr val="000000"/>
                </a:solidFill>
                <a:latin typeface="Times New Roman" panose="02020603050405020304" pitchFamily="18" charset="0"/>
                <a:ea typeface="DengXian" panose="02010600030101010101" pitchFamily="2" charset="-122"/>
                <a:cs typeface="Times New Roman" panose="02020603050405020304" pitchFamily="18" charset="0"/>
              </a:rPr>
              <a:t>场景逐像素语义标注图。</a:t>
            </a:r>
            <a:endParaRPr lang="zh-CN" altLang="en-US" sz="1600" dirty="0"/>
          </a:p>
        </p:txBody>
      </p:sp>
      <p:sp>
        <p:nvSpPr>
          <p:cNvPr id="3" name="矩形 2"/>
          <p:cNvSpPr/>
          <p:nvPr/>
        </p:nvSpPr>
        <p:spPr>
          <a:xfrm>
            <a:off x="6241976" y="5427332"/>
            <a:ext cx="4572000" cy="584775"/>
          </a:xfrm>
          <a:prstGeom prst="rect">
            <a:avLst/>
          </a:prstGeom>
        </p:spPr>
        <p:txBody>
          <a:bodyPr>
            <a:spAutoFit/>
          </a:bodyPr>
          <a:lstStyle/>
          <a:p>
            <a:r>
              <a:rPr lang="zh-CN" altLang="zh-CN" sz="1600" dirty="0">
                <a:solidFill>
                  <a:srgbClr val="000000"/>
                </a:solidFill>
                <a:latin typeface="Times New Roman" panose="02020603050405020304" pitchFamily="18" charset="0"/>
                <a:ea typeface="DengXian" panose="02010600030101010101" pitchFamily="2" charset="-122"/>
                <a:cs typeface="Times New Roman" panose="02020603050405020304" pitchFamily="18" charset="0"/>
              </a:rPr>
              <a:t>图</a:t>
            </a:r>
            <a:r>
              <a:rPr lang="en-US" altLang="zh-CN" sz="1600" dirty="0">
                <a:solidFill>
                  <a:srgbClr val="000000"/>
                </a:solidFill>
                <a:latin typeface="Times New Roman" panose="02020603050405020304" pitchFamily="18" charset="0"/>
                <a:ea typeface="DengXian" panose="02010600030101010101" pitchFamily="2" charset="-122"/>
              </a:rPr>
              <a:t>2 </a:t>
            </a:r>
            <a:r>
              <a:rPr lang="en-US" altLang="zh-CN" sz="1600" dirty="0" err="1">
                <a:solidFill>
                  <a:srgbClr val="000000"/>
                </a:solidFill>
                <a:latin typeface="Times New Roman" panose="02020603050405020304" pitchFamily="18" charset="0"/>
                <a:ea typeface="DengXian" panose="02010600030101010101" pitchFamily="2" charset="-122"/>
              </a:rPr>
              <a:t>ApolloScape</a:t>
            </a:r>
            <a:r>
              <a:rPr lang="zh-CN" altLang="zh-CN" sz="1600" dirty="0">
                <a:solidFill>
                  <a:srgbClr val="000000"/>
                </a:solidFill>
                <a:latin typeface="Times New Roman" panose="02020603050405020304" pitchFamily="18" charset="0"/>
                <a:ea typeface="DengXian" panose="02010600030101010101" pitchFamily="2" charset="-122"/>
                <a:cs typeface="Times New Roman" panose="02020603050405020304" pitchFamily="18" charset="0"/>
              </a:rPr>
              <a:t>数据集某一</a:t>
            </a:r>
            <a:endParaRPr lang="en-US" altLang="zh-CN" sz="1600" dirty="0">
              <a:solidFill>
                <a:srgbClr val="000000"/>
              </a:solidFill>
              <a:latin typeface="Times New Roman" panose="02020603050405020304" pitchFamily="18" charset="0"/>
              <a:ea typeface="DengXian" panose="02010600030101010101" pitchFamily="2" charset="-122"/>
              <a:cs typeface="Times New Roman" panose="02020603050405020304" pitchFamily="18" charset="0"/>
            </a:endParaRPr>
          </a:p>
          <a:p>
            <a:r>
              <a:rPr lang="zh-CN" altLang="zh-CN" sz="1600" dirty="0">
                <a:solidFill>
                  <a:srgbClr val="000000"/>
                </a:solidFill>
                <a:latin typeface="Times New Roman" panose="02020603050405020304" pitchFamily="18" charset="0"/>
                <a:ea typeface="DengXian" panose="02010600030101010101" pitchFamily="2" charset="-122"/>
                <a:cs typeface="Times New Roman" panose="02020603050405020304" pitchFamily="18" charset="0"/>
              </a:rPr>
              <a:t>场景深度图。</a:t>
            </a:r>
            <a:endParaRPr lang="zh-CN" altLang="en-US" sz="1600" dirty="0"/>
          </a:p>
        </p:txBody>
      </p:sp>
    </p:spTree>
    <p:extLst>
      <p:ext uri="{BB962C8B-B14F-4D97-AF65-F5344CB8AC3E}">
        <p14:creationId xmlns:p14="http://schemas.microsoft.com/office/powerpoint/2010/main" val="8547752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1">
            <a:extLst>
              <a:ext uri="{FF2B5EF4-FFF2-40B4-BE49-F238E27FC236}">
                <a16:creationId xmlns:a16="http://schemas.microsoft.com/office/drawing/2014/main" id="{C25FB697-3A28-483E-869A-EF98FE832936}"/>
              </a:ext>
            </a:extLst>
          </p:cNvPr>
          <p:cNvSpPr>
            <a:spLocks noGrp="1" noChangeArrowheads="1"/>
          </p:cNvSpPr>
          <p:nvPr>
            <p:ph type="title"/>
          </p:nvPr>
        </p:nvSpPr>
        <p:spPr/>
        <p:txBody>
          <a:bodyPr/>
          <a:lstStyle/>
          <a:p>
            <a:r>
              <a:rPr lang="zh-CN" altLang="zh-CN"/>
              <a:t>可见光相机</a:t>
            </a:r>
            <a:endParaRPr lang="zh-CN" altLang="en-US"/>
          </a:p>
        </p:txBody>
      </p:sp>
      <p:sp>
        <p:nvSpPr>
          <p:cNvPr id="14339" name="内容占位符 2">
            <a:extLst>
              <a:ext uri="{FF2B5EF4-FFF2-40B4-BE49-F238E27FC236}">
                <a16:creationId xmlns:a16="http://schemas.microsoft.com/office/drawing/2014/main" id="{B9064673-6683-430F-BE2D-52D2127BC51B}"/>
              </a:ext>
            </a:extLst>
          </p:cNvPr>
          <p:cNvSpPr>
            <a:spLocks noGrp="1" noChangeArrowheads="1"/>
          </p:cNvSpPr>
          <p:nvPr>
            <p:ph idx="1"/>
          </p:nvPr>
        </p:nvSpPr>
        <p:spPr>
          <a:xfrm>
            <a:off x="539750" y="1844675"/>
            <a:ext cx="7772400" cy="4114800"/>
          </a:xfrm>
        </p:spPr>
        <p:txBody>
          <a:bodyPr/>
          <a:lstStyle/>
          <a:p>
            <a:r>
              <a:rPr lang="zh-CN" altLang="zh-CN" sz="2000"/>
              <a:t>车载相机的优点十分明显：技术成熟，成本低，采集信息十分丰富，包含最接近人类视觉的语义信息。其缺点主要是相机受光照、环境影响十分大，很难全天候工作，在黑夜、雨雪、大雾等能见度较低的情况下，其识别率大幅度降低。其次，车载相机另一缺点就是缺乏深度信息，三维立体空间感不强。</a:t>
            </a:r>
            <a:endParaRPr lang="en-US" altLang="zh-CN" sz="2000"/>
          </a:p>
          <a:p>
            <a:r>
              <a:rPr lang="zh-CN" altLang="zh-CN" sz="2000"/>
              <a:t>可见光相机在自动驾驶汽车领域应用十分广泛，技术较为成熟，成本也较为低廉。车载相机是高级驾驶辅助系统（</a:t>
            </a:r>
            <a:r>
              <a:rPr lang="en-US" altLang="zh-CN" sz="2000"/>
              <a:t>Advanced Driver Assistance Systems</a:t>
            </a:r>
            <a:r>
              <a:rPr lang="zh-CN" altLang="zh-CN" sz="2000"/>
              <a:t>，</a:t>
            </a:r>
            <a:r>
              <a:rPr lang="en-US" altLang="zh-CN" sz="2000"/>
              <a:t>ADAS</a:t>
            </a:r>
            <a:r>
              <a:rPr lang="zh-CN" altLang="zh-CN" sz="2000"/>
              <a:t>）的主要视觉传感器，是实现众多预警、识别类</a:t>
            </a:r>
            <a:r>
              <a:rPr lang="en-US" altLang="zh-CN" sz="2000"/>
              <a:t>ADAS</a:t>
            </a:r>
            <a:r>
              <a:rPr lang="zh-CN" altLang="zh-CN" sz="2000"/>
              <a:t>等功能的基础。相机借由镜头采集图像后，由摄像头内的感光组件电路及控制组件对图像进行处理并转化为电脑能处理的数字信号，从而实现感知车辆周边的路况，实现前向碰撞预警，车道偏移报警和行人检测等</a:t>
            </a:r>
            <a:r>
              <a:rPr lang="en-US" altLang="zh-CN" sz="2000"/>
              <a:t>ADAS</a:t>
            </a:r>
            <a:r>
              <a:rPr lang="zh-CN" altLang="zh-CN" sz="2000"/>
              <a:t>功能。</a:t>
            </a:r>
            <a:r>
              <a:rPr lang="zh-CN" altLang="en-US" sz="2000"/>
              <a:t>下</a:t>
            </a:r>
            <a:r>
              <a:rPr lang="zh-CN" altLang="zh-CN" sz="2000"/>
              <a:t>表是可见光相机可实现的</a:t>
            </a:r>
            <a:r>
              <a:rPr lang="en-US" altLang="zh-CN" sz="2000"/>
              <a:t>ADAS</a:t>
            </a:r>
            <a:r>
              <a:rPr lang="zh-CN" altLang="zh-CN" sz="2000"/>
              <a:t>功能。</a:t>
            </a:r>
          </a:p>
          <a:p>
            <a:endParaRPr lang="zh-CN" altLang="en-US" sz="200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可行驶区域检测</a:t>
            </a:r>
            <a:endParaRPr lang="zh-CN" altLang="en-US" dirty="0"/>
          </a:p>
        </p:txBody>
      </p:sp>
      <p:sp>
        <p:nvSpPr>
          <p:cNvPr id="17411" name="内容占位符 2"/>
          <p:cNvSpPr>
            <a:spLocks noGrp="1" noChangeArrowheads="1"/>
          </p:cNvSpPr>
          <p:nvPr>
            <p:ph idx="1"/>
          </p:nvPr>
        </p:nvSpPr>
        <p:spPr>
          <a:xfrm>
            <a:off x="755576" y="1844824"/>
            <a:ext cx="3816424" cy="4114800"/>
          </a:xfrm>
        </p:spPr>
        <p:txBody>
          <a:bodyPr/>
          <a:lstStyle/>
          <a:p>
            <a:r>
              <a:rPr lang="zh-CN" altLang="zh-CN" sz="2000" dirty="0"/>
              <a:t>在实际应用中，可行驶区域检测只要能结合高精度地图实现道路路径规划和障碍物躲避，不一定要完全提取出完整的路面可行驶区域。因此其可以实现整个路面的检测，也可以只提取出部分道路信息，比如前方一定区域内的道路走向或者道路重点等。如图所示</a:t>
            </a:r>
            <a:r>
              <a:rPr lang="en-US" altLang="zh-CN" sz="2000" dirty="0" err="1"/>
              <a:t>ApolloScape</a:t>
            </a:r>
            <a:r>
              <a:rPr lang="zh-CN" altLang="zh-CN" sz="2000" dirty="0"/>
              <a:t>准备的可行驶区域的示意图。</a:t>
            </a:r>
            <a:endParaRPr lang="zh-CN" altLang="en-US" sz="2000" dirty="0"/>
          </a:p>
        </p:txBody>
      </p:sp>
      <p:pic>
        <p:nvPicPr>
          <p:cNvPr id="4" name="图片 3"/>
          <p:cNvPicPr/>
          <p:nvPr/>
        </p:nvPicPr>
        <p:blipFill>
          <a:blip r:embed="rId2"/>
          <a:stretch>
            <a:fillRect/>
          </a:stretch>
        </p:blipFill>
        <p:spPr>
          <a:xfrm>
            <a:off x="4499992" y="2348880"/>
            <a:ext cx="3888432" cy="2736304"/>
          </a:xfrm>
          <a:prstGeom prst="rect">
            <a:avLst/>
          </a:prstGeom>
        </p:spPr>
      </p:pic>
    </p:spTree>
    <p:extLst>
      <p:ext uri="{BB962C8B-B14F-4D97-AF65-F5344CB8AC3E}">
        <p14:creationId xmlns:p14="http://schemas.microsoft.com/office/powerpoint/2010/main" val="36973876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基于传统计算机视觉的可行驶区域检测</a:t>
            </a:r>
            <a:endParaRPr lang="zh-CN" altLang="en-US" dirty="0"/>
          </a:p>
        </p:txBody>
      </p:sp>
      <p:sp>
        <p:nvSpPr>
          <p:cNvPr id="17411" name="内容占位符 2"/>
          <p:cNvSpPr>
            <a:spLocks noGrp="1" noChangeArrowheads="1"/>
          </p:cNvSpPr>
          <p:nvPr>
            <p:ph idx="1"/>
          </p:nvPr>
        </p:nvSpPr>
        <p:spPr>
          <a:xfrm>
            <a:off x="755576" y="1844824"/>
            <a:ext cx="7772400" cy="4114800"/>
          </a:xfrm>
        </p:spPr>
        <p:txBody>
          <a:bodyPr/>
          <a:lstStyle/>
          <a:p>
            <a:r>
              <a:rPr lang="zh-CN" altLang="zh-CN" dirty="0"/>
              <a:t>基于直接特征的可行驶区域检测</a:t>
            </a:r>
          </a:p>
          <a:p>
            <a:pPr marL="0" indent="0">
              <a:buNone/>
            </a:pPr>
            <a:r>
              <a:rPr lang="zh-CN" altLang="zh-CN" sz="2000" dirty="0"/>
              <a:t>（</a:t>
            </a:r>
            <a:r>
              <a:rPr lang="en-US" altLang="zh-CN" sz="2000" dirty="0"/>
              <a:t>1</a:t>
            </a:r>
            <a:r>
              <a:rPr lang="zh-CN" altLang="zh-CN" sz="2000" dirty="0"/>
              <a:t>）基于颜色的可行驶区域检测</a:t>
            </a:r>
            <a:endParaRPr lang="en-US" altLang="zh-CN" sz="2000" dirty="0"/>
          </a:p>
          <a:p>
            <a:pPr marL="0" indent="0">
              <a:buNone/>
            </a:pPr>
            <a:r>
              <a:rPr lang="zh-CN" altLang="zh-CN" sz="2000" dirty="0"/>
              <a:t>（</a:t>
            </a:r>
            <a:r>
              <a:rPr lang="en-US" altLang="zh-CN" sz="2000" dirty="0"/>
              <a:t>2</a:t>
            </a:r>
            <a:r>
              <a:rPr lang="zh-CN" altLang="zh-CN" sz="2000" dirty="0"/>
              <a:t>）基于纹理的可行驶区域检测</a:t>
            </a:r>
          </a:p>
          <a:p>
            <a:pPr marL="0" indent="0">
              <a:buNone/>
            </a:pPr>
            <a:r>
              <a:rPr lang="zh-CN" altLang="zh-CN" sz="2000" dirty="0"/>
              <a:t>（</a:t>
            </a:r>
            <a:r>
              <a:rPr lang="en-US" altLang="zh-CN" sz="2000" dirty="0"/>
              <a:t>3</a:t>
            </a:r>
            <a:r>
              <a:rPr lang="zh-CN" altLang="zh-CN" sz="2000" dirty="0"/>
              <a:t>）基于边缘的可行驶区域检测</a:t>
            </a:r>
          </a:p>
          <a:p>
            <a:r>
              <a:rPr lang="zh-CN" altLang="zh-CN" dirty="0"/>
              <a:t>基于间接特征的可行驶区域检测</a:t>
            </a:r>
          </a:p>
          <a:p>
            <a:pPr marL="0" indent="0">
              <a:buNone/>
            </a:pPr>
            <a:r>
              <a:rPr lang="en-US" altLang="zh-CN" sz="2000" dirty="0"/>
              <a:t>       </a:t>
            </a:r>
            <a:r>
              <a:rPr lang="zh-CN" altLang="zh-CN" sz="2000" dirty="0"/>
              <a:t>对于非结构化的路面，提取到灭点后，可使用灭点来找大概的道路边缘，快速的提取一个三角形的路面可行驶区域。</a:t>
            </a:r>
          </a:p>
        </p:txBody>
      </p:sp>
    </p:spTree>
    <p:extLst>
      <p:ext uri="{BB962C8B-B14F-4D97-AF65-F5344CB8AC3E}">
        <p14:creationId xmlns:p14="http://schemas.microsoft.com/office/powerpoint/2010/main" val="277668724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基于深度学习的可行驶区域检测</a:t>
            </a:r>
            <a:endParaRPr lang="zh-CN" altLang="en-US" dirty="0"/>
          </a:p>
        </p:txBody>
      </p:sp>
      <p:sp>
        <p:nvSpPr>
          <p:cNvPr id="17411" name="内容占位符 2"/>
          <p:cNvSpPr>
            <a:spLocks noGrp="1" noChangeArrowheads="1"/>
          </p:cNvSpPr>
          <p:nvPr>
            <p:ph idx="1"/>
          </p:nvPr>
        </p:nvSpPr>
        <p:spPr>
          <a:xfrm>
            <a:off x="755576" y="1844824"/>
            <a:ext cx="7772400" cy="4114800"/>
          </a:xfrm>
        </p:spPr>
        <p:txBody>
          <a:bodyPr/>
          <a:lstStyle/>
          <a:p>
            <a:r>
              <a:rPr lang="zh-CN" altLang="zh-CN" sz="2000" dirty="0"/>
              <a:t> 语义分割</a:t>
            </a:r>
            <a:endParaRPr lang="en-US" altLang="zh-CN" sz="2000" dirty="0"/>
          </a:p>
          <a:p>
            <a:r>
              <a:rPr lang="zh-CN" altLang="zh-CN" sz="2000" dirty="0"/>
              <a:t>语义分割是计算机视觉领域的一个重要分支，具有很广的应用场景和发展前景。语义分割，顾名思义就是将一幅图像根据其含义将其分成很多区域，每个区域代表着不同的类别，例如，人、车、标志牌等等。严格而言，语义分割是一种像素级的分类任务，即对图像中的每一像素点给出一个分类结果，最终可以输出一张稠密的预测图。这种预测极大程度上的保留了原始图像的边缘信息和语义信息，有助于无人驾驶对场景的理解。语义分割在自动驾驶领域中具有广泛的应用价值和发展前景。</a:t>
            </a:r>
          </a:p>
          <a:p>
            <a:endParaRPr lang="zh-CN" altLang="zh-CN" sz="2000" dirty="0"/>
          </a:p>
        </p:txBody>
      </p:sp>
    </p:spTree>
    <p:extLst>
      <p:ext uri="{BB962C8B-B14F-4D97-AF65-F5344CB8AC3E}">
        <p14:creationId xmlns:p14="http://schemas.microsoft.com/office/powerpoint/2010/main" val="123329542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基于深度学习的可行驶区域检测</a:t>
            </a:r>
            <a:endParaRPr lang="zh-CN" altLang="en-US" dirty="0"/>
          </a:p>
        </p:txBody>
      </p:sp>
      <p:sp>
        <p:nvSpPr>
          <p:cNvPr id="17411" name="内容占位符 2"/>
          <p:cNvSpPr>
            <a:spLocks noGrp="1" noChangeArrowheads="1"/>
          </p:cNvSpPr>
          <p:nvPr>
            <p:ph idx="1"/>
          </p:nvPr>
        </p:nvSpPr>
        <p:spPr>
          <a:xfrm>
            <a:off x="755576" y="1844824"/>
            <a:ext cx="7772400" cy="4114800"/>
          </a:xfrm>
        </p:spPr>
        <p:txBody>
          <a:bodyPr/>
          <a:lstStyle/>
          <a:p>
            <a:r>
              <a:rPr lang="zh-CN" altLang="zh-CN" sz="2000" dirty="0"/>
              <a:t>基于</a:t>
            </a:r>
            <a:r>
              <a:rPr lang="en-US" altLang="zh-CN" sz="2000" dirty="0"/>
              <a:t>FCN</a:t>
            </a:r>
            <a:r>
              <a:rPr lang="zh-CN" altLang="zh-CN" sz="2000" dirty="0"/>
              <a:t>的可行驶区域分割</a:t>
            </a:r>
            <a:endParaRPr lang="en-US" altLang="zh-CN" sz="2000" dirty="0"/>
          </a:p>
          <a:p>
            <a:pPr marL="0" indent="0">
              <a:buNone/>
            </a:pPr>
            <a:r>
              <a:rPr lang="zh-CN" altLang="zh-CN" sz="2000" dirty="0"/>
              <a:t>在</a:t>
            </a:r>
            <a:r>
              <a:rPr lang="en-US" altLang="zh-CN" sz="2000" dirty="0"/>
              <a:t>2015</a:t>
            </a:r>
            <a:r>
              <a:rPr lang="zh-CN" altLang="zh-CN" sz="2000" dirty="0"/>
              <a:t>年</a:t>
            </a:r>
            <a:r>
              <a:rPr lang="en-US" altLang="zh-CN" sz="2000" dirty="0"/>
              <a:t>CVPR</a:t>
            </a:r>
            <a:r>
              <a:rPr lang="zh-CN" altLang="zh-CN" sz="2000" dirty="0"/>
              <a:t>的最佳文章中提出全卷积神经网络（</a:t>
            </a:r>
            <a:r>
              <a:rPr lang="en-US" altLang="zh-CN" sz="2000" dirty="0"/>
              <a:t>Fully Convolutional Networks</a:t>
            </a:r>
            <a:r>
              <a:rPr lang="zh-CN" altLang="zh-CN" sz="2000" dirty="0"/>
              <a:t>，</a:t>
            </a:r>
            <a:r>
              <a:rPr lang="en-US" altLang="zh-CN" sz="2000" dirty="0"/>
              <a:t>FCN</a:t>
            </a:r>
            <a:r>
              <a:rPr lang="zh-CN" altLang="zh-CN" sz="2000" dirty="0"/>
              <a:t>）</a:t>
            </a:r>
            <a:r>
              <a:rPr lang="zh-CN" altLang="en-US" sz="2000" dirty="0"/>
              <a:t>，</a:t>
            </a:r>
            <a:r>
              <a:rPr lang="zh-CN" altLang="zh-CN" sz="2000" dirty="0"/>
              <a:t>是基于深度学习的语义分割的开山之作，奠定了基于深度学习的语义分割的通用框架，后面的一些效果很好的网络都是基于这种结构的改进。在</a:t>
            </a:r>
            <a:r>
              <a:rPr lang="en-US" altLang="zh-CN" sz="2000" dirty="0"/>
              <a:t>FCN</a:t>
            </a:r>
            <a:r>
              <a:rPr lang="zh-CN" altLang="zh-CN" sz="2000" dirty="0"/>
              <a:t>中，用</a:t>
            </a:r>
            <a:r>
              <a:rPr lang="en-US" altLang="zh-CN" sz="2000" dirty="0"/>
              <a:t>1×1</a:t>
            </a:r>
            <a:r>
              <a:rPr lang="zh-CN" altLang="zh-CN" sz="2000" dirty="0"/>
              <a:t>的卷积来代替卷积神经网络中的全连接层，其和</a:t>
            </a:r>
            <a:r>
              <a:rPr lang="en-US" altLang="zh-CN" sz="2000" dirty="0"/>
              <a:t>CNN</a:t>
            </a:r>
            <a:r>
              <a:rPr lang="zh-CN" altLang="zh-CN" sz="2000" dirty="0"/>
              <a:t>对比关系具体如图所示</a:t>
            </a:r>
          </a:p>
        </p:txBody>
      </p:sp>
      <p:pic>
        <p:nvPicPr>
          <p:cNvPr id="4" name="图片 3"/>
          <p:cNvPicPr/>
          <p:nvPr/>
        </p:nvPicPr>
        <p:blipFill>
          <a:blip r:embed="rId2"/>
          <a:stretch>
            <a:fillRect/>
          </a:stretch>
        </p:blipFill>
        <p:spPr>
          <a:xfrm>
            <a:off x="2123728" y="3902224"/>
            <a:ext cx="4291330" cy="2389505"/>
          </a:xfrm>
          <a:prstGeom prst="rect">
            <a:avLst/>
          </a:prstGeom>
        </p:spPr>
      </p:pic>
    </p:spTree>
    <p:extLst>
      <p:ext uri="{BB962C8B-B14F-4D97-AF65-F5344CB8AC3E}">
        <p14:creationId xmlns:p14="http://schemas.microsoft.com/office/powerpoint/2010/main" val="81450570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基于深度学习的可行驶区域检测</a:t>
            </a:r>
            <a:endParaRPr lang="zh-CN" altLang="en-US" dirty="0"/>
          </a:p>
        </p:txBody>
      </p:sp>
      <p:sp>
        <p:nvSpPr>
          <p:cNvPr id="17411" name="内容占位符 2"/>
          <p:cNvSpPr>
            <a:spLocks noGrp="1" noChangeArrowheads="1"/>
          </p:cNvSpPr>
          <p:nvPr>
            <p:ph idx="1"/>
          </p:nvPr>
        </p:nvSpPr>
        <p:spPr>
          <a:xfrm>
            <a:off x="755576" y="1844824"/>
            <a:ext cx="7772400" cy="4114800"/>
          </a:xfrm>
        </p:spPr>
        <p:txBody>
          <a:bodyPr/>
          <a:lstStyle/>
          <a:p>
            <a:pPr marL="0" indent="0">
              <a:buNone/>
            </a:pPr>
            <a:r>
              <a:rPr lang="en-US" altLang="zh-CN" sz="2000" dirty="0"/>
              <a:t>     </a:t>
            </a:r>
            <a:r>
              <a:rPr lang="zh-CN" altLang="zh-CN" sz="2000" dirty="0"/>
              <a:t>我们将介绍一种以编码器</a:t>
            </a:r>
            <a:r>
              <a:rPr lang="en-US" altLang="zh-CN" sz="2000" dirty="0"/>
              <a:t>—</a:t>
            </a:r>
            <a:r>
              <a:rPr lang="zh-CN" altLang="zh-CN" sz="2000" dirty="0"/>
              <a:t>解码器架构来完成可行驶区域的模型</a:t>
            </a:r>
            <a:r>
              <a:rPr lang="en-US" altLang="zh-CN" sz="2000" dirty="0"/>
              <a:t>—</a:t>
            </a:r>
            <a:r>
              <a:rPr lang="en-US" altLang="zh-CN" sz="2000" dirty="0" err="1"/>
              <a:t>kittiseg</a:t>
            </a:r>
            <a:r>
              <a:rPr lang="zh-CN" altLang="zh-CN" sz="2000" dirty="0"/>
              <a:t>。编码器由</a:t>
            </a:r>
            <a:r>
              <a:rPr lang="en-US" altLang="zh-CN" sz="2000" dirty="0"/>
              <a:t>VGG</a:t>
            </a:r>
            <a:r>
              <a:rPr lang="zh-CN" altLang="zh-CN" sz="2000" dirty="0"/>
              <a:t>网络的卷积层和池化层组成。那些特征随后被分割任务的解码器使用</a:t>
            </a:r>
            <a:r>
              <a:rPr lang="en-US" altLang="zh-CN" sz="2000" dirty="0"/>
              <a:t>, </a:t>
            </a:r>
            <a:r>
              <a:rPr lang="zh-CN" altLang="zh-CN" sz="2000" dirty="0"/>
              <a:t>这些解码器实时产生它们的输出。</a:t>
            </a:r>
          </a:p>
          <a:p>
            <a:pPr marL="0" indent="0">
              <a:buNone/>
            </a:pPr>
            <a:r>
              <a:rPr lang="en-US" altLang="zh-CN" sz="2000" dirty="0"/>
              <a:t>      </a:t>
            </a:r>
            <a:r>
              <a:rPr lang="zh-CN" altLang="zh-CN" sz="2000" dirty="0"/>
              <a:t>分割解码器遵循</a:t>
            </a:r>
            <a:r>
              <a:rPr lang="en-US" altLang="zh-CN" sz="2000" dirty="0"/>
              <a:t>FCN</a:t>
            </a:r>
            <a:r>
              <a:rPr lang="zh-CN" altLang="zh-CN" sz="2000" dirty="0"/>
              <a:t>架构。给定编码器</a:t>
            </a:r>
            <a:r>
              <a:rPr lang="en-US" altLang="zh-CN" sz="2000" dirty="0"/>
              <a:t>, </a:t>
            </a:r>
            <a:r>
              <a:rPr lang="zh-CN" altLang="zh-CN" sz="2000" dirty="0"/>
              <a:t>我们将</a:t>
            </a:r>
            <a:r>
              <a:rPr lang="en-US" altLang="zh-CN" sz="2000" dirty="0"/>
              <a:t>VGG</a:t>
            </a:r>
            <a:r>
              <a:rPr lang="zh-CN" altLang="zh-CN" sz="2000" dirty="0"/>
              <a:t>架构中已有的全连接</a:t>
            </a:r>
            <a:r>
              <a:rPr lang="en-US" altLang="zh-CN" sz="2000" dirty="0"/>
              <a:t>(FC)</a:t>
            </a:r>
            <a:r>
              <a:rPr lang="zh-CN" altLang="zh-CN" sz="2000" dirty="0"/>
              <a:t>层转换为</a:t>
            </a:r>
            <a:r>
              <a:rPr lang="en-US" altLang="zh-CN" sz="2000" dirty="0"/>
              <a:t>1×1</a:t>
            </a:r>
            <a:r>
              <a:rPr lang="zh-CN" altLang="zh-CN" sz="2000" dirty="0"/>
              <a:t>的卷积层</a:t>
            </a:r>
            <a:r>
              <a:rPr lang="en-US" altLang="zh-CN" sz="2000" dirty="0"/>
              <a:t>, </a:t>
            </a:r>
            <a:r>
              <a:rPr lang="zh-CN" altLang="zh-CN" sz="2000" dirty="0"/>
              <a:t>以产生</a:t>
            </a:r>
            <a:r>
              <a:rPr lang="en-US" altLang="zh-CN" sz="2000" dirty="0"/>
              <a:t>39×12</a:t>
            </a:r>
            <a:r>
              <a:rPr lang="zh-CN" altLang="zh-CN" sz="2000" dirty="0"/>
              <a:t>大小的低分辨率</a:t>
            </a:r>
            <a:r>
              <a:rPr lang="en-US" altLang="zh-CN" sz="2000" dirty="0"/>
              <a:t>segmentation</a:t>
            </a:r>
            <a:r>
              <a:rPr lang="zh-CN" altLang="zh-CN" sz="2000" dirty="0"/>
              <a:t>。其后是三个</a:t>
            </a:r>
            <a:r>
              <a:rPr lang="en-US" altLang="zh-CN" sz="2000" dirty="0"/>
              <a:t>transposed</a:t>
            </a:r>
            <a:r>
              <a:rPr lang="zh-CN" altLang="zh-CN" sz="2000" dirty="0"/>
              <a:t>卷积层进行上采样。</a:t>
            </a:r>
            <a:r>
              <a:rPr lang="en-US" altLang="zh-CN" sz="2000" dirty="0"/>
              <a:t>skip</a:t>
            </a:r>
            <a:r>
              <a:rPr lang="zh-CN" altLang="zh-CN" sz="2000" dirty="0"/>
              <a:t>层用于从较低层提取高分辨率特征。这些特征首先由</a:t>
            </a:r>
            <a:r>
              <a:rPr lang="en-US" altLang="zh-CN" sz="2000" dirty="0"/>
              <a:t>1×1</a:t>
            </a:r>
            <a:r>
              <a:rPr lang="zh-CN" altLang="zh-CN" sz="2000" dirty="0"/>
              <a:t>卷积层处理</a:t>
            </a:r>
            <a:r>
              <a:rPr lang="en-US" altLang="zh-CN" sz="2000" dirty="0"/>
              <a:t>, </a:t>
            </a:r>
            <a:r>
              <a:rPr lang="zh-CN" altLang="zh-CN" sz="2000" dirty="0"/>
              <a:t>然后加到部分上采样结果中。</a:t>
            </a:r>
          </a:p>
          <a:p>
            <a:endParaRPr lang="zh-CN" altLang="en-US" sz="2000" dirty="0"/>
          </a:p>
        </p:txBody>
      </p:sp>
    </p:spTree>
    <p:extLst>
      <p:ext uri="{BB962C8B-B14F-4D97-AF65-F5344CB8AC3E}">
        <p14:creationId xmlns:p14="http://schemas.microsoft.com/office/powerpoint/2010/main" val="301031937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复杂场景理解</a:t>
            </a:r>
          </a:p>
        </p:txBody>
      </p:sp>
      <p:sp>
        <p:nvSpPr>
          <p:cNvPr id="17411" name="内容占位符 2"/>
          <p:cNvSpPr>
            <a:spLocks noGrp="1" noChangeArrowheads="1"/>
          </p:cNvSpPr>
          <p:nvPr>
            <p:ph idx="1"/>
          </p:nvPr>
        </p:nvSpPr>
        <p:spPr>
          <a:xfrm>
            <a:off x="755576" y="1844824"/>
            <a:ext cx="7772400" cy="4114800"/>
          </a:xfrm>
        </p:spPr>
        <p:txBody>
          <a:bodyPr/>
          <a:lstStyle/>
          <a:p>
            <a:r>
              <a:rPr lang="zh-CN" altLang="zh-CN" sz="2000" b="1" dirty="0"/>
              <a:t> 问题分析与应用场景</a:t>
            </a:r>
          </a:p>
          <a:p>
            <a:r>
              <a:rPr lang="zh-CN" altLang="zh-CN" sz="2000" dirty="0"/>
              <a:t>复杂场景理解指的是车辆根据周围环境来区分车辆所处的场景，如城市繁华地段道路环境，或是行人密集的住宅区和校园，或是高速公路上，再或者是车辆行人较少的村镇道路等等。由于不同的路段具有不同的环境特点和复杂程度，例如在城市道路路口如</a:t>
            </a:r>
            <a:r>
              <a:rPr lang="zh-CN" altLang="en-US" sz="2000" dirty="0"/>
              <a:t>下页上</a:t>
            </a:r>
            <a:r>
              <a:rPr lang="zh-CN" altLang="zh-CN" sz="2000" dirty="0"/>
              <a:t>图所示，往往有多车道，大量的车辆、行人、标志牌、交通灯等，环境复杂；在郊区直行路段或者高速公路上，如</a:t>
            </a:r>
            <a:r>
              <a:rPr lang="zh-CN" altLang="en-US" sz="2000" dirty="0"/>
              <a:t>下页下</a:t>
            </a:r>
            <a:r>
              <a:rPr lang="zh-CN" altLang="zh-CN" sz="2000" dirty="0"/>
              <a:t>图所示，不会有大量的变道情况，交叉路口和交通指示灯等较少，环境较为简单。</a:t>
            </a:r>
            <a:endParaRPr lang="zh-CN" altLang="en-US" sz="2000" dirty="0"/>
          </a:p>
        </p:txBody>
      </p:sp>
    </p:spTree>
    <p:extLst>
      <p:ext uri="{BB962C8B-B14F-4D97-AF65-F5344CB8AC3E}">
        <p14:creationId xmlns:p14="http://schemas.microsoft.com/office/powerpoint/2010/main" val="348743432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复杂场景理解</a:t>
            </a:r>
          </a:p>
        </p:txBody>
      </p:sp>
      <p:pic>
        <p:nvPicPr>
          <p:cNvPr id="5" name="图片 4">
            <a:extLst>
              <a:ext uri="{FF2B5EF4-FFF2-40B4-BE49-F238E27FC236}">
                <a16:creationId xmlns:a16="http://schemas.microsoft.com/office/drawing/2014/main" id="{37258567-FDFC-466E-833F-B3D91FB59E82}"/>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339752" y="1628800"/>
            <a:ext cx="3960440" cy="2594397"/>
          </a:xfrm>
          <a:prstGeom prst="rect">
            <a:avLst/>
          </a:prstGeom>
          <a:noFill/>
          <a:ln>
            <a:noFill/>
          </a:ln>
        </p:spPr>
      </p:pic>
      <p:pic>
        <p:nvPicPr>
          <p:cNvPr id="6" name="图片 5">
            <a:extLst>
              <a:ext uri="{FF2B5EF4-FFF2-40B4-BE49-F238E27FC236}">
                <a16:creationId xmlns:a16="http://schemas.microsoft.com/office/drawing/2014/main" id="{4B02B548-34BC-4504-B7C0-1D7100A79C92}"/>
              </a:ext>
            </a:extLst>
          </p:cNvPr>
          <p:cNvPicPr/>
          <p:nvPr/>
        </p:nvPicPr>
        <p:blipFill>
          <a:blip r:embed="rId3"/>
          <a:stretch>
            <a:fillRect/>
          </a:stretch>
        </p:blipFill>
        <p:spPr>
          <a:xfrm>
            <a:off x="2339752" y="4223198"/>
            <a:ext cx="3960440" cy="2232248"/>
          </a:xfrm>
          <a:prstGeom prst="rect">
            <a:avLst/>
          </a:prstGeom>
        </p:spPr>
      </p:pic>
    </p:spTree>
    <p:extLst>
      <p:ext uri="{BB962C8B-B14F-4D97-AF65-F5344CB8AC3E}">
        <p14:creationId xmlns:p14="http://schemas.microsoft.com/office/powerpoint/2010/main" val="406333204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复杂场景理解</a:t>
            </a:r>
          </a:p>
        </p:txBody>
      </p:sp>
      <p:sp>
        <p:nvSpPr>
          <p:cNvPr id="17411" name="内容占位符 2"/>
          <p:cNvSpPr>
            <a:spLocks noGrp="1" noChangeArrowheads="1"/>
          </p:cNvSpPr>
          <p:nvPr>
            <p:ph idx="1"/>
          </p:nvPr>
        </p:nvSpPr>
        <p:spPr>
          <a:xfrm>
            <a:off x="755576" y="1844824"/>
            <a:ext cx="7772400" cy="4114800"/>
          </a:xfrm>
        </p:spPr>
        <p:txBody>
          <a:bodyPr/>
          <a:lstStyle/>
          <a:p>
            <a:r>
              <a:rPr lang="en-US" altLang="zh-CN" sz="2000" b="1" dirty="0"/>
              <a:t>CNN+LSTM</a:t>
            </a:r>
            <a:r>
              <a:rPr lang="zh-CN" altLang="zh-CN" sz="2000" b="1" dirty="0"/>
              <a:t>实现</a:t>
            </a:r>
          </a:p>
          <a:p>
            <a:r>
              <a:rPr lang="zh-CN" altLang="zh-CN" sz="2000" dirty="0"/>
              <a:t>首先，我们可以将场景识别问题当成一个对图片的分类问题。对车辆前置相机采集到的实时图像进行分类，依次判别每张图像是否属于高速公路。</a:t>
            </a:r>
            <a:endParaRPr lang="en-US" altLang="zh-CN" sz="2000" dirty="0"/>
          </a:p>
          <a:p>
            <a:r>
              <a:rPr lang="zh-CN" altLang="zh-CN" sz="2000" dirty="0"/>
              <a:t>场景识别问题不应该是简单的逐帧分类问题，需要考虑时序连贯性，即对第</a:t>
            </a:r>
            <a:r>
              <a:rPr lang="en-US" altLang="zh-CN" sz="2000" dirty="0"/>
              <a:t>t</a:t>
            </a:r>
            <a:r>
              <a:rPr lang="zh-CN" altLang="zh-CN" sz="2000" dirty="0"/>
              <a:t>帧的判断要考虑第</a:t>
            </a:r>
            <a:r>
              <a:rPr lang="en-US" altLang="zh-CN" sz="2000" dirty="0"/>
              <a:t>t-1</a:t>
            </a:r>
            <a:r>
              <a:rPr lang="zh-CN" altLang="zh-CN" sz="2000" dirty="0"/>
              <a:t>，</a:t>
            </a:r>
            <a:r>
              <a:rPr lang="en-US" altLang="zh-CN" sz="2000" dirty="0"/>
              <a:t>t-2</a:t>
            </a:r>
            <a:r>
              <a:rPr lang="zh-CN" altLang="zh-CN" sz="2000" dirty="0"/>
              <a:t>，</a:t>
            </a:r>
            <a:r>
              <a:rPr lang="en-US" altLang="zh-CN" sz="2000" dirty="0"/>
              <a:t>t-3</a:t>
            </a:r>
            <a:r>
              <a:rPr lang="zh-CN" altLang="zh-CN" sz="2000" dirty="0"/>
              <a:t>等帧的结果。而刻画时序关联性的一个很成功的模型就是</a:t>
            </a:r>
            <a:r>
              <a:rPr lang="en-US" altLang="zh-CN" sz="2000" dirty="0"/>
              <a:t>LSTM</a:t>
            </a:r>
            <a:r>
              <a:rPr lang="zh-CN" altLang="zh-CN" sz="2000" dirty="0"/>
              <a:t>（</a:t>
            </a:r>
            <a:r>
              <a:rPr lang="en-US" altLang="zh-CN" sz="2000" dirty="0"/>
              <a:t>Long Short-Term Memory</a:t>
            </a:r>
            <a:r>
              <a:rPr lang="zh-CN" altLang="zh-CN" sz="2000" dirty="0"/>
              <a:t>）模型。如</a:t>
            </a:r>
            <a:r>
              <a:rPr lang="zh-CN" altLang="en-US" sz="2000" dirty="0"/>
              <a:t>下</a:t>
            </a:r>
            <a:r>
              <a:rPr lang="zh-CN" altLang="zh-CN" sz="2000" dirty="0"/>
              <a:t>图所示，将每次</a:t>
            </a:r>
            <a:r>
              <a:rPr lang="en-US" altLang="zh-CN" sz="2000" dirty="0"/>
              <a:t>CNN</a:t>
            </a:r>
            <a:r>
              <a:rPr lang="zh-CN" altLang="zh-CN" sz="2000" dirty="0"/>
              <a:t>的结果送给</a:t>
            </a:r>
            <a:r>
              <a:rPr lang="en-US" altLang="zh-CN" sz="2000" dirty="0"/>
              <a:t>LSTM</a:t>
            </a:r>
            <a:r>
              <a:rPr lang="zh-CN" altLang="zh-CN" sz="2000" dirty="0"/>
              <a:t>，结合</a:t>
            </a:r>
            <a:r>
              <a:rPr lang="en-US" altLang="zh-CN" sz="2000" dirty="0"/>
              <a:t>LSTM</a:t>
            </a:r>
            <a:r>
              <a:rPr lang="zh-CN" altLang="zh-CN" sz="2000" dirty="0"/>
              <a:t>中之前帧的状态输出对当前帧的预测结果，并更新</a:t>
            </a:r>
            <a:r>
              <a:rPr lang="en-US" altLang="zh-CN" sz="2000" dirty="0"/>
              <a:t>LSTM</a:t>
            </a:r>
            <a:r>
              <a:rPr lang="zh-CN" altLang="zh-CN" sz="2000" dirty="0"/>
              <a:t>的状态。</a:t>
            </a:r>
            <a:endParaRPr lang="zh-CN" altLang="en-US" sz="2000" dirty="0"/>
          </a:p>
        </p:txBody>
      </p:sp>
    </p:spTree>
    <p:extLst>
      <p:ext uri="{BB962C8B-B14F-4D97-AF65-F5344CB8AC3E}">
        <p14:creationId xmlns:p14="http://schemas.microsoft.com/office/powerpoint/2010/main" val="83323544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复杂场景理解</a:t>
            </a:r>
          </a:p>
        </p:txBody>
      </p:sp>
      <p:pic>
        <p:nvPicPr>
          <p:cNvPr id="5" name="图片 4">
            <a:extLst>
              <a:ext uri="{FF2B5EF4-FFF2-40B4-BE49-F238E27FC236}">
                <a16:creationId xmlns:a16="http://schemas.microsoft.com/office/drawing/2014/main" id="{BE2DB3C2-4DFA-47BE-A356-FADFF10D296B}"/>
              </a:ext>
            </a:extLst>
          </p:cNvPr>
          <p:cNvPicPr/>
          <p:nvPr/>
        </p:nvPicPr>
        <p:blipFill>
          <a:blip r:embed="rId2">
            <a:extLst>
              <a:ext uri="{28A0092B-C50C-407E-A947-70E740481C1C}">
                <a14:useLocalDpi xmlns:a14="http://schemas.microsoft.com/office/drawing/2010/main" val="0"/>
              </a:ext>
            </a:extLst>
          </a:blip>
          <a:stretch>
            <a:fillRect/>
          </a:stretch>
        </p:blipFill>
        <p:spPr>
          <a:xfrm>
            <a:off x="1043608" y="1843747"/>
            <a:ext cx="1874864" cy="2721412"/>
          </a:xfrm>
          <a:prstGeom prst="rect">
            <a:avLst/>
          </a:prstGeom>
        </p:spPr>
      </p:pic>
      <p:pic>
        <p:nvPicPr>
          <p:cNvPr id="6" name="图片 5">
            <a:extLst>
              <a:ext uri="{FF2B5EF4-FFF2-40B4-BE49-F238E27FC236}">
                <a16:creationId xmlns:a16="http://schemas.microsoft.com/office/drawing/2014/main" id="{B437A665-6B59-48A6-84BA-C015E47237B2}"/>
              </a:ext>
            </a:extLst>
          </p:cNvPr>
          <p:cNvPicPr/>
          <p:nvPr/>
        </p:nvPicPr>
        <p:blipFill>
          <a:blip r:embed="rId3">
            <a:extLst>
              <a:ext uri="{28A0092B-C50C-407E-A947-70E740481C1C}">
                <a14:useLocalDpi xmlns:a14="http://schemas.microsoft.com/office/drawing/2010/main" val="0"/>
              </a:ext>
            </a:extLst>
          </a:blip>
          <a:stretch>
            <a:fillRect/>
          </a:stretch>
        </p:blipFill>
        <p:spPr>
          <a:xfrm>
            <a:off x="3226018" y="1843747"/>
            <a:ext cx="3866261" cy="2721412"/>
          </a:xfrm>
          <a:prstGeom prst="rect">
            <a:avLst/>
          </a:prstGeom>
        </p:spPr>
      </p:pic>
      <p:sp>
        <p:nvSpPr>
          <p:cNvPr id="3" name="矩形 2">
            <a:extLst>
              <a:ext uri="{FF2B5EF4-FFF2-40B4-BE49-F238E27FC236}">
                <a16:creationId xmlns:a16="http://schemas.microsoft.com/office/drawing/2014/main" id="{98CF06AD-B47A-4C8F-9ABA-C58E268AB713}"/>
              </a:ext>
            </a:extLst>
          </p:cNvPr>
          <p:cNvSpPr/>
          <p:nvPr/>
        </p:nvSpPr>
        <p:spPr>
          <a:xfrm>
            <a:off x="1312750" y="5661248"/>
            <a:ext cx="5760640" cy="400110"/>
          </a:xfrm>
          <a:prstGeom prst="rect">
            <a:avLst/>
          </a:prstGeom>
        </p:spPr>
        <p:txBody>
          <a:bodyPr wrap="square">
            <a:spAutoFit/>
          </a:bodyPr>
          <a:lstStyle/>
          <a:p>
            <a:r>
              <a:rPr lang="zh-CN" altLang="zh-CN" dirty="0">
                <a:solidFill>
                  <a:srgbClr val="000000"/>
                </a:solidFill>
                <a:latin typeface="Calibri" panose="020F0502020204030204" pitchFamily="34" charset="0"/>
                <a:ea typeface="等线" panose="02010600030101010101" pitchFamily="2" charset="-122"/>
                <a:cs typeface="Times New Roman" panose="02020603050405020304" pitchFamily="18" charset="0"/>
              </a:rPr>
              <a:t>（</a:t>
            </a:r>
            <a:r>
              <a:rPr lang="en-US" altLang="zh-CN" dirty="0">
                <a:solidFill>
                  <a:srgbClr val="000000"/>
                </a:solidFill>
                <a:latin typeface="Calibri" panose="020F0502020204030204" pitchFamily="34" charset="0"/>
                <a:ea typeface="等线" panose="02010600030101010101" pitchFamily="2" charset="-122"/>
                <a:cs typeface="Times New Roman" panose="02020603050405020304" pitchFamily="18" charset="0"/>
              </a:rPr>
              <a:t>a</a:t>
            </a:r>
            <a:r>
              <a:rPr lang="zh-CN" altLang="zh-CN" dirty="0">
                <a:solidFill>
                  <a:srgbClr val="000000"/>
                </a:solidFill>
                <a:latin typeface="Calibri" panose="020F0502020204030204" pitchFamily="34" charset="0"/>
                <a:ea typeface="等线" panose="02010600030101010101" pitchFamily="2" charset="-122"/>
                <a:cs typeface="Times New Roman" panose="02020603050405020304" pitchFamily="18" charset="0"/>
              </a:rPr>
              <a:t>）为</a:t>
            </a:r>
            <a:r>
              <a:rPr lang="en-US" altLang="zh-CN" dirty="0">
                <a:solidFill>
                  <a:srgbClr val="000000"/>
                </a:solidFill>
                <a:latin typeface="Calibri" panose="020F0502020204030204" pitchFamily="34" charset="0"/>
                <a:ea typeface="等线" panose="02010600030101010101" pitchFamily="2" charset="-122"/>
                <a:cs typeface="Times New Roman" panose="02020603050405020304" pitchFamily="18" charset="0"/>
              </a:rPr>
              <a:t>CNN</a:t>
            </a:r>
            <a:r>
              <a:rPr lang="zh-CN" altLang="zh-CN" dirty="0">
                <a:solidFill>
                  <a:srgbClr val="000000"/>
                </a:solidFill>
                <a:latin typeface="Calibri" panose="020F0502020204030204" pitchFamily="34" charset="0"/>
                <a:ea typeface="等线" panose="02010600030101010101" pitchFamily="2" charset="-122"/>
                <a:cs typeface="Times New Roman" panose="02020603050405020304" pitchFamily="18" charset="0"/>
              </a:rPr>
              <a:t>分类模型，（</a:t>
            </a:r>
            <a:r>
              <a:rPr lang="en-US" altLang="zh-CN" dirty="0">
                <a:solidFill>
                  <a:srgbClr val="000000"/>
                </a:solidFill>
                <a:latin typeface="Calibri" panose="020F0502020204030204" pitchFamily="34" charset="0"/>
                <a:ea typeface="等线" panose="02010600030101010101" pitchFamily="2" charset="-122"/>
                <a:cs typeface="Times New Roman" panose="02020603050405020304" pitchFamily="18" charset="0"/>
              </a:rPr>
              <a:t>b</a:t>
            </a:r>
            <a:r>
              <a:rPr lang="zh-CN" altLang="zh-CN" dirty="0">
                <a:solidFill>
                  <a:srgbClr val="000000"/>
                </a:solidFill>
                <a:latin typeface="Calibri" panose="020F0502020204030204" pitchFamily="34" charset="0"/>
                <a:ea typeface="等线" panose="02010600030101010101" pitchFamily="2" charset="-122"/>
                <a:cs typeface="Times New Roman" panose="02020603050405020304" pitchFamily="18" charset="0"/>
              </a:rPr>
              <a:t>）为</a:t>
            </a:r>
            <a:r>
              <a:rPr lang="en-US" altLang="zh-CN" dirty="0">
                <a:solidFill>
                  <a:srgbClr val="000000"/>
                </a:solidFill>
                <a:latin typeface="Calibri" panose="020F0502020204030204" pitchFamily="34" charset="0"/>
                <a:ea typeface="等线" panose="02010600030101010101" pitchFamily="2" charset="-122"/>
                <a:cs typeface="Times New Roman" panose="02020603050405020304" pitchFamily="18" charset="0"/>
              </a:rPr>
              <a:t>CNN + LSTM</a:t>
            </a:r>
            <a:r>
              <a:rPr lang="zh-CN" altLang="zh-CN" dirty="0">
                <a:solidFill>
                  <a:srgbClr val="000000"/>
                </a:solidFill>
                <a:latin typeface="Calibri" panose="020F0502020204030204" pitchFamily="34" charset="0"/>
                <a:ea typeface="等线" panose="02010600030101010101" pitchFamily="2" charset="-122"/>
                <a:cs typeface="Times New Roman" panose="02020603050405020304" pitchFamily="18" charset="0"/>
              </a:rPr>
              <a:t>模型</a:t>
            </a:r>
            <a:endParaRPr lang="zh-CN" altLang="en-US" dirty="0"/>
          </a:p>
        </p:txBody>
      </p:sp>
      <p:sp>
        <p:nvSpPr>
          <p:cNvPr id="4" name="矩形 3">
            <a:extLst>
              <a:ext uri="{FF2B5EF4-FFF2-40B4-BE49-F238E27FC236}">
                <a16:creationId xmlns:a16="http://schemas.microsoft.com/office/drawing/2014/main" id="{ECA477E8-768F-4274-81AC-0D700AA5CA13}"/>
              </a:ext>
            </a:extLst>
          </p:cNvPr>
          <p:cNvSpPr/>
          <p:nvPr/>
        </p:nvSpPr>
        <p:spPr>
          <a:xfrm>
            <a:off x="1570510" y="4771260"/>
            <a:ext cx="821059" cy="400110"/>
          </a:xfrm>
          <a:prstGeom prst="rect">
            <a:avLst/>
          </a:prstGeom>
        </p:spPr>
        <p:txBody>
          <a:bodyPr wrap="none">
            <a:spAutoFit/>
          </a:bodyPr>
          <a:lstStyle/>
          <a:p>
            <a:r>
              <a:rPr lang="zh-CN" altLang="zh-CN" dirty="0">
                <a:solidFill>
                  <a:srgbClr val="000000"/>
                </a:solidFill>
                <a:latin typeface="Calibri" panose="020F0502020204030204" pitchFamily="34" charset="0"/>
                <a:ea typeface="等线" panose="02010600030101010101" pitchFamily="2" charset="-122"/>
                <a:cs typeface="Times New Roman" panose="02020603050405020304" pitchFamily="18" charset="0"/>
              </a:rPr>
              <a:t>（</a:t>
            </a:r>
            <a:r>
              <a:rPr lang="en-US" altLang="zh-CN" dirty="0">
                <a:solidFill>
                  <a:srgbClr val="000000"/>
                </a:solidFill>
                <a:latin typeface="Calibri" panose="020F0502020204030204" pitchFamily="34" charset="0"/>
                <a:ea typeface="等线" panose="02010600030101010101" pitchFamily="2" charset="-122"/>
                <a:cs typeface="Times New Roman" panose="02020603050405020304" pitchFamily="18" charset="0"/>
              </a:rPr>
              <a:t>a</a:t>
            </a:r>
            <a:r>
              <a:rPr lang="zh-CN" altLang="zh-CN" dirty="0">
                <a:solidFill>
                  <a:srgbClr val="000000"/>
                </a:solidFill>
                <a:latin typeface="Calibri" panose="020F0502020204030204" pitchFamily="34" charset="0"/>
                <a:ea typeface="等线" panose="02010600030101010101" pitchFamily="2" charset="-122"/>
                <a:cs typeface="Times New Roman" panose="02020603050405020304" pitchFamily="18" charset="0"/>
              </a:rPr>
              <a:t>）</a:t>
            </a:r>
            <a:endParaRPr lang="zh-CN" altLang="en-US" dirty="0"/>
          </a:p>
        </p:txBody>
      </p:sp>
      <p:sp>
        <p:nvSpPr>
          <p:cNvPr id="7" name="矩形 6">
            <a:extLst>
              <a:ext uri="{FF2B5EF4-FFF2-40B4-BE49-F238E27FC236}">
                <a16:creationId xmlns:a16="http://schemas.microsoft.com/office/drawing/2014/main" id="{A1CBCF4E-EDDB-4903-96A5-E7D7648940E0}"/>
              </a:ext>
            </a:extLst>
          </p:cNvPr>
          <p:cNvSpPr/>
          <p:nvPr/>
        </p:nvSpPr>
        <p:spPr>
          <a:xfrm>
            <a:off x="4667829" y="4713093"/>
            <a:ext cx="832279" cy="400110"/>
          </a:xfrm>
          <a:prstGeom prst="rect">
            <a:avLst/>
          </a:prstGeom>
        </p:spPr>
        <p:txBody>
          <a:bodyPr wrap="none">
            <a:spAutoFit/>
          </a:bodyPr>
          <a:lstStyle/>
          <a:p>
            <a:r>
              <a:rPr lang="zh-CN" altLang="zh-CN" dirty="0">
                <a:solidFill>
                  <a:srgbClr val="000000"/>
                </a:solidFill>
                <a:latin typeface="Calibri" panose="020F0502020204030204" pitchFamily="34" charset="0"/>
                <a:ea typeface="等线" panose="02010600030101010101" pitchFamily="2" charset="-122"/>
                <a:cs typeface="Times New Roman" panose="02020603050405020304" pitchFamily="18" charset="0"/>
              </a:rPr>
              <a:t>（</a:t>
            </a:r>
            <a:r>
              <a:rPr lang="en-US" altLang="zh-CN" dirty="0">
                <a:solidFill>
                  <a:srgbClr val="000000"/>
                </a:solidFill>
                <a:latin typeface="Calibri" panose="020F0502020204030204" pitchFamily="34" charset="0"/>
                <a:ea typeface="等线" panose="02010600030101010101" pitchFamily="2" charset="-122"/>
                <a:cs typeface="Times New Roman" panose="02020603050405020304" pitchFamily="18" charset="0"/>
              </a:rPr>
              <a:t>b</a:t>
            </a:r>
            <a:r>
              <a:rPr lang="zh-CN" altLang="zh-CN" dirty="0">
                <a:solidFill>
                  <a:srgbClr val="000000"/>
                </a:solidFill>
                <a:latin typeface="Calibri" panose="020F0502020204030204" pitchFamily="34" charset="0"/>
                <a:ea typeface="等线" panose="02010600030101010101" pitchFamily="2" charset="-122"/>
                <a:cs typeface="Times New Roman" panose="02020603050405020304" pitchFamily="18" charset="0"/>
              </a:rPr>
              <a:t>）</a:t>
            </a:r>
            <a:endParaRPr lang="zh-CN" altLang="en-US" dirty="0"/>
          </a:p>
        </p:txBody>
      </p:sp>
    </p:spTree>
    <p:extLst>
      <p:ext uri="{BB962C8B-B14F-4D97-AF65-F5344CB8AC3E}">
        <p14:creationId xmlns:p14="http://schemas.microsoft.com/office/powerpoint/2010/main" val="425721183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动态场景理解</a:t>
            </a:r>
            <a:endParaRPr lang="zh-CN" altLang="en-US" dirty="0"/>
          </a:p>
        </p:txBody>
      </p:sp>
      <p:sp>
        <p:nvSpPr>
          <p:cNvPr id="17411" name="内容占位符 2"/>
          <p:cNvSpPr>
            <a:spLocks noGrp="1" noChangeArrowheads="1"/>
          </p:cNvSpPr>
          <p:nvPr>
            <p:ph idx="1"/>
          </p:nvPr>
        </p:nvSpPr>
        <p:spPr>
          <a:xfrm>
            <a:off x="755576" y="1844824"/>
            <a:ext cx="7772400" cy="4114800"/>
          </a:xfrm>
        </p:spPr>
        <p:txBody>
          <a:bodyPr/>
          <a:lstStyle/>
          <a:p>
            <a:r>
              <a:rPr lang="zh-CN" altLang="zh-CN" sz="2000" dirty="0"/>
              <a:t>动态场景理解，即图像序列分析，是指感知系统在给定的图像序列中检测运动物体，并对其进行识别、跟踪等。感知系统不仅仅是从单张图像获取信息，而是结合图像序列中的连续帧图片信息来完成固定任务。</a:t>
            </a:r>
          </a:p>
          <a:p>
            <a:r>
              <a:rPr lang="zh-CN" altLang="zh-CN" sz="2000" dirty="0"/>
              <a:t>在自动驾驶场景中，动态场景的分析尤为重要，本节将介绍三种较为复杂的动态场景分析方法：多目标追踪、路径实时预测和行人手势识别。追踪技术可以产生目标运动轨迹，路径实时预测对汽车的路径规划有着十分重要的作用，行人手势识别是未来自动驾驶发展的一个方向。</a:t>
            </a:r>
            <a:r>
              <a:rPr lang="en-US" altLang="zh-CN" sz="2000" dirty="0"/>
              <a:t> </a:t>
            </a:r>
            <a:r>
              <a:rPr lang="zh-CN" altLang="zh-CN" sz="2000" dirty="0"/>
              <a:t> </a:t>
            </a:r>
            <a:r>
              <a:rPr lang="en-US" altLang="zh-CN" sz="2000" dirty="0"/>
              <a:t> </a:t>
            </a:r>
            <a:r>
              <a:rPr lang="zh-CN" altLang="zh-CN" sz="2000" dirty="0"/>
              <a:t>行人手势识别经讨论过后可以加上，多加了一部分描述</a:t>
            </a:r>
          </a:p>
        </p:txBody>
      </p:sp>
    </p:spTree>
    <p:extLst>
      <p:ext uri="{BB962C8B-B14F-4D97-AF65-F5344CB8AC3E}">
        <p14:creationId xmlns:p14="http://schemas.microsoft.com/office/powerpoint/2010/main" val="17395095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a:extLst>
              <a:ext uri="{FF2B5EF4-FFF2-40B4-BE49-F238E27FC236}">
                <a16:creationId xmlns:a16="http://schemas.microsoft.com/office/drawing/2014/main" id="{F9559468-662C-440B-8A98-744F394EC62B}"/>
              </a:ext>
            </a:extLst>
          </p:cNvPr>
          <p:cNvSpPr>
            <a:spLocks noGrp="1" noChangeArrowheads="1"/>
          </p:cNvSpPr>
          <p:nvPr>
            <p:ph type="title"/>
          </p:nvPr>
        </p:nvSpPr>
        <p:spPr/>
        <p:txBody>
          <a:bodyPr/>
          <a:lstStyle/>
          <a:p>
            <a:r>
              <a:rPr lang="zh-CN" altLang="zh-CN"/>
              <a:t>可见光相机</a:t>
            </a:r>
            <a:endParaRPr lang="zh-CN" altLang="en-US"/>
          </a:p>
        </p:txBody>
      </p:sp>
      <p:graphicFrame>
        <p:nvGraphicFramePr>
          <p:cNvPr id="2" name="内容占位符 1">
            <a:extLst>
              <a:ext uri="{FF2B5EF4-FFF2-40B4-BE49-F238E27FC236}">
                <a16:creationId xmlns:a16="http://schemas.microsoft.com/office/drawing/2014/main" id="{8A80C64B-D24D-4C7C-BC36-DAF3E740788A}"/>
              </a:ext>
            </a:extLst>
          </p:cNvPr>
          <p:cNvGraphicFramePr>
            <a:graphicFrameLocks noGrp="1"/>
          </p:cNvGraphicFramePr>
          <p:nvPr>
            <p:ph idx="1"/>
          </p:nvPr>
        </p:nvGraphicFramePr>
        <p:xfrm>
          <a:off x="755650" y="1773238"/>
          <a:ext cx="7129464" cy="4265615"/>
        </p:xfrm>
        <a:graphic>
          <a:graphicData uri="http://schemas.openxmlformats.org/drawingml/2006/table">
            <a:tbl>
              <a:tblPr firstRow="1" firstCol="1" bandRow="1">
                <a:tableStyleId>{D7AC3CCA-C797-4891-BE02-D94E43425B78}</a:tableStyleId>
              </a:tblPr>
              <a:tblGrid>
                <a:gridCol w="1645680">
                  <a:extLst>
                    <a:ext uri="{9D8B030D-6E8A-4147-A177-3AD203B41FA5}">
                      <a16:colId xmlns:a16="http://schemas.microsoft.com/office/drawing/2014/main" val="2897525929"/>
                    </a:ext>
                  </a:extLst>
                </a:gridCol>
                <a:gridCol w="1673835">
                  <a:extLst>
                    <a:ext uri="{9D8B030D-6E8A-4147-A177-3AD203B41FA5}">
                      <a16:colId xmlns:a16="http://schemas.microsoft.com/office/drawing/2014/main" val="1256830510"/>
                    </a:ext>
                  </a:extLst>
                </a:gridCol>
                <a:gridCol w="3809949">
                  <a:extLst>
                    <a:ext uri="{9D8B030D-6E8A-4147-A177-3AD203B41FA5}">
                      <a16:colId xmlns:a16="http://schemas.microsoft.com/office/drawing/2014/main" val="3859126412"/>
                    </a:ext>
                  </a:extLst>
                </a:gridCol>
              </a:tblGrid>
              <a:tr h="213374">
                <a:tc>
                  <a:txBody>
                    <a:bodyPr/>
                    <a:lstStyle/>
                    <a:p>
                      <a:pPr indent="228600" algn="just">
                        <a:spcAft>
                          <a:spcPts val="0"/>
                        </a:spcAft>
                      </a:pPr>
                      <a:r>
                        <a:rPr lang="en-US" sz="1400" kern="100">
                          <a:effectLst/>
                        </a:rPr>
                        <a:t>ADAS</a:t>
                      </a:r>
                      <a:r>
                        <a:rPr lang="zh-CN" sz="1400" kern="100">
                          <a:effectLst/>
                        </a:rPr>
                        <a:t>功能</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tc>
                <a:tc>
                  <a:txBody>
                    <a:bodyPr/>
                    <a:lstStyle/>
                    <a:p>
                      <a:pPr indent="228600" algn="just">
                        <a:spcAft>
                          <a:spcPts val="0"/>
                        </a:spcAft>
                      </a:pPr>
                      <a:r>
                        <a:rPr lang="zh-CN" sz="1400" kern="100">
                          <a:effectLst/>
                        </a:rPr>
                        <a:t>使用摄像头</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tc>
                <a:tc>
                  <a:txBody>
                    <a:bodyPr/>
                    <a:lstStyle/>
                    <a:p>
                      <a:pPr indent="228600" algn="just">
                        <a:spcAft>
                          <a:spcPts val="0"/>
                        </a:spcAft>
                      </a:pPr>
                      <a:r>
                        <a:rPr lang="zh-CN" sz="1400" kern="100">
                          <a:effectLst/>
                        </a:rPr>
                        <a:t>功能简介</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tc>
                <a:extLst>
                  <a:ext uri="{0D108BD9-81ED-4DB2-BD59-A6C34878D82A}">
                    <a16:rowId xmlns:a16="http://schemas.microsoft.com/office/drawing/2014/main" val="164476138"/>
                  </a:ext>
                </a:extLst>
              </a:tr>
              <a:tr h="426749">
                <a:tc>
                  <a:txBody>
                    <a:bodyPr/>
                    <a:lstStyle/>
                    <a:p>
                      <a:pPr algn="just">
                        <a:spcAft>
                          <a:spcPts val="0"/>
                        </a:spcAft>
                      </a:pPr>
                      <a:r>
                        <a:rPr lang="zh-CN" sz="1400" kern="100">
                          <a:effectLst/>
                        </a:rPr>
                        <a:t>车道偏离预警</a:t>
                      </a:r>
                      <a:r>
                        <a:rPr lang="en-US" sz="1400" kern="100">
                          <a:effectLst/>
                        </a:rPr>
                        <a:t>LDW</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tc>
                <a:tc>
                  <a:txBody>
                    <a:bodyPr/>
                    <a:lstStyle/>
                    <a:p>
                      <a:pPr indent="228600" algn="just">
                        <a:spcAft>
                          <a:spcPts val="0"/>
                        </a:spcAft>
                      </a:pPr>
                      <a:r>
                        <a:rPr lang="zh-CN" sz="1400" kern="100">
                          <a:effectLst/>
                        </a:rPr>
                        <a:t>前视</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tc>
                <a:tc>
                  <a:txBody>
                    <a:bodyPr/>
                    <a:lstStyle/>
                    <a:p>
                      <a:pPr algn="just">
                        <a:spcAft>
                          <a:spcPts val="0"/>
                        </a:spcAft>
                      </a:pPr>
                      <a:r>
                        <a:rPr lang="zh-CN" sz="1400" kern="100">
                          <a:effectLst/>
                        </a:rPr>
                        <a:t>当前相机检测到车辆即将偏离车道线时，就会报警</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tc>
                <a:extLst>
                  <a:ext uri="{0D108BD9-81ED-4DB2-BD59-A6C34878D82A}">
                    <a16:rowId xmlns:a16="http://schemas.microsoft.com/office/drawing/2014/main" val="2953650155"/>
                  </a:ext>
                </a:extLst>
              </a:tr>
              <a:tr h="426749">
                <a:tc>
                  <a:txBody>
                    <a:bodyPr/>
                    <a:lstStyle/>
                    <a:p>
                      <a:pPr algn="just">
                        <a:spcAft>
                          <a:spcPts val="0"/>
                        </a:spcAft>
                      </a:pPr>
                      <a:r>
                        <a:rPr lang="zh-CN" sz="1400" kern="100">
                          <a:effectLst/>
                        </a:rPr>
                        <a:t>前向碰撞预警</a:t>
                      </a:r>
                      <a:r>
                        <a:rPr lang="en-US" sz="1400" kern="100">
                          <a:effectLst/>
                        </a:rPr>
                        <a:t>FCW</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tc>
                <a:tc>
                  <a:txBody>
                    <a:bodyPr/>
                    <a:lstStyle/>
                    <a:p>
                      <a:pPr indent="228600" algn="just">
                        <a:spcAft>
                          <a:spcPts val="0"/>
                        </a:spcAft>
                      </a:pPr>
                      <a:r>
                        <a:rPr lang="zh-CN" sz="1400" kern="100">
                          <a:effectLst/>
                        </a:rPr>
                        <a:t>前视</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tc>
                <a:tc>
                  <a:txBody>
                    <a:bodyPr/>
                    <a:lstStyle/>
                    <a:p>
                      <a:pPr algn="just">
                        <a:spcAft>
                          <a:spcPts val="0"/>
                        </a:spcAft>
                      </a:pPr>
                      <a:r>
                        <a:rPr lang="zh-CN" sz="1400" kern="100">
                          <a:effectLst/>
                        </a:rPr>
                        <a:t>当前相机检测到与前车距离过近，可能发生追尾时，就会发出警报</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tc>
                <a:extLst>
                  <a:ext uri="{0D108BD9-81ED-4DB2-BD59-A6C34878D82A}">
                    <a16:rowId xmlns:a16="http://schemas.microsoft.com/office/drawing/2014/main" val="1330952839"/>
                  </a:ext>
                </a:extLst>
              </a:tr>
              <a:tr h="424875">
                <a:tc>
                  <a:txBody>
                    <a:bodyPr/>
                    <a:lstStyle/>
                    <a:p>
                      <a:pPr algn="just">
                        <a:spcAft>
                          <a:spcPts val="0"/>
                        </a:spcAft>
                      </a:pPr>
                      <a:r>
                        <a:rPr lang="zh-CN" sz="1400" kern="100">
                          <a:effectLst/>
                        </a:rPr>
                        <a:t>交通标志识别</a:t>
                      </a:r>
                      <a:r>
                        <a:rPr lang="en-US" sz="1400" kern="100">
                          <a:effectLst/>
                        </a:rPr>
                        <a:t>TSR</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tc>
                <a:tc>
                  <a:txBody>
                    <a:bodyPr/>
                    <a:lstStyle/>
                    <a:p>
                      <a:pPr indent="228600" algn="just">
                        <a:spcAft>
                          <a:spcPts val="0"/>
                        </a:spcAft>
                      </a:pPr>
                      <a:r>
                        <a:rPr lang="zh-CN" sz="1400" kern="100">
                          <a:effectLst/>
                        </a:rPr>
                        <a:t>前视、侧视</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tc>
                <a:tc>
                  <a:txBody>
                    <a:bodyPr/>
                    <a:lstStyle/>
                    <a:p>
                      <a:pPr indent="228600" algn="just">
                        <a:spcAft>
                          <a:spcPts val="0"/>
                        </a:spcAft>
                      </a:pPr>
                      <a:r>
                        <a:rPr lang="zh-CN" sz="1400" kern="100" dirty="0">
                          <a:effectLst/>
                        </a:rPr>
                        <a:t>识别前方道路两侧的交通标志</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tc>
                <a:extLst>
                  <a:ext uri="{0D108BD9-81ED-4DB2-BD59-A6C34878D82A}">
                    <a16:rowId xmlns:a16="http://schemas.microsoft.com/office/drawing/2014/main" val="1369305352"/>
                  </a:ext>
                </a:extLst>
              </a:tr>
              <a:tr h="640123">
                <a:tc>
                  <a:txBody>
                    <a:bodyPr/>
                    <a:lstStyle/>
                    <a:p>
                      <a:pPr algn="just">
                        <a:spcAft>
                          <a:spcPts val="0"/>
                        </a:spcAft>
                      </a:pPr>
                      <a:r>
                        <a:rPr lang="zh-CN" sz="1400" kern="100">
                          <a:effectLst/>
                        </a:rPr>
                        <a:t>车道保持辅助</a:t>
                      </a:r>
                      <a:r>
                        <a:rPr lang="en-US" sz="1400" kern="100">
                          <a:effectLst/>
                        </a:rPr>
                        <a:t>LKA</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tc>
                <a:tc>
                  <a:txBody>
                    <a:bodyPr/>
                    <a:lstStyle/>
                    <a:p>
                      <a:pPr indent="228600" algn="just">
                        <a:spcAft>
                          <a:spcPts val="0"/>
                        </a:spcAft>
                      </a:pPr>
                      <a:r>
                        <a:rPr lang="zh-CN" sz="1400" kern="100">
                          <a:effectLst/>
                        </a:rPr>
                        <a:t>前视</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tc>
                <a:tc>
                  <a:txBody>
                    <a:bodyPr/>
                    <a:lstStyle/>
                    <a:p>
                      <a:pPr algn="just">
                        <a:spcAft>
                          <a:spcPts val="0"/>
                        </a:spcAft>
                      </a:pPr>
                      <a:r>
                        <a:rPr lang="zh-CN" sz="1400" kern="100">
                          <a:effectLst/>
                        </a:rPr>
                        <a:t>当前相机检测到车辆即将偏离车道线时，就会向控制中心发出信息，然后由控制中心发出指令，及时纠正行驶方向</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tc>
                <a:extLst>
                  <a:ext uri="{0D108BD9-81ED-4DB2-BD59-A6C34878D82A}">
                    <a16:rowId xmlns:a16="http://schemas.microsoft.com/office/drawing/2014/main" val="2147479019"/>
                  </a:ext>
                </a:extLst>
              </a:tr>
              <a:tr h="426749">
                <a:tc>
                  <a:txBody>
                    <a:bodyPr/>
                    <a:lstStyle/>
                    <a:p>
                      <a:pPr algn="just">
                        <a:spcAft>
                          <a:spcPts val="0"/>
                        </a:spcAft>
                      </a:pPr>
                      <a:r>
                        <a:rPr lang="zh-CN" sz="1400" kern="100">
                          <a:effectLst/>
                        </a:rPr>
                        <a:t>行人碰撞预警</a:t>
                      </a:r>
                      <a:r>
                        <a:rPr lang="en-US" sz="1400" kern="100">
                          <a:effectLst/>
                        </a:rPr>
                        <a:t>PCW</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tc>
                <a:tc>
                  <a:txBody>
                    <a:bodyPr/>
                    <a:lstStyle/>
                    <a:p>
                      <a:pPr indent="228600" algn="just">
                        <a:spcAft>
                          <a:spcPts val="0"/>
                        </a:spcAft>
                      </a:pPr>
                      <a:r>
                        <a:rPr lang="zh-CN" sz="1400" kern="100">
                          <a:effectLst/>
                        </a:rPr>
                        <a:t>前视</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tc>
                <a:tc>
                  <a:txBody>
                    <a:bodyPr/>
                    <a:lstStyle/>
                    <a:p>
                      <a:pPr algn="just">
                        <a:spcAft>
                          <a:spcPts val="0"/>
                        </a:spcAft>
                      </a:pPr>
                      <a:r>
                        <a:rPr lang="zh-CN" sz="1400" kern="100">
                          <a:effectLst/>
                        </a:rPr>
                        <a:t>前视相机会标记前方道路行人，并在可能发生碰撞时及时发出警报</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tc>
                <a:extLst>
                  <a:ext uri="{0D108BD9-81ED-4DB2-BD59-A6C34878D82A}">
                    <a16:rowId xmlns:a16="http://schemas.microsoft.com/office/drawing/2014/main" val="1000777809"/>
                  </a:ext>
                </a:extLst>
              </a:tr>
              <a:tr h="426749">
                <a:tc>
                  <a:txBody>
                    <a:bodyPr/>
                    <a:lstStyle/>
                    <a:p>
                      <a:pPr algn="just">
                        <a:spcAft>
                          <a:spcPts val="0"/>
                        </a:spcAft>
                      </a:pPr>
                      <a:r>
                        <a:rPr lang="zh-CN" sz="1400" kern="100">
                          <a:effectLst/>
                        </a:rPr>
                        <a:t>盲点监测</a:t>
                      </a:r>
                      <a:r>
                        <a:rPr lang="en-US" sz="1400" kern="100">
                          <a:effectLst/>
                        </a:rPr>
                        <a:t>BSD</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tc>
                <a:tc>
                  <a:txBody>
                    <a:bodyPr/>
                    <a:lstStyle/>
                    <a:p>
                      <a:pPr indent="228600" algn="just">
                        <a:spcAft>
                          <a:spcPts val="0"/>
                        </a:spcAft>
                      </a:pPr>
                      <a:r>
                        <a:rPr lang="zh-CN" sz="1400" kern="100">
                          <a:effectLst/>
                        </a:rPr>
                        <a:t>侧视</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tc>
                <a:tc>
                  <a:txBody>
                    <a:bodyPr/>
                    <a:lstStyle/>
                    <a:p>
                      <a:pPr indent="228600" algn="just">
                        <a:spcAft>
                          <a:spcPts val="0"/>
                        </a:spcAft>
                      </a:pPr>
                      <a:r>
                        <a:rPr lang="zh-CN" sz="1400" kern="100">
                          <a:effectLst/>
                        </a:rPr>
                        <a:t>利用侧视相机，将后视镜盲区内的影像显示在驾驶舱内</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tc>
                <a:extLst>
                  <a:ext uri="{0D108BD9-81ED-4DB2-BD59-A6C34878D82A}">
                    <a16:rowId xmlns:a16="http://schemas.microsoft.com/office/drawing/2014/main" val="4220680408"/>
                  </a:ext>
                </a:extLst>
              </a:tr>
              <a:tr h="426749">
                <a:tc>
                  <a:txBody>
                    <a:bodyPr/>
                    <a:lstStyle/>
                    <a:p>
                      <a:pPr algn="just">
                        <a:spcAft>
                          <a:spcPts val="0"/>
                        </a:spcAft>
                      </a:pPr>
                      <a:r>
                        <a:rPr lang="zh-CN" sz="1400" kern="100">
                          <a:effectLst/>
                        </a:rPr>
                        <a:t>全景泊车</a:t>
                      </a:r>
                      <a:r>
                        <a:rPr lang="en-US" sz="1400" kern="100">
                          <a:effectLst/>
                        </a:rPr>
                        <a:t>SVP</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tc>
                <a:tc>
                  <a:txBody>
                    <a:bodyPr/>
                    <a:lstStyle/>
                    <a:p>
                      <a:pPr algn="just">
                        <a:spcAft>
                          <a:spcPts val="0"/>
                        </a:spcAft>
                      </a:pPr>
                      <a:r>
                        <a:rPr lang="zh-CN" sz="1400" kern="100">
                          <a:effectLst/>
                        </a:rPr>
                        <a:t>前视、侧视、后视</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tc>
                <a:tc>
                  <a:txBody>
                    <a:bodyPr/>
                    <a:lstStyle/>
                    <a:p>
                      <a:pPr algn="just">
                        <a:spcAft>
                          <a:spcPts val="0"/>
                        </a:spcAft>
                      </a:pPr>
                      <a:r>
                        <a:rPr lang="zh-CN" sz="1400" kern="100">
                          <a:effectLst/>
                        </a:rPr>
                        <a:t>利用车辆前后左右的相机获取的影像，利用图像拼接技术，输出车辆周边全景图</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tc>
                <a:extLst>
                  <a:ext uri="{0D108BD9-81ED-4DB2-BD59-A6C34878D82A}">
                    <a16:rowId xmlns:a16="http://schemas.microsoft.com/office/drawing/2014/main" val="2238179110"/>
                  </a:ext>
                </a:extLst>
              </a:tr>
              <a:tr h="426749">
                <a:tc>
                  <a:txBody>
                    <a:bodyPr/>
                    <a:lstStyle/>
                    <a:p>
                      <a:pPr algn="just">
                        <a:spcAft>
                          <a:spcPts val="0"/>
                        </a:spcAft>
                      </a:pPr>
                      <a:r>
                        <a:rPr lang="zh-CN" sz="1400" kern="100">
                          <a:effectLst/>
                        </a:rPr>
                        <a:t>泊车辅助</a:t>
                      </a:r>
                      <a:r>
                        <a:rPr lang="en-US" sz="1400" kern="100">
                          <a:effectLst/>
                        </a:rPr>
                        <a:t>PA</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tc>
                <a:tc>
                  <a:txBody>
                    <a:bodyPr/>
                    <a:lstStyle/>
                    <a:p>
                      <a:pPr indent="228600" algn="just">
                        <a:spcAft>
                          <a:spcPts val="0"/>
                        </a:spcAft>
                      </a:pPr>
                      <a:r>
                        <a:rPr lang="zh-CN" sz="1400" kern="100">
                          <a:effectLst/>
                        </a:rPr>
                        <a:t>后视</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tc>
                <a:tc>
                  <a:txBody>
                    <a:bodyPr/>
                    <a:lstStyle/>
                    <a:p>
                      <a:pPr algn="just">
                        <a:spcAft>
                          <a:spcPts val="0"/>
                        </a:spcAft>
                      </a:pPr>
                      <a:r>
                        <a:rPr lang="zh-CN" sz="1400" kern="100">
                          <a:effectLst/>
                        </a:rPr>
                        <a:t>泊车时将车尾的影像显示在驾驶舱内，预测并标记倒车轨迹，辅助驾驶员泊车</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tc>
                <a:extLst>
                  <a:ext uri="{0D108BD9-81ED-4DB2-BD59-A6C34878D82A}">
                    <a16:rowId xmlns:a16="http://schemas.microsoft.com/office/drawing/2014/main" val="688770237"/>
                  </a:ext>
                </a:extLst>
              </a:tr>
              <a:tr h="426749">
                <a:tc>
                  <a:txBody>
                    <a:bodyPr/>
                    <a:lstStyle/>
                    <a:p>
                      <a:pPr algn="just">
                        <a:spcAft>
                          <a:spcPts val="0"/>
                        </a:spcAft>
                      </a:pPr>
                      <a:r>
                        <a:rPr lang="zh-CN" sz="1400" kern="100">
                          <a:effectLst/>
                        </a:rPr>
                        <a:t>驾驶员注意力监测</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tc>
                <a:tc>
                  <a:txBody>
                    <a:bodyPr/>
                    <a:lstStyle/>
                    <a:p>
                      <a:pPr indent="228600" algn="just">
                        <a:spcAft>
                          <a:spcPts val="0"/>
                        </a:spcAft>
                      </a:pPr>
                      <a:r>
                        <a:rPr lang="zh-CN" sz="1400" kern="100">
                          <a:effectLst/>
                        </a:rPr>
                        <a:t>内置</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tc>
                <a:tc>
                  <a:txBody>
                    <a:bodyPr/>
                    <a:lstStyle/>
                    <a:p>
                      <a:pPr algn="just">
                        <a:spcAft>
                          <a:spcPts val="0"/>
                        </a:spcAft>
                      </a:pPr>
                      <a:r>
                        <a:rPr lang="zh-CN" sz="1400" kern="100" dirty="0">
                          <a:effectLst/>
                        </a:rPr>
                        <a:t>安装在车内，用于监测驾驶员是否疲劳、闭眼等</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tc>
                <a:extLst>
                  <a:ext uri="{0D108BD9-81ED-4DB2-BD59-A6C34878D82A}">
                    <a16:rowId xmlns:a16="http://schemas.microsoft.com/office/drawing/2014/main" val="2947607328"/>
                  </a:ext>
                </a:extLst>
              </a:tr>
            </a:tbl>
          </a:graphicData>
        </a:graphic>
      </p:graphicFrame>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b="1" dirty="0"/>
              <a:t>多目标跟踪</a:t>
            </a:r>
          </a:p>
        </p:txBody>
      </p:sp>
      <p:sp>
        <p:nvSpPr>
          <p:cNvPr id="17411" name="内容占位符 2"/>
          <p:cNvSpPr>
            <a:spLocks noGrp="1" noChangeArrowheads="1"/>
          </p:cNvSpPr>
          <p:nvPr>
            <p:ph idx="1"/>
          </p:nvPr>
        </p:nvSpPr>
        <p:spPr>
          <a:xfrm>
            <a:off x="755576" y="1844824"/>
            <a:ext cx="7772400" cy="4114800"/>
          </a:xfrm>
        </p:spPr>
        <p:txBody>
          <a:bodyPr/>
          <a:lstStyle/>
          <a:p>
            <a:r>
              <a:rPr lang="zh-CN" altLang="zh-CN" sz="2000" dirty="0"/>
              <a:t>作为计算机视觉领域中的一大核心分支，目标跟踪技术一直是研究的热点和重点。其中，多目标跟踪又因其技术的复杂性以及应用的广泛性成为重中之重，其在自动驾驶领域发挥着十分重要的作用。因为街道场景的复杂性要求自动驾驶汽车感知系统不仅能跟踪单个固定目标，也要同时跟踪多个目标，综合决策。</a:t>
            </a:r>
            <a:endParaRPr lang="en-US" altLang="zh-CN" sz="2000" dirty="0"/>
          </a:p>
          <a:p>
            <a:r>
              <a:rPr lang="zh-CN" altLang="zh-CN" sz="2000" dirty="0"/>
              <a:t>对一个多目标跟踪算法而言，其任务就是在视频中逐帧得到多个目标的位置（空间维），并正确地将属于同一个目标的位置连接得到其相应的轨迹（时间维）。</a:t>
            </a:r>
            <a:endParaRPr lang="en-US" altLang="zh-CN" sz="2000" dirty="0"/>
          </a:p>
          <a:p>
            <a:r>
              <a:rPr lang="zh-CN" altLang="en-US" sz="2000" dirty="0"/>
              <a:t>此外，不同的算法在实现数据关联上也有不同：局部关联的方法往往是逐帧地或者是基于视频段进行关联以延长目标轨迹；而全局关联的方法则是采用先得到整段或者大段视频逐帧的目标位置信息之后，一并进行关联，获得的延迟轨迹。</a:t>
            </a:r>
            <a:endParaRPr lang="en-US" altLang="zh-CN" sz="2000" dirty="0"/>
          </a:p>
        </p:txBody>
      </p:sp>
    </p:spTree>
    <p:extLst>
      <p:ext uri="{BB962C8B-B14F-4D97-AF65-F5344CB8AC3E}">
        <p14:creationId xmlns:p14="http://schemas.microsoft.com/office/powerpoint/2010/main" val="95613832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b="1" dirty="0"/>
              <a:t>多目标跟踪</a:t>
            </a:r>
            <a:endParaRPr lang="zh-CN" altLang="en-US" dirty="0"/>
          </a:p>
        </p:txBody>
      </p:sp>
      <p:sp>
        <p:nvSpPr>
          <p:cNvPr id="17411" name="内容占位符 2"/>
          <p:cNvSpPr>
            <a:spLocks noGrp="1" noChangeArrowheads="1"/>
          </p:cNvSpPr>
          <p:nvPr>
            <p:ph idx="1"/>
          </p:nvPr>
        </p:nvSpPr>
        <p:spPr>
          <a:xfrm>
            <a:off x="755576" y="1844824"/>
            <a:ext cx="3528392" cy="4114800"/>
          </a:xfrm>
        </p:spPr>
        <p:txBody>
          <a:bodyPr/>
          <a:lstStyle/>
          <a:p>
            <a:r>
              <a:rPr lang="zh-CN" altLang="en-US" sz="2000" dirty="0"/>
              <a:t>一个多目标跟踪算法需要解决两个问题：一是目标定位（</a:t>
            </a:r>
            <a:r>
              <a:rPr lang="en-US" altLang="zh-CN" sz="2000" dirty="0"/>
              <a:t>Localization</a:t>
            </a:r>
            <a:r>
              <a:rPr lang="zh-CN" altLang="en-US" sz="2000" dirty="0"/>
              <a:t>）（图</a:t>
            </a:r>
            <a:r>
              <a:rPr lang="en-US" altLang="zh-CN" sz="2000" dirty="0"/>
              <a:t>a</a:t>
            </a:r>
            <a:r>
              <a:rPr lang="zh-CN" altLang="en-US" sz="2000" dirty="0"/>
              <a:t>），另一个是目标识别（</a:t>
            </a:r>
            <a:r>
              <a:rPr lang="en-US" altLang="zh-CN" sz="2000" dirty="0"/>
              <a:t>Identification</a:t>
            </a:r>
            <a:r>
              <a:rPr lang="zh-CN" altLang="en-US" sz="2000" dirty="0"/>
              <a:t>）（图</a:t>
            </a:r>
            <a:r>
              <a:rPr lang="en-US" altLang="zh-CN" sz="2000" dirty="0"/>
              <a:t>b</a:t>
            </a:r>
            <a:r>
              <a:rPr lang="zh-CN" altLang="en-US" sz="2000" dirty="0"/>
              <a:t>）。根据解决这两大问题方式的不同，可将现有多目标跟踪方法分为基于检测的跟踪方法和基于预测的跟踪方法两大类。</a:t>
            </a:r>
            <a:endParaRPr lang="zh-CN" altLang="zh-CN" sz="2000" dirty="0"/>
          </a:p>
          <a:p>
            <a:endParaRPr lang="zh-CN" altLang="zh-CN" sz="2000" dirty="0"/>
          </a:p>
          <a:p>
            <a:endParaRPr lang="zh-CN" altLang="en-US" sz="2000" dirty="0"/>
          </a:p>
        </p:txBody>
      </p:sp>
      <p:pic>
        <p:nvPicPr>
          <p:cNvPr id="4" name="图片 3">
            <a:extLst>
              <a:ext uri="{FF2B5EF4-FFF2-40B4-BE49-F238E27FC236}">
                <a16:creationId xmlns:a16="http://schemas.microsoft.com/office/drawing/2014/main" id="{7203990D-6EBF-4BD5-AE46-A9469C2C1889}"/>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4468179" y="1903725"/>
            <a:ext cx="3920245" cy="1296144"/>
          </a:xfrm>
          <a:prstGeom prst="rect">
            <a:avLst/>
          </a:prstGeom>
        </p:spPr>
      </p:pic>
      <p:pic>
        <p:nvPicPr>
          <p:cNvPr id="5" name="图片 4">
            <a:extLst>
              <a:ext uri="{FF2B5EF4-FFF2-40B4-BE49-F238E27FC236}">
                <a16:creationId xmlns:a16="http://schemas.microsoft.com/office/drawing/2014/main" id="{C5C0DF68-463B-4E4D-BE3F-6BDAEA0ABBF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468179" y="3501008"/>
            <a:ext cx="3920245" cy="1296144"/>
          </a:xfrm>
          <a:prstGeom prst="rect">
            <a:avLst/>
          </a:prstGeom>
        </p:spPr>
      </p:pic>
      <p:sp>
        <p:nvSpPr>
          <p:cNvPr id="2" name="矩形 1">
            <a:extLst>
              <a:ext uri="{FF2B5EF4-FFF2-40B4-BE49-F238E27FC236}">
                <a16:creationId xmlns:a16="http://schemas.microsoft.com/office/drawing/2014/main" id="{EA717874-D2A6-4306-BA9F-8D17F0FDDADB}"/>
              </a:ext>
            </a:extLst>
          </p:cNvPr>
          <p:cNvSpPr/>
          <p:nvPr/>
        </p:nvSpPr>
        <p:spPr>
          <a:xfrm>
            <a:off x="4139952" y="5098291"/>
            <a:ext cx="5004048" cy="400110"/>
          </a:xfrm>
          <a:prstGeom prst="rect">
            <a:avLst/>
          </a:prstGeom>
        </p:spPr>
        <p:txBody>
          <a:bodyPr wrap="square">
            <a:spAutoFit/>
          </a:bodyPr>
          <a:lstStyle/>
          <a:p>
            <a:r>
              <a:rPr lang="zh-CN" altLang="zh-CN" dirty="0">
                <a:solidFill>
                  <a:srgbClr val="000000"/>
                </a:solidFill>
                <a:latin typeface="Times New Roman" panose="02020603050405020304" pitchFamily="18" charset="0"/>
                <a:ea typeface="等线" panose="02010600030101010101" pitchFamily="2" charset="-122"/>
                <a:cs typeface="Times New Roman" panose="02020603050405020304" pitchFamily="18" charset="0"/>
              </a:rPr>
              <a:t>目标定位和目标识别（上图为</a:t>
            </a:r>
            <a:r>
              <a:rPr lang="en-US" altLang="zh-CN" dirty="0">
                <a:solidFill>
                  <a:srgbClr val="000000"/>
                </a:solidFill>
                <a:latin typeface="Times New Roman" panose="02020603050405020304" pitchFamily="18" charset="0"/>
                <a:ea typeface="等线" panose="02010600030101010101" pitchFamily="2" charset="-122"/>
              </a:rPr>
              <a:t>a</a:t>
            </a:r>
            <a:r>
              <a:rPr lang="zh-CN" altLang="zh-CN" dirty="0">
                <a:solidFill>
                  <a:srgbClr val="000000"/>
                </a:solidFill>
                <a:latin typeface="Times New Roman" panose="02020603050405020304" pitchFamily="18" charset="0"/>
                <a:ea typeface="等线" panose="02010600030101010101" pitchFamily="2" charset="-122"/>
                <a:cs typeface="Times New Roman" panose="02020603050405020304" pitchFamily="18" charset="0"/>
              </a:rPr>
              <a:t>，下图为</a:t>
            </a:r>
            <a:r>
              <a:rPr lang="en-US" altLang="zh-CN" dirty="0">
                <a:solidFill>
                  <a:srgbClr val="000000"/>
                </a:solidFill>
                <a:latin typeface="Times New Roman" panose="02020603050405020304" pitchFamily="18" charset="0"/>
                <a:ea typeface="等线" panose="02010600030101010101" pitchFamily="2" charset="-122"/>
              </a:rPr>
              <a:t>b</a:t>
            </a:r>
            <a:r>
              <a:rPr lang="zh-CN" altLang="zh-CN" dirty="0">
                <a:solidFill>
                  <a:srgbClr val="000000"/>
                </a:solidFill>
                <a:latin typeface="Times New Roman" panose="02020603050405020304" pitchFamily="18" charset="0"/>
                <a:ea typeface="等线" panose="02010600030101010101" pitchFamily="2" charset="-122"/>
                <a:cs typeface="Times New Roman" panose="02020603050405020304" pitchFamily="18" charset="0"/>
              </a:rPr>
              <a:t>）</a:t>
            </a:r>
            <a:endParaRPr lang="zh-CN" altLang="en-US" dirty="0"/>
          </a:p>
        </p:txBody>
      </p:sp>
    </p:spTree>
    <p:extLst>
      <p:ext uri="{BB962C8B-B14F-4D97-AF65-F5344CB8AC3E}">
        <p14:creationId xmlns:p14="http://schemas.microsoft.com/office/powerpoint/2010/main" val="347606499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b="1" dirty="0"/>
              <a:t>多目标跟踪</a:t>
            </a:r>
            <a:endParaRPr lang="zh-CN" altLang="en-US" dirty="0"/>
          </a:p>
        </p:txBody>
      </p:sp>
      <p:sp>
        <p:nvSpPr>
          <p:cNvPr id="17411" name="内容占位符 2"/>
          <p:cNvSpPr>
            <a:spLocks noGrp="1" noChangeArrowheads="1"/>
          </p:cNvSpPr>
          <p:nvPr>
            <p:ph idx="1"/>
          </p:nvPr>
        </p:nvSpPr>
        <p:spPr>
          <a:xfrm>
            <a:off x="251520" y="1671228"/>
            <a:ext cx="3888432" cy="4114800"/>
          </a:xfrm>
        </p:spPr>
        <p:txBody>
          <a:bodyPr/>
          <a:lstStyle/>
          <a:p>
            <a:r>
              <a:rPr lang="zh-CN" altLang="en-US" sz="2000" dirty="0"/>
              <a:t>如图所示，一个多目标跟踪算法大都包括目标外观模型、目标运动估计、目标检测、数据关联</a:t>
            </a:r>
            <a:r>
              <a:rPr lang="en-US" altLang="zh-CN" sz="2000" dirty="0"/>
              <a:t>4</a:t>
            </a:r>
            <a:r>
              <a:rPr lang="zh-CN" altLang="en-US" sz="2000" dirty="0"/>
              <a:t>个部分。</a:t>
            </a:r>
            <a:endParaRPr lang="en-US" altLang="zh-CN" sz="2000" dirty="0"/>
          </a:p>
          <a:p>
            <a:endParaRPr lang="zh-CN" altLang="en-US" sz="2000" dirty="0"/>
          </a:p>
        </p:txBody>
      </p:sp>
      <p:pic>
        <p:nvPicPr>
          <p:cNvPr id="7" name="图片 6">
            <a:extLst>
              <a:ext uri="{FF2B5EF4-FFF2-40B4-BE49-F238E27FC236}">
                <a16:creationId xmlns:a16="http://schemas.microsoft.com/office/drawing/2014/main" id="{EA824151-17B2-45BD-90CB-F9EE96E92369}"/>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683568" y="3491452"/>
            <a:ext cx="3337018" cy="1692188"/>
          </a:xfrm>
          <a:prstGeom prst="rect">
            <a:avLst/>
          </a:prstGeom>
        </p:spPr>
      </p:pic>
      <p:sp>
        <p:nvSpPr>
          <p:cNvPr id="10" name="内容占位符 2">
            <a:extLst>
              <a:ext uri="{FF2B5EF4-FFF2-40B4-BE49-F238E27FC236}">
                <a16:creationId xmlns:a16="http://schemas.microsoft.com/office/drawing/2014/main" id="{3C42FA14-5EBA-46F4-B007-42A259F3F6E3}"/>
              </a:ext>
            </a:extLst>
          </p:cNvPr>
          <p:cNvSpPr txBox="1">
            <a:spLocks noChangeArrowheads="1"/>
          </p:cNvSpPr>
          <p:nvPr/>
        </p:nvSpPr>
        <p:spPr bwMode="auto">
          <a:xfrm>
            <a:off x="4289122" y="1371600"/>
            <a:ext cx="454641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9pPr>
          </a:lstStyle>
          <a:p>
            <a:pPr marL="0" indent="0">
              <a:buNone/>
            </a:pPr>
            <a:endParaRPr lang="en-US" altLang="zh-CN" sz="2000" dirty="0"/>
          </a:p>
          <a:p>
            <a:r>
              <a:rPr lang="zh-CN" altLang="zh-CN" sz="2000" dirty="0"/>
              <a:t>目标外观模型是采用合适的特征对目标外观进行描述建模，从而可以根据所得到的模型对目标进行识别。目标运动估计模块采用不同的运动模型描述目标的运动规律，并依据此规律对目标可能出现的位置实现预测。目标检测模块采用不同的检测器，在单帧图像中实现对目标的检测定位。数据关联负责将检测结果跨帧连接形成轨迹。相似性模型用于对多个图像单元定量评估其间相似度，以判断是否属于同一目标，从而服务于数据拟合模块。</a:t>
            </a:r>
          </a:p>
          <a:p>
            <a:endParaRPr lang="zh-CN" altLang="zh-CN" sz="2000" kern="0" dirty="0"/>
          </a:p>
          <a:p>
            <a:endParaRPr lang="zh-CN" altLang="en-US" sz="2000" kern="0" dirty="0"/>
          </a:p>
        </p:txBody>
      </p:sp>
    </p:spTree>
    <p:extLst>
      <p:ext uri="{BB962C8B-B14F-4D97-AF65-F5344CB8AC3E}">
        <p14:creationId xmlns:p14="http://schemas.microsoft.com/office/powerpoint/2010/main" val="401489951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路径实时预测</a:t>
            </a:r>
            <a:endParaRPr lang="zh-CN" altLang="en-US" dirty="0"/>
          </a:p>
        </p:txBody>
      </p:sp>
      <p:sp>
        <p:nvSpPr>
          <p:cNvPr id="17411" name="内容占位符 2"/>
          <p:cNvSpPr>
            <a:spLocks noGrp="1" noChangeArrowheads="1"/>
          </p:cNvSpPr>
          <p:nvPr>
            <p:ph idx="1"/>
          </p:nvPr>
        </p:nvSpPr>
        <p:spPr>
          <a:xfrm>
            <a:off x="755576" y="1844824"/>
            <a:ext cx="7772400" cy="4114800"/>
          </a:xfrm>
        </p:spPr>
        <p:txBody>
          <a:bodyPr/>
          <a:lstStyle/>
          <a:p>
            <a:r>
              <a:rPr lang="zh-CN" altLang="en-US" sz="2000" dirty="0"/>
              <a:t>为了在复杂的城市道路中安全有效地行驶，自动车辆必须对周围的车辆、自行车、行人等做出可靠的预测。其关键是探索不同交通工具的运动规律，准确预测其未来的运动轨迹，帮助自主车辆做出合理的导航决策。</a:t>
            </a:r>
            <a:endParaRPr lang="en-US" altLang="zh-CN" sz="2000" dirty="0"/>
          </a:p>
          <a:p>
            <a:r>
              <a:rPr lang="zh-CN" altLang="en-US" sz="2000" dirty="0"/>
              <a:t>针对多类别体城市交通问题，百度团队提出的一种基于长短期记忆网络（</a:t>
            </a:r>
            <a:r>
              <a:rPr lang="en-US" altLang="zh-CN" sz="2000" dirty="0"/>
              <a:t>LSTM</a:t>
            </a:r>
            <a:r>
              <a:rPr lang="zh-CN" altLang="en-US" sz="2000" dirty="0"/>
              <a:t>）的实时路径预测算法</a:t>
            </a:r>
            <a:r>
              <a:rPr lang="en-US" altLang="zh-CN" sz="2000" dirty="0" err="1"/>
              <a:t>TrafficPredict</a:t>
            </a:r>
            <a:r>
              <a:rPr lang="zh-CN" altLang="en-US" sz="2000" dirty="0"/>
              <a:t>。</a:t>
            </a:r>
            <a:endParaRPr lang="en-US" altLang="zh-CN" sz="2000" dirty="0"/>
          </a:p>
          <a:p>
            <a:r>
              <a:rPr lang="zh-CN" altLang="en-US" sz="2000" dirty="0"/>
              <a:t>下图展示了该方法预测结果。其中用实例层来学习个体的运动规律和它们之间的交互，用类别层来学习同一类别的个体的运动的相似性，从而进一步优化对个体的预测结果。其中绿色实线为真实轨道，粉色实线为</a:t>
            </a:r>
            <a:r>
              <a:rPr lang="en-US" altLang="zh-CN" sz="2000" dirty="0" err="1"/>
              <a:t>TrafficPredict</a:t>
            </a:r>
            <a:r>
              <a:rPr lang="zh-CN" altLang="en-US" sz="2000" dirty="0"/>
              <a:t>预测结果，其他方法分别由三种虚线表示。</a:t>
            </a:r>
          </a:p>
        </p:txBody>
      </p:sp>
    </p:spTree>
    <p:extLst>
      <p:ext uri="{BB962C8B-B14F-4D97-AF65-F5344CB8AC3E}">
        <p14:creationId xmlns:p14="http://schemas.microsoft.com/office/powerpoint/2010/main" val="125819900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路径实时预测</a:t>
            </a:r>
            <a:endParaRPr lang="zh-CN" altLang="en-US" dirty="0"/>
          </a:p>
        </p:txBody>
      </p:sp>
      <p:pic>
        <p:nvPicPr>
          <p:cNvPr id="5" name="图片 4">
            <a:extLst>
              <a:ext uri="{FF2B5EF4-FFF2-40B4-BE49-F238E27FC236}">
                <a16:creationId xmlns:a16="http://schemas.microsoft.com/office/drawing/2014/main" id="{06226376-59A0-4D5D-972A-B3E8B99BCD6C}"/>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739402" y="1772816"/>
            <a:ext cx="7560840" cy="4104526"/>
          </a:xfrm>
          <a:prstGeom prst="rect">
            <a:avLst/>
          </a:prstGeom>
          <a:noFill/>
          <a:ln>
            <a:noFill/>
          </a:ln>
        </p:spPr>
      </p:pic>
    </p:spTree>
    <p:extLst>
      <p:ext uri="{BB962C8B-B14F-4D97-AF65-F5344CB8AC3E}">
        <p14:creationId xmlns:p14="http://schemas.microsoft.com/office/powerpoint/2010/main" val="420599376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路径实时预测</a:t>
            </a:r>
            <a:endParaRPr lang="zh-CN" altLang="en-US" dirty="0"/>
          </a:p>
        </p:txBody>
      </p:sp>
      <p:sp>
        <p:nvSpPr>
          <p:cNvPr id="17411" name="内容占位符 2"/>
          <p:cNvSpPr>
            <a:spLocks noGrp="1" noChangeArrowheads="1"/>
          </p:cNvSpPr>
          <p:nvPr>
            <p:ph idx="1"/>
          </p:nvPr>
        </p:nvSpPr>
        <p:spPr>
          <a:xfrm>
            <a:off x="467544" y="1628800"/>
            <a:ext cx="8064896" cy="1728192"/>
          </a:xfrm>
        </p:spPr>
        <p:txBody>
          <a:bodyPr/>
          <a:lstStyle/>
          <a:p>
            <a:r>
              <a:rPr lang="zh-CN" altLang="en-US" sz="2000" dirty="0"/>
              <a:t>给定连续帧的数据，我们建立了一种</a:t>
            </a:r>
            <a:r>
              <a:rPr lang="en-US" altLang="zh-CN" sz="2000" dirty="0"/>
              <a:t>4D Graph</a:t>
            </a:r>
            <a:r>
              <a:rPr lang="zh-CN" altLang="en-US" sz="2000" dirty="0"/>
              <a:t>模型，解决路径实时预测问题。如图所示，用两个维度表示交通参与个体及其之间的关系，一个维度表示时间序列，后一个维度表示交通参与者的类别。</a:t>
            </a:r>
            <a:endParaRPr lang="en-US" altLang="zh-CN" sz="2000" dirty="0"/>
          </a:p>
          <a:p>
            <a:r>
              <a:rPr lang="zh-CN" altLang="en-US" sz="2000" dirty="0"/>
              <a:t>如图</a:t>
            </a:r>
            <a:r>
              <a:rPr lang="en-US" altLang="zh-CN" sz="2000" dirty="0"/>
              <a:t> (a)</a:t>
            </a:r>
            <a:r>
              <a:rPr lang="zh-CN" altLang="en-US" sz="2000" dirty="0"/>
              <a:t>所示，将交通参与者个体表示为一个节点，其类别表示为超级节点，而空间和时间上的所有关系表示为边，构成一个</a:t>
            </a:r>
            <a:r>
              <a:rPr lang="en-US" altLang="zh-CN" sz="2000" dirty="0"/>
              <a:t>4D</a:t>
            </a:r>
            <a:r>
              <a:rPr lang="zh-CN" altLang="en-US" sz="2000" dirty="0"/>
              <a:t>模型。从图中可以看出，整体网络框架分实例层</a:t>
            </a:r>
            <a:r>
              <a:rPr lang="en-US" altLang="zh-CN" sz="2000" dirty="0"/>
              <a:t>(b)</a:t>
            </a:r>
            <a:r>
              <a:rPr lang="zh-CN" altLang="en-US" sz="2000" dirty="0"/>
              <a:t>和类别层</a:t>
            </a:r>
            <a:r>
              <a:rPr lang="en-US" altLang="zh-CN" sz="2000" dirty="0"/>
              <a:t>(c)</a:t>
            </a:r>
            <a:r>
              <a:rPr lang="zh-CN" altLang="en-US" sz="2000" dirty="0"/>
              <a:t>。</a:t>
            </a:r>
          </a:p>
        </p:txBody>
      </p:sp>
      <p:pic>
        <p:nvPicPr>
          <p:cNvPr id="4" name="图片 3">
            <a:extLst>
              <a:ext uri="{FF2B5EF4-FFF2-40B4-BE49-F238E27FC236}">
                <a16:creationId xmlns:a16="http://schemas.microsoft.com/office/drawing/2014/main" id="{6E947074-D32B-4800-B64C-A57BA103F5C8}"/>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683568" y="3789040"/>
            <a:ext cx="7632848" cy="2552963"/>
          </a:xfrm>
          <a:prstGeom prst="rect">
            <a:avLst/>
          </a:prstGeom>
          <a:noFill/>
          <a:ln>
            <a:noFill/>
          </a:ln>
        </p:spPr>
      </p:pic>
    </p:spTree>
    <p:extLst>
      <p:ext uri="{BB962C8B-B14F-4D97-AF65-F5344CB8AC3E}">
        <p14:creationId xmlns:p14="http://schemas.microsoft.com/office/powerpoint/2010/main" val="317232205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路径实时预测</a:t>
            </a:r>
            <a:endParaRPr lang="zh-CN" altLang="en-US" dirty="0"/>
          </a:p>
        </p:txBody>
      </p:sp>
      <p:sp>
        <p:nvSpPr>
          <p:cNvPr id="17411" name="内容占位符 2"/>
          <p:cNvSpPr>
            <a:spLocks noGrp="1" noChangeArrowheads="1"/>
          </p:cNvSpPr>
          <p:nvPr>
            <p:ph idx="1"/>
          </p:nvPr>
        </p:nvSpPr>
        <p:spPr>
          <a:xfrm>
            <a:off x="611560" y="1700808"/>
            <a:ext cx="7772400" cy="4114800"/>
          </a:xfrm>
        </p:spPr>
        <p:txBody>
          <a:bodyPr/>
          <a:lstStyle/>
          <a:p>
            <a:r>
              <a:rPr lang="zh-CN" altLang="en-US" sz="2000" dirty="0"/>
              <a:t>（</a:t>
            </a:r>
            <a:r>
              <a:rPr lang="en-US" altLang="zh-CN" sz="2000" dirty="0"/>
              <a:t>1</a:t>
            </a:r>
            <a:r>
              <a:rPr lang="zh-CN" altLang="en-US" sz="2000" dirty="0"/>
              <a:t>）实例层（</a:t>
            </a:r>
            <a:r>
              <a:rPr lang="en-US" altLang="zh-CN" sz="2000" dirty="0"/>
              <a:t>Instance Layer</a:t>
            </a:r>
            <a:r>
              <a:rPr lang="zh-CN" altLang="en-US" sz="2000" dirty="0"/>
              <a:t>）</a:t>
            </a:r>
          </a:p>
          <a:p>
            <a:r>
              <a:rPr lang="zh-CN" altLang="en-US" sz="2000" dirty="0"/>
              <a:t>实例层可以得到交通参与者个体的行动方式，包括动态属性和交互关系。每个节点（</a:t>
            </a:r>
            <a:r>
              <a:rPr lang="en-US" altLang="zh-CN" sz="2000" dirty="0"/>
              <a:t>node</a:t>
            </a:r>
            <a:r>
              <a:rPr lang="zh-CN" altLang="en-US" sz="2000" dirty="0"/>
              <a:t>）表示一个实例，在同一时间节点间的关系表示为空间连线（</a:t>
            </a:r>
            <a:r>
              <a:rPr lang="en-US" altLang="zh-CN" sz="2000" dirty="0"/>
              <a:t>Spatial Edge</a:t>
            </a:r>
            <a:r>
              <a:rPr lang="zh-CN" altLang="en-US" sz="2000" dirty="0"/>
              <a:t>），不同时间的关系表示为时间连线（</a:t>
            </a:r>
            <a:r>
              <a:rPr lang="en-US" altLang="zh-CN" sz="2000" dirty="0"/>
              <a:t>Temporal Edge</a:t>
            </a:r>
            <a:r>
              <a:rPr lang="zh-CN" altLang="en-US" sz="2000" dirty="0"/>
              <a:t>）。</a:t>
            </a:r>
            <a:r>
              <a:rPr lang="en-US" altLang="zh-CN" sz="2000" dirty="0"/>
              <a:t>Spatial Edges</a:t>
            </a:r>
            <a:r>
              <a:rPr lang="zh-CN" altLang="en-US" sz="2000" dirty="0"/>
              <a:t>负责传递实例交互信息，</a:t>
            </a:r>
            <a:r>
              <a:rPr lang="en-US" altLang="zh-CN" sz="2000" dirty="0"/>
              <a:t>Temporal Edges</a:t>
            </a:r>
            <a:r>
              <a:rPr lang="zh-CN" altLang="en-US" sz="2000" dirty="0"/>
              <a:t>负责传递时间信息。实例层通过结合节点和连线的信息来实现预测。</a:t>
            </a:r>
            <a:endParaRPr lang="en-US" altLang="zh-CN" sz="2000" dirty="0"/>
          </a:p>
          <a:p>
            <a:r>
              <a:rPr lang="zh-CN" altLang="en-US" sz="2000" dirty="0"/>
              <a:t>（</a:t>
            </a:r>
            <a:r>
              <a:rPr lang="en-US" altLang="zh-CN" sz="2000" dirty="0"/>
              <a:t>2</a:t>
            </a:r>
            <a:r>
              <a:rPr lang="zh-CN" altLang="en-US" sz="2000" dirty="0"/>
              <a:t>）类别层（</a:t>
            </a:r>
            <a:r>
              <a:rPr lang="en-US" altLang="zh-CN" sz="2000" dirty="0"/>
              <a:t>Category Layer</a:t>
            </a:r>
            <a:r>
              <a:rPr lang="zh-CN" altLang="en-US" sz="2000" dirty="0"/>
              <a:t>）</a:t>
            </a:r>
          </a:p>
          <a:p>
            <a:r>
              <a:rPr lang="zh-CN" altLang="en-US" sz="2000" dirty="0"/>
              <a:t>一般来说，同类交通参与者有相似的动态属性，包括速度、加速度等，并且对其他物体或者环境的反应方式也类似。所以，我们提出用类别层来学习同一类别个体的运动方式，以便更好地预测实例的路径。类别层有四个重要的组成部分：表示类别的</a:t>
            </a:r>
            <a:r>
              <a:rPr lang="en-US" altLang="zh-CN" sz="2000" dirty="0"/>
              <a:t>Super Node</a:t>
            </a:r>
            <a:r>
              <a:rPr lang="zh-CN" altLang="en-US" sz="2000" dirty="0"/>
              <a:t>、</a:t>
            </a:r>
            <a:r>
              <a:rPr lang="en-US" altLang="zh-CN" sz="2000" dirty="0"/>
              <a:t>Super Nodes</a:t>
            </a:r>
            <a:r>
              <a:rPr lang="zh-CN" altLang="en-US" sz="2000" dirty="0"/>
              <a:t>的</a:t>
            </a:r>
            <a:r>
              <a:rPr lang="en-US" altLang="zh-CN" sz="2000" dirty="0"/>
              <a:t>Temporal Edges</a:t>
            </a:r>
            <a:r>
              <a:rPr lang="zh-CN" altLang="en-US" sz="2000" dirty="0"/>
              <a:t>、一组实例向</a:t>
            </a:r>
            <a:r>
              <a:rPr lang="en-US" altLang="zh-CN" sz="2000" dirty="0"/>
              <a:t>Super Node</a:t>
            </a:r>
            <a:r>
              <a:rPr lang="zh-CN" altLang="en-US" sz="2000" dirty="0"/>
              <a:t>传递信息的过程、</a:t>
            </a:r>
            <a:r>
              <a:rPr lang="en-US" altLang="zh-CN" sz="2000" dirty="0"/>
              <a:t>Super Node</a:t>
            </a:r>
            <a:r>
              <a:rPr lang="zh-CN" altLang="en-US" sz="2000" dirty="0"/>
              <a:t>向一组实例传递信息的过程。</a:t>
            </a:r>
          </a:p>
          <a:p>
            <a:endParaRPr lang="zh-CN" altLang="en-US" sz="2000" dirty="0"/>
          </a:p>
        </p:txBody>
      </p:sp>
    </p:spTree>
    <p:extLst>
      <p:ext uri="{BB962C8B-B14F-4D97-AF65-F5344CB8AC3E}">
        <p14:creationId xmlns:p14="http://schemas.microsoft.com/office/powerpoint/2010/main" val="64232774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行人手势识别</a:t>
            </a:r>
            <a:r>
              <a:rPr lang="en-US" altLang="zh-CN" dirty="0"/>
              <a:t> </a:t>
            </a:r>
            <a:r>
              <a:rPr lang="zh-CN" altLang="zh-CN" dirty="0"/>
              <a:t> </a:t>
            </a:r>
            <a:r>
              <a:rPr lang="en-US" altLang="zh-CN" dirty="0"/>
              <a:t> </a:t>
            </a:r>
            <a:endParaRPr lang="zh-CN" altLang="zh-CN" dirty="0"/>
          </a:p>
        </p:txBody>
      </p:sp>
      <p:sp>
        <p:nvSpPr>
          <p:cNvPr id="17411" name="内容占位符 2"/>
          <p:cNvSpPr>
            <a:spLocks noGrp="1" noChangeArrowheads="1"/>
          </p:cNvSpPr>
          <p:nvPr>
            <p:ph idx="1"/>
          </p:nvPr>
        </p:nvSpPr>
        <p:spPr>
          <a:xfrm>
            <a:off x="755576" y="1844824"/>
            <a:ext cx="7772400" cy="4114800"/>
          </a:xfrm>
        </p:spPr>
        <p:txBody>
          <a:bodyPr/>
          <a:lstStyle/>
          <a:p>
            <a:r>
              <a:rPr lang="zh-CN" altLang="en-US" sz="2000" dirty="0"/>
              <a:t>本节讲述一种在行人框检测与跟踪的基础上，更为复杂的识别系统：行人姿态估计（</a:t>
            </a:r>
            <a:r>
              <a:rPr lang="en-US" altLang="zh-CN" sz="2000" dirty="0"/>
              <a:t>Pose Estimation</a:t>
            </a:r>
            <a:r>
              <a:rPr lang="zh-CN" altLang="en-US" sz="2000" dirty="0"/>
              <a:t>）和动作识别（</a:t>
            </a:r>
            <a:r>
              <a:rPr lang="en-US" altLang="zh-CN" sz="2000" dirty="0"/>
              <a:t>Action Recognition</a:t>
            </a:r>
            <a:r>
              <a:rPr lang="zh-CN" altLang="en-US" sz="2000" dirty="0"/>
              <a:t>）。这项技术属于较深层的感知，有着特殊的应用前景，并可以给无人驾驶的决策提供丰富的语义级信息。例如，无人驾驶出租车中，通过识别路人是否对其招手来决定是否载客；无人车通过识别交警手势做出符合要求的决策；在十字路口对行人的动作识别，进而进行轨迹预测、提前预警等。图为识别行人打车和交警手势示意图。</a:t>
            </a:r>
          </a:p>
          <a:p>
            <a:endParaRPr lang="zh-CN" altLang="zh-CN" sz="2000" dirty="0"/>
          </a:p>
          <a:p>
            <a:endParaRPr lang="zh-CN" altLang="en-US" sz="2000" dirty="0"/>
          </a:p>
        </p:txBody>
      </p:sp>
      <p:pic>
        <p:nvPicPr>
          <p:cNvPr id="4" name="图片 3">
            <a:extLst>
              <a:ext uri="{FF2B5EF4-FFF2-40B4-BE49-F238E27FC236}">
                <a16:creationId xmlns:a16="http://schemas.microsoft.com/office/drawing/2014/main" id="{AF9C7454-A03F-4331-AA48-F8D01C6F810C}"/>
              </a:ext>
            </a:extLst>
          </p:cNvPr>
          <p:cNvPicPr/>
          <p:nvPr/>
        </p:nvPicPr>
        <p:blipFill>
          <a:blip r:embed="rId2"/>
          <a:stretch>
            <a:fillRect/>
          </a:stretch>
        </p:blipFill>
        <p:spPr>
          <a:xfrm>
            <a:off x="1835696" y="4437112"/>
            <a:ext cx="2952502" cy="1852741"/>
          </a:xfrm>
          <a:prstGeom prst="rect">
            <a:avLst/>
          </a:prstGeom>
        </p:spPr>
      </p:pic>
      <p:pic>
        <p:nvPicPr>
          <p:cNvPr id="5" name="图片 4">
            <a:extLst>
              <a:ext uri="{FF2B5EF4-FFF2-40B4-BE49-F238E27FC236}">
                <a16:creationId xmlns:a16="http://schemas.microsoft.com/office/drawing/2014/main" id="{D0D4FEFF-5A98-4D26-8E04-B257699442C6}"/>
              </a:ext>
            </a:extLst>
          </p:cNvPr>
          <p:cNvPicPr/>
          <p:nvPr/>
        </p:nvPicPr>
        <p:blipFill>
          <a:blip r:embed="rId3"/>
          <a:stretch>
            <a:fillRect/>
          </a:stretch>
        </p:blipFill>
        <p:spPr>
          <a:xfrm>
            <a:off x="4788198" y="4431397"/>
            <a:ext cx="2808312" cy="1852740"/>
          </a:xfrm>
          <a:prstGeom prst="rect">
            <a:avLst/>
          </a:prstGeom>
        </p:spPr>
      </p:pic>
    </p:spTree>
    <p:extLst>
      <p:ext uri="{BB962C8B-B14F-4D97-AF65-F5344CB8AC3E}">
        <p14:creationId xmlns:p14="http://schemas.microsoft.com/office/powerpoint/2010/main" val="189951259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姿态估计</a:t>
            </a:r>
            <a:endParaRPr lang="zh-CN" altLang="en-US" dirty="0"/>
          </a:p>
        </p:txBody>
      </p:sp>
      <p:sp>
        <p:nvSpPr>
          <p:cNvPr id="17411" name="内容占位符 2"/>
          <p:cNvSpPr>
            <a:spLocks noGrp="1" noChangeArrowheads="1"/>
          </p:cNvSpPr>
          <p:nvPr>
            <p:ph idx="1"/>
          </p:nvPr>
        </p:nvSpPr>
        <p:spPr>
          <a:xfrm>
            <a:off x="755576" y="1844824"/>
            <a:ext cx="7772400" cy="4114800"/>
          </a:xfrm>
        </p:spPr>
        <p:txBody>
          <a:bodyPr/>
          <a:lstStyle/>
          <a:p>
            <a:r>
              <a:rPr lang="zh-CN" altLang="en-US" sz="2000" dirty="0"/>
              <a:t>姿态估计可以简单的理解成为人体骨架提取，如图所示，通过对人体一些关键点（例如肘部、手腕、肩膀、头部等）的定位，构建出人体骨架，将人体的姿态从图中提取出来，转化成一些二维点的坐标，便于直观理解人体姿态。</a:t>
            </a:r>
          </a:p>
        </p:txBody>
      </p:sp>
      <p:pic>
        <p:nvPicPr>
          <p:cNvPr id="4" name="图片 3">
            <a:extLst>
              <a:ext uri="{FF2B5EF4-FFF2-40B4-BE49-F238E27FC236}">
                <a16:creationId xmlns:a16="http://schemas.microsoft.com/office/drawing/2014/main" id="{B9695487-9F5C-4F00-BA95-EBD28E380E09}"/>
              </a:ext>
            </a:extLst>
          </p:cNvPr>
          <p:cNvPicPr/>
          <p:nvPr/>
        </p:nvPicPr>
        <p:blipFill>
          <a:blip r:embed="rId2"/>
          <a:stretch>
            <a:fillRect/>
          </a:stretch>
        </p:blipFill>
        <p:spPr>
          <a:xfrm>
            <a:off x="1331640" y="3429000"/>
            <a:ext cx="6264696" cy="2592288"/>
          </a:xfrm>
          <a:prstGeom prst="rect">
            <a:avLst/>
          </a:prstGeom>
        </p:spPr>
      </p:pic>
    </p:spTree>
    <p:extLst>
      <p:ext uri="{BB962C8B-B14F-4D97-AF65-F5344CB8AC3E}">
        <p14:creationId xmlns:p14="http://schemas.microsoft.com/office/powerpoint/2010/main" val="381843382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r>
              <a:rPr lang="zh-CN" altLang="zh-CN" dirty="0"/>
              <a:t>姿态估计</a:t>
            </a:r>
            <a:endParaRPr lang="zh-CN" altLang="en-US" dirty="0"/>
          </a:p>
        </p:txBody>
      </p:sp>
      <p:sp>
        <p:nvSpPr>
          <p:cNvPr id="17411" name="内容占位符 2"/>
          <p:cNvSpPr>
            <a:spLocks noGrp="1" noChangeArrowheads="1"/>
          </p:cNvSpPr>
          <p:nvPr>
            <p:ph idx="1"/>
          </p:nvPr>
        </p:nvSpPr>
        <p:spPr>
          <a:xfrm>
            <a:off x="685800" y="1700808"/>
            <a:ext cx="7772400" cy="4114800"/>
          </a:xfrm>
        </p:spPr>
        <p:txBody>
          <a:bodyPr/>
          <a:lstStyle/>
          <a:p>
            <a:r>
              <a:rPr lang="zh-CN" altLang="en-US" sz="2000" dirty="0"/>
              <a:t>姿态估计的实现方法一般有直接采用回归的方法和像素级的预测方法两种。其中直接采用回归的方法中，通过一个</a:t>
            </a:r>
            <a:r>
              <a:rPr lang="en-US" altLang="zh-CN" sz="2000" dirty="0"/>
              <a:t>CNN</a:t>
            </a:r>
            <a:r>
              <a:rPr lang="zh-CN" altLang="en-US" sz="2000" dirty="0"/>
              <a:t>模型，直接输出每个关键点的坐标，并使其回归实际坐标。这种方法简单直接、便于实现，效果也不错。而像素级的预测方法目前更为流行，这种方法通过编码器和解码器，输出的是每个关键点的概率图，选取概率最高的点作为关键点的位置。在像素级的预测方法中，通常采用的模型为</a:t>
            </a:r>
            <a:r>
              <a:rPr lang="en-US" altLang="zh-CN" sz="2000" dirty="0"/>
              <a:t>Stacked Hourglass Networks</a:t>
            </a:r>
            <a:r>
              <a:rPr lang="zh-CN" altLang="en-US" sz="2000" dirty="0"/>
              <a:t>，其网络基本模型如图所示。</a:t>
            </a:r>
          </a:p>
        </p:txBody>
      </p:sp>
      <p:pic>
        <p:nvPicPr>
          <p:cNvPr id="5" name="图片 4">
            <a:extLst>
              <a:ext uri="{FF2B5EF4-FFF2-40B4-BE49-F238E27FC236}">
                <a16:creationId xmlns:a16="http://schemas.microsoft.com/office/drawing/2014/main" id="{5E60A7C7-449D-4429-BE3F-AC955CA970E2}"/>
              </a:ext>
            </a:extLst>
          </p:cNvPr>
          <p:cNvPicPr/>
          <p:nvPr/>
        </p:nvPicPr>
        <p:blipFill>
          <a:blip r:embed="rId2">
            <a:extLst>
              <a:ext uri="{28A0092B-C50C-407E-A947-70E740481C1C}">
                <a14:useLocalDpi xmlns:a14="http://schemas.microsoft.com/office/drawing/2010/main" val="0"/>
              </a:ext>
            </a:extLst>
          </a:blip>
          <a:stretch>
            <a:fillRect/>
          </a:stretch>
        </p:blipFill>
        <p:spPr>
          <a:xfrm>
            <a:off x="2339752" y="4280054"/>
            <a:ext cx="4464496" cy="1891407"/>
          </a:xfrm>
          <a:prstGeom prst="rect">
            <a:avLst/>
          </a:prstGeom>
        </p:spPr>
      </p:pic>
    </p:spTree>
    <p:extLst>
      <p:ext uri="{BB962C8B-B14F-4D97-AF65-F5344CB8AC3E}">
        <p14:creationId xmlns:p14="http://schemas.microsoft.com/office/powerpoint/2010/main" val="2579270317"/>
      </p:ext>
    </p:extLst>
  </p:cSld>
  <p:clrMapOvr>
    <a:masterClrMapping/>
  </p:clrMapOvr>
</p:sld>
</file>

<file path=ppt/theme/theme1.xml><?xml version="1.0" encoding="utf-8"?>
<a:theme xmlns:a="http://schemas.openxmlformats.org/drawingml/2006/main" name="csppt01">
  <a:themeElements>
    <a:clrScheme name="csppt01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csppt01">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tx1"/>
        </a:solidFill>
        <a:ln w="9525" cap="flat" cmpd="sng" algn="ctr">
          <a:solidFill>
            <a:schemeClr val="bg2"/>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en-US" sz="2000" b="0" i="0" u="none" strike="noStrike" cap="none" normalizeH="0" baseline="0" smtClean="0">
            <a:ln>
              <a:noFill/>
            </a:ln>
            <a:solidFill>
              <a:schemeClr val="tx1"/>
            </a:solidFill>
            <a:effectLst/>
            <a:latin typeface="Tahoma" pitchFamily="34" charset="0"/>
            <a:ea typeface="宋体" pitchFamily="2" charset="-122"/>
          </a:defRPr>
        </a:defPPr>
      </a:lstStyle>
    </a:spDef>
    <a:lnDef>
      <a:spPr bwMode="auto">
        <a:xfrm>
          <a:off x="0" y="0"/>
          <a:ext cx="1" cy="1"/>
        </a:xfrm>
        <a:custGeom>
          <a:avLst/>
          <a:gdLst/>
          <a:ahLst/>
          <a:cxnLst/>
          <a:rect l="0" t="0" r="0" b="0"/>
          <a:pathLst/>
        </a:custGeom>
        <a:solidFill>
          <a:schemeClr val="tx1"/>
        </a:solidFill>
        <a:ln w="9525" cap="flat" cmpd="sng" algn="ctr">
          <a:solidFill>
            <a:schemeClr val="bg2"/>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en-US" sz="2000" b="0" i="0" u="none" strike="noStrike" cap="none" normalizeH="0" baseline="0" smtClean="0">
            <a:ln>
              <a:noFill/>
            </a:ln>
            <a:solidFill>
              <a:schemeClr val="tx1"/>
            </a:solidFill>
            <a:effectLst/>
            <a:latin typeface="Tahoma" pitchFamily="34" charset="0"/>
            <a:ea typeface="宋体" pitchFamily="2" charset="-122"/>
          </a:defRPr>
        </a:defPPr>
      </a:lstStyle>
    </a:lnDef>
  </a:objectDefaults>
  <a:extraClrSchemeLst>
    <a:extraClrScheme>
      <a:clrScheme name="csppt01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csppt01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csppt01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csppt01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csppt01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csppt01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csppt01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csppt01</Template>
  <TotalTime>10535</TotalTime>
  <Words>13670</Words>
  <Application>Microsoft Office PowerPoint</Application>
  <PresentationFormat>全屏显示(4:3)</PresentationFormat>
  <Paragraphs>531</Paragraphs>
  <Slides>146</Slides>
  <Notes>6</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146</vt:i4>
      </vt:variant>
    </vt:vector>
  </HeadingPairs>
  <TitlesOfParts>
    <vt:vector size="153" baseType="lpstr">
      <vt:lpstr>Arial</vt:lpstr>
      <vt:lpstr>Calibri</vt:lpstr>
      <vt:lpstr>Cambria Math</vt:lpstr>
      <vt:lpstr>Tahoma</vt:lpstr>
      <vt:lpstr>Times New Roman</vt:lpstr>
      <vt:lpstr>Wingdings</vt:lpstr>
      <vt:lpstr>csppt01</vt:lpstr>
      <vt:lpstr>自动驾驶汽车环境感知  （第三册）  </vt:lpstr>
      <vt:lpstr>智能驾驶技术丛书（第三册）</vt:lpstr>
      <vt:lpstr>本书思维导图</vt:lpstr>
      <vt:lpstr>Chapter 2 车载传感器介绍 </vt:lpstr>
      <vt:lpstr>Outline</vt:lpstr>
      <vt:lpstr>可见光相机</vt:lpstr>
      <vt:lpstr>可见光相机</vt:lpstr>
      <vt:lpstr>可见光相机</vt:lpstr>
      <vt:lpstr>可见光相机</vt:lpstr>
      <vt:lpstr>激光雷达</vt:lpstr>
      <vt:lpstr>激光雷达</vt:lpstr>
      <vt:lpstr>激光雷达</vt:lpstr>
      <vt:lpstr>激光雷达</vt:lpstr>
      <vt:lpstr>激光雷达</vt:lpstr>
      <vt:lpstr>激光雷达</vt:lpstr>
      <vt:lpstr>激光雷达</vt:lpstr>
      <vt:lpstr>激光雷达</vt:lpstr>
      <vt:lpstr>激光雷达</vt:lpstr>
      <vt:lpstr>激光雷达</vt:lpstr>
      <vt:lpstr>激光雷达</vt:lpstr>
      <vt:lpstr>激光雷达</vt:lpstr>
      <vt:lpstr>毫米波雷达</vt:lpstr>
      <vt:lpstr>毫米波雷达</vt:lpstr>
      <vt:lpstr>毫米波雷达</vt:lpstr>
      <vt:lpstr>毫米波雷达</vt:lpstr>
      <vt:lpstr>毫米波雷达</vt:lpstr>
      <vt:lpstr>毫米波雷达</vt:lpstr>
      <vt:lpstr>毫米波雷达</vt:lpstr>
      <vt:lpstr>毫米波雷达</vt:lpstr>
      <vt:lpstr>超声波雷达</vt:lpstr>
      <vt:lpstr>超声波雷达</vt:lpstr>
      <vt:lpstr>超声波雷达</vt:lpstr>
      <vt:lpstr>超声波雷达</vt:lpstr>
      <vt:lpstr>超声波雷达</vt:lpstr>
      <vt:lpstr>惯性导航</vt:lpstr>
      <vt:lpstr>惯性导航</vt:lpstr>
      <vt:lpstr>惯性导航</vt:lpstr>
      <vt:lpstr>惯性导航</vt:lpstr>
      <vt:lpstr>本章知识点小结</vt:lpstr>
      <vt:lpstr>Chapter 4 计算机视觉与神经网络 </vt:lpstr>
      <vt:lpstr>Outline</vt:lpstr>
      <vt:lpstr>无人驾驶与计算机视觉</vt:lpstr>
      <vt:lpstr>无人驾驶与计算机视觉</vt:lpstr>
      <vt:lpstr>生物视觉</vt:lpstr>
      <vt:lpstr>边缘检测</vt:lpstr>
      <vt:lpstr>图像分割</vt:lpstr>
      <vt:lpstr>图像分割</vt:lpstr>
      <vt:lpstr>图像分割</vt:lpstr>
      <vt:lpstr>神经网络与深度学习</vt:lpstr>
      <vt:lpstr>深度学习与传统学习</vt:lpstr>
      <vt:lpstr>深度学习与传统学习</vt:lpstr>
      <vt:lpstr>计算机视觉在自动驾驶中应用</vt:lpstr>
      <vt:lpstr>计算机视觉在自动驾驶中应用</vt:lpstr>
      <vt:lpstr>计算机视觉在自动驾驶中应用</vt:lpstr>
      <vt:lpstr>深度前馈网络</vt:lpstr>
      <vt:lpstr>神经元</vt:lpstr>
      <vt:lpstr>网络结构</vt:lpstr>
      <vt:lpstr>网络结构</vt:lpstr>
      <vt:lpstr>深度前馈网络</vt:lpstr>
      <vt:lpstr>参数学习</vt:lpstr>
      <vt:lpstr>参数学习</vt:lpstr>
      <vt:lpstr>卷积神经网络</vt:lpstr>
      <vt:lpstr>卷积概念</vt:lpstr>
      <vt:lpstr>卷积概念</vt:lpstr>
      <vt:lpstr>卷积概念</vt:lpstr>
      <vt:lpstr>卷积概念</vt:lpstr>
      <vt:lpstr>卷积神经网络的性质</vt:lpstr>
      <vt:lpstr>卷积神经网络基本结构</vt:lpstr>
      <vt:lpstr>典型卷积神经网络</vt:lpstr>
      <vt:lpstr>典型卷积神经网络</vt:lpstr>
      <vt:lpstr>典型卷积神经网络</vt:lpstr>
      <vt:lpstr>典型卷积神经网络</vt:lpstr>
      <vt:lpstr>典型卷积神经网络</vt:lpstr>
      <vt:lpstr>典型卷积神经网络</vt:lpstr>
      <vt:lpstr>本章知识点小结</vt:lpstr>
      <vt:lpstr>Chapter 6 自动驾驶道路复杂场景理解 </vt:lpstr>
      <vt:lpstr>Outline</vt:lpstr>
      <vt:lpstr>ApolloScape数据集</vt:lpstr>
      <vt:lpstr>ApolloScape数据集</vt:lpstr>
      <vt:lpstr>可行驶区域检测</vt:lpstr>
      <vt:lpstr>基于传统计算机视觉的可行驶区域检测</vt:lpstr>
      <vt:lpstr>基于深度学习的可行驶区域检测</vt:lpstr>
      <vt:lpstr>基于深度学习的可行驶区域检测</vt:lpstr>
      <vt:lpstr>基于深度学习的可行驶区域检测</vt:lpstr>
      <vt:lpstr>复杂场景理解</vt:lpstr>
      <vt:lpstr>复杂场景理解</vt:lpstr>
      <vt:lpstr>复杂场景理解</vt:lpstr>
      <vt:lpstr>复杂场景理解</vt:lpstr>
      <vt:lpstr>动态场景理解</vt:lpstr>
      <vt:lpstr>多目标跟踪</vt:lpstr>
      <vt:lpstr>多目标跟踪</vt:lpstr>
      <vt:lpstr>多目标跟踪</vt:lpstr>
      <vt:lpstr>路径实时预测</vt:lpstr>
      <vt:lpstr>路径实时预测</vt:lpstr>
      <vt:lpstr>路径实时预测</vt:lpstr>
      <vt:lpstr>路径实时预测</vt:lpstr>
      <vt:lpstr>行人手势识别   </vt:lpstr>
      <vt:lpstr>姿态估计</vt:lpstr>
      <vt:lpstr>姿态估计</vt:lpstr>
      <vt:lpstr>姿态估计</vt:lpstr>
      <vt:lpstr>动作识别</vt:lpstr>
      <vt:lpstr>动作识别</vt:lpstr>
      <vt:lpstr>动作识别</vt:lpstr>
      <vt:lpstr>基于PointNet的点云分类和语义分割实验   </vt:lpstr>
      <vt:lpstr>基于PointNet的点云分类和语义分割实验   </vt:lpstr>
      <vt:lpstr>基于PointNet的点云分类和语义分割实验   </vt:lpstr>
      <vt:lpstr>基于PointNet的点云分类和语义分割实验   </vt:lpstr>
      <vt:lpstr>基于PointNet的点云分类和语义分割实验   </vt:lpstr>
      <vt:lpstr>基于PointNet的点云分类和语义分割实验   </vt:lpstr>
      <vt:lpstr>本章知识点小结</vt:lpstr>
      <vt:lpstr>Chapter 7 多传感器融合 </vt:lpstr>
      <vt:lpstr>Outline</vt:lpstr>
      <vt:lpstr>引言</vt:lpstr>
      <vt:lpstr>引言</vt:lpstr>
      <vt:lpstr>引言</vt:lpstr>
      <vt:lpstr>多传感器信息融合基础理论</vt:lpstr>
      <vt:lpstr>多传感器信息融合概述</vt:lpstr>
      <vt:lpstr>多传感器信息融合概述</vt:lpstr>
      <vt:lpstr>多传感器融合结构</vt:lpstr>
      <vt:lpstr> Low-level融合</vt:lpstr>
      <vt:lpstr>Low-level融合</vt:lpstr>
      <vt:lpstr>Low-level融合</vt:lpstr>
      <vt:lpstr>Low-level融合</vt:lpstr>
      <vt:lpstr>Low-level融合</vt:lpstr>
      <vt:lpstr>High-level融合</vt:lpstr>
      <vt:lpstr>High-level融合</vt:lpstr>
      <vt:lpstr>混合式融合结构</vt:lpstr>
      <vt:lpstr>三种融合结构的比较</vt:lpstr>
      <vt:lpstr>多传感器融合算法</vt:lpstr>
      <vt:lpstr>随机类方法</vt:lpstr>
      <vt:lpstr> 人工智能方法</vt:lpstr>
      <vt:lpstr>多传感器后融合技术 </vt:lpstr>
      <vt:lpstr>Ulm自动驾驶：模块化的融合方法</vt:lpstr>
      <vt:lpstr>Ulm自动驾驶：模块化的融合方法</vt:lpstr>
      <vt:lpstr> FOP-MOC</vt:lpstr>
      <vt:lpstr> FOP-MOC</vt:lpstr>
      <vt:lpstr>多传感器前融合技术</vt:lpstr>
      <vt:lpstr> MV3D</vt:lpstr>
      <vt:lpstr> MV3D</vt:lpstr>
      <vt:lpstr>AVOD</vt:lpstr>
      <vt:lpstr>AVOD</vt:lpstr>
      <vt:lpstr>F-PointNet</vt:lpstr>
      <vt:lpstr>F-PointNet</vt:lpstr>
      <vt:lpstr>F-PointNet</vt:lpstr>
      <vt:lpstr>本章知识点小结</vt:lpstr>
      <vt:lpstr>PowerPoint 演示文稿</vt:lpstr>
    </vt:vector>
  </TitlesOfParts>
  <Company>buaa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wantofly</dc:creator>
  <cp:lastModifiedBy>刘 旭辉</cp:lastModifiedBy>
  <cp:revision>356</cp:revision>
  <cp:lastPrinted>1601-01-01T00:00:00Z</cp:lastPrinted>
  <dcterms:created xsi:type="dcterms:W3CDTF">2004-11-14T12:40:40Z</dcterms:created>
  <dcterms:modified xsi:type="dcterms:W3CDTF">2019-08-18T07:42:25Z</dcterms:modified>
</cp:coreProperties>
</file>