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403" r:id="rId4"/>
    <p:sldId id="404" r:id="rId5"/>
    <p:sldId id="406" r:id="rId6"/>
    <p:sldId id="411" r:id="rId7"/>
    <p:sldId id="412" r:id="rId8"/>
    <p:sldId id="413" r:id="rId9"/>
    <p:sldId id="414" r:id="rId10"/>
    <p:sldId id="415" r:id="rId11"/>
    <p:sldId id="416" r:id="rId12"/>
    <p:sldId id="417" r:id="rId13"/>
    <p:sldId id="418" r:id="rId14"/>
    <p:sldId id="419" r:id="rId15"/>
    <p:sldId id="420" r:id="rId16"/>
    <p:sldId id="421" r:id="rId17"/>
    <p:sldId id="422" r:id="rId18"/>
    <p:sldId id="423" r:id="rId19"/>
    <p:sldId id="424" r:id="rId20"/>
    <p:sldId id="425" r:id="rId21"/>
    <p:sldId id="426" r:id="rId22"/>
    <p:sldId id="433" r:id="rId23"/>
    <p:sldId id="431" r:id="rId24"/>
    <p:sldId id="434" r:id="rId25"/>
    <p:sldId id="435" r:id="rId26"/>
    <p:sldId id="436" r:id="rId27"/>
    <p:sldId id="438" r:id="rId28"/>
    <p:sldId id="437" r:id="rId29"/>
    <p:sldId id="432" r:id="rId30"/>
    <p:sldId id="439" r:id="rId31"/>
    <p:sldId id="297" r:id="rId32"/>
  </p:sldIdLst>
  <p:sldSz cx="9144000" cy="5143500" type="screen16x9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04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51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959"/>
    <a:srgbClr val="00324B"/>
    <a:srgbClr val="080808"/>
    <a:srgbClr val="F1F3F2"/>
    <a:srgbClr val="B2B2B2"/>
    <a:srgbClr val="ACC34B"/>
    <a:srgbClr val="FFFFFF"/>
    <a:srgbClr val="D9D9D9"/>
    <a:srgbClr val="025DAE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95617" autoAdjust="0"/>
  </p:normalViewPr>
  <p:slideViewPr>
    <p:cSldViewPr>
      <p:cViewPr varScale="1">
        <p:scale>
          <a:sx n="97" d="100"/>
          <a:sy n="97" d="100"/>
        </p:scale>
        <p:origin x="77" y="149"/>
      </p:cViewPr>
      <p:guideLst>
        <p:guide orient="horz" pos="1604"/>
        <p:guide pos="2880"/>
        <p:guide orient="horz" pos="151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5" d="100"/>
        <a:sy n="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D96D07-341D-4D88-BBFE-B431BFA04196}" type="datetimeFigureOut">
              <a:rPr lang="zh-CN" altLang="en-US" smtClean="0"/>
              <a:t>2019/8/3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2A0F9D-3357-4A94-85C8-3B842B870DC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970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8930EFBF-F641-4132-95CE-D16B8EA9ABAD}" type="slidenum">
              <a:rPr lang="zh-CN" altLang="en-US" sz="1200">
                <a:solidFill>
                  <a:srgbClr val="000000"/>
                </a:solidFill>
              </a:rPr>
              <a:t>2</a:t>
            </a:fld>
            <a:endParaRPr lang="zh-CN" altLang="en-US" sz="1200">
              <a:solidFill>
                <a:srgbClr val="0000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3518883" y="250087"/>
            <a:ext cx="2106234" cy="432048"/>
            <a:chOff x="406574" y="333450"/>
            <a:chExt cx="2808312" cy="576064"/>
          </a:xfrm>
        </p:grpSpPr>
        <p:sp>
          <p:nvSpPr>
            <p:cNvPr id="2" name="圆角矩形 1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1"/>
                </a:solidFill>
              </a:endParaRPr>
            </a:p>
          </p:txBody>
        </p:sp>
        <p:sp>
          <p:nvSpPr>
            <p:cNvPr id="3" name="TextBox 2"/>
            <p:cNvSpPr txBox="1"/>
            <p:nvPr userDrawn="1"/>
          </p:nvSpPr>
          <p:spPr>
            <a:xfrm>
              <a:off x="563501" y="442761"/>
              <a:ext cx="255454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>
                  <a:solidFill>
                    <a:schemeClr val="accent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</a:p>
          </p:txBody>
        </p:sp>
      </p:grpSp>
      <p:cxnSp>
        <p:nvCxnSpPr>
          <p:cNvPr id="6" name="直接连接符 5"/>
          <p:cNvCxnSpPr/>
          <p:nvPr userDrawn="1"/>
        </p:nvCxnSpPr>
        <p:spPr>
          <a:xfrm flipH="1">
            <a:off x="-95250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 userDrawn="1"/>
        </p:nvCxnSpPr>
        <p:spPr>
          <a:xfrm flipH="1">
            <a:off x="5629275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>
      <p:transition/>
    </mc:Fallback>
  </mc:AlternateContent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208114"/>
            <a:ext cx="9144000" cy="32407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350"/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0" y="550203"/>
            <a:ext cx="9144000" cy="0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4657" y="205978"/>
            <a:ext cx="4833257" cy="326213"/>
          </a:xfrm>
        </p:spPr>
        <p:txBody>
          <a:bodyPr>
            <a:noAutofit/>
          </a:bodyPr>
          <a:lstStyle>
            <a:lvl1pPr algn="l">
              <a:defRPr lang="zh-CN" altLang="en-US" sz="2000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4" name="内容占位符 2"/>
          <p:cNvSpPr>
            <a:spLocks noGrp="1"/>
          </p:cNvSpPr>
          <p:nvPr>
            <p:ph idx="1"/>
          </p:nvPr>
        </p:nvSpPr>
        <p:spPr>
          <a:xfrm>
            <a:off x="664028" y="781050"/>
            <a:ext cx="8022772" cy="3981450"/>
          </a:xfrm>
          <a:prstGeom prst="rect">
            <a:avLst/>
          </a:prstGeom>
        </p:spPr>
        <p:txBody>
          <a:bodyPr/>
          <a:lstStyle>
            <a:lvl1pPr marL="0" indent="405130">
              <a:lnSpc>
                <a:spcPct val="130000"/>
              </a:lnSpc>
              <a:buClr>
                <a:schemeClr val="accent1">
                  <a:lumMod val="75000"/>
                </a:schemeClr>
              </a:buClr>
              <a:buFontTx/>
              <a:buNone/>
              <a:defRPr sz="15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342900" indent="0">
              <a:buFontTx/>
              <a:buNone/>
              <a:defRPr sz="1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685800" indent="0">
              <a:buFontTx/>
              <a:buNone/>
              <a:defRPr sz="15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marL="1028700" indent="0">
              <a:buFontTx/>
              <a:buNone/>
              <a:defRPr sz="15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marL="1371600" indent="0">
              <a:buFontTx/>
              <a:buNone/>
              <a:defRPr sz="15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7923" l="1292" r="984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67" y="10573"/>
            <a:ext cx="598991" cy="521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8"/>
          <p:cNvSpPr txBox="1"/>
          <p:nvPr userDrawn="1"/>
        </p:nvSpPr>
        <p:spPr>
          <a:xfrm>
            <a:off x="875007" y="271927"/>
            <a:ext cx="2595614" cy="356904"/>
          </a:xfrm>
          <a:prstGeom prst="rect">
            <a:avLst/>
          </a:prstGeom>
          <a:noFill/>
        </p:spPr>
        <p:txBody>
          <a:bodyPr wrap="square" lIns="79132" tIns="39566" rIns="79132" bIns="39566" rtlCol="0">
            <a:spAutoFit/>
          </a:bodyPr>
          <a:lstStyle/>
          <a:p>
            <a:r>
              <a:rPr lang="zh-CN" altLang="en-US" sz="1800">
                <a:solidFill>
                  <a:schemeClr val="bg2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需改页面主题文字</a:t>
            </a: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467544" y="231878"/>
            <a:ext cx="420871" cy="425174"/>
            <a:chOff x="5156644" y="3582680"/>
            <a:chExt cx="583479" cy="589444"/>
          </a:xfrm>
        </p:grpSpPr>
        <p:grpSp>
          <p:nvGrpSpPr>
            <p:cNvPr id="11" name="组合 10"/>
            <p:cNvGrpSpPr/>
            <p:nvPr/>
          </p:nvGrpSpPr>
          <p:grpSpPr>
            <a:xfrm>
              <a:off x="5156644" y="3582680"/>
              <a:ext cx="572628" cy="589444"/>
              <a:chOff x="1463339" y="1072758"/>
              <a:chExt cx="1546058" cy="1546058"/>
            </a:xfrm>
            <a:effectLst>
              <a:outerShdw blurRad="330200" dist="215900" dir="6900000" sx="81000" sy="81000" algn="t" rotWithShape="0">
                <a:prstClr val="black">
                  <a:alpha val="49000"/>
                </a:prstClr>
              </a:outerShdw>
            </a:effectLst>
          </p:grpSpPr>
          <p:sp>
            <p:nvSpPr>
              <p:cNvPr id="14" name="同心圆 13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75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1484232" y="1093651"/>
                <a:ext cx="1504273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rgbClr val="C5C5C5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75">
                  <a:cs typeface="+mn-ea"/>
                  <a:sym typeface="+mn-lt"/>
                </a:endParaRPr>
              </a:p>
            </p:txBody>
          </p:sp>
        </p:grpSp>
        <p:sp>
          <p:nvSpPr>
            <p:cNvPr id="12" name="椭圆 11"/>
            <p:cNvSpPr/>
            <p:nvPr/>
          </p:nvSpPr>
          <p:spPr>
            <a:xfrm>
              <a:off x="5226265" y="3654343"/>
              <a:ext cx="433389" cy="4461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9728" tIns="44864" rIns="89728" bIns="44864" rtlCol="0" anchor="ctr"/>
            <a:lstStyle/>
            <a:p>
              <a:pPr algn="ctr"/>
              <a:endParaRPr lang="zh-CN" altLang="en-US" sz="1375">
                <a:cs typeface="+mn-ea"/>
                <a:sym typeface="+mn-lt"/>
              </a:endParaRPr>
            </a:p>
          </p:txBody>
        </p:sp>
        <p:sp>
          <p:nvSpPr>
            <p:cNvPr id="13" name="TextBox 102"/>
            <p:cNvSpPr txBox="1"/>
            <p:nvPr/>
          </p:nvSpPr>
          <p:spPr>
            <a:xfrm>
              <a:off x="5226264" y="3682593"/>
              <a:ext cx="513859" cy="400369"/>
            </a:xfrm>
            <a:prstGeom prst="rect">
              <a:avLst/>
            </a:prstGeom>
            <a:noFill/>
          </p:spPr>
          <p:txBody>
            <a:bodyPr wrap="square" lIns="89728" tIns="44864" rIns="89728" bIns="44864" rtlCol="0">
              <a:spAutoFit/>
            </a:bodyPr>
            <a:lstStyle/>
            <a:p>
              <a:endParaRPr lang="zh-CN" altLang="en-US" sz="2015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FC4BC47-4673-4FD4-B1BD-28AEB03FE73C}" type="datetimeFigureOut">
              <a:rPr lang="zh-CN" altLang="en-US" smtClean="0"/>
              <a:t>2019/8/3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1D83A984-C2FE-438E-BDEA-040B8B67377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FC4BC47-4673-4FD4-B1BD-28AEB03FE73C}" type="datetimeFigureOut">
              <a:rPr lang="zh-CN" altLang="en-US" smtClean="0"/>
              <a:t>2019/8/3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1D83A984-C2FE-438E-BDEA-040B8B67377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FC4BC47-4673-4FD4-B1BD-28AEB03FE73C}" type="datetimeFigureOut">
              <a:rPr lang="zh-CN" altLang="en-US" smtClean="0"/>
              <a:t>2019/8/3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1D83A984-C2FE-438E-BDEA-040B8B67377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4"/>
          <p:cNvSpPr txBox="1"/>
          <p:nvPr userDrawn="1"/>
        </p:nvSpPr>
        <p:spPr>
          <a:xfrm>
            <a:off x="611561" y="339502"/>
            <a:ext cx="2808311" cy="504056"/>
          </a:xfrm>
          <a:prstGeom prst="rect">
            <a:avLst/>
          </a:prstGeom>
        </p:spPr>
        <p:txBody>
          <a:bodyPr lIns="91438" tIns="45719" rIns="91438" bIns="45719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n"/>
            </a:pPr>
            <a:r>
              <a:rPr lang="zh-CN" altLang="en-US" sz="2000" b="1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项目成功展示</a:t>
            </a: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697103" y="843558"/>
            <a:ext cx="7749795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7954" y="2715766"/>
            <a:ext cx="914400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3822996" y="915566"/>
            <a:ext cx="1498008" cy="1480357"/>
            <a:chOff x="3237545" y="4561747"/>
            <a:chExt cx="1146960" cy="1146960"/>
          </a:xfrm>
        </p:grpSpPr>
        <p:sp>
          <p:nvSpPr>
            <p:cNvPr id="12" name="圆角矩形 11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3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3329042" y="4642031"/>
              <a:ext cx="97614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1"/>
          <p:cNvGrpSpPr/>
          <p:nvPr/>
        </p:nvGrpSpPr>
        <p:grpSpPr>
          <a:xfrm>
            <a:off x="4157622" y="1319016"/>
            <a:ext cx="828756" cy="673456"/>
            <a:chOff x="0" y="0"/>
            <a:chExt cx="514350" cy="417513"/>
          </a:xfrm>
        </p:grpSpPr>
        <p:sp>
          <p:nvSpPr>
            <p:cNvPr id="6" name="Freeform 22"/>
            <p:cNvSpPr>
              <a:spLocks noEditPoints="1"/>
            </p:cNvSpPr>
            <p:nvPr/>
          </p:nvSpPr>
          <p:spPr bwMode="auto">
            <a:xfrm>
              <a:off x="0" y="0"/>
              <a:ext cx="365125" cy="331788"/>
            </a:xfrm>
            <a:custGeom>
              <a:avLst/>
              <a:gdLst>
                <a:gd name="T0" fmla="*/ 2147483647 w 97"/>
                <a:gd name="T1" fmla="*/ 2147483647 h 88"/>
                <a:gd name="T2" fmla="*/ 2147483647 w 97"/>
                <a:gd name="T3" fmla="*/ 2147483647 h 88"/>
                <a:gd name="T4" fmla="*/ 2147483647 w 97"/>
                <a:gd name="T5" fmla="*/ 0 h 88"/>
                <a:gd name="T6" fmla="*/ 0 w 97"/>
                <a:gd name="T7" fmla="*/ 2147483647 h 88"/>
                <a:gd name="T8" fmla="*/ 2147483647 w 97"/>
                <a:gd name="T9" fmla="*/ 2147483647 h 88"/>
                <a:gd name="T10" fmla="*/ 2147483647 w 97"/>
                <a:gd name="T11" fmla="*/ 2147483647 h 88"/>
                <a:gd name="T12" fmla="*/ 2147483647 w 97"/>
                <a:gd name="T13" fmla="*/ 2147483647 h 88"/>
                <a:gd name="T14" fmla="*/ 2147483647 w 97"/>
                <a:gd name="T15" fmla="*/ 2147483647 h 88"/>
                <a:gd name="T16" fmla="*/ 2147483647 w 97"/>
                <a:gd name="T17" fmla="*/ 2147483647 h 88"/>
                <a:gd name="T18" fmla="*/ 2147483647 w 97"/>
                <a:gd name="T19" fmla="*/ 2147483647 h 88"/>
                <a:gd name="T20" fmla="*/ 2147483647 w 97"/>
                <a:gd name="T21" fmla="*/ 2147483647 h 88"/>
                <a:gd name="T22" fmla="*/ 2147483647 w 97"/>
                <a:gd name="T23" fmla="*/ 2147483647 h 88"/>
                <a:gd name="T24" fmla="*/ 2147483647 w 97"/>
                <a:gd name="T25" fmla="*/ 2147483647 h 88"/>
                <a:gd name="T26" fmla="*/ 2147483647 w 97"/>
                <a:gd name="T27" fmla="*/ 2147483647 h 88"/>
                <a:gd name="T28" fmla="*/ 2147483647 w 97"/>
                <a:gd name="T29" fmla="*/ 2147483647 h 88"/>
                <a:gd name="T30" fmla="*/ 2147483647 w 97"/>
                <a:gd name="T31" fmla="*/ 2147483647 h 88"/>
                <a:gd name="T32" fmla="*/ 2147483647 w 97"/>
                <a:gd name="T33" fmla="*/ 2147483647 h 88"/>
                <a:gd name="T34" fmla="*/ 2147483647 w 97"/>
                <a:gd name="T35" fmla="*/ 2147483647 h 88"/>
                <a:gd name="T36" fmla="*/ 2147483647 w 97"/>
                <a:gd name="T37" fmla="*/ 2147483647 h 88"/>
                <a:gd name="T38" fmla="*/ 2147483647 w 97"/>
                <a:gd name="T39" fmla="*/ 2147483647 h 88"/>
                <a:gd name="T40" fmla="*/ 2147483647 w 97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97" h="88">
                  <a:moveTo>
                    <a:pt x="93" y="34"/>
                  </a:moveTo>
                  <a:cubicBezTo>
                    <a:pt x="94" y="34"/>
                    <a:pt x="96" y="34"/>
                    <a:pt x="97" y="34"/>
                  </a:cubicBezTo>
                  <a:cubicBezTo>
                    <a:pt x="93" y="14"/>
                    <a:pt x="72" y="0"/>
                    <a:pt x="48" y="0"/>
                  </a:cubicBezTo>
                  <a:cubicBezTo>
                    <a:pt x="22" y="0"/>
                    <a:pt x="0" y="18"/>
                    <a:pt x="0" y="41"/>
                  </a:cubicBezTo>
                  <a:cubicBezTo>
                    <a:pt x="0" y="54"/>
                    <a:pt x="7" y="65"/>
                    <a:pt x="19" y="74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38" y="81"/>
                    <a:pt x="42" y="82"/>
                    <a:pt x="48" y="82"/>
                  </a:cubicBezTo>
                  <a:cubicBezTo>
                    <a:pt x="50" y="82"/>
                    <a:pt x="51" y="82"/>
                    <a:pt x="53" y="82"/>
                  </a:cubicBezTo>
                  <a:cubicBezTo>
                    <a:pt x="52" y="79"/>
                    <a:pt x="51" y="75"/>
                    <a:pt x="51" y="72"/>
                  </a:cubicBezTo>
                  <a:cubicBezTo>
                    <a:pt x="51" y="51"/>
                    <a:pt x="70" y="34"/>
                    <a:pt x="93" y="34"/>
                  </a:cubicBezTo>
                  <a:close/>
                  <a:moveTo>
                    <a:pt x="67" y="21"/>
                  </a:moveTo>
                  <a:cubicBezTo>
                    <a:pt x="70" y="21"/>
                    <a:pt x="73" y="23"/>
                    <a:pt x="73" y="27"/>
                  </a:cubicBezTo>
                  <a:cubicBezTo>
                    <a:pt x="73" y="30"/>
                    <a:pt x="70" y="33"/>
                    <a:pt x="67" y="33"/>
                  </a:cubicBezTo>
                  <a:cubicBezTo>
                    <a:pt x="63" y="33"/>
                    <a:pt x="59" y="30"/>
                    <a:pt x="59" y="27"/>
                  </a:cubicBezTo>
                  <a:cubicBezTo>
                    <a:pt x="59" y="23"/>
                    <a:pt x="63" y="21"/>
                    <a:pt x="67" y="21"/>
                  </a:cubicBezTo>
                  <a:close/>
                  <a:moveTo>
                    <a:pt x="33" y="33"/>
                  </a:moveTo>
                  <a:cubicBezTo>
                    <a:pt x="29" y="33"/>
                    <a:pt x="25" y="30"/>
                    <a:pt x="25" y="27"/>
                  </a:cubicBezTo>
                  <a:cubicBezTo>
                    <a:pt x="25" y="23"/>
                    <a:pt x="29" y="21"/>
                    <a:pt x="33" y="21"/>
                  </a:cubicBezTo>
                  <a:cubicBezTo>
                    <a:pt x="36" y="21"/>
                    <a:pt x="39" y="23"/>
                    <a:pt x="39" y="27"/>
                  </a:cubicBezTo>
                  <a:cubicBezTo>
                    <a:pt x="39" y="30"/>
                    <a:pt x="36" y="33"/>
                    <a:pt x="33" y="33"/>
                  </a:cubicBezTo>
                  <a:close/>
                </a:path>
              </a:pathLst>
            </a:custGeom>
            <a:solidFill>
              <a:srgbClr val="4DBF4D"/>
            </a:solidFill>
            <a:ln w="12700" cap="flat" cmpd="sng">
              <a:solidFill>
                <a:schemeClr val="bg1"/>
              </a:solidFill>
              <a:rou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" name="Freeform 23"/>
            <p:cNvSpPr>
              <a:spLocks noEditPoints="1"/>
            </p:cNvSpPr>
            <p:nvPr/>
          </p:nvSpPr>
          <p:spPr bwMode="auto">
            <a:xfrm>
              <a:off x="203200" y="136525"/>
              <a:ext cx="311150" cy="280988"/>
            </a:xfrm>
            <a:custGeom>
              <a:avLst/>
              <a:gdLst>
                <a:gd name="T0" fmla="*/ 2147483647 w 83"/>
                <a:gd name="T1" fmla="*/ 2147483647 h 75"/>
                <a:gd name="T2" fmla="*/ 2147483647 w 83"/>
                <a:gd name="T3" fmla="*/ 0 h 75"/>
                <a:gd name="T4" fmla="*/ 0 w 83"/>
                <a:gd name="T5" fmla="*/ 2147483647 h 75"/>
                <a:gd name="T6" fmla="*/ 2147483647 w 83"/>
                <a:gd name="T7" fmla="*/ 2147483647 h 75"/>
                <a:gd name="T8" fmla="*/ 2147483647 w 83"/>
                <a:gd name="T9" fmla="*/ 2147483647 h 75"/>
                <a:gd name="T10" fmla="*/ 2147483647 w 83"/>
                <a:gd name="T11" fmla="*/ 2147483647 h 75"/>
                <a:gd name="T12" fmla="*/ 2147483647 w 83"/>
                <a:gd name="T13" fmla="*/ 2147483647 h 75"/>
                <a:gd name="T14" fmla="*/ 2147483647 w 83"/>
                <a:gd name="T15" fmla="*/ 2147483647 h 75"/>
                <a:gd name="T16" fmla="*/ 2147483647 w 83"/>
                <a:gd name="T17" fmla="*/ 2147483647 h 75"/>
                <a:gd name="T18" fmla="*/ 2147483647 w 83"/>
                <a:gd name="T19" fmla="*/ 2147483647 h 75"/>
                <a:gd name="T20" fmla="*/ 2147483647 w 83"/>
                <a:gd name="T21" fmla="*/ 2147483647 h 75"/>
                <a:gd name="T22" fmla="*/ 2147483647 w 83"/>
                <a:gd name="T23" fmla="*/ 2147483647 h 75"/>
                <a:gd name="T24" fmla="*/ 2147483647 w 83"/>
                <a:gd name="T25" fmla="*/ 2147483647 h 75"/>
                <a:gd name="T26" fmla="*/ 2147483647 w 83"/>
                <a:gd name="T27" fmla="*/ 2147483647 h 75"/>
                <a:gd name="T28" fmla="*/ 2147483647 w 83"/>
                <a:gd name="T29" fmla="*/ 2147483647 h 75"/>
                <a:gd name="T30" fmla="*/ 2147483647 w 83"/>
                <a:gd name="T31" fmla="*/ 2147483647 h 75"/>
                <a:gd name="T32" fmla="*/ 2147483647 w 83"/>
                <a:gd name="T33" fmla="*/ 2147483647 h 75"/>
                <a:gd name="T34" fmla="*/ 2147483647 w 83"/>
                <a:gd name="T35" fmla="*/ 2147483647 h 7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83" h="75">
                  <a:moveTo>
                    <a:pt x="83" y="35"/>
                  </a:moveTo>
                  <a:cubicBezTo>
                    <a:pt x="83" y="16"/>
                    <a:pt x="63" y="0"/>
                    <a:pt x="42" y="0"/>
                  </a:cubicBezTo>
                  <a:cubicBezTo>
                    <a:pt x="19" y="0"/>
                    <a:pt x="0" y="16"/>
                    <a:pt x="0" y="35"/>
                  </a:cubicBezTo>
                  <a:cubicBezTo>
                    <a:pt x="0" y="55"/>
                    <a:pt x="19" y="70"/>
                    <a:pt x="42" y="70"/>
                  </a:cubicBezTo>
                  <a:cubicBezTo>
                    <a:pt x="46" y="70"/>
                    <a:pt x="51" y="69"/>
                    <a:pt x="56" y="68"/>
                  </a:cubicBezTo>
                  <a:cubicBezTo>
                    <a:pt x="69" y="75"/>
                    <a:pt x="69" y="75"/>
                    <a:pt x="69" y="75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75" y="56"/>
                    <a:pt x="83" y="46"/>
                    <a:pt x="83" y="35"/>
                  </a:cubicBezTo>
                  <a:close/>
                  <a:moveTo>
                    <a:pt x="28" y="29"/>
                  </a:moveTo>
                  <a:cubicBezTo>
                    <a:pt x="26" y="29"/>
                    <a:pt x="23" y="27"/>
                    <a:pt x="23" y="24"/>
                  </a:cubicBezTo>
                  <a:cubicBezTo>
                    <a:pt x="23" y="22"/>
                    <a:pt x="26" y="20"/>
                    <a:pt x="28" y="20"/>
                  </a:cubicBezTo>
                  <a:cubicBezTo>
                    <a:pt x="32" y="20"/>
                    <a:pt x="34" y="22"/>
                    <a:pt x="34" y="24"/>
                  </a:cubicBezTo>
                  <a:cubicBezTo>
                    <a:pt x="34" y="27"/>
                    <a:pt x="32" y="29"/>
                    <a:pt x="28" y="29"/>
                  </a:cubicBezTo>
                  <a:close/>
                  <a:moveTo>
                    <a:pt x="55" y="29"/>
                  </a:moveTo>
                  <a:cubicBezTo>
                    <a:pt x="52" y="29"/>
                    <a:pt x="50" y="27"/>
                    <a:pt x="50" y="24"/>
                  </a:cubicBezTo>
                  <a:cubicBezTo>
                    <a:pt x="50" y="22"/>
                    <a:pt x="52" y="20"/>
                    <a:pt x="55" y="20"/>
                  </a:cubicBezTo>
                  <a:cubicBezTo>
                    <a:pt x="58" y="20"/>
                    <a:pt x="61" y="22"/>
                    <a:pt x="61" y="24"/>
                  </a:cubicBezTo>
                  <a:cubicBezTo>
                    <a:pt x="61" y="27"/>
                    <a:pt x="58" y="29"/>
                    <a:pt x="55" y="29"/>
                  </a:cubicBezTo>
                  <a:close/>
                </a:path>
              </a:pathLst>
            </a:custGeom>
            <a:solidFill>
              <a:srgbClr val="4DBF4D"/>
            </a:solidFill>
            <a:ln w="12700" cap="flat" cmpd="sng">
              <a:solidFill>
                <a:schemeClr val="bg1"/>
              </a:solidFill>
              <a:rou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337639" y="2814196"/>
            <a:ext cx="662473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Javascript基础</a:t>
            </a:r>
          </a:p>
        </p:txBody>
      </p:sp>
      <p:sp>
        <p:nvSpPr>
          <p:cNvPr id="21" name="矩形 20"/>
          <p:cNvSpPr/>
          <p:nvPr/>
        </p:nvSpPr>
        <p:spPr>
          <a:xfrm>
            <a:off x="4100127" y="4083918"/>
            <a:ext cx="1099761" cy="216024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530614" y="3616731"/>
            <a:ext cx="44101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《微信小程序开发从入门到实战-微课版》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779912" y="4124313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清华大学出版社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sym typeface="+mn-ea"/>
              </a:rPr>
              <a:t>5.2 </a:t>
            </a:r>
            <a:r>
              <a:rPr>
                <a:sym typeface="+mn-ea"/>
              </a:rPr>
              <a:t>JavaScriprt基础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99085" y="605155"/>
            <a:ext cx="1617980" cy="368300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5.2.3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运算符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23620" y="1616710"/>
            <a:ext cx="6731000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JavaScript 运算符常用于执行算术运算、赋值、比较运算、逻辑运算。</a:t>
            </a:r>
          </a:p>
          <a:p>
            <a:r>
              <a:rPr lang="zh-CN" altLang="en-US"/>
              <a:t>1. 算术运算符</a:t>
            </a:r>
          </a:p>
          <a:p>
            <a:r>
              <a:rPr lang="zh-CN" altLang="en-US"/>
              <a:t>用于变量或值之间的算术运算。对于两个数字型的变量，变量之间使用“＋”运算符表示相加，当两个变量都为字符型，“＋”运算符表示字符串的连接，当一个变量为字符型另一个变量为数值型，数字型会被解析为字符型进行字符串的连接。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sym typeface="+mn-ea"/>
              </a:rPr>
              <a:t>5.2 </a:t>
            </a:r>
            <a:r>
              <a:rPr>
                <a:sym typeface="+mn-ea"/>
              </a:rPr>
              <a:t>JavaScriprt基础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99085" y="605155"/>
            <a:ext cx="1617980" cy="368300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5.2.3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运算符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42975" y="1316990"/>
            <a:ext cx="673100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2.  赋值运算符</a:t>
            </a:r>
          </a:p>
          <a:p>
            <a:r>
              <a:rPr lang="zh-CN" altLang="en-US"/>
              <a:t>对变量进行赋值使用赋值运算符。</a:t>
            </a:r>
          </a:p>
          <a:p>
            <a:r>
              <a:rPr lang="zh-CN" altLang="en-US"/>
              <a:t>3.  比较运算符</a:t>
            </a:r>
          </a:p>
          <a:p>
            <a:r>
              <a:rPr lang="zh-CN" altLang="en-US"/>
              <a:t>比较运算符表示变量之间的逻辑关系。</a:t>
            </a:r>
          </a:p>
          <a:p>
            <a:r>
              <a:rPr lang="zh-CN" altLang="en-US"/>
              <a:t>4. 逻辑运算符</a:t>
            </a:r>
          </a:p>
          <a:p>
            <a:r>
              <a:rPr lang="zh-CN" altLang="en-US"/>
              <a:t>逻辑运算符用于确定变量或值之间的逻辑关系。</a:t>
            </a:r>
          </a:p>
          <a:p>
            <a:r>
              <a:rPr lang="zh-CN" altLang="en-US"/>
              <a:t>假设 x=5 and y=2，</a:t>
            </a:r>
          </a:p>
          <a:p>
            <a:r>
              <a:rPr lang="zh-CN" altLang="en-US"/>
              <a:t>(x &lt; 10 &amp;&amp; y &gt; 1)为true，(x == 3 || y == 5)为false，!(x == y)为true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sym typeface="+mn-ea"/>
              </a:rPr>
              <a:t>5.2 </a:t>
            </a:r>
            <a:r>
              <a:rPr>
                <a:sym typeface="+mn-ea"/>
              </a:rPr>
              <a:t>JavaScriprt基础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99085" y="605155"/>
            <a:ext cx="2128520" cy="368300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5.2.4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逻辑控制语句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42975" y="1316990"/>
            <a:ext cx="673100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逻辑控制语句分为条件判断和循环结构。</a:t>
            </a:r>
          </a:p>
          <a:p>
            <a:r>
              <a:rPr lang="zh-CN" altLang="en-US"/>
              <a:t>1. 条件判断语句</a:t>
            </a:r>
          </a:p>
          <a:p>
            <a:r>
              <a:rPr lang="zh-CN" altLang="en-US"/>
              <a:t>条件语句基于分支的思想，面对不同的情况或条件执行相应的选择，通用于某些代码的判断和重复执行。</a:t>
            </a:r>
          </a:p>
          <a:p>
            <a:r>
              <a:rPr lang="zh-CN" altLang="en-US"/>
              <a:t>（1）if语句</a:t>
            </a:r>
          </a:p>
          <a:p>
            <a:r>
              <a:rPr lang="zh-CN" altLang="en-US"/>
              <a:t>当小括号内的条件为true时，花括号内部的代码才会执行，语法如下：</a:t>
            </a:r>
          </a:p>
          <a:p>
            <a:r>
              <a:rPr lang="zh-CN" altLang="en-US"/>
              <a:t>if (条件) {</a:t>
            </a:r>
          </a:p>
          <a:p>
            <a:r>
              <a:rPr lang="zh-CN" altLang="en-US"/>
              <a:t>  当条件为true时才执行该代码</a:t>
            </a:r>
          </a:p>
          <a:p>
            <a:r>
              <a:rPr lang="zh-CN" altLang="en-US"/>
              <a:t>}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sym typeface="+mn-ea"/>
              </a:rPr>
              <a:t>5.2 </a:t>
            </a:r>
            <a:r>
              <a:rPr>
                <a:sym typeface="+mn-ea"/>
              </a:rPr>
              <a:t>JavaScriprt基础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99085" y="605155"/>
            <a:ext cx="2128520" cy="368300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5.2.4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逻辑控制语句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42975" y="1316990"/>
            <a:ext cx="673100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（2）if...else语句</a:t>
            </a:r>
          </a:p>
          <a:p>
            <a:r>
              <a:rPr lang="zh-CN" altLang="en-US"/>
              <a:t>当条件为true时执行if之后的代码，当条件为false时执行else之后的代码，语法如下：</a:t>
            </a:r>
          </a:p>
          <a:p>
            <a:r>
              <a:rPr lang="zh-CN" altLang="en-US"/>
              <a:t>if (条件) {</a:t>
            </a:r>
          </a:p>
          <a:p>
            <a:r>
              <a:rPr lang="zh-CN" altLang="en-US"/>
              <a:t>  当条件为 true 时执行该代码</a:t>
            </a:r>
          </a:p>
          <a:p>
            <a:r>
              <a:rPr lang="zh-CN" altLang="en-US"/>
              <a:t>} else {</a:t>
            </a:r>
          </a:p>
          <a:p>
            <a:r>
              <a:rPr lang="zh-CN" altLang="en-US"/>
              <a:t>  当条件为false时执行该代码</a:t>
            </a:r>
          </a:p>
          <a:p>
            <a:r>
              <a:rPr lang="zh-CN" altLang="en-US"/>
              <a:t>}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sym typeface="+mn-ea"/>
              </a:rPr>
              <a:t>5.2 </a:t>
            </a:r>
            <a:r>
              <a:rPr>
                <a:sym typeface="+mn-ea"/>
              </a:rPr>
              <a:t>JavaScriprt基础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99085" y="605155"/>
            <a:ext cx="2128520" cy="368300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5.2.4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逻辑控制语句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32840" y="1127125"/>
            <a:ext cx="673100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（3）if...else if...else语句</a:t>
            </a:r>
          </a:p>
          <a:p>
            <a:r>
              <a:rPr lang="zh-CN" altLang="en-US"/>
              <a:t>在多个代码块中选择满足条件的其中一个去执行，首先判断if条件，如果条件不成立，返回false后判断else if 条件，如果不成立，继续判断下一个else if 的条件，如果条件成立，返回true；如果直到else时都没有条件成立，会执行else当中的语句，语法如下：</a:t>
            </a:r>
          </a:p>
          <a:p>
            <a:r>
              <a:rPr lang="zh-CN" altLang="en-US"/>
              <a:t>if (条件1) {</a:t>
            </a:r>
          </a:p>
          <a:p>
            <a:r>
              <a:rPr lang="zh-CN" altLang="en-US"/>
              <a:t>  当条件1为true时执行该代码</a:t>
            </a:r>
          </a:p>
          <a:p>
            <a:r>
              <a:rPr lang="zh-CN" altLang="en-US"/>
              <a:t>} else if (条件2) {</a:t>
            </a:r>
          </a:p>
          <a:p>
            <a:r>
              <a:rPr lang="zh-CN" altLang="en-US"/>
              <a:t>  当条件2为true时执行该代码</a:t>
            </a:r>
          </a:p>
          <a:p>
            <a:r>
              <a:rPr lang="zh-CN" altLang="en-US"/>
              <a:t>} else {</a:t>
            </a:r>
          </a:p>
          <a:p>
            <a:r>
              <a:rPr lang="zh-CN" altLang="en-US"/>
              <a:t>  当条件1和条件2都为false时执行该代码</a:t>
            </a:r>
          </a:p>
          <a:p>
            <a:r>
              <a:rPr lang="zh-CN" altLang="en-US"/>
              <a:t>}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sym typeface="+mn-ea"/>
              </a:rPr>
              <a:t>5.2 </a:t>
            </a:r>
            <a:r>
              <a:rPr>
                <a:sym typeface="+mn-ea"/>
              </a:rPr>
              <a:t>JavaScriprt基础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99085" y="605155"/>
            <a:ext cx="2128520" cy="368300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5.2.4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逻辑控制语句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28370" y="1141730"/>
            <a:ext cx="6731000" cy="2584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（4）switch语句</a:t>
            </a:r>
          </a:p>
          <a:p>
            <a:r>
              <a:rPr lang="zh-CN" altLang="en-US"/>
              <a:t>在多个代码块中选择满足条件的其中一个去执行，判断表达式通常为变量，随表达式的值会与case中的值做匹配，如果匹配正确，会执行该case之后的代码块，使用break可以阻止代码继续执行，当条件都不满足时执行default之后的代码。</a:t>
            </a:r>
          </a:p>
          <a:p>
            <a:endParaRPr lang="zh-CN" altLang="en-US"/>
          </a:p>
          <a:p>
            <a:r>
              <a:rPr lang="zh-CN" altLang="en-US"/>
              <a:t>2. 循环语句</a:t>
            </a:r>
          </a:p>
          <a:p>
            <a:r>
              <a:rPr lang="zh-CN" altLang="en-US"/>
              <a:t>循环语句通过判断条件来控制循环的次数，如果需要重复执行相关的动作就需要使用循环语句，循环语句可以提高代码的精简性。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sym typeface="+mn-ea"/>
              </a:rPr>
              <a:t>5.2 </a:t>
            </a:r>
            <a:r>
              <a:rPr>
                <a:sym typeface="+mn-ea"/>
              </a:rPr>
              <a:t>JavaScriprt基础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99085" y="605155"/>
            <a:ext cx="2128520" cy="368300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5.2.4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逻辑控制语句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06500" y="1038225"/>
            <a:ext cx="673100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（1）for循环</a:t>
            </a:r>
          </a:p>
          <a:p>
            <a:r>
              <a:rPr lang="zh-CN" altLang="en-US"/>
              <a:t>for循环是经常使用的循环语句，语法如下：</a:t>
            </a:r>
          </a:p>
          <a:p>
            <a:r>
              <a:rPr lang="zh-CN" altLang="en-US"/>
              <a:t>for (语句1；语句2；语句3)</a:t>
            </a:r>
          </a:p>
          <a:p>
            <a:r>
              <a:rPr lang="zh-CN" altLang="en-US"/>
              <a:t>{</a:t>
            </a:r>
          </a:p>
          <a:p>
            <a:r>
              <a:rPr lang="zh-CN" altLang="en-US"/>
              <a:t>  被执行的代码块</a:t>
            </a:r>
          </a:p>
          <a:p>
            <a:r>
              <a:rPr lang="zh-CN" altLang="en-US"/>
              <a:t>}</a:t>
            </a:r>
          </a:p>
          <a:p>
            <a:r>
              <a:rPr lang="zh-CN" altLang="en-US"/>
              <a:t>语句1：在循环开始前执行；语句2：循环的条件，当返回值为true 时，执行循环体，当返回值为false 时，跳出该循环；语句3：在循环已被执行之后执行。</a:t>
            </a:r>
          </a:p>
          <a:p>
            <a:r>
              <a:rPr lang="zh-CN" altLang="en-US"/>
              <a:t>（2）for/in循环</a:t>
            </a:r>
          </a:p>
          <a:p>
            <a:r>
              <a:rPr lang="zh-CN" altLang="en-US"/>
              <a:t>for/in循环用于循环对象属性，当循环体中的代码每执行一次，就会对数组的元素或者对象的属性进行一次操作。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sym typeface="+mn-ea"/>
              </a:rPr>
              <a:t>5.2 </a:t>
            </a:r>
            <a:r>
              <a:rPr>
                <a:sym typeface="+mn-ea"/>
              </a:rPr>
              <a:t>JavaScriprt基础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99085" y="605155"/>
            <a:ext cx="2128520" cy="368300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5.2.4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逻辑控制语句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06500" y="1038225"/>
            <a:ext cx="673100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（1）for循环</a:t>
            </a:r>
          </a:p>
          <a:p>
            <a:r>
              <a:rPr lang="zh-CN" altLang="en-US"/>
              <a:t>for循环是经常使用的循环语句，语法如下：</a:t>
            </a:r>
          </a:p>
          <a:p>
            <a:r>
              <a:rPr lang="zh-CN" altLang="en-US"/>
              <a:t>for (语句1；语句2；语句3)</a:t>
            </a:r>
          </a:p>
          <a:p>
            <a:r>
              <a:rPr lang="zh-CN" altLang="en-US"/>
              <a:t>{</a:t>
            </a:r>
          </a:p>
          <a:p>
            <a:r>
              <a:rPr lang="zh-CN" altLang="en-US"/>
              <a:t>   执行其中的代码</a:t>
            </a:r>
          </a:p>
          <a:p>
            <a:r>
              <a:rPr lang="zh-CN" altLang="en-US"/>
              <a:t>}</a:t>
            </a:r>
          </a:p>
          <a:p>
            <a:r>
              <a:rPr lang="zh-CN" altLang="en-US"/>
              <a:t>语句1：在循环开始前执行；语句2：循环的条件，当返回值为true 时，执行循环体，当返回值为false 时，跳出该循环；语句3：在循环已被执行之后执行。</a:t>
            </a:r>
          </a:p>
          <a:p>
            <a:r>
              <a:rPr lang="zh-CN" altLang="en-US"/>
              <a:t>（2）for/in循环</a:t>
            </a:r>
          </a:p>
          <a:p>
            <a:r>
              <a:rPr lang="zh-CN" altLang="en-US"/>
              <a:t>for/in循环用于循环对象属性，当循环体中的代码每执行一次，就会对数组的元素或者对象的属性进行一次操作。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sym typeface="+mn-ea"/>
              </a:rPr>
              <a:t>5.2 </a:t>
            </a:r>
            <a:r>
              <a:rPr>
                <a:sym typeface="+mn-ea"/>
              </a:rPr>
              <a:t>JavaScriprt基础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99085" y="605155"/>
            <a:ext cx="2128520" cy="368300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5.2.4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逻辑控制语句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06500" y="1038225"/>
            <a:ext cx="6731000" cy="3692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（3）while循环</a:t>
            </a:r>
          </a:p>
          <a:p>
            <a:r>
              <a:rPr lang="zh-CN" altLang="en-US"/>
              <a:t>当条件满足时执行代码块，在每次执行完后会进行条件判断，条件为真会再次执行，直到条件不为真时跳出循环，语法如下：</a:t>
            </a:r>
          </a:p>
          <a:p>
            <a:r>
              <a:rPr lang="zh-CN" altLang="en-US"/>
              <a:t>while (条件) {</a:t>
            </a:r>
          </a:p>
          <a:p>
            <a:r>
              <a:rPr lang="zh-CN" altLang="en-US"/>
              <a:t>  需要执行的代码</a:t>
            </a:r>
          </a:p>
          <a:p>
            <a:r>
              <a:rPr lang="zh-CN" altLang="en-US"/>
              <a:t>}</a:t>
            </a:r>
          </a:p>
          <a:p>
            <a:r>
              <a:rPr lang="zh-CN" altLang="en-US"/>
              <a:t>（4）do/while循环</a:t>
            </a:r>
          </a:p>
          <a:p>
            <a:r>
              <a:rPr lang="zh-CN" altLang="en-US"/>
              <a:t>首先会执行一次do里面的代码块，如果条件为真会重复执行，当条件不满足时跳出循环。语法如下：</a:t>
            </a:r>
          </a:p>
          <a:p>
            <a:r>
              <a:rPr lang="zh-CN" altLang="en-US"/>
              <a:t>do {</a:t>
            </a:r>
          </a:p>
          <a:p>
            <a:r>
              <a:rPr lang="zh-CN" altLang="en-US"/>
              <a:t>  执行其中的代码</a:t>
            </a:r>
          </a:p>
          <a:p>
            <a:r>
              <a:rPr lang="zh-CN" altLang="en-US"/>
              <a:t>}</a:t>
            </a:r>
          </a:p>
          <a:p>
            <a:r>
              <a:rPr lang="zh-CN" altLang="en-US"/>
              <a:t>while (条件);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sym typeface="+mn-ea"/>
              </a:rPr>
              <a:t>5.2 </a:t>
            </a:r>
            <a:r>
              <a:rPr>
                <a:sym typeface="+mn-ea"/>
              </a:rPr>
              <a:t>JavaScriprt基础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99085" y="605155"/>
            <a:ext cx="2755900" cy="368300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5.2.5 定义和调用函数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06500" y="1038225"/>
            <a:ext cx="673100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函数的定义需要使用 function 语句，例如：</a:t>
            </a:r>
          </a:p>
          <a:p>
            <a:r>
              <a:rPr lang="zh-CN" altLang="en-US"/>
              <a:t>function functionName(parameters) {</a:t>
            </a:r>
          </a:p>
          <a:p>
            <a:r>
              <a:rPr lang="zh-CN" altLang="en-US"/>
              <a:t>  执行的代码</a:t>
            </a:r>
          </a:p>
          <a:p>
            <a:r>
              <a:rPr lang="zh-CN" altLang="en-US"/>
              <a:t>}</a:t>
            </a:r>
          </a:p>
          <a:p>
            <a:r>
              <a:rPr lang="zh-CN" altLang="en-US"/>
              <a:t>在小程序中函数的定义如下：</a:t>
            </a:r>
          </a:p>
          <a:p>
            <a:r>
              <a:rPr lang="zh-CN" altLang="en-US"/>
              <a:t>functionName:function(e){</a:t>
            </a:r>
          </a:p>
          <a:p>
            <a:r>
              <a:rPr lang="zh-CN" altLang="en-US"/>
              <a:t>     执行的代码</a:t>
            </a:r>
          </a:p>
          <a:p>
            <a:r>
              <a:rPr lang="zh-CN" altLang="en-US"/>
              <a:t>}</a:t>
            </a:r>
          </a:p>
          <a:p>
            <a:r>
              <a:rPr lang="zh-CN" altLang="en-US"/>
              <a:t>函数的调用是指使用事先定义好的函数，函数本身是一种对象，例如：</a:t>
            </a:r>
          </a:p>
          <a:p>
            <a:r>
              <a:rPr lang="zh-CN" altLang="en-US"/>
              <a:t>function myFunction(a, b) {</a:t>
            </a:r>
          </a:p>
          <a:p>
            <a:r>
              <a:rPr lang="zh-CN" altLang="en-US"/>
              <a:t>  return a + b;</a:t>
            </a:r>
          </a:p>
          <a:p>
            <a:r>
              <a:rPr lang="zh-CN" altLang="en-US"/>
              <a:t>}</a:t>
            </a:r>
          </a:p>
          <a:p>
            <a:r>
              <a:rPr lang="zh-CN" altLang="en-US"/>
              <a:t>myFunction(1, 2); // myFunction(1, 2) 返回值为3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42"/>
          <p:cNvSpPr/>
          <p:nvPr/>
        </p:nvSpPr>
        <p:spPr>
          <a:xfrm>
            <a:off x="4018023" y="771550"/>
            <a:ext cx="3146265" cy="481086"/>
          </a:xfrm>
          <a:prstGeom prst="roundRect">
            <a:avLst/>
          </a:prstGeom>
          <a:solidFill>
            <a:schemeClr val="accent2"/>
          </a:solidFill>
          <a:ln w="22225">
            <a:solidFill>
              <a:schemeClr val="bg1">
                <a:alpha val="85000"/>
              </a:schemeClr>
            </a:solidFill>
          </a:ln>
          <a:effectLst>
            <a:outerShdw blurRad="215900" dist="165100" dir="7800000" sx="98000" sy="98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28" tIns="33664" rIns="67328" bIns="33664" rtlCol="0" anchor="ctr"/>
          <a:lstStyle/>
          <a:p>
            <a:pPr algn="ctr"/>
            <a:endParaRPr lang="zh-CN" altLang="en-US" sz="91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4012171" y="1541946"/>
            <a:ext cx="3146265" cy="481086"/>
          </a:xfrm>
          <a:prstGeom prst="roundRect">
            <a:avLst/>
          </a:prstGeom>
          <a:solidFill>
            <a:schemeClr val="accent2"/>
          </a:solidFill>
          <a:ln w="22225">
            <a:solidFill>
              <a:schemeClr val="bg1">
                <a:alpha val="85000"/>
              </a:schemeClr>
            </a:solidFill>
          </a:ln>
          <a:effectLst>
            <a:outerShdw blurRad="215900" dist="165100" dir="7800000" sx="98000" sy="98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28" tIns="33664" rIns="67328" bIns="33664" rtlCol="0" anchor="ctr"/>
          <a:lstStyle/>
          <a:p>
            <a:pPr algn="ctr"/>
            <a:endParaRPr lang="zh-CN" altLang="en-US" sz="91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4012172" y="2312342"/>
            <a:ext cx="3423150" cy="481086"/>
          </a:xfrm>
          <a:prstGeom prst="roundRect">
            <a:avLst/>
          </a:prstGeom>
          <a:solidFill>
            <a:schemeClr val="accent2"/>
          </a:solidFill>
          <a:ln w="22225">
            <a:solidFill>
              <a:schemeClr val="bg1">
                <a:alpha val="85000"/>
              </a:schemeClr>
            </a:solidFill>
          </a:ln>
          <a:effectLst>
            <a:outerShdw blurRad="215900" dist="165100" dir="7800000" sx="98000" sy="98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28" tIns="33664" rIns="67328" bIns="33664" rtlCol="0" anchor="ctr"/>
          <a:lstStyle/>
          <a:p>
            <a:pPr algn="ctr"/>
            <a:endParaRPr lang="zh-CN" altLang="en-US" sz="91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4012171" y="3082738"/>
            <a:ext cx="3573687" cy="481086"/>
          </a:xfrm>
          <a:prstGeom prst="roundRect">
            <a:avLst/>
          </a:prstGeom>
          <a:solidFill>
            <a:schemeClr val="accent2"/>
          </a:solidFill>
          <a:ln w="22225">
            <a:solidFill>
              <a:schemeClr val="bg1">
                <a:alpha val="85000"/>
              </a:schemeClr>
            </a:solidFill>
          </a:ln>
          <a:effectLst>
            <a:outerShdw blurRad="215900" dist="165100" dir="7800000" sx="98000" sy="98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28" tIns="33664" rIns="67328" bIns="33664" rtlCol="0" anchor="ctr"/>
          <a:lstStyle/>
          <a:p>
            <a:pPr algn="ctr"/>
            <a:endParaRPr lang="zh-CN" altLang="en-US" sz="91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4"/>
          <p:cNvSpPr txBox="1"/>
          <p:nvPr/>
        </p:nvSpPr>
        <p:spPr>
          <a:xfrm>
            <a:off x="4651455" y="838222"/>
            <a:ext cx="2024553" cy="346710"/>
          </a:xfrm>
          <a:prstGeom prst="rect">
            <a:avLst/>
          </a:prstGeom>
          <a:noFill/>
        </p:spPr>
        <p:txBody>
          <a:bodyPr wrap="square" lIns="67328" tIns="33664" rIns="67328" bIns="33664" rtlCol="0">
            <a:spAutoFit/>
          </a:bodyPr>
          <a:lstStyle/>
          <a:p>
            <a:r>
              <a:rPr lang="zh-CN" altLang="en-US" sz="18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JavaScriprt简介</a:t>
            </a:r>
          </a:p>
        </p:txBody>
      </p:sp>
      <p:sp>
        <p:nvSpPr>
          <p:cNvPr id="48" name="TextBox 32"/>
          <p:cNvSpPr txBox="1"/>
          <p:nvPr/>
        </p:nvSpPr>
        <p:spPr>
          <a:xfrm>
            <a:off x="4651455" y="1587313"/>
            <a:ext cx="1846958" cy="370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JavaScriprt基础</a:t>
            </a:r>
          </a:p>
        </p:txBody>
      </p:sp>
      <p:sp>
        <p:nvSpPr>
          <p:cNvPr id="49" name="TextBox 34"/>
          <p:cNvSpPr txBox="1"/>
          <p:nvPr/>
        </p:nvSpPr>
        <p:spPr>
          <a:xfrm>
            <a:off x="4651457" y="2360752"/>
            <a:ext cx="2934402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Js</a:t>
            </a:r>
            <a:r>
              <a:rPr lang="zh-CN" altLang="en-US" sz="18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在小程序中的交互场景</a:t>
            </a:r>
          </a:p>
        </p:txBody>
      </p:sp>
      <p:sp>
        <p:nvSpPr>
          <p:cNvPr id="50" name="TextBox 36"/>
          <p:cNvSpPr txBox="1"/>
          <p:nvPr/>
        </p:nvSpPr>
        <p:spPr>
          <a:xfrm>
            <a:off x="4651456" y="3134191"/>
            <a:ext cx="2872871" cy="372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实训项目—计算器小案例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1529468" y="1859541"/>
            <a:ext cx="1576282" cy="1432289"/>
            <a:chOff x="3080411" y="1769423"/>
            <a:chExt cx="1944496" cy="1766866"/>
          </a:xfrm>
        </p:grpSpPr>
        <p:grpSp>
          <p:nvGrpSpPr>
            <p:cNvPr id="52" name="组合 51"/>
            <p:cNvGrpSpPr/>
            <p:nvPr/>
          </p:nvGrpSpPr>
          <p:grpSpPr>
            <a:xfrm>
              <a:off x="3080411" y="1769423"/>
              <a:ext cx="1944496" cy="1766866"/>
              <a:chOff x="3080411" y="1769423"/>
              <a:chExt cx="1944496" cy="1766866"/>
            </a:xfrm>
          </p:grpSpPr>
          <p:sp>
            <p:nvSpPr>
              <p:cNvPr id="55" name="Freeform 6"/>
              <p:cNvSpPr/>
              <p:nvPr/>
            </p:nvSpPr>
            <p:spPr bwMode="auto">
              <a:xfrm>
                <a:off x="3080411" y="1769423"/>
                <a:ext cx="1944496" cy="1766866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75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56" name="Freeform 6"/>
              <p:cNvSpPr/>
              <p:nvPr/>
            </p:nvSpPr>
            <p:spPr bwMode="auto">
              <a:xfrm>
                <a:off x="3115783" y="1801561"/>
                <a:ext cx="1873756" cy="1702590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75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57" name="Freeform 6"/>
              <p:cNvSpPr/>
              <p:nvPr/>
            </p:nvSpPr>
            <p:spPr bwMode="auto">
              <a:xfrm>
                <a:off x="3350561" y="2014894"/>
                <a:ext cx="1404195" cy="1275922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innerShdw blurRad="355600" dist="50800" dir="18900000">
                  <a:prstClr val="black">
                    <a:alpha val="50000"/>
                  </a:prstClr>
                </a:inn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895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53" name="TextBox 16"/>
            <p:cNvSpPr txBox="1"/>
            <p:nvPr/>
          </p:nvSpPr>
          <p:spPr>
            <a:xfrm>
              <a:off x="3301485" y="2250972"/>
              <a:ext cx="1474376" cy="6069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595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目录</a:t>
              </a:r>
            </a:p>
          </p:txBody>
        </p:sp>
        <p:sp>
          <p:nvSpPr>
            <p:cNvPr id="54" name="TextBox 16"/>
            <p:cNvSpPr txBox="1"/>
            <p:nvPr/>
          </p:nvSpPr>
          <p:spPr>
            <a:xfrm>
              <a:off x="3315752" y="2764207"/>
              <a:ext cx="1474376" cy="3337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7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第五章</a:t>
              </a:r>
            </a:p>
          </p:txBody>
        </p:sp>
      </p:grpSp>
      <p:sp>
        <p:nvSpPr>
          <p:cNvPr id="58" name="Freeform 6"/>
          <p:cNvSpPr/>
          <p:nvPr/>
        </p:nvSpPr>
        <p:spPr bwMode="auto">
          <a:xfrm>
            <a:off x="4031979" y="902758"/>
            <a:ext cx="619476" cy="268657"/>
          </a:xfrm>
          <a:custGeom>
            <a:avLst/>
            <a:gdLst>
              <a:gd name="T0" fmla="*/ 353 w 358"/>
              <a:gd name="T1" fmla="*/ 143 h 316"/>
              <a:gd name="T2" fmla="*/ 279 w 358"/>
              <a:gd name="T3" fmla="*/ 14 h 316"/>
              <a:gd name="T4" fmla="*/ 253 w 358"/>
              <a:gd name="T5" fmla="*/ 0 h 316"/>
              <a:gd name="T6" fmla="*/ 105 w 358"/>
              <a:gd name="T7" fmla="*/ 0 h 316"/>
              <a:gd name="T8" fmla="*/ 79 w 358"/>
              <a:gd name="T9" fmla="*/ 14 h 316"/>
              <a:gd name="T10" fmla="*/ 5 w 358"/>
              <a:gd name="T11" fmla="*/ 143 h 316"/>
              <a:gd name="T12" fmla="*/ 5 w 358"/>
              <a:gd name="T13" fmla="*/ 172 h 316"/>
              <a:gd name="T14" fmla="*/ 79 w 358"/>
              <a:gd name="T15" fmla="*/ 301 h 316"/>
              <a:gd name="T16" fmla="*/ 105 w 358"/>
              <a:gd name="T17" fmla="*/ 316 h 316"/>
              <a:gd name="T18" fmla="*/ 253 w 358"/>
              <a:gd name="T19" fmla="*/ 316 h 316"/>
              <a:gd name="T20" fmla="*/ 279 w 358"/>
              <a:gd name="T21" fmla="*/ 301 h 316"/>
              <a:gd name="T22" fmla="*/ 353 w 358"/>
              <a:gd name="T23" fmla="*/ 172 h 316"/>
              <a:gd name="T24" fmla="*/ 353 w 358"/>
              <a:gd name="T25" fmla="*/ 143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8" h="316">
                <a:moveTo>
                  <a:pt x="353" y="143"/>
                </a:moveTo>
                <a:cubicBezTo>
                  <a:pt x="279" y="14"/>
                  <a:pt x="279" y="14"/>
                  <a:pt x="279" y="14"/>
                </a:cubicBezTo>
                <a:cubicBezTo>
                  <a:pt x="274" y="6"/>
                  <a:pt x="263" y="0"/>
                  <a:pt x="253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6"/>
                  <a:pt x="105" y="316"/>
                </a:cubicBezTo>
                <a:cubicBezTo>
                  <a:pt x="253" y="316"/>
                  <a:pt x="253" y="316"/>
                  <a:pt x="253" y="316"/>
                </a:cubicBezTo>
                <a:cubicBezTo>
                  <a:pt x="263" y="316"/>
                  <a:pt x="274" y="309"/>
                  <a:pt x="279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8" y="164"/>
                  <a:pt x="358" y="151"/>
                  <a:pt x="353" y="14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EFEFE"/>
              </a:gs>
            </a:gsLst>
            <a:path path="circle">
              <a:fillToRect l="100000" b="100000"/>
            </a:path>
            <a:tileRect t="-100000" r="-10000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75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5.1</a:t>
            </a:r>
            <a:endParaRPr lang="zh-CN" altLang="en-US" sz="1375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3" name="TextBox 36"/>
          <p:cNvSpPr txBox="1"/>
          <p:nvPr/>
        </p:nvSpPr>
        <p:spPr>
          <a:xfrm>
            <a:off x="4642954" y="3907631"/>
            <a:ext cx="2377318" cy="372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支付宝和百度小程序</a:t>
            </a:r>
          </a:p>
        </p:txBody>
      </p:sp>
      <p:sp>
        <p:nvSpPr>
          <p:cNvPr id="24" name="Freeform 6"/>
          <p:cNvSpPr/>
          <p:nvPr/>
        </p:nvSpPr>
        <p:spPr bwMode="auto">
          <a:xfrm>
            <a:off x="4052452" y="3191695"/>
            <a:ext cx="619476" cy="268657"/>
          </a:xfrm>
          <a:custGeom>
            <a:avLst/>
            <a:gdLst>
              <a:gd name="T0" fmla="*/ 353 w 358"/>
              <a:gd name="T1" fmla="*/ 143 h 316"/>
              <a:gd name="T2" fmla="*/ 279 w 358"/>
              <a:gd name="T3" fmla="*/ 14 h 316"/>
              <a:gd name="T4" fmla="*/ 253 w 358"/>
              <a:gd name="T5" fmla="*/ 0 h 316"/>
              <a:gd name="T6" fmla="*/ 105 w 358"/>
              <a:gd name="T7" fmla="*/ 0 h 316"/>
              <a:gd name="T8" fmla="*/ 79 w 358"/>
              <a:gd name="T9" fmla="*/ 14 h 316"/>
              <a:gd name="T10" fmla="*/ 5 w 358"/>
              <a:gd name="T11" fmla="*/ 143 h 316"/>
              <a:gd name="T12" fmla="*/ 5 w 358"/>
              <a:gd name="T13" fmla="*/ 172 h 316"/>
              <a:gd name="T14" fmla="*/ 79 w 358"/>
              <a:gd name="T15" fmla="*/ 301 h 316"/>
              <a:gd name="T16" fmla="*/ 105 w 358"/>
              <a:gd name="T17" fmla="*/ 316 h 316"/>
              <a:gd name="T18" fmla="*/ 253 w 358"/>
              <a:gd name="T19" fmla="*/ 316 h 316"/>
              <a:gd name="T20" fmla="*/ 279 w 358"/>
              <a:gd name="T21" fmla="*/ 301 h 316"/>
              <a:gd name="T22" fmla="*/ 353 w 358"/>
              <a:gd name="T23" fmla="*/ 172 h 316"/>
              <a:gd name="T24" fmla="*/ 353 w 358"/>
              <a:gd name="T25" fmla="*/ 143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8" h="316">
                <a:moveTo>
                  <a:pt x="353" y="143"/>
                </a:moveTo>
                <a:cubicBezTo>
                  <a:pt x="279" y="14"/>
                  <a:pt x="279" y="14"/>
                  <a:pt x="279" y="14"/>
                </a:cubicBezTo>
                <a:cubicBezTo>
                  <a:pt x="274" y="6"/>
                  <a:pt x="263" y="0"/>
                  <a:pt x="253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6"/>
                  <a:pt x="105" y="316"/>
                </a:cubicBezTo>
                <a:cubicBezTo>
                  <a:pt x="253" y="316"/>
                  <a:pt x="253" y="316"/>
                  <a:pt x="253" y="316"/>
                </a:cubicBezTo>
                <a:cubicBezTo>
                  <a:pt x="263" y="316"/>
                  <a:pt x="274" y="309"/>
                  <a:pt x="279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8" y="164"/>
                  <a:pt x="358" y="151"/>
                  <a:pt x="353" y="14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EFEFE"/>
              </a:gs>
            </a:gsLst>
            <a:path path="circle">
              <a:fillToRect l="100000" b="100000"/>
            </a:path>
            <a:tileRect t="-100000" r="-10000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75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5.4</a:t>
            </a:r>
            <a:endParaRPr lang="zh-CN" altLang="en-US" sz="1375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Freeform 6"/>
          <p:cNvSpPr/>
          <p:nvPr/>
        </p:nvSpPr>
        <p:spPr bwMode="auto">
          <a:xfrm>
            <a:off x="4019259" y="2412468"/>
            <a:ext cx="619476" cy="268657"/>
          </a:xfrm>
          <a:custGeom>
            <a:avLst/>
            <a:gdLst>
              <a:gd name="T0" fmla="*/ 353 w 358"/>
              <a:gd name="T1" fmla="*/ 143 h 316"/>
              <a:gd name="T2" fmla="*/ 279 w 358"/>
              <a:gd name="T3" fmla="*/ 14 h 316"/>
              <a:gd name="T4" fmla="*/ 253 w 358"/>
              <a:gd name="T5" fmla="*/ 0 h 316"/>
              <a:gd name="T6" fmla="*/ 105 w 358"/>
              <a:gd name="T7" fmla="*/ 0 h 316"/>
              <a:gd name="T8" fmla="*/ 79 w 358"/>
              <a:gd name="T9" fmla="*/ 14 h 316"/>
              <a:gd name="T10" fmla="*/ 5 w 358"/>
              <a:gd name="T11" fmla="*/ 143 h 316"/>
              <a:gd name="T12" fmla="*/ 5 w 358"/>
              <a:gd name="T13" fmla="*/ 172 h 316"/>
              <a:gd name="T14" fmla="*/ 79 w 358"/>
              <a:gd name="T15" fmla="*/ 301 h 316"/>
              <a:gd name="T16" fmla="*/ 105 w 358"/>
              <a:gd name="T17" fmla="*/ 316 h 316"/>
              <a:gd name="T18" fmla="*/ 253 w 358"/>
              <a:gd name="T19" fmla="*/ 316 h 316"/>
              <a:gd name="T20" fmla="*/ 279 w 358"/>
              <a:gd name="T21" fmla="*/ 301 h 316"/>
              <a:gd name="T22" fmla="*/ 353 w 358"/>
              <a:gd name="T23" fmla="*/ 172 h 316"/>
              <a:gd name="T24" fmla="*/ 353 w 358"/>
              <a:gd name="T25" fmla="*/ 143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8" h="316">
                <a:moveTo>
                  <a:pt x="353" y="143"/>
                </a:moveTo>
                <a:cubicBezTo>
                  <a:pt x="279" y="14"/>
                  <a:pt x="279" y="14"/>
                  <a:pt x="279" y="14"/>
                </a:cubicBezTo>
                <a:cubicBezTo>
                  <a:pt x="274" y="6"/>
                  <a:pt x="263" y="0"/>
                  <a:pt x="253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6"/>
                  <a:pt x="105" y="316"/>
                </a:cubicBezTo>
                <a:cubicBezTo>
                  <a:pt x="253" y="316"/>
                  <a:pt x="253" y="316"/>
                  <a:pt x="253" y="316"/>
                </a:cubicBezTo>
                <a:cubicBezTo>
                  <a:pt x="263" y="316"/>
                  <a:pt x="274" y="309"/>
                  <a:pt x="279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8" y="164"/>
                  <a:pt x="358" y="151"/>
                  <a:pt x="353" y="14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EFEFE"/>
              </a:gs>
            </a:gsLst>
            <a:path path="circle">
              <a:fillToRect l="100000" b="100000"/>
            </a:path>
            <a:tileRect t="-100000" r="-10000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75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5.3</a:t>
            </a:r>
            <a:endParaRPr lang="zh-CN" altLang="en-US" sz="1375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Freeform 6"/>
          <p:cNvSpPr/>
          <p:nvPr/>
        </p:nvSpPr>
        <p:spPr bwMode="auto">
          <a:xfrm>
            <a:off x="4033462" y="1635244"/>
            <a:ext cx="619476" cy="260559"/>
          </a:xfrm>
          <a:custGeom>
            <a:avLst/>
            <a:gdLst>
              <a:gd name="T0" fmla="*/ 353 w 358"/>
              <a:gd name="T1" fmla="*/ 143 h 316"/>
              <a:gd name="T2" fmla="*/ 279 w 358"/>
              <a:gd name="T3" fmla="*/ 14 h 316"/>
              <a:gd name="T4" fmla="*/ 253 w 358"/>
              <a:gd name="T5" fmla="*/ 0 h 316"/>
              <a:gd name="T6" fmla="*/ 105 w 358"/>
              <a:gd name="T7" fmla="*/ 0 h 316"/>
              <a:gd name="T8" fmla="*/ 79 w 358"/>
              <a:gd name="T9" fmla="*/ 14 h 316"/>
              <a:gd name="T10" fmla="*/ 5 w 358"/>
              <a:gd name="T11" fmla="*/ 143 h 316"/>
              <a:gd name="T12" fmla="*/ 5 w 358"/>
              <a:gd name="T13" fmla="*/ 172 h 316"/>
              <a:gd name="T14" fmla="*/ 79 w 358"/>
              <a:gd name="T15" fmla="*/ 301 h 316"/>
              <a:gd name="T16" fmla="*/ 105 w 358"/>
              <a:gd name="T17" fmla="*/ 316 h 316"/>
              <a:gd name="T18" fmla="*/ 253 w 358"/>
              <a:gd name="T19" fmla="*/ 316 h 316"/>
              <a:gd name="T20" fmla="*/ 279 w 358"/>
              <a:gd name="T21" fmla="*/ 301 h 316"/>
              <a:gd name="T22" fmla="*/ 353 w 358"/>
              <a:gd name="T23" fmla="*/ 172 h 316"/>
              <a:gd name="T24" fmla="*/ 353 w 358"/>
              <a:gd name="T25" fmla="*/ 143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8" h="316">
                <a:moveTo>
                  <a:pt x="353" y="143"/>
                </a:moveTo>
                <a:cubicBezTo>
                  <a:pt x="279" y="14"/>
                  <a:pt x="279" y="14"/>
                  <a:pt x="279" y="14"/>
                </a:cubicBezTo>
                <a:cubicBezTo>
                  <a:pt x="274" y="6"/>
                  <a:pt x="263" y="0"/>
                  <a:pt x="253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6"/>
                  <a:pt x="105" y="316"/>
                </a:cubicBezTo>
                <a:cubicBezTo>
                  <a:pt x="253" y="316"/>
                  <a:pt x="253" y="316"/>
                  <a:pt x="253" y="316"/>
                </a:cubicBezTo>
                <a:cubicBezTo>
                  <a:pt x="263" y="316"/>
                  <a:pt x="274" y="309"/>
                  <a:pt x="279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8" y="164"/>
                  <a:pt x="358" y="151"/>
                  <a:pt x="353" y="14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EFEFE"/>
              </a:gs>
            </a:gsLst>
            <a:path path="circle">
              <a:fillToRect l="100000" b="100000"/>
            </a:path>
            <a:tileRect t="-100000" r="-10000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75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5.2</a:t>
            </a:r>
            <a:endParaRPr lang="zh-CN" altLang="en-US" sz="1375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500"/>
                            </p:stCondLst>
                            <p:childTnLst>
                              <p:par>
                                <p:cTn id="7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animBg="1"/>
      <p:bldP spid="47" grpId="0"/>
      <p:bldP spid="48" grpId="0"/>
      <p:bldP spid="49" grpId="0"/>
      <p:bldP spid="50" grpId="0"/>
      <p:bldP spid="58" grpId="0" animBg="1"/>
      <p:bldP spid="63" grpId="0"/>
      <p:bldP spid="24" grpId="0" animBg="1"/>
      <p:bldP spid="25" grpId="0" animBg="1"/>
      <p:bldP spid="2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ym typeface="+mn-ea"/>
              </a:rPr>
              <a:t>5.2 </a:t>
            </a:r>
            <a:r>
              <a:rPr dirty="0">
                <a:sym typeface="+mn-ea"/>
              </a:rPr>
              <a:t>JavaScriprt基础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306070" y="626745"/>
            <a:ext cx="3427095" cy="368300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5.2.5 小程序中this和that的使用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36345" y="1264920"/>
            <a:ext cx="596455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this是JavaScript语言的一个关键字可以调用函数。当函数运行时，this可以在函数内部使用，当函数使用场合发生变化时，this的值会也发生变化。在小程序开发中，小程序提供的API接口经常会有success，fail等回调函数来处理后续逻辑，当需要获取当前页面对象来对视图层进行渲染时，this只会指向调用函数的对象，如果想要获取页面的初始数据，在回调函数里面就不能使用this.data来获取，同时也不能使用this.setData()函数来更新数据，通过var  this=that将this指向的对象复制到that当中才可以执行后续操作。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5.3  JavaScript</a:t>
            </a:r>
            <a:r>
              <a:rPr lang="zh-CN" altLang="zh-CN" b="1" dirty="0"/>
              <a:t>在小程序中常见的交互场景</a:t>
            </a:r>
          </a:p>
        </p:txBody>
      </p:sp>
      <p:sp>
        <p:nvSpPr>
          <p:cNvPr id="3" name="矩形 2"/>
          <p:cNvSpPr/>
          <p:nvPr/>
        </p:nvSpPr>
        <p:spPr>
          <a:xfrm>
            <a:off x="306070" y="626745"/>
            <a:ext cx="3427095" cy="368300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5.3.1  购物车场景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36345" y="1264920"/>
            <a:ext cx="278638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在电商小程序中，通常当用户将商品增加到购物车时，购物车图标会显示在页面上，购物车图标当中的数字表示加入购物车的商品数量。</a:t>
            </a:r>
          </a:p>
        </p:txBody>
      </p:sp>
      <p:pic>
        <p:nvPicPr>
          <p:cNvPr id="35" name="图片 35" descr="C:\Users\DELL\Desktop\2019-07-06_200633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4880" y="943928"/>
            <a:ext cx="1546860" cy="27590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36" name="图片 36" descr="C:\Users\DELL\Desktop\2019-07-06_200727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353" y="938530"/>
            <a:ext cx="1550035" cy="276479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5.3  JavaScript</a:t>
            </a:r>
            <a:r>
              <a:rPr lang="zh-CN" altLang="zh-CN" b="1" dirty="0"/>
              <a:t>在小程序中常见的交互场景</a:t>
            </a:r>
          </a:p>
        </p:txBody>
      </p:sp>
      <p:sp>
        <p:nvSpPr>
          <p:cNvPr id="3" name="矩形 2"/>
          <p:cNvSpPr/>
          <p:nvPr/>
        </p:nvSpPr>
        <p:spPr>
          <a:xfrm>
            <a:off x="306070" y="626745"/>
            <a:ext cx="3427095" cy="368300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5.3.1  购物车场景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B187D17-4321-454A-849F-1DEABDA1E869}"/>
              </a:ext>
            </a:extLst>
          </p:cNvPr>
          <p:cNvSpPr/>
          <p:nvPr/>
        </p:nvSpPr>
        <p:spPr>
          <a:xfrm>
            <a:off x="1054668" y="1491630"/>
            <a:ext cx="6397651" cy="2782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ts val="1350"/>
              </a:lnSpc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pages/</a:t>
            </a:r>
            <a:r>
              <a:rPr lang="en-US" altLang="zh-CN" b="1" kern="1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addCaricon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/</a:t>
            </a:r>
            <a:r>
              <a:rPr lang="en-US" altLang="zh-CN" b="1" kern="1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addCaricon.wxml</a:t>
            </a:r>
            <a:r>
              <a:rPr lang="zh-CN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文件代码如下：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F7EA652-A979-4AD5-93CB-A23DBBD8C053}"/>
              </a:ext>
            </a:extLst>
          </p:cNvPr>
          <p:cNvSpPr/>
          <p:nvPr/>
        </p:nvSpPr>
        <p:spPr>
          <a:xfrm>
            <a:off x="1054668" y="2300940"/>
            <a:ext cx="5526360" cy="2782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ts val="1350"/>
              </a:lnSpc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pages/</a:t>
            </a:r>
            <a:r>
              <a:rPr lang="en-US" altLang="zh-CN" b="1" kern="1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addCaricon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/addCaricon.js</a:t>
            </a:r>
            <a:r>
              <a:rPr lang="zh-CN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文件代码如下：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9F62536-1F53-4350-8F69-2AF8ACD74961}"/>
              </a:ext>
            </a:extLst>
          </p:cNvPr>
          <p:cNvSpPr/>
          <p:nvPr/>
        </p:nvSpPr>
        <p:spPr>
          <a:xfrm>
            <a:off x="1259632" y="3075806"/>
            <a:ext cx="6336704" cy="2782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ts val="1350"/>
              </a:lnSpc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pages/</a:t>
            </a:r>
            <a:r>
              <a:rPr lang="en-US" altLang="zh-CN" b="1" kern="1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addCaricon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/</a:t>
            </a:r>
            <a:r>
              <a:rPr lang="en-US" altLang="zh-CN" b="1" kern="1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addCaricon.wxss</a:t>
            </a:r>
            <a:r>
              <a:rPr lang="zh-CN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文件代码如下：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7555837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5.3  JavaScript</a:t>
            </a:r>
            <a:r>
              <a:rPr lang="zh-CN" altLang="zh-CN" b="1" dirty="0"/>
              <a:t>在小程序中常见的交互场景</a:t>
            </a:r>
          </a:p>
        </p:txBody>
      </p:sp>
      <p:sp>
        <p:nvSpPr>
          <p:cNvPr id="3" name="矩形 2"/>
          <p:cNvSpPr/>
          <p:nvPr/>
        </p:nvSpPr>
        <p:spPr>
          <a:xfrm>
            <a:off x="306070" y="619760"/>
            <a:ext cx="3427095" cy="368300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5.3.</a:t>
            </a: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</a:t>
            </a:r>
            <a:r>
              <a:rPr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下拉菜单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20849" y="1419622"/>
            <a:ext cx="278638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/>
              <a:t>在微信小程序界面当中，用户通常需要当单击某一区域后，下拉弹出一个菜单栏，当再次点击这个区域后，菜单栏往上滑动直到消失。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364088" y="4753372"/>
            <a:ext cx="167640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  <a:sym typeface="+mn-ea"/>
              </a:rPr>
              <a:t>显</a:t>
            </a: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  <a:sym typeface="+mn-ea"/>
              </a:rPr>
              <a:t>xxi</a:t>
            </a:r>
            <a:r>
              <a:rPr lang="zh-CN" altLang="en-US" sz="1400" b="1" kern="100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  <a:sym typeface="+mn-ea"/>
              </a:rPr>
              <a:t>下拉菜单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  <a:sym typeface="+mn-ea"/>
              </a:rPr>
              <a:t>标</a:t>
            </a:r>
            <a:endParaRPr lang="zh-CN" altLang="en-US" dirty="0"/>
          </a:p>
        </p:txBody>
      </p:sp>
      <p:pic>
        <p:nvPicPr>
          <p:cNvPr id="6" name="图片 6" descr="C:\Users\DELL\Desktop\2019-07-26_031827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930910"/>
            <a:ext cx="2124447" cy="38224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0" name="图片 8" descr="C:\Users\DELL\Desktop\2019-07-26_031914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0645" y="930910"/>
            <a:ext cx="2407285" cy="3585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5.3  JavaScript</a:t>
            </a:r>
            <a:r>
              <a:rPr lang="zh-CN" altLang="zh-CN" b="1" dirty="0"/>
              <a:t>在小程序中常见的交互场景</a:t>
            </a:r>
          </a:p>
        </p:txBody>
      </p:sp>
      <p:sp>
        <p:nvSpPr>
          <p:cNvPr id="3" name="矩形 2"/>
          <p:cNvSpPr/>
          <p:nvPr/>
        </p:nvSpPr>
        <p:spPr>
          <a:xfrm>
            <a:off x="306070" y="619760"/>
            <a:ext cx="3427095" cy="368300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5.3.</a:t>
            </a: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2</a:t>
            </a:r>
            <a:r>
              <a:rPr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下拉菜单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37AA674-4893-4C8B-BD4F-630190A33D2A}"/>
              </a:ext>
            </a:extLst>
          </p:cNvPr>
          <p:cNvSpPr/>
          <p:nvPr/>
        </p:nvSpPr>
        <p:spPr>
          <a:xfrm>
            <a:off x="1082464" y="2242789"/>
            <a:ext cx="62646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/>
            <a:r>
              <a:rPr lang="en-US" altLang="zh-CN" b="1" kern="100" dirty="0">
                <a:latin typeface="Times New Roman" panose="02020603050405020304" pitchFamily="18" charset="0"/>
              </a:rPr>
              <a:t>pages/</a:t>
            </a:r>
            <a:r>
              <a:rPr lang="en-US" altLang="zh-CN" b="1" kern="100" dirty="0" err="1">
                <a:latin typeface="Times New Roman" panose="02020603050405020304" pitchFamily="18" charset="0"/>
              </a:rPr>
              <a:t>subMenu</a:t>
            </a:r>
            <a:r>
              <a:rPr lang="en-US" altLang="zh-CN" b="1" kern="100" dirty="0">
                <a:latin typeface="Times New Roman" panose="02020603050405020304" pitchFamily="18" charset="0"/>
              </a:rPr>
              <a:t>/</a:t>
            </a:r>
            <a:r>
              <a:rPr lang="en-US" altLang="zh-CN" b="1" kern="100" dirty="0" err="1">
                <a:latin typeface="Times New Roman" panose="02020603050405020304" pitchFamily="18" charset="0"/>
              </a:rPr>
              <a:t>subMenu.wxml</a:t>
            </a:r>
            <a:r>
              <a:rPr lang="zh-CN" altLang="zh-CN" b="1" kern="100" dirty="0">
                <a:latin typeface="Times New Roman" panose="02020603050405020304" pitchFamily="18" charset="0"/>
              </a:rPr>
              <a:t>文件代码如下：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FEB6CD4-5D60-42F5-9D19-453B7875B72D}"/>
              </a:ext>
            </a:extLst>
          </p:cNvPr>
          <p:cNvSpPr/>
          <p:nvPr/>
        </p:nvSpPr>
        <p:spPr>
          <a:xfrm>
            <a:off x="1117261" y="3005755"/>
            <a:ext cx="59046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/>
            <a:r>
              <a:rPr lang="en-US" altLang="zh-CN" b="1" kern="100" dirty="0">
                <a:latin typeface="Times New Roman" panose="02020603050405020304" pitchFamily="18" charset="0"/>
              </a:rPr>
              <a:t>pages/</a:t>
            </a:r>
            <a:r>
              <a:rPr lang="en-US" altLang="zh-CN" b="1" kern="100" dirty="0" err="1">
                <a:latin typeface="Times New Roman" panose="02020603050405020304" pitchFamily="18" charset="0"/>
              </a:rPr>
              <a:t>subMenu</a:t>
            </a:r>
            <a:r>
              <a:rPr lang="en-US" altLang="zh-CN" b="1" kern="100" dirty="0">
                <a:latin typeface="Times New Roman" panose="02020603050405020304" pitchFamily="18" charset="0"/>
              </a:rPr>
              <a:t>/</a:t>
            </a:r>
            <a:r>
              <a:rPr lang="en-US" altLang="zh-CN" b="1" kern="100" dirty="0" err="1">
                <a:latin typeface="Times New Roman" panose="02020603050405020304" pitchFamily="18" charset="0"/>
              </a:rPr>
              <a:t>subMenu.wxml</a:t>
            </a:r>
            <a:r>
              <a:rPr lang="zh-CN" altLang="zh-CN" b="1" kern="100" dirty="0">
                <a:latin typeface="Times New Roman" panose="02020603050405020304" pitchFamily="18" charset="0"/>
              </a:rPr>
              <a:t>文件代码如下：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275C5AA-7433-4EA6-B1EB-B8E904D7FB64}"/>
              </a:ext>
            </a:extLst>
          </p:cNvPr>
          <p:cNvSpPr/>
          <p:nvPr/>
        </p:nvSpPr>
        <p:spPr>
          <a:xfrm>
            <a:off x="1068748" y="1295157"/>
            <a:ext cx="66716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/>
            <a:r>
              <a:rPr lang="en-US" altLang="zh-CN" b="1" kern="100" dirty="0">
                <a:latin typeface="Times New Roman" panose="02020603050405020304" pitchFamily="18" charset="0"/>
              </a:rPr>
              <a:t>pages/</a:t>
            </a:r>
            <a:r>
              <a:rPr lang="en-US" altLang="zh-CN" b="1" kern="100" dirty="0" err="1">
                <a:latin typeface="Times New Roman" panose="02020603050405020304" pitchFamily="18" charset="0"/>
              </a:rPr>
              <a:t>subMenu</a:t>
            </a:r>
            <a:r>
              <a:rPr lang="en-US" altLang="zh-CN" b="1" kern="100" dirty="0">
                <a:latin typeface="Times New Roman" panose="02020603050405020304" pitchFamily="18" charset="0"/>
              </a:rPr>
              <a:t>/</a:t>
            </a:r>
            <a:r>
              <a:rPr lang="en-US" altLang="zh-CN" b="1" kern="100" dirty="0" err="1">
                <a:latin typeface="Times New Roman" panose="02020603050405020304" pitchFamily="18" charset="0"/>
              </a:rPr>
              <a:t>subMenu.wxml</a:t>
            </a:r>
            <a:r>
              <a:rPr lang="zh-CN" altLang="zh-CN" b="1" kern="100" dirty="0">
                <a:latin typeface="Times New Roman" panose="02020603050405020304" pitchFamily="18" charset="0"/>
              </a:rPr>
              <a:t>文件代码如下：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6473832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5.3  JavaScript</a:t>
            </a:r>
            <a:r>
              <a:rPr lang="zh-CN" altLang="zh-CN" b="1" dirty="0"/>
              <a:t>在小程序中常见的交互场景</a:t>
            </a:r>
          </a:p>
        </p:txBody>
      </p:sp>
      <p:sp>
        <p:nvSpPr>
          <p:cNvPr id="3" name="矩形 2"/>
          <p:cNvSpPr/>
          <p:nvPr/>
        </p:nvSpPr>
        <p:spPr>
          <a:xfrm>
            <a:off x="306070" y="619760"/>
            <a:ext cx="3427095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r>
              <a:rPr lang="en-US" altLang="zh-CN" b="1" dirty="0"/>
              <a:t>5.3.3 </a:t>
            </a:r>
            <a:r>
              <a:rPr lang="zh-CN" altLang="zh-CN" b="1" dirty="0"/>
              <a:t>栏目切换场景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EB5B25A-8B45-4292-BB31-545C2BBF14FA}"/>
              </a:ext>
            </a:extLst>
          </p:cNvPr>
          <p:cNvSpPr/>
          <p:nvPr/>
        </p:nvSpPr>
        <p:spPr>
          <a:xfrm>
            <a:off x="395536" y="1585950"/>
            <a:ext cx="4572000" cy="81689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ts val="1350"/>
              </a:lnSpc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【例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5-3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】 本案例设计商品栏目的切换效果，右侧显示区域根据左侧栏目的选择来显示对应的内容，运行效果如图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5.5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和图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5.6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所示。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  <p:pic>
        <p:nvPicPr>
          <p:cNvPr id="1026" name="图片 12">
            <a:extLst>
              <a:ext uri="{FF2B5EF4-FFF2-40B4-BE49-F238E27FC236}">
                <a16:creationId xmlns:a16="http://schemas.microsoft.com/office/drawing/2014/main" id="{597C5495-AEE0-40D8-A29B-45F44E176F15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771550"/>
            <a:ext cx="2808312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4883460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5.3  JavaScript</a:t>
            </a:r>
            <a:r>
              <a:rPr lang="zh-CN" altLang="zh-CN" b="1" dirty="0"/>
              <a:t>在小程序中常见的交互场景</a:t>
            </a:r>
          </a:p>
        </p:txBody>
      </p:sp>
      <p:sp>
        <p:nvSpPr>
          <p:cNvPr id="3" name="矩形 2"/>
          <p:cNvSpPr/>
          <p:nvPr/>
        </p:nvSpPr>
        <p:spPr>
          <a:xfrm>
            <a:off x="306070" y="619760"/>
            <a:ext cx="3427095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r>
              <a:rPr lang="en-US" altLang="zh-CN" b="1" dirty="0"/>
              <a:t>5.3.3 </a:t>
            </a:r>
            <a:r>
              <a:rPr lang="zh-CN" altLang="zh-CN" b="1" dirty="0"/>
              <a:t>栏目切换场景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FF1135C-4619-41F0-86FE-41AD86577735}"/>
              </a:ext>
            </a:extLst>
          </p:cNvPr>
          <p:cNvSpPr/>
          <p:nvPr/>
        </p:nvSpPr>
        <p:spPr>
          <a:xfrm>
            <a:off x="1187624" y="1563638"/>
            <a:ext cx="5904656" cy="2782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ts val="1350"/>
              </a:lnSpc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pages/</a:t>
            </a:r>
            <a:r>
              <a:rPr lang="en-US" altLang="zh-CN" b="1" kern="1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switchTab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 /</a:t>
            </a:r>
            <a:r>
              <a:rPr lang="en-US" altLang="zh-CN" b="1" kern="1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switchTab.wxml</a:t>
            </a:r>
            <a:r>
              <a:rPr lang="zh-CN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文件代码如下：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C23683A-5C01-431F-8277-0C5A3248A365}"/>
              </a:ext>
            </a:extLst>
          </p:cNvPr>
          <p:cNvSpPr/>
          <p:nvPr/>
        </p:nvSpPr>
        <p:spPr>
          <a:xfrm>
            <a:off x="1403648" y="3579862"/>
            <a:ext cx="5544616" cy="2782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ts val="1350"/>
              </a:lnSpc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pages/</a:t>
            </a:r>
            <a:r>
              <a:rPr lang="en-US" altLang="zh-CN" b="1" kern="1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switchTab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 /</a:t>
            </a:r>
            <a:r>
              <a:rPr lang="en-US" altLang="zh-CN" b="1" kern="1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switchTab.wxss</a:t>
            </a:r>
            <a:r>
              <a:rPr lang="zh-CN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文件代码如下：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A667D98-7142-4F77-89DD-191CC3CCE86F}"/>
              </a:ext>
            </a:extLst>
          </p:cNvPr>
          <p:cNvSpPr/>
          <p:nvPr/>
        </p:nvSpPr>
        <p:spPr>
          <a:xfrm>
            <a:off x="1361562" y="2570531"/>
            <a:ext cx="5586702" cy="2782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ts val="1350"/>
              </a:lnSpc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pages/</a:t>
            </a:r>
            <a:r>
              <a:rPr lang="en-US" altLang="zh-CN" b="1" kern="1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switchTab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 /switchTab.js</a:t>
            </a:r>
            <a:r>
              <a:rPr lang="zh-CN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文件代码如下：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1219592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5.3  JavaScript</a:t>
            </a:r>
            <a:r>
              <a:rPr lang="zh-CN" altLang="zh-CN" b="1" dirty="0"/>
              <a:t>在小程序中常见的交互场景</a:t>
            </a:r>
          </a:p>
        </p:txBody>
      </p:sp>
      <p:sp>
        <p:nvSpPr>
          <p:cNvPr id="3" name="矩形 2"/>
          <p:cNvSpPr/>
          <p:nvPr/>
        </p:nvSpPr>
        <p:spPr>
          <a:xfrm>
            <a:off x="306070" y="619760"/>
            <a:ext cx="3427095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r>
              <a:rPr lang="en-US" altLang="zh-CN" b="1" dirty="0"/>
              <a:t>5.3.4 </a:t>
            </a:r>
            <a:r>
              <a:rPr lang="zh-CN" altLang="zh-CN" b="1" dirty="0"/>
              <a:t>系统设置场景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EE0A4BD-857A-4777-83EB-A933F5F94C9A}"/>
              </a:ext>
            </a:extLst>
          </p:cNvPr>
          <p:cNvSpPr/>
          <p:nvPr/>
        </p:nvSpPr>
        <p:spPr>
          <a:xfrm>
            <a:off x="306070" y="1347614"/>
            <a:ext cx="4572000" cy="9964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ts val="1350"/>
              </a:lnSpc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【例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5-4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】 本案例以辩论赛小程序为背景，系统设置功能可以对立论、驳立论、质辩、自由辩论和总结陈词等环节的辩论时间和倒计时时间进行设置，系统设置页效果如图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5.7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所示，项目首页简单设计如图</a:t>
            </a:r>
            <a:r>
              <a:rPr lang="en-US" altLang="zh-CN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5.8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所示。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  <p:pic>
        <p:nvPicPr>
          <p:cNvPr id="2050" name="图片 1">
            <a:extLst>
              <a:ext uri="{FF2B5EF4-FFF2-40B4-BE49-F238E27FC236}">
                <a16:creationId xmlns:a16="http://schemas.microsoft.com/office/drawing/2014/main" id="{733E9287-A745-468D-B49A-FC06031F9083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568000"/>
            <a:ext cx="2880320" cy="4235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7608659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5.3  JavaScript</a:t>
            </a:r>
            <a:r>
              <a:rPr lang="zh-CN" altLang="zh-CN" b="1" dirty="0"/>
              <a:t>在小程序中常见的交互场景</a:t>
            </a:r>
          </a:p>
        </p:txBody>
      </p:sp>
      <p:sp>
        <p:nvSpPr>
          <p:cNvPr id="3" name="矩形 2"/>
          <p:cNvSpPr/>
          <p:nvPr/>
        </p:nvSpPr>
        <p:spPr>
          <a:xfrm>
            <a:off x="306070" y="619760"/>
            <a:ext cx="3427095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r>
              <a:rPr lang="en-US" altLang="zh-CN" b="1" dirty="0"/>
              <a:t>5.3.4 </a:t>
            </a:r>
            <a:r>
              <a:rPr lang="zh-CN" altLang="zh-CN" b="1" dirty="0"/>
              <a:t>系统设置场景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6A44F63-F411-46BE-94BA-42E1896EA51E}"/>
              </a:ext>
            </a:extLst>
          </p:cNvPr>
          <p:cNvSpPr/>
          <p:nvPr/>
        </p:nvSpPr>
        <p:spPr>
          <a:xfrm>
            <a:off x="1187624" y="1491630"/>
            <a:ext cx="2678618" cy="2782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ts val="1350"/>
              </a:lnSpc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app.js</a:t>
            </a:r>
            <a:r>
              <a:rPr lang="zh-CN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文件代码如下：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4DF649A-CCD5-4742-90C4-41FCB69DF151}"/>
              </a:ext>
            </a:extLst>
          </p:cNvPr>
          <p:cNvSpPr/>
          <p:nvPr/>
        </p:nvSpPr>
        <p:spPr>
          <a:xfrm>
            <a:off x="1259632" y="2451069"/>
            <a:ext cx="4666342" cy="2782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ts val="1350"/>
              </a:lnSpc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pages/setting/</a:t>
            </a:r>
            <a:r>
              <a:rPr lang="en-US" altLang="zh-CN" b="1" kern="1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setting.wxml</a:t>
            </a:r>
            <a:r>
              <a:rPr lang="zh-CN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文件代码如下：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283EBFE-DD58-4F61-8226-BF8AD059DBC9}"/>
              </a:ext>
            </a:extLst>
          </p:cNvPr>
          <p:cNvSpPr/>
          <p:nvPr/>
        </p:nvSpPr>
        <p:spPr>
          <a:xfrm>
            <a:off x="1350231" y="3231887"/>
            <a:ext cx="4294445" cy="2782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ts val="1350"/>
              </a:lnSpc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pages/setting/setting.js</a:t>
            </a:r>
            <a:r>
              <a:rPr lang="zh-CN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文件代码如下：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9740907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5.4  实训项目—实现计算器功能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24905" y="915566"/>
            <a:ext cx="278638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/>
              <a:t>设计一个计算器，能够进行加、减、乘、除运算。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355976" y="4775200"/>
            <a:ext cx="107696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  <a:sym typeface="+mn-ea"/>
              </a:rPr>
              <a:t>显</a:t>
            </a: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  <a:sym typeface="+mn-ea"/>
              </a:rPr>
              <a:t>x</a:t>
            </a:r>
            <a:r>
              <a:rPr lang="zh-CN" altLang="en-US" sz="1400" b="1" kern="100" dirty="0">
                <a:solidFill>
                  <a:schemeClr val="tx1"/>
                </a:solidFill>
                <a:latin typeface="Arial" panose="020B0604020202020204" pitchFamily="34" charset="0"/>
                <a:cs typeface="Times New Roman" panose="02020603050405020304" pitchFamily="18" charset="0"/>
                <a:sym typeface="+mn-ea"/>
              </a:rPr>
              <a:t>计算器</a:t>
            </a:r>
            <a:endParaRPr lang="zh-CN" altLang="en-US" sz="1400" b="1" kern="10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图片 15" descr="C:\Users\DELL\Desktop\计算器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782714"/>
            <a:ext cx="2586583" cy="357807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5.1 </a:t>
            </a:r>
            <a:r>
              <a:rPr lang="zh-CN" altLang="en-US" dirty="0"/>
              <a:t>JavaScriprt简介</a:t>
            </a:r>
          </a:p>
        </p:txBody>
      </p:sp>
      <p:sp>
        <p:nvSpPr>
          <p:cNvPr id="8" name="矩形 7"/>
          <p:cNvSpPr/>
          <p:nvPr/>
        </p:nvSpPr>
        <p:spPr>
          <a:xfrm>
            <a:off x="360358" y="1060966"/>
            <a:ext cx="4572000" cy="28613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avaScript是脚本语言，其源代码在发往客户端运行之前不需要经过编译，通过浏览器直接可以解释运行。JavaScript语言不仅可用于Web前端开发，更广泛用于服务器、笔记本电脑、以及智能手机等设备，JavaScript是一种直译式、动态类型、弱类型以及基于原型的语言，可以进行内置。它的解释器被称为JavaScript引擎，为浏览器的一部分，广泛用于客户端，最早在HTML上使用，用来给网页增加动态效果。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6520" y="1191895"/>
            <a:ext cx="3568065" cy="200977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>
                <a:sym typeface="+mn-ea"/>
              </a:rPr>
              <a:t>5.4  实训项目—实现计算器功能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E2E5329-BB7B-46C3-A75B-605FEF088E14}"/>
              </a:ext>
            </a:extLst>
          </p:cNvPr>
          <p:cNvSpPr/>
          <p:nvPr/>
        </p:nvSpPr>
        <p:spPr>
          <a:xfrm>
            <a:off x="1622497" y="2355726"/>
            <a:ext cx="4878288" cy="2782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ts val="1350"/>
              </a:lnSpc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pages/calculator/addList.js</a:t>
            </a:r>
            <a:r>
              <a:rPr lang="zh-CN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文件代码如下：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37ED866-94C4-45F6-873C-5DEC41DB79C9}"/>
              </a:ext>
            </a:extLst>
          </p:cNvPr>
          <p:cNvSpPr/>
          <p:nvPr/>
        </p:nvSpPr>
        <p:spPr>
          <a:xfrm>
            <a:off x="1619672" y="1715192"/>
            <a:ext cx="5076056" cy="2782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ts val="1350"/>
              </a:lnSpc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pages/calculator/</a:t>
            </a:r>
            <a:r>
              <a:rPr lang="en-US" altLang="zh-CN" b="1" kern="1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addList.wxml</a:t>
            </a:r>
            <a:r>
              <a:rPr lang="zh-CN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文件代码如下：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C637B4F-5303-43C2-8B8F-A944D340348F}"/>
              </a:ext>
            </a:extLst>
          </p:cNvPr>
          <p:cNvSpPr/>
          <p:nvPr/>
        </p:nvSpPr>
        <p:spPr>
          <a:xfrm>
            <a:off x="1907704" y="3176474"/>
            <a:ext cx="4788024" cy="2782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ts val="1350"/>
              </a:lnSpc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pages/calculator/</a:t>
            </a:r>
            <a:r>
              <a:rPr lang="en-US" altLang="zh-CN" b="1" kern="1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addList.wxss</a:t>
            </a:r>
            <a:r>
              <a:rPr lang="zh-CN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文件代码如下：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979632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7954" y="2715766"/>
            <a:ext cx="914400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3822996" y="915566"/>
            <a:ext cx="1498008" cy="1480357"/>
            <a:chOff x="3237545" y="4561747"/>
            <a:chExt cx="1146960" cy="1146960"/>
          </a:xfrm>
        </p:grpSpPr>
        <p:sp>
          <p:nvSpPr>
            <p:cNvPr id="12" name="圆角矩形 11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3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3329042" y="4642031"/>
              <a:ext cx="97614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1"/>
          <p:cNvGrpSpPr/>
          <p:nvPr/>
        </p:nvGrpSpPr>
        <p:grpSpPr>
          <a:xfrm>
            <a:off x="4157622" y="1319016"/>
            <a:ext cx="828756" cy="673456"/>
            <a:chOff x="0" y="0"/>
            <a:chExt cx="514350" cy="417513"/>
          </a:xfrm>
        </p:grpSpPr>
        <p:sp>
          <p:nvSpPr>
            <p:cNvPr id="6" name="Freeform 22"/>
            <p:cNvSpPr>
              <a:spLocks noEditPoints="1"/>
            </p:cNvSpPr>
            <p:nvPr/>
          </p:nvSpPr>
          <p:spPr bwMode="auto">
            <a:xfrm>
              <a:off x="0" y="0"/>
              <a:ext cx="365125" cy="331788"/>
            </a:xfrm>
            <a:custGeom>
              <a:avLst/>
              <a:gdLst>
                <a:gd name="T0" fmla="*/ 2147483647 w 97"/>
                <a:gd name="T1" fmla="*/ 2147483647 h 88"/>
                <a:gd name="T2" fmla="*/ 2147483647 w 97"/>
                <a:gd name="T3" fmla="*/ 2147483647 h 88"/>
                <a:gd name="T4" fmla="*/ 2147483647 w 97"/>
                <a:gd name="T5" fmla="*/ 0 h 88"/>
                <a:gd name="T6" fmla="*/ 0 w 97"/>
                <a:gd name="T7" fmla="*/ 2147483647 h 88"/>
                <a:gd name="T8" fmla="*/ 2147483647 w 97"/>
                <a:gd name="T9" fmla="*/ 2147483647 h 88"/>
                <a:gd name="T10" fmla="*/ 2147483647 w 97"/>
                <a:gd name="T11" fmla="*/ 2147483647 h 88"/>
                <a:gd name="T12" fmla="*/ 2147483647 w 97"/>
                <a:gd name="T13" fmla="*/ 2147483647 h 88"/>
                <a:gd name="T14" fmla="*/ 2147483647 w 97"/>
                <a:gd name="T15" fmla="*/ 2147483647 h 88"/>
                <a:gd name="T16" fmla="*/ 2147483647 w 97"/>
                <a:gd name="T17" fmla="*/ 2147483647 h 88"/>
                <a:gd name="T18" fmla="*/ 2147483647 w 97"/>
                <a:gd name="T19" fmla="*/ 2147483647 h 88"/>
                <a:gd name="T20" fmla="*/ 2147483647 w 97"/>
                <a:gd name="T21" fmla="*/ 2147483647 h 88"/>
                <a:gd name="T22" fmla="*/ 2147483647 w 97"/>
                <a:gd name="T23" fmla="*/ 2147483647 h 88"/>
                <a:gd name="T24" fmla="*/ 2147483647 w 97"/>
                <a:gd name="T25" fmla="*/ 2147483647 h 88"/>
                <a:gd name="T26" fmla="*/ 2147483647 w 97"/>
                <a:gd name="T27" fmla="*/ 2147483647 h 88"/>
                <a:gd name="T28" fmla="*/ 2147483647 w 97"/>
                <a:gd name="T29" fmla="*/ 2147483647 h 88"/>
                <a:gd name="T30" fmla="*/ 2147483647 w 97"/>
                <a:gd name="T31" fmla="*/ 2147483647 h 88"/>
                <a:gd name="T32" fmla="*/ 2147483647 w 97"/>
                <a:gd name="T33" fmla="*/ 2147483647 h 88"/>
                <a:gd name="T34" fmla="*/ 2147483647 w 97"/>
                <a:gd name="T35" fmla="*/ 2147483647 h 88"/>
                <a:gd name="T36" fmla="*/ 2147483647 w 97"/>
                <a:gd name="T37" fmla="*/ 2147483647 h 88"/>
                <a:gd name="T38" fmla="*/ 2147483647 w 97"/>
                <a:gd name="T39" fmla="*/ 2147483647 h 88"/>
                <a:gd name="T40" fmla="*/ 2147483647 w 97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97" h="88">
                  <a:moveTo>
                    <a:pt x="93" y="34"/>
                  </a:moveTo>
                  <a:cubicBezTo>
                    <a:pt x="94" y="34"/>
                    <a:pt x="96" y="34"/>
                    <a:pt x="97" y="34"/>
                  </a:cubicBezTo>
                  <a:cubicBezTo>
                    <a:pt x="93" y="14"/>
                    <a:pt x="72" y="0"/>
                    <a:pt x="48" y="0"/>
                  </a:cubicBezTo>
                  <a:cubicBezTo>
                    <a:pt x="22" y="0"/>
                    <a:pt x="0" y="18"/>
                    <a:pt x="0" y="41"/>
                  </a:cubicBezTo>
                  <a:cubicBezTo>
                    <a:pt x="0" y="54"/>
                    <a:pt x="7" y="65"/>
                    <a:pt x="19" y="74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38" y="81"/>
                    <a:pt x="42" y="82"/>
                    <a:pt x="48" y="82"/>
                  </a:cubicBezTo>
                  <a:cubicBezTo>
                    <a:pt x="50" y="82"/>
                    <a:pt x="51" y="82"/>
                    <a:pt x="53" y="82"/>
                  </a:cubicBezTo>
                  <a:cubicBezTo>
                    <a:pt x="52" y="79"/>
                    <a:pt x="51" y="75"/>
                    <a:pt x="51" y="72"/>
                  </a:cubicBezTo>
                  <a:cubicBezTo>
                    <a:pt x="51" y="51"/>
                    <a:pt x="70" y="34"/>
                    <a:pt x="93" y="34"/>
                  </a:cubicBezTo>
                  <a:close/>
                  <a:moveTo>
                    <a:pt x="67" y="21"/>
                  </a:moveTo>
                  <a:cubicBezTo>
                    <a:pt x="70" y="21"/>
                    <a:pt x="73" y="23"/>
                    <a:pt x="73" y="27"/>
                  </a:cubicBezTo>
                  <a:cubicBezTo>
                    <a:pt x="73" y="30"/>
                    <a:pt x="70" y="33"/>
                    <a:pt x="67" y="33"/>
                  </a:cubicBezTo>
                  <a:cubicBezTo>
                    <a:pt x="63" y="33"/>
                    <a:pt x="59" y="30"/>
                    <a:pt x="59" y="27"/>
                  </a:cubicBezTo>
                  <a:cubicBezTo>
                    <a:pt x="59" y="23"/>
                    <a:pt x="63" y="21"/>
                    <a:pt x="67" y="21"/>
                  </a:cubicBezTo>
                  <a:close/>
                  <a:moveTo>
                    <a:pt x="33" y="33"/>
                  </a:moveTo>
                  <a:cubicBezTo>
                    <a:pt x="29" y="33"/>
                    <a:pt x="25" y="30"/>
                    <a:pt x="25" y="27"/>
                  </a:cubicBezTo>
                  <a:cubicBezTo>
                    <a:pt x="25" y="23"/>
                    <a:pt x="29" y="21"/>
                    <a:pt x="33" y="21"/>
                  </a:cubicBezTo>
                  <a:cubicBezTo>
                    <a:pt x="36" y="21"/>
                    <a:pt x="39" y="23"/>
                    <a:pt x="39" y="27"/>
                  </a:cubicBezTo>
                  <a:cubicBezTo>
                    <a:pt x="39" y="30"/>
                    <a:pt x="36" y="33"/>
                    <a:pt x="33" y="33"/>
                  </a:cubicBezTo>
                  <a:close/>
                </a:path>
              </a:pathLst>
            </a:custGeom>
            <a:solidFill>
              <a:srgbClr val="4DBF4D"/>
            </a:solidFill>
            <a:ln w="12700" cap="flat" cmpd="sng">
              <a:solidFill>
                <a:schemeClr val="bg1"/>
              </a:solidFill>
              <a:rou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" name="Freeform 23"/>
            <p:cNvSpPr>
              <a:spLocks noEditPoints="1"/>
            </p:cNvSpPr>
            <p:nvPr/>
          </p:nvSpPr>
          <p:spPr bwMode="auto">
            <a:xfrm>
              <a:off x="203200" y="136525"/>
              <a:ext cx="311150" cy="280988"/>
            </a:xfrm>
            <a:custGeom>
              <a:avLst/>
              <a:gdLst>
                <a:gd name="T0" fmla="*/ 2147483647 w 83"/>
                <a:gd name="T1" fmla="*/ 2147483647 h 75"/>
                <a:gd name="T2" fmla="*/ 2147483647 w 83"/>
                <a:gd name="T3" fmla="*/ 0 h 75"/>
                <a:gd name="T4" fmla="*/ 0 w 83"/>
                <a:gd name="T5" fmla="*/ 2147483647 h 75"/>
                <a:gd name="T6" fmla="*/ 2147483647 w 83"/>
                <a:gd name="T7" fmla="*/ 2147483647 h 75"/>
                <a:gd name="T8" fmla="*/ 2147483647 w 83"/>
                <a:gd name="T9" fmla="*/ 2147483647 h 75"/>
                <a:gd name="T10" fmla="*/ 2147483647 w 83"/>
                <a:gd name="T11" fmla="*/ 2147483647 h 75"/>
                <a:gd name="T12" fmla="*/ 2147483647 w 83"/>
                <a:gd name="T13" fmla="*/ 2147483647 h 75"/>
                <a:gd name="T14" fmla="*/ 2147483647 w 83"/>
                <a:gd name="T15" fmla="*/ 2147483647 h 75"/>
                <a:gd name="T16" fmla="*/ 2147483647 w 83"/>
                <a:gd name="T17" fmla="*/ 2147483647 h 75"/>
                <a:gd name="T18" fmla="*/ 2147483647 w 83"/>
                <a:gd name="T19" fmla="*/ 2147483647 h 75"/>
                <a:gd name="T20" fmla="*/ 2147483647 w 83"/>
                <a:gd name="T21" fmla="*/ 2147483647 h 75"/>
                <a:gd name="T22" fmla="*/ 2147483647 w 83"/>
                <a:gd name="T23" fmla="*/ 2147483647 h 75"/>
                <a:gd name="T24" fmla="*/ 2147483647 w 83"/>
                <a:gd name="T25" fmla="*/ 2147483647 h 75"/>
                <a:gd name="T26" fmla="*/ 2147483647 w 83"/>
                <a:gd name="T27" fmla="*/ 2147483647 h 75"/>
                <a:gd name="T28" fmla="*/ 2147483647 w 83"/>
                <a:gd name="T29" fmla="*/ 2147483647 h 75"/>
                <a:gd name="T30" fmla="*/ 2147483647 w 83"/>
                <a:gd name="T31" fmla="*/ 2147483647 h 75"/>
                <a:gd name="T32" fmla="*/ 2147483647 w 83"/>
                <a:gd name="T33" fmla="*/ 2147483647 h 75"/>
                <a:gd name="T34" fmla="*/ 2147483647 w 83"/>
                <a:gd name="T35" fmla="*/ 2147483647 h 7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83" h="75">
                  <a:moveTo>
                    <a:pt x="83" y="35"/>
                  </a:moveTo>
                  <a:cubicBezTo>
                    <a:pt x="83" y="16"/>
                    <a:pt x="63" y="0"/>
                    <a:pt x="42" y="0"/>
                  </a:cubicBezTo>
                  <a:cubicBezTo>
                    <a:pt x="19" y="0"/>
                    <a:pt x="0" y="16"/>
                    <a:pt x="0" y="35"/>
                  </a:cubicBezTo>
                  <a:cubicBezTo>
                    <a:pt x="0" y="55"/>
                    <a:pt x="19" y="70"/>
                    <a:pt x="42" y="70"/>
                  </a:cubicBezTo>
                  <a:cubicBezTo>
                    <a:pt x="46" y="70"/>
                    <a:pt x="51" y="69"/>
                    <a:pt x="56" y="68"/>
                  </a:cubicBezTo>
                  <a:cubicBezTo>
                    <a:pt x="69" y="75"/>
                    <a:pt x="69" y="75"/>
                    <a:pt x="69" y="75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75" y="56"/>
                    <a:pt x="83" y="46"/>
                    <a:pt x="83" y="35"/>
                  </a:cubicBezTo>
                  <a:close/>
                  <a:moveTo>
                    <a:pt x="28" y="29"/>
                  </a:moveTo>
                  <a:cubicBezTo>
                    <a:pt x="26" y="29"/>
                    <a:pt x="23" y="27"/>
                    <a:pt x="23" y="24"/>
                  </a:cubicBezTo>
                  <a:cubicBezTo>
                    <a:pt x="23" y="22"/>
                    <a:pt x="26" y="20"/>
                    <a:pt x="28" y="20"/>
                  </a:cubicBezTo>
                  <a:cubicBezTo>
                    <a:pt x="32" y="20"/>
                    <a:pt x="34" y="22"/>
                    <a:pt x="34" y="24"/>
                  </a:cubicBezTo>
                  <a:cubicBezTo>
                    <a:pt x="34" y="27"/>
                    <a:pt x="32" y="29"/>
                    <a:pt x="28" y="29"/>
                  </a:cubicBezTo>
                  <a:close/>
                  <a:moveTo>
                    <a:pt x="55" y="29"/>
                  </a:moveTo>
                  <a:cubicBezTo>
                    <a:pt x="52" y="29"/>
                    <a:pt x="50" y="27"/>
                    <a:pt x="50" y="24"/>
                  </a:cubicBezTo>
                  <a:cubicBezTo>
                    <a:pt x="50" y="22"/>
                    <a:pt x="52" y="20"/>
                    <a:pt x="55" y="20"/>
                  </a:cubicBezTo>
                  <a:cubicBezTo>
                    <a:pt x="58" y="20"/>
                    <a:pt x="61" y="22"/>
                    <a:pt x="61" y="24"/>
                  </a:cubicBezTo>
                  <a:cubicBezTo>
                    <a:pt x="61" y="27"/>
                    <a:pt x="58" y="29"/>
                    <a:pt x="55" y="29"/>
                  </a:cubicBezTo>
                  <a:close/>
                </a:path>
              </a:pathLst>
            </a:custGeom>
            <a:solidFill>
              <a:srgbClr val="4DBF4D"/>
            </a:solidFill>
            <a:ln w="12700" cap="flat" cmpd="sng">
              <a:solidFill>
                <a:schemeClr val="bg1"/>
              </a:solidFill>
              <a:rou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267586" y="2814196"/>
            <a:ext cx="6624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本章完毕   感谢聆听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118344" y="2115879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3779912" y="4124313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清华大学出版社</a:t>
            </a:r>
          </a:p>
        </p:txBody>
      </p:sp>
      <p:sp>
        <p:nvSpPr>
          <p:cNvPr id="8" name="矩形 7"/>
          <p:cNvSpPr/>
          <p:nvPr/>
        </p:nvSpPr>
        <p:spPr>
          <a:xfrm>
            <a:off x="2530614" y="3616731"/>
            <a:ext cx="44101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《微信小程序开发从入门到实战-微课版》</a:t>
            </a:r>
          </a:p>
        </p:txBody>
      </p:sp>
    </p:spTree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5.2 </a:t>
            </a:r>
            <a:r>
              <a:rPr lang="zh-CN" altLang="en-US" dirty="0"/>
              <a:t>JavaScriprt基础</a:t>
            </a:r>
          </a:p>
        </p:txBody>
      </p:sp>
      <p:sp>
        <p:nvSpPr>
          <p:cNvPr id="3" name="矩形 2"/>
          <p:cNvSpPr/>
          <p:nvPr/>
        </p:nvSpPr>
        <p:spPr>
          <a:xfrm>
            <a:off x="323333" y="619914"/>
            <a:ext cx="1150620" cy="368300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5.2.1</a:t>
            </a:r>
            <a:r>
              <a:rPr lang="zh-CN" altLang="zh-CN" b="1" dirty="0">
                <a:solidFill>
                  <a:schemeClr val="bg1"/>
                </a:solidFill>
              </a:rPr>
              <a:t>变量</a:t>
            </a:r>
          </a:p>
        </p:txBody>
      </p:sp>
      <p:sp>
        <p:nvSpPr>
          <p:cNvPr id="8" name="矩形 7"/>
          <p:cNvSpPr/>
          <p:nvPr/>
        </p:nvSpPr>
        <p:spPr>
          <a:xfrm>
            <a:off x="966470" y="1082675"/>
            <a:ext cx="6784975" cy="3138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变量是存储信息的容器，所有JavaScript 变量必须以唯一的名称的标识，标识称为变量名。构造变量名称的规则为：名称可包含字母、数字、下划线，名称必须以字母开头，对大小写敏感（y 和 Y 是不同的变量），JavaScript 的关键词不能作为变量名称。</a:t>
            </a:r>
          </a:p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例如：</a:t>
            </a:r>
          </a:p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var a = 1; //声明变量a并且赋值为数字1 </a:t>
            </a:r>
          </a:p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var b = "abc"; //声明变量a并且赋值为字符串abc</a:t>
            </a:r>
          </a:p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如上述代码所示，注释是指编程中用于解释说明的部分，用于提高代码的可读性。 javaScript支持单行注释和多行注释。</a:t>
            </a:r>
          </a:p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单行注释用//标注， </a:t>
            </a:r>
          </a:p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多行注释用/* …*/标注。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sym typeface="+mn-ea"/>
              </a:rPr>
              <a:t>5.2 </a:t>
            </a:r>
            <a:r>
              <a:rPr>
                <a:sym typeface="+mn-ea"/>
              </a:rPr>
              <a:t>JavaScriprt基础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99085" y="605155"/>
            <a:ext cx="1617980" cy="368300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5.2.2</a:t>
            </a:r>
            <a:r>
              <a:rPr lang="zh-CN" altLang="zh-CN" b="1" dirty="0">
                <a:solidFill>
                  <a:schemeClr val="bg1"/>
                </a:solidFill>
              </a:rPr>
              <a:t>数据类型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98855" y="1176020"/>
            <a:ext cx="705294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JavaScript 变量能够保存多种数据类型：字符串、数值、逻辑值、数组、对象。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98855" y="1960880"/>
            <a:ext cx="7155180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1.  字符串（String）类型</a:t>
            </a:r>
          </a:p>
          <a:p>
            <a:r>
              <a:rPr lang="zh-CN" altLang="en-US"/>
              <a:t>字符串用于存储一系列字符，使用单引号或双引号包裹字符串的内容。 </a:t>
            </a:r>
          </a:p>
          <a:p>
            <a:r>
              <a:rPr lang="zh-CN" altLang="en-US"/>
              <a:t>例如： </a:t>
            </a:r>
          </a:p>
          <a:p>
            <a:r>
              <a:rPr lang="zh-CN" altLang="en-US"/>
              <a:t>var hello = "Hello xiaochengxu";</a:t>
            </a:r>
          </a:p>
          <a:p>
            <a:r>
              <a:rPr lang="zh-CN" altLang="en-US"/>
              <a:t>var hello = 'Hello xiaochengxu';</a:t>
            </a:r>
          </a:p>
          <a:p>
            <a:r>
              <a:rPr lang="zh-CN" altLang="en-US"/>
              <a:t>无论是单引号还是双引号，需要成对出现不能出现不一致，否则在编译时会报错。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sym typeface="+mn-ea"/>
              </a:rPr>
              <a:t>5.2 </a:t>
            </a:r>
            <a:r>
              <a:rPr>
                <a:sym typeface="+mn-ea"/>
              </a:rPr>
              <a:t>JavaScriprt基础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99085" y="605155"/>
            <a:ext cx="1617980" cy="368300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5.2.2</a:t>
            </a:r>
            <a:r>
              <a:rPr lang="zh-CN" altLang="zh-CN" b="1" dirty="0">
                <a:solidFill>
                  <a:schemeClr val="bg1"/>
                </a:solidFill>
              </a:rPr>
              <a:t>数据类型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94410" y="1390650"/>
            <a:ext cx="7155180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2.   数字（Number）类型</a:t>
            </a:r>
          </a:p>
          <a:p>
            <a:r>
              <a:rPr lang="zh-CN" altLang="en-US"/>
              <a:t>JavaScript 只有一种数字类型，数值后面的小数点可省略，用科学计数法能够表示极大值和极小值。</a:t>
            </a:r>
          </a:p>
          <a:p>
            <a:r>
              <a:rPr lang="zh-CN" altLang="en-US"/>
              <a:t>var x1 = 1.00; // 带小数点</a:t>
            </a:r>
          </a:p>
          <a:p>
            <a:r>
              <a:rPr lang="zh-CN" altLang="en-US"/>
              <a:t>var x2 = 1; // 不带小数点</a:t>
            </a:r>
          </a:p>
          <a:p>
            <a:r>
              <a:rPr lang="zh-CN" altLang="en-US"/>
              <a:t>var m = 123e5; // 12300000</a:t>
            </a:r>
          </a:p>
          <a:p>
            <a:r>
              <a:rPr lang="zh-CN" altLang="en-US"/>
              <a:t>var n = 123e-5; // 0.00123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sym typeface="+mn-ea"/>
              </a:rPr>
              <a:t>5.2 </a:t>
            </a:r>
            <a:r>
              <a:rPr>
                <a:sym typeface="+mn-ea"/>
              </a:rPr>
              <a:t>JavaScriprt基础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99085" y="605155"/>
            <a:ext cx="1617980" cy="368300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5.2.2</a:t>
            </a:r>
            <a:r>
              <a:rPr lang="zh-CN" altLang="zh-CN" b="1" dirty="0">
                <a:solidFill>
                  <a:schemeClr val="bg1"/>
                </a:solidFill>
              </a:rPr>
              <a:t>数据类型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94410" y="1390650"/>
            <a:ext cx="715518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3.  布尔（boolean）类型</a:t>
            </a:r>
          </a:p>
          <a:p>
            <a:r>
              <a:rPr lang="zh-CN" altLang="en-US"/>
              <a:t>布尔（逻辑）只有两个值 true和flase ，在使用布尔值时，不能出现“false”或“true”，否则会被解析为字符串。 </a:t>
            </a:r>
          </a:p>
          <a:p>
            <a:r>
              <a:rPr lang="zh-CN" altLang="en-US"/>
              <a:t>例如：</a:t>
            </a:r>
          </a:p>
          <a:p>
            <a:r>
              <a:rPr lang="zh-CN" altLang="en-US"/>
              <a:t>var x = true;</a:t>
            </a:r>
          </a:p>
          <a:p>
            <a:r>
              <a:rPr lang="zh-CN" altLang="en-US"/>
              <a:t>var y = false;</a:t>
            </a:r>
          </a:p>
          <a:p>
            <a:r>
              <a:rPr lang="zh-CN" altLang="en-US"/>
              <a:t>变量x和变量y都是布尔类型，如果按照下面写法：</a:t>
            </a:r>
          </a:p>
          <a:p>
            <a:r>
              <a:rPr lang="zh-CN" altLang="en-US"/>
              <a:t>var x = "true";</a:t>
            </a:r>
          </a:p>
          <a:p>
            <a:r>
              <a:rPr lang="zh-CN" altLang="en-US"/>
              <a:t>var y = "false";</a:t>
            </a:r>
          </a:p>
          <a:p>
            <a:r>
              <a:rPr lang="zh-CN" altLang="en-US"/>
              <a:t>变量x和变量y都是字符串类型，字符串里面的内容分别为true和false。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sym typeface="+mn-ea"/>
              </a:rPr>
              <a:t>5.2 </a:t>
            </a:r>
            <a:r>
              <a:rPr>
                <a:sym typeface="+mn-ea"/>
              </a:rPr>
              <a:t>JavaScriprt基础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99085" y="605155"/>
            <a:ext cx="1617980" cy="368300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5.2.2</a:t>
            </a:r>
            <a:r>
              <a:rPr lang="zh-CN" altLang="zh-CN" b="1" dirty="0">
                <a:solidFill>
                  <a:schemeClr val="bg1"/>
                </a:solidFill>
              </a:rPr>
              <a:t>数据类型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94410" y="1390650"/>
            <a:ext cx="7155180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4.  数组类型</a:t>
            </a:r>
          </a:p>
          <a:p>
            <a:r>
              <a:rPr lang="zh-CN" altLang="en-US"/>
              <a:t>JavaScript中的数组用方括号书写，数组中的元素由逗号分隔。</a:t>
            </a:r>
          </a:p>
          <a:p>
            <a:r>
              <a:rPr lang="zh-CN" altLang="en-US"/>
              <a:t>例如：</a:t>
            </a:r>
          </a:p>
          <a:p>
            <a:r>
              <a:rPr lang="zh-CN" altLang="en-US"/>
              <a:t>var list = ["a", "b", "c", "d", "e", "f"];</a:t>
            </a:r>
          </a:p>
          <a:p>
            <a:r>
              <a:rPr lang="zh-CN" altLang="en-US"/>
              <a:t>上述代码中定义一个数组，数组名为list，数组当中包含6个元素，数组的索引index从0到数组的个数减1，通过索引值可以取得数组当中的元素。例如list [2]可以取得数组中的第3个元素。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>
                <a:sym typeface="+mn-ea"/>
              </a:rPr>
              <a:t>5.2 </a:t>
            </a:r>
            <a:r>
              <a:rPr>
                <a:sym typeface="+mn-ea"/>
              </a:rPr>
              <a:t>JavaScriprt基础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99085" y="605155"/>
            <a:ext cx="1617980" cy="368300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5.2.2</a:t>
            </a:r>
            <a:r>
              <a:rPr lang="zh-CN" altLang="zh-CN" b="1" dirty="0">
                <a:solidFill>
                  <a:schemeClr val="bg1"/>
                </a:solidFill>
              </a:rPr>
              <a:t>数据类型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994410" y="1390650"/>
            <a:ext cx="715518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5.  对象类型</a:t>
            </a:r>
          </a:p>
          <a:p>
            <a:r>
              <a:rPr lang="zh-CN" altLang="en-US"/>
              <a:t>JavaScript 对象用花括号来书写，内容放置在花括号中，对象的属性通过名称和值（name：value ）来定义，属性之间用逗号分隔。示例代码如下：</a:t>
            </a:r>
          </a:p>
          <a:p>
            <a:r>
              <a:rPr lang="zh-CN" altLang="en-US"/>
              <a:t>var person = {</a:t>
            </a:r>
          </a:p>
          <a:p>
            <a:r>
              <a:rPr lang="zh-CN" altLang="en-US"/>
              <a:t>  firstName: "tom",</a:t>
            </a:r>
          </a:p>
          <a:p>
            <a:r>
              <a:rPr lang="zh-CN" altLang="en-US"/>
              <a:t>  age: 23,</a:t>
            </a:r>
          </a:p>
          <a:p>
            <a:r>
              <a:rPr lang="zh-CN" altLang="en-US"/>
              <a:t>  hairColor: "black"</a:t>
            </a:r>
          </a:p>
          <a:p>
            <a:r>
              <a:rPr lang="zh-CN" altLang="en-US"/>
              <a:t>};</a:t>
            </a:r>
          </a:p>
          <a:p>
            <a:r>
              <a:rPr lang="zh-CN" altLang="en-US"/>
              <a:t>上述代码中对象（person）有三个属性：firstName、age和 hairColor。</a:t>
            </a: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2.0.50727.5485"/>
  <p:tag name="AS_OS" val="Microsoft Windows NT 6.1.7601 Service Pack 1"/>
  <p:tag name="AS_RELEASE_DATE" val="2018.04.09"/>
  <p:tag name="AS_TITLE" val="Aspose.Slides for .NET 2.0"/>
  <p:tag name="AS_VERSION" val="18.4"/>
  <p:tag name="ISPRING_PRESENTATION_TITLE" val="PowerPoint 演示文稿"/>
</p:tagLst>
</file>

<file path=ppt/theme/theme1.xml><?xml version="1.0" encoding="utf-8"?>
<a:theme xmlns:a="http://schemas.openxmlformats.org/drawingml/2006/main" name="自定义设计方案">
  <a:themeElements>
    <a:clrScheme name="自定义 77">
      <a:dk1>
        <a:srgbClr val="000000"/>
      </a:dk1>
      <a:lt1>
        <a:sysClr val="window" lastClr="FFFFFF"/>
      </a:lt1>
      <a:dk2>
        <a:srgbClr val="000000"/>
      </a:dk2>
      <a:lt2>
        <a:srgbClr val="7F7F7F"/>
      </a:lt2>
      <a:accent1>
        <a:srgbClr val="4DBF4D"/>
      </a:accent1>
      <a:accent2>
        <a:srgbClr val="4DBF4D"/>
      </a:accent2>
      <a:accent3>
        <a:srgbClr val="4DBF4D"/>
      </a:accent3>
      <a:accent4>
        <a:srgbClr val="4DBF4D"/>
      </a:accent4>
      <a:accent5>
        <a:srgbClr val="4DBF4D"/>
      </a:accent5>
      <a:accent6>
        <a:srgbClr val="4DBF4D"/>
      </a:accent6>
      <a:hlink>
        <a:srgbClr val="4DBF4D"/>
      </a:hlink>
      <a:folHlink>
        <a:srgbClr val="4DBF4D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2485</Words>
  <Application>Microsoft Office PowerPoint</Application>
  <PresentationFormat>全屏显示(16:9)</PresentationFormat>
  <Paragraphs>221</Paragraphs>
  <Slides>31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微软雅黑</vt:lpstr>
      <vt:lpstr>Arial</vt:lpstr>
      <vt:lpstr>Calibri</vt:lpstr>
      <vt:lpstr>Calibri Light</vt:lpstr>
      <vt:lpstr>Times New Roman</vt:lpstr>
      <vt:lpstr>Wingdings</vt:lpstr>
      <vt:lpstr>自定义设计方案</vt:lpstr>
      <vt:lpstr>PowerPoint 演示文稿</vt:lpstr>
      <vt:lpstr>PowerPoint 演示文稿</vt:lpstr>
      <vt:lpstr>5.1 JavaScriprt简介</vt:lpstr>
      <vt:lpstr>5.2 JavaScriprt基础</vt:lpstr>
      <vt:lpstr>5.2 JavaScriprt基础</vt:lpstr>
      <vt:lpstr>5.2 JavaScriprt基础</vt:lpstr>
      <vt:lpstr>5.2 JavaScriprt基础</vt:lpstr>
      <vt:lpstr>5.2 JavaScriprt基础</vt:lpstr>
      <vt:lpstr>5.2 JavaScriprt基础</vt:lpstr>
      <vt:lpstr>5.2 JavaScriprt基础</vt:lpstr>
      <vt:lpstr>5.2 JavaScriprt基础</vt:lpstr>
      <vt:lpstr>5.2 JavaScriprt基础</vt:lpstr>
      <vt:lpstr>5.2 JavaScriprt基础</vt:lpstr>
      <vt:lpstr>5.2 JavaScriprt基础</vt:lpstr>
      <vt:lpstr>5.2 JavaScriprt基础</vt:lpstr>
      <vt:lpstr>5.2 JavaScriprt基础</vt:lpstr>
      <vt:lpstr>5.2 JavaScriprt基础</vt:lpstr>
      <vt:lpstr>5.2 JavaScriprt基础</vt:lpstr>
      <vt:lpstr>5.2 JavaScriprt基础</vt:lpstr>
      <vt:lpstr>5.2 JavaScriprt基础</vt:lpstr>
      <vt:lpstr>5.3  JavaScript在小程序中常见的交互场景</vt:lpstr>
      <vt:lpstr>5.3  JavaScript在小程序中常见的交互场景</vt:lpstr>
      <vt:lpstr>5.3  JavaScript在小程序中常见的交互场景</vt:lpstr>
      <vt:lpstr>5.3  JavaScript在小程序中常见的交互场景</vt:lpstr>
      <vt:lpstr>5.3  JavaScript在小程序中常见的交互场景</vt:lpstr>
      <vt:lpstr>5.3  JavaScript在小程序中常见的交互场景</vt:lpstr>
      <vt:lpstr>5.3  JavaScript在小程序中常见的交互场景</vt:lpstr>
      <vt:lpstr>5.3  JavaScript在小程序中常见的交互场景</vt:lpstr>
      <vt:lpstr>5.4  实训项目—实现计算器功能</vt:lpstr>
      <vt:lpstr>5.4  实训项目—实现计算器功能</vt:lpstr>
      <vt:lpstr>PowerPoint 演示文稿</vt:lpstr>
    </vt:vector>
  </TitlesOfParts>
  <Manager>风云办公</Manager>
  <Company>上海剑姬网络科技有限公司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风云办公PPT模板</dc:title>
  <dc:creator>风云办公</dc:creator>
  <cp:keywords>风云办公</cp:keywords>
  <dc:description>风云办公 http://www.ppt118.com</dc:description>
  <cp:lastModifiedBy>lenovo</cp:lastModifiedBy>
  <cp:revision>1819</cp:revision>
  <dcterms:created xsi:type="dcterms:W3CDTF">2014-06-06T07:22:00Z</dcterms:created>
  <dcterms:modified xsi:type="dcterms:W3CDTF">2019-08-03T14:20:01Z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2052-11.1.0.8907</vt:lpwstr>
  </property>
</Properties>
</file>