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5"/>
  </p:notesMasterIdLst>
  <p:sldIdLst>
    <p:sldId id="256" r:id="rId2"/>
    <p:sldId id="257" r:id="rId3"/>
    <p:sldId id="424" r:id="rId4"/>
    <p:sldId id="403" r:id="rId5"/>
    <p:sldId id="407" r:id="rId6"/>
    <p:sldId id="406" r:id="rId7"/>
    <p:sldId id="405" r:id="rId8"/>
    <p:sldId id="404" r:id="rId9"/>
    <p:sldId id="410" r:id="rId10"/>
    <p:sldId id="409" r:id="rId11"/>
    <p:sldId id="408" r:id="rId12"/>
    <p:sldId id="426" r:id="rId13"/>
    <p:sldId id="425" r:id="rId14"/>
    <p:sldId id="427" r:id="rId15"/>
    <p:sldId id="411" r:id="rId16"/>
    <p:sldId id="429" r:id="rId17"/>
    <p:sldId id="428" r:id="rId18"/>
    <p:sldId id="412" r:id="rId19"/>
    <p:sldId id="430" r:id="rId20"/>
    <p:sldId id="431" r:id="rId21"/>
    <p:sldId id="432" r:id="rId22"/>
    <p:sldId id="413" r:id="rId23"/>
    <p:sldId id="433" r:id="rId24"/>
    <p:sldId id="434" r:id="rId25"/>
    <p:sldId id="418" r:id="rId26"/>
    <p:sldId id="435" r:id="rId27"/>
    <p:sldId id="436" r:id="rId28"/>
    <p:sldId id="437" r:id="rId29"/>
    <p:sldId id="417" r:id="rId30"/>
    <p:sldId id="416" r:id="rId31"/>
    <p:sldId id="415" r:id="rId32"/>
    <p:sldId id="439" r:id="rId33"/>
    <p:sldId id="440" r:id="rId34"/>
    <p:sldId id="442" r:id="rId35"/>
    <p:sldId id="441" r:id="rId36"/>
    <p:sldId id="414" r:id="rId37"/>
    <p:sldId id="443" r:id="rId38"/>
    <p:sldId id="420" r:id="rId39"/>
    <p:sldId id="444" r:id="rId40"/>
    <p:sldId id="445" r:id="rId41"/>
    <p:sldId id="419" r:id="rId42"/>
    <p:sldId id="446" r:id="rId43"/>
    <p:sldId id="448" r:id="rId44"/>
    <p:sldId id="447" r:id="rId45"/>
    <p:sldId id="422" r:id="rId46"/>
    <p:sldId id="449" r:id="rId47"/>
    <p:sldId id="450" r:id="rId48"/>
    <p:sldId id="421" r:id="rId49"/>
    <p:sldId id="451" r:id="rId50"/>
    <p:sldId id="423" r:id="rId51"/>
    <p:sldId id="454" r:id="rId52"/>
    <p:sldId id="453" r:id="rId53"/>
    <p:sldId id="297" r:id="rId54"/>
  </p:sldIdLst>
  <p:sldSz cx="9144000" cy="5143500" type="screen16x9"/>
  <p:notesSz cx="6858000" cy="9144000"/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324B"/>
    <a:srgbClr val="080808"/>
    <a:srgbClr val="F1F3F2"/>
    <a:srgbClr val="B2B2B2"/>
    <a:srgbClr val="ACC34B"/>
    <a:srgbClr val="FFFFFF"/>
    <a:srgbClr val="D9D9D9"/>
    <a:srgbClr val="025DAE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5617" autoAdjust="0"/>
  </p:normalViewPr>
  <p:slideViewPr>
    <p:cSldViewPr>
      <p:cViewPr varScale="1">
        <p:scale>
          <a:sx n="108" d="100"/>
          <a:sy n="108" d="100"/>
        </p:scale>
        <p:origin x="744" y="62"/>
      </p:cViewPr>
      <p:guideLst>
        <p:guide orient="horz" pos="1620"/>
        <p:guide pos="2880"/>
        <p:guide orient="horz" pos="14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1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8930EFBF-F641-4132-95CE-D16B8EA9ABAD}" type="slidenum">
              <a:rPr lang="zh-CN" altLang="en-US" sz="1200">
                <a:solidFill>
                  <a:srgbClr val="000000"/>
                </a:solidFill>
              </a:rPr>
              <a:pPr algn="r" eaLnBrk="1" hangingPunct="1"/>
              <a:t>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788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2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040689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7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:p15="http://schemas.microsoft.com/office/powerpoint/2012/main" xmlns="">
      <p:transition/>
    </mc:Fallback>
  </mc:AlternateContent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08114"/>
            <a:ext cx="9144000" cy="3240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550203"/>
            <a:ext cx="9144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657" y="205978"/>
            <a:ext cx="4833257" cy="326213"/>
          </a:xfrm>
        </p:spPr>
        <p:txBody>
          <a:bodyPr>
            <a:noAutofit/>
          </a:bodyPr>
          <a:lstStyle>
            <a:lvl1pPr algn="l">
              <a:defRPr lang="zh-CN" altLang="en-US" sz="20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664028" y="781050"/>
            <a:ext cx="8022772" cy="3981450"/>
          </a:xfrm>
          <a:prstGeom prst="rect">
            <a:avLst/>
          </a:prstGeom>
        </p:spPr>
        <p:txBody>
          <a:bodyPr/>
          <a:lstStyle>
            <a:lvl1pPr marL="0" indent="405000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6858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287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3716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23" l="1292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" y="10573"/>
            <a:ext cx="598991" cy="52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25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/>
          <p:nvPr userDrawn="1"/>
        </p:nvSpPr>
        <p:spPr>
          <a:xfrm>
            <a:off x="875007" y="271927"/>
            <a:ext cx="2595614" cy="356904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8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需改页面主题文字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67544" y="231878"/>
            <a:ext cx="420871" cy="425174"/>
            <a:chOff x="5156644" y="3582680"/>
            <a:chExt cx="583479" cy="589444"/>
          </a:xfrm>
        </p:grpSpPr>
        <p:grpSp>
          <p:nvGrpSpPr>
            <p:cNvPr id="11" name="组合 10"/>
            <p:cNvGrpSpPr/>
            <p:nvPr/>
          </p:nvGrpSpPr>
          <p:grpSpPr>
            <a:xfrm>
              <a:off x="5156644" y="3582680"/>
              <a:ext cx="572628" cy="589444"/>
              <a:chOff x="1463339" y="1072758"/>
              <a:chExt cx="1546058" cy="1546058"/>
            </a:xfrm>
            <a:effectLst>
              <a:outerShdw blurRad="330200" dist="215900" dir="6900000" sx="81000" sy="8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226265" y="3654343"/>
              <a:ext cx="433389" cy="44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28" tIns="44864" rIns="89728" bIns="44864" rtlCol="0" anchor="ctr"/>
            <a:lstStyle/>
            <a:p>
              <a:pPr algn="ctr"/>
              <a:endParaRPr lang="zh-CN" altLang="en-US" sz="1374">
                <a:cs typeface="+mn-ea"/>
                <a:sym typeface="+mn-lt"/>
              </a:endParaRPr>
            </a:p>
          </p:txBody>
        </p:sp>
        <p:sp>
          <p:nvSpPr>
            <p:cNvPr id="13" name="TextBox 102"/>
            <p:cNvSpPr txBox="1"/>
            <p:nvPr/>
          </p:nvSpPr>
          <p:spPr>
            <a:xfrm>
              <a:off x="5226264" y="3682593"/>
              <a:ext cx="513859" cy="400369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endParaRPr lang="zh-CN" altLang="en-US" sz="2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2115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40032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4186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5015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6451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7801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2841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/>
          <p:nvPr userDrawn="1"/>
        </p:nvSpPr>
        <p:spPr>
          <a:xfrm>
            <a:off x="611561" y="339502"/>
            <a:ext cx="2808311" cy="504056"/>
          </a:xfrm>
          <a:prstGeom prst="rect">
            <a:avLst/>
          </a:prstGeom>
        </p:spPr>
        <p:txBody>
          <a:bodyPr lIns="91438" tIns="45719" rIns="91438" bIns="45719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项目成功展示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97103" y="843558"/>
            <a:ext cx="774979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1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39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84" r:id="rId3"/>
    <p:sldLayoutId id="2147483674" r:id="rId4"/>
    <p:sldLayoutId id="2147483675" r:id="rId5"/>
    <p:sldLayoutId id="2147483676" r:id="rId6"/>
    <p:sldLayoutId id="2147483679" r:id="rId7"/>
    <p:sldLayoutId id="2147483683" r:id="rId8"/>
    <p:sldLayoutId id="2147483671" r:id="rId9"/>
    <p:sldLayoutId id="2147483686" r:id="rId10"/>
    <p:sldLayoutId id="2147483687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37639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小程序开发基础</a:t>
            </a:r>
          </a:p>
        </p:txBody>
      </p:sp>
      <p:sp>
        <p:nvSpPr>
          <p:cNvPr id="21" name="矩形 20"/>
          <p:cNvSpPr/>
          <p:nvPr/>
        </p:nvSpPr>
        <p:spPr>
          <a:xfrm>
            <a:off x="4100127" y="4083918"/>
            <a:ext cx="1099761" cy="21602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3599F7D-A7FF-4528-97D6-DDA2B4066D90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BA1010-3DB5-4DC6-953B-E865BDF3DFBA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</p:spTree>
    <p:extLst>
      <p:ext uri="{BB962C8B-B14F-4D97-AF65-F5344CB8AC3E}">
        <p14:creationId xmlns:p14="http://schemas.microsoft.com/office/powerpoint/2010/main" val="348855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:p15="http://schemas.microsoft.com/office/powerpoint/2012/main"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 </a:t>
            </a:r>
            <a:r>
              <a:rPr lang="zh-CN" altLang="en-US" dirty="0"/>
              <a:t>小程序项目结构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页面文件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81B988-40BE-482B-8010-B66AAFD3924B}"/>
              </a:ext>
            </a:extLst>
          </p:cNvPr>
          <p:cNvSpPr/>
          <p:nvPr/>
        </p:nvSpPr>
        <p:spPr>
          <a:xfrm>
            <a:off x="1043608" y="1178445"/>
            <a:ext cx="7254552" cy="3329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20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• WXML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文件：用于构建页面的结构。 </a:t>
            </a:r>
            <a:endParaRPr lang="zh-CN" altLang="zh-CN" sz="1400" kern="100" dirty="0">
              <a:latin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• WXSS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文件：用于设置页面的样式，该文件定义的样式会覆盖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app.wxss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全局样式表中系统自定义的样式。</a:t>
            </a:r>
            <a:endParaRPr lang="zh-CN" altLang="zh-CN" sz="1400" kern="100" dirty="0">
              <a:latin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• JS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文件：用于设置当前页面的逻辑代码和用户交互。</a:t>
            </a:r>
            <a:endParaRPr lang="zh-CN" altLang="zh-CN" sz="1400" kern="100" dirty="0">
              <a:latin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</a:pP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• 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文件：用于重新设置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app.json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中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window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自定义的内容，新设置的选项只会显示在当前页面上，不会影响其他页面。</a:t>
            </a:r>
            <a:endParaRPr lang="zh-CN" altLang="zh-CN" sz="1400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8462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 </a:t>
            </a:r>
            <a:r>
              <a:rPr lang="zh-CN" altLang="en-US" dirty="0"/>
              <a:t>小程序项目结构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2.2.3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全局配置文件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F0A025C-42B0-4DA4-9555-681EB07BDA08}"/>
              </a:ext>
            </a:extLst>
          </p:cNvPr>
          <p:cNvSpPr/>
          <p:nvPr/>
        </p:nvSpPr>
        <p:spPr>
          <a:xfrm>
            <a:off x="2286000" y="211008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全局配置文件包括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app.js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app.json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app.wxss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project.config.json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和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sitemap.json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五个文件。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36072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 </a:t>
            </a:r>
            <a:r>
              <a:rPr lang="zh-CN" altLang="en-US" dirty="0"/>
              <a:t>小程序项目结构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2.2.3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全局配置文件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08FB0BA-90EC-49F7-B83C-E3EA44E832B8}"/>
              </a:ext>
            </a:extLst>
          </p:cNvPr>
          <p:cNvSpPr/>
          <p:nvPr/>
        </p:nvSpPr>
        <p:spPr>
          <a:xfrm>
            <a:off x="683568" y="1203598"/>
            <a:ext cx="7416824" cy="55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200000"/>
              </a:lnSpc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2-1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 小程序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window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属性设置案例，运行效果如图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2.20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所示。</a:t>
            </a:r>
            <a:endParaRPr lang="zh-CN" altLang="zh-CN" sz="1400" kern="100" dirty="0">
              <a:latin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79585D5-B6EE-4B3C-A6D5-0A3EB0EF583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483768" y="2482518"/>
            <a:ext cx="3024336" cy="228921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37904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 </a:t>
            </a:r>
            <a:r>
              <a:rPr lang="zh-CN" altLang="en-US" dirty="0"/>
              <a:t>小程序项目结构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2.2.3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全局配置文件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B595A5-ECE3-4630-9280-D51AFF995400}"/>
              </a:ext>
            </a:extLst>
          </p:cNvPr>
          <p:cNvSpPr/>
          <p:nvPr/>
        </p:nvSpPr>
        <p:spPr>
          <a:xfrm>
            <a:off x="539552" y="1419622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 fontAlgn="ctr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2-2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 设置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tabBar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属性小案例，运行效果如图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2.21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所示。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6" name="图片 5" descr="C:\Users\DELL\Desktop\2019-07-20_213211.png">
            <a:extLst>
              <a:ext uri="{FF2B5EF4-FFF2-40B4-BE49-F238E27FC236}">
                <a16:creationId xmlns:a16="http://schemas.microsoft.com/office/drawing/2014/main" id="{D21F43E8-6F24-4539-AB35-85E23F2EAFF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670652"/>
            <a:ext cx="2736304" cy="434937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275857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 </a:t>
            </a:r>
            <a:r>
              <a:rPr lang="zh-CN" altLang="en-US" dirty="0"/>
              <a:t>小程序项目结构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2.2.3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全局配置文件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D003105-E5A7-4EAF-838E-45F21CC550F4}"/>
              </a:ext>
            </a:extLst>
          </p:cNvPr>
          <p:cNvSpPr/>
          <p:nvPr/>
        </p:nvSpPr>
        <p:spPr>
          <a:xfrm>
            <a:off x="794657" y="14916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2-3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44C2ABF-A118-453D-80FB-E3C36124EF0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72205" y="969962"/>
            <a:ext cx="1799590" cy="32035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739785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 </a:t>
            </a:r>
            <a:r>
              <a:rPr lang="zh-CN" altLang="en-US" dirty="0"/>
              <a:t>生命周期函数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2.3.1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应用级生命周期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784772C-03A0-49AE-9357-3214684FD4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3519"/>
            <a:ext cx="9144000" cy="26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668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 </a:t>
            </a:r>
            <a:r>
              <a:rPr lang="zh-CN" altLang="en-US" dirty="0"/>
              <a:t>生命周期函数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2.3.1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应用级生命周期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AE24C53-91F5-4E86-B875-771BFC1D3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4911"/>
            <a:ext cx="9144000" cy="321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6422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 </a:t>
            </a:r>
            <a:r>
              <a:rPr lang="zh-CN" altLang="en-US" dirty="0"/>
              <a:t>生命周期函数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2.3.1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应用级生命周期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B41EA6F-FAC8-4BC2-A024-C150111E6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3112"/>
            <a:ext cx="9144000" cy="235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236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 </a:t>
            </a:r>
            <a:r>
              <a:rPr lang="zh-CN" altLang="en-US" dirty="0"/>
              <a:t>生命周期函数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2.3.2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页面级生命周期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052DF61-F758-4252-A23D-671EA220CDAA}"/>
              </a:ext>
            </a:extLst>
          </p:cNvPr>
          <p:cNvSpPr/>
          <p:nvPr/>
        </p:nvSpPr>
        <p:spPr>
          <a:xfrm>
            <a:off x="2286000" y="211008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在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Page()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方法中默认生成的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onLoad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onShow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onReady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onHide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以及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onUnload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均是页面的生命周期回调函数，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62909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 </a:t>
            </a:r>
            <a:r>
              <a:rPr lang="zh-CN" altLang="en-US" dirty="0"/>
              <a:t>生命周期函数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2.3.2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页面级生命周期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D5F9957-3FCF-465E-ACC9-8ED4150DD7AA}"/>
              </a:ext>
            </a:extLst>
          </p:cNvPr>
          <p:cNvSpPr/>
          <p:nvPr/>
        </p:nvSpPr>
        <p:spPr>
          <a:xfrm>
            <a:off x="485436" y="141962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2-4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1DA5520-772F-44D5-92F9-574BADDA8DA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267744" y="1891347"/>
            <a:ext cx="3358991" cy="24085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60196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4018023" y="771550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012171" y="1541946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012171" y="2312342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012171" y="3082738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4651455" y="838222"/>
            <a:ext cx="2024553" cy="347742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开发者工具介绍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651455" y="1587313"/>
            <a:ext cx="1846958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小程序项目结构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4651457" y="2360752"/>
            <a:ext cx="1964618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生命周期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4651457" y="3134191"/>
            <a:ext cx="2547260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逻辑层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529468" y="1859541"/>
            <a:ext cx="1576282" cy="1432289"/>
            <a:chOff x="3080411" y="1769423"/>
            <a:chExt cx="1944496" cy="1766866"/>
          </a:xfrm>
        </p:grpSpPr>
        <p:grpSp>
          <p:nvGrpSpPr>
            <p:cNvPr id="52" name="组合 51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55" name="Freeform 6"/>
              <p:cNvSpPr/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335056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89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6"/>
            <p:cNvSpPr txBox="1"/>
            <p:nvPr/>
          </p:nvSpPr>
          <p:spPr>
            <a:xfrm>
              <a:off x="3301485" y="2250972"/>
              <a:ext cx="1474376" cy="606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97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3315752" y="2764207"/>
              <a:ext cx="1474376" cy="335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</a:t>
              </a:r>
              <a:r>
                <a:rPr lang="en-US" altLang="zh-CN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章</a:t>
              </a:r>
            </a:p>
          </p:txBody>
        </p:sp>
      </p:grpSp>
      <p:sp>
        <p:nvSpPr>
          <p:cNvPr id="58" name="Freeform 6"/>
          <p:cNvSpPr/>
          <p:nvPr/>
        </p:nvSpPr>
        <p:spPr bwMode="auto">
          <a:xfrm>
            <a:off x="4031979" y="90275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4003668" y="3853133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4642954" y="3907631"/>
            <a:ext cx="2377318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视图层</a:t>
            </a: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36F2F59A-6E23-4BBE-9AC8-37F8B76D7DD6}"/>
              </a:ext>
            </a:extLst>
          </p:cNvPr>
          <p:cNvSpPr/>
          <p:nvPr/>
        </p:nvSpPr>
        <p:spPr bwMode="auto">
          <a:xfrm>
            <a:off x="4052452" y="319169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5B1F29E3-4447-43CB-A9C0-08C0546EF3D1}"/>
              </a:ext>
            </a:extLst>
          </p:cNvPr>
          <p:cNvSpPr/>
          <p:nvPr/>
        </p:nvSpPr>
        <p:spPr bwMode="auto">
          <a:xfrm>
            <a:off x="4019259" y="241246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11CC333B-2EDB-4872-A80E-40B483495A5B}"/>
              </a:ext>
            </a:extLst>
          </p:cNvPr>
          <p:cNvSpPr/>
          <p:nvPr/>
        </p:nvSpPr>
        <p:spPr bwMode="auto">
          <a:xfrm>
            <a:off x="4033462" y="1635244"/>
            <a:ext cx="619476" cy="260559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2.2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F533D4D1-FDCA-47F5-9244-05FC27FB2251}"/>
              </a:ext>
            </a:extLst>
          </p:cNvPr>
          <p:cNvSpPr/>
          <p:nvPr/>
        </p:nvSpPr>
        <p:spPr bwMode="auto">
          <a:xfrm>
            <a:off x="4038748" y="397208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圆角矩形 61">
            <a:extLst>
              <a:ext uri="{FF2B5EF4-FFF2-40B4-BE49-F238E27FC236}">
                <a16:creationId xmlns:a16="http://schemas.microsoft.com/office/drawing/2014/main" id="{8DC59FD3-789E-4C29-816C-3A7724563BB0}"/>
              </a:ext>
            </a:extLst>
          </p:cNvPr>
          <p:cNvSpPr/>
          <p:nvPr/>
        </p:nvSpPr>
        <p:spPr>
          <a:xfrm>
            <a:off x="4018023" y="4538936"/>
            <a:ext cx="386634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TextBox 36">
            <a:extLst>
              <a:ext uri="{FF2B5EF4-FFF2-40B4-BE49-F238E27FC236}">
                <a16:creationId xmlns:a16="http://schemas.microsoft.com/office/drawing/2014/main" id="{EA962328-55E1-44C3-A5FE-A81F5366F7B1}"/>
              </a:ext>
            </a:extLst>
          </p:cNvPr>
          <p:cNvSpPr txBox="1"/>
          <p:nvPr/>
        </p:nvSpPr>
        <p:spPr>
          <a:xfrm>
            <a:off x="4657308" y="4593434"/>
            <a:ext cx="3371075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实训项目</a:t>
            </a:r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</a:t>
            </a:r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商品列表页和详情页</a:t>
            </a:r>
          </a:p>
        </p:txBody>
      </p:sp>
      <p:sp>
        <p:nvSpPr>
          <p:cNvPr id="30" name="Freeform 6">
            <a:extLst>
              <a:ext uri="{FF2B5EF4-FFF2-40B4-BE49-F238E27FC236}">
                <a16:creationId xmlns:a16="http://schemas.microsoft.com/office/drawing/2014/main" id="{C6FDF01B-AD6A-41DB-BF70-F2376DAE8FFB}"/>
              </a:ext>
            </a:extLst>
          </p:cNvPr>
          <p:cNvSpPr/>
          <p:nvPr/>
        </p:nvSpPr>
        <p:spPr bwMode="auto">
          <a:xfrm>
            <a:off x="4052678" y="4645150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2.6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448101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8" grpId="0" animBg="1"/>
      <p:bldP spid="62" grpId="0" animBg="1"/>
      <p:bldP spid="6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309634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2.4.1 </a:t>
            </a:r>
            <a:r>
              <a:rPr lang="zh-CN" altLang="zh-CN" b="1" dirty="0"/>
              <a:t>页面数据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FB889EA-4029-45CB-8F0B-0ABDDC44E271}"/>
              </a:ext>
            </a:extLst>
          </p:cNvPr>
          <p:cNvSpPr/>
          <p:nvPr/>
        </p:nvSpPr>
        <p:spPr>
          <a:xfrm>
            <a:off x="2286000" y="1790126"/>
            <a:ext cx="4572000" cy="156324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/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示例代码：</a:t>
            </a:r>
            <a:endParaRPr lang="zh-CN" altLang="zh-CN" sz="3200" dirty="0">
              <a:latin typeface="Times New Roman" panose="02020603050405020304" pitchFamily="18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Page({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data:{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msg01:</a:t>
            </a:r>
            <a:r>
              <a:rPr lang="zh-CN" altLang="zh-CN" kern="0" dirty="0">
                <a:latin typeface="Courier New" panose="02070309020205020404" pitchFamily="49" charset="0"/>
              </a:rPr>
              <a:t>“</a:t>
            </a:r>
            <a:r>
              <a:rPr lang="en-US" altLang="zh-CN" kern="0" dirty="0">
                <a:latin typeface="Courier New" panose="02070309020205020404" pitchFamily="49" charset="0"/>
              </a:rPr>
              <a:t>Hello</a:t>
            </a:r>
            <a:r>
              <a:rPr lang="zh-CN" altLang="zh-CN" kern="0" dirty="0">
                <a:latin typeface="Courier New" panose="02070309020205020404" pitchFamily="49" charset="0"/>
              </a:rPr>
              <a:t>”</a:t>
            </a:r>
            <a:r>
              <a:rPr lang="en-US" altLang="zh-CN" kern="0" dirty="0">
                <a:latin typeface="Courier New" panose="02070309020205020404" pitchFamily="49" charset="0"/>
              </a:rPr>
              <a:t>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msg02:2019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805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309634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2.4.1 </a:t>
            </a:r>
            <a:r>
              <a:rPr lang="zh-CN" altLang="zh-CN" b="1" dirty="0"/>
              <a:t>页面数据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E1B09A4-46AE-4228-8774-4090739B7658}"/>
              </a:ext>
            </a:extLst>
          </p:cNvPr>
          <p:cNvSpPr/>
          <p:nvPr/>
        </p:nvSpPr>
        <p:spPr>
          <a:xfrm>
            <a:off x="2286000" y="1525951"/>
            <a:ext cx="4572000" cy="2091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1425"/>
              </a:lnSpc>
            </a:pPr>
            <a:r>
              <a:rPr lang="zh-CN" altLang="zh-CN" sz="2400" kern="100" dirty="0">
                <a:solidFill>
                  <a:srgbClr val="00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示例代码：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Page({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data: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date: "2019-7-15"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</a:t>
            </a:r>
            <a:r>
              <a:rPr lang="en-US" altLang="zh-CN" kern="0" dirty="0" err="1">
                <a:latin typeface="Courier New" panose="02070309020205020404" pitchFamily="49" charset="0"/>
              </a:rPr>
              <a:t>changeData</a:t>
            </a:r>
            <a:r>
              <a:rPr lang="en-US" altLang="zh-CN" kern="0" dirty="0">
                <a:latin typeface="Courier New" panose="02070309020205020404" pitchFamily="49" charset="0"/>
              </a:rPr>
              <a:t>: function ()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</a:t>
            </a:r>
            <a:r>
              <a:rPr lang="en-US" altLang="zh-CN" kern="0" dirty="0" err="1">
                <a:latin typeface="Courier New" panose="02070309020205020404" pitchFamily="49" charset="0"/>
              </a:rPr>
              <a:t>this.setData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date: "2019-8-15"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})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1239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309634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2.4.2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页面事件处理函数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5F6CB20-FBC1-4AAC-B464-CCE10BCFA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8170"/>
            <a:ext cx="9144000" cy="2367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7074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309634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2.4.2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页面事件处理函数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E61438A-E3D2-44AD-8146-5CCF052CB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2066"/>
            <a:ext cx="9144000" cy="179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175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309634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2.4.2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页面事件处理函数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CB12D5A-68EE-433A-B526-D0D03DF72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5201"/>
            <a:ext cx="9144000" cy="163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1628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2.4.3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页面跳转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FD639B6-95F9-4F18-8798-71F2E6E45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5797"/>
            <a:ext cx="9144000" cy="245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7869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2.4.3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页面跳转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3953968-0063-4C5D-A771-B0A65D970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7457"/>
            <a:ext cx="9144000" cy="350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2513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2.4.3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页面跳转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66E7F39-12C8-421C-8E85-B858D8273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128"/>
            <a:ext cx="9144000" cy="288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4445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2.4.3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页面跳转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F596DFF-613C-43AE-96EB-786FAF26F302}"/>
              </a:ext>
            </a:extLst>
          </p:cNvPr>
          <p:cNvSpPr/>
          <p:nvPr/>
        </p:nvSpPr>
        <p:spPr>
          <a:xfrm>
            <a:off x="395536" y="141962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2-5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6" name="图片 5" descr="C:\Users\DELL\Desktop\2019-07-21_001914.png">
            <a:extLst>
              <a:ext uri="{FF2B5EF4-FFF2-40B4-BE49-F238E27FC236}">
                <a16:creationId xmlns:a16="http://schemas.microsoft.com/office/drawing/2014/main" id="{EA752C55-8431-411F-B712-E841F7FE7FE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969962"/>
            <a:ext cx="2411963" cy="33299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734200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2.4.4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页面间参数传递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102E7F7-173D-4B82-BD09-21848D99260E}"/>
              </a:ext>
            </a:extLst>
          </p:cNvPr>
          <p:cNvSpPr/>
          <p:nvPr/>
        </p:nvSpPr>
        <p:spPr>
          <a:xfrm>
            <a:off x="467544" y="1491630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2-6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  <p:pic>
        <p:nvPicPr>
          <p:cNvPr id="5" name="图片 4" descr="C:\Users\DELL\Desktop\2019-07-31_041426.png">
            <a:extLst>
              <a:ext uri="{FF2B5EF4-FFF2-40B4-BE49-F238E27FC236}">
                <a16:creationId xmlns:a16="http://schemas.microsoft.com/office/drawing/2014/main" id="{CEC57076-39C7-4E05-8E37-C37E0C2A4A6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05" y="969962"/>
            <a:ext cx="1799590" cy="32035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图片 5" descr="C:\Users\DELL\Desktop\2019-07-31_041448.png">
            <a:extLst>
              <a:ext uri="{FF2B5EF4-FFF2-40B4-BE49-F238E27FC236}">
                <a16:creationId xmlns:a16="http://schemas.microsoft.com/office/drawing/2014/main" id="{6DB46ECC-B791-420B-B18A-CCF554E5DD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069600"/>
            <a:ext cx="1799590" cy="32035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30824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en-US" dirty="0"/>
              <a:t>开发者工具介绍	</a:t>
            </a:r>
          </a:p>
        </p:txBody>
      </p:sp>
      <p:pic>
        <p:nvPicPr>
          <p:cNvPr id="4" name="图片 3" descr="C:\Users\DELL\Desktop\2019-06-07_215037.png">
            <a:extLst>
              <a:ext uri="{FF2B5EF4-FFF2-40B4-BE49-F238E27FC236}">
                <a16:creationId xmlns:a16="http://schemas.microsoft.com/office/drawing/2014/main" id="{DD972722-4A11-4597-8019-63F4F38D0FC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47664" y="915566"/>
            <a:ext cx="5688632" cy="36724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19767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2.4.5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模块化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BC50AE6-EC82-4797-A5A6-A7EA9A3A8231}"/>
              </a:ext>
            </a:extLst>
          </p:cNvPr>
          <p:cNvSpPr/>
          <p:nvPr/>
        </p:nvSpPr>
        <p:spPr>
          <a:xfrm>
            <a:off x="1115616" y="1974284"/>
            <a:ext cx="2781211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宋体" panose="02010600030101010101" pitchFamily="2" charset="-122"/>
              </a:rPr>
              <a:t>1.</a:t>
            </a:r>
            <a:r>
              <a:rPr lang="zh-CN" altLang="zh-CN" b="1" kern="100" dirty="0">
                <a:latin typeface="Times New Roman" panose="02020603050405020304" pitchFamily="18" charset="0"/>
              </a:rPr>
              <a:t>局部变量和全局变量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2206CD7-8B18-437C-8D95-3700BC97D5C7}"/>
              </a:ext>
            </a:extLst>
          </p:cNvPr>
          <p:cNvSpPr/>
          <p:nvPr/>
        </p:nvSpPr>
        <p:spPr>
          <a:xfrm>
            <a:off x="1214509" y="3363838"/>
            <a:ext cx="1966885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宋体" panose="02010600030101010101" pitchFamily="2" charset="-122"/>
              </a:rPr>
              <a:t>2</a:t>
            </a:r>
            <a:r>
              <a:rPr lang="zh-CN" altLang="zh-CN" b="1" kern="100" dirty="0">
                <a:latin typeface="Times New Roman" panose="02020603050405020304" pitchFamily="18" charset="0"/>
              </a:rPr>
              <a:t>．代码模块化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9228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345638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2.4.6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页面自定义事件函数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9D715C8-8277-4B6C-A557-BA2E7CB9B05C}"/>
              </a:ext>
            </a:extLst>
          </p:cNvPr>
          <p:cNvSpPr/>
          <p:nvPr/>
        </p:nvSpPr>
        <p:spPr>
          <a:xfrm>
            <a:off x="107504" y="2244096"/>
            <a:ext cx="8136904" cy="47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&lt;button id="</a:t>
            </a:r>
            <a:r>
              <a:rPr lang="en-US" altLang="zh-CN" kern="0" dirty="0" err="1">
                <a:latin typeface="Courier New" panose="02070309020205020404" pitchFamily="49" charset="0"/>
              </a:rPr>
              <a:t>buttonTest</a:t>
            </a:r>
            <a:r>
              <a:rPr lang="en-US" altLang="zh-CN" kern="0" dirty="0">
                <a:latin typeface="Courier New" panose="02070309020205020404" pitchFamily="49" charset="0"/>
              </a:rPr>
              <a:t>" </a:t>
            </a:r>
            <a:r>
              <a:rPr lang="en-US" altLang="zh-CN" kern="0" dirty="0" err="1">
                <a:latin typeface="Courier New" panose="02070309020205020404" pitchFamily="49" charset="0"/>
              </a:rPr>
              <a:t>bindtap</a:t>
            </a:r>
            <a:r>
              <a:rPr lang="en-US" altLang="zh-CN" kern="0" dirty="0">
                <a:latin typeface="Courier New" panose="02070309020205020404" pitchFamily="49" charset="0"/>
              </a:rPr>
              <a:t>="</a:t>
            </a:r>
            <a:r>
              <a:rPr lang="en-US" altLang="zh-CN" kern="0" dirty="0" err="1">
                <a:latin typeface="Courier New" panose="02070309020205020404" pitchFamily="49" charset="0"/>
              </a:rPr>
              <a:t>tapName</a:t>
            </a:r>
            <a:r>
              <a:rPr lang="en-US" altLang="zh-CN" kern="0" dirty="0">
                <a:latin typeface="Courier New" panose="02070309020205020404" pitchFamily="49" charset="0"/>
              </a:rPr>
              <a:t>"&gt;</a:t>
            </a:r>
            <a:r>
              <a:rPr lang="zh-CN" altLang="zh-CN" kern="0" dirty="0">
                <a:latin typeface="Courier New" panose="02070309020205020404" pitchFamily="49" charset="0"/>
              </a:rPr>
              <a:t>我是按钮组件</a:t>
            </a:r>
            <a:r>
              <a:rPr lang="en-US" altLang="zh-CN" kern="0" dirty="0">
                <a:latin typeface="Courier New" panose="02070309020205020404" pitchFamily="49" charset="0"/>
              </a:rPr>
              <a:t>&lt;/button&gt;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6930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2.4.  </a:t>
            </a:r>
            <a:r>
              <a:rPr lang="zh-CN" altLang="en-US" dirty="0"/>
              <a:t>逻辑层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345638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2.4.6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页面自定义事件函数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F6D0036-F531-4F5D-BD9E-F5952A8AC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07" y="1038655"/>
            <a:ext cx="9144000" cy="418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053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数据绑定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9EBD6FC-7AE2-41F0-B3F2-1550DFE22B5F}"/>
              </a:ext>
            </a:extLst>
          </p:cNvPr>
          <p:cNvSpPr/>
          <p:nvPr/>
        </p:nvSpPr>
        <p:spPr>
          <a:xfrm>
            <a:off x="2286000" y="1515692"/>
            <a:ext cx="4572000" cy="21121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/>
            <a:r>
              <a:rPr lang="en-US" altLang="zh-CN" sz="2400" kern="100" dirty="0">
                <a:latin typeface="Times New Roman" panose="02020603050405020304" pitchFamily="18" charset="0"/>
              </a:rPr>
              <a:t>WXML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文件中：</a:t>
            </a: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&lt;view&gt;{{message}}&lt;/view&gt;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28600" algn="just">
              <a:spcAft>
                <a:spcPts val="0"/>
              </a:spcAft>
            </a:pPr>
            <a:r>
              <a:rPr lang="en-US" altLang="zh-CN" kern="0" dirty="0">
                <a:latin typeface="Courier New" panose="02070309020205020404" pitchFamily="49" charset="0"/>
              </a:rPr>
              <a:t> </a:t>
            </a:r>
            <a:r>
              <a:rPr lang="en-US" altLang="zh-CN" sz="2400" kern="100" dirty="0">
                <a:latin typeface="Times New Roman" panose="02020603050405020304" pitchFamily="18" charset="0"/>
              </a:rPr>
              <a:t>JS</a:t>
            </a:r>
            <a:r>
              <a:rPr lang="zh-CN" altLang="zh-CN" sz="2400" kern="100" dirty="0">
                <a:latin typeface="Times New Roman" panose="02020603050405020304" pitchFamily="18" charset="0"/>
              </a:rPr>
              <a:t>文件中：</a:t>
            </a: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Page({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data: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message: "Hello </a:t>
            </a:r>
            <a:r>
              <a:rPr lang="en-US" altLang="zh-CN" kern="0" dirty="0" err="1">
                <a:latin typeface="Courier New" panose="02070309020205020404" pitchFamily="49" charset="0"/>
              </a:rPr>
              <a:t>xiaochengxu</a:t>
            </a:r>
            <a:r>
              <a:rPr lang="en-US" altLang="zh-CN" kern="0" dirty="0">
                <a:latin typeface="Courier New" panose="02070309020205020404" pitchFamily="49" charset="0"/>
              </a:rPr>
              <a:t>"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3598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数据绑定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E65F7F2-9640-4F88-9963-184F5362F784}"/>
              </a:ext>
            </a:extLst>
          </p:cNvPr>
          <p:cNvSpPr/>
          <p:nvPr/>
        </p:nvSpPr>
        <p:spPr>
          <a:xfrm>
            <a:off x="2620183" y="2423633"/>
            <a:ext cx="3903633" cy="2962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&lt;view id="{{id}}"&gt;&lt;/view&gt;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4175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数据绑定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187092E-10C5-4A51-A96B-556CDBDD03CC}"/>
              </a:ext>
            </a:extLst>
          </p:cNvPr>
          <p:cNvSpPr/>
          <p:nvPr/>
        </p:nvSpPr>
        <p:spPr>
          <a:xfrm>
            <a:off x="1043608" y="2333865"/>
            <a:ext cx="5814392" cy="296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&lt;view </a:t>
            </a:r>
            <a:r>
              <a:rPr lang="en-US" altLang="zh-CN" kern="0" dirty="0" err="1">
                <a:latin typeface="Courier New" panose="02070309020205020404" pitchFamily="49" charset="0"/>
              </a:rPr>
              <a:t>wx:if</a:t>
            </a:r>
            <a:r>
              <a:rPr lang="en-US" altLang="zh-CN" kern="0" dirty="0">
                <a:latin typeface="Courier New" panose="02070309020205020404" pitchFamily="49" charset="0"/>
              </a:rPr>
              <a:t>="{{condition}}"&gt;&lt;/view&gt;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5434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数据绑定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B68DCB7-7F7A-4554-B988-FA3AFD6BAA24}"/>
              </a:ext>
            </a:extLst>
          </p:cNvPr>
          <p:cNvSpPr/>
          <p:nvPr/>
        </p:nvSpPr>
        <p:spPr>
          <a:xfrm>
            <a:off x="539552" y="2335852"/>
            <a:ext cx="6318448" cy="47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&lt;view hidden="{{</a:t>
            </a:r>
            <a:r>
              <a:rPr lang="en-US" altLang="zh-CN" kern="0" dirty="0" err="1">
                <a:latin typeface="Courier New" panose="02070309020205020404" pitchFamily="49" charset="0"/>
              </a:rPr>
              <a:t>reselt</a:t>
            </a:r>
            <a:r>
              <a:rPr lang="en-US" altLang="zh-CN" kern="0" dirty="0">
                <a:latin typeface="Courier New" panose="02070309020205020404" pitchFamily="49" charset="0"/>
              </a:rPr>
              <a:t>? </a:t>
            </a:r>
            <a:r>
              <a:rPr lang="en-US" altLang="zh-CN" kern="0" dirty="0" err="1">
                <a:latin typeface="Courier New" panose="02070309020205020404" pitchFamily="49" charset="0"/>
              </a:rPr>
              <a:t>ture:flase</a:t>
            </a:r>
            <a:r>
              <a:rPr lang="en-US" altLang="zh-CN" kern="0" dirty="0">
                <a:latin typeface="Courier New" panose="02070309020205020404" pitchFamily="49" charset="0"/>
              </a:rPr>
              <a:t>}}"&gt;</a:t>
            </a:r>
            <a:r>
              <a:rPr lang="zh-CN" altLang="zh-CN" kern="0" dirty="0">
                <a:latin typeface="Courier New" panose="02070309020205020404" pitchFamily="49" charset="0"/>
              </a:rPr>
              <a:t>隐藏该组件</a:t>
            </a:r>
            <a:r>
              <a:rPr lang="en-US" altLang="zh-CN" kern="0" dirty="0">
                <a:latin typeface="Courier New" panose="02070309020205020404" pitchFamily="49" charset="0"/>
              </a:rPr>
              <a:t>&lt;/view&gt;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8686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数据绑定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9B5F2EA-B952-47CB-86F2-5420F8687E8A}"/>
              </a:ext>
            </a:extLst>
          </p:cNvPr>
          <p:cNvSpPr/>
          <p:nvPr/>
        </p:nvSpPr>
        <p:spPr>
          <a:xfrm>
            <a:off x="467544" y="2248585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&lt;view </a:t>
            </a:r>
            <a:r>
              <a:rPr lang="en-US" altLang="zh-CN" dirty="0" err="1">
                <a:latin typeface="Times New Roman" panose="02020603050405020304" pitchFamily="18" charset="0"/>
              </a:rPr>
              <a:t>wx:for</a:t>
            </a:r>
            <a:r>
              <a:rPr lang="en-US" altLang="zh-CN" dirty="0">
                <a:latin typeface="Times New Roman" panose="02020603050405020304" pitchFamily="18" charset="0"/>
              </a:rPr>
              <a:t>="{{[ 1, x, 3, 4]}}"&gt; {{item}} &lt;/view&gt;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41507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条件渲染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9CB0957-E05B-4486-B15E-73568AD1C6D3}"/>
              </a:ext>
            </a:extLst>
          </p:cNvPr>
          <p:cNvSpPr/>
          <p:nvPr/>
        </p:nvSpPr>
        <p:spPr>
          <a:xfrm>
            <a:off x="611560" y="1740369"/>
            <a:ext cx="6246440" cy="1385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．</a:t>
            </a: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&lt;view </a:t>
            </a:r>
            <a:r>
              <a:rPr lang="en-US" altLang="zh-CN" b="1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wx:if</a:t>
            </a: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&gt;</a:t>
            </a:r>
            <a:r>
              <a:rPr lang="zh-CN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条件渲染</a:t>
            </a:r>
            <a:endParaRPr lang="zh-CN" altLang="zh-CN" kern="100" dirty="0"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小程序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&lt;view&gt;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组件中使用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wx:if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="{{condition}}" 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来控制代码块显示与否，示例代码如下：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WXML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文件中：</a:t>
            </a:r>
            <a:endParaRPr lang="zh-CN" altLang="zh-CN" kern="100" dirty="0">
              <a:latin typeface="Times New Roman" panose="02020603050405020304" pitchFamily="18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&lt;view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wx:if</a:t>
            </a:r>
            <a:r>
              <a:rPr lang="en-US" altLang="zh-CN" sz="1400" kern="0" dirty="0">
                <a:latin typeface="Courier New" panose="02070309020205020404" pitchFamily="49" charset="0"/>
              </a:rPr>
              <a:t>="{{condition}}"&gt;</a:t>
            </a:r>
            <a:r>
              <a:rPr lang="zh-CN" altLang="zh-CN" sz="1400" kern="0" dirty="0">
                <a:latin typeface="Courier New" panose="02070309020205020404" pitchFamily="49" charset="0"/>
              </a:rPr>
              <a:t>组件</a:t>
            </a:r>
            <a:r>
              <a:rPr lang="en-US" altLang="zh-CN" sz="1400" kern="0" dirty="0">
                <a:latin typeface="Courier New" panose="02070309020205020404" pitchFamily="49" charset="0"/>
              </a:rPr>
              <a:t>&lt;/view&gt;</a:t>
            </a:r>
            <a:endParaRPr lang="zh-CN" altLang="zh-CN" sz="1400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4864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条件渲染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EDF42C6-58A0-49ED-B07F-2C48253A4396}"/>
              </a:ext>
            </a:extLst>
          </p:cNvPr>
          <p:cNvSpPr/>
          <p:nvPr/>
        </p:nvSpPr>
        <p:spPr>
          <a:xfrm>
            <a:off x="971600" y="1415665"/>
            <a:ext cx="5886400" cy="1942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CN" altLang="zh-CN" sz="2400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．</a:t>
            </a:r>
            <a:r>
              <a:rPr lang="en-US" altLang="zh-CN" sz="2400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&lt;block </a:t>
            </a:r>
            <a:r>
              <a:rPr lang="en-US" altLang="zh-CN" sz="2400" b="1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wx:if</a:t>
            </a:r>
            <a:r>
              <a:rPr lang="en-US" altLang="zh-CN" sz="2400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&gt;</a:t>
            </a:r>
            <a:r>
              <a:rPr lang="zh-CN" altLang="zh-CN" sz="2400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条件渲染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    </a:t>
            </a:r>
            <a:r>
              <a:rPr lang="en-US" altLang="zh-CN" sz="2400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wx:if</a:t>
            </a:r>
            <a:r>
              <a:rPr lang="zh-CN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不仅可以使用在</a:t>
            </a: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&lt;view&gt;</a:t>
            </a:r>
            <a:r>
              <a:rPr lang="zh-CN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组件内，还可以使用在</a:t>
            </a: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&lt;block&gt;</a:t>
            </a:r>
            <a:r>
              <a:rPr lang="zh-CN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标签内，示例代码如下：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&lt;block </a:t>
            </a:r>
            <a:r>
              <a:rPr lang="en-US" altLang="zh-CN" kern="0" dirty="0" err="1">
                <a:latin typeface="Courier New" panose="02070309020205020404" pitchFamily="49" charset="0"/>
              </a:rPr>
              <a:t>wx:if</a:t>
            </a:r>
            <a:r>
              <a:rPr lang="en-US" altLang="zh-CN" kern="0" dirty="0">
                <a:latin typeface="Courier New" panose="02070309020205020404" pitchFamily="49" charset="0"/>
              </a:rPr>
              <a:t>="{{false}}"&gt;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&lt;view&gt;</a:t>
            </a:r>
            <a:r>
              <a:rPr lang="zh-CN" altLang="zh-CN" kern="0" dirty="0">
                <a:latin typeface="Courier New" panose="02070309020205020404" pitchFamily="49" charset="0"/>
              </a:rPr>
              <a:t>这是组件</a:t>
            </a:r>
            <a:r>
              <a:rPr lang="en-US" altLang="zh-CN" kern="0" dirty="0">
                <a:latin typeface="Courier New" panose="02070309020205020404" pitchFamily="49" charset="0"/>
              </a:rPr>
              <a:t>1&lt;/view&gt;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&lt;view&gt;</a:t>
            </a:r>
            <a:r>
              <a:rPr lang="zh-CN" altLang="zh-CN" kern="0" dirty="0">
                <a:latin typeface="Courier New" panose="02070309020205020404" pitchFamily="49" charset="0"/>
              </a:rPr>
              <a:t>这是组件</a:t>
            </a:r>
            <a:r>
              <a:rPr lang="en-US" altLang="zh-CN" kern="0" dirty="0">
                <a:latin typeface="Courier New" panose="02070309020205020404" pitchFamily="49" charset="0"/>
              </a:rPr>
              <a:t>2&lt;/view&gt;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&lt;/block&gt;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6746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en-US" dirty="0"/>
              <a:t>开发者工具介绍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04866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2.1.1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菜单栏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8CACC77-D227-4BB5-BA67-C104AEC0C6AF}"/>
              </a:ext>
            </a:extLst>
          </p:cNvPr>
          <p:cNvSpPr/>
          <p:nvPr/>
        </p:nvSpPr>
        <p:spPr>
          <a:xfrm>
            <a:off x="1691680" y="192541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菜单栏中分别有：项目、文件、编辑、工具、界面、设置和微信开发者工具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41020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条件渲染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C95505C-CA7E-4D19-87A5-85933CC97B63}"/>
              </a:ext>
            </a:extLst>
          </p:cNvPr>
          <p:cNvSpPr/>
          <p:nvPr/>
        </p:nvSpPr>
        <p:spPr>
          <a:xfrm>
            <a:off x="438409" y="141962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2-7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F446F76-B418-4A20-B266-22374C8A4C2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72205" y="969962"/>
            <a:ext cx="1799590" cy="32035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2476213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列表渲染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59CB02C-AA99-4A5F-A100-D7110E8B2EE3}"/>
              </a:ext>
            </a:extLst>
          </p:cNvPr>
          <p:cNvSpPr/>
          <p:nvPr/>
        </p:nvSpPr>
        <p:spPr>
          <a:xfrm>
            <a:off x="195814" y="1241258"/>
            <a:ext cx="3038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1. &lt;view </a:t>
            </a:r>
            <a:r>
              <a:rPr lang="en-US" altLang="zh-CN" b="1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wx:for</a:t>
            </a: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&gt;</a:t>
            </a:r>
            <a:r>
              <a:rPr lang="zh-CN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循环渲染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93C34CF-B730-4FCB-B6D2-2F4CF7C013BD}"/>
              </a:ext>
            </a:extLst>
          </p:cNvPr>
          <p:cNvSpPr/>
          <p:nvPr/>
        </p:nvSpPr>
        <p:spPr>
          <a:xfrm>
            <a:off x="1043608" y="2211710"/>
            <a:ext cx="6063343" cy="2112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WMXL</a:t>
            </a:r>
            <a:r>
              <a:rPr lang="zh-CN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文件中：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&lt;view </a:t>
            </a:r>
            <a:r>
              <a:rPr lang="en-US" altLang="zh-CN" kern="0" dirty="0" err="1">
                <a:latin typeface="Courier New" panose="02070309020205020404" pitchFamily="49" charset="0"/>
              </a:rPr>
              <a:t>wx:for</a:t>
            </a:r>
            <a:r>
              <a:rPr lang="en-US" altLang="zh-CN" kern="0" dirty="0">
                <a:latin typeface="Courier New" panose="02070309020205020404" pitchFamily="49" charset="0"/>
              </a:rPr>
              <a:t>="{{array}}"&gt;</a:t>
            </a:r>
            <a:r>
              <a:rPr lang="zh-CN" altLang="zh-CN" kern="0" dirty="0">
                <a:latin typeface="Courier New" panose="02070309020205020404" pitchFamily="49" charset="0"/>
              </a:rPr>
              <a:t>水果</a:t>
            </a:r>
            <a:r>
              <a:rPr lang="en-US" altLang="zh-CN" kern="0" dirty="0">
                <a:latin typeface="Courier New" panose="02070309020205020404" pitchFamily="49" charset="0"/>
              </a:rPr>
              <a:t>{{index}}: {{item}}&lt;/view&gt;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JS</a:t>
            </a:r>
            <a:r>
              <a:rPr lang="zh-CN" altLang="zh-CN" sz="2400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文件中：</a:t>
            </a:r>
            <a:endParaRPr lang="zh-CN" altLang="zh-CN" sz="2400" kern="100" dirty="0">
              <a:latin typeface="Times New Roman" panose="02020603050405020304" pitchFamily="18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Page({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data: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array: ["</a:t>
            </a:r>
            <a:r>
              <a:rPr lang="zh-CN" altLang="zh-CN" kern="0" dirty="0">
                <a:latin typeface="Courier New" panose="02070309020205020404" pitchFamily="49" charset="0"/>
              </a:rPr>
              <a:t>苹果</a:t>
            </a:r>
            <a:r>
              <a:rPr lang="en-US" altLang="zh-CN" kern="0" dirty="0">
                <a:latin typeface="Courier New" panose="02070309020205020404" pitchFamily="49" charset="0"/>
              </a:rPr>
              <a:t>", "</a:t>
            </a:r>
            <a:r>
              <a:rPr lang="zh-CN" altLang="zh-CN" kern="0" dirty="0">
                <a:latin typeface="Courier New" panose="02070309020205020404" pitchFamily="49" charset="0"/>
              </a:rPr>
              <a:t>香蕉</a:t>
            </a:r>
            <a:r>
              <a:rPr lang="en-US" altLang="zh-CN" kern="0" dirty="0">
                <a:latin typeface="Courier New" panose="02070309020205020404" pitchFamily="49" charset="0"/>
              </a:rPr>
              <a:t>", "</a:t>
            </a:r>
            <a:r>
              <a:rPr lang="zh-CN" altLang="zh-CN" kern="0" dirty="0">
                <a:latin typeface="Courier New" panose="02070309020205020404" pitchFamily="49" charset="0"/>
              </a:rPr>
              <a:t>菠萝</a:t>
            </a:r>
            <a:r>
              <a:rPr lang="en-US" altLang="zh-CN" kern="0" dirty="0">
                <a:latin typeface="Courier New" panose="02070309020205020404" pitchFamily="49" charset="0"/>
              </a:rPr>
              <a:t>"]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14097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列表渲染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59CB02C-AA99-4A5F-A100-D7110E8B2EE3}"/>
              </a:ext>
            </a:extLst>
          </p:cNvPr>
          <p:cNvSpPr/>
          <p:nvPr/>
        </p:nvSpPr>
        <p:spPr>
          <a:xfrm>
            <a:off x="195814" y="1241258"/>
            <a:ext cx="3038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1. &lt;view </a:t>
            </a:r>
            <a:r>
              <a:rPr lang="en-US" altLang="zh-CN" b="1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wx:for</a:t>
            </a: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&gt;</a:t>
            </a:r>
            <a:r>
              <a:rPr lang="zh-CN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循环渲染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ABCC10-581F-4E75-8682-4097C14A03B1}"/>
              </a:ext>
            </a:extLst>
          </p:cNvPr>
          <p:cNvSpPr/>
          <p:nvPr/>
        </p:nvSpPr>
        <p:spPr>
          <a:xfrm>
            <a:off x="794657" y="2134991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2-8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kern="1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D2D2AC3-C38D-4529-A94B-4FED0E69597D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672205" y="969962"/>
            <a:ext cx="1799590" cy="32035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7874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列表渲染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8A8D710-6F5F-40E1-BE5A-039DDF563C86}"/>
              </a:ext>
            </a:extLst>
          </p:cNvPr>
          <p:cNvSpPr/>
          <p:nvPr/>
        </p:nvSpPr>
        <p:spPr>
          <a:xfrm>
            <a:off x="816608" y="1563638"/>
            <a:ext cx="22557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2. &lt;block </a:t>
            </a:r>
            <a:r>
              <a:rPr lang="en-US" altLang="zh-CN" b="1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</a:t>
            </a: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: for&gt;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8F271D2-C0FD-47C4-9CE4-9B7A4DB65543}"/>
              </a:ext>
            </a:extLst>
          </p:cNvPr>
          <p:cNvSpPr/>
          <p:nvPr/>
        </p:nvSpPr>
        <p:spPr>
          <a:xfrm>
            <a:off x="1619672" y="2703341"/>
            <a:ext cx="4572000" cy="10143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&lt;block </a:t>
            </a:r>
            <a:r>
              <a:rPr lang="en-US" altLang="zh-CN" kern="0" dirty="0" err="1">
                <a:latin typeface="Courier New" panose="02070309020205020404" pitchFamily="49" charset="0"/>
              </a:rPr>
              <a:t>wx:for</a:t>
            </a:r>
            <a:r>
              <a:rPr lang="en-US" altLang="zh-CN" kern="0" dirty="0">
                <a:latin typeface="Courier New" panose="02070309020205020404" pitchFamily="49" charset="0"/>
              </a:rPr>
              <a:t>="{{['</a:t>
            </a:r>
            <a:r>
              <a:rPr lang="zh-CN" altLang="zh-CN" kern="0" dirty="0">
                <a:latin typeface="Courier New" panose="02070309020205020404" pitchFamily="49" charset="0"/>
              </a:rPr>
              <a:t>苹果</a:t>
            </a:r>
            <a:r>
              <a:rPr lang="en-US" altLang="zh-CN" kern="0" dirty="0">
                <a:latin typeface="Courier New" panose="02070309020205020404" pitchFamily="49" charset="0"/>
              </a:rPr>
              <a:t>', '</a:t>
            </a:r>
            <a:r>
              <a:rPr lang="zh-CN" altLang="zh-CN" kern="0" dirty="0">
                <a:latin typeface="Courier New" panose="02070309020205020404" pitchFamily="49" charset="0"/>
              </a:rPr>
              <a:t>香蕉</a:t>
            </a:r>
            <a:r>
              <a:rPr lang="en-US" altLang="zh-CN" kern="0" dirty="0">
                <a:latin typeface="Courier New" panose="02070309020205020404" pitchFamily="49" charset="0"/>
              </a:rPr>
              <a:t>', '</a:t>
            </a:r>
            <a:r>
              <a:rPr lang="zh-CN" altLang="zh-CN" kern="0" dirty="0">
                <a:latin typeface="Courier New" panose="02070309020205020404" pitchFamily="49" charset="0"/>
              </a:rPr>
              <a:t>菠萝</a:t>
            </a:r>
            <a:r>
              <a:rPr lang="en-US" altLang="zh-CN" kern="0" dirty="0">
                <a:latin typeface="Courier New" panose="02070309020205020404" pitchFamily="49" charset="0"/>
              </a:rPr>
              <a:t>']}}"&gt;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&lt;view&gt; {{index}}: &lt;/view&gt;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&lt;view&gt; {{item}} &lt;/view&gt;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&lt;/block&gt;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1712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列表渲染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76FAF35-503D-4DA0-9A16-4BE50883745C}"/>
              </a:ext>
            </a:extLst>
          </p:cNvPr>
          <p:cNvSpPr/>
          <p:nvPr/>
        </p:nvSpPr>
        <p:spPr>
          <a:xfrm>
            <a:off x="611560" y="1419622"/>
            <a:ext cx="20794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3. </a:t>
            </a:r>
            <a:r>
              <a:rPr lang="zh-CN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嵌套循环渲染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0E8598F-084D-46D2-A593-D39AD3B4AF16}"/>
              </a:ext>
            </a:extLst>
          </p:cNvPr>
          <p:cNvSpPr/>
          <p:nvPr/>
        </p:nvSpPr>
        <p:spPr>
          <a:xfrm>
            <a:off x="1043608" y="2488284"/>
            <a:ext cx="5958408" cy="1732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&lt;view </a:t>
            </a:r>
            <a:r>
              <a:rPr lang="en-US" altLang="zh-CN" kern="0" dirty="0" err="1">
                <a:latin typeface="Courier New" panose="02070309020205020404" pitchFamily="49" charset="0"/>
              </a:rPr>
              <a:t>wx:for</a:t>
            </a:r>
            <a:r>
              <a:rPr lang="en-US" altLang="zh-CN" kern="0" dirty="0">
                <a:latin typeface="Courier New" panose="02070309020205020404" pitchFamily="49" charset="0"/>
              </a:rPr>
              <a:t>="{{[1, 2, 3, 4, 5, 6, 7, 8, 9]}}" </a:t>
            </a:r>
            <a:r>
              <a:rPr lang="en-US" altLang="zh-CN" kern="0" dirty="0" err="1">
                <a:latin typeface="Courier New" panose="02070309020205020404" pitchFamily="49" charset="0"/>
              </a:rPr>
              <a:t>wx:for-item</a:t>
            </a:r>
            <a:r>
              <a:rPr lang="en-US" altLang="zh-CN" kern="0" dirty="0">
                <a:latin typeface="Courier New" panose="02070309020205020404" pitchFamily="49" charset="0"/>
              </a:rPr>
              <a:t>="</a:t>
            </a:r>
            <a:r>
              <a:rPr lang="en-US" altLang="zh-CN" kern="0" dirty="0" err="1">
                <a:latin typeface="Courier New" panose="02070309020205020404" pitchFamily="49" charset="0"/>
              </a:rPr>
              <a:t>i</a:t>
            </a:r>
            <a:r>
              <a:rPr lang="en-US" altLang="zh-CN" kern="0" dirty="0">
                <a:latin typeface="Courier New" panose="02070309020205020404" pitchFamily="49" charset="0"/>
              </a:rPr>
              <a:t>"&gt;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&lt;view </a:t>
            </a:r>
            <a:r>
              <a:rPr lang="en-US" altLang="zh-CN" kern="0" dirty="0" err="1">
                <a:latin typeface="Courier New" panose="02070309020205020404" pitchFamily="49" charset="0"/>
              </a:rPr>
              <a:t>wx:for</a:t>
            </a:r>
            <a:r>
              <a:rPr lang="en-US" altLang="zh-CN" kern="0" dirty="0">
                <a:latin typeface="Courier New" panose="02070309020205020404" pitchFamily="49" charset="0"/>
              </a:rPr>
              <a:t>="{{[1, 2, 3, 4, 5, 6, 7, 8, 9]}}" </a:t>
            </a:r>
            <a:r>
              <a:rPr lang="en-US" altLang="zh-CN" kern="0" dirty="0" err="1">
                <a:latin typeface="Courier New" panose="02070309020205020404" pitchFamily="49" charset="0"/>
              </a:rPr>
              <a:t>wx:for-item</a:t>
            </a:r>
            <a:r>
              <a:rPr lang="en-US" altLang="zh-CN" kern="0" dirty="0">
                <a:latin typeface="Courier New" panose="02070309020205020404" pitchFamily="49" charset="0"/>
              </a:rPr>
              <a:t>="j"&gt;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&lt;view </a:t>
            </a:r>
            <a:r>
              <a:rPr lang="en-US" altLang="zh-CN" kern="0" dirty="0" err="1">
                <a:latin typeface="Courier New" panose="02070309020205020404" pitchFamily="49" charset="0"/>
              </a:rPr>
              <a:t>wx:if</a:t>
            </a:r>
            <a:r>
              <a:rPr lang="en-US" altLang="zh-CN" kern="0" dirty="0">
                <a:latin typeface="Courier New" panose="02070309020205020404" pitchFamily="49" charset="0"/>
              </a:rPr>
              <a:t>="{{</a:t>
            </a:r>
            <a:r>
              <a:rPr lang="en-US" altLang="zh-CN" kern="0" dirty="0" err="1">
                <a:latin typeface="Courier New" panose="02070309020205020404" pitchFamily="49" charset="0"/>
              </a:rPr>
              <a:t>i</a:t>
            </a:r>
            <a:r>
              <a:rPr lang="en-US" altLang="zh-CN" kern="0" dirty="0">
                <a:latin typeface="Courier New" panose="02070309020205020404" pitchFamily="49" charset="0"/>
              </a:rPr>
              <a:t> &lt;= j}}"&gt;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{{</a:t>
            </a:r>
            <a:r>
              <a:rPr lang="en-US" altLang="zh-CN" kern="0" dirty="0" err="1">
                <a:latin typeface="Courier New" panose="02070309020205020404" pitchFamily="49" charset="0"/>
              </a:rPr>
              <a:t>i</a:t>
            </a:r>
            <a:r>
              <a:rPr lang="en-US" altLang="zh-CN" kern="0" dirty="0">
                <a:latin typeface="Courier New" panose="02070309020205020404" pitchFamily="49" charset="0"/>
              </a:rPr>
              <a:t>}} * {{j}} = {{</a:t>
            </a:r>
            <a:r>
              <a:rPr lang="en-US" altLang="zh-CN" kern="0" dirty="0" err="1">
                <a:latin typeface="Courier New" panose="02070309020205020404" pitchFamily="49" charset="0"/>
              </a:rPr>
              <a:t>i</a:t>
            </a:r>
            <a:r>
              <a:rPr lang="en-US" altLang="zh-CN" kern="0" dirty="0">
                <a:latin typeface="Courier New" panose="02070309020205020404" pitchFamily="49" charset="0"/>
              </a:rPr>
              <a:t> * j}}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&lt;/view&gt;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&lt;/view&gt;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&lt;/view&gt;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24505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2.5.4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模板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8CF5F8-EF14-4C77-ABCF-D98EABBCCF11}"/>
              </a:ext>
            </a:extLst>
          </p:cNvPr>
          <p:cNvSpPr/>
          <p:nvPr/>
        </p:nvSpPr>
        <p:spPr>
          <a:xfrm>
            <a:off x="794657" y="1563638"/>
            <a:ext cx="1614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1. </a:t>
            </a:r>
            <a:r>
              <a:rPr lang="zh-CN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定义模板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4550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2.5.4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模板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9CA9C55-4762-4272-A961-48D81A1D4580}"/>
              </a:ext>
            </a:extLst>
          </p:cNvPr>
          <p:cNvSpPr/>
          <p:nvPr/>
        </p:nvSpPr>
        <p:spPr>
          <a:xfrm>
            <a:off x="1913764" y="1995686"/>
            <a:ext cx="1462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CN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模板的引用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1071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2.5.4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模板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B430174-D0E9-4E02-8584-D43CE6FB9BE1}"/>
              </a:ext>
            </a:extLst>
          </p:cNvPr>
          <p:cNvSpPr/>
          <p:nvPr/>
        </p:nvSpPr>
        <p:spPr>
          <a:xfrm>
            <a:off x="1043608" y="1563638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2-9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kern="1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41F5A3E-3ABE-43B4-827C-4DED4894A4B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699792" y="1635646"/>
            <a:ext cx="2664296" cy="22322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610305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2.5.5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引用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9B320EC-C898-4603-BB4F-E60072D7CCDD}"/>
              </a:ext>
            </a:extLst>
          </p:cNvPr>
          <p:cNvSpPr/>
          <p:nvPr/>
        </p:nvSpPr>
        <p:spPr>
          <a:xfrm>
            <a:off x="1403648" y="1779662"/>
            <a:ext cx="14827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/>
            <a:r>
              <a:rPr lang="en-US" altLang="zh-CN" b="1" kern="100" dirty="0">
                <a:latin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Times New Roman" panose="02020603050405020304" pitchFamily="18" charset="0"/>
              </a:rPr>
              <a:t>．</a:t>
            </a:r>
            <a:r>
              <a:rPr lang="en-US" altLang="zh-CN" b="1" kern="100" dirty="0">
                <a:latin typeface="Times New Roman" panose="02020603050405020304" pitchFamily="18" charset="0"/>
              </a:rPr>
              <a:t>import</a:t>
            </a:r>
            <a:endParaRPr lang="zh-CN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8C49354-923B-4863-9494-BD529D9BD286}"/>
              </a:ext>
            </a:extLst>
          </p:cNvPr>
          <p:cNvSpPr/>
          <p:nvPr/>
        </p:nvSpPr>
        <p:spPr>
          <a:xfrm>
            <a:off x="1763688" y="3075806"/>
            <a:ext cx="4572000" cy="8348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&lt;import </a:t>
            </a:r>
            <a:r>
              <a:rPr lang="en-US" altLang="zh-CN" kern="0" dirty="0" err="1">
                <a:latin typeface="Courier New" panose="02070309020205020404" pitchFamily="49" charset="0"/>
              </a:rPr>
              <a:t>src</a:t>
            </a:r>
            <a:r>
              <a:rPr lang="en-US" altLang="zh-CN" kern="0" dirty="0">
                <a:latin typeface="Courier New" panose="02070309020205020404" pitchFamily="49" charset="0"/>
              </a:rPr>
              <a:t>="</a:t>
            </a:r>
            <a:r>
              <a:rPr lang="en-US" altLang="zh-CN" kern="0" dirty="0" err="1">
                <a:latin typeface="Courier New" panose="02070309020205020404" pitchFamily="49" charset="0"/>
              </a:rPr>
              <a:t>item.wxml</a:t>
            </a:r>
            <a:r>
              <a:rPr lang="en-US" altLang="zh-CN" kern="0" dirty="0">
                <a:latin typeface="Courier New" panose="02070309020205020404" pitchFamily="49" charset="0"/>
              </a:rPr>
              <a:t>" /&gt;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&lt;template is="item" –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data="{{text:'</a:t>
            </a:r>
            <a:r>
              <a:rPr lang="en-US" altLang="zh-CN" kern="0" dirty="0" err="1">
                <a:latin typeface="Courier New" panose="02070309020205020404" pitchFamily="49" charset="0"/>
              </a:rPr>
              <a:t>hello,xiaochengxu</a:t>
            </a:r>
            <a:r>
              <a:rPr lang="en-US" altLang="zh-CN" kern="0" dirty="0">
                <a:latin typeface="Courier New" panose="02070309020205020404" pitchFamily="49" charset="0"/>
              </a:rPr>
              <a:t>'}}" /&gt;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30115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2.5  </a:t>
            </a:r>
            <a:r>
              <a:rPr lang="zh-CN" altLang="en-US" dirty="0"/>
              <a:t>视图层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2.5.5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引用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1B81988-5C2A-47A9-95D6-1BDA7F65CA40}"/>
              </a:ext>
            </a:extLst>
          </p:cNvPr>
          <p:cNvSpPr/>
          <p:nvPr/>
        </p:nvSpPr>
        <p:spPr>
          <a:xfrm>
            <a:off x="2286000" y="2020317"/>
            <a:ext cx="4572000" cy="11028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1350"/>
              </a:lnSpc>
            </a:pP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zh-CN" altLang="zh-CN" b="1" kern="100" dirty="0">
                <a:latin typeface="Courier New" panose="02070309020205020404" pitchFamily="49" charset="0"/>
              </a:rPr>
              <a:t>．</a:t>
            </a:r>
            <a:r>
              <a:rPr lang="en-US" altLang="zh-CN" b="1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include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使用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&lt;include&gt;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可以将目标文件除了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&lt;template&gt;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模板以外的全部代码引入，相当于拷贝到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&lt;include&gt;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位置。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6144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en-US" dirty="0"/>
              <a:t>开发者工具介绍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04866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工具栏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C:\Users\DELL\Documents\Tencent Files\392530863\Image\SharePic\20190604000258.png">
            <a:extLst>
              <a:ext uri="{FF2B5EF4-FFF2-40B4-BE49-F238E27FC236}">
                <a16:creationId xmlns:a16="http://schemas.microsoft.com/office/drawing/2014/main" id="{1B85FE12-EDBC-40C0-AAAD-B10EB3E250E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2112" y="1950102"/>
            <a:ext cx="2557800" cy="11977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图片 4" descr="C:\Users\DELL\Documents\Tencent Files\392530863\Image\SharePic\20190604003949.png">
            <a:extLst>
              <a:ext uri="{FF2B5EF4-FFF2-40B4-BE49-F238E27FC236}">
                <a16:creationId xmlns:a16="http://schemas.microsoft.com/office/drawing/2014/main" id="{7AC56296-CB0E-4FE5-A7BA-14438B13C93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016" y="2313372"/>
            <a:ext cx="3744416" cy="7624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86945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商品列表页和详情页	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19F3785-4F36-41E2-9896-4F10D624B6E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267744" y="1357947"/>
            <a:ext cx="4680520" cy="35795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784799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商品列表页和详情页	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21F6A88-C12A-4D85-939A-6CC8324B41F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979713" y="1358582"/>
            <a:ext cx="2304256" cy="28693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31826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商品列表页和详情页	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79C755D-1DC5-4A98-952F-734FF786036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475656" y="915566"/>
            <a:ext cx="2736304" cy="40219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ED73885-9A12-4CE3-8E5B-839B00C62B0E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905154" y="969962"/>
            <a:ext cx="2547165" cy="390604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888937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67586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本章完毕   感谢聆听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FB1352-147C-48E7-9FEF-EFDFF93F63D8}"/>
              </a:ext>
            </a:extLst>
          </p:cNvPr>
          <p:cNvSpPr txBox="1"/>
          <p:nvPr/>
        </p:nvSpPr>
        <p:spPr>
          <a:xfrm>
            <a:off x="4118344" y="211587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E92440-1ED6-4FA5-926E-DB947F8CFA03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B0097B-0966-4861-9A1D-3BA1E0EB998A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</p:spTree>
    <p:extLst>
      <p:ext uri="{BB962C8B-B14F-4D97-AF65-F5344CB8AC3E}">
        <p14:creationId xmlns:p14="http://schemas.microsoft.com/office/powerpoint/2010/main" val="396557815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en-US" dirty="0"/>
              <a:t>开发者工具介绍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04866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2.1.3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模拟器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C:\Users\DELL\Desktop\2019-07-13_120115.png">
            <a:extLst>
              <a:ext uri="{FF2B5EF4-FFF2-40B4-BE49-F238E27FC236}">
                <a16:creationId xmlns:a16="http://schemas.microsoft.com/office/drawing/2014/main" id="{BED521FF-A0EC-4E22-8CB7-49F7745EAC6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771550"/>
            <a:ext cx="3024335" cy="41659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40688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en-US" dirty="0"/>
              <a:t>开发者工具介绍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251520" y="699542"/>
            <a:ext cx="204866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2.1.4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编辑器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 descr="C:\Users\DELL\Desktop\2019-06-07_2216108.png">
            <a:extLst>
              <a:ext uri="{FF2B5EF4-FFF2-40B4-BE49-F238E27FC236}">
                <a16:creationId xmlns:a16="http://schemas.microsoft.com/office/drawing/2014/main" id="{A586BC7E-63B0-4E7F-8422-E0BF4732BF4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8062" y="1068874"/>
            <a:ext cx="5467875" cy="36155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88634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 </a:t>
            </a:r>
            <a:r>
              <a:rPr lang="zh-CN" altLang="en-US" dirty="0"/>
              <a:t>开发者工具介绍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04866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2.1.5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调试器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6CC2928-D8A7-4E15-9CCC-445BC2DED15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3" y="2157730"/>
            <a:ext cx="5080530" cy="19261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5410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 </a:t>
            </a:r>
            <a:r>
              <a:rPr lang="zh-CN" altLang="en-US" dirty="0"/>
              <a:t>小程序项目结构	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67544" y="670652"/>
            <a:ext cx="259228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2.2.1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项目文件结构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465CFB8-0C12-4DF8-947B-167F87D916B0}"/>
              </a:ext>
            </a:extLst>
          </p:cNvPr>
          <p:cNvSpPr/>
          <p:nvPr/>
        </p:nvSpPr>
        <p:spPr>
          <a:xfrm>
            <a:off x="332656" y="1419622"/>
            <a:ext cx="54543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项目文件包括根目录下的全局文件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app.js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app.json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app.wxss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project.config.json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和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sitemap.json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，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pages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文件夹和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utils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文件。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F4B567-ED1F-4E32-A78F-4E6FB92C92D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004048" y="2427734"/>
            <a:ext cx="2952328" cy="25097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501138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自定义 77">
      <a:dk1>
        <a:srgbClr val="000000"/>
      </a:dk1>
      <a:lt1>
        <a:sysClr val="window" lastClr="FFFFFF"/>
      </a:lt1>
      <a:dk2>
        <a:srgbClr val="000000"/>
      </a:dk2>
      <a:lt2>
        <a:srgbClr val="7F7F7F"/>
      </a:lt2>
      <a:accent1>
        <a:srgbClr val="4DBF4D"/>
      </a:accent1>
      <a:accent2>
        <a:srgbClr val="4DBF4D"/>
      </a:accent2>
      <a:accent3>
        <a:srgbClr val="4DBF4D"/>
      </a:accent3>
      <a:accent4>
        <a:srgbClr val="4DBF4D"/>
      </a:accent4>
      <a:accent5>
        <a:srgbClr val="4DBF4D"/>
      </a:accent5>
      <a:accent6>
        <a:srgbClr val="4DBF4D"/>
      </a:accent6>
      <a:hlink>
        <a:srgbClr val="4DBF4D"/>
      </a:hlink>
      <a:folHlink>
        <a:srgbClr val="4DBF4D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9080</TotalTime>
  <Words>1250</Words>
  <Application>Microsoft Office PowerPoint</Application>
  <PresentationFormat>全屏显示(16:9)</PresentationFormat>
  <Paragraphs>210</Paragraphs>
  <Slides>53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2" baseType="lpstr">
      <vt:lpstr>宋体</vt:lpstr>
      <vt:lpstr>微软雅黑</vt:lpstr>
      <vt:lpstr>Arial</vt:lpstr>
      <vt:lpstr>Calibri</vt:lpstr>
      <vt:lpstr>Calibri Light</vt:lpstr>
      <vt:lpstr>Courier New</vt:lpstr>
      <vt:lpstr>Times New Roman</vt:lpstr>
      <vt:lpstr>Wingdings</vt:lpstr>
      <vt:lpstr>自定义设计方案</vt:lpstr>
      <vt:lpstr>PowerPoint 演示文稿</vt:lpstr>
      <vt:lpstr>PowerPoint 演示文稿</vt:lpstr>
      <vt:lpstr>2.1  开发者工具介绍 </vt:lpstr>
      <vt:lpstr>2.1  开发者工具介绍 </vt:lpstr>
      <vt:lpstr>2.1  开发者工具介绍 </vt:lpstr>
      <vt:lpstr>2.1  开发者工具介绍 </vt:lpstr>
      <vt:lpstr>2.1  开发者工具介绍 </vt:lpstr>
      <vt:lpstr>2.1  开发者工具介绍 </vt:lpstr>
      <vt:lpstr>2.2  小程序项目结构 </vt:lpstr>
      <vt:lpstr>2.2  小程序项目结构 </vt:lpstr>
      <vt:lpstr>2.2  小程序项目结构 </vt:lpstr>
      <vt:lpstr>2.2  小程序项目结构 </vt:lpstr>
      <vt:lpstr>2.2  小程序项目结构 </vt:lpstr>
      <vt:lpstr>2.2  小程序项目结构 </vt:lpstr>
      <vt:lpstr>2.3  生命周期函数 </vt:lpstr>
      <vt:lpstr>2.3  生命周期函数 </vt:lpstr>
      <vt:lpstr>2.3  生命周期函数 </vt:lpstr>
      <vt:lpstr>2.3  生命周期函数 </vt:lpstr>
      <vt:lpstr>2.3  生命周期函数 </vt:lpstr>
      <vt:lpstr>2.4.  逻辑层 </vt:lpstr>
      <vt:lpstr>2.4.  逻辑层 </vt:lpstr>
      <vt:lpstr>2.4.  逻辑层 </vt:lpstr>
      <vt:lpstr>2.4.  逻辑层 </vt:lpstr>
      <vt:lpstr>2.4.  逻辑层 </vt:lpstr>
      <vt:lpstr>2.4.  逻辑层 </vt:lpstr>
      <vt:lpstr>2.4.  逻辑层 </vt:lpstr>
      <vt:lpstr>2.4.  逻辑层 </vt:lpstr>
      <vt:lpstr>2.4.  逻辑层 </vt:lpstr>
      <vt:lpstr>2.4.  逻辑层 </vt:lpstr>
      <vt:lpstr>2.4.  逻辑层 </vt:lpstr>
      <vt:lpstr>2.4.  逻辑层 </vt:lpstr>
      <vt:lpstr>2.4.  逻辑层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2.5  视图层 </vt:lpstr>
      <vt:lpstr>2.6  实训项目—商品列表页和详情页 </vt:lpstr>
      <vt:lpstr>2.6  实训项目—商品列表页和详情页 </vt:lpstr>
      <vt:lpstr>2.6  实训项目—商品列表页和详情页 </vt:lpstr>
      <vt:lpstr>PowerPoint 演示文稿</vt:lpstr>
    </vt:vector>
  </TitlesOfParts>
  <Manager>风云办公</Manager>
  <Company>上海剑姬网络科技有限公司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lenovo</cp:lastModifiedBy>
  <cp:revision>1826</cp:revision>
  <dcterms:created xsi:type="dcterms:W3CDTF">2014-06-06T07:22:15Z</dcterms:created>
  <dcterms:modified xsi:type="dcterms:W3CDTF">2019-08-05T01:18:12Z</dcterms:modified>
</cp:coreProperties>
</file>