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5"/>
  </p:notesMasterIdLst>
  <p:sldIdLst>
    <p:sldId id="256" r:id="rId2"/>
    <p:sldId id="257" r:id="rId3"/>
    <p:sldId id="430" r:id="rId4"/>
    <p:sldId id="431" r:id="rId5"/>
    <p:sldId id="432" r:id="rId6"/>
    <p:sldId id="433" r:id="rId7"/>
    <p:sldId id="417" r:id="rId8"/>
    <p:sldId id="418" r:id="rId9"/>
    <p:sldId id="435" r:id="rId10"/>
    <p:sldId id="434" r:id="rId11"/>
    <p:sldId id="436" r:id="rId12"/>
    <p:sldId id="419" r:id="rId13"/>
    <p:sldId id="437" r:id="rId14"/>
    <p:sldId id="438" r:id="rId15"/>
    <p:sldId id="439" r:id="rId16"/>
    <p:sldId id="441" r:id="rId17"/>
    <p:sldId id="440" r:id="rId18"/>
    <p:sldId id="442" r:id="rId19"/>
    <p:sldId id="443" r:id="rId20"/>
    <p:sldId id="421" r:id="rId21"/>
    <p:sldId id="444" r:id="rId22"/>
    <p:sldId id="445" r:id="rId23"/>
    <p:sldId id="446" r:id="rId24"/>
    <p:sldId id="422" r:id="rId25"/>
    <p:sldId id="447" r:id="rId26"/>
    <p:sldId id="448" r:id="rId27"/>
    <p:sldId id="449" r:id="rId28"/>
    <p:sldId id="450" r:id="rId29"/>
    <p:sldId id="451" r:id="rId30"/>
    <p:sldId id="423" r:id="rId31"/>
    <p:sldId id="452" r:id="rId32"/>
    <p:sldId id="453" r:id="rId33"/>
    <p:sldId id="454" r:id="rId34"/>
    <p:sldId id="455" r:id="rId35"/>
    <p:sldId id="424" r:id="rId36"/>
    <p:sldId id="456" r:id="rId37"/>
    <p:sldId id="425" r:id="rId38"/>
    <p:sldId id="457" r:id="rId39"/>
    <p:sldId id="458" r:id="rId40"/>
    <p:sldId id="459" r:id="rId41"/>
    <p:sldId id="460" r:id="rId42"/>
    <p:sldId id="426" r:id="rId43"/>
    <p:sldId id="461" r:id="rId44"/>
    <p:sldId id="427" r:id="rId45"/>
    <p:sldId id="462" r:id="rId46"/>
    <p:sldId id="463" r:id="rId47"/>
    <p:sldId id="428" r:id="rId48"/>
    <p:sldId id="466" r:id="rId49"/>
    <p:sldId id="465" r:id="rId50"/>
    <p:sldId id="464" r:id="rId51"/>
    <p:sldId id="429" r:id="rId52"/>
    <p:sldId id="467" r:id="rId53"/>
    <p:sldId id="297" r:id="rId54"/>
  </p:sldIdLst>
  <p:sldSz cx="9144000" cy="5143500" type="screen16x9"/>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guide id="3" orient="horz" pos="14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324B"/>
    <a:srgbClr val="080808"/>
    <a:srgbClr val="F1F3F2"/>
    <a:srgbClr val="B2B2B2"/>
    <a:srgbClr val="ACC34B"/>
    <a:srgbClr val="FFFFFF"/>
    <a:srgbClr val="D9D9D9"/>
    <a:srgbClr val="025DAE"/>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5617" autoAdjust="0"/>
  </p:normalViewPr>
  <p:slideViewPr>
    <p:cSldViewPr>
      <p:cViewPr varScale="1">
        <p:scale>
          <a:sx n="108" d="100"/>
          <a:sy n="108" d="100"/>
        </p:scale>
        <p:origin x="744" y="86"/>
      </p:cViewPr>
      <p:guideLst>
        <p:guide orient="horz" pos="1620"/>
        <p:guide pos="2880"/>
        <p:guide orient="horz" pos="1484"/>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2019/7/31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a:t>
            </a:fld>
            <a:endParaRPr lang="zh-CN" altLang="en-US"/>
          </a:p>
        </p:txBody>
      </p:sp>
    </p:spTree>
    <p:extLst>
      <p:ext uri="{BB962C8B-B14F-4D97-AF65-F5344CB8AC3E}">
        <p14:creationId xmlns:p14="http://schemas.microsoft.com/office/powerpoint/2010/main" val="2257015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algn="r" eaLnBrk="1" hangingPunct="1"/>
            <a:fld id="{8930EFBF-F641-4132-95CE-D16B8EA9ABAD}" type="slidenum">
              <a:rPr lang="zh-CN" altLang="en-US" sz="1200">
                <a:solidFill>
                  <a:srgbClr val="000000"/>
                </a:solidFill>
              </a:rPr>
              <a:pPr algn="r" eaLnBrk="1" hangingPunct="1"/>
              <a:t>2</a:t>
            </a:fld>
            <a:endParaRPr lang="zh-CN" altLang="en-US" sz="1200">
              <a:solidFill>
                <a:srgbClr val="000000"/>
              </a:solidFill>
            </a:endParaRPr>
          </a:p>
        </p:txBody>
      </p:sp>
    </p:spTree>
    <p:extLst>
      <p:ext uri="{BB962C8B-B14F-4D97-AF65-F5344CB8AC3E}">
        <p14:creationId xmlns:p14="http://schemas.microsoft.com/office/powerpoint/2010/main" val="2378788145"/>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53</a:t>
            </a:fld>
            <a:endParaRPr lang="zh-CN" altLang="en-US"/>
          </a:p>
        </p:txBody>
      </p:sp>
    </p:spTree>
    <p:extLst>
      <p:ext uri="{BB962C8B-B14F-4D97-AF65-F5344CB8AC3E}">
        <p14:creationId xmlns:p14="http://schemas.microsoft.com/office/powerpoint/2010/main" val="1630626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40689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8883" y="250087"/>
            <a:ext cx="2106234" cy="432048"/>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endParaRPr>
            </a:p>
          </p:txBody>
        </p:sp>
        <p:sp>
          <p:nvSpPr>
            <p:cNvPr id="3" name="TextBox 2"/>
            <p:cNvSpPr txBox="1"/>
            <p:nvPr userDrawn="1"/>
          </p:nvSpPr>
          <p:spPr>
            <a:xfrm>
              <a:off x="563501" y="442761"/>
              <a:ext cx="2554545" cy="430887"/>
            </a:xfrm>
            <a:prstGeom prst="rect">
              <a:avLst/>
            </a:prstGeom>
            <a:noFill/>
          </p:spPr>
          <p:txBody>
            <a:bodyPr wrap="none" rtlCol="0">
              <a:spAutoFit/>
            </a:bodyPr>
            <a:lstStyle/>
            <a:p>
              <a:r>
                <a:rPr lang="zh-CN" altLang="en-US" sz="1500" b="1">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9777823"/>
      </p:ext>
    </p:extLst>
  </p:cSld>
  <p:clrMapOvr>
    <a:masterClrMapping/>
  </p:clrMapOvr>
  <mc:AlternateContent xmlns:mc="http://schemas.openxmlformats.org/markup-compatibility/2006" xmlns:p14="http://schemas.microsoft.com/office/powerpoint/2010/main">
    <mc:Choice Requires="p14">
      <p:transition p14:dur="250"/>
    </mc:Choice>
    <mc:Fallback xmlns="" xmlns:p15="http://schemas.microsoft.com/office/powerpoint/2012/main">
      <p:transition/>
    </mc:Fallback>
  </mc:AlternateContent>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208114"/>
            <a:ext cx="9144000" cy="3240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a:p>
        </p:txBody>
      </p:sp>
      <p:cxnSp>
        <p:nvCxnSpPr>
          <p:cNvPr id="9" name="直接连接符 8"/>
          <p:cNvCxnSpPr/>
          <p:nvPr userDrawn="1"/>
        </p:nvCxnSpPr>
        <p:spPr>
          <a:xfrm>
            <a:off x="0" y="550203"/>
            <a:ext cx="914400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794657" y="205978"/>
            <a:ext cx="4833257" cy="326213"/>
          </a:xfrm>
        </p:spPr>
        <p:txBody>
          <a:bodyPr>
            <a:noAutofit/>
          </a:bodyPr>
          <a:lstStyle>
            <a:lvl1pPr algn="l">
              <a:defRPr lang="zh-CN" altLang="en-US" sz="2000" kern="1200" dirty="0">
                <a:solidFill>
                  <a:schemeClr val="bg1"/>
                </a:solidFill>
                <a:latin typeface="微软雅黑" pitchFamily="34" charset="-122"/>
                <a:ea typeface="微软雅黑" pitchFamily="34" charset="-122"/>
                <a:cs typeface="+mj-cs"/>
              </a:defRPr>
            </a:lvl1pPr>
          </a:lstStyle>
          <a:p>
            <a:r>
              <a:rPr lang="zh-CN" altLang="en-US" dirty="0"/>
              <a:t>单击此处编辑母版标题样式</a:t>
            </a:r>
          </a:p>
        </p:txBody>
      </p:sp>
      <p:sp>
        <p:nvSpPr>
          <p:cNvPr id="14" name="内容占位符 2"/>
          <p:cNvSpPr>
            <a:spLocks noGrp="1"/>
          </p:cNvSpPr>
          <p:nvPr>
            <p:ph idx="1"/>
          </p:nvPr>
        </p:nvSpPr>
        <p:spPr>
          <a:xfrm>
            <a:off x="664028" y="781050"/>
            <a:ext cx="8022772" cy="3981450"/>
          </a:xfrm>
          <a:prstGeom prst="rect">
            <a:avLst/>
          </a:prstGeom>
        </p:spPr>
        <p:txBody>
          <a:bodyPr/>
          <a:lstStyle>
            <a:lvl1pPr marL="0" indent="405000">
              <a:lnSpc>
                <a:spcPct val="130000"/>
              </a:lnSpc>
              <a:buClr>
                <a:schemeClr val="accent1">
                  <a:lumMod val="75000"/>
                </a:schemeClr>
              </a:buClr>
              <a:buFontTx/>
              <a:buNone/>
              <a:defRPr sz="1500">
                <a:solidFill>
                  <a:schemeClr val="tx1">
                    <a:lumMod val="85000"/>
                    <a:lumOff val="15000"/>
                  </a:schemeClr>
                </a:solidFill>
              </a:defRPr>
            </a:lvl1pPr>
            <a:lvl2pPr marL="342900" indent="0">
              <a:buFontTx/>
              <a:buNone/>
              <a:defRPr sz="1500">
                <a:solidFill>
                  <a:schemeClr val="tx1">
                    <a:lumMod val="85000"/>
                    <a:lumOff val="15000"/>
                  </a:schemeClr>
                </a:solidFill>
              </a:defRPr>
            </a:lvl2pPr>
            <a:lvl3pPr marL="685800" indent="0">
              <a:buFontTx/>
              <a:buNone/>
              <a:defRPr sz="1500">
                <a:solidFill>
                  <a:schemeClr val="tx1">
                    <a:lumMod val="85000"/>
                    <a:lumOff val="15000"/>
                  </a:schemeClr>
                </a:solidFill>
              </a:defRPr>
            </a:lvl3pPr>
            <a:lvl4pPr marL="1028700" indent="0">
              <a:buFontTx/>
              <a:buNone/>
              <a:defRPr sz="1500">
                <a:solidFill>
                  <a:schemeClr val="tx1">
                    <a:lumMod val="85000"/>
                    <a:lumOff val="15000"/>
                  </a:schemeClr>
                </a:solidFill>
              </a:defRPr>
            </a:lvl4pPr>
            <a:lvl5pPr marL="1371600" indent="0">
              <a:buFontTx/>
              <a:buNone/>
              <a:defRPr sz="1500">
                <a:solidFill>
                  <a:schemeClr val="tx1">
                    <a:lumMod val="85000"/>
                    <a:lumOff val="1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5"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ackgroundRemoval t="0" b="97923" l="1292" r="98450"/>
                    </a14:imgEffect>
                  </a14:imgLayer>
                </a14:imgProps>
              </a:ext>
              <a:ext uri="{28A0092B-C50C-407E-A947-70E740481C1C}">
                <a14:useLocalDpi xmlns:a14="http://schemas.microsoft.com/office/drawing/2010/main" val="0"/>
              </a:ext>
            </a:extLst>
          </a:blip>
          <a:srcRect/>
          <a:stretch>
            <a:fillRect/>
          </a:stretch>
        </p:blipFill>
        <p:spPr bwMode="auto">
          <a:xfrm>
            <a:off x="60767" y="10573"/>
            <a:ext cx="598991" cy="52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6253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extBox 28"/>
          <p:cNvSpPr txBox="1"/>
          <p:nvPr userDrawn="1"/>
        </p:nvSpPr>
        <p:spPr>
          <a:xfrm>
            <a:off x="875007" y="271927"/>
            <a:ext cx="2595614" cy="356904"/>
          </a:xfrm>
          <a:prstGeom prst="rect">
            <a:avLst/>
          </a:prstGeom>
          <a:noFill/>
        </p:spPr>
        <p:txBody>
          <a:bodyPr wrap="square" lIns="79132" tIns="39566" rIns="79132" bIns="39566" rtlCol="0">
            <a:spAutoFit/>
          </a:bodyPr>
          <a:lstStyle/>
          <a:p>
            <a:r>
              <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 需改页面主题文字</a:t>
            </a:r>
          </a:p>
        </p:txBody>
      </p:sp>
      <p:grpSp>
        <p:nvGrpSpPr>
          <p:cNvPr id="10" name="组合 9"/>
          <p:cNvGrpSpPr/>
          <p:nvPr userDrawn="1"/>
        </p:nvGrpSpPr>
        <p:grpSpPr>
          <a:xfrm>
            <a:off x="467544" y="231878"/>
            <a:ext cx="420871" cy="425174"/>
            <a:chOff x="5156644" y="3582680"/>
            <a:chExt cx="583479" cy="589444"/>
          </a:xfrm>
        </p:grpSpPr>
        <p:grpSp>
          <p:nvGrpSpPr>
            <p:cNvPr id="11" name="组合 10"/>
            <p:cNvGrpSpPr/>
            <p:nvPr/>
          </p:nvGrpSpPr>
          <p:grpSpPr>
            <a:xfrm>
              <a:off x="5156644" y="3582680"/>
              <a:ext cx="572628" cy="589444"/>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solidFill>
                    <a:schemeClr val="tx1"/>
                  </a:solidFill>
                  <a:cs typeface="+mn-ea"/>
                  <a:sym typeface="+mn-lt"/>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cs typeface="+mn-ea"/>
                  <a:sym typeface="+mn-lt"/>
                </a:endParaRPr>
              </a:p>
            </p:txBody>
          </p:sp>
        </p:grpSp>
        <p:sp>
          <p:nvSpPr>
            <p:cNvPr id="12" name="椭圆 11"/>
            <p:cNvSpPr/>
            <p:nvPr/>
          </p:nvSpPr>
          <p:spPr>
            <a:xfrm>
              <a:off x="5226265" y="3654343"/>
              <a:ext cx="433389" cy="44611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728" tIns="44864" rIns="89728" bIns="44864" rtlCol="0" anchor="ctr"/>
            <a:lstStyle/>
            <a:p>
              <a:pPr algn="ctr"/>
              <a:endParaRPr lang="zh-CN" altLang="en-US" sz="1374">
                <a:cs typeface="+mn-ea"/>
                <a:sym typeface="+mn-lt"/>
              </a:endParaRPr>
            </a:p>
          </p:txBody>
        </p:sp>
        <p:sp>
          <p:nvSpPr>
            <p:cNvPr id="13" name="TextBox 102"/>
            <p:cNvSpPr txBox="1"/>
            <p:nvPr/>
          </p:nvSpPr>
          <p:spPr>
            <a:xfrm>
              <a:off x="5226264" y="3682593"/>
              <a:ext cx="513859" cy="400369"/>
            </a:xfrm>
            <a:prstGeom prst="rect">
              <a:avLst/>
            </a:prstGeom>
            <a:noFill/>
          </p:spPr>
          <p:txBody>
            <a:bodyPr wrap="square" lIns="89728" tIns="44864" rIns="89728" bIns="44864" rtlCol="0">
              <a:spAutoFit/>
            </a:bodyPr>
            <a:lstStyle/>
            <a:p>
              <a:endParaRPr lang="zh-CN" altLang="en-US" sz="2013">
                <a:solidFill>
                  <a:schemeClr val="bg1"/>
                </a:solidFill>
                <a:cs typeface="+mn-ea"/>
                <a:sym typeface="+mn-lt"/>
              </a:endParaRPr>
            </a:p>
          </p:txBody>
        </p:sp>
      </p:grpSp>
    </p:spTree>
    <p:extLst>
      <p:ext uri="{BB962C8B-B14F-4D97-AF65-F5344CB8AC3E}">
        <p14:creationId xmlns:p14="http://schemas.microsoft.com/office/powerpoint/2010/main" val="3272211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40032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41860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50156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70013"/>
            <a:ext cx="3867150" cy="326231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70013"/>
            <a:ext cx="3867150" cy="326231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2019/7/31</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154106451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2019/7/31</a:t>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39187801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4638"/>
            <a:ext cx="5762625" cy="4357687"/>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2019/7/31</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109562841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4" name="Text Placeholder 4"/>
          <p:cNvSpPr txBox="1"/>
          <p:nvPr userDrawn="1"/>
        </p:nvSpPr>
        <p:spPr>
          <a:xfrm>
            <a:off x="611561" y="339502"/>
            <a:ext cx="2808311" cy="504056"/>
          </a:xfrm>
          <a:prstGeom prst="rect">
            <a:avLst/>
          </a:prstGeom>
        </p:spPr>
        <p:txBody>
          <a:bodyPr lIns="91438" tIns="45719" rIns="91438" bIns="45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gn="l">
              <a:buFont typeface="Wingdings" panose="05000000000000000000" pitchFamily="2" charset="2"/>
              <a:buChar char="n"/>
            </a:pPr>
            <a:r>
              <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rPr>
              <a:t>项目成功展示</a:t>
            </a:r>
          </a:p>
        </p:txBody>
      </p:sp>
      <p:cxnSp>
        <p:nvCxnSpPr>
          <p:cNvPr id="5" name="直接连接符 4"/>
          <p:cNvCxnSpPr/>
          <p:nvPr userDrawn="1"/>
        </p:nvCxnSpPr>
        <p:spPr>
          <a:xfrm>
            <a:off x="697103" y="843558"/>
            <a:ext cx="774979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1359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398865"/>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84" r:id="rId3"/>
    <p:sldLayoutId id="2147483674" r:id="rId4"/>
    <p:sldLayoutId id="2147483675" r:id="rId5"/>
    <p:sldLayoutId id="2147483676" r:id="rId6"/>
    <p:sldLayoutId id="2147483679" r:id="rId7"/>
    <p:sldLayoutId id="2147483683" r:id="rId8"/>
    <p:sldLayoutId id="2147483671" r:id="rId9"/>
    <p:sldLayoutId id="2147483686" r:id="rId10"/>
    <p:sldLayoutId id="214748368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845254"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a:t>
            </a:r>
            <a:r>
              <a:rPr lang="en-US" altLang="zh-CN" sz="2800" dirty="0">
                <a:solidFill>
                  <a:schemeClr val="bg1"/>
                </a:solidFill>
                <a:latin typeface="微软雅黑" panose="020B0503020204020204" pitchFamily="34" charset="-122"/>
                <a:ea typeface="微软雅黑" panose="020B0503020204020204" pitchFamily="34" charset="-122"/>
              </a:rPr>
              <a:t>10</a:t>
            </a:r>
            <a:r>
              <a:rPr lang="zh-CN" altLang="en-US" sz="2800" dirty="0">
                <a:solidFill>
                  <a:schemeClr val="bg1"/>
                </a:solidFill>
                <a:latin typeface="微软雅黑" panose="020B0503020204020204" pitchFamily="34" charset="-122"/>
                <a:ea typeface="微软雅黑" panose="020B0503020204020204" pitchFamily="34" charset="-122"/>
              </a:rPr>
              <a:t>章  小程序云开发</a:t>
            </a:r>
          </a:p>
        </p:txBody>
      </p:sp>
      <p:sp>
        <p:nvSpPr>
          <p:cNvPr id="21" name="矩形 20"/>
          <p:cNvSpPr/>
          <p:nvPr/>
        </p:nvSpPr>
        <p:spPr>
          <a:xfrm>
            <a:off x="4100127" y="4083918"/>
            <a:ext cx="1099761"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03599F7D-A7FF-4528-97D6-DDA2B4066D90}"/>
              </a:ext>
            </a:extLst>
          </p:cNvPr>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p>
        </p:txBody>
      </p:sp>
      <p:sp>
        <p:nvSpPr>
          <p:cNvPr id="18" name="文本框 17">
            <a:extLst>
              <a:ext uri="{FF2B5EF4-FFF2-40B4-BE49-F238E27FC236}">
                <a16:creationId xmlns:a16="http://schemas.microsoft.com/office/drawing/2014/main" id="{90BA1010-3DB5-4DC6-953B-E865BDF3DFBA}"/>
              </a:ext>
            </a:extLst>
          </p:cNvPr>
          <p:cNvSpPr txBox="1"/>
          <p:nvPr/>
        </p:nvSpPr>
        <p:spPr>
          <a:xfrm>
            <a:off x="3779912" y="4124313"/>
            <a:ext cx="1800493" cy="369332"/>
          </a:xfrm>
          <a:prstGeom prst="rect">
            <a:avLst/>
          </a:prstGeom>
          <a:noFill/>
        </p:spPr>
        <p:txBody>
          <a:bodyPr wrap="none" rtlCol="0">
            <a:spAutoFit/>
          </a:bodyPr>
          <a:lstStyle/>
          <a:p>
            <a:r>
              <a:rPr lang="zh-CN" altLang="en-US" dirty="0"/>
              <a:t>清华大学出版社</a:t>
            </a:r>
          </a:p>
        </p:txBody>
      </p:sp>
    </p:spTree>
    <p:extLst>
      <p:ext uri="{BB962C8B-B14F-4D97-AF65-F5344CB8AC3E}">
        <p14:creationId xmlns:p14="http://schemas.microsoft.com/office/powerpoint/2010/main" val="348855433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xmlns:p15="http://schemas.microsoft.com/office/powerpoint/2012/main">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nodeType="afterGroup">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347827" y="627534"/>
            <a:ext cx="281359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10.1.2  </a:t>
            </a:r>
            <a:r>
              <a:rPr lang="zh-CN" altLang="en-US" b="1" kern="100" dirty="0">
                <a:solidFill>
                  <a:schemeClr val="bg1"/>
                </a:solidFill>
                <a:latin typeface="Arial" panose="020B0604020202020204" pitchFamily="34" charset="0"/>
                <a:cs typeface="Times New Roman" panose="02020603050405020304" pitchFamily="18" charset="0"/>
              </a:rPr>
              <a:t>云开发控制台使用</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BACB380C-D27D-4D6F-BCB5-AB934F5B3551}"/>
              </a:ext>
            </a:extLst>
          </p:cNvPr>
          <p:cNvSpPr/>
          <p:nvPr/>
        </p:nvSpPr>
        <p:spPr>
          <a:xfrm>
            <a:off x="835139" y="1707654"/>
            <a:ext cx="1838965" cy="369332"/>
          </a:xfrm>
          <a:prstGeom prst="rect">
            <a:avLst/>
          </a:prstGeom>
        </p:spPr>
        <p:txBody>
          <a:bodyPr wrap="none">
            <a:spAutoFit/>
          </a:bodyPr>
          <a:lstStyle/>
          <a:p>
            <a:pPr indent="266700" algn="just">
              <a:spcAft>
                <a:spcPts val="0"/>
              </a:spcAft>
            </a:pPr>
            <a:r>
              <a:rPr lang="en-US" altLang="zh-CN" kern="100" dirty="0">
                <a:latin typeface="Times New Roman" panose="02020603050405020304" pitchFamily="18" charset="0"/>
              </a:rPr>
              <a:t>3. </a:t>
            </a:r>
            <a:r>
              <a:rPr lang="zh-CN" altLang="zh-CN" kern="100" dirty="0">
                <a:latin typeface="Times New Roman" panose="02020603050405020304" pitchFamily="18" charset="0"/>
              </a:rPr>
              <a:t>云存储管理</a:t>
            </a:r>
          </a:p>
        </p:txBody>
      </p:sp>
      <p:pic>
        <p:nvPicPr>
          <p:cNvPr id="3074" name="图片 1">
            <a:extLst>
              <a:ext uri="{FF2B5EF4-FFF2-40B4-BE49-F238E27FC236}">
                <a16:creationId xmlns:a16="http://schemas.microsoft.com/office/drawing/2014/main" id="{F597852B-EBDB-4CA4-A9E4-521E1EC7D5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539722"/>
            <a:ext cx="5328592" cy="21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9495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347827" y="627534"/>
            <a:ext cx="281359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10.1.2  </a:t>
            </a:r>
            <a:r>
              <a:rPr lang="zh-CN" altLang="en-US" b="1" kern="100" dirty="0">
                <a:solidFill>
                  <a:schemeClr val="bg1"/>
                </a:solidFill>
                <a:latin typeface="Arial" panose="020B0604020202020204" pitchFamily="34" charset="0"/>
                <a:cs typeface="Times New Roman" panose="02020603050405020304" pitchFamily="18" charset="0"/>
              </a:rPr>
              <a:t>云开发控制台使用</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275F4314-98C5-4F34-8750-8E908CBB7845}"/>
              </a:ext>
            </a:extLst>
          </p:cNvPr>
          <p:cNvSpPr/>
          <p:nvPr/>
        </p:nvSpPr>
        <p:spPr>
          <a:xfrm>
            <a:off x="539552" y="1419622"/>
            <a:ext cx="1838965" cy="369332"/>
          </a:xfrm>
          <a:prstGeom prst="rect">
            <a:avLst/>
          </a:prstGeom>
        </p:spPr>
        <p:txBody>
          <a:bodyPr wrap="none">
            <a:spAutoFit/>
          </a:bodyPr>
          <a:lstStyle/>
          <a:p>
            <a:pPr indent="266700" algn="just">
              <a:spcAft>
                <a:spcPts val="0"/>
              </a:spcAft>
            </a:pPr>
            <a:r>
              <a:rPr lang="en-US" altLang="zh-CN" kern="100" dirty="0">
                <a:latin typeface="Times New Roman" panose="02020603050405020304" pitchFamily="18" charset="0"/>
              </a:rPr>
              <a:t>4. </a:t>
            </a:r>
            <a:r>
              <a:rPr lang="zh-CN" altLang="zh-CN" kern="100" dirty="0">
                <a:latin typeface="Times New Roman" panose="02020603050405020304" pitchFamily="18" charset="0"/>
              </a:rPr>
              <a:t>云函数管理</a:t>
            </a:r>
          </a:p>
        </p:txBody>
      </p:sp>
      <p:pic>
        <p:nvPicPr>
          <p:cNvPr id="4098" name="图片 1">
            <a:extLst>
              <a:ext uri="{FF2B5EF4-FFF2-40B4-BE49-F238E27FC236}">
                <a16:creationId xmlns:a16="http://schemas.microsoft.com/office/drawing/2014/main" id="{022F0B88-7859-4F22-B747-0879AC50D3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1604288"/>
            <a:ext cx="4856752" cy="3199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92550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231609" y="627534"/>
            <a:ext cx="304602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10.1.3  </a:t>
            </a:r>
            <a:r>
              <a:rPr lang="zh-CN" altLang="en-US" b="1" kern="100" dirty="0">
                <a:solidFill>
                  <a:schemeClr val="bg1"/>
                </a:solidFill>
                <a:latin typeface="Arial" panose="020B0604020202020204" pitchFamily="34" charset="0"/>
                <a:cs typeface="Times New Roman" panose="02020603050405020304" pitchFamily="18" charset="0"/>
              </a:rPr>
              <a:t>第一个云开发小程序</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122" name="图片 1">
            <a:extLst>
              <a:ext uri="{FF2B5EF4-FFF2-40B4-BE49-F238E27FC236}">
                <a16:creationId xmlns:a16="http://schemas.microsoft.com/office/drawing/2014/main" id="{CFDFBA2C-D117-4A6F-816F-FFFDD2313B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1384" y="1203598"/>
            <a:ext cx="5260855" cy="3986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950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231609" y="627534"/>
            <a:ext cx="304602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10.1.3  </a:t>
            </a:r>
            <a:r>
              <a:rPr lang="zh-CN" altLang="en-US" b="1" kern="100" dirty="0">
                <a:solidFill>
                  <a:schemeClr val="bg1"/>
                </a:solidFill>
                <a:latin typeface="Arial" panose="020B0604020202020204" pitchFamily="34" charset="0"/>
                <a:cs typeface="Times New Roman" panose="02020603050405020304" pitchFamily="18" charset="0"/>
              </a:rPr>
              <a:t>第一个云开发小程序</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6146" name="图片 1">
            <a:extLst>
              <a:ext uri="{FF2B5EF4-FFF2-40B4-BE49-F238E27FC236}">
                <a16:creationId xmlns:a16="http://schemas.microsoft.com/office/drawing/2014/main" id="{A7695A51-B527-4ABC-9D1B-44FF5C1FCA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779662"/>
            <a:ext cx="5245246" cy="2088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45323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231609" y="627534"/>
            <a:ext cx="304602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10.1.3  </a:t>
            </a:r>
            <a:r>
              <a:rPr lang="zh-CN" altLang="en-US" b="1" kern="100" dirty="0">
                <a:solidFill>
                  <a:schemeClr val="bg1"/>
                </a:solidFill>
                <a:latin typeface="Arial" panose="020B0604020202020204" pitchFamily="34" charset="0"/>
                <a:cs typeface="Times New Roman" panose="02020603050405020304" pitchFamily="18" charset="0"/>
              </a:rPr>
              <a:t>第一个云开发小程序</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7170" name="图片 1">
            <a:extLst>
              <a:ext uri="{FF2B5EF4-FFF2-40B4-BE49-F238E27FC236}">
                <a16:creationId xmlns:a16="http://schemas.microsoft.com/office/drawing/2014/main" id="{014C93C7-C7D0-4B7A-9CA5-14B8D1ADC7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063386"/>
            <a:ext cx="3753482" cy="3719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81841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10.2  </a:t>
            </a:r>
            <a:r>
              <a:rPr lang="zh-CN" altLang="en-US" dirty="0"/>
              <a:t>云存储</a:t>
            </a:r>
          </a:p>
        </p:txBody>
      </p:sp>
      <p:pic>
        <p:nvPicPr>
          <p:cNvPr id="3" name="图片 2">
            <a:extLst>
              <a:ext uri="{FF2B5EF4-FFF2-40B4-BE49-F238E27FC236}">
                <a16:creationId xmlns:a16="http://schemas.microsoft.com/office/drawing/2014/main" id="{8CB8CCBC-7C1C-488D-8BF5-478AC90A8D15}"/>
              </a:ext>
            </a:extLst>
          </p:cNvPr>
          <p:cNvPicPr>
            <a:picLocks noChangeAspect="1"/>
          </p:cNvPicPr>
          <p:nvPr/>
        </p:nvPicPr>
        <p:blipFill>
          <a:blip r:embed="rId2"/>
          <a:stretch>
            <a:fillRect/>
          </a:stretch>
        </p:blipFill>
        <p:spPr>
          <a:xfrm>
            <a:off x="0" y="1729634"/>
            <a:ext cx="9144000" cy="1684231"/>
          </a:xfrm>
          <a:prstGeom prst="rect">
            <a:avLst/>
          </a:prstGeom>
        </p:spPr>
      </p:pic>
    </p:spTree>
    <p:extLst>
      <p:ext uri="{BB962C8B-B14F-4D97-AF65-F5344CB8AC3E}">
        <p14:creationId xmlns:p14="http://schemas.microsoft.com/office/powerpoint/2010/main" val="19049809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10.2  </a:t>
            </a:r>
            <a:r>
              <a:rPr lang="zh-CN" altLang="en-US" dirty="0"/>
              <a:t>云存储</a:t>
            </a:r>
          </a:p>
        </p:txBody>
      </p:sp>
      <p:sp>
        <p:nvSpPr>
          <p:cNvPr id="3" name="矩形 2">
            <a:extLst>
              <a:ext uri="{FF2B5EF4-FFF2-40B4-BE49-F238E27FC236}">
                <a16:creationId xmlns:a16="http://schemas.microsoft.com/office/drawing/2014/main" id="{3D98DB13-C4A3-4477-9442-F3CEC44309AE}"/>
              </a:ext>
            </a:extLst>
          </p:cNvPr>
          <p:cNvSpPr/>
          <p:nvPr/>
        </p:nvSpPr>
        <p:spPr>
          <a:xfrm>
            <a:off x="24542" y="627534"/>
            <a:ext cx="6563682" cy="315471"/>
          </a:xfrm>
          <a:prstGeom prst="rect">
            <a:avLst/>
          </a:prstGeom>
        </p:spPr>
        <p:txBody>
          <a:bodyPr wrap="square">
            <a:spAutoFit/>
          </a:bodyPr>
          <a:lstStyle/>
          <a:p>
            <a:pPr indent="269875" algn="just" fontAlgn="ctr">
              <a:lnSpc>
                <a:spcPts val="1580"/>
              </a:lnSpc>
              <a:spcAft>
                <a:spcPts val="0"/>
              </a:spcAft>
            </a:pPr>
            <a:r>
              <a:rPr lang="zh-CN"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ea typeface="黑体" panose="02010609060101010101" pitchFamily="49" charset="-122"/>
              </a:rPr>
              <a:t>例</a:t>
            </a:r>
            <a:r>
              <a:rPr lang="en-US" altLang="zh-CN" b="1" kern="100" dirty="0">
                <a:solidFill>
                  <a:srgbClr val="000000"/>
                </a:solidFill>
                <a:latin typeface="Times New Roman" panose="02020603050405020304" pitchFamily="18" charset="0"/>
              </a:rPr>
              <a:t>10-2</a:t>
            </a:r>
            <a:r>
              <a:rPr lang="zh-CN" altLang="zh-CN" kern="100" dirty="0">
                <a:solidFill>
                  <a:srgbClr val="000000"/>
                </a:solidFill>
                <a:latin typeface="Times New Roman" panose="02020603050405020304" pitchFamily="18" charset="0"/>
              </a:rPr>
              <a:t>】</a:t>
            </a:r>
            <a:r>
              <a:rPr lang="en-US" altLang="zh-CN" kern="100" dirty="0" err="1">
                <a:latin typeface="Times New Roman" panose="02020603050405020304" pitchFamily="18" charset="0"/>
              </a:rPr>
              <a:t>wx.cloud.uploadFile</a:t>
            </a:r>
            <a:r>
              <a:rPr lang="en-US" altLang="zh-CN" kern="100" dirty="0">
                <a:latin typeface="Times New Roman" panose="02020603050405020304" pitchFamily="18" charset="0"/>
              </a:rPr>
              <a:t>()</a:t>
            </a:r>
            <a:r>
              <a:rPr lang="zh-CN" altLang="zh-CN" kern="100" dirty="0">
                <a:latin typeface="Times New Roman" panose="02020603050405020304" pitchFamily="18" charset="0"/>
              </a:rPr>
              <a:t>接口上传图片至云端。</a:t>
            </a:r>
          </a:p>
        </p:txBody>
      </p:sp>
      <p:sp>
        <p:nvSpPr>
          <p:cNvPr id="4" name="矩形 3">
            <a:extLst>
              <a:ext uri="{FF2B5EF4-FFF2-40B4-BE49-F238E27FC236}">
                <a16:creationId xmlns:a16="http://schemas.microsoft.com/office/drawing/2014/main" id="{907BB282-779E-47FB-B29B-C185456E931F}"/>
              </a:ext>
            </a:extLst>
          </p:cNvPr>
          <p:cNvSpPr/>
          <p:nvPr/>
        </p:nvSpPr>
        <p:spPr>
          <a:xfrm>
            <a:off x="179512" y="1203598"/>
            <a:ext cx="6264696" cy="455253"/>
          </a:xfrm>
          <a:prstGeom prst="rect">
            <a:avLst/>
          </a:prstGeom>
        </p:spPr>
        <p:txBody>
          <a:bodyPr wrap="square">
            <a:spAutoFit/>
          </a:bodyPr>
          <a:lstStyle/>
          <a:p>
            <a:pPr marL="266700" algn="just">
              <a:lnSpc>
                <a:spcPct val="150000"/>
              </a:lnSpc>
              <a:spcAft>
                <a:spcPts val="0"/>
              </a:spcAft>
            </a:pPr>
            <a:r>
              <a:rPr lang="en-US" altLang="zh-CN" b="1" kern="100" dirty="0">
                <a:latin typeface="Times New Roman" panose="02020603050405020304" pitchFamily="18" charset="0"/>
              </a:rPr>
              <a:t>pages/</a:t>
            </a:r>
            <a:r>
              <a:rPr lang="en-US" altLang="zh-CN" kern="100" dirty="0">
                <a:latin typeface="Times New Roman" panose="02020603050405020304" pitchFamily="18" charset="0"/>
              </a:rPr>
              <a:t> </a:t>
            </a:r>
            <a:r>
              <a:rPr lang="en-US" altLang="zh-CN" b="1" kern="100" dirty="0" err="1">
                <a:latin typeface="Times New Roman" panose="02020603050405020304" pitchFamily="18" charset="0"/>
              </a:rPr>
              <a:t>uploadFile</a:t>
            </a:r>
            <a:r>
              <a:rPr lang="en-US" altLang="zh-CN" b="1" kern="100" dirty="0">
                <a:latin typeface="Times New Roman" panose="02020603050405020304" pitchFamily="18" charset="0"/>
              </a:rPr>
              <a:t>/</a:t>
            </a:r>
            <a:r>
              <a:rPr lang="en-US" altLang="zh-CN" kern="100" dirty="0">
                <a:latin typeface="Times New Roman" panose="02020603050405020304" pitchFamily="18" charset="0"/>
              </a:rPr>
              <a:t> </a:t>
            </a:r>
            <a:r>
              <a:rPr lang="en-US" altLang="zh-CN" b="1" kern="100" dirty="0" err="1">
                <a:latin typeface="Times New Roman" panose="02020603050405020304" pitchFamily="18" charset="0"/>
              </a:rPr>
              <a:t>uploadFile.wxml</a:t>
            </a:r>
            <a:r>
              <a:rPr lang="zh-CN" altLang="zh-CN" b="1" kern="100" dirty="0">
                <a:latin typeface="Times New Roman" panose="02020603050405020304" pitchFamily="18" charset="0"/>
              </a:rPr>
              <a:t>的代码如下</a:t>
            </a:r>
            <a:r>
              <a:rPr lang="en-US" altLang="zh-CN" b="1" kern="100" dirty="0">
                <a:latin typeface="Times New Roman" panose="02020603050405020304" pitchFamily="18" charset="0"/>
              </a:rPr>
              <a:t>:</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id="{C304D5BA-6A4E-4EA2-9493-B1ED5D16EDD3}"/>
              </a:ext>
            </a:extLst>
          </p:cNvPr>
          <p:cNvSpPr/>
          <p:nvPr/>
        </p:nvSpPr>
        <p:spPr>
          <a:xfrm>
            <a:off x="251520" y="2570764"/>
            <a:ext cx="6480720" cy="455253"/>
          </a:xfrm>
          <a:prstGeom prst="rect">
            <a:avLst/>
          </a:prstGeom>
        </p:spPr>
        <p:txBody>
          <a:bodyPr wrap="square">
            <a:spAutoFit/>
          </a:bodyPr>
          <a:lstStyle/>
          <a:p>
            <a:pPr marL="266700" algn="just">
              <a:lnSpc>
                <a:spcPct val="150000"/>
              </a:lnSpc>
              <a:spcAft>
                <a:spcPts val="0"/>
              </a:spcAft>
            </a:pPr>
            <a:r>
              <a:rPr lang="en-US" altLang="zh-CN" b="1" kern="100" dirty="0">
                <a:latin typeface="Times New Roman" panose="02020603050405020304" pitchFamily="18" charset="0"/>
              </a:rPr>
              <a:t>pages/</a:t>
            </a:r>
            <a:r>
              <a:rPr lang="en-US" altLang="zh-CN" kern="100" dirty="0">
                <a:latin typeface="Times New Roman" panose="02020603050405020304" pitchFamily="18" charset="0"/>
              </a:rPr>
              <a:t> </a:t>
            </a:r>
            <a:r>
              <a:rPr lang="en-US" altLang="zh-CN" b="1" kern="100" dirty="0" err="1">
                <a:latin typeface="Times New Roman" panose="02020603050405020304" pitchFamily="18" charset="0"/>
              </a:rPr>
              <a:t>uploadFile</a:t>
            </a:r>
            <a:r>
              <a:rPr lang="en-US" altLang="zh-CN" b="1" kern="100" dirty="0">
                <a:latin typeface="Times New Roman" panose="02020603050405020304" pitchFamily="18" charset="0"/>
              </a:rPr>
              <a:t>/</a:t>
            </a:r>
            <a:r>
              <a:rPr lang="en-US" altLang="zh-CN" kern="100" dirty="0">
                <a:latin typeface="Times New Roman" panose="02020603050405020304" pitchFamily="18" charset="0"/>
              </a:rPr>
              <a:t> </a:t>
            </a:r>
            <a:r>
              <a:rPr lang="en-US" altLang="zh-CN" b="1" kern="100" dirty="0">
                <a:latin typeface="Times New Roman" panose="02020603050405020304" pitchFamily="18" charset="0"/>
              </a:rPr>
              <a:t>uploadFile.js</a:t>
            </a:r>
            <a:r>
              <a:rPr lang="zh-CN" altLang="zh-CN" b="1" kern="100" dirty="0">
                <a:latin typeface="Times New Roman" panose="02020603050405020304" pitchFamily="18" charset="0"/>
              </a:rPr>
              <a:t>的代码如下</a:t>
            </a:r>
            <a:r>
              <a:rPr lang="en-US" altLang="zh-CN" b="1" kern="100" dirty="0">
                <a:latin typeface="Times New Roman" panose="02020603050405020304" pitchFamily="18" charset="0"/>
              </a:rPr>
              <a:t>:</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2073503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10.2  </a:t>
            </a:r>
            <a:r>
              <a:rPr lang="zh-CN" altLang="en-US" dirty="0"/>
              <a:t>云存储</a:t>
            </a:r>
          </a:p>
        </p:txBody>
      </p:sp>
      <p:pic>
        <p:nvPicPr>
          <p:cNvPr id="8194" name="图片 1">
            <a:extLst>
              <a:ext uri="{FF2B5EF4-FFF2-40B4-BE49-F238E27FC236}">
                <a16:creationId xmlns:a16="http://schemas.microsoft.com/office/drawing/2014/main" id="{836CD51D-EFFB-4639-A562-BC76881311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563638"/>
            <a:ext cx="6744833"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021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id="{8F9C125A-6EE4-4AD8-A35C-0DCDDE0D382C}"/>
              </a:ext>
            </a:extLst>
          </p:cNvPr>
          <p:cNvPicPr>
            <a:picLocks noChangeAspect="1"/>
          </p:cNvPicPr>
          <p:nvPr/>
        </p:nvPicPr>
        <p:blipFill>
          <a:blip r:embed="rId2"/>
          <a:stretch>
            <a:fillRect/>
          </a:stretch>
        </p:blipFill>
        <p:spPr>
          <a:xfrm>
            <a:off x="0" y="1325505"/>
            <a:ext cx="9144000" cy="2492489"/>
          </a:xfrm>
          <a:prstGeom prst="rect">
            <a:avLst/>
          </a:prstGeom>
        </p:spPr>
      </p:pic>
    </p:spTree>
    <p:extLst>
      <p:ext uri="{BB962C8B-B14F-4D97-AF65-F5344CB8AC3E}">
        <p14:creationId xmlns:p14="http://schemas.microsoft.com/office/powerpoint/2010/main" val="29100807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99F904F1-3304-4100-BA44-4D110821F3E2}"/>
              </a:ext>
            </a:extLst>
          </p:cNvPr>
          <p:cNvSpPr/>
          <p:nvPr/>
        </p:nvSpPr>
        <p:spPr>
          <a:xfrm>
            <a:off x="2286000" y="1248311"/>
            <a:ext cx="4572000" cy="2646878"/>
          </a:xfrm>
          <a:prstGeom prst="rect">
            <a:avLst/>
          </a:prstGeom>
        </p:spPr>
        <p:txBody>
          <a:bodyPr>
            <a:spAutoFit/>
          </a:bodyPr>
          <a:lstStyle/>
          <a:p>
            <a:pPr indent="266700" algn="just">
              <a:spcAft>
                <a:spcPts val="0"/>
              </a:spcAft>
            </a:pPr>
            <a:r>
              <a:rPr lang="zh-CN" altLang="zh-CN" sz="2400" kern="100" dirty="0">
                <a:latin typeface="Times New Roman" panose="02020603050405020304" pitchFamily="18" charset="0"/>
                <a:cs typeface="宋体" panose="02010600030101010101" pitchFamily="2" charset="-122"/>
              </a:rPr>
              <a:t>示例代码</a:t>
            </a:r>
          </a:p>
          <a:p>
            <a:pPr indent="269875" algn="just">
              <a:lnSpc>
                <a:spcPts val="1200"/>
              </a:lnSpc>
              <a:spcAft>
                <a:spcPts val="0"/>
              </a:spcAft>
            </a:pPr>
            <a:r>
              <a:rPr lang="en-US" altLang="zh-CN" kern="0" dirty="0" err="1">
                <a:latin typeface="Courier New" panose="02070309020205020404" pitchFamily="49" charset="0"/>
              </a:rPr>
              <a:t>wx.cloud.callFunction</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name: 'add',    // </a:t>
            </a:r>
            <a:r>
              <a:rPr lang="zh-CN" altLang="zh-CN" kern="0" dirty="0">
                <a:latin typeface="Courier New" panose="02070309020205020404" pitchFamily="49" charset="0"/>
              </a:rPr>
              <a:t>云函数名称</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data: {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 1,       // </a:t>
            </a:r>
            <a:r>
              <a:rPr lang="zh-CN" altLang="zh-CN" kern="0" dirty="0">
                <a:latin typeface="Courier New" panose="02070309020205020404" pitchFamily="49" charset="0"/>
              </a:rPr>
              <a:t>传给云函数的参数</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b: 2,</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success: function(res)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 </a:t>
            </a:r>
            <a:r>
              <a:rPr lang="zh-CN" altLang="zh-CN" kern="0" dirty="0">
                <a:latin typeface="Courier New" panose="02070309020205020404" pitchFamily="49" charset="0"/>
              </a:rPr>
              <a:t>正确返回时候的操作</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fail:  function(res)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r>
              <a:rPr lang="zh-CN" altLang="zh-CN" kern="0" dirty="0">
                <a:latin typeface="Courier New" panose="02070309020205020404" pitchFamily="49" charset="0"/>
              </a:rPr>
              <a:t>失败返回时候的操作</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38960253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4038029" y="771550"/>
            <a:ext cx="1542083"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4012171" y="1541946"/>
            <a:ext cx="1576283"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a:off x="4031979" y="2312342"/>
            <a:ext cx="1576282"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a:off x="4012171" y="3082738"/>
            <a:ext cx="1855973"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7" name="TextBox 4"/>
          <p:cNvSpPr txBox="1"/>
          <p:nvPr/>
        </p:nvSpPr>
        <p:spPr>
          <a:xfrm>
            <a:off x="4651455" y="838222"/>
            <a:ext cx="928657" cy="347742"/>
          </a:xfrm>
          <a:prstGeom prst="rect">
            <a:avLst/>
          </a:prstGeom>
          <a:noFill/>
        </p:spPr>
        <p:txBody>
          <a:bodyPr wrap="square" lIns="67328" tIns="33664" rIns="67328" bIns="33664"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云开发</a:t>
            </a:r>
          </a:p>
        </p:txBody>
      </p:sp>
      <p:sp>
        <p:nvSpPr>
          <p:cNvPr id="48" name="TextBox 32"/>
          <p:cNvSpPr txBox="1"/>
          <p:nvPr/>
        </p:nvSpPr>
        <p:spPr>
          <a:xfrm>
            <a:off x="4651454" y="1587313"/>
            <a:ext cx="1072674"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 云存储</a:t>
            </a:r>
          </a:p>
        </p:txBody>
      </p:sp>
      <p:sp>
        <p:nvSpPr>
          <p:cNvPr id="49" name="TextBox 34"/>
          <p:cNvSpPr txBox="1"/>
          <p:nvPr/>
        </p:nvSpPr>
        <p:spPr>
          <a:xfrm>
            <a:off x="4651456" y="2360752"/>
            <a:ext cx="936998"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云函数</a:t>
            </a:r>
          </a:p>
        </p:txBody>
      </p:sp>
      <p:sp>
        <p:nvSpPr>
          <p:cNvPr id="50" name="TextBox 36"/>
          <p:cNvSpPr txBox="1"/>
          <p:nvPr/>
        </p:nvSpPr>
        <p:spPr>
          <a:xfrm>
            <a:off x="4651457" y="3134191"/>
            <a:ext cx="1576727"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云数据库</a:t>
            </a:r>
          </a:p>
        </p:txBody>
      </p:sp>
      <p:grpSp>
        <p:nvGrpSpPr>
          <p:cNvPr id="51" name="组合 50"/>
          <p:cNvGrpSpPr/>
          <p:nvPr/>
        </p:nvGrpSpPr>
        <p:grpSpPr>
          <a:xfrm>
            <a:off x="1529468" y="1859541"/>
            <a:ext cx="1576282" cy="1432289"/>
            <a:chOff x="3080411" y="1769423"/>
            <a:chExt cx="1944496" cy="1766866"/>
          </a:xfrm>
        </p:grpSpPr>
        <p:grpSp>
          <p:nvGrpSpPr>
            <p:cNvPr id="52" name="组合 51"/>
            <p:cNvGrpSpPr/>
            <p:nvPr/>
          </p:nvGrpSpPr>
          <p:grpSpPr>
            <a:xfrm>
              <a:off x="3080411" y="1769423"/>
              <a:ext cx="1944496" cy="1766866"/>
              <a:chOff x="3080411" y="1769423"/>
              <a:chExt cx="1944496" cy="1766866"/>
            </a:xfrm>
          </p:grpSpPr>
          <p:sp>
            <p:nvSpPr>
              <p:cNvPr id="55" name="Freeform 6"/>
              <p:cNvSpPr/>
              <p:nvPr/>
            </p:nvSpPr>
            <p:spPr bwMode="auto">
              <a:xfrm>
                <a:off x="3080411" y="1769423"/>
                <a:ext cx="1944496" cy="176686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latin typeface="微软雅黑" panose="020B0503020204020204" pitchFamily="34" charset="-122"/>
                  <a:ea typeface="微软雅黑" panose="020B0503020204020204" pitchFamily="34" charset="-122"/>
                  <a:cs typeface="+mn-ea"/>
                  <a:sym typeface="+mn-lt"/>
                </a:endParaRPr>
              </a:p>
            </p:txBody>
          </p:sp>
          <p:sp>
            <p:nvSpPr>
              <p:cNvPr id="56" name="Freeform 6"/>
              <p:cNvSpPr/>
              <p:nvPr/>
            </p:nvSpPr>
            <p:spPr bwMode="auto">
              <a:xfrm>
                <a:off x="3115783" y="1801561"/>
                <a:ext cx="1873756" cy="17025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latin typeface="微软雅黑" panose="020B0503020204020204" pitchFamily="34" charset="-122"/>
                  <a:ea typeface="微软雅黑" panose="020B0503020204020204" pitchFamily="34" charset="-122"/>
                  <a:cs typeface="+mn-ea"/>
                  <a:sym typeface="+mn-lt"/>
                </a:endParaRPr>
              </a:p>
            </p:txBody>
          </p:sp>
          <p:sp>
            <p:nvSpPr>
              <p:cNvPr id="57" name="Freeform 6"/>
              <p:cNvSpPr/>
              <p:nvPr/>
            </p:nvSpPr>
            <p:spPr bwMode="auto">
              <a:xfrm>
                <a:off x="3350561" y="2014894"/>
                <a:ext cx="1404195" cy="1275922"/>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a:noFill/>
              </a:ln>
              <a:effectLst>
                <a:innerShdw blurRad="3556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96">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3" name="TextBox 16"/>
            <p:cNvSpPr txBox="1"/>
            <p:nvPr/>
          </p:nvSpPr>
          <p:spPr>
            <a:xfrm>
              <a:off x="3301485" y="2250972"/>
              <a:ext cx="1474376" cy="606922"/>
            </a:xfrm>
            <a:prstGeom prst="rect">
              <a:avLst/>
            </a:prstGeom>
            <a:noFill/>
          </p:spPr>
          <p:txBody>
            <a:bodyPr wrap="square" rtlCol="0">
              <a:spAutoFit/>
            </a:bodyPr>
            <a:lstStyle/>
            <a:p>
              <a:pPr algn="ctr"/>
              <a:r>
                <a:rPr lang="zh-CN" altLang="en-US" sz="2597">
                  <a:solidFill>
                    <a:schemeClr val="bg1"/>
                  </a:solidFill>
                  <a:latin typeface="微软雅黑" panose="020B0503020204020204" pitchFamily="34" charset="-122"/>
                  <a:ea typeface="微软雅黑" panose="020B0503020204020204" pitchFamily="34" charset="-122"/>
                  <a:cs typeface="+mn-ea"/>
                  <a:sym typeface="+mn-lt"/>
                </a:rPr>
                <a:t>目录</a:t>
              </a:r>
            </a:p>
          </p:txBody>
        </p:sp>
        <p:sp>
          <p:nvSpPr>
            <p:cNvPr id="54" name="TextBox 16"/>
            <p:cNvSpPr txBox="1"/>
            <p:nvPr/>
          </p:nvSpPr>
          <p:spPr>
            <a:xfrm>
              <a:off x="3315752" y="2764207"/>
              <a:ext cx="1474376" cy="335851"/>
            </a:xfrm>
            <a:prstGeom prst="rect">
              <a:avLst/>
            </a:prstGeom>
            <a:noFill/>
          </p:spPr>
          <p:txBody>
            <a:bodyPr wrap="square" rtlCol="0">
              <a:spAutoFit/>
            </a:bodyPr>
            <a:lstStyle/>
            <a:p>
              <a:pPr algn="ctr"/>
              <a:r>
                <a:rPr lang="zh-CN" altLang="en-US" sz="1169" dirty="0">
                  <a:solidFill>
                    <a:schemeClr val="bg1"/>
                  </a:solidFill>
                  <a:latin typeface="微软雅黑" panose="020B0503020204020204" pitchFamily="34" charset="-122"/>
                  <a:ea typeface="微软雅黑" panose="020B0503020204020204" pitchFamily="34" charset="-122"/>
                  <a:cs typeface="+mn-ea"/>
                  <a:sym typeface="+mn-lt"/>
                </a:rPr>
                <a:t>第</a:t>
              </a:r>
              <a:r>
                <a:rPr lang="en-US" altLang="zh-CN" sz="1169" dirty="0">
                  <a:solidFill>
                    <a:schemeClr val="bg1"/>
                  </a:solidFill>
                  <a:latin typeface="微软雅黑" panose="020B0503020204020204" pitchFamily="34" charset="-122"/>
                  <a:ea typeface="微软雅黑" panose="020B0503020204020204" pitchFamily="34" charset="-122"/>
                  <a:cs typeface="+mn-ea"/>
                  <a:sym typeface="+mn-lt"/>
                </a:rPr>
                <a:t>10</a:t>
              </a:r>
              <a:r>
                <a:rPr lang="zh-CN" altLang="en-US" sz="1169" dirty="0">
                  <a:solidFill>
                    <a:schemeClr val="bg1"/>
                  </a:solidFill>
                  <a:latin typeface="微软雅黑" panose="020B0503020204020204" pitchFamily="34" charset="-122"/>
                  <a:ea typeface="微软雅黑" panose="020B0503020204020204" pitchFamily="34" charset="-122"/>
                  <a:cs typeface="+mn-ea"/>
                  <a:sym typeface="+mn-lt"/>
                </a:rPr>
                <a:t>章</a:t>
              </a:r>
            </a:p>
          </p:txBody>
        </p:sp>
      </p:grpSp>
      <p:sp>
        <p:nvSpPr>
          <p:cNvPr id="58" name="Freeform 6"/>
          <p:cNvSpPr/>
          <p:nvPr/>
        </p:nvSpPr>
        <p:spPr bwMode="auto">
          <a:xfrm>
            <a:off x="4031979" y="90275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10.1</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4" name="Freeform 6">
            <a:extLst>
              <a:ext uri="{FF2B5EF4-FFF2-40B4-BE49-F238E27FC236}">
                <a16:creationId xmlns:a16="http://schemas.microsoft.com/office/drawing/2014/main" id="{36F2F59A-6E23-4BBE-9AC8-37F8B76D7DD6}"/>
              </a:ext>
            </a:extLst>
          </p:cNvPr>
          <p:cNvSpPr/>
          <p:nvPr/>
        </p:nvSpPr>
        <p:spPr bwMode="auto">
          <a:xfrm>
            <a:off x="4052452" y="319169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10.4</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Freeform 6">
            <a:extLst>
              <a:ext uri="{FF2B5EF4-FFF2-40B4-BE49-F238E27FC236}">
                <a16:creationId xmlns:a16="http://schemas.microsoft.com/office/drawing/2014/main" id="{5B1F29E3-4447-43CB-A9C0-08C0546EF3D1}"/>
              </a:ext>
            </a:extLst>
          </p:cNvPr>
          <p:cNvSpPr/>
          <p:nvPr/>
        </p:nvSpPr>
        <p:spPr bwMode="auto">
          <a:xfrm>
            <a:off x="4019259" y="241246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10.3</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Freeform 6">
            <a:extLst>
              <a:ext uri="{FF2B5EF4-FFF2-40B4-BE49-F238E27FC236}">
                <a16:creationId xmlns:a16="http://schemas.microsoft.com/office/drawing/2014/main" id="{11CC333B-2EDB-4872-A80E-40B483495A5B}"/>
              </a:ext>
            </a:extLst>
          </p:cNvPr>
          <p:cNvSpPr/>
          <p:nvPr/>
        </p:nvSpPr>
        <p:spPr bwMode="auto">
          <a:xfrm>
            <a:off x="4033462" y="1635244"/>
            <a:ext cx="619476" cy="260559"/>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10.2</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1" name="圆角矩形 45">
            <a:extLst>
              <a:ext uri="{FF2B5EF4-FFF2-40B4-BE49-F238E27FC236}">
                <a16:creationId xmlns:a16="http://schemas.microsoft.com/office/drawing/2014/main" id="{467557B5-5CFA-40F3-B967-6B742CABF926}"/>
              </a:ext>
            </a:extLst>
          </p:cNvPr>
          <p:cNvSpPr/>
          <p:nvPr/>
        </p:nvSpPr>
        <p:spPr>
          <a:xfrm>
            <a:off x="3979760" y="3740874"/>
            <a:ext cx="4336656"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22" name="TextBox 36">
            <a:extLst>
              <a:ext uri="{FF2B5EF4-FFF2-40B4-BE49-F238E27FC236}">
                <a16:creationId xmlns:a16="http://schemas.microsoft.com/office/drawing/2014/main" id="{51225C79-90E3-40FA-99D7-005ABC2F37D7}"/>
              </a:ext>
            </a:extLst>
          </p:cNvPr>
          <p:cNvSpPr txBox="1"/>
          <p:nvPr/>
        </p:nvSpPr>
        <p:spPr>
          <a:xfrm>
            <a:off x="4619045" y="3792327"/>
            <a:ext cx="3737651" cy="651845"/>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实训项目</a:t>
            </a:r>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基于云数据库的许愿墙	</a:t>
            </a:r>
          </a:p>
        </p:txBody>
      </p:sp>
      <p:sp>
        <p:nvSpPr>
          <p:cNvPr id="23" name="Freeform 6">
            <a:extLst>
              <a:ext uri="{FF2B5EF4-FFF2-40B4-BE49-F238E27FC236}">
                <a16:creationId xmlns:a16="http://schemas.microsoft.com/office/drawing/2014/main" id="{15B16D9E-45D9-4123-B078-03A3018680F7}"/>
              </a:ext>
            </a:extLst>
          </p:cNvPr>
          <p:cNvSpPr/>
          <p:nvPr/>
        </p:nvSpPr>
        <p:spPr bwMode="auto">
          <a:xfrm>
            <a:off x="4020041" y="3849831"/>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10.5</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2834481012"/>
      </p:ext>
    </p:ext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1+#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1+#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childTnLst>
                          </p:cTn>
                        </p:par>
                        <p:par>
                          <p:cTn id="42" fill="hold">
                            <p:stCondLst>
                              <p:cond delay="3500"/>
                            </p:stCondLst>
                            <p:childTnLst>
                              <p:par>
                                <p:cTn id="43" presetID="2" presetClass="entr" presetSubtype="2"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0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1+#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 calcmode="lin" valueType="num">
                                      <p:cBhvr>
                                        <p:cTn id="64" dur="500" fill="hold"/>
                                        <p:tgtEl>
                                          <p:spTgt spid="25"/>
                                        </p:tgtEl>
                                        <p:attrNameLst>
                                          <p:attrName>style.rotation</p:attrName>
                                        </p:attrNameLst>
                                      </p:cBhvr>
                                      <p:tavLst>
                                        <p:tav tm="0">
                                          <p:val>
                                            <p:fltVal val="360"/>
                                          </p:val>
                                        </p:tav>
                                        <p:tav tm="100000">
                                          <p:val>
                                            <p:fltVal val="0"/>
                                          </p:val>
                                        </p:tav>
                                      </p:tavLst>
                                    </p:anim>
                                    <p:animEffect transition="in" filter="fade">
                                      <p:cBhvr>
                                        <p:cTn id="65" dur="500"/>
                                        <p:tgtEl>
                                          <p:spTgt spid="25"/>
                                        </p:tgtEl>
                                      </p:cBhvr>
                                    </p:animEffect>
                                  </p:childTnLst>
                                </p:cTn>
                              </p:par>
                            </p:childTnLst>
                          </p:cTn>
                        </p:par>
                        <p:par>
                          <p:cTn id="66" fill="hold">
                            <p:stCondLst>
                              <p:cond delay="5500"/>
                            </p:stCondLst>
                            <p:childTnLst>
                              <p:par>
                                <p:cTn id="67" presetID="2" presetClass="entr" presetSubtype="2"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additive="base">
                                        <p:cTn id="69" dur="500" fill="hold"/>
                                        <p:tgtEl>
                                          <p:spTgt spid="50"/>
                                        </p:tgtEl>
                                        <p:attrNameLst>
                                          <p:attrName>ppt_x</p:attrName>
                                        </p:attrNameLst>
                                      </p:cBhvr>
                                      <p:tavLst>
                                        <p:tav tm="0">
                                          <p:val>
                                            <p:strVal val="1+#ppt_w/2"/>
                                          </p:val>
                                        </p:tav>
                                        <p:tav tm="100000">
                                          <p:val>
                                            <p:strVal val="#ppt_x"/>
                                          </p:val>
                                        </p:tav>
                                      </p:tavLst>
                                    </p:anim>
                                    <p:anim calcmode="lin" valueType="num">
                                      <p:cBhvr additive="base">
                                        <p:cTn id="70" dur="500" fill="hold"/>
                                        <p:tgtEl>
                                          <p:spTgt spid="50"/>
                                        </p:tgtEl>
                                        <p:attrNameLst>
                                          <p:attrName>ppt_y</p:attrName>
                                        </p:attrNameLst>
                                      </p:cBhvr>
                                      <p:tavLst>
                                        <p:tav tm="0">
                                          <p:val>
                                            <p:strVal val="#ppt_y"/>
                                          </p:val>
                                        </p:tav>
                                        <p:tav tm="100000">
                                          <p:val>
                                            <p:strVal val="#ppt_y"/>
                                          </p:val>
                                        </p:tav>
                                      </p:tavLst>
                                    </p:anim>
                                  </p:childTnLst>
                                </p:cTn>
                              </p:par>
                            </p:childTnLst>
                          </p:cTn>
                        </p:par>
                        <p:par>
                          <p:cTn id="71" fill="hold">
                            <p:stCondLst>
                              <p:cond delay="6000"/>
                            </p:stCondLst>
                            <p:childTnLst>
                              <p:par>
                                <p:cTn id="72" presetID="49" presetClass="entr" presetSubtype="0" decel="10000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 calcmode="lin" valueType="num">
                                      <p:cBhvr>
                                        <p:cTn id="76" dur="500" fill="hold"/>
                                        <p:tgtEl>
                                          <p:spTgt spid="24"/>
                                        </p:tgtEl>
                                        <p:attrNameLst>
                                          <p:attrName>style.rotation</p:attrName>
                                        </p:attrNameLst>
                                      </p:cBhvr>
                                      <p:tavLst>
                                        <p:tav tm="0">
                                          <p:val>
                                            <p:fltVal val="360"/>
                                          </p:val>
                                        </p:tav>
                                        <p:tav tm="100000">
                                          <p:val>
                                            <p:fltVal val="0"/>
                                          </p:val>
                                        </p:tav>
                                      </p:tavLst>
                                    </p:anim>
                                    <p:animEffect transition="in" filter="fade">
                                      <p:cBhvr>
                                        <p:cTn id="77" dur="500"/>
                                        <p:tgtEl>
                                          <p:spTgt spid="24"/>
                                        </p:tgtEl>
                                      </p:cBhvr>
                                    </p:animEffect>
                                  </p:childTnLst>
                                </p:cTn>
                              </p:par>
                            </p:childTnLst>
                          </p:cTn>
                        </p:par>
                        <p:par>
                          <p:cTn id="78" fill="hold">
                            <p:stCondLst>
                              <p:cond delay="6500"/>
                            </p:stCondLst>
                            <p:childTnLst>
                              <p:par>
                                <p:cTn id="79" presetID="2" presetClass="entr" presetSubtype="2"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childTnLst>
                          </p:cTn>
                        </p:par>
                        <p:par>
                          <p:cTn id="83" fill="hold">
                            <p:stCondLst>
                              <p:cond delay="7000"/>
                            </p:stCondLst>
                            <p:childTnLst>
                              <p:par>
                                <p:cTn id="84" presetID="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7500"/>
                            </p:stCondLst>
                            <p:childTnLst>
                              <p:par>
                                <p:cTn id="89" presetID="49" presetClass="entr" presetSubtype="0" decel="100000"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 calcmode="lin" valueType="num">
                                      <p:cBhvr>
                                        <p:cTn id="93" dur="500" fill="hold"/>
                                        <p:tgtEl>
                                          <p:spTgt spid="23"/>
                                        </p:tgtEl>
                                        <p:attrNameLst>
                                          <p:attrName>style.rotation</p:attrName>
                                        </p:attrNameLst>
                                      </p:cBhvr>
                                      <p:tavLst>
                                        <p:tav tm="0">
                                          <p:val>
                                            <p:fltVal val="360"/>
                                          </p:val>
                                        </p:tav>
                                        <p:tav tm="100000">
                                          <p:val>
                                            <p:fltVal val="0"/>
                                          </p:val>
                                        </p:tav>
                                      </p:tavLst>
                                    </p:anim>
                                    <p:animEffect transition="in" filter="fade">
                                      <p:cBhvr>
                                        <p:cTn id="9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8" grpId="0" animBg="1"/>
      <p:bldP spid="24" grpId="0" animBg="1"/>
      <p:bldP spid="25" grpId="0" animBg="1"/>
      <p:bldP spid="26" grpId="0" animBg="1"/>
      <p:bldP spid="21" grpId="0" animBg="1"/>
      <p:bldP spid="22" grpId="0"/>
      <p:bldP spid="2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9218" name="图片 1">
            <a:extLst>
              <a:ext uri="{FF2B5EF4-FFF2-40B4-BE49-F238E27FC236}">
                <a16:creationId xmlns:a16="http://schemas.microsoft.com/office/drawing/2014/main" id="{353009F4-3AD1-4FB7-A1C9-B393C30551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9438" y="1737518"/>
            <a:ext cx="2960288" cy="2634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80965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0242" name="图片 1">
            <a:extLst>
              <a:ext uri="{FF2B5EF4-FFF2-40B4-BE49-F238E27FC236}">
                <a16:creationId xmlns:a16="http://schemas.microsoft.com/office/drawing/2014/main" id="{E734C131-DDCB-4257-83C8-4B6EA10929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599" y="1563638"/>
            <a:ext cx="5366355"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33737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A107BCF3-DE19-472A-9331-5DD6246C0A4A}"/>
              </a:ext>
            </a:extLst>
          </p:cNvPr>
          <p:cNvSpPr/>
          <p:nvPr/>
        </p:nvSpPr>
        <p:spPr>
          <a:xfrm>
            <a:off x="395536" y="1092209"/>
            <a:ext cx="4572000" cy="725840"/>
          </a:xfrm>
          <a:prstGeom prst="rect">
            <a:avLst/>
          </a:prstGeom>
        </p:spPr>
        <p:txBody>
          <a:bodyPr>
            <a:spAutoFit/>
          </a:bodyPr>
          <a:lstStyle/>
          <a:p>
            <a:pPr indent="269875" algn="just" fontAlgn="ctr">
              <a:lnSpc>
                <a:spcPts val="1580"/>
              </a:lnSpc>
              <a:spcAft>
                <a:spcPts val="0"/>
              </a:spcAft>
            </a:pPr>
            <a:r>
              <a:rPr lang="zh-CN"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ea typeface="黑体" panose="02010609060101010101" pitchFamily="49" charset="-122"/>
              </a:rPr>
              <a:t>例</a:t>
            </a:r>
            <a:r>
              <a:rPr lang="en-US" altLang="zh-CN" b="1" kern="100" dirty="0">
                <a:solidFill>
                  <a:srgbClr val="000000"/>
                </a:solidFill>
                <a:latin typeface="Times New Roman" panose="02020603050405020304" pitchFamily="18" charset="0"/>
              </a:rPr>
              <a:t>10-3</a:t>
            </a:r>
            <a:r>
              <a:rPr lang="zh-CN" altLang="zh-CN" kern="100" dirty="0">
                <a:solidFill>
                  <a:srgbClr val="000000"/>
                </a:solidFill>
                <a:latin typeface="Times New Roman" panose="02020603050405020304" pitchFamily="18" charset="0"/>
              </a:rPr>
              <a:t>】</a:t>
            </a:r>
            <a:r>
              <a:rPr lang="zh-CN" altLang="zh-CN" kern="100" dirty="0">
                <a:latin typeface="Times New Roman" panose="02020603050405020304" pitchFamily="18" charset="0"/>
              </a:rPr>
              <a:t>本例分别采用云函数和本地函数实现加法操作和减法操作，请对比区别。程序执行效果如图</a:t>
            </a:r>
            <a:r>
              <a:rPr lang="en-US" altLang="zh-CN" kern="100" dirty="0">
                <a:latin typeface="Times New Roman" panose="02020603050405020304" pitchFamily="18" charset="0"/>
              </a:rPr>
              <a:t>10.22</a:t>
            </a:r>
            <a:r>
              <a:rPr lang="zh-CN" altLang="zh-CN" kern="100" dirty="0">
                <a:latin typeface="Times New Roman" panose="02020603050405020304" pitchFamily="18" charset="0"/>
              </a:rPr>
              <a:t>和图</a:t>
            </a:r>
            <a:r>
              <a:rPr lang="en-US" altLang="zh-CN" kern="100" dirty="0">
                <a:latin typeface="Times New Roman" panose="02020603050405020304" pitchFamily="18" charset="0"/>
              </a:rPr>
              <a:t>10.23</a:t>
            </a:r>
            <a:r>
              <a:rPr lang="zh-CN" altLang="zh-CN" kern="100" dirty="0">
                <a:latin typeface="Times New Roman" panose="02020603050405020304" pitchFamily="18" charset="0"/>
              </a:rPr>
              <a:t>所示。</a:t>
            </a:r>
          </a:p>
        </p:txBody>
      </p:sp>
      <p:sp>
        <p:nvSpPr>
          <p:cNvPr id="5" name="矩形 4">
            <a:extLst>
              <a:ext uri="{FF2B5EF4-FFF2-40B4-BE49-F238E27FC236}">
                <a16:creationId xmlns:a16="http://schemas.microsoft.com/office/drawing/2014/main" id="{E75CE779-9A2A-4C31-A673-D4B850E1465E}"/>
              </a:ext>
            </a:extLst>
          </p:cNvPr>
          <p:cNvSpPr/>
          <p:nvPr/>
        </p:nvSpPr>
        <p:spPr>
          <a:xfrm>
            <a:off x="35496" y="2136375"/>
            <a:ext cx="6822504" cy="455253"/>
          </a:xfrm>
          <a:prstGeom prst="rect">
            <a:avLst/>
          </a:prstGeom>
        </p:spPr>
        <p:txBody>
          <a:bodyPr wrap="square">
            <a:spAutoFit/>
          </a:bodyPr>
          <a:lstStyle/>
          <a:p>
            <a:pPr marL="266700" algn="just">
              <a:lnSpc>
                <a:spcPct val="150000"/>
              </a:lnSpc>
              <a:spcAft>
                <a:spcPts val="0"/>
              </a:spcAft>
            </a:pPr>
            <a:r>
              <a:rPr lang="en-US" altLang="zh-CN" b="1" kern="100" dirty="0">
                <a:latin typeface="Times New Roman" panose="02020603050405020304" pitchFamily="18" charset="0"/>
              </a:rPr>
              <a:t>pages/</a:t>
            </a:r>
            <a:r>
              <a:rPr lang="en-US" altLang="zh-CN" kern="100" dirty="0">
                <a:latin typeface="Times New Roman" panose="02020603050405020304" pitchFamily="18" charset="0"/>
              </a:rPr>
              <a:t> </a:t>
            </a:r>
            <a:r>
              <a:rPr lang="en-US" altLang="zh-CN" b="1" kern="100" dirty="0" err="1">
                <a:latin typeface="Times New Roman" panose="02020603050405020304" pitchFamily="18" charset="0"/>
              </a:rPr>
              <a:t>firstcloudfunction</a:t>
            </a:r>
            <a:r>
              <a:rPr lang="en-US" altLang="zh-CN" b="1" kern="100" dirty="0">
                <a:latin typeface="Times New Roman" panose="02020603050405020304" pitchFamily="18" charset="0"/>
              </a:rPr>
              <a:t>/</a:t>
            </a:r>
            <a:r>
              <a:rPr lang="en-US" altLang="zh-CN" kern="100" dirty="0">
                <a:latin typeface="Times New Roman" panose="02020603050405020304" pitchFamily="18" charset="0"/>
              </a:rPr>
              <a:t> </a:t>
            </a:r>
            <a:r>
              <a:rPr lang="en-US" altLang="zh-CN" b="1" kern="100" dirty="0" err="1">
                <a:latin typeface="Times New Roman" panose="02020603050405020304" pitchFamily="18" charset="0"/>
              </a:rPr>
              <a:t>firstcloudfunction.wxml</a:t>
            </a:r>
            <a:r>
              <a:rPr lang="zh-CN" altLang="zh-CN" b="1" kern="100" dirty="0">
                <a:latin typeface="Times New Roman" panose="02020603050405020304" pitchFamily="18" charset="0"/>
              </a:rPr>
              <a:t>的代码如下</a:t>
            </a:r>
            <a:r>
              <a:rPr lang="en-US" altLang="zh-CN" b="1" kern="100" dirty="0">
                <a:latin typeface="Times New Roman" panose="02020603050405020304" pitchFamily="18" charset="0"/>
              </a:rPr>
              <a:t>:</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id="{9EF767EF-F82D-48D9-AC6E-661BB92AA7AE}"/>
              </a:ext>
            </a:extLst>
          </p:cNvPr>
          <p:cNvSpPr/>
          <p:nvPr/>
        </p:nvSpPr>
        <p:spPr>
          <a:xfrm>
            <a:off x="88065" y="3147814"/>
            <a:ext cx="6246440" cy="369332"/>
          </a:xfrm>
          <a:prstGeom prst="rect">
            <a:avLst/>
          </a:prstGeom>
        </p:spPr>
        <p:txBody>
          <a:bodyPr wrap="squar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pages/</a:t>
            </a:r>
            <a:r>
              <a:rPr lang="en-US" altLang="zh-CN" kern="100" dirty="0">
                <a:latin typeface="Times New Roman" panose="02020603050405020304" pitchFamily="18" charset="0"/>
                <a:cs typeface="宋体" panose="02010600030101010101" pitchFamily="2" charset="-122"/>
              </a:rPr>
              <a:t> </a:t>
            </a:r>
            <a:r>
              <a:rPr lang="en-US" altLang="zh-CN" b="1" kern="100" dirty="0" err="1">
                <a:latin typeface="Times New Roman" panose="02020603050405020304" pitchFamily="18" charset="0"/>
                <a:cs typeface="宋体" panose="02010600030101010101" pitchFamily="2" charset="-122"/>
              </a:rPr>
              <a:t>firstcloudfunction</a:t>
            </a:r>
            <a:r>
              <a:rPr lang="en-US" altLang="zh-CN" b="1" kern="100" dirty="0">
                <a:latin typeface="Times New Roman" panose="02020603050405020304" pitchFamily="18" charset="0"/>
                <a:cs typeface="宋体" panose="02010600030101010101" pitchFamily="2" charset="-122"/>
              </a:rPr>
              <a:t>/</a:t>
            </a:r>
            <a:r>
              <a:rPr lang="en-US" altLang="zh-CN" kern="100" dirty="0">
                <a:latin typeface="Times New Roman" panose="02020603050405020304" pitchFamily="18" charset="0"/>
                <a:cs typeface="宋体" panose="02010600030101010101" pitchFamily="2" charset="-122"/>
              </a:rPr>
              <a:t> </a:t>
            </a:r>
            <a:r>
              <a:rPr lang="en-US" altLang="zh-CN" b="1" kern="100" dirty="0">
                <a:latin typeface="Times New Roman" panose="02020603050405020304" pitchFamily="18" charset="0"/>
                <a:cs typeface="宋体" panose="02010600030101010101" pitchFamily="2" charset="-122"/>
              </a:rPr>
              <a:t>firstcloudfunction.js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
        <p:nvSpPr>
          <p:cNvPr id="7" name="矩形 6">
            <a:extLst>
              <a:ext uri="{FF2B5EF4-FFF2-40B4-BE49-F238E27FC236}">
                <a16:creationId xmlns:a16="http://schemas.microsoft.com/office/drawing/2014/main" id="{07B88BD3-32CF-4339-942F-9C4A801CB17A}"/>
              </a:ext>
            </a:extLst>
          </p:cNvPr>
          <p:cNvSpPr/>
          <p:nvPr/>
        </p:nvSpPr>
        <p:spPr>
          <a:xfrm>
            <a:off x="244179" y="4011146"/>
            <a:ext cx="3589444" cy="369332"/>
          </a:xfrm>
          <a:prstGeom prst="rect">
            <a:avLst/>
          </a:prstGeom>
        </p:spPr>
        <p:txBody>
          <a:bodyPr wrap="none">
            <a:spAutoFit/>
          </a:bodyPr>
          <a:lstStyle/>
          <a:p>
            <a:pPr indent="266700" algn="just">
              <a:spcAft>
                <a:spcPts val="0"/>
              </a:spcAft>
            </a:pPr>
            <a:r>
              <a:rPr lang="zh-CN" altLang="zh-CN" b="1" kern="100" dirty="0">
                <a:latin typeface="Times New Roman" panose="02020603050405020304" pitchFamily="18" charset="0"/>
                <a:cs typeface="宋体" panose="02010600030101010101" pitchFamily="2" charset="-122"/>
              </a:rPr>
              <a:t>云函数</a:t>
            </a:r>
            <a:r>
              <a:rPr lang="en-US" altLang="zh-CN" b="1" kern="100" dirty="0">
                <a:latin typeface="Times New Roman" panose="02020603050405020304" pitchFamily="18" charset="0"/>
                <a:cs typeface="宋体" panose="02010600030101010101" pitchFamily="2" charset="-122"/>
              </a:rPr>
              <a:t>add/index.js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23070491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343074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10.3.1  </a:t>
            </a:r>
            <a:r>
              <a:rPr lang="zh-CN" altLang="en-US" b="1" kern="100" dirty="0">
                <a:solidFill>
                  <a:schemeClr val="bg1"/>
                </a:solidFill>
                <a:latin typeface="Arial" panose="020B0604020202020204" pitchFamily="34" charset="0"/>
                <a:cs typeface="Times New Roman" panose="02020603050405020304" pitchFamily="18" charset="0"/>
              </a:rPr>
              <a:t>云函数</a:t>
            </a:r>
            <a:r>
              <a:rPr lang="en-US" altLang="zh-CN" b="1" kern="100" dirty="0">
                <a:solidFill>
                  <a:schemeClr val="bg1"/>
                </a:solidFill>
                <a:latin typeface="Arial" panose="020B0604020202020204" pitchFamily="34" charset="0"/>
                <a:cs typeface="Times New Roman" panose="02020603050405020304" pitchFamily="18" charset="0"/>
              </a:rPr>
              <a:t>API</a:t>
            </a:r>
            <a:r>
              <a:rPr lang="zh-CN" altLang="en-US" b="1" kern="100" dirty="0">
                <a:solidFill>
                  <a:schemeClr val="bg1"/>
                </a:solidFill>
                <a:latin typeface="Arial" panose="020B0604020202020204" pitchFamily="34" charset="0"/>
                <a:cs typeface="Times New Roman" panose="02020603050405020304" pitchFamily="18" charset="0"/>
              </a:rPr>
              <a:t>和云函数创建</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1266" name="图片 1">
            <a:extLst>
              <a:ext uri="{FF2B5EF4-FFF2-40B4-BE49-F238E27FC236}">
                <a16:creationId xmlns:a16="http://schemas.microsoft.com/office/drawing/2014/main" id="{E8A90B14-43E2-4618-B99B-0F3072F2FE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2067694"/>
            <a:ext cx="3538302"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67291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410400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10.3.2  Callback </a:t>
            </a:r>
            <a:r>
              <a:rPr lang="zh-CN" altLang="en-US" b="1" kern="100" dirty="0">
                <a:solidFill>
                  <a:schemeClr val="bg1"/>
                </a:solidFill>
                <a:latin typeface="Arial" panose="020B0604020202020204" pitchFamily="34" charset="0"/>
                <a:cs typeface="Times New Roman" panose="02020603050405020304" pitchFamily="18" charset="0"/>
              </a:rPr>
              <a:t>风格和</a:t>
            </a:r>
            <a:r>
              <a:rPr lang="en-US" altLang="zh-CN" b="1" kern="100" dirty="0">
                <a:solidFill>
                  <a:schemeClr val="bg1"/>
                </a:solidFill>
                <a:latin typeface="Arial" panose="020B0604020202020204" pitchFamily="34" charset="0"/>
                <a:cs typeface="Times New Roman" panose="02020603050405020304" pitchFamily="18" charset="0"/>
              </a:rPr>
              <a:t>Promise </a:t>
            </a:r>
            <a:r>
              <a:rPr lang="zh-CN" altLang="en-US" b="1" kern="100" dirty="0">
                <a:solidFill>
                  <a:schemeClr val="bg1"/>
                </a:solidFill>
                <a:latin typeface="Arial" panose="020B0604020202020204" pitchFamily="34" charset="0"/>
                <a:cs typeface="Times New Roman" panose="02020603050405020304" pitchFamily="18" charset="0"/>
              </a:rPr>
              <a:t>风格</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A34624C9-E396-4E7F-B5B2-093CB1773279}"/>
              </a:ext>
            </a:extLst>
          </p:cNvPr>
          <p:cNvSpPr/>
          <p:nvPr/>
        </p:nvSpPr>
        <p:spPr>
          <a:xfrm>
            <a:off x="2286000" y="1479143"/>
            <a:ext cx="4572000" cy="2185214"/>
          </a:xfrm>
          <a:prstGeom prst="rect">
            <a:avLst/>
          </a:prstGeom>
        </p:spPr>
        <p:txBody>
          <a:bodyPr>
            <a:spAutoFit/>
          </a:bodyPr>
          <a:lstStyle/>
          <a:p>
            <a:pPr indent="266700" algn="just">
              <a:spcAft>
                <a:spcPts val="0"/>
              </a:spcAft>
            </a:pPr>
            <a:r>
              <a:rPr lang="en-US" altLang="zh-CN" sz="2400" b="1" kern="100" dirty="0">
                <a:latin typeface="宋体" panose="02010600030101010101" pitchFamily="2" charset="-122"/>
              </a:rPr>
              <a:t>Callback </a:t>
            </a:r>
            <a:r>
              <a:rPr lang="zh-CN" altLang="zh-CN" sz="2400" b="1" kern="100" dirty="0">
                <a:latin typeface="Times New Roman" panose="02020603050405020304" pitchFamily="18" charset="0"/>
              </a:rPr>
              <a:t>风格</a:t>
            </a:r>
            <a:endParaRPr lang="zh-CN" altLang="zh-CN" sz="2400" kern="100" dirty="0">
              <a:latin typeface="Times New Roman" panose="02020603050405020304" pitchFamily="18" charset="0"/>
            </a:endParaRPr>
          </a:p>
          <a:p>
            <a:pPr indent="269875" algn="just">
              <a:lnSpc>
                <a:spcPts val="1200"/>
              </a:lnSpc>
              <a:spcAft>
                <a:spcPts val="0"/>
              </a:spcAft>
            </a:pPr>
            <a:r>
              <a:rPr lang="en-US" altLang="zh-CN" kern="0" dirty="0" err="1">
                <a:latin typeface="Courier New" panose="02070309020205020404" pitchFamily="49" charset="0"/>
              </a:rPr>
              <a:t>wx.cloud.uploadFile</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r>
              <a:rPr lang="en-US" altLang="zh-CN" kern="0" dirty="0" err="1">
                <a:latin typeface="Courier New" panose="02070309020205020404" pitchFamily="49" charset="0"/>
              </a:rPr>
              <a:t>cloudPath</a:t>
            </a:r>
            <a:r>
              <a:rPr lang="en-US" altLang="zh-CN" kern="0" dirty="0">
                <a:latin typeface="Courier New" panose="02070309020205020404" pitchFamily="49" charset="0"/>
              </a:rPr>
              <a:t>: 'example.png',</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r>
              <a:rPr lang="en-US" altLang="zh-CN" kern="0" dirty="0" err="1">
                <a:latin typeface="Courier New" panose="02070309020205020404" pitchFamily="49" charset="0"/>
              </a:rPr>
              <a:t>filePath</a:t>
            </a:r>
            <a:r>
              <a:rPr lang="en-US" altLang="zh-CN" kern="0" dirty="0">
                <a:latin typeface="Courier New" panose="02070309020205020404" pitchFamily="49" charset="0"/>
              </a:rPr>
              <a:t>: '', // </a:t>
            </a:r>
            <a:r>
              <a:rPr lang="zh-CN" altLang="zh-CN" kern="0" dirty="0">
                <a:latin typeface="Courier New" panose="02070309020205020404" pitchFamily="49" charset="0"/>
              </a:rPr>
              <a:t>文件路径</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success: res =&gt;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 get resource ID</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console.log(</a:t>
            </a:r>
            <a:r>
              <a:rPr lang="en-US" altLang="zh-CN" kern="0" dirty="0" err="1">
                <a:latin typeface="Courier New" panose="02070309020205020404" pitchFamily="49" charset="0"/>
              </a:rPr>
              <a:t>res.fileID</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fail: err =&gt;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 handle error</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2948134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410400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10.3.2  Callback </a:t>
            </a:r>
            <a:r>
              <a:rPr lang="zh-CN" altLang="en-US" b="1" kern="100" dirty="0">
                <a:solidFill>
                  <a:schemeClr val="bg1"/>
                </a:solidFill>
                <a:latin typeface="Arial" panose="020B0604020202020204" pitchFamily="34" charset="0"/>
                <a:cs typeface="Times New Roman" panose="02020603050405020304" pitchFamily="18" charset="0"/>
              </a:rPr>
              <a:t>风格和</a:t>
            </a:r>
            <a:r>
              <a:rPr lang="en-US" altLang="zh-CN" b="1" kern="100" dirty="0">
                <a:solidFill>
                  <a:schemeClr val="bg1"/>
                </a:solidFill>
                <a:latin typeface="Arial" panose="020B0604020202020204" pitchFamily="34" charset="0"/>
                <a:cs typeface="Times New Roman" panose="02020603050405020304" pitchFamily="18" charset="0"/>
              </a:rPr>
              <a:t>Promise </a:t>
            </a:r>
            <a:r>
              <a:rPr lang="zh-CN" altLang="en-US" b="1" kern="100" dirty="0">
                <a:solidFill>
                  <a:schemeClr val="bg1"/>
                </a:solidFill>
                <a:latin typeface="Arial" panose="020B0604020202020204" pitchFamily="34" charset="0"/>
                <a:cs typeface="Times New Roman" panose="02020603050405020304" pitchFamily="18" charset="0"/>
              </a:rPr>
              <a:t>风格</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E6EC9DF0-87D0-466F-B1EE-60142E3751DC}"/>
              </a:ext>
            </a:extLst>
          </p:cNvPr>
          <p:cNvSpPr/>
          <p:nvPr/>
        </p:nvSpPr>
        <p:spPr>
          <a:xfrm>
            <a:off x="2286000" y="1633032"/>
            <a:ext cx="4572000" cy="1877437"/>
          </a:xfrm>
          <a:prstGeom prst="rect">
            <a:avLst/>
          </a:prstGeom>
        </p:spPr>
        <p:txBody>
          <a:bodyPr>
            <a:spAutoFit/>
          </a:bodyPr>
          <a:lstStyle/>
          <a:p>
            <a:pPr indent="266700" algn="just">
              <a:spcAft>
                <a:spcPts val="0"/>
              </a:spcAft>
            </a:pPr>
            <a:r>
              <a:rPr lang="en-US" altLang="zh-CN" sz="2400" b="1" kern="100" dirty="0">
                <a:latin typeface="宋体" panose="02010600030101010101" pitchFamily="2" charset="-122"/>
              </a:rPr>
              <a:t>Promise </a:t>
            </a:r>
            <a:r>
              <a:rPr lang="zh-CN" altLang="zh-CN" sz="2400" b="1" kern="100" dirty="0">
                <a:latin typeface="Times New Roman" panose="02020603050405020304" pitchFamily="18" charset="0"/>
              </a:rPr>
              <a:t>风格</a:t>
            </a:r>
            <a:endParaRPr lang="zh-CN" altLang="zh-CN" sz="2400" kern="100" dirty="0">
              <a:latin typeface="Times New Roman" panose="02020603050405020304" pitchFamily="18" charset="0"/>
            </a:endParaRPr>
          </a:p>
          <a:p>
            <a:pPr indent="269875" algn="just">
              <a:lnSpc>
                <a:spcPts val="1200"/>
              </a:lnSpc>
              <a:spcAft>
                <a:spcPts val="0"/>
              </a:spcAft>
            </a:pPr>
            <a:r>
              <a:rPr lang="en-US" altLang="zh-CN" kern="0" dirty="0" err="1">
                <a:latin typeface="Courier New" panose="02070309020205020404" pitchFamily="49" charset="0"/>
              </a:rPr>
              <a:t>wx.cloud.uploadFile</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r>
              <a:rPr lang="en-US" altLang="zh-CN" kern="0" dirty="0" err="1">
                <a:latin typeface="Courier New" panose="02070309020205020404" pitchFamily="49" charset="0"/>
              </a:rPr>
              <a:t>cloudPath</a:t>
            </a:r>
            <a:r>
              <a:rPr lang="en-US" altLang="zh-CN" kern="0" dirty="0">
                <a:latin typeface="Courier New" panose="02070309020205020404" pitchFamily="49" charset="0"/>
              </a:rPr>
              <a:t>: 'example.png',</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r>
              <a:rPr lang="en-US" altLang="zh-CN" kern="0" dirty="0" err="1">
                <a:latin typeface="Courier New" panose="02070309020205020404" pitchFamily="49" charset="0"/>
              </a:rPr>
              <a:t>filePath</a:t>
            </a:r>
            <a:r>
              <a:rPr lang="en-US" altLang="zh-CN" kern="0" dirty="0">
                <a:latin typeface="Courier New" panose="02070309020205020404" pitchFamily="49" charset="0"/>
              </a:rPr>
              <a:t>: '', // </a:t>
            </a:r>
            <a:r>
              <a:rPr lang="zh-CN" altLang="zh-CN" kern="0" dirty="0">
                <a:latin typeface="Courier New" panose="02070309020205020404" pitchFamily="49" charset="0"/>
              </a:rPr>
              <a:t>文件路径</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}).then(res =&gt;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 get resource ID</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console.log(</a:t>
            </a:r>
            <a:r>
              <a:rPr lang="en-US" altLang="zh-CN" kern="0" dirty="0" err="1">
                <a:latin typeface="Courier New" panose="02070309020205020404" pitchFamily="49" charset="0"/>
              </a:rPr>
              <a:t>res.fileID</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}).catch(error =&gt;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 handle error</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2034314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410400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10.3.2  Callback </a:t>
            </a:r>
            <a:r>
              <a:rPr lang="zh-CN" altLang="en-US" b="1" kern="100" dirty="0">
                <a:solidFill>
                  <a:schemeClr val="bg1"/>
                </a:solidFill>
                <a:latin typeface="Arial" panose="020B0604020202020204" pitchFamily="34" charset="0"/>
                <a:cs typeface="Times New Roman" panose="02020603050405020304" pitchFamily="18" charset="0"/>
              </a:rPr>
              <a:t>风格和</a:t>
            </a:r>
            <a:r>
              <a:rPr lang="en-US" altLang="zh-CN" b="1" kern="100" dirty="0">
                <a:solidFill>
                  <a:schemeClr val="bg1"/>
                </a:solidFill>
                <a:latin typeface="Arial" panose="020B0604020202020204" pitchFamily="34" charset="0"/>
                <a:cs typeface="Times New Roman" panose="02020603050405020304" pitchFamily="18" charset="0"/>
              </a:rPr>
              <a:t>Promise </a:t>
            </a:r>
            <a:r>
              <a:rPr lang="zh-CN" altLang="en-US" b="1" kern="100" dirty="0">
                <a:solidFill>
                  <a:schemeClr val="bg1"/>
                </a:solidFill>
                <a:latin typeface="Arial" panose="020B0604020202020204" pitchFamily="34" charset="0"/>
                <a:cs typeface="Times New Roman" panose="02020603050405020304" pitchFamily="18" charset="0"/>
              </a:rPr>
              <a:t>风格</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id="{9BC928F1-BC21-4FDA-92ED-56C1E0C913C9}"/>
              </a:ext>
            </a:extLst>
          </p:cNvPr>
          <p:cNvPicPr>
            <a:picLocks noChangeAspect="1"/>
          </p:cNvPicPr>
          <p:nvPr/>
        </p:nvPicPr>
        <p:blipFill>
          <a:blip r:embed="rId2"/>
          <a:stretch>
            <a:fillRect/>
          </a:stretch>
        </p:blipFill>
        <p:spPr>
          <a:xfrm>
            <a:off x="0" y="1582314"/>
            <a:ext cx="9144000" cy="1978871"/>
          </a:xfrm>
          <a:prstGeom prst="rect">
            <a:avLst/>
          </a:prstGeom>
        </p:spPr>
      </p:pic>
    </p:spTree>
    <p:extLst>
      <p:ext uri="{BB962C8B-B14F-4D97-AF65-F5344CB8AC3E}">
        <p14:creationId xmlns:p14="http://schemas.microsoft.com/office/powerpoint/2010/main" val="2280870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410400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10.3.2  Callback </a:t>
            </a:r>
            <a:r>
              <a:rPr lang="zh-CN" altLang="en-US" b="1" kern="100" dirty="0">
                <a:solidFill>
                  <a:schemeClr val="bg1"/>
                </a:solidFill>
                <a:latin typeface="Arial" panose="020B0604020202020204" pitchFamily="34" charset="0"/>
                <a:cs typeface="Times New Roman" panose="02020603050405020304" pitchFamily="18" charset="0"/>
              </a:rPr>
              <a:t>风格和</a:t>
            </a:r>
            <a:r>
              <a:rPr lang="en-US" altLang="zh-CN" b="1" kern="100" dirty="0">
                <a:solidFill>
                  <a:schemeClr val="bg1"/>
                </a:solidFill>
                <a:latin typeface="Arial" panose="020B0604020202020204" pitchFamily="34" charset="0"/>
                <a:cs typeface="Times New Roman" panose="02020603050405020304" pitchFamily="18" charset="0"/>
              </a:rPr>
              <a:t>Promise </a:t>
            </a:r>
            <a:r>
              <a:rPr lang="zh-CN" altLang="en-US" b="1" kern="100" dirty="0">
                <a:solidFill>
                  <a:schemeClr val="bg1"/>
                </a:solidFill>
                <a:latin typeface="Arial" panose="020B0604020202020204" pitchFamily="34" charset="0"/>
                <a:cs typeface="Times New Roman" panose="02020603050405020304" pitchFamily="18" charset="0"/>
              </a:rPr>
              <a:t>风格</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295F4DBE-C3B6-451D-ABAC-04EDE6715D89}"/>
              </a:ext>
            </a:extLst>
          </p:cNvPr>
          <p:cNvSpPr/>
          <p:nvPr/>
        </p:nvSpPr>
        <p:spPr>
          <a:xfrm>
            <a:off x="539552" y="1275606"/>
            <a:ext cx="6318448" cy="1395254"/>
          </a:xfrm>
          <a:prstGeom prst="rect">
            <a:avLst/>
          </a:prstGeom>
        </p:spPr>
        <p:txBody>
          <a:bodyPr wrap="square">
            <a:spAutoFit/>
          </a:bodyPr>
          <a:lstStyle/>
          <a:p>
            <a:pPr indent="269875" algn="just" fontAlgn="ctr">
              <a:lnSpc>
                <a:spcPts val="1580"/>
              </a:lnSpc>
              <a:spcAft>
                <a:spcPts val="0"/>
              </a:spcAft>
            </a:pPr>
            <a:r>
              <a:rPr lang="zh-CN"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ea typeface="黑体" panose="02010609060101010101" pitchFamily="49" charset="-122"/>
              </a:rPr>
              <a:t>例</a:t>
            </a:r>
            <a:r>
              <a:rPr lang="en-US" altLang="zh-CN" b="1" kern="100" dirty="0">
                <a:solidFill>
                  <a:srgbClr val="000000"/>
                </a:solidFill>
                <a:latin typeface="Times New Roman" panose="02020603050405020304" pitchFamily="18" charset="0"/>
              </a:rPr>
              <a:t>10-4</a:t>
            </a:r>
            <a:r>
              <a:rPr lang="zh-CN" altLang="zh-CN" kern="100" dirty="0">
                <a:solidFill>
                  <a:srgbClr val="000000"/>
                </a:solidFill>
                <a:latin typeface="Times New Roman" panose="02020603050405020304" pitchFamily="18" charset="0"/>
              </a:rPr>
              <a:t>】</a:t>
            </a:r>
            <a:r>
              <a:rPr lang="zh-CN" altLang="zh-CN" kern="100" dirty="0">
                <a:latin typeface="Times New Roman" panose="02020603050405020304" pitchFamily="18" charset="0"/>
              </a:rPr>
              <a:t>本例在例</a:t>
            </a:r>
            <a:r>
              <a:rPr lang="en-US" altLang="zh-CN" kern="100" dirty="0">
                <a:latin typeface="Times New Roman" panose="02020603050405020304" pitchFamily="18" charset="0"/>
              </a:rPr>
              <a:t>10-3</a:t>
            </a:r>
            <a:r>
              <a:rPr lang="zh-CN" altLang="zh-CN" kern="100" dirty="0">
                <a:latin typeface="Times New Roman" panose="02020603050405020304" pitchFamily="18" charset="0"/>
              </a:rPr>
              <a:t>的基础上，设计了云函数与小程序的四种风格关系介绍</a:t>
            </a:r>
            <a:r>
              <a:rPr lang="en-US" altLang="zh-CN" kern="100" dirty="0">
                <a:latin typeface="Times New Roman" panose="02020603050405020304" pitchFamily="18" charset="0"/>
              </a:rPr>
              <a:t>Callback </a:t>
            </a:r>
            <a:r>
              <a:rPr lang="zh-CN" altLang="zh-CN" kern="100" dirty="0">
                <a:latin typeface="Times New Roman" panose="02020603050405020304" pitchFamily="18" charset="0"/>
              </a:rPr>
              <a:t>风格</a:t>
            </a:r>
            <a:r>
              <a:rPr lang="en-US" altLang="zh-CN" kern="100" dirty="0">
                <a:latin typeface="Times New Roman" panose="02020603050405020304" pitchFamily="18" charset="0"/>
              </a:rPr>
              <a:t>Promise </a:t>
            </a:r>
            <a:r>
              <a:rPr lang="zh-CN" altLang="zh-CN" kern="100" dirty="0">
                <a:latin typeface="Times New Roman" panose="02020603050405020304" pitchFamily="18" charset="0"/>
              </a:rPr>
              <a:t>风格。程序运行结果如图</a:t>
            </a:r>
            <a:r>
              <a:rPr lang="en-US" altLang="zh-CN" kern="100" dirty="0">
                <a:latin typeface="Times New Roman" panose="02020603050405020304" pitchFamily="18" charset="0"/>
              </a:rPr>
              <a:t>10.24</a:t>
            </a:r>
            <a:r>
              <a:rPr lang="zh-CN" altLang="zh-CN" kern="100" dirty="0">
                <a:latin typeface="Times New Roman" panose="02020603050405020304" pitchFamily="18" charset="0"/>
              </a:rPr>
              <a:t>和图</a:t>
            </a:r>
            <a:r>
              <a:rPr lang="en-US" altLang="zh-CN" kern="100" dirty="0">
                <a:latin typeface="Times New Roman" panose="02020603050405020304" pitchFamily="18" charset="0"/>
              </a:rPr>
              <a:t>10.25</a:t>
            </a:r>
            <a:r>
              <a:rPr lang="zh-CN" altLang="zh-CN" kern="100" dirty="0">
                <a:latin typeface="Times New Roman" panose="02020603050405020304" pitchFamily="18" charset="0"/>
              </a:rPr>
              <a:t>所示。</a:t>
            </a:r>
            <a:endParaRPr lang="en-US" altLang="zh-CN" kern="100" dirty="0">
              <a:latin typeface="Times New Roman" panose="02020603050405020304" pitchFamily="18" charset="0"/>
            </a:endParaRPr>
          </a:p>
          <a:p>
            <a:pPr indent="269875" algn="just" fontAlgn="ctr">
              <a:lnSpc>
                <a:spcPts val="1580"/>
              </a:lnSpc>
              <a:spcAft>
                <a:spcPts val="0"/>
              </a:spcAft>
            </a:pPr>
            <a:endParaRPr lang="en-US" altLang="zh-CN" kern="100" dirty="0">
              <a:latin typeface="Times New Roman" panose="02020603050405020304" pitchFamily="18" charset="0"/>
            </a:endParaRPr>
          </a:p>
          <a:p>
            <a:pPr indent="269875" algn="just" fontAlgn="ctr">
              <a:lnSpc>
                <a:spcPts val="1580"/>
              </a:lnSpc>
              <a:spcAft>
                <a:spcPts val="0"/>
              </a:spcAft>
            </a:pPr>
            <a:endParaRPr lang="zh-CN" altLang="zh-CN" kern="100" dirty="0">
              <a:latin typeface="Times New Roman" panose="02020603050405020304" pitchFamily="18" charset="0"/>
            </a:endParaRPr>
          </a:p>
          <a:p>
            <a:pPr indent="266700" algn="just">
              <a:spcAft>
                <a:spcPts val="0"/>
              </a:spcAft>
            </a:pPr>
            <a:r>
              <a:rPr lang="en-US" altLang="zh-CN" b="1" kern="100" dirty="0">
                <a:latin typeface="Times New Roman" panose="02020603050405020304" pitchFamily="18" charset="0"/>
                <a:cs typeface="宋体" panose="02010600030101010101" pitchFamily="2" charset="-122"/>
              </a:rPr>
              <a:t>pages/</a:t>
            </a:r>
            <a:r>
              <a:rPr lang="en-US" altLang="zh-CN" kern="100" dirty="0">
                <a:latin typeface="Times New Roman" panose="02020603050405020304" pitchFamily="18" charset="0"/>
                <a:cs typeface="宋体" panose="02010600030101010101" pitchFamily="2" charset="-122"/>
              </a:rPr>
              <a:t> </a:t>
            </a:r>
            <a:r>
              <a:rPr lang="en-US" altLang="zh-CN" b="1" kern="100" dirty="0" err="1">
                <a:latin typeface="Times New Roman" panose="02020603050405020304" pitchFamily="18" charset="0"/>
                <a:cs typeface="宋体" panose="02010600030101010101" pitchFamily="2" charset="-122"/>
              </a:rPr>
              <a:t>firstcloudfunction</a:t>
            </a:r>
            <a:r>
              <a:rPr lang="en-US" altLang="zh-CN" b="1" kern="100" dirty="0">
                <a:latin typeface="Times New Roman" panose="02020603050405020304" pitchFamily="18" charset="0"/>
                <a:cs typeface="宋体" panose="02010600030101010101" pitchFamily="2" charset="-122"/>
              </a:rPr>
              <a:t>/</a:t>
            </a:r>
            <a:r>
              <a:rPr lang="en-US" altLang="zh-CN" kern="100" dirty="0">
                <a:latin typeface="Times New Roman" panose="02020603050405020304" pitchFamily="18" charset="0"/>
                <a:cs typeface="宋体" panose="02010600030101010101" pitchFamily="2" charset="-122"/>
              </a:rPr>
              <a:t> </a:t>
            </a:r>
            <a:r>
              <a:rPr lang="en-US" altLang="zh-CN" b="1" kern="100" dirty="0">
                <a:latin typeface="Times New Roman" panose="02020603050405020304" pitchFamily="18" charset="0"/>
                <a:cs typeface="宋体" panose="02010600030101010101" pitchFamily="2" charset="-122"/>
              </a:rPr>
              <a:t>firstcloudfunction.js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
        <p:nvSpPr>
          <p:cNvPr id="6" name="矩形 5">
            <a:extLst>
              <a:ext uri="{FF2B5EF4-FFF2-40B4-BE49-F238E27FC236}">
                <a16:creationId xmlns:a16="http://schemas.microsoft.com/office/drawing/2014/main" id="{C2C7E3E1-1C00-41BC-846E-14FBADB5BC95}"/>
              </a:ext>
            </a:extLst>
          </p:cNvPr>
          <p:cNvSpPr/>
          <p:nvPr/>
        </p:nvSpPr>
        <p:spPr>
          <a:xfrm>
            <a:off x="568152" y="2749847"/>
            <a:ext cx="7388224" cy="369332"/>
          </a:xfrm>
          <a:prstGeom prst="rect">
            <a:avLst/>
          </a:prstGeom>
        </p:spPr>
        <p:txBody>
          <a:bodyPr wrap="squar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pages/</a:t>
            </a:r>
            <a:r>
              <a:rPr lang="en-US" altLang="zh-CN" kern="100" dirty="0">
                <a:latin typeface="Times New Roman" panose="02020603050405020304" pitchFamily="18" charset="0"/>
                <a:cs typeface="宋体" panose="02010600030101010101" pitchFamily="2" charset="-122"/>
              </a:rPr>
              <a:t> </a:t>
            </a:r>
            <a:r>
              <a:rPr lang="en-US" altLang="zh-CN" b="1" kern="100" dirty="0" err="1">
                <a:latin typeface="Times New Roman" panose="02020603050405020304" pitchFamily="18" charset="0"/>
                <a:cs typeface="宋体" panose="02010600030101010101" pitchFamily="2" charset="-122"/>
              </a:rPr>
              <a:t>firstcloudfunction</a:t>
            </a:r>
            <a:r>
              <a:rPr lang="en-US" altLang="zh-CN" b="1" kern="100" dirty="0">
                <a:latin typeface="Times New Roman" panose="02020603050405020304" pitchFamily="18" charset="0"/>
                <a:cs typeface="宋体" panose="02010600030101010101" pitchFamily="2" charset="-122"/>
              </a:rPr>
              <a:t>/</a:t>
            </a:r>
            <a:r>
              <a:rPr lang="en-US" altLang="zh-CN" kern="100" dirty="0">
                <a:latin typeface="Times New Roman" panose="02020603050405020304" pitchFamily="18" charset="0"/>
                <a:cs typeface="宋体" panose="02010600030101010101" pitchFamily="2" charset="-122"/>
              </a:rPr>
              <a:t> </a:t>
            </a:r>
            <a:r>
              <a:rPr lang="en-US" altLang="zh-CN" b="1" kern="100" dirty="0">
                <a:latin typeface="Times New Roman" panose="02020603050405020304" pitchFamily="18" charset="0"/>
                <a:cs typeface="宋体" panose="02010600030101010101" pitchFamily="2" charset="-122"/>
              </a:rPr>
              <a:t>firstcloudfunction.js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
        <p:nvSpPr>
          <p:cNvPr id="7" name="矩形 6">
            <a:extLst>
              <a:ext uri="{FF2B5EF4-FFF2-40B4-BE49-F238E27FC236}">
                <a16:creationId xmlns:a16="http://schemas.microsoft.com/office/drawing/2014/main" id="{F3A893D9-CC34-42B2-98CA-CE444B9084D9}"/>
              </a:ext>
            </a:extLst>
          </p:cNvPr>
          <p:cNvSpPr/>
          <p:nvPr/>
        </p:nvSpPr>
        <p:spPr>
          <a:xfrm>
            <a:off x="580810" y="3229609"/>
            <a:ext cx="3589444" cy="369332"/>
          </a:xfrm>
          <a:prstGeom prst="rect">
            <a:avLst/>
          </a:prstGeom>
        </p:spPr>
        <p:txBody>
          <a:bodyPr wrap="none">
            <a:spAutoFit/>
          </a:bodyPr>
          <a:lstStyle/>
          <a:p>
            <a:pPr indent="266700" algn="just">
              <a:spcAft>
                <a:spcPts val="0"/>
              </a:spcAft>
            </a:pPr>
            <a:r>
              <a:rPr lang="zh-CN" altLang="zh-CN" b="1" kern="100" dirty="0">
                <a:latin typeface="Times New Roman" panose="02020603050405020304" pitchFamily="18" charset="0"/>
                <a:cs typeface="宋体" panose="02010600030101010101" pitchFamily="2" charset="-122"/>
              </a:rPr>
              <a:t>云函数</a:t>
            </a:r>
            <a:r>
              <a:rPr lang="en-US" altLang="zh-CN" b="1" kern="100" dirty="0">
                <a:latin typeface="Times New Roman" panose="02020603050405020304" pitchFamily="18" charset="0"/>
                <a:cs typeface="宋体" panose="02010600030101010101" pitchFamily="2" charset="-122"/>
              </a:rPr>
              <a:t>add/index.js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
        <p:nvSpPr>
          <p:cNvPr id="8" name="矩形 7">
            <a:extLst>
              <a:ext uri="{FF2B5EF4-FFF2-40B4-BE49-F238E27FC236}">
                <a16:creationId xmlns:a16="http://schemas.microsoft.com/office/drawing/2014/main" id="{9032E6A7-588F-4D5B-9489-E1386D4E7725}"/>
              </a:ext>
            </a:extLst>
          </p:cNvPr>
          <p:cNvSpPr/>
          <p:nvPr/>
        </p:nvSpPr>
        <p:spPr>
          <a:xfrm>
            <a:off x="450248" y="3894031"/>
            <a:ext cx="4136710" cy="369332"/>
          </a:xfrm>
          <a:prstGeom prst="rect">
            <a:avLst/>
          </a:prstGeom>
        </p:spPr>
        <p:txBody>
          <a:bodyPr wrap="none">
            <a:spAutoFit/>
          </a:bodyPr>
          <a:lstStyle/>
          <a:p>
            <a:pPr indent="266700" algn="just">
              <a:spcAft>
                <a:spcPts val="0"/>
              </a:spcAft>
            </a:pPr>
            <a:r>
              <a:rPr lang="zh-CN" altLang="zh-CN" b="1" kern="100" dirty="0">
                <a:latin typeface="Times New Roman" panose="02020603050405020304" pitchFamily="18" charset="0"/>
                <a:cs typeface="宋体" panose="02010600030101010101" pitchFamily="2" charset="-122"/>
              </a:rPr>
              <a:t>云函数</a:t>
            </a:r>
            <a:r>
              <a:rPr lang="en-US" altLang="zh-CN" b="1" kern="100" dirty="0">
                <a:latin typeface="Times New Roman" panose="02020603050405020304" pitchFamily="18" charset="0"/>
                <a:cs typeface="宋体" panose="02010600030101010101" pitchFamily="2" charset="-122"/>
              </a:rPr>
              <a:t>Promise2/index.js</a:t>
            </a:r>
            <a:r>
              <a:rPr lang="zh-CN" altLang="zh-CN" b="1" kern="100" dirty="0">
                <a:latin typeface="Times New Roman" panose="02020603050405020304" pitchFamily="18" charset="0"/>
                <a:cs typeface="宋体" panose="02010600030101010101" pitchFamily="2" charset="-122"/>
              </a:rPr>
              <a:t>的代码如下</a:t>
            </a:r>
            <a:r>
              <a:rPr lang="en-US" altLang="zh-CN" b="1" kern="100" dirty="0">
                <a:latin typeface="Times New Roman" panose="02020603050405020304" pitchFamily="18" charset="0"/>
                <a:cs typeface="宋体" panose="02010600030101010101" pitchFamily="2" charset="-122"/>
              </a:rPr>
              <a:t>:</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602890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323528" y="627534"/>
            <a:ext cx="410400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10.3.2  Callback </a:t>
            </a:r>
            <a:r>
              <a:rPr lang="zh-CN" altLang="en-US" b="1" kern="100" dirty="0">
                <a:solidFill>
                  <a:schemeClr val="bg1"/>
                </a:solidFill>
                <a:latin typeface="Arial" panose="020B0604020202020204" pitchFamily="34" charset="0"/>
                <a:cs typeface="Times New Roman" panose="02020603050405020304" pitchFamily="18" charset="0"/>
              </a:rPr>
              <a:t>风格和</a:t>
            </a:r>
            <a:r>
              <a:rPr lang="en-US" altLang="zh-CN" b="1" kern="100" dirty="0">
                <a:solidFill>
                  <a:schemeClr val="bg1"/>
                </a:solidFill>
                <a:latin typeface="Arial" panose="020B0604020202020204" pitchFamily="34" charset="0"/>
                <a:cs typeface="Times New Roman" panose="02020603050405020304" pitchFamily="18" charset="0"/>
              </a:rPr>
              <a:t>Promise </a:t>
            </a:r>
            <a:r>
              <a:rPr lang="zh-CN" altLang="en-US" b="1" kern="100" dirty="0">
                <a:solidFill>
                  <a:schemeClr val="bg1"/>
                </a:solidFill>
                <a:latin typeface="Arial" panose="020B0604020202020204" pitchFamily="34" charset="0"/>
                <a:cs typeface="Times New Roman" panose="02020603050405020304" pitchFamily="18" charset="0"/>
              </a:rPr>
              <a:t>风格</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2290" name="图片 1">
            <a:extLst>
              <a:ext uri="{FF2B5EF4-FFF2-40B4-BE49-F238E27FC236}">
                <a16:creationId xmlns:a16="http://schemas.microsoft.com/office/drawing/2014/main" id="{A327AB96-FD8B-4B13-B668-6FA2132226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4462" y="1822450"/>
            <a:ext cx="3120486" cy="2477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8720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762751" y="627534"/>
            <a:ext cx="322556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10.3.3  </a:t>
            </a:r>
            <a:r>
              <a:rPr lang="en-US" altLang="zh-CN" b="1" kern="100" dirty="0" err="1">
                <a:solidFill>
                  <a:schemeClr val="bg1"/>
                </a:solidFill>
                <a:latin typeface="Arial" panose="020B0604020202020204" pitchFamily="34" charset="0"/>
                <a:cs typeface="Times New Roman" panose="02020603050405020304" pitchFamily="18" charset="0"/>
              </a:rPr>
              <a:t>npm</a:t>
            </a:r>
            <a:r>
              <a:rPr lang="zh-CN" altLang="en-US" b="1" kern="100" dirty="0">
                <a:solidFill>
                  <a:schemeClr val="bg1"/>
                </a:solidFill>
                <a:latin typeface="Arial" panose="020B0604020202020204" pitchFamily="34" charset="0"/>
                <a:cs typeface="Times New Roman" panose="02020603050405020304" pitchFamily="18" charset="0"/>
              </a:rPr>
              <a:t>和</a:t>
            </a:r>
            <a:r>
              <a:rPr lang="en-US" altLang="zh-CN" b="1" kern="100" dirty="0" err="1">
                <a:solidFill>
                  <a:schemeClr val="bg1"/>
                </a:solidFill>
                <a:latin typeface="Arial" panose="020B0604020202020204" pitchFamily="34" charset="0"/>
                <a:cs typeface="Times New Roman" panose="02020603050405020304" pitchFamily="18" charset="0"/>
              </a:rPr>
              <a:t>wx</a:t>
            </a:r>
            <a:r>
              <a:rPr lang="en-US" altLang="zh-CN" b="1" kern="100" dirty="0">
                <a:solidFill>
                  <a:schemeClr val="bg1"/>
                </a:solidFill>
                <a:latin typeface="Arial" panose="020B0604020202020204" pitchFamily="34" charset="0"/>
                <a:cs typeface="Times New Roman" panose="02020603050405020304" pitchFamily="18" charset="0"/>
              </a:rPr>
              <a:t>-server-</a:t>
            </a:r>
            <a:r>
              <a:rPr lang="en-US" altLang="zh-CN" b="1" kern="100" dirty="0" err="1">
                <a:solidFill>
                  <a:schemeClr val="bg1"/>
                </a:solidFill>
                <a:latin typeface="Arial" panose="020B0604020202020204" pitchFamily="34" charset="0"/>
                <a:cs typeface="Times New Roman" panose="02020603050405020304" pitchFamily="18" charset="0"/>
              </a:rPr>
              <a:t>sdk</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2495379D-89BE-4E85-BCB3-285C363FE47D}"/>
              </a:ext>
            </a:extLst>
          </p:cNvPr>
          <p:cNvSpPr/>
          <p:nvPr/>
        </p:nvSpPr>
        <p:spPr>
          <a:xfrm>
            <a:off x="2051720" y="1923678"/>
            <a:ext cx="1075936"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1.npm</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31920549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pic>
        <p:nvPicPr>
          <p:cNvPr id="4" name="图片 3">
            <a:extLst>
              <a:ext uri="{FF2B5EF4-FFF2-40B4-BE49-F238E27FC236}">
                <a16:creationId xmlns:a16="http://schemas.microsoft.com/office/drawing/2014/main" id="{79164772-DDCD-41EB-B2A5-BFB6BB297BA2}"/>
              </a:ext>
            </a:extLst>
          </p:cNvPr>
          <p:cNvPicPr>
            <a:picLocks noChangeAspect="1"/>
          </p:cNvPicPr>
          <p:nvPr/>
        </p:nvPicPr>
        <p:blipFill>
          <a:blip r:embed="rId2"/>
          <a:stretch>
            <a:fillRect/>
          </a:stretch>
        </p:blipFill>
        <p:spPr>
          <a:xfrm>
            <a:off x="0" y="1303976"/>
            <a:ext cx="9144000" cy="2535548"/>
          </a:xfrm>
          <a:prstGeom prst="rect">
            <a:avLst/>
          </a:prstGeom>
        </p:spPr>
      </p:pic>
    </p:spTree>
    <p:extLst>
      <p:ext uri="{BB962C8B-B14F-4D97-AF65-F5344CB8AC3E}">
        <p14:creationId xmlns:p14="http://schemas.microsoft.com/office/powerpoint/2010/main" val="3166854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762751" y="627534"/>
            <a:ext cx="322556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10.3.3  </a:t>
            </a:r>
            <a:r>
              <a:rPr lang="en-US" altLang="zh-CN" b="1" kern="100" dirty="0" err="1">
                <a:solidFill>
                  <a:schemeClr val="bg1"/>
                </a:solidFill>
                <a:latin typeface="Arial" panose="020B0604020202020204" pitchFamily="34" charset="0"/>
                <a:cs typeface="Times New Roman" panose="02020603050405020304" pitchFamily="18" charset="0"/>
              </a:rPr>
              <a:t>npm</a:t>
            </a:r>
            <a:r>
              <a:rPr lang="zh-CN" altLang="en-US" b="1" kern="100" dirty="0">
                <a:solidFill>
                  <a:schemeClr val="bg1"/>
                </a:solidFill>
                <a:latin typeface="Arial" panose="020B0604020202020204" pitchFamily="34" charset="0"/>
                <a:cs typeface="Times New Roman" panose="02020603050405020304" pitchFamily="18" charset="0"/>
              </a:rPr>
              <a:t>和</a:t>
            </a:r>
            <a:r>
              <a:rPr lang="en-US" altLang="zh-CN" b="1" kern="100" dirty="0" err="1">
                <a:solidFill>
                  <a:schemeClr val="bg1"/>
                </a:solidFill>
                <a:latin typeface="Arial" panose="020B0604020202020204" pitchFamily="34" charset="0"/>
                <a:cs typeface="Times New Roman" panose="02020603050405020304" pitchFamily="18" charset="0"/>
              </a:rPr>
              <a:t>wx</a:t>
            </a:r>
            <a:r>
              <a:rPr lang="en-US" altLang="zh-CN" b="1" kern="100" dirty="0">
                <a:solidFill>
                  <a:schemeClr val="bg1"/>
                </a:solidFill>
                <a:latin typeface="Arial" panose="020B0604020202020204" pitchFamily="34" charset="0"/>
                <a:cs typeface="Times New Roman" panose="02020603050405020304" pitchFamily="18" charset="0"/>
              </a:rPr>
              <a:t>-server-</a:t>
            </a:r>
            <a:r>
              <a:rPr lang="en-US" altLang="zh-CN" b="1" kern="100" dirty="0" err="1">
                <a:solidFill>
                  <a:schemeClr val="bg1"/>
                </a:solidFill>
                <a:latin typeface="Arial" panose="020B0604020202020204" pitchFamily="34" charset="0"/>
                <a:cs typeface="Times New Roman" panose="02020603050405020304" pitchFamily="18" charset="0"/>
              </a:rPr>
              <a:t>sdk</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FC465A29-5D99-4B88-B9F1-EAFC2E9F6BEC}"/>
              </a:ext>
            </a:extLst>
          </p:cNvPr>
          <p:cNvSpPr/>
          <p:nvPr/>
        </p:nvSpPr>
        <p:spPr>
          <a:xfrm>
            <a:off x="1367371" y="1563638"/>
            <a:ext cx="2016321"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2.wx-server-sdk</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3491185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762751" y="627534"/>
            <a:ext cx="322556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10.3.3  </a:t>
            </a:r>
            <a:r>
              <a:rPr lang="en-US" altLang="zh-CN" b="1" kern="100" dirty="0" err="1">
                <a:solidFill>
                  <a:schemeClr val="bg1"/>
                </a:solidFill>
                <a:latin typeface="Arial" panose="020B0604020202020204" pitchFamily="34" charset="0"/>
                <a:cs typeface="Times New Roman" panose="02020603050405020304" pitchFamily="18" charset="0"/>
              </a:rPr>
              <a:t>npm</a:t>
            </a:r>
            <a:r>
              <a:rPr lang="zh-CN" altLang="en-US" b="1" kern="100" dirty="0">
                <a:solidFill>
                  <a:schemeClr val="bg1"/>
                </a:solidFill>
                <a:latin typeface="Arial" panose="020B0604020202020204" pitchFamily="34" charset="0"/>
                <a:cs typeface="Times New Roman" panose="02020603050405020304" pitchFamily="18" charset="0"/>
              </a:rPr>
              <a:t>和</a:t>
            </a:r>
            <a:r>
              <a:rPr lang="en-US" altLang="zh-CN" b="1" kern="100" dirty="0" err="1">
                <a:solidFill>
                  <a:schemeClr val="bg1"/>
                </a:solidFill>
                <a:latin typeface="Arial" panose="020B0604020202020204" pitchFamily="34" charset="0"/>
                <a:cs typeface="Times New Roman" panose="02020603050405020304" pitchFamily="18" charset="0"/>
              </a:rPr>
              <a:t>wx</a:t>
            </a:r>
            <a:r>
              <a:rPr lang="en-US" altLang="zh-CN" b="1" kern="100" dirty="0">
                <a:solidFill>
                  <a:schemeClr val="bg1"/>
                </a:solidFill>
                <a:latin typeface="Arial" panose="020B0604020202020204" pitchFamily="34" charset="0"/>
                <a:cs typeface="Times New Roman" panose="02020603050405020304" pitchFamily="18" charset="0"/>
              </a:rPr>
              <a:t>-server-</a:t>
            </a:r>
            <a:r>
              <a:rPr lang="en-US" altLang="zh-CN" b="1" kern="100" dirty="0" err="1">
                <a:solidFill>
                  <a:schemeClr val="bg1"/>
                </a:solidFill>
                <a:latin typeface="Arial" panose="020B0604020202020204" pitchFamily="34" charset="0"/>
                <a:cs typeface="Times New Roman" panose="02020603050405020304" pitchFamily="18" charset="0"/>
              </a:rPr>
              <a:t>sdk</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3314" name="图片 1">
            <a:extLst>
              <a:ext uri="{FF2B5EF4-FFF2-40B4-BE49-F238E27FC236}">
                <a16:creationId xmlns:a16="http://schemas.microsoft.com/office/drawing/2014/main" id="{3DF4FE3E-3E3E-4BFC-AAD3-3A54C5533A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474" y="1419622"/>
            <a:ext cx="7394137"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27331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762751" y="627534"/>
            <a:ext cx="322556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10.3.3  </a:t>
            </a:r>
            <a:r>
              <a:rPr lang="en-US" altLang="zh-CN" b="1" kern="100" dirty="0" err="1">
                <a:solidFill>
                  <a:schemeClr val="bg1"/>
                </a:solidFill>
                <a:latin typeface="Arial" panose="020B0604020202020204" pitchFamily="34" charset="0"/>
                <a:cs typeface="Times New Roman" panose="02020603050405020304" pitchFamily="18" charset="0"/>
              </a:rPr>
              <a:t>npm</a:t>
            </a:r>
            <a:r>
              <a:rPr lang="zh-CN" altLang="en-US" b="1" kern="100" dirty="0">
                <a:solidFill>
                  <a:schemeClr val="bg1"/>
                </a:solidFill>
                <a:latin typeface="Arial" panose="020B0604020202020204" pitchFamily="34" charset="0"/>
                <a:cs typeface="Times New Roman" panose="02020603050405020304" pitchFamily="18" charset="0"/>
              </a:rPr>
              <a:t>和</a:t>
            </a:r>
            <a:r>
              <a:rPr lang="en-US" altLang="zh-CN" b="1" kern="100" dirty="0" err="1">
                <a:solidFill>
                  <a:schemeClr val="bg1"/>
                </a:solidFill>
                <a:latin typeface="Arial" panose="020B0604020202020204" pitchFamily="34" charset="0"/>
                <a:cs typeface="Times New Roman" panose="02020603050405020304" pitchFamily="18" charset="0"/>
              </a:rPr>
              <a:t>wx</a:t>
            </a:r>
            <a:r>
              <a:rPr lang="en-US" altLang="zh-CN" b="1" kern="100" dirty="0">
                <a:solidFill>
                  <a:schemeClr val="bg1"/>
                </a:solidFill>
                <a:latin typeface="Arial" panose="020B0604020202020204" pitchFamily="34" charset="0"/>
                <a:cs typeface="Times New Roman" panose="02020603050405020304" pitchFamily="18" charset="0"/>
              </a:rPr>
              <a:t>-server-</a:t>
            </a:r>
            <a:r>
              <a:rPr lang="en-US" altLang="zh-CN" b="1" kern="100" dirty="0" err="1">
                <a:solidFill>
                  <a:schemeClr val="bg1"/>
                </a:solidFill>
                <a:latin typeface="Arial" panose="020B0604020202020204" pitchFamily="34" charset="0"/>
                <a:cs typeface="Times New Roman" panose="02020603050405020304" pitchFamily="18" charset="0"/>
              </a:rPr>
              <a:t>sdk</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3FDBC79A-C981-4F39-86B1-6AAF15E46777}"/>
              </a:ext>
            </a:extLst>
          </p:cNvPr>
          <p:cNvSpPr/>
          <p:nvPr/>
        </p:nvSpPr>
        <p:spPr>
          <a:xfrm>
            <a:off x="683568" y="2003646"/>
            <a:ext cx="6174432" cy="931024"/>
          </a:xfrm>
          <a:prstGeom prst="rect">
            <a:avLst/>
          </a:prstGeom>
        </p:spPr>
        <p:txBody>
          <a:bodyPr wrap="square">
            <a:spAutoFit/>
          </a:bodyPr>
          <a:lstStyle/>
          <a:p>
            <a:pPr indent="269875" algn="just" fontAlgn="ctr">
              <a:lnSpc>
                <a:spcPts val="1580"/>
              </a:lnSpc>
              <a:spcAft>
                <a:spcPts val="0"/>
              </a:spcAft>
            </a:pPr>
            <a:r>
              <a:rPr lang="zh-CN"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ea typeface="黑体" panose="02010609060101010101" pitchFamily="49" charset="-122"/>
              </a:rPr>
              <a:t>例</a:t>
            </a:r>
            <a:r>
              <a:rPr lang="en-US" altLang="zh-CN" b="1" kern="100" dirty="0">
                <a:solidFill>
                  <a:srgbClr val="000000"/>
                </a:solidFill>
                <a:latin typeface="Times New Roman" panose="02020603050405020304" pitchFamily="18" charset="0"/>
              </a:rPr>
              <a:t>10-5</a:t>
            </a:r>
            <a:r>
              <a:rPr lang="zh-CN" altLang="zh-CN" kern="100" dirty="0">
                <a:solidFill>
                  <a:srgbClr val="000000"/>
                </a:solidFill>
                <a:latin typeface="Times New Roman" panose="02020603050405020304" pitchFamily="18" charset="0"/>
              </a:rPr>
              <a:t>】</a:t>
            </a:r>
            <a:r>
              <a:rPr lang="zh-CN" altLang="zh-CN" kern="100" dirty="0">
                <a:latin typeface="Times New Roman" panose="02020603050405020304" pitchFamily="18" charset="0"/>
              </a:rPr>
              <a:t>本例设计云函数调用另一个云函数，根据本节中关于</a:t>
            </a:r>
            <a:r>
              <a:rPr lang="en-US" altLang="zh-CN" kern="100" dirty="0" err="1">
                <a:latin typeface="Times New Roman" panose="02020603050405020304" pitchFamily="18" charset="0"/>
              </a:rPr>
              <a:t>wx</a:t>
            </a:r>
            <a:r>
              <a:rPr lang="en-US" altLang="zh-CN" kern="100" dirty="0">
                <a:latin typeface="Times New Roman" panose="02020603050405020304" pitchFamily="18" charset="0"/>
              </a:rPr>
              <a:t>-server-</a:t>
            </a:r>
            <a:r>
              <a:rPr lang="en-US" altLang="zh-CN" kern="100" dirty="0" err="1">
                <a:latin typeface="Times New Roman" panose="02020603050405020304" pitchFamily="18" charset="0"/>
              </a:rPr>
              <a:t>sdk</a:t>
            </a:r>
            <a:r>
              <a:rPr lang="zh-CN" altLang="zh-CN" kern="100" dirty="0">
                <a:latin typeface="Times New Roman" panose="02020603050405020304" pitchFamily="18" charset="0"/>
              </a:rPr>
              <a:t>应用场景的知识点，主调云函数需要安装</a:t>
            </a:r>
            <a:r>
              <a:rPr lang="en-US" altLang="zh-CN" kern="100" dirty="0" err="1">
                <a:latin typeface="Times New Roman" panose="02020603050405020304" pitchFamily="18" charset="0"/>
              </a:rPr>
              <a:t>wx</a:t>
            </a:r>
            <a:r>
              <a:rPr lang="en-US" altLang="zh-CN" kern="100" dirty="0">
                <a:latin typeface="Times New Roman" panose="02020603050405020304" pitchFamily="18" charset="0"/>
              </a:rPr>
              <a:t>-server-</a:t>
            </a:r>
            <a:r>
              <a:rPr lang="en-US" altLang="zh-CN" kern="100" dirty="0" err="1">
                <a:latin typeface="Times New Roman" panose="02020603050405020304" pitchFamily="18" charset="0"/>
              </a:rPr>
              <a:t>sdk</a:t>
            </a:r>
            <a:r>
              <a:rPr lang="en-US" altLang="zh-CN" kern="100" dirty="0">
                <a:latin typeface="Times New Roman" panose="02020603050405020304" pitchFamily="18" charset="0"/>
              </a:rPr>
              <a:t> </a:t>
            </a:r>
            <a:r>
              <a:rPr lang="zh-CN" altLang="zh-CN" kern="100" dirty="0">
                <a:latin typeface="Times New Roman" panose="02020603050405020304" pitchFamily="18" charset="0"/>
              </a:rPr>
              <a:t>依赖包。程序运行结果如图</a:t>
            </a:r>
            <a:r>
              <a:rPr lang="en-US" altLang="zh-CN" kern="100" dirty="0">
                <a:latin typeface="Times New Roman" panose="02020603050405020304" pitchFamily="18" charset="0"/>
              </a:rPr>
              <a:t>10.30</a:t>
            </a:r>
            <a:r>
              <a:rPr lang="zh-CN" altLang="zh-CN" kern="100" dirty="0">
                <a:latin typeface="Times New Roman" panose="02020603050405020304" pitchFamily="18" charset="0"/>
              </a:rPr>
              <a:t>和图</a:t>
            </a:r>
            <a:r>
              <a:rPr lang="en-US" altLang="zh-CN" kern="100" dirty="0">
                <a:latin typeface="Times New Roman" panose="02020603050405020304" pitchFamily="18" charset="0"/>
              </a:rPr>
              <a:t>10.31</a:t>
            </a:r>
            <a:r>
              <a:rPr lang="zh-CN" altLang="zh-CN" kern="100" dirty="0">
                <a:latin typeface="Times New Roman" panose="02020603050405020304" pitchFamily="18" charset="0"/>
              </a:rPr>
              <a:t>所示。</a:t>
            </a:r>
          </a:p>
        </p:txBody>
      </p:sp>
    </p:spTree>
    <p:extLst>
      <p:ext uri="{BB962C8B-B14F-4D97-AF65-F5344CB8AC3E}">
        <p14:creationId xmlns:p14="http://schemas.microsoft.com/office/powerpoint/2010/main" val="17938685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10.3  </a:t>
            </a:r>
            <a:r>
              <a:rPr lang="zh-CN" altLang="en-US" dirty="0"/>
              <a:t>云函数</a:t>
            </a:r>
          </a:p>
        </p:txBody>
      </p:sp>
      <p:sp>
        <p:nvSpPr>
          <p:cNvPr id="3" name="矩形 2">
            <a:extLst>
              <a:ext uri="{FF2B5EF4-FFF2-40B4-BE49-F238E27FC236}">
                <a16:creationId xmlns:a16="http://schemas.microsoft.com/office/drawing/2014/main" id="{B7E9F4E4-5213-40FB-B2C4-7DCEF851F830}"/>
              </a:ext>
            </a:extLst>
          </p:cNvPr>
          <p:cNvSpPr/>
          <p:nvPr/>
        </p:nvSpPr>
        <p:spPr>
          <a:xfrm>
            <a:off x="762751" y="627534"/>
            <a:ext cx="322556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10.3.3  </a:t>
            </a:r>
            <a:r>
              <a:rPr lang="en-US" altLang="zh-CN" b="1" kern="100" dirty="0" err="1">
                <a:solidFill>
                  <a:schemeClr val="bg1"/>
                </a:solidFill>
                <a:latin typeface="Arial" panose="020B0604020202020204" pitchFamily="34" charset="0"/>
                <a:cs typeface="Times New Roman" panose="02020603050405020304" pitchFamily="18" charset="0"/>
              </a:rPr>
              <a:t>npm</a:t>
            </a:r>
            <a:r>
              <a:rPr lang="zh-CN" altLang="en-US" b="1" kern="100" dirty="0">
                <a:solidFill>
                  <a:schemeClr val="bg1"/>
                </a:solidFill>
                <a:latin typeface="Arial" panose="020B0604020202020204" pitchFamily="34" charset="0"/>
                <a:cs typeface="Times New Roman" panose="02020603050405020304" pitchFamily="18" charset="0"/>
              </a:rPr>
              <a:t>和</a:t>
            </a:r>
            <a:r>
              <a:rPr lang="en-US" altLang="zh-CN" b="1" kern="100" dirty="0" err="1">
                <a:solidFill>
                  <a:schemeClr val="bg1"/>
                </a:solidFill>
                <a:latin typeface="Arial" panose="020B0604020202020204" pitchFamily="34" charset="0"/>
                <a:cs typeface="Times New Roman" panose="02020603050405020304" pitchFamily="18" charset="0"/>
              </a:rPr>
              <a:t>wx</a:t>
            </a:r>
            <a:r>
              <a:rPr lang="en-US" altLang="zh-CN" b="1" kern="100" dirty="0">
                <a:solidFill>
                  <a:schemeClr val="bg1"/>
                </a:solidFill>
                <a:latin typeface="Arial" panose="020B0604020202020204" pitchFamily="34" charset="0"/>
                <a:cs typeface="Times New Roman" panose="02020603050405020304" pitchFamily="18" charset="0"/>
              </a:rPr>
              <a:t>-server-</a:t>
            </a:r>
            <a:r>
              <a:rPr lang="en-US" altLang="zh-CN" b="1" kern="100" dirty="0" err="1">
                <a:solidFill>
                  <a:schemeClr val="bg1"/>
                </a:solidFill>
                <a:latin typeface="Arial" panose="020B0604020202020204" pitchFamily="34" charset="0"/>
                <a:cs typeface="Times New Roman" panose="02020603050405020304" pitchFamily="18" charset="0"/>
              </a:rPr>
              <a:t>sdk</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4338" name="图片 1">
            <a:extLst>
              <a:ext uri="{FF2B5EF4-FFF2-40B4-BE49-F238E27FC236}">
                <a16:creationId xmlns:a16="http://schemas.microsoft.com/office/drawing/2014/main" id="{31B95D51-4F74-44E7-A9B0-C9235C97C7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737518"/>
            <a:ext cx="4032448" cy="2563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61918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852519" y="627534"/>
            <a:ext cx="304602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10.4.1  </a:t>
            </a:r>
            <a:r>
              <a:rPr lang="zh-CN" altLang="en-US" b="1" kern="100" dirty="0">
                <a:solidFill>
                  <a:schemeClr val="bg1"/>
                </a:solidFill>
                <a:latin typeface="Arial" panose="020B0604020202020204" pitchFamily="34" charset="0"/>
                <a:cs typeface="Times New Roman" panose="02020603050405020304" pitchFamily="18" charset="0"/>
              </a:rPr>
              <a:t>数据类型和权限控制</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5362" name="图片 1">
            <a:extLst>
              <a:ext uri="{FF2B5EF4-FFF2-40B4-BE49-F238E27FC236}">
                <a16:creationId xmlns:a16="http://schemas.microsoft.com/office/drawing/2014/main" id="{152272B4-ECCC-4290-B224-0D7C2675F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1092209"/>
            <a:ext cx="4975538" cy="4046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74572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852519" y="627534"/>
            <a:ext cx="3046027"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10.4.1  </a:t>
            </a:r>
            <a:r>
              <a:rPr lang="zh-CN" altLang="en-US" b="1" kern="100" dirty="0">
                <a:solidFill>
                  <a:schemeClr val="bg1"/>
                </a:solidFill>
                <a:latin typeface="Arial" panose="020B0604020202020204" pitchFamily="34" charset="0"/>
                <a:cs typeface="Times New Roman" panose="02020603050405020304" pitchFamily="18" charset="0"/>
              </a:rPr>
              <a:t>数据类型和权限控制</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id="{82E1B190-AEA6-456C-BB87-0B16CA112068}"/>
              </a:ext>
            </a:extLst>
          </p:cNvPr>
          <p:cNvPicPr>
            <a:picLocks noChangeAspect="1"/>
          </p:cNvPicPr>
          <p:nvPr/>
        </p:nvPicPr>
        <p:blipFill>
          <a:blip r:embed="rId2"/>
          <a:stretch>
            <a:fillRect/>
          </a:stretch>
        </p:blipFill>
        <p:spPr>
          <a:xfrm>
            <a:off x="17015" y="1194865"/>
            <a:ext cx="9144000" cy="3321101"/>
          </a:xfrm>
          <a:prstGeom prst="rect">
            <a:avLst/>
          </a:prstGeom>
        </p:spPr>
      </p:pic>
    </p:spTree>
    <p:extLst>
      <p:ext uri="{BB962C8B-B14F-4D97-AF65-F5344CB8AC3E}">
        <p14:creationId xmlns:p14="http://schemas.microsoft.com/office/powerpoint/2010/main" val="1615123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2C66B803-5D74-4303-B67C-1535F8E4116A}"/>
              </a:ext>
            </a:extLst>
          </p:cNvPr>
          <p:cNvSpPr/>
          <p:nvPr/>
        </p:nvSpPr>
        <p:spPr>
          <a:xfrm>
            <a:off x="1952044" y="2202418"/>
            <a:ext cx="3425938"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2. collection .get</a:t>
            </a:r>
            <a:r>
              <a:rPr lang="zh-CN" altLang="zh-CN" b="1" kern="100" dirty="0">
                <a:latin typeface="Times New Roman" panose="02020603050405020304" pitchFamily="18" charset="0"/>
                <a:cs typeface="宋体" panose="02010600030101010101" pitchFamily="2" charset="-122"/>
              </a:rPr>
              <a:t>获取所有记录</a:t>
            </a:r>
            <a:endParaRPr lang="zh-CN" altLang="zh-CN" kern="100" dirty="0">
              <a:latin typeface="Times New Roman" panose="02020603050405020304" pitchFamily="18" charset="0"/>
              <a:cs typeface="宋体" panose="02010600030101010101" pitchFamily="2" charset="-122"/>
            </a:endParaRPr>
          </a:p>
        </p:txBody>
      </p:sp>
      <p:sp>
        <p:nvSpPr>
          <p:cNvPr id="6" name="矩形 5">
            <a:extLst>
              <a:ext uri="{FF2B5EF4-FFF2-40B4-BE49-F238E27FC236}">
                <a16:creationId xmlns:a16="http://schemas.microsoft.com/office/drawing/2014/main" id="{FC8F8D8C-236F-4C95-9A8F-C06C77FDAC71}"/>
              </a:ext>
            </a:extLst>
          </p:cNvPr>
          <p:cNvSpPr/>
          <p:nvPr/>
        </p:nvSpPr>
        <p:spPr>
          <a:xfrm>
            <a:off x="1979712" y="3363838"/>
            <a:ext cx="4374916"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3. </a:t>
            </a:r>
            <a:r>
              <a:rPr lang="en-US" altLang="zh-CN" b="1" kern="100" dirty="0" err="1">
                <a:latin typeface="Times New Roman" panose="02020603050405020304" pitchFamily="18" charset="0"/>
                <a:cs typeface="宋体" panose="02010600030101010101" pitchFamily="2" charset="-122"/>
              </a:rPr>
              <a:t>Document.get</a:t>
            </a:r>
            <a:r>
              <a:rPr lang="zh-CN" altLang="zh-CN" b="1" kern="100" dirty="0">
                <a:latin typeface="Times New Roman" panose="02020603050405020304" pitchFamily="18" charset="0"/>
                <a:cs typeface="宋体" panose="02010600030101010101" pitchFamily="2" charset="-122"/>
              </a:rPr>
              <a:t>获取某一条记录的数据</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109792881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6386" name="图片 1">
            <a:extLst>
              <a:ext uri="{FF2B5EF4-FFF2-40B4-BE49-F238E27FC236}">
                <a16:creationId xmlns:a16="http://schemas.microsoft.com/office/drawing/2014/main" id="{B032D50B-1637-45DF-96E6-82A5A2409E9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681" y="1563638"/>
            <a:ext cx="2627511" cy="3373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A75EDBB-16AB-466B-8C0B-6D3215414BF7}"/>
              </a:ext>
            </a:extLst>
          </p:cNvPr>
          <p:cNvSpPr/>
          <p:nvPr/>
        </p:nvSpPr>
        <p:spPr>
          <a:xfrm>
            <a:off x="467544" y="1275606"/>
            <a:ext cx="1300356"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10-6</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spTree>
    <p:extLst>
      <p:ext uri="{BB962C8B-B14F-4D97-AF65-F5344CB8AC3E}">
        <p14:creationId xmlns:p14="http://schemas.microsoft.com/office/powerpoint/2010/main" val="7029075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8A75EDBB-16AB-466B-8C0B-6D3215414BF7}"/>
              </a:ext>
            </a:extLst>
          </p:cNvPr>
          <p:cNvSpPr/>
          <p:nvPr/>
        </p:nvSpPr>
        <p:spPr>
          <a:xfrm>
            <a:off x="467544" y="1275606"/>
            <a:ext cx="1300356"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10-7</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17410" name="图片 1">
            <a:extLst>
              <a:ext uri="{FF2B5EF4-FFF2-40B4-BE49-F238E27FC236}">
                <a16:creationId xmlns:a16="http://schemas.microsoft.com/office/drawing/2014/main" id="{F6B57DDD-411D-423F-9B77-2904F29B8BDA}"/>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2681" y="1008151"/>
            <a:ext cx="1798637" cy="3205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199334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8A75EDBB-16AB-466B-8C0B-6D3215414BF7}"/>
              </a:ext>
            </a:extLst>
          </p:cNvPr>
          <p:cNvSpPr/>
          <p:nvPr/>
        </p:nvSpPr>
        <p:spPr>
          <a:xfrm>
            <a:off x="467544" y="1275606"/>
            <a:ext cx="1300356"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10-8</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18434" name="图片 1">
            <a:extLst>
              <a:ext uri="{FF2B5EF4-FFF2-40B4-BE49-F238E27FC236}">
                <a16:creationId xmlns:a16="http://schemas.microsoft.com/office/drawing/2014/main" id="{1607B91C-0BAE-4937-9BC6-F690AA03090B}"/>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1356" y="812200"/>
            <a:ext cx="2314820" cy="4063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52402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CF882731-D43E-4D5D-8E68-70AE44864648}"/>
              </a:ext>
            </a:extLst>
          </p:cNvPr>
          <p:cNvSpPr/>
          <p:nvPr/>
        </p:nvSpPr>
        <p:spPr>
          <a:xfrm>
            <a:off x="812988" y="1851670"/>
            <a:ext cx="7344816" cy="1754326"/>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cs typeface="宋体" panose="02010600030101010101" pitchFamily="2" charset="-122"/>
              </a:rPr>
              <a:t>本来需要用</a:t>
            </a:r>
            <a:r>
              <a:rPr lang="en-US" altLang="zh-CN" kern="100" dirty="0">
                <a:latin typeface="Times New Roman" panose="02020603050405020304" pitchFamily="18" charset="0"/>
                <a:cs typeface="宋体" panose="02010600030101010101" pitchFamily="2" charset="-122"/>
              </a:rPr>
              <a:t>JAVA</a:t>
            </a:r>
            <a:r>
              <a:rPr lang="zh-CN" altLang="zh-CN" kern="100" dirty="0">
                <a:latin typeface="Times New Roman" panose="02020603050405020304" pitchFamily="18" charset="0"/>
                <a:cs typeface="宋体" panose="02010600030101010101" pitchFamily="2" charset="-122"/>
              </a:rPr>
              <a:t>或者</a:t>
            </a:r>
            <a:r>
              <a:rPr lang="en-US" altLang="zh-CN" kern="100" dirty="0">
                <a:latin typeface="Times New Roman" panose="02020603050405020304" pitchFamily="18" charset="0"/>
                <a:cs typeface="宋体" panose="02010600030101010101" pitchFamily="2" charset="-122"/>
              </a:rPr>
              <a:t>PHP</a:t>
            </a:r>
            <a:r>
              <a:rPr lang="zh-CN" altLang="zh-CN" kern="100" dirty="0">
                <a:latin typeface="Times New Roman" panose="02020603050405020304" pitchFamily="18" charset="0"/>
                <a:cs typeface="宋体" panose="02010600030101010101" pitchFamily="2" charset="-122"/>
              </a:rPr>
              <a:t>这些程序语言编写的后端函数，现在可以和开发小程序前端一样使用</a:t>
            </a:r>
            <a:r>
              <a:rPr lang="en-US" altLang="zh-CN" kern="100" dirty="0">
                <a:latin typeface="Times New Roman" panose="02020603050405020304" pitchFamily="18" charset="0"/>
                <a:cs typeface="宋体" panose="02010600030101010101" pitchFamily="2" charset="-122"/>
              </a:rPr>
              <a:t>JavaScript</a:t>
            </a:r>
            <a:r>
              <a:rPr lang="zh-CN" altLang="zh-CN" kern="100" dirty="0">
                <a:latin typeface="Times New Roman" panose="02020603050405020304" pitchFamily="18" charset="0"/>
                <a:cs typeface="宋体" panose="02010600030101010101" pitchFamily="2" charset="-122"/>
              </a:rPr>
              <a:t>开发并且部署在云端；本来需要在后端服务器创建的数据库，现在可以在云端创建；本来需要保存在后端服务器的程序素材文件，现在可以通过云存储免费存放在云端；而在需要使用这些云函数、云数据库和云存储文件的时候，开发者只需要使用云调用即可实现和调用服务器端资源一样调用云端资源。</a:t>
            </a:r>
          </a:p>
        </p:txBody>
      </p:sp>
    </p:spTree>
    <p:extLst>
      <p:ext uri="{BB962C8B-B14F-4D97-AF65-F5344CB8AC3E}">
        <p14:creationId xmlns:p14="http://schemas.microsoft.com/office/powerpoint/2010/main" val="26005226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 name="图片 4">
            <a:extLst>
              <a:ext uri="{FF2B5EF4-FFF2-40B4-BE49-F238E27FC236}">
                <a16:creationId xmlns:a16="http://schemas.microsoft.com/office/drawing/2014/main" id="{352B2A93-CFC5-4334-B0ED-BDB488756A51}"/>
              </a:ext>
            </a:extLst>
          </p:cNvPr>
          <p:cNvPicPr>
            <a:picLocks noChangeAspect="1"/>
          </p:cNvPicPr>
          <p:nvPr/>
        </p:nvPicPr>
        <p:blipFill>
          <a:blip r:embed="rId2"/>
          <a:stretch>
            <a:fillRect/>
          </a:stretch>
        </p:blipFill>
        <p:spPr>
          <a:xfrm>
            <a:off x="102482" y="1535340"/>
            <a:ext cx="8939035" cy="2072820"/>
          </a:xfrm>
          <a:prstGeom prst="rect">
            <a:avLst/>
          </a:prstGeom>
        </p:spPr>
      </p:pic>
    </p:spTree>
    <p:extLst>
      <p:ext uri="{BB962C8B-B14F-4D97-AF65-F5344CB8AC3E}">
        <p14:creationId xmlns:p14="http://schemas.microsoft.com/office/powerpoint/2010/main" val="144530226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10.4.2  </a:t>
            </a:r>
            <a:r>
              <a:rPr lang="zh-CN" altLang="en-US" b="1" kern="100" dirty="0">
                <a:solidFill>
                  <a:schemeClr val="bg1"/>
                </a:solidFill>
                <a:latin typeface="Arial" panose="020B0604020202020204" pitchFamily="34" charset="0"/>
                <a:cs typeface="Times New Roman" panose="02020603050405020304" pitchFamily="18" charset="0"/>
              </a:rPr>
              <a:t>查询数据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006AA0D8-F526-492D-95F7-C11C58016736}"/>
              </a:ext>
            </a:extLst>
          </p:cNvPr>
          <p:cNvSpPr/>
          <p:nvPr/>
        </p:nvSpPr>
        <p:spPr>
          <a:xfrm>
            <a:off x="611560" y="1491630"/>
            <a:ext cx="1300356"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10-9</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19458" name="图片 1">
            <a:extLst>
              <a:ext uri="{FF2B5EF4-FFF2-40B4-BE49-F238E27FC236}">
                <a16:creationId xmlns:a16="http://schemas.microsoft.com/office/drawing/2014/main" id="{D8FA0689-F996-454F-A44E-BF3170A43762}"/>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6614" y="996866"/>
            <a:ext cx="2453578" cy="3807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5663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10.4.3  </a:t>
            </a:r>
            <a:r>
              <a:rPr lang="zh-CN" altLang="en-US" b="1" kern="100" dirty="0">
                <a:solidFill>
                  <a:schemeClr val="bg1"/>
                </a:solidFill>
                <a:latin typeface="Arial" panose="020B0604020202020204" pitchFamily="34" charset="0"/>
                <a:cs typeface="Times New Roman" panose="02020603050405020304" pitchFamily="18" charset="0"/>
              </a:rPr>
              <a:t>插入数据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id="{B82DCCF4-20F4-4F40-B95B-6768BD36F793}"/>
              </a:ext>
            </a:extLst>
          </p:cNvPr>
          <p:cNvPicPr>
            <a:picLocks noChangeAspect="1"/>
          </p:cNvPicPr>
          <p:nvPr/>
        </p:nvPicPr>
        <p:blipFill>
          <a:blip r:embed="rId2"/>
          <a:stretch>
            <a:fillRect/>
          </a:stretch>
        </p:blipFill>
        <p:spPr>
          <a:xfrm>
            <a:off x="0" y="1684373"/>
            <a:ext cx="9144000" cy="1774754"/>
          </a:xfrm>
          <a:prstGeom prst="rect">
            <a:avLst/>
          </a:prstGeom>
        </p:spPr>
      </p:pic>
    </p:spTree>
    <p:extLst>
      <p:ext uri="{BB962C8B-B14F-4D97-AF65-F5344CB8AC3E}">
        <p14:creationId xmlns:p14="http://schemas.microsoft.com/office/powerpoint/2010/main" val="2324361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1433608" y="627534"/>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10.4.3  </a:t>
            </a:r>
            <a:r>
              <a:rPr lang="zh-CN" altLang="en-US" b="1" kern="100" dirty="0">
                <a:solidFill>
                  <a:schemeClr val="bg1"/>
                </a:solidFill>
                <a:latin typeface="Arial" panose="020B0604020202020204" pitchFamily="34" charset="0"/>
                <a:cs typeface="Times New Roman" panose="02020603050405020304" pitchFamily="18" charset="0"/>
              </a:rPr>
              <a:t>插入数据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D6B465CD-E41A-4994-AD99-B21CCCDC3150}"/>
              </a:ext>
            </a:extLst>
          </p:cNvPr>
          <p:cNvSpPr/>
          <p:nvPr/>
        </p:nvSpPr>
        <p:spPr>
          <a:xfrm>
            <a:off x="467544" y="1347614"/>
            <a:ext cx="1415772"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10-10</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20482" name="图片 1">
            <a:extLst>
              <a:ext uri="{FF2B5EF4-FFF2-40B4-BE49-F238E27FC236}">
                <a16:creationId xmlns:a16="http://schemas.microsoft.com/office/drawing/2014/main" id="{717526DD-EB22-4C53-A390-3E6A4C11F7BD}"/>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888" y="1347614"/>
            <a:ext cx="2736304" cy="358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592055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467544" y="699542"/>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10.3.4  </a:t>
            </a:r>
            <a:r>
              <a:rPr lang="zh-CN" altLang="en-US" b="1" kern="100" dirty="0">
                <a:solidFill>
                  <a:schemeClr val="bg1"/>
                </a:solidFill>
                <a:latin typeface="Arial" panose="020B0604020202020204" pitchFamily="34" charset="0"/>
                <a:cs typeface="Times New Roman" panose="02020603050405020304" pitchFamily="18" charset="0"/>
              </a:rPr>
              <a:t>跟新数据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5C9B617D-B717-4A8C-A0F0-7499CFADAD31}"/>
              </a:ext>
            </a:extLst>
          </p:cNvPr>
          <p:cNvSpPr/>
          <p:nvPr/>
        </p:nvSpPr>
        <p:spPr>
          <a:xfrm>
            <a:off x="3059832" y="2355726"/>
            <a:ext cx="1829347"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1. update</a:t>
            </a:r>
            <a:r>
              <a:rPr lang="zh-CN" altLang="zh-CN" b="1" kern="100" dirty="0">
                <a:latin typeface="Times New Roman" panose="02020603050405020304" pitchFamily="18" charset="0"/>
                <a:cs typeface="宋体" panose="02010600030101010101" pitchFamily="2" charset="-122"/>
              </a:rPr>
              <a:t>跟新</a:t>
            </a:r>
            <a:endParaRPr lang="zh-CN" altLang="zh-CN" kern="100" dirty="0">
              <a:latin typeface="Times New Roman" panose="02020603050405020304" pitchFamily="18" charset="0"/>
              <a:cs typeface="宋体" panose="02010600030101010101" pitchFamily="2" charset="-122"/>
            </a:endParaRPr>
          </a:p>
        </p:txBody>
      </p:sp>
      <p:sp>
        <p:nvSpPr>
          <p:cNvPr id="5" name="矩形 4">
            <a:extLst>
              <a:ext uri="{FF2B5EF4-FFF2-40B4-BE49-F238E27FC236}">
                <a16:creationId xmlns:a16="http://schemas.microsoft.com/office/drawing/2014/main" id="{DC20AC80-F6E1-4564-BA85-427F781DDD9C}"/>
              </a:ext>
            </a:extLst>
          </p:cNvPr>
          <p:cNvSpPr/>
          <p:nvPr/>
        </p:nvSpPr>
        <p:spPr>
          <a:xfrm>
            <a:off x="3219840" y="3507854"/>
            <a:ext cx="1418978" cy="369332"/>
          </a:xfrm>
          <a:prstGeom prst="rect">
            <a:avLst/>
          </a:prstGeom>
        </p:spPr>
        <p:txBody>
          <a:bodyPr wrap="none">
            <a:spAutoFit/>
          </a:bodyPr>
          <a:lstStyle/>
          <a:p>
            <a:pPr indent="266700" algn="just">
              <a:spcAft>
                <a:spcPts val="0"/>
              </a:spcAft>
            </a:pPr>
            <a:r>
              <a:rPr lang="en-US" altLang="zh-CN" b="1" kern="100" dirty="0">
                <a:latin typeface="Times New Roman" panose="02020603050405020304" pitchFamily="18" charset="0"/>
                <a:cs typeface="宋体" panose="02010600030101010101" pitchFamily="2" charset="-122"/>
              </a:rPr>
              <a:t>2. set</a:t>
            </a:r>
            <a:r>
              <a:rPr lang="zh-CN" altLang="zh-CN" b="1" kern="100" dirty="0">
                <a:latin typeface="Times New Roman" panose="02020603050405020304" pitchFamily="18" charset="0"/>
                <a:cs typeface="宋体" panose="02010600030101010101" pitchFamily="2" charset="-122"/>
              </a:rPr>
              <a:t>跟新</a:t>
            </a:r>
            <a:endParaRPr lang="zh-CN" altLang="zh-CN" kern="100" dirty="0">
              <a:latin typeface="Times New Roman" panose="02020603050405020304" pitchFamily="18" charset="0"/>
              <a:cs typeface="宋体" panose="02010600030101010101" pitchFamily="2" charset="-122"/>
            </a:endParaRPr>
          </a:p>
        </p:txBody>
      </p:sp>
    </p:spTree>
    <p:extLst>
      <p:ext uri="{BB962C8B-B14F-4D97-AF65-F5344CB8AC3E}">
        <p14:creationId xmlns:p14="http://schemas.microsoft.com/office/powerpoint/2010/main" val="27614312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467544" y="699542"/>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10.3.4  </a:t>
            </a:r>
            <a:r>
              <a:rPr lang="zh-CN" altLang="en-US" b="1" kern="100" dirty="0">
                <a:solidFill>
                  <a:schemeClr val="bg1"/>
                </a:solidFill>
                <a:latin typeface="Arial" panose="020B0604020202020204" pitchFamily="34" charset="0"/>
                <a:cs typeface="Times New Roman" panose="02020603050405020304" pitchFamily="18" charset="0"/>
              </a:rPr>
              <a:t>跟新数据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6" name="矩形 5">
            <a:extLst>
              <a:ext uri="{FF2B5EF4-FFF2-40B4-BE49-F238E27FC236}">
                <a16:creationId xmlns:a16="http://schemas.microsoft.com/office/drawing/2014/main" id="{F35CC5F1-9787-4585-AA63-0D2C0FEDE846}"/>
              </a:ext>
            </a:extLst>
          </p:cNvPr>
          <p:cNvSpPr/>
          <p:nvPr/>
        </p:nvSpPr>
        <p:spPr>
          <a:xfrm>
            <a:off x="323528" y="1419622"/>
            <a:ext cx="1403013"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10-11</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21506" name="图片 1">
            <a:extLst>
              <a:ext uri="{FF2B5EF4-FFF2-40B4-BE49-F238E27FC236}">
                <a16:creationId xmlns:a16="http://schemas.microsoft.com/office/drawing/2014/main" id="{AC75A620-874E-40FC-942A-5817BFD67E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1526" y="1419622"/>
            <a:ext cx="2621830"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28185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467544" y="699542"/>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10.3.5  </a:t>
            </a:r>
            <a:r>
              <a:rPr lang="zh-CN" altLang="en-US" b="1" kern="100" dirty="0">
                <a:solidFill>
                  <a:schemeClr val="bg1"/>
                </a:solidFill>
                <a:latin typeface="Arial" panose="020B0604020202020204" pitchFamily="34" charset="0"/>
                <a:cs typeface="Times New Roman" panose="02020603050405020304" pitchFamily="18" charset="0"/>
              </a:rPr>
              <a:t>删除数据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E6223707-086A-4550-878B-6C0BD9970112}"/>
              </a:ext>
            </a:extLst>
          </p:cNvPr>
          <p:cNvSpPr/>
          <p:nvPr/>
        </p:nvSpPr>
        <p:spPr>
          <a:xfrm>
            <a:off x="1475656" y="1679198"/>
            <a:ext cx="4572000" cy="1785104"/>
          </a:xfrm>
          <a:prstGeom prst="rect">
            <a:avLst/>
          </a:prstGeom>
        </p:spPr>
        <p:txBody>
          <a:bodyPr>
            <a:spAutoFit/>
          </a:bodyPr>
          <a:lstStyle/>
          <a:p>
            <a:pPr indent="266700" algn="just">
              <a:spcAft>
                <a:spcPts val="0"/>
              </a:spcAft>
            </a:pPr>
            <a:r>
              <a:rPr lang="zh-CN" altLang="zh-CN" sz="2400" kern="100" dirty="0">
                <a:latin typeface="Times New Roman" panose="02020603050405020304" pitchFamily="18" charset="0"/>
              </a:rPr>
              <a:t>小程序提供了</a:t>
            </a:r>
            <a:r>
              <a:rPr lang="en-US" altLang="zh-CN" sz="2400" kern="100" dirty="0">
                <a:latin typeface="Times New Roman" panose="02020603050405020304" pitchFamily="18" charset="0"/>
              </a:rPr>
              <a:t>remove</a:t>
            </a:r>
            <a:r>
              <a:rPr lang="zh-CN" altLang="zh-CN" sz="2400" kern="100" dirty="0">
                <a:latin typeface="Times New Roman" panose="02020603050405020304" pitchFamily="18" charset="0"/>
              </a:rPr>
              <a:t>方法来删除一条记录，示例代码如下：</a:t>
            </a:r>
          </a:p>
          <a:p>
            <a:pPr indent="269875" algn="just">
              <a:lnSpc>
                <a:spcPts val="1200"/>
              </a:lnSpc>
              <a:spcAft>
                <a:spcPts val="0"/>
              </a:spcAft>
            </a:pPr>
            <a:r>
              <a:rPr lang="en-US" altLang="zh-CN" kern="0" dirty="0" err="1">
                <a:latin typeface="Courier New" panose="02070309020205020404" pitchFamily="49" charset="0"/>
              </a:rPr>
              <a:t>db.collection</a:t>
            </a:r>
            <a:r>
              <a:rPr lang="en-US" altLang="zh-CN" kern="0" dirty="0">
                <a:latin typeface="Courier New" panose="02070309020205020404" pitchFamily="49" charset="0"/>
              </a:rPr>
              <a:t>('db1').doc('id20190901').remove({</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success: function(res)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console.log(</a:t>
            </a:r>
            <a:r>
              <a:rPr lang="en-US" altLang="zh-CN" kern="0" dirty="0" err="1">
                <a:latin typeface="Courier New" panose="02070309020205020404" pitchFamily="49" charset="0"/>
              </a:rPr>
              <a:t>res.data</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gn="just">
              <a:lnSpc>
                <a:spcPts val="1200"/>
              </a:lnSpc>
              <a:spcAft>
                <a:spcPts val="0"/>
              </a:spcAft>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38874909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10.4  </a:t>
            </a:r>
            <a:r>
              <a:rPr lang="zh-CN" altLang="en-US" dirty="0"/>
              <a:t>云数据库</a:t>
            </a:r>
          </a:p>
        </p:txBody>
      </p:sp>
      <p:sp>
        <p:nvSpPr>
          <p:cNvPr id="3" name="矩形 2">
            <a:extLst>
              <a:ext uri="{FF2B5EF4-FFF2-40B4-BE49-F238E27FC236}">
                <a16:creationId xmlns:a16="http://schemas.microsoft.com/office/drawing/2014/main" id="{E72DE67B-A5D8-4C94-A5ED-809E3DC28C7F}"/>
              </a:ext>
            </a:extLst>
          </p:cNvPr>
          <p:cNvSpPr/>
          <p:nvPr/>
        </p:nvSpPr>
        <p:spPr>
          <a:xfrm>
            <a:off x="467544" y="699542"/>
            <a:ext cx="188384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10.3.5  </a:t>
            </a:r>
            <a:r>
              <a:rPr lang="zh-CN" altLang="en-US" b="1" kern="100" dirty="0">
                <a:solidFill>
                  <a:schemeClr val="bg1"/>
                </a:solidFill>
                <a:latin typeface="Arial" panose="020B0604020202020204" pitchFamily="34" charset="0"/>
                <a:cs typeface="Times New Roman" panose="02020603050405020304" pitchFamily="18" charset="0"/>
              </a:rPr>
              <a:t>删除数据</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98FF1969-7886-4C4D-A23D-117A2BEE3CFD}"/>
              </a:ext>
            </a:extLst>
          </p:cNvPr>
          <p:cNvSpPr/>
          <p:nvPr/>
        </p:nvSpPr>
        <p:spPr>
          <a:xfrm>
            <a:off x="586165" y="1563638"/>
            <a:ext cx="1415772" cy="369332"/>
          </a:xfrm>
          <a:prstGeom prst="rect">
            <a:avLst/>
          </a:prstGeom>
        </p:spPr>
        <p:txBody>
          <a:bodyPr wrap="none">
            <a:spAutoFit/>
          </a:bodyPr>
          <a:lstStyle/>
          <a:p>
            <a:r>
              <a:rPr lang="zh-CN" altLang="zh-CN" kern="100" dirty="0">
                <a:solidFill>
                  <a:srgbClr val="000000"/>
                </a:solidFill>
                <a:latin typeface="Times New Roman" panose="02020603050405020304" pitchFamily="18" charset="0"/>
                <a:cs typeface="Times New Roman" panose="02020603050405020304" pitchFamily="18" charset="0"/>
              </a:rPr>
              <a:t>【</a:t>
            </a:r>
            <a:r>
              <a:rPr lang="zh-CN" altLang="zh-CN" kern="100" dirty="0">
                <a:solidFill>
                  <a:srgbClr val="000000"/>
                </a:solidFill>
                <a:ea typeface="黑体" panose="02010609060101010101" pitchFamily="49" charset="-122"/>
                <a:cs typeface="Times New Roman" panose="02020603050405020304" pitchFamily="18" charset="0"/>
              </a:rPr>
              <a:t>例</a:t>
            </a:r>
            <a:r>
              <a:rPr lang="en-US" altLang="zh-CN" b="1" kern="100" dirty="0">
                <a:solidFill>
                  <a:srgbClr val="000000"/>
                </a:solidFill>
                <a:latin typeface="Times New Roman" panose="02020603050405020304" pitchFamily="18" charset="0"/>
              </a:rPr>
              <a:t>10-12</a:t>
            </a:r>
            <a:r>
              <a:rPr lang="zh-CN" altLang="zh-CN" kern="100" dirty="0">
                <a:solidFill>
                  <a:srgbClr val="000000"/>
                </a:solidFill>
                <a:latin typeface="Times New Roman" panose="02020603050405020304" pitchFamily="18" charset="0"/>
                <a:cs typeface="Times New Roman" panose="02020603050405020304" pitchFamily="18" charset="0"/>
              </a:rPr>
              <a:t>】</a:t>
            </a:r>
            <a:endParaRPr lang="zh-CN" altLang="en-US" dirty="0"/>
          </a:p>
        </p:txBody>
      </p:sp>
      <p:pic>
        <p:nvPicPr>
          <p:cNvPr id="22530" name="图片 1">
            <a:extLst>
              <a:ext uri="{FF2B5EF4-FFF2-40B4-BE49-F238E27FC236}">
                <a16:creationId xmlns:a16="http://schemas.microsoft.com/office/drawing/2014/main" id="{E1548E28-2E15-482E-A037-7AC9FFB7D3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1724819"/>
            <a:ext cx="3456384" cy="2598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324662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10.5  </a:t>
            </a:r>
            <a:r>
              <a:rPr lang="zh-CN" altLang="en-US" dirty="0"/>
              <a:t>实训项目</a:t>
            </a:r>
            <a:r>
              <a:rPr lang="en-US" altLang="zh-CN" dirty="0"/>
              <a:t>—</a:t>
            </a:r>
            <a:r>
              <a:rPr lang="zh-CN" altLang="en-US" dirty="0"/>
              <a:t>基于云数据库的许愿墙</a:t>
            </a:r>
          </a:p>
        </p:txBody>
      </p:sp>
      <p:pic>
        <p:nvPicPr>
          <p:cNvPr id="23554" name="图片 1">
            <a:extLst>
              <a:ext uri="{FF2B5EF4-FFF2-40B4-BE49-F238E27FC236}">
                <a16:creationId xmlns:a16="http://schemas.microsoft.com/office/drawing/2014/main" id="{0A3E1275-C7AB-4A18-B1F5-5CE64358293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19622"/>
            <a:ext cx="6924380" cy="309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051811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10.5  </a:t>
            </a:r>
            <a:r>
              <a:rPr lang="zh-CN" altLang="en-US" dirty="0"/>
              <a:t>实训项目</a:t>
            </a:r>
            <a:r>
              <a:rPr lang="en-US" altLang="zh-CN" dirty="0"/>
              <a:t>—</a:t>
            </a:r>
            <a:r>
              <a:rPr lang="zh-CN" altLang="en-US" dirty="0"/>
              <a:t>基于云数据库的许愿墙</a:t>
            </a:r>
          </a:p>
        </p:txBody>
      </p:sp>
      <p:pic>
        <p:nvPicPr>
          <p:cNvPr id="24578" name="图片 1">
            <a:extLst>
              <a:ext uri="{FF2B5EF4-FFF2-40B4-BE49-F238E27FC236}">
                <a16:creationId xmlns:a16="http://schemas.microsoft.com/office/drawing/2014/main" id="{0B4F0EDD-81CD-4963-B416-47DF88945178}"/>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987574"/>
            <a:ext cx="2039820"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图片 1">
            <a:extLst>
              <a:ext uri="{FF2B5EF4-FFF2-40B4-BE49-F238E27FC236}">
                <a16:creationId xmlns:a16="http://schemas.microsoft.com/office/drawing/2014/main" id="{1C03C275-1B9F-4333-B2D7-208DBDEC1A8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3658" y="987574"/>
            <a:ext cx="2304256"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图片 1">
            <a:extLst>
              <a:ext uri="{FF2B5EF4-FFF2-40B4-BE49-F238E27FC236}">
                <a16:creationId xmlns:a16="http://schemas.microsoft.com/office/drawing/2014/main" id="{3654F2EF-509F-435C-9409-9CF541D0C56A}"/>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8184" y="987574"/>
            <a:ext cx="2304256" cy="3384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83038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464044" y="627534"/>
            <a:ext cx="2581156"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10.1.1  </a:t>
            </a:r>
            <a:r>
              <a:rPr lang="zh-CN" altLang="en-US" b="1" kern="100" dirty="0">
                <a:solidFill>
                  <a:schemeClr val="bg1"/>
                </a:solidFill>
                <a:latin typeface="Arial" panose="020B0604020202020204" pitchFamily="34" charset="0"/>
                <a:cs typeface="Times New Roman" panose="02020603050405020304" pitchFamily="18" charset="0"/>
              </a:rPr>
              <a:t>开通云开发功能</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026" name="图片 1">
            <a:extLst>
              <a:ext uri="{FF2B5EF4-FFF2-40B4-BE49-F238E27FC236}">
                <a16:creationId xmlns:a16="http://schemas.microsoft.com/office/drawing/2014/main" id="{576470F0-CD9C-425F-9710-3EDC9FD464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1491630"/>
            <a:ext cx="5549680"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145368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10.5  </a:t>
            </a:r>
            <a:r>
              <a:rPr lang="zh-CN" altLang="en-US" dirty="0"/>
              <a:t>实训项目</a:t>
            </a:r>
            <a:r>
              <a:rPr lang="en-US" altLang="zh-CN" dirty="0"/>
              <a:t>—</a:t>
            </a:r>
            <a:r>
              <a:rPr lang="zh-CN" altLang="en-US" dirty="0"/>
              <a:t>基于云数据库的许愿墙</a:t>
            </a:r>
          </a:p>
        </p:txBody>
      </p:sp>
      <p:sp>
        <p:nvSpPr>
          <p:cNvPr id="3" name="矩形 2">
            <a:extLst>
              <a:ext uri="{FF2B5EF4-FFF2-40B4-BE49-F238E27FC236}">
                <a16:creationId xmlns:a16="http://schemas.microsoft.com/office/drawing/2014/main" id="{EF57441F-0198-41AB-A23D-AA80358436EA}"/>
              </a:ext>
            </a:extLst>
          </p:cNvPr>
          <p:cNvSpPr/>
          <p:nvPr/>
        </p:nvSpPr>
        <p:spPr>
          <a:xfrm>
            <a:off x="1187624" y="1491630"/>
            <a:ext cx="4533613"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wishwall</a:t>
            </a:r>
            <a:r>
              <a:rPr lang="en-US" altLang="zh-CN" b="1"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wishwall.wxml</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4" name="矩形 3">
            <a:extLst>
              <a:ext uri="{FF2B5EF4-FFF2-40B4-BE49-F238E27FC236}">
                <a16:creationId xmlns:a16="http://schemas.microsoft.com/office/drawing/2014/main" id="{4589A774-4596-4F73-938F-F37C755986BF}"/>
              </a:ext>
            </a:extLst>
          </p:cNvPr>
          <p:cNvSpPr/>
          <p:nvPr/>
        </p:nvSpPr>
        <p:spPr>
          <a:xfrm>
            <a:off x="1201019" y="2355726"/>
            <a:ext cx="4161717"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wishwall</a:t>
            </a:r>
            <a:r>
              <a:rPr lang="en-US" altLang="zh-CN" b="1" kern="100" dirty="0">
                <a:solidFill>
                  <a:srgbClr val="000000"/>
                </a:solidFill>
                <a:latin typeface="Times New Roman" panose="02020603050405020304" pitchFamily="18" charset="0"/>
              </a:rPr>
              <a:t>/ wishwall.js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id="{7DBF549A-95B9-49B5-A17A-B95D80AD547C}"/>
              </a:ext>
            </a:extLst>
          </p:cNvPr>
          <p:cNvSpPr/>
          <p:nvPr/>
        </p:nvSpPr>
        <p:spPr>
          <a:xfrm>
            <a:off x="1201019" y="3219822"/>
            <a:ext cx="4533613"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wishwall</a:t>
            </a:r>
            <a:r>
              <a:rPr lang="en-US" altLang="zh-CN" b="1"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wishwall.wxss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60373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10.5  </a:t>
            </a:r>
            <a:r>
              <a:rPr lang="zh-CN" altLang="en-US" dirty="0"/>
              <a:t>实训项目</a:t>
            </a:r>
            <a:r>
              <a:rPr lang="en-US" altLang="zh-CN" dirty="0"/>
              <a:t>—</a:t>
            </a:r>
            <a:r>
              <a:rPr lang="zh-CN" altLang="en-US" dirty="0"/>
              <a:t>基于云数据库的许愿墙</a:t>
            </a:r>
          </a:p>
        </p:txBody>
      </p:sp>
      <p:sp>
        <p:nvSpPr>
          <p:cNvPr id="3" name="矩形 2">
            <a:extLst>
              <a:ext uri="{FF2B5EF4-FFF2-40B4-BE49-F238E27FC236}">
                <a16:creationId xmlns:a16="http://schemas.microsoft.com/office/drawing/2014/main" id="{3A41E3AE-126B-48E9-8903-BA18DFA51D5F}"/>
              </a:ext>
            </a:extLst>
          </p:cNvPr>
          <p:cNvSpPr/>
          <p:nvPr/>
        </p:nvSpPr>
        <p:spPr>
          <a:xfrm>
            <a:off x="1403648" y="1347614"/>
            <a:ext cx="3558988"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a:t>
            </a:r>
            <a:r>
              <a:rPr lang="en-US" altLang="zh-CN" b="1" kern="100" dirty="0" err="1">
                <a:solidFill>
                  <a:srgbClr val="000000"/>
                </a:solidFill>
                <a:latin typeface="Times New Roman" panose="02020603050405020304" pitchFamily="18" charset="0"/>
              </a:rPr>
              <a:t>add.wxml</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4" name="矩形 3">
            <a:extLst>
              <a:ext uri="{FF2B5EF4-FFF2-40B4-BE49-F238E27FC236}">
                <a16:creationId xmlns:a16="http://schemas.microsoft.com/office/drawing/2014/main" id="{B25C3E93-E7EE-4926-9893-DA4D71DFE16A}"/>
              </a:ext>
            </a:extLst>
          </p:cNvPr>
          <p:cNvSpPr/>
          <p:nvPr/>
        </p:nvSpPr>
        <p:spPr>
          <a:xfrm>
            <a:off x="1431791" y="2171045"/>
            <a:ext cx="3187091"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add.js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id="{91B57C32-0710-4673-A8C8-453A32A7D7A3}"/>
              </a:ext>
            </a:extLst>
          </p:cNvPr>
          <p:cNvSpPr/>
          <p:nvPr/>
        </p:nvSpPr>
        <p:spPr>
          <a:xfrm>
            <a:off x="1259632" y="3363838"/>
            <a:ext cx="3558988"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a:t>
            </a:r>
            <a:r>
              <a:rPr lang="en-US" altLang="zh-CN" b="1" kern="100" dirty="0" err="1">
                <a:solidFill>
                  <a:srgbClr val="000000"/>
                </a:solidFill>
                <a:latin typeface="Times New Roman" panose="02020603050405020304" pitchFamily="18" charset="0"/>
              </a:rPr>
              <a:t>add.wxss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8015207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10.5  </a:t>
            </a:r>
            <a:r>
              <a:rPr lang="zh-CN" altLang="en-US" dirty="0"/>
              <a:t>实训项目</a:t>
            </a:r>
            <a:r>
              <a:rPr lang="en-US" altLang="zh-CN" dirty="0"/>
              <a:t>—</a:t>
            </a:r>
            <a:r>
              <a:rPr lang="zh-CN" altLang="en-US" dirty="0"/>
              <a:t>基于云数据库的许愿墙</a:t>
            </a:r>
          </a:p>
        </p:txBody>
      </p:sp>
      <p:sp>
        <p:nvSpPr>
          <p:cNvPr id="3" name="矩形 2">
            <a:extLst>
              <a:ext uri="{FF2B5EF4-FFF2-40B4-BE49-F238E27FC236}">
                <a16:creationId xmlns:a16="http://schemas.microsoft.com/office/drawing/2014/main" id="{3A41E3AE-126B-48E9-8903-BA18DFA51D5F}"/>
              </a:ext>
            </a:extLst>
          </p:cNvPr>
          <p:cNvSpPr/>
          <p:nvPr/>
        </p:nvSpPr>
        <p:spPr>
          <a:xfrm>
            <a:off x="1403648" y="1347614"/>
            <a:ext cx="3738524"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a:t>
            </a:r>
            <a:r>
              <a:rPr lang="en-US" altLang="zh-CN" b="1" kern="100" dirty="0" err="1">
                <a:solidFill>
                  <a:srgbClr val="000000"/>
                </a:solidFill>
                <a:latin typeface="Times New Roman" panose="02020603050405020304" pitchFamily="18" charset="0"/>
              </a:rPr>
              <a:t>detail.wxml</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4" name="矩形 3">
            <a:extLst>
              <a:ext uri="{FF2B5EF4-FFF2-40B4-BE49-F238E27FC236}">
                <a16:creationId xmlns:a16="http://schemas.microsoft.com/office/drawing/2014/main" id="{B25C3E93-E7EE-4926-9893-DA4D71DFE16A}"/>
              </a:ext>
            </a:extLst>
          </p:cNvPr>
          <p:cNvSpPr/>
          <p:nvPr/>
        </p:nvSpPr>
        <p:spPr>
          <a:xfrm>
            <a:off x="1431791" y="2171045"/>
            <a:ext cx="3366627"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detail.js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id="{91B57C32-0710-4673-A8C8-453A32A7D7A3}"/>
              </a:ext>
            </a:extLst>
          </p:cNvPr>
          <p:cNvSpPr/>
          <p:nvPr/>
        </p:nvSpPr>
        <p:spPr>
          <a:xfrm>
            <a:off x="1259632" y="3363838"/>
            <a:ext cx="3661580" cy="278281"/>
          </a:xfrm>
          <a:prstGeom prst="rect">
            <a:avLst/>
          </a:prstGeom>
        </p:spPr>
        <p:txBody>
          <a:bodyPr wrap="none">
            <a:spAutoFit/>
          </a:bodyPr>
          <a:lstStyle/>
          <a:p>
            <a:pPr>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add/ </a:t>
            </a:r>
            <a:r>
              <a:rPr lang="en-US" altLang="zh-CN" b="1" kern="100" dirty="0" err="1">
                <a:solidFill>
                  <a:srgbClr val="000000"/>
                </a:solidFill>
                <a:latin typeface="Times New Roman" panose="02020603050405020304" pitchFamily="18" charset="0"/>
              </a:rPr>
              <a:t>detail.wxss</a:t>
            </a:r>
            <a:r>
              <a:rPr lang="zh-CN" altLang="zh-CN" b="1" kern="100" dirty="0">
                <a:solidFill>
                  <a:srgbClr val="000000"/>
                </a:solidFill>
                <a:latin typeface="Times New Roman" panose="02020603050405020304" pitchFamily="18" charset="0"/>
              </a:rPr>
              <a:t>的代码如下</a:t>
            </a:r>
            <a:r>
              <a:rPr lang="en-US" altLang="zh-CN" b="1" kern="100" dirty="0">
                <a:solidFill>
                  <a:srgbClr val="000000"/>
                </a:solidFill>
                <a:latin typeface="Times New Roman" panose="02020603050405020304" pitchFamily="18" charset="0"/>
              </a:rPr>
              <a:t>:</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7868692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267586"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本章完毕   感谢聆听</a:t>
            </a:r>
          </a:p>
        </p:txBody>
      </p:sp>
      <p:sp>
        <p:nvSpPr>
          <p:cNvPr id="3" name="文本框 2">
            <a:extLst>
              <a:ext uri="{FF2B5EF4-FFF2-40B4-BE49-F238E27FC236}">
                <a16:creationId xmlns:a16="http://schemas.microsoft.com/office/drawing/2014/main" id="{F8FB1352-147C-48E7-9FEF-EFDFF93F63D8}"/>
              </a:ext>
            </a:extLst>
          </p:cNvPr>
          <p:cNvSpPr txBox="1"/>
          <p:nvPr/>
        </p:nvSpPr>
        <p:spPr>
          <a:xfrm>
            <a:off x="4118344" y="2115879"/>
            <a:ext cx="914400" cy="914400"/>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id="{BCE92440-1ED6-4FA5-926E-DB947F8CFA03}"/>
              </a:ext>
            </a:extLst>
          </p:cNvPr>
          <p:cNvSpPr txBox="1"/>
          <p:nvPr/>
        </p:nvSpPr>
        <p:spPr>
          <a:xfrm>
            <a:off x="3779912" y="4124313"/>
            <a:ext cx="1800493" cy="369332"/>
          </a:xfrm>
          <a:prstGeom prst="rect">
            <a:avLst/>
          </a:prstGeom>
          <a:noFill/>
        </p:spPr>
        <p:txBody>
          <a:bodyPr wrap="none" rtlCol="0">
            <a:spAutoFit/>
          </a:bodyPr>
          <a:lstStyle/>
          <a:p>
            <a:r>
              <a:rPr lang="zh-CN" altLang="en-US" dirty="0"/>
              <a:t>清华大学出版社</a:t>
            </a:r>
          </a:p>
        </p:txBody>
      </p:sp>
      <p:sp>
        <p:nvSpPr>
          <p:cNvPr id="8" name="矩形 7">
            <a:extLst>
              <a:ext uri="{FF2B5EF4-FFF2-40B4-BE49-F238E27FC236}">
                <a16:creationId xmlns:a16="http://schemas.microsoft.com/office/drawing/2014/main" id="{20B0097B-0966-4861-9A1D-3BA1E0EB998A}"/>
              </a:ext>
            </a:extLst>
          </p:cNvPr>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p>
        </p:txBody>
      </p:sp>
    </p:spTree>
    <p:extLst>
      <p:ext uri="{BB962C8B-B14F-4D97-AF65-F5344CB8AC3E}">
        <p14:creationId xmlns:p14="http://schemas.microsoft.com/office/powerpoint/2010/main" val="3965578152"/>
      </p:ext>
    </p:ext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nodeType="afterGroup">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464044" y="627534"/>
            <a:ext cx="2581156"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10.1.1  </a:t>
            </a:r>
            <a:r>
              <a:rPr lang="zh-CN" altLang="en-US" b="1" kern="100" dirty="0">
                <a:solidFill>
                  <a:schemeClr val="bg1"/>
                </a:solidFill>
                <a:latin typeface="Arial" panose="020B0604020202020204" pitchFamily="34" charset="0"/>
                <a:cs typeface="Times New Roman" panose="02020603050405020304" pitchFamily="18" charset="0"/>
              </a:rPr>
              <a:t>开通云开发功能</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027" name="图片 1">
            <a:extLst>
              <a:ext uri="{FF2B5EF4-FFF2-40B4-BE49-F238E27FC236}">
                <a16:creationId xmlns:a16="http://schemas.microsoft.com/office/drawing/2014/main" id="{2A2D8251-A76C-4A9C-94E1-1FE2D6003C67}"/>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1347614"/>
            <a:ext cx="5328592"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51786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464044" y="627534"/>
            <a:ext cx="2581156"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10.1.1  </a:t>
            </a:r>
            <a:r>
              <a:rPr lang="zh-CN" altLang="en-US" b="1" kern="100" dirty="0">
                <a:solidFill>
                  <a:schemeClr val="bg1"/>
                </a:solidFill>
                <a:latin typeface="Arial" panose="020B0604020202020204" pitchFamily="34" charset="0"/>
                <a:cs typeface="Times New Roman" panose="02020603050405020304" pitchFamily="18" charset="0"/>
              </a:rPr>
              <a:t>开通云开发功能</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028" name="图片 1">
            <a:extLst>
              <a:ext uri="{FF2B5EF4-FFF2-40B4-BE49-F238E27FC236}">
                <a16:creationId xmlns:a16="http://schemas.microsoft.com/office/drawing/2014/main" id="{05312B26-C6CD-495F-99D3-AC80D4E54B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63638"/>
            <a:ext cx="7631970"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74415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347827" y="627534"/>
            <a:ext cx="281359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10.1.2  </a:t>
            </a:r>
            <a:r>
              <a:rPr lang="zh-CN" altLang="en-US" b="1" kern="100" dirty="0">
                <a:solidFill>
                  <a:schemeClr val="bg1"/>
                </a:solidFill>
                <a:latin typeface="Arial" panose="020B0604020202020204" pitchFamily="34" charset="0"/>
                <a:cs typeface="Times New Roman" panose="02020603050405020304" pitchFamily="18" charset="0"/>
              </a:rPr>
              <a:t>云开发控制台使用</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id="{73B738E1-2C6E-47C7-A43C-1143AA37AE92}"/>
              </a:ext>
            </a:extLst>
          </p:cNvPr>
          <p:cNvSpPr/>
          <p:nvPr/>
        </p:nvSpPr>
        <p:spPr>
          <a:xfrm>
            <a:off x="1331640" y="1779662"/>
            <a:ext cx="1915909" cy="369332"/>
          </a:xfrm>
          <a:prstGeom prst="rect">
            <a:avLst/>
          </a:prstGeom>
        </p:spPr>
        <p:txBody>
          <a:bodyPr wrap="none">
            <a:spAutoFit/>
          </a:bodyPr>
          <a:lstStyle/>
          <a:p>
            <a:pPr marL="342900" lvl="0" indent="-342900" algn="just">
              <a:spcAft>
                <a:spcPts val="0"/>
              </a:spcAft>
              <a:buFont typeface="+mj-lt"/>
              <a:buAutoNum type="arabicPeriod"/>
            </a:pPr>
            <a:r>
              <a:rPr lang="zh-CN" altLang="zh-CN" kern="100" dirty="0">
                <a:latin typeface="Times New Roman" panose="02020603050405020304" pitchFamily="18" charset="0"/>
              </a:rPr>
              <a:t>资源环境管理</a:t>
            </a:r>
          </a:p>
        </p:txBody>
      </p:sp>
    </p:spTree>
    <p:extLst>
      <p:ext uri="{BB962C8B-B14F-4D97-AF65-F5344CB8AC3E}">
        <p14:creationId xmlns:p14="http://schemas.microsoft.com/office/powerpoint/2010/main" val="1596301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4041D0-7C35-4255-8FDA-0F1379A95B25}"/>
              </a:ext>
            </a:extLst>
          </p:cNvPr>
          <p:cNvSpPr>
            <a:spLocks noGrp="1"/>
          </p:cNvSpPr>
          <p:nvPr>
            <p:ph type="title"/>
          </p:nvPr>
        </p:nvSpPr>
        <p:spPr/>
        <p:txBody>
          <a:bodyPr/>
          <a:lstStyle/>
          <a:p>
            <a:r>
              <a:rPr lang="en-US" altLang="zh-CN" dirty="0"/>
              <a:t>10.1  </a:t>
            </a:r>
            <a:r>
              <a:rPr lang="zh-CN" altLang="en-US" dirty="0"/>
              <a:t>云开发</a:t>
            </a:r>
          </a:p>
        </p:txBody>
      </p:sp>
      <p:sp>
        <p:nvSpPr>
          <p:cNvPr id="3" name="矩形 2">
            <a:extLst>
              <a:ext uri="{FF2B5EF4-FFF2-40B4-BE49-F238E27FC236}">
                <a16:creationId xmlns:a16="http://schemas.microsoft.com/office/drawing/2014/main" id="{8648BE0B-43A7-4B86-AF14-174E33CE2B9D}"/>
              </a:ext>
            </a:extLst>
          </p:cNvPr>
          <p:cNvSpPr/>
          <p:nvPr/>
        </p:nvSpPr>
        <p:spPr>
          <a:xfrm>
            <a:off x="347827" y="627534"/>
            <a:ext cx="281359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10.1.2  </a:t>
            </a:r>
            <a:r>
              <a:rPr lang="zh-CN" altLang="en-US" b="1" kern="100" dirty="0">
                <a:solidFill>
                  <a:schemeClr val="bg1"/>
                </a:solidFill>
                <a:latin typeface="Arial" panose="020B0604020202020204" pitchFamily="34" charset="0"/>
                <a:cs typeface="Times New Roman" panose="02020603050405020304" pitchFamily="18" charset="0"/>
              </a:rPr>
              <a:t>云开发控制台使用</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id="{404F33D1-F626-4DA9-81E4-96412FD1C366}"/>
              </a:ext>
            </a:extLst>
          </p:cNvPr>
          <p:cNvSpPr/>
          <p:nvPr/>
        </p:nvSpPr>
        <p:spPr>
          <a:xfrm>
            <a:off x="539552" y="1275606"/>
            <a:ext cx="2012089" cy="369332"/>
          </a:xfrm>
          <a:prstGeom prst="rect">
            <a:avLst/>
          </a:prstGeom>
        </p:spPr>
        <p:txBody>
          <a:bodyPr wrap="none">
            <a:spAutoFit/>
          </a:bodyPr>
          <a:lstStyle/>
          <a:p>
            <a:pPr indent="266700" algn="just">
              <a:spcAft>
                <a:spcPts val="0"/>
              </a:spcAft>
            </a:pPr>
            <a:r>
              <a:rPr lang="en-US" altLang="zh-CN" kern="100" dirty="0">
                <a:latin typeface="Times New Roman" panose="02020603050405020304" pitchFamily="18" charset="0"/>
              </a:rPr>
              <a:t>2.</a:t>
            </a:r>
            <a:r>
              <a:rPr lang="zh-CN" altLang="zh-CN" kern="100" dirty="0">
                <a:latin typeface="Times New Roman" panose="02020603050405020304" pitchFamily="18" charset="0"/>
              </a:rPr>
              <a:t>云数据库管理</a:t>
            </a:r>
          </a:p>
        </p:txBody>
      </p:sp>
      <p:pic>
        <p:nvPicPr>
          <p:cNvPr id="2050" name="图片 1">
            <a:extLst>
              <a:ext uri="{FF2B5EF4-FFF2-40B4-BE49-F238E27FC236}">
                <a16:creationId xmlns:a16="http://schemas.microsoft.com/office/drawing/2014/main" id="{CA37C129-6833-4023-BD7D-7360122C246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573258"/>
            <a:ext cx="4176464" cy="223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07539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2.0.50727.5485"/>
  <p:tag name="AS_OS" val="Microsoft Windows NT 6.1.7601 Service Pack 1"/>
  <p:tag name="AS_RELEASE_DATE" val="2018.04.09"/>
  <p:tag name="AS_TITLE" val="Aspose.Slides for .NET 2.0"/>
  <p:tag name="AS_VERSION" val="18.4"/>
  <p:tag name="ISPRING_PRESENTATION_TITLE" val="PowerPoint 演示文稿"/>
</p:tagLst>
</file>

<file path=ppt/theme/theme1.xml><?xml version="1.0" encoding="utf-8"?>
<a:theme xmlns:a="http://schemas.openxmlformats.org/drawingml/2006/main" name="自定义设计方案">
  <a:themeElements>
    <a:clrScheme name="自定义 77">
      <a:dk1>
        <a:srgbClr val="000000"/>
      </a:dk1>
      <a:lt1>
        <a:sysClr val="window" lastClr="FFFFFF"/>
      </a:lt1>
      <a:dk2>
        <a:srgbClr val="000000"/>
      </a:dk2>
      <a:lt2>
        <a:srgbClr val="7F7F7F"/>
      </a:lt2>
      <a:accent1>
        <a:srgbClr val="4DBF4D"/>
      </a:accent1>
      <a:accent2>
        <a:srgbClr val="4DBF4D"/>
      </a:accent2>
      <a:accent3>
        <a:srgbClr val="4DBF4D"/>
      </a:accent3>
      <a:accent4>
        <a:srgbClr val="4DBF4D"/>
      </a:accent4>
      <a:accent5>
        <a:srgbClr val="4DBF4D"/>
      </a:accent5>
      <a:accent6>
        <a:srgbClr val="4DBF4D"/>
      </a:accent6>
      <a:hlink>
        <a:srgbClr val="4DBF4D"/>
      </a:hlink>
      <a:folHlink>
        <a:srgbClr val="4DBF4D"/>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9118</TotalTime>
  <Words>1191</Words>
  <Application>Microsoft Office PowerPoint</Application>
  <PresentationFormat>全屏显示(16:9)</PresentationFormat>
  <Paragraphs>195</Paragraphs>
  <Slides>53</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53</vt:i4>
      </vt:variant>
    </vt:vector>
  </HeadingPairs>
  <TitlesOfParts>
    <vt:vector size="62" baseType="lpstr">
      <vt:lpstr>宋体</vt:lpstr>
      <vt:lpstr>微软雅黑</vt:lpstr>
      <vt:lpstr>Arial</vt:lpstr>
      <vt:lpstr>Calibri</vt:lpstr>
      <vt:lpstr>Calibri Light</vt:lpstr>
      <vt:lpstr>Courier New</vt:lpstr>
      <vt:lpstr>Times New Roman</vt:lpstr>
      <vt:lpstr>Wingdings</vt:lpstr>
      <vt:lpstr>自定义设计方案</vt:lpstr>
      <vt:lpstr>PowerPoint 演示文稿</vt:lpstr>
      <vt:lpstr>PowerPoint 演示文稿</vt:lpstr>
      <vt:lpstr>10.1  云开发</vt:lpstr>
      <vt:lpstr>10.1  云开发</vt:lpstr>
      <vt:lpstr>10.1  云开发</vt:lpstr>
      <vt:lpstr>10.1  云开发</vt:lpstr>
      <vt:lpstr>10.1  云开发</vt:lpstr>
      <vt:lpstr>10.1  云开发</vt:lpstr>
      <vt:lpstr>10.1  云开发</vt:lpstr>
      <vt:lpstr>10.1  云开发</vt:lpstr>
      <vt:lpstr>10.1  云开发</vt:lpstr>
      <vt:lpstr>10.1  云开发</vt:lpstr>
      <vt:lpstr>10.1  云开发</vt:lpstr>
      <vt:lpstr>10.1  云开发</vt:lpstr>
      <vt:lpstr>10.2  云存储</vt:lpstr>
      <vt:lpstr>10.2  云存储</vt:lpstr>
      <vt:lpstr>10.2  云存储</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10.3  云函数</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10.4  云数据库</vt:lpstr>
      <vt:lpstr>10.5  实训项目—基于云数据库的许愿墙</vt:lpstr>
      <vt:lpstr>10.5  实训项目—基于云数据库的许愿墙</vt:lpstr>
      <vt:lpstr>10.5  实训项目—基于云数据库的许愿墙</vt:lpstr>
      <vt:lpstr>10.5  实训项目—基于云数据库的许愿墙</vt:lpstr>
      <vt:lpstr>10.5  实训项目—基于云数据库的许愿墙</vt:lpstr>
      <vt:lpstr>PowerPoint 演示文稿</vt:lpstr>
    </vt:vector>
  </TitlesOfParts>
  <Manager>风云办公</Manager>
  <Company>上海剑姬网络科技有限公司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风云办公PPT模板</dc:title>
  <dc:creator>风云办公</dc:creator>
  <cp:keywords>风云办公</cp:keywords>
  <dc:description>风云办公 http://www.ppt118.com</dc:description>
  <cp:lastModifiedBy>lenovo</cp:lastModifiedBy>
  <cp:revision>1837</cp:revision>
  <dcterms:created xsi:type="dcterms:W3CDTF">2014-06-06T07:22:15Z</dcterms:created>
  <dcterms:modified xsi:type="dcterms:W3CDTF">2019-07-31T03:28:11Z</dcterms:modified>
</cp:coreProperties>
</file>