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57" r:id="rId3"/>
    <p:sldId id="424" r:id="rId4"/>
    <p:sldId id="425" r:id="rId5"/>
    <p:sldId id="426" r:id="rId6"/>
    <p:sldId id="417" r:id="rId7"/>
    <p:sldId id="427" r:id="rId8"/>
    <p:sldId id="430" r:id="rId9"/>
    <p:sldId id="428" r:id="rId10"/>
    <p:sldId id="431" r:id="rId11"/>
    <p:sldId id="429" r:id="rId12"/>
    <p:sldId id="432" r:id="rId13"/>
    <p:sldId id="418" r:id="rId14"/>
    <p:sldId id="433" r:id="rId15"/>
    <p:sldId id="434" r:id="rId16"/>
    <p:sldId id="419" r:id="rId17"/>
    <p:sldId id="435" r:id="rId18"/>
    <p:sldId id="436" r:id="rId19"/>
    <p:sldId id="420" r:id="rId20"/>
    <p:sldId id="437" r:id="rId21"/>
    <p:sldId id="421" r:id="rId22"/>
    <p:sldId id="438" r:id="rId23"/>
    <p:sldId id="439" r:id="rId24"/>
    <p:sldId id="440" r:id="rId25"/>
    <p:sldId id="441" r:id="rId26"/>
    <p:sldId id="443" r:id="rId27"/>
    <p:sldId id="442" r:id="rId28"/>
    <p:sldId id="444" r:id="rId29"/>
    <p:sldId id="422" r:id="rId30"/>
    <p:sldId id="445" r:id="rId31"/>
    <p:sldId id="446" r:id="rId32"/>
    <p:sldId id="447" r:id="rId33"/>
    <p:sldId id="448" r:id="rId34"/>
    <p:sldId id="423" r:id="rId35"/>
    <p:sldId id="449" r:id="rId36"/>
    <p:sldId id="450" r:id="rId37"/>
    <p:sldId id="451" r:id="rId38"/>
    <p:sldId id="297" r:id="rId39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86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:p15="http://schemas.microsoft.com/office/powerpoint/2012/main" xmlns="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网络通信与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文件</a:t>
            </a:r>
            <a:r>
              <a: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上传下载操作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:p15="http://schemas.microsoft.com/office/powerpoint/2012/main"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05C62C5-AE9B-4028-BF77-25F01A91AD0C}"/>
              </a:ext>
            </a:extLst>
          </p:cNvPr>
          <p:cNvSpPr/>
          <p:nvPr/>
        </p:nvSpPr>
        <p:spPr>
          <a:xfrm>
            <a:off x="2360678" y="812200"/>
            <a:ext cx="6534472" cy="4230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var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socketOpen</a:t>
            </a:r>
            <a:r>
              <a:rPr lang="en-US" altLang="zh-CN" sz="1400" kern="0" dirty="0">
                <a:latin typeface="Courier New" panose="02070309020205020404" pitchFamily="49" charset="0"/>
              </a:rPr>
              <a:t> = false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var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socketMsgQueue</a:t>
            </a:r>
            <a:r>
              <a:rPr lang="en-US" altLang="zh-CN" sz="1400" kern="0" dirty="0">
                <a:latin typeface="Courier New" panose="02070309020205020404" pitchFamily="49" charset="0"/>
              </a:rPr>
              <a:t> = []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 err="1">
                <a:latin typeface="Courier New" panose="02070309020205020404" pitchFamily="49" charset="0"/>
              </a:rPr>
              <a:t>wx.connectSocket</a:t>
            </a:r>
            <a:r>
              <a:rPr lang="en-US" altLang="zh-CN" sz="1400" kern="0" dirty="0">
                <a:latin typeface="Courier New" panose="02070309020205020404" pitchFamily="49" charset="0"/>
              </a:rPr>
              <a:t>({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url: '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test.php</a:t>
            </a:r>
            <a:r>
              <a:rPr lang="en-US" altLang="zh-CN" sz="1400" kern="0" dirty="0">
                <a:latin typeface="Courier New" panose="02070309020205020404" pitchFamily="49" charset="0"/>
              </a:rPr>
              <a:t>'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})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 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 err="1">
                <a:latin typeface="Courier New" panose="02070309020205020404" pitchFamily="49" charset="0"/>
              </a:rPr>
              <a:t>wx.onSocketOpen</a:t>
            </a:r>
            <a:r>
              <a:rPr lang="en-US" altLang="zh-CN" sz="1400" kern="0" dirty="0">
                <a:latin typeface="Courier New" panose="02070309020205020404" pitchFamily="49" charset="0"/>
              </a:rPr>
              <a:t>(function(res) 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socketOpen</a:t>
            </a:r>
            <a:r>
              <a:rPr lang="en-US" altLang="zh-CN" sz="1400" kern="0" dirty="0">
                <a:latin typeface="Courier New" panose="02070309020205020404" pitchFamily="49" charset="0"/>
              </a:rPr>
              <a:t> = true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for (var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i</a:t>
            </a:r>
            <a:r>
              <a:rPr lang="en-US" altLang="zh-CN" sz="1400" kern="0" dirty="0">
                <a:latin typeface="Courier New" panose="02070309020205020404" pitchFamily="49" charset="0"/>
              </a:rPr>
              <a:t> = 0;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i</a:t>
            </a:r>
            <a:r>
              <a:rPr lang="en-US" altLang="zh-CN" sz="1400" kern="0" dirty="0">
                <a:latin typeface="Courier New" panose="02070309020205020404" pitchFamily="49" charset="0"/>
              </a:rPr>
              <a:t> &lt;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socketMsgQueue.length</a:t>
            </a:r>
            <a:r>
              <a:rPr lang="en-US" altLang="zh-CN" sz="1400" kern="0" dirty="0">
                <a:latin typeface="Courier New" panose="02070309020205020404" pitchFamily="49" charset="0"/>
              </a:rPr>
              <a:t>;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i</a:t>
            </a:r>
            <a:r>
              <a:rPr lang="en-US" altLang="zh-CN" sz="1400" kern="0" dirty="0">
                <a:latin typeface="Courier New" panose="02070309020205020404" pitchFamily="49" charset="0"/>
              </a:rPr>
              <a:t>++){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 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sendSocketMessage</a:t>
            </a:r>
            <a:r>
              <a:rPr lang="en-US" altLang="zh-CN" sz="1400" kern="0" dirty="0">
                <a:latin typeface="Courier New" panose="02070309020205020404" pitchFamily="49" charset="0"/>
              </a:rPr>
              <a:t>(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socketMsgQueue</a:t>
            </a:r>
            <a:r>
              <a:rPr lang="en-US" altLang="zh-CN" sz="1400" kern="0" dirty="0">
                <a:latin typeface="Courier New" panose="02070309020205020404" pitchFamily="49" charset="0"/>
              </a:rPr>
              <a:t>[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i</a:t>
            </a:r>
            <a:r>
              <a:rPr lang="en-US" altLang="zh-CN" sz="1400" kern="0" dirty="0">
                <a:latin typeface="Courier New" panose="02070309020205020404" pitchFamily="49" charset="0"/>
              </a:rPr>
              <a:t>])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}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socketMsgQueue</a:t>
            </a:r>
            <a:r>
              <a:rPr lang="en-US" altLang="zh-CN" sz="1400" kern="0" dirty="0">
                <a:latin typeface="Courier New" panose="02070309020205020404" pitchFamily="49" charset="0"/>
              </a:rPr>
              <a:t> = []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})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 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function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sendSocketMessage</a:t>
            </a:r>
            <a:r>
              <a:rPr lang="en-US" altLang="zh-CN" sz="1400" kern="0" dirty="0">
                <a:latin typeface="Courier New" panose="02070309020205020404" pitchFamily="49" charset="0"/>
              </a:rPr>
              <a:t>(msg) 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if (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socketOpen</a:t>
            </a:r>
            <a:r>
              <a:rPr lang="en-US" altLang="zh-CN" sz="1400" kern="0" dirty="0">
                <a:latin typeface="Courier New" panose="02070309020205020404" pitchFamily="49" charset="0"/>
              </a:rPr>
              <a:t>) 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wx.sendSocketMessage</a:t>
            </a:r>
            <a:r>
              <a:rPr lang="en-US" altLang="zh-CN" sz="1400" kern="0" dirty="0">
                <a:latin typeface="Courier New" panose="02070309020205020404" pitchFamily="49" charset="0"/>
              </a:rPr>
              <a:t>({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  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data:msg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  })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} else {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   </a:t>
            </a:r>
            <a:r>
              <a:rPr lang="en-US" altLang="zh-CN" sz="1400" kern="0" dirty="0" err="1">
                <a:latin typeface="Courier New" panose="02070309020205020404" pitchFamily="49" charset="0"/>
              </a:rPr>
              <a:t>socketMsgQueue.push</a:t>
            </a:r>
            <a:r>
              <a:rPr lang="en-US" altLang="zh-CN" sz="1400" kern="0" dirty="0">
                <a:latin typeface="Courier New" panose="02070309020205020404" pitchFamily="49" charset="0"/>
              </a:rPr>
              <a:t>(msg)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  }</a:t>
            </a:r>
            <a:endParaRPr lang="zh-CN" altLang="zh-CN" sz="1400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sz="1400" kern="0" dirty="0">
                <a:latin typeface="Courier New" panose="02070309020205020404" pitchFamily="49" charset="0"/>
              </a:rPr>
              <a:t>}</a:t>
            </a:r>
            <a:endParaRPr lang="zh-CN" altLang="zh-CN" sz="1400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426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2717CDF-7FFC-48AF-95B9-03B5B97C3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6750"/>
            <a:ext cx="9144000" cy="127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6240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B5857D0-01D6-4D13-B33C-9BB0497070C3}"/>
              </a:ext>
            </a:extLst>
          </p:cNvPr>
          <p:cNvSpPr/>
          <p:nvPr/>
        </p:nvSpPr>
        <p:spPr>
          <a:xfrm>
            <a:off x="2286000" y="1610590"/>
            <a:ext cx="4572000" cy="1922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wx.connectSocket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url: '</a:t>
            </a:r>
            <a:r>
              <a:rPr lang="en-US" altLang="zh-CN" kern="0" dirty="0" err="1">
                <a:latin typeface="Courier New" panose="02070309020205020404" pitchFamily="49" charset="0"/>
              </a:rPr>
              <a:t>test.php</a:t>
            </a:r>
            <a:r>
              <a:rPr lang="en-US" altLang="zh-CN" kern="0" dirty="0">
                <a:latin typeface="Courier New" panose="02070309020205020404" pitchFamily="49" charset="0"/>
              </a:rPr>
              <a:t>'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wx.onSocketMessage</a:t>
            </a:r>
            <a:r>
              <a:rPr lang="en-US" altLang="zh-CN" kern="0" dirty="0">
                <a:latin typeface="Courier New" panose="02070309020205020404" pitchFamily="49" charset="0"/>
              </a:rPr>
              <a:t>(function(res)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console.log('</a:t>
            </a:r>
            <a:r>
              <a:rPr lang="zh-CN" altLang="zh-CN" kern="0" dirty="0">
                <a:latin typeface="Courier New" panose="02070309020205020404" pitchFamily="49" charset="0"/>
              </a:rPr>
              <a:t>收到服务器内容：</a:t>
            </a:r>
            <a:r>
              <a:rPr lang="en-US" altLang="zh-CN" kern="0" dirty="0">
                <a:latin typeface="Courier New" panose="02070309020205020404" pitchFamily="49" charset="0"/>
              </a:rPr>
              <a:t>' + </a:t>
            </a:r>
            <a:r>
              <a:rPr lang="en-US" altLang="zh-CN" kern="0" dirty="0" err="1">
                <a:latin typeface="Courier New" panose="02070309020205020404" pitchFamily="49" charset="0"/>
              </a:rPr>
              <a:t>res.data</a:t>
            </a:r>
            <a:r>
              <a:rPr lang="en-US" altLang="zh-CN" kern="0" dirty="0">
                <a:latin typeface="Courier New" panose="02070309020205020404" pitchFamily="49" charset="0"/>
              </a:rPr>
              <a:t>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4615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79512" y="627534"/>
            <a:ext cx="406136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基于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Node.js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案例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62C829A-C9C3-463F-B3FF-7F006E1F54E7}"/>
              </a:ext>
            </a:extLst>
          </p:cNvPr>
          <p:cNvSpPr/>
          <p:nvPr/>
        </p:nvSpPr>
        <p:spPr>
          <a:xfrm>
            <a:off x="1043608" y="1833086"/>
            <a:ext cx="58143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Node.js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是一个基于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Chrome JavaScript 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运行时建立的一个平台。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Node.js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是一个事件驱动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I/O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服务端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JavaScript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环境，基于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Google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的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V8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引擎，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V8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引擎执行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Javascript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的速度非常快，性能非常好。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67145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79512" y="627534"/>
            <a:ext cx="406136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基于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Node.js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案例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1778B232-D8EA-4297-9645-886384D705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275606"/>
            <a:ext cx="5328592" cy="336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016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79512" y="627534"/>
            <a:ext cx="406136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基于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Node.js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的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案例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5B85271-78BE-4177-B506-7B6B49B51279}"/>
              </a:ext>
            </a:extLst>
          </p:cNvPr>
          <p:cNvSpPr/>
          <p:nvPr/>
        </p:nvSpPr>
        <p:spPr>
          <a:xfrm>
            <a:off x="323528" y="1092209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7-1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1D0C18C2-9E06-4A63-8BD5-EA64FA10926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92208"/>
            <a:ext cx="2448272" cy="4051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图片 1">
            <a:extLst>
              <a:ext uri="{FF2B5EF4-FFF2-40B4-BE49-F238E27FC236}">
                <a16:creationId xmlns:a16="http://schemas.microsoft.com/office/drawing/2014/main" id="{BA54CC7B-BD68-483C-8429-D4B0EBF37EDD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01243"/>
            <a:ext cx="2448272" cy="4042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44066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</a:t>
            </a:r>
            <a:r>
              <a:rPr lang="en-US" altLang="zh-CN" dirty="0" err="1"/>
              <a:t>wx.uploadFile</a:t>
            </a:r>
            <a:r>
              <a:rPr lang="en-US" altLang="zh-CN" dirty="0"/>
              <a:t>()</a:t>
            </a:r>
            <a:r>
              <a:rPr lang="zh-CN" altLang="en-US" dirty="0"/>
              <a:t>文件上传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08A4C8-9F62-4C0F-8C5E-781AE14F6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6856"/>
            <a:ext cx="9144000" cy="308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9746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</a:t>
            </a:r>
            <a:r>
              <a:rPr lang="en-US" altLang="zh-CN" dirty="0" err="1"/>
              <a:t>wx.uploadFile</a:t>
            </a:r>
            <a:r>
              <a:rPr lang="en-US" altLang="zh-CN" dirty="0"/>
              <a:t>()</a:t>
            </a:r>
            <a:r>
              <a:rPr lang="zh-CN" altLang="en-US" dirty="0"/>
              <a:t>文件上传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AC158EF-5CEB-451F-B1A1-6A6BEBA73EB2}"/>
              </a:ext>
            </a:extLst>
          </p:cNvPr>
          <p:cNvSpPr/>
          <p:nvPr/>
        </p:nvSpPr>
        <p:spPr>
          <a:xfrm>
            <a:off x="2286000" y="1091469"/>
            <a:ext cx="6858000" cy="3897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wx.chooseImage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</a:t>
            </a:r>
            <a:r>
              <a:rPr lang="en-US" altLang="zh-CN" kern="0" dirty="0" err="1">
                <a:latin typeface="Courier New" panose="02070309020205020404" pitchFamily="49" charset="0"/>
              </a:rPr>
              <a:t>tempFilePaths</a:t>
            </a:r>
            <a:r>
              <a:rPr lang="en-US" altLang="zh-CN" kern="0" dirty="0">
                <a:latin typeface="Courier New" panose="02070309020205020404" pitchFamily="49" charset="0"/>
              </a:rPr>
              <a:t>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res.tempFilePaths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</a:t>
            </a:r>
            <a:r>
              <a:rPr lang="en-US" altLang="zh-CN" kern="0" dirty="0" err="1">
                <a:latin typeface="Courier New" panose="02070309020205020404" pitchFamily="49" charset="0"/>
              </a:rPr>
              <a:t>wx.uploadFile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url: 'https://example.weixin.qq.com/upload', // </a:t>
            </a:r>
            <a:r>
              <a:rPr lang="zh-CN" altLang="zh-CN" kern="0" dirty="0">
                <a:latin typeface="Courier New" panose="02070309020205020404" pitchFamily="49" charset="0"/>
              </a:rPr>
              <a:t>仅为示例，非真实的接口地址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</a:t>
            </a:r>
            <a:r>
              <a:rPr lang="en-US" altLang="zh-CN" kern="0" dirty="0" err="1">
                <a:latin typeface="Courier New" panose="02070309020205020404" pitchFamily="49" charset="0"/>
              </a:rPr>
              <a:t>filePath</a:t>
            </a:r>
            <a:r>
              <a:rPr lang="en-US" altLang="zh-CN" kern="0" dirty="0">
                <a:latin typeface="Courier New" panose="02070309020205020404" pitchFamily="49" charset="0"/>
              </a:rPr>
              <a:t>: </a:t>
            </a:r>
            <a:r>
              <a:rPr lang="en-US" altLang="zh-CN" kern="0" dirty="0" err="1">
                <a:latin typeface="Courier New" panose="02070309020205020404" pitchFamily="49" charset="0"/>
              </a:rPr>
              <a:t>tempFilePaths</a:t>
            </a:r>
            <a:r>
              <a:rPr lang="en-US" altLang="zh-CN" kern="0" dirty="0">
                <a:latin typeface="Courier New" panose="02070309020205020404" pitchFamily="49" charset="0"/>
              </a:rPr>
              <a:t>[0],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name: 'file',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</a:t>
            </a:r>
            <a:r>
              <a:rPr lang="en-US" altLang="zh-CN" kern="0" dirty="0" err="1">
                <a:latin typeface="Courier New" panose="02070309020205020404" pitchFamily="49" charset="0"/>
              </a:rPr>
              <a:t>formData</a:t>
            </a:r>
            <a:r>
              <a:rPr lang="en-US" altLang="zh-CN" kern="0" dirty="0">
                <a:latin typeface="Courier New" panose="02070309020205020404" pitchFamily="49" charset="0"/>
              </a:rPr>
              <a:t>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  user: 'test'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  const data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res.data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  // do something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})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66406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</a:t>
            </a:r>
            <a:r>
              <a:rPr lang="en-US" altLang="zh-CN" dirty="0" err="1"/>
              <a:t>wx.uploadFile</a:t>
            </a:r>
            <a:r>
              <a:rPr lang="en-US" altLang="zh-CN" dirty="0"/>
              <a:t>()</a:t>
            </a:r>
            <a:r>
              <a:rPr lang="zh-CN" altLang="en-US" dirty="0"/>
              <a:t>文件上传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文件上传后端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C9E300C-A354-43B1-B66E-6A8F74A26AFA}"/>
              </a:ext>
            </a:extLst>
          </p:cNvPr>
          <p:cNvSpPr/>
          <p:nvPr/>
        </p:nvSpPr>
        <p:spPr>
          <a:xfrm>
            <a:off x="395536" y="1203598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7-2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endParaRPr lang="zh-CN" altLang="en-US" dirty="0"/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4D7D2166-364F-41C6-8FB7-96DC8EC7C2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780" y="1215760"/>
            <a:ext cx="2796857" cy="3210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6701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</a:t>
            </a:r>
            <a:r>
              <a:rPr lang="en-US" altLang="zh-CN" dirty="0" err="1"/>
              <a:t>wx.uploadFile</a:t>
            </a:r>
            <a:r>
              <a:rPr lang="en-US" altLang="zh-CN" dirty="0"/>
              <a:t>()</a:t>
            </a:r>
            <a:r>
              <a:rPr lang="zh-CN" altLang="en-US" dirty="0"/>
              <a:t>文件上传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文件上传前端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FB8DD6D-1777-4547-8088-C293203F12C2}"/>
              </a:ext>
            </a:extLst>
          </p:cNvPr>
          <p:cNvSpPr/>
          <p:nvPr/>
        </p:nvSpPr>
        <p:spPr>
          <a:xfrm>
            <a:off x="539552" y="1347614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7-3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FA9833D8-20BC-439D-9566-B371546CA38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81296"/>
            <a:ext cx="2640090" cy="3822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893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2714217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602361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656172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80785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WebSocket</a:t>
            </a:r>
            <a:endParaRPr lang="zh-CN" altLang="en-US" sz="181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4651454" y="1587313"/>
            <a:ext cx="301689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18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wx.uploadFile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()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文件上传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6" y="2360752"/>
            <a:ext cx="337692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18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wx.downloadFile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()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文件下载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网络相册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7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7.2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7.2  </a:t>
            </a:r>
            <a:r>
              <a:rPr lang="en-US" altLang="zh-CN" dirty="0" err="1"/>
              <a:t>wx.uploadFile</a:t>
            </a:r>
            <a:r>
              <a:rPr lang="en-US" altLang="zh-CN" dirty="0"/>
              <a:t>()</a:t>
            </a:r>
            <a:r>
              <a:rPr lang="zh-CN" altLang="en-US" dirty="0"/>
              <a:t>文件上传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文件上传前端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FB8DD6D-1777-4547-8088-C293203F12C2}"/>
              </a:ext>
            </a:extLst>
          </p:cNvPr>
          <p:cNvSpPr/>
          <p:nvPr/>
        </p:nvSpPr>
        <p:spPr>
          <a:xfrm>
            <a:off x="539552" y="1347614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7-3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B05B208D-DE30-4065-BAD3-EEA1253AE8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125294"/>
            <a:ext cx="4064695" cy="359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3975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  </a:t>
            </a:r>
            <a:r>
              <a:rPr lang="en-US" altLang="zh-CN" dirty="0" err="1"/>
              <a:t>wx.downloadFile</a:t>
            </a:r>
            <a:r>
              <a:rPr lang="en-US" altLang="zh-CN" dirty="0"/>
              <a:t>()</a:t>
            </a:r>
            <a:r>
              <a:rPr lang="zh-CN" altLang="en-US" dirty="0"/>
              <a:t>文件下载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FCF127B-FEB9-4590-B262-C8D62AFB279E}"/>
              </a:ext>
            </a:extLst>
          </p:cNvPr>
          <p:cNvSpPr/>
          <p:nvPr/>
        </p:nvSpPr>
        <p:spPr>
          <a:xfrm>
            <a:off x="1055914" y="987574"/>
            <a:ext cx="6108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err="1">
                <a:latin typeface="Times New Roman" panose="02020603050405020304" pitchFamily="18" charset="0"/>
              </a:rPr>
              <a:t>wx.downloadFile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下载文件资源到本地（手机）。客户端直接发起一个</a:t>
            </a:r>
            <a:r>
              <a:rPr lang="en-US" altLang="zh-CN" kern="100" dirty="0">
                <a:latin typeface="Times New Roman" panose="02020603050405020304" pitchFamily="18" charset="0"/>
              </a:rPr>
              <a:t> HTTPS GET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请求，返回文件的本地临时路径。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4008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  </a:t>
            </a:r>
            <a:r>
              <a:rPr lang="en-US" altLang="zh-CN" dirty="0" err="1"/>
              <a:t>wx.downloadFile</a:t>
            </a:r>
            <a:r>
              <a:rPr lang="en-US" altLang="zh-CN" dirty="0"/>
              <a:t>()</a:t>
            </a:r>
            <a:r>
              <a:rPr lang="zh-CN" altLang="en-US" dirty="0"/>
              <a:t>文件下载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F44B455-6617-42CF-89EE-BB3A8973A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7929"/>
            <a:ext cx="9144000" cy="2387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683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  </a:t>
            </a:r>
            <a:r>
              <a:rPr lang="en-US" altLang="zh-CN" dirty="0" err="1"/>
              <a:t>wx.downloadFile</a:t>
            </a:r>
            <a:r>
              <a:rPr lang="en-US" altLang="zh-CN" dirty="0"/>
              <a:t>()</a:t>
            </a:r>
            <a:r>
              <a:rPr lang="zh-CN" altLang="en-US" dirty="0"/>
              <a:t>文件下载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38B8A16-6B5C-4F64-8814-53183DF02F98}"/>
              </a:ext>
            </a:extLst>
          </p:cNvPr>
          <p:cNvSpPr/>
          <p:nvPr/>
        </p:nvSpPr>
        <p:spPr>
          <a:xfrm>
            <a:off x="775116" y="699542"/>
            <a:ext cx="7593767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/>
            <a:r>
              <a:rPr lang="en-US" altLang="zh-CN" kern="0" dirty="0" err="1">
                <a:latin typeface="Courier New" panose="02070309020205020404" pitchFamily="49" charset="0"/>
              </a:rPr>
              <a:t>wx.downloadFile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url: 'https://example.com/audio/123', // </a:t>
            </a:r>
            <a:r>
              <a:rPr lang="zh-CN" altLang="zh-CN" kern="0" dirty="0">
                <a:latin typeface="Courier New" panose="02070309020205020404" pitchFamily="49" charset="0"/>
              </a:rPr>
              <a:t>仅为示例，并非真实的资源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// </a:t>
            </a:r>
            <a:r>
              <a:rPr lang="zh-CN" altLang="zh-CN" kern="0" dirty="0">
                <a:latin typeface="Courier New" panose="02070309020205020404" pitchFamily="49" charset="0"/>
              </a:rPr>
              <a:t>只要服务器有响应数据，就会把响应内容写入文件并进入</a:t>
            </a:r>
            <a:r>
              <a:rPr lang="en-US" altLang="zh-CN" kern="0" dirty="0">
                <a:latin typeface="Courier New" panose="02070309020205020404" pitchFamily="49" charset="0"/>
              </a:rPr>
              <a:t> success </a:t>
            </a:r>
            <a:r>
              <a:rPr lang="zh-CN" altLang="zh-CN" kern="0" dirty="0">
                <a:latin typeface="Courier New" panose="02070309020205020404" pitchFamily="49" charset="0"/>
              </a:rPr>
              <a:t>回调，业务需要自行判断是否下载到了想要的内容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if (</a:t>
            </a:r>
            <a:r>
              <a:rPr lang="en-US" altLang="zh-CN" kern="0" dirty="0" err="1">
                <a:latin typeface="Courier New" panose="02070309020205020404" pitchFamily="49" charset="0"/>
              </a:rPr>
              <a:t>res.statusCode</a:t>
            </a:r>
            <a:r>
              <a:rPr lang="en-US" altLang="zh-CN" kern="0" dirty="0">
                <a:latin typeface="Courier New" panose="02070309020205020404" pitchFamily="49" charset="0"/>
              </a:rPr>
              <a:t> === 200)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  </a:t>
            </a:r>
            <a:r>
              <a:rPr lang="en-US" altLang="zh-CN" kern="0" dirty="0" err="1">
                <a:latin typeface="Courier New" panose="02070309020205020404" pitchFamily="49" charset="0"/>
              </a:rPr>
              <a:t>wx.playVoice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    </a:t>
            </a:r>
            <a:r>
              <a:rPr lang="en-US" altLang="zh-CN" kern="0" dirty="0" err="1">
                <a:latin typeface="Courier New" panose="02070309020205020404" pitchFamily="49" charset="0"/>
              </a:rPr>
              <a:t>filePath</a:t>
            </a:r>
            <a:r>
              <a:rPr lang="en-US" altLang="zh-CN" kern="0" dirty="0">
                <a:latin typeface="Courier New" panose="02070309020205020404" pitchFamily="49" charset="0"/>
              </a:rPr>
              <a:t>: </a:t>
            </a:r>
            <a:r>
              <a:rPr lang="en-US" altLang="zh-CN" kern="0" dirty="0" err="1">
                <a:latin typeface="Courier New" panose="02070309020205020404" pitchFamily="49" charset="0"/>
              </a:rPr>
              <a:t>res.tempFilePath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  })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/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4352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  </a:t>
            </a:r>
            <a:r>
              <a:rPr lang="en-US" altLang="zh-CN" dirty="0" err="1"/>
              <a:t>wx.downloadFile</a:t>
            </a:r>
            <a:r>
              <a:rPr lang="en-US" altLang="zh-CN" dirty="0"/>
              <a:t>()</a:t>
            </a:r>
            <a:r>
              <a:rPr lang="zh-CN" altLang="en-US" dirty="0"/>
              <a:t>文件下载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DAC4CD-8A0E-4F80-B388-F21223D592C9}"/>
              </a:ext>
            </a:extLst>
          </p:cNvPr>
          <p:cNvSpPr/>
          <p:nvPr/>
        </p:nvSpPr>
        <p:spPr>
          <a:xfrm>
            <a:off x="539552" y="843558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7-4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6467C94-A109-423A-8938-3653A2AD626E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3363" y="771550"/>
            <a:ext cx="2590725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8335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7.3  </a:t>
            </a:r>
            <a:r>
              <a:rPr lang="en-US" altLang="zh-CN" dirty="0" err="1"/>
              <a:t>wx.downloadFile</a:t>
            </a:r>
            <a:r>
              <a:rPr lang="en-US" altLang="zh-CN" dirty="0"/>
              <a:t>()</a:t>
            </a:r>
            <a:r>
              <a:rPr lang="zh-CN" altLang="en-US" dirty="0"/>
              <a:t>文件下载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4DAC4CD-8A0E-4F80-B388-F21223D592C9}"/>
              </a:ext>
            </a:extLst>
          </p:cNvPr>
          <p:cNvSpPr/>
          <p:nvPr/>
        </p:nvSpPr>
        <p:spPr>
          <a:xfrm>
            <a:off x="539552" y="843558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7-4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7174C375-D324-41F2-A207-3651D6277D8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492" y="1524257"/>
            <a:ext cx="2847508" cy="2775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57994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60EF13E-45CB-4217-A4C1-7FB9EB310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8912" y="1171575"/>
            <a:ext cx="3686175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3220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7843963-6413-4965-B836-1786FE1123F9}"/>
              </a:ext>
            </a:extLst>
          </p:cNvPr>
          <p:cNvSpPr/>
          <p:nvPr/>
        </p:nvSpPr>
        <p:spPr>
          <a:xfrm>
            <a:off x="539552" y="808568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第一步骤是读取服务器某个文件夹（每个客户一个文件夹）中所有的图片的文件名。</a:t>
            </a:r>
          </a:p>
          <a:p>
            <a:pPr indent="266700"/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第二步骤是把读到的文件以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格式显示在一个接口文件中，如下是对图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7.8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中即上传到服务器的那些图片的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格式的返回结果，每一个大括号就是一个文件的地址。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F7BEB2A-9F08-4B9C-BE16-9872BEC70688}"/>
              </a:ext>
            </a:extLst>
          </p:cNvPr>
          <p:cNvSpPr/>
          <p:nvPr/>
        </p:nvSpPr>
        <p:spPr>
          <a:xfrm>
            <a:off x="611560" y="228589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第三步骤才是小程序的引用步骤二中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格式中的图片地址。</a:t>
            </a:r>
          </a:p>
        </p:txBody>
      </p:sp>
    </p:spTree>
    <p:extLst>
      <p:ext uri="{BB962C8B-B14F-4D97-AF65-F5344CB8AC3E}">
        <p14:creationId xmlns:p14="http://schemas.microsoft.com/office/powerpoint/2010/main" val="23163145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pic>
        <p:nvPicPr>
          <p:cNvPr id="8195" name="图片 1">
            <a:extLst>
              <a:ext uri="{FF2B5EF4-FFF2-40B4-BE49-F238E27FC236}">
                <a16:creationId xmlns:a16="http://schemas.microsoft.com/office/drawing/2014/main" id="{AC776BB0-76E6-49F4-BEED-F3492892D6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05377"/>
            <a:ext cx="2880320" cy="3904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图片 1">
            <a:extLst>
              <a:ext uri="{FF2B5EF4-FFF2-40B4-BE49-F238E27FC236}">
                <a16:creationId xmlns:a16="http://schemas.microsoft.com/office/drawing/2014/main" id="{A5030409-2411-4588-BC10-3B598E327E14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17042"/>
            <a:ext cx="2664296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779255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F8B56FE-AE22-4272-B156-CED8FCCD9BE9}"/>
              </a:ext>
            </a:extLst>
          </p:cNvPr>
          <p:cNvSpPr/>
          <p:nvPr/>
        </p:nvSpPr>
        <p:spPr>
          <a:xfrm>
            <a:off x="899592" y="1275606"/>
            <a:ext cx="4511235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WebRoot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/WEB-INF/web.xml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1540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0473C8D-4CFB-4B0A-84D7-5C3CFDA141EC}"/>
              </a:ext>
            </a:extLst>
          </p:cNvPr>
          <p:cNvSpPr/>
          <p:nvPr/>
        </p:nvSpPr>
        <p:spPr>
          <a:xfrm>
            <a:off x="925284" y="1059582"/>
            <a:ext cx="68870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kern="100" dirty="0">
                <a:latin typeface="Times New Roman" panose="02020603050405020304" pitchFamily="18" charset="0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规范提出之前，开发人员若要实现这些实时性较强的功能，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经常会使用折衷的解决方法：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轮询（</a:t>
            </a:r>
            <a:r>
              <a:rPr lang="en-US" altLang="zh-CN" kern="100" dirty="0">
                <a:latin typeface="Times New Roman" panose="02020603050405020304" pitchFamily="18" charset="0"/>
              </a:rPr>
              <a:t>Polling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）</a:t>
            </a:r>
            <a:endParaRPr lang="en-US" altLang="zh-CN" kern="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kern="100" dirty="0">
                <a:latin typeface="Times New Roman" panose="02020603050405020304" pitchFamily="18" charset="0"/>
              </a:rPr>
              <a:t>2.Comet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技术。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13062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B4094BC-31DD-40AB-8C13-E6423ED834FE}"/>
              </a:ext>
            </a:extLst>
          </p:cNvPr>
          <p:cNvSpPr/>
          <p:nvPr/>
        </p:nvSpPr>
        <p:spPr>
          <a:xfrm>
            <a:off x="96150" y="1652859"/>
            <a:ext cx="8951699" cy="830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http://127.0.0.1:8080/xiangce/UploadAction             </a:t>
            </a:r>
            <a:r>
              <a:rPr lang="zh-CN" altLang="zh-CN" kern="0" dirty="0">
                <a:latin typeface="Courier New" panose="02070309020205020404" pitchFamily="49" charset="0"/>
              </a:rPr>
              <a:t>（</a:t>
            </a:r>
            <a:r>
              <a:rPr lang="en-US" altLang="zh-CN" kern="0" dirty="0">
                <a:latin typeface="Courier New" panose="02070309020205020404" pitchFamily="49" charset="0"/>
              </a:rPr>
              <a:t>1</a:t>
            </a:r>
            <a:r>
              <a:rPr lang="zh-CN" altLang="zh-CN" kern="0" dirty="0">
                <a:latin typeface="Courier New" panose="02070309020205020404" pitchFamily="49" charset="0"/>
              </a:rPr>
              <a:t>）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http://127.0.0.1:8080/xiangce/UploadAction.action     </a:t>
            </a:r>
            <a:r>
              <a:rPr lang="zh-CN" altLang="zh-CN" kern="0" dirty="0">
                <a:latin typeface="Courier New" panose="02070309020205020404" pitchFamily="49" charset="0"/>
              </a:rPr>
              <a:t>（</a:t>
            </a:r>
            <a:r>
              <a:rPr lang="en-US" altLang="zh-CN" kern="0" dirty="0">
                <a:latin typeface="Courier New" panose="02070309020205020404" pitchFamily="49" charset="0"/>
              </a:rPr>
              <a:t>2</a:t>
            </a:r>
            <a:r>
              <a:rPr lang="zh-CN" altLang="zh-CN" kern="0" dirty="0">
                <a:latin typeface="Courier New" panose="02070309020205020404" pitchFamily="49" charset="0"/>
              </a:rPr>
              <a:t>）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http://127.0.0.1:8080/xiangce/readfile                  </a:t>
            </a:r>
            <a:r>
              <a:rPr lang="zh-CN" altLang="zh-CN" kern="0" dirty="0">
                <a:latin typeface="Courier New" panose="02070309020205020404" pitchFamily="49" charset="0"/>
              </a:rPr>
              <a:t>（</a:t>
            </a:r>
            <a:r>
              <a:rPr lang="en-US" altLang="zh-CN" kern="0" dirty="0">
                <a:latin typeface="Courier New" panose="02070309020205020404" pitchFamily="49" charset="0"/>
              </a:rPr>
              <a:t>3</a:t>
            </a:r>
            <a:r>
              <a:rPr lang="zh-CN" altLang="zh-CN" kern="0" dirty="0">
                <a:latin typeface="Courier New" panose="02070309020205020404" pitchFamily="49" charset="0"/>
              </a:rPr>
              <a:t>）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http://127.0.0.1:8080/xiangce/readfile.servlet         </a:t>
            </a:r>
            <a:r>
              <a:rPr lang="zh-CN" altLang="zh-CN" kern="0" dirty="0">
                <a:latin typeface="Courier New" panose="02070309020205020404" pitchFamily="49" charset="0"/>
              </a:rPr>
              <a:t>（</a:t>
            </a:r>
            <a:r>
              <a:rPr lang="en-US" altLang="zh-CN" kern="0" dirty="0">
                <a:latin typeface="Courier New" panose="02070309020205020404" pitchFamily="49" charset="0"/>
              </a:rPr>
              <a:t>4</a:t>
            </a:r>
            <a:r>
              <a:rPr lang="zh-CN" altLang="zh-CN" kern="0" dirty="0">
                <a:latin typeface="Courier New" panose="02070309020205020404" pitchFamily="49" charset="0"/>
              </a:rPr>
              <a:t>）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4877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11888C9-80ED-4F40-AD0D-2A0D0D6A3A95}"/>
              </a:ext>
            </a:extLst>
          </p:cNvPr>
          <p:cNvSpPr/>
          <p:nvPr/>
        </p:nvSpPr>
        <p:spPr>
          <a:xfrm>
            <a:off x="971600" y="1491630"/>
            <a:ext cx="2968120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/struts.xml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5429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0B4EFAA-34AD-4A34-A8A9-F909260151C7}"/>
              </a:ext>
            </a:extLst>
          </p:cNvPr>
          <p:cNvSpPr/>
          <p:nvPr/>
        </p:nvSpPr>
        <p:spPr>
          <a:xfrm>
            <a:off x="467544" y="1347614"/>
            <a:ext cx="5976664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fileUpDown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/UploadAction.java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46488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网络相册项目后端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E1A687C-23E6-4117-9C28-4967DFA217DB}"/>
              </a:ext>
            </a:extLst>
          </p:cNvPr>
          <p:cNvSpPr/>
          <p:nvPr/>
        </p:nvSpPr>
        <p:spPr>
          <a:xfrm>
            <a:off x="467544" y="1563638"/>
            <a:ext cx="3998531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/request/readfile.java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8B3A3D5A-EE76-48A1-85BD-D6B8E12F25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003798"/>
            <a:ext cx="7307521" cy="193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65164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FD576F1-9261-4E3F-B7CC-AA30C13A8927}"/>
              </a:ext>
            </a:extLst>
          </p:cNvPr>
          <p:cNvSpPr/>
          <p:nvPr/>
        </p:nvSpPr>
        <p:spPr>
          <a:xfrm>
            <a:off x="693374" y="1419622"/>
            <a:ext cx="3878626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 photo 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photo.wxml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31055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FD576F1-9261-4E3F-B7CC-AA30C13A8927}"/>
              </a:ext>
            </a:extLst>
          </p:cNvPr>
          <p:cNvSpPr/>
          <p:nvPr/>
        </p:nvSpPr>
        <p:spPr>
          <a:xfrm>
            <a:off x="693374" y="1419622"/>
            <a:ext cx="3878626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 photo 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photo.wxml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53425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B492F09-B5FD-47B4-BF10-ED4F95C0AC30}"/>
              </a:ext>
            </a:extLst>
          </p:cNvPr>
          <p:cNvSpPr/>
          <p:nvPr/>
        </p:nvSpPr>
        <p:spPr>
          <a:xfrm>
            <a:off x="395536" y="1347614"/>
            <a:ext cx="3506729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 photo /photo.js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652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7.4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网络相册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32869" y="627534"/>
            <a:ext cx="3119051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网络相册项目前端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E603B5-823F-4D48-953E-4B54D42EC760}"/>
              </a:ext>
            </a:extLst>
          </p:cNvPr>
          <p:cNvSpPr/>
          <p:nvPr/>
        </p:nvSpPr>
        <p:spPr>
          <a:xfrm>
            <a:off x="467544" y="1347614"/>
            <a:ext cx="3801682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 photo 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photo.wxss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31398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C386827-588C-4C0E-8930-E2BC1020664A}"/>
              </a:ext>
            </a:extLst>
          </p:cNvPr>
          <p:cNvSpPr/>
          <p:nvPr/>
        </p:nvSpPr>
        <p:spPr>
          <a:xfrm>
            <a:off x="899592" y="1417588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的工作流程是这样的：浏览器通过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JavaScript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向服务端发出建立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连接的请求，在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连接建立成功后，客户端和服务端就可以通过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 TCP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连接传输数据。因为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连接本质上是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TCP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连接，不需要每次传输都带上重复的头部数据，所以它的数据传输量比轮询和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Comet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技术小了很多。</a:t>
            </a:r>
          </a:p>
        </p:txBody>
      </p:sp>
    </p:spTree>
    <p:extLst>
      <p:ext uri="{BB962C8B-B14F-4D97-AF65-F5344CB8AC3E}">
        <p14:creationId xmlns:p14="http://schemas.microsoft.com/office/powerpoint/2010/main" val="940038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622667-A731-498A-B5E8-9E67E82AEFED}"/>
              </a:ext>
            </a:extLst>
          </p:cNvPr>
          <p:cNvSpPr/>
          <p:nvPr/>
        </p:nvSpPr>
        <p:spPr>
          <a:xfrm>
            <a:off x="395536" y="1833086"/>
            <a:ext cx="7704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WebSocket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功能提供了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wx.connectSocket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wx.onSocketOpen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wx.onSocketError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wx.sendSocketMessage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wx.onSocketMessage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wx.closeSocket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wx.onSocketClose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5092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09E6F222-440B-4A3C-A668-C86478DAF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47614"/>
            <a:ext cx="9144000" cy="2646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415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DD104CF-88C5-4500-8928-21E30780C1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704"/>
            <a:ext cx="9144000" cy="252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75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83C94F4-C6A5-4DE9-A231-CF4A38AC26FC}"/>
              </a:ext>
            </a:extLst>
          </p:cNvPr>
          <p:cNvSpPr/>
          <p:nvPr/>
        </p:nvSpPr>
        <p:spPr>
          <a:xfrm>
            <a:off x="1547664" y="1419622"/>
            <a:ext cx="4572000" cy="31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wx.connectSocket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url: '</a:t>
            </a:r>
            <a:r>
              <a:rPr lang="en-US" altLang="zh-CN" kern="0" dirty="0" err="1">
                <a:latin typeface="Courier New" panose="02070309020205020404" pitchFamily="49" charset="0"/>
              </a:rPr>
              <a:t>wss</a:t>
            </a:r>
            <a:r>
              <a:rPr lang="en-US" altLang="zh-CN" kern="0" dirty="0">
                <a:latin typeface="Courier New" panose="02070309020205020404" pitchFamily="49" charset="0"/>
              </a:rPr>
              <a:t>://example.qq.com',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x: '',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y: ''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header:{ 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'content-type': 'application/json'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protocols: ['protocol1'],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</a:t>
            </a:r>
            <a:r>
              <a:rPr lang="en-US" altLang="zh-CN" kern="0" dirty="0" err="1">
                <a:latin typeface="Courier New" panose="02070309020205020404" pitchFamily="49" charset="0"/>
              </a:rPr>
              <a:t>method:"GET</a:t>
            </a:r>
            <a:r>
              <a:rPr lang="en-US" altLang="zh-CN" kern="0" dirty="0">
                <a:latin typeface="Courier New" panose="02070309020205020404" pitchFamily="49" charset="0"/>
              </a:rPr>
              <a:t>"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8586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7.1  WebSocket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89371" y="627534"/>
            <a:ext cx="2530501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7.1.1  WebSocket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B6E1AAF-3CB2-4825-BBAA-4B7FE17B37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5419"/>
            <a:ext cx="9144000" cy="171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93613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9112</TotalTime>
  <Words>1118</Words>
  <Application>Microsoft Office PowerPoint</Application>
  <PresentationFormat>全屏显示(16:9)</PresentationFormat>
  <Paragraphs>179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6" baseType="lpstr"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自定义设计方案</vt:lpstr>
      <vt:lpstr>PowerPoint 演示文稿</vt:lpstr>
      <vt:lpstr>PowerPoint 演示文稿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7.1  WebSocket</vt:lpstr>
      <vt:lpstr>7.2  wx.uploadFile()文件上传</vt:lpstr>
      <vt:lpstr>7.2  wx.uploadFile()文件上传</vt:lpstr>
      <vt:lpstr>7.2  wx.uploadFile()文件上传</vt:lpstr>
      <vt:lpstr>7.2  wx.uploadFile()文件上传</vt:lpstr>
      <vt:lpstr>7.2  wx.uploadFile()文件上传</vt:lpstr>
      <vt:lpstr>7.3  wx.downloadFile()文件下载</vt:lpstr>
      <vt:lpstr>7.3  wx.downloadFile()文件下载</vt:lpstr>
      <vt:lpstr>7.3  wx.downloadFile()文件下载</vt:lpstr>
      <vt:lpstr>7.3  wx.downloadFile()文件下载</vt:lpstr>
      <vt:lpstr>7.3  wx.downloadFile()文件下载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7.4  实训项目--网络相册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1833</cp:revision>
  <dcterms:created xsi:type="dcterms:W3CDTF">2014-06-06T07:22:15Z</dcterms:created>
  <dcterms:modified xsi:type="dcterms:W3CDTF">2019-07-28T08:23:23Z</dcterms:modified>
</cp:coreProperties>
</file>