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0"/>
  </p:notesMasterIdLst>
  <p:sldIdLst>
    <p:sldId id="256" r:id="rId2"/>
    <p:sldId id="257" r:id="rId3"/>
    <p:sldId id="403" r:id="rId4"/>
    <p:sldId id="417" r:id="rId5"/>
    <p:sldId id="404" r:id="rId6"/>
    <p:sldId id="418" r:id="rId7"/>
    <p:sldId id="405" r:id="rId8"/>
    <p:sldId id="419" r:id="rId9"/>
    <p:sldId id="420" r:id="rId10"/>
    <p:sldId id="406" r:id="rId11"/>
    <p:sldId id="421" r:id="rId12"/>
    <p:sldId id="407" r:id="rId13"/>
    <p:sldId id="422" r:id="rId14"/>
    <p:sldId id="423" r:id="rId15"/>
    <p:sldId id="424" r:id="rId16"/>
    <p:sldId id="408" r:id="rId17"/>
    <p:sldId id="425" r:id="rId18"/>
    <p:sldId id="409" r:id="rId19"/>
    <p:sldId id="426" r:id="rId20"/>
    <p:sldId id="410" r:id="rId21"/>
    <p:sldId id="427" r:id="rId22"/>
    <p:sldId id="411" r:id="rId23"/>
    <p:sldId id="412" r:id="rId24"/>
    <p:sldId id="413" r:id="rId25"/>
    <p:sldId id="428" r:id="rId26"/>
    <p:sldId id="429" r:id="rId27"/>
    <p:sldId id="430" r:id="rId28"/>
    <p:sldId id="431" r:id="rId29"/>
    <p:sldId id="414" r:id="rId30"/>
    <p:sldId id="415" r:id="rId31"/>
    <p:sldId id="432" r:id="rId32"/>
    <p:sldId id="434" r:id="rId33"/>
    <p:sldId id="433" r:id="rId34"/>
    <p:sldId id="437" r:id="rId35"/>
    <p:sldId id="436" r:id="rId36"/>
    <p:sldId id="435" r:id="rId37"/>
    <p:sldId id="416" r:id="rId38"/>
    <p:sldId id="297" r:id="rId39"/>
  </p:sldIdLst>
  <p:sldSz cx="9144000" cy="5143500" type="screen16x9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4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00324B"/>
    <a:srgbClr val="080808"/>
    <a:srgbClr val="F1F3F2"/>
    <a:srgbClr val="B2B2B2"/>
    <a:srgbClr val="ACC34B"/>
    <a:srgbClr val="FFFFFF"/>
    <a:srgbClr val="D9D9D9"/>
    <a:srgbClr val="025DAE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5617" autoAdjust="0"/>
  </p:normalViewPr>
  <p:slideViewPr>
    <p:cSldViewPr>
      <p:cViewPr varScale="1">
        <p:scale>
          <a:sx n="108" d="100"/>
          <a:sy n="108" d="100"/>
        </p:scale>
        <p:origin x="744" y="86"/>
      </p:cViewPr>
      <p:guideLst>
        <p:guide orient="horz" pos="1620"/>
        <p:guide pos="2880"/>
        <p:guide orient="horz" pos="14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13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015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8930EFBF-F641-4132-95CE-D16B8EA9ABAD}" type="slidenum">
              <a:rPr lang="zh-CN" altLang="en-US" sz="1200">
                <a:solidFill>
                  <a:srgbClr val="000000"/>
                </a:solidFill>
              </a:rPr>
              <a:pPr algn="r" eaLnBrk="1" hangingPunct="1"/>
              <a:t>2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7881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62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040689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77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:p15="http://schemas.microsoft.com/office/powerpoint/2012/main" xmlns="">
      <p:transition/>
    </mc:Fallback>
  </mc:AlternateContent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208114"/>
            <a:ext cx="9144000" cy="32407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35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550203"/>
            <a:ext cx="914400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4657" y="205978"/>
            <a:ext cx="4833257" cy="326213"/>
          </a:xfrm>
        </p:spPr>
        <p:txBody>
          <a:bodyPr>
            <a:noAutofit/>
          </a:bodyPr>
          <a:lstStyle>
            <a:lvl1pPr algn="l">
              <a:defRPr lang="zh-CN" altLang="en-US" sz="2000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664028" y="781050"/>
            <a:ext cx="8022772" cy="3981450"/>
          </a:xfrm>
          <a:prstGeom prst="rect">
            <a:avLst/>
          </a:prstGeom>
        </p:spPr>
        <p:txBody>
          <a:bodyPr/>
          <a:lstStyle>
            <a:lvl1pPr marL="0" indent="405000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6858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0287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3716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923" l="1292" r="98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7" y="10573"/>
            <a:ext cx="598991" cy="521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253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8"/>
          <p:cNvSpPr txBox="1"/>
          <p:nvPr userDrawn="1"/>
        </p:nvSpPr>
        <p:spPr>
          <a:xfrm>
            <a:off x="875007" y="271927"/>
            <a:ext cx="2595614" cy="356904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800">
                <a:solidFill>
                  <a:schemeClr val="bg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需改页面主题文字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67544" y="231878"/>
            <a:ext cx="420871" cy="425174"/>
            <a:chOff x="5156644" y="3582680"/>
            <a:chExt cx="583479" cy="589444"/>
          </a:xfrm>
        </p:grpSpPr>
        <p:grpSp>
          <p:nvGrpSpPr>
            <p:cNvPr id="11" name="组合 10"/>
            <p:cNvGrpSpPr/>
            <p:nvPr/>
          </p:nvGrpSpPr>
          <p:grpSpPr>
            <a:xfrm>
              <a:off x="5156644" y="3582680"/>
              <a:ext cx="572628" cy="589444"/>
              <a:chOff x="1463339" y="1072758"/>
              <a:chExt cx="1546058" cy="1546058"/>
            </a:xfrm>
            <a:effectLst>
              <a:outerShdw blurRad="330200" dist="215900" dir="6900000" sx="81000" sy="8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cs typeface="+mn-ea"/>
                  <a:sym typeface="+mn-lt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5226265" y="3654343"/>
              <a:ext cx="433389" cy="44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28" tIns="44864" rIns="89728" bIns="44864" rtlCol="0" anchor="ctr"/>
            <a:lstStyle/>
            <a:p>
              <a:pPr algn="ctr"/>
              <a:endParaRPr lang="zh-CN" altLang="en-US" sz="1374">
                <a:cs typeface="+mn-ea"/>
                <a:sym typeface="+mn-lt"/>
              </a:endParaRPr>
            </a:p>
          </p:txBody>
        </p:sp>
        <p:sp>
          <p:nvSpPr>
            <p:cNvPr id="13" name="TextBox 102"/>
            <p:cNvSpPr txBox="1"/>
            <p:nvPr/>
          </p:nvSpPr>
          <p:spPr>
            <a:xfrm>
              <a:off x="5226264" y="3682593"/>
              <a:ext cx="513859" cy="400369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endParaRPr lang="zh-CN" altLang="en-US" sz="20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22115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40032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14186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50156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6451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7801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2841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 txBox="1"/>
          <p:nvPr userDrawn="1"/>
        </p:nvSpPr>
        <p:spPr>
          <a:xfrm>
            <a:off x="611561" y="339502"/>
            <a:ext cx="2808311" cy="504056"/>
          </a:xfrm>
          <a:prstGeom prst="rect">
            <a:avLst/>
          </a:prstGeom>
        </p:spPr>
        <p:txBody>
          <a:bodyPr lIns="91438" tIns="45719" rIns="91438" bIns="45719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项目成功展示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97103" y="843558"/>
            <a:ext cx="774979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13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398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5" r:id="rId2"/>
    <p:sldLayoutId id="2147483684" r:id="rId3"/>
    <p:sldLayoutId id="2147483674" r:id="rId4"/>
    <p:sldLayoutId id="2147483675" r:id="rId5"/>
    <p:sldLayoutId id="2147483676" r:id="rId6"/>
    <p:sldLayoutId id="2147483679" r:id="rId7"/>
    <p:sldLayoutId id="2147483683" r:id="rId8"/>
    <p:sldLayoutId id="2147483671" r:id="rId9"/>
    <p:sldLayoutId id="2147483686" r:id="rId10"/>
    <p:sldLayoutId id="2147483687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337639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数据库操作</a:t>
            </a:r>
          </a:p>
        </p:txBody>
      </p:sp>
      <p:sp>
        <p:nvSpPr>
          <p:cNvPr id="21" name="矩形 20"/>
          <p:cNvSpPr/>
          <p:nvPr/>
        </p:nvSpPr>
        <p:spPr>
          <a:xfrm>
            <a:off x="4100127" y="4083918"/>
            <a:ext cx="1099761" cy="216024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3599F7D-A7FF-4528-97D6-DDA2B4066D90}"/>
              </a:ext>
            </a:extLst>
          </p:cNvPr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0BA1010-3DB5-4DC6-953B-E865BDF3DFBA}"/>
              </a:ext>
            </a:extLst>
          </p:cNvPr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</p:spTree>
    <p:extLst>
      <p:ext uri="{BB962C8B-B14F-4D97-AF65-F5344CB8AC3E}">
        <p14:creationId xmlns:p14="http://schemas.microsoft.com/office/powerpoint/2010/main" val="348855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:p15="http://schemas.microsoft.com/office/powerpoint/2012/main"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 </a:t>
            </a:r>
            <a:r>
              <a:rPr lang="zh-CN" altLang="en-US" dirty="0"/>
              <a:t>可视化工具</a:t>
            </a:r>
            <a:r>
              <a:rPr lang="en-US" altLang="zh-CN" dirty="0" err="1"/>
              <a:t>Navicat</a:t>
            </a:r>
            <a:r>
              <a:rPr lang="en-US" altLang="zh-CN" dirty="0"/>
              <a:t> for MySQL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295232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6.2.1  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Navicat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介绍与安装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E85329F-5434-484F-8441-7B90470E8BEF}"/>
              </a:ext>
            </a:extLst>
          </p:cNvPr>
          <p:cNvSpPr/>
          <p:nvPr/>
        </p:nvSpPr>
        <p:spPr>
          <a:xfrm>
            <a:off x="899592" y="1635646"/>
            <a:ext cx="698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err="1">
                <a:latin typeface="Times New Roman" panose="02020603050405020304" pitchFamily="18" charset="0"/>
              </a:rPr>
              <a:t>Navicat</a:t>
            </a:r>
            <a:r>
              <a:rPr lang="en-US" altLang="zh-CN" kern="100" dirty="0">
                <a:latin typeface="Times New Roman" panose="02020603050405020304" pitchFamily="18" charset="0"/>
              </a:rPr>
              <a:t> for MySQL </a:t>
            </a:r>
            <a:r>
              <a:rPr lang="zh-CN" altLang="zh-CN" kern="100" dirty="0">
                <a:cs typeface="Times New Roman" panose="02020603050405020304" pitchFamily="18" charset="0"/>
              </a:rPr>
              <a:t>是管理和开发</a:t>
            </a:r>
            <a:r>
              <a:rPr lang="en-US" altLang="zh-CN" kern="100" dirty="0">
                <a:latin typeface="Times New Roman" panose="02020603050405020304" pitchFamily="18" charset="0"/>
              </a:rPr>
              <a:t> MySQL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cs typeface="Times New Roman" panose="02020603050405020304" pitchFamily="18" charset="0"/>
              </a:rPr>
              <a:t>或 </a:t>
            </a:r>
            <a:r>
              <a:rPr lang="en-US" altLang="zh-CN" kern="100" dirty="0">
                <a:latin typeface="Times New Roman" panose="02020603050405020304" pitchFamily="18" charset="0"/>
              </a:rPr>
              <a:t>MariaDB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kern="100" dirty="0">
                <a:cs typeface="Times New Roman" panose="02020603050405020304" pitchFamily="18" charset="0"/>
              </a:rPr>
              <a:t>的理想解决方案。它是一套单一的应用程序，能同时连接 </a:t>
            </a:r>
            <a:r>
              <a:rPr lang="en-US" altLang="zh-CN" kern="100" dirty="0">
                <a:latin typeface="Times New Roman" panose="02020603050405020304" pitchFamily="18" charset="0"/>
              </a:rPr>
              <a:t>MySQL </a:t>
            </a:r>
            <a:r>
              <a:rPr lang="zh-CN" altLang="zh-CN" kern="100" dirty="0">
                <a:cs typeface="Times New Roman" panose="02020603050405020304" pitchFamily="18" charset="0"/>
              </a:rPr>
              <a:t>和 </a:t>
            </a:r>
            <a:r>
              <a:rPr lang="en-US" altLang="zh-CN" kern="100" dirty="0">
                <a:latin typeface="Times New Roman" panose="02020603050405020304" pitchFamily="18" charset="0"/>
              </a:rPr>
              <a:t>MariaDB </a:t>
            </a:r>
            <a:r>
              <a:rPr lang="zh-CN" altLang="zh-CN" kern="100" dirty="0">
                <a:cs typeface="Times New Roman" panose="02020603050405020304" pitchFamily="18" charset="0"/>
              </a:rPr>
              <a:t>数据库，并与 </a:t>
            </a:r>
            <a:r>
              <a:rPr lang="en-US" altLang="zh-CN" kern="100" dirty="0">
                <a:latin typeface="Times New Roman" panose="02020603050405020304" pitchFamily="18" charset="0"/>
              </a:rPr>
              <a:t>Amazon RDS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</a:rPr>
              <a:t>Amazon Aurora</a:t>
            </a:r>
            <a:r>
              <a:rPr lang="zh-CN" altLang="zh-CN" kern="100" dirty="0"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</a:rPr>
              <a:t>Oracle Cloud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</a:rPr>
              <a:t>Microsoft Azure</a:t>
            </a:r>
            <a:r>
              <a:rPr lang="zh-CN" altLang="zh-CN" kern="100" dirty="0">
                <a:cs typeface="Times New Roman" panose="02020603050405020304" pitchFamily="18" charset="0"/>
              </a:rPr>
              <a:t>、阿里云、腾讯云和华为云等云数据库兼容。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893470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 </a:t>
            </a:r>
            <a:r>
              <a:rPr lang="zh-CN" altLang="en-US" dirty="0"/>
              <a:t>可视化工具</a:t>
            </a:r>
            <a:r>
              <a:rPr lang="en-US" altLang="zh-CN" dirty="0" err="1"/>
              <a:t>Navicat</a:t>
            </a:r>
            <a:r>
              <a:rPr lang="en-US" altLang="zh-CN" dirty="0"/>
              <a:t> for MySQL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2952328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6.2.1  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Navicat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介绍与安装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1AD9EF6A-4509-44F5-B6C7-89AED9DBA3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75606"/>
            <a:ext cx="3024336" cy="2864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图片 1">
            <a:extLst>
              <a:ext uri="{FF2B5EF4-FFF2-40B4-BE49-F238E27FC236}">
                <a16:creationId xmlns:a16="http://schemas.microsoft.com/office/drawing/2014/main" id="{B760C11F-28FC-4FA5-9AF2-53160277A5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947323"/>
            <a:ext cx="3456384" cy="3636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6196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 </a:t>
            </a:r>
            <a:r>
              <a:rPr lang="zh-CN" altLang="en-US" dirty="0"/>
              <a:t>可视化工具</a:t>
            </a:r>
            <a:r>
              <a:rPr lang="en-US" altLang="zh-CN" dirty="0" err="1"/>
              <a:t>Navicat</a:t>
            </a:r>
            <a:r>
              <a:rPr lang="en-US" altLang="zh-CN" dirty="0"/>
              <a:t> for MySQL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3888432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6.2.2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Navicat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中创建数据库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122" name="图片 1">
            <a:extLst>
              <a:ext uri="{FF2B5EF4-FFF2-40B4-BE49-F238E27FC236}">
                <a16:creationId xmlns:a16="http://schemas.microsoft.com/office/drawing/2014/main" id="{BB5C6BD2-03DC-42A3-BB6A-1FC0034718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57" y="1275606"/>
            <a:ext cx="2736304" cy="3127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图片 1">
            <a:extLst>
              <a:ext uri="{FF2B5EF4-FFF2-40B4-BE49-F238E27FC236}">
                <a16:creationId xmlns:a16="http://schemas.microsoft.com/office/drawing/2014/main" id="{1C690AE8-95AC-464D-8B4A-A78012458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525" y="1419622"/>
            <a:ext cx="4450439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5033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 </a:t>
            </a:r>
            <a:r>
              <a:rPr lang="zh-CN" altLang="en-US" dirty="0"/>
              <a:t>可视化工具</a:t>
            </a:r>
            <a:r>
              <a:rPr lang="en-US" altLang="zh-CN" dirty="0" err="1"/>
              <a:t>Navicat</a:t>
            </a:r>
            <a:r>
              <a:rPr lang="en-US" altLang="zh-CN" dirty="0"/>
              <a:t> for MySQL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3888432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6.2.2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Navicat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中创建数据库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46" name="图片 1">
            <a:extLst>
              <a:ext uri="{FF2B5EF4-FFF2-40B4-BE49-F238E27FC236}">
                <a16:creationId xmlns:a16="http://schemas.microsoft.com/office/drawing/2014/main" id="{13DA402E-5B8B-441A-9941-C04E90B52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91630"/>
            <a:ext cx="3312368" cy="3291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44984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 </a:t>
            </a:r>
            <a:r>
              <a:rPr lang="zh-CN" altLang="en-US" dirty="0"/>
              <a:t>可视化工具</a:t>
            </a:r>
            <a:r>
              <a:rPr lang="en-US" altLang="zh-CN" dirty="0" err="1"/>
              <a:t>Navicat</a:t>
            </a:r>
            <a:r>
              <a:rPr lang="en-US" altLang="zh-CN" dirty="0"/>
              <a:t> for MySQL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3888432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6.2.2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Navicat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中创建数据库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7170" name="图片 1">
            <a:extLst>
              <a:ext uri="{FF2B5EF4-FFF2-40B4-BE49-F238E27FC236}">
                <a16:creationId xmlns:a16="http://schemas.microsoft.com/office/drawing/2014/main" id="{9139560D-B477-492D-9F27-19DF8D59E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707654"/>
            <a:ext cx="4577110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71777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6.2 </a:t>
            </a:r>
            <a:r>
              <a:rPr lang="zh-CN" altLang="en-US" dirty="0"/>
              <a:t>可视化工具</a:t>
            </a:r>
            <a:r>
              <a:rPr lang="en-US" altLang="zh-CN" dirty="0" err="1"/>
              <a:t>Navicat</a:t>
            </a:r>
            <a:r>
              <a:rPr lang="en-US" altLang="zh-CN" dirty="0"/>
              <a:t> for MySQL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3888432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6.2.2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在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Navicat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中创建数据库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E41E834F-D704-446A-B078-01578C9689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194306"/>
            <a:ext cx="5904656" cy="3574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3541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 </a:t>
            </a:r>
            <a:r>
              <a:rPr lang="zh-CN" altLang="en-US" dirty="0"/>
              <a:t>基于</a:t>
            </a:r>
            <a:r>
              <a:rPr lang="en-US" altLang="zh-CN" dirty="0"/>
              <a:t>Java</a:t>
            </a:r>
            <a:r>
              <a:rPr lang="zh-CN" altLang="en-US" dirty="0"/>
              <a:t>的接口准备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2160240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6.3.1  JDBC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621C650-0410-4620-A4A5-7B966D3D0B91}"/>
              </a:ext>
            </a:extLst>
          </p:cNvPr>
          <p:cNvSpPr/>
          <p:nvPr/>
        </p:nvSpPr>
        <p:spPr>
          <a:xfrm>
            <a:off x="1835696" y="1491630"/>
            <a:ext cx="62646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JDBC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全称为：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Java Data Base Connectivity (Java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数据库连接），可以为多种数据库提供填统一的访问。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JDBC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是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Sun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开发的一套数据库访问编程接口，是一种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SQL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级的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API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。它是由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语言编写完成，所以具有很好的跨平台特性，使用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JDBC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编写的数据库应用程序可以在任何支持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Java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的平台上运行，而不必在不同的平台上编写不同的应用程序。</a:t>
            </a:r>
          </a:p>
        </p:txBody>
      </p:sp>
    </p:spTree>
    <p:extLst>
      <p:ext uri="{BB962C8B-B14F-4D97-AF65-F5344CB8AC3E}">
        <p14:creationId xmlns:p14="http://schemas.microsoft.com/office/powerpoint/2010/main" val="30974909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 </a:t>
            </a:r>
            <a:r>
              <a:rPr lang="zh-CN" altLang="en-US" dirty="0"/>
              <a:t>基于</a:t>
            </a:r>
            <a:r>
              <a:rPr lang="en-US" altLang="zh-CN" dirty="0"/>
              <a:t>Java</a:t>
            </a:r>
            <a:r>
              <a:rPr lang="zh-CN" altLang="en-US" dirty="0"/>
              <a:t>的接口准备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2160240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6.3.1  JDBC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3879F70-5F1D-4961-91DE-626E2E6EE337}"/>
              </a:ext>
            </a:extLst>
          </p:cNvPr>
          <p:cNvSpPr/>
          <p:nvPr/>
        </p:nvSpPr>
        <p:spPr>
          <a:xfrm>
            <a:off x="323528" y="1131590"/>
            <a:ext cx="5544616" cy="3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 fontAlgn="ctr">
              <a:lnSpc>
                <a:spcPts val="158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6-1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】 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JDBC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链接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MySQL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数据库代码演示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9218" name="图片 1">
            <a:extLst>
              <a:ext uri="{FF2B5EF4-FFF2-40B4-BE49-F238E27FC236}">
                <a16:creationId xmlns:a16="http://schemas.microsoft.com/office/drawing/2014/main" id="{CFD02C3B-BE77-417C-9437-8A5937EB76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101590"/>
            <a:ext cx="5760640" cy="191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07236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 </a:t>
            </a:r>
            <a:r>
              <a:rPr lang="zh-CN" altLang="en-US" dirty="0"/>
              <a:t>基于</a:t>
            </a:r>
            <a:r>
              <a:rPr lang="en-US" altLang="zh-CN" dirty="0"/>
              <a:t>Java</a:t>
            </a:r>
            <a:r>
              <a:rPr lang="zh-CN" altLang="en-US" dirty="0"/>
              <a:t>的接口准备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2160240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6.3.2  JSON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接口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F96F5703-9247-4941-A5D8-256273BF7D0B}"/>
              </a:ext>
            </a:extLst>
          </p:cNvPr>
          <p:cNvSpPr/>
          <p:nvPr/>
        </p:nvSpPr>
        <p:spPr>
          <a:xfrm>
            <a:off x="1403648" y="1707654"/>
            <a:ext cx="54543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有了</a:t>
            </a:r>
            <a:r>
              <a:rPr lang="en-US" altLang="zh-CN" kern="100" dirty="0">
                <a:latin typeface="Times New Roman" panose="02020603050405020304" pitchFamily="18" charset="0"/>
              </a:rPr>
              <a:t>JDBC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只是</a:t>
            </a:r>
            <a:r>
              <a:rPr lang="en-US" altLang="zh-CN" kern="100" dirty="0">
                <a:latin typeface="Times New Roman" panose="02020603050405020304" pitchFamily="18" charset="0"/>
              </a:rPr>
              <a:t>Java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程序可以读取到数据库的数据，但是小程序只能读取</a:t>
            </a:r>
            <a:r>
              <a:rPr lang="en-US" altLang="zh-CN" kern="100" dirty="0">
                <a:latin typeface="Times New Roman" panose="02020603050405020304" pitchFamily="18" charset="0"/>
              </a:rPr>
              <a:t>JSON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格式的数据，也就是说开发者在读取数据库数据的时候需要进行</a:t>
            </a:r>
            <a:r>
              <a:rPr lang="en-US" altLang="zh-CN" kern="100" dirty="0">
                <a:latin typeface="Times New Roman" panose="02020603050405020304" pitchFamily="18" charset="0"/>
              </a:rPr>
              <a:t>JSON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格式处理。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4739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6.3 </a:t>
            </a:r>
            <a:r>
              <a:rPr lang="zh-CN" altLang="en-US" dirty="0"/>
              <a:t>基于</a:t>
            </a:r>
            <a:r>
              <a:rPr lang="en-US" altLang="zh-CN" dirty="0"/>
              <a:t>Java</a:t>
            </a:r>
            <a:r>
              <a:rPr lang="zh-CN" altLang="en-US" dirty="0"/>
              <a:t>的接口准备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2160240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6.3.2  JSON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接口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EE3EEC4-988D-4F10-BBCF-9AE2257BFFC8}"/>
              </a:ext>
            </a:extLst>
          </p:cNvPr>
          <p:cNvSpPr/>
          <p:nvPr/>
        </p:nvSpPr>
        <p:spPr>
          <a:xfrm>
            <a:off x="395536" y="1004092"/>
            <a:ext cx="7344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6-2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 使用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Servlet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读取数据库数据，并以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JSON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格式来呈现。</a:t>
            </a:r>
          </a:p>
        </p:txBody>
      </p:sp>
      <p:pic>
        <p:nvPicPr>
          <p:cNvPr id="10242" name="图片 1">
            <a:extLst>
              <a:ext uri="{FF2B5EF4-FFF2-40B4-BE49-F238E27FC236}">
                <a16:creationId xmlns:a16="http://schemas.microsoft.com/office/drawing/2014/main" id="{8BD033EB-E321-4731-902F-62741E74FF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04" y="1731725"/>
            <a:ext cx="7128792" cy="2753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0604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4018023" y="771550"/>
            <a:ext cx="4154377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012171" y="1541946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4012171" y="2312342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012171" y="3082738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4651455" y="838222"/>
            <a:ext cx="4025001" cy="347742"/>
          </a:xfrm>
          <a:prstGeom prst="rect">
            <a:avLst/>
          </a:prstGeom>
          <a:noFill/>
        </p:spPr>
        <p:txBody>
          <a:bodyPr wrap="square" lIns="67328" tIns="33664" rIns="67328" bIns="33664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可视化工具</a:t>
            </a:r>
            <a:r>
              <a:rPr lang="en-US" altLang="zh-CN" sz="1818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Navicat</a:t>
            </a:r>
            <a:r>
              <a:rPr lang="en-US" altLang="zh-CN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for MySQL</a:t>
            </a:r>
            <a:endParaRPr lang="zh-CN" altLang="en-US" sz="1818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32"/>
          <p:cNvSpPr txBox="1"/>
          <p:nvPr/>
        </p:nvSpPr>
        <p:spPr>
          <a:xfrm>
            <a:off x="4651454" y="1587313"/>
            <a:ext cx="2412407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基于</a:t>
            </a:r>
            <a:r>
              <a:rPr lang="en-US" altLang="zh-CN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Java</a:t>
            </a:r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的接口准备</a:t>
            </a:r>
          </a:p>
        </p:txBody>
      </p:sp>
      <p:sp>
        <p:nvSpPr>
          <p:cNvPr id="49" name="TextBox 34"/>
          <p:cNvSpPr txBox="1"/>
          <p:nvPr/>
        </p:nvSpPr>
        <p:spPr>
          <a:xfrm>
            <a:off x="4651457" y="2360752"/>
            <a:ext cx="1964618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数据库操作</a:t>
            </a:r>
          </a:p>
        </p:txBody>
      </p:sp>
      <p:sp>
        <p:nvSpPr>
          <p:cNvPr id="50" name="TextBox 36"/>
          <p:cNvSpPr txBox="1"/>
          <p:nvPr/>
        </p:nvSpPr>
        <p:spPr>
          <a:xfrm>
            <a:off x="4651457" y="3134191"/>
            <a:ext cx="2547260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数据缓存</a:t>
            </a:r>
            <a:r>
              <a:rPr lang="en-US" altLang="zh-CN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Storage</a:t>
            </a:r>
            <a:endParaRPr lang="zh-CN" altLang="en-US" sz="1818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529468" y="1859541"/>
            <a:ext cx="1576282" cy="1432289"/>
            <a:chOff x="3080411" y="1769423"/>
            <a:chExt cx="1944496" cy="1766866"/>
          </a:xfrm>
        </p:grpSpPr>
        <p:grpSp>
          <p:nvGrpSpPr>
            <p:cNvPr id="52" name="组合 51"/>
            <p:cNvGrpSpPr/>
            <p:nvPr/>
          </p:nvGrpSpPr>
          <p:grpSpPr>
            <a:xfrm>
              <a:off x="3080411" y="1769423"/>
              <a:ext cx="1944496" cy="1766866"/>
              <a:chOff x="3080411" y="1769423"/>
              <a:chExt cx="1944496" cy="1766866"/>
            </a:xfrm>
          </p:grpSpPr>
          <p:sp>
            <p:nvSpPr>
              <p:cNvPr id="55" name="Freeform 6"/>
              <p:cNvSpPr/>
              <p:nvPr/>
            </p:nvSpPr>
            <p:spPr bwMode="auto">
              <a:xfrm>
                <a:off x="308041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3115783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Freeform 6"/>
              <p:cNvSpPr/>
              <p:nvPr/>
            </p:nvSpPr>
            <p:spPr bwMode="auto">
              <a:xfrm>
                <a:off x="3350561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896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3" name="TextBox 16"/>
            <p:cNvSpPr txBox="1"/>
            <p:nvPr/>
          </p:nvSpPr>
          <p:spPr>
            <a:xfrm>
              <a:off x="3301485" y="2250972"/>
              <a:ext cx="1474376" cy="606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597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54" name="TextBox 16"/>
            <p:cNvSpPr txBox="1"/>
            <p:nvPr/>
          </p:nvSpPr>
          <p:spPr>
            <a:xfrm>
              <a:off x="3315752" y="2764207"/>
              <a:ext cx="1474376" cy="335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</a:t>
              </a:r>
              <a:r>
                <a:rPr lang="en-US" altLang="zh-CN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6</a:t>
              </a:r>
              <a:r>
                <a:rPr lang="zh-CN" altLang="en-US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章</a:t>
              </a:r>
            </a:p>
          </p:txBody>
        </p:sp>
      </p:grpSp>
      <p:sp>
        <p:nvSpPr>
          <p:cNvPr id="58" name="Freeform 6"/>
          <p:cNvSpPr/>
          <p:nvPr/>
        </p:nvSpPr>
        <p:spPr bwMode="auto">
          <a:xfrm>
            <a:off x="4031979" y="90275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6.2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圆角矩形 61"/>
          <p:cNvSpPr/>
          <p:nvPr/>
        </p:nvSpPr>
        <p:spPr>
          <a:xfrm>
            <a:off x="4003668" y="3853133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4642953" y="3907631"/>
            <a:ext cx="2555763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html2wxml</a:t>
            </a:r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富文本插件</a:t>
            </a: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36F2F59A-6E23-4BBE-9AC8-37F8B76D7DD6}"/>
              </a:ext>
            </a:extLst>
          </p:cNvPr>
          <p:cNvSpPr/>
          <p:nvPr/>
        </p:nvSpPr>
        <p:spPr bwMode="auto">
          <a:xfrm>
            <a:off x="4052452" y="3191695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6.5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5B1F29E3-4447-43CB-A9C0-08C0546EF3D1}"/>
              </a:ext>
            </a:extLst>
          </p:cNvPr>
          <p:cNvSpPr/>
          <p:nvPr/>
        </p:nvSpPr>
        <p:spPr bwMode="auto">
          <a:xfrm>
            <a:off x="4019259" y="241246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6.4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11CC333B-2EDB-4872-A80E-40B483495A5B}"/>
              </a:ext>
            </a:extLst>
          </p:cNvPr>
          <p:cNvSpPr/>
          <p:nvPr/>
        </p:nvSpPr>
        <p:spPr bwMode="auto">
          <a:xfrm>
            <a:off x="4033462" y="1635244"/>
            <a:ext cx="619476" cy="260559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6.3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F533D4D1-FDCA-47F5-9244-05FC27FB2251}"/>
              </a:ext>
            </a:extLst>
          </p:cNvPr>
          <p:cNvSpPr/>
          <p:nvPr/>
        </p:nvSpPr>
        <p:spPr bwMode="auto">
          <a:xfrm>
            <a:off x="4038748" y="3972085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6.6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圆角矩形 61">
            <a:extLst>
              <a:ext uri="{FF2B5EF4-FFF2-40B4-BE49-F238E27FC236}">
                <a16:creationId xmlns:a16="http://schemas.microsoft.com/office/drawing/2014/main" id="{0CECC404-8121-4F25-A5F3-556E29744401}"/>
              </a:ext>
            </a:extLst>
          </p:cNvPr>
          <p:cNvSpPr/>
          <p:nvPr/>
        </p:nvSpPr>
        <p:spPr>
          <a:xfrm>
            <a:off x="4001367" y="4520057"/>
            <a:ext cx="5035129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Freeform 6">
            <a:extLst>
              <a:ext uri="{FF2B5EF4-FFF2-40B4-BE49-F238E27FC236}">
                <a16:creationId xmlns:a16="http://schemas.microsoft.com/office/drawing/2014/main" id="{5832B065-5DBD-4047-86F5-6CFBBD7E467E}"/>
              </a:ext>
            </a:extLst>
          </p:cNvPr>
          <p:cNvSpPr/>
          <p:nvPr/>
        </p:nvSpPr>
        <p:spPr bwMode="auto">
          <a:xfrm>
            <a:off x="4052452" y="463288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6.7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Box 36">
            <a:extLst>
              <a:ext uri="{FF2B5EF4-FFF2-40B4-BE49-F238E27FC236}">
                <a16:creationId xmlns:a16="http://schemas.microsoft.com/office/drawing/2014/main" id="{8ACB3CD9-4E41-4402-9218-5FFD07C9D875}"/>
              </a:ext>
            </a:extLst>
          </p:cNvPr>
          <p:cNvSpPr txBox="1"/>
          <p:nvPr/>
        </p:nvSpPr>
        <p:spPr>
          <a:xfrm>
            <a:off x="4686544" y="4574555"/>
            <a:ext cx="4349952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实训项目</a:t>
            </a:r>
            <a:r>
              <a:rPr lang="en-US" altLang="zh-CN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--</a:t>
            </a:r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基于数据库的注册与登录案例</a:t>
            </a:r>
          </a:p>
        </p:txBody>
      </p:sp>
      <p:sp>
        <p:nvSpPr>
          <p:cNvPr id="31" name="圆角矩形 42">
            <a:extLst>
              <a:ext uri="{FF2B5EF4-FFF2-40B4-BE49-F238E27FC236}">
                <a16:creationId xmlns:a16="http://schemas.microsoft.com/office/drawing/2014/main" id="{360636A1-5F16-436F-A8EB-E8B35911085E}"/>
              </a:ext>
            </a:extLst>
          </p:cNvPr>
          <p:cNvSpPr/>
          <p:nvPr/>
        </p:nvSpPr>
        <p:spPr>
          <a:xfrm>
            <a:off x="4012170" y="94453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Freeform 6">
            <a:extLst>
              <a:ext uri="{FF2B5EF4-FFF2-40B4-BE49-F238E27FC236}">
                <a16:creationId xmlns:a16="http://schemas.microsoft.com/office/drawing/2014/main" id="{7CA1278E-24FB-4BE2-BCD0-04E603A3C2D8}"/>
              </a:ext>
            </a:extLst>
          </p:cNvPr>
          <p:cNvSpPr/>
          <p:nvPr/>
        </p:nvSpPr>
        <p:spPr bwMode="auto">
          <a:xfrm>
            <a:off x="4063294" y="17982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6.1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4">
            <a:extLst>
              <a:ext uri="{FF2B5EF4-FFF2-40B4-BE49-F238E27FC236}">
                <a16:creationId xmlns:a16="http://schemas.microsoft.com/office/drawing/2014/main" id="{7CCD5CCD-6465-453D-A28E-589A5FC7C8DD}"/>
              </a:ext>
            </a:extLst>
          </p:cNvPr>
          <p:cNvSpPr txBox="1"/>
          <p:nvPr/>
        </p:nvSpPr>
        <p:spPr>
          <a:xfrm>
            <a:off x="4672748" y="161125"/>
            <a:ext cx="2024553" cy="347742"/>
          </a:xfrm>
          <a:prstGeom prst="rect">
            <a:avLst/>
          </a:prstGeom>
          <a:noFill/>
        </p:spPr>
        <p:txBody>
          <a:bodyPr wrap="square" lIns="67328" tIns="33664" rIns="67328" bIns="33664" rtlCol="0">
            <a:spAutoFit/>
          </a:bodyPr>
          <a:lstStyle/>
          <a:p>
            <a:r>
              <a:rPr lang="en-US" altLang="zh-CN" sz="1818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Mysql</a:t>
            </a:r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数据库</a:t>
            </a:r>
          </a:p>
        </p:txBody>
      </p:sp>
    </p:spTree>
    <p:extLst>
      <p:ext uri="{BB962C8B-B14F-4D97-AF65-F5344CB8AC3E}">
        <p14:creationId xmlns:p14="http://schemas.microsoft.com/office/powerpoint/2010/main" val="283448101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8" grpId="0" animBg="1"/>
      <p:bldP spid="62" grpId="0" animBg="1"/>
      <p:bldP spid="6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/>
      <p:bldP spid="31" grpId="0" animBg="1"/>
      <p:bldP spid="32" grpId="0" animBg="1"/>
      <p:bldP spid="3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  </a:t>
            </a:r>
            <a:r>
              <a:rPr lang="zh-CN" altLang="en-US" dirty="0"/>
              <a:t>数据库操作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309634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6.4.1  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wx.request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接口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FE529E1-4083-4492-BA43-869830AB8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085259"/>
            <a:ext cx="9144000" cy="3357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223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  </a:t>
            </a:r>
            <a:r>
              <a:rPr lang="zh-CN" altLang="en-US" dirty="0"/>
              <a:t>数据库操作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309634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6.4.1  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wx.request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接口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F8946FF-17AA-4D00-8A12-D84537AD62E0}"/>
              </a:ext>
            </a:extLst>
          </p:cNvPr>
          <p:cNvSpPr/>
          <p:nvPr/>
        </p:nvSpPr>
        <p:spPr>
          <a:xfrm>
            <a:off x="304908" y="1779662"/>
            <a:ext cx="8856984" cy="2450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66750" indent="269875">
              <a:lnSpc>
                <a:spcPts val="1350"/>
              </a:lnSpc>
            </a:pPr>
            <a:r>
              <a:rPr lang="en-US" altLang="zh-CN" kern="0" dirty="0" err="1">
                <a:latin typeface="Courier New" panose="02070309020205020404" pitchFamily="49" charset="0"/>
              </a:rPr>
              <a:t>wx.request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url: '</a:t>
            </a:r>
            <a:r>
              <a:rPr lang="en-US" altLang="zh-CN" kern="0" dirty="0" err="1">
                <a:latin typeface="Courier New" panose="02070309020205020404" pitchFamily="49" charset="0"/>
              </a:rPr>
              <a:t>test.php</a:t>
            </a:r>
            <a:r>
              <a:rPr lang="en-US" altLang="zh-CN" kern="0" dirty="0">
                <a:latin typeface="Courier New" panose="02070309020205020404" pitchFamily="49" charset="0"/>
              </a:rPr>
              <a:t>', // </a:t>
            </a:r>
            <a:r>
              <a:rPr lang="zh-CN" altLang="zh-CN" kern="0" dirty="0">
                <a:latin typeface="Courier New" panose="02070309020205020404" pitchFamily="49" charset="0"/>
              </a:rPr>
              <a:t>仅为示例，并非真实的接口地址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data: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x: '',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y: ''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},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header: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'content-type': 'application/json' // </a:t>
            </a:r>
            <a:r>
              <a:rPr lang="zh-CN" altLang="zh-CN" kern="0" dirty="0">
                <a:latin typeface="Courier New" panose="02070309020205020404" pitchFamily="49" charset="0"/>
              </a:rPr>
              <a:t>默认值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},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success(res)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console.log(</a:t>
            </a:r>
            <a:r>
              <a:rPr lang="en-US" altLang="zh-CN" kern="0" dirty="0" err="1">
                <a:latin typeface="Courier New" panose="02070309020205020404" pitchFamily="49" charset="0"/>
              </a:rPr>
              <a:t>res.data</a:t>
            </a:r>
            <a:r>
              <a:rPr lang="en-US" altLang="zh-CN" kern="0" dirty="0">
                <a:latin typeface="Courier New" panose="02070309020205020404" pitchFamily="49" charset="0"/>
              </a:rPr>
              <a:t>)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marL="666750"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0600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  </a:t>
            </a:r>
            <a:r>
              <a:rPr lang="zh-CN" altLang="en-US" dirty="0"/>
              <a:t>数据库操作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417646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6.4.2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基于数据库的新闻列表页案例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B1FD1C7-F7EB-48E1-A2C1-B4B76AB384D2}"/>
              </a:ext>
            </a:extLst>
          </p:cNvPr>
          <p:cNvSpPr/>
          <p:nvPr/>
        </p:nvSpPr>
        <p:spPr>
          <a:xfrm>
            <a:off x="0" y="1058029"/>
            <a:ext cx="7164288" cy="3154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 fontAlgn="ctr">
              <a:lnSpc>
                <a:spcPts val="158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6-3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】 基于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MySQL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数据库的新闻列表页的实现。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A187FCBF-01FF-4DA6-BD6F-640679F6E193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645756"/>
            <a:ext cx="2808312" cy="4230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44850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6.4  </a:t>
            </a:r>
            <a:r>
              <a:rPr lang="zh-CN" altLang="en-US" dirty="0"/>
              <a:t>数据库操作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4176464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6.4.3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基于数据库的新闻详情页案例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6A8EFC1-2BED-4A99-B8B6-1931E22CE01C}"/>
              </a:ext>
            </a:extLst>
          </p:cNvPr>
          <p:cNvSpPr/>
          <p:nvPr/>
        </p:nvSpPr>
        <p:spPr>
          <a:xfrm>
            <a:off x="179512" y="1078170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6-4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zh-CN" kern="1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ea typeface="Times New Roman" panose="02020603050405020304" pitchFamily="18" charset="0"/>
              </a:rPr>
              <a:t>6.4.2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节已经实现了基于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MySQL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数据库的新闻列表页，</a:t>
            </a:r>
            <a:endParaRPr lang="zh-CN" altLang="en-US" dirty="0"/>
          </a:p>
        </p:txBody>
      </p:sp>
      <p:pic>
        <p:nvPicPr>
          <p:cNvPr id="12290" name="图片 1">
            <a:extLst>
              <a:ext uri="{FF2B5EF4-FFF2-40B4-BE49-F238E27FC236}">
                <a16:creationId xmlns:a16="http://schemas.microsoft.com/office/drawing/2014/main" id="{3EF95966-8D1A-4627-8E6E-7D967016CA6B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843558"/>
            <a:ext cx="2664296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822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6.5   </a:t>
            </a:r>
            <a:r>
              <a:rPr lang="zh-CN" altLang="en-US" dirty="0"/>
              <a:t>数据缓存</a:t>
            </a:r>
            <a:r>
              <a:rPr lang="en-US" altLang="zh-CN" dirty="0"/>
              <a:t>Storage</a:t>
            </a:r>
            <a:endParaRPr lang="zh-CN" altLang="en-US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FFB124B-A356-49B0-8D24-22A96411032B}"/>
              </a:ext>
            </a:extLst>
          </p:cNvPr>
          <p:cNvSpPr/>
          <p:nvPr/>
        </p:nvSpPr>
        <p:spPr>
          <a:xfrm>
            <a:off x="467544" y="1556088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而小程序提供了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wx.setStorage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wx.getStorage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wx.removeStorage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和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wx.clearStorage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四个接口实现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Storage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数据的设置、获取、删除和清空操作。同时小程序还提供了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wx.setStorageSync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wx.getStorageSync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wx.removeStorageSync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和</a:t>
            </a:r>
            <a:r>
              <a:rPr lang="en-US" altLang="zh-CN" kern="100" dirty="0" err="1">
                <a:latin typeface="Times New Roman" panose="02020603050405020304" pitchFamily="18" charset="0"/>
                <a:cs typeface="宋体" panose="02010600030101010101" pitchFamily="2" charset="-122"/>
              </a:rPr>
              <a:t>wx.clearStorageSync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四个同步版本接口。</a:t>
            </a:r>
          </a:p>
        </p:txBody>
      </p:sp>
    </p:spTree>
    <p:extLst>
      <p:ext uri="{BB962C8B-B14F-4D97-AF65-F5344CB8AC3E}">
        <p14:creationId xmlns:p14="http://schemas.microsoft.com/office/powerpoint/2010/main" val="12437934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6.5   </a:t>
            </a:r>
            <a:r>
              <a:rPr lang="zh-CN" altLang="en-US" dirty="0"/>
              <a:t>数据缓存</a:t>
            </a:r>
            <a:r>
              <a:rPr lang="en-US" altLang="zh-CN" dirty="0"/>
              <a:t>Storage</a:t>
            </a:r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9D2CD48-E1C4-4335-8D14-CAEC690241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0255"/>
            <a:ext cx="9144000" cy="232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94549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6.5   </a:t>
            </a:r>
            <a:r>
              <a:rPr lang="zh-CN" altLang="en-US" dirty="0"/>
              <a:t>数据缓存</a:t>
            </a:r>
            <a:r>
              <a:rPr lang="en-US" altLang="zh-CN" dirty="0"/>
              <a:t>Storage</a:t>
            </a:r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DF324A5-9CE1-4A79-916B-E120C035FF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0940"/>
            <a:ext cx="9144000" cy="1761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5133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6.5   </a:t>
            </a:r>
            <a:r>
              <a:rPr lang="zh-CN" altLang="en-US" dirty="0"/>
              <a:t>数据缓存</a:t>
            </a:r>
            <a:r>
              <a:rPr lang="en-US" altLang="zh-CN" dirty="0"/>
              <a:t>Storage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8740D67-A41D-4658-92AE-7112EF00F509}"/>
              </a:ext>
            </a:extLst>
          </p:cNvPr>
          <p:cNvSpPr/>
          <p:nvPr/>
        </p:nvSpPr>
        <p:spPr>
          <a:xfrm>
            <a:off x="323528" y="91556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6-5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dirty="0"/>
          </a:p>
        </p:txBody>
      </p:sp>
      <p:pic>
        <p:nvPicPr>
          <p:cNvPr id="13314" name="图片 1">
            <a:extLst>
              <a:ext uri="{FF2B5EF4-FFF2-40B4-BE49-F238E27FC236}">
                <a16:creationId xmlns:a16="http://schemas.microsoft.com/office/drawing/2014/main" id="{4F73453C-DA52-476B-BB37-A22DA1B170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51670"/>
            <a:ext cx="5285846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40544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6.5   </a:t>
            </a:r>
            <a:r>
              <a:rPr lang="zh-CN" altLang="en-US" dirty="0"/>
              <a:t>数据缓存</a:t>
            </a:r>
            <a:r>
              <a:rPr lang="en-US" altLang="zh-CN" dirty="0"/>
              <a:t>Storage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8740D67-A41D-4658-92AE-7112EF00F509}"/>
              </a:ext>
            </a:extLst>
          </p:cNvPr>
          <p:cNvSpPr/>
          <p:nvPr/>
        </p:nvSpPr>
        <p:spPr>
          <a:xfrm>
            <a:off x="323528" y="91556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6-6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dirty="0"/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C1C2ADEB-3A23-4E65-B7D4-78E3E63795D8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067694"/>
            <a:ext cx="4549308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9199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6.6   html2wxml</a:t>
            </a:r>
            <a:r>
              <a:rPr lang="zh-CN" altLang="en-US" dirty="0"/>
              <a:t>富文本插件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3240360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6.6.1  html2wxml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插件介绍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7DB2150-F473-4EC4-A305-B385598380B6}"/>
              </a:ext>
            </a:extLst>
          </p:cNvPr>
          <p:cNvSpPr/>
          <p:nvPr/>
        </p:nvSpPr>
        <p:spPr>
          <a:xfrm>
            <a:off x="1043608" y="1635646"/>
            <a:ext cx="58143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</a:rPr>
              <a:t>Html2wxml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kern="100" dirty="0" err="1">
                <a:latin typeface="Times New Roman" panose="02020603050405020304" pitchFamily="18" charset="0"/>
              </a:rPr>
              <a:t>JFinal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学院开发的富文本插件，它是微信小程序</a:t>
            </a:r>
            <a:r>
              <a:rPr lang="en-US" altLang="zh-CN" kern="100" dirty="0">
                <a:latin typeface="Times New Roman" panose="02020603050405020304" pitchFamily="18" charset="0"/>
              </a:rPr>
              <a:t>Java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版富文本渲染解决方案，实现了</a:t>
            </a:r>
            <a:r>
              <a:rPr lang="en-US" altLang="zh-CN" kern="100" dirty="0">
                <a:latin typeface="Times New Roman" panose="02020603050405020304" pitchFamily="18" charset="0"/>
              </a:rPr>
              <a:t>HTML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向</a:t>
            </a:r>
            <a:r>
              <a:rPr lang="en-US" altLang="zh-CN" kern="100" dirty="0">
                <a:latin typeface="Times New Roman" panose="02020603050405020304" pitchFamily="18" charset="0"/>
              </a:rPr>
              <a:t>WXML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格式的转化，项目基于</a:t>
            </a:r>
            <a:r>
              <a:rPr lang="en-US" altLang="zh-CN" kern="100" dirty="0" err="1">
                <a:latin typeface="Times New Roman" panose="02020603050405020304" pitchFamily="18" charset="0"/>
              </a:rPr>
              <a:t>JFinal+Jsoup+FastJson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开发。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7615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 </a:t>
            </a:r>
            <a:r>
              <a:rPr lang="en-US" altLang="zh-CN" dirty="0" err="1"/>
              <a:t>Mysql</a:t>
            </a:r>
            <a:r>
              <a:rPr lang="zh-CN" altLang="en-US" dirty="0"/>
              <a:t>数据库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33587" y="627534"/>
            <a:ext cx="2642070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6.1.1  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Mysql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数据库介绍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AA8A23E-1812-4C95-A7C1-F65543FF0664}"/>
              </a:ext>
            </a:extLst>
          </p:cNvPr>
          <p:cNvSpPr/>
          <p:nvPr/>
        </p:nvSpPr>
        <p:spPr>
          <a:xfrm>
            <a:off x="899592" y="1694587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>
                <a:latin typeface="Times New Roman" panose="02020603050405020304" pitchFamily="18" charset="0"/>
              </a:rPr>
              <a:t>MySQL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是一个小型关系型数据库管理系统，</a:t>
            </a:r>
            <a:r>
              <a:rPr lang="en-US" altLang="zh-CN" kern="100" dirty="0">
                <a:latin typeface="Times New Roman" panose="02020603050405020304" pitchFamily="18" charset="0"/>
              </a:rPr>
              <a:t>MySQL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被广泛地应用在</a:t>
            </a:r>
            <a:r>
              <a:rPr lang="en-US" altLang="zh-CN" kern="100" dirty="0">
                <a:latin typeface="Times New Roman" panose="02020603050405020304" pitchFamily="18" charset="0"/>
              </a:rPr>
              <a:t>Internet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上的中小型网站中。由于其体积小、速度快、成本低，尤其是开放源码这一特点，许多中小型网站为了降低网站总体开发和运营成本而选择了</a:t>
            </a:r>
            <a:r>
              <a:rPr lang="en-US" altLang="zh-CN" kern="100" dirty="0">
                <a:latin typeface="Times New Roman" panose="02020603050405020304" pitchFamily="18" charset="0"/>
              </a:rPr>
              <a:t>MySQL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作为网站数据库。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410209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6.6   html2wxml</a:t>
            </a:r>
            <a:r>
              <a:rPr lang="zh-CN" altLang="en-US" dirty="0"/>
              <a:t>富文本插件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3240360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6.6.2  html2wxml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插件使用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81CF34FA-B29B-4706-BB17-0B0D5F185FBD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09216"/>
            <a:ext cx="2808312" cy="362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51198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6.6   html2wxml</a:t>
            </a:r>
            <a:r>
              <a:rPr lang="zh-CN" altLang="en-US" dirty="0"/>
              <a:t>富文本插件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3240360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6.6.2  html2wxml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插件使用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363" name="图片 1">
            <a:extLst>
              <a:ext uri="{FF2B5EF4-FFF2-40B4-BE49-F238E27FC236}">
                <a16:creationId xmlns:a16="http://schemas.microsoft.com/office/drawing/2014/main" id="{10025405-55AB-4D4C-B65F-2F1D4DAA6FDA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03598"/>
            <a:ext cx="3058742" cy="362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25059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6.7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基于数据库的注册与登录案例</a:t>
            </a:r>
          </a:p>
        </p:txBody>
      </p:sp>
      <p:pic>
        <p:nvPicPr>
          <p:cNvPr id="16386" name="图片 1">
            <a:extLst>
              <a:ext uri="{FF2B5EF4-FFF2-40B4-BE49-F238E27FC236}">
                <a16:creationId xmlns:a16="http://schemas.microsoft.com/office/drawing/2014/main" id="{51FEC373-399B-451C-840D-FC885EFFEC72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43559"/>
            <a:ext cx="2016373" cy="3706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图片 1">
            <a:extLst>
              <a:ext uri="{FF2B5EF4-FFF2-40B4-BE49-F238E27FC236}">
                <a16:creationId xmlns:a16="http://schemas.microsoft.com/office/drawing/2014/main" id="{E5850A4A-AF4A-4A23-9286-EAB01D004CC8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843559"/>
            <a:ext cx="2151395" cy="3562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图片 1">
            <a:extLst>
              <a:ext uri="{FF2B5EF4-FFF2-40B4-BE49-F238E27FC236}">
                <a16:creationId xmlns:a16="http://schemas.microsoft.com/office/drawing/2014/main" id="{EE465868-532F-4DE2-86D9-8BD4BEF00F5A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843558"/>
            <a:ext cx="2736304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416527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6.7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基于数据库的注册与登录案例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1C31B9C-6E7C-4C42-91CD-BE1D16975227}"/>
              </a:ext>
            </a:extLst>
          </p:cNvPr>
          <p:cNvSpPr/>
          <p:nvPr/>
        </p:nvSpPr>
        <p:spPr>
          <a:xfrm>
            <a:off x="611560" y="987574"/>
            <a:ext cx="1693092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zh-CN" altLang="zh-CN" b="1" kern="100" dirty="0">
                <a:latin typeface="Times New Roman" panose="02020603050405020304" pitchFamily="18" charset="0"/>
              </a:rPr>
              <a:t>创建数据库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17410" name="图片 1">
            <a:extLst>
              <a:ext uri="{FF2B5EF4-FFF2-40B4-BE49-F238E27FC236}">
                <a16:creationId xmlns:a16="http://schemas.microsoft.com/office/drawing/2014/main" id="{4409A34D-53A8-4458-9C52-4E47D08F76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067694"/>
            <a:ext cx="2309813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6028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6.7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基于数据库的注册与登录案例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1F6428D-B2F6-4A11-9089-E152B8F67D34}"/>
              </a:ext>
            </a:extLst>
          </p:cNvPr>
          <p:cNvSpPr/>
          <p:nvPr/>
        </p:nvSpPr>
        <p:spPr>
          <a:xfrm>
            <a:off x="251520" y="843558"/>
            <a:ext cx="1963999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b="1" kern="100" dirty="0">
                <a:latin typeface="Times New Roman" panose="02020603050405020304" pitchFamily="18" charset="0"/>
              </a:rPr>
              <a:t>2</a:t>
            </a:r>
            <a:r>
              <a:rPr lang="zh-CN" altLang="zh-CN" b="1" kern="100" dirty="0">
                <a:latin typeface="Times New Roman" panose="02020603050405020304" pitchFamily="18" charset="0"/>
              </a:rPr>
              <a:t>）创建表格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4844263-CA12-4514-A594-0156A6CAEA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12196"/>
            <a:ext cx="9144000" cy="1519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266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6.7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基于数据库的注册与登录案例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0D805AD8-03FB-48F7-96A1-C4B26F902FE7}"/>
              </a:ext>
            </a:extLst>
          </p:cNvPr>
          <p:cNvSpPr/>
          <p:nvPr/>
        </p:nvSpPr>
        <p:spPr>
          <a:xfrm>
            <a:off x="179512" y="987574"/>
            <a:ext cx="3121367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b="1" kern="100" dirty="0">
                <a:latin typeface="Times New Roman" panose="02020603050405020304" pitchFamily="18" charset="0"/>
              </a:rPr>
              <a:t>3</a:t>
            </a:r>
            <a:r>
              <a:rPr lang="zh-CN" altLang="zh-CN" b="1" kern="100" dirty="0">
                <a:latin typeface="Times New Roman" panose="02020603050405020304" pitchFamily="18" charset="0"/>
              </a:rPr>
              <a:t>）新建</a:t>
            </a:r>
            <a:r>
              <a:rPr lang="en-US" altLang="zh-CN" b="1" kern="100" dirty="0">
                <a:latin typeface="Times New Roman" panose="02020603050405020304" pitchFamily="18" charset="0"/>
              </a:rPr>
              <a:t>Servlet</a:t>
            </a:r>
            <a:r>
              <a:rPr lang="zh-CN" altLang="zh-CN" b="1" kern="100" dirty="0">
                <a:latin typeface="Times New Roman" panose="02020603050405020304" pitchFamily="18" charset="0"/>
              </a:rPr>
              <a:t>接口文件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14AC81B-A859-4E3B-8490-E945A50C5ABD}"/>
              </a:ext>
            </a:extLst>
          </p:cNvPr>
          <p:cNvSpPr/>
          <p:nvPr/>
        </p:nvSpPr>
        <p:spPr>
          <a:xfrm>
            <a:off x="971600" y="1779662"/>
            <a:ext cx="3974165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 err="1">
                <a:latin typeface="Times New Roman" panose="02020603050405020304" pitchFamily="18" charset="0"/>
              </a:rPr>
              <a:t>src</a:t>
            </a:r>
            <a:r>
              <a:rPr lang="en-US" altLang="zh-CN" b="1" kern="100" dirty="0">
                <a:latin typeface="Times New Roman" panose="02020603050405020304" pitchFamily="18" charset="0"/>
              </a:rPr>
              <a:t>/request/register.java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146B02A-9902-4A25-8077-3C35E2165341}"/>
              </a:ext>
            </a:extLst>
          </p:cNvPr>
          <p:cNvSpPr/>
          <p:nvPr/>
        </p:nvSpPr>
        <p:spPr>
          <a:xfrm>
            <a:off x="1093588" y="2434112"/>
            <a:ext cx="3730188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 err="1">
                <a:latin typeface="Times New Roman" panose="02020603050405020304" pitchFamily="18" charset="0"/>
              </a:rPr>
              <a:t>src</a:t>
            </a:r>
            <a:r>
              <a:rPr lang="en-US" altLang="zh-CN" b="1" kern="100" dirty="0">
                <a:latin typeface="Times New Roman" panose="02020603050405020304" pitchFamily="18" charset="0"/>
              </a:rPr>
              <a:t>/request/login.java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26878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6.7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基于数据库的注册与登录案例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9E64235-691B-442F-9796-6A8D886C744F}"/>
              </a:ext>
            </a:extLst>
          </p:cNvPr>
          <p:cNvSpPr/>
          <p:nvPr/>
        </p:nvSpPr>
        <p:spPr>
          <a:xfrm>
            <a:off x="24199" y="915566"/>
            <a:ext cx="2196435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latin typeface="Times New Roman" panose="02020603050405020304" pitchFamily="18" charset="0"/>
              </a:rPr>
              <a:t>（</a:t>
            </a:r>
            <a:r>
              <a:rPr lang="en-US" altLang="zh-CN" b="1" kern="100" dirty="0">
                <a:latin typeface="Times New Roman" panose="02020603050405020304" pitchFamily="18" charset="0"/>
              </a:rPr>
              <a:t>4</a:t>
            </a:r>
            <a:r>
              <a:rPr lang="zh-CN" altLang="zh-CN" b="1" kern="100" dirty="0">
                <a:latin typeface="Times New Roman" panose="02020603050405020304" pitchFamily="18" charset="0"/>
              </a:rPr>
              <a:t>）小程序部分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5BE6627-3A82-4B68-B338-B5CB1AD252D5}"/>
              </a:ext>
            </a:extLst>
          </p:cNvPr>
          <p:cNvSpPr/>
          <p:nvPr/>
        </p:nvSpPr>
        <p:spPr>
          <a:xfrm>
            <a:off x="683568" y="1635646"/>
            <a:ext cx="4452822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pages/register/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register.wxml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4BF86C8-0BC7-4B80-A980-97CA4B6C5FC6}"/>
              </a:ext>
            </a:extLst>
          </p:cNvPr>
          <p:cNvSpPr/>
          <p:nvPr/>
        </p:nvSpPr>
        <p:spPr>
          <a:xfrm>
            <a:off x="780727" y="2592304"/>
            <a:ext cx="4080925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pages/register/register.js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61317700-5C96-4E9C-8274-3716B08CF007}"/>
              </a:ext>
            </a:extLst>
          </p:cNvPr>
          <p:cNvSpPr/>
          <p:nvPr/>
        </p:nvSpPr>
        <p:spPr>
          <a:xfrm>
            <a:off x="683568" y="3867894"/>
            <a:ext cx="4375878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pages/register/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register.wxss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45051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6.7  </a:t>
            </a:r>
            <a:r>
              <a:rPr lang="zh-CN" altLang="en-US" dirty="0"/>
              <a:t>实训项目</a:t>
            </a:r>
            <a:r>
              <a:rPr lang="en-US" altLang="zh-CN" dirty="0"/>
              <a:t>--</a:t>
            </a:r>
            <a:r>
              <a:rPr lang="zh-CN" altLang="en-US" dirty="0"/>
              <a:t>基于数据库的注册与登录案例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39E3731-0FF8-4CA3-9AEC-38759558EB09}"/>
              </a:ext>
            </a:extLst>
          </p:cNvPr>
          <p:cNvSpPr/>
          <p:nvPr/>
        </p:nvSpPr>
        <p:spPr>
          <a:xfrm>
            <a:off x="1239431" y="1203598"/>
            <a:ext cx="3943708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pages/login/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login.wxml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</a:t>
            </a:r>
            <a:r>
              <a:rPr lang="en-US" altLang="zh-CN" b="1" kern="100" dirty="0">
                <a:latin typeface="Times New Roman" panose="02020603050405020304" pitchFamily="18" charset="0"/>
              </a:rPr>
              <a:t>: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BFD517A-BAA5-4B1F-9B37-35901013E166}"/>
              </a:ext>
            </a:extLst>
          </p:cNvPr>
          <p:cNvSpPr/>
          <p:nvPr/>
        </p:nvSpPr>
        <p:spPr>
          <a:xfrm>
            <a:off x="1347634" y="1995686"/>
            <a:ext cx="3727302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pages/login/login.js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7EB2F01-026F-447A-8A59-1358348EFEF6}"/>
              </a:ext>
            </a:extLst>
          </p:cNvPr>
          <p:cNvSpPr/>
          <p:nvPr/>
        </p:nvSpPr>
        <p:spPr>
          <a:xfrm>
            <a:off x="1371051" y="2789818"/>
            <a:ext cx="4022255" cy="4552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6670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Times New Roman" panose="02020603050405020304" pitchFamily="18" charset="0"/>
              </a:rPr>
              <a:t>pages/login/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login.wxss</a:t>
            </a:r>
            <a:r>
              <a:rPr lang="zh-CN" altLang="zh-CN" b="1" kern="100" dirty="0">
                <a:latin typeface="Times New Roman" panose="02020603050405020304" pitchFamily="18" charset="0"/>
              </a:rPr>
              <a:t>的代码如下：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53537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67586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本章完毕   感谢聆听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FB1352-147C-48E7-9FEF-EFDFF93F63D8}"/>
              </a:ext>
            </a:extLst>
          </p:cNvPr>
          <p:cNvSpPr txBox="1"/>
          <p:nvPr/>
        </p:nvSpPr>
        <p:spPr>
          <a:xfrm>
            <a:off x="4118344" y="2115879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E92440-1ED6-4FA5-926E-DB947F8CFA03}"/>
              </a:ext>
            </a:extLst>
          </p:cNvPr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B0097B-0966-4861-9A1D-3BA1E0EB998A}"/>
              </a:ext>
            </a:extLst>
          </p:cNvPr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</p:spTree>
    <p:extLst>
      <p:ext uri="{BB962C8B-B14F-4D97-AF65-F5344CB8AC3E}">
        <p14:creationId xmlns:p14="http://schemas.microsoft.com/office/powerpoint/2010/main" val="396557815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 </a:t>
            </a:r>
            <a:r>
              <a:rPr lang="en-US" altLang="zh-CN" dirty="0" err="1"/>
              <a:t>Mysql</a:t>
            </a:r>
            <a:r>
              <a:rPr lang="zh-CN" altLang="en-US" dirty="0"/>
              <a:t>数据库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433587" y="627534"/>
            <a:ext cx="2642070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6.1.1  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Mysql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数据库介绍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7216DAA-7ED3-4947-9266-C62BCA9DD2CF}"/>
              </a:ext>
            </a:extLst>
          </p:cNvPr>
          <p:cNvSpPr/>
          <p:nvPr/>
        </p:nvSpPr>
        <p:spPr>
          <a:xfrm>
            <a:off x="1115616" y="1563638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kern="100" dirty="0" err="1">
                <a:latin typeface="Times New Roman" panose="02020603050405020304" pitchFamily="18" charset="0"/>
              </a:rPr>
              <a:t>Mysql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数据具有以下特点和优势：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4415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 </a:t>
            </a:r>
            <a:r>
              <a:rPr lang="en-US" altLang="zh-CN" dirty="0" err="1"/>
              <a:t>Mysql</a:t>
            </a:r>
            <a:r>
              <a:rPr lang="zh-CN" altLang="en-US" dirty="0"/>
              <a:t>数据库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4104456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6.1.2  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Mysql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数据库下载和安装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6715CFE3-512C-4FAE-92D8-FEA6B91A80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131590"/>
            <a:ext cx="5328592" cy="3686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1493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 </a:t>
            </a:r>
            <a:r>
              <a:rPr lang="en-US" altLang="zh-CN" dirty="0" err="1"/>
              <a:t>Mysql</a:t>
            </a:r>
            <a:r>
              <a:rPr lang="zh-CN" altLang="en-US" dirty="0"/>
              <a:t>数据库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4104456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6.1.2  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Mysql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数据库下载和安装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B6E4C7AF-094B-4874-B89E-C6F11D2ED8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092209"/>
            <a:ext cx="5125347" cy="3844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图片 1">
            <a:extLst>
              <a:ext uri="{FF2B5EF4-FFF2-40B4-BE49-F238E27FC236}">
                <a16:creationId xmlns:a16="http://schemas.microsoft.com/office/drawing/2014/main" id="{1908EEF4-4CC0-4A4A-BAF2-323D359FC1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059148"/>
            <a:ext cx="4396036" cy="391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56412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 </a:t>
            </a:r>
            <a:r>
              <a:rPr lang="en-US" altLang="zh-CN" dirty="0" err="1"/>
              <a:t>Mysql</a:t>
            </a:r>
            <a:r>
              <a:rPr lang="zh-CN" altLang="en-US" dirty="0"/>
              <a:t>数据库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5328592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6.1.3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使用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phpStudy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来安装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Mysql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数据库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3C591C16-AA9D-44C3-884A-97159CD2ED0B}"/>
              </a:ext>
            </a:extLst>
          </p:cNvPr>
          <p:cNvSpPr/>
          <p:nvPr/>
        </p:nvSpPr>
        <p:spPr>
          <a:xfrm>
            <a:off x="1043608" y="1833086"/>
            <a:ext cx="69847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kern="100" dirty="0" err="1">
                <a:latin typeface="Times New Roman" panose="02020603050405020304" pitchFamily="18" charset="0"/>
              </a:rPr>
              <a:t>phpStudy</a:t>
            </a:r>
            <a:r>
              <a:rPr lang="zh-CN" altLang="zh-CN" kern="100" dirty="0">
                <a:cs typeface="Times New Roman" panose="02020603050405020304" pitchFamily="18" charset="0"/>
              </a:rPr>
              <a:t>是一个</a:t>
            </a:r>
            <a:r>
              <a:rPr lang="en-US" altLang="zh-CN" kern="100" dirty="0">
                <a:latin typeface="Times New Roman" panose="02020603050405020304" pitchFamily="18" charset="0"/>
              </a:rPr>
              <a:t>PHP</a:t>
            </a:r>
            <a:r>
              <a:rPr lang="zh-CN" altLang="zh-CN" kern="100" dirty="0">
                <a:cs typeface="Times New Roman" panose="02020603050405020304" pitchFamily="18" charset="0"/>
              </a:rPr>
              <a:t>调试环境的程序集成包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zh-CN" altLang="zh-CN" kern="100" dirty="0">
                <a:cs typeface="Times New Roman" panose="02020603050405020304" pitchFamily="18" charset="0"/>
              </a:rPr>
              <a:t>该程序包集成最新的</a:t>
            </a:r>
            <a:r>
              <a:rPr lang="en-US" altLang="zh-CN" kern="100" dirty="0" err="1">
                <a:latin typeface="Times New Roman" panose="02020603050405020304" pitchFamily="18" charset="0"/>
              </a:rPr>
              <a:t>Apache+PHP+MySQL+phpMyAdmin+ZendOptimizer</a:t>
            </a:r>
            <a:r>
              <a:rPr lang="en-US" altLang="zh-CN" kern="100" dirty="0">
                <a:latin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cs typeface="Times New Roman" panose="02020603050405020304" pitchFamily="18" charset="0"/>
              </a:rPr>
              <a:t>可实现一次性安装</a:t>
            </a:r>
            <a:r>
              <a:rPr lang="en-US" altLang="zh-CN" kern="100" dirty="0"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cs typeface="Times New Roman" panose="02020603050405020304" pitchFamily="18" charset="0"/>
              </a:rPr>
              <a:t>无须配置即可使用</a:t>
            </a:r>
            <a:r>
              <a:rPr lang="en-US" altLang="zh-CN" kern="100" dirty="0">
                <a:cs typeface="Times New Roman" panose="02020603050405020304" pitchFamily="18" charset="0"/>
              </a:rPr>
              <a:t>,</a:t>
            </a:r>
            <a:r>
              <a:rPr lang="zh-CN" altLang="zh-CN" kern="100" dirty="0">
                <a:cs typeface="Times New Roman" panose="02020603050405020304" pitchFamily="18" charset="0"/>
              </a:rPr>
              <a:t>是非常方便、好用的</a:t>
            </a:r>
            <a:r>
              <a:rPr lang="en-US" altLang="zh-CN" kern="100" dirty="0">
                <a:latin typeface="Times New Roman" panose="02020603050405020304" pitchFamily="18" charset="0"/>
              </a:rPr>
              <a:t>PHP</a:t>
            </a:r>
            <a:r>
              <a:rPr lang="zh-CN" altLang="zh-CN" kern="100" dirty="0">
                <a:cs typeface="Times New Roman" panose="02020603050405020304" pitchFamily="18" charset="0"/>
              </a:rPr>
              <a:t>调试环境。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97801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 </a:t>
            </a:r>
            <a:r>
              <a:rPr lang="en-US" altLang="zh-CN" dirty="0" err="1"/>
              <a:t>Mysql</a:t>
            </a:r>
            <a:r>
              <a:rPr lang="zh-CN" altLang="en-US" dirty="0"/>
              <a:t>数据库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5328592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6.1.3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使用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phpStudy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来安装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Mysql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数据库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36EF5E6A-EDCB-4CE8-8778-88E8AC8EC6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247189"/>
            <a:ext cx="3672408" cy="3268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78297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6.1 </a:t>
            </a:r>
            <a:r>
              <a:rPr lang="en-US" altLang="zh-CN" dirty="0" err="1"/>
              <a:t>Mysql</a:t>
            </a:r>
            <a:r>
              <a:rPr lang="zh-CN" altLang="en-US" dirty="0"/>
              <a:t>数据库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07504" y="627534"/>
            <a:ext cx="5328592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6.1.3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使用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phpStudy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来安装</a:t>
            </a:r>
            <a:r>
              <a:rPr lang="en-US" altLang="zh-CN" b="1" kern="100" dirty="0" err="1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Mysql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数据库	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6721CE86-5742-4F64-8B42-049A3CC421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7614"/>
            <a:ext cx="3744416" cy="3069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859037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2.0.50727.5485"/>
  <p:tag name="AS_OS" val="Microsoft Windows NT 6.1.7601 Service Pack 1"/>
  <p:tag name="AS_RELEASE_DATE" val="2018.04.09"/>
  <p:tag name="AS_TITLE" val="Aspose.Slides for .NET 2.0"/>
  <p:tag name="AS_VERSION" val="18.4"/>
  <p:tag name="ISPRING_PRESENTATION_TITLE" val="PowerPoint 演示文稿"/>
</p:tagLst>
</file>

<file path=ppt/theme/theme1.xml><?xml version="1.0" encoding="utf-8"?>
<a:theme xmlns:a="http://schemas.openxmlformats.org/drawingml/2006/main" name="自定义设计方案">
  <a:themeElements>
    <a:clrScheme name="自定义 77">
      <a:dk1>
        <a:srgbClr val="000000"/>
      </a:dk1>
      <a:lt1>
        <a:sysClr val="window" lastClr="FFFFFF"/>
      </a:lt1>
      <a:dk2>
        <a:srgbClr val="000000"/>
      </a:dk2>
      <a:lt2>
        <a:srgbClr val="7F7F7F"/>
      </a:lt2>
      <a:accent1>
        <a:srgbClr val="4DBF4D"/>
      </a:accent1>
      <a:accent2>
        <a:srgbClr val="4DBF4D"/>
      </a:accent2>
      <a:accent3>
        <a:srgbClr val="4DBF4D"/>
      </a:accent3>
      <a:accent4>
        <a:srgbClr val="4DBF4D"/>
      </a:accent4>
      <a:accent5>
        <a:srgbClr val="4DBF4D"/>
      </a:accent5>
      <a:accent6>
        <a:srgbClr val="4DBF4D"/>
      </a:accent6>
      <a:hlink>
        <a:srgbClr val="4DBF4D"/>
      </a:hlink>
      <a:folHlink>
        <a:srgbClr val="4DBF4D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9084</TotalTime>
  <Words>1022</Words>
  <Application>Microsoft Office PowerPoint</Application>
  <PresentationFormat>全屏显示(16:9)</PresentationFormat>
  <Paragraphs>123</Paragraphs>
  <Slides>38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Calibri Light</vt:lpstr>
      <vt:lpstr>Courier New</vt:lpstr>
      <vt:lpstr>Times New Roman</vt:lpstr>
      <vt:lpstr>Wingdings</vt:lpstr>
      <vt:lpstr>自定义设计方案</vt:lpstr>
      <vt:lpstr>PowerPoint 演示文稿</vt:lpstr>
      <vt:lpstr>PowerPoint 演示文稿</vt:lpstr>
      <vt:lpstr>6.1 Mysql数据库</vt:lpstr>
      <vt:lpstr>6.1 Mysql数据库</vt:lpstr>
      <vt:lpstr>6.1 Mysql数据库</vt:lpstr>
      <vt:lpstr>6.1 Mysql数据库</vt:lpstr>
      <vt:lpstr>6.1 Mysql数据库</vt:lpstr>
      <vt:lpstr>6.1 Mysql数据库</vt:lpstr>
      <vt:lpstr>6.1 Mysql数据库</vt:lpstr>
      <vt:lpstr>6.2 可视化工具Navicat for MySQL</vt:lpstr>
      <vt:lpstr>6.2 可视化工具Navicat for MySQL</vt:lpstr>
      <vt:lpstr>6.2 可视化工具Navicat for MySQL</vt:lpstr>
      <vt:lpstr>6.2 可视化工具Navicat for MySQL</vt:lpstr>
      <vt:lpstr>6.2 可视化工具Navicat for MySQL</vt:lpstr>
      <vt:lpstr>6.2 可视化工具Navicat for MySQL</vt:lpstr>
      <vt:lpstr>6.3 基于Java的接口准备</vt:lpstr>
      <vt:lpstr>6.3 基于Java的接口准备</vt:lpstr>
      <vt:lpstr>6.3 基于Java的接口准备</vt:lpstr>
      <vt:lpstr>6.3 基于Java的接口准备</vt:lpstr>
      <vt:lpstr>6.4  数据库操作</vt:lpstr>
      <vt:lpstr>6.4  数据库操作</vt:lpstr>
      <vt:lpstr>6.4  数据库操作</vt:lpstr>
      <vt:lpstr>6.4  数据库操作</vt:lpstr>
      <vt:lpstr>6.5   数据缓存Storage</vt:lpstr>
      <vt:lpstr>6.5   数据缓存Storage</vt:lpstr>
      <vt:lpstr>6.5   数据缓存Storage</vt:lpstr>
      <vt:lpstr>6.5   数据缓存Storage</vt:lpstr>
      <vt:lpstr>6.5   数据缓存Storage</vt:lpstr>
      <vt:lpstr>6.6   html2wxml富文本插件</vt:lpstr>
      <vt:lpstr>6.6   html2wxml富文本插件</vt:lpstr>
      <vt:lpstr>6.6   html2wxml富文本插件</vt:lpstr>
      <vt:lpstr>6.7  实训项目--基于数据库的注册与登录案例</vt:lpstr>
      <vt:lpstr>6.7  实训项目--基于数据库的注册与登录案例</vt:lpstr>
      <vt:lpstr>6.7  实训项目--基于数据库的注册与登录案例</vt:lpstr>
      <vt:lpstr>6.7  实训项目--基于数据库的注册与登录案例</vt:lpstr>
      <vt:lpstr>6.7  实训项目--基于数据库的注册与登录案例</vt:lpstr>
      <vt:lpstr>6.7  实训项目--基于数据库的注册与登录案例</vt:lpstr>
      <vt:lpstr>PowerPoint 演示文稿</vt:lpstr>
    </vt:vector>
  </TitlesOfParts>
  <Manager>风云办公</Manager>
  <Company>上海剑姬网络科技有限公司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风云办公PPT模板</dc:title>
  <dc:creator>风云办公</dc:creator>
  <cp:keywords>风云办公</cp:keywords>
  <dc:description>风云办公 http://www.ppt118.com</dc:description>
  <cp:lastModifiedBy>lenovo</cp:lastModifiedBy>
  <cp:revision>1825</cp:revision>
  <dcterms:created xsi:type="dcterms:W3CDTF">2014-06-06T07:22:15Z</dcterms:created>
  <dcterms:modified xsi:type="dcterms:W3CDTF">2019-07-28T03:09:13Z</dcterms:modified>
</cp:coreProperties>
</file>