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0"/>
  </p:notesMasterIdLst>
  <p:sldIdLst>
    <p:sldId id="256" r:id="rId2"/>
    <p:sldId id="257" r:id="rId3"/>
    <p:sldId id="428" r:id="rId4"/>
    <p:sldId id="417" r:id="rId5"/>
    <p:sldId id="429" r:id="rId6"/>
    <p:sldId id="431" r:id="rId7"/>
    <p:sldId id="430" r:id="rId8"/>
    <p:sldId id="418" r:id="rId9"/>
    <p:sldId id="432" r:id="rId10"/>
    <p:sldId id="433" r:id="rId11"/>
    <p:sldId id="434" r:id="rId12"/>
    <p:sldId id="435" r:id="rId13"/>
    <p:sldId id="436" r:id="rId14"/>
    <p:sldId id="437" r:id="rId15"/>
    <p:sldId id="419" r:id="rId16"/>
    <p:sldId id="438" r:id="rId17"/>
    <p:sldId id="439" r:id="rId18"/>
    <p:sldId id="440" r:id="rId19"/>
    <p:sldId id="441" r:id="rId20"/>
    <p:sldId id="442" r:id="rId21"/>
    <p:sldId id="443" r:id="rId22"/>
    <p:sldId id="444" r:id="rId23"/>
    <p:sldId id="445" r:id="rId24"/>
    <p:sldId id="447" r:id="rId25"/>
    <p:sldId id="446" r:id="rId26"/>
    <p:sldId id="420" r:id="rId27"/>
    <p:sldId id="450" r:id="rId28"/>
    <p:sldId id="449" r:id="rId29"/>
    <p:sldId id="452" r:id="rId30"/>
    <p:sldId id="451" r:id="rId31"/>
    <p:sldId id="448" r:id="rId32"/>
    <p:sldId id="453" r:id="rId33"/>
    <p:sldId id="454" r:id="rId34"/>
    <p:sldId id="421" r:id="rId35"/>
    <p:sldId id="455" r:id="rId36"/>
    <p:sldId id="423" r:id="rId37"/>
    <p:sldId id="456" r:id="rId38"/>
    <p:sldId id="422" r:id="rId39"/>
    <p:sldId id="457" r:id="rId40"/>
    <p:sldId id="458" r:id="rId41"/>
    <p:sldId id="459" r:id="rId42"/>
    <p:sldId id="460" r:id="rId43"/>
    <p:sldId id="424" r:id="rId44"/>
    <p:sldId id="461" r:id="rId45"/>
    <p:sldId id="425" r:id="rId46"/>
    <p:sldId id="462" r:id="rId47"/>
    <p:sldId id="426" r:id="rId48"/>
    <p:sldId id="463" r:id="rId49"/>
    <p:sldId id="427" r:id="rId50"/>
    <p:sldId id="465" r:id="rId51"/>
    <p:sldId id="464" r:id="rId52"/>
    <p:sldId id="467" r:id="rId53"/>
    <p:sldId id="466" r:id="rId54"/>
    <p:sldId id="469" r:id="rId55"/>
    <p:sldId id="468" r:id="rId56"/>
    <p:sldId id="471" r:id="rId57"/>
    <p:sldId id="470" r:id="rId58"/>
    <p:sldId id="297" r:id="rId59"/>
  </p:sldIdLst>
  <p:sldSz cx="9144000" cy="5143500" type="screen16x9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4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00324B"/>
    <a:srgbClr val="080808"/>
    <a:srgbClr val="F1F3F2"/>
    <a:srgbClr val="B2B2B2"/>
    <a:srgbClr val="ACC34B"/>
    <a:srgbClr val="FFFFFF"/>
    <a:srgbClr val="D9D9D9"/>
    <a:srgbClr val="025DAE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5617" autoAdjust="0"/>
  </p:normalViewPr>
  <p:slideViewPr>
    <p:cSldViewPr>
      <p:cViewPr varScale="1">
        <p:scale>
          <a:sx n="108" d="100"/>
          <a:sy n="108" d="100"/>
        </p:scale>
        <p:origin x="744" y="86"/>
      </p:cViewPr>
      <p:guideLst>
        <p:guide orient="horz" pos="1620"/>
        <p:guide pos="2880"/>
        <p:guide orient="horz" pos="14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96D07-341D-4D88-BBFE-B431BFA04196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2A0F9D-3357-4A94-85C8-3B842B870D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513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0158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/>
            <a:fld id="{8930EFBF-F641-4132-95CE-D16B8EA9ABAD}" type="slidenum">
              <a:rPr lang="zh-CN" altLang="en-US" sz="1200">
                <a:solidFill>
                  <a:srgbClr val="000000"/>
                </a:solidFill>
              </a:rPr>
              <a:pPr algn="r" eaLnBrk="1" hangingPunct="1"/>
              <a:t>2</a:t>
            </a:fld>
            <a:endParaRPr lang="zh-CN" altLang="en-U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881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62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0406893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3518883" y="250087"/>
            <a:ext cx="2106234" cy="432048"/>
            <a:chOff x="406574" y="333450"/>
            <a:chExt cx="2808312" cy="576064"/>
          </a:xfrm>
        </p:grpSpPr>
        <p:sp>
          <p:nvSpPr>
            <p:cNvPr id="2" name="圆角矩形 1"/>
            <p:cNvSpPr/>
            <p:nvPr userDrawn="1"/>
          </p:nvSpPr>
          <p:spPr>
            <a:xfrm>
              <a:off x="406574" y="333450"/>
              <a:ext cx="2808312" cy="576064"/>
            </a:xfrm>
            <a:prstGeom prst="roundRect">
              <a:avLst>
                <a:gd name="adj" fmla="val 12985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39700" dist="762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</a:endParaRPr>
            </a:p>
          </p:txBody>
        </p:sp>
        <p:sp>
          <p:nvSpPr>
            <p:cNvPr id="3" name="TextBox 2"/>
            <p:cNvSpPr txBox="1"/>
            <p:nvPr userDrawn="1"/>
          </p:nvSpPr>
          <p:spPr>
            <a:xfrm>
              <a:off x="563501" y="442761"/>
              <a:ext cx="255454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500" b="1">
                  <a:solidFill>
                    <a:schemeClr val="accent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时尚微立体图表合集</a:t>
              </a:r>
            </a:p>
          </p:txBody>
        </p:sp>
      </p:grpSp>
      <p:cxnSp>
        <p:nvCxnSpPr>
          <p:cNvPr id="6" name="直接连接符 5"/>
          <p:cNvCxnSpPr/>
          <p:nvPr userDrawn="1"/>
        </p:nvCxnSpPr>
        <p:spPr>
          <a:xfrm flipH="1">
            <a:off x="-95250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 userDrawn="1"/>
        </p:nvCxnSpPr>
        <p:spPr>
          <a:xfrm flipH="1">
            <a:off x="5629275" y="466111"/>
            <a:ext cx="35814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19777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/>
    </mc:Choice>
    <mc:Fallback xmlns="" xmlns:p15="http://schemas.microsoft.com/office/powerpoint/2012/main">
      <p:transition/>
    </mc:Fallback>
  </mc:AlternateContent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208114"/>
            <a:ext cx="9144000" cy="324077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135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0" y="550203"/>
            <a:ext cx="9144000" cy="0"/>
          </a:xfrm>
          <a:prstGeom prst="line">
            <a:avLst/>
          </a:prstGeom>
          <a:ln w="28575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4657" y="205978"/>
            <a:ext cx="4833257" cy="326213"/>
          </a:xfrm>
        </p:spPr>
        <p:txBody>
          <a:bodyPr>
            <a:noAutofit/>
          </a:bodyPr>
          <a:lstStyle>
            <a:lvl1pPr algn="l">
              <a:defRPr lang="zh-CN" altLang="en-US" sz="2000" kern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4" name="内容占位符 2"/>
          <p:cNvSpPr>
            <a:spLocks noGrp="1"/>
          </p:cNvSpPr>
          <p:nvPr>
            <p:ph idx="1"/>
          </p:nvPr>
        </p:nvSpPr>
        <p:spPr>
          <a:xfrm>
            <a:off x="664028" y="781050"/>
            <a:ext cx="8022772" cy="3981450"/>
          </a:xfrm>
          <a:prstGeom prst="rect">
            <a:avLst/>
          </a:prstGeom>
        </p:spPr>
        <p:txBody>
          <a:bodyPr/>
          <a:lstStyle>
            <a:lvl1pPr marL="0" indent="405000">
              <a:lnSpc>
                <a:spcPct val="130000"/>
              </a:lnSpc>
              <a:buClr>
                <a:schemeClr val="accent1">
                  <a:lumMod val="75000"/>
                </a:schemeClr>
              </a:buClr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429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6858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10287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1371600" indent="0">
              <a:buFontTx/>
              <a:buNone/>
              <a:defRPr sz="15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923" l="1292" r="984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7" y="10573"/>
            <a:ext cx="598991" cy="521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253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/>
          <p:nvPr userDrawn="1"/>
        </p:nvSpPr>
        <p:spPr>
          <a:xfrm>
            <a:off x="875007" y="271927"/>
            <a:ext cx="2595614" cy="356904"/>
          </a:xfrm>
          <a:prstGeom prst="rect">
            <a:avLst/>
          </a:prstGeom>
          <a:noFill/>
        </p:spPr>
        <p:txBody>
          <a:bodyPr wrap="square" lIns="79132" tIns="39566" rIns="79132" bIns="39566" rtlCol="0">
            <a:spAutoFit/>
          </a:bodyPr>
          <a:lstStyle/>
          <a:p>
            <a:r>
              <a:rPr lang="zh-CN" altLang="en-US" sz="1800">
                <a:solidFill>
                  <a:schemeClr val="bg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需改页面主题文字</a:t>
            </a: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467544" y="231878"/>
            <a:ext cx="420871" cy="425174"/>
            <a:chOff x="5156644" y="3582680"/>
            <a:chExt cx="583479" cy="589444"/>
          </a:xfrm>
        </p:grpSpPr>
        <p:grpSp>
          <p:nvGrpSpPr>
            <p:cNvPr id="11" name="组合 10"/>
            <p:cNvGrpSpPr/>
            <p:nvPr/>
          </p:nvGrpSpPr>
          <p:grpSpPr>
            <a:xfrm>
              <a:off x="5156644" y="3582680"/>
              <a:ext cx="572628" cy="589444"/>
              <a:chOff x="1463339" y="1072758"/>
              <a:chExt cx="1546058" cy="1546058"/>
            </a:xfrm>
            <a:effectLst>
              <a:outerShdw blurRad="330200" dist="215900" dir="6900000" sx="81000" sy="81000" algn="t" rotWithShape="0">
                <a:prstClr val="black">
                  <a:alpha val="49000"/>
                </a:prstClr>
              </a:outerShdw>
            </a:effectLst>
          </p:grpSpPr>
          <p:sp>
            <p:nvSpPr>
              <p:cNvPr id="14" name="同心圆 13"/>
              <p:cNvSpPr/>
              <p:nvPr/>
            </p:nvSpPr>
            <p:spPr>
              <a:xfrm>
                <a:off x="1463339" y="1072758"/>
                <a:ext cx="1546058" cy="1546058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>
                      <a:lumMod val="95000"/>
                    </a:schemeClr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484232" y="1093651"/>
                <a:ext cx="1504273" cy="1504273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rgbClr val="C5C5C5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cs typeface="+mn-ea"/>
                  <a:sym typeface="+mn-lt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5226265" y="3654343"/>
              <a:ext cx="433389" cy="4461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9728" tIns="44864" rIns="89728" bIns="44864" rtlCol="0" anchor="ctr"/>
            <a:lstStyle/>
            <a:p>
              <a:pPr algn="ctr"/>
              <a:endParaRPr lang="zh-CN" altLang="en-US" sz="1374">
                <a:cs typeface="+mn-ea"/>
                <a:sym typeface="+mn-lt"/>
              </a:endParaRPr>
            </a:p>
          </p:txBody>
        </p:sp>
        <p:sp>
          <p:nvSpPr>
            <p:cNvPr id="13" name="TextBox 102"/>
            <p:cNvSpPr txBox="1"/>
            <p:nvPr/>
          </p:nvSpPr>
          <p:spPr>
            <a:xfrm>
              <a:off x="5226264" y="3682593"/>
              <a:ext cx="513859" cy="400369"/>
            </a:xfrm>
            <a:prstGeom prst="rect">
              <a:avLst/>
            </a:prstGeom>
            <a:noFill/>
          </p:spPr>
          <p:txBody>
            <a:bodyPr wrap="square" lIns="89728" tIns="44864" rIns="89728" bIns="44864" rtlCol="0">
              <a:spAutoFit/>
            </a:bodyPr>
            <a:lstStyle/>
            <a:p>
              <a:endParaRPr lang="zh-CN" altLang="en-US" sz="2013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22115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840032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14186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5501562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6451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78012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5FC4BC47-4673-4FD4-B1BD-28AEB03FE73C}" type="datetimeFigureOut">
              <a:rPr lang="zh-CN" altLang="en-US" smtClean="0"/>
              <a:t>2019/7/28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/>
          <a:lstStyle/>
          <a:p>
            <a:fld id="{1D83A984-C2FE-438E-BDEA-040B8B6737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62841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/>
          <p:cNvSpPr txBox="1"/>
          <p:nvPr userDrawn="1"/>
        </p:nvSpPr>
        <p:spPr>
          <a:xfrm>
            <a:off x="611561" y="339502"/>
            <a:ext cx="2808311" cy="504056"/>
          </a:xfrm>
          <a:prstGeom prst="rect">
            <a:avLst/>
          </a:prstGeom>
        </p:spPr>
        <p:txBody>
          <a:bodyPr lIns="91438" tIns="45719" rIns="91438" bIns="45719"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n"/>
            </a:pPr>
            <a:r>
              <a:rPr lang="zh-CN" altLang="en-US" sz="2000" b="1">
                <a:solidFill>
                  <a:schemeClr val="accent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项目成功展示</a:t>
            </a: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697103" y="843558"/>
            <a:ext cx="7749795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213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0398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84" r:id="rId3"/>
    <p:sldLayoutId id="2147483674" r:id="rId4"/>
    <p:sldLayoutId id="2147483675" r:id="rId5"/>
    <p:sldLayoutId id="2147483676" r:id="rId6"/>
    <p:sldLayoutId id="2147483679" r:id="rId7"/>
    <p:sldLayoutId id="2147483683" r:id="rId8"/>
    <p:sldLayoutId id="2147483671" r:id="rId9"/>
    <p:sldLayoutId id="2147483686" r:id="rId10"/>
    <p:sldLayoutId id="2147483687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37639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  媒体与设备操作</a:t>
            </a:r>
          </a:p>
        </p:txBody>
      </p:sp>
      <p:sp>
        <p:nvSpPr>
          <p:cNvPr id="21" name="矩形 20"/>
          <p:cNvSpPr/>
          <p:nvPr/>
        </p:nvSpPr>
        <p:spPr>
          <a:xfrm>
            <a:off x="4100127" y="4083918"/>
            <a:ext cx="1099761" cy="216024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3599F7D-A7FF-4528-97D6-DDA2B4066D90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0BA1010-3DB5-4DC6-953B-E865BDF3DFBA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</p:spTree>
    <p:extLst>
      <p:ext uri="{BB962C8B-B14F-4D97-AF65-F5344CB8AC3E}">
        <p14:creationId xmlns:p14="http://schemas.microsoft.com/office/powerpoint/2010/main" val="348855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 xmlns:p15="http://schemas.microsoft.com/office/powerpoint/2012/main">
      <p:transition spd="med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96DF196-F5F6-4DD9-B027-360E1CF2E7B4}"/>
              </a:ext>
            </a:extLst>
          </p:cNvPr>
          <p:cNvSpPr/>
          <p:nvPr/>
        </p:nvSpPr>
        <p:spPr>
          <a:xfrm>
            <a:off x="2286000" y="1251517"/>
            <a:ext cx="4572000" cy="264046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wx.getLocation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type: 'wgs84',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latitude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res.latitude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longitude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res.longitude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speed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res.speed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accuracy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res.accuracy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572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59FFA4F-6C30-42CE-923E-4F2832C4B5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1867"/>
            <a:ext cx="9144000" cy="2879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693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6E9D601-C495-4537-989F-A9E7616D8D29}"/>
              </a:ext>
            </a:extLst>
          </p:cNvPr>
          <p:cNvSpPr/>
          <p:nvPr/>
        </p:nvSpPr>
        <p:spPr>
          <a:xfrm>
            <a:off x="2286000" y="982213"/>
            <a:ext cx="4572000" cy="3179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wx.getLocation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type: 'gcj02', // </a:t>
            </a:r>
            <a:r>
              <a:rPr lang="zh-CN" altLang="zh-CN" kern="0" dirty="0">
                <a:latin typeface="Courier New" panose="02070309020205020404" pitchFamily="49" charset="0"/>
              </a:rPr>
              <a:t>返回可以用于</a:t>
            </a:r>
            <a:r>
              <a:rPr lang="en-US" altLang="zh-CN" kern="0" dirty="0" err="1">
                <a:latin typeface="Courier New" panose="02070309020205020404" pitchFamily="49" charset="0"/>
              </a:rPr>
              <a:t>wx.openLocation</a:t>
            </a:r>
            <a:r>
              <a:rPr lang="zh-CN" altLang="zh-CN" kern="0" dirty="0">
                <a:latin typeface="Courier New" panose="02070309020205020404" pitchFamily="49" charset="0"/>
              </a:rPr>
              <a:t>的经纬度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latitude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res.latitude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longitude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res.longitude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</a:t>
            </a:r>
            <a:r>
              <a:rPr lang="en-US" altLang="zh-CN" kern="0" dirty="0" err="1">
                <a:latin typeface="Courier New" panose="02070309020205020404" pitchFamily="49" charset="0"/>
              </a:rPr>
              <a:t>wx.openLocation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latitude,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longitude,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  scale: 18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})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34384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339022D-33AC-4270-8EB9-FB2B82EF7152}"/>
              </a:ext>
            </a:extLst>
          </p:cNvPr>
          <p:cNvSpPr/>
          <p:nvPr/>
        </p:nvSpPr>
        <p:spPr>
          <a:xfrm>
            <a:off x="0" y="1116985"/>
            <a:ext cx="35702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8-3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wx.openLacation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案例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  <p:pic>
        <p:nvPicPr>
          <p:cNvPr id="3074" name="图片 1">
            <a:extLst>
              <a:ext uri="{FF2B5EF4-FFF2-40B4-BE49-F238E27FC236}">
                <a16:creationId xmlns:a16="http://schemas.microsoft.com/office/drawing/2014/main" id="{9C451DA6-E643-46C8-8095-5605CC043C6D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0300" y="812200"/>
            <a:ext cx="3061940" cy="399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787523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8883614-06A0-4455-BF13-BC6C1B243D95}"/>
              </a:ext>
            </a:extLst>
          </p:cNvPr>
          <p:cNvSpPr/>
          <p:nvPr/>
        </p:nvSpPr>
        <p:spPr>
          <a:xfrm>
            <a:off x="323528" y="1092209"/>
            <a:ext cx="54726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8-4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wx.chooseLocation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接口案例</a:t>
            </a:r>
            <a:endParaRPr lang="zh-CN" altLang="en-US" dirty="0"/>
          </a:p>
        </p:txBody>
      </p:sp>
      <p:pic>
        <p:nvPicPr>
          <p:cNvPr id="4098" name="图片 1">
            <a:extLst>
              <a:ext uri="{FF2B5EF4-FFF2-40B4-BE49-F238E27FC236}">
                <a16:creationId xmlns:a16="http://schemas.microsoft.com/office/drawing/2014/main" id="{E4D1C056-32DC-4C61-B1DF-6582548067D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436" y="532190"/>
            <a:ext cx="2624988" cy="4343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1780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C28D9C3-F62B-4E0F-8164-17090E5B2CEB}"/>
              </a:ext>
            </a:extLst>
          </p:cNvPr>
          <p:cNvSpPr/>
          <p:nvPr/>
        </p:nvSpPr>
        <p:spPr>
          <a:xfrm>
            <a:off x="539552" y="1414539"/>
            <a:ext cx="79208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小程序提供了</a:t>
            </a:r>
            <a:r>
              <a:rPr lang="en-US" altLang="zh-CN" kern="100" dirty="0">
                <a:latin typeface="Times New Roman" panose="02020603050405020304" pitchFamily="18" charset="0"/>
              </a:rPr>
              <a:t>6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个图片</a:t>
            </a:r>
            <a:r>
              <a:rPr lang="en-US" altLang="zh-CN" kern="100" dirty="0">
                <a:latin typeface="Times New Roman" panose="02020603050405020304" pitchFamily="18" charset="0"/>
              </a:rPr>
              <a:t>API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接口，分别是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wx.chooseImage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接口，从本地相册选择图片或使用相机拍照；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wx.chooseMessageFile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接口，从客户端会话选择文件；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wx.compressImage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接口压缩图片接口，可选压缩质量；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wx.getImageInfo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接口，获取图片信息；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wx.previewImage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接口，在新页面中全屏预览图片；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wx.saveImageToPhotosAlbum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接口，保存图片到手机本地相册。本小节只介绍主要的几个接口。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605664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1F9013B-C0EE-4AE0-919B-6DBC916C40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87928"/>
            <a:ext cx="9144000" cy="2367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321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BEE657-9A93-4E93-9FC5-235E170E7848}"/>
              </a:ext>
            </a:extLst>
          </p:cNvPr>
          <p:cNvSpPr/>
          <p:nvPr/>
        </p:nvSpPr>
        <p:spPr>
          <a:xfrm>
            <a:off x="2286000" y="1161749"/>
            <a:ext cx="4572000" cy="28200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wx.chooseImage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count: 1,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</a:t>
            </a:r>
            <a:r>
              <a:rPr lang="en-US" altLang="zh-CN" kern="0" dirty="0" err="1">
                <a:latin typeface="Courier New" panose="02070309020205020404" pitchFamily="49" charset="0"/>
              </a:rPr>
              <a:t>sizeType</a:t>
            </a:r>
            <a:r>
              <a:rPr lang="en-US" altLang="zh-CN" kern="0" dirty="0">
                <a:latin typeface="Courier New" panose="02070309020205020404" pitchFamily="49" charset="0"/>
              </a:rPr>
              <a:t>: ['original', 'compressed'],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</a:t>
            </a:r>
            <a:r>
              <a:rPr lang="en-US" altLang="zh-CN" kern="0" dirty="0" err="1">
                <a:latin typeface="Courier New" panose="02070309020205020404" pitchFamily="49" charset="0"/>
              </a:rPr>
              <a:t>sourceType</a:t>
            </a:r>
            <a:r>
              <a:rPr lang="en-US" altLang="zh-CN" kern="0" dirty="0">
                <a:latin typeface="Courier New" panose="02070309020205020404" pitchFamily="49" charset="0"/>
              </a:rPr>
              <a:t>: ['album', 'camera'],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// </a:t>
            </a:r>
            <a:r>
              <a:rPr lang="en-US" altLang="zh-CN" kern="0" dirty="0" err="1">
                <a:latin typeface="Courier New" panose="02070309020205020404" pitchFamily="49" charset="0"/>
              </a:rPr>
              <a:t>tempFilePath</a:t>
            </a:r>
            <a:r>
              <a:rPr lang="zh-CN" altLang="zh-CN" kern="0" dirty="0">
                <a:latin typeface="Courier New" panose="02070309020205020404" pitchFamily="49" charset="0"/>
              </a:rPr>
              <a:t>可以作为</a:t>
            </a:r>
            <a:r>
              <a:rPr lang="en-US" altLang="zh-CN" kern="0" dirty="0" err="1">
                <a:latin typeface="Courier New" panose="02070309020205020404" pitchFamily="49" charset="0"/>
              </a:rPr>
              <a:t>img</a:t>
            </a:r>
            <a:r>
              <a:rPr lang="zh-CN" altLang="zh-CN" kern="0" dirty="0">
                <a:latin typeface="Courier New" panose="02070309020205020404" pitchFamily="49" charset="0"/>
              </a:rPr>
              <a:t>标签的</a:t>
            </a:r>
            <a:r>
              <a:rPr lang="en-US" altLang="zh-CN" kern="0" dirty="0" err="1">
                <a:latin typeface="Courier New" panose="02070309020205020404" pitchFamily="49" charset="0"/>
              </a:rPr>
              <a:t>src</a:t>
            </a:r>
            <a:r>
              <a:rPr lang="zh-CN" altLang="zh-CN" kern="0" dirty="0">
                <a:latin typeface="Courier New" panose="02070309020205020404" pitchFamily="49" charset="0"/>
              </a:rPr>
              <a:t>属性显示图片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  const </a:t>
            </a:r>
            <a:r>
              <a:rPr lang="en-US" altLang="zh-CN" kern="0" dirty="0" err="1">
                <a:latin typeface="Courier New" panose="02070309020205020404" pitchFamily="49" charset="0"/>
              </a:rPr>
              <a:t>tempFilePaths</a:t>
            </a:r>
            <a:r>
              <a:rPr lang="en-US" altLang="zh-CN" kern="0" dirty="0">
                <a:latin typeface="Courier New" panose="02070309020205020404" pitchFamily="49" charset="0"/>
              </a:rPr>
              <a:t> = </a:t>
            </a:r>
            <a:r>
              <a:rPr lang="en-US" altLang="zh-CN" kern="0" dirty="0" err="1">
                <a:latin typeface="Courier New" panose="02070309020205020404" pitchFamily="49" charset="0"/>
              </a:rPr>
              <a:t>res.tempFilePaths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90718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450008C-F847-4E2B-84CC-97B5991D30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6510"/>
            <a:ext cx="9144000" cy="2070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5800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49B87B5-9AE4-47A9-AC7B-A3D572A157B7}"/>
              </a:ext>
            </a:extLst>
          </p:cNvPr>
          <p:cNvSpPr/>
          <p:nvPr/>
        </p:nvSpPr>
        <p:spPr>
          <a:xfrm>
            <a:off x="395536" y="843558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8-5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endParaRPr lang="zh-CN" altLang="en-US" dirty="0"/>
          </a:p>
        </p:txBody>
      </p:sp>
      <p:pic>
        <p:nvPicPr>
          <p:cNvPr id="5122" name="Picture 2" descr="QQ图片20190723204552">
            <a:extLst>
              <a:ext uri="{FF2B5EF4-FFF2-40B4-BE49-F238E27FC236}">
                <a16:creationId xmlns:a16="http://schemas.microsoft.com/office/drawing/2014/main" id="{3D5AAC21-B912-4760-81AC-A6C7C3B989E5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699542"/>
            <a:ext cx="2880320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6799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4018023" y="771550"/>
            <a:ext cx="2138153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圆角矩形 43"/>
          <p:cNvSpPr/>
          <p:nvPr/>
        </p:nvSpPr>
        <p:spPr>
          <a:xfrm>
            <a:off x="4012172" y="1541946"/>
            <a:ext cx="1547188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4012171" y="2312342"/>
            <a:ext cx="153298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4012171" y="3082738"/>
            <a:ext cx="4304245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4"/>
          <p:cNvSpPr txBox="1"/>
          <p:nvPr/>
        </p:nvSpPr>
        <p:spPr>
          <a:xfrm>
            <a:off x="4651455" y="838222"/>
            <a:ext cx="1504721" cy="347742"/>
          </a:xfrm>
          <a:prstGeom prst="rect">
            <a:avLst/>
          </a:prstGeom>
          <a:noFill/>
        </p:spPr>
        <p:txBody>
          <a:bodyPr wrap="square" lIns="67328" tIns="33664" rIns="67328" bIns="33664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地图与位置</a:t>
            </a:r>
          </a:p>
        </p:txBody>
      </p:sp>
      <p:sp>
        <p:nvSpPr>
          <p:cNvPr id="48" name="TextBox 32"/>
          <p:cNvSpPr txBox="1"/>
          <p:nvPr/>
        </p:nvSpPr>
        <p:spPr>
          <a:xfrm>
            <a:off x="4651454" y="1587313"/>
            <a:ext cx="907905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图片</a:t>
            </a:r>
          </a:p>
        </p:txBody>
      </p:sp>
      <p:sp>
        <p:nvSpPr>
          <p:cNvPr id="49" name="TextBox 34"/>
          <p:cNvSpPr txBox="1"/>
          <p:nvPr/>
        </p:nvSpPr>
        <p:spPr>
          <a:xfrm>
            <a:off x="4645823" y="2351980"/>
            <a:ext cx="899333" cy="65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视频	</a:t>
            </a:r>
          </a:p>
        </p:txBody>
      </p:sp>
      <p:sp>
        <p:nvSpPr>
          <p:cNvPr id="50" name="TextBox 36"/>
          <p:cNvSpPr txBox="1"/>
          <p:nvPr/>
        </p:nvSpPr>
        <p:spPr>
          <a:xfrm>
            <a:off x="4651456" y="3134191"/>
            <a:ext cx="3808976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录音、音频播放控制以及背景音乐</a:t>
            </a:r>
          </a:p>
        </p:txBody>
      </p:sp>
      <p:grpSp>
        <p:nvGrpSpPr>
          <p:cNvPr id="51" name="组合 50"/>
          <p:cNvGrpSpPr/>
          <p:nvPr/>
        </p:nvGrpSpPr>
        <p:grpSpPr>
          <a:xfrm>
            <a:off x="1529468" y="1859541"/>
            <a:ext cx="1576282" cy="1432289"/>
            <a:chOff x="3080411" y="1769423"/>
            <a:chExt cx="1944496" cy="1766866"/>
          </a:xfrm>
        </p:grpSpPr>
        <p:grpSp>
          <p:nvGrpSpPr>
            <p:cNvPr id="52" name="组合 51"/>
            <p:cNvGrpSpPr/>
            <p:nvPr/>
          </p:nvGrpSpPr>
          <p:grpSpPr>
            <a:xfrm>
              <a:off x="3080411" y="1769423"/>
              <a:ext cx="1944496" cy="1766866"/>
              <a:chOff x="3080411" y="1769423"/>
              <a:chExt cx="1944496" cy="1766866"/>
            </a:xfrm>
          </p:grpSpPr>
          <p:sp>
            <p:nvSpPr>
              <p:cNvPr id="55" name="Freeform 6"/>
              <p:cNvSpPr/>
              <p:nvPr/>
            </p:nvSpPr>
            <p:spPr bwMode="auto">
              <a:xfrm>
                <a:off x="3080411" y="1769423"/>
                <a:ext cx="1944496" cy="1766866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Freeform 6"/>
              <p:cNvSpPr/>
              <p:nvPr/>
            </p:nvSpPr>
            <p:spPr bwMode="auto">
              <a:xfrm>
                <a:off x="3115783" y="1801561"/>
                <a:ext cx="1873756" cy="1702590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74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57" name="Freeform 6"/>
              <p:cNvSpPr/>
              <p:nvPr/>
            </p:nvSpPr>
            <p:spPr bwMode="auto">
              <a:xfrm>
                <a:off x="3350561" y="2014894"/>
                <a:ext cx="1404195" cy="1275922"/>
              </a:xfrm>
              <a:custGeom>
                <a:avLst/>
                <a:gdLst>
                  <a:gd name="T0" fmla="*/ 353 w 358"/>
                  <a:gd name="T1" fmla="*/ 143 h 316"/>
                  <a:gd name="T2" fmla="*/ 279 w 358"/>
                  <a:gd name="T3" fmla="*/ 14 h 316"/>
                  <a:gd name="T4" fmla="*/ 253 w 358"/>
                  <a:gd name="T5" fmla="*/ 0 h 316"/>
                  <a:gd name="T6" fmla="*/ 105 w 358"/>
                  <a:gd name="T7" fmla="*/ 0 h 316"/>
                  <a:gd name="T8" fmla="*/ 79 w 358"/>
                  <a:gd name="T9" fmla="*/ 14 h 316"/>
                  <a:gd name="T10" fmla="*/ 5 w 358"/>
                  <a:gd name="T11" fmla="*/ 143 h 316"/>
                  <a:gd name="T12" fmla="*/ 5 w 358"/>
                  <a:gd name="T13" fmla="*/ 172 h 316"/>
                  <a:gd name="T14" fmla="*/ 79 w 358"/>
                  <a:gd name="T15" fmla="*/ 301 h 316"/>
                  <a:gd name="T16" fmla="*/ 105 w 358"/>
                  <a:gd name="T17" fmla="*/ 316 h 316"/>
                  <a:gd name="T18" fmla="*/ 253 w 358"/>
                  <a:gd name="T19" fmla="*/ 316 h 316"/>
                  <a:gd name="T20" fmla="*/ 279 w 358"/>
                  <a:gd name="T21" fmla="*/ 301 h 316"/>
                  <a:gd name="T22" fmla="*/ 353 w 358"/>
                  <a:gd name="T23" fmla="*/ 172 h 316"/>
                  <a:gd name="T24" fmla="*/ 353 w 358"/>
                  <a:gd name="T25" fmla="*/ 143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58" h="316">
                    <a:moveTo>
                      <a:pt x="353" y="143"/>
                    </a:moveTo>
                    <a:cubicBezTo>
                      <a:pt x="279" y="14"/>
                      <a:pt x="279" y="14"/>
                      <a:pt x="279" y="14"/>
                    </a:cubicBezTo>
                    <a:cubicBezTo>
                      <a:pt x="274" y="6"/>
                      <a:pt x="263" y="0"/>
                      <a:pt x="253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95" y="0"/>
                      <a:pt x="84" y="6"/>
                      <a:pt x="79" y="14"/>
                    </a:cubicBezTo>
                    <a:cubicBezTo>
                      <a:pt x="5" y="143"/>
                      <a:pt x="5" y="143"/>
                      <a:pt x="5" y="143"/>
                    </a:cubicBezTo>
                    <a:cubicBezTo>
                      <a:pt x="0" y="151"/>
                      <a:pt x="0" y="164"/>
                      <a:pt x="5" y="172"/>
                    </a:cubicBezTo>
                    <a:cubicBezTo>
                      <a:pt x="79" y="301"/>
                      <a:pt x="79" y="301"/>
                      <a:pt x="79" y="301"/>
                    </a:cubicBezTo>
                    <a:cubicBezTo>
                      <a:pt x="84" y="309"/>
                      <a:pt x="95" y="316"/>
                      <a:pt x="105" y="316"/>
                    </a:cubicBezTo>
                    <a:cubicBezTo>
                      <a:pt x="253" y="316"/>
                      <a:pt x="253" y="316"/>
                      <a:pt x="253" y="316"/>
                    </a:cubicBezTo>
                    <a:cubicBezTo>
                      <a:pt x="263" y="316"/>
                      <a:pt x="274" y="309"/>
                      <a:pt x="279" y="301"/>
                    </a:cubicBezTo>
                    <a:cubicBezTo>
                      <a:pt x="353" y="172"/>
                      <a:pt x="353" y="172"/>
                      <a:pt x="353" y="172"/>
                    </a:cubicBezTo>
                    <a:cubicBezTo>
                      <a:pt x="358" y="164"/>
                      <a:pt x="358" y="151"/>
                      <a:pt x="353" y="143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innerShdw blurRad="355600" dist="50800" dir="18900000">
                  <a:prstClr val="black">
                    <a:alpha val="50000"/>
                  </a:prstClr>
                </a:inn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896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53" name="TextBox 16"/>
            <p:cNvSpPr txBox="1"/>
            <p:nvPr/>
          </p:nvSpPr>
          <p:spPr>
            <a:xfrm>
              <a:off x="3301485" y="2250972"/>
              <a:ext cx="1474376" cy="6069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597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54" name="TextBox 16"/>
            <p:cNvSpPr txBox="1"/>
            <p:nvPr/>
          </p:nvSpPr>
          <p:spPr>
            <a:xfrm>
              <a:off x="3315752" y="2764207"/>
              <a:ext cx="1474376" cy="335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第</a:t>
              </a:r>
              <a:r>
                <a:rPr lang="en-US" altLang="zh-CN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8</a:t>
              </a:r>
              <a:r>
                <a:rPr lang="zh-CN" altLang="en-US" sz="1169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章</a:t>
              </a:r>
            </a:p>
          </p:txBody>
        </p:sp>
      </p:grpSp>
      <p:sp>
        <p:nvSpPr>
          <p:cNvPr id="58" name="Freeform 6"/>
          <p:cNvSpPr/>
          <p:nvPr/>
        </p:nvSpPr>
        <p:spPr bwMode="auto">
          <a:xfrm>
            <a:off x="4031979" y="90275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8.1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36F2F59A-6E23-4BBE-9AC8-37F8B76D7DD6}"/>
              </a:ext>
            </a:extLst>
          </p:cNvPr>
          <p:cNvSpPr/>
          <p:nvPr/>
        </p:nvSpPr>
        <p:spPr bwMode="auto">
          <a:xfrm>
            <a:off x="4052452" y="3191695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8.4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6">
            <a:extLst>
              <a:ext uri="{FF2B5EF4-FFF2-40B4-BE49-F238E27FC236}">
                <a16:creationId xmlns:a16="http://schemas.microsoft.com/office/drawing/2014/main" id="{5B1F29E3-4447-43CB-A9C0-08C0546EF3D1}"/>
              </a:ext>
            </a:extLst>
          </p:cNvPr>
          <p:cNvSpPr/>
          <p:nvPr/>
        </p:nvSpPr>
        <p:spPr bwMode="auto">
          <a:xfrm>
            <a:off x="4019259" y="2412468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8.3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6">
            <a:extLst>
              <a:ext uri="{FF2B5EF4-FFF2-40B4-BE49-F238E27FC236}">
                <a16:creationId xmlns:a16="http://schemas.microsoft.com/office/drawing/2014/main" id="{11CC333B-2EDB-4872-A80E-40B483495A5B}"/>
              </a:ext>
            </a:extLst>
          </p:cNvPr>
          <p:cNvSpPr/>
          <p:nvPr/>
        </p:nvSpPr>
        <p:spPr bwMode="auto">
          <a:xfrm>
            <a:off x="4033462" y="1635244"/>
            <a:ext cx="619476" cy="260559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8.2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圆角矩形 45">
            <a:extLst>
              <a:ext uri="{FF2B5EF4-FFF2-40B4-BE49-F238E27FC236}">
                <a16:creationId xmlns:a16="http://schemas.microsoft.com/office/drawing/2014/main" id="{6BC140DE-6730-4A43-99E5-B3978F40006A}"/>
              </a:ext>
            </a:extLst>
          </p:cNvPr>
          <p:cNvSpPr/>
          <p:nvPr/>
        </p:nvSpPr>
        <p:spPr>
          <a:xfrm>
            <a:off x="4012171" y="3797197"/>
            <a:ext cx="2014409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圆角矩形 45">
            <a:extLst>
              <a:ext uri="{FF2B5EF4-FFF2-40B4-BE49-F238E27FC236}">
                <a16:creationId xmlns:a16="http://schemas.microsoft.com/office/drawing/2014/main" id="{D113FEBA-975D-4D4D-8BCC-E9E5FEBE352A}"/>
              </a:ext>
            </a:extLst>
          </p:cNvPr>
          <p:cNvSpPr/>
          <p:nvPr/>
        </p:nvSpPr>
        <p:spPr>
          <a:xfrm>
            <a:off x="4019259" y="4567593"/>
            <a:ext cx="3677681" cy="481086"/>
          </a:xfrm>
          <a:prstGeom prst="roundRect">
            <a:avLst/>
          </a:prstGeom>
          <a:solidFill>
            <a:schemeClr val="accent2"/>
          </a:solidFill>
          <a:ln w="22225">
            <a:solidFill>
              <a:schemeClr val="bg1">
                <a:alpha val="85000"/>
              </a:schemeClr>
            </a:solidFill>
          </a:ln>
          <a:effectLst>
            <a:outerShdw blurRad="215900" dist="165100" dir="7800000" sx="98000" sy="98000" algn="tr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328" tIns="33664" rIns="67328" bIns="33664" rtlCol="0" anchor="ctr"/>
          <a:lstStyle/>
          <a:p>
            <a:pPr algn="ctr"/>
            <a:endParaRPr lang="zh-CN" altLang="en-US" sz="90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Freeform 6">
            <a:extLst>
              <a:ext uri="{FF2B5EF4-FFF2-40B4-BE49-F238E27FC236}">
                <a16:creationId xmlns:a16="http://schemas.microsoft.com/office/drawing/2014/main" id="{18310535-AE97-45E2-A169-35EC2A1C7672}"/>
              </a:ext>
            </a:extLst>
          </p:cNvPr>
          <p:cNvSpPr/>
          <p:nvPr/>
        </p:nvSpPr>
        <p:spPr bwMode="auto">
          <a:xfrm>
            <a:off x="4052452" y="3931380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8.5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6">
            <a:extLst>
              <a:ext uri="{FF2B5EF4-FFF2-40B4-BE49-F238E27FC236}">
                <a16:creationId xmlns:a16="http://schemas.microsoft.com/office/drawing/2014/main" id="{C0CC7161-DAAD-4142-9559-FB191BA488EC}"/>
              </a:ext>
            </a:extLst>
          </p:cNvPr>
          <p:cNvSpPr/>
          <p:nvPr/>
        </p:nvSpPr>
        <p:spPr bwMode="auto">
          <a:xfrm>
            <a:off x="4052452" y="4673807"/>
            <a:ext cx="619476" cy="268657"/>
          </a:xfrm>
          <a:custGeom>
            <a:avLst/>
            <a:gdLst>
              <a:gd name="T0" fmla="*/ 353 w 358"/>
              <a:gd name="T1" fmla="*/ 143 h 316"/>
              <a:gd name="T2" fmla="*/ 279 w 358"/>
              <a:gd name="T3" fmla="*/ 14 h 316"/>
              <a:gd name="T4" fmla="*/ 253 w 358"/>
              <a:gd name="T5" fmla="*/ 0 h 316"/>
              <a:gd name="T6" fmla="*/ 105 w 358"/>
              <a:gd name="T7" fmla="*/ 0 h 316"/>
              <a:gd name="T8" fmla="*/ 79 w 358"/>
              <a:gd name="T9" fmla="*/ 14 h 316"/>
              <a:gd name="T10" fmla="*/ 5 w 358"/>
              <a:gd name="T11" fmla="*/ 143 h 316"/>
              <a:gd name="T12" fmla="*/ 5 w 358"/>
              <a:gd name="T13" fmla="*/ 172 h 316"/>
              <a:gd name="T14" fmla="*/ 79 w 358"/>
              <a:gd name="T15" fmla="*/ 301 h 316"/>
              <a:gd name="T16" fmla="*/ 105 w 358"/>
              <a:gd name="T17" fmla="*/ 316 h 316"/>
              <a:gd name="T18" fmla="*/ 253 w 358"/>
              <a:gd name="T19" fmla="*/ 316 h 316"/>
              <a:gd name="T20" fmla="*/ 279 w 358"/>
              <a:gd name="T21" fmla="*/ 301 h 316"/>
              <a:gd name="T22" fmla="*/ 353 w 358"/>
              <a:gd name="T23" fmla="*/ 172 h 316"/>
              <a:gd name="T24" fmla="*/ 353 w 358"/>
              <a:gd name="T25" fmla="*/ 143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58" h="316">
                <a:moveTo>
                  <a:pt x="353" y="143"/>
                </a:moveTo>
                <a:cubicBezTo>
                  <a:pt x="279" y="14"/>
                  <a:pt x="279" y="14"/>
                  <a:pt x="279" y="14"/>
                </a:cubicBezTo>
                <a:cubicBezTo>
                  <a:pt x="274" y="6"/>
                  <a:pt x="263" y="0"/>
                  <a:pt x="253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95" y="0"/>
                  <a:pt x="84" y="6"/>
                  <a:pt x="79" y="14"/>
                </a:cubicBezTo>
                <a:cubicBezTo>
                  <a:pt x="5" y="143"/>
                  <a:pt x="5" y="143"/>
                  <a:pt x="5" y="143"/>
                </a:cubicBezTo>
                <a:cubicBezTo>
                  <a:pt x="0" y="151"/>
                  <a:pt x="0" y="164"/>
                  <a:pt x="5" y="172"/>
                </a:cubicBezTo>
                <a:cubicBezTo>
                  <a:pt x="79" y="301"/>
                  <a:pt x="79" y="301"/>
                  <a:pt x="79" y="301"/>
                </a:cubicBezTo>
                <a:cubicBezTo>
                  <a:pt x="84" y="309"/>
                  <a:pt x="95" y="316"/>
                  <a:pt x="105" y="316"/>
                </a:cubicBezTo>
                <a:cubicBezTo>
                  <a:pt x="253" y="316"/>
                  <a:pt x="253" y="316"/>
                  <a:pt x="253" y="316"/>
                </a:cubicBezTo>
                <a:cubicBezTo>
                  <a:pt x="263" y="316"/>
                  <a:pt x="274" y="309"/>
                  <a:pt x="279" y="301"/>
                </a:cubicBezTo>
                <a:cubicBezTo>
                  <a:pt x="353" y="172"/>
                  <a:pt x="353" y="172"/>
                  <a:pt x="353" y="172"/>
                </a:cubicBezTo>
                <a:cubicBezTo>
                  <a:pt x="358" y="164"/>
                  <a:pt x="358" y="151"/>
                  <a:pt x="353" y="143"/>
                </a:cubicBez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rgbClr val="FEFEFE"/>
              </a:gs>
            </a:gsLst>
            <a:path path="circle">
              <a:fillToRect l="100000" b="100000"/>
            </a:path>
            <a:tileRect t="-100000" r="-100000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74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8.6</a:t>
            </a:r>
            <a:endParaRPr lang="zh-CN" altLang="en-US" sz="1374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Box 34">
            <a:extLst>
              <a:ext uri="{FF2B5EF4-FFF2-40B4-BE49-F238E27FC236}">
                <a16:creationId xmlns:a16="http://schemas.microsoft.com/office/drawing/2014/main" id="{A3EBD0A1-6EEF-4C20-8F29-CC60247331D1}"/>
              </a:ext>
            </a:extLst>
          </p:cNvPr>
          <p:cNvSpPr txBox="1"/>
          <p:nvPr/>
        </p:nvSpPr>
        <p:spPr>
          <a:xfrm>
            <a:off x="4645823" y="3879663"/>
            <a:ext cx="2014409" cy="372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设备操作	</a:t>
            </a:r>
          </a:p>
        </p:txBody>
      </p:sp>
      <p:sp>
        <p:nvSpPr>
          <p:cNvPr id="29" name="TextBox 34">
            <a:extLst>
              <a:ext uri="{FF2B5EF4-FFF2-40B4-BE49-F238E27FC236}">
                <a16:creationId xmlns:a16="http://schemas.microsoft.com/office/drawing/2014/main" id="{F9BD07DB-E9C9-4E72-9878-E1A80B4F5231}"/>
              </a:ext>
            </a:extLst>
          </p:cNvPr>
          <p:cNvSpPr txBox="1"/>
          <p:nvPr/>
        </p:nvSpPr>
        <p:spPr>
          <a:xfrm>
            <a:off x="4638734" y="4622090"/>
            <a:ext cx="3677681" cy="651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实训项目</a:t>
            </a:r>
            <a:r>
              <a:rPr lang="en-US" altLang="zh-CN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—</a:t>
            </a:r>
            <a:r>
              <a:rPr lang="zh-CN" altLang="en-US" sz="1818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音乐播放器案例	</a:t>
            </a:r>
          </a:p>
        </p:txBody>
      </p:sp>
    </p:spTree>
    <p:extLst>
      <p:ext uri="{BB962C8B-B14F-4D97-AF65-F5344CB8AC3E}">
        <p14:creationId xmlns:p14="http://schemas.microsoft.com/office/powerpoint/2010/main" val="283448101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00"/>
                            </p:stCondLst>
                            <p:childTnLst>
                              <p:par>
                                <p:cTn id="7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500"/>
                            </p:stCondLst>
                            <p:childTnLst>
                              <p:par>
                                <p:cTn id="8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000"/>
                            </p:stCondLst>
                            <p:childTnLst>
                              <p:par>
                                <p:cTn id="9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500"/>
                            </p:stCondLst>
                            <p:childTnLst>
                              <p:par>
                                <p:cTn id="10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/>
      <p:bldP spid="48" grpId="0"/>
      <p:bldP spid="49" grpId="0"/>
      <p:bldP spid="50" grpId="0"/>
      <p:bldP spid="58" grpId="0" animBg="1"/>
      <p:bldP spid="24" grpId="0" animBg="1"/>
      <p:bldP spid="25" grpId="0" animBg="1"/>
      <p:bldP spid="26" grpId="0" animBg="1"/>
      <p:bldP spid="21" grpId="0" animBg="1"/>
      <p:bldP spid="22" grpId="0" animBg="1"/>
      <p:bldP spid="23" grpId="0" animBg="1"/>
      <p:bldP spid="27" grpId="0" animBg="1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A31B0F4B-D95C-4A76-ABB9-3820F07D82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4526"/>
            <a:ext cx="9144000" cy="2034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712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A775C7A-6049-4B1C-BBCE-DC06B6CCD8CD}"/>
              </a:ext>
            </a:extLst>
          </p:cNvPr>
          <p:cNvSpPr/>
          <p:nvPr/>
        </p:nvSpPr>
        <p:spPr>
          <a:xfrm>
            <a:off x="1403648" y="1491630"/>
            <a:ext cx="5454352" cy="1383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wx.previewImage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current: '', // </a:t>
            </a:r>
            <a:r>
              <a:rPr lang="zh-CN" altLang="zh-CN" kern="0" dirty="0">
                <a:latin typeface="Courier New" panose="02070309020205020404" pitchFamily="49" charset="0"/>
              </a:rPr>
              <a:t>当前显示图片的</a:t>
            </a:r>
            <a:r>
              <a:rPr lang="en-US" altLang="zh-CN" kern="0" dirty="0">
                <a:latin typeface="Courier New" panose="02070309020205020404" pitchFamily="49" charset="0"/>
              </a:rPr>
              <a:t>http</a:t>
            </a:r>
            <a:r>
              <a:rPr lang="zh-CN" altLang="zh-CN" kern="0" dirty="0">
                <a:latin typeface="Courier New" panose="02070309020205020404" pitchFamily="49" charset="0"/>
              </a:rPr>
              <a:t>链接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</a:t>
            </a:r>
            <a:r>
              <a:rPr lang="en-US" altLang="zh-CN" kern="0" dirty="0" err="1">
                <a:latin typeface="Courier New" panose="02070309020205020404" pitchFamily="49" charset="0"/>
              </a:rPr>
              <a:t>urls</a:t>
            </a:r>
            <a:r>
              <a:rPr lang="en-US" altLang="zh-CN" kern="0" dirty="0">
                <a:latin typeface="Courier New" panose="02070309020205020404" pitchFamily="49" charset="0"/>
              </a:rPr>
              <a:t>: [] // </a:t>
            </a:r>
            <a:r>
              <a:rPr lang="zh-CN" altLang="zh-CN" kern="0" dirty="0">
                <a:latin typeface="Courier New" panose="02070309020205020404" pitchFamily="49" charset="0"/>
              </a:rPr>
              <a:t>需要预览的图片</a:t>
            </a:r>
            <a:r>
              <a:rPr lang="en-US" altLang="zh-CN" kern="0" dirty="0">
                <a:latin typeface="Courier New" panose="02070309020205020404" pitchFamily="49" charset="0"/>
              </a:rPr>
              <a:t>http</a:t>
            </a:r>
            <a:r>
              <a:rPr lang="zh-CN" altLang="zh-CN" kern="0" dirty="0">
                <a:latin typeface="Courier New" panose="02070309020205020404" pitchFamily="49" charset="0"/>
              </a:rPr>
              <a:t>链接列表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8469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80C93BB-E11B-4EB1-B62E-758D1DB4CE94}"/>
              </a:ext>
            </a:extLst>
          </p:cNvPr>
          <p:cNvSpPr/>
          <p:nvPr/>
        </p:nvSpPr>
        <p:spPr>
          <a:xfrm>
            <a:off x="539552" y="91556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8-6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6146" name="Picture 2" descr="QQ图片20190723213355">
            <a:extLst>
              <a:ext uri="{FF2B5EF4-FFF2-40B4-BE49-F238E27FC236}">
                <a16:creationId xmlns:a16="http://schemas.microsoft.com/office/drawing/2014/main" id="{111CE877-9C65-4C1B-9B93-2BE28848912A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771550"/>
            <a:ext cx="2928122" cy="4104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72357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65C50DE-6827-4004-BAAE-CB4B961E2F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6720"/>
            <a:ext cx="9144000" cy="207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6012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884F8F6-3F69-42C8-B4E4-C3A2252192D5}"/>
              </a:ext>
            </a:extLst>
          </p:cNvPr>
          <p:cNvSpPr/>
          <p:nvPr/>
        </p:nvSpPr>
        <p:spPr>
          <a:xfrm>
            <a:off x="2286000" y="2059431"/>
            <a:ext cx="4572000" cy="10246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2400" kern="100" dirty="0">
                <a:latin typeface="Times New Roman" panose="02020603050405020304" pitchFamily="18" charset="0"/>
              </a:rPr>
              <a:t>示例代码：</a:t>
            </a:r>
          </a:p>
          <a:p>
            <a:pPr indent="269875">
              <a:lnSpc>
                <a:spcPts val="1350"/>
              </a:lnSpc>
            </a:pPr>
            <a:r>
              <a:rPr lang="en-US" altLang="zh-CN" kern="0" dirty="0" err="1">
                <a:latin typeface="Courier New" panose="02070309020205020404" pitchFamily="49" charset="0"/>
              </a:rPr>
              <a:t>wx.saveImageToPhotosAlbum</a:t>
            </a:r>
            <a:r>
              <a:rPr lang="en-US" altLang="zh-CN" kern="0" dirty="0">
                <a:latin typeface="Courier New" panose="02070309020205020404" pitchFamily="49" charset="0"/>
              </a:rPr>
              <a:t>({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  success(res) { }</a:t>
            </a:r>
            <a:endParaRPr lang="zh-CN" altLang="zh-CN" kern="100" dirty="0">
              <a:latin typeface="Courier New" panose="02070309020205020404" pitchFamily="49" charset="0"/>
            </a:endParaRPr>
          </a:p>
          <a:p>
            <a:pPr indent="269875">
              <a:lnSpc>
                <a:spcPts val="1350"/>
              </a:lnSpc>
            </a:pPr>
            <a:r>
              <a:rPr lang="en-US" altLang="zh-CN" kern="0" dirty="0">
                <a:latin typeface="Courier New" panose="02070309020205020404" pitchFamily="49" charset="0"/>
              </a:rPr>
              <a:t>})</a:t>
            </a:r>
            <a:endParaRPr lang="zh-CN" altLang="zh-CN" kern="100" dirty="0"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79859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8.2  </a:t>
            </a:r>
            <a:r>
              <a:rPr lang="zh-CN" altLang="en-US" dirty="0"/>
              <a:t>图片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749AC11-253A-4A2A-B465-4682C2A42174}"/>
              </a:ext>
            </a:extLst>
          </p:cNvPr>
          <p:cNvSpPr/>
          <p:nvPr/>
        </p:nvSpPr>
        <p:spPr>
          <a:xfrm>
            <a:off x="179512" y="69954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8-7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7170" name="Picture 2" descr="Screenshot_2019-05-26-18-38-20-56">
            <a:extLst>
              <a:ext uri="{FF2B5EF4-FFF2-40B4-BE49-F238E27FC236}">
                <a16:creationId xmlns:a16="http://schemas.microsoft.com/office/drawing/2014/main" id="{9BE6C26A-0248-4910-986C-C3CEBD1D2159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627534"/>
            <a:ext cx="3024336" cy="430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69663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C0ABEAA2-9CF9-421A-8D85-D6E644277D87}"/>
              </a:ext>
            </a:extLst>
          </p:cNvPr>
          <p:cNvSpPr/>
          <p:nvPr/>
        </p:nvSpPr>
        <p:spPr>
          <a:xfrm>
            <a:off x="395536" y="1563638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小程序提供了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wx.saveVideoToPhotosAlbum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 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wx.chooseVideo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接口和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wx.createVideoContext</a:t>
            </a:r>
            <a:r>
              <a:rPr lang="en-US" altLang="zh-CN" kern="100" dirty="0">
                <a:latin typeface="Times New Roman" panose="02020603050405020304" pitchFamily="18" charset="0"/>
              </a:rPr>
              <a:t>(string id, Object this)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等接口对手机视频进行操作。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19383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AC340DA-2620-42DB-82B3-B79D0F720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67196"/>
            <a:ext cx="9144000" cy="2409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1780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CBE4A5AC-D013-429B-B7FA-2E124462ACCB}"/>
              </a:ext>
            </a:extLst>
          </p:cNvPr>
          <p:cNvSpPr/>
          <p:nvPr/>
        </p:nvSpPr>
        <p:spPr>
          <a:xfrm>
            <a:off x="539552" y="1059582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8-8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8194" name="图片 1">
            <a:extLst>
              <a:ext uri="{FF2B5EF4-FFF2-40B4-BE49-F238E27FC236}">
                <a16:creationId xmlns:a16="http://schemas.microsoft.com/office/drawing/2014/main" id="{FAF8C770-8C30-4B1D-AE66-35FC61A213E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256" y="699542"/>
            <a:ext cx="293992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64563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0EFF19-4EC6-445A-A4B7-3642F6138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2936"/>
            <a:ext cx="9144000" cy="2697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0453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26F6E29-DF36-4DAA-B8A4-653D292F53AF}"/>
              </a:ext>
            </a:extLst>
          </p:cNvPr>
          <p:cNvSpPr/>
          <p:nvPr/>
        </p:nvSpPr>
        <p:spPr>
          <a:xfrm>
            <a:off x="925284" y="1094422"/>
            <a:ext cx="58069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小程序和</a:t>
            </a:r>
            <a:r>
              <a:rPr lang="en-US" altLang="zh-CN" kern="100" dirty="0">
                <a:latin typeface="Times New Roman" panose="02020603050405020304" pitchFamily="18" charset="0"/>
              </a:rPr>
              <a:t>APP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一样提供了大量和手机硬件相关的一些操作接口，其中最主要的就是媒体和设备操作。本节将介绍地图、位置、图片、视频、录音、音频、背景音乐、系统信息、网络环境、电量、拨打电话和罗盘等接口。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531525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BC51250-CFC0-4739-809A-366C9BE212DF}"/>
              </a:ext>
            </a:extLst>
          </p:cNvPr>
          <p:cNvSpPr/>
          <p:nvPr/>
        </p:nvSpPr>
        <p:spPr>
          <a:xfrm>
            <a:off x="395536" y="915566"/>
            <a:ext cx="11849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8-9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9218" name="Picture 2" descr="Screenshot_2019-07-24-11-12-07-72">
            <a:extLst>
              <a:ext uri="{FF2B5EF4-FFF2-40B4-BE49-F238E27FC236}">
                <a16:creationId xmlns:a16="http://schemas.microsoft.com/office/drawing/2014/main" id="{A020D99F-FFB8-47C5-9817-17D9CEE88C2C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27534"/>
            <a:ext cx="2451596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Screenshot_2019-07-24-11-11-44-28">
            <a:extLst>
              <a:ext uri="{FF2B5EF4-FFF2-40B4-BE49-F238E27FC236}">
                <a16:creationId xmlns:a16="http://schemas.microsoft.com/office/drawing/2014/main" id="{9F4EAAEF-DDB8-4771-9BF5-40587987D58B}"/>
              </a:ext>
            </a:extLst>
          </p:cNvPr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318" y="701935"/>
            <a:ext cx="2349298" cy="3958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Screenshot_2019-07-24-11-18-08-21">
            <a:extLst>
              <a:ext uri="{FF2B5EF4-FFF2-40B4-BE49-F238E27FC236}">
                <a16:creationId xmlns:a16="http://schemas.microsoft.com/office/drawing/2014/main" id="{2CB3DC0E-1F57-4531-B2D7-75DB4F176D2A}"/>
              </a:ext>
            </a:extLst>
          </p:cNvPr>
          <p:cNvPicPr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26" y="1428094"/>
            <a:ext cx="2509989" cy="3715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882066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5AD0A2F-F2D8-4673-A1DC-493971961D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4374"/>
            <a:ext cx="9144000" cy="1934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6008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8.3  </a:t>
            </a:r>
            <a:r>
              <a:rPr lang="zh-CN" altLang="en-US" dirty="0"/>
              <a:t>视频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B7B8679-0ED4-4CE6-BEEC-B579C450080E}"/>
              </a:ext>
            </a:extLst>
          </p:cNvPr>
          <p:cNvSpPr/>
          <p:nvPr/>
        </p:nvSpPr>
        <p:spPr>
          <a:xfrm>
            <a:off x="251520" y="987574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8-10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0242" name="Picture 2" descr="wx">
            <a:extLst>
              <a:ext uri="{FF2B5EF4-FFF2-40B4-BE49-F238E27FC236}">
                <a16:creationId xmlns:a16="http://schemas.microsoft.com/office/drawing/2014/main" id="{D195F541-A761-4F8C-A039-D96DEA56CB8A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843558"/>
            <a:ext cx="259228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40782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B5EE0DF8-F5F3-41F5-91C1-63643ACA21A5}"/>
              </a:ext>
            </a:extLst>
          </p:cNvPr>
          <p:cNvSpPr/>
          <p:nvPr/>
        </p:nvSpPr>
        <p:spPr>
          <a:xfrm>
            <a:off x="1043608" y="1419622"/>
            <a:ext cx="58143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小程序继承了微信强大的语音处理功能，提供了录音、音频和背景音乐等功能，它们之间是不相同的功能，不过有相似性，所以本节把这三类接口安排在一起。 </a:t>
            </a:r>
          </a:p>
        </p:txBody>
      </p:sp>
    </p:spTree>
    <p:extLst>
      <p:ext uri="{BB962C8B-B14F-4D97-AF65-F5344CB8AC3E}">
        <p14:creationId xmlns:p14="http://schemas.microsoft.com/office/powerpoint/2010/main" val="17517161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录音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FF70CB9-2A3D-4B27-AB69-FFFC8E0021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76076"/>
            <a:ext cx="9144000" cy="3191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371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录音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72D1C5-9425-4BA8-84A3-1635D2EA9B36}"/>
              </a:ext>
            </a:extLst>
          </p:cNvPr>
          <p:cNvSpPr/>
          <p:nvPr/>
        </p:nvSpPr>
        <p:spPr>
          <a:xfrm>
            <a:off x="323528" y="1101684"/>
            <a:ext cx="1291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8-11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1266" name="图片 1">
            <a:extLst>
              <a:ext uri="{FF2B5EF4-FFF2-40B4-BE49-F238E27FC236}">
                <a16:creationId xmlns:a16="http://schemas.microsoft.com/office/drawing/2014/main" id="{D3E9E2EF-C6AA-462E-98CD-50C0E768A0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6314" y="2211710"/>
            <a:ext cx="3790025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227311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音频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7ABCC64-FFB6-4801-8E71-F4701CEAD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86538"/>
            <a:ext cx="9144000" cy="1970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05380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音频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7E1ACAC-F16C-4E29-B5EE-7084E92CBA3A}"/>
              </a:ext>
            </a:extLst>
          </p:cNvPr>
          <p:cNvSpPr/>
          <p:nvPr/>
        </p:nvSpPr>
        <p:spPr>
          <a:xfrm>
            <a:off x="745958" y="120359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8-12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2290" name="Picture 2" descr="2019-07-24_202836">
            <a:extLst>
              <a:ext uri="{FF2B5EF4-FFF2-40B4-BE49-F238E27FC236}">
                <a16:creationId xmlns:a16="http://schemas.microsoft.com/office/drawing/2014/main" id="{1622E14A-53BB-4447-8E59-BC2E7B760502}"/>
              </a:ext>
            </a:extLst>
          </p:cNvPr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15566"/>
            <a:ext cx="2520280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097202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523141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背景音乐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01A3205D-7FA7-40CE-A684-E6775CF16362}"/>
              </a:ext>
            </a:extLst>
          </p:cNvPr>
          <p:cNvSpPr/>
          <p:nvPr/>
        </p:nvSpPr>
        <p:spPr>
          <a:xfrm>
            <a:off x="787569" y="1779662"/>
            <a:ext cx="63348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/>
            <a:r>
              <a:rPr lang="zh-CN" altLang="zh-CN" kern="100" dirty="0">
                <a:latin typeface="Times New Roman" panose="02020603050405020304" pitchFamily="18" charset="0"/>
              </a:rPr>
              <a:t>小程序提供了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wx.stopBackgroundAudio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wx.seekBackgroundAudio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wx.playBackgroundAudio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wx.pauseBackgroundAudio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wx.onBackgroundAudioStop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wx.onBackgroundAudioPlay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wx.onBackgroundAudioPause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、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wx.getBackgroundAudioPlayerState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en-US" altLang="zh-CN" kern="100" dirty="0" err="1">
                <a:latin typeface="Times New Roman" panose="02020603050405020304" pitchFamily="18" charset="0"/>
              </a:rPr>
              <a:t>wx.getBackgroundAudioManager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和</a:t>
            </a:r>
            <a:r>
              <a:rPr lang="en-US" altLang="zh-CN" kern="100" dirty="0" err="1">
                <a:latin typeface="Times New Roman" panose="02020603050405020304" pitchFamily="18" charset="0"/>
              </a:rPr>
              <a:t>BackgroundAudioManager</a:t>
            </a:r>
            <a:r>
              <a:rPr lang="en-US" altLang="zh-CN" kern="100" dirty="0">
                <a:latin typeface="Times New Roman" panose="02020603050405020304" pitchFamily="18" charset="0"/>
              </a:rPr>
              <a:t>()</a:t>
            </a:r>
            <a:r>
              <a:rPr lang="zh-CN" altLang="zh-CN" kern="100" dirty="0">
                <a:latin typeface="Times New Roman" panose="02020603050405020304" pitchFamily="18" charset="0"/>
              </a:rPr>
              <a:t>等接口对背景音乐进行操作，从接口的数量可以看出小程序对背景音乐功能的重视程度。</a:t>
            </a:r>
          </a:p>
        </p:txBody>
      </p:sp>
    </p:spTree>
    <p:extLst>
      <p:ext uri="{BB962C8B-B14F-4D97-AF65-F5344CB8AC3E}">
        <p14:creationId xmlns:p14="http://schemas.microsoft.com/office/powerpoint/2010/main" val="112226823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523141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背景音乐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118C790-6EA7-4D41-8B19-76A510F247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915566"/>
            <a:ext cx="8460432" cy="4447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619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地图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0B79132-76B7-4859-AD3E-BAD610311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96866"/>
            <a:ext cx="9144000" cy="3631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41575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523141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背景音乐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69E2D60-9028-4261-ACC0-1176FBBC9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812200"/>
            <a:ext cx="6610907" cy="4557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1994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8.4  </a:t>
            </a:r>
            <a:r>
              <a:rPr lang="zh-CN" altLang="en-US" dirty="0"/>
              <a:t>录音、音频播放控制以及背景音乐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523141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8.4.3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背景音乐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F76654F-C974-4180-8A21-3AC60D13437C}"/>
              </a:ext>
            </a:extLst>
          </p:cNvPr>
          <p:cNvSpPr/>
          <p:nvPr/>
        </p:nvSpPr>
        <p:spPr>
          <a:xfrm>
            <a:off x="611560" y="120359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8-13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3314" name="Picture 2" descr="2019-07-24_211238">
            <a:extLst>
              <a:ext uri="{FF2B5EF4-FFF2-40B4-BE49-F238E27FC236}">
                <a16:creationId xmlns:a16="http://schemas.microsoft.com/office/drawing/2014/main" id="{564778C7-B3F2-43AB-9EB7-07254A804699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96866"/>
            <a:ext cx="2592288" cy="3735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513353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90EBB02-2067-4BE5-890B-F5DC1062C1FC}"/>
              </a:ext>
            </a:extLst>
          </p:cNvPr>
          <p:cNvSpPr/>
          <p:nvPr/>
        </p:nvSpPr>
        <p:spPr>
          <a:xfrm>
            <a:off x="1331640" y="137142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因为小程序应用经常会和手机硬件打交道，所以小程序提供了众多设备操作接口，本节将介绍获取系统信息、网络环境、电量、拨打电话和罗盘等接口。</a:t>
            </a:r>
          </a:p>
        </p:txBody>
      </p:sp>
    </p:spTree>
    <p:extLst>
      <p:ext uri="{BB962C8B-B14F-4D97-AF65-F5344CB8AC3E}">
        <p14:creationId xmlns:p14="http://schemas.microsoft.com/office/powerpoint/2010/main" val="23538829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63101" y="627534"/>
            <a:ext cx="222048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获取系统信息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FF0B0C-2D3D-4726-9B3D-B7C7088557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3565"/>
            <a:ext cx="9144000" cy="3216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661458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163101" y="627534"/>
            <a:ext cx="2220480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获取系统信息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D52581B-E6E0-4D72-9691-14CE805621BD}"/>
              </a:ext>
            </a:extLst>
          </p:cNvPr>
          <p:cNvSpPr/>
          <p:nvPr/>
        </p:nvSpPr>
        <p:spPr>
          <a:xfrm>
            <a:off x="323528" y="120359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8-14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4338" name="图片 1">
            <a:extLst>
              <a:ext uri="{FF2B5EF4-FFF2-40B4-BE49-F238E27FC236}">
                <a16:creationId xmlns:a16="http://schemas.microsoft.com/office/drawing/2014/main" id="{412895DA-8721-49A3-9334-D16DA93544C7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996866"/>
            <a:ext cx="2808312" cy="394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538308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95536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网络环境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A3EF438-F9B2-44D5-ABA5-3E1B86F41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6877"/>
            <a:ext cx="9144000" cy="1729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9750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395536" y="627534"/>
            <a:ext cx="1755609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网络环境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C0F6D72-D89A-4C38-9851-2F41E7C1608A}"/>
              </a:ext>
            </a:extLst>
          </p:cNvPr>
          <p:cNvSpPr/>
          <p:nvPr/>
        </p:nvSpPr>
        <p:spPr>
          <a:xfrm>
            <a:off x="3164161" y="1827957"/>
            <a:ext cx="18172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8-15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5362" name="图片 1">
            <a:extLst>
              <a:ext uri="{FF2B5EF4-FFF2-40B4-BE49-F238E27FC236}">
                <a16:creationId xmlns:a16="http://schemas.microsoft.com/office/drawing/2014/main" id="{9D83C0A7-84A5-4336-A9D0-E19E3A244A4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27534"/>
            <a:ext cx="2520280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38438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627971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电量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ECAF62-EF27-4737-A9D8-926B1A8C46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41626"/>
            <a:ext cx="9144000" cy="1660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0958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8.5  </a:t>
            </a:r>
            <a:r>
              <a:rPr lang="zh-CN" altLang="en-US" dirty="0"/>
              <a:t>设备操作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627971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8.5.3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电量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6405033-718E-4745-A592-D2EDC0D10141}"/>
              </a:ext>
            </a:extLst>
          </p:cNvPr>
          <p:cNvSpPr/>
          <p:nvPr/>
        </p:nvSpPr>
        <p:spPr>
          <a:xfrm>
            <a:off x="467544" y="1203598"/>
            <a:ext cx="13003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【例</a:t>
            </a:r>
            <a:r>
              <a:rPr lang="en-US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8-16</a:t>
            </a:r>
            <a:r>
              <a:rPr lang="zh-CN" altLang="zh-CN" kern="100" dirty="0">
                <a:latin typeface="Times New Roman" panose="02020603050405020304" pitchFamily="18" charset="0"/>
                <a:cs typeface="宋体" panose="02010600030101010101" pitchFamily="2" charset="-122"/>
              </a:rPr>
              <a:t>】</a:t>
            </a:r>
            <a:endParaRPr lang="zh-CN" altLang="en-US" dirty="0"/>
          </a:p>
        </p:txBody>
      </p:sp>
      <p:pic>
        <p:nvPicPr>
          <p:cNvPr id="16386" name="图片 1">
            <a:extLst>
              <a:ext uri="{FF2B5EF4-FFF2-40B4-BE49-F238E27FC236}">
                <a16:creationId xmlns:a16="http://schemas.microsoft.com/office/drawing/2014/main" id="{22C1BD03-E202-49A0-9990-4036AECE66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3" y="1923678"/>
            <a:ext cx="3902625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10486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19CCDD-8346-4DCA-A73E-E595BD53A8C9}"/>
              </a:ext>
            </a:extLst>
          </p:cNvPr>
          <p:cNvSpPr/>
          <p:nvPr/>
        </p:nvSpPr>
        <p:spPr>
          <a:xfrm>
            <a:off x="1115616" y="1131590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</a:rPr>
              <a:t>具体实现以下功能：</a:t>
            </a:r>
          </a:p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</a:rPr>
              <a:t>1</a:t>
            </a:r>
            <a:r>
              <a:rPr lang="zh-CN" altLang="zh-CN" kern="100" dirty="0">
                <a:latin typeface="Times New Roman" panose="02020603050405020304" pitchFamily="18" charset="0"/>
              </a:rPr>
              <a:t>）播放和暂停功能，两个功能之间的切换；</a:t>
            </a:r>
          </a:p>
          <a:p>
            <a:pPr indent="266700"/>
            <a:r>
              <a:rPr lang="zh-CN" altLang="zh-CN" kern="100" dirty="0">
                <a:latin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</a:rPr>
              <a:t>）上一首和下一首；</a:t>
            </a:r>
          </a:p>
          <a:p>
            <a:pPr indent="266700"/>
            <a:r>
              <a:rPr lang="zh-CN" altLang="zh-CN" kern="100" dirty="0">
                <a:latin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</a:rPr>
              <a:t>）播放列表，播放列表的弹出和消失；</a:t>
            </a:r>
          </a:p>
          <a:p>
            <a:pPr indent="266700"/>
            <a:r>
              <a:rPr lang="zh-CN" altLang="zh-CN" kern="100" dirty="0">
                <a:latin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</a:rPr>
              <a:t>）是否循环播放，通过按钮控制循环与否；</a:t>
            </a:r>
          </a:p>
          <a:p>
            <a:pPr indent="266700"/>
            <a:r>
              <a:rPr lang="zh-CN" altLang="zh-CN" kern="100" dirty="0">
                <a:latin typeface="Times New Roman" panose="02020603050405020304" pitchFamily="18" charset="0"/>
              </a:rPr>
              <a:t>（</a:t>
            </a:r>
            <a:r>
              <a:rPr lang="en-US" altLang="zh-CN" kern="100" dirty="0">
                <a:latin typeface="Times New Roman" panose="02020603050405020304" pitchFamily="18" charset="0"/>
              </a:rPr>
              <a:t>5</a:t>
            </a:r>
            <a:r>
              <a:rPr lang="zh-CN" altLang="zh-CN" kern="100" dirty="0">
                <a:latin typeface="Times New Roman" panose="02020603050405020304" pitchFamily="18" charset="0"/>
              </a:rPr>
              <a:t>）进度条功能，进度条随着播放器时间一秒一秒的自动移动。</a:t>
            </a:r>
          </a:p>
        </p:txBody>
      </p:sp>
    </p:spTree>
    <p:extLst>
      <p:ext uri="{BB962C8B-B14F-4D97-AF65-F5344CB8AC3E}">
        <p14:creationId xmlns:p14="http://schemas.microsoft.com/office/powerpoint/2010/main" val="1171973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地图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D372E6F-AD35-439A-8502-E7FA9597D214}"/>
              </a:ext>
            </a:extLst>
          </p:cNvPr>
          <p:cNvSpPr/>
          <p:nvPr/>
        </p:nvSpPr>
        <p:spPr>
          <a:xfrm>
            <a:off x="683568" y="1347614"/>
            <a:ext cx="30396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8-1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】</a:t>
            </a:r>
            <a:r>
              <a:rPr lang="zh-CN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srgbClr val="000000"/>
                </a:solidFill>
                <a:ea typeface="Times New Roman" panose="02020603050405020304" pitchFamily="18" charset="0"/>
              </a:rPr>
              <a:t>map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组件显示地图</a:t>
            </a:r>
            <a:endParaRPr lang="zh-CN" altLang="en-US" dirty="0"/>
          </a:p>
        </p:txBody>
      </p:sp>
      <p:pic>
        <p:nvPicPr>
          <p:cNvPr id="1026" name="图片 1">
            <a:extLst>
              <a:ext uri="{FF2B5EF4-FFF2-40B4-BE49-F238E27FC236}">
                <a16:creationId xmlns:a16="http://schemas.microsoft.com/office/drawing/2014/main" id="{5670335E-B24A-4B69-AFF9-0DFBFF6DCA00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8106" y="699542"/>
            <a:ext cx="3039615" cy="4348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6836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FF2DC96-513E-45BD-9FC8-1B8F3D06CBA5}"/>
              </a:ext>
            </a:extLst>
          </p:cNvPr>
          <p:cNvSpPr/>
          <p:nvPr/>
        </p:nvSpPr>
        <p:spPr>
          <a:xfrm>
            <a:off x="251520" y="1491630"/>
            <a:ext cx="799288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小程序需要形如“</a:t>
            </a:r>
            <a:r>
              <a:rPr lang="en-US" altLang="zh-CN" kern="100" dirty="0">
                <a:latin typeface="Times New Roman" panose="02020603050405020304" pitchFamily="18" charset="0"/>
              </a:rPr>
              <a:t>http://dl.stream.qqmusic.qq.com/C400003KgsVz3yPsO6.m4a?guid=7755942796&amp;vkey=CE204E710F1DB40A1BDEEE08BD2578A9D1C97A57FFAD0BFE941273E85C08F1C46CD2CC1EAD101BD835FC0AF100D35B3132206EDE31D9DD2C&amp;uin=0&amp;fromtag=38</a:t>
            </a:r>
            <a:r>
              <a:rPr lang="zh-CN" altLang="zh-CN" kern="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”的地址。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054028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pic>
        <p:nvPicPr>
          <p:cNvPr id="17410" name="Picture 2" descr="实训1">
            <a:extLst>
              <a:ext uri="{FF2B5EF4-FFF2-40B4-BE49-F238E27FC236}">
                <a16:creationId xmlns:a16="http://schemas.microsoft.com/office/drawing/2014/main" id="{FED85AC2-862B-4EE1-84E5-F1C0A81A9B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627534"/>
            <a:ext cx="6336704" cy="4492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87654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pic>
        <p:nvPicPr>
          <p:cNvPr id="18434" name="图片 1">
            <a:extLst>
              <a:ext uri="{FF2B5EF4-FFF2-40B4-BE49-F238E27FC236}">
                <a16:creationId xmlns:a16="http://schemas.microsoft.com/office/drawing/2014/main" id="{9C805B92-354D-47D4-8EE3-6563570FF245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699542"/>
            <a:ext cx="3024336" cy="4237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5750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276DC26-B100-4208-8EB9-3450B3B7AF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5617"/>
            <a:ext cx="9144000" cy="419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866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477BAB4-504E-40A0-8FFE-DFF4FC02E7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539417"/>
            <a:ext cx="7110829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105446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69E86A-BF4F-4FF6-B831-B21CC74361C0}"/>
              </a:ext>
            </a:extLst>
          </p:cNvPr>
          <p:cNvSpPr/>
          <p:nvPr/>
        </p:nvSpPr>
        <p:spPr>
          <a:xfrm>
            <a:off x="827584" y="1347614"/>
            <a:ext cx="6264696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pages/index/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createInnerAudioContext.wxml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6390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5E1E8C-4CC1-4508-980F-4CEC7C8AE812}"/>
              </a:ext>
            </a:extLst>
          </p:cNvPr>
          <p:cNvSpPr/>
          <p:nvPr/>
        </p:nvSpPr>
        <p:spPr>
          <a:xfrm>
            <a:off x="467544" y="2342841"/>
            <a:ext cx="6390456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pages/index/createInnerAudioContext.js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44294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8.6  </a:t>
            </a:r>
            <a:r>
              <a:rPr lang="zh-CN" altLang="en-US" dirty="0"/>
              <a:t>实训项目</a:t>
            </a:r>
            <a:r>
              <a:rPr lang="en-US" altLang="zh-CN" dirty="0"/>
              <a:t>—</a:t>
            </a:r>
            <a:r>
              <a:rPr lang="zh-CN" altLang="en-US" dirty="0"/>
              <a:t>音乐播放器案例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0DA6C32-5457-496E-83C5-6F1AE1F4E9EF}"/>
              </a:ext>
            </a:extLst>
          </p:cNvPr>
          <p:cNvSpPr/>
          <p:nvPr/>
        </p:nvSpPr>
        <p:spPr>
          <a:xfrm>
            <a:off x="683568" y="2342841"/>
            <a:ext cx="6174432" cy="2782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ts val="1350"/>
              </a:lnSpc>
            </a:pP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pages/index/</a:t>
            </a:r>
            <a:r>
              <a:rPr lang="en-US" altLang="zh-CN" b="1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createInnerAudioContext.wxss</a:t>
            </a:r>
            <a:r>
              <a:rPr lang="zh-CN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的代码如下：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71064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7954" y="2715766"/>
            <a:ext cx="9144000" cy="7200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3822996" y="915566"/>
            <a:ext cx="1498008" cy="1480357"/>
            <a:chOff x="3237545" y="4561747"/>
            <a:chExt cx="1146960" cy="1146960"/>
          </a:xfrm>
        </p:grpSpPr>
        <p:sp>
          <p:nvSpPr>
            <p:cNvPr id="12" name="圆角矩形 11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9039"/>
              </a:avLst>
            </a:prstGeom>
            <a:solidFill>
              <a:schemeClr val="accent3"/>
            </a:solidFill>
            <a:ln w="3175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329042" y="4642031"/>
              <a:ext cx="976147" cy="986387"/>
            </a:xfrm>
            <a:prstGeom prst="roundRect">
              <a:avLst>
                <a:gd name="adj" fmla="val 9613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44450" h="1270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"/>
          <p:cNvGrpSpPr/>
          <p:nvPr/>
        </p:nvGrpSpPr>
        <p:grpSpPr>
          <a:xfrm>
            <a:off x="4157622" y="1319016"/>
            <a:ext cx="828756" cy="673456"/>
            <a:chOff x="0" y="0"/>
            <a:chExt cx="514350" cy="417513"/>
          </a:xfrm>
        </p:grpSpPr>
        <p:sp>
          <p:nvSpPr>
            <p:cNvPr id="6" name="Freeform 22"/>
            <p:cNvSpPr>
              <a:spLocks noEditPoints="1"/>
            </p:cNvSpPr>
            <p:nvPr/>
          </p:nvSpPr>
          <p:spPr bwMode="auto">
            <a:xfrm>
              <a:off x="0" y="0"/>
              <a:ext cx="365125" cy="331788"/>
            </a:xfrm>
            <a:custGeom>
              <a:avLst/>
              <a:gdLst>
                <a:gd name="T0" fmla="*/ 2147483647 w 97"/>
                <a:gd name="T1" fmla="*/ 2147483647 h 88"/>
                <a:gd name="T2" fmla="*/ 2147483647 w 97"/>
                <a:gd name="T3" fmla="*/ 2147483647 h 88"/>
                <a:gd name="T4" fmla="*/ 2147483647 w 97"/>
                <a:gd name="T5" fmla="*/ 0 h 88"/>
                <a:gd name="T6" fmla="*/ 0 w 97"/>
                <a:gd name="T7" fmla="*/ 2147483647 h 88"/>
                <a:gd name="T8" fmla="*/ 2147483647 w 97"/>
                <a:gd name="T9" fmla="*/ 2147483647 h 88"/>
                <a:gd name="T10" fmla="*/ 2147483647 w 97"/>
                <a:gd name="T11" fmla="*/ 2147483647 h 88"/>
                <a:gd name="T12" fmla="*/ 2147483647 w 97"/>
                <a:gd name="T13" fmla="*/ 2147483647 h 88"/>
                <a:gd name="T14" fmla="*/ 2147483647 w 97"/>
                <a:gd name="T15" fmla="*/ 2147483647 h 88"/>
                <a:gd name="T16" fmla="*/ 2147483647 w 97"/>
                <a:gd name="T17" fmla="*/ 2147483647 h 88"/>
                <a:gd name="T18" fmla="*/ 2147483647 w 97"/>
                <a:gd name="T19" fmla="*/ 2147483647 h 88"/>
                <a:gd name="T20" fmla="*/ 2147483647 w 97"/>
                <a:gd name="T21" fmla="*/ 2147483647 h 88"/>
                <a:gd name="T22" fmla="*/ 2147483647 w 97"/>
                <a:gd name="T23" fmla="*/ 2147483647 h 88"/>
                <a:gd name="T24" fmla="*/ 2147483647 w 97"/>
                <a:gd name="T25" fmla="*/ 2147483647 h 88"/>
                <a:gd name="T26" fmla="*/ 2147483647 w 97"/>
                <a:gd name="T27" fmla="*/ 2147483647 h 88"/>
                <a:gd name="T28" fmla="*/ 2147483647 w 97"/>
                <a:gd name="T29" fmla="*/ 2147483647 h 88"/>
                <a:gd name="T30" fmla="*/ 2147483647 w 97"/>
                <a:gd name="T31" fmla="*/ 2147483647 h 88"/>
                <a:gd name="T32" fmla="*/ 2147483647 w 97"/>
                <a:gd name="T33" fmla="*/ 2147483647 h 88"/>
                <a:gd name="T34" fmla="*/ 2147483647 w 97"/>
                <a:gd name="T35" fmla="*/ 2147483647 h 88"/>
                <a:gd name="T36" fmla="*/ 2147483647 w 97"/>
                <a:gd name="T37" fmla="*/ 2147483647 h 88"/>
                <a:gd name="T38" fmla="*/ 2147483647 w 97"/>
                <a:gd name="T39" fmla="*/ 2147483647 h 88"/>
                <a:gd name="T40" fmla="*/ 2147483647 w 97"/>
                <a:gd name="T41" fmla="*/ 2147483647 h 8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97" h="88">
                  <a:moveTo>
                    <a:pt x="93" y="34"/>
                  </a:moveTo>
                  <a:cubicBezTo>
                    <a:pt x="94" y="34"/>
                    <a:pt x="96" y="34"/>
                    <a:pt x="97" y="34"/>
                  </a:cubicBezTo>
                  <a:cubicBezTo>
                    <a:pt x="93" y="14"/>
                    <a:pt x="72" y="0"/>
                    <a:pt x="48" y="0"/>
                  </a:cubicBezTo>
                  <a:cubicBezTo>
                    <a:pt x="22" y="0"/>
                    <a:pt x="0" y="18"/>
                    <a:pt x="0" y="41"/>
                  </a:cubicBezTo>
                  <a:cubicBezTo>
                    <a:pt x="0" y="54"/>
                    <a:pt x="7" y="65"/>
                    <a:pt x="19" y="74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38" y="81"/>
                    <a:pt x="42" y="82"/>
                    <a:pt x="48" y="82"/>
                  </a:cubicBezTo>
                  <a:cubicBezTo>
                    <a:pt x="50" y="82"/>
                    <a:pt x="51" y="82"/>
                    <a:pt x="53" y="82"/>
                  </a:cubicBezTo>
                  <a:cubicBezTo>
                    <a:pt x="52" y="79"/>
                    <a:pt x="51" y="75"/>
                    <a:pt x="51" y="72"/>
                  </a:cubicBezTo>
                  <a:cubicBezTo>
                    <a:pt x="51" y="51"/>
                    <a:pt x="70" y="34"/>
                    <a:pt x="93" y="34"/>
                  </a:cubicBezTo>
                  <a:close/>
                  <a:moveTo>
                    <a:pt x="67" y="21"/>
                  </a:moveTo>
                  <a:cubicBezTo>
                    <a:pt x="70" y="21"/>
                    <a:pt x="73" y="23"/>
                    <a:pt x="73" y="27"/>
                  </a:cubicBezTo>
                  <a:cubicBezTo>
                    <a:pt x="73" y="30"/>
                    <a:pt x="70" y="33"/>
                    <a:pt x="67" y="33"/>
                  </a:cubicBezTo>
                  <a:cubicBezTo>
                    <a:pt x="63" y="33"/>
                    <a:pt x="59" y="30"/>
                    <a:pt x="59" y="27"/>
                  </a:cubicBezTo>
                  <a:cubicBezTo>
                    <a:pt x="59" y="23"/>
                    <a:pt x="63" y="21"/>
                    <a:pt x="67" y="21"/>
                  </a:cubicBezTo>
                  <a:close/>
                  <a:moveTo>
                    <a:pt x="33" y="33"/>
                  </a:moveTo>
                  <a:cubicBezTo>
                    <a:pt x="29" y="33"/>
                    <a:pt x="25" y="30"/>
                    <a:pt x="25" y="27"/>
                  </a:cubicBezTo>
                  <a:cubicBezTo>
                    <a:pt x="25" y="23"/>
                    <a:pt x="29" y="21"/>
                    <a:pt x="33" y="21"/>
                  </a:cubicBezTo>
                  <a:cubicBezTo>
                    <a:pt x="36" y="21"/>
                    <a:pt x="39" y="23"/>
                    <a:pt x="39" y="27"/>
                  </a:cubicBezTo>
                  <a:cubicBezTo>
                    <a:pt x="39" y="30"/>
                    <a:pt x="36" y="33"/>
                    <a:pt x="33" y="33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" name="Freeform 23"/>
            <p:cNvSpPr>
              <a:spLocks noEditPoints="1"/>
            </p:cNvSpPr>
            <p:nvPr/>
          </p:nvSpPr>
          <p:spPr bwMode="auto">
            <a:xfrm>
              <a:off x="203200" y="136525"/>
              <a:ext cx="311150" cy="280988"/>
            </a:xfrm>
            <a:custGeom>
              <a:avLst/>
              <a:gdLst>
                <a:gd name="T0" fmla="*/ 2147483647 w 83"/>
                <a:gd name="T1" fmla="*/ 2147483647 h 75"/>
                <a:gd name="T2" fmla="*/ 2147483647 w 83"/>
                <a:gd name="T3" fmla="*/ 0 h 75"/>
                <a:gd name="T4" fmla="*/ 0 w 83"/>
                <a:gd name="T5" fmla="*/ 2147483647 h 75"/>
                <a:gd name="T6" fmla="*/ 2147483647 w 83"/>
                <a:gd name="T7" fmla="*/ 2147483647 h 75"/>
                <a:gd name="T8" fmla="*/ 2147483647 w 83"/>
                <a:gd name="T9" fmla="*/ 2147483647 h 75"/>
                <a:gd name="T10" fmla="*/ 2147483647 w 83"/>
                <a:gd name="T11" fmla="*/ 2147483647 h 75"/>
                <a:gd name="T12" fmla="*/ 2147483647 w 83"/>
                <a:gd name="T13" fmla="*/ 2147483647 h 75"/>
                <a:gd name="T14" fmla="*/ 2147483647 w 83"/>
                <a:gd name="T15" fmla="*/ 2147483647 h 75"/>
                <a:gd name="T16" fmla="*/ 2147483647 w 83"/>
                <a:gd name="T17" fmla="*/ 2147483647 h 75"/>
                <a:gd name="T18" fmla="*/ 2147483647 w 83"/>
                <a:gd name="T19" fmla="*/ 2147483647 h 75"/>
                <a:gd name="T20" fmla="*/ 2147483647 w 83"/>
                <a:gd name="T21" fmla="*/ 2147483647 h 75"/>
                <a:gd name="T22" fmla="*/ 2147483647 w 83"/>
                <a:gd name="T23" fmla="*/ 2147483647 h 75"/>
                <a:gd name="T24" fmla="*/ 2147483647 w 83"/>
                <a:gd name="T25" fmla="*/ 2147483647 h 75"/>
                <a:gd name="T26" fmla="*/ 2147483647 w 83"/>
                <a:gd name="T27" fmla="*/ 2147483647 h 75"/>
                <a:gd name="T28" fmla="*/ 2147483647 w 83"/>
                <a:gd name="T29" fmla="*/ 2147483647 h 75"/>
                <a:gd name="T30" fmla="*/ 2147483647 w 83"/>
                <a:gd name="T31" fmla="*/ 2147483647 h 75"/>
                <a:gd name="T32" fmla="*/ 2147483647 w 83"/>
                <a:gd name="T33" fmla="*/ 2147483647 h 75"/>
                <a:gd name="T34" fmla="*/ 2147483647 w 83"/>
                <a:gd name="T35" fmla="*/ 2147483647 h 7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83" h="75">
                  <a:moveTo>
                    <a:pt x="83" y="35"/>
                  </a:moveTo>
                  <a:cubicBezTo>
                    <a:pt x="83" y="16"/>
                    <a:pt x="63" y="0"/>
                    <a:pt x="42" y="0"/>
                  </a:cubicBezTo>
                  <a:cubicBezTo>
                    <a:pt x="19" y="0"/>
                    <a:pt x="0" y="16"/>
                    <a:pt x="0" y="35"/>
                  </a:cubicBezTo>
                  <a:cubicBezTo>
                    <a:pt x="0" y="55"/>
                    <a:pt x="19" y="70"/>
                    <a:pt x="42" y="70"/>
                  </a:cubicBezTo>
                  <a:cubicBezTo>
                    <a:pt x="46" y="70"/>
                    <a:pt x="51" y="69"/>
                    <a:pt x="56" y="68"/>
                  </a:cubicBezTo>
                  <a:cubicBezTo>
                    <a:pt x="69" y="75"/>
                    <a:pt x="69" y="75"/>
                    <a:pt x="69" y="75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5" y="56"/>
                    <a:pt x="83" y="46"/>
                    <a:pt x="83" y="35"/>
                  </a:cubicBezTo>
                  <a:close/>
                  <a:moveTo>
                    <a:pt x="28" y="29"/>
                  </a:moveTo>
                  <a:cubicBezTo>
                    <a:pt x="26" y="29"/>
                    <a:pt x="23" y="27"/>
                    <a:pt x="23" y="24"/>
                  </a:cubicBezTo>
                  <a:cubicBezTo>
                    <a:pt x="23" y="22"/>
                    <a:pt x="26" y="20"/>
                    <a:pt x="28" y="20"/>
                  </a:cubicBezTo>
                  <a:cubicBezTo>
                    <a:pt x="32" y="20"/>
                    <a:pt x="34" y="22"/>
                    <a:pt x="34" y="24"/>
                  </a:cubicBezTo>
                  <a:cubicBezTo>
                    <a:pt x="34" y="27"/>
                    <a:pt x="32" y="29"/>
                    <a:pt x="28" y="29"/>
                  </a:cubicBezTo>
                  <a:close/>
                  <a:moveTo>
                    <a:pt x="55" y="29"/>
                  </a:moveTo>
                  <a:cubicBezTo>
                    <a:pt x="52" y="29"/>
                    <a:pt x="50" y="27"/>
                    <a:pt x="50" y="24"/>
                  </a:cubicBezTo>
                  <a:cubicBezTo>
                    <a:pt x="50" y="22"/>
                    <a:pt x="52" y="20"/>
                    <a:pt x="55" y="20"/>
                  </a:cubicBezTo>
                  <a:cubicBezTo>
                    <a:pt x="58" y="20"/>
                    <a:pt x="61" y="22"/>
                    <a:pt x="61" y="24"/>
                  </a:cubicBezTo>
                  <a:cubicBezTo>
                    <a:pt x="61" y="27"/>
                    <a:pt x="58" y="29"/>
                    <a:pt x="55" y="29"/>
                  </a:cubicBezTo>
                  <a:close/>
                </a:path>
              </a:pathLst>
            </a:custGeom>
            <a:solidFill>
              <a:srgbClr val="4DBF4D"/>
            </a:solidFill>
            <a:ln w="12700" cap="flat" cmpd="sng">
              <a:solidFill>
                <a:schemeClr val="bg1"/>
              </a:solidFill>
              <a:round/>
            </a:ln>
            <a:effectLst>
              <a:outerShdw dist="63500" dir="8100000" algn="ctr" rotWithShape="0">
                <a:srgbClr val="000000">
                  <a:alpha val="25000"/>
                </a:srgbClr>
              </a:outerShdw>
            </a:effectLst>
          </p:spPr>
          <p:txBody>
            <a:bodyPr anchor="ctr"/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67586" y="2814196"/>
            <a:ext cx="6624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本章完毕   感谢聆听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FB1352-147C-48E7-9FEF-EFDFF93F63D8}"/>
              </a:ext>
            </a:extLst>
          </p:cNvPr>
          <p:cNvSpPr txBox="1"/>
          <p:nvPr/>
        </p:nvSpPr>
        <p:spPr>
          <a:xfrm>
            <a:off x="4118344" y="2115879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CE92440-1ED6-4FA5-926E-DB947F8CFA03}"/>
              </a:ext>
            </a:extLst>
          </p:cNvPr>
          <p:cNvSpPr txBox="1"/>
          <p:nvPr/>
        </p:nvSpPr>
        <p:spPr>
          <a:xfrm>
            <a:off x="3779912" y="412431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清华大学出版社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B0097B-0966-4861-9A1D-3BA1E0EB998A}"/>
              </a:ext>
            </a:extLst>
          </p:cNvPr>
          <p:cNvSpPr/>
          <p:nvPr/>
        </p:nvSpPr>
        <p:spPr>
          <a:xfrm>
            <a:off x="2530614" y="3616731"/>
            <a:ext cx="44101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《微信小程序开发从入门到实战-微课版》</a:t>
            </a:r>
          </a:p>
        </p:txBody>
      </p:sp>
    </p:spTree>
    <p:extLst>
      <p:ext uri="{BB962C8B-B14F-4D97-AF65-F5344CB8AC3E}">
        <p14:creationId xmlns:p14="http://schemas.microsoft.com/office/powerpoint/2010/main" val="3965578152"/>
      </p:ext>
    </p:extLst>
  </p:cSld>
  <p:clrMapOvr>
    <a:masterClrMapping/>
  </p:clrMapOvr>
  <p:transition spd="slow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地图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197F99E7-63C1-4BD5-8ADD-09F32218F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131590"/>
            <a:ext cx="9144000" cy="322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943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8.1.1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地图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051" name="图片 1">
            <a:extLst>
              <a:ext uri="{FF2B5EF4-FFF2-40B4-BE49-F238E27FC236}">
                <a16:creationId xmlns:a16="http://schemas.microsoft.com/office/drawing/2014/main" id="{C57E83B4-8166-4F88-957E-0F4F7E988D7D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818" y="1059582"/>
            <a:ext cx="2463549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EA7FB17-7F2A-408A-BBB0-512EB349341C}"/>
              </a:ext>
            </a:extLst>
          </p:cNvPr>
          <p:cNvSpPr/>
          <p:nvPr/>
        </p:nvSpPr>
        <p:spPr>
          <a:xfrm>
            <a:off x="107504" y="1203598"/>
            <a:ext cx="4572000" cy="72584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algn="just" fontAlgn="ctr">
              <a:lnSpc>
                <a:spcPts val="158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例</a:t>
            </a:r>
            <a:r>
              <a:rPr lang="en-US" altLang="zh-CN" b="1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8-2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】 </a:t>
            </a:r>
            <a:r>
              <a:rPr lang="en-US" altLang="zh-CN" kern="100" dirty="0" err="1">
                <a:solidFill>
                  <a:srgbClr val="000000"/>
                </a:solidFill>
                <a:latin typeface="Times New Roman" panose="02020603050405020304" pitchFamily="18" charset="0"/>
              </a:rPr>
              <a:t>Mapcontext</a:t>
            </a:r>
            <a:r>
              <a:rPr lang="zh-CN" altLang="zh-CN" kern="100" dirty="0">
                <a:solidFill>
                  <a:srgbClr val="000000"/>
                </a:solidFill>
                <a:latin typeface="Times New Roman" panose="02020603050405020304" pitchFamily="18" charset="0"/>
              </a:rPr>
              <a:t>实例的常见操作，本例将对地图做获取地图中心经度纬度、移动到当前位置、获取缩放比例等操作。 </a:t>
            </a:r>
            <a:endParaRPr lang="zh-CN" altLang="zh-CN" kern="1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6418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6D8C941-B5F0-46D7-A521-79ED0D300748}"/>
              </a:ext>
            </a:extLst>
          </p:cNvPr>
          <p:cNvSpPr/>
          <p:nvPr/>
        </p:nvSpPr>
        <p:spPr>
          <a:xfrm>
            <a:off x="206795" y="1635646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</a:rPr>
              <a:t>小程序提供了三个接口对位置进行操作，</a:t>
            </a:r>
            <a:endParaRPr lang="en-US" altLang="zh-CN" kern="100" dirty="0">
              <a:latin typeface="Times New Roman" panose="02020603050405020304" pitchFamily="18" charset="0"/>
            </a:endParaRPr>
          </a:p>
          <a:p>
            <a:pPr indent="266700"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</a:rPr>
              <a:t>wx.openLocation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</a:rPr>
              <a:t>接口实现使用微信内置地图查看位置功能，</a:t>
            </a:r>
            <a:endParaRPr lang="en-US" altLang="zh-CN" kern="100" dirty="0">
              <a:latin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</a:rPr>
              <a:t>wx.getLocation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</a:t>
            </a:r>
            <a:r>
              <a:rPr lang="zh-CN" altLang="zh-CN" kern="100" dirty="0">
                <a:latin typeface="Times New Roman" panose="02020603050405020304" pitchFamily="18" charset="0"/>
              </a:rPr>
              <a:t>接口获取当前的地理位置，</a:t>
            </a:r>
          </a:p>
          <a:p>
            <a:pPr algn="just">
              <a:spcAft>
                <a:spcPts val="0"/>
              </a:spcAft>
            </a:pPr>
            <a:r>
              <a:rPr lang="en-US" altLang="zh-CN" kern="100" dirty="0" err="1">
                <a:latin typeface="Times New Roman" panose="02020603050405020304" pitchFamily="18" charset="0"/>
              </a:rPr>
              <a:t>wx.chooseLocation</a:t>
            </a:r>
            <a:r>
              <a:rPr lang="en-US" altLang="zh-CN" kern="100" dirty="0">
                <a:latin typeface="Times New Roman" panose="02020603050405020304" pitchFamily="18" charset="0"/>
              </a:rPr>
              <a:t>(Object object) </a:t>
            </a:r>
            <a:r>
              <a:rPr lang="zh-CN" altLang="zh-CN" kern="100" dirty="0">
                <a:latin typeface="Times New Roman" panose="02020603050405020304" pitchFamily="18" charset="0"/>
              </a:rPr>
              <a:t>接口选择一个位置来打开地图。</a:t>
            </a:r>
          </a:p>
        </p:txBody>
      </p:sp>
    </p:spTree>
    <p:extLst>
      <p:ext uri="{BB962C8B-B14F-4D97-AF65-F5344CB8AC3E}">
        <p14:creationId xmlns:p14="http://schemas.microsoft.com/office/powerpoint/2010/main" val="34953494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4041D0-7C35-4255-8FDA-0F1379A95B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8.1  </a:t>
            </a:r>
            <a:r>
              <a:rPr lang="zh-CN" altLang="en-US" dirty="0"/>
              <a:t>地图与位置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648BE0B-43A7-4B86-AF14-174E33CE2B9D}"/>
              </a:ext>
            </a:extLst>
          </p:cNvPr>
          <p:cNvSpPr/>
          <p:nvPr/>
        </p:nvSpPr>
        <p:spPr>
          <a:xfrm>
            <a:off x="755576" y="627534"/>
            <a:ext cx="1290738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algn="just">
              <a:spcBef>
                <a:spcPts val="1200"/>
              </a:spcBef>
              <a:spcAft>
                <a:spcPts val="600"/>
              </a:spcAft>
            </a:pPr>
            <a:r>
              <a:rPr lang="en-US" altLang="zh-CN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8.1.2  </a:t>
            </a:r>
            <a:r>
              <a:rPr lang="zh-CN" altLang="en-US" b="1" kern="100" dirty="0">
                <a:solidFill>
                  <a:schemeClr val="bg1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位置</a:t>
            </a:r>
            <a:endParaRPr lang="zh-CN" altLang="zh-CN" b="1" kern="100" dirty="0">
              <a:solidFill>
                <a:schemeClr val="bg1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0854C6C-A064-4ADF-A06A-4AE3E1063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52524"/>
            <a:ext cx="9144000" cy="2238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973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2.0.50727.5485"/>
  <p:tag name="AS_OS" val="Microsoft Windows NT 6.1.7601 Service Pack 1"/>
  <p:tag name="AS_RELEASE_DATE" val="2018.04.09"/>
  <p:tag name="AS_TITLE" val="Aspose.Slides for .NET 2.0"/>
  <p:tag name="AS_VERSION" val="18.4"/>
  <p:tag name="ISPRING_PRESENTATION_TITLE" val="PowerPoint 演示文稿"/>
</p:tagLst>
</file>

<file path=ppt/theme/theme1.xml><?xml version="1.0" encoding="utf-8"?>
<a:theme xmlns:a="http://schemas.openxmlformats.org/drawingml/2006/main" name="自定义设计方案">
  <a:themeElements>
    <a:clrScheme name="自定义 77">
      <a:dk1>
        <a:srgbClr val="000000"/>
      </a:dk1>
      <a:lt1>
        <a:sysClr val="window" lastClr="FFFFFF"/>
      </a:lt1>
      <a:dk2>
        <a:srgbClr val="000000"/>
      </a:dk2>
      <a:lt2>
        <a:srgbClr val="7F7F7F"/>
      </a:lt2>
      <a:accent1>
        <a:srgbClr val="4DBF4D"/>
      </a:accent1>
      <a:accent2>
        <a:srgbClr val="4DBF4D"/>
      </a:accent2>
      <a:accent3>
        <a:srgbClr val="4DBF4D"/>
      </a:accent3>
      <a:accent4>
        <a:srgbClr val="4DBF4D"/>
      </a:accent4>
      <a:accent5>
        <a:srgbClr val="4DBF4D"/>
      </a:accent5>
      <a:accent6>
        <a:srgbClr val="4DBF4D"/>
      </a:accent6>
      <a:hlink>
        <a:srgbClr val="4DBF4D"/>
      </a:hlink>
      <a:folHlink>
        <a:srgbClr val="4DBF4D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9145</TotalTime>
  <Words>1260</Words>
  <Application>Microsoft Office PowerPoint</Application>
  <PresentationFormat>全屏显示(16:9)</PresentationFormat>
  <Paragraphs>181</Paragraphs>
  <Slides>58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66" baseType="lpstr">
      <vt:lpstr>微软雅黑</vt:lpstr>
      <vt:lpstr>Arial</vt:lpstr>
      <vt:lpstr>Calibri</vt:lpstr>
      <vt:lpstr>Calibri Light</vt:lpstr>
      <vt:lpstr>Courier New</vt:lpstr>
      <vt:lpstr>Times New Roman</vt:lpstr>
      <vt:lpstr>Wingdings</vt:lpstr>
      <vt:lpstr>自定义设计方案</vt:lpstr>
      <vt:lpstr>PowerPoint 演示文稿</vt:lpstr>
      <vt:lpstr>PowerPoint 演示文稿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8.1  地图与位置</vt:lpstr>
      <vt:lpstr>8.2  图片</vt:lpstr>
      <vt:lpstr>8.2  图片</vt:lpstr>
      <vt:lpstr>8.2  图片</vt:lpstr>
      <vt:lpstr>8.2  图片</vt:lpstr>
      <vt:lpstr>8.2  图片</vt:lpstr>
      <vt:lpstr>8.2  图片</vt:lpstr>
      <vt:lpstr>8.2  图片</vt:lpstr>
      <vt:lpstr>8.2  图片</vt:lpstr>
      <vt:lpstr>8.2  图片</vt:lpstr>
      <vt:lpstr>8.2  图片</vt:lpstr>
      <vt:lpstr>8.2  图片</vt:lpstr>
      <vt:lpstr>8.3  视频</vt:lpstr>
      <vt:lpstr>8.3  视频</vt:lpstr>
      <vt:lpstr>8.3  视频</vt:lpstr>
      <vt:lpstr>8.3  视频</vt:lpstr>
      <vt:lpstr>8.3  视频</vt:lpstr>
      <vt:lpstr>8.3  视频</vt:lpstr>
      <vt:lpstr>8.3  视频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8.4  录音、音频播放控制以及背景音乐</vt:lpstr>
      <vt:lpstr>8.5  设备操作</vt:lpstr>
      <vt:lpstr>8.5  设备操作</vt:lpstr>
      <vt:lpstr>8.5  设备操作</vt:lpstr>
      <vt:lpstr>8.5  设备操作</vt:lpstr>
      <vt:lpstr>8.5  设备操作</vt:lpstr>
      <vt:lpstr>8.5  设备操作</vt:lpstr>
      <vt:lpstr>8.5  设备操作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8.6  实训项目—音乐播放器案例</vt:lpstr>
      <vt:lpstr>PowerPoint 演示文稿</vt:lpstr>
    </vt:vector>
  </TitlesOfParts>
  <Manager>风云办公</Manager>
  <Company>上海剑姬网络科技有限公司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风云办公PPT模板</dc:title>
  <dc:creator>风云办公</dc:creator>
  <cp:keywords>风云办公</cp:keywords>
  <dc:description>风云办公 http://www.ppt118.com</dc:description>
  <cp:lastModifiedBy>lenovo</cp:lastModifiedBy>
  <cp:revision>1838</cp:revision>
  <dcterms:created xsi:type="dcterms:W3CDTF">2014-06-06T07:22:15Z</dcterms:created>
  <dcterms:modified xsi:type="dcterms:W3CDTF">2019-07-28T09:13:43Z</dcterms:modified>
</cp:coreProperties>
</file>