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7" r:id="rId3"/>
    <p:sldId id="417" r:id="rId4"/>
    <p:sldId id="418" r:id="rId5"/>
    <p:sldId id="419" r:id="rId6"/>
    <p:sldId id="425" r:id="rId7"/>
    <p:sldId id="420" r:id="rId8"/>
    <p:sldId id="426" r:id="rId9"/>
    <p:sldId id="422" r:id="rId10"/>
    <p:sldId id="427" r:id="rId11"/>
    <p:sldId id="424" r:id="rId12"/>
    <p:sldId id="423" r:id="rId13"/>
    <p:sldId id="430" r:id="rId14"/>
    <p:sldId id="429" r:id="rId15"/>
    <p:sldId id="428" r:id="rId16"/>
    <p:sldId id="431" r:id="rId17"/>
    <p:sldId id="421" r:id="rId18"/>
    <p:sldId id="297" r:id="rId19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62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 xmlns:p15="http://schemas.microsoft.com/office/powerpoint/2012/main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基于云开发的新闻小程序项目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p15="http://schemas.microsoft.com/office/powerpoint/2012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项目效果图展示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26EDC75B-B6BE-4CE4-B6EB-E2A7D8428FA6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12121"/>
            <a:ext cx="2448272" cy="3591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1">
            <a:extLst>
              <a:ext uri="{FF2B5EF4-FFF2-40B4-BE49-F238E27FC236}">
                <a16:creationId xmlns:a16="http://schemas.microsoft.com/office/drawing/2014/main" id="{74D772C6-CC12-4825-A951-8084CC58803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12121"/>
            <a:ext cx="2448272" cy="37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图片 1">
            <a:extLst>
              <a:ext uri="{FF2B5EF4-FFF2-40B4-BE49-F238E27FC236}">
                <a16:creationId xmlns:a16="http://schemas.microsoft.com/office/drawing/2014/main" id="{4B6B8AB9-1C61-4B92-9E3C-69A766A93244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167606"/>
            <a:ext cx="2232248" cy="37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11521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全局文件的实现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0CAAA4-267C-4D84-B4C5-4B9A359E0865}"/>
              </a:ext>
            </a:extLst>
          </p:cNvPr>
          <p:cNvSpPr/>
          <p:nvPr/>
        </p:nvSpPr>
        <p:spPr>
          <a:xfrm>
            <a:off x="1629694" y="2116497"/>
            <a:ext cx="2289409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app.js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8645B28-6244-4F11-9EB0-EB39968C2072}"/>
              </a:ext>
            </a:extLst>
          </p:cNvPr>
          <p:cNvSpPr/>
          <p:nvPr/>
        </p:nvSpPr>
        <p:spPr>
          <a:xfrm>
            <a:off x="1619672" y="3147814"/>
            <a:ext cx="253306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 err="1">
                <a:latin typeface="Times New Roman" panose="02020603050405020304" pitchFamily="18" charset="0"/>
              </a:rPr>
              <a:t>app.json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89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其他页面的实现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DEDC64F-A80E-4177-9366-A3A093A9C8AE}"/>
              </a:ext>
            </a:extLst>
          </p:cNvPr>
          <p:cNvSpPr/>
          <p:nvPr/>
        </p:nvSpPr>
        <p:spPr>
          <a:xfrm>
            <a:off x="1055528" y="1419622"/>
            <a:ext cx="355898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pages/list/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list.wxml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DD20978-0971-4021-8835-EEEBD73347BD}"/>
              </a:ext>
            </a:extLst>
          </p:cNvPr>
          <p:cNvSpPr/>
          <p:nvPr/>
        </p:nvSpPr>
        <p:spPr>
          <a:xfrm>
            <a:off x="1039692" y="2427734"/>
            <a:ext cx="318709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pages/list/list.js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533CA8-AD7F-44F8-B851-89CC23447099}"/>
              </a:ext>
            </a:extLst>
          </p:cNvPr>
          <p:cNvSpPr/>
          <p:nvPr/>
        </p:nvSpPr>
        <p:spPr>
          <a:xfrm>
            <a:off x="1100876" y="3507854"/>
            <a:ext cx="355898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pages/list/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list.wxss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729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其他页面的实现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51F0C05-954D-4416-8648-2D3B9A6F912C}"/>
              </a:ext>
            </a:extLst>
          </p:cNvPr>
          <p:cNvSpPr/>
          <p:nvPr/>
        </p:nvSpPr>
        <p:spPr>
          <a:xfrm>
            <a:off x="1763688" y="1600773"/>
            <a:ext cx="4071949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pages/detail/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detail.wxml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E6F6C19-7D01-4497-8A97-AFFD663DCC09}"/>
              </a:ext>
            </a:extLst>
          </p:cNvPr>
          <p:cNvSpPr/>
          <p:nvPr/>
        </p:nvSpPr>
        <p:spPr>
          <a:xfrm>
            <a:off x="1837847" y="2587753"/>
            <a:ext cx="3723520" cy="460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</a:pPr>
            <a:r>
              <a:rPr lang="en-US" altLang="zh-CN" b="1" dirty="0"/>
              <a:t>pages/detail/detail.js</a:t>
            </a:r>
            <a:r>
              <a:rPr lang="zh-CN" altLang="zh-CN" b="1" dirty="0"/>
              <a:t>的代码如下</a:t>
            </a:r>
            <a:r>
              <a:rPr lang="en-US" altLang="zh-CN" b="1" dirty="0"/>
              <a:t>:</a:t>
            </a:r>
            <a:endParaRPr lang="zh-CN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BE0BD2D-4A1B-44F4-AAC8-5B916AC687A7}"/>
              </a:ext>
            </a:extLst>
          </p:cNvPr>
          <p:cNvSpPr/>
          <p:nvPr/>
        </p:nvSpPr>
        <p:spPr>
          <a:xfrm>
            <a:off x="1837847" y="3565919"/>
            <a:ext cx="4086503" cy="4603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</a:pPr>
            <a:r>
              <a:rPr lang="en-US" altLang="zh-CN" b="1" dirty="0"/>
              <a:t>pages/detail/</a:t>
            </a:r>
            <a:r>
              <a:rPr lang="en-US" altLang="zh-CN" b="1" dirty="0" err="1"/>
              <a:t>detail.wxss</a:t>
            </a:r>
            <a:r>
              <a:rPr lang="zh-CN" altLang="zh-CN" b="1" dirty="0"/>
              <a:t>的代码如下</a:t>
            </a:r>
            <a:r>
              <a:rPr lang="en-US" altLang="zh-CN" b="1" dirty="0"/>
              <a:t>: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27719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其他页面的实现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F8743CC-6DA3-4BF7-9BEC-EE56C2B9A41B}"/>
              </a:ext>
            </a:extLst>
          </p:cNvPr>
          <p:cNvSpPr/>
          <p:nvPr/>
        </p:nvSpPr>
        <p:spPr>
          <a:xfrm>
            <a:off x="1331640" y="1563638"/>
            <a:ext cx="355898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pages/me/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me.wxml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7A138-1186-411D-825E-87B4446B0E74}"/>
              </a:ext>
            </a:extLst>
          </p:cNvPr>
          <p:cNvSpPr/>
          <p:nvPr/>
        </p:nvSpPr>
        <p:spPr>
          <a:xfrm>
            <a:off x="1495662" y="2314917"/>
            <a:ext cx="318709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pages/me/me.js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023EBA-3DAA-45C6-A782-3B21E3C6D4FD}"/>
              </a:ext>
            </a:extLst>
          </p:cNvPr>
          <p:cNvSpPr/>
          <p:nvPr/>
        </p:nvSpPr>
        <p:spPr>
          <a:xfrm>
            <a:off x="1403648" y="3124610"/>
            <a:ext cx="355898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pages/me/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me.wxss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664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其他页面的实现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F81868F-BDDD-45A4-A35F-F74804A9F228}"/>
              </a:ext>
            </a:extLst>
          </p:cNvPr>
          <p:cNvSpPr/>
          <p:nvPr/>
        </p:nvSpPr>
        <p:spPr>
          <a:xfrm>
            <a:off x="1295132" y="2415803"/>
            <a:ext cx="3340979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pages/add/add.js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BEF2611-2E3F-465F-8FE0-D7C25A05AF7D}"/>
              </a:ext>
            </a:extLst>
          </p:cNvPr>
          <p:cNvSpPr/>
          <p:nvPr/>
        </p:nvSpPr>
        <p:spPr>
          <a:xfrm>
            <a:off x="1076430" y="1464428"/>
            <a:ext cx="371287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pages/add/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add.wxml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78497D5-F958-467E-A7B3-3320E98A6EA6}"/>
              </a:ext>
            </a:extLst>
          </p:cNvPr>
          <p:cNvSpPr/>
          <p:nvPr/>
        </p:nvSpPr>
        <p:spPr>
          <a:xfrm>
            <a:off x="1083504" y="3276361"/>
            <a:ext cx="3712876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pages/add/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add.wxss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501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其他页面的实现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873DA7B-790A-4FCF-BDEE-26B1321C7BC1}"/>
              </a:ext>
            </a:extLst>
          </p:cNvPr>
          <p:cNvSpPr/>
          <p:nvPr/>
        </p:nvSpPr>
        <p:spPr>
          <a:xfrm>
            <a:off x="1877628" y="2619590"/>
            <a:ext cx="3962944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pages/setting/ setting.js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8DFC4F9-9A5E-4BDF-97B3-B8BF717D4E6F}"/>
              </a:ext>
            </a:extLst>
          </p:cNvPr>
          <p:cNvSpPr/>
          <p:nvPr/>
        </p:nvSpPr>
        <p:spPr>
          <a:xfrm>
            <a:off x="1619672" y="1608703"/>
            <a:ext cx="433484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pages/setting/ 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setting.wxml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ADB8DD9-3C27-4CEA-9A48-7002630E0990}"/>
              </a:ext>
            </a:extLst>
          </p:cNvPr>
          <p:cNvSpPr/>
          <p:nvPr/>
        </p:nvSpPr>
        <p:spPr>
          <a:xfrm>
            <a:off x="1547664" y="3507854"/>
            <a:ext cx="4334841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pages/setting/ 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setting.wxss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643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12.5  </a:t>
            </a:r>
            <a:r>
              <a:rPr lang="zh-CN" altLang="en-US" dirty="0"/>
              <a:t>项目小结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341CB1C-BBA0-4958-B973-6C248C62F585}"/>
              </a:ext>
            </a:extLst>
          </p:cNvPr>
          <p:cNvSpPr/>
          <p:nvPr/>
        </p:nvSpPr>
        <p:spPr>
          <a:xfrm>
            <a:off x="251520" y="483518"/>
            <a:ext cx="878497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通过本新闻小程序项目的实训主要复习了以下知识点和操作：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·云开发小程序项目的创建步骤；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·云存储的操作和权限设置；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·云数据库的操作和权限设置；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</a:t>
            </a:r>
            <a:r>
              <a:rPr lang="en-US" altLang="zh-CN" kern="0" dirty="0" err="1">
                <a:latin typeface="Times New Roman" panose="02020603050405020304" pitchFamily="18" charset="0"/>
              </a:rPr>
              <a:t>app.json</a:t>
            </a:r>
            <a:r>
              <a:rPr lang="zh-CN" altLang="zh-CN" kern="0" dirty="0">
                <a:latin typeface="Courier New" panose="02070309020205020404" pitchFamily="49" charset="0"/>
              </a:rPr>
              <a:t>文件中</a:t>
            </a:r>
            <a:r>
              <a:rPr lang="en-US" altLang="zh-CN" kern="0" dirty="0" err="1">
                <a:latin typeface="Times New Roman" panose="02020603050405020304" pitchFamily="18" charset="0"/>
              </a:rPr>
              <a:t>tabBar</a:t>
            </a:r>
            <a:r>
              <a:rPr lang="en-US" altLang="zh-CN" kern="0" dirty="0">
                <a:latin typeface="Times New Roman" panose="02020603050405020304" pitchFamily="18" charset="0"/>
              </a:rPr>
              <a:t> </a:t>
            </a:r>
            <a:r>
              <a:rPr lang="zh-CN" altLang="zh-CN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菜单和</a:t>
            </a:r>
            <a:r>
              <a:rPr lang="zh-CN" altLang="zh-CN" kern="0" dirty="0">
                <a:latin typeface="Courier New" panose="02070309020205020404" pitchFamily="49" charset="0"/>
              </a:rPr>
              <a:t>导航栏标题的设置方法；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·页面布局和样式设计的基本方法；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·使用双花括号</a:t>
            </a:r>
            <a:r>
              <a:rPr lang="en-US" altLang="zh-CN" kern="0" dirty="0">
                <a:latin typeface="Times New Roman" panose="02020603050405020304" pitchFamily="18" charset="0"/>
              </a:rPr>
              <a:t>{{}}</a:t>
            </a:r>
            <a:r>
              <a:rPr lang="zh-CN" altLang="zh-CN" kern="0" dirty="0">
                <a:latin typeface="Courier New" panose="02070309020205020404" pitchFamily="49" charset="0"/>
              </a:rPr>
              <a:t>实现</a:t>
            </a:r>
            <a:r>
              <a:rPr lang="en-US" altLang="zh-CN" kern="0" dirty="0">
                <a:latin typeface="Times New Roman" panose="02020603050405020304" pitchFamily="18" charset="0"/>
              </a:rPr>
              <a:t>WXML</a:t>
            </a:r>
            <a:r>
              <a:rPr lang="zh-CN" altLang="zh-CN" kern="0" dirty="0">
                <a:latin typeface="Courier New" panose="02070309020205020404" pitchFamily="49" charset="0"/>
              </a:rPr>
              <a:t>和</a:t>
            </a:r>
            <a:r>
              <a:rPr lang="en-US" altLang="zh-CN" kern="0" dirty="0">
                <a:latin typeface="Times New Roman" panose="02020603050405020304" pitchFamily="18" charset="0"/>
              </a:rPr>
              <a:t>JS</a:t>
            </a:r>
            <a:r>
              <a:rPr lang="zh-CN" altLang="zh-CN" kern="0" dirty="0">
                <a:latin typeface="Courier New" panose="02070309020205020404" pitchFamily="49" charset="0"/>
              </a:rPr>
              <a:t>文件的数据绑定操作：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·使用</a:t>
            </a:r>
            <a:r>
              <a:rPr lang="en-US" altLang="zh-CN" kern="0" dirty="0" err="1">
                <a:latin typeface="Times New Roman" panose="02020603050405020304" pitchFamily="18" charset="0"/>
              </a:rPr>
              <a:t>setData</a:t>
            </a:r>
            <a:r>
              <a:rPr lang="en-US" altLang="zh-CN" kern="0" dirty="0">
                <a:latin typeface="Times New Roman" panose="02020603050405020304" pitchFamily="18" charset="0"/>
              </a:rPr>
              <a:t>()</a:t>
            </a:r>
            <a:r>
              <a:rPr lang="zh-CN" altLang="zh-CN" kern="0" dirty="0">
                <a:latin typeface="Courier New" panose="02070309020205020404" pitchFamily="49" charset="0"/>
              </a:rPr>
              <a:t>重置动态数据的方法；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</a:t>
            </a:r>
            <a:r>
              <a:rPr lang="en-US" altLang="zh-CN" kern="0" dirty="0" err="1">
                <a:latin typeface="Times New Roman" panose="02020603050405020304" pitchFamily="18" charset="0"/>
              </a:rPr>
              <a:t>wx:for</a:t>
            </a:r>
            <a:r>
              <a:rPr lang="zh-CN" altLang="zh-CN" kern="0" dirty="0">
                <a:latin typeface="Courier New" panose="02070309020205020404" pitchFamily="49" charset="0"/>
              </a:rPr>
              <a:t>条件渲染和</a:t>
            </a:r>
            <a:r>
              <a:rPr lang="en-US" altLang="zh-CN" kern="0" dirty="0">
                <a:latin typeface="Times New Roman" panose="02020603050405020304" pitchFamily="18" charset="0"/>
              </a:rPr>
              <a:t>template</a:t>
            </a:r>
            <a:r>
              <a:rPr lang="zh-CN" altLang="zh-CN" kern="0" dirty="0">
                <a:latin typeface="Courier New" panose="02070309020205020404" pitchFamily="49" charset="0"/>
              </a:rPr>
              <a:t>模板的使用；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·函数的定义；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·云数据库的普通查询、调节查询和插入操作；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·云存储的代码操作；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</a:t>
            </a:r>
            <a:r>
              <a:rPr lang="en-US" altLang="zh-CN" kern="0" dirty="0" err="1">
                <a:latin typeface="Times New Roman" panose="02020603050405020304" pitchFamily="18" charset="0"/>
              </a:rPr>
              <a:t>wx.getUserInfo</a:t>
            </a:r>
            <a:r>
              <a:rPr lang="en-US" altLang="zh-CN" kern="0" dirty="0">
                <a:latin typeface="Courier New" panose="02070309020205020404" pitchFamily="49" charset="0"/>
              </a:rPr>
              <a:t>()</a:t>
            </a:r>
            <a:r>
              <a:rPr lang="zh-CN" altLang="zh-CN" kern="0" dirty="0">
                <a:latin typeface="Courier New" panose="02070309020205020404" pitchFamily="49" charset="0"/>
              </a:rPr>
              <a:t>和</a:t>
            </a:r>
            <a:r>
              <a:rPr lang="en-US" altLang="zh-CN" kern="0" dirty="0" err="1">
                <a:latin typeface="Times New Roman" panose="02020603050405020304" pitchFamily="18" charset="0"/>
              </a:rPr>
              <a:t>wx.chooseImage</a:t>
            </a:r>
            <a:r>
              <a:rPr lang="zh-CN" altLang="zh-CN" kern="0" dirty="0">
                <a:latin typeface="Courier New" panose="02070309020205020404" pitchFamily="49" charset="0"/>
              </a:rPr>
              <a:t>等接口的使用；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</a:t>
            </a:r>
            <a:r>
              <a:rPr lang="en-US" altLang="zh-CN" kern="0" dirty="0" err="1">
                <a:latin typeface="Times New Roman" panose="02020603050405020304" pitchFamily="18" charset="0"/>
              </a:rPr>
              <a:t>textarea</a:t>
            </a:r>
            <a:r>
              <a:rPr lang="zh-CN" altLang="zh-CN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0" dirty="0">
                <a:latin typeface="Times New Roman" panose="02020603050405020304" pitchFamily="18" charset="0"/>
              </a:rPr>
              <a:t>input</a:t>
            </a:r>
            <a:r>
              <a:rPr lang="zh-CN" altLang="zh-CN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0" dirty="0">
                <a:latin typeface="Times New Roman" panose="02020603050405020304" pitchFamily="18" charset="0"/>
              </a:rPr>
              <a:t>radio-group</a:t>
            </a:r>
            <a:r>
              <a:rPr lang="zh-CN" altLang="zh-CN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kern="0" dirty="0">
                <a:latin typeface="Times New Roman" panose="02020603050405020304" pitchFamily="18" charset="0"/>
              </a:rPr>
              <a:t>button</a:t>
            </a:r>
            <a:r>
              <a:rPr lang="zh-CN" altLang="zh-CN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等组件的使用</a:t>
            </a:r>
            <a:r>
              <a:rPr lang="zh-CN" altLang="zh-CN" kern="0" dirty="0">
                <a:latin typeface="Courier New" panose="02070309020205020404" pitchFamily="49" charset="0"/>
              </a:rPr>
              <a:t>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·页面导航跳转用法；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</a:t>
            </a:r>
            <a:r>
              <a:rPr lang="en-US" altLang="zh-CN" kern="0" dirty="0">
                <a:latin typeface="Times New Roman" panose="02020603050405020304" pitchFamily="18" charset="0"/>
              </a:rPr>
              <a:t>WXML</a:t>
            </a:r>
            <a:r>
              <a:rPr lang="zh-CN" altLang="zh-CN" kern="0" dirty="0">
                <a:latin typeface="Courier New" panose="02070309020205020404" pitchFamily="49" charset="0"/>
              </a:rPr>
              <a:t>和</a:t>
            </a:r>
            <a:r>
              <a:rPr lang="en-US" altLang="zh-CN" kern="0" dirty="0">
                <a:latin typeface="Times New Roman" panose="02020603050405020304" pitchFamily="18" charset="0"/>
              </a:rPr>
              <a:t>JS</a:t>
            </a:r>
            <a:r>
              <a:rPr lang="zh-CN" altLang="zh-CN" kern="0" dirty="0">
                <a:latin typeface="Courier New" panose="02070309020205020404" pitchFamily="49" charset="0"/>
              </a:rPr>
              <a:t>之间，</a:t>
            </a:r>
            <a:r>
              <a:rPr lang="en-US" altLang="zh-CN" kern="0" dirty="0">
                <a:latin typeface="Times New Roman" panose="02020603050405020304" pitchFamily="18" charset="0"/>
              </a:rPr>
              <a:t>WXML</a:t>
            </a:r>
            <a:r>
              <a:rPr lang="zh-CN" altLang="zh-CN" kern="0" dirty="0">
                <a:latin typeface="Courier New" panose="02070309020205020404" pitchFamily="49" charset="0"/>
              </a:rPr>
              <a:t>和</a:t>
            </a:r>
            <a:r>
              <a:rPr lang="en-US" altLang="zh-CN" kern="0" dirty="0">
                <a:latin typeface="Times New Roman" panose="02020603050405020304" pitchFamily="18" charset="0"/>
              </a:rPr>
              <a:t>WXML</a:t>
            </a:r>
            <a:r>
              <a:rPr lang="zh-CN" altLang="zh-CN" kern="0" dirty="0">
                <a:latin typeface="Courier New" panose="02070309020205020404" pitchFamily="49" charset="0"/>
              </a:rPr>
              <a:t>之间数据传递；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zh-CN" altLang="zh-CN" kern="0" dirty="0">
                <a:latin typeface="Courier New" panose="02070309020205020404" pitchFamily="49" charset="0"/>
              </a:rPr>
              <a:t>·控制台的使用，项目预览和真机调试的步骤。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697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2714217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080109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206354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2648061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80785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需求分析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4" y="1587313"/>
            <a:ext cx="2506982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云存储的设计与实现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6" y="2360752"/>
            <a:ext cx="250698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云数据库的设计与实现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080783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小程序端的实现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12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45">
            <a:extLst>
              <a:ext uri="{FF2B5EF4-FFF2-40B4-BE49-F238E27FC236}">
                <a16:creationId xmlns:a16="http://schemas.microsoft.com/office/drawing/2014/main" id="{168FA92A-E71F-4550-9826-7CA436530ED7}"/>
              </a:ext>
            </a:extLst>
          </p:cNvPr>
          <p:cNvSpPr/>
          <p:nvPr/>
        </p:nvSpPr>
        <p:spPr>
          <a:xfrm>
            <a:off x="4031979" y="3914158"/>
            <a:ext cx="1764157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TextBox 36">
            <a:extLst>
              <a:ext uri="{FF2B5EF4-FFF2-40B4-BE49-F238E27FC236}">
                <a16:creationId xmlns:a16="http://schemas.microsoft.com/office/drawing/2014/main" id="{4D1AB382-B198-4C24-94AF-AC1D32D47CE8}"/>
              </a:ext>
            </a:extLst>
          </p:cNvPr>
          <p:cNvSpPr txBox="1"/>
          <p:nvPr/>
        </p:nvSpPr>
        <p:spPr>
          <a:xfrm>
            <a:off x="4671265" y="3965611"/>
            <a:ext cx="1484911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项目小结</a:t>
            </a: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300A0292-0ADD-4BFD-BF54-428C9605DA68}"/>
              </a:ext>
            </a:extLst>
          </p:cNvPr>
          <p:cNvSpPr/>
          <p:nvPr/>
        </p:nvSpPr>
        <p:spPr bwMode="auto">
          <a:xfrm>
            <a:off x="4072260" y="402311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12.5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24" grpId="0" animBg="1"/>
      <p:bldP spid="25" grpId="0" animBg="1"/>
      <p:bldP spid="26" grpId="0" animBg="1"/>
      <p:bldP spid="21" grpId="0" animBg="1"/>
      <p:bldP spid="22" grpId="0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12.1  </a:t>
            </a:r>
            <a:r>
              <a:rPr lang="zh-CN" altLang="en-US" dirty="0"/>
              <a:t>需求分析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2B2B68-109B-4C79-97AD-DEBD52F385B9}"/>
              </a:ext>
            </a:extLst>
          </p:cNvPr>
          <p:cNvSpPr/>
          <p:nvPr/>
        </p:nvSpPr>
        <p:spPr>
          <a:xfrm>
            <a:off x="1115616" y="105958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1.	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新闻列表页：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A39FDF-A79B-4558-B55D-B53E8EA19B1E}"/>
              </a:ext>
            </a:extLst>
          </p:cNvPr>
          <p:cNvSpPr/>
          <p:nvPr/>
        </p:nvSpPr>
        <p:spPr>
          <a:xfrm>
            <a:off x="1115616" y="192367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2.	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新闻详情页：</a:t>
            </a:r>
            <a:endParaRPr lang="zh-CN" altLang="en-US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7831F62-C80F-4BA3-A88D-84F6FFE51677}"/>
              </a:ext>
            </a:extLst>
          </p:cNvPr>
          <p:cNvSpPr/>
          <p:nvPr/>
        </p:nvSpPr>
        <p:spPr>
          <a:xfrm>
            <a:off x="1115616" y="271576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3.	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个人主页：</a:t>
            </a:r>
            <a:endParaRPr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43FCFBD-4578-43DB-9702-EBCE7C3C7987}"/>
              </a:ext>
            </a:extLst>
          </p:cNvPr>
          <p:cNvSpPr/>
          <p:nvPr/>
        </p:nvSpPr>
        <p:spPr>
          <a:xfrm>
            <a:off x="1115616" y="3673880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4.	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新闻发布页：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02BEFC2-3594-48B6-9500-0EBB7EEA03DB}"/>
              </a:ext>
            </a:extLst>
          </p:cNvPr>
          <p:cNvSpPr/>
          <p:nvPr/>
        </p:nvSpPr>
        <p:spPr>
          <a:xfrm>
            <a:off x="971600" y="4631994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5.	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个人信息设置页面：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415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 </a:t>
            </a:r>
            <a:r>
              <a:rPr lang="zh-CN" altLang="en-US" dirty="0"/>
              <a:t>云存储的设计与实现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611560" y="670653"/>
            <a:ext cx="351089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12.2.1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云存储在本项目中的意义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67BE919-29E6-437C-9D02-D03B6F1F06AE}"/>
              </a:ext>
            </a:extLst>
          </p:cNvPr>
          <p:cNvSpPr/>
          <p:nvPr/>
        </p:nvSpPr>
        <p:spPr>
          <a:xfrm>
            <a:off x="971600" y="1417588"/>
            <a:ext cx="5886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</a:rPr>
              <a:t>突破</a:t>
            </a:r>
            <a:r>
              <a:rPr lang="en-US" altLang="zh-CN" kern="100" dirty="0">
                <a:latin typeface="Times New Roman" panose="02020603050405020304" pitchFamily="18" charset="0"/>
              </a:rPr>
              <a:t>2MB </a:t>
            </a:r>
            <a:r>
              <a:rPr lang="zh-CN" altLang="zh-CN" kern="100" dirty="0">
                <a:latin typeface="Times New Roman" panose="02020603050405020304" pitchFamily="18" charset="0"/>
              </a:rPr>
              <a:t>的大小的限制的方法有两种，第一种方法是采用小程序提供的“分包加载”技术，关于“分包加载”的技术实现，读者可以自行查询官方文档。考虑到小程序中最占空间的部分是图片，第二种方法则可以采用“云存储”功能把图片存储在云端来替代本地图片，从而降低小程序的容量大小。本例将使用“云存储”来存储新闻图片。</a:t>
            </a:r>
          </a:p>
        </p:txBody>
      </p:sp>
    </p:spTree>
    <p:extLst>
      <p:ext uri="{BB962C8B-B14F-4D97-AF65-F5344CB8AC3E}">
        <p14:creationId xmlns:p14="http://schemas.microsoft.com/office/powerpoint/2010/main" val="4239528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 </a:t>
            </a:r>
            <a:r>
              <a:rPr lang="zh-CN" altLang="en-US" dirty="0"/>
              <a:t>云存储的设计与实现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843995" y="670653"/>
            <a:ext cx="3046027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云存储的设计与实现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9FB1C1B6-9ABB-4513-9EB0-514F05817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5646"/>
            <a:ext cx="327575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1">
            <a:extLst>
              <a:ext uri="{FF2B5EF4-FFF2-40B4-BE49-F238E27FC236}">
                <a16:creationId xmlns:a16="http://schemas.microsoft.com/office/drawing/2014/main" id="{849817E7-D4C6-41E3-A75C-53250EE1D098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15547"/>
            <a:ext cx="338437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37172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12.2  </a:t>
            </a:r>
            <a:r>
              <a:rPr lang="zh-CN" altLang="en-US" dirty="0"/>
              <a:t>云存储的设计与实现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843995" y="670653"/>
            <a:ext cx="3046027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云存储的设计与实现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39301734-B4DE-4178-852E-40F197BB6EB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0" y="1543844"/>
            <a:ext cx="2972028" cy="3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D72921AD-BFFD-4936-9039-E8E777F84B8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63638"/>
            <a:ext cx="302433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195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12.3  </a:t>
            </a:r>
            <a:r>
              <a:rPr lang="zh-CN" altLang="en-US" dirty="0"/>
              <a:t>云数据库的设计与实现</a:t>
            </a: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A9AF190A-D618-43C6-B83D-409205E86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7" y="1093409"/>
            <a:ext cx="690635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103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12.3  </a:t>
            </a:r>
            <a:r>
              <a:rPr lang="zh-CN" altLang="en-US" dirty="0"/>
              <a:t>云数据库的设计与实现</a:t>
            </a: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7B1500EA-71C6-4612-B620-EA6E54B6B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03598"/>
            <a:ext cx="441658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9669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12.4  </a:t>
            </a:r>
            <a:r>
              <a:rPr lang="zh-CN" altLang="en-US" dirty="0"/>
              <a:t>小程序端的实现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6430" y="670653"/>
            <a:ext cx="2581156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12.4.1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项目效果图展示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7FB96B9E-959C-4698-8B3C-4828034FE4E8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78448"/>
            <a:ext cx="2232248" cy="375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8B9311D6-590D-4BC0-A53A-4736682AB42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283" y="1178447"/>
            <a:ext cx="2376264" cy="382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1">
            <a:extLst>
              <a:ext uri="{FF2B5EF4-FFF2-40B4-BE49-F238E27FC236}">
                <a16:creationId xmlns:a16="http://schemas.microsoft.com/office/drawing/2014/main" id="{D72E182A-DA8F-4602-B863-8AD9A6BEE403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78447"/>
            <a:ext cx="2232248" cy="3697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39577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9103</TotalTime>
  <Words>661</Words>
  <Application>Microsoft Office PowerPoint</Application>
  <PresentationFormat>全屏显示(16:9)</PresentationFormat>
  <Paragraphs>87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自定义设计方案</vt:lpstr>
      <vt:lpstr>PowerPoint 演示文稿</vt:lpstr>
      <vt:lpstr>PowerPoint 演示文稿</vt:lpstr>
      <vt:lpstr>12.1  需求分析</vt:lpstr>
      <vt:lpstr>12.2  云存储的设计与实现</vt:lpstr>
      <vt:lpstr>12.2  云存储的设计与实现</vt:lpstr>
      <vt:lpstr>12.2  云存储的设计与实现</vt:lpstr>
      <vt:lpstr>12.3  云数据库的设计与实现</vt:lpstr>
      <vt:lpstr>12.3  云数据库的设计与实现</vt:lpstr>
      <vt:lpstr>12.4  小程序端的实现</vt:lpstr>
      <vt:lpstr>12.4  小程序端的实现</vt:lpstr>
      <vt:lpstr>12.4  小程序端的实现</vt:lpstr>
      <vt:lpstr>12.4  小程序端的实现</vt:lpstr>
      <vt:lpstr>12.4  小程序端的实现</vt:lpstr>
      <vt:lpstr>12.4  小程序端的实现</vt:lpstr>
      <vt:lpstr>12.4  小程序端的实现</vt:lpstr>
      <vt:lpstr>12.4  小程序端的实现</vt:lpstr>
      <vt:lpstr>12.5  项目小结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1834</cp:revision>
  <dcterms:created xsi:type="dcterms:W3CDTF">2014-06-06T07:22:15Z</dcterms:created>
  <dcterms:modified xsi:type="dcterms:W3CDTF">2019-07-28T12:12:46Z</dcterms:modified>
</cp:coreProperties>
</file>