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7" r:id="rId2"/>
    <p:sldId id="295" r:id="rId3"/>
    <p:sldId id="296" r:id="rId4"/>
    <p:sldId id="260" r:id="rId5"/>
    <p:sldId id="262" r:id="rId6"/>
    <p:sldId id="263" r:id="rId7"/>
    <p:sldId id="297" r:id="rId8"/>
    <p:sldId id="298" r:id="rId9"/>
    <p:sldId id="299" r:id="rId10"/>
    <p:sldId id="300" r:id="rId11"/>
    <p:sldId id="301" r:id="rId12"/>
    <p:sldId id="302" r:id="rId13"/>
    <p:sldId id="303" r:id="rId14"/>
    <p:sldId id="304" r:id="rId15"/>
    <p:sldId id="306" r:id="rId16"/>
    <p:sldId id="307" r:id="rId17"/>
    <p:sldId id="308" r:id="rId18"/>
    <p:sldId id="309"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7" r:id="rId33"/>
    <p:sldId id="328" r:id="rId34"/>
    <p:sldId id="331" r:id="rId35"/>
    <p:sldId id="329" r:id="rId36"/>
    <p:sldId id="332" r:id="rId37"/>
    <p:sldId id="330" r:id="rId38"/>
    <p:sldId id="333" r:id="rId39"/>
    <p:sldId id="334" r:id="rId40"/>
    <p:sldId id="335" r:id="rId41"/>
    <p:sldId id="336" r:id="rId42"/>
    <p:sldId id="337" r:id="rId43"/>
    <p:sldId id="340" r:id="rId44"/>
    <p:sldId id="341" r:id="rId45"/>
    <p:sldId id="342" r:id="rId46"/>
    <p:sldId id="343" r:id="rId47"/>
    <p:sldId id="348" r:id="rId48"/>
    <p:sldId id="349" r:id="rId49"/>
    <p:sldId id="350" r:id="rId50"/>
    <p:sldId id="344" r:id="rId51"/>
    <p:sldId id="345" r:id="rId52"/>
    <p:sldId id="346" r:id="rId53"/>
    <p:sldId id="347" r:id="rId54"/>
    <p:sldId id="351"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0DD77-0987-4013-902F-65B384A139B4}"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2E8143-FBAE-4A7A-AD25-2754C2DDAFE6}" type="slidenum">
              <a:rPr lang="zh-CN" altLang="en-US" smtClean="0"/>
              <a:t>‹#›</a:t>
            </a:fld>
            <a:endParaRPr lang="zh-CN" altLang="en-US"/>
          </a:p>
        </p:txBody>
      </p:sp>
    </p:spTree>
    <p:extLst>
      <p:ext uri="{BB962C8B-B14F-4D97-AF65-F5344CB8AC3E}">
        <p14:creationId xmlns:p14="http://schemas.microsoft.com/office/powerpoint/2010/main" val="383862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p:spPr>
        <p:txBody>
          <a:bodyPr/>
          <a:lstStyle/>
          <a:p>
            <a:endParaRPr lang="zh-CN" altLang="en-US" smtClean="0">
              <a:ea typeface="宋体" charset="-122"/>
            </a:endParaRPr>
          </a:p>
        </p:txBody>
      </p:sp>
      <p:sp>
        <p:nvSpPr>
          <p:cNvPr id="52228" name="灯片编号占位符 3"/>
          <p:cNvSpPr>
            <a:spLocks noGrp="1"/>
          </p:cNvSpPr>
          <p:nvPr>
            <p:ph type="sldNum" sz="quarter" idx="5"/>
          </p:nvPr>
        </p:nvSpPr>
        <p:spPr>
          <a:noFill/>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B58E0E8A-9739-41E1-9DAF-8C277609F058}" type="slidenum">
              <a:rPr lang="zh-CN" altLang="en-US">
                <a:solidFill>
                  <a:prstClr val="black"/>
                </a:solidFill>
              </a:rPr>
              <a:pPr/>
              <a:t>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smtClean="0"/>
              <a:t>单击此处编辑母版副标题样式</a:t>
            </a:r>
            <a:endParaRPr lang="zh-CN" altLang="en-US" dirty="0"/>
          </a:p>
        </p:txBody>
      </p:sp>
      <p:grpSp>
        <p:nvGrpSpPr>
          <p:cNvPr id="4" name="组合 3"/>
          <p:cNvGrpSpPr/>
          <p:nvPr userDrawn="1"/>
        </p:nvGrpSpPr>
        <p:grpSpPr>
          <a:xfrm>
            <a:off x="1547664" y="0"/>
            <a:ext cx="6259483" cy="1600200"/>
            <a:chOff x="3117273" y="-3221"/>
            <a:chExt cx="6259483" cy="1600200"/>
          </a:xfrm>
        </p:grpSpPr>
        <p:sp>
          <p:nvSpPr>
            <p:cNvPr id="5" name="矩形 4"/>
            <p:cNvSpPr/>
            <p:nvPr userDrawn="1"/>
          </p:nvSpPr>
          <p:spPr>
            <a:xfrm>
              <a:off x="3117273" y="-3221"/>
              <a:ext cx="6259483" cy="1600200"/>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93773" y="760266"/>
              <a:ext cx="3590099" cy="560369"/>
            </a:xfrm>
            <a:prstGeom prst="rect">
              <a:avLst/>
            </a:prstGeom>
          </p:spPr>
        </p:pic>
      </p:grpSp>
    </p:spTree>
    <p:extLst>
      <p:ext uri="{BB962C8B-B14F-4D97-AF65-F5344CB8AC3E}">
        <p14:creationId xmlns:p14="http://schemas.microsoft.com/office/powerpoint/2010/main" val="1285873093"/>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5" name="组合 4"/>
          <p:cNvGrpSpPr/>
          <p:nvPr userDrawn="1"/>
        </p:nvGrpSpPr>
        <p:grpSpPr>
          <a:xfrm>
            <a:off x="6056651" y="309675"/>
            <a:ext cx="2630149" cy="615875"/>
            <a:chOff x="8429625" y="247650"/>
            <a:chExt cx="3457575" cy="809625"/>
          </a:xfrm>
        </p:grpSpPr>
        <p:sp>
          <p:nvSpPr>
            <p:cNvPr id="6" name="矩形 5"/>
            <p:cNvSpPr/>
            <p:nvPr userDrawn="1"/>
          </p:nvSpPr>
          <p:spPr>
            <a:xfrm>
              <a:off x="8429625" y="247650"/>
              <a:ext cx="3457575"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8674" y="477694"/>
              <a:ext cx="3091500" cy="482544"/>
            </a:xfrm>
            <a:prstGeom prst="rect">
              <a:avLst/>
            </a:prstGeom>
          </p:spPr>
        </p:pic>
      </p:grpSp>
      <p:sp>
        <p:nvSpPr>
          <p:cNvPr id="8" name="TextBox 4"/>
          <p:cNvSpPr txBox="1"/>
          <p:nvPr userDrawn="1"/>
        </p:nvSpPr>
        <p:spPr>
          <a:xfrm>
            <a:off x="395536" y="6597978"/>
            <a:ext cx="2016224" cy="261610"/>
          </a:xfrm>
          <a:prstGeom prst="rect">
            <a:avLst/>
          </a:prstGeom>
          <a:solidFill>
            <a:srgbClr val="1369B2"/>
          </a:solidFill>
        </p:spPr>
        <p:txBody>
          <a:bodyPr wrap="square" rtlCol="0">
            <a:spAutoFit/>
          </a:bodyPr>
          <a:lstStyle/>
          <a:p>
            <a:r>
              <a:rPr lang="en-US" altLang="zh-CN" sz="1100" b="1" dirty="0" err="1">
                <a:solidFill>
                  <a:schemeClr val="bg1"/>
                </a:solidFill>
                <a:latin typeface="微软雅黑" panose="020B0503020204020204" pitchFamily="34" charset="-122"/>
                <a:ea typeface="微软雅黑" panose="020B0503020204020204" pitchFamily="34" charset="-122"/>
              </a:rPr>
              <a:t>yx.ityxb.com</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2129444"/>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613" y="3789040"/>
            <a:ext cx="8602861" cy="848558"/>
          </a:xfrm>
          <a:prstGeom prst="rect">
            <a:avLst/>
          </a:prstGeom>
        </p:spPr>
      </p:pic>
      <p:grpSp>
        <p:nvGrpSpPr>
          <p:cNvPr id="4" name="组合 3"/>
          <p:cNvGrpSpPr/>
          <p:nvPr userDrawn="1"/>
        </p:nvGrpSpPr>
        <p:grpSpPr>
          <a:xfrm>
            <a:off x="2339752" y="1417638"/>
            <a:ext cx="4844935" cy="1155469"/>
            <a:chOff x="3765665" y="989215"/>
            <a:chExt cx="4844935" cy="1155469"/>
          </a:xfrm>
        </p:grpSpPr>
        <p:sp>
          <p:nvSpPr>
            <p:cNvPr id="5" name="矩形 4"/>
            <p:cNvSpPr/>
            <p:nvPr userDrawn="1"/>
          </p:nvSpPr>
          <p:spPr>
            <a:xfrm>
              <a:off x="3765665" y="989215"/>
              <a:ext cx="4844935" cy="115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48948" y="1381406"/>
              <a:ext cx="3798019" cy="592823"/>
            </a:xfrm>
            <a:prstGeom prst="rect">
              <a:avLst/>
            </a:prstGeom>
          </p:spPr>
        </p:pic>
      </p:grpSp>
    </p:spTree>
    <p:extLst>
      <p:ext uri="{BB962C8B-B14F-4D97-AF65-F5344CB8AC3E}">
        <p14:creationId xmlns:p14="http://schemas.microsoft.com/office/powerpoint/2010/main" val="2900600177"/>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43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push di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50.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slide" Target="slide32.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588" y="264160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lnSpc>
                <a:spcPct val="120000"/>
              </a:lnSpc>
              <a:spcBef>
                <a:spcPct val="0"/>
              </a:spcBef>
              <a:spcAft>
                <a:spcPct val="0"/>
              </a:spcAft>
              <a:buFont typeface="Arial" charset="0"/>
              <a:buNone/>
            </a:pPr>
            <a:r>
              <a:rPr lang="zh-CN" altLang="en-US" sz="4000" b="1" dirty="0" smtClean="0">
                <a:solidFill>
                  <a:prstClr val="white"/>
                </a:solidFill>
                <a:latin typeface="微软雅黑" pitchFamily="34" charset="-122"/>
                <a:ea typeface="微软雅黑" pitchFamily="34" charset="-122"/>
                <a:sym typeface="微软雅黑" pitchFamily="34" charset="-122"/>
              </a:rPr>
              <a:t>第</a:t>
            </a:r>
            <a:r>
              <a:rPr lang="en-US" altLang="zh-CN" sz="4000" b="1" dirty="0" smtClean="0">
                <a:solidFill>
                  <a:prstClr val="white"/>
                </a:solidFill>
                <a:latin typeface="微软雅黑" pitchFamily="34" charset="-122"/>
                <a:ea typeface="微软雅黑" pitchFamily="34" charset="-122"/>
                <a:sym typeface="微软雅黑" pitchFamily="34" charset="-122"/>
              </a:rPr>
              <a:t>6</a:t>
            </a:r>
            <a:r>
              <a:rPr lang="zh-CN" altLang="en-US" sz="4000" b="1" dirty="0" smtClean="0">
                <a:solidFill>
                  <a:prstClr val="white"/>
                </a:solidFill>
                <a:latin typeface="微软雅黑" pitchFamily="34" charset="-122"/>
                <a:ea typeface="微软雅黑" pitchFamily="34" charset="-122"/>
                <a:sym typeface="微软雅黑" pitchFamily="34" charset="-122"/>
              </a:rPr>
              <a:t>章	</a:t>
            </a:r>
            <a:r>
              <a:rPr lang="zh-CN" altLang="en-US" sz="4000" b="1" dirty="0">
                <a:solidFill>
                  <a:prstClr val="white"/>
                </a:solidFill>
                <a:latin typeface="微软雅黑" pitchFamily="34" charset="-122"/>
                <a:ea typeface="微软雅黑" pitchFamily="34" charset="-122"/>
                <a:sym typeface="微软雅黑" pitchFamily="34" charset="-122"/>
              </a:rPr>
              <a:t>营销转化</a:t>
            </a:r>
            <a:endParaRPr lang="zh-CN" altLang="en-US" sz="4000" b="1" dirty="0" smtClean="0">
              <a:solidFill>
                <a:prstClr val="white"/>
              </a:solidFill>
              <a:latin typeface="微软雅黑" pitchFamily="34" charset="-122"/>
              <a:ea typeface="微软雅黑" pitchFamily="34" charset="-122"/>
              <a:sym typeface="微软雅黑" pitchFamily="34" charset="-122"/>
            </a:endParaRPr>
          </a:p>
        </p:txBody>
      </p:sp>
      <p:sp>
        <p:nvSpPr>
          <p:cNvPr id="2051" name="TextBox 13"/>
          <p:cNvSpPr>
            <a:spLocks noChangeArrowheads="1"/>
          </p:cNvSpPr>
          <p:nvPr/>
        </p:nvSpPr>
        <p:spPr bwMode="auto">
          <a:xfrm>
            <a:off x="5133975" y="5497513"/>
            <a:ext cx="323691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buFont typeface="Arial" charset="0"/>
              <a:buChar char="•"/>
            </a:pPr>
            <a:r>
              <a:rPr lang="zh-CN" altLang="en-US" dirty="0">
                <a:solidFill>
                  <a:srgbClr val="92A1D1"/>
                </a:solidFill>
                <a:latin typeface="微软雅黑" pitchFamily="34" charset="-122"/>
                <a:ea typeface="微软雅黑" pitchFamily="34" charset="-122"/>
                <a:sym typeface="微软雅黑" pitchFamily="34" charset="-122"/>
              </a:rPr>
              <a:t>知识付费</a:t>
            </a:r>
            <a:endParaRPr lang="en-US" altLang="zh-CN" dirty="0" smtClean="0">
              <a:solidFill>
                <a:srgbClr val="92A1D1"/>
              </a:solidFill>
              <a:latin typeface="微软雅黑" pitchFamily="34" charset="-122"/>
              <a:ea typeface="微软雅黑" pitchFamily="34" charset="-122"/>
              <a:sym typeface="微软雅黑" pitchFamily="34" charset="-122"/>
            </a:endParaRPr>
          </a:p>
          <a:p>
            <a:pPr eaLnBrk="0" fontAlgn="base" hangingPunct="0">
              <a:lnSpc>
                <a:spcPct val="150000"/>
              </a:lnSpc>
              <a:spcBef>
                <a:spcPct val="0"/>
              </a:spcBef>
              <a:spcAft>
                <a:spcPct val="0"/>
              </a:spcAft>
              <a:buFont typeface="Arial" charset="0"/>
              <a:buChar char="•"/>
            </a:pPr>
            <a:r>
              <a:rPr lang="zh-CN" altLang="en-US" dirty="0" smtClean="0">
                <a:solidFill>
                  <a:srgbClr val="92A1D1"/>
                </a:solidFill>
                <a:latin typeface="微软雅黑" pitchFamily="34" charset="-122"/>
                <a:ea typeface="微软雅黑" pitchFamily="34" charset="-122"/>
                <a:sym typeface="微软雅黑" pitchFamily="34" charset="-122"/>
              </a:rPr>
              <a:t>广告合作</a:t>
            </a:r>
            <a:endParaRPr lang="en-US" altLang="zh-CN" dirty="0" smtClean="0">
              <a:solidFill>
                <a:srgbClr val="92A1D1"/>
              </a:solidFill>
              <a:latin typeface="微软雅黑" pitchFamily="34" charset="-122"/>
              <a:ea typeface="微软雅黑" pitchFamily="34" charset="-122"/>
              <a:sym typeface="微软雅黑" pitchFamily="34" charset="-122"/>
            </a:endParaRPr>
          </a:p>
        </p:txBody>
      </p:sp>
      <p:sp>
        <p:nvSpPr>
          <p:cNvPr id="2052" name="矩形 8"/>
          <p:cNvSpPr>
            <a:spLocks noChangeArrowheads="1"/>
          </p:cNvSpPr>
          <p:nvPr/>
        </p:nvSpPr>
        <p:spPr bwMode="auto">
          <a:xfrm>
            <a:off x="2514600" y="5511800"/>
            <a:ext cx="565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buFont typeface="Arial" charset="0"/>
              <a:buChar char="•"/>
            </a:pPr>
            <a:r>
              <a:rPr lang="zh-CN" altLang="en-US" dirty="0" smtClean="0">
                <a:solidFill>
                  <a:srgbClr val="92A1D1"/>
                </a:solidFill>
                <a:latin typeface="微软雅黑" pitchFamily="34" charset="-122"/>
                <a:ea typeface="微软雅黑" pitchFamily="34" charset="-122"/>
                <a:sym typeface="微软雅黑" pitchFamily="34" charset="-122"/>
              </a:rPr>
              <a:t>商品销售</a:t>
            </a:r>
          </a:p>
          <a:p>
            <a:pPr eaLnBrk="0" fontAlgn="base" hangingPunct="0">
              <a:lnSpc>
                <a:spcPct val="150000"/>
              </a:lnSpc>
              <a:spcBef>
                <a:spcPct val="0"/>
              </a:spcBef>
              <a:spcAft>
                <a:spcPct val="0"/>
              </a:spcAft>
              <a:buFont typeface="Arial" charset="0"/>
              <a:buChar char="•"/>
            </a:pPr>
            <a:r>
              <a:rPr lang="zh-CN" altLang="en-US" dirty="0" smtClean="0">
                <a:solidFill>
                  <a:srgbClr val="92A1D1"/>
                </a:solidFill>
                <a:latin typeface="微软雅黑" pitchFamily="34" charset="-122"/>
                <a:ea typeface="微软雅黑" pitchFamily="34" charset="-122"/>
                <a:sym typeface="微软雅黑" pitchFamily="34" charset="-122"/>
              </a:rPr>
              <a:t>会员收费</a:t>
            </a:r>
          </a:p>
        </p:txBody>
      </p:sp>
      <p:sp>
        <p:nvSpPr>
          <p:cNvPr id="11" name="椭圆 10"/>
          <p:cNvSpPr/>
          <p:nvPr/>
        </p:nvSpPr>
        <p:spPr bwMode="auto">
          <a:xfrm>
            <a:off x="1187624" y="5541963"/>
            <a:ext cx="1057101" cy="792162"/>
          </a:xfrm>
          <a:prstGeom prst="ellipse">
            <a:avLst/>
          </a:prstGeom>
          <a:solidFill>
            <a:srgbClr val="92A1D1"/>
          </a:solidFill>
          <a:ln w="28575" cap="flat" cmpd="sng" algn="ctr">
            <a:noFill/>
            <a:prstDash val="solid"/>
            <a:round/>
            <a:headEnd type="none" w="med" len="med"/>
            <a:tailEnd type="none" w="med" len="med"/>
          </a:ln>
          <a:effectLst/>
          <a:extLst/>
        </p:spPr>
        <p:txBody>
          <a:bodyPr/>
          <a:lstStyle/>
          <a:p>
            <a:pPr eaLnBrk="0" fontAlgn="base" hangingPunct="0">
              <a:spcBef>
                <a:spcPct val="0"/>
              </a:spcBef>
              <a:spcAft>
                <a:spcPct val="0"/>
              </a:spcAft>
              <a:buFont typeface="Arial" pitchFamily="34" charset="0"/>
              <a:buNone/>
              <a:defRPr/>
            </a:pPr>
            <a:endParaRPr lang="zh-CN" altLang="en-US">
              <a:solidFill>
                <a:srgbClr val="7FD13B">
                  <a:lumMod val="75000"/>
                </a:srgbClr>
              </a:solidFill>
            </a:endParaRPr>
          </a:p>
        </p:txBody>
      </p:sp>
      <p:sp>
        <p:nvSpPr>
          <p:cNvPr id="2054" name="矩形 4"/>
          <p:cNvSpPr>
            <a:spLocks noChangeArrowheads="1"/>
          </p:cNvSpPr>
          <p:nvPr/>
        </p:nvSpPr>
        <p:spPr bwMode="auto">
          <a:xfrm>
            <a:off x="1241629" y="5589240"/>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pPr>
            <a:r>
              <a:rPr lang="zh-CN" altLang="en-US" sz="2000" b="1" dirty="0" smtClean="0">
                <a:solidFill>
                  <a:prstClr val="white"/>
                </a:solidFill>
                <a:latin typeface="微软雅黑" pitchFamily="34" charset="-122"/>
                <a:ea typeface="微软雅黑" pitchFamily="34" charset="-122"/>
                <a:sym typeface="微软雅黑" pitchFamily="34" charset="-122"/>
              </a:rPr>
              <a:t>新媒体</a:t>
            </a:r>
            <a:endParaRPr lang="en-US" altLang="zh-CN" sz="2000" b="1" dirty="0" smtClean="0">
              <a:solidFill>
                <a:prstClr val="white"/>
              </a:solidFill>
              <a:latin typeface="微软雅黑" pitchFamily="34" charset="-122"/>
              <a:ea typeface="微软雅黑" pitchFamily="34" charset="-122"/>
              <a:sym typeface="微软雅黑" pitchFamily="34" charset="-122"/>
            </a:endParaRPr>
          </a:p>
          <a:p>
            <a:pPr algn="ctr" fontAlgn="base">
              <a:spcBef>
                <a:spcPct val="0"/>
              </a:spcBef>
              <a:spcAft>
                <a:spcPct val="0"/>
              </a:spcAft>
            </a:pPr>
            <a:r>
              <a:rPr lang="zh-CN" altLang="en-US" sz="2000" b="1" dirty="0">
                <a:solidFill>
                  <a:prstClr val="white"/>
                </a:solidFill>
                <a:latin typeface="微软雅黑" pitchFamily="34" charset="-122"/>
                <a:ea typeface="微软雅黑" pitchFamily="34" charset="-122"/>
                <a:sym typeface="微软雅黑" pitchFamily="34" charset="-122"/>
              </a:rPr>
              <a:t>运营</a:t>
            </a:r>
            <a:endParaRPr lang="en-US" altLang="zh-CN" sz="2000" b="1" dirty="0" smtClean="0">
              <a:solidFill>
                <a:prstClr val="white"/>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25608365"/>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商品展示</a:t>
            </a:r>
            <a:endParaRPr lang="zh-CN" altLang="en-US" sz="2000" b="1" dirty="0">
              <a:solidFill>
                <a:srgbClr val="1B639F"/>
              </a:solidFill>
            </a:endParaRPr>
          </a:p>
        </p:txBody>
      </p:sp>
      <p:sp>
        <p:nvSpPr>
          <p:cNvPr id="9" name="矩形 15"/>
          <p:cNvSpPr>
            <a:spLocks noChangeArrowheads="1"/>
          </p:cNvSpPr>
          <p:nvPr/>
        </p:nvSpPr>
        <p:spPr bwMode="auto">
          <a:xfrm>
            <a:off x="688976" y="2473325"/>
            <a:ext cx="4459088"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）链接</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链接指的是通过网址链接的形式展示</a:t>
            </a:r>
            <a:r>
              <a:rPr lang="zh-CN" altLang="en-US" sz="1700" dirty="0" smtClean="0">
                <a:latin typeface="微软雅黑" pitchFamily="34" charset="-122"/>
                <a:ea typeface="微软雅黑" pitchFamily="34" charset="-122"/>
              </a:rPr>
              <a:t>商品，即</a:t>
            </a:r>
            <a:r>
              <a:rPr lang="zh-CN" altLang="en-US" sz="1700" dirty="0">
                <a:latin typeface="微软雅黑" pitchFamily="34" charset="-122"/>
                <a:ea typeface="微软雅黑" pitchFamily="34" charset="-122"/>
              </a:rPr>
              <a:t>用户点击链接后就可以进入商品展示</a:t>
            </a:r>
            <a:r>
              <a:rPr lang="zh-CN" altLang="en-US" sz="1700" dirty="0" smtClean="0">
                <a:latin typeface="微软雅黑" pitchFamily="34" charset="-122"/>
                <a:ea typeface="微软雅黑" pitchFamily="34" charset="-122"/>
              </a:rPr>
              <a:t>网页</a:t>
            </a:r>
            <a:r>
              <a:rPr lang="zh-CN" altLang="en-US" sz="1700" dirty="0">
                <a:latin typeface="微软雅黑" pitchFamily="34" charset="-122"/>
                <a:ea typeface="微软雅黑" pitchFamily="34" charset="-122"/>
              </a:rPr>
              <a:t>。链接展示网页的样式极</a:t>
            </a:r>
            <a:r>
              <a:rPr lang="zh-CN" altLang="en-US" sz="1700" dirty="0" smtClean="0">
                <a:latin typeface="微软雅黑" pitchFamily="34" charset="-122"/>
                <a:ea typeface="微软雅黑" pitchFamily="34" charset="-122"/>
              </a:rPr>
              <a:t>多，包括</a:t>
            </a:r>
            <a:r>
              <a:rPr lang="zh-CN" altLang="en-US" sz="1700" dirty="0">
                <a:latin typeface="微软雅黑" pitchFamily="34" charset="-122"/>
                <a:ea typeface="微软雅黑" pitchFamily="34" charset="-122"/>
              </a:rPr>
              <a:t>淘宝页面、京东</a:t>
            </a:r>
            <a:r>
              <a:rPr lang="zh-CN" altLang="en-US" sz="1700" dirty="0" smtClean="0">
                <a:latin typeface="微软雅黑" pitchFamily="34" charset="-122"/>
                <a:ea typeface="微软雅黑" pitchFamily="34" charset="-122"/>
              </a:rPr>
              <a:t>页面等。</a:t>
            </a:r>
            <a:endParaRPr lang="en-US" altLang="zh-CN" sz="1700" dirty="0" smtClean="0">
              <a:latin typeface="微软雅黑" pitchFamily="34" charset="-122"/>
              <a:ea typeface="微软雅黑" pitchFamily="34" charset="-122"/>
            </a:endParaRPr>
          </a:p>
          <a:p>
            <a:pPr algn="just">
              <a:lnSpc>
                <a:spcPct val="150000"/>
              </a:lnSpc>
            </a:pPr>
            <a:r>
              <a:rPr lang="zh-CN" altLang="en-US" sz="1700" dirty="0" smtClean="0">
                <a:latin typeface="微软雅黑" pitchFamily="34" charset="-122"/>
                <a:ea typeface="微软雅黑" pitchFamily="34" charset="-122"/>
              </a:rPr>
              <a:t>直接通过链接</a:t>
            </a:r>
            <a:r>
              <a:rPr lang="zh-CN" altLang="en-US" sz="1700" dirty="0">
                <a:latin typeface="微软雅黑" pitchFamily="34" charset="-122"/>
                <a:ea typeface="微软雅黑" pitchFamily="34" charset="-122"/>
              </a:rPr>
              <a:t>展示，可以详细讲解商品属性和商品购买信息，并且大多数电商网页都带有购买链接，可以直接促成购买转化。并可以通过商城页面跳转，曝光更多商品，提高转化率。</a:t>
            </a:r>
          </a:p>
        </p:txBody>
      </p:sp>
      <p:pic>
        <p:nvPicPr>
          <p:cNvPr id="10" name="图片 9" descr="C:\Users\PC\AppData\Local\Temp\WeChat Files\c51349cf4ca802049dfaec256637e55.jpg"/>
          <p:cNvPicPr/>
          <p:nvPr/>
        </p:nvPicPr>
        <p:blipFill rotWithShape="1">
          <a:blip r:embed="rId4" cstate="print">
            <a:extLst>
              <a:ext uri="{28A0092B-C50C-407E-A947-70E740481C1C}">
                <a14:useLocalDpi xmlns:a14="http://schemas.microsoft.com/office/drawing/2010/main" val="0"/>
              </a:ext>
            </a:extLst>
          </a:blip>
          <a:srcRect t="10425"/>
          <a:stretch/>
        </p:blipFill>
        <p:spPr bwMode="auto">
          <a:xfrm>
            <a:off x="5364088" y="2070018"/>
            <a:ext cx="2661791" cy="423939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689583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商品展示</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）文字</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文字是指通过纯文字介绍的形式展示</a:t>
            </a:r>
            <a:r>
              <a:rPr lang="zh-CN" altLang="en-US" sz="1700" dirty="0" smtClean="0">
                <a:latin typeface="微软雅黑" pitchFamily="34" charset="-122"/>
                <a:ea typeface="微软雅黑" pitchFamily="34" charset="-122"/>
              </a:rPr>
              <a:t>商品，通过</a:t>
            </a:r>
            <a:r>
              <a:rPr lang="zh-CN" altLang="en-US" sz="1700" dirty="0">
                <a:latin typeface="微软雅黑" pitchFamily="34" charset="-122"/>
                <a:ea typeface="微软雅黑" pitchFamily="34" charset="-122"/>
              </a:rPr>
              <a:t>纯文字的商品展示形式虽然看似</a:t>
            </a:r>
            <a:r>
              <a:rPr lang="zh-CN" altLang="en-US" sz="1700" dirty="0" smtClean="0">
                <a:latin typeface="微软雅黑" pitchFamily="34" charset="-122"/>
                <a:ea typeface="微软雅黑" pitchFamily="34" charset="-122"/>
              </a:rPr>
              <a:t>过于简单</a:t>
            </a:r>
            <a:r>
              <a:rPr lang="zh-CN" altLang="en-US" sz="1700" dirty="0">
                <a:latin typeface="微软雅黑" pitchFamily="34" charset="-122"/>
                <a:ea typeface="微软雅黑" pitchFamily="34" charset="-122"/>
              </a:rPr>
              <a:t>没有</a:t>
            </a:r>
            <a:r>
              <a:rPr lang="zh-CN" altLang="en-US" sz="1700" dirty="0" smtClean="0">
                <a:latin typeface="微软雅黑" pitchFamily="34" charset="-122"/>
                <a:ea typeface="微软雅黑" pitchFamily="34" charset="-122"/>
              </a:rPr>
              <a:t>吸引力，实则</a:t>
            </a:r>
            <a:r>
              <a:rPr lang="zh-CN" altLang="en-US" sz="1700" dirty="0">
                <a:latin typeface="微软雅黑" pitchFamily="34" charset="-122"/>
                <a:ea typeface="微软雅黑" pitchFamily="34" charset="-122"/>
              </a:rPr>
              <a:t>具有很强的</a:t>
            </a:r>
            <a:r>
              <a:rPr lang="zh-CN" altLang="en-US" sz="1700" dirty="0" smtClean="0">
                <a:latin typeface="微软雅黑" pitchFamily="34" charset="-122"/>
                <a:ea typeface="微软雅黑" pitchFamily="34" charset="-122"/>
              </a:rPr>
              <a:t>亲近性，推广</a:t>
            </a:r>
            <a:r>
              <a:rPr lang="zh-CN" altLang="en-US" sz="1700" dirty="0">
                <a:latin typeface="微软雅黑" pitchFamily="34" charset="-122"/>
                <a:ea typeface="微软雅黑" pitchFamily="34" charset="-122"/>
              </a:rPr>
              <a:t>时就好像是在和朋友介绍商品一样。通过</a:t>
            </a:r>
            <a:r>
              <a:rPr lang="zh-CN" altLang="en-US" sz="1700" dirty="0" smtClean="0">
                <a:latin typeface="微软雅黑" pitchFamily="34" charset="-122"/>
                <a:ea typeface="微软雅黑" pitchFamily="34" charset="-122"/>
              </a:rPr>
              <a:t>口语</a:t>
            </a:r>
            <a:r>
              <a:rPr lang="zh-CN" altLang="en-US" sz="1700" dirty="0">
                <a:latin typeface="微软雅黑" pitchFamily="34" charset="-122"/>
                <a:ea typeface="微软雅黑" pitchFamily="34" charset="-122"/>
              </a:rPr>
              <a:t>化的介绍及“亲测有效”之类的话</a:t>
            </a:r>
            <a:r>
              <a:rPr lang="zh-CN" altLang="en-US" sz="1700" dirty="0" smtClean="0">
                <a:latin typeface="微软雅黑" pitchFamily="34" charset="-122"/>
                <a:ea typeface="微软雅黑" pitchFamily="34" charset="-122"/>
              </a:rPr>
              <a:t>术，可以</a:t>
            </a:r>
            <a:r>
              <a:rPr lang="zh-CN" altLang="en-US" sz="1700" dirty="0">
                <a:latin typeface="微软雅黑" pitchFamily="34" charset="-122"/>
                <a:ea typeface="微软雅黑" pitchFamily="34" charset="-122"/>
              </a:rPr>
              <a:t>较容易地获取到用户的</a:t>
            </a:r>
            <a:r>
              <a:rPr lang="zh-CN" altLang="en-US" sz="1700" dirty="0" smtClean="0">
                <a:latin typeface="微软雅黑" pitchFamily="34" charset="-122"/>
                <a:ea typeface="微软雅黑" pitchFamily="34" charset="-122"/>
              </a:rPr>
              <a:t>信任，从而</a:t>
            </a:r>
            <a:r>
              <a:rPr lang="zh-CN" altLang="en-US" sz="1700" dirty="0">
                <a:latin typeface="微软雅黑" pitchFamily="34" charset="-122"/>
                <a:ea typeface="微软雅黑" pitchFamily="34" charset="-122"/>
              </a:rPr>
              <a:t>实现</a:t>
            </a:r>
            <a:r>
              <a:rPr lang="zh-CN" altLang="en-US" sz="1700" dirty="0" smtClean="0">
                <a:latin typeface="微软雅黑" pitchFamily="34" charset="-122"/>
                <a:ea typeface="微软雅黑" pitchFamily="34" charset="-122"/>
              </a:rPr>
              <a:t>销售转化</a:t>
            </a:r>
            <a:r>
              <a:rPr lang="zh-CN" altLang="en-US" sz="1700" dirty="0">
                <a:latin typeface="微软雅黑" pitchFamily="34" charset="-122"/>
                <a:ea typeface="微软雅黑" pitchFamily="34" charset="-122"/>
              </a:rPr>
              <a:t>。</a:t>
            </a:r>
          </a:p>
        </p:txBody>
      </p:sp>
    </p:spTree>
    <p:extLst>
      <p:ext uri="{BB962C8B-B14F-4D97-AF65-F5344CB8AC3E}">
        <p14:creationId xmlns:p14="http://schemas.microsoft.com/office/powerpoint/2010/main" val="1301234279"/>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商品展示</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a:t>
            </a:r>
            <a:r>
              <a:rPr lang="zh-CN" altLang="en-US" sz="1700" b="1" dirty="0">
                <a:latin typeface="微软雅黑" pitchFamily="34" charset="-122"/>
                <a:ea typeface="微软雅黑" pitchFamily="34" charset="-122"/>
              </a:rPr>
              <a:t>图片</a:t>
            </a:r>
          </a:p>
          <a:p>
            <a:pPr algn="just">
              <a:lnSpc>
                <a:spcPct val="150000"/>
              </a:lnSpc>
            </a:pPr>
            <a:r>
              <a:rPr lang="zh-CN" altLang="en-US" sz="1700" dirty="0">
                <a:latin typeface="微软雅黑" pitchFamily="34" charset="-122"/>
                <a:ea typeface="微软雅黑" pitchFamily="34" charset="-122"/>
              </a:rPr>
              <a:t>图片</a:t>
            </a:r>
            <a:r>
              <a:rPr lang="zh-CN" altLang="en-US" sz="1700" dirty="0" smtClean="0">
                <a:latin typeface="微软雅黑" pitchFamily="34" charset="-122"/>
                <a:ea typeface="微软雅黑" pitchFamily="34" charset="-122"/>
              </a:rPr>
              <a:t>是</a:t>
            </a:r>
            <a:r>
              <a:rPr lang="zh-CN" altLang="en-US" sz="1700" dirty="0">
                <a:latin typeface="微软雅黑" pitchFamily="34" charset="-122"/>
                <a:ea typeface="微软雅黑" pitchFamily="34" charset="-122"/>
              </a:rPr>
              <a:t>指通过图形图像的形式来展示商品，有着较高的视觉冲击力，一般会搭配“折扣”或者“满减”等形式的活动进行推广，意图使用户产生“冲动消费”行为。</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4</a:t>
            </a:r>
            <a:r>
              <a:rPr lang="zh-CN" altLang="en-US" sz="1700" b="1" dirty="0" smtClean="0">
                <a:latin typeface="微软雅黑" pitchFamily="34" charset="-122"/>
                <a:ea typeface="微软雅黑" pitchFamily="34" charset="-122"/>
              </a:rPr>
              <a:t>）组合</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组合即多种展示形式同时使用，通过组合的形式增加转化效果，常见的有“文字</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链接”、“文字</a:t>
            </a:r>
            <a:r>
              <a:rPr lang="en-US" altLang="zh-CN" sz="1700" dirty="0" smtClean="0">
                <a:latin typeface="微软雅黑" pitchFamily="34" charset="-122"/>
                <a:ea typeface="微软雅黑" pitchFamily="34" charset="-122"/>
              </a:rPr>
              <a:t>+</a:t>
            </a:r>
            <a:r>
              <a:rPr lang="zh-CN" altLang="en-US" sz="1700" dirty="0">
                <a:latin typeface="微软雅黑" pitchFamily="34" charset="-122"/>
                <a:ea typeface="微软雅黑" pitchFamily="34" charset="-122"/>
              </a:rPr>
              <a:t>图片</a:t>
            </a:r>
            <a:r>
              <a:rPr lang="zh-CN" altLang="en-US" sz="1700" dirty="0" smtClean="0">
                <a:latin typeface="微软雅黑" pitchFamily="34" charset="-122"/>
                <a:ea typeface="微软雅黑" pitchFamily="34" charset="-122"/>
              </a:rPr>
              <a:t>”</a:t>
            </a:r>
            <a:r>
              <a:rPr lang="zh-CN" altLang="en-US" sz="1700" dirty="0">
                <a:latin typeface="微软雅黑" pitchFamily="34" charset="-122"/>
                <a:ea typeface="微软雅黑" pitchFamily="34" charset="-122"/>
              </a:rPr>
              <a:t>的形式。</a:t>
            </a:r>
          </a:p>
        </p:txBody>
      </p:sp>
    </p:spTree>
    <p:extLst>
      <p:ext uri="{BB962C8B-B14F-4D97-AF65-F5344CB8AC3E}">
        <p14:creationId xmlns:p14="http://schemas.microsoft.com/office/powerpoint/2010/main" val="2070730473"/>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3.</a:t>
            </a:r>
            <a:r>
              <a:rPr lang="zh-CN" altLang="en-US" sz="2000" b="1" dirty="0" smtClean="0">
                <a:solidFill>
                  <a:srgbClr val="1B639F"/>
                </a:solidFill>
              </a:rPr>
              <a:t>商品</a:t>
            </a:r>
            <a:r>
              <a:rPr lang="zh-CN" altLang="en-US" sz="2000" b="1" dirty="0">
                <a:solidFill>
                  <a:srgbClr val="1B639F"/>
                </a:solidFill>
              </a:rPr>
              <a:t>宣传</a:t>
            </a:r>
          </a:p>
        </p:txBody>
      </p:sp>
      <p:sp>
        <p:nvSpPr>
          <p:cNvPr id="9" name="矩形 15"/>
          <p:cNvSpPr>
            <a:spLocks noChangeArrowheads="1"/>
          </p:cNvSpPr>
          <p:nvPr/>
        </p:nvSpPr>
        <p:spPr bwMode="auto">
          <a:xfrm>
            <a:off x="688976" y="2473325"/>
            <a:ext cx="7771456"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）商品</a:t>
            </a:r>
            <a:r>
              <a:rPr lang="zh-CN" altLang="en-US" sz="1700" b="1" dirty="0">
                <a:latin typeface="微软雅黑" pitchFamily="34" charset="-122"/>
                <a:ea typeface="微软雅黑" pitchFamily="34" charset="-122"/>
              </a:rPr>
              <a:t>属性及信息</a:t>
            </a:r>
          </a:p>
          <a:p>
            <a:pPr algn="just">
              <a:lnSpc>
                <a:spcPct val="150000"/>
              </a:lnSpc>
            </a:pPr>
            <a:r>
              <a:rPr lang="zh-CN" altLang="en-US" sz="1700" dirty="0">
                <a:latin typeface="微软雅黑" pitchFamily="34" charset="-122"/>
                <a:ea typeface="微软雅黑" pitchFamily="34" charset="-122"/>
              </a:rPr>
              <a:t>商品宣传中最基础的要素是描述清楚商品的属性及信息，例如产品名称、产品用途、产品尺寸等。清晰的描述可以让用户明白次商品是否为自己所需，以免出现售后纠纷。</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）优势</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商品宣传中，体现出商品的优势也是很重要的，无论是质量好还是功能独到，都应该在显眼位置进行突出，通过与同类产品的对比，吸引用户购买</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70265159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3.</a:t>
            </a:r>
            <a:r>
              <a:rPr lang="zh-CN" altLang="en-US" sz="2000" b="1" dirty="0" smtClean="0">
                <a:solidFill>
                  <a:srgbClr val="1B639F"/>
                </a:solidFill>
              </a:rPr>
              <a:t>商品</a:t>
            </a:r>
            <a:r>
              <a:rPr lang="zh-CN" altLang="en-US" sz="2000" b="1" dirty="0">
                <a:solidFill>
                  <a:srgbClr val="1B639F"/>
                </a:solidFill>
              </a:rPr>
              <a:t>宣传</a:t>
            </a:r>
          </a:p>
        </p:txBody>
      </p:sp>
      <p:sp>
        <p:nvSpPr>
          <p:cNvPr id="9"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smtClean="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）价格</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价格作为商品销售的一个核心元素，一定需要出现在宣传中，此外如有价格上的优惠活动，一定要重点突出，这是一个极好的促使用户产生购买欲望的元素。</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4</a:t>
            </a:r>
            <a:r>
              <a:rPr lang="zh-CN" altLang="en-US" sz="1700" b="1" dirty="0" smtClean="0">
                <a:latin typeface="微软雅黑" pitchFamily="34" charset="-122"/>
                <a:ea typeface="微软雅黑" pitchFamily="34" charset="-122"/>
              </a:rPr>
              <a:t>）图片</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除了部分虚拟产品没有图片外，大多数的商品宣传中图片起到了至关重要的作用，商品图片的良莠可以直接影响用户的购买欲望。</a:t>
            </a:r>
          </a:p>
        </p:txBody>
      </p:sp>
    </p:spTree>
    <p:extLst>
      <p:ext uri="{BB962C8B-B14F-4D97-AF65-F5344CB8AC3E}">
        <p14:creationId xmlns:p14="http://schemas.microsoft.com/office/powerpoint/2010/main" val="49685487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6.1.2  </a:t>
            </a:r>
            <a:r>
              <a:rPr lang="zh-CN" altLang="en-US" sz="2700" dirty="0">
                <a:solidFill>
                  <a:srgbClr val="1369B2"/>
                </a:solidFill>
                <a:latin typeface="微软雅黑" pitchFamily="34" charset="-122"/>
                <a:ea typeface="微软雅黑" pitchFamily="34" charset="-122"/>
              </a:rPr>
              <a:t>服务</a:t>
            </a:r>
            <a:r>
              <a:rPr lang="zh-CN" altLang="en-US" sz="2700" dirty="0" smtClean="0">
                <a:solidFill>
                  <a:srgbClr val="1369B2"/>
                </a:solidFill>
                <a:latin typeface="微软雅黑" pitchFamily="34" charset="-122"/>
                <a:ea typeface="微软雅黑" pitchFamily="34" charset="-122"/>
              </a:rPr>
              <a:t>维</a:t>
            </a:r>
            <a:r>
              <a:rPr lang="zh-CN" altLang="en-US" sz="2700" dirty="0">
                <a:solidFill>
                  <a:srgbClr val="1369B2"/>
                </a:solidFill>
                <a:latin typeface="微软雅黑" pitchFamily="34" charset="-122"/>
                <a:ea typeface="微软雅黑" pitchFamily="34" charset="-122"/>
              </a:rPr>
              <a:t>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1.</a:t>
            </a:r>
            <a:r>
              <a:rPr lang="zh-CN" altLang="en-US" sz="2000" b="1" dirty="0" smtClean="0">
                <a:solidFill>
                  <a:srgbClr val="1B639F"/>
                </a:solidFill>
              </a:rPr>
              <a:t>售前服务</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售前服务指的是社群运营者对用户进行的导购、回复咨询等行为。由于在社群中</a:t>
            </a:r>
            <a:r>
              <a:rPr lang="zh-CN" altLang="en-US" sz="1700" dirty="0" smtClean="0">
                <a:latin typeface="微软雅黑" pitchFamily="34" charset="-122"/>
                <a:ea typeface="微软雅黑" pitchFamily="34" charset="-122"/>
              </a:rPr>
              <a:t>销售商品</a:t>
            </a:r>
            <a:r>
              <a:rPr lang="zh-CN" altLang="en-US" sz="1700" dirty="0">
                <a:latin typeface="微软雅黑" pitchFamily="34" charset="-122"/>
                <a:ea typeface="微软雅黑" pitchFamily="34" charset="-122"/>
              </a:rPr>
              <a:t>属于线上</a:t>
            </a:r>
            <a:r>
              <a:rPr lang="zh-CN" altLang="en-US" sz="1700" dirty="0" smtClean="0">
                <a:latin typeface="微软雅黑" pitchFamily="34" charset="-122"/>
                <a:ea typeface="微软雅黑" pitchFamily="34" charset="-122"/>
              </a:rPr>
              <a:t>行为，用户</a:t>
            </a:r>
            <a:r>
              <a:rPr lang="zh-CN" altLang="en-US" sz="1700" dirty="0">
                <a:latin typeface="微软雅黑" pitchFamily="34" charset="-122"/>
                <a:ea typeface="微软雅黑" pitchFamily="34" charset="-122"/>
              </a:rPr>
              <a:t>无法直接了解商品的各种</a:t>
            </a:r>
            <a:r>
              <a:rPr lang="zh-CN" altLang="en-US" sz="1700" dirty="0" smtClean="0">
                <a:latin typeface="微软雅黑" pitchFamily="34" charset="-122"/>
                <a:ea typeface="微软雅黑" pitchFamily="34" charset="-122"/>
              </a:rPr>
              <a:t>属性，因此</a:t>
            </a:r>
            <a:r>
              <a:rPr lang="zh-CN" altLang="en-US" sz="1700" dirty="0">
                <a:latin typeface="微软雅黑" pitchFamily="34" charset="-122"/>
                <a:ea typeface="微软雅黑" pitchFamily="34" charset="-122"/>
              </a:rPr>
              <a:t>需要社群运营者对商品进行</a:t>
            </a:r>
            <a:r>
              <a:rPr lang="zh-CN" altLang="en-US" sz="1700" dirty="0" smtClean="0">
                <a:latin typeface="微软雅黑" pitchFamily="34" charset="-122"/>
                <a:ea typeface="微软雅黑" pitchFamily="34" charset="-122"/>
              </a:rPr>
              <a:t>介绍，解答</a:t>
            </a:r>
            <a:r>
              <a:rPr lang="zh-CN" altLang="en-US" sz="1700" dirty="0">
                <a:latin typeface="微软雅黑" pitchFamily="34" charset="-122"/>
                <a:ea typeface="微软雅黑" pitchFamily="34" charset="-122"/>
              </a:rPr>
              <a:t>用户的</a:t>
            </a:r>
            <a:r>
              <a:rPr lang="zh-CN" altLang="en-US" sz="1700" dirty="0" smtClean="0">
                <a:latin typeface="微软雅黑" pitchFamily="34" charset="-122"/>
                <a:ea typeface="微软雅黑" pitchFamily="34" charset="-122"/>
              </a:rPr>
              <a:t>疑惑，帮助</a:t>
            </a:r>
            <a:r>
              <a:rPr lang="zh-CN" altLang="en-US" sz="1700" dirty="0">
                <a:latin typeface="微软雅黑" pitchFamily="34" charset="-122"/>
                <a:ea typeface="微软雅黑" pitchFamily="34" charset="-122"/>
              </a:rPr>
              <a:t>用户选择和购买商品。如今的市场绝大多数都是</a:t>
            </a:r>
            <a:r>
              <a:rPr lang="zh-CN" altLang="en-US" sz="1700" dirty="0" smtClean="0">
                <a:latin typeface="微软雅黑" pitchFamily="34" charset="-122"/>
                <a:ea typeface="微软雅黑" pitchFamily="34" charset="-122"/>
              </a:rPr>
              <a:t>买方市场，商品供大于求，用户</a:t>
            </a:r>
            <a:r>
              <a:rPr lang="zh-CN" altLang="en-US" sz="1700" dirty="0">
                <a:latin typeface="微软雅黑" pitchFamily="34" charset="-122"/>
                <a:ea typeface="微软雅黑" pitchFamily="34" charset="-122"/>
              </a:rPr>
              <a:t>有充分的选择条件。如果社群运营者的售前服务没有</a:t>
            </a:r>
            <a:r>
              <a:rPr lang="zh-CN" altLang="en-US" sz="1700" dirty="0" smtClean="0">
                <a:latin typeface="微软雅黑" pitchFamily="34" charset="-122"/>
                <a:ea typeface="微软雅黑" pitchFamily="34" charset="-122"/>
              </a:rPr>
              <a:t>做好，用户</a:t>
            </a:r>
            <a:r>
              <a:rPr lang="zh-CN" altLang="en-US" sz="1700" dirty="0">
                <a:latin typeface="微软雅黑" pitchFamily="34" charset="-122"/>
                <a:ea typeface="微软雅黑" pitchFamily="34" charset="-122"/>
              </a:rPr>
              <a:t>可能会对</a:t>
            </a:r>
            <a:r>
              <a:rPr lang="zh-CN" altLang="en-US" sz="1700" dirty="0" smtClean="0">
                <a:latin typeface="微软雅黑" pitchFamily="34" charset="-122"/>
                <a:ea typeface="微软雅黑" pitchFamily="34" charset="-122"/>
              </a:rPr>
              <a:t>这些</a:t>
            </a:r>
            <a:r>
              <a:rPr lang="zh-CN" altLang="en-US" sz="1700" dirty="0">
                <a:latin typeface="微软雅黑" pitchFamily="34" charset="-122"/>
                <a:ea typeface="微软雅黑" pitchFamily="34" charset="-122"/>
              </a:rPr>
              <a:t>商品的兴趣大幅降低。另外</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如果没有向用户提供完善的售前</a:t>
            </a:r>
            <a:r>
              <a:rPr lang="zh-CN" altLang="en-US" sz="1700" dirty="0" smtClean="0">
                <a:latin typeface="微软雅黑" pitchFamily="34" charset="-122"/>
                <a:ea typeface="微软雅黑" pitchFamily="34" charset="-122"/>
              </a:rPr>
              <a:t>服务，用户</a:t>
            </a:r>
            <a:r>
              <a:rPr lang="zh-CN" altLang="en-US" sz="1700" dirty="0">
                <a:latin typeface="微软雅黑" pitchFamily="34" charset="-122"/>
                <a:ea typeface="微软雅黑" pitchFamily="34" charset="-122"/>
              </a:rPr>
              <a:t>在使用商品时</a:t>
            </a:r>
            <a:r>
              <a:rPr lang="zh-CN" altLang="en-US" sz="1700" dirty="0" smtClean="0">
                <a:latin typeface="微软雅黑" pitchFamily="34" charset="-122"/>
                <a:ea typeface="微软雅黑" pitchFamily="34" charset="-122"/>
              </a:rPr>
              <a:t>可能</a:t>
            </a:r>
            <a:r>
              <a:rPr lang="zh-CN" altLang="en-US" sz="1700" dirty="0">
                <a:latin typeface="微软雅黑" pitchFamily="34" charset="-122"/>
                <a:ea typeface="微软雅黑" pitchFamily="34" charset="-122"/>
              </a:rPr>
              <a:t>会出现各类使用</a:t>
            </a:r>
            <a:r>
              <a:rPr lang="zh-CN" altLang="en-US" sz="1700" dirty="0" smtClean="0">
                <a:latin typeface="微软雅黑" pitchFamily="34" charset="-122"/>
                <a:ea typeface="微软雅黑" pitchFamily="34" charset="-122"/>
              </a:rPr>
              <a:t>问题，会</a:t>
            </a:r>
            <a:r>
              <a:rPr lang="zh-CN" altLang="en-US" sz="1700" dirty="0">
                <a:latin typeface="微软雅黑" pitchFamily="34" charset="-122"/>
                <a:ea typeface="微软雅黑" pitchFamily="34" charset="-122"/>
              </a:rPr>
              <a:t>大幅提高售后服务的工作难度。</a:t>
            </a:r>
            <a:r>
              <a:rPr lang="zh-CN" altLang="en-US" sz="1700" dirty="0" smtClean="0">
                <a:latin typeface="微软雅黑" pitchFamily="34" charset="-122"/>
                <a:ea typeface="微软雅黑" pitchFamily="34" charset="-122"/>
              </a:rPr>
              <a:t>因此，优质</a:t>
            </a:r>
            <a:r>
              <a:rPr lang="zh-CN" altLang="en-US" sz="1700" dirty="0">
                <a:latin typeface="微软雅黑" pitchFamily="34" charset="-122"/>
                <a:ea typeface="微软雅黑" pitchFamily="34" charset="-122"/>
              </a:rPr>
              <a:t>的售前服务是在</a:t>
            </a:r>
            <a:r>
              <a:rPr lang="zh-CN" altLang="en-US" sz="1700" dirty="0" smtClean="0">
                <a:latin typeface="微软雅黑" pitchFamily="34" charset="-122"/>
                <a:ea typeface="微软雅黑" pitchFamily="34" charset="-122"/>
              </a:rPr>
              <a:t>社群中</a:t>
            </a:r>
            <a:r>
              <a:rPr lang="zh-CN" altLang="en-US" sz="1700" dirty="0">
                <a:latin typeface="微软雅黑" pitchFamily="34" charset="-122"/>
                <a:ea typeface="微软雅黑" pitchFamily="34" charset="-122"/>
              </a:rPr>
              <a:t>销售商品的前提和</a:t>
            </a:r>
            <a:r>
              <a:rPr lang="zh-CN" altLang="en-US" sz="1700" dirty="0" smtClean="0">
                <a:latin typeface="微软雅黑" pitchFamily="34" charset="-122"/>
                <a:ea typeface="微软雅黑" pitchFamily="34" charset="-122"/>
              </a:rPr>
              <a:t>基础，是</a:t>
            </a:r>
            <a:r>
              <a:rPr lang="zh-CN" altLang="en-US" sz="1700" dirty="0">
                <a:latin typeface="微软雅黑" pitchFamily="34" charset="-122"/>
                <a:ea typeface="微软雅黑" pitchFamily="34" charset="-122"/>
              </a:rPr>
              <a:t>实现商品销售盈利的</a:t>
            </a:r>
            <a:r>
              <a:rPr lang="zh-CN" altLang="en-US" sz="1700" dirty="0" smtClean="0">
                <a:latin typeface="微软雅黑" pitchFamily="34" charset="-122"/>
                <a:ea typeface="微软雅黑" pitchFamily="34" charset="-122"/>
              </a:rPr>
              <a:t>关键。</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942593700"/>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6.1.2  </a:t>
            </a:r>
            <a:r>
              <a:rPr lang="zh-CN" altLang="en-US" sz="2700" dirty="0">
                <a:solidFill>
                  <a:srgbClr val="1369B2"/>
                </a:solidFill>
                <a:latin typeface="微软雅黑" pitchFamily="34" charset="-122"/>
                <a:ea typeface="微软雅黑" pitchFamily="34" charset="-122"/>
              </a:rPr>
              <a:t>服务</a:t>
            </a:r>
            <a:r>
              <a:rPr lang="zh-CN" altLang="en-US" sz="2700" dirty="0" smtClean="0">
                <a:solidFill>
                  <a:srgbClr val="1369B2"/>
                </a:solidFill>
                <a:latin typeface="微软雅黑" pitchFamily="34" charset="-122"/>
                <a:ea typeface="微软雅黑" pitchFamily="34" charset="-122"/>
              </a:rPr>
              <a:t>维</a:t>
            </a:r>
            <a:r>
              <a:rPr lang="zh-CN" altLang="en-US" sz="2700" dirty="0">
                <a:solidFill>
                  <a:srgbClr val="1369B2"/>
                </a:solidFill>
                <a:latin typeface="微软雅黑" pitchFamily="34" charset="-122"/>
                <a:ea typeface="微软雅黑" pitchFamily="34" charset="-122"/>
              </a:rPr>
              <a:t>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售后服务</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售后服务是指在商品出售以后，社群运营者或者商品供货商所提供的各种服务活动。由于商品的来源不同，有自产自销也有代理分销，社群运营者和商品供货商承担的售后服务比重在不同社群中各不</a:t>
            </a:r>
            <a:r>
              <a:rPr lang="zh-CN" altLang="en-US" sz="1700" dirty="0" smtClean="0">
                <a:latin typeface="微软雅黑" pitchFamily="34" charset="-122"/>
                <a:ea typeface="微软雅黑" pitchFamily="34" charset="-122"/>
              </a:rPr>
              <a:t>相同。售后服务</a:t>
            </a:r>
            <a:r>
              <a:rPr lang="zh-CN" altLang="en-US" sz="1700" dirty="0">
                <a:latin typeface="微软雅黑" pitchFamily="34" charset="-122"/>
                <a:ea typeface="微软雅黑" pitchFamily="34" charset="-122"/>
              </a:rPr>
              <a:t>一般包括以下几种类型：</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代为</a:t>
            </a:r>
            <a:r>
              <a:rPr lang="zh-CN" altLang="en-US" sz="1700" dirty="0">
                <a:latin typeface="微软雅黑" pitchFamily="34" charset="-122"/>
                <a:ea typeface="微软雅黑" pitchFamily="34" charset="-122"/>
              </a:rPr>
              <a:t>用户安装、调试产品；</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根据</a:t>
            </a:r>
            <a:r>
              <a:rPr lang="zh-CN" altLang="en-US" sz="1700" dirty="0">
                <a:latin typeface="微软雅黑" pitchFamily="34" charset="-122"/>
                <a:ea typeface="微软雅黑" pitchFamily="34" charset="-122"/>
              </a:rPr>
              <a:t>用户要求，提供使用、维护、维修等方面的技术指导；</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按</a:t>
            </a:r>
            <a:r>
              <a:rPr lang="zh-CN" altLang="en-US" sz="1700" dirty="0">
                <a:latin typeface="微软雅黑" pitchFamily="34" charset="-122"/>
                <a:ea typeface="微软雅黑" pitchFamily="34" charset="-122"/>
              </a:rPr>
              <a:t>不同情况对商品实行“三包”，即包修、包换、包退；</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处理</a:t>
            </a:r>
            <a:r>
              <a:rPr lang="zh-CN" altLang="en-US" sz="1700" dirty="0">
                <a:latin typeface="微软雅黑" pitchFamily="34" charset="-122"/>
                <a:ea typeface="微软雅黑" pitchFamily="34" charset="-122"/>
              </a:rPr>
              <a:t>用户反馈以及投诉意见，解答消费者的咨询。同时用各种方式征集消费者对该商品及其购买流程的满意度，并根据情况及时改进。</a:t>
            </a:r>
          </a:p>
        </p:txBody>
      </p:sp>
    </p:spTree>
    <p:extLst>
      <p:ext uri="{BB962C8B-B14F-4D97-AF65-F5344CB8AC3E}">
        <p14:creationId xmlns:p14="http://schemas.microsoft.com/office/powerpoint/2010/main" val="2304397642"/>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6.1.3  </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维</a:t>
            </a:r>
            <a:r>
              <a:rPr lang="zh-CN" altLang="en-US" sz="2700" dirty="0">
                <a:solidFill>
                  <a:srgbClr val="1369B2"/>
                </a:solidFill>
                <a:latin typeface="微软雅黑" pitchFamily="34" charset="-122"/>
                <a:ea typeface="微软雅黑" pitchFamily="34" charset="-122"/>
              </a:rPr>
              <a:t>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1.</a:t>
            </a:r>
            <a:r>
              <a:rPr lang="zh-CN" altLang="en-US" sz="2000" b="1" dirty="0" smtClean="0">
                <a:solidFill>
                  <a:srgbClr val="1B639F"/>
                </a:solidFill>
              </a:rPr>
              <a:t>数据统计</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数据统计是数据维度的首要工作，在社群的商品销售中，运营者需要重点留意以下的数据项目：</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商品</a:t>
            </a:r>
            <a:r>
              <a:rPr lang="zh-CN" altLang="en-US" sz="1700" dirty="0">
                <a:latin typeface="微软雅黑" pitchFamily="34" charset="-122"/>
                <a:ea typeface="微软雅黑" pitchFamily="34" charset="-122"/>
              </a:rPr>
              <a:t>成本：商品成本是指社群运营者在销售商品时，商品交易所带来的开支；</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利润</a:t>
            </a:r>
            <a:r>
              <a:rPr lang="zh-CN" altLang="en-US" sz="1700" dirty="0">
                <a:latin typeface="微软雅黑" pitchFamily="34" charset="-122"/>
                <a:ea typeface="微软雅黑" pitchFamily="34" charset="-122"/>
              </a:rPr>
              <a:t>：利润是指社群运营者销售商品的净收入；</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客</a:t>
            </a:r>
            <a:r>
              <a:rPr lang="zh-CN" altLang="en-US" sz="1700" dirty="0">
                <a:latin typeface="微软雅黑" pitchFamily="34" charset="-122"/>
                <a:ea typeface="微软雅黑" pitchFamily="34" charset="-122"/>
              </a:rPr>
              <a:t>单价：客单价的本质是在一定时期内，每位用户消费的平均金额；</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曝光量</a:t>
            </a:r>
            <a:r>
              <a:rPr lang="zh-CN" altLang="en-US" sz="1700" dirty="0">
                <a:latin typeface="微软雅黑" pitchFamily="34" charset="-122"/>
                <a:ea typeface="微软雅黑" pitchFamily="34" charset="-122"/>
              </a:rPr>
              <a:t>：曝光量是指看到该商品的用户数量，一个用户记为</a:t>
            </a:r>
            <a:r>
              <a:rPr lang="en-US" altLang="zh-CN" sz="1700" dirty="0">
                <a:latin typeface="微软雅黑" pitchFamily="34" charset="-122"/>
                <a:ea typeface="微软雅黑" pitchFamily="34" charset="-122"/>
              </a:rPr>
              <a:t>1</a:t>
            </a:r>
            <a:r>
              <a:rPr lang="zh-CN" altLang="en-US" sz="1700" dirty="0">
                <a:latin typeface="微软雅黑" pitchFamily="34" charset="-122"/>
                <a:ea typeface="微软雅黑" pitchFamily="34" charset="-122"/>
              </a:rPr>
              <a:t>次曝光；</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转化率</a:t>
            </a:r>
            <a:r>
              <a:rPr lang="zh-CN" altLang="en-US" sz="1700" dirty="0">
                <a:latin typeface="微软雅黑" pitchFamily="34" charset="-122"/>
                <a:ea typeface="微软雅黑" pitchFamily="34" charset="-122"/>
              </a:rPr>
              <a:t>：转化率是指购买量与曝光量的比例；</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复</a:t>
            </a:r>
            <a:r>
              <a:rPr lang="zh-CN" altLang="en-US" sz="1700" dirty="0">
                <a:latin typeface="微软雅黑" pitchFamily="34" charset="-122"/>
                <a:ea typeface="微软雅黑" pitchFamily="34" charset="-122"/>
              </a:rPr>
              <a:t>购率：指在单位时间段内，通过再次购买人数除以总购买人数，计算出来的比例。</a:t>
            </a:r>
          </a:p>
        </p:txBody>
      </p:sp>
    </p:spTree>
    <p:extLst>
      <p:ext uri="{BB962C8B-B14F-4D97-AF65-F5344CB8AC3E}">
        <p14:creationId xmlns:p14="http://schemas.microsoft.com/office/powerpoint/2010/main" val="3411090894"/>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6.1.3  </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维</a:t>
            </a:r>
            <a:r>
              <a:rPr lang="zh-CN" altLang="en-US" sz="2700" dirty="0">
                <a:solidFill>
                  <a:srgbClr val="1369B2"/>
                </a:solidFill>
                <a:latin typeface="微软雅黑" pitchFamily="34" charset="-122"/>
                <a:ea typeface="微软雅黑" pitchFamily="34" charset="-122"/>
              </a:rPr>
              <a:t>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数据分析</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数据统计完成后，就需要对数据进行分析，这样才能得出对运营有价值的内容。数据分析一般包含了以下几个角度：</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筛选</a:t>
            </a:r>
            <a:r>
              <a:rPr lang="zh-CN" altLang="en-US" sz="1700" dirty="0">
                <a:latin typeface="微软雅黑" pitchFamily="34" charset="-122"/>
                <a:ea typeface="微软雅黑" pitchFamily="34" charset="-122"/>
              </a:rPr>
              <a:t>出数据好的项目和数据差的项目；</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分析</a:t>
            </a:r>
            <a:r>
              <a:rPr lang="zh-CN" altLang="en-US" sz="1700" dirty="0">
                <a:latin typeface="微软雅黑" pitchFamily="34" charset="-122"/>
                <a:ea typeface="微软雅黑" pitchFamily="34" charset="-122"/>
              </a:rPr>
              <a:t>数据好</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差的原因；</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找出</a:t>
            </a:r>
            <a:r>
              <a:rPr lang="zh-CN" altLang="en-US" sz="1700" dirty="0">
                <a:latin typeface="微软雅黑" pitchFamily="34" charset="-122"/>
                <a:ea typeface="微软雅黑" pitchFamily="34" charset="-122"/>
              </a:rPr>
              <a:t>提升未来数据的办法。</a:t>
            </a:r>
          </a:p>
        </p:txBody>
      </p:sp>
    </p:spTree>
    <p:extLst>
      <p:ext uri="{BB962C8B-B14F-4D97-AF65-F5344CB8AC3E}">
        <p14:creationId xmlns:p14="http://schemas.microsoft.com/office/powerpoint/2010/main" val="66103917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6.2  </a:t>
              </a:r>
              <a:r>
                <a:rPr lang="zh-CN" altLang="en-US" sz="2800" b="1" dirty="0">
                  <a:solidFill>
                    <a:srgbClr val="006BA9"/>
                  </a:solidFill>
                  <a:latin typeface="微软雅黑" pitchFamily="34" charset="-122"/>
                  <a:ea typeface="微软雅黑" pitchFamily="34" charset="-122"/>
                </a:rPr>
                <a:t>知识付费</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itchFamily="34" charset="-122"/>
                  <a:ea typeface="微软雅黑" pitchFamily="34" charset="-122"/>
                </a:rPr>
                <a:t>课程</a:t>
              </a:r>
              <a:endParaRPr lang="en-US" kern="0" dirty="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问答</a:t>
              </a:r>
              <a:endParaRPr lang="en-US" altLang="zh-CN" kern="0" dirty="0">
                <a:solidFill>
                  <a:srgbClr val="4E5B6F">
                    <a:lumMod val="50000"/>
                  </a:srgbClr>
                </a:solidFill>
                <a:latin typeface="微软雅黑" pitchFamily="34" charset="-122"/>
                <a:ea typeface="微软雅黑"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30" name="组合 2"/>
          <p:cNvGrpSpPr>
            <a:grpSpLocks/>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提炼</a:t>
              </a:r>
              <a:endParaRPr lang="en-US" altLang="zh-CN" kern="0" dirty="0">
                <a:solidFill>
                  <a:srgbClr val="4E5B6F">
                    <a:lumMod val="50000"/>
                  </a:srgbClr>
                </a:solidFill>
                <a:latin typeface="微软雅黑" pitchFamily="34" charset="-122"/>
                <a:ea typeface="微软雅黑" pitchFamily="34" charset="-122"/>
              </a:endParaRP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ndParaRPr>
            </a:p>
          </p:txBody>
        </p:sp>
      </p:grpSp>
    </p:spTree>
    <p:extLst>
      <p:ext uri="{BB962C8B-B14F-4D97-AF65-F5344CB8AC3E}">
        <p14:creationId xmlns:p14="http://schemas.microsoft.com/office/powerpoint/2010/main" val="50993924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pitchFamily="2" charset="-122"/>
              </a:rPr>
              <a:t>学习目标</a:t>
            </a:r>
          </a:p>
        </p:txBody>
      </p:sp>
      <p:sp>
        <p:nvSpPr>
          <p:cNvPr id="21" name="矩形 20"/>
          <p:cNvSpPr/>
          <p:nvPr/>
        </p:nvSpPr>
        <p:spPr bwMode="auto">
          <a:xfrm>
            <a:off x="0" y="2185988"/>
            <a:ext cx="9144000" cy="2863850"/>
          </a:xfrm>
          <a:prstGeom prst="rect">
            <a:avLst/>
          </a:prstGeom>
          <a:solidFill>
            <a:schemeClr val="bg1">
              <a:lumMod val="95000"/>
            </a:schemeClr>
          </a:solidFill>
          <a:ln w="28575" cap="flat" cmpd="sng" algn="ctr">
            <a:solidFill>
              <a:schemeClr val="bg1">
                <a:lumMod val="95000"/>
              </a:schemeClr>
            </a:solidFill>
            <a:prstDash val="solid"/>
            <a:round/>
            <a:headEnd type="none" w="med" len="med"/>
            <a:tailEnd type="none" w="med" len="med"/>
          </a:ln>
          <a:effectLst/>
          <a:extLst/>
        </p:spPr>
        <p:txBody>
          <a:bodyPr/>
          <a:lstStyle/>
          <a:p>
            <a:pPr fontAlgn="base">
              <a:spcBef>
                <a:spcPct val="0"/>
              </a:spcBef>
              <a:spcAft>
                <a:spcPct val="0"/>
              </a:spcAft>
              <a:buFont typeface="Arial" pitchFamily="34" charset="0"/>
              <a:buNone/>
              <a:defRPr/>
            </a:pPr>
            <a:endParaRPr lang="zh-CN" altLang="en-US">
              <a:solidFill>
                <a:prstClr val="black"/>
              </a:solidFill>
            </a:endParaRPr>
          </a:p>
        </p:txBody>
      </p:sp>
      <p:grpSp>
        <p:nvGrpSpPr>
          <p:cNvPr id="22" name="组合 21"/>
          <p:cNvGrpSpPr>
            <a:grpSpLocks/>
          </p:cNvGrpSpPr>
          <p:nvPr/>
        </p:nvGrpSpPr>
        <p:grpSpPr bwMode="auto">
          <a:xfrm>
            <a:off x="1325563" y="2369929"/>
            <a:ext cx="6216650" cy="1131079"/>
            <a:chOff x="1325563" y="2369929"/>
            <a:chExt cx="6216650" cy="1131079"/>
          </a:xfrm>
        </p:grpSpPr>
        <p:sp>
          <p:nvSpPr>
            <p:cNvPr id="23" name="矩形 2"/>
            <p:cNvSpPr>
              <a:spLocks noChangeArrowheads="1"/>
            </p:cNvSpPr>
            <p:nvPr/>
          </p:nvSpPr>
          <p:spPr bwMode="auto">
            <a:xfrm>
              <a:off x="2928938" y="2435225"/>
              <a:ext cx="4613275" cy="1041400"/>
            </a:xfrm>
            <a:prstGeom prst="rect">
              <a:avLst/>
            </a:prstGeom>
            <a:solidFill>
              <a:schemeClr val="accent4"/>
            </a:solidFill>
            <a:ln>
              <a:noFill/>
            </a:ln>
            <a:extLst>
              <a:ext uri="{91240B29-F687-4F45-9708-019B960494DF}">
                <a14:hiddenLine xmlns:a14="http://schemas.microsoft.com/office/drawing/2010/main" w="28575" algn="ctr">
                  <a:solidFill>
                    <a:srgbClr val="000000"/>
                  </a:solidFill>
                  <a:round/>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Arial" charset="0"/>
                <a:buNone/>
                <a:defRPr/>
              </a:pPr>
              <a:endParaRPr lang="zh-CN" altLang="en-US" smtClean="0">
                <a:solidFill>
                  <a:prstClr val="black"/>
                </a:solidFill>
              </a:endParaRPr>
            </a:p>
          </p:txBody>
        </p:sp>
        <p:grpSp>
          <p:nvGrpSpPr>
            <p:cNvPr id="24" name="组合 5"/>
            <p:cNvGrpSpPr>
              <a:grpSpLocks/>
            </p:cNvGrpSpPr>
            <p:nvPr/>
          </p:nvGrpSpPr>
          <p:grpSpPr bwMode="auto">
            <a:xfrm>
              <a:off x="2935288" y="2369929"/>
              <a:ext cx="4445000" cy="1131079"/>
              <a:chOff x="2945143" y="2482933"/>
              <a:chExt cx="4445350" cy="1148747"/>
            </a:xfrm>
          </p:grpSpPr>
          <p:sp>
            <p:nvSpPr>
              <p:cNvPr id="28" name="矩形 54"/>
              <p:cNvSpPr>
                <a:spLocks noChangeArrowheads="1"/>
              </p:cNvSpPr>
              <p:nvPr/>
            </p:nvSpPr>
            <p:spPr bwMode="auto">
              <a:xfrm>
                <a:off x="2945143" y="2537963"/>
                <a:ext cx="4445350" cy="1060892"/>
              </a:xfrm>
              <a:prstGeom prst="rect">
                <a:avLst/>
              </a:prstGeom>
              <a:solidFill>
                <a:schemeClr val="tx1">
                  <a:lumMod val="65000"/>
                  <a:lumOff val="35000"/>
                </a:schemeClr>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sp>
            <p:nvSpPr>
              <p:cNvPr id="29" name="TextBox 81"/>
              <p:cNvSpPr>
                <a:spLocks noChangeArrowheads="1"/>
              </p:cNvSpPr>
              <p:nvPr/>
            </p:nvSpPr>
            <p:spPr bwMode="auto">
              <a:xfrm>
                <a:off x="3069697" y="2482933"/>
                <a:ext cx="4284999" cy="114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lnSpc>
                    <a:spcPct val="150000"/>
                  </a:lnSpc>
                  <a:spcBef>
                    <a:spcPct val="0"/>
                  </a:spcBef>
                  <a:spcAft>
                    <a:spcPct val="0"/>
                  </a:spcAft>
                  <a:buFont typeface="Wingdings" pitchFamily="2" charset="2"/>
                  <a:buChar char="Ø"/>
                  <a:defRPr/>
                </a:pPr>
                <a:r>
                  <a:rPr lang="zh-CN" altLang="en-US" sz="1500" b="1" spc="300" dirty="0">
                    <a:solidFill>
                      <a:prstClr val="white"/>
                    </a:solidFill>
                    <a:latin typeface="Copperplate Gothic Bold" pitchFamily="34" charset="0"/>
                    <a:ea typeface="微软雅黑" pitchFamily="34" charset="-122"/>
                    <a:sym typeface="Copperplate Gothic Bold" pitchFamily="34" charset="0"/>
                  </a:rPr>
                  <a:t>了解社群营销转化的广告合作</a:t>
                </a: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模式</a:t>
                </a:r>
                <a:endParaRPr lang="en-US" altLang="zh-CN" sz="1500" b="1" spc="300" dirty="0" smtClean="0">
                  <a:solidFill>
                    <a:prstClr val="white"/>
                  </a:solidFill>
                  <a:latin typeface="Copperplate Gothic Bold" pitchFamily="34" charset="0"/>
                  <a:ea typeface="微软雅黑" pitchFamily="34" charset="-122"/>
                  <a:sym typeface="Copperplate Gothic Bold" pitchFamily="34" charset="0"/>
                </a:endParaRP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了解</a:t>
                </a:r>
                <a:r>
                  <a:rPr lang="zh-CN" altLang="en-US" sz="1500" b="1" spc="300" dirty="0">
                    <a:solidFill>
                      <a:prstClr val="white"/>
                    </a:solidFill>
                    <a:latin typeface="Copperplate Gothic Bold" pitchFamily="34" charset="0"/>
                    <a:ea typeface="微软雅黑" pitchFamily="34" charset="-122"/>
                    <a:sym typeface="Copperplate Gothic Bold" pitchFamily="34" charset="0"/>
                  </a:rPr>
                  <a:t>社群营销转化的任务分发</a:t>
                </a: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模式</a:t>
                </a:r>
                <a:endParaRPr lang="en-US" altLang="zh-CN" sz="1500" b="1" spc="300" dirty="0" smtClean="0">
                  <a:solidFill>
                    <a:prstClr val="white"/>
                  </a:solidFill>
                  <a:latin typeface="Copperplate Gothic Bold" pitchFamily="34" charset="0"/>
                  <a:ea typeface="微软雅黑" pitchFamily="34" charset="-122"/>
                  <a:sym typeface="Copperplate Gothic Bold" pitchFamily="34" charset="0"/>
                </a:endParaRP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了解</a:t>
                </a:r>
                <a:r>
                  <a:rPr lang="zh-CN" altLang="en-US" sz="1500" b="1" spc="300" dirty="0">
                    <a:solidFill>
                      <a:prstClr val="white"/>
                    </a:solidFill>
                    <a:latin typeface="Copperplate Gothic Bold" pitchFamily="34" charset="0"/>
                    <a:ea typeface="微软雅黑" pitchFamily="34" charset="-122"/>
                    <a:sym typeface="Copperplate Gothic Bold" pitchFamily="34" charset="0"/>
                  </a:rPr>
                  <a:t>社群营销转化的团购中介模式</a:t>
                </a:r>
                <a:endParaRPr lang="zh-CN" altLang="en-US" sz="1500" b="1" spc="300" dirty="0" smtClean="0">
                  <a:solidFill>
                    <a:prstClr val="white"/>
                  </a:solidFill>
                  <a:latin typeface="Copperplate Gothic Bold" pitchFamily="34" charset="0"/>
                  <a:ea typeface="微软雅黑" pitchFamily="34" charset="-122"/>
                  <a:sym typeface="Copperplate Gothic Bold" pitchFamily="34" charset="0"/>
                </a:endParaRPr>
              </a:p>
            </p:txBody>
          </p:sp>
        </p:grpSp>
        <p:grpSp>
          <p:nvGrpSpPr>
            <p:cNvPr id="25" name="组合 11"/>
            <p:cNvGrpSpPr>
              <a:grpSpLocks/>
            </p:cNvGrpSpPr>
            <p:nvPr/>
          </p:nvGrpSpPr>
          <p:grpSpPr bwMode="auto">
            <a:xfrm>
              <a:off x="1325563" y="2424113"/>
              <a:ext cx="1763712" cy="1049337"/>
              <a:chOff x="1634941" y="2498697"/>
              <a:chExt cx="1763713" cy="1057275"/>
            </a:xfrm>
          </p:grpSpPr>
          <p:sp>
            <p:nvSpPr>
              <p:cNvPr id="26" name="TextBox 14"/>
              <p:cNvSpPr txBox="1">
                <a:spLocks noChangeArrowheads="1"/>
              </p:cNvSpPr>
              <p:nvPr/>
            </p:nvSpPr>
            <p:spPr bwMode="auto">
              <a:xfrm>
                <a:off x="1849406" y="2695617"/>
                <a:ext cx="846912" cy="71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itchFamily="2" charset="-122"/>
                    <a:ea typeface="方正正粗黑简体" pitchFamily="2" charset="-122"/>
                  </a:rPr>
                  <a:t>知识目标</a:t>
                </a:r>
              </a:p>
            </p:txBody>
          </p:sp>
          <p:sp>
            <p:nvSpPr>
              <p:cNvPr id="27" name="矩形 29"/>
              <p:cNvSpPr>
                <a:spLocks noChangeArrowheads="1"/>
              </p:cNvSpPr>
              <p:nvPr/>
            </p:nvSpPr>
            <p:spPr bwMode="auto">
              <a:xfrm>
                <a:off x="1634941" y="2498697"/>
                <a:ext cx="1763713" cy="1057275"/>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grpSp>
      </p:grpSp>
      <p:grpSp>
        <p:nvGrpSpPr>
          <p:cNvPr id="30" name="组合 29"/>
          <p:cNvGrpSpPr>
            <a:grpSpLocks/>
          </p:cNvGrpSpPr>
          <p:nvPr/>
        </p:nvGrpSpPr>
        <p:grpSpPr bwMode="auto">
          <a:xfrm>
            <a:off x="1330325" y="3717033"/>
            <a:ext cx="6211888" cy="1131080"/>
            <a:chOff x="1330325" y="3717033"/>
            <a:chExt cx="6211798" cy="1131080"/>
          </a:xfrm>
        </p:grpSpPr>
        <p:grpSp>
          <p:nvGrpSpPr>
            <p:cNvPr id="31" name="组合 37"/>
            <p:cNvGrpSpPr>
              <a:grpSpLocks/>
            </p:cNvGrpSpPr>
            <p:nvPr/>
          </p:nvGrpSpPr>
          <p:grpSpPr bwMode="auto">
            <a:xfrm>
              <a:off x="2928915" y="3717033"/>
              <a:ext cx="4613208" cy="1131080"/>
              <a:chOff x="3119531" y="3553673"/>
              <a:chExt cx="4614661" cy="1131170"/>
            </a:xfrm>
          </p:grpSpPr>
          <p:sp>
            <p:nvSpPr>
              <p:cNvPr id="35" name="矩形 35"/>
              <p:cNvSpPr>
                <a:spLocks noChangeArrowheads="1"/>
              </p:cNvSpPr>
              <p:nvPr/>
            </p:nvSpPr>
            <p:spPr bwMode="auto">
              <a:xfrm>
                <a:off x="3119531" y="3600610"/>
                <a:ext cx="4614661" cy="1039895"/>
              </a:xfrm>
              <a:prstGeom prst="rect">
                <a:avLst/>
              </a:prstGeom>
              <a:solidFill>
                <a:schemeClr val="accent4"/>
              </a:solidFill>
              <a:ln>
                <a:noFill/>
              </a:ln>
              <a:extLst>
                <a:ext uri="{91240B29-F687-4F45-9708-019B960494DF}">
                  <a14:hiddenLine xmlns:a14="http://schemas.microsoft.com/office/drawing/2010/main" w="28575" algn="ctr">
                    <a:solidFill>
                      <a:srgbClr val="000000"/>
                    </a:solidFill>
                    <a:round/>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Arial" charset="0"/>
                  <a:buNone/>
                  <a:defRPr/>
                </a:pPr>
                <a:endParaRPr lang="zh-CN" altLang="en-US" smtClean="0">
                  <a:solidFill>
                    <a:prstClr val="black"/>
                  </a:solidFill>
                </a:endParaRPr>
              </a:p>
            </p:txBody>
          </p:sp>
          <p:grpSp>
            <p:nvGrpSpPr>
              <p:cNvPr id="36" name="组合 9"/>
              <p:cNvGrpSpPr>
                <a:grpSpLocks/>
              </p:cNvGrpSpPr>
              <p:nvPr/>
            </p:nvGrpSpPr>
            <p:grpSpPr bwMode="auto">
              <a:xfrm>
                <a:off x="3136998" y="3553673"/>
                <a:ext cx="4444748" cy="1131170"/>
                <a:chOff x="3136998" y="3553673"/>
                <a:chExt cx="4444748" cy="1131170"/>
              </a:xfrm>
            </p:grpSpPr>
            <p:sp>
              <p:nvSpPr>
                <p:cNvPr id="37" name="矩形 47"/>
                <p:cNvSpPr>
                  <a:spLocks noChangeArrowheads="1"/>
                </p:cNvSpPr>
                <p:nvPr/>
              </p:nvSpPr>
              <p:spPr bwMode="auto">
                <a:xfrm>
                  <a:off x="3136998" y="3592671"/>
                  <a:ext cx="4444748" cy="1044659"/>
                </a:xfrm>
                <a:prstGeom prst="rect">
                  <a:avLst/>
                </a:prstGeom>
                <a:solidFill>
                  <a:schemeClr val="tx1">
                    <a:lumMod val="65000"/>
                    <a:lumOff val="35000"/>
                  </a:schemeClr>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a:solidFill>
                      <a:srgbClr val="FFFFFF"/>
                    </a:solidFill>
                  </a:endParaRPr>
                </a:p>
              </p:txBody>
            </p:sp>
            <p:sp>
              <p:nvSpPr>
                <p:cNvPr id="38" name="TextBox 90"/>
                <p:cNvSpPr>
                  <a:spLocks noChangeArrowheads="1"/>
                </p:cNvSpPr>
                <p:nvPr/>
              </p:nvSpPr>
              <p:spPr bwMode="auto">
                <a:xfrm>
                  <a:off x="3250465" y="3553673"/>
                  <a:ext cx="4177719" cy="113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lnSpc>
                      <a:spcPct val="150000"/>
                    </a:lnSpc>
                    <a:spcBef>
                      <a:spcPct val="0"/>
                    </a:spcBef>
                    <a:spcAft>
                      <a:spcPct val="0"/>
                    </a:spcAft>
                    <a:buFont typeface="Wingdings" pitchFamily="2" charset="2"/>
                    <a:buChar char="Ø"/>
                    <a:defRPr/>
                  </a:pPr>
                  <a:r>
                    <a:rPr lang="zh-CN" altLang="en-US" sz="1500" b="1" spc="300" dirty="0">
                      <a:solidFill>
                        <a:prstClr val="white"/>
                      </a:solidFill>
                      <a:latin typeface="Copperplate Gothic Bold" pitchFamily="34" charset="0"/>
                      <a:ea typeface="微软雅黑" pitchFamily="34" charset="-122"/>
                      <a:sym typeface="Copperplate Gothic Bold" pitchFamily="34" charset="0"/>
                    </a:rPr>
                    <a:t>掌握社群营销转化的商品销售模式 </a:t>
                  </a:r>
                  <a:endParaRPr lang="en-US" altLang="zh-CN" sz="1500" b="1" spc="300" dirty="0" smtClean="0">
                    <a:solidFill>
                      <a:prstClr val="white"/>
                    </a:solidFill>
                    <a:latin typeface="Copperplate Gothic Bold" pitchFamily="34" charset="0"/>
                    <a:ea typeface="微软雅黑" pitchFamily="34" charset="-122"/>
                    <a:sym typeface="Copperplate Gothic Bold" pitchFamily="34" charset="0"/>
                  </a:endParaRP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掌握</a:t>
                  </a:r>
                  <a:r>
                    <a:rPr lang="zh-CN" altLang="en-US" sz="1500" b="1" spc="300" dirty="0">
                      <a:solidFill>
                        <a:prstClr val="white"/>
                      </a:solidFill>
                      <a:latin typeface="Copperplate Gothic Bold" pitchFamily="34" charset="0"/>
                      <a:ea typeface="微软雅黑" pitchFamily="34" charset="-122"/>
                      <a:sym typeface="Copperplate Gothic Bold" pitchFamily="34" charset="0"/>
                    </a:rPr>
                    <a:t>社群营销转化的知识付费模式 </a:t>
                  </a:r>
                  <a:endParaRPr lang="en-US" altLang="zh-CN" sz="1500" b="1" spc="300" dirty="0" smtClean="0">
                    <a:solidFill>
                      <a:prstClr val="white"/>
                    </a:solidFill>
                    <a:latin typeface="Copperplate Gothic Bold" pitchFamily="34" charset="0"/>
                    <a:ea typeface="微软雅黑" pitchFamily="34" charset="-122"/>
                    <a:sym typeface="Copperplate Gothic Bold" pitchFamily="34" charset="0"/>
                  </a:endParaRP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掌握</a:t>
                  </a:r>
                  <a:r>
                    <a:rPr lang="zh-CN" altLang="en-US" sz="1500" b="1" spc="300" dirty="0">
                      <a:solidFill>
                        <a:prstClr val="white"/>
                      </a:solidFill>
                      <a:latin typeface="Copperplate Gothic Bold" pitchFamily="34" charset="0"/>
                      <a:ea typeface="微软雅黑" pitchFamily="34" charset="-122"/>
                      <a:sym typeface="Copperplate Gothic Bold" pitchFamily="34" charset="0"/>
                    </a:rPr>
                    <a:t>社群营销转化的会员收费模式</a:t>
                  </a:r>
                  <a:endParaRPr lang="en-US" altLang="zh-CN" sz="1500" b="1" spc="300" dirty="0" smtClean="0">
                    <a:solidFill>
                      <a:prstClr val="white"/>
                    </a:solidFill>
                    <a:latin typeface="Copperplate Gothic Bold" pitchFamily="34" charset="0"/>
                    <a:ea typeface="微软雅黑" pitchFamily="34" charset="-122"/>
                    <a:sym typeface="Copperplate Gothic Bold" pitchFamily="34" charset="0"/>
                  </a:endParaRPr>
                </a:p>
              </p:txBody>
            </p:sp>
          </p:grpSp>
        </p:grpSp>
        <p:grpSp>
          <p:nvGrpSpPr>
            <p:cNvPr id="32" name="组合 36"/>
            <p:cNvGrpSpPr>
              <a:grpSpLocks/>
            </p:cNvGrpSpPr>
            <p:nvPr/>
          </p:nvGrpSpPr>
          <p:grpSpPr bwMode="auto">
            <a:xfrm>
              <a:off x="1330325" y="3754438"/>
              <a:ext cx="1763713" cy="1047750"/>
              <a:chOff x="1533525" y="3576638"/>
              <a:chExt cx="1763713" cy="1047600"/>
            </a:xfrm>
          </p:grpSpPr>
          <p:sp>
            <p:nvSpPr>
              <p:cNvPr id="33" name="TextBox 15"/>
              <p:cNvSpPr txBox="1">
                <a:spLocks noChangeArrowheads="1"/>
              </p:cNvSpPr>
              <p:nvPr/>
            </p:nvSpPr>
            <p:spPr bwMode="auto">
              <a:xfrm>
                <a:off x="1743228" y="3784740"/>
                <a:ext cx="837540" cy="70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itchFamily="2" charset="-122"/>
                    <a:ea typeface="方正正粗黑简体" pitchFamily="2" charset="-122"/>
                  </a:rPr>
                  <a:t>技能目标 </a:t>
                </a:r>
              </a:p>
            </p:txBody>
          </p:sp>
          <p:sp>
            <p:nvSpPr>
              <p:cNvPr id="34" name="矩形 29"/>
              <p:cNvSpPr>
                <a:spLocks noChangeArrowheads="1"/>
              </p:cNvSpPr>
              <p:nvPr/>
            </p:nvSpPr>
            <p:spPr bwMode="auto">
              <a:xfrm>
                <a:off x="1533525" y="3576638"/>
                <a:ext cx="1763687" cy="1047600"/>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a:solidFill>
                    <a:srgbClr val="FFFFFF"/>
                  </a:solidFill>
                </a:endParaRPr>
              </a:p>
            </p:txBody>
          </p:sp>
        </p:grpSp>
      </p:grpSp>
    </p:spTree>
    <p:extLst>
      <p:ext uri="{BB962C8B-B14F-4D97-AF65-F5344CB8AC3E}">
        <p14:creationId xmlns:p14="http://schemas.microsoft.com/office/powerpoint/2010/main" val="82089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课程是指通过售卖课程从而变现的知识付费形式，也是知识变现领域最主流的形式。无论是录播课还是直播课，也不论是线上还是线下，在市场上都有大量的公司和个人在制作和销售课程，可以说是行业规模极大。</a:t>
            </a:r>
          </a:p>
        </p:txBody>
      </p:sp>
      <p:pic>
        <p:nvPicPr>
          <p:cNvPr id="10" name="图片 9" descr="C:\Users\PC\AppData\Local\Temp\1563416237(1).png"/>
          <p:cNvPicPr/>
          <p:nvPr/>
        </p:nvPicPr>
        <p:blipFill rotWithShape="1">
          <a:blip r:embed="rId4">
            <a:extLst>
              <a:ext uri="{28A0092B-C50C-407E-A947-70E740481C1C}">
                <a14:useLocalDpi xmlns:a14="http://schemas.microsoft.com/office/drawing/2010/main" val="0"/>
              </a:ext>
            </a:extLst>
          </a:blip>
          <a:srcRect b="34713"/>
          <a:stretch/>
        </p:blipFill>
        <p:spPr bwMode="auto">
          <a:xfrm>
            <a:off x="1545394" y="3356992"/>
            <a:ext cx="6058619" cy="3209714"/>
          </a:xfrm>
          <a:prstGeom prst="rect">
            <a:avLst/>
          </a:prstGeom>
          <a:noFill/>
          <a:ln>
            <a:noFill/>
          </a:ln>
        </p:spPr>
      </p:pic>
    </p:spTree>
    <p:extLst>
      <p:ext uri="{BB962C8B-B14F-4D97-AF65-F5344CB8AC3E}">
        <p14:creationId xmlns:p14="http://schemas.microsoft.com/office/powerpoint/2010/main" val="3028721883"/>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课程</a:t>
            </a:r>
            <a:r>
              <a:rPr lang="zh-CN" altLang="en-US" sz="2000" b="1" dirty="0">
                <a:solidFill>
                  <a:srgbClr val="1B639F"/>
                </a:solidFill>
              </a:rPr>
              <a:t>内容维度</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）按</a:t>
            </a:r>
            <a:r>
              <a:rPr lang="zh-CN" altLang="en-US" sz="1700" b="1" dirty="0">
                <a:latin typeface="微软雅黑" pitchFamily="34" charset="-122"/>
                <a:ea typeface="微软雅黑" pitchFamily="34" charset="-122"/>
              </a:rPr>
              <a:t>内容形式划分</a:t>
            </a:r>
          </a:p>
          <a:p>
            <a:pPr algn="just">
              <a:lnSpc>
                <a:spcPct val="150000"/>
              </a:lnSpc>
            </a:pPr>
            <a:r>
              <a:rPr lang="en-US" altLang="zh-CN" sz="1700" dirty="0">
                <a:latin typeface="微软雅黑" pitchFamily="34" charset="-122"/>
                <a:ea typeface="微软雅黑" pitchFamily="34" charset="-122"/>
              </a:rPr>
              <a:t>1</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图</a:t>
            </a:r>
            <a:r>
              <a:rPr lang="zh-CN" altLang="en-US" sz="1700" dirty="0">
                <a:latin typeface="微软雅黑" pitchFamily="34" charset="-122"/>
                <a:ea typeface="微软雅黑" pitchFamily="34" charset="-122"/>
              </a:rPr>
              <a:t>文</a:t>
            </a:r>
          </a:p>
          <a:p>
            <a:pPr algn="just">
              <a:lnSpc>
                <a:spcPct val="150000"/>
              </a:lnSpc>
            </a:pPr>
            <a:r>
              <a:rPr lang="zh-CN" altLang="en-US" sz="1700" dirty="0">
                <a:latin typeface="微软雅黑" pitchFamily="34" charset="-122"/>
                <a:ea typeface="微软雅黑" pitchFamily="34" charset="-122"/>
              </a:rPr>
              <a:t>图文形式是指通过文字和图片传授课程的内容形式，制作简单且成本较低，是个人</a:t>
            </a:r>
            <a:r>
              <a:rPr lang="en-US" altLang="zh-CN" sz="1700" dirty="0">
                <a:latin typeface="微软雅黑" pitchFamily="34" charset="-122"/>
                <a:ea typeface="微软雅黑" pitchFamily="34" charset="-122"/>
              </a:rPr>
              <a:t>KOL</a:t>
            </a:r>
            <a:r>
              <a:rPr lang="zh-CN" altLang="en-US" sz="1700" dirty="0">
                <a:latin typeface="微软雅黑" pitchFamily="34" charset="-122"/>
                <a:ea typeface="微软雅黑" pitchFamily="34" charset="-122"/>
              </a:rPr>
              <a:t>和小机构的首选形式</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2</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音频</a:t>
            </a:r>
            <a:endParaRPr lang="zh-CN" altLang="en-US" sz="1700"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音频是指通过声音的形式传授课程的内容形式，常见于社群内小课和音频平台课程</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3</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视频</a:t>
            </a:r>
            <a:endParaRPr lang="zh-CN" altLang="en-US" sz="1700"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视频课程是最常见的课程形式，通过画面及声音来传播内容，适用于各类课程，但是相对而言制作成本也是最高的</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700736451"/>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课程</a:t>
            </a:r>
            <a:r>
              <a:rPr lang="zh-CN" altLang="en-US" sz="2000" b="1" dirty="0">
                <a:solidFill>
                  <a:srgbClr val="1B639F"/>
                </a:solidFill>
              </a:rPr>
              <a:t>内容维度</a:t>
            </a:r>
          </a:p>
        </p:txBody>
      </p:sp>
      <p:sp>
        <p:nvSpPr>
          <p:cNvPr id="9" name="矩形 15"/>
          <p:cNvSpPr>
            <a:spLocks noChangeArrowheads="1"/>
          </p:cNvSpPr>
          <p:nvPr/>
        </p:nvSpPr>
        <p:spPr bwMode="auto">
          <a:xfrm>
            <a:off x="688976" y="2473325"/>
            <a:ext cx="7771456"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）按</a:t>
            </a:r>
            <a:r>
              <a:rPr lang="zh-CN" altLang="en-US" sz="1700" b="1" dirty="0">
                <a:latin typeface="微软雅黑" pitchFamily="34" charset="-122"/>
                <a:ea typeface="微软雅黑" pitchFamily="34" charset="-122"/>
              </a:rPr>
              <a:t>展现渠道划分</a:t>
            </a:r>
          </a:p>
          <a:p>
            <a:pPr algn="just">
              <a:lnSpc>
                <a:spcPct val="150000"/>
              </a:lnSpc>
            </a:pPr>
            <a:r>
              <a:rPr lang="en-US" altLang="zh-CN" sz="1700" dirty="0">
                <a:latin typeface="微软雅黑" pitchFamily="34" charset="-122"/>
                <a:ea typeface="微软雅黑" pitchFamily="34" charset="-122"/>
              </a:rPr>
              <a:t>1)	</a:t>
            </a:r>
            <a:r>
              <a:rPr lang="zh-CN" altLang="en-US" sz="1700" dirty="0">
                <a:latin typeface="微软雅黑" pitchFamily="34" charset="-122"/>
                <a:ea typeface="微软雅黑" pitchFamily="34" charset="-122"/>
              </a:rPr>
              <a:t>线上</a:t>
            </a:r>
          </a:p>
          <a:p>
            <a:pPr algn="just">
              <a:lnSpc>
                <a:spcPct val="150000"/>
              </a:lnSpc>
            </a:pPr>
            <a:r>
              <a:rPr lang="zh-CN" altLang="en-US" sz="1700" dirty="0">
                <a:latin typeface="微软雅黑" pitchFamily="34" charset="-122"/>
                <a:ea typeface="微软雅黑" pitchFamily="34" charset="-122"/>
              </a:rPr>
              <a:t>线上课程是指通过互联网进行授课的课程形式，前文所介绍的图文、音频、视频都属于线上课程。相比线下课程，线上课程不受空间的限制，大多数情况下也不受时间的限制，对于用户来说有较大的</a:t>
            </a:r>
            <a:r>
              <a:rPr lang="zh-CN" altLang="en-US" sz="1700" dirty="0" smtClean="0">
                <a:latin typeface="微软雅黑" pitchFamily="34" charset="-122"/>
                <a:ea typeface="微软雅黑" pitchFamily="34" charset="-122"/>
              </a:rPr>
              <a:t>自由度。</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2)	</a:t>
            </a:r>
            <a:r>
              <a:rPr lang="zh-CN" altLang="en-US" sz="1700" dirty="0">
                <a:latin typeface="微软雅黑" pitchFamily="34" charset="-122"/>
                <a:ea typeface="微软雅黑" pitchFamily="34" charset="-122"/>
              </a:rPr>
              <a:t>线下</a:t>
            </a:r>
          </a:p>
          <a:p>
            <a:pPr algn="just">
              <a:lnSpc>
                <a:spcPct val="150000"/>
              </a:lnSpc>
            </a:pPr>
            <a:r>
              <a:rPr lang="zh-CN" altLang="en-US" sz="1700" dirty="0">
                <a:latin typeface="微软雅黑" pitchFamily="34" charset="-122"/>
                <a:ea typeface="微软雅黑" pitchFamily="34" charset="-122"/>
              </a:rPr>
              <a:t>线下课程是指面对面授课的课程形式，比较受时间和空间的限制，但是具有较高的互动性，可以在课程中穿插各类实践活动和小组讨论。</a:t>
            </a:r>
          </a:p>
        </p:txBody>
      </p:sp>
    </p:spTree>
    <p:extLst>
      <p:ext uri="{BB962C8B-B14F-4D97-AF65-F5344CB8AC3E}">
        <p14:creationId xmlns:p14="http://schemas.microsoft.com/office/powerpoint/2010/main" val="217174473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课程</a:t>
            </a:r>
            <a:r>
              <a:rPr lang="zh-CN" altLang="en-US" sz="2000" b="1" dirty="0">
                <a:solidFill>
                  <a:srgbClr val="1B639F"/>
                </a:solidFill>
              </a:rPr>
              <a:t>内容维度</a:t>
            </a:r>
          </a:p>
        </p:txBody>
      </p:sp>
      <p:sp>
        <p:nvSpPr>
          <p:cNvPr id="9" name="矩形 15"/>
          <p:cNvSpPr>
            <a:spLocks noChangeArrowheads="1"/>
          </p:cNvSpPr>
          <p:nvPr/>
        </p:nvSpPr>
        <p:spPr bwMode="auto">
          <a:xfrm>
            <a:off x="688976" y="2473325"/>
            <a:ext cx="7771456"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）按</a:t>
            </a:r>
            <a:r>
              <a:rPr lang="zh-CN" altLang="en-US" sz="1700" b="1" dirty="0">
                <a:latin typeface="微软雅黑" pitchFamily="34" charset="-122"/>
                <a:ea typeface="微软雅黑" pitchFamily="34" charset="-122"/>
              </a:rPr>
              <a:t>课程周期划分</a:t>
            </a:r>
          </a:p>
          <a:p>
            <a:pPr algn="just">
              <a:lnSpc>
                <a:spcPct val="150000"/>
              </a:lnSpc>
            </a:pPr>
            <a:r>
              <a:rPr lang="en-US" altLang="zh-CN" sz="1700" dirty="0">
                <a:latin typeface="微软雅黑" pitchFamily="34" charset="-122"/>
                <a:ea typeface="微软雅黑" pitchFamily="34" charset="-122"/>
              </a:rPr>
              <a:t>1)	</a:t>
            </a:r>
            <a:r>
              <a:rPr lang="zh-CN" altLang="en-US" sz="1700" dirty="0">
                <a:latin typeface="微软雅黑" pitchFamily="34" charset="-122"/>
                <a:ea typeface="微软雅黑" pitchFamily="34" charset="-122"/>
              </a:rPr>
              <a:t>周更课程</a:t>
            </a:r>
          </a:p>
          <a:p>
            <a:pPr algn="just">
              <a:lnSpc>
                <a:spcPct val="150000"/>
              </a:lnSpc>
            </a:pPr>
            <a:r>
              <a:rPr lang="zh-CN" altLang="en-US" sz="1700" dirty="0">
                <a:latin typeface="微软雅黑" pitchFamily="34" charset="-122"/>
                <a:ea typeface="微软雅黑" pitchFamily="34" charset="-122"/>
              </a:rPr>
              <a:t>周更课程是指一周更新一次课程内容的课程形式，一般周更课程的整体周期都会很长，有些课程甚至会持续一年，并且其中不少课程会有附加的</a:t>
            </a:r>
            <a:r>
              <a:rPr lang="zh-CN" altLang="en-US" sz="1700" dirty="0" smtClean="0">
                <a:latin typeface="微软雅黑" pitchFamily="34" charset="-122"/>
                <a:ea typeface="微软雅黑" pitchFamily="34" charset="-122"/>
              </a:rPr>
              <a:t>内容。</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2)	</a:t>
            </a:r>
            <a:r>
              <a:rPr lang="zh-CN" altLang="en-US" sz="1700" dirty="0">
                <a:latin typeface="微软雅黑" pitchFamily="34" charset="-122"/>
                <a:ea typeface="微软雅黑" pitchFamily="34" charset="-122"/>
              </a:rPr>
              <a:t>日更课程</a:t>
            </a:r>
          </a:p>
          <a:p>
            <a:pPr algn="just">
              <a:lnSpc>
                <a:spcPct val="150000"/>
              </a:lnSpc>
            </a:pPr>
            <a:r>
              <a:rPr lang="zh-CN" altLang="en-US" sz="1700" dirty="0">
                <a:latin typeface="微软雅黑" pitchFamily="34" charset="-122"/>
                <a:ea typeface="微软雅黑" pitchFamily="34" charset="-122"/>
              </a:rPr>
              <a:t>周更课程是指每天更新课程内容的课程形式，比较少见，部分中等偏低价位的课程会选择此类模式</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027913634"/>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课程</a:t>
            </a:r>
            <a:r>
              <a:rPr lang="zh-CN" altLang="en-US" sz="2000" b="1" dirty="0">
                <a:solidFill>
                  <a:srgbClr val="1B639F"/>
                </a:solidFill>
              </a:rPr>
              <a:t>内容维度</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en-US" altLang="zh-CN" sz="1700" dirty="0" smtClean="0">
                <a:latin typeface="微软雅黑" pitchFamily="34" charset="-122"/>
                <a:ea typeface="微软雅黑" pitchFamily="34" charset="-122"/>
              </a:rPr>
              <a:t>3</a:t>
            </a:r>
            <a:r>
              <a:rPr lang="en-US" altLang="zh-CN" sz="1700" dirty="0">
                <a:latin typeface="微软雅黑" pitchFamily="34" charset="-122"/>
                <a:ea typeface="微软雅黑" pitchFamily="34" charset="-122"/>
              </a:rPr>
              <a:t>)	</a:t>
            </a:r>
            <a:r>
              <a:rPr lang="zh-CN" altLang="en-US" sz="1700" dirty="0">
                <a:latin typeface="微软雅黑" pitchFamily="34" charset="-122"/>
                <a:ea typeface="微软雅黑" pitchFamily="34" charset="-122"/>
              </a:rPr>
              <a:t>定期课程</a:t>
            </a:r>
          </a:p>
          <a:p>
            <a:pPr algn="just">
              <a:lnSpc>
                <a:spcPct val="150000"/>
              </a:lnSpc>
            </a:pPr>
            <a:r>
              <a:rPr lang="zh-CN" altLang="en-US" sz="1700" dirty="0">
                <a:latin typeface="微软雅黑" pitchFamily="34" charset="-122"/>
                <a:ea typeface="微软雅黑" pitchFamily="34" charset="-122"/>
              </a:rPr>
              <a:t>定期课程模式是指一次性放出所有课程，具备有效期，过了有效期后则不能观看课程的形式。这一类也是比较常见的课程模式，运营成本相对较低，受到很多中小公司的青睐。只需要事先录制完成课程，即可直接</a:t>
            </a:r>
            <a:r>
              <a:rPr lang="zh-CN" altLang="en-US" sz="1700" dirty="0" smtClean="0">
                <a:latin typeface="微软雅黑" pitchFamily="34" charset="-122"/>
                <a:ea typeface="微软雅黑" pitchFamily="34" charset="-122"/>
              </a:rPr>
              <a:t>使用。</a:t>
            </a:r>
            <a:endParaRPr lang="zh-CN" altLang="en-US" sz="1700" dirty="0">
              <a:latin typeface="微软雅黑" pitchFamily="34" charset="-122"/>
              <a:ea typeface="微软雅黑" pitchFamily="34" charset="-122"/>
            </a:endParaRPr>
          </a:p>
          <a:p>
            <a:pPr algn="just">
              <a:lnSpc>
                <a:spcPct val="150000"/>
              </a:lnSpc>
            </a:pPr>
            <a:r>
              <a:rPr lang="en-US" altLang="zh-CN" sz="1700" dirty="0" smtClean="0">
                <a:latin typeface="微软雅黑" pitchFamily="34" charset="-122"/>
                <a:ea typeface="微软雅黑" pitchFamily="34" charset="-122"/>
              </a:rPr>
              <a:t>4</a:t>
            </a:r>
            <a:r>
              <a:rPr lang="en-US" altLang="zh-CN" sz="1700" dirty="0">
                <a:latin typeface="微软雅黑" pitchFamily="34" charset="-122"/>
                <a:ea typeface="微软雅黑" pitchFamily="34" charset="-122"/>
              </a:rPr>
              <a:t>)	</a:t>
            </a:r>
            <a:r>
              <a:rPr lang="zh-CN" altLang="en-US" sz="1700" dirty="0">
                <a:latin typeface="微软雅黑" pitchFamily="34" charset="-122"/>
                <a:ea typeface="微软雅黑" pitchFamily="34" charset="-122"/>
              </a:rPr>
              <a:t>直播课程</a:t>
            </a:r>
          </a:p>
          <a:p>
            <a:pPr algn="just">
              <a:lnSpc>
                <a:spcPct val="150000"/>
              </a:lnSpc>
            </a:pPr>
            <a:r>
              <a:rPr lang="zh-CN" altLang="en-US" sz="1700" dirty="0">
                <a:latin typeface="微软雅黑" pitchFamily="34" charset="-122"/>
                <a:ea typeface="微软雅黑" pitchFamily="34" charset="-122"/>
              </a:rPr>
              <a:t>直播课程是指在线实况授课的课程形式，一般整体周期较短，具有较强的互动性和即时性，不过对于直播者的硬件要求较高，例如网络稳定、录像设备齐全等。直播课程单节的时长一般在</a:t>
            </a:r>
            <a:r>
              <a:rPr lang="en-US" altLang="zh-CN" sz="1700" dirty="0">
                <a:latin typeface="微软雅黑" pitchFamily="34" charset="-122"/>
                <a:ea typeface="微软雅黑" pitchFamily="34" charset="-122"/>
              </a:rPr>
              <a:t>0.5-2</a:t>
            </a:r>
            <a:r>
              <a:rPr lang="zh-CN" altLang="en-US" sz="1700" dirty="0">
                <a:latin typeface="微软雅黑" pitchFamily="34" charset="-122"/>
                <a:ea typeface="微软雅黑" pitchFamily="34" charset="-122"/>
              </a:rPr>
              <a:t>小时间，总数不超过</a:t>
            </a:r>
            <a:r>
              <a:rPr lang="en-US" altLang="zh-CN" sz="1700" dirty="0">
                <a:latin typeface="微软雅黑" pitchFamily="34" charset="-122"/>
                <a:ea typeface="微软雅黑" pitchFamily="34" charset="-122"/>
              </a:rPr>
              <a:t>5</a:t>
            </a:r>
            <a:r>
              <a:rPr lang="zh-CN" altLang="en-US" sz="1700" dirty="0">
                <a:latin typeface="微软雅黑" pitchFamily="34" charset="-122"/>
                <a:ea typeface="微软雅黑" pitchFamily="34" charset="-122"/>
              </a:rPr>
              <a:t>节，并且在每一节课的末尾一般都会设有互动环节，即学员在评论区留言提问，老师作答；或者通过“连麦”的形式进行互动</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810685876"/>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课程</a:t>
            </a:r>
            <a:r>
              <a:rPr lang="zh-CN" altLang="en-US" sz="2000" b="1" dirty="0">
                <a:solidFill>
                  <a:srgbClr val="1B639F"/>
                </a:solidFill>
              </a:rPr>
              <a:t>内容维度</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4</a:t>
            </a:r>
            <a:r>
              <a:rPr lang="zh-CN" altLang="en-US" sz="1700" b="1" dirty="0" smtClean="0">
                <a:latin typeface="微软雅黑" pitchFamily="34" charset="-122"/>
                <a:ea typeface="微软雅黑" pitchFamily="34" charset="-122"/>
              </a:rPr>
              <a:t>）按</a:t>
            </a:r>
            <a:r>
              <a:rPr lang="zh-CN" altLang="en-US" sz="1700" b="1" dirty="0">
                <a:latin typeface="微软雅黑" pitchFamily="34" charset="-122"/>
                <a:ea typeface="微软雅黑" pitchFamily="34" charset="-122"/>
              </a:rPr>
              <a:t>用户划分</a:t>
            </a:r>
          </a:p>
          <a:p>
            <a:pPr algn="just">
              <a:lnSpc>
                <a:spcPct val="150000"/>
              </a:lnSpc>
            </a:pPr>
            <a:r>
              <a:rPr lang="en-US" altLang="zh-CN" sz="1700" dirty="0">
                <a:latin typeface="微软雅黑" pitchFamily="34" charset="-122"/>
                <a:ea typeface="微软雅黑" pitchFamily="34" charset="-122"/>
              </a:rPr>
              <a:t>1)	B</a:t>
            </a:r>
            <a:r>
              <a:rPr lang="zh-CN" altLang="en-US" sz="1700" dirty="0">
                <a:latin typeface="微软雅黑" pitchFamily="34" charset="-122"/>
                <a:ea typeface="微软雅黑" pitchFamily="34" charset="-122"/>
              </a:rPr>
              <a:t>端（企业用户）</a:t>
            </a:r>
          </a:p>
          <a:p>
            <a:pPr algn="just">
              <a:lnSpc>
                <a:spcPct val="150000"/>
              </a:lnSpc>
            </a:pPr>
            <a:r>
              <a:rPr lang="zh-CN" altLang="en-US" sz="1700" dirty="0">
                <a:latin typeface="微软雅黑" pitchFamily="34" charset="-122"/>
                <a:ea typeface="微软雅黑" pitchFamily="34" charset="-122"/>
              </a:rPr>
              <a:t>针对</a:t>
            </a:r>
            <a:r>
              <a:rPr lang="en-US" altLang="zh-CN" sz="1700" dirty="0">
                <a:latin typeface="微软雅黑" pitchFamily="34" charset="-122"/>
                <a:ea typeface="微软雅黑" pitchFamily="34" charset="-122"/>
              </a:rPr>
              <a:t>B</a:t>
            </a:r>
            <a:r>
              <a:rPr lang="zh-CN" altLang="en-US" sz="1700" dirty="0">
                <a:latin typeface="微软雅黑" pitchFamily="34" charset="-122"/>
                <a:ea typeface="微软雅黑" pitchFamily="34" charset="-122"/>
              </a:rPr>
              <a:t>端用户的课程形式往往近似于企业内训，课程内容会按照企业实际情况而调整，一般具有很强的针对性。例如桔子会社群针对会员企业进行的</a:t>
            </a:r>
            <a:r>
              <a:rPr lang="en-US" altLang="zh-CN" sz="1700" dirty="0">
                <a:latin typeface="微软雅黑" pitchFamily="34" charset="-122"/>
                <a:ea typeface="微软雅黑" pitchFamily="34" charset="-122"/>
              </a:rPr>
              <a:t>HR</a:t>
            </a:r>
            <a:r>
              <a:rPr lang="zh-CN" altLang="en-US" sz="1700" dirty="0">
                <a:latin typeface="微软雅黑" pitchFamily="34" charset="-122"/>
                <a:ea typeface="微软雅黑" pitchFamily="34" charset="-122"/>
              </a:rPr>
              <a:t>培训，都是会在进行过企业调研后，结合企业现状进行不同的课程调整，而后再在企业内实施的。</a:t>
            </a:r>
          </a:p>
          <a:p>
            <a:pPr algn="just">
              <a:lnSpc>
                <a:spcPct val="150000"/>
              </a:lnSpc>
            </a:pPr>
            <a:r>
              <a:rPr lang="en-US" altLang="zh-CN" sz="1700" dirty="0">
                <a:latin typeface="微软雅黑" pitchFamily="34" charset="-122"/>
                <a:ea typeface="微软雅黑" pitchFamily="34" charset="-122"/>
              </a:rPr>
              <a:t>2)	C</a:t>
            </a:r>
            <a:r>
              <a:rPr lang="zh-CN" altLang="en-US" sz="1700" dirty="0">
                <a:latin typeface="微软雅黑" pitchFamily="34" charset="-122"/>
                <a:ea typeface="微软雅黑" pitchFamily="34" charset="-122"/>
              </a:rPr>
              <a:t>端（个人用户）</a:t>
            </a:r>
          </a:p>
          <a:p>
            <a:pPr algn="just">
              <a:lnSpc>
                <a:spcPct val="150000"/>
              </a:lnSpc>
            </a:pPr>
            <a:r>
              <a:rPr lang="zh-CN" altLang="en-US" sz="1700" dirty="0">
                <a:latin typeface="微软雅黑" pitchFamily="34" charset="-122"/>
                <a:ea typeface="微软雅黑" pitchFamily="34" charset="-122"/>
              </a:rPr>
              <a:t>针对</a:t>
            </a:r>
            <a:r>
              <a:rPr lang="en-US" altLang="zh-CN" sz="1700" dirty="0">
                <a:latin typeface="微软雅黑" pitchFamily="34" charset="-122"/>
                <a:ea typeface="微软雅黑" pitchFamily="34" charset="-122"/>
              </a:rPr>
              <a:t>C</a:t>
            </a:r>
            <a:r>
              <a:rPr lang="zh-CN" altLang="en-US" sz="1700" dirty="0">
                <a:latin typeface="微软雅黑" pitchFamily="34" charset="-122"/>
                <a:ea typeface="微软雅黑" pitchFamily="34" charset="-122"/>
              </a:rPr>
              <a:t>端用户的是较为常见的模式，面向于社会大众，也是社群中课程的主要形式。一般课程形式固定，除了常规课程迭代外不会有太多变化，更不会因学员的不同而不断调整课程内容。</a:t>
            </a:r>
          </a:p>
        </p:txBody>
      </p:sp>
    </p:spTree>
    <p:extLst>
      <p:ext uri="{BB962C8B-B14F-4D97-AF65-F5344CB8AC3E}">
        <p14:creationId xmlns:p14="http://schemas.microsoft.com/office/powerpoint/2010/main" val="2016497971"/>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0168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课程</a:t>
            </a:r>
            <a:r>
              <a:rPr lang="zh-CN" altLang="en-US" sz="2000" b="1" dirty="0">
                <a:solidFill>
                  <a:srgbClr val="1B639F"/>
                </a:solidFill>
              </a:rPr>
              <a:t>运营维度</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）课程</a:t>
            </a:r>
            <a:r>
              <a:rPr lang="zh-CN" altLang="en-US" sz="1700" b="1" dirty="0">
                <a:latin typeface="微软雅黑" pitchFamily="34" charset="-122"/>
                <a:ea typeface="微软雅黑" pitchFamily="34" charset="-122"/>
              </a:rPr>
              <a:t>宣传</a:t>
            </a:r>
          </a:p>
          <a:p>
            <a:pPr algn="just">
              <a:lnSpc>
                <a:spcPct val="150000"/>
              </a:lnSpc>
            </a:pPr>
            <a:r>
              <a:rPr lang="zh-CN" altLang="en-US" sz="1700" dirty="0">
                <a:latin typeface="微软雅黑" pitchFamily="34" charset="-122"/>
                <a:ea typeface="微软雅黑" pitchFamily="34" charset="-122"/>
              </a:rPr>
              <a:t>在介绍课程宣传维度前，首先需要通过社群和课程的关系把课程分为两类，一是社群内招生、社群内学习的</a:t>
            </a:r>
            <a:r>
              <a:rPr lang="zh-CN" altLang="en-US" sz="1700" dirty="0" smtClean="0">
                <a:latin typeface="微软雅黑" pitchFamily="34" charset="-122"/>
                <a:ea typeface="微软雅黑" pitchFamily="34" charset="-122"/>
              </a:rPr>
              <a:t>课程，</a:t>
            </a:r>
            <a:r>
              <a:rPr lang="zh-CN" altLang="en-US" sz="1700" dirty="0">
                <a:latin typeface="微软雅黑" pitchFamily="34" charset="-122"/>
                <a:ea typeface="微软雅黑" pitchFamily="34" charset="-122"/>
              </a:rPr>
              <a:t>二是社群外招生、社群内学习的</a:t>
            </a:r>
            <a:r>
              <a:rPr lang="zh-CN" altLang="en-US" sz="1700" dirty="0" smtClean="0">
                <a:latin typeface="微软雅黑" pitchFamily="34" charset="-122"/>
                <a:ea typeface="微软雅黑" pitchFamily="34" charset="-122"/>
              </a:rPr>
              <a:t>课程。</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1</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社群</a:t>
            </a:r>
            <a:r>
              <a:rPr lang="zh-CN" altLang="en-US" sz="1700" dirty="0">
                <a:latin typeface="微软雅黑" pitchFamily="34" charset="-122"/>
                <a:ea typeface="微软雅黑" pitchFamily="34" charset="-122"/>
              </a:rPr>
              <a:t>内课程</a:t>
            </a:r>
          </a:p>
          <a:p>
            <a:pPr algn="just">
              <a:lnSpc>
                <a:spcPct val="150000"/>
              </a:lnSpc>
            </a:pPr>
            <a:r>
              <a:rPr lang="zh-CN" altLang="en-US" sz="1700" dirty="0">
                <a:latin typeface="微软雅黑" pitchFamily="34" charset="-122"/>
                <a:ea typeface="微软雅黑" pitchFamily="34" charset="-122"/>
              </a:rPr>
              <a:t>社群内课程宣传模式较为单一，绝大多数宣传的模式为：依托网页或者海报为载体，在社群内进行通知。与在群内销售商品的宣传方式基本</a:t>
            </a:r>
            <a:r>
              <a:rPr lang="zh-CN" altLang="en-US" sz="1700" dirty="0" smtClean="0">
                <a:latin typeface="微软雅黑" pitchFamily="34" charset="-122"/>
                <a:ea typeface="微软雅黑" pitchFamily="34" charset="-122"/>
              </a:rPr>
              <a:t>一致。</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2</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社群</a:t>
            </a:r>
            <a:r>
              <a:rPr lang="zh-CN" altLang="en-US" sz="1700" dirty="0">
                <a:latin typeface="微软雅黑" pitchFamily="34" charset="-122"/>
                <a:ea typeface="微软雅黑" pitchFamily="34" charset="-122"/>
              </a:rPr>
              <a:t>外课程</a:t>
            </a:r>
          </a:p>
          <a:p>
            <a:pPr algn="just">
              <a:lnSpc>
                <a:spcPct val="150000"/>
              </a:lnSpc>
            </a:pPr>
            <a:r>
              <a:rPr lang="zh-CN" altLang="en-US" sz="1700" dirty="0">
                <a:latin typeface="微软雅黑" pitchFamily="34" charset="-122"/>
                <a:ea typeface="微软雅黑" pitchFamily="34" charset="-122"/>
              </a:rPr>
              <a:t>社群外课程由于招生对象面向社会大众，会使用各式各样的招生方式，包括自媒体推广、裂变推广、广告推广、线下推广等，根据不同课程面向的用户而选择不同的方式。</a:t>
            </a:r>
          </a:p>
        </p:txBody>
      </p:sp>
    </p:spTree>
    <p:extLst>
      <p:ext uri="{BB962C8B-B14F-4D97-AF65-F5344CB8AC3E}">
        <p14:creationId xmlns:p14="http://schemas.microsoft.com/office/powerpoint/2010/main" val="1866174943"/>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0168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课程</a:t>
            </a:r>
            <a:r>
              <a:rPr lang="zh-CN" altLang="en-US" sz="2000" b="1" dirty="0">
                <a:solidFill>
                  <a:srgbClr val="1B639F"/>
                </a:solidFill>
              </a:rPr>
              <a:t>运营维度</a:t>
            </a:r>
          </a:p>
        </p:txBody>
      </p:sp>
      <p:sp>
        <p:nvSpPr>
          <p:cNvPr id="9" name="矩形 15"/>
          <p:cNvSpPr>
            <a:spLocks noChangeArrowheads="1"/>
          </p:cNvSpPr>
          <p:nvPr/>
        </p:nvSpPr>
        <p:spPr bwMode="auto">
          <a:xfrm>
            <a:off x="688976" y="2473325"/>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）课程</a:t>
            </a:r>
            <a:r>
              <a:rPr lang="zh-CN" altLang="en-US" sz="1700" b="1" dirty="0">
                <a:latin typeface="微软雅黑" pitchFamily="34" charset="-122"/>
                <a:ea typeface="微软雅黑" pitchFamily="34" charset="-122"/>
              </a:rPr>
              <a:t>服务</a:t>
            </a:r>
          </a:p>
          <a:p>
            <a:pPr algn="just">
              <a:lnSpc>
                <a:spcPct val="150000"/>
              </a:lnSpc>
            </a:pPr>
            <a:r>
              <a:rPr lang="zh-CN" altLang="en-US" sz="1700" dirty="0">
                <a:latin typeface="微软雅黑" pitchFamily="34" charset="-122"/>
                <a:ea typeface="微软雅黑" pitchFamily="34" charset="-122"/>
              </a:rPr>
              <a:t>课程服务是指用户在学习课程期间，社群运营者给用户所提供的相应服务，例如问题解答、实践操作、课程作业、知识拓展等。</a:t>
            </a:r>
          </a:p>
        </p:txBody>
      </p:sp>
      <p:pic>
        <p:nvPicPr>
          <p:cNvPr id="2050" name="Picture 2" descr="https://timgsa.baidu.com/timg?image&amp;quality=80&amp;size=b9999_10000&amp;sec=1571653798271&amp;di=d35c7f56cc13ebc4529a79def1f1bdb1&amp;imgtype=0&amp;src=http%3A%2F%2F11687043.s21i.faiusr.com%2F2%2FABUIABACGAAgtdCPwgUor-D10gUwgQc4nwQ.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103" y="3907098"/>
            <a:ext cx="4057793" cy="2456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565858"/>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6.2.1  </a:t>
            </a:r>
            <a:r>
              <a:rPr lang="zh-CN" altLang="en-US" sz="2700" dirty="0" smtClean="0">
                <a:solidFill>
                  <a:srgbClr val="1369B2"/>
                </a:solidFill>
                <a:latin typeface="微软雅黑" pitchFamily="34" charset="-122"/>
                <a:ea typeface="微软雅黑" pitchFamily="34" charset="-122"/>
              </a:rPr>
              <a:t>课程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40559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馒头</a:t>
            </a:r>
            <a:r>
              <a:rPr lang="zh-CN" altLang="en-US" sz="2000" b="1" dirty="0">
                <a:solidFill>
                  <a:srgbClr val="1B639F"/>
                </a:solidFill>
              </a:rPr>
              <a:t>商学院课程服务</a:t>
            </a:r>
          </a:p>
        </p:txBody>
      </p:sp>
      <p:pic>
        <p:nvPicPr>
          <p:cNvPr id="1026" name="图片 7" descr="https://mtedu-img-oss.mtedu.com/ueditor/20190522182613_266614.jpg"/>
          <p:cNvPicPr>
            <a:picLocks noChangeAspect="1" noChangeArrowheads="1"/>
          </p:cNvPicPr>
          <p:nvPr/>
        </p:nvPicPr>
        <p:blipFill rotWithShape="1">
          <a:blip r:embed="rId4">
            <a:extLst>
              <a:ext uri="{28A0092B-C50C-407E-A947-70E740481C1C}">
                <a14:useLocalDpi xmlns:a14="http://schemas.microsoft.com/office/drawing/2010/main" val="0"/>
              </a:ext>
            </a:extLst>
          </a:blip>
          <a:srcRect t="16618" b="37227"/>
          <a:stretch/>
        </p:blipFill>
        <p:spPr bwMode="auto">
          <a:xfrm>
            <a:off x="611560" y="2750219"/>
            <a:ext cx="2628900" cy="265096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80988"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80988"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 name="Rectangle 4"/>
          <p:cNvSpPr>
            <a:spLocks noChangeArrowheads="1"/>
          </p:cNvSpPr>
          <p:nvPr/>
        </p:nvSpPr>
        <p:spPr bwMode="auto">
          <a:xfrm>
            <a:off x="0" y="11734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5" name="图片 7" descr="https://mtedu-img-oss.mtedu.com/ueditor/20190522182613_266614.jpg"/>
          <p:cNvPicPr>
            <a:picLocks noChangeAspect="1" noChangeArrowheads="1"/>
          </p:cNvPicPr>
          <p:nvPr/>
        </p:nvPicPr>
        <p:blipFill rotWithShape="1">
          <a:blip r:embed="rId4">
            <a:extLst>
              <a:ext uri="{28A0092B-C50C-407E-A947-70E740481C1C}">
                <a14:useLocalDpi xmlns:a14="http://schemas.microsoft.com/office/drawing/2010/main" val="0"/>
              </a:ext>
            </a:extLst>
          </a:blip>
          <a:srcRect t="63498"/>
          <a:stretch/>
        </p:blipFill>
        <p:spPr bwMode="auto">
          <a:xfrm>
            <a:off x="3240460" y="2750219"/>
            <a:ext cx="2628900" cy="2096534"/>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8" descr="https://mtedu-img-oss.mtedu.com/ueditor/20190522182613_450635.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0000"/>
          <a:stretch/>
        </p:blipFill>
        <p:spPr bwMode="auto">
          <a:xfrm>
            <a:off x="5869360" y="2750219"/>
            <a:ext cx="2628900" cy="2767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548705"/>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6.2.2  </a:t>
            </a:r>
            <a:r>
              <a:rPr lang="zh-CN" altLang="en-US" sz="2700" dirty="0">
                <a:solidFill>
                  <a:srgbClr val="1369B2"/>
                </a:solidFill>
                <a:latin typeface="微软雅黑" pitchFamily="34" charset="-122"/>
                <a:ea typeface="微软雅黑" pitchFamily="34" charset="-122"/>
              </a:rPr>
              <a:t>问答</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688976" y="2060848"/>
            <a:ext cx="7771456"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问答是指通过解答疑惑、回答问题的方式，从而实现变现的知识付费模式，也是一个较为简单直接的盈利模式。在社群中，问答的表现形式往往为群内发布该服务、用户通过私聊或付费进入问答群来解决自身的问题，例如较为常见的法律咨询群。</a:t>
            </a:r>
          </a:p>
        </p:txBody>
      </p:sp>
      <p:pic>
        <p:nvPicPr>
          <p:cNvPr id="3074" name="Picture 2" descr="https://timgsa.baidu.com/timg?image&amp;quality=80&amp;size=b9999_10000&amp;sec=1571653922594&amp;di=cc0af6394e1446490d7661886e0e118b&amp;imgtype=0&amp;src=http%3A%2F%2Fwww.hnsjct.gov.cn%2Fsitesources%2Fhnsjct%2Fupload%2F201806%2F2018060619030906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5756" y="3454761"/>
            <a:ext cx="4392488" cy="2924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42023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3292475" y="1988840"/>
            <a:ext cx="4789488" cy="403225"/>
            <a:chOff x="3292475" y="2063750"/>
            <a:chExt cx="4789488" cy="403225"/>
          </a:xfrm>
        </p:grpSpPr>
        <p:sp>
          <p:nvSpPr>
            <p:cNvPr id="4126" name="AutoShape 18">
              <a:hlinkClick r:id="rId3" action="ppaction://hlinksldjump"/>
            </p:cNvPr>
            <p:cNvSpPr>
              <a:spLocks noChangeArrowheads="1"/>
            </p:cNvSpPr>
            <p:nvPr/>
          </p:nvSpPr>
          <p:spPr bwMode="auto">
            <a:xfrm>
              <a:off x="3406775" y="2063750"/>
              <a:ext cx="4675188"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6.1  </a:t>
              </a:r>
              <a:r>
                <a:rPr lang="zh-CN" altLang="en-US" b="1" dirty="0" smtClean="0">
                  <a:solidFill>
                    <a:prstClr val="white"/>
                  </a:solidFill>
                  <a:ea typeface="黑体" pitchFamily="49" charset="-122"/>
                </a:rPr>
                <a:t>商品销售  </a:t>
              </a:r>
              <a:r>
                <a:rPr lang="en-US" altLang="zh-CN" b="1" dirty="0" smtClean="0">
                  <a:solidFill>
                    <a:prstClr val="white"/>
                  </a:solidFill>
                  <a:ea typeface="黑体" pitchFamily="49" charset="-122"/>
                  <a:hlinkClick r:id="rId3" action="ppaction://hlinksldjump"/>
                </a:rPr>
                <a:t>【</a:t>
              </a:r>
              <a:r>
                <a:rPr lang="zh-CN" altLang="en-US" b="1" dirty="0" smtClean="0">
                  <a:solidFill>
                    <a:prstClr val="white"/>
                  </a:solidFill>
                  <a:ea typeface="黑体" pitchFamily="49" charset="-122"/>
                  <a:hlinkClick r:id="rId3" action="ppaction://hlinksldjump"/>
                </a:rPr>
                <a:t>点击</a:t>
              </a:r>
              <a:r>
                <a:rPr lang="en-US" altLang="zh-CN" b="1" dirty="0" smtClean="0">
                  <a:solidFill>
                    <a:prstClr val="white"/>
                  </a:solidFill>
                  <a:ea typeface="黑体" pitchFamily="49" charset="-122"/>
                  <a:hlinkClick r:id="rId3" action="ppaction://hlinksldjump"/>
                </a:rPr>
                <a:t>】 </a:t>
              </a:r>
              <a:endParaRPr lang="zh-CN" altLang="en-US" b="1" dirty="0" smtClean="0">
                <a:solidFill>
                  <a:prstClr val="white"/>
                </a:solidFill>
                <a:ea typeface="黑体" pitchFamily="49" charset="-122"/>
              </a:endParaRPr>
            </a:p>
          </p:txBody>
        </p:sp>
        <p:sp>
          <p:nvSpPr>
            <p:cNvPr id="31" name="Oval 22"/>
            <p:cNvSpPr>
              <a:spLocks noChangeArrowheads="1"/>
            </p:cNvSpPr>
            <p:nvPr/>
          </p:nvSpPr>
          <p:spPr bwMode="auto">
            <a:xfrm>
              <a:off x="3292475" y="21732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 name="组合 2"/>
          <p:cNvGrpSpPr>
            <a:grpSpLocks/>
          </p:cNvGrpSpPr>
          <p:nvPr/>
        </p:nvGrpSpPr>
        <p:grpSpPr bwMode="auto">
          <a:xfrm>
            <a:off x="3303588" y="2585740"/>
            <a:ext cx="4770437" cy="403225"/>
            <a:chOff x="3303588" y="2660650"/>
            <a:chExt cx="4770437" cy="403225"/>
          </a:xfrm>
        </p:grpSpPr>
        <p:sp>
          <p:nvSpPr>
            <p:cNvPr id="4124" name="AutoShape 18">
              <a:hlinkClick r:id="rId3" action="ppaction://hlinksldjump"/>
            </p:cNvPr>
            <p:cNvSpPr>
              <a:spLocks noChangeArrowheads="1"/>
            </p:cNvSpPr>
            <p:nvPr/>
          </p:nvSpPr>
          <p:spPr bwMode="auto">
            <a:xfrm>
              <a:off x="3419475" y="2660650"/>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6.2  </a:t>
              </a:r>
              <a:r>
                <a:rPr lang="zh-CN" altLang="en-US" b="1" dirty="0" smtClean="0">
                  <a:solidFill>
                    <a:prstClr val="white"/>
                  </a:solidFill>
                  <a:ea typeface="黑体" pitchFamily="49" charset="-122"/>
                </a:rPr>
                <a:t>知识付费   </a:t>
              </a:r>
              <a:r>
                <a:rPr lang="en-US" altLang="zh-CN" b="1" dirty="0" smtClean="0">
                  <a:solidFill>
                    <a:prstClr val="white"/>
                  </a:solidFill>
                  <a:ea typeface="黑体" pitchFamily="49" charset="-122"/>
                  <a:hlinkClick r:id="rId4" action="ppaction://hlinksldjump"/>
                </a:rPr>
                <a:t>【</a:t>
              </a:r>
              <a:r>
                <a:rPr lang="zh-CN" altLang="en-US" b="1" dirty="0" smtClean="0">
                  <a:solidFill>
                    <a:prstClr val="white"/>
                  </a:solidFill>
                  <a:ea typeface="黑体" pitchFamily="49" charset="-122"/>
                  <a:hlinkClick r:id="rId4" action="ppaction://hlinksldjump"/>
                </a:rPr>
                <a:t>点击</a:t>
              </a:r>
              <a:r>
                <a:rPr lang="en-US" altLang="zh-CN" b="1" dirty="0" smtClean="0">
                  <a:solidFill>
                    <a:prstClr val="white"/>
                  </a:solidFill>
                  <a:ea typeface="黑体" pitchFamily="49" charset="-122"/>
                  <a:hlinkClick r:id="rId4" action="ppaction://hlinksldjump"/>
                </a:rPr>
                <a:t>】</a:t>
              </a:r>
              <a:endParaRPr lang="zh-CN" altLang="en-US" b="1" dirty="0" smtClean="0">
                <a:solidFill>
                  <a:prstClr val="white"/>
                </a:solidFill>
                <a:ea typeface="黑体" pitchFamily="49" charset="-122"/>
              </a:endParaRPr>
            </a:p>
          </p:txBody>
        </p:sp>
        <p:sp>
          <p:nvSpPr>
            <p:cNvPr id="39" name="Oval 22"/>
            <p:cNvSpPr>
              <a:spLocks noChangeArrowheads="1"/>
            </p:cNvSpPr>
            <p:nvPr/>
          </p:nvSpPr>
          <p:spPr bwMode="auto">
            <a:xfrm>
              <a:off x="3303588" y="27701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 name="组合 3"/>
          <p:cNvGrpSpPr>
            <a:grpSpLocks/>
          </p:cNvGrpSpPr>
          <p:nvPr/>
        </p:nvGrpSpPr>
        <p:grpSpPr bwMode="auto">
          <a:xfrm>
            <a:off x="3303588" y="3208040"/>
            <a:ext cx="4770437" cy="403225"/>
            <a:chOff x="3303588" y="3282950"/>
            <a:chExt cx="4770437" cy="403225"/>
          </a:xfrm>
        </p:grpSpPr>
        <p:sp>
          <p:nvSpPr>
            <p:cNvPr id="4122" name="AutoShape 18">
              <a:hlinkClick r:id="rId3" action="ppaction://hlinksldjump"/>
            </p:cNvPr>
            <p:cNvSpPr>
              <a:spLocks noChangeArrowheads="1"/>
            </p:cNvSpPr>
            <p:nvPr/>
          </p:nvSpPr>
          <p:spPr bwMode="auto">
            <a:xfrm>
              <a:off x="3419475" y="3282950"/>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6.3  </a:t>
              </a:r>
              <a:r>
                <a:rPr lang="zh-CN" altLang="en-US" b="1" dirty="0" smtClean="0">
                  <a:solidFill>
                    <a:prstClr val="white"/>
                  </a:solidFill>
                  <a:ea typeface="黑体" pitchFamily="49" charset="-122"/>
                </a:rPr>
                <a:t>会员收费  </a:t>
              </a:r>
              <a:r>
                <a:rPr lang="en-US" altLang="zh-CN" b="1" dirty="0" smtClean="0">
                  <a:solidFill>
                    <a:prstClr val="white"/>
                  </a:solidFill>
                  <a:ea typeface="黑体" pitchFamily="49" charset="-122"/>
                  <a:hlinkClick r:id="rId5" action="ppaction://hlinksldjump"/>
                </a:rPr>
                <a:t>【</a:t>
              </a:r>
              <a:r>
                <a:rPr lang="zh-CN" altLang="en-US" b="1" dirty="0" smtClean="0">
                  <a:solidFill>
                    <a:prstClr val="white"/>
                  </a:solidFill>
                  <a:ea typeface="黑体" pitchFamily="49" charset="-122"/>
                  <a:hlinkClick r:id="rId5" action="ppaction://hlinksldjump"/>
                </a:rPr>
                <a:t>点击</a:t>
              </a:r>
              <a:r>
                <a:rPr lang="en-US" altLang="zh-CN" b="1" dirty="0" smtClean="0">
                  <a:solidFill>
                    <a:prstClr val="white"/>
                  </a:solidFill>
                  <a:ea typeface="黑体" pitchFamily="49" charset="-122"/>
                  <a:hlinkClick r:id="rId5" action="ppaction://hlinksldjump"/>
                </a:rPr>
                <a:t>】</a:t>
              </a:r>
              <a:endParaRPr lang="zh-CN" altLang="en-US" b="1" dirty="0" smtClean="0">
                <a:solidFill>
                  <a:prstClr val="white"/>
                </a:solidFill>
                <a:ea typeface="黑体" pitchFamily="49" charset="-122"/>
              </a:endParaRPr>
            </a:p>
          </p:txBody>
        </p:sp>
        <p:sp>
          <p:nvSpPr>
            <p:cNvPr id="28" name="Oval 22"/>
            <p:cNvSpPr>
              <a:spLocks noChangeArrowheads="1"/>
            </p:cNvSpPr>
            <p:nvPr/>
          </p:nvSpPr>
          <p:spPr bwMode="auto">
            <a:xfrm>
              <a:off x="3303588" y="33924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5" name="组合 4"/>
          <p:cNvGrpSpPr>
            <a:grpSpLocks/>
          </p:cNvGrpSpPr>
          <p:nvPr/>
        </p:nvGrpSpPr>
        <p:grpSpPr bwMode="auto">
          <a:xfrm>
            <a:off x="3290888" y="3806528"/>
            <a:ext cx="4770437" cy="403225"/>
            <a:chOff x="3290888" y="3881438"/>
            <a:chExt cx="4770437" cy="403225"/>
          </a:xfrm>
        </p:grpSpPr>
        <p:sp>
          <p:nvSpPr>
            <p:cNvPr id="4120" name="AutoShape 18">
              <a:hlinkClick r:id="rId3" action="ppaction://hlinksldjump"/>
            </p:cNvPr>
            <p:cNvSpPr>
              <a:spLocks noChangeArrowheads="1"/>
            </p:cNvSpPr>
            <p:nvPr/>
          </p:nvSpPr>
          <p:spPr bwMode="auto">
            <a:xfrm>
              <a:off x="3406775" y="3881438"/>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6.4  </a:t>
              </a:r>
              <a:r>
                <a:rPr lang="zh-CN" altLang="en-US" b="1" dirty="0" smtClean="0">
                  <a:solidFill>
                    <a:prstClr val="white"/>
                  </a:solidFill>
                  <a:ea typeface="黑体" pitchFamily="49" charset="-122"/>
                </a:rPr>
                <a:t>广告合作  </a:t>
              </a:r>
              <a:r>
                <a:rPr lang="en-US" altLang="zh-CN" b="1" dirty="0" smtClean="0">
                  <a:solidFill>
                    <a:prstClr val="white"/>
                  </a:solidFill>
                  <a:ea typeface="黑体" pitchFamily="49" charset="-122"/>
                  <a:hlinkClick r:id="rId6" action="ppaction://hlinksldjump"/>
                </a:rPr>
                <a:t>【</a:t>
              </a:r>
              <a:r>
                <a:rPr lang="zh-CN" altLang="en-US" b="1" dirty="0" smtClean="0">
                  <a:solidFill>
                    <a:prstClr val="white"/>
                  </a:solidFill>
                  <a:ea typeface="黑体" pitchFamily="49" charset="-122"/>
                  <a:hlinkClick r:id="rId6" action="ppaction://hlinksldjump"/>
                </a:rPr>
                <a:t>点击</a:t>
              </a:r>
              <a:r>
                <a:rPr lang="en-US" altLang="zh-CN" b="1" dirty="0" smtClean="0">
                  <a:solidFill>
                    <a:prstClr val="white"/>
                  </a:solidFill>
                  <a:ea typeface="黑体" pitchFamily="49" charset="-122"/>
                  <a:hlinkClick r:id="rId6" action="ppaction://hlinksldjump"/>
                </a:rPr>
                <a:t>】</a:t>
              </a:r>
              <a:endParaRPr lang="zh-CN" altLang="en-US" b="1" dirty="0" smtClean="0">
                <a:solidFill>
                  <a:prstClr val="white"/>
                </a:solidFill>
                <a:ea typeface="黑体" pitchFamily="49" charset="-122"/>
              </a:endParaRPr>
            </a:p>
          </p:txBody>
        </p:sp>
        <p:sp>
          <p:nvSpPr>
            <p:cNvPr id="37" name="Oval 22"/>
            <p:cNvSpPr>
              <a:spLocks noChangeArrowheads="1"/>
            </p:cNvSpPr>
            <p:nvPr/>
          </p:nvSpPr>
          <p:spPr bwMode="auto">
            <a:xfrm>
              <a:off x="3290888" y="3990975"/>
              <a:ext cx="184150" cy="188913"/>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102" name="组合 32"/>
          <p:cNvGrpSpPr>
            <a:grpSpLocks/>
          </p:cNvGrpSpPr>
          <p:nvPr/>
        </p:nvGrpSpPr>
        <p:grpSpPr bwMode="auto">
          <a:xfrm>
            <a:off x="598488" y="2270125"/>
            <a:ext cx="2373312" cy="2371725"/>
            <a:chOff x="619984" y="2335306"/>
            <a:chExt cx="2373313" cy="2371725"/>
          </a:xfrm>
        </p:grpSpPr>
        <p:grpSp>
          <p:nvGrpSpPr>
            <p:cNvPr id="4108" name="组合 33"/>
            <p:cNvGrpSpPr>
              <a:grpSpLocks/>
            </p:cNvGrpSpPr>
            <p:nvPr/>
          </p:nvGrpSpPr>
          <p:grpSpPr bwMode="auto">
            <a:xfrm>
              <a:off x="619984" y="2335306"/>
              <a:ext cx="2373313" cy="2371725"/>
              <a:chOff x="619984" y="2335306"/>
              <a:chExt cx="2373313" cy="2371725"/>
            </a:xfrm>
          </p:grpSpPr>
          <p:sp>
            <p:nvSpPr>
              <p:cNvPr id="4118" name="Oval 31"/>
              <p:cNvSpPr>
                <a:spLocks noChangeArrowheads="1"/>
              </p:cNvSpPr>
              <p:nvPr/>
            </p:nvSpPr>
            <p:spPr bwMode="auto">
              <a:xfrm>
                <a:off x="619984" y="2335306"/>
                <a:ext cx="2373313" cy="2371725"/>
              </a:xfrm>
              <a:prstGeom prst="ellipse">
                <a:avLst/>
              </a:prstGeom>
              <a:gradFill rotWithShape="1">
                <a:gsLst>
                  <a:gs pos="0">
                    <a:srgbClr val="FFFFFF"/>
                  </a:gs>
                  <a:gs pos="50000">
                    <a:srgbClr val="3072AE"/>
                  </a:gs>
                  <a:gs pos="100000">
                    <a:srgbClr val="FFFFF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endParaRPr lang="zh-CN" altLang="en-US" smtClean="0">
                  <a:solidFill>
                    <a:prstClr val="black"/>
                  </a:solidFill>
                </a:endParaRPr>
              </a:p>
            </p:txBody>
          </p:sp>
          <p:sp>
            <p:nvSpPr>
              <p:cNvPr id="4119" name="Oval 32"/>
              <p:cNvSpPr>
                <a:spLocks noChangeArrowheads="1"/>
              </p:cNvSpPr>
              <p:nvPr/>
            </p:nvSpPr>
            <p:spPr bwMode="auto">
              <a:xfrm>
                <a:off x="775018" y="2488248"/>
                <a:ext cx="2058987" cy="2060575"/>
              </a:xfrm>
              <a:prstGeom prst="ellipse">
                <a:avLst/>
              </a:prstGeom>
              <a:gradFill rotWithShape="0">
                <a:gsLst>
                  <a:gs pos="0">
                    <a:srgbClr val="3072AE"/>
                  </a:gs>
                  <a:gs pos="100000">
                    <a:srgbClr val="1B4F9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nvGrpSpPr>
            <p:cNvPr id="4109" name="组合 34"/>
            <p:cNvGrpSpPr>
              <a:grpSpLocks/>
            </p:cNvGrpSpPr>
            <p:nvPr/>
          </p:nvGrpSpPr>
          <p:grpSpPr bwMode="auto">
            <a:xfrm>
              <a:off x="868680" y="2595656"/>
              <a:ext cx="1862679" cy="1855787"/>
              <a:chOff x="868680" y="2595656"/>
              <a:chExt cx="1862679" cy="1855787"/>
            </a:xfrm>
          </p:grpSpPr>
          <p:sp>
            <p:nvSpPr>
              <p:cNvPr id="36" name="Oval 34"/>
              <p:cNvSpPr>
                <a:spLocks noChangeArrowheads="1"/>
              </p:cNvSpPr>
              <p:nvPr/>
            </p:nvSpPr>
            <p:spPr bwMode="auto">
              <a:xfrm>
                <a:off x="927959" y="2603594"/>
                <a:ext cx="1798638" cy="1800225"/>
              </a:xfrm>
              <a:prstGeom prst="ellipse">
                <a:avLst/>
              </a:prstGeom>
              <a:gradFill rotWithShape="1">
                <a:gsLst>
                  <a:gs pos="0">
                    <a:schemeClr val="bg2">
                      <a:lumMod val="90000"/>
                    </a:schemeClr>
                  </a:gs>
                  <a:gs pos="100000">
                    <a:srgbClr val="D6E1E2"/>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grpSp>
            <p:nvGrpSpPr>
              <p:cNvPr id="4111" name="组合 36"/>
              <p:cNvGrpSpPr>
                <a:grpSpLocks/>
              </p:cNvGrpSpPr>
              <p:nvPr/>
            </p:nvGrpSpPr>
            <p:grpSpPr bwMode="auto">
              <a:xfrm>
                <a:off x="868680" y="2595656"/>
                <a:ext cx="1862679" cy="1855787"/>
                <a:chOff x="2054543" y="2610896"/>
                <a:chExt cx="1862679" cy="1855787"/>
              </a:xfrm>
            </p:grpSpPr>
            <p:sp>
              <p:nvSpPr>
                <p:cNvPr id="38" name="Oval 33"/>
                <p:cNvSpPr>
                  <a:spLocks noChangeArrowheads="1"/>
                </p:cNvSpPr>
                <p:nvPr/>
              </p:nvSpPr>
              <p:spPr bwMode="auto">
                <a:xfrm>
                  <a:off x="2059847" y="2610896"/>
                  <a:ext cx="1857376" cy="1855788"/>
                </a:xfrm>
                <a:prstGeom prst="ellipse">
                  <a:avLst/>
                </a:prstGeom>
                <a:solidFill>
                  <a:schemeClr val="bg1">
                    <a:lumMod val="75000"/>
                  </a:schemeClr>
                </a:solidFill>
                <a:ln>
                  <a:noFill/>
                </a:ln>
                <a:effectLst/>
              </p:spPr>
              <p:txBody>
                <a:bodyPr anchor="ctr">
                  <a:spAutoFit/>
                </a:bodyPr>
                <a:lstStyle/>
                <a:p>
                  <a:pPr eaLnBrk="0" fontAlgn="base" hangingPunct="0">
                    <a:spcBef>
                      <a:spcPct val="0"/>
                    </a:spcBef>
                    <a:spcAft>
                      <a:spcPct val="0"/>
                    </a:spcAft>
                    <a:defRPr/>
                  </a:pPr>
                  <a:endParaRPr lang="zh-CN" altLang="en-US">
                    <a:solidFill>
                      <a:prstClr val="black"/>
                    </a:solidFill>
                  </a:endParaRPr>
                </a:p>
              </p:txBody>
            </p:sp>
            <p:grpSp>
              <p:nvGrpSpPr>
                <p:cNvPr id="4113" name="组合 38"/>
                <p:cNvGrpSpPr>
                  <a:grpSpLocks/>
                </p:cNvGrpSpPr>
                <p:nvPr/>
              </p:nvGrpSpPr>
              <p:grpSpPr bwMode="auto">
                <a:xfrm>
                  <a:off x="2054543" y="2612073"/>
                  <a:ext cx="1755775" cy="1755775"/>
                  <a:chOff x="2054543" y="2612073"/>
                  <a:chExt cx="1755775" cy="1755775"/>
                </a:xfrm>
              </p:grpSpPr>
              <p:sp>
                <p:nvSpPr>
                  <p:cNvPr id="4114" name="Oval 35"/>
                  <p:cNvSpPr>
                    <a:spLocks noChangeArrowheads="1"/>
                  </p:cNvSpPr>
                  <p:nvPr/>
                </p:nvSpPr>
                <p:spPr bwMode="auto">
                  <a:xfrm>
                    <a:off x="2054543" y="2612073"/>
                    <a:ext cx="1755775" cy="1755775"/>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endParaRPr lang="zh-CN" altLang="en-US" smtClean="0">
                      <a:solidFill>
                        <a:prstClr val="black"/>
                      </a:solidFill>
                    </a:endParaRPr>
                  </a:p>
                </p:txBody>
              </p:sp>
              <p:grpSp>
                <p:nvGrpSpPr>
                  <p:cNvPr id="4115" name="组合 40"/>
                  <p:cNvGrpSpPr>
                    <a:grpSpLocks/>
                  </p:cNvGrpSpPr>
                  <p:nvPr/>
                </p:nvGrpSpPr>
                <p:grpSpPr bwMode="auto">
                  <a:xfrm>
                    <a:off x="2132872" y="2668046"/>
                    <a:ext cx="1668463" cy="1639887"/>
                    <a:chOff x="2132872" y="2668046"/>
                    <a:chExt cx="1668463" cy="1639887"/>
                  </a:xfrm>
                </p:grpSpPr>
                <p:sp>
                  <p:nvSpPr>
                    <p:cNvPr id="42" name="Oval 36"/>
                    <p:cNvSpPr>
                      <a:spLocks noChangeArrowheads="1"/>
                    </p:cNvSpPr>
                    <p:nvPr/>
                  </p:nvSpPr>
                  <p:spPr bwMode="auto">
                    <a:xfrm>
                      <a:off x="2132872" y="2668046"/>
                      <a:ext cx="1668463" cy="1639888"/>
                    </a:xfrm>
                    <a:prstGeom prst="ellipse">
                      <a:avLst/>
                    </a:prstGeom>
                    <a:gradFill rotWithShape="1">
                      <a:gsLst>
                        <a:gs pos="0">
                          <a:schemeClr val="bg1">
                            <a:lumMod val="95000"/>
                          </a:schemeClr>
                        </a:gs>
                        <a:gs pos="100000">
                          <a:srgbClr val="D6E1E2">
                            <a:alpha val="48000"/>
                          </a:srgbClr>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sp>
                  <p:nvSpPr>
                    <p:cNvPr id="4117" name="Oval 37"/>
                    <p:cNvSpPr>
                      <a:spLocks noChangeArrowheads="1"/>
                    </p:cNvSpPr>
                    <p:nvPr/>
                  </p:nvSpPr>
                  <p:spPr bwMode="auto">
                    <a:xfrm>
                      <a:off x="2208530" y="2693035"/>
                      <a:ext cx="1482725" cy="1331913"/>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grpSp>
        </p:grpSp>
      </p:grpSp>
      <p:sp>
        <p:nvSpPr>
          <p:cNvPr id="46" name="Text Box 38"/>
          <p:cNvSpPr txBox="1">
            <a:spLocks noChangeArrowheads="1"/>
          </p:cNvSpPr>
          <p:nvPr/>
        </p:nvSpPr>
        <p:spPr bwMode="auto">
          <a:xfrm>
            <a:off x="846138" y="3135313"/>
            <a:ext cx="1827212" cy="6477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defRPr/>
            </a:pPr>
            <a:r>
              <a:rPr lang="zh-CN" altLang="en-US" sz="3600" b="1" spc="300" dirty="0">
                <a:solidFill>
                  <a:srgbClr val="3072AE"/>
                </a:solidFill>
                <a:latin typeface="微软雅黑" pitchFamily="34" charset="-122"/>
                <a:ea typeface="微软雅黑" pitchFamily="34" charset="-122"/>
              </a:rPr>
              <a:t>目录</a:t>
            </a:r>
          </a:p>
        </p:txBody>
      </p:sp>
      <p:grpSp>
        <p:nvGrpSpPr>
          <p:cNvPr id="6" name="组合 5"/>
          <p:cNvGrpSpPr>
            <a:grpSpLocks/>
          </p:cNvGrpSpPr>
          <p:nvPr/>
        </p:nvGrpSpPr>
        <p:grpSpPr bwMode="auto">
          <a:xfrm>
            <a:off x="3290888" y="4391025"/>
            <a:ext cx="4770437" cy="403225"/>
            <a:chOff x="3290888" y="4487863"/>
            <a:chExt cx="4770437" cy="403225"/>
          </a:xfrm>
        </p:grpSpPr>
        <p:sp>
          <p:nvSpPr>
            <p:cNvPr id="4106" name="AutoShape 18">
              <a:hlinkClick r:id="rId3" action="ppaction://hlinksldjump"/>
            </p:cNvPr>
            <p:cNvSpPr>
              <a:spLocks noChangeArrowheads="1"/>
            </p:cNvSpPr>
            <p:nvPr/>
          </p:nvSpPr>
          <p:spPr bwMode="auto">
            <a:xfrm>
              <a:off x="3406775" y="4487863"/>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6.5  </a:t>
              </a:r>
              <a:r>
                <a:rPr lang="zh-CN" altLang="en-US" b="1" dirty="0" smtClean="0">
                  <a:solidFill>
                    <a:prstClr val="white"/>
                  </a:solidFill>
                  <a:ea typeface="黑体" pitchFamily="49" charset="-122"/>
                </a:rPr>
                <a:t>其他</a:t>
              </a:r>
              <a:r>
                <a:rPr lang="zh-CN" altLang="en-US" b="1" dirty="0">
                  <a:solidFill>
                    <a:prstClr val="white"/>
                  </a:solidFill>
                  <a:ea typeface="黑体" pitchFamily="49" charset="-122"/>
                </a:rPr>
                <a:t>社群变现</a:t>
              </a:r>
              <a:r>
                <a:rPr lang="zh-CN" altLang="en-US" b="1" dirty="0" smtClean="0">
                  <a:solidFill>
                    <a:prstClr val="white"/>
                  </a:solidFill>
                  <a:ea typeface="黑体" pitchFamily="49" charset="-122"/>
                </a:rPr>
                <a:t>模式  </a:t>
              </a:r>
              <a:r>
                <a:rPr lang="en-US" altLang="zh-CN" b="1" dirty="0" smtClean="0">
                  <a:solidFill>
                    <a:prstClr val="white"/>
                  </a:solidFill>
                  <a:ea typeface="黑体" pitchFamily="49" charset="-122"/>
                  <a:hlinkClick r:id="rId7" action="ppaction://hlinksldjump"/>
                </a:rPr>
                <a:t>【</a:t>
              </a:r>
              <a:r>
                <a:rPr lang="zh-CN" altLang="en-US" b="1" dirty="0" smtClean="0">
                  <a:solidFill>
                    <a:prstClr val="white"/>
                  </a:solidFill>
                  <a:ea typeface="黑体" pitchFamily="49" charset="-122"/>
                  <a:hlinkClick r:id="rId7" action="ppaction://hlinksldjump"/>
                </a:rPr>
                <a:t>点击</a:t>
              </a:r>
              <a:r>
                <a:rPr lang="en-US" altLang="zh-CN" b="1" dirty="0" smtClean="0">
                  <a:solidFill>
                    <a:prstClr val="white"/>
                  </a:solidFill>
                  <a:ea typeface="黑体" pitchFamily="49" charset="-122"/>
                  <a:hlinkClick r:id="rId7" action="ppaction://hlinksldjump"/>
                </a:rPr>
                <a:t>】</a:t>
              </a:r>
              <a:endParaRPr lang="zh-CN" altLang="en-US" b="1" dirty="0" smtClean="0">
                <a:solidFill>
                  <a:prstClr val="white"/>
                </a:solidFill>
                <a:ea typeface="黑体" pitchFamily="49" charset="-122"/>
              </a:endParaRPr>
            </a:p>
          </p:txBody>
        </p:sp>
        <p:sp>
          <p:nvSpPr>
            <p:cNvPr id="40" name="Oval 22"/>
            <p:cNvSpPr>
              <a:spLocks noChangeArrowheads="1"/>
            </p:cNvSpPr>
            <p:nvPr/>
          </p:nvSpPr>
          <p:spPr bwMode="auto">
            <a:xfrm>
              <a:off x="3290888" y="4597400"/>
              <a:ext cx="184150" cy="188913"/>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sp>
        <p:nvSpPr>
          <p:cNvPr id="410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pitchFamily="2" charset="-122"/>
              </a:rPr>
              <a:t>目录</a:t>
            </a:r>
          </a:p>
        </p:txBody>
      </p:sp>
    </p:spTree>
    <p:extLst>
      <p:ext uri="{BB962C8B-B14F-4D97-AF65-F5344CB8AC3E}">
        <p14:creationId xmlns:p14="http://schemas.microsoft.com/office/powerpoint/2010/main" val="2866739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6.2.2  </a:t>
            </a:r>
            <a:r>
              <a:rPr lang="zh-CN" altLang="en-US" sz="2700" dirty="0">
                <a:solidFill>
                  <a:srgbClr val="1369B2"/>
                </a:solidFill>
                <a:latin typeface="微软雅黑" pitchFamily="34" charset="-122"/>
                <a:ea typeface="微软雅黑" pitchFamily="34" charset="-122"/>
              </a:rPr>
              <a:t>问答</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37978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小熊</a:t>
            </a:r>
            <a:r>
              <a:rPr lang="zh-CN" altLang="en-US" sz="2000" b="1" dirty="0">
                <a:solidFill>
                  <a:srgbClr val="1B639F"/>
                </a:solidFill>
              </a:rPr>
              <a:t>开设问答服务</a:t>
            </a:r>
          </a:p>
        </p:txBody>
      </p:sp>
      <p:sp>
        <p:nvSpPr>
          <p:cNvPr id="11" name="TextBox 10"/>
          <p:cNvSpPr txBox="1"/>
          <p:nvPr/>
        </p:nvSpPr>
        <p:spPr>
          <a:xfrm>
            <a:off x="642938" y="2538413"/>
            <a:ext cx="7931150" cy="3766865"/>
          </a:xfrm>
          <a:prstGeom prst="rect">
            <a:avLst/>
          </a:prstGeom>
          <a:noFill/>
        </p:spPr>
        <p:txBody>
          <a:bodyPr>
            <a:spAutoFit/>
          </a:bodyPr>
          <a:lstStyle/>
          <a:p>
            <a:pPr indent="457200" algn="just">
              <a:lnSpc>
                <a:spcPct val="150000"/>
              </a:lnSpc>
              <a:defRPr/>
            </a:pPr>
            <a:r>
              <a:rPr lang="zh-CN" altLang="en-US" dirty="0" smtClean="0">
                <a:latin typeface="楷体" panose="02010609060101010101" pitchFamily="49" charset="-122"/>
                <a:ea typeface="楷体" panose="02010609060101010101" pitchFamily="49" charset="-122"/>
              </a:rPr>
              <a:t>小熊</a:t>
            </a:r>
            <a:r>
              <a:rPr lang="zh-CN" altLang="en-US" dirty="0">
                <a:latin typeface="楷体" panose="02010609060101010101" pitchFamily="49" charset="-122"/>
                <a:ea typeface="楷体" panose="02010609060101010101" pitchFamily="49" charset="-122"/>
              </a:rPr>
              <a:t>对问答服务进行了包装，包装完的问答服务介绍如下：</a:t>
            </a:r>
          </a:p>
          <a:p>
            <a:pPr indent="457200" algn="just">
              <a:lnSpc>
                <a:spcPct val="150000"/>
              </a:lnSpc>
              <a:defRPr/>
            </a:pPr>
            <a:r>
              <a:rPr lang="zh-CN" altLang="en-US" dirty="0">
                <a:latin typeface="楷体" panose="02010609060101010101" pitchFamily="49" charset="-122"/>
                <a:ea typeface="楷体" panose="02010609060101010101" pitchFamily="49" charset="-122"/>
              </a:rPr>
              <a:t>本群新增了</a:t>
            </a:r>
            <a:r>
              <a:rPr lang="en-US" altLang="zh-CN" dirty="0">
                <a:latin typeface="楷体" panose="02010609060101010101" pitchFamily="49" charset="-122"/>
                <a:ea typeface="楷体" panose="02010609060101010101" pitchFamily="49" charset="-122"/>
              </a:rPr>
              <a:t>1V1</a:t>
            </a:r>
            <a:r>
              <a:rPr lang="zh-CN" altLang="en-US" dirty="0">
                <a:latin typeface="楷体" panose="02010609060101010101" pitchFamily="49" charset="-122"/>
                <a:ea typeface="楷体" panose="02010609060101010101" pitchFamily="49" charset="-122"/>
              </a:rPr>
              <a:t>开小灶服务，想要提升自己的同学可以来找我报名参加，参加的同学需要准备好自己想学的知识或者自己存在的疑惑。开小灶服务单次费用为</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元，时长</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小时，如需要额外“加餐”的则以</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元</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小时的费用结算。</a:t>
            </a:r>
          </a:p>
          <a:p>
            <a:pPr indent="457200" algn="just">
              <a:lnSpc>
                <a:spcPct val="150000"/>
              </a:lnSpc>
              <a:defRPr/>
            </a:pPr>
            <a:r>
              <a:rPr lang="zh-CN" altLang="en-US" dirty="0">
                <a:latin typeface="楷体" panose="02010609060101010101" pitchFamily="49" charset="-122"/>
                <a:ea typeface="楷体" panose="02010609060101010101" pitchFamily="49" charset="-122"/>
              </a:rPr>
              <a:t>小熊把该服务首先推送至提问人数较多的第三期班级群，当天就收获了</a:t>
            </a: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笔交易，在之后的一周内共有十多位学员报名参加了问答服务，小熊对他们进行了回访，发现用户满意度较高。至此小熊确定了这一模式具有较高的可行性，于是开始在自己所有的硬笔书法群中开始实施。</a:t>
            </a:r>
          </a:p>
        </p:txBody>
      </p:sp>
    </p:spTree>
    <p:extLst>
      <p:ext uri="{BB962C8B-B14F-4D97-AF65-F5344CB8AC3E}">
        <p14:creationId xmlns:p14="http://schemas.microsoft.com/office/powerpoint/2010/main" val="3093503772"/>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6.2  </a:t>
            </a:r>
            <a:r>
              <a:rPr lang="zh-CN" altLang="en-US" sz="2800" b="1" dirty="0" smtClean="0">
                <a:solidFill>
                  <a:srgbClr val="006BA9"/>
                </a:solidFill>
                <a:latin typeface="微软雅黑" pitchFamily="34" charset="-122"/>
                <a:ea typeface="微软雅黑" pitchFamily="34" charset="-122"/>
              </a:rPr>
              <a:t>知识付费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6.2.3  </a:t>
            </a:r>
            <a:r>
              <a:rPr lang="zh-CN" altLang="en-US" sz="2700" dirty="0">
                <a:solidFill>
                  <a:srgbClr val="1369B2"/>
                </a:solidFill>
                <a:latin typeface="微软雅黑" pitchFamily="34" charset="-122"/>
                <a:ea typeface="微软雅黑" pitchFamily="34" charset="-122"/>
              </a:rPr>
              <a:t>提炼</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688976" y="2060848"/>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提炼是指把已有的知识加以筛选和浓缩，从而减轻用户的学习成本。运营者在这个模式中扮演的是“知识加工者”的角色，一边收集知识，一边处理知识并推送给用户，自己赚取处理知识的劳动所得。</a:t>
            </a:r>
          </a:p>
          <a:p>
            <a:pPr algn="just">
              <a:lnSpc>
                <a:spcPct val="150000"/>
              </a:lnSpc>
            </a:pPr>
            <a:r>
              <a:rPr lang="zh-CN" altLang="en-US" sz="1700" dirty="0">
                <a:latin typeface="微软雅黑" pitchFamily="34" charset="-122"/>
                <a:ea typeface="微软雅黑" pitchFamily="34" charset="-122"/>
              </a:rPr>
              <a:t>得到的创始人罗振宇就是提炼类知识付费的著名从业者，他所打造的知识类脱口秀视频节目</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罗辑思维</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浓缩了大量的知识和经验，给予用户便捷学习的机会。</a:t>
            </a:r>
          </a:p>
          <a:p>
            <a:pPr algn="just">
              <a:lnSpc>
                <a:spcPct val="150000"/>
              </a:lnSpc>
            </a:pPr>
            <a:r>
              <a:rPr lang="zh-CN" altLang="en-US" sz="1700" dirty="0">
                <a:latin typeface="微软雅黑" pitchFamily="34" charset="-122"/>
                <a:ea typeface="微软雅黑" pitchFamily="34" charset="-122"/>
              </a:rPr>
              <a:t>提炼类知识付费模式是一种较为简单的变现模式，开发成本较低，但是同时竞争压力也较大，没有足够实力的运营者很难通过这个模式实现盈利。</a:t>
            </a:r>
          </a:p>
        </p:txBody>
      </p:sp>
    </p:spTree>
    <p:extLst>
      <p:ext uri="{BB962C8B-B14F-4D97-AF65-F5344CB8AC3E}">
        <p14:creationId xmlns:p14="http://schemas.microsoft.com/office/powerpoint/2010/main" val="2332029505"/>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6.3  </a:t>
              </a:r>
              <a:r>
                <a:rPr lang="zh-CN" altLang="en-US" sz="2800" b="1" dirty="0">
                  <a:solidFill>
                    <a:srgbClr val="006BA9"/>
                  </a:solidFill>
                  <a:latin typeface="微软雅黑" pitchFamily="34" charset="-122"/>
                  <a:ea typeface="微软雅黑" pitchFamily="34" charset="-122"/>
                </a:rPr>
                <a:t>会员收费</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itchFamily="34" charset="-122"/>
                  <a:ea typeface="微软雅黑" pitchFamily="34" charset="-122"/>
                </a:rPr>
                <a:t>会员体系意义</a:t>
              </a:r>
              <a:endParaRPr lang="en-US" kern="0" dirty="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itchFamily="34" charset="-122"/>
                  <a:ea typeface="微软雅黑" pitchFamily="34" charset="-122"/>
                </a:rPr>
                <a:t>会员体系分类</a:t>
              </a: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30" name="组合 2"/>
          <p:cNvGrpSpPr>
            <a:grpSpLocks/>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itchFamily="34" charset="-122"/>
                  <a:ea typeface="微软雅黑" pitchFamily="34" charset="-122"/>
                </a:rPr>
                <a:t>会员体系建设</a:t>
              </a: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ndParaRPr>
            </a:p>
          </p:txBody>
        </p:sp>
      </p:grpSp>
    </p:spTree>
    <p:extLst>
      <p:ext uri="{BB962C8B-B14F-4D97-AF65-F5344CB8AC3E}">
        <p14:creationId xmlns:p14="http://schemas.microsoft.com/office/powerpoint/2010/main" val="751026484"/>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6.3.1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体系意义</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500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用户</a:t>
            </a:r>
            <a:r>
              <a:rPr lang="zh-CN" altLang="en-US" sz="2000" b="1" dirty="0">
                <a:solidFill>
                  <a:srgbClr val="1B639F"/>
                </a:solidFill>
              </a:rPr>
              <a:t>管理</a:t>
            </a:r>
          </a:p>
        </p:txBody>
      </p:sp>
      <p:sp>
        <p:nvSpPr>
          <p:cNvPr id="12" name="矩形 15"/>
          <p:cNvSpPr>
            <a:spLocks noChangeArrowheads="1"/>
          </p:cNvSpPr>
          <p:nvPr/>
        </p:nvSpPr>
        <p:spPr bwMode="auto">
          <a:xfrm>
            <a:off x="688976" y="2473325"/>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）精细</a:t>
            </a:r>
            <a:r>
              <a:rPr lang="zh-CN" altLang="en-US" sz="1700" b="1" dirty="0">
                <a:latin typeface="微软雅黑" pitchFamily="34" charset="-122"/>
                <a:ea typeface="微软雅黑" pitchFamily="34" charset="-122"/>
              </a:rPr>
              <a:t>化运营</a:t>
            </a:r>
          </a:p>
          <a:p>
            <a:pPr algn="just">
              <a:lnSpc>
                <a:spcPct val="150000"/>
              </a:lnSpc>
            </a:pPr>
            <a:r>
              <a:rPr lang="zh-CN" altLang="en-US" sz="1700" dirty="0">
                <a:latin typeface="微软雅黑" pitchFamily="34" charset="-122"/>
                <a:ea typeface="微软雅黑" pitchFamily="34" charset="-122"/>
              </a:rPr>
              <a:t>不同等级的会员具备不同的价值，会员体系通过实现用户分层，可以把用户的价值量化，便于社群做精细化运营，不同层级的会员享受不同的社群福利。会员的激励体系也为用户提供了更多的行为触点，进而激发用户的活跃、提升留存以及促进拉新，也能够更好满足用户需求，提升用户体验，培养用户忠诚度。</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）调节</a:t>
            </a:r>
            <a:r>
              <a:rPr lang="zh-CN" altLang="en-US" sz="1700" b="1" dirty="0">
                <a:latin typeface="微软雅黑" pitchFamily="34" charset="-122"/>
                <a:ea typeface="微软雅黑" pitchFamily="34" charset="-122"/>
              </a:rPr>
              <a:t>用户生命周期</a:t>
            </a:r>
          </a:p>
          <a:p>
            <a:pPr algn="just">
              <a:lnSpc>
                <a:spcPct val="150000"/>
              </a:lnSpc>
            </a:pPr>
            <a:r>
              <a:rPr lang="zh-CN" altLang="en-US" sz="1700" dirty="0">
                <a:latin typeface="微软雅黑" pitchFamily="34" charset="-122"/>
                <a:ea typeface="微软雅黑" pitchFamily="34" charset="-122"/>
              </a:rPr>
              <a:t>会员体系通过权益体系和激励体系，可以加速让新用户过度到老用户，延长用户的生命周期，减少用户流失。</a:t>
            </a:r>
          </a:p>
        </p:txBody>
      </p:sp>
    </p:spTree>
    <p:extLst>
      <p:ext uri="{BB962C8B-B14F-4D97-AF65-F5344CB8AC3E}">
        <p14:creationId xmlns:p14="http://schemas.microsoft.com/office/powerpoint/2010/main" val="2692714237"/>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6.3.1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体系意义</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价值</a:t>
            </a:r>
            <a:r>
              <a:rPr lang="zh-CN" altLang="en-US" sz="2000" b="1" dirty="0">
                <a:solidFill>
                  <a:srgbClr val="1B639F"/>
                </a:solidFill>
              </a:rPr>
              <a:t>管理</a:t>
            </a:r>
          </a:p>
        </p:txBody>
      </p:sp>
      <p:sp>
        <p:nvSpPr>
          <p:cNvPr id="12"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）直接</a:t>
            </a:r>
            <a:r>
              <a:rPr lang="zh-CN" altLang="en-US" sz="1700" b="1" dirty="0">
                <a:latin typeface="微软雅黑" pitchFamily="34" charset="-122"/>
                <a:ea typeface="微软雅黑" pitchFamily="34" charset="-122"/>
              </a:rPr>
              <a:t>价值</a:t>
            </a:r>
          </a:p>
          <a:p>
            <a:pPr algn="just">
              <a:lnSpc>
                <a:spcPct val="150000"/>
              </a:lnSpc>
            </a:pPr>
            <a:r>
              <a:rPr lang="zh-CN" altLang="en-US" sz="1700" dirty="0">
                <a:latin typeface="微软雅黑" pitchFamily="34" charset="-122"/>
                <a:ea typeface="微软雅黑" pitchFamily="34" charset="-122"/>
              </a:rPr>
              <a:t>对于付费会员社群来说，会员费用本身就是一种收入，付费用户规模越多产生的收入越多。在一些学习类社群和分享类社群中，会员费用是其主要盈利模式，价值极高。</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）间接</a:t>
            </a:r>
            <a:r>
              <a:rPr lang="zh-CN" altLang="en-US" sz="1700" b="1" dirty="0">
                <a:latin typeface="微软雅黑" pitchFamily="34" charset="-122"/>
                <a:ea typeface="微软雅黑" pitchFamily="34" charset="-122"/>
              </a:rPr>
              <a:t>价值</a:t>
            </a:r>
          </a:p>
          <a:p>
            <a:pPr algn="just">
              <a:lnSpc>
                <a:spcPct val="150000"/>
              </a:lnSpc>
            </a:pPr>
            <a:r>
              <a:rPr lang="zh-CN" altLang="en-US" sz="1700" dirty="0">
                <a:latin typeface="微软雅黑" pitchFamily="34" charset="-122"/>
                <a:ea typeface="微软雅黑" pitchFamily="34" charset="-122"/>
              </a:rPr>
              <a:t>除了直接的收益，很多时候会员体系还可以带来各种影响力、人脉、资源等价值，这些价值可能会在以后的某个时间变为直接的收益。</a:t>
            </a:r>
          </a:p>
        </p:txBody>
      </p:sp>
    </p:spTree>
    <p:extLst>
      <p:ext uri="{BB962C8B-B14F-4D97-AF65-F5344CB8AC3E}">
        <p14:creationId xmlns:p14="http://schemas.microsoft.com/office/powerpoint/2010/main" val="1296643996"/>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6.3.2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体系分类</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按</a:t>
            </a:r>
            <a:r>
              <a:rPr lang="zh-CN" altLang="en-US" sz="2000" b="1" dirty="0">
                <a:solidFill>
                  <a:srgbClr val="1B639F"/>
                </a:solidFill>
              </a:rPr>
              <a:t>付费情况划分</a:t>
            </a:r>
          </a:p>
        </p:txBody>
      </p:sp>
      <p:sp>
        <p:nvSpPr>
          <p:cNvPr id="12" name="矩形 15"/>
          <p:cNvSpPr>
            <a:spLocks noChangeArrowheads="1"/>
          </p:cNvSpPr>
          <p:nvPr/>
        </p:nvSpPr>
        <p:spPr bwMode="auto">
          <a:xfrm>
            <a:off x="688976" y="2473325"/>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）免费</a:t>
            </a:r>
            <a:r>
              <a:rPr lang="zh-CN" altLang="en-US" sz="1700" b="1" dirty="0">
                <a:latin typeface="微软雅黑" pitchFamily="34" charset="-122"/>
                <a:ea typeface="微软雅黑" pitchFamily="34" charset="-122"/>
              </a:rPr>
              <a:t>会员</a:t>
            </a:r>
          </a:p>
          <a:p>
            <a:pPr algn="just">
              <a:lnSpc>
                <a:spcPct val="150000"/>
              </a:lnSpc>
            </a:pPr>
            <a:r>
              <a:rPr lang="zh-CN" altLang="en-US" sz="1700" dirty="0">
                <a:latin typeface="微软雅黑" pitchFamily="34" charset="-122"/>
                <a:ea typeface="微软雅黑" pitchFamily="34" charset="-122"/>
              </a:rPr>
              <a:t>免费会员是指不需要付费，达到预置条件就可成为社群会员的会员类型。例如完成某些任务、转发某些内容、购买某些前置商品，这些虽然看似不会给社群运营者带来直接的经济收益，但是可以带来潜在的收益，如新的用户、产品的复购率等。</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）付</a:t>
            </a:r>
            <a:r>
              <a:rPr lang="zh-CN" altLang="en-US" sz="1700" b="1" dirty="0">
                <a:latin typeface="微软雅黑" pitchFamily="34" charset="-122"/>
                <a:ea typeface="微软雅黑" pitchFamily="34" charset="-122"/>
              </a:rPr>
              <a:t>费会员</a:t>
            </a:r>
          </a:p>
          <a:p>
            <a:pPr algn="just">
              <a:lnSpc>
                <a:spcPct val="150000"/>
              </a:lnSpc>
            </a:pPr>
            <a:r>
              <a:rPr lang="zh-CN" altLang="en-US" sz="1700" dirty="0">
                <a:latin typeface="微软雅黑" pitchFamily="34" charset="-122"/>
                <a:ea typeface="微软雅黑" pitchFamily="34" charset="-122"/>
              </a:rPr>
              <a:t>付费会员是指需要付费，才能成为社群会员的会员类型，例如樊登读书会，支付</a:t>
            </a:r>
            <a:r>
              <a:rPr lang="en-US" altLang="zh-CN" sz="1700" dirty="0">
                <a:latin typeface="微软雅黑" pitchFamily="34" charset="-122"/>
                <a:ea typeface="微软雅黑" pitchFamily="34" charset="-122"/>
              </a:rPr>
              <a:t>365</a:t>
            </a:r>
            <a:r>
              <a:rPr lang="zh-CN" altLang="en-US" sz="1700" dirty="0">
                <a:latin typeface="微软雅黑" pitchFamily="34" charset="-122"/>
                <a:ea typeface="微软雅黑" pitchFamily="34" charset="-122"/>
              </a:rPr>
              <a:t>元可享受一年的会员特权。</a:t>
            </a:r>
          </a:p>
        </p:txBody>
      </p:sp>
    </p:spTree>
    <p:extLst>
      <p:ext uri="{BB962C8B-B14F-4D97-AF65-F5344CB8AC3E}">
        <p14:creationId xmlns:p14="http://schemas.microsoft.com/office/powerpoint/2010/main" val="3388705629"/>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6.3.2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体系分类</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按</a:t>
            </a:r>
            <a:r>
              <a:rPr lang="zh-CN" altLang="en-US" sz="2000" b="1" dirty="0">
                <a:solidFill>
                  <a:srgbClr val="1B639F"/>
                </a:solidFill>
              </a:rPr>
              <a:t>成长体系划分</a:t>
            </a:r>
          </a:p>
        </p:txBody>
      </p:sp>
      <p:sp>
        <p:nvSpPr>
          <p:cNvPr id="12"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）等级</a:t>
            </a:r>
            <a:r>
              <a:rPr lang="zh-CN" altLang="en-US" sz="1700" b="1" dirty="0">
                <a:latin typeface="微软雅黑" pitchFamily="34" charset="-122"/>
                <a:ea typeface="微软雅黑" pitchFamily="34" charset="-122"/>
              </a:rPr>
              <a:t>会员</a:t>
            </a:r>
          </a:p>
          <a:p>
            <a:pPr algn="just">
              <a:lnSpc>
                <a:spcPct val="150000"/>
              </a:lnSpc>
            </a:pPr>
            <a:r>
              <a:rPr lang="zh-CN" altLang="en-US" sz="1700" dirty="0">
                <a:latin typeface="微软雅黑" pitchFamily="34" charset="-122"/>
                <a:ea typeface="微软雅黑" pitchFamily="34" charset="-122"/>
              </a:rPr>
              <a:t>等级会员会根据一定的条件划分出不同的会员等级，不同等级的会员缴纳的费用不同，享受不同的权益，例如某些主播的粉丝群，按照粉丝不同的打赏金额来划分等级，享受不同的待遇。</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）无</a:t>
            </a:r>
            <a:r>
              <a:rPr lang="zh-CN" altLang="en-US" sz="1700" b="1" dirty="0">
                <a:latin typeface="微软雅黑" pitchFamily="34" charset="-122"/>
                <a:ea typeface="微软雅黑" pitchFamily="34" charset="-122"/>
              </a:rPr>
              <a:t>差别会员</a:t>
            </a:r>
          </a:p>
          <a:p>
            <a:pPr algn="just">
              <a:lnSpc>
                <a:spcPct val="150000"/>
              </a:lnSpc>
            </a:pPr>
            <a:r>
              <a:rPr lang="zh-CN" altLang="en-US" sz="1700" dirty="0">
                <a:latin typeface="微软雅黑" pitchFamily="34" charset="-122"/>
                <a:ea typeface="微软雅黑" pitchFamily="34" charset="-122"/>
              </a:rPr>
              <a:t>无差别会员即所有会员的权益都一样，没有进一步的区分。大多数社群都属于无差别会员，因为其运营成本相对较低。</a:t>
            </a:r>
          </a:p>
        </p:txBody>
      </p:sp>
    </p:spTree>
    <p:extLst>
      <p:ext uri="{BB962C8B-B14F-4D97-AF65-F5344CB8AC3E}">
        <p14:creationId xmlns:p14="http://schemas.microsoft.com/office/powerpoint/2010/main" val="1715365849"/>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权益</a:t>
            </a:r>
            <a:r>
              <a:rPr lang="zh-CN" altLang="en-US" sz="2000" b="1" dirty="0">
                <a:solidFill>
                  <a:srgbClr val="1B639F"/>
                </a:solidFill>
              </a:rPr>
              <a:t>体系</a:t>
            </a:r>
          </a:p>
        </p:txBody>
      </p:sp>
      <p:sp>
        <p:nvSpPr>
          <p:cNvPr id="12"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smtClean="0">
                <a:latin typeface="微软雅黑" pitchFamily="34" charset="-122"/>
                <a:ea typeface="微软雅黑" pitchFamily="34" charset="-122"/>
              </a:rPr>
              <a:t>权益</a:t>
            </a:r>
            <a:r>
              <a:rPr lang="zh-CN" altLang="en-US" sz="1700" dirty="0">
                <a:latin typeface="微软雅黑" pitchFamily="34" charset="-122"/>
                <a:ea typeface="微软雅黑" pitchFamily="34" charset="-122"/>
              </a:rPr>
              <a:t>体系的核心是满足用户的核心诉求，其中包括找到用户的核心需求、分析用户的核心需求、设计出满足用户核心需求的方案三个步骤，缺一不可。例如电商社群，其中一个核心需求点是价格，用户想要更优惠的价格，那么在价格上，可以推出满减优惠券、折扣价、免邮费、满送等价格上的权益，同时满减优惠券可以提高客单价、满送可以提高复购率、折扣价可以和滞销品挂扣降低损失等。设计合理的权益，可以满足用户的需求，又可以满足社群的业务发展。</a:t>
            </a:r>
          </a:p>
          <a:p>
            <a:pPr algn="just">
              <a:lnSpc>
                <a:spcPct val="150000"/>
              </a:lnSpc>
            </a:pPr>
            <a:r>
              <a:rPr lang="zh-CN" altLang="en-US" sz="1700" dirty="0">
                <a:latin typeface="微软雅黑" pitchFamily="34" charset="-122"/>
                <a:ea typeface="微软雅黑" pitchFamily="34" charset="-122"/>
              </a:rPr>
              <a:t>权益的设计不仅仅要满足用户实在的需求，也需要让权益可以提升社群的质量，给社群赋能。同时，在设计会员权益的时候，还需要考虑普通用户，不能因为一味服务会员，而让普通用户受损。具体权益按照不同的标准分类，可以分为物质权益和精神权益；增益权益和专属</a:t>
            </a:r>
            <a:r>
              <a:rPr lang="zh-CN" altLang="en-US" sz="1700" dirty="0" smtClean="0">
                <a:latin typeface="微软雅黑" pitchFamily="34" charset="-122"/>
                <a:ea typeface="微软雅黑" pitchFamily="34" charset="-122"/>
              </a:rPr>
              <a:t>权益；</a:t>
            </a:r>
            <a:r>
              <a:rPr lang="zh-CN" altLang="en-US" sz="1700" dirty="0">
                <a:latin typeface="微软雅黑" pitchFamily="34" charset="-122"/>
                <a:ea typeface="微软雅黑" pitchFamily="34" charset="-122"/>
              </a:rPr>
              <a:t>基础权益和等级权益等</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3388705629"/>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等级</a:t>
            </a:r>
            <a:r>
              <a:rPr lang="zh-CN" altLang="en-US" sz="2000" b="1" dirty="0">
                <a:solidFill>
                  <a:srgbClr val="1B639F"/>
                </a:solidFill>
              </a:rPr>
              <a:t>成长体系</a:t>
            </a:r>
          </a:p>
        </p:txBody>
      </p:sp>
      <p:sp>
        <p:nvSpPr>
          <p:cNvPr id="12" name="矩形 15"/>
          <p:cNvSpPr>
            <a:spLocks noChangeArrowheads="1"/>
          </p:cNvSpPr>
          <p:nvPr/>
        </p:nvSpPr>
        <p:spPr bwMode="auto">
          <a:xfrm>
            <a:off x="688976" y="2473325"/>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等级成长是指在相对稳定的社群环境中，用户行为的累计推动自身等级变化的过程，常见于会员分级的社群中。等级是指按某一标准区分的高低差异，其中区分标准是以数值为核心，与用户行为类型和频次挂钩，这里的数值暂且叫做“成长值”。等级成长体系常常会使用各种要素来进行搭建，下面进行简要的介绍。</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）成长</a:t>
            </a:r>
            <a:r>
              <a:rPr lang="zh-CN" altLang="en-US" sz="1700" b="1" dirty="0">
                <a:latin typeface="微软雅黑" pitchFamily="34" charset="-122"/>
                <a:ea typeface="微软雅黑" pitchFamily="34" charset="-122"/>
              </a:rPr>
              <a:t>值</a:t>
            </a:r>
          </a:p>
          <a:p>
            <a:pPr algn="just">
              <a:lnSpc>
                <a:spcPct val="150000"/>
              </a:lnSpc>
            </a:pPr>
            <a:r>
              <a:rPr lang="zh-CN" altLang="en-US" sz="1700" dirty="0">
                <a:latin typeface="微软雅黑" pitchFamily="34" charset="-122"/>
                <a:ea typeface="微软雅黑" pitchFamily="34" charset="-122"/>
              </a:rPr>
              <a:t>成长值，是等级的划分标准，也是用户价值行为的衡量，不同平台可以根据自己平台用户的行为价值做相应赋值</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923033698"/>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等级</a:t>
            </a:r>
            <a:r>
              <a:rPr lang="zh-CN" altLang="en-US" sz="2000" b="1" dirty="0">
                <a:solidFill>
                  <a:srgbClr val="1B639F"/>
                </a:solidFill>
              </a:rPr>
              <a:t>成长体系</a:t>
            </a:r>
          </a:p>
        </p:txBody>
      </p:sp>
      <p:sp>
        <p:nvSpPr>
          <p:cNvPr id="12"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en-US" altLang="zh-CN" sz="1700" dirty="0">
                <a:latin typeface="微软雅黑" pitchFamily="34" charset="-122"/>
                <a:ea typeface="微软雅黑" pitchFamily="34" charset="-122"/>
              </a:rPr>
              <a:t>1</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成长</a:t>
            </a:r>
            <a:r>
              <a:rPr lang="zh-CN" altLang="en-US" sz="1700" dirty="0">
                <a:latin typeface="微软雅黑" pitchFamily="34" charset="-122"/>
                <a:ea typeface="微软雅黑" pitchFamily="34" charset="-122"/>
              </a:rPr>
              <a:t>值的增加</a:t>
            </a:r>
          </a:p>
          <a:p>
            <a:pPr algn="just">
              <a:lnSpc>
                <a:spcPct val="150000"/>
              </a:lnSpc>
            </a:pPr>
            <a:r>
              <a:rPr lang="zh-CN" altLang="en-US" sz="1700" dirty="0">
                <a:latin typeface="微软雅黑" pitchFamily="34" charset="-122"/>
                <a:ea typeface="微软雅黑" pitchFamily="34" charset="-122"/>
              </a:rPr>
              <a:t>免费会员不以入群门槛盈利，主要完成一些指定任务从而得到成长值，包含成长任务（只能做一次）和日常任务（可以反复完成</a:t>
            </a:r>
            <a:r>
              <a:rPr lang="zh-CN" altLang="en-US" sz="1700" dirty="0" smtClean="0">
                <a:latin typeface="微软雅黑" pitchFamily="34" charset="-122"/>
                <a:ea typeface="微软雅黑" pitchFamily="34" charset="-122"/>
              </a:rPr>
              <a:t>），</a:t>
            </a:r>
            <a:r>
              <a:rPr lang="zh-CN" altLang="en-US" sz="1700" dirty="0">
                <a:latin typeface="微软雅黑" pitchFamily="34" charset="-122"/>
                <a:ea typeface="微软雅黑" pitchFamily="34" charset="-122"/>
              </a:rPr>
              <a:t>其公式：成长值</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开通成长值＋每日成长值＋任务成长值－非会员成长下降</a:t>
            </a:r>
            <a:r>
              <a:rPr lang="zh-CN" altLang="en-US" sz="1700" dirty="0" smtClean="0">
                <a:latin typeface="微软雅黑" pitchFamily="34" charset="-122"/>
                <a:ea typeface="微软雅黑" pitchFamily="34" charset="-122"/>
              </a:rPr>
              <a:t>值。</a:t>
            </a:r>
            <a:endParaRPr lang="zh-CN" altLang="en-US" sz="1700" dirty="0">
              <a:latin typeface="微软雅黑" pitchFamily="34" charset="-122"/>
              <a:ea typeface="微软雅黑" pitchFamily="34" charset="-122"/>
            </a:endParaRPr>
          </a:p>
          <a:p>
            <a:pPr algn="just">
              <a:lnSpc>
                <a:spcPct val="150000"/>
              </a:lnSpc>
            </a:pPr>
            <a:r>
              <a:rPr lang="en-US" altLang="zh-CN" sz="1700" dirty="0">
                <a:latin typeface="微软雅黑" pitchFamily="34" charset="-122"/>
                <a:ea typeface="微软雅黑" pitchFamily="34" charset="-122"/>
              </a:rPr>
              <a:t>2</a:t>
            </a:r>
            <a:r>
              <a:rPr lang="en-US" altLang="zh-CN" sz="1700" dirty="0" smtClean="0">
                <a:latin typeface="微软雅黑" pitchFamily="34" charset="-122"/>
                <a:ea typeface="微软雅黑" pitchFamily="34" charset="-122"/>
              </a:rPr>
              <a:t>)</a:t>
            </a:r>
            <a:r>
              <a:rPr lang="zh-CN" altLang="en-US" sz="1700" dirty="0" smtClean="0">
                <a:latin typeface="微软雅黑" pitchFamily="34" charset="-122"/>
                <a:ea typeface="微软雅黑" pitchFamily="34" charset="-122"/>
              </a:rPr>
              <a:t>成长</a:t>
            </a:r>
            <a:r>
              <a:rPr lang="zh-CN" altLang="en-US" sz="1700" dirty="0">
                <a:latin typeface="微软雅黑" pitchFamily="34" charset="-122"/>
                <a:ea typeface="微软雅黑" pitchFamily="34" charset="-122"/>
              </a:rPr>
              <a:t>值的减少</a:t>
            </a:r>
          </a:p>
          <a:p>
            <a:pPr algn="just">
              <a:lnSpc>
                <a:spcPct val="150000"/>
              </a:lnSpc>
            </a:pPr>
            <a:r>
              <a:rPr lang="zh-CN" altLang="en-US" sz="1700" dirty="0">
                <a:latin typeface="微软雅黑" pitchFamily="34" charset="-122"/>
                <a:ea typeface="微软雅黑" pitchFamily="34" charset="-122"/>
              </a:rPr>
              <a:t>成长值的减少是一种负向激励，为了保证用户价值行为持续产生，成长值有增加，自然也有减少，才算是一个完整的闭环。</a:t>
            </a:r>
          </a:p>
          <a:p>
            <a:pPr algn="just">
              <a:lnSpc>
                <a:spcPct val="150000"/>
              </a:lnSpc>
            </a:pPr>
            <a:r>
              <a:rPr lang="zh-CN" altLang="en-US" sz="1700" dirty="0">
                <a:latin typeface="微软雅黑" pitchFamily="34" charset="-122"/>
                <a:ea typeface="微软雅黑" pitchFamily="34" charset="-122"/>
              </a:rPr>
              <a:t>成长值的减少主要有三类：第一类是用户获得成长值的行为失效需要扣减对应成长值；第二类是会员等级到期后扣减成长值；第三类是后台人工干预扣除成长值</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994752198"/>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3200" b="1" smtClean="0">
                <a:solidFill>
                  <a:srgbClr val="006BA9"/>
                </a:solidFill>
                <a:latin typeface="微软雅黑" pitchFamily="34" charset="-122"/>
                <a:ea typeface="微软雅黑" pitchFamily="34" charset="-122"/>
              </a:rPr>
              <a:t>【</a:t>
            </a:r>
            <a:r>
              <a:rPr lang="zh-CN" altLang="en-US" sz="3200" b="1" smtClean="0">
                <a:solidFill>
                  <a:srgbClr val="006BA9"/>
                </a:solidFill>
                <a:latin typeface="微软雅黑" pitchFamily="34" charset="-122"/>
                <a:ea typeface="微软雅黑" pitchFamily="34" charset="-122"/>
              </a:rPr>
              <a:t>引导案例</a:t>
            </a:r>
            <a:r>
              <a:rPr lang="en-US" altLang="zh-CN" sz="3200" b="1" smtClean="0">
                <a:solidFill>
                  <a:srgbClr val="006BA9"/>
                </a:solidFill>
                <a:latin typeface="微软雅黑" pitchFamily="34" charset="-122"/>
                <a:ea typeface="微软雅黑" pitchFamily="34" charset="-122"/>
              </a:rPr>
              <a:t>】</a:t>
            </a:r>
            <a:endParaRPr lang="zh-CN" altLang="en-US" sz="3200" smtClean="0">
              <a:latin typeface="微软雅黑" pitchFamily="34" charset="-122"/>
              <a:ea typeface="微软雅黑" pitchFamily="34" charset="-122"/>
            </a:endParaRPr>
          </a:p>
        </p:txBody>
      </p:sp>
      <p:sp>
        <p:nvSpPr>
          <p:cNvPr id="5" name="TextBox 4"/>
          <p:cNvSpPr txBox="1"/>
          <p:nvPr/>
        </p:nvSpPr>
        <p:spPr>
          <a:xfrm>
            <a:off x="285750" y="1104900"/>
            <a:ext cx="8478838" cy="4385816"/>
          </a:xfrm>
          <a:prstGeom prst="rect">
            <a:avLst/>
          </a:prstGeom>
          <a:noFill/>
        </p:spPr>
        <p:txBody>
          <a:bodyPr>
            <a:spAutoFit/>
          </a:bodyPr>
          <a:lstStyle/>
          <a:p>
            <a:pPr algn="ctr" eaLnBrk="0" fontAlgn="base" hangingPunct="0">
              <a:lnSpc>
                <a:spcPct val="150000"/>
              </a:lnSpc>
              <a:spcBef>
                <a:spcPct val="0"/>
              </a:spcBef>
              <a:spcAft>
                <a:spcPct val="0"/>
              </a:spcAft>
              <a:defRPr/>
            </a:pPr>
            <a:r>
              <a:rPr lang="zh-CN" altLang="en-US" sz="2400" b="1" dirty="0" smtClean="0">
                <a:solidFill>
                  <a:prstClr val="black"/>
                </a:solidFill>
                <a:latin typeface="黑体" panose="02010609060101010101" pitchFamily="49" charset="-122"/>
                <a:ea typeface="黑体" panose="02010609060101010101" pitchFamily="49" charset="-122"/>
              </a:rPr>
              <a:t>硬笔书法</a:t>
            </a:r>
            <a:r>
              <a:rPr lang="zh-CN" altLang="en-US" sz="2400" b="1" dirty="0">
                <a:solidFill>
                  <a:prstClr val="black"/>
                </a:solidFill>
                <a:latin typeface="黑体" panose="02010609060101010101" pitchFamily="49" charset="-122"/>
                <a:ea typeface="黑体" panose="02010609060101010101" pitchFamily="49" charset="-122"/>
              </a:rPr>
              <a:t>社群销售</a:t>
            </a:r>
            <a:r>
              <a:rPr lang="zh-CN" altLang="en-US" sz="2400" b="1" dirty="0" smtClean="0">
                <a:solidFill>
                  <a:prstClr val="black"/>
                </a:solidFill>
                <a:latin typeface="黑体" panose="02010609060101010101" pitchFamily="49" charset="-122"/>
                <a:ea typeface="黑体" panose="02010609060101010101" pitchFamily="49" charset="-122"/>
              </a:rPr>
              <a:t>转化</a:t>
            </a:r>
            <a:endParaRPr lang="zh-CN" altLang="zh-CN" sz="2400" dirty="0" smtClean="0">
              <a:solidFill>
                <a:prstClr val="black"/>
              </a:solidFill>
              <a:latin typeface="黑体" panose="02010609060101010101" pitchFamily="49" charset="-122"/>
              <a:ea typeface="黑体" panose="0201060906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小熊在前两期硬笔书法社群周期结束后，对这一社群运营模式已经有了一定的经验积累，他觉得时机已经成熟，计划开始销售硬笔书法配套的纸笔了（第二章中提到的“梦辰”牌硬笔书法纸笔类产品）。</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首先小熊从合作方处索取到了专属的购买链接，以便于后续分润统计。然后在刚刚结束的第二期社群中，进行了一个关于“如何选择纸笔”的分享，在分享后给出了“梦辰”牌硬笔书法纸笔类产品的购买链接。一天后小熊统计销售情况，发现销量异常的好，已经成交了十多单。</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完成了销售尝试的小熊进一步扩大了销售广告的推广力度，在自己的其他几个社群中也进行了推送，获得了不错的销量。</a:t>
            </a:r>
          </a:p>
        </p:txBody>
      </p:sp>
    </p:spTree>
    <p:extLst>
      <p:ext uri="{BB962C8B-B14F-4D97-AF65-F5344CB8AC3E}">
        <p14:creationId xmlns:p14="http://schemas.microsoft.com/office/powerpoint/2010/main" val="2451784114"/>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等级</a:t>
            </a:r>
            <a:r>
              <a:rPr lang="zh-CN" altLang="en-US" sz="2000" b="1" dirty="0">
                <a:solidFill>
                  <a:srgbClr val="1B639F"/>
                </a:solidFill>
              </a:rPr>
              <a:t>成长体系</a:t>
            </a:r>
          </a:p>
        </p:txBody>
      </p:sp>
      <p:sp>
        <p:nvSpPr>
          <p:cNvPr id="12" name="矩形 15"/>
          <p:cNvSpPr>
            <a:spLocks noChangeArrowheads="1"/>
          </p:cNvSpPr>
          <p:nvPr/>
        </p:nvSpPr>
        <p:spPr bwMode="auto">
          <a:xfrm>
            <a:off x="688976" y="2473325"/>
            <a:ext cx="7771456"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en-US" altLang="zh-CN" sz="1700" dirty="0" smtClean="0">
                <a:latin typeface="微软雅黑" pitchFamily="34" charset="-122"/>
                <a:ea typeface="微软雅黑" pitchFamily="34" charset="-122"/>
              </a:rPr>
              <a:t>3)</a:t>
            </a:r>
            <a:r>
              <a:rPr lang="zh-CN" altLang="en-US" sz="1700" dirty="0" smtClean="0">
                <a:latin typeface="微软雅黑" pitchFamily="34" charset="-122"/>
                <a:ea typeface="微软雅黑" pitchFamily="34" charset="-122"/>
              </a:rPr>
              <a:t>行为</a:t>
            </a:r>
            <a:r>
              <a:rPr lang="zh-CN" altLang="en-US" sz="1700" dirty="0">
                <a:latin typeface="微软雅黑" pitchFamily="34" charset="-122"/>
                <a:ea typeface="微软雅黑" pitchFamily="34" charset="-122"/>
              </a:rPr>
              <a:t>赋值</a:t>
            </a:r>
          </a:p>
          <a:p>
            <a:pPr algn="just">
              <a:lnSpc>
                <a:spcPct val="150000"/>
              </a:lnSpc>
            </a:pPr>
            <a:r>
              <a:rPr lang="zh-CN" altLang="en-US" sz="1700" dirty="0">
                <a:latin typeface="微软雅黑" pitchFamily="34" charset="-122"/>
                <a:ea typeface="微软雅黑" pitchFamily="34" charset="-122"/>
              </a:rPr>
              <a:t>成长值的增加都是与用户行为和状态有关，社群运营者通常根据自身需求，针对于社群的核心功能以及对用户的期望，给各个行为赋予不同的成长值，例如进行分享、购买商品、参加活动等。这个赋值一般需要由社群运营者自行设计和记录，并且定期在社群中进行全员告知。</a:t>
            </a:r>
          </a:p>
          <a:p>
            <a:pPr algn="just">
              <a:lnSpc>
                <a:spcPct val="150000"/>
              </a:lnSpc>
            </a:pPr>
            <a:r>
              <a:rPr lang="zh-CN" altLang="en-US" sz="1700" dirty="0">
                <a:latin typeface="微软雅黑" pitchFamily="34" charset="-122"/>
                <a:ea typeface="微软雅黑" pitchFamily="34" charset="-122"/>
              </a:rPr>
              <a:t>适当的行为赋值可以激励用户不断进行有价值的行为，可以维系良好的等级关系，保持良好的等级成长的节奏，为用户带来更好的升级体验。不适当的行为赋值可能会让用户完成部分行为，甚至打击用户的积极性。</a:t>
            </a:r>
          </a:p>
        </p:txBody>
      </p:sp>
    </p:spTree>
    <p:extLst>
      <p:ext uri="{BB962C8B-B14F-4D97-AF65-F5344CB8AC3E}">
        <p14:creationId xmlns:p14="http://schemas.microsoft.com/office/powerpoint/2010/main" val="3536849605"/>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等级</a:t>
            </a:r>
            <a:r>
              <a:rPr lang="zh-CN" altLang="en-US" sz="2000" b="1" dirty="0">
                <a:solidFill>
                  <a:srgbClr val="1B639F"/>
                </a:solidFill>
              </a:rPr>
              <a:t>成长体系</a:t>
            </a:r>
          </a:p>
        </p:txBody>
      </p:sp>
      <p:sp>
        <p:nvSpPr>
          <p:cNvPr id="12"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）等级</a:t>
            </a:r>
            <a:r>
              <a:rPr lang="zh-CN" altLang="en-US" sz="1700" b="1" dirty="0">
                <a:latin typeface="微软雅黑" pitchFamily="34" charset="-122"/>
                <a:ea typeface="微软雅黑" pitchFamily="34" charset="-122"/>
              </a:rPr>
              <a:t>层级</a:t>
            </a:r>
          </a:p>
          <a:p>
            <a:pPr algn="just">
              <a:lnSpc>
                <a:spcPct val="150000"/>
              </a:lnSpc>
            </a:pPr>
            <a:r>
              <a:rPr lang="zh-CN" altLang="en-US" sz="1700" dirty="0">
                <a:latin typeface="微软雅黑" pitchFamily="34" charset="-122"/>
                <a:ea typeface="微软雅黑" pitchFamily="34" charset="-122"/>
              </a:rPr>
              <a:t>有了成长值体系，还需要用等级划分，将用户分层。如果把会员各级人数与等级建立坐标系，会发现大致满足幂函数，即随着等级的上升，数量急剧下降。也可以采用金字塔原理，处在底部的会员占比最高，按照等级逐渐递减。</a:t>
            </a:r>
          </a:p>
          <a:p>
            <a:pPr algn="just">
              <a:lnSpc>
                <a:spcPct val="150000"/>
              </a:lnSpc>
            </a:pPr>
            <a:r>
              <a:rPr lang="zh-CN" altLang="en-US" sz="1700" dirty="0">
                <a:latin typeface="微软雅黑" pitchFamily="34" charset="-122"/>
                <a:ea typeface="微软雅黑" pitchFamily="34" charset="-122"/>
              </a:rPr>
              <a:t>分层结束，还需要把每层的成长值的范围确定。各个等级的成长值门槛通常会因为等级人群比例需求、数字是否简单易记等因素进行微调。一般规律是等级越高升级越难，意味着所需成长值越多。</a:t>
            </a:r>
          </a:p>
        </p:txBody>
      </p:sp>
    </p:spTree>
    <p:extLst>
      <p:ext uri="{BB962C8B-B14F-4D97-AF65-F5344CB8AC3E}">
        <p14:creationId xmlns:p14="http://schemas.microsoft.com/office/powerpoint/2010/main" val="3536849605"/>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6.3  </a:t>
            </a:r>
            <a:r>
              <a:rPr lang="zh-CN" altLang="en-US" sz="2800" b="1" dirty="0" smtClean="0">
                <a:solidFill>
                  <a:srgbClr val="006BA9"/>
                </a:solidFill>
                <a:latin typeface="微软雅黑" pitchFamily="34" charset="-122"/>
                <a:ea typeface="微软雅黑" pitchFamily="34" charset="-122"/>
              </a:rPr>
              <a:t>会员收费</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6.3.3  </a:t>
            </a:r>
            <a:r>
              <a:rPr lang="zh-CN" altLang="en-US" sz="2700" dirty="0" smtClean="0">
                <a:solidFill>
                  <a:srgbClr val="1369B2"/>
                </a:solidFill>
                <a:latin typeface="微软雅黑" pitchFamily="34" charset="-122"/>
                <a:ea typeface="微软雅黑" pitchFamily="34" charset="-122"/>
              </a:rPr>
              <a:t>会员</a:t>
            </a:r>
            <a:r>
              <a:rPr lang="zh-CN" altLang="en-US" sz="2700" dirty="0">
                <a:solidFill>
                  <a:srgbClr val="1369B2"/>
                </a:solidFill>
                <a:latin typeface="微软雅黑" pitchFamily="34" charset="-122"/>
                <a:ea typeface="微软雅黑" pitchFamily="34" charset="-122"/>
              </a:rPr>
              <a:t>体系建设</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激励</a:t>
            </a:r>
            <a:r>
              <a:rPr lang="zh-CN" altLang="en-US" sz="2000" b="1" dirty="0">
                <a:solidFill>
                  <a:srgbClr val="1B639F"/>
                </a:solidFill>
              </a:rPr>
              <a:t>体系</a:t>
            </a:r>
          </a:p>
        </p:txBody>
      </p:sp>
      <p:sp>
        <p:nvSpPr>
          <p:cNvPr id="12" name="矩形 15"/>
          <p:cNvSpPr>
            <a:spLocks noChangeArrowheads="1"/>
          </p:cNvSpPr>
          <p:nvPr/>
        </p:nvSpPr>
        <p:spPr bwMode="auto">
          <a:xfrm>
            <a:off x="688976" y="2473325"/>
            <a:ext cx="7771456" cy="397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）积分</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积分是一种虚拟货币，是平台为了用户完成某些特定任务给予的奖励手段。积分和成长值很像，都是一个数值，都与用户行为挂扣，但是积分的特殊性在于具备流通性。由于在第四章已经详细介绍过社群的积分体系，这里就不再赘述。</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）勋章</a:t>
            </a:r>
            <a:r>
              <a:rPr lang="en-US" altLang="zh-CN" sz="1700" b="1" dirty="0">
                <a:latin typeface="微软雅黑" pitchFamily="34" charset="-122"/>
                <a:ea typeface="微软雅黑" pitchFamily="34" charset="-122"/>
              </a:rPr>
              <a:t>/</a:t>
            </a:r>
            <a:r>
              <a:rPr lang="zh-CN" altLang="en-US" sz="1700" b="1" dirty="0">
                <a:latin typeface="微软雅黑" pitchFamily="34" charset="-122"/>
                <a:ea typeface="微软雅黑" pitchFamily="34" charset="-122"/>
              </a:rPr>
              <a:t>成就</a:t>
            </a:r>
          </a:p>
          <a:p>
            <a:pPr algn="just">
              <a:lnSpc>
                <a:spcPct val="150000"/>
              </a:lnSpc>
            </a:pPr>
            <a:r>
              <a:rPr lang="zh-CN" altLang="en-US" sz="1700" dirty="0">
                <a:latin typeface="微软雅黑" pitchFamily="34" charset="-122"/>
                <a:ea typeface="微软雅黑" pitchFamily="34" charset="-122"/>
              </a:rPr>
              <a:t>勋章</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成就是早期互联网用户激励机制常用的手段，像</a:t>
            </a:r>
            <a:r>
              <a:rPr lang="en-US" altLang="zh-CN" sz="1700" dirty="0">
                <a:latin typeface="微软雅黑" pitchFamily="34" charset="-122"/>
                <a:ea typeface="微软雅黑" pitchFamily="34" charset="-122"/>
              </a:rPr>
              <a:t>QQ</a:t>
            </a:r>
            <a:r>
              <a:rPr lang="zh-CN" altLang="en-US" sz="1700" dirty="0">
                <a:latin typeface="微软雅黑" pitchFamily="34" charset="-122"/>
                <a:ea typeface="微软雅黑" pitchFamily="34" charset="-122"/>
              </a:rPr>
              <a:t>或者各类游戏在这方面的应用就极为常见，即完成一定的任务可以获得勋章</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成就奖励。</a:t>
            </a:r>
          </a:p>
          <a:p>
            <a:pPr algn="just">
              <a:lnSpc>
                <a:spcPct val="150000"/>
              </a:lnSpc>
            </a:pPr>
            <a:r>
              <a:rPr lang="zh-CN" altLang="en-US" sz="1700" b="1" dirty="0" smtClean="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）奖励</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在很多的社群中，完成一定的任务可以获得或实物或虚拟的奖励，从而促进用户去完成任务，积极参与到会员体系中来。</a:t>
            </a:r>
          </a:p>
        </p:txBody>
      </p:sp>
    </p:spTree>
    <p:extLst>
      <p:ext uri="{BB962C8B-B14F-4D97-AF65-F5344CB8AC3E}">
        <p14:creationId xmlns:p14="http://schemas.microsoft.com/office/powerpoint/2010/main" val="2310102052"/>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6.4  </a:t>
              </a:r>
              <a:r>
                <a:rPr lang="zh-CN" altLang="en-US" sz="2800" b="1" dirty="0">
                  <a:solidFill>
                    <a:srgbClr val="006BA9"/>
                  </a:solidFill>
                  <a:latin typeface="微软雅黑" pitchFamily="34" charset="-122"/>
                  <a:ea typeface="微软雅黑" pitchFamily="34" charset="-122"/>
                </a:rPr>
                <a:t>广告</a:t>
              </a:r>
              <a:r>
                <a:rPr lang="zh-CN" altLang="en-US" sz="2800" b="1" dirty="0" smtClean="0">
                  <a:solidFill>
                    <a:srgbClr val="006BA9"/>
                  </a:solidFill>
                  <a:latin typeface="微软雅黑" pitchFamily="34" charset="-122"/>
                  <a:ea typeface="微软雅黑" pitchFamily="34" charset="-122"/>
                </a:rPr>
                <a:t>合作</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单次合作</a:t>
              </a:r>
              <a:endParaRPr lang="en-US" altLang="zh-CN" kern="0" dirty="0" smtClean="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分润合作</a:t>
              </a:r>
              <a:endParaRPr lang="zh-CN" altLang="en-US" kern="0" dirty="0">
                <a:solidFill>
                  <a:srgbClr val="4E5B6F">
                    <a:lumMod val="50000"/>
                  </a:srgbClr>
                </a:solidFill>
                <a:latin typeface="微软雅黑" pitchFamily="34" charset="-122"/>
                <a:ea typeface="微软雅黑"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30" name="组合 2"/>
          <p:cNvGrpSpPr>
            <a:grpSpLocks/>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冠名合作</a:t>
              </a:r>
              <a:endParaRPr lang="zh-CN" altLang="en-US" kern="0" dirty="0">
                <a:solidFill>
                  <a:srgbClr val="4E5B6F">
                    <a:lumMod val="50000"/>
                  </a:srgbClr>
                </a:solidFill>
                <a:latin typeface="微软雅黑" pitchFamily="34" charset="-122"/>
                <a:ea typeface="微软雅黑" pitchFamily="34" charset="-122"/>
              </a:endParaRP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ndParaRPr>
            </a:p>
          </p:txBody>
        </p:sp>
      </p:grpSp>
    </p:spTree>
    <p:extLst>
      <p:ext uri="{BB962C8B-B14F-4D97-AF65-F5344CB8AC3E}">
        <p14:creationId xmlns:p14="http://schemas.microsoft.com/office/powerpoint/2010/main" val="776902386"/>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6.4.1  </a:t>
            </a:r>
            <a:r>
              <a:rPr lang="zh-CN" altLang="en-US" sz="2700" dirty="0" smtClean="0">
                <a:solidFill>
                  <a:srgbClr val="1369B2"/>
                </a:solidFill>
                <a:latin typeface="微软雅黑" pitchFamily="34" charset="-122"/>
                <a:ea typeface="微软雅黑" pitchFamily="34" charset="-122"/>
              </a:rPr>
              <a:t>单次合作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单次合作是指在推送一次广告或者在短期内持续推送广告而后停止的合作模式，例如社群运营者答应甲方在</a:t>
            </a:r>
            <a:r>
              <a:rPr lang="en-US" altLang="zh-CN" sz="1700" dirty="0">
                <a:latin typeface="微软雅黑" pitchFamily="34" charset="-122"/>
                <a:ea typeface="微软雅黑" pitchFamily="34" charset="-122"/>
              </a:rPr>
              <a:t>3</a:t>
            </a:r>
            <a:r>
              <a:rPr lang="zh-CN" altLang="en-US" sz="1700" dirty="0">
                <a:latin typeface="微软雅黑" pitchFamily="34" charset="-122"/>
                <a:ea typeface="微软雅黑" pitchFamily="34" charset="-122"/>
              </a:rPr>
              <a:t>天内连续推送某活动的预告，即为单次合作的模式。社群运营者收取单次的广告费，一旦费用结清，双方一般来说短期内就没有合作关系了。此模式适用性极高，任何场景都可以使用。</a:t>
            </a:r>
          </a:p>
          <a:p>
            <a:pPr algn="just">
              <a:lnSpc>
                <a:spcPct val="150000"/>
              </a:lnSpc>
            </a:pPr>
            <a:r>
              <a:rPr lang="zh-CN" altLang="en-US" sz="1700" dirty="0">
                <a:latin typeface="微软雅黑" pitchFamily="34" charset="-122"/>
                <a:ea typeface="微软雅黑" pitchFamily="34" charset="-122"/>
              </a:rPr>
              <a:t>例如某天一个销售毛笔的供应商找到小熊，要求他在所有小熊的硬笔书法群中打一次毛笔广告，具体合作是“在小熊自己的</a:t>
            </a:r>
            <a:r>
              <a:rPr lang="en-US" altLang="zh-CN" sz="1700" dirty="0">
                <a:latin typeface="微软雅黑" pitchFamily="34" charset="-122"/>
                <a:ea typeface="微软雅黑" pitchFamily="34" charset="-122"/>
              </a:rPr>
              <a:t>10</a:t>
            </a:r>
            <a:r>
              <a:rPr lang="zh-CN" altLang="en-US" sz="1700" dirty="0">
                <a:latin typeface="微软雅黑" pitchFamily="34" charset="-122"/>
                <a:ea typeface="微软雅黑" pitchFamily="34" charset="-122"/>
              </a:rPr>
              <a:t>个硬笔书法群中，用群公告功能发一次毛笔广告，给小熊</a:t>
            </a:r>
            <a:r>
              <a:rPr lang="en-US" altLang="zh-CN" sz="1700" dirty="0">
                <a:latin typeface="微软雅黑" pitchFamily="34" charset="-122"/>
                <a:ea typeface="微软雅黑" pitchFamily="34" charset="-122"/>
              </a:rPr>
              <a:t>5000</a:t>
            </a:r>
            <a:r>
              <a:rPr lang="zh-CN" altLang="en-US" sz="1700" dirty="0">
                <a:latin typeface="微软雅黑" pitchFamily="34" charset="-122"/>
                <a:ea typeface="微软雅黑" pitchFamily="34" charset="-122"/>
              </a:rPr>
              <a:t>元的广告费”。小熊在推送完广告并拿到广告费后，就和这个供应商不再有合作关系，这就是一次单次合作。</a:t>
            </a:r>
          </a:p>
        </p:txBody>
      </p:sp>
    </p:spTree>
    <p:extLst>
      <p:ext uri="{BB962C8B-B14F-4D97-AF65-F5344CB8AC3E}">
        <p14:creationId xmlns:p14="http://schemas.microsoft.com/office/powerpoint/2010/main" val="651312303"/>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6.4.2  </a:t>
            </a:r>
            <a:r>
              <a:rPr lang="zh-CN" altLang="en-US" sz="2700" dirty="0" smtClean="0">
                <a:solidFill>
                  <a:srgbClr val="1369B2"/>
                </a:solidFill>
                <a:latin typeface="微软雅黑" pitchFamily="34" charset="-122"/>
                <a:ea typeface="微软雅黑" pitchFamily="34" charset="-122"/>
              </a:rPr>
              <a:t>分润合作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分润合作是指广告的甲乙双方瓜分广告所带来收益的模式，一般用于广告可以直接变现的情况下。分润合作的优势在于双方都可以获利，比较容易达成合作共事；劣势在于一切都需要广告所带来的销售额作为基础，若是销售额低，合作可能很难进行下去。</a:t>
            </a:r>
          </a:p>
          <a:p>
            <a:pPr algn="just">
              <a:lnSpc>
                <a:spcPct val="150000"/>
              </a:lnSpc>
            </a:pPr>
            <a:r>
              <a:rPr lang="zh-CN" altLang="en-US" sz="1700" dirty="0">
                <a:latin typeface="微软雅黑" pitchFamily="34" charset="-122"/>
                <a:ea typeface="微软雅黑" pitchFamily="34" charset="-122"/>
              </a:rPr>
              <a:t>例如小熊硬笔书法社群一直采用的硬笔书法用具的销售模式，即每卖出去一份小熊就可以拿到一定的抽成，这就是抽成分润模式。另外还有一种叫返现分润模式，指的是运营者原价出售，但是每卖出去一件商品，合作方会支付给运营者一定的费用。</a:t>
            </a:r>
          </a:p>
        </p:txBody>
      </p:sp>
    </p:spTree>
    <p:extLst>
      <p:ext uri="{BB962C8B-B14F-4D97-AF65-F5344CB8AC3E}">
        <p14:creationId xmlns:p14="http://schemas.microsoft.com/office/powerpoint/2010/main" val="110800761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6.4.3  </a:t>
            </a:r>
            <a:r>
              <a:rPr lang="zh-CN" altLang="en-US" sz="2700" dirty="0" smtClean="0">
                <a:solidFill>
                  <a:srgbClr val="1369B2"/>
                </a:solidFill>
                <a:latin typeface="微软雅黑" pitchFamily="34" charset="-122"/>
                <a:ea typeface="微软雅黑" pitchFamily="34" charset="-122"/>
              </a:rPr>
              <a:t>冠名合作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冠名合作属于长期合作的一种，是指由一家或多家广告主买断社群的全部广告内容，即社群运营者仅能在群内推送这些广告主的广告。这一模式的合作程度较深，合作的费用也较高，适用于较大型的社群。合作项目往往包括定期广告推送、活动时</a:t>
            </a:r>
            <a:r>
              <a:rPr lang="en-US" altLang="zh-CN" sz="1700" dirty="0">
                <a:latin typeface="微软雅黑" pitchFamily="34" charset="-122"/>
                <a:ea typeface="微软雅黑" pitchFamily="34" charset="-122"/>
              </a:rPr>
              <a:t>logo</a:t>
            </a:r>
            <a:r>
              <a:rPr lang="zh-CN" altLang="en-US" sz="1700" dirty="0">
                <a:latin typeface="微软雅黑" pitchFamily="34" charset="-122"/>
                <a:ea typeface="微软雅黑" pitchFamily="34" charset="-122"/>
              </a:rPr>
              <a:t>展示、群名包含冠名内容等。</a:t>
            </a:r>
          </a:p>
        </p:txBody>
      </p:sp>
      <p:pic>
        <p:nvPicPr>
          <p:cNvPr id="4098" name="Picture 2" descr="https://timgsa.baidu.com/timg?image&amp;quality=80&amp;size=b9999_10000&amp;sec=1571659222900&amp;di=5dbb0295ce7df88c559b90577a40c26e&amp;imgtype=0&amp;src=http%3A%2F%2Fimg49.afzhan.com%2F9%2F20180116%2F63651704588809146598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8525" y="3789040"/>
            <a:ext cx="4762500" cy="2638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8007613"/>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6.4.3  </a:t>
            </a:r>
            <a:r>
              <a:rPr lang="zh-CN" altLang="en-US" sz="2700" dirty="0" smtClean="0">
                <a:solidFill>
                  <a:srgbClr val="1369B2"/>
                </a:solidFill>
                <a:latin typeface="微软雅黑" pitchFamily="34" charset="-122"/>
                <a:ea typeface="微软雅黑" pitchFamily="34" charset="-122"/>
              </a:rPr>
              <a:t>冠名合作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5088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a:solidFill>
                  <a:srgbClr val="1B639F"/>
                </a:solidFill>
              </a:rPr>
              <a:t>小熊硬笔书法社群的冠名合作</a:t>
            </a:r>
          </a:p>
        </p:txBody>
      </p:sp>
      <p:sp>
        <p:nvSpPr>
          <p:cNvPr id="11" name="TextBox 10"/>
          <p:cNvSpPr txBox="1"/>
          <p:nvPr/>
        </p:nvSpPr>
        <p:spPr>
          <a:xfrm>
            <a:off x="642938" y="2538413"/>
            <a:ext cx="7931150" cy="3831818"/>
          </a:xfrm>
          <a:prstGeom prst="rect">
            <a:avLst/>
          </a:prstGeom>
          <a:noFill/>
        </p:spPr>
        <p:txBody>
          <a:bodyPr>
            <a:spAutoFit/>
          </a:bodyPr>
          <a:lstStyle/>
          <a:p>
            <a:pPr indent="457200" algn="just">
              <a:lnSpc>
                <a:spcPct val="150000"/>
              </a:lnSpc>
              <a:defRPr/>
            </a:pPr>
            <a:r>
              <a:rPr lang="zh-CN" altLang="en-US" dirty="0">
                <a:latin typeface="楷体" panose="02010609060101010101" pitchFamily="49" charset="-122"/>
                <a:ea typeface="楷体" panose="02010609060101010101" pitchFamily="49" charset="-122"/>
              </a:rPr>
              <a:t>小熊的某一期硬笔书法社群收到了一个冠名合作请求</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经过讨论</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最终小熊和对方达成 了以下合作协议</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甲方</a:t>
            </a:r>
            <a:r>
              <a:rPr lang="en-US" altLang="zh-CN" dirty="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公司</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乙方</a:t>
            </a:r>
            <a:r>
              <a:rPr lang="en-US" altLang="zh-CN" dirty="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小熊</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en-US" altLang="zh-CN" dirty="0" smtClean="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合作</a:t>
            </a:r>
            <a:r>
              <a:rPr lang="zh-CN" altLang="en-US" dirty="0" smtClean="0">
                <a:latin typeface="楷体" panose="02010609060101010101" pitchFamily="49" charset="-122"/>
                <a:ea typeface="楷体" panose="02010609060101010101" pitchFamily="49" charset="-122"/>
              </a:rPr>
              <a:t>内容</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① </a:t>
            </a:r>
            <a:r>
              <a:rPr lang="zh-CN" altLang="en-US" dirty="0">
                <a:latin typeface="楷体" panose="02010609060101010101" pitchFamily="49" charset="-122"/>
                <a:ea typeface="楷体" panose="02010609060101010101" pitchFamily="49" charset="-122"/>
              </a:rPr>
              <a:t>合作项目</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硬笔书法日更小分队”社群冠名合作</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② </a:t>
            </a:r>
            <a:r>
              <a:rPr lang="zh-CN" altLang="en-US" dirty="0">
                <a:latin typeface="楷体" panose="02010609060101010101" pitchFamily="49" charset="-122"/>
                <a:ea typeface="楷体" panose="02010609060101010101" pitchFamily="49" charset="-122"/>
              </a:rPr>
              <a:t>合作目标</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基于乙方社群开展深度推广服务</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③ </a:t>
            </a:r>
            <a:r>
              <a:rPr lang="zh-CN" altLang="en-US" dirty="0">
                <a:latin typeface="楷体" panose="02010609060101010101" pitchFamily="49" charset="-122"/>
                <a:ea typeface="楷体" panose="02010609060101010101" pitchFamily="49" charset="-122"/>
              </a:rPr>
              <a:t>合作时间</a:t>
            </a:r>
            <a:r>
              <a:rPr lang="en-US" altLang="zh-CN" dirty="0">
                <a:latin typeface="楷体" panose="02010609060101010101" pitchFamily="49" charset="-122"/>
                <a:ea typeface="楷体" panose="02010609060101010101" pitchFamily="49" charset="-122"/>
              </a:rPr>
              <a:t>:2019</a:t>
            </a:r>
            <a:r>
              <a:rPr lang="zh-CN" altLang="en-US"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7</a:t>
            </a:r>
            <a:r>
              <a:rPr lang="zh-CN" altLang="en-US"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日至</a:t>
            </a:r>
            <a:r>
              <a:rPr lang="en-US" altLang="zh-CN" dirty="0">
                <a:latin typeface="楷体" panose="02010609060101010101" pitchFamily="49" charset="-122"/>
                <a:ea typeface="楷体" panose="02010609060101010101" pitchFamily="49" charset="-122"/>
              </a:rPr>
              <a:t>2020</a:t>
            </a:r>
            <a:r>
              <a:rPr lang="zh-CN" altLang="en-US" dirty="0">
                <a:latin typeface="楷体" panose="02010609060101010101" pitchFamily="49" charset="-122"/>
                <a:ea typeface="楷体" panose="02010609060101010101" pitchFamily="49" charset="-122"/>
              </a:rPr>
              <a:t>年</a:t>
            </a: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月</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日</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为期</a:t>
            </a:r>
            <a:r>
              <a:rPr lang="en-US" altLang="zh-CN" dirty="0">
                <a:latin typeface="楷体" panose="02010609060101010101" pitchFamily="49" charset="-122"/>
                <a:ea typeface="楷体" panose="02010609060101010101" pitchFamily="49" charset="-122"/>
              </a:rPr>
              <a:t>6</a:t>
            </a:r>
            <a:r>
              <a:rPr lang="zh-CN" altLang="en-US" dirty="0">
                <a:latin typeface="楷体" panose="02010609060101010101" pitchFamily="49" charset="-122"/>
                <a:ea typeface="楷体" panose="02010609060101010101" pitchFamily="49" charset="-122"/>
              </a:rPr>
              <a:t>个月</a:t>
            </a:r>
            <a:r>
              <a:rPr lang="en-US" altLang="zh-CN" dirty="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④ </a:t>
            </a:r>
            <a:r>
              <a:rPr lang="zh-CN" altLang="en-US" dirty="0">
                <a:latin typeface="楷体" panose="02010609060101010101" pitchFamily="49" charset="-122"/>
                <a:ea typeface="楷体" panose="02010609060101010101" pitchFamily="49" charset="-122"/>
              </a:rPr>
              <a:t>合作范围</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硬笔书法日更小分队第</a:t>
            </a:r>
            <a:r>
              <a:rPr lang="en-US" altLang="zh-CN" dirty="0">
                <a:latin typeface="楷体" panose="02010609060101010101" pitchFamily="49" charset="-122"/>
                <a:ea typeface="楷体" panose="02010609060101010101" pitchFamily="49" charset="-122"/>
              </a:rPr>
              <a:t>5~9</a:t>
            </a:r>
            <a:r>
              <a:rPr lang="zh-CN" altLang="en-US" dirty="0">
                <a:latin typeface="楷体" panose="02010609060101010101" pitchFamily="49" charset="-122"/>
                <a:ea typeface="楷体" panose="02010609060101010101" pitchFamily="49" charset="-122"/>
              </a:rPr>
              <a:t>期社群</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7735176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6.4.3  </a:t>
            </a:r>
            <a:r>
              <a:rPr lang="zh-CN" altLang="en-US" sz="2700" dirty="0" smtClean="0">
                <a:solidFill>
                  <a:srgbClr val="1369B2"/>
                </a:solidFill>
                <a:latin typeface="微软雅黑" pitchFamily="34" charset="-122"/>
                <a:ea typeface="微软雅黑" pitchFamily="34" charset="-122"/>
              </a:rPr>
              <a:t>冠名合作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5088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a:solidFill>
                  <a:srgbClr val="1B639F"/>
                </a:solidFill>
              </a:rPr>
              <a:t>小熊硬笔书法社群的冠名合作</a:t>
            </a:r>
          </a:p>
        </p:txBody>
      </p:sp>
      <p:sp>
        <p:nvSpPr>
          <p:cNvPr id="11" name="TextBox 10"/>
          <p:cNvSpPr txBox="1"/>
          <p:nvPr/>
        </p:nvSpPr>
        <p:spPr>
          <a:xfrm>
            <a:off x="642938" y="2538413"/>
            <a:ext cx="7931150" cy="3416320"/>
          </a:xfrm>
          <a:prstGeom prst="rect">
            <a:avLst/>
          </a:prstGeom>
          <a:noFill/>
        </p:spPr>
        <p:txBody>
          <a:bodyPr>
            <a:spAutoFit/>
          </a:bodyPr>
          <a:lstStyle/>
          <a:p>
            <a:pPr indent="457200" algn="just">
              <a:lnSpc>
                <a:spcPct val="150000"/>
              </a:lnSpc>
              <a:defRPr/>
            </a:pPr>
            <a:r>
              <a:rPr lang="en-US" altLang="zh-CN" dirty="0" smtClean="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合作</a:t>
            </a:r>
            <a:r>
              <a:rPr lang="zh-CN" altLang="en-US" dirty="0" smtClean="0">
                <a:latin typeface="楷体" panose="02010609060101010101" pitchFamily="49" charset="-122"/>
                <a:ea typeface="楷体" panose="02010609060101010101" pitchFamily="49" charset="-122"/>
              </a:rPr>
              <a:t>内容</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① </a:t>
            </a:r>
            <a:r>
              <a:rPr lang="zh-CN" altLang="en-US" dirty="0">
                <a:latin typeface="楷体" panose="02010609060101010101" pitchFamily="49" charset="-122"/>
                <a:ea typeface="楷体" panose="02010609060101010101" pitchFamily="49" charset="-122"/>
              </a:rPr>
              <a:t>合作范围内的群名需要包含品牌名称</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② </a:t>
            </a:r>
            <a:r>
              <a:rPr lang="zh-CN" altLang="en-US" dirty="0">
                <a:latin typeface="楷体" panose="02010609060101010101" pitchFamily="49" charset="-122"/>
                <a:ea typeface="楷体" panose="02010609060101010101" pitchFamily="49" charset="-122"/>
              </a:rPr>
              <a:t>每周在合作范围内的社群中发布由甲方提供的广告一次</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广告内容由甲方制作</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③ </a:t>
            </a:r>
            <a:r>
              <a:rPr lang="zh-CN" altLang="en-US" dirty="0">
                <a:latin typeface="楷体" panose="02010609060101010101" pitchFamily="49" charset="-122"/>
                <a:ea typeface="楷体" panose="02010609060101010101" pitchFamily="49" charset="-122"/>
              </a:rPr>
              <a:t>合作范围内的每一次知识分享后允许甲方在群内推送一次广告</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④ </a:t>
            </a:r>
            <a:r>
              <a:rPr lang="zh-CN" altLang="en-US" dirty="0">
                <a:latin typeface="楷体" panose="02010609060101010101" pitchFamily="49" charset="-122"/>
                <a:ea typeface="楷体" panose="02010609060101010101" pitchFamily="49" charset="-122"/>
              </a:rPr>
              <a:t>对外宣传的物料上都须包含甲方公司</a:t>
            </a:r>
            <a:r>
              <a:rPr lang="en-US" altLang="zh-CN" dirty="0">
                <a:latin typeface="楷体" panose="02010609060101010101" pitchFamily="49" charset="-122"/>
                <a:ea typeface="楷体" panose="02010609060101010101" pitchFamily="49" charset="-122"/>
              </a:rPr>
              <a:t>logo</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⑤ </a:t>
            </a:r>
            <a:r>
              <a:rPr lang="zh-CN" altLang="en-US" dirty="0">
                <a:latin typeface="楷体" panose="02010609060101010101" pitchFamily="49" charset="-122"/>
                <a:ea typeface="楷体" panose="02010609060101010101" pitchFamily="49" charset="-122"/>
              </a:rPr>
              <a:t>乙方每个月为甲方卖出</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个以上的 </a:t>
            </a:r>
            <a:r>
              <a:rPr lang="en-US" altLang="zh-CN" dirty="0">
                <a:latin typeface="楷体" panose="02010609060101010101" pitchFamily="49" charset="-122"/>
                <a:ea typeface="楷体" panose="02010609060101010101" pitchFamily="49" charset="-122"/>
              </a:rPr>
              <a:t>A </a:t>
            </a:r>
            <a:r>
              <a:rPr lang="zh-CN" altLang="en-US" dirty="0">
                <a:latin typeface="楷体" panose="02010609060101010101" pitchFamily="49" charset="-122"/>
                <a:ea typeface="楷体" panose="02010609060101010101" pitchFamily="49" charset="-122"/>
              </a:rPr>
              <a:t>产品</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⑥ </a:t>
            </a:r>
            <a:r>
              <a:rPr lang="zh-CN" altLang="en-US" dirty="0">
                <a:latin typeface="楷体" panose="02010609060101010101" pitchFamily="49" charset="-122"/>
                <a:ea typeface="楷体" panose="02010609060101010101" pitchFamily="49" charset="-122"/>
              </a:rPr>
              <a:t>合作范围内每个群至少含有两位甲方工作人员</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17515752"/>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6.4  </a:t>
            </a:r>
            <a:r>
              <a:rPr lang="zh-CN" altLang="en-US" sz="2800" b="1" dirty="0">
                <a:solidFill>
                  <a:srgbClr val="006BA9"/>
                </a:solidFill>
                <a:latin typeface="微软雅黑" pitchFamily="34" charset="-122"/>
                <a:ea typeface="微软雅黑" pitchFamily="34" charset="-122"/>
              </a:rPr>
              <a:t>广告合作</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6.4.3  </a:t>
            </a:r>
            <a:r>
              <a:rPr lang="zh-CN" altLang="en-US" sz="2700" dirty="0" smtClean="0">
                <a:solidFill>
                  <a:srgbClr val="1369B2"/>
                </a:solidFill>
                <a:latin typeface="微软雅黑" pitchFamily="34" charset="-122"/>
                <a:ea typeface="微软雅黑" pitchFamily="34" charset="-122"/>
              </a:rPr>
              <a:t>冠名合作</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5088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a:solidFill>
                  <a:srgbClr val="1B639F"/>
                </a:solidFill>
              </a:rPr>
              <a:t>小熊硬笔书法社群的冠名合作</a:t>
            </a:r>
          </a:p>
        </p:txBody>
      </p:sp>
      <p:sp>
        <p:nvSpPr>
          <p:cNvPr id="11" name="TextBox 10"/>
          <p:cNvSpPr txBox="1"/>
          <p:nvPr/>
        </p:nvSpPr>
        <p:spPr>
          <a:xfrm>
            <a:off x="642938" y="2538413"/>
            <a:ext cx="7931150" cy="3000821"/>
          </a:xfrm>
          <a:prstGeom prst="rect">
            <a:avLst/>
          </a:prstGeom>
          <a:noFill/>
        </p:spPr>
        <p:txBody>
          <a:bodyPr>
            <a:spAutoFit/>
          </a:bodyPr>
          <a:lstStyle/>
          <a:p>
            <a:pPr indent="457200" algn="just">
              <a:lnSpc>
                <a:spcPct val="150000"/>
              </a:lnSpc>
              <a:defRPr/>
            </a:pPr>
            <a:r>
              <a:rPr lang="zh-CN" altLang="en-US" dirty="0" smtClean="0">
                <a:latin typeface="楷体" panose="02010609060101010101" pitchFamily="49" charset="-122"/>
                <a:ea typeface="楷体" panose="02010609060101010101" pitchFamily="49" charset="-122"/>
              </a:rPr>
              <a:t>⑦ </a:t>
            </a:r>
            <a:r>
              <a:rPr lang="zh-CN" altLang="en-US" dirty="0">
                <a:latin typeface="楷体" panose="02010609060101010101" pitchFamily="49" charset="-122"/>
                <a:ea typeface="楷体" panose="02010609060101010101" pitchFamily="49" charset="-122"/>
              </a:rPr>
              <a:t>甲方每个月编辑一篇营销软文</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由乙方推送至社群内、知乎、头条号等平台</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具体</a:t>
            </a:r>
            <a:r>
              <a:rPr lang="zh-CN" altLang="en-US" dirty="0" smtClean="0">
                <a:latin typeface="楷体" panose="02010609060101010101" pitchFamily="49" charset="-122"/>
                <a:ea typeface="楷体" panose="02010609060101010101" pitchFamily="49" charset="-122"/>
              </a:rPr>
              <a:t>事项</a:t>
            </a:r>
            <a:r>
              <a:rPr lang="zh-CN" altLang="en-US" dirty="0">
                <a:latin typeface="楷体" panose="02010609060101010101" pitchFamily="49" charset="-122"/>
                <a:ea typeface="楷体" panose="02010609060101010101" pitchFamily="49" charset="-122"/>
              </a:rPr>
              <a:t>由双方每个月</a:t>
            </a:r>
            <a:r>
              <a:rPr lang="en-US" altLang="zh-CN" dirty="0">
                <a:latin typeface="楷体" panose="02010609060101010101" pitchFamily="49" charset="-122"/>
                <a:ea typeface="楷体" panose="02010609060101010101" pitchFamily="49" charset="-122"/>
              </a:rPr>
              <a:t>10</a:t>
            </a:r>
            <a:r>
              <a:rPr lang="zh-CN" altLang="en-US" dirty="0">
                <a:latin typeface="楷体" panose="02010609060101010101" pitchFamily="49" charset="-122"/>
                <a:ea typeface="楷体" panose="02010609060101010101" pitchFamily="49" charset="-122"/>
              </a:rPr>
              <a:t>日前讨论决定</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⑧ </a:t>
            </a:r>
            <a:r>
              <a:rPr lang="zh-CN" altLang="en-US" dirty="0">
                <a:latin typeface="楷体" panose="02010609060101010101" pitchFamily="49" charset="-122"/>
                <a:ea typeface="楷体" panose="02010609060101010101" pitchFamily="49" charset="-122"/>
              </a:rPr>
              <a:t>甲方应积极配合乙方进行宣传推广工作</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en-US" altLang="zh-CN" dirty="0" smtClean="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合作</a:t>
            </a:r>
            <a:r>
              <a:rPr lang="zh-CN" altLang="en-US" dirty="0" smtClean="0">
                <a:latin typeface="楷体" panose="02010609060101010101" pitchFamily="49" charset="-122"/>
                <a:ea typeface="楷体" panose="02010609060101010101" pitchFamily="49" charset="-122"/>
              </a:rPr>
              <a:t>金额</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① </a:t>
            </a:r>
            <a:r>
              <a:rPr lang="zh-CN" altLang="en-US" dirty="0">
                <a:latin typeface="楷体" panose="02010609060101010101" pitchFamily="49" charset="-122"/>
                <a:ea typeface="楷体" panose="02010609060101010101" pitchFamily="49" charset="-122"/>
              </a:rPr>
              <a:t>费用总额</a:t>
            </a:r>
            <a:r>
              <a:rPr lang="en-US" altLang="zh-CN" dirty="0">
                <a:latin typeface="楷体" panose="02010609060101010101" pitchFamily="49" charset="-122"/>
                <a:ea typeface="楷体" panose="02010609060101010101" pitchFamily="49" charset="-122"/>
              </a:rPr>
              <a:t>:6000</a:t>
            </a:r>
            <a:r>
              <a:rPr lang="zh-CN" altLang="en-US" dirty="0">
                <a:latin typeface="楷体" panose="02010609060101010101" pitchFamily="49" charset="-122"/>
                <a:ea typeface="楷体" panose="02010609060101010101" pitchFamily="49" charset="-122"/>
              </a:rPr>
              <a:t>元人民币</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② </a:t>
            </a:r>
            <a:r>
              <a:rPr lang="zh-CN" altLang="en-US" dirty="0">
                <a:latin typeface="楷体" panose="02010609060101010101" pitchFamily="49" charset="-122"/>
                <a:ea typeface="楷体" panose="02010609060101010101" pitchFamily="49" charset="-122"/>
              </a:rPr>
              <a:t>付款时间</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本合同签订后</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甲方应于合同签订后 </a:t>
            </a:r>
            <a:r>
              <a:rPr lang="en-US" altLang="zh-CN" dirty="0">
                <a:latin typeface="楷体" panose="02010609060101010101" pitchFamily="49" charset="-122"/>
                <a:ea typeface="楷体" panose="02010609060101010101" pitchFamily="49" charset="-122"/>
              </a:rPr>
              <a:t>7 </a:t>
            </a:r>
            <a:r>
              <a:rPr lang="zh-CN" altLang="en-US" dirty="0">
                <a:latin typeface="楷体" panose="02010609060101010101" pitchFamily="49" charset="-122"/>
                <a:ea typeface="楷体" panose="02010609060101010101" pitchFamily="49" charset="-122"/>
              </a:rPr>
              <a:t>个工作日支付全部合作费用</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30861403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6.1  </a:t>
              </a:r>
              <a:r>
                <a:rPr lang="zh-CN" altLang="en-US" sz="2800" b="1" dirty="0" smtClean="0">
                  <a:solidFill>
                    <a:srgbClr val="006BA9"/>
                  </a:solidFill>
                  <a:latin typeface="微软雅黑" pitchFamily="34" charset="-122"/>
                  <a:ea typeface="微软雅黑" pitchFamily="34" charset="-122"/>
                </a:rPr>
                <a:t>商品销售</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itchFamily="34" charset="-122"/>
                  <a:ea typeface="微软雅黑" pitchFamily="34" charset="-122"/>
                </a:rPr>
                <a:t>商品维度</a:t>
              </a:r>
              <a:endParaRPr lang="en-US" kern="0" dirty="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服务维度</a:t>
              </a:r>
              <a:endParaRPr lang="en-US" altLang="zh-CN" kern="0" dirty="0">
                <a:solidFill>
                  <a:srgbClr val="4E5B6F">
                    <a:lumMod val="50000"/>
                  </a:srgbClr>
                </a:solidFill>
                <a:latin typeface="微软雅黑" pitchFamily="34" charset="-122"/>
                <a:ea typeface="微软雅黑"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30" name="组合 2"/>
          <p:cNvGrpSpPr>
            <a:grpSpLocks/>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数据维度</a:t>
              </a:r>
              <a:endParaRPr lang="en-US" altLang="zh-CN" kern="0" dirty="0">
                <a:solidFill>
                  <a:srgbClr val="4E5B6F">
                    <a:lumMod val="50000"/>
                  </a:srgbClr>
                </a:solidFill>
                <a:latin typeface="微软雅黑" pitchFamily="34" charset="-122"/>
                <a:ea typeface="微软雅黑" pitchFamily="34" charset="-122"/>
              </a:endParaRP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ndParaRPr>
            </a:p>
          </p:txBody>
        </p:sp>
      </p:grpSp>
    </p:spTree>
    <p:extLst>
      <p:ext uri="{BB962C8B-B14F-4D97-AF65-F5344CB8AC3E}">
        <p14:creationId xmlns:p14="http://schemas.microsoft.com/office/powerpoint/2010/main" val="2564913853"/>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6.5  </a:t>
              </a:r>
              <a:r>
                <a:rPr lang="zh-CN" altLang="en-US" sz="2800" b="1" dirty="0" smtClean="0">
                  <a:solidFill>
                    <a:srgbClr val="006BA9"/>
                  </a:solidFill>
                  <a:latin typeface="微软雅黑" pitchFamily="34" charset="-122"/>
                  <a:ea typeface="微软雅黑" pitchFamily="34" charset="-122"/>
                </a:rPr>
                <a:t>其他</a:t>
              </a:r>
              <a:r>
                <a:rPr lang="zh-CN" altLang="en-US" sz="2800" b="1" dirty="0">
                  <a:solidFill>
                    <a:srgbClr val="006BA9"/>
                  </a:solidFill>
                  <a:latin typeface="微软雅黑" pitchFamily="34" charset="-122"/>
                  <a:ea typeface="微软雅黑" pitchFamily="34" charset="-122"/>
                </a:rPr>
                <a:t>社群变现模式</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3078287"/>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任务分发</a:t>
              </a:r>
              <a:endParaRPr lang="en-US" altLang="zh-CN" kern="0" dirty="0" smtClean="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509120"/>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团购中介</a:t>
              </a:r>
              <a:endParaRPr lang="zh-CN" altLang="en-US" kern="0" dirty="0">
                <a:solidFill>
                  <a:srgbClr val="4E5B6F">
                    <a:lumMod val="50000"/>
                  </a:srgbClr>
                </a:solidFill>
                <a:latin typeface="微软雅黑" pitchFamily="34" charset="-122"/>
                <a:ea typeface="微软雅黑"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spTree>
    <p:extLst>
      <p:ext uri="{BB962C8B-B14F-4D97-AF65-F5344CB8AC3E}">
        <p14:creationId xmlns:p14="http://schemas.microsoft.com/office/powerpoint/2010/main" val="2639516386"/>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6.5  </a:t>
            </a:r>
            <a:r>
              <a:rPr lang="zh-CN" altLang="en-US" sz="2800" b="1" dirty="0" smtClean="0">
                <a:solidFill>
                  <a:srgbClr val="006BA9"/>
                </a:solidFill>
                <a:latin typeface="微软雅黑" pitchFamily="34" charset="-122"/>
                <a:ea typeface="微软雅黑" pitchFamily="34" charset="-122"/>
              </a:rPr>
              <a:t>其他</a:t>
            </a:r>
            <a:r>
              <a:rPr lang="zh-CN" altLang="en-US" sz="2800" b="1" dirty="0">
                <a:solidFill>
                  <a:srgbClr val="006BA9"/>
                </a:solidFill>
                <a:latin typeface="微软雅黑" pitchFamily="34" charset="-122"/>
                <a:ea typeface="微软雅黑" pitchFamily="34" charset="-122"/>
              </a:rPr>
              <a:t>社群变现</a:t>
            </a:r>
            <a:r>
              <a:rPr lang="zh-CN" altLang="en-US" sz="2800" b="1" dirty="0" smtClean="0">
                <a:solidFill>
                  <a:srgbClr val="006BA9"/>
                </a:solidFill>
                <a:latin typeface="微软雅黑" pitchFamily="34" charset="-122"/>
                <a:ea typeface="微软雅黑" pitchFamily="34" charset="-122"/>
              </a:rPr>
              <a:t>模式</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6.5.1  </a:t>
            </a:r>
            <a:r>
              <a:rPr lang="zh-CN" altLang="en-US" sz="2700" dirty="0" smtClean="0">
                <a:solidFill>
                  <a:srgbClr val="1369B2"/>
                </a:solidFill>
                <a:latin typeface="微软雅黑" pitchFamily="34" charset="-122"/>
                <a:ea typeface="微软雅黑" pitchFamily="34" charset="-122"/>
              </a:rPr>
              <a:t>任务</a:t>
            </a:r>
            <a:r>
              <a:rPr lang="zh-CN" altLang="en-US" sz="2700" dirty="0">
                <a:solidFill>
                  <a:srgbClr val="1369B2"/>
                </a:solidFill>
                <a:latin typeface="微软雅黑" pitchFamily="34" charset="-122"/>
                <a:ea typeface="微软雅黑" pitchFamily="34" charset="-122"/>
              </a:rPr>
              <a:t>分发</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任务分发模式是指社群运营者从社群外发掘需求，然后发布在社群中，由群员接收需求并完成任务，运营者从中抽成或领取别的奖励的</a:t>
            </a:r>
            <a:r>
              <a:rPr lang="zh-CN" altLang="en-US" sz="1700" dirty="0" smtClean="0">
                <a:latin typeface="微软雅黑" pitchFamily="34" charset="-122"/>
                <a:ea typeface="微软雅黑" pitchFamily="34" charset="-122"/>
              </a:rPr>
              <a:t>模式。</a:t>
            </a:r>
            <a:endParaRPr lang="zh-CN" altLang="en-US" sz="1700" dirty="0">
              <a:latin typeface="微软雅黑" pitchFamily="34" charset="-122"/>
              <a:ea typeface="微软雅黑" pitchFamily="34" charset="-122"/>
            </a:endParaRPr>
          </a:p>
          <a:p>
            <a:pPr algn="just">
              <a:lnSpc>
                <a:spcPct val="150000"/>
              </a:lnSpc>
            </a:pPr>
            <a:r>
              <a:rPr lang="zh-CN" altLang="en-US" sz="1700" dirty="0" smtClean="0">
                <a:latin typeface="微软雅黑" pitchFamily="34" charset="-122"/>
                <a:ea typeface="微软雅黑" pitchFamily="34" charset="-122"/>
              </a:rPr>
              <a:t>常见</a:t>
            </a:r>
            <a:r>
              <a:rPr lang="zh-CN" altLang="en-US" sz="1700" dirty="0">
                <a:latin typeface="微软雅黑" pitchFamily="34" charset="-122"/>
                <a:ea typeface="微软雅黑" pitchFamily="34" charset="-122"/>
              </a:rPr>
              <a:t>的任务分发社群有各类兼职群、水军群，适合有资源、有资金、有渠道的人来运营该类社群。这类社群的优势在于模式简单清晰，现金流快，沟通高效；劣势在于这类社群往往不会签署合作或劳务协议，双方的利益很难得到保证。</a:t>
            </a:r>
          </a:p>
          <a:p>
            <a:pPr algn="just">
              <a:lnSpc>
                <a:spcPct val="150000"/>
              </a:lnSpc>
            </a:pPr>
            <a:r>
              <a:rPr lang="zh-CN" altLang="en-US" sz="1700" dirty="0">
                <a:latin typeface="微软雅黑" pitchFamily="34" charset="-122"/>
                <a:ea typeface="微软雅黑" pitchFamily="34" charset="-122"/>
              </a:rPr>
              <a:t>例如二壮运营了一个水军群，群员有上千人之多，每当有企业通过他下单，要求帮助某明星打榜或者造势时，他就会把任务派发到群中，每一位完成任务的成员，都可以从二壮出领取几角至几元不等的收益，二壮则赚取这一进一出之间的差价。以上就是一个线上任务分发模式的实际应用案例，此外还有像企业派送兼职人员的线下任务分发模式。</a:t>
            </a:r>
          </a:p>
        </p:txBody>
      </p:sp>
    </p:spTree>
    <p:extLst>
      <p:ext uri="{BB962C8B-B14F-4D97-AF65-F5344CB8AC3E}">
        <p14:creationId xmlns:p14="http://schemas.microsoft.com/office/powerpoint/2010/main" val="2046030533"/>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6.5  </a:t>
            </a:r>
            <a:r>
              <a:rPr lang="zh-CN" altLang="en-US" sz="2800" b="1" dirty="0" smtClean="0">
                <a:solidFill>
                  <a:srgbClr val="006BA9"/>
                </a:solidFill>
                <a:latin typeface="微软雅黑" pitchFamily="34" charset="-122"/>
                <a:ea typeface="微软雅黑" pitchFamily="34" charset="-122"/>
              </a:rPr>
              <a:t>其他</a:t>
            </a:r>
            <a:r>
              <a:rPr lang="zh-CN" altLang="en-US" sz="2800" b="1" dirty="0">
                <a:solidFill>
                  <a:srgbClr val="006BA9"/>
                </a:solidFill>
                <a:latin typeface="微软雅黑" pitchFamily="34" charset="-122"/>
                <a:ea typeface="微软雅黑" pitchFamily="34" charset="-122"/>
              </a:rPr>
              <a:t>社群变现</a:t>
            </a:r>
            <a:r>
              <a:rPr lang="zh-CN" altLang="en-US" sz="2800" b="1" dirty="0" smtClean="0">
                <a:solidFill>
                  <a:srgbClr val="006BA9"/>
                </a:solidFill>
                <a:latin typeface="微软雅黑" pitchFamily="34" charset="-122"/>
                <a:ea typeface="微软雅黑" pitchFamily="34" charset="-122"/>
              </a:rPr>
              <a:t>模式</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6.5.2  </a:t>
            </a:r>
            <a:r>
              <a:rPr lang="zh-CN" altLang="en-US" sz="2700" dirty="0" smtClean="0">
                <a:solidFill>
                  <a:srgbClr val="1369B2"/>
                </a:solidFill>
                <a:latin typeface="微软雅黑" pitchFamily="34" charset="-122"/>
                <a:ea typeface="微软雅黑" pitchFamily="34" charset="-122"/>
              </a:rPr>
              <a:t>团购中介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60848"/>
            <a:ext cx="7771456"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团购中介模式是指由社群运营者将社群成员作为一个整体，以此获取更优惠的价格或者更多的好处，进而获利的模式。</a:t>
            </a:r>
          </a:p>
        </p:txBody>
      </p:sp>
      <p:pic>
        <p:nvPicPr>
          <p:cNvPr id="19458" name="Picture 2" descr="https://timgsa.baidu.com/timg?image&amp;quality=80&amp;size=b9999_10000&amp;sec=1571659705107&amp;di=de20ac96478bc5c4088d2877f6897e24&amp;imgtype=0&amp;src=http%3A%2F%2Fwww.etchina.com.cn%2Fwp-content%2Fuploads%2F2014%2F05%2F756-600x33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204" y="3068960"/>
            <a:ext cx="5715000" cy="3228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348467"/>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6.5  </a:t>
            </a:r>
            <a:r>
              <a:rPr lang="zh-CN" altLang="en-US" sz="2800" b="1" dirty="0" smtClean="0">
                <a:solidFill>
                  <a:srgbClr val="006BA9"/>
                </a:solidFill>
                <a:latin typeface="微软雅黑" pitchFamily="34" charset="-122"/>
                <a:ea typeface="微软雅黑" pitchFamily="34" charset="-122"/>
              </a:rPr>
              <a:t>其他</a:t>
            </a:r>
            <a:r>
              <a:rPr lang="zh-CN" altLang="en-US" sz="2800" b="1" dirty="0">
                <a:solidFill>
                  <a:srgbClr val="006BA9"/>
                </a:solidFill>
                <a:latin typeface="微软雅黑" pitchFamily="34" charset="-122"/>
                <a:ea typeface="微软雅黑" pitchFamily="34" charset="-122"/>
              </a:rPr>
              <a:t>社群变现</a:t>
            </a:r>
            <a:r>
              <a:rPr lang="zh-CN" altLang="en-US" sz="2800" b="1" dirty="0" smtClean="0">
                <a:solidFill>
                  <a:srgbClr val="006BA9"/>
                </a:solidFill>
                <a:latin typeface="微软雅黑" pitchFamily="34" charset="-122"/>
                <a:ea typeface="微软雅黑" pitchFamily="34" charset="-122"/>
              </a:rPr>
              <a:t>模式</a:t>
            </a:r>
            <a:endParaRPr lang="zh-CN" altLang="en-US" sz="2800" b="1" dirty="0">
              <a:solidFill>
                <a:srgbClr val="006BA9"/>
              </a:solidFill>
              <a:latin typeface="微软雅黑" pitchFamily="34" charset="-122"/>
              <a:ea typeface="微软雅黑"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6.5.2  </a:t>
            </a:r>
            <a:r>
              <a:rPr lang="zh-CN" altLang="en-US" sz="2700" dirty="0" smtClean="0">
                <a:solidFill>
                  <a:srgbClr val="1369B2"/>
                </a:solidFill>
                <a:latin typeface="微软雅黑" pitchFamily="34" charset="-122"/>
                <a:ea typeface="微软雅黑" pitchFamily="34" charset="-122"/>
              </a:rPr>
              <a:t>团购中介</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48301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团</a:t>
            </a:r>
            <a:r>
              <a:rPr lang="zh-CN" altLang="en-US" sz="2000" b="1" dirty="0">
                <a:solidFill>
                  <a:srgbClr val="1B639F"/>
                </a:solidFill>
              </a:rPr>
              <a:t>购中介社群运营模式案例</a:t>
            </a:r>
          </a:p>
        </p:txBody>
      </p:sp>
      <p:sp>
        <p:nvSpPr>
          <p:cNvPr id="11" name="TextBox 10"/>
          <p:cNvSpPr txBox="1"/>
          <p:nvPr/>
        </p:nvSpPr>
        <p:spPr>
          <a:xfrm>
            <a:off x="642938" y="2538413"/>
            <a:ext cx="7931150" cy="3766865"/>
          </a:xfrm>
          <a:prstGeom prst="rect">
            <a:avLst/>
          </a:prstGeom>
          <a:noFill/>
        </p:spPr>
        <p:txBody>
          <a:bodyPr>
            <a:spAutoFit/>
          </a:bodyPr>
          <a:lstStyle/>
          <a:p>
            <a:pPr indent="457200" algn="just">
              <a:lnSpc>
                <a:spcPct val="150000"/>
              </a:lnSpc>
              <a:defRPr/>
            </a:pPr>
            <a:r>
              <a:rPr lang="zh-CN" altLang="en-US" dirty="0">
                <a:latin typeface="楷体" panose="02010609060101010101" pitchFamily="49" charset="-122"/>
                <a:ea typeface="楷体" panose="02010609060101010101" pitchFamily="49" charset="-122"/>
              </a:rPr>
              <a:t>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是一家出口电商公司的负责人，主要做美国市场。由于商品发货的运费居高不下，公司运营成本一直降不下来。为了解决这个问题，小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仔细调查了周边的公司，发现很多做美国市场的企业都被运费高的问题所困扰。</a:t>
            </a:r>
          </a:p>
          <a:p>
            <a:pPr indent="457200" algn="just">
              <a:lnSpc>
                <a:spcPct val="150000"/>
              </a:lnSpc>
              <a:defRPr/>
            </a:pPr>
            <a:r>
              <a:rPr lang="zh-CN" altLang="en-US" dirty="0" smtClean="0">
                <a:latin typeface="楷体" panose="02010609060101010101" pitchFamily="49" charset="-122"/>
                <a:ea typeface="楷体" panose="02010609060101010101" pitchFamily="49" charset="-122"/>
              </a:rPr>
              <a:t>于是小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带头给周边有物流优惠需求的数十家公司组建一个社群，统计了他们每个月的物流单量，然后去和货运公司进行协商，成功的谈下了较大的运费折扣，并且小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可以拿到每一单</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的分成；接着小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在社群中告诉了周边的企业，自己谈下了优惠价格，经过自己提交的运输需求可以有不少的折扣。通过以上运作，小</a:t>
            </a:r>
            <a:r>
              <a:rPr lang="en-US" altLang="zh-CN" dirty="0">
                <a:latin typeface="楷体" panose="02010609060101010101" pitchFamily="49" charset="-122"/>
                <a:ea typeface="楷体" panose="02010609060101010101" pitchFamily="49" charset="-122"/>
              </a:rPr>
              <a:t>B</a:t>
            </a:r>
            <a:r>
              <a:rPr lang="zh-CN" altLang="en-US" dirty="0">
                <a:latin typeface="楷体" panose="02010609060101010101" pitchFamily="49" charset="-122"/>
                <a:ea typeface="楷体" panose="02010609060101010101" pitchFamily="49" charset="-122"/>
              </a:rPr>
              <a:t>不仅降低了自身公司的运费，还使自己公司有了额外的收入。</a:t>
            </a:r>
          </a:p>
        </p:txBody>
      </p:sp>
    </p:spTree>
    <p:extLst>
      <p:ext uri="{BB962C8B-B14F-4D97-AF65-F5344CB8AC3E}">
        <p14:creationId xmlns:p14="http://schemas.microsoft.com/office/powerpoint/2010/main" val="546370252"/>
      </p:ext>
    </p:extLst>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a:solidFill>
                  <a:srgbClr val="1B639F"/>
                </a:solidFill>
              </a:rPr>
              <a:t>商品选择</a:t>
            </a:r>
          </a:p>
        </p:txBody>
      </p:sp>
      <p:sp>
        <p:nvSpPr>
          <p:cNvPr id="9" name="矩形 15"/>
          <p:cNvSpPr>
            <a:spLocks noChangeArrowheads="1"/>
          </p:cNvSpPr>
          <p:nvPr/>
        </p:nvSpPr>
        <p:spPr bwMode="auto">
          <a:xfrm>
            <a:off x="688976" y="2473325"/>
            <a:ext cx="7771456"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）实物</a:t>
            </a:r>
            <a:r>
              <a:rPr lang="zh-CN" altLang="en-US" sz="1700" b="1" dirty="0">
                <a:latin typeface="微软雅黑" pitchFamily="34" charset="-122"/>
                <a:ea typeface="微软雅黑" pitchFamily="34" charset="-122"/>
              </a:rPr>
              <a:t>还是虚拟</a:t>
            </a:r>
          </a:p>
          <a:p>
            <a:pPr algn="just">
              <a:lnSpc>
                <a:spcPct val="150000"/>
              </a:lnSpc>
            </a:pPr>
            <a:r>
              <a:rPr lang="zh-CN" altLang="en-US" sz="1700" dirty="0">
                <a:latin typeface="微软雅黑" pitchFamily="34" charset="-122"/>
                <a:ea typeface="微软雅黑" pitchFamily="34" charset="-122"/>
              </a:rPr>
              <a:t>选择商品第一个需要考虑的就是出售实物还是虚拟商品，例如一个育儿社群，适合销售实体的婴儿用品；而一个游戏社群，就更适合销售虚拟游戏内的道具、点卡。</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）用户</a:t>
            </a:r>
            <a:r>
              <a:rPr lang="zh-CN" altLang="en-US" sz="1700" b="1" dirty="0">
                <a:latin typeface="微软雅黑" pitchFamily="34" charset="-122"/>
                <a:ea typeface="微软雅黑" pitchFamily="34" charset="-122"/>
              </a:rPr>
              <a:t>喜好还是自身优势</a:t>
            </a:r>
          </a:p>
          <a:p>
            <a:pPr algn="just">
              <a:lnSpc>
                <a:spcPct val="150000"/>
              </a:lnSpc>
            </a:pPr>
            <a:r>
              <a:rPr lang="zh-CN" altLang="en-US" sz="1700" dirty="0">
                <a:latin typeface="微软雅黑" pitchFamily="34" charset="-122"/>
                <a:ea typeface="微软雅黑" pitchFamily="34" charset="-122"/>
              </a:rPr>
              <a:t>在很多社群中，用户喜好的产品和社群运营者最优势的产品（优势来源于成本、价格、产品质量等）并不对等，此时就需要在这二者中进行选择，判断哪一项更加接近双方都能接受的范围，是选择开拓用户喜好的产品线，还是引导用户增加对优势产品的需求。</a:t>
            </a:r>
          </a:p>
        </p:txBody>
      </p:sp>
    </p:spTree>
    <p:extLst>
      <p:ext uri="{BB962C8B-B14F-4D97-AF65-F5344CB8AC3E}">
        <p14:creationId xmlns:p14="http://schemas.microsoft.com/office/powerpoint/2010/main" val="355290111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a:solidFill>
                  <a:srgbClr val="1B639F"/>
                </a:solidFill>
              </a:rPr>
              <a:t>商品选择</a:t>
            </a:r>
          </a:p>
        </p:txBody>
      </p:sp>
      <p:sp>
        <p:nvSpPr>
          <p:cNvPr id="9" name="矩形 15"/>
          <p:cNvSpPr>
            <a:spLocks noChangeArrowheads="1"/>
          </p:cNvSpPr>
          <p:nvPr/>
        </p:nvSpPr>
        <p:spPr bwMode="auto">
          <a:xfrm>
            <a:off x="688976" y="2473325"/>
            <a:ext cx="7771456"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）低</a:t>
            </a:r>
            <a:r>
              <a:rPr lang="zh-CN" altLang="en-US" sz="1700" b="1" dirty="0">
                <a:latin typeface="微软雅黑" pitchFamily="34" charset="-122"/>
                <a:ea typeface="微软雅黑" pitchFamily="34" charset="-122"/>
              </a:rPr>
              <a:t>客单价还是高客单价</a:t>
            </a:r>
          </a:p>
          <a:p>
            <a:pPr algn="just">
              <a:lnSpc>
                <a:spcPct val="150000"/>
              </a:lnSpc>
            </a:pPr>
            <a:r>
              <a:rPr lang="zh-CN" altLang="en-US" sz="1700" dirty="0">
                <a:latin typeface="微软雅黑" pitchFamily="34" charset="-122"/>
                <a:ea typeface="微软雅黑" pitchFamily="34" charset="-122"/>
              </a:rPr>
              <a:t>客单价是指每一个购买者平均购买商品的金额</a:t>
            </a:r>
            <a:r>
              <a:rPr lang="zh-CN" altLang="en-US" sz="1700" dirty="0" smtClean="0">
                <a:latin typeface="微软雅黑" pitchFamily="34" charset="-122"/>
                <a:ea typeface="微软雅黑" pitchFamily="34" charset="-122"/>
              </a:rPr>
              <a:t>。由于</a:t>
            </a:r>
            <a:r>
              <a:rPr lang="zh-CN" altLang="en-US" sz="1700" dirty="0">
                <a:latin typeface="微软雅黑" pitchFamily="34" charset="-122"/>
                <a:ea typeface="微软雅黑" pitchFamily="34" charset="-122"/>
              </a:rPr>
              <a:t>高、低客单价没有明确的适用场景区分，所以社群运营者在选择客单价的高低时，一定要结合实际社群情况来进行选择，分析用户消费能力、信任度、产品质量、品牌效应等因素，最终得出结论</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86144182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a:solidFill>
                  <a:srgbClr val="1B639F"/>
                </a:solidFill>
              </a:rPr>
              <a:t>商品选择</a:t>
            </a:r>
          </a:p>
        </p:txBody>
      </p:sp>
      <p:sp>
        <p:nvSpPr>
          <p:cNvPr id="9"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smtClean="0">
                <a:latin typeface="微软雅黑" pitchFamily="34" charset="-122"/>
                <a:ea typeface="微软雅黑" pitchFamily="34" charset="-122"/>
              </a:rPr>
              <a:t>（</a:t>
            </a:r>
            <a:r>
              <a:rPr lang="en-US" altLang="zh-CN" sz="1700" b="1" dirty="0">
                <a:latin typeface="微软雅黑" pitchFamily="34" charset="-122"/>
                <a:ea typeface="微软雅黑" pitchFamily="34" charset="-122"/>
              </a:rPr>
              <a:t>4</a:t>
            </a:r>
            <a:r>
              <a:rPr lang="zh-CN" altLang="en-US" sz="1700" b="1" dirty="0" smtClean="0">
                <a:latin typeface="微软雅黑" pitchFamily="34" charset="-122"/>
                <a:ea typeface="微软雅黑" pitchFamily="34" charset="-122"/>
              </a:rPr>
              <a:t>）高利润率还是高复</a:t>
            </a:r>
            <a:r>
              <a:rPr lang="zh-CN" altLang="en-US" sz="1700" b="1" dirty="0">
                <a:latin typeface="微软雅黑" pitchFamily="34" charset="-122"/>
                <a:ea typeface="微软雅黑" pitchFamily="34" charset="-122"/>
              </a:rPr>
              <a:t>购率</a:t>
            </a:r>
          </a:p>
          <a:p>
            <a:pPr algn="just">
              <a:lnSpc>
                <a:spcPct val="150000"/>
              </a:lnSpc>
            </a:pPr>
            <a:r>
              <a:rPr lang="zh-CN" altLang="en-US" sz="1700" dirty="0">
                <a:latin typeface="微软雅黑" pitchFamily="34" charset="-122"/>
                <a:ea typeface="微软雅黑" pitchFamily="34" charset="-122"/>
              </a:rPr>
              <a:t>利润率高模式指的是在社群中销售高利润率产品，相对性价比偏低，用户复购率会较低。此模式常用于非重点运营社群、重要性低的社群，可以通过该模式低成本地迅速完成变现转化。复购率高模式指的是在社群中销售性价比高的产品，相对利润率较低。此模式常用于重点运营社群、核心社群，由于社群内用户较为重要，所以需要通过高性价比产品来提高用户满意度。</a:t>
            </a:r>
          </a:p>
        </p:txBody>
      </p:sp>
    </p:spTree>
    <p:extLst>
      <p:ext uri="{BB962C8B-B14F-4D97-AF65-F5344CB8AC3E}">
        <p14:creationId xmlns:p14="http://schemas.microsoft.com/office/powerpoint/2010/main" val="1547356457"/>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6.1  </a:t>
            </a:r>
            <a:r>
              <a:rPr lang="zh-CN" altLang="en-US" sz="2800" b="1" dirty="0" smtClean="0">
                <a:solidFill>
                  <a:srgbClr val="006BA9"/>
                </a:solidFill>
                <a:latin typeface="微软雅黑" pitchFamily="34" charset="-122"/>
                <a:ea typeface="微软雅黑" pitchFamily="34" charset="-122"/>
              </a:rPr>
              <a:t>商品</a:t>
            </a:r>
            <a:r>
              <a:rPr lang="zh-CN" altLang="en-US" sz="2800" b="1" dirty="0">
                <a:solidFill>
                  <a:srgbClr val="006BA9"/>
                </a:solidFill>
                <a:latin typeface="微软雅黑" pitchFamily="34" charset="-122"/>
                <a:ea typeface="微软雅黑" pitchFamily="34" charset="-122"/>
              </a:rPr>
              <a:t>销售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6.1.1  </a:t>
            </a:r>
            <a:r>
              <a:rPr lang="zh-CN" altLang="en-US" sz="2700" dirty="0" smtClean="0">
                <a:solidFill>
                  <a:srgbClr val="1369B2"/>
                </a:solidFill>
                <a:latin typeface="微软雅黑" pitchFamily="34" charset="-122"/>
                <a:ea typeface="微软雅黑" pitchFamily="34" charset="-122"/>
              </a:rPr>
              <a:t>商品</a:t>
            </a:r>
            <a:r>
              <a:rPr lang="zh-CN" altLang="en-US" sz="2700" dirty="0">
                <a:solidFill>
                  <a:srgbClr val="1369B2"/>
                </a:solidFill>
                <a:latin typeface="微软雅黑" pitchFamily="34" charset="-122"/>
                <a:ea typeface="微软雅黑" pitchFamily="34" charset="-122"/>
              </a:rPr>
              <a:t>维度</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536575" y="2044700"/>
            <a:ext cx="4572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小熊</a:t>
            </a:r>
            <a:r>
              <a:rPr lang="zh-CN" altLang="en-US" sz="2000" b="1" dirty="0">
                <a:solidFill>
                  <a:srgbClr val="1B639F"/>
                </a:solidFill>
              </a:rPr>
              <a:t>的一轮广告推广实践</a:t>
            </a:r>
          </a:p>
        </p:txBody>
      </p:sp>
      <p:sp>
        <p:nvSpPr>
          <p:cNvPr id="11" name="TextBox 10"/>
          <p:cNvSpPr txBox="1"/>
          <p:nvPr/>
        </p:nvSpPr>
        <p:spPr>
          <a:xfrm>
            <a:off x="642938" y="2538413"/>
            <a:ext cx="7931150" cy="3831818"/>
          </a:xfrm>
          <a:prstGeom prst="rect">
            <a:avLst/>
          </a:prstGeom>
          <a:noFill/>
        </p:spPr>
        <p:txBody>
          <a:bodyPr>
            <a:spAutoFit/>
          </a:bodyPr>
          <a:lstStyle/>
          <a:p>
            <a:pPr indent="457200" algn="just">
              <a:lnSpc>
                <a:spcPct val="150000"/>
              </a:lnSpc>
              <a:defRPr/>
            </a:pPr>
            <a:r>
              <a:rPr lang="zh-CN" altLang="en-US" dirty="0">
                <a:latin typeface="楷体" panose="02010609060101010101" pitchFamily="49" charset="-122"/>
                <a:ea typeface="楷体" panose="02010609060101010101" pitchFamily="49" charset="-122"/>
              </a:rPr>
              <a:t>小熊在完成商品销售测试后，决定进行一轮大规模的广告营销，在自己所处的各个群中进行广告推送，通过转化数据来为之后的营销计划做数据沉淀。经过思考，小熊决定以如下的方法进行广告推送：</a:t>
            </a:r>
          </a:p>
          <a:p>
            <a:pPr indent="457200" algn="just">
              <a:lnSpc>
                <a:spcPct val="150000"/>
              </a:lnSpc>
              <a:defRPr/>
            </a:pP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、对于自己运营的硬笔书法练字的各个社群，采用复购率高的模式，保证用户的好感度和信任度；</a:t>
            </a:r>
          </a:p>
          <a:p>
            <a:pPr indent="457200" algn="just">
              <a:lnSpc>
                <a:spcPct val="150000"/>
              </a:lnSpc>
              <a:defRPr/>
            </a:pP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、对于不是自己运营、管理较严格的社群，采用平衡的模式，在日常的聊天中软性植入产品推荐，缓步推广；</a:t>
            </a:r>
          </a:p>
          <a:p>
            <a:pPr indent="457200" algn="just">
              <a:lnSpc>
                <a:spcPct val="150000"/>
              </a:lnSpc>
              <a:defRPr/>
            </a:pP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、对于不是自己运营，且管理松散的社群，采用利润率高的模式，提高售价，直接推送广告，追求在低成本下的收益最大化。</a:t>
            </a:r>
          </a:p>
        </p:txBody>
      </p:sp>
    </p:spTree>
    <p:extLst>
      <p:ext uri="{BB962C8B-B14F-4D97-AF65-F5344CB8AC3E}">
        <p14:creationId xmlns:p14="http://schemas.microsoft.com/office/powerpoint/2010/main" val="127938170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2631</TotalTime>
  <Words>5954</Words>
  <Application>Microsoft Office PowerPoint</Application>
  <PresentationFormat>全屏显示(4:3)</PresentationFormat>
  <Paragraphs>353</Paragraphs>
  <Slides>54</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54</vt:i4>
      </vt:variant>
    </vt:vector>
  </HeadingPairs>
  <TitlesOfParts>
    <vt:vector size="65" baseType="lpstr">
      <vt:lpstr>Copperplate Gothic Bold</vt:lpstr>
      <vt:lpstr>Gulim</vt:lpstr>
      <vt:lpstr>方正正粗黑简体</vt:lpstr>
      <vt:lpstr>黑体</vt:lpstr>
      <vt:lpstr>楷体</vt:lpstr>
      <vt:lpstr>宋体</vt:lpstr>
      <vt:lpstr>微软雅黑</vt:lpstr>
      <vt:lpstr>Arial</vt:lpstr>
      <vt:lpstr>Calibri</vt:lpstr>
      <vt:lpstr>Wingdings</vt:lpstr>
      <vt:lpstr>默认设计模板</vt:lpstr>
      <vt:lpstr>PowerPoint 演示文稿</vt:lpstr>
      <vt:lpstr>PowerPoint 演示文稿</vt:lpstr>
      <vt:lpstr>PowerPoint 演示文稿</vt:lpstr>
      <vt:lpstr>【引导案例】</vt:lpstr>
      <vt:lpstr>PowerPoint 演示文稿</vt:lpstr>
      <vt:lpstr>6.1  商品销售</vt:lpstr>
      <vt:lpstr>6.1  商品销售</vt:lpstr>
      <vt:lpstr>6.1  商品销售</vt:lpstr>
      <vt:lpstr>6.1  商品销售</vt:lpstr>
      <vt:lpstr>6.1  商品销售</vt:lpstr>
      <vt:lpstr>6.1  商品销售</vt:lpstr>
      <vt:lpstr>6.1  商品销售</vt:lpstr>
      <vt:lpstr>6.1  商品销售</vt:lpstr>
      <vt:lpstr>6.1  商品销售</vt:lpstr>
      <vt:lpstr>6.1  商品销售</vt:lpstr>
      <vt:lpstr>6.1  商品销售</vt:lpstr>
      <vt:lpstr>6.1  商品销售</vt:lpstr>
      <vt:lpstr>6.1  商品销售</vt:lpstr>
      <vt:lpstr>PowerPoint 演示文稿</vt:lpstr>
      <vt:lpstr>6.2  知识付费</vt:lpstr>
      <vt:lpstr>6.2  知识付费</vt:lpstr>
      <vt:lpstr>6.2  知识付费</vt:lpstr>
      <vt:lpstr>6.2  知识付费</vt:lpstr>
      <vt:lpstr>6.2  知识付费</vt:lpstr>
      <vt:lpstr>6.2  知识付费</vt:lpstr>
      <vt:lpstr>6.2  知识付费</vt:lpstr>
      <vt:lpstr>6.2  知识付费</vt:lpstr>
      <vt:lpstr>6.2  知识付费</vt:lpstr>
      <vt:lpstr>6.2  知识付费</vt:lpstr>
      <vt:lpstr>6.2  知识付费</vt:lpstr>
      <vt:lpstr>6.2  知识付费</vt:lpstr>
      <vt:lpstr>PowerPoint 演示文稿</vt:lpstr>
      <vt:lpstr>6.3  会员收费</vt:lpstr>
      <vt:lpstr>6.3  会员收费</vt:lpstr>
      <vt:lpstr>6.3  会员收费</vt:lpstr>
      <vt:lpstr>6.3  会员收费</vt:lpstr>
      <vt:lpstr>6.3  会员收费</vt:lpstr>
      <vt:lpstr>6.3  会员收费</vt:lpstr>
      <vt:lpstr>6.3  会员收费</vt:lpstr>
      <vt:lpstr>6.3  会员收费</vt:lpstr>
      <vt:lpstr>6.3  会员收费</vt:lpstr>
      <vt:lpstr>6.3  会员收费</vt:lpstr>
      <vt:lpstr>PowerPoint 演示文稿</vt:lpstr>
      <vt:lpstr>6.4  广告合作</vt:lpstr>
      <vt:lpstr>6.4  广告合作</vt:lpstr>
      <vt:lpstr>6.4  广告合作</vt:lpstr>
      <vt:lpstr>6.4  广告合作</vt:lpstr>
      <vt:lpstr>6.4  广告合作</vt:lpstr>
      <vt:lpstr>6.4  广告合作</vt:lpstr>
      <vt:lpstr>PowerPoint 演示文稿</vt:lpstr>
      <vt:lpstr>6.5  其他社群变现模式</vt:lpstr>
      <vt:lpstr>6.5  其他社群变现模式</vt:lpstr>
      <vt:lpstr>6.5  其他社群变现模式</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lalala</dc:creator>
  <cp:lastModifiedBy>itcast</cp:lastModifiedBy>
  <cp:revision>163</cp:revision>
  <dcterms:created xsi:type="dcterms:W3CDTF">2019-10-12T01:15:12Z</dcterms:created>
  <dcterms:modified xsi:type="dcterms:W3CDTF">2021-03-24T07:06:11Z</dcterms:modified>
</cp:coreProperties>
</file>