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257" r:id="rId2"/>
    <p:sldId id="258" r:id="rId3"/>
    <p:sldId id="259" r:id="rId4"/>
    <p:sldId id="260" r:id="rId5"/>
    <p:sldId id="266" r:id="rId6"/>
    <p:sldId id="262" r:id="rId7"/>
    <p:sldId id="263" r:id="rId8"/>
    <p:sldId id="267" r:id="rId9"/>
    <p:sldId id="268" r:id="rId10"/>
    <p:sldId id="269" r:id="rId11"/>
    <p:sldId id="270" r:id="rId12"/>
    <p:sldId id="298" r:id="rId13"/>
    <p:sldId id="297" r:id="rId14"/>
    <p:sldId id="299" r:id="rId15"/>
    <p:sldId id="300" r:id="rId16"/>
    <p:sldId id="271" r:id="rId17"/>
    <p:sldId id="272" r:id="rId18"/>
    <p:sldId id="274" r:id="rId19"/>
    <p:sldId id="275" r:id="rId20"/>
    <p:sldId id="276" r:id="rId21"/>
    <p:sldId id="277" r:id="rId22"/>
    <p:sldId id="278" r:id="rId23"/>
    <p:sldId id="302" r:id="rId24"/>
    <p:sldId id="303" r:id="rId25"/>
    <p:sldId id="301" r:id="rId26"/>
    <p:sldId id="305" r:id="rId27"/>
    <p:sldId id="279" r:id="rId28"/>
    <p:sldId id="306" r:id="rId29"/>
    <p:sldId id="307" r:id="rId30"/>
    <p:sldId id="308" r:id="rId31"/>
    <p:sldId id="309" r:id="rId32"/>
    <p:sldId id="310" r:id="rId33"/>
    <p:sldId id="280" r:id="rId34"/>
    <p:sldId id="281" r:id="rId35"/>
    <p:sldId id="283" r:id="rId36"/>
    <p:sldId id="284" r:id="rId37"/>
    <p:sldId id="285" r:id="rId38"/>
    <p:sldId id="286" r:id="rId39"/>
    <p:sldId id="287" r:id="rId40"/>
    <p:sldId id="288" r:id="rId41"/>
    <p:sldId id="289" r:id="rId42"/>
    <p:sldId id="290" r:id="rId43"/>
    <p:sldId id="291" r:id="rId44"/>
    <p:sldId id="311" r:id="rId45"/>
    <p:sldId id="312" r:id="rId46"/>
    <p:sldId id="313" r:id="rId47"/>
    <p:sldId id="314" r:id="rId48"/>
    <p:sldId id="292" r:id="rId49"/>
    <p:sldId id="293" r:id="rId50"/>
    <p:sldId id="315"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1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2">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3">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68E3D23-D549-43F1-8175-E39F516DEF4D}" type="doc">
      <dgm:prSet loTypeId="urn:microsoft.com/office/officeart/2005/8/layout/pyramid1#1" loCatId="pyramid" qsTypeId="urn:microsoft.com/office/officeart/2005/8/quickstyle/simple1#1" qsCatId="simple" csTypeId="urn:microsoft.com/office/officeart/2005/8/colors/colorful4#1" csCatId="colorful" phldr="1"/>
      <dgm:spPr/>
    </dgm:pt>
    <dgm:pt modelId="{96CAB789-C432-4595-AA2D-F59EE877232A}">
      <dgm:prSet phldrT="[文本]" custT="1"/>
      <dgm:spPr/>
      <dgm:t>
        <a:bodyPr/>
        <a:lstStyle/>
        <a:p>
          <a:pPr algn="ctr"/>
          <a:endParaRPr lang="en-US" altLang="zh-CN" sz="1800" dirty="0" smtClean="0"/>
        </a:p>
        <a:p>
          <a:pPr algn="ctr"/>
          <a:r>
            <a:rPr lang="zh-CN" altLang="en-US" sz="1800" dirty="0" smtClean="0"/>
            <a:t>群</a:t>
          </a:r>
          <a:r>
            <a:rPr lang="zh-CN" altLang="en-US" sz="1800" dirty="0"/>
            <a:t>主</a:t>
          </a:r>
        </a:p>
      </dgm:t>
    </dgm:pt>
    <dgm:pt modelId="{A30DC77D-1455-4307-8B37-4C631C534285}" type="parTrans" cxnId="{F2FDD68A-08EF-46FA-8BB9-0CA5D6054E8C}">
      <dgm:prSet/>
      <dgm:spPr/>
      <dgm:t>
        <a:bodyPr/>
        <a:lstStyle/>
        <a:p>
          <a:pPr algn="ctr"/>
          <a:endParaRPr lang="zh-CN" altLang="en-US"/>
        </a:p>
      </dgm:t>
    </dgm:pt>
    <dgm:pt modelId="{13229F11-3BB2-41E3-81BE-91720B9DEB66}" type="sibTrans" cxnId="{F2FDD68A-08EF-46FA-8BB9-0CA5D6054E8C}">
      <dgm:prSet/>
      <dgm:spPr/>
      <dgm:t>
        <a:bodyPr/>
        <a:lstStyle/>
        <a:p>
          <a:pPr algn="ctr"/>
          <a:endParaRPr lang="zh-CN" altLang="en-US"/>
        </a:p>
      </dgm:t>
    </dgm:pt>
    <dgm:pt modelId="{3A276215-BB90-4DA9-A5F1-6529BFB7B406}">
      <dgm:prSet phldrT="[文本]" custT="1"/>
      <dgm:spPr/>
      <dgm:t>
        <a:bodyPr/>
        <a:lstStyle/>
        <a:p>
          <a:pPr algn="ctr"/>
          <a:r>
            <a:rPr lang="zh-CN" altLang="en-US" sz="1800"/>
            <a:t>群管理员</a:t>
          </a:r>
        </a:p>
      </dgm:t>
    </dgm:pt>
    <dgm:pt modelId="{9FFAD725-FD47-4EC5-ABF9-A29A453B0A46}" type="parTrans" cxnId="{9D72F782-0C51-47B5-A190-A79533F29E19}">
      <dgm:prSet/>
      <dgm:spPr/>
      <dgm:t>
        <a:bodyPr/>
        <a:lstStyle/>
        <a:p>
          <a:pPr algn="ctr"/>
          <a:endParaRPr lang="zh-CN" altLang="en-US"/>
        </a:p>
      </dgm:t>
    </dgm:pt>
    <dgm:pt modelId="{FA42A59B-47CB-45E9-8C4B-85744BDA66BE}" type="sibTrans" cxnId="{9D72F782-0C51-47B5-A190-A79533F29E19}">
      <dgm:prSet/>
      <dgm:spPr/>
      <dgm:t>
        <a:bodyPr/>
        <a:lstStyle/>
        <a:p>
          <a:pPr algn="ctr"/>
          <a:endParaRPr lang="zh-CN" altLang="en-US"/>
        </a:p>
      </dgm:t>
    </dgm:pt>
    <dgm:pt modelId="{82D150E4-779B-4ACF-BCFA-4B45966697E2}">
      <dgm:prSet phldrT="[文本]" custT="1"/>
      <dgm:spPr/>
      <dgm:t>
        <a:bodyPr/>
        <a:lstStyle/>
        <a:p>
          <a:pPr algn="ctr"/>
          <a:r>
            <a:rPr lang="zh-CN" altLang="en-US" sz="1800"/>
            <a:t>群员</a:t>
          </a:r>
        </a:p>
      </dgm:t>
    </dgm:pt>
    <dgm:pt modelId="{50882730-8379-4389-A708-8DE1ECFFF62A}" type="parTrans" cxnId="{C478F566-4AD0-40C4-8928-3C38AD2F2CB0}">
      <dgm:prSet/>
      <dgm:spPr/>
      <dgm:t>
        <a:bodyPr/>
        <a:lstStyle/>
        <a:p>
          <a:pPr algn="ctr"/>
          <a:endParaRPr lang="zh-CN" altLang="en-US"/>
        </a:p>
      </dgm:t>
    </dgm:pt>
    <dgm:pt modelId="{BB8754BB-8356-4325-A543-C421AE20A264}" type="sibTrans" cxnId="{C478F566-4AD0-40C4-8928-3C38AD2F2CB0}">
      <dgm:prSet/>
      <dgm:spPr/>
      <dgm:t>
        <a:bodyPr/>
        <a:lstStyle/>
        <a:p>
          <a:pPr algn="ctr"/>
          <a:endParaRPr lang="zh-CN" altLang="en-US"/>
        </a:p>
      </dgm:t>
    </dgm:pt>
    <dgm:pt modelId="{468FC658-5001-4549-AE23-A66BA78765BA}" type="pres">
      <dgm:prSet presAssocID="{F68E3D23-D549-43F1-8175-E39F516DEF4D}" presName="Name0" presStyleCnt="0">
        <dgm:presLayoutVars>
          <dgm:dir/>
          <dgm:animLvl val="lvl"/>
          <dgm:resizeHandles val="exact"/>
        </dgm:presLayoutVars>
      </dgm:prSet>
      <dgm:spPr/>
    </dgm:pt>
    <dgm:pt modelId="{C5FDE7F4-7AA5-4BD8-B6F5-9C90AA3B055E}" type="pres">
      <dgm:prSet presAssocID="{96CAB789-C432-4595-AA2D-F59EE877232A}" presName="Name8" presStyleCnt="0"/>
      <dgm:spPr/>
    </dgm:pt>
    <dgm:pt modelId="{003B3CC6-A5A8-43B5-8AB9-BCF5505B0D3D}" type="pres">
      <dgm:prSet presAssocID="{96CAB789-C432-4595-AA2D-F59EE877232A}" presName="level" presStyleLbl="node1" presStyleIdx="0" presStyleCnt="3" custScaleY="162795">
        <dgm:presLayoutVars>
          <dgm:chMax val="1"/>
          <dgm:bulletEnabled val="1"/>
        </dgm:presLayoutVars>
      </dgm:prSet>
      <dgm:spPr/>
      <dgm:t>
        <a:bodyPr/>
        <a:lstStyle/>
        <a:p>
          <a:endParaRPr lang="zh-CN" altLang="en-US"/>
        </a:p>
      </dgm:t>
    </dgm:pt>
    <dgm:pt modelId="{CA898B1C-0BA6-4C2F-8004-CAE8A175D514}" type="pres">
      <dgm:prSet presAssocID="{96CAB789-C432-4595-AA2D-F59EE877232A}" presName="levelTx" presStyleLbl="revTx" presStyleIdx="0" presStyleCnt="0">
        <dgm:presLayoutVars>
          <dgm:chMax val="1"/>
          <dgm:bulletEnabled val="1"/>
        </dgm:presLayoutVars>
      </dgm:prSet>
      <dgm:spPr/>
      <dgm:t>
        <a:bodyPr/>
        <a:lstStyle/>
        <a:p>
          <a:endParaRPr lang="zh-CN" altLang="en-US"/>
        </a:p>
      </dgm:t>
    </dgm:pt>
    <dgm:pt modelId="{2AD9921D-AC1B-4311-9979-51296D7D1D92}" type="pres">
      <dgm:prSet presAssocID="{3A276215-BB90-4DA9-A5F1-6529BFB7B406}" presName="Name8" presStyleCnt="0"/>
      <dgm:spPr/>
    </dgm:pt>
    <dgm:pt modelId="{A19ECE3A-51DC-423D-8877-7A762FB488F6}" type="pres">
      <dgm:prSet presAssocID="{3A276215-BB90-4DA9-A5F1-6529BFB7B406}" presName="level" presStyleLbl="node1" presStyleIdx="1" presStyleCnt="3">
        <dgm:presLayoutVars>
          <dgm:chMax val="1"/>
          <dgm:bulletEnabled val="1"/>
        </dgm:presLayoutVars>
      </dgm:prSet>
      <dgm:spPr/>
      <dgm:t>
        <a:bodyPr/>
        <a:lstStyle/>
        <a:p>
          <a:endParaRPr lang="zh-CN" altLang="en-US"/>
        </a:p>
      </dgm:t>
    </dgm:pt>
    <dgm:pt modelId="{0608CB63-8438-40DF-8795-DC1BB8B290AF}" type="pres">
      <dgm:prSet presAssocID="{3A276215-BB90-4DA9-A5F1-6529BFB7B406}" presName="levelTx" presStyleLbl="revTx" presStyleIdx="0" presStyleCnt="0">
        <dgm:presLayoutVars>
          <dgm:chMax val="1"/>
          <dgm:bulletEnabled val="1"/>
        </dgm:presLayoutVars>
      </dgm:prSet>
      <dgm:spPr/>
      <dgm:t>
        <a:bodyPr/>
        <a:lstStyle/>
        <a:p>
          <a:endParaRPr lang="zh-CN" altLang="en-US"/>
        </a:p>
      </dgm:t>
    </dgm:pt>
    <dgm:pt modelId="{3F469243-CF2B-4624-A348-7E79A31CED6A}" type="pres">
      <dgm:prSet presAssocID="{82D150E4-779B-4ACF-BCFA-4B45966697E2}" presName="Name8" presStyleCnt="0"/>
      <dgm:spPr/>
    </dgm:pt>
    <dgm:pt modelId="{A6FE724C-9040-4028-ADC8-6AA997EAC653}" type="pres">
      <dgm:prSet presAssocID="{82D150E4-779B-4ACF-BCFA-4B45966697E2}" presName="level" presStyleLbl="node1" presStyleIdx="2" presStyleCnt="3">
        <dgm:presLayoutVars>
          <dgm:chMax val="1"/>
          <dgm:bulletEnabled val="1"/>
        </dgm:presLayoutVars>
      </dgm:prSet>
      <dgm:spPr/>
      <dgm:t>
        <a:bodyPr/>
        <a:lstStyle/>
        <a:p>
          <a:endParaRPr lang="zh-CN" altLang="en-US"/>
        </a:p>
      </dgm:t>
    </dgm:pt>
    <dgm:pt modelId="{21F124A5-E6CD-4956-B767-EE0994B92CF5}" type="pres">
      <dgm:prSet presAssocID="{82D150E4-779B-4ACF-BCFA-4B45966697E2}" presName="levelTx" presStyleLbl="revTx" presStyleIdx="0" presStyleCnt="0">
        <dgm:presLayoutVars>
          <dgm:chMax val="1"/>
          <dgm:bulletEnabled val="1"/>
        </dgm:presLayoutVars>
      </dgm:prSet>
      <dgm:spPr/>
      <dgm:t>
        <a:bodyPr/>
        <a:lstStyle/>
        <a:p>
          <a:endParaRPr lang="zh-CN" altLang="en-US"/>
        </a:p>
      </dgm:t>
    </dgm:pt>
  </dgm:ptLst>
  <dgm:cxnLst>
    <dgm:cxn modelId="{4EBDB63E-F40B-4B54-8508-24DA696B3D36}" type="presOf" srcId="{82D150E4-779B-4ACF-BCFA-4B45966697E2}" destId="{A6FE724C-9040-4028-ADC8-6AA997EAC653}" srcOrd="0" destOrd="0" presId="urn:microsoft.com/office/officeart/2005/8/layout/pyramid1#1"/>
    <dgm:cxn modelId="{B4BBBC29-7B52-44C6-832F-D7A7C0DD200B}" type="presOf" srcId="{82D150E4-779B-4ACF-BCFA-4B45966697E2}" destId="{21F124A5-E6CD-4956-B767-EE0994B92CF5}" srcOrd="1" destOrd="0" presId="urn:microsoft.com/office/officeart/2005/8/layout/pyramid1#1"/>
    <dgm:cxn modelId="{6E34801E-77AD-4C98-89B9-C3877C442293}" type="presOf" srcId="{96CAB789-C432-4595-AA2D-F59EE877232A}" destId="{CA898B1C-0BA6-4C2F-8004-CAE8A175D514}" srcOrd="1" destOrd="0" presId="urn:microsoft.com/office/officeart/2005/8/layout/pyramid1#1"/>
    <dgm:cxn modelId="{B639B941-1A73-4951-BEBA-6C16456F28E3}" type="presOf" srcId="{3A276215-BB90-4DA9-A5F1-6529BFB7B406}" destId="{A19ECE3A-51DC-423D-8877-7A762FB488F6}" srcOrd="0" destOrd="0" presId="urn:microsoft.com/office/officeart/2005/8/layout/pyramid1#1"/>
    <dgm:cxn modelId="{3731E16E-9A37-4045-9F35-CB1D9B576031}" type="presOf" srcId="{3A276215-BB90-4DA9-A5F1-6529BFB7B406}" destId="{0608CB63-8438-40DF-8795-DC1BB8B290AF}" srcOrd="1" destOrd="0" presId="urn:microsoft.com/office/officeart/2005/8/layout/pyramid1#1"/>
    <dgm:cxn modelId="{E8833D94-2F77-474C-9DEE-EBA618CDD979}" type="presOf" srcId="{F68E3D23-D549-43F1-8175-E39F516DEF4D}" destId="{468FC658-5001-4549-AE23-A66BA78765BA}" srcOrd="0" destOrd="0" presId="urn:microsoft.com/office/officeart/2005/8/layout/pyramid1#1"/>
    <dgm:cxn modelId="{C478F566-4AD0-40C4-8928-3C38AD2F2CB0}" srcId="{F68E3D23-D549-43F1-8175-E39F516DEF4D}" destId="{82D150E4-779B-4ACF-BCFA-4B45966697E2}" srcOrd="2" destOrd="0" parTransId="{50882730-8379-4389-A708-8DE1ECFFF62A}" sibTransId="{BB8754BB-8356-4325-A543-C421AE20A264}"/>
    <dgm:cxn modelId="{6738821E-E1CA-4DCC-A811-71B5CCA2AB11}" type="presOf" srcId="{96CAB789-C432-4595-AA2D-F59EE877232A}" destId="{003B3CC6-A5A8-43B5-8AB9-BCF5505B0D3D}" srcOrd="0" destOrd="0" presId="urn:microsoft.com/office/officeart/2005/8/layout/pyramid1#1"/>
    <dgm:cxn modelId="{F2FDD68A-08EF-46FA-8BB9-0CA5D6054E8C}" srcId="{F68E3D23-D549-43F1-8175-E39F516DEF4D}" destId="{96CAB789-C432-4595-AA2D-F59EE877232A}" srcOrd="0" destOrd="0" parTransId="{A30DC77D-1455-4307-8B37-4C631C534285}" sibTransId="{13229F11-3BB2-41E3-81BE-91720B9DEB66}"/>
    <dgm:cxn modelId="{9D72F782-0C51-47B5-A190-A79533F29E19}" srcId="{F68E3D23-D549-43F1-8175-E39F516DEF4D}" destId="{3A276215-BB90-4DA9-A5F1-6529BFB7B406}" srcOrd="1" destOrd="0" parTransId="{9FFAD725-FD47-4EC5-ABF9-A29A453B0A46}" sibTransId="{FA42A59B-47CB-45E9-8C4B-85744BDA66BE}"/>
    <dgm:cxn modelId="{CBAEA3F1-2529-46E1-BC08-7CB17C391316}" type="presParOf" srcId="{468FC658-5001-4549-AE23-A66BA78765BA}" destId="{C5FDE7F4-7AA5-4BD8-B6F5-9C90AA3B055E}" srcOrd="0" destOrd="0" presId="urn:microsoft.com/office/officeart/2005/8/layout/pyramid1#1"/>
    <dgm:cxn modelId="{312E2A6B-7249-4FB6-A275-BA6023254F3A}" type="presParOf" srcId="{C5FDE7F4-7AA5-4BD8-B6F5-9C90AA3B055E}" destId="{003B3CC6-A5A8-43B5-8AB9-BCF5505B0D3D}" srcOrd="0" destOrd="0" presId="urn:microsoft.com/office/officeart/2005/8/layout/pyramid1#1"/>
    <dgm:cxn modelId="{090DCAB8-0A08-4299-9A67-2BB9F41B465B}" type="presParOf" srcId="{C5FDE7F4-7AA5-4BD8-B6F5-9C90AA3B055E}" destId="{CA898B1C-0BA6-4C2F-8004-CAE8A175D514}" srcOrd="1" destOrd="0" presId="urn:microsoft.com/office/officeart/2005/8/layout/pyramid1#1"/>
    <dgm:cxn modelId="{C502765A-32DD-4485-A269-6DEE4B6FAF08}" type="presParOf" srcId="{468FC658-5001-4549-AE23-A66BA78765BA}" destId="{2AD9921D-AC1B-4311-9979-51296D7D1D92}" srcOrd="1" destOrd="0" presId="urn:microsoft.com/office/officeart/2005/8/layout/pyramid1#1"/>
    <dgm:cxn modelId="{9B8C2348-3A78-46E5-A568-0C8735B4CDB3}" type="presParOf" srcId="{2AD9921D-AC1B-4311-9979-51296D7D1D92}" destId="{A19ECE3A-51DC-423D-8877-7A762FB488F6}" srcOrd="0" destOrd="0" presId="urn:microsoft.com/office/officeart/2005/8/layout/pyramid1#1"/>
    <dgm:cxn modelId="{48610E11-6486-46F5-B421-9964F8F1FD90}" type="presParOf" srcId="{2AD9921D-AC1B-4311-9979-51296D7D1D92}" destId="{0608CB63-8438-40DF-8795-DC1BB8B290AF}" srcOrd="1" destOrd="0" presId="urn:microsoft.com/office/officeart/2005/8/layout/pyramid1#1"/>
    <dgm:cxn modelId="{FE266CA6-D4B1-4B5D-B3C1-41700EEAC55E}" type="presParOf" srcId="{468FC658-5001-4549-AE23-A66BA78765BA}" destId="{3F469243-CF2B-4624-A348-7E79A31CED6A}" srcOrd="2" destOrd="0" presId="urn:microsoft.com/office/officeart/2005/8/layout/pyramid1#1"/>
    <dgm:cxn modelId="{CBD558FA-FA2E-45EA-A0FA-71A42B041603}" type="presParOf" srcId="{3F469243-CF2B-4624-A348-7E79A31CED6A}" destId="{A6FE724C-9040-4028-ADC8-6AA997EAC653}" srcOrd="0" destOrd="0" presId="urn:microsoft.com/office/officeart/2005/8/layout/pyramid1#1"/>
    <dgm:cxn modelId="{7A8EAC5A-9A59-41E3-9BFA-3EBC72DA736F}" type="presParOf" srcId="{3F469243-CF2B-4624-A348-7E79A31CED6A}" destId="{21F124A5-E6CD-4956-B767-EE0994B92CF5}" srcOrd="1" destOrd="0" presId="urn:microsoft.com/office/officeart/2005/8/layout/pyramid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8E3D23-D549-43F1-8175-E39F516DEF4D}" type="doc">
      <dgm:prSet loTypeId="urn:microsoft.com/office/officeart/2005/8/layout/pyramid1#2" loCatId="pyramid" qsTypeId="urn:microsoft.com/office/officeart/2005/8/quickstyle/simple1#2" qsCatId="simple" csTypeId="urn:microsoft.com/office/officeart/2005/8/colors/colorful4#2" csCatId="colorful" phldr="1"/>
      <dgm:spPr/>
    </dgm:pt>
    <dgm:pt modelId="{96CAB789-C432-4595-AA2D-F59EE877232A}">
      <dgm:prSet phldrT="[文本]" custT="1"/>
      <dgm:spPr/>
      <dgm:t>
        <a:bodyPr/>
        <a:lstStyle/>
        <a:p>
          <a:pPr algn="ctr"/>
          <a:endParaRPr lang="en-US" altLang="zh-CN" sz="1800" dirty="0" smtClean="0"/>
        </a:p>
        <a:p>
          <a:pPr algn="ctr"/>
          <a:r>
            <a:rPr lang="zh-CN" altLang="en-US" sz="1800" dirty="0" smtClean="0"/>
            <a:t>群</a:t>
          </a:r>
          <a:r>
            <a:rPr lang="zh-CN" altLang="en-US" sz="1800" dirty="0"/>
            <a:t>主</a:t>
          </a:r>
        </a:p>
      </dgm:t>
    </dgm:pt>
    <dgm:pt modelId="{A30DC77D-1455-4307-8B37-4C631C534285}" type="parTrans" cxnId="{F2FDD68A-08EF-46FA-8BB9-0CA5D6054E8C}">
      <dgm:prSet/>
      <dgm:spPr/>
      <dgm:t>
        <a:bodyPr/>
        <a:lstStyle/>
        <a:p>
          <a:pPr algn="ctr"/>
          <a:endParaRPr lang="zh-CN" altLang="en-US"/>
        </a:p>
      </dgm:t>
    </dgm:pt>
    <dgm:pt modelId="{13229F11-3BB2-41E3-81BE-91720B9DEB66}" type="sibTrans" cxnId="{F2FDD68A-08EF-46FA-8BB9-0CA5D6054E8C}">
      <dgm:prSet/>
      <dgm:spPr/>
      <dgm:t>
        <a:bodyPr/>
        <a:lstStyle/>
        <a:p>
          <a:pPr algn="ctr"/>
          <a:endParaRPr lang="zh-CN" altLang="en-US"/>
        </a:p>
      </dgm:t>
    </dgm:pt>
    <dgm:pt modelId="{3A276215-BB90-4DA9-A5F1-6529BFB7B406}">
      <dgm:prSet phldrT="[文本]" custT="1"/>
      <dgm:spPr/>
      <dgm:t>
        <a:bodyPr/>
        <a:lstStyle/>
        <a:p>
          <a:pPr algn="ctr"/>
          <a:r>
            <a:rPr lang="zh-CN" altLang="en-US" sz="1800"/>
            <a:t>群管理员</a:t>
          </a:r>
        </a:p>
      </dgm:t>
    </dgm:pt>
    <dgm:pt modelId="{9FFAD725-FD47-4EC5-ABF9-A29A453B0A46}" type="parTrans" cxnId="{9D72F782-0C51-47B5-A190-A79533F29E19}">
      <dgm:prSet/>
      <dgm:spPr/>
      <dgm:t>
        <a:bodyPr/>
        <a:lstStyle/>
        <a:p>
          <a:pPr algn="ctr"/>
          <a:endParaRPr lang="zh-CN" altLang="en-US"/>
        </a:p>
      </dgm:t>
    </dgm:pt>
    <dgm:pt modelId="{FA42A59B-47CB-45E9-8C4B-85744BDA66BE}" type="sibTrans" cxnId="{9D72F782-0C51-47B5-A190-A79533F29E19}">
      <dgm:prSet/>
      <dgm:spPr/>
      <dgm:t>
        <a:bodyPr/>
        <a:lstStyle/>
        <a:p>
          <a:pPr algn="ctr"/>
          <a:endParaRPr lang="zh-CN" altLang="en-US"/>
        </a:p>
      </dgm:t>
    </dgm:pt>
    <dgm:pt modelId="{82D150E4-779B-4ACF-BCFA-4B45966697E2}">
      <dgm:prSet phldrT="[文本]" custT="1"/>
      <dgm:spPr/>
      <dgm:t>
        <a:bodyPr/>
        <a:lstStyle/>
        <a:p>
          <a:pPr algn="ctr"/>
          <a:r>
            <a:rPr lang="zh-CN" altLang="en-US" sz="1800"/>
            <a:t>群员</a:t>
          </a:r>
        </a:p>
      </dgm:t>
    </dgm:pt>
    <dgm:pt modelId="{50882730-8379-4389-A708-8DE1ECFFF62A}" type="parTrans" cxnId="{C478F566-4AD0-40C4-8928-3C38AD2F2CB0}">
      <dgm:prSet/>
      <dgm:spPr/>
      <dgm:t>
        <a:bodyPr/>
        <a:lstStyle/>
        <a:p>
          <a:pPr algn="ctr"/>
          <a:endParaRPr lang="zh-CN" altLang="en-US"/>
        </a:p>
      </dgm:t>
    </dgm:pt>
    <dgm:pt modelId="{BB8754BB-8356-4325-A543-C421AE20A264}" type="sibTrans" cxnId="{C478F566-4AD0-40C4-8928-3C38AD2F2CB0}">
      <dgm:prSet/>
      <dgm:spPr/>
      <dgm:t>
        <a:bodyPr/>
        <a:lstStyle/>
        <a:p>
          <a:pPr algn="ctr"/>
          <a:endParaRPr lang="zh-CN" altLang="en-US"/>
        </a:p>
      </dgm:t>
    </dgm:pt>
    <dgm:pt modelId="{468FC658-5001-4549-AE23-A66BA78765BA}" type="pres">
      <dgm:prSet presAssocID="{F68E3D23-D549-43F1-8175-E39F516DEF4D}" presName="Name0" presStyleCnt="0">
        <dgm:presLayoutVars>
          <dgm:dir/>
          <dgm:animLvl val="lvl"/>
          <dgm:resizeHandles val="exact"/>
        </dgm:presLayoutVars>
      </dgm:prSet>
      <dgm:spPr/>
    </dgm:pt>
    <dgm:pt modelId="{C5FDE7F4-7AA5-4BD8-B6F5-9C90AA3B055E}" type="pres">
      <dgm:prSet presAssocID="{96CAB789-C432-4595-AA2D-F59EE877232A}" presName="Name8" presStyleCnt="0"/>
      <dgm:spPr/>
    </dgm:pt>
    <dgm:pt modelId="{003B3CC6-A5A8-43B5-8AB9-BCF5505B0D3D}" type="pres">
      <dgm:prSet presAssocID="{96CAB789-C432-4595-AA2D-F59EE877232A}" presName="level" presStyleLbl="node1" presStyleIdx="0" presStyleCnt="3" custScaleY="162795">
        <dgm:presLayoutVars>
          <dgm:chMax val="1"/>
          <dgm:bulletEnabled val="1"/>
        </dgm:presLayoutVars>
      </dgm:prSet>
      <dgm:spPr/>
      <dgm:t>
        <a:bodyPr/>
        <a:lstStyle/>
        <a:p>
          <a:endParaRPr lang="zh-CN" altLang="en-US"/>
        </a:p>
      </dgm:t>
    </dgm:pt>
    <dgm:pt modelId="{CA898B1C-0BA6-4C2F-8004-CAE8A175D514}" type="pres">
      <dgm:prSet presAssocID="{96CAB789-C432-4595-AA2D-F59EE877232A}" presName="levelTx" presStyleLbl="revTx" presStyleIdx="0" presStyleCnt="0">
        <dgm:presLayoutVars>
          <dgm:chMax val="1"/>
          <dgm:bulletEnabled val="1"/>
        </dgm:presLayoutVars>
      </dgm:prSet>
      <dgm:spPr/>
      <dgm:t>
        <a:bodyPr/>
        <a:lstStyle/>
        <a:p>
          <a:endParaRPr lang="zh-CN" altLang="en-US"/>
        </a:p>
      </dgm:t>
    </dgm:pt>
    <dgm:pt modelId="{2AD9921D-AC1B-4311-9979-51296D7D1D92}" type="pres">
      <dgm:prSet presAssocID="{3A276215-BB90-4DA9-A5F1-6529BFB7B406}" presName="Name8" presStyleCnt="0"/>
      <dgm:spPr/>
    </dgm:pt>
    <dgm:pt modelId="{A19ECE3A-51DC-423D-8877-7A762FB488F6}" type="pres">
      <dgm:prSet presAssocID="{3A276215-BB90-4DA9-A5F1-6529BFB7B406}" presName="level" presStyleLbl="node1" presStyleIdx="1" presStyleCnt="3">
        <dgm:presLayoutVars>
          <dgm:chMax val="1"/>
          <dgm:bulletEnabled val="1"/>
        </dgm:presLayoutVars>
      </dgm:prSet>
      <dgm:spPr/>
      <dgm:t>
        <a:bodyPr/>
        <a:lstStyle/>
        <a:p>
          <a:endParaRPr lang="zh-CN" altLang="en-US"/>
        </a:p>
      </dgm:t>
    </dgm:pt>
    <dgm:pt modelId="{0608CB63-8438-40DF-8795-DC1BB8B290AF}" type="pres">
      <dgm:prSet presAssocID="{3A276215-BB90-4DA9-A5F1-6529BFB7B406}" presName="levelTx" presStyleLbl="revTx" presStyleIdx="0" presStyleCnt="0">
        <dgm:presLayoutVars>
          <dgm:chMax val="1"/>
          <dgm:bulletEnabled val="1"/>
        </dgm:presLayoutVars>
      </dgm:prSet>
      <dgm:spPr/>
      <dgm:t>
        <a:bodyPr/>
        <a:lstStyle/>
        <a:p>
          <a:endParaRPr lang="zh-CN" altLang="en-US"/>
        </a:p>
      </dgm:t>
    </dgm:pt>
    <dgm:pt modelId="{3F469243-CF2B-4624-A348-7E79A31CED6A}" type="pres">
      <dgm:prSet presAssocID="{82D150E4-779B-4ACF-BCFA-4B45966697E2}" presName="Name8" presStyleCnt="0"/>
      <dgm:spPr/>
    </dgm:pt>
    <dgm:pt modelId="{A6FE724C-9040-4028-ADC8-6AA997EAC653}" type="pres">
      <dgm:prSet presAssocID="{82D150E4-779B-4ACF-BCFA-4B45966697E2}" presName="level" presStyleLbl="node1" presStyleIdx="2" presStyleCnt="3">
        <dgm:presLayoutVars>
          <dgm:chMax val="1"/>
          <dgm:bulletEnabled val="1"/>
        </dgm:presLayoutVars>
      </dgm:prSet>
      <dgm:spPr/>
      <dgm:t>
        <a:bodyPr/>
        <a:lstStyle/>
        <a:p>
          <a:endParaRPr lang="zh-CN" altLang="en-US"/>
        </a:p>
      </dgm:t>
    </dgm:pt>
    <dgm:pt modelId="{21F124A5-E6CD-4956-B767-EE0994B92CF5}" type="pres">
      <dgm:prSet presAssocID="{82D150E4-779B-4ACF-BCFA-4B45966697E2}" presName="levelTx" presStyleLbl="revTx" presStyleIdx="0" presStyleCnt="0">
        <dgm:presLayoutVars>
          <dgm:chMax val="1"/>
          <dgm:bulletEnabled val="1"/>
        </dgm:presLayoutVars>
      </dgm:prSet>
      <dgm:spPr/>
      <dgm:t>
        <a:bodyPr/>
        <a:lstStyle/>
        <a:p>
          <a:endParaRPr lang="zh-CN" altLang="en-US"/>
        </a:p>
      </dgm:t>
    </dgm:pt>
  </dgm:ptLst>
  <dgm:cxnLst>
    <dgm:cxn modelId="{6645DA84-1FCE-4A63-8F2C-AFC0E989D092}" type="presOf" srcId="{3A276215-BB90-4DA9-A5F1-6529BFB7B406}" destId="{A19ECE3A-51DC-423D-8877-7A762FB488F6}" srcOrd="0" destOrd="0" presId="urn:microsoft.com/office/officeart/2005/8/layout/pyramid1#2"/>
    <dgm:cxn modelId="{9CECB5A9-F8EA-412F-BBE5-0124DA78BF3A}" type="presOf" srcId="{82D150E4-779B-4ACF-BCFA-4B45966697E2}" destId="{21F124A5-E6CD-4956-B767-EE0994B92CF5}" srcOrd="1" destOrd="0" presId="urn:microsoft.com/office/officeart/2005/8/layout/pyramid1#2"/>
    <dgm:cxn modelId="{45C70C3E-726A-4DDE-8DD6-CDC8FD9FE387}" type="presOf" srcId="{82D150E4-779B-4ACF-BCFA-4B45966697E2}" destId="{A6FE724C-9040-4028-ADC8-6AA997EAC653}" srcOrd="0" destOrd="0" presId="urn:microsoft.com/office/officeart/2005/8/layout/pyramid1#2"/>
    <dgm:cxn modelId="{C478F566-4AD0-40C4-8928-3C38AD2F2CB0}" srcId="{F68E3D23-D549-43F1-8175-E39F516DEF4D}" destId="{82D150E4-779B-4ACF-BCFA-4B45966697E2}" srcOrd="2" destOrd="0" parTransId="{50882730-8379-4389-A708-8DE1ECFFF62A}" sibTransId="{BB8754BB-8356-4325-A543-C421AE20A264}"/>
    <dgm:cxn modelId="{F2FDD68A-08EF-46FA-8BB9-0CA5D6054E8C}" srcId="{F68E3D23-D549-43F1-8175-E39F516DEF4D}" destId="{96CAB789-C432-4595-AA2D-F59EE877232A}" srcOrd="0" destOrd="0" parTransId="{A30DC77D-1455-4307-8B37-4C631C534285}" sibTransId="{13229F11-3BB2-41E3-81BE-91720B9DEB66}"/>
    <dgm:cxn modelId="{F66E8CD2-DB0B-47D8-B17E-806E8CF1115D}" type="presOf" srcId="{3A276215-BB90-4DA9-A5F1-6529BFB7B406}" destId="{0608CB63-8438-40DF-8795-DC1BB8B290AF}" srcOrd="1" destOrd="0" presId="urn:microsoft.com/office/officeart/2005/8/layout/pyramid1#2"/>
    <dgm:cxn modelId="{9D72F782-0C51-47B5-A190-A79533F29E19}" srcId="{F68E3D23-D549-43F1-8175-E39F516DEF4D}" destId="{3A276215-BB90-4DA9-A5F1-6529BFB7B406}" srcOrd="1" destOrd="0" parTransId="{9FFAD725-FD47-4EC5-ABF9-A29A453B0A46}" sibTransId="{FA42A59B-47CB-45E9-8C4B-85744BDA66BE}"/>
    <dgm:cxn modelId="{C98085F2-A3E1-4E42-8AEA-9E34E57797B4}" type="presOf" srcId="{F68E3D23-D549-43F1-8175-E39F516DEF4D}" destId="{468FC658-5001-4549-AE23-A66BA78765BA}" srcOrd="0" destOrd="0" presId="urn:microsoft.com/office/officeart/2005/8/layout/pyramid1#2"/>
    <dgm:cxn modelId="{F0254109-D778-4F13-9B2B-23EAB871DA23}" type="presOf" srcId="{96CAB789-C432-4595-AA2D-F59EE877232A}" destId="{CA898B1C-0BA6-4C2F-8004-CAE8A175D514}" srcOrd="1" destOrd="0" presId="urn:microsoft.com/office/officeart/2005/8/layout/pyramid1#2"/>
    <dgm:cxn modelId="{DDA2C839-DE4D-42E4-BCDF-3EBA561C3082}" type="presOf" srcId="{96CAB789-C432-4595-AA2D-F59EE877232A}" destId="{003B3CC6-A5A8-43B5-8AB9-BCF5505B0D3D}" srcOrd="0" destOrd="0" presId="urn:microsoft.com/office/officeart/2005/8/layout/pyramid1#2"/>
    <dgm:cxn modelId="{9ED19A8E-637A-474D-9DF6-2E59C18AC26F}" type="presParOf" srcId="{468FC658-5001-4549-AE23-A66BA78765BA}" destId="{C5FDE7F4-7AA5-4BD8-B6F5-9C90AA3B055E}" srcOrd="0" destOrd="0" presId="urn:microsoft.com/office/officeart/2005/8/layout/pyramid1#2"/>
    <dgm:cxn modelId="{11CEFF76-0034-44F1-80EB-265A951CE832}" type="presParOf" srcId="{C5FDE7F4-7AA5-4BD8-B6F5-9C90AA3B055E}" destId="{003B3CC6-A5A8-43B5-8AB9-BCF5505B0D3D}" srcOrd="0" destOrd="0" presId="urn:microsoft.com/office/officeart/2005/8/layout/pyramid1#2"/>
    <dgm:cxn modelId="{4EE135EC-5271-40BA-BEC4-CBE38162212F}" type="presParOf" srcId="{C5FDE7F4-7AA5-4BD8-B6F5-9C90AA3B055E}" destId="{CA898B1C-0BA6-4C2F-8004-CAE8A175D514}" srcOrd="1" destOrd="0" presId="urn:microsoft.com/office/officeart/2005/8/layout/pyramid1#2"/>
    <dgm:cxn modelId="{9F26CA42-92A2-429D-B275-03EC042D2A57}" type="presParOf" srcId="{468FC658-5001-4549-AE23-A66BA78765BA}" destId="{2AD9921D-AC1B-4311-9979-51296D7D1D92}" srcOrd="1" destOrd="0" presId="urn:microsoft.com/office/officeart/2005/8/layout/pyramid1#2"/>
    <dgm:cxn modelId="{7485F5E9-0088-4B12-84F2-D0D301B896F6}" type="presParOf" srcId="{2AD9921D-AC1B-4311-9979-51296D7D1D92}" destId="{A19ECE3A-51DC-423D-8877-7A762FB488F6}" srcOrd="0" destOrd="0" presId="urn:microsoft.com/office/officeart/2005/8/layout/pyramid1#2"/>
    <dgm:cxn modelId="{E4A4F3E7-E8B5-4079-968E-A0FC2BB75878}" type="presParOf" srcId="{2AD9921D-AC1B-4311-9979-51296D7D1D92}" destId="{0608CB63-8438-40DF-8795-DC1BB8B290AF}" srcOrd="1" destOrd="0" presId="urn:microsoft.com/office/officeart/2005/8/layout/pyramid1#2"/>
    <dgm:cxn modelId="{8FDC6819-B962-42D7-A9C8-601B9BD5033D}" type="presParOf" srcId="{468FC658-5001-4549-AE23-A66BA78765BA}" destId="{3F469243-CF2B-4624-A348-7E79A31CED6A}" srcOrd="2" destOrd="0" presId="urn:microsoft.com/office/officeart/2005/8/layout/pyramid1#2"/>
    <dgm:cxn modelId="{E3EF1710-10E6-433C-A7EE-2FACCD058640}" type="presParOf" srcId="{3F469243-CF2B-4624-A348-7E79A31CED6A}" destId="{A6FE724C-9040-4028-ADC8-6AA997EAC653}" srcOrd="0" destOrd="0" presId="urn:microsoft.com/office/officeart/2005/8/layout/pyramid1#2"/>
    <dgm:cxn modelId="{92D205FD-F2DD-438F-9C9A-D2685F1482A6}" type="presParOf" srcId="{3F469243-CF2B-4624-A348-7E79A31CED6A}" destId="{21F124A5-E6CD-4956-B767-EE0994B92CF5}" srcOrd="1" destOrd="0" presId="urn:microsoft.com/office/officeart/2005/8/layout/pyramid1#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8E3D23-D549-43F1-8175-E39F516DEF4D}" type="doc">
      <dgm:prSet loTypeId="urn:microsoft.com/office/officeart/2005/8/layout/pyramid1#3" loCatId="pyramid" qsTypeId="urn:microsoft.com/office/officeart/2005/8/quickstyle/simple1#3" qsCatId="simple" csTypeId="urn:microsoft.com/office/officeart/2005/8/colors/colorful4#3" csCatId="colorful" phldr="1"/>
      <dgm:spPr/>
    </dgm:pt>
    <dgm:pt modelId="{96CAB789-C432-4595-AA2D-F59EE877232A}">
      <dgm:prSet phldrT="[文本]" custT="1"/>
      <dgm:spPr/>
      <dgm:t>
        <a:bodyPr/>
        <a:lstStyle/>
        <a:p>
          <a:pPr algn="ctr"/>
          <a:endParaRPr lang="en-US" altLang="zh-CN" sz="1800" dirty="0" smtClean="0"/>
        </a:p>
        <a:p>
          <a:pPr algn="ctr"/>
          <a:r>
            <a:rPr lang="zh-CN" altLang="en-US" sz="1800" dirty="0" smtClean="0"/>
            <a:t>群</a:t>
          </a:r>
          <a:r>
            <a:rPr lang="zh-CN" altLang="en-US" sz="1800" dirty="0"/>
            <a:t>主</a:t>
          </a:r>
        </a:p>
      </dgm:t>
    </dgm:pt>
    <dgm:pt modelId="{A30DC77D-1455-4307-8B37-4C631C534285}" type="parTrans" cxnId="{F2FDD68A-08EF-46FA-8BB9-0CA5D6054E8C}">
      <dgm:prSet/>
      <dgm:spPr/>
      <dgm:t>
        <a:bodyPr/>
        <a:lstStyle/>
        <a:p>
          <a:pPr algn="ctr"/>
          <a:endParaRPr lang="zh-CN" altLang="en-US"/>
        </a:p>
      </dgm:t>
    </dgm:pt>
    <dgm:pt modelId="{13229F11-3BB2-41E3-81BE-91720B9DEB66}" type="sibTrans" cxnId="{F2FDD68A-08EF-46FA-8BB9-0CA5D6054E8C}">
      <dgm:prSet/>
      <dgm:spPr/>
      <dgm:t>
        <a:bodyPr/>
        <a:lstStyle/>
        <a:p>
          <a:pPr algn="ctr"/>
          <a:endParaRPr lang="zh-CN" altLang="en-US"/>
        </a:p>
      </dgm:t>
    </dgm:pt>
    <dgm:pt modelId="{3A276215-BB90-4DA9-A5F1-6529BFB7B406}">
      <dgm:prSet phldrT="[文本]" custT="1"/>
      <dgm:spPr/>
      <dgm:t>
        <a:bodyPr/>
        <a:lstStyle/>
        <a:p>
          <a:pPr algn="ctr"/>
          <a:r>
            <a:rPr lang="zh-CN" altLang="en-US" sz="1800"/>
            <a:t>群管理员</a:t>
          </a:r>
        </a:p>
      </dgm:t>
    </dgm:pt>
    <dgm:pt modelId="{9FFAD725-FD47-4EC5-ABF9-A29A453B0A46}" type="parTrans" cxnId="{9D72F782-0C51-47B5-A190-A79533F29E19}">
      <dgm:prSet/>
      <dgm:spPr/>
      <dgm:t>
        <a:bodyPr/>
        <a:lstStyle/>
        <a:p>
          <a:pPr algn="ctr"/>
          <a:endParaRPr lang="zh-CN" altLang="en-US"/>
        </a:p>
      </dgm:t>
    </dgm:pt>
    <dgm:pt modelId="{FA42A59B-47CB-45E9-8C4B-85744BDA66BE}" type="sibTrans" cxnId="{9D72F782-0C51-47B5-A190-A79533F29E19}">
      <dgm:prSet/>
      <dgm:spPr/>
      <dgm:t>
        <a:bodyPr/>
        <a:lstStyle/>
        <a:p>
          <a:pPr algn="ctr"/>
          <a:endParaRPr lang="zh-CN" altLang="en-US"/>
        </a:p>
      </dgm:t>
    </dgm:pt>
    <dgm:pt modelId="{82D150E4-779B-4ACF-BCFA-4B45966697E2}">
      <dgm:prSet phldrT="[文本]" custT="1"/>
      <dgm:spPr/>
      <dgm:t>
        <a:bodyPr/>
        <a:lstStyle/>
        <a:p>
          <a:pPr algn="ctr"/>
          <a:r>
            <a:rPr lang="zh-CN" altLang="en-US" sz="1800"/>
            <a:t>群员</a:t>
          </a:r>
        </a:p>
      </dgm:t>
    </dgm:pt>
    <dgm:pt modelId="{50882730-8379-4389-A708-8DE1ECFFF62A}" type="parTrans" cxnId="{C478F566-4AD0-40C4-8928-3C38AD2F2CB0}">
      <dgm:prSet/>
      <dgm:spPr/>
      <dgm:t>
        <a:bodyPr/>
        <a:lstStyle/>
        <a:p>
          <a:pPr algn="ctr"/>
          <a:endParaRPr lang="zh-CN" altLang="en-US"/>
        </a:p>
      </dgm:t>
    </dgm:pt>
    <dgm:pt modelId="{BB8754BB-8356-4325-A543-C421AE20A264}" type="sibTrans" cxnId="{C478F566-4AD0-40C4-8928-3C38AD2F2CB0}">
      <dgm:prSet/>
      <dgm:spPr/>
      <dgm:t>
        <a:bodyPr/>
        <a:lstStyle/>
        <a:p>
          <a:pPr algn="ctr"/>
          <a:endParaRPr lang="zh-CN" altLang="en-US"/>
        </a:p>
      </dgm:t>
    </dgm:pt>
    <dgm:pt modelId="{468FC658-5001-4549-AE23-A66BA78765BA}" type="pres">
      <dgm:prSet presAssocID="{F68E3D23-D549-43F1-8175-E39F516DEF4D}" presName="Name0" presStyleCnt="0">
        <dgm:presLayoutVars>
          <dgm:dir/>
          <dgm:animLvl val="lvl"/>
          <dgm:resizeHandles val="exact"/>
        </dgm:presLayoutVars>
      </dgm:prSet>
      <dgm:spPr/>
    </dgm:pt>
    <dgm:pt modelId="{C5FDE7F4-7AA5-4BD8-B6F5-9C90AA3B055E}" type="pres">
      <dgm:prSet presAssocID="{96CAB789-C432-4595-AA2D-F59EE877232A}" presName="Name8" presStyleCnt="0"/>
      <dgm:spPr/>
    </dgm:pt>
    <dgm:pt modelId="{003B3CC6-A5A8-43B5-8AB9-BCF5505B0D3D}" type="pres">
      <dgm:prSet presAssocID="{96CAB789-C432-4595-AA2D-F59EE877232A}" presName="level" presStyleLbl="node1" presStyleIdx="0" presStyleCnt="3" custScaleY="162795">
        <dgm:presLayoutVars>
          <dgm:chMax val="1"/>
          <dgm:bulletEnabled val="1"/>
        </dgm:presLayoutVars>
      </dgm:prSet>
      <dgm:spPr/>
      <dgm:t>
        <a:bodyPr/>
        <a:lstStyle/>
        <a:p>
          <a:endParaRPr lang="zh-CN" altLang="en-US"/>
        </a:p>
      </dgm:t>
    </dgm:pt>
    <dgm:pt modelId="{CA898B1C-0BA6-4C2F-8004-CAE8A175D514}" type="pres">
      <dgm:prSet presAssocID="{96CAB789-C432-4595-AA2D-F59EE877232A}" presName="levelTx" presStyleLbl="revTx" presStyleIdx="0" presStyleCnt="0">
        <dgm:presLayoutVars>
          <dgm:chMax val="1"/>
          <dgm:bulletEnabled val="1"/>
        </dgm:presLayoutVars>
      </dgm:prSet>
      <dgm:spPr/>
      <dgm:t>
        <a:bodyPr/>
        <a:lstStyle/>
        <a:p>
          <a:endParaRPr lang="zh-CN" altLang="en-US"/>
        </a:p>
      </dgm:t>
    </dgm:pt>
    <dgm:pt modelId="{2AD9921D-AC1B-4311-9979-51296D7D1D92}" type="pres">
      <dgm:prSet presAssocID="{3A276215-BB90-4DA9-A5F1-6529BFB7B406}" presName="Name8" presStyleCnt="0"/>
      <dgm:spPr/>
    </dgm:pt>
    <dgm:pt modelId="{A19ECE3A-51DC-423D-8877-7A762FB488F6}" type="pres">
      <dgm:prSet presAssocID="{3A276215-BB90-4DA9-A5F1-6529BFB7B406}" presName="level" presStyleLbl="node1" presStyleIdx="1" presStyleCnt="3">
        <dgm:presLayoutVars>
          <dgm:chMax val="1"/>
          <dgm:bulletEnabled val="1"/>
        </dgm:presLayoutVars>
      </dgm:prSet>
      <dgm:spPr/>
      <dgm:t>
        <a:bodyPr/>
        <a:lstStyle/>
        <a:p>
          <a:endParaRPr lang="zh-CN" altLang="en-US"/>
        </a:p>
      </dgm:t>
    </dgm:pt>
    <dgm:pt modelId="{0608CB63-8438-40DF-8795-DC1BB8B290AF}" type="pres">
      <dgm:prSet presAssocID="{3A276215-BB90-4DA9-A5F1-6529BFB7B406}" presName="levelTx" presStyleLbl="revTx" presStyleIdx="0" presStyleCnt="0">
        <dgm:presLayoutVars>
          <dgm:chMax val="1"/>
          <dgm:bulletEnabled val="1"/>
        </dgm:presLayoutVars>
      </dgm:prSet>
      <dgm:spPr/>
      <dgm:t>
        <a:bodyPr/>
        <a:lstStyle/>
        <a:p>
          <a:endParaRPr lang="zh-CN" altLang="en-US"/>
        </a:p>
      </dgm:t>
    </dgm:pt>
    <dgm:pt modelId="{3F469243-CF2B-4624-A348-7E79A31CED6A}" type="pres">
      <dgm:prSet presAssocID="{82D150E4-779B-4ACF-BCFA-4B45966697E2}" presName="Name8" presStyleCnt="0"/>
      <dgm:spPr/>
    </dgm:pt>
    <dgm:pt modelId="{A6FE724C-9040-4028-ADC8-6AA997EAC653}" type="pres">
      <dgm:prSet presAssocID="{82D150E4-779B-4ACF-BCFA-4B45966697E2}" presName="level" presStyleLbl="node1" presStyleIdx="2" presStyleCnt="3">
        <dgm:presLayoutVars>
          <dgm:chMax val="1"/>
          <dgm:bulletEnabled val="1"/>
        </dgm:presLayoutVars>
      </dgm:prSet>
      <dgm:spPr/>
      <dgm:t>
        <a:bodyPr/>
        <a:lstStyle/>
        <a:p>
          <a:endParaRPr lang="zh-CN" altLang="en-US"/>
        </a:p>
      </dgm:t>
    </dgm:pt>
    <dgm:pt modelId="{21F124A5-E6CD-4956-B767-EE0994B92CF5}" type="pres">
      <dgm:prSet presAssocID="{82D150E4-779B-4ACF-BCFA-4B45966697E2}" presName="levelTx" presStyleLbl="revTx" presStyleIdx="0" presStyleCnt="0">
        <dgm:presLayoutVars>
          <dgm:chMax val="1"/>
          <dgm:bulletEnabled val="1"/>
        </dgm:presLayoutVars>
      </dgm:prSet>
      <dgm:spPr/>
      <dgm:t>
        <a:bodyPr/>
        <a:lstStyle/>
        <a:p>
          <a:endParaRPr lang="zh-CN" altLang="en-US"/>
        </a:p>
      </dgm:t>
    </dgm:pt>
  </dgm:ptLst>
  <dgm:cxnLst>
    <dgm:cxn modelId="{1EAA9D01-618A-43B8-A14D-93106C9131AA}" type="presOf" srcId="{96CAB789-C432-4595-AA2D-F59EE877232A}" destId="{003B3CC6-A5A8-43B5-8AB9-BCF5505B0D3D}" srcOrd="0" destOrd="0" presId="urn:microsoft.com/office/officeart/2005/8/layout/pyramid1#3"/>
    <dgm:cxn modelId="{36D465A7-6A3C-4114-A5D1-F4CA0DAAA00C}" type="presOf" srcId="{82D150E4-779B-4ACF-BCFA-4B45966697E2}" destId="{A6FE724C-9040-4028-ADC8-6AA997EAC653}" srcOrd="0" destOrd="0" presId="urn:microsoft.com/office/officeart/2005/8/layout/pyramid1#3"/>
    <dgm:cxn modelId="{9D72F782-0C51-47B5-A190-A79533F29E19}" srcId="{F68E3D23-D549-43F1-8175-E39F516DEF4D}" destId="{3A276215-BB90-4DA9-A5F1-6529BFB7B406}" srcOrd="1" destOrd="0" parTransId="{9FFAD725-FD47-4EC5-ABF9-A29A453B0A46}" sibTransId="{FA42A59B-47CB-45E9-8C4B-85744BDA66BE}"/>
    <dgm:cxn modelId="{694E94F2-4524-4C09-B6EC-97C2708D1458}" type="presOf" srcId="{96CAB789-C432-4595-AA2D-F59EE877232A}" destId="{CA898B1C-0BA6-4C2F-8004-CAE8A175D514}" srcOrd="1" destOrd="0" presId="urn:microsoft.com/office/officeart/2005/8/layout/pyramid1#3"/>
    <dgm:cxn modelId="{FF65B0AD-2C82-4945-96AB-20351E305DFA}" type="presOf" srcId="{3A276215-BB90-4DA9-A5F1-6529BFB7B406}" destId="{0608CB63-8438-40DF-8795-DC1BB8B290AF}" srcOrd="1" destOrd="0" presId="urn:microsoft.com/office/officeart/2005/8/layout/pyramid1#3"/>
    <dgm:cxn modelId="{EACF0CAA-7E1B-4CB8-9458-AE86F8AB7609}" type="presOf" srcId="{3A276215-BB90-4DA9-A5F1-6529BFB7B406}" destId="{A19ECE3A-51DC-423D-8877-7A762FB488F6}" srcOrd="0" destOrd="0" presId="urn:microsoft.com/office/officeart/2005/8/layout/pyramid1#3"/>
    <dgm:cxn modelId="{A14DC8A6-223F-40C1-AD7D-70FDE920AA9E}" type="presOf" srcId="{F68E3D23-D549-43F1-8175-E39F516DEF4D}" destId="{468FC658-5001-4549-AE23-A66BA78765BA}" srcOrd="0" destOrd="0" presId="urn:microsoft.com/office/officeart/2005/8/layout/pyramid1#3"/>
    <dgm:cxn modelId="{284DD189-C3F8-4B6E-B15D-97C2C5AAF059}" type="presOf" srcId="{82D150E4-779B-4ACF-BCFA-4B45966697E2}" destId="{21F124A5-E6CD-4956-B767-EE0994B92CF5}" srcOrd="1" destOrd="0" presId="urn:microsoft.com/office/officeart/2005/8/layout/pyramid1#3"/>
    <dgm:cxn modelId="{F2FDD68A-08EF-46FA-8BB9-0CA5D6054E8C}" srcId="{F68E3D23-D549-43F1-8175-E39F516DEF4D}" destId="{96CAB789-C432-4595-AA2D-F59EE877232A}" srcOrd="0" destOrd="0" parTransId="{A30DC77D-1455-4307-8B37-4C631C534285}" sibTransId="{13229F11-3BB2-41E3-81BE-91720B9DEB66}"/>
    <dgm:cxn modelId="{C478F566-4AD0-40C4-8928-3C38AD2F2CB0}" srcId="{F68E3D23-D549-43F1-8175-E39F516DEF4D}" destId="{82D150E4-779B-4ACF-BCFA-4B45966697E2}" srcOrd="2" destOrd="0" parTransId="{50882730-8379-4389-A708-8DE1ECFFF62A}" sibTransId="{BB8754BB-8356-4325-A543-C421AE20A264}"/>
    <dgm:cxn modelId="{E0EAF875-C8EC-4E4D-ACEA-46B66EB662A0}" type="presParOf" srcId="{468FC658-5001-4549-AE23-A66BA78765BA}" destId="{C5FDE7F4-7AA5-4BD8-B6F5-9C90AA3B055E}" srcOrd="0" destOrd="0" presId="urn:microsoft.com/office/officeart/2005/8/layout/pyramid1#3"/>
    <dgm:cxn modelId="{8EA92724-5A8C-45AF-9EB2-E2BC1C2AA1A7}" type="presParOf" srcId="{C5FDE7F4-7AA5-4BD8-B6F5-9C90AA3B055E}" destId="{003B3CC6-A5A8-43B5-8AB9-BCF5505B0D3D}" srcOrd="0" destOrd="0" presId="urn:microsoft.com/office/officeart/2005/8/layout/pyramid1#3"/>
    <dgm:cxn modelId="{1BD50A29-7F1C-4BA0-B8D8-598F3CC566EB}" type="presParOf" srcId="{C5FDE7F4-7AA5-4BD8-B6F5-9C90AA3B055E}" destId="{CA898B1C-0BA6-4C2F-8004-CAE8A175D514}" srcOrd="1" destOrd="0" presId="urn:microsoft.com/office/officeart/2005/8/layout/pyramid1#3"/>
    <dgm:cxn modelId="{0EDCF788-A388-4A0C-B1A9-54B31F0D89C9}" type="presParOf" srcId="{468FC658-5001-4549-AE23-A66BA78765BA}" destId="{2AD9921D-AC1B-4311-9979-51296D7D1D92}" srcOrd="1" destOrd="0" presId="urn:microsoft.com/office/officeart/2005/8/layout/pyramid1#3"/>
    <dgm:cxn modelId="{320E3F7D-FFF1-49FE-8017-0689AA3C2CBA}" type="presParOf" srcId="{2AD9921D-AC1B-4311-9979-51296D7D1D92}" destId="{A19ECE3A-51DC-423D-8877-7A762FB488F6}" srcOrd="0" destOrd="0" presId="urn:microsoft.com/office/officeart/2005/8/layout/pyramid1#3"/>
    <dgm:cxn modelId="{9F5B1277-55AA-4B41-9714-4AE20C39FABA}" type="presParOf" srcId="{2AD9921D-AC1B-4311-9979-51296D7D1D92}" destId="{0608CB63-8438-40DF-8795-DC1BB8B290AF}" srcOrd="1" destOrd="0" presId="urn:microsoft.com/office/officeart/2005/8/layout/pyramid1#3"/>
    <dgm:cxn modelId="{CB5CE5AB-4FC3-4544-8098-051C491619FD}" type="presParOf" srcId="{468FC658-5001-4549-AE23-A66BA78765BA}" destId="{3F469243-CF2B-4624-A348-7E79A31CED6A}" srcOrd="2" destOrd="0" presId="urn:microsoft.com/office/officeart/2005/8/layout/pyramid1#3"/>
    <dgm:cxn modelId="{0B999D0C-C40A-4D60-96DE-A9D8D5D87531}" type="presParOf" srcId="{3F469243-CF2B-4624-A348-7E79A31CED6A}" destId="{A6FE724C-9040-4028-ADC8-6AA997EAC653}" srcOrd="0" destOrd="0" presId="urn:microsoft.com/office/officeart/2005/8/layout/pyramid1#3"/>
    <dgm:cxn modelId="{2360DF6B-6F80-4540-A68B-2594D4535AE9}" type="presParOf" srcId="{3F469243-CF2B-4624-A348-7E79A31CED6A}" destId="{21F124A5-E6CD-4956-B767-EE0994B92CF5}" srcOrd="1" destOrd="0" presId="urn:microsoft.com/office/officeart/2005/8/layout/pyramid1#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B3CC6-A5A8-43B5-8AB9-BCF5505B0D3D}">
      <dsp:nvSpPr>
        <dsp:cNvPr id="0" name=""/>
        <dsp:cNvSpPr/>
      </dsp:nvSpPr>
      <dsp:spPr>
        <a:xfrm>
          <a:off x="915894" y="0"/>
          <a:ext cx="1491031" cy="1058736"/>
        </a:xfrm>
        <a:prstGeom prst="trapezoid">
          <a:avLst>
            <a:gd name="adj" fmla="val 70416"/>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altLang="zh-CN" sz="1800" kern="1200" dirty="0" smtClean="0"/>
        </a:p>
        <a:p>
          <a:pPr lvl="0" algn="ctr" defTabSz="800100">
            <a:lnSpc>
              <a:spcPct val="90000"/>
            </a:lnSpc>
            <a:spcBef>
              <a:spcPct val="0"/>
            </a:spcBef>
            <a:spcAft>
              <a:spcPct val="35000"/>
            </a:spcAft>
          </a:pPr>
          <a:r>
            <a:rPr lang="zh-CN" altLang="en-US" sz="1800" kern="1200" dirty="0" smtClean="0"/>
            <a:t>群</a:t>
          </a:r>
          <a:r>
            <a:rPr lang="zh-CN" altLang="en-US" sz="1800" kern="1200" dirty="0"/>
            <a:t>主</a:t>
          </a:r>
        </a:p>
      </dsp:txBody>
      <dsp:txXfrm>
        <a:off x="915894" y="0"/>
        <a:ext cx="1491031" cy="1058736"/>
      </dsp:txXfrm>
    </dsp:sp>
    <dsp:sp modelId="{A19ECE3A-51DC-423D-8877-7A762FB488F6}">
      <dsp:nvSpPr>
        <dsp:cNvPr id="0" name=""/>
        <dsp:cNvSpPr/>
      </dsp:nvSpPr>
      <dsp:spPr>
        <a:xfrm>
          <a:off x="457947" y="1058736"/>
          <a:ext cx="2406926" cy="650349"/>
        </a:xfrm>
        <a:prstGeom prst="trapezoid">
          <a:avLst>
            <a:gd name="adj" fmla="val 70416"/>
          </a:avLst>
        </a:prstGeom>
        <a:solidFill>
          <a:schemeClr val="accent4">
            <a:hueOff val="928412"/>
            <a:satOff val="-28205"/>
            <a:lumOff val="9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a:t>群管理员</a:t>
          </a:r>
        </a:p>
      </dsp:txBody>
      <dsp:txXfrm>
        <a:off x="879159" y="1058736"/>
        <a:ext cx="1564501" cy="650349"/>
      </dsp:txXfrm>
    </dsp:sp>
    <dsp:sp modelId="{A6FE724C-9040-4028-ADC8-6AA997EAC653}">
      <dsp:nvSpPr>
        <dsp:cNvPr id="0" name=""/>
        <dsp:cNvSpPr/>
      </dsp:nvSpPr>
      <dsp:spPr>
        <a:xfrm>
          <a:off x="0" y="1709085"/>
          <a:ext cx="3322821" cy="650349"/>
        </a:xfrm>
        <a:prstGeom prst="trapezoid">
          <a:avLst>
            <a:gd name="adj" fmla="val 70416"/>
          </a:avLst>
        </a:prstGeom>
        <a:solidFill>
          <a:schemeClr val="accent4">
            <a:hueOff val="1856823"/>
            <a:satOff val="-56410"/>
            <a:lumOff val="1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a:t>群员</a:t>
          </a:r>
        </a:p>
      </dsp:txBody>
      <dsp:txXfrm>
        <a:off x="581493" y="1709085"/>
        <a:ext cx="2159833" cy="6503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B3CC6-A5A8-43B5-8AB9-BCF5505B0D3D}">
      <dsp:nvSpPr>
        <dsp:cNvPr id="0" name=""/>
        <dsp:cNvSpPr/>
      </dsp:nvSpPr>
      <dsp:spPr>
        <a:xfrm>
          <a:off x="1020094" y="0"/>
          <a:ext cx="1660662" cy="1369473"/>
        </a:xfrm>
        <a:prstGeom prst="trapezoid">
          <a:avLst>
            <a:gd name="adj" fmla="val 60631"/>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altLang="zh-CN" sz="1800" kern="1200" dirty="0" smtClean="0"/>
        </a:p>
        <a:p>
          <a:pPr lvl="0" algn="ctr" defTabSz="800100">
            <a:lnSpc>
              <a:spcPct val="90000"/>
            </a:lnSpc>
            <a:spcBef>
              <a:spcPct val="0"/>
            </a:spcBef>
            <a:spcAft>
              <a:spcPct val="35000"/>
            </a:spcAft>
          </a:pPr>
          <a:r>
            <a:rPr lang="zh-CN" altLang="en-US" sz="1800" kern="1200" dirty="0" smtClean="0"/>
            <a:t>群</a:t>
          </a:r>
          <a:r>
            <a:rPr lang="zh-CN" altLang="en-US" sz="1800" kern="1200" dirty="0"/>
            <a:t>主</a:t>
          </a:r>
        </a:p>
      </dsp:txBody>
      <dsp:txXfrm>
        <a:off x="1020094" y="0"/>
        <a:ext cx="1660662" cy="1369473"/>
      </dsp:txXfrm>
    </dsp:sp>
    <dsp:sp modelId="{A19ECE3A-51DC-423D-8877-7A762FB488F6}">
      <dsp:nvSpPr>
        <dsp:cNvPr id="0" name=""/>
        <dsp:cNvSpPr/>
      </dsp:nvSpPr>
      <dsp:spPr>
        <a:xfrm>
          <a:off x="510047" y="1369473"/>
          <a:ext cx="2680756" cy="841226"/>
        </a:xfrm>
        <a:prstGeom prst="trapezoid">
          <a:avLst>
            <a:gd name="adj" fmla="val 60631"/>
          </a:avLst>
        </a:prstGeom>
        <a:solidFill>
          <a:schemeClr val="accent4">
            <a:hueOff val="928412"/>
            <a:satOff val="-28205"/>
            <a:lumOff val="9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a:t>群管理员</a:t>
          </a:r>
        </a:p>
      </dsp:txBody>
      <dsp:txXfrm>
        <a:off x="979179" y="1369473"/>
        <a:ext cx="1742491" cy="841226"/>
      </dsp:txXfrm>
    </dsp:sp>
    <dsp:sp modelId="{A6FE724C-9040-4028-ADC8-6AA997EAC653}">
      <dsp:nvSpPr>
        <dsp:cNvPr id="0" name=""/>
        <dsp:cNvSpPr/>
      </dsp:nvSpPr>
      <dsp:spPr>
        <a:xfrm>
          <a:off x="0" y="2210699"/>
          <a:ext cx="3700850" cy="841226"/>
        </a:xfrm>
        <a:prstGeom prst="trapezoid">
          <a:avLst>
            <a:gd name="adj" fmla="val 60631"/>
          </a:avLst>
        </a:prstGeom>
        <a:solidFill>
          <a:schemeClr val="accent4">
            <a:hueOff val="1856823"/>
            <a:satOff val="-56410"/>
            <a:lumOff val="1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a:t>群员</a:t>
          </a:r>
        </a:p>
      </dsp:txBody>
      <dsp:txXfrm>
        <a:off x="647648" y="2210699"/>
        <a:ext cx="2405553" cy="8412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B3CC6-A5A8-43B5-8AB9-BCF5505B0D3D}">
      <dsp:nvSpPr>
        <dsp:cNvPr id="0" name=""/>
        <dsp:cNvSpPr/>
      </dsp:nvSpPr>
      <dsp:spPr>
        <a:xfrm>
          <a:off x="1195043" y="0"/>
          <a:ext cx="1945471" cy="1201547"/>
        </a:xfrm>
        <a:prstGeom prst="trapezoid">
          <a:avLst>
            <a:gd name="adj" fmla="val 80957"/>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altLang="zh-CN" sz="1800" kern="1200" dirty="0" smtClean="0"/>
        </a:p>
        <a:p>
          <a:pPr lvl="0" algn="ctr" defTabSz="800100">
            <a:lnSpc>
              <a:spcPct val="90000"/>
            </a:lnSpc>
            <a:spcBef>
              <a:spcPct val="0"/>
            </a:spcBef>
            <a:spcAft>
              <a:spcPct val="35000"/>
            </a:spcAft>
          </a:pPr>
          <a:r>
            <a:rPr lang="zh-CN" altLang="en-US" sz="1800" kern="1200" dirty="0" smtClean="0"/>
            <a:t>群</a:t>
          </a:r>
          <a:r>
            <a:rPr lang="zh-CN" altLang="en-US" sz="1800" kern="1200" dirty="0"/>
            <a:t>主</a:t>
          </a:r>
        </a:p>
      </dsp:txBody>
      <dsp:txXfrm>
        <a:off x="1195043" y="0"/>
        <a:ext cx="1945471" cy="1201547"/>
      </dsp:txXfrm>
    </dsp:sp>
    <dsp:sp modelId="{A19ECE3A-51DC-423D-8877-7A762FB488F6}">
      <dsp:nvSpPr>
        <dsp:cNvPr id="0" name=""/>
        <dsp:cNvSpPr/>
      </dsp:nvSpPr>
      <dsp:spPr>
        <a:xfrm>
          <a:off x="597521" y="1201547"/>
          <a:ext cx="3140514" cy="738074"/>
        </a:xfrm>
        <a:prstGeom prst="trapezoid">
          <a:avLst>
            <a:gd name="adj" fmla="val 80957"/>
          </a:avLst>
        </a:prstGeom>
        <a:solidFill>
          <a:schemeClr val="accent4">
            <a:hueOff val="928412"/>
            <a:satOff val="-28205"/>
            <a:lumOff val="9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a:t>群管理员</a:t>
          </a:r>
        </a:p>
      </dsp:txBody>
      <dsp:txXfrm>
        <a:off x="1147111" y="1201547"/>
        <a:ext cx="2041334" cy="738074"/>
      </dsp:txXfrm>
    </dsp:sp>
    <dsp:sp modelId="{A6FE724C-9040-4028-ADC8-6AA997EAC653}">
      <dsp:nvSpPr>
        <dsp:cNvPr id="0" name=""/>
        <dsp:cNvSpPr/>
      </dsp:nvSpPr>
      <dsp:spPr>
        <a:xfrm>
          <a:off x="0" y="1939621"/>
          <a:ext cx="4335558" cy="738074"/>
        </a:xfrm>
        <a:prstGeom prst="trapezoid">
          <a:avLst>
            <a:gd name="adj" fmla="val 80957"/>
          </a:avLst>
        </a:prstGeom>
        <a:solidFill>
          <a:schemeClr val="accent4">
            <a:hueOff val="1856823"/>
            <a:satOff val="-56410"/>
            <a:lumOff val="1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a:t>群员</a:t>
          </a:r>
        </a:p>
      </dsp:txBody>
      <dsp:txXfrm>
        <a:off x="758722" y="1939621"/>
        <a:ext cx="2818112" cy="73807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2">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3">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0DD77-0987-4013-902F-65B384A139B4}" type="datetimeFigureOut">
              <a:rPr lang="zh-CN" altLang="en-US" smtClean="0"/>
              <a:t>2021/3/24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2E8143-FBAE-4A7A-AD25-2754C2DDAFE6}" type="slidenum">
              <a:rPr lang="zh-CN" altLang="en-US" smtClean="0"/>
              <a:t>‹#›</a:t>
            </a:fld>
            <a:endParaRPr lang="zh-CN" altLang="en-US"/>
          </a:p>
        </p:txBody>
      </p:sp>
    </p:spTree>
    <p:extLst>
      <p:ext uri="{BB962C8B-B14F-4D97-AF65-F5344CB8AC3E}">
        <p14:creationId xmlns:p14="http://schemas.microsoft.com/office/powerpoint/2010/main" val="2053324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p:spPr>
        <p:txBody>
          <a:bodyPr/>
          <a:lstStyle/>
          <a:p>
            <a:endParaRPr lang="zh-CN" altLang="en-US" smtClean="0">
              <a:ea typeface="宋体" panose="02010600030101010101" pitchFamily="2" charset="-122"/>
            </a:endParaRPr>
          </a:p>
        </p:txBody>
      </p:sp>
      <p:sp>
        <p:nvSpPr>
          <p:cNvPr id="5222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58E0E8A-9739-41E1-9DAF-8C277609F058}" type="slidenum">
              <a:rPr lang="zh-CN" altLang="en-US">
                <a:solidFill>
                  <a:prstClr val="black"/>
                </a:solidFill>
              </a:rPr>
              <a:t>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 name="组合 3"/>
          <p:cNvGrpSpPr/>
          <p:nvPr userDrawn="1"/>
        </p:nvGrpSpPr>
        <p:grpSpPr>
          <a:xfrm>
            <a:off x="1547664" y="0"/>
            <a:ext cx="6259483" cy="1600200"/>
            <a:chOff x="3117273" y="-3221"/>
            <a:chExt cx="6259483" cy="1600200"/>
          </a:xfrm>
        </p:grpSpPr>
        <p:sp>
          <p:nvSpPr>
            <p:cNvPr id="5" name="矩形 4"/>
            <p:cNvSpPr/>
            <p:nvPr userDrawn="1"/>
          </p:nvSpPr>
          <p:spPr>
            <a:xfrm>
              <a:off x="3117273" y="-3221"/>
              <a:ext cx="6259483" cy="1600200"/>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93773" y="760266"/>
              <a:ext cx="3590099" cy="560369"/>
            </a:xfrm>
            <a:prstGeom prst="rect">
              <a:avLst/>
            </a:prstGeom>
          </p:spPr>
        </p:pic>
      </p:gr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5" name="组合 4"/>
          <p:cNvGrpSpPr/>
          <p:nvPr userDrawn="1"/>
        </p:nvGrpSpPr>
        <p:grpSpPr>
          <a:xfrm>
            <a:off x="6056651" y="309675"/>
            <a:ext cx="2630149" cy="615875"/>
            <a:chOff x="8429625" y="247650"/>
            <a:chExt cx="3457575" cy="809625"/>
          </a:xfrm>
        </p:grpSpPr>
        <p:sp>
          <p:nvSpPr>
            <p:cNvPr id="6" name="矩形 5"/>
            <p:cNvSpPr/>
            <p:nvPr userDrawn="1"/>
          </p:nvSpPr>
          <p:spPr>
            <a:xfrm>
              <a:off x="8429625" y="247650"/>
              <a:ext cx="3457575"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8674" y="477694"/>
              <a:ext cx="3091500" cy="482544"/>
            </a:xfrm>
            <a:prstGeom prst="rect">
              <a:avLst/>
            </a:prstGeom>
          </p:spPr>
        </p:pic>
      </p:grpSp>
      <p:sp>
        <p:nvSpPr>
          <p:cNvPr id="8" name="TextBox 4"/>
          <p:cNvSpPr txBox="1"/>
          <p:nvPr userDrawn="1"/>
        </p:nvSpPr>
        <p:spPr>
          <a:xfrm>
            <a:off x="395536" y="6597978"/>
            <a:ext cx="2016224" cy="261610"/>
          </a:xfrm>
          <a:prstGeom prst="rect">
            <a:avLst/>
          </a:prstGeom>
          <a:solidFill>
            <a:srgbClr val="1369B2"/>
          </a:solidFill>
        </p:spPr>
        <p:txBody>
          <a:bodyPr wrap="square" rtlCol="0">
            <a:spAutoFit/>
          </a:bodyPr>
          <a:lstStyle/>
          <a:p>
            <a:r>
              <a:rPr lang="en-US" altLang="zh-CN" sz="1100" b="1" dirty="0" err="1">
                <a:solidFill>
                  <a:schemeClr val="bg1"/>
                </a:solidFill>
                <a:latin typeface="微软雅黑" panose="020B0503020204020204" pitchFamily="34" charset="-122"/>
                <a:ea typeface="微软雅黑" panose="020B0503020204020204" pitchFamily="34" charset="-122"/>
              </a:rPr>
              <a:t>yx.ityxb.com</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0613" y="3789040"/>
            <a:ext cx="8602861" cy="848558"/>
          </a:xfrm>
          <a:prstGeom prst="rect">
            <a:avLst/>
          </a:prstGeom>
        </p:spPr>
      </p:pic>
      <p:grpSp>
        <p:nvGrpSpPr>
          <p:cNvPr id="4" name="组合 3"/>
          <p:cNvGrpSpPr/>
          <p:nvPr userDrawn="1"/>
        </p:nvGrpSpPr>
        <p:grpSpPr>
          <a:xfrm>
            <a:off x="2339752" y="1417638"/>
            <a:ext cx="4844935" cy="1155469"/>
            <a:chOff x="3765665" y="989215"/>
            <a:chExt cx="4844935" cy="1155469"/>
          </a:xfrm>
        </p:grpSpPr>
        <p:sp>
          <p:nvSpPr>
            <p:cNvPr id="5" name="矩形 4"/>
            <p:cNvSpPr/>
            <p:nvPr userDrawn="1"/>
          </p:nvSpPr>
          <p:spPr>
            <a:xfrm>
              <a:off x="3765665" y="989215"/>
              <a:ext cx="4844935" cy="115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48948" y="1381406"/>
              <a:ext cx="3798019" cy="592823"/>
            </a:xfrm>
            <a:prstGeom prst="rect">
              <a:avLst/>
            </a:prstGeom>
          </p:spPr>
        </p:pic>
      </p:gr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push di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2.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slide" Target="slide35.xml"/><Relationship Id="rId4" Type="http://schemas.openxmlformats.org/officeDocument/2006/relationships/slide" Target="slide18.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588" y="264160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zh-CN" altLang="en-US"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altLang="zh-CN"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章	社群平台</a:t>
            </a:r>
          </a:p>
        </p:txBody>
      </p:sp>
      <p:sp>
        <p:nvSpPr>
          <p:cNvPr id="2051" name="TextBox 13"/>
          <p:cNvSpPr>
            <a:spLocks noChangeArrowheads="1"/>
          </p:cNvSpPr>
          <p:nvPr/>
        </p:nvSpPr>
        <p:spPr bwMode="auto">
          <a:xfrm>
            <a:off x="5133975" y="5497513"/>
            <a:ext cx="3236913" cy="458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Arial" panose="020B0604020202020204" pitchFamily="34" charset="0"/>
              <a:buChar char="•"/>
            </a:pPr>
            <a:r>
              <a:rPr lang="en-US" altLang="zh-CN"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QQ</a:t>
            </a: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群</a:t>
            </a:r>
            <a:endParaRPr lang="en-US" altLang="zh-CN"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2" name="矩形 8"/>
          <p:cNvSpPr>
            <a:spLocks noChangeArrowheads="1"/>
          </p:cNvSpPr>
          <p:nvPr/>
        </p:nvSpPr>
        <p:spPr bwMode="auto">
          <a:xfrm>
            <a:off x="2514600" y="5511800"/>
            <a:ext cx="565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Arial" panose="020B0604020202020204" pitchFamily="34" charset="0"/>
              <a:buChar char="•"/>
            </a:pPr>
            <a:r>
              <a:rPr lang="zh-CN" altLang="en-US" dirty="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微信群</a:t>
            </a:r>
            <a:endPar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endParaRPr>
          </a:p>
          <a:p>
            <a:pPr eaLnBrk="0" fontAlgn="base" hangingPunct="0">
              <a:lnSpc>
                <a:spcPct val="150000"/>
              </a:lnSpc>
              <a:spcBef>
                <a:spcPct val="0"/>
              </a:spcBef>
              <a:spcAft>
                <a:spcPct val="0"/>
              </a:spcAft>
              <a:buFont typeface="Arial" panose="020B0604020202020204" pitchFamily="34" charset="0"/>
              <a:buChar char="•"/>
            </a:pP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微博群</a:t>
            </a:r>
          </a:p>
        </p:txBody>
      </p:sp>
      <p:sp>
        <p:nvSpPr>
          <p:cNvPr id="11" name="椭圆 10"/>
          <p:cNvSpPr/>
          <p:nvPr/>
        </p:nvSpPr>
        <p:spPr bwMode="auto">
          <a:xfrm>
            <a:off x="1187624" y="5541963"/>
            <a:ext cx="1057101" cy="792162"/>
          </a:xfrm>
          <a:prstGeom prst="ellipse">
            <a:avLst/>
          </a:prstGeom>
          <a:solidFill>
            <a:srgbClr val="92A1D1"/>
          </a:solidFill>
          <a:ln w="28575" cap="flat" cmpd="sng" algn="ctr">
            <a:noFill/>
            <a:prstDash val="solid"/>
            <a:round/>
            <a:headEnd type="none" w="med" len="med"/>
            <a:tailEnd type="none" w="med" len="med"/>
          </a:ln>
          <a:effectLst/>
        </p:spPr>
        <p:txBody>
          <a:bodyPr/>
          <a:lstStyle/>
          <a:p>
            <a:pPr eaLnBrk="0" fontAlgn="base" hangingPunct="0">
              <a:spcBef>
                <a:spcPct val="0"/>
              </a:spcBef>
              <a:spcAft>
                <a:spcPct val="0"/>
              </a:spcAft>
              <a:buFont typeface="Arial" panose="020B0604020202020204" pitchFamily="34" charset="0"/>
              <a:buNone/>
              <a:defRPr/>
            </a:pPr>
            <a:endParaRPr lang="zh-CN" altLang="en-US">
              <a:solidFill>
                <a:srgbClr val="7FD13B">
                  <a:lumMod val="75000"/>
                </a:srgbClr>
              </a:solidFill>
            </a:endParaRPr>
          </a:p>
        </p:txBody>
      </p:sp>
      <p:sp>
        <p:nvSpPr>
          <p:cNvPr id="2054" name="矩形 4"/>
          <p:cNvSpPr>
            <a:spLocks noChangeArrowheads="1"/>
          </p:cNvSpPr>
          <p:nvPr/>
        </p:nvSpPr>
        <p:spPr bwMode="auto">
          <a:xfrm>
            <a:off x="1241629" y="5589240"/>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新媒体</a:t>
            </a:r>
            <a:endParaRPr lang="en-US" altLang="zh-CN"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运营</a:t>
            </a:r>
            <a:endParaRPr lang="en-US" altLang="zh-CN"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 </a:t>
            </a:r>
            <a:r>
              <a:rPr lang="zh-CN" altLang="en-US" sz="2000" b="1" dirty="0" smtClean="0">
                <a:solidFill>
                  <a:srgbClr val="1B639F"/>
                </a:solidFill>
              </a:rPr>
              <a:t>微</a:t>
            </a:r>
            <a:r>
              <a:rPr lang="zh-CN" altLang="en-US" sz="2000" b="1" dirty="0">
                <a:solidFill>
                  <a:srgbClr val="1B639F"/>
                </a:solidFill>
              </a:rPr>
              <a:t>信群人员结构</a:t>
            </a:r>
          </a:p>
        </p:txBody>
      </p:sp>
      <p:sp>
        <p:nvSpPr>
          <p:cNvPr id="9"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）人数</a:t>
            </a:r>
            <a:r>
              <a:rPr lang="zh-CN" altLang="en-US" sz="1700" b="1" dirty="0">
                <a:latin typeface="微软雅黑" panose="020B0503020204020204" pitchFamily="34" charset="-122"/>
                <a:ea typeface="微软雅黑" panose="020B0503020204020204" pitchFamily="34" charset="-122"/>
              </a:rPr>
              <a:t>限制</a:t>
            </a:r>
          </a:p>
          <a:p>
            <a:pPr algn="just">
              <a:lnSpc>
                <a:spcPct val="150000"/>
              </a:lnSpc>
            </a:pPr>
            <a:r>
              <a:rPr lang="zh-CN" altLang="en-US" sz="1700" dirty="0">
                <a:latin typeface="微软雅黑" panose="020B0503020204020204" pitchFamily="34" charset="-122"/>
                <a:ea typeface="微软雅黑" panose="020B0503020204020204" pitchFamily="34" charset="-122"/>
              </a:rPr>
              <a:t>一个微信群</a:t>
            </a:r>
            <a:r>
              <a:rPr lang="zh-CN" altLang="en-US" sz="1700" dirty="0" smtClean="0">
                <a:latin typeface="微软雅黑" panose="020B0503020204020204" pitchFamily="34" charset="-122"/>
                <a:ea typeface="微软雅黑" panose="020B0503020204020204" pitchFamily="34" charset="-122"/>
              </a:rPr>
              <a:t>最少</a:t>
            </a:r>
            <a:r>
              <a:rPr lang="en-US" altLang="zh-CN" sz="1700" dirty="0" smtClean="0">
                <a:latin typeface="微软雅黑" panose="020B0503020204020204" pitchFamily="34" charset="-122"/>
                <a:ea typeface="微软雅黑" panose="020B0503020204020204" pitchFamily="34" charset="-122"/>
              </a:rPr>
              <a:t>2</a:t>
            </a:r>
            <a:r>
              <a:rPr lang="zh-CN" altLang="en-US" sz="1700" dirty="0" smtClean="0">
                <a:latin typeface="微软雅黑" panose="020B0503020204020204" pitchFamily="34" charset="-122"/>
                <a:ea typeface="微软雅黑" panose="020B0503020204020204" pitchFamily="34" charset="-122"/>
              </a:rPr>
              <a:t>个人</a:t>
            </a:r>
            <a:r>
              <a:rPr lang="zh-CN" altLang="en-US" sz="1700" dirty="0">
                <a:latin typeface="微软雅黑" panose="020B0503020204020204" pitchFamily="34" charset="-122"/>
                <a:ea typeface="微软雅黑" panose="020B0503020204020204" pitchFamily="34" charset="-122"/>
              </a:rPr>
              <a:t>，最多容纳</a:t>
            </a:r>
            <a:r>
              <a:rPr lang="en-US" altLang="zh-CN" sz="1700" dirty="0">
                <a:latin typeface="微软雅黑" panose="020B0503020204020204" pitchFamily="34" charset="-122"/>
                <a:ea typeface="微软雅黑" panose="020B0503020204020204" pitchFamily="34" charset="-122"/>
              </a:rPr>
              <a:t>500</a:t>
            </a:r>
            <a:r>
              <a:rPr lang="zh-CN" altLang="en-US" sz="1700" dirty="0">
                <a:latin typeface="微软雅黑" panose="020B0503020204020204" pitchFamily="34" charset="-122"/>
                <a:ea typeface="微软雅黑" panose="020B0503020204020204" pitchFamily="34" charset="-122"/>
              </a:rPr>
              <a:t>人。为了避免恶意帐号给群带来骚扰，更好的保护信息安全，微信官方设定了以下规则：</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、微信群超过</a:t>
            </a:r>
            <a:r>
              <a:rPr lang="en-US" altLang="zh-CN" sz="1700" dirty="0">
                <a:latin typeface="微软雅黑" panose="020B0503020204020204" pitchFamily="34" charset="-122"/>
                <a:ea typeface="微软雅黑" panose="020B0503020204020204" pitchFamily="34" charset="-122"/>
              </a:rPr>
              <a:t>40</a:t>
            </a:r>
            <a:r>
              <a:rPr lang="zh-CN" altLang="en-US" sz="1700" dirty="0">
                <a:latin typeface="微软雅黑" panose="020B0503020204020204" pitchFamily="34" charset="-122"/>
                <a:ea typeface="微软雅黑" panose="020B0503020204020204" pitchFamily="34" charset="-122"/>
              </a:rPr>
              <a:t>人，新用户的邀请需要对方同意；</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zh-CN" altLang="en-US" sz="1700" dirty="0">
                <a:latin typeface="微软雅黑" panose="020B0503020204020204" pitchFamily="34" charset="-122"/>
                <a:ea typeface="微软雅黑" panose="020B0503020204020204" pitchFamily="34" charset="-122"/>
              </a:rPr>
              <a:t>、微信群超过</a:t>
            </a:r>
            <a:r>
              <a:rPr lang="en-US" altLang="zh-CN" sz="1700" dirty="0">
                <a:latin typeface="微软雅黑" panose="020B0503020204020204" pitchFamily="34" charset="-122"/>
                <a:ea typeface="微软雅黑" panose="020B0503020204020204" pitchFamily="34" charset="-122"/>
              </a:rPr>
              <a:t>100</a:t>
            </a:r>
            <a:r>
              <a:rPr lang="zh-CN" altLang="en-US" sz="1700" dirty="0">
                <a:latin typeface="微软雅黑" panose="020B0503020204020204" pitchFamily="34" charset="-122"/>
                <a:ea typeface="微软雅黑" panose="020B0503020204020204" pitchFamily="34" charset="-122"/>
              </a:rPr>
              <a:t>人，新用户需要通过</a:t>
            </a:r>
            <a:r>
              <a:rPr lang="zh-CN" altLang="en-US" sz="1700" dirty="0" smtClean="0">
                <a:latin typeface="微软雅黑" panose="020B0503020204020204" pitchFamily="34" charset="-122"/>
                <a:ea typeface="微软雅黑" panose="020B0503020204020204" pitchFamily="34" charset="-122"/>
              </a:rPr>
              <a:t>实</a:t>
            </a:r>
            <a:endParaRPr lang="en-US" altLang="zh-CN" sz="1700" dirty="0">
              <a:latin typeface="微软雅黑" panose="020B0503020204020204" pitchFamily="34" charset="-122"/>
              <a:ea typeface="微软雅黑" panose="020B0503020204020204" pitchFamily="34" charset="-122"/>
            </a:endParaRPr>
          </a:p>
          <a:p>
            <a:pPr indent="0" algn="just">
              <a:lnSpc>
                <a:spcPct val="150000"/>
              </a:lnSpc>
            </a:pPr>
            <a:r>
              <a:rPr lang="zh-CN" altLang="en-US" sz="1700" dirty="0" smtClean="0">
                <a:latin typeface="微软雅黑" panose="020B0503020204020204" pitchFamily="34" charset="-122"/>
                <a:ea typeface="微软雅黑" panose="020B0503020204020204" pitchFamily="34" charset="-122"/>
              </a:rPr>
              <a:t>名</a:t>
            </a:r>
            <a:r>
              <a:rPr lang="zh-CN" altLang="en-US" sz="1700" dirty="0">
                <a:latin typeface="微软雅黑" panose="020B0503020204020204" pitchFamily="34" charset="-122"/>
                <a:ea typeface="微软雅黑" panose="020B0503020204020204" pitchFamily="34" charset="-122"/>
              </a:rPr>
              <a:t>验证才能接受邀请，可通过绑定银行卡</a:t>
            </a:r>
            <a:r>
              <a:rPr lang="zh-CN" altLang="en-US" sz="1700" dirty="0" smtClean="0">
                <a:latin typeface="微软雅黑" panose="020B0503020204020204" pitchFamily="34" charset="-122"/>
                <a:ea typeface="微软雅黑" panose="020B0503020204020204" pitchFamily="34" charset="-122"/>
              </a:rPr>
              <a:t>进行</a:t>
            </a:r>
            <a:endParaRPr lang="en-US" altLang="zh-CN" sz="1700" dirty="0" smtClean="0">
              <a:latin typeface="微软雅黑" panose="020B0503020204020204" pitchFamily="34" charset="-122"/>
              <a:ea typeface="微软雅黑" panose="020B0503020204020204" pitchFamily="34" charset="-122"/>
            </a:endParaRPr>
          </a:p>
          <a:p>
            <a:pPr indent="0" algn="just">
              <a:lnSpc>
                <a:spcPct val="150000"/>
              </a:lnSpc>
            </a:pPr>
            <a:r>
              <a:rPr lang="zh-CN" altLang="en-US" sz="1700" dirty="0" smtClean="0">
                <a:latin typeface="微软雅黑" panose="020B0503020204020204" pitchFamily="34" charset="-122"/>
                <a:ea typeface="微软雅黑" panose="020B0503020204020204" pitchFamily="34" charset="-122"/>
              </a:rPr>
              <a:t>验证。</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）人员</a:t>
            </a:r>
            <a:r>
              <a:rPr lang="zh-CN" altLang="en-US" sz="1700" b="1" dirty="0">
                <a:latin typeface="微软雅黑" panose="020B0503020204020204" pitchFamily="34" charset="-122"/>
                <a:ea typeface="微软雅黑" panose="020B0503020204020204" pitchFamily="34" charset="-122"/>
              </a:rPr>
              <a:t>结构</a:t>
            </a:r>
          </a:p>
          <a:p>
            <a:pPr algn="just">
              <a:lnSpc>
                <a:spcPct val="150000"/>
              </a:lnSpc>
            </a:pPr>
            <a:r>
              <a:rPr lang="zh-CN" altLang="en-US" sz="1700" dirty="0">
                <a:latin typeface="微软雅黑" panose="020B0503020204020204" pitchFamily="34" charset="-122"/>
                <a:ea typeface="微软雅黑" panose="020B0503020204020204" pitchFamily="34" charset="-122"/>
              </a:rPr>
              <a:t>微信群的人员结构分为三</a:t>
            </a:r>
            <a:r>
              <a:rPr lang="zh-CN" altLang="en-US" sz="1700" dirty="0" smtClean="0">
                <a:latin typeface="微软雅黑" panose="020B0503020204020204" pitchFamily="34" charset="-122"/>
                <a:ea typeface="微软雅黑" panose="020B0503020204020204" pitchFamily="34" charset="-122"/>
              </a:rPr>
              <a:t>级：</a:t>
            </a:r>
            <a:endParaRPr lang="zh-CN" altLang="en-US" sz="1700" dirty="0">
              <a:latin typeface="微软雅黑" panose="020B0503020204020204" pitchFamily="34" charset="-122"/>
              <a:ea typeface="微软雅黑" panose="020B0503020204020204" pitchFamily="34" charset="-122"/>
            </a:endParaRPr>
          </a:p>
        </p:txBody>
      </p:sp>
      <p:graphicFrame>
        <p:nvGraphicFramePr>
          <p:cNvPr id="10" name="图示 9"/>
          <p:cNvGraphicFramePr/>
          <p:nvPr/>
        </p:nvGraphicFramePr>
        <p:xfrm>
          <a:off x="4856523" y="4077072"/>
          <a:ext cx="3322821" cy="23594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如何</a:t>
            </a:r>
            <a:r>
              <a:rPr lang="zh-CN" altLang="en-US" sz="2000" b="1" dirty="0">
                <a:solidFill>
                  <a:srgbClr val="1B639F"/>
                </a:solidFill>
              </a:rPr>
              <a:t>创建微信群</a:t>
            </a:r>
          </a:p>
        </p:txBody>
      </p:sp>
      <p:sp>
        <p:nvSpPr>
          <p:cNvPr id="9" name="矩形 15"/>
          <p:cNvSpPr>
            <a:spLocks noChangeArrowheads="1"/>
          </p:cNvSpPr>
          <p:nvPr/>
        </p:nvSpPr>
        <p:spPr bwMode="auto">
          <a:xfrm>
            <a:off x="688975" y="2473325"/>
            <a:ext cx="7980363"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）直接</a:t>
            </a:r>
            <a:r>
              <a:rPr lang="zh-CN" altLang="en-US" sz="1700" b="1" dirty="0">
                <a:latin typeface="微软雅黑" panose="020B0503020204020204" pitchFamily="34" charset="-122"/>
                <a:ea typeface="微软雅黑" panose="020B0503020204020204" pitchFamily="34" charset="-122"/>
              </a:rPr>
              <a:t>拉群</a:t>
            </a:r>
          </a:p>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01</a:t>
            </a:r>
            <a:r>
              <a:rPr lang="zh-CN" altLang="en-US" sz="1700" dirty="0" smtClean="0">
                <a:latin typeface="微软雅黑" panose="020B0503020204020204" pitchFamily="34" charset="-122"/>
                <a:ea typeface="微软雅黑" panose="020B0503020204020204" pitchFamily="34" charset="-122"/>
              </a:rPr>
              <a:t>：点击</a:t>
            </a:r>
            <a:r>
              <a:rPr lang="zh-CN" altLang="en-US" sz="1700" dirty="0">
                <a:latin typeface="微软雅黑" panose="020B0503020204020204" pitchFamily="34" charset="-122"/>
                <a:ea typeface="微软雅黑" panose="020B0503020204020204" pitchFamily="34" charset="-122"/>
              </a:rPr>
              <a:t>在微信主页面右上角的“</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，选择</a:t>
            </a:r>
            <a:r>
              <a:rPr lang="zh-CN" altLang="en-US" sz="1700" dirty="0" smtClean="0">
                <a:latin typeface="微软雅黑" panose="020B0503020204020204" pitchFamily="34" charset="-122"/>
                <a:ea typeface="微软雅黑" panose="020B0503020204020204" pitchFamily="34" charset="-122"/>
              </a:rPr>
              <a:t>“发起群聊”。</a:t>
            </a:r>
            <a:endParaRPr lang="zh-CN" altLang="en-US" sz="17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080585" y="3501008"/>
            <a:ext cx="6982830" cy="2808312"/>
            <a:chOff x="1609725" y="3619500"/>
            <a:chExt cx="5257800" cy="2114550"/>
          </a:xfrm>
        </p:grpSpPr>
        <p:pic>
          <p:nvPicPr>
            <p:cNvPr id="2050" name="图片 3" descr="1"/>
            <p:cNvPicPr>
              <a:picLocks noChangeAspect="1" noChangeArrowheads="1"/>
            </p:cNvPicPr>
            <p:nvPr/>
          </p:nvPicPr>
          <p:blipFill>
            <a:blip r:embed="rId4">
              <a:extLst>
                <a:ext uri="{28A0092B-C50C-407E-A947-70E740481C1C}">
                  <a14:useLocalDpi xmlns:a14="http://schemas.microsoft.com/office/drawing/2010/main" val="0"/>
                </a:ext>
              </a:extLst>
            </a:blip>
            <a:srcRect b="54765"/>
            <a:stretch>
              <a:fillRect/>
            </a:stretch>
          </p:blipFill>
          <p:spPr bwMode="auto">
            <a:xfrm>
              <a:off x="1609725" y="3619500"/>
              <a:ext cx="262890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4" descr="2"/>
            <p:cNvPicPr>
              <a:picLocks noChangeAspect="1" noChangeArrowheads="1"/>
            </p:cNvPicPr>
            <p:nvPr/>
          </p:nvPicPr>
          <p:blipFill>
            <a:blip r:embed="rId5">
              <a:extLst>
                <a:ext uri="{28A0092B-C50C-407E-A947-70E740481C1C}">
                  <a14:useLocalDpi xmlns:a14="http://schemas.microsoft.com/office/drawing/2010/main" val="0"/>
                </a:ext>
              </a:extLst>
            </a:blip>
            <a:srcRect b="54970"/>
            <a:stretch>
              <a:fillRect/>
            </a:stretch>
          </p:blipFill>
          <p:spPr bwMode="auto">
            <a:xfrm>
              <a:off x="4238625" y="3619500"/>
              <a:ext cx="2628900" cy="2105025"/>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如何</a:t>
            </a:r>
            <a:r>
              <a:rPr lang="zh-CN" altLang="en-US" sz="2000" b="1" dirty="0">
                <a:solidFill>
                  <a:srgbClr val="1B639F"/>
                </a:solidFill>
              </a:rPr>
              <a:t>创建微信群</a:t>
            </a:r>
          </a:p>
        </p:txBody>
      </p:sp>
      <p:sp>
        <p:nvSpPr>
          <p:cNvPr id="9" name="矩形 15"/>
          <p:cNvSpPr>
            <a:spLocks noChangeArrowheads="1"/>
          </p:cNvSpPr>
          <p:nvPr/>
        </p:nvSpPr>
        <p:spPr bwMode="auto">
          <a:xfrm>
            <a:off x="688975" y="2473325"/>
            <a:ext cx="3018929"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02</a:t>
            </a:r>
            <a:r>
              <a:rPr lang="zh-CN" altLang="en-US" sz="1700" dirty="0" smtClean="0">
                <a:latin typeface="微软雅黑" panose="020B0503020204020204" pitchFamily="34" charset="-122"/>
                <a:ea typeface="微软雅黑" panose="020B0503020204020204" pitchFamily="34" charset="-122"/>
              </a:rPr>
              <a:t>：选择</a:t>
            </a:r>
            <a:r>
              <a:rPr lang="zh-CN" altLang="en-US" sz="1700" dirty="0">
                <a:latin typeface="微软雅黑" panose="020B0503020204020204" pitchFamily="34" charset="-122"/>
                <a:ea typeface="微软雅黑" panose="020B0503020204020204" pitchFamily="34" charset="-122"/>
              </a:rPr>
              <a:t>好友“打钩”拉入该群，点击“完成”，完成建群过程，点击右上角“</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可以进行管理操作。</a:t>
            </a:r>
          </a:p>
        </p:txBody>
      </p:sp>
      <p:sp>
        <p:nvSpPr>
          <p:cNvPr id="3"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7" name="组合 6"/>
          <p:cNvGrpSpPr/>
          <p:nvPr/>
        </p:nvGrpSpPr>
        <p:grpSpPr>
          <a:xfrm>
            <a:off x="3995936" y="2289287"/>
            <a:ext cx="4396839" cy="3910956"/>
            <a:chOff x="2411760" y="1500187"/>
            <a:chExt cx="5257800" cy="4676775"/>
          </a:xfrm>
        </p:grpSpPr>
        <p:pic>
          <p:nvPicPr>
            <p:cNvPr id="1026" name="图片 5" descr="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760" y="1500187"/>
              <a:ext cx="2628900" cy="4676775"/>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6" descr="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0660" y="1500187"/>
              <a:ext cx="2628900" cy="467677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4"/>
          <p:cNvSpPr>
            <a:spLocks noChangeArrowheads="1"/>
          </p:cNvSpPr>
          <p:nvPr/>
        </p:nvSpPr>
        <p:spPr bwMode="auto">
          <a:xfrm>
            <a:off x="0" y="981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如何</a:t>
            </a:r>
            <a:r>
              <a:rPr lang="zh-CN" altLang="en-US" sz="2000" b="1" dirty="0">
                <a:solidFill>
                  <a:srgbClr val="1B639F"/>
                </a:solidFill>
              </a:rPr>
              <a:t>创建微信群</a:t>
            </a:r>
          </a:p>
        </p:txBody>
      </p:sp>
      <p:sp>
        <p:nvSpPr>
          <p:cNvPr id="9" name="矩形 15"/>
          <p:cNvSpPr>
            <a:spLocks noChangeArrowheads="1"/>
          </p:cNvSpPr>
          <p:nvPr/>
        </p:nvSpPr>
        <p:spPr bwMode="auto">
          <a:xfrm>
            <a:off x="688975" y="2473325"/>
            <a:ext cx="3018929"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）面对面</a:t>
            </a:r>
            <a:r>
              <a:rPr lang="zh-CN" altLang="en-US" sz="1700" b="1" dirty="0">
                <a:latin typeface="微软雅黑" panose="020B0503020204020204" pitchFamily="34" charset="-122"/>
                <a:ea typeface="微软雅黑" panose="020B0503020204020204" pitchFamily="34" charset="-122"/>
              </a:rPr>
              <a:t>建群</a:t>
            </a:r>
          </a:p>
          <a:p>
            <a:pPr algn="just">
              <a:lnSpc>
                <a:spcPct val="150000"/>
              </a:lnSpc>
            </a:pPr>
            <a:r>
              <a:rPr lang="zh-CN" altLang="en-US" sz="1700" dirty="0">
                <a:latin typeface="微软雅黑" panose="020B0503020204020204" pitchFamily="34" charset="-122"/>
                <a:ea typeface="微软雅黑" panose="020B0503020204020204" pitchFamily="34" charset="-122"/>
              </a:rPr>
              <a:t>面对面建群是一个简单便捷的线下建群方式，具体步骤如下。</a:t>
            </a:r>
          </a:p>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01</a:t>
            </a:r>
            <a:r>
              <a:rPr lang="zh-CN" altLang="en-US" sz="1700" dirty="0" smtClean="0">
                <a:latin typeface="微软雅黑" panose="020B0503020204020204" pitchFamily="34" charset="-122"/>
                <a:ea typeface="微软雅黑" panose="020B0503020204020204" pitchFamily="34" charset="-122"/>
              </a:rPr>
              <a:t>：打开</a:t>
            </a:r>
            <a:r>
              <a:rPr lang="zh-CN" altLang="en-US" sz="1700" dirty="0">
                <a:latin typeface="微软雅黑" panose="020B0503020204020204" pitchFamily="34" charset="-122"/>
                <a:ea typeface="微软雅黑" panose="020B0503020204020204" pitchFamily="34" charset="-122"/>
              </a:rPr>
              <a:t>微信，点击在微信主页面右上角的“</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，选择</a:t>
            </a:r>
            <a:r>
              <a:rPr lang="zh-CN" altLang="en-US" sz="1700" dirty="0" smtClean="0">
                <a:latin typeface="微软雅黑" panose="020B0503020204020204" pitchFamily="34" charset="-122"/>
                <a:ea typeface="微软雅黑" panose="020B0503020204020204" pitchFamily="34" charset="-122"/>
              </a:rPr>
              <a:t>“发起群聊”。</a:t>
            </a:r>
            <a:endParaRPr lang="zh-CN" altLang="en-US" sz="1700" dirty="0">
              <a:latin typeface="微软雅黑" panose="020B0503020204020204" pitchFamily="34" charset="-122"/>
              <a:ea typeface="微软雅黑" panose="020B0503020204020204" pitchFamily="34" charset="-122"/>
            </a:endParaRPr>
          </a:p>
        </p:txBody>
      </p:sp>
      <p:sp>
        <p:nvSpPr>
          <p:cNvPr id="3"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4"/>
          <p:cNvSpPr>
            <a:spLocks noChangeArrowheads="1"/>
          </p:cNvSpPr>
          <p:nvPr/>
        </p:nvSpPr>
        <p:spPr bwMode="auto">
          <a:xfrm>
            <a:off x="0" y="981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2" name="组合 11"/>
          <p:cNvGrpSpPr/>
          <p:nvPr/>
        </p:nvGrpSpPr>
        <p:grpSpPr>
          <a:xfrm>
            <a:off x="4067944" y="2169055"/>
            <a:ext cx="4541326" cy="3932525"/>
            <a:chOff x="1263238" y="914400"/>
            <a:chExt cx="5257800" cy="4552950"/>
          </a:xfrm>
        </p:grpSpPr>
        <p:pic>
          <p:nvPicPr>
            <p:cNvPr id="1030"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3238" y="914400"/>
              <a:ext cx="2628900" cy="4543425"/>
            </a:xfrm>
            <a:prstGeom prst="rect">
              <a:avLst/>
            </a:prstGeom>
            <a:noFill/>
            <a:extLst>
              <a:ext uri="{909E8E84-426E-40DD-AFC4-6F175D3DCCD1}">
                <a14:hiddenFill xmlns:a14="http://schemas.microsoft.com/office/drawing/2010/main">
                  <a:solidFill>
                    <a:srgbClr val="FFFFFF"/>
                  </a:solidFill>
                </a14:hiddenFill>
              </a:ext>
            </a:extLst>
          </p:spPr>
        </p:pic>
        <p:pic>
          <p:nvPicPr>
            <p:cNvPr id="1029" name="图片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2138" y="914400"/>
              <a:ext cx="2628900" cy="455295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Rectangle 8"/>
          <p:cNvSpPr>
            <a:spLocks noChangeArrowheads="1"/>
          </p:cNvSpPr>
          <p:nvPr/>
        </p:nvSpPr>
        <p:spPr bwMode="auto">
          <a:xfrm>
            <a:off x="0" y="9553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如何</a:t>
            </a:r>
            <a:r>
              <a:rPr lang="zh-CN" altLang="en-US" sz="2000" b="1" dirty="0">
                <a:solidFill>
                  <a:srgbClr val="1B639F"/>
                </a:solidFill>
              </a:rPr>
              <a:t>创建微信群</a:t>
            </a:r>
          </a:p>
        </p:txBody>
      </p:sp>
      <p:sp>
        <p:nvSpPr>
          <p:cNvPr id="9" name="矩形 15"/>
          <p:cNvSpPr>
            <a:spLocks noChangeArrowheads="1"/>
          </p:cNvSpPr>
          <p:nvPr/>
        </p:nvSpPr>
        <p:spPr bwMode="auto">
          <a:xfrm>
            <a:off x="688975" y="2473325"/>
            <a:ext cx="3018929"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02</a:t>
            </a:r>
            <a:r>
              <a:rPr lang="zh-CN" altLang="en-US" sz="1700" dirty="0" smtClean="0">
                <a:latin typeface="微软雅黑" panose="020B0503020204020204" pitchFamily="34" charset="-122"/>
                <a:ea typeface="微软雅黑" panose="020B0503020204020204" pitchFamily="34" charset="-122"/>
              </a:rPr>
              <a:t>：点击</a:t>
            </a:r>
            <a:r>
              <a:rPr lang="zh-CN" altLang="en-US" sz="1700" dirty="0">
                <a:latin typeface="微软雅黑" panose="020B0503020204020204" pitchFamily="34" charset="-122"/>
                <a:ea typeface="微软雅黑" panose="020B0503020204020204" pitchFamily="34" charset="-122"/>
              </a:rPr>
              <a:t>其中的</a:t>
            </a:r>
            <a:r>
              <a:rPr lang="zh-CN" altLang="en-US" sz="1700" dirty="0" smtClean="0">
                <a:latin typeface="微软雅黑" panose="020B0503020204020204" pitchFamily="34" charset="-122"/>
                <a:ea typeface="微软雅黑" panose="020B0503020204020204" pitchFamily="34" charset="-122"/>
              </a:rPr>
              <a:t>“面对面建群” 。</a:t>
            </a:r>
            <a:endParaRPr lang="zh-CN" altLang="en-US" sz="1700" dirty="0">
              <a:latin typeface="微软雅黑" panose="020B0503020204020204" pitchFamily="34" charset="-122"/>
              <a:ea typeface="微软雅黑" panose="020B0503020204020204" pitchFamily="34" charset="-122"/>
            </a:endParaRPr>
          </a:p>
        </p:txBody>
      </p:sp>
      <p:sp>
        <p:nvSpPr>
          <p:cNvPr id="3"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4"/>
          <p:cNvSpPr>
            <a:spLocks noChangeArrowheads="1"/>
          </p:cNvSpPr>
          <p:nvPr/>
        </p:nvSpPr>
        <p:spPr bwMode="auto">
          <a:xfrm>
            <a:off x="0" y="981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5260975" y="1865828"/>
            <a:ext cx="2627630" cy="4538980"/>
          </a:xfrm>
          <a:prstGeom prst="rect">
            <a:avLst/>
          </a:prstGeom>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如何</a:t>
            </a:r>
            <a:r>
              <a:rPr lang="zh-CN" altLang="en-US" sz="2000" b="1" dirty="0">
                <a:solidFill>
                  <a:srgbClr val="1B639F"/>
                </a:solidFill>
              </a:rPr>
              <a:t>创建微信群</a:t>
            </a:r>
          </a:p>
        </p:txBody>
      </p:sp>
      <p:sp>
        <p:nvSpPr>
          <p:cNvPr id="9" name="矩形 15"/>
          <p:cNvSpPr>
            <a:spLocks noChangeArrowheads="1"/>
          </p:cNvSpPr>
          <p:nvPr/>
        </p:nvSpPr>
        <p:spPr bwMode="auto">
          <a:xfrm>
            <a:off x="688975" y="2473325"/>
            <a:ext cx="3018929"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03</a:t>
            </a:r>
            <a:r>
              <a:rPr lang="zh-CN" altLang="en-US" sz="1700" dirty="0" smtClean="0">
                <a:latin typeface="微软雅黑" panose="020B0503020204020204" pitchFamily="34" charset="-122"/>
                <a:ea typeface="微软雅黑" panose="020B0503020204020204" pitchFamily="34" charset="-122"/>
              </a:rPr>
              <a:t>：在界面</a:t>
            </a:r>
            <a:r>
              <a:rPr lang="zh-CN" altLang="en-US" sz="1700" dirty="0">
                <a:latin typeface="微软雅黑" panose="020B0503020204020204" pitchFamily="34" charset="-122"/>
                <a:ea typeface="微软雅黑" panose="020B0503020204020204" pitchFamily="34" charset="-122"/>
              </a:rPr>
              <a:t>输入密码，设定任意的四位数密码即可建群。最后，微信会提示建群成功，并且创建者会优先进入社群，然后周围的用户直接输入密码就进去了。</a:t>
            </a:r>
          </a:p>
        </p:txBody>
      </p:sp>
      <p:sp>
        <p:nvSpPr>
          <p:cNvPr id="3"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4"/>
          <p:cNvSpPr>
            <a:spLocks noChangeArrowheads="1"/>
          </p:cNvSpPr>
          <p:nvPr/>
        </p:nvSpPr>
        <p:spPr bwMode="auto">
          <a:xfrm>
            <a:off x="0" y="981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0" name="组合 9"/>
          <p:cNvGrpSpPr/>
          <p:nvPr/>
        </p:nvGrpSpPr>
        <p:grpSpPr>
          <a:xfrm>
            <a:off x="3991928" y="2132856"/>
            <a:ext cx="4468504" cy="3828991"/>
            <a:chOff x="3383260" y="2003424"/>
            <a:chExt cx="5257800" cy="4505326"/>
          </a:xfrm>
        </p:grpSpPr>
        <p:pic>
          <p:nvPicPr>
            <p:cNvPr id="3074" name="图片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3260" y="2003424"/>
              <a:ext cx="2628900" cy="4505325"/>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2160" y="2003425"/>
              <a:ext cx="2628900" cy="4505325"/>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Rectangle 4"/>
          <p:cNvSpPr>
            <a:spLocks noChangeArrowheads="1"/>
          </p:cNvSpPr>
          <p:nvPr/>
        </p:nvSpPr>
        <p:spPr bwMode="auto">
          <a:xfrm>
            <a:off x="0" y="9467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功能</a:t>
            </a:r>
          </a:p>
        </p:txBody>
      </p:sp>
      <p:sp>
        <p:nvSpPr>
          <p:cNvPr id="9"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公告</a:t>
            </a:r>
          </a:p>
          <a:p>
            <a:pPr algn="just">
              <a:lnSpc>
                <a:spcPct val="150000"/>
              </a:lnSpc>
            </a:pPr>
            <a:r>
              <a:rPr lang="zh-CN" altLang="en-US" sz="1700" dirty="0">
                <a:latin typeface="微软雅黑" panose="020B0503020204020204" pitchFamily="34" charset="-122"/>
                <a:ea typeface="微软雅黑" panose="020B0503020204020204" pitchFamily="34" charset="-122"/>
              </a:rPr>
              <a:t>群公告是指一项社群通知服务。只有群主或群管理员才能发布，发布后每一位群员都会收到消息通知提醒。</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通话</a:t>
            </a:r>
          </a:p>
          <a:p>
            <a:pPr algn="just">
              <a:lnSpc>
                <a:spcPct val="150000"/>
              </a:lnSpc>
            </a:pPr>
            <a:r>
              <a:rPr lang="zh-CN" altLang="en-US" sz="1700" dirty="0">
                <a:latin typeface="微软雅黑" panose="020B0503020204020204" pitchFamily="34" charset="-122"/>
                <a:ea typeface="微软雅黑" panose="020B0503020204020204" pitchFamily="34" charset="-122"/>
              </a:rPr>
              <a:t>群通话是一个群体语音服务，微信群内可以实现多人在线视频或音频通话，方便多人一起讨论问题或者聊天。</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）位置</a:t>
            </a:r>
            <a:r>
              <a:rPr lang="zh-CN" altLang="en-US" sz="1700" b="1" dirty="0">
                <a:latin typeface="微软雅黑" panose="020B0503020204020204" pitchFamily="34" charset="-122"/>
                <a:ea typeface="微软雅黑" panose="020B0503020204020204" pitchFamily="34" charset="-122"/>
              </a:rPr>
              <a:t>共享</a:t>
            </a:r>
          </a:p>
          <a:p>
            <a:pPr algn="just">
              <a:lnSpc>
                <a:spcPct val="150000"/>
              </a:lnSpc>
            </a:pPr>
            <a:r>
              <a:rPr lang="zh-CN" altLang="en-US" sz="1700" dirty="0">
                <a:latin typeface="微软雅黑" panose="020B0503020204020204" pitchFamily="34" charset="-122"/>
                <a:ea typeface="微软雅黑" panose="020B0503020204020204" pitchFamily="34" charset="-122"/>
              </a:rPr>
              <a:t>位置共享是微信的一个生活类功能，打开它就可以实时共享用户的位置给所有微信群成员</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
        <p:nvSpPr>
          <p:cNvPr id="3"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2.1.2  </a:t>
            </a:r>
            <a:r>
              <a:rPr lang="zh-CN" altLang="en-US" sz="2700" dirty="0" smtClean="0">
                <a:solidFill>
                  <a:srgbClr val="1369B2"/>
                </a:solidFill>
                <a:latin typeface="微软雅黑" panose="020B0503020204020204" pitchFamily="34" charset="-122"/>
                <a:ea typeface="微软雅黑" panose="020B0503020204020204" pitchFamily="34" charset="-122"/>
              </a:rPr>
              <a:t>微信</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功能</a:t>
            </a:r>
          </a:p>
        </p:txBody>
      </p:sp>
      <p:sp>
        <p:nvSpPr>
          <p:cNvPr id="11"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4</a:t>
            </a:r>
            <a:r>
              <a:rPr lang="zh-CN" altLang="en-US" sz="1700" b="1" dirty="0">
                <a:latin typeface="微软雅黑" panose="020B0503020204020204" pitchFamily="34" charset="-122"/>
                <a:ea typeface="微软雅黑" panose="020B0503020204020204" pitchFamily="34" charset="-122"/>
              </a:rPr>
              <a:t>）群红包</a:t>
            </a:r>
          </a:p>
          <a:p>
            <a:pPr algn="just">
              <a:lnSpc>
                <a:spcPct val="150000"/>
              </a:lnSpc>
            </a:pPr>
            <a:r>
              <a:rPr lang="zh-CN" altLang="en-US" sz="1700" dirty="0">
                <a:latin typeface="微软雅黑" panose="020B0503020204020204" pitchFamily="34" charset="-122"/>
                <a:ea typeface="微软雅黑" panose="020B0503020204020204" pitchFamily="34" charset="-122"/>
              </a:rPr>
              <a:t>微信群红包的本质是通过微信钱包进行的转账交易。微信群红包分为</a:t>
            </a:r>
            <a:r>
              <a:rPr lang="zh-CN" altLang="en-US" sz="1700" dirty="0" smtClean="0">
                <a:latin typeface="微软雅黑" panose="020B0503020204020204" pitchFamily="34" charset="-122"/>
                <a:ea typeface="微软雅黑" panose="020B0503020204020204" pitchFamily="34" charset="-122"/>
              </a:rPr>
              <a:t>两种：拼</a:t>
            </a:r>
            <a:r>
              <a:rPr lang="zh-CN" altLang="en-US" sz="1700" dirty="0">
                <a:latin typeface="微软雅黑" panose="020B0503020204020204" pitchFamily="34" charset="-122"/>
                <a:ea typeface="微软雅黑" panose="020B0503020204020204" pitchFamily="34" charset="-122"/>
              </a:rPr>
              <a:t>手气红包和普通红包。</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5</a:t>
            </a:r>
            <a:r>
              <a:rPr lang="zh-CN" altLang="en-US" sz="1700" b="1" dirty="0">
                <a:latin typeface="微软雅黑" panose="020B0503020204020204" pitchFamily="34" charset="-122"/>
                <a:ea typeface="微软雅黑" panose="020B0503020204020204" pitchFamily="34" charset="-122"/>
              </a:rPr>
              <a:t>）群名片</a:t>
            </a:r>
          </a:p>
          <a:p>
            <a:pPr algn="just">
              <a:lnSpc>
                <a:spcPct val="150000"/>
              </a:lnSpc>
            </a:pPr>
            <a:r>
              <a:rPr lang="zh-CN" altLang="en-US" sz="1700" dirty="0">
                <a:latin typeface="微软雅黑" panose="020B0503020204020204" pitchFamily="34" charset="-122"/>
                <a:ea typeface="微软雅黑" panose="020B0503020204020204" pitchFamily="34" charset="-122"/>
              </a:rPr>
              <a:t>群</a:t>
            </a:r>
            <a:r>
              <a:rPr lang="zh-CN" altLang="en-US" sz="1700" dirty="0" smtClean="0">
                <a:latin typeface="微软雅黑" panose="020B0503020204020204" pitchFamily="34" charset="-122"/>
                <a:ea typeface="微软雅黑" panose="020B0503020204020204" pitchFamily="34" charset="-122"/>
              </a:rPr>
              <a:t>名片本质上是</a:t>
            </a:r>
            <a:r>
              <a:rPr lang="zh-CN" altLang="en-US" sz="1700" dirty="0">
                <a:latin typeface="微软雅黑" panose="020B0503020204020204" pitchFamily="34" charset="-122"/>
                <a:ea typeface="微软雅黑" panose="020B0503020204020204" pitchFamily="34" charset="-122"/>
              </a:rPr>
              <a:t>一个链接，微信群可以自行生成群名片，用于发给其他微信好友或微信群。</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6</a:t>
            </a:r>
            <a:r>
              <a:rPr lang="zh-CN" altLang="en-US" sz="1700" b="1" dirty="0">
                <a:latin typeface="微软雅黑" panose="020B0503020204020204" pitchFamily="34" charset="-122"/>
                <a:ea typeface="微软雅黑" panose="020B0503020204020204" pitchFamily="34" charset="-122"/>
              </a:rPr>
              <a:t>）群二维码</a:t>
            </a:r>
          </a:p>
          <a:p>
            <a:pPr algn="just">
              <a:lnSpc>
                <a:spcPct val="150000"/>
              </a:lnSpc>
            </a:pPr>
            <a:r>
              <a:rPr lang="zh-CN" altLang="en-US" sz="1700" dirty="0">
                <a:latin typeface="微软雅黑" panose="020B0503020204020204" pitchFamily="34" charset="-122"/>
                <a:ea typeface="微软雅黑" panose="020B0503020204020204" pitchFamily="34" charset="-122"/>
              </a:rPr>
              <a:t>群二维码的形式是一张图片，微信群可以自行生成群名片，可以发至其他微信好友或微信群，用于邀请新群员。一个二维码的有效期为</a:t>
            </a:r>
            <a:r>
              <a:rPr lang="en-US" altLang="zh-CN" sz="1700" dirty="0">
                <a:latin typeface="微软雅黑" panose="020B0503020204020204" pitchFamily="34" charset="-122"/>
                <a:ea typeface="微软雅黑" panose="020B0503020204020204" pitchFamily="34" charset="-122"/>
              </a:rPr>
              <a:t>7</a:t>
            </a:r>
            <a:r>
              <a:rPr lang="zh-CN" altLang="en-US" sz="1700" dirty="0">
                <a:latin typeface="微软雅黑" panose="020B0503020204020204" pitchFamily="34" charset="-122"/>
                <a:ea typeface="微软雅黑" panose="020B0503020204020204" pitchFamily="34" charset="-122"/>
              </a:rPr>
              <a:t>天。</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1" name="组合 2"/>
          <p:cNvGrpSpPr/>
          <p:nvPr/>
        </p:nvGrpSpPr>
        <p:grpSpPr bwMode="auto">
          <a:xfrm>
            <a:off x="2555875" y="3150295"/>
            <a:ext cx="4056063" cy="566737"/>
            <a:chOff x="2358154" y="2698006"/>
            <a:chExt cx="4650750" cy="650995"/>
          </a:xfrm>
        </p:grpSpPr>
        <p:sp>
          <p:nvSpPr>
            <p:cNvPr id="6" name="圆角矩形 5"/>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en-US" altLang="zh-CN" kern="0" dirty="0" smtClean="0">
                  <a:solidFill>
                    <a:srgbClr val="4E5B6F">
                      <a:lumMod val="50000"/>
                    </a:srgbClr>
                  </a:solidFill>
                  <a:latin typeface="微软雅黑" panose="020B0503020204020204" pitchFamily="34" charset="-122"/>
                  <a:ea typeface="微软雅黑" panose="020B0503020204020204" pitchFamily="34" charset="-122"/>
                </a:rPr>
                <a:t>QQ</a:t>
              </a: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介绍</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2.2  </a:t>
              </a:r>
              <a:r>
                <a:rPr lang="en-US" altLang="zh-CN" sz="2800" b="1" dirty="0" smtClean="0">
                  <a:solidFill>
                    <a:srgbClr val="006BA9"/>
                  </a:solidFill>
                  <a:latin typeface="微软雅黑" panose="020B0503020204020204" pitchFamily="34" charset="-122"/>
                  <a:ea typeface="微软雅黑" panose="020B0503020204020204" pitchFamily="34" charset="-122"/>
                </a:rPr>
                <a:t>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3" name="组合 2"/>
          <p:cNvGrpSpPr/>
          <p:nvPr/>
        </p:nvGrpSpPr>
        <p:grpSpPr bwMode="auto">
          <a:xfrm>
            <a:off x="2547938" y="4662463"/>
            <a:ext cx="4056062" cy="566737"/>
            <a:chOff x="2358154" y="2698006"/>
            <a:chExt cx="4650750" cy="650995"/>
          </a:xfrm>
        </p:grpSpPr>
        <p:sp>
          <p:nvSpPr>
            <p:cNvPr id="12" name="圆角矩形 1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en-US" altLang="zh-CN" kern="0" dirty="0" smtClean="0">
                  <a:solidFill>
                    <a:srgbClr val="4E5B6F">
                      <a:lumMod val="50000"/>
                    </a:srgbClr>
                  </a:solidFill>
                  <a:latin typeface="微软雅黑" panose="020B0503020204020204" pitchFamily="34" charset="-122"/>
                  <a:ea typeface="微软雅黑" panose="020B0503020204020204" pitchFamily="34" charset="-122"/>
                </a:rPr>
                <a:t>QQ</a:t>
              </a: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群介绍</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smtClean="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2.2.1  QQ</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发展</a:t>
            </a:r>
            <a:r>
              <a:rPr lang="zh-CN" altLang="en-US" sz="2000" b="1" dirty="0">
                <a:solidFill>
                  <a:srgbClr val="1B639F"/>
                </a:solidFill>
              </a:rPr>
              <a:t>历史</a:t>
            </a:r>
          </a:p>
        </p:txBody>
      </p:sp>
      <p:sp>
        <p:nvSpPr>
          <p:cNvPr id="11" name="矩形 15"/>
          <p:cNvSpPr>
            <a:spLocks noChangeArrowheads="1"/>
          </p:cNvSpPr>
          <p:nvPr/>
        </p:nvSpPr>
        <p:spPr bwMode="auto">
          <a:xfrm>
            <a:off x="688975"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作为一个“历史悠久”的社群平台，早期</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持续更新出了大量的新功能，但是在近几年功能更新频率下降，更多的是做产品调整和用户</a:t>
            </a:r>
            <a:r>
              <a:rPr lang="zh-CN" altLang="en-US" sz="1700" dirty="0" smtClean="0">
                <a:latin typeface="微软雅黑" panose="020B0503020204020204" pitchFamily="34" charset="-122"/>
                <a:ea typeface="微软雅黑" panose="020B0503020204020204" pitchFamily="34" charset="-122"/>
              </a:rPr>
              <a:t>维系</a:t>
            </a:r>
            <a:r>
              <a:rPr lang="en-US" altLang="zh-CN"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1999</a:t>
            </a:r>
            <a:r>
              <a:rPr lang="zh-CN" altLang="en-US" sz="1700" dirty="0">
                <a:latin typeface="微软雅黑" panose="020B0503020204020204" pitchFamily="34" charset="-122"/>
                <a:ea typeface="微软雅黑" panose="020B0503020204020204" pitchFamily="34" charset="-122"/>
              </a:rPr>
              <a:t>年，腾讯公司针对火热的互联网沟通推出了第一款点对点、一对多的聊天软件，叫做</a:t>
            </a:r>
            <a:r>
              <a:rPr lang="en-US" altLang="zh-CN" sz="1700" dirty="0">
                <a:latin typeface="微软雅黑" panose="020B0503020204020204" pitchFamily="34" charset="-122"/>
                <a:ea typeface="微软雅黑" panose="020B0503020204020204" pitchFamily="34" charset="-122"/>
              </a:rPr>
              <a:t>OICQ</a:t>
            </a:r>
            <a:r>
              <a:rPr lang="zh-CN" altLang="en-US" sz="1700" dirty="0">
                <a:latin typeface="微软雅黑" panose="020B0503020204020204" pitchFamily="34" charset="-122"/>
                <a:ea typeface="微软雅黑" panose="020B0503020204020204" pitchFamily="34" charset="-122"/>
              </a:rPr>
              <a:t>，意为</a:t>
            </a:r>
            <a:r>
              <a:rPr lang="en-US" altLang="zh-CN" sz="1700" dirty="0">
                <a:latin typeface="微软雅黑" panose="020B0503020204020204" pitchFamily="34" charset="-122"/>
                <a:ea typeface="微软雅黑" panose="020B0503020204020204" pitchFamily="34" charset="-122"/>
              </a:rPr>
              <a:t>opening I seek you</a:t>
            </a:r>
            <a:r>
              <a:rPr lang="zh-CN" altLang="en-US" sz="1700" dirty="0" smtClean="0">
                <a:latin typeface="微软雅黑" panose="020B0503020204020204" pitchFamily="34" charset="-122"/>
                <a:ea typeface="微软雅黑" panose="020B0503020204020204" pitchFamily="34" charset="-122"/>
              </a:rPr>
              <a:t>。在</a:t>
            </a:r>
            <a:r>
              <a:rPr lang="en-US" altLang="zh-CN" sz="1700" dirty="0">
                <a:latin typeface="微软雅黑" panose="020B0503020204020204" pitchFamily="34" charset="-122"/>
                <a:ea typeface="微软雅黑" panose="020B0503020204020204" pitchFamily="34" charset="-122"/>
              </a:rPr>
              <a:t>2000</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OICQ</a:t>
            </a:r>
            <a:r>
              <a:rPr lang="zh-CN" altLang="en-US" sz="1700" dirty="0">
                <a:latin typeface="微软雅黑" panose="020B0503020204020204" pitchFamily="34" charset="-122"/>
                <a:ea typeface="微软雅黑" panose="020B0503020204020204" pitchFamily="34" charset="-122"/>
              </a:rPr>
              <a:t>正式更名为</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，随着软件开发，软件依次推出了视频聊天、</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a:t>
            </a:r>
            <a:r>
              <a:rPr lang="en-US" altLang="zh-CN" sz="1700" dirty="0">
                <a:latin typeface="微软雅黑" panose="020B0503020204020204" pitchFamily="34" charset="-122"/>
                <a:ea typeface="微软雅黑" panose="020B0503020204020204" pitchFamily="34" charset="-122"/>
              </a:rPr>
              <a:t>QQ Show</a:t>
            </a:r>
            <a:r>
              <a:rPr lang="zh-CN" altLang="en-US" sz="1700" dirty="0">
                <a:latin typeface="微软雅黑" panose="020B0503020204020204" pitchFamily="34" charset="-122"/>
                <a:ea typeface="微软雅黑" panose="020B0503020204020204" pitchFamily="34" charset="-122"/>
              </a:rPr>
              <a:t>等功能</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2003</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用户能够自己设置聊天场景、</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炫铃等，也加入了一些更便于办公的功能，如</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小秘书、个人网络硬盘、捕捉屏幕、远程协助。</a:t>
            </a:r>
          </a:p>
          <a:p>
            <a:pPr algn="just">
              <a:lnSpc>
                <a:spcPct val="150000"/>
              </a:lnSpc>
            </a:pPr>
            <a:r>
              <a:rPr lang="en-US" altLang="zh-CN" sz="1700" dirty="0">
                <a:latin typeface="微软雅黑" panose="020B0503020204020204" pitchFamily="34" charset="-122"/>
                <a:ea typeface="微软雅黑" panose="020B0503020204020204" pitchFamily="34" charset="-122"/>
              </a:rPr>
              <a:t>2005</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宠物、</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音乐、</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主题包、</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视频秀等功能的推出极大的丰富了用户的娱乐。同时，腾讯公司根据网络社交圈打造推出了</a:t>
            </a:r>
            <a:r>
              <a:rPr lang="en-US" altLang="zh-CN" sz="1700" dirty="0" smtClean="0">
                <a:latin typeface="微软雅黑" panose="020B0503020204020204" pitchFamily="34" charset="-122"/>
                <a:ea typeface="微软雅黑" panose="020B0503020204020204" pitchFamily="34" charset="-122"/>
              </a:rPr>
              <a:t>Q-Zone</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en-US" altLang="zh-CN"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bwMode="auto">
          <a:xfrm>
            <a:off x="0" y="2185988"/>
            <a:ext cx="9144000" cy="2863850"/>
          </a:xfrm>
          <a:prstGeom prst="rect">
            <a:avLst/>
          </a:prstGeom>
          <a:solidFill>
            <a:schemeClr val="bg1">
              <a:lumMod val="95000"/>
            </a:schemeClr>
          </a:solidFill>
          <a:ln w="28575" cap="flat" cmpd="sng" algn="ctr">
            <a:solidFill>
              <a:schemeClr val="bg1">
                <a:lumMod val="95000"/>
              </a:schemeClr>
            </a:solidFill>
            <a:prstDash val="solid"/>
            <a:round/>
            <a:headEnd type="none" w="med" len="med"/>
            <a:tailEnd type="none" w="med" len="med"/>
          </a:ln>
          <a:effectLst/>
        </p:spPr>
        <p:txBody>
          <a:bodyPr/>
          <a:lstStyle/>
          <a:p>
            <a:pPr fontAlgn="base">
              <a:spcBef>
                <a:spcPct val="0"/>
              </a:spcBef>
              <a:spcAft>
                <a:spcPct val="0"/>
              </a:spcAft>
              <a:buFont typeface="Arial" panose="020B0604020202020204" pitchFamily="34" charset="0"/>
              <a:buNone/>
              <a:defRPr/>
            </a:pPr>
            <a:endParaRPr lang="zh-CN" altLang="en-US">
              <a:solidFill>
                <a:prstClr val="black"/>
              </a:solidFill>
            </a:endParaRPr>
          </a:p>
        </p:txBody>
      </p:sp>
      <p:sp>
        <p:nvSpPr>
          <p:cNvPr id="307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学习目标</a:t>
            </a:r>
          </a:p>
        </p:txBody>
      </p:sp>
      <p:grpSp>
        <p:nvGrpSpPr>
          <p:cNvPr id="10" name="组合 9"/>
          <p:cNvGrpSpPr/>
          <p:nvPr/>
        </p:nvGrpSpPr>
        <p:grpSpPr bwMode="auto">
          <a:xfrm>
            <a:off x="1325563" y="2424113"/>
            <a:ext cx="6486797" cy="1052512"/>
            <a:chOff x="1325563" y="2424113"/>
            <a:chExt cx="6486797" cy="1052512"/>
          </a:xfrm>
        </p:grpSpPr>
        <p:sp>
          <p:nvSpPr>
            <p:cNvPr id="3088" name="矩形 2"/>
            <p:cNvSpPr>
              <a:spLocks noChangeArrowheads="1"/>
            </p:cNvSpPr>
            <p:nvPr/>
          </p:nvSpPr>
          <p:spPr bwMode="auto">
            <a:xfrm>
              <a:off x="2928938" y="2435225"/>
              <a:ext cx="4883422" cy="1041400"/>
            </a:xfrm>
            <a:prstGeom prst="rect">
              <a:avLst/>
            </a:prstGeom>
            <a:solidFill>
              <a:schemeClr val="accent4"/>
            </a:solidFill>
            <a:ln>
              <a:noFill/>
            </a:ln>
            <a:extLst>
              <a:ext uri="{91240B29-F687-4F45-9708-019B960494DF}">
                <a14:hiddenLine xmlns:a14="http://schemas.microsoft.com/office/drawing/2010/main" w="2857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smtClean="0">
                <a:solidFill>
                  <a:prstClr val="black"/>
                </a:solidFill>
              </a:endParaRPr>
            </a:p>
          </p:txBody>
        </p:sp>
        <p:grpSp>
          <p:nvGrpSpPr>
            <p:cNvPr id="3087" name="组合 5"/>
            <p:cNvGrpSpPr/>
            <p:nvPr/>
          </p:nvGrpSpPr>
          <p:grpSpPr bwMode="auto">
            <a:xfrm>
              <a:off x="2935287" y="2424113"/>
              <a:ext cx="4877072" cy="1044575"/>
              <a:chOff x="2945142" y="2537963"/>
              <a:chExt cx="4877456" cy="1060892"/>
            </a:xfrm>
          </p:grpSpPr>
          <p:sp>
            <p:nvSpPr>
              <p:cNvPr id="4" name="矩形 54"/>
              <p:cNvSpPr>
                <a:spLocks noChangeArrowheads="1"/>
              </p:cNvSpPr>
              <p:nvPr/>
            </p:nvSpPr>
            <p:spPr bwMode="auto">
              <a:xfrm>
                <a:off x="2945142" y="2537963"/>
                <a:ext cx="4756525" cy="1060892"/>
              </a:xfrm>
              <a:prstGeom prst="rect">
                <a:avLst/>
              </a:prstGeom>
              <a:solidFill>
                <a:schemeClr val="tx1">
                  <a:lumMod val="65000"/>
                  <a:lumOff val="35000"/>
                </a:schemeClr>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sp>
            <p:nvSpPr>
              <p:cNvPr id="3092" name="TextBox 81"/>
              <p:cNvSpPr>
                <a:spLocks noChangeArrowheads="1"/>
              </p:cNvSpPr>
              <p:nvPr/>
            </p:nvSpPr>
            <p:spPr bwMode="auto">
              <a:xfrm>
                <a:off x="3099142" y="2663722"/>
                <a:ext cx="4723456" cy="79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了解</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不同社群平台的历史</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了解</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不同社群平台的用户属性及平台优势</a:t>
                </a:r>
              </a:p>
            </p:txBody>
          </p:sp>
        </p:grpSp>
        <p:grpSp>
          <p:nvGrpSpPr>
            <p:cNvPr id="6" name="组合 11"/>
            <p:cNvGrpSpPr/>
            <p:nvPr/>
          </p:nvGrpSpPr>
          <p:grpSpPr bwMode="auto">
            <a:xfrm>
              <a:off x="1325563" y="2424113"/>
              <a:ext cx="1763712" cy="1049337"/>
              <a:chOff x="1634941" y="2498697"/>
              <a:chExt cx="1763713" cy="1057275"/>
            </a:xfrm>
          </p:grpSpPr>
          <p:sp>
            <p:nvSpPr>
              <p:cNvPr id="3089" name="TextBox 14"/>
              <p:cNvSpPr txBox="1">
                <a:spLocks noChangeArrowheads="1"/>
              </p:cNvSpPr>
              <p:nvPr/>
            </p:nvSpPr>
            <p:spPr bwMode="auto">
              <a:xfrm>
                <a:off x="1849406" y="2695617"/>
                <a:ext cx="846912" cy="71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anose="02000000000000000000" pitchFamily="2" charset="-122"/>
                    <a:ea typeface="方正正粗黑简体" panose="02000000000000000000" pitchFamily="2" charset="-122"/>
                  </a:rPr>
                  <a:t>知识目标</a:t>
                </a:r>
              </a:p>
            </p:txBody>
          </p:sp>
          <p:sp>
            <p:nvSpPr>
              <p:cNvPr id="5" name="矩形 29"/>
              <p:cNvSpPr>
                <a:spLocks noChangeArrowheads="1"/>
              </p:cNvSpPr>
              <p:nvPr/>
            </p:nvSpPr>
            <p:spPr bwMode="auto">
              <a:xfrm>
                <a:off x="1634941" y="2498697"/>
                <a:ext cx="1763713" cy="1057275"/>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grpSp>
      </p:grpSp>
      <p:grpSp>
        <p:nvGrpSpPr>
          <p:cNvPr id="11" name="组合 10"/>
          <p:cNvGrpSpPr/>
          <p:nvPr/>
        </p:nvGrpSpPr>
        <p:grpSpPr bwMode="auto">
          <a:xfrm>
            <a:off x="1330325" y="3717033"/>
            <a:ext cx="6482034" cy="1131081"/>
            <a:chOff x="1330325" y="3717033"/>
            <a:chExt cx="6481940" cy="1131081"/>
          </a:xfrm>
        </p:grpSpPr>
        <p:grpSp>
          <p:nvGrpSpPr>
            <p:cNvPr id="3078" name="组合 37"/>
            <p:cNvGrpSpPr/>
            <p:nvPr/>
          </p:nvGrpSpPr>
          <p:grpSpPr bwMode="auto">
            <a:xfrm>
              <a:off x="2928915" y="3717033"/>
              <a:ext cx="4883350" cy="1131081"/>
              <a:chOff x="3119531" y="3553671"/>
              <a:chExt cx="4884888" cy="1131170"/>
            </a:xfrm>
          </p:grpSpPr>
          <p:sp>
            <p:nvSpPr>
              <p:cNvPr id="3" name="矩形 35"/>
              <p:cNvSpPr>
                <a:spLocks noChangeArrowheads="1"/>
              </p:cNvSpPr>
              <p:nvPr/>
            </p:nvSpPr>
            <p:spPr bwMode="auto">
              <a:xfrm>
                <a:off x="3119531" y="3600610"/>
                <a:ext cx="4884888" cy="1039895"/>
              </a:xfrm>
              <a:prstGeom prst="rect">
                <a:avLst/>
              </a:prstGeom>
              <a:solidFill>
                <a:schemeClr val="accent4"/>
              </a:solidFill>
              <a:ln>
                <a:noFill/>
              </a:ln>
              <a:extLst>
                <a:ext uri="{91240B29-F687-4F45-9708-019B960494DF}">
                  <a14:hiddenLine xmlns:a14="http://schemas.microsoft.com/office/drawing/2010/main" w="2857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smtClean="0">
                  <a:solidFill>
                    <a:prstClr val="black"/>
                  </a:solidFill>
                </a:endParaRPr>
              </a:p>
            </p:txBody>
          </p:sp>
          <p:grpSp>
            <p:nvGrpSpPr>
              <p:cNvPr id="3083" name="组合 9"/>
              <p:cNvGrpSpPr/>
              <p:nvPr/>
            </p:nvGrpSpPr>
            <p:grpSpPr bwMode="auto">
              <a:xfrm>
                <a:off x="3136998" y="3553671"/>
                <a:ext cx="4867421" cy="1131170"/>
                <a:chOff x="3136998" y="3553671"/>
                <a:chExt cx="4867421" cy="1131170"/>
              </a:xfrm>
            </p:grpSpPr>
            <p:sp>
              <p:nvSpPr>
                <p:cNvPr id="8" name="矩形 47"/>
                <p:cNvSpPr>
                  <a:spLocks noChangeArrowheads="1"/>
                </p:cNvSpPr>
                <p:nvPr/>
              </p:nvSpPr>
              <p:spPr bwMode="auto">
                <a:xfrm>
                  <a:off x="3136998" y="3592671"/>
                  <a:ext cx="4746463" cy="1044659"/>
                </a:xfrm>
                <a:prstGeom prst="rect">
                  <a:avLst/>
                </a:prstGeom>
                <a:solidFill>
                  <a:schemeClr val="tx1">
                    <a:lumMod val="65000"/>
                    <a:lumOff val="35000"/>
                  </a:schemeClr>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a:solidFill>
                      <a:srgbClr val="FFFFFF"/>
                    </a:solidFill>
                  </a:endParaRPr>
                </a:p>
              </p:txBody>
            </p:sp>
            <p:sp>
              <p:nvSpPr>
                <p:cNvPr id="3085" name="TextBox 90"/>
                <p:cNvSpPr>
                  <a:spLocks noChangeArrowheads="1"/>
                </p:cNvSpPr>
                <p:nvPr/>
              </p:nvSpPr>
              <p:spPr bwMode="auto">
                <a:xfrm>
                  <a:off x="3284680" y="3553671"/>
                  <a:ext cx="4719739" cy="113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不同平台社群的人员结构</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不同平台社群的建群方法</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不同平台社群的功能</a:t>
                  </a:r>
                </a:p>
              </p:txBody>
            </p:sp>
          </p:grpSp>
        </p:grpSp>
        <p:grpSp>
          <p:nvGrpSpPr>
            <p:cNvPr id="3079" name="组合 36"/>
            <p:cNvGrpSpPr/>
            <p:nvPr/>
          </p:nvGrpSpPr>
          <p:grpSpPr bwMode="auto">
            <a:xfrm>
              <a:off x="1330325" y="3754438"/>
              <a:ext cx="1763713" cy="1047750"/>
              <a:chOff x="1533525" y="3576638"/>
              <a:chExt cx="1763713" cy="1047600"/>
            </a:xfrm>
          </p:grpSpPr>
          <p:sp>
            <p:nvSpPr>
              <p:cNvPr id="3080" name="TextBox 15"/>
              <p:cNvSpPr txBox="1">
                <a:spLocks noChangeArrowheads="1"/>
              </p:cNvSpPr>
              <p:nvPr/>
            </p:nvSpPr>
            <p:spPr bwMode="auto">
              <a:xfrm>
                <a:off x="1743228" y="3784740"/>
                <a:ext cx="837540" cy="70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anose="02000000000000000000" pitchFamily="2" charset="-122"/>
                    <a:ea typeface="方正正粗黑简体" panose="02000000000000000000" pitchFamily="2" charset="-122"/>
                  </a:rPr>
                  <a:t>技能目标 </a:t>
                </a:r>
              </a:p>
            </p:txBody>
          </p:sp>
          <p:sp>
            <p:nvSpPr>
              <p:cNvPr id="9" name="矩形 29"/>
              <p:cNvSpPr>
                <a:spLocks noChangeArrowheads="1"/>
              </p:cNvSpPr>
              <p:nvPr/>
            </p:nvSpPr>
            <p:spPr bwMode="auto">
              <a:xfrm>
                <a:off x="1533525" y="3576638"/>
                <a:ext cx="1763687" cy="1047600"/>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a:solidFill>
                    <a:srgbClr val="FFFFFF"/>
                  </a:solidFill>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2.2.1  QQ</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用户</a:t>
            </a:r>
            <a:r>
              <a:rPr lang="zh-CN" altLang="en-US" sz="2000" b="1" dirty="0">
                <a:solidFill>
                  <a:srgbClr val="1B639F"/>
                </a:solidFill>
              </a:rPr>
              <a:t>属性</a:t>
            </a:r>
          </a:p>
        </p:txBody>
      </p:sp>
      <p:sp>
        <p:nvSpPr>
          <p:cNvPr id="11" name="矩形 15"/>
          <p:cNvSpPr>
            <a:spLocks noChangeArrowheads="1"/>
          </p:cNvSpPr>
          <p:nvPr/>
        </p:nvSpPr>
        <p:spPr bwMode="auto">
          <a:xfrm>
            <a:off x="688975" y="2473325"/>
            <a:ext cx="4027041"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综合各类数据和报告可以得出：</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现在的主要用户群体集中于东部和中部，活跃用户以</a:t>
            </a:r>
            <a:r>
              <a:rPr lang="en-US" altLang="zh-CN" sz="1700" dirty="0">
                <a:latin typeface="微软雅黑" panose="020B0503020204020204" pitchFamily="34" charset="-122"/>
                <a:ea typeface="微软雅黑" panose="020B0503020204020204" pitchFamily="34" charset="-122"/>
              </a:rPr>
              <a:t>90</a:t>
            </a:r>
            <a:r>
              <a:rPr lang="zh-CN" altLang="en-US" sz="1700" dirty="0">
                <a:latin typeface="微软雅黑" panose="020B0503020204020204" pitchFamily="34" charset="-122"/>
                <a:ea typeface="微软雅黑" panose="020B0503020204020204" pitchFamily="34" charset="-122"/>
              </a:rPr>
              <a:t>后为主，含有大量的</a:t>
            </a:r>
            <a:r>
              <a:rPr lang="en-US" altLang="zh-CN" sz="1700" dirty="0">
                <a:latin typeface="微软雅黑" panose="020B0503020204020204" pitchFamily="34" charset="-122"/>
                <a:ea typeface="微软雅黑" panose="020B0503020204020204" pitchFamily="34" charset="-122"/>
              </a:rPr>
              <a:t>95</a:t>
            </a:r>
            <a:r>
              <a:rPr lang="zh-CN" altLang="en-US" sz="1700" dirty="0">
                <a:latin typeface="微软雅黑" panose="020B0503020204020204" pitchFamily="34" charset="-122"/>
                <a:ea typeface="微软雅黑" panose="020B0503020204020204" pitchFamily="34" charset="-122"/>
              </a:rPr>
              <a:t>后和</a:t>
            </a:r>
            <a:r>
              <a:rPr lang="en-US" altLang="zh-CN" sz="1700" dirty="0">
                <a:latin typeface="微软雅黑" panose="020B0503020204020204" pitchFamily="34" charset="-122"/>
                <a:ea typeface="微软雅黑" panose="020B0503020204020204" pitchFamily="34" charset="-122"/>
              </a:rPr>
              <a:t>00</a:t>
            </a:r>
            <a:r>
              <a:rPr lang="zh-CN" altLang="en-US" sz="1700" dirty="0">
                <a:latin typeface="微软雅黑" panose="020B0503020204020204" pitchFamily="34" charset="-122"/>
                <a:ea typeface="微软雅黑" panose="020B0503020204020204" pitchFamily="34" charset="-122"/>
              </a:rPr>
              <a:t>后。</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用户普遍追求个性化，有更强的倾诉、娱乐需求，兴趣爱好较多的集中于动漫、明星、游戏等线上娱乐领域。</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Rectangle 4"/>
          <p:cNvSpPr>
            <a:spLocks noChangeArrowheads="1"/>
          </p:cNvSpPr>
          <p:nvPr/>
        </p:nvSpPr>
        <p:spPr bwMode="auto">
          <a:xfrm>
            <a:off x="0" y="51149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5" name="图片 14" descr="C:\Users\PC\AppData\Local\Temp\WeChat Files\6316c087f6de0f43471a26301afb330.png"/>
          <p:cNvPicPr/>
          <p:nvPr/>
        </p:nvPicPr>
        <p:blipFill>
          <a:blip r:embed="rId4">
            <a:extLst>
              <a:ext uri="{28A0092B-C50C-407E-A947-70E740481C1C}">
                <a14:useLocalDpi xmlns:a14="http://schemas.microsoft.com/office/drawing/2010/main" val="0"/>
              </a:ext>
            </a:extLst>
          </a:blip>
          <a:srcRect/>
          <a:stretch>
            <a:fillRect/>
          </a:stretch>
        </p:blipFill>
        <p:spPr bwMode="auto">
          <a:xfrm>
            <a:off x="4865687" y="2444810"/>
            <a:ext cx="3456384" cy="3449800"/>
          </a:xfrm>
          <a:prstGeom prst="rect">
            <a:avLst/>
          </a:prstGeom>
          <a:noFill/>
          <a:ln>
            <a:noFill/>
          </a:ln>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2.2.1  QQ</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平台</a:t>
            </a:r>
            <a:r>
              <a:rPr lang="zh-CN" altLang="en-US" sz="2000" b="1" dirty="0">
                <a:solidFill>
                  <a:srgbClr val="1B639F"/>
                </a:solidFill>
              </a:rPr>
              <a:t>优势</a:t>
            </a:r>
          </a:p>
        </p:txBody>
      </p:sp>
      <p:sp>
        <p:nvSpPr>
          <p:cNvPr id="11" name="矩形 15"/>
          <p:cNvSpPr>
            <a:spLocks noChangeArrowheads="1"/>
          </p:cNvSpPr>
          <p:nvPr/>
        </p:nvSpPr>
        <p:spPr bwMode="auto">
          <a:xfrm>
            <a:off x="688975" y="2473325"/>
            <a:ext cx="7980363"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smtClean="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平台的优势就在于年轻用户基数大、功能多样、运营的形式更加多样化。</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3" name="图片 12" descr="C:\Users\PC\Documents\WeChat Files\ppppwogo\FileStorage\Temp\33f60cb2edc6b69ca7c45f9f2e3d4bff"/>
          <p:cNvPicPr/>
          <p:nvPr/>
        </p:nvPicPr>
        <p:blipFill>
          <a:blip r:embed="rId4">
            <a:extLst>
              <a:ext uri="{28A0092B-C50C-407E-A947-70E740481C1C}">
                <a14:useLocalDpi xmlns:a14="http://schemas.microsoft.com/office/drawing/2010/main" val="0"/>
              </a:ext>
            </a:extLst>
          </a:blip>
          <a:srcRect/>
          <a:stretch>
            <a:fillRect/>
          </a:stretch>
        </p:blipFill>
        <p:spPr bwMode="auto">
          <a:xfrm>
            <a:off x="2035946" y="2942013"/>
            <a:ext cx="5056334" cy="3600188"/>
          </a:xfrm>
          <a:prstGeom prst="rect">
            <a:avLst/>
          </a:prstGeom>
          <a:noFill/>
          <a:ln>
            <a:noFill/>
          </a:ln>
        </p:spPr>
      </p:pic>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1.QQ</a:t>
            </a:r>
            <a:r>
              <a:rPr lang="zh-CN" altLang="en-US" sz="2000" b="1" dirty="0">
                <a:solidFill>
                  <a:srgbClr val="1B639F"/>
                </a:solidFill>
              </a:rPr>
              <a:t>群人员结构</a:t>
            </a:r>
          </a:p>
        </p:txBody>
      </p:sp>
      <p:sp>
        <p:nvSpPr>
          <p:cNvPr id="11" name="矩形 15"/>
          <p:cNvSpPr>
            <a:spLocks noChangeArrowheads="1"/>
          </p:cNvSpPr>
          <p:nvPr/>
        </p:nvSpPr>
        <p:spPr bwMode="auto">
          <a:xfrm>
            <a:off x="688974" y="2473325"/>
            <a:ext cx="7771457"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）人数</a:t>
            </a:r>
            <a:r>
              <a:rPr lang="zh-CN" altLang="en-US" sz="1700" b="1" dirty="0">
                <a:latin typeface="微软雅黑" panose="020B0503020204020204" pitchFamily="34" charset="-122"/>
                <a:ea typeface="微软雅黑" panose="020B0503020204020204" pitchFamily="34" charset="-122"/>
              </a:rPr>
              <a:t>限制</a:t>
            </a:r>
          </a:p>
          <a:p>
            <a:pPr algn="just">
              <a:lnSpc>
                <a:spcPct val="150000"/>
              </a:lnSpc>
            </a:pP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群人数是按照建群者的等级来区分</a:t>
            </a:r>
            <a:r>
              <a:rPr lang="zh-CN" altLang="en-US" sz="1700" dirty="0" smtClean="0">
                <a:latin typeface="微软雅黑" panose="020B0503020204020204" pitchFamily="34" charset="-122"/>
                <a:ea typeface="微软雅黑" panose="020B0503020204020204" pitchFamily="34" charset="-122"/>
              </a:rPr>
              <a:t>的，下图是</a:t>
            </a:r>
            <a:r>
              <a:rPr lang="en-US" altLang="zh-CN" sz="1700" dirty="0" smtClean="0">
                <a:latin typeface="微软雅黑" panose="020B0503020204020204" pitchFamily="34" charset="-122"/>
                <a:ea typeface="微软雅黑" panose="020B0503020204020204" pitchFamily="34" charset="-122"/>
              </a:rPr>
              <a:t>QQ</a:t>
            </a:r>
            <a:r>
              <a:rPr lang="zh-CN" altLang="en-US" sz="1700" dirty="0" smtClean="0">
                <a:latin typeface="微软雅黑" panose="020B0503020204020204" pitchFamily="34" charset="-122"/>
                <a:ea typeface="微软雅黑" panose="020B0503020204020204" pitchFamily="34" charset="-122"/>
              </a:rPr>
              <a:t>超级会员的权限。</a:t>
            </a:r>
            <a:endParaRPr lang="en-US" altLang="zh-CN" sz="1700" dirty="0" smtClean="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440" y="3356504"/>
            <a:ext cx="5338539" cy="3112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1.QQ</a:t>
            </a:r>
            <a:r>
              <a:rPr lang="zh-CN" altLang="en-US" sz="2000" b="1" dirty="0">
                <a:solidFill>
                  <a:srgbClr val="1B639F"/>
                </a:solidFill>
              </a:rPr>
              <a:t>群人员结构</a:t>
            </a:r>
          </a:p>
        </p:txBody>
      </p:sp>
      <p:sp>
        <p:nvSpPr>
          <p:cNvPr id="11" name="矩形 15"/>
          <p:cNvSpPr>
            <a:spLocks noChangeArrowheads="1"/>
          </p:cNvSpPr>
          <p:nvPr/>
        </p:nvSpPr>
        <p:spPr bwMode="auto">
          <a:xfrm>
            <a:off x="688974" y="2473325"/>
            <a:ext cx="777145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下图是</a:t>
            </a:r>
            <a:r>
              <a:rPr lang="en-US" altLang="zh-CN" sz="1700" dirty="0" smtClean="0">
                <a:latin typeface="微软雅黑" panose="020B0503020204020204" pitchFamily="34" charset="-122"/>
                <a:ea typeface="微软雅黑" panose="020B0503020204020204" pitchFamily="34" charset="-122"/>
              </a:rPr>
              <a:t>QQ</a:t>
            </a:r>
            <a:r>
              <a:rPr lang="zh-CN" altLang="en-US" sz="1700" dirty="0" smtClean="0">
                <a:latin typeface="微软雅黑" panose="020B0503020204020204" pitchFamily="34" charset="-122"/>
                <a:ea typeface="微软雅黑" panose="020B0503020204020204" pitchFamily="34" charset="-122"/>
              </a:rPr>
              <a:t>会员</a:t>
            </a:r>
            <a:r>
              <a:rPr lang="zh-CN" altLang="en-US" sz="1700" dirty="0">
                <a:latin typeface="微软雅黑" panose="020B0503020204020204" pitchFamily="34" charset="-122"/>
                <a:ea typeface="微软雅黑" panose="020B0503020204020204" pitchFamily="34" charset="-122"/>
              </a:rPr>
              <a:t>的权限。</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039" y="3133725"/>
            <a:ext cx="6791325"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1.QQ</a:t>
            </a:r>
            <a:r>
              <a:rPr lang="zh-CN" altLang="en-US" sz="2000" b="1" dirty="0">
                <a:solidFill>
                  <a:srgbClr val="1B639F"/>
                </a:solidFill>
              </a:rPr>
              <a:t>群人员结构</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 name="矩形 15"/>
          <p:cNvSpPr>
            <a:spLocks noChangeArrowheads="1"/>
          </p:cNvSpPr>
          <p:nvPr/>
        </p:nvSpPr>
        <p:spPr bwMode="auto">
          <a:xfrm>
            <a:off x="688974" y="2473325"/>
            <a:ext cx="777145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下图是</a:t>
            </a:r>
            <a:r>
              <a:rPr lang="en-US" altLang="zh-CN" sz="1700" dirty="0" smtClean="0">
                <a:latin typeface="微软雅黑" panose="020B0503020204020204" pitchFamily="34" charset="-122"/>
                <a:ea typeface="微软雅黑" panose="020B0503020204020204" pitchFamily="34" charset="-122"/>
              </a:rPr>
              <a:t>QQ</a:t>
            </a:r>
            <a:r>
              <a:rPr lang="zh-CN" altLang="en-US" sz="1700" dirty="0" smtClean="0">
                <a:latin typeface="微软雅黑" panose="020B0503020204020204" pitchFamily="34" charset="-122"/>
                <a:ea typeface="微软雅黑" panose="020B0503020204020204" pitchFamily="34" charset="-122"/>
              </a:rPr>
              <a:t>普通用户的</a:t>
            </a:r>
            <a:r>
              <a:rPr lang="zh-CN" altLang="en-US" sz="1700" dirty="0">
                <a:latin typeface="微软雅黑" panose="020B0503020204020204" pitchFamily="34" charset="-122"/>
                <a:ea typeface="微软雅黑" panose="020B0503020204020204" pitchFamily="34" charset="-122"/>
              </a:rPr>
              <a:t>权限。</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3212976"/>
            <a:ext cx="7705725"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1.QQ</a:t>
            </a:r>
            <a:r>
              <a:rPr lang="zh-CN" altLang="en-US" sz="2000" b="1" dirty="0">
                <a:solidFill>
                  <a:srgbClr val="1B639F"/>
                </a:solidFill>
              </a:rPr>
              <a:t>群人员结构</a:t>
            </a:r>
          </a:p>
        </p:txBody>
      </p:sp>
      <p:sp>
        <p:nvSpPr>
          <p:cNvPr id="11" name="矩形 15"/>
          <p:cNvSpPr>
            <a:spLocks noChangeArrowheads="1"/>
          </p:cNvSpPr>
          <p:nvPr/>
        </p:nvSpPr>
        <p:spPr bwMode="auto">
          <a:xfrm>
            <a:off x="688975" y="2473325"/>
            <a:ext cx="4176712"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）人员</a:t>
            </a:r>
            <a:r>
              <a:rPr lang="zh-CN" altLang="en-US" sz="1700" b="1" dirty="0">
                <a:latin typeface="微软雅黑" panose="020B0503020204020204" pitchFamily="34" charset="-122"/>
                <a:ea typeface="微软雅黑" panose="020B0503020204020204" pitchFamily="34" charset="-122"/>
              </a:rPr>
              <a:t>结构</a:t>
            </a:r>
          </a:p>
          <a:p>
            <a:pPr algn="just">
              <a:lnSpc>
                <a:spcPct val="150000"/>
              </a:lnSpc>
            </a:pP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群的人员权限结构分为群主</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群管理员</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群员三个</a:t>
            </a:r>
            <a:r>
              <a:rPr lang="zh-CN" altLang="en-US" sz="1700" dirty="0" smtClean="0">
                <a:latin typeface="微软雅黑" panose="020B0503020204020204" pitchFamily="34" charset="-122"/>
                <a:ea typeface="微软雅黑" panose="020B0503020204020204" pitchFamily="34" charset="-122"/>
              </a:rPr>
              <a:t>级别。</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4" name="图示 13"/>
          <p:cNvGraphicFramePr/>
          <p:nvPr/>
        </p:nvGraphicFramePr>
        <p:xfrm>
          <a:off x="4788024" y="2444810"/>
          <a:ext cx="3700851" cy="30519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1.QQ</a:t>
            </a:r>
            <a:r>
              <a:rPr lang="zh-CN" altLang="en-US" sz="2000" b="1" dirty="0">
                <a:solidFill>
                  <a:srgbClr val="1B639F"/>
                </a:solidFill>
              </a:rPr>
              <a:t>群人员结构</a:t>
            </a:r>
          </a:p>
        </p:txBody>
      </p:sp>
      <p:sp>
        <p:nvSpPr>
          <p:cNvPr id="11" name="矩形 15"/>
          <p:cNvSpPr>
            <a:spLocks noChangeArrowheads="1"/>
          </p:cNvSpPr>
          <p:nvPr/>
        </p:nvSpPr>
        <p:spPr bwMode="auto">
          <a:xfrm>
            <a:off x="688975" y="2473325"/>
            <a:ext cx="3378969"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此外，</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群还有成员等级这一人员结构模式，</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群成员等级的作用是直观表现出</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群成员在群的活跃度，并且可以提高</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群成员在群的活跃积极性。</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3" name="图片 12" descr="https://gss0.baidu.com/-vo3dSag_xI4khGko9WTAnF6hhy/zhidao/wh%3D600%2C800/sign=0d946e422bf5e0feee4d81076c501890/359b033b5bb5c9eae84562b8d339b6003af3b333.jpg"/>
          <p:cNvPicPr/>
          <p:nvPr/>
        </p:nvPicPr>
        <p:blipFill>
          <a:blip r:embed="rId4">
            <a:extLst>
              <a:ext uri="{28A0092B-C50C-407E-A947-70E740481C1C}">
                <a14:useLocalDpi xmlns:a14="http://schemas.microsoft.com/office/drawing/2010/main" val="0"/>
              </a:ext>
            </a:extLst>
          </a:blip>
          <a:srcRect/>
          <a:stretch>
            <a:fillRect/>
          </a:stretch>
        </p:blipFill>
        <p:spPr bwMode="auto">
          <a:xfrm>
            <a:off x="4566395" y="2489176"/>
            <a:ext cx="3926452" cy="2964639"/>
          </a:xfrm>
          <a:prstGeom prst="rect">
            <a:avLst/>
          </a:prstGeom>
          <a:noFill/>
          <a:ln>
            <a:noFill/>
          </a:ln>
        </p:spPr>
      </p:pic>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创建</a:t>
            </a:r>
            <a:r>
              <a:rPr lang="en-US" altLang="zh-CN" sz="2000" b="1" dirty="0">
                <a:solidFill>
                  <a:srgbClr val="1B639F"/>
                </a:solidFill>
              </a:rPr>
              <a:t>QQ</a:t>
            </a:r>
            <a:r>
              <a:rPr lang="zh-CN" altLang="en-US" sz="2000" b="1" dirty="0">
                <a:solidFill>
                  <a:srgbClr val="1B639F"/>
                </a:solidFill>
              </a:rPr>
              <a:t>群</a:t>
            </a:r>
          </a:p>
        </p:txBody>
      </p:sp>
      <p:sp>
        <p:nvSpPr>
          <p:cNvPr id="11" name="矩形 15"/>
          <p:cNvSpPr>
            <a:spLocks noChangeArrowheads="1"/>
          </p:cNvSpPr>
          <p:nvPr/>
        </p:nvSpPr>
        <p:spPr bwMode="auto">
          <a:xfrm>
            <a:off x="688975" y="2473325"/>
            <a:ext cx="7980363"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a:t>
            </a:r>
            <a:r>
              <a:rPr lang="en-US" altLang="zh-CN" sz="1700" b="1" dirty="0" smtClean="0">
                <a:latin typeface="微软雅黑" panose="020B0503020204020204" pitchFamily="34" charset="-122"/>
                <a:ea typeface="微软雅黑" panose="020B0503020204020204" pitchFamily="34" charset="-122"/>
              </a:rPr>
              <a:t>QQPC</a:t>
            </a:r>
            <a:r>
              <a:rPr lang="zh-CN" altLang="en-US" sz="1700" b="1" dirty="0">
                <a:latin typeface="微软雅黑" panose="020B0503020204020204" pitchFamily="34" charset="-122"/>
                <a:ea typeface="微软雅黑" panose="020B0503020204020204" pitchFamily="34" charset="-122"/>
              </a:rPr>
              <a:t>客户端创建方法（</a:t>
            </a:r>
            <a:r>
              <a:rPr lang="en-US" altLang="zh-CN" sz="1700" b="1" dirty="0">
                <a:latin typeface="微软雅黑" panose="020B0503020204020204" pitchFamily="34" charset="-122"/>
                <a:ea typeface="微软雅黑" panose="020B0503020204020204" pitchFamily="34" charset="-122"/>
              </a:rPr>
              <a:t>PC 9.1.3</a:t>
            </a:r>
            <a:r>
              <a:rPr lang="zh-CN" altLang="en-US" sz="1700" b="1" dirty="0">
                <a:latin typeface="微软雅黑" panose="020B0503020204020204" pitchFamily="34" charset="-122"/>
                <a:ea typeface="微软雅黑" panose="020B0503020204020204" pitchFamily="34" charset="-122"/>
              </a:rPr>
              <a:t>版本）：</a:t>
            </a:r>
          </a:p>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01</a:t>
            </a:r>
            <a:r>
              <a:rPr lang="zh-CN" altLang="en-US" sz="1700" dirty="0" smtClean="0">
                <a:latin typeface="微软雅黑" panose="020B0503020204020204" pitchFamily="34" charset="-122"/>
                <a:ea typeface="微软雅黑" panose="020B0503020204020204" pitchFamily="34" charset="-122"/>
              </a:rPr>
              <a:t>：登录</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客户端，进入“联系人”</a:t>
            </a:r>
            <a:r>
              <a:rPr lang="zh-CN" altLang="en-US" sz="1700" dirty="0" smtClean="0">
                <a:latin typeface="微软雅黑" panose="020B0503020204020204" pitchFamily="34" charset="-122"/>
                <a:ea typeface="微软雅黑" panose="020B0503020204020204" pitchFamily="34" charset="-122"/>
              </a:rPr>
              <a:t>界面。</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13" name="图片 12"/>
          <p:cNvPicPr/>
          <p:nvPr/>
        </p:nvPicPr>
        <p:blipFill rotWithShape="1">
          <a:blip r:embed="rId4">
            <a:extLst>
              <a:ext uri="{28A0092B-C50C-407E-A947-70E740481C1C}">
                <a14:useLocalDpi xmlns:a14="http://schemas.microsoft.com/office/drawing/2010/main" val="0"/>
              </a:ext>
            </a:extLst>
          </a:blip>
          <a:srcRect b="53081"/>
          <a:stretch>
            <a:fillRect/>
          </a:stretch>
        </p:blipFill>
        <p:spPr bwMode="auto">
          <a:xfrm>
            <a:off x="3419872" y="3447735"/>
            <a:ext cx="2304256" cy="2701037"/>
          </a:xfrm>
          <a:prstGeom prst="rect">
            <a:avLst/>
          </a:prstGeom>
          <a:ln>
            <a:noFill/>
          </a:ln>
        </p:spPr>
      </p:pic>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创建</a:t>
            </a:r>
            <a:r>
              <a:rPr lang="en-US" altLang="zh-CN" sz="2000" b="1" dirty="0">
                <a:solidFill>
                  <a:srgbClr val="1B639F"/>
                </a:solidFill>
              </a:rPr>
              <a:t>QQ</a:t>
            </a:r>
            <a:r>
              <a:rPr lang="zh-CN" altLang="en-US" sz="2000" b="1" dirty="0">
                <a:solidFill>
                  <a:srgbClr val="1B639F"/>
                </a:solidFill>
              </a:rPr>
              <a:t>群</a:t>
            </a:r>
          </a:p>
        </p:txBody>
      </p:sp>
      <p:sp>
        <p:nvSpPr>
          <p:cNvPr id="11" name="矩形 15"/>
          <p:cNvSpPr>
            <a:spLocks noChangeArrowheads="1"/>
          </p:cNvSpPr>
          <p:nvPr/>
        </p:nvSpPr>
        <p:spPr bwMode="auto">
          <a:xfrm>
            <a:off x="688975" y="2473325"/>
            <a:ext cx="7980363" cy="4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02</a:t>
            </a:r>
            <a:r>
              <a:rPr lang="zh-CN" altLang="en-US" sz="1700" dirty="0" smtClean="0">
                <a:latin typeface="微软雅黑" panose="020B0503020204020204" pitchFamily="34" charset="-122"/>
                <a:ea typeface="微软雅黑" panose="020B0503020204020204" pitchFamily="34" charset="-122"/>
              </a:rPr>
              <a:t>：点击</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，选择</a:t>
            </a:r>
            <a:r>
              <a:rPr lang="zh-CN" altLang="en-US" sz="1700" dirty="0" smtClean="0">
                <a:latin typeface="微软雅黑" panose="020B0503020204020204" pitchFamily="34" charset="-122"/>
                <a:ea typeface="微软雅黑" panose="020B0503020204020204" pitchFamily="34" charset="-122"/>
              </a:rPr>
              <a:t>“创建群聊”。</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3455876" y="3284983"/>
            <a:ext cx="2232248" cy="2944299"/>
          </a:xfrm>
          <a:prstGeom prst="rect">
            <a:avLst/>
          </a:prstGeom>
        </p:spPr>
      </p:pic>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创建</a:t>
            </a:r>
            <a:r>
              <a:rPr lang="en-US" altLang="zh-CN" sz="2000" b="1" dirty="0">
                <a:solidFill>
                  <a:srgbClr val="1B639F"/>
                </a:solidFill>
              </a:rPr>
              <a:t>QQ</a:t>
            </a:r>
            <a:r>
              <a:rPr lang="zh-CN" altLang="en-US" sz="2000" b="1" dirty="0">
                <a:solidFill>
                  <a:srgbClr val="1B639F"/>
                </a:solidFill>
              </a:rPr>
              <a:t>群</a:t>
            </a:r>
          </a:p>
        </p:txBody>
      </p:sp>
      <p:sp>
        <p:nvSpPr>
          <p:cNvPr id="11" name="矩形 15"/>
          <p:cNvSpPr>
            <a:spLocks noChangeArrowheads="1"/>
          </p:cNvSpPr>
          <p:nvPr/>
        </p:nvSpPr>
        <p:spPr bwMode="auto">
          <a:xfrm>
            <a:off x="688975" y="2473325"/>
            <a:ext cx="7980363"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03</a:t>
            </a:r>
            <a:r>
              <a:rPr lang="zh-CN" altLang="en-US" sz="1700" dirty="0" smtClean="0">
                <a:latin typeface="微软雅黑" panose="020B0503020204020204" pitchFamily="34" charset="-122"/>
                <a:ea typeface="微软雅黑" panose="020B0503020204020204" pitchFamily="34" charset="-122"/>
              </a:rPr>
              <a:t>：选择</a:t>
            </a:r>
            <a:r>
              <a:rPr lang="zh-CN" altLang="en-US" sz="1700" dirty="0">
                <a:latin typeface="微软雅黑" panose="020B0503020204020204" pitchFamily="34" charset="-122"/>
                <a:ea typeface="微软雅黑" panose="020B0503020204020204" pitchFamily="34" charset="-122"/>
              </a:rPr>
              <a:t>“按分类创建”或“选人创建”，后续根据页面提示完成创建即</a:t>
            </a:r>
            <a:r>
              <a:rPr lang="zh-CN" altLang="en-US" sz="1700" dirty="0" smtClean="0">
                <a:latin typeface="微软雅黑" panose="020B0503020204020204" pitchFamily="34" charset="-122"/>
                <a:ea typeface="微软雅黑" panose="020B0503020204020204" pitchFamily="34" charset="-122"/>
              </a:rPr>
              <a:t>可。</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2398812" y="3140968"/>
            <a:ext cx="4346376" cy="3096344"/>
          </a:xfrm>
          <a:prstGeom prst="rect">
            <a:avLst/>
          </a:prstGeom>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4102" name="组合 32"/>
          <p:cNvGrpSpPr/>
          <p:nvPr/>
        </p:nvGrpSpPr>
        <p:grpSpPr bwMode="auto">
          <a:xfrm>
            <a:off x="598488" y="2270125"/>
            <a:ext cx="2373312" cy="2371725"/>
            <a:chOff x="619984" y="2335306"/>
            <a:chExt cx="2373313" cy="2371725"/>
          </a:xfrm>
        </p:grpSpPr>
        <p:grpSp>
          <p:nvGrpSpPr>
            <p:cNvPr id="4108" name="组合 33"/>
            <p:cNvGrpSpPr/>
            <p:nvPr/>
          </p:nvGrpSpPr>
          <p:grpSpPr bwMode="auto">
            <a:xfrm>
              <a:off x="619984" y="2335306"/>
              <a:ext cx="2373313" cy="2371725"/>
              <a:chOff x="619984" y="2335306"/>
              <a:chExt cx="2373313" cy="2371725"/>
            </a:xfrm>
          </p:grpSpPr>
          <p:sp>
            <p:nvSpPr>
              <p:cNvPr id="4118" name="Oval 31"/>
              <p:cNvSpPr>
                <a:spLocks noChangeArrowheads="1"/>
              </p:cNvSpPr>
              <p:nvPr/>
            </p:nvSpPr>
            <p:spPr bwMode="auto">
              <a:xfrm>
                <a:off x="619984" y="2335306"/>
                <a:ext cx="2373313" cy="2371725"/>
              </a:xfrm>
              <a:prstGeom prst="ellipse">
                <a:avLst/>
              </a:prstGeom>
              <a:gradFill rotWithShape="1">
                <a:gsLst>
                  <a:gs pos="0">
                    <a:srgbClr val="FFFFFF"/>
                  </a:gs>
                  <a:gs pos="50000">
                    <a:srgbClr val="3072AE"/>
                  </a:gs>
                  <a:gs pos="100000">
                    <a:srgbClr val="FFFF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sp>
            <p:nvSpPr>
              <p:cNvPr id="4119" name="Oval 32"/>
              <p:cNvSpPr>
                <a:spLocks noChangeArrowheads="1"/>
              </p:cNvSpPr>
              <p:nvPr/>
            </p:nvSpPr>
            <p:spPr bwMode="auto">
              <a:xfrm>
                <a:off x="775018" y="2488248"/>
                <a:ext cx="2058987" cy="2060575"/>
              </a:xfrm>
              <a:prstGeom prst="ellipse">
                <a:avLst/>
              </a:prstGeom>
              <a:gradFill rotWithShape="0">
                <a:gsLst>
                  <a:gs pos="0">
                    <a:srgbClr val="3072AE"/>
                  </a:gs>
                  <a:gs pos="100000">
                    <a:srgbClr val="1B4F93"/>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nvGrpSpPr>
            <p:cNvPr id="4109" name="组合 34"/>
            <p:cNvGrpSpPr/>
            <p:nvPr/>
          </p:nvGrpSpPr>
          <p:grpSpPr bwMode="auto">
            <a:xfrm>
              <a:off x="868680" y="2595656"/>
              <a:ext cx="1862679" cy="1855787"/>
              <a:chOff x="868680" y="2595656"/>
              <a:chExt cx="1862679" cy="1855787"/>
            </a:xfrm>
          </p:grpSpPr>
          <p:sp>
            <p:nvSpPr>
              <p:cNvPr id="36" name="Oval 34"/>
              <p:cNvSpPr>
                <a:spLocks noChangeArrowheads="1"/>
              </p:cNvSpPr>
              <p:nvPr/>
            </p:nvSpPr>
            <p:spPr bwMode="auto">
              <a:xfrm>
                <a:off x="927959" y="2603594"/>
                <a:ext cx="1798638" cy="1800225"/>
              </a:xfrm>
              <a:prstGeom prst="ellipse">
                <a:avLst/>
              </a:prstGeom>
              <a:gradFill rotWithShape="1">
                <a:gsLst>
                  <a:gs pos="0">
                    <a:schemeClr val="bg2">
                      <a:lumMod val="90000"/>
                    </a:schemeClr>
                  </a:gs>
                  <a:gs pos="100000">
                    <a:srgbClr val="D6E1E2"/>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grpSp>
            <p:nvGrpSpPr>
              <p:cNvPr id="4111" name="组合 36"/>
              <p:cNvGrpSpPr/>
              <p:nvPr/>
            </p:nvGrpSpPr>
            <p:grpSpPr bwMode="auto">
              <a:xfrm>
                <a:off x="868680" y="2595656"/>
                <a:ext cx="1862679" cy="1855787"/>
                <a:chOff x="2054543" y="2610896"/>
                <a:chExt cx="1862679" cy="1855787"/>
              </a:xfrm>
            </p:grpSpPr>
            <p:sp>
              <p:nvSpPr>
                <p:cNvPr id="38" name="Oval 33"/>
                <p:cNvSpPr>
                  <a:spLocks noChangeArrowheads="1"/>
                </p:cNvSpPr>
                <p:nvPr/>
              </p:nvSpPr>
              <p:spPr bwMode="auto">
                <a:xfrm>
                  <a:off x="2059847" y="2610896"/>
                  <a:ext cx="1857376" cy="1855788"/>
                </a:xfrm>
                <a:prstGeom prst="ellipse">
                  <a:avLst/>
                </a:prstGeom>
                <a:solidFill>
                  <a:schemeClr val="bg1">
                    <a:lumMod val="75000"/>
                  </a:schemeClr>
                </a:solidFill>
                <a:ln>
                  <a:noFill/>
                </a:ln>
                <a:effectLst/>
              </p:spPr>
              <p:txBody>
                <a:bodyPr anchor="ctr">
                  <a:spAutoFit/>
                </a:bodyPr>
                <a:lstStyle/>
                <a:p>
                  <a:pPr eaLnBrk="0" fontAlgn="base" hangingPunct="0">
                    <a:spcBef>
                      <a:spcPct val="0"/>
                    </a:spcBef>
                    <a:spcAft>
                      <a:spcPct val="0"/>
                    </a:spcAft>
                    <a:defRPr/>
                  </a:pPr>
                  <a:endParaRPr lang="zh-CN" altLang="en-US">
                    <a:solidFill>
                      <a:prstClr val="black"/>
                    </a:solidFill>
                  </a:endParaRPr>
                </a:p>
              </p:txBody>
            </p:sp>
            <p:grpSp>
              <p:nvGrpSpPr>
                <p:cNvPr id="4113" name="组合 38"/>
                <p:cNvGrpSpPr/>
                <p:nvPr/>
              </p:nvGrpSpPr>
              <p:grpSpPr bwMode="auto">
                <a:xfrm>
                  <a:off x="2054543" y="2612073"/>
                  <a:ext cx="1755775" cy="1755775"/>
                  <a:chOff x="2054543" y="2612073"/>
                  <a:chExt cx="1755775" cy="1755775"/>
                </a:xfrm>
              </p:grpSpPr>
              <p:sp>
                <p:nvSpPr>
                  <p:cNvPr id="4114" name="Oval 35"/>
                  <p:cNvSpPr>
                    <a:spLocks noChangeArrowheads="1"/>
                  </p:cNvSpPr>
                  <p:nvPr/>
                </p:nvSpPr>
                <p:spPr bwMode="auto">
                  <a:xfrm>
                    <a:off x="2054543" y="2612073"/>
                    <a:ext cx="1755775" cy="1755775"/>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nvGrpSpPr>
                  <p:cNvPr id="4115" name="组合 40"/>
                  <p:cNvGrpSpPr/>
                  <p:nvPr/>
                </p:nvGrpSpPr>
                <p:grpSpPr bwMode="auto">
                  <a:xfrm>
                    <a:off x="2132872" y="2668046"/>
                    <a:ext cx="1668463" cy="1639887"/>
                    <a:chOff x="2132872" y="2668046"/>
                    <a:chExt cx="1668463" cy="1639887"/>
                  </a:xfrm>
                </p:grpSpPr>
                <p:sp>
                  <p:nvSpPr>
                    <p:cNvPr id="42" name="Oval 36"/>
                    <p:cNvSpPr>
                      <a:spLocks noChangeArrowheads="1"/>
                    </p:cNvSpPr>
                    <p:nvPr/>
                  </p:nvSpPr>
                  <p:spPr bwMode="auto">
                    <a:xfrm>
                      <a:off x="2132872" y="2668046"/>
                      <a:ext cx="1668463" cy="1639888"/>
                    </a:xfrm>
                    <a:prstGeom prst="ellipse">
                      <a:avLst/>
                    </a:prstGeom>
                    <a:gradFill rotWithShape="1">
                      <a:gsLst>
                        <a:gs pos="0">
                          <a:schemeClr val="bg1">
                            <a:lumMod val="95000"/>
                          </a:schemeClr>
                        </a:gs>
                        <a:gs pos="100000">
                          <a:srgbClr val="D6E1E2">
                            <a:alpha val="48000"/>
                          </a:srgbClr>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sp>
                  <p:nvSpPr>
                    <p:cNvPr id="4117" name="Oval 37"/>
                    <p:cNvSpPr>
                      <a:spLocks noChangeArrowheads="1"/>
                    </p:cNvSpPr>
                    <p:nvPr/>
                  </p:nvSpPr>
                  <p:spPr bwMode="auto">
                    <a:xfrm>
                      <a:off x="2208530" y="2693035"/>
                      <a:ext cx="1482725" cy="1331913"/>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grpSp>
        </p:grpSp>
      </p:grpSp>
      <p:sp>
        <p:nvSpPr>
          <p:cNvPr id="46" name="Text Box 38"/>
          <p:cNvSpPr txBox="1">
            <a:spLocks noChangeArrowheads="1"/>
          </p:cNvSpPr>
          <p:nvPr/>
        </p:nvSpPr>
        <p:spPr bwMode="auto">
          <a:xfrm>
            <a:off x="846138" y="3135313"/>
            <a:ext cx="1827212" cy="6477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defRPr/>
            </a:pPr>
            <a:r>
              <a:rPr lang="zh-CN" altLang="en-US" sz="3600" b="1" spc="300" dirty="0">
                <a:solidFill>
                  <a:srgbClr val="3072AE"/>
                </a:solidFill>
                <a:latin typeface="微软雅黑" panose="020B0503020204020204" pitchFamily="34" charset="-122"/>
                <a:ea typeface="微软雅黑" panose="020B0503020204020204" pitchFamily="34" charset="-122"/>
              </a:rPr>
              <a:t>目录</a:t>
            </a:r>
          </a:p>
        </p:txBody>
      </p:sp>
      <p:sp>
        <p:nvSpPr>
          <p:cNvPr id="410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目录</a:t>
            </a:r>
          </a:p>
        </p:txBody>
      </p:sp>
      <p:grpSp>
        <p:nvGrpSpPr>
          <p:cNvPr id="29" name="组合 28"/>
          <p:cNvGrpSpPr/>
          <p:nvPr/>
        </p:nvGrpSpPr>
        <p:grpSpPr bwMode="auto">
          <a:xfrm>
            <a:off x="3292475" y="2492896"/>
            <a:ext cx="4789488" cy="403225"/>
            <a:chOff x="3292475" y="2063750"/>
            <a:chExt cx="4789488" cy="403225"/>
          </a:xfrm>
        </p:grpSpPr>
        <p:sp>
          <p:nvSpPr>
            <p:cNvPr id="30" name="AutoShape 18">
              <a:hlinkClick r:id="rId3" action="ppaction://hlinksldjump"/>
            </p:cNvPr>
            <p:cNvSpPr>
              <a:spLocks noChangeArrowheads="1"/>
            </p:cNvSpPr>
            <p:nvPr/>
          </p:nvSpPr>
          <p:spPr bwMode="auto">
            <a:xfrm>
              <a:off x="3406775" y="2063750"/>
              <a:ext cx="4675188"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2.1  </a:t>
              </a:r>
              <a:r>
                <a:rPr lang="zh-CN" altLang="en-US" b="1" dirty="0" smtClean="0">
                  <a:solidFill>
                    <a:prstClr val="white"/>
                  </a:solidFill>
                  <a:ea typeface="黑体" panose="02010600030101010101" pitchFamily="49" charset="-122"/>
                </a:rPr>
                <a:t>微信群  </a:t>
              </a:r>
              <a:r>
                <a:rPr lang="zh-CN" altLang="en-US" b="1" dirty="0" smtClean="0">
                  <a:solidFill>
                    <a:prstClr val="white"/>
                  </a:solidFill>
                  <a:ea typeface="黑体" panose="02010600030101010101" pitchFamily="49" charset="-122"/>
                  <a:hlinkClick r:id="rId3" action="ppaction://hlinksldjump"/>
                </a:rPr>
                <a:t> </a:t>
              </a:r>
              <a:r>
                <a:rPr lang="en-US" altLang="zh-CN" b="1" dirty="0" smtClean="0">
                  <a:solidFill>
                    <a:prstClr val="white"/>
                  </a:solidFill>
                  <a:ea typeface="黑体" panose="02010600030101010101" pitchFamily="49" charset="-122"/>
                  <a:hlinkClick r:id="rId3" action="ppaction://hlinksldjump"/>
                </a:rPr>
                <a:t>【</a:t>
              </a:r>
              <a:r>
                <a:rPr lang="zh-CN" altLang="en-US" b="1" dirty="0" smtClean="0">
                  <a:solidFill>
                    <a:prstClr val="white"/>
                  </a:solidFill>
                  <a:ea typeface="黑体" panose="02010600030101010101" pitchFamily="49" charset="-122"/>
                  <a:hlinkClick r:id="rId3" action="ppaction://hlinksldjump"/>
                </a:rPr>
                <a:t>点击</a:t>
              </a:r>
              <a:r>
                <a:rPr lang="en-US" altLang="zh-CN" b="1" dirty="0" smtClean="0">
                  <a:solidFill>
                    <a:prstClr val="white"/>
                  </a:solidFill>
                  <a:ea typeface="黑体" panose="02010600030101010101" pitchFamily="49" charset="-122"/>
                  <a:hlinkClick r:id="rId3" action="ppaction://hlinksldjump"/>
                </a:rPr>
                <a:t>】 </a:t>
              </a:r>
              <a:endParaRPr lang="zh-CN" altLang="en-US" b="1" dirty="0" smtClean="0">
                <a:solidFill>
                  <a:prstClr val="white"/>
                </a:solidFill>
                <a:ea typeface="黑体" panose="02010600030101010101" pitchFamily="49" charset="-122"/>
              </a:endParaRPr>
            </a:p>
          </p:txBody>
        </p:sp>
        <p:sp>
          <p:nvSpPr>
            <p:cNvPr id="32" name="Oval 22"/>
            <p:cNvSpPr>
              <a:spLocks noChangeArrowheads="1"/>
            </p:cNvSpPr>
            <p:nvPr/>
          </p:nvSpPr>
          <p:spPr bwMode="auto">
            <a:xfrm>
              <a:off x="3292475" y="21732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33" name="组合 32"/>
          <p:cNvGrpSpPr/>
          <p:nvPr/>
        </p:nvGrpSpPr>
        <p:grpSpPr bwMode="auto">
          <a:xfrm>
            <a:off x="3303588" y="3195563"/>
            <a:ext cx="4770437" cy="403225"/>
            <a:chOff x="3303588" y="2660650"/>
            <a:chExt cx="4770437" cy="403225"/>
          </a:xfrm>
        </p:grpSpPr>
        <p:sp>
          <p:nvSpPr>
            <p:cNvPr id="34" name="AutoShape 18">
              <a:hlinkClick r:id="rId3" action="ppaction://hlinksldjump"/>
            </p:cNvPr>
            <p:cNvSpPr>
              <a:spLocks noChangeArrowheads="1"/>
            </p:cNvSpPr>
            <p:nvPr/>
          </p:nvSpPr>
          <p:spPr bwMode="auto">
            <a:xfrm>
              <a:off x="3419475" y="2660650"/>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2.2  QQ</a:t>
              </a:r>
              <a:r>
                <a:rPr lang="zh-CN" altLang="en-US" b="1" dirty="0" smtClean="0">
                  <a:solidFill>
                    <a:prstClr val="white"/>
                  </a:solidFill>
                  <a:ea typeface="黑体" panose="02010600030101010101" pitchFamily="49" charset="-122"/>
                </a:rPr>
                <a:t>群  </a:t>
              </a:r>
              <a:r>
                <a:rPr lang="zh-CN" altLang="en-US" b="1" dirty="0" smtClean="0">
                  <a:solidFill>
                    <a:prstClr val="white"/>
                  </a:solidFill>
                  <a:ea typeface="黑体" panose="02010600030101010101" pitchFamily="49" charset="-122"/>
                  <a:hlinkClick r:id="rId4" action="ppaction://hlinksldjump"/>
                </a:rPr>
                <a:t> </a:t>
              </a:r>
              <a:r>
                <a:rPr lang="en-US" altLang="zh-CN" b="1" dirty="0" smtClean="0">
                  <a:solidFill>
                    <a:prstClr val="white"/>
                  </a:solidFill>
                  <a:ea typeface="黑体" panose="02010600030101010101" pitchFamily="49" charset="-122"/>
                  <a:hlinkClick r:id="rId4" action="ppaction://hlinksldjump"/>
                </a:rPr>
                <a:t>【</a:t>
              </a:r>
              <a:r>
                <a:rPr lang="zh-CN" altLang="en-US" b="1" dirty="0" smtClean="0">
                  <a:solidFill>
                    <a:prstClr val="white"/>
                  </a:solidFill>
                  <a:ea typeface="黑体" panose="02010600030101010101" pitchFamily="49" charset="-122"/>
                  <a:hlinkClick r:id="rId4" action="ppaction://hlinksldjump"/>
                </a:rPr>
                <a:t>点击</a:t>
              </a:r>
              <a:r>
                <a:rPr lang="en-US" altLang="zh-CN" b="1" dirty="0" smtClean="0">
                  <a:solidFill>
                    <a:prstClr val="white"/>
                  </a:solidFill>
                  <a:ea typeface="黑体" panose="02010600030101010101" pitchFamily="49" charset="-122"/>
                  <a:hlinkClick r:id="rId4" action="ppaction://hlinksldjump"/>
                </a:rPr>
                <a:t>】</a:t>
              </a:r>
              <a:endParaRPr lang="zh-CN" altLang="en-US" b="1" dirty="0" smtClean="0">
                <a:solidFill>
                  <a:prstClr val="white"/>
                </a:solidFill>
                <a:ea typeface="黑体" panose="02010600030101010101" pitchFamily="49" charset="-122"/>
              </a:endParaRPr>
            </a:p>
          </p:txBody>
        </p:sp>
        <p:sp>
          <p:nvSpPr>
            <p:cNvPr id="35" name="Oval 22"/>
            <p:cNvSpPr>
              <a:spLocks noChangeArrowheads="1"/>
            </p:cNvSpPr>
            <p:nvPr/>
          </p:nvSpPr>
          <p:spPr bwMode="auto">
            <a:xfrm>
              <a:off x="3303588" y="27701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0" name="组合 39"/>
          <p:cNvGrpSpPr/>
          <p:nvPr/>
        </p:nvGrpSpPr>
        <p:grpSpPr bwMode="auto">
          <a:xfrm>
            <a:off x="3303588" y="3889871"/>
            <a:ext cx="4770437" cy="403225"/>
            <a:chOff x="3303588" y="3282950"/>
            <a:chExt cx="4770437" cy="403225"/>
          </a:xfrm>
        </p:grpSpPr>
        <p:sp>
          <p:nvSpPr>
            <p:cNvPr id="41" name="AutoShape 18">
              <a:hlinkClick r:id="rId3" action="ppaction://hlinksldjump"/>
            </p:cNvPr>
            <p:cNvSpPr>
              <a:spLocks noChangeArrowheads="1"/>
            </p:cNvSpPr>
            <p:nvPr/>
          </p:nvSpPr>
          <p:spPr bwMode="auto">
            <a:xfrm>
              <a:off x="3419475" y="3282950"/>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2.3  </a:t>
              </a:r>
              <a:r>
                <a:rPr lang="zh-CN" altLang="en-US" b="1" dirty="0" smtClean="0">
                  <a:solidFill>
                    <a:prstClr val="white"/>
                  </a:solidFill>
                  <a:ea typeface="黑体" panose="02010600030101010101" pitchFamily="49" charset="-122"/>
                </a:rPr>
                <a:t>微博群   </a:t>
              </a:r>
              <a:r>
                <a:rPr lang="en-US" altLang="zh-CN" b="1" dirty="0" smtClean="0">
                  <a:solidFill>
                    <a:prstClr val="white"/>
                  </a:solidFill>
                  <a:ea typeface="黑体" panose="02010600030101010101" pitchFamily="49" charset="-122"/>
                  <a:hlinkClick r:id="rId5" action="ppaction://hlinksldjump"/>
                </a:rPr>
                <a:t>【</a:t>
              </a:r>
              <a:r>
                <a:rPr lang="zh-CN" altLang="en-US" b="1" dirty="0" smtClean="0">
                  <a:solidFill>
                    <a:prstClr val="white"/>
                  </a:solidFill>
                  <a:ea typeface="黑体" panose="02010600030101010101" pitchFamily="49" charset="-122"/>
                  <a:hlinkClick r:id="rId5" action="ppaction://hlinksldjump"/>
                </a:rPr>
                <a:t>点击</a:t>
              </a:r>
              <a:r>
                <a:rPr lang="en-US" altLang="zh-CN" b="1" dirty="0" smtClean="0">
                  <a:solidFill>
                    <a:prstClr val="white"/>
                  </a:solidFill>
                  <a:ea typeface="黑体" panose="02010600030101010101" pitchFamily="49" charset="-122"/>
                  <a:hlinkClick r:id="rId5" action="ppaction://hlinksldjump"/>
                </a:rPr>
                <a:t>】</a:t>
              </a:r>
              <a:endParaRPr lang="zh-CN" altLang="en-US" b="1" dirty="0" smtClean="0">
                <a:solidFill>
                  <a:prstClr val="white"/>
                </a:solidFill>
                <a:ea typeface="黑体" panose="02010600030101010101" pitchFamily="49" charset="-122"/>
              </a:endParaRPr>
            </a:p>
          </p:txBody>
        </p:sp>
        <p:sp>
          <p:nvSpPr>
            <p:cNvPr id="43" name="Oval 22"/>
            <p:cNvSpPr>
              <a:spLocks noChangeArrowheads="1"/>
            </p:cNvSpPr>
            <p:nvPr/>
          </p:nvSpPr>
          <p:spPr bwMode="auto">
            <a:xfrm>
              <a:off x="3303588" y="33924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创建</a:t>
            </a:r>
            <a:r>
              <a:rPr lang="en-US" altLang="zh-CN" sz="2000" b="1" dirty="0">
                <a:solidFill>
                  <a:srgbClr val="1B639F"/>
                </a:solidFill>
              </a:rPr>
              <a:t>QQ</a:t>
            </a:r>
            <a:r>
              <a:rPr lang="zh-CN" altLang="en-US" sz="2000" b="1" dirty="0">
                <a:solidFill>
                  <a:srgbClr val="1B639F"/>
                </a:solidFill>
              </a:rPr>
              <a:t>群</a:t>
            </a:r>
          </a:p>
        </p:txBody>
      </p:sp>
      <p:sp>
        <p:nvSpPr>
          <p:cNvPr id="11" name="矩形 15"/>
          <p:cNvSpPr>
            <a:spLocks noChangeArrowheads="1"/>
          </p:cNvSpPr>
          <p:nvPr/>
        </p:nvSpPr>
        <p:spPr bwMode="auto">
          <a:xfrm>
            <a:off x="688976" y="2473325"/>
            <a:ext cx="4572000"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）移动</a:t>
            </a:r>
            <a:r>
              <a:rPr lang="zh-CN" altLang="en-US" sz="1700" b="1" dirty="0">
                <a:latin typeface="微软雅黑" panose="020B0503020204020204" pitchFamily="34" charset="-122"/>
                <a:ea typeface="微软雅黑" panose="020B0503020204020204" pitchFamily="34" charset="-122"/>
              </a:rPr>
              <a:t>端创建方法（</a:t>
            </a:r>
            <a:r>
              <a:rPr lang="en-US" altLang="zh-CN" sz="1700" b="1" dirty="0">
                <a:latin typeface="微软雅黑" panose="020B0503020204020204" pitchFamily="34" charset="-122"/>
                <a:ea typeface="微软雅黑" panose="020B0503020204020204" pitchFamily="34" charset="-122"/>
              </a:rPr>
              <a:t>V 8.0.0</a:t>
            </a:r>
            <a:r>
              <a:rPr lang="zh-CN" altLang="en-US" sz="1700" b="1" dirty="0">
                <a:latin typeface="微软雅黑" panose="020B0503020204020204" pitchFamily="34" charset="-122"/>
                <a:ea typeface="微软雅黑" panose="020B0503020204020204" pitchFamily="34" charset="-122"/>
              </a:rPr>
              <a:t>版本）：</a:t>
            </a:r>
          </a:p>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01</a:t>
            </a:r>
            <a:r>
              <a:rPr lang="zh-CN" altLang="en-US" sz="1700" dirty="0" smtClean="0">
                <a:latin typeface="微软雅黑" panose="020B0503020204020204" pitchFamily="34" charset="-122"/>
                <a:ea typeface="微软雅黑" panose="020B0503020204020204" pitchFamily="34" charset="-122"/>
              </a:rPr>
              <a:t>：登录</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客户端，进入“消息”</a:t>
            </a:r>
            <a:r>
              <a:rPr lang="zh-CN" altLang="en-US" sz="1700" dirty="0" smtClean="0">
                <a:latin typeface="微软雅黑" panose="020B0503020204020204" pitchFamily="34" charset="-122"/>
                <a:ea typeface="微软雅黑" panose="020B0503020204020204" pitchFamily="34" charset="-122"/>
              </a:rPr>
              <a:t>界面。</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5442366" y="2003425"/>
            <a:ext cx="2478767" cy="4282302"/>
          </a:xfrm>
          <a:prstGeom prst="rect">
            <a:avLst/>
          </a:prstGeom>
        </p:spPr>
      </p:pic>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创建</a:t>
            </a:r>
            <a:r>
              <a:rPr lang="en-US" altLang="zh-CN" sz="2000" b="1" dirty="0">
                <a:solidFill>
                  <a:srgbClr val="1B639F"/>
                </a:solidFill>
              </a:rPr>
              <a:t>QQ</a:t>
            </a:r>
            <a:r>
              <a:rPr lang="zh-CN" altLang="en-US" sz="2000" b="1" dirty="0">
                <a:solidFill>
                  <a:srgbClr val="1B639F"/>
                </a:solidFill>
              </a:rPr>
              <a:t>群</a:t>
            </a:r>
          </a:p>
        </p:txBody>
      </p:sp>
      <p:sp>
        <p:nvSpPr>
          <p:cNvPr id="11" name="矩形 15"/>
          <p:cNvSpPr>
            <a:spLocks noChangeArrowheads="1"/>
          </p:cNvSpPr>
          <p:nvPr/>
        </p:nvSpPr>
        <p:spPr bwMode="auto">
          <a:xfrm>
            <a:off x="688976" y="2473325"/>
            <a:ext cx="4176711"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02</a:t>
            </a:r>
            <a:r>
              <a:rPr lang="zh-CN" altLang="en-US" sz="1700" dirty="0" smtClean="0">
                <a:latin typeface="微软雅黑" panose="020B0503020204020204" pitchFamily="34" charset="-122"/>
                <a:ea typeface="微软雅黑" panose="020B0503020204020204" pitchFamily="34" charset="-122"/>
              </a:rPr>
              <a:t>：点击</a:t>
            </a:r>
            <a:r>
              <a:rPr lang="zh-CN" altLang="en-US" sz="1700" dirty="0">
                <a:latin typeface="微软雅黑" panose="020B0503020204020204" pitchFamily="34" charset="-122"/>
                <a:ea typeface="微软雅黑" panose="020B0503020204020204" pitchFamily="34" charset="-122"/>
              </a:rPr>
              <a:t>右上角的“</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，选择“创建群聊”</a:t>
            </a: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4">
            <a:extLst>
              <a:ext uri="{28A0092B-C50C-407E-A947-70E740481C1C}">
                <a14:useLocalDpi xmlns:a14="http://schemas.microsoft.com/office/drawing/2010/main" val="0"/>
              </a:ext>
            </a:extLst>
          </a:blip>
          <a:stretch>
            <a:fillRect/>
          </a:stretch>
        </p:blipFill>
        <p:spPr>
          <a:xfrm>
            <a:off x="5260975" y="2244755"/>
            <a:ext cx="2807702" cy="3735016"/>
          </a:xfrm>
          <a:prstGeom prst="rect">
            <a:avLst/>
          </a:prstGeom>
        </p:spPr>
      </p:pic>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创建</a:t>
            </a:r>
            <a:r>
              <a:rPr lang="en-US" altLang="zh-CN" sz="2000" b="1" dirty="0">
                <a:solidFill>
                  <a:srgbClr val="1B639F"/>
                </a:solidFill>
              </a:rPr>
              <a:t>QQ</a:t>
            </a:r>
            <a:r>
              <a:rPr lang="zh-CN" altLang="en-US" sz="2000" b="1" dirty="0">
                <a:solidFill>
                  <a:srgbClr val="1B639F"/>
                </a:solidFill>
              </a:rPr>
              <a:t>群</a:t>
            </a:r>
          </a:p>
        </p:txBody>
      </p:sp>
      <p:sp>
        <p:nvSpPr>
          <p:cNvPr id="11" name="矩形 15"/>
          <p:cNvSpPr>
            <a:spLocks noChangeArrowheads="1"/>
          </p:cNvSpPr>
          <p:nvPr/>
        </p:nvSpPr>
        <p:spPr bwMode="auto">
          <a:xfrm>
            <a:off x="688976" y="2473325"/>
            <a:ext cx="4176711"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03</a:t>
            </a:r>
            <a:r>
              <a:rPr lang="zh-CN" altLang="en-US" sz="1700" dirty="0" smtClean="0">
                <a:latin typeface="微软雅黑" panose="020B0503020204020204" pitchFamily="34" charset="-122"/>
                <a:ea typeface="微软雅黑" panose="020B0503020204020204" pitchFamily="34" charset="-122"/>
              </a:rPr>
              <a:t>：选择</a:t>
            </a:r>
            <a:r>
              <a:rPr lang="zh-CN" altLang="en-US" sz="1700" dirty="0">
                <a:latin typeface="微软雅黑" panose="020B0503020204020204" pitchFamily="34" charset="-122"/>
                <a:ea typeface="微软雅黑" panose="020B0503020204020204" pitchFamily="34" charset="-122"/>
              </a:rPr>
              <a:t>“按分类创建”或“选人创建”，后续根据页面提示完成创建即</a:t>
            </a:r>
            <a:r>
              <a:rPr lang="zh-CN" altLang="en-US" sz="1700" dirty="0" smtClean="0">
                <a:latin typeface="微软雅黑" panose="020B0503020204020204" pitchFamily="34" charset="-122"/>
                <a:ea typeface="微软雅黑" panose="020B0503020204020204" pitchFamily="34" charset="-122"/>
              </a:rPr>
              <a:t>可。</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5414055" y="2044700"/>
            <a:ext cx="2396626" cy="3832572"/>
          </a:xfrm>
          <a:prstGeom prst="rect">
            <a:avLst/>
          </a:prstGeom>
        </p:spPr>
      </p:pic>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3.QQ</a:t>
            </a:r>
            <a:r>
              <a:rPr lang="zh-CN" altLang="en-US" sz="2000" b="1" dirty="0">
                <a:solidFill>
                  <a:srgbClr val="1B639F"/>
                </a:solidFill>
              </a:rPr>
              <a:t>群主要功能</a:t>
            </a:r>
          </a:p>
        </p:txBody>
      </p:sp>
      <p:sp>
        <p:nvSpPr>
          <p:cNvPr id="11" name="矩形 15"/>
          <p:cNvSpPr>
            <a:spLocks noChangeArrowheads="1"/>
          </p:cNvSpPr>
          <p:nvPr/>
        </p:nvSpPr>
        <p:spPr bwMode="auto">
          <a:xfrm>
            <a:off x="688975" y="2473325"/>
            <a:ext cx="7980363"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公告</a:t>
            </a:r>
          </a:p>
          <a:p>
            <a:pPr algn="just">
              <a:lnSpc>
                <a:spcPct val="150000"/>
              </a:lnSpc>
            </a:pPr>
            <a:r>
              <a:rPr lang="zh-CN" altLang="en-US" sz="1700" dirty="0">
                <a:latin typeface="微软雅黑" panose="020B0503020204020204" pitchFamily="34" charset="-122"/>
                <a:ea typeface="微软雅黑" panose="020B0503020204020204" pitchFamily="34" charset="-122"/>
              </a:rPr>
              <a:t>群公告是指一项社群通知服务</a:t>
            </a:r>
            <a:r>
              <a:rPr lang="zh-CN" altLang="en-US" sz="1700" dirty="0" smtClean="0">
                <a:latin typeface="微软雅黑" panose="020B0503020204020204" pitchFamily="34" charset="-122"/>
                <a:ea typeface="微软雅黑" panose="020B0503020204020204" pitchFamily="34" charset="-122"/>
              </a:rPr>
              <a:t>。群</a:t>
            </a:r>
            <a:r>
              <a:rPr lang="zh-CN" altLang="en-US" sz="1700" dirty="0">
                <a:latin typeface="微软雅黑" panose="020B0503020204020204" pitchFamily="34" charset="-122"/>
                <a:ea typeface="微软雅黑" panose="020B0503020204020204" pitchFamily="34" charset="-122"/>
              </a:rPr>
              <a:t>主或者管理员有权限发布公告，让群里的成员看到公告消息</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相册</a:t>
            </a:r>
          </a:p>
          <a:p>
            <a:pPr algn="just">
              <a:lnSpc>
                <a:spcPct val="150000"/>
              </a:lnSpc>
            </a:pPr>
            <a:r>
              <a:rPr lang="zh-CN" altLang="en-US" sz="1700" dirty="0">
                <a:latin typeface="微软雅黑" panose="020B0503020204020204" pitchFamily="34" charset="-122"/>
                <a:ea typeface="微软雅黑" panose="020B0503020204020204" pitchFamily="34" charset="-122"/>
              </a:rPr>
              <a:t>群相册是一个图片的合</a:t>
            </a:r>
            <a:r>
              <a:rPr lang="zh-CN" altLang="en-US" sz="1700" dirty="0" smtClean="0">
                <a:latin typeface="微软雅黑" panose="020B0503020204020204" pitchFamily="34" charset="-122"/>
                <a:ea typeface="微软雅黑" panose="020B0503020204020204" pitchFamily="34" charset="-122"/>
              </a:rPr>
              <a:t>集，</a:t>
            </a:r>
            <a:r>
              <a:rPr lang="en-US" altLang="zh-CN" sz="1700" dirty="0" smtClean="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群的任何成员都可以自行上传或下载图片</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文件</a:t>
            </a:r>
          </a:p>
          <a:p>
            <a:pPr algn="just">
              <a:lnSpc>
                <a:spcPct val="150000"/>
              </a:lnSpc>
            </a:pPr>
            <a:r>
              <a:rPr lang="zh-CN" altLang="en-US" sz="1700" dirty="0">
                <a:latin typeface="微软雅黑" panose="020B0503020204020204" pitchFamily="34" charset="-122"/>
                <a:ea typeface="微软雅黑" panose="020B0503020204020204" pitchFamily="34" charset="-122"/>
              </a:rPr>
              <a:t>群文件是各类文件的合集</a:t>
            </a:r>
            <a:r>
              <a:rPr lang="zh-CN" altLang="en-US" sz="1700" dirty="0" smtClean="0">
                <a:latin typeface="微软雅黑" panose="020B0503020204020204" pitchFamily="34" charset="-122"/>
                <a:ea typeface="微软雅黑" panose="020B0503020204020204" pitchFamily="34" charset="-122"/>
              </a:rPr>
              <a:t>。</a:t>
            </a:r>
            <a:r>
              <a:rPr lang="en-US" altLang="zh-CN" sz="1700" dirty="0" smtClean="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群成员将自己希望与大家分享的文件可以上传到里面去。同时，在里面还可以找到其他人发的一些文件并</a:t>
            </a:r>
            <a:r>
              <a:rPr lang="zh-CN" altLang="en-US" sz="1700" dirty="0" smtClean="0">
                <a:latin typeface="微软雅黑" panose="020B0503020204020204" pitchFamily="34" charset="-122"/>
                <a:ea typeface="微软雅黑" panose="020B0503020204020204" pitchFamily="34" charset="-122"/>
              </a:rPr>
              <a:t>下载。</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2.2  QQ</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58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3.QQ</a:t>
            </a:r>
            <a:r>
              <a:rPr lang="zh-CN" altLang="en-US" sz="2000" b="1" dirty="0">
                <a:solidFill>
                  <a:srgbClr val="1B639F"/>
                </a:solidFill>
              </a:rPr>
              <a:t>群主要功能</a:t>
            </a:r>
          </a:p>
        </p:txBody>
      </p:sp>
      <p:sp>
        <p:nvSpPr>
          <p:cNvPr id="11" name="矩形 15"/>
          <p:cNvSpPr>
            <a:spLocks noChangeArrowheads="1"/>
          </p:cNvSpPr>
          <p:nvPr/>
        </p:nvSpPr>
        <p:spPr bwMode="auto">
          <a:xfrm>
            <a:off x="688975"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4</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活动</a:t>
            </a:r>
          </a:p>
          <a:p>
            <a:pPr algn="just">
              <a:lnSpc>
                <a:spcPct val="150000"/>
              </a:lnSpc>
            </a:pPr>
            <a:r>
              <a:rPr lang="zh-CN" altLang="en-US" sz="1700" dirty="0">
                <a:latin typeface="微软雅黑" panose="020B0503020204020204" pitchFamily="34" charset="-122"/>
                <a:ea typeface="微软雅黑" panose="020B0503020204020204" pitchFamily="34" charset="-122"/>
              </a:rPr>
              <a:t>群活动是用于帮助社群组织和参加各类活动的功能</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5</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电话</a:t>
            </a:r>
          </a:p>
          <a:p>
            <a:pPr algn="just">
              <a:lnSpc>
                <a:spcPct val="150000"/>
              </a:lnSpc>
            </a:pP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群电话是一个在社群内即时通话的</a:t>
            </a:r>
            <a:r>
              <a:rPr lang="zh-CN" altLang="en-US" sz="1700" dirty="0" smtClean="0">
                <a:latin typeface="微软雅黑" panose="020B0503020204020204" pitchFamily="34" charset="-122"/>
                <a:ea typeface="微软雅黑" panose="020B0503020204020204" pitchFamily="34" charset="-122"/>
              </a:rPr>
              <a:t>功能。</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6</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视频</a:t>
            </a:r>
          </a:p>
          <a:p>
            <a:pPr algn="just">
              <a:lnSpc>
                <a:spcPct val="150000"/>
              </a:lnSpc>
            </a:pP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群视频不同于</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群视频聊天，是一个独立的影视功能</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7</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日历</a:t>
            </a:r>
          </a:p>
          <a:p>
            <a:pPr algn="just">
              <a:lnSpc>
                <a:spcPct val="150000"/>
              </a:lnSpc>
            </a:pPr>
            <a:r>
              <a:rPr lang="zh-CN" altLang="en-US" sz="1700" dirty="0">
                <a:latin typeface="微软雅黑" panose="020B0503020204020204" pitchFamily="34" charset="-122"/>
                <a:ea typeface="微软雅黑" panose="020B0503020204020204" pitchFamily="34" charset="-122"/>
              </a:rPr>
              <a:t>群日历主要用于显示和提醒群员</a:t>
            </a:r>
            <a:r>
              <a:rPr lang="zh-CN" altLang="en-US" sz="1700" dirty="0" smtClean="0">
                <a:latin typeface="微软雅黑" panose="020B0503020204020204" pitchFamily="34" charset="-122"/>
                <a:ea typeface="微软雅黑" panose="020B0503020204020204" pitchFamily="34" charset="-122"/>
              </a:rPr>
              <a:t>生日、群</a:t>
            </a:r>
            <a:r>
              <a:rPr lang="zh-CN" altLang="en-US" sz="1700" dirty="0">
                <a:latin typeface="微软雅黑" panose="020B0503020204020204" pitchFamily="34" charset="-122"/>
                <a:ea typeface="微软雅黑" panose="020B0503020204020204" pitchFamily="34" charset="-122"/>
              </a:rPr>
              <a:t>投票、群</a:t>
            </a:r>
            <a:r>
              <a:rPr lang="zh-CN" altLang="en-US" sz="1700" dirty="0" smtClean="0">
                <a:latin typeface="微软雅黑" panose="020B0503020204020204" pitchFamily="34" charset="-122"/>
                <a:ea typeface="微软雅黑" panose="020B0503020204020204" pitchFamily="34" charset="-122"/>
              </a:rPr>
              <a:t>活动。</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8</a:t>
            </a:r>
            <a:r>
              <a:rPr lang="zh-CN" altLang="en-US" sz="1700" b="1" dirty="0" smtClean="0">
                <a:latin typeface="微软雅黑" panose="020B0503020204020204" pitchFamily="34" charset="-122"/>
                <a:ea typeface="微软雅黑" panose="020B0503020204020204" pitchFamily="34" charset="-122"/>
              </a:rPr>
              <a:t>）</a:t>
            </a:r>
            <a:r>
              <a:rPr lang="en-US" altLang="zh-CN" sz="1700" b="1" dirty="0" smtClean="0">
                <a:latin typeface="微软雅黑" panose="020B0503020204020204" pitchFamily="34" charset="-122"/>
                <a:ea typeface="微软雅黑" panose="020B0503020204020204" pitchFamily="34" charset="-122"/>
              </a:rPr>
              <a:t>QQ</a:t>
            </a:r>
            <a:r>
              <a:rPr lang="zh-CN" altLang="en-US" sz="1700" b="1" dirty="0">
                <a:latin typeface="微软雅黑" panose="020B0503020204020204" pitchFamily="34" charset="-122"/>
                <a:ea typeface="微软雅黑" panose="020B0503020204020204" pitchFamily="34" charset="-122"/>
              </a:rPr>
              <a:t>群应用中心广场页面</a:t>
            </a:r>
          </a:p>
          <a:p>
            <a:pPr algn="just">
              <a:lnSpc>
                <a:spcPct val="150000"/>
              </a:lnSpc>
            </a:pP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群应用中心广场页面内是</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群的各种内置</a:t>
            </a:r>
            <a:r>
              <a:rPr lang="zh-CN" altLang="en-US" sz="1700" dirty="0" smtClean="0">
                <a:latin typeface="微软雅黑" panose="020B0503020204020204" pitchFamily="34" charset="-122"/>
                <a:ea typeface="微软雅黑" panose="020B0503020204020204" pitchFamily="34" charset="-122"/>
              </a:rPr>
              <a:t>应用程序。</a:t>
            </a:r>
            <a:endParaRPr lang="zh-CN" altLang="en-US" sz="1700" dirty="0">
              <a:latin typeface="微软雅黑" panose="020B0503020204020204" pitchFamily="34" charset="-122"/>
              <a:ea typeface="微软雅黑" panose="020B0503020204020204" pitchFamily="34" charset="-122"/>
            </a:endParaRPr>
          </a:p>
        </p:txBody>
      </p:sp>
      <p:sp>
        <p:nvSpPr>
          <p:cNvPr id="12" name="Rectangle 4"/>
          <p:cNvSpPr>
            <a:spLocks noChangeArrowheads="1"/>
          </p:cNvSpPr>
          <p:nvPr/>
        </p:nvSpPr>
        <p:spPr bwMode="auto">
          <a:xfrm>
            <a:off x="0" y="46767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2.2.2  QQ</a:t>
            </a:r>
            <a:r>
              <a:rPr lang="zh-CN" altLang="en-US" sz="2700" dirty="0" smtClean="0">
                <a:solidFill>
                  <a:srgbClr val="1369B2"/>
                </a:solidFill>
                <a:latin typeface="微软雅黑" panose="020B0503020204020204" pitchFamily="34" charset="-122"/>
                <a:ea typeface="微软雅黑" panose="020B0503020204020204" pitchFamily="34" charset="-122"/>
              </a:rPr>
              <a:t>群介绍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1" name="组合 2"/>
          <p:cNvGrpSpPr/>
          <p:nvPr/>
        </p:nvGrpSpPr>
        <p:grpSpPr bwMode="auto">
          <a:xfrm>
            <a:off x="2555875" y="3150295"/>
            <a:ext cx="4056063" cy="566737"/>
            <a:chOff x="2358154" y="2698006"/>
            <a:chExt cx="4650750" cy="650995"/>
          </a:xfrm>
        </p:grpSpPr>
        <p:sp>
          <p:nvSpPr>
            <p:cNvPr id="6" name="圆角矩形 5"/>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a:solidFill>
                    <a:srgbClr val="4E5B6F">
                      <a:lumMod val="50000"/>
                    </a:srgbClr>
                  </a:solidFill>
                  <a:latin typeface="微软雅黑" panose="020B0503020204020204" pitchFamily="34" charset="-122"/>
                  <a:ea typeface="微软雅黑" panose="020B0503020204020204" pitchFamily="34" charset="-122"/>
                </a:rPr>
                <a:t>微博</a:t>
              </a: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介绍</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3" name="组合 2"/>
          <p:cNvGrpSpPr/>
          <p:nvPr/>
        </p:nvGrpSpPr>
        <p:grpSpPr bwMode="auto">
          <a:xfrm>
            <a:off x="2547938" y="4662463"/>
            <a:ext cx="4056062" cy="566737"/>
            <a:chOff x="2358154" y="2698006"/>
            <a:chExt cx="4650750" cy="650995"/>
          </a:xfrm>
        </p:grpSpPr>
        <p:sp>
          <p:nvSpPr>
            <p:cNvPr id="12" name="圆角矩形 1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a:solidFill>
                    <a:srgbClr val="4E5B6F">
                      <a:lumMod val="50000"/>
                    </a:srgbClr>
                  </a:solidFill>
                  <a:latin typeface="微软雅黑" panose="020B0503020204020204" pitchFamily="34" charset="-122"/>
                  <a:ea typeface="微软雅黑" panose="020B0503020204020204" pitchFamily="34" charset="-122"/>
                </a:rPr>
                <a:t>微博</a:t>
              </a: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群介绍</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dirty="0"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dirty="0" smtClean="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2.3.1  </a:t>
            </a:r>
            <a:r>
              <a:rPr lang="zh-CN" altLang="en-US" sz="2700" dirty="0" smtClean="0">
                <a:solidFill>
                  <a:srgbClr val="1369B2"/>
                </a:solidFill>
                <a:latin typeface="微软雅黑" panose="020B0503020204020204" pitchFamily="34" charset="-122"/>
                <a:ea typeface="微软雅黑" panose="020B0503020204020204" pitchFamily="34" charset="-122"/>
              </a:rPr>
              <a:t>微博介绍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9"/>
          <p:cNvSpPr>
            <a:spLocks noChangeArrowheads="1"/>
          </p:cNvSpPr>
          <p:nvPr/>
        </p:nvSpPr>
        <p:spPr bwMode="auto">
          <a:xfrm>
            <a:off x="653256" y="2003425"/>
            <a:ext cx="7837488"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微博是基于用户关系的社交媒体平台，用户可以通过</a:t>
            </a:r>
            <a:r>
              <a:rPr lang="en-US" altLang="zh-CN" sz="1700" dirty="0">
                <a:solidFill>
                  <a:prstClr val="black"/>
                </a:solidFill>
                <a:latin typeface="微软雅黑" panose="020B0503020204020204" pitchFamily="34" charset="-122"/>
                <a:ea typeface="微软雅黑" panose="020B0503020204020204" pitchFamily="34" charset="-122"/>
              </a:rPr>
              <a:t>PC</a:t>
            </a:r>
            <a:r>
              <a:rPr lang="zh-CN" altLang="en-US" sz="1700" dirty="0">
                <a:solidFill>
                  <a:prstClr val="black"/>
                </a:solidFill>
                <a:latin typeface="微软雅黑" panose="020B0503020204020204" pitchFamily="34" charset="-122"/>
                <a:ea typeface="微软雅黑" panose="020B0503020204020204" pitchFamily="34" charset="-122"/>
              </a:rPr>
              <a:t>、手机等多种移动终端接入，以文字、图片、视频等多媒体形式，实现信息的即时分享、传播互动。微博基于公开平台架构，提供简单、前所未有的方式使用户能够公开实时发表内容，通过裂变式传播，让用户与他人互动并与世界紧密相连。国内的微博产业发展至今，新浪微博已经占据了绝大多数市场份额，甚至很多时候大众口中的微博就是特指新浪微博，下文中的微博也同样特指新浪微博。下面将从微博的发展历史、用户属性、平台优势三个角度来介绍微信这一平台。</a:t>
            </a:r>
          </a:p>
        </p:txBody>
      </p:sp>
      <p:pic>
        <p:nvPicPr>
          <p:cNvPr id="9218" name="Picture 2" descr="https://timgsa.baidu.com/timg?image&amp;quality=80&amp;size=b9999_10000&amp;sec=1571049730976&amp;di=daaea34433682db5c2290140f182b05a&amp;imgtype=0&amp;src=http%3A%2F%2Fn.sinaimg.cn%2Fsinacn20190828s%2F0%2Fw2048h1152%2F20190828%2F303e-icuacsa869286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848" y="4869160"/>
            <a:ext cx="2736304" cy="1539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2.3.1  </a:t>
            </a:r>
            <a:r>
              <a:rPr lang="zh-CN" altLang="en-US" sz="2700" dirty="0" smtClean="0">
                <a:solidFill>
                  <a:srgbClr val="1369B2"/>
                </a:solidFill>
                <a:latin typeface="微软雅黑" panose="020B0503020204020204" pitchFamily="34" charset="-122"/>
                <a:ea typeface="微软雅黑" panose="020B0503020204020204" pitchFamily="34" charset="-122"/>
              </a:rPr>
              <a:t>微博介绍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发展</a:t>
            </a:r>
            <a:r>
              <a:rPr lang="zh-CN" altLang="en-US" sz="2000" b="1" dirty="0">
                <a:solidFill>
                  <a:srgbClr val="1B639F"/>
                </a:solidFill>
              </a:rPr>
              <a:t>历史</a:t>
            </a:r>
          </a:p>
        </p:txBody>
      </p:sp>
      <p:sp>
        <p:nvSpPr>
          <p:cNvPr id="11"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微博从诞生之初，定位就一直是社交媒体平台，具有极佳的信息传播速度和广度。社会上很多热点事件，都是在微博上被爆出并持续发酵的</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2009</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8</a:t>
            </a:r>
            <a:r>
              <a:rPr lang="zh-CN" altLang="en-US" sz="1700" dirty="0">
                <a:latin typeface="微软雅黑" panose="020B0503020204020204" pitchFamily="34" charset="-122"/>
                <a:ea typeface="微软雅黑" panose="020B0503020204020204" pitchFamily="34" charset="-122"/>
              </a:rPr>
              <a:t>月</a:t>
            </a:r>
            <a:r>
              <a:rPr lang="en-US" altLang="zh-CN" sz="1700" dirty="0">
                <a:latin typeface="微软雅黑" panose="020B0503020204020204" pitchFamily="34" charset="-122"/>
                <a:ea typeface="微软雅黑" panose="020B0503020204020204" pitchFamily="34" charset="-122"/>
              </a:rPr>
              <a:t>14</a:t>
            </a:r>
            <a:r>
              <a:rPr lang="zh-CN" altLang="en-US" sz="1700" dirty="0">
                <a:latin typeface="微软雅黑" panose="020B0503020204020204" pitchFamily="34" charset="-122"/>
                <a:ea typeface="微软雅黑" panose="020B0503020204020204" pitchFamily="34" charset="-122"/>
              </a:rPr>
              <a:t>日，新浪微博开始内测</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2010</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11</a:t>
            </a:r>
            <a:r>
              <a:rPr lang="zh-CN" altLang="en-US" sz="1700" dirty="0">
                <a:latin typeface="微软雅黑" panose="020B0503020204020204" pitchFamily="34" charset="-122"/>
                <a:ea typeface="微软雅黑" panose="020B0503020204020204" pitchFamily="34" charset="-122"/>
              </a:rPr>
              <a:t>月</a:t>
            </a:r>
            <a:r>
              <a:rPr lang="en-US" altLang="zh-CN" sz="1700" dirty="0">
                <a:latin typeface="微软雅黑" panose="020B0503020204020204" pitchFamily="34" charset="-122"/>
                <a:ea typeface="微软雅黑" panose="020B0503020204020204" pitchFamily="34" charset="-122"/>
              </a:rPr>
              <a:t>5</a:t>
            </a:r>
            <a:r>
              <a:rPr lang="zh-CN" altLang="en-US" sz="1700" dirty="0">
                <a:latin typeface="微软雅黑" panose="020B0503020204020204" pitchFamily="34" charset="-122"/>
                <a:ea typeface="微软雅黑" panose="020B0503020204020204" pitchFamily="34" charset="-122"/>
              </a:rPr>
              <a:t>日，新浪微博群组功能产品</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新浪微群已开始内</a:t>
            </a:r>
            <a:r>
              <a:rPr lang="zh-CN" altLang="en-US" sz="1700" dirty="0" smtClean="0">
                <a:latin typeface="微软雅黑" panose="020B0503020204020204" pitchFamily="34" charset="-122"/>
                <a:ea typeface="微软雅黑" panose="020B0503020204020204" pitchFamily="34" charset="-122"/>
              </a:rPr>
              <a:t>测。</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2013</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10</a:t>
            </a:r>
            <a:r>
              <a:rPr lang="zh-CN" altLang="en-US" sz="1700" dirty="0">
                <a:latin typeface="微软雅黑" panose="020B0503020204020204" pitchFamily="34" charset="-122"/>
                <a:ea typeface="微软雅黑" panose="020B0503020204020204" pitchFamily="34" charset="-122"/>
              </a:rPr>
              <a:t>月</a:t>
            </a:r>
            <a:r>
              <a:rPr lang="en-US" altLang="zh-CN" sz="1700" dirty="0">
                <a:latin typeface="微软雅黑" panose="020B0503020204020204" pitchFamily="34" charset="-122"/>
                <a:ea typeface="微软雅黑" panose="020B0503020204020204" pitchFamily="34" charset="-122"/>
              </a:rPr>
              <a:t>29</a:t>
            </a:r>
            <a:r>
              <a:rPr lang="zh-CN" altLang="en-US" sz="1700" dirty="0">
                <a:latin typeface="微软雅黑" panose="020B0503020204020204" pitchFamily="34" charset="-122"/>
                <a:ea typeface="微软雅黑" panose="020B0503020204020204" pitchFamily="34" charset="-122"/>
              </a:rPr>
              <a:t>日，以用户主动订阅为基础的微博“粉丝服务平台”正式</a:t>
            </a:r>
            <a:r>
              <a:rPr lang="zh-CN" altLang="en-US" sz="1700" dirty="0" smtClean="0">
                <a:latin typeface="微软雅黑" panose="020B0503020204020204" pitchFamily="34" charset="-122"/>
                <a:ea typeface="微软雅黑" panose="020B0503020204020204" pitchFamily="34" charset="-122"/>
              </a:rPr>
              <a:t>上线。</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smtClean="0">
                <a:latin typeface="微软雅黑" panose="020B0503020204020204" pitchFamily="34" charset="-122"/>
                <a:ea typeface="微软雅黑" panose="020B0503020204020204" pitchFamily="34" charset="-122"/>
              </a:rPr>
              <a:t>2016</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11</a:t>
            </a:r>
            <a:r>
              <a:rPr lang="zh-CN" altLang="en-US" sz="1700" dirty="0">
                <a:latin typeface="微软雅黑" panose="020B0503020204020204" pitchFamily="34" charset="-122"/>
                <a:ea typeface="微软雅黑" panose="020B0503020204020204" pitchFamily="34" charset="-122"/>
              </a:rPr>
              <a:t>月，微博取消了发布器的</a:t>
            </a:r>
            <a:r>
              <a:rPr lang="en-US" altLang="zh-CN" sz="1700" dirty="0">
                <a:latin typeface="微软雅黑" panose="020B0503020204020204" pitchFamily="34" charset="-122"/>
                <a:ea typeface="微软雅黑" panose="020B0503020204020204" pitchFamily="34" charset="-122"/>
              </a:rPr>
              <a:t>140</a:t>
            </a:r>
            <a:r>
              <a:rPr lang="zh-CN" altLang="en-US" sz="1700" dirty="0">
                <a:latin typeface="微软雅黑" panose="020B0503020204020204" pitchFamily="34" charset="-122"/>
                <a:ea typeface="微软雅黑" panose="020B0503020204020204" pitchFamily="34" charset="-122"/>
              </a:rPr>
              <a:t>字限制。此次开放限制后，包括普通用户在内的所有用户均可以发布多达</a:t>
            </a:r>
            <a:r>
              <a:rPr lang="en-US" altLang="zh-CN" sz="1700" dirty="0">
                <a:latin typeface="微软雅黑" panose="020B0503020204020204" pitchFamily="34" charset="-122"/>
                <a:ea typeface="微软雅黑" panose="020B0503020204020204" pitchFamily="34" charset="-122"/>
              </a:rPr>
              <a:t>2000</a:t>
            </a:r>
            <a:r>
              <a:rPr lang="zh-CN" altLang="en-US" sz="1700" dirty="0">
                <a:latin typeface="微软雅黑" panose="020B0503020204020204" pitchFamily="34" charset="-122"/>
                <a:ea typeface="微软雅黑" panose="020B0503020204020204" pitchFamily="34" charset="-122"/>
              </a:rPr>
              <a:t>字的长微博。</a:t>
            </a:r>
          </a:p>
          <a:p>
            <a:pPr algn="just">
              <a:lnSpc>
                <a:spcPct val="150000"/>
              </a:lnSpc>
            </a:pPr>
            <a:r>
              <a:rPr lang="en-US" altLang="zh-CN" sz="1700" dirty="0">
                <a:latin typeface="微软雅黑" panose="020B0503020204020204" pitchFamily="34" charset="-122"/>
                <a:ea typeface="微软雅黑" panose="020B0503020204020204" pitchFamily="34" charset="-122"/>
              </a:rPr>
              <a:t>2017</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5</a:t>
            </a:r>
            <a:r>
              <a:rPr lang="zh-CN" altLang="en-US" sz="1700" dirty="0">
                <a:latin typeface="微软雅黑" panose="020B0503020204020204" pitchFamily="34" charset="-122"/>
                <a:ea typeface="微软雅黑" panose="020B0503020204020204" pitchFamily="34" charset="-122"/>
              </a:rPr>
              <a:t>月</a:t>
            </a:r>
            <a:r>
              <a:rPr lang="en-US" altLang="zh-CN" sz="1700" dirty="0">
                <a:latin typeface="微软雅黑" panose="020B0503020204020204" pitchFamily="34" charset="-122"/>
                <a:ea typeface="微软雅黑" panose="020B0503020204020204" pitchFamily="34" charset="-122"/>
              </a:rPr>
              <a:t>16</a:t>
            </a:r>
            <a:r>
              <a:rPr lang="zh-CN" altLang="en-US" sz="1700" dirty="0">
                <a:latin typeface="微软雅黑" panose="020B0503020204020204" pitchFamily="34" charset="-122"/>
                <a:ea typeface="微软雅黑" panose="020B0503020204020204" pitchFamily="34" charset="-122"/>
              </a:rPr>
              <a:t>日，微博</a:t>
            </a:r>
            <a:r>
              <a:rPr lang="en-US" altLang="zh-CN" sz="1700" dirty="0">
                <a:latin typeface="微软雅黑" panose="020B0503020204020204" pitchFamily="34" charset="-122"/>
                <a:ea typeface="微软雅黑" panose="020B0503020204020204" pitchFamily="34" charset="-122"/>
              </a:rPr>
              <a:t>2017</a:t>
            </a:r>
            <a:r>
              <a:rPr lang="zh-CN" altLang="en-US" sz="1700" dirty="0">
                <a:latin typeface="微软雅黑" panose="020B0503020204020204" pitchFamily="34" charset="-122"/>
                <a:ea typeface="微软雅黑" panose="020B0503020204020204" pitchFamily="34" charset="-122"/>
              </a:rPr>
              <a:t>年第一季度财报显示，微博一季度月活跃用户增长了</a:t>
            </a:r>
            <a:r>
              <a:rPr lang="en-US" altLang="zh-CN" sz="1700" dirty="0">
                <a:latin typeface="微软雅黑" panose="020B0503020204020204" pitchFamily="34" charset="-122"/>
                <a:ea typeface="微软雅黑" panose="020B0503020204020204" pitchFamily="34" charset="-122"/>
              </a:rPr>
              <a:t>2700</a:t>
            </a:r>
            <a:r>
              <a:rPr lang="zh-CN" altLang="en-US" sz="1700" dirty="0">
                <a:latin typeface="微软雅黑" panose="020B0503020204020204" pitchFamily="34" charset="-122"/>
                <a:ea typeface="微软雅黑" panose="020B0503020204020204" pitchFamily="34" charset="-122"/>
              </a:rPr>
              <a:t>万至</a:t>
            </a:r>
            <a:r>
              <a:rPr lang="en-US" altLang="zh-CN" sz="1700" dirty="0">
                <a:latin typeface="微软雅黑" panose="020B0503020204020204" pitchFamily="34" charset="-122"/>
                <a:ea typeface="微软雅黑" panose="020B0503020204020204" pitchFamily="34" charset="-122"/>
              </a:rPr>
              <a:t>3.4</a:t>
            </a:r>
            <a:r>
              <a:rPr lang="zh-CN" altLang="en-US" sz="1700" dirty="0">
                <a:latin typeface="微软雅黑" panose="020B0503020204020204" pitchFamily="34" charset="-122"/>
                <a:ea typeface="微软雅黑" panose="020B0503020204020204" pitchFamily="34" charset="-122"/>
              </a:rPr>
              <a:t>亿，超过同季度</a:t>
            </a:r>
            <a:r>
              <a:rPr lang="en-US" altLang="zh-CN" sz="1700" dirty="0">
                <a:latin typeface="微软雅黑" panose="020B0503020204020204" pitchFamily="34" charset="-122"/>
                <a:ea typeface="微软雅黑" panose="020B0503020204020204" pitchFamily="34" charset="-122"/>
              </a:rPr>
              <a:t>Twitter</a:t>
            </a:r>
            <a:r>
              <a:rPr lang="zh-CN" altLang="en-US" sz="1700" dirty="0">
                <a:latin typeface="微软雅黑" panose="020B0503020204020204" pitchFamily="34" charset="-122"/>
                <a:ea typeface="微软雅黑" panose="020B0503020204020204" pitchFamily="34" charset="-122"/>
              </a:rPr>
              <a:t>的水平。</a:t>
            </a:r>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2.3.1  </a:t>
            </a:r>
            <a:r>
              <a:rPr lang="zh-CN" altLang="en-US" sz="2700" dirty="0" smtClean="0">
                <a:solidFill>
                  <a:srgbClr val="1369B2"/>
                </a:solidFill>
                <a:latin typeface="微软雅黑" panose="020B0503020204020204" pitchFamily="34" charset="-122"/>
                <a:ea typeface="微软雅黑" panose="020B0503020204020204" pitchFamily="34" charset="-122"/>
              </a:rPr>
              <a:t>微博介绍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5"/>
          <p:cNvSpPr>
            <a:spLocks noChangeArrowheads="1"/>
          </p:cNvSpPr>
          <p:nvPr/>
        </p:nvSpPr>
        <p:spPr bwMode="auto">
          <a:xfrm>
            <a:off x="688975" y="2473325"/>
            <a:ext cx="7980363"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结合各类说明与观点，可以得出一些结论：</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、微博用户覆盖面很广，核心用户集中</a:t>
            </a:r>
            <a:r>
              <a:rPr lang="zh-CN" altLang="en-US" sz="1700" dirty="0" smtClean="0">
                <a:latin typeface="微软雅黑" panose="020B0503020204020204" pitchFamily="34" charset="-122"/>
                <a:ea typeface="微软雅黑" panose="020B0503020204020204" pitchFamily="34" charset="-122"/>
              </a:rPr>
              <a:t>于</a:t>
            </a:r>
            <a:r>
              <a:rPr lang="en-US" altLang="zh-CN" sz="1700" dirty="0" smtClean="0">
                <a:latin typeface="微软雅黑" panose="020B0503020204020204" pitchFamily="34" charset="-122"/>
                <a:ea typeface="微软雅黑" panose="020B0503020204020204" pitchFamily="34" charset="-122"/>
              </a:rPr>
              <a:t>18-30</a:t>
            </a:r>
            <a:r>
              <a:rPr lang="zh-CN" altLang="en-US" sz="1700" dirty="0">
                <a:latin typeface="微软雅黑" panose="020B0503020204020204" pitchFamily="34" charset="-122"/>
                <a:ea typeface="微软雅黑" panose="020B0503020204020204" pitchFamily="34" charset="-122"/>
              </a:rPr>
              <a:t>岁的年轻人。</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zh-CN" altLang="en-US" sz="1700" dirty="0">
                <a:latin typeface="微软雅黑" panose="020B0503020204020204" pitchFamily="34" charset="-122"/>
                <a:ea typeface="微软雅黑" panose="020B0503020204020204" pitchFamily="34" charset="-122"/>
              </a:rPr>
              <a:t>、大多数用户使用微博是出于休闲娱乐的目的。</a:t>
            </a:r>
          </a:p>
          <a:p>
            <a:pPr algn="just">
              <a:lnSpc>
                <a:spcPct val="150000"/>
              </a:lnSpc>
            </a:pPr>
            <a:r>
              <a:rPr lang="en-US" altLang="zh-CN" sz="1700" dirty="0">
                <a:latin typeface="微软雅黑" panose="020B0503020204020204" pitchFamily="34" charset="-122"/>
                <a:ea typeface="微软雅黑" panose="020B0503020204020204" pitchFamily="34" charset="-122"/>
              </a:rPr>
              <a:t>3</a:t>
            </a:r>
            <a:r>
              <a:rPr lang="zh-CN" altLang="en-US" sz="1700" dirty="0">
                <a:latin typeface="微软雅黑" panose="020B0503020204020204" pitchFamily="34" charset="-122"/>
                <a:ea typeface="微软雅黑" panose="020B0503020204020204" pitchFamily="34" charset="-122"/>
              </a:rPr>
              <a:t>、微博生态以众多大</a:t>
            </a:r>
            <a:r>
              <a:rPr lang="en-US" altLang="zh-CN" sz="1700" dirty="0">
                <a:latin typeface="微软雅黑" panose="020B0503020204020204" pitchFamily="34" charset="-122"/>
                <a:ea typeface="微软雅黑" panose="020B0503020204020204" pitchFamily="34" charset="-122"/>
              </a:rPr>
              <a:t>V</a:t>
            </a:r>
            <a:r>
              <a:rPr lang="zh-CN" altLang="en-US" sz="1700" dirty="0">
                <a:latin typeface="微软雅黑" panose="020B0503020204020204" pitchFamily="34" charset="-122"/>
                <a:ea typeface="微软雅黑" panose="020B0503020204020204" pitchFamily="34" charset="-122"/>
              </a:rPr>
              <a:t>为核心，用户集中于大</a:t>
            </a:r>
            <a:r>
              <a:rPr lang="en-US" altLang="zh-CN" sz="1700" dirty="0">
                <a:latin typeface="微软雅黑" panose="020B0503020204020204" pitchFamily="34" charset="-122"/>
                <a:ea typeface="微软雅黑" panose="020B0503020204020204" pitchFamily="34" charset="-122"/>
              </a:rPr>
              <a:t>V</a:t>
            </a:r>
            <a:r>
              <a:rPr lang="zh-CN" altLang="en-US" sz="1700" dirty="0">
                <a:latin typeface="微软雅黑" panose="020B0503020204020204" pitchFamily="34" charset="-122"/>
                <a:ea typeface="微软雅黑" panose="020B0503020204020204" pitchFamily="34" charset="-122"/>
              </a:rPr>
              <a:t>们的周围，处于游离状态的用户数量不多。</a:t>
            </a:r>
          </a:p>
        </p:txBody>
      </p:sp>
      <p:sp>
        <p:nvSpPr>
          <p:cNvPr id="12"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用户</a:t>
            </a:r>
            <a:r>
              <a:rPr lang="zh-CN" altLang="en-US" sz="2000" b="1" dirty="0">
                <a:solidFill>
                  <a:srgbClr val="1B639F"/>
                </a:solidFill>
              </a:rPr>
              <a:t>属性</a:t>
            </a:r>
          </a:p>
        </p:txBody>
      </p:sp>
      <p:pic>
        <p:nvPicPr>
          <p:cNvPr id="13" name="图片 12" descr="C:\Users\PC\AppData\Local\Temp\WeChat Files\869dc827e19abe027d30bffc30bd3a7.png"/>
          <p:cNvPicPr/>
          <p:nvPr/>
        </p:nvPicPr>
        <p:blipFill rotWithShape="1">
          <a:blip r:embed="rId4">
            <a:extLst>
              <a:ext uri="{28A0092B-C50C-407E-A947-70E740481C1C}">
                <a14:useLocalDpi xmlns:a14="http://schemas.microsoft.com/office/drawing/2010/main" val="0"/>
              </a:ext>
            </a:extLst>
          </a:blip>
          <a:srcRect b="44177"/>
          <a:stretch>
            <a:fillRect/>
          </a:stretch>
        </p:blipFill>
        <p:spPr bwMode="auto">
          <a:xfrm>
            <a:off x="1431567" y="4484270"/>
            <a:ext cx="6280866" cy="1971833"/>
          </a:xfrm>
          <a:prstGeom prst="rect">
            <a:avLst/>
          </a:prstGeom>
          <a:noFill/>
          <a:ln>
            <a:noFill/>
          </a:ln>
        </p:spPr>
      </p:pic>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2.3.1  </a:t>
            </a:r>
            <a:r>
              <a:rPr lang="zh-CN" altLang="en-US" sz="2700" dirty="0" smtClean="0">
                <a:solidFill>
                  <a:srgbClr val="1369B2"/>
                </a:solidFill>
                <a:latin typeface="微软雅黑" panose="020B0503020204020204" pitchFamily="34" charset="-122"/>
                <a:ea typeface="微软雅黑" panose="020B0503020204020204" pitchFamily="34" charset="-122"/>
              </a:rPr>
              <a:t>微博介绍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5"/>
          <p:cNvSpPr>
            <a:spLocks noChangeArrowheads="1"/>
          </p:cNvSpPr>
          <p:nvPr/>
        </p:nvSpPr>
        <p:spPr bwMode="auto">
          <a:xfrm>
            <a:off x="688975" y="2473325"/>
            <a:ext cx="7980363"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微博的优势主要集中在以下几点：</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、微博的发布信息便捷并且传播速度快。</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zh-CN" altLang="en-US" sz="1700" dirty="0">
                <a:latin typeface="微软雅黑" panose="020B0503020204020204" pitchFamily="34" charset="-122"/>
                <a:ea typeface="微软雅黑" panose="020B0503020204020204" pitchFamily="34" charset="-122"/>
              </a:rPr>
              <a:t>、微博可以通过粉丝转发的形式进行病毒式传播，影响面较广。</a:t>
            </a:r>
          </a:p>
          <a:p>
            <a:pPr algn="just">
              <a:lnSpc>
                <a:spcPct val="150000"/>
              </a:lnSpc>
            </a:pPr>
            <a:r>
              <a:rPr lang="en-US" altLang="zh-CN" sz="1700" dirty="0">
                <a:latin typeface="微软雅黑" panose="020B0503020204020204" pitchFamily="34" charset="-122"/>
                <a:ea typeface="微软雅黑" panose="020B0503020204020204" pitchFamily="34" charset="-122"/>
              </a:rPr>
              <a:t>3</a:t>
            </a:r>
            <a:r>
              <a:rPr lang="zh-CN" altLang="en-US" sz="1700" dirty="0">
                <a:latin typeface="微软雅黑" panose="020B0503020204020204" pitchFamily="34" charset="-122"/>
                <a:ea typeface="微软雅黑" panose="020B0503020204020204" pitchFamily="34" charset="-122"/>
              </a:rPr>
              <a:t>、微博互动性强，能与粉丝即时沟通。</a:t>
            </a:r>
          </a:p>
          <a:p>
            <a:pPr algn="just">
              <a:lnSpc>
                <a:spcPct val="150000"/>
              </a:lnSpc>
            </a:pPr>
            <a:r>
              <a:rPr lang="en-US" altLang="zh-CN" sz="1700" dirty="0">
                <a:latin typeface="微软雅黑" panose="020B0503020204020204" pitchFamily="34" charset="-122"/>
                <a:ea typeface="微软雅黑" panose="020B0503020204020204" pitchFamily="34" charset="-122"/>
              </a:rPr>
              <a:t>4</a:t>
            </a:r>
            <a:r>
              <a:rPr lang="zh-CN" altLang="en-US" sz="1700" dirty="0">
                <a:latin typeface="微软雅黑" panose="020B0503020204020204" pitchFamily="34" charset="-122"/>
                <a:ea typeface="微软雅黑" panose="020B0503020204020204" pitchFamily="34" charset="-122"/>
              </a:rPr>
              <a:t>、微博可以吸粉能力强大，增粉速度快。</a:t>
            </a:r>
          </a:p>
          <a:p>
            <a:pPr algn="just">
              <a:lnSpc>
                <a:spcPct val="150000"/>
              </a:lnSpc>
            </a:pPr>
            <a:r>
              <a:rPr lang="en-US" altLang="zh-CN" sz="1700" dirty="0">
                <a:latin typeface="微软雅黑" panose="020B0503020204020204" pitchFamily="34" charset="-122"/>
                <a:ea typeface="微软雅黑" panose="020B0503020204020204" pitchFamily="34" charset="-122"/>
              </a:rPr>
              <a:t>5</a:t>
            </a:r>
            <a:r>
              <a:rPr lang="zh-CN" altLang="en-US" sz="1700" dirty="0">
                <a:latin typeface="微软雅黑" panose="020B0503020204020204" pitchFamily="34" charset="-122"/>
                <a:ea typeface="微软雅黑" panose="020B0503020204020204" pitchFamily="34" charset="-122"/>
              </a:rPr>
              <a:t>、微博的运营成本较低。</a:t>
            </a:r>
          </a:p>
          <a:p>
            <a:pPr algn="just">
              <a:lnSpc>
                <a:spcPct val="150000"/>
              </a:lnSpc>
            </a:pPr>
            <a:r>
              <a:rPr lang="en-US" altLang="zh-CN" sz="1700" dirty="0">
                <a:latin typeface="微软雅黑" panose="020B0503020204020204" pitchFamily="34" charset="-122"/>
                <a:ea typeface="微软雅黑" panose="020B0503020204020204" pitchFamily="34" charset="-122"/>
              </a:rPr>
              <a:t>6</a:t>
            </a:r>
            <a:r>
              <a:rPr lang="zh-CN" altLang="en-US" sz="1700" dirty="0">
                <a:latin typeface="微软雅黑" panose="020B0503020204020204" pitchFamily="34" charset="-122"/>
                <a:ea typeface="微软雅黑" panose="020B0503020204020204" pitchFamily="34" charset="-122"/>
              </a:rPr>
              <a:t>、名人效应能够使事件的传播速度呈几何级递增。</a:t>
            </a:r>
          </a:p>
          <a:p>
            <a:pPr algn="just">
              <a:lnSpc>
                <a:spcPct val="150000"/>
              </a:lnSpc>
            </a:pPr>
            <a:r>
              <a:rPr lang="en-US" altLang="zh-CN" sz="1700" dirty="0">
                <a:latin typeface="微软雅黑" panose="020B0503020204020204" pitchFamily="34" charset="-122"/>
                <a:ea typeface="微软雅黑" panose="020B0503020204020204" pitchFamily="34" charset="-122"/>
              </a:rPr>
              <a:t>7</a:t>
            </a:r>
            <a:r>
              <a:rPr lang="zh-CN" altLang="en-US" sz="1700" dirty="0">
                <a:latin typeface="微软雅黑" panose="020B0503020204020204" pitchFamily="34" charset="-122"/>
                <a:ea typeface="微软雅黑" panose="020B0503020204020204" pitchFamily="34" charset="-122"/>
              </a:rPr>
              <a:t>、微博能使企业形象拟人化。</a:t>
            </a:r>
          </a:p>
          <a:p>
            <a:pPr algn="just">
              <a:lnSpc>
                <a:spcPct val="150000"/>
              </a:lnSpc>
            </a:pPr>
            <a:r>
              <a:rPr lang="en-US" altLang="zh-CN" sz="1700" dirty="0">
                <a:latin typeface="微软雅黑" panose="020B0503020204020204" pitchFamily="34" charset="-122"/>
                <a:ea typeface="微软雅黑" panose="020B0503020204020204" pitchFamily="34" charset="-122"/>
              </a:rPr>
              <a:t>8</a:t>
            </a:r>
            <a:r>
              <a:rPr lang="zh-CN" altLang="en-US" sz="1700" dirty="0">
                <a:latin typeface="微软雅黑" panose="020B0503020204020204" pitchFamily="34" charset="-122"/>
                <a:ea typeface="微软雅黑" panose="020B0503020204020204" pitchFamily="34" charset="-122"/>
              </a:rPr>
              <a:t>、通过微博可与粉丝用户建立起超越买卖关系的情感。</a:t>
            </a:r>
          </a:p>
        </p:txBody>
      </p:sp>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平台</a:t>
            </a:r>
            <a:r>
              <a:rPr lang="zh-CN" altLang="en-US" sz="2000" b="1" dirty="0">
                <a:solidFill>
                  <a:srgbClr val="1B639F"/>
                </a:solidFill>
              </a:rPr>
              <a:t>优势</a:t>
            </a: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3200" b="1" smtClean="0">
                <a:solidFill>
                  <a:srgbClr val="006BA9"/>
                </a:solidFill>
                <a:latin typeface="微软雅黑" panose="020B0503020204020204" pitchFamily="34" charset="-122"/>
                <a:ea typeface="微软雅黑" panose="020B0503020204020204" pitchFamily="34" charset="-122"/>
              </a:rPr>
              <a:t>【</a:t>
            </a:r>
            <a:r>
              <a:rPr lang="zh-CN" altLang="en-US" sz="3200" b="1" smtClean="0">
                <a:solidFill>
                  <a:srgbClr val="006BA9"/>
                </a:solidFill>
                <a:latin typeface="微软雅黑" panose="020B0503020204020204" pitchFamily="34" charset="-122"/>
                <a:ea typeface="微软雅黑" panose="020B0503020204020204" pitchFamily="34" charset="-122"/>
              </a:rPr>
              <a:t>引导案例</a:t>
            </a:r>
            <a:r>
              <a:rPr lang="en-US" altLang="zh-CN" sz="3200" b="1" smtClean="0">
                <a:solidFill>
                  <a:srgbClr val="006BA9"/>
                </a:solidFill>
                <a:latin typeface="微软雅黑" panose="020B0503020204020204" pitchFamily="34" charset="-122"/>
                <a:ea typeface="微软雅黑" panose="020B0503020204020204" pitchFamily="34" charset="-122"/>
              </a:rPr>
              <a:t>】</a:t>
            </a:r>
            <a:endParaRPr lang="zh-CN" altLang="en-US" sz="320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285750" y="1104900"/>
            <a:ext cx="8478838" cy="4385816"/>
          </a:xfrm>
          <a:prstGeom prst="rect">
            <a:avLst/>
          </a:prstGeom>
          <a:noFill/>
        </p:spPr>
        <p:txBody>
          <a:bodyPr>
            <a:spAutoFit/>
          </a:bodyPr>
          <a:lstStyle/>
          <a:p>
            <a:pPr algn="ctr" eaLnBrk="0" fontAlgn="base" hangingPunct="0">
              <a:lnSpc>
                <a:spcPct val="150000"/>
              </a:lnSpc>
              <a:spcBef>
                <a:spcPct val="0"/>
              </a:spcBef>
              <a:spcAft>
                <a:spcPct val="0"/>
              </a:spcAft>
              <a:defRPr/>
            </a:pPr>
            <a:r>
              <a:rPr lang="zh-CN" altLang="en-US" sz="2400" b="1" dirty="0" smtClean="0">
                <a:solidFill>
                  <a:prstClr val="black"/>
                </a:solidFill>
                <a:latin typeface="黑体" panose="02010600030101010101" pitchFamily="49" charset="-122"/>
                <a:ea typeface="黑体" panose="02010600030101010101" pitchFamily="49" charset="-122"/>
              </a:rPr>
              <a:t>社群运营平台选择</a:t>
            </a:r>
            <a:endParaRPr lang="zh-CN" altLang="zh-CN" sz="2400" dirty="0" smtClean="0">
              <a:solidFill>
                <a:prstClr val="black"/>
              </a:solidFill>
              <a:latin typeface="黑体" panose="02010600030101010101" pitchFamily="49" charset="-122"/>
              <a:ea typeface="黑体" panose="02010600030101010101" pitchFamily="49" charset="-122"/>
            </a:endParaRP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小熊是一名大三的学生，平时喜欢写硬笔书法，对硬笔书法有比较多的研究，曾在省级比赛中获过奖。一天小熊经常去买纸笔的卖家找到他，想让他代理自己的“梦辰”牌</a:t>
            </a:r>
            <a:r>
              <a:rPr lang="zh-CN" altLang="en-US" dirty="0" smtClean="0">
                <a:solidFill>
                  <a:prstClr val="black"/>
                </a:solidFill>
                <a:latin typeface="楷体" panose="02010609060101010101" pitchFamily="49" charset="-122"/>
                <a:ea typeface="楷体" panose="02010609060101010101" pitchFamily="49" charset="-122"/>
              </a:rPr>
              <a:t>硬笔书法</a:t>
            </a:r>
            <a:r>
              <a:rPr lang="zh-CN" altLang="en-US" dirty="0">
                <a:solidFill>
                  <a:prstClr val="black"/>
                </a:solidFill>
                <a:latin typeface="楷体" panose="02010609060101010101" pitchFamily="49" charset="-122"/>
                <a:ea typeface="楷体" panose="02010609060101010101" pitchFamily="49" charset="-122"/>
              </a:rPr>
              <a:t>纸笔类产品，并会给予一定的分润。通过市场调查，小熊发现自己既没有足够的时间和精力去做淘宝或微商，也没有合格的推销技能去做线下销售。最终小熊决定从社群营销入手，顺便还能尝试把自己打造成一个小网红。那么问题来了，选择什么平台来做社群呢</a:t>
            </a:r>
            <a:r>
              <a:rPr lang="zh-CN" altLang="en-US" dirty="0" smtClean="0">
                <a:solidFill>
                  <a:prstClr val="black"/>
                </a:solidFill>
                <a:latin typeface="楷体" panose="02010609060101010101" pitchFamily="49" charset="-122"/>
                <a:ea typeface="楷体" panose="02010609060101010101" pitchFamily="49" charset="-122"/>
              </a:rPr>
              <a:t>？</a:t>
            </a:r>
            <a:endParaRPr lang="en-US" altLang="zh-CN" dirty="0" smtClean="0">
              <a:solidFill>
                <a:prstClr val="black"/>
              </a:solidFill>
              <a:latin typeface="楷体" panose="02010609060101010101" pitchFamily="49" charset="-122"/>
              <a:ea typeface="楷体" panose="02010609060101010101" pitchFamily="49" charset="-122"/>
            </a:endParaRP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通过网络渠道进行搜索后，小熊找出了</a:t>
            </a:r>
            <a:r>
              <a:rPr lang="en-US" altLang="zh-CN" dirty="0">
                <a:solidFill>
                  <a:prstClr val="black"/>
                </a:solidFill>
                <a:latin typeface="楷体" panose="02010609060101010101" pitchFamily="49" charset="-122"/>
                <a:ea typeface="楷体" panose="02010609060101010101" pitchFamily="49" charset="-122"/>
              </a:rPr>
              <a:t>3</a:t>
            </a:r>
            <a:r>
              <a:rPr lang="zh-CN" altLang="en-US" dirty="0">
                <a:solidFill>
                  <a:prstClr val="black"/>
                </a:solidFill>
                <a:latin typeface="楷体" panose="02010609060101010101" pitchFamily="49" charset="-122"/>
                <a:ea typeface="楷体" panose="02010609060101010101" pitchFamily="49" charset="-122"/>
              </a:rPr>
              <a:t>个比较优质的开放式社群平台：</a:t>
            </a:r>
            <a:r>
              <a:rPr lang="en-US" altLang="zh-CN" dirty="0">
                <a:solidFill>
                  <a:prstClr val="black"/>
                </a:solidFill>
                <a:latin typeface="楷体" panose="02010609060101010101" pitchFamily="49" charset="-122"/>
                <a:ea typeface="楷体" panose="02010609060101010101" pitchFamily="49" charset="-122"/>
              </a:rPr>
              <a:t>QQ</a:t>
            </a:r>
            <a:r>
              <a:rPr lang="zh-CN" altLang="en-US" dirty="0">
                <a:solidFill>
                  <a:prstClr val="black"/>
                </a:solidFill>
                <a:latin typeface="楷体" panose="02010609060101010101" pitchFamily="49" charset="-122"/>
                <a:ea typeface="楷体" panose="02010609060101010101" pitchFamily="49" charset="-122"/>
              </a:rPr>
              <a:t>、微信、微博，这</a:t>
            </a:r>
            <a:r>
              <a:rPr lang="en-US" altLang="zh-CN" dirty="0">
                <a:solidFill>
                  <a:prstClr val="black"/>
                </a:solidFill>
                <a:latin typeface="楷体" panose="02010609060101010101" pitchFamily="49" charset="-122"/>
                <a:ea typeface="楷体" panose="02010609060101010101" pitchFamily="49" charset="-122"/>
              </a:rPr>
              <a:t>3</a:t>
            </a:r>
            <a:r>
              <a:rPr lang="zh-CN" altLang="en-US" dirty="0">
                <a:solidFill>
                  <a:prstClr val="black"/>
                </a:solidFill>
                <a:latin typeface="楷体" panose="02010609060101010101" pitchFamily="49" charset="-122"/>
                <a:ea typeface="楷体" panose="02010609060101010101" pitchFamily="49" charset="-122"/>
              </a:rPr>
              <a:t>个平台都是当下比较主流的社交应用，其中的社群功能都较为完善。因此，小熊对这</a:t>
            </a:r>
            <a:r>
              <a:rPr lang="en-US" altLang="zh-CN" dirty="0">
                <a:solidFill>
                  <a:prstClr val="black"/>
                </a:solidFill>
                <a:latin typeface="楷体" panose="02010609060101010101" pitchFamily="49" charset="-122"/>
                <a:ea typeface="楷体" panose="02010609060101010101" pitchFamily="49" charset="-122"/>
              </a:rPr>
              <a:t>3</a:t>
            </a:r>
            <a:r>
              <a:rPr lang="zh-CN" altLang="en-US" dirty="0">
                <a:solidFill>
                  <a:prstClr val="black"/>
                </a:solidFill>
                <a:latin typeface="楷体" panose="02010609060101010101" pitchFamily="49" charset="-122"/>
                <a:ea typeface="楷体" panose="02010609060101010101" pitchFamily="49" charset="-122"/>
              </a:rPr>
              <a:t>个平台进行了深入的</a:t>
            </a:r>
            <a:r>
              <a:rPr lang="zh-CN" altLang="en-US" dirty="0" smtClean="0">
                <a:solidFill>
                  <a:prstClr val="black"/>
                </a:solidFill>
                <a:latin typeface="楷体" panose="02010609060101010101" pitchFamily="49" charset="-122"/>
                <a:ea typeface="楷体" panose="02010609060101010101" pitchFamily="49" charset="-122"/>
              </a:rPr>
              <a:t>调查。</a:t>
            </a:r>
            <a:endParaRPr lang="zh-CN" altLang="en-US"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微博群分为公开群和私密群两种：</a:t>
            </a:r>
          </a:p>
          <a:p>
            <a:pPr algn="just">
              <a:lnSpc>
                <a:spcPct val="150000"/>
              </a:lnSpc>
            </a:pPr>
            <a:r>
              <a:rPr lang="zh-CN" altLang="en-US" sz="1700" dirty="0">
                <a:latin typeface="微软雅黑" panose="020B0503020204020204" pitchFamily="34" charset="-122"/>
                <a:ea typeface="微软雅黑" panose="020B0503020204020204" pitchFamily="34" charset="-122"/>
              </a:rPr>
              <a:t>公开群对所有用户开放，用户可以直接查看群内帖子和成员名单；公开群的内容可以被搜索，并且可以被分享到微博；公开群可以设置为自由加入（新版微博群已取消）、问题验证和需要管理员审核加入；公开群适用于以下情况：追星粉丝群、职场行业交流、公司客户服务、爱好兴趣群、同城交友</a:t>
            </a:r>
            <a:r>
              <a:rPr lang="zh-CN" altLang="en-US" sz="1700" dirty="0" smtClean="0">
                <a:latin typeface="微软雅黑" panose="020B0503020204020204" pitchFamily="34" charset="-122"/>
                <a:ea typeface="微软雅黑" panose="020B0503020204020204" pitchFamily="34" charset="-122"/>
              </a:rPr>
              <a:t>群等</a:t>
            </a:r>
            <a:r>
              <a:rPr lang="zh-CN" altLang="en-US" sz="1700" dirty="0">
                <a:latin typeface="微软雅黑" panose="020B0503020204020204" pitchFamily="34" charset="-122"/>
                <a:ea typeface="微软雅黑" panose="020B0503020204020204" pitchFamily="34" charset="-122"/>
              </a:rPr>
              <a:t>。</a:t>
            </a:r>
          </a:p>
          <a:p>
            <a:pPr algn="just">
              <a:lnSpc>
                <a:spcPct val="150000"/>
              </a:lnSpc>
            </a:pPr>
            <a:r>
              <a:rPr lang="zh-CN" altLang="en-US" sz="1700" dirty="0">
                <a:latin typeface="微软雅黑" panose="020B0503020204020204" pitchFamily="34" charset="-122"/>
                <a:ea typeface="微软雅黑" panose="020B0503020204020204" pitchFamily="34" charset="-122"/>
              </a:rPr>
              <a:t>私密群内的信息只有该微博群成员可见；私密群有群聊功能；私密群内的内容不可被搜索，也不可被分享到微博；加入私密群必须由群主或管理员审核通过。私密群适用于以下情况：小圈子内部沟通、公司同事交流、隐私话题</a:t>
            </a:r>
            <a:r>
              <a:rPr lang="zh-CN" altLang="en-US" sz="1700" dirty="0" smtClean="0">
                <a:latin typeface="微软雅黑" panose="020B0503020204020204" pitchFamily="34" charset="-122"/>
                <a:ea typeface="微软雅黑" panose="020B0503020204020204" pitchFamily="34" charset="-122"/>
              </a:rPr>
              <a:t>讨论等</a:t>
            </a:r>
            <a:r>
              <a:rPr lang="zh-CN" altLang="en-US" sz="1700" dirty="0">
                <a:latin typeface="微软雅黑" panose="020B0503020204020204" pitchFamily="34" charset="-122"/>
                <a:ea typeface="微软雅黑" panose="020B0503020204020204" pitchFamily="34" charset="-122"/>
              </a:rPr>
              <a:t>。</a:t>
            </a:r>
          </a:p>
          <a:p>
            <a:pPr algn="just">
              <a:lnSpc>
                <a:spcPct val="150000"/>
              </a:lnSpc>
            </a:pPr>
            <a:r>
              <a:rPr lang="zh-CN" altLang="en-US" sz="1700" dirty="0">
                <a:latin typeface="微软雅黑" panose="020B0503020204020204" pitchFamily="34" charset="-122"/>
                <a:ea typeface="微软雅黑" panose="020B0503020204020204" pitchFamily="34" charset="-122"/>
              </a:rPr>
              <a:t>目前公开群不支持转为私密群，私密群可以通过申请转为公开群。</a:t>
            </a:r>
          </a:p>
        </p:txBody>
      </p:sp>
      <p:sp>
        <p:nvSpPr>
          <p:cNvPr id="10" name="矩形 14"/>
          <p:cNvSpPr>
            <a:spLocks noChangeArrowheads="1"/>
          </p:cNvSpPr>
          <p:nvPr/>
        </p:nvSpPr>
        <p:spPr bwMode="auto">
          <a:xfrm>
            <a:off x="536575" y="2044700"/>
            <a:ext cx="16882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微</a:t>
            </a:r>
            <a:r>
              <a:rPr lang="zh-CN" altLang="en-US" sz="2000" b="1" dirty="0">
                <a:solidFill>
                  <a:srgbClr val="1B639F"/>
                </a:solidFill>
              </a:rPr>
              <a:t>博群分类</a:t>
            </a:r>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5"/>
          <p:cNvSpPr>
            <a:spLocks noChangeArrowheads="1"/>
          </p:cNvSpPr>
          <p:nvPr/>
        </p:nvSpPr>
        <p:spPr bwMode="auto">
          <a:xfrm>
            <a:off x="688975" y="2473325"/>
            <a:ext cx="7980363" cy="4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）人数</a:t>
            </a:r>
            <a:r>
              <a:rPr lang="zh-CN" altLang="en-US" sz="1700" b="1" dirty="0">
                <a:latin typeface="微软雅黑" panose="020B0503020204020204" pitchFamily="34" charset="-122"/>
                <a:ea typeface="微软雅黑" panose="020B0503020204020204" pitchFamily="34" charset="-122"/>
              </a:rPr>
              <a:t>限制</a:t>
            </a:r>
          </a:p>
        </p:txBody>
      </p:sp>
      <p:sp>
        <p:nvSpPr>
          <p:cNvPr id="10"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微</a:t>
            </a:r>
            <a:r>
              <a:rPr lang="zh-CN" altLang="en-US" sz="2000" b="1" dirty="0">
                <a:solidFill>
                  <a:srgbClr val="1B639F"/>
                </a:solidFill>
              </a:rPr>
              <a:t>博群人员结构</a:t>
            </a:r>
          </a:p>
        </p:txBody>
      </p:sp>
      <p:pic>
        <p:nvPicPr>
          <p:cNvPr id="12" name="图片 11" descr="C:\Users\PC\AppData\Local\Temp\WeChat Files\582159103ae76c9e191f4ac8056f1ca.png"/>
          <p:cNvPicPr/>
          <p:nvPr/>
        </p:nvPicPr>
        <p:blipFill>
          <a:blip r:embed="rId4">
            <a:extLst>
              <a:ext uri="{28A0092B-C50C-407E-A947-70E740481C1C}">
                <a14:useLocalDpi xmlns:a14="http://schemas.microsoft.com/office/drawing/2010/main" val="0"/>
              </a:ext>
            </a:extLst>
          </a:blip>
          <a:srcRect/>
          <a:stretch>
            <a:fillRect/>
          </a:stretch>
        </p:blipFill>
        <p:spPr bwMode="auto">
          <a:xfrm>
            <a:off x="357498" y="2911843"/>
            <a:ext cx="8429004" cy="3544728"/>
          </a:xfrm>
          <a:prstGeom prst="rect">
            <a:avLst/>
          </a:prstGeom>
          <a:noFill/>
          <a:ln>
            <a:noFill/>
          </a:ln>
        </p:spPr>
      </p:pic>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5"/>
          <p:cNvSpPr>
            <a:spLocks noChangeArrowheads="1"/>
          </p:cNvSpPr>
          <p:nvPr/>
        </p:nvSpPr>
        <p:spPr bwMode="auto">
          <a:xfrm>
            <a:off x="688975" y="2473325"/>
            <a:ext cx="798036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a:latin typeface="微软雅黑" panose="020B0503020204020204" pitchFamily="34" charset="-122"/>
                <a:ea typeface="微软雅黑" panose="020B0503020204020204" pitchFamily="34" charset="-122"/>
              </a:rPr>
              <a:t>）人员结构</a:t>
            </a:r>
          </a:p>
          <a:p>
            <a:pPr algn="just">
              <a:lnSpc>
                <a:spcPct val="150000"/>
              </a:lnSpc>
            </a:pPr>
            <a:r>
              <a:rPr lang="zh-CN" altLang="en-US" sz="1700" dirty="0" smtClean="0">
                <a:latin typeface="微软雅黑" panose="020B0503020204020204" pitchFamily="34" charset="-122"/>
                <a:ea typeface="微软雅黑" panose="020B0503020204020204" pitchFamily="34" charset="-122"/>
              </a:rPr>
              <a:t>微博群</a:t>
            </a:r>
            <a:r>
              <a:rPr lang="zh-CN" altLang="en-US" sz="1700" dirty="0">
                <a:latin typeface="微软雅黑" panose="020B0503020204020204" pitchFamily="34" charset="-122"/>
                <a:ea typeface="微软雅黑" panose="020B0503020204020204" pitchFamily="34" charset="-122"/>
              </a:rPr>
              <a:t>的</a:t>
            </a:r>
            <a:r>
              <a:rPr lang="zh-CN" altLang="en-US" sz="1700" dirty="0" smtClean="0">
                <a:latin typeface="微软雅黑" panose="020B0503020204020204" pitchFamily="34" charset="-122"/>
                <a:ea typeface="微软雅黑" panose="020B0503020204020204" pitchFamily="34" charset="-122"/>
              </a:rPr>
              <a:t>人员结构</a:t>
            </a:r>
            <a:r>
              <a:rPr lang="zh-CN" altLang="en-US" sz="1700" dirty="0">
                <a:latin typeface="微软雅黑" panose="020B0503020204020204" pitchFamily="34" charset="-122"/>
                <a:ea typeface="微软雅黑" panose="020B0503020204020204" pitchFamily="34" charset="-122"/>
              </a:rPr>
              <a:t>分为群主</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群管理员</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群员三个级别。</a:t>
            </a:r>
          </a:p>
        </p:txBody>
      </p:sp>
      <p:sp>
        <p:nvSpPr>
          <p:cNvPr id="10"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微</a:t>
            </a:r>
            <a:r>
              <a:rPr lang="zh-CN" altLang="en-US" sz="2000" b="1" dirty="0">
                <a:solidFill>
                  <a:srgbClr val="1B639F"/>
                </a:solidFill>
              </a:rPr>
              <a:t>博群人员结构</a:t>
            </a:r>
          </a:p>
        </p:txBody>
      </p:sp>
      <p:graphicFrame>
        <p:nvGraphicFramePr>
          <p:cNvPr id="12" name="图示 11"/>
          <p:cNvGraphicFramePr/>
          <p:nvPr/>
        </p:nvGraphicFramePr>
        <p:xfrm>
          <a:off x="2404221" y="3573016"/>
          <a:ext cx="4335558" cy="26776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查找</a:t>
            </a:r>
            <a:r>
              <a:rPr lang="en-US" altLang="zh-CN" sz="2000" b="1" dirty="0">
                <a:solidFill>
                  <a:srgbClr val="1B639F"/>
                </a:solidFill>
              </a:rPr>
              <a:t>/</a:t>
            </a:r>
            <a:r>
              <a:rPr lang="zh-CN" altLang="en-US" sz="2000" b="1" dirty="0">
                <a:solidFill>
                  <a:srgbClr val="1B639F"/>
                </a:solidFill>
              </a:rPr>
              <a:t>创建微博群</a:t>
            </a:r>
          </a:p>
        </p:txBody>
      </p:sp>
      <p:sp>
        <p:nvSpPr>
          <p:cNvPr id="14" name="矩形 15"/>
          <p:cNvSpPr>
            <a:spLocks noChangeArrowheads="1"/>
          </p:cNvSpPr>
          <p:nvPr/>
        </p:nvSpPr>
        <p:spPr bwMode="auto">
          <a:xfrm>
            <a:off x="688975" y="2473325"/>
            <a:ext cx="7980363"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）查找</a:t>
            </a:r>
            <a:r>
              <a:rPr lang="zh-CN" altLang="en-US" sz="1700" b="1" dirty="0">
                <a:latin typeface="微软雅黑" panose="020B0503020204020204" pitchFamily="34" charset="-122"/>
                <a:ea typeface="微软雅黑" panose="020B0503020204020204" pitchFamily="34" charset="-122"/>
              </a:rPr>
              <a:t>感兴趣的微博群</a:t>
            </a:r>
          </a:p>
          <a:p>
            <a:pPr algn="just">
              <a:lnSpc>
                <a:spcPct val="150000"/>
              </a:lnSpc>
            </a:pPr>
            <a:r>
              <a:rPr lang="en-US" altLang="zh-CN" sz="1700" dirty="0">
                <a:latin typeface="微软雅黑" panose="020B0503020204020204" pitchFamily="34" charset="-122"/>
                <a:ea typeface="微软雅黑" panose="020B0503020204020204" pitchFamily="34" charset="-122"/>
              </a:rPr>
              <a:t>1)	</a:t>
            </a:r>
            <a:r>
              <a:rPr lang="zh-CN" altLang="en-US" sz="1700" dirty="0">
                <a:latin typeface="微软雅黑" panose="020B0503020204020204" pitchFamily="34" charset="-122"/>
                <a:ea typeface="微软雅黑" panose="020B0503020204020204" pitchFamily="34" charset="-122"/>
              </a:rPr>
              <a:t>搜索群号：</a:t>
            </a:r>
          </a:p>
          <a:p>
            <a:pPr algn="just">
              <a:lnSpc>
                <a:spcPct val="150000"/>
              </a:lnSpc>
            </a:pPr>
            <a:r>
              <a:rPr lang="zh-CN" altLang="en-US" sz="1700" dirty="0">
                <a:latin typeface="微软雅黑" panose="020B0503020204020204" pitchFamily="34" charset="-122"/>
                <a:ea typeface="微软雅黑" panose="020B0503020204020204" pitchFamily="34" charset="-122"/>
              </a:rPr>
              <a:t>可以通过页面左上方的搜索框搜索群号、搜索群名称</a:t>
            </a:r>
            <a:r>
              <a:rPr lang="zh-CN" altLang="en-US" sz="1700" dirty="0" smtClean="0">
                <a:latin typeface="微软雅黑" panose="020B0503020204020204" pitchFamily="34" charset="-122"/>
                <a:ea typeface="微软雅黑" panose="020B0503020204020204" pitchFamily="34" charset="-122"/>
              </a:rPr>
              <a:t>找到微</a:t>
            </a:r>
            <a:r>
              <a:rPr lang="zh-CN" altLang="en-US" sz="1700" dirty="0">
                <a:latin typeface="微软雅黑" panose="020B0503020204020204" pitchFamily="34" charset="-122"/>
                <a:ea typeface="微软雅黑" panose="020B0503020204020204" pitchFamily="34" charset="-122"/>
              </a:rPr>
              <a:t>博群，选择加入</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smtClean="0">
                <a:latin typeface="微软雅黑" panose="020B0503020204020204" pitchFamily="34" charset="-122"/>
                <a:ea typeface="微软雅黑" panose="020B0503020204020204" pitchFamily="34" charset="-122"/>
              </a:rPr>
              <a:t>2</a:t>
            </a:r>
            <a:r>
              <a:rPr lang="en-US" altLang="zh-CN" sz="1700" dirty="0">
                <a:latin typeface="微软雅黑" panose="020B0503020204020204" pitchFamily="34" charset="-122"/>
                <a:ea typeface="微软雅黑" panose="020B0503020204020204" pitchFamily="34" charset="-122"/>
              </a:rPr>
              <a:t>)	</a:t>
            </a:r>
            <a:r>
              <a:rPr lang="zh-CN" altLang="en-US" sz="1700" dirty="0">
                <a:latin typeface="微软雅黑" panose="020B0503020204020204" pitchFamily="34" charset="-122"/>
                <a:ea typeface="微软雅黑" panose="020B0503020204020204" pitchFamily="34" charset="-122"/>
              </a:rPr>
              <a:t>发现微博群</a:t>
            </a:r>
          </a:p>
          <a:p>
            <a:pPr algn="just">
              <a:lnSpc>
                <a:spcPct val="150000"/>
              </a:lnSpc>
            </a:pPr>
            <a:r>
              <a:rPr lang="zh-CN" altLang="en-US" sz="1700" dirty="0">
                <a:latin typeface="微软雅黑" panose="020B0503020204020204" pitchFamily="34" charset="-122"/>
                <a:ea typeface="微软雅黑" panose="020B0503020204020204" pitchFamily="34" charset="-122"/>
              </a:rPr>
              <a:t>可以通过</a:t>
            </a:r>
            <a:r>
              <a:rPr lang="zh-CN" altLang="en-US" sz="1700" dirty="0" smtClean="0">
                <a:latin typeface="微软雅黑" panose="020B0503020204020204" pitchFamily="34" charset="-122"/>
                <a:ea typeface="微软雅黑" panose="020B0503020204020204" pitchFamily="34" charset="-122"/>
              </a:rPr>
              <a:t>导航</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发现</a:t>
            </a:r>
            <a:r>
              <a:rPr lang="zh-CN" altLang="en-US" sz="1700" dirty="0">
                <a:latin typeface="微软雅黑" panose="020B0503020204020204" pitchFamily="34" charset="-122"/>
                <a:ea typeface="微软雅黑" panose="020B0503020204020204" pitchFamily="34" charset="-122"/>
              </a:rPr>
              <a:t>微博</a:t>
            </a:r>
            <a:r>
              <a:rPr lang="zh-CN" altLang="en-US" sz="1700" dirty="0" smtClean="0">
                <a:latin typeface="微软雅黑" panose="020B0503020204020204" pitchFamily="34" charset="-122"/>
                <a:ea typeface="微软雅黑" panose="020B0503020204020204" pitchFamily="34" charset="-122"/>
              </a:rPr>
              <a:t>群</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，由系统推荐</a:t>
            </a:r>
            <a:r>
              <a:rPr lang="zh-CN" altLang="en-US" sz="1700" dirty="0">
                <a:latin typeface="微软雅黑" panose="020B0503020204020204" pitchFamily="34" charset="-122"/>
                <a:ea typeface="微软雅黑" panose="020B0503020204020204" pitchFamily="34" charset="-122"/>
              </a:rPr>
              <a:t>一些有意思的微博群，也可以按照分类信息进行浏览检索，找到感兴趣的微博群，选择加入</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smtClean="0">
                <a:latin typeface="微软雅黑" panose="020B0503020204020204" pitchFamily="34" charset="-122"/>
                <a:ea typeface="微软雅黑" panose="020B0503020204020204" pitchFamily="34" charset="-122"/>
              </a:rPr>
              <a:t>3</a:t>
            </a:r>
            <a:r>
              <a:rPr lang="en-US" altLang="zh-CN" sz="1700" dirty="0">
                <a:latin typeface="微软雅黑" panose="020B0503020204020204" pitchFamily="34" charset="-122"/>
                <a:ea typeface="微软雅黑" panose="020B0503020204020204" pitchFamily="34" charset="-122"/>
              </a:rPr>
              <a:t>)	</a:t>
            </a:r>
            <a:r>
              <a:rPr lang="zh-CN" altLang="en-US" sz="1700" dirty="0">
                <a:latin typeface="微软雅黑" panose="020B0503020204020204" pitchFamily="34" charset="-122"/>
                <a:ea typeface="微软雅黑" panose="020B0503020204020204" pitchFamily="34" charset="-122"/>
              </a:rPr>
              <a:t>右侧微博群排行榜</a:t>
            </a:r>
          </a:p>
          <a:p>
            <a:pPr algn="just">
              <a:lnSpc>
                <a:spcPct val="150000"/>
              </a:lnSpc>
            </a:pPr>
            <a:r>
              <a:rPr lang="zh-CN" altLang="en-US" sz="1700" dirty="0">
                <a:latin typeface="微软雅黑" panose="020B0503020204020204" pitchFamily="34" charset="-122"/>
                <a:ea typeface="微软雅黑" panose="020B0503020204020204" pitchFamily="34" charset="-122"/>
              </a:rPr>
              <a:t>在大多数页面的右侧，也有按照活跃度、好友或爱好推荐给用户的微博群</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查找</a:t>
            </a:r>
            <a:r>
              <a:rPr lang="en-US" altLang="zh-CN" sz="2000" b="1" dirty="0">
                <a:solidFill>
                  <a:srgbClr val="1B639F"/>
                </a:solidFill>
              </a:rPr>
              <a:t>/</a:t>
            </a:r>
            <a:r>
              <a:rPr lang="zh-CN" altLang="en-US" sz="2000" b="1" dirty="0">
                <a:solidFill>
                  <a:srgbClr val="1B639F"/>
                </a:solidFill>
              </a:rPr>
              <a:t>创建微博群</a:t>
            </a:r>
          </a:p>
        </p:txBody>
      </p:sp>
      <p:sp>
        <p:nvSpPr>
          <p:cNvPr id="14" name="矩形 15"/>
          <p:cNvSpPr>
            <a:spLocks noChangeArrowheads="1"/>
          </p:cNvSpPr>
          <p:nvPr/>
        </p:nvSpPr>
        <p:spPr bwMode="auto">
          <a:xfrm>
            <a:off x="688975" y="2473325"/>
            <a:ext cx="7980363"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）如何</a:t>
            </a:r>
            <a:r>
              <a:rPr lang="zh-CN" altLang="en-US" sz="1700" b="1" dirty="0">
                <a:latin typeface="微软雅黑" panose="020B0503020204020204" pitchFamily="34" charset="-122"/>
                <a:ea typeface="微软雅黑" panose="020B0503020204020204" pitchFamily="34" charset="-122"/>
              </a:rPr>
              <a:t>创建微博</a:t>
            </a:r>
            <a:r>
              <a:rPr lang="zh-CN" altLang="en-US" sz="1700" b="1" dirty="0" smtClean="0">
                <a:latin typeface="微软雅黑" panose="020B0503020204020204" pitchFamily="34" charset="-122"/>
                <a:ea typeface="微软雅黑" panose="020B0503020204020204" pitchFamily="34" charset="-122"/>
              </a:rPr>
              <a:t>群</a:t>
            </a:r>
            <a:endParaRPr lang="en-US" altLang="zh-CN" sz="1700" b="1" dirty="0" smtClean="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01</a:t>
            </a:r>
            <a:r>
              <a:rPr lang="zh-CN" altLang="en-US" sz="1700" dirty="0" smtClean="0">
                <a:latin typeface="微软雅黑" panose="020B0503020204020204" pitchFamily="34" charset="-122"/>
                <a:ea typeface="微软雅黑" panose="020B0503020204020204" pitchFamily="34" charset="-122"/>
              </a:rPr>
              <a:t>：注册</a:t>
            </a:r>
            <a:r>
              <a:rPr lang="zh-CN" altLang="en-US" sz="1700" dirty="0">
                <a:latin typeface="微软雅黑" panose="020B0503020204020204" pitchFamily="34" charset="-122"/>
                <a:ea typeface="微软雅黑" panose="020B0503020204020204" pitchFamily="34" charset="-122"/>
              </a:rPr>
              <a:t>一个新浪微博账号。</a:t>
            </a:r>
          </a:p>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02</a:t>
            </a:r>
            <a:r>
              <a:rPr lang="zh-CN" altLang="en-US" sz="1700" dirty="0" smtClean="0">
                <a:latin typeface="微软雅黑" panose="020B0503020204020204" pitchFamily="34" charset="-122"/>
                <a:ea typeface="微软雅黑" panose="020B0503020204020204" pitchFamily="34" charset="-122"/>
              </a:rPr>
              <a:t>：登陆</a:t>
            </a:r>
            <a:r>
              <a:rPr lang="zh-CN" altLang="en-US" sz="1700" dirty="0">
                <a:latin typeface="微软雅黑" panose="020B0503020204020204" pitchFamily="34" charset="-122"/>
                <a:ea typeface="微软雅黑" panose="020B0503020204020204" pitchFamily="34" charset="-122"/>
              </a:rPr>
              <a:t>账号。进入首页后点击设置</a:t>
            </a:r>
            <a:r>
              <a:rPr lang="zh-CN" altLang="en-US" sz="1700" dirty="0" smtClean="0">
                <a:latin typeface="微软雅黑" panose="020B0503020204020204" pitchFamily="34" charset="-122"/>
                <a:ea typeface="微软雅黑" panose="020B0503020204020204" pitchFamily="34" charset="-122"/>
              </a:rPr>
              <a:t>按钮。</a:t>
            </a:r>
            <a:endParaRPr lang="zh-CN" altLang="en-US" sz="1700" dirty="0">
              <a:latin typeface="微软雅黑" panose="020B0503020204020204" pitchFamily="34" charset="-122"/>
              <a:ea typeface="微软雅黑" panose="020B0503020204020204" pitchFamily="34" charset="-122"/>
            </a:endParaRPr>
          </a:p>
        </p:txBody>
      </p:sp>
      <p:pic>
        <p:nvPicPr>
          <p:cNvPr id="10" name="图片 9" descr="https://gss0.baidu.com/7Po3dSag_xI4khGko9WTAnF6hhy/zhidao/wh%3D600%2C800/sign=cd91144d7df40ad115b1cfe5671c3de7/962bd40735fae6cdbc63881409b30f2443a70feb.jpg"/>
          <p:cNvPicPr/>
          <p:nvPr/>
        </p:nvPicPr>
        <p:blipFill>
          <a:blip r:embed="rId4">
            <a:extLst>
              <a:ext uri="{28A0092B-C50C-407E-A947-70E740481C1C}">
                <a14:useLocalDpi xmlns:a14="http://schemas.microsoft.com/office/drawing/2010/main" val="0"/>
              </a:ext>
            </a:extLst>
          </a:blip>
          <a:srcRect/>
          <a:stretch>
            <a:fillRect/>
          </a:stretch>
        </p:blipFill>
        <p:spPr bwMode="auto">
          <a:xfrm>
            <a:off x="1947583" y="3861048"/>
            <a:ext cx="5191125" cy="2499995"/>
          </a:xfrm>
          <a:prstGeom prst="rect">
            <a:avLst/>
          </a:prstGeom>
          <a:noFill/>
          <a:ln>
            <a:noFill/>
          </a:ln>
        </p:spPr>
      </p:pic>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查找</a:t>
            </a:r>
            <a:r>
              <a:rPr lang="en-US" altLang="zh-CN" sz="2000" b="1" dirty="0">
                <a:solidFill>
                  <a:srgbClr val="1B639F"/>
                </a:solidFill>
              </a:rPr>
              <a:t>/</a:t>
            </a:r>
            <a:r>
              <a:rPr lang="zh-CN" altLang="en-US" sz="2000" b="1" dirty="0">
                <a:solidFill>
                  <a:srgbClr val="1B639F"/>
                </a:solidFill>
              </a:rPr>
              <a:t>创建微博群</a:t>
            </a:r>
          </a:p>
        </p:txBody>
      </p:sp>
      <p:sp>
        <p:nvSpPr>
          <p:cNvPr id="14" name="矩形 15"/>
          <p:cNvSpPr>
            <a:spLocks noChangeArrowheads="1"/>
          </p:cNvSpPr>
          <p:nvPr/>
        </p:nvSpPr>
        <p:spPr bwMode="auto">
          <a:xfrm>
            <a:off x="688975" y="2473325"/>
            <a:ext cx="3018929"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03</a:t>
            </a:r>
            <a:r>
              <a:rPr lang="zh-CN" altLang="en-US" sz="1700" dirty="0" smtClean="0">
                <a:latin typeface="微软雅黑" panose="020B0503020204020204" pitchFamily="34" charset="-122"/>
                <a:ea typeface="微软雅黑" panose="020B0503020204020204" pitchFamily="34" charset="-122"/>
              </a:rPr>
              <a:t>：点击</a:t>
            </a:r>
            <a:r>
              <a:rPr lang="zh-CN" altLang="en-US" sz="1700" dirty="0">
                <a:latin typeface="微软雅黑" panose="020B0503020204020204" pitchFamily="34" charset="-122"/>
                <a:ea typeface="微软雅黑" panose="020B0503020204020204" pitchFamily="34" charset="-122"/>
              </a:rPr>
              <a:t>界面中左侧的群信息</a:t>
            </a:r>
            <a:r>
              <a:rPr lang="zh-CN" altLang="en-US" sz="1700" dirty="0" smtClean="0">
                <a:latin typeface="微软雅黑" panose="020B0503020204020204" pitchFamily="34" charset="-122"/>
                <a:ea typeface="微软雅黑" panose="020B0503020204020204" pitchFamily="34" charset="-122"/>
              </a:rPr>
              <a:t>图标。</a:t>
            </a:r>
            <a:endParaRPr lang="zh-CN" altLang="en-US" sz="1700" dirty="0">
              <a:latin typeface="微软雅黑" panose="020B0503020204020204" pitchFamily="34" charset="-122"/>
              <a:ea typeface="微软雅黑" panose="020B0503020204020204" pitchFamily="34" charset="-122"/>
            </a:endParaRPr>
          </a:p>
        </p:txBody>
      </p:sp>
      <p:pic>
        <p:nvPicPr>
          <p:cNvPr id="11" name="图片 10" descr="https://gss0.baidu.com/-fo3dSag_xI4khGko9WTAnF6hhy/zhidao/wh%3D600%2C800/sign=8247442532a85edffad9f6257964251b/37d3d539b6003af304f1f115332ac65c1038b67f.jpg"/>
          <p:cNvPicPr/>
          <p:nvPr/>
        </p:nvPicPr>
        <p:blipFill>
          <a:blip r:embed="rId4">
            <a:extLst>
              <a:ext uri="{28A0092B-C50C-407E-A947-70E740481C1C}">
                <a14:useLocalDpi xmlns:a14="http://schemas.microsoft.com/office/drawing/2010/main" val="0"/>
              </a:ext>
            </a:extLst>
          </a:blip>
          <a:srcRect/>
          <a:stretch>
            <a:fillRect/>
          </a:stretch>
        </p:blipFill>
        <p:spPr bwMode="auto">
          <a:xfrm>
            <a:off x="4067944" y="2244755"/>
            <a:ext cx="4174964" cy="3960440"/>
          </a:xfrm>
          <a:prstGeom prst="rect">
            <a:avLst/>
          </a:prstGeom>
          <a:noFill/>
          <a:ln>
            <a:noFill/>
          </a:ln>
        </p:spPr>
      </p:pic>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查找</a:t>
            </a:r>
            <a:r>
              <a:rPr lang="en-US" altLang="zh-CN" sz="2000" b="1" dirty="0">
                <a:solidFill>
                  <a:srgbClr val="1B639F"/>
                </a:solidFill>
              </a:rPr>
              <a:t>/</a:t>
            </a:r>
            <a:r>
              <a:rPr lang="zh-CN" altLang="en-US" sz="2000" b="1" dirty="0">
                <a:solidFill>
                  <a:srgbClr val="1B639F"/>
                </a:solidFill>
              </a:rPr>
              <a:t>创建微博群</a:t>
            </a:r>
          </a:p>
        </p:txBody>
      </p:sp>
      <p:sp>
        <p:nvSpPr>
          <p:cNvPr id="14" name="矩形 15"/>
          <p:cNvSpPr>
            <a:spLocks noChangeArrowheads="1"/>
          </p:cNvSpPr>
          <p:nvPr/>
        </p:nvSpPr>
        <p:spPr bwMode="auto">
          <a:xfrm>
            <a:off x="688975" y="2473325"/>
            <a:ext cx="7980363" cy="4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04</a:t>
            </a:r>
            <a:r>
              <a:rPr lang="zh-CN" altLang="en-US" sz="1700" dirty="0" smtClean="0">
                <a:latin typeface="微软雅黑" panose="020B0503020204020204" pitchFamily="34" charset="-122"/>
                <a:ea typeface="微软雅黑" panose="020B0503020204020204" pitchFamily="34" charset="-122"/>
              </a:rPr>
              <a:t>：在</a:t>
            </a:r>
            <a:r>
              <a:rPr lang="zh-CN" altLang="en-US" sz="1700" dirty="0">
                <a:latin typeface="微软雅黑" panose="020B0503020204020204" pitchFamily="34" charset="-122"/>
                <a:ea typeface="微软雅黑" panose="020B0503020204020204" pitchFamily="34" charset="-122"/>
              </a:rPr>
              <a:t>弹出的群界面的右侧“新建群”</a:t>
            </a:r>
            <a:r>
              <a:rPr lang="zh-CN" altLang="en-US" sz="1700" dirty="0" smtClean="0">
                <a:latin typeface="微软雅黑" panose="020B0503020204020204" pitchFamily="34" charset="-122"/>
                <a:ea typeface="微软雅黑" panose="020B0503020204020204" pitchFamily="34" charset="-122"/>
              </a:rPr>
              <a:t>按钮。</a:t>
            </a:r>
            <a:endParaRPr lang="zh-CN" altLang="en-US" sz="1700" dirty="0">
              <a:latin typeface="微软雅黑" panose="020B0503020204020204" pitchFamily="34" charset="-122"/>
              <a:ea typeface="微软雅黑" panose="020B0503020204020204" pitchFamily="34" charset="-122"/>
            </a:endParaRPr>
          </a:p>
        </p:txBody>
      </p:sp>
      <p:pic>
        <p:nvPicPr>
          <p:cNvPr id="11" name="图片 10" descr="https://gss0.baidu.com/9vo3dSag_xI4khGko9WTAnF6hhy/zhidao/wh%3D600%2C800/sign=a40b6ace4110b912bf94fef8f3cdd03b/9a504fc2d56285358cc7ff5496ef76c6a7ef639b.jpg"/>
          <p:cNvPicPr/>
          <p:nvPr/>
        </p:nvPicPr>
        <p:blipFill>
          <a:blip r:embed="rId4">
            <a:extLst>
              <a:ext uri="{28A0092B-C50C-407E-A947-70E740481C1C}">
                <a14:useLocalDpi xmlns:a14="http://schemas.microsoft.com/office/drawing/2010/main" val="0"/>
              </a:ext>
            </a:extLst>
          </a:blip>
          <a:srcRect/>
          <a:stretch>
            <a:fillRect/>
          </a:stretch>
        </p:blipFill>
        <p:spPr bwMode="auto">
          <a:xfrm>
            <a:off x="1766004" y="3163705"/>
            <a:ext cx="5611992" cy="2880320"/>
          </a:xfrm>
          <a:prstGeom prst="rect">
            <a:avLst/>
          </a:prstGeom>
          <a:noFill/>
          <a:ln>
            <a:noFill/>
          </a:ln>
        </p:spPr>
      </p:pic>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如何</a:t>
            </a:r>
            <a:r>
              <a:rPr lang="zh-CN" altLang="en-US" sz="2000" b="1" dirty="0">
                <a:solidFill>
                  <a:srgbClr val="1B639F"/>
                </a:solidFill>
              </a:rPr>
              <a:t>查找</a:t>
            </a:r>
            <a:r>
              <a:rPr lang="en-US" altLang="zh-CN" sz="2000" b="1" dirty="0">
                <a:solidFill>
                  <a:srgbClr val="1B639F"/>
                </a:solidFill>
              </a:rPr>
              <a:t>/</a:t>
            </a:r>
            <a:r>
              <a:rPr lang="zh-CN" altLang="en-US" sz="2000" b="1" dirty="0">
                <a:solidFill>
                  <a:srgbClr val="1B639F"/>
                </a:solidFill>
              </a:rPr>
              <a:t>创建微博群</a:t>
            </a:r>
          </a:p>
        </p:txBody>
      </p:sp>
      <p:sp>
        <p:nvSpPr>
          <p:cNvPr id="14" name="矩形 15"/>
          <p:cNvSpPr>
            <a:spLocks noChangeArrowheads="1"/>
          </p:cNvSpPr>
          <p:nvPr/>
        </p:nvSpPr>
        <p:spPr bwMode="auto">
          <a:xfrm>
            <a:off x="688975" y="2473325"/>
            <a:ext cx="7980363" cy="43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STEP </a:t>
            </a:r>
            <a:r>
              <a:rPr lang="en-US" altLang="zh-CN" sz="1700" dirty="0" smtClean="0">
                <a:latin typeface="微软雅黑" panose="020B0503020204020204" pitchFamily="34" charset="-122"/>
                <a:ea typeface="微软雅黑" panose="020B0503020204020204" pitchFamily="34" charset="-122"/>
              </a:rPr>
              <a:t>05</a:t>
            </a:r>
            <a:r>
              <a:rPr lang="zh-CN" altLang="en-US" sz="1700" dirty="0" smtClean="0">
                <a:latin typeface="微软雅黑" panose="020B0503020204020204" pitchFamily="34" charset="-122"/>
                <a:ea typeface="微软雅黑" panose="020B0503020204020204" pitchFamily="34" charset="-122"/>
              </a:rPr>
              <a:t>：在</a:t>
            </a:r>
            <a:r>
              <a:rPr lang="zh-CN" altLang="en-US" sz="1700" dirty="0">
                <a:latin typeface="微软雅黑" panose="020B0503020204020204" pitchFamily="34" charset="-122"/>
                <a:ea typeface="微软雅黑" panose="020B0503020204020204" pitchFamily="34" charset="-122"/>
              </a:rPr>
              <a:t>弹出的新界面中设置群名称以及添加群成员，建群</a:t>
            </a:r>
            <a:r>
              <a:rPr lang="zh-CN" altLang="en-US" sz="1700" dirty="0" smtClean="0">
                <a:latin typeface="微软雅黑" panose="020B0503020204020204" pitchFamily="34" charset="-122"/>
                <a:ea typeface="微软雅黑" panose="020B0503020204020204" pitchFamily="34" charset="-122"/>
              </a:rPr>
              <a:t>完成。</a:t>
            </a:r>
            <a:endParaRPr lang="zh-CN" altLang="en-US" sz="1700" dirty="0">
              <a:latin typeface="微软雅黑" panose="020B0503020204020204" pitchFamily="34" charset="-122"/>
              <a:ea typeface="微软雅黑" panose="020B0503020204020204" pitchFamily="34" charset="-122"/>
            </a:endParaRPr>
          </a:p>
        </p:txBody>
      </p:sp>
      <p:pic>
        <p:nvPicPr>
          <p:cNvPr id="10" name="图片 9" descr="https://gss0.baidu.com/7Po3dSag_xI4khGko9WTAnF6hhy/zhidao/wh%3D600%2C800/sign=cdd97b9cf4d3572c66b794daba234f1f/e7cd7b899e510fb3c82c5be2df33c895d1430c89.jpg"/>
          <p:cNvPicPr/>
          <p:nvPr/>
        </p:nvPicPr>
        <p:blipFill>
          <a:blip r:embed="rId4">
            <a:extLst>
              <a:ext uri="{28A0092B-C50C-407E-A947-70E740481C1C}">
                <a14:useLocalDpi xmlns:a14="http://schemas.microsoft.com/office/drawing/2010/main" val="0"/>
              </a:ext>
            </a:extLst>
          </a:blip>
          <a:srcRect/>
          <a:stretch>
            <a:fillRect/>
          </a:stretch>
        </p:blipFill>
        <p:spPr bwMode="auto">
          <a:xfrm>
            <a:off x="1114223" y="3320887"/>
            <a:ext cx="6915554" cy="1800200"/>
          </a:xfrm>
          <a:prstGeom prst="rect">
            <a:avLst/>
          </a:prstGeom>
          <a:noFill/>
          <a:ln>
            <a:noFill/>
          </a:ln>
        </p:spPr>
      </p:pic>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功能</a:t>
            </a:r>
          </a:p>
        </p:txBody>
      </p:sp>
      <p:sp>
        <p:nvSpPr>
          <p:cNvPr id="14"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）邀请</a:t>
            </a:r>
            <a:r>
              <a:rPr lang="zh-CN" altLang="en-US" sz="1700" b="1" dirty="0">
                <a:latin typeface="微软雅黑" panose="020B0503020204020204" pitchFamily="34" charset="-122"/>
                <a:ea typeface="微软雅黑" panose="020B0503020204020204" pitchFamily="34" charset="-122"/>
              </a:rPr>
              <a:t>好友</a:t>
            </a:r>
          </a:p>
          <a:p>
            <a:pPr algn="just">
              <a:lnSpc>
                <a:spcPct val="150000"/>
              </a:lnSpc>
            </a:pPr>
            <a:r>
              <a:rPr lang="zh-CN" altLang="en-US" sz="1700" dirty="0">
                <a:latin typeface="微软雅黑" panose="020B0503020204020204" pitchFamily="34" charset="-122"/>
                <a:ea typeface="微软雅黑" panose="020B0503020204020204" pitchFamily="34" charset="-122"/>
              </a:rPr>
              <a:t>在任何微博群的页面内都可以找到一</a:t>
            </a:r>
            <a:r>
              <a:rPr lang="zh-CN" altLang="en-US" sz="1700" dirty="0" smtClean="0">
                <a:latin typeface="微软雅黑" panose="020B0503020204020204" pitchFamily="34" charset="-122"/>
                <a:ea typeface="微软雅黑" panose="020B0503020204020204" pitchFamily="34" charset="-122"/>
              </a:rPr>
              <a:t>个</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邀请</a:t>
            </a:r>
            <a:r>
              <a:rPr lang="zh-CN" altLang="en-US" sz="1700" dirty="0">
                <a:latin typeface="微软雅黑" panose="020B0503020204020204" pitchFamily="34" charset="-122"/>
                <a:ea typeface="微软雅黑" panose="020B0503020204020204" pitchFamily="34" charset="-122"/>
              </a:rPr>
              <a:t>好友入</a:t>
            </a:r>
            <a:r>
              <a:rPr lang="zh-CN" altLang="en-US" sz="1700" dirty="0" smtClean="0">
                <a:latin typeface="微软雅黑" panose="020B0503020204020204" pitchFamily="34" charset="-122"/>
                <a:ea typeface="微软雅黑" panose="020B0503020204020204" pitchFamily="34" charset="-122"/>
              </a:rPr>
              <a:t>群</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的</a:t>
            </a:r>
            <a:r>
              <a:rPr lang="zh-CN" altLang="en-US" sz="1700" dirty="0">
                <a:latin typeface="微软雅黑" panose="020B0503020204020204" pitchFamily="34" charset="-122"/>
                <a:ea typeface="微软雅黑" panose="020B0503020204020204" pitchFamily="34" charset="-122"/>
              </a:rPr>
              <a:t>链接</a:t>
            </a:r>
            <a:r>
              <a:rPr lang="zh-CN" altLang="en-US" sz="1700" dirty="0" smtClean="0">
                <a:latin typeface="微软雅黑" panose="020B0503020204020204" pitchFamily="34" charset="-122"/>
                <a:ea typeface="微软雅黑" panose="020B0503020204020204" pitchFamily="34" charset="-122"/>
              </a:rPr>
              <a:t>入口。邀请</a:t>
            </a:r>
            <a:r>
              <a:rPr lang="zh-CN" altLang="en-US" sz="1700" dirty="0">
                <a:latin typeface="微软雅黑" panose="020B0503020204020204" pitchFamily="34" charset="-122"/>
                <a:ea typeface="微软雅黑" panose="020B0503020204020204" pitchFamily="34" charset="-122"/>
              </a:rPr>
              <a:t>好友入群提供三种邀请方式，第一种是</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邀请粉丝</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功能；第二种是通过复制邀请链接发送给好友的方式；第三种是导入</a:t>
            </a:r>
            <a:r>
              <a:rPr lang="en-US" altLang="zh-CN" sz="1700" dirty="0">
                <a:latin typeface="微软雅黑" panose="020B0503020204020204" pitchFamily="34" charset="-122"/>
                <a:ea typeface="微软雅黑" panose="020B0503020204020204" pitchFamily="34" charset="-122"/>
              </a:rPr>
              <a:t>MSN</a:t>
            </a:r>
            <a:r>
              <a:rPr lang="zh-CN" altLang="en-US" sz="1700" dirty="0">
                <a:latin typeface="微软雅黑" panose="020B0503020204020204" pitchFamily="34" charset="-122"/>
                <a:ea typeface="微软雅黑" panose="020B0503020204020204" pitchFamily="34" charset="-122"/>
              </a:rPr>
              <a:t>联系人发送邮件的邀请方式</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等级</a:t>
            </a:r>
          </a:p>
          <a:p>
            <a:pPr algn="just">
              <a:lnSpc>
                <a:spcPct val="150000"/>
              </a:lnSpc>
            </a:pPr>
            <a:r>
              <a:rPr lang="zh-CN" altLang="en-US" sz="1700" dirty="0">
                <a:latin typeface="微软雅黑" panose="020B0503020204020204" pitchFamily="34" charset="-122"/>
                <a:ea typeface="微软雅黑" panose="020B0503020204020204" pitchFamily="34" charset="-122"/>
              </a:rPr>
              <a:t>在最新新版的微博中，不再按照等级限制加群人数，当成员到达一万人时也可申请扩容，一次可以获得一万人的扩容容量。另外对所有用户的微博群采取了加分操作，为用户补上原有积分距新版体系中本级分数的差额，使其得以在新体系中保留原等级，以享受同样的管理员数量特权</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2.3  </a:t>
            </a:r>
            <a:r>
              <a:rPr lang="zh-CN" altLang="en-US" sz="2800" b="1" dirty="0">
                <a:solidFill>
                  <a:srgbClr val="006BA9"/>
                </a:solidFill>
                <a:latin typeface="微软雅黑" panose="020B0503020204020204" pitchFamily="34" charset="-122"/>
                <a:ea typeface="微软雅黑" panose="020B0503020204020204" pitchFamily="34" charset="-122"/>
              </a:rPr>
              <a:t>微博</a:t>
            </a:r>
            <a:r>
              <a:rPr lang="zh-CN" altLang="en-US" sz="2800" b="1" dirty="0" smtClean="0">
                <a:solidFill>
                  <a:srgbClr val="006BA9"/>
                </a:solidFill>
                <a:latin typeface="微软雅黑" panose="020B0503020204020204" pitchFamily="34" charset="-122"/>
                <a:ea typeface="微软雅黑" panose="020B0503020204020204" pitchFamily="34" charset="-122"/>
              </a:rPr>
              <a:t>群</a:t>
            </a:r>
            <a:endParaRPr lang="zh-CN" altLang="en-US" sz="2800" dirty="0" smtClean="0">
              <a:latin typeface="微软雅黑" panose="020B0503020204020204" pitchFamily="34" charset="-122"/>
              <a:ea typeface="微软雅黑" panose="020B0503020204020204" pitchFamily="34" charset="-122"/>
            </a:endParaRPr>
          </a:p>
        </p:txBody>
      </p:sp>
      <p:sp>
        <p:nvSpPr>
          <p:cNvPr id="6"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2.3.2  </a:t>
            </a:r>
            <a:r>
              <a:rPr lang="zh-CN" altLang="en-US" sz="2700" dirty="0" smtClean="0">
                <a:solidFill>
                  <a:srgbClr val="1369B2"/>
                </a:solidFill>
                <a:latin typeface="微软雅黑" panose="020B0503020204020204" pitchFamily="34" charset="-122"/>
                <a:ea typeface="微软雅黑" panose="020B0503020204020204" pitchFamily="34" charset="-122"/>
              </a:rPr>
              <a:t>微博</a:t>
            </a:r>
            <a:r>
              <a:rPr lang="zh-CN" altLang="en-US" sz="2700" dirty="0">
                <a:solidFill>
                  <a:srgbClr val="1369B2"/>
                </a:solidFill>
                <a:latin typeface="微软雅黑" panose="020B0503020204020204" pitchFamily="34" charset="-122"/>
                <a:ea typeface="微软雅黑" panose="020B0503020204020204" pitchFamily="34" charset="-122"/>
              </a:rPr>
              <a:t>群</a:t>
            </a:r>
            <a:r>
              <a:rPr lang="zh-CN" altLang="en-US" sz="2700" dirty="0" smtClean="0">
                <a:solidFill>
                  <a:srgbClr val="1369B2"/>
                </a:solidFill>
                <a:latin typeface="微软雅黑" panose="020B0503020204020204" pitchFamily="34" charset="-122"/>
                <a:ea typeface="微软雅黑" panose="020B0503020204020204" pitchFamily="34" charset="-122"/>
              </a:rPr>
              <a:t>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9"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功能</a:t>
            </a:r>
          </a:p>
        </p:txBody>
      </p:sp>
      <p:sp>
        <p:nvSpPr>
          <p:cNvPr id="14" name="矩形 15"/>
          <p:cNvSpPr>
            <a:spLocks noChangeArrowheads="1"/>
          </p:cNvSpPr>
          <p:nvPr/>
        </p:nvSpPr>
        <p:spPr bwMode="auto">
          <a:xfrm>
            <a:off x="688975" y="2473325"/>
            <a:ext cx="7980363"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微博</a:t>
            </a:r>
          </a:p>
          <a:p>
            <a:pPr algn="just">
              <a:lnSpc>
                <a:spcPct val="150000"/>
              </a:lnSpc>
            </a:pPr>
            <a:r>
              <a:rPr lang="zh-CN" altLang="en-US" sz="1700" dirty="0">
                <a:latin typeface="微软雅黑" panose="020B0503020204020204" pitchFamily="34" charset="-122"/>
                <a:ea typeface="微软雅黑" panose="020B0503020204020204" pitchFamily="34" charset="-122"/>
              </a:rPr>
              <a:t>群微博实现类似</a:t>
            </a:r>
            <a:r>
              <a:rPr lang="en-US" altLang="zh-CN" sz="1700" dirty="0">
                <a:latin typeface="微软雅黑" panose="020B0503020204020204" pitchFamily="34" charset="-122"/>
                <a:ea typeface="微软雅黑" panose="020B0503020204020204" pitchFamily="34" charset="-122"/>
              </a:rPr>
              <a:t>Facebook</a:t>
            </a:r>
            <a:r>
              <a:rPr lang="zh-CN" altLang="en-US" sz="1700" dirty="0">
                <a:latin typeface="微软雅黑" panose="020B0503020204020204" pitchFamily="34" charset="-122"/>
                <a:ea typeface="微软雅黑" panose="020B0503020204020204" pitchFamily="34" charset="-122"/>
              </a:rPr>
              <a:t>的群组功能，一个群组可以是一个封闭的小圈子，用户可以在里面发言，外部无法看到，就和</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群一样，加入群组需要审核，管理员可以删除用户，这样就可以实现团队微博或企业微博的部分功能了。</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4</a:t>
            </a:r>
            <a:r>
              <a:rPr lang="zh-CN" altLang="en-US" sz="1700" b="1" dirty="0" smtClean="0">
                <a:latin typeface="微软雅黑" panose="020B0503020204020204" pitchFamily="34" charset="-122"/>
                <a:ea typeface="微软雅黑" panose="020B0503020204020204" pitchFamily="34" charset="-122"/>
              </a:rPr>
              <a:t>）群</a:t>
            </a:r>
            <a:r>
              <a:rPr lang="zh-CN" altLang="en-US" sz="1700" b="1" dirty="0">
                <a:latin typeface="微软雅黑" panose="020B0503020204020204" pitchFamily="34" charset="-122"/>
                <a:ea typeface="微软雅黑" panose="020B0503020204020204" pitchFamily="34" charset="-122"/>
              </a:rPr>
              <a:t>红包</a:t>
            </a:r>
          </a:p>
          <a:p>
            <a:pPr algn="just">
              <a:lnSpc>
                <a:spcPct val="150000"/>
              </a:lnSpc>
            </a:pPr>
            <a:r>
              <a:rPr lang="zh-CN" altLang="en-US" sz="1700" dirty="0" smtClean="0">
                <a:latin typeface="微软雅黑" panose="020B0503020204020204" pitchFamily="34" charset="-122"/>
                <a:ea typeface="微软雅黑" panose="020B0503020204020204" pitchFamily="34" charset="-122"/>
              </a:rPr>
              <a:t>微</a:t>
            </a:r>
            <a:r>
              <a:rPr lang="zh-CN" altLang="en-US" sz="1700" dirty="0">
                <a:latin typeface="微软雅黑" panose="020B0503020204020204" pitchFamily="34" charset="-122"/>
                <a:ea typeface="微软雅黑" panose="020B0503020204020204" pitchFamily="34" charset="-122"/>
              </a:rPr>
              <a:t>博群红包的功能和</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群红包、微信群红包</a:t>
            </a:r>
            <a:r>
              <a:rPr lang="zh-CN" altLang="en-US" sz="1700" dirty="0" smtClean="0">
                <a:latin typeface="微软雅黑" panose="020B0503020204020204" pitchFamily="34" charset="-122"/>
                <a:ea typeface="微软雅黑" panose="020B0503020204020204" pitchFamily="34" charset="-122"/>
              </a:rPr>
              <a:t>差不多。</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3200" b="1" smtClean="0">
                <a:solidFill>
                  <a:srgbClr val="006BA9"/>
                </a:solidFill>
                <a:latin typeface="微软雅黑" panose="020B0503020204020204" pitchFamily="34" charset="-122"/>
                <a:ea typeface="微软雅黑" panose="020B0503020204020204" pitchFamily="34" charset="-122"/>
              </a:rPr>
              <a:t>【</a:t>
            </a:r>
            <a:r>
              <a:rPr lang="zh-CN" altLang="en-US" sz="3200" b="1" smtClean="0">
                <a:solidFill>
                  <a:srgbClr val="006BA9"/>
                </a:solidFill>
                <a:latin typeface="微软雅黑" panose="020B0503020204020204" pitchFamily="34" charset="-122"/>
                <a:ea typeface="微软雅黑" panose="020B0503020204020204" pitchFamily="34" charset="-122"/>
              </a:rPr>
              <a:t>引导案例</a:t>
            </a:r>
            <a:r>
              <a:rPr lang="en-US" altLang="zh-CN" sz="3200" b="1" smtClean="0">
                <a:solidFill>
                  <a:srgbClr val="006BA9"/>
                </a:solidFill>
                <a:latin typeface="微软雅黑" panose="020B0503020204020204" pitchFamily="34" charset="-122"/>
                <a:ea typeface="微软雅黑" panose="020B0503020204020204" pitchFamily="34" charset="-122"/>
              </a:rPr>
              <a:t>】</a:t>
            </a:r>
            <a:endParaRPr lang="zh-CN" altLang="en-US" sz="3200" smtClean="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457200" y="1268762"/>
          <a:ext cx="8229600" cy="4896541"/>
        </p:xfrm>
        <a:graphic>
          <a:graphicData uri="http://schemas.openxmlformats.org/drawingml/2006/table">
            <a:tbl>
              <a:tblPr firstRow="1" firstCol="1" bandRow="1">
                <a:tableStyleId>{00A15C55-8517-42AA-B614-E9B94910E393}</a:tableStyleId>
              </a:tblPr>
              <a:tblGrid>
                <a:gridCol w="1199876">
                  <a:extLst>
                    <a:ext uri="{9D8B030D-6E8A-4147-A177-3AD203B41FA5}">
                      <a16:colId xmlns:a16="http://schemas.microsoft.com/office/drawing/2014/main" val="20000"/>
                    </a:ext>
                  </a:extLst>
                </a:gridCol>
                <a:gridCol w="2737165">
                  <a:extLst>
                    <a:ext uri="{9D8B030D-6E8A-4147-A177-3AD203B41FA5}">
                      <a16:colId xmlns:a16="http://schemas.microsoft.com/office/drawing/2014/main" val="20001"/>
                    </a:ext>
                  </a:extLst>
                </a:gridCol>
                <a:gridCol w="2235159">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291369">
                <a:tc>
                  <a:txBody>
                    <a:bodyPr/>
                    <a:lstStyle/>
                    <a:p>
                      <a:pPr algn="l">
                        <a:lnSpc>
                          <a:spcPts val="2100"/>
                        </a:lnSpc>
                        <a:spcAft>
                          <a:spcPts val="0"/>
                        </a:spcAft>
                      </a:pPr>
                      <a:r>
                        <a:rPr lang="zh-CN" sz="1400" kern="0" spc="25" dirty="0">
                          <a:effectLst/>
                        </a:rPr>
                        <a:t>平台</a:t>
                      </a:r>
                      <a:r>
                        <a:rPr lang="en-US" sz="1400" kern="0" spc="25" dirty="0">
                          <a:effectLst/>
                        </a:rPr>
                        <a:t>	</a:t>
                      </a:r>
                      <a:endParaRPr lang="zh-CN" sz="1200" kern="100"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en-US" sz="1400" kern="0" spc="25">
                          <a:effectLst/>
                        </a:rPr>
                        <a:t>QQ</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微信</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微博</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0"/>
                  </a:ext>
                </a:extLst>
              </a:tr>
              <a:tr h="289265">
                <a:tc>
                  <a:txBody>
                    <a:bodyPr/>
                    <a:lstStyle/>
                    <a:p>
                      <a:pPr algn="l">
                        <a:lnSpc>
                          <a:spcPts val="2100"/>
                        </a:lnSpc>
                        <a:spcAft>
                          <a:spcPts val="0"/>
                        </a:spcAft>
                      </a:pPr>
                      <a:r>
                        <a:rPr lang="zh-CN" sz="1400" kern="0" spc="25">
                          <a:effectLst/>
                        </a:rPr>
                        <a:t>用户群体</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en-US" sz="1400" kern="0" spc="25">
                          <a:effectLst/>
                        </a:rPr>
                        <a:t>90</a:t>
                      </a:r>
                      <a:r>
                        <a:rPr lang="zh-CN" sz="1400" kern="0" spc="25">
                          <a:effectLst/>
                        </a:rPr>
                        <a:t>、</a:t>
                      </a:r>
                      <a:r>
                        <a:rPr lang="en-US" sz="1400" kern="0" spc="25">
                          <a:effectLst/>
                        </a:rPr>
                        <a:t>00</a:t>
                      </a:r>
                      <a:r>
                        <a:rPr lang="zh-CN" sz="1400" kern="0" spc="25">
                          <a:effectLst/>
                        </a:rPr>
                        <a:t>后为主</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全方位</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en-US" sz="1400" kern="0" spc="25">
                          <a:effectLst/>
                        </a:rPr>
                        <a:t>30</a:t>
                      </a:r>
                      <a:r>
                        <a:rPr lang="zh-CN" sz="1400" kern="0" spc="25">
                          <a:effectLst/>
                        </a:rPr>
                        <a:t>岁以下人群</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1"/>
                  </a:ext>
                </a:extLst>
              </a:tr>
              <a:tr h="289265">
                <a:tc>
                  <a:txBody>
                    <a:bodyPr/>
                    <a:lstStyle/>
                    <a:p>
                      <a:pPr algn="l">
                        <a:lnSpc>
                          <a:spcPts val="2100"/>
                        </a:lnSpc>
                        <a:spcAft>
                          <a:spcPts val="0"/>
                        </a:spcAft>
                      </a:pPr>
                      <a:r>
                        <a:rPr lang="zh-CN" sz="1400" kern="0" spc="25">
                          <a:effectLst/>
                        </a:rPr>
                        <a:t>社群规模</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en-US" sz="1400" kern="0" spc="25">
                          <a:effectLst/>
                        </a:rPr>
                        <a:t>3-2000</a:t>
                      </a:r>
                      <a:r>
                        <a:rPr lang="zh-CN" sz="1400" kern="0" spc="25">
                          <a:effectLst/>
                        </a:rPr>
                        <a:t>人</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en-US" sz="1400" kern="0" spc="25">
                          <a:effectLst/>
                        </a:rPr>
                        <a:t>3-500</a:t>
                      </a:r>
                      <a:r>
                        <a:rPr lang="zh-CN" sz="1400" kern="0" spc="25">
                          <a:effectLst/>
                        </a:rPr>
                        <a:t>人</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en-US" sz="1400" kern="0" spc="25">
                          <a:effectLst/>
                        </a:rPr>
                        <a:t>3-1000</a:t>
                      </a:r>
                      <a:r>
                        <a:rPr lang="zh-CN" sz="1400" kern="0" spc="25">
                          <a:effectLst/>
                        </a:rPr>
                        <a:t>人</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2"/>
                  </a:ext>
                </a:extLst>
              </a:tr>
              <a:tr h="616558">
                <a:tc>
                  <a:txBody>
                    <a:bodyPr/>
                    <a:lstStyle/>
                    <a:p>
                      <a:pPr algn="l">
                        <a:lnSpc>
                          <a:spcPts val="2100"/>
                        </a:lnSpc>
                        <a:spcAft>
                          <a:spcPts val="0"/>
                        </a:spcAft>
                      </a:pPr>
                      <a:r>
                        <a:rPr lang="zh-CN" sz="1400" kern="0" spc="25">
                          <a:effectLst/>
                        </a:rPr>
                        <a:t>社群优势</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有群介绍、头像、标签，可以升级为同城群等</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使用简单</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微博内置社群</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3"/>
                  </a:ext>
                </a:extLst>
              </a:tr>
              <a:tr h="289265">
                <a:tc>
                  <a:txBody>
                    <a:bodyPr/>
                    <a:lstStyle/>
                    <a:p>
                      <a:pPr algn="l">
                        <a:lnSpc>
                          <a:spcPts val="2100"/>
                        </a:lnSpc>
                        <a:spcAft>
                          <a:spcPts val="0"/>
                        </a:spcAft>
                      </a:pPr>
                      <a:r>
                        <a:rPr lang="zh-CN" sz="1400" kern="0" spc="25">
                          <a:effectLst/>
                        </a:rPr>
                        <a:t>管理结构</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群主</a:t>
                      </a:r>
                      <a:r>
                        <a:rPr lang="en-US" sz="1400" kern="0" spc="25">
                          <a:effectLst/>
                        </a:rPr>
                        <a:t>-</a:t>
                      </a:r>
                      <a:r>
                        <a:rPr lang="zh-CN" sz="1400" kern="0" spc="25">
                          <a:effectLst/>
                        </a:rPr>
                        <a:t>管理员</a:t>
                      </a:r>
                      <a:r>
                        <a:rPr lang="en-US" sz="1400" kern="0" spc="25">
                          <a:effectLst/>
                        </a:rPr>
                        <a:t>-</a:t>
                      </a:r>
                      <a:r>
                        <a:rPr lang="zh-CN" sz="1400" kern="0" spc="25">
                          <a:effectLst/>
                        </a:rPr>
                        <a:t>群员结构</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群主</a:t>
                      </a:r>
                      <a:r>
                        <a:rPr lang="en-US" sz="1400" kern="0" spc="25">
                          <a:effectLst/>
                        </a:rPr>
                        <a:t>-</a:t>
                      </a:r>
                      <a:r>
                        <a:rPr lang="zh-CN" sz="1400" kern="0" spc="25">
                          <a:effectLst/>
                        </a:rPr>
                        <a:t>管理员</a:t>
                      </a:r>
                      <a:r>
                        <a:rPr lang="en-US" sz="1400" kern="0" spc="25">
                          <a:effectLst/>
                        </a:rPr>
                        <a:t>-</a:t>
                      </a:r>
                      <a:r>
                        <a:rPr lang="zh-CN" sz="1400" kern="0" spc="25">
                          <a:effectLst/>
                        </a:rPr>
                        <a:t>群员结构</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群主</a:t>
                      </a:r>
                      <a:r>
                        <a:rPr lang="en-US" sz="1400" kern="0" spc="25">
                          <a:effectLst/>
                        </a:rPr>
                        <a:t>-</a:t>
                      </a:r>
                      <a:r>
                        <a:rPr lang="zh-CN" sz="1400" kern="0" spc="25">
                          <a:effectLst/>
                        </a:rPr>
                        <a:t>管理员</a:t>
                      </a:r>
                      <a:r>
                        <a:rPr lang="en-US" sz="1400" kern="0" spc="25">
                          <a:effectLst/>
                        </a:rPr>
                        <a:t>-</a:t>
                      </a:r>
                      <a:r>
                        <a:rPr lang="zh-CN" sz="1400" kern="0" spc="25">
                          <a:effectLst/>
                        </a:rPr>
                        <a:t>群员结构</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4"/>
                  </a:ext>
                </a:extLst>
              </a:tr>
              <a:tr h="616558">
                <a:tc>
                  <a:txBody>
                    <a:bodyPr/>
                    <a:lstStyle/>
                    <a:p>
                      <a:pPr algn="l">
                        <a:lnSpc>
                          <a:spcPts val="2100"/>
                        </a:lnSpc>
                        <a:spcAft>
                          <a:spcPts val="0"/>
                        </a:spcAft>
                      </a:pPr>
                      <a:r>
                        <a:rPr lang="zh-CN" sz="1400" kern="0" spc="25">
                          <a:effectLst/>
                        </a:rPr>
                        <a:t>社群玩法</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红包、收款、匿名聊天、礼物、音乐等</a:t>
                      </a:r>
                      <a:r>
                        <a:rPr lang="en-US" sz="1400" kern="0" spc="25">
                          <a:effectLst/>
                        </a:rPr>
                        <a:t>20</a:t>
                      </a:r>
                      <a:r>
                        <a:rPr lang="zh-CN" sz="1400" kern="0" spc="25">
                          <a:effectLst/>
                        </a:rPr>
                        <a:t>余项功能</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群红包、群收款、位置共享等</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群红包、位置共享等</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5"/>
                  </a:ext>
                </a:extLst>
              </a:tr>
              <a:tr h="1598438">
                <a:tc>
                  <a:txBody>
                    <a:bodyPr/>
                    <a:lstStyle/>
                    <a:p>
                      <a:pPr algn="l">
                        <a:lnSpc>
                          <a:spcPts val="2100"/>
                        </a:lnSpc>
                        <a:spcAft>
                          <a:spcPts val="0"/>
                        </a:spcAft>
                      </a:pPr>
                      <a:r>
                        <a:rPr lang="zh-CN" sz="1400" kern="0" spc="25">
                          <a:effectLst/>
                        </a:rPr>
                        <a:t>推广方式</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·群二维码</a:t>
                      </a:r>
                      <a:endParaRPr lang="zh-CN" sz="1200" kern="100">
                        <a:effectLst/>
                      </a:endParaRPr>
                    </a:p>
                    <a:p>
                      <a:pPr algn="l">
                        <a:lnSpc>
                          <a:spcPts val="2100"/>
                        </a:lnSpc>
                        <a:spcAft>
                          <a:spcPts val="0"/>
                        </a:spcAft>
                      </a:pPr>
                      <a:r>
                        <a:rPr lang="zh-CN" sz="1400" kern="0" spc="25">
                          <a:effectLst/>
                        </a:rPr>
                        <a:t>·群链接</a:t>
                      </a:r>
                      <a:endParaRPr lang="zh-CN" sz="1200" kern="100">
                        <a:effectLst/>
                      </a:endParaRPr>
                    </a:p>
                    <a:p>
                      <a:pPr algn="l">
                        <a:lnSpc>
                          <a:spcPts val="2100"/>
                        </a:lnSpc>
                        <a:spcAft>
                          <a:spcPts val="0"/>
                        </a:spcAft>
                      </a:pPr>
                      <a:r>
                        <a:rPr lang="zh-CN" sz="1400" kern="0" spc="25">
                          <a:effectLst/>
                        </a:rPr>
                        <a:t>·个人邀请加入</a:t>
                      </a:r>
                      <a:endParaRPr lang="zh-CN" sz="1200" kern="100">
                        <a:effectLst/>
                      </a:endParaRPr>
                    </a:p>
                    <a:p>
                      <a:pPr algn="l">
                        <a:lnSpc>
                          <a:spcPts val="2100"/>
                        </a:lnSpc>
                        <a:spcAft>
                          <a:spcPts val="0"/>
                        </a:spcAft>
                      </a:pPr>
                      <a:r>
                        <a:rPr lang="zh-CN" sz="1400" kern="0" spc="25">
                          <a:effectLst/>
                        </a:rPr>
                        <a:t>·搜索群号</a:t>
                      </a:r>
                      <a:endParaRPr lang="zh-CN" sz="1200" kern="100">
                        <a:effectLst/>
                      </a:endParaRPr>
                    </a:p>
                    <a:p>
                      <a:pPr algn="l">
                        <a:lnSpc>
                          <a:spcPts val="2100"/>
                        </a:lnSpc>
                        <a:spcAft>
                          <a:spcPts val="0"/>
                        </a:spcAft>
                      </a:pPr>
                      <a:r>
                        <a:rPr lang="zh-CN" sz="1400" kern="0" spc="25">
                          <a:effectLst/>
                        </a:rPr>
                        <a:t>·通过标签、名字等形式查找</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·群二维码</a:t>
                      </a:r>
                      <a:endParaRPr lang="zh-CN" sz="1200" kern="100">
                        <a:effectLst/>
                      </a:endParaRPr>
                    </a:p>
                    <a:p>
                      <a:pPr algn="l">
                        <a:lnSpc>
                          <a:spcPts val="2100"/>
                        </a:lnSpc>
                        <a:spcAft>
                          <a:spcPts val="0"/>
                        </a:spcAft>
                      </a:pPr>
                      <a:r>
                        <a:rPr lang="zh-CN" sz="1400" kern="0" spc="25">
                          <a:effectLst/>
                        </a:rPr>
                        <a:t>·个人邀请加入</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·群二维码</a:t>
                      </a:r>
                      <a:endParaRPr lang="zh-CN" sz="1200" kern="100">
                        <a:effectLst/>
                      </a:endParaRPr>
                    </a:p>
                    <a:p>
                      <a:pPr algn="l">
                        <a:lnSpc>
                          <a:spcPts val="2100"/>
                        </a:lnSpc>
                        <a:spcAft>
                          <a:spcPts val="0"/>
                        </a:spcAft>
                      </a:pPr>
                      <a:r>
                        <a:rPr lang="zh-CN" sz="1400" kern="0" spc="25">
                          <a:effectLst/>
                        </a:rPr>
                        <a:t>·个人邀请加入</a:t>
                      </a:r>
                      <a:endParaRPr lang="zh-CN" sz="1200" kern="100">
                        <a:effectLst/>
                      </a:endParaRPr>
                    </a:p>
                    <a:p>
                      <a:pPr algn="l">
                        <a:lnSpc>
                          <a:spcPts val="2100"/>
                        </a:lnSpc>
                        <a:spcAft>
                          <a:spcPts val="0"/>
                        </a:spcAft>
                      </a:pPr>
                      <a:r>
                        <a:rPr lang="zh-CN" sz="1400" kern="0" spc="25">
                          <a:effectLst/>
                        </a:rPr>
                        <a:t>·分享群</a:t>
                      </a:r>
                      <a:endParaRPr lang="zh-CN" sz="1200" kern="100">
                        <a:effectLst/>
                      </a:endParaRPr>
                    </a:p>
                    <a:p>
                      <a:pPr algn="l">
                        <a:lnSpc>
                          <a:spcPts val="2100"/>
                        </a:lnSpc>
                        <a:spcAft>
                          <a:spcPts val="0"/>
                        </a:spcAft>
                      </a:pPr>
                      <a:r>
                        <a:rPr lang="zh-CN" sz="1400" kern="0" spc="25">
                          <a:effectLst/>
                        </a:rPr>
                        <a:t>·群名片</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6"/>
                  </a:ext>
                </a:extLst>
              </a:tr>
              <a:tr h="616558">
                <a:tc>
                  <a:txBody>
                    <a:bodyPr/>
                    <a:lstStyle/>
                    <a:p>
                      <a:pPr algn="l">
                        <a:lnSpc>
                          <a:spcPts val="2100"/>
                        </a:lnSpc>
                        <a:spcAft>
                          <a:spcPts val="0"/>
                        </a:spcAft>
                      </a:pPr>
                      <a:r>
                        <a:rPr lang="zh-CN" sz="1400" kern="0" spc="25">
                          <a:effectLst/>
                        </a:rPr>
                        <a:t>适用场景</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组织严密、对功能需求多的大型团体</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较轻松、无需太多软件功能的组织</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微博体系下的组织</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7"/>
                  </a:ext>
                </a:extLst>
              </a:tr>
              <a:tr h="289265">
                <a:tc>
                  <a:txBody>
                    <a:bodyPr/>
                    <a:lstStyle/>
                    <a:p>
                      <a:pPr algn="l">
                        <a:lnSpc>
                          <a:spcPts val="2100"/>
                        </a:lnSpc>
                        <a:spcAft>
                          <a:spcPts val="0"/>
                        </a:spcAft>
                      </a:pPr>
                      <a:r>
                        <a:rPr lang="zh-CN" sz="1400" kern="0" spc="25">
                          <a:effectLst/>
                        </a:rPr>
                        <a:t>运营难度</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高</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a:effectLst/>
                        </a:rPr>
                        <a:t>低</a:t>
                      </a:r>
                      <a:endParaRPr lang="zh-CN" sz="12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l">
                        <a:lnSpc>
                          <a:spcPts val="2100"/>
                        </a:lnSpc>
                        <a:spcAft>
                          <a:spcPts val="0"/>
                        </a:spcAft>
                      </a:pPr>
                      <a:r>
                        <a:rPr lang="zh-CN" sz="1400" kern="0" spc="25" dirty="0">
                          <a:effectLst/>
                        </a:rPr>
                        <a:t>中</a:t>
                      </a:r>
                      <a:endParaRPr lang="zh-CN" sz="1200" kern="100" dirty="0">
                        <a:effectLst/>
                        <a:latin typeface="Calibri" panose="020F0502020204030204"/>
                        <a:ea typeface="宋体" panose="02010600030101010101" pitchFamily="2" charset="-122"/>
                        <a:cs typeface="Times New Roman" panose="02020603050405020304"/>
                      </a:endParaRPr>
                    </a:p>
                  </a:txBody>
                  <a:tcPr marL="68580" marR="68580" marT="0" marB="0"/>
                </a:tc>
                <a:extLst>
                  <a:ext uri="{0D108BD9-81ED-4DB2-BD59-A6C34878D82A}">
                    <a16:rowId xmlns:a16="http://schemas.microsoft.com/office/drawing/2014/main" val="10008"/>
                  </a:ext>
                </a:extLst>
              </a:tr>
            </a:tbl>
          </a:graphicData>
        </a:graphic>
      </p:graphicFrame>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1" name="组合 2"/>
          <p:cNvGrpSpPr/>
          <p:nvPr/>
        </p:nvGrpSpPr>
        <p:grpSpPr bwMode="auto">
          <a:xfrm>
            <a:off x="2555875" y="3150295"/>
            <a:ext cx="4056063" cy="566737"/>
            <a:chOff x="2358154" y="2698006"/>
            <a:chExt cx="4650750" cy="650995"/>
          </a:xfrm>
        </p:grpSpPr>
        <p:sp>
          <p:nvSpPr>
            <p:cNvPr id="6" name="圆角矩形 5"/>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微信介绍</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2.1  </a:t>
              </a:r>
              <a:r>
                <a:rPr lang="zh-CN" altLang="en-US" sz="2800" b="1" dirty="0" smtClean="0">
                  <a:solidFill>
                    <a:srgbClr val="006BA9"/>
                  </a:solidFill>
                  <a:latin typeface="微软雅黑" panose="020B0503020204020204" pitchFamily="34" charset="-122"/>
                  <a:ea typeface="微软雅黑" panose="020B0503020204020204" pitchFamily="34" charset="-122"/>
                </a:rPr>
                <a:t>微信群</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3" name="组合 2"/>
          <p:cNvGrpSpPr/>
          <p:nvPr/>
        </p:nvGrpSpPr>
        <p:grpSpPr bwMode="auto">
          <a:xfrm>
            <a:off x="2547938" y="4662463"/>
            <a:ext cx="4056062" cy="566737"/>
            <a:chOff x="2358154" y="2698006"/>
            <a:chExt cx="4650750" cy="650995"/>
          </a:xfrm>
        </p:grpSpPr>
        <p:sp>
          <p:nvSpPr>
            <p:cNvPr id="12" name="圆角矩形 1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a:solidFill>
                    <a:srgbClr val="4E5B6F">
                      <a:lumMod val="50000"/>
                    </a:srgbClr>
                  </a:solidFill>
                  <a:latin typeface="微软雅黑" panose="020B0503020204020204" pitchFamily="34" charset="-122"/>
                  <a:ea typeface="微软雅黑" panose="020B0503020204020204" pitchFamily="34" charset="-122"/>
                </a:rPr>
                <a:t>微信群</a:t>
              </a: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介绍</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smtClean="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2.1.1  </a:t>
            </a:r>
            <a:r>
              <a:rPr lang="zh-CN" altLang="en-US" sz="2700" dirty="0" smtClean="0">
                <a:solidFill>
                  <a:srgbClr val="1369B2"/>
                </a:solidFill>
                <a:latin typeface="微软雅黑" panose="020B0503020204020204" pitchFamily="34" charset="-122"/>
                <a:ea typeface="微软雅黑" panose="020B0503020204020204" pitchFamily="34" charset="-122"/>
              </a:rPr>
              <a:t>微信介绍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500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 </a:t>
            </a:r>
            <a:r>
              <a:rPr lang="zh-CN" altLang="en-US" sz="2000" b="1" dirty="0" smtClean="0">
                <a:solidFill>
                  <a:srgbClr val="1B639F"/>
                </a:solidFill>
              </a:rPr>
              <a:t>发展历史</a:t>
            </a:r>
            <a:endParaRPr lang="zh-CN" altLang="en-US" sz="2000" b="1" dirty="0">
              <a:solidFill>
                <a:srgbClr val="1B639F"/>
              </a:solidFill>
            </a:endParaRPr>
          </a:p>
        </p:txBody>
      </p:sp>
      <p:sp>
        <p:nvSpPr>
          <p:cNvPr id="9"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微信的发展是一个从单纯通讯软件慢慢升级为全方位社交服务软件的过程，从以下微信版本迭代中可以看出微信的发展历史。</a:t>
            </a:r>
          </a:p>
          <a:p>
            <a:pPr algn="just">
              <a:lnSpc>
                <a:spcPct val="150000"/>
              </a:lnSpc>
            </a:pPr>
            <a:r>
              <a:rPr lang="zh-CN" altLang="en-US" sz="1700" dirty="0">
                <a:latin typeface="微软雅黑" panose="020B0503020204020204" pitchFamily="34" charset="-122"/>
                <a:ea typeface="微软雅黑" panose="020B0503020204020204" pitchFamily="34" charset="-122"/>
              </a:rPr>
              <a:t>微</a:t>
            </a:r>
            <a:r>
              <a:rPr lang="zh-CN" altLang="en-US" sz="1700" dirty="0" smtClean="0">
                <a:latin typeface="微软雅黑" panose="020B0503020204020204" pitchFamily="34" charset="-122"/>
                <a:ea typeface="微软雅黑" panose="020B0503020204020204" pitchFamily="34" charset="-122"/>
              </a:rPr>
              <a:t>信</a:t>
            </a:r>
            <a:r>
              <a:rPr lang="en-US" altLang="zh-CN" sz="1700" dirty="0" smtClean="0">
                <a:latin typeface="微软雅黑" panose="020B0503020204020204" pitchFamily="34" charset="-122"/>
                <a:ea typeface="微软雅黑" panose="020B0503020204020204" pitchFamily="34" charset="-122"/>
              </a:rPr>
              <a:t>1.0</a:t>
            </a:r>
            <a:r>
              <a:rPr lang="zh-CN" altLang="en-US" sz="1700" dirty="0">
                <a:latin typeface="微软雅黑" panose="020B0503020204020204" pitchFamily="34" charset="-122"/>
                <a:ea typeface="微软雅黑" panose="020B0503020204020204" pitchFamily="34" charset="-122"/>
              </a:rPr>
              <a:t>版本，功能属性都是相当简单的，只是满足了当时的通讯的</a:t>
            </a:r>
            <a:r>
              <a:rPr lang="zh-CN" altLang="en-US" sz="1700" dirty="0" smtClean="0">
                <a:latin typeface="微软雅黑" panose="020B0503020204020204" pitchFamily="34" charset="-122"/>
                <a:ea typeface="微软雅黑" panose="020B0503020204020204" pitchFamily="34" charset="-122"/>
              </a:rPr>
              <a:t>需求。</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微信</a:t>
            </a:r>
            <a:r>
              <a:rPr lang="en-US" altLang="zh-CN" sz="1700" dirty="0">
                <a:latin typeface="微软雅黑" panose="020B0503020204020204" pitchFamily="34" charset="-122"/>
                <a:ea typeface="微软雅黑" panose="020B0503020204020204" pitchFamily="34" charset="-122"/>
              </a:rPr>
              <a:t>2.0</a:t>
            </a:r>
            <a:r>
              <a:rPr lang="zh-CN" altLang="en-US" sz="1700" dirty="0">
                <a:latin typeface="微软雅黑" panose="020B0503020204020204" pitchFamily="34" charset="-122"/>
                <a:ea typeface="微软雅黑" panose="020B0503020204020204" pitchFamily="34" charset="-122"/>
              </a:rPr>
              <a:t>版本，实现语音对讲功能，并增加了很多配套功能及辅助功能。</a:t>
            </a:r>
          </a:p>
          <a:p>
            <a:pPr algn="just">
              <a:lnSpc>
                <a:spcPct val="150000"/>
              </a:lnSpc>
            </a:pPr>
            <a:r>
              <a:rPr lang="zh-CN" altLang="en-US" sz="1700" dirty="0">
                <a:latin typeface="微软雅黑" panose="020B0503020204020204" pitchFamily="34" charset="-122"/>
                <a:ea typeface="微软雅黑" panose="020B0503020204020204" pitchFamily="34" charset="-122"/>
              </a:rPr>
              <a:t>微信</a:t>
            </a:r>
            <a:r>
              <a:rPr lang="en-US" altLang="zh-CN" sz="1700" dirty="0">
                <a:latin typeface="微软雅黑" panose="020B0503020204020204" pitchFamily="34" charset="-122"/>
                <a:ea typeface="微软雅黑" panose="020B0503020204020204" pitchFamily="34" charset="-122"/>
              </a:rPr>
              <a:t>3.0</a:t>
            </a:r>
            <a:r>
              <a:rPr lang="zh-CN" altLang="en-US" sz="1700" dirty="0">
                <a:latin typeface="微软雅黑" panose="020B0503020204020204" pitchFamily="34" charset="-122"/>
                <a:ea typeface="微软雅黑" panose="020B0503020204020204" pitchFamily="34" charset="-122"/>
              </a:rPr>
              <a:t>版本，新增摇一摇和漂流瓶等功能，并可以把二维码推送至微</a:t>
            </a:r>
            <a:r>
              <a:rPr lang="zh-CN" altLang="en-US" sz="1700" dirty="0" smtClean="0">
                <a:latin typeface="微软雅黑" panose="020B0503020204020204" pitchFamily="34" charset="-122"/>
                <a:ea typeface="微软雅黑" panose="020B0503020204020204" pitchFamily="34" charset="-122"/>
              </a:rPr>
              <a:t>博。</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微信</a:t>
            </a:r>
            <a:r>
              <a:rPr lang="en-US" altLang="zh-CN" sz="1700" dirty="0">
                <a:latin typeface="微软雅黑" panose="020B0503020204020204" pitchFamily="34" charset="-122"/>
                <a:ea typeface="微软雅黑" panose="020B0503020204020204" pitchFamily="34" charset="-122"/>
              </a:rPr>
              <a:t>4.0</a:t>
            </a:r>
            <a:r>
              <a:rPr lang="zh-CN" altLang="en-US" sz="1700" dirty="0">
                <a:latin typeface="微软雅黑" panose="020B0503020204020204" pitchFamily="34" charset="-122"/>
                <a:ea typeface="微软雅黑" panose="020B0503020204020204" pitchFamily="34" charset="-122"/>
              </a:rPr>
              <a:t>版本，微信的用户量突破</a:t>
            </a:r>
            <a:r>
              <a:rPr lang="en-US" altLang="zh-CN" sz="1700" dirty="0">
                <a:latin typeface="微软雅黑" panose="020B0503020204020204" pitchFamily="34" charset="-122"/>
                <a:ea typeface="微软雅黑" panose="020B0503020204020204" pitchFamily="34" charset="-122"/>
              </a:rPr>
              <a:t>1</a:t>
            </a:r>
            <a:r>
              <a:rPr lang="zh-CN" altLang="en-US" sz="1700" dirty="0" smtClean="0">
                <a:latin typeface="微软雅黑" panose="020B0503020204020204" pitchFamily="34" charset="-122"/>
                <a:ea typeface="微软雅黑" panose="020B0503020204020204" pitchFamily="34" charset="-122"/>
              </a:rPr>
              <a:t>亿。</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在微信</a:t>
            </a:r>
            <a:r>
              <a:rPr lang="en-US" altLang="zh-CN" sz="1700" dirty="0">
                <a:latin typeface="微软雅黑" panose="020B0503020204020204" pitchFamily="34" charset="-122"/>
                <a:ea typeface="微软雅黑" panose="020B0503020204020204" pitchFamily="34" charset="-122"/>
              </a:rPr>
              <a:t>5.0</a:t>
            </a:r>
            <a:r>
              <a:rPr lang="zh-CN" altLang="en-US" sz="1700" dirty="0">
                <a:latin typeface="微软雅黑" panose="020B0503020204020204" pitchFamily="34" charset="-122"/>
                <a:ea typeface="微软雅黑" panose="020B0503020204020204" pitchFamily="34" charset="-122"/>
              </a:rPr>
              <a:t>时代，已经完成社交平台的蜕变的微信加入了商业化的元素，如绑定银行卡，游戏购物等功能</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2.1.1  </a:t>
            </a:r>
            <a:r>
              <a:rPr lang="zh-CN" altLang="en-US" sz="2700" dirty="0" smtClean="0">
                <a:solidFill>
                  <a:srgbClr val="1369B2"/>
                </a:solidFill>
                <a:latin typeface="微软雅黑" panose="020B0503020204020204" pitchFamily="34" charset="-122"/>
                <a:ea typeface="微软雅黑" panose="020B0503020204020204" pitchFamily="34" charset="-122"/>
              </a:rPr>
              <a:t>微信介绍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500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 </a:t>
            </a:r>
            <a:r>
              <a:rPr lang="zh-CN" altLang="en-US" sz="2000" b="1" dirty="0" smtClean="0">
                <a:solidFill>
                  <a:srgbClr val="1B639F"/>
                </a:solidFill>
              </a:rPr>
              <a:t>用户</a:t>
            </a:r>
            <a:r>
              <a:rPr lang="zh-CN" altLang="en-US" sz="2000" b="1" dirty="0">
                <a:solidFill>
                  <a:srgbClr val="1B639F"/>
                </a:solidFill>
              </a:rPr>
              <a:t>属性</a:t>
            </a:r>
          </a:p>
        </p:txBody>
      </p:sp>
      <p:sp>
        <p:nvSpPr>
          <p:cNvPr id="9" name="矩形 15"/>
          <p:cNvSpPr>
            <a:spLocks noChangeArrowheads="1"/>
          </p:cNvSpPr>
          <p:nvPr/>
        </p:nvSpPr>
        <p:spPr bwMode="auto">
          <a:xfrm>
            <a:off x="688975" y="2473325"/>
            <a:ext cx="7980363"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结合各类说明与观点，可以得出一些结论：</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、微信用户主要以中青年为主，</a:t>
            </a:r>
            <a:r>
              <a:rPr lang="en-US" altLang="zh-CN" sz="1700" dirty="0">
                <a:latin typeface="微软雅黑" panose="020B0503020204020204" pitchFamily="34" charset="-122"/>
                <a:ea typeface="微软雅黑" panose="020B0503020204020204" pitchFamily="34" charset="-122"/>
              </a:rPr>
              <a:t>80</a:t>
            </a:r>
            <a:r>
              <a:rPr lang="zh-CN" altLang="en-US" sz="1700" dirty="0">
                <a:latin typeface="微软雅黑" panose="020B0503020204020204" pitchFamily="34" charset="-122"/>
                <a:ea typeface="微软雅黑" panose="020B0503020204020204" pitchFamily="34" charset="-122"/>
              </a:rPr>
              <a:t>年代以后的用户较多，并且是有一定的互联网使用经验的人群，渴望社交关注，有大量的碎片化时间，</a:t>
            </a:r>
            <a:r>
              <a:rPr lang="zh-CN" altLang="en-US" sz="1700" dirty="0" smtClean="0">
                <a:latin typeface="微软雅黑" panose="020B0503020204020204" pitchFamily="34" charset="-122"/>
                <a:ea typeface="微软雅黑" panose="020B0503020204020204" pitchFamily="34" charset="-122"/>
              </a:rPr>
              <a:t>接受能力和适应</a:t>
            </a:r>
            <a:r>
              <a:rPr lang="zh-CN" altLang="en-US" sz="1700" dirty="0">
                <a:latin typeface="微软雅黑" panose="020B0503020204020204" pitchFamily="34" charset="-122"/>
                <a:ea typeface="微软雅黑" panose="020B0503020204020204" pitchFamily="34" charset="-122"/>
              </a:rPr>
              <a:t>能力强。</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zh-CN" altLang="en-US" sz="1700" dirty="0">
                <a:latin typeface="微软雅黑" panose="020B0503020204020204" pitchFamily="34" charset="-122"/>
                <a:ea typeface="微软雅黑" panose="020B0503020204020204" pitchFamily="34" charset="-122"/>
              </a:rPr>
              <a:t>、一线城市使用微信频率高，及时信息交流的需求大，并且信息传播快速，符合互联网的基本特征。靠近内陆的偏远地区用户使用频率相对较少。</a:t>
            </a:r>
          </a:p>
          <a:p>
            <a:pPr algn="just">
              <a:lnSpc>
                <a:spcPct val="150000"/>
              </a:lnSpc>
            </a:pPr>
            <a:r>
              <a:rPr lang="en-US" altLang="zh-CN" sz="1700" dirty="0">
                <a:latin typeface="微软雅黑" panose="020B0503020204020204" pitchFamily="34" charset="-122"/>
                <a:ea typeface="微软雅黑" panose="020B0503020204020204" pitchFamily="34" charset="-122"/>
              </a:rPr>
              <a:t>3</a:t>
            </a:r>
            <a:r>
              <a:rPr lang="zh-CN" altLang="en-US" sz="1700" dirty="0">
                <a:latin typeface="微软雅黑" panose="020B0503020204020204" pitchFamily="34" charset="-122"/>
                <a:ea typeface="微软雅黑" panose="020B0503020204020204" pitchFamily="34" charset="-122"/>
              </a:rPr>
              <a:t>、微信用户更偏爱熟人社交，并且很多人把微信视为工作工具，娱乐性较低。</a:t>
            </a:r>
          </a:p>
        </p:txBody>
      </p:sp>
      <p:pic>
        <p:nvPicPr>
          <p:cNvPr id="10" name="图片 9" descr="http://i.chanpin100.com/151670698963943841"/>
          <p:cNvPicPr/>
          <p:nvPr/>
        </p:nvPicPr>
        <p:blipFill>
          <a:blip r:embed="rId4">
            <a:extLst>
              <a:ext uri="{28A0092B-C50C-407E-A947-70E740481C1C}">
                <a14:useLocalDpi xmlns:a14="http://schemas.microsoft.com/office/drawing/2010/main" val="0"/>
              </a:ext>
            </a:extLst>
          </a:blip>
          <a:srcRect/>
          <a:stretch>
            <a:fillRect/>
          </a:stretch>
        </p:blipFill>
        <p:spPr bwMode="auto">
          <a:xfrm>
            <a:off x="847603" y="5445224"/>
            <a:ext cx="7448794" cy="648072"/>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2.1  </a:t>
            </a:r>
            <a:r>
              <a:rPr lang="zh-CN" altLang="en-US" sz="2800" b="1" dirty="0">
                <a:solidFill>
                  <a:srgbClr val="006BA9"/>
                </a:solidFill>
                <a:latin typeface="微软雅黑" panose="020B0503020204020204" pitchFamily="34" charset="-122"/>
                <a:ea typeface="微软雅黑" panose="020B0503020204020204" pitchFamily="34" charset="-122"/>
              </a:rPr>
              <a:t>微信群</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2.1.1  </a:t>
            </a:r>
            <a:r>
              <a:rPr lang="zh-CN" altLang="en-US" sz="2700" dirty="0" smtClean="0">
                <a:solidFill>
                  <a:srgbClr val="1369B2"/>
                </a:solidFill>
                <a:latin typeface="微软雅黑" panose="020B0503020204020204" pitchFamily="34" charset="-122"/>
                <a:ea typeface="微软雅黑" panose="020B0503020204020204" pitchFamily="34" charset="-122"/>
              </a:rPr>
              <a:t>微信介绍</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500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 </a:t>
            </a:r>
            <a:r>
              <a:rPr lang="zh-CN" altLang="en-US" sz="2000" b="1" dirty="0" smtClean="0">
                <a:solidFill>
                  <a:srgbClr val="1B639F"/>
                </a:solidFill>
              </a:rPr>
              <a:t>平台</a:t>
            </a:r>
            <a:r>
              <a:rPr lang="zh-CN" altLang="en-US" sz="2000" b="1" dirty="0">
                <a:solidFill>
                  <a:srgbClr val="1B639F"/>
                </a:solidFill>
              </a:rPr>
              <a:t>优势</a:t>
            </a:r>
          </a:p>
        </p:txBody>
      </p:sp>
      <p:sp>
        <p:nvSpPr>
          <p:cNvPr id="9" name="矩形 15"/>
          <p:cNvSpPr>
            <a:spLocks noChangeArrowheads="1"/>
          </p:cNvSpPr>
          <p:nvPr/>
        </p:nvSpPr>
        <p:spPr bwMode="auto">
          <a:xfrm>
            <a:off x="688975" y="2473325"/>
            <a:ext cx="7980363"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微信相较于其他社交软件</a:t>
            </a:r>
            <a:r>
              <a:rPr lang="zh-CN" altLang="en-US" sz="1700" dirty="0" smtClean="0">
                <a:latin typeface="微软雅黑" panose="020B0503020204020204" pitchFamily="34" charset="-122"/>
                <a:ea typeface="微软雅黑" panose="020B0503020204020204" pitchFamily="34" charset="-122"/>
              </a:rPr>
              <a:t>，微信的内部</a:t>
            </a:r>
            <a:r>
              <a:rPr lang="zh-CN" altLang="en-US" sz="1700" dirty="0">
                <a:latin typeface="微软雅黑" panose="020B0503020204020204" pitchFamily="34" charset="-122"/>
                <a:ea typeface="微软雅黑" panose="020B0503020204020204" pitchFamily="34" charset="-122"/>
              </a:rPr>
              <a:t>结构和功能是相对简洁的，更重视实用性。微信没有其他社交软件中那些等级、特效、各式有趣的互动模式</a:t>
            </a:r>
            <a:r>
              <a:rPr lang="zh-CN" altLang="en-US" sz="1700" dirty="0" smtClean="0">
                <a:latin typeface="微软雅黑" panose="020B0503020204020204" pitchFamily="34" charset="-122"/>
                <a:ea typeface="微软雅黑" panose="020B0503020204020204" pitchFamily="34" charset="-122"/>
              </a:rPr>
              <a:t>，而把</a:t>
            </a:r>
            <a:r>
              <a:rPr lang="zh-CN" altLang="en-US" sz="1700" dirty="0">
                <a:latin typeface="微软雅黑" panose="020B0503020204020204" pitchFamily="34" charset="-122"/>
                <a:ea typeface="微软雅黑" panose="020B0503020204020204" pitchFamily="34" charset="-122"/>
              </a:rPr>
              <a:t>重心放在了即时通讯上。</a:t>
            </a:r>
          </a:p>
          <a:p>
            <a:pPr algn="just">
              <a:lnSpc>
                <a:spcPct val="150000"/>
              </a:lnSpc>
            </a:pPr>
            <a:r>
              <a:rPr lang="zh-CN" altLang="en-US" sz="1700" dirty="0">
                <a:latin typeface="微软雅黑" panose="020B0503020204020204" pitchFamily="34" charset="-122"/>
                <a:ea typeface="微软雅黑" panose="020B0503020204020204" pitchFamily="34" charset="-122"/>
              </a:rPr>
              <a:t>但是微信并不是不重视功能的完善，现如今的微信已经是涵盖了短信，电话，视频，购物，游戏等功能的一个完整生态，并且微信生态内的用户是所有社交平台中最多的，所以可以说微信是国内最重要的社交平台。</a:t>
            </a: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3860</Words>
  <Application>Microsoft Office PowerPoint</Application>
  <PresentationFormat>全屏显示(4:3)</PresentationFormat>
  <Paragraphs>353</Paragraphs>
  <Slides>50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50</vt:i4>
      </vt:variant>
    </vt:vector>
  </HeadingPairs>
  <TitlesOfParts>
    <vt:vector size="62" baseType="lpstr">
      <vt:lpstr>Copperplate Gothic Bold</vt:lpstr>
      <vt:lpstr>Gulim</vt:lpstr>
      <vt:lpstr>方正正粗黑简体</vt:lpstr>
      <vt:lpstr>黑体</vt:lpstr>
      <vt:lpstr>楷体</vt:lpstr>
      <vt:lpstr>宋体</vt:lpstr>
      <vt:lpstr>微软雅黑</vt:lpstr>
      <vt:lpstr>Arial</vt:lpstr>
      <vt:lpstr>Calibri</vt:lpstr>
      <vt:lpstr>Times New Roman</vt:lpstr>
      <vt:lpstr>Wingdings</vt:lpstr>
      <vt:lpstr>默认设计模板</vt:lpstr>
      <vt:lpstr>PowerPoint 演示文稿</vt:lpstr>
      <vt:lpstr>PowerPoint 演示文稿</vt:lpstr>
      <vt:lpstr>PowerPoint 演示文稿</vt:lpstr>
      <vt:lpstr>【引导案例】</vt:lpstr>
      <vt:lpstr>【引导案例】</vt:lpstr>
      <vt:lpstr>PowerPoint 演示文稿</vt:lpstr>
      <vt:lpstr>2.1  微信群</vt:lpstr>
      <vt:lpstr>2.1  微信群</vt:lpstr>
      <vt:lpstr>2.1  微信群</vt:lpstr>
      <vt:lpstr>2.1  微信群</vt:lpstr>
      <vt:lpstr>2.1  微信群</vt:lpstr>
      <vt:lpstr>2.1  微信群</vt:lpstr>
      <vt:lpstr>2.1  微信群</vt:lpstr>
      <vt:lpstr>2.1  微信群</vt:lpstr>
      <vt:lpstr>2.1  微信群</vt:lpstr>
      <vt:lpstr>2.1  微信群</vt:lpstr>
      <vt:lpstr>2.1  微信群</vt:lpstr>
      <vt:lpstr>PowerPoint 演示文稿</vt:lpstr>
      <vt:lpstr>2.2  QQ群</vt:lpstr>
      <vt:lpstr>2.2  QQ群</vt:lpstr>
      <vt:lpstr>2.2  QQ群</vt:lpstr>
      <vt:lpstr>2.2  QQ群</vt:lpstr>
      <vt:lpstr>2.2  QQ群</vt:lpstr>
      <vt:lpstr>2.2  QQ群</vt:lpstr>
      <vt:lpstr>2.2  QQ群</vt:lpstr>
      <vt:lpstr>2.2  QQ群</vt:lpstr>
      <vt:lpstr>2.2  QQ群</vt:lpstr>
      <vt:lpstr>2.2  QQ群</vt:lpstr>
      <vt:lpstr>2.2  QQ群</vt:lpstr>
      <vt:lpstr>2.2  QQ群</vt:lpstr>
      <vt:lpstr>2.2  QQ群</vt:lpstr>
      <vt:lpstr>2.2  QQ群</vt:lpstr>
      <vt:lpstr>2.2  QQ群</vt:lpstr>
      <vt:lpstr>2.2  QQ群</vt:lpstr>
      <vt:lpstr>PowerPoint 演示文稿</vt:lpstr>
      <vt:lpstr>2.3  微博群</vt:lpstr>
      <vt:lpstr>2.3  微博群</vt:lpstr>
      <vt:lpstr>2.3  微博群</vt:lpstr>
      <vt:lpstr>2.3  微博群</vt:lpstr>
      <vt:lpstr>2.3  微博群</vt:lpstr>
      <vt:lpstr>2.3  微博群</vt:lpstr>
      <vt:lpstr>2.3  微博群</vt:lpstr>
      <vt:lpstr>2.3  微博群</vt:lpstr>
      <vt:lpstr>2.3  微博群</vt:lpstr>
      <vt:lpstr>2.3  微博群</vt:lpstr>
      <vt:lpstr>2.3  微博群</vt:lpstr>
      <vt:lpstr>2.3  微博群</vt:lpstr>
      <vt:lpstr>2.3  微博群</vt:lpstr>
      <vt:lpstr>2.3  微博群</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lalala</dc:creator>
  <cp:lastModifiedBy>itcast</cp:lastModifiedBy>
  <cp:revision>67</cp:revision>
  <dcterms:created xsi:type="dcterms:W3CDTF">2019-10-12T01:15:00Z</dcterms:created>
  <dcterms:modified xsi:type="dcterms:W3CDTF">2021-03-24T06:21:10Z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