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93" r:id="rId18"/>
    <p:sldId id="275" r:id="rId19"/>
    <p:sldId id="278" r:id="rId20"/>
    <p:sldId id="279" r:id="rId21"/>
    <p:sldId id="280" r:id="rId22"/>
    <p:sldId id="276" r:id="rId23"/>
    <p:sldId id="277" r:id="rId24"/>
    <p:sldId id="281" r:id="rId25"/>
    <p:sldId id="282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4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0DD77-0987-4013-902F-65B384A139B4}" type="datetimeFigureOut">
              <a:rPr lang="zh-CN" altLang="en-US" smtClean="0"/>
              <a:t>2021/3/24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E8143-FBAE-4A7A-AD25-2754C2DDAF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58E0E8A-9739-41E1-9DAF-8C277609F058}" type="slidenum">
              <a:rPr lang="zh-CN" altLang="en-US">
                <a:solidFill>
                  <a:prstClr val="black"/>
                </a:solidFill>
              </a:rPr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547664" y="0"/>
            <a:ext cx="6259483" cy="1600200"/>
            <a:chOff x="3117273" y="-3221"/>
            <a:chExt cx="6259483" cy="1600200"/>
          </a:xfrm>
        </p:grpSpPr>
        <p:sp>
          <p:nvSpPr>
            <p:cNvPr id="5" name="矩形 4"/>
            <p:cNvSpPr/>
            <p:nvPr userDrawn="1"/>
          </p:nvSpPr>
          <p:spPr>
            <a:xfrm>
              <a:off x="3117273" y="-3221"/>
              <a:ext cx="6259483" cy="1600200"/>
            </a:xfrm>
            <a:prstGeom prst="rect">
              <a:avLst/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3773" y="760266"/>
              <a:ext cx="3590099" cy="56036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056651" y="309675"/>
            <a:ext cx="2630149" cy="615875"/>
            <a:chOff x="8429625" y="247650"/>
            <a:chExt cx="3457575" cy="809625"/>
          </a:xfrm>
        </p:grpSpPr>
        <p:sp>
          <p:nvSpPr>
            <p:cNvPr id="6" name="矩形 5"/>
            <p:cNvSpPr/>
            <p:nvPr userDrawn="1"/>
          </p:nvSpPr>
          <p:spPr>
            <a:xfrm>
              <a:off x="8429625" y="247650"/>
              <a:ext cx="3457575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8674" y="477694"/>
              <a:ext cx="3091500" cy="482544"/>
            </a:xfrm>
            <a:prstGeom prst="rect">
              <a:avLst/>
            </a:prstGeom>
          </p:spPr>
        </p:pic>
      </p:grpSp>
      <p:sp>
        <p:nvSpPr>
          <p:cNvPr id="8" name="TextBox 4"/>
          <p:cNvSpPr txBox="1"/>
          <p:nvPr userDrawn="1"/>
        </p:nvSpPr>
        <p:spPr>
          <a:xfrm>
            <a:off x="395536" y="6597978"/>
            <a:ext cx="2016224" cy="261610"/>
          </a:xfrm>
          <a:prstGeom prst="rect">
            <a:avLst/>
          </a:prstGeom>
          <a:solidFill>
            <a:srgbClr val="1369B2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13" y="3789040"/>
            <a:ext cx="8602861" cy="848558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2339752" y="1417638"/>
            <a:ext cx="4844935" cy="1155469"/>
            <a:chOff x="3765665" y="989215"/>
            <a:chExt cx="4844935" cy="1155469"/>
          </a:xfrm>
        </p:grpSpPr>
        <p:sp>
          <p:nvSpPr>
            <p:cNvPr id="5" name="矩形 4"/>
            <p:cNvSpPr/>
            <p:nvPr userDrawn="1"/>
          </p:nvSpPr>
          <p:spPr>
            <a:xfrm>
              <a:off x="3765665" y="989215"/>
              <a:ext cx="4844935" cy="115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8948" y="1381406"/>
              <a:ext cx="3798019" cy="5928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1588" y="264160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	</a:t>
            </a:r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用户运营</a:t>
            </a:r>
            <a:endParaRPr lang="zh-CN" altLang="en-US" sz="4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1" name="TextBox 13"/>
          <p:cNvSpPr>
            <a:spLocks noChangeArrowheads="1"/>
          </p:cNvSpPr>
          <p:nvPr/>
        </p:nvSpPr>
        <p:spPr bwMode="auto">
          <a:xfrm>
            <a:off x="5133975" y="5497513"/>
            <a:ext cx="3236913" cy="45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</a:t>
            </a:r>
            <a:r>
              <a:rPr lang="zh-CN" altLang="en-US" dirty="0" smtClean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培养</a:t>
            </a:r>
            <a:endParaRPr lang="en-US" altLang="zh-CN" dirty="0" smtClean="0">
              <a:solidFill>
                <a:srgbClr val="92A1D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2514600" y="5511800"/>
            <a:ext cx="56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用户增长</a:t>
            </a:r>
            <a:endParaRPr lang="zh-CN" altLang="en-US" dirty="0" smtClean="0">
              <a:solidFill>
                <a:srgbClr val="92A1D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92A1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用户维系</a:t>
            </a:r>
            <a:endParaRPr lang="zh-CN" altLang="en-US" dirty="0" smtClean="0">
              <a:solidFill>
                <a:srgbClr val="92A1D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1187624" y="5541963"/>
            <a:ext cx="1057101" cy="792162"/>
          </a:xfrm>
          <a:prstGeom prst="ellipse">
            <a:avLst/>
          </a:prstGeom>
          <a:solidFill>
            <a:srgbClr val="92A1D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7FD13B">
                  <a:lumMod val="75000"/>
                </a:srgb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1241629" y="5589240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新媒体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核心</a:t>
            </a:r>
            <a:r>
              <a:rPr lang="zh-CN" altLang="en-US" sz="2000" b="1" dirty="0">
                <a:solidFill>
                  <a:srgbClr val="1B639F"/>
                </a:solidFill>
              </a:rPr>
              <a:t>成员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社群的核心成员是指忠诚度、活跃度和支持度都极高，观念想法都和群主趋同，并且和群主有不错私交的用户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。核心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成员也是群内人数最少的组成部分，一般低于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4"/>
          <p:cNvSpPr>
            <a:spLocks noChangeArrowheads="1"/>
          </p:cNvSpPr>
          <p:nvPr/>
        </p:nvSpPr>
        <p:spPr bwMode="auto">
          <a:xfrm>
            <a:off x="533871" y="3933056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意见</a:t>
            </a:r>
            <a:r>
              <a:rPr lang="zh-CN" altLang="en-US" sz="2000" b="1" dirty="0">
                <a:solidFill>
                  <a:srgbClr val="1B639F"/>
                </a:solidFill>
              </a:rPr>
              <a:t>领袖</a:t>
            </a: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686272" y="4361681"/>
            <a:ext cx="777145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意见领袖主要指群内活跃度、支持度都比较高的用户。意见领袖一般通过较多的发言以及较高的群员认可度产生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，意见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领袖往往可以带动群内言论和观点的发展方向，对社群发展有着不小的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影响。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意见领袖的人数也相对较少，一般低于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活跃</a:t>
            </a:r>
            <a:r>
              <a:rPr lang="zh-CN" altLang="en-US" sz="2000" b="1" dirty="0">
                <a:solidFill>
                  <a:srgbClr val="1B639F"/>
                </a:solidFill>
              </a:rPr>
              <a:t>者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活跃者主要指在群内发言较多、参与活动较积极的群员。活跃者对于社群来说，是主要的内容产生者和潜在忠实粉丝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。活跃者在总人数中一般低于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4"/>
          <p:cNvSpPr>
            <a:spLocks noChangeArrowheads="1"/>
          </p:cNvSpPr>
          <p:nvPr/>
        </p:nvSpPr>
        <p:spPr bwMode="auto">
          <a:xfrm>
            <a:off x="533871" y="3440469"/>
            <a:ext cx="1172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参与者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686272" y="3869094"/>
            <a:ext cx="7771456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者主要指社群中占比最高的用户部分，他们愿意参与社群内的部分活动，也偶尔会在群内发言。这些用户可能认可了社群理念，也可能没有认可，但是不可否认的是他们是社群中潜力最大的用户群体，因为每一个参与者都有可能升级为上一级的成员，从而快速提升自己对于社群运营者的价值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参与者人数占比往往不固定，取决于社群运营的质量。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5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僵尸</a:t>
            </a:r>
            <a:r>
              <a:rPr lang="zh-CN" altLang="en-US" sz="2000" b="1" dirty="0">
                <a:solidFill>
                  <a:srgbClr val="1B639F"/>
                </a:solidFill>
              </a:rPr>
              <a:t>群员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200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僵尸群员是指在社群内既不参加活动也从不发言的用户，这些人可能是不认可社群价值的人，也可能是因为自身原因不愿意融入社群环境的人，甚至可能是群主为了让社群显得有人气而加进来的水军。这一类用户往往是在社群人员清理中第一时间被清理出去的用户，因为他们对于社群运营而言，只是单纯的增加了运营成本，没有带来任何的收益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6575" y="2044700"/>
            <a:ext cx="43140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>
                <a:solidFill>
                  <a:srgbClr val="1B639F"/>
                </a:solidFill>
              </a:rPr>
              <a:t>社群用户其他分层方法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8" y="2538413"/>
            <a:ext cx="7931150" cy="30008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属性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分层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属性分层主要指根据用户的地区、年龄、性别等基础属性进行分层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来源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分层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来源分层主要指通过对用户的来源进行分类的分层方法。常见的用户来源有朋友介绍、推广渠道引流、自行搜索等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分层</a:t>
            </a:r>
          </a:p>
          <a:p>
            <a:pPr indent="457200" algn="just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根据用户某个特定的行为或某几个行为的特定组合，区分用户的层级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用户增长方法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种子</a:t>
            </a:r>
            <a:r>
              <a:rPr lang="zh-CN" altLang="en-US" sz="2000" b="1" dirty="0">
                <a:solidFill>
                  <a:srgbClr val="1B639F"/>
                </a:solidFill>
              </a:rPr>
              <a:t>用户增长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子用户最初是在产品领域使用，指的是在产品发展的早期非常积极的和产品进行互动，对这一款产品很认可，愿意提供反馈意见的用户。在社群领域，种子用户则是指能帮助社群运营者管理社群、提升社群质量和价值、对社群具有浓厚情感的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）身边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的亲朋好友、同学同事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可以从身边关系较密切的亲朋好友、同学同事中寻找社群的目标用户，例如在朋友圈发送对社群的介绍，一旦发现有人对社群感兴趣，就立刻邀请他进入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社群。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由于亲朋好友、同学同事对社群运营者本身就有情感联系，会主动帮助社群运营者分摊一些社群运营工作，所以从身边亲朋好友、同学同事中寻找种子用户是一个极好的方法。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用户增长方法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种子</a:t>
            </a:r>
            <a:r>
              <a:rPr lang="zh-CN" altLang="en-US" sz="2000" b="1" dirty="0">
                <a:solidFill>
                  <a:srgbClr val="1B639F"/>
                </a:solidFill>
              </a:rPr>
              <a:t>用户增长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）线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下活动的参与者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社群的种子用户都有一些共同的需求，有共同需求和相似爱好的人更愿意扎堆，如果社群的种子用户是一些创业者，就可以去一些孵化基地、创业者沙龙去找到他们；如果社群的种子用户是产品经理，就可以举办产品经理的线下沙龙去找到他们。在他们其中寻找出愿意配合社群工作的人，逐步培养为种子用户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）寻找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入驻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本身粉丝粘性比较强，如果能拉到行业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的支持，有他们的推荐，他们的粉丝会快速进入社群，并给社群提供建议。不过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也是一把双刃剑，如果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维护不好，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KOL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在他的圈子里说社群的坏话，也会对该社群产生一些较大的负面影响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用户增长方法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普通</a:t>
            </a:r>
            <a:r>
              <a:rPr lang="zh-CN" altLang="en-US" sz="2000" b="1" dirty="0">
                <a:solidFill>
                  <a:srgbClr val="1B639F"/>
                </a:solidFill>
              </a:rPr>
              <a:t>用户增长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通用户增长方式多种多样，包括前文提到的渠道、推荐、活动、寻找等方式，只要成本在可控范围内，皆可以使用。甚至在用户增长较慢的时候，社群运营者会采取降低入群门槛、组织水军入群等方式，增加社群活跃度和流动性，再社群运营平稳后再将不符合社群属性的用户移除出群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用户增长方法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53243" y="1988840"/>
            <a:ext cx="35397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种子用户的价值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659606" y="2411115"/>
            <a:ext cx="7931150" cy="424731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85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完善社群运营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模式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由于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社群建立之初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很多运营思路是没有经过验证的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社群的用户体验往往会无法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得到保障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甚至有一些运营模式或运营思路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和用户预期相反。所以这时候肯定不能把这样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劣质的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社群一下子公布给大量的用户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 algn="just">
              <a:lnSpc>
                <a:spcPct val="150000"/>
              </a:lnSpc>
              <a:defRPr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帮助新产品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推广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新产品直接花钱做推广的成本是比较高的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但如果该产品有种子用户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且有了一些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口碑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和经验的积累之后再去做推广的话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效果会更好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 algn="just">
              <a:lnSpc>
                <a:spcPct val="150000"/>
              </a:lnSpc>
              <a:defRPr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打造社群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氛围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0850" algn="just">
              <a:lnSpc>
                <a:spcPct val="150000"/>
              </a:lnSpc>
              <a:defRPr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大多数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互联网社群需要先有一部分用户来做好社群的价值供给和打造氛围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从而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提升后续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进入社群用户的体验。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4.2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用户培养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2"/>
          <p:cNvGrpSpPr/>
          <p:nvPr/>
        </p:nvGrpSpPr>
        <p:grpSpPr bwMode="auto">
          <a:xfrm>
            <a:off x="2555875" y="3078287"/>
            <a:ext cx="4056063" cy="566737"/>
            <a:chOff x="2358154" y="2698006"/>
            <a:chExt cx="4650750" cy="650995"/>
          </a:xfrm>
        </p:grpSpPr>
        <p:sp>
          <p:nvSpPr>
            <p:cNvPr id="34" name="圆角矩形 33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</a:t>
              </a:r>
              <a:r>
                <a:rPr lang="zh-CN" altLang="en-US" kern="0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情感阶段</a:t>
              </a:r>
              <a:endParaRPr lang="en-US" kern="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  <a:ea typeface="+mn-ea"/>
                </a:rPr>
                <a:t>1</a:t>
              </a: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2547938" y="4518447"/>
            <a:ext cx="4056062" cy="566737"/>
            <a:chOff x="2358154" y="2698006"/>
            <a:chExt cx="4650750" cy="650995"/>
          </a:xfrm>
        </p:grpSpPr>
        <p:sp>
          <p:nvSpPr>
            <p:cNvPr id="37" name="圆角矩形 36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</a:t>
              </a:r>
              <a:r>
                <a:rPr lang="zh-CN" altLang="en-US" kern="0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用户情感</a:t>
              </a:r>
              <a:endParaRPr lang="en-US" altLang="zh-CN" kern="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  <a:ea typeface="+mn-ea"/>
                </a:rPr>
                <a:t>2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认识</a:t>
            </a:r>
            <a:r>
              <a:rPr lang="zh-CN" altLang="en-US" sz="2000" b="1" dirty="0">
                <a:solidFill>
                  <a:srgbClr val="1B639F"/>
                </a:solidFill>
              </a:rPr>
              <a:t>阶段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认识阶段顾名思义就是认识这个社群，隐隐约约对这一社群有印象，大致知道该社群是在什么领域的。这一阶段用户的情感粘性是最弱的，可能随时会离开，运营者需要加强灌输社群理念和社群优势。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3800509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了解</a:t>
            </a:r>
            <a:r>
              <a:rPr lang="zh-CN" altLang="en-US" sz="2000" b="1" dirty="0">
                <a:solidFill>
                  <a:srgbClr val="1B639F"/>
                </a:solidFill>
              </a:rPr>
              <a:t>阶段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229134"/>
            <a:ext cx="777145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阶段是指用户对社群有所了解，知道社群的领域和功能，也知道这个社群的价值所在，但是这个阶段的用户不会喜欢上这个社群，也不会刻意去留意这个社群内的消息。这一阶段运营者需要主打“满足需求”牌，通过满足用户的需求，让用户慢慢的增加使用社群的时长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2185988"/>
            <a:ext cx="9144000" cy="286385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学习目标</a:t>
            </a: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325563" y="2400674"/>
            <a:ext cx="6216650" cy="1091453"/>
            <a:chOff x="1325563" y="2400674"/>
            <a:chExt cx="6216650" cy="1091453"/>
          </a:xfrm>
        </p:grpSpPr>
        <p:sp>
          <p:nvSpPr>
            <p:cNvPr id="3088" name="矩形 2"/>
            <p:cNvSpPr>
              <a:spLocks noChangeArrowheads="1"/>
            </p:cNvSpPr>
            <p:nvPr/>
          </p:nvSpPr>
          <p:spPr bwMode="auto">
            <a:xfrm>
              <a:off x="2928938" y="2435225"/>
              <a:ext cx="4613275" cy="1041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grpSp>
          <p:nvGrpSpPr>
            <p:cNvPr id="3087" name="组合 5"/>
            <p:cNvGrpSpPr/>
            <p:nvPr/>
          </p:nvGrpSpPr>
          <p:grpSpPr bwMode="auto">
            <a:xfrm>
              <a:off x="2935288" y="2400674"/>
              <a:ext cx="4539114" cy="1091453"/>
              <a:chOff x="2945143" y="2514157"/>
              <a:chExt cx="4539471" cy="1108502"/>
            </a:xfrm>
          </p:grpSpPr>
          <p:sp>
            <p:nvSpPr>
              <p:cNvPr id="4" name="矩形 54"/>
              <p:cNvSpPr>
                <a:spLocks noChangeArrowheads="1"/>
              </p:cNvSpPr>
              <p:nvPr/>
            </p:nvSpPr>
            <p:spPr bwMode="auto">
              <a:xfrm>
                <a:off x="2945143" y="2537963"/>
                <a:ext cx="4445350" cy="106089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  <p:sp>
            <p:nvSpPr>
              <p:cNvPr id="3092" name="TextBox 81"/>
              <p:cNvSpPr>
                <a:spLocks noChangeArrowheads="1"/>
              </p:cNvSpPr>
              <p:nvPr/>
            </p:nvSpPr>
            <p:spPr bwMode="auto">
              <a:xfrm>
                <a:off x="3199615" y="2514157"/>
                <a:ext cx="4284999" cy="11085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社群用户的分层</a:t>
                </a: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社群用户的情感阶段</a:t>
                </a: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Wingdings" panose="05000000000000000000" pitchFamily="2" charset="2"/>
                  <a:buChar char="Ø"/>
                  <a:defRPr/>
                </a:pPr>
                <a:r>
                  <a:rPr lang="zh-CN" altLang="en-US" sz="1500" b="1" spc="300" dirty="0" smtClean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了解</a:t>
                </a:r>
                <a:r>
                  <a:rPr lang="zh-CN" altLang="en-US" sz="1500" b="1" spc="300" dirty="0">
                    <a:solidFill>
                      <a:prstClr val="white"/>
                    </a:solidFill>
                    <a:latin typeface="Copperplate Gothic Bold" panose="020E0705020206020404" pitchFamily="34" charset="0"/>
                    <a:ea typeface="微软雅黑" panose="020B0503020204020204" pitchFamily="34" charset="-122"/>
                    <a:sym typeface="Copperplate Gothic Bold" panose="020E0705020206020404" pitchFamily="34" charset="0"/>
                  </a:rPr>
                  <a:t>社群积分体系的结构</a:t>
                </a:r>
              </a:p>
            </p:txBody>
          </p:sp>
        </p:grpSp>
        <p:grpSp>
          <p:nvGrpSpPr>
            <p:cNvPr id="6" name="组合 11"/>
            <p:cNvGrpSpPr/>
            <p:nvPr/>
          </p:nvGrpSpPr>
          <p:grpSpPr bwMode="auto">
            <a:xfrm>
              <a:off x="1325563" y="2424113"/>
              <a:ext cx="1763712" cy="1049337"/>
              <a:chOff x="1634941" y="2498697"/>
              <a:chExt cx="1763713" cy="1057275"/>
            </a:xfrm>
          </p:grpSpPr>
          <p:sp>
            <p:nvSpPr>
              <p:cNvPr id="3089" name="TextBox 14"/>
              <p:cNvSpPr txBox="1">
                <a:spLocks noChangeArrowheads="1"/>
              </p:cNvSpPr>
              <p:nvPr/>
            </p:nvSpPr>
            <p:spPr bwMode="auto">
              <a:xfrm>
                <a:off x="1849406" y="2695617"/>
                <a:ext cx="846912" cy="713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anose="02000000000000000000" pitchFamily="2" charset="-122"/>
                    <a:ea typeface="方正正粗黑简体" panose="02000000000000000000" pitchFamily="2" charset="-122"/>
                  </a:rPr>
                  <a:t>知识目标</a:t>
                </a:r>
              </a:p>
            </p:txBody>
          </p:sp>
          <p:sp>
            <p:nvSpPr>
              <p:cNvPr id="5" name="矩形 29"/>
              <p:cNvSpPr>
                <a:spLocks noChangeArrowheads="1"/>
              </p:cNvSpPr>
              <p:nvPr/>
            </p:nvSpPr>
            <p:spPr bwMode="auto">
              <a:xfrm>
                <a:off x="1634941" y="2498697"/>
                <a:ext cx="1763713" cy="1057275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 b="1">
                  <a:ln w="19050">
                    <a:solidFill>
                      <a:srgbClr val="4E5B6F">
                        <a:tint val="1000"/>
                      </a:srgbClr>
                    </a:solidFill>
                    <a:prstDash val="solid"/>
                  </a:ln>
                  <a:solidFill>
                    <a:srgbClr val="FEB80A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 bwMode="auto">
          <a:xfrm>
            <a:off x="1330325" y="3754438"/>
            <a:ext cx="6352040" cy="1049337"/>
            <a:chOff x="1330325" y="3754438"/>
            <a:chExt cx="6351948" cy="1049337"/>
          </a:xfrm>
        </p:grpSpPr>
        <p:grpSp>
          <p:nvGrpSpPr>
            <p:cNvPr id="3078" name="组合 37"/>
            <p:cNvGrpSpPr/>
            <p:nvPr/>
          </p:nvGrpSpPr>
          <p:grpSpPr bwMode="auto">
            <a:xfrm>
              <a:off x="2928915" y="3756025"/>
              <a:ext cx="4753358" cy="1047750"/>
              <a:chOff x="3119531" y="3592671"/>
              <a:chExt cx="4754855" cy="1047834"/>
            </a:xfrm>
          </p:grpSpPr>
          <p:sp>
            <p:nvSpPr>
              <p:cNvPr id="3" name="矩形 35"/>
              <p:cNvSpPr>
                <a:spLocks noChangeArrowheads="1"/>
              </p:cNvSpPr>
              <p:nvPr/>
            </p:nvSpPr>
            <p:spPr bwMode="auto">
              <a:xfrm>
                <a:off x="3119531" y="3600610"/>
                <a:ext cx="4614661" cy="10398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083" name="组合 9"/>
              <p:cNvGrpSpPr/>
              <p:nvPr/>
            </p:nvGrpSpPr>
            <p:grpSpPr bwMode="auto">
              <a:xfrm>
                <a:off x="3136998" y="3592671"/>
                <a:ext cx="4737388" cy="1044659"/>
                <a:chOff x="3136998" y="3592671"/>
                <a:chExt cx="4737388" cy="1044659"/>
              </a:xfrm>
            </p:grpSpPr>
            <p:sp>
              <p:nvSpPr>
                <p:cNvPr id="8" name="矩形 47"/>
                <p:cNvSpPr>
                  <a:spLocks noChangeArrowheads="1"/>
                </p:cNvSpPr>
                <p:nvPr/>
              </p:nvSpPr>
              <p:spPr bwMode="auto">
                <a:xfrm>
                  <a:off x="3136998" y="3592671"/>
                  <a:ext cx="4444748" cy="1044659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5" name="TextBox 90"/>
                <p:cNvSpPr>
                  <a:spLocks noChangeArrowheads="1"/>
                </p:cNvSpPr>
                <p:nvPr/>
              </p:nvSpPr>
              <p:spPr bwMode="auto">
                <a:xfrm>
                  <a:off x="3380411" y="3760759"/>
                  <a:ext cx="4493975" cy="7848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2857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用户新增的来源与方法</a:t>
                  </a:r>
                </a:p>
                <a:p>
                  <a:pPr eaLnBrk="0" fontAlgn="base" hangingPunct="0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Ø"/>
                    <a:defRPr/>
                  </a:pPr>
                  <a:r>
                    <a:rPr lang="zh-CN" altLang="en-US" sz="1500" b="1" spc="300" dirty="0" smtClean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掌握</a:t>
                  </a:r>
                  <a:r>
                    <a:rPr lang="zh-CN" altLang="en-US" sz="1500" b="1" spc="300" dirty="0">
                      <a:solidFill>
                        <a:prstClr val="white"/>
                      </a:solidFill>
                      <a:latin typeface="Copperplate Gothic Bold" panose="020E0705020206020404" pitchFamily="34" charset="0"/>
                      <a:ea typeface="微软雅黑" panose="020B0503020204020204" pitchFamily="34" charset="-122"/>
                      <a:sym typeface="Copperplate Gothic Bold" panose="020E0705020206020404" pitchFamily="34" charset="0"/>
                    </a:rPr>
                    <a:t>用户维系的方法</a:t>
                  </a:r>
                </a:p>
              </p:txBody>
            </p:sp>
          </p:grpSp>
        </p:grpSp>
        <p:grpSp>
          <p:nvGrpSpPr>
            <p:cNvPr id="3079" name="组合 36"/>
            <p:cNvGrpSpPr/>
            <p:nvPr/>
          </p:nvGrpSpPr>
          <p:grpSpPr bwMode="auto">
            <a:xfrm>
              <a:off x="1330325" y="3754438"/>
              <a:ext cx="1763713" cy="1047750"/>
              <a:chOff x="1533525" y="3576638"/>
              <a:chExt cx="1763713" cy="1047600"/>
            </a:xfrm>
          </p:grpSpPr>
          <p:sp>
            <p:nvSpPr>
              <p:cNvPr id="3080" name="TextBox 15"/>
              <p:cNvSpPr txBox="1">
                <a:spLocks noChangeArrowheads="1"/>
              </p:cNvSpPr>
              <p:nvPr/>
            </p:nvSpPr>
            <p:spPr bwMode="auto">
              <a:xfrm>
                <a:off x="1743228" y="3784740"/>
                <a:ext cx="837540" cy="707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smtClean="0">
                    <a:solidFill>
                      <a:prstClr val="black"/>
                    </a:solidFill>
                    <a:latin typeface="方正正粗黑简体" panose="02000000000000000000" pitchFamily="2" charset="-122"/>
                    <a:ea typeface="方正正粗黑简体" panose="02000000000000000000" pitchFamily="2" charset="-122"/>
                  </a:rPr>
                  <a:t>技能目标 </a:t>
                </a:r>
              </a:p>
            </p:txBody>
          </p:sp>
          <p:sp>
            <p:nvSpPr>
              <p:cNvPr id="9" name="矩形 29"/>
              <p:cNvSpPr>
                <a:spLocks noChangeArrowheads="1"/>
              </p:cNvSpPr>
              <p:nvPr/>
            </p:nvSpPr>
            <p:spPr bwMode="auto">
              <a:xfrm>
                <a:off x="1533525" y="3576638"/>
                <a:ext cx="1763687" cy="1047600"/>
              </a:xfrm>
              <a:custGeom>
                <a:avLst/>
                <a:gdLst>
                  <a:gd name="T0" fmla="*/ 0 w 1801608"/>
                  <a:gd name="T1" fmla="*/ 0 h 1080120"/>
                  <a:gd name="T2" fmla="*/ 1801608 w 1801608"/>
                  <a:gd name="T3" fmla="*/ 1080120 h 1080120"/>
                </a:gdLst>
                <a:ahLst/>
                <a:cxnLst/>
                <a:rect l="T0" t="T1" r="T2" b="T3"/>
                <a:pathLst>
                  <a:path w="1801608" h="1080120">
                    <a:moveTo>
                      <a:pt x="566538" y="144016"/>
                    </a:moveTo>
                    <a:cubicBezTo>
                      <a:pt x="347809" y="144016"/>
                      <a:pt x="170494" y="321331"/>
                      <a:pt x="170494" y="540060"/>
                    </a:cubicBezTo>
                    <a:cubicBezTo>
                      <a:pt x="170494" y="758789"/>
                      <a:pt x="347809" y="936104"/>
                      <a:pt x="566538" y="936104"/>
                    </a:cubicBezTo>
                    <a:cubicBezTo>
                      <a:pt x="785267" y="936104"/>
                      <a:pt x="962582" y="758789"/>
                      <a:pt x="962582" y="540060"/>
                    </a:cubicBezTo>
                    <a:cubicBezTo>
                      <a:pt x="962582" y="321331"/>
                      <a:pt x="785267" y="144016"/>
                      <a:pt x="566538" y="144016"/>
                    </a:cubicBezTo>
                    <a:close/>
                    <a:moveTo>
                      <a:pt x="0" y="0"/>
                    </a:moveTo>
                    <a:lnTo>
                      <a:pt x="1649800" y="0"/>
                    </a:lnTo>
                    <a:lnTo>
                      <a:pt x="1649800" y="376201"/>
                    </a:lnTo>
                    <a:lnTo>
                      <a:pt x="1801608" y="550380"/>
                    </a:lnTo>
                    <a:lnTo>
                      <a:pt x="1649800" y="703920"/>
                    </a:lnTo>
                    <a:lnTo>
                      <a:pt x="1649800" y="108012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zh-CN" sz="2000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认可</a:t>
            </a:r>
            <a:r>
              <a:rPr lang="zh-CN" altLang="en-US" sz="2000" b="1" dirty="0">
                <a:solidFill>
                  <a:srgbClr val="1B639F"/>
                </a:solidFill>
              </a:rPr>
              <a:t>阶段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认可阶段是指用户已经完全了解社群的各项属性，并认可社群的价值观与社群对自己的帮助。这一阶段的社群成员已经对社群有了一定的情感粘性，不会轻易离开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社群。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此时社群运营者需要多留意这些用户的情感需求和反感内容，并加以修改社群运营策略。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4146694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信任</a:t>
            </a:r>
            <a:r>
              <a:rPr lang="zh-CN" altLang="en-US" sz="2000" b="1" dirty="0">
                <a:solidFill>
                  <a:srgbClr val="1B639F"/>
                </a:solidFill>
              </a:rPr>
              <a:t>阶段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575319"/>
            <a:ext cx="7771456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任阶段是指这些社群成员已经完全对社群内的内容认可了，并积极参与其中的阶段。这一阶段的用户会高频率查看群内的消息，会仔细研究群内发布的内容；会把社群当作是自己的朋友，从而主动维护这个社群；对群主发的资讯或商品链接也会高度信任，购买转化率较高。对这一阶段的用户，社群运营者不需要做太多的专属运营，只需要尽量不犯错即可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5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依赖</a:t>
            </a:r>
            <a:r>
              <a:rPr lang="zh-CN" altLang="en-US" sz="2000" b="1" dirty="0">
                <a:solidFill>
                  <a:srgbClr val="1B639F"/>
                </a:solidFill>
              </a:rPr>
              <a:t>阶段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赖阶段通俗来说，就是对这个社群“上瘾”了，不参与社群讨论和社群活动会使这阶段的用户感到不适。这一阶段的用户是维护群主权威的核心力量，就算群主错了，这些用户也会帮他解释和开脱。对待这一阶段的用户，社群运营者要增加私下交流联络，通过高频率的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交流维系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住这种依赖关系。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4.2.2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培养用户情感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保持</a:t>
            </a:r>
            <a:r>
              <a:rPr lang="zh-CN" altLang="en-US" sz="2000" b="1" dirty="0">
                <a:solidFill>
                  <a:srgbClr val="1B639F"/>
                </a:solidFill>
              </a:rPr>
              <a:t>威信力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作为社群运营者，首先要做到赏罚分明、公平公正，对社群的管理不能长期受情绪的左右，对社群内的大小事件要有理智的判断和应对措施。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另外要牢记自己是领袖的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身份，同时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社群运营者要把距离掌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控好。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3800509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善用</a:t>
            </a:r>
            <a:r>
              <a:rPr lang="zh-CN" altLang="en-US" sz="2000" b="1" dirty="0">
                <a:solidFill>
                  <a:srgbClr val="1B639F"/>
                </a:solidFill>
              </a:rPr>
              <a:t>感情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229134"/>
            <a:ext cx="7771456" cy="83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在群体力量面前，逻辑的作用不如情感的作用。在微博上我们常常看到一些社会热点事件，假新闻引起了大量关注，群情激愤下辟谣的通稿反而无人相信。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6575" y="2044700"/>
            <a:ext cx="4868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【</a:t>
            </a:r>
            <a:r>
              <a:rPr lang="zh-CN" altLang="en-US" sz="2000" b="1" dirty="0">
                <a:solidFill>
                  <a:srgbClr val="1B639F"/>
                </a:solidFill>
              </a:rPr>
              <a:t>案例展示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沪</a:t>
            </a:r>
            <a:r>
              <a:rPr lang="zh-CN" altLang="en-US" sz="2000" b="1" dirty="0">
                <a:solidFill>
                  <a:srgbClr val="1B639F"/>
                </a:solidFill>
              </a:rPr>
              <a:t>江</a:t>
            </a:r>
            <a:r>
              <a:rPr lang="en-US" altLang="zh-CN" sz="2000" b="1" dirty="0" err="1">
                <a:solidFill>
                  <a:srgbClr val="1B639F"/>
                </a:solidFill>
              </a:rPr>
              <a:t>CCtalk</a:t>
            </a:r>
            <a:r>
              <a:rPr lang="zh-CN" altLang="en-US" sz="2000" b="1" dirty="0">
                <a:solidFill>
                  <a:srgbClr val="1B639F"/>
                </a:solidFill>
              </a:rPr>
              <a:t>的一次集赞活动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8" y="2466975"/>
            <a:ext cx="793115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0850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沪江</a:t>
            </a:r>
            <a:r>
              <a:rPr lang="en-US" altLang="zh-CN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CCtalk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曾经举办了一个集赞类活动，但是当奖励结果出来后，突然出现一个参赛者指责主办方作弊，咬定获胜者是官方小号。主办方尝试了私信联络解释，拉取后台数据给对方等方式。对方一概不理，同时大量发帖号召他人抵制，导致很多网友开始附和，产生了较大的负面影响。</a:t>
            </a:r>
          </a:p>
          <a:p>
            <a:pPr indent="450850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经过讨论，主办方把在工作微信群中关于这件事的苦恼讨论如实发出来，例如表示这次活动举办十分困难，领导也不支持，负责活动执行的人员为了奖品自己搭钱等。并且表示本活动以后不会再举办，同时向用户道歉。</a:t>
            </a:r>
          </a:p>
          <a:p>
            <a:pPr indent="450850">
              <a:lnSpc>
                <a:spcPct val="150000"/>
              </a:lnSpc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随后大量的网友一边倒地站在主办方一边进行支持和安慰。还有很多网友出来大骂那个无理取闹的用户。这件事情不但解决了，甚至还加深了用户对沪江</a:t>
            </a:r>
            <a:r>
              <a:rPr lang="en-US" altLang="zh-CN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CCtalk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的好印象。</a:t>
            </a: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4.2.2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培养用户情感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4.2.2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培养用户情感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引导</a:t>
            </a:r>
            <a:r>
              <a:rPr lang="zh-CN" altLang="en-US" sz="2000" b="1" dirty="0">
                <a:solidFill>
                  <a:srgbClr val="1B639F"/>
                </a:solidFill>
              </a:rPr>
              <a:t>舆论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社群内的舆论引导，通俗来说就是把控群内的言论和话题的方向，这是管理社群必要的成分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。运营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者如果要搭建社群，则必须在发表、要求、指挥社群时有人帮腔，造势。如果运营者的社群里没有这样的成员，那就需要通过创建小号去建立相应的角色。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4185666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不断</a:t>
            </a:r>
            <a:r>
              <a:rPr lang="zh-CN" altLang="en-US" sz="2000" b="1" dirty="0">
                <a:solidFill>
                  <a:srgbClr val="1B639F"/>
                </a:solidFill>
              </a:rPr>
              <a:t>举行活动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614291"/>
            <a:ext cx="7771456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的生命力需要通过不断地活动来刺激。一个社群必须有适当频率的活动，不论是娱乐活动、发放福利、线下聚会，话题讨论，一定要让社群内的用户在活动中活跃起来，提高其参与积极性。频率如果低到一个下限，很快就会面临消亡；频率如果太高，用户又会因为疲惫而使得活动效果降低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4.2.2  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培养用户情感</a:t>
            </a: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5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给</a:t>
            </a:r>
            <a:r>
              <a:rPr lang="zh-CN" altLang="en-US" sz="2000" b="1" dirty="0">
                <a:solidFill>
                  <a:srgbClr val="1B639F"/>
                </a:solidFill>
              </a:rPr>
              <a:t>成员以角色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通过成员一些发言或行为给他起外号，或者根据能力特长给成员戴高帽，叫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帝，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神等方法，都是有效的角色定位。这种方法可以保证群成员的归属感。群成员会离散的最重要因素，就是没有存在感。这就需要给予他一个不一样的标签或者帽子，来保证他能够在群体中找到定位并持续依存。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4185666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6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制造</a:t>
            </a:r>
            <a:r>
              <a:rPr lang="zh-CN" altLang="en-US" sz="2000" b="1" dirty="0">
                <a:solidFill>
                  <a:srgbClr val="1B639F"/>
                </a:solidFill>
              </a:rPr>
              <a:t>仪式感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614291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仪式感本身是一种包含心理暗示的感知，制造仪式感就是将一件事通过系统化重复，赋予其仪式的意义。在社群内制造仪式感，可以让用户快速融入社群氛围中，成为社群的一份子，也可以提升用户对于社群的认知和好感度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4.3  </a:t>
              </a:r>
              <a:r>
                <a:rPr lang="zh-CN" altLang="en-US" sz="2800" b="1" dirty="0" smtClean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</a:t>
              </a:r>
              <a:r>
                <a:rPr lang="zh-CN" altLang="en-US" sz="2800" b="1" dirty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维系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2"/>
          <p:cNvGrpSpPr/>
          <p:nvPr/>
        </p:nvGrpSpPr>
        <p:grpSpPr bwMode="auto">
          <a:xfrm>
            <a:off x="2555875" y="2862263"/>
            <a:ext cx="4056063" cy="566737"/>
            <a:chOff x="2358154" y="2698006"/>
            <a:chExt cx="4650750" cy="650995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</a:t>
              </a: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是积分体系？ 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2547938" y="4014391"/>
            <a:ext cx="4056062" cy="566737"/>
            <a:chOff x="2358154" y="2698006"/>
            <a:chExt cx="4650750" cy="650995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</a:t>
              </a: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建立积分体系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0" name="组合 2"/>
          <p:cNvGrpSpPr/>
          <p:nvPr/>
        </p:nvGrpSpPr>
        <p:grpSpPr bwMode="auto">
          <a:xfrm>
            <a:off x="2539930" y="5166519"/>
            <a:ext cx="4056062" cy="566737"/>
            <a:chOff x="2358154" y="2698006"/>
            <a:chExt cx="4650750" cy="650995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积分</a:t>
              </a:r>
              <a:r>
                <a:rPr lang="zh-CN" altLang="en-US" kern="0" dirty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体系的玩法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3</a:t>
              </a:r>
              <a:endPara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是积分体系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055039"/>
            <a:ext cx="7771456" cy="279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体系，又称为“虚拟货币体系”，是一种通过平台补贴来提升用户忠诚度、为平台各项业务的导流的运营手段。对于发展到一定规模的产品而言，积分体系对于保持用户粘性、维系用户忠诚度可发挥非常重要的作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建立积分体系的目标可总结为以下几点：</a:t>
            </a:r>
          </a:p>
          <a:p>
            <a:pPr marL="713105" indent="-26225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用户离开产品的门槛，提升用户忠诚度；</a:t>
            </a:r>
          </a:p>
          <a:p>
            <a:pPr marL="713105" indent="-26225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积分抵扣促进订单转化；</a:t>
            </a:r>
          </a:p>
          <a:p>
            <a:pPr marL="713105" indent="-26225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反哺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平台其他业务，为平台业务导流。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建立积分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设计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积分是平台真金白银补贴给用户的，做好成本核算无疑是头等大事。做成本核算前我们需要先确定好积分货币比例，即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个积分等于多少钱，一般为了便于计算，大多数积分货币比为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100:1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，即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个积分价值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元人民币。</a:t>
            </a: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533871" y="3819029"/>
            <a:ext cx="168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的获取</a:t>
            </a: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686272" y="4247654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积分的获取来源也称为任务体系，根据任务属性可分为新手任务和日常任务，新手任务一般为引导用户完善信息、引导用户完成指定行为。日常任务大致可分为完成指定行为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参与社群活动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社群活跃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额外奖励。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建立积分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204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的消耗途径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积分的消耗途径主要有以下场景：</a:t>
            </a:r>
          </a:p>
          <a:p>
            <a:pPr marL="628650" indent="-1778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使用积分兑换对应商品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权益；</a:t>
            </a:r>
          </a:p>
          <a:p>
            <a:pPr marL="628650" indent="-1778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单时使用积分抵扣部分商品金额；</a:t>
            </a:r>
          </a:p>
          <a:p>
            <a:pPr marL="628650" indent="-1778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有效期部分的积分扣除；</a:t>
            </a:r>
          </a:p>
          <a:p>
            <a:pPr marL="628650" indent="-1778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获取积分的行为失效时扣除对应积分，例如退货；</a:t>
            </a:r>
          </a:p>
          <a:p>
            <a:pPr marL="628650" indent="-1778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产生违约行为时后台扣除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对应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292475" y="2454647"/>
            <a:ext cx="4789488" cy="403225"/>
            <a:chOff x="3292475" y="2063750"/>
            <a:chExt cx="4789488" cy="403225"/>
          </a:xfrm>
        </p:grpSpPr>
        <p:sp>
          <p:nvSpPr>
            <p:cNvPr id="4126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6775" y="2063750"/>
              <a:ext cx="4675188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4.1  </a:t>
              </a:r>
              <a:r>
                <a:rPr lang="zh-CN" altLang="en-US" b="1" dirty="0">
                  <a:solidFill>
                    <a:prstClr val="white"/>
                  </a:solidFill>
                  <a:ea typeface="黑体" panose="02010600030101010101" pitchFamily="49" charset="-122"/>
                </a:rPr>
                <a:t>用户增长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3" action="ppaction://hlinksldjump"/>
                </a:rPr>
                <a:t>】 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3292475" y="21732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303588" y="3195563"/>
            <a:ext cx="4770437" cy="403225"/>
            <a:chOff x="3303588" y="2660650"/>
            <a:chExt cx="4770437" cy="403225"/>
          </a:xfrm>
        </p:grpSpPr>
        <p:sp>
          <p:nvSpPr>
            <p:cNvPr id="4124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26606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4.2  </a:t>
              </a:r>
              <a:r>
                <a:rPr lang="zh-CN" altLang="en-US" b="1" dirty="0">
                  <a:solidFill>
                    <a:prstClr val="white"/>
                  </a:solidFill>
                  <a:ea typeface="黑体" panose="02010600030101010101" pitchFamily="49" charset="-122"/>
                </a:rPr>
                <a:t>用户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培养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4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3303588" y="27701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303588" y="3961879"/>
            <a:ext cx="4770437" cy="403225"/>
            <a:chOff x="3303588" y="3282950"/>
            <a:chExt cx="4770437" cy="403225"/>
          </a:xfrm>
        </p:grpSpPr>
        <p:sp>
          <p:nvSpPr>
            <p:cNvPr id="4122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19475" y="3282950"/>
              <a:ext cx="4654550" cy="40322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4.3  </a:t>
              </a:r>
              <a:r>
                <a:rPr lang="zh-CN" altLang="en-US" b="1" dirty="0">
                  <a:solidFill>
                    <a:prstClr val="white"/>
                  </a:solidFill>
                  <a:ea typeface="黑体" panose="02010600030101010101" pitchFamily="49" charset="-122"/>
                </a:rPr>
                <a:t>用户维系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</a:rPr>
                <a:t>  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【</a:t>
              </a:r>
              <a:r>
                <a:rPr lang="zh-CN" altLang="en-US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点击</a:t>
              </a:r>
              <a:r>
                <a:rPr lang="en-US" altLang="zh-CN" b="1" dirty="0" smtClean="0">
                  <a:solidFill>
                    <a:prstClr val="white"/>
                  </a:solidFill>
                  <a:ea typeface="黑体" panose="02010600030101010101" pitchFamily="49" charset="-122"/>
                  <a:hlinkClick r:id="rId5" action="ppaction://hlinksldjump"/>
                </a:rPr>
                <a:t>】</a:t>
              </a:r>
              <a:endParaRPr lang="zh-CN" altLang="en-US" b="1" dirty="0" smtClean="0">
                <a:solidFill>
                  <a:prstClr val="white"/>
                </a:solidFill>
                <a:ea typeface="黑体" panose="02010600030101010101" pitchFamily="49" charset="-122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3303588" y="3392488"/>
              <a:ext cx="184150" cy="188912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FFFFF"/>
              </a:solidFill>
              <a:rou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02" name="组合 32"/>
          <p:cNvGrpSpPr/>
          <p:nvPr/>
        </p:nvGrpSpPr>
        <p:grpSpPr bwMode="auto">
          <a:xfrm>
            <a:off x="598488" y="2270125"/>
            <a:ext cx="2373312" cy="2371725"/>
            <a:chOff x="619984" y="2335306"/>
            <a:chExt cx="2373313" cy="2371725"/>
          </a:xfrm>
        </p:grpSpPr>
        <p:grpSp>
          <p:nvGrpSpPr>
            <p:cNvPr id="4108" name="组合 33"/>
            <p:cNvGrpSpPr/>
            <p:nvPr/>
          </p:nvGrpSpPr>
          <p:grpSpPr bwMode="auto">
            <a:xfrm>
              <a:off x="619984" y="2335306"/>
              <a:ext cx="2373313" cy="2371725"/>
              <a:chOff x="619984" y="2335306"/>
              <a:chExt cx="2373313" cy="2371725"/>
            </a:xfrm>
          </p:grpSpPr>
          <p:sp>
            <p:nvSpPr>
              <p:cNvPr id="4118" name="Oval 31"/>
              <p:cNvSpPr>
                <a:spLocks noChangeArrowheads="1"/>
              </p:cNvSpPr>
              <p:nvPr/>
            </p:nvSpPr>
            <p:spPr bwMode="auto">
              <a:xfrm>
                <a:off x="619984" y="2335306"/>
                <a:ext cx="2373313" cy="237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3072AE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9" name="Oval 32"/>
              <p:cNvSpPr>
                <a:spLocks noChangeArrowheads="1"/>
              </p:cNvSpPr>
              <p:nvPr/>
            </p:nvSpPr>
            <p:spPr bwMode="auto">
              <a:xfrm>
                <a:off x="775018" y="2488248"/>
                <a:ext cx="2058987" cy="2060575"/>
              </a:xfrm>
              <a:prstGeom prst="ellipse">
                <a:avLst/>
              </a:prstGeom>
              <a:gradFill rotWithShape="0">
                <a:gsLst>
                  <a:gs pos="0">
                    <a:srgbClr val="3072AE"/>
                  </a:gs>
                  <a:gs pos="100000">
                    <a:srgbClr val="1B4F9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9" name="组合 34"/>
            <p:cNvGrpSpPr/>
            <p:nvPr/>
          </p:nvGrpSpPr>
          <p:grpSpPr bwMode="auto">
            <a:xfrm>
              <a:off x="868680" y="2595656"/>
              <a:ext cx="1862679" cy="1855787"/>
              <a:chOff x="868680" y="2595656"/>
              <a:chExt cx="1862679" cy="1855787"/>
            </a:xfrm>
          </p:grpSpPr>
          <p:sp>
            <p:nvSpPr>
              <p:cNvPr id="36" name="Oval 34"/>
              <p:cNvSpPr>
                <a:spLocks noChangeArrowheads="1"/>
              </p:cNvSpPr>
              <p:nvPr/>
            </p:nvSpPr>
            <p:spPr bwMode="auto">
              <a:xfrm>
                <a:off x="927959" y="2603594"/>
                <a:ext cx="1798638" cy="18002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vert="eaVert"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11" name="组合 36"/>
              <p:cNvGrpSpPr/>
              <p:nvPr/>
            </p:nvGrpSpPr>
            <p:grpSpPr bwMode="auto">
              <a:xfrm>
                <a:off x="868680" y="2595656"/>
                <a:ext cx="1862679" cy="1855787"/>
                <a:chOff x="2054543" y="2610896"/>
                <a:chExt cx="1862679" cy="1855787"/>
              </a:xfrm>
            </p:grpSpPr>
            <p:sp>
              <p:nvSpPr>
                <p:cNvPr id="38" name="Oval 33"/>
                <p:cNvSpPr>
                  <a:spLocks noChangeArrowheads="1"/>
                </p:cNvSpPr>
                <p:nvPr/>
              </p:nvSpPr>
              <p:spPr bwMode="auto">
                <a:xfrm>
                  <a:off x="2059847" y="2610896"/>
                  <a:ext cx="1857376" cy="185578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113" name="组合 38"/>
                <p:cNvGrpSpPr/>
                <p:nvPr/>
              </p:nvGrpSpPr>
              <p:grpSpPr bwMode="auto">
                <a:xfrm>
                  <a:off x="2054543" y="2612073"/>
                  <a:ext cx="1755775" cy="1755775"/>
                  <a:chOff x="2054543" y="2612073"/>
                  <a:chExt cx="1755775" cy="1755775"/>
                </a:xfrm>
              </p:grpSpPr>
              <p:sp>
                <p:nvSpPr>
                  <p:cNvPr id="4114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2054543" y="2612073"/>
                    <a:ext cx="1755775" cy="175577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mtClea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4115" name="组合 40"/>
                  <p:cNvGrpSpPr/>
                  <p:nvPr/>
                </p:nvGrpSpPr>
                <p:grpSpPr bwMode="auto">
                  <a:xfrm>
                    <a:off x="2132872" y="2668046"/>
                    <a:ext cx="1668463" cy="1639887"/>
                    <a:chOff x="2132872" y="2668046"/>
                    <a:chExt cx="1668463" cy="1639887"/>
                  </a:xfrm>
                </p:grpSpPr>
                <p:sp>
                  <p:nvSpPr>
                    <p:cNvPr id="42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32872" y="2668046"/>
                      <a:ext cx="1668463" cy="16398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17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08530" y="2693035"/>
                      <a:ext cx="1482725" cy="133191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D6E1E2">
                            <a:alpha val="37999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vert="eaVert"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846138" y="3135313"/>
            <a:ext cx="182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pc="300" dirty="0">
                <a:solidFill>
                  <a:srgbClr val="307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05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建立积分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抵现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积分抵现无疑是一种用户感知最强的营销手段，可抵现的积分价值也远超过一般积分，正因为此类积分的高价值，在设计积分抵扣规则时一定要做好风险把控，避免投机分子钻了系统漏洞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533871" y="3819029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5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的有效期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247654"/>
            <a:ext cx="7771456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设置积分的有效期主要出于两个原因：</a:t>
            </a:r>
          </a:p>
          <a:p>
            <a:pPr marL="450850" indent="26225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积分有效期一部分原因是刻意提升积分的价值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0850" indent="262255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成本控制。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积分有效期一般为一年，清理规则为在固定日期清理上一年用户获得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建立积分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20168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6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 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风控体系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）积分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获取上限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在建立任务体系时可针对每个任务设置每日完成上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限值，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同样也可针对每个账号设置每日积分获取上限值，超过上限时完成任务不再奖励积分。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）提前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做好数据埋点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为实现实时监控用户账户的积分获取和消耗情况，可在产品开发前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沟通好进行数据埋点。数据异常时后台及时报警，这样可以及时止损。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）黑白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名单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针对数据或操作异常的用户账号进行拉黑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）人工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后台干预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在开发时预留积分更改接口，运营人员可在后台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手动调整的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建立积分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7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积分</a:t>
            </a:r>
            <a:r>
              <a:rPr lang="zh-CN" altLang="en-US" sz="2000" b="1" dirty="0">
                <a:solidFill>
                  <a:srgbClr val="1B639F"/>
                </a:solidFill>
              </a:rPr>
              <a:t>商城</a:t>
            </a: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362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积分商城是积分兑换权益的载体，是积分体系不可或缺的一部分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）第三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方积分商城系统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方积分商城系统有着现成的商品管理后台、前端页面可以直接使用，只需打通部分接口即可，后期运营需要的兑换商品、商品配送、甚至运营活动也可由第三方提供，这对于资源相对紧缺的社群运营者来说是一个不错的选择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）自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建积分商城系统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对于资源相对充足的社群运营者者来说，不妨自己建设积分商城系统。积分商城并不会像电商系统那样复杂，而且一旦建立起来，今后其他产品线有需要时也可以直接复用。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4.3.3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积分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体系的玩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1769096" y="1988840"/>
            <a:ext cx="22988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）京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东签到</a:t>
            </a:r>
          </a:p>
        </p:txBody>
      </p:sp>
      <p:sp>
        <p:nvSpPr>
          <p:cNvPr id="8" name="矩形 15"/>
          <p:cNvSpPr>
            <a:spLocks noChangeArrowheads="1"/>
          </p:cNvSpPr>
          <p:nvPr/>
        </p:nvSpPr>
        <p:spPr bwMode="auto">
          <a:xfrm>
            <a:off x="5033767" y="1988045"/>
            <a:ext cx="3066625" cy="43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）蚂蚁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森林积分兑换</a:t>
            </a:r>
          </a:p>
        </p:txBody>
      </p:sp>
      <p:pic>
        <p:nvPicPr>
          <p:cNvPr id="10" name="图片 9" descr="http://image.woshipm.com/wp-files/2017/08/Dy4yVasIpLJPqeZ51Iaw.png!v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42424"/>
            <a:ext cx="2553154" cy="398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http://image.woshipm.com/wp-files/2017/08/Z9fbLHUkdskJB41VJ5ab.png!v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59" y="2542424"/>
            <a:ext cx="2304169" cy="3982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/>
          </p:cNvSpPr>
          <p:nvPr>
            <p:ph type="title"/>
          </p:nvPr>
        </p:nvSpPr>
        <p:spPr bwMode="auto">
          <a:xfrm>
            <a:off x="1770063" y="177800"/>
            <a:ext cx="4603750" cy="776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引导案例</a:t>
            </a:r>
            <a:r>
              <a:rPr lang="en-US" altLang="zh-CN" sz="3200" b="1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1104900"/>
            <a:ext cx="8478838" cy="48013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社群运营平台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选择</a:t>
            </a:r>
            <a:endParaRPr lang="zh-CN" altLang="zh-CN" sz="24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第一期硬笔书法社群的运营过程中，小熊发现群内用户的活跃度在第一周之后快速下降，原本热闹的社群变得冷冷清清，沟通开始变得困难。小熊开始着急了，要是用户不再活跃和积极，对自己不够认可，第二期的“生源”可能就会大大减少，缺少用户对于社群运营来说是致命的。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对此，小熊经过研究想出了两个应对方法：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一是打赏机制，在每天提交“作业”后，增加一个互动环节，可以互相进行讨论和评选，对当天写得最好的群员进行红包奖励。</a:t>
            </a:r>
          </a:p>
          <a:p>
            <a:pPr indent="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二是给予用户拉新奖励，就是说每成功推荐一位用户，即可获取一定的奖励。小熊告诉老用户，每推荐一位新成员进入下一期的社群，就可以得到</a:t>
            </a:r>
            <a:r>
              <a:rPr lang="en-US" altLang="zh-CN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5.9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元的红包奖励。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ChangeArrowheads="1"/>
          </p:cNvSpPr>
          <p:nvPr/>
        </p:nvSpPr>
        <p:spPr bwMode="auto">
          <a:xfrm>
            <a:off x="1787525" y="100013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知识框架</a:t>
            </a:r>
          </a:p>
        </p:txBody>
      </p:sp>
      <p:grpSp>
        <p:nvGrpSpPr>
          <p:cNvPr id="7172" name="组合 7"/>
          <p:cNvGrpSpPr/>
          <p:nvPr/>
        </p:nvGrpSpPr>
        <p:grpSpPr bwMode="auto">
          <a:xfrm>
            <a:off x="1601788" y="1296988"/>
            <a:ext cx="5976937" cy="850900"/>
            <a:chOff x="1851025" y="1530350"/>
            <a:chExt cx="5976938" cy="850900"/>
          </a:xfrm>
        </p:grpSpPr>
        <p:sp>
          <p:nvSpPr>
            <p:cNvPr id="9" name="AutoShape 208"/>
            <p:cNvSpPr>
              <a:spLocks noChangeArrowheads="1"/>
            </p:cNvSpPr>
            <p:nvPr/>
          </p:nvSpPr>
          <p:spPr bwMode="auto">
            <a:xfrm>
              <a:off x="1851025" y="1530350"/>
              <a:ext cx="5976938" cy="850900"/>
            </a:xfrm>
            <a:prstGeom prst="roundRect">
              <a:avLst>
                <a:gd name="adj" fmla="val 17352"/>
              </a:avLst>
            </a:prstGeom>
            <a:solidFill>
              <a:srgbClr val="FFFFFF"/>
            </a:solidFill>
            <a:ln w="19050" algn="ctr">
              <a:solidFill>
                <a:schemeClr val="bg1">
                  <a:lumMod val="95000"/>
                </a:schemeClr>
              </a:solidFill>
              <a:rou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7185" name="TextBox 312"/>
            <p:cNvSpPr txBox="1">
              <a:spLocks noChangeArrowheads="1"/>
            </p:cNvSpPr>
            <p:nvPr/>
          </p:nvSpPr>
          <p:spPr bwMode="auto">
            <a:xfrm>
              <a:off x="2509838" y="1712913"/>
              <a:ext cx="46593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1369B2"/>
                  </a:solidFill>
                </a:rPr>
                <a:t>4.1  </a:t>
              </a:r>
              <a:r>
                <a:rPr lang="zh-CN" altLang="en-US" sz="2800" b="1" dirty="0">
                  <a:solidFill>
                    <a:srgbClr val="006B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用户增长</a:t>
              </a:r>
              <a:endParaRPr lang="zh-CN" altLang="en-US" sz="2800" b="1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20"/>
          <p:cNvGrpSpPr/>
          <p:nvPr/>
        </p:nvGrpSpPr>
        <p:grpSpPr bwMode="auto">
          <a:xfrm>
            <a:off x="53975" y="6148388"/>
            <a:ext cx="1373188" cy="338137"/>
            <a:chOff x="47728" y="6152087"/>
            <a:chExt cx="1374672" cy="337819"/>
          </a:xfrm>
        </p:grpSpPr>
        <p:grpSp>
          <p:nvGrpSpPr>
            <p:cNvPr id="19" name="组合 18"/>
            <p:cNvGrpSpPr/>
            <p:nvPr/>
          </p:nvGrpSpPr>
          <p:grpSpPr>
            <a:xfrm rot="10800000">
              <a:off x="47728" y="6152087"/>
              <a:ext cx="482600" cy="337819"/>
              <a:chOff x="12103" y="6152087"/>
              <a:chExt cx="482600" cy="3378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燕尾形 22"/>
              <p:cNvSpPr/>
              <p:nvPr/>
            </p:nvSpPr>
            <p:spPr>
              <a:xfrm>
                <a:off x="12103" y="6152087"/>
                <a:ext cx="177800" cy="337819"/>
              </a:xfrm>
              <a:prstGeom prst="chevron">
                <a:avLst/>
              </a:prstGeom>
              <a:solidFill>
                <a:srgbClr val="C0000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164503" y="6152087"/>
                <a:ext cx="177800" cy="337819"/>
              </a:xfrm>
              <a:prstGeom prst="chevron">
                <a:avLst/>
              </a:prstGeom>
              <a:solidFill>
                <a:schemeClr val="bg1">
                  <a:lumMod val="8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316903" y="6152087"/>
                <a:ext cx="177800" cy="337819"/>
              </a:xfrm>
              <a:prstGeom prst="chevron">
                <a:avLst/>
              </a:prstGeom>
              <a:solidFill>
                <a:srgbClr val="3072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77" name="组合 29"/>
            <p:cNvGrpSpPr/>
            <p:nvPr/>
          </p:nvGrpSpPr>
          <p:grpSpPr bwMode="auto">
            <a:xfrm>
              <a:off x="500216" y="6152087"/>
              <a:ext cx="922184" cy="337819"/>
              <a:chOff x="500216" y="6152087"/>
              <a:chExt cx="922184" cy="337819"/>
            </a:xfrm>
          </p:grpSpPr>
          <p:sp>
            <p:nvSpPr>
              <p:cNvPr id="21" name="五边形 20">
                <a:hlinkClick r:id="rId3" action="ppaction://hlinksldjump"/>
              </p:cNvPr>
              <p:cNvSpPr/>
              <p:nvPr/>
            </p:nvSpPr>
            <p:spPr>
              <a:xfrm rot="10800000">
                <a:off x="500654" y="6152087"/>
                <a:ext cx="885193" cy="337819"/>
              </a:xfrm>
              <a:prstGeom prst="homePlate">
                <a:avLst>
                  <a:gd name="adj" fmla="val 32143"/>
                </a:avLst>
              </a:prstGeom>
              <a:solidFill>
                <a:srgbClr val="3072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79" name="TextBox 31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527050" y="6167108"/>
                <a:ext cx="89535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b="1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hlinkClick r:id="rId3" action="ppaction://hlinksldjump"/>
                  </a:rPr>
                  <a:t>返回目录</a:t>
                </a:r>
                <a:endParaRPr lang="zh-CN" altLang="en-US" sz="14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2"/>
          <p:cNvGrpSpPr/>
          <p:nvPr/>
        </p:nvGrpSpPr>
        <p:grpSpPr bwMode="auto">
          <a:xfrm>
            <a:off x="2555875" y="2862263"/>
            <a:ext cx="4056063" cy="566737"/>
            <a:chOff x="2358154" y="2698006"/>
            <a:chExt cx="4650750" cy="650995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2687621" y="2721711"/>
              <a:ext cx="4321283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新用户来源</a:t>
              </a:r>
              <a:endParaRPr lang="en-US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2547938" y="4014391"/>
            <a:ext cx="4056062" cy="566737"/>
            <a:chOff x="2358154" y="2698006"/>
            <a:chExt cx="4650750" cy="650995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用户分层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</p:grpSp>
      <p:grpSp>
        <p:nvGrpSpPr>
          <p:cNvPr id="30" name="组合 2"/>
          <p:cNvGrpSpPr/>
          <p:nvPr/>
        </p:nvGrpSpPr>
        <p:grpSpPr bwMode="auto">
          <a:xfrm>
            <a:off x="2539930" y="5166519"/>
            <a:ext cx="4056062" cy="566737"/>
            <a:chOff x="2358154" y="2698006"/>
            <a:chExt cx="4650750" cy="650995"/>
          </a:xfrm>
        </p:grpSpPr>
        <p:sp>
          <p:nvSpPr>
            <p:cNvPr id="31" name="圆角矩形 30"/>
            <p:cNvSpPr/>
            <p:nvPr/>
          </p:nvSpPr>
          <p:spPr bwMode="auto">
            <a:xfrm>
              <a:off x="2687620" y="2721711"/>
              <a:ext cx="4321284" cy="578055"/>
            </a:xfrm>
            <a:prstGeom prst="roundRect">
              <a:avLst>
                <a:gd name="adj" fmla="val 50000"/>
              </a:avLst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 smtClean="0">
                  <a:solidFill>
                    <a:srgbClr val="4E5B6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用户增长方法</a:t>
              </a:r>
              <a:endParaRPr lang="en-US" altLang="zh-CN" kern="0" dirty="0">
                <a:solidFill>
                  <a:srgbClr val="4E5B6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2358154" y="2698006"/>
              <a:ext cx="649831" cy="650995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sz="3600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Calibri" panose="020F0502020204030204"/>
                </a:rPr>
                <a:t>3</a:t>
              </a:r>
              <a:endParaRPr lang="en-US" sz="3600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1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群</a:t>
            </a:r>
            <a:r>
              <a:rPr lang="zh-CN" altLang="en-US" sz="2000" b="1" dirty="0">
                <a:solidFill>
                  <a:srgbClr val="1B639F"/>
                </a:solidFill>
              </a:rPr>
              <a:t>员推荐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397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群新用户的来源中，较为常见的方式是群员推荐。群员推荐是指通过社交关系链来进行的用户增长，通俗来说就是已经在社群内的用户把社群推荐给还没有入群的用户，从而使他进入社群。群员推荐的优势在于，由于有熟人的存在，新入群的用户会天生具有对社群的好感度，也会比较配合社群的活动。劣势在于如果社群内不够团结，出现了拉帮结派对峙的情况，推荐来的用户会第一时间进行站队，加剧群内氛围的恶化。</a:t>
            </a:r>
          </a:p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群员推荐是一个成本较低的新用户增长的方式，只需要做好现有群员的运营，自然就会有被推荐的新用户进来。但是让群员主动推荐用户进入社群，是一个比较困难的过程，需要做大量的铺垫，在很多社群中，社群运营者会参考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AARRR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模型来搭建社群用户增长体系，逐步使得用户愿意推荐他人进入社群。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6067 w 715286"/>
              <a:gd name="T3" fmla="*/ 0 h 725715"/>
              <a:gd name="T4" fmla="*/ 247084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6575" y="2044700"/>
            <a:ext cx="3179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 smtClean="0">
                <a:solidFill>
                  <a:srgbClr val="1B639F"/>
                </a:solidFill>
              </a:rPr>
              <a:t>【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多学一招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】AARRR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模型</a:t>
            </a:r>
            <a:endParaRPr lang="zh-CN" altLang="en-US" sz="2000" b="1" dirty="0">
              <a:solidFill>
                <a:srgbClr val="1B639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" y="2538413"/>
            <a:ext cx="7931150" cy="16893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AARRR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Acquisition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Activation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Retention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Revenue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Refer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这个五个单词的缩写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，通过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AARRR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模型，社群运营者可以把自己的社群拆解为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个相对独立的环节，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形成漏斗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模型，从而清晰地知道自己当前的运营问题及工作重点。</a:t>
            </a:r>
          </a:p>
        </p:txBody>
      </p:sp>
      <p:pic>
        <p:nvPicPr>
          <p:cNvPr id="11" name="图片 10" descr="https://pics2.baidu.com/feed/730e0cf3d7ca7bcb47f67a0fd3796b66f724a8f2.jpeg?token=3ac44b24b0a6963a6a00464b23c6ada0&amp;s=D38CF40A5F30748AD07D8E58030040F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986" y="3789040"/>
            <a:ext cx="5274310" cy="2727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946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2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推广</a:t>
            </a:r>
            <a:r>
              <a:rPr lang="zh-CN" altLang="en-US" sz="2000" b="1" dirty="0">
                <a:solidFill>
                  <a:srgbClr val="1B639F"/>
                </a:solidFill>
              </a:rPr>
              <a:t>渠道引流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推广渠道引流是指，用户通过社群运营者布局的宣传推广渠道中的入群链接，进入社群的方式。不同的社群类型有不同的推广渠道和引流方式，社群的推广方式将在下一章中重点讲述。</a:t>
            </a:r>
          </a:p>
        </p:txBody>
      </p:sp>
      <p:pic>
        <p:nvPicPr>
          <p:cNvPr id="1026" name="Picture 2" descr="http://www.kuaishang.cn/assets/js/upfiles/images/2016/1609270921005120139gt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178" y="3789040"/>
            <a:ext cx="4773086" cy="253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 bwMode="auto">
          <a:xfrm>
            <a:off x="1770063" y="254000"/>
            <a:ext cx="460375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en-US" altLang="zh-CN" sz="2800" b="1" dirty="0" smtClean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800" b="1" dirty="0">
                <a:solidFill>
                  <a:srgbClr val="006B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用户增长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箭头 32"/>
          <p:cNvSpPr/>
          <p:nvPr/>
        </p:nvSpPr>
        <p:spPr>
          <a:xfrm>
            <a:off x="1609725" y="955675"/>
            <a:ext cx="7302500" cy="1089025"/>
          </a:xfrm>
          <a:custGeom>
            <a:avLst/>
            <a:gdLst>
              <a:gd name="connsiteX0" fmla="*/ 0 w 6096000"/>
              <a:gd name="connsiteY0" fmla="*/ 406400 h 1625600"/>
              <a:gd name="connsiteX1" fmla="*/ 5283200 w 6096000"/>
              <a:gd name="connsiteY1" fmla="*/ 406400 h 1625600"/>
              <a:gd name="connsiteX2" fmla="*/ 5283200 w 6096000"/>
              <a:gd name="connsiteY2" fmla="*/ 0 h 1625600"/>
              <a:gd name="connsiteX3" fmla="*/ 6096000 w 6096000"/>
              <a:gd name="connsiteY3" fmla="*/ 812800 h 1625600"/>
              <a:gd name="connsiteX4" fmla="*/ 5283200 w 6096000"/>
              <a:gd name="connsiteY4" fmla="*/ 1625600 h 1625600"/>
              <a:gd name="connsiteX5" fmla="*/ 5283200 w 6096000"/>
              <a:gd name="connsiteY5" fmla="*/ 1219200 h 1625600"/>
              <a:gd name="connsiteX6" fmla="*/ 0 w 6096000"/>
              <a:gd name="connsiteY6" fmla="*/ 1219200 h 1625600"/>
              <a:gd name="connsiteX7" fmla="*/ 406400 w 6096000"/>
              <a:gd name="connsiteY7" fmla="*/ 812800 h 1625600"/>
              <a:gd name="connsiteX8" fmla="*/ 0 w 6096000"/>
              <a:gd name="connsiteY8" fmla="*/ 406400 h 1625600"/>
              <a:gd name="connsiteX0-1" fmla="*/ 798285 w 6096000"/>
              <a:gd name="connsiteY0-2" fmla="*/ 420914 h 1625600"/>
              <a:gd name="connsiteX1-3" fmla="*/ 5283200 w 6096000"/>
              <a:gd name="connsiteY1-4" fmla="*/ 406400 h 1625600"/>
              <a:gd name="connsiteX2-5" fmla="*/ 5283200 w 6096000"/>
              <a:gd name="connsiteY2-6" fmla="*/ 0 h 1625600"/>
              <a:gd name="connsiteX3-7" fmla="*/ 6096000 w 6096000"/>
              <a:gd name="connsiteY3-8" fmla="*/ 812800 h 1625600"/>
              <a:gd name="connsiteX4-9" fmla="*/ 5283200 w 6096000"/>
              <a:gd name="connsiteY4-10" fmla="*/ 1625600 h 1625600"/>
              <a:gd name="connsiteX5-11" fmla="*/ 5283200 w 6096000"/>
              <a:gd name="connsiteY5-12" fmla="*/ 1219200 h 1625600"/>
              <a:gd name="connsiteX6-13" fmla="*/ 0 w 6096000"/>
              <a:gd name="connsiteY6-14" fmla="*/ 1219200 h 1625600"/>
              <a:gd name="connsiteX7-15" fmla="*/ 406400 w 6096000"/>
              <a:gd name="connsiteY7-16" fmla="*/ 812800 h 1625600"/>
              <a:gd name="connsiteX8-17" fmla="*/ 798285 w 6096000"/>
              <a:gd name="connsiteY8-18" fmla="*/ 420914 h 1625600"/>
              <a:gd name="connsiteX0-19" fmla="*/ 798285 w 6096000"/>
              <a:gd name="connsiteY0-20" fmla="*/ 420914 h 1625600"/>
              <a:gd name="connsiteX1-21" fmla="*/ 5283200 w 6096000"/>
              <a:gd name="connsiteY1-22" fmla="*/ 406400 h 1625600"/>
              <a:gd name="connsiteX2-23" fmla="*/ 5283200 w 6096000"/>
              <a:gd name="connsiteY2-24" fmla="*/ 0 h 1625600"/>
              <a:gd name="connsiteX3-25" fmla="*/ 6096000 w 6096000"/>
              <a:gd name="connsiteY3-26" fmla="*/ 812800 h 1625600"/>
              <a:gd name="connsiteX4-27" fmla="*/ 5283200 w 6096000"/>
              <a:gd name="connsiteY4-28" fmla="*/ 1625600 h 1625600"/>
              <a:gd name="connsiteX5-29" fmla="*/ 5283200 w 6096000"/>
              <a:gd name="connsiteY5-30" fmla="*/ 1219200 h 1625600"/>
              <a:gd name="connsiteX6-31" fmla="*/ 0 w 6096000"/>
              <a:gd name="connsiteY6-32" fmla="*/ 1219200 h 1625600"/>
              <a:gd name="connsiteX7-33" fmla="*/ 798285 w 6096000"/>
              <a:gd name="connsiteY7-34" fmla="*/ 420914 h 1625600"/>
              <a:gd name="connsiteX0-35" fmla="*/ 580571 w 6096000"/>
              <a:gd name="connsiteY0-36" fmla="*/ 420914 h 1625600"/>
              <a:gd name="connsiteX1-37" fmla="*/ 5283200 w 6096000"/>
              <a:gd name="connsiteY1-38" fmla="*/ 406400 h 1625600"/>
              <a:gd name="connsiteX2-39" fmla="*/ 5283200 w 6096000"/>
              <a:gd name="connsiteY2-40" fmla="*/ 0 h 1625600"/>
              <a:gd name="connsiteX3-41" fmla="*/ 6096000 w 6096000"/>
              <a:gd name="connsiteY3-42" fmla="*/ 812800 h 1625600"/>
              <a:gd name="connsiteX4-43" fmla="*/ 5283200 w 6096000"/>
              <a:gd name="connsiteY4-44" fmla="*/ 1625600 h 1625600"/>
              <a:gd name="connsiteX5-45" fmla="*/ 5283200 w 6096000"/>
              <a:gd name="connsiteY5-46" fmla="*/ 1219200 h 1625600"/>
              <a:gd name="connsiteX6-47" fmla="*/ 0 w 6096000"/>
              <a:gd name="connsiteY6-48" fmla="*/ 1219200 h 1625600"/>
              <a:gd name="connsiteX7-49" fmla="*/ 580571 w 6096000"/>
              <a:gd name="connsiteY7-50" fmla="*/ 420914 h 1625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6096000" h="1625600">
                <a:moveTo>
                  <a:pt x="580571" y="420914"/>
                </a:moveTo>
                <a:lnTo>
                  <a:pt x="5283200" y="406400"/>
                </a:lnTo>
                <a:lnTo>
                  <a:pt x="5283200" y="0"/>
                </a:lnTo>
                <a:lnTo>
                  <a:pt x="6096000" y="812800"/>
                </a:lnTo>
                <a:lnTo>
                  <a:pt x="5283200" y="1625600"/>
                </a:lnTo>
                <a:lnTo>
                  <a:pt x="5283200" y="1219200"/>
                </a:lnTo>
                <a:lnTo>
                  <a:pt x="0" y="1219200"/>
                </a:lnTo>
                <a:lnTo>
                  <a:pt x="580571" y="420914"/>
                </a:lnTo>
                <a:close/>
              </a:path>
            </a:pathLst>
          </a:custGeom>
          <a:solidFill>
            <a:srgbClr val="E1F9FF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96" name="矩形 30"/>
          <p:cNvSpPr/>
          <p:nvPr/>
        </p:nvSpPr>
        <p:spPr bwMode="auto">
          <a:xfrm>
            <a:off x="0" y="1231900"/>
            <a:ext cx="714375" cy="536575"/>
          </a:xfrm>
          <a:custGeom>
            <a:avLst/>
            <a:gdLst>
              <a:gd name="T0" fmla="*/ 0 w 715286"/>
              <a:gd name="T1" fmla="*/ 0 h 725715"/>
              <a:gd name="T2" fmla="*/ 662681 w 715286"/>
              <a:gd name="T3" fmla="*/ 0 h 725715"/>
              <a:gd name="T4" fmla="*/ 245828 w 715286"/>
              <a:gd name="T5" fmla="*/ 1 h 725715"/>
              <a:gd name="T6" fmla="*/ 0 w 715286"/>
              <a:gd name="T7" fmla="*/ 1 h 725715"/>
              <a:gd name="T8" fmla="*/ 0 w 715286"/>
              <a:gd name="T9" fmla="*/ 0 h 725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5286" h="725715">
                <a:moveTo>
                  <a:pt x="0" y="0"/>
                </a:moveTo>
                <a:lnTo>
                  <a:pt x="715286" y="0"/>
                </a:lnTo>
                <a:lnTo>
                  <a:pt x="265343" y="725715"/>
                </a:lnTo>
                <a:lnTo>
                  <a:pt x="0" y="725715"/>
                </a:lnTo>
                <a:lnTo>
                  <a:pt x="0" y="0"/>
                </a:lnTo>
                <a:close/>
              </a:path>
            </a:pathLst>
          </a:custGeom>
          <a:solidFill>
            <a:srgbClr val="E1F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8197" name="矩形 23"/>
          <p:cNvSpPr>
            <a:spLocks noChangeArrowheads="1"/>
          </p:cNvSpPr>
          <p:nvPr/>
        </p:nvSpPr>
        <p:spPr bwMode="auto">
          <a:xfrm>
            <a:off x="2168525" y="1119188"/>
            <a:ext cx="5394325" cy="64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4.1.1  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7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700" dirty="0" smtClea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endParaRPr lang="zh-CN" altLang="en-US" sz="27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914400"/>
            <a:ext cx="14033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4"/>
          <p:cNvSpPr>
            <a:spLocks noChangeArrowheads="1"/>
          </p:cNvSpPr>
          <p:nvPr/>
        </p:nvSpPr>
        <p:spPr bwMode="auto">
          <a:xfrm>
            <a:off x="536575" y="2044700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3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自行</a:t>
            </a:r>
            <a:r>
              <a:rPr lang="zh-CN" altLang="en-US" sz="2000" b="1" dirty="0">
                <a:solidFill>
                  <a:srgbClr val="1B639F"/>
                </a:solidFill>
              </a:rPr>
              <a:t>搜索</a:t>
            </a:r>
          </a:p>
        </p:txBody>
      </p:sp>
      <p:sp>
        <p:nvSpPr>
          <p:cNvPr id="9" name="矩形 15"/>
          <p:cNvSpPr>
            <a:spLocks noChangeArrowheads="1"/>
          </p:cNvSpPr>
          <p:nvPr/>
        </p:nvSpPr>
        <p:spPr bwMode="auto">
          <a:xfrm>
            <a:off x="688976" y="2473325"/>
            <a:ext cx="7771456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有少量用户是源于自己的某些需求，在网上查找特定社群的联系方式，从而进入社群的。这一类用户占比极少，但是却是积极性最高的一类用户，加以沟通交流，很容易就可以发展为活跃者乃至意见领袖。</a:t>
            </a: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533871" y="3933056"/>
            <a:ext cx="143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1B639F"/>
                </a:solidFill>
              </a:rPr>
              <a:t>4</a:t>
            </a:r>
            <a:r>
              <a:rPr lang="en-US" altLang="zh-CN" sz="2000" b="1" dirty="0" smtClean="0">
                <a:solidFill>
                  <a:srgbClr val="1B639F"/>
                </a:solidFill>
              </a:rPr>
              <a:t>.</a:t>
            </a:r>
            <a:r>
              <a:rPr lang="zh-CN" altLang="en-US" sz="2000" b="1" dirty="0" smtClean="0">
                <a:solidFill>
                  <a:srgbClr val="1B639F"/>
                </a:solidFill>
              </a:rPr>
              <a:t>活动</a:t>
            </a:r>
            <a:r>
              <a:rPr lang="zh-CN" altLang="en-US" sz="2000" b="1" dirty="0">
                <a:solidFill>
                  <a:srgbClr val="1B639F"/>
                </a:solidFill>
              </a:rPr>
              <a:t>引流</a:t>
            </a: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86272" y="4361681"/>
            <a:ext cx="7771456" cy="161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引流是指通过线上或者线下的社群对外活动，来吸引新的用户进入。例如线上的直播、线下的沙龙等。在举办活动的过程中，可以通过宣讲、展示等形式宣传社群乃至直接将参与者拉入社群，因此，活动引流也是一种较为直接便捷的新用户来源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3763</Words>
  <Application>Microsoft Office PowerPoint</Application>
  <PresentationFormat>全屏显示(4:3)</PresentationFormat>
  <Paragraphs>218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Copperplate Gothic Bold</vt:lpstr>
      <vt:lpstr>Gulim</vt:lpstr>
      <vt:lpstr>方正正粗黑简体</vt:lpstr>
      <vt:lpstr>黑体</vt:lpstr>
      <vt:lpstr>楷体</vt:lpstr>
      <vt:lpstr>宋体</vt:lpstr>
      <vt:lpstr>微软雅黑</vt:lpstr>
      <vt:lpstr>Arial</vt:lpstr>
      <vt:lpstr>Calibri</vt:lpstr>
      <vt:lpstr>Wingdings</vt:lpstr>
      <vt:lpstr>默认设计模板</vt:lpstr>
      <vt:lpstr>PowerPoint 演示文稿</vt:lpstr>
      <vt:lpstr>PowerPoint 演示文稿</vt:lpstr>
      <vt:lpstr>PowerPoint 演示文稿</vt:lpstr>
      <vt:lpstr>【引导案例】</vt:lpstr>
      <vt:lpstr>PowerPoint 演示文稿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4.1  用户增长</vt:lpstr>
      <vt:lpstr>PowerPoint 演示文稿</vt:lpstr>
      <vt:lpstr>4.2  用户培养</vt:lpstr>
      <vt:lpstr>4.2  用户培养</vt:lpstr>
      <vt:lpstr>4.2  用户培养</vt:lpstr>
      <vt:lpstr>4.2  用户培养</vt:lpstr>
      <vt:lpstr>4.2  用户培养</vt:lpstr>
      <vt:lpstr>4.2  用户培养</vt:lpstr>
      <vt:lpstr>4.2  用户培养</vt:lpstr>
      <vt:lpstr>PowerPoint 演示文稿</vt:lpstr>
      <vt:lpstr>4.3  用户培养</vt:lpstr>
      <vt:lpstr>4.3  用户培养</vt:lpstr>
      <vt:lpstr>4.3  用户培养</vt:lpstr>
      <vt:lpstr>4.3  用户培养</vt:lpstr>
      <vt:lpstr>4.3  用户培养</vt:lpstr>
      <vt:lpstr>4.3  用户培养</vt:lpstr>
      <vt:lpstr>4.3  用户培养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lalala</dc:creator>
  <cp:lastModifiedBy>itcast</cp:lastModifiedBy>
  <cp:revision>95</cp:revision>
  <dcterms:created xsi:type="dcterms:W3CDTF">2019-10-12T01:15:00Z</dcterms:created>
  <dcterms:modified xsi:type="dcterms:W3CDTF">2021-03-24T06:58:57Z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