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2" r:id="rId6"/>
    <p:sldId id="263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4" r:id="rId15"/>
    <p:sldId id="305" r:id="rId16"/>
    <p:sldId id="306" r:id="rId17"/>
    <p:sldId id="307" r:id="rId18"/>
    <p:sldId id="308" r:id="rId19"/>
    <p:sldId id="309" r:id="rId20"/>
    <p:sldId id="312" r:id="rId21"/>
    <p:sldId id="313" r:id="rId22"/>
    <p:sldId id="314" r:id="rId23"/>
    <p:sldId id="315" r:id="rId24"/>
    <p:sldId id="318" r:id="rId25"/>
    <p:sldId id="319" r:id="rId26"/>
    <p:sldId id="320" r:id="rId27"/>
    <p:sldId id="322" r:id="rId28"/>
    <p:sldId id="321" r:id="rId29"/>
    <p:sldId id="323" r:id="rId30"/>
    <p:sldId id="324" r:id="rId31"/>
    <p:sldId id="325" r:id="rId32"/>
    <p:sldId id="326" r:id="rId33"/>
    <p:sldId id="32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0DD77-0987-4013-902F-65B384A139B4}" type="datetimeFigureOut">
              <a:rPr lang="zh-CN" altLang="en-US" smtClean="0"/>
              <a:t>2021/3/24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E8143-FBAE-4A7A-AD25-2754C2DDAF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2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B58E0E8A-9739-41E1-9DAF-8C277609F058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E8143-FBAE-4A7A-AD25-2754C2DDAFE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671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547664" y="0"/>
            <a:ext cx="6259483" cy="1600200"/>
            <a:chOff x="3117273" y="-3221"/>
            <a:chExt cx="6259483" cy="1600200"/>
          </a:xfrm>
        </p:grpSpPr>
        <p:sp>
          <p:nvSpPr>
            <p:cNvPr id="5" name="矩形 4"/>
            <p:cNvSpPr/>
            <p:nvPr userDrawn="1"/>
          </p:nvSpPr>
          <p:spPr>
            <a:xfrm>
              <a:off x="3117273" y="-3221"/>
              <a:ext cx="6259483" cy="1600200"/>
            </a:xfrm>
            <a:prstGeom prst="rect">
              <a:avLst/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3773" y="760266"/>
              <a:ext cx="3590099" cy="560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587309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056651" y="309675"/>
            <a:ext cx="2630149" cy="615875"/>
            <a:chOff x="8429625" y="247650"/>
            <a:chExt cx="3457575" cy="809625"/>
          </a:xfrm>
        </p:grpSpPr>
        <p:sp>
          <p:nvSpPr>
            <p:cNvPr id="6" name="矩形 5"/>
            <p:cNvSpPr/>
            <p:nvPr userDrawn="1"/>
          </p:nvSpPr>
          <p:spPr>
            <a:xfrm>
              <a:off x="8429625" y="247650"/>
              <a:ext cx="3457575" cy="809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8674" y="477694"/>
              <a:ext cx="3091500" cy="482544"/>
            </a:xfrm>
            <a:prstGeom prst="rect">
              <a:avLst/>
            </a:prstGeom>
          </p:spPr>
        </p:pic>
      </p:grpSp>
      <p:sp>
        <p:nvSpPr>
          <p:cNvPr id="8" name="TextBox 4"/>
          <p:cNvSpPr txBox="1"/>
          <p:nvPr userDrawn="1"/>
        </p:nvSpPr>
        <p:spPr>
          <a:xfrm>
            <a:off x="395536" y="6597978"/>
            <a:ext cx="2016224" cy="261610"/>
          </a:xfrm>
          <a:prstGeom prst="rect">
            <a:avLst/>
          </a:prstGeom>
          <a:solidFill>
            <a:srgbClr val="1369B2"/>
          </a:solidFill>
        </p:spPr>
        <p:txBody>
          <a:bodyPr wrap="square" rtlCol="0">
            <a:spAutoFit/>
          </a:bodyPr>
          <a:lstStyle/>
          <a:p>
            <a:r>
              <a:rPr lang="en-US" altLang="zh-CN" sz="11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yx.ityxb.com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12944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3" y="3789040"/>
            <a:ext cx="8602861" cy="848558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339752" y="1417638"/>
            <a:ext cx="4844935" cy="1155469"/>
            <a:chOff x="3765665" y="989215"/>
            <a:chExt cx="4844935" cy="1155469"/>
          </a:xfrm>
        </p:grpSpPr>
        <p:sp>
          <p:nvSpPr>
            <p:cNvPr id="5" name="矩形 4"/>
            <p:cNvSpPr/>
            <p:nvPr userDrawn="1"/>
          </p:nvSpPr>
          <p:spPr>
            <a:xfrm>
              <a:off x="3765665" y="989215"/>
              <a:ext cx="4844935" cy="1155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8948" y="1381406"/>
              <a:ext cx="3798019" cy="5928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060017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24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588" y="264160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en-US" altLang="zh-CN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</a:t>
            </a:r>
            <a:r>
              <a:rPr lang="zh-CN" altLang="en-US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	社群工具</a:t>
            </a:r>
          </a:p>
        </p:txBody>
      </p:sp>
      <p:sp>
        <p:nvSpPr>
          <p:cNvPr id="2051" name="TextBox 13"/>
          <p:cNvSpPr>
            <a:spLocks noChangeArrowheads="1"/>
          </p:cNvSpPr>
          <p:nvPr/>
        </p:nvSpPr>
        <p:spPr bwMode="auto">
          <a:xfrm>
            <a:off x="5133975" y="5497513"/>
            <a:ext cx="3236913" cy="45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工具选择</a:t>
            </a:r>
            <a:endParaRPr lang="en-US" altLang="zh-CN" dirty="0" smtClean="0">
              <a:solidFill>
                <a:srgbClr val="92A1D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矩形 8"/>
          <p:cNvSpPr>
            <a:spLocks noChangeArrowheads="1"/>
          </p:cNvSpPr>
          <p:nvPr/>
        </p:nvSpPr>
        <p:spPr bwMode="auto">
          <a:xfrm>
            <a:off x="2514600" y="5511800"/>
            <a:ext cx="56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社群运营需求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工具推荐</a:t>
            </a:r>
          </a:p>
        </p:txBody>
      </p:sp>
      <p:sp>
        <p:nvSpPr>
          <p:cNvPr id="11" name="椭圆 10"/>
          <p:cNvSpPr/>
          <p:nvPr/>
        </p:nvSpPr>
        <p:spPr bwMode="auto">
          <a:xfrm>
            <a:off x="1187624" y="5541963"/>
            <a:ext cx="1057101" cy="792162"/>
          </a:xfrm>
          <a:prstGeom prst="ellipse">
            <a:avLst/>
          </a:prstGeom>
          <a:solidFill>
            <a:srgbClr val="92A1D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7FD13B">
                  <a:lumMod val="75000"/>
                </a:srgbClr>
              </a:solidFill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1241629" y="5589240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新媒体</a:t>
            </a:r>
            <a:endParaRPr lang="en-US" altLang="zh-CN" sz="200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运营</a:t>
            </a:r>
            <a:endParaRPr lang="en-US" altLang="zh-CN" sz="200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608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管理类需求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）数据管理</a:t>
            </a:r>
            <a:endParaRPr lang="zh-CN" altLang="en-US" sz="17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消息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统计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通过消息的数量和分布可以看出一个社群的活跃度，而消息统计的工作量极其庞大，一定需要有工具来辅助，实现自动统计。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人员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变动统计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在大批量建设社群和运营社群的工作中，人员的新增和减少是很重要的数据项目，为了精准获取数据，需要有工具来配合收集工作。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其它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数据统计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在社群运营中往往还有销售额、转化率、活动参与率等数据，有工具的辅助可以做到事半功倍。</a:t>
            </a:r>
          </a:p>
        </p:txBody>
      </p:sp>
    </p:spTree>
    <p:extLst>
      <p:ext uri="{BB962C8B-B14F-4D97-AF65-F5344CB8AC3E}">
        <p14:creationId xmlns:p14="http://schemas.microsoft.com/office/powerpoint/2010/main" val="4102261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功能类需求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）互动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功能拓展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群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内游戏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一些社群会在群内设计游戏功能，来调动群员的活跃度，例如猜歌名、猜谜语、猜图片、你画我猜等，这是社群本身不具备的功能，需要由第三方工具实现。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打卡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社群本身只能实现简单的文字或图片打卡行为，但是无法长期记录和快速统计，高效和吸引人的打卡行为需要使用工具实现。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投票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一些社群活动中会用到投票功能，但是大多数社群平台本身是不具备投票功能的，需要引用外部工具。</a:t>
            </a:r>
          </a:p>
        </p:txBody>
      </p:sp>
    </p:spTree>
    <p:extLst>
      <p:ext uri="{BB962C8B-B14F-4D97-AF65-F5344CB8AC3E}">
        <p14:creationId xmlns:p14="http://schemas.microsoft.com/office/powerpoint/2010/main" val="3995532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功能类需求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抽奖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社群中有时在发放福利的活动中会涉及到抽奖，抽奖是大多数社群平台不具备的功能，需要在外部进行或者利用工具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）内容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功能拓展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直播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直播功能主要是指在社群内知识分享活动中，需要实现视频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声音的直播需求，这是社群所不具备的功能。此外图文直播、音频直播这两类形式，大多数社群平台都可以通过自身功能实现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22639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功能类需求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存储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大多数社群平台虽然都会提供聊天记录功能，但是无法定向收录指定内容，如果社群内有一定内容需要单独存储，就需要第三方工具进行支持。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音频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输出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社群中往往会有大量的语音消息，但是由于语音无法转发和保存的原因，很难记录下来，这就需要使用第三方工具把语音消息进行输出，再加以保存。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语音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同步推送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在需要同时在多个社群中发送相同语音消息的场景下，大多数社群平台都无法实现这个行为，这时候就需要使用工具。</a:t>
            </a:r>
          </a:p>
        </p:txBody>
      </p:sp>
    </p:spTree>
    <p:extLst>
      <p:ext uri="{BB962C8B-B14F-4D97-AF65-F5344CB8AC3E}">
        <p14:creationId xmlns:p14="http://schemas.microsoft.com/office/powerpoint/2010/main" val="1791015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知识框架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2555875" y="3150295"/>
            <a:ext cx="4056063" cy="566737"/>
            <a:chOff x="2358154" y="2698006"/>
            <a:chExt cx="4650750" cy="650995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寻找工具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1</a:t>
              </a:r>
            </a:p>
          </p:txBody>
        </p:sp>
      </p:grpSp>
      <p:grpSp>
        <p:nvGrpSpPr>
          <p:cNvPr id="7172" name="组合 7"/>
          <p:cNvGrpSpPr>
            <a:grpSpLocks/>
          </p:cNvGrpSpPr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7.2  </a:t>
              </a:r>
              <a:r>
                <a:rPr lang="zh-CN" altLang="en-US" sz="2800" b="1" dirty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工具选择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3" name="组合 2"/>
          <p:cNvGrpSpPr>
            <a:grpSpLocks/>
          </p:cNvGrpSpPr>
          <p:nvPr/>
        </p:nvGrpSpPr>
        <p:grpSpPr bwMode="auto">
          <a:xfrm>
            <a:off x="2547938" y="4662463"/>
            <a:ext cx="4056062" cy="566737"/>
            <a:chOff x="2358154" y="2698006"/>
            <a:chExt cx="4650750" cy="650995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筛选工具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2</a:t>
              </a:r>
            </a:p>
          </p:txBody>
        </p:sp>
      </p:grp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>
              <a:grpSpLocks/>
            </p:cNvGrpSpPr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4665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寻找工具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搜索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现有的搜索引擎基本把中文互联网的所有网站都进行了抓取，在百度、必应、搜狗等搜索引擎中基本可以查到任何所需的网页，包括了各种工具。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但是搜索也是有方法的，错误的方法会导致无法搜索到想要的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内容。所以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该如何正确检索信息呢？其重点在于关键词的提炼和内容的简化上，做好这两步就可以帮助运营者找到想搜索的内容。</a:t>
            </a:r>
          </a:p>
        </p:txBody>
      </p:sp>
    </p:spTree>
    <p:extLst>
      <p:ext uri="{BB962C8B-B14F-4D97-AF65-F5344CB8AC3E}">
        <p14:creationId xmlns:p14="http://schemas.microsoft.com/office/powerpoint/2010/main" val="2199308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寻找工具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搜索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）提炼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关键词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学过一些搜索引擎相关知识的人都知道，现在的搜索引擎是通过对于关键词的检索，来得出相关结果的，如果关键词出现了偏差，自然无法搜索的出想要的结果。例如上面所说的“消息统计”需求，首先要提炼出主要关键词“微信群”“消息”“统计”，再提炼出次要关键词以作备用“记录”“如何”“工具”等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）内容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的简化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搜索完关键词后，可以直接用空格符隔开进行搜索，也可以组成句子进行搜索。在组成句子的时候，需要对语言进行简化，避免句子中出现无关的关键词影响搜索结果。例如上面得出的主要关键词，可以连成为“微信群消息统计的工具”，再进行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搜索。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898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寻找工具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6575" y="1988840"/>
            <a:ext cx="45720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【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多学一招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>
                <a:solidFill>
                  <a:srgbClr val="1B639F"/>
                </a:solidFill>
              </a:rPr>
              <a:t>增加字符来精确搜索结果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38" y="2420888"/>
            <a:ext cx="7931150" cy="418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在搜索引擎中进行检索时也有一些小技巧来精确搜索结果，下面介绍一下通过增加字符来精确搜索结果的方法。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）“关键词”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使用双引号完全匹配关键词，搜索结果不会进行联想。例如：“赵本衫”。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site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：网站域名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使用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site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字符可以从指定网站搜索关键词。例如：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site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zhihu.com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）关键词</a:t>
            </a:r>
            <a:r>
              <a:rPr lang="en-US" altLang="zh-CN" dirty="0" err="1">
                <a:latin typeface="楷体" panose="02010609060101010101" pitchFamily="49" charset="-122"/>
                <a:ea typeface="楷体" panose="02010609060101010101" pitchFamily="49" charset="-122"/>
              </a:rPr>
              <a:t>filetype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：文件格式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en-US" altLang="zh-CN" dirty="0" err="1">
                <a:latin typeface="楷体" panose="02010609060101010101" pitchFamily="49" charset="-122"/>
                <a:ea typeface="楷体" panose="02010609060101010101" pitchFamily="49" charset="-122"/>
              </a:rPr>
              <a:t>filetype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字符，加上文件格式，可以搜索指定的文件格式内容。例如：社群运营</a:t>
            </a:r>
            <a:r>
              <a:rPr lang="en-US" altLang="zh-CN" dirty="0" err="1">
                <a:latin typeface="楷体" panose="02010609060101010101" pitchFamily="49" charset="-122"/>
                <a:ea typeface="楷体" panose="02010609060101010101" pitchFamily="49" charset="-122"/>
              </a:rPr>
              <a:t>filetype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pdf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11058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寻找工具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2.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网购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40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对于一些特定的需求，在网络上可能无法找到相适应的工具，这时候就可以考虑通过网购来定制专属的工具。例如在调查竞品时，需要使用到爬虫工具，但是对于没有任何数据编程基础的人来说，从头学太费时间，这时候就可以通过淘宝，搜索相关便捷的工具，只要输入要求就可以导出结果，直接获取到想要的资料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另外，有些时候网络上搜索出来的工具过于昂贵，甚至超过了开发的价格，这时候就可以通过网购来定制工具，以节约成本。</a:t>
            </a:r>
          </a:p>
        </p:txBody>
      </p:sp>
    </p:spTree>
    <p:extLst>
      <p:ext uri="{BB962C8B-B14F-4D97-AF65-F5344CB8AC3E}">
        <p14:creationId xmlns:p14="http://schemas.microsoft.com/office/powerpoint/2010/main" val="38748213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寻找工具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3.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询问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无论是通过检索还是网购，都需要耗费较多的时间和精力，询问亲朋好友是一个更加便捷的选择。询问工具相关行业的人，或者同行，可以快速了解到自身的需求通过什么工具来解决较为适宜。例如很多刚入门的社群运营者会询问什么工具比较便宜，又功能较多，可以减少社群运营的工作量，这时候有经验的运营者就会按照具体需求，给出不同的工具推荐，如</a:t>
            </a:r>
            <a:r>
              <a:rPr lang="en-US" altLang="zh-CN" sz="1700" dirty="0" err="1">
                <a:latin typeface="微软雅黑" pitchFamily="34" charset="-122"/>
                <a:ea typeface="微软雅黑" pitchFamily="34" charset="-122"/>
              </a:rPr>
              <a:t>WeTool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、小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管家、建群宝等。</a:t>
            </a:r>
          </a:p>
        </p:txBody>
      </p:sp>
    </p:spTree>
    <p:extLst>
      <p:ext uri="{BB962C8B-B14F-4D97-AF65-F5344CB8AC3E}">
        <p14:creationId xmlns:p14="http://schemas.microsoft.com/office/powerpoint/2010/main" val="4262715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2185988"/>
            <a:ext cx="9144000" cy="286385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学习目标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25563" y="2424113"/>
            <a:ext cx="6486797" cy="1052512"/>
            <a:chOff x="1325563" y="2424113"/>
            <a:chExt cx="6486797" cy="1052512"/>
          </a:xfrm>
        </p:grpSpPr>
        <p:sp>
          <p:nvSpPr>
            <p:cNvPr id="3088" name="矩形 2"/>
            <p:cNvSpPr>
              <a:spLocks noChangeArrowheads="1"/>
            </p:cNvSpPr>
            <p:nvPr/>
          </p:nvSpPr>
          <p:spPr bwMode="auto">
            <a:xfrm>
              <a:off x="2928938" y="2435225"/>
              <a:ext cx="4883422" cy="1041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grpSp>
          <p:nvGrpSpPr>
            <p:cNvPr id="3087" name="组合 5"/>
            <p:cNvGrpSpPr>
              <a:grpSpLocks/>
            </p:cNvGrpSpPr>
            <p:nvPr/>
          </p:nvGrpSpPr>
          <p:grpSpPr bwMode="auto">
            <a:xfrm>
              <a:off x="2935287" y="2424113"/>
              <a:ext cx="4877072" cy="1044575"/>
              <a:chOff x="2945142" y="2537963"/>
              <a:chExt cx="4877456" cy="1060892"/>
            </a:xfrm>
          </p:grpSpPr>
          <p:sp>
            <p:nvSpPr>
              <p:cNvPr id="4" name="矩形 54"/>
              <p:cNvSpPr>
                <a:spLocks noChangeArrowheads="1"/>
              </p:cNvSpPr>
              <p:nvPr/>
            </p:nvSpPr>
            <p:spPr bwMode="auto">
              <a:xfrm>
                <a:off x="2945142" y="2537963"/>
                <a:ext cx="4756525" cy="106089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  <p:sp>
            <p:nvSpPr>
              <p:cNvPr id="3092" name="TextBox 81"/>
              <p:cNvSpPr>
                <a:spLocks noChangeArrowheads="1"/>
              </p:cNvSpPr>
              <p:nvPr/>
            </p:nvSpPr>
            <p:spPr bwMode="auto">
              <a:xfrm>
                <a:off x="3099142" y="2663722"/>
                <a:ext cx="4723456" cy="7568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itchFamily="34" charset="0"/>
                    <a:ea typeface="微软雅黑" pitchFamily="34" charset="-122"/>
                    <a:sym typeface="Copperplate Gothic Bold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itchFamily="34" charset="0"/>
                    <a:ea typeface="微软雅黑" pitchFamily="34" charset="-122"/>
                    <a:sym typeface="Copperplate Gothic Bold" pitchFamily="34" charset="0"/>
                  </a:rPr>
                  <a:t>工具对社群的价值</a:t>
                </a: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itchFamily="34" charset="0"/>
                    <a:ea typeface="微软雅黑" pitchFamily="34" charset="-122"/>
                    <a:sym typeface="Copperplate Gothic Bold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itchFamily="34" charset="0"/>
                    <a:ea typeface="微软雅黑" pitchFamily="34" charset="-122"/>
                    <a:sym typeface="Copperplate Gothic Bold" pitchFamily="34" charset="0"/>
                  </a:rPr>
                  <a:t>社群常用的部分工具</a:t>
                </a:r>
              </a:p>
            </p:txBody>
          </p:sp>
        </p:grpSp>
        <p:grpSp>
          <p:nvGrpSpPr>
            <p:cNvPr id="6" name="组合 11"/>
            <p:cNvGrpSpPr>
              <a:grpSpLocks/>
            </p:cNvGrpSpPr>
            <p:nvPr/>
          </p:nvGrpSpPr>
          <p:grpSpPr bwMode="auto">
            <a:xfrm>
              <a:off x="1325563" y="2424113"/>
              <a:ext cx="1763712" cy="1049337"/>
              <a:chOff x="1634941" y="2498697"/>
              <a:chExt cx="1763713" cy="1057275"/>
            </a:xfrm>
          </p:grpSpPr>
          <p:sp>
            <p:nvSpPr>
              <p:cNvPr id="3089" name="TextBox 14"/>
              <p:cNvSpPr txBox="1">
                <a:spLocks noChangeArrowheads="1"/>
              </p:cNvSpPr>
              <p:nvPr/>
            </p:nvSpPr>
            <p:spPr bwMode="auto">
              <a:xfrm>
                <a:off x="1849406" y="2695617"/>
                <a:ext cx="846912" cy="713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itchFamily="2" charset="-122"/>
                    <a:ea typeface="方正正粗黑简体" pitchFamily="2" charset="-122"/>
                  </a:rPr>
                  <a:t>知识目标</a:t>
                </a:r>
              </a:p>
            </p:txBody>
          </p:sp>
          <p:sp>
            <p:nvSpPr>
              <p:cNvPr id="5" name="矩形 29"/>
              <p:cNvSpPr>
                <a:spLocks noChangeArrowheads="1"/>
              </p:cNvSpPr>
              <p:nvPr/>
            </p:nvSpPr>
            <p:spPr bwMode="auto">
              <a:xfrm>
                <a:off x="1634941" y="2498697"/>
                <a:ext cx="1763713" cy="1057275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30325" y="3754438"/>
            <a:ext cx="6482035" cy="1049341"/>
            <a:chOff x="1330325" y="3754438"/>
            <a:chExt cx="6481941" cy="1049341"/>
          </a:xfrm>
        </p:grpSpPr>
        <p:grpSp>
          <p:nvGrpSpPr>
            <p:cNvPr id="3078" name="组合 37"/>
            <p:cNvGrpSpPr>
              <a:grpSpLocks/>
            </p:cNvGrpSpPr>
            <p:nvPr/>
          </p:nvGrpSpPr>
          <p:grpSpPr bwMode="auto">
            <a:xfrm>
              <a:off x="2928915" y="3756028"/>
              <a:ext cx="4883351" cy="1047751"/>
              <a:chOff x="3119531" y="3592671"/>
              <a:chExt cx="4884889" cy="1047834"/>
            </a:xfrm>
          </p:grpSpPr>
          <p:sp>
            <p:nvSpPr>
              <p:cNvPr id="3" name="矩形 35"/>
              <p:cNvSpPr>
                <a:spLocks noChangeArrowheads="1"/>
              </p:cNvSpPr>
              <p:nvPr/>
            </p:nvSpPr>
            <p:spPr bwMode="auto">
              <a:xfrm>
                <a:off x="3119531" y="3600610"/>
                <a:ext cx="4884888" cy="10398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083" name="组合 9"/>
              <p:cNvGrpSpPr>
                <a:grpSpLocks/>
              </p:cNvGrpSpPr>
              <p:nvPr/>
            </p:nvGrpSpPr>
            <p:grpSpPr bwMode="auto">
              <a:xfrm>
                <a:off x="3136998" y="3592671"/>
                <a:ext cx="4867422" cy="1044659"/>
                <a:chOff x="3136998" y="3592671"/>
                <a:chExt cx="4867422" cy="1044659"/>
              </a:xfrm>
            </p:grpSpPr>
            <p:sp>
              <p:nvSpPr>
                <p:cNvPr id="8" name="矩形 47"/>
                <p:cNvSpPr>
                  <a:spLocks noChangeArrowheads="1"/>
                </p:cNvSpPr>
                <p:nvPr/>
              </p:nvSpPr>
              <p:spPr bwMode="auto">
                <a:xfrm>
                  <a:off x="3136998" y="3592671"/>
                  <a:ext cx="4746463" cy="1044659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  <a:headEnd/>
                  <a:tailEnd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85" name="TextBox 90"/>
                <p:cNvSpPr>
                  <a:spLocks noChangeArrowheads="1"/>
                </p:cNvSpPr>
                <p:nvPr/>
              </p:nvSpPr>
              <p:spPr bwMode="auto">
                <a:xfrm>
                  <a:off x="3284681" y="3728111"/>
                  <a:ext cx="4719739" cy="7848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marL="2857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itchFamily="34" charset="0"/>
                      <a:ea typeface="微软雅黑" pitchFamily="34" charset="-122"/>
                      <a:sym typeface="Copperplate Gothic Bold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itchFamily="34" charset="0"/>
                      <a:ea typeface="微软雅黑" pitchFamily="34" charset="-122"/>
                      <a:sym typeface="Copperplate Gothic Bold" pitchFamily="34" charset="0"/>
                    </a:rPr>
                    <a:t>需求筛选的方法</a:t>
                  </a:r>
                </a:p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itchFamily="34" charset="0"/>
                      <a:ea typeface="微软雅黑" pitchFamily="34" charset="-122"/>
                      <a:sym typeface="Copperplate Gothic Bold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itchFamily="34" charset="0"/>
                      <a:ea typeface="微软雅黑" pitchFamily="34" charset="-122"/>
                      <a:sym typeface="Copperplate Gothic Bold" pitchFamily="34" charset="0"/>
                    </a:rPr>
                    <a:t>选择工具的方法</a:t>
                  </a:r>
                </a:p>
              </p:txBody>
            </p:sp>
          </p:grpSp>
        </p:grpSp>
        <p:grpSp>
          <p:nvGrpSpPr>
            <p:cNvPr id="3079" name="组合 36"/>
            <p:cNvGrpSpPr>
              <a:grpSpLocks/>
            </p:cNvGrpSpPr>
            <p:nvPr/>
          </p:nvGrpSpPr>
          <p:grpSpPr bwMode="auto">
            <a:xfrm>
              <a:off x="1330325" y="3754438"/>
              <a:ext cx="1763713" cy="1047750"/>
              <a:chOff x="1533525" y="3576638"/>
              <a:chExt cx="1763713" cy="1047600"/>
            </a:xfrm>
          </p:grpSpPr>
          <p:sp>
            <p:nvSpPr>
              <p:cNvPr id="3080" name="TextBox 15"/>
              <p:cNvSpPr txBox="1">
                <a:spLocks noChangeArrowheads="1"/>
              </p:cNvSpPr>
              <p:nvPr/>
            </p:nvSpPr>
            <p:spPr bwMode="auto">
              <a:xfrm>
                <a:off x="1743228" y="3784740"/>
                <a:ext cx="837540" cy="707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itchFamily="2" charset="-122"/>
                    <a:ea typeface="方正正粗黑简体" pitchFamily="2" charset="-122"/>
                  </a:rPr>
                  <a:t>技能目标 </a:t>
                </a:r>
              </a:p>
            </p:txBody>
          </p:sp>
          <p:sp>
            <p:nvSpPr>
              <p:cNvPr id="9" name="矩形 29"/>
              <p:cNvSpPr>
                <a:spLocks noChangeArrowheads="1"/>
              </p:cNvSpPr>
              <p:nvPr/>
            </p:nvSpPr>
            <p:spPr bwMode="auto">
              <a:xfrm>
                <a:off x="1533525" y="3576638"/>
                <a:ext cx="1763687" cy="1047600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9096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筛选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068894"/>
            <a:ext cx="7980363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在找到需求所对应的工具后，往往一个需求会有多个工具可以解决，这时候下就需要筛选工具，找到最合适的工具。在选择工具中，这里推荐使用四象限法测来进行选择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。四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象限法则引用的是著名管理学家史蒂芬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科维提出的时间管理理论，史蒂芬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科维把事情按照“紧急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不紧急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重要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不重要”划分出了二维四象限的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模型。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C:\Users\PC\AppData\Local\Temp\1567759200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511" y="3724994"/>
            <a:ext cx="3736975" cy="2800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4199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筛选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068894"/>
            <a:ext cx="798036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在工具的筛选中，两个维度的指标需要改为“性价比”和“使用频次”，从而通过这两个维度的对比，把不同工具放入四个象限中，最终筛选出合适的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工具。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 descr="C:\Users\PC\AppData\Local\Temp\1567759361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68" y="2982201"/>
            <a:ext cx="4534263" cy="3464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544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筛选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068894"/>
            <a:ext cx="7980363" cy="436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）第一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象限：高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高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这个象限包含的是性价比高、使用频率高的工具，这一类工具使用的必要性极高，一般可以默认为直接购买使用。例如对于新人的自动回复、自动加人与自动踢人，都是“高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高”类工具，确认需求后就可以直接购买。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）第二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象限：低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高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个象限包含的是性价比低、使用频率高的工具，这一类工具使用的必要性不是很高，如果人工能替代就尽量通过人工来完成，除非人工无法完成或者社群运营者经费较为充足，才进行购买使用。例如消息群发工具，使用频率高，但相应的工具价格不菲，建议消息群发需求通过社群平台自带的群发功能完成，或者通过人工逐一完成。又例如关键词自动回复工具，也是可以完全通过人工完成，在是否使用工具这一问题上需要深思熟虑。</a:t>
            </a:r>
          </a:p>
        </p:txBody>
      </p:sp>
    </p:spTree>
    <p:extLst>
      <p:ext uri="{BB962C8B-B14F-4D97-AF65-F5344CB8AC3E}">
        <p14:creationId xmlns:p14="http://schemas.microsoft.com/office/powerpoint/2010/main" val="3148017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工具选择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7.2.2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筛选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068894"/>
            <a:ext cx="7980363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）第三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象限：低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低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个象限包含的是性价比低、使用频率低的工具，这一类工具使用的必要性极低，除非特殊情况，一般直接不予购买。这类情况一般发生在工具较贵，使用频率很低、运营者资金不多的场景下，例如小型社群没有必要买社群商城工具，成本过高且购买量注定不高，很难收回成本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）第四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象限：高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低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这个象限包含的是性价比高、使用频率低的工具，这一类工具使用的必要性略高于“低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高”类别的工具，如果社群运营者资金充裕就可以选择购买。例如社群裂变活动搭配的拉新工具、多群运营中的同步群发工具、社群活动用到的直播工具等。</a:t>
            </a:r>
          </a:p>
        </p:txBody>
      </p:sp>
    </p:spTree>
    <p:extLst>
      <p:ext uri="{BB962C8B-B14F-4D97-AF65-F5344CB8AC3E}">
        <p14:creationId xmlns:p14="http://schemas.microsoft.com/office/powerpoint/2010/main" val="1752854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知识框架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2555875" y="3150295"/>
            <a:ext cx="4056063" cy="566737"/>
            <a:chOff x="2358154" y="2698006"/>
            <a:chExt cx="4650750" cy="650995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社群</a:t>
              </a:r>
              <a:r>
                <a:rPr lang="zh-CN" altLang="en-US" kern="0" dirty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管理类工具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1</a:t>
              </a:r>
            </a:p>
          </p:txBody>
        </p:sp>
      </p:grpSp>
      <p:grpSp>
        <p:nvGrpSpPr>
          <p:cNvPr id="7172" name="组合 7"/>
          <p:cNvGrpSpPr>
            <a:grpSpLocks/>
          </p:cNvGrpSpPr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7.3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工具</a:t>
              </a:r>
              <a:r>
                <a:rPr lang="zh-CN" altLang="en-US" sz="2800" b="1" dirty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推荐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3" name="组合 2"/>
          <p:cNvGrpSpPr>
            <a:grpSpLocks/>
          </p:cNvGrpSpPr>
          <p:nvPr/>
        </p:nvGrpSpPr>
        <p:grpSpPr bwMode="auto">
          <a:xfrm>
            <a:off x="2547938" y="4662463"/>
            <a:ext cx="4056062" cy="566737"/>
            <a:chOff x="2358154" y="2698006"/>
            <a:chExt cx="4650750" cy="650995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社群功能类</a:t>
              </a:r>
              <a:r>
                <a:rPr lang="zh-CN" altLang="en-US" kern="0" dirty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工具</a:t>
              </a: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2</a:t>
              </a:r>
            </a:p>
          </p:txBody>
        </p:sp>
      </p:grp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>
              <a:grpSpLocks/>
            </p:cNvGrpSpPr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98754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管理类工具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3007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1.WeTool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 err="1">
                <a:latin typeface="微软雅黑" pitchFamily="34" charset="-122"/>
                <a:ea typeface="微软雅黑" pitchFamily="34" charset="-122"/>
              </a:rPr>
              <a:t>WeTool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是微小宝旗下的社群管理工具，是一个社群综合性服务平台，致力为传统商家提供社会化媒体精准营销提供解决方案，结合社群辅助功能与社群拓展功能，能够帮助社群运营者在更好的运营社群，提升社群服务质量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700" dirty="0" err="1" smtClean="0">
                <a:latin typeface="微软雅黑" pitchFamily="34" charset="-122"/>
                <a:ea typeface="微软雅黑" pitchFamily="34" charset="-122"/>
              </a:rPr>
              <a:t>WeTool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在社群管理领域，是一个使用量较大的工具，普通版可以免费试用，操作也较为简单，很适合刚入门的社群运营者使用。</a:t>
            </a:r>
          </a:p>
        </p:txBody>
      </p:sp>
      <p:pic>
        <p:nvPicPr>
          <p:cNvPr id="11" name="图片 10" descr="C:\Users\PC\AppData\Local\Temp\1565253183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134" y="4797152"/>
            <a:ext cx="3115731" cy="1080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433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管理类工具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2.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建群宝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建群宝隶专注于提供专业、可靠、易用的社群运营和用户增长一体化解决方案，帮助社群运营者快速完成用户拉新和引流。建群宝提供的升级活码管理系统，解决了扫码次数有限的行业痛点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。建群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宝的主要使用场景是用户增长类活动和产品销售类活动，例如社群裂变。</a:t>
            </a:r>
          </a:p>
        </p:txBody>
      </p:sp>
      <p:pic>
        <p:nvPicPr>
          <p:cNvPr id="12" name="图片 11" descr="C:\Users\PC\AppData\Local\Temp\1565255462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176" y="4365104"/>
            <a:ext cx="3869647" cy="12961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4873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6575" y="1988840"/>
            <a:ext cx="27655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【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多学一招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>
                <a:solidFill>
                  <a:srgbClr val="1B639F"/>
                </a:solidFill>
              </a:rPr>
              <a:t>社群裂变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38" y="2420888"/>
            <a:ext cx="7931150" cy="21048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社群营销中还有一种变体的模式，叫社群裂变，下面对社群裂变进行一下介绍。社群裂变存在两种含义，一种是“在社群中进行裂变”，意思为在社群中进行广告或者活动的快速传播；另一种是“利用社群进行用户裂变活动”，意思是通过社群为载体，配合其他活动为公司实现用户的快速增长，同时带来营收的快速增长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管理类工具</a:t>
            </a:r>
          </a:p>
        </p:txBody>
      </p:sp>
      <p:pic>
        <p:nvPicPr>
          <p:cNvPr id="1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C:\Users\PC\Desktop\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416" y="4523990"/>
            <a:ext cx="5274310" cy="20027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5203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鲸</a:t>
            </a:r>
            <a:r>
              <a:rPr lang="zh-CN" altLang="en-US" sz="2000" b="1" dirty="0">
                <a:solidFill>
                  <a:srgbClr val="1B639F"/>
                </a:solidFill>
              </a:rPr>
              <a:t>打卡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鲸打卡是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一家“小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程序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教育行业督学营销解决方案”服务提供商，专注为教育机构、老师、自媒体、社群部署品牌专属小程序，帮助客户管理班级，提高学员续费、转介绍率，降低招生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成本。</a:t>
            </a:r>
            <a:endParaRPr lang="en-US" altLang="zh-CN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鲸打卡工具主要解决了社群中的打卡需求，和知识付费类社群的培训平台建设需求。鲸打卡包括了课程功能、打卡功能、营销功能、日常管理功能、通知提醒功能、各行业考试题目题库、数据分析功能等功能包块</a:t>
            </a:r>
          </a:p>
        </p:txBody>
      </p:sp>
      <p:pic>
        <p:nvPicPr>
          <p:cNvPr id="12" name="图片 11" descr="C:\Users\PC\AppData\Local\Temp\1565255527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41" y="5011406"/>
            <a:ext cx="2514117" cy="1342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4873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投票</a:t>
            </a:r>
            <a:r>
              <a:rPr lang="zh-CN" altLang="en-US" sz="2000" b="1" dirty="0">
                <a:solidFill>
                  <a:srgbClr val="1B639F"/>
                </a:solidFill>
              </a:rPr>
              <a:t>吧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大多数社群平台本身不具备投票功能，部分网页可以提供但功能极为简单，很多时候并不能满足实际需要。目前，不管是需要创建严谨精确的内部选举投票、评比投票，还是以聚集人气吸粉为目的活动投票，都需要选择一个稳定可靠、功能足够强大的第三方投票平台。这边推荐的是投票吧这个工具，它具有众多的功能和十分便于操作的后台，可以满足绝大多数社群内投票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需求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投票吧主要包含了多媒体投票功能、防刷票功能、数据监测功能、个性化定制功能、信息抓取功能等，能满足绝大多数社群运营者的投票活动需求。</a:t>
            </a:r>
          </a:p>
        </p:txBody>
      </p:sp>
      <p:pic>
        <p:nvPicPr>
          <p:cNvPr id="11" name="图片 10" descr="C:\Users\PC\AppData\Local\Temp\1565247547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692" y="5393169"/>
            <a:ext cx="2258616" cy="1060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6296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组合 32"/>
          <p:cNvGrpSpPr>
            <a:grpSpLocks/>
          </p:cNvGrpSpPr>
          <p:nvPr/>
        </p:nvGrpSpPr>
        <p:grpSpPr bwMode="auto">
          <a:xfrm>
            <a:off x="598488" y="2270125"/>
            <a:ext cx="2373312" cy="2371725"/>
            <a:chOff x="619984" y="2335306"/>
            <a:chExt cx="2373313" cy="2371725"/>
          </a:xfrm>
        </p:grpSpPr>
        <p:grpSp>
          <p:nvGrpSpPr>
            <p:cNvPr id="4108" name="组合 33"/>
            <p:cNvGrpSpPr>
              <a:grpSpLocks/>
            </p:cNvGrpSpPr>
            <p:nvPr/>
          </p:nvGrpSpPr>
          <p:grpSpPr bwMode="auto">
            <a:xfrm>
              <a:off x="619984" y="2335306"/>
              <a:ext cx="2373313" cy="2371725"/>
              <a:chOff x="619984" y="2335306"/>
              <a:chExt cx="2373313" cy="2371725"/>
            </a:xfrm>
          </p:grpSpPr>
          <p:sp>
            <p:nvSpPr>
              <p:cNvPr id="4118" name="Oval 31"/>
              <p:cNvSpPr>
                <a:spLocks noChangeArrowheads="1"/>
              </p:cNvSpPr>
              <p:nvPr/>
            </p:nvSpPr>
            <p:spPr bwMode="auto">
              <a:xfrm>
                <a:off x="619984" y="2335306"/>
                <a:ext cx="2373313" cy="23717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072AE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9" name="Oval 32"/>
              <p:cNvSpPr>
                <a:spLocks noChangeArrowheads="1"/>
              </p:cNvSpPr>
              <p:nvPr/>
            </p:nvSpPr>
            <p:spPr bwMode="auto">
              <a:xfrm>
                <a:off x="775018" y="2488248"/>
                <a:ext cx="2058987" cy="2060575"/>
              </a:xfrm>
              <a:prstGeom prst="ellipse">
                <a:avLst/>
              </a:prstGeom>
              <a:gradFill rotWithShape="0">
                <a:gsLst>
                  <a:gs pos="0">
                    <a:srgbClr val="3072AE"/>
                  </a:gs>
                  <a:gs pos="100000">
                    <a:srgbClr val="1B4F9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09" name="组合 34"/>
            <p:cNvGrpSpPr>
              <a:grpSpLocks/>
            </p:cNvGrpSpPr>
            <p:nvPr/>
          </p:nvGrpSpPr>
          <p:grpSpPr bwMode="auto">
            <a:xfrm>
              <a:off x="868680" y="2595656"/>
              <a:ext cx="1862679" cy="1855787"/>
              <a:chOff x="868680" y="2595656"/>
              <a:chExt cx="1862679" cy="1855787"/>
            </a:xfrm>
          </p:grpSpPr>
          <p:sp>
            <p:nvSpPr>
              <p:cNvPr id="36" name="Oval 34"/>
              <p:cNvSpPr>
                <a:spLocks noChangeArrowheads="1"/>
              </p:cNvSpPr>
              <p:nvPr/>
            </p:nvSpPr>
            <p:spPr bwMode="auto">
              <a:xfrm>
                <a:off x="927959" y="2603594"/>
                <a:ext cx="1798638" cy="18002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vert="eaVert"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11" name="组合 36"/>
              <p:cNvGrpSpPr>
                <a:grpSpLocks/>
              </p:cNvGrpSpPr>
              <p:nvPr/>
            </p:nvGrpSpPr>
            <p:grpSpPr bwMode="auto">
              <a:xfrm>
                <a:off x="868680" y="2595656"/>
                <a:ext cx="1862679" cy="1855787"/>
                <a:chOff x="2054543" y="2610896"/>
                <a:chExt cx="1862679" cy="1855787"/>
              </a:xfrm>
            </p:grpSpPr>
            <p:sp>
              <p:nvSpPr>
                <p:cNvPr id="38" name="Oval 33"/>
                <p:cNvSpPr>
                  <a:spLocks noChangeArrowheads="1"/>
                </p:cNvSpPr>
                <p:nvPr/>
              </p:nvSpPr>
              <p:spPr bwMode="auto">
                <a:xfrm>
                  <a:off x="2059847" y="2610896"/>
                  <a:ext cx="1857376" cy="185578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113" name="组合 38"/>
                <p:cNvGrpSpPr>
                  <a:grpSpLocks/>
                </p:cNvGrpSpPr>
                <p:nvPr/>
              </p:nvGrpSpPr>
              <p:grpSpPr bwMode="auto">
                <a:xfrm>
                  <a:off x="2054543" y="2612073"/>
                  <a:ext cx="1755775" cy="1755775"/>
                  <a:chOff x="2054543" y="2612073"/>
                  <a:chExt cx="1755775" cy="1755775"/>
                </a:xfrm>
              </p:grpSpPr>
              <p:sp>
                <p:nvSpPr>
                  <p:cNvPr id="4114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054543" y="2612073"/>
                    <a:ext cx="1755775" cy="175577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4115" name="组合 40"/>
                  <p:cNvGrpSpPr>
                    <a:grpSpLocks/>
                  </p:cNvGrpSpPr>
                  <p:nvPr/>
                </p:nvGrpSpPr>
                <p:grpSpPr bwMode="auto">
                  <a:xfrm>
                    <a:off x="2132872" y="2668046"/>
                    <a:ext cx="1668463" cy="1639887"/>
                    <a:chOff x="2132872" y="2668046"/>
                    <a:chExt cx="1668463" cy="1639887"/>
                  </a:xfrm>
                </p:grpSpPr>
                <p:sp>
                  <p:nvSpPr>
                    <p:cNvPr id="42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32872" y="2668046"/>
                      <a:ext cx="1668463" cy="163988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17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8530" y="2693035"/>
                      <a:ext cx="1482725" cy="133191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D6E1E2">
                            <a:alpha val="37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846138" y="3135313"/>
            <a:ext cx="18272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pc="300" dirty="0">
                <a:solidFill>
                  <a:srgbClr val="3072AE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0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目录</a:t>
            </a: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292475" y="2492896"/>
            <a:ext cx="4789488" cy="403225"/>
            <a:chOff x="3292475" y="2063750"/>
            <a:chExt cx="4789488" cy="403225"/>
          </a:xfrm>
        </p:grpSpPr>
        <p:sp>
          <p:nvSpPr>
            <p:cNvPr id="30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2063750"/>
              <a:ext cx="4675188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7.1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社群</a:t>
              </a:r>
              <a:r>
                <a:rPr lang="zh-CN" altLang="en-US" b="1" dirty="0">
                  <a:solidFill>
                    <a:prstClr val="white"/>
                  </a:solidFill>
                  <a:ea typeface="黑体" pitchFamily="49" charset="-122"/>
                </a:rPr>
                <a:t>运营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需求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3" action="ppaction://hlinksldjump"/>
                </a:rPr>
                <a:t>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3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3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3" action="ppaction://hlinksldjump"/>
                </a:rPr>
                <a:t>】 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32" name="Oval 22"/>
            <p:cNvSpPr>
              <a:spLocks noChangeArrowheads="1"/>
            </p:cNvSpPr>
            <p:nvPr/>
          </p:nvSpPr>
          <p:spPr bwMode="auto">
            <a:xfrm>
              <a:off x="3292475" y="21732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3303588" y="3195563"/>
            <a:ext cx="4770437" cy="403225"/>
            <a:chOff x="3303588" y="2660650"/>
            <a:chExt cx="4770437" cy="403225"/>
          </a:xfrm>
        </p:grpSpPr>
        <p:sp>
          <p:nvSpPr>
            <p:cNvPr id="34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26606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7.2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工具选择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35" name="Oval 22"/>
            <p:cNvSpPr>
              <a:spLocks noChangeArrowheads="1"/>
            </p:cNvSpPr>
            <p:nvPr/>
          </p:nvSpPr>
          <p:spPr bwMode="auto">
            <a:xfrm>
              <a:off x="3303588" y="27701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303588" y="3889871"/>
            <a:ext cx="4770437" cy="403225"/>
            <a:chOff x="3303588" y="3282950"/>
            <a:chExt cx="4770437" cy="403225"/>
          </a:xfrm>
        </p:grpSpPr>
        <p:sp>
          <p:nvSpPr>
            <p:cNvPr id="41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32829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7.3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工具推荐 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5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5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5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43" name="Oval 22"/>
            <p:cNvSpPr>
              <a:spLocks noChangeArrowheads="1"/>
            </p:cNvSpPr>
            <p:nvPr/>
          </p:nvSpPr>
          <p:spPr bwMode="auto">
            <a:xfrm>
              <a:off x="3303588" y="33924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6379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3.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千聊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千聊是一个专注于知识分享的平台，专注于知识付费类直播，任何一个个人和机构都可以通过千聊开设直播，千聊直播不受时间、场合和流量的限制，适用于各种培训、课程、脱口秀、聊天室、图片分享、旅行直播、活动直播等，是社群的增粉利器，并且对使用者不收取费用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。千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聊主要解决的是社群中无法实现视频直播的问题，满足了社群运营者在社群内进行多媒体直播的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需求。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 descr="https://timgsa.baidu.com/timg?image&amp;quality=80&amp;size=b9999_10000&amp;sec=1565266146343&amp;di=a493c939d14ed5533a9a9f1f8525ac38&amp;imgtype=0&amp;src=http%3A%2F%2Fpic.downyi.com%2Fupload%2F2017-10%2F20171020174315312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959" y="4527734"/>
            <a:ext cx="1896081" cy="18960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26429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一起</a:t>
            </a:r>
            <a:r>
              <a:rPr lang="zh-CN" altLang="en-US" sz="2000" b="1" dirty="0">
                <a:solidFill>
                  <a:srgbClr val="1B639F"/>
                </a:solidFill>
              </a:rPr>
              <a:t>学堂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40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一起学堂是一个知名的微课社群服务平台，以围绕微信社群为主的移动端生态展开业务，主营社群服务、电商、教育培训三大业务板块。一起学堂最突出的特色是可以完成语音等消息同步多社群传播，例如一个老师需要同时在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个社群做语音分享，这时候就可以使用一起学堂来进行同步推送，实现原本无法实现的需求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除了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同步转播功能外，一起学堂也能完成知识付费的一些需求，例如课程重播、群内与页面同步、邀请卡、分销营销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1" name="图片 10" descr="C:\Users\PC\AppData\Local\Temp\1565255743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544" y="5157192"/>
            <a:ext cx="3630912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6544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工具推荐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5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绘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群绘主要从事社群、社会化电商和用户运营领域的解决方案设计、服务实施与行业研究。利用业务、平台、产品、大数据技术以及合作资源提供整合社群解决方案，并为用户提供社群价值衡量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体系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相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较社群管理类工具自带的社群数据统计功能而言，群绘拥有更专业、丰富的数据收集统计功能，可以帮助社群运营者更好地完成数据统计工作，例如社群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BI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系统、社群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CRM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系统、社群用户画像等功能。</a:t>
            </a:r>
          </a:p>
        </p:txBody>
      </p:sp>
      <p:pic>
        <p:nvPicPr>
          <p:cNvPr id="12" name="图片 11" descr="C:\Users\PC\AppData\Local\Temp\1565256340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395" y="4797152"/>
            <a:ext cx="3065209" cy="14215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8516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2"/>
          <p:cNvSpPr>
            <a:spLocks noGrp="1"/>
          </p:cNvSpPr>
          <p:nvPr>
            <p:ph type="title"/>
          </p:nvPr>
        </p:nvSpPr>
        <p:spPr bwMode="auto">
          <a:xfrm>
            <a:off x="1770063" y="177800"/>
            <a:ext cx="4603750" cy="776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32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32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引导案例</a:t>
            </a:r>
            <a:r>
              <a:rPr lang="en-US" altLang="zh-CN" sz="32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32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1104900"/>
            <a:ext cx="8478838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硬笔书法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社群工具的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endParaRPr lang="zh-CN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在小熊硬笔书法社群一期期进行的过程中，小熊发现自己的重复工作量很大，很多工作都是周而复始的在做，如群日报、欢迎新人等，他觉得有必要去寻找自动化工具来帮助自己。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首先小熊先分析了社群中所遇到的问题及其需求，他发现主要存在的需求是多社群消息群发、新人入群的自动欢迎、多社群同时发语音消息、社群消息量统计。于是小熊制作了需求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功能转换图，把需求转换为功能，方便自己寻找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工具。</a:t>
            </a:r>
            <a:endParaRPr lang="en-US" altLang="zh-CN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小熊开始根据需求寻找市面上的社群运营工具，经过多方比对，小熊最后确定了使用</a:t>
            </a:r>
            <a:r>
              <a:rPr lang="en-US" altLang="zh-CN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WeTool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和一起学堂两个社群运营工具来帮助自己运营社群。</a:t>
            </a:r>
          </a:p>
        </p:txBody>
      </p:sp>
    </p:spTree>
    <p:extLst>
      <p:ext uri="{BB962C8B-B14F-4D97-AF65-F5344CB8AC3E}">
        <p14:creationId xmlns:p14="http://schemas.microsoft.com/office/powerpoint/2010/main" val="24517841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知识框架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2555875" y="3150295"/>
            <a:ext cx="4056063" cy="566737"/>
            <a:chOff x="2358154" y="2698006"/>
            <a:chExt cx="4650750" cy="650995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需求筛选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1</a:t>
              </a:r>
            </a:p>
          </p:txBody>
        </p:sp>
      </p:grpSp>
      <p:grpSp>
        <p:nvGrpSpPr>
          <p:cNvPr id="7172" name="组合 7"/>
          <p:cNvGrpSpPr>
            <a:grpSpLocks/>
          </p:cNvGrpSpPr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7.1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社群</a:t>
              </a:r>
              <a:r>
                <a:rPr lang="zh-CN" altLang="en-US" sz="2800" b="1" dirty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需求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3" name="组合 2"/>
          <p:cNvGrpSpPr>
            <a:grpSpLocks/>
          </p:cNvGrpSpPr>
          <p:nvPr/>
        </p:nvGrpSpPr>
        <p:grpSpPr bwMode="auto">
          <a:xfrm>
            <a:off x="2547938" y="4662463"/>
            <a:ext cx="4056062" cy="566737"/>
            <a:chOff x="2358154" y="2698006"/>
            <a:chExt cx="4650750" cy="650995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常见需求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2</a:t>
              </a:r>
            </a:p>
          </p:txBody>
        </p:sp>
      </p:grp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>
              <a:grpSpLocks/>
            </p:cNvGrpSpPr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913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筛选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037179"/>
            <a:ext cx="7980363" cy="440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）内容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重复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社群运营中存在很多简单但是需要经常重复的工作，例如前文所提及的新人入群欢迎语，就可以采用工具来替代人工操作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）大量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耗时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中还有不少需要耗费大量时间的工作，例如统计社群人员进出数量、统计社群人员发言数量，这些不但频率高而且耗时的工作，如果是由人手动统计，则大大提高了社群运营成本，此处就可以采用工具来辅助，降低社群运营成本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）基础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模式内缺失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社群平台的功能有限，有些模式中的个别板块受到功能限制，没法发挥出应有的价值，这时候就需要通过第三方工具，从而完善社群的模式体系，达到最佳的运营效果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901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管理类需求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）内容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管理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同步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推送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多社群运营时，一些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通知或者内容需要同时在多个群中推送，由于社群的特性，往往这类通知在不同群之间会存在时间差，如果社群多达上百个，那运营者的工作量会极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大，并且耗时极长，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这时候就可以使用一些群发工具来一键完成同步推送工作。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回复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中由于人数较多，往往会出现重复的提问或者事件，社群运营者需要一而再、再而三地回复相同的内容，例如查询群规则和新成员入群欢迎语。这时候如果能设置有自动回复，就可以大大提高运营者的工作效率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849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管理类需求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3)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定时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推送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在一些社群活动或事件中，消息需要在某个固定时间推送至社群中，为了避免遗忘，自动的定时推送功能就显得尤为重要。例如社群的新年跨年祝福消息，就需要准时在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点推送出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）人员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管理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审核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群等有入群审核机制的社群中，往往会有备注关键词入群的规则，如果采用纯手工操作，工作量会极大并且无法做到及时性，运营者和用户的体验都会较差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747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7.1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</a:t>
            </a:r>
            <a:r>
              <a:rPr lang="zh-CN" altLang="en-US" sz="2800" b="1" dirty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运营需求</a:t>
            </a: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7.1.2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常见需求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社群</a:t>
            </a:r>
            <a:r>
              <a:rPr lang="zh-CN" altLang="en-US" sz="2000" b="1" dirty="0">
                <a:solidFill>
                  <a:srgbClr val="1B639F"/>
                </a:solidFill>
              </a:rPr>
              <a:t>管理类需求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踢人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针对社群中的群规则，社群运营者一定要通过严格“执法”来维护。但是有些社群消息太多，或者社群运营者管理的群数太多，发生了遗漏，就会降低社群的用户满意度。这时候如果有程序或软件可以实现自动移除违规群员的功能，就可以解决这个问题。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7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标签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分类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每个人都可以对应一些标签，例如性别、喜好、地域、年龄等。在社群中群成员的标签往往具有较高的分析价值，如果能有工具帮助社群运营者收集和整理标签，可以大大提升社群运营质量。</a:t>
            </a:r>
          </a:p>
        </p:txBody>
      </p:sp>
    </p:spTree>
    <p:extLst>
      <p:ext uri="{BB962C8B-B14F-4D97-AF65-F5344CB8AC3E}">
        <p14:creationId xmlns:p14="http://schemas.microsoft.com/office/powerpoint/2010/main" val="2578255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3483</Words>
  <Application>Microsoft Office PowerPoint</Application>
  <PresentationFormat>全屏显示(4:3)</PresentationFormat>
  <Paragraphs>199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Copperplate Gothic Bold</vt:lpstr>
      <vt:lpstr>Gulim</vt:lpstr>
      <vt:lpstr>方正正粗黑简体</vt:lpstr>
      <vt:lpstr>黑体</vt:lpstr>
      <vt:lpstr>楷体</vt:lpstr>
      <vt:lpstr>宋体</vt:lpstr>
      <vt:lpstr>微软雅黑</vt:lpstr>
      <vt:lpstr>Arial</vt:lpstr>
      <vt:lpstr>Calibri</vt:lpstr>
      <vt:lpstr>Wingdings</vt:lpstr>
      <vt:lpstr>默认设计模板</vt:lpstr>
      <vt:lpstr>PowerPoint 演示文稿</vt:lpstr>
      <vt:lpstr>PowerPoint 演示文稿</vt:lpstr>
      <vt:lpstr>PowerPoint 演示文稿</vt:lpstr>
      <vt:lpstr>【引导案例】</vt:lpstr>
      <vt:lpstr>PowerPoint 演示文稿</vt:lpstr>
      <vt:lpstr>7.1  社群运营需求</vt:lpstr>
      <vt:lpstr>7.1  社群运营需求</vt:lpstr>
      <vt:lpstr>7.1  社群运营需求</vt:lpstr>
      <vt:lpstr>7.1  社群运营需求</vt:lpstr>
      <vt:lpstr>7.1  社群运营需求</vt:lpstr>
      <vt:lpstr>7.1  社群运营需求</vt:lpstr>
      <vt:lpstr>7.1  社群运营需求</vt:lpstr>
      <vt:lpstr>7.1  社群运营需求</vt:lpstr>
      <vt:lpstr>PowerPoint 演示文稿</vt:lpstr>
      <vt:lpstr>7.2  工具选择</vt:lpstr>
      <vt:lpstr>7.2  工具选择</vt:lpstr>
      <vt:lpstr>7.2  工具选择</vt:lpstr>
      <vt:lpstr>7.2  工具选择</vt:lpstr>
      <vt:lpstr>7.2  工具选择</vt:lpstr>
      <vt:lpstr>7.2  工具选择</vt:lpstr>
      <vt:lpstr>7.2  工具选择</vt:lpstr>
      <vt:lpstr>7.2  工具选择</vt:lpstr>
      <vt:lpstr>7.2  工具选择</vt:lpstr>
      <vt:lpstr>PowerPoint 演示文稿</vt:lpstr>
      <vt:lpstr>7.3  工具推荐</vt:lpstr>
      <vt:lpstr>7.3  工具推荐</vt:lpstr>
      <vt:lpstr>7.3  工具推荐</vt:lpstr>
      <vt:lpstr>7.3  工具推荐</vt:lpstr>
      <vt:lpstr>7.3  工具推荐</vt:lpstr>
      <vt:lpstr>7.3  工具推荐</vt:lpstr>
      <vt:lpstr>7.3  工具推荐</vt:lpstr>
      <vt:lpstr>7.3  工具推荐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lalala</dc:creator>
  <cp:lastModifiedBy>itcast</cp:lastModifiedBy>
  <cp:revision>73</cp:revision>
  <dcterms:created xsi:type="dcterms:W3CDTF">2019-10-12T01:15:12Z</dcterms:created>
  <dcterms:modified xsi:type="dcterms:W3CDTF">2021-03-24T07:07:30Z</dcterms:modified>
</cp:coreProperties>
</file>