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sldIdLst>
    <p:sldId id="257" r:id="rId2"/>
    <p:sldId id="258" r:id="rId3"/>
    <p:sldId id="259" r:id="rId4"/>
    <p:sldId id="260" r:id="rId5"/>
    <p:sldId id="266" r:id="rId6"/>
    <p:sldId id="262" r:id="rId7"/>
    <p:sldId id="263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64" r:id="rId16"/>
    <p:sldId id="274" r:id="rId17"/>
    <p:sldId id="275" r:id="rId18"/>
    <p:sldId id="276" r:id="rId19"/>
    <p:sldId id="277" r:id="rId20"/>
    <p:sldId id="279" r:id="rId21"/>
    <p:sldId id="330" r:id="rId22"/>
    <p:sldId id="331" r:id="rId23"/>
    <p:sldId id="280" r:id="rId24"/>
    <p:sldId id="332" r:id="rId25"/>
    <p:sldId id="278" r:id="rId26"/>
    <p:sldId id="281" r:id="rId27"/>
    <p:sldId id="282" r:id="rId28"/>
    <p:sldId id="283" r:id="rId29"/>
    <p:sldId id="284" r:id="rId30"/>
    <p:sldId id="285" r:id="rId31"/>
    <p:sldId id="288" r:id="rId32"/>
    <p:sldId id="289" r:id="rId33"/>
    <p:sldId id="290" r:id="rId34"/>
    <p:sldId id="292" r:id="rId35"/>
    <p:sldId id="291" r:id="rId36"/>
    <p:sldId id="295" r:id="rId37"/>
    <p:sldId id="293" r:id="rId38"/>
    <p:sldId id="296" r:id="rId39"/>
    <p:sldId id="297" r:id="rId40"/>
    <p:sldId id="298" r:id="rId41"/>
    <p:sldId id="299" r:id="rId42"/>
    <p:sldId id="301" r:id="rId43"/>
    <p:sldId id="302" r:id="rId44"/>
    <p:sldId id="303" r:id="rId45"/>
    <p:sldId id="304" r:id="rId46"/>
    <p:sldId id="305" r:id="rId47"/>
    <p:sldId id="333" r:id="rId48"/>
    <p:sldId id="306" r:id="rId49"/>
    <p:sldId id="308" r:id="rId50"/>
    <p:sldId id="309" r:id="rId51"/>
    <p:sldId id="310" r:id="rId52"/>
    <p:sldId id="311" r:id="rId53"/>
    <p:sldId id="334" r:id="rId54"/>
    <p:sldId id="335" r:id="rId55"/>
    <p:sldId id="336" r:id="rId56"/>
    <p:sldId id="337" r:id="rId57"/>
    <p:sldId id="338" r:id="rId58"/>
    <p:sldId id="339" r:id="rId59"/>
    <p:sldId id="312" r:id="rId60"/>
    <p:sldId id="313" r:id="rId61"/>
    <p:sldId id="316" r:id="rId62"/>
    <p:sldId id="314" r:id="rId63"/>
    <p:sldId id="317" r:id="rId64"/>
    <p:sldId id="318" r:id="rId65"/>
    <p:sldId id="319" r:id="rId66"/>
    <p:sldId id="320" r:id="rId67"/>
    <p:sldId id="321" r:id="rId68"/>
    <p:sldId id="322" r:id="rId69"/>
    <p:sldId id="340" r:id="rId7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tcast" initials="i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#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#5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#6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04B810-4A0F-4067-8ECD-8448783D30E7}" type="doc">
      <dgm:prSet loTypeId="urn:microsoft.com/office/officeart/2005/8/layout/hList1" loCatId="list" qsTypeId="urn:microsoft.com/office/officeart/2005/8/quickstyle/simple1#4" qsCatId="simple" csTypeId="urn:microsoft.com/office/officeart/2005/8/colors/colorful4#4" csCatId="colorful" phldr="1"/>
      <dgm:spPr/>
      <dgm:t>
        <a:bodyPr/>
        <a:lstStyle/>
        <a:p>
          <a:endParaRPr lang="zh-CN" altLang="en-US"/>
        </a:p>
      </dgm:t>
    </dgm:pt>
    <dgm:pt modelId="{F4EA7D39-2EC9-4B48-8FCA-7AC44E0249EE}">
      <dgm:prSet phldrT="[文本]" custT="1"/>
      <dgm:spPr/>
      <dgm:t>
        <a:bodyPr/>
        <a:lstStyle/>
        <a:p>
          <a:r>
            <a:rPr lang="zh-CN" altLang="en-US" sz="2000" b="1" dirty="0" smtClean="0">
              <a:latin typeface="黑体" panose="02010600030101010101" pitchFamily="49" charset="-122"/>
              <a:ea typeface="黑体" panose="02010600030101010101" pitchFamily="49" charset="-122"/>
            </a:rPr>
            <a:t>优势</a:t>
          </a:r>
          <a:endParaRPr lang="zh-CN" altLang="en-US" sz="2000" b="1" dirty="0">
            <a:latin typeface="黑体" panose="02010600030101010101" pitchFamily="49" charset="-122"/>
            <a:ea typeface="黑体" panose="02010600030101010101" pitchFamily="49" charset="-122"/>
          </a:endParaRPr>
        </a:p>
      </dgm:t>
    </dgm:pt>
    <dgm:pt modelId="{6AE1E78E-5444-4DD6-8196-C673D8B10A2F}" type="parTrans" cxnId="{DF15B675-9D99-47B7-B5BE-FADC742C33A8}">
      <dgm:prSet/>
      <dgm:spPr/>
      <dgm:t>
        <a:bodyPr/>
        <a:lstStyle/>
        <a:p>
          <a:endParaRPr lang="zh-CN" altLang="en-US" sz="2400"/>
        </a:p>
      </dgm:t>
    </dgm:pt>
    <dgm:pt modelId="{5CCE93E5-5E76-4925-9774-670326E16AA3}" type="sibTrans" cxnId="{DF15B675-9D99-47B7-B5BE-FADC742C33A8}">
      <dgm:prSet/>
      <dgm:spPr/>
      <dgm:t>
        <a:bodyPr/>
        <a:lstStyle/>
        <a:p>
          <a:endParaRPr lang="zh-CN" altLang="en-US" sz="2400"/>
        </a:p>
      </dgm:t>
    </dgm:pt>
    <dgm:pt modelId="{A76DEBCF-1100-4268-AD98-5C3080568ACD}">
      <dgm:prSet phldrT="[文本]" custT="1"/>
      <dgm:spPr/>
      <dgm:t>
        <a:bodyPr/>
        <a:lstStyle/>
        <a:p>
          <a:r>
            <a:rPr lang="zh-CN" altLang="en-US" sz="1600" dirty="0" smtClean="0"/>
            <a:t>硬笔书法有一定实力</a:t>
          </a:r>
          <a:endParaRPr lang="zh-CN" altLang="en-US" sz="1600" dirty="0"/>
        </a:p>
      </dgm:t>
    </dgm:pt>
    <dgm:pt modelId="{942BD3F4-3E8C-45D5-88BB-D558E5957997}" type="parTrans" cxnId="{85C2A1D9-1380-40E0-A71A-F437ADBCFD31}">
      <dgm:prSet/>
      <dgm:spPr/>
      <dgm:t>
        <a:bodyPr/>
        <a:lstStyle/>
        <a:p>
          <a:endParaRPr lang="zh-CN" altLang="en-US" sz="2400"/>
        </a:p>
      </dgm:t>
    </dgm:pt>
    <dgm:pt modelId="{0455A313-726C-42C1-B2F9-2DD2B9CA2BD9}" type="sibTrans" cxnId="{85C2A1D9-1380-40E0-A71A-F437ADBCFD31}">
      <dgm:prSet/>
      <dgm:spPr/>
      <dgm:t>
        <a:bodyPr/>
        <a:lstStyle/>
        <a:p>
          <a:endParaRPr lang="zh-CN" altLang="en-US" sz="2400"/>
        </a:p>
      </dgm:t>
    </dgm:pt>
    <dgm:pt modelId="{2449B8EA-72D8-4699-A5D2-E8D69B73AE15}">
      <dgm:prSet phldrT="[文本]" custT="1"/>
      <dgm:spPr/>
      <dgm:t>
        <a:bodyPr/>
        <a:lstStyle/>
        <a:p>
          <a:r>
            <a:rPr lang="zh-CN" altLang="en-US" sz="2000" b="1" dirty="0" smtClean="0">
              <a:latin typeface="黑体" panose="02010600030101010101" pitchFamily="49" charset="-122"/>
              <a:ea typeface="黑体" panose="02010600030101010101" pitchFamily="49" charset="-122"/>
            </a:rPr>
            <a:t>劣势</a:t>
          </a:r>
          <a:endParaRPr lang="zh-CN" altLang="en-US" sz="2000" b="1" dirty="0">
            <a:latin typeface="黑体" panose="02010600030101010101" pitchFamily="49" charset="-122"/>
            <a:ea typeface="黑体" panose="02010600030101010101" pitchFamily="49" charset="-122"/>
          </a:endParaRPr>
        </a:p>
      </dgm:t>
    </dgm:pt>
    <dgm:pt modelId="{470E2F65-56AC-458F-A368-6C04879284C4}" type="parTrans" cxnId="{B1FDADF1-AAE6-4CCD-8284-A5D2702E4FD9}">
      <dgm:prSet/>
      <dgm:spPr/>
      <dgm:t>
        <a:bodyPr/>
        <a:lstStyle/>
        <a:p>
          <a:endParaRPr lang="zh-CN" altLang="en-US" sz="2400"/>
        </a:p>
      </dgm:t>
    </dgm:pt>
    <dgm:pt modelId="{78FCC069-356E-4633-9572-2C90AA950BF4}" type="sibTrans" cxnId="{B1FDADF1-AAE6-4CCD-8284-A5D2702E4FD9}">
      <dgm:prSet/>
      <dgm:spPr/>
      <dgm:t>
        <a:bodyPr/>
        <a:lstStyle/>
        <a:p>
          <a:endParaRPr lang="zh-CN" altLang="en-US" sz="2400"/>
        </a:p>
      </dgm:t>
    </dgm:pt>
    <dgm:pt modelId="{D5E8D185-34B7-4BC7-BDA5-2C1DA7FE25CB}">
      <dgm:prSet phldrT="[文本]" custT="1"/>
      <dgm:spPr/>
      <dgm:t>
        <a:bodyPr/>
        <a:lstStyle/>
        <a:p>
          <a:r>
            <a:rPr lang="zh-CN" altLang="en-US" sz="1600" dirty="0" smtClean="0"/>
            <a:t>时间不足</a:t>
          </a:r>
          <a:endParaRPr lang="zh-CN" altLang="en-US" sz="1600" dirty="0"/>
        </a:p>
      </dgm:t>
    </dgm:pt>
    <dgm:pt modelId="{A72CA8CD-8823-42BF-A26E-2582DFA73792}" type="parTrans" cxnId="{6202156F-771A-44BA-B9BA-EBADCDD00839}">
      <dgm:prSet/>
      <dgm:spPr/>
      <dgm:t>
        <a:bodyPr/>
        <a:lstStyle/>
        <a:p>
          <a:endParaRPr lang="zh-CN" altLang="en-US" sz="2400"/>
        </a:p>
      </dgm:t>
    </dgm:pt>
    <dgm:pt modelId="{571ED751-42D1-4537-846C-5E23633840BC}" type="sibTrans" cxnId="{6202156F-771A-44BA-B9BA-EBADCDD00839}">
      <dgm:prSet/>
      <dgm:spPr/>
      <dgm:t>
        <a:bodyPr/>
        <a:lstStyle/>
        <a:p>
          <a:endParaRPr lang="zh-CN" altLang="en-US" sz="2400"/>
        </a:p>
      </dgm:t>
    </dgm:pt>
    <dgm:pt modelId="{8267B19E-5B38-4237-B273-D99509685DB4}">
      <dgm:prSet phldrT="[文本]" custT="1"/>
      <dgm:spPr/>
      <dgm:t>
        <a:bodyPr/>
        <a:lstStyle/>
        <a:p>
          <a:r>
            <a:rPr lang="zh-CN" altLang="en-US" sz="2000" b="1" dirty="0" smtClean="0">
              <a:latin typeface="黑体" panose="02010600030101010101" pitchFamily="49" charset="-122"/>
              <a:ea typeface="黑体" panose="02010600030101010101" pitchFamily="49" charset="-122"/>
            </a:rPr>
            <a:t>机会</a:t>
          </a:r>
          <a:endParaRPr lang="zh-CN" altLang="en-US" sz="2000" b="1" dirty="0">
            <a:latin typeface="黑体" panose="02010600030101010101" pitchFamily="49" charset="-122"/>
            <a:ea typeface="黑体" panose="02010600030101010101" pitchFamily="49" charset="-122"/>
          </a:endParaRPr>
        </a:p>
      </dgm:t>
    </dgm:pt>
    <dgm:pt modelId="{8D4B63F2-A714-47CC-914C-1D11D2F0C3CE}" type="parTrans" cxnId="{0AE66058-39A8-4DDB-88EF-C2198EE299B4}">
      <dgm:prSet/>
      <dgm:spPr/>
      <dgm:t>
        <a:bodyPr/>
        <a:lstStyle/>
        <a:p>
          <a:endParaRPr lang="zh-CN" altLang="en-US" sz="2400"/>
        </a:p>
      </dgm:t>
    </dgm:pt>
    <dgm:pt modelId="{7647818D-B1D6-48B5-8C1C-3689FFA48D2C}" type="sibTrans" cxnId="{0AE66058-39A8-4DDB-88EF-C2198EE299B4}">
      <dgm:prSet/>
      <dgm:spPr/>
      <dgm:t>
        <a:bodyPr/>
        <a:lstStyle/>
        <a:p>
          <a:endParaRPr lang="zh-CN" altLang="en-US" sz="2400"/>
        </a:p>
      </dgm:t>
    </dgm:pt>
    <dgm:pt modelId="{1ED61116-BD5A-4008-88E5-D247FE519936}">
      <dgm:prSet phldrT="[文本]" custT="1"/>
      <dgm:spPr/>
      <dgm:t>
        <a:bodyPr/>
        <a:lstStyle/>
        <a:p>
          <a:r>
            <a:rPr lang="zh-CN" altLang="en-US" sz="1600" dirty="0" smtClean="0"/>
            <a:t>社群营销是当下比较火热的互联网模式</a:t>
          </a:r>
          <a:endParaRPr lang="zh-CN" altLang="en-US" sz="1600" dirty="0"/>
        </a:p>
      </dgm:t>
    </dgm:pt>
    <dgm:pt modelId="{260A9A80-34AA-46EF-859C-E5B8FC3C78BA}" type="parTrans" cxnId="{7F3468D5-3675-486E-A790-EB0E8BBD2273}">
      <dgm:prSet/>
      <dgm:spPr/>
      <dgm:t>
        <a:bodyPr/>
        <a:lstStyle/>
        <a:p>
          <a:endParaRPr lang="zh-CN" altLang="en-US" sz="2400"/>
        </a:p>
      </dgm:t>
    </dgm:pt>
    <dgm:pt modelId="{CF6E5875-5D45-4EC8-96B2-62CD2CE20D59}" type="sibTrans" cxnId="{7F3468D5-3675-486E-A790-EB0E8BBD2273}">
      <dgm:prSet/>
      <dgm:spPr/>
      <dgm:t>
        <a:bodyPr/>
        <a:lstStyle/>
        <a:p>
          <a:endParaRPr lang="zh-CN" altLang="en-US" sz="2400"/>
        </a:p>
      </dgm:t>
    </dgm:pt>
    <dgm:pt modelId="{6F856294-195A-451F-ACB5-9D76B67BC91E}">
      <dgm:prSet phldrT="[文本]" custT="1"/>
      <dgm:spPr/>
      <dgm:t>
        <a:bodyPr/>
        <a:lstStyle/>
        <a:p>
          <a:r>
            <a:rPr lang="zh-CN" altLang="en-US" sz="2000" b="1" smtClean="0">
              <a:latin typeface="黑体" panose="02010600030101010101" pitchFamily="49" charset="-122"/>
              <a:ea typeface="黑体" panose="02010600030101010101" pitchFamily="49" charset="-122"/>
            </a:rPr>
            <a:t>威胁</a:t>
          </a:r>
          <a:endParaRPr lang="zh-CN" altLang="en-US" sz="2000" b="1" dirty="0">
            <a:latin typeface="黑体" panose="02010600030101010101" pitchFamily="49" charset="-122"/>
            <a:ea typeface="黑体" panose="02010600030101010101" pitchFamily="49" charset="-122"/>
          </a:endParaRPr>
        </a:p>
      </dgm:t>
    </dgm:pt>
    <dgm:pt modelId="{EC55DDF9-B624-4FE1-B7BC-20039920A485}" type="parTrans" cxnId="{259CF064-52C3-414D-BED5-03CAC9E9A005}">
      <dgm:prSet/>
      <dgm:spPr/>
      <dgm:t>
        <a:bodyPr/>
        <a:lstStyle/>
        <a:p>
          <a:endParaRPr lang="zh-CN" altLang="en-US" sz="2400"/>
        </a:p>
      </dgm:t>
    </dgm:pt>
    <dgm:pt modelId="{B7C499A5-4719-400A-98BF-07F7783FC0C4}" type="sibTrans" cxnId="{259CF064-52C3-414D-BED5-03CAC9E9A005}">
      <dgm:prSet/>
      <dgm:spPr/>
      <dgm:t>
        <a:bodyPr/>
        <a:lstStyle/>
        <a:p>
          <a:endParaRPr lang="zh-CN" altLang="en-US" sz="2400"/>
        </a:p>
      </dgm:t>
    </dgm:pt>
    <dgm:pt modelId="{998BDC71-1CE5-4F77-8F22-BF4155E2433F}">
      <dgm:prSet phldrT="[文本]" custT="1"/>
      <dgm:spPr/>
      <dgm:t>
        <a:bodyPr/>
        <a:lstStyle/>
        <a:p>
          <a:r>
            <a:rPr lang="zh-CN" altLang="en-US" sz="1600" dirty="0" smtClean="0"/>
            <a:t>硬笔书法类社群门槛不高，竞品较多</a:t>
          </a:r>
          <a:endParaRPr lang="zh-CN" altLang="en-US" sz="1600" dirty="0"/>
        </a:p>
      </dgm:t>
    </dgm:pt>
    <dgm:pt modelId="{A30ABA08-E089-4D8E-B096-3B18CCA3996A}" type="parTrans" cxnId="{7C575F0A-6944-40D3-913A-B298A48E6BEC}">
      <dgm:prSet/>
      <dgm:spPr/>
      <dgm:t>
        <a:bodyPr/>
        <a:lstStyle/>
        <a:p>
          <a:endParaRPr lang="zh-CN" altLang="en-US" sz="2400"/>
        </a:p>
      </dgm:t>
    </dgm:pt>
    <dgm:pt modelId="{5D9F254C-E54D-41B0-A2F2-7B82BCF8ABB4}" type="sibTrans" cxnId="{7C575F0A-6944-40D3-913A-B298A48E6BEC}">
      <dgm:prSet/>
      <dgm:spPr/>
      <dgm:t>
        <a:bodyPr/>
        <a:lstStyle/>
        <a:p>
          <a:endParaRPr lang="zh-CN" altLang="en-US" sz="2400"/>
        </a:p>
      </dgm:t>
    </dgm:pt>
    <dgm:pt modelId="{17F0B340-5D43-41B8-BB01-2BD37760F116}">
      <dgm:prSet phldrT="[文本]" custT="1"/>
      <dgm:spPr/>
      <dgm:t>
        <a:bodyPr/>
        <a:lstStyle/>
        <a:p>
          <a:endParaRPr lang="zh-CN" altLang="en-US" sz="1600" dirty="0"/>
        </a:p>
      </dgm:t>
    </dgm:pt>
    <dgm:pt modelId="{A0DE3E2B-A76F-41F4-B3F0-2D83BE0456B6}" type="parTrans" cxnId="{43335DF1-CDCD-4A4B-9639-EE8EC20B73DE}">
      <dgm:prSet/>
      <dgm:spPr/>
      <dgm:t>
        <a:bodyPr/>
        <a:lstStyle/>
        <a:p>
          <a:endParaRPr lang="zh-CN" altLang="en-US" sz="2400"/>
        </a:p>
      </dgm:t>
    </dgm:pt>
    <dgm:pt modelId="{C847369A-F54B-4157-AECB-8E433EF02A50}" type="sibTrans" cxnId="{43335DF1-CDCD-4A4B-9639-EE8EC20B73DE}">
      <dgm:prSet/>
      <dgm:spPr/>
      <dgm:t>
        <a:bodyPr/>
        <a:lstStyle/>
        <a:p>
          <a:endParaRPr lang="zh-CN" altLang="en-US" sz="2400"/>
        </a:p>
      </dgm:t>
    </dgm:pt>
    <dgm:pt modelId="{3D02E2ED-B454-4827-A720-8F0921F5D10C}">
      <dgm:prSet phldrT="[文本]" custT="1"/>
      <dgm:spPr/>
      <dgm:t>
        <a:bodyPr/>
        <a:lstStyle/>
        <a:p>
          <a:r>
            <a:rPr lang="zh-CN" altLang="en-US" sz="1600" dirty="0" smtClean="0"/>
            <a:t>经验不足</a:t>
          </a:r>
          <a:endParaRPr lang="zh-CN" altLang="en-US" sz="1600" dirty="0"/>
        </a:p>
      </dgm:t>
    </dgm:pt>
    <dgm:pt modelId="{A3B89BAC-E8EC-4443-A310-419E5B637360}" type="parTrans" cxnId="{2DEFE8A5-806F-4087-B125-D5790D343969}">
      <dgm:prSet/>
      <dgm:spPr/>
      <dgm:t>
        <a:bodyPr/>
        <a:lstStyle/>
        <a:p>
          <a:endParaRPr lang="zh-CN" altLang="en-US" sz="2400"/>
        </a:p>
      </dgm:t>
    </dgm:pt>
    <dgm:pt modelId="{09F440C4-B319-46BF-B639-4BBAFC812EA9}" type="sibTrans" cxnId="{2DEFE8A5-806F-4087-B125-D5790D343969}">
      <dgm:prSet/>
      <dgm:spPr/>
      <dgm:t>
        <a:bodyPr/>
        <a:lstStyle/>
        <a:p>
          <a:endParaRPr lang="zh-CN" altLang="en-US" sz="2400"/>
        </a:p>
      </dgm:t>
    </dgm:pt>
    <dgm:pt modelId="{80885CF6-2074-42D6-8440-73FCF70B28CA}">
      <dgm:prSet phldrT="[文本]" custT="1"/>
      <dgm:spPr/>
      <dgm:t>
        <a:bodyPr/>
        <a:lstStyle/>
        <a:p>
          <a:r>
            <a:rPr lang="zh-CN" altLang="en-US" sz="1600" dirty="0" smtClean="0"/>
            <a:t>资金不足</a:t>
          </a:r>
          <a:endParaRPr lang="zh-CN" altLang="en-US" sz="1600" dirty="0"/>
        </a:p>
      </dgm:t>
    </dgm:pt>
    <dgm:pt modelId="{3EB605F1-3C3B-4D86-B46C-4C57EBD6B6AA}" type="parTrans" cxnId="{AAEAF7CE-0A1D-497D-9ED0-1368B118CD9E}">
      <dgm:prSet/>
      <dgm:spPr/>
      <dgm:t>
        <a:bodyPr/>
        <a:lstStyle/>
        <a:p>
          <a:endParaRPr lang="zh-CN" altLang="en-US" sz="2400"/>
        </a:p>
      </dgm:t>
    </dgm:pt>
    <dgm:pt modelId="{40A1652D-3601-4EE3-813E-8B8BC151B7AD}" type="sibTrans" cxnId="{AAEAF7CE-0A1D-497D-9ED0-1368B118CD9E}">
      <dgm:prSet/>
      <dgm:spPr/>
      <dgm:t>
        <a:bodyPr/>
        <a:lstStyle/>
        <a:p>
          <a:endParaRPr lang="zh-CN" altLang="en-US" sz="2400"/>
        </a:p>
      </dgm:t>
    </dgm:pt>
    <dgm:pt modelId="{0CDE3DB3-AE43-4035-AB71-4ACEA1D936CF}">
      <dgm:prSet phldrT="[文本]" custT="1"/>
      <dgm:spPr/>
      <dgm:t>
        <a:bodyPr/>
        <a:lstStyle/>
        <a:p>
          <a:r>
            <a:rPr lang="zh-CN" altLang="en-US" sz="1600" dirty="0" smtClean="0"/>
            <a:t>有商品货源</a:t>
          </a:r>
          <a:endParaRPr lang="zh-CN" altLang="en-US" sz="1600" dirty="0"/>
        </a:p>
      </dgm:t>
    </dgm:pt>
    <dgm:pt modelId="{CFAB0FD3-A0C0-4EB9-90FA-7106D0E30771}" type="parTrans" cxnId="{08C43EF1-F736-4970-9F94-25F60C01F037}">
      <dgm:prSet/>
      <dgm:spPr/>
      <dgm:t>
        <a:bodyPr/>
        <a:lstStyle/>
        <a:p>
          <a:endParaRPr lang="zh-CN" altLang="en-US" sz="2400"/>
        </a:p>
      </dgm:t>
    </dgm:pt>
    <dgm:pt modelId="{EDC53ADC-BBC6-433E-BABD-9D96BDC1754E}" type="sibTrans" cxnId="{08C43EF1-F736-4970-9F94-25F60C01F037}">
      <dgm:prSet/>
      <dgm:spPr/>
      <dgm:t>
        <a:bodyPr/>
        <a:lstStyle/>
        <a:p>
          <a:endParaRPr lang="zh-CN" altLang="en-US" sz="2400"/>
        </a:p>
      </dgm:t>
    </dgm:pt>
    <dgm:pt modelId="{BC90E74C-D878-47BF-A92E-B81321742B44}" type="pres">
      <dgm:prSet presAssocID="{A004B810-4A0F-4067-8ECD-8448783D30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FA6A0F5-C8DF-4A1B-BB32-4242745BC75F}" type="pres">
      <dgm:prSet presAssocID="{F4EA7D39-2EC9-4B48-8FCA-7AC44E0249EE}" presName="composite" presStyleCnt="0"/>
      <dgm:spPr/>
    </dgm:pt>
    <dgm:pt modelId="{33CCAC4B-288C-4DBC-A284-8854E9D65AD5}" type="pres">
      <dgm:prSet presAssocID="{F4EA7D39-2EC9-4B48-8FCA-7AC44E0249EE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E0D188-4F7C-484E-98E9-41C0981265EC}" type="pres">
      <dgm:prSet presAssocID="{F4EA7D39-2EC9-4B48-8FCA-7AC44E0249EE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FF4C49-6391-4094-93BB-B767DBEB910A}" type="pres">
      <dgm:prSet presAssocID="{5CCE93E5-5E76-4925-9774-670326E16AA3}" presName="space" presStyleCnt="0"/>
      <dgm:spPr/>
    </dgm:pt>
    <dgm:pt modelId="{736B9192-3646-48E2-94CA-846516528E96}" type="pres">
      <dgm:prSet presAssocID="{2449B8EA-72D8-4699-A5D2-E8D69B73AE15}" presName="composite" presStyleCnt="0"/>
      <dgm:spPr/>
    </dgm:pt>
    <dgm:pt modelId="{7611AE83-E807-4A75-A040-79401A622AC1}" type="pres">
      <dgm:prSet presAssocID="{2449B8EA-72D8-4699-A5D2-E8D69B73AE15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B64DF9-08F9-4F57-81A6-6C9C2B0AD8F7}" type="pres">
      <dgm:prSet presAssocID="{2449B8EA-72D8-4699-A5D2-E8D69B73AE15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5A7A96-7A42-4405-A8DD-6FC0CAFF91FA}" type="pres">
      <dgm:prSet presAssocID="{78FCC069-356E-4633-9572-2C90AA950BF4}" presName="space" presStyleCnt="0"/>
      <dgm:spPr/>
    </dgm:pt>
    <dgm:pt modelId="{F980D229-F10F-4B6F-B64F-E3EB7E73BB41}" type="pres">
      <dgm:prSet presAssocID="{8267B19E-5B38-4237-B273-D99509685DB4}" presName="composite" presStyleCnt="0"/>
      <dgm:spPr/>
    </dgm:pt>
    <dgm:pt modelId="{EBC1E4D8-0407-4E68-B26B-CB369C0595E3}" type="pres">
      <dgm:prSet presAssocID="{8267B19E-5B38-4237-B273-D99509685DB4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A739F6-B375-4DFB-9E29-FEAD2C9761AA}" type="pres">
      <dgm:prSet presAssocID="{8267B19E-5B38-4237-B273-D99509685DB4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683239-8ED0-4B4A-A5C7-82420EE35CBE}" type="pres">
      <dgm:prSet presAssocID="{7647818D-B1D6-48B5-8C1C-3689FFA48D2C}" presName="space" presStyleCnt="0"/>
      <dgm:spPr/>
    </dgm:pt>
    <dgm:pt modelId="{73AC9DDA-5098-494E-97C3-D0B524C1DDB7}" type="pres">
      <dgm:prSet presAssocID="{6F856294-195A-451F-ACB5-9D76B67BC91E}" presName="composite" presStyleCnt="0"/>
      <dgm:spPr/>
    </dgm:pt>
    <dgm:pt modelId="{B2F25997-91BD-42FA-81D8-6AE4161ACA42}" type="pres">
      <dgm:prSet presAssocID="{6F856294-195A-451F-ACB5-9D76B67BC91E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432DA6-6AEB-471B-9296-097C0E59794D}" type="pres">
      <dgm:prSet presAssocID="{6F856294-195A-451F-ACB5-9D76B67BC91E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C7E77F6-ED6F-4CC9-9C56-8D85BC4E857B}" type="presOf" srcId="{998BDC71-1CE5-4F77-8F22-BF4155E2433F}" destId="{DE432DA6-6AEB-471B-9296-097C0E59794D}" srcOrd="0" destOrd="0" presId="urn:microsoft.com/office/officeart/2005/8/layout/hList1"/>
    <dgm:cxn modelId="{8BE71A72-DC08-4B51-828E-CDD1F36C8B54}" type="presOf" srcId="{8267B19E-5B38-4237-B273-D99509685DB4}" destId="{EBC1E4D8-0407-4E68-B26B-CB369C0595E3}" srcOrd="0" destOrd="0" presId="urn:microsoft.com/office/officeart/2005/8/layout/hList1"/>
    <dgm:cxn modelId="{8306C456-BA5D-4E1A-AF9A-A08C223ACD6F}" type="presOf" srcId="{1ED61116-BD5A-4008-88E5-D247FE519936}" destId="{62A739F6-B375-4DFB-9E29-FEAD2C9761AA}" srcOrd="0" destOrd="0" presId="urn:microsoft.com/office/officeart/2005/8/layout/hList1"/>
    <dgm:cxn modelId="{0AE66058-39A8-4DDB-88EF-C2198EE299B4}" srcId="{A004B810-4A0F-4067-8ECD-8448783D30E7}" destId="{8267B19E-5B38-4237-B273-D99509685DB4}" srcOrd="2" destOrd="0" parTransId="{8D4B63F2-A714-47CC-914C-1D11D2F0C3CE}" sibTransId="{7647818D-B1D6-48B5-8C1C-3689FFA48D2C}"/>
    <dgm:cxn modelId="{6937AB16-9275-4E45-98E9-A2F3E8E7ADA2}" type="presOf" srcId="{6F856294-195A-451F-ACB5-9D76B67BC91E}" destId="{B2F25997-91BD-42FA-81D8-6AE4161ACA42}" srcOrd="0" destOrd="0" presId="urn:microsoft.com/office/officeart/2005/8/layout/hList1"/>
    <dgm:cxn modelId="{2701C036-36F7-4579-9037-7C6B150B62AA}" type="presOf" srcId="{A76DEBCF-1100-4268-AD98-5C3080568ACD}" destId="{5FE0D188-4F7C-484E-98E9-41C0981265EC}" srcOrd="0" destOrd="0" presId="urn:microsoft.com/office/officeart/2005/8/layout/hList1"/>
    <dgm:cxn modelId="{B1FDADF1-AAE6-4CCD-8284-A5D2702E4FD9}" srcId="{A004B810-4A0F-4067-8ECD-8448783D30E7}" destId="{2449B8EA-72D8-4699-A5D2-E8D69B73AE15}" srcOrd="1" destOrd="0" parTransId="{470E2F65-56AC-458F-A368-6C04879284C4}" sibTransId="{78FCC069-356E-4633-9572-2C90AA950BF4}"/>
    <dgm:cxn modelId="{4E473A78-D3A6-4DE4-8215-EFE474905AA5}" type="presOf" srcId="{80885CF6-2074-42D6-8440-73FCF70B28CA}" destId="{99B64DF9-08F9-4F57-81A6-6C9C2B0AD8F7}" srcOrd="0" destOrd="2" presId="urn:microsoft.com/office/officeart/2005/8/layout/hList1"/>
    <dgm:cxn modelId="{7F3468D5-3675-486E-A790-EB0E8BBD2273}" srcId="{8267B19E-5B38-4237-B273-D99509685DB4}" destId="{1ED61116-BD5A-4008-88E5-D247FE519936}" srcOrd="0" destOrd="0" parTransId="{260A9A80-34AA-46EF-859C-E5B8FC3C78BA}" sibTransId="{CF6E5875-5D45-4EC8-96B2-62CD2CE20D59}"/>
    <dgm:cxn modelId="{AAEAF7CE-0A1D-497D-9ED0-1368B118CD9E}" srcId="{2449B8EA-72D8-4699-A5D2-E8D69B73AE15}" destId="{80885CF6-2074-42D6-8440-73FCF70B28CA}" srcOrd="2" destOrd="0" parTransId="{3EB605F1-3C3B-4D86-B46C-4C57EBD6B6AA}" sibTransId="{40A1652D-3601-4EE3-813E-8B8BC151B7AD}"/>
    <dgm:cxn modelId="{08C43EF1-F736-4970-9F94-25F60C01F037}" srcId="{F4EA7D39-2EC9-4B48-8FCA-7AC44E0249EE}" destId="{0CDE3DB3-AE43-4035-AB71-4ACEA1D936CF}" srcOrd="1" destOrd="0" parTransId="{CFAB0FD3-A0C0-4EB9-90FA-7106D0E30771}" sibTransId="{EDC53ADC-BBC6-433E-BABD-9D96BDC1754E}"/>
    <dgm:cxn modelId="{43335DF1-CDCD-4A4B-9639-EE8EC20B73DE}" srcId="{F4EA7D39-2EC9-4B48-8FCA-7AC44E0249EE}" destId="{17F0B340-5D43-41B8-BB01-2BD37760F116}" srcOrd="2" destOrd="0" parTransId="{A0DE3E2B-A76F-41F4-B3F0-2D83BE0456B6}" sibTransId="{C847369A-F54B-4157-AECB-8E433EF02A50}"/>
    <dgm:cxn modelId="{96EA2970-DAD0-4324-908C-724DFC045D64}" type="presOf" srcId="{D5E8D185-34B7-4BC7-BDA5-2C1DA7FE25CB}" destId="{99B64DF9-08F9-4F57-81A6-6C9C2B0AD8F7}" srcOrd="0" destOrd="0" presId="urn:microsoft.com/office/officeart/2005/8/layout/hList1"/>
    <dgm:cxn modelId="{6202156F-771A-44BA-B9BA-EBADCDD00839}" srcId="{2449B8EA-72D8-4699-A5D2-E8D69B73AE15}" destId="{D5E8D185-34B7-4BC7-BDA5-2C1DA7FE25CB}" srcOrd="0" destOrd="0" parTransId="{A72CA8CD-8823-42BF-A26E-2582DFA73792}" sibTransId="{571ED751-42D1-4537-846C-5E23633840BC}"/>
    <dgm:cxn modelId="{89412019-3086-4DF2-85E6-CE8FE656A1EC}" type="presOf" srcId="{F4EA7D39-2EC9-4B48-8FCA-7AC44E0249EE}" destId="{33CCAC4B-288C-4DBC-A284-8854E9D65AD5}" srcOrd="0" destOrd="0" presId="urn:microsoft.com/office/officeart/2005/8/layout/hList1"/>
    <dgm:cxn modelId="{DF15B675-9D99-47B7-B5BE-FADC742C33A8}" srcId="{A004B810-4A0F-4067-8ECD-8448783D30E7}" destId="{F4EA7D39-2EC9-4B48-8FCA-7AC44E0249EE}" srcOrd="0" destOrd="0" parTransId="{6AE1E78E-5444-4DD6-8196-C673D8B10A2F}" sibTransId="{5CCE93E5-5E76-4925-9774-670326E16AA3}"/>
    <dgm:cxn modelId="{259CF064-52C3-414D-BED5-03CAC9E9A005}" srcId="{A004B810-4A0F-4067-8ECD-8448783D30E7}" destId="{6F856294-195A-451F-ACB5-9D76B67BC91E}" srcOrd="3" destOrd="0" parTransId="{EC55DDF9-B624-4FE1-B7BC-20039920A485}" sibTransId="{B7C499A5-4719-400A-98BF-07F7783FC0C4}"/>
    <dgm:cxn modelId="{690294D8-9A15-4775-A337-A37D06E33382}" type="presOf" srcId="{2449B8EA-72D8-4699-A5D2-E8D69B73AE15}" destId="{7611AE83-E807-4A75-A040-79401A622AC1}" srcOrd="0" destOrd="0" presId="urn:microsoft.com/office/officeart/2005/8/layout/hList1"/>
    <dgm:cxn modelId="{21BCA2D6-E908-4DB8-92F1-E3FC3545B9C2}" type="presOf" srcId="{17F0B340-5D43-41B8-BB01-2BD37760F116}" destId="{5FE0D188-4F7C-484E-98E9-41C0981265EC}" srcOrd="0" destOrd="2" presId="urn:microsoft.com/office/officeart/2005/8/layout/hList1"/>
    <dgm:cxn modelId="{7C575F0A-6944-40D3-913A-B298A48E6BEC}" srcId="{6F856294-195A-451F-ACB5-9D76B67BC91E}" destId="{998BDC71-1CE5-4F77-8F22-BF4155E2433F}" srcOrd="0" destOrd="0" parTransId="{A30ABA08-E089-4D8E-B096-3B18CCA3996A}" sibTransId="{5D9F254C-E54D-41B0-A2F2-7B82BCF8ABB4}"/>
    <dgm:cxn modelId="{CEF26A44-649D-476B-9A12-8E12F0FB727C}" type="presOf" srcId="{A004B810-4A0F-4067-8ECD-8448783D30E7}" destId="{BC90E74C-D878-47BF-A92E-B81321742B44}" srcOrd="0" destOrd="0" presId="urn:microsoft.com/office/officeart/2005/8/layout/hList1"/>
    <dgm:cxn modelId="{85C2A1D9-1380-40E0-A71A-F437ADBCFD31}" srcId="{F4EA7D39-2EC9-4B48-8FCA-7AC44E0249EE}" destId="{A76DEBCF-1100-4268-AD98-5C3080568ACD}" srcOrd="0" destOrd="0" parTransId="{942BD3F4-3E8C-45D5-88BB-D558E5957997}" sibTransId="{0455A313-726C-42C1-B2F9-2DD2B9CA2BD9}"/>
    <dgm:cxn modelId="{E2AFE562-37C8-4269-9970-7BC50963D98E}" type="presOf" srcId="{0CDE3DB3-AE43-4035-AB71-4ACEA1D936CF}" destId="{5FE0D188-4F7C-484E-98E9-41C0981265EC}" srcOrd="0" destOrd="1" presId="urn:microsoft.com/office/officeart/2005/8/layout/hList1"/>
    <dgm:cxn modelId="{2DEFE8A5-806F-4087-B125-D5790D343969}" srcId="{2449B8EA-72D8-4699-A5D2-E8D69B73AE15}" destId="{3D02E2ED-B454-4827-A720-8F0921F5D10C}" srcOrd="1" destOrd="0" parTransId="{A3B89BAC-E8EC-4443-A310-419E5B637360}" sibTransId="{09F440C4-B319-46BF-B639-4BBAFC812EA9}"/>
    <dgm:cxn modelId="{758AC832-04AB-4987-8540-3CB0853D46F2}" type="presOf" srcId="{3D02E2ED-B454-4827-A720-8F0921F5D10C}" destId="{99B64DF9-08F9-4F57-81A6-6C9C2B0AD8F7}" srcOrd="0" destOrd="1" presId="urn:microsoft.com/office/officeart/2005/8/layout/hList1"/>
    <dgm:cxn modelId="{6A058A5C-BDB8-4862-80FD-1DC7B08EAE5B}" type="presParOf" srcId="{BC90E74C-D878-47BF-A92E-B81321742B44}" destId="{9FA6A0F5-C8DF-4A1B-BB32-4242745BC75F}" srcOrd="0" destOrd="0" presId="urn:microsoft.com/office/officeart/2005/8/layout/hList1"/>
    <dgm:cxn modelId="{140B8BA9-C96F-4BD7-80C1-0E6F80B2B5A1}" type="presParOf" srcId="{9FA6A0F5-C8DF-4A1B-BB32-4242745BC75F}" destId="{33CCAC4B-288C-4DBC-A284-8854E9D65AD5}" srcOrd="0" destOrd="0" presId="urn:microsoft.com/office/officeart/2005/8/layout/hList1"/>
    <dgm:cxn modelId="{EFBC33F3-CE88-4B9E-97F4-57E74FBE8535}" type="presParOf" srcId="{9FA6A0F5-C8DF-4A1B-BB32-4242745BC75F}" destId="{5FE0D188-4F7C-484E-98E9-41C0981265EC}" srcOrd="1" destOrd="0" presId="urn:microsoft.com/office/officeart/2005/8/layout/hList1"/>
    <dgm:cxn modelId="{073962E5-8044-4E02-B3CB-38245921DCAE}" type="presParOf" srcId="{BC90E74C-D878-47BF-A92E-B81321742B44}" destId="{73FF4C49-6391-4094-93BB-B767DBEB910A}" srcOrd="1" destOrd="0" presId="urn:microsoft.com/office/officeart/2005/8/layout/hList1"/>
    <dgm:cxn modelId="{132A2D8D-AD56-47ED-9C20-AFCC5C5730E6}" type="presParOf" srcId="{BC90E74C-D878-47BF-A92E-B81321742B44}" destId="{736B9192-3646-48E2-94CA-846516528E96}" srcOrd="2" destOrd="0" presId="urn:microsoft.com/office/officeart/2005/8/layout/hList1"/>
    <dgm:cxn modelId="{9982E1BB-5ED5-4407-A777-B7010167E4C5}" type="presParOf" srcId="{736B9192-3646-48E2-94CA-846516528E96}" destId="{7611AE83-E807-4A75-A040-79401A622AC1}" srcOrd="0" destOrd="0" presId="urn:microsoft.com/office/officeart/2005/8/layout/hList1"/>
    <dgm:cxn modelId="{05E5C18E-ECF5-417B-B7C9-8473E4F0E47D}" type="presParOf" srcId="{736B9192-3646-48E2-94CA-846516528E96}" destId="{99B64DF9-08F9-4F57-81A6-6C9C2B0AD8F7}" srcOrd="1" destOrd="0" presId="urn:microsoft.com/office/officeart/2005/8/layout/hList1"/>
    <dgm:cxn modelId="{6765A790-06EE-4733-B90E-2F5885AE447F}" type="presParOf" srcId="{BC90E74C-D878-47BF-A92E-B81321742B44}" destId="{085A7A96-7A42-4405-A8DD-6FC0CAFF91FA}" srcOrd="3" destOrd="0" presId="urn:microsoft.com/office/officeart/2005/8/layout/hList1"/>
    <dgm:cxn modelId="{3DBED5CA-A027-49CD-8F18-DBE0ED673E96}" type="presParOf" srcId="{BC90E74C-D878-47BF-A92E-B81321742B44}" destId="{F980D229-F10F-4B6F-B64F-E3EB7E73BB41}" srcOrd="4" destOrd="0" presId="urn:microsoft.com/office/officeart/2005/8/layout/hList1"/>
    <dgm:cxn modelId="{6CBD1156-E998-4546-9B2D-A6A0CD412BEB}" type="presParOf" srcId="{F980D229-F10F-4B6F-B64F-E3EB7E73BB41}" destId="{EBC1E4D8-0407-4E68-B26B-CB369C0595E3}" srcOrd="0" destOrd="0" presId="urn:microsoft.com/office/officeart/2005/8/layout/hList1"/>
    <dgm:cxn modelId="{45820D63-F673-4441-A57E-7166E08DF76A}" type="presParOf" srcId="{F980D229-F10F-4B6F-B64F-E3EB7E73BB41}" destId="{62A739F6-B375-4DFB-9E29-FEAD2C9761AA}" srcOrd="1" destOrd="0" presId="urn:microsoft.com/office/officeart/2005/8/layout/hList1"/>
    <dgm:cxn modelId="{5C463922-7329-40AB-9BC6-645C45728BC4}" type="presParOf" srcId="{BC90E74C-D878-47BF-A92E-B81321742B44}" destId="{21683239-8ED0-4B4A-A5C7-82420EE35CBE}" srcOrd="5" destOrd="0" presId="urn:microsoft.com/office/officeart/2005/8/layout/hList1"/>
    <dgm:cxn modelId="{7E85F9F6-B857-4859-AD4C-66A7AFA20144}" type="presParOf" srcId="{BC90E74C-D878-47BF-A92E-B81321742B44}" destId="{73AC9DDA-5098-494E-97C3-D0B524C1DDB7}" srcOrd="6" destOrd="0" presId="urn:microsoft.com/office/officeart/2005/8/layout/hList1"/>
    <dgm:cxn modelId="{42B55AAE-9FC8-4B99-98BA-BC27A397BF37}" type="presParOf" srcId="{73AC9DDA-5098-494E-97C3-D0B524C1DDB7}" destId="{B2F25997-91BD-42FA-81D8-6AE4161ACA42}" srcOrd="0" destOrd="0" presId="urn:microsoft.com/office/officeart/2005/8/layout/hList1"/>
    <dgm:cxn modelId="{5F509CD7-AC6C-4D4C-AB9A-04CBA6CED51C}" type="presParOf" srcId="{73AC9DDA-5098-494E-97C3-D0B524C1DDB7}" destId="{DE432DA6-6AEB-471B-9296-097C0E59794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6AC025-D20A-41F9-A61F-98294AEA2526}" type="doc">
      <dgm:prSet loTypeId="urn:microsoft.com/office/officeart/2005/8/layout/hProcess9#1" loCatId="process" qsTypeId="urn:microsoft.com/office/officeart/2005/8/quickstyle/simple1#5" qsCatId="simple" csTypeId="urn:microsoft.com/office/officeart/2005/8/colors/colorful4#5" csCatId="colorful" phldr="1"/>
      <dgm:spPr/>
    </dgm:pt>
    <dgm:pt modelId="{D5BC23DB-AD0D-479F-9758-1B0D4D58D57F}">
      <dgm:prSet phldrT="[文本]" custT="1"/>
      <dgm:spPr>
        <a:xfrm>
          <a:off x="1803" y="600075"/>
          <a:ext cx="1171831" cy="800100"/>
        </a:xfrm>
        <a:solidFill>
          <a:srgbClr val="8064A2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zh-CN" altLang="en-US" sz="140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用户做什么动作</a:t>
          </a:r>
        </a:p>
      </dgm:t>
    </dgm:pt>
    <dgm:pt modelId="{4070D182-6096-4049-89E1-F1BD58F063F5}" type="parTrans" cxnId="{C9F7BFBE-D4BC-447B-9D83-FC6F805BE859}">
      <dgm:prSet/>
      <dgm:spPr/>
      <dgm:t>
        <a:bodyPr/>
        <a:lstStyle/>
        <a:p>
          <a:endParaRPr lang="zh-CN" altLang="en-US"/>
        </a:p>
      </dgm:t>
    </dgm:pt>
    <dgm:pt modelId="{56A3CD8A-7A14-4B6D-B700-AA860FC06FCD}" type="sibTrans" cxnId="{C9F7BFBE-D4BC-447B-9D83-FC6F805BE859}">
      <dgm:prSet/>
      <dgm:spPr/>
      <dgm:t>
        <a:bodyPr/>
        <a:lstStyle/>
        <a:p>
          <a:endParaRPr lang="zh-CN" altLang="en-US"/>
        </a:p>
      </dgm:t>
    </dgm:pt>
    <dgm:pt modelId="{2C1E40FF-FB75-442F-9A19-16CF15798E69}">
      <dgm:prSet phldrT="[文本]" custT="1"/>
      <dgm:spPr>
        <a:xfrm>
          <a:off x="2736077" y="600075"/>
          <a:ext cx="1171831" cy="800100"/>
        </a:xfrm>
        <a:solidFill>
          <a:srgbClr val="8064A2">
            <a:hueOff val="-2976513"/>
            <a:satOff val="17933"/>
            <a:lumOff val="1437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zh-CN" altLang="en-US" sz="140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留下了什么重要信息</a:t>
          </a:r>
        </a:p>
      </dgm:t>
    </dgm:pt>
    <dgm:pt modelId="{1965494F-621D-4329-AC9E-DA0973221949}" type="parTrans" cxnId="{562D0E07-9441-4DB9-BD69-0FD31756E323}">
      <dgm:prSet/>
      <dgm:spPr/>
      <dgm:t>
        <a:bodyPr/>
        <a:lstStyle/>
        <a:p>
          <a:endParaRPr lang="zh-CN" altLang="en-US"/>
        </a:p>
      </dgm:t>
    </dgm:pt>
    <dgm:pt modelId="{A1A8ACE5-CFA7-4E86-B0C4-AF88B106E1D8}" type="sibTrans" cxnId="{562D0E07-9441-4DB9-BD69-0FD31756E323}">
      <dgm:prSet/>
      <dgm:spPr/>
      <dgm:t>
        <a:bodyPr/>
        <a:lstStyle/>
        <a:p>
          <a:endParaRPr lang="zh-CN" altLang="en-US"/>
        </a:p>
      </dgm:t>
    </dgm:pt>
    <dgm:pt modelId="{B126F9CB-4D0C-4949-9271-A0C39F6E501E}">
      <dgm:prSet phldrT="[文本]" custT="1"/>
      <dgm:spPr>
        <a:xfrm>
          <a:off x="4103214" y="600075"/>
          <a:ext cx="1171831" cy="800100"/>
        </a:xfrm>
        <a:solidFill>
          <a:srgbClr val="8064A2">
            <a:hueOff val="-4464770"/>
            <a:satOff val="26899"/>
            <a:lumOff val="215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zh-CN" altLang="en-US" sz="140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反映用户什么特征</a:t>
          </a:r>
        </a:p>
      </dgm:t>
    </dgm:pt>
    <dgm:pt modelId="{BBD4DC2F-49CE-4897-B01F-93A6E651DD7A}" type="parTrans" cxnId="{B2AF199B-6262-4F07-9BA4-AAA9EDA3A8DC}">
      <dgm:prSet/>
      <dgm:spPr/>
      <dgm:t>
        <a:bodyPr/>
        <a:lstStyle/>
        <a:p>
          <a:endParaRPr lang="zh-CN" altLang="en-US"/>
        </a:p>
      </dgm:t>
    </dgm:pt>
    <dgm:pt modelId="{16B22D91-B441-4E89-9AB1-E80458897BD7}" type="sibTrans" cxnId="{B2AF199B-6262-4F07-9BA4-AAA9EDA3A8DC}">
      <dgm:prSet/>
      <dgm:spPr/>
      <dgm:t>
        <a:bodyPr/>
        <a:lstStyle/>
        <a:p>
          <a:endParaRPr lang="zh-CN" altLang="en-US"/>
        </a:p>
      </dgm:t>
    </dgm:pt>
    <dgm:pt modelId="{3FA226FE-7082-4EC9-8B34-69D9EB722255}">
      <dgm:prSet custT="1"/>
      <dgm:spPr>
        <a:xfrm>
          <a:off x="1368940" y="600075"/>
          <a:ext cx="1171831" cy="800100"/>
        </a:xfrm>
        <a:solidFill>
          <a:srgbClr val="8064A2">
            <a:hueOff val="-1488257"/>
            <a:satOff val="8966"/>
            <a:lumOff val="719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zh-CN" altLang="en-US" sz="140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在那些平台做这些动作</a:t>
          </a:r>
        </a:p>
      </dgm:t>
    </dgm:pt>
    <dgm:pt modelId="{0B3A8125-2222-4E83-93DD-F8135F411C8D}" type="parTrans" cxnId="{EA42D518-FCC2-4727-BF02-60A06009D74A}">
      <dgm:prSet/>
      <dgm:spPr/>
      <dgm:t>
        <a:bodyPr/>
        <a:lstStyle/>
        <a:p>
          <a:endParaRPr lang="zh-CN" altLang="en-US"/>
        </a:p>
      </dgm:t>
    </dgm:pt>
    <dgm:pt modelId="{51351058-2A14-43D1-AB8A-1FBBFFD35579}" type="sibTrans" cxnId="{EA42D518-FCC2-4727-BF02-60A06009D74A}">
      <dgm:prSet/>
      <dgm:spPr/>
      <dgm:t>
        <a:bodyPr/>
        <a:lstStyle/>
        <a:p>
          <a:endParaRPr lang="zh-CN" altLang="en-US"/>
        </a:p>
      </dgm:t>
    </dgm:pt>
    <dgm:pt modelId="{1EC4F99E-D90F-4155-A8DD-9A9F9156E69D}" type="pres">
      <dgm:prSet presAssocID="{D46AC025-D20A-41F9-A61F-98294AEA2526}" presName="CompostProcess" presStyleCnt="0">
        <dgm:presLayoutVars>
          <dgm:dir/>
          <dgm:resizeHandles val="exact"/>
        </dgm:presLayoutVars>
      </dgm:prSet>
      <dgm:spPr/>
    </dgm:pt>
    <dgm:pt modelId="{B1FB3E79-7990-4141-9C09-0823290734CC}" type="pres">
      <dgm:prSet presAssocID="{D46AC025-D20A-41F9-A61F-98294AEA2526}" presName="arrow" presStyleLbl="bgShp" presStyleIdx="0" presStyleCnt="1"/>
      <dgm:spPr>
        <a:xfrm>
          <a:off x="395763" y="0"/>
          <a:ext cx="4485322" cy="2000250"/>
        </a:xfrm>
        <a:prstGeom prst="rightArrow">
          <a:avLst/>
        </a:prstGeom>
        <a:solidFill>
          <a:srgbClr val="8064A2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</dgm:pt>
    <dgm:pt modelId="{FE227DC7-7F82-4F8D-8286-674DBA2F9D7D}" type="pres">
      <dgm:prSet presAssocID="{D46AC025-D20A-41F9-A61F-98294AEA2526}" presName="linearProcess" presStyleCnt="0"/>
      <dgm:spPr/>
    </dgm:pt>
    <dgm:pt modelId="{E2E3E977-D749-4493-B1AD-356A49322559}" type="pres">
      <dgm:prSet presAssocID="{D5BC23DB-AD0D-479F-9758-1B0D4D58D57F}" presName="textNode" presStyleLbl="node1" presStyleIdx="0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E2F5113E-53B4-4F60-B546-DC0274195E21}" type="pres">
      <dgm:prSet presAssocID="{56A3CD8A-7A14-4B6D-B700-AA860FC06FCD}" presName="sibTrans" presStyleCnt="0"/>
      <dgm:spPr/>
    </dgm:pt>
    <dgm:pt modelId="{83189F25-F8BD-41E2-93B0-48AD8D503BD1}" type="pres">
      <dgm:prSet presAssocID="{3FA226FE-7082-4EC9-8B34-69D9EB722255}" presName="textNode" presStyleLbl="node1" presStyleIdx="1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4C5ABE17-DE5B-4160-ABC6-D8EE3281F530}" type="pres">
      <dgm:prSet presAssocID="{51351058-2A14-43D1-AB8A-1FBBFFD35579}" presName="sibTrans" presStyleCnt="0"/>
      <dgm:spPr/>
    </dgm:pt>
    <dgm:pt modelId="{4C31739A-FCCE-4D4F-940E-9D490DAAEFD1}" type="pres">
      <dgm:prSet presAssocID="{2C1E40FF-FB75-442F-9A19-16CF15798E69}" presName="textNode" presStyleLbl="node1" presStyleIdx="2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D43D26C3-76E1-4394-A997-513010D11663}" type="pres">
      <dgm:prSet presAssocID="{A1A8ACE5-CFA7-4E86-B0C4-AF88B106E1D8}" presName="sibTrans" presStyleCnt="0"/>
      <dgm:spPr/>
    </dgm:pt>
    <dgm:pt modelId="{48C9504D-5227-422A-8DFD-65567F6236AC}" type="pres">
      <dgm:prSet presAssocID="{B126F9CB-4D0C-4949-9271-A0C39F6E501E}" presName="textNode" presStyleLbl="node1" presStyleIdx="3" presStyleCnt="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C9F7BFBE-D4BC-447B-9D83-FC6F805BE859}" srcId="{D46AC025-D20A-41F9-A61F-98294AEA2526}" destId="{D5BC23DB-AD0D-479F-9758-1B0D4D58D57F}" srcOrd="0" destOrd="0" parTransId="{4070D182-6096-4049-89E1-F1BD58F063F5}" sibTransId="{56A3CD8A-7A14-4B6D-B700-AA860FC06FCD}"/>
    <dgm:cxn modelId="{CA1059BB-1831-497E-AE9A-BD615C179FCA}" type="presOf" srcId="{B126F9CB-4D0C-4949-9271-A0C39F6E501E}" destId="{48C9504D-5227-422A-8DFD-65567F6236AC}" srcOrd="0" destOrd="0" presId="urn:microsoft.com/office/officeart/2005/8/layout/hProcess9#1"/>
    <dgm:cxn modelId="{70A7D209-8D88-4426-8497-81A7A1559C73}" type="presOf" srcId="{2C1E40FF-FB75-442F-9A19-16CF15798E69}" destId="{4C31739A-FCCE-4D4F-940E-9D490DAAEFD1}" srcOrd="0" destOrd="0" presId="urn:microsoft.com/office/officeart/2005/8/layout/hProcess9#1"/>
    <dgm:cxn modelId="{EA42D518-FCC2-4727-BF02-60A06009D74A}" srcId="{D46AC025-D20A-41F9-A61F-98294AEA2526}" destId="{3FA226FE-7082-4EC9-8B34-69D9EB722255}" srcOrd="1" destOrd="0" parTransId="{0B3A8125-2222-4E83-93DD-F8135F411C8D}" sibTransId="{51351058-2A14-43D1-AB8A-1FBBFFD35579}"/>
    <dgm:cxn modelId="{59035FAA-0004-4468-86C2-4E9DE408901C}" type="presOf" srcId="{D46AC025-D20A-41F9-A61F-98294AEA2526}" destId="{1EC4F99E-D90F-4155-A8DD-9A9F9156E69D}" srcOrd="0" destOrd="0" presId="urn:microsoft.com/office/officeart/2005/8/layout/hProcess9#1"/>
    <dgm:cxn modelId="{C7EC3A54-A6A4-4C88-859D-6E295F5DBE13}" type="presOf" srcId="{3FA226FE-7082-4EC9-8B34-69D9EB722255}" destId="{83189F25-F8BD-41E2-93B0-48AD8D503BD1}" srcOrd="0" destOrd="0" presId="urn:microsoft.com/office/officeart/2005/8/layout/hProcess9#1"/>
    <dgm:cxn modelId="{B2AF199B-6262-4F07-9BA4-AAA9EDA3A8DC}" srcId="{D46AC025-D20A-41F9-A61F-98294AEA2526}" destId="{B126F9CB-4D0C-4949-9271-A0C39F6E501E}" srcOrd="3" destOrd="0" parTransId="{BBD4DC2F-49CE-4897-B01F-93A6E651DD7A}" sibTransId="{16B22D91-B441-4E89-9AB1-E80458897BD7}"/>
    <dgm:cxn modelId="{557087A9-DC14-461A-BAA9-F572D88FE5B7}" type="presOf" srcId="{D5BC23DB-AD0D-479F-9758-1B0D4D58D57F}" destId="{E2E3E977-D749-4493-B1AD-356A49322559}" srcOrd="0" destOrd="0" presId="urn:microsoft.com/office/officeart/2005/8/layout/hProcess9#1"/>
    <dgm:cxn modelId="{562D0E07-9441-4DB9-BD69-0FD31756E323}" srcId="{D46AC025-D20A-41F9-A61F-98294AEA2526}" destId="{2C1E40FF-FB75-442F-9A19-16CF15798E69}" srcOrd="2" destOrd="0" parTransId="{1965494F-621D-4329-AC9E-DA0973221949}" sibTransId="{A1A8ACE5-CFA7-4E86-B0C4-AF88B106E1D8}"/>
    <dgm:cxn modelId="{536DE0D8-5202-42FA-833C-43DD3DB9D4DE}" type="presParOf" srcId="{1EC4F99E-D90F-4155-A8DD-9A9F9156E69D}" destId="{B1FB3E79-7990-4141-9C09-0823290734CC}" srcOrd="0" destOrd="0" presId="urn:microsoft.com/office/officeart/2005/8/layout/hProcess9#1"/>
    <dgm:cxn modelId="{0E436C2D-AC28-4CF8-8ACB-5B4FEAD66FD6}" type="presParOf" srcId="{1EC4F99E-D90F-4155-A8DD-9A9F9156E69D}" destId="{FE227DC7-7F82-4F8D-8286-674DBA2F9D7D}" srcOrd="1" destOrd="0" presId="urn:microsoft.com/office/officeart/2005/8/layout/hProcess9#1"/>
    <dgm:cxn modelId="{637E4B0D-C408-4906-8522-992E17F7D8A2}" type="presParOf" srcId="{FE227DC7-7F82-4F8D-8286-674DBA2F9D7D}" destId="{E2E3E977-D749-4493-B1AD-356A49322559}" srcOrd="0" destOrd="0" presId="urn:microsoft.com/office/officeart/2005/8/layout/hProcess9#1"/>
    <dgm:cxn modelId="{1EAB0A36-1346-40E0-842B-47D6131A744E}" type="presParOf" srcId="{FE227DC7-7F82-4F8D-8286-674DBA2F9D7D}" destId="{E2F5113E-53B4-4F60-B546-DC0274195E21}" srcOrd="1" destOrd="0" presId="urn:microsoft.com/office/officeart/2005/8/layout/hProcess9#1"/>
    <dgm:cxn modelId="{F61F29E6-9B88-4BF3-9007-55642498C0CC}" type="presParOf" srcId="{FE227DC7-7F82-4F8D-8286-674DBA2F9D7D}" destId="{83189F25-F8BD-41E2-93B0-48AD8D503BD1}" srcOrd="2" destOrd="0" presId="urn:microsoft.com/office/officeart/2005/8/layout/hProcess9#1"/>
    <dgm:cxn modelId="{D75D7BA0-0C96-4326-96AB-6E1361C36A89}" type="presParOf" srcId="{FE227DC7-7F82-4F8D-8286-674DBA2F9D7D}" destId="{4C5ABE17-DE5B-4160-ABC6-D8EE3281F530}" srcOrd="3" destOrd="0" presId="urn:microsoft.com/office/officeart/2005/8/layout/hProcess9#1"/>
    <dgm:cxn modelId="{2FC329FE-0C46-4CEC-9125-A2F1EFB78AC9}" type="presParOf" srcId="{FE227DC7-7F82-4F8D-8286-674DBA2F9D7D}" destId="{4C31739A-FCCE-4D4F-940E-9D490DAAEFD1}" srcOrd="4" destOrd="0" presId="urn:microsoft.com/office/officeart/2005/8/layout/hProcess9#1"/>
    <dgm:cxn modelId="{376FEBE2-C683-4279-A1AE-F984F9370C23}" type="presParOf" srcId="{FE227DC7-7F82-4F8D-8286-674DBA2F9D7D}" destId="{D43D26C3-76E1-4394-A997-513010D11663}" srcOrd="5" destOrd="0" presId="urn:microsoft.com/office/officeart/2005/8/layout/hProcess9#1"/>
    <dgm:cxn modelId="{C3962196-1533-4ED1-9796-A043120CFB81}" type="presParOf" srcId="{FE227DC7-7F82-4F8D-8286-674DBA2F9D7D}" destId="{48C9504D-5227-422A-8DFD-65567F6236AC}" srcOrd="6" destOrd="0" presId="urn:microsoft.com/office/officeart/2005/8/layout/hProcess9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1EFB3A-A497-4686-B908-B6D2536828A7}" type="doc">
      <dgm:prSet loTypeId="urn:microsoft.com/office/officeart/2005/8/layout/process3#1" loCatId="process" qsTypeId="urn:microsoft.com/office/officeart/2005/8/quickstyle/simple1#6" qsCatId="simple" csTypeId="urn:microsoft.com/office/officeart/2005/8/colors/colorful4#6" csCatId="colorful" phldr="1"/>
      <dgm:spPr/>
      <dgm:t>
        <a:bodyPr/>
        <a:lstStyle/>
        <a:p>
          <a:endParaRPr lang="zh-CN" altLang="en-US"/>
        </a:p>
      </dgm:t>
    </dgm:pt>
    <dgm:pt modelId="{080DD082-38E6-45D3-B996-BEE38C3C499A}">
      <dgm:prSet phldrT="[文本]"/>
      <dgm:spPr>
        <a:xfrm>
          <a:off x="2624" y="148635"/>
          <a:ext cx="1193320" cy="777599"/>
        </a:xfrm>
        <a:solidFill>
          <a:srgbClr val="8064A2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zh-CN" altLang="en-US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准备阶段</a:t>
          </a:r>
        </a:p>
      </dgm:t>
    </dgm:pt>
    <dgm:pt modelId="{10E31498-FE4F-4A48-8865-3A05DEFB2F23}" type="parTrans" cxnId="{8F06A9A1-FA06-4A9A-9F5D-D2F39A63206B}">
      <dgm:prSet/>
      <dgm:spPr/>
      <dgm:t>
        <a:bodyPr/>
        <a:lstStyle/>
        <a:p>
          <a:endParaRPr lang="zh-CN" altLang="en-US"/>
        </a:p>
      </dgm:t>
    </dgm:pt>
    <dgm:pt modelId="{0A592B94-F7E2-48EB-85CD-3C9C76DF45D2}" type="sibTrans" cxnId="{8F06A9A1-FA06-4A9A-9F5D-D2F39A63206B}">
      <dgm:prSet/>
      <dgm:spPr>
        <a:xfrm>
          <a:off x="1376848" y="238748"/>
          <a:ext cx="383514" cy="297102"/>
        </a:xfr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zh-CN" altLang="en-US">
            <a:solidFill>
              <a:sysClr val="window" lastClr="FFFFFF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C4C35435-87FE-413C-BA1B-4ED2A6835E5F}">
      <dgm:prSet phldrT="[文本]" custT="1"/>
      <dgm:spPr>
        <a:xfrm>
          <a:off x="247039" y="625964"/>
          <a:ext cx="1193320" cy="1587600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邀请嘉宾及确定内容</a:t>
          </a:r>
        </a:p>
      </dgm:t>
    </dgm:pt>
    <dgm:pt modelId="{82804D86-F02A-4604-B383-2244BDA24545}" type="parTrans" cxnId="{14C0E087-4FBE-494E-AE62-D327CB85D2C6}">
      <dgm:prSet/>
      <dgm:spPr/>
      <dgm:t>
        <a:bodyPr/>
        <a:lstStyle/>
        <a:p>
          <a:endParaRPr lang="zh-CN" altLang="en-US"/>
        </a:p>
      </dgm:t>
    </dgm:pt>
    <dgm:pt modelId="{16599939-27DA-458E-896A-3116EEBA6318}" type="sibTrans" cxnId="{14C0E087-4FBE-494E-AE62-D327CB85D2C6}">
      <dgm:prSet/>
      <dgm:spPr/>
      <dgm:t>
        <a:bodyPr/>
        <a:lstStyle/>
        <a:p>
          <a:endParaRPr lang="zh-CN" altLang="en-US"/>
        </a:p>
      </dgm:t>
    </dgm:pt>
    <dgm:pt modelId="{525F312F-0411-4A11-BBE6-B16DC30B8C62}">
      <dgm:prSet phldrT="[文本]"/>
      <dgm:spPr>
        <a:xfrm>
          <a:off x="1919557" y="148635"/>
          <a:ext cx="1193320" cy="777599"/>
        </a:xfrm>
        <a:solidFill>
          <a:srgbClr val="8064A2">
            <a:hueOff val="-2232385"/>
            <a:satOff val="13449"/>
            <a:lumOff val="1078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zh-CN" altLang="en-US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执行阶段</a:t>
          </a:r>
        </a:p>
      </dgm:t>
    </dgm:pt>
    <dgm:pt modelId="{CD45DB84-597B-4C44-BAFF-EEDEE2F8CD17}" type="parTrans" cxnId="{0C806650-2065-4BFB-8C35-1B045938E1A1}">
      <dgm:prSet/>
      <dgm:spPr/>
      <dgm:t>
        <a:bodyPr/>
        <a:lstStyle/>
        <a:p>
          <a:endParaRPr lang="zh-CN" altLang="en-US"/>
        </a:p>
      </dgm:t>
    </dgm:pt>
    <dgm:pt modelId="{42BBCD29-49E3-49F4-B605-3728D69E2116}" type="sibTrans" cxnId="{0C806650-2065-4BFB-8C35-1B045938E1A1}">
      <dgm:prSet/>
      <dgm:spPr>
        <a:xfrm>
          <a:off x="3293780" y="238748"/>
          <a:ext cx="383514" cy="297102"/>
        </a:xfrm>
        <a:solidFill>
          <a:srgbClr val="8064A2">
            <a:hueOff val="-4464770"/>
            <a:satOff val="26899"/>
            <a:lumOff val="2156"/>
            <a:alphaOff val="0"/>
          </a:srgbClr>
        </a:solidFill>
        <a:ln>
          <a:noFill/>
        </a:ln>
        <a:effectLst/>
      </dgm:spPr>
      <dgm:t>
        <a:bodyPr/>
        <a:lstStyle/>
        <a:p>
          <a:endParaRPr lang="zh-CN" altLang="en-US">
            <a:solidFill>
              <a:sysClr val="window" lastClr="FFFFFF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4F11FA5E-0480-4007-8603-46096BEF0441}">
      <dgm:prSet phldrT="[文本]" custT="1"/>
      <dgm:spPr>
        <a:xfrm>
          <a:off x="2163972" y="625964"/>
          <a:ext cx="1193320" cy="1587600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2232385"/>
              <a:satOff val="13449"/>
              <a:lumOff val="1078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预告</a:t>
          </a:r>
        </a:p>
      </dgm:t>
    </dgm:pt>
    <dgm:pt modelId="{0CE412FA-8B1E-4121-8CF0-498E9A1E6045}" type="parTrans" cxnId="{F2D70688-EB50-4F5A-82AE-0996DDFA2FA1}">
      <dgm:prSet/>
      <dgm:spPr/>
      <dgm:t>
        <a:bodyPr/>
        <a:lstStyle/>
        <a:p>
          <a:endParaRPr lang="zh-CN" altLang="en-US"/>
        </a:p>
      </dgm:t>
    </dgm:pt>
    <dgm:pt modelId="{25A60B94-5880-4AEF-AABD-7F6FD61954F3}" type="sibTrans" cxnId="{F2D70688-EB50-4F5A-82AE-0996DDFA2FA1}">
      <dgm:prSet/>
      <dgm:spPr/>
      <dgm:t>
        <a:bodyPr/>
        <a:lstStyle/>
        <a:p>
          <a:endParaRPr lang="zh-CN" altLang="en-US"/>
        </a:p>
      </dgm:t>
    </dgm:pt>
    <dgm:pt modelId="{8AC914AF-2B79-4B26-8405-19055ACA19D0}">
      <dgm:prSet phldrT="[文本]"/>
      <dgm:spPr>
        <a:xfrm>
          <a:off x="3836489" y="148635"/>
          <a:ext cx="1193320" cy="777599"/>
        </a:xfrm>
        <a:solidFill>
          <a:srgbClr val="8064A2">
            <a:hueOff val="-4464770"/>
            <a:satOff val="26899"/>
            <a:lumOff val="215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zh-CN" altLang="en-US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收尾阶段</a:t>
          </a:r>
        </a:p>
      </dgm:t>
    </dgm:pt>
    <dgm:pt modelId="{B9230203-8673-45C3-ABF3-C835DC14F16A}" type="parTrans" cxnId="{8414BDB2-4F8E-427E-A98B-EE0F51F3A8BF}">
      <dgm:prSet/>
      <dgm:spPr/>
      <dgm:t>
        <a:bodyPr/>
        <a:lstStyle/>
        <a:p>
          <a:endParaRPr lang="zh-CN" altLang="en-US"/>
        </a:p>
      </dgm:t>
    </dgm:pt>
    <dgm:pt modelId="{2CFD44F7-35C4-4A0B-8ED1-E48B9ADBB26C}" type="sibTrans" cxnId="{8414BDB2-4F8E-427E-A98B-EE0F51F3A8BF}">
      <dgm:prSet/>
      <dgm:spPr/>
      <dgm:t>
        <a:bodyPr/>
        <a:lstStyle/>
        <a:p>
          <a:endParaRPr lang="zh-CN" altLang="en-US"/>
        </a:p>
      </dgm:t>
    </dgm:pt>
    <dgm:pt modelId="{27F1FB55-7369-4636-A708-F1A2452ACA37}">
      <dgm:prSet phldrT="[文本]" custT="1"/>
      <dgm:spPr>
        <a:xfrm>
          <a:off x="4080905" y="625964"/>
          <a:ext cx="1193320" cy="1587600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4464770"/>
              <a:satOff val="26899"/>
              <a:lumOff val="2156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总结</a:t>
          </a:r>
        </a:p>
      </dgm:t>
    </dgm:pt>
    <dgm:pt modelId="{722BD516-4ACB-4C00-9F3F-82DDF83FA0DE}" type="parTrans" cxnId="{4714AB48-B183-4173-A79A-CDC71C95FA2E}">
      <dgm:prSet/>
      <dgm:spPr/>
      <dgm:t>
        <a:bodyPr/>
        <a:lstStyle/>
        <a:p>
          <a:endParaRPr lang="zh-CN" altLang="en-US"/>
        </a:p>
      </dgm:t>
    </dgm:pt>
    <dgm:pt modelId="{E18CC0D4-9321-4C08-ACC4-02C91FACB249}" type="sibTrans" cxnId="{4714AB48-B183-4173-A79A-CDC71C95FA2E}">
      <dgm:prSet/>
      <dgm:spPr/>
      <dgm:t>
        <a:bodyPr/>
        <a:lstStyle/>
        <a:p>
          <a:endParaRPr lang="zh-CN" altLang="en-US"/>
        </a:p>
      </dgm:t>
    </dgm:pt>
    <dgm:pt modelId="{5DC44553-8692-4C2C-90B3-EC073BD76BD6}">
      <dgm:prSet phldrT="[文本]" custT="1"/>
      <dgm:spPr>
        <a:xfrm>
          <a:off x="247039" y="625964"/>
          <a:ext cx="1193320" cy="1587600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制作</a:t>
          </a:r>
          <a:r>
            <a:rPr lang="en-US" altLang="zh-CN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SOP</a:t>
          </a:r>
          <a:endParaRPr lang="zh-CN" altLang="en-US" sz="14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A57935FF-9F11-4348-8FE2-92D31E7732F0}" type="parTrans" cxnId="{6714C235-4DDB-4F8B-B5D6-079A75CFD3DD}">
      <dgm:prSet/>
      <dgm:spPr/>
      <dgm:t>
        <a:bodyPr/>
        <a:lstStyle/>
        <a:p>
          <a:endParaRPr lang="zh-CN" altLang="en-US"/>
        </a:p>
      </dgm:t>
    </dgm:pt>
    <dgm:pt modelId="{7530020A-91F9-4304-A22F-4AB1237C70A6}" type="sibTrans" cxnId="{6714C235-4DDB-4F8B-B5D6-079A75CFD3DD}">
      <dgm:prSet/>
      <dgm:spPr/>
      <dgm:t>
        <a:bodyPr/>
        <a:lstStyle/>
        <a:p>
          <a:endParaRPr lang="zh-CN" altLang="en-US"/>
        </a:p>
      </dgm:t>
    </dgm:pt>
    <dgm:pt modelId="{B8AACD9A-9095-4C72-9028-A97FCD6D267E}">
      <dgm:prSet phldrT="[文本]" custT="1"/>
      <dgm:spPr>
        <a:xfrm>
          <a:off x="2163972" y="625964"/>
          <a:ext cx="1193320" cy="1587600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2232385"/>
              <a:satOff val="13449"/>
              <a:lumOff val="1078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暖场</a:t>
          </a:r>
        </a:p>
      </dgm:t>
    </dgm:pt>
    <dgm:pt modelId="{B1C097FB-36AF-43B7-80ED-4D368B2BDEAE}" type="parTrans" cxnId="{5CF83826-1076-4E10-83DC-83D4901D6AD2}">
      <dgm:prSet/>
      <dgm:spPr/>
      <dgm:t>
        <a:bodyPr/>
        <a:lstStyle/>
        <a:p>
          <a:endParaRPr lang="zh-CN" altLang="en-US"/>
        </a:p>
      </dgm:t>
    </dgm:pt>
    <dgm:pt modelId="{A0A506BE-FB60-4F76-9C53-C20733A25649}" type="sibTrans" cxnId="{5CF83826-1076-4E10-83DC-83D4901D6AD2}">
      <dgm:prSet/>
      <dgm:spPr/>
      <dgm:t>
        <a:bodyPr/>
        <a:lstStyle/>
        <a:p>
          <a:endParaRPr lang="zh-CN" altLang="en-US"/>
        </a:p>
      </dgm:t>
    </dgm:pt>
    <dgm:pt modelId="{98D39BEB-AB87-46BA-A820-3F1723320F37}">
      <dgm:prSet phldrT="[文本]" custT="1"/>
      <dgm:spPr>
        <a:xfrm>
          <a:off x="2163972" y="625964"/>
          <a:ext cx="1193320" cy="1587600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2232385"/>
              <a:satOff val="13449"/>
              <a:lumOff val="1078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分享过程</a:t>
          </a:r>
        </a:p>
      </dgm:t>
    </dgm:pt>
    <dgm:pt modelId="{42C4B80C-0C83-4202-BE7A-67DAE5C0CD81}" type="parTrans" cxnId="{E3E20539-7C75-459B-A52E-7CF3933B2E97}">
      <dgm:prSet/>
      <dgm:spPr/>
      <dgm:t>
        <a:bodyPr/>
        <a:lstStyle/>
        <a:p>
          <a:endParaRPr lang="zh-CN" altLang="en-US"/>
        </a:p>
      </dgm:t>
    </dgm:pt>
    <dgm:pt modelId="{A4C103FC-A0DC-46CB-8A1B-7962CB1CB169}" type="sibTrans" cxnId="{E3E20539-7C75-459B-A52E-7CF3933B2E97}">
      <dgm:prSet/>
      <dgm:spPr/>
      <dgm:t>
        <a:bodyPr/>
        <a:lstStyle/>
        <a:p>
          <a:endParaRPr lang="zh-CN" altLang="en-US"/>
        </a:p>
      </dgm:t>
    </dgm:pt>
    <dgm:pt modelId="{DCE0D7D3-4966-4387-B566-EB9B3A6C70B2}">
      <dgm:prSet phldrT="[文本]" custT="1"/>
      <dgm:spPr>
        <a:xfrm>
          <a:off x="2163972" y="625964"/>
          <a:ext cx="1193320" cy="1587600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2232385"/>
              <a:satOff val="13449"/>
              <a:lumOff val="1078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互动</a:t>
          </a:r>
        </a:p>
      </dgm:t>
    </dgm:pt>
    <dgm:pt modelId="{D02BBE7B-6E96-48FC-829B-408182D32D3B}" type="parTrans" cxnId="{B9BC032F-EF54-41D7-B17B-02FDED4304D8}">
      <dgm:prSet/>
      <dgm:spPr/>
      <dgm:t>
        <a:bodyPr/>
        <a:lstStyle/>
        <a:p>
          <a:endParaRPr lang="zh-CN" altLang="en-US"/>
        </a:p>
      </dgm:t>
    </dgm:pt>
    <dgm:pt modelId="{E57CBA8C-43C0-4CAC-99B0-B898BEFB720A}" type="sibTrans" cxnId="{B9BC032F-EF54-41D7-B17B-02FDED4304D8}">
      <dgm:prSet/>
      <dgm:spPr/>
      <dgm:t>
        <a:bodyPr/>
        <a:lstStyle/>
        <a:p>
          <a:endParaRPr lang="zh-CN" altLang="en-US"/>
        </a:p>
      </dgm:t>
    </dgm:pt>
    <dgm:pt modelId="{3AFFBA36-81CB-4F9F-9FF0-7FDEC61E52D5}">
      <dgm:prSet phldrT="[文本]" custT="1"/>
      <dgm:spPr>
        <a:xfrm>
          <a:off x="4080905" y="625964"/>
          <a:ext cx="1193320" cy="1587600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4464770"/>
              <a:satOff val="26899"/>
              <a:lumOff val="2156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复盘</a:t>
          </a:r>
        </a:p>
      </dgm:t>
    </dgm:pt>
    <dgm:pt modelId="{045DFE93-25BA-47CB-81F5-83892456BCBB}" type="parTrans" cxnId="{B1E85E0E-FA7F-4F9E-B3B9-0ACBC81C69EE}">
      <dgm:prSet/>
      <dgm:spPr/>
      <dgm:t>
        <a:bodyPr/>
        <a:lstStyle/>
        <a:p>
          <a:endParaRPr lang="zh-CN" altLang="en-US"/>
        </a:p>
      </dgm:t>
    </dgm:pt>
    <dgm:pt modelId="{7D165770-A4BC-4839-8993-EAA0D944CDDB}" type="sibTrans" cxnId="{B1E85E0E-FA7F-4F9E-B3B9-0ACBC81C69EE}">
      <dgm:prSet/>
      <dgm:spPr/>
      <dgm:t>
        <a:bodyPr/>
        <a:lstStyle/>
        <a:p>
          <a:endParaRPr lang="zh-CN" altLang="en-US"/>
        </a:p>
      </dgm:t>
    </dgm:pt>
    <dgm:pt modelId="{AB3FA6CB-A6AF-4F26-B3F9-791705F4A912}">
      <dgm:prSet phldrT="[文本]" custT="1"/>
      <dgm:spPr>
        <a:xfrm>
          <a:off x="247039" y="625964"/>
          <a:ext cx="1193320" cy="1587600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预计分享流程</a:t>
          </a:r>
        </a:p>
      </dgm:t>
    </dgm:pt>
    <dgm:pt modelId="{B2C3F06D-DBDE-4975-B9A3-507BD321A63B}" type="parTrans" cxnId="{D75DB062-F2EB-491B-9043-1B0BCCF097FD}">
      <dgm:prSet/>
      <dgm:spPr/>
      <dgm:t>
        <a:bodyPr/>
        <a:lstStyle/>
        <a:p>
          <a:endParaRPr lang="zh-CN" altLang="en-US"/>
        </a:p>
      </dgm:t>
    </dgm:pt>
    <dgm:pt modelId="{E95976FD-3FB6-44F7-9040-F3BBC761FF2F}" type="sibTrans" cxnId="{D75DB062-F2EB-491B-9043-1B0BCCF097FD}">
      <dgm:prSet/>
      <dgm:spPr/>
      <dgm:t>
        <a:bodyPr/>
        <a:lstStyle/>
        <a:p>
          <a:endParaRPr lang="zh-CN" altLang="en-US"/>
        </a:p>
      </dgm:t>
    </dgm:pt>
    <dgm:pt modelId="{644B98E0-60D8-41C0-A337-559A11A63822}" type="pres">
      <dgm:prSet presAssocID="{5E1EFB3A-A497-4686-B908-B6D2536828A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0CE746B-14E8-44B3-8911-177537CBEF50}" type="pres">
      <dgm:prSet presAssocID="{080DD082-38E6-45D3-B996-BEE38C3C499A}" presName="composite" presStyleCnt="0"/>
      <dgm:spPr/>
    </dgm:pt>
    <dgm:pt modelId="{57129B14-46EE-481F-9F56-9B36A96860B0}" type="pres">
      <dgm:prSet presAssocID="{080DD082-38E6-45D3-B996-BEE38C3C499A}" presName="parTx" presStyleLbl="node1" presStyleIdx="0" presStyleCnt="3">
        <dgm:presLayoutVars>
          <dgm:chMax val="0"/>
          <dgm:chPref val="0"/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BC339676-6B68-44CA-AF09-5AED8F2250B6}" type="pres">
      <dgm:prSet presAssocID="{080DD082-38E6-45D3-B996-BEE38C3C499A}" presName="parSh" presStyleLbl="node1" presStyleIdx="0" presStyleCnt="3"/>
      <dgm:spPr/>
      <dgm:t>
        <a:bodyPr/>
        <a:lstStyle/>
        <a:p>
          <a:endParaRPr lang="zh-CN" altLang="en-US"/>
        </a:p>
      </dgm:t>
    </dgm:pt>
    <dgm:pt modelId="{BADA9C46-ED63-4004-88E0-162AD82CA2EB}" type="pres">
      <dgm:prSet presAssocID="{080DD082-38E6-45D3-B996-BEE38C3C499A}" presName="desTx" presStyleLbl="fgAcc1" presStyleIdx="0" presStyleCnt="3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BDAA6332-36A4-4EAD-BDF5-2016DB9993D8}" type="pres">
      <dgm:prSet presAssocID="{0A592B94-F7E2-48EB-85CD-3C9C76DF45D2}" presName="sibTrans" presStyleLbl="sibTrans2D1" presStyleIdx="0" presStyleCnt="2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EC84513F-8BF6-44D1-9BFF-135F4AD8031D}" type="pres">
      <dgm:prSet presAssocID="{0A592B94-F7E2-48EB-85CD-3C9C76DF45D2}" presName="connTx" presStyleLbl="sibTrans2D1" presStyleIdx="0" presStyleCnt="2"/>
      <dgm:spPr/>
      <dgm:t>
        <a:bodyPr/>
        <a:lstStyle/>
        <a:p>
          <a:endParaRPr lang="zh-CN" altLang="en-US"/>
        </a:p>
      </dgm:t>
    </dgm:pt>
    <dgm:pt modelId="{2C801D0F-89DC-4688-B0D6-B857B499389C}" type="pres">
      <dgm:prSet presAssocID="{525F312F-0411-4A11-BBE6-B16DC30B8C62}" presName="composite" presStyleCnt="0"/>
      <dgm:spPr/>
    </dgm:pt>
    <dgm:pt modelId="{4C877861-FC83-40C7-B888-F1705B47D656}" type="pres">
      <dgm:prSet presAssocID="{525F312F-0411-4A11-BBE6-B16DC30B8C62}" presName="parTx" presStyleLbl="node1" presStyleIdx="0" presStyleCnt="3">
        <dgm:presLayoutVars>
          <dgm:chMax val="0"/>
          <dgm:chPref val="0"/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F65AD996-9B1D-4404-B95C-C0B354325512}" type="pres">
      <dgm:prSet presAssocID="{525F312F-0411-4A11-BBE6-B16DC30B8C62}" presName="parSh" presStyleLbl="node1" presStyleIdx="1" presStyleCnt="3"/>
      <dgm:spPr/>
      <dgm:t>
        <a:bodyPr/>
        <a:lstStyle/>
        <a:p>
          <a:endParaRPr lang="zh-CN" altLang="en-US"/>
        </a:p>
      </dgm:t>
    </dgm:pt>
    <dgm:pt modelId="{DE6ED1B5-B65B-495E-B5C5-D96738D6ABEC}" type="pres">
      <dgm:prSet presAssocID="{525F312F-0411-4A11-BBE6-B16DC30B8C62}" presName="desTx" presStyleLbl="fgAcc1" presStyleIdx="1" presStyleCnt="3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D50906FD-E766-4CD0-9028-5AC4206F47EB}" type="pres">
      <dgm:prSet presAssocID="{42BBCD29-49E3-49F4-B605-3728D69E2116}" presName="sibTrans" presStyleLbl="sibTrans2D1" presStyleIdx="1" presStyleCnt="2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28CDA18B-2F2C-4BBF-9F09-03629CACBCEA}" type="pres">
      <dgm:prSet presAssocID="{42BBCD29-49E3-49F4-B605-3728D69E2116}" presName="connTx" presStyleLbl="sibTrans2D1" presStyleIdx="1" presStyleCnt="2"/>
      <dgm:spPr/>
      <dgm:t>
        <a:bodyPr/>
        <a:lstStyle/>
        <a:p>
          <a:endParaRPr lang="zh-CN" altLang="en-US"/>
        </a:p>
      </dgm:t>
    </dgm:pt>
    <dgm:pt modelId="{CA3ED7E0-47BF-4467-85DC-35C2C3C99A19}" type="pres">
      <dgm:prSet presAssocID="{8AC914AF-2B79-4B26-8405-19055ACA19D0}" presName="composite" presStyleCnt="0"/>
      <dgm:spPr/>
    </dgm:pt>
    <dgm:pt modelId="{ED34C99E-EB09-4E7E-B2AC-3613084A5736}" type="pres">
      <dgm:prSet presAssocID="{8AC914AF-2B79-4B26-8405-19055ACA19D0}" presName="parTx" presStyleLbl="node1" presStyleIdx="1" presStyleCnt="3">
        <dgm:presLayoutVars>
          <dgm:chMax val="0"/>
          <dgm:chPref val="0"/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9838589B-DA79-4A75-87C1-55B62060518F}" type="pres">
      <dgm:prSet presAssocID="{8AC914AF-2B79-4B26-8405-19055ACA19D0}" presName="parSh" presStyleLbl="node1" presStyleIdx="2" presStyleCnt="3"/>
      <dgm:spPr/>
      <dgm:t>
        <a:bodyPr/>
        <a:lstStyle/>
        <a:p>
          <a:endParaRPr lang="zh-CN" altLang="en-US"/>
        </a:p>
      </dgm:t>
    </dgm:pt>
    <dgm:pt modelId="{13D655E4-6001-4E68-B7E9-51D1B5EF36AD}" type="pres">
      <dgm:prSet presAssocID="{8AC914AF-2B79-4B26-8405-19055ACA19D0}" presName="desTx" presStyleLbl="fgAcc1" presStyleIdx="2" presStyleCnt="3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</dgm:ptLst>
  <dgm:cxnLst>
    <dgm:cxn modelId="{14C0E087-4FBE-494E-AE62-D327CB85D2C6}" srcId="{080DD082-38E6-45D3-B996-BEE38C3C499A}" destId="{C4C35435-87FE-413C-BA1B-4ED2A6835E5F}" srcOrd="1" destOrd="0" parTransId="{82804D86-F02A-4604-B383-2244BDA24545}" sibTransId="{16599939-27DA-458E-896A-3116EEBA6318}"/>
    <dgm:cxn modelId="{38D841C6-B986-4C84-93A4-7B675A3E975C}" type="presOf" srcId="{5DC44553-8692-4C2C-90B3-EC073BD76BD6}" destId="{BADA9C46-ED63-4004-88E0-162AD82CA2EB}" srcOrd="0" destOrd="2" presId="urn:microsoft.com/office/officeart/2005/8/layout/process3#1"/>
    <dgm:cxn modelId="{BAB2BCC3-5ED9-4783-B293-F77345EEB5B3}" type="presOf" srcId="{AB3FA6CB-A6AF-4F26-B3F9-791705F4A912}" destId="{BADA9C46-ED63-4004-88E0-162AD82CA2EB}" srcOrd="0" destOrd="0" presId="urn:microsoft.com/office/officeart/2005/8/layout/process3#1"/>
    <dgm:cxn modelId="{5CF83826-1076-4E10-83DC-83D4901D6AD2}" srcId="{525F312F-0411-4A11-BBE6-B16DC30B8C62}" destId="{B8AACD9A-9095-4C72-9028-A97FCD6D267E}" srcOrd="1" destOrd="0" parTransId="{B1C097FB-36AF-43B7-80ED-4D368B2BDEAE}" sibTransId="{A0A506BE-FB60-4F76-9C53-C20733A25649}"/>
    <dgm:cxn modelId="{ACF826DB-B39A-422A-8FD7-E6C68ECCFF7C}" type="presOf" srcId="{080DD082-38E6-45D3-B996-BEE38C3C499A}" destId="{57129B14-46EE-481F-9F56-9B36A96860B0}" srcOrd="0" destOrd="0" presId="urn:microsoft.com/office/officeart/2005/8/layout/process3#1"/>
    <dgm:cxn modelId="{0C806650-2065-4BFB-8C35-1B045938E1A1}" srcId="{5E1EFB3A-A497-4686-B908-B6D2536828A7}" destId="{525F312F-0411-4A11-BBE6-B16DC30B8C62}" srcOrd="1" destOrd="0" parTransId="{CD45DB84-597B-4C44-BAFF-EEDEE2F8CD17}" sibTransId="{42BBCD29-49E3-49F4-B605-3728D69E2116}"/>
    <dgm:cxn modelId="{1280D663-C8D6-41D6-B94E-01F341076496}" type="presOf" srcId="{3AFFBA36-81CB-4F9F-9FF0-7FDEC61E52D5}" destId="{13D655E4-6001-4E68-B7E9-51D1B5EF36AD}" srcOrd="0" destOrd="1" presId="urn:microsoft.com/office/officeart/2005/8/layout/process3#1"/>
    <dgm:cxn modelId="{266842C1-3700-4BA2-83D6-5709AD469C2D}" type="presOf" srcId="{27F1FB55-7369-4636-A708-F1A2452ACA37}" destId="{13D655E4-6001-4E68-B7E9-51D1B5EF36AD}" srcOrd="0" destOrd="0" presId="urn:microsoft.com/office/officeart/2005/8/layout/process3#1"/>
    <dgm:cxn modelId="{300E1A29-BBEF-4C70-B5DB-00704230A966}" type="presOf" srcId="{0A592B94-F7E2-48EB-85CD-3C9C76DF45D2}" destId="{EC84513F-8BF6-44D1-9BFF-135F4AD8031D}" srcOrd="1" destOrd="0" presId="urn:microsoft.com/office/officeart/2005/8/layout/process3#1"/>
    <dgm:cxn modelId="{49BE7EE1-8867-4553-B8F8-2B9FEA89FCDB}" type="presOf" srcId="{525F312F-0411-4A11-BBE6-B16DC30B8C62}" destId="{4C877861-FC83-40C7-B888-F1705B47D656}" srcOrd="0" destOrd="0" presId="urn:microsoft.com/office/officeart/2005/8/layout/process3#1"/>
    <dgm:cxn modelId="{A50251E6-6FF4-4BE1-95C0-BBB3CC9B5088}" type="presOf" srcId="{B8AACD9A-9095-4C72-9028-A97FCD6D267E}" destId="{DE6ED1B5-B65B-495E-B5C5-D96738D6ABEC}" srcOrd="0" destOrd="1" presId="urn:microsoft.com/office/officeart/2005/8/layout/process3#1"/>
    <dgm:cxn modelId="{C58224D1-91BB-4436-8F25-562503F9B855}" type="presOf" srcId="{8AC914AF-2B79-4B26-8405-19055ACA19D0}" destId="{9838589B-DA79-4A75-87C1-55B62060518F}" srcOrd="1" destOrd="0" presId="urn:microsoft.com/office/officeart/2005/8/layout/process3#1"/>
    <dgm:cxn modelId="{D23C120F-FE81-45B6-8B75-ED868D016550}" type="presOf" srcId="{42BBCD29-49E3-49F4-B605-3728D69E2116}" destId="{28CDA18B-2F2C-4BBF-9F09-03629CACBCEA}" srcOrd="1" destOrd="0" presId="urn:microsoft.com/office/officeart/2005/8/layout/process3#1"/>
    <dgm:cxn modelId="{C9A3257B-23BD-4A7F-A6DF-758CE73681DA}" type="presOf" srcId="{C4C35435-87FE-413C-BA1B-4ED2A6835E5F}" destId="{BADA9C46-ED63-4004-88E0-162AD82CA2EB}" srcOrd="0" destOrd="1" presId="urn:microsoft.com/office/officeart/2005/8/layout/process3#1"/>
    <dgm:cxn modelId="{6714C235-4DDB-4F8B-B5D6-079A75CFD3DD}" srcId="{080DD082-38E6-45D3-B996-BEE38C3C499A}" destId="{5DC44553-8692-4C2C-90B3-EC073BD76BD6}" srcOrd="2" destOrd="0" parTransId="{A57935FF-9F11-4348-8FE2-92D31E7732F0}" sibTransId="{7530020A-91F9-4304-A22F-4AB1237C70A6}"/>
    <dgm:cxn modelId="{2B16E94C-A62E-40F8-BA1B-D8901E7EB59E}" type="presOf" srcId="{525F312F-0411-4A11-BBE6-B16DC30B8C62}" destId="{F65AD996-9B1D-4404-B95C-C0B354325512}" srcOrd="1" destOrd="0" presId="urn:microsoft.com/office/officeart/2005/8/layout/process3#1"/>
    <dgm:cxn modelId="{F2D70688-EB50-4F5A-82AE-0996DDFA2FA1}" srcId="{525F312F-0411-4A11-BBE6-B16DC30B8C62}" destId="{4F11FA5E-0480-4007-8603-46096BEF0441}" srcOrd="0" destOrd="0" parTransId="{0CE412FA-8B1E-4121-8CF0-498E9A1E6045}" sibTransId="{25A60B94-5880-4AEF-AABD-7F6FD61954F3}"/>
    <dgm:cxn modelId="{98DD2ED4-3023-4E75-8682-B6D99AF38448}" type="presOf" srcId="{42BBCD29-49E3-49F4-B605-3728D69E2116}" destId="{D50906FD-E766-4CD0-9028-5AC4206F47EB}" srcOrd="0" destOrd="0" presId="urn:microsoft.com/office/officeart/2005/8/layout/process3#1"/>
    <dgm:cxn modelId="{4714AB48-B183-4173-A79A-CDC71C95FA2E}" srcId="{8AC914AF-2B79-4B26-8405-19055ACA19D0}" destId="{27F1FB55-7369-4636-A708-F1A2452ACA37}" srcOrd="0" destOrd="0" parTransId="{722BD516-4ACB-4C00-9F3F-82DDF83FA0DE}" sibTransId="{E18CC0D4-9321-4C08-ACC4-02C91FACB249}"/>
    <dgm:cxn modelId="{E918AA50-2024-479E-AE35-AB0366C0546D}" type="presOf" srcId="{0A592B94-F7E2-48EB-85CD-3C9C76DF45D2}" destId="{BDAA6332-36A4-4EAD-BDF5-2016DB9993D8}" srcOrd="0" destOrd="0" presId="urn:microsoft.com/office/officeart/2005/8/layout/process3#1"/>
    <dgm:cxn modelId="{E250EC6D-17A1-447A-88D6-CD941B8769B9}" type="presOf" srcId="{DCE0D7D3-4966-4387-B566-EB9B3A6C70B2}" destId="{DE6ED1B5-B65B-495E-B5C5-D96738D6ABEC}" srcOrd="0" destOrd="3" presId="urn:microsoft.com/office/officeart/2005/8/layout/process3#1"/>
    <dgm:cxn modelId="{B1E85E0E-FA7F-4F9E-B3B9-0ACBC81C69EE}" srcId="{8AC914AF-2B79-4B26-8405-19055ACA19D0}" destId="{3AFFBA36-81CB-4F9F-9FF0-7FDEC61E52D5}" srcOrd="1" destOrd="0" parTransId="{045DFE93-25BA-47CB-81F5-83892456BCBB}" sibTransId="{7D165770-A4BC-4839-8993-EAA0D944CDDB}"/>
    <dgm:cxn modelId="{D75DB062-F2EB-491B-9043-1B0BCCF097FD}" srcId="{080DD082-38E6-45D3-B996-BEE38C3C499A}" destId="{AB3FA6CB-A6AF-4F26-B3F9-791705F4A912}" srcOrd="0" destOrd="0" parTransId="{B2C3F06D-DBDE-4975-B9A3-507BD321A63B}" sibTransId="{E95976FD-3FB6-44F7-9040-F3BBC761FF2F}"/>
    <dgm:cxn modelId="{B9BC032F-EF54-41D7-B17B-02FDED4304D8}" srcId="{525F312F-0411-4A11-BBE6-B16DC30B8C62}" destId="{DCE0D7D3-4966-4387-B566-EB9B3A6C70B2}" srcOrd="3" destOrd="0" parTransId="{D02BBE7B-6E96-48FC-829B-408182D32D3B}" sibTransId="{E57CBA8C-43C0-4CAC-99B0-B898BEFB720A}"/>
    <dgm:cxn modelId="{8414BDB2-4F8E-427E-A98B-EE0F51F3A8BF}" srcId="{5E1EFB3A-A497-4686-B908-B6D2536828A7}" destId="{8AC914AF-2B79-4B26-8405-19055ACA19D0}" srcOrd="2" destOrd="0" parTransId="{B9230203-8673-45C3-ABF3-C835DC14F16A}" sibTransId="{2CFD44F7-35C4-4A0B-8ED1-E48B9ADBB26C}"/>
    <dgm:cxn modelId="{F314D443-2374-4712-ACEE-8286601F046A}" type="presOf" srcId="{8AC914AF-2B79-4B26-8405-19055ACA19D0}" destId="{ED34C99E-EB09-4E7E-B2AC-3613084A5736}" srcOrd="0" destOrd="0" presId="urn:microsoft.com/office/officeart/2005/8/layout/process3#1"/>
    <dgm:cxn modelId="{8F06A9A1-FA06-4A9A-9F5D-D2F39A63206B}" srcId="{5E1EFB3A-A497-4686-B908-B6D2536828A7}" destId="{080DD082-38E6-45D3-B996-BEE38C3C499A}" srcOrd="0" destOrd="0" parTransId="{10E31498-FE4F-4A48-8865-3A05DEFB2F23}" sibTransId="{0A592B94-F7E2-48EB-85CD-3C9C76DF45D2}"/>
    <dgm:cxn modelId="{310889F3-C358-4AAF-A3B8-3137A5287FD9}" type="presOf" srcId="{4F11FA5E-0480-4007-8603-46096BEF0441}" destId="{DE6ED1B5-B65B-495E-B5C5-D96738D6ABEC}" srcOrd="0" destOrd="0" presId="urn:microsoft.com/office/officeart/2005/8/layout/process3#1"/>
    <dgm:cxn modelId="{E3E20539-7C75-459B-A52E-7CF3933B2E97}" srcId="{525F312F-0411-4A11-BBE6-B16DC30B8C62}" destId="{98D39BEB-AB87-46BA-A820-3F1723320F37}" srcOrd="2" destOrd="0" parTransId="{42C4B80C-0C83-4202-BE7A-67DAE5C0CD81}" sibTransId="{A4C103FC-A0DC-46CB-8A1B-7962CB1CB169}"/>
    <dgm:cxn modelId="{3359F359-11CF-4357-BF22-1EBA22F6E536}" type="presOf" srcId="{5E1EFB3A-A497-4686-B908-B6D2536828A7}" destId="{644B98E0-60D8-41C0-A337-559A11A63822}" srcOrd="0" destOrd="0" presId="urn:microsoft.com/office/officeart/2005/8/layout/process3#1"/>
    <dgm:cxn modelId="{AE6FE3BD-16E6-41AF-9951-11FE634F19A4}" type="presOf" srcId="{080DD082-38E6-45D3-B996-BEE38C3C499A}" destId="{BC339676-6B68-44CA-AF09-5AED8F2250B6}" srcOrd="1" destOrd="0" presId="urn:microsoft.com/office/officeart/2005/8/layout/process3#1"/>
    <dgm:cxn modelId="{8639295B-8B6F-4EE9-AD3A-4409BDF85C9C}" type="presOf" srcId="{98D39BEB-AB87-46BA-A820-3F1723320F37}" destId="{DE6ED1B5-B65B-495E-B5C5-D96738D6ABEC}" srcOrd="0" destOrd="2" presId="urn:microsoft.com/office/officeart/2005/8/layout/process3#1"/>
    <dgm:cxn modelId="{EF944F63-5744-4013-899F-C71804D12947}" type="presParOf" srcId="{644B98E0-60D8-41C0-A337-559A11A63822}" destId="{90CE746B-14E8-44B3-8911-177537CBEF50}" srcOrd="0" destOrd="0" presId="urn:microsoft.com/office/officeart/2005/8/layout/process3#1"/>
    <dgm:cxn modelId="{92807619-DC48-4C58-96DD-35C97CFB937A}" type="presParOf" srcId="{90CE746B-14E8-44B3-8911-177537CBEF50}" destId="{57129B14-46EE-481F-9F56-9B36A96860B0}" srcOrd="0" destOrd="0" presId="urn:microsoft.com/office/officeart/2005/8/layout/process3#1"/>
    <dgm:cxn modelId="{40F4A57D-E3D7-423E-B855-A85FF1F0E76F}" type="presParOf" srcId="{90CE746B-14E8-44B3-8911-177537CBEF50}" destId="{BC339676-6B68-44CA-AF09-5AED8F2250B6}" srcOrd="1" destOrd="0" presId="urn:microsoft.com/office/officeart/2005/8/layout/process3#1"/>
    <dgm:cxn modelId="{3BD15F3E-4F40-4D5E-B5E6-0ECE54D65D34}" type="presParOf" srcId="{90CE746B-14E8-44B3-8911-177537CBEF50}" destId="{BADA9C46-ED63-4004-88E0-162AD82CA2EB}" srcOrd="2" destOrd="0" presId="urn:microsoft.com/office/officeart/2005/8/layout/process3#1"/>
    <dgm:cxn modelId="{BD7F6FCB-1ACB-4FF1-BB3B-C795198DF55E}" type="presParOf" srcId="{644B98E0-60D8-41C0-A337-559A11A63822}" destId="{BDAA6332-36A4-4EAD-BDF5-2016DB9993D8}" srcOrd="1" destOrd="0" presId="urn:microsoft.com/office/officeart/2005/8/layout/process3#1"/>
    <dgm:cxn modelId="{429FE634-1015-485A-BA44-68BAA2996E45}" type="presParOf" srcId="{BDAA6332-36A4-4EAD-BDF5-2016DB9993D8}" destId="{EC84513F-8BF6-44D1-9BFF-135F4AD8031D}" srcOrd="0" destOrd="0" presId="urn:microsoft.com/office/officeart/2005/8/layout/process3#1"/>
    <dgm:cxn modelId="{B4B5848D-09D2-44AC-A34B-5FF944E4B64A}" type="presParOf" srcId="{644B98E0-60D8-41C0-A337-559A11A63822}" destId="{2C801D0F-89DC-4688-B0D6-B857B499389C}" srcOrd="2" destOrd="0" presId="urn:microsoft.com/office/officeart/2005/8/layout/process3#1"/>
    <dgm:cxn modelId="{030E867B-6C52-4651-9972-32285C95DCE6}" type="presParOf" srcId="{2C801D0F-89DC-4688-B0D6-B857B499389C}" destId="{4C877861-FC83-40C7-B888-F1705B47D656}" srcOrd="0" destOrd="0" presId="urn:microsoft.com/office/officeart/2005/8/layout/process3#1"/>
    <dgm:cxn modelId="{3D3BCC81-4B22-49E8-ADF1-7B6202919DAC}" type="presParOf" srcId="{2C801D0F-89DC-4688-B0D6-B857B499389C}" destId="{F65AD996-9B1D-4404-B95C-C0B354325512}" srcOrd="1" destOrd="0" presId="urn:microsoft.com/office/officeart/2005/8/layout/process3#1"/>
    <dgm:cxn modelId="{7B66CA73-6AF4-49D5-9A5E-0E4E9E8D9613}" type="presParOf" srcId="{2C801D0F-89DC-4688-B0D6-B857B499389C}" destId="{DE6ED1B5-B65B-495E-B5C5-D96738D6ABEC}" srcOrd="2" destOrd="0" presId="urn:microsoft.com/office/officeart/2005/8/layout/process3#1"/>
    <dgm:cxn modelId="{3E9F87CD-3286-4708-BCD2-B401B5EB65FF}" type="presParOf" srcId="{644B98E0-60D8-41C0-A337-559A11A63822}" destId="{D50906FD-E766-4CD0-9028-5AC4206F47EB}" srcOrd="3" destOrd="0" presId="urn:microsoft.com/office/officeart/2005/8/layout/process3#1"/>
    <dgm:cxn modelId="{EB009D4D-397A-4312-92FA-51B6E72B2EB2}" type="presParOf" srcId="{D50906FD-E766-4CD0-9028-5AC4206F47EB}" destId="{28CDA18B-2F2C-4BBF-9F09-03629CACBCEA}" srcOrd="0" destOrd="0" presId="urn:microsoft.com/office/officeart/2005/8/layout/process3#1"/>
    <dgm:cxn modelId="{D955F2DC-A062-4391-ADC8-7EA1A86B47CB}" type="presParOf" srcId="{644B98E0-60D8-41C0-A337-559A11A63822}" destId="{CA3ED7E0-47BF-4467-85DC-35C2C3C99A19}" srcOrd="4" destOrd="0" presId="urn:microsoft.com/office/officeart/2005/8/layout/process3#1"/>
    <dgm:cxn modelId="{340E353C-F16B-4FFE-93B1-2C879E858460}" type="presParOf" srcId="{CA3ED7E0-47BF-4467-85DC-35C2C3C99A19}" destId="{ED34C99E-EB09-4E7E-B2AC-3613084A5736}" srcOrd="0" destOrd="0" presId="urn:microsoft.com/office/officeart/2005/8/layout/process3#1"/>
    <dgm:cxn modelId="{6168695F-4649-463D-9D3F-E8CD4D4A7823}" type="presParOf" srcId="{CA3ED7E0-47BF-4467-85DC-35C2C3C99A19}" destId="{9838589B-DA79-4A75-87C1-55B62060518F}" srcOrd="1" destOrd="0" presId="urn:microsoft.com/office/officeart/2005/8/layout/process3#1"/>
    <dgm:cxn modelId="{388F218F-723A-4CAD-ADA4-84A7F3B1C845}" type="presParOf" srcId="{CA3ED7E0-47BF-4467-85DC-35C2C3C99A19}" destId="{13D655E4-6001-4E68-B7E9-51D1B5EF36AD}" srcOrd="2" destOrd="0" presId="urn:microsoft.com/office/officeart/2005/8/layout/process3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CCAC4B-288C-4DBC-A284-8854E9D65AD5}">
      <dsp:nvSpPr>
        <dsp:cNvPr id="0" name=""/>
        <dsp:cNvSpPr/>
      </dsp:nvSpPr>
      <dsp:spPr>
        <a:xfrm>
          <a:off x="2523" y="1930"/>
          <a:ext cx="1517306" cy="60692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优势</a:t>
          </a:r>
          <a:endParaRPr lang="zh-CN" altLang="en-US" sz="20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2523" y="1930"/>
        <a:ext cx="1517306" cy="606922"/>
      </dsp:txXfrm>
    </dsp:sp>
    <dsp:sp modelId="{5FE0D188-4F7C-484E-98E9-41C0981265EC}">
      <dsp:nvSpPr>
        <dsp:cNvPr id="0" name=""/>
        <dsp:cNvSpPr/>
      </dsp:nvSpPr>
      <dsp:spPr>
        <a:xfrm>
          <a:off x="2523" y="608853"/>
          <a:ext cx="1517306" cy="1405440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/>
            <a:t>硬笔书法有一定实力</a:t>
          </a:r>
          <a:endParaRPr lang="zh-CN" alt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/>
            <a:t>有商品货源</a:t>
          </a:r>
          <a:endParaRPr lang="zh-CN" alt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600" kern="1200" dirty="0"/>
        </a:p>
      </dsp:txBody>
      <dsp:txXfrm>
        <a:off x="2523" y="608853"/>
        <a:ext cx="1517306" cy="1405440"/>
      </dsp:txXfrm>
    </dsp:sp>
    <dsp:sp modelId="{7611AE83-E807-4A75-A040-79401A622AC1}">
      <dsp:nvSpPr>
        <dsp:cNvPr id="0" name=""/>
        <dsp:cNvSpPr/>
      </dsp:nvSpPr>
      <dsp:spPr>
        <a:xfrm>
          <a:off x="1732252" y="1930"/>
          <a:ext cx="1517306" cy="606922"/>
        </a:xfrm>
        <a:prstGeom prst="rect">
          <a:avLst/>
        </a:prstGeom>
        <a:solidFill>
          <a:schemeClr val="accent4">
            <a:hueOff val="618941"/>
            <a:satOff val="-18803"/>
            <a:lumOff val="6209"/>
            <a:alphaOff val="0"/>
          </a:schemeClr>
        </a:solidFill>
        <a:ln w="25400" cap="flat" cmpd="sng" algn="ctr">
          <a:solidFill>
            <a:schemeClr val="accent4">
              <a:hueOff val="618941"/>
              <a:satOff val="-18803"/>
              <a:lumOff val="620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劣势</a:t>
          </a:r>
          <a:endParaRPr lang="zh-CN" altLang="en-US" sz="20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732252" y="1930"/>
        <a:ext cx="1517306" cy="606922"/>
      </dsp:txXfrm>
    </dsp:sp>
    <dsp:sp modelId="{99B64DF9-08F9-4F57-81A6-6C9C2B0AD8F7}">
      <dsp:nvSpPr>
        <dsp:cNvPr id="0" name=""/>
        <dsp:cNvSpPr/>
      </dsp:nvSpPr>
      <dsp:spPr>
        <a:xfrm>
          <a:off x="1732252" y="608853"/>
          <a:ext cx="1517306" cy="1405440"/>
        </a:xfrm>
        <a:prstGeom prst="rect">
          <a:avLst/>
        </a:prstGeom>
        <a:solidFill>
          <a:schemeClr val="accent4">
            <a:tint val="40000"/>
            <a:alpha val="90000"/>
            <a:hueOff val="476002"/>
            <a:satOff val="-8057"/>
            <a:lumOff val="213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476002"/>
              <a:satOff val="-8057"/>
              <a:lumOff val="21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/>
            <a:t>时间不足</a:t>
          </a:r>
          <a:endParaRPr lang="zh-CN" alt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/>
            <a:t>经验不足</a:t>
          </a:r>
          <a:endParaRPr lang="zh-CN" alt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/>
            <a:t>资金不足</a:t>
          </a:r>
          <a:endParaRPr lang="zh-CN" altLang="en-US" sz="1600" kern="1200" dirty="0"/>
        </a:p>
      </dsp:txBody>
      <dsp:txXfrm>
        <a:off x="1732252" y="608853"/>
        <a:ext cx="1517306" cy="1405440"/>
      </dsp:txXfrm>
    </dsp:sp>
    <dsp:sp modelId="{EBC1E4D8-0407-4E68-B26B-CB369C0595E3}">
      <dsp:nvSpPr>
        <dsp:cNvPr id="0" name=""/>
        <dsp:cNvSpPr/>
      </dsp:nvSpPr>
      <dsp:spPr>
        <a:xfrm>
          <a:off x="3461981" y="1930"/>
          <a:ext cx="1517306" cy="606922"/>
        </a:xfrm>
        <a:prstGeom prst="rect">
          <a:avLst/>
        </a:prstGeom>
        <a:solidFill>
          <a:schemeClr val="accent4">
            <a:hueOff val="1237882"/>
            <a:satOff val="-37607"/>
            <a:lumOff val="12419"/>
            <a:alphaOff val="0"/>
          </a:schemeClr>
        </a:solidFill>
        <a:ln w="25400" cap="flat" cmpd="sng" algn="ctr">
          <a:solidFill>
            <a:schemeClr val="accent4">
              <a:hueOff val="1237882"/>
              <a:satOff val="-37607"/>
              <a:lumOff val="124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机会</a:t>
          </a:r>
          <a:endParaRPr lang="zh-CN" altLang="en-US" sz="20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3461981" y="1930"/>
        <a:ext cx="1517306" cy="606922"/>
      </dsp:txXfrm>
    </dsp:sp>
    <dsp:sp modelId="{62A739F6-B375-4DFB-9E29-FEAD2C9761AA}">
      <dsp:nvSpPr>
        <dsp:cNvPr id="0" name=""/>
        <dsp:cNvSpPr/>
      </dsp:nvSpPr>
      <dsp:spPr>
        <a:xfrm>
          <a:off x="3461981" y="608853"/>
          <a:ext cx="1517306" cy="1405440"/>
        </a:xfrm>
        <a:prstGeom prst="rect">
          <a:avLst/>
        </a:prstGeom>
        <a:solidFill>
          <a:schemeClr val="accent4">
            <a:tint val="40000"/>
            <a:alpha val="90000"/>
            <a:hueOff val="952003"/>
            <a:satOff val="-16114"/>
            <a:lumOff val="426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952003"/>
              <a:satOff val="-16114"/>
              <a:lumOff val="4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/>
            <a:t>社群营销是当下比较火热的互联网模式</a:t>
          </a:r>
          <a:endParaRPr lang="zh-CN" altLang="en-US" sz="1600" kern="1200" dirty="0"/>
        </a:p>
      </dsp:txBody>
      <dsp:txXfrm>
        <a:off x="3461981" y="608853"/>
        <a:ext cx="1517306" cy="1405440"/>
      </dsp:txXfrm>
    </dsp:sp>
    <dsp:sp modelId="{B2F25997-91BD-42FA-81D8-6AE4161ACA42}">
      <dsp:nvSpPr>
        <dsp:cNvPr id="0" name=""/>
        <dsp:cNvSpPr/>
      </dsp:nvSpPr>
      <dsp:spPr>
        <a:xfrm>
          <a:off x="5191710" y="1930"/>
          <a:ext cx="1517306" cy="606922"/>
        </a:xfrm>
        <a:prstGeom prst="rect">
          <a:avLst/>
        </a:prstGeom>
        <a:solidFill>
          <a:schemeClr val="accent4">
            <a:hueOff val="1856823"/>
            <a:satOff val="-56410"/>
            <a:lumOff val="18628"/>
            <a:alphaOff val="0"/>
          </a:schemeClr>
        </a:solidFill>
        <a:ln w="25400" cap="flat" cmpd="sng" algn="ctr">
          <a:solidFill>
            <a:schemeClr val="accent4">
              <a:hueOff val="1856823"/>
              <a:satOff val="-56410"/>
              <a:lumOff val="1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smtClean="0">
              <a:latin typeface="黑体" panose="02010609060101010101" pitchFamily="49" charset="-122"/>
              <a:ea typeface="黑体" panose="02010609060101010101" pitchFamily="49" charset="-122"/>
            </a:rPr>
            <a:t>威胁</a:t>
          </a:r>
          <a:endParaRPr lang="zh-CN" altLang="en-US" sz="20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5191710" y="1930"/>
        <a:ext cx="1517306" cy="606922"/>
      </dsp:txXfrm>
    </dsp:sp>
    <dsp:sp modelId="{DE432DA6-6AEB-471B-9296-097C0E59794D}">
      <dsp:nvSpPr>
        <dsp:cNvPr id="0" name=""/>
        <dsp:cNvSpPr/>
      </dsp:nvSpPr>
      <dsp:spPr>
        <a:xfrm>
          <a:off x="5191710" y="608853"/>
          <a:ext cx="1517306" cy="1405440"/>
        </a:xfrm>
        <a:prstGeom prst="rect">
          <a:avLst/>
        </a:prstGeom>
        <a:solidFill>
          <a:schemeClr val="accent4">
            <a:tint val="40000"/>
            <a:alpha val="90000"/>
            <a:hueOff val="1428005"/>
            <a:satOff val="-24171"/>
            <a:lumOff val="639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1428005"/>
              <a:satOff val="-24171"/>
              <a:lumOff val="6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/>
            <a:t>硬笔书法类社群门槛不高，竞品较多</a:t>
          </a:r>
          <a:endParaRPr lang="zh-CN" altLang="en-US" sz="1600" kern="1200" dirty="0"/>
        </a:p>
      </dsp:txBody>
      <dsp:txXfrm>
        <a:off x="5191710" y="608853"/>
        <a:ext cx="1517306" cy="14054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FB3E79-7990-4141-9C09-0823290734CC}">
      <dsp:nvSpPr>
        <dsp:cNvPr id="0" name=""/>
        <dsp:cNvSpPr/>
      </dsp:nvSpPr>
      <dsp:spPr>
        <a:xfrm>
          <a:off x="395573" y="0"/>
          <a:ext cx="4483163" cy="1999615"/>
        </a:xfrm>
        <a:prstGeom prst="rightArrow">
          <a:avLst/>
        </a:prstGeom>
        <a:solidFill>
          <a:srgbClr val="8064A2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E3E977-D749-4493-B1AD-356A49322559}">
      <dsp:nvSpPr>
        <dsp:cNvPr id="0" name=""/>
        <dsp:cNvSpPr/>
      </dsp:nvSpPr>
      <dsp:spPr>
        <a:xfrm>
          <a:off x="1802" y="599884"/>
          <a:ext cx="1171267" cy="799846"/>
        </a:xfrm>
        <a:prstGeom prst="roundRect">
          <a:avLst/>
        </a:prstGeom>
        <a:solidFill>
          <a:srgbClr val="8064A2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>
              <a:solidFill>
                <a:sysClr val="window" lastClr="FFFFFF"/>
              </a:solidFill>
              <a:latin typeface="Calibri"/>
              <a:ea typeface="宋体"/>
              <a:cs typeface="+mn-cs"/>
            </a:rPr>
            <a:t>用户做什么动作</a:t>
          </a:r>
        </a:p>
      </dsp:txBody>
      <dsp:txXfrm>
        <a:off x="40847" y="638929"/>
        <a:ext cx="1093177" cy="721756"/>
      </dsp:txXfrm>
    </dsp:sp>
    <dsp:sp modelId="{83189F25-F8BD-41E2-93B0-48AD8D503BD1}">
      <dsp:nvSpPr>
        <dsp:cNvPr id="0" name=""/>
        <dsp:cNvSpPr/>
      </dsp:nvSpPr>
      <dsp:spPr>
        <a:xfrm>
          <a:off x="1368281" y="599884"/>
          <a:ext cx="1171267" cy="799846"/>
        </a:xfrm>
        <a:prstGeom prst="roundRect">
          <a:avLst/>
        </a:prstGeom>
        <a:solidFill>
          <a:srgbClr val="8064A2">
            <a:hueOff val="-1488257"/>
            <a:satOff val="8966"/>
            <a:lumOff val="719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>
              <a:solidFill>
                <a:sysClr val="window" lastClr="FFFFFF"/>
              </a:solidFill>
              <a:latin typeface="Calibri"/>
              <a:ea typeface="宋体"/>
              <a:cs typeface="+mn-cs"/>
            </a:rPr>
            <a:t>在那些平台做这些动作</a:t>
          </a:r>
        </a:p>
      </dsp:txBody>
      <dsp:txXfrm>
        <a:off x="1407326" y="638929"/>
        <a:ext cx="1093177" cy="721756"/>
      </dsp:txXfrm>
    </dsp:sp>
    <dsp:sp modelId="{4C31739A-FCCE-4D4F-940E-9D490DAAEFD1}">
      <dsp:nvSpPr>
        <dsp:cNvPr id="0" name=""/>
        <dsp:cNvSpPr/>
      </dsp:nvSpPr>
      <dsp:spPr>
        <a:xfrm>
          <a:off x="2734760" y="599884"/>
          <a:ext cx="1171267" cy="799846"/>
        </a:xfrm>
        <a:prstGeom prst="roundRect">
          <a:avLst/>
        </a:prstGeom>
        <a:solidFill>
          <a:srgbClr val="8064A2">
            <a:hueOff val="-2976513"/>
            <a:satOff val="17933"/>
            <a:lumOff val="1437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>
              <a:solidFill>
                <a:sysClr val="window" lastClr="FFFFFF"/>
              </a:solidFill>
              <a:latin typeface="Calibri"/>
              <a:ea typeface="宋体"/>
              <a:cs typeface="+mn-cs"/>
            </a:rPr>
            <a:t>留下了什么重要信息</a:t>
          </a:r>
        </a:p>
      </dsp:txBody>
      <dsp:txXfrm>
        <a:off x="2773805" y="638929"/>
        <a:ext cx="1093177" cy="721756"/>
      </dsp:txXfrm>
    </dsp:sp>
    <dsp:sp modelId="{48C9504D-5227-422A-8DFD-65567F6236AC}">
      <dsp:nvSpPr>
        <dsp:cNvPr id="0" name=""/>
        <dsp:cNvSpPr/>
      </dsp:nvSpPr>
      <dsp:spPr>
        <a:xfrm>
          <a:off x="4101239" y="599884"/>
          <a:ext cx="1171267" cy="799846"/>
        </a:xfrm>
        <a:prstGeom prst="roundRect">
          <a:avLst/>
        </a:prstGeom>
        <a:solidFill>
          <a:srgbClr val="8064A2">
            <a:hueOff val="-4464770"/>
            <a:satOff val="26899"/>
            <a:lumOff val="215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>
              <a:solidFill>
                <a:sysClr val="window" lastClr="FFFFFF"/>
              </a:solidFill>
              <a:latin typeface="Calibri"/>
              <a:ea typeface="宋体"/>
              <a:cs typeface="+mn-cs"/>
            </a:rPr>
            <a:t>反映用户什么特征</a:t>
          </a:r>
        </a:p>
      </dsp:txBody>
      <dsp:txXfrm>
        <a:off x="4140284" y="638929"/>
        <a:ext cx="1093177" cy="7217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339676-6B68-44CA-AF09-5AED8F2250B6}">
      <dsp:nvSpPr>
        <dsp:cNvPr id="0" name=""/>
        <dsp:cNvSpPr/>
      </dsp:nvSpPr>
      <dsp:spPr>
        <a:xfrm>
          <a:off x="3140" y="426782"/>
          <a:ext cx="1427765" cy="864000"/>
        </a:xfrm>
        <a:prstGeom prst="roundRect">
          <a:avLst>
            <a:gd name="adj" fmla="val 1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>
              <a:solidFill>
                <a:sysClr val="window" lastClr="FFFFFF"/>
              </a:solidFill>
              <a:latin typeface="Calibri"/>
              <a:ea typeface="宋体"/>
              <a:cs typeface="+mn-cs"/>
            </a:rPr>
            <a:t>准备阶段</a:t>
          </a:r>
        </a:p>
      </dsp:txBody>
      <dsp:txXfrm>
        <a:off x="19867" y="443509"/>
        <a:ext cx="1394311" cy="537652"/>
      </dsp:txXfrm>
    </dsp:sp>
    <dsp:sp modelId="{BADA9C46-ED63-4004-88E0-162AD82CA2EB}">
      <dsp:nvSpPr>
        <dsp:cNvPr id="0" name=""/>
        <dsp:cNvSpPr/>
      </dsp:nvSpPr>
      <dsp:spPr>
        <a:xfrm>
          <a:off x="295574" y="997888"/>
          <a:ext cx="1427765" cy="1404000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宋体"/>
              <a:cs typeface="+mn-cs"/>
            </a:rPr>
            <a:t>预计分享流程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宋体"/>
              <a:cs typeface="+mn-cs"/>
            </a:rPr>
            <a:t>邀请嘉宾及确定内容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宋体"/>
              <a:cs typeface="+mn-cs"/>
            </a:rPr>
            <a:t>制作</a:t>
          </a:r>
          <a:r>
            <a:rPr lang="en-US" altLang="zh-CN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宋体"/>
              <a:cs typeface="+mn-cs"/>
            </a:rPr>
            <a:t>SOP</a:t>
          </a:r>
          <a:endParaRPr lang="zh-CN" altLang="en-US" sz="14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宋体"/>
            <a:cs typeface="+mn-cs"/>
          </a:endParaRPr>
        </a:p>
      </dsp:txBody>
      <dsp:txXfrm>
        <a:off x="336696" y="1039010"/>
        <a:ext cx="1345521" cy="1321756"/>
      </dsp:txXfrm>
    </dsp:sp>
    <dsp:sp modelId="{BDAA6332-36A4-4EAD-BDF5-2016DB9993D8}">
      <dsp:nvSpPr>
        <dsp:cNvPr id="0" name=""/>
        <dsp:cNvSpPr/>
      </dsp:nvSpPr>
      <dsp:spPr>
        <a:xfrm>
          <a:off x="1647349" y="534599"/>
          <a:ext cx="458861" cy="355472"/>
        </a:xfrm>
        <a:prstGeom prst="rightArrow">
          <a:avLst>
            <a:gd name="adj1" fmla="val 60000"/>
            <a:gd name="adj2" fmla="val 5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sp:txBody>
      <dsp:txXfrm>
        <a:off x="1647349" y="605693"/>
        <a:ext cx="352219" cy="213284"/>
      </dsp:txXfrm>
    </dsp:sp>
    <dsp:sp modelId="{F65AD996-9B1D-4404-B95C-C0B354325512}">
      <dsp:nvSpPr>
        <dsp:cNvPr id="0" name=""/>
        <dsp:cNvSpPr/>
      </dsp:nvSpPr>
      <dsp:spPr>
        <a:xfrm>
          <a:off x="2296681" y="426782"/>
          <a:ext cx="1427765" cy="864000"/>
        </a:xfrm>
        <a:prstGeom prst="roundRect">
          <a:avLst>
            <a:gd name="adj" fmla="val 10000"/>
          </a:avLst>
        </a:prstGeom>
        <a:solidFill>
          <a:srgbClr val="8064A2">
            <a:hueOff val="-2232385"/>
            <a:satOff val="13449"/>
            <a:lumOff val="1078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>
              <a:solidFill>
                <a:sysClr val="window" lastClr="FFFFFF"/>
              </a:solidFill>
              <a:latin typeface="Calibri"/>
              <a:ea typeface="宋体"/>
              <a:cs typeface="+mn-cs"/>
            </a:rPr>
            <a:t>执行阶段</a:t>
          </a:r>
        </a:p>
      </dsp:txBody>
      <dsp:txXfrm>
        <a:off x="2313408" y="443509"/>
        <a:ext cx="1394311" cy="537652"/>
      </dsp:txXfrm>
    </dsp:sp>
    <dsp:sp modelId="{DE6ED1B5-B65B-495E-B5C5-D96738D6ABEC}">
      <dsp:nvSpPr>
        <dsp:cNvPr id="0" name=""/>
        <dsp:cNvSpPr/>
      </dsp:nvSpPr>
      <dsp:spPr>
        <a:xfrm>
          <a:off x="2589115" y="997888"/>
          <a:ext cx="1427765" cy="1404000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2232385"/>
              <a:satOff val="13449"/>
              <a:lumOff val="1078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宋体"/>
              <a:cs typeface="+mn-cs"/>
            </a:rPr>
            <a:t>预告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宋体"/>
              <a:cs typeface="+mn-cs"/>
            </a:rPr>
            <a:t>暖场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宋体"/>
              <a:cs typeface="+mn-cs"/>
            </a:rPr>
            <a:t>分享过程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宋体"/>
              <a:cs typeface="+mn-cs"/>
            </a:rPr>
            <a:t>互动</a:t>
          </a:r>
        </a:p>
      </dsp:txBody>
      <dsp:txXfrm>
        <a:off x="2630237" y="1039010"/>
        <a:ext cx="1345521" cy="1321756"/>
      </dsp:txXfrm>
    </dsp:sp>
    <dsp:sp modelId="{D50906FD-E766-4CD0-9028-5AC4206F47EB}">
      <dsp:nvSpPr>
        <dsp:cNvPr id="0" name=""/>
        <dsp:cNvSpPr/>
      </dsp:nvSpPr>
      <dsp:spPr>
        <a:xfrm>
          <a:off x="3940891" y="534599"/>
          <a:ext cx="458861" cy="355472"/>
        </a:xfrm>
        <a:prstGeom prst="rightArrow">
          <a:avLst>
            <a:gd name="adj1" fmla="val 60000"/>
            <a:gd name="adj2" fmla="val 50000"/>
          </a:avLst>
        </a:prstGeom>
        <a:solidFill>
          <a:srgbClr val="8064A2">
            <a:hueOff val="-4464770"/>
            <a:satOff val="26899"/>
            <a:lumOff val="2156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>
            <a:solidFill>
              <a:sysClr val="window" lastClr="FFFFFF"/>
            </a:solidFill>
            <a:latin typeface="Calibri"/>
            <a:ea typeface="宋体"/>
            <a:cs typeface="+mn-cs"/>
          </a:endParaRPr>
        </a:p>
      </dsp:txBody>
      <dsp:txXfrm>
        <a:off x="3940891" y="605693"/>
        <a:ext cx="352219" cy="213284"/>
      </dsp:txXfrm>
    </dsp:sp>
    <dsp:sp modelId="{9838589B-DA79-4A75-87C1-55B62060518F}">
      <dsp:nvSpPr>
        <dsp:cNvPr id="0" name=""/>
        <dsp:cNvSpPr/>
      </dsp:nvSpPr>
      <dsp:spPr>
        <a:xfrm>
          <a:off x="4590223" y="426782"/>
          <a:ext cx="1427765" cy="864000"/>
        </a:xfrm>
        <a:prstGeom prst="roundRect">
          <a:avLst>
            <a:gd name="adj" fmla="val 10000"/>
          </a:avLst>
        </a:prstGeom>
        <a:solidFill>
          <a:srgbClr val="8064A2">
            <a:hueOff val="-4464770"/>
            <a:satOff val="26899"/>
            <a:lumOff val="215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>
              <a:solidFill>
                <a:sysClr val="window" lastClr="FFFFFF"/>
              </a:solidFill>
              <a:latin typeface="Calibri"/>
              <a:ea typeface="宋体"/>
              <a:cs typeface="+mn-cs"/>
            </a:rPr>
            <a:t>收尾阶段</a:t>
          </a:r>
        </a:p>
      </dsp:txBody>
      <dsp:txXfrm>
        <a:off x="4606950" y="443509"/>
        <a:ext cx="1394311" cy="537652"/>
      </dsp:txXfrm>
    </dsp:sp>
    <dsp:sp modelId="{13D655E4-6001-4E68-B7E9-51D1B5EF36AD}">
      <dsp:nvSpPr>
        <dsp:cNvPr id="0" name=""/>
        <dsp:cNvSpPr/>
      </dsp:nvSpPr>
      <dsp:spPr>
        <a:xfrm>
          <a:off x="4882657" y="997888"/>
          <a:ext cx="1427765" cy="1404000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4464770"/>
              <a:satOff val="26899"/>
              <a:lumOff val="2156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宋体"/>
              <a:cs typeface="+mn-cs"/>
            </a:rPr>
            <a:t>总结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宋体"/>
              <a:cs typeface="+mn-cs"/>
            </a:rPr>
            <a:t>复盘</a:t>
          </a:r>
        </a:p>
      </dsp:txBody>
      <dsp:txXfrm>
        <a:off x="4923779" y="1039010"/>
        <a:ext cx="1345521" cy="13217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#1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3#1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srcNode" val="parTx"/>
            <dgm:param type="dstNode" val="parTx"/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0DD77-0987-4013-902F-65B384A139B4}" type="datetimeFigureOut">
              <a:rPr lang="zh-CN" altLang="en-US" smtClean="0"/>
              <a:t>2021/3/24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2E8143-FBAE-4A7A-AD25-2754C2DDAF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58E0E8A-9739-41E1-9DAF-8C277609F058}" type="slidenum">
              <a:rPr lang="zh-CN" altLang="en-US">
                <a:solidFill>
                  <a:prstClr val="black"/>
                </a:solidFill>
              </a:rPr>
              <a:t>1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547664" y="0"/>
            <a:ext cx="6259483" cy="1600200"/>
            <a:chOff x="3117273" y="-3221"/>
            <a:chExt cx="6259483" cy="1600200"/>
          </a:xfrm>
        </p:grpSpPr>
        <p:sp>
          <p:nvSpPr>
            <p:cNvPr id="5" name="矩形 4"/>
            <p:cNvSpPr/>
            <p:nvPr userDrawn="1"/>
          </p:nvSpPr>
          <p:spPr>
            <a:xfrm>
              <a:off x="3117273" y="-3221"/>
              <a:ext cx="6259483" cy="1600200"/>
            </a:xfrm>
            <a:prstGeom prst="rect">
              <a:avLst/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3773" y="760266"/>
              <a:ext cx="3590099" cy="560369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056651" y="309675"/>
            <a:ext cx="2630149" cy="615875"/>
            <a:chOff x="8429625" y="247650"/>
            <a:chExt cx="3457575" cy="809625"/>
          </a:xfrm>
        </p:grpSpPr>
        <p:sp>
          <p:nvSpPr>
            <p:cNvPr id="6" name="矩形 5"/>
            <p:cNvSpPr/>
            <p:nvPr userDrawn="1"/>
          </p:nvSpPr>
          <p:spPr>
            <a:xfrm>
              <a:off x="8429625" y="247650"/>
              <a:ext cx="3457575" cy="809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8674" y="477694"/>
              <a:ext cx="3091500" cy="482544"/>
            </a:xfrm>
            <a:prstGeom prst="rect">
              <a:avLst/>
            </a:prstGeom>
          </p:spPr>
        </p:pic>
      </p:grpSp>
      <p:sp>
        <p:nvSpPr>
          <p:cNvPr id="8" name="TextBox 4"/>
          <p:cNvSpPr txBox="1"/>
          <p:nvPr userDrawn="1"/>
        </p:nvSpPr>
        <p:spPr>
          <a:xfrm>
            <a:off x="395536" y="6597978"/>
            <a:ext cx="2016224" cy="261610"/>
          </a:xfrm>
          <a:prstGeom prst="rect">
            <a:avLst/>
          </a:prstGeom>
          <a:solidFill>
            <a:srgbClr val="1369B2"/>
          </a:solidFill>
        </p:spPr>
        <p:txBody>
          <a:bodyPr wrap="square" rtlCol="0">
            <a:spAutoFit/>
          </a:bodyPr>
          <a:lstStyle/>
          <a:p>
            <a:r>
              <a:rPr lang="en-US" altLang="zh-CN" sz="11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yx.ityxb.com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13" y="3789040"/>
            <a:ext cx="8602861" cy="848558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2339752" y="1417638"/>
            <a:ext cx="4844935" cy="1155469"/>
            <a:chOff x="3765665" y="989215"/>
            <a:chExt cx="4844935" cy="1155469"/>
          </a:xfrm>
        </p:grpSpPr>
        <p:sp>
          <p:nvSpPr>
            <p:cNvPr id="5" name="矩形 4"/>
            <p:cNvSpPr/>
            <p:nvPr userDrawn="1"/>
          </p:nvSpPr>
          <p:spPr>
            <a:xfrm>
              <a:off x="3765665" y="989215"/>
              <a:ext cx="4844935" cy="1155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8948" y="1381406"/>
              <a:ext cx="3798019" cy="5928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1.xml"/><Relationship Id="rId5" Type="http://schemas.openxmlformats.org/officeDocument/2006/relationships/slide" Target="slide42.xml"/><Relationship Id="rId4" Type="http://schemas.openxmlformats.org/officeDocument/2006/relationships/slide" Target="slide3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588" y="264160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</a:t>
            </a:r>
            <a:r>
              <a:rPr lang="en-US" altLang="zh-CN" sz="4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4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章	社群概述</a:t>
            </a:r>
          </a:p>
        </p:txBody>
      </p:sp>
      <p:sp>
        <p:nvSpPr>
          <p:cNvPr id="2051" name="TextBox 13"/>
          <p:cNvSpPr>
            <a:spLocks noChangeArrowheads="1"/>
          </p:cNvSpPr>
          <p:nvPr/>
        </p:nvSpPr>
        <p:spPr bwMode="auto">
          <a:xfrm>
            <a:off x="5133975" y="5497513"/>
            <a:ext cx="323691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92A1D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社群的运营阶段</a:t>
            </a:r>
            <a:endParaRPr lang="en-US" altLang="zh-CN" dirty="0" smtClean="0">
              <a:solidFill>
                <a:srgbClr val="92A1D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92A1D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社群活动</a:t>
            </a:r>
          </a:p>
        </p:txBody>
      </p:sp>
      <p:sp>
        <p:nvSpPr>
          <p:cNvPr id="2052" name="矩形 8"/>
          <p:cNvSpPr>
            <a:spLocks noChangeArrowheads="1"/>
          </p:cNvSpPr>
          <p:nvPr/>
        </p:nvSpPr>
        <p:spPr bwMode="auto">
          <a:xfrm>
            <a:off x="2514600" y="5511800"/>
            <a:ext cx="565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92A1D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社群定位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92A1D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社群常规运营方法</a:t>
            </a:r>
          </a:p>
        </p:txBody>
      </p:sp>
      <p:sp>
        <p:nvSpPr>
          <p:cNvPr id="11" name="椭圆 10"/>
          <p:cNvSpPr/>
          <p:nvPr/>
        </p:nvSpPr>
        <p:spPr bwMode="auto">
          <a:xfrm>
            <a:off x="1187624" y="5541963"/>
            <a:ext cx="1057101" cy="792162"/>
          </a:xfrm>
          <a:prstGeom prst="ellipse">
            <a:avLst/>
          </a:prstGeom>
          <a:solidFill>
            <a:srgbClr val="92A1D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7FD13B">
                  <a:lumMod val="75000"/>
                </a:srgbClr>
              </a:solidFill>
            </a:endParaRPr>
          </a:p>
        </p:txBody>
      </p:sp>
      <p:sp>
        <p:nvSpPr>
          <p:cNvPr id="2054" name="矩形 4"/>
          <p:cNvSpPr>
            <a:spLocks noChangeArrowheads="1"/>
          </p:cNvSpPr>
          <p:nvPr/>
        </p:nvSpPr>
        <p:spPr bwMode="auto">
          <a:xfrm>
            <a:off x="1241629" y="5589240"/>
            <a:ext cx="95410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新媒体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运营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社群目的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9845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4. 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兴趣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4891136" cy="3185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兴趣为目的的群，是指因某种爱好、喜好或喜欢的事物而组织起来的社群。这一类社群大多数没有商业行为在其中，以情感为凝聚力，部分社群以兴趣为基础，小规模或者变现进行销售产品获利。兴趣目的的社群一般活跃度和凝聚力比较高，形式也最为多样，衍生出了例如日更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群、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小组等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社群形式。常见的兴趣类社群包括爱好群、粉丝群、交流群等形式。</a:t>
            </a:r>
          </a:p>
        </p:txBody>
      </p:sp>
      <p:pic>
        <p:nvPicPr>
          <p:cNvPr id="10" name="图片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6"/>
          <a:stretch>
            <a:fillRect/>
          </a:stretch>
        </p:blipFill>
        <p:spPr bwMode="auto">
          <a:xfrm>
            <a:off x="5724128" y="2000678"/>
            <a:ext cx="2520280" cy="4291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社群目的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5007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5. </a:t>
            </a:r>
            <a:r>
              <a:rPr lang="zh-CN" altLang="en-US" sz="2000" b="1" dirty="0">
                <a:solidFill>
                  <a:srgbClr val="1B639F"/>
                </a:solidFill>
              </a:rPr>
              <a:t>资源交换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4387080" cy="2446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源交换有点近似于以物易物的形式，群内每个人标注出自己拥有什么资源、需要什么资源，然后找互相能匹配的人，最终实现互相满足需求的宗旨。资源包括资料、知识、实体物品、渠道、互推（互相帮助对方推广）等内容。</a:t>
            </a:r>
          </a:p>
        </p:txBody>
      </p:sp>
      <p:pic>
        <p:nvPicPr>
          <p:cNvPr id="11" name="图片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004" y="1844824"/>
            <a:ext cx="2595364" cy="46153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社群目的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2426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6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 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影响力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4176711" cy="2446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影响力指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的是通过扩大社群的人数提升产品和品牌知名度，为企业积累核心用户，进而扩大影响力的社群目的类型，提升企业价值。这一目的的社群主要是由企业或者机构发起，一般都结合了服务、电商等目的。</a:t>
            </a:r>
          </a:p>
        </p:txBody>
      </p:sp>
      <p:pic>
        <p:nvPicPr>
          <p:cNvPr id="10" name="图片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609" y="1916832"/>
            <a:ext cx="2591663" cy="44590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53256" y="1988840"/>
            <a:ext cx="7837488" cy="205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竞品是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竞争对手的产品，竞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分析是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竞争对手的产品进行比较分析。竞品分析的内容可以由两方面构成：客观和主观。客观即从竞争对手或市场相关产品中，圈定一些需要考察的角度，得出真实的情况。主观是是把客观的信息进行分析，判断其优缺点，从而分析出自己的策略。社群的竞品分析主要分为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个部分，确定竞品、调查竞品、分析竞品。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16177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1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、确定竞品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9" name="矩形 9"/>
          <p:cNvSpPr>
            <a:spLocks noChangeArrowheads="1"/>
          </p:cNvSpPr>
          <p:nvPr/>
        </p:nvSpPr>
        <p:spPr bwMode="auto">
          <a:xfrm>
            <a:off x="688975" y="2473325"/>
            <a:ext cx="7837488" cy="362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做竞品分析的第一步是找到合适的竞品，哪些是合适的竞品呢？一般情况下，我们会选择以下两种竞品来做对比分析：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）相似竞品：与自身的实力、影响力、类型、环境等因素相似的社群。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）顶级竞品：在同行业内，做得最好或者知名度最大的社群。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这两类竞品能有效帮助运营者确定定位和确定运营方法。在实际应用中，我们可以通过以下步骤来确定这两类竞品。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第一步，确定目标行业提取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第二步，把关键词放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到开放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平台进行搜索，找到社群相关的个人或者公众号。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第三步，进行沟通，想办法入群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15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36575" y="2044700"/>
            <a:ext cx="53463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【</a:t>
            </a:r>
            <a:r>
              <a:rPr lang="zh-CN" altLang="en-US" sz="2000" b="1" dirty="0">
                <a:solidFill>
                  <a:srgbClr val="1B639F"/>
                </a:solidFill>
              </a:rPr>
              <a:t>案例展示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如何</a:t>
            </a:r>
            <a:r>
              <a:rPr lang="zh-CN" altLang="en-US" sz="2000" b="1" dirty="0">
                <a:solidFill>
                  <a:srgbClr val="1B639F"/>
                </a:solidFill>
              </a:rPr>
              <a:t>通过关键词找到目标竞品群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2938" y="2538413"/>
            <a:ext cx="7931150" cy="38318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小熊确定要了做硬笔书法类社群后，开始找寻竞品社群。首先小熊选定“硬笔书法”、“钢笔字”“社群”三个关键词。然后通过朋友圈、微博、抖音、公众号、百度、贴吧这几个渠道进行搜索：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、在微信中使用“搜一搜”进行搜索，可以选择所需要的来源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、在微博中通过关键词搜索，找寻有一定粉丝基数的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用户，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通过私信或者评论的方式，获取联系方式，最终达到加入社群的目的。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、抖音搜索方法近似微博，也是通过搜索后加人私聊的形式来获取社群。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、百度搜索的时候最好加上时间限定，以防出现过期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信息。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、贴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吧以及论坛是比较早期的社群形态，可以作为备用搜索项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27206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调查</a:t>
            </a:r>
            <a:r>
              <a:rPr lang="zh-CN" altLang="en-US" sz="2000" b="1" dirty="0">
                <a:solidFill>
                  <a:srgbClr val="1B639F"/>
                </a:solidFill>
              </a:rPr>
              <a:t>竞品的各类信息</a:t>
            </a:r>
          </a:p>
        </p:txBody>
      </p:sp>
      <p:sp>
        <p:nvSpPr>
          <p:cNvPr id="9" name="矩形 9"/>
          <p:cNvSpPr>
            <a:spLocks noChangeArrowheads="1"/>
          </p:cNvSpPr>
          <p:nvPr/>
        </p:nvSpPr>
        <p:spPr bwMode="auto">
          <a:xfrm>
            <a:off x="688975" y="2473325"/>
            <a:ext cx="7837488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）调查社群背景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社群背景主要包括社群运营方的组织架构、用户总数等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7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运营方的组织架构包括公司、公众号矩阵、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、网站等。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其中，运营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者可以向该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的运营者直接询问公众号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名称，这样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就可以通过公众号认证信息查找到公司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名称，接下来可以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通过新榜等工具查询到该公司旗下完整的公众号矩阵规划。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同样，也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可以根据这种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找到对应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和网站。并非每一个社群都有上述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信息，运营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者需要根据目标社群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实际情况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进行收集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7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用户总数可以根据“用户总数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社群数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平均每个群人数”得出。其中社群数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可以向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管理员询问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获知；平均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每个群人数可以通过自行加入多个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群，观察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人数计算平均人数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而得出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27206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调查</a:t>
            </a:r>
            <a:r>
              <a:rPr lang="zh-CN" altLang="en-US" sz="2000" b="1" dirty="0">
                <a:solidFill>
                  <a:srgbClr val="1B639F"/>
                </a:solidFill>
              </a:rPr>
              <a:t>竞品的各类信息</a:t>
            </a:r>
          </a:p>
        </p:txBody>
      </p:sp>
      <p:sp>
        <p:nvSpPr>
          <p:cNvPr id="9" name="矩形 9"/>
          <p:cNvSpPr>
            <a:spLocks noChangeArrowheads="1"/>
          </p:cNvSpPr>
          <p:nvPr/>
        </p:nvSpPr>
        <p:spPr bwMode="auto">
          <a:xfrm>
            <a:off x="688975" y="2473325"/>
            <a:ext cx="7837488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）调查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社群基础信息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社群基础信息包括社群管理结构、社群配套工具、用户属性、运营目的、核心优势等。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调查可以使用如下方法：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重点观察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个左右的群，观察群内人员前几名是否有相同人员，推测出管理结构。同时观察是否有第三方工具或机器人辅助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，社群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内使用了哪些第三方的工具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。而后判断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自身是否需要使用。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然后可以结合所知的所有信息，综合判断该社群体系内的用户属性、运营目的、核心优势等特性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。分析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前一定要通过网络查询、请教业内人士、主动询问等渠道积累起足够的直接经验和间接经验，才能分析出更加可靠的信息。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27206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调查</a:t>
            </a:r>
            <a:r>
              <a:rPr lang="zh-CN" altLang="en-US" sz="2000" b="1" dirty="0">
                <a:solidFill>
                  <a:srgbClr val="1B639F"/>
                </a:solidFill>
              </a:rPr>
              <a:t>竞品的各类信息</a:t>
            </a:r>
          </a:p>
        </p:txBody>
      </p:sp>
      <p:sp>
        <p:nvSpPr>
          <p:cNvPr id="9" name="矩形 9"/>
          <p:cNvSpPr>
            <a:spLocks noChangeArrowheads="1"/>
          </p:cNvSpPr>
          <p:nvPr/>
        </p:nvSpPr>
        <p:spPr bwMode="auto">
          <a:xfrm>
            <a:off x="688975" y="2473325"/>
            <a:ext cx="7837488" cy="205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）调查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社群动作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社群动作包括群内活动、发言规律、管理员言论、用户言论等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。调查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可以使用如下方法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：在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社群内观察一个月左右时间的运营动作，分析社群的活跃度，寻找其中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KOL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意见领袖），统计发言人数和发言时间，统计运营动作的频率。从而可以判断出这个社群的运营情况和管理情况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688975" y="4437900"/>
            <a:ext cx="7837488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）调查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社群用户满意度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添加群内用户为好友，通过调查问卷等形式，获取到群内用户对该社群的感想、满意度和反感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点等信息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24625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分析</a:t>
            </a:r>
            <a:r>
              <a:rPr lang="zh-CN" altLang="en-US" sz="2000" b="1" dirty="0">
                <a:solidFill>
                  <a:srgbClr val="1B639F"/>
                </a:solidFill>
              </a:rPr>
              <a:t>竞品得出结论</a:t>
            </a:r>
          </a:p>
        </p:txBody>
      </p:sp>
      <p:sp>
        <p:nvSpPr>
          <p:cNvPr id="9" name="矩形 9"/>
          <p:cNvSpPr>
            <a:spLocks noChangeArrowheads="1"/>
          </p:cNvSpPr>
          <p:nvPr/>
        </p:nvSpPr>
        <p:spPr bwMode="auto">
          <a:xfrm>
            <a:off x="688975" y="2473325"/>
            <a:ext cx="3378969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KANO 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</a:t>
            </a:r>
          </a:p>
          <a:p>
            <a:pPr indent="457200">
              <a:lnSpc>
                <a:spcPct val="150000"/>
              </a:lnSpc>
            </a:pP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KANO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模型是东京理工大学教授狩野纪昭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7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Noriaki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Kano)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发明的对用户需求分类和优先排序的有用工具，用于分析用户需求对用户满意度的影响，可以快速为竞品构建起属性模型，便于整理和总结。</a:t>
            </a:r>
          </a:p>
        </p:txBody>
      </p:sp>
      <p:pic>
        <p:nvPicPr>
          <p:cNvPr id="11" name="图片 10" descr="H:\万李晨\社群运营-集合文件夹\图片素材\3\3-1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046" y="2446071"/>
            <a:ext cx="4591704" cy="3460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2185988"/>
            <a:ext cx="9144000" cy="286385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5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学习目标</a:t>
            </a: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1325563" y="2424113"/>
            <a:ext cx="6216650" cy="1052512"/>
            <a:chOff x="1325563" y="2424113"/>
            <a:chExt cx="6216650" cy="1052512"/>
          </a:xfrm>
        </p:grpSpPr>
        <p:sp>
          <p:nvSpPr>
            <p:cNvPr id="3088" name="矩形 2"/>
            <p:cNvSpPr>
              <a:spLocks noChangeArrowheads="1"/>
            </p:cNvSpPr>
            <p:nvPr/>
          </p:nvSpPr>
          <p:spPr bwMode="auto">
            <a:xfrm>
              <a:off x="2928938" y="2435225"/>
              <a:ext cx="4613275" cy="1041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  <p:grpSp>
          <p:nvGrpSpPr>
            <p:cNvPr id="3087" name="组合 5"/>
            <p:cNvGrpSpPr/>
            <p:nvPr/>
          </p:nvGrpSpPr>
          <p:grpSpPr bwMode="auto">
            <a:xfrm>
              <a:off x="2935288" y="2424113"/>
              <a:ext cx="4548187" cy="1044575"/>
              <a:chOff x="2945143" y="2537963"/>
              <a:chExt cx="4548545" cy="1060892"/>
            </a:xfrm>
          </p:grpSpPr>
          <p:sp>
            <p:nvSpPr>
              <p:cNvPr id="4" name="矩形 54"/>
              <p:cNvSpPr>
                <a:spLocks noChangeArrowheads="1"/>
              </p:cNvSpPr>
              <p:nvPr/>
            </p:nvSpPr>
            <p:spPr bwMode="auto">
              <a:xfrm>
                <a:off x="2945143" y="2537963"/>
                <a:ext cx="4445350" cy="1060892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b="1">
                  <a:ln w="19050">
                    <a:solidFill>
                      <a:srgbClr val="4E5B6F">
                        <a:tint val="1000"/>
                      </a:srgbClr>
                    </a:solidFill>
                    <a:prstDash val="solid"/>
                  </a:ln>
                  <a:solidFill>
                    <a:srgbClr val="FEB80A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endParaRPr>
              </a:p>
            </p:txBody>
          </p:sp>
          <p:sp>
            <p:nvSpPr>
              <p:cNvPr id="3092" name="TextBox 81"/>
              <p:cNvSpPr>
                <a:spLocks noChangeArrowheads="1"/>
              </p:cNvSpPr>
              <p:nvPr/>
            </p:nvSpPr>
            <p:spPr bwMode="auto">
              <a:xfrm>
                <a:off x="3208689" y="2663722"/>
                <a:ext cx="4284999" cy="7568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2857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anose="05000000000000000000" pitchFamily="2" charset="2"/>
                  <a:buChar char="Ø"/>
                  <a:defRPr/>
                </a:pPr>
                <a:r>
                  <a:rPr lang="zh-CN" altLang="en-US" sz="1500" b="1" spc="300" dirty="0" smtClean="0">
                    <a:solidFill>
                      <a:prstClr val="white"/>
                    </a:solidFill>
                    <a:latin typeface="Copperplate Gothic Bold" panose="020E0705020206020404" pitchFamily="34" charset="0"/>
                    <a:ea typeface="微软雅黑" panose="020B0503020204020204" pitchFamily="34" charset="-122"/>
                    <a:sym typeface="Copperplate Gothic Bold" panose="020E0705020206020404" pitchFamily="34" charset="0"/>
                  </a:rPr>
                  <a:t>了解</a:t>
                </a:r>
                <a:r>
                  <a:rPr lang="zh-CN" altLang="en-US" sz="1500" b="1" spc="300" dirty="0">
                    <a:solidFill>
                      <a:prstClr val="white"/>
                    </a:solidFill>
                    <a:latin typeface="Copperplate Gothic Bold" panose="020E0705020206020404" pitchFamily="34" charset="0"/>
                    <a:ea typeface="微软雅黑" panose="020B0503020204020204" pitchFamily="34" charset="-122"/>
                    <a:sym typeface="Copperplate Gothic Bold" panose="020E0705020206020404" pitchFamily="34" charset="0"/>
                  </a:rPr>
                  <a:t>建立社群的流程</a:t>
                </a:r>
              </a:p>
              <a:p>
                <a:pPr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anose="05000000000000000000" pitchFamily="2" charset="2"/>
                  <a:buChar char="Ø"/>
                  <a:defRPr/>
                </a:pPr>
                <a:r>
                  <a:rPr lang="zh-CN" altLang="en-US" sz="1500" b="1" spc="300" dirty="0" smtClean="0">
                    <a:solidFill>
                      <a:prstClr val="white"/>
                    </a:solidFill>
                    <a:latin typeface="Copperplate Gothic Bold" panose="020E0705020206020404" pitchFamily="34" charset="0"/>
                    <a:ea typeface="微软雅黑" panose="020B0503020204020204" pitchFamily="34" charset="-122"/>
                    <a:sym typeface="Copperplate Gothic Bold" panose="020E0705020206020404" pitchFamily="34" charset="0"/>
                  </a:rPr>
                  <a:t>了解</a:t>
                </a:r>
                <a:r>
                  <a:rPr lang="zh-CN" altLang="en-US" sz="1500" b="1" spc="300" dirty="0">
                    <a:solidFill>
                      <a:prstClr val="white"/>
                    </a:solidFill>
                    <a:latin typeface="Copperplate Gothic Bold" panose="020E0705020206020404" pitchFamily="34" charset="0"/>
                    <a:ea typeface="微软雅黑" panose="020B0503020204020204" pitchFamily="34" charset="-122"/>
                    <a:sym typeface="Copperplate Gothic Bold" panose="020E0705020206020404" pitchFamily="34" charset="0"/>
                  </a:rPr>
                  <a:t>如何进行社群的常规运营</a:t>
                </a:r>
              </a:p>
            </p:txBody>
          </p:sp>
        </p:grpSp>
        <p:grpSp>
          <p:nvGrpSpPr>
            <p:cNvPr id="6" name="组合 11"/>
            <p:cNvGrpSpPr/>
            <p:nvPr/>
          </p:nvGrpSpPr>
          <p:grpSpPr bwMode="auto">
            <a:xfrm>
              <a:off x="1325563" y="2424113"/>
              <a:ext cx="1763712" cy="1049337"/>
              <a:chOff x="1634941" y="2498697"/>
              <a:chExt cx="1763713" cy="1057275"/>
            </a:xfrm>
          </p:grpSpPr>
          <p:sp>
            <p:nvSpPr>
              <p:cNvPr id="3089" name="TextBox 14"/>
              <p:cNvSpPr txBox="1">
                <a:spLocks noChangeArrowheads="1"/>
              </p:cNvSpPr>
              <p:nvPr/>
            </p:nvSpPr>
            <p:spPr bwMode="auto">
              <a:xfrm>
                <a:off x="1849406" y="2695617"/>
                <a:ext cx="846912" cy="713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smtClean="0">
                    <a:solidFill>
                      <a:prstClr val="black"/>
                    </a:solidFill>
                    <a:latin typeface="方正正粗黑简体" panose="02000000000000000000" pitchFamily="2" charset="-122"/>
                    <a:ea typeface="方正正粗黑简体" panose="02000000000000000000" pitchFamily="2" charset="-122"/>
                  </a:rPr>
                  <a:t>知识目标</a:t>
                </a:r>
              </a:p>
            </p:txBody>
          </p:sp>
          <p:sp>
            <p:nvSpPr>
              <p:cNvPr id="5" name="矩形 29"/>
              <p:cNvSpPr>
                <a:spLocks noChangeArrowheads="1"/>
              </p:cNvSpPr>
              <p:nvPr/>
            </p:nvSpPr>
            <p:spPr bwMode="auto">
              <a:xfrm>
                <a:off x="1634941" y="2498697"/>
                <a:ext cx="1763713" cy="1057275"/>
              </a:xfrm>
              <a:custGeom>
                <a:avLst/>
                <a:gdLst>
                  <a:gd name="T0" fmla="*/ 0 w 1801608"/>
                  <a:gd name="T1" fmla="*/ 0 h 1080120"/>
                  <a:gd name="T2" fmla="*/ 1801608 w 1801608"/>
                  <a:gd name="T3" fmla="*/ 1080120 h 1080120"/>
                </a:gdLst>
                <a:ahLst/>
                <a:cxnLst/>
                <a:rect l="T0" t="T1" r="T2" b="T3"/>
                <a:pathLst>
                  <a:path w="1801608" h="1080120">
                    <a:moveTo>
                      <a:pt x="566538" y="144016"/>
                    </a:moveTo>
                    <a:cubicBezTo>
                      <a:pt x="347809" y="144016"/>
                      <a:pt x="170494" y="321331"/>
                      <a:pt x="170494" y="540060"/>
                    </a:cubicBezTo>
                    <a:cubicBezTo>
                      <a:pt x="170494" y="758789"/>
                      <a:pt x="347809" y="936104"/>
                      <a:pt x="566538" y="936104"/>
                    </a:cubicBezTo>
                    <a:cubicBezTo>
                      <a:pt x="785267" y="936104"/>
                      <a:pt x="962582" y="758789"/>
                      <a:pt x="962582" y="540060"/>
                    </a:cubicBezTo>
                    <a:cubicBezTo>
                      <a:pt x="962582" y="321331"/>
                      <a:pt x="785267" y="144016"/>
                      <a:pt x="566538" y="144016"/>
                    </a:cubicBezTo>
                    <a:close/>
                    <a:moveTo>
                      <a:pt x="0" y="0"/>
                    </a:moveTo>
                    <a:lnTo>
                      <a:pt x="1649800" y="0"/>
                    </a:lnTo>
                    <a:lnTo>
                      <a:pt x="1649800" y="376201"/>
                    </a:lnTo>
                    <a:lnTo>
                      <a:pt x="1801608" y="550380"/>
                    </a:lnTo>
                    <a:lnTo>
                      <a:pt x="1649800" y="703920"/>
                    </a:lnTo>
                    <a:lnTo>
                      <a:pt x="1649800" y="1080120"/>
                    </a:lnTo>
                    <a:lnTo>
                      <a:pt x="0" y="108012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sz="2000" b="1">
                  <a:ln w="19050">
                    <a:solidFill>
                      <a:srgbClr val="4E5B6F">
                        <a:tint val="1000"/>
                      </a:srgbClr>
                    </a:solidFill>
                    <a:prstDash val="solid"/>
                  </a:ln>
                  <a:solidFill>
                    <a:srgbClr val="FEB80A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 bwMode="auto">
          <a:xfrm>
            <a:off x="1330325" y="3754438"/>
            <a:ext cx="6352040" cy="1049337"/>
            <a:chOff x="1330325" y="3754438"/>
            <a:chExt cx="6351948" cy="1049337"/>
          </a:xfrm>
        </p:grpSpPr>
        <p:grpSp>
          <p:nvGrpSpPr>
            <p:cNvPr id="3078" name="组合 37"/>
            <p:cNvGrpSpPr/>
            <p:nvPr/>
          </p:nvGrpSpPr>
          <p:grpSpPr bwMode="auto">
            <a:xfrm>
              <a:off x="2928915" y="3756025"/>
              <a:ext cx="4753358" cy="1047750"/>
              <a:chOff x="3119531" y="3592671"/>
              <a:chExt cx="4754855" cy="1047834"/>
            </a:xfrm>
          </p:grpSpPr>
          <p:sp>
            <p:nvSpPr>
              <p:cNvPr id="3" name="矩形 35"/>
              <p:cNvSpPr>
                <a:spLocks noChangeArrowheads="1"/>
              </p:cNvSpPr>
              <p:nvPr/>
            </p:nvSpPr>
            <p:spPr bwMode="auto">
              <a:xfrm>
                <a:off x="3119531" y="3600610"/>
                <a:ext cx="4614661" cy="10398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083" name="组合 9"/>
              <p:cNvGrpSpPr/>
              <p:nvPr/>
            </p:nvGrpSpPr>
            <p:grpSpPr bwMode="auto">
              <a:xfrm>
                <a:off x="3136998" y="3592671"/>
                <a:ext cx="4737388" cy="1044659"/>
                <a:chOff x="3136998" y="3592671"/>
                <a:chExt cx="4737388" cy="1044659"/>
              </a:xfrm>
            </p:grpSpPr>
            <p:sp>
              <p:nvSpPr>
                <p:cNvPr id="8" name="矩形 47"/>
                <p:cNvSpPr>
                  <a:spLocks noChangeArrowheads="1"/>
                </p:cNvSpPr>
                <p:nvPr/>
              </p:nvSpPr>
              <p:spPr bwMode="auto">
                <a:xfrm>
                  <a:off x="3136998" y="3592671"/>
                  <a:ext cx="4444748" cy="1044659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85" name="TextBox 90"/>
                <p:cNvSpPr>
                  <a:spLocks noChangeArrowheads="1"/>
                </p:cNvSpPr>
                <p:nvPr/>
              </p:nvSpPr>
              <p:spPr bwMode="auto">
                <a:xfrm>
                  <a:off x="3380411" y="3760759"/>
                  <a:ext cx="4493975" cy="7848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2857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Ø"/>
                    <a:defRPr/>
                  </a:pPr>
                  <a:r>
                    <a:rPr lang="zh-CN" altLang="en-US" sz="1500" b="1" spc="300" dirty="0" smtClean="0">
                      <a:solidFill>
                        <a:prstClr val="white"/>
                      </a:solidFill>
                      <a:latin typeface="Copperplate Gothic Bold" panose="020E0705020206020404" pitchFamily="34" charset="0"/>
                      <a:ea typeface="微软雅黑" panose="020B0503020204020204" pitchFamily="34" charset="-122"/>
                      <a:sym typeface="Copperplate Gothic Bold" panose="020E0705020206020404" pitchFamily="34" charset="0"/>
                    </a:rPr>
                    <a:t>掌握</a:t>
                  </a:r>
                  <a:r>
                    <a:rPr lang="zh-CN" altLang="en-US" sz="1500" b="1" spc="300" dirty="0">
                      <a:solidFill>
                        <a:prstClr val="white"/>
                      </a:solidFill>
                      <a:latin typeface="Copperplate Gothic Bold" panose="020E0705020206020404" pitchFamily="34" charset="0"/>
                      <a:ea typeface="微软雅黑" panose="020B0503020204020204" pitchFamily="34" charset="-122"/>
                      <a:sym typeface="Copperplate Gothic Bold" panose="020E0705020206020404" pitchFamily="34" charset="0"/>
                    </a:rPr>
                    <a:t>社群搭建方法，能够搭建社群</a:t>
                  </a:r>
                </a:p>
                <a:p>
                  <a:pPr eaLnBrk="0" fontAlgn="base" hangingPunct="0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Ø"/>
                    <a:defRPr/>
                  </a:pPr>
                  <a:r>
                    <a:rPr lang="zh-CN" altLang="en-US" sz="1500" b="1" spc="300" dirty="0" smtClean="0">
                      <a:solidFill>
                        <a:prstClr val="white"/>
                      </a:solidFill>
                      <a:latin typeface="Copperplate Gothic Bold" panose="020E0705020206020404" pitchFamily="34" charset="0"/>
                      <a:ea typeface="微软雅黑" panose="020B0503020204020204" pitchFamily="34" charset="-122"/>
                      <a:sym typeface="Copperplate Gothic Bold" panose="020E0705020206020404" pitchFamily="34" charset="0"/>
                    </a:rPr>
                    <a:t>掌握</a:t>
                  </a:r>
                  <a:r>
                    <a:rPr lang="zh-CN" altLang="en-US" sz="1500" b="1" spc="300" dirty="0">
                      <a:solidFill>
                        <a:prstClr val="white"/>
                      </a:solidFill>
                      <a:latin typeface="Copperplate Gothic Bold" panose="020E0705020206020404" pitchFamily="34" charset="0"/>
                      <a:ea typeface="微软雅黑" panose="020B0503020204020204" pitchFamily="34" charset="-122"/>
                      <a:sym typeface="Copperplate Gothic Bold" panose="020E0705020206020404" pitchFamily="34" charset="0"/>
                    </a:rPr>
                    <a:t>社群运营的方法</a:t>
                  </a:r>
                </a:p>
              </p:txBody>
            </p:sp>
          </p:grpSp>
        </p:grpSp>
        <p:grpSp>
          <p:nvGrpSpPr>
            <p:cNvPr id="3079" name="组合 36"/>
            <p:cNvGrpSpPr/>
            <p:nvPr/>
          </p:nvGrpSpPr>
          <p:grpSpPr bwMode="auto">
            <a:xfrm>
              <a:off x="1330325" y="3754438"/>
              <a:ext cx="1763713" cy="1047750"/>
              <a:chOff x="1533525" y="3576638"/>
              <a:chExt cx="1763713" cy="1047600"/>
            </a:xfrm>
          </p:grpSpPr>
          <p:sp>
            <p:nvSpPr>
              <p:cNvPr id="3080" name="TextBox 15"/>
              <p:cNvSpPr txBox="1">
                <a:spLocks noChangeArrowheads="1"/>
              </p:cNvSpPr>
              <p:nvPr/>
            </p:nvSpPr>
            <p:spPr bwMode="auto">
              <a:xfrm>
                <a:off x="1743228" y="3784740"/>
                <a:ext cx="837540" cy="707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smtClean="0">
                    <a:solidFill>
                      <a:prstClr val="black"/>
                    </a:solidFill>
                    <a:latin typeface="方正正粗黑简体" panose="02000000000000000000" pitchFamily="2" charset="-122"/>
                    <a:ea typeface="方正正粗黑简体" panose="02000000000000000000" pitchFamily="2" charset="-122"/>
                  </a:rPr>
                  <a:t>技能目标 </a:t>
                </a:r>
              </a:p>
            </p:txBody>
          </p:sp>
          <p:sp>
            <p:nvSpPr>
              <p:cNvPr id="9" name="矩形 29"/>
              <p:cNvSpPr>
                <a:spLocks noChangeArrowheads="1"/>
              </p:cNvSpPr>
              <p:nvPr/>
            </p:nvSpPr>
            <p:spPr bwMode="auto">
              <a:xfrm>
                <a:off x="1533525" y="3576638"/>
                <a:ext cx="1763687" cy="1047600"/>
              </a:xfrm>
              <a:custGeom>
                <a:avLst/>
                <a:gdLst>
                  <a:gd name="T0" fmla="*/ 0 w 1801608"/>
                  <a:gd name="T1" fmla="*/ 0 h 1080120"/>
                  <a:gd name="T2" fmla="*/ 1801608 w 1801608"/>
                  <a:gd name="T3" fmla="*/ 1080120 h 1080120"/>
                </a:gdLst>
                <a:ahLst/>
                <a:cxnLst/>
                <a:rect l="T0" t="T1" r="T2" b="T3"/>
                <a:pathLst>
                  <a:path w="1801608" h="1080120">
                    <a:moveTo>
                      <a:pt x="566538" y="144016"/>
                    </a:moveTo>
                    <a:cubicBezTo>
                      <a:pt x="347809" y="144016"/>
                      <a:pt x="170494" y="321331"/>
                      <a:pt x="170494" y="540060"/>
                    </a:cubicBezTo>
                    <a:cubicBezTo>
                      <a:pt x="170494" y="758789"/>
                      <a:pt x="347809" y="936104"/>
                      <a:pt x="566538" y="936104"/>
                    </a:cubicBezTo>
                    <a:cubicBezTo>
                      <a:pt x="785267" y="936104"/>
                      <a:pt x="962582" y="758789"/>
                      <a:pt x="962582" y="540060"/>
                    </a:cubicBezTo>
                    <a:cubicBezTo>
                      <a:pt x="962582" y="321331"/>
                      <a:pt x="785267" y="144016"/>
                      <a:pt x="566538" y="144016"/>
                    </a:cubicBezTo>
                    <a:close/>
                    <a:moveTo>
                      <a:pt x="0" y="0"/>
                    </a:moveTo>
                    <a:lnTo>
                      <a:pt x="1649800" y="0"/>
                    </a:lnTo>
                    <a:lnTo>
                      <a:pt x="1649800" y="376201"/>
                    </a:lnTo>
                    <a:lnTo>
                      <a:pt x="1801608" y="550380"/>
                    </a:lnTo>
                    <a:lnTo>
                      <a:pt x="1649800" y="703920"/>
                    </a:lnTo>
                    <a:lnTo>
                      <a:pt x="1649800" y="1080120"/>
                    </a:lnTo>
                    <a:lnTo>
                      <a:pt x="0" y="108012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sz="2000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15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36575" y="2044700"/>
            <a:ext cx="5328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【</a:t>
            </a:r>
            <a:r>
              <a:rPr lang="zh-CN" altLang="en-US" sz="2000" b="1" dirty="0">
                <a:solidFill>
                  <a:srgbClr val="1B639F"/>
                </a:solidFill>
              </a:rPr>
              <a:t>案例展示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如何</a:t>
            </a:r>
            <a:r>
              <a:rPr lang="zh-CN" altLang="en-US" sz="2000" b="1" dirty="0">
                <a:solidFill>
                  <a:srgbClr val="1B639F"/>
                </a:solidFill>
              </a:rPr>
              <a:t>通过</a:t>
            </a:r>
            <a:r>
              <a:rPr lang="en-US" altLang="zh-CN" sz="2000" b="1" dirty="0">
                <a:solidFill>
                  <a:srgbClr val="1B639F"/>
                </a:solidFill>
              </a:rPr>
              <a:t>KANO</a:t>
            </a:r>
            <a:r>
              <a:rPr lang="zh-CN" altLang="en-US" sz="2000" b="1" dirty="0">
                <a:solidFill>
                  <a:srgbClr val="1B639F"/>
                </a:solidFill>
              </a:rPr>
              <a:t>模型做竞品分析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2938" y="2538413"/>
            <a:ext cx="7931150" cy="8583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小熊通过各种手段找到了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个合适的硬笔书法竞品社群，并加入了其中。经过一个月的观察和研究，制作出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了如下页所示的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KANO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分析表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15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36575" y="2044700"/>
            <a:ext cx="5328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【</a:t>
            </a:r>
            <a:r>
              <a:rPr lang="zh-CN" altLang="en-US" sz="2000" b="1" dirty="0">
                <a:solidFill>
                  <a:srgbClr val="1B639F"/>
                </a:solidFill>
              </a:rPr>
              <a:t>案例展示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如何</a:t>
            </a:r>
            <a:r>
              <a:rPr lang="zh-CN" altLang="en-US" sz="2000" b="1" dirty="0">
                <a:solidFill>
                  <a:srgbClr val="1B639F"/>
                </a:solidFill>
              </a:rPr>
              <a:t>通过</a:t>
            </a:r>
            <a:r>
              <a:rPr lang="en-US" altLang="zh-CN" sz="2000" b="1" dirty="0">
                <a:solidFill>
                  <a:srgbClr val="1B639F"/>
                </a:solidFill>
              </a:rPr>
              <a:t>KANO</a:t>
            </a:r>
            <a:r>
              <a:rPr lang="zh-CN" altLang="en-US" sz="2000" b="1" dirty="0">
                <a:solidFill>
                  <a:srgbClr val="1B639F"/>
                </a:solidFill>
              </a:rPr>
              <a:t>模型做竞品分析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682" y="2708920"/>
            <a:ext cx="5586636" cy="3427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15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36575" y="2044700"/>
            <a:ext cx="5328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【</a:t>
            </a:r>
            <a:r>
              <a:rPr lang="zh-CN" altLang="en-US" sz="2000" b="1" dirty="0">
                <a:solidFill>
                  <a:srgbClr val="1B639F"/>
                </a:solidFill>
              </a:rPr>
              <a:t>案例展示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如何</a:t>
            </a:r>
            <a:r>
              <a:rPr lang="zh-CN" altLang="en-US" sz="2000" b="1" dirty="0">
                <a:solidFill>
                  <a:srgbClr val="1B639F"/>
                </a:solidFill>
              </a:rPr>
              <a:t>通过</a:t>
            </a:r>
            <a:r>
              <a:rPr lang="en-US" altLang="zh-CN" sz="2000" b="1" dirty="0">
                <a:solidFill>
                  <a:srgbClr val="1B639F"/>
                </a:solidFill>
              </a:rPr>
              <a:t>KANO</a:t>
            </a:r>
            <a:r>
              <a:rPr lang="zh-CN" altLang="en-US" sz="2000" b="1" dirty="0">
                <a:solidFill>
                  <a:srgbClr val="1B639F"/>
                </a:solidFill>
              </a:rPr>
              <a:t>模型做竞品分析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62452"/>
            <a:ext cx="5474189" cy="3358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15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36575" y="2044700"/>
            <a:ext cx="5328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【</a:t>
            </a:r>
            <a:r>
              <a:rPr lang="zh-CN" altLang="en-US" sz="2000" b="1" dirty="0">
                <a:solidFill>
                  <a:srgbClr val="1B639F"/>
                </a:solidFill>
              </a:rPr>
              <a:t>案例展示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如何</a:t>
            </a:r>
            <a:r>
              <a:rPr lang="zh-CN" altLang="en-US" sz="2000" b="1" dirty="0">
                <a:solidFill>
                  <a:srgbClr val="1B639F"/>
                </a:solidFill>
              </a:rPr>
              <a:t>通过</a:t>
            </a:r>
            <a:r>
              <a:rPr lang="en-US" altLang="zh-CN" sz="2000" b="1" dirty="0">
                <a:solidFill>
                  <a:srgbClr val="1B639F"/>
                </a:solidFill>
              </a:rPr>
              <a:t>KANO</a:t>
            </a:r>
            <a:r>
              <a:rPr lang="zh-CN" altLang="en-US" sz="2000" b="1" dirty="0">
                <a:solidFill>
                  <a:srgbClr val="1B639F"/>
                </a:solidFill>
              </a:rPr>
              <a:t>模型做竞品分析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2938" y="2538413"/>
            <a:ext cx="7931150" cy="210487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图上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圆点多的区域就是需求集中点，也是行业内较大的竞争点，需要有足够的实力和差异化竞争的实力才能去做这一类的需求；而圆点少的区域是机遇点或者竞品差异化要点，需要衡量自己的综合实力后选择去这一类的需求；另外还有没有圆点的，那是主观分析后觉得有机会的“机遇需求点”，这一类需求需要经过不断的测试，从而判断这是真的机遇还是一个伪需求。</a:t>
            </a:r>
          </a:p>
        </p:txBody>
      </p:sp>
      <p:pic>
        <p:nvPicPr>
          <p:cNvPr id="9" name="图片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12" y="4653136"/>
            <a:ext cx="7746057" cy="1170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594" y="5805264"/>
            <a:ext cx="1660892" cy="7512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15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36575" y="2044700"/>
            <a:ext cx="53287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【</a:t>
            </a:r>
            <a:r>
              <a:rPr lang="zh-CN" altLang="en-US" sz="2000" b="1" dirty="0">
                <a:solidFill>
                  <a:srgbClr val="1B639F"/>
                </a:solidFill>
              </a:rPr>
              <a:t>案例展示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如何</a:t>
            </a:r>
            <a:r>
              <a:rPr lang="zh-CN" altLang="en-US" sz="2000" b="1" dirty="0">
                <a:solidFill>
                  <a:srgbClr val="1B639F"/>
                </a:solidFill>
              </a:rPr>
              <a:t>通过</a:t>
            </a:r>
            <a:r>
              <a:rPr lang="en-US" altLang="zh-CN" sz="2000" b="1" dirty="0">
                <a:solidFill>
                  <a:srgbClr val="1B639F"/>
                </a:solidFill>
              </a:rPr>
              <a:t>KANO</a:t>
            </a:r>
            <a:r>
              <a:rPr lang="zh-CN" altLang="en-US" sz="2000" b="1" dirty="0">
                <a:solidFill>
                  <a:srgbClr val="1B639F"/>
                </a:solidFill>
              </a:rPr>
              <a:t>模型做竞品分析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2938" y="2538413"/>
            <a:ext cx="793115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最终小熊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得出以下结论：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、知识和技巧属于刚需，是做钢笔字社群中必须要有的要素。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、产品推荐这一需求很贴合小熊的卖货需求。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、为了社群的活跃度，广告是必须要被禁止的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36575" y="2044700"/>
            <a:ext cx="24625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分析</a:t>
            </a:r>
            <a:r>
              <a:rPr lang="zh-CN" altLang="en-US" sz="2000" b="1" dirty="0">
                <a:solidFill>
                  <a:srgbClr val="1B639F"/>
                </a:solidFill>
              </a:rPr>
              <a:t>竞品得出结论</a:t>
            </a: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688975" y="2473325"/>
            <a:ext cx="4675113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  <a:p>
            <a:pPr indent="457200">
              <a:lnSpc>
                <a:spcPct val="150000"/>
              </a:lnSpc>
            </a:pP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，即基于内外部竞争环境和竞争条件下的态势分析，就是将与研究对象密切相关的各种主要内部优势、劣势和外部的机会和威胁等，通过调查列举出来，并依照矩阵形式排列，然后用系统分析的思想，把各种因素相互匹配起来加以分析，从中得出一系列相应的结论，而结论通常带有一定的决策性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584" y="2444865"/>
            <a:ext cx="3228975" cy="322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36575" y="2044700"/>
            <a:ext cx="24625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分析</a:t>
            </a:r>
            <a:r>
              <a:rPr lang="zh-CN" altLang="en-US" sz="2000" b="1" dirty="0">
                <a:solidFill>
                  <a:srgbClr val="1B639F"/>
                </a:solidFill>
              </a:rPr>
              <a:t>竞品得出结论</a:t>
            </a: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了解完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分析的理论概念，下面来重点介绍一下用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分析做竞品分析的具体步骤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687" y="3068960"/>
            <a:ext cx="3920831" cy="300228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683568" y="3228940"/>
            <a:ext cx="4182119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，整理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归类，制作出各个竞品独立的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表格。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第二步，整理自己社群计划中的优劣势，做出自己社群的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表格。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第三步，把竞品的优势作为自己社群的劣势，把竞品的劣势对比自己社群的优势，整合进自己社群的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分析表中。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第四步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，做出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完整的应对策略和计划。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15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36575" y="2044700"/>
            <a:ext cx="53415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【</a:t>
            </a:r>
            <a:r>
              <a:rPr lang="zh-CN" altLang="en-US" sz="2000" b="1" dirty="0">
                <a:solidFill>
                  <a:srgbClr val="1B639F"/>
                </a:solidFill>
              </a:rPr>
              <a:t>案例展示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如何</a:t>
            </a:r>
            <a:r>
              <a:rPr lang="zh-CN" altLang="en-US" sz="2000" b="1" dirty="0">
                <a:solidFill>
                  <a:srgbClr val="1B639F"/>
                </a:solidFill>
              </a:rPr>
              <a:t>通过</a:t>
            </a:r>
            <a:r>
              <a:rPr lang="en-US" altLang="zh-CN" sz="2000" b="1" dirty="0">
                <a:solidFill>
                  <a:srgbClr val="1B639F"/>
                </a:solidFill>
              </a:rPr>
              <a:t>SWOT</a:t>
            </a:r>
            <a:r>
              <a:rPr lang="zh-CN" altLang="en-US" sz="2000" b="1" dirty="0">
                <a:solidFill>
                  <a:srgbClr val="1B639F"/>
                </a:solidFill>
              </a:rPr>
              <a:t>分析做竞品分析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2938" y="2538413"/>
            <a:ext cx="793115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做完了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KANO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模型的竞品分析，小熊为了提高精确度，准备把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SWOT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竞品分析也做完。首先小熊先做自己现状的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SWOT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aphicFrame>
        <p:nvGraphicFramePr>
          <p:cNvPr id="9" name="图示 8"/>
          <p:cNvGraphicFramePr/>
          <p:nvPr/>
        </p:nvGraphicFramePr>
        <p:xfrm>
          <a:off x="1176952" y="3717032"/>
          <a:ext cx="6711540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15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36575" y="2044700"/>
            <a:ext cx="53415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【</a:t>
            </a:r>
            <a:r>
              <a:rPr lang="zh-CN" altLang="en-US" sz="2000" b="1" dirty="0">
                <a:solidFill>
                  <a:srgbClr val="1B639F"/>
                </a:solidFill>
              </a:rPr>
              <a:t>案例展示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如何</a:t>
            </a:r>
            <a:r>
              <a:rPr lang="zh-CN" altLang="en-US" sz="2000" b="1" dirty="0">
                <a:solidFill>
                  <a:srgbClr val="1B639F"/>
                </a:solidFill>
              </a:rPr>
              <a:t>通过</a:t>
            </a:r>
            <a:r>
              <a:rPr lang="en-US" altLang="zh-CN" sz="2000" b="1" dirty="0">
                <a:solidFill>
                  <a:srgbClr val="1B639F"/>
                </a:solidFill>
              </a:rPr>
              <a:t>SWOT</a:t>
            </a:r>
            <a:r>
              <a:rPr lang="zh-CN" altLang="en-US" sz="2000" b="1" dirty="0">
                <a:solidFill>
                  <a:srgbClr val="1B639F"/>
                </a:solidFill>
              </a:rPr>
              <a:t>分析做竞品分析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2938" y="2538413"/>
            <a:ext cx="2704926" cy="3831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然后小熊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分别进行了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家竞品的竞品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SWOT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分析，最终小熊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通过对比分析，做出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了应对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策略。其中内部分析来源自资深分析，外部分析结合竞品和自身分析，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个战略则是通过观察对比竞品的运营方式获得。</a:t>
            </a:r>
          </a:p>
        </p:txBody>
      </p:sp>
      <p:pic>
        <p:nvPicPr>
          <p:cNvPr id="10" name="图片 9" descr="C:\Users\PC\Desktop\微信截图_20190520164800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807" y="2860836"/>
            <a:ext cx="5410418" cy="31604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用户画像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什么</a:t>
            </a:r>
            <a:r>
              <a:rPr lang="zh-CN" altLang="en-US" sz="2000" b="1" dirty="0">
                <a:solidFill>
                  <a:srgbClr val="1B639F"/>
                </a:solidFill>
              </a:rPr>
              <a:t>是用户画像</a:t>
            </a: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画像是指建立在一系列真实数据之上的目标用户模型，可以简单理解成是海量数据的标签。根据用户的目标、行为和观点的差异，将用户区分为不同的类型，然后每种类型中抽取出典型特征，赋予名字、性别、年龄、场景等描述，形成了一个个用户标签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用户画像作为一种勾画目标用户、联系用户诉求与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设计企业发展方向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的有效工具，可以方便运营者具体地、标签化地、有针对性地描述用户特征，并以此作为市场分析、商业决策、精准营销的依据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用户画像中大部分标签都是静态的，也就是在一定的时间范围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内几乎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是不会变化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的，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而像浏览习惯、用户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行为等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信息则会在不同时间都产生不同的分布，称为动态标签。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3292475" y="2276872"/>
            <a:ext cx="4789488" cy="403225"/>
            <a:chOff x="3292475" y="2063750"/>
            <a:chExt cx="4789488" cy="403225"/>
          </a:xfrm>
        </p:grpSpPr>
        <p:sp>
          <p:nvSpPr>
            <p:cNvPr id="4126" name="AutoShap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6775" y="2063750"/>
              <a:ext cx="4675188" cy="40322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C0C0C0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</a:rPr>
                <a:t>3.1  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anose="02010600030101010101" pitchFamily="49" charset="-122"/>
                </a:rPr>
                <a:t>社群定位  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3" action="ppaction://hlinksldjump"/>
                </a:rPr>
                <a:t>【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3" action="ppaction://hlinksldjump"/>
                </a:rPr>
                <a:t>点击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3" action="ppaction://hlinksldjump"/>
                </a:rPr>
                <a:t>】 </a:t>
              </a:r>
              <a:endParaRPr lang="zh-CN" altLang="en-US" b="1" dirty="0" smtClean="0">
                <a:solidFill>
                  <a:prstClr val="white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31" name="Oval 22"/>
            <p:cNvSpPr>
              <a:spLocks noChangeArrowheads="1"/>
            </p:cNvSpPr>
            <p:nvPr/>
          </p:nvSpPr>
          <p:spPr bwMode="auto">
            <a:xfrm>
              <a:off x="3292475" y="2173288"/>
              <a:ext cx="184150" cy="18891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  <a:rou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3303588" y="2873772"/>
            <a:ext cx="4770437" cy="403225"/>
            <a:chOff x="3303588" y="2660650"/>
            <a:chExt cx="4770437" cy="403225"/>
          </a:xfrm>
        </p:grpSpPr>
        <p:sp>
          <p:nvSpPr>
            <p:cNvPr id="4124" name="AutoShap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19475" y="2660650"/>
              <a:ext cx="4654550" cy="40322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C0C0C0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</a:rPr>
                <a:t>3.2  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anose="02010600030101010101" pitchFamily="49" charset="-122"/>
                </a:rPr>
                <a:t>社群的运营阶段  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4" action="ppaction://hlinksldjump"/>
                </a:rPr>
                <a:t> 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4" action="ppaction://hlinksldjump"/>
                </a:rPr>
                <a:t>【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4" action="ppaction://hlinksldjump"/>
                </a:rPr>
                <a:t>点击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4" action="ppaction://hlinksldjump"/>
                </a:rPr>
                <a:t>】</a:t>
              </a:r>
              <a:endParaRPr lang="zh-CN" altLang="en-US" b="1" dirty="0" smtClean="0">
                <a:solidFill>
                  <a:prstClr val="white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39" name="Oval 22"/>
            <p:cNvSpPr>
              <a:spLocks noChangeArrowheads="1"/>
            </p:cNvSpPr>
            <p:nvPr/>
          </p:nvSpPr>
          <p:spPr bwMode="auto">
            <a:xfrm>
              <a:off x="3303588" y="2770188"/>
              <a:ext cx="184150" cy="18891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  <a:rou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3303588" y="3496072"/>
            <a:ext cx="4770437" cy="403225"/>
            <a:chOff x="3303588" y="3282950"/>
            <a:chExt cx="4770437" cy="403225"/>
          </a:xfrm>
        </p:grpSpPr>
        <p:sp>
          <p:nvSpPr>
            <p:cNvPr id="4122" name="AutoShap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19475" y="3282950"/>
              <a:ext cx="4654550" cy="40322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C0C0C0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</a:rPr>
                <a:t>3.3  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anose="02010600030101010101" pitchFamily="49" charset="-122"/>
                </a:rPr>
                <a:t>社群常规运营方法  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5" action="ppaction://hlinksldjump"/>
                </a:rPr>
                <a:t>【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5" action="ppaction://hlinksldjump"/>
                </a:rPr>
                <a:t>点击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5" action="ppaction://hlinksldjump"/>
                </a:rPr>
                <a:t>】</a:t>
              </a:r>
              <a:endParaRPr lang="zh-CN" altLang="en-US" b="1" dirty="0" smtClean="0">
                <a:solidFill>
                  <a:prstClr val="white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3303588" y="3392488"/>
              <a:ext cx="184150" cy="18891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  <a:rou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3290888" y="4094560"/>
            <a:ext cx="4770437" cy="403225"/>
            <a:chOff x="3290888" y="3881438"/>
            <a:chExt cx="4770437" cy="403225"/>
          </a:xfrm>
        </p:grpSpPr>
        <p:sp>
          <p:nvSpPr>
            <p:cNvPr id="4120" name="AutoShap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6775" y="3881438"/>
              <a:ext cx="4654550" cy="40322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C0C0C0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</a:rPr>
                <a:t>3.4  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anose="02010600030101010101" pitchFamily="49" charset="-122"/>
                </a:rPr>
                <a:t>社群活动  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6" action="ppaction://hlinksldjump"/>
                </a:rPr>
                <a:t>【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6" action="ppaction://hlinksldjump"/>
                </a:rPr>
                <a:t>点击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6" action="ppaction://hlinksldjump"/>
                </a:rPr>
                <a:t>】</a:t>
              </a:r>
              <a:endParaRPr lang="zh-CN" altLang="en-US" b="1" dirty="0" smtClean="0">
                <a:solidFill>
                  <a:prstClr val="white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37" name="Oval 22"/>
            <p:cNvSpPr>
              <a:spLocks noChangeArrowheads="1"/>
            </p:cNvSpPr>
            <p:nvPr/>
          </p:nvSpPr>
          <p:spPr bwMode="auto">
            <a:xfrm>
              <a:off x="3290888" y="3990975"/>
              <a:ext cx="184150" cy="188913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  <a:rou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102" name="组合 32"/>
          <p:cNvGrpSpPr/>
          <p:nvPr/>
        </p:nvGrpSpPr>
        <p:grpSpPr bwMode="auto">
          <a:xfrm>
            <a:off x="598488" y="2270125"/>
            <a:ext cx="2373312" cy="2371725"/>
            <a:chOff x="619984" y="2335306"/>
            <a:chExt cx="2373313" cy="2371725"/>
          </a:xfrm>
        </p:grpSpPr>
        <p:grpSp>
          <p:nvGrpSpPr>
            <p:cNvPr id="4108" name="组合 33"/>
            <p:cNvGrpSpPr/>
            <p:nvPr/>
          </p:nvGrpSpPr>
          <p:grpSpPr bwMode="auto">
            <a:xfrm>
              <a:off x="619984" y="2335306"/>
              <a:ext cx="2373313" cy="2371725"/>
              <a:chOff x="619984" y="2335306"/>
              <a:chExt cx="2373313" cy="2371725"/>
            </a:xfrm>
          </p:grpSpPr>
          <p:sp>
            <p:nvSpPr>
              <p:cNvPr id="4118" name="Oval 31"/>
              <p:cNvSpPr>
                <a:spLocks noChangeArrowheads="1"/>
              </p:cNvSpPr>
              <p:nvPr/>
            </p:nvSpPr>
            <p:spPr bwMode="auto">
              <a:xfrm>
                <a:off x="619984" y="2335306"/>
                <a:ext cx="2373313" cy="237172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3072AE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19" name="Oval 32"/>
              <p:cNvSpPr>
                <a:spLocks noChangeArrowheads="1"/>
              </p:cNvSpPr>
              <p:nvPr/>
            </p:nvSpPr>
            <p:spPr bwMode="auto">
              <a:xfrm>
                <a:off x="775018" y="2488248"/>
                <a:ext cx="2058987" cy="2060575"/>
              </a:xfrm>
              <a:prstGeom prst="ellipse">
                <a:avLst/>
              </a:prstGeom>
              <a:gradFill rotWithShape="0">
                <a:gsLst>
                  <a:gs pos="0">
                    <a:srgbClr val="3072AE"/>
                  </a:gs>
                  <a:gs pos="100000">
                    <a:srgbClr val="1B4F93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109" name="组合 34"/>
            <p:cNvGrpSpPr/>
            <p:nvPr/>
          </p:nvGrpSpPr>
          <p:grpSpPr bwMode="auto">
            <a:xfrm>
              <a:off x="868680" y="2595656"/>
              <a:ext cx="1862679" cy="1855787"/>
              <a:chOff x="868680" y="2595656"/>
              <a:chExt cx="1862679" cy="1855787"/>
            </a:xfrm>
          </p:grpSpPr>
          <p:sp>
            <p:nvSpPr>
              <p:cNvPr id="36" name="Oval 34"/>
              <p:cNvSpPr>
                <a:spLocks noChangeArrowheads="1"/>
              </p:cNvSpPr>
              <p:nvPr/>
            </p:nvSpPr>
            <p:spPr bwMode="auto">
              <a:xfrm>
                <a:off x="927959" y="2603594"/>
                <a:ext cx="1798638" cy="1800225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lumMod val="90000"/>
                    </a:scheme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vert="eaVert"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111" name="组合 36"/>
              <p:cNvGrpSpPr/>
              <p:nvPr/>
            </p:nvGrpSpPr>
            <p:grpSpPr bwMode="auto">
              <a:xfrm>
                <a:off x="868680" y="2595656"/>
                <a:ext cx="1862679" cy="1855787"/>
                <a:chOff x="2054543" y="2610896"/>
                <a:chExt cx="1862679" cy="1855787"/>
              </a:xfrm>
            </p:grpSpPr>
            <p:sp>
              <p:nvSpPr>
                <p:cNvPr id="38" name="Oval 33"/>
                <p:cNvSpPr>
                  <a:spLocks noChangeArrowheads="1"/>
                </p:cNvSpPr>
                <p:nvPr/>
              </p:nvSpPr>
              <p:spPr bwMode="auto">
                <a:xfrm>
                  <a:off x="2059847" y="2610896"/>
                  <a:ext cx="1857376" cy="1855788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4113" name="组合 38"/>
                <p:cNvGrpSpPr/>
                <p:nvPr/>
              </p:nvGrpSpPr>
              <p:grpSpPr bwMode="auto">
                <a:xfrm>
                  <a:off x="2054543" y="2612073"/>
                  <a:ext cx="1755775" cy="1755775"/>
                  <a:chOff x="2054543" y="2612073"/>
                  <a:chExt cx="1755775" cy="1755775"/>
                </a:xfrm>
              </p:grpSpPr>
              <p:sp>
                <p:nvSpPr>
                  <p:cNvPr id="4114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2054543" y="2612073"/>
                    <a:ext cx="1755775" cy="175577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4115" name="组合 40"/>
                  <p:cNvGrpSpPr/>
                  <p:nvPr/>
                </p:nvGrpSpPr>
                <p:grpSpPr bwMode="auto">
                  <a:xfrm>
                    <a:off x="2132872" y="2668046"/>
                    <a:ext cx="1668463" cy="1639887"/>
                    <a:chOff x="2132872" y="2668046"/>
                    <a:chExt cx="1668463" cy="1639887"/>
                  </a:xfrm>
                </p:grpSpPr>
                <p:sp>
                  <p:nvSpPr>
                    <p:cNvPr id="42" name="Oval 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132872" y="2668046"/>
                      <a:ext cx="1668463" cy="163988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117" name="Oval 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08530" y="2693035"/>
                      <a:ext cx="1482725" cy="133191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D6E1E2">
                            <a:alpha val="37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eaVert"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46" name="Text Box 38"/>
          <p:cNvSpPr txBox="1">
            <a:spLocks noChangeArrowheads="1"/>
          </p:cNvSpPr>
          <p:nvPr/>
        </p:nvSpPr>
        <p:spPr bwMode="auto">
          <a:xfrm>
            <a:off x="846138" y="3135313"/>
            <a:ext cx="182721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spc="300" dirty="0">
                <a:solidFill>
                  <a:srgbClr val="3072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105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用户画像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36575" y="2044700"/>
            <a:ext cx="29787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为什么</a:t>
            </a:r>
            <a:r>
              <a:rPr lang="zh-CN" altLang="en-US" sz="2000" b="1" dirty="0">
                <a:solidFill>
                  <a:srgbClr val="1B639F"/>
                </a:solidFill>
              </a:rPr>
              <a:t>要建立用户画像</a:t>
            </a: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）明确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服务对象，优化社群定位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用户画像可以使社群的服务对象更加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聚焦和更加专注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。在互联网行业中，有很多公司存在这么一种情况：准备搭建一个社群，希望人数越多越好，不管是男人女人、老人小孩、专家小白、大神平民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统拉到群里来，通常这样的社群会快速崛起，也会快速消亡，转化率很低。因为不同的用户有着不同的属性，相应也会有不同的喜好。我们都知道，不可能存在一款产品可以满足所有人的需求，社群其实也是一种产品，所以也不可能有哪一种可以满足所有人的需求。每一个社群都是为特定目标群的共同标准而服务的，当目标群的基数越大，这个标准就越低。换言之，如果这个社群是适合每一个人的，那么其实它是为最低的标准服务的，这样的产品要么毫无特色，要么过于简陋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用户画像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36575" y="2044700"/>
            <a:ext cx="29787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为什么</a:t>
            </a:r>
            <a:r>
              <a:rPr lang="zh-CN" altLang="en-US" sz="2000" b="1" dirty="0">
                <a:solidFill>
                  <a:srgbClr val="1B639F"/>
                </a:solidFill>
              </a:rPr>
              <a:t>要建立用户画像</a:t>
            </a: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）完善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社群运营，提升用户体验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画像可以改变以往闭门造车的运营模式，通过事先调研用户需求，设计更适合用户的社群，提升用户体验。用户画像还可以对外服务，提升盈利：根据社群特点，找到目标用户，在用户偏好的渠道上与其交互，促成购买，实现精准运营和营销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）提供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便捷的运算方式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大数据处理角度出发，标签提供了一种便捷的方式，使得计算机能够程序化处理与人相关的信息，甚至通过算法、模型能够“理解”人。当计算机具备这样的能力后，无论是搜索引擎、推荐引擎、广告投放等各种应用领域，都将能进一步提升精准度，提高信息获取的效率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用户画像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36575" y="2044700"/>
            <a:ext cx="24625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怎么</a:t>
            </a:r>
            <a:r>
              <a:rPr lang="zh-CN" altLang="en-US" sz="2000" b="1" dirty="0">
                <a:solidFill>
                  <a:srgbClr val="1B639F"/>
                </a:solidFill>
              </a:rPr>
              <a:t>建立用户画像</a:t>
            </a: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）收集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建立用户画像的第一步是尽可能完整地收集用户信息，但是用户信息散布在互联网的各个角落，存在着时间和空间上的不确定性，无法直接通过检索或者询问来获得。这个时候就需要使用一些方法来帮助收集用户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示 8"/>
          <p:cNvGraphicFramePr/>
          <p:nvPr/>
        </p:nvGraphicFramePr>
        <p:xfrm>
          <a:off x="1907704" y="4221088"/>
          <a:ext cx="5274310" cy="19996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用户画像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36575" y="2044700"/>
            <a:ext cx="24625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怎么</a:t>
            </a:r>
            <a:r>
              <a:rPr lang="zh-CN" altLang="en-US" sz="2000" b="1" dirty="0">
                <a:solidFill>
                  <a:srgbClr val="1B639F"/>
                </a:solidFill>
              </a:rPr>
              <a:t>建立用户画像</a:t>
            </a: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）收集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资料及分析的工具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在搜集数据的时候，常常会用到各类工具，下面为大家推荐一些比较好用的资料收集和分析工具。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1) 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爬虫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爬虫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工具是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一种按照一定的规则，自动地抓取万维网信息的程序或者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脚本。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2) 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网络上有很多在线的分析工具，可以帮助运营者获取不同平台的数据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3) 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除了专用的工具之外，还有不少的渠道和工具可以帮助获取和整理信息，在这里主要介绍行业报告渠道和关键词分析工具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15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</a:t>
            </a: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用户画像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36575" y="2044700"/>
            <a:ext cx="37978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【</a:t>
            </a:r>
            <a:r>
              <a:rPr lang="zh-CN" altLang="en-US" sz="2000" b="1" dirty="0">
                <a:solidFill>
                  <a:srgbClr val="1B639F"/>
                </a:solidFill>
              </a:rPr>
              <a:t>案例展示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如何</a:t>
            </a:r>
            <a:r>
              <a:rPr lang="zh-CN" altLang="en-US" sz="2000" b="1" dirty="0">
                <a:solidFill>
                  <a:srgbClr val="1B639F"/>
                </a:solidFill>
              </a:rPr>
              <a:t>找到用户信息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2938" y="2538413"/>
            <a:ext cx="7931150" cy="38318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）调查用户动作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小熊做用户画像的第一步，先在各个竞品社群中调查询问了用户的喜好和行为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）调查对应平台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古诗词这个关键词通过调查，发现用户并没有集中的平台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，不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具有鲜明的参考性。买硬笔字帖则相对明确，大半用户都是在京东上进行购买。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）调查用户所留信息并分析特征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针对硬笔书法字帖，小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熊从京东逐步搜索至微博，找出一系列的用户属性数据。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用户画像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36575" y="2044700"/>
            <a:ext cx="24625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怎么</a:t>
            </a:r>
            <a:r>
              <a:rPr lang="zh-CN" altLang="en-US" sz="2000" b="1" dirty="0">
                <a:solidFill>
                  <a:srgbClr val="1B639F"/>
                </a:solidFill>
              </a:rPr>
              <a:t>建立用户画像</a:t>
            </a: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357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）制作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标签并得出结论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一个标签通常是人为规定的高度精炼的特征标识，如年龄段标签：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25~35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岁，地域标签：北京，标签呈现出两个重要特征：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易理解，人能很方便地理解每个标签含义。这也使得用户画像模型具备实际意义，能够较好的满足业务需求。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单含义，每个标签通常只表示一种含义。这一种含义往往整合了该类别板块中全部的信息，选重点部分进行表达。例如“年龄以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20-30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岁为主，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30-40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岁也有一定占比”。如果有需要，还可以给不同标签确定权重，进行大数据分析，此处不做详述。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知识框架</a:t>
            </a:r>
          </a:p>
        </p:txBody>
      </p:sp>
      <p:grpSp>
        <p:nvGrpSpPr>
          <p:cNvPr id="7172" name="组合 7"/>
          <p:cNvGrpSpPr/>
          <p:nvPr/>
        </p:nvGrpSpPr>
        <p:grpSpPr bwMode="auto">
          <a:xfrm>
            <a:off x="1601788" y="1296988"/>
            <a:ext cx="5976937" cy="850900"/>
            <a:chOff x="1851025" y="1530350"/>
            <a:chExt cx="5976938" cy="850900"/>
          </a:xfrm>
        </p:grpSpPr>
        <p:sp>
          <p:nvSpPr>
            <p:cNvPr id="9" name="AutoShape 208"/>
            <p:cNvSpPr>
              <a:spLocks noChangeArrowheads="1"/>
            </p:cNvSpPr>
            <p:nvPr/>
          </p:nvSpPr>
          <p:spPr bwMode="auto">
            <a:xfrm>
              <a:off x="1851025" y="1530350"/>
              <a:ext cx="5976938" cy="850900"/>
            </a:xfrm>
            <a:prstGeom prst="roundRect">
              <a:avLst>
                <a:gd name="adj" fmla="val 17352"/>
              </a:avLst>
            </a:prstGeom>
            <a:solidFill>
              <a:srgbClr val="FFFFFF"/>
            </a:solidFill>
            <a:ln w="19050" algn="ctr">
              <a:solidFill>
                <a:schemeClr val="bg1">
                  <a:lumMod val="95000"/>
                </a:schemeClr>
              </a:solidFill>
              <a:rou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pPr latinLnBrk="1">
                <a:defRPr/>
              </a:pPr>
              <a:endParaRPr kumimoji="1" lang="ko-KR" altLang="en-US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7185" name="TextBox 312"/>
            <p:cNvSpPr txBox="1">
              <a:spLocks noChangeArrowheads="1"/>
            </p:cNvSpPr>
            <p:nvPr/>
          </p:nvSpPr>
          <p:spPr bwMode="auto">
            <a:xfrm>
              <a:off x="2509838" y="1712913"/>
              <a:ext cx="465931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1369B2"/>
                  </a:solidFill>
                </a:rPr>
                <a:t>3.2  </a:t>
              </a:r>
              <a:r>
                <a:rPr lang="zh-CN" altLang="en-US" sz="2800" b="1" dirty="0" smtClean="0">
                  <a:solidFill>
                    <a:srgbClr val="006B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社群的运营阶段</a:t>
              </a:r>
              <a:endParaRPr lang="zh-CN" altLang="en-US" sz="2800" b="1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5" name="组合 20"/>
          <p:cNvGrpSpPr/>
          <p:nvPr/>
        </p:nvGrpSpPr>
        <p:grpSpPr bwMode="auto">
          <a:xfrm>
            <a:off x="53975" y="6148388"/>
            <a:ext cx="1373188" cy="338137"/>
            <a:chOff x="47728" y="6152087"/>
            <a:chExt cx="1374672" cy="337819"/>
          </a:xfrm>
        </p:grpSpPr>
        <p:grpSp>
          <p:nvGrpSpPr>
            <p:cNvPr id="19" name="组合 18"/>
            <p:cNvGrpSpPr/>
            <p:nvPr/>
          </p:nvGrpSpPr>
          <p:grpSpPr>
            <a:xfrm rot="10800000">
              <a:off x="47728" y="6152087"/>
              <a:ext cx="482600" cy="337819"/>
              <a:chOff x="12103" y="6152087"/>
              <a:chExt cx="482600" cy="33781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燕尾形 22"/>
              <p:cNvSpPr/>
              <p:nvPr/>
            </p:nvSpPr>
            <p:spPr>
              <a:xfrm>
                <a:off x="12103" y="6152087"/>
                <a:ext cx="177800" cy="337819"/>
              </a:xfrm>
              <a:prstGeom prst="chevron">
                <a:avLst/>
              </a:prstGeom>
              <a:solidFill>
                <a:srgbClr val="C0000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164503" y="6152087"/>
                <a:ext cx="177800" cy="337819"/>
              </a:xfrm>
              <a:prstGeom prst="chevron">
                <a:avLst/>
              </a:prstGeom>
              <a:solidFill>
                <a:schemeClr val="bg1">
                  <a:lumMod val="8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316903" y="6152087"/>
                <a:ext cx="177800" cy="337819"/>
              </a:xfrm>
              <a:prstGeom prst="chevron">
                <a:avLst/>
              </a:prstGeom>
              <a:solidFill>
                <a:srgbClr val="3072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7" name="组合 29"/>
            <p:cNvGrpSpPr/>
            <p:nvPr/>
          </p:nvGrpSpPr>
          <p:grpSpPr bwMode="auto">
            <a:xfrm>
              <a:off x="500216" y="6152087"/>
              <a:ext cx="922184" cy="337819"/>
              <a:chOff x="500216" y="6152087"/>
              <a:chExt cx="922184" cy="337819"/>
            </a:xfrm>
          </p:grpSpPr>
          <p:sp>
            <p:nvSpPr>
              <p:cNvPr id="21" name="五边形 20">
                <a:hlinkClick r:id="rId3" action="ppaction://hlinksldjump"/>
              </p:cNvPr>
              <p:cNvSpPr/>
              <p:nvPr/>
            </p:nvSpPr>
            <p:spPr>
              <a:xfrm rot="10800000">
                <a:off x="500654" y="6152087"/>
                <a:ext cx="885193" cy="337819"/>
              </a:xfrm>
              <a:prstGeom prst="homePlate">
                <a:avLst>
                  <a:gd name="adj" fmla="val 32143"/>
                </a:avLst>
              </a:prstGeom>
              <a:solidFill>
                <a:srgbClr val="3072A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79" name="TextBox 31">
                <a:hlinkClick r:id="rId3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527050" y="6167108"/>
                <a:ext cx="89535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b="1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hlinkClick r:id="rId3" action="ppaction://hlinksldjump"/>
                  </a:rPr>
                  <a:t>返回目录</a:t>
                </a:r>
                <a:endParaRPr lang="zh-CN" altLang="en-US" sz="1400" b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3" name="圆角矩形 32"/>
          <p:cNvSpPr/>
          <p:nvPr/>
        </p:nvSpPr>
        <p:spPr bwMode="auto">
          <a:xfrm>
            <a:off x="1025525" y="2890838"/>
            <a:ext cx="3106738" cy="503237"/>
          </a:xfrm>
          <a:prstGeom prst="roundRect">
            <a:avLst>
              <a:gd name="adj" fmla="val 50000"/>
            </a:avLst>
          </a:prstGeom>
          <a:noFill/>
          <a:ln w="38100" cap="flat" cmpd="sng" algn="ctr">
            <a:solidFill>
              <a:srgbClr val="0070C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起步</a:t>
            </a:r>
            <a:r>
              <a:rPr lang="zh-CN" altLang="en-US" kern="0" dirty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期：建设与尝试</a:t>
            </a:r>
            <a:endParaRPr lang="en-US" kern="0" dirty="0">
              <a:solidFill>
                <a:srgbClr val="4E5B6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738547" y="2870571"/>
            <a:ext cx="566738" cy="566738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35" name="圆角矩形 34"/>
          <p:cNvSpPr/>
          <p:nvPr/>
        </p:nvSpPr>
        <p:spPr bwMode="auto">
          <a:xfrm>
            <a:off x="1017588" y="4257675"/>
            <a:ext cx="3106737" cy="503238"/>
          </a:xfrm>
          <a:prstGeom prst="roundRect">
            <a:avLst>
              <a:gd name="adj" fmla="val 50000"/>
            </a:avLst>
          </a:prstGeom>
          <a:noFill/>
          <a:ln w="38100" cap="flat" cmpd="sng" algn="ctr">
            <a:solidFill>
              <a:srgbClr val="0070C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稳定期</a:t>
            </a:r>
            <a:r>
              <a:rPr lang="zh-CN" altLang="en-US" kern="0" dirty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：维护和变现</a:t>
            </a:r>
            <a:endParaRPr lang="en-US" kern="0" dirty="0">
              <a:solidFill>
                <a:srgbClr val="4E5B6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730609" y="4237421"/>
            <a:ext cx="566738" cy="566738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37" name="圆角矩形 36"/>
          <p:cNvSpPr/>
          <p:nvPr/>
        </p:nvSpPr>
        <p:spPr bwMode="auto">
          <a:xfrm>
            <a:off x="5299075" y="2897188"/>
            <a:ext cx="3106738" cy="503237"/>
          </a:xfrm>
          <a:prstGeom prst="roundRect">
            <a:avLst>
              <a:gd name="adj" fmla="val 50000"/>
            </a:avLst>
          </a:prstGeom>
          <a:noFill/>
          <a:ln w="38100" cap="flat" cmpd="sng" algn="ctr">
            <a:solidFill>
              <a:srgbClr val="0070C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zh-CN" altLang="en-US" kern="0" dirty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长期：扩张与完善</a:t>
            </a:r>
            <a:endParaRPr lang="en-US" kern="0" dirty="0">
              <a:solidFill>
                <a:srgbClr val="4E5B6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5011685" y="2877809"/>
            <a:ext cx="566738" cy="566738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39" name="圆角矩形 38"/>
          <p:cNvSpPr/>
          <p:nvPr/>
        </p:nvSpPr>
        <p:spPr bwMode="auto">
          <a:xfrm>
            <a:off x="5291138" y="4264025"/>
            <a:ext cx="3106737" cy="503238"/>
          </a:xfrm>
          <a:prstGeom prst="roundRect">
            <a:avLst>
              <a:gd name="adj" fmla="val 50000"/>
            </a:avLst>
          </a:prstGeom>
          <a:noFill/>
          <a:ln w="38100" cap="flat" cmpd="sng" algn="ctr">
            <a:solidFill>
              <a:srgbClr val="0070C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衰退</a:t>
            </a:r>
            <a:r>
              <a:rPr lang="zh-CN" altLang="en-US" kern="0" dirty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期：改变或重来</a:t>
            </a:r>
            <a:endParaRPr lang="en-US" kern="0" dirty="0">
              <a:solidFill>
                <a:srgbClr val="4E5B6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 bwMode="auto">
          <a:xfrm>
            <a:off x="5003747" y="4244659"/>
            <a:ext cx="566738" cy="566738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  <a:ea typeface="宋体" panose="02010600030101010101" pitchFamily="2" charset="-122"/>
              </a:rPr>
              <a:t>4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的运营阶段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起步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期：建设与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尝试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53256" y="1988840"/>
            <a:ext cx="7837488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社群的起步期，一般指从建群到群内人员初步稳定的这个时间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段。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在社群的起步期，一般人员流动量较大，主要以流入为主，也有觉得社群不适合自己的用户主动退出社群。社群的活跃度会呈现较大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波动。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所以，起步期也是比较难熬的阶段，需要运营者花很多时间去经营，赢得信赖并积累种子用户。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社群建立之初，首要任务不是拉新人，而是完成社群的基础建设。社群的基础建设包括社群名称、社群价值观、社群规则、社群日常活动、完善社群运营逻辑等内容，有些平台的社群还需要制定出社群头像、社群简介等内容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以上内容完成后，下一步是把种子用户拉进群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内。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然后按照计划好的运营逻辑进行运营测试，定期向初始用户征求反馈和意见，并不断优化社群运营逻辑。期间，发红包和送礼包都是很不错的促活手段，可以大大降低群员的流失率。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pic>
        <p:nvPicPr>
          <p:cNvPr id="16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36575" y="2044700"/>
            <a:ext cx="45720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【</a:t>
            </a:r>
            <a:r>
              <a:rPr lang="zh-CN" altLang="en-US" sz="2000" b="1" dirty="0">
                <a:solidFill>
                  <a:srgbClr val="1B639F"/>
                </a:solidFill>
              </a:rPr>
              <a:t>案例展示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硬笔书法</a:t>
            </a:r>
            <a:r>
              <a:rPr lang="zh-CN" altLang="en-US" sz="2000" b="1" dirty="0">
                <a:solidFill>
                  <a:srgbClr val="1B639F"/>
                </a:solidFill>
              </a:rPr>
              <a:t>社群起步期运营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2938" y="2538413"/>
            <a:ext cx="7931150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小熊完成社群定位后，制定出了一套初步的社群运营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逻辑。然后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小熊对社群的基础建设做了规划，群名为“硬笔书法日更小分队第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期”，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随着期数变化而修改。社群的核心价值为通过刻意联系来锻炼自律能力，提高硬笔书法水平。社群内日常活动为打卡、交流互动、知识分享等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接着是测试环节，小熊简单地做了一张海报，发在了朋友圈和微博上，一共有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人联系了他。于是小熊在几天后把这些人组建了一个“内测群”，进行为期一周的测试，发现在押金和罚款上设置过高，用户觉得有点难以接受。所以小熊把押金降到了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元，单次罚款降到了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起步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期：建设与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尝试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标题 2"/>
          <p:cNvSpPr txBox="1"/>
          <p:nvPr/>
        </p:nvSpPr>
        <p:spPr bwMode="auto">
          <a:xfrm>
            <a:off x="1770063" y="254000"/>
            <a:ext cx="4603750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800" b="1" kern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 </a:t>
            </a:r>
            <a:r>
              <a:rPr lang="zh-CN" altLang="en-US" sz="2800" b="1" kern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社群的运营阶段</a:t>
            </a:r>
            <a:endParaRPr lang="zh-CN" altLang="en-US" sz="2800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的运营阶段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长期：扩张与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53256" y="1988840"/>
            <a:ext cx="7837488" cy="3970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群的成长期，一般指用户数量持续上升、社群活跃度持续提高的阶段，这个阶段用户普遍对社群有了一定的了解，但是还没有建立起足够的信任，运营者由于还没有在群里树立权威，大多数群员会保持观望态度。所以，这个阶段，群员基本都不太会主动邀请新成员加入，群员的话题以及内容一般不会太出格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这个阶段的主要工作是吸纳新用户入群、协调新老用户之间的关系、优化群内活动和内容、培养群内活跃人物为小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KOL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、掌控群内舆论的发展方向、慢慢统一社群价值观等。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长期也是社群最容易夭折的时期，由于新人的持续加入，观点冲突、活跃度骤降、群员间矛盾、广告干扰等问题都可能导致社群迅速衰退期。所以需要严格执行群规，并且需要高频率观察群内动向，及时制止可能发生的问题或冲突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2"/>
          <p:cNvSpPr>
            <a:spLocks noGrp="1"/>
          </p:cNvSpPr>
          <p:nvPr>
            <p:ph type="title"/>
          </p:nvPr>
        </p:nvSpPr>
        <p:spPr bwMode="auto">
          <a:xfrm>
            <a:off x="1770063" y="177800"/>
            <a:ext cx="4603750" cy="7762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3200" b="1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b="1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引导案例</a:t>
            </a:r>
            <a:r>
              <a:rPr lang="en-US" altLang="zh-CN" sz="3200" b="1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3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1104900"/>
            <a:ext cx="8478838" cy="27238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社群运营策划</a:t>
            </a:r>
            <a:endParaRPr lang="zh-CN" altLang="zh-CN" sz="2400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确定好了平台，小熊的社群总算要正式步入运营环节了，这时候问题又来了：第一次该拉多少人？群规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怎么定？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该怎么做好群内的互动？小熊在这些问题面前犯了难。思来想去小熊决定确定好自己社群的定位、目标，并且去调查同行的社群是怎么做的，再决定自己社群的运营方针。首先，小熊先拆解分析了自己的建群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要素</a:t>
            </a:r>
            <a:r>
              <a:rPr lang="en-US" altLang="zh-CN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55576" y="3933056"/>
          <a:ext cx="7704856" cy="99310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402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1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11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11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11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8277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effectLst/>
                        </a:rPr>
                        <a:t>圈层</a:t>
                      </a:r>
                      <a:endParaRPr lang="zh-CN" sz="15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99311" marR="9931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effectLst/>
                        </a:rPr>
                        <a:t>目的</a:t>
                      </a:r>
                      <a:endParaRPr lang="zh-CN" sz="15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99311" marR="9931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effectLst/>
                        </a:rPr>
                        <a:t>优势</a:t>
                      </a:r>
                      <a:endParaRPr lang="zh-CN" sz="15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99311" marR="9931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劣势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99311" marR="9931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资源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99311" marR="9931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2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学生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99311" marR="9931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转化变现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99311" marR="9931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硬笔书法实力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99311" marR="9931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时间不足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99311" marR="9931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商品货源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99311" marR="9931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8277">
                <a:tc>
                  <a:txBody>
                    <a:bodyPr/>
                    <a:lstStyle/>
                    <a:p>
                      <a:pPr algn="ctr"/>
                      <a:endParaRPr lang="zh-CN" sz="1500" kern="100">
                        <a:effectLst/>
                        <a:latin typeface="Calibri" panose="020F0502020204030204"/>
                      </a:endParaRPr>
                    </a:p>
                  </a:txBody>
                  <a:tcPr marL="99311" marR="9931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认识朋友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99311" marR="9931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effectLst/>
                        </a:rPr>
                        <a:t>无成本代理</a:t>
                      </a:r>
                      <a:endParaRPr lang="zh-CN" sz="15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99311" marR="9931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经验不足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99311" marR="99311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500" kern="100">
                        <a:effectLst/>
                        <a:latin typeface="Calibri" panose="020F0502020204030204"/>
                      </a:endParaRPr>
                    </a:p>
                  </a:txBody>
                  <a:tcPr marL="99311" marR="99311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277">
                <a:tc>
                  <a:txBody>
                    <a:bodyPr/>
                    <a:lstStyle/>
                    <a:p>
                      <a:pPr algn="ctr"/>
                      <a:endParaRPr lang="zh-CN" sz="1500" kern="100" dirty="0">
                        <a:effectLst/>
                        <a:latin typeface="Calibri" panose="020F0502020204030204"/>
                      </a:endParaRPr>
                    </a:p>
                  </a:txBody>
                  <a:tcPr marL="99311" marR="9931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打造</a:t>
                      </a:r>
                      <a:r>
                        <a:rPr lang="en-US" sz="1500" kern="100">
                          <a:effectLst/>
                        </a:rPr>
                        <a:t>IP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99311" marR="99311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500" kern="100">
                        <a:effectLst/>
                        <a:latin typeface="Calibri" panose="020F0502020204030204"/>
                      </a:endParaRPr>
                    </a:p>
                  </a:txBody>
                  <a:tcPr marL="99311" marR="9931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effectLst/>
                        </a:rPr>
                        <a:t>资金不足</a:t>
                      </a:r>
                      <a:endParaRPr lang="zh-CN" sz="15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99311" marR="99311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500" kern="100" dirty="0">
                        <a:effectLst/>
                        <a:latin typeface="Calibri" panose="020F0502020204030204"/>
                      </a:endParaRPr>
                    </a:p>
                  </a:txBody>
                  <a:tcPr marL="99311" marR="99311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的运营阶段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3.2.3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稳定期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：维护和变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53256" y="1988840"/>
            <a:ext cx="7837488" cy="362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社群的稳定期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，一般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指用户数量基本稳定、群角色的定位以及分工基本明确、所有内容及活动行程体系的阶段，这个阶段群员数量已经相对较多，日均活跃度也基本稳定下来，群内已经出现了一些小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KOL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可以帮助群主管理社群，使群主的工作相对减少。群员也会自行邀请新人入群，社群气氛比较活跃。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稳定期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是变现期、转化期，这个阶段用户对运营者已经产生了足够的信任和依赖，推荐的商品或服务的转化率会比较高，如果产品优质的话还会有较高的复购率。不过需要把握好打广告的频率和尺度，不要太频繁也不要太生硬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这个阶段的主要工作是运营好日常社群内容与活动、处理好群内明显的矛盾与纠纷、慢慢植入能变现的内容、做好衰退期的准备等。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的运营阶段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3.2.4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衰退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期：改变或重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53256" y="1988840"/>
            <a:ext cx="7837488" cy="436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群的衰退期，一般指用户数量持续下降或者活跃度持续下降的阶段，这个时期一般就是一个社群运营的终点，但同时也可以是一个新的起点。衰退期的常见特征包括群员大量流失、群活跃度降低、群员分流出去自行建群等，其中最显著的就是每日消息量明显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减少。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营者应对衰退期有三个方法，一是解散现有社群，重新建一个社群，把群员转移至新群中，开启下一个社群生命周期；二个是通过对社群定位和功能的调整，减去一部分群员并重新对外大量吸纳新人，重返社群的成长期；三是放弃这个社群，仅保持最基础的运营，把重心转移到其他社群，这个方法通常用于有多个社群的情况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这一阶段中的主要工作是社群运营的复盘、尝试重新激活社群、开设新社群进行引流等。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知识框架</a:t>
            </a:r>
          </a:p>
        </p:txBody>
      </p:sp>
      <p:grpSp>
        <p:nvGrpSpPr>
          <p:cNvPr id="7172" name="组合 7"/>
          <p:cNvGrpSpPr/>
          <p:nvPr/>
        </p:nvGrpSpPr>
        <p:grpSpPr bwMode="auto">
          <a:xfrm>
            <a:off x="1601788" y="1296988"/>
            <a:ext cx="5976937" cy="850900"/>
            <a:chOff x="1851025" y="1530350"/>
            <a:chExt cx="5976938" cy="850900"/>
          </a:xfrm>
        </p:grpSpPr>
        <p:sp>
          <p:nvSpPr>
            <p:cNvPr id="9" name="AutoShape 208"/>
            <p:cNvSpPr>
              <a:spLocks noChangeArrowheads="1"/>
            </p:cNvSpPr>
            <p:nvPr/>
          </p:nvSpPr>
          <p:spPr bwMode="auto">
            <a:xfrm>
              <a:off x="1851025" y="1530350"/>
              <a:ext cx="5976938" cy="850900"/>
            </a:xfrm>
            <a:prstGeom prst="roundRect">
              <a:avLst>
                <a:gd name="adj" fmla="val 17352"/>
              </a:avLst>
            </a:prstGeom>
            <a:solidFill>
              <a:srgbClr val="FFFFFF"/>
            </a:solidFill>
            <a:ln w="19050" algn="ctr">
              <a:solidFill>
                <a:schemeClr val="bg1">
                  <a:lumMod val="95000"/>
                </a:schemeClr>
              </a:solidFill>
              <a:rou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pPr latinLnBrk="1">
                <a:defRPr/>
              </a:pPr>
              <a:endParaRPr kumimoji="1" lang="ko-KR" altLang="en-US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7185" name="TextBox 312"/>
            <p:cNvSpPr txBox="1">
              <a:spLocks noChangeArrowheads="1"/>
            </p:cNvSpPr>
            <p:nvPr/>
          </p:nvSpPr>
          <p:spPr bwMode="auto">
            <a:xfrm>
              <a:off x="2509838" y="1712913"/>
              <a:ext cx="465931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1369B2"/>
                  </a:solidFill>
                </a:rPr>
                <a:t>3.3  </a:t>
              </a:r>
              <a:r>
                <a:rPr lang="zh-CN" altLang="en-US" sz="2800" b="1" dirty="0" smtClean="0">
                  <a:solidFill>
                    <a:srgbClr val="006B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社群常规运营方法</a:t>
              </a:r>
              <a:endParaRPr lang="zh-CN" altLang="en-US" sz="2800" b="1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5" name="组合 20"/>
          <p:cNvGrpSpPr/>
          <p:nvPr/>
        </p:nvGrpSpPr>
        <p:grpSpPr bwMode="auto">
          <a:xfrm>
            <a:off x="53975" y="6148388"/>
            <a:ext cx="1373188" cy="338137"/>
            <a:chOff x="47728" y="6152087"/>
            <a:chExt cx="1374672" cy="337819"/>
          </a:xfrm>
        </p:grpSpPr>
        <p:grpSp>
          <p:nvGrpSpPr>
            <p:cNvPr id="19" name="组合 18"/>
            <p:cNvGrpSpPr/>
            <p:nvPr/>
          </p:nvGrpSpPr>
          <p:grpSpPr>
            <a:xfrm rot="10800000">
              <a:off x="47728" y="6152087"/>
              <a:ext cx="482600" cy="337819"/>
              <a:chOff x="12103" y="6152087"/>
              <a:chExt cx="482600" cy="33781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燕尾形 22"/>
              <p:cNvSpPr/>
              <p:nvPr/>
            </p:nvSpPr>
            <p:spPr>
              <a:xfrm>
                <a:off x="12103" y="6152087"/>
                <a:ext cx="177800" cy="337819"/>
              </a:xfrm>
              <a:prstGeom prst="chevron">
                <a:avLst/>
              </a:prstGeom>
              <a:solidFill>
                <a:srgbClr val="C0000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164503" y="6152087"/>
                <a:ext cx="177800" cy="337819"/>
              </a:xfrm>
              <a:prstGeom prst="chevron">
                <a:avLst/>
              </a:prstGeom>
              <a:solidFill>
                <a:schemeClr val="bg1">
                  <a:lumMod val="8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316903" y="6152087"/>
                <a:ext cx="177800" cy="337819"/>
              </a:xfrm>
              <a:prstGeom prst="chevron">
                <a:avLst/>
              </a:prstGeom>
              <a:solidFill>
                <a:srgbClr val="3072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7" name="组合 29"/>
            <p:cNvGrpSpPr/>
            <p:nvPr/>
          </p:nvGrpSpPr>
          <p:grpSpPr bwMode="auto">
            <a:xfrm>
              <a:off x="500216" y="6152087"/>
              <a:ext cx="922184" cy="337819"/>
              <a:chOff x="500216" y="6152087"/>
              <a:chExt cx="922184" cy="337819"/>
            </a:xfrm>
          </p:grpSpPr>
          <p:sp>
            <p:nvSpPr>
              <p:cNvPr id="21" name="五边形 20">
                <a:hlinkClick r:id="rId3" action="ppaction://hlinksldjump"/>
              </p:cNvPr>
              <p:cNvSpPr/>
              <p:nvPr/>
            </p:nvSpPr>
            <p:spPr>
              <a:xfrm rot="10800000">
                <a:off x="500654" y="6152087"/>
                <a:ext cx="885193" cy="337819"/>
              </a:xfrm>
              <a:prstGeom prst="homePlate">
                <a:avLst>
                  <a:gd name="adj" fmla="val 32143"/>
                </a:avLst>
              </a:prstGeom>
              <a:solidFill>
                <a:srgbClr val="3072A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79" name="TextBox 31">
                <a:hlinkClick r:id="rId3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527050" y="6167108"/>
                <a:ext cx="89535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b="1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hlinkClick r:id="rId3" action="ppaction://hlinksldjump"/>
                  </a:rPr>
                  <a:t>返回目录</a:t>
                </a:r>
                <a:endParaRPr lang="zh-CN" altLang="en-US" sz="1400" b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"/>
          <p:cNvGrpSpPr/>
          <p:nvPr/>
        </p:nvGrpSpPr>
        <p:grpSpPr bwMode="auto">
          <a:xfrm>
            <a:off x="2555875" y="2862263"/>
            <a:ext cx="4056063" cy="566737"/>
            <a:chOff x="2358154" y="2698006"/>
            <a:chExt cx="4650750" cy="650995"/>
          </a:xfrm>
        </p:grpSpPr>
        <p:sp>
          <p:nvSpPr>
            <p:cNvPr id="26" name="圆角矩形 25"/>
            <p:cNvSpPr/>
            <p:nvPr/>
          </p:nvSpPr>
          <p:spPr bwMode="auto">
            <a:xfrm>
              <a:off x="2687621" y="2721711"/>
              <a:ext cx="4321283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群规则</a:t>
              </a:r>
              <a:endParaRPr lang="en-US" kern="0" dirty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</a:rPr>
                <a:t>1</a:t>
              </a:r>
            </a:p>
          </p:txBody>
        </p:sp>
      </p:grpSp>
      <p:grpSp>
        <p:nvGrpSpPr>
          <p:cNvPr id="28" name="组合 2"/>
          <p:cNvGrpSpPr/>
          <p:nvPr/>
        </p:nvGrpSpPr>
        <p:grpSpPr bwMode="auto">
          <a:xfrm>
            <a:off x="2547938" y="4014391"/>
            <a:ext cx="4056062" cy="566737"/>
            <a:chOff x="2358154" y="2698006"/>
            <a:chExt cx="4650750" cy="650995"/>
          </a:xfrm>
        </p:grpSpPr>
        <p:sp>
          <p:nvSpPr>
            <p:cNvPr id="29" name="圆角矩形 28"/>
            <p:cNvSpPr/>
            <p:nvPr/>
          </p:nvSpPr>
          <p:spPr bwMode="auto">
            <a:xfrm>
              <a:off x="2687620" y="2721711"/>
              <a:ext cx="4321284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常规内容</a:t>
              </a:r>
              <a:endParaRPr lang="en-US" altLang="zh-CN" kern="0" dirty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</a:rPr>
                <a:t>2</a:t>
              </a:r>
            </a:p>
          </p:txBody>
        </p:sp>
      </p:grpSp>
      <p:grpSp>
        <p:nvGrpSpPr>
          <p:cNvPr id="31" name="组合 2"/>
          <p:cNvGrpSpPr/>
          <p:nvPr/>
        </p:nvGrpSpPr>
        <p:grpSpPr bwMode="auto">
          <a:xfrm>
            <a:off x="2539930" y="5166519"/>
            <a:ext cx="4056062" cy="566737"/>
            <a:chOff x="2358154" y="2698006"/>
            <a:chExt cx="4650750" cy="650995"/>
          </a:xfrm>
        </p:grpSpPr>
        <p:sp>
          <p:nvSpPr>
            <p:cNvPr id="32" name="圆角矩形 31"/>
            <p:cNvSpPr/>
            <p:nvPr/>
          </p:nvSpPr>
          <p:spPr bwMode="auto">
            <a:xfrm>
              <a:off x="2687620" y="2721711"/>
              <a:ext cx="4321284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常规行为</a:t>
              </a:r>
              <a:endParaRPr lang="en-US" altLang="zh-CN" kern="0" dirty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600" kern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</a:rPr>
                <a:t>3</a:t>
              </a:r>
              <a:endParaRPr lang="en-US" sz="3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群规则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53256" y="1988840"/>
            <a:ext cx="7837488" cy="357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没有规矩不成方圆。社群的规则，在建立社群的时候，就应该完善起来的。社群规则应该涵盖以下几个方面：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、会员方面：要求群员修改昵称为指定的格式，如姓名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城市。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、社群功能：介绍运营者是谁，告知用户这个群有哪些功能，说明希望成员有哪些收获，社群功能的介绍要简短，最好能让用户在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秒钟内可以记住。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、支持内容：说明群内支持什么信息、鼓励什么内容，一般主要为符合群内调性的相关内容。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、反对内容：说明群内禁止什么信息，如广告、政治敏感话题、私自拉人、不文明用语等。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群规则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53256" y="1988840"/>
            <a:ext cx="7837488" cy="4408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另外在制作群规的时候，需要注意以下两个方面：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、要合情合理。群规一定要根据社群的情况设计，甚至一个社群下属的不同分群，也要在社群规则的设计上有所区别。根据社群的特点制定相应的基础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规则。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、社群成员之间不是强关系连接，因此对社群进行控制不能是强制性措施，而是需要让社群成员形成自组织自运行，自发地准守群规。这就需要做到：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）每个群员都要清楚地了解群规；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）每个群员都要严格遵守群规；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）群规的每个内容都要是可衡量、可记录；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）群规需要按照社群现状及时调整和修改；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）群规要保证不被错误解读或滥用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36575" y="2044700"/>
            <a:ext cx="37978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【</a:t>
            </a:r>
            <a:r>
              <a:rPr lang="zh-CN" altLang="en-US" sz="2000" b="1" dirty="0">
                <a:solidFill>
                  <a:srgbClr val="1B639F"/>
                </a:solidFill>
              </a:rPr>
              <a:t>案例展示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硬笔书法</a:t>
            </a:r>
            <a:r>
              <a:rPr lang="zh-CN" altLang="en-US" sz="2000" b="1" dirty="0">
                <a:solidFill>
                  <a:srgbClr val="1B639F"/>
                </a:solidFill>
              </a:rPr>
              <a:t>社群群规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2938" y="2538413"/>
            <a:ext cx="7931150" cy="38318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小熊针对第一期硬笔书法社群，制定出如下的社群规则：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本群的宗旨帮助大家在一个月内每天坚持练习硬笔书法，做到学有所成。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日更规则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、每位同学每天练字的数量不得少于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个字；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、每位同学要在每天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点前把当天的写字作品发到群里并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@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群主审核；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、未完成的同学会由群主从他的押金中拿出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元，发在群里由大家抢；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、如押金不足则需要再缴纳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元押金，班期结束后退还用户除罚款外剩余押金；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19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群规则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常规内容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968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1.UGC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4572000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UGC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 Generated Content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原意是用户原创内容，此处指普通群员发的为了促进社群活跃度的内容。除了正常的聊天和交流外，社群运营者还需要鼓励群员多发一些有价值的内容，比如自己的经验、自己所掌握的知识、自己犯过的错误等。另外也需要多鼓励群员参与群内的话题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44700"/>
            <a:ext cx="2520305" cy="43338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社群常规运营方法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常规内容</a:t>
            </a:r>
          </a:p>
        </p:txBody>
      </p:sp>
      <p:pic>
        <p:nvPicPr>
          <p:cNvPr id="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6575" y="2044700"/>
            <a:ext cx="48301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【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多学一招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>
                <a:solidFill>
                  <a:srgbClr val="1B639F"/>
                </a:solidFill>
              </a:rPr>
              <a:t>社群新成员如何打破陌生感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2938" y="2466975"/>
            <a:ext cx="7931150" cy="210487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0850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新加入社群的用户往往由于不认识别的群员、害怕说错话、不了解群内氛围等因素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不敢发言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如果社群运营者不加以引导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就会很容易错过融入社群的“黄金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小时”。最简单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的社群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破冰方式就是做自我介绍。自我介绍一般建议由社群运营者提供模板给用户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既可以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统一格式提高美观度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也可以避免出现一些意外状况。</a:t>
            </a:r>
          </a:p>
        </p:txBody>
      </p:sp>
    </p:spTree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常规内容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95410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2.PGC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4" y="2473325"/>
            <a:ext cx="4891137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PGC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Professional Generated Content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）原意是专家原创内容，此处指社群运营者发的内容。社群运营者不仅是社群的管理者，也是社群中的一员，也需要在社群中频繁的发言，包括引导话题、推送知识、新人入群后发欢迎语，有人犯错误时进行警告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另外由于群主拥有通知所有人的权限，重要的信息尽量都由群主来进行推送。</a:t>
            </a:r>
          </a:p>
        </p:txBody>
      </p:sp>
      <p:pic>
        <p:nvPicPr>
          <p:cNvPr id="12" name="图片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728" y="1800837"/>
            <a:ext cx="2040632" cy="47245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常规行为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群</a:t>
            </a:r>
            <a:r>
              <a:rPr lang="zh-CN" altLang="en-US" sz="2000" b="1" dirty="0">
                <a:solidFill>
                  <a:srgbClr val="1B639F"/>
                </a:solidFill>
              </a:rPr>
              <a:t>日报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357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日报是指每天在社群中推送资讯新闻的行为，这个行为在大多数商业社群中都有存在，按照推送时间的不同可以细分为早报、午报、晚报三种，按照展现形式划分则分为文字类、图片类、网页类、链接类等。另外还有小时报、周报等变体的存在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日报的内容一般选自网络上各类资讯平台，和各种资讯渠道，深度贴合社群定位，例如教育类社群推送教育类资讯，科技类社群推送科技类资讯。群日报的内容具有及时性（近期发生）和简洁性（单条消息长度不超过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字）的特征，主要目的在于通过简短的资讯，让群员有所收获，增加群员对社群的认可度。另外群日报内也可植入广告、心灵鸡汤、新闻评析等内容。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2"/>
          <p:cNvSpPr>
            <a:spLocks noGrp="1"/>
          </p:cNvSpPr>
          <p:nvPr>
            <p:ph type="title"/>
          </p:nvPr>
        </p:nvSpPr>
        <p:spPr bwMode="auto">
          <a:xfrm>
            <a:off x="1770063" y="177800"/>
            <a:ext cx="4603750" cy="7762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3200" b="1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b="1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引导案例</a:t>
            </a:r>
            <a:r>
              <a:rPr lang="en-US" altLang="zh-CN" sz="3200" b="1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3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1104900"/>
            <a:ext cx="8478838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通过该要素关键词自检图，小熊总结了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点建群计划：</a:t>
            </a: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）主体用户是对钢笔字有兴趣的学生群体；</a:t>
            </a: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）需要先完善社群模式才能开始卖货；</a:t>
            </a: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）尽量要降低运营成本。</a:t>
            </a: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然后针对这三点，小熊准备通过比对竞品运营模式，来思考自己该怎么做运营策划。</a:t>
            </a: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通过微博搜索、公众号搜索、朋友圈询问等渠道，小熊加入了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个硬笔书法的社群，发现它们各有各的玩法，有培训群、有交流群、有大神粉丝群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10369" y="4528836"/>
          <a:ext cx="8229600" cy="199392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5766"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effectLst/>
                        </a:rPr>
                        <a:t>群名</a:t>
                      </a:r>
                      <a:endParaRPr lang="zh-CN" sz="15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模式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内容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优势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劣势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7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黄老师写字群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在线课程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每周三、六上课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直接变现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活跃度差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7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硬笔书法交流</a:t>
                      </a:r>
                      <a:r>
                        <a:rPr lang="en-US" sz="1500" kern="100">
                          <a:effectLst/>
                        </a:rPr>
                        <a:t>12</a:t>
                      </a:r>
                      <a:r>
                        <a:rPr lang="zh-CN" sz="1500" kern="100">
                          <a:effectLst/>
                        </a:rPr>
                        <a:t>群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纯聊天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内容杂乱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人数多活跃度高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内容质量低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57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effectLst/>
                        </a:rPr>
                        <a:t>雨神粉丝</a:t>
                      </a:r>
                      <a:r>
                        <a:rPr lang="en-US" sz="1500" kern="100" dirty="0">
                          <a:effectLst/>
                        </a:rPr>
                        <a:t>1</a:t>
                      </a:r>
                      <a:r>
                        <a:rPr lang="zh-CN" sz="1500" kern="100" dirty="0">
                          <a:effectLst/>
                        </a:rPr>
                        <a:t>群</a:t>
                      </a:r>
                      <a:endParaRPr lang="zh-CN" sz="15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粉丝互动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视频讨论</a:t>
                      </a:r>
                      <a:r>
                        <a:rPr lang="en-US" sz="1500" kern="100">
                          <a:effectLst/>
                        </a:rPr>
                        <a:t>+</a:t>
                      </a:r>
                      <a:r>
                        <a:rPr lang="zh-CN" sz="1500" kern="100">
                          <a:effectLst/>
                        </a:rPr>
                        <a:t>聊天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用户粘性高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内容质量低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94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一起来写字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互相监督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>
                          <a:effectLst/>
                        </a:rPr>
                        <a:t>每天发作品，忘了的发红包</a:t>
                      </a:r>
                      <a:endParaRPr lang="zh-CN" sz="15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effectLst/>
                        </a:rPr>
                        <a:t>规范性强</a:t>
                      </a:r>
                      <a:endParaRPr lang="zh-CN" sz="15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effectLst/>
                        </a:rPr>
                        <a:t>人数少</a:t>
                      </a:r>
                      <a:endParaRPr lang="zh-CN" sz="15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常规行为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群</a:t>
            </a:r>
            <a:r>
              <a:rPr lang="zh-CN" altLang="en-US" sz="2000" b="1" dirty="0">
                <a:solidFill>
                  <a:srgbClr val="1B639F"/>
                </a:solidFill>
              </a:rPr>
              <a:t>话题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话题是指在社群运营者在群中抛出的具有真意性和话题性的提问，引发群员的讨论与思考，从而提升社群活跃度的行为。群话题需要具有以下特征：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）群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话题要和群员密切相关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让用户参与讨论的第一要素就是话题和用户自身相关，只有和用户相关才能激发起用户高度的关注和兴趣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）群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话题要能让群员产生共鸣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想要快速提高社群活跃度，就要保证发出的话题能让用户产生一定的共鸣，这样他们才有积极参与讨论的意愿，群内氛围也会比较热闹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常规行为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群</a:t>
            </a:r>
            <a:r>
              <a:rPr lang="zh-CN" altLang="en-US" sz="2000" b="1" dirty="0">
                <a:solidFill>
                  <a:srgbClr val="1B639F"/>
                </a:solidFill>
              </a:rPr>
              <a:t>话题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）群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话题的门槛不能太高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对于一些较年轻或者刚入门的群员来说，过于高深、专业的话题会让他们无所适从，不知道该怎么加入讨论，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这会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大大降低群员的参与讨论积极性。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）群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话题需要有人引导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由于群内发言具有随机性，可能一个话题抛出没多久，就被一些群员带偏了方向，或者转移到了别的话题上。这时候就需要有人出来把话题带回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正轨。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）选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对话题提出时机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话题提出的时间也很重要，如果提出话题的时候群员都在睡觉或者努力工作，这个话题就得不到太多的反馈。所以社群运营者必须深入调查并了解用户的作息习惯，选出最佳的话题提出时机。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常规行为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群</a:t>
            </a:r>
            <a:r>
              <a:rPr lang="zh-CN" altLang="en-US" sz="2000" b="1" dirty="0">
                <a:solidFill>
                  <a:srgbClr val="1B639F"/>
                </a:solidFill>
              </a:rPr>
              <a:t>分享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12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群分享是指定期邀请嘉宾在社群内进行分享，这是一个很不错的提高用户活跃度和满意度的方法。一般邀请的嘉宾分以下几类：社群运营团队成员、社群内成员、同社群生态中其他群中的成员、外部人员。</a:t>
            </a:r>
          </a:p>
        </p:txBody>
      </p:sp>
      <p:graphicFrame>
        <p:nvGraphicFramePr>
          <p:cNvPr id="11" name="图示 10"/>
          <p:cNvGraphicFramePr/>
          <p:nvPr/>
        </p:nvGraphicFramePr>
        <p:xfrm>
          <a:off x="1415218" y="3729552"/>
          <a:ext cx="6313563" cy="28286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常规行为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群</a:t>
            </a:r>
            <a:r>
              <a:rPr lang="zh-CN" altLang="en-US" sz="2000" b="1" dirty="0">
                <a:solidFill>
                  <a:srgbClr val="1B639F"/>
                </a:solidFill>
              </a:rPr>
              <a:t>分享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）准备阶段</a:t>
            </a:r>
            <a:endParaRPr lang="en-US" altLang="zh-CN" sz="17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STEP1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预计分享流程通过调研社群内的用户需求，大致策划出分享日期、分享时间、分享地点、分享形式等基础信息。</a:t>
            </a:r>
            <a:endParaRPr lang="en-US" altLang="zh-CN" sz="17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STEP2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按着预计的分享计划，寻找合适的分享人员。大多数情况下都会预定好一位分享者，然后还有两三位备选者，避免因为嘉宾临时出现情况而使得分享无法进行。在邀请嘉宾的时候</a:t>
            </a:r>
            <a:r>
              <a:rPr lang="en-US" altLang="zh-CN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需要同时和嘉宾商讨好具体的分享日期、时间、内容、时长等要素。</a:t>
            </a:r>
            <a:endParaRPr lang="en-US" altLang="zh-CN" sz="17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常规行为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群</a:t>
            </a:r>
            <a:r>
              <a:rPr lang="zh-CN" altLang="en-US" sz="2000" b="1" dirty="0">
                <a:solidFill>
                  <a:srgbClr val="1B639F"/>
                </a:solidFill>
              </a:rPr>
              <a:t>分享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2008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另外在和嘉宾沟通的过程中，一定要详细沟通本次分享的内容，判断内容是否符合群员的需求，最好能让嘉宾提前做好文字稿</a:t>
            </a:r>
            <a:r>
              <a:rPr lang="en-US" altLang="zh-CN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便于检验和留存。</a:t>
            </a:r>
            <a:endParaRPr lang="en-US" altLang="zh-CN" sz="17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STEP3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r>
              <a:rPr lang="en-US" altLang="zh-CN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SOP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。确定好分享的各类信息后</a:t>
            </a:r>
            <a:r>
              <a:rPr lang="en-US" altLang="zh-CN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需要把具体信息整理成流程化执行方案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en-US" altLang="zh-CN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SOP(</a:t>
            </a:r>
            <a:r>
              <a:rPr lang="en-US" altLang="zh-CN" sz="1700" dirty="0" err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StandardOperatingProcedure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标准作业程序</a:t>
            </a:r>
            <a:r>
              <a:rPr lang="en-US" altLang="zh-CN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SOP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中需要明确写出在什么时间点做哪些事情，然后在执行过程中严格按照</a:t>
            </a:r>
            <a:r>
              <a:rPr lang="en-US" altLang="zh-CN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SOP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来执行。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常规行为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群</a:t>
            </a:r>
            <a:r>
              <a:rPr lang="zh-CN" altLang="en-US" sz="2000" b="1" dirty="0">
                <a:solidFill>
                  <a:srgbClr val="1B639F"/>
                </a:solidFill>
              </a:rPr>
              <a:t>分享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）执行阶段</a:t>
            </a:r>
            <a:endParaRPr lang="en-US" altLang="zh-CN" sz="17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STEP1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进行预告。确定好分享活动流程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后，就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需要在社群内告知用户有这么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一次分享，并且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尽量让更多的人来参加分享。预告分成两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个组成部分：一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个部分是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时间，一般来说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分享周期性较长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的社群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建议提前一周开始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预告，可以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设为“一周前→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前三天→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前一天→分享当天”这样一个递减时间计划。分享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周期性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较短的社群则可以在分享前一天开始预告。另一个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是预告的文案。文案的好坏直接影响到分享活动的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宣传效果，一般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预告文案里需要包含分享时间、分享人、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分享地点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、分享主题、分享规则这五个要素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7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常规行为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群</a:t>
            </a:r>
            <a:r>
              <a:rPr lang="zh-CN" altLang="en-US" sz="2000" b="1" dirty="0">
                <a:solidFill>
                  <a:srgbClr val="1B639F"/>
                </a:solidFill>
              </a:rPr>
              <a:t>分享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205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en-US" altLang="zh-CN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STEP2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暖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场也叫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预热，一般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是指在分享前一小时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到开始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分享之间的这个时间段所做的运营。暖场一般有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以下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三个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内容：</a:t>
            </a:r>
            <a:endParaRPr lang="en-US" altLang="zh-CN" sz="17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群公告提前提醒大家马上就要开始分享了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7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安排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水军及时响应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7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红包挖出潜水人群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7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常规行为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群</a:t>
            </a:r>
            <a:r>
              <a:rPr lang="zh-CN" altLang="en-US" sz="2000" b="1" dirty="0">
                <a:solidFill>
                  <a:srgbClr val="1B639F"/>
                </a:solidFill>
              </a:rPr>
              <a:t>分享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2446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en-US" altLang="zh-CN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STEP3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过程。最常见的是群内文字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语音的分享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形式，分享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过程一般会让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其他成员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全部禁言。首先由主持人做开场白和介绍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嘉宾，然后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由嘉宾进行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分享，同时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社群运营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者进行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场，以防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意外情况发生。另外还有用软件实现视频或语音直播分享的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形式，这种情况下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只要在评论区做好场控即可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7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STEP4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是指嘉宾分享结束后的自由交流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时间，这个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环节一般只需要设群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管理员做好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引导即可。如果讨论人数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过少，则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需要安排水军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参加。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常规行为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群</a:t>
            </a:r>
            <a:r>
              <a:rPr lang="zh-CN" altLang="en-US" sz="2000" b="1" dirty="0">
                <a:solidFill>
                  <a:srgbClr val="1B639F"/>
                </a:solidFill>
              </a:rPr>
              <a:t>分享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）收尾阶段</a:t>
            </a:r>
            <a:endParaRPr lang="en-US" altLang="zh-CN" sz="17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STEP1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后，主持人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需要对分享活动进行总结并对嘉宾进行感谢。另外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此时也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可以打一些广告和赠送用户一些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福利，从而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帮助变现和提升用户满意度。然后社群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运营者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可以把此次的分享总结出文字版或图片版作为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留存；也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可以分享到各个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渠道，吸引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的用户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加入社群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7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STEP2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盘是指在全部活动结束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后，拆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解整个分享活动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流程，查找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问题点并进行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优化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。一般分享活动的复盘由以下四个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组成部分：做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了什么、做得怎么样、遇到哪些问题、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怎么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解决这些问题。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常规行为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4.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群福利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3970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）物质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福利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在社群运营中，发放实体物质奖励肯定是一个最佳的选择，包括红包、纪念品、食物、书籍和一些定制化的特殊礼物，例如给每个群员赠送社群纪念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盘、给特殊贡献的群员送一些合作赞助的小礼品等。如今，物流价格不算很高，邮寄起来也比较简单。可以直接换来群员对社群更加忠诚和热爱。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）知识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福利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奖励包括课程、电子书、音视频等形式，随着知识付费的兴起，外加如今由于各种自媒体的散播焦虑，每个人都渴望成长，提升。所以要想社群成员加速成长，可以赠送各类知识产品，这种福利就和发红包一样，既快速又便捷，而且又为群成员着想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知识框架</a:t>
            </a:r>
          </a:p>
        </p:txBody>
      </p:sp>
      <p:grpSp>
        <p:nvGrpSpPr>
          <p:cNvPr id="7172" name="组合 7"/>
          <p:cNvGrpSpPr/>
          <p:nvPr/>
        </p:nvGrpSpPr>
        <p:grpSpPr bwMode="auto">
          <a:xfrm>
            <a:off x="1601788" y="1296988"/>
            <a:ext cx="5976937" cy="850900"/>
            <a:chOff x="1851025" y="1530350"/>
            <a:chExt cx="5976938" cy="850900"/>
          </a:xfrm>
        </p:grpSpPr>
        <p:sp>
          <p:nvSpPr>
            <p:cNvPr id="9" name="AutoShape 208"/>
            <p:cNvSpPr>
              <a:spLocks noChangeArrowheads="1"/>
            </p:cNvSpPr>
            <p:nvPr/>
          </p:nvSpPr>
          <p:spPr bwMode="auto">
            <a:xfrm>
              <a:off x="1851025" y="1530350"/>
              <a:ext cx="5976938" cy="850900"/>
            </a:xfrm>
            <a:prstGeom prst="roundRect">
              <a:avLst>
                <a:gd name="adj" fmla="val 17352"/>
              </a:avLst>
            </a:prstGeom>
            <a:solidFill>
              <a:srgbClr val="FFFFFF"/>
            </a:solidFill>
            <a:ln w="19050" algn="ctr">
              <a:solidFill>
                <a:schemeClr val="bg1">
                  <a:lumMod val="95000"/>
                </a:schemeClr>
              </a:solidFill>
              <a:rou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pPr latinLnBrk="1">
                <a:defRPr/>
              </a:pPr>
              <a:endParaRPr kumimoji="1" lang="ko-KR" altLang="en-US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7185" name="TextBox 312"/>
            <p:cNvSpPr txBox="1">
              <a:spLocks noChangeArrowheads="1"/>
            </p:cNvSpPr>
            <p:nvPr/>
          </p:nvSpPr>
          <p:spPr bwMode="auto">
            <a:xfrm>
              <a:off x="2509838" y="1712913"/>
              <a:ext cx="465931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1369B2"/>
                  </a:solidFill>
                </a:rPr>
                <a:t>3.1  </a:t>
              </a:r>
              <a:r>
                <a:rPr lang="zh-CN" altLang="en-US" sz="2800" b="1" dirty="0" smtClean="0">
                  <a:solidFill>
                    <a:srgbClr val="006B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社群定位</a:t>
              </a:r>
              <a:endParaRPr lang="zh-CN" altLang="en-US" sz="2800" b="1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5" name="组合 20"/>
          <p:cNvGrpSpPr/>
          <p:nvPr/>
        </p:nvGrpSpPr>
        <p:grpSpPr bwMode="auto">
          <a:xfrm>
            <a:off x="53975" y="6148388"/>
            <a:ext cx="1373188" cy="338137"/>
            <a:chOff x="47728" y="6152087"/>
            <a:chExt cx="1374672" cy="337819"/>
          </a:xfrm>
        </p:grpSpPr>
        <p:grpSp>
          <p:nvGrpSpPr>
            <p:cNvPr id="19" name="组合 18"/>
            <p:cNvGrpSpPr/>
            <p:nvPr/>
          </p:nvGrpSpPr>
          <p:grpSpPr>
            <a:xfrm rot="10800000">
              <a:off x="47728" y="6152087"/>
              <a:ext cx="482600" cy="337819"/>
              <a:chOff x="12103" y="6152087"/>
              <a:chExt cx="482600" cy="33781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燕尾形 22"/>
              <p:cNvSpPr/>
              <p:nvPr/>
            </p:nvSpPr>
            <p:spPr>
              <a:xfrm>
                <a:off x="12103" y="6152087"/>
                <a:ext cx="177800" cy="337819"/>
              </a:xfrm>
              <a:prstGeom prst="chevron">
                <a:avLst/>
              </a:prstGeom>
              <a:solidFill>
                <a:srgbClr val="C0000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164503" y="6152087"/>
                <a:ext cx="177800" cy="337819"/>
              </a:xfrm>
              <a:prstGeom prst="chevron">
                <a:avLst/>
              </a:prstGeom>
              <a:solidFill>
                <a:schemeClr val="bg1">
                  <a:lumMod val="8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316903" y="6152087"/>
                <a:ext cx="177800" cy="337819"/>
              </a:xfrm>
              <a:prstGeom prst="chevron">
                <a:avLst/>
              </a:prstGeom>
              <a:solidFill>
                <a:srgbClr val="3072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7" name="组合 29"/>
            <p:cNvGrpSpPr/>
            <p:nvPr/>
          </p:nvGrpSpPr>
          <p:grpSpPr bwMode="auto">
            <a:xfrm>
              <a:off x="500216" y="6152087"/>
              <a:ext cx="922184" cy="337819"/>
              <a:chOff x="500216" y="6152087"/>
              <a:chExt cx="922184" cy="337819"/>
            </a:xfrm>
          </p:grpSpPr>
          <p:sp>
            <p:nvSpPr>
              <p:cNvPr id="21" name="五边形 20">
                <a:hlinkClick r:id="rId3" action="ppaction://hlinksldjump"/>
              </p:cNvPr>
              <p:cNvSpPr/>
              <p:nvPr/>
            </p:nvSpPr>
            <p:spPr>
              <a:xfrm rot="10800000">
                <a:off x="500654" y="6152087"/>
                <a:ext cx="885193" cy="337819"/>
              </a:xfrm>
              <a:prstGeom prst="homePlate">
                <a:avLst>
                  <a:gd name="adj" fmla="val 32143"/>
                </a:avLst>
              </a:prstGeom>
              <a:solidFill>
                <a:srgbClr val="3072A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79" name="TextBox 31">
                <a:hlinkClick r:id="rId3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527050" y="6167108"/>
                <a:ext cx="89535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b="1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hlinkClick r:id="rId3" action="ppaction://hlinksldjump"/>
                  </a:rPr>
                  <a:t>返回目录</a:t>
                </a:r>
                <a:endParaRPr lang="zh-CN" altLang="en-US" sz="1400" b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" name="组合 2"/>
          <p:cNvGrpSpPr/>
          <p:nvPr/>
        </p:nvGrpSpPr>
        <p:grpSpPr bwMode="auto">
          <a:xfrm>
            <a:off x="2555875" y="2862263"/>
            <a:ext cx="4056063" cy="566737"/>
            <a:chOff x="2358154" y="2698006"/>
            <a:chExt cx="4650750" cy="650995"/>
          </a:xfrm>
        </p:grpSpPr>
        <p:sp>
          <p:nvSpPr>
            <p:cNvPr id="22" name="圆角矩形 21"/>
            <p:cNvSpPr/>
            <p:nvPr/>
          </p:nvSpPr>
          <p:spPr bwMode="auto">
            <a:xfrm>
              <a:off x="2687621" y="2721711"/>
              <a:ext cx="4321283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社群目的</a:t>
              </a:r>
              <a:endParaRPr lang="en-US" kern="0" dirty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</a:rPr>
                <a:t>1</a:t>
              </a:r>
            </a:p>
          </p:txBody>
        </p:sp>
      </p:grpSp>
      <p:grpSp>
        <p:nvGrpSpPr>
          <p:cNvPr id="27" name="组合 2"/>
          <p:cNvGrpSpPr/>
          <p:nvPr/>
        </p:nvGrpSpPr>
        <p:grpSpPr bwMode="auto">
          <a:xfrm>
            <a:off x="2547938" y="4014391"/>
            <a:ext cx="4056062" cy="566737"/>
            <a:chOff x="2358154" y="2698006"/>
            <a:chExt cx="4650750" cy="650995"/>
          </a:xfrm>
        </p:grpSpPr>
        <p:sp>
          <p:nvSpPr>
            <p:cNvPr id="28" name="圆角矩形 27"/>
            <p:cNvSpPr/>
            <p:nvPr/>
          </p:nvSpPr>
          <p:spPr bwMode="auto">
            <a:xfrm>
              <a:off x="2687620" y="2721711"/>
              <a:ext cx="4321284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竞品分析</a:t>
              </a:r>
              <a:endParaRPr lang="en-US" altLang="zh-CN" kern="0" dirty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</a:rPr>
                <a:t>2</a:t>
              </a:r>
            </a:p>
          </p:txBody>
        </p:sp>
      </p:grpSp>
      <p:grpSp>
        <p:nvGrpSpPr>
          <p:cNvPr id="30" name="组合 2"/>
          <p:cNvGrpSpPr/>
          <p:nvPr/>
        </p:nvGrpSpPr>
        <p:grpSpPr bwMode="auto">
          <a:xfrm>
            <a:off x="2539930" y="5166519"/>
            <a:ext cx="4056062" cy="566737"/>
            <a:chOff x="2358154" y="2698006"/>
            <a:chExt cx="4650750" cy="650995"/>
          </a:xfrm>
        </p:grpSpPr>
        <p:sp>
          <p:nvSpPr>
            <p:cNvPr id="31" name="圆角矩形 30"/>
            <p:cNvSpPr/>
            <p:nvPr/>
          </p:nvSpPr>
          <p:spPr bwMode="auto">
            <a:xfrm>
              <a:off x="2687620" y="2721711"/>
              <a:ext cx="4321284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用户画像</a:t>
              </a:r>
              <a:endParaRPr lang="en-US" altLang="zh-CN" kern="0" dirty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600" kern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</a:rPr>
                <a:t>3</a:t>
              </a:r>
              <a:endParaRPr lang="en-US" sz="3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常规运营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3.3.3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常规行为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4.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群福利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362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）荣誉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福利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对于没有专门组织架构的社群来说，在群里设立一些特别的，有趣的头衔，也是激发活跃度的一种方法。也可作为社群专属福利发给群成员。例如“知识型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训练营”社群的头衔，都可以有“班主任”“辅导员”“内容官”“城市分舵主”等等各司其职的头衔名称，这样对于社群发展和活跃都有特别显著的作用。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）积分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福利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积分福利是一种成本极低的模式，利用在社群体系中的一些规则进行发放福利，常见的有积分、优惠券等形式。例如学习型社群，通过打卡的方式，累计给群员一些积分，而积分可以兑换各类奖品。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知识框架</a:t>
            </a:r>
          </a:p>
        </p:txBody>
      </p:sp>
      <p:grpSp>
        <p:nvGrpSpPr>
          <p:cNvPr id="7172" name="组合 7"/>
          <p:cNvGrpSpPr/>
          <p:nvPr/>
        </p:nvGrpSpPr>
        <p:grpSpPr bwMode="auto">
          <a:xfrm>
            <a:off x="1601788" y="1296988"/>
            <a:ext cx="5976937" cy="850900"/>
            <a:chOff x="1851025" y="1530350"/>
            <a:chExt cx="5976938" cy="850900"/>
          </a:xfrm>
        </p:grpSpPr>
        <p:sp>
          <p:nvSpPr>
            <p:cNvPr id="9" name="AutoShape 208"/>
            <p:cNvSpPr>
              <a:spLocks noChangeArrowheads="1"/>
            </p:cNvSpPr>
            <p:nvPr/>
          </p:nvSpPr>
          <p:spPr bwMode="auto">
            <a:xfrm>
              <a:off x="1851025" y="1530350"/>
              <a:ext cx="5976938" cy="850900"/>
            </a:xfrm>
            <a:prstGeom prst="roundRect">
              <a:avLst>
                <a:gd name="adj" fmla="val 17352"/>
              </a:avLst>
            </a:prstGeom>
            <a:solidFill>
              <a:srgbClr val="FFFFFF"/>
            </a:solidFill>
            <a:ln w="19050" algn="ctr">
              <a:solidFill>
                <a:schemeClr val="bg1">
                  <a:lumMod val="95000"/>
                </a:schemeClr>
              </a:solidFill>
              <a:rou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pPr latinLnBrk="1">
                <a:defRPr/>
              </a:pPr>
              <a:endParaRPr kumimoji="1" lang="ko-KR" altLang="en-US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7185" name="TextBox 312"/>
            <p:cNvSpPr txBox="1">
              <a:spLocks noChangeArrowheads="1"/>
            </p:cNvSpPr>
            <p:nvPr/>
          </p:nvSpPr>
          <p:spPr bwMode="auto">
            <a:xfrm>
              <a:off x="2509838" y="1712913"/>
              <a:ext cx="465931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1369B2"/>
                  </a:solidFill>
                </a:rPr>
                <a:t>3.4  </a:t>
              </a:r>
              <a:r>
                <a:rPr lang="zh-CN" altLang="en-US" sz="2800" b="1" dirty="0" smtClean="0">
                  <a:solidFill>
                    <a:srgbClr val="006B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社群活动</a:t>
              </a:r>
              <a:endParaRPr lang="zh-CN" altLang="en-US" sz="2800" b="1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5" name="组合 20"/>
          <p:cNvGrpSpPr/>
          <p:nvPr/>
        </p:nvGrpSpPr>
        <p:grpSpPr bwMode="auto">
          <a:xfrm>
            <a:off x="53975" y="6148388"/>
            <a:ext cx="1373188" cy="338137"/>
            <a:chOff x="47728" y="6152087"/>
            <a:chExt cx="1374672" cy="337819"/>
          </a:xfrm>
        </p:grpSpPr>
        <p:grpSp>
          <p:nvGrpSpPr>
            <p:cNvPr id="19" name="组合 18"/>
            <p:cNvGrpSpPr/>
            <p:nvPr/>
          </p:nvGrpSpPr>
          <p:grpSpPr>
            <a:xfrm rot="10800000">
              <a:off x="47728" y="6152087"/>
              <a:ext cx="482600" cy="337819"/>
              <a:chOff x="12103" y="6152087"/>
              <a:chExt cx="482600" cy="33781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燕尾形 22"/>
              <p:cNvSpPr/>
              <p:nvPr/>
            </p:nvSpPr>
            <p:spPr>
              <a:xfrm>
                <a:off x="12103" y="6152087"/>
                <a:ext cx="177800" cy="337819"/>
              </a:xfrm>
              <a:prstGeom prst="chevron">
                <a:avLst/>
              </a:prstGeom>
              <a:solidFill>
                <a:srgbClr val="C0000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164503" y="6152087"/>
                <a:ext cx="177800" cy="337819"/>
              </a:xfrm>
              <a:prstGeom prst="chevron">
                <a:avLst/>
              </a:prstGeom>
              <a:solidFill>
                <a:schemeClr val="bg1">
                  <a:lumMod val="8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316903" y="6152087"/>
                <a:ext cx="177800" cy="337819"/>
              </a:xfrm>
              <a:prstGeom prst="chevron">
                <a:avLst/>
              </a:prstGeom>
              <a:solidFill>
                <a:srgbClr val="3072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7" name="组合 29"/>
            <p:cNvGrpSpPr/>
            <p:nvPr/>
          </p:nvGrpSpPr>
          <p:grpSpPr bwMode="auto">
            <a:xfrm>
              <a:off x="500216" y="6152087"/>
              <a:ext cx="922184" cy="337819"/>
              <a:chOff x="500216" y="6152087"/>
              <a:chExt cx="922184" cy="337819"/>
            </a:xfrm>
          </p:grpSpPr>
          <p:sp>
            <p:nvSpPr>
              <p:cNvPr id="21" name="五边形 20">
                <a:hlinkClick r:id="rId3" action="ppaction://hlinksldjump"/>
              </p:cNvPr>
              <p:cNvSpPr/>
              <p:nvPr/>
            </p:nvSpPr>
            <p:spPr>
              <a:xfrm rot="10800000">
                <a:off x="500654" y="6152087"/>
                <a:ext cx="885193" cy="337819"/>
              </a:xfrm>
              <a:prstGeom prst="homePlate">
                <a:avLst>
                  <a:gd name="adj" fmla="val 32143"/>
                </a:avLst>
              </a:prstGeom>
              <a:solidFill>
                <a:srgbClr val="3072A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79" name="TextBox 31">
                <a:hlinkClick r:id="rId3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527050" y="6167108"/>
                <a:ext cx="89535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b="1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hlinkClick r:id="rId3" action="ppaction://hlinksldjump"/>
                  </a:rPr>
                  <a:t>返回目录</a:t>
                </a:r>
                <a:endParaRPr lang="zh-CN" altLang="en-US" sz="1400" b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2"/>
          <p:cNvGrpSpPr/>
          <p:nvPr/>
        </p:nvGrpSpPr>
        <p:grpSpPr bwMode="auto">
          <a:xfrm>
            <a:off x="2555875" y="3078287"/>
            <a:ext cx="4056063" cy="566737"/>
            <a:chOff x="2358154" y="2698006"/>
            <a:chExt cx="4650750" cy="650995"/>
          </a:xfrm>
        </p:grpSpPr>
        <p:sp>
          <p:nvSpPr>
            <p:cNvPr id="34" name="圆角矩形 33"/>
            <p:cNvSpPr/>
            <p:nvPr/>
          </p:nvSpPr>
          <p:spPr bwMode="auto">
            <a:xfrm>
              <a:off x="2687621" y="2721711"/>
              <a:ext cx="4321283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</a:t>
              </a:r>
              <a:r>
                <a:rPr lang="zh-CN" altLang="en-US" kern="0" dirty="0" smtClean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上活动</a:t>
              </a:r>
              <a:endParaRPr lang="en-US" kern="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  <a:ea typeface="+mn-ea"/>
                </a:rPr>
                <a:t>1</a:t>
              </a:r>
            </a:p>
          </p:txBody>
        </p:sp>
      </p:grpSp>
      <p:grpSp>
        <p:nvGrpSpPr>
          <p:cNvPr id="36" name="组合 2"/>
          <p:cNvGrpSpPr/>
          <p:nvPr/>
        </p:nvGrpSpPr>
        <p:grpSpPr bwMode="auto">
          <a:xfrm>
            <a:off x="2547938" y="4518447"/>
            <a:ext cx="4056062" cy="566737"/>
            <a:chOff x="2358154" y="2698006"/>
            <a:chExt cx="4650750" cy="650995"/>
          </a:xfrm>
        </p:grpSpPr>
        <p:sp>
          <p:nvSpPr>
            <p:cNvPr id="37" name="圆角矩形 36"/>
            <p:cNvSpPr/>
            <p:nvPr/>
          </p:nvSpPr>
          <p:spPr bwMode="auto">
            <a:xfrm>
              <a:off x="2687620" y="2721711"/>
              <a:ext cx="4321284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线下活动</a:t>
              </a:r>
              <a:endParaRPr lang="en-US" altLang="zh-CN" kern="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  <a:ea typeface="+mn-ea"/>
                </a:rPr>
                <a:t>2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社群活动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线上活动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线</a:t>
            </a:r>
            <a:r>
              <a:rPr lang="zh-CN" altLang="en-US" sz="2000" b="1" dirty="0">
                <a:solidFill>
                  <a:srgbClr val="1B639F"/>
                </a:solidFill>
              </a:rPr>
              <a:t>上活动的类型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）常规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类活动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常规类活动是指目的较为单一、形式简单、无需太多时间和精力的常见社群活动，包括投票、打卡、在线问诊、故事接龙、逻辑游戏、限时优惠、砍价拼团等类型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）合作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类活动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合作类活动是指应外部商业伙伴的要求，在社群内举行的活动，例如表发观点领取奖励、转发活动获取抽奖资格等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）特殊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日期类活动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特殊日期包括节日，例如春节、情人节、端午节、圣诞节等；也包括社群内部的特殊日期，例如建群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天，社群告别日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社群活动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线上活动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线</a:t>
            </a:r>
            <a:r>
              <a:rPr lang="zh-CN" altLang="en-US" sz="2000" b="1" dirty="0">
                <a:solidFill>
                  <a:srgbClr val="1B639F"/>
                </a:solidFill>
              </a:rPr>
              <a:t>上活动的要素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3970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）活动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社群活动的目的一般较为单一，多重的目的会使得活动的逻辑太过于复杂，从而会降低用户体验。常见的目的包括提高用户活跃度、提升用户满意度、吸纳新群员、变现转化等。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）活动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周期不同于用户所看到的活动有效期，而是从策划活动开始计算，一直到活动复盘结束，之间的时间被称为活动周期。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活动周期太短时很多用户还没来得及参与就结束了，活动周期太长则会大幅提高活动运营成本。通常情况下活动周期设置为一个月左右比较合适，大型的活动可能会有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2-3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个月的周期。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社群活动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线上活动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线</a:t>
            </a:r>
            <a:r>
              <a:rPr lang="zh-CN" altLang="en-US" sz="2000" b="1" dirty="0">
                <a:solidFill>
                  <a:srgbClr val="1B639F"/>
                </a:solidFill>
              </a:rPr>
              <a:t>上活动的要素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）活动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配套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活动配套是指活动相关的文案、海报、视频、网站等配套内容，主要目的是增加活动影响力和传播度，提升用户的参与体验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7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）活动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规则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一个活动能完整和顺利的执行，除了用户的参与度，最重要的就是此次社群活动的规则是否完善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7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）活动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预算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活动预算在社群活动中是一个很重要的部分，在活动策划阶段，需要对本次活动的物料、人工、奖品、软件等要素进行逐一清点预估，并结合本次活动的预计效果，来判断这次活动是否有价值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社群活动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线上活动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线</a:t>
            </a:r>
            <a:r>
              <a:rPr lang="zh-CN" altLang="en-US" sz="2000" b="1" dirty="0">
                <a:solidFill>
                  <a:srgbClr val="1B639F"/>
                </a:solidFill>
              </a:rPr>
              <a:t>上活动的要素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362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）活动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虽然社群具有极高的封闭性，但是有些社群活动，例如以增加群员人数为目的的活动，是需要在社群外进行宣传和推广的。社群活动推广的渠道和新媒体运营中的推广渠道基本一致，不外乎自有平台、付费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平台、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开放式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平台、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传统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渠道、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人脉传播这些渠道。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）活动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复盘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复盘的目的是为了下一次活动做得更好，也是一个积累经验和教训的过程，一般社群活动的复盘有以下几个组成部分：活动流程情况、活动各项指标数据、资源统计、与预计的差距及原因、活动中的问题点、优化方法等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社群活动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线下活动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线</a:t>
            </a:r>
            <a:r>
              <a:rPr lang="zh-CN" altLang="en-US" sz="2000" b="1" dirty="0">
                <a:solidFill>
                  <a:srgbClr val="1B639F"/>
                </a:solidFill>
              </a:rPr>
              <a:t>下活动的优势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通常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情况下，线下活动的优势体现在以下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点：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）提高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群员忠实度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活动的真人面对面，相比于线上的文字或语音，有着明显的亲和力优势，通过面对面的交流，可以迅速拉近人与人之间的关系，使群员之间相互加深了解，甚至可能当场就能达成一些合作，这一些是在线上很难达成的效果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）为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社群提供内容素材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在例如线下分享会、聚餐、游学等活动中，会产生大量的一手素材和故事，可以更加深入了解群员的想法和爱好，从而优化社群的内容，提高群员的满意度。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社群活动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线下活动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线</a:t>
            </a:r>
            <a:r>
              <a:rPr lang="zh-CN" altLang="en-US" sz="2000" b="1" dirty="0">
                <a:solidFill>
                  <a:srgbClr val="1B639F"/>
                </a:solidFill>
              </a:rPr>
              <a:t>下活动的优势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）活动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变现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活动变现分为</a:t>
            </a:r>
            <a:r>
              <a:rPr lang="en-US" altLang="zh-CN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个方面，第一个方面是活动本身可以进行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收费；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第二个方面是线下活动可以寻找企业来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赞助，从而盈利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；第三个方面是在线下活动中植入广告或者销售场景，来参加活动的用户进行购买，从而使得社群运营者获取收益。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）提高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社群知名度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线下活动后可以通过媒体渠道发布新闻，或者对活动进行直播，让更多的人看到此次活动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7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）真正</a:t>
            </a:r>
            <a:r>
              <a:rPr lang="zh-CN" altLang="en-US" sz="17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具有私密性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7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，只要没有</a:t>
            </a: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录音和录像，就可以保证分享的私密性，群员听完后还能进行充分的讨论，完全不用担心社群平台被举报之类的风险。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社群活动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线下活动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线</a:t>
            </a:r>
            <a:r>
              <a:rPr lang="zh-CN" altLang="en-US" sz="2000" b="1" dirty="0">
                <a:solidFill>
                  <a:srgbClr val="1B639F"/>
                </a:solidFill>
              </a:rPr>
              <a:t>下活动的形式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8975" y="2473325"/>
            <a:ext cx="7769994" cy="240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线下活动的形式有很多，由于变数众多，这里就不做展开论述了。常见的线下活动有聚餐、公益活动、游学、集体旅行、周年庆典、培训、分享会、私董会等形式，在配套资料中也会提供一些线下活动的案例。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由于线下活动变数较多，每一次活动的策划都不尽相同，活动的设计就需要社群运营者进行多方调研和参考，并通过自身逐步的积累来逐渐完善社群线下活动的运营模式。</a:t>
            </a:r>
          </a:p>
        </p:txBody>
      </p:sp>
      <p:pic>
        <p:nvPicPr>
          <p:cNvPr id="7170" name="Picture 2" descr="https://timgsa.baidu.com/timg?image&amp;quality=80&amp;size=b9999_10000&amp;sec=1571142695370&amp;di=208da17da9e9f4d2174b216f1b6676e1&amp;imgtype=0&amp;src=http%3A%2F%2Fimg1.99114.com%2Fgroup1%2FM00%2F9D%2F1F%2FwKgGMFVBPnmAf2nRAABV1OZDpg8199_600_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664" y="4653136"/>
            <a:ext cx="4032672" cy="1680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社群目的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9845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1. 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卖货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4572000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卖货即是销售产品，也就是基于经济目标的维护而构建的社群，让用户通过社群购买产品。这里的产品不只是实体商品，也包含了虚拟商品，例如课程、会员、电子书等。前几年比较常见的微商群，就是最典型的卖货目的社群，通过批量加好友，然后拉群，再推荐商品，最终达到把货卖出去的目的。另外也有很多粉丝群、种草群、行业群也存在卖货的目的。</a:t>
            </a:r>
          </a:p>
        </p:txBody>
      </p:sp>
      <p:pic>
        <p:nvPicPr>
          <p:cNvPr id="10" name="图片 9" descr="C:\Users\PC\Desktop\timg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027" y="2564904"/>
            <a:ext cx="3014464" cy="30615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社群目的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4"/>
          <p:cNvSpPr>
            <a:spLocks noChangeArrowheads="1"/>
          </p:cNvSpPr>
          <p:nvPr/>
        </p:nvSpPr>
        <p:spPr bwMode="auto">
          <a:xfrm>
            <a:off x="536575" y="2044700"/>
            <a:ext cx="15007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2. </a:t>
            </a:r>
            <a:r>
              <a:rPr lang="zh-CN" altLang="en-US" sz="2000" b="1" dirty="0">
                <a:solidFill>
                  <a:srgbClr val="1B639F"/>
                </a:solidFill>
              </a:rPr>
              <a:t>提供服务</a:t>
            </a:r>
          </a:p>
        </p:txBody>
      </p:sp>
      <p:sp>
        <p:nvSpPr>
          <p:cNvPr id="12" name="矩形 15"/>
          <p:cNvSpPr>
            <a:spLocks noChangeArrowheads="1"/>
          </p:cNvSpPr>
          <p:nvPr/>
        </p:nvSpPr>
        <p:spPr bwMode="auto">
          <a:xfrm>
            <a:off x="688976" y="2473325"/>
            <a:ext cx="4572000" cy="240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提供服务，即为用户提供产品使用反馈、进行产品功能体验、对用户进行售后服务等服务。常见的形式有产品售后群、粉丝群、课程群、会员群等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。右边图片为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课程群，即购买课程后组建起的学员班级群，主要为了通知消息、交流互动、提高用户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体验。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5436097" y="1768475"/>
            <a:ext cx="2763966" cy="45995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社群目的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9845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3. </a:t>
            </a:r>
            <a:r>
              <a:rPr lang="zh-CN" altLang="en-US" sz="2000" b="1" dirty="0">
                <a:solidFill>
                  <a:srgbClr val="1B639F"/>
                </a:solidFill>
              </a:rPr>
              <a:t>人脉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4572000" cy="2008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通过社群可以丰富自己的人脉关系。在群里可以认识更多资深的大咖，通过和这些人的交往和交流，可以学到更多的东西，获取到更多的资讯和资源。这里面包括了行业群、产业交流群、协会群等形式。</a:t>
            </a:r>
          </a:p>
        </p:txBody>
      </p:sp>
      <p:pic>
        <p:nvPicPr>
          <p:cNvPr id="11" name="图片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028" y="1844824"/>
            <a:ext cx="2595364" cy="46153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ACE6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ACE6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8318</Words>
  <Application>Microsoft Office PowerPoint</Application>
  <PresentationFormat>全屏显示(4:3)</PresentationFormat>
  <Paragraphs>493</Paragraphs>
  <Slides>69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81" baseType="lpstr">
      <vt:lpstr>Copperplate Gothic Bold</vt:lpstr>
      <vt:lpstr>Gulim</vt:lpstr>
      <vt:lpstr>方正正粗黑简体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Wingdings</vt:lpstr>
      <vt:lpstr>默认设计模板</vt:lpstr>
      <vt:lpstr>PowerPoint 演示文稿</vt:lpstr>
      <vt:lpstr>PowerPoint 演示文稿</vt:lpstr>
      <vt:lpstr>PowerPoint 演示文稿</vt:lpstr>
      <vt:lpstr>【引导案例】</vt:lpstr>
      <vt:lpstr>【引导案例】</vt:lpstr>
      <vt:lpstr>PowerPoint 演示文稿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3.1  社群定位</vt:lpstr>
      <vt:lpstr>PowerPoint 演示文稿</vt:lpstr>
      <vt:lpstr>3.2  社群的运营阶段</vt:lpstr>
      <vt:lpstr>PowerPoint 演示文稿</vt:lpstr>
      <vt:lpstr>3.2  社群的运营阶段</vt:lpstr>
      <vt:lpstr>3.2  社群的运营阶段</vt:lpstr>
      <vt:lpstr>3.2  社群的运营阶段</vt:lpstr>
      <vt:lpstr>PowerPoint 演示文稿</vt:lpstr>
      <vt:lpstr>3.3  社群常规运营方法</vt:lpstr>
      <vt:lpstr>3.3  社群常规运营方法</vt:lpstr>
      <vt:lpstr>3.3  社群常规运营方法</vt:lpstr>
      <vt:lpstr>3.3  社群常规运营方法</vt:lpstr>
      <vt:lpstr>3.3  社群常规运营方法</vt:lpstr>
      <vt:lpstr>3.3  社群常规运营方法</vt:lpstr>
      <vt:lpstr>3.3  社群常规运营方法</vt:lpstr>
      <vt:lpstr>3.3  社群常规运营方法</vt:lpstr>
      <vt:lpstr>3.3  社群常规运营方法</vt:lpstr>
      <vt:lpstr>3.3  社群常规运营方法</vt:lpstr>
      <vt:lpstr>3.3  社群常规运营方法</vt:lpstr>
      <vt:lpstr>3.3  社群常规运营方法</vt:lpstr>
      <vt:lpstr>3.3  社群常规运营方法</vt:lpstr>
      <vt:lpstr>3.3  社群常规运营方法</vt:lpstr>
      <vt:lpstr>3.3  社群常规运营方法</vt:lpstr>
      <vt:lpstr>3.3  社群常规运营方法</vt:lpstr>
      <vt:lpstr>3.3  社群常规运营方法</vt:lpstr>
      <vt:lpstr>3.3  社群常规运营方法</vt:lpstr>
      <vt:lpstr>PowerPoint 演示文稿</vt:lpstr>
      <vt:lpstr>3.4  社群活动</vt:lpstr>
      <vt:lpstr>3.4  社群活动</vt:lpstr>
      <vt:lpstr>3.4  社群活动</vt:lpstr>
      <vt:lpstr>3.4  社群活动</vt:lpstr>
      <vt:lpstr>3.4  社群活动</vt:lpstr>
      <vt:lpstr>3.4  社群活动</vt:lpstr>
      <vt:lpstr>3.4  社群活动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lalala</dc:creator>
  <cp:lastModifiedBy>itcast</cp:lastModifiedBy>
  <cp:revision>79</cp:revision>
  <dcterms:created xsi:type="dcterms:W3CDTF">2019-10-12T01:15:00Z</dcterms:created>
  <dcterms:modified xsi:type="dcterms:W3CDTF">2021-03-24T06:46:47Z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