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257" r:id="rId2"/>
    <p:sldId id="258" r:id="rId3"/>
    <p:sldId id="259" r:id="rId4"/>
    <p:sldId id="260" r:id="rId5"/>
    <p:sldId id="296" r:id="rId6"/>
    <p:sldId id="262" r:id="rId7"/>
    <p:sldId id="263" r:id="rId8"/>
    <p:sldId id="295" r:id="rId9"/>
    <p:sldId id="302" r:id="rId10"/>
    <p:sldId id="303" r:id="rId11"/>
    <p:sldId id="304" r:id="rId12"/>
    <p:sldId id="305" r:id="rId13"/>
    <p:sldId id="299"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1" r:id="rId28"/>
    <p:sldId id="322" r:id="rId29"/>
    <p:sldId id="323" r:id="rId30"/>
    <p:sldId id="324" r:id="rId31"/>
    <p:sldId id="325" r:id="rId32"/>
    <p:sldId id="326" r:id="rId33"/>
    <p:sldId id="327" r:id="rId34"/>
    <p:sldId id="300" r:id="rId35"/>
    <p:sldId id="328" r:id="rId36"/>
    <p:sldId id="329" r:id="rId37"/>
    <p:sldId id="330" r:id="rId38"/>
    <p:sldId id="331" r:id="rId39"/>
    <p:sldId id="332" r:id="rId40"/>
    <p:sldId id="333" r:id="rId41"/>
    <p:sldId id="334" r:id="rId42"/>
    <p:sldId id="353" r:id="rId43"/>
    <p:sldId id="335" r:id="rId44"/>
    <p:sldId id="336" r:id="rId45"/>
    <p:sldId id="337" r:id="rId46"/>
    <p:sldId id="338" r:id="rId47"/>
    <p:sldId id="339" r:id="rId48"/>
    <p:sldId id="340" r:id="rId49"/>
    <p:sldId id="343" r:id="rId50"/>
    <p:sldId id="344" r:id="rId51"/>
    <p:sldId id="347" r:id="rId52"/>
    <p:sldId id="348" r:id="rId53"/>
    <p:sldId id="349" r:id="rId54"/>
    <p:sldId id="350" r:id="rId55"/>
    <p:sldId id="351" r:id="rId56"/>
    <p:sldId id="352" r:id="rId57"/>
    <p:sldId id="354"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0DD77-0987-4013-902F-65B384A139B4}"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2E8143-FBAE-4A7A-AD25-2754C2DDAFE6}" type="slidenum">
              <a:rPr lang="zh-CN" altLang="en-US" smtClean="0"/>
              <a:t>‹#›</a:t>
            </a:fld>
            <a:endParaRPr lang="zh-CN" altLang="en-US"/>
          </a:p>
        </p:txBody>
      </p:sp>
    </p:spTree>
    <p:extLst>
      <p:ext uri="{BB962C8B-B14F-4D97-AF65-F5344CB8AC3E}">
        <p14:creationId xmlns:p14="http://schemas.microsoft.com/office/powerpoint/2010/main" val="383862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p:spPr>
        <p:txBody>
          <a:bodyPr/>
          <a:lstStyle/>
          <a:p>
            <a:endParaRPr lang="zh-CN" altLang="en-US" smtClean="0">
              <a:ea typeface="宋体" charset="-122"/>
            </a:endParaRPr>
          </a:p>
        </p:txBody>
      </p:sp>
      <p:sp>
        <p:nvSpPr>
          <p:cNvPr id="52228" name="灯片编号占位符 3"/>
          <p:cNvSpPr>
            <a:spLocks noGrp="1"/>
          </p:cNvSpPr>
          <p:nvPr>
            <p:ph type="sldNum" sz="quarter" idx="5"/>
          </p:nvPr>
        </p:nvSpPr>
        <p:spPr>
          <a:noFill/>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B58E0E8A-9739-41E1-9DAF-8C277609F058}" type="slidenum">
              <a:rPr lang="zh-CN" altLang="en-US">
                <a:solidFill>
                  <a:prstClr val="black"/>
                </a:solidFill>
              </a:rPr>
              <a:pPr/>
              <a:t>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smtClean="0"/>
              <a:t>单击此处编辑母版副标题样式</a:t>
            </a:r>
            <a:endParaRPr lang="zh-CN" altLang="en-US" dirty="0"/>
          </a:p>
        </p:txBody>
      </p:sp>
      <p:grpSp>
        <p:nvGrpSpPr>
          <p:cNvPr id="4" name="组合 3"/>
          <p:cNvGrpSpPr/>
          <p:nvPr userDrawn="1"/>
        </p:nvGrpSpPr>
        <p:grpSpPr>
          <a:xfrm>
            <a:off x="1547664" y="0"/>
            <a:ext cx="6259483" cy="1600200"/>
            <a:chOff x="3117273" y="-3221"/>
            <a:chExt cx="6259483" cy="1600200"/>
          </a:xfrm>
        </p:grpSpPr>
        <p:sp>
          <p:nvSpPr>
            <p:cNvPr id="5" name="矩形 4"/>
            <p:cNvSpPr/>
            <p:nvPr userDrawn="1"/>
          </p:nvSpPr>
          <p:spPr>
            <a:xfrm>
              <a:off x="3117273" y="-3221"/>
              <a:ext cx="6259483" cy="1600200"/>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93773" y="760266"/>
              <a:ext cx="3590099" cy="560369"/>
            </a:xfrm>
            <a:prstGeom prst="rect">
              <a:avLst/>
            </a:prstGeom>
          </p:spPr>
        </p:pic>
      </p:grpSp>
    </p:spTree>
    <p:extLst>
      <p:ext uri="{BB962C8B-B14F-4D97-AF65-F5344CB8AC3E}">
        <p14:creationId xmlns:p14="http://schemas.microsoft.com/office/powerpoint/2010/main" val="1285873093"/>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5" name="组合 4"/>
          <p:cNvGrpSpPr/>
          <p:nvPr userDrawn="1"/>
        </p:nvGrpSpPr>
        <p:grpSpPr>
          <a:xfrm>
            <a:off x="6056651" y="309675"/>
            <a:ext cx="2630149" cy="615875"/>
            <a:chOff x="8429625" y="247650"/>
            <a:chExt cx="3457575" cy="809625"/>
          </a:xfrm>
        </p:grpSpPr>
        <p:sp>
          <p:nvSpPr>
            <p:cNvPr id="6" name="矩形 5"/>
            <p:cNvSpPr/>
            <p:nvPr userDrawn="1"/>
          </p:nvSpPr>
          <p:spPr>
            <a:xfrm>
              <a:off x="8429625" y="247650"/>
              <a:ext cx="3457575"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8674" y="477694"/>
              <a:ext cx="3091500" cy="482544"/>
            </a:xfrm>
            <a:prstGeom prst="rect">
              <a:avLst/>
            </a:prstGeom>
          </p:spPr>
        </p:pic>
      </p:grpSp>
      <p:sp>
        <p:nvSpPr>
          <p:cNvPr id="8" name="TextBox 4"/>
          <p:cNvSpPr txBox="1"/>
          <p:nvPr userDrawn="1"/>
        </p:nvSpPr>
        <p:spPr>
          <a:xfrm>
            <a:off x="395536" y="6597978"/>
            <a:ext cx="2016224" cy="261610"/>
          </a:xfrm>
          <a:prstGeom prst="rect">
            <a:avLst/>
          </a:prstGeom>
          <a:solidFill>
            <a:srgbClr val="1369B2"/>
          </a:solidFill>
        </p:spPr>
        <p:txBody>
          <a:bodyPr wrap="square" rtlCol="0">
            <a:spAutoFit/>
          </a:bodyPr>
          <a:lstStyle/>
          <a:p>
            <a:r>
              <a:rPr lang="en-US" altLang="zh-CN" sz="1100" b="1" dirty="0" err="1">
                <a:solidFill>
                  <a:schemeClr val="bg1"/>
                </a:solidFill>
                <a:latin typeface="微软雅黑" panose="020B0503020204020204" pitchFamily="34" charset="-122"/>
                <a:ea typeface="微软雅黑" panose="020B0503020204020204" pitchFamily="34" charset="-122"/>
              </a:rPr>
              <a:t>yx.ityxb.com</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2129444"/>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613" y="3789040"/>
            <a:ext cx="8602861" cy="848558"/>
          </a:xfrm>
          <a:prstGeom prst="rect">
            <a:avLst/>
          </a:prstGeom>
        </p:spPr>
      </p:pic>
      <p:grpSp>
        <p:nvGrpSpPr>
          <p:cNvPr id="4" name="组合 3"/>
          <p:cNvGrpSpPr/>
          <p:nvPr userDrawn="1"/>
        </p:nvGrpSpPr>
        <p:grpSpPr>
          <a:xfrm>
            <a:off x="2339752" y="1417638"/>
            <a:ext cx="4844935" cy="1155469"/>
            <a:chOff x="3765665" y="989215"/>
            <a:chExt cx="4844935" cy="1155469"/>
          </a:xfrm>
        </p:grpSpPr>
        <p:sp>
          <p:nvSpPr>
            <p:cNvPr id="5" name="矩形 4"/>
            <p:cNvSpPr/>
            <p:nvPr userDrawn="1"/>
          </p:nvSpPr>
          <p:spPr>
            <a:xfrm>
              <a:off x="3765665" y="989215"/>
              <a:ext cx="4844935" cy="115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48948" y="1381406"/>
              <a:ext cx="3798019" cy="592823"/>
            </a:xfrm>
            <a:prstGeom prst="rect">
              <a:avLst/>
            </a:prstGeom>
          </p:spPr>
        </p:pic>
      </p:grpSp>
    </p:spTree>
    <p:extLst>
      <p:ext uri="{BB962C8B-B14F-4D97-AF65-F5344CB8AC3E}">
        <p14:creationId xmlns:p14="http://schemas.microsoft.com/office/powerpoint/2010/main" val="2900600177"/>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43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push di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588" y="264160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lnSpc>
                <a:spcPct val="120000"/>
              </a:lnSpc>
              <a:spcBef>
                <a:spcPct val="0"/>
              </a:spcBef>
              <a:spcAft>
                <a:spcPct val="0"/>
              </a:spcAft>
              <a:buFont typeface="Arial" charset="0"/>
              <a:buNone/>
            </a:pPr>
            <a:r>
              <a:rPr lang="zh-CN" altLang="en-US" sz="4000" b="1" dirty="0" smtClean="0">
                <a:solidFill>
                  <a:prstClr val="white"/>
                </a:solidFill>
                <a:latin typeface="微软雅黑" pitchFamily="34" charset="-122"/>
                <a:ea typeface="微软雅黑" pitchFamily="34" charset="-122"/>
                <a:sym typeface="微软雅黑" pitchFamily="34" charset="-122"/>
              </a:rPr>
              <a:t>第</a:t>
            </a:r>
            <a:r>
              <a:rPr lang="en-US" altLang="zh-CN" sz="4000" b="1" dirty="0" smtClean="0">
                <a:solidFill>
                  <a:prstClr val="white"/>
                </a:solidFill>
                <a:latin typeface="微软雅黑" pitchFamily="34" charset="-122"/>
                <a:ea typeface="微软雅黑" pitchFamily="34" charset="-122"/>
                <a:sym typeface="微软雅黑" pitchFamily="34" charset="-122"/>
              </a:rPr>
              <a:t>8</a:t>
            </a:r>
            <a:r>
              <a:rPr lang="zh-CN" altLang="en-US" sz="4000" b="1" dirty="0" smtClean="0">
                <a:solidFill>
                  <a:prstClr val="white"/>
                </a:solidFill>
                <a:latin typeface="微软雅黑" pitchFamily="34" charset="-122"/>
                <a:ea typeface="微软雅黑" pitchFamily="34" charset="-122"/>
                <a:sym typeface="微软雅黑" pitchFamily="34" charset="-122"/>
              </a:rPr>
              <a:t>章	社群数据分析</a:t>
            </a:r>
          </a:p>
        </p:txBody>
      </p:sp>
      <p:sp>
        <p:nvSpPr>
          <p:cNvPr id="2051" name="TextBox 13"/>
          <p:cNvSpPr>
            <a:spLocks noChangeArrowheads="1"/>
          </p:cNvSpPr>
          <p:nvPr/>
        </p:nvSpPr>
        <p:spPr bwMode="auto">
          <a:xfrm>
            <a:off x="5133975" y="5497513"/>
            <a:ext cx="3236913" cy="458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buFont typeface="Arial" charset="0"/>
              <a:buChar char="•"/>
            </a:pPr>
            <a:r>
              <a:rPr lang="zh-CN" altLang="en-US" dirty="0">
                <a:solidFill>
                  <a:srgbClr val="92A1D1"/>
                </a:solidFill>
                <a:latin typeface="微软雅黑" pitchFamily="34" charset="-122"/>
                <a:ea typeface="微软雅黑" pitchFamily="34" charset="-122"/>
                <a:sym typeface="微软雅黑" pitchFamily="34" charset="-122"/>
              </a:rPr>
              <a:t>常见的数据项目</a:t>
            </a:r>
            <a:endParaRPr lang="en-US" altLang="zh-CN" dirty="0" smtClean="0">
              <a:solidFill>
                <a:srgbClr val="92A1D1"/>
              </a:solidFill>
              <a:latin typeface="微软雅黑" pitchFamily="34" charset="-122"/>
              <a:ea typeface="微软雅黑" pitchFamily="34" charset="-122"/>
              <a:sym typeface="微软雅黑" pitchFamily="34" charset="-122"/>
            </a:endParaRPr>
          </a:p>
        </p:txBody>
      </p:sp>
      <p:sp>
        <p:nvSpPr>
          <p:cNvPr id="2052" name="矩形 8"/>
          <p:cNvSpPr>
            <a:spLocks noChangeArrowheads="1"/>
          </p:cNvSpPr>
          <p:nvPr/>
        </p:nvSpPr>
        <p:spPr bwMode="auto">
          <a:xfrm>
            <a:off x="2514600" y="5511800"/>
            <a:ext cx="565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buFont typeface="Arial" charset="0"/>
              <a:buChar char="•"/>
            </a:pPr>
            <a:r>
              <a:rPr lang="zh-CN" altLang="en-US" dirty="0">
                <a:solidFill>
                  <a:srgbClr val="92A1D1"/>
                </a:solidFill>
                <a:latin typeface="微软雅黑" pitchFamily="34" charset="-122"/>
                <a:ea typeface="微软雅黑" pitchFamily="34" charset="-122"/>
                <a:sym typeface="微软雅黑" pitchFamily="34" charset="-122"/>
              </a:rPr>
              <a:t>了解</a:t>
            </a:r>
            <a:r>
              <a:rPr lang="zh-CN" altLang="en-US" dirty="0" smtClean="0">
                <a:solidFill>
                  <a:srgbClr val="92A1D1"/>
                </a:solidFill>
                <a:latin typeface="微软雅黑" pitchFamily="34" charset="-122"/>
                <a:ea typeface="微软雅黑" pitchFamily="34" charset="-122"/>
                <a:sym typeface="微软雅黑" pitchFamily="34" charset="-122"/>
              </a:rPr>
              <a:t>数据分析</a:t>
            </a:r>
            <a:endParaRPr lang="en-US" altLang="zh-CN" dirty="0" smtClean="0">
              <a:solidFill>
                <a:srgbClr val="92A1D1"/>
              </a:solidFill>
              <a:latin typeface="微软雅黑" pitchFamily="34" charset="-122"/>
              <a:ea typeface="微软雅黑" pitchFamily="34" charset="-122"/>
              <a:sym typeface="微软雅黑" pitchFamily="34" charset="-122"/>
            </a:endParaRPr>
          </a:p>
          <a:p>
            <a:pPr eaLnBrk="0" fontAlgn="base" hangingPunct="0">
              <a:lnSpc>
                <a:spcPct val="150000"/>
              </a:lnSpc>
              <a:spcBef>
                <a:spcPct val="0"/>
              </a:spcBef>
              <a:spcAft>
                <a:spcPct val="0"/>
              </a:spcAft>
              <a:buFont typeface="Arial" charset="0"/>
              <a:buChar char="•"/>
            </a:pPr>
            <a:r>
              <a:rPr lang="zh-CN" altLang="en-US" dirty="0">
                <a:solidFill>
                  <a:srgbClr val="92A1D1"/>
                </a:solidFill>
                <a:latin typeface="微软雅黑" pitchFamily="34" charset="-122"/>
                <a:ea typeface="微软雅黑" pitchFamily="34" charset="-122"/>
                <a:sym typeface="微软雅黑" pitchFamily="34" charset="-122"/>
              </a:rPr>
              <a:t>数据分析方法</a:t>
            </a:r>
            <a:endParaRPr lang="zh-CN" altLang="en-US" dirty="0" smtClean="0">
              <a:solidFill>
                <a:srgbClr val="92A1D1"/>
              </a:solidFill>
              <a:latin typeface="微软雅黑" pitchFamily="34" charset="-122"/>
              <a:ea typeface="微软雅黑" pitchFamily="34" charset="-122"/>
              <a:sym typeface="微软雅黑" pitchFamily="34" charset="-122"/>
            </a:endParaRPr>
          </a:p>
        </p:txBody>
      </p:sp>
      <p:sp>
        <p:nvSpPr>
          <p:cNvPr id="11" name="椭圆 10"/>
          <p:cNvSpPr/>
          <p:nvPr/>
        </p:nvSpPr>
        <p:spPr bwMode="auto">
          <a:xfrm>
            <a:off x="1187624" y="5541963"/>
            <a:ext cx="1057101" cy="792162"/>
          </a:xfrm>
          <a:prstGeom prst="ellipse">
            <a:avLst/>
          </a:prstGeom>
          <a:solidFill>
            <a:srgbClr val="92A1D1"/>
          </a:solidFill>
          <a:ln w="28575" cap="flat" cmpd="sng" algn="ctr">
            <a:noFill/>
            <a:prstDash val="solid"/>
            <a:round/>
            <a:headEnd type="none" w="med" len="med"/>
            <a:tailEnd type="none" w="med" len="med"/>
          </a:ln>
          <a:effectLst/>
          <a:extLst/>
        </p:spPr>
        <p:txBody>
          <a:bodyPr/>
          <a:lstStyle/>
          <a:p>
            <a:pPr eaLnBrk="0" fontAlgn="base" hangingPunct="0">
              <a:spcBef>
                <a:spcPct val="0"/>
              </a:spcBef>
              <a:spcAft>
                <a:spcPct val="0"/>
              </a:spcAft>
              <a:buFont typeface="Arial" pitchFamily="34" charset="0"/>
              <a:buNone/>
              <a:defRPr/>
            </a:pPr>
            <a:endParaRPr lang="zh-CN" altLang="en-US">
              <a:solidFill>
                <a:srgbClr val="7FD13B">
                  <a:lumMod val="75000"/>
                </a:srgbClr>
              </a:solidFill>
            </a:endParaRPr>
          </a:p>
        </p:txBody>
      </p:sp>
      <p:sp>
        <p:nvSpPr>
          <p:cNvPr id="2054" name="矩形 4"/>
          <p:cNvSpPr>
            <a:spLocks noChangeArrowheads="1"/>
          </p:cNvSpPr>
          <p:nvPr/>
        </p:nvSpPr>
        <p:spPr bwMode="auto">
          <a:xfrm>
            <a:off x="1241629" y="5589240"/>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pPr>
            <a:r>
              <a:rPr lang="zh-CN" altLang="en-US" sz="2000" b="1" dirty="0" smtClean="0">
                <a:solidFill>
                  <a:prstClr val="white"/>
                </a:solidFill>
                <a:latin typeface="微软雅黑" pitchFamily="34" charset="-122"/>
                <a:ea typeface="微软雅黑" pitchFamily="34" charset="-122"/>
                <a:sym typeface="微软雅黑" pitchFamily="34" charset="-122"/>
              </a:rPr>
              <a:t>新媒体</a:t>
            </a:r>
            <a:endParaRPr lang="en-US" altLang="zh-CN" sz="2000" b="1" dirty="0" smtClean="0">
              <a:solidFill>
                <a:prstClr val="white"/>
              </a:solidFill>
              <a:latin typeface="微软雅黑" pitchFamily="34" charset="-122"/>
              <a:ea typeface="微软雅黑" pitchFamily="34" charset="-122"/>
              <a:sym typeface="微软雅黑" pitchFamily="34" charset="-122"/>
            </a:endParaRPr>
          </a:p>
          <a:p>
            <a:pPr algn="ctr" fontAlgn="base">
              <a:spcBef>
                <a:spcPct val="0"/>
              </a:spcBef>
              <a:spcAft>
                <a:spcPct val="0"/>
              </a:spcAft>
            </a:pPr>
            <a:r>
              <a:rPr lang="zh-CN" altLang="en-US" sz="2000" b="1" dirty="0">
                <a:solidFill>
                  <a:prstClr val="white"/>
                </a:solidFill>
                <a:latin typeface="微软雅黑" pitchFamily="34" charset="-122"/>
                <a:ea typeface="微软雅黑" pitchFamily="34" charset="-122"/>
                <a:sym typeface="微软雅黑" pitchFamily="34" charset="-122"/>
              </a:rPr>
              <a:t>运营</a:t>
            </a:r>
            <a:endParaRPr lang="en-US" altLang="zh-CN" sz="2000" b="1" dirty="0" smtClean="0">
              <a:solidFill>
                <a:prstClr val="white"/>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25608365"/>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8.1.2  </a:t>
            </a:r>
            <a:r>
              <a:rPr lang="zh-CN" altLang="en-US" sz="2700" dirty="0" smtClean="0">
                <a:solidFill>
                  <a:srgbClr val="1369B2"/>
                </a:solidFill>
                <a:latin typeface="微软雅黑" pitchFamily="34" charset="-122"/>
                <a:ea typeface="微软雅黑" pitchFamily="34" charset="-122"/>
              </a:rPr>
              <a:t>社群</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化</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用户</a:t>
            </a:r>
            <a:r>
              <a:rPr lang="zh-CN" altLang="en-US" sz="2000" b="1" dirty="0">
                <a:solidFill>
                  <a:srgbClr val="1B639F"/>
                </a:solidFill>
              </a:rPr>
              <a:t>行为数据化</a:t>
            </a:r>
          </a:p>
        </p:txBody>
      </p:sp>
      <p:sp>
        <p:nvSpPr>
          <p:cNvPr id="10" name="矩形 15"/>
          <p:cNvSpPr>
            <a:spLocks noChangeArrowheads="1"/>
          </p:cNvSpPr>
          <p:nvPr/>
        </p:nvSpPr>
        <p:spPr bwMode="auto">
          <a:xfrm>
            <a:off x="688975" y="2473325"/>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社群用户行为数据化的本质是通过拆解用户在社群里的行为，统计得出用户行为的相关数据，然后社群运营者可以根据数据体现出的社群运营实际情况，进行精细化管理，促进社群用户的活跃度。用户在社群上的交互行为有很多，最基础的有加群、退群、发言、发红包等，接入第三方社群管理工具延伸开的还有签到、购买和投票等行为。</a:t>
            </a:r>
          </a:p>
          <a:p>
            <a:pPr algn="just">
              <a:lnSpc>
                <a:spcPct val="150000"/>
              </a:lnSpc>
            </a:pPr>
            <a:r>
              <a:rPr lang="zh-CN" altLang="en-US" sz="1700" dirty="0">
                <a:latin typeface="微软雅黑" pitchFamily="34" charset="-122"/>
                <a:ea typeface="微软雅黑" pitchFamily="34" charset="-122"/>
              </a:rPr>
              <a:t>这一些行为可以直接拆解出每日</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周</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月入群人数、每日</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周</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月退群人数、每日签到数、活动参与人数等基础数据。再加以公式及算法的套入，可以得出人员流动性、社群活跃度、活动参与度等复合型数据。</a:t>
            </a:r>
          </a:p>
          <a:p>
            <a:pPr algn="just">
              <a:lnSpc>
                <a:spcPct val="150000"/>
              </a:lnSpc>
            </a:pPr>
            <a:r>
              <a:rPr lang="zh-CN" altLang="en-US" sz="1700" dirty="0">
                <a:latin typeface="微软雅黑" pitchFamily="34" charset="-122"/>
                <a:ea typeface="微软雅黑" pitchFamily="34" charset="-122"/>
              </a:rPr>
              <a:t>不同运营目的下的社群里的用户行为是不一样的，要拆解的用户行为也不同</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418009539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8.1.2  </a:t>
            </a:r>
            <a:r>
              <a:rPr lang="zh-CN" altLang="en-US" sz="2700" dirty="0" smtClean="0">
                <a:solidFill>
                  <a:srgbClr val="1369B2"/>
                </a:solidFill>
                <a:latin typeface="微软雅黑" pitchFamily="34" charset="-122"/>
                <a:ea typeface="微软雅黑" pitchFamily="34" charset="-122"/>
              </a:rPr>
              <a:t>社群</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化</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内容数据化</a:t>
            </a:r>
          </a:p>
        </p:txBody>
      </p:sp>
      <p:sp>
        <p:nvSpPr>
          <p:cNvPr id="10" name="矩形 15"/>
          <p:cNvSpPr>
            <a:spLocks noChangeArrowheads="1"/>
          </p:cNvSpPr>
          <p:nvPr/>
        </p:nvSpPr>
        <p:spPr bwMode="auto">
          <a:xfrm>
            <a:off x="688975" y="2473325"/>
            <a:ext cx="7980363"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社群的用户行为数据化是基于用户行为的拆解和统计，内容数据化则是把用户在社群里具体的产生内容数量、内容特征等信息转换为数据。</a:t>
            </a:r>
          </a:p>
          <a:p>
            <a:pPr algn="just">
              <a:lnSpc>
                <a:spcPct val="150000"/>
              </a:lnSpc>
            </a:pPr>
            <a:r>
              <a:rPr lang="zh-CN" altLang="en-US" sz="1700" dirty="0">
                <a:latin typeface="微软雅黑" pitchFamily="34" charset="-122"/>
                <a:ea typeface="微软雅黑" pitchFamily="34" charset="-122"/>
              </a:rPr>
              <a:t>在社群中对用户的内容统计项主要为发言内容类别、观点趋势、转发分享量、内容的时间分布等，特定运营目的的社群会还需要对特定时间段里的发言内容进行互动统计，这些数据可以拆解为话题排名、观点占比、转发量等数据，从而获知到用户的喜好和习惯，为进一步完成用户画像和内容选题提供了基础数据支持。</a:t>
            </a:r>
          </a:p>
        </p:txBody>
      </p:sp>
    </p:spTree>
    <p:extLst>
      <p:ext uri="{BB962C8B-B14F-4D97-AF65-F5344CB8AC3E}">
        <p14:creationId xmlns:p14="http://schemas.microsoft.com/office/powerpoint/2010/main" val="225838271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8.1.2  </a:t>
            </a:r>
            <a:r>
              <a:rPr lang="zh-CN" altLang="en-US" sz="2700" dirty="0" smtClean="0">
                <a:solidFill>
                  <a:srgbClr val="1369B2"/>
                </a:solidFill>
                <a:latin typeface="微软雅黑" pitchFamily="34" charset="-122"/>
                <a:ea typeface="微软雅黑" pitchFamily="34" charset="-122"/>
              </a:rPr>
              <a:t>社群</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化</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业务数据化</a:t>
            </a:r>
          </a:p>
        </p:txBody>
      </p:sp>
      <p:sp>
        <p:nvSpPr>
          <p:cNvPr id="10" name="矩形 15"/>
          <p:cNvSpPr>
            <a:spLocks noChangeArrowheads="1"/>
          </p:cNvSpPr>
          <p:nvPr/>
        </p:nvSpPr>
        <p:spPr bwMode="auto">
          <a:xfrm>
            <a:off x="688975" y="2473325"/>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smtClean="0">
                <a:latin typeface="微软雅黑" pitchFamily="34" charset="-122"/>
                <a:ea typeface="微软雅黑" pitchFamily="34" charset="-122"/>
              </a:rPr>
              <a:t>对于</a:t>
            </a:r>
            <a:r>
              <a:rPr lang="zh-CN" altLang="en-US" sz="1700" dirty="0">
                <a:latin typeface="微软雅黑" pitchFamily="34" charset="-122"/>
                <a:ea typeface="微软雅黑" pitchFamily="34" charset="-122"/>
              </a:rPr>
              <a:t>盈利类社群来说，社群用户数量、活跃度、积极性等数据都是次要的，最核心的是营收数据。此外推广产品、提供服务类的社群也是如此，提供的服务、创造的营收、推广的产品等都是社群的关键内容，都可以拆解出具体数据来，这里把这些数据统称为业务数据。</a:t>
            </a:r>
          </a:p>
          <a:p>
            <a:pPr algn="just">
              <a:lnSpc>
                <a:spcPct val="150000"/>
              </a:lnSpc>
            </a:pPr>
            <a:r>
              <a:rPr lang="zh-CN" altLang="en-US" sz="1700" dirty="0">
                <a:latin typeface="微软雅黑" pitchFamily="34" charset="-122"/>
                <a:ea typeface="微软雅黑" pitchFamily="34" charset="-122"/>
              </a:rPr>
              <a:t>业务数据包括了产品曝光总量、购买用户量、购买销售额等基础数据，还有用户留存率、复购率、用户满意度等复合型数据。不过要注意的一点是，不同社群的业务数据差异极大，甚至同类型的数据在不同社群会有完全不同的数值，这意味着社群运营者不能简单的通过对比来分析自身社群的业务数据，必须结合自身实际情况，加上地域、用户类型、用户购买力等参数，再进行分析判断。</a:t>
            </a:r>
          </a:p>
        </p:txBody>
      </p:sp>
    </p:spTree>
    <p:extLst>
      <p:ext uri="{BB962C8B-B14F-4D97-AF65-F5344CB8AC3E}">
        <p14:creationId xmlns:p14="http://schemas.microsoft.com/office/powerpoint/2010/main" val="249723148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a:t>
              </a:r>
              <a:r>
                <a:rPr lang="zh-CN" altLang="en-US" sz="2800" b="1" dirty="0" smtClean="0">
                  <a:solidFill>
                    <a:srgbClr val="006BA9"/>
                  </a:solidFill>
                  <a:latin typeface="微软雅黑" pitchFamily="34" charset="-122"/>
                  <a:ea typeface="微软雅黑" pitchFamily="34" charset="-122"/>
                </a:rPr>
                <a:t>项目</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grpSp>
        <p:nvGrpSpPr>
          <p:cNvPr id="20" name="组合 2"/>
          <p:cNvGrpSpPr>
            <a:grpSpLocks/>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群员数据</a:t>
              </a:r>
              <a:endParaRPr lang="en-US" kern="0" dirty="0">
                <a:solidFill>
                  <a:srgbClr val="4E5B6F">
                    <a:lumMod val="50000"/>
                  </a:srgbClr>
                </a:solidFill>
                <a:latin typeface="微软雅黑" pitchFamily="34" charset="-122"/>
                <a:ea typeface="微软雅黑"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27" name="组合 2"/>
          <p:cNvGrpSpPr>
            <a:grpSpLocks/>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内容数据</a:t>
              </a:r>
              <a:endParaRPr lang="en-US" altLang="zh-CN" kern="0" dirty="0">
                <a:solidFill>
                  <a:srgbClr val="4E5B6F">
                    <a:lumMod val="50000"/>
                  </a:srgbClr>
                </a:solidFill>
                <a:latin typeface="微软雅黑" pitchFamily="34" charset="-122"/>
                <a:ea typeface="微软雅黑"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30" name="组合 2"/>
          <p:cNvGrpSpPr>
            <a:grpSpLocks/>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itchFamily="34" charset="-122"/>
                  <a:ea typeface="微软雅黑" pitchFamily="34" charset="-122"/>
                </a:rPr>
                <a:t>业务数据</a:t>
              </a:r>
              <a:endParaRPr lang="en-US" altLang="zh-CN" kern="0" dirty="0">
                <a:solidFill>
                  <a:srgbClr val="4E5B6F">
                    <a:lumMod val="50000"/>
                  </a:srgbClr>
                </a:solidFill>
                <a:latin typeface="微软雅黑" pitchFamily="34" charset="-122"/>
                <a:ea typeface="微软雅黑" pitchFamily="34" charset="-122"/>
              </a:endParaRP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ndParaRPr>
            </a:p>
          </p:txBody>
        </p:sp>
      </p:grpSp>
    </p:spTree>
    <p:extLst>
      <p:ext uri="{BB962C8B-B14F-4D97-AF65-F5344CB8AC3E}">
        <p14:creationId xmlns:p14="http://schemas.microsoft.com/office/powerpoint/2010/main" val="272506270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新增</a:t>
            </a:r>
            <a:r>
              <a:rPr lang="zh-CN" altLang="en-US" sz="2000" b="1" dirty="0">
                <a:solidFill>
                  <a:srgbClr val="1B639F"/>
                </a:solidFill>
              </a:rPr>
              <a:t>人数</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新增人数是指一定时期内社群内增加的人员数量，非净增人数，一般分为日新增人数、周新增人数、月新增人数三种，这些数据可以帮助社群运营者了解到社群的发展趋势情况。在大多数社群中，新增人数多代表着社群的生命力强，有较强的吸引力；社群如果长期没有新成员进群，说明社群的吸引力不足或者引流渠道出了问题，社群运营者进行群员调查，了解群员是否对社群现状满意；并且盘点引流渠道，去除效果不好的渠道，开拓新的优质渠道。</a:t>
            </a:r>
          </a:p>
        </p:txBody>
      </p:sp>
    </p:spTree>
    <p:extLst>
      <p:ext uri="{BB962C8B-B14F-4D97-AF65-F5344CB8AC3E}">
        <p14:creationId xmlns:p14="http://schemas.microsoft.com/office/powerpoint/2010/main" val="355906350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退</a:t>
            </a:r>
            <a:r>
              <a:rPr lang="zh-CN" altLang="en-US" sz="2000" b="1" dirty="0">
                <a:solidFill>
                  <a:srgbClr val="1B639F"/>
                </a:solidFill>
              </a:rPr>
              <a:t>群人数</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退群人数是指一定时期内社群内总计减少的人员数量，非净减人数。与新增群员数类似，也常常分为日退群人数、周退群人数、月退群人数三种。退群人数一般与用户满意度直接挂钩，体现出了社群的运营质量。一般来说，社群中退群人数少说明用户较满意社群现状，退群人数多则说明社群运营出现了较大问题，需要社群运营者尽快调查和处理用户不满意的问题点。需要说明的一点是，社群管理者主动清理社群人员也会导致退群人数大幅上升，这属于特殊情况，不予计算。</a:t>
            </a:r>
          </a:p>
        </p:txBody>
      </p:sp>
    </p:spTree>
    <p:extLst>
      <p:ext uri="{BB962C8B-B14F-4D97-AF65-F5344CB8AC3E}">
        <p14:creationId xmlns:p14="http://schemas.microsoft.com/office/powerpoint/2010/main" val="163884443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688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总人数</a:t>
            </a:r>
          </a:p>
        </p:txBody>
      </p:sp>
      <p:sp>
        <p:nvSpPr>
          <p:cNvPr id="10" name="矩形 15"/>
          <p:cNvSpPr>
            <a:spLocks noChangeArrowheads="1"/>
          </p:cNvSpPr>
          <p:nvPr/>
        </p:nvSpPr>
        <p:spPr bwMode="auto">
          <a:xfrm>
            <a:off x="688975" y="2473325"/>
            <a:ext cx="798036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社群总人数就是社群中现有的人数统计数据，一般每周或每月统计一次，一般作为复合型数据的基数使用，其本身对社群的价值并不是很大。</a:t>
            </a:r>
          </a:p>
        </p:txBody>
      </p:sp>
      <p:sp>
        <p:nvSpPr>
          <p:cNvPr id="11" name="矩形 14"/>
          <p:cNvSpPr>
            <a:spLocks noChangeArrowheads="1"/>
          </p:cNvSpPr>
          <p:nvPr/>
        </p:nvSpPr>
        <p:spPr bwMode="auto">
          <a:xfrm>
            <a:off x="536575" y="3527137"/>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净增长人数</a:t>
            </a:r>
          </a:p>
        </p:txBody>
      </p:sp>
      <p:sp>
        <p:nvSpPr>
          <p:cNvPr id="12" name="矩形 15"/>
          <p:cNvSpPr>
            <a:spLocks noChangeArrowheads="1"/>
          </p:cNvSpPr>
          <p:nvPr/>
        </p:nvSpPr>
        <p:spPr bwMode="auto">
          <a:xfrm>
            <a:off x="696093" y="3933056"/>
            <a:ext cx="7980363"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社群净增长人数通过新增人数减去退群人数而得，数据的正负可以帮助社群运营者分析社群处于上升阶段还是下滑阶段，其主要价值在于参考，而非直接得出结论。社群净增长人数低的应对措施即为提高新增人数的方法加降低退群人数的方法结合。</a:t>
            </a:r>
          </a:p>
        </p:txBody>
      </p:sp>
    </p:spTree>
    <p:extLst>
      <p:ext uri="{BB962C8B-B14F-4D97-AF65-F5344CB8AC3E}">
        <p14:creationId xmlns:p14="http://schemas.microsoft.com/office/powerpoint/2010/main" val="1638844435"/>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30492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5</a:t>
            </a:r>
            <a:r>
              <a:rPr lang="en-US" altLang="zh-CN" sz="2000" b="1" dirty="0" smtClean="0">
                <a:solidFill>
                  <a:srgbClr val="1B639F"/>
                </a:solidFill>
              </a:rPr>
              <a:t>.</a:t>
            </a:r>
            <a:r>
              <a:rPr lang="zh-CN" altLang="en-US" sz="2000" b="1" dirty="0" smtClean="0">
                <a:solidFill>
                  <a:srgbClr val="1B639F"/>
                </a:solidFill>
              </a:rPr>
              <a:t>活跃</a:t>
            </a:r>
            <a:r>
              <a:rPr lang="zh-CN" altLang="en-US" sz="2000" b="1" dirty="0">
                <a:solidFill>
                  <a:srgbClr val="1B639F"/>
                </a:solidFill>
              </a:rPr>
              <a:t>用户数</a:t>
            </a:r>
            <a:r>
              <a:rPr lang="en-US" altLang="zh-CN" sz="2000" b="1" dirty="0">
                <a:solidFill>
                  <a:srgbClr val="1B639F"/>
                </a:solidFill>
              </a:rPr>
              <a:t>/</a:t>
            </a:r>
            <a:r>
              <a:rPr lang="zh-CN" altLang="en-US" sz="2000" b="1" dirty="0">
                <a:solidFill>
                  <a:srgbClr val="1B639F"/>
                </a:solidFill>
              </a:rPr>
              <a:t>社群活跃度</a:t>
            </a:r>
          </a:p>
        </p:txBody>
      </p:sp>
      <p:sp>
        <p:nvSpPr>
          <p:cNvPr id="10" name="矩形 15"/>
          <p:cNvSpPr>
            <a:spLocks noChangeArrowheads="1"/>
          </p:cNvSpPr>
          <p:nvPr/>
        </p:nvSpPr>
        <p:spPr bwMode="auto">
          <a:xfrm>
            <a:off x="688975" y="2473325"/>
            <a:ext cx="7980363"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在统计活跃用户数前社群运营者先需要定义“活跃”的标准，例如平均每天至少有一次发言，然后再通过这个标准来筛选出活跃用户，最后得出活跃用户数。把活跃用户数除以社群总人数，就可以得到社群活跃度。社群活跃度是衡量社群质量的一个重要指标，一般来说，社群活跃度高代表着社群质量高，反之社群活跃度低代表着社群质量低。当遇到社群活跃度低的问题时，社群运营者需要反思自己的社群运营模式，看看是不是有哪些环节没做好或者没有做，此外也可以通过群话题、群分享等手段提高社群活跃度</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449894841"/>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33073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6</a:t>
            </a:r>
            <a:r>
              <a:rPr lang="en-US" altLang="zh-CN" sz="2000" b="1" dirty="0" smtClean="0">
                <a:solidFill>
                  <a:srgbClr val="1B639F"/>
                </a:solidFill>
              </a:rPr>
              <a:t>.</a:t>
            </a:r>
            <a:r>
              <a:rPr lang="zh-CN" altLang="en-US" sz="2000" b="1" dirty="0" smtClean="0">
                <a:solidFill>
                  <a:srgbClr val="1B639F"/>
                </a:solidFill>
              </a:rPr>
              <a:t>活动</a:t>
            </a:r>
            <a:r>
              <a:rPr lang="zh-CN" altLang="en-US" sz="2000" b="1" dirty="0">
                <a:solidFill>
                  <a:srgbClr val="1B639F"/>
                </a:solidFill>
              </a:rPr>
              <a:t>参与人数</a:t>
            </a:r>
            <a:r>
              <a:rPr lang="en-US" altLang="zh-CN" sz="2000" b="1" dirty="0">
                <a:solidFill>
                  <a:srgbClr val="1B639F"/>
                </a:solidFill>
              </a:rPr>
              <a:t>/</a:t>
            </a:r>
            <a:r>
              <a:rPr lang="zh-CN" altLang="en-US" sz="2000" b="1" dirty="0">
                <a:solidFill>
                  <a:srgbClr val="1B639F"/>
                </a:solidFill>
              </a:rPr>
              <a:t>活动参与度</a:t>
            </a:r>
          </a:p>
        </p:txBody>
      </p:sp>
      <p:sp>
        <p:nvSpPr>
          <p:cNvPr id="10" name="矩形 15"/>
          <p:cNvSpPr>
            <a:spLocks noChangeArrowheads="1"/>
          </p:cNvSpPr>
          <p:nvPr/>
        </p:nvSpPr>
        <p:spPr bwMode="auto">
          <a:xfrm>
            <a:off x="688975" y="2473325"/>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活动参与人数是指单次活动的参与总人数，而活动参与度是活动参与人数除以社群总人数而得出的比例数据。活动参与度可以体现用户的积极性和活动的质量，分为纵向比较和横向比较两种分析方法。纵向比较是指不同时期同类型的活动进行对比，从而得出用户积极性的变化；横向比较是指同一时期不同类型的活动进行比较，从而得出不同类型的活动质量的优劣。</a:t>
            </a:r>
          </a:p>
          <a:p>
            <a:pPr algn="just">
              <a:lnSpc>
                <a:spcPct val="150000"/>
              </a:lnSpc>
            </a:pPr>
            <a:r>
              <a:rPr lang="zh-CN" altLang="en-US" sz="1700" dirty="0">
                <a:latin typeface="微软雅黑" pitchFamily="34" charset="-122"/>
                <a:ea typeface="微软雅黑" pitchFamily="34" charset="-122"/>
              </a:rPr>
              <a:t>当一个社群遇到活动参与度低的情况时，首先要分析出原因是用户积极性低还是活动质量差，如果是用户积极性低，社群运营者在之后应多举行增加用户积极性的活动，例如抽奖、送礼、答题等；如果是活动质量差，就需要整体复盘活动，找出活动中的缺点与不足，加以优化，争取下次活动实现较好的数据展现。</a:t>
            </a:r>
          </a:p>
        </p:txBody>
      </p:sp>
    </p:spTree>
    <p:extLst>
      <p:ext uri="{BB962C8B-B14F-4D97-AF65-F5344CB8AC3E}">
        <p14:creationId xmlns:p14="http://schemas.microsoft.com/office/powerpoint/2010/main" val="4233775777"/>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688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7</a:t>
            </a:r>
            <a:r>
              <a:rPr lang="en-US" altLang="zh-CN" sz="2000" b="1" dirty="0" smtClean="0">
                <a:solidFill>
                  <a:srgbClr val="1B639F"/>
                </a:solidFill>
              </a:rPr>
              <a:t>.</a:t>
            </a:r>
            <a:r>
              <a:rPr lang="zh-CN" altLang="en-US" sz="2000" b="1" dirty="0" smtClean="0">
                <a:solidFill>
                  <a:srgbClr val="1B639F"/>
                </a:solidFill>
              </a:rPr>
              <a:t>消息</a:t>
            </a:r>
            <a:r>
              <a:rPr lang="zh-CN" altLang="en-US" sz="2000" b="1" dirty="0">
                <a:solidFill>
                  <a:srgbClr val="1B639F"/>
                </a:solidFill>
              </a:rPr>
              <a:t>量排名</a:t>
            </a:r>
          </a:p>
        </p:txBody>
      </p:sp>
      <p:sp>
        <p:nvSpPr>
          <p:cNvPr id="10" name="矩形 15"/>
          <p:cNvSpPr>
            <a:spLocks noChangeArrowheads="1"/>
          </p:cNvSpPr>
          <p:nvPr/>
        </p:nvSpPr>
        <p:spPr bwMode="auto">
          <a:xfrm>
            <a:off x="688975"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消息量排名是指一定时间内，统计社群内每个用户发送的消息量，以消息量为数据进行的排名。消息量排名的作用主要体现在两个方面，一是可以让社群运营者了解到社群里哪些人比较活跃，可以通过沟通争取把其发展为社群的核心用户；二是可以展现到社群中，作为一个话题增加用户讨论，也可以增加用户的攀比心理，促进社群活跃度的提升。</a:t>
            </a:r>
          </a:p>
        </p:txBody>
      </p:sp>
    </p:spTree>
    <p:extLst>
      <p:ext uri="{BB962C8B-B14F-4D97-AF65-F5344CB8AC3E}">
        <p14:creationId xmlns:p14="http://schemas.microsoft.com/office/powerpoint/2010/main" val="4233775777"/>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0" y="2185988"/>
            <a:ext cx="9144000" cy="2863850"/>
          </a:xfrm>
          <a:prstGeom prst="rect">
            <a:avLst/>
          </a:prstGeom>
          <a:solidFill>
            <a:schemeClr val="bg1">
              <a:lumMod val="95000"/>
            </a:schemeClr>
          </a:solidFill>
          <a:ln w="28575" cap="flat" cmpd="sng" algn="ctr">
            <a:solidFill>
              <a:schemeClr val="bg1">
                <a:lumMod val="95000"/>
              </a:schemeClr>
            </a:solidFill>
            <a:prstDash val="solid"/>
            <a:round/>
            <a:headEnd type="none" w="med" len="med"/>
            <a:tailEnd type="none" w="med" len="med"/>
          </a:ln>
          <a:effectLst/>
          <a:extLst/>
        </p:spPr>
        <p:txBody>
          <a:bodyPr/>
          <a:lstStyle/>
          <a:p>
            <a:pPr fontAlgn="base">
              <a:spcBef>
                <a:spcPct val="0"/>
              </a:spcBef>
              <a:spcAft>
                <a:spcPct val="0"/>
              </a:spcAft>
              <a:buFont typeface="Arial" pitchFamily="34" charset="0"/>
              <a:buNone/>
              <a:defRPr/>
            </a:pPr>
            <a:endParaRPr lang="zh-CN" altLang="en-US">
              <a:solidFill>
                <a:prstClr val="black"/>
              </a:solidFill>
            </a:endParaRPr>
          </a:p>
        </p:txBody>
      </p:sp>
      <p:sp>
        <p:nvSpPr>
          <p:cNvPr id="307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学习目标</a:t>
            </a:r>
          </a:p>
        </p:txBody>
      </p:sp>
      <p:grpSp>
        <p:nvGrpSpPr>
          <p:cNvPr id="10" name="组合 9"/>
          <p:cNvGrpSpPr>
            <a:grpSpLocks/>
          </p:cNvGrpSpPr>
          <p:nvPr/>
        </p:nvGrpSpPr>
        <p:grpSpPr bwMode="auto">
          <a:xfrm>
            <a:off x="1325563" y="2409555"/>
            <a:ext cx="6491560" cy="1091453"/>
            <a:chOff x="1325563" y="2409555"/>
            <a:chExt cx="6491560" cy="1091453"/>
          </a:xfrm>
        </p:grpSpPr>
        <p:sp>
          <p:nvSpPr>
            <p:cNvPr id="3088" name="矩形 2"/>
            <p:cNvSpPr>
              <a:spLocks noChangeArrowheads="1"/>
            </p:cNvSpPr>
            <p:nvPr/>
          </p:nvSpPr>
          <p:spPr bwMode="auto">
            <a:xfrm>
              <a:off x="2928938" y="2435225"/>
              <a:ext cx="4883422" cy="1041400"/>
            </a:xfrm>
            <a:prstGeom prst="rect">
              <a:avLst/>
            </a:prstGeom>
            <a:solidFill>
              <a:schemeClr val="accent4"/>
            </a:solidFill>
            <a:ln>
              <a:noFill/>
            </a:ln>
            <a:extLst>
              <a:ext uri="{91240B29-F687-4F45-9708-019B960494DF}">
                <a14:hiddenLine xmlns:a14="http://schemas.microsoft.com/office/drawing/2010/main" w="28575" algn="ctr">
                  <a:solidFill>
                    <a:srgbClr val="000000"/>
                  </a:solidFill>
                  <a:round/>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Arial" charset="0"/>
                <a:buNone/>
                <a:defRPr/>
              </a:pPr>
              <a:endParaRPr lang="zh-CN" altLang="en-US" smtClean="0">
                <a:solidFill>
                  <a:prstClr val="black"/>
                </a:solidFill>
              </a:endParaRPr>
            </a:p>
          </p:txBody>
        </p:sp>
        <p:grpSp>
          <p:nvGrpSpPr>
            <p:cNvPr id="3087" name="组合 5"/>
            <p:cNvGrpSpPr>
              <a:grpSpLocks/>
            </p:cNvGrpSpPr>
            <p:nvPr/>
          </p:nvGrpSpPr>
          <p:grpSpPr bwMode="auto">
            <a:xfrm>
              <a:off x="2935287" y="2409555"/>
              <a:ext cx="4881836" cy="1091453"/>
              <a:chOff x="2945142" y="2523177"/>
              <a:chExt cx="4882220" cy="1108502"/>
            </a:xfrm>
          </p:grpSpPr>
          <p:sp>
            <p:nvSpPr>
              <p:cNvPr id="4" name="矩形 54"/>
              <p:cNvSpPr>
                <a:spLocks noChangeArrowheads="1"/>
              </p:cNvSpPr>
              <p:nvPr/>
            </p:nvSpPr>
            <p:spPr bwMode="auto">
              <a:xfrm>
                <a:off x="2945142" y="2537963"/>
                <a:ext cx="4756525" cy="1060892"/>
              </a:xfrm>
              <a:prstGeom prst="rect">
                <a:avLst/>
              </a:prstGeom>
              <a:solidFill>
                <a:schemeClr val="tx1">
                  <a:lumMod val="65000"/>
                  <a:lumOff val="35000"/>
                </a:schemeClr>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sp>
            <p:nvSpPr>
              <p:cNvPr id="3092" name="TextBox 81"/>
              <p:cNvSpPr>
                <a:spLocks noChangeArrowheads="1"/>
              </p:cNvSpPr>
              <p:nvPr/>
            </p:nvSpPr>
            <p:spPr bwMode="auto">
              <a:xfrm>
                <a:off x="3103906" y="2523177"/>
                <a:ext cx="4723456" cy="110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了解</a:t>
                </a:r>
                <a:r>
                  <a:rPr lang="zh-CN" altLang="en-US" sz="1500" b="1" spc="300" dirty="0">
                    <a:solidFill>
                      <a:prstClr val="white"/>
                    </a:solidFill>
                    <a:latin typeface="Copperplate Gothic Bold" pitchFamily="34" charset="0"/>
                    <a:ea typeface="微软雅黑" pitchFamily="34" charset="-122"/>
                    <a:sym typeface="Copperplate Gothic Bold" pitchFamily="34" charset="0"/>
                  </a:rPr>
                  <a:t>数据分析的定义和价值</a:t>
                </a: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了解</a:t>
                </a:r>
                <a:r>
                  <a:rPr lang="zh-CN" altLang="en-US" sz="1500" b="1" spc="300" dirty="0">
                    <a:solidFill>
                      <a:prstClr val="white"/>
                    </a:solidFill>
                    <a:latin typeface="Copperplate Gothic Bold" pitchFamily="34" charset="0"/>
                    <a:ea typeface="微软雅黑" pitchFamily="34" charset="-122"/>
                    <a:sym typeface="Copperplate Gothic Bold" pitchFamily="34" charset="0"/>
                  </a:rPr>
                  <a:t>社群数据化</a:t>
                </a:r>
              </a:p>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了解</a:t>
                </a:r>
                <a:r>
                  <a:rPr lang="zh-CN" altLang="en-US" sz="1500" b="1" spc="300" dirty="0">
                    <a:solidFill>
                      <a:prstClr val="white"/>
                    </a:solidFill>
                    <a:latin typeface="Copperplate Gothic Bold" pitchFamily="34" charset="0"/>
                    <a:ea typeface="微软雅黑" pitchFamily="34" charset="-122"/>
                    <a:sym typeface="Copperplate Gothic Bold" pitchFamily="34" charset="0"/>
                  </a:rPr>
                  <a:t>常见的数据分析方法</a:t>
                </a:r>
              </a:p>
            </p:txBody>
          </p:sp>
        </p:grpSp>
        <p:grpSp>
          <p:nvGrpSpPr>
            <p:cNvPr id="6" name="组合 11"/>
            <p:cNvGrpSpPr>
              <a:grpSpLocks/>
            </p:cNvGrpSpPr>
            <p:nvPr/>
          </p:nvGrpSpPr>
          <p:grpSpPr bwMode="auto">
            <a:xfrm>
              <a:off x="1325563" y="2424113"/>
              <a:ext cx="1763712" cy="1049337"/>
              <a:chOff x="1634941" y="2498697"/>
              <a:chExt cx="1763713" cy="1057275"/>
            </a:xfrm>
          </p:grpSpPr>
          <p:sp>
            <p:nvSpPr>
              <p:cNvPr id="3089" name="TextBox 14"/>
              <p:cNvSpPr txBox="1">
                <a:spLocks noChangeArrowheads="1"/>
              </p:cNvSpPr>
              <p:nvPr/>
            </p:nvSpPr>
            <p:spPr bwMode="auto">
              <a:xfrm>
                <a:off x="1849406" y="2695617"/>
                <a:ext cx="846912" cy="71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2000" smtClean="0">
                    <a:solidFill>
                      <a:prstClr val="black"/>
                    </a:solidFill>
                    <a:latin typeface="方正正粗黑简体" pitchFamily="2" charset="-122"/>
                    <a:ea typeface="方正正粗黑简体" pitchFamily="2" charset="-122"/>
                  </a:rPr>
                  <a:t>知识目标</a:t>
                </a:r>
              </a:p>
            </p:txBody>
          </p:sp>
          <p:sp>
            <p:nvSpPr>
              <p:cNvPr id="5" name="矩形 29"/>
              <p:cNvSpPr>
                <a:spLocks noChangeArrowheads="1"/>
              </p:cNvSpPr>
              <p:nvPr/>
            </p:nvSpPr>
            <p:spPr bwMode="auto">
              <a:xfrm>
                <a:off x="1634941" y="2498697"/>
                <a:ext cx="1763713" cy="1057275"/>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grpSp>
      </p:grpSp>
      <p:grpSp>
        <p:nvGrpSpPr>
          <p:cNvPr id="11" name="组合 10"/>
          <p:cNvGrpSpPr>
            <a:grpSpLocks/>
          </p:cNvGrpSpPr>
          <p:nvPr/>
        </p:nvGrpSpPr>
        <p:grpSpPr bwMode="auto">
          <a:xfrm>
            <a:off x="1330325" y="3754438"/>
            <a:ext cx="6482035" cy="1049341"/>
            <a:chOff x="1330325" y="3754438"/>
            <a:chExt cx="6481941" cy="1049341"/>
          </a:xfrm>
        </p:grpSpPr>
        <p:grpSp>
          <p:nvGrpSpPr>
            <p:cNvPr id="3078" name="组合 37"/>
            <p:cNvGrpSpPr>
              <a:grpSpLocks/>
            </p:cNvGrpSpPr>
            <p:nvPr/>
          </p:nvGrpSpPr>
          <p:grpSpPr bwMode="auto">
            <a:xfrm>
              <a:off x="2928915" y="3756027"/>
              <a:ext cx="4883351" cy="1047752"/>
              <a:chOff x="3119531" y="3592670"/>
              <a:chExt cx="4884889" cy="1047835"/>
            </a:xfrm>
          </p:grpSpPr>
          <p:sp>
            <p:nvSpPr>
              <p:cNvPr id="3" name="矩形 35"/>
              <p:cNvSpPr>
                <a:spLocks noChangeArrowheads="1"/>
              </p:cNvSpPr>
              <p:nvPr/>
            </p:nvSpPr>
            <p:spPr bwMode="auto">
              <a:xfrm>
                <a:off x="3119531" y="3600610"/>
                <a:ext cx="4884888" cy="1039895"/>
              </a:xfrm>
              <a:prstGeom prst="rect">
                <a:avLst/>
              </a:prstGeom>
              <a:solidFill>
                <a:schemeClr val="accent4"/>
              </a:solidFill>
              <a:ln>
                <a:noFill/>
              </a:ln>
              <a:extLst>
                <a:ext uri="{91240B29-F687-4F45-9708-019B960494DF}">
                  <a14:hiddenLine xmlns:a14="http://schemas.microsoft.com/office/drawing/2010/main" w="28575" algn="ctr">
                    <a:solidFill>
                      <a:srgbClr val="000000"/>
                    </a:solidFill>
                    <a:round/>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fontAlgn="base">
                  <a:spcBef>
                    <a:spcPct val="0"/>
                  </a:spcBef>
                  <a:spcAft>
                    <a:spcPct val="0"/>
                  </a:spcAft>
                  <a:buFont typeface="Arial" charset="0"/>
                  <a:buNone/>
                  <a:defRPr/>
                </a:pPr>
                <a:endParaRPr lang="zh-CN" altLang="en-US" smtClean="0">
                  <a:solidFill>
                    <a:prstClr val="black"/>
                  </a:solidFill>
                </a:endParaRPr>
              </a:p>
            </p:txBody>
          </p:sp>
          <p:grpSp>
            <p:nvGrpSpPr>
              <p:cNvPr id="3083" name="组合 9"/>
              <p:cNvGrpSpPr>
                <a:grpSpLocks/>
              </p:cNvGrpSpPr>
              <p:nvPr/>
            </p:nvGrpSpPr>
            <p:grpSpPr bwMode="auto">
              <a:xfrm>
                <a:off x="3136998" y="3592670"/>
                <a:ext cx="4867422" cy="1044659"/>
                <a:chOff x="3136998" y="3592670"/>
                <a:chExt cx="4867422" cy="1044659"/>
              </a:xfrm>
            </p:grpSpPr>
            <p:sp>
              <p:nvSpPr>
                <p:cNvPr id="8" name="矩形 47"/>
                <p:cNvSpPr>
                  <a:spLocks noChangeArrowheads="1"/>
                </p:cNvSpPr>
                <p:nvPr/>
              </p:nvSpPr>
              <p:spPr bwMode="auto">
                <a:xfrm>
                  <a:off x="3136998" y="3592670"/>
                  <a:ext cx="4746462" cy="1044659"/>
                </a:xfrm>
                <a:prstGeom prst="rect">
                  <a:avLst/>
                </a:prstGeom>
                <a:solidFill>
                  <a:schemeClr val="tx1">
                    <a:lumMod val="65000"/>
                    <a:lumOff val="35000"/>
                  </a:schemeClr>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a:solidFill>
                      <a:srgbClr val="FFFFFF"/>
                    </a:solidFill>
                  </a:endParaRPr>
                </a:p>
              </p:txBody>
            </p:sp>
            <p:sp>
              <p:nvSpPr>
                <p:cNvPr id="3085" name="TextBox 90"/>
                <p:cNvSpPr>
                  <a:spLocks noChangeArrowheads="1"/>
                </p:cNvSpPr>
                <p:nvPr/>
              </p:nvSpPr>
              <p:spPr bwMode="auto">
                <a:xfrm>
                  <a:off x="3284681" y="3895689"/>
                  <a:ext cx="4719739" cy="43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lnSpc>
                      <a:spcPct val="150000"/>
                    </a:lnSpc>
                    <a:spcBef>
                      <a:spcPct val="0"/>
                    </a:spcBef>
                    <a:spcAft>
                      <a:spcPct val="0"/>
                    </a:spcAft>
                    <a:buFont typeface="Wingdings" pitchFamily="2" charset="2"/>
                    <a:buChar char="Ø"/>
                    <a:defRPr/>
                  </a:pPr>
                  <a:r>
                    <a:rPr lang="zh-CN" altLang="en-US" sz="1500" b="1" spc="300" dirty="0" smtClean="0">
                      <a:solidFill>
                        <a:prstClr val="white"/>
                      </a:solidFill>
                      <a:latin typeface="Copperplate Gothic Bold" pitchFamily="34" charset="0"/>
                      <a:ea typeface="微软雅黑" pitchFamily="34" charset="-122"/>
                      <a:sym typeface="Copperplate Gothic Bold" pitchFamily="34" charset="0"/>
                    </a:rPr>
                    <a:t>掌握</a:t>
                  </a:r>
                  <a:r>
                    <a:rPr lang="zh-CN" altLang="en-US" sz="1500" b="1" spc="300" dirty="0">
                      <a:solidFill>
                        <a:prstClr val="white"/>
                      </a:solidFill>
                      <a:latin typeface="Copperplate Gothic Bold" pitchFamily="34" charset="0"/>
                      <a:ea typeface="微软雅黑" pitchFamily="34" charset="-122"/>
                      <a:sym typeface="Copperplate Gothic Bold" pitchFamily="34" charset="0"/>
                    </a:rPr>
                    <a:t>数据分析常见的数据项目</a:t>
                  </a:r>
                </a:p>
              </p:txBody>
            </p:sp>
          </p:grpSp>
        </p:grpSp>
        <p:grpSp>
          <p:nvGrpSpPr>
            <p:cNvPr id="3079" name="组合 36"/>
            <p:cNvGrpSpPr>
              <a:grpSpLocks/>
            </p:cNvGrpSpPr>
            <p:nvPr/>
          </p:nvGrpSpPr>
          <p:grpSpPr bwMode="auto">
            <a:xfrm>
              <a:off x="1330325" y="3754438"/>
              <a:ext cx="1763713" cy="1047750"/>
              <a:chOff x="1533525" y="3576638"/>
              <a:chExt cx="1763713" cy="1047600"/>
            </a:xfrm>
          </p:grpSpPr>
          <p:sp>
            <p:nvSpPr>
              <p:cNvPr id="3080" name="TextBox 15"/>
              <p:cNvSpPr txBox="1">
                <a:spLocks noChangeArrowheads="1"/>
              </p:cNvSpPr>
              <p:nvPr/>
            </p:nvSpPr>
            <p:spPr bwMode="auto">
              <a:xfrm>
                <a:off x="1743228" y="3784740"/>
                <a:ext cx="837540" cy="70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2000" smtClean="0">
                    <a:solidFill>
                      <a:prstClr val="black"/>
                    </a:solidFill>
                    <a:latin typeface="方正正粗黑简体" pitchFamily="2" charset="-122"/>
                    <a:ea typeface="方正正粗黑简体" pitchFamily="2" charset="-122"/>
                  </a:rPr>
                  <a:t>技能目标 </a:t>
                </a:r>
              </a:p>
            </p:txBody>
          </p:sp>
          <p:sp>
            <p:nvSpPr>
              <p:cNvPr id="9" name="矩形 29"/>
              <p:cNvSpPr>
                <a:spLocks noChangeArrowheads="1"/>
              </p:cNvSpPr>
              <p:nvPr/>
            </p:nvSpPr>
            <p:spPr bwMode="auto">
              <a:xfrm>
                <a:off x="1533525" y="3576638"/>
                <a:ext cx="1763687" cy="1047600"/>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headEnd/>
                <a:tailEnd/>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a:solidFill>
                    <a:srgbClr val="FFFFFF"/>
                  </a:solidFill>
                </a:endParaRPr>
              </a:p>
            </p:txBody>
          </p:sp>
        </p:grpSp>
      </p:grpSp>
    </p:spTree>
    <p:extLst>
      <p:ext uri="{BB962C8B-B14F-4D97-AF65-F5344CB8AC3E}">
        <p14:creationId xmlns:p14="http://schemas.microsoft.com/office/powerpoint/2010/main" val="33490963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8</a:t>
            </a:r>
            <a:r>
              <a:rPr lang="en-US" altLang="zh-CN" sz="2000" b="1" dirty="0" smtClean="0">
                <a:solidFill>
                  <a:srgbClr val="1B639F"/>
                </a:solidFill>
              </a:rPr>
              <a:t>.</a:t>
            </a:r>
            <a:r>
              <a:rPr lang="zh-CN" altLang="en-US" sz="2000" b="1" dirty="0" smtClean="0">
                <a:solidFill>
                  <a:srgbClr val="1B639F"/>
                </a:solidFill>
              </a:rPr>
              <a:t>用户</a:t>
            </a:r>
            <a:r>
              <a:rPr lang="zh-CN" altLang="en-US" sz="2000" b="1" dirty="0">
                <a:solidFill>
                  <a:srgbClr val="1B639F"/>
                </a:solidFill>
              </a:rPr>
              <a:t>粘性</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用户粘性是一个较为复杂的指标项目，不同的社群有不同的计算方式。一般来说，社群运营者会先将用户粘性分为高、中、低三个层次，然后选定一些社群用户相关的数据，例如活动参与度、社群活跃度等，通过一定的算法得出用户粘性数值，最后归纳至高、中、低三个档次中。用户粘性高说明社群内用户对社群的忠实度高，会愿意为了社群而付出；反之用户粘性低会导致社群运营的效果差，用户退群率高。当用户粘性差时，社群运营者需要仔细分析其背后的原因，做出有针对性的举措。</a:t>
            </a:r>
          </a:p>
        </p:txBody>
      </p:sp>
    </p:spTree>
    <p:extLst>
      <p:ext uri="{BB962C8B-B14F-4D97-AF65-F5344CB8AC3E}">
        <p14:creationId xmlns:p14="http://schemas.microsoft.com/office/powerpoint/2010/main" val="64949117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536575" y="2044700"/>
            <a:ext cx="49151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】XX</a:t>
            </a:r>
            <a:r>
              <a:rPr lang="zh-CN" altLang="en-US" sz="2000" b="1" dirty="0">
                <a:solidFill>
                  <a:srgbClr val="1B639F"/>
                </a:solidFill>
              </a:rPr>
              <a:t>读书群提升用户粘性案例</a:t>
            </a:r>
          </a:p>
        </p:txBody>
      </p:sp>
      <p:sp>
        <p:nvSpPr>
          <p:cNvPr id="18" name="TextBox 17"/>
          <p:cNvSpPr txBox="1"/>
          <p:nvPr/>
        </p:nvSpPr>
        <p:spPr>
          <a:xfrm>
            <a:off x="642938" y="2538413"/>
            <a:ext cx="7931150" cy="3831818"/>
          </a:xfrm>
          <a:prstGeom prst="rect">
            <a:avLst/>
          </a:prstGeom>
          <a:noFill/>
        </p:spPr>
        <p:txBody>
          <a:bodyPr>
            <a:spAutoFit/>
          </a:bodyPr>
          <a:lstStyle/>
          <a:p>
            <a:pPr indent="457200" algn="just">
              <a:lnSpc>
                <a:spcPct val="150000"/>
              </a:lnSpc>
              <a:defRPr/>
            </a:pPr>
            <a:r>
              <a:rPr lang="zh-CN" altLang="en-US" dirty="0">
                <a:latin typeface="楷体" panose="02010609060101010101" pitchFamily="49" charset="-122"/>
                <a:ea typeface="楷体" panose="02010609060101010101" pitchFamily="49" charset="-122"/>
              </a:rPr>
              <a:t>某公司新开设了一个读书群，主要内容是大家一起读书，互相监督，然后每天进行讨论。社群建立地很快，但是由于建群时没有做好群员之间的引导互动工作，导致用户互相之间不熟悉，社群气氛冷清，用户粘性低，退群率高。</a:t>
            </a:r>
          </a:p>
          <a:p>
            <a:pPr indent="457200" algn="just">
              <a:lnSpc>
                <a:spcPct val="150000"/>
              </a:lnSpc>
              <a:defRPr/>
            </a:pPr>
            <a:r>
              <a:rPr lang="zh-CN" altLang="en-US" dirty="0">
                <a:latin typeface="楷体" panose="02010609060101010101" pitchFamily="49" charset="-122"/>
                <a:ea typeface="楷体" panose="02010609060101010101" pitchFamily="49" charset="-122"/>
              </a:rPr>
              <a:t>该公司及时调整了策略，采用了以下三个方式提高社群用户粘性</a:t>
            </a:r>
            <a:r>
              <a:rPr lang="zh-CN" altLang="en-US" dirty="0" smtClean="0">
                <a:latin typeface="楷体" panose="02010609060101010101" pitchFamily="49" charset="-122"/>
                <a:ea typeface="楷体" panose="02010609060101010101" pitchFamily="49" charset="-122"/>
              </a:rPr>
              <a:t>：</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smtClean="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）引入社群管家</a:t>
            </a:r>
          </a:p>
          <a:p>
            <a:pPr indent="457200" algn="just">
              <a:lnSpc>
                <a:spcPct val="150000"/>
              </a:lnSpc>
              <a:defRPr/>
            </a:pPr>
            <a:r>
              <a:rPr lang="zh-CN" altLang="en-US" dirty="0">
                <a:latin typeface="楷体" panose="02010609060101010101" pitchFamily="49" charset="-122"/>
                <a:ea typeface="楷体" panose="02010609060101010101" pitchFamily="49" charset="-122"/>
              </a:rPr>
              <a:t>现在很多社群管家都有群签到功能，让用户养成每日签到的习惯。该社群通过引入社群管家有效地让群</a:t>
            </a:r>
            <a:r>
              <a:rPr lang="zh-CN" altLang="en-US" dirty="0" smtClean="0">
                <a:latin typeface="楷体" panose="02010609060101010101" pitchFamily="49" charset="-122"/>
                <a:ea typeface="楷体" panose="02010609060101010101" pitchFamily="49" charset="-122"/>
              </a:rPr>
              <a:t>成员自觉</a:t>
            </a:r>
            <a:r>
              <a:rPr lang="zh-CN" altLang="en-US" dirty="0">
                <a:latin typeface="楷体" panose="02010609060101010101" pitchFamily="49" charset="-122"/>
                <a:ea typeface="楷体" panose="02010609060101010101" pitchFamily="49" charset="-122"/>
              </a:rPr>
              <a:t>每天到群里进行签到，并且还设置了激励机制，给予签到最多的群员一定的奖励</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10"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14"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20"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043897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536575" y="2044700"/>
            <a:ext cx="49151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】XX</a:t>
            </a:r>
            <a:r>
              <a:rPr lang="zh-CN" altLang="en-US" sz="2000" b="1" dirty="0">
                <a:solidFill>
                  <a:srgbClr val="1B639F"/>
                </a:solidFill>
              </a:rPr>
              <a:t>读书群提升用户粘性案例</a:t>
            </a:r>
          </a:p>
        </p:txBody>
      </p:sp>
      <p:sp>
        <p:nvSpPr>
          <p:cNvPr id="18" name="TextBox 17"/>
          <p:cNvSpPr txBox="1"/>
          <p:nvPr/>
        </p:nvSpPr>
        <p:spPr>
          <a:xfrm>
            <a:off x="642938" y="2538413"/>
            <a:ext cx="7931150" cy="3416320"/>
          </a:xfrm>
          <a:prstGeom prst="rect">
            <a:avLst/>
          </a:prstGeom>
          <a:noFill/>
        </p:spPr>
        <p:txBody>
          <a:bodyPr>
            <a:spAutoFit/>
          </a:bodyPr>
          <a:lstStyle/>
          <a:p>
            <a:pPr indent="457200" algn="just">
              <a:lnSpc>
                <a:spcPct val="150000"/>
              </a:lnSpc>
              <a:defRPr/>
            </a:pPr>
            <a:r>
              <a:rPr lang="zh-CN" altLang="en-US" dirty="0" smtClean="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）举办大家都可以参与的活动</a:t>
            </a:r>
          </a:p>
          <a:p>
            <a:pPr indent="457200" algn="just">
              <a:lnSpc>
                <a:spcPct val="150000"/>
              </a:lnSpc>
              <a:defRPr/>
            </a:pPr>
            <a:r>
              <a:rPr lang="zh-CN" altLang="en-US" dirty="0">
                <a:latin typeface="楷体" panose="02010609060101010101" pitchFamily="49" charset="-122"/>
                <a:ea typeface="楷体" panose="02010609060101010101" pitchFamily="49" charset="-122"/>
              </a:rPr>
              <a:t>该社群根据社群人员的共同属性确定了一些活动，如书评比赛、每日读书笔记等。这样可以让群成员有一个共同的话题，当群成员看到群里有好的内容输出，自然会经常查看群消息，进而提高群成员黏性。</a:t>
            </a:r>
          </a:p>
          <a:p>
            <a:pPr indent="457200" algn="just">
              <a:lnSpc>
                <a:spcPct val="150000"/>
              </a:lnSpc>
              <a:defRPr/>
            </a:pP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）线下聚会</a:t>
            </a:r>
          </a:p>
          <a:p>
            <a:pPr indent="457200" algn="just">
              <a:lnSpc>
                <a:spcPct val="150000"/>
              </a:lnSpc>
              <a:defRPr/>
            </a:pPr>
            <a:r>
              <a:rPr lang="zh-CN" altLang="en-US" dirty="0">
                <a:latin typeface="楷体" panose="02010609060101010101" pitchFamily="49" charset="-122"/>
                <a:ea typeface="楷体" panose="02010609060101010101" pitchFamily="49" charset="-122"/>
              </a:rPr>
              <a:t>线下聚会是一个公认的提高黏性的有效方法，该社群通过数次线下聚会互动，如分享会、讨论会等，每一期都有设定一个主题和流程。通过多次活动，社群黏性有了明显的提升。</a:t>
            </a:r>
          </a:p>
        </p:txBody>
      </p:sp>
      <p:sp>
        <p:nvSpPr>
          <p:cNvPr id="10"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14"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20"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2778274"/>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8.2.1  </a:t>
            </a:r>
            <a:r>
              <a:rPr lang="zh-CN" altLang="en-US" sz="2700" dirty="0" smtClean="0">
                <a:solidFill>
                  <a:srgbClr val="1369B2"/>
                </a:solidFill>
                <a:latin typeface="微软雅黑" pitchFamily="34" charset="-122"/>
                <a:ea typeface="微软雅黑" pitchFamily="34" charset="-122"/>
              </a:rPr>
              <a:t>群</a:t>
            </a:r>
            <a:r>
              <a:rPr lang="zh-CN" altLang="en-US" sz="2700" dirty="0">
                <a:solidFill>
                  <a:srgbClr val="1369B2"/>
                </a:solidFill>
                <a:latin typeface="微软雅黑" pitchFamily="34" charset="-122"/>
                <a:ea typeface="微软雅黑" pitchFamily="34" charset="-122"/>
              </a:rPr>
              <a:t>员数据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3752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9</a:t>
            </a:r>
            <a:r>
              <a:rPr lang="en-US" altLang="zh-CN" sz="2000" b="1" dirty="0" smtClean="0">
                <a:solidFill>
                  <a:srgbClr val="1B639F"/>
                </a:solidFill>
              </a:rPr>
              <a:t>.</a:t>
            </a:r>
            <a:r>
              <a:rPr lang="zh-CN" altLang="en-US" sz="2000" b="1" dirty="0" smtClean="0">
                <a:solidFill>
                  <a:srgbClr val="1B639F"/>
                </a:solidFill>
              </a:rPr>
              <a:t>其他</a:t>
            </a:r>
            <a:r>
              <a:rPr lang="zh-CN" altLang="en-US" sz="2000" b="1" dirty="0">
                <a:solidFill>
                  <a:srgbClr val="1B639F"/>
                </a:solidFill>
              </a:rPr>
              <a:t>用户特定行为数据及比例</a:t>
            </a:r>
          </a:p>
        </p:txBody>
      </p:sp>
      <p:sp>
        <p:nvSpPr>
          <p:cNvPr id="10" name="矩形 15"/>
          <p:cNvSpPr>
            <a:spLocks noChangeArrowheads="1"/>
          </p:cNvSpPr>
          <p:nvPr/>
        </p:nvSpPr>
        <p:spPr bwMode="auto">
          <a:xfrm>
            <a:off x="688975" y="2473325"/>
            <a:ext cx="7980363"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社群中用户的一些特定行为也</a:t>
            </a:r>
            <a:r>
              <a:rPr lang="zh-CN" altLang="en-US" sz="1700" dirty="0" smtClean="0">
                <a:latin typeface="微软雅黑" pitchFamily="34" charset="-122"/>
                <a:ea typeface="微软雅黑" pitchFamily="34" charset="-122"/>
              </a:rPr>
              <a:t>会产生</a:t>
            </a:r>
            <a:r>
              <a:rPr lang="zh-CN" altLang="en-US" sz="1700" dirty="0">
                <a:latin typeface="微软雅黑" pitchFamily="34" charset="-122"/>
                <a:ea typeface="微软雅黑" pitchFamily="34" charset="-122"/>
              </a:rPr>
              <a:t>相应的数据项目，例如打卡、分享、发红包等行为会产生打卡量</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率、分享量</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率等数据。这些数据需要社群运营者按照社群实际运营情况和运营目的，逐一进行分析。</a:t>
            </a:r>
          </a:p>
        </p:txBody>
      </p:sp>
      <p:pic>
        <p:nvPicPr>
          <p:cNvPr id="3074" name="Picture 2" descr="https://timgsa.baidu.com/timg?image&amp;quality=80&amp;size=b9999_10000&amp;sec=1571745862448&amp;di=a71bee75b34e6c959350cf13c9edc4f3&amp;imgtype=0&amp;src=http%3A%2F%2Fi9.hexunimg.cn%2F2016-01-07%2F18166304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6032" y="3812696"/>
            <a:ext cx="4111935" cy="2678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644001"/>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8.2.2  </a:t>
            </a:r>
            <a:r>
              <a:rPr lang="zh-CN" altLang="en-US" sz="2700" dirty="0">
                <a:solidFill>
                  <a:srgbClr val="1369B2"/>
                </a:solidFill>
                <a:latin typeface="微软雅黑" pitchFamily="34" charset="-122"/>
                <a:ea typeface="微软雅黑" pitchFamily="34" charset="-122"/>
              </a:rPr>
              <a:t>内容</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7911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消息</a:t>
            </a:r>
            <a:r>
              <a:rPr lang="zh-CN" altLang="en-US" sz="2000" b="1" dirty="0">
                <a:solidFill>
                  <a:srgbClr val="1B639F"/>
                </a:solidFill>
              </a:rPr>
              <a:t>总量</a:t>
            </a:r>
            <a:r>
              <a:rPr lang="en-US" altLang="zh-CN" sz="2000" b="1" dirty="0">
                <a:solidFill>
                  <a:srgbClr val="1B639F"/>
                </a:solidFill>
              </a:rPr>
              <a:t>/</a:t>
            </a:r>
            <a:r>
              <a:rPr lang="zh-CN" altLang="en-US" sz="2000" b="1" dirty="0">
                <a:solidFill>
                  <a:srgbClr val="1B639F"/>
                </a:solidFill>
              </a:rPr>
              <a:t>人均消息量</a:t>
            </a:r>
          </a:p>
        </p:txBody>
      </p:sp>
      <p:sp>
        <p:nvSpPr>
          <p:cNvPr id="10" name="矩形 15"/>
          <p:cNvSpPr>
            <a:spLocks noChangeArrowheads="1"/>
          </p:cNvSpPr>
          <p:nvPr/>
        </p:nvSpPr>
        <p:spPr bwMode="auto">
          <a:xfrm>
            <a:off x="688975" y="2473325"/>
            <a:ext cx="7980363"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消息总量指的是一定时期内，社群内消息数量的总和；人均消息量是将消息总量除以社群人数而得的数据，一般用于辅助统计社群活跃度和用户粘性。在兴趣类、讨论类、分享类等以沟通交流为目的的社群中，人均消息量的数据对分析社群发展现状具有较大价值，人均消息量高说明社群气氛活跃，发展较好；人均消息量低说明群内气氛不佳，发展势头不好，需要社群运营者及时做出调整。在以转化和服务为目的的社群中，人均消息量的价值较小，甚至一些专业度较高的服务类社群中，会禁止群员随意发言</a:t>
            </a:r>
            <a:r>
              <a:rPr lang="zh-CN" altLang="en-US" sz="1700" dirty="0" smtClean="0">
                <a:latin typeface="微软雅黑" pitchFamily="34" charset="-122"/>
                <a:ea typeface="微软雅黑" pitchFamily="34" charset="-122"/>
              </a:rPr>
              <a:t>，这时人均</a:t>
            </a:r>
            <a:r>
              <a:rPr lang="zh-CN" altLang="en-US" sz="1700" dirty="0">
                <a:latin typeface="微软雅黑" pitchFamily="34" charset="-122"/>
                <a:ea typeface="微软雅黑" pitchFamily="34" charset="-122"/>
              </a:rPr>
              <a:t>消息量这一数据就没有任何</a:t>
            </a:r>
            <a:r>
              <a:rPr lang="zh-CN" altLang="en-US" sz="1700" dirty="0" smtClean="0">
                <a:latin typeface="微软雅黑" pitchFamily="34" charset="-122"/>
                <a:ea typeface="微软雅黑" pitchFamily="34" charset="-122"/>
              </a:rPr>
              <a:t>价值。</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3693694498"/>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8.2.2  </a:t>
            </a:r>
            <a:r>
              <a:rPr lang="zh-CN" altLang="en-US" sz="2700" dirty="0">
                <a:solidFill>
                  <a:srgbClr val="1369B2"/>
                </a:solidFill>
                <a:latin typeface="微软雅黑" pitchFamily="34" charset="-122"/>
                <a:ea typeface="微软雅黑" pitchFamily="34" charset="-122"/>
              </a:rPr>
              <a:t>内容</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消息</a:t>
            </a:r>
            <a:r>
              <a:rPr lang="zh-CN" altLang="en-US" sz="2000" b="1" dirty="0">
                <a:solidFill>
                  <a:srgbClr val="1B639F"/>
                </a:solidFill>
              </a:rPr>
              <a:t>的时间分布</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消息的时间分布是指社群中消息数量随时间变化而产生的变化，通过统计得出的数量分布情况。这一数据主要分析的是消息与时间之间的关系，可以按一天的</a:t>
            </a:r>
            <a:r>
              <a:rPr lang="en-US" altLang="zh-CN" sz="1700" dirty="0">
                <a:latin typeface="微软雅黑" pitchFamily="34" charset="-122"/>
                <a:ea typeface="微软雅黑" pitchFamily="34" charset="-122"/>
              </a:rPr>
              <a:t>24</a:t>
            </a:r>
            <a:r>
              <a:rPr lang="zh-CN" altLang="en-US" sz="1700" dirty="0">
                <a:latin typeface="微软雅黑" pitchFamily="34" charset="-122"/>
                <a:ea typeface="微软雅黑" pitchFamily="34" charset="-122"/>
              </a:rPr>
              <a:t>小时计算，也可以按一周的每一天计算，具体时间的标准全有社群运营者设计，没有严格的标准。通过对消息的时间分布的分析，社群运营者可以得出社群中活跃的时间点，从而把活动、分享、推送等内容安排在社群活跃的时间点，可以大幅提高社群中的活动参与率和用户积极性，同时提高用户满意度。</a:t>
            </a:r>
          </a:p>
        </p:txBody>
      </p:sp>
    </p:spTree>
    <p:extLst>
      <p:ext uri="{BB962C8B-B14F-4D97-AF65-F5344CB8AC3E}">
        <p14:creationId xmlns:p14="http://schemas.microsoft.com/office/powerpoint/2010/main" val="4035219328"/>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8.2.2  </a:t>
            </a:r>
            <a:r>
              <a:rPr lang="zh-CN" altLang="en-US" sz="2700" dirty="0">
                <a:solidFill>
                  <a:srgbClr val="1369B2"/>
                </a:solidFill>
                <a:latin typeface="微软雅黑" pitchFamily="34" charset="-122"/>
                <a:ea typeface="微软雅黑" pitchFamily="34" charset="-122"/>
              </a:rPr>
              <a:t>内容</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话题</a:t>
            </a:r>
            <a:r>
              <a:rPr lang="zh-CN" altLang="en-US" sz="2000" b="1" dirty="0">
                <a:solidFill>
                  <a:srgbClr val="1B639F"/>
                </a:solidFill>
              </a:rPr>
              <a:t>频次</a:t>
            </a:r>
          </a:p>
        </p:txBody>
      </p:sp>
      <p:sp>
        <p:nvSpPr>
          <p:cNvPr id="10" name="矩形 15"/>
          <p:cNvSpPr>
            <a:spLocks noChangeArrowheads="1"/>
          </p:cNvSpPr>
          <p:nvPr/>
        </p:nvSpPr>
        <p:spPr bwMode="auto">
          <a:xfrm>
            <a:off x="688975"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话题频次指的是一定时期内社群中各个话题的出现次数。在分析话题频次前，社群运营者首先要通过对社群中所有消息的汇总整理，筛选出占比较高的主要话题，然后再把各个消息归纳到不同话题中，最后再做数量的统计。做话题频次的数据分析，主要目的是为了找出社群群员所喜好的话题，从而对群员的喜好进行分析，完善用户画像，使得活动、营销等行为更加受到用户的欢迎，提高社群的收益。</a:t>
            </a:r>
          </a:p>
        </p:txBody>
      </p:sp>
    </p:spTree>
    <p:extLst>
      <p:ext uri="{BB962C8B-B14F-4D97-AF65-F5344CB8AC3E}">
        <p14:creationId xmlns:p14="http://schemas.microsoft.com/office/powerpoint/2010/main" val="145001846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8.2.2  </a:t>
            </a:r>
            <a:r>
              <a:rPr lang="zh-CN" altLang="en-US" sz="2700" dirty="0">
                <a:solidFill>
                  <a:srgbClr val="1369B2"/>
                </a:solidFill>
                <a:latin typeface="微软雅黑" pitchFamily="34" charset="-122"/>
                <a:ea typeface="微软雅黑" pitchFamily="34" charset="-122"/>
              </a:rPr>
              <a:t>内容</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688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内容</a:t>
            </a:r>
            <a:r>
              <a:rPr lang="zh-CN" altLang="en-US" sz="2000" b="1" dirty="0">
                <a:solidFill>
                  <a:srgbClr val="1B639F"/>
                </a:solidFill>
              </a:rPr>
              <a:t>高频词</a:t>
            </a:r>
          </a:p>
        </p:txBody>
      </p:sp>
      <p:sp>
        <p:nvSpPr>
          <p:cNvPr id="10" name="矩形 15"/>
          <p:cNvSpPr>
            <a:spLocks noChangeArrowheads="1"/>
          </p:cNvSpPr>
          <p:nvPr/>
        </p:nvSpPr>
        <p:spPr bwMode="auto">
          <a:xfrm>
            <a:off x="688975" y="2473325"/>
            <a:ext cx="7980363"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内容高频词指的是一定时期内社群消息中出现的高频率的词语，主要用于辅助话题频次，找到用户的喜好和关注点，从而提升社群的运营质量。一般来说内容高频词分析，首先要通过第三方工具导出一定时期内全部的文本</a:t>
            </a:r>
            <a:r>
              <a:rPr lang="zh-CN" altLang="en-US" sz="1700" dirty="0" smtClean="0">
                <a:latin typeface="微软雅黑" pitchFamily="34" charset="-122"/>
                <a:ea typeface="微软雅黑" pitchFamily="34" charset="-122"/>
              </a:rPr>
              <a:t>消息（不包括群员昵称等无效信息），</a:t>
            </a:r>
            <a:r>
              <a:rPr lang="zh-CN" altLang="en-US" sz="1700" dirty="0">
                <a:latin typeface="微软雅黑" pitchFamily="34" charset="-122"/>
                <a:ea typeface="微软雅黑" pitchFamily="34" charset="-122"/>
              </a:rPr>
              <a:t>然后导入到</a:t>
            </a:r>
            <a:r>
              <a:rPr lang="en-US" altLang="zh-CN" sz="1700" dirty="0">
                <a:latin typeface="微软雅黑" pitchFamily="34" charset="-122"/>
                <a:ea typeface="微软雅黑" pitchFamily="34" charset="-122"/>
              </a:rPr>
              <a:t>NLPIR</a:t>
            </a:r>
            <a:r>
              <a:rPr lang="zh-CN" altLang="en-US" sz="1700" dirty="0">
                <a:latin typeface="微软雅黑" pitchFamily="34" charset="-122"/>
                <a:ea typeface="微软雅黑" pitchFamily="34" charset="-122"/>
              </a:rPr>
              <a:t>、图悦等词频分析工具，最终得出词频</a:t>
            </a:r>
            <a:r>
              <a:rPr lang="zh-CN" altLang="en-US" sz="1700" dirty="0" smtClean="0">
                <a:latin typeface="微软雅黑" pitchFamily="34" charset="-122"/>
                <a:ea typeface="微软雅黑" pitchFamily="34" charset="-122"/>
              </a:rPr>
              <a:t>数据。</a:t>
            </a:r>
            <a:endParaRPr lang="zh-CN" altLang="en-US" sz="1700" dirty="0">
              <a:latin typeface="微软雅黑" pitchFamily="34" charset="-122"/>
              <a:ea typeface="微软雅黑" pitchFamily="34" charset="-122"/>
            </a:endParaRPr>
          </a:p>
        </p:txBody>
      </p:sp>
      <p:pic>
        <p:nvPicPr>
          <p:cNvPr id="9" name="图片 8" descr="https://timgsa.baidu.com/timg?image&amp;quality=80&amp;size=b9999_10000&amp;sec=1565867799792&amp;di=5e6246584dc332b91f88cdb10b4e61ae&amp;imgtype=0&amp;src=http%3A%2F%2Fwww.uml.org.cn%2Fsjjmwj%2Fimages%2F2013102936.png"/>
          <p:cNvPicPr/>
          <p:nvPr/>
        </p:nvPicPr>
        <p:blipFill>
          <a:blip r:embed="rId4">
            <a:extLst>
              <a:ext uri="{28A0092B-C50C-407E-A947-70E740481C1C}">
                <a14:useLocalDpi xmlns:a14="http://schemas.microsoft.com/office/drawing/2010/main" val="0"/>
              </a:ext>
            </a:extLst>
          </a:blip>
          <a:srcRect l="3972" t="3204" r="13176" b="2155"/>
          <a:stretch>
            <a:fillRect/>
          </a:stretch>
        </p:blipFill>
        <p:spPr>
          <a:xfrm>
            <a:off x="3112051" y="4089088"/>
            <a:ext cx="2919898" cy="2442366"/>
          </a:xfrm>
          <a:prstGeom prst="rect">
            <a:avLst/>
          </a:prstGeom>
          <a:noFill/>
          <a:ln>
            <a:noFill/>
          </a:ln>
        </p:spPr>
      </p:pic>
    </p:spTree>
    <p:extLst>
      <p:ext uri="{BB962C8B-B14F-4D97-AF65-F5344CB8AC3E}">
        <p14:creationId xmlns:p14="http://schemas.microsoft.com/office/powerpoint/2010/main" val="1450018464"/>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8.2.2  </a:t>
            </a:r>
            <a:r>
              <a:rPr lang="zh-CN" altLang="en-US" sz="2700" dirty="0">
                <a:solidFill>
                  <a:srgbClr val="1369B2"/>
                </a:solidFill>
                <a:latin typeface="微软雅黑" pitchFamily="34" charset="-122"/>
                <a:ea typeface="微软雅黑" pitchFamily="34" charset="-122"/>
              </a:rPr>
              <a:t>内容</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9463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5</a:t>
            </a:r>
            <a:r>
              <a:rPr lang="en-US" altLang="zh-CN" sz="2000" b="1" dirty="0" smtClean="0">
                <a:solidFill>
                  <a:srgbClr val="1B639F"/>
                </a:solidFill>
              </a:rPr>
              <a:t>.</a:t>
            </a:r>
            <a:r>
              <a:rPr lang="zh-CN" altLang="en-US" sz="2000" b="1" dirty="0" smtClean="0">
                <a:solidFill>
                  <a:srgbClr val="1B639F"/>
                </a:solidFill>
              </a:rPr>
              <a:t>观点</a:t>
            </a:r>
            <a:r>
              <a:rPr lang="zh-CN" altLang="en-US" sz="2000" b="1" dirty="0">
                <a:solidFill>
                  <a:srgbClr val="1B639F"/>
                </a:solidFill>
              </a:rPr>
              <a:t>倾向分布</a:t>
            </a:r>
          </a:p>
        </p:txBody>
      </p:sp>
      <p:sp>
        <p:nvSpPr>
          <p:cNvPr id="10" name="矩形 15"/>
          <p:cNvSpPr>
            <a:spLocks noChangeArrowheads="1"/>
          </p:cNvSpPr>
          <p:nvPr/>
        </p:nvSpPr>
        <p:spPr bwMode="auto">
          <a:xfrm>
            <a:off x="688975"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观点倾向分布是指社群内不同观点在群员之中的分布情况，通俗来说就是哪些人持有哪些观点。通过观点倾向分布的分析，可以得知社群中群员的三观（世界观、价值观、人身观）和价值取向，帮助社群运营者更加了解用户，帮助完善用户画像，从而如同话题频次一般，快速提升社群运营质量。一般来说，社群运营者需要通过调查问卷、群内投票、私下询问等方式来获取到社群群员的观点。</a:t>
            </a:r>
          </a:p>
        </p:txBody>
      </p:sp>
    </p:spTree>
    <p:extLst>
      <p:ext uri="{BB962C8B-B14F-4D97-AF65-F5344CB8AC3E}">
        <p14:creationId xmlns:p14="http://schemas.microsoft.com/office/powerpoint/2010/main" val="695945994"/>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8.2.3  </a:t>
            </a:r>
            <a:r>
              <a:rPr lang="zh-CN" altLang="en-US" sz="2700" dirty="0">
                <a:solidFill>
                  <a:srgbClr val="1369B2"/>
                </a:solidFill>
                <a:latin typeface="微软雅黑" pitchFamily="34" charset="-122"/>
                <a:ea typeface="微软雅黑" pitchFamily="34" charset="-122"/>
              </a:rPr>
              <a:t>业务</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转化率</a:t>
            </a:r>
            <a:endParaRPr lang="zh-CN" altLang="en-US" sz="2000" b="1" dirty="0">
              <a:solidFill>
                <a:srgbClr val="1B639F"/>
              </a:solidFill>
            </a:endParaRPr>
          </a:p>
        </p:txBody>
      </p:sp>
      <p:sp>
        <p:nvSpPr>
          <p:cNvPr id="10" name="矩形 15"/>
          <p:cNvSpPr>
            <a:spLocks noChangeArrowheads="1"/>
          </p:cNvSpPr>
          <p:nvPr/>
        </p:nvSpPr>
        <p:spPr bwMode="auto">
          <a:xfrm>
            <a:off x="688975"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转化率是业务数据中最常见的数据，此处的转化率是一个泛指，指的是把有价值人数数据除以范围内总人数数据得出的结果，例如广告购买转化率</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购买人数</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广告曝光人数。转化率是衡量社群运营效果的重要指标，也是在变现、推广等类型的社群中经常用于衡量社群运营者工作优劣的数据指标之一。转化率在大多数情况下都是越高越好，社群运营者需要全力去思考如何提高转化率。</a:t>
            </a:r>
          </a:p>
        </p:txBody>
      </p:sp>
    </p:spTree>
    <p:extLst>
      <p:ext uri="{BB962C8B-B14F-4D97-AF65-F5344CB8AC3E}">
        <p14:creationId xmlns:p14="http://schemas.microsoft.com/office/powerpoint/2010/main" val="3280961235"/>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grpSp>
        <p:nvGrpSpPr>
          <p:cNvPr id="4102" name="组合 32"/>
          <p:cNvGrpSpPr>
            <a:grpSpLocks/>
          </p:cNvGrpSpPr>
          <p:nvPr/>
        </p:nvGrpSpPr>
        <p:grpSpPr bwMode="auto">
          <a:xfrm>
            <a:off x="598488" y="2270125"/>
            <a:ext cx="2373312" cy="2371725"/>
            <a:chOff x="619984" y="2335306"/>
            <a:chExt cx="2373313" cy="2371725"/>
          </a:xfrm>
        </p:grpSpPr>
        <p:grpSp>
          <p:nvGrpSpPr>
            <p:cNvPr id="4108" name="组合 33"/>
            <p:cNvGrpSpPr>
              <a:grpSpLocks/>
            </p:cNvGrpSpPr>
            <p:nvPr/>
          </p:nvGrpSpPr>
          <p:grpSpPr bwMode="auto">
            <a:xfrm>
              <a:off x="619984" y="2335306"/>
              <a:ext cx="2373313" cy="2371725"/>
              <a:chOff x="619984" y="2335306"/>
              <a:chExt cx="2373313" cy="2371725"/>
            </a:xfrm>
          </p:grpSpPr>
          <p:sp>
            <p:nvSpPr>
              <p:cNvPr id="4118" name="Oval 31"/>
              <p:cNvSpPr>
                <a:spLocks noChangeArrowheads="1"/>
              </p:cNvSpPr>
              <p:nvPr/>
            </p:nvSpPr>
            <p:spPr bwMode="auto">
              <a:xfrm>
                <a:off x="619984" y="2335306"/>
                <a:ext cx="2373313" cy="2371725"/>
              </a:xfrm>
              <a:prstGeom prst="ellipse">
                <a:avLst/>
              </a:prstGeom>
              <a:gradFill rotWithShape="1">
                <a:gsLst>
                  <a:gs pos="0">
                    <a:srgbClr val="FFFFFF"/>
                  </a:gs>
                  <a:gs pos="50000">
                    <a:srgbClr val="3072AE"/>
                  </a:gs>
                  <a:gs pos="100000">
                    <a:srgbClr val="FFFFF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endParaRPr lang="zh-CN" altLang="en-US" smtClean="0">
                  <a:solidFill>
                    <a:prstClr val="black"/>
                  </a:solidFill>
                </a:endParaRPr>
              </a:p>
            </p:txBody>
          </p:sp>
          <p:sp>
            <p:nvSpPr>
              <p:cNvPr id="4119" name="Oval 32"/>
              <p:cNvSpPr>
                <a:spLocks noChangeArrowheads="1"/>
              </p:cNvSpPr>
              <p:nvPr/>
            </p:nvSpPr>
            <p:spPr bwMode="auto">
              <a:xfrm>
                <a:off x="775018" y="2488248"/>
                <a:ext cx="2058987" cy="2060575"/>
              </a:xfrm>
              <a:prstGeom prst="ellipse">
                <a:avLst/>
              </a:prstGeom>
              <a:gradFill rotWithShape="0">
                <a:gsLst>
                  <a:gs pos="0">
                    <a:srgbClr val="3072AE"/>
                  </a:gs>
                  <a:gs pos="100000">
                    <a:srgbClr val="1B4F9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endParaRPr lang="zh-CN" altLang="en-US" smtClean="0">
                  <a:solidFill>
                    <a:prstClr val="black"/>
                  </a:solidFill>
                </a:endParaRPr>
              </a:p>
            </p:txBody>
          </p:sp>
        </p:grpSp>
        <p:grpSp>
          <p:nvGrpSpPr>
            <p:cNvPr id="4109" name="组合 34"/>
            <p:cNvGrpSpPr>
              <a:grpSpLocks/>
            </p:cNvGrpSpPr>
            <p:nvPr/>
          </p:nvGrpSpPr>
          <p:grpSpPr bwMode="auto">
            <a:xfrm>
              <a:off x="868680" y="2595656"/>
              <a:ext cx="1862679" cy="1855787"/>
              <a:chOff x="868680" y="2595656"/>
              <a:chExt cx="1862679" cy="1855787"/>
            </a:xfrm>
          </p:grpSpPr>
          <p:sp>
            <p:nvSpPr>
              <p:cNvPr id="36" name="Oval 34"/>
              <p:cNvSpPr>
                <a:spLocks noChangeArrowheads="1"/>
              </p:cNvSpPr>
              <p:nvPr/>
            </p:nvSpPr>
            <p:spPr bwMode="auto">
              <a:xfrm>
                <a:off x="927959" y="2603594"/>
                <a:ext cx="1798638" cy="1800225"/>
              </a:xfrm>
              <a:prstGeom prst="ellipse">
                <a:avLst/>
              </a:prstGeom>
              <a:gradFill rotWithShape="1">
                <a:gsLst>
                  <a:gs pos="0">
                    <a:schemeClr val="bg2">
                      <a:lumMod val="90000"/>
                    </a:schemeClr>
                  </a:gs>
                  <a:gs pos="100000">
                    <a:srgbClr val="D6E1E2"/>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grpSp>
            <p:nvGrpSpPr>
              <p:cNvPr id="4111" name="组合 36"/>
              <p:cNvGrpSpPr>
                <a:grpSpLocks/>
              </p:cNvGrpSpPr>
              <p:nvPr/>
            </p:nvGrpSpPr>
            <p:grpSpPr bwMode="auto">
              <a:xfrm>
                <a:off x="868680" y="2595656"/>
                <a:ext cx="1862679" cy="1855787"/>
                <a:chOff x="2054543" y="2610896"/>
                <a:chExt cx="1862679" cy="1855787"/>
              </a:xfrm>
            </p:grpSpPr>
            <p:sp>
              <p:nvSpPr>
                <p:cNvPr id="38" name="Oval 33"/>
                <p:cNvSpPr>
                  <a:spLocks noChangeArrowheads="1"/>
                </p:cNvSpPr>
                <p:nvPr/>
              </p:nvSpPr>
              <p:spPr bwMode="auto">
                <a:xfrm>
                  <a:off x="2059847" y="2610896"/>
                  <a:ext cx="1857376" cy="1855788"/>
                </a:xfrm>
                <a:prstGeom prst="ellipse">
                  <a:avLst/>
                </a:prstGeom>
                <a:solidFill>
                  <a:schemeClr val="bg1">
                    <a:lumMod val="75000"/>
                  </a:schemeClr>
                </a:solidFill>
                <a:ln>
                  <a:noFill/>
                </a:ln>
                <a:effectLst/>
              </p:spPr>
              <p:txBody>
                <a:bodyPr anchor="ctr">
                  <a:spAutoFit/>
                </a:bodyPr>
                <a:lstStyle/>
                <a:p>
                  <a:pPr eaLnBrk="0" fontAlgn="base" hangingPunct="0">
                    <a:spcBef>
                      <a:spcPct val="0"/>
                    </a:spcBef>
                    <a:spcAft>
                      <a:spcPct val="0"/>
                    </a:spcAft>
                    <a:defRPr/>
                  </a:pPr>
                  <a:endParaRPr lang="zh-CN" altLang="en-US">
                    <a:solidFill>
                      <a:prstClr val="black"/>
                    </a:solidFill>
                  </a:endParaRPr>
                </a:p>
              </p:txBody>
            </p:sp>
            <p:grpSp>
              <p:nvGrpSpPr>
                <p:cNvPr id="4113" name="组合 38"/>
                <p:cNvGrpSpPr>
                  <a:grpSpLocks/>
                </p:cNvGrpSpPr>
                <p:nvPr/>
              </p:nvGrpSpPr>
              <p:grpSpPr bwMode="auto">
                <a:xfrm>
                  <a:off x="2054543" y="2612073"/>
                  <a:ext cx="1755775" cy="1755775"/>
                  <a:chOff x="2054543" y="2612073"/>
                  <a:chExt cx="1755775" cy="1755775"/>
                </a:xfrm>
              </p:grpSpPr>
              <p:sp>
                <p:nvSpPr>
                  <p:cNvPr id="4114" name="Oval 35"/>
                  <p:cNvSpPr>
                    <a:spLocks noChangeArrowheads="1"/>
                  </p:cNvSpPr>
                  <p:nvPr/>
                </p:nvSpPr>
                <p:spPr bwMode="auto">
                  <a:xfrm>
                    <a:off x="2054543" y="2612073"/>
                    <a:ext cx="1755775" cy="1755775"/>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endParaRPr lang="zh-CN" altLang="en-US" smtClean="0">
                      <a:solidFill>
                        <a:prstClr val="black"/>
                      </a:solidFill>
                    </a:endParaRPr>
                  </a:p>
                </p:txBody>
              </p:sp>
              <p:grpSp>
                <p:nvGrpSpPr>
                  <p:cNvPr id="4115" name="组合 40"/>
                  <p:cNvGrpSpPr>
                    <a:grpSpLocks/>
                  </p:cNvGrpSpPr>
                  <p:nvPr/>
                </p:nvGrpSpPr>
                <p:grpSpPr bwMode="auto">
                  <a:xfrm>
                    <a:off x="2132872" y="2668046"/>
                    <a:ext cx="1668463" cy="1639887"/>
                    <a:chOff x="2132872" y="2668046"/>
                    <a:chExt cx="1668463" cy="1639887"/>
                  </a:xfrm>
                </p:grpSpPr>
                <p:sp>
                  <p:nvSpPr>
                    <p:cNvPr id="42" name="Oval 36"/>
                    <p:cNvSpPr>
                      <a:spLocks noChangeArrowheads="1"/>
                    </p:cNvSpPr>
                    <p:nvPr/>
                  </p:nvSpPr>
                  <p:spPr bwMode="auto">
                    <a:xfrm>
                      <a:off x="2132872" y="2668046"/>
                      <a:ext cx="1668463" cy="1639888"/>
                    </a:xfrm>
                    <a:prstGeom prst="ellipse">
                      <a:avLst/>
                    </a:prstGeom>
                    <a:gradFill rotWithShape="1">
                      <a:gsLst>
                        <a:gs pos="0">
                          <a:schemeClr val="bg1">
                            <a:lumMod val="95000"/>
                          </a:schemeClr>
                        </a:gs>
                        <a:gs pos="100000">
                          <a:srgbClr val="D6E1E2">
                            <a:alpha val="48000"/>
                          </a:srgbClr>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sp>
                  <p:nvSpPr>
                    <p:cNvPr id="4117" name="Oval 37"/>
                    <p:cNvSpPr>
                      <a:spLocks noChangeArrowheads="1"/>
                    </p:cNvSpPr>
                    <p:nvPr/>
                  </p:nvSpPr>
                  <p:spPr bwMode="auto">
                    <a:xfrm>
                      <a:off x="2208530" y="2693035"/>
                      <a:ext cx="1482725" cy="1331913"/>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endParaRPr lang="zh-CN" altLang="en-US" smtClean="0">
                        <a:solidFill>
                          <a:prstClr val="black"/>
                        </a:solidFill>
                      </a:endParaRPr>
                    </a:p>
                  </p:txBody>
                </p:sp>
              </p:grpSp>
            </p:grpSp>
          </p:grpSp>
        </p:grpSp>
      </p:grpSp>
      <p:sp>
        <p:nvSpPr>
          <p:cNvPr id="46" name="Text Box 38"/>
          <p:cNvSpPr txBox="1">
            <a:spLocks noChangeArrowheads="1"/>
          </p:cNvSpPr>
          <p:nvPr/>
        </p:nvSpPr>
        <p:spPr bwMode="auto">
          <a:xfrm>
            <a:off x="846138" y="3135313"/>
            <a:ext cx="1827212" cy="6477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defRPr/>
            </a:pPr>
            <a:r>
              <a:rPr lang="zh-CN" altLang="en-US" sz="3600" b="1" spc="300" dirty="0">
                <a:solidFill>
                  <a:srgbClr val="3072AE"/>
                </a:solidFill>
                <a:latin typeface="微软雅黑" pitchFamily="34" charset="-122"/>
                <a:ea typeface="微软雅黑" pitchFamily="34" charset="-122"/>
              </a:rPr>
              <a:t>目录</a:t>
            </a:r>
          </a:p>
        </p:txBody>
      </p:sp>
      <p:sp>
        <p:nvSpPr>
          <p:cNvPr id="410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目录</a:t>
            </a:r>
          </a:p>
        </p:txBody>
      </p:sp>
      <p:grpSp>
        <p:nvGrpSpPr>
          <p:cNvPr id="29" name="组合 28"/>
          <p:cNvGrpSpPr>
            <a:grpSpLocks/>
          </p:cNvGrpSpPr>
          <p:nvPr/>
        </p:nvGrpSpPr>
        <p:grpSpPr bwMode="auto">
          <a:xfrm>
            <a:off x="3292475" y="2492896"/>
            <a:ext cx="4789488" cy="403225"/>
            <a:chOff x="3292475" y="2063750"/>
            <a:chExt cx="4789488" cy="403225"/>
          </a:xfrm>
        </p:grpSpPr>
        <p:sp>
          <p:nvSpPr>
            <p:cNvPr id="30" name="AutoShape 18">
              <a:hlinkClick r:id="rId3" action="ppaction://hlinksldjump"/>
            </p:cNvPr>
            <p:cNvSpPr>
              <a:spLocks noChangeArrowheads="1"/>
            </p:cNvSpPr>
            <p:nvPr/>
          </p:nvSpPr>
          <p:spPr bwMode="auto">
            <a:xfrm>
              <a:off x="3406775" y="2063750"/>
              <a:ext cx="4675188"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8.1  </a:t>
              </a:r>
              <a:r>
                <a:rPr lang="zh-CN" altLang="en-US" b="1" dirty="0" smtClean="0">
                  <a:solidFill>
                    <a:prstClr val="white"/>
                  </a:solidFill>
                  <a:ea typeface="黑体" pitchFamily="49" charset="-122"/>
                </a:rPr>
                <a:t>了解数据分析  </a:t>
              </a:r>
              <a:r>
                <a:rPr lang="zh-CN" altLang="en-US" b="1" dirty="0" smtClean="0">
                  <a:solidFill>
                    <a:prstClr val="white"/>
                  </a:solidFill>
                  <a:ea typeface="黑体" pitchFamily="49" charset="-122"/>
                  <a:hlinkClick r:id="rId3" action="ppaction://hlinksldjump"/>
                </a:rPr>
                <a:t> </a:t>
              </a:r>
              <a:r>
                <a:rPr lang="en-US" altLang="zh-CN" b="1" dirty="0" smtClean="0">
                  <a:solidFill>
                    <a:prstClr val="white"/>
                  </a:solidFill>
                  <a:ea typeface="黑体" pitchFamily="49" charset="-122"/>
                  <a:hlinkClick r:id="rId3" action="ppaction://hlinksldjump"/>
                </a:rPr>
                <a:t>【</a:t>
              </a:r>
              <a:r>
                <a:rPr lang="zh-CN" altLang="en-US" b="1" dirty="0" smtClean="0">
                  <a:solidFill>
                    <a:prstClr val="white"/>
                  </a:solidFill>
                  <a:ea typeface="黑体" pitchFamily="49" charset="-122"/>
                  <a:hlinkClick r:id="rId3" action="ppaction://hlinksldjump"/>
                </a:rPr>
                <a:t>点击</a:t>
              </a:r>
              <a:r>
                <a:rPr lang="en-US" altLang="zh-CN" b="1" dirty="0" smtClean="0">
                  <a:solidFill>
                    <a:prstClr val="white"/>
                  </a:solidFill>
                  <a:ea typeface="黑体" pitchFamily="49" charset="-122"/>
                  <a:hlinkClick r:id="rId3" action="ppaction://hlinksldjump"/>
                </a:rPr>
                <a:t>】 </a:t>
              </a:r>
              <a:endParaRPr lang="zh-CN" altLang="en-US" b="1" dirty="0" smtClean="0">
                <a:solidFill>
                  <a:prstClr val="white"/>
                </a:solidFill>
                <a:ea typeface="黑体" pitchFamily="49" charset="-122"/>
              </a:endParaRPr>
            </a:p>
          </p:txBody>
        </p:sp>
        <p:sp>
          <p:nvSpPr>
            <p:cNvPr id="32" name="Oval 22"/>
            <p:cNvSpPr>
              <a:spLocks noChangeArrowheads="1"/>
            </p:cNvSpPr>
            <p:nvPr/>
          </p:nvSpPr>
          <p:spPr bwMode="auto">
            <a:xfrm>
              <a:off x="3292475" y="21732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3" name="组合 32"/>
          <p:cNvGrpSpPr>
            <a:grpSpLocks/>
          </p:cNvGrpSpPr>
          <p:nvPr/>
        </p:nvGrpSpPr>
        <p:grpSpPr bwMode="auto">
          <a:xfrm>
            <a:off x="3303588" y="3195563"/>
            <a:ext cx="4770437" cy="403225"/>
            <a:chOff x="3303588" y="2660650"/>
            <a:chExt cx="4770437" cy="403225"/>
          </a:xfrm>
        </p:grpSpPr>
        <p:sp>
          <p:nvSpPr>
            <p:cNvPr id="34" name="AutoShape 18">
              <a:hlinkClick r:id="rId3" action="ppaction://hlinksldjump"/>
            </p:cNvPr>
            <p:cNvSpPr>
              <a:spLocks noChangeArrowheads="1"/>
            </p:cNvSpPr>
            <p:nvPr/>
          </p:nvSpPr>
          <p:spPr bwMode="auto">
            <a:xfrm>
              <a:off x="3419475" y="2660650"/>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8.2  </a:t>
              </a:r>
              <a:r>
                <a:rPr lang="zh-CN" altLang="en-US" b="1" dirty="0" smtClean="0">
                  <a:solidFill>
                    <a:prstClr val="white"/>
                  </a:solidFill>
                  <a:ea typeface="黑体" pitchFamily="49" charset="-122"/>
                </a:rPr>
                <a:t>常见</a:t>
              </a:r>
              <a:r>
                <a:rPr lang="zh-CN" altLang="en-US" b="1" dirty="0">
                  <a:solidFill>
                    <a:prstClr val="white"/>
                  </a:solidFill>
                  <a:ea typeface="黑体" pitchFamily="49" charset="-122"/>
                </a:rPr>
                <a:t>的数据</a:t>
              </a:r>
              <a:r>
                <a:rPr lang="zh-CN" altLang="en-US" b="1" dirty="0" smtClean="0">
                  <a:solidFill>
                    <a:prstClr val="white"/>
                  </a:solidFill>
                  <a:ea typeface="黑体" pitchFamily="49" charset="-122"/>
                </a:rPr>
                <a:t>项目  </a:t>
              </a:r>
              <a:r>
                <a:rPr lang="zh-CN" altLang="en-US" b="1" dirty="0" smtClean="0">
                  <a:solidFill>
                    <a:prstClr val="white"/>
                  </a:solidFill>
                  <a:ea typeface="黑体" pitchFamily="49" charset="-122"/>
                  <a:hlinkClick r:id="rId4" action="ppaction://hlinksldjump"/>
                </a:rPr>
                <a:t> </a:t>
              </a:r>
              <a:r>
                <a:rPr lang="en-US" altLang="zh-CN" b="1" dirty="0" smtClean="0">
                  <a:solidFill>
                    <a:prstClr val="white"/>
                  </a:solidFill>
                  <a:ea typeface="黑体" pitchFamily="49" charset="-122"/>
                  <a:hlinkClick r:id="rId4" action="ppaction://hlinksldjump"/>
                </a:rPr>
                <a:t>【</a:t>
              </a:r>
              <a:r>
                <a:rPr lang="zh-CN" altLang="en-US" b="1" dirty="0" smtClean="0">
                  <a:solidFill>
                    <a:prstClr val="white"/>
                  </a:solidFill>
                  <a:ea typeface="黑体" pitchFamily="49" charset="-122"/>
                  <a:hlinkClick r:id="rId4" action="ppaction://hlinksldjump"/>
                </a:rPr>
                <a:t>点击</a:t>
              </a:r>
              <a:r>
                <a:rPr lang="en-US" altLang="zh-CN" b="1" dirty="0" smtClean="0">
                  <a:solidFill>
                    <a:prstClr val="white"/>
                  </a:solidFill>
                  <a:ea typeface="黑体" pitchFamily="49" charset="-122"/>
                  <a:hlinkClick r:id="rId4" action="ppaction://hlinksldjump"/>
                </a:rPr>
                <a:t>】</a:t>
              </a:r>
              <a:endParaRPr lang="zh-CN" altLang="en-US" b="1" dirty="0" smtClean="0">
                <a:solidFill>
                  <a:prstClr val="white"/>
                </a:solidFill>
                <a:ea typeface="黑体" pitchFamily="49" charset="-122"/>
              </a:endParaRPr>
            </a:p>
          </p:txBody>
        </p:sp>
        <p:sp>
          <p:nvSpPr>
            <p:cNvPr id="35" name="Oval 22"/>
            <p:cNvSpPr>
              <a:spLocks noChangeArrowheads="1"/>
            </p:cNvSpPr>
            <p:nvPr/>
          </p:nvSpPr>
          <p:spPr bwMode="auto">
            <a:xfrm>
              <a:off x="3303588" y="27701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0" name="组合 39"/>
          <p:cNvGrpSpPr>
            <a:grpSpLocks/>
          </p:cNvGrpSpPr>
          <p:nvPr/>
        </p:nvGrpSpPr>
        <p:grpSpPr bwMode="auto">
          <a:xfrm>
            <a:off x="3303588" y="3889871"/>
            <a:ext cx="4770437" cy="403225"/>
            <a:chOff x="3303588" y="3282950"/>
            <a:chExt cx="4770437" cy="403225"/>
          </a:xfrm>
        </p:grpSpPr>
        <p:sp>
          <p:nvSpPr>
            <p:cNvPr id="41" name="AutoShape 18">
              <a:hlinkClick r:id="rId3" action="ppaction://hlinksldjump"/>
            </p:cNvPr>
            <p:cNvSpPr>
              <a:spLocks noChangeArrowheads="1"/>
            </p:cNvSpPr>
            <p:nvPr/>
          </p:nvSpPr>
          <p:spPr bwMode="auto">
            <a:xfrm>
              <a:off x="3419475" y="3282950"/>
              <a:ext cx="4654550" cy="403225"/>
            </a:xfrm>
            <a:prstGeom prst="roundRect">
              <a:avLst>
                <a:gd name="adj" fmla="val 50000"/>
              </a:avLst>
            </a:prstGeom>
            <a:solidFill>
              <a:srgbClr val="0070C0"/>
            </a:soli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0" fontAlgn="base" hangingPunct="0">
                <a:spcBef>
                  <a:spcPct val="0"/>
                </a:spcBef>
                <a:spcAft>
                  <a:spcPct val="0"/>
                </a:spcAft>
              </a:pPr>
              <a:r>
                <a:rPr lang="en-US" altLang="zh-CN" b="1" dirty="0" smtClean="0">
                  <a:solidFill>
                    <a:prstClr val="white"/>
                  </a:solidFill>
                  <a:ea typeface="黑体" pitchFamily="49" charset="-122"/>
                </a:rPr>
                <a:t>8.3  </a:t>
              </a:r>
              <a:r>
                <a:rPr lang="zh-CN" altLang="en-US" b="1" dirty="0" smtClean="0">
                  <a:solidFill>
                    <a:prstClr val="white"/>
                  </a:solidFill>
                  <a:ea typeface="黑体" pitchFamily="49" charset="-122"/>
                </a:rPr>
                <a:t>数据分析方法   </a:t>
              </a:r>
              <a:r>
                <a:rPr lang="en-US" altLang="zh-CN" b="1" dirty="0" smtClean="0">
                  <a:solidFill>
                    <a:prstClr val="white"/>
                  </a:solidFill>
                  <a:ea typeface="黑体" pitchFamily="49" charset="-122"/>
                  <a:hlinkClick r:id="rId5" action="ppaction://hlinksldjump"/>
                </a:rPr>
                <a:t>【</a:t>
              </a:r>
              <a:r>
                <a:rPr lang="zh-CN" altLang="en-US" b="1" dirty="0" smtClean="0">
                  <a:solidFill>
                    <a:prstClr val="white"/>
                  </a:solidFill>
                  <a:ea typeface="黑体" pitchFamily="49" charset="-122"/>
                  <a:hlinkClick r:id="rId5" action="ppaction://hlinksldjump"/>
                </a:rPr>
                <a:t>点击</a:t>
              </a:r>
              <a:r>
                <a:rPr lang="en-US" altLang="zh-CN" b="1" dirty="0" smtClean="0">
                  <a:solidFill>
                    <a:prstClr val="white"/>
                  </a:solidFill>
                  <a:ea typeface="黑体" pitchFamily="49" charset="-122"/>
                  <a:hlinkClick r:id="rId5" action="ppaction://hlinksldjump"/>
                </a:rPr>
                <a:t>】</a:t>
              </a:r>
              <a:endParaRPr lang="zh-CN" altLang="en-US" b="1" dirty="0" smtClean="0">
                <a:solidFill>
                  <a:prstClr val="white"/>
                </a:solidFill>
                <a:ea typeface="黑体" pitchFamily="49" charset="-122"/>
              </a:endParaRPr>
            </a:p>
          </p:txBody>
        </p:sp>
        <p:sp>
          <p:nvSpPr>
            <p:cNvPr id="43" name="Oval 22"/>
            <p:cNvSpPr>
              <a:spLocks noChangeArrowheads="1"/>
            </p:cNvSpPr>
            <p:nvPr/>
          </p:nvSpPr>
          <p:spPr bwMode="auto">
            <a:xfrm>
              <a:off x="3303588" y="3392488"/>
              <a:ext cx="184150" cy="188912"/>
            </a:xfrm>
            <a:prstGeom prst="ellipse">
              <a:avLst/>
            </a:prstGeom>
            <a:solidFill>
              <a:schemeClr val="accent3"/>
            </a:solidFill>
            <a:ln w="19050">
              <a:solidFill>
                <a:srgbClr val="FFFFFF"/>
              </a:solidFill>
              <a:round/>
              <a:headEnd/>
              <a:tailE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spTree>
    <p:extLst>
      <p:ext uri="{BB962C8B-B14F-4D97-AF65-F5344CB8AC3E}">
        <p14:creationId xmlns:p14="http://schemas.microsoft.com/office/powerpoint/2010/main" val="1926379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8.2.3  </a:t>
            </a:r>
            <a:r>
              <a:rPr lang="zh-CN" altLang="en-US" sz="2700" dirty="0">
                <a:solidFill>
                  <a:srgbClr val="1369B2"/>
                </a:solidFill>
                <a:latin typeface="微软雅黑" pitchFamily="34" charset="-122"/>
                <a:ea typeface="微软雅黑" pitchFamily="34" charset="-122"/>
              </a:rPr>
              <a:t>业务</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营销</a:t>
            </a:r>
            <a:r>
              <a:rPr lang="zh-CN" altLang="en-US" sz="2000" b="1" dirty="0">
                <a:solidFill>
                  <a:srgbClr val="1B639F"/>
                </a:solidFill>
              </a:rPr>
              <a:t>额</a:t>
            </a:r>
          </a:p>
        </p:txBody>
      </p:sp>
      <p:sp>
        <p:nvSpPr>
          <p:cNvPr id="10" name="矩形 15"/>
          <p:cNvSpPr>
            <a:spLocks noChangeArrowheads="1"/>
          </p:cNvSpPr>
          <p:nvPr/>
        </p:nvSpPr>
        <p:spPr bwMode="auto">
          <a:xfrm>
            <a:off x="688975" y="2473325"/>
            <a:ext cx="7980363"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营销额是指在销售类或服务类社群中群员为社群运营者贡献的总销售金额，公式是营销额</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客单价</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销售量。统计营销额的目的主要是对外展示和进而计算利润，对外展示帮助社群运营者提高知名度，计算利润则是为了更好地进行业务分析。当营销额太低的时候，一般主要问题在于是销售量低，这时候需要社群运营者加大推广和营销的力度，同时尽力提高产品性价比。</a:t>
            </a:r>
          </a:p>
        </p:txBody>
      </p:sp>
    </p:spTree>
    <p:extLst>
      <p:ext uri="{BB962C8B-B14F-4D97-AF65-F5344CB8AC3E}">
        <p14:creationId xmlns:p14="http://schemas.microsoft.com/office/powerpoint/2010/main" val="445839413"/>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8.2.3  </a:t>
            </a:r>
            <a:r>
              <a:rPr lang="zh-CN" altLang="en-US" sz="2700" dirty="0">
                <a:solidFill>
                  <a:srgbClr val="1369B2"/>
                </a:solidFill>
                <a:latin typeface="微软雅黑" pitchFamily="34" charset="-122"/>
                <a:ea typeface="微软雅黑" pitchFamily="34" charset="-122"/>
              </a:rPr>
              <a:t>业务</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829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 </a:t>
            </a:r>
            <a:r>
              <a:rPr lang="zh-CN" altLang="en-US" sz="2000" b="1" dirty="0" smtClean="0">
                <a:solidFill>
                  <a:srgbClr val="1B639F"/>
                </a:solidFill>
              </a:rPr>
              <a:t>利润</a:t>
            </a:r>
            <a:r>
              <a:rPr lang="en-US" altLang="zh-CN" sz="2000" b="1" dirty="0">
                <a:solidFill>
                  <a:srgbClr val="1B639F"/>
                </a:solidFill>
              </a:rPr>
              <a:t>/</a:t>
            </a:r>
            <a:r>
              <a:rPr lang="zh-CN" altLang="en-US" sz="2000" b="1" dirty="0">
                <a:solidFill>
                  <a:srgbClr val="1B639F"/>
                </a:solidFill>
              </a:rPr>
              <a:t>利润率</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利润是社群运营的重要成果，是社群运营者运营效果的综合反映，也是其最终成果的具体体现。利润的计算公式为：利润</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营销额</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总成本（包含税务等杂项费用）。利润是社群运营中一个很重要的指标，直接影响社群运营者的收益情况。</a:t>
            </a:r>
          </a:p>
          <a:p>
            <a:pPr algn="just">
              <a:lnSpc>
                <a:spcPct val="150000"/>
              </a:lnSpc>
            </a:pPr>
            <a:r>
              <a:rPr lang="zh-CN" altLang="en-US" sz="1700" dirty="0">
                <a:latin typeface="微软雅黑" pitchFamily="34" charset="-122"/>
                <a:ea typeface="微软雅黑" pitchFamily="34" charset="-122"/>
              </a:rPr>
              <a:t>利润率的公式为：利润率</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利润</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成本</a:t>
            </a:r>
            <a:r>
              <a:rPr lang="en-US" altLang="zh-CN" sz="1700" dirty="0">
                <a:latin typeface="微软雅黑" pitchFamily="34" charset="-122"/>
                <a:ea typeface="微软雅黑" pitchFamily="34" charset="-122"/>
              </a:rPr>
              <a:t>×100%</a:t>
            </a:r>
            <a:r>
              <a:rPr lang="zh-CN" altLang="en-US" sz="1700" dirty="0">
                <a:latin typeface="微软雅黑" pitchFamily="34" charset="-122"/>
                <a:ea typeface="微软雅黑" pitchFamily="34" charset="-122"/>
              </a:rPr>
              <a:t>，利润率是反映社群一定时期利润水平的相对指标。利润率指标既可考核社群利润计划的完成情况，又可比较不同社群之间和不同时期的运营管理水平，从而发掘运营亮点，提高整体收益。</a:t>
            </a:r>
          </a:p>
        </p:txBody>
      </p:sp>
    </p:spTree>
    <p:extLst>
      <p:ext uri="{BB962C8B-B14F-4D97-AF65-F5344CB8AC3E}">
        <p14:creationId xmlns:p14="http://schemas.microsoft.com/office/powerpoint/2010/main" val="445839413"/>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8.2.3  </a:t>
            </a:r>
            <a:r>
              <a:rPr lang="zh-CN" altLang="en-US" sz="2700" dirty="0">
                <a:solidFill>
                  <a:srgbClr val="1369B2"/>
                </a:solidFill>
                <a:latin typeface="微软雅黑" pitchFamily="34" charset="-122"/>
                <a:ea typeface="微软雅黑" pitchFamily="34" charset="-122"/>
              </a:rPr>
              <a:t>业务</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客</a:t>
            </a:r>
            <a:r>
              <a:rPr lang="zh-CN" altLang="en-US" sz="2000" b="1" dirty="0">
                <a:solidFill>
                  <a:srgbClr val="1B639F"/>
                </a:solidFill>
              </a:rPr>
              <a:t>单价</a:t>
            </a:r>
          </a:p>
        </p:txBody>
      </p:sp>
      <p:sp>
        <p:nvSpPr>
          <p:cNvPr id="10" name="矩形 15"/>
          <p:cNvSpPr>
            <a:spLocks noChangeArrowheads="1"/>
          </p:cNvSpPr>
          <p:nvPr/>
        </p:nvSpPr>
        <p:spPr bwMode="auto">
          <a:xfrm>
            <a:off x="688975" y="2473325"/>
            <a:ext cx="7980363"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客单价的本质是在一定时期内，每个付费用户消费的平均金额，离开了“一定时期”这个范围，客单价这个指标是没有任何意义的。客单价是衡量一个社群营销情况的重要指标，在流量转化都不变的情况下，高客单价也就意味着高收益。但是客单价并不是越高越好，需要结合社群的实际情况而定，客单价低能带来更多的销售量，但对整体营销额可能不高；高客单价很容易带来高收益，但是也会导致销售量较低。客单价计算公式为：客单价</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有效订单总金额（已成交）</a:t>
            </a:r>
            <a:r>
              <a:rPr lang="en-US" altLang="zh-CN" sz="1700" dirty="0">
                <a:latin typeface="微软雅黑" pitchFamily="34" charset="-122"/>
                <a:ea typeface="微软雅黑" pitchFamily="34" charset="-122"/>
              </a:rPr>
              <a:t>/</a:t>
            </a:r>
            <a:r>
              <a:rPr lang="zh-CN" altLang="en-US" sz="1700" dirty="0">
                <a:latin typeface="微软雅黑" pitchFamily="34" charset="-122"/>
                <a:ea typeface="微软雅黑" pitchFamily="34" charset="-122"/>
              </a:rPr>
              <a:t>总付费人数。</a:t>
            </a:r>
          </a:p>
        </p:txBody>
      </p:sp>
    </p:spTree>
    <p:extLst>
      <p:ext uri="{BB962C8B-B14F-4D97-AF65-F5344CB8AC3E}">
        <p14:creationId xmlns:p14="http://schemas.microsoft.com/office/powerpoint/2010/main" val="131758522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8.2  </a:t>
            </a:r>
            <a:r>
              <a:rPr lang="zh-CN" altLang="en-US" sz="2800" b="1" dirty="0" smtClean="0">
                <a:solidFill>
                  <a:srgbClr val="006BA9"/>
                </a:solidFill>
                <a:latin typeface="微软雅黑" pitchFamily="34" charset="-122"/>
                <a:ea typeface="微软雅黑" pitchFamily="34" charset="-122"/>
              </a:rPr>
              <a:t>常见</a:t>
            </a:r>
            <a:r>
              <a:rPr lang="zh-CN" altLang="en-US" sz="2800" b="1" dirty="0">
                <a:solidFill>
                  <a:srgbClr val="006BA9"/>
                </a:solidFill>
                <a:latin typeface="微软雅黑" pitchFamily="34" charset="-122"/>
                <a:ea typeface="微软雅黑" pitchFamily="34" charset="-122"/>
              </a:rPr>
              <a:t>的数据项目</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8.2.3  </a:t>
            </a:r>
            <a:r>
              <a:rPr lang="zh-CN" altLang="en-US" sz="2700" dirty="0">
                <a:solidFill>
                  <a:srgbClr val="1369B2"/>
                </a:solidFill>
                <a:latin typeface="微软雅黑" pitchFamily="34" charset="-122"/>
                <a:ea typeface="微软雅黑" pitchFamily="34" charset="-122"/>
              </a:rPr>
              <a:t>业务</a:t>
            </a:r>
            <a:r>
              <a:rPr lang="zh-CN" altLang="en-US" sz="2700" dirty="0" smtClean="0">
                <a:solidFill>
                  <a:srgbClr val="1369B2"/>
                </a:solidFill>
                <a:latin typeface="微软雅黑" pitchFamily="34" charset="-122"/>
                <a:ea typeface="微软雅黑" pitchFamily="34" charset="-122"/>
              </a:rPr>
              <a:t>数据</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5</a:t>
            </a:r>
            <a:r>
              <a:rPr lang="en-US" altLang="zh-CN" sz="2000" b="1" dirty="0" smtClean="0">
                <a:solidFill>
                  <a:srgbClr val="1B639F"/>
                </a:solidFill>
              </a:rPr>
              <a:t>.</a:t>
            </a:r>
            <a:r>
              <a:rPr lang="zh-CN" altLang="en-US" sz="2000" b="1" dirty="0" smtClean="0">
                <a:solidFill>
                  <a:srgbClr val="1B639F"/>
                </a:solidFill>
              </a:rPr>
              <a:t>会员</a:t>
            </a:r>
            <a:r>
              <a:rPr lang="zh-CN" altLang="en-US" sz="2000" b="1" dirty="0">
                <a:solidFill>
                  <a:srgbClr val="1B639F"/>
                </a:solidFill>
              </a:rPr>
              <a:t>数</a:t>
            </a:r>
          </a:p>
        </p:txBody>
      </p:sp>
      <p:sp>
        <p:nvSpPr>
          <p:cNvPr id="10" name="矩形 15"/>
          <p:cNvSpPr>
            <a:spLocks noChangeArrowheads="1"/>
          </p:cNvSpPr>
          <p:nvPr/>
        </p:nvSpPr>
        <p:spPr bwMode="auto">
          <a:xfrm>
            <a:off x="688975" y="2473325"/>
            <a:ext cx="7980363"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会员数主要出现于使用会员制的社群中，会员的数量是会员制社群运营中的一个核心指标，会员越多说明营销的效果越好。当会员人数增长过慢的时候，社群运营者需要检查社群会员体系是否完善，并深入调查用户不愿加入的原因，然后加以优化。</a:t>
            </a:r>
          </a:p>
        </p:txBody>
      </p:sp>
      <p:pic>
        <p:nvPicPr>
          <p:cNvPr id="2050" name="Picture 2" descr="https://timgsa.baidu.com/timg?image&amp;quality=80&amp;size=b9999_10000&amp;sec=1571745823162&amp;di=0816ec2c6154464acd3c5e9dda3c9bef&amp;imgtype=0&amp;src=http%3A%2F%2Fwww.quanmama.com%2FAdminImageUpload%2F5432459QQ%25E6%2588%25AA%25E5%259B%25BE2015042213543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010" y="3861048"/>
            <a:ext cx="4441979" cy="2514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58522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8.3  </a:t>
              </a:r>
              <a:r>
                <a:rPr lang="zh-CN" altLang="en-US" sz="2800" b="1" dirty="0" smtClean="0">
                  <a:solidFill>
                    <a:srgbClr val="006BA9"/>
                  </a:solidFill>
                  <a:latin typeface="微软雅黑" pitchFamily="34" charset="-122"/>
                  <a:ea typeface="微软雅黑" pitchFamily="34" charset="-122"/>
                </a:rPr>
                <a:t>数据分析方法</a:t>
              </a:r>
              <a:endParaRPr lang="zh-CN" altLang="en-US" sz="2800" b="1" dirty="0" smtClean="0">
                <a:solidFill>
                  <a:srgbClr val="1369B2"/>
                </a:solidFill>
                <a:latin typeface="微软雅黑" pitchFamily="34" charset="-122"/>
                <a:ea typeface="微软雅黑" pitchFamily="34" charset="-122"/>
              </a:endParaRP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sp>
        <p:nvSpPr>
          <p:cNvPr id="33" name="圆角矩形 32"/>
          <p:cNvSpPr/>
          <p:nvPr/>
        </p:nvSpPr>
        <p:spPr bwMode="auto">
          <a:xfrm>
            <a:off x="1025525" y="2890838"/>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rgbClr val="4E5B6F">
                    <a:lumMod val="50000"/>
                  </a:srgbClr>
                </a:solidFill>
                <a:latin typeface="微软雅黑" pitchFamily="34" charset="-122"/>
                <a:ea typeface="微软雅黑" pitchFamily="34" charset="-122"/>
              </a:rPr>
              <a:t>收集数据</a:t>
            </a:r>
            <a:endParaRPr lang="en-US" kern="0" dirty="0">
              <a:solidFill>
                <a:srgbClr val="4E5B6F">
                  <a:lumMod val="50000"/>
                </a:srgbClr>
              </a:solidFill>
              <a:latin typeface="微软雅黑" pitchFamily="34" charset="-122"/>
              <a:ea typeface="微软雅黑" pitchFamily="34" charset="-122"/>
            </a:endParaRPr>
          </a:p>
        </p:txBody>
      </p:sp>
      <p:sp>
        <p:nvSpPr>
          <p:cNvPr id="34" name="椭圆 33"/>
          <p:cNvSpPr/>
          <p:nvPr/>
        </p:nvSpPr>
        <p:spPr bwMode="auto">
          <a:xfrm>
            <a:off x="738547" y="2870571"/>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a typeface="宋体"/>
              </a:rPr>
              <a:t>1</a:t>
            </a:r>
          </a:p>
        </p:txBody>
      </p:sp>
      <p:sp>
        <p:nvSpPr>
          <p:cNvPr id="35" name="圆角矩形 34"/>
          <p:cNvSpPr/>
          <p:nvPr/>
        </p:nvSpPr>
        <p:spPr bwMode="auto">
          <a:xfrm>
            <a:off x="1017588" y="4257675"/>
            <a:ext cx="3106737" cy="503238"/>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rgbClr val="4E5B6F">
                    <a:lumMod val="50000"/>
                  </a:srgbClr>
                </a:solidFill>
                <a:latin typeface="微软雅黑" pitchFamily="34" charset="-122"/>
                <a:ea typeface="微软雅黑" pitchFamily="34" charset="-122"/>
              </a:rPr>
              <a:t>解析数据</a:t>
            </a:r>
            <a:endParaRPr lang="en-US" kern="0" dirty="0">
              <a:solidFill>
                <a:srgbClr val="4E5B6F">
                  <a:lumMod val="50000"/>
                </a:srgbClr>
              </a:solidFill>
              <a:latin typeface="微软雅黑" pitchFamily="34" charset="-122"/>
              <a:ea typeface="微软雅黑" pitchFamily="34" charset="-122"/>
            </a:endParaRPr>
          </a:p>
        </p:txBody>
      </p:sp>
      <p:sp>
        <p:nvSpPr>
          <p:cNvPr id="36" name="椭圆 35"/>
          <p:cNvSpPr/>
          <p:nvPr/>
        </p:nvSpPr>
        <p:spPr bwMode="auto">
          <a:xfrm>
            <a:off x="730609" y="4237421"/>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a typeface="宋体"/>
              </a:rPr>
              <a:t>3</a:t>
            </a:r>
          </a:p>
        </p:txBody>
      </p:sp>
      <p:sp>
        <p:nvSpPr>
          <p:cNvPr id="37" name="圆角矩形 36"/>
          <p:cNvSpPr/>
          <p:nvPr/>
        </p:nvSpPr>
        <p:spPr bwMode="auto">
          <a:xfrm>
            <a:off x="5299075" y="2897188"/>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rgbClr val="4E5B6F">
                    <a:lumMod val="50000"/>
                  </a:srgbClr>
                </a:solidFill>
                <a:latin typeface="微软雅黑" pitchFamily="34" charset="-122"/>
                <a:ea typeface="微软雅黑" pitchFamily="34" charset="-122"/>
              </a:rPr>
              <a:t>数据整理</a:t>
            </a:r>
            <a:endParaRPr lang="en-US" kern="0" dirty="0">
              <a:solidFill>
                <a:srgbClr val="4E5B6F">
                  <a:lumMod val="50000"/>
                </a:srgbClr>
              </a:solidFill>
              <a:latin typeface="微软雅黑" pitchFamily="34" charset="-122"/>
              <a:ea typeface="微软雅黑" pitchFamily="34" charset="-122"/>
            </a:endParaRPr>
          </a:p>
        </p:txBody>
      </p:sp>
      <p:sp>
        <p:nvSpPr>
          <p:cNvPr id="38" name="椭圆 37"/>
          <p:cNvSpPr/>
          <p:nvPr/>
        </p:nvSpPr>
        <p:spPr bwMode="auto">
          <a:xfrm>
            <a:off x="5011685" y="2877809"/>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a typeface="宋体"/>
              </a:rPr>
              <a:t>2</a:t>
            </a:r>
          </a:p>
        </p:txBody>
      </p:sp>
      <p:sp>
        <p:nvSpPr>
          <p:cNvPr id="39" name="圆角矩形 38"/>
          <p:cNvSpPr/>
          <p:nvPr/>
        </p:nvSpPr>
        <p:spPr bwMode="auto">
          <a:xfrm>
            <a:off x="5291138" y="4264025"/>
            <a:ext cx="3106737" cy="503238"/>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rgbClr val="4E5B6F">
                    <a:lumMod val="50000"/>
                  </a:srgbClr>
                </a:solidFill>
                <a:latin typeface="微软雅黑" pitchFamily="34" charset="-122"/>
                <a:ea typeface="微软雅黑" pitchFamily="34" charset="-122"/>
              </a:rPr>
              <a:t>数据分析报告</a:t>
            </a:r>
            <a:endParaRPr lang="en-US" kern="0" dirty="0">
              <a:solidFill>
                <a:srgbClr val="4E5B6F">
                  <a:lumMod val="50000"/>
                </a:srgbClr>
              </a:solidFill>
              <a:latin typeface="微软雅黑" pitchFamily="34" charset="-122"/>
              <a:ea typeface="微软雅黑" pitchFamily="34" charset="-122"/>
            </a:endParaRPr>
          </a:p>
        </p:txBody>
      </p:sp>
      <p:sp>
        <p:nvSpPr>
          <p:cNvPr id="40" name="椭圆 39"/>
          <p:cNvSpPr/>
          <p:nvPr/>
        </p:nvSpPr>
        <p:spPr bwMode="auto">
          <a:xfrm>
            <a:off x="5003747" y="4244659"/>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ea typeface="宋体"/>
              </a:rPr>
              <a:t>4</a:t>
            </a:r>
          </a:p>
        </p:txBody>
      </p:sp>
    </p:spTree>
    <p:extLst>
      <p:ext uri="{BB962C8B-B14F-4D97-AF65-F5344CB8AC3E}">
        <p14:creationId xmlns:p14="http://schemas.microsoft.com/office/powerpoint/2010/main" val="3478899570"/>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8.3.1  </a:t>
            </a:r>
            <a:r>
              <a:rPr lang="zh-CN" altLang="en-US" sz="2700" dirty="0" smtClean="0">
                <a:solidFill>
                  <a:srgbClr val="1369B2"/>
                </a:solidFill>
                <a:latin typeface="微软雅黑" pitchFamily="34" charset="-122"/>
                <a:ea typeface="微软雅黑" pitchFamily="34" charset="-122"/>
              </a:rPr>
              <a:t>收集</a:t>
            </a:r>
            <a:r>
              <a:rPr lang="zh-CN" altLang="en-US" sz="2700" dirty="0">
                <a:solidFill>
                  <a:srgbClr val="1369B2"/>
                </a:solidFill>
                <a:latin typeface="微软雅黑" pitchFamily="34" charset="-122"/>
                <a:ea typeface="微软雅黑" pitchFamily="34" charset="-122"/>
              </a:rPr>
              <a:t>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工具</a:t>
            </a:r>
            <a:r>
              <a:rPr lang="zh-CN" altLang="en-US" sz="2000" b="1" dirty="0">
                <a:solidFill>
                  <a:srgbClr val="1B639F"/>
                </a:solidFill>
              </a:rPr>
              <a:t>抓取</a:t>
            </a:r>
          </a:p>
        </p:txBody>
      </p:sp>
      <p:sp>
        <p:nvSpPr>
          <p:cNvPr id="10" name="矩形 15"/>
          <p:cNvSpPr>
            <a:spLocks noChangeArrowheads="1"/>
          </p:cNvSpPr>
          <p:nvPr/>
        </p:nvSpPr>
        <p:spPr bwMode="auto">
          <a:xfrm>
            <a:off x="688975" y="2473325"/>
            <a:ext cx="7980363"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工具抓取是指通过第三方工具来帮助社群运营者获取社群</a:t>
            </a:r>
            <a:r>
              <a:rPr lang="zh-CN" altLang="en-US" sz="1700" dirty="0" smtClean="0">
                <a:latin typeface="微软雅黑" pitchFamily="34" charset="-122"/>
                <a:ea typeface="微软雅黑" pitchFamily="34" charset="-122"/>
              </a:rPr>
              <a:t>数据，通过</a:t>
            </a:r>
            <a:r>
              <a:rPr lang="zh-CN" altLang="en-US" sz="1700" dirty="0">
                <a:latin typeface="微软雅黑" pitchFamily="34" charset="-122"/>
                <a:ea typeface="微软雅黑" pitchFamily="34" charset="-122"/>
              </a:rPr>
              <a:t>工具抓取可以</a:t>
            </a:r>
            <a:r>
              <a:rPr lang="zh-CN" altLang="en-US" sz="1700" dirty="0" smtClean="0">
                <a:latin typeface="微软雅黑" pitchFamily="34" charset="-122"/>
                <a:ea typeface="微软雅黑" pitchFamily="34" charset="-122"/>
              </a:rPr>
              <a:t>获得各种数据。</a:t>
            </a:r>
            <a:r>
              <a:rPr lang="zh-CN" altLang="en-US" sz="1700" dirty="0">
                <a:latin typeface="微软雅黑" pitchFamily="34" charset="-122"/>
                <a:ea typeface="微软雅黑" pitchFamily="34" charset="-122"/>
              </a:rPr>
              <a:t>在执行工具抓取</a:t>
            </a:r>
            <a:r>
              <a:rPr lang="zh-CN" altLang="en-US" sz="1700" dirty="0" smtClean="0">
                <a:latin typeface="微软雅黑" pitchFamily="34" charset="-122"/>
                <a:ea typeface="微软雅黑" pitchFamily="34" charset="-122"/>
              </a:rPr>
              <a:t>时，首先</a:t>
            </a:r>
            <a:r>
              <a:rPr lang="zh-CN" altLang="en-US" sz="1700" dirty="0">
                <a:latin typeface="微软雅黑" pitchFamily="34" charset="-122"/>
                <a:ea typeface="微软雅黑" pitchFamily="34" charset="-122"/>
              </a:rPr>
              <a:t>要精准分析自身所需的数据</a:t>
            </a:r>
            <a:r>
              <a:rPr lang="zh-CN" altLang="en-US" sz="1700" dirty="0" smtClean="0">
                <a:latin typeface="微软雅黑" pitchFamily="34" charset="-122"/>
                <a:ea typeface="微软雅黑" pitchFamily="34" charset="-122"/>
              </a:rPr>
              <a:t>有哪些</a:t>
            </a:r>
            <a:r>
              <a:rPr lang="zh-CN" altLang="en-US" sz="1700" dirty="0">
                <a:latin typeface="微软雅黑" pitchFamily="34" charset="-122"/>
                <a:ea typeface="微软雅黑" pitchFamily="34" charset="-122"/>
              </a:rPr>
              <a:t>、从哪些工具中可以获取</a:t>
            </a:r>
            <a:r>
              <a:rPr lang="zh-CN" altLang="en-US" sz="1700" dirty="0" smtClean="0">
                <a:latin typeface="微软雅黑" pitchFamily="34" charset="-122"/>
                <a:ea typeface="微软雅黑" pitchFamily="34" charset="-122"/>
              </a:rPr>
              <a:t>数据，然后</a:t>
            </a:r>
            <a:r>
              <a:rPr lang="zh-CN" altLang="en-US" sz="1700" dirty="0">
                <a:latin typeface="微软雅黑" pitchFamily="34" charset="-122"/>
                <a:ea typeface="微软雅黑" pitchFamily="34" charset="-122"/>
              </a:rPr>
              <a:t>再使用工具进行抓取。</a:t>
            </a:r>
          </a:p>
        </p:txBody>
      </p:sp>
      <p:pic>
        <p:nvPicPr>
          <p:cNvPr id="11" name="图片 10" descr="C:\Users\PC\AppData\Local\Temp\1563953306(1).png"/>
          <p:cNvPicPr/>
          <p:nvPr/>
        </p:nvPicPr>
        <p:blipFill>
          <a:blip r:embed="rId4">
            <a:extLst>
              <a:ext uri="{28A0092B-C50C-407E-A947-70E740481C1C}">
                <a14:useLocalDpi xmlns:a14="http://schemas.microsoft.com/office/drawing/2010/main" val="0"/>
              </a:ext>
            </a:extLst>
          </a:blip>
          <a:srcRect/>
          <a:stretch>
            <a:fillRect/>
          </a:stretch>
        </p:blipFill>
        <p:spPr>
          <a:xfrm>
            <a:off x="2133121" y="3717032"/>
            <a:ext cx="4889789" cy="2736304"/>
          </a:xfrm>
          <a:prstGeom prst="rect">
            <a:avLst/>
          </a:prstGeom>
          <a:noFill/>
          <a:ln>
            <a:noFill/>
          </a:ln>
        </p:spPr>
      </p:pic>
    </p:spTree>
    <p:extLst>
      <p:ext uri="{BB962C8B-B14F-4D97-AF65-F5344CB8AC3E}">
        <p14:creationId xmlns:p14="http://schemas.microsoft.com/office/powerpoint/2010/main" val="2146894589"/>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8.3.1  </a:t>
            </a:r>
            <a:r>
              <a:rPr lang="zh-CN" altLang="en-US" sz="2700" dirty="0" smtClean="0">
                <a:solidFill>
                  <a:srgbClr val="1369B2"/>
                </a:solidFill>
                <a:latin typeface="微软雅黑" pitchFamily="34" charset="-122"/>
                <a:ea typeface="微软雅黑" pitchFamily="34" charset="-122"/>
              </a:rPr>
              <a:t>收集</a:t>
            </a:r>
            <a:r>
              <a:rPr lang="zh-CN" altLang="en-US" sz="2700" dirty="0">
                <a:solidFill>
                  <a:srgbClr val="1369B2"/>
                </a:solidFill>
                <a:latin typeface="微软雅黑" pitchFamily="34" charset="-122"/>
                <a:ea typeface="微软雅黑" pitchFamily="34" charset="-122"/>
              </a:rPr>
              <a:t>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问卷</a:t>
            </a:r>
            <a:r>
              <a:rPr lang="zh-CN" altLang="en-US" sz="2000" b="1" dirty="0">
                <a:solidFill>
                  <a:srgbClr val="1B639F"/>
                </a:solidFill>
              </a:rPr>
              <a:t>普查</a:t>
            </a:r>
          </a:p>
        </p:txBody>
      </p:sp>
      <p:sp>
        <p:nvSpPr>
          <p:cNvPr id="10"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问卷普查是指通过问卷工具，通过在社群内推送问卷、催促用户填写的形式，定向收集所需数据的一种方式。包含单选题、填空题、判断题、简答题、多选题等形式。一般问卷普查用于重大数据收集和关键性数据收集中，因为填写问卷会花费用户大量的时间和精力，会消耗较多的用户体验，所以需要谨慎使用。</a:t>
            </a:r>
          </a:p>
          <a:p>
            <a:pPr algn="just">
              <a:lnSpc>
                <a:spcPct val="150000"/>
              </a:lnSpc>
            </a:pPr>
            <a:r>
              <a:rPr lang="zh-CN" altLang="en-US" sz="1700" dirty="0">
                <a:latin typeface="微软雅黑" pitchFamily="34" charset="-122"/>
                <a:ea typeface="微软雅黑" pitchFamily="34" charset="-122"/>
              </a:rPr>
              <a:t>所以，完美的问卷必须具备两个功能，即能将问题传达给被问的人和使被问者乐于回答。要完成这两个功能，问卷设计时应当遵循一定的原则和程序，运用一定的技巧。常见的调查问卷设计原则有以下六点：</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1</a:t>
            </a:r>
            <a:r>
              <a:rPr lang="zh-CN" altLang="en-US" sz="1700" dirty="0" smtClean="0">
                <a:latin typeface="微软雅黑" pitchFamily="34" charset="-122"/>
                <a:ea typeface="微软雅黑" pitchFamily="34" charset="-122"/>
              </a:rPr>
              <a:t>）有</a:t>
            </a:r>
            <a:r>
              <a:rPr lang="zh-CN" altLang="en-US" sz="1700" dirty="0">
                <a:latin typeface="微软雅黑" pitchFamily="34" charset="-122"/>
                <a:ea typeface="微软雅黑" pitchFamily="34" charset="-122"/>
              </a:rPr>
              <a:t>明确的主题。根据主题，从实际出发拟题，问题目的明确，重点突出，没有可有可无的问题</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4179362759"/>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8.3.1  </a:t>
            </a:r>
            <a:r>
              <a:rPr lang="zh-CN" altLang="en-US" sz="2700" dirty="0" smtClean="0">
                <a:solidFill>
                  <a:srgbClr val="1369B2"/>
                </a:solidFill>
                <a:latin typeface="微软雅黑" pitchFamily="34" charset="-122"/>
                <a:ea typeface="微软雅黑" pitchFamily="34" charset="-122"/>
              </a:rPr>
              <a:t>收集</a:t>
            </a:r>
            <a:r>
              <a:rPr lang="zh-CN" altLang="en-US" sz="2700" dirty="0">
                <a:solidFill>
                  <a:srgbClr val="1369B2"/>
                </a:solidFill>
                <a:latin typeface="微软雅黑" pitchFamily="34" charset="-122"/>
                <a:ea typeface="微软雅黑" pitchFamily="34" charset="-122"/>
              </a:rPr>
              <a:t>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问卷</a:t>
            </a:r>
            <a:r>
              <a:rPr lang="zh-CN" altLang="en-US" sz="2000" b="1" dirty="0">
                <a:solidFill>
                  <a:srgbClr val="1B639F"/>
                </a:solidFill>
              </a:rPr>
              <a:t>普查</a:t>
            </a:r>
          </a:p>
        </p:txBody>
      </p:sp>
      <p:sp>
        <p:nvSpPr>
          <p:cNvPr id="10" name="矩形 15"/>
          <p:cNvSpPr>
            <a:spLocks noChangeArrowheads="1"/>
          </p:cNvSpPr>
          <p:nvPr/>
        </p:nvSpPr>
        <p:spPr bwMode="auto">
          <a:xfrm>
            <a:off x="688975"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2</a:t>
            </a:r>
            <a:r>
              <a:rPr lang="zh-CN" altLang="en-US" sz="1700" dirty="0" smtClean="0">
                <a:latin typeface="微软雅黑" pitchFamily="34" charset="-122"/>
                <a:ea typeface="微软雅黑" pitchFamily="34" charset="-122"/>
              </a:rPr>
              <a:t>）结构合理、逻辑性强。问题的排列应有一定的逻辑顺序，符合应答者的思维程序。一般是先易后难、先简后繁、先具体后抽象。</a:t>
            </a:r>
          </a:p>
          <a:p>
            <a:pPr algn="just">
              <a:lnSpc>
                <a:spcPct val="150000"/>
              </a:lnSpc>
            </a:pP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3</a:t>
            </a:r>
            <a:r>
              <a:rPr lang="zh-CN" altLang="en-US" sz="1700" dirty="0" smtClean="0">
                <a:latin typeface="微软雅黑" pitchFamily="34" charset="-122"/>
                <a:ea typeface="微软雅黑" pitchFamily="34" charset="-122"/>
              </a:rPr>
              <a:t>）通俗易懂。问卷应使应答者一目了然，并愿意如实回答。问卷中语气要亲切，符合应答者的理解能力和认识能力，避免使用专业术语。对敏感性问题采取一定的技巧调查，使问卷具有合理性和可答性，避免主观性和暗示性，以免答案失真。</a:t>
            </a:r>
          </a:p>
          <a:p>
            <a:pPr algn="just">
              <a:lnSpc>
                <a:spcPct val="150000"/>
              </a:lnSpc>
            </a:pP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4</a:t>
            </a:r>
            <a:r>
              <a:rPr lang="zh-CN" altLang="en-US" sz="1700" dirty="0" smtClean="0">
                <a:latin typeface="微软雅黑" pitchFamily="34" charset="-122"/>
                <a:ea typeface="微软雅黑" pitchFamily="34" charset="-122"/>
              </a:rPr>
              <a:t>）控制问卷的长度。用户回答问卷的预计时间要控制在</a:t>
            </a:r>
            <a:r>
              <a:rPr lang="en-US" altLang="zh-CN" sz="1700" dirty="0" smtClean="0">
                <a:latin typeface="微软雅黑" pitchFamily="34" charset="-122"/>
                <a:ea typeface="微软雅黑" pitchFamily="34" charset="-122"/>
              </a:rPr>
              <a:t>10</a:t>
            </a:r>
            <a:r>
              <a:rPr lang="zh-CN" altLang="en-US" sz="1700" dirty="0" smtClean="0">
                <a:latin typeface="微软雅黑" pitchFamily="34" charset="-122"/>
                <a:ea typeface="微软雅黑" pitchFamily="34" charset="-122"/>
              </a:rPr>
              <a:t>分钟左右，问卷中既不浪费一个问句，也不遗漏一个问句。</a:t>
            </a:r>
          </a:p>
          <a:p>
            <a:pPr algn="just">
              <a:lnSpc>
                <a:spcPct val="150000"/>
              </a:lnSpc>
            </a:pP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5</a:t>
            </a:r>
            <a:r>
              <a:rPr lang="zh-CN" altLang="en-US" sz="1700" dirty="0" smtClean="0">
                <a:latin typeface="微软雅黑" pitchFamily="34" charset="-122"/>
                <a:ea typeface="微软雅黑" pitchFamily="34" charset="-122"/>
              </a:rPr>
              <a:t>）便于资料的校验、整理和统计。</a:t>
            </a:r>
          </a:p>
          <a:p>
            <a:pPr algn="just">
              <a:lnSpc>
                <a:spcPct val="150000"/>
              </a:lnSpc>
            </a:pP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6</a:t>
            </a:r>
            <a:r>
              <a:rPr lang="zh-CN" altLang="en-US" sz="1700" dirty="0" smtClean="0">
                <a:latin typeface="微软雅黑" pitchFamily="34" charset="-122"/>
                <a:ea typeface="微软雅黑" pitchFamily="34" charset="-122"/>
              </a:rPr>
              <a:t>）题型比例合适，通过不同形式的题型组合，来增加用户对问卷的耐心。</a:t>
            </a:r>
          </a:p>
        </p:txBody>
      </p:sp>
    </p:spTree>
    <p:extLst>
      <p:ext uri="{BB962C8B-B14F-4D97-AF65-F5344CB8AC3E}">
        <p14:creationId xmlns:p14="http://schemas.microsoft.com/office/powerpoint/2010/main" val="630444464"/>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8.3.1  </a:t>
            </a:r>
            <a:r>
              <a:rPr lang="zh-CN" altLang="en-US" sz="2700" dirty="0" smtClean="0">
                <a:solidFill>
                  <a:srgbClr val="1369B2"/>
                </a:solidFill>
                <a:latin typeface="微软雅黑" pitchFamily="34" charset="-122"/>
                <a:ea typeface="微软雅黑" pitchFamily="34" charset="-122"/>
              </a:rPr>
              <a:t>收集</a:t>
            </a:r>
            <a:r>
              <a:rPr lang="zh-CN" altLang="en-US" sz="2700" dirty="0">
                <a:solidFill>
                  <a:srgbClr val="1369B2"/>
                </a:solidFill>
                <a:latin typeface="微软雅黑" pitchFamily="34" charset="-122"/>
                <a:ea typeface="微软雅黑" pitchFamily="34" charset="-122"/>
              </a:rPr>
              <a:t>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抽样调查</a:t>
            </a:r>
            <a:endParaRPr lang="zh-CN" altLang="en-US" sz="2000" b="1" dirty="0">
              <a:solidFill>
                <a:srgbClr val="1B639F"/>
              </a:solidFill>
            </a:endParaRPr>
          </a:p>
        </p:txBody>
      </p:sp>
      <p:sp>
        <p:nvSpPr>
          <p:cNvPr id="10" name="矩形 15"/>
          <p:cNvSpPr>
            <a:spLocks noChangeArrowheads="1"/>
          </p:cNvSpPr>
          <p:nvPr/>
        </p:nvSpPr>
        <p:spPr bwMode="auto">
          <a:xfrm>
            <a:off x="688975"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抽样调查是指通过调查询问一些具有代表性的用户，获取到部分数据，经过分析及推测这些数据，最终得出整体数据的方法</a:t>
            </a:r>
            <a:r>
              <a:rPr lang="zh-CN" altLang="en-US" sz="1700" dirty="0" smtClean="0">
                <a:latin typeface="微软雅黑" pitchFamily="34" charset="-122"/>
                <a:ea typeface="微软雅黑" pitchFamily="34" charset="-122"/>
              </a:rPr>
              <a:t>。抽样调查</a:t>
            </a:r>
            <a:r>
              <a:rPr lang="zh-CN" altLang="en-US" sz="1700" dirty="0">
                <a:latin typeface="微软雅黑" pitchFamily="34" charset="-122"/>
                <a:ea typeface="微软雅黑" pitchFamily="34" charset="-122"/>
              </a:rPr>
              <a:t>数据之所以能用来代表和推算总体，主要是因为抽样调查本身具有其它非全面调查所不具备的特点，主要有：</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1</a:t>
            </a:r>
            <a:r>
              <a:rPr lang="zh-CN" altLang="en-US" sz="1700" dirty="0" smtClean="0">
                <a:latin typeface="微软雅黑" pitchFamily="34" charset="-122"/>
                <a:ea typeface="微软雅黑" pitchFamily="34" charset="-122"/>
              </a:rPr>
              <a:t>）调查</a:t>
            </a:r>
            <a:r>
              <a:rPr lang="zh-CN" altLang="en-US" sz="1700" dirty="0">
                <a:latin typeface="微软雅黑" pitchFamily="34" charset="-122"/>
                <a:ea typeface="微软雅黑" pitchFamily="34" charset="-122"/>
              </a:rPr>
              <a:t>样本是按随机的原则抽取的，在总体中每一个单位被抽取的机会是均等的，因此，能够保证被抽中的单位在总体中的均匀分布，不至于出现倾向性误差，代表性强。</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2</a:t>
            </a:r>
            <a:r>
              <a:rPr lang="zh-CN" altLang="en-US" sz="1700" dirty="0" smtClean="0">
                <a:latin typeface="微软雅黑" pitchFamily="34" charset="-122"/>
                <a:ea typeface="微软雅黑" pitchFamily="34" charset="-122"/>
              </a:rPr>
              <a:t>）是</a:t>
            </a:r>
            <a:r>
              <a:rPr lang="zh-CN" altLang="en-US" sz="1700" dirty="0">
                <a:latin typeface="微软雅黑" pitchFamily="34" charset="-122"/>
                <a:ea typeface="微软雅黑" pitchFamily="34" charset="-122"/>
              </a:rPr>
              <a:t>以抽取的全部样本单位作为一个“代表团”，用整个“代表团”来代表总体。而不是用随意挑选的个别单位代表总体。</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3</a:t>
            </a:r>
            <a:r>
              <a:rPr lang="zh-CN" altLang="en-US" sz="1700" dirty="0" smtClean="0">
                <a:latin typeface="微软雅黑" pitchFamily="34" charset="-122"/>
                <a:ea typeface="微软雅黑" pitchFamily="34" charset="-122"/>
              </a:rPr>
              <a:t>）所</a:t>
            </a:r>
            <a:r>
              <a:rPr lang="zh-CN" altLang="en-US" sz="1700" dirty="0">
                <a:latin typeface="微软雅黑" pitchFamily="34" charset="-122"/>
                <a:ea typeface="微软雅黑" pitchFamily="34" charset="-122"/>
              </a:rPr>
              <a:t>抽选的调查样本数量，是根据调查误差的要求，经过科学的计算确定的，在调查样本的数量上有可靠的保证</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2395615621"/>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8.3.1  </a:t>
            </a:r>
            <a:r>
              <a:rPr lang="zh-CN" altLang="en-US" sz="2700" dirty="0" smtClean="0">
                <a:solidFill>
                  <a:srgbClr val="1369B2"/>
                </a:solidFill>
                <a:latin typeface="微软雅黑" pitchFamily="34" charset="-122"/>
                <a:ea typeface="微软雅黑" pitchFamily="34" charset="-122"/>
              </a:rPr>
              <a:t>收集</a:t>
            </a:r>
            <a:r>
              <a:rPr lang="zh-CN" altLang="en-US" sz="2700" dirty="0">
                <a:solidFill>
                  <a:srgbClr val="1369B2"/>
                </a:solidFill>
                <a:latin typeface="微软雅黑" pitchFamily="34" charset="-122"/>
                <a:ea typeface="微软雅黑" pitchFamily="34" charset="-122"/>
              </a:rPr>
              <a:t>数据</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抽样调查</a:t>
            </a:r>
            <a:endParaRPr lang="zh-CN" altLang="en-US" sz="2000" b="1" dirty="0">
              <a:solidFill>
                <a:srgbClr val="1B639F"/>
              </a:solidFill>
            </a:endParaRPr>
          </a:p>
        </p:txBody>
      </p:sp>
      <p:sp>
        <p:nvSpPr>
          <p:cNvPr id="10" name="矩形 15"/>
          <p:cNvSpPr>
            <a:spLocks noChangeArrowheads="1"/>
          </p:cNvSpPr>
          <p:nvPr/>
        </p:nvSpPr>
        <p:spPr bwMode="auto">
          <a:xfrm>
            <a:off x="688975"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smtClean="0">
                <a:latin typeface="微软雅黑" pitchFamily="34" charset="-122"/>
                <a:ea typeface="微软雅黑" pitchFamily="34" charset="-122"/>
              </a:rPr>
              <a:t>（</a:t>
            </a:r>
            <a:r>
              <a:rPr lang="en-US" altLang="zh-CN" sz="1700" dirty="0">
                <a:latin typeface="微软雅黑" pitchFamily="34" charset="-122"/>
                <a:ea typeface="微软雅黑" pitchFamily="34" charset="-122"/>
              </a:rPr>
              <a:t>4</a:t>
            </a:r>
            <a:r>
              <a:rPr lang="zh-CN" altLang="en-US" sz="1700" dirty="0" smtClean="0">
                <a:latin typeface="微软雅黑" pitchFamily="34" charset="-122"/>
                <a:ea typeface="微软雅黑" pitchFamily="34" charset="-122"/>
              </a:rPr>
              <a:t>）抽样调查</a:t>
            </a:r>
            <a:r>
              <a:rPr lang="zh-CN" altLang="en-US" sz="1700" dirty="0">
                <a:latin typeface="微软雅黑" pitchFamily="34" charset="-122"/>
                <a:ea typeface="微软雅黑" pitchFamily="34" charset="-122"/>
              </a:rPr>
              <a:t>的误差，是在调查前就可以根据调查样本数量和总体中各单位之间的差异程度进行计算，并控制在允许范围以内，调查结果的准确程度较高。</a:t>
            </a:r>
          </a:p>
          <a:p>
            <a:pPr algn="just">
              <a:lnSpc>
                <a:spcPct val="150000"/>
              </a:lnSpc>
            </a:pPr>
            <a:r>
              <a:rPr lang="zh-CN" altLang="en-US" sz="1700" dirty="0">
                <a:latin typeface="微软雅黑" pitchFamily="34" charset="-122"/>
                <a:ea typeface="微软雅黑" pitchFamily="34" charset="-122"/>
              </a:rPr>
              <a:t>抽样调查适用于重要但不是决定性影响的数据</a:t>
            </a:r>
            <a:r>
              <a:rPr lang="zh-CN" altLang="en-US" sz="1700" dirty="0" smtClean="0">
                <a:latin typeface="微软雅黑" pitchFamily="34" charset="-122"/>
                <a:ea typeface="微软雅黑" pitchFamily="34" charset="-122"/>
              </a:rPr>
              <a:t>，在</a:t>
            </a:r>
            <a:r>
              <a:rPr lang="zh-CN" altLang="en-US" sz="1700" dirty="0">
                <a:latin typeface="微软雅黑" pitchFamily="34" charset="-122"/>
                <a:ea typeface="微软雅黑" pitchFamily="34" charset="-122"/>
              </a:rPr>
              <a:t>社群中做抽样调查时候，需要严格地对调查计划进行设计，尽量把问题精准化，通过判断题的方式来询问被调查对象，避免用户反感和厌倦。</a:t>
            </a:r>
          </a:p>
          <a:p>
            <a:pPr algn="just">
              <a:lnSpc>
                <a:spcPct val="150000"/>
              </a:lnSpc>
            </a:pPr>
            <a:r>
              <a:rPr lang="zh-CN" altLang="en-US" sz="1700" dirty="0">
                <a:latin typeface="微软雅黑" pitchFamily="34" charset="-122"/>
                <a:ea typeface="微软雅黑" pitchFamily="34" charset="-122"/>
              </a:rPr>
              <a:t>抽样调查的一般步骤如下：</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1</a:t>
            </a:r>
            <a:r>
              <a:rPr lang="zh-CN" altLang="en-US" sz="1700" dirty="0" smtClean="0">
                <a:latin typeface="微软雅黑" pitchFamily="34" charset="-122"/>
                <a:ea typeface="微软雅黑" pitchFamily="34" charset="-122"/>
              </a:rPr>
              <a:t>）制定</a:t>
            </a:r>
            <a:r>
              <a:rPr lang="zh-CN" altLang="en-US" sz="1700" dirty="0">
                <a:latin typeface="微软雅黑" pitchFamily="34" charset="-122"/>
                <a:ea typeface="微软雅黑" pitchFamily="34" charset="-122"/>
              </a:rPr>
              <a:t>抽样对象</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2</a:t>
            </a:r>
            <a:r>
              <a:rPr lang="zh-CN" altLang="en-US" sz="1700" dirty="0" smtClean="0">
                <a:latin typeface="微软雅黑" pitchFamily="34" charset="-122"/>
                <a:ea typeface="微软雅黑" pitchFamily="34" charset="-122"/>
              </a:rPr>
              <a:t>）决定</a:t>
            </a:r>
            <a:r>
              <a:rPr lang="zh-CN" altLang="en-US" sz="1700" dirty="0">
                <a:latin typeface="微软雅黑" pitchFamily="34" charset="-122"/>
                <a:ea typeface="微软雅黑" pitchFamily="34" charset="-122"/>
              </a:rPr>
              <a:t>样本规模</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3</a:t>
            </a:r>
            <a:r>
              <a:rPr lang="zh-CN" altLang="en-US" sz="1700" dirty="0" smtClean="0">
                <a:latin typeface="微软雅黑" pitchFamily="34" charset="-122"/>
                <a:ea typeface="微软雅黑" pitchFamily="34" charset="-122"/>
              </a:rPr>
              <a:t>）决定</a:t>
            </a:r>
            <a:r>
              <a:rPr lang="zh-CN" altLang="en-US" sz="1700" dirty="0">
                <a:latin typeface="微软雅黑" pitchFamily="34" charset="-122"/>
                <a:ea typeface="微软雅黑" pitchFamily="34" charset="-122"/>
              </a:rPr>
              <a:t>抽样方式</a:t>
            </a:r>
          </a:p>
          <a:p>
            <a:pPr algn="just">
              <a:lnSpc>
                <a:spcPct val="150000"/>
              </a:lnSpc>
            </a:pPr>
            <a:r>
              <a:rPr lang="zh-CN" altLang="en-US" sz="1700" dirty="0">
                <a:latin typeface="微软雅黑" pitchFamily="34" charset="-122"/>
                <a:ea typeface="微软雅黑" pitchFamily="34" charset="-122"/>
              </a:rPr>
              <a:t>（</a:t>
            </a:r>
            <a:r>
              <a:rPr lang="en-US" altLang="zh-CN" sz="1700" dirty="0">
                <a:latin typeface="微软雅黑" pitchFamily="34" charset="-122"/>
                <a:ea typeface="微软雅黑" pitchFamily="34" charset="-122"/>
              </a:rPr>
              <a:t>4</a:t>
            </a:r>
            <a:r>
              <a:rPr lang="zh-CN" altLang="en-US" sz="1700" dirty="0" smtClean="0">
                <a:latin typeface="微软雅黑" pitchFamily="34" charset="-122"/>
                <a:ea typeface="微软雅黑" pitchFamily="34" charset="-122"/>
              </a:rPr>
              <a:t>）实施</a:t>
            </a:r>
            <a:r>
              <a:rPr lang="zh-CN" altLang="en-US" sz="1700" dirty="0">
                <a:latin typeface="微软雅黑" pitchFamily="34" charset="-122"/>
                <a:ea typeface="微软雅黑" pitchFamily="34" charset="-122"/>
              </a:rPr>
              <a:t>抽样调查并推测总体</a:t>
            </a:r>
          </a:p>
        </p:txBody>
      </p:sp>
    </p:spTree>
    <p:extLst>
      <p:ext uri="{BB962C8B-B14F-4D97-AF65-F5344CB8AC3E}">
        <p14:creationId xmlns:p14="http://schemas.microsoft.com/office/powerpoint/2010/main" val="191035292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3200" b="1" smtClean="0">
                <a:solidFill>
                  <a:srgbClr val="006BA9"/>
                </a:solidFill>
                <a:latin typeface="微软雅黑" pitchFamily="34" charset="-122"/>
                <a:ea typeface="微软雅黑" pitchFamily="34" charset="-122"/>
              </a:rPr>
              <a:t>【</a:t>
            </a:r>
            <a:r>
              <a:rPr lang="zh-CN" altLang="en-US" sz="3200" b="1" smtClean="0">
                <a:solidFill>
                  <a:srgbClr val="006BA9"/>
                </a:solidFill>
                <a:latin typeface="微软雅黑" pitchFamily="34" charset="-122"/>
                <a:ea typeface="微软雅黑" pitchFamily="34" charset="-122"/>
              </a:rPr>
              <a:t>引导案例</a:t>
            </a:r>
            <a:r>
              <a:rPr lang="en-US" altLang="zh-CN" sz="3200" b="1" smtClean="0">
                <a:solidFill>
                  <a:srgbClr val="006BA9"/>
                </a:solidFill>
                <a:latin typeface="微软雅黑" pitchFamily="34" charset="-122"/>
                <a:ea typeface="微软雅黑" pitchFamily="34" charset="-122"/>
              </a:rPr>
              <a:t>】</a:t>
            </a:r>
            <a:endParaRPr lang="zh-CN" altLang="en-US" sz="3200" smtClean="0">
              <a:latin typeface="微软雅黑" pitchFamily="34" charset="-122"/>
              <a:ea typeface="微软雅黑" pitchFamily="34" charset="-122"/>
            </a:endParaRPr>
          </a:p>
        </p:txBody>
      </p:sp>
      <p:sp>
        <p:nvSpPr>
          <p:cNvPr id="5" name="TextBox 4"/>
          <p:cNvSpPr txBox="1"/>
          <p:nvPr/>
        </p:nvSpPr>
        <p:spPr>
          <a:xfrm>
            <a:off x="285750" y="1104900"/>
            <a:ext cx="8478838" cy="3139321"/>
          </a:xfrm>
          <a:prstGeom prst="rect">
            <a:avLst/>
          </a:prstGeom>
          <a:noFill/>
        </p:spPr>
        <p:txBody>
          <a:bodyPr>
            <a:spAutoFit/>
          </a:bodyPr>
          <a:lstStyle/>
          <a:p>
            <a:pPr algn="ctr" eaLnBrk="0" fontAlgn="base" hangingPunct="0">
              <a:lnSpc>
                <a:spcPct val="150000"/>
              </a:lnSpc>
              <a:spcBef>
                <a:spcPct val="0"/>
              </a:spcBef>
              <a:spcAft>
                <a:spcPct val="0"/>
              </a:spcAft>
              <a:defRPr/>
            </a:pPr>
            <a:r>
              <a:rPr lang="zh-CN" altLang="en-US" sz="2400" b="1" dirty="0">
                <a:solidFill>
                  <a:prstClr val="black"/>
                </a:solidFill>
                <a:latin typeface="黑体" panose="02010609060101010101" pitchFamily="49" charset="-122"/>
                <a:ea typeface="黑体" panose="02010609060101010101" pitchFamily="49" charset="-122"/>
              </a:rPr>
              <a:t>硬笔书法社群</a:t>
            </a:r>
            <a:r>
              <a:rPr lang="zh-CN" altLang="en-US" sz="2400" b="1" dirty="0" smtClean="0">
                <a:solidFill>
                  <a:prstClr val="black"/>
                </a:solidFill>
                <a:latin typeface="黑体" panose="02010609060101010101" pitchFamily="49" charset="-122"/>
                <a:ea typeface="黑体" panose="02010609060101010101" pitchFamily="49" charset="-122"/>
              </a:rPr>
              <a:t>数据分析</a:t>
            </a:r>
            <a:endParaRPr lang="zh-CN" altLang="zh-CN" sz="2400" dirty="0" smtClean="0">
              <a:solidFill>
                <a:prstClr val="black"/>
              </a:solidFill>
              <a:latin typeface="黑体" panose="02010609060101010101" pitchFamily="49" charset="-122"/>
              <a:ea typeface="黑体" panose="0201060906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随着小熊的硬笔书法社群日益壮大，社群内的问题也越来越多，小熊开始每天疲于应付各个社群中出现的问题，为此小熊感到十分的烦恼。经过仔细的调查研究，小熊发现其中大多数的问题都有章可循，很多社群的数据都可以体现出社群现在或者将来存在的问题。因此小熊深深地感受到了数据分析的重要性。</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由于小熊的社群是按期数组建的，最重要的数据即为每一个社群的人数和收益，小熊将它做成了</a:t>
            </a:r>
            <a:r>
              <a:rPr lang="zh-CN" altLang="en-US" dirty="0" smtClean="0">
                <a:solidFill>
                  <a:prstClr val="black"/>
                </a:solidFill>
                <a:latin typeface="楷体" panose="02010609060101010101" pitchFamily="49" charset="-122"/>
                <a:ea typeface="楷体" panose="02010609060101010101" pitchFamily="49" charset="-122"/>
              </a:rPr>
              <a:t>表格。</a:t>
            </a:r>
            <a:endParaRPr lang="zh-CN" altLang="en-US" dirty="0">
              <a:solidFill>
                <a:prstClr val="black"/>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451784114"/>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688975" y="2060848"/>
            <a:ext cx="7980363"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在收集完数据后，需要对数据进行整理，其中包含了清理、加工、组合三个过程，其中清洗过程是指把无效的、错误的、影响客观分析的数据清理出去，一般是通过纯手工的方式在表格中完成的；数据加工是指把基础数据加工为复合型数据，或者基础数据加工为核心数据，例如把活跃用户数和社群总人数加工为社群活跃度，具体加工情况需要按照不同社群的实际情况分析；组合是指把各个数据组放进同一个表格中，这里的放进表格不是简单地放，而是有一定的规则和方法，可以使得数据更加的一目了然和容易理解。</a:t>
            </a:r>
          </a:p>
        </p:txBody>
      </p:sp>
    </p:spTree>
    <p:extLst>
      <p:ext uri="{BB962C8B-B14F-4D97-AF65-F5344CB8AC3E}">
        <p14:creationId xmlns:p14="http://schemas.microsoft.com/office/powerpoint/2010/main" val="1250013317"/>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数据表</a:t>
            </a:r>
            <a:endParaRPr lang="zh-CN" altLang="en-US" sz="2000" b="1" dirty="0">
              <a:solidFill>
                <a:srgbClr val="1B639F"/>
              </a:solidFill>
            </a:endParaRPr>
          </a:p>
        </p:txBody>
      </p:sp>
      <p:sp>
        <p:nvSpPr>
          <p:cNvPr id="10" name="矩形 15"/>
          <p:cNvSpPr>
            <a:spLocks noChangeArrowheads="1"/>
          </p:cNvSpPr>
          <p:nvPr/>
        </p:nvSpPr>
        <p:spPr bwMode="auto">
          <a:xfrm>
            <a:off x="688975" y="2473325"/>
            <a:ext cx="7980363"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smtClean="0">
                <a:latin typeface="微软雅黑" pitchFamily="34" charset="-122"/>
                <a:ea typeface="微软雅黑" pitchFamily="34" charset="-122"/>
              </a:rPr>
              <a:t>在实际</a:t>
            </a:r>
            <a:r>
              <a:rPr lang="zh-CN" altLang="en-US" sz="1700" dirty="0">
                <a:latin typeface="微软雅黑" pitchFamily="34" charset="-122"/>
                <a:ea typeface="微软雅黑" pitchFamily="34" charset="-122"/>
              </a:rPr>
              <a:t>工作中，我们往往会把数据放在表格中进行具体的操作，其中除了基础的建立表格、公式计算、筛选排序外，最常用到的是一个叫数据透视表的功能。</a:t>
            </a:r>
          </a:p>
          <a:p>
            <a:pPr algn="just">
              <a:lnSpc>
                <a:spcPct val="150000"/>
              </a:lnSpc>
            </a:pPr>
            <a:r>
              <a:rPr lang="zh-CN" altLang="en-US" sz="1700" dirty="0">
                <a:latin typeface="微软雅黑" pitchFamily="34" charset="-122"/>
                <a:ea typeface="微软雅黑" pitchFamily="34" charset="-122"/>
              </a:rPr>
              <a:t>数据透视表是一种交互式的表，可以进行某些计算，如求和与计数等。所进行的计算与数据跟数据透视表中的排列有关。之所以称为数据透视表，是因为可以动态地改变它们的版面布置，以便按照不同方式分析数据，也可以重新安排行号、列标和页字段。每一次改变版面布置时，数据透视表会立即按照新的布置重新计算数据。另外，如果原始数据发生更改，则可以更新数据透视表。</a:t>
            </a:r>
          </a:p>
        </p:txBody>
      </p:sp>
    </p:spTree>
    <p:extLst>
      <p:ext uri="{BB962C8B-B14F-4D97-AF65-F5344CB8AC3E}">
        <p14:creationId xmlns:p14="http://schemas.microsoft.com/office/powerpoint/2010/main" val="1262980549"/>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536575" y="2044700"/>
            <a:ext cx="43140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a:solidFill>
                  <a:srgbClr val="1B639F"/>
                </a:solidFill>
              </a:rPr>
              <a:t>硬笔书法社群收益分析</a:t>
            </a:r>
          </a:p>
        </p:txBody>
      </p:sp>
      <p:sp>
        <p:nvSpPr>
          <p:cNvPr id="11" name="TextBox 10"/>
          <p:cNvSpPr txBox="1"/>
          <p:nvPr/>
        </p:nvSpPr>
        <p:spPr>
          <a:xfrm>
            <a:off x="642938" y="2538413"/>
            <a:ext cx="7931150" cy="2169825"/>
          </a:xfrm>
          <a:prstGeom prst="rect">
            <a:avLst/>
          </a:prstGeom>
          <a:noFill/>
        </p:spPr>
        <p:txBody>
          <a:bodyPr>
            <a:spAutoFit/>
          </a:bodyPr>
          <a:lstStyle/>
          <a:p>
            <a:pPr indent="457200" algn="just">
              <a:lnSpc>
                <a:spcPct val="150000"/>
              </a:lnSpc>
              <a:defRPr/>
            </a:pPr>
            <a:r>
              <a:rPr lang="zh-CN" altLang="en-US" dirty="0">
                <a:latin typeface="楷体" panose="02010609060101010101" pitchFamily="49" charset="-122"/>
                <a:ea typeface="楷体" panose="02010609060101010101" pitchFamily="49" charset="-122"/>
              </a:rPr>
              <a:t>小熊在计算完群员变化和收益情况后</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还想详细了解一下收益的具体情况</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于是他</a:t>
            </a:r>
            <a:r>
              <a:rPr lang="zh-CN" altLang="en-US" dirty="0" smtClean="0">
                <a:latin typeface="楷体" panose="02010609060101010101" pitchFamily="49" charset="-122"/>
                <a:ea typeface="楷体" panose="02010609060101010101" pitchFamily="49" charset="-122"/>
              </a:rPr>
              <a:t>统计出了表格。</a:t>
            </a:r>
            <a:endParaRPr lang="en-US" altLang="zh-CN" dirty="0" smtClean="0">
              <a:latin typeface="楷体" panose="02010609060101010101" pitchFamily="49" charset="-122"/>
              <a:ea typeface="楷体" panose="02010609060101010101" pitchFamily="49" charset="-122"/>
            </a:endParaRPr>
          </a:p>
          <a:p>
            <a:pPr indent="457200" algn="just">
              <a:lnSpc>
                <a:spcPct val="150000"/>
              </a:lnSpc>
              <a:defRPr/>
            </a:pPr>
            <a:r>
              <a:rPr lang="zh-CN" altLang="en-US" dirty="0">
                <a:latin typeface="楷体" panose="02010609060101010101" pitchFamily="49" charset="-122"/>
                <a:ea typeface="楷体" panose="02010609060101010101" pitchFamily="49" charset="-122"/>
              </a:rPr>
              <a:t>由于小熊在社群中推广的都是链接形式的广告</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在甲方处都能获取浏览量和购买数</a:t>
            </a:r>
            <a:r>
              <a:rPr lang="en-US" altLang="zh-CN" dirty="0">
                <a:latin typeface="楷体" panose="02010609060101010101" pitchFamily="49" charset="-122"/>
                <a:ea typeface="楷体" panose="02010609060101010101" pitchFamily="49" charset="-122"/>
              </a:rPr>
              <a:t>,</a:t>
            </a:r>
            <a:r>
              <a:rPr lang="zh-CN" altLang="en-US" dirty="0" smtClean="0">
                <a:latin typeface="楷体" panose="02010609060101010101" pitchFamily="49" charset="-122"/>
                <a:ea typeface="楷体" panose="02010609060101010101" pitchFamily="49" charset="-122"/>
              </a:rPr>
              <a:t>因此</a:t>
            </a:r>
            <a:r>
              <a:rPr lang="zh-CN" altLang="en-US" dirty="0">
                <a:latin typeface="楷体" panose="02010609060101010101" pitchFamily="49" charset="-122"/>
                <a:ea typeface="楷体" panose="02010609060101010101" pitchFamily="49" charset="-122"/>
              </a:rPr>
              <a:t>才能有详细数据。通过</a:t>
            </a:r>
            <a:r>
              <a:rPr lang="zh-CN" altLang="en-US" dirty="0" smtClean="0">
                <a:latin typeface="楷体" panose="02010609060101010101" pitchFamily="49" charset="-122"/>
                <a:ea typeface="楷体" panose="02010609060101010101" pitchFamily="49" charset="-122"/>
              </a:rPr>
              <a:t>表格并不</a:t>
            </a:r>
            <a:r>
              <a:rPr lang="zh-CN" altLang="en-US" dirty="0">
                <a:latin typeface="楷体" panose="02010609060101010101" pitchFamily="49" charset="-122"/>
                <a:ea typeface="楷体" panose="02010609060101010101" pitchFamily="49" charset="-122"/>
              </a:rPr>
              <a:t>能直观地了解收益情况</a:t>
            </a:r>
            <a:r>
              <a:rPr lang="en-US" altLang="zh-CN" dirty="0">
                <a:latin typeface="楷体" panose="02010609060101010101" pitchFamily="49" charset="-122"/>
                <a:ea typeface="楷体" panose="02010609060101010101" pitchFamily="49" charset="-122"/>
              </a:rPr>
              <a:t>,</a:t>
            </a:r>
            <a:r>
              <a:rPr lang="zh-CN" altLang="en-US" dirty="0">
                <a:latin typeface="楷体" panose="02010609060101010101" pitchFamily="49" charset="-122"/>
                <a:ea typeface="楷体" panose="02010609060101010101" pitchFamily="49" charset="-122"/>
              </a:rPr>
              <a:t>于是小熊把表做成了数据</a:t>
            </a:r>
            <a:r>
              <a:rPr lang="zh-CN" altLang="en-US" dirty="0" smtClean="0">
                <a:latin typeface="楷体" panose="02010609060101010101" pitchFamily="49" charset="-122"/>
                <a:ea typeface="楷体" panose="02010609060101010101" pitchFamily="49" charset="-122"/>
              </a:rPr>
              <a:t>透视表。</a:t>
            </a:r>
            <a:endParaRPr lang="zh-CN" altLang="en-US"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12848409"/>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数据图</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）柱形图</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柱形图是实际工作中最常使用的图表类型之一。它可以通过垂直或水平的条形展示维度字段的分布情况，直观地反应一段时间内各项的数据变化，在数据统计和销售报表中被广泛</a:t>
            </a:r>
            <a:r>
              <a:rPr lang="zh-CN" altLang="en-US" sz="1700" dirty="0" smtClean="0">
                <a:latin typeface="微软雅黑" pitchFamily="34" charset="-122"/>
                <a:ea typeface="微软雅黑" pitchFamily="34" charset="-122"/>
              </a:rPr>
              <a:t>应用。</a:t>
            </a:r>
            <a:endParaRPr lang="zh-CN" altLang="en-US" sz="1700" dirty="0">
              <a:latin typeface="微软雅黑" pitchFamily="34" charset="-122"/>
              <a:ea typeface="微软雅黑" pitchFamily="34" charset="-122"/>
            </a:endParaRPr>
          </a:p>
        </p:txBody>
      </p:sp>
      <p:pic>
        <p:nvPicPr>
          <p:cNvPr id="9" name="图片 8" descr="https://timgsa.baidu.com/timg?image&amp;quality=80&amp;size=b9999_10000&amp;sec=1566210506585&amp;di=43073c141a04ea27bdcee0b065c550b5&amp;imgtype=0&amp;src=http%3A%2F%2Fimg2.ctoutiao.com%2Fuploads%2F2016%2F01%2F27%2F3df557443f71fb8e26cb4edddf414263.jpg"/>
          <p:cNvPicPr/>
          <p:nvPr/>
        </p:nvPicPr>
        <p:blipFill>
          <a:blip r:embed="rId4">
            <a:extLst>
              <a:ext uri="{28A0092B-C50C-407E-A947-70E740481C1C}">
                <a14:useLocalDpi xmlns:a14="http://schemas.microsoft.com/office/drawing/2010/main" val="0"/>
              </a:ext>
            </a:extLst>
          </a:blip>
          <a:srcRect/>
          <a:stretch>
            <a:fillRect/>
          </a:stretch>
        </p:blipFill>
        <p:spPr bwMode="auto">
          <a:xfrm>
            <a:off x="1934845" y="4062369"/>
            <a:ext cx="5274310" cy="2473325"/>
          </a:xfrm>
          <a:prstGeom prst="rect">
            <a:avLst/>
          </a:prstGeom>
          <a:noFill/>
          <a:ln>
            <a:noFill/>
          </a:ln>
        </p:spPr>
      </p:pic>
    </p:spTree>
    <p:extLst>
      <p:ext uri="{BB962C8B-B14F-4D97-AF65-F5344CB8AC3E}">
        <p14:creationId xmlns:p14="http://schemas.microsoft.com/office/powerpoint/2010/main" val="1076060234"/>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数据图</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）折线图</a:t>
            </a:r>
            <a:endParaRPr lang="zh-CN" altLang="en-US" sz="1700" b="1" dirty="0">
              <a:latin typeface="微软雅黑" pitchFamily="34" charset="-122"/>
              <a:ea typeface="微软雅黑" pitchFamily="34" charset="-122"/>
            </a:endParaRPr>
          </a:p>
          <a:p>
            <a:pPr algn="just">
              <a:lnSpc>
                <a:spcPct val="150000"/>
              </a:lnSpc>
            </a:pPr>
            <a:r>
              <a:rPr lang="zh-CN" altLang="en-US" sz="1700" dirty="0">
                <a:latin typeface="微软雅黑" pitchFamily="34" charset="-122"/>
                <a:ea typeface="微软雅黑" pitchFamily="34" charset="-122"/>
              </a:rPr>
              <a:t>折线图是排列在工作表的列或行中的数据可以绘制到折线图中。折线图可以显示随时</a:t>
            </a:r>
            <a:r>
              <a:rPr lang="zh-CN" altLang="en-US" sz="1700" dirty="0" smtClean="0">
                <a:latin typeface="微软雅黑" pitchFamily="34" charset="-122"/>
                <a:ea typeface="微软雅黑" pitchFamily="34" charset="-122"/>
              </a:rPr>
              <a:t>间而</a:t>
            </a:r>
            <a:r>
              <a:rPr lang="zh-CN" altLang="en-US" sz="1700" dirty="0">
                <a:latin typeface="微软雅黑" pitchFamily="34" charset="-122"/>
                <a:ea typeface="微软雅黑" pitchFamily="34" charset="-122"/>
              </a:rPr>
              <a:t>变化的连续数据，因此非常适用于显示在相等时间间隔下数据的趋势。在折线图中，类别数据沿水平轴均匀分布，所有值数据沿垂直轴</a:t>
            </a:r>
            <a:r>
              <a:rPr lang="zh-CN" altLang="en-US" sz="1700" dirty="0" smtClean="0">
                <a:latin typeface="微软雅黑" pitchFamily="34" charset="-122"/>
                <a:ea typeface="微软雅黑" pitchFamily="34" charset="-122"/>
              </a:rPr>
              <a:t>均匀分布。</a:t>
            </a:r>
            <a:endParaRPr lang="zh-CN" altLang="en-US" sz="1700" dirty="0">
              <a:latin typeface="微软雅黑" pitchFamily="34" charset="-122"/>
              <a:ea typeface="微软雅黑" pitchFamily="34" charset="-122"/>
            </a:endParaRPr>
          </a:p>
        </p:txBody>
      </p:sp>
      <p:pic>
        <p:nvPicPr>
          <p:cNvPr id="11" name="图片 10" descr="C:\Users\PC\AppData\Local\Temp\WeChat Files\7e50a5ccb603afd29011ab20b820f6d.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3788" y="4077072"/>
            <a:ext cx="3816424" cy="2469694"/>
          </a:xfrm>
          <a:prstGeom prst="rect">
            <a:avLst/>
          </a:prstGeom>
          <a:noFill/>
          <a:ln>
            <a:noFill/>
          </a:ln>
        </p:spPr>
      </p:pic>
    </p:spTree>
    <p:extLst>
      <p:ext uri="{BB962C8B-B14F-4D97-AF65-F5344CB8AC3E}">
        <p14:creationId xmlns:p14="http://schemas.microsoft.com/office/powerpoint/2010/main" val="262370862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数据图</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）饼</a:t>
            </a:r>
            <a:r>
              <a:rPr lang="zh-CN" altLang="en-US" sz="1700" b="1" dirty="0">
                <a:latin typeface="微软雅黑" pitchFamily="34" charset="-122"/>
                <a:ea typeface="微软雅黑" pitchFamily="34" charset="-122"/>
              </a:rPr>
              <a:t>图</a:t>
            </a:r>
          </a:p>
          <a:p>
            <a:pPr algn="just">
              <a:lnSpc>
                <a:spcPct val="150000"/>
              </a:lnSpc>
            </a:pPr>
            <a:r>
              <a:rPr lang="zh-CN" altLang="en-US" sz="1700" dirty="0">
                <a:latin typeface="微软雅黑" pitchFamily="34" charset="-122"/>
                <a:ea typeface="微软雅黑" pitchFamily="34" charset="-122"/>
              </a:rPr>
              <a:t>饼图主要用来显示数据系列中各个项目与项目总和之间的比例关系，它只能显示一个系列的比较关系。如果有一个系列同时被选中作为数据源，那么该饼图只能显示其中的一个系列。因此饼图更适用于不要求数据精细的情况下，制作简单的占比</a:t>
            </a:r>
            <a:r>
              <a:rPr lang="zh-CN" altLang="en-US" sz="1700" dirty="0" smtClean="0">
                <a:latin typeface="微软雅黑" pitchFamily="34" charset="-122"/>
                <a:ea typeface="微软雅黑" pitchFamily="34" charset="-122"/>
              </a:rPr>
              <a:t>图。</a:t>
            </a:r>
            <a:endParaRPr lang="zh-CN" altLang="en-US" sz="1700" dirty="0">
              <a:latin typeface="微软雅黑" pitchFamily="34" charset="-122"/>
              <a:ea typeface="微软雅黑" pitchFamily="34" charset="-122"/>
            </a:endParaRPr>
          </a:p>
        </p:txBody>
      </p:sp>
      <p:pic>
        <p:nvPicPr>
          <p:cNvPr id="12" name="图片 11" descr="https://timgsa.baidu.com/timg?image&amp;quality=80&amp;size=b9999_10000&amp;sec=1566368075487&amp;di=16fa8228769ee417ccaa8731e7442f62&amp;imgtype=0&amp;src=http%3A%2F%2Fwww.fsjy.net%2Fzwgk%2Fjyjf%2F201409%2FW020161018759303926472.jpg"/>
          <p:cNvPicPr/>
          <p:nvPr/>
        </p:nvPicPr>
        <p:blipFill>
          <a:blip r:embed="rId4">
            <a:extLst>
              <a:ext uri="{28A0092B-C50C-407E-A947-70E740481C1C}">
                <a14:useLocalDpi xmlns:a14="http://schemas.microsoft.com/office/drawing/2010/main" val="0"/>
              </a:ext>
            </a:extLst>
          </a:blip>
          <a:srcRect/>
          <a:stretch>
            <a:fillRect/>
          </a:stretch>
        </p:blipFill>
        <p:spPr bwMode="auto">
          <a:xfrm>
            <a:off x="2555776" y="4092469"/>
            <a:ext cx="4032448" cy="2423547"/>
          </a:xfrm>
          <a:prstGeom prst="rect">
            <a:avLst/>
          </a:prstGeom>
          <a:noFill/>
          <a:ln>
            <a:noFill/>
          </a:ln>
        </p:spPr>
      </p:pic>
    </p:spTree>
    <p:extLst>
      <p:ext uri="{BB962C8B-B14F-4D97-AF65-F5344CB8AC3E}">
        <p14:creationId xmlns:p14="http://schemas.microsoft.com/office/powerpoint/2010/main" val="808059516"/>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数据图</a:t>
            </a:r>
            <a:endParaRPr lang="zh-CN" altLang="en-US" sz="2000" b="1" dirty="0">
              <a:solidFill>
                <a:srgbClr val="1B639F"/>
              </a:solidFill>
            </a:endParaRPr>
          </a:p>
        </p:txBody>
      </p:sp>
      <p:sp>
        <p:nvSpPr>
          <p:cNvPr id="10" name="矩形 15"/>
          <p:cNvSpPr>
            <a:spLocks noChangeArrowheads="1"/>
          </p:cNvSpPr>
          <p:nvPr/>
        </p:nvSpPr>
        <p:spPr bwMode="auto">
          <a:xfrm>
            <a:off x="611560" y="2473325"/>
            <a:ext cx="4243065"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4</a:t>
            </a:r>
            <a:r>
              <a:rPr lang="zh-CN" altLang="en-US" sz="1700" b="1" dirty="0" smtClean="0">
                <a:latin typeface="微软雅黑" pitchFamily="34" charset="-122"/>
                <a:ea typeface="微软雅黑" pitchFamily="34" charset="-122"/>
              </a:rPr>
              <a:t>）箱</a:t>
            </a:r>
            <a:r>
              <a:rPr lang="zh-CN" altLang="en-US" sz="1700" b="1" dirty="0">
                <a:latin typeface="微软雅黑" pitchFamily="34" charset="-122"/>
                <a:ea typeface="微软雅黑" pitchFamily="34" charset="-122"/>
              </a:rPr>
              <a:t>形图</a:t>
            </a:r>
          </a:p>
          <a:p>
            <a:pPr algn="just">
              <a:lnSpc>
                <a:spcPct val="150000"/>
              </a:lnSpc>
            </a:pPr>
            <a:r>
              <a:rPr lang="zh-CN" altLang="en-US" sz="1700" dirty="0">
                <a:latin typeface="微软雅黑" pitchFamily="34" charset="-122"/>
                <a:ea typeface="微软雅黑" pitchFamily="34" charset="-122"/>
              </a:rPr>
              <a:t>箱形图又称为盒须图、盒式图或箱线图，是一种用作显示一组数据分散情况资料的统计图。因形状如箱子而得名。它主要用于反映数据分布的特征，还可以进行多组数据分布特征的比较。箱线图的绘制方法是：先找出一组数据的最大值、最小值、中位数和两个四分位数；然后，连接两个四分位数画出箱子；再将最大值和最小值与箱子相连接，中位数在箱子中间</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5687" y="2348880"/>
            <a:ext cx="3639838" cy="3880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3143157"/>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8.3.2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整理</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smtClean="0">
                <a:solidFill>
                  <a:srgbClr val="1B639F"/>
                </a:solidFill>
              </a:rPr>
              <a:t>2.</a:t>
            </a:r>
            <a:r>
              <a:rPr lang="zh-CN" altLang="en-US" sz="2000" b="1" dirty="0" smtClean="0">
                <a:solidFill>
                  <a:srgbClr val="1B639F"/>
                </a:solidFill>
              </a:rPr>
              <a:t>数据图</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5</a:t>
            </a:r>
            <a:r>
              <a:rPr lang="zh-CN" altLang="en-US" sz="1700" b="1" dirty="0" smtClean="0">
                <a:latin typeface="微软雅黑" pitchFamily="34" charset="-122"/>
                <a:ea typeface="微软雅黑" pitchFamily="34" charset="-122"/>
              </a:rPr>
              <a:t>）雷达</a:t>
            </a:r>
            <a:r>
              <a:rPr lang="zh-CN" altLang="en-US" sz="1700" b="1" dirty="0">
                <a:latin typeface="微软雅黑" pitchFamily="34" charset="-122"/>
                <a:ea typeface="微软雅黑" pitchFamily="34" charset="-122"/>
              </a:rPr>
              <a:t>图</a:t>
            </a:r>
          </a:p>
          <a:p>
            <a:pPr algn="just">
              <a:lnSpc>
                <a:spcPct val="150000"/>
              </a:lnSpc>
            </a:pPr>
            <a:r>
              <a:rPr lang="zh-CN" altLang="en-US" sz="1700" dirty="0">
                <a:latin typeface="微软雅黑" pitchFamily="34" charset="-122"/>
                <a:ea typeface="微软雅黑" pitchFamily="34" charset="-122"/>
              </a:rPr>
              <a:t>雷达图又可称为戴布拉图、蜘蛛网图。是专门用来进行多指标体系比较分析的专业图表。从雷达图中可以看出指标的实际值与参照值的偏离程度，从而为分析者提供有益的信息</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pic>
        <p:nvPicPr>
          <p:cNvPr id="11" name="图片 10" descr="https://timgsa.baidu.com/timg?image&amp;quality=80&amp;size=b9999_10000&amp;sec=1566211224568&amp;di=a6e3d1be501b9c6ed484de1c8abe4693&amp;imgtype=0&amp;src=http%3A%2F%2Fimg1.qunliao.info%2Ffastdfs1%2FM00%2F64%2F76%2Fo4YBAFj6xMaAV3OvAAFNzy2lJos897.jpg"/>
          <p:cNvPicPr/>
          <p:nvPr/>
        </p:nvPicPr>
        <p:blipFill rotWithShape="1">
          <a:blip r:embed="rId4" cstate="print">
            <a:extLst>
              <a:ext uri="{28A0092B-C50C-407E-A947-70E740481C1C}">
                <a14:useLocalDpi xmlns:a14="http://schemas.microsoft.com/office/drawing/2010/main" val="0"/>
              </a:ext>
            </a:extLst>
          </a:blip>
          <a:srcRect l="8484" t="-1" r="1083" b="2213"/>
          <a:stretch/>
        </p:blipFill>
        <p:spPr bwMode="auto">
          <a:xfrm>
            <a:off x="2389312" y="3850353"/>
            <a:ext cx="4365376" cy="267499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8179476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8.3.3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解析</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分类</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分类是一种基本的数据解析方式，数据根据其特点，可将数据对象划分为不同的部分和类型，再进一步分析，能够进一步挖掘事物的本质。</a:t>
            </a:r>
          </a:p>
        </p:txBody>
      </p:sp>
      <p:sp>
        <p:nvSpPr>
          <p:cNvPr id="12" name="矩形 14"/>
          <p:cNvSpPr>
            <a:spLocks noChangeArrowheads="1"/>
          </p:cNvSpPr>
          <p:nvPr/>
        </p:nvSpPr>
        <p:spPr bwMode="auto">
          <a:xfrm>
            <a:off x="536575" y="357063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回归</a:t>
            </a:r>
            <a:endParaRPr lang="zh-CN" altLang="en-US" sz="2000" b="1" dirty="0">
              <a:solidFill>
                <a:srgbClr val="1B639F"/>
              </a:solidFill>
            </a:endParaRPr>
          </a:p>
        </p:txBody>
      </p:sp>
      <p:sp>
        <p:nvSpPr>
          <p:cNvPr id="13" name="矩形 15"/>
          <p:cNvSpPr>
            <a:spLocks noChangeArrowheads="1"/>
          </p:cNvSpPr>
          <p:nvPr/>
        </p:nvSpPr>
        <p:spPr bwMode="auto">
          <a:xfrm>
            <a:off x="611560" y="3999255"/>
            <a:ext cx="7980363"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回归是一种运用广泛的统计分析方法，可以通过规定因变量和自变量来确定变量之间的因果关系，建立回归模型，并根据实测数据来求解模型的各参数，然后评价回归模型是否能够很好的拟合实测数据，如果能够很好的拟合，则可以根据自变量作进一步预测。</a:t>
            </a:r>
          </a:p>
        </p:txBody>
      </p:sp>
    </p:spTree>
    <p:extLst>
      <p:ext uri="{BB962C8B-B14F-4D97-AF65-F5344CB8AC3E}">
        <p14:creationId xmlns:p14="http://schemas.microsoft.com/office/powerpoint/2010/main" val="331688991"/>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8.3.3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解析</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聚类</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聚类是根据数据的内在性质将数据分成一些聚合类，每一聚合类中的元素尽可能具有相同的特性，不同聚合类之间的特性差别尽可能大的一种分类方式，其与分类分析不同，所划分的类是未知的，因此，聚类分析也称为无指导或无监督的学习。</a:t>
            </a:r>
          </a:p>
          <a:p>
            <a:pPr algn="just">
              <a:lnSpc>
                <a:spcPct val="150000"/>
              </a:lnSpc>
            </a:pPr>
            <a:r>
              <a:rPr lang="zh-CN" altLang="en-US" sz="1700" dirty="0">
                <a:latin typeface="微软雅黑" pitchFamily="34" charset="-122"/>
                <a:ea typeface="微软雅黑" pitchFamily="34" charset="-122"/>
              </a:rPr>
              <a:t>数据聚类是对于静态数据分析的一门技术，在许多领域受到广泛应用，包括机器学习，数据挖掘，模式识别，图像分析以及生物信息。</a:t>
            </a:r>
          </a:p>
        </p:txBody>
      </p:sp>
      <p:sp>
        <p:nvSpPr>
          <p:cNvPr id="12" name="矩形 14"/>
          <p:cNvSpPr>
            <a:spLocks noChangeArrowheads="1"/>
          </p:cNvSpPr>
          <p:nvPr/>
        </p:nvSpPr>
        <p:spPr bwMode="auto">
          <a:xfrm>
            <a:off x="536575" y="4653136"/>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相似</a:t>
            </a:r>
            <a:r>
              <a:rPr lang="zh-CN" altLang="en-US" sz="2000" b="1" dirty="0">
                <a:solidFill>
                  <a:srgbClr val="1B639F"/>
                </a:solidFill>
              </a:rPr>
              <a:t>匹配</a:t>
            </a:r>
          </a:p>
        </p:txBody>
      </p:sp>
      <p:sp>
        <p:nvSpPr>
          <p:cNvPr id="13" name="矩形 15"/>
          <p:cNvSpPr>
            <a:spLocks noChangeArrowheads="1"/>
          </p:cNvSpPr>
          <p:nvPr/>
        </p:nvSpPr>
        <p:spPr bwMode="auto">
          <a:xfrm>
            <a:off x="611560" y="5081761"/>
            <a:ext cx="7980363"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相似匹配是通过一定的</a:t>
            </a:r>
            <a:r>
              <a:rPr lang="zh-CN" altLang="en-US" sz="1700" dirty="0" smtClean="0">
                <a:latin typeface="微软雅黑" pitchFamily="34" charset="-122"/>
                <a:ea typeface="微软雅黑" pitchFamily="34" charset="-122"/>
              </a:rPr>
              <a:t>方法来</a:t>
            </a:r>
            <a:r>
              <a:rPr lang="zh-CN" altLang="en-US" sz="1700" dirty="0">
                <a:latin typeface="微软雅黑" pitchFamily="34" charset="-122"/>
                <a:ea typeface="微软雅黑" pitchFamily="34" charset="-122"/>
              </a:rPr>
              <a:t>计算两个数据的相似程度，相似程度通常会用一个是百分比来衡量。相似匹配算法被用在很多不同的计算场景，如数据清洗、用户输入纠错、推荐统计、自动评分系统等领域。</a:t>
            </a:r>
          </a:p>
        </p:txBody>
      </p:sp>
    </p:spTree>
    <p:extLst>
      <p:ext uri="{BB962C8B-B14F-4D97-AF65-F5344CB8AC3E}">
        <p14:creationId xmlns:p14="http://schemas.microsoft.com/office/powerpoint/2010/main" val="4114058879"/>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3200" b="1" smtClean="0">
                <a:solidFill>
                  <a:srgbClr val="006BA9"/>
                </a:solidFill>
                <a:latin typeface="微软雅黑" pitchFamily="34" charset="-122"/>
                <a:ea typeface="微软雅黑" pitchFamily="34" charset="-122"/>
              </a:rPr>
              <a:t>【</a:t>
            </a:r>
            <a:r>
              <a:rPr lang="zh-CN" altLang="en-US" sz="3200" b="1" smtClean="0">
                <a:solidFill>
                  <a:srgbClr val="006BA9"/>
                </a:solidFill>
                <a:latin typeface="微软雅黑" pitchFamily="34" charset="-122"/>
                <a:ea typeface="微软雅黑" pitchFamily="34" charset="-122"/>
              </a:rPr>
              <a:t>引导案例</a:t>
            </a:r>
            <a:r>
              <a:rPr lang="en-US" altLang="zh-CN" sz="3200" b="1" smtClean="0">
                <a:solidFill>
                  <a:srgbClr val="006BA9"/>
                </a:solidFill>
                <a:latin typeface="微软雅黑" pitchFamily="34" charset="-122"/>
                <a:ea typeface="微软雅黑" pitchFamily="34" charset="-122"/>
              </a:rPr>
              <a:t>】</a:t>
            </a:r>
            <a:endParaRPr lang="zh-CN" altLang="en-US" sz="3200" smtClean="0">
              <a:latin typeface="微软雅黑" pitchFamily="34" charset="-122"/>
              <a:ea typeface="微软雅黑" pitchFamily="34" charset="-122"/>
            </a:endParaRPr>
          </a:p>
        </p:txBody>
      </p:sp>
      <p:sp>
        <p:nvSpPr>
          <p:cNvPr id="5" name="TextBox 4"/>
          <p:cNvSpPr txBox="1"/>
          <p:nvPr/>
        </p:nvSpPr>
        <p:spPr>
          <a:xfrm>
            <a:off x="341634" y="3916416"/>
            <a:ext cx="8478838" cy="2104872"/>
          </a:xfrm>
          <a:prstGeom prst="rect">
            <a:avLst/>
          </a:prstGeom>
          <a:noFill/>
        </p:spPr>
        <p:txBody>
          <a:bodyPr>
            <a:spAutoFit/>
          </a:bodyPr>
          <a:lstStyle/>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从表中可以看出，前三个月社群的人数和收益持续上升，这是因为整个社群组织处于起步期；</a:t>
            </a:r>
            <a:r>
              <a:rPr lang="en-US" altLang="zh-CN" dirty="0">
                <a:solidFill>
                  <a:prstClr val="black"/>
                </a:solidFill>
                <a:latin typeface="楷体" panose="02010609060101010101" pitchFamily="49" charset="-122"/>
                <a:ea typeface="楷体" panose="02010609060101010101" pitchFamily="49" charset="-122"/>
              </a:rPr>
              <a:t>6-7</a:t>
            </a:r>
            <a:r>
              <a:rPr lang="zh-CN" altLang="en-US" dirty="0">
                <a:solidFill>
                  <a:prstClr val="black"/>
                </a:solidFill>
                <a:latin typeface="楷体" panose="02010609060101010101" pitchFamily="49" charset="-122"/>
                <a:ea typeface="楷体" panose="02010609060101010101" pitchFamily="49" charset="-122"/>
              </a:rPr>
              <a:t>月人数减少，经过小熊分析，主要因为社群用户中占主体的学生，正处于期末考试阶段，因此用户较少，但是植入了商品销售，收益是增长的；</a:t>
            </a:r>
            <a:r>
              <a:rPr lang="en-US" altLang="zh-CN" dirty="0">
                <a:solidFill>
                  <a:prstClr val="black"/>
                </a:solidFill>
                <a:latin typeface="楷体" panose="02010609060101010101" pitchFamily="49" charset="-122"/>
                <a:ea typeface="楷体" panose="02010609060101010101" pitchFamily="49" charset="-122"/>
              </a:rPr>
              <a:t>8</a:t>
            </a:r>
            <a:r>
              <a:rPr lang="zh-CN" altLang="en-US" dirty="0">
                <a:solidFill>
                  <a:prstClr val="black"/>
                </a:solidFill>
                <a:latin typeface="楷体" panose="02010609060101010101" pitchFamily="49" charset="-122"/>
                <a:ea typeface="楷体" panose="02010609060101010101" pitchFamily="49" charset="-122"/>
              </a:rPr>
              <a:t>月处于假期，人数大幅上升，加上社群中引入了营销手段，人数及收益均大幅上升；</a:t>
            </a:r>
            <a:r>
              <a:rPr lang="en-US" altLang="zh-CN" dirty="0">
                <a:solidFill>
                  <a:prstClr val="black"/>
                </a:solidFill>
                <a:latin typeface="楷体" panose="02010609060101010101" pitchFamily="49" charset="-122"/>
                <a:ea typeface="楷体" panose="02010609060101010101" pitchFamily="49" charset="-122"/>
              </a:rPr>
              <a:t>9-11</a:t>
            </a:r>
            <a:r>
              <a:rPr lang="zh-CN" altLang="en-US" dirty="0">
                <a:solidFill>
                  <a:prstClr val="black"/>
                </a:solidFill>
                <a:latin typeface="楷体" panose="02010609060101010101" pitchFamily="49" charset="-122"/>
                <a:ea typeface="楷体" panose="02010609060101010101" pitchFamily="49" charset="-122"/>
              </a:rPr>
              <a:t>月处于平稳运营状态，数据起伏不大。</a:t>
            </a:r>
          </a:p>
        </p:txBody>
      </p:sp>
      <p:graphicFrame>
        <p:nvGraphicFramePr>
          <p:cNvPr id="3" name="表格 2"/>
          <p:cNvGraphicFramePr>
            <a:graphicFrameLocks noGrp="1"/>
          </p:cNvGraphicFramePr>
          <p:nvPr>
            <p:extLst>
              <p:ext uri="{D42A27DB-BD31-4B8C-83A1-F6EECF244321}">
                <p14:modId xmlns:p14="http://schemas.microsoft.com/office/powerpoint/2010/main" val="2207071417"/>
              </p:ext>
            </p:extLst>
          </p:nvPr>
        </p:nvGraphicFramePr>
        <p:xfrm>
          <a:off x="554983" y="1268760"/>
          <a:ext cx="8034034" cy="2438400"/>
        </p:xfrm>
        <a:graphic>
          <a:graphicData uri="http://schemas.openxmlformats.org/drawingml/2006/table">
            <a:tbl>
              <a:tblPr firstRow="1" bandRow="1">
                <a:tableStyleId>{00A15C55-8517-42AA-B614-E9B94910E393}</a:tableStyleId>
              </a:tblPr>
              <a:tblGrid>
                <a:gridCol w="2023121">
                  <a:extLst>
                    <a:ext uri="{9D8B030D-6E8A-4147-A177-3AD203B41FA5}">
                      <a16:colId xmlns:a16="http://schemas.microsoft.com/office/drawing/2014/main" val="20000"/>
                    </a:ext>
                  </a:extLst>
                </a:gridCol>
                <a:gridCol w="2022178">
                  <a:extLst>
                    <a:ext uri="{9D8B030D-6E8A-4147-A177-3AD203B41FA5}">
                      <a16:colId xmlns:a16="http://schemas.microsoft.com/office/drawing/2014/main" val="20001"/>
                    </a:ext>
                  </a:extLst>
                </a:gridCol>
                <a:gridCol w="2022178">
                  <a:extLst>
                    <a:ext uri="{9D8B030D-6E8A-4147-A177-3AD203B41FA5}">
                      <a16:colId xmlns:a16="http://schemas.microsoft.com/office/drawing/2014/main" val="20002"/>
                    </a:ext>
                  </a:extLst>
                </a:gridCol>
                <a:gridCol w="1966557">
                  <a:extLst>
                    <a:ext uri="{9D8B030D-6E8A-4147-A177-3AD203B41FA5}">
                      <a16:colId xmlns:a16="http://schemas.microsoft.com/office/drawing/2014/main" val="20003"/>
                    </a:ext>
                  </a:extLst>
                </a:gridCol>
              </a:tblGrid>
              <a:tr h="237626">
                <a:tc>
                  <a:txBody>
                    <a:bodyPr/>
                    <a:lstStyle/>
                    <a:p>
                      <a:pPr marL="0" indent="0" algn="just">
                        <a:spcAft>
                          <a:spcPts val="0"/>
                        </a:spcAft>
                      </a:pPr>
                      <a:r>
                        <a:rPr lang="zh-CN" sz="1600" kern="100" dirty="0">
                          <a:effectLst/>
                        </a:rPr>
                        <a:t>期数</a:t>
                      </a:r>
                      <a:endParaRPr lang="zh-CN" sz="1600" kern="100" dirty="0">
                        <a:effectLst/>
                        <a:latin typeface="Calibri"/>
                        <a:ea typeface="宋体"/>
                        <a:cs typeface="Times New Roman"/>
                      </a:endParaRPr>
                    </a:p>
                  </a:txBody>
                  <a:tcPr marL="101840" marR="101840" marT="0" marB="0"/>
                </a:tc>
                <a:tc>
                  <a:txBody>
                    <a:bodyPr/>
                    <a:lstStyle/>
                    <a:p>
                      <a:pPr algn="just">
                        <a:spcAft>
                          <a:spcPts val="0"/>
                        </a:spcAft>
                      </a:pPr>
                      <a:r>
                        <a:rPr lang="zh-CN" sz="1600" kern="100">
                          <a:effectLst/>
                        </a:rPr>
                        <a:t>时间</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zh-CN" sz="1600" kern="100">
                          <a:effectLst/>
                        </a:rPr>
                        <a:t>人数</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zh-CN" sz="1600" kern="100">
                          <a:effectLst/>
                        </a:rPr>
                        <a:t>当月收益</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0"/>
                  </a:ext>
                </a:extLst>
              </a:tr>
              <a:tr h="237626">
                <a:tc>
                  <a:txBody>
                    <a:bodyPr/>
                    <a:lstStyle/>
                    <a:p>
                      <a:pPr algn="just">
                        <a:spcAft>
                          <a:spcPts val="0"/>
                        </a:spcAft>
                      </a:pPr>
                      <a:r>
                        <a:rPr lang="en-US" sz="1600" kern="100">
                          <a:effectLst/>
                        </a:rPr>
                        <a:t>1</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3</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36</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383</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1"/>
                  </a:ext>
                </a:extLst>
              </a:tr>
              <a:tr h="237626">
                <a:tc>
                  <a:txBody>
                    <a:bodyPr/>
                    <a:lstStyle/>
                    <a:p>
                      <a:pPr algn="just">
                        <a:spcAft>
                          <a:spcPts val="0"/>
                        </a:spcAft>
                      </a:pPr>
                      <a:r>
                        <a:rPr lang="en-US" sz="1600" kern="100">
                          <a:effectLst/>
                        </a:rPr>
                        <a:t>2</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4</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46</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587</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2"/>
                  </a:ext>
                </a:extLst>
              </a:tr>
              <a:tr h="237626">
                <a:tc>
                  <a:txBody>
                    <a:bodyPr/>
                    <a:lstStyle/>
                    <a:p>
                      <a:pPr algn="just">
                        <a:spcAft>
                          <a:spcPts val="0"/>
                        </a:spcAft>
                      </a:pPr>
                      <a:r>
                        <a:rPr lang="en-US" sz="1600" kern="100">
                          <a:effectLst/>
                        </a:rPr>
                        <a:t>3</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5</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52</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820</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3"/>
                  </a:ext>
                </a:extLst>
              </a:tr>
              <a:tr h="237626">
                <a:tc>
                  <a:txBody>
                    <a:bodyPr/>
                    <a:lstStyle/>
                    <a:p>
                      <a:pPr algn="just">
                        <a:spcAft>
                          <a:spcPts val="0"/>
                        </a:spcAft>
                      </a:pPr>
                      <a:r>
                        <a:rPr lang="en-US" sz="1600" kern="100">
                          <a:effectLst/>
                        </a:rPr>
                        <a:t>4</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6</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45</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938</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4"/>
                  </a:ext>
                </a:extLst>
              </a:tr>
              <a:tr h="237626">
                <a:tc>
                  <a:txBody>
                    <a:bodyPr/>
                    <a:lstStyle/>
                    <a:p>
                      <a:pPr algn="just">
                        <a:spcAft>
                          <a:spcPts val="0"/>
                        </a:spcAft>
                      </a:pPr>
                      <a:r>
                        <a:rPr lang="en-US" sz="1600" kern="100">
                          <a:effectLst/>
                        </a:rPr>
                        <a:t>5</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7</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41</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996</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5"/>
                  </a:ext>
                </a:extLst>
              </a:tr>
              <a:tr h="237626">
                <a:tc>
                  <a:txBody>
                    <a:bodyPr/>
                    <a:lstStyle/>
                    <a:p>
                      <a:pPr algn="just">
                        <a:spcAft>
                          <a:spcPts val="0"/>
                        </a:spcAft>
                      </a:pPr>
                      <a:r>
                        <a:rPr lang="en-US" sz="1600" kern="100">
                          <a:effectLst/>
                        </a:rPr>
                        <a:t>6</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8</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63</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1283</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6"/>
                  </a:ext>
                </a:extLst>
              </a:tr>
              <a:tr h="237626">
                <a:tc>
                  <a:txBody>
                    <a:bodyPr/>
                    <a:lstStyle/>
                    <a:p>
                      <a:pPr algn="just">
                        <a:spcAft>
                          <a:spcPts val="0"/>
                        </a:spcAft>
                      </a:pPr>
                      <a:r>
                        <a:rPr lang="en-US" sz="1600" kern="100">
                          <a:effectLst/>
                        </a:rPr>
                        <a:t>7</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9</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57</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1139</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7"/>
                  </a:ext>
                </a:extLst>
              </a:tr>
              <a:tr h="237626">
                <a:tc>
                  <a:txBody>
                    <a:bodyPr/>
                    <a:lstStyle/>
                    <a:p>
                      <a:pPr algn="just">
                        <a:spcAft>
                          <a:spcPts val="0"/>
                        </a:spcAft>
                      </a:pPr>
                      <a:r>
                        <a:rPr lang="en-US" sz="1600" kern="100">
                          <a:effectLst/>
                        </a:rPr>
                        <a:t>8</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10</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49</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1152</a:t>
                      </a:r>
                      <a:r>
                        <a:rPr lang="zh-CN" sz="1600" kern="100">
                          <a:effectLst/>
                        </a:rPr>
                        <a:t>元</a:t>
                      </a:r>
                      <a:endParaRPr lang="zh-CN" sz="1600" kern="100">
                        <a:effectLst/>
                        <a:latin typeface="Calibri"/>
                        <a:ea typeface="宋体"/>
                        <a:cs typeface="Times New Roman"/>
                      </a:endParaRPr>
                    </a:p>
                  </a:txBody>
                  <a:tcPr marL="101840" marR="101840" marT="0" marB="0"/>
                </a:tc>
                <a:extLst>
                  <a:ext uri="{0D108BD9-81ED-4DB2-BD59-A6C34878D82A}">
                    <a16:rowId xmlns:a16="http://schemas.microsoft.com/office/drawing/2014/main" val="10008"/>
                  </a:ext>
                </a:extLst>
              </a:tr>
              <a:tr h="237626">
                <a:tc>
                  <a:txBody>
                    <a:bodyPr/>
                    <a:lstStyle/>
                    <a:p>
                      <a:pPr algn="just">
                        <a:spcAft>
                          <a:spcPts val="0"/>
                        </a:spcAft>
                      </a:pPr>
                      <a:r>
                        <a:rPr lang="en-US" sz="1600" kern="100">
                          <a:effectLst/>
                        </a:rPr>
                        <a:t>9</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11</a:t>
                      </a:r>
                      <a:r>
                        <a:rPr lang="zh-CN" sz="1600" kern="100">
                          <a:effectLst/>
                        </a:rPr>
                        <a:t>月</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a:effectLst/>
                        </a:rPr>
                        <a:t>52</a:t>
                      </a:r>
                      <a:r>
                        <a:rPr lang="zh-CN" sz="1600" kern="100">
                          <a:effectLst/>
                        </a:rPr>
                        <a:t>人</a:t>
                      </a:r>
                      <a:endParaRPr lang="zh-CN" sz="1600" kern="100">
                        <a:effectLst/>
                        <a:latin typeface="Calibri"/>
                        <a:ea typeface="宋体"/>
                        <a:cs typeface="Times New Roman"/>
                      </a:endParaRPr>
                    </a:p>
                  </a:txBody>
                  <a:tcPr marL="101840" marR="101840" marT="0" marB="0"/>
                </a:tc>
                <a:tc>
                  <a:txBody>
                    <a:bodyPr/>
                    <a:lstStyle/>
                    <a:p>
                      <a:pPr algn="just">
                        <a:spcAft>
                          <a:spcPts val="0"/>
                        </a:spcAft>
                      </a:pPr>
                      <a:r>
                        <a:rPr lang="en-US" sz="1600" kern="100" dirty="0">
                          <a:effectLst/>
                        </a:rPr>
                        <a:t>1214</a:t>
                      </a:r>
                      <a:r>
                        <a:rPr lang="zh-CN" sz="1600" kern="100" dirty="0">
                          <a:effectLst/>
                        </a:rPr>
                        <a:t>元</a:t>
                      </a:r>
                      <a:endParaRPr lang="zh-CN" sz="1600" kern="100" dirty="0">
                        <a:effectLst/>
                        <a:latin typeface="Calibri"/>
                        <a:ea typeface="宋体"/>
                        <a:cs typeface="Times New Roman"/>
                      </a:endParaRPr>
                    </a:p>
                  </a:txBody>
                  <a:tcPr marL="101840" marR="10184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20733622"/>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8.3.3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解析</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5</a:t>
            </a:r>
            <a:r>
              <a:rPr lang="en-US" altLang="zh-CN" sz="2000" b="1" dirty="0" smtClean="0">
                <a:solidFill>
                  <a:srgbClr val="1B639F"/>
                </a:solidFill>
              </a:rPr>
              <a:t>.</a:t>
            </a:r>
            <a:r>
              <a:rPr lang="zh-CN" altLang="en-US" sz="2000" b="1" dirty="0" smtClean="0">
                <a:solidFill>
                  <a:srgbClr val="1B639F"/>
                </a:solidFill>
              </a:rPr>
              <a:t>统计</a:t>
            </a:r>
            <a:r>
              <a:rPr lang="zh-CN" altLang="en-US" sz="2000" b="1" dirty="0">
                <a:solidFill>
                  <a:srgbClr val="1B639F"/>
                </a:solidFill>
              </a:rPr>
              <a:t>描述</a:t>
            </a:r>
          </a:p>
        </p:txBody>
      </p:sp>
      <p:sp>
        <p:nvSpPr>
          <p:cNvPr id="10" name="矩形 15"/>
          <p:cNvSpPr>
            <a:spLocks noChangeArrowheads="1"/>
          </p:cNvSpPr>
          <p:nvPr/>
        </p:nvSpPr>
        <p:spPr bwMode="auto">
          <a:xfrm>
            <a:off x="611560" y="2473325"/>
            <a:ext cx="7980363"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统计描述是根据数据的特点，用一定的统计指标和指标体系，表明数据所反馈的信息，是对数据分析的基础处理工作，主要方法包括：平均指标和变异指标的计算、资料分布形态的图形表现等。</a:t>
            </a:r>
          </a:p>
        </p:txBody>
      </p:sp>
      <p:sp>
        <p:nvSpPr>
          <p:cNvPr id="12" name="矩形 14"/>
          <p:cNvSpPr>
            <a:spLocks noChangeArrowheads="1"/>
          </p:cNvSpPr>
          <p:nvPr/>
        </p:nvSpPr>
        <p:spPr bwMode="auto">
          <a:xfrm>
            <a:off x="536575" y="3858662"/>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6</a:t>
            </a:r>
            <a:r>
              <a:rPr lang="en-US" altLang="zh-CN" sz="2000" b="1" dirty="0" smtClean="0">
                <a:solidFill>
                  <a:srgbClr val="1B639F"/>
                </a:solidFill>
              </a:rPr>
              <a:t>.</a:t>
            </a:r>
            <a:r>
              <a:rPr lang="zh-CN" altLang="en-US" sz="2000" b="1" dirty="0" smtClean="0">
                <a:solidFill>
                  <a:srgbClr val="1B639F"/>
                </a:solidFill>
              </a:rPr>
              <a:t>因果</a:t>
            </a:r>
            <a:r>
              <a:rPr lang="zh-CN" altLang="en-US" sz="2000" b="1" dirty="0">
                <a:solidFill>
                  <a:srgbClr val="1B639F"/>
                </a:solidFill>
              </a:rPr>
              <a:t>分析</a:t>
            </a:r>
          </a:p>
        </p:txBody>
      </p:sp>
      <p:sp>
        <p:nvSpPr>
          <p:cNvPr id="13" name="矩形 15"/>
          <p:cNvSpPr>
            <a:spLocks noChangeArrowheads="1"/>
          </p:cNvSpPr>
          <p:nvPr/>
        </p:nvSpPr>
        <p:spPr bwMode="auto">
          <a:xfrm>
            <a:off x="611560" y="4287287"/>
            <a:ext cx="7980363"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因果分析法是利用事物发展变化的因果关系来进行预测的方法，运用因果分析法进行市场预测，主要是采用回归分析方法，除此之外，社群盈利模型和投人产出分析等方法也较为常用。</a:t>
            </a:r>
          </a:p>
        </p:txBody>
      </p:sp>
    </p:spTree>
    <p:extLst>
      <p:ext uri="{BB962C8B-B14F-4D97-AF65-F5344CB8AC3E}">
        <p14:creationId xmlns:p14="http://schemas.microsoft.com/office/powerpoint/2010/main" val="2523513403"/>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标题</a:t>
            </a:r>
            <a:r>
              <a:rPr lang="zh-CN" altLang="en-US" sz="2000" b="1" dirty="0">
                <a:solidFill>
                  <a:srgbClr val="1B639F"/>
                </a:solidFill>
              </a:rPr>
              <a:t>页</a:t>
            </a:r>
          </a:p>
        </p:txBody>
      </p:sp>
      <p:sp>
        <p:nvSpPr>
          <p:cNvPr id="10" name="矩形 15"/>
          <p:cNvSpPr>
            <a:spLocks noChangeArrowheads="1"/>
          </p:cNvSpPr>
          <p:nvPr/>
        </p:nvSpPr>
        <p:spPr bwMode="auto">
          <a:xfrm>
            <a:off x="611560"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标题页也就是数据分析报告的题目，在较为正规的数据分析报告中，标题会单独作为一页。数据分析报告的标题往往会有副标题，既要表现分析主题，还要简洁明了。一般标题页会包含以下内容：</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）介绍</a:t>
            </a:r>
            <a:r>
              <a:rPr lang="zh-CN" altLang="en-US" sz="1700" b="1" dirty="0">
                <a:latin typeface="微软雅黑" pitchFamily="34" charset="-122"/>
                <a:ea typeface="微软雅黑" pitchFamily="34" charset="-122"/>
              </a:rPr>
              <a:t>分析报告背景</a:t>
            </a:r>
          </a:p>
          <a:p>
            <a:pPr algn="just">
              <a:lnSpc>
                <a:spcPct val="150000"/>
              </a:lnSpc>
            </a:pPr>
            <a:r>
              <a:rPr lang="zh-CN" altLang="en-US" sz="1700" dirty="0">
                <a:latin typeface="微软雅黑" pitchFamily="34" charset="-122"/>
                <a:ea typeface="微软雅黑" pitchFamily="34" charset="-122"/>
              </a:rPr>
              <a:t>背景主要包括公司名、行业类别、时间点等信息，精准限定了数据分析报告的适用环境。</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）概括</a:t>
            </a:r>
            <a:r>
              <a:rPr lang="zh-CN" altLang="en-US" sz="1700" b="1" dirty="0">
                <a:latin typeface="微软雅黑" pitchFamily="34" charset="-122"/>
                <a:ea typeface="微软雅黑" pitchFamily="34" charset="-122"/>
              </a:rPr>
              <a:t>主要内容</a:t>
            </a:r>
          </a:p>
          <a:p>
            <a:pPr algn="just">
              <a:lnSpc>
                <a:spcPct val="150000"/>
              </a:lnSpc>
            </a:pPr>
            <a:r>
              <a:rPr lang="zh-CN" altLang="en-US" sz="1700" dirty="0">
                <a:latin typeface="微软雅黑" pitchFamily="34" charset="-122"/>
                <a:ea typeface="微软雅黑" pitchFamily="34" charset="-122"/>
              </a:rPr>
              <a:t>标题页中会概括出该数据分析报告的研究</a:t>
            </a:r>
            <a:r>
              <a:rPr lang="zh-CN" altLang="en-US" sz="1700" dirty="0" smtClean="0">
                <a:latin typeface="微软雅黑" pitchFamily="34" charset="-122"/>
                <a:ea typeface="微软雅黑" pitchFamily="34" charset="-122"/>
              </a:rPr>
              <a:t>对象。</a:t>
            </a:r>
            <a:endParaRPr lang="zh-CN" altLang="en-US" sz="1700" dirty="0">
              <a:latin typeface="微软雅黑" pitchFamily="34" charset="-122"/>
              <a:ea typeface="微软雅黑" pitchFamily="34" charset="-122"/>
            </a:endParaRP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）给</a:t>
            </a:r>
            <a:r>
              <a:rPr lang="zh-CN" altLang="en-US" sz="1700" b="1" dirty="0">
                <a:latin typeface="微软雅黑" pitchFamily="34" charset="-122"/>
                <a:ea typeface="微软雅黑" pitchFamily="34" charset="-122"/>
              </a:rPr>
              <a:t>报告定性</a:t>
            </a:r>
          </a:p>
          <a:p>
            <a:pPr algn="just">
              <a:lnSpc>
                <a:spcPct val="150000"/>
              </a:lnSpc>
            </a:pPr>
            <a:r>
              <a:rPr lang="zh-CN" altLang="en-US" sz="1700" dirty="0">
                <a:latin typeface="微软雅黑" pitchFamily="34" charset="-122"/>
                <a:ea typeface="微软雅黑" pitchFamily="34" charset="-122"/>
              </a:rPr>
              <a:t>标题页中标题的最后几个字，往往就是给数据分析报告</a:t>
            </a:r>
            <a:r>
              <a:rPr lang="zh-CN" altLang="en-US" sz="1700" dirty="0" smtClean="0">
                <a:latin typeface="微软雅黑" pitchFamily="34" charset="-122"/>
                <a:ea typeface="微软雅黑" pitchFamily="34" charset="-122"/>
              </a:rPr>
              <a:t>定性。</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3296648252"/>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目录</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目录可以帮助阅读报告的人（以下简称读者）快速了解报告整体结构，帮助读者快速的找到所需内容，因此，要在目录中列出报告主要章节的名称。如果是在</a:t>
            </a:r>
            <a:r>
              <a:rPr lang="en-US" altLang="zh-CN" sz="1700" dirty="0">
                <a:latin typeface="微软雅黑" pitchFamily="34" charset="-122"/>
                <a:ea typeface="微软雅黑" pitchFamily="34" charset="-122"/>
              </a:rPr>
              <a:t>word</a:t>
            </a:r>
            <a:r>
              <a:rPr lang="zh-CN" altLang="en-US" sz="1700" dirty="0">
                <a:latin typeface="微软雅黑" pitchFamily="34" charset="-122"/>
                <a:ea typeface="微软雅黑" pitchFamily="34" charset="-122"/>
              </a:rPr>
              <a:t>中撰写报告，还要在章节名称后面需要加上对应的页码，对于比较重要的二级目录，也可以将其列出来。所以，目录也就相当于数据分析大纲，它可以体现出报告的分析思路。</a:t>
            </a:r>
          </a:p>
        </p:txBody>
      </p:sp>
      <p:pic>
        <p:nvPicPr>
          <p:cNvPr id="1026" name="Picture 2" descr="https://timgsa.baidu.com/timg?image&amp;quality=80&amp;size=b9999_10000&amp;sec=1571809917238&amp;di=ab50b02259b5b82849451f11e042d163&amp;imgtype=jpg&amp;src=http%3A%2F%2Fvisen.cc%2Fcontent%2Fupload%2Feditor%2F2015%2F6357715165047829069503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881" y="4168010"/>
            <a:ext cx="3040237" cy="228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306079"/>
      </p:ext>
    </p:extLst>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前言</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前言是分析报告的重要组成部分，主要有分析背景、分析目的和分析思路三个方面，可以结合以下这些问题进行思考：</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为什么</a:t>
            </a:r>
            <a:r>
              <a:rPr lang="zh-CN" altLang="en-US" sz="1700" dirty="0">
                <a:latin typeface="微软雅黑" pitchFamily="34" charset="-122"/>
                <a:ea typeface="微软雅黑" pitchFamily="34" charset="-122"/>
              </a:rPr>
              <a:t>要开展此次数据分析？</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主要</a:t>
            </a:r>
            <a:r>
              <a:rPr lang="zh-CN" altLang="en-US" sz="1700" dirty="0">
                <a:latin typeface="微软雅黑" pitchFamily="34" charset="-122"/>
                <a:ea typeface="微软雅黑" pitchFamily="34" charset="-122"/>
              </a:rPr>
              <a:t>分析什么内容？</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数据分析</a:t>
            </a:r>
            <a:r>
              <a:rPr lang="zh-CN" altLang="en-US" sz="1700" dirty="0">
                <a:latin typeface="微软雅黑" pitchFamily="34" charset="-122"/>
                <a:ea typeface="微软雅黑" pitchFamily="34" charset="-122"/>
              </a:rPr>
              <a:t>报告要展示给谁看？</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通过</a:t>
            </a:r>
            <a:r>
              <a:rPr lang="zh-CN" altLang="en-US" sz="1700" dirty="0">
                <a:latin typeface="微软雅黑" pitchFamily="34" charset="-122"/>
                <a:ea typeface="微软雅黑" pitchFamily="34" charset="-122"/>
              </a:rPr>
              <a:t>此次分析能解决什么问题？达到何种目的？</a:t>
            </a:r>
          </a:p>
          <a:p>
            <a:pPr marL="285750" indent="-285750" algn="just">
              <a:lnSpc>
                <a:spcPct val="150000"/>
              </a:lnSpc>
              <a:buFont typeface="Arial" panose="020B0604020202020204" pitchFamily="34" charset="0"/>
              <a:buChar char="•"/>
            </a:pPr>
            <a:r>
              <a:rPr lang="zh-CN" altLang="en-US" sz="1700" dirty="0" smtClean="0">
                <a:latin typeface="微软雅黑" pitchFamily="34" charset="-122"/>
                <a:ea typeface="微软雅黑" pitchFamily="34" charset="-122"/>
              </a:rPr>
              <a:t>如何</a:t>
            </a:r>
            <a:r>
              <a:rPr lang="zh-CN" altLang="en-US" sz="1700" dirty="0">
                <a:latin typeface="微软雅黑" pitchFamily="34" charset="-122"/>
                <a:ea typeface="微软雅黑" pitchFamily="34" charset="-122"/>
              </a:rPr>
              <a:t>开展此次分析？分析到什么程度？</a:t>
            </a:r>
          </a:p>
          <a:p>
            <a:pPr algn="just">
              <a:lnSpc>
                <a:spcPct val="150000"/>
              </a:lnSpc>
            </a:pPr>
            <a:r>
              <a:rPr lang="zh-CN" altLang="en-US" sz="1700" dirty="0">
                <a:latin typeface="微软雅黑" pitchFamily="34" charset="-122"/>
                <a:ea typeface="微软雅黑" pitchFamily="34" charset="-122"/>
              </a:rPr>
              <a:t>所以，前言的写作一定要经过深思熟虑，前言内容是否正确，对最终数据分析报告是否能解决社群问题，能否给社群运营者提供有效依据起到决定性的作用。</a:t>
            </a:r>
          </a:p>
        </p:txBody>
      </p:sp>
    </p:spTree>
    <p:extLst>
      <p:ext uri="{BB962C8B-B14F-4D97-AF65-F5344CB8AC3E}">
        <p14:creationId xmlns:p14="http://schemas.microsoft.com/office/powerpoint/2010/main" val="1186439397"/>
      </p:ext>
    </p:extLst>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4</a:t>
            </a:r>
            <a:r>
              <a:rPr lang="en-US" altLang="zh-CN" sz="2000" b="1" dirty="0" smtClean="0">
                <a:solidFill>
                  <a:srgbClr val="1B639F"/>
                </a:solidFill>
              </a:rPr>
              <a:t>.</a:t>
            </a:r>
            <a:r>
              <a:rPr lang="zh-CN" altLang="en-US" sz="2000" b="1" dirty="0" smtClean="0">
                <a:solidFill>
                  <a:srgbClr val="1B639F"/>
                </a:solidFill>
              </a:rPr>
              <a:t>报告</a:t>
            </a:r>
            <a:r>
              <a:rPr lang="zh-CN" altLang="en-US" sz="2000" b="1" dirty="0">
                <a:solidFill>
                  <a:srgbClr val="1B639F"/>
                </a:solidFill>
              </a:rPr>
              <a:t>正文</a:t>
            </a:r>
          </a:p>
        </p:txBody>
      </p:sp>
      <p:sp>
        <p:nvSpPr>
          <p:cNvPr id="10" name="矩形 15"/>
          <p:cNvSpPr>
            <a:spLocks noChangeArrowheads="1"/>
          </p:cNvSpPr>
          <p:nvPr/>
        </p:nvSpPr>
        <p:spPr bwMode="auto">
          <a:xfrm>
            <a:off x="611560"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正文是主体，也是数据分析报告最主要的部分，它将系统全面地表达分析过程和结果。通过展开论题，对论点进行分析论证，表达撰写报告者的见解和研究成果的核心，因此正文占了大半部分的篇幅。</a:t>
            </a:r>
          </a:p>
          <a:p>
            <a:pPr algn="just">
              <a:lnSpc>
                <a:spcPct val="150000"/>
              </a:lnSpc>
            </a:pPr>
            <a:r>
              <a:rPr lang="zh-CN" altLang="en-US" sz="1700" dirty="0">
                <a:latin typeface="微软雅黑" pitchFamily="34" charset="-122"/>
                <a:ea typeface="微软雅黑" pitchFamily="34" charset="-122"/>
              </a:rPr>
              <a:t>撰写报告正文时，根据之前分析思路中确定的每项分析内容，利用各种数据分析方法，一步一步地展开分析，通过图表及文字相结合的方式，形成报告正文，方面读者理解。正文通过展开讨论，对论点进行分析论证，表达报告撰写者的见解和研究成果的核心部分，因此正文占分析报告的绝大部分篇幅</a:t>
            </a:r>
            <a:r>
              <a:rPr lang="zh-CN" altLang="en-US" sz="1700" dirty="0" smtClean="0">
                <a:latin typeface="微软雅黑" pitchFamily="34" charset="-122"/>
                <a:ea typeface="微软雅黑" pitchFamily="34" charset="-122"/>
              </a:rPr>
              <a:t>。因此</a:t>
            </a:r>
            <a:r>
              <a:rPr lang="zh-CN" altLang="en-US" sz="1700" dirty="0">
                <a:latin typeface="微软雅黑" pitchFamily="34" charset="-122"/>
                <a:ea typeface="微软雅黑" pitchFamily="34" charset="-122"/>
              </a:rPr>
              <a:t>，报告主题部分的论证是极为重要的，报告正文具有以下几个特点</a:t>
            </a:r>
            <a:r>
              <a:rPr lang="zh-CN" altLang="en-US" sz="1700" dirty="0" smtClean="0">
                <a:latin typeface="微软雅黑" pitchFamily="34" charset="-122"/>
                <a:ea typeface="微软雅黑" pitchFamily="34" charset="-122"/>
              </a:rPr>
              <a:t>：</a:t>
            </a:r>
            <a:r>
              <a:rPr lang="en-US" altLang="zh-CN" sz="1700" dirty="0" smtClean="0">
                <a:latin typeface="微软雅黑" pitchFamily="34" charset="-122"/>
                <a:ea typeface="微软雅黑" pitchFamily="34" charset="-122"/>
              </a:rPr>
              <a:t>1</a:t>
            </a:r>
            <a:r>
              <a:rPr lang="zh-CN" altLang="en-US" sz="1700" dirty="0" smtClean="0">
                <a:latin typeface="微软雅黑" pitchFamily="34" charset="-122"/>
                <a:ea typeface="微软雅黑" pitchFamily="34" charset="-122"/>
              </a:rPr>
              <a:t>、是</a:t>
            </a:r>
            <a:r>
              <a:rPr lang="zh-CN" altLang="en-US" sz="1700" dirty="0">
                <a:latin typeface="微软雅黑" pitchFamily="34" charset="-122"/>
                <a:ea typeface="微软雅黑" pitchFamily="34" charset="-122"/>
              </a:rPr>
              <a:t>报告最长的主体</a:t>
            </a:r>
            <a:r>
              <a:rPr lang="zh-CN" altLang="en-US" sz="1700" dirty="0" smtClean="0">
                <a:latin typeface="微软雅黑" pitchFamily="34" charset="-122"/>
                <a:ea typeface="微软雅黑" pitchFamily="34" charset="-122"/>
              </a:rPr>
              <a:t>部分；</a:t>
            </a:r>
            <a:r>
              <a:rPr lang="en-US" altLang="zh-CN" sz="1700" dirty="0" smtClean="0">
                <a:latin typeface="微软雅黑" pitchFamily="34" charset="-122"/>
                <a:ea typeface="微软雅黑" pitchFamily="34" charset="-122"/>
              </a:rPr>
              <a:t>2</a:t>
            </a:r>
            <a:r>
              <a:rPr lang="zh-CN" altLang="en-US" sz="1700" dirty="0" smtClean="0">
                <a:latin typeface="微软雅黑" pitchFamily="34" charset="-122"/>
                <a:ea typeface="微软雅黑" pitchFamily="34" charset="-122"/>
              </a:rPr>
              <a:t>、包含</a:t>
            </a:r>
            <a:r>
              <a:rPr lang="zh-CN" altLang="en-US" sz="1700" dirty="0">
                <a:latin typeface="微软雅黑" pitchFamily="34" charset="-122"/>
                <a:ea typeface="微软雅黑" pitchFamily="34" charset="-122"/>
              </a:rPr>
              <a:t>所有数据分析事实和</a:t>
            </a:r>
            <a:r>
              <a:rPr lang="zh-CN" altLang="en-US" sz="1700" dirty="0" smtClean="0">
                <a:latin typeface="微软雅黑" pitchFamily="34" charset="-122"/>
                <a:ea typeface="微软雅黑" pitchFamily="34" charset="-122"/>
              </a:rPr>
              <a:t>观点；</a:t>
            </a:r>
            <a:r>
              <a:rPr lang="en-US" altLang="zh-CN" sz="1700" dirty="0" smtClean="0">
                <a:latin typeface="微软雅黑" pitchFamily="34" charset="-122"/>
                <a:ea typeface="微软雅黑" pitchFamily="34" charset="-122"/>
              </a:rPr>
              <a:t>3</a:t>
            </a:r>
            <a:r>
              <a:rPr lang="zh-CN" altLang="en-US" sz="1700" dirty="0" smtClean="0">
                <a:latin typeface="微软雅黑" pitchFamily="34" charset="-122"/>
                <a:ea typeface="微软雅黑" pitchFamily="34" charset="-122"/>
              </a:rPr>
              <a:t>、通过</a:t>
            </a:r>
            <a:r>
              <a:rPr lang="zh-CN" altLang="en-US" sz="1700" dirty="0">
                <a:latin typeface="微软雅黑" pitchFamily="34" charset="-122"/>
                <a:ea typeface="微软雅黑" pitchFamily="34" charset="-122"/>
              </a:rPr>
              <a:t>数据图表和相关的文字结合</a:t>
            </a:r>
            <a:r>
              <a:rPr lang="zh-CN" altLang="en-US" sz="1700" dirty="0" smtClean="0">
                <a:latin typeface="微软雅黑" pitchFamily="34" charset="-122"/>
                <a:ea typeface="微软雅黑" pitchFamily="34" charset="-122"/>
              </a:rPr>
              <a:t>分析；</a:t>
            </a:r>
            <a:r>
              <a:rPr lang="en-US" altLang="zh-CN" sz="1700" dirty="0" smtClean="0">
                <a:latin typeface="微软雅黑" pitchFamily="34" charset="-122"/>
                <a:ea typeface="微软雅黑" pitchFamily="34" charset="-122"/>
              </a:rPr>
              <a:t>4</a:t>
            </a:r>
            <a:r>
              <a:rPr lang="zh-CN" altLang="en-US" sz="1700" dirty="0" smtClean="0">
                <a:latin typeface="微软雅黑" pitchFamily="34" charset="-122"/>
                <a:ea typeface="微软雅黑" pitchFamily="34" charset="-122"/>
              </a:rPr>
              <a:t>、正文</a:t>
            </a:r>
            <a:r>
              <a:rPr lang="zh-CN" altLang="en-US" sz="1700" dirty="0">
                <a:latin typeface="微软雅黑" pitchFamily="34" charset="-122"/>
                <a:ea typeface="微软雅黑" pitchFamily="34" charset="-122"/>
              </a:rPr>
              <a:t>各部分具有逻辑关系。</a:t>
            </a:r>
          </a:p>
        </p:txBody>
      </p:sp>
    </p:spTree>
    <p:extLst>
      <p:ext uri="{BB962C8B-B14F-4D97-AF65-F5344CB8AC3E}">
        <p14:creationId xmlns:p14="http://schemas.microsoft.com/office/powerpoint/2010/main" val="3867913036"/>
      </p:ext>
    </p:extLst>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688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5</a:t>
            </a:r>
            <a:r>
              <a:rPr lang="en-US" altLang="zh-CN" sz="2000" b="1" dirty="0" smtClean="0">
                <a:solidFill>
                  <a:srgbClr val="1B639F"/>
                </a:solidFill>
              </a:rPr>
              <a:t>.</a:t>
            </a:r>
            <a:r>
              <a:rPr lang="zh-CN" altLang="en-US" sz="2000" b="1" dirty="0" smtClean="0">
                <a:solidFill>
                  <a:srgbClr val="1B639F"/>
                </a:solidFill>
              </a:rPr>
              <a:t>结论</a:t>
            </a:r>
            <a:r>
              <a:rPr lang="zh-CN" altLang="en-US" sz="2000" b="1" dirty="0">
                <a:solidFill>
                  <a:srgbClr val="1B639F"/>
                </a:solidFill>
              </a:rPr>
              <a:t>与建议</a:t>
            </a:r>
          </a:p>
        </p:txBody>
      </p:sp>
      <p:sp>
        <p:nvSpPr>
          <p:cNvPr id="10" name="矩形 15"/>
          <p:cNvSpPr>
            <a:spLocks noChangeArrowheads="1"/>
          </p:cNvSpPr>
          <p:nvPr/>
        </p:nvSpPr>
        <p:spPr bwMode="auto">
          <a:xfrm>
            <a:off x="611560" y="2473325"/>
            <a:ext cx="7980363"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在报告的最后，报告撰写者需要根据对数据的分析得出结论，并提出建议，它起着画龙点睛的作用，是整篇分析报告的总结。好的结尾可以帮助读者加深认识、明确主旨，引发思考。</a:t>
            </a:r>
          </a:p>
          <a:p>
            <a:pPr algn="just">
              <a:lnSpc>
                <a:spcPct val="150000"/>
              </a:lnSpc>
            </a:pPr>
            <a:r>
              <a:rPr lang="zh-CN" altLang="en-US" sz="1700" dirty="0">
                <a:latin typeface="微软雅黑" pitchFamily="34" charset="-122"/>
                <a:ea typeface="微软雅黑" pitchFamily="34" charset="-122"/>
              </a:rPr>
              <a:t>结论是以数据分析结果为依据得出的结果，通常以综述性的文字表述。它不是分析结果的简单重复，而是结合社群实际业务情况，经过综合分析形成的总体论点。结论应去粗取精、由表及里而抽象出的共同的、本质的规律，它与正文紧密衔接，应做到首尾呼应，措辞严谨、准确。</a:t>
            </a:r>
          </a:p>
          <a:p>
            <a:pPr algn="just">
              <a:lnSpc>
                <a:spcPct val="150000"/>
              </a:lnSpc>
            </a:pPr>
            <a:r>
              <a:rPr lang="zh-CN" altLang="en-US" sz="1700" dirty="0">
                <a:latin typeface="微软雅黑" pitchFamily="34" charset="-122"/>
                <a:ea typeface="微软雅黑" pitchFamily="34" charset="-122"/>
              </a:rPr>
              <a:t>建议是根据结论对社群运营问题提出的解决方法，建议主要关注在保持优势和改进劣势等方面。因为报告撰写者所给出的建议主要是基于数据分析结果而得到的，会存在局限性，因此必须结合社群的具体业务才能得出切实可行的建议。</a:t>
            </a:r>
          </a:p>
        </p:txBody>
      </p:sp>
    </p:spTree>
    <p:extLst>
      <p:ext uri="{BB962C8B-B14F-4D97-AF65-F5344CB8AC3E}">
        <p14:creationId xmlns:p14="http://schemas.microsoft.com/office/powerpoint/2010/main" val="719307693"/>
      </p:ext>
    </p:extLst>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8.3  </a:t>
            </a:r>
            <a:r>
              <a:rPr lang="zh-CN" altLang="en-US" sz="2800" b="1" dirty="0" smtClean="0">
                <a:solidFill>
                  <a:srgbClr val="006BA9"/>
                </a:solidFill>
                <a:latin typeface="微软雅黑" pitchFamily="34" charset="-122"/>
                <a:ea typeface="微软雅黑" pitchFamily="34" charset="-122"/>
              </a:rPr>
              <a:t>数据分析</a:t>
            </a:r>
            <a:r>
              <a:rPr lang="zh-CN" altLang="en-US" sz="2800" b="1" dirty="0">
                <a:solidFill>
                  <a:srgbClr val="006BA9"/>
                </a:solidFill>
                <a:latin typeface="微软雅黑" pitchFamily="34" charset="-122"/>
                <a:ea typeface="微软雅黑" pitchFamily="34" charset="-122"/>
              </a:rPr>
              <a:t>方法</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8.3.4  </a:t>
            </a:r>
            <a:r>
              <a:rPr lang="zh-CN" altLang="en-US" sz="2700" dirty="0" smtClean="0">
                <a:solidFill>
                  <a:srgbClr val="1369B2"/>
                </a:solidFill>
                <a:latin typeface="微软雅黑" pitchFamily="34" charset="-122"/>
                <a:ea typeface="微软雅黑" pitchFamily="34" charset="-122"/>
              </a:rPr>
              <a:t>数据</a:t>
            </a:r>
            <a:r>
              <a:rPr lang="zh-CN" altLang="en-US" sz="2700" dirty="0">
                <a:solidFill>
                  <a:srgbClr val="1369B2"/>
                </a:solidFill>
                <a:latin typeface="微软雅黑" pitchFamily="34" charset="-122"/>
                <a:ea typeface="微软雅黑" pitchFamily="34" charset="-122"/>
              </a:rPr>
              <a:t>分析报告</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6</a:t>
            </a:r>
            <a:r>
              <a:rPr lang="en-US" altLang="zh-CN" sz="2000" b="1" dirty="0" smtClean="0">
                <a:solidFill>
                  <a:srgbClr val="1B639F"/>
                </a:solidFill>
              </a:rPr>
              <a:t>.</a:t>
            </a:r>
            <a:r>
              <a:rPr lang="zh-CN" altLang="en-US" sz="2000" b="1" dirty="0" smtClean="0">
                <a:solidFill>
                  <a:srgbClr val="1B639F"/>
                </a:solidFill>
              </a:rPr>
              <a:t>附录</a:t>
            </a:r>
            <a:endParaRPr lang="zh-CN" altLang="en-US" sz="2000" b="1" dirty="0">
              <a:solidFill>
                <a:srgbClr val="1B639F"/>
              </a:solidFill>
            </a:endParaRPr>
          </a:p>
        </p:txBody>
      </p:sp>
      <p:sp>
        <p:nvSpPr>
          <p:cNvPr id="10" name="矩形 15"/>
          <p:cNvSpPr>
            <a:spLocks noChangeArrowheads="1"/>
          </p:cNvSpPr>
          <p:nvPr/>
        </p:nvSpPr>
        <p:spPr bwMode="auto">
          <a:xfrm>
            <a:off x="611560" y="2473325"/>
            <a:ext cx="7980363"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以上就是数据分析报告的基本结构，但是还有一个部分不可忽视，就是报告的附录。附录是数据分析报告一个重要的组成部分。一般来说，附录提供正文中涉及而未阐述的资料，有时也含有正文提及的资料，从而向读者提供一条深入数据分析报告的途径。它主要包括报告中涉及的专业名词解释、计算方法、重要原始数据等</a:t>
            </a:r>
            <a:r>
              <a:rPr lang="zh-CN" altLang="en-US" sz="1700" dirty="0" smtClean="0">
                <a:latin typeface="微软雅黑" pitchFamily="34" charset="-122"/>
                <a:ea typeface="微软雅黑" pitchFamily="34" charset="-122"/>
              </a:rPr>
              <a:t>内容。</a:t>
            </a:r>
            <a:endParaRPr lang="zh-CN" altLang="en-US" sz="1700" dirty="0">
              <a:latin typeface="微软雅黑" pitchFamily="34" charset="-122"/>
              <a:ea typeface="微软雅黑" pitchFamily="34" charset="-122"/>
            </a:endParaRPr>
          </a:p>
        </p:txBody>
      </p:sp>
    </p:spTree>
    <p:extLst>
      <p:ext uri="{BB962C8B-B14F-4D97-AF65-F5344CB8AC3E}">
        <p14:creationId xmlns:p14="http://schemas.microsoft.com/office/powerpoint/2010/main" val="1544855514"/>
      </p:ext>
    </p:extLst>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buFont typeface="Wingdings" pitchFamily="2" charset="2"/>
              <a:buNone/>
            </a:pPr>
            <a:r>
              <a:rPr lang="zh-CN" altLang="en-US" sz="3200" b="1" smtClean="0">
                <a:solidFill>
                  <a:srgbClr val="1369B2"/>
                </a:solidFill>
                <a:latin typeface="微软雅黑" pitchFamily="34" charset="-122"/>
                <a:ea typeface="微软雅黑" pitchFamily="34" charset="-122"/>
                <a:sym typeface="宋体" charset="-122"/>
              </a:rPr>
              <a:t>知识框架</a:t>
            </a:r>
          </a:p>
        </p:txBody>
      </p:sp>
      <p:grpSp>
        <p:nvGrpSpPr>
          <p:cNvPr id="7171" name="组合 2"/>
          <p:cNvGrpSpPr>
            <a:grpSpLocks/>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itchFamily="34" charset="-122"/>
                  <a:ea typeface="微软雅黑" pitchFamily="34" charset="-122"/>
                </a:rPr>
                <a:t>数据分析</a:t>
              </a:r>
              <a:r>
                <a:rPr lang="zh-CN" altLang="en-US" kern="0" dirty="0">
                  <a:solidFill>
                    <a:srgbClr val="4E5B6F">
                      <a:lumMod val="50000"/>
                    </a:srgbClr>
                  </a:solidFill>
                  <a:latin typeface="微软雅黑" pitchFamily="34" charset="-122"/>
                  <a:ea typeface="微软雅黑" pitchFamily="34" charset="-122"/>
                </a:rPr>
                <a:t>基础</a:t>
              </a:r>
              <a:endParaRPr lang="en-US" kern="0" dirty="0">
                <a:solidFill>
                  <a:srgbClr val="4E5B6F">
                    <a:lumMod val="50000"/>
                  </a:srgbClr>
                </a:solidFill>
                <a:latin typeface="微软雅黑" pitchFamily="34" charset="-122"/>
                <a:ea typeface="微软雅黑"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1</a:t>
              </a:r>
            </a:p>
          </p:txBody>
        </p:sp>
      </p:grpSp>
      <p:grpSp>
        <p:nvGrpSpPr>
          <p:cNvPr id="7172" name="组合 7"/>
          <p:cNvGrpSpPr>
            <a:grpSpLocks/>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0" fontAlgn="base" hangingPunct="0">
                <a:spcBef>
                  <a:spcPct val="0"/>
                </a:spcBef>
                <a:spcAft>
                  <a:spcPct val="0"/>
                </a:spcAft>
              </a:pPr>
              <a:r>
                <a:rPr lang="en-US" altLang="zh-CN" sz="2800" b="1" dirty="0" smtClean="0">
                  <a:solidFill>
                    <a:srgbClr val="1369B2"/>
                  </a:solidFill>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endParaRPr lang="zh-CN" altLang="en-US" sz="2800" b="1" dirty="0" smtClean="0">
                <a:solidFill>
                  <a:srgbClr val="1369B2"/>
                </a:solidFill>
                <a:latin typeface="微软雅黑" pitchFamily="34" charset="-122"/>
                <a:ea typeface="微软雅黑" pitchFamily="34" charset="-122"/>
              </a:endParaRPr>
            </a:p>
          </p:txBody>
        </p:sp>
      </p:grpSp>
      <p:grpSp>
        <p:nvGrpSpPr>
          <p:cNvPr id="7173" name="组合 2"/>
          <p:cNvGrpSpPr>
            <a:grpSpLocks/>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itchFamily="34" charset="-122"/>
                  <a:ea typeface="微软雅黑" pitchFamily="34" charset="-122"/>
                </a:rPr>
                <a:t>社群数据化</a:t>
              </a:r>
              <a:endParaRPr lang="en-US" altLang="zh-CN" kern="0" dirty="0">
                <a:solidFill>
                  <a:srgbClr val="4E5B6F">
                    <a:lumMod val="50000"/>
                  </a:srgbClr>
                </a:solidFill>
                <a:latin typeface="微软雅黑" pitchFamily="34" charset="-122"/>
                <a:ea typeface="微软雅黑"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a:rPr>
                <a:t>2</a:t>
              </a:r>
            </a:p>
          </p:txBody>
        </p:sp>
      </p:grpSp>
      <p:grpSp>
        <p:nvGrpSpPr>
          <p:cNvPr id="7175" name="组合 20"/>
          <p:cNvGrpSpPr>
            <a:grpSpLocks/>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a:grpSpLocks/>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spcBef>
                    <a:spcPct val="0"/>
                  </a:spcBef>
                  <a:spcAft>
                    <a:spcPct val="0"/>
                  </a:spcAft>
                </a:pPr>
                <a:r>
                  <a:rPr lang="zh-CN" altLang="en-US" sz="1400" b="1" smtClean="0">
                    <a:solidFill>
                      <a:prstClr val="white"/>
                    </a:solidFill>
                    <a:latin typeface="微软雅黑" pitchFamily="34" charset="-122"/>
                    <a:ea typeface="微软雅黑" pitchFamily="34" charset="-122"/>
                    <a:hlinkClick r:id="rId3" action="ppaction://hlinksldjump"/>
                  </a:rPr>
                  <a:t>返回目录</a:t>
                </a:r>
                <a:endParaRPr lang="zh-CN" altLang="en-US" sz="1400" b="1" smtClean="0">
                  <a:solidFill>
                    <a:prstClr val="white"/>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64913853"/>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8.1.1  </a:t>
            </a:r>
            <a:r>
              <a:rPr lang="zh-CN" altLang="en-US" sz="2700" dirty="0" smtClean="0">
                <a:solidFill>
                  <a:srgbClr val="1369B2"/>
                </a:solidFill>
                <a:latin typeface="微软雅黑" pitchFamily="34" charset="-122"/>
                <a:ea typeface="微软雅黑" pitchFamily="34" charset="-122"/>
              </a:rPr>
              <a:t>数据分析</a:t>
            </a:r>
            <a:r>
              <a:rPr lang="zh-CN" altLang="en-US" sz="2700" dirty="0">
                <a:solidFill>
                  <a:srgbClr val="1369B2"/>
                </a:solidFill>
                <a:latin typeface="微软雅黑" pitchFamily="34" charset="-122"/>
                <a:ea typeface="微软雅黑" pitchFamily="34" charset="-122"/>
              </a:rPr>
              <a:t>基础</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04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数据分析</a:t>
            </a:r>
            <a:r>
              <a:rPr lang="zh-CN" altLang="en-US" sz="2000" b="1" dirty="0">
                <a:solidFill>
                  <a:srgbClr val="1B639F"/>
                </a:solidFill>
              </a:rPr>
              <a:t>的定义</a:t>
            </a:r>
          </a:p>
        </p:txBody>
      </p:sp>
      <p:sp>
        <p:nvSpPr>
          <p:cNvPr id="10" name="矩形 15"/>
          <p:cNvSpPr>
            <a:spLocks noChangeArrowheads="1"/>
          </p:cNvSpPr>
          <p:nvPr/>
        </p:nvSpPr>
        <p:spPr bwMode="auto">
          <a:xfrm>
            <a:off x="688975" y="2473325"/>
            <a:ext cx="7980363"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数据分析是指用适当的统计分析方法对收集来的大量数据进行分析，提取有用的信息并形成结论，从而实现对数据加以详细研究和概括总结的过程，这一过程也是社群质量管理体系的支持过程。在实际工作中，数据分析可帮助人们作出对问题正确的判断，以便采取适当行动。</a:t>
            </a:r>
          </a:p>
          <a:p>
            <a:pPr algn="just">
              <a:lnSpc>
                <a:spcPct val="150000"/>
              </a:lnSpc>
            </a:pPr>
            <a:r>
              <a:rPr lang="zh-CN" altLang="en-US" sz="1700" dirty="0">
                <a:latin typeface="微软雅黑" pitchFamily="34" charset="-122"/>
                <a:ea typeface="微软雅黑" pitchFamily="34" charset="-122"/>
              </a:rPr>
              <a:t>数据分析的数学基础在</a:t>
            </a:r>
            <a:r>
              <a:rPr lang="en-US" altLang="zh-CN" sz="1700" dirty="0">
                <a:latin typeface="微软雅黑" pitchFamily="34" charset="-122"/>
                <a:ea typeface="微软雅黑" pitchFamily="34" charset="-122"/>
              </a:rPr>
              <a:t>20</a:t>
            </a:r>
            <a:r>
              <a:rPr lang="zh-CN" altLang="en-US" sz="1700" dirty="0">
                <a:latin typeface="微软雅黑" pitchFamily="34" charset="-122"/>
                <a:ea typeface="微软雅黑" pitchFamily="34" charset="-122"/>
              </a:rPr>
              <a:t>世纪早期就已确立，但直到计算机的出现才使得实际操作成为可能，并使得数据分析得以推广。数据分析是数学与计算机科学相结合的产物。</a:t>
            </a:r>
          </a:p>
          <a:p>
            <a:pPr algn="just">
              <a:lnSpc>
                <a:spcPct val="150000"/>
              </a:lnSpc>
            </a:pPr>
            <a:r>
              <a:rPr lang="zh-CN" altLang="en-US" sz="1700" dirty="0">
                <a:latin typeface="微软雅黑" pitchFamily="34" charset="-122"/>
                <a:ea typeface="微软雅黑" pitchFamily="34" charset="-122"/>
              </a:rPr>
              <a:t>一般来说，数据分析分为数据收集、数据整理、数据解析、数据总结四个步骤。</a:t>
            </a:r>
          </a:p>
        </p:txBody>
      </p:sp>
    </p:spTree>
    <p:extLst>
      <p:ext uri="{BB962C8B-B14F-4D97-AF65-F5344CB8AC3E}">
        <p14:creationId xmlns:p14="http://schemas.microsoft.com/office/powerpoint/2010/main" val="355290111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 name="矩形 14"/>
          <p:cNvSpPr>
            <a:spLocks noChangeArrowheads="1"/>
          </p:cNvSpPr>
          <p:nvPr/>
        </p:nvSpPr>
        <p:spPr bwMode="auto">
          <a:xfrm>
            <a:off x="536575" y="2044700"/>
            <a:ext cx="27206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社群</a:t>
            </a:r>
            <a:r>
              <a:rPr lang="zh-CN" altLang="en-US" sz="2000" b="1" dirty="0">
                <a:solidFill>
                  <a:srgbClr val="1B639F"/>
                </a:solidFill>
              </a:rPr>
              <a:t>数据分析的价值</a:t>
            </a:r>
          </a:p>
        </p:txBody>
      </p:sp>
      <p:sp>
        <p:nvSpPr>
          <p:cNvPr id="9" name="矩形 15"/>
          <p:cNvSpPr>
            <a:spLocks noChangeArrowheads="1"/>
          </p:cNvSpPr>
          <p:nvPr/>
        </p:nvSpPr>
        <p:spPr bwMode="auto">
          <a:xfrm>
            <a:off x="688975" y="2473325"/>
            <a:ext cx="7980363"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1</a:t>
            </a:r>
            <a:r>
              <a:rPr lang="zh-CN" altLang="en-US" sz="1700" b="1" dirty="0" smtClean="0">
                <a:latin typeface="微软雅黑" pitchFamily="34" charset="-122"/>
                <a:ea typeface="微软雅黑" pitchFamily="34" charset="-122"/>
              </a:rPr>
              <a:t>）促进</a:t>
            </a:r>
            <a:r>
              <a:rPr lang="zh-CN" altLang="en-US" sz="1700" b="1" dirty="0">
                <a:latin typeface="微软雅黑" pitchFamily="34" charset="-122"/>
                <a:ea typeface="微软雅黑" pitchFamily="34" charset="-122"/>
              </a:rPr>
              <a:t>社群运营者优化决策</a:t>
            </a:r>
          </a:p>
          <a:p>
            <a:pPr algn="just">
              <a:lnSpc>
                <a:spcPct val="150000"/>
              </a:lnSpc>
            </a:pPr>
            <a:r>
              <a:rPr lang="zh-CN" altLang="en-US" sz="1700" dirty="0">
                <a:latin typeface="微软雅黑" pitchFamily="34" charset="-122"/>
                <a:ea typeface="微软雅黑" pitchFamily="34" charset="-122"/>
              </a:rPr>
              <a:t>数据分析可以增进社群运营者的信息整合与信息分析的能力，汇总社群内部、外部的信息，将运营现状清晰化，分析出有效的决策内容</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2</a:t>
            </a:r>
            <a:r>
              <a:rPr lang="zh-CN" altLang="en-US" sz="1700" b="1" dirty="0" smtClean="0">
                <a:latin typeface="微软雅黑" pitchFamily="34" charset="-122"/>
                <a:ea typeface="微软雅黑" pitchFamily="34" charset="-122"/>
              </a:rPr>
              <a:t>）降低</a:t>
            </a:r>
            <a:r>
              <a:rPr lang="zh-CN" altLang="en-US" sz="1700" b="1" dirty="0">
                <a:latin typeface="微软雅黑" pitchFamily="34" charset="-122"/>
                <a:ea typeface="微软雅黑" pitchFamily="34" charset="-122"/>
              </a:rPr>
              <a:t>整体营运成本</a:t>
            </a:r>
          </a:p>
          <a:p>
            <a:pPr algn="just">
              <a:lnSpc>
                <a:spcPct val="150000"/>
              </a:lnSpc>
            </a:pPr>
            <a:r>
              <a:rPr lang="zh-CN" altLang="en-US" sz="1700" dirty="0">
                <a:latin typeface="微软雅黑" pitchFamily="34" charset="-122"/>
                <a:ea typeface="微软雅黑" pitchFamily="34" charset="-122"/>
              </a:rPr>
              <a:t>社群运营者可以根据数据分析结果，优化社群工作流程，规范运营模式，从而在保证效果的前提下，降低不必要的运营成本投入。</a:t>
            </a:r>
          </a:p>
          <a:p>
            <a:pPr algn="just">
              <a:lnSpc>
                <a:spcPct val="150000"/>
              </a:lnSpc>
            </a:pPr>
            <a:r>
              <a:rPr lang="zh-CN" altLang="en-US" sz="1700" b="1" dirty="0">
                <a:latin typeface="微软雅黑" pitchFamily="34" charset="-122"/>
                <a:ea typeface="微软雅黑" pitchFamily="34" charset="-122"/>
              </a:rPr>
              <a:t>（</a:t>
            </a:r>
            <a:r>
              <a:rPr lang="en-US" altLang="zh-CN" sz="1700" b="1" dirty="0">
                <a:latin typeface="微软雅黑" pitchFamily="34" charset="-122"/>
                <a:ea typeface="微软雅黑" pitchFamily="34" charset="-122"/>
              </a:rPr>
              <a:t>3</a:t>
            </a:r>
            <a:r>
              <a:rPr lang="zh-CN" altLang="en-US" sz="1700" b="1" dirty="0" smtClean="0">
                <a:latin typeface="微软雅黑" pitchFamily="34" charset="-122"/>
                <a:ea typeface="微软雅黑" pitchFamily="34" charset="-122"/>
              </a:rPr>
              <a:t>）协同</a:t>
            </a:r>
            <a:r>
              <a:rPr lang="zh-CN" altLang="en-US" sz="1700" b="1" dirty="0">
                <a:latin typeface="微软雅黑" pitchFamily="34" charset="-122"/>
                <a:ea typeface="微软雅黑" pitchFamily="34" charset="-122"/>
              </a:rPr>
              <a:t>组织目标与行动</a:t>
            </a:r>
          </a:p>
          <a:p>
            <a:pPr algn="just">
              <a:lnSpc>
                <a:spcPct val="150000"/>
              </a:lnSpc>
            </a:pPr>
            <a:r>
              <a:rPr lang="zh-CN" altLang="en-US" sz="1700" dirty="0">
                <a:latin typeface="微软雅黑" pitchFamily="34" charset="-122"/>
                <a:ea typeface="微软雅黑" pitchFamily="34" charset="-122"/>
              </a:rPr>
              <a:t>根据数据分析出的结果，经过改良运营模式，可以加强社群的信息传播能力，消除社群运营者与群员之间的认知差距，并可让更多用户掌握更有意义的社群信息</a:t>
            </a:r>
            <a:r>
              <a:rPr lang="zh-CN" altLang="en-US" sz="1700" dirty="0" smtClean="0">
                <a:latin typeface="微软雅黑" pitchFamily="34" charset="-122"/>
                <a:ea typeface="微软雅黑" pitchFamily="34" charset="-122"/>
              </a:rPr>
              <a:t>。</a:t>
            </a:r>
            <a:endParaRPr lang="zh-CN" altLang="en-US" sz="1700" dirty="0">
              <a:latin typeface="微软雅黑" pitchFamily="34" charset="-122"/>
              <a:ea typeface="微软雅黑" pitchFamily="34" charset="-122"/>
            </a:endParaRPr>
          </a:p>
        </p:txBody>
      </p:sp>
      <p:sp>
        <p:nvSpPr>
          <p:cNvPr id="10"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11"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2"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8.1.1  </a:t>
            </a:r>
            <a:r>
              <a:rPr lang="zh-CN" altLang="en-US" sz="2700" dirty="0" smtClean="0">
                <a:solidFill>
                  <a:srgbClr val="1369B2"/>
                </a:solidFill>
                <a:latin typeface="微软雅黑" pitchFamily="34" charset="-122"/>
                <a:ea typeface="微软雅黑" pitchFamily="34" charset="-122"/>
              </a:rPr>
              <a:t>数据分析</a:t>
            </a:r>
            <a:r>
              <a:rPr lang="zh-CN" altLang="en-US" sz="2700" dirty="0">
                <a:solidFill>
                  <a:srgbClr val="1369B2"/>
                </a:solidFill>
                <a:latin typeface="微软雅黑" pitchFamily="34" charset="-122"/>
                <a:ea typeface="微软雅黑" pitchFamily="34" charset="-122"/>
              </a:rPr>
              <a:t>基础</a:t>
            </a:r>
          </a:p>
        </p:txBody>
      </p:sp>
      <p:pic>
        <p:nvPicPr>
          <p:cNvPr id="14"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7849409"/>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altLang="zh-CN" sz="2800" b="1" dirty="0" smtClean="0">
                <a:solidFill>
                  <a:srgbClr val="006BA9"/>
                </a:solidFill>
                <a:latin typeface="微软雅黑" pitchFamily="34" charset="-122"/>
                <a:ea typeface="微软雅黑" pitchFamily="34" charset="-122"/>
              </a:rPr>
              <a:t>8.1  </a:t>
            </a:r>
            <a:r>
              <a:rPr lang="zh-CN" altLang="en-US" sz="2800" b="1" dirty="0" smtClean="0">
                <a:solidFill>
                  <a:srgbClr val="006BA9"/>
                </a:solidFill>
                <a:latin typeface="微软雅黑" pitchFamily="34" charset="-122"/>
                <a:ea typeface="微软雅黑" pitchFamily="34" charset="-122"/>
              </a:rPr>
              <a:t>了解</a:t>
            </a:r>
            <a:r>
              <a:rPr lang="zh-CN" altLang="en-US" sz="2800" b="1" dirty="0">
                <a:solidFill>
                  <a:srgbClr val="006BA9"/>
                </a:solidFill>
                <a:latin typeface="微软雅黑" pitchFamily="34" charset="-122"/>
                <a:ea typeface="微软雅黑" pitchFamily="34" charset="-122"/>
              </a:rPr>
              <a:t>数据分析</a:t>
            </a: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798285 w 6096000"/>
              <a:gd name="connsiteY8" fmla="*/ 420914 h 1625600"/>
              <a:gd name="connsiteX0" fmla="*/ 798285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798285 w 6096000"/>
              <a:gd name="connsiteY7" fmla="*/ 420914 h 1625600"/>
              <a:gd name="connsiteX0" fmla="*/ 580571 w 6096000"/>
              <a:gd name="connsiteY0" fmla="*/ 420914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580571 w 6096000"/>
              <a:gd name="connsiteY7" fmla="*/ 420914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a:spLocks/>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itchFamily="34" charset="-122"/>
                <a:ea typeface="微软雅黑" pitchFamily="34" charset="-122"/>
              </a:rPr>
              <a:t>8.1.2  </a:t>
            </a:r>
            <a:r>
              <a:rPr lang="zh-CN" altLang="en-US" sz="2700" dirty="0" smtClean="0">
                <a:solidFill>
                  <a:srgbClr val="1369B2"/>
                </a:solidFill>
                <a:latin typeface="微软雅黑" pitchFamily="34" charset="-122"/>
                <a:ea typeface="微软雅黑" pitchFamily="34" charset="-122"/>
              </a:rPr>
              <a:t>社群</a:t>
            </a:r>
            <a:r>
              <a:rPr lang="zh-CN" altLang="en-US" sz="2700" dirty="0">
                <a:solidFill>
                  <a:srgbClr val="1369B2"/>
                </a:solidFill>
                <a:latin typeface="微软雅黑" pitchFamily="34" charset="-122"/>
                <a:ea typeface="微软雅黑" pitchFamily="34" charset="-122"/>
              </a:rPr>
              <a:t>数据</a:t>
            </a:r>
            <a:r>
              <a:rPr lang="zh-CN" altLang="en-US" sz="2700" dirty="0" smtClean="0">
                <a:solidFill>
                  <a:srgbClr val="1369B2"/>
                </a:solidFill>
                <a:latin typeface="微软雅黑" pitchFamily="34" charset="-122"/>
                <a:ea typeface="微软雅黑" pitchFamily="34" charset="-122"/>
              </a:rPr>
              <a:t>化</a:t>
            </a:r>
            <a:endParaRPr lang="zh-CN" altLang="en-US" sz="2700" dirty="0">
              <a:solidFill>
                <a:srgbClr val="1369B2"/>
              </a:solidFill>
              <a:latin typeface="微软雅黑" pitchFamily="34" charset="-122"/>
              <a:ea typeface="微软雅黑"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5"/>
          <p:cNvSpPr>
            <a:spLocks noChangeArrowheads="1"/>
          </p:cNvSpPr>
          <p:nvPr/>
        </p:nvSpPr>
        <p:spPr bwMode="auto">
          <a:xfrm>
            <a:off x="688975" y="2083409"/>
            <a:ext cx="7980363"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08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a:lnSpc>
                <a:spcPct val="150000"/>
              </a:lnSpc>
            </a:pPr>
            <a:r>
              <a:rPr lang="zh-CN" altLang="en-US" sz="1700" dirty="0">
                <a:latin typeface="微软雅黑" pitchFamily="34" charset="-122"/>
                <a:ea typeface="微软雅黑" pitchFamily="34" charset="-122"/>
              </a:rPr>
              <a:t>自</a:t>
            </a:r>
            <a:r>
              <a:rPr lang="en-US" altLang="zh-CN" sz="1700" dirty="0">
                <a:latin typeface="微软雅黑" pitchFamily="34" charset="-122"/>
                <a:ea typeface="微软雅黑" pitchFamily="34" charset="-122"/>
              </a:rPr>
              <a:t>2018</a:t>
            </a:r>
            <a:r>
              <a:rPr lang="zh-CN" altLang="en-US" sz="1700" dirty="0">
                <a:latin typeface="微软雅黑" pitchFamily="34" charset="-122"/>
                <a:ea typeface="微软雅黑" pitchFamily="34" charset="-122"/>
              </a:rPr>
              <a:t>年中旬起，社群经济的发展使得社群运营人员的工作集中在拉新与转化上，但是由于社群被太广泛地使用，存量市场被瓜分殆尽，社群用户获取难度不断攀升。现实环境的变化导致了社群运营者必须进行精细化运营，用最少的资源做尽可能多的对社群有价值的事情。</a:t>
            </a:r>
          </a:p>
          <a:p>
            <a:pPr algn="just">
              <a:lnSpc>
                <a:spcPct val="150000"/>
              </a:lnSpc>
            </a:pPr>
            <a:r>
              <a:rPr lang="zh-CN" altLang="en-US" sz="1700" dirty="0">
                <a:latin typeface="微软雅黑" pitchFamily="34" charset="-122"/>
                <a:ea typeface="微软雅黑" pitchFamily="34" charset="-122"/>
              </a:rPr>
              <a:t>因此，社群运营者需要对社群进行数据化拆解，将各种用户行为、社群内容、社群业务拆解出一项项的数据，例如</a:t>
            </a:r>
            <a:r>
              <a:rPr lang="en-US" altLang="zh-CN" sz="1700" dirty="0">
                <a:latin typeface="微软雅黑" pitchFamily="34" charset="-122"/>
                <a:ea typeface="微软雅黑" pitchFamily="34" charset="-122"/>
              </a:rPr>
              <a:t>XX</a:t>
            </a:r>
            <a:r>
              <a:rPr lang="zh-CN" altLang="en-US" sz="1700" dirty="0">
                <a:latin typeface="微软雅黑" pitchFamily="34" charset="-122"/>
                <a:ea typeface="微软雅黑" pitchFamily="34" charset="-122"/>
              </a:rPr>
              <a:t>量和</a:t>
            </a:r>
            <a:r>
              <a:rPr lang="en-US" altLang="zh-CN" sz="1700" dirty="0">
                <a:latin typeface="微软雅黑" pitchFamily="34" charset="-122"/>
                <a:ea typeface="微软雅黑" pitchFamily="34" charset="-122"/>
              </a:rPr>
              <a:t>XX</a:t>
            </a:r>
            <a:r>
              <a:rPr lang="zh-CN" altLang="en-US" sz="1700" dirty="0">
                <a:latin typeface="微软雅黑" pitchFamily="34" charset="-122"/>
                <a:ea typeface="微软雅黑" pitchFamily="34" charset="-122"/>
              </a:rPr>
              <a:t>率，然后通过数据分析，根据结果优化运营工作，可以提升社群的用户总量、用户活跃度、内容价值以及转化效果等。</a:t>
            </a:r>
          </a:p>
          <a:p>
            <a:pPr algn="just">
              <a:lnSpc>
                <a:spcPct val="150000"/>
              </a:lnSpc>
            </a:pPr>
            <a:r>
              <a:rPr lang="zh-CN" altLang="en-US" sz="1700" dirty="0">
                <a:latin typeface="微软雅黑" pitchFamily="34" charset="-122"/>
                <a:ea typeface="微软雅黑" pitchFamily="34" charset="-122"/>
              </a:rPr>
              <a:t>下面将从用户行为数据化、社群内容数据化、社群业务数据化三个角度来介绍如何把行为拆解为数据，从而做好数据分析工作的第一步。</a:t>
            </a:r>
          </a:p>
        </p:txBody>
      </p:sp>
    </p:spTree>
    <p:extLst>
      <p:ext uri="{BB962C8B-B14F-4D97-AF65-F5344CB8AC3E}">
        <p14:creationId xmlns:p14="http://schemas.microsoft.com/office/powerpoint/2010/main" val="63879759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1702</TotalTime>
  <Words>6910</Words>
  <Application>Microsoft Office PowerPoint</Application>
  <PresentationFormat>全屏显示(4:3)</PresentationFormat>
  <Paragraphs>349</Paragraphs>
  <Slides>57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57</vt:i4>
      </vt:variant>
    </vt:vector>
  </HeadingPairs>
  <TitlesOfParts>
    <vt:vector size="69" baseType="lpstr">
      <vt:lpstr>Copperplate Gothic Bold</vt:lpstr>
      <vt:lpstr>Gulim</vt:lpstr>
      <vt:lpstr>方正正粗黑简体</vt:lpstr>
      <vt:lpstr>黑体</vt:lpstr>
      <vt:lpstr>楷体</vt:lpstr>
      <vt:lpstr>宋体</vt:lpstr>
      <vt:lpstr>微软雅黑</vt:lpstr>
      <vt:lpstr>Arial</vt:lpstr>
      <vt:lpstr>Calibri</vt:lpstr>
      <vt:lpstr>Times New Roman</vt:lpstr>
      <vt:lpstr>Wingdings</vt:lpstr>
      <vt:lpstr>默认设计模板</vt:lpstr>
      <vt:lpstr>PowerPoint 演示文稿</vt:lpstr>
      <vt:lpstr>PowerPoint 演示文稿</vt:lpstr>
      <vt:lpstr>PowerPoint 演示文稿</vt:lpstr>
      <vt:lpstr>【引导案例】</vt:lpstr>
      <vt:lpstr>【引导案例】</vt:lpstr>
      <vt:lpstr>PowerPoint 演示文稿</vt:lpstr>
      <vt:lpstr>8.1  了解数据分析</vt:lpstr>
      <vt:lpstr>8.1  了解数据分析</vt:lpstr>
      <vt:lpstr>8.1  了解数据分析</vt:lpstr>
      <vt:lpstr>8.1  了解数据分析</vt:lpstr>
      <vt:lpstr>8.1  了解数据分析</vt:lpstr>
      <vt:lpstr>8.1  了解数据分析</vt:lpstr>
      <vt:lpstr>PowerPoint 演示文稿</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8.2  常见的数据项目</vt:lpstr>
      <vt:lpstr>PowerPoint 演示文稿</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8.3  数据分析方法</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lalala</dc:creator>
  <cp:lastModifiedBy>itcast</cp:lastModifiedBy>
  <cp:revision>99</cp:revision>
  <dcterms:created xsi:type="dcterms:W3CDTF">2019-10-12T01:15:12Z</dcterms:created>
  <dcterms:modified xsi:type="dcterms:W3CDTF">2021-03-24T07:47:56Z</dcterms:modified>
</cp:coreProperties>
</file>