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1"/>
  </p:notesMasterIdLst>
  <p:sldIdLst>
    <p:sldId id="257" r:id="rId2"/>
    <p:sldId id="258" r:id="rId3"/>
    <p:sldId id="259" r:id="rId4"/>
    <p:sldId id="260" r:id="rId5"/>
    <p:sldId id="294" r:id="rId6"/>
    <p:sldId id="262" r:id="rId7"/>
    <p:sldId id="263" r:id="rId8"/>
    <p:sldId id="295" r:id="rId9"/>
    <p:sldId id="296" r:id="rId10"/>
    <p:sldId id="297" r:id="rId11"/>
    <p:sldId id="299" r:id="rId12"/>
    <p:sldId id="300" r:id="rId13"/>
    <p:sldId id="298" r:id="rId14"/>
    <p:sldId id="301" r:id="rId15"/>
    <p:sldId id="302" r:id="rId16"/>
    <p:sldId id="307" r:id="rId17"/>
    <p:sldId id="308" r:id="rId18"/>
    <p:sldId id="303" r:id="rId19"/>
    <p:sldId id="306" r:id="rId20"/>
    <p:sldId id="309" r:id="rId21"/>
    <p:sldId id="310" r:id="rId22"/>
    <p:sldId id="311" r:id="rId23"/>
    <p:sldId id="312" r:id="rId24"/>
    <p:sldId id="347" r:id="rId25"/>
    <p:sldId id="313" r:id="rId26"/>
    <p:sldId id="348" r:id="rId27"/>
    <p:sldId id="349" r:id="rId28"/>
    <p:sldId id="350" r:id="rId29"/>
    <p:sldId id="314" r:id="rId30"/>
    <p:sldId id="317" r:id="rId31"/>
    <p:sldId id="318" r:id="rId32"/>
    <p:sldId id="321" r:id="rId33"/>
    <p:sldId id="324" r:id="rId34"/>
    <p:sldId id="325" r:id="rId35"/>
    <p:sldId id="326" r:id="rId36"/>
    <p:sldId id="327" r:id="rId37"/>
    <p:sldId id="328" r:id="rId38"/>
    <p:sldId id="329" r:id="rId39"/>
    <p:sldId id="330" r:id="rId40"/>
    <p:sldId id="331" r:id="rId41"/>
    <p:sldId id="332" r:id="rId42"/>
    <p:sldId id="322" r:id="rId43"/>
    <p:sldId id="333" r:id="rId44"/>
    <p:sldId id="323" r:id="rId45"/>
    <p:sldId id="335" r:id="rId46"/>
    <p:sldId id="334" r:id="rId47"/>
    <p:sldId id="341" r:id="rId48"/>
    <p:sldId id="342" r:id="rId49"/>
    <p:sldId id="343" r:id="rId50"/>
    <p:sldId id="340" r:id="rId51"/>
    <p:sldId id="352" r:id="rId52"/>
    <p:sldId id="353" r:id="rId53"/>
    <p:sldId id="354" r:id="rId54"/>
    <p:sldId id="355" r:id="rId55"/>
    <p:sldId id="356" r:id="rId56"/>
    <p:sldId id="357" r:id="rId57"/>
    <p:sldId id="358" r:id="rId58"/>
    <p:sldId id="346" r:id="rId59"/>
    <p:sldId id="351" r:id="rId6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00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5" d="100"/>
          <a:sy n="105" d="100"/>
        </p:scale>
        <p:origin x="1716"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70DD77-0987-4013-902F-65B384A139B4}" type="datetimeFigureOut">
              <a:rPr lang="zh-CN" altLang="en-US" smtClean="0"/>
              <a:t>2021/3/24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2E8143-FBAE-4A7A-AD25-2754C2DDAFE6}"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p:sp>
      <p:sp>
        <p:nvSpPr>
          <p:cNvPr id="52227" name="备注占位符 2"/>
          <p:cNvSpPr>
            <a:spLocks noGrp="1"/>
          </p:cNvSpPr>
          <p:nvPr>
            <p:ph type="body" idx="1"/>
          </p:nvPr>
        </p:nvSpPr>
        <p:spPr>
          <a:noFill/>
        </p:spPr>
        <p:txBody>
          <a:bodyPr/>
          <a:lstStyle/>
          <a:p>
            <a:endParaRPr lang="zh-CN" altLang="en-US" smtClean="0">
              <a:ea typeface="宋体" panose="02010600030101010101" pitchFamily="2" charset="-122"/>
            </a:endParaRPr>
          </a:p>
        </p:txBody>
      </p:sp>
      <p:sp>
        <p:nvSpPr>
          <p:cNvPr id="52228"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58E0E8A-9739-41E1-9DAF-8C277609F058}" type="slidenum">
              <a:rPr lang="zh-CN" altLang="en-US">
                <a:solidFill>
                  <a:prstClr val="black"/>
                </a:solidFill>
              </a:rPr>
              <a:t>1</a:t>
            </a:fld>
            <a:endParaRPr lang="en-US" altLang="zh-CN">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72E8143-FBAE-4A7A-AD25-2754C2DDAFE6}" type="slidenum">
              <a:rPr lang="zh-CN" altLang="en-US" smtClean="0"/>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dirty="0" smtClean="0"/>
              <a:t>单击此处编辑母版副标题样式</a:t>
            </a:r>
            <a:endParaRPr lang="zh-CN" altLang="en-US" dirty="0"/>
          </a:p>
        </p:txBody>
      </p:sp>
      <p:grpSp>
        <p:nvGrpSpPr>
          <p:cNvPr id="4" name="组合 3"/>
          <p:cNvGrpSpPr/>
          <p:nvPr userDrawn="1"/>
        </p:nvGrpSpPr>
        <p:grpSpPr>
          <a:xfrm>
            <a:off x="1547664" y="0"/>
            <a:ext cx="6259483" cy="1600200"/>
            <a:chOff x="3117273" y="-3221"/>
            <a:chExt cx="6259483" cy="1600200"/>
          </a:xfrm>
        </p:grpSpPr>
        <p:sp>
          <p:nvSpPr>
            <p:cNvPr id="5" name="矩形 4"/>
            <p:cNvSpPr/>
            <p:nvPr userDrawn="1"/>
          </p:nvSpPr>
          <p:spPr>
            <a:xfrm>
              <a:off x="3117273" y="-3221"/>
              <a:ext cx="6259483" cy="1600200"/>
            </a:xfrm>
            <a:prstGeom prst="rect">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393773" y="760266"/>
              <a:ext cx="3590099" cy="560369"/>
            </a:xfrm>
            <a:prstGeom prst="rect">
              <a:avLst/>
            </a:prstGeom>
          </p:spPr>
        </p:pic>
      </p:gr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3"/>
          <p:cNvSpPr>
            <a:spLocks noChangeArrowheads="1"/>
          </p:cNvSpPr>
          <p:nvPr userDrawn="1"/>
        </p:nvSpPr>
        <p:spPr bwMode="auto">
          <a:xfrm>
            <a:off x="690563" y="220663"/>
            <a:ext cx="7858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defRPr/>
            </a:pPr>
            <a:r>
              <a:rPr lang="zh-CN" altLang="en-US" sz="36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solidFill>
                <a:prstClr val="black"/>
              </a:solidFill>
            </a:endParaRPr>
          </a:p>
        </p:txBody>
      </p:sp>
      <p:sp>
        <p:nvSpPr>
          <p:cNvPr id="2" name="标题 1"/>
          <p:cNvSpPr>
            <a:spLocks noGrp="1"/>
          </p:cNvSpPr>
          <p:nvPr>
            <p:ph type="title"/>
          </p:nvPr>
        </p:nvSpPr>
        <p:spPr>
          <a:xfrm>
            <a:off x="457200" y="274638"/>
            <a:ext cx="8229600" cy="1143000"/>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pSp>
        <p:nvGrpSpPr>
          <p:cNvPr id="5" name="组合 4"/>
          <p:cNvGrpSpPr/>
          <p:nvPr userDrawn="1"/>
        </p:nvGrpSpPr>
        <p:grpSpPr>
          <a:xfrm>
            <a:off x="6056651" y="309675"/>
            <a:ext cx="2630149" cy="615875"/>
            <a:chOff x="8429625" y="247650"/>
            <a:chExt cx="3457575" cy="809625"/>
          </a:xfrm>
        </p:grpSpPr>
        <p:sp>
          <p:nvSpPr>
            <p:cNvPr id="6" name="矩形 5"/>
            <p:cNvSpPr/>
            <p:nvPr userDrawn="1"/>
          </p:nvSpPr>
          <p:spPr>
            <a:xfrm>
              <a:off x="8429625" y="247650"/>
              <a:ext cx="3457575" cy="809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48674" y="477694"/>
              <a:ext cx="3091500" cy="482544"/>
            </a:xfrm>
            <a:prstGeom prst="rect">
              <a:avLst/>
            </a:prstGeom>
          </p:spPr>
        </p:pic>
      </p:grpSp>
      <p:sp>
        <p:nvSpPr>
          <p:cNvPr id="8" name="TextBox 4"/>
          <p:cNvSpPr txBox="1"/>
          <p:nvPr userDrawn="1"/>
        </p:nvSpPr>
        <p:spPr>
          <a:xfrm>
            <a:off x="395536" y="6597978"/>
            <a:ext cx="2016224" cy="261610"/>
          </a:xfrm>
          <a:prstGeom prst="rect">
            <a:avLst/>
          </a:prstGeom>
          <a:solidFill>
            <a:srgbClr val="1369B2"/>
          </a:solidFill>
        </p:spPr>
        <p:txBody>
          <a:bodyPr wrap="square" rtlCol="0">
            <a:spAutoFit/>
          </a:bodyPr>
          <a:lstStyle/>
          <a:p>
            <a:r>
              <a:rPr lang="en-US" altLang="zh-CN" sz="1100" b="1" dirty="0" err="1">
                <a:solidFill>
                  <a:schemeClr val="bg1"/>
                </a:solidFill>
                <a:latin typeface="微软雅黑" panose="020B0503020204020204" pitchFamily="34" charset="-122"/>
                <a:ea typeface="微软雅黑" panose="020B0503020204020204" pitchFamily="34" charset="-122"/>
              </a:rPr>
              <a:t>yx.ityxb.com</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dirty="0" smtClean="0"/>
              <a:t>单击此处编辑母版标题样式</a:t>
            </a:r>
            <a:endParaRPr lang="zh-CN" altLang="en-US" dirty="0"/>
          </a:p>
        </p:txBody>
      </p:sp>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0613" y="3789040"/>
            <a:ext cx="8602861" cy="848558"/>
          </a:xfrm>
          <a:prstGeom prst="rect">
            <a:avLst/>
          </a:prstGeom>
        </p:spPr>
      </p:pic>
      <p:grpSp>
        <p:nvGrpSpPr>
          <p:cNvPr id="4" name="组合 3"/>
          <p:cNvGrpSpPr/>
          <p:nvPr userDrawn="1"/>
        </p:nvGrpSpPr>
        <p:grpSpPr>
          <a:xfrm>
            <a:off x="2339752" y="1417638"/>
            <a:ext cx="4844935" cy="1155469"/>
            <a:chOff x="3765665" y="989215"/>
            <a:chExt cx="4844935" cy="1155469"/>
          </a:xfrm>
        </p:grpSpPr>
        <p:sp>
          <p:nvSpPr>
            <p:cNvPr id="5" name="矩形 4"/>
            <p:cNvSpPr/>
            <p:nvPr userDrawn="1"/>
          </p:nvSpPr>
          <p:spPr>
            <a:xfrm>
              <a:off x="3765665" y="989215"/>
              <a:ext cx="4844935" cy="1155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148948" y="1381406"/>
              <a:ext cx="3798019" cy="592823"/>
            </a:xfrm>
            <a:prstGeom prst="rect">
              <a:avLst/>
            </a:prstGeom>
          </p:spPr>
        </p:pic>
      </p:gr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5"/>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p:push dir="u"/>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slide" Target="slide50.xml"/><Relationship Id="rId5" Type="http://schemas.openxmlformats.org/officeDocument/2006/relationships/slide" Target="slide45.xml"/><Relationship Id="rId4" Type="http://schemas.openxmlformats.org/officeDocument/2006/relationships/slide" Target="slide32.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4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2"/>
          <p:cNvSpPr txBox="1">
            <a:spLocks noChangeArrowheads="1"/>
          </p:cNvSpPr>
          <p:nvPr/>
        </p:nvSpPr>
        <p:spPr bwMode="auto">
          <a:xfrm>
            <a:off x="1588" y="2641600"/>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lnSpc>
                <a:spcPct val="120000"/>
              </a:lnSpc>
              <a:spcBef>
                <a:spcPct val="0"/>
              </a:spcBef>
              <a:spcAft>
                <a:spcPct val="0"/>
              </a:spcAft>
              <a:buFont typeface="Arial" panose="020B0604020202020204" pitchFamily="34" charset="0"/>
              <a:buNone/>
            </a:pPr>
            <a:r>
              <a:rPr lang="zh-CN" altLang="en-US" sz="4000" b="1" dirty="0" smtClea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altLang="zh-CN" sz="4000" b="1" dirty="0" smtClea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4000" b="1" dirty="0" smtClea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章	社群推广</a:t>
            </a:r>
          </a:p>
        </p:txBody>
      </p:sp>
      <p:sp>
        <p:nvSpPr>
          <p:cNvPr id="2051" name="TextBox 13"/>
          <p:cNvSpPr>
            <a:spLocks noChangeArrowheads="1"/>
          </p:cNvSpPr>
          <p:nvPr/>
        </p:nvSpPr>
        <p:spPr bwMode="auto">
          <a:xfrm>
            <a:off x="5133975" y="5497513"/>
            <a:ext cx="3236913"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buFont typeface="Arial" panose="020B0604020202020204" pitchFamily="34" charset="0"/>
              <a:buChar char="•"/>
            </a:pPr>
            <a:r>
              <a:rPr lang="en-US" altLang="zh-CN" dirty="0" smtClean="0">
                <a:solidFill>
                  <a:srgbClr val="92A1D1"/>
                </a:solidFill>
                <a:latin typeface="微软雅黑" panose="020B0503020204020204" pitchFamily="34" charset="-122"/>
                <a:ea typeface="微软雅黑" panose="020B0503020204020204" pitchFamily="34" charset="-122"/>
                <a:sym typeface="微软雅黑" panose="020B0503020204020204" pitchFamily="34" charset="-122"/>
              </a:rPr>
              <a:t>KOL</a:t>
            </a:r>
            <a:r>
              <a:rPr lang="zh-CN" altLang="en-US" dirty="0" smtClean="0">
                <a:solidFill>
                  <a:srgbClr val="92A1D1"/>
                </a:solidFill>
                <a:latin typeface="微软雅黑" panose="020B0503020204020204" pitchFamily="34" charset="-122"/>
                <a:ea typeface="微软雅黑" panose="020B0503020204020204" pitchFamily="34" charset="-122"/>
                <a:sym typeface="微软雅黑" panose="020B0503020204020204" pitchFamily="34" charset="-122"/>
              </a:rPr>
              <a:t>引流</a:t>
            </a:r>
            <a:endParaRPr lang="en-US" altLang="zh-CN" dirty="0" smtClean="0">
              <a:solidFill>
                <a:srgbClr val="92A1D1"/>
              </a:solidFill>
              <a:latin typeface="微软雅黑" panose="020B0503020204020204" pitchFamily="34" charset="-122"/>
              <a:ea typeface="微软雅黑" panose="020B0503020204020204" pitchFamily="34" charset="-122"/>
              <a:sym typeface="微软雅黑" panose="020B0503020204020204" pitchFamily="34" charset="-122"/>
            </a:endParaRPr>
          </a:p>
          <a:p>
            <a:pPr eaLnBrk="0" fontAlgn="base" hangingPunct="0">
              <a:lnSpc>
                <a:spcPct val="150000"/>
              </a:lnSpc>
              <a:spcBef>
                <a:spcPct val="0"/>
              </a:spcBef>
              <a:spcAft>
                <a:spcPct val="0"/>
              </a:spcAft>
              <a:buFont typeface="Arial" panose="020B0604020202020204" pitchFamily="34" charset="0"/>
              <a:buChar char="•"/>
            </a:pPr>
            <a:r>
              <a:rPr lang="zh-CN" altLang="en-US" dirty="0">
                <a:solidFill>
                  <a:srgbClr val="92A1D1"/>
                </a:solidFill>
                <a:latin typeface="微软雅黑" panose="020B0503020204020204" pitchFamily="34" charset="-122"/>
                <a:ea typeface="微软雅黑" panose="020B0503020204020204" pitchFamily="34" charset="-122"/>
                <a:sym typeface="微软雅黑" panose="020B0503020204020204" pitchFamily="34" charset="-122"/>
              </a:rPr>
              <a:t>付费广告推广</a:t>
            </a:r>
            <a:endParaRPr lang="en-US" altLang="zh-CN" dirty="0" smtClean="0">
              <a:solidFill>
                <a:srgbClr val="92A1D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2" name="矩形 8"/>
          <p:cNvSpPr>
            <a:spLocks noChangeArrowheads="1"/>
          </p:cNvSpPr>
          <p:nvPr/>
        </p:nvSpPr>
        <p:spPr bwMode="auto">
          <a:xfrm>
            <a:off x="2514600" y="5511800"/>
            <a:ext cx="5657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buFont typeface="Arial" panose="020B0604020202020204" pitchFamily="34" charset="0"/>
              <a:buChar char="•"/>
            </a:pPr>
            <a:r>
              <a:rPr lang="zh-CN" altLang="en-US" dirty="0" smtClean="0">
                <a:solidFill>
                  <a:srgbClr val="92A1D1"/>
                </a:solidFill>
                <a:latin typeface="微软雅黑" panose="020B0503020204020204" pitchFamily="34" charset="-122"/>
                <a:ea typeface="微软雅黑" panose="020B0503020204020204" pitchFamily="34" charset="-122"/>
                <a:sym typeface="微软雅黑" panose="020B0503020204020204" pitchFamily="34" charset="-122"/>
              </a:rPr>
              <a:t>免费流量渠道</a:t>
            </a:r>
          </a:p>
          <a:p>
            <a:pPr eaLnBrk="0" fontAlgn="base" hangingPunct="0">
              <a:lnSpc>
                <a:spcPct val="150000"/>
              </a:lnSpc>
              <a:spcBef>
                <a:spcPct val="0"/>
              </a:spcBef>
              <a:spcAft>
                <a:spcPct val="0"/>
              </a:spcAft>
              <a:buFont typeface="Arial" panose="020B0604020202020204" pitchFamily="34" charset="0"/>
              <a:buChar char="•"/>
            </a:pPr>
            <a:r>
              <a:rPr lang="zh-CN" altLang="en-US" dirty="0">
                <a:solidFill>
                  <a:srgbClr val="92A1D1"/>
                </a:solidFill>
                <a:latin typeface="微软雅黑" panose="020B0503020204020204" pitchFamily="34" charset="-122"/>
                <a:ea typeface="微软雅黑" panose="020B0503020204020204" pitchFamily="34" charset="-122"/>
                <a:sym typeface="微软雅黑" panose="020B0503020204020204" pitchFamily="34" charset="-122"/>
              </a:rPr>
              <a:t>活动</a:t>
            </a:r>
            <a:r>
              <a:rPr lang="zh-CN" altLang="en-US" dirty="0" smtClean="0">
                <a:solidFill>
                  <a:srgbClr val="92A1D1"/>
                </a:solidFill>
                <a:latin typeface="微软雅黑" panose="020B0503020204020204" pitchFamily="34" charset="-122"/>
                <a:ea typeface="微软雅黑" panose="020B0503020204020204" pitchFamily="34" charset="-122"/>
                <a:sym typeface="微软雅黑" panose="020B0503020204020204" pitchFamily="34" charset="-122"/>
              </a:rPr>
              <a:t>推广</a:t>
            </a:r>
          </a:p>
        </p:txBody>
      </p:sp>
      <p:sp>
        <p:nvSpPr>
          <p:cNvPr id="11" name="椭圆 10"/>
          <p:cNvSpPr/>
          <p:nvPr/>
        </p:nvSpPr>
        <p:spPr bwMode="auto">
          <a:xfrm>
            <a:off x="1187624" y="5541963"/>
            <a:ext cx="1057101" cy="792162"/>
          </a:xfrm>
          <a:prstGeom prst="ellipse">
            <a:avLst/>
          </a:prstGeom>
          <a:solidFill>
            <a:srgbClr val="92A1D1"/>
          </a:solidFill>
          <a:ln w="28575" cap="flat" cmpd="sng" algn="ctr">
            <a:noFill/>
            <a:prstDash val="solid"/>
            <a:round/>
            <a:headEnd type="none" w="med" len="med"/>
            <a:tailEnd type="none" w="med" len="med"/>
          </a:ln>
          <a:effectLst/>
        </p:spPr>
        <p:txBody>
          <a:bodyPr/>
          <a:lstStyle/>
          <a:p>
            <a:pPr eaLnBrk="0" fontAlgn="base" hangingPunct="0">
              <a:spcBef>
                <a:spcPct val="0"/>
              </a:spcBef>
              <a:spcAft>
                <a:spcPct val="0"/>
              </a:spcAft>
              <a:buFont typeface="Arial" panose="020B0604020202020204" pitchFamily="34" charset="0"/>
              <a:buNone/>
              <a:defRPr/>
            </a:pPr>
            <a:endParaRPr lang="zh-CN" altLang="en-US">
              <a:solidFill>
                <a:srgbClr val="7FD13B">
                  <a:lumMod val="75000"/>
                </a:srgbClr>
              </a:solidFill>
            </a:endParaRPr>
          </a:p>
        </p:txBody>
      </p:sp>
      <p:sp>
        <p:nvSpPr>
          <p:cNvPr id="2054" name="矩形 4"/>
          <p:cNvSpPr>
            <a:spLocks noChangeArrowheads="1"/>
          </p:cNvSpPr>
          <p:nvPr/>
        </p:nvSpPr>
        <p:spPr bwMode="auto">
          <a:xfrm>
            <a:off x="1241629" y="5589240"/>
            <a:ext cx="9541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2000" b="1" dirty="0" smtClea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新媒体</a:t>
            </a:r>
            <a:endParaRPr lang="en-US" altLang="zh-CN" sz="2000" b="1" dirty="0" smtClea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a:p>
            <a:pPr algn="ctr" fontAlgn="base">
              <a:spcBef>
                <a:spcPct val="0"/>
              </a:spcBef>
              <a:spcAft>
                <a:spcPct val="0"/>
              </a:spcAft>
            </a:pPr>
            <a:r>
              <a:rPr lang="zh-CN" altLang="en-US" sz="20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运营</a:t>
            </a:r>
            <a:endParaRPr lang="en-US" altLang="zh-CN" sz="2000" b="1" dirty="0" smtClea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5.1.1  </a:t>
            </a:r>
            <a:r>
              <a:rPr lang="zh-CN" altLang="en-US" sz="2700" dirty="0" smtClean="0">
                <a:solidFill>
                  <a:srgbClr val="1369B2"/>
                </a:solidFill>
                <a:latin typeface="微软雅黑" panose="020B0503020204020204" pitchFamily="34" charset="-122"/>
                <a:ea typeface="微软雅黑" panose="020B0503020204020204" pitchFamily="34" charset="-122"/>
              </a:rPr>
              <a:t>社交平台</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9140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论坛</a:t>
            </a:r>
            <a:endParaRPr lang="zh-CN" altLang="en-US" sz="2000" b="1" dirty="0">
              <a:solidFill>
                <a:srgbClr val="1B639F"/>
              </a:solidFill>
            </a:endParaRPr>
          </a:p>
        </p:txBody>
      </p:sp>
      <p:sp>
        <p:nvSpPr>
          <p:cNvPr id="9" name="矩形 15"/>
          <p:cNvSpPr>
            <a:spLocks noChangeArrowheads="1"/>
          </p:cNvSpPr>
          <p:nvPr/>
        </p:nvSpPr>
        <p:spPr bwMode="auto">
          <a:xfrm>
            <a:off x="688976" y="2473325"/>
            <a:ext cx="7771456" cy="362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3</a:t>
            </a:r>
            <a:r>
              <a:rPr lang="zh-CN" altLang="en-US" sz="1700" b="1" dirty="0" smtClean="0">
                <a:latin typeface="微软雅黑" panose="020B0503020204020204" pitchFamily="34" charset="-122"/>
                <a:ea typeface="微软雅黑" panose="020B0503020204020204" pitchFamily="34" charset="-122"/>
              </a:rPr>
              <a:t>）在</a:t>
            </a:r>
            <a:r>
              <a:rPr lang="zh-CN" altLang="en-US" sz="1700" b="1" dirty="0">
                <a:latin typeface="微软雅黑" panose="020B0503020204020204" pitchFamily="34" charset="-122"/>
                <a:ea typeface="微软雅黑" panose="020B0503020204020204" pitchFamily="34" charset="-122"/>
              </a:rPr>
              <a:t>论坛中推广社群的方法</a:t>
            </a:r>
          </a:p>
          <a:p>
            <a:pPr algn="just">
              <a:lnSpc>
                <a:spcPct val="150000"/>
              </a:lnSpc>
            </a:pPr>
            <a:r>
              <a:rPr lang="en-US" altLang="zh-CN" sz="1700" dirty="0">
                <a:latin typeface="微软雅黑" panose="020B0503020204020204" pitchFamily="34" charset="-122"/>
                <a:ea typeface="微软雅黑" panose="020B0503020204020204" pitchFamily="34" charset="-122"/>
              </a:rPr>
              <a:t>1</a:t>
            </a:r>
            <a:r>
              <a:rPr lang="en-US" altLang="zh-CN" sz="1700" dirty="0" smtClean="0">
                <a:latin typeface="微软雅黑" panose="020B0503020204020204" pitchFamily="34" charset="-122"/>
                <a:ea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rPr>
              <a:t>论坛</a:t>
            </a:r>
            <a:r>
              <a:rPr lang="zh-CN" altLang="en-US" sz="1700" dirty="0">
                <a:latin typeface="微软雅黑" panose="020B0503020204020204" pitchFamily="34" charset="-122"/>
                <a:ea typeface="微软雅黑" panose="020B0503020204020204" pitchFamily="34" charset="-122"/>
              </a:rPr>
              <a:t>账号信息广告</a:t>
            </a:r>
          </a:p>
          <a:p>
            <a:pPr algn="just">
              <a:lnSpc>
                <a:spcPct val="150000"/>
              </a:lnSpc>
            </a:pPr>
            <a:r>
              <a:rPr lang="zh-CN" altLang="en-US" sz="1700" dirty="0">
                <a:latin typeface="微软雅黑" panose="020B0503020204020204" pitchFamily="34" charset="-122"/>
                <a:ea typeface="微软雅黑" panose="020B0503020204020204" pitchFamily="34" charset="-122"/>
              </a:rPr>
              <a:t>在论坛账号的个性签名里可以用简短的文字发布自己的联系方式或者社群介绍，这是一个很好的推广方式。但是这个方式必须搭配账号维护工作，避免被判定为广告号而封号。</a:t>
            </a:r>
          </a:p>
          <a:p>
            <a:pPr algn="just">
              <a:lnSpc>
                <a:spcPct val="150000"/>
              </a:lnSpc>
            </a:pPr>
            <a:r>
              <a:rPr lang="en-US" altLang="zh-CN" sz="1700" dirty="0" smtClean="0">
                <a:latin typeface="微软雅黑" panose="020B0503020204020204" pitchFamily="34" charset="-122"/>
                <a:ea typeface="微软雅黑" panose="020B0503020204020204" pitchFamily="34" charset="-122"/>
              </a:rPr>
              <a:t>2)</a:t>
            </a:r>
            <a:r>
              <a:rPr lang="zh-CN" altLang="en-US" sz="1700" dirty="0" smtClean="0">
                <a:latin typeface="微软雅黑" panose="020B0503020204020204" pitchFamily="34" charset="-122"/>
                <a:ea typeface="微软雅黑" panose="020B0503020204020204" pitchFamily="34" charset="-122"/>
              </a:rPr>
              <a:t>论坛</a:t>
            </a:r>
            <a:r>
              <a:rPr lang="zh-CN" altLang="en-US" sz="1700" dirty="0">
                <a:latin typeface="微软雅黑" panose="020B0503020204020204" pitchFamily="34" charset="-122"/>
                <a:ea typeface="微软雅黑" panose="020B0503020204020204" pitchFamily="34" charset="-122"/>
              </a:rPr>
              <a:t>推广软文</a:t>
            </a:r>
          </a:p>
          <a:p>
            <a:pPr algn="just">
              <a:lnSpc>
                <a:spcPct val="150000"/>
              </a:lnSpc>
            </a:pPr>
            <a:r>
              <a:rPr lang="zh-CN" altLang="en-US" sz="1700" dirty="0">
                <a:latin typeface="微软雅黑" panose="020B0503020204020204" pitchFamily="34" charset="-122"/>
                <a:ea typeface="微软雅黑" panose="020B0503020204020204" pitchFamily="34" charset="-122"/>
              </a:rPr>
              <a:t>论坛推广中最主要的工作就是软文的制作和推广。软文是指软性文案广告，它是相对于硬性广告而言，用唯美的语言将产品形象化，刺激阅读者的兴趣、进而产生消费的欲望</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7" name="矩形 16"/>
          <p:cNvSpPr>
            <a:spLocks noChangeArrowheads="1"/>
          </p:cNvSpPr>
          <p:nvPr/>
        </p:nvSpPr>
        <p:spPr bwMode="auto">
          <a:xfrm>
            <a:off x="536575" y="2044700"/>
            <a:ext cx="56044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a:t>
            </a:r>
            <a:r>
              <a:rPr lang="zh-CN" altLang="en-US" sz="2000" b="1" dirty="0">
                <a:solidFill>
                  <a:srgbClr val="1B639F"/>
                </a:solidFill>
              </a:rPr>
              <a:t>案例展示</a:t>
            </a:r>
            <a:r>
              <a:rPr lang="en-US" altLang="zh-CN" sz="2000" b="1" dirty="0" smtClean="0">
                <a:solidFill>
                  <a:srgbClr val="1B639F"/>
                </a:solidFill>
              </a:rPr>
              <a:t>】</a:t>
            </a:r>
            <a:r>
              <a:rPr lang="zh-CN" altLang="en-US" sz="2000" b="1" dirty="0" smtClean="0">
                <a:solidFill>
                  <a:srgbClr val="1B639F"/>
                </a:solidFill>
              </a:rPr>
              <a:t>小</a:t>
            </a:r>
            <a:r>
              <a:rPr lang="zh-CN" altLang="en-US" sz="2000" b="1" dirty="0">
                <a:solidFill>
                  <a:srgbClr val="1B639F"/>
                </a:solidFill>
              </a:rPr>
              <a:t>熊发在硬笔书法在线中的软文贴</a:t>
            </a:r>
          </a:p>
        </p:txBody>
      </p:sp>
      <p:sp>
        <p:nvSpPr>
          <p:cNvPr id="18" name="TextBox 17"/>
          <p:cNvSpPr txBox="1"/>
          <p:nvPr/>
        </p:nvSpPr>
        <p:spPr>
          <a:xfrm>
            <a:off x="642938" y="2538413"/>
            <a:ext cx="7931150" cy="3831818"/>
          </a:xfrm>
          <a:prstGeom prst="rect">
            <a:avLst/>
          </a:prstGeom>
          <a:noFill/>
        </p:spPr>
        <p:txBody>
          <a:bodyPr>
            <a:spAutoFit/>
          </a:bodyPr>
          <a:lstStyle/>
          <a:p>
            <a:pPr indent="457200" algn="just">
              <a:lnSpc>
                <a:spcPct val="150000"/>
              </a:lnSpc>
              <a:defRPr/>
            </a:pPr>
            <a:r>
              <a:rPr lang="zh-CN" altLang="en-US" b="1" dirty="0" smtClean="0">
                <a:latin typeface="楷体" panose="02010609060101010101" pitchFamily="49" charset="-122"/>
                <a:ea typeface="楷体" panose="02010609060101010101" pitchFamily="49" charset="-122"/>
              </a:rPr>
              <a:t>标题：</a:t>
            </a:r>
          </a:p>
          <a:p>
            <a:pPr indent="457200" algn="just">
              <a:lnSpc>
                <a:spcPct val="150000"/>
              </a:lnSpc>
              <a:defRPr/>
            </a:pPr>
            <a:r>
              <a:rPr lang="zh-CN" altLang="en-US" dirty="0" smtClean="0">
                <a:latin typeface="楷体" panose="02010609060101010101" pitchFamily="49" charset="-122"/>
                <a:ea typeface="楷体" panose="02010609060101010101" pitchFamily="49" charset="-122"/>
              </a:rPr>
              <a:t>写硬笔书法的你，真的知道该怎么挑选适合自己的笔吗？</a:t>
            </a:r>
          </a:p>
          <a:p>
            <a:pPr indent="457200" algn="just">
              <a:lnSpc>
                <a:spcPct val="150000"/>
              </a:lnSpc>
              <a:defRPr/>
            </a:pPr>
            <a:r>
              <a:rPr lang="zh-CN" altLang="en-US" b="1" dirty="0" smtClean="0">
                <a:latin typeface="楷体" panose="02010609060101010101" pitchFamily="49" charset="-122"/>
                <a:ea typeface="楷体" panose="02010609060101010101" pitchFamily="49" charset="-122"/>
              </a:rPr>
              <a:t>正文：</a:t>
            </a:r>
          </a:p>
          <a:p>
            <a:pPr indent="457200" algn="just">
              <a:lnSpc>
                <a:spcPct val="150000"/>
              </a:lnSpc>
              <a:defRPr/>
            </a:pPr>
            <a:r>
              <a:rPr lang="zh-CN" altLang="en-US" dirty="0" smtClean="0">
                <a:latin typeface="楷体" panose="02010609060101010101" pitchFamily="49" charset="-122"/>
                <a:ea typeface="楷体" panose="02010609060101010101" pitchFamily="49" charset="-122"/>
              </a:rPr>
              <a:t>相对于学习毛笔字来讲，学习硬笔字更方便快捷一点，硬笔字用具的选用远不及毛笔字那么讲究，但也不能完全不讲究。俗话说“工欲善其事必先利其器”，选择好笔好贴往往能使初学者的学习事半功倍。</a:t>
            </a:r>
          </a:p>
          <a:p>
            <a:pPr indent="457200" algn="just">
              <a:lnSpc>
                <a:spcPct val="150000"/>
              </a:lnSpc>
              <a:defRPr/>
            </a:pPr>
            <a:r>
              <a:rPr lang="zh-CN" altLang="en-US" dirty="0" smtClean="0">
                <a:latin typeface="楷体" panose="02010609060101010101" pitchFamily="49" charset="-122"/>
                <a:ea typeface="楷体" panose="02010609060101010101" pitchFamily="49" charset="-122"/>
              </a:rPr>
              <a:t>我一直认为，学硬笔字最好的选择就是钢笔而不是中性笔。首先，硬笔书法的起笔收笔也有讲究，使用钢笔可以更好的控制起笔的角度，行笔的快慢和落笔的轻重，也更好出锋。</a:t>
            </a:r>
          </a:p>
        </p:txBody>
      </p:sp>
      <p:sp>
        <p:nvSpPr>
          <p:cNvPr id="10"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14"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9"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20"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5.1.1  </a:t>
            </a:r>
            <a:r>
              <a:rPr lang="zh-CN" altLang="en-US" sz="2700" dirty="0" smtClean="0">
                <a:solidFill>
                  <a:srgbClr val="1369B2"/>
                </a:solidFill>
                <a:latin typeface="微软雅黑" panose="020B0503020204020204" pitchFamily="34" charset="-122"/>
                <a:ea typeface="微软雅黑" panose="020B0503020204020204" pitchFamily="34" charset="-122"/>
              </a:rPr>
              <a:t>社交平台</a:t>
            </a:r>
          </a:p>
        </p:txBody>
      </p:sp>
      <p:pic>
        <p:nvPicPr>
          <p:cNvPr id="21"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7" name="矩形 16"/>
          <p:cNvSpPr>
            <a:spLocks noChangeArrowheads="1"/>
          </p:cNvSpPr>
          <p:nvPr/>
        </p:nvSpPr>
        <p:spPr bwMode="auto">
          <a:xfrm>
            <a:off x="536575" y="2044700"/>
            <a:ext cx="56044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a:t>
            </a:r>
            <a:r>
              <a:rPr lang="zh-CN" altLang="en-US" sz="2000" b="1" dirty="0">
                <a:solidFill>
                  <a:srgbClr val="1B639F"/>
                </a:solidFill>
              </a:rPr>
              <a:t>案例展示</a:t>
            </a:r>
            <a:r>
              <a:rPr lang="en-US" altLang="zh-CN" sz="2000" b="1" dirty="0" smtClean="0">
                <a:solidFill>
                  <a:srgbClr val="1B639F"/>
                </a:solidFill>
              </a:rPr>
              <a:t>】</a:t>
            </a:r>
            <a:r>
              <a:rPr lang="zh-CN" altLang="en-US" sz="2000" b="1" dirty="0" smtClean="0">
                <a:solidFill>
                  <a:srgbClr val="1B639F"/>
                </a:solidFill>
              </a:rPr>
              <a:t>小</a:t>
            </a:r>
            <a:r>
              <a:rPr lang="zh-CN" altLang="en-US" sz="2000" b="1" dirty="0">
                <a:solidFill>
                  <a:srgbClr val="1B639F"/>
                </a:solidFill>
              </a:rPr>
              <a:t>熊发在硬笔书法在线中的软文贴</a:t>
            </a:r>
          </a:p>
        </p:txBody>
      </p:sp>
      <p:sp>
        <p:nvSpPr>
          <p:cNvPr id="18" name="TextBox 17"/>
          <p:cNvSpPr txBox="1"/>
          <p:nvPr/>
        </p:nvSpPr>
        <p:spPr>
          <a:xfrm>
            <a:off x="642938" y="2538413"/>
            <a:ext cx="7931150" cy="2585323"/>
          </a:xfrm>
          <a:prstGeom prst="rect">
            <a:avLst/>
          </a:prstGeom>
          <a:noFill/>
        </p:spPr>
        <p:txBody>
          <a:bodyPr>
            <a:spAutoFit/>
          </a:bodyPr>
          <a:lstStyle/>
          <a:p>
            <a:pPr indent="457200" algn="just">
              <a:lnSpc>
                <a:spcPct val="150000"/>
              </a:lnSpc>
              <a:defRPr/>
            </a:pPr>
            <a:r>
              <a:rPr lang="zh-CN" altLang="en-US" dirty="0" smtClean="0">
                <a:latin typeface="楷体" panose="02010609060101010101" pitchFamily="49" charset="-122"/>
                <a:ea typeface="楷体" panose="02010609060101010101" pitchFamily="49" charset="-122"/>
              </a:rPr>
              <a:t>其次</a:t>
            </a:r>
            <a:r>
              <a:rPr lang="zh-CN" altLang="en-US" dirty="0">
                <a:latin typeface="楷体" panose="02010609060101010101" pitchFamily="49" charset="-122"/>
                <a:ea typeface="楷体" panose="02010609060101010101" pitchFamily="49" charset="-122"/>
              </a:rPr>
              <a:t>，中性笔的笔尖是一个圆珠，与纸张的摩擦力较小，写字时不容易控制。而钢笔写起字来阻尼感较强，更容易把握笔画的细节。</a:t>
            </a:r>
          </a:p>
          <a:p>
            <a:pPr indent="457200" algn="just">
              <a:lnSpc>
                <a:spcPct val="150000"/>
              </a:lnSpc>
              <a:defRPr/>
            </a:pPr>
            <a:r>
              <a:rPr lang="zh-CN" altLang="en-US" dirty="0">
                <a:latin typeface="楷体" panose="02010609060101010101" pitchFamily="49" charset="-122"/>
                <a:ea typeface="楷体" panose="02010609060101010101" pitchFamily="49" charset="-122"/>
              </a:rPr>
              <a:t>市面上钢笔的品牌极多，我极力推荐我使用过的</a:t>
            </a:r>
            <a:r>
              <a:rPr lang="en-US" altLang="zh-CN" dirty="0">
                <a:latin typeface="楷体" panose="02010609060101010101" pitchFamily="49" charset="-122"/>
                <a:ea typeface="楷体" panose="02010609060101010101" pitchFamily="49" charset="-122"/>
              </a:rPr>
              <a:t>3</a:t>
            </a:r>
            <a:r>
              <a:rPr lang="zh-CN" altLang="en-US" dirty="0">
                <a:latin typeface="楷体" panose="02010609060101010101" pitchFamily="49" charset="-122"/>
                <a:ea typeface="楷体" panose="02010609060101010101" pitchFamily="49" charset="-122"/>
              </a:rPr>
              <a:t>款钢笔：英雄</a:t>
            </a:r>
            <a:r>
              <a:rPr lang="en-US" altLang="zh-CN" dirty="0">
                <a:latin typeface="楷体" panose="02010609060101010101" pitchFamily="49" charset="-122"/>
                <a:ea typeface="楷体" panose="02010609060101010101" pitchFamily="49" charset="-122"/>
              </a:rPr>
              <a:t>616</a:t>
            </a:r>
            <a:r>
              <a:rPr lang="zh-CN" altLang="en-US" dirty="0">
                <a:latin typeface="楷体" panose="02010609060101010101" pitchFamily="49" charset="-122"/>
                <a:ea typeface="楷体" panose="02010609060101010101" pitchFamily="49" charset="-122"/>
              </a:rPr>
              <a:t>、英雄</a:t>
            </a:r>
            <a:r>
              <a:rPr lang="en-US" altLang="zh-CN" dirty="0">
                <a:latin typeface="楷体" panose="02010609060101010101" pitchFamily="49" charset="-122"/>
                <a:ea typeface="楷体" panose="02010609060101010101" pitchFamily="49" charset="-122"/>
              </a:rPr>
              <a:t>100</a:t>
            </a:r>
            <a:r>
              <a:rPr lang="zh-CN" altLang="en-US" dirty="0">
                <a:latin typeface="楷体" panose="02010609060101010101" pitchFamily="49" charset="-122"/>
                <a:ea typeface="楷体" panose="02010609060101010101" pitchFamily="49" charset="-122"/>
              </a:rPr>
              <a:t>、写乐长刀研。</a:t>
            </a:r>
          </a:p>
          <a:p>
            <a:pPr indent="457200" algn="just">
              <a:lnSpc>
                <a:spcPct val="150000"/>
              </a:lnSpc>
              <a:defRPr/>
            </a:pPr>
            <a:r>
              <a:rPr lang="zh-CN" altLang="en-US" dirty="0">
                <a:latin typeface="楷体" panose="02010609060101010101" pitchFamily="49" charset="-122"/>
                <a:ea typeface="楷体" panose="02010609060101010101" pitchFamily="49" charset="-122"/>
              </a:rPr>
              <a:t>以上仅是个人看法，有兴趣的朋友可以找我私聊，我的微信是</a:t>
            </a:r>
            <a:r>
              <a:rPr lang="en-US" altLang="zh-CN" dirty="0">
                <a:latin typeface="楷体" panose="02010609060101010101" pitchFamily="49" charset="-122"/>
                <a:ea typeface="楷体" panose="02010609060101010101" pitchFamily="49" charset="-122"/>
              </a:rPr>
              <a:t>XXXXX</a:t>
            </a:r>
            <a:r>
              <a:rPr lang="zh-CN" altLang="en-US" dirty="0">
                <a:latin typeface="楷体" panose="02010609060101010101" pitchFamily="49" charset="-122"/>
                <a:ea typeface="楷体" panose="02010609060101010101" pitchFamily="49" charset="-122"/>
              </a:rPr>
              <a:t>，此外我也有一些硬笔书法社群，欢迎来了解。</a:t>
            </a:r>
          </a:p>
        </p:txBody>
      </p:sp>
      <p:sp>
        <p:nvSpPr>
          <p:cNvPr id="10"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14"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9"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20"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5.1.1  </a:t>
            </a:r>
            <a:r>
              <a:rPr lang="zh-CN" altLang="en-US" sz="2700" dirty="0" smtClean="0">
                <a:solidFill>
                  <a:srgbClr val="1369B2"/>
                </a:solidFill>
                <a:latin typeface="微软雅黑" panose="020B0503020204020204" pitchFamily="34" charset="-122"/>
                <a:ea typeface="微软雅黑" panose="020B0503020204020204" pitchFamily="34" charset="-122"/>
              </a:rPr>
              <a:t>社交平台</a:t>
            </a:r>
          </a:p>
        </p:txBody>
      </p:sp>
      <p:pic>
        <p:nvPicPr>
          <p:cNvPr id="21"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5.1.1  </a:t>
            </a:r>
            <a:r>
              <a:rPr lang="zh-CN" altLang="en-US" sz="2700" dirty="0" smtClean="0">
                <a:solidFill>
                  <a:srgbClr val="1369B2"/>
                </a:solidFill>
                <a:latin typeface="微软雅黑" panose="020B0503020204020204" pitchFamily="34" charset="-122"/>
                <a:ea typeface="微软雅黑" panose="020B0503020204020204" pitchFamily="34" charset="-122"/>
              </a:rPr>
              <a:t>社交平台</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问答</a:t>
            </a:r>
            <a:r>
              <a:rPr lang="zh-CN" altLang="en-US" sz="2000" b="1" dirty="0">
                <a:solidFill>
                  <a:srgbClr val="1B639F"/>
                </a:solidFill>
              </a:rPr>
              <a:t>社区</a:t>
            </a:r>
          </a:p>
        </p:txBody>
      </p:sp>
      <p:sp>
        <p:nvSpPr>
          <p:cNvPr id="9" name="矩形 15"/>
          <p:cNvSpPr>
            <a:spLocks noChangeArrowheads="1"/>
          </p:cNvSpPr>
          <p:nvPr/>
        </p:nvSpPr>
        <p:spPr bwMode="auto">
          <a:xfrm>
            <a:off x="688976" y="2473325"/>
            <a:ext cx="7771456" cy="318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1</a:t>
            </a:r>
            <a:r>
              <a:rPr lang="zh-CN" altLang="en-US" sz="1700" b="1" dirty="0" smtClean="0">
                <a:latin typeface="微软雅黑" panose="020B0503020204020204" pitchFamily="34" charset="-122"/>
                <a:ea typeface="微软雅黑" panose="020B0503020204020204" pitchFamily="34" charset="-122"/>
              </a:rPr>
              <a:t>）问答</a:t>
            </a:r>
            <a:r>
              <a:rPr lang="zh-CN" altLang="en-US" sz="1700" b="1" dirty="0">
                <a:latin typeface="微软雅黑" panose="020B0503020204020204" pitchFamily="34" charset="-122"/>
                <a:ea typeface="微软雅黑" panose="020B0503020204020204" pitchFamily="34" charset="-122"/>
              </a:rPr>
              <a:t>社区定义</a:t>
            </a:r>
          </a:p>
          <a:p>
            <a:pPr algn="just">
              <a:lnSpc>
                <a:spcPct val="150000"/>
              </a:lnSpc>
            </a:pPr>
            <a:r>
              <a:rPr lang="zh-CN" altLang="en-US" sz="1700" dirty="0">
                <a:latin typeface="微软雅黑" panose="020B0503020204020204" pitchFamily="34" charset="-122"/>
                <a:ea typeface="微软雅黑" panose="020B0503020204020204" pitchFamily="34" charset="-122"/>
              </a:rPr>
              <a:t>问答社区全称社交化问答社区，是介于论坛和传统知识平台（如百度百科）之间的问答类平台，也是一个公共的知识平台，它的价值在于重建人与信息的关系。问答社区以线上问答的形式来帮助用户解惑，弥补了对隐形知识的即时搜索。问答服务将宽泛的词条扩展为明确问题，通过用户的不断修正，实现了信息向知识的转化。</a:t>
            </a:r>
          </a:p>
          <a:p>
            <a:pPr algn="just">
              <a:lnSpc>
                <a:spcPct val="150000"/>
              </a:lnSpc>
            </a:pPr>
            <a:r>
              <a:rPr lang="zh-CN" altLang="en-US" sz="1700" dirty="0">
                <a:latin typeface="微软雅黑" panose="020B0503020204020204" pitchFamily="34" charset="-122"/>
                <a:ea typeface="微软雅黑" panose="020B0503020204020204" pitchFamily="34" charset="-122"/>
              </a:rPr>
              <a:t>问答社区通过三大功能（关注话题、关注问题、关注一个用户的所有问答）来向用户展现各类知识，并通过信息类聚使人群建立社交关系。</a:t>
            </a:r>
          </a:p>
        </p:txBody>
      </p:sp>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5.1.1  </a:t>
            </a:r>
            <a:r>
              <a:rPr lang="zh-CN" altLang="en-US" sz="2700" dirty="0" smtClean="0">
                <a:solidFill>
                  <a:srgbClr val="1369B2"/>
                </a:solidFill>
                <a:latin typeface="微软雅黑" panose="020B0503020204020204" pitchFamily="34" charset="-122"/>
                <a:ea typeface="微软雅黑" panose="020B0503020204020204" pitchFamily="34" charset="-122"/>
              </a:rPr>
              <a:t>社交平台</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问答</a:t>
            </a:r>
            <a:r>
              <a:rPr lang="zh-CN" altLang="en-US" sz="2000" b="1" dirty="0">
                <a:solidFill>
                  <a:srgbClr val="1B639F"/>
                </a:solidFill>
              </a:rPr>
              <a:t>社区</a:t>
            </a:r>
          </a:p>
        </p:txBody>
      </p:sp>
      <p:sp>
        <p:nvSpPr>
          <p:cNvPr id="9" name="矩形 15"/>
          <p:cNvSpPr>
            <a:spLocks noChangeArrowheads="1"/>
          </p:cNvSpPr>
          <p:nvPr/>
        </p:nvSpPr>
        <p:spPr bwMode="auto">
          <a:xfrm>
            <a:off x="688976" y="2473325"/>
            <a:ext cx="7771456"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2</a:t>
            </a:r>
            <a:r>
              <a:rPr lang="zh-CN" altLang="en-US" sz="1700" b="1" dirty="0" smtClean="0">
                <a:latin typeface="微软雅黑" panose="020B0503020204020204" pitchFamily="34" charset="-122"/>
                <a:ea typeface="微软雅黑" panose="020B0503020204020204" pitchFamily="34" charset="-122"/>
              </a:rPr>
              <a:t>）问答</a:t>
            </a:r>
            <a:r>
              <a:rPr lang="zh-CN" altLang="en-US" sz="1700" b="1" dirty="0">
                <a:latin typeface="微软雅黑" panose="020B0503020204020204" pitchFamily="34" charset="-122"/>
                <a:ea typeface="微软雅黑" panose="020B0503020204020204" pitchFamily="34" charset="-122"/>
              </a:rPr>
              <a:t>社区特点</a:t>
            </a:r>
          </a:p>
          <a:p>
            <a:pPr algn="just">
              <a:lnSpc>
                <a:spcPct val="150000"/>
              </a:lnSpc>
            </a:pPr>
            <a:r>
              <a:rPr lang="en-US" altLang="zh-CN" sz="1700" dirty="0">
                <a:latin typeface="微软雅黑" panose="020B0503020204020204" pitchFamily="34" charset="-122"/>
                <a:ea typeface="微软雅黑" panose="020B0503020204020204" pitchFamily="34" charset="-122"/>
              </a:rPr>
              <a:t>1</a:t>
            </a:r>
            <a:r>
              <a:rPr lang="en-US" altLang="zh-CN" sz="1700" dirty="0" smtClean="0">
                <a:latin typeface="微软雅黑" panose="020B0503020204020204" pitchFamily="34" charset="-122"/>
                <a:ea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rPr>
              <a:t>用户</a:t>
            </a:r>
            <a:r>
              <a:rPr lang="zh-CN" altLang="en-US" sz="1700" dirty="0">
                <a:latin typeface="微软雅黑" panose="020B0503020204020204" pitchFamily="34" charset="-122"/>
                <a:ea typeface="微软雅黑" panose="020B0503020204020204" pitchFamily="34" charset="-122"/>
              </a:rPr>
              <a:t>文化层次高</a:t>
            </a:r>
          </a:p>
          <a:p>
            <a:pPr algn="just">
              <a:lnSpc>
                <a:spcPct val="150000"/>
              </a:lnSpc>
            </a:pPr>
            <a:r>
              <a:rPr lang="zh-CN" altLang="en-US" sz="1700" dirty="0" smtClean="0">
                <a:latin typeface="微软雅黑" panose="020B0503020204020204" pitchFamily="34" charset="-122"/>
                <a:ea typeface="微软雅黑" panose="020B0503020204020204" pitchFamily="34" charset="-122"/>
              </a:rPr>
              <a:t>整体</a:t>
            </a:r>
            <a:r>
              <a:rPr lang="zh-CN" altLang="en-US" sz="1700" dirty="0">
                <a:latin typeface="微软雅黑" panose="020B0503020204020204" pitchFamily="34" charset="-122"/>
                <a:ea typeface="微软雅黑" panose="020B0503020204020204" pitchFamily="34" charset="-122"/>
              </a:rPr>
              <a:t>来看，具有较多知识储备的用户普遍文化层次较高</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en-US" altLang="zh-CN" sz="1700" dirty="0">
                <a:latin typeface="微软雅黑" panose="020B0503020204020204" pitchFamily="34" charset="-122"/>
                <a:ea typeface="微软雅黑" panose="020B0503020204020204" pitchFamily="34" charset="-122"/>
              </a:rPr>
              <a:t>2</a:t>
            </a:r>
            <a:r>
              <a:rPr lang="en-US" altLang="zh-CN" sz="1700" dirty="0" smtClean="0">
                <a:latin typeface="微软雅黑" panose="020B0503020204020204" pitchFamily="34" charset="-122"/>
                <a:ea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rPr>
              <a:t>宽容度</a:t>
            </a:r>
            <a:r>
              <a:rPr lang="zh-CN" altLang="en-US" sz="1700" dirty="0">
                <a:latin typeface="微软雅黑" panose="020B0503020204020204" pitchFamily="34" charset="-122"/>
                <a:ea typeface="微软雅黑" panose="020B0503020204020204" pitchFamily="34" charset="-122"/>
              </a:rPr>
              <a:t>高</a:t>
            </a:r>
          </a:p>
          <a:p>
            <a:pPr algn="just">
              <a:lnSpc>
                <a:spcPct val="150000"/>
              </a:lnSpc>
            </a:pPr>
            <a:r>
              <a:rPr lang="zh-CN" altLang="en-US" sz="1700" dirty="0">
                <a:latin typeface="微软雅黑" panose="020B0503020204020204" pitchFamily="34" charset="-122"/>
                <a:ea typeface="微软雅黑" panose="020B0503020204020204" pitchFamily="34" charset="-122"/>
              </a:rPr>
              <a:t>与传统知识网站相比，问答社区的容错率与讨论氛围更佳</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en-US" altLang="zh-CN" sz="1700" dirty="0">
                <a:latin typeface="微软雅黑" panose="020B0503020204020204" pitchFamily="34" charset="-122"/>
                <a:ea typeface="微软雅黑" panose="020B0503020204020204" pitchFamily="34" charset="-122"/>
              </a:rPr>
              <a:t>3</a:t>
            </a:r>
            <a:r>
              <a:rPr lang="en-US" altLang="zh-CN" sz="1700" dirty="0" smtClean="0">
                <a:latin typeface="微软雅黑" panose="020B0503020204020204" pitchFamily="34" charset="-122"/>
                <a:ea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rPr>
              <a:t>良莠不齐</a:t>
            </a:r>
            <a:r>
              <a:rPr lang="zh-CN" altLang="en-US" sz="1700" dirty="0">
                <a:latin typeface="微软雅黑" panose="020B0503020204020204" pitchFamily="34" charset="-122"/>
                <a:ea typeface="微软雅黑" panose="020B0503020204020204" pitchFamily="34" charset="-122"/>
              </a:rPr>
              <a:t>的答案</a:t>
            </a:r>
          </a:p>
          <a:p>
            <a:pPr algn="just">
              <a:lnSpc>
                <a:spcPct val="150000"/>
              </a:lnSpc>
            </a:pPr>
            <a:r>
              <a:rPr lang="zh-CN" altLang="en-US" sz="1700" dirty="0">
                <a:latin typeface="微软雅黑" panose="020B0503020204020204" pitchFamily="34" charset="-122"/>
                <a:ea typeface="微软雅黑" panose="020B0503020204020204" pitchFamily="34" charset="-122"/>
              </a:rPr>
              <a:t>问答社区就像一篇文章或一本书，无论长短，信息都埋在里面，需要由读者自己去分辨其中的优劣</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en-US" altLang="zh-CN" sz="1700" dirty="0">
                <a:latin typeface="微软雅黑" panose="020B0503020204020204" pitchFamily="34" charset="-122"/>
                <a:ea typeface="微软雅黑" panose="020B0503020204020204" pitchFamily="34" charset="-122"/>
              </a:rPr>
              <a:t>4</a:t>
            </a:r>
            <a:r>
              <a:rPr lang="en-US" altLang="zh-CN" sz="1700" dirty="0" smtClean="0">
                <a:latin typeface="微软雅黑" panose="020B0503020204020204" pitchFamily="34" charset="-122"/>
                <a:ea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rPr>
              <a:t>高效</a:t>
            </a:r>
            <a:r>
              <a:rPr lang="zh-CN" altLang="en-US" sz="1700" dirty="0">
                <a:latin typeface="微软雅黑" panose="020B0503020204020204" pitchFamily="34" charset="-122"/>
                <a:ea typeface="微软雅黑" panose="020B0503020204020204" pitchFamily="34" charset="-122"/>
              </a:rPr>
              <a:t>的社交</a:t>
            </a:r>
          </a:p>
          <a:p>
            <a:pPr algn="just">
              <a:lnSpc>
                <a:spcPct val="150000"/>
              </a:lnSpc>
            </a:pPr>
            <a:r>
              <a:rPr lang="zh-CN" altLang="en-US" sz="1700" dirty="0" smtClean="0">
                <a:latin typeface="微软雅黑" panose="020B0503020204020204" pitchFamily="34" charset="-122"/>
                <a:ea typeface="微软雅黑" panose="020B0503020204020204" pitchFamily="34" charset="-122"/>
              </a:rPr>
              <a:t>问答</a:t>
            </a:r>
            <a:r>
              <a:rPr lang="zh-CN" altLang="en-US" sz="1700" dirty="0">
                <a:latin typeface="微软雅黑" panose="020B0503020204020204" pitchFamily="34" charset="-122"/>
                <a:ea typeface="微软雅黑" panose="020B0503020204020204" pitchFamily="34" charset="-122"/>
              </a:rPr>
              <a:t>社区的具有极高的互动性，用户可以随时沟通交流</a:t>
            </a:r>
            <a:r>
              <a:rPr lang="zh-CN" altLang="en-US" sz="1700" dirty="0" smtClean="0">
                <a:latin typeface="微软雅黑" panose="020B0503020204020204" pitchFamily="34" charset="-122"/>
                <a:ea typeface="微软雅黑" panose="020B0503020204020204" pitchFamily="34" charset="-122"/>
              </a:rPr>
              <a:t>，了解</a:t>
            </a:r>
            <a:r>
              <a:rPr lang="zh-CN" altLang="en-US" sz="1700" dirty="0">
                <a:latin typeface="微软雅黑" panose="020B0503020204020204" pitchFamily="34" charset="-122"/>
                <a:ea typeface="微软雅黑" panose="020B0503020204020204" pitchFamily="34" charset="-122"/>
              </a:rPr>
              <a:t>问题的答案。</a:t>
            </a:r>
          </a:p>
        </p:txBody>
      </p:sp>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5.1.1  </a:t>
            </a:r>
            <a:r>
              <a:rPr lang="zh-CN" altLang="en-US" sz="2700" dirty="0" smtClean="0">
                <a:solidFill>
                  <a:srgbClr val="1369B2"/>
                </a:solidFill>
                <a:latin typeface="微软雅黑" panose="020B0503020204020204" pitchFamily="34" charset="-122"/>
                <a:ea typeface="微软雅黑" panose="020B0503020204020204" pitchFamily="34" charset="-122"/>
              </a:rPr>
              <a:t>社交平台</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问答</a:t>
            </a:r>
            <a:r>
              <a:rPr lang="zh-CN" altLang="en-US" sz="2000" b="1" dirty="0">
                <a:solidFill>
                  <a:srgbClr val="1B639F"/>
                </a:solidFill>
              </a:rPr>
              <a:t>社区</a:t>
            </a:r>
          </a:p>
        </p:txBody>
      </p:sp>
      <p:sp>
        <p:nvSpPr>
          <p:cNvPr id="9" name="矩形 15"/>
          <p:cNvSpPr>
            <a:spLocks noChangeArrowheads="1"/>
          </p:cNvSpPr>
          <p:nvPr/>
        </p:nvSpPr>
        <p:spPr bwMode="auto">
          <a:xfrm>
            <a:off x="688976" y="2473325"/>
            <a:ext cx="7771456" cy="1269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3</a:t>
            </a:r>
            <a:r>
              <a:rPr lang="zh-CN" altLang="en-US" sz="1700" b="1" dirty="0" smtClean="0">
                <a:latin typeface="微软雅黑" panose="020B0503020204020204" pitchFamily="34" charset="-122"/>
                <a:ea typeface="微软雅黑" panose="020B0503020204020204" pitchFamily="34" charset="-122"/>
              </a:rPr>
              <a:t>）在</a:t>
            </a:r>
            <a:r>
              <a:rPr lang="zh-CN" altLang="en-US" sz="1700" b="1" dirty="0">
                <a:latin typeface="微软雅黑" panose="020B0503020204020204" pitchFamily="34" charset="-122"/>
                <a:ea typeface="微软雅黑" panose="020B0503020204020204" pitchFamily="34" charset="-122"/>
              </a:rPr>
              <a:t>问答社区中推广社群的方法</a:t>
            </a:r>
          </a:p>
          <a:p>
            <a:pPr algn="just">
              <a:lnSpc>
                <a:spcPct val="150000"/>
              </a:lnSpc>
            </a:pPr>
            <a:r>
              <a:rPr lang="en-US" altLang="zh-CN" sz="1700" dirty="0" smtClean="0">
                <a:latin typeface="微软雅黑" panose="020B0503020204020204" pitchFamily="34" charset="-122"/>
                <a:ea typeface="微软雅黑" panose="020B0503020204020204" pitchFamily="34" charset="-122"/>
              </a:rPr>
              <a:t>1) </a:t>
            </a:r>
            <a:r>
              <a:rPr lang="zh-CN" altLang="en-US" sz="1700" dirty="0" smtClean="0">
                <a:latin typeface="微软雅黑" panose="020B0503020204020204" pitchFamily="34" charset="-122"/>
                <a:ea typeface="微软雅黑" panose="020B0503020204020204" pitchFamily="34" charset="-122"/>
              </a:rPr>
              <a:t>主页</a:t>
            </a:r>
            <a:r>
              <a:rPr lang="zh-CN" altLang="en-US" sz="1700" dirty="0">
                <a:latin typeface="微软雅黑" panose="020B0503020204020204" pitchFamily="34" charset="-122"/>
                <a:ea typeface="微软雅黑" panose="020B0503020204020204" pitchFamily="34" charset="-122"/>
              </a:rPr>
              <a:t>信息广告</a:t>
            </a:r>
          </a:p>
          <a:p>
            <a:pPr algn="just">
              <a:lnSpc>
                <a:spcPct val="150000"/>
              </a:lnSpc>
            </a:pPr>
            <a:r>
              <a:rPr lang="zh-CN" altLang="en-US" sz="1700" dirty="0">
                <a:latin typeface="微软雅黑" panose="020B0503020204020204" pitchFamily="34" charset="-122"/>
                <a:ea typeface="微软雅黑" panose="020B0503020204020204" pitchFamily="34" charset="-122"/>
              </a:rPr>
              <a:t>完善主页信息是建立信任、体现权威的第一步</a:t>
            </a:r>
            <a:r>
              <a:rPr lang="zh-CN" altLang="en-US" sz="1700" dirty="0" smtClean="0">
                <a:latin typeface="微软雅黑" panose="020B0503020204020204" pitchFamily="34" charset="-122"/>
                <a:ea typeface="微软雅黑" panose="020B0503020204020204" pitchFamily="34" charset="-122"/>
              </a:rPr>
              <a:t>。</a:t>
            </a:r>
            <a:endParaRPr lang="en-US" altLang="zh-CN" sz="1700" dirty="0" smtClean="0">
              <a:latin typeface="微软雅黑" panose="020B0503020204020204" pitchFamily="34" charset="-122"/>
              <a:ea typeface="微软雅黑" panose="020B0503020204020204" pitchFamily="34" charset="-122"/>
            </a:endParaRPr>
          </a:p>
        </p:txBody>
      </p:sp>
      <p:pic>
        <p:nvPicPr>
          <p:cNvPr id="10" name="图片 9"/>
          <p:cNvPicPr/>
          <p:nvPr/>
        </p:nvPicPr>
        <p:blipFill>
          <a:blip r:embed="rId4">
            <a:extLst>
              <a:ext uri="{28A0092B-C50C-407E-A947-70E740481C1C}">
                <a14:useLocalDpi xmlns:a14="http://schemas.microsoft.com/office/drawing/2010/main" val="0"/>
              </a:ext>
            </a:extLst>
          </a:blip>
          <a:stretch>
            <a:fillRect/>
          </a:stretch>
        </p:blipFill>
        <p:spPr>
          <a:xfrm>
            <a:off x="1469482" y="3742903"/>
            <a:ext cx="6210443" cy="2710433"/>
          </a:xfrm>
          <a:prstGeom prst="rect">
            <a:avLst/>
          </a:prstGeom>
        </p:spPr>
      </p:pic>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5.1.1  </a:t>
            </a:r>
            <a:r>
              <a:rPr lang="zh-CN" altLang="en-US" sz="2700" dirty="0" smtClean="0">
                <a:solidFill>
                  <a:srgbClr val="1369B2"/>
                </a:solidFill>
                <a:latin typeface="微软雅黑" panose="020B0503020204020204" pitchFamily="34" charset="-122"/>
                <a:ea typeface="微软雅黑" panose="020B0503020204020204" pitchFamily="34" charset="-122"/>
              </a:rPr>
              <a:t>社交平台</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问答</a:t>
            </a:r>
            <a:r>
              <a:rPr lang="zh-CN" altLang="en-US" sz="2000" b="1" dirty="0">
                <a:solidFill>
                  <a:srgbClr val="1B639F"/>
                </a:solidFill>
              </a:rPr>
              <a:t>社区</a:t>
            </a:r>
          </a:p>
        </p:txBody>
      </p:sp>
      <p:sp>
        <p:nvSpPr>
          <p:cNvPr id="9" name="矩形 15"/>
          <p:cNvSpPr>
            <a:spLocks noChangeArrowheads="1"/>
          </p:cNvSpPr>
          <p:nvPr/>
        </p:nvSpPr>
        <p:spPr bwMode="auto">
          <a:xfrm>
            <a:off x="688976" y="2473325"/>
            <a:ext cx="4459088" cy="2054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3</a:t>
            </a:r>
            <a:r>
              <a:rPr lang="zh-CN" altLang="en-US" sz="1700" b="1" dirty="0" smtClean="0">
                <a:latin typeface="微软雅黑" panose="020B0503020204020204" pitchFamily="34" charset="-122"/>
                <a:ea typeface="微软雅黑" panose="020B0503020204020204" pitchFamily="34" charset="-122"/>
              </a:rPr>
              <a:t>）在</a:t>
            </a:r>
            <a:r>
              <a:rPr lang="zh-CN" altLang="en-US" sz="1700" b="1" dirty="0">
                <a:latin typeface="微软雅黑" panose="020B0503020204020204" pitchFamily="34" charset="-122"/>
                <a:ea typeface="微软雅黑" panose="020B0503020204020204" pitchFamily="34" charset="-122"/>
              </a:rPr>
              <a:t>问答社区中推广社群的方法</a:t>
            </a:r>
          </a:p>
          <a:p>
            <a:pPr algn="just">
              <a:lnSpc>
                <a:spcPct val="150000"/>
              </a:lnSpc>
            </a:pPr>
            <a:r>
              <a:rPr lang="en-US" altLang="zh-CN" sz="1700" dirty="0" smtClean="0">
                <a:latin typeface="微软雅黑" panose="020B0503020204020204" pitchFamily="34" charset="-122"/>
                <a:ea typeface="微软雅黑" panose="020B0503020204020204" pitchFamily="34" charset="-122"/>
              </a:rPr>
              <a:t>2) </a:t>
            </a:r>
            <a:r>
              <a:rPr lang="zh-CN" altLang="en-US" sz="1700" dirty="0" smtClean="0">
                <a:latin typeface="微软雅黑" panose="020B0503020204020204" pitchFamily="34" charset="-122"/>
                <a:ea typeface="微软雅黑" panose="020B0503020204020204" pitchFamily="34" charset="-122"/>
              </a:rPr>
              <a:t>蹭</a:t>
            </a:r>
            <a:r>
              <a:rPr lang="zh-CN" altLang="en-US" sz="1700" dirty="0">
                <a:latin typeface="微软雅黑" panose="020B0503020204020204" pitchFamily="34" charset="-122"/>
                <a:ea typeface="微软雅黑" panose="020B0503020204020204" pitchFamily="34" charset="-122"/>
              </a:rPr>
              <a:t>热点</a:t>
            </a:r>
          </a:p>
          <a:p>
            <a:pPr algn="just">
              <a:lnSpc>
                <a:spcPct val="150000"/>
              </a:lnSpc>
            </a:pPr>
            <a:r>
              <a:rPr lang="zh-CN" altLang="en-US" sz="1700" dirty="0">
                <a:latin typeface="微软雅黑" panose="020B0503020204020204" pitchFamily="34" charset="-122"/>
                <a:ea typeface="微软雅黑" panose="020B0503020204020204" pitchFamily="34" charset="-122"/>
              </a:rPr>
              <a:t>知乎热榜和知乎热搜里的内容代表的是知乎用户关注度最高的话题，如果回答得快且好，可以快速吸引大量用户的关注和</a:t>
            </a:r>
            <a:r>
              <a:rPr lang="zh-CN" altLang="en-US" sz="1700" dirty="0" smtClean="0">
                <a:latin typeface="微软雅黑" panose="020B0503020204020204" pitchFamily="34" charset="-122"/>
                <a:ea typeface="微软雅黑" panose="020B0503020204020204" pitchFamily="34" charset="-122"/>
              </a:rPr>
              <a:t>好感</a:t>
            </a:r>
            <a:r>
              <a:rPr lang="en-US" altLang="zh-CN" sz="1700" dirty="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p:txBody>
      </p:sp>
      <p:pic>
        <p:nvPicPr>
          <p:cNvPr id="10" name="图片 9" descr="鸟哥笔记,新媒体运营,丨堂哥丨,内容运营,运营规划,知乎"/>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66489" y="2129670"/>
            <a:ext cx="2591435" cy="4011295"/>
          </a:xfrm>
          <a:prstGeom prst="rect">
            <a:avLst/>
          </a:prstGeom>
          <a:noFill/>
          <a:ln>
            <a:noFill/>
          </a:ln>
        </p:spPr>
      </p:pic>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5.1.1  </a:t>
            </a:r>
            <a:r>
              <a:rPr lang="zh-CN" altLang="en-US" sz="2700" dirty="0" smtClean="0">
                <a:solidFill>
                  <a:srgbClr val="1369B2"/>
                </a:solidFill>
                <a:latin typeface="微软雅黑" panose="020B0503020204020204" pitchFamily="34" charset="-122"/>
                <a:ea typeface="微软雅黑" panose="020B0503020204020204" pitchFamily="34" charset="-122"/>
              </a:rPr>
              <a:t>社交平台</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问答</a:t>
            </a:r>
            <a:r>
              <a:rPr lang="zh-CN" altLang="en-US" sz="2000" b="1" dirty="0">
                <a:solidFill>
                  <a:srgbClr val="1B639F"/>
                </a:solidFill>
              </a:rPr>
              <a:t>社区</a:t>
            </a:r>
          </a:p>
        </p:txBody>
      </p:sp>
      <p:sp>
        <p:nvSpPr>
          <p:cNvPr id="9" name="矩形 15"/>
          <p:cNvSpPr>
            <a:spLocks noChangeArrowheads="1"/>
          </p:cNvSpPr>
          <p:nvPr/>
        </p:nvSpPr>
        <p:spPr bwMode="auto">
          <a:xfrm>
            <a:off x="688976" y="2473325"/>
            <a:ext cx="4243064"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3</a:t>
            </a:r>
            <a:r>
              <a:rPr lang="zh-CN" altLang="en-US" sz="1700" b="1" dirty="0" smtClean="0">
                <a:latin typeface="微软雅黑" panose="020B0503020204020204" pitchFamily="34" charset="-122"/>
                <a:ea typeface="微软雅黑" panose="020B0503020204020204" pitchFamily="34" charset="-122"/>
              </a:rPr>
              <a:t>）在</a:t>
            </a:r>
            <a:r>
              <a:rPr lang="zh-CN" altLang="en-US" sz="1700" b="1" dirty="0">
                <a:latin typeface="微软雅黑" panose="020B0503020204020204" pitchFamily="34" charset="-122"/>
                <a:ea typeface="微软雅黑" panose="020B0503020204020204" pitchFamily="34" charset="-122"/>
              </a:rPr>
              <a:t>问答社区中推广社群的方法</a:t>
            </a:r>
          </a:p>
          <a:p>
            <a:pPr algn="just">
              <a:lnSpc>
                <a:spcPct val="150000"/>
              </a:lnSpc>
            </a:pPr>
            <a:r>
              <a:rPr lang="en-US" altLang="zh-CN" sz="1700" dirty="0" smtClean="0">
                <a:latin typeface="微软雅黑" panose="020B0503020204020204" pitchFamily="34" charset="-122"/>
                <a:ea typeface="微软雅黑" panose="020B0503020204020204" pitchFamily="34" charset="-122"/>
              </a:rPr>
              <a:t>3)</a:t>
            </a:r>
            <a:r>
              <a:rPr lang="zh-CN" altLang="en-US" sz="1700" dirty="0" smtClean="0">
                <a:latin typeface="微软雅黑" panose="020B0503020204020204" pitchFamily="34" charset="-122"/>
                <a:ea typeface="微软雅黑" panose="020B0503020204020204" pitchFamily="34" charset="-122"/>
              </a:rPr>
              <a:t>直接</a:t>
            </a:r>
            <a:r>
              <a:rPr lang="zh-CN" altLang="en-US" sz="1700" dirty="0">
                <a:latin typeface="微软雅黑" panose="020B0503020204020204" pitchFamily="34" charset="-122"/>
                <a:ea typeface="微软雅黑" panose="020B0503020204020204" pitchFamily="34" charset="-122"/>
              </a:rPr>
              <a:t>引流</a:t>
            </a:r>
          </a:p>
          <a:p>
            <a:pPr algn="just">
              <a:lnSpc>
                <a:spcPct val="150000"/>
              </a:lnSpc>
            </a:pPr>
            <a:r>
              <a:rPr lang="zh-CN" altLang="en-US" sz="1700" dirty="0">
                <a:latin typeface="微软雅黑" panose="020B0503020204020204" pitchFamily="34" charset="-122"/>
                <a:ea typeface="微软雅黑" panose="020B0503020204020204" pitchFamily="34" charset="-122"/>
              </a:rPr>
              <a:t>直接引流顾名思义就是最简单推广模式，例如在回答完问题后，在最后一段编辑“更多内容可以加我</a:t>
            </a:r>
            <a:r>
              <a:rPr lang="en-US" altLang="zh-CN" sz="1700" dirty="0">
                <a:latin typeface="微软雅黑" panose="020B0503020204020204" pitchFamily="34" charset="-122"/>
                <a:ea typeface="微软雅黑" panose="020B0503020204020204" pitchFamily="34" charset="-122"/>
              </a:rPr>
              <a:t>XXX</a:t>
            </a:r>
            <a:r>
              <a:rPr lang="zh-CN" altLang="en-US" sz="1700" dirty="0">
                <a:latin typeface="微软雅黑" panose="020B0503020204020204" pitchFamily="34" charset="-122"/>
                <a:ea typeface="微软雅黑" panose="020B0503020204020204" pitchFamily="34" charset="-122"/>
              </a:rPr>
              <a:t>联系方式进入讨论社群”，从而吸引用户进入社群。</a:t>
            </a:r>
          </a:p>
        </p:txBody>
      </p:sp>
      <p:pic>
        <p:nvPicPr>
          <p:cNvPr id="10" name="图片 9" descr="鸟哥笔记,新媒体运营,丨堂哥丨,内容运营,运营规划,知乎"/>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48917" y="2739223"/>
            <a:ext cx="3311515" cy="2792189"/>
          </a:xfrm>
          <a:prstGeom prst="rect">
            <a:avLst/>
          </a:prstGeom>
          <a:noFill/>
          <a:ln>
            <a:noFill/>
          </a:ln>
        </p:spPr>
      </p:pic>
    </p:spTree>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5.1.1  </a:t>
            </a:r>
            <a:r>
              <a:rPr lang="zh-CN" altLang="en-US" sz="2700" dirty="0" smtClean="0">
                <a:solidFill>
                  <a:srgbClr val="1369B2"/>
                </a:solidFill>
                <a:latin typeface="微软雅黑" panose="020B0503020204020204" pitchFamily="34" charset="-122"/>
                <a:ea typeface="微软雅黑" panose="020B0503020204020204" pitchFamily="34" charset="-122"/>
              </a:rPr>
              <a:t>社交平台</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9140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3.</a:t>
            </a:r>
            <a:r>
              <a:rPr lang="zh-CN" altLang="en-US" sz="2000" b="1" dirty="0" smtClean="0">
                <a:solidFill>
                  <a:srgbClr val="1B639F"/>
                </a:solidFill>
              </a:rPr>
              <a:t>微博</a:t>
            </a:r>
            <a:endParaRPr lang="zh-CN" altLang="en-US" sz="2000" b="1" dirty="0">
              <a:solidFill>
                <a:srgbClr val="1B639F"/>
              </a:solidFill>
            </a:endParaRPr>
          </a:p>
        </p:txBody>
      </p:sp>
      <p:sp>
        <p:nvSpPr>
          <p:cNvPr id="9" name="矩形 15"/>
          <p:cNvSpPr>
            <a:spLocks noChangeArrowheads="1"/>
          </p:cNvSpPr>
          <p:nvPr/>
        </p:nvSpPr>
        <p:spPr bwMode="auto">
          <a:xfrm>
            <a:off x="688976" y="2473325"/>
            <a:ext cx="7771456"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smtClean="0">
                <a:latin typeface="微软雅黑" panose="020B0503020204020204" pitchFamily="34" charset="-122"/>
                <a:ea typeface="微软雅黑" panose="020B0503020204020204" pitchFamily="34" charset="-122"/>
              </a:rPr>
              <a:t>1)</a:t>
            </a:r>
            <a:r>
              <a:rPr lang="zh-CN" altLang="en-US" sz="1700" dirty="0" smtClean="0">
                <a:latin typeface="微软雅黑" panose="020B0503020204020204" pitchFamily="34" charset="-122"/>
                <a:ea typeface="微软雅黑" panose="020B0503020204020204" pitchFamily="34" charset="-122"/>
              </a:rPr>
              <a:t>展示</a:t>
            </a:r>
            <a:r>
              <a:rPr lang="zh-CN" altLang="en-US" sz="1700" dirty="0">
                <a:latin typeface="微软雅黑" panose="020B0503020204020204" pitchFamily="34" charset="-122"/>
                <a:ea typeface="微软雅黑" panose="020B0503020204020204" pitchFamily="34" charset="-122"/>
              </a:rPr>
              <a:t>社群相关内容</a:t>
            </a:r>
          </a:p>
          <a:p>
            <a:pPr algn="just">
              <a:lnSpc>
                <a:spcPct val="150000"/>
              </a:lnSpc>
            </a:pPr>
            <a:r>
              <a:rPr lang="zh-CN" altLang="en-US" sz="1700" dirty="0">
                <a:latin typeface="微软雅黑" panose="020B0503020204020204" pitchFamily="34" charset="-122"/>
                <a:ea typeface="微软雅黑" panose="020B0503020204020204" pitchFamily="34" charset="-122"/>
              </a:rPr>
              <a:t>通过推送社群相关的内容来吸引用户，主要内容包括文字、图片、视频等形式，也可以分为原创和转发两种内容生产形式</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en-US" altLang="zh-CN" sz="1700" dirty="0" smtClean="0">
                <a:latin typeface="微软雅黑" panose="020B0503020204020204" pitchFamily="34" charset="-122"/>
                <a:ea typeface="微软雅黑" panose="020B0503020204020204" pitchFamily="34" charset="-122"/>
              </a:rPr>
              <a:t>2</a:t>
            </a:r>
            <a:r>
              <a:rPr lang="en-US" altLang="zh-CN" sz="1700" dirty="0">
                <a:latin typeface="微软雅黑" panose="020B0503020204020204" pitchFamily="34" charset="-122"/>
                <a:ea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rPr>
              <a:t>在</a:t>
            </a:r>
            <a:r>
              <a:rPr lang="zh-CN" altLang="en-US" sz="1700" dirty="0">
                <a:latin typeface="微软雅黑" panose="020B0503020204020204" pitchFamily="34" charset="-122"/>
                <a:ea typeface="微软雅黑" panose="020B0503020204020204" pitchFamily="34" charset="-122"/>
              </a:rPr>
              <a:t>他人微博中</a:t>
            </a:r>
            <a:r>
              <a:rPr lang="zh-CN" altLang="en-US" sz="1700" dirty="0" smtClean="0">
                <a:latin typeface="微软雅黑" panose="020B0503020204020204" pitchFamily="34" charset="-122"/>
                <a:ea typeface="微软雅黑" panose="020B0503020204020204" pitchFamily="34" charset="-122"/>
              </a:rPr>
              <a:t>推广</a:t>
            </a:r>
            <a:endParaRPr lang="en-US" altLang="zh-CN" sz="1700" dirty="0" smtClean="0">
              <a:latin typeface="微软雅黑" panose="020B0503020204020204" pitchFamily="34" charset="-122"/>
              <a:ea typeface="微软雅黑" panose="020B0503020204020204" pitchFamily="34" charset="-122"/>
            </a:endParaRPr>
          </a:p>
          <a:p>
            <a:pPr algn="just">
              <a:lnSpc>
                <a:spcPct val="150000"/>
              </a:lnSpc>
            </a:pPr>
            <a:r>
              <a:rPr lang="zh-CN" altLang="en-US" sz="1700" dirty="0" smtClean="0">
                <a:latin typeface="微软雅黑" panose="020B0503020204020204" pitchFamily="34" charset="-122"/>
                <a:ea typeface="微软雅黑" panose="020B0503020204020204" pitchFamily="34" charset="-122"/>
              </a:rPr>
              <a:t>社群</a:t>
            </a:r>
            <a:r>
              <a:rPr lang="zh-CN" altLang="en-US" sz="1700" dirty="0">
                <a:latin typeface="微软雅黑" panose="020B0503020204020204" pitchFamily="34" charset="-122"/>
                <a:ea typeface="微软雅黑" panose="020B0503020204020204" pitchFamily="34" charset="-122"/>
              </a:rPr>
              <a:t>运营者可以在他人的微博评论区推广自己的</a:t>
            </a:r>
            <a:r>
              <a:rPr lang="zh-CN" altLang="en-US" sz="1700" dirty="0" smtClean="0">
                <a:latin typeface="微软雅黑" panose="020B0503020204020204" pitchFamily="34" charset="-122"/>
                <a:ea typeface="微软雅黑" panose="020B0503020204020204" pitchFamily="34" charset="-122"/>
              </a:rPr>
              <a:t>社群，即</a:t>
            </a:r>
            <a:r>
              <a:rPr lang="zh-CN" altLang="en-US" sz="1700" dirty="0">
                <a:latin typeface="微软雅黑" panose="020B0503020204020204" pitchFamily="34" charset="-122"/>
                <a:ea typeface="微软雅黑" panose="020B0503020204020204" pitchFamily="34" charset="-122"/>
              </a:rPr>
              <a:t>在对他人的微博进行评论</a:t>
            </a:r>
            <a:r>
              <a:rPr lang="zh-CN" altLang="en-US" sz="1700" dirty="0" smtClean="0">
                <a:latin typeface="微软雅黑" panose="020B0503020204020204" pitchFamily="34" charset="-122"/>
                <a:ea typeface="微软雅黑" panose="020B0503020204020204" pitchFamily="34" charset="-122"/>
              </a:rPr>
              <a:t>时植入</a:t>
            </a:r>
            <a:r>
              <a:rPr lang="zh-CN" altLang="en-US" sz="1700" dirty="0">
                <a:latin typeface="微软雅黑" panose="020B0503020204020204" pitchFamily="34" charset="-122"/>
                <a:ea typeface="微软雅黑" panose="020B0503020204020204" pitchFamily="34" charset="-122"/>
              </a:rPr>
              <a:t>社群推广</a:t>
            </a:r>
            <a:r>
              <a:rPr lang="zh-CN" altLang="en-US" sz="1700" dirty="0" smtClean="0">
                <a:latin typeface="微软雅黑" panose="020B0503020204020204" pitchFamily="34" charset="-122"/>
                <a:ea typeface="微软雅黑" panose="020B0503020204020204" pitchFamily="34" charset="-122"/>
              </a:rPr>
              <a:t>内容。</a:t>
            </a:r>
            <a:endParaRPr lang="en-US" altLang="zh-CN" sz="1700" dirty="0" smtClean="0">
              <a:latin typeface="微软雅黑" panose="020B0503020204020204" pitchFamily="34" charset="-122"/>
              <a:ea typeface="微软雅黑" panose="020B0503020204020204" pitchFamily="34" charset="-122"/>
            </a:endParaRPr>
          </a:p>
          <a:p>
            <a:pPr algn="just">
              <a:lnSpc>
                <a:spcPct val="150000"/>
              </a:lnSpc>
            </a:pPr>
            <a:r>
              <a:rPr lang="en-US" altLang="zh-CN" sz="1700" dirty="0" smtClean="0">
                <a:latin typeface="微软雅黑" panose="020B0503020204020204" pitchFamily="34" charset="-122"/>
                <a:ea typeface="微软雅黑" panose="020B0503020204020204" pitchFamily="34" charset="-122"/>
              </a:rPr>
              <a:t>3)</a:t>
            </a:r>
            <a:r>
              <a:rPr lang="zh-CN" altLang="en-US" sz="1700" dirty="0" smtClean="0">
                <a:latin typeface="微软雅黑" panose="020B0503020204020204" pitchFamily="34" charset="-122"/>
                <a:ea typeface="微软雅黑" panose="020B0503020204020204" pitchFamily="34" charset="-122"/>
              </a:rPr>
              <a:t>评论</a:t>
            </a:r>
            <a:r>
              <a:rPr lang="zh-CN" altLang="en-US" sz="1700" dirty="0">
                <a:latin typeface="微软雅黑" panose="020B0503020204020204" pitchFamily="34" charset="-122"/>
                <a:ea typeface="微软雅黑" panose="020B0503020204020204" pitchFamily="34" charset="-122"/>
              </a:rPr>
              <a:t>互动</a:t>
            </a:r>
          </a:p>
          <a:p>
            <a:pPr algn="just">
              <a:lnSpc>
                <a:spcPct val="150000"/>
              </a:lnSpc>
            </a:pPr>
            <a:r>
              <a:rPr lang="zh-CN" altLang="en-US" sz="1700" dirty="0">
                <a:latin typeface="微软雅黑" panose="020B0503020204020204" pitchFamily="34" charset="-122"/>
                <a:ea typeface="微软雅黑" panose="020B0503020204020204" pitchFamily="34" charset="-122"/>
              </a:rPr>
              <a:t>在其他同行的账号评论区进行评论互动，除了刷存在感还可以隐晦的打上广告。同时需要尽量把评论内容写得更受欢迎，因为评论收获的点赞越多，显示的位置才能更靠前。</a:t>
            </a:r>
          </a:p>
        </p:txBody>
      </p:sp>
    </p:spTree>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5.1.2  </a:t>
            </a:r>
            <a:r>
              <a:rPr lang="zh-CN" altLang="en-US" sz="2700" dirty="0">
                <a:solidFill>
                  <a:srgbClr val="1369B2"/>
                </a:solidFill>
                <a:latin typeface="微软雅黑" panose="020B0503020204020204" pitchFamily="34" charset="-122"/>
                <a:ea typeface="微软雅黑" panose="020B0503020204020204" pitchFamily="34" charset="-122"/>
              </a:rPr>
              <a:t>内容</a:t>
            </a:r>
            <a:r>
              <a:rPr lang="zh-CN" altLang="en-US" sz="2700" dirty="0" smtClean="0">
                <a:solidFill>
                  <a:srgbClr val="1369B2"/>
                </a:solidFill>
                <a:latin typeface="微软雅黑" panose="020B0503020204020204" pitchFamily="34" charset="-122"/>
                <a:ea typeface="微软雅黑" panose="020B0503020204020204" pitchFamily="34" charset="-122"/>
              </a:rPr>
              <a:t>平台</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22749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1</a:t>
            </a:r>
            <a:r>
              <a:rPr lang="en-US" altLang="zh-CN" sz="2000" b="1" dirty="0" smtClean="0">
                <a:solidFill>
                  <a:srgbClr val="1B639F"/>
                </a:solidFill>
              </a:rPr>
              <a:t>. </a:t>
            </a:r>
            <a:r>
              <a:rPr lang="zh-CN" altLang="en-US" sz="2000" b="1" dirty="0" smtClean="0">
                <a:solidFill>
                  <a:srgbClr val="1B639F"/>
                </a:solidFill>
              </a:rPr>
              <a:t>内容</a:t>
            </a:r>
            <a:r>
              <a:rPr lang="zh-CN" altLang="en-US" sz="2000" b="1" dirty="0">
                <a:solidFill>
                  <a:srgbClr val="1B639F"/>
                </a:solidFill>
              </a:rPr>
              <a:t>平台的特点</a:t>
            </a:r>
          </a:p>
        </p:txBody>
      </p:sp>
      <p:sp>
        <p:nvSpPr>
          <p:cNvPr id="9" name="矩形 15"/>
          <p:cNvSpPr>
            <a:spLocks noChangeArrowheads="1"/>
          </p:cNvSpPr>
          <p:nvPr/>
        </p:nvSpPr>
        <p:spPr bwMode="auto">
          <a:xfrm>
            <a:off x="688976" y="2473325"/>
            <a:ext cx="7771456" cy="1269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1</a:t>
            </a:r>
            <a:r>
              <a:rPr lang="zh-CN" altLang="en-US" sz="1700" b="1" dirty="0" smtClean="0">
                <a:latin typeface="微软雅黑" panose="020B0503020204020204" pitchFamily="34" charset="-122"/>
                <a:ea typeface="微软雅黑" panose="020B0503020204020204" pitchFamily="34" charset="-122"/>
              </a:rPr>
              <a:t>）红利曲线相似</a:t>
            </a:r>
            <a:endParaRPr lang="zh-CN" altLang="en-US" sz="1700" b="1" dirty="0">
              <a:latin typeface="微软雅黑" panose="020B0503020204020204" pitchFamily="34" charset="-122"/>
              <a:ea typeface="微软雅黑" panose="020B0503020204020204" pitchFamily="34" charset="-122"/>
            </a:endParaRPr>
          </a:p>
          <a:p>
            <a:pPr algn="just">
              <a:lnSpc>
                <a:spcPct val="150000"/>
              </a:lnSpc>
            </a:pPr>
            <a:r>
              <a:rPr lang="zh-CN" altLang="en-US" sz="1700" dirty="0">
                <a:latin typeface="微软雅黑" panose="020B0503020204020204" pitchFamily="34" charset="-122"/>
                <a:ea typeface="微软雅黑" panose="020B0503020204020204" pitchFamily="34" charset="-122"/>
              </a:rPr>
              <a:t>红利曲线是指一个平台从建立到完善的过程中，对于内容创作者的机遇波动</a:t>
            </a:r>
            <a:r>
              <a:rPr lang="zh-CN" altLang="en-US" sz="1700" dirty="0" smtClean="0">
                <a:latin typeface="微软雅黑" panose="020B0503020204020204" pitchFamily="34" charset="-122"/>
                <a:ea typeface="微软雅黑" panose="020B0503020204020204" pitchFamily="34" charset="-122"/>
              </a:rPr>
              <a:t>曲线。</a:t>
            </a:r>
            <a:endParaRPr lang="zh-CN" altLang="en-US" sz="1700" dirty="0">
              <a:latin typeface="微软雅黑" panose="020B0503020204020204" pitchFamily="34" charset="-122"/>
              <a:ea typeface="微软雅黑" panose="020B0503020204020204" pitchFamily="34" charset="-122"/>
            </a:endParaRPr>
          </a:p>
        </p:txBody>
      </p:sp>
      <p:pic>
        <p:nvPicPr>
          <p:cNvPr id="10" name="图片 9"/>
          <p:cNvPicPr/>
          <p:nvPr/>
        </p:nvPicPr>
        <p:blipFill>
          <a:blip r:embed="rId4">
            <a:extLst>
              <a:ext uri="{28A0092B-C50C-407E-A947-70E740481C1C}">
                <a14:useLocalDpi xmlns:a14="http://schemas.microsoft.com/office/drawing/2010/main" val="0"/>
              </a:ext>
            </a:extLst>
          </a:blip>
          <a:stretch>
            <a:fillRect/>
          </a:stretch>
        </p:blipFill>
        <p:spPr>
          <a:xfrm>
            <a:off x="1947353" y="3464423"/>
            <a:ext cx="5249294" cy="2938885"/>
          </a:xfrm>
          <a:prstGeom prst="rect">
            <a:avLst/>
          </a:prstGeom>
        </p:spPr>
      </p:pic>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bwMode="auto">
          <a:xfrm>
            <a:off x="0" y="1916832"/>
            <a:ext cx="9144000" cy="3600400"/>
          </a:xfrm>
          <a:prstGeom prst="rect">
            <a:avLst/>
          </a:prstGeom>
          <a:solidFill>
            <a:schemeClr val="bg1">
              <a:lumMod val="95000"/>
            </a:schemeClr>
          </a:solidFill>
          <a:ln w="28575" cap="flat" cmpd="sng" algn="ctr">
            <a:solidFill>
              <a:schemeClr val="bg1">
                <a:lumMod val="95000"/>
              </a:schemeClr>
            </a:solidFill>
            <a:prstDash val="solid"/>
            <a:round/>
            <a:headEnd type="none" w="med" len="med"/>
            <a:tailEnd type="none" w="med" len="med"/>
          </a:ln>
          <a:effectLst/>
        </p:spPr>
        <p:txBody>
          <a:bodyPr/>
          <a:lstStyle/>
          <a:p>
            <a:pPr fontAlgn="base">
              <a:spcBef>
                <a:spcPct val="0"/>
              </a:spcBef>
              <a:spcAft>
                <a:spcPct val="0"/>
              </a:spcAft>
              <a:buFont typeface="Arial" panose="020B0604020202020204" pitchFamily="34" charset="0"/>
              <a:buNone/>
              <a:defRPr/>
            </a:pPr>
            <a:endParaRPr lang="zh-CN" altLang="en-US">
              <a:solidFill>
                <a:prstClr val="black"/>
              </a:solidFill>
            </a:endParaRPr>
          </a:p>
        </p:txBody>
      </p:sp>
      <p:sp>
        <p:nvSpPr>
          <p:cNvPr id="3075"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Wingdings" panose="05000000000000000000" pitchFamily="2" charset="2"/>
              <a:buNone/>
            </a:pPr>
            <a:r>
              <a:rPr lang="zh-CN" altLang="en-US" sz="3200" b="1" smtClean="0">
                <a:solidFill>
                  <a:srgbClr val="1369B2"/>
                </a:solidFill>
                <a:latin typeface="微软雅黑" panose="020B0503020204020204" pitchFamily="34" charset="-122"/>
                <a:ea typeface="微软雅黑" panose="020B0503020204020204" pitchFamily="34" charset="-122"/>
                <a:sym typeface="宋体" panose="02010600030101010101" pitchFamily="2" charset="-122"/>
              </a:rPr>
              <a:t>学习目标</a:t>
            </a:r>
          </a:p>
        </p:txBody>
      </p:sp>
      <p:grpSp>
        <p:nvGrpSpPr>
          <p:cNvPr id="10" name="组合 9"/>
          <p:cNvGrpSpPr/>
          <p:nvPr/>
        </p:nvGrpSpPr>
        <p:grpSpPr bwMode="auto">
          <a:xfrm>
            <a:off x="1325563" y="2156295"/>
            <a:ext cx="6216650" cy="1052512"/>
            <a:chOff x="1325563" y="2424113"/>
            <a:chExt cx="6216650" cy="1052512"/>
          </a:xfrm>
        </p:grpSpPr>
        <p:sp>
          <p:nvSpPr>
            <p:cNvPr id="3088" name="矩形 2"/>
            <p:cNvSpPr>
              <a:spLocks noChangeArrowheads="1"/>
            </p:cNvSpPr>
            <p:nvPr/>
          </p:nvSpPr>
          <p:spPr bwMode="auto">
            <a:xfrm>
              <a:off x="2928938" y="2435225"/>
              <a:ext cx="4613275" cy="1041400"/>
            </a:xfrm>
            <a:prstGeom prst="rect">
              <a:avLst/>
            </a:prstGeom>
            <a:solidFill>
              <a:schemeClr val="accent4"/>
            </a:solidFill>
            <a:ln>
              <a:noFill/>
            </a:ln>
            <a:extLst>
              <a:ext uri="{91240B29-F687-4F45-9708-019B960494DF}">
                <a14:hiddenLine xmlns:a14="http://schemas.microsoft.com/office/drawing/2010/main" w="2857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smtClean="0">
                <a:solidFill>
                  <a:prstClr val="black"/>
                </a:solidFill>
              </a:endParaRPr>
            </a:p>
          </p:txBody>
        </p:sp>
        <p:grpSp>
          <p:nvGrpSpPr>
            <p:cNvPr id="3087" name="组合 5"/>
            <p:cNvGrpSpPr/>
            <p:nvPr/>
          </p:nvGrpSpPr>
          <p:grpSpPr bwMode="auto">
            <a:xfrm>
              <a:off x="2935288" y="2424114"/>
              <a:ext cx="4539114" cy="1044575"/>
              <a:chOff x="2945143" y="2537963"/>
              <a:chExt cx="4539471" cy="1060892"/>
            </a:xfrm>
          </p:grpSpPr>
          <p:sp>
            <p:nvSpPr>
              <p:cNvPr id="4" name="矩形 54"/>
              <p:cNvSpPr>
                <a:spLocks noChangeArrowheads="1"/>
              </p:cNvSpPr>
              <p:nvPr/>
            </p:nvSpPr>
            <p:spPr bwMode="auto">
              <a:xfrm>
                <a:off x="2945143" y="2537963"/>
                <a:ext cx="4445350" cy="1060892"/>
              </a:xfrm>
              <a:prstGeom prst="rect">
                <a:avLst/>
              </a:prstGeom>
              <a:solidFill>
                <a:schemeClr val="tx1">
                  <a:lumMod val="65000"/>
                  <a:lumOff val="35000"/>
                </a:schemeClr>
              </a:solidFill>
              <a:ln>
                <a:noFill/>
              </a:ln>
            </p:spPr>
            <p:style>
              <a:lnRef idx="3">
                <a:schemeClr val="lt1"/>
              </a:lnRef>
              <a:fillRef idx="1">
                <a:schemeClr val="accent3"/>
              </a:fillRef>
              <a:effectRef idx="1">
                <a:schemeClr val="accent3"/>
              </a:effectRef>
              <a:fontRef idx="minor">
                <a:schemeClr val="lt1"/>
              </a:fontRef>
            </p:style>
            <p:txBody>
              <a:bodyPr anchor="ctr"/>
              <a:lstStyle/>
              <a:p>
                <a:pPr algn="ctr" eaLnBrk="0" fontAlgn="base" hangingPunct="0">
                  <a:spcBef>
                    <a:spcPct val="0"/>
                  </a:spcBef>
                  <a:spcAft>
                    <a:spcPct val="0"/>
                  </a:spcAft>
                  <a:defRPr/>
                </a:pPr>
                <a:endParaRPr lang="zh-CN" altLang="zh-CN" b="1">
                  <a:ln w="19050">
                    <a:solidFill>
                      <a:srgbClr val="4E5B6F">
                        <a:tint val="1000"/>
                      </a:srgbClr>
                    </a:solidFill>
                    <a:prstDash val="solid"/>
                  </a:ln>
                  <a:solidFill>
                    <a:srgbClr val="FEB80A"/>
                  </a:solidFill>
                  <a:effectLst>
                    <a:outerShdw blurRad="50000" dist="50800" dir="7500000" algn="tl">
                      <a:srgbClr val="000000">
                        <a:shade val="5000"/>
                        <a:alpha val="35000"/>
                      </a:srgbClr>
                    </a:outerShdw>
                  </a:effectLst>
                </a:endParaRPr>
              </a:p>
            </p:txBody>
          </p:sp>
          <p:sp>
            <p:nvSpPr>
              <p:cNvPr id="3092" name="TextBox 81"/>
              <p:cNvSpPr>
                <a:spLocks noChangeArrowheads="1"/>
              </p:cNvSpPr>
              <p:nvPr/>
            </p:nvSpPr>
            <p:spPr bwMode="auto">
              <a:xfrm>
                <a:off x="3199615" y="2865815"/>
                <a:ext cx="4284999" cy="44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buFont typeface="Wingdings" panose="05000000000000000000" pitchFamily="2" charset="2"/>
                  <a:buChar char="Ø"/>
                  <a:defRPr/>
                </a:pPr>
                <a:r>
                  <a:rPr lang="zh-CN" altLang="en-US" sz="1500" b="1" spc="300" dirty="0" smtClean="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了解</a:t>
                </a:r>
                <a:r>
                  <a:rPr lang="zh-CN" altLang="en-US" sz="1500" b="1" spc="300" dirty="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社群推广的常见</a:t>
                </a:r>
                <a:r>
                  <a:rPr lang="zh-CN" altLang="en-US" sz="1500" b="1" spc="300" dirty="0" smtClean="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方法</a:t>
                </a:r>
                <a:endParaRPr lang="zh-CN" altLang="en-US" sz="1500" b="1" spc="300" dirty="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endParaRPr>
              </a:p>
            </p:txBody>
          </p:sp>
        </p:grpSp>
        <p:grpSp>
          <p:nvGrpSpPr>
            <p:cNvPr id="6" name="组合 11"/>
            <p:cNvGrpSpPr/>
            <p:nvPr/>
          </p:nvGrpSpPr>
          <p:grpSpPr bwMode="auto">
            <a:xfrm>
              <a:off x="1325563" y="2424113"/>
              <a:ext cx="1763712" cy="1049337"/>
              <a:chOff x="1634941" y="2498697"/>
              <a:chExt cx="1763713" cy="1057275"/>
            </a:xfrm>
          </p:grpSpPr>
          <p:sp>
            <p:nvSpPr>
              <p:cNvPr id="3089" name="TextBox 14"/>
              <p:cNvSpPr txBox="1">
                <a:spLocks noChangeArrowheads="1"/>
              </p:cNvSpPr>
              <p:nvPr/>
            </p:nvSpPr>
            <p:spPr bwMode="auto">
              <a:xfrm>
                <a:off x="1849406" y="2695617"/>
                <a:ext cx="846912" cy="71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zh-CN" altLang="en-US" sz="2000" smtClean="0">
                    <a:solidFill>
                      <a:prstClr val="black"/>
                    </a:solidFill>
                    <a:latin typeface="方正正粗黑简体" panose="02000000000000000000" pitchFamily="2" charset="-122"/>
                    <a:ea typeface="方正正粗黑简体" panose="02000000000000000000" pitchFamily="2" charset="-122"/>
                  </a:rPr>
                  <a:t>知识目标</a:t>
                </a:r>
              </a:p>
            </p:txBody>
          </p:sp>
          <p:sp>
            <p:nvSpPr>
              <p:cNvPr id="5" name="矩形 29"/>
              <p:cNvSpPr>
                <a:spLocks noChangeArrowheads="1"/>
              </p:cNvSpPr>
              <p:nvPr/>
            </p:nvSpPr>
            <p:spPr bwMode="auto">
              <a:xfrm>
                <a:off x="1634941" y="2498697"/>
                <a:ext cx="1763713" cy="1057275"/>
              </a:xfrm>
              <a:custGeom>
                <a:avLst/>
                <a:gdLst>
                  <a:gd name="T0" fmla="*/ 0 w 1801608"/>
                  <a:gd name="T1" fmla="*/ 0 h 1080120"/>
                  <a:gd name="T2" fmla="*/ 1801608 w 1801608"/>
                  <a:gd name="T3" fmla="*/ 1080120 h 1080120"/>
                </a:gdLst>
                <a:ahLst/>
                <a:cxnLst/>
                <a:rect l="T0" t="T1" r="T2" b="T3"/>
                <a:pathLst>
                  <a:path w="1801608" h="1080120">
                    <a:moveTo>
                      <a:pt x="566538" y="144016"/>
                    </a:moveTo>
                    <a:cubicBezTo>
                      <a:pt x="347809" y="144016"/>
                      <a:pt x="170494" y="321331"/>
                      <a:pt x="170494" y="540060"/>
                    </a:cubicBezTo>
                    <a:cubicBezTo>
                      <a:pt x="170494" y="758789"/>
                      <a:pt x="347809" y="936104"/>
                      <a:pt x="566538" y="936104"/>
                    </a:cubicBezTo>
                    <a:cubicBezTo>
                      <a:pt x="785267" y="936104"/>
                      <a:pt x="962582" y="758789"/>
                      <a:pt x="962582" y="540060"/>
                    </a:cubicBezTo>
                    <a:cubicBezTo>
                      <a:pt x="962582" y="321331"/>
                      <a:pt x="785267" y="144016"/>
                      <a:pt x="566538" y="144016"/>
                    </a:cubicBezTo>
                    <a:close/>
                    <a:moveTo>
                      <a:pt x="0" y="0"/>
                    </a:moveTo>
                    <a:lnTo>
                      <a:pt x="1649800" y="0"/>
                    </a:lnTo>
                    <a:lnTo>
                      <a:pt x="1649800" y="376201"/>
                    </a:lnTo>
                    <a:lnTo>
                      <a:pt x="1801608" y="550380"/>
                    </a:lnTo>
                    <a:lnTo>
                      <a:pt x="1649800" y="703920"/>
                    </a:lnTo>
                    <a:lnTo>
                      <a:pt x="1649800" y="1080120"/>
                    </a:lnTo>
                    <a:lnTo>
                      <a:pt x="0" y="1080120"/>
                    </a:lnTo>
                    <a:close/>
                  </a:path>
                </a:pathLst>
              </a:custGeom>
              <a:solidFill>
                <a:srgbClr val="0070C0"/>
              </a:solidFill>
              <a:ln>
                <a:noFill/>
              </a:ln>
              <a:effectLst/>
            </p:spPr>
            <p:style>
              <a:lnRef idx="3">
                <a:schemeClr val="lt1"/>
              </a:lnRef>
              <a:fillRef idx="1">
                <a:schemeClr val="accent3"/>
              </a:fillRef>
              <a:effectRef idx="1">
                <a:schemeClr val="accent3"/>
              </a:effectRef>
              <a:fontRef idx="minor">
                <a:schemeClr val="lt1"/>
              </a:fontRef>
            </p:style>
            <p:txBody>
              <a:bodyPr anchor="ctr"/>
              <a:lstStyle/>
              <a:p>
                <a:pPr algn="ctr" eaLnBrk="0" fontAlgn="base" hangingPunct="0">
                  <a:spcBef>
                    <a:spcPct val="0"/>
                  </a:spcBef>
                  <a:spcAft>
                    <a:spcPct val="0"/>
                  </a:spcAft>
                  <a:defRPr/>
                </a:pPr>
                <a:endParaRPr lang="zh-CN" altLang="zh-CN" sz="2000" b="1">
                  <a:ln w="19050">
                    <a:solidFill>
                      <a:srgbClr val="4E5B6F">
                        <a:tint val="1000"/>
                      </a:srgbClr>
                    </a:solidFill>
                    <a:prstDash val="solid"/>
                  </a:ln>
                  <a:solidFill>
                    <a:srgbClr val="FEB80A"/>
                  </a:solidFill>
                  <a:effectLst>
                    <a:outerShdw blurRad="50000" dist="50800" dir="7500000" algn="tl">
                      <a:srgbClr val="000000">
                        <a:shade val="5000"/>
                        <a:alpha val="35000"/>
                      </a:srgbClr>
                    </a:outerShdw>
                  </a:effectLst>
                </a:endParaRPr>
              </a:p>
            </p:txBody>
          </p:sp>
        </p:grpSp>
      </p:grpSp>
      <p:sp>
        <p:nvSpPr>
          <p:cNvPr id="3" name="矩形 35"/>
          <p:cNvSpPr>
            <a:spLocks noChangeArrowheads="1"/>
          </p:cNvSpPr>
          <p:nvPr/>
        </p:nvSpPr>
        <p:spPr bwMode="auto">
          <a:xfrm>
            <a:off x="2928938" y="3730065"/>
            <a:ext cx="4613275" cy="1499135"/>
          </a:xfrm>
          <a:prstGeom prst="rect">
            <a:avLst/>
          </a:prstGeom>
          <a:solidFill>
            <a:schemeClr val="accent4"/>
          </a:solidFill>
          <a:ln>
            <a:noFill/>
          </a:ln>
          <a:extLst>
            <a:ext uri="{91240B29-F687-4F45-9708-019B960494DF}">
              <a14:hiddenLine xmlns:a14="http://schemas.microsoft.com/office/drawing/2010/main" w="2857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defRPr/>
            </a:pPr>
            <a:endParaRPr lang="zh-CN" altLang="en-US" smtClean="0">
              <a:solidFill>
                <a:prstClr val="black"/>
              </a:solidFill>
            </a:endParaRPr>
          </a:p>
        </p:txBody>
      </p:sp>
      <p:grpSp>
        <p:nvGrpSpPr>
          <p:cNvPr id="3083" name="组合 9"/>
          <p:cNvGrpSpPr/>
          <p:nvPr/>
        </p:nvGrpSpPr>
        <p:grpSpPr bwMode="auto">
          <a:xfrm>
            <a:off x="2946400" y="3717030"/>
            <a:ext cx="4735965" cy="1508996"/>
            <a:chOff x="3136998" y="3590594"/>
            <a:chExt cx="4737388" cy="1046736"/>
          </a:xfrm>
        </p:grpSpPr>
        <p:sp>
          <p:nvSpPr>
            <p:cNvPr id="8" name="矩形 47"/>
            <p:cNvSpPr>
              <a:spLocks noChangeArrowheads="1"/>
            </p:cNvSpPr>
            <p:nvPr/>
          </p:nvSpPr>
          <p:spPr bwMode="auto">
            <a:xfrm>
              <a:off x="3136998" y="3592671"/>
              <a:ext cx="4444748" cy="1044659"/>
            </a:xfrm>
            <a:prstGeom prst="rect">
              <a:avLst/>
            </a:prstGeom>
            <a:solidFill>
              <a:schemeClr val="tx1">
                <a:lumMod val="65000"/>
                <a:lumOff val="35000"/>
              </a:schemeClr>
            </a:solidFill>
            <a:ln>
              <a:noFill/>
            </a:ln>
          </p:spPr>
          <p:style>
            <a:lnRef idx="3">
              <a:schemeClr val="lt1"/>
            </a:lnRef>
            <a:fillRef idx="1">
              <a:schemeClr val="accent3"/>
            </a:fillRef>
            <a:effectRef idx="1">
              <a:schemeClr val="accent3"/>
            </a:effectRef>
            <a:fontRef idx="minor">
              <a:schemeClr val="lt1"/>
            </a:fontRef>
          </p:style>
          <p:txBody>
            <a:bodyPr anchor="ctr"/>
            <a:lstStyle/>
            <a:p>
              <a:pPr algn="ctr" eaLnBrk="0" fontAlgn="base" hangingPunct="0">
                <a:spcBef>
                  <a:spcPct val="0"/>
                </a:spcBef>
                <a:spcAft>
                  <a:spcPct val="0"/>
                </a:spcAft>
                <a:defRPr/>
              </a:pPr>
              <a:endParaRPr lang="zh-CN" altLang="zh-CN">
                <a:solidFill>
                  <a:srgbClr val="FFFFFF"/>
                </a:solidFill>
              </a:endParaRPr>
            </a:p>
          </p:txBody>
        </p:sp>
        <p:sp>
          <p:nvSpPr>
            <p:cNvPr id="3085" name="TextBox 90"/>
            <p:cNvSpPr>
              <a:spLocks noChangeArrowheads="1"/>
            </p:cNvSpPr>
            <p:nvPr/>
          </p:nvSpPr>
          <p:spPr bwMode="auto">
            <a:xfrm>
              <a:off x="3380411" y="3590594"/>
              <a:ext cx="4493975" cy="1024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buFont typeface="Wingdings" panose="05000000000000000000" pitchFamily="2" charset="2"/>
                <a:buChar char="Ø"/>
                <a:defRPr/>
              </a:pPr>
              <a:r>
                <a:rPr lang="zh-CN" altLang="en-US" sz="1500" b="1" spc="300" dirty="0" smtClean="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了解</a:t>
              </a:r>
              <a:r>
                <a:rPr lang="zh-CN" altLang="en-US" sz="1500" b="1" spc="300" dirty="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如何通过活动推广社群</a:t>
              </a:r>
            </a:p>
            <a:p>
              <a:pPr eaLnBrk="0" fontAlgn="base" hangingPunct="0">
                <a:lnSpc>
                  <a:spcPct val="150000"/>
                </a:lnSpc>
                <a:spcBef>
                  <a:spcPct val="0"/>
                </a:spcBef>
                <a:spcAft>
                  <a:spcPct val="0"/>
                </a:spcAft>
                <a:buFont typeface="Wingdings" panose="05000000000000000000" pitchFamily="2" charset="2"/>
                <a:buChar char="Ø"/>
                <a:defRPr/>
              </a:pPr>
              <a:r>
                <a:rPr lang="zh-CN" altLang="en-US" sz="1500" b="1" spc="300" dirty="0" smtClean="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了解</a:t>
              </a:r>
              <a:r>
                <a:rPr lang="zh-CN" altLang="en-US" sz="1500" b="1" spc="300" dirty="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如何通过付费推广方式推广社群</a:t>
              </a:r>
            </a:p>
            <a:p>
              <a:pPr eaLnBrk="0" fontAlgn="base" hangingPunct="0">
                <a:lnSpc>
                  <a:spcPct val="150000"/>
                </a:lnSpc>
                <a:spcBef>
                  <a:spcPct val="0"/>
                </a:spcBef>
                <a:spcAft>
                  <a:spcPct val="0"/>
                </a:spcAft>
                <a:buFont typeface="Wingdings" panose="05000000000000000000" pitchFamily="2" charset="2"/>
                <a:buChar char="Ø"/>
                <a:defRPr/>
              </a:pPr>
              <a:r>
                <a:rPr lang="zh-CN" altLang="en-US" sz="1500" b="1" spc="300" dirty="0" smtClean="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掌握</a:t>
              </a:r>
              <a:r>
                <a:rPr lang="zh-CN" altLang="en-US" sz="1500" b="1" spc="300" dirty="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如何通过免费流量平台推广社群</a:t>
              </a:r>
            </a:p>
            <a:p>
              <a:pPr eaLnBrk="0" fontAlgn="base" hangingPunct="0">
                <a:lnSpc>
                  <a:spcPct val="150000"/>
                </a:lnSpc>
                <a:spcBef>
                  <a:spcPct val="0"/>
                </a:spcBef>
                <a:spcAft>
                  <a:spcPct val="0"/>
                </a:spcAft>
                <a:buFont typeface="Wingdings" panose="05000000000000000000" pitchFamily="2" charset="2"/>
                <a:buChar char="Ø"/>
                <a:defRPr/>
              </a:pPr>
              <a:r>
                <a:rPr lang="zh-CN" altLang="en-US" sz="1500" b="1" spc="300" dirty="0" smtClean="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掌握</a:t>
              </a:r>
              <a:r>
                <a:rPr lang="zh-CN" altLang="en-US" sz="1500" b="1" spc="300" dirty="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如何通过</a:t>
              </a:r>
              <a:r>
                <a:rPr lang="en-US" altLang="zh-CN" sz="1500" b="1" spc="300" dirty="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KOL</a:t>
              </a:r>
              <a:r>
                <a:rPr lang="zh-CN" altLang="en-US" sz="1500" b="1" spc="300" dirty="0">
                  <a:solidFill>
                    <a:prstClr val="white"/>
                  </a:solidFill>
                  <a:latin typeface="Copperplate Gothic Bold" panose="020E0705020206020404" pitchFamily="34" charset="0"/>
                  <a:ea typeface="微软雅黑" panose="020B0503020204020204" pitchFamily="34" charset="-122"/>
                  <a:sym typeface="Copperplate Gothic Bold" panose="020E0705020206020404" pitchFamily="34" charset="0"/>
                </a:rPr>
                <a:t>引流推广社群</a:t>
              </a:r>
            </a:p>
          </p:txBody>
        </p:sp>
      </p:grpSp>
      <p:sp>
        <p:nvSpPr>
          <p:cNvPr id="9" name="矩形 29"/>
          <p:cNvSpPr>
            <a:spLocks noChangeArrowheads="1"/>
          </p:cNvSpPr>
          <p:nvPr/>
        </p:nvSpPr>
        <p:spPr bwMode="auto">
          <a:xfrm>
            <a:off x="1330325" y="3717032"/>
            <a:ext cx="1763713" cy="1510580"/>
          </a:xfrm>
          <a:custGeom>
            <a:avLst/>
            <a:gdLst>
              <a:gd name="T0" fmla="*/ 0 w 1801608"/>
              <a:gd name="T1" fmla="*/ 0 h 1080120"/>
              <a:gd name="T2" fmla="*/ 1801608 w 1801608"/>
              <a:gd name="T3" fmla="*/ 1080120 h 1080120"/>
            </a:gdLst>
            <a:ahLst/>
            <a:cxnLst/>
            <a:rect l="T0" t="T1" r="T2" b="T3"/>
            <a:pathLst>
              <a:path w="1801608" h="1080120">
                <a:moveTo>
                  <a:pt x="566538" y="144016"/>
                </a:moveTo>
                <a:cubicBezTo>
                  <a:pt x="347809" y="144016"/>
                  <a:pt x="170494" y="321331"/>
                  <a:pt x="170494" y="540060"/>
                </a:cubicBezTo>
                <a:cubicBezTo>
                  <a:pt x="170494" y="758789"/>
                  <a:pt x="347809" y="936104"/>
                  <a:pt x="566538" y="936104"/>
                </a:cubicBezTo>
                <a:cubicBezTo>
                  <a:pt x="785267" y="936104"/>
                  <a:pt x="962582" y="758789"/>
                  <a:pt x="962582" y="540060"/>
                </a:cubicBezTo>
                <a:cubicBezTo>
                  <a:pt x="962582" y="321331"/>
                  <a:pt x="785267" y="144016"/>
                  <a:pt x="566538" y="144016"/>
                </a:cubicBezTo>
                <a:close/>
                <a:moveTo>
                  <a:pt x="0" y="0"/>
                </a:moveTo>
                <a:lnTo>
                  <a:pt x="1649800" y="0"/>
                </a:lnTo>
                <a:lnTo>
                  <a:pt x="1649800" y="376201"/>
                </a:lnTo>
                <a:lnTo>
                  <a:pt x="1801608" y="550380"/>
                </a:lnTo>
                <a:lnTo>
                  <a:pt x="1649800" y="703920"/>
                </a:lnTo>
                <a:lnTo>
                  <a:pt x="1649800" y="1080120"/>
                </a:lnTo>
                <a:lnTo>
                  <a:pt x="0" y="1080120"/>
                </a:lnTo>
                <a:close/>
              </a:path>
            </a:pathLst>
          </a:custGeom>
          <a:solidFill>
            <a:srgbClr val="0070C0"/>
          </a:solidFill>
          <a:ln>
            <a:noFill/>
          </a:ln>
          <a:effectLst/>
        </p:spPr>
        <p:style>
          <a:lnRef idx="3">
            <a:schemeClr val="lt1"/>
          </a:lnRef>
          <a:fillRef idx="1">
            <a:schemeClr val="accent3"/>
          </a:fillRef>
          <a:effectRef idx="1">
            <a:schemeClr val="accent3"/>
          </a:effectRef>
          <a:fontRef idx="minor">
            <a:schemeClr val="lt1"/>
          </a:fontRef>
        </p:style>
        <p:txBody>
          <a:bodyPr anchor="ctr"/>
          <a:lstStyle/>
          <a:p>
            <a:pPr algn="ctr" eaLnBrk="0" fontAlgn="base" hangingPunct="0">
              <a:spcBef>
                <a:spcPct val="0"/>
              </a:spcBef>
              <a:spcAft>
                <a:spcPct val="0"/>
              </a:spcAft>
              <a:defRPr/>
            </a:pPr>
            <a:endParaRPr lang="zh-CN" altLang="zh-CN" sz="2000">
              <a:solidFill>
                <a:srgbClr val="FFFFFF"/>
              </a:solidFill>
            </a:endParaRPr>
          </a:p>
        </p:txBody>
      </p:sp>
      <p:sp>
        <p:nvSpPr>
          <p:cNvPr id="14" name="矩形 13"/>
          <p:cNvSpPr/>
          <p:nvPr/>
        </p:nvSpPr>
        <p:spPr bwMode="auto">
          <a:xfrm>
            <a:off x="1501333" y="3863225"/>
            <a:ext cx="876250" cy="1232813"/>
          </a:xfrm>
          <a:prstGeom prst="rect">
            <a:avLst/>
          </a:prstGeom>
          <a:solidFill>
            <a:srgbClr val="0070C0"/>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13" name="组合 12"/>
          <p:cNvGrpSpPr/>
          <p:nvPr/>
        </p:nvGrpSpPr>
        <p:grpSpPr>
          <a:xfrm>
            <a:off x="1510690" y="4077072"/>
            <a:ext cx="866893" cy="792088"/>
            <a:chOff x="1510690" y="4325210"/>
            <a:chExt cx="866893" cy="792088"/>
          </a:xfrm>
        </p:grpSpPr>
        <p:sp>
          <p:nvSpPr>
            <p:cNvPr id="12" name="椭圆 11"/>
            <p:cNvSpPr/>
            <p:nvPr/>
          </p:nvSpPr>
          <p:spPr bwMode="auto">
            <a:xfrm>
              <a:off x="1510690" y="4325210"/>
              <a:ext cx="757054" cy="757054"/>
            </a:xfrm>
            <a:prstGeom prst="ellipse">
              <a:avLst/>
            </a:prstGeom>
            <a:solidFill>
              <a:schemeClr val="bg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80" name="TextBox 15"/>
            <p:cNvSpPr txBox="1">
              <a:spLocks noChangeArrowheads="1"/>
            </p:cNvSpPr>
            <p:nvPr/>
          </p:nvSpPr>
          <p:spPr bwMode="auto">
            <a:xfrm>
              <a:off x="1540031" y="4409412"/>
              <a:ext cx="83755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zh-CN" altLang="en-US" sz="2000" dirty="0" smtClean="0">
                  <a:solidFill>
                    <a:prstClr val="black"/>
                  </a:solidFill>
                  <a:latin typeface="方正正粗黑简体" panose="02000000000000000000" pitchFamily="2" charset="-122"/>
                  <a:ea typeface="方正正粗黑简体" panose="02000000000000000000" pitchFamily="2" charset="-122"/>
                </a:rPr>
                <a:t>技能目标 </a:t>
              </a:r>
            </a:p>
          </p:txBody>
        </p:sp>
      </p:gr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5.1.2  </a:t>
            </a:r>
            <a:r>
              <a:rPr lang="zh-CN" altLang="en-US" sz="2700" dirty="0">
                <a:solidFill>
                  <a:srgbClr val="1369B2"/>
                </a:solidFill>
                <a:latin typeface="微软雅黑" panose="020B0503020204020204" pitchFamily="34" charset="-122"/>
                <a:ea typeface="微软雅黑" panose="020B0503020204020204" pitchFamily="34" charset="-122"/>
              </a:rPr>
              <a:t>内容</a:t>
            </a:r>
            <a:r>
              <a:rPr lang="zh-CN" altLang="en-US" sz="2700" dirty="0" smtClean="0">
                <a:solidFill>
                  <a:srgbClr val="1369B2"/>
                </a:solidFill>
                <a:latin typeface="微软雅黑" panose="020B0503020204020204" pitchFamily="34" charset="-122"/>
                <a:ea typeface="微软雅黑" panose="020B0503020204020204" pitchFamily="34" charset="-122"/>
              </a:rPr>
              <a:t>平台</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22749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1</a:t>
            </a:r>
            <a:r>
              <a:rPr lang="en-US" altLang="zh-CN" sz="2000" b="1" dirty="0" smtClean="0">
                <a:solidFill>
                  <a:srgbClr val="1B639F"/>
                </a:solidFill>
              </a:rPr>
              <a:t>. </a:t>
            </a:r>
            <a:r>
              <a:rPr lang="zh-CN" altLang="en-US" sz="2000" b="1" dirty="0" smtClean="0">
                <a:solidFill>
                  <a:srgbClr val="1B639F"/>
                </a:solidFill>
              </a:rPr>
              <a:t>内容</a:t>
            </a:r>
            <a:r>
              <a:rPr lang="zh-CN" altLang="en-US" sz="2000" b="1" dirty="0">
                <a:solidFill>
                  <a:srgbClr val="1B639F"/>
                </a:solidFill>
              </a:rPr>
              <a:t>平台的特点</a:t>
            </a:r>
          </a:p>
        </p:txBody>
      </p:sp>
      <p:sp>
        <p:nvSpPr>
          <p:cNvPr id="9" name="矩形 15"/>
          <p:cNvSpPr>
            <a:spLocks noChangeArrowheads="1"/>
          </p:cNvSpPr>
          <p:nvPr/>
        </p:nvSpPr>
        <p:spPr bwMode="auto">
          <a:xfrm>
            <a:off x="688976" y="2473325"/>
            <a:ext cx="7771456" cy="279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2</a:t>
            </a:r>
            <a:r>
              <a:rPr lang="zh-CN" altLang="en-US" sz="1700" b="1" dirty="0" smtClean="0">
                <a:latin typeface="微软雅黑" panose="020B0503020204020204" pitchFamily="34" charset="-122"/>
                <a:ea typeface="微软雅黑" panose="020B0503020204020204" pitchFamily="34" charset="-122"/>
              </a:rPr>
              <a:t>）强者</a:t>
            </a:r>
            <a:r>
              <a:rPr lang="zh-CN" altLang="en-US" sz="1700" b="1" dirty="0">
                <a:latin typeface="微软雅黑" panose="020B0503020204020204" pitchFamily="34" charset="-122"/>
                <a:ea typeface="微软雅黑" panose="020B0503020204020204" pitchFamily="34" charset="-122"/>
              </a:rPr>
              <a:t>愈强</a:t>
            </a:r>
          </a:p>
          <a:p>
            <a:pPr algn="just">
              <a:lnSpc>
                <a:spcPct val="150000"/>
              </a:lnSpc>
            </a:pPr>
            <a:r>
              <a:rPr lang="zh-CN" altLang="en-US" sz="1700" dirty="0">
                <a:latin typeface="微软雅黑" panose="020B0503020204020204" pitchFamily="34" charset="-122"/>
                <a:ea typeface="微软雅黑" panose="020B0503020204020204" pitchFamily="34" charset="-122"/>
              </a:rPr>
              <a:t>一个新的、在行业内没有积累知名度的创作者，当他进驻到一个内容平台时，会发现很难做出成绩。这是因为不管哪个时期，平台的推荐机会都是有限的（由于页面和广告数的限制），平台为了提高自身的吸引力，一定会重点推荐有名气、内容优秀的创作者，来吸引更多的内容阅读者进入平台，而不会推荐默默无闻甚至内容一般的创作者。这就使得“头部”创作者越来越受欢迎，“尾部”创作者持续无人问津</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5.1.2  </a:t>
            </a:r>
            <a:r>
              <a:rPr lang="zh-CN" altLang="en-US" sz="2700" dirty="0">
                <a:solidFill>
                  <a:srgbClr val="1369B2"/>
                </a:solidFill>
                <a:latin typeface="微软雅黑" panose="020B0503020204020204" pitchFamily="34" charset="-122"/>
                <a:ea typeface="微软雅黑" panose="020B0503020204020204" pitchFamily="34" charset="-122"/>
              </a:rPr>
              <a:t>内容</a:t>
            </a:r>
            <a:r>
              <a:rPr lang="zh-CN" altLang="en-US" sz="2700" dirty="0" smtClean="0">
                <a:solidFill>
                  <a:srgbClr val="1369B2"/>
                </a:solidFill>
                <a:latin typeface="微软雅黑" panose="020B0503020204020204" pitchFamily="34" charset="-122"/>
                <a:ea typeface="微软雅黑" panose="020B0503020204020204" pitchFamily="34" charset="-122"/>
              </a:rPr>
              <a:t>平台</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22749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1</a:t>
            </a:r>
            <a:r>
              <a:rPr lang="en-US" altLang="zh-CN" sz="2000" b="1" dirty="0" smtClean="0">
                <a:solidFill>
                  <a:srgbClr val="1B639F"/>
                </a:solidFill>
              </a:rPr>
              <a:t>. </a:t>
            </a:r>
            <a:r>
              <a:rPr lang="zh-CN" altLang="en-US" sz="2000" b="1" dirty="0" smtClean="0">
                <a:solidFill>
                  <a:srgbClr val="1B639F"/>
                </a:solidFill>
              </a:rPr>
              <a:t>内容</a:t>
            </a:r>
            <a:r>
              <a:rPr lang="zh-CN" altLang="en-US" sz="2000" b="1" dirty="0">
                <a:solidFill>
                  <a:srgbClr val="1B639F"/>
                </a:solidFill>
              </a:rPr>
              <a:t>平台的特点</a:t>
            </a:r>
          </a:p>
        </p:txBody>
      </p:sp>
      <p:sp>
        <p:nvSpPr>
          <p:cNvPr id="9" name="矩形 15"/>
          <p:cNvSpPr>
            <a:spLocks noChangeArrowheads="1"/>
          </p:cNvSpPr>
          <p:nvPr/>
        </p:nvSpPr>
        <p:spPr bwMode="auto">
          <a:xfrm>
            <a:off x="688976" y="2473325"/>
            <a:ext cx="7771456" cy="279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3</a:t>
            </a:r>
            <a:r>
              <a:rPr lang="zh-CN" altLang="en-US" sz="1700" b="1" dirty="0" smtClean="0">
                <a:latin typeface="微软雅黑" panose="020B0503020204020204" pitchFamily="34" charset="-122"/>
                <a:ea typeface="微软雅黑" panose="020B0503020204020204" pitchFamily="34" charset="-122"/>
              </a:rPr>
              <a:t>）内容</a:t>
            </a:r>
            <a:r>
              <a:rPr lang="zh-CN" altLang="en-US" sz="1700" b="1" dirty="0">
                <a:latin typeface="微软雅黑" panose="020B0503020204020204" pitchFamily="34" charset="-122"/>
                <a:ea typeface="微软雅黑" panose="020B0503020204020204" pitchFamily="34" charset="-122"/>
              </a:rPr>
              <a:t>为王</a:t>
            </a:r>
          </a:p>
          <a:p>
            <a:pPr algn="just">
              <a:lnSpc>
                <a:spcPct val="150000"/>
              </a:lnSpc>
            </a:pPr>
            <a:r>
              <a:rPr lang="zh-CN" altLang="en-US" sz="1700" dirty="0">
                <a:latin typeface="微软雅黑" panose="020B0503020204020204" pitchFamily="34" charset="-122"/>
                <a:ea typeface="微软雅黑" panose="020B0503020204020204" pitchFamily="34" charset="-122"/>
              </a:rPr>
              <a:t>在新媒体时代，信息爆炸带来的信息过载，让用户阅读某一个媒体的时间、精力急剧收缩，但并不意味着用户对阅读质量的下降。相反，用户更希望把有限的时间花费到对自己有用的信息中去，对阅读内容容量和质量都有了更高的要求。</a:t>
            </a:r>
          </a:p>
          <a:p>
            <a:pPr algn="just">
              <a:lnSpc>
                <a:spcPct val="150000"/>
              </a:lnSpc>
            </a:pPr>
            <a:r>
              <a:rPr lang="zh-CN" altLang="en-US" sz="1700" dirty="0">
                <a:latin typeface="微软雅黑" panose="020B0503020204020204" pitchFamily="34" charset="-122"/>
                <a:ea typeface="微软雅黑" panose="020B0503020204020204" pitchFamily="34" charset="-122"/>
              </a:rPr>
              <a:t>所以这就导致了现在内容平台上用户对于内容质量的重视度越来越高，不管有多么优秀的运营、活动或包装，如果内容质量不佳，必定是无法长久吸引并留住用户的。</a:t>
            </a:r>
          </a:p>
        </p:txBody>
      </p:sp>
    </p:spTree>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5.1.2  </a:t>
            </a:r>
            <a:r>
              <a:rPr lang="zh-CN" altLang="en-US" sz="2700" dirty="0">
                <a:solidFill>
                  <a:srgbClr val="1369B2"/>
                </a:solidFill>
                <a:latin typeface="微软雅黑" panose="020B0503020204020204" pitchFamily="34" charset="-122"/>
                <a:ea typeface="微软雅黑" panose="020B0503020204020204" pitchFamily="34" charset="-122"/>
              </a:rPr>
              <a:t>内容</a:t>
            </a:r>
            <a:r>
              <a:rPr lang="zh-CN" altLang="en-US" sz="2700" dirty="0" smtClean="0">
                <a:solidFill>
                  <a:srgbClr val="1369B2"/>
                </a:solidFill>
                <a:latin typeface="微软雅黑" panose="020B0503020204020204" pitchFamily="34" charset="-122"/>
                <a:ea typeface="微软雅黑" panose="020B0503020204020204" pitchFamily="34" charset="-122"/>
              </a:rPr>
              <a:t>平台</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48558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 </a:t>
            </a:r>
            <a:r>
              <a:rPr lang="zh-CN" altLang="en-US" sz="2000" b="1" dirty="0" smtClean="0">
                <a:solidFill>
                  <a:srgbClr val="1B639F"/>
                </a:solidFill>
              </a:rPr>
              <a:t>内容</a:t>
            </a:r>
            <a:r>
              <a:rPr lang="zh-CN" altLang="en-US" sz="2000" b="1" dirty="0">
                <a:solidFill>
                  <a:srgbClr val="1B639F"/>
                </a:solidFill>
              </a:rPr>
              <a:t>平台的分类和对应的推广社群方法</a:t>
            </a:r>
          </a:p>
        </p:txBody>
      </p:sp>
      <p:sp>
        <p:nvSpPr>
          <p:cNvPr id="9" name="矩形 15"/>
          <p:cNvSpPr>
            <a:spLocks noChangeArrowheads="1"/>
          </p:cNvSpPr>
          <p:nvPr/>
        </p:nvSpPr>
        <p:spPr bwMode="auto">
          <a:xfrm>
            <a:off x="688976" y="2473325"/>
            <a:ext cx="7771456"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1</a:t>
            </a:r>
            <a:r>
              <a:rPr lang="zh-CN" altLang="en-US" sz="1700" b="1" dirty="0" smtClean="0">
                <a:latin typeface="微软雅黑" panose="020B0503020204020204" pitchFamily="34" charset="-122"/>
                <a:ea typeface="微软雅黑" panose="020B0503020204020204" pitchFamily="34" charset="-122"/>
              </a:rPr>
              <a:t>）图</a:t>
            </a:r>
            <a:r>
              <a:rPr lang="zh-CN" altLang="en-US" sz="1700" b="1" dirty="0">
                <a:latin typeface="微软雅黑" panose="020B0503020204020204" pitchFamily="34" charset="-122"/>
                <a:ea typeface="微软雅黑" panose="020B0503020204020204" pitchFamily="34" charset="-122"/>
              </a:rPr>
              <a:t>文类</a:t>
            </a:r>
          </a:p>
          <a:p>
            <a:pPr algn="just">
              <a:lnSpc>
                <a:spcPct val="150000"/>
              </a:lnSpc>
            </a:pPr>
            <a:r>
              <a:rPr lang="zh-CN" altLang="en-US" sz="1700" dirty="0">
                <a:latin typeface="微软雅黑" panose="020B0503020204020204" pitchFamily="34" charset="-122"/>
                <a:ea typeface="微软雅黑" panose="020B0503020204020204" pitchFamily="34" charset="-122"/>
              </a:rPr>
              <a:t>图文类是指内容形式以文字加图片为主的平台，例如公众号、头条号、大风号等。这一类平台是内容平台中占比最高的类型，</a:t>
            </a:r>
            <a:r>
              <a:rPr lang="zh-CN" altLang="en-US" sz="1700" dirty="0" smtClean="0">
                <a:latin typeface="微软雅黑" panose="020B0503020204020204" pitchFamily="34" charset="-122"/>
                <a:ea typeface="微软雅黑" panose="020B0503020204020204" pitchFamily="34" charset="-122"/>
              </a:rPr>
              <a:t>同时运营难度也最低。</a:t>
            </a:r>
            <a:r>
              <a:rPr lang="zh-CN" altLang="en-US" sz="1700" dirty="0">
                <a:latin typeface="微软雅黑" panose="020B0503020204020204" pitchFamily="34" charset="-122"/>
                <a:ea typeface="微软雅黑" panose="020B0503020204020204" pitchFamily="34" charset="-122"/>
              </a:rPr>
              <a:t>因此，运营图文类平台的内容创作者数量极多</a:t>
            </a:r>
            <a:r>
              <a:rPr lang="zh-CN" altLang="en-US" sz="1700" dirty="0" smtClean="0">
                <a:latin typeface="微软雅黑" panose="020B0503020204020204" pitchFamily="34" charset="-122"/>
                <a:ea typeface="微软雅黑" panose="020B0503020204020204" pitchFamily="34" charset="-122"/>
              </a:rPr>
              <a:t>，每个</a:t>
            </a:r>
            <a:r>
              <a:rPr lang="zh-CN" altLang="en-US" sz="1700" dirty="0">
                <a:latin typeface="微软雅黑" panose="020B0503020204020204" pitchFamily="34" charset="-122"/>
                <a:ea typeface="微软雅黑" panose="020B0503020204020204" pitchFamily="34" charset="-122"/>
              </a:rPr>
              <a:t>行业都有众多的</a:t>
            </a:r>
            <a:r>
              <a:rPr lang="zh-CN" altLang="en-US" sz="1700" dirty="0" smtClean="0">
                <a:latin typeface="微软雅黑" panose="020B0503020204020204" pitchFamily="34" charset="-122"/>
                <a:ea typeface="微软雅黑" panose="020B0503020204020204" pitchFamily="34" charset="-122"/>
              </a:rPr>
              <a:t>竞争者。</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zh-CN" altLang="en-US" sz="1700" dirty="0">
                <a:latin typeface="微软雅黑" panose="020B0503020204020204" pitchFamily="34" charset="-122"/>
                <a:ea typeface="微软雅黑" panose="020B0503020204020204" pitchFamily="34" charset="-122"/>
              </a:rPr>
              <a:t>在图文类内容平台推广社群，核心</a:t>
            </a:r>
            <a:r>
              <a:rPr lang="zh-CN" altLang="en-US" sz="1700" dirty="0" smtClean="0">
                <a:latin typeface="微软雅黑" panose="020B0503020204020204" pitchFamily="34" charset="-122"/>
                <a:ea typeface="微软雅黑" panose="020B0503020204020204" pitchFamily="34" charset="-122"/>
              </a:rPr>
              <a:t>是“把</a:t>
            </a:r>
            <a:r>
              <a:rPr lang="zh-CN" altLang="en-US" sz="1700" dirty="0">
                <a:latin typeface="微软雅黑" panose="020B0503020204020204" pitchFamily="34" charset="-122"/>
                <a:ea typeface="微软雅黑" panose="020B0503020204020204" pitchFamily="34" charset="-122"/>
              </a:rPr>
              <a:t>社群内</a:t>
            </a:r>
            <a:r>
              <a:rPr lang="en-US" altLang="zh-CN" sz="1700" dirty="0">
                <a:latin typeface="微软雅黑" panose="020B0503020204020204" pitchFamily="34" charset="-122"/>
                <a:ea typeface="微软雅黑" panose="020B0503020204020204" pitchFamily="34" charset="-122"/>
              </a:rPr>
              <a:t>100</a:t>
            </a:r>
            <a:r>
              <a:rPr lang="zh-CN" altLang="en-US" sz="1700" dirty="0">
                <a:latin typeface="微软雅黑" panose="020B0503020204020204" pitchFamily="34" charset="-122"/>
                <a:ea typeface="微软雅黑" panose="020B0503020204020204" pitchFamily="34" charset="-122"/>
              </a:rPr>
              <a:t>人互动做给群外的</a:t>
            </a:r>
            <a:r>
              <a:rPr lang="en-US" altLang="zh-CN" sz="1700" dirty="0">
                <a:latin typeface="微软雅黑" panose="020B0503020204020204" pitchFamily="34" charset="-122"/>
                <a:ea typeface="微软雅黑" panose="020B0503020204020204" pitchFamily="34" charset="-122"/>
              </a:rPr>
              <a:t>10000</a:t>
            </a:r>
            <a:r>
              <a:rPr lang="zh-CN" altLang="en-US" sz="1700" dirty="0">
                <a:latin typeface="微软雅黑" panose="020B0503020204020204" pitchFamily="34" charset="-122"/>
                <a:ea typeface="微软雅黑" panose="020B0503020204020204" pitchFamily="34" charset="-122"/>
              </a:rPr>
              <a:t>人</a:t>
            </a:r>
            <a:r>
              <a:rPr lang="zh-CN" altLang="en-US" sz="1700" dirty="0" smtClean="0">
                <a:latin typeface="微软雅黑" panose="020B0503020204020204" pitchFamily="34" charset="-122"/>
                <a:ea typeface="微软雅黑" panose="020B0503020204020204" pitchFamily="34" charset="-122"/>
              </a:rPr>
              <a:t>看“，</a:t>
            </a:r>
            <a:r>
              <a:rPr lang="zh-CN" altLang="en-US" sz="1700" dirty="0">
                <a:latin typeface="微软雅黑" panose="020B0503020204020204" pitchFamily="34" charset="-122"/>
                <a:ea typeface="微软雅黑" panose="020B0503020204020204" pitchFamily="34" charset="-122"/>
              </a:rPr>
              <a:t>因此需要展现出社群内部的亮点和调性，来吸引用户加入。因此社群运营者</a:t>
            </a:r>
            <a:r>
              <a:rPr lang="zh-CN" altLang="en-US" sz="1700" dirty="0" smtClean="0">
                <a:latin typeface="微软雅黑" panose="020B0503020204020204" pitchFamily="34" charset="-122"/>
                <a:ea typeface="微软雅黑" panose="020B0503020204020204" pitchFamily="34" charset="-122"/>
              </a:rPr>
              <a:t>需要</a:t>
            </a:r>
            <a:r>
              <a:rPr lang="zh-CN" altLang="en-US" sz="1700" dirty="0">
                <a:latin typeface="微软雅黑" panose="020B0503020204020204" pitchFamily="34" charset="-122"/>
                <a:ea typeface="微软雅黑" panose="020B0503020204020204" pitchFamily="34" charset="-122"/>
              </a:rPr>
              <a:t>将这些活动、分享等整理为图文</a:t>
            </a:r>
            <a:r>
              <a:rPr lang="zh-CN" altLang="en-US" sz="1700" dirty="0" smtClean="0">
                <a:latin typeface="微软雅黑" panose="020B0503020204020204" pitchFamily="34" charset="-122"/>
                <a:ea typeface="微软雅黑" panose="020B0503020204020204" pitchFamily="34" charset="-122"/>
              </a:rPr>
              <a:t>内容，并</a:t>
            </a:r>
            <a:r>
              <a:rPr lang="zh-CN" altLang="en-US" sz="1700" dirty="0">
                <a:latin typeface="微软雅黑" panose="020B0503020204020204" pitchFamily="34" charset="-122"/>
                <a:ea typeface="微软雅黑" panose="020B0503020204020204" pitchFamily="34" charset="-122"/>
              </a:rPr>
              <a:t>附上加入社群的</a:t>
            </a:r>
            <a:r>
              <a:rPr lang="zh-CN" altLang="en-US" sz="1700" dirty="0" smtClean="0">
                <a:latin typeface="微软雅黑" panose="020B0503020204020204" pitchFamily="34" charset="-122"/>
                <a:ea typeface="微软雅黑" panose="020B0503020204020204" pitchFamily="34" charset="-122"/>
              </a:rPr>
              <a:t>方法，发</a:t>
            </a:r>
            <a:r>
              <a:rPr lang="zh-CN" altLang="en-US" sz="1700" dirty="0">
                <a:latin typeface="微软雅黑" panose="020B0503020204020204" pitchFamily="34" charset="-122"/>
                <a:ea typeface="微软雅黑" panose="020B0503020204020204" pitchFamily="34" charset="-122"/>
              </a:rPr>
              <a:t>至内容平台</a:t>
            </a:r>
            <a:r>
              <a:rPr lang="zh-CN" altLang="en-US" sz="1700" dirty="0" smtClean="0">
                <a:latin typeface="微软雅黑" panose="020B0503020204020204" pitchFamily="34" charset="-122"/>
                <a:ea typeface="微软雅黑" panose="020B0503020204020204" pitchFamily="34" charset="-122"/>
              </a:rPr>
              <a:t>中，从而</a:t>
            </a:r>
            <a:r>
              <a:rPr lang="zh-CN" altLang="en-US" sz="1700" dirty="0">
                <a:latin typeface="微软雅黑" panose="020B0503020204020204" pitchFamily="34" charset="-122"/>
                <a:ea typeface="微软雅黑" panose="020B0503020204020204" pitchFamily="34" charset="-122"/>
              </a:rPr>
              <a:t>吸引对这些图文内容感兴趣的</a:t>
            </a:r>
            <a:r>
              <a:rPr lang="zh-CN" altLang="en-US" sz="1700" dirty="0" smtClean="0">
                <a:latin typeface="微软雅黑" panose="020B0503020204020204" pitchFamily="34" charset="-122"/>
                <a:ea typeface="微软雅黑" panose="020B0503020204020204" pitchFamily="34" charset="-122"/>
              </a:rPr>
              <a:t>用户加入</a:t>
            </a:r>
            <a:r>
              <a:rPr lang="zh-CN" altLang="en-US" sz="1700" dirty="0">
                <a:latin typeface="微软雅黑" panose="020B0503020204020204" pitchFamily="34" charset="-122"/>
                <a:ea typeface="微软雅黑" panose="020B0503020204020204" pitchFamily="34" charset="-122"/>
              </a:rPr>
              <a:t>社群。</a:t>
            </a:r>
          </a:p>
        </p:txBody>
      </p:sp>
    </p:spTree>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5.1.2  </a:t>
            </a:r>
            <a:r>
              <a:rPr lang="zh-CN" altLang="en-US" sz="2700" dirty="0">
                <a:solidFill>
                  <a:srgbClr val="1369B2"/>
                </a:solidFill>
                <a:latin typeface="微软雅黑" panose="020B0503020204020204" pitchFamily="34" charset="-122"/>
                <a:ea typeface="微软雅黑" panose="020B0503020204020204" pitchFamily="34" charset="-122"/>
              </a:rPr>
              <a:t>内容</a:t>
            </a:r>
            <a:r>
              <a:rPr lang="zh-CN" altLang="en-US" sz="2700" dirty="0" smtClean="0">
                <a:solidFill>
                  <a:srgbClr val="1369B2"/>
                </a:solidFill>
                <a:latin typeface="微软雅黑" panose="020B0503020204020204" pitchFamily="34" charset="-122"/>
                <a:ea typeface="微软雅黑" panose="020B0503020204020204" pitchFamily="34" charset="-122"/>
              </a:rPr>
              <a:t>平台</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48558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 </a:t>
            </a:r>
            <a:r>
              <a:rPr lang="zh-CN" altLang="en-US" sz="2000" b="1" dirty="0" smtClean="0">
                <a:solidFill>
                  <a:srgbClr val="1B639F"/>
                </a:solidFill>
              </a:rPr>
              <a:t>内容</a:t>
            </a:r>
            <a:r>
              <a:rPr lang="zh-CN" altLang="en-US" sz="2000" b="1" dirty="0">
                <a:solidFill>
                  <a:srgbClr val="1B639F"/>
                </a:solidFill>
              </a:rPr>
              <a:t>平台的分类和对应的推广社群方法</a:t>
            </a:r>
          </a:p>
        </p:txBody>
      </p:sp>
      <p:sp>
        <p:nvSpPr>
          <p:cNvPr id="9" name="矩形 15"/>
          <p:cNvSpPr>
            <a:spLocks noChangeArrowheads="1"/>
          </p:cNvSpPr>
          <p:nvPr/>
        </p:nvSpPr>
        <p:spPr bwMode="auto">
          <a:xfrm>
            <a:off x="688976" y="2473325"/>
            <a:ext cx="7771456"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2</a:t>
            </a:r>
            <a:r>
              <a:rPr lang="zh-CN" altLang="en-US" sz="1700" b="1" dirty="0" smtClean="0">
                <a:latin typeface="微软雅黑" panose="020B0503020204020204" pitchFamily="34" charset="-122"/>
                <a:ea typeface="微软雅黑" panose="020B0503020204020204" pitchFamily="34" charset="-122"/>
              </a:rPr>
              <a:t>）音频</a:t>
            </a:r>
            <a:r>
              <a:rPr lang="zh-CN" altLang="en-US" sz="1700" b="1" dirty="0">
                <a:latin typeface="微软雅黑" panose="020B0503020204020204" pitchFamily="34" charset="-122"/>
                <a:ea typeface="微软雅黑" panose="020B0503020204020204" pitchFamily="34" charset="-122"/>
              </a:rPr>
              <a:t>类</a:t>
            </a:r>
          </a:p>
          <a:p>
            <a:pPr algn="just">
              <a:lnSpc>
                <a:spcPct val="150000"/>
              </a:lnSpc>
            </a:pPr>
            <a:r>
              <a:rPr lang="zh-CN" altLang="en-US" sz="1700" dirty="0">
                <a:latin typeface="微软雅黑" panose="020B0503020204020204" pitchFamily="34" charset="-122"/>
                <a:ea typeface="微软雅黑" panose="020B0503020204020204" pitchFamily="34" charset="-122"/>
              </a:rPr>
              <a:t>音频类是指类似于广播电台的内容平台形式。随着社会上人均通勤时间（上下班路途上的时间）的增加，和对学习知识的需求提高，首先是广播电台迎来了回暖，接着有声读物快速兴起，而后音频类内容迅速走红。近两年，知识付费、网红经济等风口促使音频平台快速发展，逐渐成为了一个用户数量稍少但忠实度很高的</a:t>
            </a:r>
            <a:r>
              <a:rPr lang="zh-CN" altLang="en-US" sz="1700" dirty="0" smtClean="0">
                <a:latin typeface="微软雅黑" panose="020B0503020204020204" pitchFamily="34" charset="-122"/>
                <a:ea typeface="微软雅黑" panose="020B0503020204020204" pitchFamily="34" charset="-122"/>
              </a:rPr>
              <a:t>领域</a:t>
            </a:r>
            <a:r>
              <a:rPr lang="zh-CN" altLang="en-US" sz="1700" dirty="0">
                <a:latin typeface="微软雅黑" panose="020B0503020204020204" pitchFamily="34" charset="-122"/>
                <a:ea typeface="微软雅黑" panose="020B0503020204020204" pitchFamily="34" charset="-122"/>
              </a:rPr>
              <a:t>。</a:t>
            </a:r>
          </a:p>
        </p:txBody>
      </p:sp>
      <p:pic>
        <p:nvPicPr>
          <p:cNvPr id="10" name="图片 9"/>
          <p:cNvPicPr/>
          <p:nvPr/>
        </p:nvPicPr>
        <p:blipFill>
          <a:blip r:embed="rId4">
            <a:extLst>
              <a:ext uri="{28A0092B-C50C-407E-A947-70E740481C1C}">
                <a14:useLocalDpi xmlns:a14="http://schemas.microsoft.com/office/drawing/2010/main" val="0"/>
              </a:ext>
            </a:extLst>
          </a:blip>
          <a:stretch>
            <a:fillRect/>
          </a:stretch>
        </p:blipFill>
        <p:spPr>
          <a:xfrm>
            <a:off x="2267744" y="4509120"/>
            <a:ext cx="4554230" cy="2056696"/>
          </a:xfrm>
          <a:prstGeom prst="rect">
            <a:avLst/>
          </a:prstGeom>
        </p:spPr>
      </p:pic>
    </p:spTree>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5.1.2  </a:t>
            </a:r>
            <a:r>
              <a:rPr lang="zh-CN" altLang="en-US" sz="2700" dirty="0">
                <a:solidFill>
                  <a:srgbClr val="1369B2"/>
                </a:solidFill>
                <a:latin typeface="微软雅黑" panose="020B0503020204020204" pitchFamily="34" charset="-122"/>
                <a:ea typeface="微软雅黑" panose="020B0503020204020204" pitchFamily="34" charset="-122"/>
              </a:rPr>
              <a:t>内容</a:t>
            </a:r>
            <a:r>
              <a:rPr lang="zh-CN" altLang="en-US" sz="2700" dirty="0" smtClean="0">
                <a:solidFill>
                  <a:srgbClr val="1369B2"/>
                </a:solidFill>
                <a:latin typeface="微软雅黑" panose="020B0503020204020204" pitchFamily="34" charset="-122"/>
                <a:ea typeface="微软雅黑" panose="020B0503020204020204" pitchFamily="34" charset="-122"/>
              </a:rPr>
              <a:t>平台</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48558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 </a:t>
            </a:r>
            <a:r>
              <a:rPr lang="zh-CN" altLang="en-US" sz="2000" b="1" dirty="0" smtClean="0">
                <a:solidFill>
                  <a:srgbClr val="1B639F"/>
                </a:solidFill>
              </a:rPr>
              <a:t>内容</a:t>
            </a:r>
            <a:r>
              <a:rPr lang="zh-CN" altLang="en-US" sz="2000" b="1" dirty="0">
                <a:solidFill>
                  <a:srgbClr val="1B639F"/>
                </a:solidFill>
              </a:rPr>
              <a:t>平台的分类和对应的推广社群方法</a:t>
            </a:r>
          </a:p>
        </p:txBody>
      </p:sp>
      <p:sp>
        <p:nvSpPr>
          <p:cNvPr id="9" name="矩形 15"/>
          <p:cNvSpPr>
            <a:spLocks noChangeArrowheads="1"/>
          </p:cNvSpPr>
          <p:nvPr/>
        </p:nvSpPr>
        <p:spPr bwMode="auto">
          <a:xfrm>
            <a:off x="688976" y="2473325"/>
            <a:ext cx="7771456" cy="279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当下音频类内容最知名的是喜马拉雅</a:t>
            </a:r>
            <a:r>
              <a:rPr lang="en-US" altLang="zh-CN" sz="1700" dirty="0">
                <a:latin typeface="微软雅黑" panose="020B0503020204020204" pitchFamily="34" charset="-122"/>
                <a:ea typeface="微软雅黑" panose="020B0503020204020204" pitchFamily="34" charset="-122"/>
              </a:rPr>
              <a:t>FM</a:t>
            </a:r>
            <a:r>
              <a:rPr lang="zh-CN" altLang="en-US" sz="1700" dirty="0">
                <a:latin typeface="微软雅黑" panose="020B0503020204020204" pitchFamily="34" charset="-122"/>
                <a:ea typeface="微软雅黑" panose="020B0503020204020204" pitchFamily="34" charset="-122"/>
              </a:rPr>
              <a:t>、荔枝</a:t>
            </a:r>
            <a:r>
              <a:rPr lang="en-US" altLang="zh-CN" sz="1700" dirty="0">
                <a:latin typeface="微软雅黑" panose="020B0503020204020204" pitchFamily="34" charset="-122"/>
                <a:ea typeface="微软雅黑" panose="020B0503020204020204" pitchFamily="34" charset="-122"/>
              </a:rPr>
              <a:t>FM</a:t>
            </a:r>
            <a:r>
              <a:rPr lang="zh-CN" altLang="en-US" sz="1700" dirty="0">
                <a:latin typeface="微软雅黑" panose="020B0503020204020204" pitchFamily="34" charset="-122"/>
                <a:ea typeface="微软雅黑" panose="020B0503020204020204" pitchFamily="34" charset="-122"/>
              </a:rPr>
              <a:t>和蜻蜓</a:t>
            </a:r>
            <a:r>
              <a:rPr lang="en-US" altLang="zh-CN" sz="1700" dirty="0">
                <a:latin typeface="微软雅黑" panose="020B0503020204020204" pitchFamily="34" charset="-122"/>
                <a:ea typeface="微软雅黑" panose="020B0503020204020204" pitchFamily="34" charset="-122"/>
              </a:rPr>
              <a:t>FM</a:t>
            </a:r>
            <a:r>
              <a:rPr lang="zh-CN" altLang="en-US" sz="1700" dirty="0">
                <a:latin typeface="微软雅黑" panose="020B0503020204020204" pitchFamily="34" charset="-122"/>
                <a:ea typeface="微软雅黑" panose="020B0503020204020204" pitchFamily="34" charset="-122"/>
              </a:rPr>
              <a:t>三个平台，虽然它们的发展侧重点稍有不同，但是对于社群推广来说，适用的方法基本是一致的。</a:t>
            </a:r>
          </a:p>
          <a:p>
            <a:pPr algn="just">
              <a:lnSpc>
                <a:spcPct val="150000"/>
              </a:lnSpc>
            </a:pPr>
            <a:r>
              <a:rPr lang="zh-CN" altLang="en-US" sz="1700" dirty="0">
                <a:latin typeface="微软雅黑" panose="020B0503020204020204" pitchFamily="34" charset="-122"/>
                <a:ea typeface="微软雅黑" panose="020B0503020204020204" pitchFamily="34" charset="-122"/>
              </a:rPr>
              <a:t>一般音频平台上的推广方式都是以干货分享为主，在音频的片头、片尾植入广告，在个人主页和专辑上也可以植入广告。在音频类内容平台上做社群推广的模式较为单一，所以内容会尤为重要，通过优质的内容，吸引更多的用户前来关注，从而提升广告的曝光率。</a:t>
            </a:r>
          </a:p>
        </p:txBody>
      </p:sp>
    </p:spTree>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5.1.2  </a:t>
            </a:r>
            <a:r>
              <a:rPr lang="zh-CN" altLang="en-US" sz="2700" dirty="0">
                <a:solidFill>
                  <a:srgbClr val="1369B2"/>
                </a:solidFill>
                <a:latin typeface="微软雅黑" panose="020B0503020204020204" pitchFamily="34" charset="-122"/>
                <a:ea typeface="微软雅黑" panose="020B0503020204020204" pitchFamily="34" charset="-122"/>
              </a:rPr>
              <a:t>内容</a:t>
            </a:r>
            <a:r>
              <a:rPr lang="zh-CN" altLang="en-US" sz="2700" dirty="0" smtClean="0">
                <a:solidFill>
                  <a:srgbClr val="1369B2"/>
                </a:solidFill>
                <a:latin typeface="微软雅黑" panose="020B0503020204020204" pitchFamily="34" charset="-122"/>
                <a:ea typeface="微软雅黑" panose="020B0503020204020204" pitchFamily="34" charset="-122"/>
              </a:rPr>
              <a:t>平台</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48558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 </a:t>
            </a:r>
            <a:r>
              <a:rPr lang="zh-CN" altLang="en-US" sz="2000" b="1" dirty="0" smtClean="0">
                <a:solidFill>
                  <a:srgbClr val="1B639F"/>
                </a:solidFill>
              </a:rPr>
              <a:t>内容</a:t>
            </a:r>
            <a:r>
              <a:rPr lang="zh-CN" altLang="en-US" sz="2000" b="1" dirty="0">
                <a:solidFill>
                  <a:srgbClr val="1B639F"/>
                </a:solidFill>
              </a:rPr>
              <a:t>平台的分类和对应的推广社群方法</a:t>
            </a:r>
          </a:p>
        </p:txBody>
      </p:sp>
      <p:sp>
        <p:nvSpPr>
          <p:cNvPr id="9" name="矩形 15"/>
          <p:cNvSpPr>
            <a:spLocks noChangeArrowheads="1"/>
          </p:cNvSpPr>
          <p:nvPr/>
        </p:nvSpPr>
        <p:spPr bwMode="auto">
          <a:xfrm>
            <a:off x="688976" y="2473325"/>
            <a:ext cx="3018928" cy="2054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3</a:t>
            </a:r>
            <a:r>
              <a:rPr lang="zh-CN" altLang="en-US" sz="1700" b="1" dirty="0" smtClean="0">
                <a:latin typeface="微软雅黑" panose="020B0503020204020204" pitchFamily="34" charset="-122"/>
                <a:ea typeface="微软雅黑" panose="020B0503020204020204" pitchFamily="34" charset="-122"/>
              </a:rPr>
              <a:t>）视频</a:t>
            </a:r>
            <a:r>
              <a:rPr lang="zh-CN" altLang="en-US" sz="1700" b="1" dirty="0">
                <a:latin typeface="微软雅黑" panose="020B0503020204020204" pitchFamily="34" charset="-122"/>
                <a:ea typeface="微软雅黑" panose="020B0503020204020204" pitchFamily="34" charset="-122"/>
              </a:rPr>
              <a:t>类</a:t>
            </a:r>
          </a:p>
          <a:p>
            <a:pPr algn="just">
              <a:lnSpc>
                <a:spcPct val="150000"/>
              </a:lnSpc>
            </a:pPr>
            <a:r>
              <a:rPr lang="zh-CN" altLang="en-US" sz="1700" dirty="0">
                <a:latin typeface="微软雅黑" panose="020B0503020204020204" pitchFamily="34" charset="-122"/>
                <a:ea typeface="微软雅黑" panose="020B0503020204020204" pitchFamily="34" charset="-122"/>
              </a:rPr>
              <a:t>视频类内容顾名思义，就是以视频形式为主的内容平台，主要分为长视频、短视频、直播</a:t>
            </a:r>
            <a:r>
              <a:rPr lang="en-US" altLang="zh-CN" sz="1700" dirty="0">
                <a:latin typeface="微软雅黑" panose="020B0503020204020204" pitchFamily="34" charset="-122"/>
                <a:ea typeface="微软雅黑" panose="020B0503020204020204" pitchFamily="34" charset="-122"/>
              </a:rPr>
              <a:t>3</a:t>
            </a:r>
            <a:r>
              <a:rPr lang="zh-CN" altLang="en-US" sz="1700" dirty="0">
                <a:latin typeface="微软雅黑" panose="020B0503020204020204" pitchFamily="34" charset="-122"/>
                <a:ea typeface="微软雅黑" panose="020B0503020204020204" pitchFamily="34" charset="-122"/>
              </a:rPr>
              <a:t>个子类目。</a:t>
            </a:r>
          </a:p>
        </p:txBody>
      </p:sp>
      <p:pic>
        <p:nvPicPr>
          <p:cNvPr id="11" name="图片 10"/>
          <p:cNvPicPr/>
          <p:nvPr/>
        </p:nvPicPr>
        <p:blipFill>
          <a:blip r:embed="rId4">
            <a:extLst>
              <a:ext uri="{28A0092B-C50C-407E-A947-70E740481C1C}">
                <a14:useLocalDpi xmlns:a14="http://schemas.microsoft.com/office/drawing/2010/main" val="0"/>
              </a:ext>
            </a:extLst>
          </a:blip>
          <a:stretch>
            <a:fillRect/>
          </a:stretch>
        </p:blipFill>
        <p:spPr>
          <a:xfrm>
            <a:off x="3879061" y="2636912"/>
            <a:ext cx="4581371" cy="3100947"/>
          </a:xfrm>
          <a:prstGeom prst="rect">
            <a:avLst/>
          </a:prstGeom>
        </p:spPr>
      </p:pic>
    </p:spTree>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5.1.2  </a:t>
            </a:r>
            <a:r>
              <a:rPr lang="zh-CN" altLang="en-US" sz="2700" dirty="0">
                <a:solidFill>
                  <a:srgbClr val="1369B2"/>
                </a:solidFill>
                <a:latin typeface="微软雅黑" panose="020B0503020204020204" pitchFamily="34" charset="-122"/>
                <a:ea typeface="微软雅黑" panose="020B0503020204020204" pitchFamily="34" charset="-122"/>
              </a:rPr>
              <a:t>内容</a:t>
            </a:r>
            <a:r>
              <a:rPr lang="zh-CN" altLang="en-US" sz="2700" dirty="0" smtClean="0">
                <a:solidFill>
                  <a:srgbClr val="1369B2"/>
                </a:solidFill>
                <a:latin typeface="微软雅黑" panose="020B0503020204020204" pitchFamily="34" charset="-122"/>
                <a:ea typeface="微软雅黑" panose="020B0503020204020204" pitchFamily="34" charset="-122"/>
              </a:rPr>
              <a:t>平台</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48558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 </a:t>
            </a:r>
            <a:r>
              <a:rPr lang="zh-CN" altLang="en-US" sz="2000" b="1" dirty="0" smtClean="0">
                <a:solidFill>
                  <a:srgbClr val="1B639F"/>
                </a:solidFill>
              </a:rPr>
              <a:t>内容</a:t>
            </a:r>
            <a:r>
              <a:rPr lang="zh-CN" altLang="en-US" sz="2000" b="1" dirty="0">
                <a:solidFill>
                  <a:srgbClr val="1B639F"/>
                </a:solidFill>
              </a:rPr>
              <a:t>平台的分类和对应的推广社群方法</a:t>
            </a:r>
          </a:p>
        </p:txBody>
      </p:sp>
      <p:sp>
        <p:nvSpPr>
          <p:cNvPr id="9" name="矩形 15"/>
          <p:cNvSpPr>
            <a:spLocks noChangeArrowheads="1"/>
          </p:cNvSpPr>
          <p:nvPr/>
        </p:nvSpPr>
        <p:spPr bwMode="auto">
          <a:xfrm>
            <a:off x="688976" y="2473325"/>
            <a:ext cx="7771456"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a:latin typeface="微软雅黑" panose="020B0503020204020204" pitchFamily="34" charset="-122"/>
                <a:ea typeface="微软雅黑" panose="020B0503020204020204" pitchFamily="34" charset="-122"/>
              </a:rPr>
              <a:t>1</a:t>
            </a:r>
            <a:r>
              <a:rPr lang="en-US" altLang="zh-CN" sz="1700" dirty="0" smtClean="0">
                <a:latin typeface="微软雅黑" panose="020B0503020204020204" pitchFamily="34" charset="-122"/>
                <a:ea typeface="微软雅黑" panose="020B0503020204020204" pitchFamily="34" charset="-122"/>
              </a:rPr>
              <a:t>) </a:t>
            </a:r>
            <a:r>
              <a:rPr lang="zh-CN" altLang="en-US" sz="1700" dirty="0" smtClean="0">
                <a:latin typeface="微软雅黑" panose="020B0503020204020204" pitchFamily="34" charset="-122"/>
                <a:ea typeface="微软雅黑" panose="020B0503020204020204" pitchFamily="34" charset="-122"/>
              </a:rPr>
              <a:t>长</a:t>
            </a:r>
            <a:r>
              <a:rPr lang="zh-CN" altLang="en-US" sz="1700" dirty="0">
                <a:latin typeface="微软雅黑" panose="020B0503020204020204" pitchFamily="34" charset="-122"/>
                <a:ea typeface="微软雅黑" panose="020B0503020204020204" pitchFamily="34" charset="-122"/>
              </a:rPr>
              <a:t>视频内容平台</a:t>
            </a:r>
          </a:p>
          <a:p>
            <a:pPr algn="just">
              <a:lnSpc>
                <a:spcPct val="150000"/>
              </a:lnSpc>
            </a:pPr>
            <a:r>
              <a:rPr lang="zh-CN" altLang="en-US" sz="1700" dirty="0">
                <a:latin typeface="微软雅黑" panose="020B0503020204020204" pitchFamily="34" charset="-122"/>
                <a:ea typeface="微软雅黑" panose="020B0503020204020204" pitchFamily="34" charset="-122"/>
              </a:rPr>
              <a:t>长视频内容平台是指视频类门户平台或视频集合类平台，例如腾讯视频、优酷视频、爱奇艺、</a:t>
            </a:r>
            <a:r>
              <a:rPr lang="en-US" altLang="zh-CN" sz="1700" dirty="0">
                <a:latin typeface="微软雅黑" panose="020B0503020204020204" pitchFamily="34" charset="-122"/>
                <a:ea typeface="微软雅黑" panose="020B0503020204020204" pitchFamily="34" charset="-122"/>
              </a:rPr>
              <a:t>B</a:t>
            </a:r>
            <a:r>
              <a:rPr lang="zh-CN" altLang="en-US" sz="1700" dirty="0">
                <a:latin typeface="微软雅黑" panose="020B0503020204020204" pitchFamily="34" charset="-122"/>
                <a:ea typeface="微软雅黑" panose="020B0503020204020204" pitchFamily="34" charset="-122"/>
              </a:rPr>
              <a:t>站等。运营者在通过长视频推广社群</a:t>
            </a:r>
            <a:r>
              <a:rPr lang="zh-CN" altLang="en-US" sz="1700" dirty="0" smtClean="0">
                <a:latin typeface="微软雅黑" panose="020B0503020204020204" pitchFamily="34" charset="-122"/>
                <a:ea typeface="微软雅黑" panose="020B0503020204020204" pitchFamily="34" charset="-122"/>
              </a:rPr>
              <a:t>时，主要</a:t>
            </a:r>
            <a:r>
              <a:rPr lang="zh-CN" altLang="en-US" sz="1700" dirty="0">
                <a:latin typeface="微软雅黑" panose="020B0503020204020204" pitchFamily="34" charset="-122"/>
                <a:ea typeface="微软雅黑" panose="020B0503020204020204" pitchFamily="34" charset="-122"/>
              </a:rPr>
              <a:t>方法为在视频的片头、片尾、片中</a:t>
            </a:r>
            <a:r>
              <a:rPr lang="zh-CN" altLang="en-US" sz="1700" dirty="0" smtClean="0">
                <a:latin typeface="微软雅黑" panose="020B0503020204020204" pitchFamily="34" charset="-122"/>
                <a:ea typeface="微软雅黑" panose="020B0503020204020204" pitchFamily="34" charset="-122"/>
              </a:rPr>
              <a:t>插入宣传</a:t>
            </a:r>
            <a:r>
              <a:rPr lang="zh-CN" altLang="en-US" sz="1700" dirty="0">
                <a:latin typeface="微软雅黑" panose="020B0503020204020204" pitchFamily="34" charset="-122"/>
                <a:ea typeface="微软雅黑" panose="020B0503020204020204" pitchFamily="34" charset="-122"/>
              </a:rPr>
              <a:t>社群的</a:t>
            </a:r>
            <a:r>
              <a:rPr lang="zh-CN" altLang="en-US" sz="1700" dirty="0" smtClean="0">
                <a:latin typeface="微软雅黑" panose="020B0503020204020204" pitchFamily="34" charset="-122"/>
                <a:ea typeface="微软雅黑" panose="020B0503020204020204" pitchFamily="34" charset="-122"/>
              </a:rPr>
              <a:t>广告，例如</a:t>
            </a:r>
            <a:r>
              <a:rPr lang="zh-CN" altLang="en-US" sz="1700" dirty="0">
                <a:latin typeface="微软雅黑" panose="020B0503020204020204" pitchFamily="34" charset="-122"/>
                <a:ea typeface="微软雅黑" panose="020B0503020204020204" pitchFamily="34" charset="-122"/>
              </a:rPr>
              <a:t>在片头中写明“本视频由</a:t>
            </a:r>
            <a:r>
              <a:rPr lang="en-US" altLang="zh-CN" sz="1700" dirty="0">
                <a:latin typeface="微软雅黑" panose="020B0503020204020204" pitchFamily="34" charset="-122"/>
                <a:ea typeface="微软雅黑" panose="020B0503020204020204" pitchFamily="34" charset="-122"/>
              </a:rPr>
              <a:t>××</a:t>
            </a:r>
            <a:r>
              <a:rPr lang="zh-CN" altLang="en-US" sz="1700" dirty="0">
                <a:latin typeface="微软雅黑" panose="020B0503020204020204" pitchFamily="34" charset="-122"/>
                <a:ea typeface="微软雅黑" panose="020B0503020204020204" pitchFamily="34" charset="-122"/>
              </a:rPr>
              <a:t>社群提供</a:t>
            </a:r>
            <a:r>
              <a:rPr lang="zh-CN" altLang="en-US" sz="1700" dirty="0" smtClean="0">
                <a:latin typeface="微软雅黑" panose="020B0503020204020204" pitchFamily="34" charset="-122"/>
                <a:ea typeface="微软雅黑" panose="020B0503020204020204" pitchFamily="34" charset="-122"/>
              </a:rPr>
              <a:t>”，在</a:t>
            </a:r>
            <a:r>
              <a:rPr lang="zh-CN" altLang="en-US" sz="1700" dirty="0">
                <a:latin typeface="微软雅黑" panose="020B0503020204020204" pitchFamily="34" charset="-122"/>
                <a:ea typeface="微软雅黑" panose="020B0503020204020204" pitchFamily="34" charset="-122"/>
              </a:rPr>
              <a:t>片中偶尔在画面的右</a:t>
            </a:r>
            <a:r>
              <a:rPr lang="zh-CN" altLang="en-US" sz="1700" dirty="0" smtClean="0">
                <a:latin typeface="微软雅黑" panose="020B0503020204020204" pitchFamily="34" charset="-122"/>
                <a:ea typeface="微软雅黑" panose="020B0503020204020204" pitchFamily="34" charset="-122"/>
              </a:rPr>
              <a:t>下角出现</a:t>
            </a:r>
            <a:r>
              <a:rPr lang="zh-CN" altLang="en-US" sz="1700" dirty="0">
                <a:latin typeface="微软雅黑" panose="020B0503020204020204" pitchFamily="34" charset="-122"/>
                <a:ea typeface="微软雅黑" panose="020B0503020204020204" pitchFamily="34" charset="-122"/>
              </a:rPr>
              <a:t>入群的联系</a:t>
            </a:r>
            <a:r>
              <a:rPr lang="zh-CN" altLang="en-US" sz="1700" dirty="0" smtClean="0">
                <a:latin typeface="微软雅黑" panose="020B0503020204020204" pitchFamily="34" charset="-122"/>
                <a:ea typeface="微软雅黑" panose="020B0503020204020204" pitchFamily="34" charset="-122"/>
              </a:rPr>
              <a:t>方式，在</a:t>
            </a:r>
            <a:r>
              <a:rPr lang="zh-CN" altLang="en-US" sz="1700" dirty="0">
                <a:latin typeface="微软雅黑" panose="020B0503020204020204" pitchFamily="34" charset="-122"/>
                <a:ea typeface="微软雅黑" panose="020B0503020204020204" pitchFamily="34" charset="-122"/>
              </a:rPr>
              <a:t>片尾显示入群的二维码。</a:t>
            </a:r>
          </a:p>
        </p:txBody>
      </p:sp>
    </p:spTree>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5.1.2  </a:t>
            </a:r>
            <a:r>
              <a:rPr lang="zh-CN" altLang="en-US" sz="2700" dirty="0">
                <a:solidFill>
                  <a:srgbClr val="1369B2"/>
                </a:solidFill>
                <a:latin typeface="微软雅黑" panose="020B0503020204020204" pitchFamily="34" charset="-122"/>
                <a:ea typeface="微软雅黑" panose="020B0503020204020204" pitchFamily="34" charset="-122"/>
              </a:rPr>
              <a:t>内容</a:t>
            </a:r>
            <a:r>
              <a:rPr lang="zh-CN" altLang="en-US" sz="2700" dirty="0" smtClean="0">
                <a:solidFill>
                  <a:srgbClr val="1369B2"/>
                </a:solidFill>
                <a:latin typeface="微软雅黑" panose="020B0503020204020204" pitchFamily="34" charset="-122"/>
                <a:ea typeface="微软雅黑" panose="020B0503020204020204" pitchFamily="34" charset="-122"/>
              </a:rPr>
              <a:t>平台</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48558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 </a:t>
            </a:r>
            <a:r>
              <a:rPr lang="zh-CN" altLang="en-US" sz="2000" b="1" dirty="0" smtClean="0">
                <a:solidFill>
                  <a:srgbClr val="1B639F"/>
                </a:solidFill>
              </a:rPr>
              <a:t>内容</a:t>
            </a:r>
            <a:r>
              <a:rPr lang="zh-CN" altLang="en-US" sz="2000" b="1" dirty="0">
                <a:solidFill>
                  <a:srgbClr val="1B639F"/>
                </a:solidFill>
              </a:rPr>
              <a:t>平台的分类和对应的推广社群方法</a:t>
            </a:r>
          </a:p>
        </p:txBody>
      </p:sp>
      <p:sp>
        <p:nvSpPr>
          <p:cNvPr id="9" name="矩形 15"/>
          <p:cNvSpPr>
            <a:spLocks noChangeArrowheads="1"/>
          </p:cNvSpPr>
          <p:nvPr/>
        </p:nvSpPr>
        <p:spPr bwMode="auto">
          <a:xfrm>
            <a:off x="688976" y="2473325"/>
            <a:ext cx="7771456"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smtClean="0">
                <a:latin typeface="微软雅黑" panose="020B0503020204020204" pitchFamily="34" charset="-122"/>
                <a:ea typeface="微软雅黑" panose="020B0503020204020204" pitchFamily="34" charset="-122"/>
              </a:rPr>
              <a:t>2) </a:t>
            </a:r>
            <a:r>
              <a:rPr lang="zh-CN" altLang="en-US" sz="1700" dirty="0" smtClean="0">
                <a:latin typeface="微软雅黑" panose="020B0503020204020204" pitchFamily="34" charset="-122"/>
                <a:ea typeface="微软雅黑" panose="020B0503020204020204" pitchFamily="34" charset="-122"/>
              </a:rPr>
              <a:t>短</a:t>
            </a:r>
            <a:r>
              <a:rPr lang="zh-CN" altLang="en-US" sz="1700" dirty="0">
                <a:latin typeface="微软雅黑" panose="020B0503020204020204" pitchFamily="34" charset="-122"/>
                <a:ea typeface="微软雅黑" panose="020B0503020204020204" pitchFamily="34" charset="-122"/>
              </a:rPr>
              <a:t>视频内容平台</a:t>
            </a:r>
          </a:p>
          <a:p>
            <a:pPr algn="just">
              <a:lnSpc>
                <a:spcPct val="150000"/>
              </a:lnSpc>
            </a:pPr>
            <a:r>
              <a:rPr lang="zh-CN" altLang="en-US" sz="1700" dirty="0">
                <a:latin typeface="微软雅黑" panose="020B0503020204020204" pitchFamily="34" charset="-122"/>
                <a:ea typeface="微软雅黑" panose="020B0503020204020204" pitchFamily="34" charset="-122"/>
              </a:rPr>
              <a:t>短视频内容平台一般为短视频社交</a:t>
            </a:r>
            <a:r>
              <a:rPr lang="zh-CN" altLang="en-US" sz="1700" dirty="0" smtClean="0">
                <a:latin typeface="微软雅黑" panose="020B0503020204020204" pitchFamily="34" charset="-122"/>
                <a:ea typeface="微软雅黑" panose="020B0503020204020204" pitchFamily="34" charset="-122"/>
              </a:rPr>
              <a:t>平台。</a:t>
            </a:r>
            <a:r>
              <a:rPr lang="zh-CN" altLang="en-US" sz="1700" dirty="0">
                <a:latin typeface="微软雅黑" panose="020B0503020204020204" pitchFamily="34" charset="-122"/>
                <a:ea typeface="微软雅黑" panose="020B0503020204020204" pitchFamily="34" charset="-122"/>
              </a:rPr>
              <a:t>短视频内容一般单个视频都在</a:t>
            </a:r>
            <a:r>
              <a:rPr lang="en-US" altLang="zh-CN" sz="1700" dirty="0">
                <a:latin typeface="微软雅黑" panose="020B0503020204020204" pitchFamily="34" charset="-122"/>
                <a:ea typeface="微软雅黑" panose="020B0503020204020204" pitchFamily="34" charset="-122"/>
              </a:rPr>
              <a:t>1</a:t>
            </a:r>
            <a:r>
              <a:rPr lang="zh-CN" altLang="en-US" sz="1700" dirty="0">
                <a:latin typeface="微软雅黑" panose="020B0503020204020204" pitchFamily="34" charset="-122"/>
                <a:ea typeface="微软雅黑" panose="020B0503020204020204" pitchFamily="34" charset="-122"/>
              </a:rPr>
              <a:t>分钟以内，属于填充式消费，用户常常用短视频来填充自己的碎片时间。在短视频内容平台推广社群的可选形式较多，可以归纳为以下几种形式：</a:t>
            </a:r>
          </a:p>
          <a:p>
            <a:pPr marL="535305" indent="-179705" algn="just">
              <a:lnSpc>
                <a:spcPct val="150000"/>
              </a:lnSpc>
              <a:buFont typeface="Arial" panose="020B0604020202020204" pitchFamily="34" charset="0"/>
              <a:buChar char="•"/>
            </a:pPr>
            <a:r>
              <a:rPr lang="zh-CN" altLang="en-US" sz="1700" dirty="0" smtClean="0">
                <a:latin typeface="微软雅黑" panose="020B0503020204020204" pitchFamily="34" charset="-122"/>
                <a:ea typeface="微软雅黑" panose="020B0503020204020204" pitchFamily="34" charset="-122"/>
              </a:rPr>
              <a:t>在</a:t>
            </a:r>
            <a:r>
              <a:rPr lang="zh-CN" altLang="en-US" sz="1700" dirty="0">
                <a:latin typeface="微软雅黑" panose="020B0503020204020204" pitchFamily="34" charset="-122"/>
                <a:ea typeface="微软雅黑" panose="020B0503020204020204" pitchFamily="34" charset="-122"/>
              </a:rPr>
              <a:t>个人主页添加联系方式或者入群链接；</a:t>
            </a:r>
          </a:p>
          <a:p>
            <a:pPr marL="535305" indent="-179705" algn="just">
              <a:lnSpc>
                <a:spcPct val="150000"/>
              </a:lnSpc>
              <a:buFont typeface="Arial" panose="020B0604020202020204" pitchFamily="34" charset="0"/>
              <a:buChar char="•"/>
            </a:pPr>
            <a:r>
              <a:rPr lang="zh-CN" altLang="en-US" sz="1700" dirty="0" smtClean="0">
                <a:latin typeface="微软雅黑" panose="020B0503020204020204" pitchFamily="34" charset="-122"/>
                <a:ea typeface="微软雅黑" panose="020B0503020204020204" pitchFamily="34" charset="-122"/>
              </a:rPr>
              <a:t>通过</a:t>
            </a:r>
            <a:r>
              <a:rPr lang="zh-CN" altLang="en-US" sz="1700" dirty="0">
                <a:latin typeface="微软雅黑" panose="020B0503020204020204" pitchFamily="34" charset="-122"/>
                <a:ea typeface="微软雅黑" panose="020B0503020204020204" pitchFamily="34" charset="-122"/>
              </a:rPr>
              <a:t>知识分享来吸引用户；</a:t>
            </a:r>
          </a:p>
          <a:p>
            <a:pPr marL="535305" indent="-179705" algn="just">
              <a:lnSpc>
                <a:spcPct val="150000"/>
              </a:lnSpc>
              <a:buFont typeface="Arial" panose="020B0604020202020204" pitchFamily="34" charset="0"/>
              <a:buChar char="•"/>
            </a:pPr>
            <a:r>
              <a:rPr lang="zh-CN" altLang="en-US" sz="1700" dirty="0" smtClean="0">
                <a:latin typeface="微软雅黑" panose="020B0503020204020204" pitchFamily="34" charset="-122"/>
                <a:ea typeface="微软雅黑" panose="020B0503020204020204" pitchFamily="34" charset="-122"/>
              </a:rPr>
              <a:t>展现</a:t>
            </a:r>
            <a:r>
              <a:rPr lang="zh-CN" altLang="en-US" sz="1700" dirty="0">
                <a:latin typeface="微软雅黑" panose="020B0503020204020204" pitchFamily="34" charset="-122"/>
                <a:ea typeface="微软雅黑" panose="020B0503020204020204" pitchFamily="34" charset="-122"/>
              </a:rPr>
              <a:t>社群内有趣搞笑的内容；</a:t>
            </a:r>
          </a:p>
          <a:p>
            <a:pPr marL="535305" indent="-179705" algn="just">
              <a:lnSpc>
                <a:spcPct val="150000"/>
              </a:lnSpc>
              <a:buFont typeface="Arial" panose="020B0604020202020204" pitchFamily="34" charset="0"/>
              <a:buChar char="•"/>
            </a:pPr>
            <a:r>
              <a:rPr lang="zh-CN" altLang="en-US" sz="1700" dirty="0" smtClean="0">
                <a:latin typeface="微软雅黑" panose="020B0503020204020204" pitchFamily="34" charset="-122"/>
                <a:ea typeface="微软雅黑" panose="020B0503020204020204" pitchFamily="34" charset="-122"/>
              </a:rPr>
              <a:t>策划</a:t>
            </a:r>
            <a:r>
              <a:rPr lang="zh-CN" altLang="en-US" sz="1700" dirty="0">
                <a:latin typeface="微软雅黑" panose="020B0503020204020204" pitchFamily="34" charset="-122"/>
                <a:ea typeface="微软雅黑" panose="020B0503020204020204" pitchFamily="34" charset="-122"/>
              </a:rPr>
              <a:t>社群相关的剧情性短片；</a:t>
            </a:r>
          </a:p>
          <a:p>
            <a:pPr marL="535305" indent="-179705" algn="just">
              <a:lnSpc>
                <a:spcPct val="150000"/>
              </a:lnSpc>
              <a:buFont typeface="Arial" panose="020B0604020202020204" pitchFamily="34" charset="0"/>
              <a:buChar char="•"/>
            </a:pPr>
            <a:r>
              <a:rPr lang="zh-CN" altLang="en-US" sz="1700" dirty="0" smtClean="0">
                <a:latin typeface="微软雅黑" panose="020B0503020204020204" pitchFamily="34" charset="-122"/>
                <a:ea typeface="微软雅黑" panose="020B0503020204020204" pitchFamily="34" charset="-122"/>
              </a:rPr>
              <a:t>社群</a:t>
            </a:r>
            <a:r>
              <a:rPr lang="zh-CN" altLang="en-US" sz="1700" dirty="0">
                <a:latin typeface="微软雅黑" panose="020B0503020204020204" pitchFamily="34" charset="-122"/>
                <a:ea typeface="微软雅黑" panose="020B0503020204020204" pitchFamily="34" charset="-122"/>
              </a:rPr>
              <a:t>或社群成员的</a:t>
            </a:r>
            <a:r>
              <a:rPr lang="en-US" altLang="zh-CN" sz="1700" dirty="0">
                <a:latin typeface="微软雅黑" panose="020B0503020204020204" pitchFamily="34" charset="-122"/>
                <a:ea typeface="微软雅黑" panose="020B0503020204020204" pitchFamily="34" charset="-122"/>
              </a:rPr>
              <a:t>vlog</a:t>
            </a:r>
            <a:r>
              <a:rPr lang="zh-CN" altLang="en-US" sz="1700" dirty="0">
                <a:latin typeface="微软雅黑" panose="020B0503020204020204" pitchFamily="34" charset="-122"/>
                <a:ea typeface="微软雅黑" panose="020B0503020204020204" pitchFamily="34" charset="-122"/>
              </a:rPr>
              <a:t>（视频网络日志）；</a:t>
            </a:r>
          </a:p>
          <a:p>
            <a:pPr marL="535305" indent="-179705" algn="just">
              <a:lnSpc>
                <a:spcPct val="150000"/>
              </a:lnSpc>
              <a:buFont typeface="Arial" panose="020B0604020202020204" pitchFamily="34" charset="0"/>
              <a:buChar char="•"/>
            </a:pPr>
            <a:r>
              <a:rPr lang="zh-CN" altLang="en-US" sz="1700" dirty="0" smtClean="0">
                <a:latin typeface="微软雅黑" panose="020B0503020204020204" pitchFamily="34" charset="-122"/>
                <a:ea typeface="微软雅黑" panose="020B0503020204020204" pitchFamily="34" charset="-122"/>
              </a:rPr>
              <a:t>拍摄</a:t>
            </a:r>
            <a:r>
              <a:rPr lang="zh-CN" altLang="en-US" sz="1700" dirty="0">
                <a:latin typeface="微软雅黑" panose="020B0503020204020204" pitchFamily="34" charset="-122"/>
                <a:ea typeface="微软雅黑" panose="020B0503020204020204" pitchFamily="34" charset="-122"/>
              </a:rPr>
              <a:t>社群相关产品或作品</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5.1.2  </a:t>
            </a:r>
            <a:r>
              <a:rPr lang="zh-CN" altLang="en-US" sz="2700" dirty="0">
                <a:solidFill>
                  <a:srgbClr val="1369B2"/>
                </a:solidFill>
                <a:latin typeface="微软雅黑" panose="020B0503020204020204" pitchFamily="34" charset="-122"/>
                <a:ea typeface="微软雅黑" panose="020B0503020204020204" pitchFamily="34" charset="-122"/>
              </a:rPr>
              <a:t>内容</a:t>
            </a:r>
            <a:r>
              <a:rPr lang="zh-CN" altLang="en-US" sz="2700" dirty="0" smtClean="0">
                <a:solidFill>
                  <a:srgbClr val="1369B2"/>
                </a:solidFill>
                <a:latin typeface="微软雅黑" panose="020B0503020204020204" pitchFamily="34" charset="-122"/>
                <a:ea typeface="微软雅黑" panose="020B0503020204020204" pitchFamily="34" charset="-122"/>
              </a:rPr>
              <a:t>平台</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48558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 </a:t>
            </a:r>
            <a:r>
              <a:rPr lang="zh-CN" altLang="en-US" sz="2000" b="1" dirty="0" smtClean="0">
                <a:solidFill>
                  <a:srgbClr val="1B639F"/>
                </a:solidFill>
              </a:rPr>
              <a:t>内容</a:t>
            </a:r>
            <a:r>
              <a:rPr lang="zh-CN" altLang="en-US" sz="2000" b="1" dirty="0">
                <a:solidFill>
                  <a:srgbClr val="1B639F"/>
                </a:solidFill>
              </a:rPr>
              <a:t>平台的分类和对应的推广社群方法</a:t>
            </a:r>
          </a:p>
        </p:txBody>
      </p:sp>
      <p:sp>
        <p:nvSpPr>
          <p:cNvPr id="9" name="矩形 15"/>
          <p:cNvSpPr>
            <a:spLocks noChangeArrowheads="1"/>
          </p:cNvSpPr>
          <p:nvPr/>
        </p:nvSpPr>
        <p:spPr bwMode="auto">
          <a:xfrm>
            <a:off x="688976" y="2473325"/>
            <a:ext cx="7771456" cy="283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smtClean="0">
                <a:latin typeface="微软雅黑" panose="020B0503020204020204" pitchFamily="34" charset="-122"/>
                <a:ea typeface="微软雅黑" panose="020B0503020204020204" pitchFamily="34" charset="-122"/>
              </a:rPr>
              <a:t>3) </a:t>
            </a:r>
            <a:r>
              <a:rPr lang="zh-CN" altLang="en-US" sz="1700" dirty="0" smtClean="0">
                <a:latin typeface="微软雅黑" panose="020B0503020204020204" pitchFamily="34" charset="-122"/>
                <a:ea typeface="微软雅黑" panose="020B0503020204020204" pitchFamily="34" charset="-122"/>
              </a:rPr>
              <a:t>直播</a:t>
            </a:r>
            <a:r>
              <a:rPr lang="zh-CN" altLang="en-US" sz="1700" dirty="0">
                <a:latin typeface="微软雅黑" panose="020B0503020204020204" pitchFamily="34" charset="-122"/>
                <a:ea typeface="微软雅黑" panose="020B0503020204020204" pitchFamily="34" charset="-122"/>
              </a:rPr>
              <a:t>内容平台</a:t>
            </a:r>
          </a:p>
          <a:p>
            <a:pPr algn="just">
              <a:lnSpc>
                <a:spcPct val="150000"/>
              </a:lnSpc>
            </a:pPr>
            <a:r>
              <a:rPr lang="zh-CN" altLang="en-US" sz="1700" dirty="0">
                <a:latin typeface="微软雅黑" panose="020B0503020204020204" pitchFamily="34" charset="-122"/>
                <a:ea typeface="微软雅黑" panose="020B0503020204020204" pitchFamily="34" charset="-122"/>
              </a:rPr>
              <a:t>在实际生活</a:t>
            </a:r>
            <a:r>
              <a:rPr lang="zh-CN" altLang="en-US" sz="1700" dirty="0" smtClean="0">
                <a:latin typeface="微软雅黑" panose="020B0503020204020204" pitchFamily="34" charset="-122"/>
                <a:ea typeface="微软雅黑" panose="020B0503020204020204" pitchFamily="34" charset="-122"/>
              </a:rPr>
              <a:t>中，大家</a:t>
            </a:r>
            <a:r>
              <a:rPr lang="zh-CN" altLang="en-US" sz="1700" dirty="0">
                <a:latin typeface="微软雅黑" panose="020B0503020204020204" pitchFamily="34" charset="-122"/>
                <a:ea typeface="微软雅黑" panose="020B0503020204020204" pitchFamily="34" charset="-122"/>
              </a:rPr>
              <a:t>都看过</a:t>
            </a:r>
            <a:r>
              <a:rPr lang="zh-CN" altLang="en-US" sz="1700" dirty="0" smtClean="0">
                <a:latin typeface="微软雅黑" panose="020B0503020204020204" pitchFamily="34" charset="-122"/>
                <a:ea typeface="微软雅黑" panose="020B0503020204020204" pitchFamily="34" charset="-122"/>
              </a:rPr>
              <a:t>直播，例如</a:t>
            </a:r>
            <a:r>
              <a:rPr lang="zh-CN" altLang="en-US" sz="1700" dirty="0">
                <a:latin typeface="微软雅黑" panose="020B0503020204020204" pitchFamily="34" charset="-122"/>
                <a:ea typeface="微软雅黑" panose="020B0503020204020204" pitchFamily="34" charset="-122"/>
              </a:rPr>
              <a:t>游戏直播、电商直播。运营者想要在直播中</a:t>
            </a:r>
            <a:r>
              <a:rPr lang="zh-CN" altLang="en-US" sz="1700" dirty="0" smtClean="0">
                <a:latin typeface="微软雅黑" panose="020B0503020204020204" pitchFamily="34" charset="-122"/>
                <a:ea typeface="微软雅黑" panose="020B0503020204020204" pitchFamily="34" charset="-122"/>
              </a:rPr>
              <a:t>推广社群，主要</a:t>
            </a:r>
            <a:r>
              <a:rPr lang="zh-CN" altLang="en-US" sz="1700" dirty="0">
                <a:latin typeface="微软雅黑" panose="020B0503020204020204" pitchFamily="34" charset="-122"/>
                <a:ea typeface="微软雅黑" panose="020B0503020204020204" pitchFamily="34" charset="-122"/>
              </a:rPr>
              <a:t>方法为口头推广和画面推广。口头推广是指直播者在直播中直接介绍</a:t>
            </a:r>
            <a:r>
              <a:rPr lang="zh-CN" altLang="en-US" sz="1700" dirty="0" smtClean="0">
                <a:latin typeface="微软雅黑" panose="020B0503020204020204" pitchFamily="34" charset="-122"/>
                <a:ea typeface="微软雅黑" panose="020B0503020204020204" pitchFamily="34" charset="-122"/>
              </a:rPr>
              <a:t>社群，并告诉</a:t>
            </a:r>
            <a:r>
              <a:rPr lang="zh-CN" altLang="en-US" sz="1700" dirty="0">
                <a:latin typeface="微软雅黑" panose="020B0503020204020204" pitchFamily="34" charset="-122"/>
                <a:ea typeface="微软雅黑" panose="020B0503020204020204" pitchFamily="34" charset="-122"/>
              </a:rPr>
              <a:t>观看者如何进入</a:t>
            </a:r>
            <a:r>
              <a:rPr lang="zh-CN" altLang="en-US" sz="1700" dirty="0" smtClean="0">
                <a:latin typeface="微软雅黑" panose="020B0503020204020204" pitchFamily="34" charset="-122"/>
                <a:ea typeface="微软雅黑" panose="020B0503020204020204" pitchFamily="34" charset="-122"/>
              </a:rPr>
              <a:t>社群；画面</a:t>
            </a:r>
            <a:r>
              <a:rPr lang="zh-CN" altLang="en-US" sz="1700" dirty="0">
                <a:latin typeface="微软雅黑" panose="020B0503020204020204" pitchFamily="34" charset="-122"/>
                <a:ea typeface="微软雅黑" panose="020B0503020204020204" pitchFamily="34" charset="-122"/>
              </a:rPr>
              <a:t>推广是指在直播画面中植入社群的介绍或进入社群的</a:t>
            </a:r>
            <a:r>
              <a:rPr lang="zh-CN" altLang="en-US" sz="1700" dirty="0" smtClean="0">
                <a:latin typeface="微软雅黑" panose="020B0503020204020204" pitchFamily="34" charset="-122"/>
                <a:ea typeface="微软雅黑" panose="020B0503020204020204" pitchFamily="34" charset="-122"/>
              </a:rPr>
              <a:t>方法，例如</a:t>
            </a:r>
            <a:r>
              <a:rPr lang="zh-CN" altLang="en-US" sz="1700" dirty="0">
                <a:latin typeface="微软雅黑" panose="020B0503020204020204" pitchFamily="34" charset="-122"/>
                <a:ea typeface="微软雅黑" panose="020B0503020204020204" pitchFamily="34" charset="-122"/>
              </a:rPr>
              <a:t>在电商直播</a:t>
            </a:r>
            <a:r>
              <a:rPr lang="zh-CN" altLang="en-US" sz="1700" dirty="0" smtClean="0">
                <a:latin typeface="微软雅黑" panose="020B0503020204020204" pitchFamily="34" charset="-122"/>
                <a:ea typeface="微软雅黑" panose="020B0503020204020204" pitchFamily="34" charset="-122"/>
              </a:rPr>
              <a:t>中，我们</a:t>
            </a:r>
            <a:r>
              <a:rPr lang="zh-CN" altLang="en-US" sz="1700" dirty="0">
                <a:latin typeface="微软雅黑" panose="020B0503020204020204" pitchFamily="34" charset="-122"/>
                <a:ea typeface="微软雅黑" panose="020B0503020204020204" pitchFamily="34" charset="-122"/>
              </a:rPr>
              <a:t>往往可以看到画面的角落里有一个二维</a:t>
            </a:r>
            <a:r>
              <a:rPr lang="zh-CN" altLang="en-US" sz="1700" dirty="0" smtClean="0">
                <a:latin typeface="微软雅黑" panose="020B0503020204020204" pitchFamily="34" charset="-122"/>
                <a:ea typeface="微软雅黑" panose="020B0503020204020204" pitchFamily="34" charset="-122"/>
              </a:rPr>
              <a:t>码，并</a:t>
            </a:r>
            <a:r>
              <a:rPr lang="zh-CN" altLang="en-US" sz="1700" dirty="0">
                <a:latin typeface="微软雅黑" panose="020B0503020204020204" pitchFamily="34" charset="-122"/>
                <a:ea typeface="微软雅黑" panose="020B0503020204020204" pitchFamily="34" charset="-122"/>
              </a:rPr>
              <a:t>有“扫码入群领取</a:t>
            </a:r>
            <a:r>
              <a:rPr lang="zh-CN" altLang="en-US" sz="1700" dirty="0" smtClean="0">
                <a:latin typeface="微软雅黑" panose="020B0503020204020204" pitchFamily="34" charset="-122"/>
                <a:ea typeface="微软雅黑" panose="020B0503020204020204" pitchFamily="34" charset="-122"/>
              </a:rPr>
              <a:t>优惠券</a:t>
            </a:r>
            <a:r>
              <a:rPr lang="zh-CN" altLang="en-US" sz="1700" dirty="0">
                <a:latin typeface="微软雅黑" panose="020B0503020204020204" pitchFamily="34" charset="-122"/>
                <a:ea typeface="微软雅黑" panose="020B0503020204020204" pitchFamily="34" charset="-122"/>
              </a:rPr>
              <a:t>”字样的</a:t>
            </a:r>
            <a:r>
              <a:rPr lang="zh-CN" altLang="en-US" sz="1700" dirty="0" smtClean="0">
                <a:latin typeface="微软雅黑" panose="020B0503020204020204" pitchFamily="34" charset="-122"/>
                <a:ea typeface="微软雅黑" panose="020B0503020204020204" pitchFamily="34" charset="-122"/>
              </a:rPr>
              <a:t>说明，这</a:t>
            </a:r>
            <a:r>
              <a:rPr lang="zh-CN" altLang="en-US" sz="1700" dirty="0">
                <a:latin typeface="微软雅黑" panose="020B0503020204020204" pitchFamily="34" charset="-122"/>
                <a:ea typeface="微软雅黑" panose="020B0503020204020204" pitchFamily="34" charset="-122"/>
              </a:rPr>
              <a:t>就是通过在直播画面中插入广告的方式吸引用户加入社群。</a:t>
            </a:r>
          </a:p>
        </p:txBody>
      </p:sp>
    </p:spTree>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5.1.3  </a:t>
            </a:r>
            <a:r>
              <a:rPr lang="zh-CN" altLang="en-US" sz="2700" dirty="0" smtClean="0">
                <a:solidFill>
                  <a:srgbClr val="1369B2"/>
                </a:solidFill>
                <a:latin typeface="微软雅黑" panose="020B0503020204020204" pitchFamily="34" charset="-122"/>
                <a:ea typeface="微软雅黑" panose="020B0503020204020204" pitchFamily="34" charset="-122"/>
              </a:rPr>
              <a:t>私</a:t>
            </a:r>
            <a:r>
              <a:rPr lang="zh-CN" altLang="en-US" sz="2700" dirty="0">
                <a:solidFill>
                  <a:srgbClr val="1369B2"/>
                </a:solidFill>
                <a:latin typeface="微软雅黑" panose="020B0503020204020204" pitchFamily="34" charset="-122"/>
                <a:ea typeface="微软雅黑" panose="020B0503020204020204" pitchFamily="34" charset="-122"/>
              </a:rPr>
              <a:t>域流量平台</a:t>
            </a:r>
            <a:endParaRPr lang="zh-CN" altLang="en-US" sz="2700" dirty="0" smtClean="0">
              <a:solidFill>
                <a:srgbClr val="1369B2"/>
              </a:solidFill>
              <a:latin typeface="微软雅黑" panose="020B0503020204020204" pitchFamily="34" charset="-122"/>
              <a:ea typeface="微软雅黑" panose="020B0503020204020204"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15"/>
          <p:cNvSpPr>
            <a:spLocks noChangeArrowheads="1"/>
          </p:cNvSpPr>
          <p:nvPr/>
        </p:nvSpPr>
        <p:spPr bwMode="auto">
          <a:xfrm>
            <a:off x="688976" y="2036518"/>
            <a:ext cx="7771456" cy="2054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私域流量是指运营者可以自由反复利用、无需付费、又能随时触达，被沉淀在微信群、个人微信号、</a:t>
            </a:r>
            <a:r>
              <a:rPr lang="en-US" altLang="zh-CN" sz="1700" dirty="0">
                <a:latin typeface="微软雅黑" panose="020B0503020204020204" pitchFamily="34" charset="-122"/>
                <a:ea typeface="微软雅黑" panose="020B0503020204020204" pitchFamily="34" charset="-122"/>
              </a:rPr>
              <a:t>QQ</a:t>
            </a:r>
            <a:r>
              <a:rPr lang="zh-CN" altLang="en-US" sz="1700" dirty="0">
                <a:latin typeface="微软雅黑" panose="020B0503020204020204" pitchFamily="34" charset="-122"/>
                <a:ea typeface="微软雅黑" panose="020B0503020204020204" pitchFamily="34" charset="-122"/>
              </a:rPr>
              <a:t>空间、朋友圈等自媒体渠道的用户。相对社交平台、内容平台这些公域流量平台，它属于运营者“私有资产”。</a:t>
            </a:r>
          </a:p>
          <a:p>
            <a:pPr algn="just">
              <a:lnSpc>
                <a:spcPct val="150000"/>
              </a:lnSpc>
            </a:pPr>
            <a:r>
              <a:rPr lang="zh-CN" altLang="en-US" sz="1700" dirty="0">
                <a:latin typeface="微软雅黑" panose="020B0503020204020204" pitchFamily="34" charset="-122"/>
                <a:ea typeface="微软雅黑" panose="020B0503020204020204" pitchFamily="34" charset="-122"/>
              </a:rPr>
              <a:t>通过私域流量平台进行推广，更具有传播的高效性和转化的高成功率，是免费流量渠道中推广效率最高的渠道</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p:txBody>
      </p:sp>
      <p:pic>
        <p:nvPicPr>
          <p:cNvPr id="1026" name="Picture 2" descr="https://ss3.bdstatic.com/70cFv8Sh_Q1YnxGkpoWK1HF6hhy/it/u=4226461727,1123747256&amp;fm=11&amp;gp=0.jpg"/>
          <p:cNvPicPr>
            <a:picLocks noChangeAspect="1" noChangeArrowheads="1"/>
          </p:cNvPicPr>
          <p:nvPr/>
        </p:nvPicPr>
        <p:blipFill rotWithShape="1">
          <a:blip r:embed="rId4">
            <a:extLst>
              <a:ext uri="{28A0092B-C50C-407E-A947-70E740481C1C}">
                <a14:useLocalDpi xmlns:a14="http://schemas.microsoft.com/office/drawing/2010/main" val="0"/>
              </a:ext>
            </a:extLst>
          </a:blip>
          <a:srcRect t="10354" b="18996"/>
          <a:stretch>
            <a:fillRect/>
          </a:stretch>
        </p:blipFill>
        <p:spPr bwMode="auto">
          <a:xfrm>
            <a:off x="2558480" y="4509120"/>
            <a:ext cx="4032448" cy="18992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grpSp>
        <p:nvGrpSpPr>
          <p:cNvPr id="4102" name="组合 32"/>
          <p:cNvGrpSpPr/>
          <p:nvPr/>
        </p:nvGrpSpPr>
        <p:grpSpPr bwMode="auto">
          <a:xfrm>
            <a:off x="598488" y="2270125"/>
            <a:ext cx="2373312" cy="2371725"/>
            <a:chOff x="619984" y="2335306"/>
            <a:chExt cx="2373313" cy="2371725"/>
          </a:xfrm>
        </p:grpSpPr>
        <p:grpSp>
          <p:nvGrpSpPr>
            <p:cNvPr id="4108" name="组合 33"/>
            <p:cNvGrpSpPr/>
            <p:nvPr/>
          </p:nvGrpSpPr>
          <p:grpSpPr bwMode="auto">
            <a:xfrm>
              <a:off x="619984" y="2335306"/>
              <a:ext cx="2373313" cy="2371725"/>
              <a:chOff x="619984" y="2335306"/>
              <a:chExt cx="2373313" cy="2371725"/>
            </a:xfrm>
          </p:grpSpPr>
          <p:sp>
            <p:nvSpPr>
              <p:cNvPr id="4118" name="Oval 31"/>
              <p:cNvSpPr>
                <a:spLocks noChangeArrowheads="1"/>
              </p:cNvSpPr>
              <p:nvPr/>
            </p:nvSpPr>
            <p:spPr bwMode="auto">
              <a:xfrm>
                <a:off x="619984" y="2335306"/>
                <a:ext cx="2373313" cy="2371725"/>
              </a:xfrm>
              <a:prstGeom prst="ellipse">
                <a:avLst/>
              </a:prstGeom>
              <a:gradFill rotWithShape="1">
                <a:gsLst>
                  <a:gs pos="0">
                    <a:srgbClr val="FFFFFF"/>
                  </a:gs>
                  <a:gs pos="50000">
                    <a:srgbClr val="3072AE"/>
                  </a:gs>
                  <a:gs pos="100000">
                    <a:srgbClr val="FFFFF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endParaRPr lang="zh-CN" altLang="en-US" smtClean="0">
                  <a:solidFill>
                    <a:prstClr val="black"/>
                  </a:solidFill>
                </a:endParaRPr>
              </a:p>
            </p:txBody>
          </p:sp>
          <p:sp>
            <p:nvSpPr>
              <p:cNvPr id="4119" name="Oval 32"/>
              <p:cNvSpPr>
                <a:spLocks noChangeArrowheads="1"/>
              </p:cNvSpPr>
              <p:nvPr/>
            </p:nvSpPr>
            <p:spPr bwMode="auto">
              <a:xfrm>
                <a:off x="775018" y="2488248"/>
                <a:ext cx="2058987" cy="2060575"/>
              </a:xfrm>
              <a:prstGeom prst="ellipse">
                <a:avLst/>
              </a:prstGeom>
              <a:gradFill rotWithShape="0">
                <a:gsLst>
                  <a:gs pos="0">
                    <a:srgbClr val="3072AE"/>
                  </a:gs>
                  <a:gs pos="100000">
                    <a:srgbClr val="1B4F93"/>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endParaRPr lang="zh-CN" altLang="en-US" smtClean="0">
                  <a:solidFill>
                    <a:prstClr val="black"/>
                  </a:solidFill>
                </a:endParaRPr>
              </a:p>
            </p:txBody>
          </p:sp>
        </p:grpSp>
        <p:grpSp>
          <p:nvGrpSpPr>
            <p:cNvPr id="4109" name="组合 34"/>
            <p:cNvGrpSpPr/>
            <p:nvPr/>
          </p:nvGrpSpPr>
          <p:grpSpPr bwMode="auto">
            <a:xfrm>
              <a:off x="868680" y="2595656"/>
              <a:ext cx="1862679" cy="1855787"/>
              <a:chOff x="868680" y="2595656"/>
              <a:chExt cx="1862679" cy="1855787"/>
            </a:xfrm>
          </p:grpSpPr>
          <p:sp>
            <p:nvSpPr>
              <p:cNvPr id="36" name="Oval 34"/>
              <p:cNvSpPr>
                <a:spLocks noChangeArrowheads="1"/>
              </p:cNvSpPr>
              <p:nvPr/>
            </p:nvSpPr>
            <p:spPr bwMode="auto">
              <a:xfrm>
                <a:off x="927959" y="2603594"/>
                <a:ext cx="1798638" cy="1800225"/>
              </a:xfrm>
              <a:prstGeom prst="ellipse">
                <a:avLst/>
              </a:prstGeom>
              <a:gradFill rotWithShape="1">
                <a:gsLst>
                  <a:gs pos="0">
                    <a:schemeClr val="bg2">
                      <a:lumMod val="90000"/>
                    </a:schemeClr>
                  </a:gs>
                  <a:gs pos="100000">
                    <a:srgbClr val="D6E1E2"/>
                  </a:gs>
                </a:gsLst>
                <a:lin ang="5400000" scaled="1"/>
              </a:gradFill>
              <a:ln>
                <a:noFill/>
              </a:ln>
              <a:effectLst/>
            </p:spPr>
            <p:txBody>
              <a:bodyPr vert="eaVert" wrap="none" anchor="ctr"/>
              <a:lstStyle/>
              <a:p>
                <a:pPr eaLnBrk="0" fontAlgn="base" hangingPunct="0">
                  <a:spcBef>
                    <a:spcPct val="0"/>
                  </a:spcBef>
                  <a:spcAft>
                    <a:spcPct val="0"/>
                  </a:spcAft>
                  <a:defRPr/>
                </a:pPr>
                <a:endParaRPr lang="zh-CN" altLang="en-US">
                  <a:solidFill>
                    <a:prstClr val="black"/>
                  </a:solidFill>
                </a:endParaRPr>
              </a:p>
            </p:txBody>
          </p:sp>
          <p:grpSp>
            <p:nvGrpSpPr>
              <p:cNvPr id="4111" name="组合 36"/>
              <p:cNvGrpSpPr/>
              <p:nvPr/>
            </p:nvGrpSpPr>
            <p:grpSpPr bwMode="auto">
              <a:xfrm>
                <a:off x="868680" y="2595656"/>
                <a:ext cx="1862679" cy="1855787"/>
                <a:chOff x="2054543" y="2610896"/>
                <a:chExt cx="1862679" cy="1855787"/>
              </a:xfrm>
            </p:grpSpPr>
            <p:sp>
              <p:nvSpPr>
                <p:cNvPr id="38" name="Oval 33"/>
                <p:cNvSpPr>
                  <a:spLocks noChangeArrowheads="1"/>
                </p:cNvSpPr>
                <p:nvPr/>
              </p:nvSpPr>
              <p:spPr bwMode="auto">
                <a:xfrm>
                  <a:off x="2059847" y="2610896"/>
                  <a:ext cx="1857376" cy="1855788"/>
                </a:xfrm>
                <a:prstGeom prst="ellipse">
                  <a:avLst/>
                </a:prstGeom>
                <a:solidFill>
                  <a:schemeClr val="bg1">
                    <a:lumMod val="75000"/>
                  </a:schemeClr>
                </a:solidFill>
                <a:ln>
                  <a:noFill/>
                </a:ln>
                <a:effectLst/>
              </p:spPr>
              <p:txBody>
                <a:bodyPr anchor="ctr">
                  <a:spAutoFit/>
                </a:bodyPr>
                <a:lstStyle/>
                <a:p>
                  <a:pPr eaLnBrk="0" fontAlgn="base" hangingPunct="0">
                    <a:spcBef>
                      <a:spcPct val="0"/>
                    </a:spcBef>
                    <a:spcAft>
                      <a:spcPct val="0"/>
                    </a:spcAft>
                    <a:defRPr/>
                  </a:pPr>
                  <a:endParaRPr lang="zh-CN" altLang="en-US">
                    <a:solidFill>
                      <a:prstClr val="black"/>
                    </a:solidFill>
                  </a:endParaRPr>
                </a:p>
              </p:txBody>
            </p:sp>
            <p:grpSp>
              <p:nvGrpSpPr>
                <p:cNvPr id="4113" name="组合 38"/>
                <p:cNvGrpSpPr/>
                <p:nvPr/>
              </p:nvGrpSpPr>
              <p:grpSpPr bwMode="auto">
                <a:xfrm>
                  <a:off x="2054543" y="2612073"/>
                  <a:ext cx="1755775" cy="1755775"/>
                  <a:chOff x="2054543" y="2612073"/>
                  <a:chExt cx="1755775" cy="1755775"/>
                </a:xfrm>
              </p:grpSpPr>
              <p:sp>
                <p:nvSpPr>
                  <p:cNvPr id="4114" name="Oval 35"/>
                  <p:cNvSpPr>
                    <a:spLocks noChangeArrowheads="1"/>
                  </p:cNvSpPr>
                  <p:nvPr/>
                </p:nvSpPr>
                <p:spPr bwMode="auto">
                  <a:xfrm>
                    <a:off x="2054543" y="2612073"/>
                    <a:ext cx="1755775" cy="1755775"/>
                  </a:xfrm>
                  <a:prstGeom prst="ellipse">
                    <a:avLst/>
                  </a:prstGeom>
                  <a:gradFill rotWithShape="1">
                    <a:gsLst>
                      <a:gs pos="0">
                        <a:srgbClr val="D6E1E2">
                          <a:alpha val="0"/>
                        </a:srgbClr>
                      </a:gs>
                      <a:gs pos="100000">
                        <a:srgbClr val="F1F5F5"/>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endParaRPr lang="zh-CN" altLang="en-US" smtClean="0">
                      <a:solidFill>
                        <a:prstClr val="black"/>
                      </a:solidFill>
                    </a:endParaRPr>
                  </a:p>
                </p:txBody>
              </p:sp>
              <p:grpSp>
                <p:nvGrpSpPr>
                  <p:cNvPr id="4115" name="组合 40"/>
                  <p:cNvGrpSpPr/>
                  <p:nvPr/>
                </p:nvGrpSpPr>
                <p:grpSpPr bwMode="auto">
                  <a:xfrm>
                    <a:off x="2132872" y="2668046"/>
                    <a:ext cx="1668463" cy="1639887"/>
                    <a:chOff x="2132872" y="2668046"/>
                    <a:chExt cx="1668463" cy="1639887"/>
                  </a:xfrm>
                </p:grpSpPr>
                <p:sp>
                  <p:nvSpPr>
                    <p:cNvPr id="42" name="Oval 36"/>
                    <p:cNvSpPr>
                      <a:spLocks noChangeArrowheads="1"/>
                    </p:cNvSpPr>
                    <p:nvPr/>
                  </p:nvSpPr>
                  <p:spPr bwMode="auto">
                    <a:xfrm>
                      <a:off x="2132872" y="2668046"/>
                      <a:ext cx="1668463" cy="1639888"/>
                    </a:xfrm>
                    <a:prstGeom prst="ellipse">
                      <a:avLst/>
                    </a:prstGeom>
                    <a:gradFill rotWithShape="1">
                      <a:gsLst>
                        <a:gs pos="0">
                          <a:schemeClr val="bg1">
                            <a:lumMod val="95000"/>
                          </a:schemeClr>
                        </a:gs>
                        <a:gs pos="100000">
                          <a:srgbClr val="D6E1E2">
                            <a:alpha val="48000"/>
                          </a:srgbClr>
                        </a:gs>
                      </a:gsLst>
                      <a:lin ang="5400000" scaled="1"/>
                    </a:gradFill>
                    <a:ln>
                      <a:noFill/>
                    </a:ln>
                    <a:effectLst/>
                  </p:spPr>
                  <p:txBody>
                    <a:bodyPr vert="eaVert" wrap="none" anchor="ctr"/>
                    <a:lstStyle/>
                    <a:p>
                      <a:pPr eaLnBrk="0" fontAlgn="base" hangingPunct="0">
                        <a:spcBef>
                          <a:spcPct val="0"/>
                        </a:spcBef>
                        <a:spcAft>
                          <a:spcPct val="0"/>
                        </a:spcAft>
                        <a:defRPr/>
                      </a:pPr>
                      <a:endParaRPr lang="zh-CN" altLang="en-US">
                        <a:solidFill>
                          <a:prstClr val="black"/>
                        </a:solidFill>
                      </a:endParaRPr>
                    </a:p>
                  </p:txBody>
                </p:sp>
                <p:sp>
                  <p:nvSpPr>
                    <p:cNvPr id="4117" name="Oval 37"/>
                    <p:cNvSpPr>
                      <a:spLocks noChangeArrowheads="1"/>
                    </p:cNvSpPr>
                    <p:nvPr/>
                  </p:nvSpPr>
                  <p:spPr bwMode="auto">
                    <a:xfrm>
                      <a:off x="2208530" y="2693035"/>
                      <a:ext cx="1482725" cy="1331913"/>
                    </a:xfrm>
                    <a:prstGeom prst="ellipse">
                      <a:avLst/>
                    </a:prstGeom>
                    <a:gradFill rotWithShape="1">
                      <a:gsLst>
                        <a:gs pos="0">
                          <a:srgbClr val="FFFFFF"/>
                        </a:gs>
                        <a:gs pos="100000">
                          <a:srgbClr val="D6E1E2">
                            <a:alpha val="37999"/>
                          </a:srgb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endParaRPr lang="zh-CN" altLang="en-US" smtClean="0">
                        <a:solidFill>
                          <a:prstClr val="black"/>
                        </a:solidFill>
                      </a:endParaRPr>
                    </a:p>
                  </p:txBody>
                </p:sp>
              </p:grpSp>
            </p:grpSp>
          </p:grpSp>
        </p:grpSp>
      </p:grpSp>
      <p:sp>
        <p:nvSpPr>
          <p:cNvPr id="46" name="Text Box 38"/>
          <p:cNvSpPr txBox="1">
            <a:spLocks noChangeArrowheads="1"/>
          </p:cNvSpPr>
          <p:nvPr/>
        </p:nvSpPr>
        <p:spPr bwMode="auto">
          <a:xfrm>
            <a:off x="846138" y="3135313"/>
            <a:ext cx="1827212" cy="647700"/>
          </a:xfrm>
          <a:prstGeom prst="rect">
            <a:avLst/>
          </a:prstGeom>
          <a:noFill/>
          <a:ln>
            <a:noFill/>
          </a:ln>
          <a:effectLst/>
          <a:extLst>
            <a:ext uri="{909E8E84-426E-40DD-AFC4-6F175D3DCCD1}">
              <a14:hiddenFill xmlns:a14="http://schemas.microsoft.com/office/drawing/2010/main">
                <a:solidFill>
                  <a:srgbClr val="CC33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fontAlgn="base" hangingPunct="0">
              <a:spcBef>
                <a:spcPct val="0"/>
              </a:spcBef>
              <a:spcAft>
                <a:spcPct val="0"/>
              </a:spcAft>
              <a:defRPr/>
            </a:pPr>
            <a:r>
              <a:rPr lang="zh-CN" altLang="en-US" sz="3600" b="1" spc="300" dirty="0">
                <a:solidFill>
                  <a:srgbClr val="3072AE"/>
                </a:solidFill>
                <a:latin typeface="微软雅黑" panose="020B0503020204020204" pitchFamily="34" charset="-122"/>
                <a:ea typeface="微软雅黑" panose="020B0503020204020204" pitchFamily="34" charset="-122"/>
              </a:rPr>
              <a:t>目录</a:t>
            </a:r>
          </a:p>
        </p:txBody>
      </p:sp>
      <p:sp>
        <p:nvSpPr>
          <p:cNvPr id="4105"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Wingdings" panose="05000000000000000000" pitchFamily="2" charset="2"/>
              <a:buNone/>
            </a:pPr>
            <a:r>
              <a:rPr lang="zh-CN" altLang="en-US" sz="3200" b="1" smtClean="0">
                <a:solidFill>
                  <a:srgbClr val="1369B2"/>
                </a:solidFill>
                <a:latin typeface="微软雅黑" panose="020B0503020204020204" pitchFamily="34" charset="-122"/>
                <a:ea typeface="微软雅黑" panose="020B0503020204020204" pitchFamily="34" charset="-122"/>
                <a:sym typeface="宋体" panose="02010600030101010101" pitchFamily="2" charset="-122"/>
              </a:rPr>
              <a:t>目录</a:t>
            </a:r>
          </a:p>
        </p:txBody>
      </p:sp>
      <p:grpSp>
        <p:nvGrpSpPr>
          <p:cNvPr id="26" name="组合 25"/>
          <p:cNvGrpSpPr/>
          <p:nvPr/>
        </p:nvGrpSpPr>
        <p:grpSpPr bwMode="auto">
          <a:xfrm>
            <a:off x="3292475" y="2276872"/>
            <a:ext cx="4789488" cy="403225"/>
            <a:chOff x="3292475" y="2063750"/>
            <a:chExt cx="4789488" cy="403225"/>
          </a:xfrm>
        </p:grpSpPr>
        <p:sp>
          <p:nvSpPr>
            <p:cNvPr id="27" name="AutoShape 18">
              <a:hlinkClick r:id="rId3" action="ppaction://hlinksldjump"/>
            </p:cNvPr>
            <p:cNvSpPr>
              <a:spLocks noChangeArrowheads="1"/>
            </p:cNvSpPr>
            <p:nvPr/>
          </p:nvSpPr>
          <p:spPr bwMode="auto">
            <a:xfrm>
              <a:off x="3406775" y="2063750"/>
              <a:ext cx="4675188" cy="403225"/>
            </a:xfrm>
            <a:prstGeom prst="roundRect">
              <a:avLst>
                <a:gd name="adj" fmla="val 50000"/>
              </a:avLst>
            </a:prstGeom>
            <a:solidFill>
              <a:srgbClr val="0070C0"/>
            </a:solidFill>
            <a:ln w="19050">
              <a:solidFill>
                <a:srgbClr val="C0C0C0"/>
              </a:solidFill>
              <a:round/>
            </a:ln>
            <a:effectLst>
              <a:outerShdw dist="53882" dir="2700000" algn="ctr" rotWithShape="0">
                <a:srgbClr val="292929">
                  <a:alpha val="50000"/>
                </a:srgb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en-US" altLang="zh-CN" b="1" dirty="0">
                  <a:solidFill>
                    <a:prstClr val="white"/>
                  </a:solidFill>
                  <a:ea typeface="黑体" panose="02010600030101010101" pitchFamily="49" charset="-122"/>
                </a:rPr>
                <a:t>5</a:t>
              </a:r>
              <a:r>
                <a:rPr lang="en-US" altLang="zh-CN" b="1" dirty="0" smtClean="0">
                  <a:solidFill>
                    <a:prstClr val="white"/>
                  </a:solidFill>
                  <a:ea typeface="黑体" panose="02010600030101010101" pitchFamily="49" charset="-122"/>
                </a:rPr>
                <a:t>.1  </a:t>
              </a:r>
              <a:r>
                <a:rPr lang="zh-CN" altLang="en-US" b="1" dirty="0" smtClean="0">
                  <a:solidFill>
                    <a:prstClr val="white"/>
                  </a:solidFill>
                  <a:ea typeface="黑体" panose="02010600030101010101" pitchFamily="49" charset="-122"/>
                </a:rPr>
                <a:t>免费</a:t>
              </a:r>
              <a:r>
                <a:rPr lang="zh-CN" altLang="en-US" b="1" dirty="0">
                  <a:solidFill>
                    <a:prstClr val="white"/>
                  </a:solidFill>
                  <a:ea typeface="黑体" panose="02010600030101010101" pitchFamily="49" charset="-122"/>
                </a:rPr>
                <a:t>流量</a:t>
              </a:r>
              <a:r>
                <a:rPr lang="zh-CN" altLang="en-US" b="1" dirty="0" smtClean="0">
                  <a:solidFill>
                    <a:prstClr val="white"/>
                  </a:solidFill>
                  <a:ea typeface="黑体" panose="02010600030101010101" pitchFamily="49" charset="-122"/>
                </a:rPr>
                <a:t>渠道  </a:t>
              </a:r>
              <a:r>
                <a:rPr lang="en-US" altLang="zh-CN" b="1" dirty="0" smtClean="0">
                  <a:solidFill>
                    <a:prstClr val="white"/>
                  </a:solidFill>
                  <a:ea typeface="黑体" panose="02010600030101010101" pitchFamily="49" charset="-122"/>
                  <a:hlinkClick r:id="rId3" action="ppaction://hlinksldjump"/>
                </a:rPr>
                <a:t>【</a:t>
              </a:r>
              <a:r>
                <a:rPr lang="zh-CN" altLang="en-US" b="1" dirty="0" smtClean="0">
                  <a:solidFill>
                    <a:prstClr val="white"/>
                  </a:solidFill>
                  <a:ea typeface="黑体" panose="02010600030101010101" pitchFamily="49" charset="-122"/>
                  <a:hlinkClick r:id="rId3" action="ppaction://hlinksldjump"/>
                </a:rPr>
                <a:t>点击</a:t>
              </a:r>
              <a:r>
                <a:rPr lang="en-US" altLang="zh-CN" b="1" dirty="0" smtClean="0">
                  <a:solidFill>
                    <a:prstClr val="white"/>
                  </a:solidFill>
                  <a:ea typeface="黑体" panose="02010600030101010101" pitchFamily="49" charset="-122"/>
                  <a:hlinkClick r:id="rId3" action="ppaction://hlinksldjump"/>
                </a:rPr>
                <a:t>】 </a:t>
              </a:r>
              <a:endParaRPr lang="zh-CN" altLang="en-US" b="1" dirty="0" smtClean="0">
                <a:solidFill>
                  <a:prstClr val="white"/>
                </a:solidFill>
                <a:ea typeface="黑体" panose="02010600030101010101" pitchFamily="49" charset="-122"/>
              </a:endParaRPr>
            </a:p>
          </p:txBody>
        </p:sp>
        <p:sp>
          <p:nvSpPr>
            <p:cNvPr id="29" name="Oval 22"/>
            <p:cNvSpPr>
              <a:spLocks noChangeArrowheads="1"/>
            </p:cNvSpPr>
            <p:nvPr/>
          </p:nvSpPr>
          <p:spPr bwMode="auto">
            <a:xfrm>
              <a:off x="3292475" y="2173288"/>
              <a:ext cx="184150" cy="188912"/>
            </a:xfrm>
            <a:prstGeom prst="ellipse">
              <a:avLst/>
            </a:prstGeom>
            <a:solidFill>
              <a:schemeClr val="accent3"/>
            </a:solidFill>
            <a:ln w="19050">
              <a:solidFill>
                <a:srgbClr val="FFFFFF"/>
              </a:solidFill>
              <a:round/>
            </a:ln>
            <a:effectLst/>
          </p:spPr>
          <p:txBody>
            <a:bodyPr wrap="none" anchor="ctr"/>
            <a:lstStyle/>
            <a:p>
              <a:pPr eaLnBrk="0" fontAlgn="base" hangingPunct="0">
                <a:spcBef>
                  <a:spcPct val="0"/>
                </a:spcBef>
                <a:spcAft>
                  <a:spcPct val="0"/>
                </a:spcAft>
                <a:defRPr/>
              </a:pPr>
              <a:endParaRPr lang="zh-CN" altLang="en-US">
                <a:solidFill>
                  <a:prstClr val="black"/>
                </a:solidFill>
              </a:endParaRPr>
            </a:p>
          </p:txBody>
        </p:sp>
      </p:grpSp>
      <p:grpSp>
        <p:nvGrpSpPr>
          <p:cNvPr id="30" name="组合 29"/>
          <p:cNvGrpSpPr/>
          <p:nvPr/>
        </p:nvGrpSpPr>
        <p:grpSpPr bwMode="auto">
          <a:xfrm>
            <a:off x="3303588" y="2873772"/>
            <a:ext cx="4770437" cy="403225"/>
            <a:chOff x="3303588" y="2660650"/>
            <a:chExt cx="4770437" cy="403225"/>
          </a:xfrm>
        </p:grpSpPr>
        <p:sp>
          <p:nvSpPr>
            <p:cNvPr id="32" name="AutoShape 18">
              <a:hlinkClick r:id="rId3" action="ppaction://hlinksldjump"/>
            </p:cNvPr>
            <p:cNvSpPr>
              <a:spLocks noChangeArrowheads="1"/>
            </p:cNvSpPr>
            <p:nvPr/>
          </p:nvSpPr>
          <p:spPr bwMode="auto">
            <a:xfrm>
              <a:off x="3419475" y="2660650"/>
              <a:ext cx="4654550" cy="403225"/>
            </a:xfrm>
            <a:prstGeom prst="roundRect">
              <a:avLst>
                <a:gd name="adj" fmla="val 50000"/>
              </a:avLst>
            </a:prstGeom>
            <a:solidFill>
              <a:srgbClr val="0070C0"/>
            </a:solidFill>
            <a:ln w="19050">
              <a:solidFill>
                <a:srgbClr val="C0C0C0"/>
              </a:solidFill>
              <a:round/>
            </a:ln>
            <a:effectLst>
              <a:outerShdw dist="53882" dir="2700000" algn="ctr" rotWithShape="0">
                <a:srgbClr val="292929">
                  <a:alpha val="50000"/>
                </a:srgb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en-US" altLang="zh-CN" b="1" dirty="0" smtClean="0">
                  <a:solidFill>
                    <a:prstClr val="white"/>
                  </a:solidFill>
                  <a:ea typeface="黑体" panose="02010600030101010101" pitchFamily="49" charset="-122"/>
                </a:rPr>
                <a:t>5.2  KOL</a:t>
              </a:r>
              <a:r>
                <a:rPr lang="zh-CN" altLang="en-US" b="1" dirty="0" smtClean="0">
                  <a:solidFill>
                    <a:prstClr val="white"/>
                  </a:solidFill>
                  <a:ea typeface="黑体" panose="02010600030101010101" pitchFamily="49" charset="-122"/>
                </a:rPr>
                <a:t>引流  </a:t>
              </a:r>
              <a:r>
                <a:rPr lang="zh-CN" altLang="en-US" b="1" dirty="0" smtClean="0">
                  <a:solidFill>
                    <a:prstClr val="white"/>
                  </a:solidFill>
                  <a:ea typeface="黑体" panose="02010600030101010101" pitchFamily="49" charset="-122"/>
                  <a:hlinkClick r:id="rId4" action="ppaction://hlinksldjump"/>
                </a:rPr>
                <a:t> </a:t>
              </a:r>
              <a:r>
                <a:rPr lang="en-US" altLang="zh-CN" b="1" dirty="0" smtClean="0">
                  <a:solidFill>
                    <a:prstClr val="white"/>
                  </a:solidFill>
                  <a:ea typeface="黑体" panose="02010600030101010101" pitchFamily="49" charset="-122"/>
                  <a:hlinkClick r:id="rId4" action="ppaction://hlinksldjump"/>
                </a:rPr>
                <a:t>【</a:t>
              </a:r>
              <a:r>
                <a:rPr lang="zh-CN" altLang="en-US" b="1" dirty="0" smtClean="0">
                  <a:solidFill>
                    <a:prstClr val="white"/>
                  </a:solidFill>
                  <a:ea typeface="黑体" panose="02010600030101010101" pitchFamily="49" charset="-122"/>
                  <a:hlinkClick r:id="rId4" action="ppaction://hlinksldjump"/>
                </a:rPr>
                <a:t>点击</a:t>
              </a:r>
              <a:r>
                <a:rPr lang="en-US" altLang="zh-CN" b="1" dirty="0" smtClean="0">
                  <a:solidFill>
                    <a:prstClr val="white"/>
                  </a:solidFill>
                  <a:ea typeface="黑体" panose="02010600030101010101" pitchFamily="49" charset="-122"/>
                  <a:hlinkClick r:id="rId4" action="ppaction://hlinksldjump"/>
                </a:rPr>
                <a:t>】</a:t>
              </a:r>
              <a:endParaRPr lang="zh-CN" altLang="en-US" b="1" dirty="0" smtClean="0">
                <a:solidFill>
                  <a:prstClr val="white"/>
                </a:solidFill>
                <a:ea typeface="黑体" panose="02010600030101010101" pitchFamily="49" charset="-122"/>
              </a:endParaRPr>
            </a:p>
          </p:txBody>
        </p:sp>
        <p:sp>
          <p:nvSpPr>
            <p:cNvPr id="33" name="Oval 22"/>
            <p:cNvSpPr>
              <a:spLocks noChangeArrowheads="1"/>
            </p:cNvSpPr>
            <p:nvPr/>
          </p:nvSpPr>
          <p:spPr bwMode="auto">
            <a:xfrm>
              <a:off x="3303588" y="2770188"/>
              <a:ext cx="184150" cy="188912"/>
            </a:xfrm>
            <a:prstGeom prst="ellipse">
              <a:avLst/>
            </a:prstGeom>
            <a:solidFill>
              <a:schemeClr val="accent3"/>
            </a:solidFill>
            <a:ln w="19050">
              <a:solidFill>
                <a:srgbClr val="FFFFFF"/>
              </a:solidFill>
              <a:round/>
            </a:ln>
            <a:effectLst/>
          </p:spPr>
          <p:txBody>
            <a:bodyPr wrap="none" anchor="ctr"/>
            <a:lstStyle/>
            <a:p>
              <a:pPr eaLnBrk="0" fontAlgn="base" hangingPunct="0">
                <a:spcBef>
                  <a:spcPct val="0"/>
                </a:spcBef>
                <a:spcAft>
                  <a:spcPct val="0"/>
                </a:spcAft>
                <a:defRPr/>
              </a:pPr>
              <a:endParaRPr lang="zh-CN" altLang="en-US">
                <a:solidFill>
                  <a:prstClr val="black"/>
                </a:solidFill>
              </a:endParaRPr>
            </a:p>
          </p:txBody>
        </p:sp>
      </p:grpSp>
      <p:grpSp>
        <p:nvGrpSpPr>
          <p:cNvPr id="34" name="组合 33"/>
          <p:cNvGrpSpPr/>
          <p:nvPr/>
        </p:nvGrpSpPr>
        <p:grpSpPr bwMode="auto">
          <a:xfrm>
            <a:off x="3303588" y="3496072"/>
            <a:ext cx="4770437" cy="403225"/>
            <a:chOff x="3303588" y="3282950"/>
            <a:chExt cx="4770437" cy="403225"/>
          </a:xfrm>
        </p:grpSpPr>
        <p:sp>
          <p:nvSpPr>
            <p:cNvPr id="35" name="AutoShape 18">
              <a:hlinkClick r:id="rId3" action="ppaction://hlinksldjump"/>
            </p:cNvPr>
            <p:cNvSpPr>
              <a:spLocks noChangeArrowheads="1"/>
            </p:cNvSpPr>
            <p:nvPr/>
          </p:nvSpPr>
          <p:spPr bwMode="auto">
            <a:xfrm>
              <a:off x="3419475" y="3282950"/>
              <a:ext cx="4654550" cy="403225"/>
            </a:xfrm>
            <a:prstGeom prst="roundRect">
              <a:avLst>
                <a:gd name="adj" fmla="val 50000"/>
              </a:avLst>
            </a:prstGeom>
            <a:solidFill>
              <a:srgbClr val="0070C0"/>
            </a:solidFill>
            <a:ln w="19050">
              <a:solidFill>
                <a:srgbClr val="C0C0C0"/>
              </a:solidFill>
              <a:round/>
            </a:ln>
            <a:effectLst>
              <a:outerShdw dist="53882" dir="2700000" algn="ctr" rotWithShape="0">
                <a:srgbClr val="292929">
                  <a:alpha val="50000"/>
                </a:srgb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en-US" altLang="zh-CN" b="1" dirty="0" smtClean="0">
                  <a:solidFill>
                    <a:prstClr val="white"/>
                  </a:solidFill>
                  <a:ea typeface="黑体" panose="02010600030101010101" pitchFamily="49" charset="-122"/>
                </a:rPr>
                <a:t>5.3  </a:t>
              </a:r>
              <a:r>
                <a:rPr lang="zh-CN" altLang="en-US" b="1" dirty="0" smtClean="0">
                  <a:solidFill>
                    <a:prstClr val="white"/>
                  </a:solidFill>
                  <a:ea typeface="黑体" panose="02010600030101010101" pitchFamily="49" charset="-122"/>
                </a:rPr>
                <a:t>活动推广  </a:t>
              </a:r>
              <a:r>
                <a:rPr lang="en-US" altLang="zh-CN" b="1" dirty="0" smtClean="0">
                  <a:solidFill>
                    <a:prstClr val="white"/>
                  </a:solidFill>
                  <a:ea typeface="黑体" panose="02010600030101010101" pitchFamily="49" charset="-122"/>
                  <a:hlinkClick r:id="rId5" action="ppaction://hlinksldjump"/>
                </a:rPr>
                <a:t>【</a:t>
              </a:r>
              <a:r>
                <a:rPr lang="zh-CN" altLang="en-US" b="1" dirty="0" smtClean="0">
                  <a:solidFill>
                    <a:prstClr val="white"/>
                  </a:solidFill>
                  <a:ea typeface="黑体" panose="02010600030101010101" pitchFamily="49" charset="-122"/>
                  <a:hlinkClick r:id="rId5" action="ppaction://hlinksldjump"/>
                </a:rPr>
                <a:t>点击</a:t>
              </a:r>
              <a:r>
                <a:rPr lang="en-US" altLang="zh-CN" b="1" dirty="0" smtClean="0">
                  <a:solidFill>
                    <a:prstClr val="white"/>
                  </a:solidFill>
                  <a:ea typeface="黑体" panose="02010600030101010101" pitchFamily="49" charset="-122"/>
                  <a:hlinkClick r:id="rId5" action="ppaction://hlinksldjump"/>
                </a:rPr>
                <a:t>】</a:t>
              </a:r>
              <a:endParaRPr lang="zh-CN" altLang="en-US" b="1" dirty="0" smtClean="0">
                <a:solidFill>
                  <a:prstClr val="white"/>
                </a:solidFill>
                <a:ea typeface="黑体" panose="02010600030101010101" pitchFamily="49" charset="-122"/>
              </a:endParaRPr>
            </a:p>
          </p:txBody>
        </p:sp>
        <p:sp>
          <p:nvSpPr>
            <p:cNvPr id="37" name="Oval 22"/>
            <p:cNvSpPr>
              <a:spLocks noChangeArrowheads="1"/>
            </p:cNvSpPr>
            <p:nvPr/>
          </p:nvSpPr>
          <p:spPr bwMode="auto">
            <a:xfrm>
              <a:off x="3303588" y="3392488"/>
              <a:ext cx="184150" cy="188912"/>
            </a:xfrm>
            <a:prstGeom prst="ellipse">
              <a:avLst/>
            </a:prstGeom>
            <a:solidFill>
              <a:schemeClr val="accent3"/>
            </a:solidFill>
            <a:ln w="19050">
              <a:solidFill>
                <a:srgbClr val="FFFFFF"/>
              </a:solidFill>
              <a:round/>
            </a:ln>
            <a:effectLst/>
          </p:spPr>
          <p:txBody>
            <a:bodyPr wrap="none" anchor="ctr"/>
            <a:lstStyle/>
            <a:p>
              <a:pPr eaLnBrk="0" fontAlgn="base" hangingPunct="0">
                <a:spcBef>
                  <a:spcPct val="0"/>
                </a:spcBef>
                <a:spcAft>
                  <a:spcPct val="0"/>
                </a:spcAft>
                <a:defRPr/>
              </a:pPr>
              <a:endParaRPr lang="zh-CN" altLang="en-US">
                <a:solidFill>
                  <a:prstClr val="black"/>
                </a:solidFill>
              </a:endParaRPr>
            </a:p>
          </p:txBody>
        </p:sp>
      </p:grpSp>
      <p:grpSp>
        <p:nvGrpSpPr>
          <p:cNvPr id="40" name="组合 39"/>
          <p:cNvGrpSpPr/>
          <p:nvPr/>
        </p:nvGrpSpPr>
        <p:grpSpPr bwMode="auto">
          <a:xfrm>
            <a:off x="3290888" y="4094560"/>
            <a:ext cx="4770437" cy="403225"/>
            <a:chOff x="3290888" y="3881438"/>
            <a:chExt cx="4770437" cy="403225"/>
          </a:xfrm>
        </p:grpSpPr>
        <p:sp>
          <p:nvSpPr>
            <p:cNvPr id="41" name="AutoShape 18">
              <a:hlinkClick r:id="rId3" action="ppaction://hlinksldjump"/>
            </p:cNvPr>
            <p:cNvSpPr>
              <a:spLocks noChangeArrowheads="1"/>
            </p:cNvSpPr>
            <p:nvPr/>
          </p:nvSpPr>
          <p:spPr bwMode="auto">
            <a:xfrm>
              <a:off x="3406775" y="3881438"/>
              <a:ext cx="4654550" cy="403225"/>
            </a:xfrm>
            <a:prstGeom prst="roundRect">
              <a:avLst>
                <a:gd name="adj" fmla="val 50000"/>
              </a:avLst>
            </a:prstGeom>
            <a:solidFill>
              <a:srgbClr val="0070C0"/>
            </a:solidFill>
            <a:ln w="19050">
              <a:solidFill>
                <a:srgbClr val="C0C0C0"/>
              </a:solidFill>
              <a:round/>
            </a:ln>
            <a:effectLst>
              <a:outerShdw dist="53882" dir="2700000" algn="ctr" rotWithShape="0">
                <a:srgbClr val="292929">
                  <a:alpha val="50000"/>
                </a:srgb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en-US" altLang="zh-CN" b="1" dirty="0" smtClean="0">
                  <a:solidFill>
                    <a:prstClr val="white"/>
                  </a:solidFill>
                  <a:ea typeface="黑体" panose="02010600030101010101" pitchFamily="49" charset="-122"/>
                </a:rPr>
                <a:t>5.4  </a:t>
              </a:r>
              <a:r>
                <a:rPr lang="zh-CN" altLang="en-US" b="1" dirty="0" smtClean="0">
                  <a:solidFill>
                    <a:prstClr val="white"/>
                  </a:solidFill>
                  <a:ea typeface="黑体" panose="02010600030101010101" pitchFamily="49" charset="-122"/>
                </a:rPr>
                <a:t>付费广告推广  </a:t>
              </a:r>
              <a:r>
                <a:rPr lang="en-US" altLang="zh-CN" b="1" dirty="0" smtClean="0">
                  <a:solidFill>
                    <a:prstClr val="white"/>
                  </a:solidFill>
                  <a:ea typeface="黑体" panose="02010600030101010101" pitchFamily="49" charset="-122"/>
                  <a:hlinkClick r:id="rId6" action="ppaction://hlinksldjump"/>
                </a:rPr>
                <a:t>【</a:t>
              </a:r>
              <a:r>
                <a:rPr lang="zh-CN" altLang="en-US" b="1" dirty="0" smtClean="0">
                  <a:solidFill>
                    <a:prstClr val="white"/>
                  </a:solidFill>
                  <a:ea typeface="黑体" panose="02010600030101010101" pitchFamily="49" charset="-122"/>
                  <a:hlinkClick r:id="rId6" action="ppaction://hlinksldjump"/>
                </a:rPr>
                <a:t>点击</a:t>
              </a:r>
              <a:r>
                <a:rPr lang="en-US" altLang="zh-CN" b="1" dirty="0" smtClean="0">
                  <a:solidFill>
                    <a:prstClr val="white"/>
                  </a:solidFill>
                  <a:ea typeface="黑体" panose="02010600030101010101" pitchFamily="49" charset="-122"/>
                  <a:hlinkClick r:id="rId6" action="ppaction://hlinksldjump"/>
                </a:rPr>
                <a:t>】</a:t>
              </a:r>
              <a:endParaRPr lang="zh-CN" altLang="en-US" b="1" dirty="0" smtClean="0">
                <a:solidFill>
                  <a:prstClr val="white"/>
                </a:solidFill>
                <a:ea typeface="黑体" panose="02010600030101010101" pitchFamily="49" charset="-122"/>
              </a:endParaRPr>
            </a:p>
          </p:txBody>
        </p:sp>
        <p:sp>
          <p:nvSpPr>
            <p:cNvPr id="43" name="Oval 22"/>
            <p:cNvSpPr>
              <a:spLocks noChangeArrowheads="1"/>
            </p:cNvSpPr>
            <p:nvPr/>
          </p:nvSpPr>
          <p:spPr bwMode="auto">
            <a:xfrm>
              <a:off x="3290888" y="3990975"/>
              <a:ext cx="184150" cy="188913"/>
            </a:xfrm>
            <a:prstGeom prst="ellipse">
              <a:avLst/>
            </a:prstGeom>
            <a:solidFill>
              <a:schemeClr val="accent3"/>
            </a:solidFill>
            <a:ln w="19050">
              <a:solidFill>
                <a:srgbClr val="FFFFFF"/>
              </a:solidFill>
              <a:round/>
            </a:ln>
            <a:effectLst/>
          </p:spPr>
          <p:txBody>
            <a:bodyPr wrap="none" anchor="ctr"/>
            <a:lstStyle/>
            <a:p>
              <a:pPr eaLnBrk="0" fontAlgn="base" hangingPunct="0">
                <a:spcBef>
                  <a:spcPct val="0"/>
                </a:spcBef>
                <a:spcAft>
                  <a:spcPct val="0"/>
                </a:spcAft>
                <a:defRPr/>
              </a:pPr>
              <a:endParaRPr lang="zh-CN" altLang="en-US">
                <a:solidFill>
                  <a:prstClr val="black"/>
                </a:solidFill>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1000"/>
                                        <p:tgtEl>
                                          <p:spTgt spid="30"/>
                                        </p:tgtEl>
                                      </p:cBhvr>
                                    </p:animEffect>
                                    <p:anim calcmode="lin" valueType="num">
                                      <p:cBhvr>
                                        <p:cTn id="15" dur="1000" fill="hold"/>
                                        <p:tgtEl>
                                          <p:spTgt spid="30"/>
                                        </p:tgtEl>
                                        <p:attrNameLst>
                                          <p:attrName>ppt_x</p:attrName>
                                        </p:attrNameLst>
                                      </p:cBhvr>
                                      <p:tavLst>
                                        <p:tav tm="0">
                                          <p:val>
                                            <p:strVal val="#ppt_x"/>
                                          </p:val>
                                        </p:tav>
                                        <p:tav tm="100000">
                                          <p:val>
                                            <p:strVal val="#ppt_x"/>
                                          </p:val>
                                        </p:tav>
                                      </p:tavLst>
                                    </p:anim>
                                    <p:anim calcmode="lin" valueType="num">
                                      <p:cBhvr>
                                        <p:cTn id="1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1000"/>
                                        <p:tgtEl>
                                          <p:spTgt spid="40"/>
                                        </p:tgtEl>
                                      </p:cBhvr>
                                    </p:animEffect>
                                    <p:anim calcmode="lin" valueType="num">
                                      <p:cBhvr>
                                        <p:cTn id="29" dur="1000" fill="hold"/>
                                        <p:tgtEl>
                                          <p:spTgt spid="40"/>
                                        </p:tgtEl>
                                        <p:attrNameLst>
                                          <p:attrName>ppt_x</p:attrName>
                                        </p:attrNameLst>
                                      </p:cBhvr>
                                      <p:tavLst>
                                        <p:tav tm="0">
                                          <p:val>
                                            <p:strVal val="#ppt_x"/>
                                          </p:val>
                                        </p:tav>
                                        <p:tav tm="100000">
                                          <p:val>
                                            <p:strVal val="#ppt_x"/>
                                          </p:val>
                                        </p:tav>
                                      </p:tavLst>
                                    </p:anim>
                                    <p:anim calcmode="lin" valueType="num">
                                      <p:cBhvr>
                                        <p:cTn id="30"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5.1.3  </a:t>
            </a:r>
            <a:r>
              <a:rPr lang="zh-CN" altLang="en-US" sz="2700" dirty="0" smtClean="0">
                <a:solidFill>
                  <a:srgbClr val="1369B2"/>
                </a:solidFill>
                <a:latin typeface="微软雅黑" panose="020B0503020204020204" pitchFamily="34" charset="-122"/>
                <a:ea typeface="微软雅黑" panose="020B0503020204020204" pitchFamily="34" charset="-122"/>
              </a:rPr>
              <a:t>私</a:t>
            </a:r>
            <a:r>
              <a:rPr lang="zh-CN" altLang="en-US" sz="2700" dirty="0">
                <a:solidFill>
                  <a:srgbClr val="1369B2"/>
                </a:solidFill>
                <a:latin typeface="微软雅黑" panose="020B0503020204020204" pitchFamily="34" charset="-122"/>
                <a:ea typeface="微软雅黑" panose="020B0503020204020204" pitchFamily="34" charset="-122"/>
              </a:rPr>
              <a:t>域流量平台</a:t>
            </a:r>
            <a:endParaRPr lang="zh-CN" altLang="en-US" sz="2700" dirty="0" smtClean="0">
              <a:solidFill>
                <a:srgbClr val="1369B2"/>
              </a:solidFill>
              <a:latin typeface="微软雅黑" panose="020B0503020204020204" pitchFamily="34" charset="-122"/>
              <a:ea typeface="微软雅黑" panose="020B0503020204020204"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9140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社群</a:t>
            </a:r>
            <a:endParaRPr lang="zh-CN" altLang="en-US" sz="2000" b="1" dirty="0">
              <a:solidFill>
                <a:srgbClr val="1B639F"/>
              </a:solidFill>
            </a:endParaRPr>
          </a:p>
        </p:txBody>
      </p:sp>
      <p:sp>
        <p:nvSpPr>
          <p:cNvPr id="11" name="矩形 15"/>
          <p:cNvSpPr>
            <a:spLocks noChangeArrowheads="1"/>
          </p:cNvSpPr>
          <p:nvPr/>
        </p:nvSpPr>
        <p:spPr bwMode="auto">
          <a:xfrm>
            <a:off x="688976" y="2473325"/>
            <a:ext cx="7771456"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smtClean="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1</a:t>
            </a:r>
            <a:r>
              <a:rPr lang="zh-CN" altLang="en-US" sz="1700" b="1" dirty="0" smtClean="0">
                <a:latin typeface="微软雅黑" panose="020B0503020204020204" pitchFamily="34" charset="-122"/>
                <a:ea typeface="微软雅黑" panose="020B0503020204020204" pitchFamily="34" charset="-122"/>
              </a:rPr>
              <a:t>）社群</a:t>
            </a:r>
            <a:r>
              <a:rPr lang="zh-CN" altLang="en-US" sz="1700" b="1" dirty="0">
                <a:latin typeface="微软雅黑" panose="020B0503020204020204" pitchFamily="34" charset="-122"/>
                <a:ea typeface="微软雅黑" panose="020B0503020204020204" pitchFamily="34" charset="-122"/>
              </a:rPr>
              <a:t>内推广</a:t>
            </a:r>
          </a:p>
          <a:p>
            <a:pPr algn="just">
              <a:lnSpc>
                <a:spcPct val="150000"/>
              </a:lnSpc>
            </a:pPr>
            <a:r>
              <a:rPr lang="zh-CN" altLang="en-US" sz="1700" dirty="0">
                <a:latin typeface="微软雅黑" panose="020B0503020204020204" pitchFamily="34" charset="-122"/>
                <a:ea typeface="微软雅黑" panose="020B0503020204020204" pitchFamily="34" charset="-122"/>
              </a:rPr>
              <a:t>运营者或者运营者委托目标社群群主发送社群链接或者软文在目标社群内，直接吸引有兴趣的用户加入社群，这是最简单高效的</a:t>
            </a:r>
            <a:r>
              <a:rPr lang="zh-CN" altLang="en-US" sz="1700" dirty="0" smtClean="0">
                <a:latin typeface="微软雅黑" panose="020B0503020204020204" pitchFamily="34" charset="-122"/>
                <a:ea typeface="微软雅黑" panose="020B0503020204020204" pitchFamily="34" charset="-122"/>
              </a:rPr>
              <a:t>方法。</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2</a:t>
            </a:r>
            <a:r>
              <a:rPr lang="zh-CN" altLang="en-US" sz="1700" b="1" dirty="0" smtClean="0">
                <a:latin typeface="微软雅黑" panose="020B0503020204020204" pitchFamily="34" charset="-122"/>
                <a:ea typeface="微软雅黑" panose="020B0503020204020204" pitchFamily="34" charset="-122"/>
              </a:rPr>
              <a:t>）暴</a:t>
            </a:r>
            <a:r>
              <a:rPr lang="zh-CN" altLang="en-US" sz="1700" b="1" dirty="0">
                <a:latin typeface="微软雅黑" panose="020B0503020204020204" pitchFamily="34" charset="-122"/>
                <a:ea typeface="微软雅黑" panose="020B0503020204020204" pitchFamily="34" charset="-122"/>
              </a:rPr>
              <a:t>粉推广</a:t>
            </a:r>
          </a:p>
          <a:p>
            <a:pPr algn="just">
              <a:lnSpc>
                <a:spcPct val="150000"/>
              </a:lnSpc>
            </a:pPr>
            <a:r>
              <a:rPr lang="zh-CN" altLang="en-US" sz="1700" dirty="0">
                <a:latin typeface="微软雅黑" panose="020B0503020204020204" pitchFamily="34" charset="-122"/>
                <a:ea typeface="微软雅黑" panose="020B0503020204020204" pitchFamily="34" charset="-122"/>
              </a:rPr>
              <a:t>暴粉推广是指私下“暴力”添加社群内的每一个人为好友，通过私聊向他们推广社群。暴粉推广具有隐蔽性，不容易被社群群主发现，但是工作量较大，需要较多运营时间。</a:t>
            </a:r>
          </a:p>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3</a:t>
            </a:r>
            <a:r>
              <a:rPr lang="zh-CN" altLang="en-US" sz="1700" b="1" dirty="0" smtClean="0">
                <a:latin typeface="微软雅黑" panose="020B0503020204020204" pitchFamily="34" charset="-122"/>
                <a:ea typeface="微软雅黑" panose="020B0503020204020204" pitchFamily="34" charset="-122"/>
              </a:rPr>
              <a:t>）社群</a:t>
            </a:r>
            <a:r>
              <a:rPr lang="zh-CN" altLang="en-US" sz="1700" b="1" dirty="0">
                <a:latin typeface="微软雅黑" panose="020B0503020204020204" pitchFamily="34" charset="-122"/>
                <a:ea typeface="微软雅黑" panose="020B0503020204020204" pitchFamily="34" charset="-122"/>
              </a:rPr>
              <a:t>合作</a:t>
            </a:r>
          </a:p>
          <a:p>
            <a:pPr algn="just">
              <a:lnSpc>
                <a:spcPct val="150000"/>
              </a:lnSpc>
            </a:pPr>
            <a:r>
              <a:rPr lang="zh-CN" altLang="en-US" sz="1700" dirty="0">
                <a:latin typeface="微软雅黑" panose="020B0503020204020204" pitchFamily="34" charset="-122"/>
                <a:ea typeface="微软雅黑" panose="020B0503020204020204" pitchFamily="34" charset="-122"/>
              </a:rPr>
              <a:t>社群合作是指通过与目标社群的群主进行达成合作，让该群主帮助运营者推广社群。这类推广方式常见于社群互推组织，互相分享自己的用户。</a:t>
            </a:r>
          </a:p>
        </p:txBody>
      </p:sp>
    </p:spTree>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5.1.3  </a:t>
            </a:r>
            <a:r>
              <a:rPr lang="zh-CN" altLang="en-US" sz="2700" dirty="0" smtClean="0">
                <a:solidFill>
                  <a:srgbClr val="1369B2"/>
                </a:solidFill>
                <a:latin typeface="微软雅黑" panose="020B0503020204020204" pitchFamily="34" charset="-122"/>
                <a:ea typeface="微软雅黑" panose="020B0503020204020204" pitchFamily="34" charset="-122"/>
              </a:rPr>
              <a:t>私</a:t>
            </a:r>
            <a:r>
              <a:rPr lang="zh-CN" altLang="en-US" sz="2700" dirty="0">
                <a:solidFill>
                  <a:srgbClr val="1369B2"/>
                </a:solidFill>
                <a:latin typeface="微软雅黑" panose="020B0503020204020204" pitchFamily="34" charset="-122"/>
                <a:ea typeface="微软雅黑" panose="020B0503020204020204" pitchFamily="34" charset="-122"/>
              </a:rPr>
              <a:t>域流量平台</a:t>
            </a:r>
            <a:endParaRPr lang="zh-CN" altLang="en-US" sz="2700" dirty="0" smtClean="0">
              <a:solidFill>
                <a:srgbClr val="1369B2"/>
              </a:solidFill>
              <a:latin typeface="微软雅黑" panose="020B0503020204020204" pitchFamily="34" charset="-122"/>
              <a:ea typeface="微软雅黑" panose="020B0503020204020204" pitchFamily="34" charset="-122"/>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11721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2.</a:t>
            </a:r>
            <a:r>
              <a:rPr lang="zh-CN" altLang="en-US" sz="2000" b="1" dirty="0">
                <a:solidFill>
                  <a:srgbClr val="1B639F"/>
                </a:solidFill>
              </a:rPr>
              <a:t>朋友圈</a:t>
            </a:r>
          </a:p>
        </p:txBody>
      </p:sp>
      <p:sp>
        <p:nvSpPr>
          <p:cNvPr id="11" name="矩形 15"/>
          <p:cNvSpPr>
            <a:spLocks noChangeArrowheads="1"/>
          </p:cNvSpPr>
          <p:nvPr/>
        </p:nvSpPr>
        <p:spPr bwMode="auto">
          <a:xfrm>
            <a:off x="688976" y="2473325"/>
            <a:ext cx="7771456" cy="12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朋友圈推广近似于微商的商品展示销售模式，通过产品（社群）的展示和引导，让用户自行进入社群。通常的形式为一段有感染力的文案，加一个链接或者海报。</a:t>
            </a:r>
          </a:p>
        </p:txBody>
      </p:sp>
      <p:pic>
        <p:nvPicPr>
          <p:cNvPr id="9" name="图片 8"/>
          <p:cNvPicPr/>
          <p:nvPr/>
        </p:nvPicPr>
        <p:blipFill>
          <a:blip r:embed="rId4">
            <a:extLst>
              <a:ext uri="{28A0092B-C50C-407E-A947-70E740481C1C}">
                <a14:useLocalDpi xmlns:a14="http://schemas.microsoft.com/office/drawing/2010/main" val="0"/>
              </a:ext>
            </a:extLst>
          </a:blip>
          <a:stretch>
            <a:fillRect/>
          </a:stretch>
        </p:blipFill>
        <p:spPr>
          <a:xfrm>
            <a:off x="2809761" y="3356992"/>
            <a:ext cx="3524477" cy="3145316"/>
          </a:xfrm>
          <a:prstGeom prst="rect">
            <a:avLst/>
          </a:prstGeom>
        </p:spPr>
      </p:pic>
    </p:spTree>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7170"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Wingdings" panose="05000000000000000000" pitchFamily="2" charset="2"/>
              <a:buNone/>
            </a:pPr>
            <a:r>
              <a:rPr lang="zh-CN" altLang="en-US" sz="3200" b="1" smtClean="0">
                <a:solidFill>
                  <a:srgbClr val="1369B2"/>
                </a:solidFill>
                <a:latin typeface="微软雅黑" panose="020B0503020204020204" pitchFamily="34" charset="-122"/>
                <a:ea typeface="微软雅黑" panose="020B0503020204020204" pitchFamily="34" charset="-122"/>
                <a:sym typeface="宋体" panose="02010600030101010101" pitchFamily="2" charset="-122"/>
              </a:rPr>
              <a:t>知识框架</a:t>
            </a:r>
          </a:p>
        </p:txBody>
      </p:sp>
      <p:grpSp>
        <p:nvGrpSpPr>
          <p:cNvPr id="7172" name="组合 7"/>
          <p:cNvGrpSpPr/>
          <p:nvPr/>
        </p:nvGrpSpPr>
        <p:grpSpPr bwMode="auto">
          <a:xfrm>
            <a:off x="1601788" y="1296988"/>
            <a:ext cx="5976937" cy="850900"/>
            <a:chOff x="1851025" y="1530350"/>
            <a:chExt cx="5976938" cy="850900"/>
          </a:xfrm>
        </p:grpSpPr>
        <p:sp>
          <p:nvSpPr>
            <p:cNvPr id="9" name="AutoShape 208"/>
            <p:cNvSpPr>
              <a:spLocks noChangeArrowheads="1"/>
            </p:cNvSpPr>
            <p:nvPr/>
          </p:nvSpPr>
          <p:spPr bwMode="auto">
            <a:xfrm>
              <a:off x="1851025" y="1530350"/>
              <a:ext cx="5976938" cy="850900"/>
            </a:xfrm>
            <a:prstGeom prst="roundRect">
              <a:avLst>
                <a:gd name="adj" fmla="val 17352"/>
              </a:avLst>
            </a:prstGeom>
            <a:solidFill>
              <a:srgbClr val="FFFFFF"/>
            </a:solidFill>
            <a:ln w="19050" algn="ctr">
              <a:solidFill>
                <a:schemeClr val="bg1">
                  <a:lumMod val="95000"/>
                </a:schemeClr>
              </a:solidFill>
              <a:round/>
            </a:ln>
            <a:effectLst>
              <a:outerShdw blurRad="76200" dir="13500000" sy="23000" kx="1200000" algn="br" rotWithShape="0">
                <a:prstClr val="black">
                  <a:alpha val="20000"/>
                </a:prstClr>
              </a:outerShdw>
            </a:effectLst>
          </p:spPr>
          <p:txBody>
            <a:bodyPr wrap="none" anchor="ctr"/>
            <a:lstStyle/>
            <a:p>
              <a:pPr latinLnBrk="1">
                <a:defRPr/>
              </a:pPr>
              <a:endParaRPr kumimoji="1" lang="ko-KR" altLang="en-US" kern="0">
                <a:solidFill>
                  <a:srgbClr val="000000"/>
                </a:solidFill>
                <a:effectLst>
                  <a:outerShdw blurRad="38100" dist="38100" dir="2700000" algn="tl">
                    <a:srgbClr val="000000">
                      <a:alpha val="43137"/>
                    </a:srgbClr>
                  </a:outerShdw>
                </a:effectLst>
                <a:latin typeface="Gulim" panose="020B0600000101010101" pitchFamily="34" charset="-127"/>
                <a:ea typeface="Gulim" panose="020B0600000101010101" pitchFamily="34" charset="-127"/>
              </a:endParaRPr>
            </a:p>
          </p:txBody>
        </p:sp>
        <p:sp>
          <p:nvSpPr>
            <p:cNvPr id="7185" name="TextBox 312"/>
            <p:cNvSpPr txBox="1">
              <a:spLocks noChangeArrowheads="1"/>
            </p:cNvSpPr>
            <p:nvPr/>
          </p:nvSpPr>
          <p:spPr bwMode="auto">
            <a:xfrm>
              <a:off x="2509838" y="1712913"/>
              <a:ext cx="46593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pPr>
              <a:r>
                <a:rPr lang="en-US" altLang="zh-CN" sz="2800" b="1" dirty="0" smtClean="0">
                  <a:solidFill>
                    <a:srgbClr val="1369B2"/>
                  </a:solidFill>
                </a:rPr>
                <a:t>5.2  </a:t>
              </a:r>
              <a:r>
                <a:rPr lang="en-US" altLang="zh-CN" sz="2800" b="1" dirty="0">
                  <a:solidFill>
                    <a:srgbClr val="006BA9"/>
                  </a:solidFill>
                  <a:latin typeface="微软雅黑" panose="020B0503020204020204" pitchFamily="34" charset="-122"/>
                  <a:ea typeface="微软雅黑" panose="020B0503020204020204" pitchFamily="34" charset="-122"/>
                </a:rPr>
                <a:t>KOL</a:t>
              </a:r>
              <a:r>
                <a:rPr lang="zh-CN" altLang="en-US" sz="2800" b="1" dirty="0" smtClean="0">
                  <a:solidFill>
                    <a:srgbClr val="006BA9"/>
                  </a:solidFill>
                  <a:latin typeface="微软雅黑" panose="020B0503020204020204" pitchFamily="34" charset="-122"/>
                  <a:ea typeface="微软雅黑" panose="020B0503020204020204" pitchFamily="34" charset="-122"/>
                </a:rPr>
                <a:t>引流</a:t>
              </a:r>
              <a:endParaRPr lang="zh-CN" altLang="en-US" sz="2800" b="1" dirty="0" smtClean="0">
                <a:solidFill>
                  <a:srgbClr val="1369B2"/>
                </a:solidFill>
                <a:latin typeface="微软雅黑" panose="020B0503020204020204" pitchFamily="34" charset="-122"/>
                <a:ea typeface="微软雅黑" panose="020B0503020204020204" pitchFamily="34" charset="-122"/>
              </a:endParaRPr>
            </a:p>
          </p:txBody>
        </p:sp>
      </p:grpSp>
      <p:grpSp>
        <p:nvGrpSpPr>
          <p:cNvPr id="7175" name="组合 20"/>
          <p:cNvGrpSpPr/>
          <p:nvPr/>
        </p:nvGrpSpPr>
        <p:grpSpPr bwMode="auto">
          <a:xfrm>
            <a:off x="53975" y="6148388"/>
            <a:ext cx="1373188" cy="338137"/>
            <a:chOff x="47728" y="6152087"/>
            <a:chExt cx="1374672" cy="337819"/>
          </a:xfrm>
        </p:grpSpPr>
        <p:grpSp>
          <p:nvGrpSpPr>
            <p:cNvPr id="19" name="组合 18"/>
            <p:cNvGrpSpPr/>
            <p:nvPr/>
          </p:nvGrpSpPr>
          <p:grpSpPr>
            <a:xfrm rot="10800000">
              <a:off x="47728" y="6152087"/>
              <a:ext cx="482600" cy="337819"/>
              <a:chOff x="12103" y="6152087"/>
              <a:chExt cx="482600" cy="337819"/>
            </a:xfrm>
            <a:effectLst>
              <a:outerShdw blurRad="50800" dist="38100" dir="2700000" algn="tl" rotWithShape="0">
                <a:prstClr val="black">
                  <a:alpha val="40000"/>
                </a:prstClr>
              </a:outerShdw>
            </a:effectLst>
          </p:grpSpPr>
          <p:sp>
            <p:nvSpPr>
              <p:cNvPr id="23" name="燕尾形 22"/>
              <p:cNvSpPr/>
              <p:nvPr/>
            </p:nvSpPr>
            <p:spPr>
              <a:xfrm>
                <a:off x="12103" y="6152087"/>
                <a:ext cx="177800" cy="337819"/>
              </a:xfrm>
              <a:prstGeom prst="chevron">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4" name="燕尾形 23"/>
              <p:cNvSpPr/>
              <p:nvPr/>
            </p:nvSpPr>
            <p:spPr>
              <a:xfrm>
                <a:off x="164503" y="6152087"/>
                <a:ext cx="177800" cy="337819"/>
              </a:xfrm>
              <a:prstGeom prst="chevron">
                <a:avLst/>
              </a:prstGeom>
              <a:solidFill>
                <a:schemeClr val="bg1">
                  <a:lumMod val="8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5" name="燕尾形 24"/>
              <p:cNvSpPr/>
              <p:nvPr/>
            </p:nvSpPr>
            <p:spPr>
              <a:xfrm>
                <a:off x="316903" y="6152087"/>
                <a:ext cx="177800" cy="337819"/>
              </a:xfrm>
              <a:prstGeom prst="chevron">
                <a:avLst/>
              </a:prstGeom>
              <a:solidFill>
                <a:srgbClr val="3072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grpSp>
        <p:grpSp>
          <p:nvGrpSpPr>
            <p:cNvPr id="7177" name="组合 29"/>
            <p:cNvGrpSpPr/>
            <p:nvPr/>
          </p:nvGrpSpPr>
          <p:grpSpPr bwMode="auto">
            <a:xfrm>
              <a:off x="500216" y="6152087"/>
              <a:ext cx="922184" cy="337819"/>
              <a:chOff x="500216" y="6152087"/>
              <a:chExt cx="922184" cy="337819"/>
            </a:xfrm>
          </p:grpSpPr>
          <p:sp>
            <p:nvSpPr>
              <p:cNvPr id="21" name="五边形 20">
                <a:hlinkClick r:id="rId3" action="ppaction://hlinksldjump"/>
              </p:cNvPr>
              <p:cNvSpPr/>
              <p:nvPr/>
            </p:nvSpPr>
            <p:spPr>
              <a:xfrm rot="10800000">
                <a:off x="500654" y="6152087"/>
                <a:ext cx="885193" cy="337819"/>
              </a:xfrm>
              <a:prstGeom prst="homePlate">
                <a:avLst>
                  <a:gd name="adj" fmla="val 32143"/>
                </a:avLst>
              </a:prstGeom>
              <a:solidFill>
                <a:srgbClr val="3072A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dirty="0">
                  <a:solidFill>
                    <a:prstClr val="white"/>
                  </a:solidFill>
                </a:endParaRPr>
              </a:p>
            </p:txBody>
          </p:sp>
          <p:sp>
            <p:nvSpPr>
              <p:cNvPr id="7179" name="TextBox 31">
                <a:hlinkClick r:id="rId3" action="ppaction://hlinksldjump"/>
              </p:cNvPr>
              <p:cNvSpPr txBox="1">
                <a:spLocks noChangeArrowheads="1"/>
              </p:cNvSpPr>
              <p:nvPr/>
            </p:nvSpPr>
            <p:spPr bwMode="auto">
              <a:xfrm>
                <a:off x="527050" y="6167108"/>
                <a:ext cx="895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zh-CN" altLang="en-US" sz="1400" b="1" smtClean="0">
                    <a:solidFill>
                      <a:prstClr val="white"/>
                    </a:solidFill>
                    <a:latin typeface="微软雅黑" panose="020B0503020204020204" pitchFamily="34" charset="-122"/>
                    <a:ea typeface="微软雅黑" panose="020B0503020204020204" pitchFamily="34" charset="-122"/>
                    <a:hlinkClick r:id="rId3" action="ppaction://hlinksldjump"/>
                  </a:rPr>
                  <a:t>返回目录</a:t>
                </a:r>
                <a:endParaRPr lang="zh-CN" altLang="en-US" sz="1400" b="1" smtClean="0">
                  <a:solidFill>
                    <a:prstClr val="white"/>
                  </a:solidFill>
                  <a:latin typeface="微软雅黑" panose="020B0503020204020204" pitchFamily="34" charset="-122"/>
                  <a:ea typeface="微软雅黑" panose="020B0503020204020204" pitchFamily="34" charset="-122"/>
                </a:endParaRPr>
              </a:p>
            </p:txBody>
          </p:sp>
        </p:grpSp>
      </p:grpSp>
      <p:sp>
        <p:nvSpPr>
          <p:cNvPr id="33" name="圆角矩形 32"/>
          <p:cNvSpPr/>
          <p:nvPr/>
        </p:nvSpPr>
        <p:spPr bwMode="auto">
          <a:xfrm>
            <a:off x="1025525" y="2958019"/>
            <a:ext cx="3106738" cy="503237"/>
          </a:xfrm>
          <a:prstGeom prst="roundRect">
            <a:avLst>
              <a:gd name="adj" fmla="val 50000"/>
            </a:avLst>
          </a:prstGeom>
          <a:noFill/>
          <a:ln w="38100" cap="flat" cmpd="sng" algn="ctr">
            <a:solidFill>
              <a:srgbClr val="0070C0"/>
            </a:solidFill>
            <a:prstDash val="solid"/>
          </a:ln>
          <a:effectLst/>
        </p:spPr>
        <p:txBody>
          <a:bodyPr anchor="ctr"/>
          <a:lstStyle/>
          <a:p>
            <a:pPr algn="ctr" fontAlgn="auto">
              <a:spcBef>
                <a:spcPts val="0"/>
              </a:spcBef>
              <a:spcAft>
                <a:spcPts val="0"/>
              </a:spcAft>
              <a:defRPr/>
            </a:pPr>
            <a:r>
              <a:rPr lang="zh-CN" altLang="en-US" kern="0" dirty="0" smtClean="0">
                <a:solidFill>
                  <a:schemeClr val="tx2">
                    <a:lumMod val="50000"/>
                  </a:schemeClr>
                </a:solidFill>
                <a:latin typeface="微软雅黑" panose="020B0503020204020204" pitchFamily="34" charset="-122"/>
                <a:ea typeface="微软雅黑" panose="020B0503020204020204" pitchFamily="34" charset="-122"/>
              </a:rPr>
              <a:t>了解</a:t>
            </a:r>
            <a:r>
              <a:rPr lang="en-US" altLang="zh-CN" kern="0" dirty="0" smtClean="0">
                <a:solidFill>
                  <a:schemeClr val="tx2">
                    <a:lumMod val="50000"/>
                  </a:schemeClr>
                </a:solidFill>
                <a:latin typeface="微软雅黑" panose="020B0503020204020204" pitchFamily="34" charset="-122"/>
                <a:ea typeface="微软雅黑" panose="020B0503020204020204" pitchFamily="34" charset="-122"/>
              </a:rPr>
              <a:t>KOL</a:t>
            </a:r>
            <a:endParaRPr lang="en-US" kern="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34" name="椭圆 33"/>
          <p:cNvSpPr/>
          <p:nvPr/>
        </p:nvSpPr>
        <p:spPr bwMode="auto">
          <a:xfrm>
            <a:off x="738547" y="2937177"/>
            <a:ext cx="566738" cy="566738"/>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ea typeface="+mn-ea"/>
              </a:rPr>
              <a:t>1</a:t>
            </a:r>
          </a:p>
        </p:txBody>
      </p:sp>
      <p:sp>
        <p:nvSpPr>
          <p:cNvPr id="35" name="圆角矩形 34"/>
          <p:cNvSpPr/>
          <p:nvPr/>
        </p:nvSpPr>
        <p:spPr bwMode="auto">
          <a:xfrm>
            <a:off x="1017588" y="4388034"/>
            <a:ext cx="3106737" cy="503237"/>
          </a:xfrm>
          <a:prstGeom prst="roundRect">
            <a:avLst>
              <a:gd name="adj" fmla="val 50000"/>
            </a:avLst>
          </a:prstGeom>
          <a:noFill/>
          <a:ln w="38100" cap="flat" cmpd="sng" algn="ctr">
            <a:solidFill>
              <a:srgbClr val="0070C0"/>
            </a:solidFill>
            <a:prstDash val="solid"/>
          </a:ln>
          <a:effectLst/>
        </p:spPr>
        <p:txBody>
          <a:bodyPr anchor="ctr"/>
          <a:lstStyle/>
          <a:p>
            <a:pPr algn="ctr" fontAlgn="auto">
              <a:spcBef>
                <a:spcPts val="0"/>
              </a:spcBef>
              <a:spcAft>
                <a:spcPts val="0"/>
              </a:spcAft>
              <a:defRPr/>
            </a:pPr>
            <a:r>
              <a:rPr lang="zh-CN" altLang="en-US" kern="0" dirty="0" smtClean="0">
                <a:solidFill>
                  <a:schemeClr val="tx2">
                    <a:lumMod val="50000"/>
                  </a:schemeClr>
                </a:solidFill>
                <a:latin typeface="微软雅黑" panose="020B0503020204020204" pitchFamily="34" charset="-122"/>
                <a:ea typeface="微软雅黑" panose="020B0503020204020204" pitchFamily="34" charset="-122"/>
              </a:rPr>
              <a:t>   和</a:t>
            </a:r>
            <a:r>
              <a:rPr lang="en-US" altLang="zh-CN" kern="0" dirty="0">
                <a:solidFill>
                  <a:schemeClr val="tx2">
                    <a:lumMod val="50000"/>
                  </a:schemeClr>
                </a:solidFill>
                <a:latin typeface="微软雅黑" panose="020B0503020204020204" pitchFamily="34" charset="-122"/>
                <a:ea typeface="微软雅黑" panose="020B0503020204020204" pitchFamily="34" charset="-122"/>
              </a:rPr>
              <a:t>KOL</a:t>
            </a:r>
            <a:r>
              <a:rPr lang="zh-CN" altLang="en-US" kern="0" dirty="0">
                <a:solidFill>
                  <a:schemeClr val="tx2">
                    <a:lumMod val="50000"/>
                  </a:schemeClr>
                </a:solidFill>
                <a:latin typeface="微软雅黑" panose="020B0503020204020204" pitchFamily="34" charset="-122"/>
                <a:ea typeface="微软雅黑" panose="020B0503020204020204" pitchFamily="34" charset="-122"/>
              </a:rPr>
              <a:t>合作的建立及维护</a:t>
            </a:r>
            <a:endParaRPr lang="en-US" kern="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36" name="椭圆 35"/>
          <p:cNvSpPr/>
          <p:nvPr/>
        </p:nvSpPr>
        <p:spPr bwMode="auto">
          <a:xfrm>
            <a:off x="730609" y="4367192"/>
            <a:ext cx="566738" cy="566738"/>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ea typeface="+mn-ea"/>
              </a:rPr>
              <a:t>3</a:t>
            </a:r>
          </a:p>
        </p:txBody>
      </p:sp>
      <p:sp>
        <p:nvSpPr>
          <p:cNvPr id="37" name="圆角矩形 36"/>
          <p:cNvSpPr/>
          <p:nvPr/>
        </p:nvSpPr>
        <p:spPr bwMode="auto">
          <a:xfrm>
            <a:off x="5299075" y="2964369"/>
            <a:ext cx="3106738" cy="503237"/>
          </a:xfrm>
          <a:prstGeom prst="roundRect">
            <a:avLst>
              <a:gd name="adj" fmla="val 50000"/>
            </a:avLst>
          </a:prstGeom>
          <a:noFill/>
          <a:ln w="38100" cap="flat" cmpd="sng" algn="ctr">
            <a:solidFill>
              <a:srgbClr val="0070C0"/>
            </a:solidFill>
            <a:prstDash val="solid"/>
          </a:ln>
          <a:effectLst/>
        </p:spPr>
        <p:txBody>
          <a:bodyPr anchor="ctr"/>
          <a:lstStyle/>
          <a:p>
            <a:pPr algn="ctr" fontAlgn="auto">
              <a:spcBef>
                <a:spcPts val="0"/>
              </a:spcBef>
              <a:spcAft>
                <a:spcPts val="0"/>
              </a:spcAft>
              <a:defRPr/>
            </a:pPr>
            <a:r>
              <a:rPr lang="en-US" altLang="zh-CN" kern="0" dirty="0" smtClean="0">
                <a:solidFill>
                  <a:schemeClr val="tx2">
                    <a:lumMod val="50000"/>
                  </a:schemeClr>
                </a:solidFill>
                <a:latin typeface="微软雅黑" panose="020B0503020204020204" pitchFamily="34" charset="-122"/>
                <a:ea typeface="微软雅黑" panose="020B0503020204020204" pitchFamily="34" charset="-122"/>
              </a:rPr>
              <a:t>KOL</a:t>
            </a:r>
            <a:r>
              <a:rPr lang="zh-CN" altLang="en-US" kern="0" dirty="0" smtClean="0">
                <a:solidFill>
                  <a:schemeClr val="tx2">
                    <a:lumMod val="50000"/>
                  </a:schemeClr>
                </a:solidFill>
                <a:latin typeface="微软雅黑" panose="020B0503020204020204" pitchFamily="34" charset="-122"/>
                <a:ea typeface="微软雅黑" panose="020B0503020204020204" pitchFamily="34" charset="-122"/>
              </a:rPr>
              <a:t>的选择</a:t>
            </a:r>
            <a:endParaRPr lang="en-US" kern="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38" name="椭圆 37"/>
          <p:cNvSpPr/>
          <p:nvPr/>
        </p:nvSpPr>
        <p:spPr bwMode="auto">
          <a:xfrm>
            <a:off x="5011685" y="2944415"/>
            <a:ext cx="566738" cy="566738"/>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ea typeface="+mn-ea"/>
              </a:rPr>
              <a:t>2</a:t>
            </a:r>
          </a:p>
        </p:txBody>
      </p:sp>
      <p:sp>
        <p:nvSpPr>
          <p:cNvPr id="39" name="圆角矩形 38"/>
          <p:cNvSpPr/>
          <p:nvPr/>
        </p:nvSpPr>
        <p:spPr bwMode="auto">
          <a:xfrm>
            <a:off x="5291138" y="4394384"/>
            <a:ext cx="3106737" cy="503237"/>
          </a:xfrm>
          <a:prstGeom prst="roundRect">
            <a:avLst>
              <a:gd name="adj" fmla="val 50000"/>
            </a:avLst>
          </a:prstGeom>
          <a:noFill/>
          <a:ln w="38100" cap="flat" cmpd="sng" algn="ctr">
            <a:solidFill>
              <a:srgbClr val="0070C0"/>
            </a:solidFill>
            <a:prstDash val="solid"/>
          </a:ln>
          <a:effectLst/>
        </p:spPr>
        <p:txBody>
          <a:bodyPr anchor="ctr"/>
          <a:lstStyle/>
          <a:p>
            <a:pPr algn="ctr" fontAlgn="auto">
              <a:spcBef>
                <a:spcPts val="0"/>
              </a:spcBef>
              <a:spcAft>
                <a:spcPts val="0"/>
              </a:spcAft>
              <a:defRPr/>
            </a:pPr>
            <a:r>
              <a:rPr lang="en-US" altLang="zh-CN" kern="0" dirty="0" smtClean="0">
                <a:solidFill>
                  <a:schemeClr val="tx2">
                    <a:lumMod val="50000"/>
                  </a:schemeClr>
                </a:solidFill>
                <a:latin typeface="微软雅黑" panose="020B0503020204020204" pitchFamily="34" charset="-122"/>
                <a:ea typeface="微软雅黑" panose="020B0503020204020204" pitchFamily="34" charset="-122"/>
              </a:rPr>
              <a:t>KOL</a:t>
            </a:r>
            <a:r>
              <a:rPr lang="zh-CN" altLang="en-US" kern="0" dirty="0">
                <a:solidFill>
                  <a:schemeClr val="tx2">
                    <a:lumMod val="50000"/>
                  </a:schemeClr>
                </a:solidFill>
                <a:latin typeface="微软雅黑" panose="020B0503020204020204" pitchFamily="34" charset="-122"/>
                <a:ea typeface="微软雅黑" panose="020B0503020204020204" pitchFamily="34" charset="-122"/>
              </a:rPr>
              <a:t>的使用</a:t>
            </a:r>
            <a:endParaRPr lang="en-US" kern="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40" name="椭圆 39"/>
          <p:cNvSpPr/>
          <p:nvPr/>
        </p:nvSpPr>
        <p:spPr bwMode="auto">
          <a:xfrm>
            <a:off x="5003747" y="4374430"/>
            <a:ext cx="566738" cy="566738"/>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ea typeface="+mn-ea"/>
              </a:rPr>
              <a:t>4</a:t>
            </a:r>
          </a:p>
        </p:txBody>
      </p:sp>
    </p:spTree>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5.2  KOL</a:t>
            </a:r>
            <a:r>
              <a:rPr lang="zh-CN" altLang="en-US" sz="2800" b="1" dirty="0" smtClean="0">
                <a:solidFill>
                  <a:srgbClr val="006BA9"/>
                </a:solidFill>
                <a:latin typeface="微软雅黑" panose="020B0503020204020204" pitchFamily="34" charset="-122"/>
                <a:ea typeface="微软雅黑" panose="020B0503020204020204" pitchFamily="34" charset="-122"/>
              </a:rPr>
              <a:t>引流</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145584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1.KOL</a:t>
            </a:r>
            <a:r>
              <a:rPr lang="zh-CN" altLang="en-US" sz="2000" b="1" dirty="0">
                <a:solidFill>
                  <a:srgbClr val="1B639F"/>
                </a:solidFill>
              </a:rPr>
              <a:t>定义</a:t>
            </a:r>
          </a:p>
        </p:txBody>
      </p:sp>
      <p:sp>
        <p:nvSpPr>
          <p:cNvPr id="11" name="矩形 15"/>
          <p:cNvSpPr>
            <a:spLocks noChangeArrowheads="1"/>
          </p:cNvSpPr>
          <p:nvPr/>
        </p:nvSpPr>
        <p:spPr bwMode="auto">
          <a:xfrm>
            <a:off x="688976" y="2473325"/>
            <a:ext cx="7771456" cy="12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a:t>
            </a:r>
            <a:r>
              <a:rPr lang="en-US" altLang="zh-CN" sz="1700" dirty="0">
                <a:latin typeface="微软雅黑" panose="020B0503020204020204" pitchFamily="34" charset="-122"/>
                <a:ea typeface="微软雅黑" panose="020B0503020204020204" pitchFamily="34" charset="-122"/>
              </a:rPr>
              <a:t>Key Opinion Leader</a:t>
            </a:r>
            <a:r>
              <a:rPr lang="zh-CN" altLang="en-US" sz="1700" dirty="0">
                <a:latin typeface="微软雅黑" panose="020B0503020204020204" pitchFamily="34" charset="-122"/>
                <a:ea typeface="微软雅黑" panose="020B0503020204020204" pitchFamily="34" charset="-122"/>
              </a:rPr>
              <a:t>）全称为关键意见领袖，是一个营销学上的概念，通常被定义为：拥有更多、更准确的产品信息，为相关群体所接受或信任，并对该群体的购买行为有较大影响力的人。</a:t>
            </a:r>
          </a:p>
        </p:txBody>
      </p:sp>
      <p:sp>
        <p:nvSpPr>
          <p:cNvPr id="13"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5.2.1  </a:t>
            </a:r>
            <a:r>
              <a:rPr lang="zh-CN" altLang="en-US" sz="2700" dirty="0" smtClean="0">
                <a:solidFill>
                  <a:srgbClr val="1369B2"/>
                </a:solidFill>
                <a:latin typeface="微软雅黑" panose="020B0503020204020204" pitchFamily="34" charset="-122"/>
                <a:ea typeface="微软雅黑" panose="020B0503020204020204" pitchFamily="34" charset="-122"/>
              </a:rPr>
              <a:t>了解</a:t>
            </a:r>
            <a:r>
              <a:rPr lang="en-US" altLang="zh-CN" sz="2700" dirty="0">
                <a:solidFill>
                  <a:srgbClr val="1369B2"/>
                </a:solidFill>
                <a:latin typeface="微软雅黑" panose="020B0503020204020204" pitchFamily="34" charset="-122"/>
                <a:ea typeface="微软雅黑" panose="020B0503020204020204" pitchFamily="34" charset="-122"/>
              </a:rPr>
              <a:t>KOL</a:t>
            </a:r>
          </a:p>
        </p:txBody>
      </p:sp>
      <p:pic>
        <p:nvPicPr>
          <p:cNvPr id="1026" name="Picture 2" descr="https://ss2.bdstatic.com/70cFvnSh_Q1YnxGkpoWK1HF6hhy/it/u=4187545982,1656206854&amp;fm=26&amp;gp=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12410" y="3828734"/>
            <a:ext cx="3724587" cy="24880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5.2  KOL</a:t>
            </a:r>
            <a:r>
              <a:rPr lang="zh-CN" altLang="en-US" sz="2800" b="1" dirty="0" smtClean="0">
                <a:solidFill>
                  <a:srgbClr val="006BA9"/>
                </a:solidFill>
                <a:latin typeface="微软雅黑" panose="020B0503020204020204" pitchFamily="34" charset="-122"/>
                <a:ea typeface="微软雅黑" panose="020B0503020204020204" pitchFamily="34" charset="-122"/>
              </a:rPr>
              <a:t>引流</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171393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2.KOL</a:t>
            </a:r>
            <a:r>
              <a:rPr lang="zh-CN" altLang="en-US" sz="2000" b="1" dirty="0">
                <a:solidFill>
                  <a:srgbClr val="1B639F"/>
                </a:solidFill>
              </a:rPr>
              <a:t>的特征</a:t>
            </a:r>
          </a:p>
        </p:txBody>
      </p:sp>
      <p:sp>
        <p:nvSpPr>
          <p:cNvPr id="11" name="矩形 15"/>
          <p:cNvSpPr>
            <a:spLocks noChangeArrowheads="1"/>
          </p:cNvSpPr>
          <p:nvPr/>
        </p:nvSpPr>
        <p:spPr bwMode="auto">
          <a:xfrm>
            <a:off x="688976" y="2473325"/>
            <a:ext cx="7771456"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作为个当下较为火热的概念，其本身具有以下五个特征。</a:t>
            </a:r>
          </a:p>
          <a:p>
            <a:pPr algn="just">
              <a:lnSpc>
                <a:spcPct val="150000"/>
              </a:lnSpc>
            </a:pPr>
            <a:r>
              <a:rPr lang="en-US" altLang="zh-CN" sz="1700" dirty="0">
                <a:latin typeface="微软雅黑" panose="020B0503020204020204" pitchFamily="34" charset="-122"/>
                <a:ea typeface="微软雅黑" panose="020B0503020204020204" pitchFamily="34" charset="-122"/>
              </a:rPr>
              <a:t>1</a:t>
            </a:r>
            <a:r>
              <a:rPr lang="en-US" altLang="zh-CN" sz="1700" dirty="0" smtClean="0">
                <a:latin typeface="微软雅黑" panose="020B0503020204020204" pitchFamily="34" charset="-122"/>
                <a:ea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rPr>
              <a:t>专业</a:t>
            </a:r>
            <a:r>
              <a:rPr lang="zh-CN" altLang="en-US" sz="1700" dirty="0">
                <a:latin typeface="微软雅黑" panose="020B0503020204020204" pitchFamily="34" charset="-122"/>
                <a:ea typeface="微软雅黑" panose="020B0503020204020204" pitchFamily="34" charset="-122"/>
              </a:rPr>
              <a:t>度高</a:t>
            </a:r>
          </a:p>
          <a:p>
            <a:pPr algn="just">
              <a:lnSpc>
                <a:spcPct val="150000"/>
              </a:lnSpc>
            </a:pPr>
            <a:r>
              <a:rPr lang="en-US" altLang="zh-CN" sz="1700" dirty="0" smtClean="0">
                <a:latin typeface="微软雅黑" panose="020B0503020204020204" pitchFamily="34" charset="-122"/>
                <a:ea typeface="微软雅黑" panose="020B0503020204020204" pitchFamily="34" charset="-122"/>
              </a:rPr>
              <a:t>2)</a:t>
            </a:r>
            <a:r>
              <a:rPr lang="zh-CN" altLang="en-US" sz="1700" dirty="0" smtClean="0">
                <a:latin typeface="微软雅黑" panose="020B0503020204020204" pitchFamily="34" charset="-122"/>
                <a:ea typeface="微软雅黑" panose="020B0503020204020204" pitchFamily="34" charset="-122"/>
              </a:rPr>
              <a:t>善于</a:t>
            </a:r>
            <a:r>
              <a:rPr lang="zh-CN" altLang="en-US" sz="1700" dirty="0">
                <a:latin typeface="微软雅黑" panose="020B0503020204020204" pitchFamily="34" charset="-122"/>
                <a:ea typeface="微软雅黑" panose="020B0503020204020204" pitchFamily="34" charset="-122"/>
              </a:rPr>
              <a:t>社交</a:t>
            </a:r>
          </a:p>
          <a:p>
            <a:pPr algn="just">
              <a:lnSpc>
                <a:spcPct val="150000"/>
              </a:lnSpc>
            </a:pPr>
            <a:r>
              <a:rPr lang="en-US" altLang="zh-CN" sz="1700" dirty="0" smtClean="0">
                <a:latin typeface="微软雅黑" panose="020B0503020204020204" pitchFamily="34" charset="-122"/>
                <a:ea typeface="微软雅黑" panose="020B0503020204020204" pitchFamily="34" charset="-122"/>
              </a:rPr>
              <a:t>3)</a:t>
            </a:r>
            <a:r>
              <a:rPr lang="zh-CN" altLang="en-US" sz="1700" dirty="0" smtClean="0">
                <a:latin typeface="微软雅黑" panose="020B0503020204020204" pitchFamily="34" charset="-122"/>
                <a:ea typeface="微软雅黑" panose="020B0503020204020204" pitchFamily="34" charset="-122"/>
              </a:rPr>
              <a:t>快速</a:t>
            </a:r>
            <a:r>
              <a:rPr lang="zh-CN" altLang="en-US" sz="1700" dirty="0">
                <a:latin typeface="微软雅黑" panose="020B0503020204020204" pitchFamily="34" charset="-122"/>
                <a:ea typeface="微软雅黑" panose="020B0503020204020204" pitchFamily="34" charset="-122"/>
              </a:rPr>
              <a:t>接受新事物</a:t>
            </a:r>
          </a:p>
          <a:p>
            <a:pPr algn="just">
              <a:lnSpc>
                <a:spcPct val="150000"/>
              </a:lnSpc>
            </a:pPr>
            <a:r>
              <a:rPr lang="en-US" altLang="zh-CN" sz="1700" dirty="0" smtClean="0">
                <a:latin typeface="微软雅黑" panose="020B0503020204020204" pitchFamily="34" charset="-122"/>
                <a:ea typeface="微软雅黑" panose="020B0503020204020204" pitchFamily="34" charset="-122"/>
              </a:rPr>
              <a:t>4)</a:t>
            </a:r>
            <a:r>
              <a:rPr lang="zh-CN" altLang="en-US" sz="1700" dirty="0" smtClean="0">
                <a:latin typeface="微软雅黑" panose="020B0503020204020204" pitchFamily="34" charset="-122"/>
                <a:ea typeface="微软雅黑" panose="020B0503020204020204" pitchFamily="34" charset="-122"/>
              </a:rPr>
              <a:t>粉丝</a:t>
            </a:r>
            <a:r>
              <a:rPr lang="zh-CN" altLang="en-US" sz="1700" dirty="0">
                <a:latin typeface="微软雅黑" panose="020B0503020204020204" pitchFamily="34" charset="-122"/>
                <a:ea typeface="微软雅黑" panose="020B0503020204020204" pitchFamily="34" charset="-122"/>
              </a:rPr>
              <a:t>多且忠实</a:t>
            </a:r>
          </a:p>
          <a:p>
            <a:pPr algn="just">
              <a:lnSpc>
                <a:spcPct val="150000"/>
              </a:lnSpc>
            </a:pPr>
            <a:r>
              <a:rPr lang="en-US" altLang="zh-CN" sz="1700" dirty="0" smtClean="0">
                <a:latin typeface="微软雅黑" panose="020B0503020204020204" pitchFamily="34" charset="-122"/>
                <a:ea typeface="微软雅黑" panose="020B0503020204020204" pitchFamily="34" charset="-122"/>
              </a:rPr>
              <a:t>5)</a:t>
            </a:r>
            <a:r>
              <a:rPr lang="zh-CN" altLang="en-US" sz="1700" dirty="0" smtClean="0">
                <a:latin typeface="微软雅黑" panose="020B0503020204020204" pitchFamily="34" charset="-122"/>
                <a:ea typeface="微软雅黑" panose="020B0503020204020204" pitchFamily="34" charset="-122"/>
              </a:rPr>
              <a:t>影响力大</a:t>
            </a:r>
            <a:endParaRPr lang="zh-CN" altLang="en-US" sz="1700" dirty="0">
              <a:latin typeface="微软雅黑" panose="020B0503020204020204" pitchFamily="34" charset="-122"/>
              <a:ea typeface="微软雅黑" panose="020B0503020204020204" pitchFamily="34" charset="-122"/>
            </a:endParaRPr>
          </a:p>
        </p:txBody>
      </p:sp>
      <p:sp>
        <p:nvSpPr>
          <p:cNvPr id="13"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5.2.1  </a:t>
            </a:r>
            <a:r>
              <a:rPr lang="zh-CN" altLang="en-US" sz="2700" dirty="0" smtClean="0">
                <a:solidFill>
                  <a:srgbClr val="1369B2"/>
                </a:solidFill>
                <a:latin typeface="微软雅黑" panose="020B0503020204020204" pitchFamily="34" charset="-122"/>
                <a:ea typeface="微软雅黑" panose="020B0503020204020204" pitchFamily="34" charset="-122"/>
              </a:rPr>
              <a:t>了解</a:t>
            </a:r>
            <a:r>
              <a:rPr lang="en-US" altLang="zh-CN" sz="2700" dirty="0">
                <a:solidFill>
                  <a:srgbClr val="1369B2"/>
                </a:solidFill>
                <a:latin typeface="微软雅黑" panose="020B0503020204020204" pitchFamily="34" charset="-122"/>
                <a:ea typeface="微软雅黑" panose="020B0503020204020204" pitchFamily="34" charset="-122"/>
              </a:rPr>
              <a:t>KOL</a:t>
            </a:r>
          </a:p>
        </p:txBody>
      </p:sp>
    </p:spTree>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5.2  KOL</a:t>
            </a:r>
            <a:r>
              <a:rPr lang="zh-CN" altLang="en-US" sz="2800" b="1" dirty="0" smtClean="0">
                <a:solidFill>
                  <a:srgbClr val="006BA9"/>
                </a:solidFill>
                <a:latin typeface="微软雅黑" panose="020B0503020204020204" pitchFamily="34" charset="-122"/>
                <a:ea typeface="微软雅黑" panose="020B0503020204020204" pitchFamily="34" charset="-122"/>
              </a:rPr>
              <a:t>引流</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171393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3.KOL</a:t>
            </a:r>
            <a:r>
              <a:rPr lang="zh-CN" altLang="en-US" sz="2000" b="1" dirty="0" smtClean="0">
                <a:solidFill>
                  <a:srgbClr val="1B639F"/>
                </a:solidFill>
              </a:rPr>
              <a:t>的分类</a:t>
            </a:r>
            <a:endParaRPr lang="zh-CN" altLang="en-US" sz="2000" b="1" dirty="0">
              <a:solidFill>
                <a:srgbClr val="1B639F"/>
              </a:solidFill>
            </a:endParaRPr>
          </a:p>
        </p:txBody>
      </p:sp>
      <p:sp>
        <p:nvSpPr>
          <p:cNvPr id="11" name="矩形 15"/>
          <p:cNvSpPr>
            <a:spLocks noChangeArrowheads="1"/>
          </p:cNvSpPr>
          <p:nvPr/>
        </p:nvSpPr>
        <p:spPr bwMode="auto">
          <a:xfrm>
            <a:off x="688976" y="2473325"/>
            <a:ext cx="7771456" cy="830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在</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之中存在层级之分，常见的是分为顶级</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、细分垂直</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、达人用户三个</a:t>
            </a:r>
            <a:r>
              <a:rPr lang="zh-CN" altLang="en-US" sz="1700" dirty="0" smtClean="0">
                <a:latin typeface="微软雅黑" panose="020B0503020204020204" pitchFamily="34" charset="-122"/>
                <a:ea typeface="微软雅黑" panose="020B0503020204020204" pitchFamily="34" charset="-122"/>
              </a:rPr>
              <a:t>类别。</a:t>
            </a:r>
            <a:endParaRPr lang="zh-CN" altLang="en-US" sz="1700" dirty="0">
              <a:latin typeface="微软雅黑" panose="020B0503020204020204" pitchFamily="34" charset="-122"/>
              <a:ea typeface="微软雅黑" panose="020B0503020204020204" pitchFamily="34" charset="-122"/>
            </a:endParaRPr>
          </a:p>
        </p:txBody>
      </p:sp>
      <p:sp>
        <p:nvSpPr>
          <p:cNvPr id="13"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5.2.1  </a:t>
            </a:r>
            <a:r>
              <a:rPr lang="zh-CN" altLang="en-US" sz="2700" dirty="0" smtClean="0">
                <a:solidFill>
                  <a:srgbClr val="1369B2"/>
                </a:solidFill>
                <a:latin typeface="微软雅黑" panose="020B0503020204020204" pitchFamily="34" charset="-122"/>
                <a:ea typeface="微软雅黑" panose="020B0503020204020204" pitchFamily="34" charset="-122"/>
              </a:rPr>
              <a:t>了解</a:t>
            </a:r>
            <a:r>
              <a:rPr lang="en-US" altLang="zh-CN" sz="2700" dirty="0">
                <a:solidFill>
                  <a:srgbClr val="1369B2"/>
                </a:solidFill>
                <a:latin typeface="微软雅黑" panose="020B0503020204020204" pitchFamily="34" charset="-122"/>
                <a:ea typeface="微软雅黑" panose="020B0503020204020204" pitchFamily="34" charset="-122"/>
              </a:rPr>
              <a:t>KOL</a:t>
            </a:r>
          </a:p>
        </p:txBody>
      </p:sp>
      <p:pic>
        <p:nvPicPr>
          <p:cNvPr id="9" name="图片 8" descr="C:\Users\PC\AppData\Local\Temp\1567664381(1).png"/>
          <p:cNvPicPr/>
          <p:nvPr/>
        </p:nvPicPr>
        <p:blipFill>
          <a:blip r:embed="rId4">
            <a:extLst>
              <a:ext uri="{28A0092B-C50C-407E-A947-70E740481C1C}">
                <a14:useLocalDpi xmlns:a14="http://schemas.microsoft.com/office/drawing/2010/main" val="0"/>
              </a:ext>
            </a:extLst>
          </a:blip>
          <a:srcRect/>
          <a:stretch>
            <a:fillRect/>
          </a:stretch>
        </p:blipFill>
        <p:spPr bwMode="auto">
          <a:xfrm>
            <a:off x="1328276" y="3429000"/>
            <a:ext cx="6492855" cy="2861046"/>
          </a:xfrm>
          <a:prstGeom prst="rect">
            <a:avLst/>
          </a:prstGeom>
          <a:noFill/>
          <a:ln>
            <a:noFill/>
          </a:ln>
        </p:spPr>
      </p:pic>
    </p:spTree>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5.2  KOL</a:t>
            </a:r>
            <a:r>
              <a:rPr lang="zh-CN" altLang="en-US" sz="2800" b="1" dirty="0" smtClean="0">
                <a:solidFill>
                  <a:srgbClr val="006BA9"/>
                </a:solidFill>
                <a:latin typeface="微软雅黑" panose="020B0503020204020204" pitchFamily="34" charset="-122"/>
                <a:ea typeface="微软雅黑" panose="020B0503020204020204" pitchFamily="34" charset="-122"/>
              </a:rPr>
              <a:t>引流</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22300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4.KOL</a:t>
            </a:r>
            <a:r>
              <a:rPr lang="zh-CN" altLang="en-US" sz="2000" b="1" dirty="0">
                <a:solidFill>
                  <a:srgbClr val="1B639F"/>
                </a:solidFill>
              </a:rPr>
              <a:t>引流的逻辑</a:t>
            </a:r>
          </a:p>
        </p:txBody>
      </p:sp>
      <p:sp>
        <p:nvSpPr>
          <p:cNvPr id="11" name="矩形 15"/>
          <p:cNvSpPr>
            <a:spLocks noChangeArrowheads="1"/>
          </p:cNvSpPr>
          <p:nvPr/>
        </p:nvSpPr>
        <p:spPr bwMode="auto">
          <a:xfrm>
            <a:off x="688976" y="2473325"/>
            <a:ext cx="7771456" cy="830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引流的核心本质就是把原本“用户</a:t>
            </a:r>
            <a:r>
              <a:rPr lang="en-US" altLang="zh-CN" sz="1700" dirty="0">
                <a:latin typeface="微软雅黑" panose="020B0503020204020204" pitchFamily="34" charset="-122"/>
                <a:ea typeface="微软雅黑" panose="020B0503020204020204" pitchFamily="34" charset="-122"/>
              </a:rPr>
              <a:t>-</a:t>
            </a:r>
            <a:r>
              <a:rPr lang="zh-CN" altLang="en-US" sz="1700" dirty="0">
                <a:latin typeface="微软雅黑" panose="020B0503020204020204" pitchFamily="34" charset="-122"/>
                <a:ea typeface="微软雅黑" panose="020B0503020204020204" pitchFamily="34" charset="-122"/>
              </a:rPr>
              <a:t>社群”的单向转化关系变为“产品</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粉丝”的循环关系，从而增加了用户进群的渠道。</a:t>
            </a:r>
          </a:p>
        </p:txBody>
      </p:sp>
      <p:sp>
        <p:nvSpPr>
          <p:cNvPr id="13"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5.2.1  </a:t>
            </a:r>
            <a:r>
              <a:rPr lang="zh-CN" altLang="en-US" sz="2700" dirty="0" smtClean="0">
                <a:solidFill>
                  <a:srgbClr val="1369B2"/>
                </a:solidFill>
                <a:latin typeface="微软雅黑" panose="020B0503020204020204" pitchFamily="34" charset="-122"/>
                <a:ea typeface="微软雅黑" panose="020B0503020204020204" pitchFamily="34" charset="-122"/>
              </a:rPr>
              <a:t>了解</a:t>
            </a:r>
            <a:r>
              <a:rPr lang="en-US" altLang="zh-CN" sz="2700" dirty="0">
                <a:solidFill>
                  <a:srgbClr val="1369B2"/>
                </a:solidFill>
                <a:latin typeface="微软雅黑" panose="020B0503020204020204" pitchFamily="34" charset="-122"/>
                <a:ea typeface="微软雅黑" panose="020B0503020204020204" pitchFamily="34" charset="-122"/>
              </a:rPr>
              <a:t>KOL</a:t>
            </a:r>
          </a:p>
        </p:txBody>
      </p:sp>
      <p:pic>
        <p:nvPicPr>
          <p:cNvPr id="12" name="图片 11" descr="C:\Users\PC\AppData\Local\Temp\1567665051(1).png"/>
          <p:cNvPicPr/>
          <p:nvPr/>
        </p:nvPicPr>
        <p:blipFill>
          <a:blip r:embed="rId4">
            <a:extLst>
              <a:ext uri="{28A0092B-C50C-407E-A947-70E740481C1C}">
                <a14:useLocalDpi xmlns:a14="http://schemas.microsoft.com/office/drawing/2010/main" val="0"/>
              </a:ext>
            </a:extLst>
          </a:blip>
          <a:srcRect/>
          <a:stretch>
            <a:fillRect/>
          </a:stretch>
        </p:blipFill>
        <p:spPr bwMode="auto">
          <a:xfrm>
            <a:off x="2699792" y="3345615"/>
            <a:ext cx="3744416" cy="3183800"/>
          </a:xfrm>
          <a:prstGeom prst="rect">
            <a:avLst/>
          </a:prstGeom>
          <a:noFill/>
          <a:ln>
            <a:noFill/>
          </a:ln>
        </p:spPr>
      </p:pic>
    </p:spTree>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5.2  KOL</a:t>
            </a:r>
            <a:r>
              <a:rPr lang="zh-CN" altLang="en-US" sz="2800" b="1" dirty="0" smtClean="0">
                <a:solidFill>
                  <a:srgbClr val="006BA9"/>
                </a:solidFill>
                <a:latin typeface="微软雅黑" panose="020B0503020204020204" pitchFamily="34" charset="-122"/>
                <a:ea typeface="微软雅黑" panose="020B0503020204020204" pitchFamily="34" charset="-122"/>
              </a:rPr>
              <a:t>引流</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22300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挑选</a:t>
            </a:r>
            <a:r>
              <a:rPr lang="en-US" altLang="zh-CN" sz="2000" b="1" dirty="0">
                <a:solidFill>
                  <a:srgbClr val="1B639F"/>
                </a:solidFill>
              </a:rPr>
              <a:t>KOL</a:t>
            </a:r>
            <a:r>
              <a:rPr lang="zh-CN" altLang="en-US" sz="2000" b="1" dirty="0">
                <a:solidFill>
                  <a:srgbClr val="1B639F"/>
                </a:solidFill>
              </a:rPr>
              <a:t>的标准</a:t>
            </a:r>
          </a:p>
        </p:txBody>
      </p:sp>
      <p:sp>
        <p:nvSpPr>
          <p:cNvPr id="11" name="矩形 15"/>
          <p:cNvSpPr>
            <a:spLocks noChangeArrowheads="1"/>
          </p:cNvSpPr>
          <p:nvPr/>
        </p:nvSpPr>
        <p:spPr bwMode="auto">
          <a:xfrm>
            <a:off x="688976" y="2473325"/>
            <a:ext cx="7771456" cy="362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挑选</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的标准可以分为不可量化标准和可量化标准，区分点在于其中的数据是否可以量化，从而进行对比</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1</a:t>
            </a:r>
            <a:r>
              <a:rPr lang="zh-CN" altLang="en-US" sz="1700" b="1" dirty="0" smtClean="0">
                <a:latin typeface="微软雅黑" panose="020B0503020204020204" pitchFamily="34" charset="-122"/>
                <a:ea typeface="微软雅黑" panose="020B0503020204020204" pitchFamily="34" charset="-122"/>
              </a:rPr>
              <a:t>）不可</a:t>
            </a:r>
            <a:r>
              <a:rPr lang="zh-CN" altLang="en-US" sz="1700" b="1" dirty="0">
                <a:latin typeface="微软雅黑" panose="020B0503020204020204" pitchFamily="34" charset="-122"/>
                <a:ea typeface="微软雅黑" panose="020B0503020204020204" pitchFamily="34" charset="-122"/>
              </a:rPr>
              <a:t>量化指标</a:t>
            </a:r>
          </a:p>
          <a:p>
            <a:pPr algn="just">
              <a:lnSpc>
                <a:spcPct val="150000"/>
              </a:lnSpc>
            </a:pPr>
            <a:r>
              <a:rPr lang="zh-CN" altLang="en-US" sz="1700" dirty="0">
                <a:latin typeface="微软雅黑" panose="020B0503020204020204" pitchFamily="34" charset="-122"/>
                <a:ea typeface="微软雅黑" panose="020B0503020204020204" pitchFamily="34" charset="-122"/>
              </a:rPr>
              <a:t>不可量化指标主要包含情感类和行为上的要求，如以下两种。</a:t>
            </a:r>
          </a:p>
          <a:p>
            <a:pPr algn="just">
              <a:lnSpc>
                <a:spcPct val="150000"/>
              </a:lnSpc>
            </a:pPr>
            <a:r>
              <a:rPr lang="en-US" altLang="zh-CN" sz="1700" dirty="0">
                <a:latin typeface="微软雅黑" panose="020B0503020204020204" pitchFamily="34" charset="-122"/>
                <a:ea typeface="微软雅黑" panose="020B0503020204020204" pitchFamily="34" charset="-122"/>
              </a:rPr>
              <a:t>1)	KOL</a:t>
            </a:r>
            <a:r>
              <a:rPr lang="zh-CN" altLang="en-US" sz="1700" dirty="0">
                <a:latin typeface="微软雅黑" panose="020B0503020204020204" pitchFamily="34" charset="-122"/>
                <a:ea typeface="微软雅黑" panose="020B0503020204020204" pitchFamily="34" charset="-122"/>
              </a:rPr>
              <a:t>要活跃、情商高、三观正、与粉丝关系亲近</a:t>
            </a:r>
          </a:p>
          <a:p>
            <a:pPr algn="just">
              <a:lnSpc>
                <a:spcPct val="150000"/>
              </a:lnSpc>
            </a:pPr>
            <a:r>
              <a:rPr lang="zh-CN" altLang="en-US" sz="1700" dirty="0">
                <a:latin typeface="微软雅黑" panose="020B0503020204020204" pitchFamily="34" charset="-122"/>
                <a:ea typeface="微软雅黑" panose="020B0503020204020204" pitchFamily="34" charset="-122"/>
              </a:rPr>
              <a:t>这样的</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具有较高的粉丝粘性和粉丝质量，能避免一些会危害社群氛围的人进入社群。</a:t>
            </a:r>
          </a:p>
          <a:p>
            <a:pPr algn="just">
              <a:lnSpc>
                <a:spcPct val="150000"/>
              </a:lnSpc>
            </a:pPr>
            <a:r>
              <a:rPr lang="en-US" altLang="zh-CN" sz="1700" dirty="0">
                <a:latin typeface="微软雅黑" panose="020B0503020204020204" pitchFamily="34" charset="-122"/>
                <a:ea typeface="微软雅黑" panose="020B0503020204020204" pitchFamily="34" charset="-122"/>
              </a:rPr>
              <a:t>2)	KOL</a:t>
            </a:r>
            <a:r>
              <a:rPr lang="zh-CN" altLang="en-US" sz="1700" dirty="0">
                <a:latin typeface="微软雅黑" panose="020B0503020204020204" pitchFamily="34" charset="-122"/>
                <a:ea typeface="微软雅黑" panose="020B0503020204020204" pitchFamily="34" charset="-122"/>
              </a:rPr>
              <a:t>专业度高、号召力强、积极配合广告活动</a:t>
            </a:r>
          </a:p>
          <a:p>
            <a:pPr algn="just">
              <a:lnSpc>
                <a:spcPct val="150000"/>
              </a:lnSpc>
            </a:pPr>
            <a:r>
              <a:rPr lang="zh-CN" altLang="en-US" sz="1700" dirty="0">
                <a:latin typeface="微软雅黑" panose="020B0503020204020204" pitchFamily="34" charset="-122"/>
                <a:ea typeface="微软雅黑" panose="020B0503020204020204" pitchFamily="34" charset="-122"/>
              </a:rPr>
              <a:t>和这样的</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合作，会有较高的广告效果及转化率。</a:t>
            </a:r>
          </a:p>
        </p:txBody>
      </p:sp>
      <p:sp>
        <p:nvSpPr>
          <p:cNvPr id="13"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5.2.2  KOL</a:t>
            </a:r>
            <a:r>
              <a:rPr lang="zh-CN" altLang="en-US" sz="2700" dirty="0">
                <a:solidFill>
                  <a:srgbClr val="1369B2"/>
                </a:solidFill>
                <a:latin typeface="微软雅黑" panose="020B0503020204020204" pitchFamily="34" charset="-122"/>
                <a:ea typeface="微软雅黑" panose="020B0503020204020204" pitchFamily="34" charset="-122"/>
              </a:rPr>
              <a:t>的选择</a:t>
            </a:r>
            <a:endParaRPr lang="en-US" altLang="zh-CN" sz="2700" dirty="0">
              <a:solidFill>
                <a:srgbClr val="1369B2"/>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5.2  KOL</a:t>
            </a:r>
            <a:r>
              <a:rPr lang="zh-CN" altLang="en-US" sz="2800" b="1" dirty="0" smtClean="0">
                <a:solidFill>
                  <a:srgbClr val="006BA9"/>
                </a:solidFill>
                <a:latin typeface="微软雅黑" panose="020B0503020204020204" pitchFamily="34" charset="-122"/>
                <a:ea typeface="微软雅黑" panose="020B0503020204020204" pitchFamily="34" charset="-122"/>
              </a:rPr>
              <a:t>引流</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22300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挑选</a:t>
            </a:r>
            <a:r>
              <a:rPr lang="en-US" altLang="zh-CN" sz="2000" b="1" dirty="0">
                <a:solidFill>
                  <a:srgbClr val="1B639F"/>
                </a:solidFill>
              </a:rPr>
              <a:t>KOL</a:t>
            </a:r>
            <a:r>
              <a:rPr lang="zh-CN" altLang="en-US" sz="2000" b="1" dirty="0">
                <a:solidFill>
                  <a:srgbClr val="1B639F"/>
                </a:solidFill>
              </a:rPr>
              <a:t>的标准</a:t>
            </a:r>
          </a:p>
        </p:txBody>
      </p:sp>
      <p:sp>
        <p:nvSpPr>
          <p:cNvPr id="11" name="矩形 15"/>
          <p:cNvSpPr>
            <a:spLocks noChangeArrowheads="1"/>
          </p:cNvSpPr>
          <p:nvPr/>
        </p:nvSpPr>
        <p:spPr bwMode="auto">
          <a:xfrm>
            <a:off x="688976" y="2473325"/>
            <a:ext cx="7771456" cy="397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2</a:t>
            </a:r>
            <a:r>
              <a:rPr lang="zh-CN" altLang="en-US" sz="1700" b="1" dirty="0" smtClean="0">
                <a:latin typeface="微软雅黑" panose="020B0503020204020204" pitchFamily="34" charset="-122"/>
                <a:ea typeface="微软雅黑" panose="020B0503020204020204" pitchFamily="34" charset="-122"/>
              </a:rPr>
              <a:t>）可</a:t>
            </a:r>
            <a:r>
              <a:rPr lang="zh-CN" altLang="en-US" sz="1700" b="1" dirty="0">
                <a:latin typeface="微软雅黑" panose="020B0503020204020204" pitchFamily="34" charset="-122"/>
                <a:ea typeface="微软雅黑" panose="020B0503020204020204" pitchFamily="34" charset="-122"/>
              </a:rPr>
              <a:t>量化指标</a:t>
            </a:r>
          </a:p>
          <a:p>
            <a:pPr algn="just">
              <a:lnSpc>
                <a:spcPct val="150000"/>
              </a:lnSpc>
            </a:pPr>
            <a:r>
              <a:rPr lang="zh-CN" altLang="en-US" sz="1700" dirty="0">
                <a:latin typeface="微软雅黑" panose="020B0503020204020204" pitchFamily="34" charset="-122"/>
                <a:ea typeface="微软雅黑" panose="020B0503020204020204" pitchFamily="34" charset="-122"/>
              </a:rPr>
              <a:t>可量化指标是能看得见数据、可以进行对比分析的要求，明确了具体数值的可量化指标往往作为挑选</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的最低标准，如以下这些数据项。</a:t>
            </a:r>
          </a:p>
          <a:p>
            <a:pPr algn="just">
              <a:lnSpc>
                <a:spcPct val="150000"/>
              </a:lnSpc>
            </a:pPr>
            <a:r>
              <a:rPr lang="en-US" altLang="zh-CN" sz="1700" dirty="0">
                <a:latin typeface="微软雅黑" panose="020B0503020204020204" pitchFamily="34" charset="-122"/>
                <a:ea typeface="微软雅黑" panose="020B0503020204020204" pitchFamily="34" charset="-122"/>
              </a:rPr>
              <a:t>1</a:t>
            </a:r>
            <a:r>
              <a:rPr lang="zh-CN" altLang="en-US" sz="1700" dirty="0">
                <a:latin typeface="微软雅黑" panose="020B0503020204020204" pitchFamily="34" charset="-122"/>
                <a:ea typeface="微软雅黑" panose="020B0503020204020204" pitchFamily="34" charset="-122"/>
              </a:rPr>
              <a:t>）粉丝数：该</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拥有的粉丝数量</a:t>
            </a:r>
          </a:p>
          <a:p>
            <a:pPr algn="just">
              <a:lnSpc>
                <a:spcPct val="150000"/>
              </a:lnSpc>
            </a:pPr>
            <a:r>
              <a:rPr lang="en-US" altLang="zh-CN" sz="1700" dirty="0">
                <a:latin typeface="微软雅黑" panose="020B0503020204020204" pitchFamily="34" charset="-122"/>
                <a:ea typeface="微软雅黑" panose="020B0503020204020204" pitchFamily="34" charset="-122"/>
              </a:rPr>
              <a:t>2</a:t>
            </a:r>
            <a:r>
              <a:rPr lang="zh-CN" altLang="en-US" sz="1700" dirty="0">
                <a:latin typeface="微软雅黑" panose="020B0503020204020204" pitchFamily="34" charset="-122"/>
                <a:ea typeface="微软雅黑" panose="020B0503020204020204" pitchFamily="34" charset="-122"/>
              </a:rPr>
              <a:t>）阅读量：该</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单篇推送的阅读（或播放）数量</a:t>
            </a:r>
          </a:p>
          <a:p>
            <a:pPr algn="just">
              <a:lnSpc>
                <a:spcPct val="150000"/>
              </a:lnSpc>
            </a:pPr>
            <a:r>
              <a:rPr lang="en-US" altLang="zh-CN" sz="1700" dirty="0">
                <a:latin typeface="微软雅黑" panose="020B0503020204020204" pitchFamily="34" charset="-122"/>
                <a:ea typeface="微软雅黑" panose="020B0503020204020204" pitchFamily="34" charset="-122"/>
              </a:rPr>
              <a:t>3</a:t>
            </a:r>
            <a:r>
              <a:rPr lang="zh-CN" altLang="en-US" sz="1700" dirty="0">
                <a:latin typeface="微软雅黑" panose="020B0503020204020204" pitchFamily="34" charset="-122"/>
                <a:ea typeface="微软雅黑" panose="020B0503020204020204" pitchFamily="34" charset="-122"/>
              </a:rPr>
              <a:t>）点赞量：该</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单篇推送的被点赞数量</a:t>
            </a:r>
          </a:p>
          <a:p>
            <a:pPr algn="just">
              <a:lnSpc>
                <a:spcPct val="150000"/>
              </a:lnSpc>
            </a:pPr>
            <a:r>
              <a:rPr lang="en-US" altLang="zh-CN" sz="1700" dirty="0">
                <a:latin typeface="微软雅黑" panose="020B0503020204020204" pitchFamily="34" charset="-122"/>
                <a:ea typeface="微软雅黑" panose="020B0503020204020204" pitchFamily="34" charset="-122"/>
              </a:rPr>
              <a:t>4</a:t>
            </a:r>
            <a:r>
              <a:rPr lang="zh-CN" altLang="en-US" sz="1700" dirty="0">
                <a:latin typeface="微软雅黑" panose="020B0503020204020204" pitchFamily="34" charset="-122"/>
                <a:ea typeface="微软雅黑" panose="020B0503020204020204" pitchFamily="34" charset="-122"/>
              </a:rPr>
              <a:t>）评论量：该</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单篇推送的被评论数量</a:t>
            </a:r>
          </a:p>
          <a:p>
            <a:pPr algn="just">
              <a:lnSpc>
                <a:spcPct val="150000"/>
              </a:lnSpc>
            </a:pPr>
            <a:r>
              <a:rPr lang="en-US" altLang="zh-CN" sz="1700" dirty="0">
                <a:latin typeface="微软雅黑" panose="020B0503020204020204" pitchFamily="34" charset="-122"/>
                <a:ea typeface="微软雅黑" panose="020B0503020204020204" pitchFamily="34" charset="-122"/>
              </a:rPr>
              <a:t>5</a:t>
            </a:r>
            <a:r>
              <a:rPr lang="zh-CN" altLang="en-US" sz="1700" dirty="0">
                <a:latin typeface="微软雅黑" panose="020B0503020204020204" pitchFamily="34" charset="-122"/>
                <a:ea typeface="微软雅黑" panose="020B0503020204020204" pitchFamily="34" charset="-122"/>
              </a:rPr>
              <a:t>）转发量：该</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单篇推送的被转发数量</a:t>
            </a:r>
          </a:p>
          <a:p>
            <a:pPr algn="just">
              <a:lnSpc>
                <a:spcPct val="150000"/>
              </a:lnSpc>
            </a:pPr>
            <a:r>
              <a:rPr lang="en-US" altLang="zh-CN" sz="1700" dirty="0">
                <a:latin typeface="微软雅黑" panose="020B0503020204020204" pitchFamily="34" charset="-122"/>
                <a:ea typeface="微软雅黑" panose="020B0503020204020204" pitchFamily="34" charset="-122"/>
              </a:rPr>
              <a:t>6</a:t>
            </a:r>
            <a:r>
              <a:rPr lang="zh-CN" altLang="en-US" sz="1700" dirty="0">
                <a:latin typeface="微软雅黑" panose="020B0503020204020204" pitchFamily="34" charset="-122"/>
                <a:ea typeface="微软雅黑" panose="020B0503020204020204" pitchFamily="34" charset="-122"/>
              </a:rPr>
              <a:t>）其他广告转化率：该</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以往广告活动的转化情况</a:t>
            </a:r>
          </a:p>
          <a:p>
            <a:pPr algn="just">
              <a:lnSpc>
                <a:spcPct val="150000"/>
              </a:lnSpc>
            </a:pPr>
            <a:r>
              <a:rPr lang="en-US" altLang="zh-CN" sz="1700" dirty="0">
                <a:latin typeface="微软雅黑" panose="020B0503020204020204" pitchFamily="34" charset="-122"/>
                <a:ea typeface="微软雅黑" panose="020B0503020204020204" pitchFamily="34" charset="-122"/>
              </a:rPr>
              <a:t>7</a:t>
            </a:r>
            <a:r>
              <a:rPr lang="zh-CN" altLang="en-US" sz="1700" dirty="0">
                <a:latin typeface="微软雅黑" panose="020B0503020204020204" pitchFamily="34" charset="-122"/>
                <a:ea typeface="微软雅黑" panose="020B0503020204020204" pitchFamily="34" charset="-122"/>
              </a:rPr>
              <a:t>）内容更新频率：该</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推送内容的频率（如一周七次）</a:t>
            </a:r>
          </a:p>
        </p:txBody>
      </p:sp>
      <p:sp>
        <p:nvSpPr>
          <p:cNvPr id="13"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5.2.2  KOL</a:t>
            </a:r>
            <a:r>
              <a:rPr lang="zh-CN" altLang="en-US" sz="2700" dirty="0">
                <a:solidFill>
                  <a:srgbClr val="1369B2"/>
                </a:solidFill>
                <a:latin typeface="微软雅黑" panose="020B0503020204020204" pitchFamily="34" charset="-122"/>
                <a:ea typeface="微软雅黑" panose="020B0503020204020204" pitchFamily="34" charset="-122"/>
              </a:rPr>
              <a:t>的选择</a:t>
            </a:r>
            <a:endParaRPr lang="en-US" altLang="zh-CN" sz="2700" dirty="0">
              <a:solidFill>
                <a:srgbClr val="1369B2"/>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5.2  KOL</a:t>
            </a:r>
            <a:r>
              <a:rPr lang="zh-CN" altLang="en-US" sz="2800" b="1" dirty="0" smtClean="0">
                <a:solidFill>
                  <a:srgbClr val="006BA9"/>
                </a:solidFill>
                <a:latin typeface="微软雅黑" panose="020B0503020204020204" pitchFamily="34" charset="-122"/>
                <a:ea typeface="微软雅黑" panose="020B0503020204020204" pitchFamily="34" charset="-122"/>
              </a:rPr>
              <a:t>引流</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171393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2.KOL</a:t>
            </a:r>
            <a:r>
              <a:rPr lang="zh-CN" altLang="en-US" sz="2000" b="1" dirty="0">
                <a:solidFill>
                  <a:srgbClr val="1B639F"/>
                </a:solidFill>
              </a:rPr>
              <a:t>的来源</a:t>
            </a:r>
          </a:p>
        </p:txBody>
      </p:sp>
      <p:sp>
        <p:nvSpPr>
          <p:cNvPr id="11" name="矩形 15"/>
          <p:cNvSpPr>
            <a:spLocks noChangeArrowheads="1"/>
          </p:cNvSpPr>
          <p:nvPr/>
        </p:nvSpPr>
        <p:spPr bwMode="auto">
          <a:xfrm>
            <a:off x="688976" y="2473325"/>
            <a:ext cx="7771456"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1</a:t>
            </a:r>
            <a:r>
              <a:rPr lang="zh-CN" altLang="en-US" sz="1700" b="1" dirty="0" smtClean="0">
                <a:latin typeface="微软雅黑" panose="020B0503020204020204" pitchFamily="34" charset="-122"/>
                <a:ea typeface="微软雅黑" panose="020B0503020204020204" pitchFamily="34" charset="-122"/>
              </a:rPr>
              <a:t>）现有</a:t>
            </a:r>
            <a:r>
              <a:rPr lang="zh-CN" altLang="en-US" sz="1700" b="1" dirty="0">
                <a:latin typeface="微软雅黑" panose="020B0503020204020204" pitchFamily="34" charset="-122"/>
                <a:ea typeface="微软雅黑" panose="020B0503020204020204" pitchFamily="34" charset="-122"/>
              </a:rPr>
              <a:t>的关系</a:t>
            </a:r>
            <a:r>
              <a:rPr lang="en-US" altLang="zh-CN" sz="1700" b="1" dirty="0">
                <a:latin typeface="微软雅黑" panose="020B0503020204020204" pitchFamily="34" charset="-122"/>
                <a:ea typeface="微软雅黑" panose="020B0503020204020204" pitchFamily="34" charset="-122"/>
              </a:rPr>
              <a:t>/</a:t>
            </a:r>
            <a:r>
              <a:rPr lang="zh-CN" altLang="en-US" sz="1700" b="1" dirty="0">
                <a:latin typeface="微软雅黑" panose="020B0503020204020204" pitchFamily="34" charset="-122"/>
                <a:ea typeface="微软雅黑" panose="020B0503020204020204" pitchFamily="34" charset="-122"/>
              </a:rPr>
              <a:t>平台</a:t>
            </a:r>
          </a:p>
          <a:p>
            <a:pPr algn="just">
              <a:lnSpc>
                <a:spcPct val="150000"/>
              </a:lnSpc>
            </a:pPr>
            <a:r>
              <a:rPr lang="zh-CN" altLang="en-US" sz="1700" dirty="0">
                <a:latin typeface="微软雅黑" panose="020B0503020204020204" pitchFamily="34" charset="-122"/>
                <a:ea typeface="微软雅黑" panose="020B0503020204020204" pitchFamily="34" charset="-122"/>
              </a:rPr>
              <a:t>社群运营者可以在自己的朋友圈、社群中筛选；有条件的社群运营者还可以在自己网站、论坛、</a:t>
            </a:r>
            <a:r>
              <a:rPr lang="en-US" altLang="zh-CN" sz="1700" dirty="0">
                <a:latin typeface="微软雅黑" panose="020B0503020204020204" pitchFamily="34" charset="-122"/>
                <a:ea typeface="微软雅黑" panose="020B0503020204020204" pitchFamily="34" charset="-122"/>
              </a:rPr>
              <a:t>APP</a:t>
            </a:r>
            <a:r>
              <a:rPr lang="zh-CN" altLang="en-US" sz="1700" dirty="0">
                <a:latin typeface="微软雅黑" panose="020B0503020204020204" pitchFamily="34" charset="-122"/>
                <a:ea typeface="微软雅黑" panose="020B0503020204020204" pitchFamily="34" charset="-122"/>
              </a:rPr>
              <a:t>中筛选</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2</a:t>
            </a:r>
            <a:r>
              <a:rPr lang="zh-CN" altLang="en-US" sz="1700" b="1" dirty="0" smtClean="0">
                <a:latin typeface="微软雅黑" panose="020B0503020204020204" pitchFamily="34" charset="-122"/>
                <a:ea typeface="微软雅黑" panose="020B0503020204020204" pitchFamily="34" charset="-122"/>
              </a:rPr>
              <a:t>）竞</a:t>
            </a:r>
            <a:r>
              <a:rPr lang="zh-CN" altLang="en-US" sz="1700" b="1" dirty="0">
                <a:latin typeface="微软雅黑" panose="020B0503020204020204" pitchFamily="34" charset="-122"/>
                <a:ea typeface="微软雅黑" panose="020B0503020204020204" pitchFamily="34" charset="-122"/>
              </a:rPr>
              <a:t>品</a:t>
            </a:r>
          </a:p>
          <a:p>
            <a:pPr algn="just">
              <a:lnSpc>
                <a:spcPct val="150000"/>
              </a:lnSpc>
            </a:pPr>
            <a:r>
              <a:rPr lang="zh-CN" altLang="en-US" sz="1700" dirty="0">
                <a:latin typeface="微软雅黑" panose="020B0503020204020204" pitchFamily="34" charset="-122"/>
                <a:ea typeface="微软雅黑" panose="020B0503020204020204" pitchFamily="34" charset="-122"/>
              </a:rPr>
              <a:t>从竞品中挖掘是一个很精准定向的</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来源，不过要谨慎选择，降低自身法律及公关风险。同时社群运营者也要尽力服务好这些</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，因为他们的忠诚度较低，如果社群运营者的服务不佳，这些</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随时有可能会离开。</a:t>
            </a:r>
          </a:p>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3</a:t>
            </a:r>
            <a:r>
              <a:rPr lang="zh-CN" altLang="en-US" sz="1700" b="1" dirty="0" smtClean="0">
                <a:latin typeface="微软雅黑" panose="020B0503020204020204" pitchFamily="34" charset="-122"/>
                <a:ea typeface="微软雅黑" panose="020B0503020204020204" pitchFamily="34" charset="-122"/>
              </a:rPr>
              <a:t>）社交</a:t>
            </a:r>
            <a:r>
              <a:rPr lang="zh-CN" altLang="en-US" sz="1700" b="1" dirty="0">
                <a:latin typeface="微软雅黑" panose="020B0503020204020204" pitchFamily="34" charset="-122"/>
                <a:ea typeface="微软雅黑" panose="020B0503020204020204" pitchFamily="34" charset="-122"/>
              </a:rPr>
              <a:t>平台</a:t>
            </a:r>
          </a:p>
          <a:p>
            <a:pPr algn="just">
              <a:lnSpc>
                <a:spcPct val="150000"/>
              </a:lnSpc>
            </a:pPr>
            <a:r>
              <a:rPr lang="zh-CN" altLang="en-US" sz="1700" dirty="0">
                <a:latin typeface="微软雅黑" panose="020B0503020204020204" pitchFamily="34" charset="-122"/>
                <a:ea typeface="微软雅黑" panose="020B0503020204020204" pitchFamily="34" charset="-122"/>
              </a:rPr>
              <a:t>社交平台是一个比较主流的寻找</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的途径，尤其是在微博、小红书等以</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为核心的平台上，可以轻易找到社群运营所需的</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a:t>
            </a:r>
          </a:p>
        </p:txBody>
      </p:sp>
      <p:sp>
        <p:nvSpPr>
          <p:cNvPr id="13"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5.2.2  KOL</a:t>
            </a:r>
            <a:r>
              <a:rPr lang="zh-CN" altLang="en-US" sz="2700" dirty="0">
                <a:solidFill>
                  <a:srgbClr val="1369B2"/>
                </a:solidFill>
                <a:latin typeface="微软雅黑" panose="020B0503020204020204" pitchFamily="34" charset="-122"/>
                <a:ea typeface="微软雅黑" panose="020B0503020204020204" pitchFamily="34" charset="-122"/>
              </a:rPr>
              <a:t>的选择</a:t>
            </a:r>
            <a:endParaRPr lang="en-US" altLang="zh-CN" sz="2700" dirty="0">
              <a:solidFill>
                <a:srgbClr val="1369B2"/>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122" name="标题 2"/>
          <p:cNvSpPr>
            <a:spLocks noGrp="1"/>
          </p:cNvSpPr>
          <p:nvPr>
            <p:ph type="title"/>
          </p:nvPr>
        </p:nvSpPr>
        <p:spPr bwMode="auto">
          <a:xfrm>
            <a:off x="1770063" y="177800"/>
            <a:ext cx="4603750" cy="7762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3200" b="1" smtClean="0">
                <a:solidFill>
                  <a:srgbClr val="006BA9"/>
                </a:solidFill>
                <a:latin typeface="微软雅黑" panose="020B0503020204020204" pitchFamily="34" charset="-122"/>
                <a:ea typeface="微软雅黑" panose="020B0503020204020204" pitchFamily="34" charset="-122"/>
              </a:rPr>
              <a:t>【</a:t>
            </a:r>
            <a:r>
              <a:rPr lang="zh-CN" altLang="en-US" sz="3200" b="1" smtClean="0">
                <a:solidFill>
                  <a:srgbClr val="006BA9"/>
                </a:solidFill>
                <a:latin typeface="微软雅黑" panose="020B0503020204020204" pitchFamily="34" charset="-122"/>
                <a:ea typeface="微软雅黑" panose="020B0503020204020204" pitchFamily="34" charset="-122"/>
              </a:rPr>
              <a:t>引导案例</a:t>
            </a:r>
            <a:r>
              <a:rPr lang="en-US" altLang="zh-CN" sz="3200" b="1" smtClean="0">
                <a:solidFill>
                  <a:srgbClr val="006BA9"/>
                </a:solidFill>
                <a:latin typeface="微软雅黑" panose="020B0503020204020204" pitchFamily="34" charset="-122"/>
                <a:ea typeface="微软雅黑" panose="020B0503020204020204" pitchFamily="34" charset="-122"/>
              </a:rPr>
              <a:t>】</a:t>
            </a:r>
            <a:endParaRPr lang="zh-CN" altLang="en-US" sz="3200" smtClean="0">
              <a:latin typeface="微软雅黑" panose="020B0503020204020204" pitchFamily="34" charset="-122"/>
              <a:ea typeface="微软雅黑" panose="020B0503020204020204" pitchFamily="34" charset="-122"/>
            </a:endParaRPr>
          </a:p>
        </p:txBody>
      </p:sp>
      <p:sp>
        <p:nvSpPr>
          <p:cNvPr id="5" name="TextBox 4"/>
          <p:cNvSpPr txBox="1"/>
          <p:nvPr/>
        </p:nvSpPr>
        <p:spPr>
          <a:xfrm>
            <a:off x="285750" y="1104900"/>
            <a:ext cx="8478838" cy="5216813"/>
          </a:xfrm>
          <a:prstGeom prst="rect">
            <a:avLst/>
          </a:prstGeom>
          <a:noFill/>
        </p:spPr>
        <p:txBody>
          <a:bodyPr>
            <a:spAutoFit/>
          </a:bodyPr>
          <a:lstStyle/>
          <a:p>
            <a:pPr algn="ctr" eaLnBrk="0" fontAlgn="base" hangingPunct="0">
              <a:lnSpc>
                <a:spcPct val="150000"/>
              </a:lnSpc>
              <a:spcBef>
                <a:spcPct val="0"/>
              </a:spcBef>
              <a:spcAft>
                <a:spcPct val="0"/>
              </a:spcAft>
              <a:defRPr/>
            </a:pPr>
            <a:r>
              <a:rPr lang="zh-CN" altLang="en-US" sz="2400" b="1" dirty="0" smtClean="0">
                <a:solidFill>
                  <a:prstClr val="black"/>
                </a:solidFill>
                <a:latin typeface="黑体" panose="02010600030101010101" pitchFamily="49" charset="-122"/>
                <a:ea typeface="黑体" panose="02010600030101010101" pitchFamily="49" charset="-122"/>
              </a:rPr>
              <a:t>硬笔书法</a:t>
            </a:r>
            <a:r>
              <a:rPr lang="zh-CN" altLang="en-US" sz="2400" b="1" dirty="0">
                <a:solidFill>
                  <a:prstClr val="black"/>
                </a:solidFill>
                <a:latin typeface="黑体" panose="02010600030101010101" pitchFamily="49" charset="-122"/>
                <a:ea typeface="黑体" panose="02010600030101010101" pitchFamily="49" charset="-122"/>
              </a:rPr>
              <a:t>社群推广拉</a:t>
            </a:r>
            <a:r>
              <a:rPr lang="zh-CN" altLang="en-US" sz="2400" b="1" dirty="0" smtClean="0">
                <a:solidFill>
                  <a:prstClr val="black"/>
                </a:solidFill>
                <a:latin typeface="黑体" panose="02010600030101010101" pitchFamily="49" charset="-122"/>
                <a:ea typeface="黑体" panose="02010600030101010101" pitchFamily="49" charset="-122"/>
              </a:rPr>
              <a:t>新</a:t>
            </a:r>
            <a:endParaRPr lang="zh-CN" altLang="zh-CN" sz="2400" dirty="0">
              <a:solidFill>
                <a:prstClr val="black"/>
              </a:solidFill>
              <a:latin typeface="黑体" panose="02010600030101010101" pitchFamily="49" charset="-122"/>
              <a:ea typeface="黑体" panose="02010600030101010101" pitchFamily="49" charset="-122"/>
            </a:endParaRPr>
          </a:p>
          <a:p>
            <a:pPr indent="457200" algn="just" eaLnBrk="0" fontAlgn="base" hangingPunct="0">
              <a:lnSpc>
                <a:spcPct val="150000"/>
              </a:lnSpc>
              <a:spcBef>
                <a:spcPct val="0"/>
              </a:spcBef>
              <a:spcAft>
                <a:spcPct val="0"/>
              </a:spcAft>
              <a:defRPr/>
            </a:pPr>
            <a:r>
              <a:rPr lang="zh-CN" altLang="en-US" dirty="0">
                <a:solidFill>
                  <a:prstClr val="black"/>
                </a:solidFill>
                <a:latin typeface="楷体" panose="02010609060101010101" pitchFamily="49" charset="-122"/>
                <a:ea typeface="楷体" panose="02010609060101010101" pitchFamily="49" charset="-122"/>
              </a:rPr>
              <a:t>在第二期硬笔书法社群的运营末期，小熊发现自己现有的社群潜在用户数量严重不足，这会导致第三期可能达不到目标的开群人数。因此小熊决定进行一些拉新活动，快速增加潜在用户数量。</a:t>
            </a:r>
          </a:p>
          <a:p>
            <a:pPr indent="457200" algn="just" eaLnBrk="0" fontAlgn="base" hangingPunct="0">
              <a:lnSpc>
                <a:spcPct val="150000"/>
              </a:lnSpc>
              <a:spcBef>
                <a:spcPct val="0"/>
              </a:spcBef>
              <a:spcAft>
                <a:spcPct val="0"/>
              </a:spcAft>
              <a:defRPr/>
            </a:pPr>
            <a:r>
              <a:rPr lang="zh-CN" altLang="en-US" dirty="0">
                <a:solidFill>
                  <a:prstClr val="black"/>
                </a:solidFill>
                <a:latin typeface="楷体" panose="02010609060101010101" pitchFamily="49" charset="-122"/>
                <a:ea typeface="楷体" panose="02010609060101010101" pitchFamily="49" charset="-122"/>
              </a:rPr>
              <a:t>首先小熊通过之前制作的硬笔书法用户画像，找出了硬笔书法用户较多的免费流量渠道：微博、知乎、贴吧、头条号、抖</a:t>
            </a:r>
            <a:r>
              <a:rPr lang="zh-CN" altLang="en-US" dirty="0" smtClean="0">
                <a:solidFill>
                  <a:prstClr val="black"/>
                </a:solidFill>
                <a:latin typeface="楷体" panose="02010609060101010101" pitchFamily="49" charset="-122"/>
                <a:ea typeface="楷体" panose="02010609060101010101" pitchFamily="49" charset="-122"/>
              </a:rPr>
              <a:t>音（表格见下页）。</a:t>
            </a:r>
            <a:endParaRPr lang="en-US" altLang="zh-CN" dirty="0" smtClean="0">
              <a:solidFill>
                <a:prstClr val="black"/>
              </a:solidFill>
              <a:latin typeface="楷体" panose="02010609060101010101" pitchFamily="49" charset="-122"/>
              <a:ea typeface="楷体" panose="02010609060101010101" pitchFamily="49" charset="-122"/>
            </a:endParaRPr>
          </a:p>
          <a:p>
            <a:pPr indent="457200" algn="just" eaLnBrk="0" fontAlgn="base" hangingPunct="0">
              <a:lnSpc>
                <a:spcPct val="150000"/>
              </a:lnSpc>
              <a:spcBef>
                <a:spcPct val="0"/>
              </a:spcBef>
              <a:spcAft>
                <a:spcPct val="0"/>
              </a:spcAft>
              <a:defRPr/>
            </a:pPr>
            <a:r>
              <a:rPr lang="zh-CN" altLang="en-US" dirty="0">
                <a:solidFill>
                  <a:prstClr val="black"/>
                </a:solidFill>
                <a:latin typeface="楷体" panose="02010609060101010101" pitchFamily="49" charset="-122"/>
                <a:ea typeface="楷体" panose="02010609060101010101" pitchFamily="49" charset="-122"/>
              </a:rPr>
              <a:t>然后小熊去找了一位与自己一起练习硬笔书法的同学，这位同学有一个上万粉丝的公众号，内容主要为硬笔书法为主，是一位“小</a:t>
            </a:r>
            <a:r>
              <a:rPr lang="en-US" altLang="zh-CN" dirty="0">
                <a:solidFill>
                  <a:prstClr val="black"/>
                </a:solidFill>
                <a:latin typeface="楷体" panose="02010609060101010101" pitchFamily="49" charset="-122"/>
                <a:ea typeface="楷体" panose="02010609060101010101" pitchFamily="49" charset="-122"/>
              </a:rPr>
              <a:t>KOL”</a:t>
            </a:r>
            <a:r>
              <a:rPr lang="zh-CN" altLang="en-US" dirty="0">
                <a:solidFill>
                  <a:prstClr val="black"/>
                </a:solidFill>
                <a:latin typeface="楷体" panose="02010609060101010101" pitchFamily="49" charset="-122"/>
                <a:ea typeface="楷体" panose="02010609060101010101" pitchFamily="49" charset="-122"/>
              </a:rPr>
              <a:t>。小熊争取到了这位同学的帮助，这位同学答应小熊在公众号上推送一篇介绍硬笔书法社群的软文。</a:t>
            </a:r>
          </a:p>
          <a:p>
            <a:pPr indent="457200" algn="just" eaLnBrk="0" fontAlgn="base" hangingPunct="0">
              <a:lnSpc>
                <a:spcPct val="150000"/>
              </a:lnSpc>
              <a:spcBef>
                <a:spcPct val="0"/>
              </a:spcBef>
              <a:spcAft>
                <a:spcPct val="0"/>
              </a:spcAft>
              <a:defRPr/>
            </a:pPr>
            <a:r>
              <a:rPr lang="zh-CN" altLang="en-US" dirty="0">
                <a:solidFill>
                  <a:prstClr val="black"/>
                </a:solidFill>
                <a:latin typeface="楷体" panose="02010609060101010101" pitchFamily="49" charset="-122"/>
                <a:ea typeface="楷体" panose="02010609060101010101" pitchFamily="49" charset="-122"/>
              </a:rPr>
              <a:t>此外小熊还研究了活动推广和付费推广的方式，经过分析发现，这两种推广方式的时间成本和资金成本都偏高，不是自己现阶段可以承受的，所以他暂时放弃了这两种推广方式</a:t>
            </a:r>
            <a:r>
              <a:rPr lang="zh-CN" altLang="en-US" dirty="0" smtClean="0">
                <a:solidFill>
                  <a:prstClr val="black"/>
                </a:solidFill>
                <a:latin typeface="楷体" panose="02010609060101010101" pitchFamily="49" charset="-122"/>
                <a:ea typeface="楷体" panose="02010609060101010101" pitchFamily="49" charset="-122"/>
              </a:rPr>
              <a:t>。</a:t>
            </a:r>
            <a:endParaRPr lang="zh-CN" altLang="en-US" dirty="0">
              <a:solidFill>
                <a:prstClr val="black"/>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5.2  KOL</a:t>
            </a:r>
            <a:r>
              <a:rPr lang="zh-CN" altLang="en-US" sz="2800" b="1" dirty="0" smtClean="0">
                <a:solidFill>
                  <a:srgbClr val="006BA9"/>
                </a:solidFill>
                <a:latin typeface="微软雅黑" panose="020B0503020204020204" pitchFamily="34" charset="-122"/>
                <a:ea typeface="微软雅黑" panose="020B0503020204020204" pitchFamily="34" charset="-122"/>
              </a:rPr>
              <a:t>引流</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22300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和</a:t>
            </a:r>
            <a:r>
              <a:rPr lang="en-US" altLang="zh-CN" sz="2000" b="1" dirty="0">
                <a:solidFill>
                  <a:srgbClr val="1B639F"/>
                </a:solidFill>
              </a:rPr>
              <a:t>KOL</a:t>
            </a:r>
            <a:r>
              <a:rPr lang="zh-CN" altLang="en-US" sz="2000" b="1" dirty="0">
                <a:solidFill>
                  <a:srgbClr val="1B639F"/>
                </a:solidFill>
              </a:rPr>
              <a:t>建立合作</a:t>
            </a:r>
          </a:p>
        </p:txBody>
      </p:sp>
      <p:sp>
        <p:nvSpPr>
          <p:cNvPr id="11" name="矩形 15"/>
          <p:cNvSpPr>
            <a:spLocks noChangeArrowheads="1"/>
          </p:cNvSpPr>
          <p:nvPr/>
        </p:nvSpPr>
        <p:spPr bwMode="auto">
          <a:xfrm>
            <a:off x="688976" y="2473325"/>
            <a:ext cx="7771456" cy="3577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1</a:t>
            </a:r>
            <a:r>
              <a:rPr lang="zh-CN" altLang="en-US" sz="1700" b="1" dirty="0" smtClean="0">
                <a:latin typeface="微软雅黑" panose="020B0503020204020204" pitchFamily="34" charset="-122"/>
                <a:ea typeface="微软雅黑" panose="020B0503020204020204" pitchFamily="34" charset="-122"/>
              </a:rPr>
              <a:t>）自报家门</a:t>
            </a:r>
            <a:endParaRPr lang="zh-CN" altLang="en-US" sz="1700" b="1" dirty="0">
              <a:latin typeface="微软雅黑" panose="020B0503020204020204" pitchFamily="34" charset="-122"/>
              <a:ea typeface="微软雅黑" panose="020B0503020204020204" pitchFamily="34" charset="-122"/>
            </a:endParaRPr>
          </a:p>
          <a:p>
            <a:pPr algn="just">
              <a:lnSpc>
                <a:spcPct val="150000"/>
              </a:lnSpc>
            </a:pPr>
            <a:r>
              <a:rPr lang="zh-CN" altLang="en-US" sz="1700" dirty="0">
                <a:latin typeface="微软雅黑" panose="020B0503020204020204" pitchFamily="34" charset="-122"/>
                <a:ea typeface="微软雅黑" panose="020B0503020204020204" pitchFamily="34" charset="-122"/>
              </a:rPr>
              <a:t>社群运营者需要尽快让</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了解社群内的各项信息，和社群的运营模式，让他快速融入进社群。</a:t>
            </a:r>
          </a:p>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2</a:t>
            </a:r>
            <a:r>
              <a:rPr lang="zh-CN" altLang="en-US" sz="1700" b="1" dirty="0" smtClean="0">
                <a:latin typeface="微软雅黑" panose="020B0503020204020204" pitchFamily="34" charset="-122"/>
                <a:ea typeface="微软雅黑" panose="020B0503020204020204" pitchFamily="34" charset="-122"/>
              </a:rPr>
              <a:t>）加以</a:t>
            </a:r>
            <a:r>
              <a:rPr lang="zh-CN" altLang="en-US" sz="1700" b="1" dirty="0">
                <a:latin typeface="微软雅黑" panose="020B0503020204020204" pitchFamily="34" charset="-122"/>
                <a:ea typeface="微软雅黑" panose="020B0503020204020204" pitchFamily="34" charset="-122"/>
              </a:rPr>
              <a:t>夸赞</a:t>
            </a:r>
          </a:p>
          <a:p>
            <a:pPr algn="just">
              <a:lnSpc>
                <a:spcPct val="150000"/>
              </a:lnSpc>
            </a:pPr>
            <a:r>
              <a:rPr lang="zh-CN" altLang="en-US" sz="1700" dirty="0">
                <a:latin typeface="微软雅黑" panose="020B0503020204020204" pitchFamily="34" charset="-122"/>
                <a:ea typeface="微软雅黑" panose="020B0503020204020204" pitchFamily="34" charset="-122"/>
              </a:rPr>
              <a:t>每个人都喜欢被别人夸赞，</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也不例外，找出</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最大的特点或其内容的亮点来夸赞，这会让这些</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觉得社群运营者是认真了解过他的。</a:t>
            </a:r>
          </a:p>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3</a:t>
            </a:r>
            <a:r>
              <a:rPr lang="zh-CN" altLang="en-US" sz="1700" b="1" dirty="0" smtClean="0">
                <a:latin typeface="微软雅黑" panose="020B0503020204020204" pitchFamily="34" charset="-122"/>
                <a:ea typeface="微软雅黑" panose="020B0503020204020204" pitchFamily="34" charset="-122"/>
              </a:rPr>
              <a:t>）合理</a:t>
            </a:r>
            <a:r>
              <a:rPr lang="zh-CN" altLang="en-US" sz="1700" b="1" dirty="0">
                <a:latin typeface="微软雅黑" panose="020B0503020204020204" pitchFamily="34" charset="-122"/>
                <a:ea typeface="微软雅黑" panose="020B0503020204020204" pitchFamily="34" charset="-122"/>
              </a:rPr>
              <a:t>的合作条件</a:t>
            </a:r>
          </a:p>
          <a:p>
            <a:pPr algn="just">
              <a:lnSpc>
                <a:spcPct val="150000"/>
              </a:lnSpc>
            </a:pPr>
            <a:r>
              <a:rPr lang="zh-CN" altLang="en-US" sz="1700" dirty="0">
                <a:latin typeface="微软雅黑" panose="020B0503020204020204" pitchFamily="34" charset="-122"/>
                <a:ea typeface="微软雅黑" panose="020B0503020204020204" pitchFamily="34" charset="-122"/>
              </a:rPr>
              <a:t>社群运营者在谈合作的时候，提出的合作要求一定要合情合理，需要尽量平衡双方的权利和义务，以免引起</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反感。</a:t>
            </a:r>
          </a:p>
        </p:txBody>
      </p:sp>
      <p:sp>
        <p:nvSpPr>
          <p:cNvPr id="13"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5.2.3  </a:t>
            </a:r>
            <a:r>
              <a:rPr lang="zh-CN" altLang="en-US" sz="2700" dirty="0" smtClean="0">
                <a:solidFill>
                  <a:srgbClr val="1369B2"/>
                </a:solidFill>
                <a:latin typeface="微软雅黑" panose="020B0503020204020204" pitchFamily="34" charset="-122"/>
                <a:ea typeface="微软雅黑" panose="020B0503020204020204" pitchFamily="34" charset="-122"/>
              </a:rPr>
              <a:t>和</a:t>
            </a:r>
            <a:r>
              <a:rPr lang="en-US" altLang="zh-CN" sz="2700" dirty="0">
                <a:solidFill>
                  <a:srgbClr val="1369B2"/>
                </a:solidFill>
                <a:latin typeface="微软雅黑" panose="020B0503020204020204" pitchFamily="34" charset="-122"/>
                <a:ea typeface="微软雅黑" panose="020B0503020204020204" pitchFamily="34" charset="-122"/>
              </a:rPr>
              <a:t>KOL</a:t>
            </a:r>
            <a:r>
              <a:rPr lang="zh-CN" altLang="en-US" sz="2700" dirty="0">
                <a:solidFill>
                  <a:srgbClr val="1369B2"/>
                </a:solidFill>
                <a:latin typeface="微软雅黑" panose="020B0503020204020204" pitchFamily="34" charset="-122"/>
                <a:ea typeface="微软雅黑" panose="020B0503020204020204" pitchFamily="34" charset="-122"/>
              </a:rPr>
              <a:t>合作的建立及维护</a:t>
            </a:r>
            <a:endParaRPr lang="en-US" altLang="zh-CN" sz="2700" dirty="0">
              <a:solidFill>
                <a:srgbClr val="1369B2"/>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5.2  KOL</a:t>
            </a:r>
            <a:r>
              <a:rPr lang="zh-CN" altLang="en-US" sz="2800" b="1" dirty="0" smtClean="0">
                <a:solidFill>
                  <a:srgbClr val="006BA9"/>
                </a:solidFill>
                <a:latin typeface="微软雅黑" panose="020B0503020204020204" pitchFamily="34" charset="-122"/>
                <a:ea typeface="微软雅黑" panose="020B0503020204020204" pitchFamily="34" charset="-122"/>
              </a:rPr>
              <a:t>引流</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15007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 </a:t>
            </a:r>
            <a:r>
              <a:rPr lang="zh-CN" altLang="en-US" sz="2000" b="1" dirty="0" smtClean="0">
                <a:solidFill>
                  <a:srgbClr val="1B639F"/>
                </a:solidFill>
              </a:rPr>
              <a:t>常规</a:t>
            </a:r>
            <a:r>
              <a:rPr lang="zh-CN" altLang="en-US" sz="2000" b="1" dirty="0">
                <a:solidFill>
                  <a:srgbClr val="1B639F"/>
                </a:solidFill>
              </a:rPr>
              <a:t>维护</a:t>
            </a:r>
          </a:p>
        </p:txBody>
      </p:sp>
      <p:sp>
        <p:nvSpPr>
          <p:cNvPr id="11" name="矩形 15"/>
          <p:cNvSpPr>
            <a:spLocks noChangeArrowheads="1"/>
          </p:cNvSpPr>
          <p:nvPr/>
        </p:nvSpPr>
        <p:spPr bwMode="auto">
          <a:xfrm>
            <a:off x="688976" y="2473325"/>
            <a:ext cx="7771456" cy="240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常规维护是指和</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在正常的合作期间，保持较为密切、友好的关系，不同的行业和</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类型有不同的维护方法，例如影视器材公司会给所属的</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提供设备，餐饮行业会为所属</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提供免费试吃等。</a:t>
            </a:r>
          </a:p>
          <a:p>
            <a:pPr algn="just">
              <a:lnSpc>
                <a:spcPct val="150000"/>
              </a:lnSpc>
            </a:pPr>
            <a:r>
              <a:rPr lang="zh-CN" altLang="en-US" sz="1700" dirty="0">
                <a:latin typeface="微软雅黑" panose="020B0503020204020204" pitchFamily="34" charset="-122"/>
                <a:ea typeface="微软雅黑" panose="020B0503020204020204" pitchFamily="34" charset="-122"/>
              </a:rPr>
              <a:t>常规维护中最重要的是，要尽力满足</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所提的合理需求，最大化地帮助</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进行推广，在保持</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忠诚度的同时，尽量从</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的渠道中获取到最大的收益量。</a:t>
            </a:r>
          </a:p>
        </p:txBody>
      </p:sp>
      <p:sp>
        <p:nvSpPr>
          <p:cNvPr id="13"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5.2.3  </a:t>
            </a:r>
            <a:r>
              <a:rPr lang="zh-CN" altLang="en-US" sz="2700" dirty="0" smtClean="0">
                <a:solidFill>
                  <a:srgbClr val="1369B2"/>
                </a:solidFill>
                <a:latin typeface="微软雅黑" panose="020B0503020204020204" pitchFamily="34" charset="-122"/>
                <a:ea typeface="微软雅黑" panose="020B0503020204020204" pitchFamily="34" charset="-122"/>
              </a:rPr>
              <a:t>和</a:t>
            </a:r>
            <a:r>
              <a:rPr lang="en-US" altLang="zh-CN" sz="2700" dirty="0">
                <a:solidFill>
                  <a:srgbClr val="1369B2"/>
                </a:solidFill>
                <a:latin typeface="微软雅黑" panose="020B0503020204020204" pitchFamily="34" charset="-122"/>
                <a:ea typeface="微软雅黑" panose="020B0503020204020204" pitchFamily="34" charset="-122"/>
              </a:rPr>
              <a:t>KOL</a:t>
            </a:r>
            <a:r>
              <a:rPr lang="zh-CN" altLang="en-US" sz="2700" dirty="0">
                <a:solidFill>
                  <a:srgbClr val="1369B2"/>
                </a:solidFill>
                <a:latin typeface="微软雅黑" panose="020B0503020204020204" pitchFamily="34" charset="-122"/>
                <a:ea typeface="微软雅黑" panose="020B0503020204020204" pitchFamily="34" charset="-122"/>
              </a:rPr>
              <a:t>合作的建立及维护</a:t>
            </a:r>
            <a:endParaRPr lang="en-US" altLang="zh-CN" sz="2700" dirty="0">
              <a:solidFill>
                <a:srgbClr val="1369B2"/>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5.2  KOL</a:t>
            </a:r>
            <a:r>
              <a:rPr lang="zh-CN" altLang="en-US" sz="2800" b="1" dirty="0" smtClean="0">
                <a:solidFill>
                  <a:srgbClr val="006BA9"/>
                </a:solidFill>
                <a:latin typeface="微软雅黑" panose="020B0503020204020204" pitchFamily="34" charset="-122"/>
                <a:ea typeface="微软雅黑" panose="020B0503020204020204" pitchFamily="34" charset="-122"/>
              </a:rPr>
              <a:t>引流</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5.2.4  KOL</a:t>
            </a:r>
            <a:r>
              <a:rPr lang="zh-CN" altLang="en-US" sz="2700" dirty="0" smtClean="0">
                <a:solidFill>
                  <a:srgbClr val="1369B2"/>
                </a:solidFill>
                <a:latin typeface="微软雅黑" panose="020B0503020204020204" pitchFamily="34" charset="-122"/>
                <a:ea typeface="微软雅黑" panose="020B0503020204020204" pitchFamily="34" charset="-122"/>
              </a:rPr>
              <a:t>的使用</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34948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社交</a:t>
            </a:r>
            <a:r>
              <a:rPr lang="zh-CN" altLang="en-US" sz="2000" b="1" dirty="0">
                <a:solidFill>
                  <a:srgbClr val="1B639F"/>
                </a:solidFill>
              </a:rPr>
              <a:t>平台的图文及视频推送</a:t>
            </a:r>
          </a:p>
        </p:txBody>
      </p:sp>
      <p:sp>
        <p:nvSpPr>
          <p:cNvPr id="11" name="矩形 15"/>
          <p:cNvSpPr>
            <a:spLocks noChangeArrowheads="1"/>
          </p:cNvSpPr>
          <p:nvPr/>
        </p:nvSpPr>
        <p:spPr bwMode="auto">
          <a:xfrm>
            <a:off x="688976" y="2473325"/>
            <a:ext cx="3885728"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即让</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在自己主营的社交平台上推送图文或者视频来推广</a:t>
            </a:r>
            <a:r>
              <a:rPr lang="zh-CN" altLang="en-US" sz="1700" dirty="0" smtClean="0">
                <a:latin typeface="微软雅黑" panose="020B0503020204020204" pitchFamily="34" charset="-122"/>
                <a:ea typeface="微软雅黑" panose="020B0503020204020204" pitchFamily="34" charset="-122"/>
              </a:rPr>
              <a:t>社群。</a:t>
            </a:r>
            <a:endParaRPr lang="zh-CN" altLang="en-US" sz="1700" dirty="0">
              <a:latin typeface="微软雅黑" panose="020B0503020204020204" pitchFamily="34" charset="-122"/>
              <a:ea typeface="微软雅黑" panose="020B0503020204020204" pitchFamily="34" charset="-122"/>
            </a:endParaRPr>
          </a:p>
        </p:txBody>
      </p:sp>
      <p:pic>
        <p:nvPicPr>
          <p:cNvPr id="12" name="图片 11" descr="C:\Users\PC\AppData\Local\Temp\WeChat Files\88b52eaf438f0192122f327a4c22274.jpg"/>
          <p:cNvPicPr/>
          <p:nvPr/>
        </p:nvPicPr>
        <p:blipFill rotWithShape="1">
          <a:blip r:embed="rId4" cstate="print">
            <a:extLst>
              <a:ext uri="{28A0092B-C50C-407E-A947-70E740481C1C}">
                <a14:useLocalDpi xmlns:a14="http://schemas.microsoft.com/office/drawing/2010/main" val="0"/>
              </a:ext>
            </a:extLst>
          </a:blip>
          <a:srcRect t="16976" b="40494"/>
          <a:stretch>
            <a:fillRect/>
          </a:stretch>
        </p:blipFill>
        <p:spPr bwMode="auto">
          <a:xfrm>
            <a:off x="4865687" y="1864623"/>
            <a:ext cx="2853308" cy="4619949"/>
          </a:xfrm>
          <a:prstGeom prst="rect">
            <a:avLst/>
          </a:prstGeom>
          <a:noFill/>
          <a:ln>
            <a:noFill/>
          </a:ln>
        </p:spPr>
      </p:pic>
    </p:spTree>
  </p:cSld>
  <p:clrMapOvr>
    <a:masterClrMapping/>
  </p:clrMapOvr>
  <p:transition spd="slow">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5.2  KOL</a:t>
            </a:r>
            <a:r>
              <a:rPr lang="zh-CN" altLang="en-US" sz="2800" b="1" dirty="0" smtClean="0">
                <a:solidFill>
                  <a:srgbClr val="006BA9"/>
                </a:solidFill>
                <a:latin typeface="微软雅黑" panose="020B0503020204020204" pitchFamily="34" charset="-122"/>
                <a:ea typeface="微软雅黑" panose="020B0503020204020204" pitchFamily="34" charset="-122"/>
              </a:rPr>
              <a:t>引流</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98456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2. </a:t>
            </a:r>
            <a:r>
              <a:rPr lang="zh-CN" altLang="en-US" sz="2000" b="1" dirty="0" smtClean="0">
                <a:solidFill>
                  <a:srgbClr val="1B639F"/>
                </a:solidFill>
              </a:rPr>
              <a:t>直播</a:t>
            </a:r>
            <a:endParaRPr lang="zh-CN" altLang="en-US" sz="2000" b="1" dirty="0">
              <a:solidFill>
                <a:srgbClr val="1B639F"/>
              </a:solidFill>
            </a:endParaRPr>
          </a:p>
        </p:txBody>
      </p:sp>
      <p:sp>
        <p:nvSpPr>
          <p:cNvPr id="11" name="矩形 15"/>
          <p:cNvSpPr>
            <a:spLocks noChangeArrowheads="1"/>
          </p:cNvSpPr>
          <p:nvPr/>
        </p:nvSpPr>
        <p:spPr bwMode="auto">
          <a:xfrm>
            <a:off x="688976" y="2473325"/>
            <a:ext cx="3885728" cy="830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即让</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通过直播的形式，吸引用户加入</a:t>
            </a:r>
            <a:r>
              <a:rPr lang="zh-CN" altLang="en-US" sz="1700" dirty="0" smtClean="0">
                <a:latin typeface="微软雅黑" panose="020B0503020204020204" pitchFamily="34" charset="-122"/>
                <a:ea typeface="微软雅黑" panose="020B0503020204020204" pitchFamily="34" charset="-122"/>
              </a:rPr>
              <a:t>社群。</a:t>
            </a:r>
            <a:endParaRPr lang="zh-CN" altLang="en-US" sz="1700" dirty="0">
              <a:latin typeface="微软雅黑" panose="020B0503020204020204" pitchFamily="34" charset="-122"/>
              <a:ea typeface="微软雅黑" panose="020B0503020204020204" pitchFamily="34" charset="-122"/>
            </a:endParaRPr>
          </a:p>
        </p:txBody>
      </p:sp>
      <p:sp>
        <p:nvSpPr>
          <p:cNvPr id="13"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5.2.4  KOL</a:t>
            </a:r>
            <a:r>
              <a:rPr lang="zh-CN" altLang="en-US" sz="2700" dirty="0" smtClean="0">
                <a:solidFill>
                  <a:srgbClr val="1369B2"/>
                </a:solidFill>
                <a:latin typeface="微软雅黑" panose="020B0503020204020204" pitchFamily="34" charset="-122"/>
                <a:ea typeface="微软雅黑" panose="020B0503020204020204" pitchFamily="34" charset="-122"/>
              </a:rPr>
              <a:t>的使用</a:t>
            </a:r>
          </a:p>
        </p:txBody>
      </p:sp>
      <p:pic>
        <p:nvPicPr>
          <p:cNvPr id="12" name="图片 11" descr="C:\Users\PC\AppData\Local\Temp\WeChat Files\4434f17504fcf5f9bd07277f0215b11.png"/>
          <p:cNvPicPr/>
          <p:nvPr/>
        </p:nvPicPr>
        <p:blipFill>
          <a:blip r:embed="rId4">
            <a:extLst>
              <a:ext uri="{28A0092B-C50C-407E-A947-70E740481C1C}">
                <a14:useLocalDpi xmlns:a14="http://schemas.microsoft.com/office/drawing/2010/main" val="0"/>
              </a:ext>
            </a:extLst>
          </a:blip>
          <a:srcRect/>
          <a:stretch>
            <a:fillRect/>
          </a:stretch>
        </p:blipFill>
        <p:spPr bwMode="auto">
          <a:xfrm>
            <a:off x="4925270" y="1916832"/>
            <a:ext cx="2847975" cy="4543425"/>
          </a:xfrm>
          <a:prstGeom prst="rect">
            <a:avLst/>
          </a:prstGeom>
          <a:noFill/>
          <a:ln>
            <a:noFill/>
          </a:ln>
        </p:spPr>
      </p:pic>
    </p:spTree>
  </p:cSld>
  <p:clrMapOvr>
    <a:masterClrMapping/>
  </p:clrMapOvr>
  <p:transition spd="slow">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5.2  KOL</a:t>
            </a:r>
            <a:r>
              <a:rPr lang="zh-CN" altLang="en-US" sz="2800" b="1" dirty="0" smtClean="0">
                <a:solidFill>
                  <a:srgbClr val="006BA9"/>
                </a:solidFill>
                <a:latin typeface="微软雅黑" panose="020B0503020204020204" pitchFamily="34" charset="-122"/>
                <a:ea typeface="微软雅黑" panose="020B0503020204020204" pitchFamily="34" charset="-122"/>
              </a:rPr>
              <a:t>引流</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20168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3. </a:t>
            </a:r>
            <a:r>
              <a:rPr lang="zh-CN" altLang="en-US" sz="2000" b="1" dirty="0" smtClean="0">
                <a:solidFill>
                  <a:srgbClr val="1B639F"/>
                </a:solidFill>
              </a:rPr>
              <a:t>线</a:t>
            </a:r>
            <a:r>
              <a:rPr lang="zh-CN" altLang="en-US" sz="2000" b="1" dirty="0">
                <a:solidFill>
                  <a:srgbClr val="1B639F"/>
                </a:solidFill>
              </a:rPr>
              <a:t>下活动站台</a:t>
            </a:r>
          </a:p>
        </p:txBody>
      </p:sp>
      <p:sp>
        <p:nvSpPr>
          <p:cNvPr id="11" name="矩形 15"/>
          <p:cNvSpPr>
            <a:spLocks noChangeArrowheads="1"/>
          </p:cNvSpPr>
          <p:nvPr/>
        </p:nvSpPr>
        <p:spPr bwMode="auto">
          <a:xfrm>
            <a:off x="688976" y="2473325"/>
            <a:ext cx="3885728" cy="12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即社群运营者邀请</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参与社群组织的线下活动，并通过</a:t>
            </a:r>
            <a:r>
              <a:rPr lang="en-US" altLang="zh-CN" sz="1700" dirty="0">
                <a:latin typeface="微软雅黑" panose="020B0503020204020204" pitchFamily="34" charset="-122"/>
                <a:ea typeface="微软雅黑" panose="020B0503020204020204" pitchFamily="34" charset="-122"/>
              </a:rPr>
              <a:t>KOL</a:t>
            </a:r>
            <a:r>
              <a:rPr lang="zh-CN" altLang="en-US" sz="1700" dirty="0">
                <a:latin typeface="微软雅黑" panose="020B0503020204020204" pitchFamily="34" charset="-122"/>
                <a:ea typeface="微软雅黑" panose="020B0503020204020204" pitchFamily="34" charset="-122"/>
              </a:rPr>
              <a:t>的影响力吸引更多的人来参加</a:t>
            </a:r>
            <a:r>
              <a:rPr lang="zh-CN" altLang="en-US" sz="1700" dirty="0" smtClean="0">
                <a:latin typeface="微软雅黑" panose="020B0503020204020204" pitchFamily="34" charset="-122"/>
                <a:ea typeface="微软雅黑" panose="020B0503020204020204" pitchFamily="34" charset="-122"/>
              </a:rPr>
              <a:t>活动。</a:t>
            </a:r>
            <a:endParaRPr lang="zh-CN" altLang="en-US" sz="1700" dirty="0">
              <a:latin typeface="微软雅黑" panose="020B0503020204020204" pitchFamily="34" charset="-122"/>
              <a:ea typeface="微软雅黑" panose="020B0503020204020204" pitchFamily="34" charset="-122"/>
            </a:endParaRPr>
          </a:p>
        </p:txBody>
      </p:sp>
      <p:sp>
        <p:nvSpPr>
          <p:cNvPr id="13"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5.2.4  KOL</a:t>
            </a:r>
            <a:r>
              <a:rPr lang="zh-CN" altLang="en-US" sz="2700" dirty="0" smtClean="0">
                <a:solidFill>
                  <a:srgbClr val="1369B2"/>
                </a:solidFill>
                <a:latin typeface="微软雅黑" panose="020B0503020204020204" pitchFamily="34" charset="-122"/>
                <a:ea typeface="微软雅黑" panose="020B0503020204020204" pitchFamily="34" charset="-122"/>
              </a:rPr>
              <a:t>的使用</a:t>
            </a:r>
          </a:p>
        </p:txBody>
      </p:sp>
      <p:pic>
        <p:nvPicPr>
          <p:cNvPr id="14" name="图片 13"/>
          <p:cNvPicPr/>
          <p:nvPr/>
        </p:nvPicPr>
        <p:blipFill>
          <a:blip r:embed="rId4">
            <a:extLst>
              <a:ext uri="{28A0092B-C50C-407E-A947-70E740481C1C}">
                <a14:useLocalDpi xmlns:a14="http://schemas.microsoft.com/office/drawing/2010/main" val="0"/>
              </a:ext>
            </a:extLst>
          </a:blip>
          <a:stretch>
            <a:fillRect/>
          </a:stretch>
        </p:blipFill>
        <p:spPr>
          <a:xfrm>
            <a:off x="4754716" y="1980486"/>
            <a:ext cx="2788920" cy="4438650"/>
          </a:xfrm>
          <a:prstGeom prst="rect">
            <a:avLst/>
          </a:prstGeom>
        </p:spPr>
      </p:pic>
    </p:spTree>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7170"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Wingdings" panose="05000000000000000000" pitchFamily="2" charset="2"/>
              <a:buNone/>
            </a:pPr>
            <a:r>
              <a:rPr lang="zh-CN" altLang="en-US" sz="3200" b="1" smtClean="0">
                <a:solidFill>
                  <a:srgbClr val="1369B2"/>
                </a:solidFill>
                <a:latin typeface="微软雅黑" panose="020B0503020204020204" pitchFamily="34" charset="-122"/>
                <a:ea typeface="微软雅黑" panose="020B0503020204020204" pitchFamily="34" charset="-122"/>
                <a:sym typeface="宋体" panose="02010600030101010101" pitchFamily="2" charset="-122"/>
              </a:rPr>
              <a:t>知识框架</a:t>
            </a:r>
          </a:p>
        </p:txBody>
      </p:sp>
      <p:grpSp>
        <p:nvGrpSpPr>
          <p:cNvPr id="7171" name="组合 2"/>
          <p:cNvGrpSpPr/>
          <p:nvPr/>
        </p:nvGrpSpPr>
        <p:grpSpPr bwMode="auto">
          <a:xfrm>
            <a:off x="2555875" y="3150295"/>
            <a:ext cx="4056063" cy="566737"/>
            <a:chOff x="2358154" y="2698006"/>
            <a:chExt cx="4650750" cy="650995"/>
          </a:xfrm>
        </p:grpSpPr>
        <p:sp>
          <p:nvSpPr>
            <p:cNvPr id="6" name="圆角矩形 5"/>
            <p:cNvSpPr/>
            <p:nvPr/>
          </p:nvSpPr>
          <p:spPr bwMode="auto">
            <a:xfrm>
              <a:off x="2687621" y="2721711"/>
              <a:ext cx="4321283" cy="578055"/>
            </a:xfrm>
            <a:prstGeom prst="roundRect">
              <a:avLst>
                <a:gd name="adj" fmla="val 50000"/>
              </a:avLst>
            </a:prstGeom>
            <a:noFill/>
            <a:ln w="38100" cap="flat" cmpd="sng" algn="ctr">
              <a:solidFill>
                <a:srgbClr val="0070C0"/>
              </a:solidFill>
              <a:prstDash val="solid"/>
            </a:ln>
            <a:effectLst/>
          </p:spPr>
          <p:txBody>
            <a:bodyPr anchor="ctr"/>
            <a:lstStyle/>
            <a:p>
              <a:pPr algn="ctr" eaLnBrk="0" hangingPunct="0">
                <a:defRPr/>
              </a:pPr>
              <a:r>
                <a:rPr lang="zh-CN" altLang="en-US" kern="0" dirty="0" smtClean="0">
                  <a:solidFill>
                    <a:srgbClr val="4E5B6F">
                      <a:lumMod val="50000"/>
                    </a:srgbClr>
                  </a:solidFill>
                  <a:latin typeface="微软雅黑" panose="020B0503020204020204" pitchFamily="34" charset="-122"/>
                  <a:ea typeface="微软雅黑" panose="020B0503020204020204" pitchFamily="34" charset="-122"/>
                </a:rPr>
                <a:t>线上活动</a:t>
              </a:r>
              <a:endParaRPr lang="en-US" kern="0" dirty="0">
                <a:solidFill>
                  <a:srgbClr val="4E5B6F">
                    <a:lumMod val="50000"/>
                  </a:srgbClr>
                </a:solidFill>
                <a:latin typeface="微软雅黑" panose="020B0503020204020204" pitchFamily="34" charset="-122"/>
                <a:ea typeface="微软雅黑" panose="020B0503020204020204" pitchFamily="34" charset="-122"/>
              </a:endParaRPr>
            </a:p>
          </p:txBody>
        </p:sp>
        <p:sp>
          <p:nvSpPr>
            <p:cNvPr id="7" name="椭圆 6"/>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eaLnBrk="0" hangingPunct="0">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rPr>
                <a:t>1</a:t>
              </a:r>
            </a:p>
          </p:txBody>
        </p:sp>
      </p:grpSp>
      <p:grpSp>
        <p:nvGrpSpPr>
          <p:cNvPr id="7172" name="组合 7"/>
          <p:cNvGrpSpPr/>
          <p:nvPr/>
        </p:nvGrpSpPr>
        <p:grpSpPr bwMode="auto">
          <a:xfrm>
            <a:off x="1601788" y="1296988"/>
            <a:ext cx="5976937" cy="850900"/>
            <a:chOff x="1851025" y="1530350"/>
            <a:chExt cx="5976938" cy="850900"/>
          </a:xfrm>
        </p:grpSpPr>
        <p:sp>
          <p:nvSpPr>
            <p:cNvPr id="9" name="AutoShape 208"/>
            <p:cNvSpPr>
              <a:spLocks noChangeArrowheads="1"/>
            </p:cNvSpPr>
            <p:nvPr/>
          </p:nvSpPr>
          <p:spPr bwMode="auto">
            <a:xfrm>
              <a:off x="1851025" y="1530350"/>
              <a:ext cx="5976938" cy="850900"/>
            </a:xfrm>
            <a:prstGeom prst="roundRect">
              <a:avLst>
                <a:gd name="adj" fmla="val 17352"/>
              </a:avLst>
            </a:prstGeom>
            <a:solidFill>
              <a:srgbClr val="FFFFFF"/>
            </a:solidFill>
            <a:ln w="19050" algn="ctr">
              <a:solidFill>
                <a:schemeClr val="bg1">
                  <a:lumMod val="95000"/>
                </a:schemeClr>
              </a:solidFill>
              <a:round/>
            </a:ln>
            <a:effectLst>
              <a:outerShdw blurRad="76200" dir="13500000" sy="23000" kx="1200000" algn="br" rotWithShape="0">
                <a:prstClr val="black">
                  <a:alpha val="20000"/>
                </a:prstClr>
              </a:outerShdw>
            </a:effectLst>
          </p:spPr>
          <p:txBody>
            <a:bodyPr wrap="none" anchor="ctr"/>
            <a:lstStyle/>
            <a:p>
              <a:pPr latinLnBrk="1">
                <a:defRPr/>
              </a:pPr>
              <a:endParaRPr kumimoji="1" lang="ko-KR" altLang="en-US" kern="0">
                <a:solidFill>
                  <a:srgbClr val="000000"/>
                </a:solidFill>
                <a:effectLst>
                  <a:outerShdw blurRad="38100" dist="38100" dir="2700000" algn="tl">
                    <a:srgbClr val="000000">
                      <a:alpha val="43137"/>
                    </a:srgbClr>
                  </a:outerShdw>
                </a:effectLst>
                <a:latin typeface="Gulim" panose="020B0600000101010101" pitchFamily="34" charset="-127"/>
                <a:ea typeface="Gulim" panose="020B0600000101010101" pitchFamily="34" charset="-127"/>
              </a:endParaRPr>
            </a:p>
          </p:txBody>
        </p:sp>
        <p:sp>
          <p:nvSpPr>
            <p:cNvPr id="7185" name="TextBox 312"/>
            <p:cNvSpPr txBox="1">
              <a:spLocks noChangeArrowheads="1"/>
            </p:cNvSpPr>
            <p:nvPr/>
          </p:nvSpPr>
          <p:spPr bwMode="auto">
            <a:xfrm>
              <a:off x="2509838" y="1712913"/>
              <a:ext cx="46593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pPr>
              <a:r>
                <a:rPr lang="en-US" altLang="zh-CN" sz="2800" b="1" dirty="0" smtClean="0">
                  <a:solidFill>
                    <a:srgbClr val="1369B2"/>
                  </a:solidFill>
                </a:rPr>
                <a:t>5.3  </a:t>
              </a:r>
              <a:r>
                <a:rPr lang="zh-CN" altLang="en-US" sz="2800" b="1" dirty="0" smtClean="0">
                  <a:solidFill>
                    <a:srgbClr val="006BA9"/>
                  </a:solidFill>
                  <a:latin typeface="微软雅黑" panose="020B0503020204020204" pitchFamily="34" charset="-122"/>
                  <a:ea typeface="微软雅黑" panose="020B0503020204020204" pitchFamily="34" charset="-122"/>
                </a:rPr>
                <a:t>活动推广</a:t>
              </a:r>
              <a:endParaRPr lang="zh-CN" altLang="en-US" sz="2800" b="1" dirty="0" smtClean="0">
                <a:solidFill>
                  <a:srgbClr val="1369B2"/>
                </a:solidFill>
                <a:latin typeface="微软雅黑" panose="020B0503020204020204" pitchFamily="34" charset="-122"/>
                <a:ea typeface="微软雅黑" panose="020B0503020204020204" pitchFamily="34" charset="-122"/>
              </a:endParaRPr>
            </a:p>
          </p:txBody>
        </p:sp>
      </p:grpSp>
      <p:grpSp>
        <p:nvGrpSpPr>
          <p:cNvPr id="7173" name="组合 2"/>
          <p:cNvGrpSpPr/>
          <p:nvPr/>
        </p:nvGrpSpPr>
        <p:grpSpPr bwMode="auto">
          <a:xfrm>
            <a:off x="2547938" y="4662463"/>
            <a:ext cx="4056062" cy="566737"/>
            <a:chOff x="2358154" y="2698006"/>
            <a:chExt cx="4650750" cy="650995"/>
          </a:xfrm>
        </p:grpSpPr>
        <p:sp>
          <p:nvSpPr>
            <p:cNvPr id="12" name="圆角矩形 11"/>
            <p:cNvSpPr/>
            <p:nvPr/>
          </p:nvSpPr>
          <p:spPr bwMode="auto">
            <a:xfrm>
              <a:off x="2687620" y="2721711"/>
              <a:ext cx="4321284" cy="578055"/>
            </a:xfrm>
            <a:prstGeom prst="roundRect">
              <a:avLst>
                <a:gd name="adj" fmla="val 50000"/>
              </a:avLst>
            </a:prstGeom>
            <a:noFill/>
            <a:ln w="38100" cap="flat" cmpd="sng" algn="ctr">
              <a:solidFill>
                <a:srgbClr val="0070C0"/>
              </a:solidFill>
              <a:prstDash val="solid"/>
            </a:ln>
            <a:effectLst/>
          </p:spPr>
          <p:txBody>
            <a:bodyPr anchor="ctr"/>
            <a:lstStyle/>
            <a:p>
              <a:pPr algn="ctr" eaLnBrk="0" hangingPunct="0">
                <a:defRPr/>
              </a:pPr>
              <a:r>
                <a:rPr lang="zh-CN" altLang="en-US" kern="0" dirty="0" smtClean="0">
                  <a:solidFill>
                    <a:srgbClr val="4E5B6F">
                      <a:lumMod val="50000"/>
                    </a:srgbClr>
                  </a:solidFill>
                  <a:latin typeface="微软雅黑" panose="020B0503020204020204" pitchFamily="34" charset="-122"/>
                  <a:ea typeface="微软雅黑" panose="020B0503020204020204" pitchFamily="34" charset="-122"/>
                </a:rPr>
                <a:t>线下活动</a:t>
              </a:r>
              <a:endParaRPr lang="en-US" kern="0" dirty="0">
                <a:solidFill>
                  <a:srgbClr val="4E5B6F">
                    <a:lumMod val="50000"/>
                  </a:srgbClr>
                </a:solidFill>
                <a:latin typeface="微软雅黑" panose="020B0503020204020204" pitchFamily="34" charset="-122"/>
                <a:ea typeface="微软雅黑" panose="020B0503020204020204" pitchFamily="34" charset="-122"/>
              </a:endParaRPr>
            </a:p>
          </p:txBody>
        </p:sp>
        <p:sp>
          <p:nvSpPr>
            <p:cNvPr id="13" name="椭圆 12"/>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eaLnBrk="0" hangingPunct="0">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rPr>
                <a:t>2</a:t>
              </a:r>
            </a:p>
          </p:txBody>
        </p:sp>
      </p:grpSp>
      <p:grpSp>
        <p:nvGrpSpPr>
          <p:cNvPr id="7175" name="组合 20"/>
          <p:cNvGrpSpPr/>
          <p:nvPr/>
        </p:nvGrpSpPr>
        <p:grpSpPr bwMode="auto">
          <a:xfrm>
            <a:off x="53975" y="6148388"/>
            <a:ext cx="1373188" cy="338137"/>
            <a:chOff x="47728" y="6152087"/>
            <a:chExt cx="1374672" cy="337819"/>
          </a:xfrm>
        </p:grpSpPr>
        <p:grpSp>
          <p:nvGrpSpPr>
            <p:cNvPr id="19" name="组合 18"/>
            <p:cNvGrpSpPr/>
            <p:nvPr/>
          </p:nvGrpSpPr>
          <p:grpSpPr>
            <a:xfrm rot="10800000">
              <a:off x="47728" y="6152087"/>
              <a:ext cx="482600" cy="337819"/>
              <a:chOff x="12103" y="6152087"/>
              <a:chExt cx="482600" cy="337819"/>
            </a:xfrm>
            <a:effectLst>
              <a:outerShdw blurRad="50800" dist="38100" dir="2700000" algn="tl" rotWithShape="0">
                <a:prstClr val="black">
                  <a:alpha val="40000"/>
                </a:prstClr>
              </a:outerShdw>
            </a:effectLst>
          </p:grpSpPr>
          <p:sp>
            <p:nvSpPr>
              <p:cNvPr id="23" name="燕尾形 22"/>
              <p:cNvSpPr/>
              <p:nvPr/>
            </p:nvSpPr>
            <p:spPr>
              <a:xfrm>
                <a:off x="12103" y="6152087"/>
                <a:ext cx="177800" cy="337819"/>
              </a:xfrm>
              <a:prstGeom prst="chevron">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4" name="燕尾形 23"/>
              <p:cNvSpPr/>
              <p:nvPr/>
            </p:nvSpPr>
            <p:spPr>
              <a:xfrm>
                <a:off x="164503" y="6152087"/>
                <a:ext cx="177800" cy="337819"/>
              </a:xfrm>
              <a:prstGeom prst="chevron">
                <a:avLst/>
              </a:prstGeom>
              <a:solidFill>
                <a:schemeClr val="bg1">
                  <a:lumMod val="8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5" name="燕尾形 24"/>
              <p:cNvSpPr/>
              <p:nvPr/>
            </p:nvSpPr>
            <p:spPr>
              <a:xfrm>
                <a:off x="316903" y="6152087"/>
                <a:ext cx="177800" cy="337819"/>
              </a:xfrm>
              <a:prstGeom prst="chevron">
                <a:avLst/>
              </a:prstGeom>
              <a:solidFill>
                <a:srgbClr val="3072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grpSp>
        <p:grpSp>
          <p:nvGrpSpPr>
            <p:cNvPr id="7177" name="组合 29"/>
            <p:cNvGrpSpPr/>
            <p:nvPr/>
          </p:nvGrpSpPr>
          <p:grpSpPr bwMode="auto">
            <a:xfrm>
              <a:off x="500216" y="6152087"/>
              <a:ext cx="922184" cy="337819"/>
              <a:chOff x="500216" y="6152087"/>
              <a:chExt cx="922184" cy="337819"/>
            </a:xfrm>
          </p:grpSpPr>
          <p:sp>
            <p:nvSpPr>
              <p:cNvPr id="21" name="五边形 20">
                <a:hlinkClick r:id="rId3" action="ppaction://hlinksldjump"/>
              </p:cNvPr>
              <p:cNvSpPr/>
              <p:nvPr/>
            </p:nvSpPr>
            <p:spPr>
              <a:xfrm rot="10800000">
                <a:off x="500654" y="6152087"/>
                <a:ext cx="885193" cy="337819"/>
              </a:xfrm>
              <a:prstGeom prst="homePlate">
                <a:avLst>
                  <a:gd name="adj" fmla="val 32143"/>
                </a:avLst>
              </a:prstGeom>
              <a:solidFill>
                <a:srgbClr val="3072A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dirty="0">
                  <a:solidFill>
                    <a:prstClr val="white"/>
                  </a:solidFill>
                </a:endParaRPr>
              </a:p>
            </p:txBody>
          </p:sp>
          <p:sp>
            <p:nvSpPr>
              <p:cNvPr id="7179" name="TextBox 31">
                <a:hlinkClick r:id="rId3" action="ppaction://hlinksldjump"/>
              </p:cNvPr>
              <p:cNvSpPr txBox="1">
                <a:spLocks noChangeArrowheads="1"/>
              </p:cNvSpPr>
              <p:nvPr/>
            </p:nvSpPr>
            <p:spPr bwMode="auto">
              <a:xfrm>
                <a:off x="527050" y="6167108"/>
                <a:ext cx="895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zh-CN" altLang="en-US" sz="1400" b="1" smtClean="0">
                    <a:solidFill>
                      <a:prstClr val="white"/>
                    </a:solidFill>
                    <a:latin typeface="微软雅黑" panose="020B0503020204020204" pitchFamily="34" charset="-122"/>
                    <a:ea typeface="微软雅黑" panose="020B0503020204020204" pitchFamily="34" charset="-122"/>
                    <a:hlinkClick r:id="rId3" action="ppaction://hlinksldjump"/>
                  </a:rPr>
                  <a:t>返回目录</a:t>
                </a:r>
                <a:endParaRPr lang="zh-CN" altLang="en-US" sz="1400" b="1" smtClean="0">
                  <a:solidFill>
                    <a:prstClr val="white"/>
                  </a:solidFill>
                  <a:latin typeface="微软雅黑" panose="020B0503020204020204" pitchFamily="34" charset="-122"/>
                  <a:ea typeface="微软雅黑" panose="020B0503020204020204" pitchFamily="34" charset="-122"/>
                </a:endParaRPr>
              </a:p>
            </p:txBody>
          </p:sp>
        </p:grpSp>
      </p:grpSp>
    </p:spTree>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5.3  </a:t>
            </a:r>
            <a:r>
              <a:rPr lang="zh-CN" altLang="en-US" sz="2800" b="1" dirty="0" smtClean="0">
                <a:solidFill>
                  <a:srgbClr val="006BA9"/>
                </a:solidFill>
                <a:latin typeface="微软雅黑" panose="020B0503020204020204" pitchFamily="34" charset="-122"/>
                <a:ea typeface="微软雅黑" panose="020B0503020204020204" pitchFamily="34" charset="-122"/>
              </a:rPr>
              <a:t>活动推广</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入</a:t>
            </a:r>
            <a:r>
              <a:rPr lang="zh-CN" altLang="en-US" sz="2000" b="1" dirty="0">
                <a:solidFill>
                  <a:srgbClr val="1B639F"/>
                </a:solidFill>
              </a:rPr>
              <a:t>群送礼</a:t>
            </a:r>
          </a:p>
        </p:txBody>
      </p:sp>
      <p:sp>
        <p:nvSpPr>
          <p:cNvPr id="11" name="矩形 15"/>
          <p:cNvSpPr>
            <a:spLocks noChangeArrowheads="1"/>
          </p:cNvSpPr>
          <p:nvPr/>
        </p:nvSpPr>
        <p:spPr bwMode="auto">
          <a:xfrm>
            <a:off x="688976" y="2473325"/>
            <a:ext cx="7771456" cy="240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是指每一位进入社群的成员都可以领取礼物（实物、虚拟礼品或者抽奖的机会），并通过海报、图文等形式进行宣传，促进用户加入社群的活动形式。该活动适用于用户价值较高的社群，因为这样才能维持收支平衡。</a:t>
            </a:r>
          </a:p>
          <a:p>
            <a:pPr algn="just">
              <a:lnSpc>
                <a:spcPct val="150000"/>
              </a:lnSpc>
            </a:pPr>
            <a:r>
              <a:rPr lang="zh-CN" altLang="en-US" sz="1700" dirty="0">
                <a:latin typeface="微软雅黑" panose="020B0503020204020204" pitchFamily="34" charset="-122"/>
                <a:ea typeface="微软雅黑" panose="020B0503020204020204" pitchFamily="34" charset="-122"/>
              </a:rPr>
              <a:t>例如某网红的“好物推荐”粉丝群（指通过自身影响力进行电商销售的社群），入群即可领取</a:t>
            </a:r>
            <a:r>
              <a:rPr lang="en-US" altLang="zh-CN" sz="1700" dirty="0">
                <a:latin typeface="微软雅黑" panose="020B0503020204020204" pitchFamily="34" charset="-122"/>
                <a:ea typeface="微软雅黑" panose="020B0503020204020204" pitchFamily="34" charset="-122"/>
              </a:rPr>
              <a:t>10</a:t>
            </a:r>
            <a:r>
              <a:rPr lang="zh-CN" altLang="en-US" sz="1700" dirty="0">
                <a:latin typeface="微软雅黑" panose="020B0503020204020204" pitchFamily="34" charset="-122"/>
                <a:ea typeface="微软雅黑" panose="020B0503020204020204" pitchFamily="34" charset="-122"/>
              </a:rPr>
              <a:t>元商品代金券。其背后是该网红通过降低自己的单品收益，来换取用户的新增和好感度。</a:t>
            </a:r>
          </a:p>
        </p:txBody>
      </p:sp>
      <p:sp>
        <p:nvSpPr>
          <p:cNvPr id="13"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5.3.1  </a:t>
            </a:r>
            <a:r>
              <a:rPr lang="zh-CN" altLang="en-US" sz="2700" dirty="0" smtClean="0">
                <a:solidFill>
                  <a:srgbClr val="1369B2"/>
                </a:solidFill>
                <a:latin typeface="微软雅黑" panose="020B0503020204020204" pitchFamily="34" charset="-122"/>
                <a:ea typeface="微软雅黑" panose="020B0503020204020204" pitchFamily="34" charset="-122"/>
              </a:rPr>
              <a:t>线上活动</a:t>
            </a:r>
          </a:p>
        </p:txBody>
      </p:sp>
    </p:spTree>
  </p:cSld>
  <p:clrMapOvr>
    <a:masterClrMapping/>
  </p:clrMapOvr>
  <p:transition spd="slow">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5.3  </a:t>
            </a:r>
            <a:r>
              <a:rPr lang="zh-CN" altLang="en-US" sz="2800" b="1" dirty="0" smtClean="0">
                <a:solidFill>
                  <a:srgbClr val="006BA9"/>
                </a:solidFill>
                <a:latin typeface="微软雅黑" panose="020B0503020204020204" pitchFamily="34" charset="-122"/>
                <a:ea typeface="微软雅黑" panose="020B0503020204020204" pitchFamily="34" charset="-122"/>
              </a:rPr>
              <a:t>活动推广</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转发</a:t>
            </a:r>
            <a:r>
              <a:rPr lang="zh-CN" altLang="en-US" sz="2000" b="1" dirty="0">
                <a:solidFill>
                  <a:srgbClr val="1B639F"/>
                </a:solidFill>
              </a:rPr>
              <a:t>送礼</a:t>
            </a:r>
          </a:p>
        </p:txBody>
      </p:sp>
      <p:sp>
        <p:nvSpPr>
          <p:cNvPr id="11" name="矩形 15"/>
          <p:cNvSpPr>
            <a:spLocks noChangeArrowheads="1"/>
          </p:cNvSpPr>
          <p:nvPr/>
        </p:nvSpPr>
        <p:spPr bwMode="auto">
          <a:xfrm>
            <a:off x="688976" y="2473325"/>
            <a:ext cx="7771456" cy="279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是指群内成员转发指定的推广材料（包含链接、海报、文字等内容）给好友或者其他群，截图交由社群运营者审核，审核通过者可以获得奖品的活动形式。该活动适应性比较普遍，不过一般进行这类活动的社群中，用户的价值不会太低，否则也容易发生亏损。</a:t>
            </a:r>
          </a:p>
          <a:p>
            <a:pPr algn="just">
              <a:lnSpc>
                <a:spcPct val="150000"/>
              </a:lnSpc>
            </a:pPr>
            <a:r>
              <a:rPr lang="zh-CN" altLang="en-US" sz="1700" dirty="0">
                <a:latin typeface="微软雅黑" panose="020B0503020204020204" pitchFamily="34" charset="-122"/>
                <a:ea typeface="微软雅黑" panose="020B0503020204020204" pitchFamily="34" charset="-122"/>
              </a:rPr>
              <a:t>例如教育行业中常见的“打卡群”，就是类似的模式：坚持每天把打卡的海报或链接转发到朋友圈，在活动结束时就可以全额退还学费，还有机会领取别的奖励。</a:t>
            </a:r>
          </a:p>
        </p:txBody>
      </p:sp>
      <p:sp>
        <p:nvSpPr>
          <p:cNvPr id="13"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5.3.1  </a:t>
            </a:r>
            <a:r>
              <a:rPr lang="zh-CN" altLang="en-US" sz="2700" dirty="0" smtClean="0">
                <a:solidFill>
                  <a:srgbClr val="1369B2"/>
                </a:solidFill>
                <a:latin typeface="微软雅黑" panose="020B0503020204020204" pitchFamily="34" charset="-122"/>
                <a:ea typeface="微软雅黑" panose="020B0503020204020204" pitchFamily="34" charset="-122"/>
              </a:rPr>
              <a:t>线上活动</a:t>
            </a:r>
          </a:p>
        </p:txBody>
      </p:sp>
    </p:spTree>
  </p:cSld>
  <p:clrMapOvr>
    <a:masterClrMapping/>
  </p:clrMapOvr>
  <p:transition spd="slow">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5.3  </a:t>
            </a:r>
            <a:r>
              <a:rPr lang="zh-CN" altLang="en-US" sz="2800" b="1" dirty="0" smtClean="0">
                <a:solidFill>
                  <a:srgbClr val="006BA9"/>
                </a:solidFill>
                <a:latin typeface="微软雅黑" panose="020B0503020204020204" pitchFamily="34" charset="-122"/>
                <a:ea typeface="微软雅黑" panose="020B0503020204020204" pitchFamily="34" charset="-122"/>
              </a:rPr>
              <a:t>活动推广</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3</a:t>
            </a:r>
            <a:r>
              <a:rPr lang="en-US" altLang="zh-CN" sz="2000" b="1" dirty="0" smtClean="0">
                <a:solidFill>
                  <a:srgbClr val="1B639F"/>
                </a:solidFill>
              </a:rPr>
              <a:t>.</a:t>
            </a:r>
            <a:r>
              <a:rPr lang="zh-CN" altLang="en-US" sz="2000" b="1" dirty="0" smtClean="0">
                <a:solidFill>
                  <a:srgbClr val="1B639F"/>
                </a:solidFill>
              </a:rPr>
              <a:t>邀请</a:t>
            </a:r>
            <a:r>
              <a:rPr lang="zh-CN" altLang="en-US" sz="2000" b="1" dirty="0">
                <a:solidFill>
                  <a:srgbClr val="1B639F"/>
                </a:solidFill>
              </a:rPr>
              <a:t>奖励</a:t>
            </a:r>
          </a:p>
        </p:txBody>
      </p:sp>
      <p:sp>
        <p:nvSpPr>
          <p:cNvPr id="11" name="矩形 15"/>
          <p:cNvSpPr>
            <a:spLocks noChangeArrowheads="1"/>
          </p:cNvSpPr>
          <p:nvPr/>
        </p:nvSpPr>
        <p:spPr bwMode="auto">
          <a:xfrm>
            <a:off x="688976" y="2473325"/>
            <a:ext cx="7771456" cy="2008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推荐奖励是指通过给予社群成员一定的奖励或者福利，引导他们把自己身边的亲朋好友加入到社群中来。</a:t>
            </a:r>
          </a:p>
          <a:p>
            <a:pPr algn="just">
              <a:lnSpc>
                <a:spcPct val="150000"/>
              </a:lnSpc>
            </a:pPr>
            <a:r>
              <a:rPr lang="zh-CN" altLang="en-US" sz="1700" dirty="0">
                <a:latin typeface="微软雅黑" panose="020B0503020204020204" pitchFamily="34" charset="-122"/>
                <a:ea typeface="微软雅黑" panose="020B0503020204020204" pitchFamily="34" charset="-122"/>
              </a:rPr>
              <a:t>从心理学的角度进行分析，社群属于陌生人社交，每一个新进入社群的人都很难马上对社群产生信任感。而如果有熟人的引荐，新成员则对于社群会立刻产生一定的信任感和好感，有利于产生心理上的安全感。</a:t>
            </a:r>
          </a:p>
        </p:txBody>
      </p:sp>
      <p:sp>
        <p:nvSpPr>
          <p:cNvPr id="13" name="矩形 23"/>
          <p:cNvSpPr>
            <a:spLocks noChangeArrowheads="1"/>
          </p:cNvSpPr>
          <p:nvPr/>
        </p:nvSpPr>
        <p:spPr bwMode="auto">
          <a:xfrm>
            <a:off x="2168525" y="1119188"/>
            <a:ext cx="539432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5.3.1  </a:t>
            </a:r>
            <a:r>
              <a:rPr lang="zh-CN" altLang="en-US" sz="2700" dirty="0" smtClean="0">
                <a:solidFill>
                  <a:srgbClr val="1369B2"/>
                </a:solidFill>
                <a:latin typeface="微软雅黑" panose="020B0503020204020204" pitchFamily="34" charset="-122"/>
                <a:ea typeface="微软雅黑" panose="020B0503020204020204" pitchFamily="34" charset="-122"/>
              </a:rPr>
              <a:t>线上活动</a:t>
            </a:r>
          </a:p>
        </p:txBody>
      </p:sp>
    </p:spTree>
  </p:cSld>
  <p:clrMapOvr>
    <a:masterClrMapping/>
  </p:clrMapOvr>
  <p:transition spd="slow">
    <p:push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5.3  </a:t>
            </a:r>
            <a:r>
              <a:rPr lang="zh-CN" altLang="en-US" sz="2800" b="1" dirty="0" smtClean="0">
                <a:solidFill>
                  <a:srgbClr val="006BA9"/>
                </a:solidFill>
                <a:latin typeface="微软雅黑" panose="020B0503020204020204" pitchFamily="34" charset="-122"/>
                <a:ea typeface="微软雅黑" panose="020B0503020204020204" pitchFamily="34" charset="-122"/>
              </a:rPr>
              <a:t>活动推广</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4"/>
          <p:cNvSpPr>
            <a:spLocks noChangeArrowheads="1"/>
          </p:cNvSpPr>
          <p:nvPr/>
        </p:nvSpPr>
        <p:spPr bwMode="auto">
          <a:xfrm>
            <a:off x="536575" y="2044700"/>
            <a:ext cx="208743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1</a:t>
            </a:r>
            <a:r>
              <a:rPr lang="en-US" altLang="zh-CN" sz="2000" b="1" dirty="0" smtClean="0">
                <a:solidFill>
                  <a:srgbClr val="1B639F"/>
                </a:solidFill>
              </a:rPr>
              <a:t>. </a:t>
            </a:r>
            <a:r>
              <a:rPr lang="zh-CN" altLang="en-US" sz="2000" b="1" dirty="0" smtClean="0">
                <a:solidFill>
                  <a:srgbClr val="1B639F"/>
                </a:solidFill>
              </a:rPr>
              <a:t>会展</a:t>
            </a:r>
            <a:r>
              <a:rPr lang="en-US" altLang="zh-CN" sz="2000" b="1" dirty="0">
                <a:solidFill>
                  <a:srgbClr val="1B639F"/>
                </a:solidFill>
              </a:rPr>
              <a:t>/</a:t>
            </a:r>
            <a:r>
              <a:rPr lang="zh-CN" altLang="en-US" sz="2000" b="1" dirty="0">
                <a:solidFill>
                  <a:srgbClr val="1B639F"/>
                </a:solidFill>
              </a:rPr>
              <a:t>沙龙活动</a:t>
            </a:r>
          </a:p>
        </p:txBody>
      </p:sp>
      <p:sp>
        <p:nvSpPr>
          <p:cNvPr id="11" name="矩形 15"/>
          <p:cNvSpPr>
            <a:spLocks noChangeArrowheads="1"/>
          </p:cNvSpPr>
          <p:nvPr/>
        </p:nvSpPr>
        <p:spPr bwMode="auto">
          <a:xfrm>
            <a:off x="688976" y="2473325"/>
            <a:ext cx="7771456" cy="161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在会展或者沙龙活动中，运营者通过大屏幕或者其他展示位置，宣传社群及发布入群方式，在场的用户由于环境氛围的影响，做出入群动作的人数会超过一般情况下入群的人数。如果此时能加以“入群后发红包”的线上活动，引流效果会更加好。</a:t>
            </a:r>
          </a:p>
        </p:txBody>
      </p:sp>
      <p:sp>
        <p:nvSpPr>
          <p:cNvPr id="13"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5.3.2  </a:t>
            </a:r>
            <a:r>
              <a:rPr lang="zh-CN" altLang="en-US" sz="2700" dirty="0" smtClean="0">
                <a:solidFill>
                  <a:srgbClr val="1369B2"/>
                </a:solidFill>
                <a:latin typeface="微软雅黑" panose="020B0503020204020204" pitchFamily="34" charset="-122"/>
                <a:ea typeface="微软雅黑" panose="020B0503020204020204" pitchFamily="34" charset="-122"/>
              </a:rPr>
              <a:t>线下活动</a:t>
            </a:r>
          </a:p>
        </p:txBody>
      </p:sp>
      <p:sp>
        <p:nvSpPr>
          <p:cNvPr id="9" name="矩形 14"/>
          <p:cNvSpPr>
            <a:spLocks noChangeArrowheads="1"/>
          </p:cNvSpPr>
          <p:nvPr/>
        </p:nvSpPr>
        <p:spPr bwMode="auto">
          <a:xfrm>
            <a:off x="536575" y="4221088"/>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a:t>
            </a:r>
            <a:r>
              <a:rPr lang="en-US" altLang="zh-CN" sz="2000" b="1" dirty="0" smtClean="0">
                <a:solidFill>
                  <a:srgbClr val="1B639F"/>
                </a:solidFill>
              </a:rPr>
              <a:t>.</a:t>
            </a:r>
            <a:r>
              <a:rPr lang="zh-CN" altLang="en-US" sz="2000" b="1" dirty="0" smtClean="0">
                <a:solidFill>
                  <a:srgbClr val="1B639F"/>
                </a:solidFill>
              </a:rPr>
              <a:t>扫</a:t>
            </a:r>
            <a:r>
              <a:rPr lang="zh-CN" altLang="en-US" sz="2000" b="1" dirty="0">
                <a:solidFill>
                  <a:srgbClr val="1B639F"/>
                </a:solidFill>
              </a:rPr>
              <a:t>码送礼</a:t>
            </a:r>
          </a:p>
        </p:txBody>
      </p:sp>
      <p:sp>
        <p:nvSpPr>
          <p:cNvPr id="12" name="矩形 15"/>
          <p:cNvSpPr>
            <a:spLocks noChangeArrowheads="1"/>
          </p:cNvSpPr>
          <p:nvPr/>
        </p:nvSpPr>
        <p:spPr bwMode="auto">
          <a:xfrm>
            <a:off x="688976" y="4649713"/>
            <a:ext cx="7771456" cy="166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扫码送礼的更多是搭配产品促销活动，在线下开设临时促销站点、销售产品的同时，扫码入群即可领取实物奖品</a:t>
            </a:r>
            <a:r>
              <a:rPr lang="zh-CN" altLang="en-US" sz="1700" dirty="0" smtClean="0">
                <a:latin typeface="微软雅黑" panose="020B0503020204020204" pitchFamily="34" charset="-122"/>
                <a:ea typeface="微软雅黑" panose="020B0503020204020204" pitchFamily="34" charset="-122"/>
              </a:rPr>
              <a:t>。这个</a:t>
            </a:r>
            <a:r>
              <a:rPr lang="zh-CN" altLang="en-US" sz="1700" dirty="0">
                <a:latin typeface="微软雅黑" panose="020B0503020204020204" pitchFamily="34" charset="-122"/>
                <a:ea typeface="微软雅黑" panose="020B0503020204020204" pitchFamily="34" charset="-122"/>
              </a:rPr>
              <a:t>模式还常常用于给企业公众号引流，例如我们常常可以看到在各种店铺、展厅、车辆上看到扫码关注公众号即可领取奖励。</a:t>
            </a:r>
          </a:p>
        </p:txBody>
      </p:sp>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122" name="标题 2"/>
          <p:cNvSpPr>
            <a:spLocks noGrp="1"/>
          </p:cNvSpPr>
          <p:nvPr>
            <p:ph type="title"/>
          </p:nvPr>
        </p:nvSpPr>
        <p:spPr bwMode="auto">
          <a:xfrm>
            <a:off x="1770063" y="177800"/>
            <a:ext cx="4603750" cy="7762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3200" b="1" smtClean="0">
                <a:solidFill>
                  <a:srgbClr val="006BA9"/>
                </a:solidFill>
                <a:latin typeface="微软雅黑" panose="020B0503020204020204" pitchFamily="34" charset="-122"/>
                <a:ea typeface="微软雅黑" panose="020B0503020204020204" pitchFamily="34" charset="-122"/>
              </a:rPr>
              <a:t>【</a:t>
            </a:r>
            <a:r>
              <a:rPr lang="zh-CN" altLang="en-US" sz="3200" b="1" smtClean="0">
                <a:solidFill>
                  <a:srgbClr val="006BA9"/>
                </a:solidFill>
                <a:latin typeface="微软雅黑" panose="020B0503020204020204" pitchFamily="34" charset="-122"/>
                <a:ea typeface="微软雅黑" panose="020B0503020204020204" pitchFamily="34" charset="-122"/>
              </a:rPr>
              <a:t>引导案例</a:t>
            </a:r>
            <a:r>
              <a:rPr lang="en-US" altLang="zh-CN" sz="3200" b="1" smtClean="0">
                <a:solidFill>
                  <a:srgbClr val="006BA9"/>
                </a:solidFill>
                <a:latin typeface="微软雅黑" panose="020B0503020204020204" pitchFamily="34" charset="-122"/>
                <a:ea typeface="微软雅黑" panose="020B0503020204020204" pitchFamily="34" charset="-122"/>
              </a:rPr>
              <a:t>】</a:t>
            </a:r>
            <a:endParaRPr lang="zh-CN" altLang="en-US" sz="3200" smtClean="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683568" y="1196752"/>
          <a:ext cx="7776863" cy="5143451"/>
        </p:xfrm>
        <a:graphic>
          <a:graphicData uri="http://schemas.openxmlformats.org/drawingml/2006/table">
            <a:tbl>
              <a:tblPr firstRow="1" firstCol="1" bandRow="1">
                <a:tableStyleId>{00A15C55-8517-42AA-B614-E9B94910E393}</a:tableStyleId>
              </a:tblPr>
              <a:tblGrid>
                <a:gridCol w="1133404">
                  <a:extLst>
                    <a:ext uri="{9D8B030D-6E8A-4147-A177-3AD203B41FA5}">
                      <a16:colId xmlns:a16="http://schemas.microsoft.com/office/drawing/2014/main" val="20000"/>
                    </a:ext>
                  </a:extLst>
                </a:gridCol>
                <a:gridCol w="2199277">
                  <a:extLst>
                    <a:ext uri="{9D8B030D-6E8A-4147-A177-3AD203B41FA5}">
                      <a16:colId xmlns:a16="http://schemas.microsoft.com/office/drawing/2014/main" val="20001"/>
                    </a:ext>
                  </a:extLst>
                </a:gridCol>
                <a:gridCol w="1811437">
                  <a:extLst>
                    <a:ext uri="{9D8B030D-6E8A-4147-A177-3AD203B41FA5}">
                      <a16:colId xmlns:a16="http://schemas.microsoft.com/office/drawing/2014/main" val="20002"/>
                    </a:ext>
                  </a:extLst>
                </a:gridCol>
                <a:gridCol w="1163518">
                  <a:extLst>
                    <a:ext uri="{9D8B030D-6E8A-4147-A177-3AD203B41FA5}">
                      <a16:colId xmlns:a16="http://schemas.microsoft.com/office/drawing/2014/main" val="20003"/>
                    </a:ext>
                  </a:extLst>
                </a:gridCol>
                <a:gridCol w="1469227">
                  <a:extLst>
                    <a:ext uri="{9D8B030D-6E8A-4147-A177-3AD203B41FA5}">
                      <a16:colId xmlns:a16="http://schemas.microsoft.com/office/drawing/2014/main" val="20004"/>
                    </a:ext>
                  </a:extLst>
                </a:gridCol>
              </a:tblGrid>
              <a:tr h="311704">
                <a:tc>
                  <a:txBody>
                    <a:bodyPr/>
                    <a:lstStyle/>
                    <a:p>
                      <a:pPr marL="0" indent="0" algn="just">
                        <a:spcAft>
                          <a:spcPts val="0"/>
                        </a:spcAft>
                      </a:pPr>
                      <a:r>
                        <a:rPr lang="zh-CN" sz="1200" kern="100" dirty="0">
                          <a:effectLst/>
                        </a:rPr>
                        <a:t>平台名称</a:t>
                      </a:r>
                      <a:endParaRPr lang="zh-CN" sz="1200" kern="100" dirty="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zh-CN" sz="1200" kern="100">
                          <a:effectLst/>
                        </a:rPr>
                        <a:t>内容计划</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zh-CN" sz="1200" kern="100" dirty="0">
                          <a:effectLst/>
                        </a:rPr>
                        <a:t>引流方式</a:t>
                      </a:r>
                      <a:endParaRPr lang="zh-CN" sz="1200" kern="100" dirty="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zh-CN" sz="1200" kern="100">
                          <a:effectLst/>
                        </a:rPr>
                        <a:t>运营权重</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zh-CN" sz="1200" kern="100">
                          <a:effectLst/>
                        </a:rPr>
                        <a:t>运营计划</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extLst>
                  <a:ext uri="{0D108BD9-81ED-4DB2-BD59-A6C34878D82A}">
                    <a16:rowId xmlns:a16="http://schemas.microsoft.com/office/drawing/2014/main" val="10000"/>
                  </a:ext>
                </a:extLst>
              </a:tr>
              <a:tr h="1714491">
                <a:tc>
                  <a:txBody>
                    <a:bodyPr/>
                    <a:lstStyle/>
                    <a:p>
                      <a:pPr algn="just">
                        <a:spcAft>
                          <a:spcPts val="0"/>
                        </a:spcAft>
                      </a:pPr>
                      <a:r>
                        <a:rPr lang="zh-CN" sz="1200" kern="100">
                          <a:effectLst/>
                        </a:rPr>
                        <a:t>微博</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en-US" sz="1200" kern="100">
                          <a:effectLst/>
                        </a:rPr>
                        <a:t>1</a:t>
                      </a:r>
                      <a:r>
                        <a:rPr lang="zh-CN" sz="1200" kern="100">
                          <a:effectLst/>
                        </a:rPr>
                        <a:t>、展示自己硬笔书法作品的图片</a:t>
                      </a:r>
                    </a:p>
                    <a:p>
                      <a:pPr algn="just">
                        <a:spcAft>
                          <a:spcPts val="0"/>
                        </a:spcAft>
                      </a:pPr>
                      <a:r>
                        <a:rPr lang="en-US" sz="1200" kern="100">
                          <a:effectLst/>
                        </a:rPr>
                        <a:t>2</a:t>
                      </a:r>
                      <a:r>
                        <a:rPr lang="zh-CN" sz="1200" kern="100">
                          <a:effectLst/>
                        </a:rPr>
                        <a:t>、展示自己硬笔书法技术的视频</a:t>
                      </a:r>
                    </a:p>
                    <a:p>
                      <a:pPr algn="just">
                        <a:spcAft>
                          <a:spcPts val="0"/>
                        </a:spcAft>
                      </a:pPr>
                      <a:r>
                        <a:rPr lang="en-US" sz="1200" kern="100">
                          <a:effectLst/>
                        </a:rPr>
                        <a:t>3</a:t>
                      </a:r>
                      <a:r>
                        <a:rPr lang="zh-CN" sz="1200" kern="100">
                          <a:effectLst/>
                        </a:rPr>
                        <a:t>、转发关于硬笔书法的知识</a:t>
                      </a:r>
                    </a:p>
                    <a:p>
                      <a:pPr algn="just">
                        <a:spcAft>
                          <a:spcPts val="0"/>
                        </a:spcAft>
                      </a:pPr>
                      <a:r>
                        <a:rPr lang="en-US" sz="1200" kern="100">
                          <a:effectLst/>
                        </a:rPr>
                        <a:t>4</a:t>
                      </a:r>
                      <a:r>
                        <a:rPr lang="zh-CN" sz="1200" kern="100">
                          <a:effectLst/>
                        </a:rPr>
                        <a:t>、参与社会热点讨论蹭热度</a:t>
                      </a:r>
                    </a:p>
                    <a:p>
                      <a:pPr algn="just">
                        <a:spcAft>
                          <a:spcPts val="0"/>
                        </a:spcAft>
                      </a:pPr>
                      <a:r>
                        <a:rPr lang="en-US" sz="1200" kern="100">
                          <a:effectLst/>
                        </a:rPr>
                        <a:t>5</a:t>
                      </a:r>
                      <a:r>
                        <a:rPr lang="zh-CN" sz="1200" kern="100">
                          <a:effectLst/>
                        </a:rPr>
                        <a:t>、在其他书法相关的账号评论区互动，刷存在感</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en-US" sz="1200" kern="100">
                          <a:effectLst/>
                        </a:rPr>
                        <a:t>1</a:t>
                      </a:r>
                      <a:r>
                        <a:rPr lang="zh-CN" sz="1200" kern="100">
                          <a:effectLst/>
                        </a:rPr>
                        <a:t>、微博主页介绍中加微信号</a:t>
                      </a:r>
                    </a:p>
                    <a:p>
                      <a:pPr algn="just">
                        <a:spcAft>
                          <a:spcPts val="0"/>
                        </a:spcAft>
                      </a:pPr>
                      <a:r>
                        <a:rPr lang="en-US" sz="1200" kern="100">
                          <a:effectLst/>
                        </a:rPr>
                        <a:t>2</a:t>
                      </a:r>
                      <a:r>
                        <a:rPr lang="zh-CN" sz="1200" kern="100">
                          <a:effectLst/>
                        </a:rPr>
                        <a:t>、微博置顶内容为社群介绍及入群方式</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zh-CN" sz="1200" kern="100">
                          <a:effectLst/>
                        </a:rPr>
                        <a:t>高</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zh-CN" sz="1200" kern="100">
                          <a:effectLst/>
                        </a:rPr>
                        <a:t>前期以在同行大号下互动评论为主，有一定粉丝后再增加自身内容更新的频次</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extLst>
                  <a:ext uri="{0D108BD9-81ED-4DB2-BD59-A6C34878D82A}">
                    <a16:rowId xmlns:a16="http://schemas.microsoft.com/office/drawing/2014/main" val="10001"/>
                  </a:ext>
                </a:extLst>
              </a:tr>
              <a:tr h="779314">
                <a:tc>
                  <a:txBody>
                    <a:bodyPr/>
                    <a:lstStyle/>
                    <a:p>
                      <a:pPr algn="just">
                        <a:spcAft>
                          <a:spcPts val="0"/>
                        </a:spcAft>
                      </a:pPr>
                      <a:r>
                        <a:rPr lang="zh-CN" sz="1200" kern="100">
                          <a:effectLst/>
                        </a:rPr>
                        <a:t>知乎</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en-US" sz="1200" kern="100">
                          <a:effectLst/>
                        </a:rPr>
                        <a:t>1</a:t>
                      </a:r>
                      <a:r>
                        <a:rPr lang="zh-CN" sz="1200" kern="100">
                          <a:effectLst/>
                        </a:rPr>
                        <a:t>、回答硬笔书法相关的问题</a:t>
                      </a:r>
                    </a:p>
                    <a:p>
                      <a:pPr algn="just">
                        <a:spcAft>
                          <a:spcPts val="0"/>
                        </a:spcAft>
                      </a:pPr>
                      <a:r>
                        <a:rPr lang="en-US" sz="1200" kern="100">
                          <a:effectLst/>
                        </a:rPr>
                        <a:t>2</a:t>
                      </a:r>
                      <a:r>
                        <a:rPr lang="zh-CN" sz="1200" kern="100">
                          <a:effectLst/>
                        </a:rPr>
                        <a:t>、展示自己硬笔书法作品的图片</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zh-CN" sz="1200" kern="100">
                          <a:effectLst/>
                        </a:rPr>
                        <a:t>在个人主页中放置社群介绍及入群方式</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zh-CN" sz="1200" kern="100">
                          <a:effectLst/>
                        </a:rPr>
                        <a:t>中</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zh-CN" sz="1200" kern="100">
                          <a:effectLst/>
                        </a:rPr>
                        <a:t>在保持回答质量的前提下，尽可能多的去答题，提高曝光率</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extLst>
                  <a:ext uri="{0D108BD9-81ED-4DB2-BD59-A6C34878D82A}">
                    <a16:rowId xmlns:a16="http://schemas.microsoft.com/office/drawing/2014/main" val="10002"/>
                  </a:ext>
                </a:extLst>
              </a:tr>
              <a:tr h="623451">
                <a:tc>
                  <a:txBody>
                    <a:bodyPr/>
                    <a:lstStyle/>
                    <a:p>
                      <a:pPr algn="just">
                        <a:spcAft>
                          <a:spcPts val="0"/>
                        </a:spcAft>
                      </a:pPr>
                      <a:r>
                        <a:rPr lang="zh-CN" sz="1200" kern="100">
                          <a:effectLst/>
                        </a:rPr>
                        <a:t>贴吧</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zh-CN" sz="1200" kern="100">
                          <a:effectLst/>
                        </a:rPr>
                        <a:t>参与贴吧话题讨论</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zh-CN" sz="1200" kern="100">
                          <a:effectLst/>
                        </a:rPr>
                        <a:t>发帖介绍社群及入群方式</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zh-CN" sz="1200" kern="100">
                          <a:effectLst/>
                        </a:rPr>
                        <a:t>低</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zh-CN" sz="1200" kern="100">
                          <a:effectLst/>
                        </a:rPr>
                        <a:t>尽量少占用运营时间，能直接发广告就直接发广告</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extLst>
                  <a:ext uri="{0D108BD9-81ED-4DB2-BD59-A6C34878D82A}">
                    <a16:rowId xmlns:a16="http://schemas.microsoft.com/office/drawing/2014/main" val="10003"/>
                  </a:ext>
                </a:extLst>
              </a:tr>
              <a:tr h="935177">
                <a:tc>
                  <a:txBody>
                    <a:bodyPr/>
                    <a:lstStyle/>
                    <a:p>
                      <a:pPr algn="just">
                        <a:spcAft>
                          <a:spcPts val="0"/>
                        </a:spcAft>
                      </a:pPr>
                      <a:r>
                        <a:rPr lang="zh-CN" sz="1200" kern="100">
                          <a:effectLst/>
                        </a:rPr>
                        <a:t>头条号</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en-US" sz="1200" kern="100">
                          <a:effectLst/>
                        </a:rPr>
                        <a:t>1</a:t>
                      </a:r>
                      <a:r>
                        <a:rPr lang="zh-CN" sz="1200" kern="100">
                          <a:effectLst/>
                        </a:rPr>
                        <a:t>、展示自己硬笔书法作品的图片</a:t>
                      </a:r>
                    </a:p>
                    <a:p>
                      <a:pPr algn="just">
                        <a:spcAft>
                          <a:spcPts val="0"/>
                        </a:spcAft>
                      </a:pPr>
                      <a:r>
                        <a:rPr lang="en-US" sz="1200" kern="100">
                          <a:effectLst/>
                        </a:rPr>
                        <a:t>2</a:t>
                      </a:r>
                      <a:r>
                        <a:rPr lang="zh-CN" sz="1200" kern="100">
                          <a:effectLst/>
                        </a:rPr>
                        <a:t>、展示自己硬笔书法技术的视频</a:t>
                      </a:r>
                    </a:p>
                    <a:p>
                      <a:pPr algn="just">
                        <a:spcAft>
                          <a:spcPts val="0"/>
                        </a:spcAft>
                      </a:pPr>
                      <a:r>
                        <a:rPr lang="en-US" sz="1200" kern="100">
                          <a:effectLst/>
                        </a:rPr>
                        <a:t>3</a:t>
                      </a:r>
                      <a:r>
                        <a:rPr lang="zh-CN" sz="1200" kern="100">
                          <a:effectLst/>
                        </a:rPr>
                        <a:t>、转发关于硬笔书法的知识</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en-US" sz="1200" kern="100">
                          <a:effectLst/>
                        </a:rPr>
                        <a:t>1</a:t>
                      </a:r>
                      <a:r>
                        <a:rPr lang="zh-CN" sz="1200" kern="100">
                          <a:effectLst/>
                        </a:rPr>
                        <a:t>、在个人主页中放置社群介绍及入群方式</a:t>
                      </a:r>
                    </a:p>
                    <a:p>
                      <a:pPr algn="just">
                        <a:spcAft>
                          <a:spcPts val="0"/>
                        </a:spcAft>
                      </a:pPr>
                      <a:r>
                        <a:rPr lang="en-US" sz="1200" kern="100">
                          <a:effectLst/>
                        </a:rPr>
                        <a:t>2</a:t>
                      </a:r>
                      <a:r>
                        <a:rPr lang="zh-CN" sz="1200" kern="100">
                          <a:effectLst/>
                        </a:rPr>
                        <a:t>、发布社群介绍及入群方式的广告文章</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zh-CN" sz="1200" kern="100">
                          <a:effectLst/>
                        </a:rPr>
                        <a:t>中</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zh-CN" sz="1200" kern="100">
                          <a:effectLst/>
                        </a:rPr>
                        <a:t>优先推送数量，尽量保持日更。</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extLst>
                  <a:ext uri="{0D108BD9-81ED-4DB2-BD59-A6C34878D82A}">
                    <a16:rowId xmlns:a16="http://schemas.microsoft.com/office/drawing/2014/main" val="10004"/>
                  </a:ext>
                </a:extLst>
              </a:tr>
              <a:tr h="779314">
                <a:tc>
                  <a:txBody>
                    <a:bodyPr/>
                    <a:lstStyle/>
                    <a:p>
                      <a:pPr algn="just">
                        <a:spcAft>
                          <a:spcPts val="0"/>
                        </a:spcAft>
                      </a:pPr>
                      <a:r>
                        <a:rPr lang="zh-CN" sz="1200" kern="100">
                          <a:effectLst/>
                        </a:rPr>
                        <a:t>抖音</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zh-CN" sz="1200" kern="100" dirty="0">
                          <a:effectLst/>
                        </a:rPr>
                        <a:t>展示自己硬笔书法技术的视频</a:t>
                      </a:r>
                      <a:endParaRPr lang="zh-CN" sz="1200" kern="100" dirty="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zh-CN" sz="1200" kern="100">
                          <a:effectLst/>
                        </a:rPr>
                        <a:t>在个人主页中放置微信号、社群介绍及入群方式</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zh-CN" sz="1200" kern="100">
                          <a:effectLst/>
                        </a:rPr>
                        <a:t>高</a:t>
                      </a:r>
                      <a:endParaRPr lang="zh-CN" sz="1200" kern="100">
                        <a:effectLst/>
                        <a:latin typeface="Calibri" panose="020F0502020204030204"/>
                        <a:ea typeface="宋体" panose="02010600030101010101" pitchFamily="2" charset="-122"/>
                        <a:cs typeface="Times New Roman" panose="02020603050405020304"/>
                      </a:endParaRPr>
                    </a:p>
                  </a:txBody>
                  <a:tcPr marL="58779" marR="58779" marT="0" marB="0"/>
                </a:tc>
                <a:tc>
                  <a:txBody>
                    <a:bodyPr/>
                    <a:lstStyle/>
                    <a:p>
                      <a:pPr algn="just">
                        <a:spcAft>
                          <a:spcPts val="0"/>
                        </a:spcAft>
                      </a:pPr>
                      <a:r>
                        <a:rPr lang="zh-CN" sz="1200" kern="100" dirty="0">
                          <a:effectLst/>
                        </a:rPr>
                        <a:t>固定角度和画面结构，拍摄写字过程，加上热门配乐，尽量保持日更</a:t>
                      </a:r>
                      <a:endParaRPr lang="zh-CN" sz="1200" kern="100" dirty="0">
                        <a:effectLst/>
                        <a:latin typeface="Calibri" panose="020F0502020204030204"/>
                        <a:ea typeface="宋体" panose="02010600030101010101" pitchFamily="2" charset="-122"/>
                        <a:cs typeface="Times New Roman" panose="02020603050405020304"/>
                      </a:endParaRPr>
                    </a:p>
                  </a:txBody>
                  <a:tcPr marL="58779" marR="58779" marT="0" marB="0"/>
                </a:tc>
                <a:extLst>
                  <a:ext uri="{0D108BD9-81ED-4DB2-BD59-A6C34878D82A}">
                    <a16:rowId xmlns:a16="http://schemas.microsoft.com/office/drawing/2014/main" val="10005"/>
                  </a:ext>
                </a:extLst>
              </a:tr>
            </a:tbl>
          </a:graphicData>
        </a:graphic>
      </p:graphicFrame>
    </p:spTree>
  </p:cSld>
  <p:clrMapOvr>
    <a:masterClrMapping/>
  </p:clrMapOvr>
  <p:transition spd="slow">
    <p:push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6"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zh-CN" altLang="en-US" sz="3200" b="1">
                <a:solidFill>
                  <a:srgbClr val="1369B2"/>
                </a:solidFill>
                <a:latin typeface="微软雅黑" panose="020B0503020204020204" pitchFamily="34" charset="-122"/>
                <a:ea typeface="微软雅黑" panose="020B0503020204020204" pitchFamily="34" charset="-122"/>
                <a:sym typeface="宋体" panose="02010600030101010101" pitchFamily="2" charset="-122"/>
              </a:rPr>
              <a:t>知识框架</a:t>
            </a:r>
          </a:p>
        </p:txBody>
      </p:sp>
      <p:grpSp>
        <p:nvGrpSpPr>
          <p:cNvPr id="17" name="组合 7"/>
          <p:cNvGrpSpPr/>
          <p:nvPr/>
        </p:nvGrpSpPr>
        <p:grpSpPr bwMode="auto">
          <a:xfrm>
            <a:off x="1612900" y="1296988"/>
            <a:ext cx="5976938" cy="850900"/>
            <a:chOff x="1851025" y="1530350"/>
            <a:chExt cx="5976938" cy="850900"/>
          </a:xfrm>
        </p:grpSpPr>
        <p:sp>
          <p:nvSpPr>
            <p:cNvPr id="18" name="AutoShape 208"/>
            <p:cNvSpPr>
              <a:spLocks noChangeArrowheads="1"/>
            </p:cNvSpPr>
            <p:nvPr/>
          </p:nvSpPr>
          <p:spPr bwMode="auto">
            <a:xfrm>
              <a:off x="1851025" y="1530350"/>
              <a:ext cx="5976938" cy="850900"/>
            </a:xfrm>
            <a:prstGeom prst="roundRect">
              <a:avLst>
                <a:gd name="adj" fmla="val 17352"/>
              </a:avLst>
            </a:prstGeom>
            <a:solidFill>
              <a:srgbClr val="FFFFFF"/>
            </a:solidFill>
            <a:ln w="19050" algn="ctr">
              <a:solidFill>
                <a:schemeClr val="bg1">
                  <a:lumMod val="95000"/>
                </a:schemeClr>
              </a:solidFill>
              <a:round/>
            </a:ln>
            <a:effectLst>
              <a:outerShdw blurRad="76200" dir="13500000" sy="23000" kx="1200000" algn="br" rotWithShape="0">
                <a:prstClr val="black">
                  <a:alpha val="20000"/>
                </a:prstClr>
              </a:outerShdw>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anose="020B0600000101010101" pitchFamily="34" charset="-127"/>
                <a:ea typeface="Gulim" panose="020B0600000101010101" pitchFamily="34" charset="-127"/>
              </a:endParaRPr>
            </a:p>
          </p:txBody>
        </p:sp>
        <p:sp>
          <p:nvSpPr>
            <p:cNvPr id="19" name="TextBox 312"/>
            <p:cNvSpPr txBox="1">
              <a:spLocks noChangeArrowheads="1"/>
            </p:cNvSpPr>
            <p:nvPr/>
          </p:nvSpPr>
          <p:spPr bwMode="auto">
            <a:xfrm>
              <a:off x="2509838" y="1712913"/>
              <a:ext cx="46593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800" b="1" dirty="0" smtClean="0">
                  <a:solidFill>
                    <a:srgbClr val="1369B2"/>
                  </a:solidFill>
                </a:rPr>
                <a:t>5.4  </a:t>
              </a:r>
              <a:r>
                <a:rPr lang="zh-CN" altLang="en-US" sz="2800" b="1" dirty="0" smtClean="0">
                  <a:solidFill>
                    <a:srgbClr val="006BA9"/>
                  </a:solidFill>
                  <a:latin typeface="微软雅黑" panose="020B0503020204020204" pitchFamily="34" charset="-122"/>
                  <a:ea typeface="微软雅黑" panose="020B0503020204020204" pitchFamily="34" charset="-122"/>
                </a:rPr>
                <a:t>付</a:t>
              </a:r>
              <a:r>
                <a:rPr lang="zh-CN" altLang="en-US" sz="2800" b="1" dirty="0">
                  <a:solidFill>
                    <a:srgbClr val="006BA9"/>
                  </a:solidFill>
                  <a:latin typeface="微软雅黑" panose="020B0503020204020204" pitchFamily="34" charset="-122"/>
                  <a:ea typeface="微软雅黑" panose="020B0503020204020204" pitchFamily="34" charset="-122"/>
                </a:rPr>
                <a:t>费广告推广</a:t>
              </a:r>
            </a:p>
          </p:txBody>
        </p:sp>
      </p:grpSp>
      <p:grpSp>
        <p:nvGrpSpPr>
          <p:cNvPr id="20" name="组合 20"/>
          <p:cNvGrpSpPr/>
          <p:nvPr/>
        </p:nvGrpSpPr>
        <p:grpSpPr bwMode="auto">
          <a:xfrm>
            <a:off x="53975" y="6148388"/>
            <a:ext cx="1373188" cy="338137"/>
            <a:chOff x="47728" y="6152087"/>
            <a:chExt cx="1374672" cy="337819"/>
          </a:xfrm>
        </p:grpSpPr>
        <p:grpSp>
          <p:nvGrpSpPr>
            <p:cNvPr id="21" name="组合 20"/>
            <p:cNvGrpSpPr/>
            <p:nvPr/>
          </p:nvGrpSpPr>
          <p:grpSpPr>
            <a:xfrm rot="10800000">
              <a:off x="47728" y="6152087"/>
              <a:ext cx="482600" cy="337819"/>
              <a:chOff x="12103" y="6152087"/>
              <a:chExt cx="482600" cy="337819"/>
            </a:xfrm>
            <a:effectLst>
              <a:outerShdw blurRad="50800" dist="38100" dir="2700000" algn="tl" rotWithShape="0">
                <a:prstClr val="black">
                  <a:alpha val="40000"/>
                </a:prstClr>
              </a:outerShdw>
            </a:effectLst>
          </p:grpSpPr>
          <p:sp>
            <p:nvSpPr>
              <p:cNvPr id="25" name="燕尾形 24"/>
              <p:cNvSpPr/>
              <p:nvPr/>
            </p:nvSpPr>
            <p:spPr>
              <a:xfrm>
                <a:off x="12103" y="6152087"/>
                <a:ext cx="177800" cy="337819"/>
              </a:xfrm>
              <a:prstGeom prst="chevron">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6" name="燕尾形 25"/>
              <p:cNvSpPr/>
              <p:nvPr/>
            </p:nvSpPr>
            <p:spPr>
              <a:xfrm>
                <a:off x="164503" y="6152087"/>
                <a:ext cx="177800" cy="337819"/>
              </a:xfrm>
              <a:prstGeom prst="chevron">
                <a:avLst/>
              </a:prstGeom>
              <a:solidFill>
                <a:schemeClr val="bg1">
                  <a:lumMod val="8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7" name="燕尾形 26"/>
              <p:cNvSpPr/>
              <p:nvPr/>
            </p:nvSpPr>
            <p:spPr>
              <a:xfrm>
                <a:off x="316903" y="6152087"/>
                <a:ext cx="177800" cy="337819"/>
              </a:xfrm>
              <a:prstGeom prst="chevron">
                <a:avLst/>
              </a:prstGeom>
              <a:solidFill>
                <a:srgbClr val="3072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grpSp>
          <p:nvGrpSpPr>
            <p:cNvPr id="22" name="组合 29"/>
            <p:cNvGrpSpPr/>
            <p:nvPr/>
          </p:nvGrpSpPr>
          <p:grpSpPr bwMode="auto">
            <a:xfrm>
              <a:off x="500216" y="6152087"/>
              <a:ext cx="922184" cy="337819"/>
              <a:chOff x="500216" y="6152087"/>
              <a:chExt cx="922184" cy="337819"/>
            </a:xfrm>
          </p:grpSpPr>
          <p:sp>
            <p:nvSpPr>
              <p:cNvPr id="23" name="五边形 22">
                <a:hlinkClick r:id="rId3" action="ppaction://hlinksldjump"/>
              </p:cNvPr>
              <p:cNvSpPr/>
              <p:nvPr/>
            </p:nvSpPr>
            <p:spPr>
              <a:xfrm rot="10800000">
                <a:off x="500654" y="6152087"/>
                <a:ext cx="885193" cy="337819"/>
              </a:xfrm>
              <a:prstGeom prst="homePlate">
                <a:avLst>
                  <a:gd name="adj" fmla="val 32143"/>
                </a:avLst>
              </a:prstGeom>
              <a:solidFill>
                <a:srgbClr val="3072A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4" name="TextBox 31">
                <a:hlinkClick r:id="rId3" action="ppaction://hlinksldjump"/>
              </p:cNvPr>
              <p:cNvSpPr txBox="1">
                <a:spLocks noChangeArrowheads="1"/>
              </p:cNvSpPr>
              <p:nvPr/>
            </p:nvSpPr>
            <p:spPr bwMode="auto">
              <a:xfrm>
                <a:off x="527050" y="6167108"/>
                <a:ext cx="895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400" b="1">
                    <a:solidFill>
                      <a:schemeClr val="bg1"/>
                    </a:solidFill>
                    <a:latin typeface="微软雅黑" panose="020B0503020204020204" pitchFamily="34" charset="-122"/>
                    <a:ea typeface="微软雅黑" panose="020B0503020204020204" pitchFamily="34" charset="-122"/>
                    <a:hlinkClick r:id="rId3" action="ppaction://hlinksldjump"/>
                  </a:rPr>
                  <a:t>返回目录</a:t>
                </a:r>
                <a:endParaRPr lang="zh-CN" altLang="en-US" sz="1400" b="1">
                  <a:solidFill>
                    <a:schemeClr val="bg1"/>
                  </a:solidFill>
                  <a:latin typeface="微软雅黑" panose="020B0503020204020204" pitchFamily="34" charset="-122"/>
                  <a:ea typeface="微软雅黑" panose="020B0503020204020204" pitchFamily="34" charset="-122"/>
                </a:endParaRPr>
              </a:p>
            </p:txBody>
          </p:sp>
        </p:grpSp>
      </p:grpSp>
      <p:grpSp>
        <p:nvGrpSpPr>
          <p:cNvPr id="28" name="组合 2"/>
          <p:cNvGrpSpPr/>
          <p:nvPr/>
        </p:nvGrpSpPr>
        <p:grpSpPr bwMode="auto">
          <a:xfrm>
            <a:off x="2555875" y="2862263"/>
            <a:ext cx="4056063" cy="566737"/>
            <a:chOff x="2358154" y="2698006"/>
            <a:chExt cx="4650750" cy="650995"/>
          </a:xfrm>
        </p:grpSpPr>
        <p:sp>
          <p:nvSpPr>
            <p:cNvPr id="29" name="圆角矩形 28"/>
            <p:cNvSpPr/>
            <p:nvPr/>
          </p:nvSpPr>
          <p:spPr bwMode="auto">
            <a:xfrm>
              <a:off x="2687621" y="2721711"/>
              <a:ext cx="4321283"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a:solidFill>
                    <a:srgbClr val="4E5B6F">
                      <a:lumMod val="50000"/>
                    </a:srgbClr>
                  </a:solidFill>
                  <a:latin typeface="微软雅黑" panose="020B0503020204020204" pitchFamily="34" charset="-122"/>
                  <a:ea typeface="微软雅黑" panose="020B0503020204020204" pitchFamily="34" charset="-122"/>
                </a:rPr>
                <a:t>选择</a:t>
              </a:r>
              <a:r>
                <a:rPr lang="zh-CN" altLang="en-US" kern="0" dirty="0" smtClean="0">
                  <a:solidFill>
                    <a:srgbClr val="4E5B6F">
                      <a:lumMod val="50000"/>
                    </a:srgbClr>
                  </a:solidFill>
                  <a:latin typeface="微软雅黑" panose="020B0503020204020204" pitchFamily="34" charset="-122"/>
                  <a:ea typeface="微软雅黑" panose="020B0503020204020204" pitchFamily="34" charset="-122"/>
                </a:rPr>
                <a:t>平台</a:t>
              </a:r>
              <a:endParaRPr lang="en-US" kern="0" dirty="0">
                <a:solidFill>
                  <a:srgbClr val="4E5B6F">
                    <a:lumMod val="50000"/>
                  </a:srgbClr>
                </a:solidFill>
                <a:latin typeface="微软雅黑" panose="020B0503020204020204" pitchFamily="34" charset="-122"/>
                <a:ea typeface="微软雅黑" panose="020B0503020204020204" pitchFamily="34" charset="-122"/>
              </a:endParaRPr>
            </a:p>
          </p:txBody>
        </p:sp>
        <p:sp>
          <p:nvSpPr>
            <p:cNvPr id="30" name="椭圆 29"/>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rPr>
                <a:t>1</a:t>
              </a:r>
            </a:p>
          </p:txBody>
        </p:sp>
      </p:grpSp>
      <p:grpSp>
        <p:nvGrpSpPr>
          <p:cNvPr id="31" name="组合 2"/>
          <p:cNvGrpSpPr/>
          <p:nvPr/>
        </p:nvGrpSpPr>
        <p:grpSpPr bwMode="auto">
          <a:xfrm>
            <a:off x="2547938" y="4014391"/>
            <a:ext cx="4056062" cy="566737"/>
            <a:chOff x="2358154" y="2698006"/>
            <a:chExt cx="4650750" cy="650995"/>
          </a:xfrm>
        </p:grpSpPr>
        <p:sp>
          <p:nvSpPr>
            <p:cNvPr id="32" name="圆角矩形 31"/>
            <p:cNvSpPr/>
            <p:nvPr/>
          </p:nvSpPr>
          <p:spPr bwMode="auto">
            <a:xfrm>
              <a:off x="2687620" y="2721711"/>
              <a:ext cx="4321284"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a:solidFill>
                    <a:srgbClr val="4E5B6F">
                      <a:lumMod val="50000"/>
                    </a:srgbClr>
                  </a:solidFill>
                  <a:latin typeface="微软雅黑" panose="020B0503020204020204" pitchFamily="34" charset="-122"/>
                  <a:ea typeface="微软雅黑" panose="020B0503020204020204" pitchFamily="34" charset="-122"/>
                </a:rPr>
                <a:t>选择模式</a:t>
              </a:r>
              <a:endParaRPr lang="en-US" altLang="zh-CN" kern="0" dirty="0">
                <a:solidFill>
                  <a:srgbClr val="4E5B6F">
                    <a:lumMod val="50000"/>
                  </a:srgbClr>
                </a:solidFill>
                <a:latin typeface="微软雅黑" panose="020B0503020204020204" pitchFamily="34" charset="-122"/>
                <a:ea typeface="微软雅黑" panose="020B0503020204020204" pitchFamily="34" charset="-122"/>
              </a:endParaRPr>
            </a:p>
          </p:txBody>
        </p:sp>
        <p:sp>
          <p:nvSpPr>
            <p:cNvPr id="33" name="椭圆 32"/>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rPr>
                <a:t>2</a:t>
              </a:r>
            </a:p>
          </p:txBody>
        </p:sp>
      </p:grpSp>
      <p:grpSp>
        <p:nvGrpSpPr>
          <p:cNvPr id="34" name="组合 2"/>
          <p:cNvGrpSpPr/>
          <p:nvPr/>
        </p:nvGrpSpPr>
        <p:grpSpPr bwMode="auto">
          <a:xfrm>
            <a:off x="2539930" y="5166519"/>
            <a:ext cx="4056062" cy="566737"/>
            <a:chOff x="2358154" y="2698006"/>
            <a:chExt cx="4650750" cy="650995"/>
          </a:xfrm>
        </p:grpSpPr>
        <p:sp>
          <p:nvSpPr>
            <p:cNvPr id="35" name="圆角矩形 34"/>
            <p:cNvSpPr/>
            <p:nvPr/>
          </p:nvSpPr>
          <p:spPr bwMode="auto">
            <a:xfrm>
              <a:off x="2687620" y="2721711"/>
              <a:ext cx="4321284"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smtClean="0">
                  <a:solidFill>
                    <a:srgbClr val="4E5B6F">
                      <a:lumMod val="50000"/>
                    </a:srgbClr>
                  </a:solidFill>
                  <a:latin typeface="微软雅黑" panose="020B0503020204020204" pitchFamily="34" charset="-122"/>
                  <a:ea typeface="微软雅黑" panose="020B0503020204020204" pitchFamily="34" charset="-122"/>
                </a:rPr>
                <a:t>投放设置</a:t>
              </a:r>
              <a:endParaRPr lang="en-US" altLang="zh-CN" kern="0" dirty="0">
                <a:solidFill>
                  <a:srgbClr val="4E5B6F">
                    <a:lumMod val="50000"/>
                  </a:srgbClr>
                </a:solidFill>
                <a:latin typeface="微软雅黑" panose="020B0503020204020204" pitchFamily="34" charset="-122"/>
                <a:ea typeface="微软雅黑" panose="020B0503020204020204" pitchFamily="34" charset="-122"/>
              </a:endParaRPr>
            </a:p>
          </p:txBody>
        </p:sp>
        <p:sp>
          <p:nvSpPr>
            <p:cNvPr id="36" name="椭圆 35"/>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smtClean="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rPr>
                <a:t>3</a:t>
              </a:r>
              <a:endPar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endParaRPr>
            </a:p>
          </p:txBody>
        </p:sp>
      </p:grpSp>
    </p:spTree>
  </p:cSld>
  <p:clrMapOvr>
    <a:masterClrMapping/>
  </p:clrMapOvr>
  <p:transition spd="slow">
    <p:push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5.4  </a:t>
            </a:r>
            <a:r>
              <a:rPr lang="zh-CN" altLang="en-US" sz="2800" b="1" dirty="0" smtClean="0">
                <a:solidFill>
                  <a:srgbClr val="006BA9"/>
                </a:solidFill>
                <a:latin typeface="微软雅黑" panose="020B0503020204020204" pitchFamily="34" charset="-122"/>
                <a:ea typeface="微软雅黑" panose="020B0503020204020204" pitchFamily="34" charset="-122"/>
              </a:rPr>
              <a:t>付</a:t>
            </a:r>
            <a:r>
              <a:rPr lang="zh-CN" altLang="en-US" sz="2800" b="1" dirty="0">
                <a:solidFill>
                  <a:srgbClr val="006BA9"/>
                </a:solidFill>
                <a:latin typeface="微软雅黑" panose="020B0503020204020204" pitchFamily="34" charset="-122"/>
                <a:ea typeface="微软雅黑" panose="020B0503020204020204" pitchFamily="34" charset="-122"/>
              </a:rPr>
              <a:t>费广告推广</a:t>
            </a:r>
          </a:p>
        </p:txBody>
      </p:sp>
      <p:sp>
        <p:nvSpPr>
          <p:cNvPr id="19"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20"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21"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14"/>
          <p:cNvSpPr>
            <a:spLocks noChangeArrowheads="1"/>
          </p:cNvSpPr>
          <p:nvPr/>
        </p:nvSpPr>
        <p:spPr bwMode="auto">
          <a:xfrm>
            <a:off x="536575" y="2044700"/>
            <a:ext cx="11721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广点通</a:t>
            </a:r>
            <a:endParaRPr lang="zh-CN" altLang="en-US" sz="2000" b="1" dirty="0">
              <a:solidFill>
                <a:srgbClr val="1B639F"/>
              </a:solidFill>
            </a:endParaRPr>
          </a:p>
        </p:txBody>
      </p:sp>
      <p:sp>
        <p:nvSpPr>
          <p:cNvPr id="23" name="矩形 15"/>
          <p:cNvSpPr>
            <a:spLocks noChangeArrowheads="1"/>
          </p:cNvSpPr>
          <p:nvPr/>
        </p:nvSpPr>
        <p:spPr bwMode="auto">
          <a:xfrm>
            <a:off x="688976" y="2473325"/>
            <a:ext cx="7771456" cy="2008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广点通又名腾讯</a:t>
            </a:r>
            <a:r>
              <a:rPr lang="zh-CN" altLang="en-US" sz="1700" dirty="0" smtClean="0">
                <a:latin typeface="微软雅黑" panose="020B0503020204020204" pitchFamily="34" charset="-122"/>
                <a:ea typeface="微软雅黑" panose="020B0503020204020204" pitchFamily="34" charset="-122"/>
              </a:rPr>
              <a:t>广告，是</a:t>
            </a:r>
            <a:r>
              <a:rPr lang="zh-CN" altLang="en-US" sz="1700" dirty="0">
                <a:latin typeface="微软雅黑" panose="020B0503020204020204" pitchFamily="34" charset="-122"/>
                <a:ea typeface="微软雅黑" panose="020B0503020204020204" pitchFamily="34" charset="-122"/>
              </a:rPr>
              <a:t>由腾讯</a:t>
            </a:r>
            <a:r>
              <a:rPr lang="zh-CN" altLang="en-US" sz="1700" dirty="0" smtClean="0">
                <a:latin typeface="微软雅黑" panose="020B0503020204020204" pitchFamily="34" charset="-122"/>
                <a:ea typeface="微软雅黑" panose="020B0503020204020204" pitchFamily="34" charset="-122"/>
              </a:rPr>
              <a:t>开发，基于</a:t>
            </a:r>
            <a:r>
              <a:rPr lang="zh-CN" altLang="en-US" sz="1700" dirty="0">
                <a:latin typeface="微软雅黑" panose="020B0503020204020204" pitchFamily="34" charset="-122"/>
                <a:ea typeface="微软雅黑" panose="020B0503020204020204" pitchFamily="34" charset="-122"/>
              </a:rPr>
              <a:t>腾讯社交网络体系的广告</a:t>
            </a:r>
            <a:r>
              <a:rPr lang="zh-CN" altLang="en-US" sz="1700" dirty="0" smtClean="0">
                <a:latin typeface="微软雅黑" panose="020B0503020204020204" pitchFamily="34" charset="-122"/>
                <a:ea typeface="微软雅黑" panose="020B0503020204020204" pitchFamily="34" charset="-122"/>
              </a:rPr>
              <a:t>平台，适用于用户主要</a:t>
            </a:r>
            <a:r>
              <a:rPr lang="zh-CN" altLang="en-US" sz="1700" dirty="0">
                <a:latin typeface="微软雅黑" panose="020B0503020204020204" pitchFamily="34" charset="-122"/>
                <a:ea typeface="微软雅黑" panose="020B0503020204020204" pitchFamily="34" charset="-122"/>
              </a:rPr>
              <a:t>为腾讯产品使用者的社群运营者。通过广点</a:t>
            </a:r>
            <a:r>
              <a:rPr lang="zh-CN" altLang="en-US" sz="1700" dirty="0" smtClean="0">
                <a:latin typeface="微软雅黑" panose="020B0503020204020204" pitchFamily="34" charset="-122"/>
                <a:ea typeface="微软雅黑" panose="020B0503020204020204" pitchFamily="34" charset="-122"/>
              </a:rPr>
              <a:t>通，社群</a:t>
            </a:r>
            <a:r>
              <a:rPr lang="zh-CN" altLang="en-US" sz="1700" dirty="0">
                <a:latin typeface="微软雅黑" panose="020B0503020204020204" pitchFamily="34" charset="-122"/>
                <a:ea typeface="微软雅黑" panose="020B0503020204020204" pitchFamily="34" charset="-122"/>
              </a:rPr>
              <a:t>运营者可以</a:t>
            </a:r>
            <a:r>
              <a:rPr lang="zh-CN" altLang="en-US" sz="1700" dirty="0" smtClean="0">
                <a:latin typeface="微软雅黑" panose="020B0503020204020204" pitchFamily="34" charset="-122"/>
                <a:ea typeface="微软雅黑" panose="020B0503020204020204" pitchFamily="34" charset="-122"/>
              </a:rPr>
              <a:t>在</a:t>
            </a:r>
            <a:r>
              <a:rPr lang="en-US" altLang="zh-CN" sz="1700" dirty="0" smtClean="0">
                <a:latin typeface="微软雅黑" panose="020B0503020204020204" pitchFamily="34" charset="-122"/>
                <a:ea typeface="微软雅黑" panose="020B0503020204020204" pitchFamily="34" charset="-122"/>
              </a:rPr>
              <a:t>QQ</a:t>
            </a:r>
            <a:r>
              <a:rPr lang="zh-CN" altLang="en-US" sz="1700" dirty="0" smtClean="0">
                <a:latin typeface="微软雅黑" panose="020B0503020204020204" pitchFamily="34" charset="-122"/>
                <a:ea typeface="微软雅黑" panose="020B0503020204020204" pitchFamily="34" charset="-122"/>
              </a:rPr>
              <a:t>空间</a:t>
            </a:r>
            <a:r>
              <a:rPr lang="zh-CN" altLang="en-US" sz="1700" dirty="0">
                <a:latin typeface="微软雅黑" panose="020B0503020204020204" pitchFamily="34" charset="-122"/>
                <a:ea typeface="微软雅黑" panose="020B0503020204020204" pitchFamily="34" charset="-122"/>
              </a:rPr>
              <a:t>、</a:t>
            </a:r>
            <a:r>
              <a:rPr lang="en-US" altLang="zh-CN" sz="1700" dirty="0" smtClean="0">
                <a:latin typeface="微软雅黑" panose="020B0503020204020204" pitchFamily="34" charset="-122"/>
                <a:ea typeface="微软雅黑" panose="020B0503020204020204" pitchFamily="34" charset="-122"/>
              </a:rPr>
              <a:t>QQ</a:t>
            </a:r>
            <a:r>
              <a:rPr lang="zh-CN" altLang="en-US" sz="1700" dirty="0" smtClean="0">
                <a:latin typeface="微软雅黑" panose="020B0503020204020204" pitchFamily="34" charset="-122"/>
                <a:ea typeface="微软雅黑" panose="020B0503020204020204" pitchFamily="34" charset="-122"/>
              </a:rPr>
              <a:t>客户端</a:t>
            </a:r>
            <a:r>
              <a:rPr lang="zh-CN" altLang="en-US" sz="1700" dirty="0">
                <a:latin typeface="微软雅黑" panose="020B0503020204020204" pitchFamily="34" charset="-122"/>
                <a:ea typeface="微软雅黑" panose="020B0503020204020204" pitchFamily="34" charset="-122"/>
              </a:rPr>
              <a:t>、微信、</a:t>
            </a:r>
            <a:r>
              <a:rPr lang="en-US" altLang="zh-CN" sz="1700" dirty="0" smtClean="0">
                <a:latin typeface="微软雅黑" panose="020B0503020204020204" pitchFamily="34" charset="-122"/>
                <a:ea typeface="微软雅黑" panose="020B0503020204020204" pitchFamily="34" charset="-122"/>
              </a:rPr>
              <a:t>QQ</a:t>
            </a:r>
            <a:r>
              <a:rPr lang="zh-CN" altLang="en-US" sz="1700" dirty="0" smtClean="0">
                <a:latin typeface="微软雅黑" panose="020B0503020204020204" pitchFamily="34" charset="-122"/>
                <a:ea typeface="微软雅黑" panose="020B0503020204020204" pitchFamily="34" charset="-122"/>
              </a:rPr>
              <a:t>音乐</a:t>
            </a:r>
            <a:r>
              <a:rPr lang="zh-CN" altLang="en-US" sz="1700" dirty="0">
                <a:latin typeface="微软雅黑" panose="020B0503020204020204" pitchFamily="34" charset="-122"/>
                <a:ea typeface="微软雅黑" panose="020B0503020204020204" pitchFamily="34" charset="-122"/>
              </a:rPr>
              <a:t>客户端、腾讯新闻客户端、腾讯视频客户端等诸多平台投放</a:t>
            </a:r>
            <a:r>
              <a:rPr lang="zh-CN" altLang="en-US" sz="1700" dirty="0" smtClean="0">
                <a:latin typeface="微软雅黑" panose="020B0503020204020204" pitchFamily="34" charset="-122"/>
                <a:ea typeface="微软雅黑" panose="020B0503020204020204" pitchFamily="34" charset="-122"/>
              </a:rPr>
              <a:t>广告，进行社群</a:t>
            </a:r>
            <a:r>
              <a:rPr lang="zh-CN" altLang="en-US" sz="1700" dirty="0">
                <a:latin typeface="微软雅黑" panose="020B0503020204020204" pitchFamily="34" charset="-122"/>
                <a:ea typeface="微软雅黑" panose="020B0503020204020204" pitchFamily="34" charset="-122"/>
              </a:rPr>
              <a:t>推广。</a:t>
            </a:r>
            <a:r>
              <a:rPr lang="zh-CN" altLang="en-US" sz="1700" dirty="0" smtClean="0">
                <a:latin typeface="微软雅黑" panose="020B0503020204020204" pitchFamily="34" charset="-122"/>
                <a:ea typeface="微软雅黑" panose="020B0503020204020204" pitchFamily="34" charset="-122"/>
              </a:rPr>
              <a:t>简而言之，广</a:t>
            </a:r>
            <a:r>
              <a:rPr lang="zh-CN" altLang="en-US" sz="1700" dirty="0">
                <a:latin typeface="微软雅黑" panose="020B0503020204020204" pitchFamily="34" charset="-122"/>
                <a:ea typeface="微软雅黑" panose="020B0503020204020204" pitchFamily="34" charset="-122"/>
              </a:rPr>
              <a:t>点通可以让社群运营者在腾讯的产品体系中推广社群。</a:t>
            </a:r>
          </a:p>
        </p:txBody>
      </p:sp>
      <p:sp>
        <p:nvSpPr>
          <p:cNvPr id="24"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5.4.1  </a:t>
            </a:r>
            <a:r>
              <a:rPr lang="zh-CN" altLang="en-US" sz="2700" dirty="0">
                <a:solidFill>
                  <a:srgbClr val="1369B2"/>
                </a:solidFill>
                <a:latin typeface="微软雅黑" panose="020B0503020204020204" pitchFamily="34" charset="-122"/>
                <a:ea typeface="微软雅黑" panose="020B0503020204020204" pitchFamily="34" charset="-122"/>
              </a:rPr>
              <a:t>选择平台</a:t>
            </a:r>
            <a:endParaRPr lang="zh-CN" altLang="en-US" sz="2700" dirty="0" smtClean="0">
              <a:solidFill>
                <a:srgbClr val="1369B2"/>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5.4  </a:t>
            </a:r>
            <a:r>
              <a:rPr lang="zh-CN" altLang="en-US" sz="2800" b="1" dirty="0" smtClean="0">
                <a:solidFill>
                  <a:srgbClr val="006BA9"/>
                </a:solidFill>
                <a:latin typeface="微软雅黑" panose="020B0503020204020204" pitchFamily="34" charset="-122"/>
                <a:ea typeface="微软雅黑" panose="020B0503020204020204" pitchFamily="34" charset="-122"/>
              </a:rPr>
              <a:t>付</a:t>
            </a:r>
            <a:r>
              <a:rPr lang="zh-CN" altLang="en-US" sz="2800" b="1" dirty="0">
                <a:solidFill>
                  <a:srgbClr val="006BA9"/>
                </a:solidFill>
                <a:latin typeface="微软雅黑" panose="020B0503020204020204" pitchFamily="34" charset="-122"/>
                <a:ea typeface="微软雅黑" panose="020B0503020204020204" pitchFamily="34" charset="-122"/>
              </a:rPr>
              <a:t>费广告推广</a:t>
            </a:r>
          </a:p>
        </p:txBody>
      </p:sp>
      <p:sp>
        <p:nvSpPr>
          <p:cNvPr id="19"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20"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21"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2.</a:t>
            </a:r>
            <a:r>
              <a:rPr lang="zh-CN" altLang="en-US" sz="2000" b="1" dirty="0" smtClean="0">
                <a:solidFill>
                  <a:srgbClr val="1B639F"/>
                </a:solidFill>
              </a:rPr>
              <a:t>微博广告</a:t>
            </a:r>
            <a:endParaRPr lang="zh-CN" altLang="en-US" sz="2000" b="1" dirty="0">
              <a:solidFill>
                <a:srgbClr val="1B639F"/>
              </a:solidFill>
            </a:endParaRPr>
          </a:p>
        </p:txBody>
      </p:sp>
      <p:sp>
        <p:nvSpPr>
          <p:cNvPr id="23" name="矩形 15"/>
          <p:cNvSpPr>
            <a:spLocks noChangeArrowheads="1"/>
          </p:cNvSpPr>
          <p:nvPr/>
        </p:nvSpPr>
        <p:spPr bwMode="auto">
          <a:xfrm>
            <a:off x="688976" y="2473325"/>
            <a:ext cx="7771456"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微博广告是由新浪</a:t>
            </a:r>
            <a:r>
              <a:rPr lang="zh-CN" altLang="en-US" sz="1700" dirty="0" smtClean="0">
                <a:latin typeface="微软雅黑" panose="020B0503020204020204" pitchFamily="34" charset="-122"/>
                <a:ea typeface="微软雅黑" panose="020B0503020204020204" pitchFamily="34" charset="-122"/>
              </a:rPr>
              <a:t>开发，基于</a:t>
            </a:r>
            <a:r>
              <a:rPr lang="zh-CN" altLang="en-US" sz="1700" dirty="0">
                <a:latin typeface="微软雅黑" panose="020B0503020204020204" pitchFamily="34" charset="-122"/>
                <a:ea typeface="微软雅黑" panose="020B0503020204020204" pitchFamily="34" charset="-122"/>
              </a:rPr>
              <a:t>新浪微博的广告</a:t>
            </a:r>
            <a:r>
              <a:rPr lang="zh-CN" altLang="en-US" sz="1700" dirty="0" smtClean="0">
                <a:latin typeface="微软雅黑" panose="020B0503020204020204" pitchFamily="34" charset="-122"/>
                <a:ea typeface="微软雅黑" panose="020B0503020204020204" pitchFamily="34" charset="-122"/>
              </a:rPr>
              <a:t>平台，适用于</a:t>
            </a:r>
            <a:r>
              <a:rPr lang="zh-CN" altLang="en-US" sz="1700" dirty="0">
                <a:latin typeface="微软雅黑" panose="020B0503020204020204" pitchFamily="34" charset="-122"/>
                <a:ea typeface="微软雅黑" panose="020B0503020204020204" pitchFamily="34" charset="-122"/>
              </a:rPr>
              <a:t>用户主要为新浪微博使用</a:t>
            </a:r>
            <a:r>
              <a:rPr lang="zh-CN" altLang="en-US" sz="1700" dirty="0" smtClean="0">
                <a:latin typeface="微软雅黑" panose="020B0503020204020204" pitchFamily="34" charset="-122"/>
                <a:ea typeface="微软雅黑" panose="020B0503020204020204" pitchFamily="34" charset="-122"/>
              </a:rPr>
              <a:t>者的</a:t>
            </a:r>
            <a:r>
              <a:rPr lang="zh-CN" altLang="en-US" sz="1700" dirty="0">
                <a:latin typeface="微软雅黑" panose="020B0503020204020204" pitchFamily="34" charset="-122"/>
                <a:ea typeface="微软雅黑" panose="020B0503020204020204" pitchFamily="34" charset="-122"/>
              </a:rPr>
              <a:t>社群运营者。通过微博</a:t>
            </a:r>
            <a:r>
              <a:rPr lang="zh-CN" altLang="en-US" sz="1700" dirty="0" smtClean="0">
                <a:latin typeface="微软雅黑" panose="020B0503020204020204" pitchFamily="34" charset="-122"/>
                <a:ea typeface="微软雅黑" panose="020B0503020204020204" pitchFamily="34" charset="-122"/>
              </a:rPr>
              <a:t>广告，社群</a:t>
            </a:r>
            <a:r>
              <a:rPr lang="zh-CN" altLang="en-US" sz="1700" dirty="0">
                <a:latin typeface="微软雅黑" panose="020B0503020204020204" pitchFamily="34" charset="-122"/>
                <a:ea typeface="微软雅黑" panose="020B0503020204020204" pitchFamily="34" charset="-122"/>
              </a:rPr>
              <a:t>运营者可以在新浪微博中投放各类</a:t>
            </a:r>
            <a:r>
              <a:rPr lang="zh-CN" altLang="en-US" sz="1700" dirty="0" smtClean="0">
                <a:latin typeface="微软雅黑" panose="020B0503020204020204" pitchFamily="34" charset="-122"/>
                <a:ea typeface="微软雅黑" panose="020B0503020204020204" pitchFamily="34" charset="-122"/>
              </a:rPr>
              <a:t>广告，进行</a:t>
            </a:r>
            <a:r>
              <a:rPr lang="zh-CN" altLang="en-US" sz="1700" dirty="0">
                <a:latin typeface="微软雅黑" panose="020B0503020204020204" pitchFamily="34" charset="-122"/>
                <a:ea typeface="微软雅黑" panose="020B0503020204020204" pitchFamily="34" charset="-122"/>
              </a:rPr>
              <a:t>社群的</a:t>
            </a:r>
            <a:r>
              <a:rPr lang="zh-CN" altLang="en-US" sz="1700" dirty="0" smtClean="0">
                <a:latin typeface="微软雅黑" panose="020B0503020204020204" pitchFamily="34" charset="-122"/>
                <a:ea typeface="微软雅黑" panose="020B0503020204020204" pitchFamily="34" charset="-122"/>
              </a:rPr>
              <a:t>宣传</a:t>
            </a:r>
            <a:r>
              <a:rPr lang="zh-CN" altLang="en-US" sz="1700" dirty="0">
                <a:latin typeface="微软雅黑" panose="020B0503020204020204" pitchFamily="34" charset="-122"/>
                <a:ea typeface="微软雅黑" panose="020B0503020204020204" pitchFamily="34" charset="-122"/>
              </a:rPr>
              <a:t>。微博广告的形式包括超级粉丝通、粉丝头条、</a:t>
            </a:r>
            <a:r>
              <a:rPr lang="en-US" altLang="zh-CN" sz="1700" dirty="0" smtClean="0">
                <a:latin typeface="微软雅黑" panose="020B0503020204020204" pitchFamily="34" charset="-122"/>
                <a:ea typeface="微软雅黑" panose="020B0503020204020204" pitchFamily="34" charset="-122"/>
              </a:rPr>
              <a:t>WAX</a:t>
            </a:r>
            <a:r>
              <a:rPr lang="zh-CN" altLang="en-US" sz="1700" dirty="0" smtClean="0">
                <a:latin typeface="微软雅黑" panose="020B0503020204020204" pitchFamily="34" charset="-122"/>
                <a:ea typeface="微软雅黑" panose="020B0503020204020204" pitchFamily="34" charset="-122"/>
              </a:rPr>
              <a:t>（</a:t>
            </a:r>
            <a:r>
              <a:rPr lang="en-US" altLang="zh-CN" sz="1700" dirty="0" err="1" smtClean="0">
                <a:latin typeface="微软雅黑" panose="020B0503020204020204" pitchFamily="34" charset="-122"/>
                <a:ea typeface="微软雅黑" panose="020B0503020204020204" pitchFamily="34" charset="-122"/>
              </a:rPr>
              <a:t>Weibo</a:t>
            </a:r>
            <a:r>
              <a:rPr lang="en-US" altLang="zh-CN" sz="1700" dirty="0" smtClean="0">
                <a:latin typeface="微软雅黑" panose="020B0503020204020204" pitchFamily="34" charset="-122"/>
                <a:ea typeface="微软雅黑" panose="020B0503020204020204" pitchFamily="34" charset="-122"/>
              </a:rPr>
              <a:t> </a:t>
            </a:r>
            <a:r>
              <a:rPr lang="en-US" altLang="zh-CN" sz="1700" dirty="0" err="1" smtClean="0">
                <a:latin typeface="微软雅黑" panose="020B0503020204020204" pitchFamily="34" charset="-122"/>
                <a:ea typeface="微软雅黑" panose="020B0503020204020204" pitchFamily="34" charset="-122"/>
              </a:rPr>
              <a:t>AdeXchange</a:t>
            </a:r>
            <a:r>
              <a:rPr lang="zh-CN" altLang="en-US" sz="1700" dirty="0" smtClean="0">
                <a:latin typeface="微软雅黑" panose="020B0503020204020204" pitchFamily="34" charset="-122"/>
                <a:ea typeface="微软雅黑" panose="020B0503020204020204" pitchFamily="34" charset="-122"/>
              </a:rPr>
              <a:t>，广告</a:t>
            </a:r>
            <a:r>
              <a:rPr lang="zh-CN" altLang="en-US" sz="1700" dirty="0">
                <a:latin typeface="微软雅黑" panose="020B0503020204020204" pitchFamily="34" charset="-122"/>
                <a:ea typeface="微软雅黑" panose="020B0503020204020204" pitchFamily="34" charset="-122"/>
              </a:rPr>
              <a:t>交易</a:t>
            </a:r>
            <a:r>
              <a:rPr lang="zh-CN" altLang="en-US" sz="1700" dirty="0" smtClean="0">
                <a:latin typeface="微软雅黑" panose="020B0503020204020204" pitchFamily="34" charset="-122"/>
                <a:ea typeface="微软雅黑" panose="020B0503020204020204" pitchFamily="34" charset="-122"/>
              </a:rPr>
              <a:t>平台）、</a:t>
            </a:r>
            <a:r>
              <a:rPr lang="en-US" altLang="zh-CN" sz="1700" dirty="0" smtClean="0">
                <a:latin typeface="微软雅黑" panose="020B0503020204020204" pitchFamily="34" charset="-122"/>
                <a:ea typeface="微软雅黑" panose="020B0503020204020204" pitchFamily="34" charset="-122"/>
              </a:rPr>
              <a:t>DMP</a:t>
            </a:r>
            <a:r>
              <a:rPr lang="zh-CN" altLang="en-US" sz="1700" dirty="0" smtClean="0">
                <a:latin typeface="微软雅黑" panose="020B0503020204020204" pitchFamily="34" charset="-122"/>
                <a:ea typeface="微软雅黑" panose="020B0503020204020204" pitchFamily="34" charset="-122"/>
              </a:rPr>
              <a:t>（</a:t>
            </a:r>
            <a:r>
              <a:rPr lang="en-US" altLang="zh-CN" sz="1700" dirty="0" smtClean="0">
                <a:latin typeface="微软雅黑" panose="020B0503020204020204" pitchFamily="34" charset="-122"/>
                <a:ea typeface="微软雅黑" panose="020B0503020204020204" pitchFamily="34" charset="-122"/>
              </a:rPr>
              <a:t>Data Management Platform</a:t>
            </a:r>
            <a:r>
              <a:rPr lang="zh-CN" altLang="en-US" sz="1700" dirty="0" smtClean="0">
                <a:latin typeface="微软雅黑" panose="020B0503020204020204" pitchFamily="34" charset="-122"/>
                <a:ea typeface="微软雅黑" panose="020B0503020204020204" pitchFamily="34" charset="-122"/>
              </a:rPr>
              <a:t>，数据管理平台）等，社群</a:t>
            </a:r>
            <a:r>
              <a:rPr lang="zh-CN" altLang="en-US" sz="1700" dirty="0">
                <a:latin typeface="微软雅黑" panose="020B0503020204020204" pitchFamily="34" charset="-122"/>
                <a:ea typeface="微软雅黑" panose="020B0503020204020204" pitchFamily="34" charset="-122"/>
              </a:rPr>
              <a:t>运营者需要根据自身</a:t>
            </a:r>
            <a:r>
              <a:rPr lang="zh-CN" altLang="en-US" sz="1700" dirty="0" smtClean="0">
                <a:latin typeface="微软雅黑" panose="020B0503020204020204" pitchFamily="34" charset="-122"/>
                <a:ea typeface="微软雅黑" panose="020B0503020204020204" pitchFamily="34" charset="-122"/>
              </a:rPr>
              <a:t>情况选择</a:t>
            </a:r>
            <a:r>
              <a:rPr lang="zh-CN" altLang="en-US" sz="1700" dirty="0">
                <a:latin typeface="微软雅黑" panose="020B0503020204020204" pitchFamily="34" charset="-122"/>
                <a:ea typeface="微软雅黑" panose="020B0503020204020204" pitchFamily="34" charset="-122"/>
              </a:rPr>
              <a:t>微博广告中的广告服务。</a:t>
            </a:r>
          </a:p>
        </p:txBody>
      </p:sp>
      <p:sp>
        <p:nvSpPr>
          <p:cNvPr id="24"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5.4.1  </a:t>
            </a:r>
            <a:r>
              <a:rPr lang="zh-CN" altLang="en-US" sz="2700" dirty="0">
                <a:solidFill>
                  <a:srgbClr val="1369B2"/>
                </a:solidFill>
                <a:latin typeface="微软雅黑" panose="020B0503020204020204" pitchFamily="34" charset="-122"/>
                <a:ea typeface="微软雅黑" panose="020B0503020204020204" pitchFamily="34" charset="-122"/>
              </a:rPr>
              <a:t>选择平台</a:t>
            </a:r>
            <a:endParaRPr lang="zh-CN" altLang="en-US" sz="2700" dirty="0" smtClean="0">
              <a:solidFill>
                <a:srgbClr val="1369B2"/>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5.4  </a:t>
            </a:r>
            <a:r>
              <a:rPr lang="zh-CN" altLang="en-US" sz="2800" b="1" dirty="0" smtClean="0">
                <a:solidFill>
                  <a:srgbClr val="006BA9"/>
                </a:solidFill>
                <a:latin typeface="微软雅黑" panose="020B0503020204020204" pitchFamily="34" charset="-122"/>
                <a:ea typeface="微软雅黑" panose="020B0503020204020204" pitchFamily="34" charset="-122"/>
              </a:rPr>
              <a:t>付</a:t>
            </a:r>
            <a:r>
              <a:rPr lang="zh-CN" altLang="en-US" sz="2800" b="1" dirty="0">
                <a:solidFill>
                  <a:srgbClr val="006BA9"/>
                </a:solidFill>
                <a:latin typeface="微软雅黑" panose="020B0503020204020204" pitchFamily="34" charset="-122"/>
                <a:ea typeface="微软雅黑" panose="020B0503020204020204" pitchFamily="34" charset="-122"/>
              </a:rPr>
              <a:t>费广告推广</a:t>
            </a:r>
          </a:p>
        </p:txBody>
      </p:sp>
      <p:sp>
        <p:nvSpPr>
          <p:cNvPr id="19"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20"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21"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14"/>
          <p:cNvSpPr>
            <a:spLocks noChangeArrowheads="1"/>
          </p:cNvSpPr>
          <p:nvPr/>
        </p:nvSpPr>
        <p:spPr bwMode="auto">
          <a:xfrm>
            <a:off x="536575" y="2044700"/>
            <a:ext cx="1430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3.</a:t>
            </a:r>
            <a:r>
              <a:rPr lang="zh-CN" altLang="en-US" sz="2000" b="1" dirty="0">
                <a:solidFill>
                  <a:srgbClr val="1B639F"/>
                </a:solidFill>
              </a:rPr>
              <a:t>百度联盟</a:t>
            </a:r>
          </a:p>
        </p:txBody>
      </p:sp>
      <p:sp>
        <p:nvSpPr>
          <p:cNvPr id="23" name="矩形 15"/>
          <p:cNvSpPr>
            <a:spLocks noChangeArrowheads="1"/>
          </p:cNvSpPr>
          <p:nvPr/>
        </p:nvSpPr>
        <p:spPr bwMode="auto">
          <a:xfrm>
            <a:off x="688976" y="2473325"/>
            <a:ext cx="7771456" cy="2008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百度联盟是由百度</a:t>
            </a:r>
            <a:r>
              <a:rPr lang="zh-CN" altLang="en-US" sz="1700" dirty="0" smtClean="0">
                <a:latin typeface="微软雅黑" panose="020B0503020204020204" pitchFamily="34" charset="-122"/>
                <a:ea typeface="微软雅黑" panose="020B0503020204020204" pitchFamily="34" charset="-122"/>
              </a:rPr>
              <a:t>开发，基于</a:t>
            </a:r>
            <a:r>
              <a:rPr lang="zh-CN" altLang="en-US" sz="1700" dirty="0">
                <a:latin typeface="微软雅黑" panose="020B0503020204020204" pitchFamily="34" charset="-122"/>
                <a:ea typeface="微软雅黑" panose="020B0503020204020204" pitchFamily="34" charset="-122"/>
              </a:rPr>
              <a:t>百度搜索引擎的广告</a:t>
            </a:r>
            <a:r>
              <a:rPr lang="zh-CN" altLang="en-US" sz="1700" dirty="0" smtClean="0">
                <a:latin typeface="微软雅黑" panose="020B0503020204020204" pitchFamily="34" charset="-122"/>
                <a:ea typeface="微软雅黑" panose="020B0503020204020204" pitchFamily="34" charset="-122"/>
              </a:rPr>
              <a:t>平台，适用于</a:t>
            </a:r>
            <a:r>
              <a:rPr lang="zh-CN" altLang="en-US" sz="1700" dirty="0">
                <a:latin typeface="微软雅黑" panose="020B0503020204020204" pitchFamily="34" charset="-122"/>
                <a:ea typeface="微软雅黑" panose="020B0503020204020204" pitchFamily="34" charset="-122"/>
              </a:rPr>
              <a:t>有较为成熟的品牌或</a:t>
            </a:r>
            <a:r>
              <a:rPr lang="zh-CN" altLang="en-US" sz="1700" dirty="0" smtClean="0">
                <a:latin typeface="微软雅黑" panose="020B0503020204020204" pitchFamily="34" charset="-122"/>
                <a:ea typeface="微软雅黑" panose="020B0503020204020204" pitchFamily="34" charset="-122"/>
              </a:rPr>
              <a:t>公司，且</a:t>
            </a:r>
            <a:r>
              <a:rPr lang="zh-CN" altLang="en-US" sz="1700" dirty="0">
                <a:latin typeface="微软雅黑" panose="020B0503020204020204" pitchFamily="34" charset="-122"/>
                <a:ea typeface="微软雅黑" panose="020B0503020204020204" pitchFamily="34" charset="-122"/>
              </a:rPr>
              <a:t>用户为百度产品使用者的社群运营者。通过百度</a:t>
            </a:r>
            <a:r>
              <a:rPr lang="zh-CN" altLang="en-US" sz="1700" dirty="0" smtClean="0">
                <a:latin typeface="微软雅黑" panose="020B0503020204020204" pitchFamily="34" charset="-122"/>
                <a:ea typeface="微软雅黑" panose="020B0503020204020204" pitchFamily="34" charset="-122"/>
              </a:rPr>
              <a:t>联盟，社群</a:t>
            </a:r>
            <a:r>
              <a:rPr lang="zh-CN" altLang="en-US" sz="1700" dirty="0">
                <a:latin typeface="微软雅黑" panose="020B0503020204020204" pitchFamily="34" charset="-122"/>
                <a:ea typeface="微软雅黑" panose="020B0503020204020204" pitchFamily="34" charset="-122"/>
              </a:rPr>
              <a:t>运营者可以在网盟、百</a:t>
            </a:r>
            <a:r>
              <a:rPr lang="zh-CN" altLang="en-US" sz="1700" dirty="0" smtClean="0">
                <a:latin typeface="微软雅黑" panose="020B0503020204020204" pitchFamily="34" charset="-122"/>
                <a:ea typeface="微软雅黑" panose="020B0503020204020204" pitchFamily="34" charset="-122"/>
              </a:rPr>
              <a:t>度搜索</a:t>
            </a:r>
            <a:r>
              <a:rPr lang="zh-CN" altLang="en-US" sz="1700" dirty="0">
                <a:latin typeface="微软雅黑" panose="020B0503020204020204" pitchFamily="34" charset="-122"/>
                <a:ea typeface="微软雅黑" panose="020B0503020204020204" pitchFamily="34" charset="-122"/>
              </a:rPr>
              <a:t>、</a:t>
            </a:r>
            <a:r>
              <a:rPr lang="en-US" altLang="zh-CN" sz="1700" dirty="0">
                <a:latin typeface="微软雅黑" panose="020B0503020204020204" pitchFamily="34" charset="-122"/>
                <a:ea typeface="微软雅黑" panose="020B0503020204020204" pitchFamily="34" charset="-122"/>
              </a:rPr>
              <a:t>hao123</a:t>
            </a:r>
            <a:r>
              <a:rPr lang="zh-CN" altLang="en-US" sz="1700" dirty="0">
                <a:latin typeface="微软雅黑" panose="020B0503020204020204" pitchFamily="34" charset="-122"/>
                <a:ea typeface="微软雅黑" panose="020B0503020204020204" pitchFamily="34" charset="-122"/>
              </a:rPr>
              <a:t>、聚屏等平台投放社群广告</a:t>
            </a:r>
            <a:r>
              <a:rPr lang="zh-CN" altLang="en-US" sz="1700" dirty="0" smtClean="0">
                <a:latin typeface="微软雅黑" panose="020B0503020204020204" pitchFamily="34" charset="-122"/>
                <a:ea typeface="微软雅黑" panose="020B0503020204020204" pitchFamily="34" charset="-122"/>
              </a:rPr>
              <a:t>。</a:t>
            </a:r>
            <a:endParaRPr lang="en-US" altLang="zh-CN" sz="1700" dirty="0" smtClean="0">
              <a:latin typeface="微软雅黑" panose="020B0503020204020204" pitchFamily="34" charset="-122"/>
              <a:ea typeface="微软雅黑" panose="020B0503020204020204" pitchFamily="34" charset="-122"/>
            </a:endParaRPr>
          </a:p>
          <a:p>
            <a:pPr algn="just">
              <a:lnSpc>
                <a:spcPct val="150000"/>
              </a:lnSpc>
            </a:pPr>
            <a:r>
              <a:rPr lang="zh-CN" altLang="en-US" sz="1700" dirty="0" smtClean="0">
                <a:latin typeface="微软雅黑" panose="020B0503020204020204" pitchFamily="34" charset="-122"/>
                <a:ea typeface="微软雅黑" panose="020B0503020204020204" pitchFamily="34" charset="-122"/>
              </a:rPr>
              <a:t>运营</a:t>
            </a:r>
            <a:r>
              <a:rPr lang="zh-CN" altLang="en-US" sz="1700" dirty="0">
                <a:latin typeface="微软雅黑" panose="020B0503020204020204" pitchFamily="34" charset="-122"/>
                <a:ea typeface="微软雅黑" panose="020B0503020204020204" pitchFamily="34" charset="-122"/>
              </a:rPr>
              <a:t>者需要根据自身社群发展情况</a:t>
            </a:r>
            <a:r>
              <a:rPr lang="en-US" altLang="zh-CN" sz="1700" dirty="0">
                <a:latin typeface="微软雅黑" panose="020B0503020204020204" pitchFamily="34" charset="-122"/>
                <a:ea typeface="微软雅黑" panose="020B0503020204020204" pitchFamily="34" charset="-122"/>
              </a:rPr>
              <a:t>,</a:t>
            </a:r>
            <a:r>
              <a:rPr lang="zh-CN" altLang="en-US" sz="1700" dirty="0">
                <a:latin typeface="微软雅黑" panose="020B0503020204020204" pitchFamily="34" charset="-122"/>
                <a:ea typeface="微软雅黑" panose="020B0503020204020204" pitchFamily="34" charset="-122"/>
              </a:rPr>
              <a:t>和社群的目标用户</a:t>
            </a:r>
            <a:r>
              <a:rPr lang="zh-CN" altLang="en-US" sz="1700" dirty="0" smtClean="0">
                <a:latin typeface="微软雅黑" panose="020B0503020204020204" pitchFamily="34" charset="-122"/>
                <a:ea typeface="微软雅黑" panose="020B0503020204020204" pitchFamily="34" charset="-122"/>
              </a:rPr>
              <a:t>属性，选择</a:t>
            </a:r>
            <a:r>
              <a:rPr lang="zh-CN" altLang="en-US" sz="1700" dirty="0">
                <a:latin typeface="微软雅黑" panose="020B0503020204020204" pitchFamily="34" charset="-122"/>
                <a:ea typeface="微软雅黑" panose="020B0503020204020204" pitchFamily="34" charset="-122"/>
              </a:rPr>
              <a:t>适合自己的</a:t>
            </a:r>
            <a:r>
              <a:rPr lang="zh-CN" altLang="en-US" sz="1700" dirty="0" smtClean="0">
                <a:latin typeface="微软雅黑" panose="020B0503020204020204" pitchFamily="34" charset="-122"/>
                <a:ea typeface="微软雅黑" panose="020B0503020204020204" pitchFamily="34" charset="-122"/>
              </a:rPr>
              <a:t>广告平台</a:t>
            </a:r>
            <a:r>
              <a:rPr lang="zh-CN" altLang="en-US" sz="1700" dirty="0">
                <a:latin typeface="微软雅黑" panose="020B0503020204020204" pitchFamily="34" charset="-122"/>
                <a:ea typeface="微软雅黑" panose="020B0503020204020204" pitchFamily="34" charset="-122"/>
              </a:rPr>
              <a:t>。</a:t>
            </a:r>
          </a:p>
        </p:txBody>
      </p:sp>
      <p:sp>
        <p:nvSpPr>
          <p:cNvPr id="24"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5.4.1  </a:t>
            </a:r>
            <a:r>
              <a:rPr lang="zh-CN" altLang="en-US" sz="2700" dirty="0">
                <a:solidFill>
                  <a:srgbClr val="1369B2"/>
                </a:solidFill>
                <a:latin typeface="微软雅黑" panose="020B0503020204020204" pitchFamily="34" charset="-122"/>
                <a:ea typeface="微软雅黑" panose="020B0503020204020204" pitchFamily="34" charset="-122"/>
              </a:rPr>
              <a:t>选择平台</a:t>
            </a:r>
            <a:endParaRPr lang="zh-CN" altLang="en-US" sz="2700" dirty="0" smtClean="0">
              <a:solidFill>
                <a:srgbClr val="1369B2"/>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5.4  </a:t>
            </a:r>
            <a:r>
              <a:rPr lang="zh-CN" altLang="en-US" sz="2800" b="1" dirty="0" smtClean="0">
                <a:solidFill>
                  <a:srgbClr val="006BA9"/>
                </a:solidFill>
                <a:latin typeface="微软雅黑" panose="020B0503020204020204" pitchFamily="34" charset="-122"/>
                <a:ea typeface="微软雅黑" panose="020B0503020204020204" pitchFamily="34" charset="-122"/>
              </a:rPr>
              <a:t>付</a:t>
            </a:r>
            <a:r>
              <a:rPr lang="zh-CN" altLang="en-US" sz="2800" b="1" dirty="0">
                <a:solidFill>
                  <a:srgbClr val="006BA9"/>
                </a:solidFill>
                <a:latin typeface="微软雅黑" panose="020B0503020204020204" pitchFamily="34" charset="-122"/>
                <a:ea typeface="微软雅黑" panose="020B0503020204020204" pitchFamily="34" charset="-122"/>
              </a:rPr>
              <a:t>费广告推广</a:t>
            </a:r>
          </a:p>
        </p:txBody>
      </p:sp>
      <p:sp>
        <p:nvSpPr>
          <p:cNvPr id="19"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20"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21"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14"/>
          <p:cNvSpPr>
            <a:spLocks noChangeArrowheads="1"/>
          </p:cNvSpPr>
          <p:nvPr/>
        </p:nvSpPr>
        <p:spPr bwMode="auto">
          <a:xfrm>
            <a:off x="536575" y="2044700"/>
            <a:ext cx="9222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1.CPA</a:t>
            </a:r>
            <a:endParaRPr lang="zh-CN" altLang="en-US" sz="2000" b="1" dirty="0">
              <a:solidFill>
                <a:srgbClr val="1B639F"/>
              </a:solidFill>
            </a:endParaRPr>
          </a:p>
        </p:txBody>
      </p:sp>
      <p:sp>
        <p:nvSpPr>
          <p:cNvPr id="23" name="矩形 15"/>
          <p:cNvSpPr>
            <a:spLocks noChangeArrowheads="1"/>
          </p:cNvSpPr>
          <p:nvPr/>
        </p:nvSpPr>
        <p:spPr bwMode="auto">
          <a:xfrm>
            <a:off x="688976" y="2473325"/>
            <a:ext cx="7771456" cy="161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a:latin typeface="微软雅黑" panose="020B0503020204020204" pitchFamily="34" charset="-122"/>
                <a:ea typeface="微软雅黑" panose="020B0503020204020204" pitchFamily="34" charset="-122"/>
              </a:rPr>
              <a:t>CPA(Cost Per Action)</a:t>
            </a:r>
            <a:r>
              <a:rPr lang="zh-CN" altLang="en-US" sz="1700" dirty="0">
                <a:latin typeface="微软雅黑" panose="020B0503020204020204" pitchFamily="34" charset="-122"/>
                <a:ea typeface="微软雅黑" panose="020B0503020204020204" pitchFamily="34" charset="-122"/>
              </a:rPr>
              <a:t>含义为按每行动成本计费的广告形式。</a:t>
            </a:r>
            <a:r>
              <a:rPr lang="en-US" altLang="zh-CN" sz="1700" dirty="0">
                <a:latin typeface="微软雅黑" panose="020B0503020204020204" pitchFamily="34" charset="-122"/>
                <a:ea typeface="微软雅黑" panose="020B0503020204020204" pitchFamily="34" charset="-122"/>
              </a:rPr>
              <a:t>CPA</a:t>
            </a:r>
            <a:r>
              <a:rPr lang="zh-CN" altLang="en-US" sz="1700" dirty="0">
                <a:latin typeface="微软雅黑" panose="020B0503020204020204" pitchFamily="34" charset="-122"/>
                <a:ea typeface="微软雅黑" panose="020B0503020204020204" pitchFamily="34" charset="-122"/>
              </a:rPr>
              <a:t>是一种按广告投放实际效果计价方式的广告，即按每个成功完成有效的登记或注册来计费，常见的形式有填写问卷、报名活动等。这一模式常用于入群门槛较高的社群拉新，或者是出于某些目的而需要收集用户信息的场景。</a:t>
            </a:r>
          </a:p>
        </p:txBody>
      </p:sp>
      <p:sp>
        <p:nvSpPr>
          <p:cNvPr id="24"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5.4.2  </a:t>
            </a:r>
            <a:r>
              <a:rPr lang="zh-CN" altLang="en-US" sz="2700" dirty="0" smtClean="0">
                <a:solidFill>
                  <a:srgbClr val="1369B2"/>
                </a:solidFill>
                <a:latin typeface="微软雅黑" panose="020B0503020204020204" pitchFamily="34" charset="-122"/>
                <a:ea typeface="微软雅黑" panose="020B0503020204020204" pitchFamily="34" charset="-122"/>
              </a:rPr>
              <a:t>选择</a:t>
            </a:r>
            <a:r>
              <a:rPr lang="zh-CN" altLang="en-US" sz="2700" dirty="0">
                <a:solidFill>
                  <a:srgbClr val="1369B2"/>
                </a:solidFill>
                <a:latin typeface="微软雅黑" panose="020B0503020204020204" pitchFamily="34" charset="-122"/>
                <a:ea typeface="微软雅黑" panose="020B0503020204020204" pitchFamily="34" charset="-122"/>
              </a:rPr>
              <a:t>模式</a:t>
            </a:r>
            <a:endParaRPr lang="zh-CN" altLang="en-US" sz="2700" dirty="0" smtClean="0">
              <a:solidFill>
                <a:srgbClr val="1369B2"/>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5.4  </a:t>
            </a:r>
            <a:r>
              <a:rPr lang="zh-CN" altLang="en-US" sz="2800" b="1" dirty="0" smtClean="0">
                <a:solidFill>
                  <a:srgbClr val="006BA9"/>
                </a:solidFill>
                <a:latin typeface="微软雅黑" panose="020B0503020204020204" pitchFamily="34" charset="-122"/>
                <a:ea typeface="微软雅黑" panose="020B0503020204020204" pitchFamily="34" charset="-122"/>
              </a:rPr>
              <a:t>付</a:t>
            </a:r>
            <a:r>
              <a:rPr lang="zh-CN" altLang="en-US" sz="2800" b="1" dirty="0">
                <a:solidFill>
                  <a:srgbClr val="006BA9"/>
                </a:solidFill>
                <a:latin typeface="微软雅黑" panose="020B0503020204020204" pitchFamily="34" charset="-122"/>
                <a:ea typeface="微软雅黑" panose="020B0503020204020204" pitchFamily="34" charset="-122"/>
              </a:rPr>
              <a:t>费广告推广</a:t>
            </a:r>
          </a:p>
        </p:txBody>
      </p:sp>
      <p:sp>
        <p:nvSpPr>
          <p:cNvPr id="19"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20"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21"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14"/>
          <p:cNvSpPr>
            <a:spLocks noChangeArrowheads="1"/>
          </p:cNvSpPr>
          <p:nvPr/>
        </p:nvSpPr>
        <p:spPr bwMode="auto">
          <a:xfrm>
            <a:off x="536575" y="2044700"/>
            <a:ext cx="9222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2.CPS</a:t>
            </a:r>
            <a:endParaRPr lang="zh-CN" altLang="en-US" sz="2000" b="1" dirty="0">
              <a:solidFill>
                <a:srgbClr val="1B639F"/>
              </a:solidFill>
            </a:endParaRPr>
          </a:p>
        </p:txBody>
      </p:sp>
      <p:sp>
        <p:nvSpPr>
          <p:cNvPr id="23" name="矩形 15"/>
          <p:cNvSpPr>
            <a:spLocks noChangeArrowheads="1"/>
          </p:cNvSpPr>
          <p:nvPr/>
        </p:nvSpPr>
        <p:spPr bwMode="auto">
          <a:xfrm>
            <a:off x="688976" y="2473325"/>
            <a:ext cx="7771456" cy="12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a:latin typeface="微软雅黑" panose="020B0503020204020204" pitchFamily="34" charset="-122"/>
                <a:ea typeface="微软雅黑" panose="020B0503020204020204" pitchFamily="34" charset="-122"/>
              </a:rPr>
              <a:t>CPS(Cost Per Sales)</a:t>
            </a:r>
            <a:r>
              <a:rPr lang="zh-CN" altLang="en-US" sz="1700" dirty="0">
                <a:latin typeface="微软雅黑" panose="020B0503020204020204" pitchFamily="34" charset="-122"/>
                <a:ea typeface="微软雅黑" panose="020B0503020204020204" pitchFamily="34" charset="-122"/>
              </a:rPr>
              <a:t>含义是按实际销售产品数量计费的广告形式。常见于付费社群的推广，可以有效的保证产品销量，收费模式为每有一个付费成功入群的用户，社群运营者需要向广告推广者付一次费。</a:t>
            </a:r>
          </a:p>
        </p:txBody>
      </p:sp>
      <p:sp>
        <p:nvSpPr>
          <p:cNvPr id="24"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5.4.2  </a:t>
            </a:r>
            <a:r>
              <a:rPr lang="zh-CN" altLang="en-US" sz="2700" dirty="0" smtClean="0">
                <a:solidFill>
                  <a:srgbClr val="1369B2"/>
                </a:solidFill>
                <a:latin typeface="微软雅黑" panose="020B0503020204020204" pitchFamily="34" charset="-122"/>
                <a:ea typeface="微软雅黑" panose="020B0503020204020204" pitchFamily="34" charset="-122"/>
              </a:rPr>
              <a:t>选择</a:t>
            </a:r>
            <a:r>
              <a:rPr lang="zh-CN" altLang="en-US" sz="2700" dirty="0">
                <a:solidFill>
                  <a:srgbClr val="1369B2"/>
                </a:solidFill>
                <a:latin typeface="微软雅黑" panose="020B0503020204020204" pitchFamily="34" charset="-122"/>
                <a:ea typeface="微软雅黑" panose="020B0503020204020204" pitchFamily="34" charset="-122"/>
              </a:rPr>
              <a:t>模式</a:t>
            </a:r>
            <a:endParaRPr lang="zh-CN" altLang="en-US" sz="2700" dirty="0" smtClean="0">
              <a:solidFill>
                <a:srgbClr val="1369B2"/>
              </a:solidFill>
              <a:latin typeface="微软雅黑" panose="020B0503020204020204" pitchFamily="34" charset="-122"/>
              <a:ea typeface="微软雅黑" panose="020B0503020204020204" pitchFamily="34" charset="-122"/>
            </a:endParaRPr>
          </a:p>
        </p:txBody>
      </p:sp>
      <p:sp>
        <p:nvSpPr>
          <p:cNvPr id="9" name="矩形 15"/>
          <p:cNvSpPr>
            <a:spLocks noChangeArrowheads="1"/>
          </p:cNvSpPr>
          <p:nvPr/>
        </p:nvSpPr>
        <p:spPr bwMode="auto">
          <a:xfrm>
            <a:off x="688976" y="4217665"/>
            <a:ext cx="7771456" cy="2008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a:latin typeface="微软雅黑" panose="020B0503020204020204" pitchFamily="34" charset="-122"/>
                <a:ea typeface="微软雅黑" panose="020B0503020204020204" pitchFamily="34" charset="-122"/>
              </a:rPr>
              <a:t>CPM(Cost Per Mille)</a:t>
            </a:r>
            <a:r>
              <a:rPr lang="zh-CN" altLang="en-US" sz="1700" dirty="0">
                <a:latin typeface="微软雅黑" panose="020B0503020204020204" pitchFamily="34" charset="-122"/>
                <a:ea typeface="微软雅黑" panose="020B0503020204020204" pitchFamily="34" charset="-122"/>
              </a:rPr>
              <a:t>含义是按每千人浏览计费的广告形式。</a:t>
            </a:r>
            <a:r>
              <a:rPr lang="en-US" altLang="zh-CN" sz="1700" dirty="0">
                <a:latin typeface="微软雅黑" panose="020B0503020204020204" pitchFamily="34" charset="-122"/>
                <a:ea typeface="微软雅黑" panose="020B0503020204020204" pitchFamily="34" charset="-122"/>
              </a:rPr>
              <a:t>CPM</a:t>
            </a:r>
            <a:r>
              <a:rPr lang="zh-CN" altLang="en-US" sz="1700" dirty="0">
                <a:latin typeface="微软雅黑" panose="020B0503020204020204" pitchFamily="34" charset="-122"/>
                <a:ea typeface="微软雅黑" panose="020B0503020204020204" pitchFamily="34" charset="-122"/>
              </a:rPr>
              <a:t>是一种展示付费广告，只要展示了社群运营者的广告内容，每有一个用户看到这个广告，社群运营者就需要为此付费。这个模式我们也常称为按曝光量计费，曝光量越大，收费越高，至于用户对广告的态度则不在考核范围内。这个模式常用于较大型社群的知名度宣传工作中。</a:t>
            </a:r>
          </a:p>
        </p:txBody>
      </p:sp>
      <p:sp>
        <p:nvSpPr>
          <p:cNvPr id="10" name="矩形 14"/>
          <p:cNvSpPr>
            <a:spLocks noChangeArrowheads="1"/>
          </p:cNvSpPr>
          <p:nvPr/>
        </p:nvSpPr>
        <p:spPr bwMode="auto">
          <a:xfrm>
            <a:off x="536575" y="3789040"/>
            <a:ext cx="9685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smtClean="0">
                <a:solidFill>
                  <a:srgbClr val="1B639F"/>
                </a:solidFill>
              </a:rPr>
              <a:t>3.CPM</a:t>
            </a:r>
            <a:endParaRPr lang="zh-CN" altLang="en-US" sz="2000" b="1" dirty="0">
              <a:solidFill>
                <a:srgbClr val="1B639F"/>
              </a:solidFill>
            </a:endParaRPr>
          </a:p>
        </p:txBody>
      </p:sp>
    </p:spTree>
  </p:cSld>
  <p:clrMapOvr>
    <a:masterClrMapping/>
  </p:clrMapOvr>
  <p:transition spd="slow">
    <p:push dir="u"/>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5.4  </a:t>
            </a:r>
            <a:r>
              <a:rPr lang="zh-CN" altLang="en-US" sz="2800" b="1" dirty="0" smtClean="0">
                <a:solidFill>
                  <a:srgbClr val="006BA9"/>
                </a:solidFill>
                <a:latin typeface="微软雅黑" panose="020B0503020204020204" pitchFamily="34" charset="-122"/>
                <a:ea typeface="微软雅黑" panose="020B0503020204020204" pitchFamily="34" charset="-122"/>
              </a:rPr>
              <a:t>付</a:t>
            </a:r>
            <a:r>
              <a:rPr lang="zh-CN" altLang="en-US" sz="2800" b="1" dirty="0">
                <a:solidFill>
                  <a:srgbClr val="006BA9"/>
                </a:solidFill>
                <a:latin typeface="微软雅黑" panose="020B0503020204020204" pitchFamily="34" charset="-122"/>
                <a:ea typeface="微软雅黑" panose="020B0503020204020204" pitchFamily="34" charset="-122"/>
              </a:rPr>
              <a:t>费广告推广</a:t>
            </a:r>
          </a:p>
        </p:txBody>
      </p:sp>
      <p:sp>
        <p:nvSpPr>
          <p:cNvPr id="19"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20"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21"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14"/>
          <p:cNvSpPr>
            <a:spLocks noChangeArrowheads="1"/>
          </p:cNvSpPr>
          <p:nvPr/>
        </p:nvSpPr>
        <p:spPr bwMode="auto">
          <a:xfrm>
            <a:off x="536575" y="2044700"/>
            <a:ext cx="9222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4.CPT</a:t>
            </a:r>
            <a:endParaRPr lang="zh-CN" altLang="en-US" sz="2000" b="1" dirty="0">
              <a:solidFill>
                <a:srgbClr val="1B639F"/>
              </a:solidFill>
            </a:endParaRPr>
          </a:p>
        </p:txBody>
      </p:sp>
      <p:sp>
        <p:nvSpPr>
          <p:cNvPr id="23" name="矩形 15"/>
          <p:cNvSpPr>
            <a:spLocks noChangeArrowheads="1"/>
          </p:cNvSpPr>
          <p:nvPr/>
        </p:nvSpPr>
        <p:spPr bwMode="auto">
          <a:xfrm>
            <a:off x="688976" y="2473325"/>
            <a:ext cx="7771456" cy="161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a:latin typeface="微软雅黑" panose="020B0503020204020204" pitchFamily="34" charset="-122"/>
                <a:ea typeface="微软雅黑" panose="020B0503020204020204" pitchFamily="34" charset="-122"/>
              </a:rPr>
              <a:t>CPT(Cost Per Time)</a:t>
            </a:r>
            <a:r>
              <a:rPr lang="zh-CN" altLang="en-US" sz="1700" dirty="0">
                <a:latin typeface="微软雅黑" panose="020B0503020204020204" pitchFamily="34" charset="-122"/>
                <a:ea typeface="微软雅黑" panose="020B0503020204020204" pitchFamily="34" charset="-122"/>
              </a:rPr>
              <a:t>含义是按广告持续时长计费的广告形式。</a:t>
            </a:r>
            <a:r>
              <a:rPr lang="en-US" altLang="zh-CN" sz="1700" dirty="0">
                <a:latin typeface="微软雅黑" panose="020B0503020204020204" pitchFamily="34" charset="-122"/>
                <a:ea typeface="微软雅黑" panose="020B0503020204020204" pitchFamily="34" charset="-122"/>
              </a:rPr>
              <a:t>CPT</a:t>
            </a:r>
            <a:r>
              <a:rPr lang="zh-CN" altLang="en-US" sz="1700" dirty="0">
                <a:latin typeface="微软雅黑" panose="020B0503020204020204" pitchFamily="34" charset="-122"/>
                <a:ea typeface="微软雅黑" panose="020B0503020204020204" pitchFamily="34" charset="-122"/>
              </a:rPr>
              <a:t>是一种以时间来计费的广告，常见于贴片广告和首屏广告，例如国内很多的网站都是按照“展示一个星期多少钱”这种固定收费模式来收费。这个模式较为通用，任何社群皆可以使用。</a:t>
            </a:r>
          </a:p>
        </p:txBody>
      </p:sp>
      <p:sp>
        <p:nvSpPr>
          <p:cNvPr id="24"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5.4.2  </a:t>
            </a:r>
            <a:r>
              <a:rPr lang="zh-CN" altLang="en-US" sz="2700" dirty="0" smtClean="0">
                <a:solidFill>
                  <a:srgbClr val="1369B2"/>
                </a:solidFill>
                <a:latin typeface="微软雅黑" panose="020B0503020204020204" pitchFamily="34" charset="-122"/>
                <a:ea typeface="微软雅黑" panose="020B0503020204020204" pitchFamily="34" charset="-122"/>
              </a:rPr>
              <a:t>选择</a:t>
            </a:r>
            <a:r>
              <a:rPr lang="zh-CN" altLang="en-US" sz="2700" dirty="0">
                <a:solidFill>
                  <a:srgbClr val="1369B2"/>
                </a:solidFill>
                <a:latin typeface="微软雅黑" panose="020B0503020204020204" pitchFamily="34" charset="-122"/>
                <a:ea typeface="微软雅黑" panose="020B0503020204020204" pitchFamily="34" charset="-122"/>
              </a:rPr>
              <a:t>模式</a:t>
            </a:r>
            <a:endParaRPr lang="zh-CN" altLang="en-US" sz="2700" dirty="0" smtClean="0">
              <a:solidFill>
                <a:srgbClr val="1369B2"/>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5.4  </a:t>
            </a:r>
            <a:r>
              <a:rPr lang="zh-CN" altLang="en-US" sz="2800" b="1" dirty="0" smtClean="0">
                <a:solidFill>
                  <a:srgbClr val="006BA9"/>
                </a:solidFill>
                <a:latin typeface="微软雅黑" panose="020B0503020204020204" pitchFamily="34" charset="-122"/>
                <a:ea typeface="微软雅黑" panose="020B0503020204020204" pitchFamily="34" charset="-122"/>
              </a:rPr>
              <a:t>付</a:t>
            </a:r>
            <a:r>
              <a:rPr lang="zh-CN" altLang="en-US" sz="2800" b="1" dirty="0">
                <a:solidFill>
                  <a:srgbClr val="006BA9"/>
                </a:solidFill>
                <a:latin typeface="微软雅黑" panose="020B0503020204020204" pitchFamily="34" charset="-122"/>
                <a:ea typeface="微软雅黑" panose="020B0503020204020204" pitchFamily="34" charset="-122"/>
              </a:rPr>
              <a:t>费广告推广</a:t>
            </a:r>
          </a:p>
        </p:txBody>
      </p:sp>
      <p:sp>
        <p:nvSpPr>
          <p:cNvPr id="19"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20"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21"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14"/>
          <p:cNvSpPr>
            <a:spLocks noChangeArrowheads="1"/>
          </p:cNvSpPr>
          <p:nvPr/>
        </p:nvSpPr>
        <p:spPr bwMode="auto">
          <a:xfrm>
            <a:off x="536575" y="2044700"/>
            <a:ext cx="94128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5.CPC</a:t>
            </a:r>
            <a:endParaRPr lang="zh-CN" altLang="en-US" sz="2000" b="1" dirty="0">
              <a:solidFill>
                <a:srgbClr val="1B639F"/>
              </a:solidFill>
            </a:endParaRPr>
          </a:p>
        </p:txBody>
      </p:sp>
      <p:sp>
        <p:nvSpPr>
          <p:cNvPr id="23" name="矩形 15"/>
          <p:cNvSpPr>
            <a:spLocks noChangeArrowheads="1"/>
          </p:cNvSpPr>
          <p:nvPr/>
        </p:nvSpPr>
        <p:spPr bwMode="auto">
          <a:xfrm>
            <a:off x="688976" y="2473325"/>
            <a:ext cx="7771456" cy="397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sz="1700" dirty="0">
                <a:latin typeface="微软雅黑" panose="020B0503020204020204" pitchFamily="34" charset="-122"/>
                <a:ea typeface="微软雅黑" panose="020B0503020204020204" pitchFamily="34" charset="-122"/>
              </a:rPr>
              <a:t>CPC(Cost Per Click)</a:t>
            </a:r>
            <a:r>
              <a:rPr lang="zh-CN" altLang="en-US" sz="1700" dirty="0">
                <a:latin typeface="微软雅黑" panose="020B0503020204020204" pitchFamily="34" charset="-122"/>
                <a:ea typeface="微软雅黑" panose="020B0503020204020204" pitchFamily="34" charset="-122"/>
              </a:rPr>
              <a:t>含义是按用户的每次点击来计费的广告形式。</a:t>
            </a:r>
            <a:r>
              <a:rPr lang="en-US" altLang="zh-CN" sz="1700" dirty="0">
                <a:latin typeface="微软雅黑" panose="020B0503020204020204" pitchFamily="34" charset="-122"/>
                <a:ea typeface="微软雅黑" panose="020B0503020204020204" pitchFamily="34" charset="-122"/>
              </a:rPr>
              <a:t>CPC</a:t>
            </a:r>
            <a:r>
              <a:rPr lang="zh-CN" altLang="en-US" sz="1700" dirty="0">
                <a:latin typeface="微软雅黑" panose="020B0503020204020204" pitchFamily="34" charset="-122"/>
                <a:ea typeface="微软雅黑" panose="020B0503020204020204" pitchFamily="34" charset="-122"/>
              </a:rPr>
              <a:t>是一种点击付费广告，根据广告被用户点击的次数收费，例如百度竞价广告就是这个模式。这个模式常用于“社群优质，广告质量高，但宣传力度不足”的场景，因为社群优质、广告质量高能确保用户点进广告页后会有较高的转化率，而</a:t>
            </a:r>
            <a:r>
              <a:rPr lang="en-US" altLang="zh-CN" sz="1700" dirty="0">
                <a:latin typeface="微软雅黑" panose="020B0503020204020204" pitchFamily="34" charset="-122"/>
                <a:ea typeface="微软雅黑" panose="020B0503020204020204" pitchFamily="34" charset="-122"/>
              </a:rPr>
              <a:t>CPC</a:t>
            </a:r>
            <a:r>
              <a:rPr lang="zh-CN" altLang="en-US" sz="1700" dirty="0">
                <a:latin typeface="微软雅黑" panose="020B0503020204020204" pitchFamily="34" charset="-122"/>
                <a:ea typeface="微软雅黑" panose="020B0503020204020204" pitchFamily="34" charset="-122"/>
              </a:rPr>
              <a:t>广告在同价格情况下效果优于</a:t>
            </a:r>
            <a:r>
              <a:rPr lang="en-US" altLang="zh-CN" sz="1700" dirty="0">
                <a:latin typeface="微软雅黑" panose="020B0503020204020204" pitchFamily="34" charset="-122"/>
                <a:ea typeface="微软雅黑" panose="020B0503020204020204" pitchFamily="34" charset="-122"/>
              </a:rPr>
              <a:t>CPA</a:t>
            </a:r>
            <a:r>
              <a:rPr lang="zh-CN" altLang="en-US" sz="1700" dirty="0">
                <a:latin typeface="微软雅黑" panose="020B0503020204020204" pitchFamily="34" charset="-122"/>
                <a:ea typeface="微软雅黑" panose="020B0503020204020204" pitchFamily="34" charset="-122"/>
              </a:rPr>
              <a:t>和</a:t>
            </a:r>
            <a:r>
              <a:rPr lang="en-US" altLang="zh-CN" sz="1700" dirty="0">
                <a:latin typeface="微软雅黑" panose="020B0503020204020204" pitchFamily="34" charset="-122"/>
                <a:ea typeface="微软雅黑" panose="020B0503020204020204" pitchFamily="34" charset="-122"/>
              </a:rPr>
              <a:t>CPS</a:t>
            </a:r>
            <a:r>
              <a:rPr lang="zh-CN" altLang="en-US" sz="1700" dirty="0">
                <a:latin typeface="微软雅黑" panose="020B0503020204020204" pitchFamily="34" charset="-122"/>
                <a:ea typeface="微软雅黑" panose="020B0503020204020204" pitchFamily="34" charset="-122"/>
              </a:rPr>
              <a:t>。</a:t>
            </a:r>
            <a:endParaRPr lang="en-US" altLang="zh-CN" sz="1700" dirty="0">
              <a:latin typeface="微软雅黑" panose="020B0503020204020204" pitchFamily="34" charset="-122"/>
              <a:ea typeface="微软雅黑" panose="020B0503020204020204" pitchFamily="34" charset="-122"/>
            </a:endParaRPr>
          </a:p>
          <a:p>
            <a:pPr algn="just">
              <a:lnSpc>
                <a:spcPct val="150000"/>
              </a:lnSpc>
            </a:pPr>
            <a:endParaRPr lang="en-US" altLang="zh-CN" sz="1700" dirty="0">
              <a:latin typeface="微软雅黑" panose="020B0503020204020204" pitchFamily="34" charset="-122"/>
              <a:ea typeface="微软雅黑" panose="020B0503020204020204" pitchFamily="34" charset="-122"/>
            </a:endParaRPr>
          </a:p>
          <a:p>
            <a:pPr algn="just">
              <a:lnSpc>
                <a:spcPct val="150000"/>
              </a:lnSpc>
            </a:pPr>
            <a:r>
              <a:rPr lang="zh-CN" altLang="en-US" sz="1700" dirty="0">
                <a:latin typeface="微软雅黑" panose="020B0503020204020204" pitchFamily="34" charset="-122"/>
                <a:ea typeface="微软雅黑" panose="020B0503020204020204" pitchFamily="34" charset="-122"/>
              </a:rPr>
              <a:t>从价格角度来看，</a:t>
            </a:r>
            <a:r>
              <a:rPr lang="en-US" altLang="zh-CN" sz="1700" dirty="0">
                <a:latin typeface="微软雅黑" panose="020B0503020204020204" pitchFamily="34" charset="-122"/>
                <a:ea typeface="微软雅黑" panose="020B0503020204020204" pitchFamily="34" charset="-122"/>
              </a:rPr>
              <a:t>CPM</a:t>
            </a:r>
            <a:r>
              <a:rPr lang="zh-CN" altLang="en-US" sz="1700" dirty="0">
                <a:latin typeface="微软雅黑" panose="020B0503020204020204" pitchFamily="34" charset="-122"/>
                <a:ea typeface="微软雅黑" panose="020B0503020204020204" pitchFamily="34" charset="-122"/>
              </a:rPr>
              <a:t>（单次点击价格）＜</a:t>
            </a:r>
            <a:r>
              <a:rPr lang="en-US" altLang="zh-CN" sz="1700" dirty="0">
                <a:latin typeface="微软雅黑" panose="020B0503020204020204" pitchFamily="34" charset="-122"/>
                <a:ea typeface="微软雅黑" panose="020B0503020204020204" pitchFamily="34" charset="-122"/>
              </a:rPr>
              <a:t>CPC</a:t>
            </a:r>
            <a:r>
              <a:rPr lang="zh-CN" altLang="en-US" sz="1700" dirty="0">
                <a:latin typeface="微软雅黑" panose="020B0503020204020204" pitchFamily="34" charset="-122"/>
                <a:ea typeface="微软雅黑" panose="020B0503020204020204" pitchFamily="34" charset="-122"/>
              </a:rPr>
              <a:t>＜</a:t>
            </a:r>
            <a:r>
              <a:rPr lang="en-US" altLang="zh-CN" sz="1700" dirty="0">
                <a:latin typeface="微软雅黑" panose="020B0503020204020204" pitchFamily="34" charset="-122"/>
                <a:ea typeface="微软雅黑" panose="020B0503020204020204" pitchFamily="34" charset="-122"/>
              </a:rPr>
              <a:t>CPA/CPS</a:t>
            </a:r>
            <a:r>
              <a:rPr lang="zh-CN" altLang="en-US" sz="1700" dirty="0">
                <a:latin typeface="微软雅黑" panose="020B0503020204020204" pitchFamily="34" charset="-122"/>
                <a:ea typeface="微软雅黑" panose="020B0503020204020204" pitchFamily="34" charset="-122"/>
              </a:rPr>
              <a:t>，而</a:t>
            </a:r>
            <a:r>
              <a:rPr lang="en-US" altLang="zh-CN" sz="1700" dirty="0">
                <a:latin typeface="微软雅黑" panose="020B0503020204020204" pitchFamily="34" charset="-122"/>
                <a:ea typeface="微软雅黑" panose="020B0503020204020204" pitchFamily="34" charset="-122"/>
              </a:rPr>
              <a:t>CPT</a:t>
            </a:r>
            <a:r>
              <a:rPr lang="zh-CN" altLang="en-US" sz="1700" dirty="0">
                <a:latin typeface="微软雅黑" panose="020B0503020204020204" pitchFamily="34" charset="-122"/>
                <a:ea typeface="微软雅黑" panose="020B0503020204020204" pitchFamily="34" charset="-122"/>
              </a:rPr>
              <a:t>计算方式不同，无法进行比较。</a:t>
            </a:r>
          </a:p>
          <a:p>
            <a:pPr algn="just">
              <a:lnSpc>
                <a:spcPct val="150000"/>
              </a:lnSpc>
            </a:pPr>
            <a:r>
              <a:rPr lang="zh-CN" altLang="en-US" sz="1700" dirty="0">
                <a:latin typeface="微软雅黑" panose="020B0503020204020204" pitchFamily="34" charset="-122"/>
                <a:ea typeface="微软雅黑" panose="020B0503020204020204" pitchFamily="34" charset="-122"/>
              </a:rPr>
              <a:t>从用户精准度上来看，</a:t>
            </a:r>
            <a:r>
              <a:rPr lang="en-US" altLang="zh-CN" sz="1700" dirty="0">
                <a:latin typeface="微软雅黑" panose="020B0503020204020204" pitchFamily="34" charset="-122"/>
                <a:ea typeface="微软雅黑" panose="020B0503020204020204" pitchFamily="34" charset="-122"/>
              </a:rPr>
              <a:t>CPM/CPT</a:t>
            </a:r>
            <a:r>
              <a:rPr lang="zh-CN" altLang="en-US" sz="1700" dirty="0">
                <a:latin typeface="微软雅黑" panose="020B0503020204020204" pitchFamily="34" charset="-122"/>
                <a:ea typeface="微软雅黑" panose="020B0503020204020204" pitchFamily="34" charset="-122"/>
              </a:rPr>
              <a:t>＜</a:t>
            </a:r>
            <a:r>
              <a:rPr lang="en-US" altLang="zh-CN" sz="1700" dirty="0">
                <a:latin typeface="微软雅黑" panose="020B0503020204020204" pitchFamily="34" charset="-122"/>
                <a:ea typeface="微软雅黑" panose="020B0503020204020204" pitchFamily="34" charset="-122"/>
              </a:rPr>
              <a:t>CPC</a:t>
            </a:r>
            <a:r>
              <a:rPr lang="zh-CN" altLang="en-US" sz="1700" dirty="0">
                <a:latin typeface="微软雅黑" panose="020B0503020204020204" pitchFamily="34" charset="-122"/>
                <a:ea typeface="微软雅黑" panose="020B0503020204020204" pitchFamily="34" charset="-122"/>
              </a:rPr>
              <a:t>＜</a:t>
            </a:r>
            <a:r>
              <a:rPr lang="en-US" altLang="zh-CN" sz="1700" dirty="0">
                <a:latin typeface="微软雅黑" panose="020B0503020204020204" pitchFamily="34" charset="-122"/>
                <a:ea typeface="微软雅黑" panose="020B0503020204020204" pitchFamily="34" charset="-122"/>
              </a:rPr>
              <a:t>CPA</a:t>
            </a:r>
            <a:r>
              <a:rPr lang="zh-CN" altLang="en-US" sz="1700" dirty="0">
                <a:latin typeface="微软雅黑" panose="020B0503020204020204" pitchFamily="34" charset="-122"/>
                <a:ea typeface="微软雅黑" panose="020B0503020204020204" pitchFamily="34" charset="-122"/>
              </a:rPr>
              <a:t>＜</a:t>
            </a:r>
            <a:r>
              <a:rPr lang="en-US" altLang="zh-CN" sz="1700" dirty="0">
                <a:latin typeface="微软雅黑" panose="020B0503020204020204" pitchFamily="34" charset="-122"/>
                <a:ea typeface="微软雅黑" panose="020B0503020204020204" pitchFamily="34" charset="-122"/>
              </a:rPr>
              <a:t>CPS</a:t>
            </a:r>
            <a:r>
              <a:rPr lang="zh-CN" altLang="en-US" sz="1700" dirty="0">
                <a:latin typeface="微软雅黑" panose="020B0503020204020204" pitchFamily="34" charset="-122"/>
                <a:ea typeface="微软雅黑" panose="020B0503020204020204" pitchFamily="34" charset="-122"/>
              </a:rPr>
              <a:t>，由此可以得出规律，用户越精准对应广告单价越高</a:t>
            </a:r>
            <a:r>
              <a:rPr lang="zh-CN" altLang="en-US" sz="1700" dirty="0" smtClean="0">
                <a:latin typeface="微软雅黑" panose="020B0503020204020204" pitchFamily="34" charset="-122"/>
                <a:ea typeface="微软雅黑" panose="020B0503020204020204" pitchFamily="34" charset="-122"/>
              </a:rPr>
              <a:t>。</a:t>
            </a:r>
            <a:endParaRPr lang="zh-CN" altLang="en-US" sz="1700" dirty="0">
              <a:latin typeface="微软雅黑" panose="020B0503020204020204" pitchFamily="34" charset="-122"/>
              <a:ea typeface="微软雅黑" panose="020B0503020204020204" pitchFamily="34" charset="-122"/>
            </a:endParaRPr>
          </a:p>
        </p:txBody>
      </p:sp>
      <p:sp>
        <p:nvSpPr>
          <p:cNvPr id="24"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5.4.2  </a:t>
            </a:r>
            <a:r>
              <a:rPr lang="zh-CN" altLang="en-US" sz="2700" dirty="0" smtClean="0">
                <a:solidFill>
                  <a:srgbClr val="1369B2"/>
                </a:solidFill>
                <a:latin typeface="微软雅黑" panose="020B0503020204020204" pitchFamily="34" charset="-122"/>
                <a:ea typeface="微软雅黑" panose="020B0503020204020204" pitchFamily="34" charset="-122"/>
              </a:rPr>
              <a:t>选择</a:t>
            </a:r>
            <a:r>
              <a:rPr lang="zh-CN" altLang="en-US" sz="2700" dirty="0">
                <a:solidFill>
                  <a:srgbClr val="1369B2"/>
                </a:solidFill>
                <a:latin typeface="微软雅黑" panose="020B0503020204020204" pitchFamily="34" charset="-122"/>
                <a:ea typeface="微软雅黑" panose="020B0503020204020204" pitchFamily="34" charset="-122"/>
              </a:rPr>
              <a:t>模式</a:t>
            </a:r>
            <a:endParaRPr lang="zh-CN" altLang="en-US" sz="2700" dirty="0" smtClean="0">
              <a:solidFill>
                <a:srgbClr val="1369B2"/>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5.4  </a:t>
            </a:r>
            <a:r>
              <a:rPr lang="zh-CN" altLang="en-US" sz="2800" b="1" dirty="0" smtClean="0">
                <a:solidFill>
                  <a:srgbClr val="006BA9"/>
                </a:solidFill>
                <a:latin typeface="微软雅黑" panose="020B0503020204020204" pitchFamily="34" charset="-122"/>
                <a:ea typeface="微软雅黑" panose="020B0503020204020204" pitchFamily="34" charset="-122"/>
              </a:rPr>
              <a:t>付</a:t>
            </a:r>
            <a:r>
              <a:rPr lang="zh-CN" altLang="en-US" sz="2800" b="1" dirty="0">
                <a:solidFill>
                  <a:srgbClr val="006BA9"/>
                </a:solidFill>
                <a:latin typeface="微软雅黑" panose="020B0503020204020204" pitchFamily="34" charset="-122"/>
                <a:ea typeface="微软雅黑" panose="020B0503020204020204" pitchFamily="34" charset="-122"/>
              </a:rPr>
              <a:t>费广告推广</a:t>
            </a:r>
          </a:p>
        </p:txBody>
      </p:sp>
      <p:sp>
        <p:nvSpPr>
          <p:cNvPr id="9"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0"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pic>
        <p:nvPicPr>
          <p:cNvPr id="11"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5.4.2  </a:t>
            </a:r>
            <a:r>
              <a:rPr lang="zh-CN" altLang="en-US" sz="2700" dirty="0" smtClean="0">
                <a:solidFill>
                  <a:srgbClr val="1369B2"/>
                </a:solidFill>
                <a:latin typeface="微软雅黑" panose="020B0503020204020204" pitchFamily="34" charset="-122"/>
                <a:ea typeface="微软雅黑" panose="020B0503020204020204" pitchFamily="34" charset="-122"/>
              </a:rPr>
              <a:t>选择</a:t>
            </a:r>
            <a:r>
              <a:rPr lang="zh-CN" altLang="en-US" sz="2700" dirty="0">
                <a:solidFill>
                  <a:srgbClr val="1369B2"/>
                </a:solidFill>
                <a:latin typeface="微软雅黑" panose="020B0503020204020204" pitchFamily="34" charset="-122"/>
                <a:ea typeface="微软雅黑" panose="020B0503020204020204" pitchFamily="34" charset="-122"/>
              </a:rPr>
              <a:t>模式</a:t>
            </a:r>
            <a:endParaRPr lang="zh-CN" altLang="en-US" sz="2700" dirty="0" smtClean="0">
              <a:solidFill>
                <a:srgbClr val="1369B2"/>
              </a:solidFill>
              <a:latin typeface="微软雅黑" panose="020B0503020204020204" pitchFamily="34" charset="-122"/>
              <a:ea typeface="微软雅黑" panose="020B0503020204020204" pitchFamily="34" charset="-122"/>
            </a:endParaRPr>
          </a:p>
        </p:txBody>
      </p:sp>
      <p:sp>
        <p:nvSpPr>
          <p:cNvPr id="14" name="矩形 15"/>
          <p:cNvSpPr>
            <a:spLocks noChangeArrowheads="1"/>
          </p:cNvSpPr>
          <p:nvPr/>
        </p:nvSpPr>
        <p:spPr bwMode="auto">
          <a:xfrm>
            <a:off x="688976" y="2060848"/>
            <a:ext cx="7771456" cy="12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在确定广告推广模式</a:t>
            </a:r>
            <a:r>
              <a:rPr lang="zh-CN" altLang="en-US" sz="1700" dirty="0" smtClean="0">
                <a:latin typeface="微软雅黑" panose="020B0503020204020204" pitchFamily="34" charset="-122"/>
                <a:ea typeface="微软雅黑" panose="020B0503020204020204" pitchFamily="34" charset="-122"/>
              </a:rPr>
              <a:t>后</a:t>
            </a:r>
            <a:r>
              <a:rPr lang="zh-CN" altLang="en-US" sz="1700" dirty="0">
                <a:latin typeface="微软雅黑" panose="020B0503020204020204" pitchFamily="34" charset="-122"/>
                <a:ea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rPr>
              <a:t>运营</a:t>
            </a:r>
            <a:r>
              <a:rPr lang="zh-CN" altLang="en-US" sz="1700" dirty="0">
                <a:latin typeface="微软雅黑" panose="020B0503020204020204" pitchFamily="34" charset="-122"/>
                <a:ea typeface="微软雅黑" panose="020B0503020204020204" pitchFamily="34" charset="-122"/>
              </a:rPr>
              <a:t>者还需要根据自身需求和</a:t>
            </a:r>
            <a:r>
              <a:rPr lang="zh-CN" altLang="en-US" sz="1700" dirty="0" smtClean="0">
                <a:latin typeface="微软雅黑" panose="020B0503020204020204" pitchFamily="34" charset="-122"/>
                <a:ea typeface="微软雅黑" panose="020B0503020204020204" pitchFamily="34" charset="-122"/>
              </a:rPr>
              <a:t>实际情况，自行</a:t>
            </a:r>
            <a:r>
              <a:rPr lang="zh-CN" altLang="en-US" sz="1700" dirty="0">
                <a:latin typeface="微软雅黑" panose="020B0503020204020204" pitchFamily="34" charset="-122"/>
                <a:ea typeface="微软雅黑" panose="020B0503020204020204" pitchFamily="34" charset="-122"/>
              </a:rPr>
              <a:t>或者让广告</a:t>
            </a:r>
            <a:r>
              <a:rPr lang="zh-CN" altLang="en-US" sz="1700" dirty="0" smtClean="0">
                <a:latin typeface="微软雅黑" panose="020B0503020204020204" pitchFamily="34" charset="-122"/>
                <a:ea typeface="微软雅黑" panose="020B0503020204020204" pitchFamily="34" charset="-122"/>
              </a:rPr>
              <a:t>平台工作人员</a:t>
            </a:r>
            <a:r>
              <a:rPr lang="zh-CN" altLang="en-US" sz="1700" dirty="0">
                <a:latin typeface="微软雅黑" panose="020B0503020204020204" pitchFamily="34" charset="-122"/>
                <a:ea typeface="微软雅黑" panose="020B0503020204020204" pitchFamily="34" charset="-122"/>
              </a:rPr>
              <a:t>设置广告的展示形式、广告投放的地区、广告投放的</a:t>
            </a:r>
            <a:r>
              <a:rPr lang="zh-CN" altLang="en-US" sz="1700" dirty="0" smtClean="0">
                <a:latin typeface="微软雅黑" panose="020B0503020204020204" pitchFamily="34" charset="-122"/>
                <a:ea typeface="微软雅黑" panose="020B0503020204020204" pitchFamily="34" charset="-122"/>
              </a:rPr>
              <a:t>人群（即</a:t>
            </a:r>
            <a:r>
              <a:rPr lang="zh-CN" altLang="en-US" sz="1700" dirty="0">
                <a:latin typeface="微软雅黑" panose="020B0503020204020204" pitchFamily="34" charset="-122"/>
                <a:ea typeface="微软雅黑" panose="020B0503020204020204" pitchFamily="34" charset="-122"/>
              </a:rPr>
              <a:t>设置性别、年龄段等</a:t>
            </a:r>
            <a:r>
              <a:rPr lang="zh-CN" altLang="en-US" sz="1700" dirty="0" smtClean="0">
                <a:latin typeface="微软雅黑" panose="020B0503020204020204" pitchFamily="34" charset="-122"/>
                <a:ea typeface="微软雅黑" panose="020B0503020204020204" pitchFamily="34" charset="-122"/>
              </a:rPr>
              <a:t>属性）等要素，最终</a:t>
            </a:r>
            <a:r>
              <a:rPr lang="zh-CN" altLang="en-US" sz="1700" dirty="0">
                <a:latin typeface="微软雅黑" panose="020B0503020204020204" pitchFamily="34" charset="-122"/>
                <a:ea typeface="微软雅黑" panose="020B0503020204020204" pitchFamily="34" charset="-122"/>
              </a:rPr>
              <a:t>将广告发出。</a:t>
            </a:r>
          </a:p>
        </p:txBody>
      </p:sp>
    </p:spTree>
  </p:cSld>
  <p:clrMapOvr>
    <a:masterClrMapping/>
  </p:clrMapOvr>
  <p:transition spd="slow">
    <p:push dir="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7170" name="标题 1"/>
          <p:cNvSpPr>
            <a:spLocks noChangeArrowheads="1"/>
          </p:cNvSpPr>
          <p:nvPr/>
        </p:nvSpPr>
        <p:spPr bwMode="auto">
          <a:xfrm>
            <a:off x="1787525" y="100013"/>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571500" indent="-5715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Wingdings" panose="05000000000000000000" pitchFamily="2" charset="2"/>
              <a:buNone/>
            </a:pPr>
            <a:r>
              <a:rPr lang="zh-CN" altLang="en-US" sz="3200" b="1" smtClean="0">
                <a:solidFill>
                  <a:srgbClr val="1369B2"/>
                </a:solidFill>
                <a:latin typeface="微软雅黑" panose="020B0503020204020204" pitchFamily="34" charset="-122"/>
                <a:ea typeface="微软雅黑" panose="020B0503020204020204" pitchFamily="34" charset="-122"/>
                <a:sym typeface="宋体" panose="02010600030101010101" pitchFamily="2" charset="-122"/>
              </a:rPr>
              <a:t>知识框架</a:t>
            </a:r>
          </a:p>
        </p:txBody>
      </p:sp>
      <p:grpSp>
        <p:nvGrpSpPr>
          <p:cNvPr id="7172" name="组合 7"/>
          <p:cNvGrpSpPr/>
          <p:nvPr/>
        </p:nvGrpSpPr>
        <p:grpSpPr bwMode="auto">
          <a:xfrm>
            <a:off x="1601788" y="1296988"/>
            <a:ext cx="5976937" cy="850900"/>
            <a:chOff x="1851025" y="1530350"/>
            <a:chExt cx="5976938" cy="850900"/>
          </a:xfrm>
        </p:grpSpPr>
        <p:sp>
          <p:nvSpPr>
            <p:cNvPr id="9" name="AutoShape 208"/>
            <p:cNvSpPr>
              <a:spLocks noChangeArrowheads="1"/>
            </p:cNvSpPr>
            <p:nvPr/>
          </p:nvSpPr>
          <p:spPr bwMode="auto">
            <a:xfrm>
              <a:off x="1851025" y="1530350"/>
              <a:ext cx="5976938" cy="850900"/>
            </a:xfrm>
            <a:prstGeom prst="roundRect">
              <a:avLst>
                <a:gd name="adj" fmla="val 17352"/>
              </a:avLst>
            </a:prstGeom>
            <a:solidFill>
              <a:srgbClr val="FFFFFF"/>
            </a:solidFill>
            <a:ln w="19050" algn="ctr">
              <a:solidFill>
                <a:schemeClr val="bg1">
                  <a:lumMod val="95000"/>
                </a:schemeClr>
              </a:solidFill>
              <a:round/>
            </a:ln>
            <a:effectLst>
              <a:outerShdw blurRad="76200" dir="13500000" sy="23000" kx="1200000" algn="br" rotWithShape="0">
                <a:prstClr val="black">
                  <a:alpha val="20000"/>
                </a:prstClr>
              </a:outerShdw>
            </a:effectLst>
          </p:spPr>
          <p:txBody>
            <a:bodyPr wrap="none" anchor="ctr"/>
            <a:lstStyle/>
            <a:p>
              <a:pPr latinLnBrk="1">
                <a:defRPr/>
              </a:pPr>
              <a:endParaRPr kumimoji="1" lang="ko-KR" altLang="en-US" kern="0">
                <a:solidFill>
                  <a:srgbClr val="000000"/>
                </a:solidFill>
                <a:effectLst>
                  <a:outerShdw blurRad="38100" dist="38100" dir="2700000" algn="tl">
                    <a:srgbClr val="000000">
                      <a:alpha val="43137"/>
                    </a:srgbClr>
                  </a:outerShdw>
                </a:effectLst>
                <a:latin typeface="Gulim" panose="020B0600000101010101" pitchFamily="34" charset="-127"/>
                <a:ea typeface="Gulim" panose="020B0600000101010101" pitchFamily="34" charset="-127"/>
              </a:endParaRPr>
            </a:p>
          </p:txBody>
        </p:sp>
        <p:sp>
          <p:nvSpPr>
            <p:cNvPr id="7185" name="TextBox 312"/>
            <p:cNvSpPr txBox="1">
              <a:spLocks noChangeArrowheads="1"/>
            </p:cNvSpPr>
            <p:nvPr/>
          </p:nvSpPr>
          <p:spPr bwMode="auto">
            <a:xfrm>
              <a:off x="2509838" y="1712913"/>
              <a:ext cx="46593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0"/>
                </a:spcBef>
                <a:spcAft>
                  <a:spcPct val="0"/>
                </a:spcAft>
              </a:pPr>
              <a:r>
                <a:rPr lang="en-US" altLang="zh-CN" sz="2800" b="1" dirty="0" smtClean="0">
                  <a:solidFill>
                    <a:srgbClr val="1369B2"/>
                  </a:solidFill>
                </a:rPr>
                <a:t>5.1  </a:t>
              </a:r>
              <a:r>
                <a:rPr lang="zh-CN" altLang="en-US" sz="2800" b="1" dirty="0">
                  <a:solidFill>
                    <a:srgbClr val="006BA9"/>
                  </a:solidFill>
                  <a:latin typeface="微软雅黑" panose="020B0503020204020204" pitchFamily="34" charset="-122"/>
                  <a:ea typeface="微软雅黑" panose="020B0503020204020204" pitchFamily="34" charset="-122"/>
                </a:rPr>
                <a:t>免费流量渠道</a:t>
              </a:r>
              <a:endParaRPr lang="zh-CN" altLang="en-US" sz="2800" b="1" dirty="0" smtClean="0">
                <a:solidFill>
                  <a:srgbClr val="1369B2"/>
                </a:solidFill>
                <a:latin typeface="微软雅黑" panose="020B0503020204020204" pitchFamily="34" charset="-122"/>
                <a:ea typeface="微软雅黑" panose="020B0503020204020204" pitchFamily="34" charset="-122"/>
              </a:endParaRPr>
            </a:p>
          </p:txBody>
        </p:sp>
      </p:grpSp>
      <p:grpSp>
        <p:nvGrpSpPr>
          <p:cNvPr id="7175" name="组合 20"/>
          <p:cNvGrpSpPr/>
          <p:nvPr/>
        </p:nvGrpSpPr>
        <p:grpSpPr bwMode="auto">
          <a:xfrm>
            <a:off x="53975" y="6148388"/>
            <a:ext cx="1373188" cy="338137"/>
            <a:chOff x="47728" y="6152087"/>
            <a:chExt cx="1374672" cy="337819"/>
          </a:xfrm>
        </p:grpSpPr>
        <p:grpSp>
          <p:nvGrpSpPr>
            <p:cNvPr id="19" name="组合 18"/>
            <p:cNvGrpSpPr/>
            <p:nvPr/>
          </p:nvGrpSpPr>
          <p:grpSpPr>
            <a:xfrm rot="10800000">
              <a:off x="47728" y="6152087"/>
              <a:ext cx="482600" cy="337819"/>
              <a:chOff x="12103" y="6152087"/>
              <a:chExt cx="482600" cy="337819"/>
            </a:xfrm>
            <a:effectLst>
              <a:outerShdw blurRad="50800" dist="38100" dir="2700000" algn="tl" rotWithShape="0">
                <a:prstClr val="black">
                  <a:alpha val="40000"/>
                </a:prstClr>
              </a:outerShdw>
            </a:effectLst>
          </p:grpSpPr>
          <p:sp>
            <p:nvSpPr>
              <p:cNvPr id="23" name="燕尾形 22"/>
              <p:cNvSpPr/>
              <p:nvPr/>
            </p:nvSpPr>
            <p:spPr>
              <a:xfrm>
                <a:off x="12103" y="6152087"/>
                <a:ext cx="177800" cy="337819"/>
              </a:xfrm>
              <a:prstGeom prst="chevron">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4" name="燕尾形 23"/>
              <p:cNvSpPr/>
              <p:nvPr/>
            </p:nvSpPr>
            <p:spPr>
              <a:xfrm>
                <a:off x="164503" y="6152087"/>
                <a:ext cx="177800" cy="337819"/>
              </a:xfrm>
              <a:prstGeom prst="chevron">
                <a:avLst/>
              </a:prstGeom>
              <a:solidFill>
                <a:schemeClr val="bg1">
                  <a:lumMod val="8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sp>
            <p:nvSpPr>
              <p:cNvPr id="25" name="燕尾形 24"/>
              <p:cNvSpPr/>
              <p:nvPr/>
            </p:nvSpPr>
            <p:spPr>
              <a:xfrm>
                <a:off x="316903" y="6152087"/>
                <a:ext cx="177800" cy="337819"/>
              </a:xfrm>
              <a:prstGeom prst="chevron">
                <a:avLst/>
              </a:prstGeom>
              <a:solidFill>
                <a:srgbClr val="3072A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a:solidFill>
                    <a:prstClr val="black"/>
                  </a:solidFill>
                </a:endParaRPr>
              </a:p>
            </p:txBody>
          </p:sp>
        </p:grpSp>
        <p:grpSp>
          <p:nvGrpSpPr>
            <p:cNvPr id="7177" name="组合 29"/>
            <p:cNvGrpSpPr/>
            <p:nvPr/>
          </p:nvGrpSpPr>
          <p:grpSpPr bwMode="auto">
            <a:xfrm>
              <a:off x="500216" y="6152087"/>
              <a:ext cx="922184" cy="337819"/>
              <a:chOff x="500216" y="6152087"/>
              <a:chExt cx="922184" cy="337819"/>
            </a:xfrm>
          </p:grpSpPr>
          <p:sp>
            <p:nvSpPr>
              <p:cNvPr id="21" name="五边形 20">
                <a:hlinkClick r:id="rId3" action="ppaction://hlinksldjump"/>
              </p:cNvPr>
              <p:cNvSpPr/>
              <p:nvPr/>
            </p:nvSpPr>
            <p:spPr>
              <a:xfrm rot="10800000">
                <a:off x="500654" y="6152087"/>
                <a:ext cx="885193" cy="337819"/>
              </a:xfrm>
              <a:prstGeom prst="homePlate">
                <a:avLst>
                  <a:gd name="adj" fmla="val 32143"/>
                </a:avLst>
              </a:prstGeom>
              <a:solidFill>
                <a:srgbClr val="3072A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zh-CN" altLang="en-US" dirty="0">
                  <a:solidFill>
                    <a:prstClr val="white"/>
                  </a:solidFill>
                </a:endParaRPr>
              </a:p>
            </p:txBody>
          </p:sp>
          <p:sp>
            <p:nvSpPr>
              <p:cNvPr id="7179" name="TextBox 31">
                <a:hlinkClick r:id="rId3" action="ppaction://hlinksldjump"/>
              </p:cNvPr>
              <p:cNvSpPr txBox="1">
                <a:spLocks noChangeArrowheads="1"/>
              </p:cNvSpPr>
              <p:nvPr/>
            </p:nvSpPr>
            <p:spPr bwMode="auto">
              <a:xfrm>
                <a:off x="527050" y="6167108"/>
                <a:ext cx="895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pPr>
                <a:r>
                  <a:rPr lang="zh-CN" altLang="en-US" sz="1400" b="1" smtClean="0">
                    <a:solidFill>
                      <a:prstClr val="white"/>
                    </a:solidFill>
                    <a:latin typeface="微软雅黑" panose="020B0503020204020204" pitchFamily="34" charset="-122"/>
                    <a:ea typeface="微软雅黑" panose="020B0503020204020204" pitchFamily="34" charset="-122"/>
                    <a:hlinkClick r:id="rId3" action="ppaction://hlinksldjump"/>
                  </a:rPr>
                  <a:t>返回目录</a:t>
                </a:r>
                <a:endParaRPr lang="zh-CN" altLang="en-US" sz="1400" b="1" smtClean="0">
                  <a:solidFill>
                    <a:prstClr val="white"/>
                  </a:solidFill>
                  <a:latin typeface="微软雅黑" panose="020B0503020204020204" pitchFamily="34" charset="-122"/>
                  <a:ea typeface="微软雅黑" panose="020B0503020204020204" pitchFamily="34" charset="-122"/>
                </a:endParaRPr>
              </a:p>
            </p:txBody>
          </p:sp>
        </p:grpSp>
      </p:grpSp>
      <p:grpSp>
        <p:nvGrpSpPr>
          <p:cNvPr id="20" name="组合 2"/>
          <p:cNvGrpSpPr/>
          <p:nvPr/>
        </p:nvGrpSpPr>
        <p:grpSpPr bwMode="auto">
          <a:xfrm>
            <a:off x="2555875" y="2862263"/>
            <a:ext cx="4056063" cy="566737"/>
            <a:chOff x="2358154" y="2698006"/>
            <a:chExt cx="4650750" cy="650995"/>
          </a:xfrm>
        </p:grpSpPr>
        <p:sp>
          <p:nvSpPr>
            <p:cNvPr id="22" name="圆角矩形 21"/>
            <p:cNvSpPr/>
            <p:nvPr/>
          </p:nvSpPr>
          <p:spPr bwMode="auto">
            <a:xfrm>
              <a:off x="2687621" y="2721711"/>
              <a:ext cx="4321283"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smtClean="0">
                  <a:solidFill>
                    <a:srgbClr val="4E5B6F">
                      <a:lumMod val="50000"/>
                    </a:srgbClr>
                  </a:solidFill>
                  <a:latin typeface="微软雅黑" panose="020B0503020204020204" pitchFamily="34" charset="-122"/>
                  <a:ea typeface="微软雅黑" panose="020B0503020204020204" pitchFamily="34" charset="-122"/>
                </a:rPr>
                <a:t>社交平台</a:t>
              </a:r>
              <a:endParaRPr lang="en-US" kern="0" dirty="0">
                <a:solidFill>
                  <a:srgbClr val="4E5B6F">
                    <a:lumMod val="50000"/>
                  </a:srgbClr>
                </a:solidFill>
                <a:latin typeface="微软雅黑" panose="020B0503020204020204" pitchFamily="34" charset="-122"/>
                <a:ea typeface="微软雅黑" panose="020B0503020204020204" pitchFamily="34" charset="-122"/>
              </a:endParaRPr>
            </a:p>
          </p:txBody>
        </p:sp>
        <p:sp>
          <p:nvSpPr>
            <p:cNvPr id="26" name="椭圆 25"/>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rPr>
                <a:t>1</a:t>
              </a:r>
            </a:p>
          </p:txBody>
        </p:sp>
      </p:grpSp>
      <p:grpSp>
        <p:nvGrpSpPr>
          <p:cNvPr id="27" name="组合 2"/>
          <p:cNvGrpSpPr/>
          <p:nvPr/>
        </p:nvGrpSpPr>
        <p:grpSpPr bwMode="auto">
          <a:xfrm>
            <a:off x="2547938" y="4014391"/>
            <a:ext cx="4056062" cy="566737"/>
            <a:chOff x="2358154" y="2698006"/>
            <a:chExt cx="4650750" cy="650995"/>
          </a:xfrm>
        </p:grpSpPr>
        <p:sp>
          <p:nvSpPr>
            <p:cNvPr id="28" name="圆角矩形 27"/>
            <p:cNvSpPr/>
            <p:nvPr/>
          </p:nvSpPr>
          <p:spPr bwMode="auto">
            <a:xfrm>
              <a:off x="2687620" y="2721711"/>
              <a:ext cx="4321284"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smtClean="0">
                  <a:solidFill>
                    <a:srgbClr val="4E5B6F">
                      <a:lumMod val="50000"/>
                    </a:srgbClr>
                  </a:solidFill>
                  <a:latin typeface="微软雅黑" panose="020B0503020204020204" pitchFamily="34" charset="-122"/>
                  <a:ea typeface="微软雅黑" panose="020B0503020204020204" pitchFamily="34" charset="-122"/>
                </a:rPr>
                <a:t>内容平台</a:t>
              </a:r>
              <a:endParaRPr lang="en-US" altLang="zh-CN" kern="0" dirty="0">
                <a:solidFill>
                  <a:srgbClr val="4E5B6F">
                    <a:lumMod val="50000"/>
                  </a:srgbClr>
                </a:solidFill>
                <a:latin typeface="微软雅黑" panose="020B0503020204020204" pitchFamily="34" charset="-122"/>
                <a:ea typeface="微软雅黑" panose="020B0503020204020204" pitchFamily="34" charset="-122"/>
              </a:endParaRPr>
            </a:p>
          </p:txBody>
        </p:sp>
        <p:sp>
          <p:nvSpPr>
            <p:cNvPr id="29" name="椭圆 28"/>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rPr>
                <a:t>2</a:t>
              </a:r>
            </a:p>
          </p:txBody>
        </p:sp>
      </p:grpSp>
      <p:grpSp>
        <p:nvGrpSpPr>
          <p:cNvPr id="30" name="组合 2"/>
          <p:cNvGrpSpPr/>
          <p:nvPr/>
        </p:nvGrpSpPr>
        <p:grpSpPr bwMode="auto">
          <a:xfrm>
            <a:off x="2539930" y="5166519"/>
            <a:ext cx="4056062" cy="566737"/>
            <a:chOff x="2358154" y="2698006"/>
            <a:chExt cx="4650750" cy="650995"/>
          </a:xfrm>
        </p:grpSpPr>
        <p:sp>
          <p:nvSpPr>
            <p:cNvPr id="31" name="圆角矩形 30"/>
            <p:cNvSpPr/>
            <p:nvPr/>
          </p:nvSpPr>
          <p:spPr bwMode="auto">
            <a:xfrm>
              <a:off x="2687620" y="2721711"/>
              <a:ext cx="4321284" cy="578055"/>
            </a:xfrm>
            <a:prstGeom prst="roundRect">
              <a:avLst>
                <a:gd name="adj" fmla="val 50000"/>
              </a:avLst>
            </a:prstGeom>
            <a:noFill/>
            <a:ln w="38100" cap="flat" cmpd="sng" algn="ctr">
              <a:solidFill>
                <a:srgbClr val="0070C0"/>
              </a:solidFill>
              <a:prstDash val="solid"/>
            </a:ln>
            <a:effectLst/>
          </p:spPr>
          <p:txBody>
            <a:bodyPr anchor="ctr"/>
            <a:lstStyle/>
            <a:p>
              <a:pPr algn="ctr">
                <a:defRPr/>
              </a:pPr>
              <a:r>
                <a:rPr lang="zh-CN" altLang="en-US" kern="0" dirty="0" smtClean="0">
                  <a:solidFill>
                    <a:srgbClr val="4E5B6F">
                      <a:lumMod val="50000"/>
                    </a:srgbClr>
                  </a:solidFill>
                  <a:latin typeface="微软雅黑" panose="020B0503020204020204" pitchFamily="34" charset="-122"/>
                  <a:ea typeface="微软雅黑" panose="020B0503020204020204" pitchFamily="34" charset="-122"/>
                </a:rPr>
                <a:t>私域流量平台</a:t>
              </a:r>
              <a:endParaRPr lang="en-US" altLang="zh-CN" kern="0" dirty="0">
                <a:solidFill>
                  <a:srgbClr val="4E5B6F">
                    <a:lumMod val="50000"/>
                  </a:srgbClr>
                </a:solidFill>
                <a:latin typeface="微软雅黑" panose="020B0503020204020204" pitchFamily="34" charset="-122"/>
                <a:ea typeface="微软雅黑" panose="020B0503020204020204" pitchFamily="34" charset="-122"/>
              </a:endParaRPr>
            </a:p>
          </p:txBody>
        </p:sp>
        <p:sp>
          <p:nvSpPr>
            <p:cNvPr id="32" name="椭圆 31"/>
            <p:cNvSpPr/>
            <p:nvPr/>
          </p:nvSpPr>
          <p:spPr bwMode="auto">
            <a:xfrm>
              <a:off x="2358154" y="2698006"/>
              <a:ext cx="649831" cy="650995"/>
            </a:xfrm>
            <a:prstGeom prst="ellipse">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en-US" sz="3600" kern="0" dirty="0" smtClean="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rPr>
                <a:t>3</a:t>
              </a:r>
              <a:endParaRPr lang="en-US" sz="3600" kern="0" dirty="0">
                <a:ln w="18415" cmpd="sng">
                  <a:solidFill>
                    <a:srgbClr val="FFFFFF"/>
                  </a:solidFill>
                  <a:prstDash val="solid"/>
                </a:ln>
                <a:solidFill>
                  <a:srgbClr val="FFFFFF"/>
                </a:solidFill>
                <a:effectLst>
                  <a:outerShdw blurRad="50800" dist="38100" dir="2700000" algn="tl" rotWithShape="0">
                    <a:prstClr val="black">
                      <a:alpha val="40000"/>
                    </a:prstClr>
                  </a:outerShdw>
                </a:effectLst>
                <a:latin typeface="Calibri" panose="020F0502020204030204"/>
              </a:endParaRPr>
            </a:p>
          </p:txBody>
        </p:sp>
      </p:gr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5.1.1  </a:t>
            </a:r>
            <a:r>
              <a:rPr lang="zh-CN" altLang="en-US" sz="2700" dirty="0" smtClean="0">
                <a:solidFill>
                  <a:srgbClr val="1369B2"/>
                </a:solidFill>
                <a:latin typeface="微软雅黑" panose="020B0503020204020204" pitchFamily="34" charset="-122"/>
                <a:ea typeface="微软雅黑" panose="020B0503020204020204" pitchFamily="34" charset="-122"/>
              </a:rPr>
              <a:t>社交平台</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9140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论坛</a:t>
            </a:r>
            <a:endParaRPr lang="zh-CN" altLang="en-US" sz="2000" b="1" dirty="0">
              <a:solidFill>
                <a:srgbClr val="1B639F"/>
              </a:solidFill>
            </a:endParaRPr>
          </a:p>
        </p:txBody>
      </p:sp>
      <p:sp>
        <p:nvSpPr>
          <p:cNvPr id="9" name="矩形 15"/>
          <p:cNvSpPr>
            <a:spLocks noChangeArrowheads="1"/>
          </p:cNvSpPr>
          <p:nvPr/>
        </p:nvSpPr>
        <p:spPr bwMode="auto">
          <a:xfrm>
            <a:off x="688976" y="2473325"/>
            <a:ext cx="7771456" cy="2054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1</a:t>
            </a:r>
            <a:r>
              <a:rPr lang="zh-CN" altLang="en-US" sz="1700" b="1" dirty="0" smtClean="0">
                <a:latin typeface="微软雅黑" panose="020B0503020204020204" pitchFamily="34" charset="-122"/>
                <a:ea typeface="微软雅黑" panose="020B0503020204020204" pitchFamily="34" charset="-122"/>
              </a:rPr>
              <a:t>）论坛</a:t>
            </a:r>
            <a:r>
              <a:rPr lang="zh-CN" altLang="en-US" sz="1700" b="1" dirty="0">
                <a:latin typeface="微软雅黑" panose="020B0503020204020204" pitchFamily="34" charset="-122"/>
                <a:ea typeface="微软雅黑" panose="020B0503020204020204" pitchFamily="34" charset="-122"/>
              </a:rPr>
              <a:t>的定义</a:t>
            </a:r>
          </a:p>
          <a:p>
            <a:pPr algn="just">
              <a:lnSpc>
                <a:spcPct val="150000"/>
              </a:lnSpc>
            </a:pPr>
            <a:r>
              <a:rPr lang="zh-CN" altLang="en-US" sz="1700" dirty="0">
                <a:latin typeface="微软雅黑" panose="020B0503020204020204" pitchFamily="34" charset="-122"/>
                <a:ea typeface="微软雅黑" panose="020B0503020204020204" pitchFamily="34" charset="-122"/>
              </a:rPr>
              <a:t>论坛在这里指可以让人们进行实时的信息</a:t>
            </a:r>
            <a:r>
              <a:rPr lang="zh-CN" altLang="en-US" sz="1700" dirty="0" smtClean="0">
                <a:latin typeface="微软雅黑" panose="020B0503020204020204" pitchFamily="34" charset="-122"/>
                <a:ea typeface="微软雅黑" panose="020B0503020204020204" pitchFamily="34" charset="-122"/>
              </a:rPr>
              <a:t>交流并发表</a:t>
            </a:r>
            <a:r>
              <a:rPr lang="zh-CN" altLang="en-US" sz="1700" dirty="0">
                <a:latin typeface="微软雅黑" panose="020B0503020204020204" pitchFamily="34" charset="-122"/>
                <a:ea typeface="微软雅黑" panose="020B0503020204020204" pitchFamily="34" charset="-122"/>
              </a:rPr>
              <a:t>议论的网站或平台</a:t>
            </a:r>
            <a:r>
              <a:rPr lang="zh-CN" altLang="en-US" sz="1700" dirty="0" smtClean="0">
                <a:latin typeface="微软雅黑" panose="020B0503020204020204" pitchFamily="34" charset="-122"/>
                <a:ea typeface="微软雅黑" panose="020B0503020204020204" pitchFamily="34" charset="-122"/>
              </a:rPr>
              <a:t>。</a:t>
            </a:r>
            <a:r>
              <a:rPr lang="en-US" altLang="zh-CN" sz="1700" dirty="0" smtClean="0">
                <a:latin typeface="微软雅黑" panose="020B0503020204020204" pitchFamily="34" charset="-122"/>
                <a:ea typeface="微软雅黑" panose="020B0503020204020204" pitchFamily="34" charset="-122"/>
              </a:rPr>
              <a:t>2000</a:t>
            </a:r>
            <a:r>
              <a:rPr lang="zh-CN" altLang="en-US" sz="1700" dirty="0">
                <a:latin typeface="微软雅黑" panose="020B0503020204020204" pitchFamily="34" charset="-122"/>
                <a:ea typeface="微软雅黑" panose="020B0503020204020204" pitchFamily="34" charset="-122"/>
              </a:rPr>
              <a:t>年前后，论坛随着互联网的发展如同雨后春笋般的出现，并迅速的发展壮大。如今论坛的类别几乎涵盖了人们生活的各个方面，几乎每一个人都可以找到自己感兴趣或者需要了解的专题性论坛。</a:t>
            </a:r>
          </a:p>
        </p:txBody>
      </p:sp>
      <p:pic>
        <p:nvPicPr>
          <p:cNvPr id="10" name="图片 9"/>
          <p:cNvPicPr/>
          <p:nvPr/>
        </p:nvPicPr>
        <p:blipFill>
          <a:blip r:embed="rId4">
            <a:extLst>
              <a:ext uri="{28A0092B-C50C-407E-A947-70E740481C1C}">
                <a14:useLocalDpi xmlns:a14="http://schemas.microsoft.com/office/drawing/2010/main" val="0"/>
              </a:ext>
            </a:extLst>
          </a:blip>
          <a:stretch>
            <a:fillRect/>
          </a:stretch>
        </p:blipFill>
        <p:spPr>
          <a:xfrm>
            <a:off x="1251066" y="4581128"/>
            <a:ext cx="6647275" cy="1914669"/>
          </a:xfrm>
          <a:prstGeom prst="rect">
            <a:avLst/>
          </a:prstGeom>
        </p:spPr>
      </p:pic>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5.1.1  </a:t>
            </a:r>
            <a:r>
              <a:rPr lang="zh-CN" altLang="en-US" sz="2700" dirty="0" smtClean="0">
                <a:solidFill>
                  <a:srgbClr val="1369B2"/>
                </a:solidFill>
                <a:latin typeface="微软雅黑" panose="020B0503020204020204" pitchFamily="34" charset="-122"/>
                <a:ea typeface="微软雅黑" panose="020B0503020204020204" pitchFamily="34" charset="-122"/>
              </a:rPr>
              <a:t>社交平台</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9140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论坛</a:t>
            </a:r>
            <a:endParaRPr lang="zh-CN" altLang="en-US" sz="2000" b="1" dirty="0">
              <a:solidFill>
                <a:srgbClr val="1B639F"/>
              </a:solidFill>
            </a:endParaRPr>
          </a:p>
        </p:txBody>
      </p:sp>
      <p:sp>
        <p:nvSpPr>
          <p:cNvPr id="9" name="矩形 15"/>
          <p:cNvSpPr>
            <a:spLocks noChangeArrowheads="1"/>
          </p:cNvSpPr>
          <p:nvPr/>
        </p:nvSpPr>
        <p:spPr bwMode="auto">
          <a:xfrm>
            <a:off x="688976" y="2473325"/>
            <a:ext cx="7771456" cy="362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dirty="0">
                <a:latin typeface="微软雅黑" panose="020B0503020204020204" pitchFamily="34" charset="-122"/>
                <a:ea typeface="微软雅黑" panose="020B0503020204020204" pitchFamily="34" charset="-122"/>
              </a:rPr>
              <a:t>论坛一般可以分为以下两类：</a:t>
            </a:r>
          </a:p>
          <a:p>
            <a:pPr algn="just">
              <a:lnSpc>
                <a:spcPct val="150000"/>
              </a:lnSpc>
            </a:pPr>
            <a:r>
              <a:rPr lang="en-US" altLang="zh-CN" sz="1700" dirty="0">
                <a:latin typeface="微软雅黑" panose="020B0503020204020204" pitchFamily="34" charset="-122"/>
                <a:ea typeface="微软雅黑" panose="020B0503020204020204" pitchFamily="34" charset="-122"/>
              </a:rPr>
              <a:t>1</a:t>
            </a:r>
            <a:r>
              <a:rPr lang="en-US" altLang="zh-CN" sz="1700" dirty="0" smtClean="0">
                <a:latin typeface="微软雅黑" panose="020B0503020204020204" pitchFamily="34" charset="-122"/>
                <a:ea typeface="微软雅黑" panose="020B0503020204020204" pitchFamily="34" charset="-122"/>
              </a:rPr>
              <a:t>) </a:t>
            </a:r>
            <a:r>
              <a:rPr lang="zh-CN" altLang="en-US" sz="1700" dirty="0" smtClean="0">
                <a:latin typeface="微软雅黑" panose="020B0503020204020204" pitchFamily="34" charset="-122"/>
                <a:ea typeface="微软雅黑" panose="020B0503020204020204" pitchFamily="34" charset="-122"/>
              </a:rPr>
              <a:t>综合</a:t>
            </a:r>
            <a:r>
              <a:rPr lang="zh-CN" altLang="en-US" sz="1700" dirty="0">
                <a:latin typeface="微软雅黑" panose="020B0503020204020204" pitchFamily="34" charset="-122"/>
                <a:ea typeface="微软雅黑" panose="020B0503020204020204" pitchFamily="34" charset="-122"/>
              </a:rPr>
              <a:t>类</a:t>
            </a:r>
          </a:p>
          <a:p>
            <a:pPr algn="just">
              <a:lnSpc>
                <a:spcPct val="150000"/>
              </a:lnSpc>
            </a:pPr>
            <a:r>
              <a:rPr lang="zh-CN" altLang="en-US" sz="1700" dirty="0">
                <a:latin typeface="微软雅黑" panose="020B0503020204020204" pitchFamily="34" charset="-122"/>
                <a:ea typeface="微软雅黑" panose="020B0503020204020204" pitchFamily="34" charset="-122"/>
              </a:rPr>
              <a:t>综合类的论坛包含的信息比较丰富和广泛，能够吸引各种类型的用户来到论坛，但是由于覆盖面广，这类论坛往往存在着内容、运营不能做到全面和有深度的问题。</a:t>
            </a:r>
          </a:p>
          <a:p>
            <a:pPr algn="just">
              <a:lnSpc>
                <a:spcPct val="150000"/>
              </a:lnSpc>
            </a:pPr>
            <a:r>
              <a:rPr lang="en-US" altLang="zh-CN" sz="1700" dirty="0" smtClean="0">
                <a:latin typeface="微软雅黑" panose="020B0503020204020204" pitchFamily="34" charset="-122"/>
                <a:ea typeface="微软雅黑" panose="020B0503020204020204" pitchFamily="34" charset="-122"/>
              </a:rPr>
              <a:t>2) </a:t>
            </a:r>
            <a:r>
              <a:rPr lang="zh-CN" altLang="en-US" sz="1700" dirty="0" smtClean="0">
                <a:latin typeface="微软雅黑" panose="020B0503020204020204" pitchFamily="34" charset="-122"/>
                <a:ea typeface="微软雅黑" panose="020B0503020204020204" pitchFamily="34" charset="-122"/>
              </a:rPr>
              <a:t>专题</a:t>
            </a:r>
            <a:r>
              <a:rPr lang="zh-CN" altLang="en-US" sz="1700" dirty="0">
                <a:latin typeface="微软雅黑" panose="020B0503020204020204" pitchFamily="34" charset="-122"/>
                <a:ea typeface="微软雅黑" panose="020B0503020204020204" pitchFamily="34" charset="-122"/>
              </a:rPr>
              <a:t>类</a:t>
            </a:r>
          </a:p>
          <a:p>
            <a:pPr algn="just">
              <a:lnSpc>
                <a:spcPct val="150000"/>
              </a:lnSpc>
            </a:pPr>
            <a:r>
              <a:rPr lang="zh-CN" altLang="en-US" sz="1700" dirty="0">
                <a:latin typeface="微软雅黑" panose="020B0503020204020204" pitchFamily="34" charset="-122"/>
                <a:ea typeface="微软雅黑" panose="020B0503020204020204" pitchFamily="34" charset="-122"/>
              </a:rPr>
              <a:t>相对于综合类论坛而言，专题类论坛更专注于某一类内容。专题类的论坛能够吸引很多志同道合的人聚集，有利于信息的分类整合和搜集。专题性论坛常常重度垂直于某个</a:t>
            </a:r>
            <a:r>
              <a:rPr lang="zh-CN" altLang="en-US" sz="1700" dirty="0" smtClean="0">
                <a:latin typeface="微软雅黑" panose="020B0503020204020204" pitchFamily="34" charset="-122"/>
                <a:ea typeface="微软雅黑" panose="020B0503020204020204" pitchFamily="34" charset="-122"/>
              </a:rPr>
              <a:t>行业。</a:t>
            </a:r>
            <a:endParaRPr lang="zh-CN" altLang="en-US" sz="17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8194" name="标题 2"/>
          <p:cNvSpPr>
            <a:spLocks noGrp="1"/>
          </p:cNvSpPr>
          <p:nvPr>
            <p:ph type="title"/>
          </p:nvPr>
        </p:nvSpPr>
        <p:spPr bwMode="auto">
          <a:xfrm>
            <a:off x="1770063" y="254000"/>
            <a:ext cx="4603750" cy="62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gn="l"/>
            <a:r>
              <a:rPr lang="en-US" altLang="zh-CN" sz="2800" b="1" dirty="0" smtClean="0">
                <a:solidFill>
                  <a:srgbClr val="006BA9"/>
                </a:solidFill>
                <a:latin typeface="微软雅黑" panose="020B0503020204020204" pitchFamily="34" charset="-122"/>
                <a:ea typeface="微软雅黑" panose="020B0503020204020204" pitchFamily="34" charset="-122"/>
              </a:rPr>
              <a:t>5.1  </a:t>
            </a:r>
            <a:r>
              <a:rPr lang="zh-CN" altLang="en-US" sz="2800" b="1" dirty="0" smtClean="0">
                <a:solidFill>
                  <a:srgbClr val="006BA9"/>
                </a:solidFill>
                <a:latin typeface="微软雅黑" panose="020B0503020204020204" pitchFamily="34" charset="-122"/>
                <a:ea typeface="微软雅黑" panose="020B0503020204020204" pitchFamily="34" charset="-122"/>
              </a:rPr>
              <a:t>免费</a:t>
            </a:r>
            <a:r>
              <a:rPr lang="zh-CN" altLang="en-US" sz="2800" b="1" dirty="0">
                <a:solidFill>
                  <a:srgbClr val="006BA9"/>
                </a:solidFill>
                <a:latin typeface="微软雅黑" panose="020B0503020204020204" pitchFamily="34" charset="-122"/>
                <a:ea typeface="微软雅黑" panose="020B0503020204020204" pitchFamily="34" charset="-122"/>
              </a:rPr>
              <a:t>流量渠道</a:t>
            </a:r>
            <a:endParaRPr lang="zh-CN" altLang="en-US" sz="2800" dirty="0" smtClean="0">
              <a:latin typeface="微软雅黑" panose="020B0503020204020204" pitchFamily="34" charset="-122"/>
              <a:ea typeface="微软雅黑" panose="020B0503020204020204" pitchFamily="34" charset="-122"/>
            </a:endParaRPr>
          </a:p>
        </p:txBody>
      </p:sp>
      <p:sp>
        <p:nvSpPr>
          <p:cNvPr id="5" name="燕尾形箭头 32"/>
          <p:cNvSpPr/>
          <p:nvPr/>
        </p:nvSpPr>
        <p:spPr>
          <a:xfrm>
            <a:off x="1609725" y="955675"/>
            <a:ext cx="7302500" cy="1089025"/>
          </a:xfrm>
          <a:custGeom>
            <a:avLst/>
            <a:gdLst>
              <a:gd name="connsiteX0" fmla="*/ 0 w 6096000"/>
              <a:gd name="connsiteY0" fmla="*/ 406400 h 1625600"/>
              <a:gd name="connsiteX1" fmla="*/ 5283200 w 6096000"/>
              <a:gd name="connsiteY1" fmla="*/ 406400 h 1625600"/>
              <a:gd name="connsiteX2" fmla="*/ 5283200 w 6096000"/>
              <a:gd name="connsiteY2" fmla="*/ 0 h 1625600"/>
              <a:gd name="connsiteX3" fmla="*/ 6096000 w 6096000"/>
              <a:gd name="connsiteY3" fmla="*/ 812800 h 1625600"/>
              <a:gd name="connsiteX4" fmla="*/ 5283200 w 6096000"/>
              <a:gd name="connsiteY4" fmla="*/ 1625600 h 1625600"/>
              <a:gd name="connsiteX5" fmla="*/ 5283200 w 6096000"/>
              <a:gd name="connsiteY5" fmla="*/ 1219200 h 1625600"/>
              <a:gd name="connsiteX6" fmla="*/ 0 w 6096000"/>
              <a:gd name="connsiteY6" fmla="*/ 1219200 h 1625600"/>
              <a:gd name="connsiteX7" fmla="*/ 406400 w 6096000"/>
              <a:gd name="connsiteY7" fmla="*/ 812800 h 1625600"/>
              <a:gd name="connsiteX8" fmla="*/ 0 w 6096000"/>
              <a:gd name="connsiteY8" fmla="*/ 406400 h 1625600"/>
              <a:gd name="connsiteX0-1" fmla="*/ 798285 w 6096000"/>
              <a:gd name="connsiteY0-2" fmla="*/ 420914 h 1625600"/>
              <a:gd name="connsiteX1-3" fmla="*/ 5283200 w 6096000"/>
              <a:gd name="connsiteY1-4" fmla="*/ 406400 h 1625600"/>
              <a:gd name="connsiteX2-5" fmla="*/ 5283200 w 6096000"/>
              <a:gd name="connsiteY2-6" fmla="*/ 0 h 1625600"/>
              <a:gd name="connsiteX3-7" fmla="*/ 6096000 w 6096000"/>
              <a:gd name="connsiteY3-8" fmla="*/ 812800 h 1625600"/>
              <a:gd name="connsiteX4-9" fmla="*/ 5283200 w 6096000"/>
              <a:gd name="connsiteY4-10" fmla="*/ 1625600 h 1625600"/>
              <a:gd name="connsiteX5-11" fmla="*/ 5283200 w 6096000"/>
              <a:gd name="connsiteY5-12" fmla="*/ 1219200 h 1625600"/>
              <a:gd name="connsiteX6-13" fmla="*/ 0 w 6096000"/>
              <a:gd name="connsiteY6-14" fmla="*/ 1219200 h 1625600"/>
              <a:gd name="connsiteX7-15" fmla="*/ 406400 w 6096000"/>
              <a:gd name="connsiteY7-16" fmla="*/ 812800 h 1625600"/>
              <a:gd name="connsiteX8-17" fmla="*/ 798285 w 6096000"/>
              <a:gd name="connsiteY8-18" fmla="*/ 420914 h 1625600"/>
              <a:gd name="connsiteX0-19" fmla="*/ 798285 w 6096000"/>
              <a:gd name="connsiteY0-20" fmla="*/ 420914 h 1625600"/>
              <a:gd name="connsiteX1-21" fmla="*/ 5283200 w 6096000"/>
              <a:gd name="connsiteY1-22" fmla="*/ 406400 h 1625600"/>
              <a:gd name="connsiteX2-23" fmla="*/ 5283200 w 6096000"/>
              <a:gd name="connsiteY2-24" fmla="*/ 0 h 1625600"/>
              <a:gd name="connsiteX3-25" fmla="*/ 6096000 w 6096000"/>
              <a:gd name="connsiteY3-26" fmla="*/ 812800 h 1625600"/>
              <a:gd name="connsiteX4-27" fmla="*/ 5283200 w 6096000"/>
              <a:gd name="connsiteY4-28" fmla="*/ 1625600 h 1625600"/>
              <a:gd name="connsiteX5-29" fmla="*/ 5283200 w 6096000"/>
              <a:gd name="connsiteY5-30" fmla="*/ 1219200 h 1625600"/>
              <a:gd name="connsiteX6-31" fmla="*/ 0 w 6096000"/>
              <a:gd name="connsiteY6-32" fmla="*/ 1219200 h 1625600"/>
              <a:gd name="connsiteX7-33" fmla="*/ 798285 w 6096000"/>
              <a:gd name="connsiteY7-34" fmla="*/ 420914 h 1625600"/>
              <a:gd name="connsiteX0-35" fmla="*/ 580571 w 6096000"/>
              <a:gd name="connsiteY0-36" fmla="*/ 420914 h 1625600"/>
              <a:gd name="connsiteX1-37" fmla="*/ 5283200 w 6096000"/>
              <a:gd name="connsiteY1-38" fmla="*/ 406400 h 1625600"/>
              <a:gd name="connsiteX2-39" fmla="*/ 5283200 w 6096000"/>
              <a:gd name="connsiteY2-40" fmla="*/ 0 h 1625600"/>
              <a:gd name="connsiteX3-41" fmla="*/ 6096000 w 6096000"/>
              <a:gd name="connsiteY3-42" fmla="*/ 812800 h 1625600"/>
              <a:gd name="connsiteX4-43" fmla="*/ 5283200 w 6096000"/>
              <a:gd name="connsiteY4-44" fmla="*/ 1625600 h 1625600"/>
              <a:gd name="connsiteX5-45" fmla="*/ 5283200 w 6096000"/>
              <a:gd name="connsiteY5-46" fmla="*/ 1219200 h 1625600"/>
              <a:gd name="connsiteX6-47" fmla="*/ 0 w 6096000"/>
              <a:gd name="connsiteY6-48" fmla="*/ 1219200 h 1625600"/>
              <a:gd name="connsiteX7-49" fmla="*/ 580571 w 6096000"/>
              <a:gd name="connsiteY7-50" fmla="*/ 420914 h 162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096000" h="1625600">
                <a:moveTo>
                  <a:pt x="580571" y="420914"/>
                </a:moveTo>
                <a:lnTo>
                  <a:pt x="5283200" y="406400"/>
                </a:lnTo>
                <a:lnTo>
                  <a:pt x="5283200" y="0"/>
                </a:lnTo>
                <a:lnTo>
                  <a:pt x="6096000" y="812800"/>
                </a:lnTo>
                <a:lnTo>
                  <a:pt x="5283200" y="1625600"/>
                </a:lnTo>
                <a:lnTo>
                  <a:pt x="5283200" y="1219200"/>
                </a:lnTo>
                <a:lnTo>
                  <a:pt x="0" y="1219200"/>
                </a:lnTo>
                <a:lnTo>
                  <a:pt x="580571" y="420914"/>
                </a:lnTo>
                <a:close/>
              </a:path>
            </a:pathLst>
          </a:custGeom>
          <a:solidFill>
            <a:srgbClr val="E1F9FF"/>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196" name="矩形 30"/>
          <p:cNvSpPr/>
          <p:nvPr/>
        </p:nvSpPr>
        <p:spPr bwMode="auto">
          <a:xfrm>
            <a:off x="0" y="1231900"/>
            <a:ext cx="714375" cy="536575"/>
          </a:xfrm>
          <a:custGeom>
            <a:avLst/>
            <a:gdLst>
              <a:gd name="T0" fmla="*/ 0 w 715286"/>
              <a:gd name="T1" fmla="*/ 0 h 725715"/>
              <a:gd name="T2" fmla="*/ 662681 w 715286"/>
              <a:gd name="T3" fmla="*/ 0 h 725715"/>
              <a:gd name="T4" fmla="*/ 245828 w 715286"/>
              <a:gd name="T5" fmla="*/ 1 h 725715"/>
              <a:gd name="T6" fmla="*/ 0 w 715286"/>
              <a:gd name="T7" fmla="*/ 1 h 725715"/>
              <a:gd name="T8" fmla="*/ 0 w 715286"/>
              <a:gd name="T9" fmla="*/ 0 h 72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5286" h="725715">
                <a:moveTo>
                  <a:pt x="0" y="0"/>
                </a:moveTo>
                <a:lnTo>
                  <a:pt x="715286" y="0"/>
                </a:lnTo>
                <a:lnTo>
                  <a:pt x="265343" y="725715"/>
                </a:lnTo>
                <a:lnTo>
                  <a:pt x="0" y="725715"/>
                </a:lnTo>
                <a:lnTo>
                  <a:pt x="0" y="0"/>
                </a:lnTo>
                <a:close/>
              </a:path>
            </a:pathLst>
          </a:custGeom>
          <a:solidFill>
            <a:srgbClr val="E1F9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spcBef>
                <a:spcPct val="0"/>
              </a:spcBef>
              <a:spcAft>
                <a:spcPct val="0"/>
              </a:spcAft>
            </a:pPr>
            <a:endParaRPr lang="zh-CN" altLang="en-US" smtClean="0">
              <a:solidFill>
                <a:prstClr val="black"/>
              </a:solidFill>
            </a:endParaRPr>
          </a:p>
        </p:txBody>
      </p:sp>
      <p:sp>
        <p:nvSpPr>
          <p:cNvPr id="8197" name="矩形 23"/>
          <p:cNvSpPr>
            <a:spLocks noChangeArrowheads="1"/>
          </p:cNvSpPr>
          <p:nvPr/>
        </p:nvSpPr>
        <p:spPr bwMode="auto">
          <a:xfrm>
            <a:off x="2168525" y="1119188"/>
            <a:ext cx="5394325" cy="64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pPr>
            <a:r>
              <a:rPr lang="en-US" altLang="zh-CN" sz="2700" dirty="0" smtClean="0">
                <a:solidFill>
                  <a:srgbClr val="1369B2"/>
                </a:solidFill>
                <a:latin typeface="微软雅黑" panose="020B0503020204020204" pitchFamily="34" charset="-122"/>
                <a:ea typeface="微软雅黑" panose="020B0503020204020204" pitchFamily="34" charset="-122"/>
              </a:rPr>
              <a:t>5.1.1  </a:t>
            </a:r>
            <a:r>
              <a:rPr lang="zh-CN" altLang="en-US" sz="2700" dirty="0" smtClean="0">
                <a:solidFill>
                  <a:srgbClr val="1369B2"/>
                </a:solidFill>
                <a:latin typeface="微软雅黑" panose="020B0503020204020204" pitchFamily="34" charset="-122"/>
                <a:ea typeface="微软雅黑" panose="020B0503020204020204" pitchFamily="34" charset="-122"/>
              </a:rPr>
              <a:t>社交平台</a:t>
            </a:r>
          </a:p>
        </p:txBody>
      </p:sp>
      <p:pic>
        <p:nvPicPr>
          <p:cNvPr id="8198"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914400"/>
            <a:ext cx="14033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4"/>
          <p:cNvSpPr>
            <a:spLocks noChangeArrowheads="1"/>
          </p:cNvSpPr>
          <p:nvPr/>
        </p:nvSpPr>
        <p:spPr bwMode="auto">
          <a:xfrm>
            <a:off x="536575" y="2044700"/>
            <a:ext cx="9140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1B639F"/>
                </a:solidFill>
              </a:rPr>
              <a:t>1</a:t>
            </a:r>
            <a:r>
              <a:rPr lang="en-US" altLang="zh-CN" sz="2000" b="1" dirty="0" smtClean="0">
                <a:solidFill>
                  <a:srgbClr val="1B639F"/>
                </a:solidFill>
              </a:rPr>
              <a:t>.</a:t>
            </a:r>
            <a:r>
              <a:rPr lang="zh-CN" altLang="en-US" sz="2000" b="1" dirty="0" smtClean="0">
                <a:solidFill>
                  <a:srgbClr val="1B639F"/>
                </a:solidFill>
              </a:rPr>
              <a:t>论坛</a:t>
            </a:r>
            <a:endParaRPr lang="zh-CN" altLang="en-US" sz="2000" b="1" dirty="0">
              <a:solidFill>
                <a:srgbClr val="1B639F"/>
              </a:solidFill>
            </a:endParaRPr>
          </a:p>
        </p:txBody>
      </p:sp>
      <p:sp>
        <p:nvSpPr>
          <p:cNvPr id="9" name="矩形 15"/>
          <p:cNvSpPr>
            <a:spLocks noChangeArrowheads="1"/>
          </p:cNvSpPr>
          <p:nvPr/>
        </p:nvSpPr>
        <p:spPr bwMode="auto">
          <a:xfrm>
            <a:off x="688976" y="2473325"/>
            <a:ext cx="7771456"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08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700" b="1" dirty="0">
                <a:latin typeface="微软雅黑" panose="020B0503020204020204" pitchFamily="34" charset="-122"/>
                <a:ea typeface="微软雅黑" panose="020B0503020204020204" pitchFamily="34" charset="-122"/>
              </a:rPr>
              <a:t>（</a:t>
            </a:r>
            <a:r>
              <a:rPr lang="en-US" altLang="zh-CN" sz="1700" b="1" dirty="0">
                <a:latin typeface="微软雅黑" panose="020B0503020204020204" pitchFamily="34" charset="-122"/>
                <a:ea typeface="微软雅黑" panose="020B0503020204020204" pitchFamily="34" charset="-122"/>
              </a:rPr>
              <a:t>2</a:t>
            </a:r>
            <a:r>
              <a:rPr lang="zh-CN" altLang="en-US" sz="1700" b="1" dirty="0" smtClean="0">
                <a:latin typeface="微软雅黑" panose="020B0503020204020204" pitchFamily="34" charset="-122"/>
                <a:ea typeface="微软雅黑" panose="020B0503020204020204" pitchFamily="34" charset="-122"/>
              </a:rPr>
              <a:t>）论坛</a:t>
            </a:r>
            <a:r>
              <a:rPr lang="zh-CN" altLang="en-US" sz="1700" b="1" dirty="0">
                <a:latin typeface="微软雅黑" panose="020B0503020204020204" pitchFamily="34" charset="-122"/>
                <a:ea typeface="微软雅黑" panose="020B0503020204020204" pitchFamily="34" charset="-122"/>
              </a:rPr>
              <a:t>的特点</a:t>
            </a:r>
          </a:p>
          <a:p>
            <a:pPr algn="just">
              <a:lnSpc>
                <a:spcPct val="150000"/>
              </a:lnSpc>
            </a:pPr>
            <a:r>
              <a:rPr lang="zh-CN" altLang="en-US" sz="1700" dirty="0">
                <a:latin typeface="微软雅黑" panose="020B0503020204020204" pitchFamily="34" charset="-122"/>
                <a:ea typeface="微软雅黑" panose="020B0503020204020204" pitchFamily="34" charset="-122"/>
              </a:rPr>
              <a:t>论坛的特点可以归纳为以下几点：</a:t>
            </a:r>
          </a:p>
          <a:p>
            <a:pPr algn="just">
              <a:lnSpc>
                <a:spcPct val="150000"/>
              </a:lnSpc>
            </a:pPr>
            <a:r>
              <a:rPr lang="en-US" altLang="zh-CN" sz="1700" dirty="0">
                <a:latin typeface="微软雅黑" panose="020B0503020204020204" pitchFamily="34" charset="-122"/>
                <a:ea typeface="微软雅黑" panose="020B0503020204020204" pitchFamily="34" charset="-122"/>
              </a:rPr>
              <a:t>1</a:t>
            </a:r>
            <a:r>
              <a:rPr lang="en-US" altLang="zh-CN" sz="1700" dirty="0" smtClean="0">
                <a:latin typeface="微软雅黑" panose="020B0503020204020204" pitchFamily="34" charset="-122"/>
                <a:ea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rPr>
              <a:t>论坛</a:t>
            </a:r>
            <a:r>
              <a:rPr lang="zh-CN" altLang="en-US" sz="1700" dirty="0">
                <a:latin typeface="微软雅黑" panose="020B0503020204020204" pitchFamily="34" charset="-122"/>
                <a:ea typeface="微软雅黑" panose="020B0503020204020204" pitchFamily="34" charset="-122"/>
              </a:rPr>
              <a:t>具有较高的精准用户流量，可以有针对性的为企业提供营销传播服务。</a:t>
            </a:r>
          </a:p>
          <a:p>
            <a:pPr algn="just">
              <a:lnSpc>
                <a:spcPct val="150000"/>
              </a:lnSpc>
            </a:pPr>
            <a:r>
              <a:rPr lang="en-US" altLang="zh-CN" sz="1700" dirty="0">
                <a:latin typeface="微软雅黑" panose="020B0503020204020204" pitchFamily="34" charset="-122"/>
                <a:ea typeface="微软雅黑" panose="020B0503020204020204" pitchFamily="34" charset="-122"/>
              </a:rPr>
              <a:t>2</a:t>
            </a:r>
            <a:r>
              <a:rPr lang="en-US" altLang="zh-CN" sz="1700" dirty="0" smtClean="0">
                <a:latin typeface="微软雅黑" panose="020B0503020204020204" pitchFamily="34" charset="-122"/>
                <a:ea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rPr>
              <a:t>论坛</a:t>
            </a:r>
            <a:r>
              <a:rPr lang="zh-CN" altLang="en-US" sz="1700" dirty="0">
                <a:latin typeface="微软雅黑" panose="020B0503020204020204" pitchFamily="34" charset="-122"/>
                <a:ea typeface="微软雅黑" panose="020B0503020204020204" pitchFamily="34" charset="-122"/>
              </a:rPr>
              <a:t>话题具有开放性，各式各样的观点都会在论坛中</a:t>
            </a:r>
            <a:r>
              <a:rPr lang="zh-CN" altLang="en-US" sz="1700" dirty="0" smtClean="0">
                <a:latin typeface="微软雅黑" panose="020B0503020204020204" pitchFamily="34" charset="-122"/>
                <a:ea typeface="微软雅黑" panose="020B0503020204020204" pitchFamily="34" charset="-122"/>
              </a:rPr>
              <a:t>出现。</a:t>
            </a:r>
            <a:endParaRPr lang="zh-CN" altLang="en-US" sz="1700" dirty="0">
              <a:latin typeface="微软雅黑" panose="020B0503020204020204" pitchFamily="34" charset="-122"/>
              <a:ea typeface="微软雅黑" panose="020B0503020204020204" pitchFamily="34" charset="-122"/>
            </a:endParaRPr>
          </a:p>
          <a:p>
            <a:pPr algn="just">
              <a:lnSpc>
                <a:spcPct val="150000"/>
              </a:lnSpc>
            </a:pPr>
            <a:r>
              <a:rPr lang="en-US" altLang="zh-CN" sz="1700" dirty="0">
                <a:latin typeface="微软雅黑" panose="020B0503020204020204" pitchFamily="34" charset="-122"/>
                <a:ea typeface="微软雅黑" panose="020B0503020204020204" pitchFamily="34" charset="-122"/>
              </a:rPr>
              <a:t>3</a:t>
            </a:r>
            <a:r>
              <a:rPr lang="en-US" altLang="zh-CN" sz="1700" dirty="0" smtClean="0">
                <a:latin typeface="微软雅黑" panose="020B0503020204020204" pitchFamily="34" charset="-122"/>
                <a:ea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rPr>
              <a:t>论坛</a:t>
            </a:r>
            <a:r>
              <a:rPr lang="zh-CN" altLang="en-US" sz="1700" dirty="0">
                <a:latin typeface="微软雅黑" panose="020B0503020204020204" pitchFamily="34" charset="-122"/>
                <a:ea typeface="微软雅黑" panose="020B0503020204020204" pitchFamily="34" charset="-122"/>
              </a:rPr>
              <a:t>活动具有强大的聚众能力，论坛内常见有各类活动，例如踩楼、灌水、斗图、视频等，能调动网友与品牌之间的互动。</a:t>
            </a:r>
          </a:p>
          <a:p>
            <a:pPr algn="just">
              <a:lnSpc>
                <a:spcPct val="150000"/>
              </a:lnSpc>
            </a:pPr>
            <a:r>
              <a:rPr lang="en-US" altLang="zh-CN" sz="1700" dirty="0">
                <a:latin typeface="微软雅黑" panose="020B0503020204020204" pitchFamily="34" charset="-122"/>
                <a:ea typeface="微软雅黑" panose="020B0503020204020204" pitchFamily="34" charset="-122"/>
              </a:rPr>
              <a:t>4</a:t>
            </a:r>
            <a:r>
              <a:rPr lang="en-US" altLang="zh-CN" sz="1700" dirty="0" smtClean="0">
                <a:latin typeface="微软雅黑" panose="020B0503020204020204" pitchFamily="34" charset="-122"/>
                <a:ea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rPr>
              <a:t>论坛</a:t>
            </a:r>
            <a:r>
              <a:rPr lang="zh-CN" altLang="en-US" sz="1700" dirty="0">
                <a:latin typeface="微软雅黑" panose="020B0503020204020204" pitchFamily="34" charset="-122"/>
                <a:ea typeface="微软雅黑" panose="020B0503020204020204" pitchFamily="34" charset="-122"/>
              </a:rPr>
              <a:t>内容具有很强的传播性，论坛内优质的内容会引发用户自行进行传播，并展开持续的传播效应，最终导致传播的连锁反应。</a:t>
            </a:r>
          </a:p>
          <a:p>
            <a:pPr algn="just">
              <a:lnSpc>
                <a:spcPct val="150000"/>
              </a:lnSpc>
            </a:pPr>
            <a:r>
              <a:rPr lang="en-US" altLang="zh-CN" sz="1700" dirty="0">
                <a:latin typeface="微软雅黑" panose="020B0503020204020204" pitchFamily="34" charset="-122"/>
                <a:ea typeface="微软雅黑" panose="020B0503020204020204" pitchFamily="34" charset="-122"/>
              </a:rPr>
              <a:t>5</a:t>
            </a:r>
            <a:r>
              <a:rPr lang="en-US" altLang="zh-CN" sz="1700" dirty="0" smtClean="0">
                <a:latin typeface="微软雅黑" panose="020B0503020204020204" pitchFamily="34" charset="-122"/>
                <a:ea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rPr>
              <a:t>论坛</a:t>
            </a:r>
            <a:r>
              <a:rPr lang="zh-CN" altLang="en-US" sz="1700" dirty="0">
                <a:latin typeface="微软雅黑" panose="020B0503020204020204" pitchFamily="34" charset="-122"/>
                <a:ea typeface="微软雅黑" panose="020B0503020204020204" pitchFamily="34" charset="-122"/>
              </a:rPr>
              <a:t>具有较强的网络关联性，不仅在相关网站或者平台上能轻易找到论坛的入口和内容，在主流搜索引擎上也能够快速寻找到论坛内的帖子。</a:t>
            </a:r>
          </a:p>
        </p:txBody>
      </p:sp>
    </p:spTree>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默认设计模板">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solidFill>
            <a:srgbClr val="00ACE6"/>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noFill/>
        <a:ln w="28575" cap="flat" cmpd="sng" algn="ctr">
          <a:solidFill>
            <a:srgbClr val="00ACE6"/>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5941</Words>
  <Application>Microsoft Office PowerPoint</Application>
  <PresentationFormat>全屏显示(4:3)</PresentationFormat>
  <Paragraphs>406</Paragraphs>
  <Slides>59</Slides>
  <Notes>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59</vt:i4>
      </vt:variant>
    </vt:vector>
  </HeadingPairs>
  <TitlesOfParts>
    <vt:vector size="71" baseType="lpstr">
      <vt:lpstr>Copperplate Gothic Bold</vt:lpstr>
      <vt:lpstr>Gulim</vt:lpstr>
      <vt:lpstr>方正正粗黑简体</vt:lpstr>
      <vt:lpstr>黑体</vt:lpstr>
      <vt:lpstr>楷体</vt:lpstr>
      <vt:lpstr>宋体</vt:lpstr>
      <vt:lpstr>微软雅黑</vt:lpstr>
      <vt:lpstr>Arial</vt:lpstr>
      <vt:lpstr>Calibri</vt:lpstr>
      <vt:lpstr>Times New Roman</vt:lpstr>
      <vt:lpstr>Wingdings</vt:lpstr>
      <vt:lpstr>默认设计模板</vt:lpstr>
      <vt:lpstr>PowerPoint 演示文稿</vt:lpstr>
      <vt:lpstr>PowerPoint 演示文稿</vt:lpstr>
      <vt:lpstr>PowerPoint 演示文稿</vt:lpstr>
      <vt:lpstr>【引导案例】</vt:lpstr>
      <vt:lpstr>【引导案例】</vt:lpstr>
      <vt:lpstr>PowerPoint 演示文稿</vt:lpstr>
      <vt:lpstr>5.1  免费流量渠道</vt:lpstr>
      <vt:lpstr>5.1  免费流量渠道</vt:lpstr>
      <vt:lpstr>5.1  免费流量渠道</vt:lpstr>
      <vt:lpstr>5.1  免费流量渠道</vt:lpstr>
      <vt:lpstr>5.1  免费流量渠道</vt:lpstr>
      <vt:lpstr>5.1  免费流量渠道</vt:lpstr>
      <vt:lpstr>5.1  免费流量渠道</vt:lpstr>
      <vt:lpstr>5.1  免费流量渠道</vt:lpstr>
      <vt:lpstr>5.1  免费流量渠道</vt:lpstr>
      <vt:lpstr>5.1  免费流量渠道</vt:lpstr>
      <vt:lpstr>5.1  免费流量渠道</vt:lpstr>
      <vt:lpstr>5.1  免费流量渠道</vt:lpstr>
      <vt:lpstr>5.1  免费流量渠道</vt:lpstr>
      <vt:lpstr>5.1  免费流量渠道</vt:lpstr>
      <vt:lpstr>5.1  免费流量渠道</vt:lpstr>
      <vt:lpstr>5.1  免费流量渠道</vt:lpstr>
      <vt:lpstr>5.1  免费流量渠道</vt:lpstr>
      <vt:lpstr>5.1  免费流量渠道</vt:lpstr>
      <vt:lpstr>5.1  免费流量渠道</vt:lpstr>
      <vt:lpstr>5.1  免费流量渠道</vt:lpstr>
      <vt:lpstr>5.1  免费流量渠道</vt:lpstr>
      <vt:lpstr>5.1  免费流量渠道</vt:lpstr>
      <vt:lpstr>5.1  免费流量渠道</vt:lpstr>
      <vt:lpstr>5.1  免费流量渠道</vt:lpstr>
      <vt:lpstr>5.1  免费流量渠道</vt:lpstr>
      <vt:lpstr>PowerPoint 演示文稿</vt:lpstr>
      <vt:lpstr>5.2  KOL引流</vt:lpstr>
      <vt:lpstr>5.2  KOL引流</vt:lpstr>
      <vt:lpstr>5.2  KOL引流</vt:lpstr>
      <vt:lpstr>5.2  KOL引流</vt:lpstr>
      <vt:lpstr>5.2  KOL引流</vt:lpstr>
      <vt:lpstr>5.2  KOL引流</vt:lpstr>
      <vt:lpstr>5.2  KOL引流</vt:lpstr>
      <vt:lpstr>5.2  KOL引流</vt:lpstr>
      <vt:lpstr>5.2  KOL引流</vt:lpstr>
      <vt:lpstr>5.2  KOL引流</vt:lpstr>
      <vt:lpstr>5.2  KOL引流</vt:lpstr>
      <vt:lpstr>5.2  KOL引流</vt:lpstr>
      <vt:lpstr>PowerPoint 演示文稿</vt:lpstr>
      <vt:lpstr>5.3  活动推广</vt:lpstr>
      <vt:lpstr>5.3  活动推广</vt:lpstr>
      <vt:lpstr>5.3  活动推广</vt:lpstr>
      <vt:lpstr>5.3  活动推广</vt:lpstr>
      <vt:lpstr>PowerPoint 演示文稿</vt:lpstr>
      <vt:lpstr>5.4  付费广告推广</vt:lpstr>
      <vt:lpstr>5.4  付费广告推广</vt:lpstr>
      <vt:lpstr>5.4  付费广告推广</vt:lpstr>
      <vt:lpstr>5.4  付费广告推广</vt:lpstr>
      <vt:lpstr>5.4  付费广告推广</vt:lpstr>
      <vt:lpstr>5.4  付费广告推广</vt:lpstr>
      <vt:lpstr>5.4  付费广告推广</vt:lpstr>
      <vt:lpstr>5.4  付费广告推广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lalala</dc:creator>
  <cp:lastModifiedBy>itcast</cp:lastModifiedBy>
  <cp:revision>139</cp:revision>
  <dcterms:created xsi:type="dcterms:W3CDTF">2019-10-12T01:15:00Z</dcterms:created>
  <dcterms:modified xsi:type="dcterms:W3CDTF">2021-03-24T07:01:06Z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