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7" r:id="rId2"/>
    <p:sldId id="258" r:id="rId3"/>
    <p:sldId id="259" r:id="rId4"/>
    <p:sldId id="260" r:id="rId5"/>
    <p:sldId id="299" r:id="rId6"/>
    <p:sldId id="262" r:id="rId7"/>
    <p:sldId id="263" r:id="rId8"/>
    <p:sldId id="264" r:id="rId9"/>
    <p:sldId id="265" r:id="rId10"/>
    <p:sldId id="266" r:id="rId11"/>
    <p:sldId id="267" r:id="rId12"/>
    <p:sldId id="273" r:id="rId13"/>
    <p:sldId id="268" r:id="rId14"/>
    <p:sldId id="275" r:id="rId15"/>
    <p:sldId id="300" r:id="rId16"/>
    <p:sldId id="276" r:id="rId17"/>
    <p:sldId id="274"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301" r:id="rId34"/>
    <p:sldId id="302"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69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0" d="100"/>
          <a:sy n="110" d="100"/>
        </p:scale>
        <p:origin x="1566" y="-6"/>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804"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0DD77-0987-4013-902F-65B384A139B4}"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2E8143-FBAE-4A7A-AD25-2754C2DDAFE6}" type="slidenum">
              <a:rPr lang="zh-CN" altLang="en-US" smtClean="0"/>
              <a:t>‹#›</a:t>
            </a:fld>
            <a:endParaRPr lang="zh-CN" altLang="en-US"/>
          </a:p>
        </p:txBody>
      </p:sp>
    </p:spTree>
    <p:extLst>
      <p:ext uri="{BB962C8B-B14F-4D97-AF65-F5344CB8AC3E}">
        <p14:creationId xmlns:p14="http://schemas.microsoft.com/office/powerpoint/2010/main" val="3484163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p:spPr>
        <p:txBody>
          <a:bodyPr/>
          <a:lstStyle/>
          <a:p>
            <a:endParaRPr lang="zh-CN" altLang="en-US" smtClean="0">
              <a:ea typeface="宋体" panose="02010600030101010101" pitchFamily="2" charset="-122"/>
            </a:endParaRPr>
          </a:p>
        </p:txBody>
      </p:sp>
      <p:sp>
        <p:nvSpPr>
          <p:cNvPr id="5222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58E0E8A-9739-41E1-9DAF-8C277609F058}" type="slidenum">
              <a:rPr lang="zh-CN" altLang="en-US">
                <a:solidFill>
                  <a:prstClr val="black"/>
                </a:solidFill>
              </a:rPr>
              <a:t>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组合 3"/>
          <p:cNvGrpSpPr/>
          <p:nvPr userDrawn="1"/>
        </p:nvGrpSpPr>
        <p:grpSpPr>
          <a:xfrm>
            <a:off x="1547664" y="0"/>
            <a:ext cx="6259483" cy="1600200"/>
            <a:chOff x="3117273" y="-3221"/>
            <a:chExt cx="6259483" cy="1600200"/>
          </a:xfrm>
        </p:grpSpPr>
        <p:sp>
          <p:nvSpPr>
            <p:cNvPr id="5" name="矩形 4"/>
            <p:cNvSpPr/>
            <p:nvPr userDrawn="1"/>
          </p:nvSpPr>
          <p:spPr>
            <a:xfrm>
              <a:off x="3117273" y="-3221"/>
              <a:ext cx="6259483" cy="1600200"/>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93773" y="760266"/>
              <a:ext cx="3590099" cy="560369"/>
            </a:xfrm>
            <a:prstGeom prst="rect">
              <a:avLst/>
            </a:prstGeom>
          </p:spPr>
        </p:pic>
      </p:gr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5" name="组合 4"/>
          <p:cNvGrpSpPr/>
          <p:nvPr userDrawn="1"/>
        </p:nvGrpSpPr>
        <p:grpSpPr>
          <a:xfrm>
            <a:off x="6056651" y="309675"/>
            <a:ext cx="2630149" cy="615875"/>
            <a:chOff x="8429625" y="247650"/>
            <a:chExt cx="3457575" cy="809625"/>
          </a:xfrm>
        </p:grpSpPr>
        <p:sp>
          <p:nvSpPr>
            <p:cNvPr id="6" name="矩形 5"/>
            <p:cNvSpPr/>
            <p:nvPr userDrawn="1"/>
          </p:nvSpPr>
          <p:spPr>
            <a:xfrm>
              <a:off x="8429625" y="247650"/>
              <a:ext cx="3457575"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8674" y="477694"/>
              <a:ext cx="3091500" cy="482544"/>
            </a:xfrm>
            <a:prstGeom prst="rect">
              <a:avLst/>
            </a:prstGeom>
          </p:spPr>
        </p:pic>
      </p:grpSp>
      <p:sp>
        <p:nvSpPr>
          <p:cNvPr id="8" name="TextBox 4"/>
          <p:cNvSpPr txBox="1"/>
          <p:nvPr userDrawn="1"/>
        </p:nvSpPr>
        <p:spPr>
          <a:xfrm>
            <a:off x="395536" y="6597978"/>
            <a:ext cx="2016224" cy="261610"/>
          </a:xfrm>
          <a:prstGeom prst="rect">
            <a:avLst/>
          </a:prstGeom>
          <a:solidFill>
            <a:srgbClr val="1369B2"/>
          </a:solidFill>
        </p:spPr>
        <p:txBody>
          <a:bodyPr wrap="square" rtlCol="0">
            <a:spAutoFit/>
          </a:bodyPr>
          <a:lstStyle/>
          <a:p>
            <a:r>
              <a:rPr lang="en-US" altLang="zh-CN" sz="1100" b="1" dirty="0" err="1">
                <a:solidFill>
                  <a:schemeClr val="bg1"/>
                </a:solidFill>
                <a:latin typeface="微软雅黑" panose="020B0503020204020204" pitchFamily="34" charset="-122"/>
                <a:ea typeface="微软雅黑" panose="020B0503020204020204" pitchFamily="34" charset="-122"/>
              </a:rPr>
              <a:t>yx.ityxb.com</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613" y="3789040"/>
            <a:ext cx="8602861" cy="848558"/>
          </a:xfrm>
          <a:prstGeom prst="rect">
            <a:avLst/>
          </a:prstGeom>
        </p:spPr>
      </p:pic>
      <p:grpSp>
        <p:nvGrpSpPr>
          <p:cNvPr id="6" name="组合 5"/>
          <p:cNvGrpSpPr/>
          <p:nvPr userDrawn="1"/>
        </p:nvGrpSpPr>
        <p:grpSpPr>
          <a:xfrm>
            <a:off x="2339752" y="1417638"/>
            <a:ext cx="4844935" cy="1155469"/>
            <a:chOff x="3765665" y="989215"/>
            <a:chExt cx="4844935" cy="1155469"/>
          </a:xfrm>
        </p:grpSpPr>
        <p:sp>
          <p:nvSpPr>
            <p:cNvPr id="4" name="矩形 3"/>
            <p:cNvSpPr/>
            <p:nvPr userDrawn="1"/>
          </p:nvSpPr>
          <p:spPr>
            <a:xfrm>
              <a:off x="3765665" y="989215"/>
              <a:ext cx="4844935" cy="115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48948" y="1381406"/>
              <a:ext cx="3798019" cy="592823"/>
            </a:xfrm>
            <a:prstGeom prst="rect">
              <a:avLst/>
            </a:prstGeom>
          </p:spPr>
        </p:pic>
      </p:gr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push di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27.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2.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588" y="2641600"/>
            <a:ext cx="9144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altLang="zh-CN"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章	社群概述</a:t>
            </a:r>
          </a:p>
        </p:txBody>
      </p:sp>
      <p:sp>
        <p:nvSpPr>
          <p:cNvPr id="2051" name="TextBox 13"/>
          <p:cNvSpPr>
            <a:spLocks noChangeArrowheads="1"/>
          </p:cNvSpPr>
          <p:nvPr/>
        </p:nvSpPr>
        <p:spPr bwMode="auto">
          <a:xfrm>
            <a:off x="5133975" y="5497513"/>
            <a:ext cx="3236913" cy="874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社群概念</a:t>
            </a:r>
            <a:endPar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endParaRPr>
          </a:p>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社群的价值</a:t>
            </a:r>
          </a:p>
        </p:txBody>
      </p:sp>
      <p:sp>
        <p:nvSpPr>
          <p:cNvPr id="2052" name="矩形 8"/>
          <p:cNvSpPr>
            <a:spLocks noChangeArrowheads="1"/>
          </p:cNvSpPr>
          <p:nvPr/>
        </p:nvSpPr>
        <p:spPr bwMode="auto">
          <a:xfrm>
            <a:off x="2514600" y="5511800"/>
            <a:ext cx="565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社群</a:t>
            </a:r>
            <a:r>
              <a:rPr lang="zh-CN" altLang="en-US" dirty="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由来与</a:t>
            </a: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发展</a:t>
            </a:r>
          </a:p>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社群的组成要素</a:t>
            </a:r>
          </a:p>
        </p:txBody>
      </p:sp>
      <p:sp>
        <p:nvSpPr>
          <p:cNvPr id="11" name="椭圆 10"/>
          <p:cNvSpPr/>
          <p:nvPr/>
        </p:nvSpPr>
        <p:spPr bwMode="auto">
          <a:xfrm>
            <a:off x="1187624" y="5541963"/>
            <a:ext cx="1057101" cy="792162"/>
          </a:xfrm>
          <a:prstGeom prst="ellipse">
            <a:avLst/>
          </a:prstGeom>
          <a:solidFill>
            <a:srgbClr val="92A1D1"/>
          </a:solidFill>
          <a:ln w="28575" cap="flat" cmpd="sng" algn="ctr">
            <a:noFill/>
            <a:prstDash val="solid"/>
            <a:round/>
            <a:headEnd type="none" w="med" len="med"/>
            <a:tailEnd type="none" w="med" len="med"/>
          </a:ln>
          <a:effectLst/>
        </p:spPr>
        <p:txBody>
          <a:bodyPr/>
          <a:lstStyle/>
          <a:p>
            <a:pPr eaLnBrk="0" fontAlgn="base" hangingPunct="0">
              <a:spcBef>
                <a:spcPct val="0"/>
              </a:spcBef>
              <a:spcAft>
                <a:spcPct val="0"/>
              </a:spcAft>
              <a:buFont typeface="Arial" panose="020B0604020202020204" pitchFamily="34" charset="0"/>
              <a:buNone/>
              <a:defRPr/>
            </a:pPr>
            <a:endParaRPr lang="zh-CN" altLang="en-US">
              <a:solidFill>
                <a:srgbClr val="7FD13B">
                  <a:lumMod val="75000"/>
                </a:srgbClr>
              </a:solidFill>
            </a:endParaRPr>
          </a:p>
        </p:txBody>
      </p:sp>
      <p:sp>
        <p:nvSpPr>
          <p:cNvPr id="2054" name="矩形 4"/>
          <p:cNvSpPr>
            <a:spLocks noChangeArrowheads="1"/>
          </p:cNvSpPr>
          <p:nvPr/>
        </p:nvSpPr>
        <p:spPr bwMode="auto">
          <a:xfrm>
            <a:off x="1241629" y="5589240"/>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新媒体</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运营</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社群由来与发展</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1.1.2  </a:t>
            </a:r>
            <a:r>
              <a:rPr lang="zh-CN" altLang="en-US" sz="2700" dirty="0" smtClean="0">
                <a:solidFill>
                  <a:srgbClr val="1369B2"/>
                </a:solidFill>
                <a:latin typeface="微软雅黑" panose="020B0503020204020204" pitchFamily="34" charset="-122"/>
                <a:ea typeface="微软雅黑" panose="020B0503020204020204" pitchFamily="34" charset="-122"/>
              </a:rPr>
              <a:t>社</a:t>
            </a:r>
            <a:r>
              <a:rPr lang="zh-CN" altLang="en-US" sz="2700" dirty="0">
                <a:solidFill>
                  <a:srgbClr val="1369B2"/>
                </a:solidFill>
                <a:latin typeface="微软雅黑" panose="020B0503020204020204" pitchFamily="34" charset="-122"/>
                <a:ea typeface="微软雅黑" panose="020B0503020204020204" pitchFamily="34" charset="-122"/>
              </a:rPr>
              <a:t>群的阶段发展</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4"/>
          <p:cNvSpPr>
            <a:spLocks noChangeArrowheads="1"/>
          </p:cNvSpPr>
          <p:nvPr/>
        </p:nvSpPr>
        <p:spPr bwMode="auto">
          <a:xfrm>
            <a:off x="536575" y="2044700"/>
            <a:ext cx="30492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第二</a:t>
            </a:r>
            <a:r>
              <a:rPr lang="zh-CN" altLang="en-US" sz="2000" b="1" dirty="0">
                <a:solidFill>
                  <a:srgbClr val="1B639F"/>
                </a:solidFill>
              </a:rPr>
              <a:t>阶段：无线电社群</a:t>
            </a:r>
          </a:p>
        </p:txBody>
      </p:sp>
      <p:sp>
        <p:nvSpPr>
          <p:cNvPr id="10" name="矩形 15"/>
          <p:cNvSpPr>
            <a:spLocks noChangeArrowheads="1"/>
          </p:cNvSpPr>
          <p:nvPr/>
        </p:nvSpPr>
        <p:spPr bwMode="auto">
          <a:xfrm>
            <a:off x="688975" y="2473325"/>
            <a:ext cx="5467201"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在</a:t>
            </a:r>
            <a:r>
              <a:rPr lang="en-US" altLang="zh-CN" sz="1700" dirty="0">
                <a:latin typeface="微软雅黑" panose="020B0503020204020204" pitchFamily="34" charset="-122"/>
                <a:ea typeface="微软雅黑" panose="020B0503020204020204" pitchFamily="34" charset="-122"/>
              </a:rPr>
              <a:t>20</a:t>
            </a:r>
            <a:r>
              <a:rPr lang="zh-CN" altLang="en-US" sz="1700" dirty="0">
                <a:latin typeface="微软雅黑" panose="020B0503020204020204" pitchFamily="34" charset="-122"/>
                <a:ea typeface="微软雅黑" panose="020B0503020204020204" pitchFamily="34" charset="-122"/>
              </a:rPr>
              <a:t>世纪初，随着无线电技术（通过无线电联络的方式，比如电报）的普及，人们沟通的方式发生改变，开始出现以无线电方式进行聚会活动的社群，例如最有名的美国</a:t>
            </a:r>
            <a:r>
              <a:rPr lang="en-US" altLang="zh-CN" sz="1700" dirty="0">
                <a:latin typeface="微软雅黑" panose="020B0503020204020204" pitchFamily="34" charset="-122"/>
                <a:ea typeface="微软雅黑" panose="020B0503020204020204" pitchFamily="34" charset="-122"/>
              </a:rPr>
              <a:t>HAM</a:t>
            </a:r>
            <a:r>
              <a:rPr lang="zh-CN" altLang="en-US" sz="1700" dirty="0">
                <a:latin typeface="微软雅黑" panose="020B0503020204020204" pitchFamily="34" charset="-122"/>
                <a:ea typeface="微软雅黑" panose="020B0503020204020204" pitchFamily="34" charset="-122"/>
              </a:rPr>
              <a:t>（业余无线电）社群，由一群以无线电信号作为联络方式的爱好者</a:t>
            </a:r>
            <a:r>
              <a:rPr lang="zh-CN" altLang="en-US" sz="1700" dirty="0" smtClean="0">
                <a:latin typeface="微软雅黑" panose="020B0503020204020204" pitchFamily="34" charset="-122"/>
                <a:ea typeface="微软雅黑" panose="020B0503020204020204" pitchFamily="34" charset="-122"/>
              </a:rPr>
              <a:t>组成。</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类似美国</a:t>
            </a:r>
            <a:r>
              <a:rPr lang="en-US" altLang="zh-CN" sz="1700" dirty="0">
                <a:latin typeface="微软雅黑" panose="020B0503020204020204" pitchFamily="34" charset="-122"/>
                <a:ea typeface="微软雅黑" panose="020B0503020204020204" pitchFamily="34" charset="-122"/>
              </a:rPr>
              <a:t>HAM</a:t>
            </a:r>
            <a:r>
              <a:rPr lang="zh-CN" altLang="en-US" sz="1700" dirty="0">
                <a:latin typeface="微软雅黑" panose="020B0503020204020204" pitchFamily="34" charset="-122"/>
                <a:ea typeface="微软雅黑" panose="020B0503020204020204" pitchFamily="34" charset="-122"/>
              </a:rPr>
              <a:t>这样的社群，完全是根据兴趣爱好组成的，同样也存在着地域和时间的限制，有时等一份回电，需要等好几天，因此这种联络方式并没有得到大量普及。</a:t>
            </a:r>
          </a:p>
        </p:txBody>
      </p:sp>
      <p:pic>
        <p:nvPicPr>
          <p:cNvPr id="12" name="图片 11"/>
          <p:cNvPicPr/>
          <p:nvPr/>
        </p:nvPicPr>
        <p:blipFill>
          <a:blip r:embed="rId4" cstate="print">
            <a:extLst>
              <a:ext uri="{28A0092B-C50C-407E-A947-70E740481C1C}">
                <a14:useLocalDpi xmlns:a14="http://schemas.microsoft.com/office/drawing/2010/main" val="0"/>
              </a:ext>
            </a:extLst>
          </a:blip>
          <a:stretch>
            <a:fillRect/>
          </a:stretch>
        </p:blipFill>
        <p:spPr>
          <a:xfrm>
            <a:off x="6359756" y="2444810"/>
            <a:ext cx="2145910" cy="3340963"/>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社群由来与发展</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1.1.2  </a:t>
            </a:r>
            <a:r>
              <a:rPr lang="zh-CN" altLang="en-US" sz="2700" dirty="0" smtClean="0">
                <a:solidFill>
                  <a:srgbClr val="1369B2"/>
                </a:solidFill>
                <a:latin typeface="微软雅黑" panose="020B0503020204020204" pitchFamily="34" charset="-122"/>
                <a:ea typeface="微软雅黑" panose="020B0503020204020204" pitchFamily="34" charset="-122"/>
              </a:rPr>
              <a:t>社</a:t>
            </a:r>
            <a:r>
              <a:rPr lang="zh-CN" altLang="en-US" sz="2700" dirty="0">
                <a:solidFill>
                  <a:srgbClr val="1369B2"/>
                </a:solidFill>
                <a:latin typeface="微软雅黑" panose="020B0503020204020204" pitchFamily="34" charset="-122"/>
                <a:ea typeface="微软雅黑" panose="020B0503020204020204" pitchFamily="34" charset="-122"/>
              </a:rPr>
              <a:t>群的阶段发展</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4"/>
          <p:cNvSpPr>
            <a:spLocks noChangeArrowheads="1"/>
          </p:cNvSpPr>
          <p:nvPr/>
        </p:nvSpPr>
        <p:spPr bwMode="auto">
          <a:xfrm>
            <a:off x="536575" y="2044700"/>
            <a:ext cx="30492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 </a:t>
            </a:r>
            <a:r>
              <a:rPr lang="zh-CN" altLang="en-US" sz="2000" b="1" dirty="0" smtClean="0">
                <a:solidFill>
                  <a:srgbClr val="1B639F"/>
                </a:solidFill>
              </a:rPr>
              <a:t>第三</a:t>
            </a:r>
            <a:r>
              <a:rPr lang="zh-CN" altLang="en-US" sz="2000" b="1" dirty="0">
                <a:solidFill>
                  <a:srgbClr val="1B639F"/>
                </a:solidFill>
              </a:rPr>
              <a:t>阶段：互联网社群</a:t>
            </a:r>
          </a:p>
        </p:txBody>
      </p:sp>
      <p:sp>
        <p:nvSpPr>
          <p:cNvPr id="10" name="矩形 15"/>
          <p:cNvSpPr>
            <a:spLocks noChangeArrowheads="1"/>
          </p:cNvSpPr>
          <p:nvPr/>
        </p:nvSpPr>
        <p:spPr bwMode="auto">
          <a:xfrm>
            <a:off x="688975" y="2473325"/>
            <a:ext cx="7980363"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近现代的上个世纪八十年代后，随着互联网的普及，人类的社交方式也发生了很大的变化。随着</a:t>
            </a:r>
            <a:r>
              <a:rPr lang="en-US" altLang="zh-CN" sz="1700" dirty="0">
                <a:latin typeface="微软雅黑" panose="020B0503020204020204" pitchFamily="34" charset="-122"/>
                <a:ea typeface="微软雅黑" panose="020B0503020204020204" pitchFamily="34" charset="-122"/>
              </a:rPr>
              <a:t>BBS</a:t>
            </a:r>
            <a:r>
              <a:rPr lang="zh-CN" altLang="en-US" sz="1700" dirty="0">
                <a:latin typeface="微软雅黑" panose="020B0503020204020204" pitchFamily="34" charset="-122"/>
                <a:ea typeface="微软雅黑" panose="020B0503020204020204" pitchFamily="34" charset="-122"/>
              </a:rPr>
              <a:t>、贴吧、豆瓣、</a:t>
            </a:r>
            <a:r>
              <a:rPr lang="en-US" altLang="zh-CN" sz="1700" dirty="0">
                <a:latin typeface="微软雅黑" panose="020B0503020204020204" pitchFamily="34" charset="-122"/>
                <a:ea typeface="微软雅黑" panose="020B0503020204020204" pitchFamily="34" charset="-122"/>
              </a:rPr>
              <a:t>SNS</a:t>
            </a:r>
            <a:r>
              <a:rPr lang="zh-CN" altLang="en-US" sz="1700" dirty="0">
                <a:latin typeface="微软雅黑" panose="020B0503020204020204" pitchFamily="34" charset="-122"/>
                <a:ea typeface="微软雅黑" panose="020B0503020204020204" pitchFamily="34" charset="-122"/>
              </a:rPr>
              <a:t>等在线社交平台的出现，人类之间的沟通和交流真正意义上的打破了时间和地域的限制。由拥有共同爱好，价值观相同或者利益共享的人聚集成一个相对固定的产物</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互联网社群</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互联网社群中的用户通过各类网络应用连接在</a:t>
            </a:r>
            <a:r>
              <a:rPr lang="zh-CN" altLang="en-US" sz="1700" dirty="0" smtClean="0">
                <a:latin typeface="微软雅黑" panose="020B0503020204020204" pitchFamily="34" charset="-122"/>
                <a:ea typeface="微软雅黑" panose="020B0503020204020204" pitchFamily="34" charset="-122"/>
              </a:rPr>
              <a:t>一起，在</a:t>
            </a:r>
            <a:r>
              <a:rPr lang="zh-CN" altLang="en-US" sz="1700" dirty="0">
                <a:latin typeface="微软雅黑" panose="020B0503020204020204" pitchFamily="34" charset="-122"/>
                <a:ea typeface="微软雅黑" panose="020B0503020204020204" pitchFamily="34" charset="-122"/>
              </a:rPr>
              <a:t>建立的网络群体</a:t>
            </a:r>
            <a:r>
              <a:rPr lang="zh-CN" altLang="en-US" sz="1700" dirty="0" smtClean="0">
                <a:latin typeface="微软雅黑" panose="020B0503020204020204" pitchFamily="34" charset="-122"/>
                <a:ea typeface="微软雅黑" panose="020B0503020204020204" pitchFamily="34" charset="-122"/>
              </a:rPr>
              <a:t>中，用户</a:t>
            </a:r>
            <a:r>
              <a:rPr lang="zh-CN" altLang="en-US" sz="1700" dirty="0">
                <a:latin typeface="微软雅黑" panose="020B0503020204020204" pitchFamily="34" charset="-122"/>
                <a:ea typeface="微软雅黑" panose="020B0503020204020204" pitchFamily="34" charset="-122"/>
              </a:rPr>
              <a:t>的</a:t>
            </a:r>
            <a:r>
              <a:rPr lang="zh-CN" altLang="en-US" sz="1700" dirty="0" smtClean="0">
                <a:latin typeface="微软雅黑" panose="020B0503020204020204" pitchFamily="34" charset="-122"/>
                <a:ea typeface="微软雅黑" panose="020B0503020204020204" pitchFamily="34" charset="-122"/>
              </a:rPr>
              <a:t>行为往往</a:t>
            </a:r>
            <a:r>
              <a:rPr lang="zh-CN" altLang="en-US" sz="1700" dirty="0">
                <a:latin typeface="微软雅黑" panose="020B0503020204020204" pitchFamily="34" charset="-122"/>
                <a:ea typeface="微软雅黑" panose="020B0503020204020204" pitchFamily="34" charset="-122"/>
              </a:rPr>
              <a:t>有着相同而明确的目标和期望。在互联网社群</a:t>
            </a:r>
            <a:r>
              <a:rPr lang="zh-CN" altLang="en-US" sz="1700" dirty="0" smtClean="0">
                <a:latin typeface="微软雅黑" panose="020B0503020204020204" pitchFamily="34" charset="-122"/>
                <a:ea typeface="微软雅黑" panose="020B0503020204020204" pitchFamily="34" charset="-122"/>
              </a:rPr>
              <a:t>中，用户</a:t>
            </a:r>
            <a:r>
              <a:rPr lang="zh-CN" altLang="en-US" sz="1700" dirty="0">
                <a:latin typeface="微软雅黑" panose="020B0503020204020204" pitchFamily="34" charset="-122"/>
                <a:ea typeface="微软雅黑" panose="020B0503020204020204" pitchFamily="34" charset="-122"/>
              </a:rPr>
              <a:t>可以随时随地地聊天互动、</a:t>
            </a:r>
            <a:r>
              <a:rPr lang="zh-CN" altLang="en-US" sz="1700" dirty="0" smtClean="0">
                <a:latin typeface="微软雅黑" panose="020B0503020204020204" pitchFamily="34" charset="-122"/>
                <a:ea typeface="微软雅黑" panose="020B0503020204020204" pitchFamily="34" charset="-122"/>
              </a:rPr>
              <a:t>交朋友</a:t>
            </a:r>
            <a:r>
              <a:rPr lang="zh-CN" altLang="en-US" sz="1700" dirty="0">
                <a:latin typeface="微软雅黑" panose="020B0503020204020204" pitchFamily="34" charset="-122"/>
                <a:ea typeface="微软雅黑" panose="020B0503020204020204" pitchFamily="34" charset="-122"/>
              </a:rPr>
              <a:t>和讨论问题</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6386"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3200" b="1">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16389" name="组合 7"/>
          <p:cNvGrpSpPr/>
          <p:nvPr/>
        </p:nvGrpSpPr>
        <p:grpSpPr bwMode="auto">
          <a:xfrm>
            <a:off x="1612900" y="1296988"/>
            <a:ext cx="5976938"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16406"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800" b="1" dirty="0" smtClean="0">
                  <a:solidFill>
                    <a:srgbClr val="1369B2"/>
                  </a:solidFill>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a:t>
              </a:r>
              <a:r>
                <a:rPr lang="zh-CN" altLang="en-US" sz="2800" b="1" dirty="0">
                  <a:solidFill>
                    <a:srgbClr val="006BA9"/>
                  </a:solidFill>
                  <a:latin typeface="微软雅黑" panose="020B0503020204020204" pitchFamily="34" charset="-122"/>
                  <a:ea typeface="微软雅黑" panose="020B0503020204020204" pitchFamily="34" charset="-122"/>
                </a:rPr>
                <a:t>概念</a:t>
              </a:r>
              <a:endParaRPr lang="zh-CN" altLang="en-US" sz="2800" b="1" dirty="0">
                <a:solidFill>
                  <a:srgbClr val="1369B2"/>
                </a:solidFill>
                <a:latin typeface="微软雅黑" panose="020B0503020204020204" pitchFamily="34" charset="-122"/>
                <a:ea typeface="微软雅黑" panose="020B0503020204020204" pitchFamily="34" charset="-122"/>
              </a:endParaRPr>
            </a:p>
          </p:txBody>
        </p:sp>
      </p:grpSp>
      <p:grpSp>
        <p:nvGrpSpPr>
          <p:cNvPr id="16394" name="组合 20"/>
          <p:cNvGrpSpPr/>
          <p:nvPr/>
        </p:nvGrpSpPr>
        <p:grpSpPr bwMode="auto">
          <a:xfrm>
            <a:off x="53975" y="6148388"/>
            <a:ext cx="1373188" cy="338137"/>
            <a:chOff x="47728" y="6152087"/>
            <a:chExt cx="1374672" cy="337819"/>
          </a:xfrm>
        </p:grpSpPr>
        <p:grpSp>
          <p:nvGrpSpPr>
            <p:cNvPr id="18" name="组合 17"/>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2" name="燕尾形 21"/>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3" name="燕尾形 22"/>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4" name="燕尾形 23"/>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16402" name="组合 29"/>
            <p:cNvGrpSpPr/>
            <p:nvPr/>
          </p:nvGrpSpPr>
          <p:grpSpPr bwMode="auto">
            <a:xfrm>
              <a:off x="500216" y="6152087"/>
              <a:ext cx="922184" cy="337819"/>
              <a:chOff x="500216" y="6152087"/>
              <a:chExt cx="922184" cy="337819"/>
            </a:xfrm>
          </p:grpSpPr>
          <p:sp>
            <p:nvSpPr>
              <p:cNvPr id="20" name="五边形 19">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404"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400" b="1">
                    <a:solidFill>
                      <a:schemeClr val="bg1"/>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grpSp>
      <p:grpSp>
        <p:nvGrpSpPr>
          <p:cNvPr id="31" name="组合 2"/>
          <p:cNvGrpSpPr/>
          <p:nvPr/>
        </p:nvGrpSpPr>
        <p:grpSpPr bwMode="auto">
          <a:xfrm>
            <a:off x="2555875" y="3150295"/>
            <a:ext cx="4056063" cy="566737"/>
            <a:chOff x="2358154" y="2698006"/>
            <a:chExt cx="4650750" cy="650995"/>
          </a:xfrm>
        </p:grpSpPr>
        <p:sp>
          <p:nvSpPr>
            <p:cNvPr id="32" name="圆角矩形 3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社群的</a:t>
              </a:r>
              <a:r>
                <a:rPr lang="zh-CN" altLang="en-US" kern="0" dirty="0">
                  <a:solidFill>
                    <a:srgbClr val="4E5B6F">
                      <a:lumMod val="50000"/>
                    </a:srgbClr>
                  </a:solidFill>
                  <a:latin typeface="微软雅黑" panose="020B0503020204020204" pitchFamily="34" charset="-122"/>
                  <a:ea typeface="微软雅黑" panose="020B0503020204020204" pitchFamily="34" charset="-122"/>
                </a:rPr>
                <a:t>定义</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3" name="椭圆 3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34" name="组合 2"/>
          <p:cNvGrpSpPr/>
          <p:nvPr/>
        </p:nvGrpSpPr>
        <p:grpSpPr bwMode="auto">
          <a:xfrm>
            <a:off x="2547938" y="4662463"/>
            <a:ext cx="4056062" cy="566737"/>
            <a:chOff x="2358154" y="2698006"/>
            <a:chExt cx="4650750" cy="650995"/>
          </a:xfrm>
        </p:grpSpPr>
        <p:sp>
          <p:nvSpPr>
            <p:cNvPr id="35" name="圆角矩形 34"/>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社群经济的概念</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6" name="椭圆 3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定义</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440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社群的定义是：通过相同的价值点聚集在一起，而且在一定的场景下拥有持续且稳定的关联性的一群人。在该定义中包含了两个关键的词：价值点和关联场景。</a:t>
            </a:r>
          </a:p>
          <a:p>
            <a:pPr indent="450850" eaLnBrk="0" fontAlgn="base" hangingPunct="0">
              <a:lnSpc>
                <a:spcPct val="150000"/>
              </a:lnSpc>
              <a:spcBef>
                <a:spcPct val="0"/>
              </a:spcBef>
              <a:spcAft>
                <a:spcPct val="0"/>
              </a:spcAft>
            </a:pPr>
            <a:r>
              <a:rPr lang="zh-CN" altLang="en-US" sz="1700" b="1" dirty="0">
                <a:solidFill>
                  <a:prstClr val="black"/>
                </a:solidFill>
                <a:latin typeface="微软雅黑" panose="020B0503020204020204" pitchFamily="34" charset="-122"/>
                <a:ea typeface="微软雅黑" panose="020B0503020204020204" pitchFamily="34" charset="-122"/>
              </a:rPr>
              <a:t>（</a:t>
            </a:r>
            <a:r>
              <a:rPr lang="en-US" altLang="zh-CN" sz="1700" b="1" dirty="0">
                <a:solidFill>
                  <a:prstClr val="black"/>
                </a:solidFill>
                <a:latin typeface="微软雅黑" panose="020B0503020204020204" pitchFamily="34" charset="-122"/>
                <a:ea typeface="微软雅黑" panose="020B0503020204020204" pitchFamily="34" charset="-122"/>
              </a:rPr>
              <a:t>1</a:t>
            </a:r>
            <a:r>
              <a:rPr lang="zh-CN" altLang="en-US" sz="1700" b="1" dirty="0" smtClean="0">
                <a:solidFill>
                  <a:prstClr val="black"/>
                </a:solidFill>
                <a:latin typeface="微软雅黑" panose="020B0503020204020204" pitchFamily="34" charset="-122"/>
                <a:ea typeface="微软雅黑" panose="020B0503020204020204" pitchFamily="34" charset="-122"/>
              </a:rPr>
              <a:t>）价值</a:t>
            </a:r>
            <a:r>
              <a:rPr lang="zh-CN" altLang="en-US" sz="1700" b="1" dirty="0">
                <a:solidFill>
                  <a:prstClr val="black"/>
                </a:solidFill>
                <a:latin typeface="微软雅黑" panose="020B0503020204020204" pitchFamily="34" charset="-122"/>
                <a:ea typeface="微软雅黑" panose="020B0503020204020204" pitchFamily="34" charset="-122"/>
              </a:rPr>
              <a:t>点</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价值点是个体与个体之间建立社交联系决定性因素，这是人际关系的基础。价值点可以是相同的兴趣、爱好、价值观或者利益等等，多个个体通过相同的价值点联系到一起，组成社交群组。</a:t>
            </a:r>
          </a:p>
          <a:p>
            <a:pPr indent="450850" eaLnBrk="0" fontAlgn="base" hangingPunct="0">
              <a:lnSpc>
                <a:spcPct val="150000"/>
              </a:lnSpc>
              <a:spcBef>
                <a:spcPct val="0"/>
              </a:spcBef>
              <a:spcAft>
                <a:spcPct val="0"/>
              </a:spcAft>
            </a:pPr>
            <a:r>
              <a:rPr lang="zh-CN" altLang="en-US" sz="1700" b="1" dirty="0">
                <a:solidFill>
                  <a:prstClr val="black"/>
                </a:solidFill>
                <a:latin typeface="微软雅黑" panose="020B0503020204020204" pitchFamily="34" charset="-122"/>
                <a:ea typeface="微软雅黑" panose="020B0503020204020204" pitchFamily="34" charset="-122"/>
              </a:rPr>
              <a:t>（</a:t>
            </a:r>
            <a:r>
              <a:rPr lang="en-US" altLang="zh-CN" sz="1700" b="1" dirty="0">
                <a:solidFill>
                  <a:prstClr val="black"/>
                </a:solidFill>
                <a:latin typeface="微软雅黑" panose="020B0503020204020204" pitchFamily="34" charset="-122"/>
                <a:ea typeface="微软雅黑" panose="020B0503020204020204" pitchFamily="34" charset="-122"/>
              </a:rPr>
              <a:t>2</a:t>
            </a:r>
            <a:r>
              <a:rPr lang="zh-CN" altLang="en-US" sz="1700" b="1" dirty="0" smtClean="0">
                <a:solidFill>
                  <a:prstClr val="black"/>
                </a:solidFill>
                <a:latin typeface="微软雅黑" panose="020B0503020204020204" pitchFamily="34" charset="-122"/>
                <a:ea typeface="微软雅黑" panose="020B0503020204020204" pitchFamily="34" charset="-122"/>
              </a:rPr>
              <a:t>）关联</a:t>
            </a:r>
            <a:r>
              <a:rPr lang="zh-CN" altLang="en-US" sz="1700" b="1" dirty="0">
                <a:solidFill>
                  <a:prstClr val="black"/>
                </a:solidFill>
                <a:latin typeface="微软雅黑" panose="020B0503020204020204" pitchFamily="34" charset="-122"/>
                <a:ea typeface="微软雅黑" panose="020B0503020204020204" pitchFamily="34" charset="-122"/>
              </a:rPr>
              <a:t>场景</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关联场景是初期社群建立后，群内人员能在某个场景下或者利用某个工具不断地进行互动、交流，从而形成持续稳定的关联性。关联场景可以是具体的位置，如学校，会议室，咖啡厅等；也可以</a:t>
            </a:r>
            <a:r>
              <a:rPr lang="zh-CN" altLang="en-US" sz="1700" dirty="0" smtClean="0">
                <a:solidFill>
                  <a:prstClr val="black"/>
                </a:solidFill>
                <a:latin typeface="微软雅黑" panose="020B0503020204020204" pitchFamily="34" charset="-122"/>
                <a:ea typeface="微软雅黑" panose="020B0503020204020204" pitchFamily="34" charset="-122"/>
              </a:rPr>
              <a:t>是</a:t>
            </a:r>
            <a:r>
              <a:rPr lang="en-US" altLang="zh-CN" sz="1700" dirty="0" smtClean="0">
                <a:solidFill>
                  <a:prstClr val="black"/>
                </a:solidFill>
                <a:latin typeface="微软雅黑" panose="020B0503020204020204" pitchFamily="34" charset="-122"/>
                <a:ea typeface="微软雅黑" panose="020B0503020204020204" pitchFamily="34" charset="-122"/>
              </a:rPr>
              <a:t>QQ</a:t>
            </a:r>
            <a:r>
              <a:rPr lang="zh-CN" altLang="en-US" sz="1700" dirty="0" smtClean="0">
                <a:solidFill>
                  <a:prstClr val="black"/>
                </a:solidFill>
                <a:latin typeface="微软雅黑" panose="020B0503020204020204" pitchFamily="34" charset="-122"/>
                <a:ea typeface="微软雅黑" panose="020B0503020204020204" pitchFamily="34" charset="-122"/>
              </a:rPr>
              <a:t>群</a:t>
            </a:r>
            <a:r>
              <a:rPr lang="zh-CN" altLang="en-US" sz="1700" dirty="0">
                <a:solidFill>
                  <a:prstClr val="black"/>
                </a:solidFill>
                <a:latin typeface="微软雅黑" panose="020B0503020204020204" pitchFamily="34" charset="-122"/>
                <a:ea typeface="微软雅黑" panose="020B0503020204020204" pitchFamily="34" charset="-122"/>
              </a:rPr>
              <a:t>、微信群等。</a:t>
            </a: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定义</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30235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的</a:t>
            </a:r>
            <a:r>
              <a:rPr lang="zh-CN" altLang="en-US" sz="2000" b="1" dirty="0" smtClean="0">
                <a:solidFill>
                  <a:srgbClr val="1B639F"/>
                </a:solidFill>
              </a:rPr>
              <a:t>建立</a:t>
            </a:r>
            <a:endParaRPr lang="zh-CN" altLang="en-US" sz="2000" b="1" dirty="0">
              <a:solidFill>
                <a:srgbClr val="1B639F"/>
              </a:solidFill>
            </a:endParaRPr>
          </a:p>
        </p:txBody>
      </p:sp>
      <p:sp>
        <p:nvSpPr>
          <p:cNvPr id="10" name="TextBox 9"/>
          <p:cNvSpPr txBox="1"/>
          <p:nvPr/>
        </p:nvSpPr>
        <p:spPr>
          <a:xfrm>
            <a:off x="642938" y="2466975"/>
            <a:ext cx="7931150" cy="4247317"/>
          </a:xfrm>
          <a:prstGeom prst="rect">
            <a:avLst/>
          </a:prstGeom>
          <a:noFill/>
        </p:spPr>
        <p:txBody>
          <a:bodyPr>
            <a:spAutoFit/>
          </a:bodyPr>
          <a:lstStyle/>
          <a:p>
            <a:pPr indent="450850">
              <a:lnSpc>
                <a:spcPct val="150000"/>
              </a:lnSpc>
              <a:defRPr/>
            </a:pP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小王老师是一家大学的图书馆管理老师，每天看到学生们在图书馆里安静的读书，他便会觉得很欣慰。但是久而久之，他意识到一个问题，死读书不如不读，在学习了知识后，如果大家能拿来和其他人进行分享其内容或者学到知识的应用，岂不是更好？所以他就开始联系每天来图书馆读书的学生，邀请他们来参加书友会，分享自己的所读、所想。这个提议得到了很多同学的支持和参加，于是他们约定每个周六晚上</a:t>
            </a:r>
            <a:r>
              <a:rPr lang="en-US" altLang="zh-CN" dirty="0">
                <a:latin typeface="楷体" panose="02010609060101010101" pitchFamily="49" charset="-122"/>
                <a:ea typeface="楷体" panose="02010609060101010101" pitchFamily="49" charset="-122"/>
              </a:rPr>
              <a:t>8</a:t>
            </a:r>
            <a:r>
              <a:rPr lang="zh-CN" altLang="en-US" dirty="0">
                <a:latin typeface="楷体" panose="02010609060101010101" pitchFamily="49" charset="-122"/>
                <a:ea typeface="楷体" panose="02010609060101010101" pitchFamily="49" charset="-122"/>
              </a:rPr>
              <a:t>点，找一个</a:t>
            </a:r>
            <a:r>
              <a:rPr lang="zh-CN" altLang="en-US" dirty="0" smtClean="0">
                <a:latin typeface="楷体" panose="02010609060101010101" pitchFamily="49" charset="-122"/>
                <a:ea typeface="楷体" panose="02010609060101010101" pitchFamily="49" charset="-122"/>
              </a:rPr>
              <a:t>教室作为</a:t>
            </a:r>
            <a:r>
              <a:rPr lang="zh-CN" altLang="en-US" dirty="0">
                <a:latin typeface="楷体" panose="02010609060101010101" pitchFamily="49" charset="-122"/>
                <a:ea typeface="楷体" panose="02010609060101010101" pitchFamily="49" charset="-122"/>
              </a:rPr>
              <a:t>书友会的会场，同学们在此交流读书体验，结交新的朋友，大家都得到了很好的体验，之后便将每周周六晚</a:t>
            </a:r>
            <a:r>
              <a:rPr lang="en-US" altLang="zh-CN" dirty="0">
                <a:latin typeface="楷体" panose="02010609060101010101" pitchFamily="49" charset="-122"/>
                <a:ea typeface="楷体" panose="02010609060101010101" pitchFamily="49" charset="-122"/>
              </a:rPr>
              <a:t>8</a:t>
            </a:r>
            <a:r>
              <a:rPr lang="zh-CN" altLang="en-US" dirty="0">
                <a:latin typeface="楷体" panose="02010609060101010101" pitchFamily="49" charset="-122"/>
                <a:ea typeface="楷体" panose="02010609060101010101" pitchFamily="49" charset="-122"/>
              </a:rPr>
              <a:t>点作为书友会的开始的时间，教室做为参会的地点，由小王老师主持。小王老师还为此向学校申请书友会，作为图书馆的特有项目，在全校大力宣传</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定义</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30235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的</a:t>
            </a:r>
            <a:r>
              <a:rPr lang="zh-CN" altLang="en-US" sz="2000" b="1" dirty="0" smtClean="0">
                <a:solidFill>
                  <a:srgbClr val="1B639F"/>
                </a:solidFill>
              </a:rPr>
              <a:t>建立</a:t>
            </a:r>
            <a:endParaRPr lang="zh-CN" altLang="en-US" sz="2000" b="1" dirty="0">
              <a:solidFill>
                <a:srgbClr val="1B639F"/>
              </a:solidFill>
            </a:endParaRPr>
          </a:p>
        </p:txBody>
      </p:sp>
      <p:sp>
        <p:nvSpPr>
          <p:cNvPr id="10" name="TextBox 9"/>
          <p:cNvSpPr txBox="1"/>
          <p:nvPr/>
        </p:nvSpPr>
        <p:spPr>
          <a:xfrm>
            <a:off x="642938" y="2466975"/>
            <a:ext cx="7931150" cy="2104872"/>
          </a:xfrm>
          <a:prstGeom prst="rect">
            <a:avLst/>
          </a:prstGeom>
          <a:noFill/>
        </p:spPr>
        <p:txBody>
          <a:bodyPr>
            <a:spAutoFit/>
          </a:bodyPr>
          <a:lstStyle/>
          <a:p>
            <a:pPr indent="450850">
              <a:lnSpc>
                <a:spcPct val="150000"/>
              </a:lnSpc>
              <a:defRPr/>
            </a:pPr>
            <a:r>
              <a:rPr lang="en-US" altLang="zh-CN" dirty="0" smtClean="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赵老板经营着一家美容院</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由于会员流失率高</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她想了个办法</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想邀请所有的</a:t>
            </a:r>
            <a:r>
              <a:rPr lang="zh-CN" altLang="en-US" dirty="0" smtClean="0">
                <a:latin typeface="楷体" panose="02010609060101010101" pitchFamily="49" charset="-122"/>
                <a:ea typeface="楷体" panose="02010609060101010101" pitchFamily="49" charset="-122"/>
              </a:rPr>
              <a:t>会员来</a:t>
            </a:r>
            <a:r>
              <a:rPr lang="zh-CN" altLang="en-US" dirty="0">
                <a:latin typeface="楷体" panose="02010609060101010101" pitchFamily="49" charset="-122"/>
                <a:ea typeface="楷体" panose="02010609060101010101" pitchFamily="49" charset="-122"/>
              </a:rPr>
              <a:t>参加一场派对</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目的是为了让她的会员可以相互认识、了解</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变成好朋友</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从而增加会员</a:t>
            </a:r>
            <a:r>
              <a:rPr lang="zh-CN" altLang="en-US" dirty="0" smtClean="0">
                <a:latin typeface="楷体" panose="02010609060101010101" pitchFamily="49" charset="-122"/>
                <a:ea typeface="楷体" panose="02010609060101010101" pitchFamily="49" charset="-122"/>
              </a:rPr>
              <a:t>黏性</a:t>
            </a:r>
            <a:r>
              <a:rPr lang="zh-CN" altLang="en-US" dirty="0">
                <a:latin typeface="楷体" panose="02010609060101010101" pitchFamily="49" charset="-122"/>
                <a:ea typeface="楷体" panose="02010609060101010101" pitchFamily="49" charset="-122"/>
              </a:rPr>
              <a:t>。她安排员工为每一个会员赠送了派对的门票。派对当天</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会员来了很多</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大家玩得也</a:t>
            </a:r>
            <a:r>
              <a:rPr lang="zh-CN" altLang="en-US" dirty="0" smtClean="0">
                <a:latin typeface="楷体" panose="02010609060101010101" pitchFamily="49" charset="-122"/>
                <a:ea typeface="楷体" panose="02010609060101010101" pitchFamily="49" charset="-122"/>
              </a:rPr>
              <a:t>十分</a:t>
            </a:r>
            <a:r>
              <a:rPr lang="zh-CN" altLang="en-US" dirty="0">
                <a:latin typeface="楷体" panose="02010609060101010101" pitchFamily="49" charset="-122"/>
                <a:ea typeface="楷体" panose="02010609060101010101" pitchFamily="49" charset="-122"/>
              </a:rPr>
              <a:t>开心。赵老板以为她达到了自己的目的</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但是后来逐渐发现并没有效果</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会员继续流失</a:t>
            </a:r>
            <a:r>
              <a:rPr lang="en-US" altLang="zh-CN" dirty="0" smtClean="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没有</a:t>
            </a:r>
            <a:r>
              <a:rPr lang="zh-CN" altLang="en-US" dirty="0">
                <a:latin typeface="楷体" panose="02010609060101010101" pitchFamily="49" charset="-122"/>
                <a:ea typeface="楷体" panose="02010609060101010101" pitchFamily="49" charset="-122"/>
              </a:rPr>
              <a:t>任何起色。</a:t>
            </a: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定义</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37978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a:t>
            </a:r>
            <a:r>
              <a:rPr lang="zh-CN" altLang="en-US" sz="2000" b="1" dirty="0" smtClean="0">
                <a:solidFill>
                  <a:srgbClr val="1B639F"/>
                </a:solidFill>
              </a:rPr>
              <a:t>多学一招</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和社区的差异</a:t>
            </a:r>
          </a:p>
        </p:txBody>
      </p:sp>
      <p:sp>
        <p:nvSpPr>
          <p:cNvPr id="10" name="TextBox 9"/>
          <p:cNvSpPr txBox="1"/>
          <p:nvPr/>
        </p:nvSpPr>
        <p:spPr>
          <a:xfrm>
            <a:off x="642938" y="2466975"/>
            <a:ext cx="7931150" cy="3351367"/>
          </a:xfrm>
          <a:prstGeom prst="rect">
            <a:avLst/>
          </a:prstGeom>
          <a:noFill/>
        </p:spPr>
        <p:txBody>
          <a:bodyPr>
            <a:spAutoFit/>
          </a:bodyPr>
          <a:lstStyle/>
          <a:p>
            <a:pPr indent="450850">
              <a:lnSpc>
                <a:spcPct val="150000"/>
              </a:lnSpc>
              <a:defRPr/>
            </a:pPr>
            <a:r>
              <a:rPr lang="zh-CN" altLang="en-US" dirty="0">
                <a:latin typeface="楷体" panose="02010609060101010101" pitchFamily="49" charset="-122"/>
                <a:ea typeface="楷体" panose="02010609060101010101" pitchFamily="49" charset="-122"/>
              </a:rPr>
              <a:t>社区通常指的是现实中地区性的生活共同体和社会关系。社区是共同居住在一个</a:t>
            </a:r>
            <a:r>
              <a:rPr lang="zh-CN" altLang="en-US" dirty="0" smtClean="0">
                <a:latin typeface="楷体" panose="02010609060101010101" pitchFamily="49" charset="-122"/>
                <a:ea typeface="楷体" panose="02010609060101010101" pitchFamily="49" charset="-122"/>
              </a:rPr>
              <a:t>地方或</a:t>
            </a:r>
            <a:r>
              <a:rPr lang="zh-CN" altLang="en-US" dirty="0">
                <a:latin typeface="楷体" panose="02010609060101010101" pitchFamily="49" charset="-122"/>
                <a:ea typeface="楷体" panose="02010609060101010101" pitchFamily="49" charset="-122"/>
              </a:rPr>
              <a:t>一个环境里的人与物之间的</a:t>
            </a:r>
            <a:r>
              <a:rPr lang="zh-CN" altLang="en-US" dirty="0" smtClean="0">
                <a:latin typeface="楷体" panose="02010609060101010101" pitchFamily="49" charset="-122"/>
                <a:ea typeface="楷体" panose="02010609060101010101" pitchFamily="49" charset="-122"/>
              </a:rPr>
              <a:t>链接，着重</a:t>
            </a:r>
            <a:r>
              <a:rPr lang="zh-CN" altLang="en-US" dirty="0">
                <a:latin typeface="楷体" panose="02010609060101010101" pitchFamily="49" charset="-122"/>
                <a:ea typeface="楷体" panose="02010609060101010101" pitchFamily="49" charset="-122"/>
              </a:rPr>
              <a:t>的是物理空间的链接。因此在网络上</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社区往往</a:t>
            </a:r>
            <a:r>
              <a:rPr lang="zh-CN" altLang="en-US" dirty="0" smtClean="0">
                <a:latin typeface="楷体" panose="02010609060101010101" pitchFamily="49" charset="-122"/>
                <a:ea typeface="楷体" panose="02010609060101010101" pitchFamily="49" charset="-122"/>
              </a:rPr>
              <a:t>指的</a:t>
            </a:r>
            <a:r>
              <a:rPr lang="zh-CN" altLang="en-US" dirty="0">
                <a:latin typeface="楷体" panose="02010609060101010101" pitchFamily="49" charset="-122"/>
                <a:ea typeface="楷体" panose="02010609060101010101" pitchFamily="49" charset="-122"/>
              </a:rPr>
              <a:t>是一个可以容纳用户的平台</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强调的是空间</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0850">
              <a:lnSpc>
                <a:spcPct val="150000"/>
              </a:lnSpc>
              <a:defRPr/>
            </a:pPr>
            <a:r>
              <a:rPr lang="zh-CN" altLang="en-US" dirty="0" smtClean="0">
                <a:latin typeface="楷体" panose="02010609060101010101" pitchFamily="49" charset="-122"/>
                <a:ea typeface="楷体" panose="02010609060101010101" pitchFamily="49" charset="-122"/>
              </a:rPr>
              <a:t>而</a:t>
            </a:r>
            <a:r>
              <a:rPr lang="zh-CN" altLang="en-US" dirty="0">
                <a:latin typeface="楷体" panose="02010609060101010101" pitchFamily="49" charset="-122"/>
                <a:ea typeface="楷体" panose="02010609060101010101" pitchFamily="49" charset="-122"/>
              </a:rPr>
              <a:t>社群是在强调人</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社群更能把人不分时间空间的聚合连接在一起。社群里每个人</a:t>
            </a:r>
            <a:r>
              <a:rPr lang="zh-CN" altLang="en-US" dirty="0" smtClean="0">
                <a:latin typeface="楷体" panose="02010609060101010101" pitchFamily="49" charset="-122"/>
                <a:ea typeface="楷体" panose="02010609060101010101" pitchFamily="49" charset="-122"/>
              </a:rPr>
              <a:t>都是</a:t>
            </a:r>
            <a:r>
              <a:rPr lang="zh-CN" altLang="en-US" dirty="0">
                <a:latin typeface="楷体" panose="02010609060101010101" pitchFamily="49" charset="-122"/>
                <a:ea typeface="楷体" panose="02010609060101010101" pitchFamily="49" charset="-122"/>
              </a:rPr>
              <a:t>一个中心</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大家都可以利用碎片化的时间和资源做同一件事情。与社区相比</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社群更</a:t>
            </a:r>
            <a:r>
              <a:rPr lang="zh-CN" altLang="en-US" dirty="0" smtClean="0">
                <a:latin typeface="楷体" panose="02010609060101010101" pitchFamily="49" charset="-122"/>
                <a:ea typeface="楷体" panose="02010609060101010101" pitchFamily="49" charset="-122"/>
              </a:rPr>
              <a:t>突出群体</a:t>
            </a:r>
            <a:r>
              <a:rPr lang="zh-CN" altLang="en-US" dirty="0">
                <a:latin typeface="楷体" panose="02010609060101010101" pitchFamily="49" charset="-122"/>
                <a:ea typeface="楷体" panose="02010609060101010101" pitchFamily="49" charset="-122"/>
              </a:rPr>
              <a:t>交流</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分工协作和相近兴趣</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更强调群体和个体之间的交互关系。社群内部的成员有</a:t>
            </a:r>
            <a:r>
              <a:rPr lang="zh-CN" altLang="en-US" dirty="0" smtClean="0">
                <a:latin typeface="楷体" panose="02010609060101010101" pitchFamily="49" charset="-122"/>
                <a:ea typeface="楷体" panose="02010609060101010101" pitchFamily="49" charset="-122"/>
              </a:rPr>
              <a:t>一致</a:t>
            </a:r>
            <a:r>
              <a:rPr lang="zh-CN" altLang="en-US" dirty="0">
                <a:latin typeface="楷体" panose="02010609060101010101" pitchFamily="49" charset="-122"/>
                <a:ea typeface="楷体" panose="02010609060101010101" pitchFamily="49" charset="-122"/>
              </a:rPr>
              <a:t>的行为规范</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通过持续的互动</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形成了较为强烈的社群感情和价值观。</a:t>
            </a: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9" name="图片 8"/>
          <p:cNvPicPr/>
          <p:nvPr/>
        </p:nvPicPr>
        <p:blipFill rotWithShape="1">
          <a:blip r:embed="rId3">
            <a:extLst>
              <a:ext uri="{28A0092B-C50C-407E-A947-70E740481C1C}">
                <a14:useLocalDpi xmlns:a14="http://schemas.microsoft.com/office/drawing/2010/main" val="0"/>
              </a:ext>
            </a:extLst>
          </a:blip>
          <a:srcRect r="12552" b="10561"/>
          <a:stretch>
            <a:fillRect/>
          </a:stretch>
        </p:blipFill>
        <p:spPr>
          <a:xfrm>
            <a:off x="4211960" y="2708920"/>
            <a:ext cx="3778178" cy="3560070"/>
          </a:xfrm>
          <a:prstGeom prst="rect">
            <a:avLst/>
          </a:prstGeom>
        </p:spPr>
      </p:pic>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1.2.2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经济的概念</a:t>
            </a:r>
          </a:p>
        </p:txBody>
      </p:sp>
      <p:pic>
        <p:nvPicPr>
          <p:cNvPr id="8" name="Picture 2" descr="C:\Documents and Settings\Administrator\桌面\小人.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社群经济是指企业和用户通过社群进行</a:t>
            </a:r>
            <a:r>
              <a:rPr lang="zh-CN" altLang="en-US" sz="1700" dirty="0" smtClean="0">
                <a:solidFill>
                  <a:prstClr val="black"/>
                </a:solidFill>
                <a:latin typeface="微软雅黑" panose="020B0503020204020204" pitchFamily="34" charset="-122"/>
                <a:ea typeface="微软雅黑" panose="020B0503020204020204" pitchFamily="34" charset="-122"/>
              </a:rPr>
              <a:t>关联，从而</a:t>
            </a:r>
            <a:r>
              <a:rPr lang="zh-CN" altLang="en-US" sz="1700" dirty="0">
                <a:solidFill>
                  <a:prstClr val="black"/>
                </a:solidFill>
                <a:latin typeface="微软雅黑" panose="020B0503020204020204" pitchFamily="34" charset="-122"/>
                <a:ea typeface="微软雅黑" panose="020B0503020204020204" pitchFamily="34" charset="-122"/>
              </a:rPr>
              <a:t>建立产品、品牌与粉丝群体之间的情感信任和价值反哺体系，共同作用形成的自运转、自循环的范围经济系统</a:t>
            </a:r>
            <a:r>
              <a:rPr lang="zh-CN" altLang="en-US" sz="1700" dirty="0" smtClean="0">
                <a:solidFill>
                  <a:prstClr val="black"/>
                </a:solidFill>
                <a:latin typeface="微软雅黑" panose="020B0503020204020204" pitchFamily="34" charset="-122"/>
                <a:ea typeface="微软雅黑" panose="020B0503020204020204" pitchFamily="34" charset="-122"/>
              </a:rPr>
              <a:t>。</a:t>
            </a:r>
            <a:endParaRPr lang="zh-CN" altLang="en-US" sz="17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732833" y="3140968"/>
            <a:ext cx="3839167"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smtClean="0">
                <a:solidFill>
                  <a:prstClr val="black"/>
                </a:solidFill>
                <a:latin typeface="微软雅黑" panose="020B0503020204020204" pitchFamily="34" charset="-122"/>
                <a:ea typeface="微软雅黑" panose="020B0503020204020204" pitchFamily="34" charset="-122"/>
              </a:rPr>
              <a:t>这样的社群不再是简简单单的一群人通过一定的场景或工具来交流和</a:t>
            </a:r>
            <a:r>
              <a:rPr lang="zh-CN" altLang="en-US" sz="1700" dirty="0">
                <a:solidFill>
                  <a:prstClr val="black"/>
                </a:solidFill>
                <a:latin typeface="微软雅黑" panose="020B0503020204020204" pitchFamily="34" charset="-122"/>
                <a:ea typeface="微软雅黑" panose="020B0503020204020204" pitchFamily="34" charset="-122"/>
              </a:rPr>
              <a:t>分享，而是在社群</a:t>
            </a:r>
            <a:r>
              <a:rPr lang="zh-CN" altLang="en-US" sz="1700" dirty="0" smtClean="0">
                <a:solidFill>
                  <a:prstClr val="black"/>
                </a:solidFill>
                <a:latin typeface="微软雅黑" panose="020B0503020204020204" pitchFamily="34" charset="-122"/>
                <a:ea typeface="微软雅黑" panose="020B0503020204020204" pitchFamily="34" charset="-122"/>
              </a:rPr>
              <a:t>运营者</a:t>
            </a:r>
            <a:r>
              <a:rPr lang="zh-CN" altLang="en-US" sz="1700" dirty="0">
                <a:solidFill>
                  <a:prstClr val="black"/>
                </a:solidFill>
                <a:latin typeface="微软雅黑" panose="020B0503020204020204" pitchFamily="34" charset="-122"/>
                <a:ea typeface="微软雅黑" panose="020B0503020204020204" pitchFamily="34" charset="-122"/>
              </a:rPr>
              <a:t>的经营</a:t>
            </a:r>
            <a:r>
              <a:rPr lang="zh-CN" altLang="en-US" sz="1700" dirty="0" smtClean="0">
                <a:solidFill>
                  <a:prstClr val="black"/>
                </a:solidFill>
                <a:latin typeface="微软雅黑" panose="020B0503020204020204" pitchFamily="34" charset="-122"/>
                <a:ea typeface="微软雅黑" panose="020B0503020204020204" pitchFamily="34" charset="-122"/>
              </a:rPr>
              <a:t>下，社群</a:t>
            </a:r>
            <a:r>
              <a:rPr lang="zh-CN" altLang="en-US" sz="1700" dirty="0">
                <a:solidFill>
                  <a:prstClr val="black"/>
                </a:solidFill>
                <a:latin typeface="微软雅黑" panose="020B0503020204020204" pitchFamily="34" charset="-122"/>
                <a:ea typeface="微软雅黑" panose="020B0503020204020204" pitchFamily="34" charset="-122"/>
              </a:rPr>
              <a:t>成员会逐步接纳社群品牌、文化、价值观等精神层面的</a:t>
            </a:r>
            <a:r>
              <a:rPr lang="zh-CN" altLang="en-US" sz="1700" dirty="0" smtClean="0">
                <a:solidFill>
                  <a:prstClr val="black"/>
                </a:solidFill>
                <a:latin typeface="微软雅黑" panose="020B0503020204020204" pitchFamily="34" charset="-122"/>
                <a:ea typeface="微软雅黑" panose="020B0503020204020204" pitchFamily="34" charset="-122"/>
              </a:rPr>
              <a:t>意志，从而</a:t>
            </a:r>
            <a:r>
              <a:rPr lang="zh-CN" altLang="en-US" sz="1700" dirty="0">
                <a:solidFill>
                  <a:prstClr val="black"/>
                </a:solidFill>
                <a:latin typeface="微软雅黑" panose="020B0503020204020204" pitchFamily="34" charset="-122"/>
                <a:ea typeface="微软雅黑" panose="020B0503020204020204" pitchFamily="34" charset="-122"/>
              </a:rPr>
              <a:t>变为</a:t>
            </a:r>
            <a:r>
              <a:rPr lang="zh-CN" altLang="en-US" sz="1700" dirty="0" smtClean="0">
                <a:solidFill>
                  <a:prstClr val="black"/>
                </a:solidFill>
                <a:latin typeface="微软雅黑" panose="020B0503020204020204" pitchFamily="34" charset="-122"/>
                <a:ea typeface="微软雅黑" panose="020B0503020204020204" pitchFamily="34" charset="-122"/>
              </a:rPr>
              <a:t>社群运营</a:t>
            </a:r>
            <a:r>
              <a:rPr lang="zh-CN" altLang="en-US" sz="1700" dirty="0">
                <a:solidFill>
                  <a:prstClr val="black"/>
                </a:solidFill>
                <a:latin typeface="微软雅黑" panose="020B0503020204020204" pitchFamily="34" charset="-122"/>
                <a:ea typeface="微软雅黑" panose="020B0503020204020204" pitchFamily="34" charset="-122"/>
              </a:rPr>
              <a:t>者的忠实粉丝。</a:t>
            </a: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1.2  </a:t>
            </a:r>
            <a:r>
              <a:rPr lang="zh-CN" altLang="en-US" sz="2800" b="1" dirty="0" smtClean="0">
                <a:solidFill>
                  <a:srgbClr val="006BA9"/>
                </a:solidFill>
                <a:latin typeface="微软雅黑" panose="020B0503020204020204" pitchFamily="34" charset="-122"/>
                <a:ea typeface="微软雅黑" panose="020B0503020204020204" pitchFamily="34" charset="-122"/>
              </a:rPr>
              <a:t>社群概念</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1.2.2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经济的概念</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a:spLocks noChangeArrowheads="1"/>
          </p:cNvSpPr>
          <p:nvPr/>
        </p:nvSpPr>
        <p:spPr bwMode="auto">
          <a:xfrm>
            <a:off x="536575" y="2044700"/>
            <a:ext cx="56893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smtClean="0">
                <a:solidFill>
                  <a:srgbClr val="1B639F"/>
                </a:solidFill>
              </a:rPr>
              <a:t>罗辑</a:t>
            </a:r>
            <a:r>
              <a:rPr lang="zh-CN" altLang="en-US" sz="2000" b="1" dirty="0" smtClean="0">
                <a:solidFill>
                  <a:srgbClr val="1B639F"/>
                </a:solidFill>
              </a:rPr>
              <a:t>思维</a:t>
            </a:r>
            <a:r>
              <a:rPr lang="en-US" altLang="zh-CN" sz="2000" b="1" dirty="0">
                <a:solidFill>
                  <a:srgbClr val="1B639F"/>
                </a:solidFill>
              </a:rPr>
              <a:t>-</a:t>
            </a:r>
            <a:r>
              <a:rPr lang="zh-CN" altLang="en-US" sz="2000" b="1" dirty="0">
                <a:solidFill>
                  <a:srgbClr val="1B639F"/>
                </a:solidFill>
              </a:rPr>
              <a:t>让社群用户成为商业节点</a:t>
            </a:r>
          </a:p>
        </p:txBody>
      </p:sp>
      <p:sp>
        <p:nvSpPr>
          <p:cNvPr id="13" name="TextBox 12"/>
          <p:cNvSpPr txBox="1"/>
          <p:nvPr/>
        </p:nvSpPr>
        <p:spPr>
          <a:xfrm>
            <a:off x="642938" y="2466975"/>
            <a:ext cx="7931150" cy="1754326"/>
          </a:xfrm>
          <a:prstGeom prst="rect">
            <a:avLst/>
          </a:prstGeom>
          <a:noFill/>
        </p:spPr>
        <p:txBody>
          <a:bodyPr>
            <a:spAutoFit/>
          </a:bodyPr>
          <a:lstStyle/>
          <a:p>
            <a:pPr indent="450850">
              <a:lnSpc>
                <a:spcPct val="150000"/>
              </a:lnSpc>
              <a:defRPr/>
            </a:pPr>
            <a:r>
              <a:rPr lang="zh-CN" altLang="en-US" dirty="0">
                <a:latin typeface="楷体" panose="02010609060101010101" pitchFamily="49" charset="-122"/>
                <a:ea typeface="楷体" panose="02010609060101010101" pitchFamily="49" charset="-122"/>
              </a:rPr>
              <a:t>罗辑思维的知识社群首先将目标用户定位为</a:t>
            </a:r>
            <a:r>
              <a:rPr lang="en-US" altLang="zh-CN" dirty="0">
                <a:latin typeface="楷体" panose="02010609060101010101" pitchFamily="49" charset="-122"/>
                <a:ea typeface="楷体" panose="02010609060101010101" pitchFamily="49" charset="-122"/>
              </a:rPr>
              <a:t>85</a:t>
            </a:r>
            <a:r>
              <a:rPr lang="zh-CN" altLang="en-US" dirty="0">
                <a:latin typeface="楷体" panose="02010609060101010101" pitchFamily="49" charset="-122"/>
                <a:ea typeface="楷体" panose="02010609060101010101" pitchFamily="49" charset="-122"/>
              </a:rPr>
              <a:t>后热爱读书的白领。这类人群有共同的</a:t>
            </a:r>
            <a:r>
              <a:rPr lang="zh-CN" altLang="en-US" dirty="0" smtClean="0">
                <a:latin typeface="楷体" panose="02010609060101010101" pitchFamily="49" charset="-122"/>
                <a:ea typeface="楷体" panose="02010609060101010101" pitchFamily="49" charset="-122"/>
              </a:rPr>
              <a:t>价值观并</a:t>
            </a:r>
            <a:r>
              <a:rPr lang="zh-CN" altLang="en-US" dirty="0">
                <a:latin typeface="楷体" panose="02010609060101010101" pitchFamily="49" charset="-122"/>
                <a:ea typeface="楷体" panose="02010609060101010101" pitchFamily="49" charset="-122"/>
              </a:rPr>
              <a:t>渴望在社群中找到精神上的优越感。罗辑思维为这群用户提供独立思考的启蒙和捷径，最大程度唤起用户独立思考的能力，激发用户的动机并养成分享习惯</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pic>
        <p:nvPicPr>
          <p:cNvPr id="1026" name="Picture 2" descr="https://timgsa.baidu.com/timg?image&amp;quality=80&amp;size=b9999_10000&amp;sec=1570878394291&amp;di=afa0eabbe18cb00f2238a821eebb106c&amp;imgtype=0&amp;src=http%3A%2F%2Ffile.digitaling.com%2FeImg%2Fcover%2F20170313%2F20170313105901_9072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0411" y="4293096"/>
            <a:ext cx="3310137" cy="20688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bwMode="auto">
          <a:xfrm>
            <a:off x="1025525" y="2808288"/>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a:solidFill>
                  <a:schemeClr val="tx2">
                    <a:lumMod val="50000"/>
                  </a:schemeClr>
                </a:solidFill>
                <a:latin typeface="微软雅黑" panose="020B0503020204020204" pitchFamily="34" charset="-122"/>
                <a:ea typeface="微软雅黑" panose="020B0503020204020204" pitchFamily="34" charset="-122"/>
              </a:rPr>
              <a:t>相同的价值点</a:t>
            </a:r>
          </a:p>
        </p:txBody>
      </p:sp>
      <p:sp>
        <p:nvSpPr>
          <p:cNvPr id="5" name="椭圆 4"/>
          <p:cNvSpPr/>
          <p:nvPr/>
        </p:nvSpPr>
        <p:spPr bwMode="auto">
          <a:xfrm>
            <a:off x="738547" y="2787446"/>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1</a:t>
            </a:r>
          </a:p>
        </p:txBody>
      </p:sp>
      <p:sp>
        <p:nvSpPr>
          <p:cNvPr id="6" name="圆角矩形 5"/>
          <p:cNvSpPr/>
          <p:nvPr/>
        </p:nvSpPr>
        <p:spPr bwMode="auto">
          <a:xfrm>
            <a:off x="1017588" y="3878263"/>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a:solidFill>
                  <a:schemeClr val="tx2">
                    <a:lumMod val="50000"/>
                  </a:schemeClr>
                </a:solidFill>
                <a:latin typeface="微软雅黑" panose="020B0503020204020204" pitchFamily="34" charset="-122"/>
                <a:ea typeface="微软雅黑" panose="020B0503020204020204" pitchFamily="34" charset="-122"/>
              </a:rPr>
              <a:t>持续的输出</a:t>
            </a:r>
          </a:p>
        </p:txBody>
      </p:sp>
      <p:sp>
        <p:nvSpPr>
          <p:cNvPr id="7" name="椭圆 6"/>
          <p:cNvSpPr/>
          <p:nvPr/>
        </p:nvSpPr>
        <p:spPr bwMode="auto">
          <a:xfrm>
            <a:off x="730609" y="3857421"/>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3</a:t>
            </a:r>
          </a:p>
        </p:txBody>
      </p:sp>
      <p:sp>
        <p:nvSpPr>
          <p:cNvPr id="8" name="圆角矩形 7"/>
          <p:cNvSpPr/>
          <p:nvPr/>
        </p:nvSpPr>
        <p:spPr bwMode="auto">
          <a:xfrm>
            <a:off x="3121446" y="4992688"/>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a:solidFill>
                  <a:schemeClr val="tx2">
                    <a:lumMod val="50000"/>
                  </a:schemeClr>
                </a:solidFill>
                <a:latin typeface="微软雅黑" panose="020B0503020204020204" pitchFamily="34" charset="-122"/>
                <a:ea typeface="微软雅黑" panose="020B0503020204020204" pitchFamily="34" charset="-122"/>
              </a:rPr>
              <a:t>可复制性</a:t>
            </a:r>
          </a:p>
        </p:txBody>
      </p:sp>
      <p:sp>
        <p:nvSpPr>
          <p:cNvPr id="9" name="椭圆 8"/>
          <p:cNvSpPr/>
          <p:nvPr/>
        </p:nvSpPr>
        <p:spPr bwMode="auto">
          <a:xfrm>
            <a:off x="2834468" y="4971725"/>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5</a:t>
            </a:r>
          </a:p>
        </p:txBody>
      </p:sp>
      <p:sp>
        <p:nvSpPr>
          <p:cNvPr id="10" name="圆角矩形 9"/>
          <p:cNvSpPr/>
          <p:nvPr/>
        </p:nvSpPr>
        <p:spPr bwMode="auto">
          <a:xfrm>
            <a:off x="5299075" y="2814638"/>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a:solidFill>
                  <a:schemeClr val="tx2">
                    <a:lumMod val="50000"/>
                  </a:schemeClr>
                </a:solidFill>
                <a:latin typeface="微软雅黑" panose="020B0503020204020204" pitchFamily="34" charset="-122"/>
                <a:ea typeface="微软雅黑" panose="020B0503020204020204" pitchFamily="34" charset="-122"/>
              </a:rPr>
              <a:t>良好的组织结构</a:t>
            </a:r>
          </a:p>
        </p:txBody>
      </p:sp>
      <p:sp>
        <p:nvSpPr>
          <p:cNvPr id="11" name="椭圆 10"/>
          <p:cNvSpPr/>
          <p:nvPr/>
        </p:nvSpPr>
        <p:spPr bwMode="auto">
          <a:xfrm>
            <a:off x="5011685" y="2794684"/>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2</a:t>
            </a:r>
          </a:p>
        </p:txBody>
      </p:sp>
      <p:sp>
        <p:nvSpPr>
          <p:cNvPr id="12" name="圆角矩形 11"/>
          <p:cNvSpPr/>
          <p:nvPr/>
        </p:nvSpPr>
        <p:spPr bwMode="auto">
          <a:xfrm>
            <a:off x="5291138" y="3884613"/>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a:solidFill>
                  <a:schemeClr val="tx2">
                    <a:lumMod val="50000"/>
                  </a:schemeClr>
                </a:solidFill>
                <a:latin typeface="微软雅黑" panose="020B0503020204020204" pitchFamily="34" charset="-122"/>
                <a:ea typeface="微软雅黑" panose="020B0503020204020204" pitchFamily="34" charset="-122"/>
              </a:rPr>
              <a:t>合理的运营</a:t>
            </a:r>
          </a:p>
        </p:txBody>
      </p:sp>
      <p:sp>
        <p:nvSpPr>
          <p:cNvPr id="13" name="椭圆 12"/>
          <p:cNvSpPr/>
          <p:nvPr/>
        </p:nvSpPr>
        <p:spPr bwMode="auto">
          <a:xfrm>
            <a:off x="5003747" y="3864659"/>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4</a:t>
            </a:r>
          </a:p>
        </p:txBody>
      </p:sp>
      <p:sp>
        <p:nvSpPr>
          <p:cNvPr id="16"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3200" b="1">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17" name="组合 7"/>
          <p:cNvGrpSpPr/>
          <p:nvPr/>
        </p:nvGrpSpPr>
        <p:grpSpPr bwMode="auto">
          <a:xfrm>
            <a:off x="1612900" y="1296988"/>
            <a:ext cx="5976938" cy="850900"/>
            <a:chOff x="1851025" y="1530350"/>
            <a:chExt cx="5976938" cy="850900"/>
          </a:xfrm>
        </p:grpSpPr>
        <p:sp>
          <p:nvSpPr>
            <p:cNvPr id="18"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19"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800" b="1" dirty="0" smtClean="0">
                  <a:solidFill>
                    <a:srgbClr val="1369B2"/>
                  </a:solidFill>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a:t>
              </a:r>
              <a:r>
                <a:rPr lang="zh-CN" altLang="en-US" sz="2800" b="1" dirty="0">
                  <a:solidFill>
                    <a:srgbClr val="006BA9"/>
                  </a:solidFill>
                  <a:latin typeface="微软雅黑" panose="020B0503020204020204" pitchFamily="34" charset="-122"/>
                  <a:ea typeface="微软雅黑" panose="020B0503020204020204" pitchFamily="34" charset="-122"/>
                </a:rPr>
                <a:t>的组成</a:t>
              </a:r>
              <a:r>
                <a:rPr lang="zh-CN" altLang="en-US" sz="2800" b="1" dirty="0" smtClean="0">
                  <a:solidFill>
                    <a:srgbClr val="006BA9"/>
                  </a:solidFill>
                  <a:latin typeface="微软雅黑" panose="020B0503020204020204" pitchFamily="34" charset="-122"/>
                  <a:ea typeface="微软雅黑" panose="020B0503020204020204" pitchFamily="34" charset="-122"/>
                </a:rPr>
                <a:t>要素</a:t>
              </a:r>
              <a:endParaRPr lang="zh-CN" altLang="en-US" sz="2800" b="1" dirty="0">
                <a:solidFill>
                  <a:srgbClr val="006BA9"/>
                </a:solidFill>
                <a:latin typeface="微软雅黑" panose="020B0503020204020204" pitchFamily="34" charset="-122"/>
                <a:ea typeface="微软雅黑" panose="020B0503020204020204" pitchFamily="34" charset="-122"/>
              </a:endParaRPr>
            </a:p>
          </p:txBody>
        </p:sp>
      </p:grpSp>
      <p:grpSp>
        <p:nvGrpSpPr>
          <p:cNvPr id="20" name="组合 20"/>
          <p:cNvGrpSpPr/>
          <p:nvPr/>
        </p:nvGrpSpPr>
        <p:grpSpPr bwMode="auto">
          <a:xfrm>
            <a:off x="53975" y="6148388"/>
            <a:ext cx="1373188" cy="338137"/>
            <a:chOff x="47728" y="6152087"/>
            <a:chExt cx="1374672" cy="337819"/>
          </a:xfrm>
        </p:grpSpPr>
        <p:grpSp>
          <p:nvGrpSpPr>
            <p:cNvPr id="21" name="组合 20"/>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5" name="燕尾形 24"/>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燕尾形 25"/>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燕尾形 26"/>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22" name="组合 29"/>
            <p:cNvGrpSpPr/>
            <p:nvPr/>
          </p:nvGrpSpPr>
          <p:grpSpPr bwMode="auto">
            <a:xfrm>
              <a:off x="500216" y="6152087"/>
              <a:ext cx="922184" cy="337819"/>
              <a:chOff x="500216" y="6152087"/>
              <a:chExt cx="922184" cy="337819"/>
            </a:xfrm>
          </p:grpSpPr>
          <p:sp>
            <p:nvSpPr>
              <p:cNvPr id="23" name="五边形 22">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400" b="1">
                    <a:solidFill>
                      <a:schemeClr val="bg1"/>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0" y="2185988"/>
            <a:ext cx="9144000" cy="2863850"/>
          </a:xfrm>
          <a:prstGeom prst="rect">
            <a:avLst/>
          </a:prstGeom>
          <a:solidFill>
            <a:schemeClr val="bg1">
              <a:lumMod val="95000"/>
            </a:schemeClr>
          </a:solidFill>
          <a:ln w="28575" cap="flat" cmpd="sng" algn="ctr">
            <a:solidFill>
              <a:schemeClr val="bg1">
                <a:lumMod val="95000"/>
              </a:schemeClr>
            </a:solidFill>
            <a:prstDash val="solid"/>
            <a:round/>
            <a:headEnd type="none" w="med" len="med"/>
            <a:tailEnd type="none" w="med" len="med"/>
          </a:ln>
          <a:effectLst/>
        </p:spPr>
        <p:txBody>
          <a:bodyPr/>
          <a:lstStyle/>
          <a:p>
            <a:pPr fontAlgn="base">
              <a:spcBef>
                <a:spcPct val="0"/>
              </a:spcBef>
              <a:spcAft>
                <a:spcPct val="0"/>
              </a:spcAft>
              <a:buFont typeface="Arial" panose="020B0604020202020204" pitchFamily="34" charset="0"/>
              <a:buNone/>
              <a:defRPr/>
            </a:pPr>
            <a:endParaRPr lang="zh-CN" altLang="en-US">
              <a:solidFill>
                <a:prstClr val="black"/>
              </a:solidFill>
            </a:endParaRPr>
          </a:p>
        </p:txBody>
      </p:sp>
      <p:sp>
        <p:nvSpPr>
          <p:cNvPr id="307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学习目标</a:t>
            </a:r>
          </a:p>
        </p:txBody>
      </p:sp>
      <p:grpSp>
        <p:nvGrpSpPr>
          <p:cNvPr id="10" name="组合 9"/>
          <p:cNvGrpSpPr/>
          <p:nvPr/>
        </p:nvGrpSpPr>
        <p:grpSpPr bwMode="auto">
          <a:xfrm>
            <a:off x="1325563" y="2424113"/>
            <a:ext cx="6216650" cy="1052512"/>
            <a:chOff x="1325563" y="2424113"/>
            <a:chExt cx="6216650" cy="1052512"/>
          </a:xfrm>
        </p:grpSpPr>
        <p:sp>
          <p:nvSpPr>
            <p:cNvPr id="3088" name="矩形 2"/>
            <p:cNvSpPr>
              <a:spLocks noChangeArrowheads="1"/>
            </p:cNvSpPr>
            <p:nvPr/>
          </p:nvSpPr>
          <p:spPr bwMode="auto">
            <a:xfrm>
              <a:off x="2928938" y="2435225"/>
              <a:ext cx="4613275" cy="1041400"/>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7" name="组合 5"/>
            <p:cNvGrpSpPr/>
            <p:nvPr/>
          </p:nvGrpSpPr>
          <p:grpSpPr bwMode="auto">
            <a:xfrm>
              <a:off x="2935288" y="2424113"/>
              <a:ext cx="4548187" cy="1044575"/>
              <a:chOff x="2945143" y="2537963"/>
              <a:chExt cx="4548545" cy="1060892"/>
            </a:xfrm>
          </p:grpSpPr>
          <p:sp>
            <p:nvSpPr>
              <p:cNvPr id="4" name="矩形 54"/>
              <p:cNvSpPr>
                <a:spLocks noChangeArrowheads="1"/>
              </p:cNvSpPr>
              <p:nvPr/>
            </p:nvSpPr>
            <p:spPr bwMode="auto">
              <a:xfrm>
                <a:off x="2945143" y="2537963"/>
                <a:ext cx="4445350" cy="1060892"/>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sp>
            <p:nvSpPr>
              <p:cNvPr id="3092" name="TextBox 81"/>
              <p:cNvSpPr>
                <a:spLocks noChangeArrowheads="1"/>
              </p:cNvSpPr>
              <p:nvPr/>
            </p:nvSpPr>
            <p:spPr bwMode="auto">
              <a:xfrm>
                <a:off x="3208689" y="2663722"/>
                <a:ext cx="4284999" cy="79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社群的由来与发展</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社群及社群经济的基本概念</a:t>
                </a:r>
                <a:endPar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endParaRPr>
              </a:p>
            </p:txBody>
          </p:sp>
        </p:grpSp>
        <p:grpSp>
          <p:nvGrpSpPr>
            <p:cNvPr id="6" name="组合 11"/>
            <p:cNvGrpSpPr/>
            <p:nvPr/>
          </p:nvGrpSpPr>
          <p:grpSpPr bwMode="auto">
            <a:xfrm>
              <a:off x="1325563" y="2424113"/>
              <a:ext cx="1763712" cy="1049337"/>
              <a:chOff x="1634941" y="2498697"/>
              <a:chExt cx="1763713" cy="1057275"/>
            </a:xfrm>
          </p:grpSpPr>
          <p:sp>
            <p:nvSpPr>
              <p:cNvPr id="3089" name="TextBox 14"/>
              <p:cNvSpPr txBox="1">
                <a:spLocks noChangeArrowheads="1"/>
              </p:cNvSpPr>
              <p:nvPr/>
            </p:nvSpPr>
            <p:spPr bwMode="auto">
              <a:xfrm>
                <a:off x="1849406" y="2695617"/>
                <a:ext cx="846912" cy="71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anose="02000000000000000000" pitchFamily="2" charset="-122"/>
                    <a:ea typeface="方正正粗黑简体" panose="02000000000000000000" pitchFamily="2" charset="-122"/>
                  </a:rPr>
                  <a:t>知识目标</a:t>
                </a:r>
              </a:p>
            </p:txBody>
          </p:sp>
          <p:sp>
            <p:nvSpPr>
              <p:cNvPr id="5" name="矩形 29"/>
              <p:cNvSpPr>
                <a:spLocks noChangeArrowheads="1"/>
              </p:cNvSpPr>
              <p:nvPr/>
            </p:nvSpPr>
            <p:spPr bwMode="auto">
              <a:xfrm>
                <a:off x="1634941" y="2498697"/>
                <a:ext cx="1763713" cy="1057275"/>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grpSp>
      </p:grpSp>
      <p:grpSp>
        <p:nvGrpSpPr>
          <p:cNvPr id="11" name="组合 10"/>
          <p:cNvGrpSpPr/>
          <p:nvPr/>
        </p:nvGrpSpPr>
        <p:grpSpPr bwMode="auto">
          <a:xfrm>
            <a:off x="1330325" y="3754438"/>
            <a:ext cx="6361113" cy="1049337"/>
            <a:chOff x="1330325" y="3754438"/>
            <a:chExt cx="6361021" cy="1049337"/>
          </a:xfrm>
        </p:grpSpPr>
        <p:grpSp>
          <p:nvGrpSpPr>
            <p:cNvPr id="3078" name="组合 37"/>
            <p:cNvGrpSpPr/>
            <p:nvPr/>
          </p:nvGrpSpPr>
          <p:grpSpPr bwMode="auto">
            <a:xfrm>
              <a:off x="2928915" y="3756025"/>
              <a:ext cx="4762431" cy="1047750"/>
              <a:chOff x="3119531" y="3592671"/>
              <a:chExt cx="4763931" cy="1047834"/>
            </a:xfrm>
          </p:grpSpPr>
          <p:sp>
            <p:nvSpPr>
              <p:cNvPr id="3" name="矩形 35"/>
              <p:cNvSpPr>
                <a:spLocks noChangeArrowheads="1"/>
              </p:cNvSpPr>
              <p:nvPr/>
            </p:nvSpPr>
            <p:spPr bwMode="auto">
              <a:xfrm>
                <a:off x="3119531" y="3600610"/>
                <a:ext cx="4614661" cy="1039895"/>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3" name="组合 9"/>
              <p:cNvGrpSpPr/>
              <p:nvPr/>
            </p:nvGrpSpPr>
            <p:grpSpPr bwMode="auto">
              <a:xfrm>
                <a:off x="3136998" y="3592671"/>
                <a:ext cx="4746464" cy="1044659"/>
                <a:chOff x="3136998" y="3592671"/>
                <a:chExt cx="4746464" cy="1044659"/>
              </a:xfrm>
            </p:grpSpPr>
            <p:sp>
              <p:nvSpPr>
                <p:cNvPr id="8" name="矩形 47"/>
                <p:cNvSpPr>
                  <a:spLocks noChangeArrowheads="1"/>
                </p:cNvSpPr>
                <p:nvPr/>
              </p:nvSpPr>
              <p:spPr bwMode="auto">
                <a:xfrm>
                  <a:off x="3136998" y="3592671"/>
                  <a:ext cx="4444748" cy="1044659"/>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a:solidFill>
                      <a:srgbClr val="FFFFFF"/>
                    </a:solidFill>
                  </a:endParaRPr>
                </a:p>
              </p:txBody>
            </p:sp>
            <p:sp>
              <p:nvSpPr>
                <p:cNvPr id="3085" name="TextBox 90"/>
                <p:cNvSpPr>
                  <a:spLocks noChangeArrowheads="1"/>
                </p:cNvSpPr>
                <p:nvPr/>
              </p:nvSpPr>
              <p:spPr bwMode="auto">
                <a:xfrm>
                  <a:off x="3389487" y="3889558"/>
                  <a:ext cx="4493975" cy="39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社群的构成要素及其价值</a:t>
                  </a:r>
                  <a:endParaRPr lang="en-US" altLang="zh-CN"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endParaRPr>
                </a:p>
              </p:txBody>
            </p:sp>
          </p:grpSp>
        </p:grpSp>
        <p:grpSp>
          <p:nvGrpSpPr>
            <p:cNvPr id="3079" name="组合 36"/>
            <p:cNvGrpSpPr/>
            <p:nvPr/>
          </p:nvGrpSpPr>
          <p:grpSpPr bwMode="auto">
            <a:xfrm>
              <a:off x="1330325" y="3754438"/>
              <a:ext cx="1763713" cy="1047750"/>
              <a:chOff x="1533525" y="3576638"/>
              <a:chExt cx="1763713" cy="1047600"/>
            </a:xfrm>
          </p:grpSpPr>
          <p:sp>
            <p:nvSpPr>
              <p:cNvPr id="3080" name="TextBox 15"/>
              <p:cNvSpPr txBox="1">
                <a:spLocks noChangeArrowheads="1"/>
              </p:cNvSpPr>
              <p:nvPr/>
            </p:nvSpPr>
            <p:spPr bwMode="auto">
              <a:xfrm>
                <a:off x="1743228" y="3784740"/>
                <a:ext cx="837540" cy="70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anose="02000000000000000000" pitchFamily="2" charset="-122"/>
                    <a:ea typeface="方正正粗黑简体" panose="02000000000000000000" pitchFamily="2" charset="-122"/>
                  </a:rPr>
                  <a:t>技能目标 </a:t>
                </a:r>
              </a:p>
            </p:txBody>
          </p:sp>
          <p:sp>
            <p:nvSpPr>
              <p:cNvPr id="9" name="矩形 29"/>
              <p:cNvSpPr>
                <a:spLocks noChangeArrowheads="1"/>
              </p:cNvSpPr>
              <p:nvPr/>
            </p:nvSpPr>
            <p:spPr bwMode="auto">
              <a:xfrm>
                <a:off x="1533525" y="3576638"/>
                <a:ext cx="1763687" cy="1047600"/>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a:solidFill>
                    <a:srgbClr val="FFFFFF"/>
                  </a:solidFill>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1.3.1  </a:t>
            </a:r>
            <a:r>
              <a:rPr lang="zh-CN" altLang="en-US" sz="2700" dirty="0" smtClean="0">
                <a:solidFill>
                  <a:srgbClr val="1369B2"/>
                </a:solidFill>
                <a:latin typeface="微软雅黑" panose="020B0503020204020204" pitchFamily="34" charset="-122"/>
                <a:ea typeface="微软雅黑" panose="020B0503020204020204" pitchFamily="34" charset="-122"/>
              </a:rPr>
              <a:t>相同</a:t>
            </a:r>
            <a:r>
              <a:rPr lang="zh-CN" altLang="en-US" sz="2700" dirty="0">
                <a:solidFill>
                  <a:srgbClr val="1369B2"/>
                </a:solidFill>
                <a:latin typeface="微软雅黑" panose="020B0503020204020204" pitchFamily="34" charset="-122"/>
                <a:ea typeface="微软雅黑" panose="020B0503020204020204" pitchFamily="34" charset="-122"/>
              </a:rPr>
              <a:t>的价值点</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9"/>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a:t>
            </a:r>
            <a:r>
              <a:rPr lang="zh-CN" altLang="en-US" sz="2000" b="1" dirty="0" smtClean="0">
                <a:solidFill>
                  <a:srgbClr val="1B639F"/>
                </a:solidFill>
              </a:rPr>
              <a:t>情感依赖</a:t>
            </a:r>
            <a:endParaRPr lang="zh-CN" altLang="en-US" sz="2000" b="1" dirty="0">
              <a:solidFill>
                <a:srgbClr val="1B639F"/>
              </a:solidFill>
            </a:endParaRPr>
          </a:p>
        </p:txBody>
      </p:sp>
      <p:sp>
        <p:nvSpPr>
          <p:cNvPr id="13" name="矩形 10"/>
          <p:cNvSpPr>
            <a:spLocks noChangeArrowheads="1"/>
          </p:cNvSpPr>
          <p:nvPr/>
        </p:nvSpPr>
        <p:spPr bwMode="auto">
          <a:xfrm>
            <a:off x="688975" y="2473325"/>
            <a:ext cx="7872413"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病友、受情感问题困扰人群等往往愿意和有相同困惑的人相互安慰和</a:t>
            </a:r>
            <a:r>
              <a:rPr lang="zh-CN" altLang="en-US" sz="1700" dirty="0" smtClean="0">
                <a:latin typeface="微软雅黑" panose="020B0503020204020204" pitchFamily="34" charset="-122"/>
                <a:ea typeface="微软雅黑" panose="020B0503020204020204" pitchFamily="34" charset="-122"/>
              </a:rPr>
              <a:t>帮助，在</a:t>
            </a:r>
            <a:r>
              <a:rPr lang="zh-CN" altLang="en-US" sz="1700" dirty="0">
                <a:latin typeface="微软雅黑" panose="020B0503020204020204" pitchFamily="34" charset="-122"/>
                <a:ea typeface="微软雅黑" panose="020B0503020204020204" pitchFamily="34" charset="-122"/>
              </a:rPr>
              <a:t>社群内</a:t>
            </a:r>
            <a:r>
              <a:rPr lang="zh-CN" altLang="en-US" sz="1700" dirty="0" smtClean="0">
                <a:latin typeface="微软雅黑" panose="020B0503020204020204" pitchFamily="34" charset="-122"/>
                <a:ea typeface="微软雅黑" panose="020B0503020204020204" pitchFamily="34" charset="-122"/>
              </a:rPr>
              <a:t>分享</a:t>
            </a:r>
            <a:r>
              <a:rPr lang="zh-CN" altLang="en-US" sz="1700" dirty="0">
                <a:latin typeface="微软雅黑" panose="020B0503020204020204" pitchFamily="34" charset="-122"/>
                <a:ea typeface="微软雅黑" panose="020B0503020204020204" pitchFamily="34" charset="-122"/>
              </a:rPr>
              <a:t>自己的情感并聆听他人的</a:t>
            </a:r>
            <a:r>
              <a:rPr lang="zh-CN" altLang="en-US" sz="1700" dirty="0" smtClean="0">
                <a:latin typeface="微软雅黑" panose="020B0503020204020204" pitchFamily="34" charset="-122"/>
                <a:ea typeface="微软雅黑" panose="020B0503020204020204" pitchFamily="34" charset="-122"/>
              </a:rPr>
              <a:t>感受，这</a:t>
            </a:r>
            <a:r>
              <a:rPr lang="zh-CN" altLang="en-US" sz="1700" dirty="0">
                <a:latin typeface="微软雅黑" panose="020B0503020204020204" pitchFamily="34" charset="-122"/>
                <a:ea typeface="微软雅黑" panose="020B0503020204020204" pitchFamily="34" charset="-122"/>
              </a:rPr>
              <a:t>一行为会使得群员之间很容易产生</a:t>
            </a:r>
            <a:r>
              <a:rPr lang="zh-CN" altLang="en-US" sz="1700" dirty="0" smtClean="0">
                <a:latin typeface="微软雅黑" panose="020B0503020204020204" pitchFamily="34" charset="-122"/>
                <a:ea typeface="微软雅黑" panose="020B0503020204020204" pitchFamily="34" charset="-122"/>
              </a:rPr>
              <a:t>信任，进而</a:t>
            </a:r>
            <a:r>
              <a:rPr lang="zh-CN" altLang="en-US" sz="1700" dirty="0">
                <a:latin typeface="微软雅黑" panose="020B0503020204020204" pitchFamily="34" charset="-122"/>
                <a:ea typeface="微软雅黑" panose="020B0503020204020204" pitchFamily="34" charset="-122"/>
              </a:rPr>
              <a:t>使群员</a:t>
            </a:r>
            <a:r>
              <a:rPr lang="zh-CN" altLang="en-US" sz="1700" dirty="0" smtClean="0">
                <a:latin typeface="微软雅黑" panose="020B0503020204020204" pitchFamily="34" charset="-122"/>
                <a:ea typeface="微软雅黑" panose="020B0503020204020204" pitchFamily="34" charset="-122"/>
              </a:rPr>
              <a:t>对社群</a:t>
            </a:r>
            <a:r>
              <a:rPr lang="zh-CN" altLang="en-US" sz="1700" dirty="0">
                <a:latin typeface="微软雅黑" panose="020B0503020204020204" pitchFamily="34" charset="-122"/>
                <a:ea typeface="微软雅黑" panose="020B0503020204020204" pitchFamily="34" charset="-122"/>
              </a:rPr>
              <a:t>产生情感依赖。</a:t>
            </a:r>
          </a:p>
        </p:txBody>
      </p:sp>
      <p:sp>
        <p:nvSpPr>
          <p:cNvPr id="14" name="矩形 10"/>
          <p:cNvSpPr>
            <a:spLocks noChangeArrowheads="1"/>
          </p:cNvSpPr>
          <p:nvPr/>
        </p:nvSpPr>
        <p:spPr bwMode="auto">
          <a:xfrm>
            <a:off x="539750" y="3794224"/>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a:t>
            </a:r>
            <a:r>
              <a:rPr lang="zh-CN" altLang="en-US" sz="2000" b="1" dirty="0" smtClean="0">
                <a:solidFill>
                  <a:srgbClr val="1B639F"/>
                </a:solidFill>
              </a:rPr>
              <a:t>分享快乐</a:t>
            </a:r>
            <a:endParaRPr lang="zh-CN" altLang="en-US" sz="2000" b="1" dirty="0">
              <a:solidFill>
                <a:srgbClr val="1B639F"/>
              </a:solidFill>
            </a:endParaRPr>
          </a:p>
        </p:txBody>
      </p:sp>
      <p:sp>
        <p:nvSpPr>
          <p:cNvPr id="15" name="矩形 11"/>
          <p:cNvSpPr>
            <a:spLocks noChangeArrowheads="1"/>
          </p:cNvSpPr>
          <p:nvPr/>
        </p:nvSpPr>
        <p:spPr bwMode="auto">
          <a:xfrm>
            <a:off x="692150" y="4222849"/>
            <a:ext cx="7858125"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700" dirty="0">
                <a:latin typeface="微软雅黑" panose="020B0503020204020204" pitchFamily="34" charset="-122"/>
                <a:ea typeface="微软雅黑" panose="020B0503020204020204" pitchFamily="34" charset="-122"/>
              </a:rPr>
              <a:t>当一群人彼此相处得很愉快</a:t>
            </a:r>
            <a:r>
              <a:rPr lang="zh-CN" altLang="en-US" sz="1700" dirty="0" smtClean="0">
                <a:latin typeface="微软雅黑" panose="020B0503020204020204" pitchFamily="34" charset="-122"/>
                <a:ea typeface="微软雅黑" panose="020B0503020204020204" pitchFamily="34" charset="-122"/>
              </a:rPr>
              <a:t>时，很</a:t>
            </a:r>
            <a:r>
              <a:rPr lang="zh-CN" altLang="en-US" sz="1700" dirty="0">
                <a:latin typeface="微软雅黑" panose="020B0503020204020204" pitchFamily="34" charset="-122"/>
                <a:ea typeface="微软雅黑" panose="020B0503020204020204" pitchFamily="34" charset="-122"/>
              </a:rPr>
              <a:t>容易发展成为一个社群。</a:t>
            </a:r>
            <a:r>
              <a:rPr lang="zh-CN" altLang="en-US" sz="1700" dirty="0" smtClean="0">
                <a:latin typeface="微软雅黑" panose="020B0503020204020204" pitchFamily="34" charset="-122"/>
                <a:ea typeface="微软雅黑" panose="020B0503020204020204" pitchFamily="34" charset="-122"/>
              </a:rPr>
              <a:t>例如，一些</a:t>
            </a:r>
            <a:r>
              <a:rPr lang="zh-CN" altLang="en-US" sz="1700" dirty="0">
                <a:latin typeface="微软雅黑" panose="020B0503020204020204" pitchFamily="34" charset="-122"/>
                <a:ea typeface="微软雅黑" panose="020B0503020204020204" pitchFamily="34" charset="-122"/>
              </a:rPr>
              <a:t>有相同爱好</a:t>
            </a:r>
            <a:r>
              <a:rPr lang="zh-CN" altLang="en-US" sz="1700" dirty="0" smtClean="0">
                <a:latin typeface="微软雅黑" panose="020B0503020204020204" pitchFamily="34" charset="-122"/>
                <a:ea typeface="微软雅黑" panose="020B0503020204020204" pitchFamily="34" charset="-122"/>
              </a:rPr>
              <a:t>的人，因为</a:t>
            </a:r>
            <a:r>
              <a:rPr lang="zh-CN" altLang="en-US" sz="1700" dirty="0">
                <a:latin typeface="微软雅黑" panose="020B0503020204020204" pitchFamily="34" charset="-122"/>
                <a:ea typeface="微软雅黑" panose="020B0503020204020204" pitchFamily="34" charset="-122"/>
              </a:rPr>
              <a:t>存在共同</a:t>
            </a:r>
            <a:r>
              <a:rPr lang="zh-CN" altLang="en-US" sz="1700" dirty="0" smtClean="0">
                <a:latin typeface="微软雅黑" panose="020B0503020204020204" pitchFamily="34" charset="-122"/>
                <a:ea typeface="微软雅黑" panose="020B0503020204020204" pitchFamily="34" charset="-122"/>
              </a:rPr>
              <a:t>话题，聚在一起</a:t>
            </a:r>
            <a:r>
              <a:rPr lang="zh-CN" altLang="en-US" sz="1700" dirty="0">
                <a:latin typeface="微软雅黑" panose="020B0503020204020204" pitchFamily="34" charset="-122"/>
                <a:ea typeface="微软雅黑" panose="020B0503020204020204" pitchFamily="34" charset="-122"/>
              </a:rPr>
              <a:t>后会分享自己对于该爱好的喜爱与该爱好给自己带来的</a:t>
            </a:r>
            <a:r>
              <a:rPr lang="zh-CN" altLang="en-US" sz="1700" dirty="0" smtClean="0">
                <a:latin typeface="微软雅黑" panose="020B0503020204020204" pitchFamily="34" charset="-122"/>
                <a:ea typeface="微软雅黑" panose="020B0503020204020204" pitchFamily="34" charset="-122"/>
              </a:rPr>
              <a:t>快乐，很</a:t>
            </a:r>
            <a:r>
              <a:rPr lang="zh-CN" altLang="en-US" sz="1700" dirty="0">
                <a:latin typeface="微软雅黑" panose="020B0503020204020204" pitchFamily="34" charset="-122"/>
                <a:ea typeface="微软雅黑" panose="020B0503020204020204" pitchFamily="34" charset="-122"/>
              </a:rPr>
              <a:t>容易交流得很</a:t>
            </a:r>
            <a:r>
              <a:rPr lang="zh-CN" altLang="en-US" sz="1700" dirty="0" smtClean="0">
                <a:latin typeface="微软雅黑" panose="020B0503020204020204" pitchFamily="34" charset="-122"/>
                <a:ea typeface="微软雅黑" panose="020B0503020204020204" pitchFamily="34" charset="-122"/>
              </a:rPr>
              <a:t>火热，从而</a:t>
            </a:r>
            <a:r>
              <a:rPr lang="zh-CN" altLang="en-US" sz="1700" dirty="0">
                <a:latin typeface="微软雅黑" panose="020B0503020204020204" pitchFamily="34" charset="-122"/>
                <a:ea typeface="微软雅黑" panose="020B0503020204020204" pitchFamily="34" charset="-122"/>
              </a:rPr>
              <a:t>形成社群。彼此分享快乐的社群会有一个良好的</a:t>
            </a:r>
            <a:r>
              <a:rPr lang="zh-CN" altLang="en-US" sz="1700" dirty="0" smtClean="0">
                <a:latin typeface="微软雅黑" panose="020B0503020204020204" pitchFamily="34" charset="-122"/>
                <a:ea typeface="微软雅黑" panose="020B0503020204020204" pitchFamily="34" charset="-122"/>
              </a:rPr>
              <a:t>氛围，社群的</a:t>
            </a:r>
            <a:r>
              <a:rPr lang="zh-CN" altLang="en-US" sz="1700" dirty="0">
                <a:latin typeface="微软雅黑" panose="020B0503020204020204" pitchFamily="34" charset="-122"/>
                <a:ea typeface="微软雅黑" panose="020B0503020204020204" pitchFamily="34" charset="-122"/>
              </a:rPr>
              <a:t>生命力也会很旺盛。</a:t>
            </a: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1.3.1  </a:t>
            </a:r>
            <a:r>
              <a:rPr lang="zh-CN" altLang="en-US" sz="2700" dirty="0" smtClean="0">
                <a:solidFill>
                  <a:srgbClr val="1369B2"/>
                </a:solidFill>
                <a:latin typeface="微软雅黑" panose="020B0503020204020204" pitchFamily="34" charset="-122"/>
                <a:ea typeface="微软雅黑" panose="020B0503020204020204" pitchFamily="34" charset="-122"/>
              </a:rPr>
              <a:t>相同</a:t>
            </a:r>
            <a:r>
              <a:rPr lang="zh-CN" altLang="en-US" sz="2700" dirty="0">
                <a:solidFill>
                  <a:srgbClr val="1369B2"/>
                </a:solidFill>
                <a:latin typeface="微软雅黑" panose="020B0503020204020204" pitchFamily="34" charset="-122"/>
                <a:ea typeface="微软雅黑" panose="020B0503020204020204" pitchFamily="34" charset="-122"/>
              </a:rPr>
              <a:t>的价值点</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9"/>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a:t>
            </a:r>
            <a:r>
              <a:rPr lang="zh-CN" altLang="en-US" sz="2000" b="1" dirty="0" smtClean="0">
                <a:solidFill>
                  <a:srgbClr val="1B639F"/>
                </a:solidFill>
              </a:rPr>
              <a:t>利益驱动</a:t>
            </a:r>
            <a:endParaRPr lang="zh-CN" altLang="en-US" sz="2000" b="1" dirty="0">
              <a:solidFill>
                <a:srgbClr val="1B639F"/>
              </a:solidFill>
            </a:endParaRPr>
          </a:p>
        </p:txBody>
      </p:sp>
      <p:sp>
        <p:nvSpPr>
          <p:cNvPr id="13" name="矩形 10"/>
          <p:cNvSpPr>
            <a:spLocks noChangeArrowheads="1"/>
          </p:cNvSpPr>
          <p:nvPr/>
        </p:nvSpPr>
        <p:spPr bwMode="auto">
          <a:xfrm>
            <a:off x="688975" y="2473325"/>
            <a:ext cx="7872413"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俗话讲无利不起早，有利益的驱动，每个人都会积极响应的。大</a:t>
            </a:r>
            <a:r>
              <a:rPr lang="en-US" altLang="zh-CN" sz="1700" dirty="0">
                <a:latin typeface="微软雅黑" panose="020B0503020204020204" pitchFamily="34" charset="-122"/>
                <a:ea typeface="微软雅黑" panose="020B0503020204020204" pitchFamily="34" charset="-122"/>
              </a:rPr>
              <a:t>V</a:t>
            </a:r>
            <a:r>
              <a:rPr lang="zh-CN" altLang="en-US" sz="1700" dirty="0">
                <a:latin typeface="微软雅黑" panose="020B0503020204020204" pitchFamily="34" charset="-122"/>
                <a:ea typeface="微软雅黑" panose="020B0503020204020204" pitchFamily="34" charset="-122"/>
              </a:rPr>
              <a:t>店（一家社交电商平台）就充分的利用了这一点，大</a:t>
            </a:r>
            <a:r>
              <a:rPr lang="en-US" altLang="zh-CN" sz="1700" dirty="0">
                <a:latin typeface="微软雅黑" panose="020B0503020204020204" pitchFamily="34" charset="-122"/>
                <a:ea typeface="微软雅黑" panose="020B0503020204020204" pitchFamily="34" charset="-122"/>
              </a:rPr>
              <a:t>V</a:t>
            </a:r>
            <a:r>
              <a:rPr lang="zh-CN" altLang="en-US" sz="1700" dirty="0">
                <a:latin typeface="微软雅黑" panose="020B0503020204020204" pitchFamily="34" charset="-122"/>
                <a:ea typeface="微软雅黑" panose="020B0503020204020204" pitchFamily="34" charset="-122"/>
              </a:rPr>
              <a:t>店有企业和用户组成的社群，有供应商、用户和企业人员组成的用户社群。每次活动都会在群内对相应的产品，活动信息做分享培训 ，还会为用户提供免费的朋友圈分享素材，利于他们做宣传，用户积极性普遍很高，因为有利可图。在这个环节中，供应商和企业拿出一部分利益让于消费者，在利益的驱动下，用户的忠诚度和粘性是很高的。</a:t>
            </a: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1.3.2  </a:t>
            </a:r>
            <a:r>
              <a:rPr lang="zh-CN" altLang="en-US" sz="2700" dirty="0" smtClean="0">
                <a:solidFill>
                  <a:srgbClr val="1369B2"/>
                </a:solidFill>
                <a:latin typeface="微软雅黑" panose="020B0503020204020204" pitchFamily="34" charset="-122"/>
                <a:ea typeface="微软雅黑" panose="020B0503020204020204" pitchFamily="34" charset="-122"/>
              </a:rPr>
              <a:t>良好的组织结构</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9"/>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a:t>
            </a:r>
            <a:r>
              <a:rPr lang="zh-CN" altLang="en-US" sz="2000" b="1" dirty="0" smtClean="0">
                <a:solidFill>
                  <a:srgbClr val="1B639F"/>
                </a:solidFill>
              </a:rPr>
              <a:t>组织成员</a:t>
            </a:r>
            <a:endParaRPr lang="zh-CN" altLang="en-US" sz="2000" b="1" dirty="0">
              <a:solidFill>
                <a:srgbClr val="1B639F"/>
              </a:solidFill>
            </a:endParaRPr>
          </a:p>
        </p:txBody>
      </p:sp>
      <p:sp>
        <p:nvSpPr>
          <p:cNvPr id="13" name="矩形 10"/>
          <p:cNvSpPr>
            <a:spLocks noChangeArrowheads="1"/>
          </p:cNvSpPr>
          <p:nvPr/>
        </p:nvSpPr>
        <p:spPr bwMode="auto">
          <a:xfrm>
            <a:off x="688975" y="2473325"/>
            <a:ext cx="787241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）管理</a:t>
            </a:r>
            <a:r>
              <a:rPr lang="zh-CN" altLang="en-US" sz="1700" b="1" dirty="0">
                <a:latin typeface="微软雅黑" panose="020B0503020204020204" pitchFamily="34" charset="-122"/>
                <a:ea typeface="微软雅黑" panose="020B0503020204020204" pitchFamily="34" charset="-122"/>
              </a:rPr>
              <a:t>者</a:t>
            </a:r>
          </a:p>
          <a:p>
            <a:pPr algn="just">
              <a:lnSpc>
                <a:spcPct val="150000"/>
              </a:lnSpc>
            </a:pPr>
            <a:r>
              <a:rPr lang="zh-CN" altLang="en-US" sz="1700" dirty="0">
                <a:latin typeface="微软雅黑" panose="020B0503020204020204" pitchFamily="34" charset="-122"/>
                <a:ea typeface="微软雅黑" panose="020B0503020204020204" pitchFamily="34" charset="-122"/>
              </a:rPr>
              <a:t>一般就是指群主，群主控制着社群内成员的增减，群内消息的通知等等是群内的管理者，具有其他成员没有的社群操控权。</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）运营</a:t>
            </a:r>
            <a:r>
              <a:rPr lang="zh-CN" altLang="en-US" sz="1700" b="1" dirty="0">
                <a:latin typeface="微软雅黑" panose="020B0503020204020204" pitchFamily="34" charset="-122"/>
                <a:ea typeface="微软雅黑" panose="020B0503020204020204" pitchFamily="34" charset="-122"/>
              </a:rPr>
              <a:t>人员</a:t>
            </a:r>
          </a:p>
          <a:p>
            <a:pPr algn="just">
              <a:lnSpc>
                <a:spcPct val="150000"/>
              </a:lnSpc>
            </a:pPr>
            <a:r>
              <a:rPr lang="zh-CN" altLang="en-US" sz="1700" dirty="0">
                <a:latin typeface="微软雅黑" panose="020B0503020204020204" pitchFamily="34" charset="-122"/>
                <a:ea typeface="微软雅黑" panose="020B0503020204020204" pitchFamily="34" charset="-122"/>
              </a:rPr>
              <a:t>运营人员的责任主要是根据公司业务规划及用户需求在社群内做相应的营销活动、内容分享、意见收集等工作，分别从拉新、促活、沉淀、裂变这几步进行运营，是社群阶段发展的主要推动</a:t>
            </a:r>
            <a:r>
              <a:rPr lang="zh-CN" altLang="en-US" sz="1700" dirty="0" smtClean="0">
                <a:latin typeface="微软雅黑" panose="020B0503020204020204" pitchFamily="34" charset="-122"/>
                <a:ea typeface="微软雅黑" panose="020B0503020204020204" pitchFamily="34" charset="-122"/>
              </a:rPr>
              <a:t>者。</a:t>
            </a:r>
          </a:p>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）普通</a:t>
            </a:r>
            <a:r>
              <a:rPr lang="zh-CN" altLang="en-US" sz="1700" b="1" dirty="0">
                <a:latin typeface="微软雅黑" panose="020B0503020204020204" pitchFamily="34" charset="-122"/>
                <a:ea typeface="微软雅黑" panose="020B0503020204020204" pitchFamily="34" charset="-122"/>
              </a:rPr>
              <a:t>群员</a:t>
            </a:r>
          </a:p>
          <a:p>
            <a:pPr algn="just">
              <a:lnSpc>
                <a:spcPct val="150000"/>
              </a:lnSpc>
            </a:pPr>
            <a:r>
              <a:rPr lang="zh-CN" altLang="en-US" sz="1700" dirty="0">
                <a:latin typeface="微软雅黑" panose="020B0503020204020204" pitchFamily="34" charset="-122"/>
                <a:ea typeface="微软雅黑" panose="020B0503020204020204" pitchFamily="34" charset="-122"/>
              </a:rPr>
              <a:t>一个社群除了管理员和运营人员，其余的都是普通群员，也是社群中最主要的组成部分。</a:t>
            </a: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1.3.2  </a:t>
            </a:r>
            <a:r>
              <a:rPr lang="zh-CN" altLang="en-US" sz="2700" dirty="0" smtClean="0">
                <a:solidFill>
                  <a:srgbClr val="1369B2"/>
                </a:solidFill>
                <a:latin typeface="微软雅黑" panose="020B0503020204020204" pitchFamily="34" charset="-122"/>
                <a:ea typeface="微软雅黑" panose="020B0503020204020204" pitchFamily="34" charset="-122"/>
              </a:rPr>
              <a:t>良好的组织结构</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9"/>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a:t>
            </a:r>
            <a:r>
              <a:rPr lang="zh-CN" altLang="en-US" sz="2000" b="1" dirty="0" smtClean="0">
                <a:solidFill>
                  <a:srgbClr val="1B639F"/>
                </a:solidFill>
              </a:rPr>
              <a:t>入群门槛</a:t>
            </a:r>
            <a:endParaRPr lang="zh-CN" altLang="en-US" sz="2000" b="1" dirty="0">
              <a:solidFill>
                <a:srgbClr val="1B639F"/>
              </a:solidFill>
            </a:endParaRPr>
          </a:p>
        </p:txBody>
      </p:sp>
      <p:sp>
        <p:nvSpPr>
          <p:cNvPr id="13" name="矩形 10"/>
          <p:cNvSpPr>
            <a:spLocks noChangeArrowheads="1"/>
          </p:cNvSpPr>
          <p:nvPr/>
        </p:nvSpPr>
        <p:spPr bwMode="auto">
          <a:xfrm>
            <a:off x="688975" y="2473325"/>
            <a:ext cx="787241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设定一些加入社群的门槛，比如入群费、购买过商品等等，一是保证人员质量，防止无关人员入群；二是让新加入者感觉入群机会来之不易而格外</a:t>
            </a:r>
            <a:r>
              <a:rPr lang="zh-CN" altLang="en-US" sz="1700" dirty="0" smtClean="0">
                <a:latin typeface="微软雅黑" panose="020B0503020204020204" pitchFamily="34" charset="-122"/>
                <a:ea typeface="微软雅黑" panose="020B0503020204020204" pitchFamily="34" charset="-122"/>
              </a:rPr>
              <a:t>珍惜。</a:t>
            </a:r>
          </a:p>
        </p:txBody>
      </p:sp>
      <p:sp>
        <p:nvSpPr>
          <p:cNvPr id="9" name="矩形 10"/>
          <p:cNvSpPr>
            <a:spLocks noChangeArrowheads="1"/>
          </p:cNvSpPr>
          <p:nvPr/>
        </p:nvSpPr>
        <p:spPr bwMode="auto">
          <a:xfrm>
            <a:off x="539750" y="3794224"/>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a:t>
            </a:r>
            <a:r>
              <a:rPr lang="zh-CN" altLang="en-US" sz="2000" b="1" dirty="0" smtClean="0">
                <a:solidFill>
                  <a:srgbClr val="1B639F"/>
                </a:solidFill>
              </a:rPr>
              <a:t>管理规范</a:t>
            </a:r>
            <a:endParaRPr lang="zh-CN" altLang="en-US" sz="2000" b="1" dirty="0">
              <a:solidFill>
                <a:srgbClr val="1B639F"/>
              </a:solidFill>
            </a:endParaRPr>
          </a:p>
        </p:txBody>
      </p:sp>
      <p:sp>
        <p:nvSpPr>
          <p:cNvPr id="10" name="矩形 11"/>
          <p:cNvSpPr>
            <a:spLocks noChangeArrowheads="1"/>
          </p:cNvSpPr>
          <p:nvPr/>
        </p:nvSpPr>
        <p:spPr bwMode="auto">
          <a:xfrm>
            <a:off x="692150" y="4222849"/>
            <a:ext cx="7858125"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700" dirty="0">
                <a:latin typeface="微软雅黑" panose="020B0503020204020204" pitchFamily="34" charset="-122"/>
                <a:ea typeface="微软雅黑" panose="020B0503020204020204" pitchFamily="34" charset="-122"/>
              </a:rPr>
              <a:t>运营人员需要不断完善群规则且严格执行，通过规定统一管理群成员的</a:t>
            </a:r>
            <a:r>
              <a:rPr lang="zh-CN" altLang="en-US" sz="1700" dirty="0" smtClean="0">
                <a:latin typeface="微软雅黑" panose="020B0503020204020204" pitchFamily="34" charset="-122"/>
                <a:ea typeface="微软雅黑" panose="020B0503020204020204" pitchFamily="34" charset="-122"/>
              </a:rPr>
              <a:t>行为。</a:t>
            </a:r>
            <a:r>
              <a:rPr lang="zh-CN" altLang="en-US" sz="1700" dirty="0">
                <a:latin typeface="微软雅黑" panose="020B0503020204020204" pitchFamily="34" charset="-122"/>
                <a:ea typeface="微软雅黑" panose="020B0503020204020204" pitchFamily="34" charset="-122"/>
              </a:rPr>
              <a:t>但是大多数成员是不希望一个网络的社群中有太多约束的，这会让人觉得有一种失去自由的感觉，可如果没有约束，社群又会出现诸多问题</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1.3.3  </a:t>
            </a:r>
            <a:r>
              <a:rPr lang="zh-CN" altLang="en-US" sz="2700" dirty="0" smtClean="0">
                <a:solidFill>
                  <a:srgbClr val="1369B2"/>
                </a:solidFill>
                <a:latin typeface="微软雅黑" panose="020B0503020204020204" pitchFamily="34" charset="-122"/>
                <a:ea typeface="微软雅黑" panose="020B0503020204020204" pitchFamily="34" charset="-122"/>
              </a:rPr>
              <a:t>持续的输出</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9"/>
          <p:cNvSpPr>
            <a:spLocks noChangeArrowheads="1"/>
          </p:cNvSpPr>
          <p:nvPr/>
        </p:nvSpPr>
        <p:spPr bwMode="auto">
          <a:xfrm>
            <a:off x="653256" y="2003425"/>
            <a:ext cx="7837488"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社群成员在入群后，需要持续的向他们输出有价值的内容，这也是他们入群的最重要的理由。如果说他们在社群内不能收到有价值的东西，那这个社群对于他就是毫无意义的，那么他可能会在群里胡言乱语，或者沉默不语，使得社群质量下滑。</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输出的内容，可以依照自己产品和服务来定，可以是产品的使用方法，有趣的活动，免费的小礼品，有用的知识等等。在做内容之前，可以利用投票等方式，在群里做下调查，看大家喜欢什么类型的内容和活动。建立社群就是为了能直接的连接用户，用户积极参与和反馈，社群才走的长远。</a:t>
            </a: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1.3.4  </a:t>
            </a:r>
            <a:r>
              <a:rPr lang="zh-CN" altLang="en-US" sz="2700" dirty="0" smtClean="0">
                <a:solidFill>
                  <a:srgbClr val="1369B2"/>
                </a:solidFill>
                <a:latin typeface="微软雅黑" panose="020B0503020204020204" pitchFamily="34" charset="-122"/>
                <a:ea typeface="微软雅黑" panose="020B0503020204020204" pitchFamily="34" charset="-122"/>
              </a:rPr>
              <a:t>合理的运营</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9"/>
          <p:cNvSpPr>
            <a:spLocks noChangeArrowheads="1"/>
          </p:cNvSpPr>
          <p:nvPr/>
        </p:nvSpPr>
        <p:spPr bwMode="auto">
          <a:xfrm>
            <a:off x="653256" y="2003425"/>
            <a:ext cx="7837488"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运营的含义是对某一事物进行人为的干扰，从而使其向好的方向发展。社群也</a:t>
            </a:r>
            <a:r>
              <a:rPr lang="zh-CN" altLang="en-US" sz="1700" dirty="0" smtClean="0">
                <a:solidFill>
                  <a:prstClr val="black"/>
                </a:solidFill>
                <a:latin typeface="微软雅黑" panose="020B0503020204020204" pitchFamily="34" charset="-122"/>
                <a:ea typeface="微软雅黑" panose="020B0503020204020204" pitchFamily="34" charset="-122"/>
              </a:rPr>
              <a:t>不例外，</a:t>
            </a:r>
            <a:r>
              <a:rPr lang="zh-CN" altLang="en-US" sz="1700" dirty="0">
                <a:solidFill>
                  <a:prstClr val="black"/>
                </a:solidFill>
                <a:latin typeface="微软雅黑" panose="020B0503020204020204" pitchFamily="34" charset="-122"/>
                <a:ea typeface="微软雅黑" panose="020B0503020204020204" pitchFamily="34" charset="-122"/>
              </a:rPr>
              <a:t>需要人员来进行正确的引导。社群的归属感、成员的忠诚度、活动执行，转化率</a:t>
            </a:r>
            <a:r>
              <a:rPr lang="zh-CN" altLang="en-US" sz="1700" dirty="0" smtClean="0">
                <a:solidFill>
                  <a:prstClr val="black"/>
                </a:solidFill>
                <a:latin typeface="微软雅黑" panose="020B0503020204020204" pitchFamily="34" charset="-122"/>
                <a:ea typeface="微软雅黑" panose="020B0503020204020204" pitchFamily="34" charset="-122"/>
              </a:rPr>
              <a:t>等都是</a:t>
            </a:r>
            <a:r>
              <a:rPr lang="zh-CN" altLang="en-US" sz="1700" dirty="0">
                <a:solidFill>
                  <a:prstClr val="black"/>
                </a:solidFill>
                <a:latin typeface="微软雅黑" panose="020B0503020204020204" pitchFamily="34" charset="-122"/>
                <a:ea typeface="微软雅黑" panose="020B0503020204020204" pitchFamily="34" charset="-122"/>
              </a:rPr>
              <a:t>社群运营需要通过营销手段来向正确的方向发展和引导的。</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例如，社群内组织了一次活动，主要目的是新品的宣传，对群内成员有很大的优惠额度，社群运营者希望通过这样的方式来推广新品，使新品可以在短时间内积累人气和销量。但是在活动进行过程中，有用户恰好知道了竞争对手也有近似的产品，优惠力度比群内大，并且在社群内透露了此事，然而没有社群运营者出来进行解释或安抚，导致了大量用户的流失，新品宣传效果不佳。通过这个案例可以看出，社群中合理的运营十分重要。</a:t>
            </a: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1.3  </a:t>
            </a:r>
            <a:r>
              <a:rPr lang="zh-CN" altLang="en-US" sz="2800" b="1" dirty="0" smtClean="0">
                <a:solidFill>
                  <a:srgbClr val="006BA9"/>
                </a:solidFill>
                <a:latin typeface="微软雅黑" panose="020B0503020204020204" pitchFamily="34" charset="-122"/>
                <a:ea typeface="微软雅黑" panose="020B0503020204020204" pitchFamily="34" charset="-122"/>
              </a:rPr>
              <a:t>社群的组成部分</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1.3.5  </a:t>
            </a:r>
            <a:r>
              <a:rPr lang="zh-CN" altLang="en-US" sz="2700" dirty="0">
                <a:solidFill>
                  <a:srgbClr val="1369B2"/>
                </a:solidFill>
                <a:latin typeface="微软雅黑" panose="020B0503020204020204" pitchFamily="34" charset="-122"/>
                <a:ea typeface="微软雅黑" panose="020B0503020204020204" pitchFamily="34" charset="-122"/>
              </a:rPr>
              <a:t>可复制性</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9"/>
          <p:cNvSpPr>
            <a:spLocks noChangeArrowheads="1"/>
          </p:cNvSpPr>
          <p:nvPr/>
        </p:nvSpPr>
        <p:spPr bwMode="auto">
          <a:xfrm>
            <a:off x="653256" y="2003425"/>
            <a:ext cx="7837488"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一个社群发展到一定程度的时候</a:t>
            </a:r>
            <a:r>
              <a:rPr lang="zh-CN" altLang="en-US" sz="1700" dirty="0" smtClean="0">
                <a:solidFill>
                  <a:prstClr val="black"/>
                </a:solidFill>
                <a:latin typeface="微软雅黑" panose="020B0503020204020204" pitchFamily="34" charset="-122"/>
                <a:ea typeface="微软雅黑" panose="020B0503020204020204" pitchFamily="34" charset="-122"/>
              </a:rPr>
              <a:t>大多需要</a:t>
            </a:r>
            <a:r>
              <a:rPr lang="zh-CN" altLang="en-US" sz="1700" dirty="0">
                <a:solidFill>
                  <a:prstClr val="black"/>
                </a:solidFill>
                <a:latin typeface="微软雅黑" panose="020B0503020204020204" pitchFamily="34" charset="-122"/>
                <a:ea typeface="微软雅黑" panose="020B0503020204020204" pitchFamily="34" charset="-122"/>
              </a:rPr>
              <a:t>建立新社群，以微信群为例，一个群的人员上限是</a:t>
            </a:r>
            <a:r>
              <a:rPr lang="en-US" altLang="zh-CN" sz="1700" dirty="0">
                <a:solidFill>
                  <a:prstClr val="black"/>
                </a:solidFill>
                <a:latin typeface="微软雅黑" panose="020B0503020204020204" pitchFamily="34" charset="-122"/>
                <a:ea typeface="微软雅黑" panose="020B0503020204020204" pitchFamily="34" charset="-122"/>
              </a:rPr>
              <a:t>500</a:t>
            </a:r>
            <a:r>
              <a:rPr lang="zh-CN" altLang="en-US" sz="1700" dirty="0">
                <a:solidFill>
                  <a:prstClr val="black"/>
                </a:solidFill>
                <a:latin typeface="微软雅黑" panose="020B0503020204020204" pitchFamily="34" charset="-122"/>
                <a:ea typeface="微软雅黑" panose="020B0503020204020204" pitchFamily="34" charset="-122"/>
              </a:rPr>
              <a:t>人，而以社群的商业化来说，粉丝过万，甚至过十万都是有可能的。这时社群的可复制性至关重要，一个好的正常社群模式是可以复制的，甚至不用改变策略，按照固定的套路即可实现社群规模的发展。</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当然需不需要扩大规模，需要公司根据自己的发展规划来定，切不可没有目的性的盲目拓展规模，需要考虑如是否做好了扩大运营的准备，财力、物力、人力等问题。</a:t>
            </a: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bwMode="auto">
          <a:xfrm>
            <a:off x="1025525" y="2958019"/>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运营</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社群性价比高</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738547" y="2937177"/>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1</a:t>
            </a:r>
          </a:p>
        </p:txBody>
      </p:sp>
      <p:sp>
        <p:nvSpPr>
          <p:cNvPr id="6" name="圆角矩形 5"/>
          <p:cNvSpPr/>
          <p:nvPr/>
        </p:nvSpPr>
        <p:spPr bwMode="auto">
          <a:xfrm>
            <a:off x="1017588" y="4388034"/>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容易</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产生信任感</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730609" y="4367192"/>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3</a:t>
            </a:r>
          </a:p>
        </p:txBody>
      </p:sp>
      <p:sp>
        <p:nvSpPr>
          <p:cNvPr id="10" name="圆角矩形 9"/>
          <p:cNvSpPr/>
          <p:nvPr/>
        </p:nvSpPr>
        <p:spPr bwMode="auto">
          <a:xfrm>
            <a:off x="5299075" y="2964369"/>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高效</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承载用户</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1" name="椭圆 10"/>
          <p:cNvSpPr/>
          <p:nvPr/>
        </p:nvSpPr>
        <p:spPr bwMode="auto">
          <a:xfrm>
            <a:off x="5011685" y="2944415"/>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2</a:t>
            </a:r>
          </a:p>
        </p:txBody>
      </p:sp>
      <p:sp>
        <p:nvSpPr>
          <p:cNvPr id="12" name="圆角矩形 11"/>
          <p:cNvSpPr/>
          <p:nvPr/>
        </p:nvSpPr>
        <p:spPr bwMode="auto">
          <a:xfrm>
            <a:off x="5291138" y="4394384"/>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提高</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竞争力</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5003747" y="4374430"/>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4</a:t>
            </a:r>
          </a:p>
        </p:txBody>
      </p:sp>
      <p:sp>
        <p:nvSpPr>
          <p:cNvPr id="16"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3200" b="1">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17" name="组合 7"/>
          <p:cNvGrpSpPr/>
          <p:nvPr/>
        </p:nvGrpSpPr>
        <p:grpSpPr bwMode="auto">
          <a:xfrm>
            <a:off x="1612900" y="1296988"/>
            <a:ext cx="5976938" cy="850900"/>
            <a:chOff x="1851025" y="1530350"/>
            <a:chExt cx="5976938" cy="850900"/>
          </a:xfrm>
        </p:grpSpPr>
        <p:sp>
          <p:nvSpPr>
            <p:cNvPr id="18"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19"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800" b="1" dirty="0" smtClean="0">
                  <a:solidFill>
                    <a:srgbClr val="1369B2"/>
                  </a:solidFill>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b="1" dirty="0">
                <a:solidFill>
                  <a:srgbClr val="006BA9"/>
                </a:solidFill>
                <a:latin typeface="微软雅黑" panose="020B0503020204020204" pitchFamily="34" charset="-122"/>
                <a:ea typeface="微软雅黑" panose="020B0503020204020204" pitchFamily="34" charset="-122"/>
              </a:endParaRPr>
            </a:p>
          </p:txBody>
        </p:sp>
      </p:grpSp>
      <p:grpSp>
        <p:nvGrpSpPr>
          <p:cNvPr id="20" name="组合 20"/>
          <p:cNvGrpSpPr/>
          <p:nvPr/>
        </p:nvGrpSpPr>
        <p:grpSpPr bwMode="auto">
          <a:xfrm>
            <a:off x="53975" y="6148388"/>
            <a:ext cx="1373188" cy="338137"/>
            <a:chOff x="47728" y="6152087"/>
            <a:chExt cx="1374672" cy="337819"/>
          </a:xfrm>
        </p:grpSpPr>
        <p:grpSp>
          <p:nvGrpSpPr>
            <p:cNvPr id="21" name="组合 20"/>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5" name="燕尾形 24"/>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燕尾形 25"/>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燕尾形 26"/>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22" name="组合 29"/>
            <p:cNvGrpSpPr/>
            <p:nvPr/>
          </p:nvGrpSpPr>
          <p:grpSpPr bwMode="auto">
            <a:xfrm>
              <a:off x="500216" y="6152087"/>
              <a:ext cx="922184" cy="337819"/>
              <a:chOff x="500216" y="6152087"/>
              <a:chExt cx="922184" cy="337819"/>
            </a:xfrm>
          </p:grpSpPr>
          <p:sp>
            <p:nvSpPr>
              <p:cNvPr id="23" name="五边形 22">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400" b="1" dirty="0">
                    <a:solidFill>
                      <a:schemeClr val="bg1"/>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1.4.1  </a:t>
            </a:r>
            <a:r>
              <a:rPr lang="zh-CN" altLang="en-US" sz="2700" dirty="0" smtClean="0">
                <a:solidFill>
                  <a:srgbClr val="1369B2"/>
                </a:solidFill>
                <a:latin typeface="微软雅黑" panose="020B0503020204020204" pitchFamily="34" charset="-122"/>
                <a:ea typeface="微软雅黑" panose="020B0503020204020204" pitchFamily="34" charset="-122"/>
              </a:rPr>
              <a:t>运营</a:t>
            </a:r>
            <a:r>
              <a:rPr lang="zh-CN" altLang="en-US" sz="2700" dirty="0">
                <a:solidFill>
                  <a:srgbClr val="1369B2"/>
                </a:solidFill>
                <a:latin typeface="微软雅黑" panose="020B0503020204020204" pitchFamily="34" charset="-122"/>
                <a:ea typeface="微软雅黑" panose="020B0503020204020204" pitchFamily="34" charset="-122"/>
              </a:rPr>
              <a:t>社群性价比高</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440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b="1" dirty="0">
                <a:solidFill>
                  <a:prstClr val="black"/>
                </a:solidFill>
                <a:latin typeface="微软雅黑" panose="020B0503020204020204" pitchFamily="34" charset="-122"/>
                <a:ea typeface="微软雅黑" panose="020B0503020204020204" pitchFamily="34" charset="-122"/>
              </a:rPr>
              <a:t>（</a:t>
            </a:r>
            <a:r>
              <a:rPr lang="en-US" altLang="zh-CN" sz="1700" b="1" dirty="0">
                <a:solidFill>
                  <a:prstClr val="black"/>
                </a:solidFill>
                <a:latin typeface="微软雅黑" panose="020B0503020204020204" pitchFamily="34" charset="-122"/>
                <a:ea typeface="微软雅黑" panose="020B0503020204020204" pitchFamily="34" charset="-122"/>
              </a:rPr>
              <a:t>1</a:t>
            </a:r>
            <a:r>
              <a:rPr lang="zh-CN" altLang="en-US" sz="1700" b="1" dirty="0" smtClean="0">
                <a:solidFill>
                  <a:prstClr val="black"/>
                </a:solidFill>
                <a:latin typeface="微软雅黑" panose="020B0503020204020204" pitchFamily="34" charset="-122"/>
                <a:ea typeface="微软雅黑" panose="020B0503020204020204" pitchFamily="34" charset="-122"/>
              </a:rPr>
              <a:t>）获</a:t>
            </a:r>
            <a:r>
              <a:rPr lang="zh-CN" altLang="en-US" sz="1700" b="1" dirty="0">
                <a:solidFill>
                  <a:prstClr val="black"/>
                </a:solidFill>
                <a:latin typeface="微软雅黑" panose="020B0503020204020204" pitchFamily="34" charset="-122"/>
                <a:ea typeface="微软雅黑" panose="020B0503020204020204" pitchFamily="34" charset="-122"/>
              </a:rPr>
              <a:t>客成本</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运营社群获取新客的成本低廉。互联网流量的红利已经过去了，百度搜索、网络广告</a:t>
            </a:r>
            <a:r>
              <a:rPr lang="zh-CN" altLang="en-US" sz="1700" dirty="0" smtClean="0">
                <a:solidFill>
                  <a:prstClr val="black"/>
                </a:solidFill>
                <a:latin typeface="微软雅黑" panose="020B0503020204020204" pitchFamily="34" charset="-122"/>
                <a:ea typeface="微软雅黑" panose="020B0503020204020204" pitchFamily="34" charset="-122"/>
              </a:rPr>
              <a:t>等传统</a:t>
            </a:r>
            <a:r>
              <a:rPr lang="zh-CN" altLang="en-US" sz="1700" dirty="0">
                <a:solidFill>
                  <a:prstClr val="black"/>
                </a:solidFill>
                <a:latin typeface="微软雅黑" panose="020B0503020204020204" pitchFamily="34" charset="-122"/>
                <a:ea typeface="微软雅黑" panose="020B0503020204020204" pitchFamily="34" charset="-122"/>
              </a:rPr>
              <a:t>渠道的引流成本越来越高。社群是企业与用户沟通连接的最短</a:t>
            </a:r>
            <a:r>
              <a:rPr lang="zh-CN" altLang="en-US" sz="1700" dirty="0" smtClean="0">
                <a:solidFill>
                  <a:prstClr val="black"/>
                </a:solidFill>
                <a:latin typeface="微软雅黑" panose="020B0503020204020204" pitchFamily="34" charset="-122"/>
                <a:ea typeface="微软雅黑" panose="020B0503020204020204" pitchFamily="34" charset="-122"/>
              </a:rPr>
              <a:t>路径，也</a:t>
            </a:r>
            <a:r>
              <a:rPr lang="zh-CN" altLang="en-US" sz="1700" dirty="0">
                <a:solidFill>
                  <a:prstClr val="black"/>
                </a:solidFill>
                <a:latin typeface="微软雅黑" panose="020B0503020204020204" pitchFamily="34" charset="-122"/>
                <a:ea typeface="微软雅黑" panose="020B0503020204020204" pitchFamily="34" charset="-122"/>
              </a:rPr>
              <a:t>是最廉价的</a:t>
            </a:r>
            <a:r>
              <a:rPr lang="zh-CN" altLang="en-US" sz="1700" dirty="0" smtClean="0">
                <a:solidFill>
                  <a:prstClr val="black"/>
                </a:solidFill>
                <a:latin typeface="微软雅黑" panose="020B0503020204020204" pitchFamily="34" charset="-122"/>
                <a:ea typeface="微软雅黑" panose="020B0503020204020204" pitchFamily="34" charset="-122"/>
              </a:rPr>
              <a:t>路径</a:t>
            </a:r>
            <a:r>
              <a:rPr lang="zh-CN" altLang="en-US" sz="1700" dirty="0">
                <a:solidFill>
                  <a:prstClr val="black"/>
                </a:solidFill>
                <a:latin typeface="微软雅黑" panose="020B0503020204020204" pitchFamily="34" charset="-122"/>
                <a:ea typeface="微软雅黑" panose="020B0503020204020204" pitchFamily="34" charset="-122"/>
              </a:rPr>
              <a:t>。在社群成立</a:t>
            </a:r>
            <a:r>
              <a:rPr lang="zh-CN" altLang="en-US" sz="1700" dirty="0" smtClean="0">
                <a:solidFill>
                  <a:prstClr val="black"/>
                </a:solidFill>
                <a:latin typeface="微软雅黑" panose="020B0503020204020204" pitchFamily="34" charset="-122"/>
                <a:ea typeface="微软雅黑" panose="020B0503020204020204" pitchFamily="34" charset="-122"/>
              </a:rPr>
              <a:t>时，企业</a:t>
            </a:r>
            <a:r>
              <a:rPr lang="zh-CN" altLang="en-US" sz="1700" dirty="0">
                <a:solidFill>
                  <a:prstClr val="black"/>
                </a:solidFill>
                <a:latin typeface="微软雅黑" panose="020B0503020204020204" pitchFamily="34" charset="-122"/>
                <a:ea typeface="微软雅黑" panose="020B0503020204020204" pitchFamily="34" charset="-122"/>
              </a:rPr>
              <a:t>按照社群的标签和</a:t>
            </a:r>
            <a:r>
              <a:rPr lang="zh-CN" altLang="en-US" sz="1700" dirty="0" smtClean="0">
                <a:solidFill>
                  <a:prstClr val="black"/>
                </a:solidFill>
                <a:latin typeface="微软雅黑" panose="020B0503020204020204" pitchFamily="34" charset="-122"/>
                <a:ea typeface="微软雅黑" panose="020B0503020204020204" pitchFamily="34" charset="-122"/>
              </a:rPr>
              <a:t>路线，建立</a:t>
            </a:r>
            <a:r>
              <a:rPr lang="zh-CN" altLang="en-US" sz="1700" dirty="0">
                <a:solidFill>
                  <a:prstClr val="black"/>
                </a:solidFill>
                <a:latin typeface="微软雅黑" panose="020B0503020204020204" pitchFamily="34" charset="-122"/>
                <a:ea typeface="微软雅黑" panose="020B0503020204020204" pitchFamily="34" charset="-122"/>
              </a:rPr>
              <a:t>自己的社群运营体系</a:t>
            </a:r>
            <a:r>
              <a:rPr lang="zh-CN" altLang="en-US" sz="1700" dirty="0" smtClean="0">
                <a:solidFill>
                  <a:prstClr val="black"/>
                </a:solidFill>
                <a:latin typeface="微软雅黑" panose="020B0503020204020204" pitchFamily="34" charset="-122"/>
                <a:ea typeface="微软雅黑" panose="020B0503020204020204" pitchFamily="34" charset="-122"/>
              </a:rPr>
              <a:t>后，可以</a:t>
            </a:r>
            <a:r>
              <a:rPr lang="zh-CN" altLang="en-US" sz="1700" dirty="0">
                <a:solidFill>
                  <a:prstClr val="black"/>
                </a:solidFill>
                <a:latin typeface="微软雅黑" panose="020B0503020204020204" pitchFamily="34" charset="-122"/>
                <a:ea typeface="微软雅黑" panose="020B0503020204020204" pitchFamily="34" charset="-122"/>
              </a:rPr>
              <a:t>利用</a:t>
            </a:r>
            <a:r>
              <a:rPr lang="zh-CN" altLang="en-US" sz="1700" dirty="0" smtClean="0">
                <a:solidFill>
                  <a:prstClr val="black"/>
                </a:solidFill>
                <a:latin typeface="微软雅黑" panose="020B0503020204020204" pitchFamily="34" charset="-122"/>
                <a:ea typeface="微软雅黑" panose="020B0503020204020204" pitchFamily="34" charset="-122"/>
              </a:rPr>
              <a:t>多种</a:t>
            </a:r>
            <a:r>
              <a:rPr lang="zh-CN" altLang="en-US" sz="1700" dirty="0">
                <a:solidFill>
                  <a:prstClr val="black"/>
                </a:solidFill>
                <a:latin typeface="微软雅黑" panose="020B0503020204020204" pitchFamily="34" charset="-122"/>
                <a:ea typeface="微软雅黑" panose="020B0503020204020204" pitchFamily="34" charset="-122"/>
              </a:rPr>
              <a:t>营销手段增强用户对自己的</a:t>
            </a:r>
            <a:r>
              <a:rPr lang="zh-CN" altLang="en-US" sz="1700" dirty="0" smtClean="0">
                <a:solidFill>
                  <a:prstClr val="black"/>
                </a:solidFill>
                <a:latin typeface="微软雅黑" panose="020B0503020204020204" pitchFamily="34" charset="-122"/>
                <a:ea typeface="微软雅黑" panose="020B0503020204020204" pitchFamily="34" charset="-122"/>
              </a:rPr>
              <a:t>好感，再通</a:t>
            </a:r>
            <a:r>
              <a:rPr lang="zh-CN" altLang="en-US" sz="1700" dirty="0">
                <a:solidFill>
                  <a:prstClr val="black"/>
                </a:solidFill>
                <a:latin typeface="微软雅黑" panose="020B0503020204020204" pitchFamily="34" charset="-122"/>
                <a:ea typeface="微软雅黑" panose="020B0503020204020204" pitchFamily="34" charset="-122"/>
              </a:rPr>
              <a:t>过裂变工具来获取新的用户</a:t>
            </a:r>
            <a:r>
              <a:rPr lang="zh-CN" altLang="en-US" sz="1700" dirty="0" smtClean="0">
                <a:solidFill>
                  <a:prstClr val="black"/>
                </a:solidFill>
                <a:latin typeface="微软雅黑" panose="020B0503020204020204" pitchFamily="34" charset="-122"/>
                <a:ea typeface="微软雅黑" panose="020B0503020204020204" pitchFamily="34" charset="-122"/>
              </a:rPr>
              <a:t>。</a:t>
            </a:r>
            <a:endParaRPr lang="zh-CN" altLang="en-US" sz="1700" dirty="0">
              <a:solidFill>
                <a:prstClr val="black"/>
              </a:solidFill>
              <a:latin typeface="微软雅黑" panose="020B0503020204020204" pitchFamily="34" charset="-122"/>
              <a:ea typeface="微软雅黑" panose="020B0503020204020204" pitchFamily="34" charset="-122"/>
            </a:endParaRPr>
          </a:p>
          <a:p>
            <a:pPr indent="450850" eaLnBrk="0" fontAlgn="base" hangingPunct="0">
              <a:lnSpc>
                <a:spcPct val="150000"/>
              </a:lnSpc>
              <a:spcBef>
                <a:spcPct val="0"/>
              </a:spcBef>
              <a:spcAft>
                <a:spcPct val="0"/>
              </a:spcAft>
            </a:pPr>
            <a:r>
              <a:rPr lang="zh-CN" altLang="en-US" sz="1700" b="1" dirty="0">
                <a:solidFill>
                  <a:prstClr val="black"/>
                </a:solidFill>
                <a:latin typeface="微软雅黑" panose="020B0503020204020204" pitchFamily="34" charset="-122"/>
                <a:ea typeface="微软雅黑" panose="020B0503020204020204" pitchFamily="34" charset="-122"/>
              </a:rPr>
              <a:t>（</a:t>
            </a:r>
            <a:r>
              <a:rPr lang="en-US" altLang="zh-CN" sz="1700" b="1" dirty="0">
                <a:solidFill>
                  <a:prstClr val="black"/>
                </a:solidFill>
                <a:latin typeface="微软雅黑" panose="020B0503020204020204" pitchFamily="34" charset="-122"/>
                <a:ea typeface="微软雅黑" panose="020B0503020204020204" pitchFamily="34" charset="-122"/>
              </a:rPr>
              <a:t>2</a:t>
            </a:r>
            <a:r>
              <a:rPr lang="zh-CN" altLang="en-US" sz="1700" b="1" dirty="0" smtClean="0">
                <a:solidFill>
                  <a:prstClr val="black"/>
                </a:solidFill>
                <a:latin typeface="微软雅黑" panose="020B0503020204020204" pitchFamily="34" charset="-122"/>
                <a:ea typeface="微软雅黑" panose="020B0503020204020204" pitchFamily="34" charset="-122"/>
              </a:rPr>
              <a:t>）运营</a:t>
            </a:r>
            <a:r>
              <a:rPr lang="zh-CN" altLang="en-US" sz="1700" b="1" dirty="0">
                <a:solidFill>
                  <a:prstClr val="black"/>
                </a:solidFill>
                <a:latin typeface="微软雅黑" panose="020B0503020204020204" pitchFamily="34" charset="-122"/>
                <a:ea typeface="微软雅黑" panose="020B0503020204020204" pitchFamily="34" charset="-122"/>
              </a:rPr>
              <a:t>成本</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运营社群可以节省人力、时间，从而降低运营成本。基本每个运营人员都可以管理</a:t>
            </a:r>
            <a:r>
              <a:rPr lang="en-US" altLang="zh-CN" sz="1700" dirty="0">
                <a:solidFill>
                  <a:prstClr val="black"/>
                </a:solidFill>
                <a:latin typeface="微软雅黑" panose="020B0503020204020204" pitchFamily="34" charset="-122"/>
                <a:ea typeface="微软雅黑" panose="020B0503020204020204" pitchFamily="34" charset="-122"/>
              </a:rPr>
              <a:t>10</a:t>
            </a:r>
            <a:r>
              <a:rPr lang="zh-CN" altLang="en-US" sz="1700" dirty="0">
                <a:solidFill>
                  <a:prstClr val="black"/>
                </a:solidFill>
                <a:latin typeface="微软雅黑" panose="020B0503020204020204" pitchFamily="34" charset="-122"/>
                <a:ea typeface="微软雅黑" panose="020B0503020204020204" pitchFamily="34" charset="-122"/>
              </a:rPr>
              <a:t>个以上的群，负责群内的定期分享，引导，以及解决用户的</a:t>
            </a:r>
            <a:r>
              <a:rPr lang="zh-CN" altLang="en-US" sz="1700" dirty="0" smtClean="0">
                <a:solidFill>
                  <a:prstClr val="black"/>
                </a:solidFill>
                <a:latin typeface="微软雅黑" panose="020B0503020204020204" pitchFamily="34" charset="-122"/>
                <a:ea typeface="微软雅黑" panose="020B0503020204020204" pitchFamily="34" charset="-122"/>
              </a:rPr>
              <a:t>问题。社群在</a:t>
            </a:r>
            <a:r>
              <a:rPr lang="zh-CN" altLang="en-US" sz="1700" dirty="0">
                <a:solidFill>
                  <a:prstClr val="black"/>
                </a:solidFill>
                <a:latin typeface="微软雅黑" panose="020B0503020204020204" pitchFamily="34" charset="-122"/>
                <a:ea typeface="微软雅黑" panose="020B0503020204020204" pitchFamily="34" charset="-122"/>
              </a:rPr>
              <a:t>人力、时间等运营成本上，相比于其他的传播方式如广告、地推等节约不少成本。</a:t>
            </a: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1.4.2  </a:t>
            </a:r>
            <a:r>
              <a:rPr lang="zh-CN" altLang="en-US" sz="2700" dirty="0" smtClean="0">
                <a:solidFill>
                  <a:srgbClr val="1369B2"/>
                </a:solidFill>
                <a:latin typeface="微软雅黑" panose="020B0503020204020204" pitchFamily="34" charset="-122"/>
                <a:ea typeface="微软雅黑" panose="020B0503020204020204" pitchFamily="34" charset="-122"/>
              </a:rPr>
              <a:t>高效</a:t>
            </a:r>
            <a:r>
              <a:rPr lang="zh-CN" altLang="en-US" sz="2700" dirty="0">
                <a:solidFill>
                  <a:srgbClr val="1369B2"/>
                </a:solidFill>
                <a:latin typeface="微软雅黑" panose="020B0503020204020204" pitchFamily="34" charset="-122"/>
                <a:ea typeface="微软雅黑" panose="020B0503020204020204" pitchFamily="34" charset="-122"/>
              </a:rPr>
              <a:t>承载用户</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比起公众号等媒体平台、</a:t>
            </a:r>
            <a:r>
              <a:rPr lang="en-US" altLang="zh-CN" sz="1700" dirty="0">
                <a:solidFill>
                  <a:prstClr val="black"/>
                </a:solidFill>
                <a:latin typeface="微软雅黑" panose="020B0503020204020204" pitchFamily="34" charset="-122"/>
                <a:ea typeface="微软雅黑" panose="020B0503020204020204" pitchFamily="34" charset="-122"/>
              </a:rPr>
              <a:t>APP</a:t>
            </a:r>
            <a:r>
              <a:rPr lang="zh-CN" altLang="en-US" sz="1700" dirty="0">
                <a:solidFill>
                  <a:prstClr val="black"/>
                </a:solidFill>
                <a:latin typeface="微软雅黑" panose="020B0503020204020204" pitchFamily="34" charset="-122"/>
                <a:ea typeface="微软雅黑" panose="020B0503020204020204" pitchFamily="34" charset="-122"/>
              </a:rPr>
              <a:t>等应用平台或者各类社区，社群中运营者和用户的联系更为密切，交流更高效，从而会使得在用户中的转化和变现更加高效。因此社群相对别的平台，更能高效地承载用户，实现社群运营者的运营目的。</a:t>
            </a:r>
          </a:p>
        </p:txBody>
      </p:sp>
      <p:pic>
        <p:nvPicPr>
          <p:cNvPr id="23554" name="Picture 2" descr="https://timgsa.baidu.com/timg?image&amp;quality=80&amp;size=b9999_10000&amp;sec=1570884011377&amp;di=eff952fb1005a4d050cb192bd49f35e3&amp;imgtype=0&amp;src=http%3A%2F%2Fr.sinaimg.cn%2Flarge%2Farticle%2F7812d5f03f13e2ce59a8cb7708b306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3429000"/>
            <a:ext cx="5472608" cy="28958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bwMode="auto">
          <a:xfrm>
            <a:off x="3292475" y="2276872"/>
            <a:ext cx="4789488" cy="403225"/>
            <a:chOff x="3292475" y="2063750"/>
            <a:chExt cx="4789488" cy="403225"/>
          </a:xfrm>
        </p:grpSpPr>
        <p:sp>
          <p:nvSpPr>
            <p:cNvPr id="4126" name="AutoShape 18">
              <a:hlinkClick r:id="rId3" action="ppaction://hlinksldjump"/>
            </p:cNvPr>
            <p:cNvSpPr>
              <a:spLocks noChangeArrowheads="1"/>
            </p:cNvSpPr>
            <p:nvPr/>
          </p:nvSpPr>
          <p:spPr bwMode="auto">
            <a:xfrm>
              <a:off x="3406775" y="2063750"/>
              <a:ext cx="4675188"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1.1  </a:t>
              </a:r>
              <a:r>
                <a:rPr lang="zh-CN" altLang="en-US" b="1" dirty="0" smtClean="0">
                  <a:solidFill>
                    <a:prstClr val="white"/>
                  </a:solidFill>
                  <a:ea typeface="黑体" panose="02010600030101010101" pitchFamily="49" charset="-122"/>
                </a:rPr>
                <a:t>社群</a:t>
              </a:r>
              <a:r>
                <a:rPr lang="zh-CN" altLang="en-US" b="1" dirty="0">
                  <a:solidFill>
                    <a:prstClr val="white"/>
                  </a:solidFill>
                  <a:ea typeface="黑体" panose="02010600030101010101" pitchFamily="49" charset="-122"/>
                </a:rPr>
                <a:t>由来与</a:t>
              </a:r>
              <a:r>
                <a:rPr lang="zh-CN" altLang="en-US" b="1" dirty="0" smtClean="0">
                  <a:solidFill>
                    <a:prstClr val="white"/>
                  </a:solidFill>
                  <a:ea typeface="黑体" panose="02010600030101010101" pitchFamily="49" charset="-122"/>
                </a:rPr>
                <a:t>发展  </a:t>
              </a:r>
              <a:r>
                <a:rPr lang="en-US" altLang="zh-CN" b="1" dirty="0" smtClean="0">
                  <a:solidFill>
                    <a:prstClr val="white"/>
                  </a:solidFill>
                  <a:ea typeface="黑体" panose="02010600030101010101" pitchFamily="49" charset="-122"/>
                  <a:hlinkClick r:id="rId4" action="ppaction://hlinksldjump"/>
                </a:rPr>
                <a:t>【</a:t>
              </a:r>
              <a:r>
                <a:rPr lang="zh-CN" altLang="en-US" b="1" dirty="0" smtClean="0">
                  <a:solidFill>
                    <a:prstClr val="white"/>
                  </a:solidFill>
                  <a:ea typeface="黑体" panose="02010600030101010101" pitchFamily="49" charset="-122"/>
                  <a:hlinkClick r:id="rId4" action="ppaction://hlinksldjump"/>
                </a:rPr>
                <a:t>点击</a:t>
              </a:r>
              <a:r>
                <a:rPr lang="en-US" altLang="zh-CN" b="1" dirty="0" smtClean="0">
                  <a:solidFill>
                    <a:prstClr val="white"/>
                  </a:solidFill>
                  <a:ea typeface="黑体" panose="02010600030101010101" pitchFamily="49" charset="-122"/>
                  <a:hlinkClick r:id="rId4" action="ppaction://hlinksldjump"/>
                </a:rPr>
                <a:t>】 </a:t>
              </a:r>
              <a:endParaRPr lang="zh-CN" altLang="en-US" b="1" dirty="0" smtClean="0">
                <a:solidFill>
                  <a:prstClr val="white"/>
                </a:solidFill>
                <a:ea typeface="黑体" panose="02010600030101010101" pitchFamily="49" charset="-122"/>
              </a:endParaRPr>
            </a:p>
          </p:txBody>
        </p:sp>
        <p:sp>
          <p:nvSpPr>
            <p:cNvPr id="31" name="Oval 22"/>
            <p:cNvSpPr>
              <a:spLocks noChangeArrowheads="1"/>
            </p:cNvSpPr>
            <p:nvPr/>
          </p:nvSpPr>
          <p:spPr bwMode="auto">
            <a:xfrm>
              <a:off x="3292475" y="21732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 name="组合 2"/>
          <p:cNvGrpSpPr/>
          <p:nvPr/>
        </p:nvGrpSpPr>
        <p:grpSpPr bwMode="auto">
          <a:xfrm>
            <a:off x="3303588" y="2873772"/>
            <a:ext cx="4770437" cy="403225"/>
            <a:chOff x="3303588" y="2660650"/>
            <a:chExt cx="4770437" cy="403225"/>
          </a:xfrm>
        </p:grpSpPr>
        <p:sp>
          <p:nvSpPr>
            <p:cNvPr id="4124" name="AutoShape 18">
              <a:hlinkClick r:id="rId3" action="ppaction://hlinksldjump"/>
            </p:cNvPr>
            <p:cNvSpPr>
              <a:spLocks noChangeArrowheads="1"/>
            </p:cNvSpPr>
            <p:nvPr/>
          </p:nvSpPr>
          <p:spPr bwMode="auto">
            <a:xfrm>
              <a:off x="3419475" y="26606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1.2  </a:t>
              </a:r>
              <a:r>
                <a:rPr lang="zh-CN" altLang="en-US" b="1" dirty="0" smtClean="0">
                  <a:solidFill>
                    <a:prstClr val="white"/>
                  </a:solidFill>
                  <a:ea typeface="黑体" panose="02010600030101010101" pitchFamily="49" charset="-122"/>
                </a:rPr>
                <a:t>社群概念   </a:t>
              </a:r>
              <a:r>
                <a:rPr lang="en-US" altLang="zh-CN" b="1" dirty="0" smtClean="0">
                  <a:solidFill>
                    <a:prstClr val="white"/>
                  </a:solidFill>
                  <a:ea typeface="黑体" panose="02010600030101010101" pitchFamily="49" charset="-122"/>
                  <a:hlinkClick r:id="rId5" action="ppaction://hlinksldjump"/>
                </a:rPr>
                <a:t>【</a:t>
              </a:r>
              <a:r>
                <a:rPr lang="zh-CN" altLang="en-US" b="1" dirty="0" smtClean="0">
                  <a:solidFill>
                    <a:prstClr val="white"/>
                  </a:solidFill>
                  <a:ea typeface="黑体" panose="02010600030101010101" pitchFamily="49" charset="-122"/>
                  <a:hlinkClick r:id="rId5" action="ppaction://hlinksldjump"/>
                </a:rPr>
                <a:t>点击</a:t>
              </a:r>
              <a:r>
                <a:rPr lang="en-US" altLang="zh-CN" b="1" dirty="0" smtClean="0">
                  <a:solidFill>
                    <a:prstClr val="white"/>
                  </a:solidFill>
                  <a:ea typeface="黑体" panose="02010600030101010101" pitchFamily="49" charset="-122"/>
                  <a:hlinkClick r:id="rId5" action="ppaction://hlinksldjump"/>
                </a:rPr>
                <a:t>】</a:t>
              </a:r>
              <a:endParaRPr lang="zh-CN" altLang="en-US" b="1" dirty="0" smtClean="0">
                <a:solidFill>
                  <a:prstClr val="white"/>
                </a:solidFill>
                <a:ea typeface="黑体" panose="02010600030101010101" pitchFamily="49" charset="-122"/>
              </a:endParaRPr>
            </a:p>
          </p:txBody>
        </p:sp>
        <p:sp>
          <p:nvSpPr>
            <p:cNvPr id="39" name="Oval 22"/>
            <p:cNvSpPr>
              <a:spLocks noChangeArrowheads="1"/>
            </p:cNvSpPr>
            <p:nvPr/>
          </p:nvSpPr>
          <p:spPr bwMode="auto">
            <a:xfrm>
              <a:off x="3303588" y="27701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 name="组合 3"/>
          <p:cNvGrpSpPr/>
          <p:nvPr/>
        </p:nvGrpSpPr>
        <p:grpSpPr bwMode="auto">
          <a:xfrm>
            <a:off x="3303588" y="3496072"/>
            <a:ext cx="4770437" cy="403225"/>
            <a:chOff x="3303588" y="3282950"/>
            <a:chExt cx="4770437" cy="403225"/>
          </a:xfrm>
        </p:grpSpPr>
        <p:sp>
          <p:nvSpPr>
            <p:cNvPr id="4122" name="AutoShape 18">
              <a:hlinkClick r:id="rId3" action="ppaction://hlinksldjump"/>
            </p:cNvPr>
            <p:cNvSpPr>
              <a:spLocks noChangeArrowheads="1"/>
            </p:cNvSpPr>
            <p:nvPr/>
          </p:nvSpPr>
          <p:spPr bwMode="auto">
            <a:xfrm>
              <a:off x="3419475" y="32829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1.3  </a:t>
              </a:r>
              <a:r>
                <a:rPr lang="zh-CN" altLang="en-US" b="1" dirty="0" smtClean="0">
                  <a:solidFill>
                    <a:prstClr val="white"/>
                  </a:solidFill>
                  <a:ea typeface="黑体" panose="02010600030101010101" pitchFamily="49" charset="-122"/>
                </a:rPr>
                <a:t>社群</a:t>
              </a:r>
              <a:r>
                <a:rPr lang="zh-CN" altLang="en-US" b="1" dirty="0">
                  <a:solidFill>
                    <a:prstClr val="white"/>
                  </a:solidFill>
                  <a:ea typeface="黑体" panose="02010600030101010101" pitchFamily="49" charset="-122"/>
                </a:rPr>
                <a:t>的组成</a:t>
              </a:r>
              <a:r>
                <a:rPr lang="zh-CN" altLang="en-US" b="1" dirty="0" smtClean="0">
                  <a:solidFill>
                    <a:prstClr val="white"/>
                  </a:solidFill>
                  <a:ea typeface="黑体" panose="02010600030101010101" pitchFamily="49" charset="-122"/>
                </a:rPr>
                <a:t>要素  </a:t>
              </a:r>
              <a:r>
                <a:rPr lang="en-US" altLang="zh-CN" b="1" dirty="0" smtClean="0">
                  <a:solidFill>
                    <a:prstClr val="white"/>
                  </a:solidFill>
                  <a:ea typeface="黑体" panose="02010600030101010101" pitchFamily="49" charset="-122"/>
                  <a:hlinkClick r:id="rId6" action="ppaction://hlinksldjump"/>
                </a:rPr>
                <a:t>【</a:t>
              </a:r>
              <a:r>
                <a:rPr lang="zh-CN" altLang="en-US" b="1" dirty="0" smtClean="0">
                  <a:solidFill>
                    <a:prstClr val="white"/>
                  </a:solidFill>
                  <a:ea typeface="黑体" panose="02010600030101010101" pitchFamily="49" charset="-122"/>
                  <a:hlinkClick r:id="rId6" action="ppaction://hlinksldjump"/>
                </a:rPr>
                <a:t>点击</a:t>
              </a:r>
              <a:r>
                <a:rPr lang="en-US" altLang="zh-CN" b="1" dirty="0" smtClean="0">
                  <a:solidFill>
                    <a:prstClr val="white"/>
                  </a:solidFill>
                  <a:ea typeface="黑体" panose="02010600030101010101" pitchFamily="49" charset="-122"/>
                  <a:hlinkClick r:id="rId6" action="ppaction://hlinksldjump"/>
                </a:rPr>
                <a:t>】</a:t>
              </a:r>
              <a:endParaRPr lang="zh-CN" altLang="en-US" b="1" dirty="0" smtClean="0">
                <a:solidFill>
                  <a:prstClr val="white"/>
                </a:solidFill>
                <a:ea typeface="黑体" panose="02010600030101010101" pitchFamily="49" charset="-122"/>
              </a:endParaRPr>
            </a:p>
          </p:txBody>
        </p:sp>
        <p:sp>
          <p:nvSpPr>
            <p:cNvPr id="28" name="Oval 22"/>
            <p:cNvSpPr>
              <a:spLocks noChangeArrowheads="1"/>
            </p:cNvSpPr>
            <p:nvPr/>
          </p:nvSpPr>
          <p:spPr bwMode="auto">
            <a:xfrm>
              <a:off x="3303588" y="33924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5" name="组合 4"/>
          <p:cNvGrpSpPr/>
          <p:nvPr/>
        </p:nvGrpSpPr>
        <p:grpSpPr bwMode="auto">
          <a:xfrm>
            <a:off x="3290888" y="4094560"/>
            <a:ext cx="4770437" cy="403225"/>
            <a:chOff x="3290888" y="3881438"/>
            <a:chExt cx="4770437" cy="403225"/>
          </a:xfrm>
        </p:grpSpPr>
        <p:sp>
          <p:nvSpPr>
            <p:cNvPr id="4120" name="AutoShape 18">
              <a:hlinkClick r:id="rId3" action="ppaction://hlinksldjump"/>
            </p:cNvPr>
            <p:cNvSpPr>
              <a:spLocks noChangeArrowheads="1"/>
            </p:cNvSpPr>
            <p:nvPr/>
          </p:nvSpPr>
          <p:spPr bwMode="auto">
            <a:xfrm>
              <a:off x="3406775" y="3881438"/>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1.4  </a:t>
              </a:r>
              <a:r>
                <a:rPr lang="zh-CN" altLang="en-US" b="1" dirty="0" smtClean="0">
                  <a:solidFill>
                    <a:prstClr val="white"/>
                  </a:solidFill>
                  <a:ea typeface="黑体" panose="02010600030101010101" pitchFamily="49" charset="-122"/>
                </a:rPr>
                <a:t>社群</a:t>
              </a:r>
              <a:r>
                <a:rPr lang="zh-CN" altLang="en-US" b="1" dirty="0">
                  <a:solidFill>
                    <a:prstClr val="white"/>
                  </a:solidFill>
                  <a:ea typeface="黑体" panose="02010600030101010101" pitchFamily="49" charset="-122"/>
                </a:rPr>
                <a:t>的</a:t>
              </a:r>
              <a:r>
                <a:rPr lang="zh-CN" altLang="en-US" b="1" dirty="0" smtClean="0">
                  <a:solidFill>
                    <a:prstClr val="white"/>
                  </a:solidFill>
                  <a:ea typeface="黑体" panose="02010600030101010101" pitchFamily="49" charset="-122"/>
                </a:rPr>
                <a:t>价值  </a:t>
              </a:r>
              <a:r>
                <a:rPr lang="en-US" altLang="zh-CN" b="1" dirty="0" smtClean="0">
                  <a:solidFill>
                    <a:prstClr val="white"/>
                  </a:solidFill>
                  <a:ea typeface="黑体" panose="02010600030101010101" pitchFamily="49" charset="-122"/>
                  <a:hlinkClick r:id="rId7" action="ppaction://hlinksldjump"/>
                </a:rPr>
                <a:t>【</a:t>
              </a:r>
              <a:r>
                <a:rPr lang="zh-CN" altLang="en-US" b="1" dirty="0" smtClean="0">
                  <a:solidFill>
                    <a:prstClr val="white"/>
                  </a:solidFill>
                  <a:ea typeface="黑体" panose="02010600030101010101" pitchFamily="49" charset="-122"/>
                  <a:hlinkClick r:id="rId7" action="ppaction://hlinksldjump"/>
                </a:rPr>
                <a:t>点击</a:t>
              </a:r>
              <a:r>
                <a:rPr lang="en-US" altLang="zh-CN" b="1" dirty="0" smtClean="0">
                  <a:solidFill>
                    <a:prstClr val="white"/>
                  </a:solidFill>
                  <a:ea typeface="黑体" panose="02010600030101010101" pitchFamily="49" charset="-122"/>
                  <a:hlinkClick r:id="rId7" action="ppaction://hlinksldjump"/>
                </a:rPr>
                <a:t>】</a:t>
              </a:r>
              <a:endParaRPr lang="zh-CN" altLang="en-US" b="1" dirty="0" smtClean="0">
                <a:solidFill>
                  <a:prstClr val="white"/>
                </a:solidFill>
                <a:ea typeface="黑体" panose="02010600030101010101" pitchFamily="49" charset="-122"/>
              </a:endParaRPr>
            </a:p>
          </p:txBody>
        </p:sp>
        <p:sp>
          <p:nvSpPr>
            <p:cNvPr id="37" name="Oval 22"/>
            <p:cNvSpPr>
              <a:spLocks noChangeArrowheads="1"/>
            </p:cNvSpPr>
            <p:nvPr/>
          </p:nvSpPr>
          <p:spPr bwMode="auto">
            <a:xfrm>
              <a:off x="3290888" y="3990975"/>
              <a:ext cx="184150" cy="188913"/>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102" name="组合 32"/>
          <p:cNvGrpSpPr/>
          <p:nvPr/>
        </p:nvGrpSpPr>
        <p:grpSpPr bwMode="auto">
          <a:xfrm>
            <a:off x="598488" y="2270125"/>
            <a:ext cx="2373312" cy="2371725"/>
            <a:chOff x="619984" y="2335306"/>
            <a:chExt cx="2373313" cy="2371725"/>
          </a:xfrm>
        </p:grpSpPr>
        <p:grpSp>
          <p:nvGrpSpPr>
            <p:cNvPr id="4108" name="组合 33"/>
            <p:cNvGrpSpPr/>
            <p:nvPr/>
          </p:nvGrpSpPr>
          <p:grpSpPr bwMode="auto">
            <a:xfrm>
              <a:off x="619984" y="2335306"/>
              <a:ext cx="2373313" cy="2371725"/>
              <a:chOff x="619984" y="2335306"/>
              <a:chExt cx="2373313" cy="2371725"/>
            </a:xfrm>
          </p:grpSpPr>
          <p:sp>
            <p:nvSpPr>
              <p:cNvPr id="4118" name="Oval 31"/>
              <p:cNvSpPr>
                <a:spLocks noChangeArrowheads="1"/>
              </p:cNvSpPr>
              <p:nvPr/>
            </p:nvSpPr>
            <p:spPr bwMode="auto">
              <a:xfrm>
                <a:off x="619984" y="2335306"/>
                <a:ext cx="2373313" cy="2371725"/>
              </a:xfrm>
              <a:prstGeom prst="ellipse">
                <a:avLst/>
              </a:prstGeom>
              <a:gradFill rotWithShape="1">
                <a:gsLst>
                  <a:gs pos="0">
                    <a:srgbClr val="FFFFFF"/>
                  </a:gs>
                  <a:gs pos="50000">
                    <a:srgbClr val="3072AE"/>
                  </a:gs>
                  <a:gs pos="100000">
                    <a:srgbClr val="FFFF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sp>
            <p:nvSpPr>
              <p:cNvPr id="4119" name="Oval 32"/>
              <p:cNvSpPr>
                <a:spLocks noChangeArrowheads="1"/>
              </p:cNvSpPr>
              <p:nvPr/>
            </p:nvSpPr>
            <p:spPr bwMode="auto">
              <a:xfrm>
                <a:off x="775018" y="2488248"/>
                <a:ext cx="2058987" cy="2060575"/>
              </a:xfrm>
              <a:prstGeom prst="ellipse">
                <a:avLst/>
              </a:prstGeom>
              <a:gradFill rotWithShape="0">
                <a:gsLst>
                  <a:gs pos="0">
                    <a:srgbClr val="3072AE"/>
                  </a:gs>
                  <a:gs pos="100000">
                    <a:srgbClr val="1B4F93"/>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nvGrpSpPr>
            <p:cNvPr id="4109" name="组合 34"/>
            <p:cNvGrpSpPr/>
            <p:nvPr/>
          </p:nvGrpSpPr>
          <p:grpSpPr bwMode="auto">
            <a:xfrm>
              <a:off x="868680" y="2595656"/>
              <a:ext cx="1862679" cy="1855787"/>
              <a:chOff x="868680" y="2595656"/>
              <a:chExt cx="1862679" cy="1855787"/>
            </a:xfrm>
          </p:grpSpPr>
          <p:sp>
            <p:nvSpPr>
              <p:cNvPr id="36" name="Oval 34"/>
              <p:cNvSpPr>
                <a:spLocks noChangeArrowheads="1"/>
              </p:cNvSpPr>
              <p:nvPr/>
            </p:nvSpPr>
            <p:spPr bwMode="auto">
              <a:xfrm>
                <a:off x="927959" y="2603594"/>
                <a:ext cx="1798638" cy="1800225"/>
              </a:xfrm>
              <a:prstGeom prst="ellipse">
                <a:avLst/>
              </a:prstGeom>
              <a:gradFill rotWithShape="1">
                <a:gsLst>
                  <a:gs pos="0">
                    <a:schemeClr val="bg2">
                      <a:lumMod val="90000"/>
                    </a:schemeClr>
                  </a:gs>
                  <a:gs pos="100000">
                    <a:srgbClr val="D6E1E2"/>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grpSp>
            <p:nvGrpSpPr>
              <p:cNvPr id="4111" name="组合 36"/>
              <p:cNvGrpSpPr/>
              <p:nvPr/>
            </p:nvGrpSpPr>
            <p:grpSpPr bwMode="auto">
              <a:xfrm>
                <a:off x="868680" y="2595656"/>
                <a:ext cx="1862679" cy="1855787"/>
                <a:chOff x="2054543" y="2610896"/>
                <a:chExt cx="1862679" cy="1855787"/>
              </a:xfrm>
            </p:grpSpPr>
            <p:sp>
              <p:nvSpPr>
                <p:cNvPr id="38" name="Oval 33"/>
                <p:cNvSpPr>
                  <a:spLocks noChangeArrowheads="1"/>
                </p:cNvSpPr>
                <p:nvPr/>
              </p:nvSpPr>
              <p:spPr bwMode="auto">
                <a:xfrm>
                  <a:off x="2059847" y="2610896"/>
                  <a:ext cx="1857376" cy="1855788"/>
                </a:xfrm>
                <a:prstGeom prst="ellipse">
                  <a:avLst/>
                </a:prstGeom>
                <a:solidFill>
                  <a:schemeClr val="bg1">
                    <a:lumMod val="75000"/>
                  </a:schemeClr>
                </a:solidFill>
                <a:ln>
                  <a:noFill/>
                </a:ln>
                <a:effectLst/>
              </p:spPr>
              <p:txBody>
                <a:bodyPr anchor="ctr">
                  <a:spAutoFit/>
                </a:bodyPr>
                <a:lstStyle/>
                <a:p>
                  <a:pPr eaLnBrk="0" fontAlgn="base" hangingPunct="0">
                    <a:spcBef>
                      <a:spcPct val="0"/>
                    </a:spcBef>
                    <a:spcAft>
                      <a:spcPct val="0"/>
                    </a:spcAft>
                    <a:defRPr/>
                  </a:pPr>
                  <a:endParaRPr lang="zh-CN" altLang="en-US">
                    <a:solidFill>
                      <a:prstClr val="black"/>
                    </a:solidFill>
                  </a:endParaRPr>
                </a:p>
              </p:txBody>
            </p:sp>
            <p:grpSp>
              <p:nvGrpSpPr>
                <p:cNvPr id="4113" name="组合 38"/>
                <p:cNvGrpSpPr/>
                <p:nvPr/>
              </p:nvGrpSpPr>
              <p:grpSpPr bwMode="auto">
                <a:xfrm>
                  <a:off x="2054543" y="2612073"/>
                  <a:ext cx="1755775" cy="1755775"/>
                  <a:chOff x="2054543" y="2612073"/>
                  <a:chExt cx="1755775" cy="1755775"/>
                </a:xfrm>
              </p:grpSpPr>
              <p:sp>
                <p:nvSpPr>
                  <p:cNvPr id="4114" name="Oval 35"/>
                  <p:cNvSpPr>
                    <a:spLocks noChangeArrowheads="1"/>
                  </p:cNvSpPr>
                  <p:nvPr/>
                </p:nvSpPr>
                <p:spPr bwMode="auto">
                  <a:xfrm>
                    <a:off x="2054543" y="2612073"/>
                    <a:ext cx="1755775" cy="1755775"/>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nvGrpSpPr>
                  <p:cNvPr id="4115" name="组合 40"/>
                  <p:cNvGrpSpPr/>
                  <p:nvPr/>
                </p:nvGrpSpPr>
                <p:grpSpPr bwMode="auto">
                  <a:xfrm>
                    <a:off x="2132872" y="2668046"/>
                    <a:ext cx="1668463" cy="1639887"/>
                    <a:chOff x="2132872" y="2668046"/>
                    <a:chExt cx="1668463" cy="1639887"/>
                  </a:xfrm>
                </p:grpSpPr>
                <p:sp>
                  <p:nvSpPr>
                    <p:cNvPr id="42" name="Oval 36"/>
                    <p:cNvSpPr>
                      <a:spLocks noChangeArrowheads="1"/>
                    </p:cNvSpPr>
                    <p:nvPr/>
                  </p:nvSpPr>
                  <p:spPr bwMode="auto">
                    <a:xfrm>
                      <a:off x="2132872" y="2668046"/>
                      <a:ext cx="1668463" cy="1639888"/>
                    </a:xfrm>
                    <a:prstGeom prst="ellipse">
                      <a:avLst/>
                    </a:prstGeom>
                    <a:gradFill rotWithShape="1">
                      <a:gsLst>
                        <a:gs pos="0">
                          <a:schemeClr val="bg1">
                            <a:lumMod val="95000"/>
                          </a:schemeClr>
                        </a:gs>
                        <a:gs pos="100000">
                          <a:srgbClr val="D6E1E2">
                            <a:alpha val="48000"/>
                          </a:srgbClr>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sp>
                  <p:nvSpPr>
                    <p:cNvPr id="4117" name="Oval 37"/>
                    <p:cNvSpPr>
                      <a:spLocks noChangeArrowheads="1"/>
                    </p:cNvSpPr>
                    <p:nvPr/>
                  </p:nvSpPr>
                  <p:spPr bwMode="auto">
                    <a:xfrm>
                      <a:off x="2208530" y="2693035"/>
                      <a:ext cx="1482725" cy="1331913"/>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grpSp>
        </p:grpSp>
      </p:grpSp>
      <p:sp>
        <p:nvSpPr>
          <p:cNvPr id="46" name="Text Box 38"/>
          <p:cNvSpPr txBox="1">
            <a:spLocks noChangeArrowheads="1"/>
          </p:cNvSpPr>
          <p:nvPr/>
        </p:nvSpPr>
        <p:spPr bwMode="auto">
          <a:xfrm>
            <a:off x="846138" y="3135313"/>
            <a:ext cx="1827212" cy="6477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defRPr/>
            </a:pPr>
            <a:r>
              <a:rPr lang="zh-CN" altLang="en-US" sz="3600" b="1" spc="300" dirty="0">
                <a:solidFill>
                  <a:srgbClr val="3072AE"/>
                </a:solidFill>
                <a:latin typeface="微软雅黑" panose="020B0503020204020204" pitchFamily="34" charset="-122"/>
                <a:ea typeface="微软雅黑" panose="020B0503020204020204" pitchFamily="34" charset="-122"/>
              </a:rPr>
              <a:t>目录</a:t>
            </a:r>
          </a:p>
        </p:txBody>
      </p:sp>
      <p:sp>
        <p:nvSpPr>
          <p:cNvPr id="410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1.4.3  </a:t>
            </a:r>
            <a:r>
              <a:rPr lang="zh-CN" altLang="en-US" sz="2700" dirty="0" smtClean="0">
                <a:solidFill>
                  <a:srgbClr val="1369B2"/>
                </a:solidFill>
                <a:latin typeface="微软雅黑" panose="020B0503020204020204" pitchFamily="34" charset="-122"/>
                <a:ea typeface="微软雅黑" panose="020B0503020204020204" pitchFamily="34" charset="-122"/>
              </a:rPr>
              <a:t>容易</a:t>
            </a:r>
            <a:r>
              <a:rPr lang="zh-CN" altLang="en-US" sz="2700" dirty="0">
                <a:solidFill>
                  <a:srgbClr val="1369B2"/>
                </a:solidFill>
                <a:latin typeface="微软雅黑" panose="020B0503020204020204" pitchFamily="34" charset="-122"/>
                <a:ea typeface="微软雅黑" panose="020B0503020204020204" pitchFamily="34" charset="-122"/>
              </a:rPr>
              <a:t>产生</a:t>
            </a:r>
            <a:r>
              <a:rPr lang="zh-CN" altLang="en-US" sz="2700" dirty="0" smtClean="0">
                <a:solidFill>
                  <a:srgbClr val="1369B2"/>
                </a:solidFill>
                <a:latin typeface="微软雅黑" panose="020B0503020204020204" pitchFamily="34" charset="-122"/>
                <a:ea typeface="微软雅黑" panose="020B0503020204020204" pitchFamily="34" charset="-122"/>
              </a:rPr>
              <a:t>信任感</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在社群中，企业运营人员和用户是直接接触的，通过社群获取精准客户，然后利用内容及专业的服务去提升其信任，建立自己的口碑阵地。其实社群在本质上就是打造一个高服务高信任的营销推广工具。在社群内，用户的反馈和需求会被企业相关人员第一时间看到，然后及时的反馈、跟踪、解决，为其带来良好的体验。用户感受到了关注和尊敬，信任度就会逐渐增加。</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正所谓羊毛出在羊身上，企业营销的成本最终还是会转嫁到消费者身上，而社群降低了企业的成本，而企业在社群内提高了用户的服务品质，可以说是一件真正双赢的事情。</a:t>
            </a: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1.4.4  </a:t>
            </a:r>
            <a:r>
              <a:rPr lang="zh-CN" altLang="en-US" sz="2700" dirty="0" smtClean="0">
                <a:solidFill>
                  <a:srgbClr val="1369B2"/>
                </a:solidFill>
                <a:latin typeface="微软雅黑" panose="020B0503020204020204" pitchFamily="34" charset="-122"/>
                <a:ea typeface="微软雅黑" panose="020B0503020204020204" pitchFamily="34" charset="-122"/>
              </a:rPr>
              <a:t>提高</a:t>
            </a:r>
            <a:r>
              <a:rPr lang="zh-CN" altLang="en-US" sz="2700" dirty="0">
                <a:solidFill>
                  <a:srgbClr val="1369B2"/>
                </a:solidFill>
                <a:latin typeface="微软雅黑" panose="020B0503020204020204" pitchFamily="34" charset="-122"/>
                <a:ea typeface="微软雅黑" panose="020B0503020204020204" pitchFamily="34" charset="-122"/>
              </a:rPr>
              <a:t>竞争力</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9"/>
          <p:cNvSpPr>
            <a:spLocks noChangeArrowheads="1"/>
          </p:cNvSpPr>
          <p:nvPr/>
        </p:nvSpPr>
        <p:spPr bwMode="auto">
          <a:xfrm>
            <a:off x="653256" y="2003425"/>
            <a:ext cx="7837488"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企业通过打造社群体系构建很强的竞争壁垒。以往企业竞争的主要维度就是产品维度和价格维度，而随着消费升级，用户对价格的敏感度越来越低。通过构建社群打造圈层，企业让用户与用户、用户与企业之间保持着极强的粘性。让用户的社交关系进行沉淀并且与商品属性进行了捆绑融合，最后他们的社交关系迁移成本也将变得极高。</a:t>
            </a:r>
          </a:p>
          <a:p>
            <a:pPr indent="450850" eaLnBrk="0" fontAlgn="base" hangingPunct="0">
              <a:lnSpc>
                <a:spcPct val="150000"/>
              </a:lnSpc>
              <a:spcBef>
                <a:spcPct val="0"/>
              </a:spcBef>
              <a:spcAft>
                <a:spcPct val="0"/>
              </a:spcAft>
            </a:pPr>
            <a:r>
              <a:rPr lang="zh-CN" altLang="en-US" sz="1700" dirty="0">
                <a:solidFill>
                  <a:prstClr val="black"/>
                </a:solidFill>
                <a:latin typeface="微软雅黑" panose="020B0503020204020204" pitchFamily="34" charset="-122"/>
                <a:ea typeface="微软雅黑" panose="020B0503020204020204" pitchFamily="34" charset="-122"/>
              </a:rPr>
              <a:t>像租车、团购、直播这类平台性的公司一般通过资本打补贴战直接拖垮竞争</a:t>
            </a:r>
            <a:r>
              <a:rPr lang="zh-CN" altLang="en-US" sz="1700" dirty="0" smtClean="0">
                <a:solidFill>
                  <a:prstClr val="black"/>
                </a:solidFill>
                <a:latin typeface="微软雅黑" panose="020B0503020204020204" pitchFamily="34" charset="-122"/>
                <a:ea typeface="微软雅黑" panose="020B0503020204020204" pitchFamily="34" charset="-122"/>
              </a:rPr>
              <a:t>对手，最后一家</a:t>
            </a:r>
            <a:r>
              <a:rPr lang="zh-CN" altLang="en-US" sz="1700" dirty="0">
                <a:solidFill>
                  <a:prstClr val="black"/>
                </a:solidFill>
                <a:latin typeface="微软雅黑" panose="020B0503020204020204" pitchFamily="34" charset="-122"/>
                <a:ea typeface="微软雅黑" panose="020B0503020204020204" pitchFamily="34" charset="-122"/>
              </a:rPr>
              <a:t>独大。而社群真正可以让中小企业稳定</a:t>
            </a:r>
            <a:r>
              <a:rPr lang="zh-CN" altLang="en-US" sz="1700" dirty="0" smtClean="0">
                <a:solidFill>
                  <a:prstClr val="black"/>
                </a:solidFill>
                <a:latin typeface="微软雅黑" panose="020B0503020204020204" pitchFamily="34" charset="-122"/>
                <a:ea typeface="微软雅黑" panose="020B0503020204020204" pitchFamily="34" charset="-122"/>
              </a:rPr>
              <a:t>增收，用</a:t>
            </a:r>
            <a:r>
              <a:rPr lang="zh-CN" altLang="en-US" sz="1700" dirty="0">
                <a:solidFill>
                  <a:prstClr val="black"/>
                </a:solidFill>
                <a:latin typeface="微软雅黑" panose="020B0503020204020204" pitchFamily="34" charset="-122"/>
                <a:ea typeface="微软雅黑" panose="020B0503020204020204" pitchFamily="34" charset="-122"/>
              </a:rPr>
              <a:t>资本、跟风抄袭等手段很难把它们</a:t>
            </a:r>
            <a:r>
              <a:rPr lang="zh-CN" altLang="en-US" sz="1700" dirty="0" smtClean="0">
                <a:solidFill>
                  <a:prstClr val="black"/>
                </a:solidFill>
                <a:latin typeface="微软雅黑" panose="020B0503020204020204" pitchFamily="34" charset="-122"/>
                <a:ea typeface="微软雅黑" panose="020B0503020204020204" pitchFamily="34" charset="-122"/>
              </a:rPr>
              <a:t>吞并。</a:t>
            </a:r>
            <a:endParaRPr lang="zh-CN" altLang="en-US" sz="17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1.4.4  </a:t>
            </a:r>
            <a:r>
              <a:rPr lang="zh-CN" altLang="en-US" sz="2700" dirty="0" smtClean="0">
                <a:solidFill>
                  <a:srgbClr val="1369B2"/>
                </a:solidFill>
                <a:latin typeface="微软雅黑" panose="020B0503020204020204" pitchFamily="34" charset="-122"/>
                <a:ea typeface="微软雅黑" panose="020B0503020204020204" pitchFamily="34" charset="-122"/>
              </a:rPr>
              <a:t>提高</a:t>
            </a:r>
            <a:r>
              <a:rPr lang="zh-CN" altLang="en-US" sz="2700" dirty="0">
                <a:solidFill>
                  <a:srgbClr val="1369B2"/>
                </a:solidFill>
                <a:latin typeface="微软雅黑" panose="020B0503020204020204" pitchFamily="34" charset="-122"/>
                <a:ea typeface="微软雅黑" panose="020B0503020204020204" pitchFamily="34" charset="-122"/>
              </a:rPr>
              <a:t>竞争力</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4572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海</a:t>
            </a:r>
            <a:r>
              <a:rPr lang="zh-CN" altLang="en-US" sz="2000" b="1" dirty="0">
                <a:solidFill>
                  <a:srgbClr val="1B639F"/>
                </a:solidFill>
              </a:rPr>
              <a:t>那边的社群“突围战”</a:t>
            </a:r>
          </a:p>
        </p:txBody>
      </p:sp>
      <p:sp>
        <p:nvSpPr>
          <p:cNvPr id="10" name="TextBox 9"/>
          <p:cNvSpPr txBox="1"/>
          <p:nvPr/>
        </p:nvSpPr>
        <p:spPr>
          <a:xfrm>
            <a:off x="642938" y="2466975"/>
            <a:ext cx="7931150" cy="3831818"/>
          </a:xfrm>
          <a:prstGeom prst="rect">
            <a:avLst/>
          </a:prstGeom>
          <a:noFill/>
        </p:spPr>
        <p:txBody>
          <a:bodyPr>
            <a:spAutoFit/>
          </a:bodyPr>
          <a:lstStyle/>
          <a:p>
            <a:pPr indent="450850">
              <a:lnSpc>
                <a:spcPct val="150000"/>
              </a:lnSpc>
              <a:defRPr/>
            </a:pPr>
            <a:r>
              <a:rPr lang="zh-CN" altLang="en-US" dirty="0">
                <a:latin typeface="楷体" panose="02010609060101010101" pitchFamily="49" charset="-122"/>
                <a:ea typeface="楷体" panose="02010609060101010101" pitchFamily="49" charset="-122"/>
              </a:rPr>
              <a:t>移民行业在中国发展几十年，主要都是用高成本烧钱的方式在获客。比如大量的户外广告的投放，去提升本地化的市场影响力；又或者通过百度竞价的方式为了争夺那几个关键词到“头破血流”，这样的结果是导致整个移民行业的获取一个新客成本能到上千元，而客户缴纳的服务费中，就包括了这个广告的投入费用。</a:t>
            </a:r>
          </a:p>
          <a:p>
            <a:pPr indent="450850">
              <a:lnSpc>
                <a:spcPct val="150000"/>
              </a:lnSpc>
              <a:defRPr/>
            </a:pPr>
            <a:r>
              <a:rPr lang="zh-CN" altLang="en-US" dirty="0">
                <a:latin typeface="楷体" panose="02010609060101010101" pitchFamily="49" charset="-122"/>
                <a:ea typeface="楷体" panose="02010609060101010101" pitchFamily="49" charset="-122"/>
              </a:rPr>
              <a:t>回头算一笔账，发现最大的赢家其实是百度，可是不投放就无法获得客源，这时企业就会处在一个两难境地</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0850">
              <a:lnSpc>
                <a:spcPct val="150000"/>
              </a:lnSpc>
              <a:defRPr/>
            </a:pPr>
            <a:r>
              <a:rPr lang="zh-CN" altLang="en-US" dirty="0">
                <a:latin typeface="楷体" panose="02010609060101010101" pitchFamily="49" charset="-122"/>
                <a:ea typeface="楷体" panose="02010609060101010101" pitchFamily="49" charset="-122"/>
              </a:rPr>
              <a:t>鉴于以上的情况，国内首家互联网海外移民服务平台海那边建立初始，就制定了企业要走互联网颠覆的模式，一方面是透过公开、透明的服务赢</a:t>
            </a:r>
            <a:r>
              <a:rPr lang="zh-CN" altLang="en-US" dirty="0" smtClean="0">
                <a:latin typeface="楷体" panose="02010609060101010101" pitchFamily="49" charset="-122"/>
                <a:ea typeface="楷体" panose="02010609060101010101" pitchFamily="49" charset="-122"/>
              </a:rPr>
              <a:t>取</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1.4  </a:t>
            </a:r>
            <a:r>
              <a:rPr lang="zh-CN" altLang="en-US" sz="2800" b="1" dirty="0" smtClean="0">
                <a:solidFill>
                  <a:srgbClr val="006BA9"/>
                </a:solidFill>
                <a:latin typeface="微软雅黑" panose="020B0503020204020204" pitchFamily="34" charset="-122"/>
                <a:ea typeface="微软雅黑" panose="020B0503020204020204" pitchFamily="34" charset="-122"/>
              </a:rPr>
              <a:t>社群的价值</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1.4.4  </a:t>
            </a:r>
            <a:r>
              <a:rPr lang="zh-CN" altLang="en-US" sz="2700" dirty="0" smtClean="0">
                <a:solidFill>
                  <a:srgbClr val="1369B2"/>
                </a:solidFill>
                <a:latin typeface="微软雅黑" panose="020B0503020204020204" pitchFamily="34" charset="-122"/>
                <a:ea typeface="微软雅黑" panose="020B0503020204020204" pitchFamily="34" charset="-122"/>
              </a:rPr>
              <a:t>提高</a:t>
            </a:r>
            <a:r>
              <a:rPr lang="zh-CN" altLang="en-US" sz="2700" dirty="0">
                <a:solidFill>
                  <a:srgbClr val="1369B2"/>
                </a:solidFill>
                <a:latin typeface="微软雅黑" panose="020B0503020204020204" pitchFamily="34" charset="-122"/>
                <a:ea typeface="微软雅黑" panose="020B0503020204020204" pitchFamily="34" charset="-122"/>
              </a:rPr>
              <a:t>竞争力</a:t>
            </a:r>
          </a:p>
        </p:txBody>
      </p:sp>
      <p:pic>
        <p:nvPicPr>
          <p:cNvPr id="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4572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海</a:t>
            </a:r>
            <a:r>
              <a:rPr lang="zh-CN" altLang="en-US" sz="2000" b="1" dirty="0">
                <a:solidFill>
                  <a:srgbClr val="1B639F"/>
                </a:solidFill>
              </a:rPr>
              <a:t>那边的社群“突围战”</a:t>
            </a:r>
          </a:p>
        </p:txBody>
      </p:sp>
      <p:sp>
        <p:nvSpPr>
          <p:cNvPr id="10" name="TextBox 9"/>
          <p:cNvSpPr txBox="1"/>
          <p:nvPr/>
        </p:nvSpPr>
        <p:spPr>
          <a:xfrm>
            <a:off x="642938" y="2466975"/>
            <a:ext cx="7931150" cy="4247317"/>
          </a:xfrm>
          <a:prstGeom prst="rect">
            <a:avLst/>
          </a:prstGeom>
          <a:noFill/>
        </p:spPr>
        <p:txBody>
          <a:bodyPr>
            <a:spAutoFit/>
          </a:bodyPr>
          <a:lstStyle/>
          <a:p>
            <a:pPr>
              <a:lnSpc>
                <a:spcPct val="150000"/>
              </a:lnSpc>
              <a:defRPr/>
            </a:pPr>
            <a:r>
              <a:rPr lang="zh-CN" altLang="en-US" dirty="0" smtClean="0">
                <a:latin typeface="楷体" panose="02010609060101010101" pitchFamily="49" charset="-122"/>
                <a:ea typeface="楷体" panose="02010609060101010101" pitchFamily="49" charset="-122"/>
              </a:rPr>
              <a:t>顾客</a:t>
            </a:r>
            <a:r>
              <a:rPr lang="zh-CN" altLang="en-US" dirty="0">
                <a:latin typeface="楷体" panose="02010609060101010101" pitchFamily="49" charset="-122"/>
                <a:ea typeface="楷体" panose="02010609060101010101" pitchFamily="49" charset="-122"/>
              </a:rPr>
              <a:t>的信任，同时通过互联网手段可实时同步追踪流程，不受地域影响实现千里之外一样可以为顾客服务。在获客手段方面，“海那边”绝杀技就是建立自己的社群运营体系，通过“微信群”、“</a:t>
            </a:r>
            <a:r>
              <a:rPr lang="en-US" altLang="zh-CN" dirty="0">
                <a:latin typeface="楷体" panose="02010609060101010101" pitchFamily="49" charset="-122"/>
                <a:ea typeface="楷体" panose="02010609060101010101" pitchFamily="49" charset="-122"/>
              </a:rPr>
              <a:t>QQ</a:t>
            </a:r>
            <a:r>
              <a:rPr lang="zh-CN" altLang="en-US" dirty="0">
                <a:latin typeface="楷体" panose="02010609060101010101" pitchFamily="49" charset="-122"/>
                <a:ea typeface="楷体" panose="02010609060101010101" pitchFamily="49" charset="-122"/>
              </a:rPr>
              <a:t>群”等交流平台的运营来免费获取客户。成立两年以来，聚集了超过</a:t>
            </a:r>
            <a:r>
              <a:rPr lang="en-US" altLang="zh-CN" dirty="0">
                <a:latin typeface="楷体" panose="02010609060101010101" pitchFamily="49" charset="-122"/>
                <a:ea typeface="楷体" panose="02010609060101010101" pitchFamily="49" charset="-122"/>
              </a:rPr>
              <a:t>5</a:t>
            </a:r>
            <a:r>
              <a:rPr lang="zh-CN" altLang="en-US" dirty="0">
                <a:latin typeface="楷体" panose="02010609060101010101" pitchFamily="49" charset="-122"/>
                <a:ea typeface="楷体" panose="02010609060101010101" pitchFamily="49" charset="-122"/>
              </a:rPr>
              <a:t>万的有效客户群体。</a:t>
            </a:r>
          </a:p>
          <a:p>
            <a:pPr indent="450850">
              <a:lnSpc>
                <a:spcPct val="150000"/>
              </a:lnSpc>
              <a:defRPr/>
            </a:pPr>
            <a:r>
              <a:rPr lang="zh-CN" altLang="en-US" dirty="0">
                <a:latin typeface="楷体" panose="02010609060101010101" pitchFamily="49" charset="-122"/>
                <a:ea typeface="楷体" panose="02010609060101010101" pitchFamily="49" charset="-122"/>
              </a:rPr>
              <a:t>“海那边”的运营们每人至少配了两部手机，每个手机登录两个微信号，同时多个</a:t>
            </a:r>
            <a:r>
              <a:rPr lang="en-US" altLang="zh-CN" dirty="0">
                <a:latin typeface="楷体" panose="02010609060101010101" pitchFamily="49" charset="-122"/>
                <a:ea typeface="楷体" panose="02010609060101010101" pitchFamily="49" charset="-122"/>
              </a:rPr>
              <a:t>QQ</a:t>
            </a:r>
            <a:r>
              <a:rPr lang="zh-CN" altLang="en-US" dirty="0">
                <a:latin typeface="楷体" panose="02010609060101010101" pitchFamily="49" charset="-122"/>
                <a:ea typeface="楷体" panose="02010609060101010101" pitchFamily="49" charset="-122"/>
              </a:rPr>
              <a:t>在线，每天都有人主动添加希望被拉到群里。</a:t>
            </a:r>
          </a:p>
          <a:p>
            <a:pPr indent="450850">
              <a:lnSpc>
                <a:spcPct val="150000"/>
              </a:lnSpc>
              <a:defRPr/>
            </a:pPr>
            <a:r>
              <a:rPr lang="zh-CN" altLang="en-US" dirty="0">
                <a:latin typeface="楷体" panose="02010609060101010101" pitchFamily="49" charset="-122"/>
                <a:ea typeface="楷体" panose="02010609060101010101" pitchFamily="49" charset="-122"/>
              </a:rPr>
              <a:t>现在“海那边”的这种社群营销已经基本形成了自己的壁垒，大家在搜索移民相关</a:t>
            </a:r>
            <a:r>
              <a:rPr lang="en-US" altLang="zh-CN" dirty="0">
                <a:latin typeface="楷体" panose="02010609060101010101" pitchFamily="49" charset="-122"/>
                <a:ea typeface="楷体" panose="02010609060101010101" pitchFamily="49" charset="-122"/>
              </a:rPr>
              <a:t>QQ</a:t>
            </a:r>
            <a:r>
              <a:rPr lang="zh-CN" altLang="en-US" dirty="0">
                <a:latin typeface="楷体" panose="02010609060101010101" pitchFamily="49" charset="-122"/>
                <a:ea typeface="楷体" panose="02010609060101010101" pitchFamily="49" charset="-122"/>
              </a:rPr>
              <a:t>群的时候，前面几个人多、活跃度高的基本都是归属“海那边”运营。</a:t>
            </a:r>
          </a:p>
          <a:p>
            <a:pPr indent="450850">
              <a:lnSpc>
                <a:spcPct val="150000"/>
              </a:lnSpc>
              <a:defRPr/>
            </a:pP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idx="4294967295"/>
          </p:nvPr>
        </p:nvSpPr>
        <p:spPr bwMode="auto">
          <a:xfrm>
            <a:off x="1770063" y="177800"/>
            <a:ext cx="4603750" cy="7762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285750" y="1104900"/>
            <a:ext cx="8478838" cy="5216813"/>
          </a:xfrm>
          <a:prstGeom prst="rect">
            <a:avLst/>
          </a:prstGeom>
          <a:noFill/>
        </p:spPr>
        <p:txBody>
          <a:bodyPr>
            <a:spAutoFit/>
          </a:bodyPr>
          <a:lstStyle/>
          <a:p>
            <a:pPr algn="ctr" eaLnBrk="0" fontAlgn="base" hangingPunct="0">
              <a:lnSpc>
                <a:spcPct val="150000"/>
              </a:lnSpc>
              <a:spcBef>
                <a:spcPct val="0"/>
              </a:spcBef>
              <a:spcAft>
                <a:spcPct val="0"/>
              </a:spcAft>
              <a:defRPr/>
            </a:pPr>
            <a:r>
              <a:rPr lang="zh-CN" altLang="en-US" sz="2400" b="1" dirty="0">
                <a:solidFill>
                  <a:prstClr val="black"/>
                </a:solidFill>
                <a:latin typeface="黑体" panose="02010600030101010101" pitchFamily="49" charset="-122"/>
                <a:ea typeface="黑体" panose="02010600030101010101" pitchFamily="49" charset="-122"/>
              </a:rPr>
              <a:t>凯叔讲故事品牌的</a:t>
            </a:r>
            <a:r>
              <a:rPr lang="zh-CN" altLang="en-US" sz="2400" b="1" dirty="0" smtClean="0">
                <a:solidFill>
                  <a:prstClr val="black"/>
                </a:solidFill>
                <a:latin typeface="黑体" panose="02010600030101010101" pitchFamily="49" charset="-122"/>
                <a:ea typeface="黑体" panose="02010600030101010101" pitchFamily="49" charset="-122"/>
              </a:rPr>
              <a:t>创立</a:t>
            </a:r>
            <a:endParaRPr lang="zh-CN" altLang="zh-CN" sz="2400" dirty="0">
              <a:solidFill>
                <a:prstClr val="black"/>
              </a:solidFill>
              <a:latin typeface="黑体" panose="02010600030101010101" pitchFamily="49" charset="-122"/>
              <a:ea typeface="黑体" panose="02010600030101010101" pitchFamily="49" charset="-122"/>
            </a:endParaRPr>
          </a:p>
          <a:p>
            <a:pPr indent="457200" algn="just" eaLnBrk="0" fontAlgn="base" hangingPunct="0">
              <a:lnSpc>
                <a:spcPct val="150000"/>
              </a:lnSpc>
              <a:spcBef>
                <a:spcPct val="0"/>
              </a:spcBef>
              <a:spcAft>
                <a:spcPct val="0"/>
              </a:spcAft>
              <a:defRPr/>
            </a:pPr>
            <a:r>
              <a:rPr lang="en-US" altLang="zh-CN" dirty="0">
                <a:solidFill>
                  <a:prstClr val="black"/>
                </a:solidFill>
                <a:latin typeface="楷体" panose="02010609060101010101" pitchFamily="49" charset="-122"/>
                <a:ea typeface="楷体" panose="02010609060101010101" pitchFamily="49" charset="-122"/>
              </a:rPr>
              <a:t>2013</a:t>
            </a:r>
            <a:r>
              <a:rPr lang="zh-CN" altLang="en-US" dirty="0">
                <a:solidFill>
                  <a:prstClr val="black"/>
                </a:solidFill>
                <a:latin typeface="楷体" panose="02010609060101010101" pitchFamily="49" charset="-122"/>
                <a:ea typeface="楷体" panose="02010609060101010101" pitchFamily="49" charset="-122"/>
              </a:rPr>
              <a:t>年</a:t>
            </a:r>
            <a:r>
              <a:rPr lang="en-US" altLang="zh-CN" dirty="0">
                <a:solidFill>
                  <a:prstClr val="black"/>
                </a:solidFill>
                <a:latin typeface="楷体" panose="02010609060101010101" pitchFamily="49" charset="-122"/>
                <a:ea typeface="楷体" panose="02010609060101010101" pitchFamily="49" charset="-122"/>
              </a:rPr>
              <a:t>3</a:t>
            </a:r>
            <a:r>
              <a:rPr lang="zh-CN" altLang="en-US" dirty="0">
                <a:solidFill>
                  <a:prstClr val="black"/>
                </a:solidFill>
                <a:latin typeface="楷体" panose="02010609060101010101" pitchFamily="49" charset="-122"/>
                <a:ea typeface="楷体" panose="02010609060101010101" pitchFamily="49" charset="-122"/>
              </a:rPr>
              <a:t>月，王凯从央视辞职，开始了自己的创业之旅，创立了国内最大的童年故事品牌</a:t>
            </a:r>
            <a:r>
              <a:rPr lang="en-US" altLang="zh-CN" dirty="0">
                <a:solidFill>
                  <a:prstClr val="black"/>
                </a:solidFill>
                <a:latin typeface="楷体" panose="02010609060101010101" pitchFamily="49" charset="-122"/>
                <a:ea typeface="楷体" panose="02010609060101010101" pitchFamily="49" charset="-122"/>
              </a:rPr>
              <a:t>—</a:t>
            </a:r>
            <a:r>
              <a:rPr lang="zh-CN" altLang="en-US" dirty="0">
                <a:solidFill>
                  <a:prstClr val="black"/>
                </a:solidFill>
                <a:latin typeface="楷体" panose="02010609060101010101" pitchFamily="49" charset="-122"/>
                <a:ea typeface="楷体" panose="02010609060101010101" pitchFamily="49" charset="-122"/>
              </a:rPr>
              <a:t>凯叔讲故事。</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凯叔讲故事的创立，最开始是因为王凯为了培养女儿的阅读习惯，每天睡觉前要给她讲故事，并且为了女儿每天都能听到两个故事，即使在出差的时候也将故事做录音，让女儿坚持听故事，从而积累了大量的故事录音。然后有一次意外的将录音放到了幼儿园家长微信群里，没想到反响很好，家长们都要求多来点故事。于是，凯叔看到了机会，开始建立了自己的故事社群。通过社群，凯叔获取了自己的第一批核心粉丝。她们的宝宝每天听着凯叔讲的故事入睡效果很好。于是粉丝们开始自发的向宝妈圈里推广凯叔所讲的故事，让越来越多的人加入到社群里来。凯叔看到越来越多的粉丝，支持自己的所讲的故事，感到大有可为，于是创建了自己的品牌</a:t>
            </a:r>
            <a:r>
              <a:rPr lang="en-US" altLang="zh-CN" dirty="0">
                <a:solidFill>
                  <a:prstClr val="black"/>
                </a:solidFill>
                <a:latin typeface="楷体" panose="02010609060101010101" pitchFamily="49" charset="-122"/>
                <a:ea typeface="楷体" panose="02010609060101010101" pitchFamily="49" charset="-122"/>
              </a:rPr>
              <a:t>——</a:t>
            </a:r>
            <a:r>
              <a:rPr lang="zh-CN" altLang="en-US" dirty="0">
                <a:solidFill>
                  <a:prstClr val="black"/>
                </a:solidFill>
                <a:latin typeface="楷体" panose="02010609060101010101" pitchFamily="49" charset="-122"/>
                <a:ea typeface="楷体" panose="02010609060101010101" pitchFamily="49" charset="-122"/>
              </a:rPr>
              <a:t>凯叔讲故事</a:t>
            </a:r>
            <a:r>
              <a:rPr lang="zh-CN" altLang="en-US" dirty="0" smtClean="0">
                <a:solidFill>
                  <a:prstClr val="black"/>
                </a:solidFill>
                <a:latin typeface="楷体" panose="02010609060101010101" pitchFamily="49" charset="-122"/>
                <a:ea typeface="楷体" panose="02010609060101010101" pitchFamily="49" charset="-122"/>
              </a:rPr>
              <a:t>。</a:t>
            </a:r>
            <a:endParaRPr lang="zh-CN" altLang="en-US"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idx="4294967295"/>
          </p:nvPr>
        </p:nvSpPr>
        <p:spPr bwMode="auto">
          <a:xfrm>
            <a:off x="1770063" y="177800"/>
            <a:ext cx="4603750" cy="7762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285750" y="1104900"/>
            <a:ext cx="8478838" cy="3831818"/>
          </a:xfrm>
          <a:prstGeom prst="rect">
            <a:avLst/>
          </a:prstGeom>
          <a:noFill/>
        </p:spPr>
        <p:txBody>
          <a:bodyPr>
            <a:spAutoFit/>
          </a:bodyPr>
          <a:lstStyle/>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在粉丝的支持下，凯叔讲故事品牌发展迅速，据统计品牌粉丝社群已达</a:t>
            </a:r>
            <a:r>
              <a:rPr lang="en-US" altLang="zh-CN" dirty="0">
                <a:solidFill>
                  <a:prstClr val="black"/>
                </a:solidFill>
                <a:latin typeface="楷体" panose="02010609060101010101" pitchFamily="49" charset="-122"/>
                <a:ea typeface="楷体" panose="02010609060101010101" pitchFamily="49" charset="-122"/>
              </a:rPr>
              <a:t>2000+</a:t>
            </a:r>
            <a:r>
              <a:rPr lang="zh-CN" altLang="en-US" dirty="0">
                <a:solidFill>
                  <a:prstClr val="black"/>
                </a:solidFill>
                <a:latin typeface="楷体" panose="02010609060101010101" pitchFamily="49" charset="-122"/>
                <a:ea typeface="楷体" panose="02010609060101010101" pitchFamily="49" charset="-122"/>
              </a:rPr>
              <a:t>，可以说凯叔的成功离不开社群</a:t>
            </a:r>
            <a:r>
              <a:rPr lang="zh-CN" altLang="en-US" dirty="0" smtClean="0">
                <a:solidFill>
                  <a:prstClr val="black"/>
                </a:solidFill>
                <a:latin typeface="楷体" panose="02010609060101010101" pitchFamily="49" charset="-122"/>
                <a:ea typeface="楷体" panose="02010609060101010101" pitchFamily="49" charset="-122"/>
              </a:rPr>
              <a:t>。</a:t>
            </a:r>
            <a:endParaRPr lang="en-US" altLang="zh-CN" dirty="0" smtClean="0">
              <a:solidFill>
                <a:prstClr val="black"/>
              </a:solidFill>
              <a:latin typeface="楷体" panose="02010609060101010101" pitchFamily="49" charset="-122"/>
              <a:ea typeface="楷体" panose="02010609060101010101" pitchFamily="49" charset="-122"/>
            </a:endParaRPr>
          </a:p>
          <a:p>
            <a:pPr indent="457200" algn="just" eaLnBrk="0" fontAlgn="base" hangingPunct="0">
              <a:lnSpc>
                <a:spcPct val="150000"/>
              </a:lnSpc>
              <a:spcBef>
                <a:spcPct val="0"/>
              </a:spcBef>
              <a:spcAft>
                <a:spcPct val="0"/>
              </a:spcAft>
              <a:defRPr/>
            </a:pPr>
            <a:r>
              <a:rPr lang="en-US" altLang="zh-CN" b="1" dirty="0">
                <a:solidFill>
                  <a:prstClr val="black"/>
                </a:solidFill>
                <a:latin typeface="楷体" panose="02010609060101010101" pitchFamily="49" charset="-122"/>
                <a:ea typeface="楷体" panose="02010609060101010101" pitchFamily="49" charset="-122"/>
              </a:rPr>
              <a:t>【</a:t>
            </a:r>
            <a:r>
              <a:rPr lang="zh-CN" altLang="en-US" b="1" dirty="0">
                <a:solidFill>
                  <a:prstClr val="black"/>
                </a:solidFill>
                <a:latin typeface="楷体" panose="02010609060101010101" pitchFamily="49" charset="-122"/>
                <a:ea typeface="楷体" panose="02010609060101010101" pitchFamily="49" charset="-122"/>
              </a:rPr>
              <a:t>案例思考</a:t>
            </a:r>
            <a:r>
              <a:rPr lang="en-US" altLang="zh-CN" b="1" dirty="0">
                <a:solidFill>
                  <a:prstClr val="black"/>
                </a:solidFill>
                <a:latin typeface="楷体" panose="02010609060101010101" pitchFamily="49" charset="-122"/>
                <a:ea typeface="楷体" panose="02010609060101010101" pitchFamily="49" charset="-122"/>
              </a:rPr>
              <a:t>】</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通过这个案例，大家可以看到，社群的对于品牌核心粉丝的获取、品牌前期的宣传、用户的维系，都可以起到很大的作用。再看这两年的互联网商业模式，私域流量、社群经济、</a:t>
            </a:r>
            <a:r>
              <a:rPr lang="en-US" altLang="zh-CN" dirty="0">
                <a:solidFill>
                  <a:prstClr val="black"/>
                </a:solidFill>
                <a:latin typeface="楷体" panose="02010609060101010101" pitchFamily="49" charset="-122"/>
                <a:ea typeface="楷体" panose="02010609060101010101" pitchFamily="49" charset="-122"/>
              </a:rPr>
              <a:t>KOL</a:t>
            </a:r>
            <a:r>
              <a:rPr lang="zh-CN" altLang="en-US" dirty="0">
                <a:solidFill>
                  <a:prstClr val="black"/>
                </a:solidFill>
                <a:latin typeface="楷体" panose="02010609060101010101" pitchFamily="49" charset="-122"/>
                <a:ea typeface="楷体" panose="02010609060101010101" pitchFamily="49" charset="-122"/>
              </a:rPr>
              <a:t>和</a:t>
            </a:r>
            <a:r>
              <a:rPr lang="en-US" altLang="zh-CN" dirty="0">
                <a:solidFill>
                  <a:prstClr val="black"/>
                </a:solidFill>
                <a:latin typeface="楷体" panose="02010609060101010101" pitchFamily="49" charset="-122"/>
                <a:ea typeface="楷体" panose="02010609060101010101" pitchFamily="49" charset="-122"/>
              </a:rPr>
              <a:t>KOC</a:t>
            </a:r>
            <a:r>
              <a:rPr lang="zh-CN" altLang="en-US" dirty="0">
                <a:solidFill>
                  <a:prstClr val="black"/>
                </a:solidFill>
                <a:latin typeface="楷体" panose="02010609060101010101" pitchFamily="49" charset="-122"/>
                <a:ea typeface="楷体" panose="02010609060101010101" pitchFamily="49" charset="-122"/>
              </a:rPr>
              <a:t>的概念似乎一夜之间席卷了整个互联网，那么到底什么是社群？为什么这几年社群突然爆发了？什么样的企业或者产品适合做社群</a:t>
            </a:r>
            <a:r>
              <a:rPr lang="en-US" altLang="zh-CN" dirty="0">
                <a:solidFill>
                  <a:prstClr val="black"/>
                </a:solidFill>
                <a:latin typeface="楷体" panose="02010609060101010101" pitchFamily="49" charset="-122"/>
                <a:ea typeface="楷体" panose="02010609060101010101" pitchFamily="49" charset="-122"/>
              </a:rPr>
              <a:t>…… </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这些肯定是大家都想了解的，本章将逐步介绍社群的相关概念与特点，带着大家初步认识社群</a:t>
            </a:r>
            <a:r>
              <a:rPr lang="zh-CN" altLang="en-US" dirty="0" smtClean="0">
                <a:solidFill>
                  <a:prstClr val="black"/>
                </a:solidFill>
                <a:latin typeface="楷体" panose="02010609060101010101" pitchFamily="49" charset="-122"/>
                <a:ea typeface="楷体" panose="02010609060101010101" pitchFamily="49" charset="-122"/>
              </a:rPr>
              <a:t>。</a:t>
            </a:r>
            <a:endParaRPr lang="zh-CN" altLang="en-US"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1" name="组合 2"/>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社群</a:t>
              </a:r>
              <a:r>
                <a:rPr lang="zh-CN" altLang="en-US" kern="0" dirty="0">
                  <a:solidFill>
                    <a:srgbClr val="4E5B6F">
                      <a:lumMod val="50000"/>
                    </a:srgbClr>
                  </a:solidFill>
                  <a:latin typeface="微软雅黑" panose="020B0503020204020204" pitchFamily="34" charset="-122"/>
                  <a:ea typeface="微软雅黑" panose="020B0503020204020204" pitchFamily="34" charset="-122"/>
                </a:rPr>
                <a:t>的由来</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a:t>
              </a:r>
              <a:r>
                <a:rPr lang="zh-CN" altLang="en-US" sz="2800" b="1" dirty="0">
                  <a:solidFill>
                    <a:srgbClr val="006BA9"/>
                  </a:solidFill>
                  <a:latin typeface="微软雅黑" panose="020B0503020204020204" pitchFamily="34" charset="-122"/>
                  <a:ea typeface="微软雅黑" panose="020B0503020204020204" pitchFamily="34" charset="-122"/>
                </a:rPr>
                <a:t>由来与</a:t>
              </a:r>
              <a:r>
                <a:rPr lang="zh-CN" altLang="en-US" sz="2800" b="1" dirty="0" smtClean="0">
                  <a:solidFill>
                    <a:srgbClr val="006BA9"/>
                  </a:solidFill>
                  <a:latin typeface="微软雅黑" panose="020B0503020204020204" pitchFamily="34" charset="-122"/>
                  <a:ea typeface="微软雅黑" panose="020B0503020204020204" pitchFamily="34" charset="-122"/>
                </a:rPr>
                <a:t>发展</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3" name="组合 2"/>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社</a:t>
              </a:r>
              <a:r>
                <a:rPr lang="zh-CN" altLang="en-US" kern="0" dirty="0">
                  <a:solidFill>
                    <a:srgbClr val="4E5B6F">
                      <a:lumMod val="50000"/>
                    </a:srgbClr>
                  </a:solidFill>
                  <a:latin typeface="微软雅黑" panose="020B0503020204020204" pitchFamily="34" charset="-122"/>
                  <a:ea typeface="微软雅黑" panose="020B0503020204020204" pitchFamily="34" charset="-122"/>
                </a:rPr>
                <a:t>群的阶段发展</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社群由来与发展</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1.1.1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由来</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矩形 9"/>
          <p:cNvSpPr>
            <a:spLocks noChangeArrowheads="1"/>
          </p:cNvSpPr>
          <p:nvPr/>
        </p:nvSpPr>
        <p:spPr bwMode="auto">
          <a:xfrm>
            <a:off x="653256" y="2003425"/>
            <a:ext cx="7837488"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0850" eaLnBrk="0" fontAlgn="base" hangingPunct="0">
              <a:lnSpc>
                <a:spcPct val="150000"/>
              </a:lnSpc>
              <a:spcBef>
                <a:spcPct val="0"/>
              </a:spcBef>
              <a:spcAft>
                <a:spcPct val="0"/>
              </a:spcAft>
            </a:pPr>
            <a:r>
              <a:rPr lang="zh-CN" altLang="en-US" sz="1700" dirty="0" smtClean="0">
                <a:solidFill>
                  <a:prstClr val="black"/>
                </a:solidFill>
                <a:latin typeface="微软雅黑" panose="020B0503020204020204" pitchFamily="34" charset="-122"/>
                <a:ea typeface="微软雅黑" panose="020B0503020204020204" pitchFamily="34" charset="-122"/>
              </a:rPr>
              <a:t>社群是人类社交需求推动下出现的社交形式。</a:t>
            </a:r>
          </a:p>
          <a:p>
            <a:pPr indent="450850" eaLnBrk="0" fontAlgn="base" hangingPunct="0">
              <a:lnSpc>
                <a:spcPct val="150000"/>
              </a:lnSpc>
              <a:spcBef>
                <a:spcPct val="0"/>
              </a:spcBef>
              <a:spcAft>
                <a:spcPct val="0"/>
              </a:spcAft>
            </a:pPr>
            <a:r>
              <a:rPr lang="zh-CN" altLang="en-US" sz="1700" dirty="0" smtClean="0">
                <a:solidFill>
                  <a:prstClr val="black"/>
                </a:solidFill>
                <a:latin typeface="微软雅黑" panose="020B0503020204020204" pitchFamily="34" charset="-122"/>
                <a:ea typeface="微软雅黑" panose="020B0503020204020204" pitchFamily="34" charset="-122"/>
              </a:rPr>
              <a:t>社交是在人类与生俱来的本能，是人们运用一定的方式或者工具来传递信息、交流思想，以达到某种目的的社会各项活动。从手势动作到语言文字的创建，再到现如今的移动互联网模式下的社交网络，人类的社交形式在不断的发生变化。在社交时，人们可以通过交流，信息的沟通，建立关系等方式进行社交行为以达到学习、创造、自我实现的目的。</a:t>
            </a:r>
          </a:p>
          <a:p>
            <a:pPr indent="450850" eaLnBrk="0" fontAlgn="base" hangingPunct="0">
              <a:lnSpc>
                <a:spcPct val="150000"/>
              </a:lnSpc>
              <a:spcBef>
                <a:spcPct val="0"/>
              </a:spcBef>
              <a:spcAft>
                <a:spcPct val="0"/>
              </a:spcAft>
            </a:pPr>
            <a:r>
              <a:rPr lang="zh-CN" altLang="en-US" sz="1700" dirty="0" smtClean="0">
                <a:solidFill>
                  <a:prstClr val="black"/>
                </a:solidFill>
                <a:latin typeface="微软雅黑" panose="020B0503020204020204" pitchFamily="34" charset="-122"/>
                <a:ea typeface="微软雅黑" panose="020B0503020204020204" pitchFamily="34" charset="-122"/>
              </a:rPr>
              <a:t>人们不满足于一对一的社交，而是希望和更多的人在一起学习交流，所以就出现了社群。社群</a:t>
            </a:r>
            <a:r>
              <a:rPr lang="zh-CN" altLang="en-US" sz="1700" dirty="0">
                <a:solidFill>
                  <a:prstClr val="black"/>
                </a:solidFill>
                <a:latin typeface="微软雅黑" panose="020B0503020204020204" pitchFamily="34" charset="-122"/>
                <a:ea typeface="微软雅黑" panose="020B0503020204020204" pitchFamily="34" charset="-122"/>
              </a:rPr>
              <a:t>其实是作为一种为了满足人们实现社交需求、尊重需求和自我实现需求的载体。</a:t>
            </a: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14" name="图片 13"/>
          <p:cNvPicPr/>
          <p:nvPr/>
        </p:nvPicPr>
        <p:blipFill>
          <a:blip r:embed="rId3">
            <a:extLst>
              <a:ext uri="{28A0092B-C50C-407E-A947-70E740481C1C}">
                <a14:useLocalDpi xmlns:a14="http://schemas.microsoft.com/office/drawing/2010/main" val="0"/>
              </a:ext>
            </a:extLst>
          </a:blip>
          <a:stretch>
            <a:fillRect/>
          </a:stretch>
        </p:blipFill>
        <p:spPr>
          <a:xfrm>
            <a:off x="4067944" y="2734330"/>
            <a:ext cx="4770755" cy="3148965"/>
          </a:xfrm>
          <a:prstGeom prst="rect">
            <a:avLst/>
          </a:prstGeom>
        </p:spPr>
      </p:pic>
      <p:sp>
        <p:nvSpPr>
          <p:cNvPr id="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社群由来与发展</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1.1.1  </a:t>
            </a:r>
            <a:r>
              <a:rPr lang="zh-CN" altLang="en-US" sz="2700" dirty="0" smtClean="0">
                <a:solidFill>
                  <a:srgbClr val="1369B2"/>
                </a:solidFill>
                <a:latin typeface="微软雅黑" panose="020B0503020204020204" pitchFamily="34" charset="-122"/>
                <a:ea typeface="微软雅黑" panose="020B0503020204020204" pitchFamily="34" charset="-122"/>
              </a:rPr>
              <a:t>社群</a:t>
            </a:r>
            <a:r>
              <a:rPr lang="zh-CN" altLang="en-US" sz="2700" dirty="0">
                <a:solidFill>
                  <a:srgbClr val="1369B2"/>
                </a:solidFill>
                <a:latin typeface="微软雅黑" panose="020B0503020204020204" pitchFamily="34" charset="-122"/>
                <a:ea typeface="微软雅黑" panose="020B0503020204020204" pitchFamily="34" charset="-122"/>
              </a:rPr>
              <a:t>的</a:t>
            </a:r>
            <a:r>
              <a:rPr lang="zh-CN" altLang="en-US" sz="2700" dirty="0" smtClean="0">
                <a:solidFill>
                  <a:srgbClr val="1369B2"/>
                </a:solidFill>
                <a:latin typeface="微软雅黑" panose="020B0503020204020204" pitchFamily="34" charset="-122"/>
                <a:ea typeface="微软雅黑" panose="020B0503020204020204" pitchFamily="34" charset="-122"/>
              </a:rPr>
              <a:t>由来</a:t>
            </a:r>
            <a:endParaRPr lang="zh-CN" altLang="en-US" sz="2700" dirty="0">
              <a:solidFill>
                <a:srgbClr val="1369B2"/>
              </a:solidFill>
              <a:latin typeface="微软雅黑" panose="020B0503020204020204" pitchFamily="34" charset="-122"/>
              <a:ea typeface="微软雅黑" panose="020B0503020204020204" pitchFamily="34" charset="-122"/>
            </a:endParaRPr>
          </a:p>
        </p:txBody>
      </p:sp>
      <p:pic>
        <p:nvPicPr>
          <p:cNvPr id="8" name="Picture 2" descr="C:\Documents and Settings\Administrator\桌面\小人.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40559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a:t>
            </a:r>
            <a:r>
              <a:rPr lang="zh-CN" altLang="en-US" sz="2000" b="1" dirty="0" smtClean="0">
                <a:solidFill>
                  <a:srgbClr val="1B639F"/>
                </a:solidFill>
              </a:rPr>
              <a:t>多学一招</a:t>
            </a:r>
            <a:r>
              <a:rPr lang="en-US" altLang="zh-CN" sz="2000" b="1" dirty="0" smtClean="0">
                <a:solidFill>
                  <a:srgbClr val="1B639F"/>
                </a:solidFill>
              </a:rPr>
              <a:t>】</a:t>
            </a:r>
            <a:r>
              <a:rPr lang="zh-CN" altLang="en-US" sz="2000" b="1" dirty="0" smtClean="0">
                <a:solidFill>
                  <a:srgbClr val="1B639F"/>
                </a:solidFill>
              </a:rPr>
              <a:t>马斯洛</a:t>
            </a:r>
            <a:r>
              <a:rPr lang="zh-CN" altLang="en-US" sz="2000" b="1" dirty="0">
                <a:solidFill>
                  <a:srgbClr val="1B639F"/>
                </a:solidFill>
              </a:rPr>
              <a:t>需求层次理论</a:t>
            </a:r>
          </a:p>
        </p:txBody>
      </p:sp>
      <p:sp>
        <p:nvSpPr>
          <p:cNvPr id="10" name="TextBox 9"/>
          <p:cNvSpPr txBox="1"/>
          <p:nvPr/>
        </p:nvSpPr>
        <p:spPr>
          <a:xfrm>
            <a:off x="642938" y="2466975"/>
            <a:ext cx="3785046" cy="3416320"/>
          </a:xfrm>
          <a:prstGeom prst="rect">
            <a:avLst/>
          </a:prstGeom>
          <a:noFill/>
        </p:spPr>
        <p:txBody>
          <a:bodyPr wrap="square">
            <a:spAutoFit/>
          </a:bodyPr>
          <a:lstStyle/>
          <a:p>
            <a:pPr indent="450850">
              <a:lnSpc>
                <a:spcPct val="150000"/>
              </a:lnSpc>
              <a:defRPr/>
            </a:pPr>
            <a:r>
              <a:rPr lang="zh-CN" altLang="en-US" dirty="0">
                <a:latin typeface="楷体" panose="02010609060101010101" pitchFamily="49" charset="-122"/>
                <a:ea typeface="楷体" panose="02010609060101010101" pitchFamily="49" charset="-122"/>
              </a:rPr>
              <a:t>马斯洛需求层次理论是人本主义科学的理论之一，由美国心理学家亚伯拉罕</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马斯洛在</a:t>
            </a:r>
            <a:r>
              <a:rPr lang="en-US" altLang="zh-CN" dirty="0">
                <a:latin typeface="楷体" panose="02010609060101010101" pitchFamily="49" charset="-122"/>
                <a:ea typeface="楷体" panose="02010609060101010101" pitchFamily="49" charset="-122"/>
              </a:rPr>
              <a:t>1943</a:t>
            </a:r>
            <a:r>
              <a:rPr lang="zh-CN" altLang="en-US" dirty="0">
                <a:latin typeface="楷体" panose="02010609060101010101" pitchFamily="49" charset="-122"/>
                <a:ea typeface="楷体" panose="02010609060101010101" pitchFamily="49" charset="-122"/>
              </a:rPr>
              <a:t>年在</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人类激励理论</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论文中所提出。书中将人类需求像阶梯一样从低到高按层次分为五种，分别是：生理需求、安全需求、社交需求、尊重需求和自我实现需求</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idx="4294967295"/>
          </p:nvPr>
        </p:nvSpPr>
        <p:spPr bwMode="auto">
          <a:xfrm>
            <a:off x="1770063" y="254000"/>
            <a:ext cx="4603750" cy="6286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1.1  </a:t>
            </a:r>
            <a:r>
              <a:rPr lang="zh-CN" altLang="en-US" sz="2800" b="1" dirty="0" smtClean="0">
                <a:solidFill>
                  <a:srgbClr val="006BA9"/>
                </a:solidFill>
                <a:latin typeface="微软雅黑" panose="020B0503020204020204" pitchFamily="34" charset="-122"/>
                <a:ea typeface="微软雅黑" panose="020B0503020204020204" pitchFamily="34" charset="-122"/>
              </a:rPr>
              <a:t>社群由来与发展</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1.1.2  </a:t>
            </a:r>
            <a:r>
              <a:rPr lang="zh-CN" altLang="en-US" sz="2700" dirty="0" smtClean="0">
                <a:solidFill>
                  <a:srgbClr val="1369B2"/>
                </a:solidFill>
                <a:latin typeface="微软雅黑" panose="020B0503020204020204" pitchFamily="34" charset="-122"/>
                <a:ea typeface="微软雅黑" panose="020B0503020204020204" pitchFamily="34" charset="-122"/>
              </a:rPr>
              <a:t>社</a:t>
            </a:r>
            <a:r>
              <a:rPr lang="zh-CN" altLang="en-US" sz="2700" dirty="0">
                <a:solidFill>
                  <a:srgbClr val="1369B2"/>
                </a:solidFill>
                <a:latin typeface="微软雅黑" panose="020B0503020204020204" pitchFamily="34" charset="-122"/>
                <a:ea typeface="微软雅黑" panose="020B0503020204020204" pitchFamily="34" charset="-122"/>
              </a:rPr>
              <a:t>群的阶段发展</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 </a:t>
            </a:r>
            <a:r>
              <a:rPr lang="zh-CN" altLang="en-US" sz="2000" b="1" dirty="0" smtClean="0">
                <a:solidFill>
                  <a:srgbClr val="1B639F"/>
                </a:solidFill>
              </a:rPr>
              <a:t>第一</a:t>
            </a:r>
            <a:r>
              <a:rPr lang="zh-CN" altLang="en-US" sz="2000" b="1" dirty="0">
                <a:solidFill>
                  <a:srgbClr val="1B639F"/>
                </a:solidFill>
              </a:rPr>
              <a:t>阶段：线下社群</a:t>
            </a:r>
          </a:p>
        </p:txBody>
      </p:sp>
      <p:sp>
        <p:nvSpPr>
          <p:cNvPr id="9" name="矩形 15"/>
          <p:cNvSpPr>
            <a:spLocks noChangeArrowheads="1"/>
          </p:cNvSpPr>
          <p:nvPr/>
        </p:nvSpPr>
        <p:spPr bwMode="auto">
          <a:xfrm>
            <a:off x="688975" y="2473325"/>
            <a:ext cx="7980363"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线下社群是具有相同理想或者志趣的人们通过社团的形式聚集到一起，面对面的进行交流，畅谈人生、理想等等。</a:t>
            </a:r>
          </a:p>
          <a:p>
            <a:pPr algn="just">
              <a:lnSpc>
                <a:spcPct val="150000"/>
              </a:lnSpc>
            </a:pPr>
            <a:r>
              <a:rPr lang="zh-CN" altLang="en-US" sz="1700" dirty="0">
                <a:latin typeface="微软雅黑" panose="020B0503020204020204" pitchFamily="34" charset="-122"/>
                <a:ea typeface="微软雅黑" panose="020B0503020204020204" pitchFamily="34" charset="-122"/>
              </a:rPr>
              <a:t>通过线下社群，人们可以很快的认识志同道合的人，并且面对面的交流更有助于人与人之间建立友好的关系，但是受地域，时间等限制，只适合于某一地区范围之内的人群。</a:t>
            </a: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2600325" y="4221088"/>
            <a:ext cx="3943350" cy="2214880"/>
          </a:xfrm>
          <a:prstGeom prst="rect">
            <a:avLst/>
          </a:prstGeom>
        </p:spPr>
      </p:pic>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4032</Words>
  <Application>Microsoft Office PowerPoint</Application>
  <PresentationFormat>全屏显示(4:3)</PresentationFormat>
  <Paragraphs>185</Paragraphs>
  <Slides>34</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Copperplate Gothic Bold</vt:lpstr>
      <vt:lpstr>Gulim</vt:lpstr>
      <vt:lpstr>方正正粗黑简体</vt:lpstr>
      <vt:lpstr>黑体</vt:lpstr>
      <vt:lpstr>楷体</vt:lpstr>
      <vt:lpstr>宋体</vt:lpstr>
      <vt:lpstr>微软雅黑</vt:lpstr>
      <vt:lpstr>Arial</vt:lpstr>
      <vt:lpstr>Calibri</vt:lpstr>
      <vt:lpstr>Wingdings</vt:lpstr>
      <vt:lpstr>默认设计模板</vt:lpstr>
      <vt:lpstr>PowerPoint 演示文稿</vt:lpstr>
      <vt:lpstr>PowerPoint 演示文稿</vt:lpstr>
      <vt:lpstr>PowerPoint 演示文稿</vt:lpstr>
      <vt:lpstr>【引导案例】</vt:lpstr>
      <vt:lpstr>【引导案例】</vt:lpstr>
      <vt:lpstr>PowerPoint 演示文稿</vt:lpstr>
      <vt:lpstr>1.1  社群由来与发展</vt:lpstr>
      <vt:lpstr>1.1  社群由来与发展</vt:lpstr>
      <vt:lpstr>1.1  社群由来与发展</vt:lpstr>
      <vt:lpstr>1.1  社群由来与发展</vt:lpstr>
      <vt:lpstr>1.1  社群由来与发展</vt:lpstr>
      <vt:lpstr>PowerPoint 演示文稿</vt:lpstr>
      <vt:lpstr>1.2  社群概念</vt:lpstr>
      <vt:lpstr>1.2  社群概念</vt:lpstr>
      <vt:lpstr>1.2  社群概念</vt:lpstr>
      <vt:lpstr>1.2  社群概念</vt:lpstr>
      <vt:lpstr>1.2  社群概念</vt:lpstr>
      <vt:lpstr>1.2  社群概念</vt:lpstr>
      <vt:lpstr>PowerPoint 演示文稿</vt:lpstr>
      <vt:lpstr>1.3  社群的组成部分</vt:lpstr>
      <vt:lpstr>1.3  社群的组成部分</vt:lpstr>
      <vt:lpstr>1.3  社群的组成部分</vt:lpstr>
      <vt:lpstr>1.3  社群的组成部分</vt:lpstr>
      <vt:lpstr>1.3  社群的组成部分</vt:lpstr>
      <vt:lpstr>1.3  社群的组成部分</vt:lpstr>
      <vt:lpstr>1.3  社群的组成部分</vt:lpstr>
      <vt:lpstr>PowerPoint 演示文稿</vt:lpstr>
      <vt:lpstr>1.4  社群的价值</vt:lpstr>
      <vt:lpstr>1.4  社群的价值</vt:lpstr>
      <vt:lpstr>1.4  社群的价值</vt:lpstr>
      <vt:lpstr>1.4  社群的价值</vt:lpstr>
      <vt:lpstr>1.4  社群的价值</vt:lpstr>
      <vt:lpstr>1.4  社群的价值</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lalala</dc:creator>
  <cp:lastModifiedBy>itcast</cp:lastModifiedBy>
  <cp:revision>38</cp:revision>
  <dcterms:created xsi:type="dcterms:W3CDTF">2019-10-12T01:15:00Z</dcterms:created>
  <dcterms:modified xsi:type="dcterms:W3CDTF">2021-03-24T07:51:31Z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