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4"/>
  </p:notesMasterIdLst>
  <p:sldIdLst>
    <p:sldId id="257" r:id="rId2"/>
    <p:sldId id="258" r:id="rId3"/>
    <p:sldId id="259" r:id="rId4"/>
    <p:sldId id="262" r:id="rId5"/>
    <p:sldId id="263" r:id="rId6"/>
    <p:sldId id="297" r:id="rId7"/>
    <p:sldId id="295" r:id="rId8"/>
    <p:sldId id="299" r:id="rId9"/>
    <p:sldId id="300" r:id="rId10"/>
    <p:sldId id="301" r:id="rId11"/>
    <p:sldId id="302" r:id="rId12"/>
    <p:sldId id="304" r:id="rId13"/>
    <p:sldId id="303" r:id="rId14"/>
    <p:sldId id="305" r:id="rId15"/>
    <p:sldId id="306" r:id="rId16"/>
    <p:sldId id="307" r:id="rId17"/>
    <p:sldId id="308" r:id="rId18"/>
    <p:sldId id="309" r:id="rId19"/>
    <p:sldId id="312" r:id="rId20"/>
    <p:sldId id="313" r:id="rId21"/>
    <p:sldId id="314" r:id="rId22"/>
    <p:sldId id="316" r:id="rId23"/>
    <p:sldId id="317" r:id="rId24"/>
    <p:sldId id="315" r:id="rId25"/>
    <p:sldId id="318" r:id="rId26"/>
    <p:sldId id="319" r:id="rId27"/>
    <p:sldId id="320" r:id="rId28"/>
    <p:sldId id="323" r:id="rId29"/>
    <p:sldId id="324" r:id="rId30"/>
    <p:sldId id="325" r:id="rId31"/>
    <p:sldId id="326" r:id="rId32"/>
    <p:sldId id="327" r:id="rId33"/>
    <p:sldId id="296" r:id="rId34"/>
    <p:sldId id="330" r:id="rId35"/>
    <p:sldId id="331" r:id="rId36"/>
    <p:sldId id="332" r:id="rId37"/>
    <p:sldId id="335" r:id="rId38"/>
    <p:sldId id="336" r:id="rId39"/>
    <p:sldId id="337" r:id="rId40"/>
    <p:sldId id="338" r:id="rId41"/>
    <p:sldId id="341" r:id="rId42"/>
    <p:sldId id="342" r:id="rId4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D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71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70DD77-0987-4013-902F-65B384A139B4}" type="datetimeFigureOut">
              <a:rPr lang="zh-CN" altLang="en-US" smtClean="0"/>
              <a:t>2021/3/24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2E8143-FBAE-4A7A-AD25-2754C2DDAF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622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5222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fld id="{B58E0E8A-9739-41E1-9DAF-8C277609F058}" type="slidenum">
              <a:rPr lang="zh-CN" altLang="en-US">
                <a:solidFill>
                  <a:prstClr val="black"/>
                </a:solidFill>
              </a:rPr>
              <a:pPr/>
              <a:t>1</a:t>
            </a:fld>
            <a:endParaRPr lang="en-US" altLang="zh-CN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547664" y="0"/>
            <a:ext cx="6259483" cy="1600200"/>
            <a:chOff x="3117273" y="-3221"/>
            <a:chExt cx="6259483" cy="1600200"/>
          </a:xfrm>
        </p:grpSpPr>
        <p:sp>
          <p:nvSpPr>
            <p:cNvPr id="5" name="矩形 4"/>
            <p:cNvSpPr/>
            <p:nvPr userDrawn="1"/>
          </p:nvSpPr>
          <p:spPr>
            <a:xfrm>
              <a:off x="3117273" y="-3221"/>
              <a:ext cx="6259483" cy="1600200"/>
            </a:xfrm>
            <a:prstGeom prst="rect">
              <a:avLst/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93773" y="760266"/>
              <a:ext cx="3590099" cy="56036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85873093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 userDrawn="1"/>
        </p:nvSpPr>
        <p:spPr bwMode="auto">
          <a:xfrm>
            <a:off x="690563" y="220663"/>
            <a:ext cx="7858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6056651" y="309675"/>
            <a:ext cx="2630149" cy="615875"/>
            <a:chOff x="8429625" y="247650"/>
            <a:chExt cx="3457575" cy="809625"/>
          </a:xfrm>
        </p:grpSpPr>
        <p:sp>
          <p:nvSpPr>
            <p:cNvPr id="6" name="矩形 5"/>
            <p:cNvSpPr/>
            <p:nvPr userDrawn="1"/>
          </p:nvSpPr>
          <p:spPr>
            <a:xfrm>
              <a:off x="8429625" y="247650"/>
              <a:ext cx="3457575" cy="8096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48674" y="477694"/>
              <a:ext cx="3091500" cy="482544"/>
            </a:xfrm>
            <a:prstGeom prst="rect">
              <a:avLst/>
            </a:prstGeom>
          </p:spPr>
        </p:pic>
      </p:grpSp>
      <p:sp>
        <p:nvSpPr>
          <p:cNvPr id="8" name="TextBox 4"/>
          <p:cNvSpPr txBox="1"/>
          <p:nvPr userDrawn="1"/>
        </p:nvSpPr>
        <p:spPr>
          <a:xfrm>
            <a:off x="395536" y="6597978"/>
            <a:ext cx="2016224" cy="261610"/>
          </a:xfrm>
          <a:prstGeom prst="rect">
            <a:avLst/>
          </a:prstGeom>
          <a:solidFill>
            <a:srgbClr val="1369B2"/>
          </a:solidFill>
        </p:spPr>
        <p:txBody>
          <a:bodyPr wrap="square" rtlCol="0">
            <a:spAutoFit/>
          </a:bodyPr>
          <a:lstStyle/>
          <a:p>
            <a:r>
              <a:rPr lang="en-US" altLang="zh-CN" sz="1100" b="1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yx.ityxb.com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2129444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613" y="3789040"/>
            <a:ext cx="8602861" cy="848558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2339752" y="1417638"/>
            <a:ext cx="4844935" cy="1155469"/>
            <a:chOff x="3765665" y="989215"/>
            <a:chExt cx="4844935" cy="1155469"/>
          </a:xfrm>
        </p:grpSpPr>
        <p:sp>
          <p:nvSpPr>
            <p:cNvPr id="5" name="矩形 4"/>
            <p:cNvSpPr/>
            <p:nvPr userDrawn="1"/>
          </p:nvSpPr>
          <p:spPr>
            <a:xfrm>
              <a:off x="3765665" y="989215"/>
              <a:ext cx="4844935" cy="11554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48948" y="1381406"/>
              <a:ext cx="3798019" cy="5928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0060017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4243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ransition spd="slow">
    <p:push dir="u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1.xml"/><Relationship Id="rId3" Type="http://schemas.openxmlformats.org/officeDocument/2006/relationships/slide" Target="slide5.xml"/><Relationship Id="rId7" Type="http://schemas.openxmlformats.org/officeDocument/2006/relationships/slide" Target="slide40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slide" Target="slide33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1588" y="2641600"/>
            <a:ext cx="9144000" cy="768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zh-CN" altLang="en-US" sz="40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第</a:t>
            </a:r>
            <a:r>
              <a:rPr lang="en-US" altLang="zh-CN" sz="40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9</a:t>
            </a:r>
            <a:r>
              <a:rPr lang="zh-CN" altLang="en-US" sz="40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章  新</a:t>
            </a:r>
            <a:r>
              <a:rPr lang="zh-CN" altLang="en-US" sz="4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媒体知识分享群发展历程</a:t>
            </a:r>
            <a:endParaRPr lang="zh-CN" altLang="en-US" sz="4000" b="1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051" name="TextBox 13"/>
          <p:cNvSpPr>
            <a:spLocks noChangeArrowheads="1"/>
          </p:cNvSpPr>
          <p:nvPr/>
        </p:nvSpPr>
        <p:spPr bwMode="auto">
          <a:xfrm>
            <a:off x="5133975" y="5497513"/>
            <a:ext cx="3236913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r>
              <a:rPr lang="zh-CN" altLang="en-US" dirty="0" smtClean="0">
                <a:solidFill>
                  <a:srgbClr val="92A1D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社群发展期</a:t>
            </a:r>
            <a:endParaRPr lang="en-US" altLang="zh-CN" dirty="0" smtClean="0">
              <a:solidFill>
                <a:srgbClr val="92A1D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r>
              <a:rPr lang="zh-CN" altLang="en-US" dirty="0" smtClean="0">
                <a:solidFill>
                  <a:srgbClr val="92A1D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社群衰退期</a:t>
            </a:r>
            <a:endParaRPr lang="en-US" altLang="zh-CN" dirty="0" smtClean="0">
              <a:solidFill>
                <a:srgbClr val="92A1D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052" name="矩形 8"/>
          <p:cNvSpPr>
            <a:spLocks noChangeArrowheads="1"/>
          </p:cNvSpPr>
          <p:nvPr/>
        </p:nvSpPr>
        <p:spPr bwMode="auto">
          <a:xfrm>
            <a:off x="2514600" y="5511800"/>
            <a:ext cx="5657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r>
              <a:rPr lang="zh-CN" altLang="en-US" dirty="0" smtClean="0">
                <a:solidFill>
                  <a:srgbClr val="92A1D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社群起步期</a:t>
            </a:r>
            <a:endParaRPr lang="en-US" altLang="zh-CN" dirty="0" smtClean="0">
              <a:solidFill>
                <a:srgbClr val="92A1D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r>
              <a:rPr lang="zh-CN" altLang="en-US" dirty="0" smtClean="0">
                <a:solidFill>
                  <a:srgbClr val="92A1D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社群成熟期</a:t>
            </a:r>
          </a:p>
        </p:txBody>
      </p:sp>
      <p:sp>
        <p:nvSpPr>
          <p:cNvPr id="11" name="椭圆 10"/>
          <p:cNvSpPr/>
          <p:nvPr/>
        </p:nvSpPr>
        <p:spPr bwMode="auto">
          <a:xfrm>
            <a:off x="1187624" y="5541963"/>
            <a:ext cx="1057101" cy="792162"/>
          </a:xfrm>
          <a:prstGeom prst="ellipse">
            <a:avLst/>
          </a:prstGeom>
          <a:solidFill>
            <a:srgbClr val="92A1D1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>
              <a:solidFill>
                <a:srgbClr val="7FD13B">
                  <a:lumMod val="75000"/>
                </a:srgbClr>
              </a:solidFill>
            </a:endParaRPr>
          </a:p>
        </p:txBody>
      </p:sp>
      <p:sp>
        <p:nvSpPr>
          <p:cNvPr id="2054" name="矩形 4"/>
          <p:cNvSpPr>
            <a:spLocks noChangeArrowheads="1"/>
          </p:cNvSpPr>
          <p:nvPr/>
        </p:nvSpPr>
        <p:spPr bwMode="auto">
          <a:xfrm>
            <a:off x="1241629" y="5589240"/>
            <a:ext cx="95410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新媒体</a:t>
            </a:r>
            <a:endParaRPr lang="en-US" altLang="zh-CN" sz="2000" b="1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运营</a:t>
            </a:r>
            <a:endParaRPr lang="en-US" altLang="zh-CN" sz="2000" b="1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56083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9.2  </a:t>
            </a:r>
            <a:r>
              <a:rPr lang="zh-CN" altLang="en-US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社群起步期</a:t>
            </a:r>
            <a:endParaRPr lang="zh-CN" altLang="en-US" sz="2800" b="1" dirty="0">
              <a:solidFill>
                <a:srgbClr val="006BA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798285 w 6096000"/>
              <a:gd name="connsiteY8" fmla="*/ 420914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798285 w 6096000"/>
              <a:gd name="connsiteY7" fmla="*/ 420914 h 1625600"/>
              <a:gd name="connsiteX0" fmla="*/ 580571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580571 w 6096000"/>
              <a:gd name="connsiteY7" fmla="*/ 420914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>
            <a:spLocks/>
          </p:cNvSpPr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9.2.1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建群准备</a:t>
            </a:r>
            <a:endParaRPr lang="zh-CN" altLang="en-US" sz="27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1430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3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竞</a:t>
            </a:r>
            <a:r>
              <a:rPr lang="zh-CN" altLang="en-US" sz="2000" b="1" dirty="0">
                <a:solidFill>
                  <a:srgbClr val="1B639F"/>
                </a:solidFill>
              </a:rPr>
              <a:t>品分析</a:t>
            </a:r>
          </a:p>
        </p:txBody>
      </p:sp>
      <p:sp>
        <p:nvSpPr>
          <p:cNvPr id="10" name="矩形 15"/>
          <p:cNvSpPr>
            <a:spLocks noChangeArrowheads="1"/>
          </p:cNvSpPr>
          <p:nvPr/>
        </p:nvSpPr>
        <p:spPr bwMode="auto">
          <a:xfrm>
            <a:off x="688975" y="2473325"/>
            <a:ext cx="7980363" cy="3231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在确定完社群平台后，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先生开始寻找微信平台中新媒体知识分享类的社群进行竞品分析。旨在深入了解这些社群的运营内容，从而参考制定自身社群中的内容类型。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但是由于微信生态的</a:t>
            </a: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封闭性和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各个网络平台禁止私自打广告的规则，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先生并没有在网络上检索到相应的竞品社群。于是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先生另辟蹊径，准备通过自己的粉丝寻找竞品社群，于是他向有联系方式的粉丝咨询了他们现在在什么社群中、是否可以拉他入群等问题，最终得以进入了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个运营得较好的社群。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经过一段时间的观察，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先生得出了以下的</a:t>
            </a: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信息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6864561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9.2  </a:t>
            </a:r>
            <a:r>
              <a:rPr lang="zh-CN" altLang="en-US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社群起步期</a:t>
            </a:r>
            <a:endParaRPr lang="zh-CN" altLang="en-US" sz="2800" b="1" dirty="0">
              <a:solidFill>
                <a:srgbClr val="006BA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798285 w 6096000"/>
              <a:gd name="connsiteY8" fmla="*/ 420914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798285 w 6096000"/>
              <a:gd name="connsiteY7" fmla="*/ 420914 h 1625600"/>
              <a:gd name="connsiteX0" fmla="*/ 580571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580571 w 6096000"/>
              <a:gd name="connsiteY7" fmla="*/ 420914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>
            <a:spLocks/>
          </p:cNvSpPr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9.2.1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建群准备</a:t>
            </a:r>
            <a:endParaRPr lang="zh-CN" altLang="en-US" sz="27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1430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3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竞</a:t>
            </a:r>
            <a:r>
              <a:rPr lang="zh-CN" altLang="en-US" sz="2000" b="1" dirty="0">
                <a:solidFill>
                  <a:srgbClr val="1B639F"/>
                </a:solidFill>
              </a:rPr>
              <a:t>品分析</a:t>
            </a:r>
          </a:p>
        </p:txBody>
      </p:sp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4483935"/>
              </p:ext>
            </p:extLst>
          </p:nvPr>
        </p:nvGraphicFramePr>
        <p:xfrm>
          <a:off x="457200" y="2577306"/>
          <a:ext cx="8229600" cy="3804015"/>
        </p:xfrm>
        <a:graphic>
          <a:graphicData uri="http://schemas.openxmlformats.org/drawingml/2006/table">
            <a:tbl>
              <a:tblPr firstRow="1" firstCol="1" bandRow="1">
                <a:tableStyleId>{00A15C55-8517-42AA-B614-E9B94910E393}</a:tableStyleId>
              </a:tblPr>
              <a:tblGrid>
                <a:gridCol w="14730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565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3601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大泽老师新媒体分享群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60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内容类型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每日资讯、知识链接、福利赠送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360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知识类型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内容运营、平台运营、工具使用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3601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微课答疑福利群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360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内容类型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每日资讯、每日话题讨论、答疑互动、福利赠送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360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知识类型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内容运营、活动运营、用户运营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3601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【四节课】新媒体</a:t>
                      </a:r>
                      <a:r>
                        <a:rPr lang="en-US" sz="1400" kern="100">
                          <a:effectLst/>
                        </a:rPr>
                        <a:t>19</a:t>
                      </a:r>
                      <a:r>
                        <a:rPr lang="zh-CN" sz="1400" kern="100">
                          <a:effectLst/>
                        </a:rPr>
                        <a:t>群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360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内容类型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每日资讯、专题分享、福利赠送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360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知识类型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内容运营、用户运营、平台运营、工具使用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3601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包子商学院新媒体公开课群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360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内容类型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每日资讯、知识链接、专题分享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360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知识类型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内容运营、用户运营、宣传推广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3601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北京新媒体运营交流群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360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内容类型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知识链接、答疑互动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5360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知识类型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平台运营、宣传推广、工具使用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58878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9.2  </a:t>
            </a:r>
            <a:r>
              <a:rPr lang="zh-CN" altLang="en-US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社群起步期</a:t>
            </a:r>
            <a:endParaRPr lang="zh-CN" altLang="en-US" sz="2800" b="1" dirty="0">
              <a:solidFill>
                <a:srgbClr val="006BA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798285 w 6096000"/>
              <a:gd name="connsiteY8" fmla="*/ 420914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798285 w 6096000"/>
              <a:gd name="connsiteY7" fmla="*/ 420914 h 1625600"/>
              <a:gd name="connsiteX0" fmla="*/ 580571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580571 w 6096000"/>
              <a:gd name="connsiteY7" fmla="*/ 420914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>
            <a:spLocks/>
          </p:cNvSpPr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9.2.1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建群准备</a:t>
            </a:r>
            <a:endParaRPr lang="zh-CN" altLang="en-US" sz="27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1430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3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竞</a:t>
            </a:r>
            <a:r>
              <a:rPr lang="zh-CN" altLang="en-US" sz="2000" b="1" dirty="0">
                <a:solidFill>
                  <a:srgbClr val="1B639F"/>
                </a:solidFill>
              </a:rPr>
              <a:t>品分析</a:t>
            </a:r>
          </a:p>
        </p:txBody>
      </p:sp>
      <p:pic>
        <p:nvPicPr>
          <p:cNvPr id="9" name="图片 8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062" y="2666766"/>
            <a:ext cx="7875875" cy="1800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36717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9.2  </a:t>
            </a:r>
            <a:r>
              <a:rPr lang="zh-CN" altLang="en-US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社群起步期</a:t>
            </a:r>
            <a:endParaRPr lang="zh-CN" altLang="en-US" sz="2800" b="1" dirty="0">
              <a:solidFill>
                <a:srgbClr val="006BA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798285 w 6096000"/>
              <a:gd name="connsiteY8" fmla="*/ 420914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798285 w 6096000"/>
              <a:gd name="connsiteY7" fmla="*/ 420914 h 1625600"/>
              <a:gd name="connsiteX0" fmla="*/ 580571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580571 w 6096000"/>
              <a:gd name="connsiteY7" fmla="*/ 420914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>
            <a:spLocks/>
          </p:cNvSpPr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9.2.1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建群准备</a:t>
            </a:r>
            <a:endParaRPr lang="zh-CN" altLang="en-US" sz="27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1430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3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竞</a:t>
            </a:r>
            <a:r>
              <a:rPr lang="zh-CN" altLang="en-US" sz="2000" b="1" dirty="0">
                <a:solidFill>
                  <a:srgbClr val="1B639F"/>
                </a:solidFill>
              </a:rPr>
              <a:t>品分析</a:t>
            </a:r>
          </a:p>
        </p:txBody>
      </p:sp>
      <p:sp>
        <p:nvSpPr>
          <p:cNvPr id="10" name="矩形 15"/>
          <p:cNvSpPr>
            <a:spLocks noChangeArrowheads="1"/>
          </p:cNvSpPr>
          <p:nvPr/>
        </p:nvSpPr>
        <p:spPr bwMode="auto">
          <a:xfrm>
            <a:off x="688975" y="2473325"/>
            <a:ext cx="7980363" cy="3231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在整理汇总了各个社群的内容类型和知识类型后，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先生通过建立如图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9-2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所示的表格分布图，得出了以下结论：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每日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资讯、知识链接、福利赠送这三类内容存在比例较高，应该尽量在社群中推行；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每日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话题讨论、互动答疑、专题分享则需要经过筛选后判断是否需要；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运营类的知识存在比例较高，用户需求量较大，一定需要推送；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用户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运营、平台运营、工具使用则需要经过筛选后判断是否需要；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如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无用户主动提出需求，活动运营及宣传推广不进行推送。</a:t>
            </a:r>
          </a:p>
        </p:txBody>
      </p:sp>
    </p:spTree>
    <p:extLst>
      <p:ext uri="{BB962C8B-B14F-4D97-AF65-F5344CB8AC3E}">
        <p14:creationId xmlns:p14="http://schemas.microsoft.com/office/powerpoint/2010/main" val="23358980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9.2  </a:t>
            </a:r>
            <a:r>
              <a:rPr lang="zh-CN" altLang="en-US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社群起步期</a:t>
            </a:r>
            <a:endParaRPr lang="zh-CN" altLang="en-US" sz="2800" b="1" dirty="0">
              <a:solidFill>
                <a:srgbClr val="006BA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798285 w 6096000"/>
              <a:gd name="connsiteY8" fmla="*/ 420914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798285 w 6096000"/>
              <a:gd name="connsiteY7" fmla="*/ 420914 h 1625600"/>
              <a:gd name="connsiteX0" fmla="*/ 580571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580571 w 6096000"/>
              <a:gd name="connsiteY7" fmla="*/ 420914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>
            <a:spLocks/>
          </p:cNvSpPr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9.2.1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建群准备</a:t>
            </a:r>
            <a:endParaRPr lang="zh-CN" altLang="en-US" sz="27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175881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4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 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建立</a:t>
            </a:r>
            <a:r>
              <a:rPr lang="zh-CN" altLang="en-US" sz="2000" b="1" dirty="0">
                <a:solidFill>
                  <a:srgbClr val="1B639F"/>
                </a:solidFill>
              </a:rPr>
              <a:t>群规则</a:t>
            </a:r>
          </a:p>
        </p:txBody>
      </p:sp>
      <p:sp>
        <p:nvSpPr>
          <p:cNvPr id="10" name="矩形 15"/>
          <p:cNvSpPr>
            <a:spLocks noChangeArrowheads="1"/>
          </p:cNvSpPr>
          <p:nvPr/>
        </p:nvSpPr>
        <p:spPr bwMode="auto">
          <a:xfrm>
            <a:off x="688975" y="2473325"/>
            <a:ext cx="7980363" cy="3372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现在由于新媒体公司越来越多，行业竞争越来越激烈，很多人都遇到了运营瓶颈，如获客成本高、涨粉慢、转化率低等。一边是老板给的</a:t>
            </a:r>
            <a:r>
              <a: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rPr>
              <a:t>KPI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，一边是越来越难做的运营，很多小伙伴徘徊在“被离职”的边缘。</a:t>
            </a:r>
          </a:p>
          <a:p>
            <a:pPr algn="just">
              <a:lnSpc>
                <a:spcPct val="150000"/>
              </a:lnSpc>
            </a:pP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如何快速提升自己实力，成为一个优秀的新媒体运营，我想有两个要素，一个是加强知识储备，了解更多的方法论；另一个是实战经验，了解不同情况下的应对措施。所以我搭建了这个社群，就是想通过大家一起分享自己的新媒体知识，来打破知识壁垒，获取到更多的经验和教训，这个群的相关介绍如下：</a:t>
            </a:r>
          </a:p>
          <a:p>
            <a:pPr algn="just">
              <a:lnSpc>
                <a:spcPct val="150000"/>
              </a:lnSpc>
            </a:pP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加群须知：</a:t>
            </a:r>
          </a:p>
          <a:p>
            <a:pPr algn="just">
              <a:lnSpc>
                <a:spcPct val="150000"/>
              </a:lnSpc>
            </a:pPr>
            <a:r>
              <a: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、私聊告诉我你想加入社群，加上“昵称</a:t>
            </a:r>
            <a:r>
              <a: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城市</a:t>
            </a:r>
            <a:r>
              <a: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所在行业”信息，我会进行审核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32296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9.2  </a:t>
            </a:r>
            <a:r>
              <a:rPr lang="zh-CN" altLang="en-US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社群起步期</a:t>
            </a:r>
            <a:endParaRPr lang="zh-CN" altLang="en-US" sz="2800" b="1" dirty="0">
              <a:solidFill>
                <a:srgbClr val="006BA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798285 w 6096000"/>
              <a:gd name="connsiteY8" fmla="*/ 420914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798285 w 6096000"/>
              <a:gd name="connsiteY7" fmla="*/ 420914 h 1625600"/>
              <a:gd name="connsiteX0" fmla="*/ 580571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580571 w 6096000"/>
              <a:gd name="connsiteY7" fmla="*/ 420914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>
            <a:spLocks/>
          </p:cNvSpPr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9.2.1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建群准备</a:t>
            </a:r>
            <a:endParaRPr lang="zh-CN" altLang="en-US" sz="27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175881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4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 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建立</a:t>
            </a:r>
            <a:r>
              <a:rPr lang="zh-CN" altLang="en-US" sz="2000" b="1" dirty="0">
                <a:solidFill>
                  <a:srgbClr val="1B639F"/>
                </a:solidFill>
              </a:rPr>
              <a:t>群规则</a:t>
            </a:r>
          </a:p>
        </p:txBody>
      </p:sp>
      <p:sp>
        <p:nvSpPr>
          <p:cNvPr id="10" name="矩形 15"/>
          <p:cNvSpPr>
            <a:spLocks noChangeArrowheads="1"/>
          </p:cNvSpPr>
          <p:nvPr/>
        </p:nvSpPr>
        <p:spPr bwMode="auto">
          <a:xfrm>
            <a:off x="688975" y="2473325"/>
            <a:ext cx="7980363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、审核通过后我会通知你，然后支付</a:t>
            </a:r>
            <a:r>
              <a: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rPr>
              <a:t>99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元入群押金（押金在你分享完后会主动退给你）；</a:t>
            </a:r>
          </a:p>
          <a:p>
            <a:pPr algn="just">
              <a:lnSpc>
                <a:spcPct val="150000"/>
              </a:lnSpc>
            </a:pPr>
            <a:r>
              <a: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、感觉自己现在没能力分享，又想进群旁听的，可以先交押金</a:t>
            </a:r>
            <a:r>
              <a: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rPr>
              <a:t>99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元，等以后想分享了，可以主动分享，然后会把钱退给你。</a:t>
            </a:r>
          </a:p>
          <a:p>
            <a:pPr algn="just">
              <a:lnSpc>
                <a:spcPct val="150000"/>
              </a:lnSpc>
            </a:pPr>
            <a:r>
              <a: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、不要担心加入的晚，看不到之前的上课内容，之前上课的内容都会上传到共享云盘永久保存，供大家下载！</a:t>
            </a:r>
          </a:p>
          <a:p>
            <a:pPr algn="just">
              <a:lnSpc>
                <a:spcPct val="150000"/>
              </a:lnSpc>
            </a:pPr>
            <a:r>
              <a: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、我们会有志愿者提前一周在群里征集大家下周的分享时间，一般为每周一次固定分享，时间为周六晚上</a:t>
            </a:r>
            <a:r>
              <a: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点。比如今天周二，我们会在群里问下周六谁进行分享，你准备好了，就可以报名，制作好分享大纲发给我审核，审核通过才可以进行分享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0633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9.2  </a:t>
            </a:r>
            <a:r>
              <a:rPr lang="zh-CN" altLang="en-US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社群起步期</a:t>
            </a:r>
            <a:endParaRPr lang="zh-CN" altLang="en-US" sz="2800" b="1" dirty="0">
              <a:solidFill>
                <a:srgbClr val="006BA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798285 w 6096000"/>
              <a:gd name="connsiteY8" fmla="*/ 420914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798285 w 6096000"/>
              <a:gd name="connsiteY7" fmla="*/ 420914 h 1625600"/>
              <a:gd name="connsiteX0" fmla="*/ 580571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580571 w 6096000"/>
              <a:gd name="connsiteY7" fmla="*/ 420914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>
            <a:spLocks/>
          </p:cNvSpPr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9.2.1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建群准备</a:t>
            </a:r>
            <a:endParaRPr lang="zh-CN" altLang="en-US" sz="27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175881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4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 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建立</a:t>
            </a:r>
            <a:r>
              <a:rPr lang="zh-CN" altLang="en-US" sz="2000" b="1" dirty="0">
                <a:solidFill>
                  <a:srgbClr val="1B639F"/>
                </a:solidFill>
              </a:rPr>
              <a:t>群规则</a:t>
            </a:r>
          </a:p>
        </p:txBody>
      </p:sp>
      <p:sp>
        <p:nvSpPr>
          <p:cNvPr id="10" name="矩形 15"/>
          <p:cNvSpPr>
            <a:spLocks noChangeArrowheads="1"/>
          </p:cNvSpPr>
          <p:nvPr/>
        </p:nvSpPr>
        <p:spPr bwMode="auto">
          <a:xfrm>
            <a:off x="688975" y="2473325"/>
            <a:ext cx="7980363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群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规则：</a:t>
            </a:r>
          </a:p>
          <a:p>
            <a:pPr algn="just">
              <a:lnSpc>
                <a:spcPct val="150000"/>
              </a:lnSpc>
            </a:pPr>
            <a:r>
              <a: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、把群昵称改为“昵称</a:t>
            </a:r>
            <a:r>
              <a: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城市</a:t>
            </a:r>
            <a:r>
              <a: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行业”</a:t>
            </a:r>
          </a:p>
          <a:p>
            <a:pPr algn="just">
              <a:lnSpc>
                <a:spcPct val="150000"/>
              </a:lnSpc>
            </a:pPr>
            <a:r>
              <a: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、欢迎围绕学习任务提问、进行高质量的讨论</a:t>
            </a:r>
          </a:p>
          <a:p>
            <a:pPr algn="just">
              <a:lnSpc>
                <a:spcPct val="150000"/>
              </a:lnSpc>
            </a:pPr>
            <a:r>
              <a: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、欢迎围绕作业进行讨论</a:t>
            </a:r>
          </a:p>
          <a:p>
            <a:pPr algn="just">
              <a:lnSpc>
                <a:spcPct val="150000"/>
              </a:lnSpc>
            </a:pPr>
            <a:r>
              <a: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、欢迎分享学习心得</a:t>
            </a:r>
          </a:p>
          <a:p>
            <a:pPr algn="just">
              <a:lnSpc>
                <a:spcPct val="150000"/>
              </a:lnSpc>
            </a:pPr>
            <a:r>
              <a: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、禁止不文明用语</a:t>
            </a:r>
          </a:p>
          <a:p>
            <a:pPr algn="just">
              <a:lnSpc>
                <a:spcPct val="150000"/>
              </a:lnSpc>
            </a:pPr>
            <a:r>
              <a: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、禁止刷屏</a:t>
            </a:r>
          </a:p>
          <a:p>
            <a:pPr algn="just">
              <a:lnSpc>
                <a:spcPct val="150000"/>
              </a:lnSpc>
            </a:pPr>
            <a:r>
              <a: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、禁止传播与本群学习主题无关的链接、文件、广告和推销</a:t>
            </a:r>
          </a:p>
          <a:p>
            <a:pPr algn="just">
              <a:lnSpc>
                <a:spcPct val="150000"/>
              </a:lnSpc>
            </a:pPr>
            <a:r>
              <a: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、禁止群内发自建群二维码</a:t>
            </a:r>
          </a:p>
          <a:p>
            <a:pPr algn="just">
              <a:lnSpc>
                <a:spcPct val="150000"/>
              </a:lnSpc>
            </a:pPr>
            <a:r>
              <a: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、特殊时段需要禁言请大家自觉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配合</a:t>
            </a:r>
          </a:p>
          <a:p>
            <a:pPr algn="just">
              <a:lnSpc>
                <a:spcPct val="150000"/>
              </a:lnSpc>
            </a:pPr>
            <a:r>
              <a:rPr lang="en-US" altLang="zh-CN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、违反相关规定的学员会被拉“小黑屋”（临时请出课程群，一天后拉回）</a:t>
            </a:r>
          </a:p>
        </p:txBody>
      </p:sp>
    </p:spTree>
    <p:extLst>
      <p:ext uri="{BB962C8B-B14F-4D97-AF65-F5344CB8AC3E}">
        <p14:creationId xmlns:p14="http://schemas.microsoft.com/office/powerpoint/2010/main" val="3150633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9.2  </a:t>
            </a:r>
            <a:r>
              <a:rPr lang="zh-CN" altLang="en-US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社群起步期</a:t>
            </a:r>
            <a:endParaRPr lang="zh-CN" altLang="en-US" sz="2800" b="1" dirty="0">
              <a:solidFill>
                <a:srgbClr val="006BA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798285 w 6096000"/>
              <a:gd name="connsiteY8" fmla="*/ 420914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798285 w 6096000"/>
              <a:gd name="connsiteY7" fmla="*/ 420914 h 1625600"/>
              <a:gd name="connsiteX0" fmla="*/ 580571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580571 w 6096000"/>
              <a:gd name="connsiteY7" fmla="*/ 420914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>
            <a:spLocks/>
          </p:cNvSpPr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9.2.1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建群准备</a:t>
            </a:r>
            <a:endParaRPr lang="zh-CN" altLang="en-US" sz="27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175881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4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 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建立</a:t>
            </a:r>
            <a:r>
              <a:rPr lang="zh-CN" altLang="en-US" sz="2000" b="1" dirty="0">
                <a:solidFill>
                  <a:srgbClr val="1B639F"/>
                </a:solidFill>
              </a:rPr>
              <a:t>群规则</a:t>
            </a:r>
          </a:p>
        </p:txBody>
      </p:sp>
      <p:sp>
        <p:nvSpPr>
          <p:cNvPr id="10" name="矩形 15"/>
          <p:cNvSpPr>
            <a:spLocks noChangeArrowheads="1"/>
          </p:cNvSpPr>
          <p:nvPr/>
        </p:nvSpPr>
        <p:spPr bwMode="auto">
          <a:xfrm>
            <a:off x="688975" y="2473325"/>
            <a:ext cx="7980363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群分享规则：</a:t>
            </a:r>
          </a:p>
          <a:p>
            <a:pPr algn="just">
              <a:lnSpc>
                <a:spcPct val="150000"/>
              </a:lnSpc>
            </a:pPr>
            <a:r>
              <a:rPr lang="en-US" altLang="zh-CN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、分享者进群前务必先加我工作号微信：</a:t>
            </a:r>
            <a:r>
              <a:rPr lang="en-US" altLang="zh-CN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XXXXXXX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，这个是群管理微信，之后有什么问题都可以发给这个号；</a:t>
            </a:r>
          </a:p>
          <a:p>
            <a:pPr algn="just">
              <a:lnSpc>
                <a:spcPct val="150000"/>
              </a:lnSpc>
            </a:pPr>
            <a:r>
              <a:rPr lang="en-US" altLang="zh-CN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、分享者需提前一周把分享大纲给到我审核，确保质量。思维导图、</a:t>
            </a:r>
            <a:r>
              <a:rPr lang="en-US" altLang="zh-CN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word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大纲都可以，分享时长在</a:t>
            </a:r>
            <a:r>
              <a:rPr lang="en-US" altLang="zh-CN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小时左右；</a:t>
            </a:r>
          </a:p>
          <a:p>
            <a:pPr algn="just">
              <a:lnSpc>
                <a:spcPct val="150000"/>
              </a:lnSpc>
            </a:pPr>
            <a:r>
              <a:rPr lang="en-US" altLang="zh-CN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、每次分享内容我都会录屏，上传到指定百度云网盘，进群后会加你入网盘分享组；</a:t>
            </a:r>
          </a:p>
          <a:p>
            <a:pPr algn="just">
              <a:lnSpc>
                <a:spcPct val="150000"/>
              </a:lnSpc>
            </a:pPr>
            <a:r>
              <a:rPr lang="en-US" altLang="zh-CN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、如果临时有事需要至少提前</a:t>
            </a:r>
            <a:r>
              <a:rPr lang="en-US" altLang="zh-CN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小时告诉我，不到</a:t>
            </a:r>
            <a:r>
              <a:rPr lang="en-US" altLang="zh-CN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小时的算作放鸽子行为，直接踢出社群；</a:t>
            </a:r>
          </a:p>
          <a:p>
            <a:pPr algn="just">
              <a:lnSpc>
                <a:spcPct val="150000"/>
              </a:lnSpc>
            </a:pPr>
            <a:r>
              <a:rPr lang="en-US" altLang="zh-CN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、分享方式是在</a:t>
            </a:r>
            <a:r>
              <a:rPr lang="en-US" altLang="zh-CN" sz="16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CCtalk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中，需要小伙伴们自己安装这个软件，入群后我会私发你具体操作指南。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21360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9.2  </a:t>
            </a:r>
            <a:r>
              <a:rPr lang="zh-CN" altLang="en-US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社群起步期</a:t>
            </a:r>
            <a:endParaRPr lang="zh-CN" altLang="en-US" sz="2800" b="1" dirty="0">
              <a:solidFill>
                <a:srgbClr val="006BA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798285 w 6096000"/>
              <a:gd name="connsiteY8" fmla="*/ 420914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798285 w 6096000"/>
              <a:gd name="connsiteY7" fmla="*/ 420914 h 1625600"/>
              <a:gd name="connsiteX0" fmla="*/ 580571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580571 w 6096000"/>
              <a:gd name="connsiteY7" fmla="*/ 420914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>
            <a:spLocks/>
          </p:cNvSpPr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9.2.2  </a:t>
            </a:r>
            <a:r>
              <a:rPr lang="zh-CN" altLang="en-US" sz="27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初始用户</a:t>
            </a: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194636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1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设计</a:t>
            </a:r>
            <a:r>
              <a:rPr lang="zh-CN" altLang="en-US" sz="2000" b="1" dirty="0">
                <a:solidFill>
                  <a:srgbClr val="1B639F"/>
                </a:solidFill>
              </a:rPr>
              <a:t>初始用户</a:t>
            </a:r>
          </a:p>
        </p:txBody>
      </p:sp>
      <p:sp>
        <p:nvSpPr>
          <p:cNvPr id="10" name="矩形 15"/>
          <p:cNvSpPr>
            <a:spLocks noChangeArrowheads="1"/>
          </p:cNvSpPr>
          <p:nvPr/>
        </p:nvSpPr>
        <p:spPr bwMode="auto">
          <a:xfrm>
            <a:off x="688975" y="2473325"/>
            <a:ext cx="7980363" cy="2446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为了确定要吸纳什么属性的初始用户，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先生决定先了解自己现有的粉丝的属性（粉丝画像），和想获取新媒体知识用户的属性（目标用户画像），然后通过对比分析，得出详细的初始用户画像。其中，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先生为了保证初始用户的多样性，初始用户的范围设定为核心成员、意见领袖、活跃者这三个层级的用户</a:t>
            </a: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700" dirty="0" smtClean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700" b="1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700" b="1" dirty="0" smtClean="0">
                <a:latin typeface="微软雅黑" pitchFamily="34" charset="-122"/>
                <a:ea typeface="微软雅黑" pitchFamily="34" charset="-122"/>
              </a:rPr>
              <a:t>）粉丝</a:t>
            </a: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画像</a:t>
            </a:r>
          </a:p>
          <a:p>
            <a:pPr algn="just">
              <a:lnSpc>
                <a:spcPct val="150000"/>
              </a:lnSpc>
            </a:pP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先生先针对自己现有的粉丝进行调查，并设计了一份调查</a:t>
            </a: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问卷。</a:t>
            </a:r>
            <a:endParaRPr lang="zh-CN" altLang="en-US" sz="17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03717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9.2  </a:t>
            </a:r>
            <a:r>
              <a:rPr lang="zh-CN" altLang="en-US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社群起步期</a:t>
            </a:r>
            <a:endParaRPr lang="zh-CN" altLang="en-US" sz="2800" b="1" dirty="0">
              <a:solidFill>
                <a:srgbClr val="006BA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798285 w 6096000"/>
              <a:gd name="connsiteY8" fmla="*/ 420914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798285 w 6096000"/>
              <a:gd name="connsiteY7" fmla="*/ 420914 h 1625600"/>
              <a:gd name="connsiteX0" fmla="*/ 580571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580571 w 6096000"/>
              <a:gd name="connsiteY7" fmla="*/ 420914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>
            <a:spLocks/>
          </p:cNvSpPr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9.2.2  </a:t>
            </a:r>
            <a:r>
              <a:rPr lang="zh-CN" altLang="en-US" sz="27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初始用户</a:t>
            </a: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194636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1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设计</a:t>
            </a:r>
            <a:r>
              <a:rPr lang="zh-CN" altLang="en-US" sz="2000" b="1" dirty="0">
                <a:solidFill>
                  <a:srgbClr val="1B639F"/>
                </a:solidFill>
              </a:rPr>
              <a:t>初始用户</a:t>
            </a:r>
          </a:p>
        </p:txBody>
      </p:sp>
      <p:sp>
        <p:nvSpPr>
          <p:cNvPr id="10" name="矩形 15"/>
          <p:cNvSpPr>
            <a:spLocks noChangeArrowheads="1"/>
          </p:cNvSpPr>
          <p:nvPr/>
        </p:nvSpPr>
        <p:spPr bwMode="auto">
          <a:xfrm>
            <a:off x="688975" y="2473325"/>
            <a:ext cx="7980363" cy="438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经过问卷调查，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先生得出</a:t>
            </a: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了如下表所示的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粉丝画像。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6161927"/>
              </p:ext>
            </p:extLst>
          </p:nvPr>
        </p:nvGraphicFramePr>
        <p:xfrm>
          <a:off x="1115616" y="3068960"/>
          <a:ext cx="6882208" cy="3299929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720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01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09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09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35709">
                <a:tc>
                  <a:txBody>
                    <a:bodyPr/>
                    <a:lstStyle/>
                    <a:p>
                      <a:pPr marL="0" indent="0"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年龄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性别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岗位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行业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4996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主要在</a:t>
                      </a:r>
                      <a:r>
                        <a:rPr lang="en-US" sz="1400" kern="100">
                          <a:effectLst/>
                        </a:rPr>
                        <a:t>18-35</a:t>
                      </a:r>
                      <a:r>
                        <a:rPr lang="zh-CN" sz="1400" kern="100">
                          <a:effectLst/>
                        </a:rPr>
                        <a:t>岁之间，以年轻人为主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女性数量略大于男性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以新媒体相关运营岗位人员为主，其中内容编辑、活动策划、用户运营人数占比最高，其它岗位和其他领域职业也有一定的占比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教育、电商、媒体行业人数最多，占比一半以上，其余金融、医学等领域也有一定的用户量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570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b="1" kern="100">
                          <a:solidFill>
                            <a:schemeClr val="bg1"/>
                          </a:solidFill>
                          <a:effectLst/>
                        </a:rPr>
                        <a:t>想学的知识</a:t>
                      </a:r>
                      <a:endParaRPr lang="zh-CN" sz="1400" b="1" kern="100">
                        <a:solidFill>
                          <a:schemeClr val="bg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ADD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b="1" kern="100">
                          <a:solidFill>
                            <a:schemeClr val="bg1"/>
                          </a:solidFill>
                          <a:effectLst/>
                        </a:rPr>
                        <a:t>兴趣</a:t>
                      </a:r>
                      <a:endParaRPr lang="zh-CN" sz="1400" b="1" kern="100">
                        <a:solidFill>
                          <a:schemeClr val="bg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ADD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solidFill>
                            <a:schemeClr val="bg1"/>
                          </a:solidFill>
                          <a:effectLst/>
                        </a:rPr>
                        <a:t>常用社交平台</a:t>
                      </a:r>
                      <a:endParaRPr lang="zh-CN" sz="1400" b="1" kern="100" dirty="0">
                        <a:solidFill>
                          <a:schemeClr val="bg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ADD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A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7854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想学的知识以内容运营为主，其余用户、活动、平台、工具等知识也有较高的需求度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兴趣以游戏、美食、社交、旅游为主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微信的使用率最高，其次是微博和小红书，其余平台用户也都有所涉及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76613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0" y="2185988"/>
            <a:ext cx="9144000" cy="286385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75" name="标题 1"/>
          <p:cNvSpPr>
            <a:spLocks noChangeArrowheads="1"/>
          </p:cNvSpPr>
          <p:nvPr/>
        </p:nvSpPr>
        <p:spPr bwMode="auto">
          <a:xfrm>
            <a:off x="1787525" y="100013"/>
            <a:ext cx="51482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marL="571500" indent="-5715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r>
              <a:rPr lang="zh-CN" altLang="en-US" sz="3200" b="1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charset="-122"/>
              </a:rPr>
              <a:t>学习目标</a:t>
            </a:r>
          </a:p>
        </p:txBody>
      </p: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1325563" y="2424113"/>
            <a:ext cx="6491560" cy="1052512"/>
            <a:chOff x="1325563" y="2424113"/>
            <a:chExt cx="6491560" cy="1052512"/>
          </a:xfrm>
        </p:grpSpPr>
        <p:sp>
          <p:nvSpPr>
            <p:cNvPr id="3088" name="矩形 2"/>
            <p:cNvSpPr>
              <a:spLocks noChangeArrowheads="1"/>
            </p:cNvSpPr>
            <p:nvPr/>
          </p:nvSpPr>
          <p:spPr bwMode="auto">
            <a:xfrm>
              <a:off x="2928938" y="2435225"/>
              <a:ext cx="4883422" cy="10414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/>
              </a:pPr>
              <a:endParaRPr lang="zh-CN" altLang="en-US" smtClean="0">
                <a:solidFill>
                  <a:prstClr val="black"/>
                </a:solidFill>
              </a:endParaRPr>
            </a:p>
          </p:txBody>
        </p:sp>
        <p:grpSp>
          <p:nvGrpSpPr>
            <p:cNvPr id="3087" name="组合 5"/>
            <p:cNvGrpSpPr>
              <a:grpSpLocks/>
            </p:cNvGrpSpPr>
            <p:nvPr/>
          </p:nvGrpSpPr>
          <p:grpSpPr bwMode="auto">
            <a:xfrm>
              <a:off x="2935287" y="2424113"/>
              <a:ext cx="4881836" cy="1044575"/>
              <a:chOff x="2945142" y="2537963"/>
              <a:chExt cx="4882220" cy="1060892"/>
            </a:xfrm>
          </p:grpSpPr>
          <p:sp>
            <p:nvSpPr>
              <p:cNvPr id="4" name="矩形 54"/>
              <p:cNvSpPr>
                <a:spLocks noChangeArrowheads="1"/>
              </p:cNvSpPr>
              <p:nvPr/>
            </p:nvSpPr>
            <p:spPr bwMode="auto">
              <a:xfrm>
                <a:off x="2945142" y="2537963"/>
                <a:ext cx="4756525" cy="1060892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  <a:headEnd/>
                <a:tailEnd/>
              </a:ln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zh-CN" b="1">
                  <a:ln w="19050">
                    <a:solidFill>
                      <a:srgbClr val="4E5B6F">
                        <a:tint val="1000"/>
                      </a:srgbClr>
                    </a:solidFill>
                    <a:prstDash val="solid"/>
                  </a:ln>
                  <a:solidFill>
                    <a:srgbClr val="FEB80A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</a:endParaRPr>
              </a:p>
            </p:txBody>
          </p:sp>
          <p:sp>
            <p:nvSpPr>
              <p:cNvPr id="3092" name="TextBox 81"/>
              <p:cNvSpPr>
                <a:spLocks noChangeArrowheads="1"/>
              </p:cNvSpPr>
              <p:nvPr/>
            </p:nvSpPr>
            <p:spPr bwMode="auto">
              <a:xfrm>
                <a:off x="3103906" y="2865815"/>
                <a:ext cx="4723456" cy="4051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marL="285750" indent="-28575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Font typeface="Wingdings" pitchFamily="2" charset="2"/>
                  <a:buChar char="Ø"/>
                  <a:defRPr/>
                </a:pPr>
                <a:r>
                  <a:rPr lang="zh-CN" altLang="en-US" sz="1500" b="1" spc="300" dirty="0" smtClean="0">
                    <a:solidFill>
                      <a:prstClr val="white"/>
                    </a:solidFill>
                    <a:latin typeface="Copperplate Gothic Bold" pitchFamily="34" charset="0"/>
                    <a:ea typeface="微软雅黑" pitchFamily="34" charset="-122"/>
                    <a:sym typeface="Copperplate Gothic Bold" pitchFamily="34" charset="0"/>
                  </a:rPr>
                  <a:t>了解</a:t>
                </a:r>
                <a:r>
                  <a:rPr lang="zh-CN" altLang="en-US" sz="1500" b="1" spc="300" dirty="0">
                    <a:solidFill>
                      <a:prstClr val="white"/>
                    </a:solidFill>
                    <a:latin typeface="Copperplate Gothic Bold" pitchFamily="34" charset="0"/>
                    <a:ea typeface="微软雅黑" pitchFamily="34" charset="-122"/>
                    <a:sym typeface="Copperplate Gothic Bold" pitchFamily="34" charset="0"/>
                  </a:rPr>
                  <a:t>知识付费类社群的发展流程</a:t>
                </a:r>
              </a:p>
            </p:txBody>
          </p:sp>
        </p:grpSp>
        <p:grpSp>
          <p:nvGrpSpPr>
            <p:cNvPr id="6" name="组合 11"/>
            <p:cNvGrpSpPr>
              <a:grpSpLocks/>
            </p:cNvGrpSpPr>
            <p:nvPr/>
          </p:nvGrpSpPr>
          <p:grpSpPr bwMode="auto">
            <a:xfrm>
              <a:off x="1325563" y="2424113"/>
              <a:ext cx="1763712" cy="1049337"/>
              <a:chOff x="1634941" y="2498697"/>
              <a:chExt cx="1763713" cy="1057275"/>
            </a:xfrm>
          </p:grpSpPr>
          <p:sp>
            <p:nvSpPr>
              <p:cNvPr id="3089" name="TextBox 14"/>
              <p:cNvSpPr txBox="1">
                <a:spLocks noChangeArrowheads="1"/>
              </p:cNvSpPr>
              <p:nvPr/>
            </p:nvSpPr>
            <p:spPr bwMode="auto">
              <a:xfrm>
                <a:off x="1849406" y="2695617"/>
                <a:ext cx="846912" cy="7132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000" smtClean="0">
                    <a:solidFill>
                      <a:prstClr val="black"/>
                    </a:solidFill>
                    <a:latin typeface="方正正粗黑简体" pitchFamily="2" charset="-122"/>
                    <a:ea typeface="方正正粗黑简体" pitchFamily="2" charset="-122"/>
                  </a:rPr>
                  <a:t>知识目标</a:t>
                </a:r>
              </a:p>
            </p:txBody>
          </p:sp>
          <p:sp>
            <p:nvSpPr>
              <p:cNvPr id="5" name="矩形 29"/>
              <p:cNvSpPr>
                <a:spLocks noChangeArrowheads="1"/>
              </p:cNvSpPr>
              <p:nvPr/>
            </p:nvSpPr>
            <p:spPr bwMode="auto">
              <a:xfrm>
                <a:off x="1634941" y="2498697"/>
                <a:ext cx="1763713" cy="1057275"/>
              </a:xfrm>
              <a:custGeom>
                <a:avLst/>
                <a:gdLst>
                  <a:gd name="T0" fmla="*/ 0 w 1801608"/>
                  <a:gd name="T1" fmla="*/ 0 h 1080120"/>
                  <a:gd name="T2" fmla="*/ 1801608 w 1801608"/>
                  <a:gd name="T3" fmla="*/ 1080120 h 1080120"/>
                </a:gdLst>
                <a:ahLst/>
                <a:cxnLst/>
                <a:rect l="T0" t="T1" r="T2" b="T3"/>
                <a:pathLst>
                  <a:path w="1801608" h="1080120">
                    <a:moveTo>
                      <a:pt x="566538" y="144016"/>
                    </a:moveTo>
                    <a:cubicBezTo>
                      <a:pt x="347809" y="144016"/>
                      <a:pt x="170494" y="321331"/>
                      <a:pt x="170494" y="540060"/>
                    </a:cubicBezTo>
                    <a:cubicBezTo>
                      <a:pt x="170494" y="758789"/>
                      <a:pt x="347809" y="936104"/>
                      <a:pt x="566538" y="936104"/>
                    </a:cubicBezTo>
                    <a:cubicBezTo>
                      <a:pt x="785267" y="936104"/>
                      <a:pt x="962582" y="758789"/>
                      <a:pt x="962582" y="540060"/>
                    </a:cubicBezTo>
                    <a:cubicBezTo>
                      <a:pt x="962582" y="321331"/>
                      <a:pt x="785267" y="144016"/>
                      <a:pt x="566538" y="144016"/>
                    </a:cubicBezTo>
                    <a:close/>
                    <a:moveTo>
                      <a:pt x="0" y="0"/>
                    </a:moveTo>
                    <a:lnTo>
                      <a:pt x="1649800" y="0"/>
                    </a:lnTo>
                    <a:lnTo>
                      <a:pt x="1649800" y="376201"/>
                    </a:lnTo>
                    <a:lnTo>
                      <a:pt x="1801608" y="550380"/>
                    </a:lnTo>
                    <a:lnTo>
                      <a:pt x="1649800" y="703920"/>
                    </a:lnTo>
                    <a:lnTo>
                      <a:pt x="1649800" y="1080120"/>
                    </a:lnTo>
                    <a:lnTo>
                      <a:pt x="0" y="1080120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  <a:headEnd/>
                <a:tailEnd/>
              </a:ln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zh-CN" sz="2000" b="1">
                  <a:ln w="19050">
                    <a:solidFill>
                      <a:srgbClr val="4E5B6F">
                        <a:tint val="1000"/>
                      </a:srgbClr>
                    </a:solidFill>
                    <a:prstDash val="solid"/>
                  </a:ln>
                  <a:solidFill>
                    <a:srgbClr val="FEB80A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</a:endParaRPr>
              </a:p>
            </p:txBody>
          </p:sp>
        </p:grpSp>
      </p:grp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1330325" y="3754438"/>
            <a:ext cx="6482035" cy="1049342"/>
            <a:chOff x="1330325" y="3754438"/>
            <a:chExt cx="6481941" cy="1049342"/>
          </a:xfrm>
        </p:grpSpPr>
        <p:grpSp>
          <p:nvGrpSpPr>
            <p:cNvPr id="3078" name="组合 37"/>
            <p:cNvGrpSpPr>
              <a:grpSpLocks/>
            </p:cNvGrpSpPr>
            <p:nvPr/>
          </p:nvGrpSpPr>
          <p:grpSpPr bwMode="auto">
            <a:xfrm>
              <a:off x="2928915" y="3756028"/>
              <a:ext cx="4883351" cy="1047752"/>
              <a:chOff x="3119531" y="3592670"/>
              <a:chExt cx="4884889" cy="1047835"/>
            </a:xfrm>
          </p:grpSpPr>
          <p:sp>
            <p:nvSpPr>
              <p:cNvPr id="3" name="矩形 35"/>
              <p:cNvSpPr>
                <a:spLocks noChangeArrowheads="1"/>
              </p:cNvSpPr>
              <p:nvPr/>
            </p:nvSpPr>
            <p:spPr bwMode="auto">
              <a:xfrm>
                <a:off x="3119531" y="3600610"/>
                <a:ext cx="4884888" cy="103989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buNone/>
                  <a:defRPr/>
                </a:pPr>
                <a:endParaRPr lang="zh-CN" altLang="en-US" smtClean="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3083" name="组合 9"/>
              <p:cNvGrpSpPr>
                <a:grpSpLocks/>
              </p:cNvGrpSpPr>
              <p:nvPr/>
            </p:nvGrpSpPr>
            <p:grpSpPr bwMode="auto">
              <a:xfrm>
                <a:off x="3136998" y="3592670"/>
                <a:ext cx="4867422" cy="1044659"/>
                <a:chOff x="3136998" y="3592670"/>
                <a:chExt cx="4867422" cy="1044659"/>
              </a:xfrm>
            </p:grpSpPr>
            <p:sp>
              <p:nvSpPr>
                <p:cNvPr id="8" name="矩形 47"/>
                <p:cNvSpPr>
                  <a:spLocks noChangeArrowheads="1"/>
                </p:cNvSpPr>
                <p:nvPr/>
              </p:nvSpPr>
              <p:spPr bwMode="auto">
                <a:xfrm>
                  <a:off x="3136998" y="3592670"/>
                  <a:ext cx="4746462" cy="1044659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  <a:headEnd/>
                  <a:tailEnd/>
                </a:ln>
              </p:spPr>
              <p:style>
                <a:lnRef idx="3">
                  <a:schemeClr val="lt1"/>
                </a:lnRef>
                <a:fillRef idx="1">
                  <a:schemeClr val="accent3"/>
                </a:fillRef>
                <a:effectRef idx="1">
                  <a:schemeClr val="accent3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085" name="TextBox 90"/>
                <p:cNvSpPr>
                  <a:spLocks noChangeArrowheads="1"/>
                </p:cNvSpPr>
                <p:nvPr/>
              </p:nvSpPr>
              <p:spPr bwMode="auto">
                <a:xfrm>
                  <a:off x="3284681" y="3895689"/>
                  <a:ext cx="4719739" cy="39898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marL="2857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9pPr>
                </a:lstStyle>
                <a:p>
                  <a:pPr eaLnBrk="0" fontAlgn="base" hangingPunct="0">
                    <a:lnSpc>
                      <a:spcPct val="15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Wingdings" pitchFamily="2" charset="2"/>
                    <a:buChar char="Ø"/>
                    <a:defRPr/>
                  </a:pPr>
                  <a:r>
                    <a:rPr lang="zh-CN" altLang="en-US" sz="1500" b="1" spc="300" dirty="0" smtClean="0">
                      <a:solidFill>
                        <a:prstClr val="white"/>
                      </a:solidFill>
                      <a:latin typeface="Copperplate Gothic Bold" pitchFamily="34" charset="0"/>
                      <a:ea typeface="微软雅黑" pitchFamily="34" charset="-122"/>
                      <a:sym typeface="Copperplate Gothic Bold" pitchFamily="34" charset="0"/>
                    </a:rPr>
                    <a:t>掌握</a:t>
                  </a:r>
                  <a:r>
                    <a:rPr lang="zh-CN" altLang="en-US" sz="1500" b="1" spc="300" dirty="0">
                      <a:solidFill>
                        <a:prstClr val="white"/>
                      </a:solidFill>
                      <a:latin typeface="Copperplate Gothic Bold" pitchFamily="34" charset="0"/>
                      <a:ea typeface="微软雅黑" pitchFamily="34" charset="-122"/>
                      <a:sym typeface="Copperplate Gothic Bold" pitchFamily="34" charset="0"/>
                    </a:rPr>
                    <a:t>社群起步期及发展期的部分运营方法</a:t>
                  </a:r>
                </a:p>
              </p:txBody>
            </p:sp>
          </p:grpSp>
        </p:grpSp>
        <p:grpSp>
          <p:nvGrpSpPr>
            <p:cNvPr id="3079" name="组合 36"/>
            <p:cNvGrpSpPr>
              <a:grpSpLocks/>
            </p:cNvGrpSpPr>
            <p:nvPr/>
          </p:nvGrpSpPr>
          <p:grpSpPr bwMode="auto">
            <a:xfrm>
              <a:off x="1330325" y="3754438"/>
              <a:ext cx="1763713" cy="1047750"/>
              <a:chOff x="1533525" y="3576638"/>
              <a:chExt cx="1763713" cy="1047600"/>
            </a:xfrm>
          </p:grpSpPr>
          <p:sp>
            <p:nvSpPr>
              <p:cNvPr id="3080" name="TextBox 15"/>
              <p:cNvSpPr txBox="1">
                <a:spLocks noChangeArrowheads="1"/>
              </p:cNvSpPr>
              <p:nvPr/>
            </p:nvSpPr>
            <p:spPr bwMode="auto">
              <a:xfrm>
                <a:off x="1743228" y="3784740"/>
                <a:ext cx="837540" cy="7077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000" smtClean="0">
                    <a:solidFill>
                      <a:prstClr val="black"/>
                    </a:solidFill>
                    <a:latin typeface="方正正粗黑简体" pitchFamily="2" charset="-122"/>
                    <a:ea typeface="方正正粗黑简体" pitchFamily="2" charset="-122"/>
                  </a:rPr>
                  <a:t>技能目标 </a:t>
                </a:r>
              </a:p>
            </p:txBody>
          </p:sp>
          <p:sp>
            <p:nvSpPr>
              <p:cNvPr id="9" name="矩形 29"/>
              <p:cNvSpPr>
                <a:spLocks noChangeArrowheads="1"/>
              </p:cNvSpPr>
              <p:nvPr/>
            </p:nvSpPr>
            <p:spPr bwMode="auto">
              <a:xfrm>
                <a:off x="1533525" y="3576638"/>
                <a:ext cx="1763687" cy="1047600"/>
              </a:xfrm>
              <a:custGeom>
                <a:avLst/>
                <a:gdLst>
                  <a:gd name="T0" fmla="*/ 0 w 1801608"/>
                  <a:gd name="T1" fmla="*/ 0 h 1080120"/>
                  <a:gd name="T2" fmla="*/ 1801608 w 1801608"/>
                  <a:gd name="T3" fmla="*/ 1080120 h 1080120"/>
                </a:gdLst>
                <a:ahLst/>
                <a:cxnLst/>
                <a:rect l="T0" t="T1" r="T2" b="T3"/>
                <a:pathLst>
                  <a:path w="1801608" h="1080120">
                    <a:moveTo>
                      <a:pt x="566538" y="144016"/>
                    </a:moveTo>
                    <a:cubicBezTo>
                      <a:pt x="347809" y="144016"/>
                      <a:pt x="170494" y="321331"/>
                      <a:pt x="170494" y="540060"/>
                    </a:cubicBezTo>
                    <a:cubicBezTo>
                      <a:pt x="170494" y="758789"/>
                      <a:pt x="347809" y="936104"/>
                      <a:pt x="566538" y="936104"/>
                    </a:cubicBezTo>
                    <a:cubicBezTo>
                      <a:pt x="785267" y="936104"/>
                      <a:pt x="962582" y="758789"/>
                      <a:pt x="962582" y="540060"/>
                    </a:cubicBezTo>
                    <a:cubicBezTo>
                      <a:pt x="962582" y="321331"/>
                      <a:pt x="785267" y="144016"/>
                      <a:pt x="566538" y="144016"/>
                    </a:cubicBezTo>
                    <a:close/>
                    <a:moveTo>
                      <a:pt x="0" y="0"/>
                    </a:moveTo>
                    <a:lnTo>
                      <a:pt x="1649800" y="0"/>
                    </a:lnTo>
                    <a:lnTo>
                      <a:pt x="1649800" y="376201"/>
                    </a:lnTo>
                    <a:lnTo>
                      <a:pt x="1801608" y="550380"/>
                    </a:lnTo>
                    <a:lnTo>
                      <a:pt x="1649800" y="703920"/>
                    </a:lnTo>
                    <a:lnTo>
                      <a:pt x="1649800" y="1080120"/>
                    </a:lnTo>
                    <a:lnTo>
                      <a:pt x="0" y="1080120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  <a:headEnd/>
                <a:tailEnd/>
              </a:ln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zh-CN" sz="2000">
                  <a:solidFill>
                    <a:srgbClr val="FFFFFF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490963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9.2  </a:t>
            </a:r>
            <a:r>
              <a:rPr lang="zh-CN" altLang="en-US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社群起步期</a:t>
            </a:r>
            <a:endParaRPr lang="zh-CN" altLang="en-US" sz="2800" b="1" dirty="0">
              <a:solidFill>
                <a:srgbClr val="006BA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798285 w 6096000"/>
              <a:gd name="connsiteY8" fmla="*/ 420914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798285 w 6096000"/>
              <a:gd name="connsiteY7" fmla="*/ 420914 h 1625600"/>
              <a:gd name="connsiteX0" fmla="*/ 580571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580571 w 6096000"/>
              <a:gd name="connsiteY7" fmla="*/ 420914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>
            <a:spLocks/>
          </p:cNvSpPr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9.2.2  </a:t>
            </a:r>
            <a:r>
              <a:rPr lang="zh-CN" altLang="en-US" sz="27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初始用户</a:t>
            </a: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194636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1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设计</a:t>
            </a:r>
            <a:r>
              <a:rPr lang="zh-CN" altLang="en-US" sz="2000" b="1" dirty="0">
                <a:solidFill>
                  <a:srgbClr val="1B639F"/>
                </a:solidFill>
              </a:rPr>
              <a:t>初始用户</a:t>
            </a:r>
          </a:p>
        </p:txBody>
      </p:sp>
      <p:sp>
        <p:nvSpPr>
          <p:cNvPr id="10" name="矩形 15"/>
          <p:cNvSpPr>
            <a:spLocks noChangeArrowheads="1"/>
          </p:cNvSpPr>
          <p:nvPr/>
        </p:nvSpPr>
        <p:spPr bwMode="auto">
          <a:xfrm>
            <a:off x="688975" y="2473325"/>
            <a:ext cx="3090937" cy="2054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700" b="1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700" b="1" dirty="0" smtClean="0">
                <a:latin typeface="微软雅黑" pitchFamily="34" charset="-122"/>
                <a:ea typeface="微软雅黑" pitchFamily="34" charset="-122"/>
              </a:rPr>
              <a:t>）目标</a:t>
            </a: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用户画像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然后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先生针对目标用户也进行了属性分析，首先他通过知名新媒体知识类公众号进行</a:t>
            </a: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调查。</a:t>
            </a:r>
            <a:endParaRPr lang="zh-CN" altLang="en-US" sz="17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" name="图片 10" descr="C:\Users\PC\AppData\Local\Temp\WeChat Files\d00aa5009217473320c636cc23d8e52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2894" y="2216523"/>
            <a:ext cx="4472503" cy="12578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图片 11" descr="C:\Users\PC\AppData\Local\Temp\1566892107(1).pn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2893" y="3501008"/>
            <a:ext cx="4472503" cy="12163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图片 12" descr="C:\Users\PC\AppData\Local\Temp\1566892157(1)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2892" y="4653136"/>
            <a:ext cx="4472503" cy="12853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188863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9.2  </a:t>
            </a:r>
            <a:r>
              <a:rPr lang="zh-CN" altLang="en-US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社群起步期</a:t>
            </a:r>
            <a:endParaRPr lang="zh-CN" altLang="en-US" sz="2800" b="1" dirty="0">
              <a:solidFill>
                <a:srgbClr val="006BA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798285 w 6096000"/>
              <a:gd name="connsiteY8" fmla="*/ 420914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798285 w 6096000"/>
              <a:gd name="connsiteY7" fmla="*/ 420914 h 1625600"/>
              <a:gd name="connsiteX0" fmla="*/ 580571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580571 w 6096000"/>
              <a:gd name="connsiteY7" fmla="*/ 420914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>
            <a:spLocks/>
          </p:cNvSpPr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9.2.2  </a:t>
            </a:r>
            <a:r>
              <a:rPr lang="zh-CN" altLang="en-US" sz="27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初始用户</a:t>
            </a: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194636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1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设计</a:t>
            </a:r>
            <a:r>
              <a:rPr lang="zh-CN" altLang="en-US" sz="2000" b="1" dirty="0">
                <a:solidFill>
                  <a:srgbClr val="1B639F"/>
                </a:solidFill>
              </a:rPr>
              <a:t>初始用户</a:t>
            </a:r>
          </a:p>
        </p:txBody>
      </p:sp>
      <p:sp>
        <p:nvSpPr>
          <p:cNvPr id="10" name="矩形 15"/>
          <p:cNvSpPr>
            <a:spLocks noChangeArrowheads="1"/>
          </p:cNvSpPr>
          <p:nvPr/>
        </p:nvSpPr>
        <p:spPr bwMode="auto">
          <a:xfrm>
            <a:off x="688975" y="2473325"/>
            <a:ext cx="7771457" cy="830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接着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先生还通过微博、行业数据报告等渠道搜集了各类信息，得出了</a:t>
            </a: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如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下</a:t>
            </a: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所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示的目标用户画像。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7229924"/>
              </p:ext>
            </p:extLst>
          </p:nvPr>
        </p:nvGraphicFramePr>
        <p:xfrm>
          <a:off x="899592" y="3429000"/>
          <a:ext cx="7305382" cy="2664297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4345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354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35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96033">
                <a:tc>
                  <a:txBody>
                    <a:bodyPr/>
                    <a:lstStyle/>
                    <a:p>
                      <a:pPr marL="0" indent="0"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性别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92582" marR="92582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年龄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92582" marR="92582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兴趣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92582" marR="92582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80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男性占比高于女性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92582" marR="92582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主要为</a:t>
                      </a:r>
                      <a:r>
                        <a:rPr lang="en-US" sz="1400" kern="100">
                          <a:effectLst/>
                        </a:rPr>
                        <a:t>20-30</a:t>
                      </a:r>
                      <a:r>
                        <a:rPr lang="zh-CN" sz="1400" kern="100">
                          <a:effectLst/>
                        </a:rPr>
                        <a:t>岁人群为主，</a:t>
                      </a:r>
                      <a:r>
                        <a:rPr lang="en-US" sz="1400" kern="100">
                          <a:effectLst/>
                        </a:rPr>
                        <a:t>18-20</a:t>
                      </a:r>
                      <a:r>
                        <a:rPr lang="zh-CN" sz="1400" kern="100">
                          <a:effectLst/>
                        </a:rPr>
                        <a:t>岁与</a:t>
                      </a:r>
                      <a:r>
                        <a:rPr lang="en-US" sz="1400" kern="100">
                          <a:effectLst/>
                        </a:rPr>
                        <a:t>30-35</a:t>
                      </a:r>
                      <a:r>
                        <a:rPr lang="zh-CN" sz="1400" kern="100">
                          <a:effectLst/>
                        </a:rPr>
                        <a:t>岁用户也有一定占比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92582" marR="92582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用户对于美食、旅游、影视、娱乐等领域具有较大兴趣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92582" marR="92582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6033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400" b="1" kern="1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关注点</a:t>
                      </a:r>
                    </a:p>
                  </a:txBody>
                  <a:tcPr marL="92582" marR="92582" marT="0" marB="0">
                    <a:solidFill>
                      <a:srgbClr val="00ADD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常用平台</a:t>
                      </a:r>
                    </a:p>
                  </a:txBody>
                  <a:tcPr marL="92582" marR="92582" marT="0" marB="0">
                    <a:solidFill>
                      <a:srgbClr val="00ADD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400" b="1" kern="1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2582" marR="92582" marT="0" marB="0">
                    <a:solidFill>
                      <a:srgbClr val="00A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413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用户最在意用户增长领域、其次是内容运营、活动运营等内容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92582" marR="92582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最常用的为微信、微博、头条号平台，抖音占比也较高，知乎、趣头条、小红书等平台有一定占比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92582" marR="92582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92582" marR="92582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5952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9.2  </a:t>
            </a:r>
            <a:r>
              <a:rPr lang="zh-CN" altLang="en-US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社群起步期</a:t>
            </a:r>
            <a:endParaRPr lang="zh-CN" altLang="en-US" sz="2800" b="1" dirty="0">
              <a:solidFill>
                <a:srgbClr val="006BA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798285 w 6096000"/>
              <a:gd name="connsiteY8" fmla="*/ 420914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798285 w 6096000"/>
              <a:gd name="connsiteY7" fmla="*/ 420914 h 1625600"/>
              <a:gd name="connsiteX0" fmla="*/ 580571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580571 w 6096000"/>
              <a:gd name="connsiteY7" fmla="*/ 420914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>
            <a:spLocks/>
          </p:cNvSpPr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9.2.2  </a:t>
            </a:r>
            <a:r>
              <a:rPr lang="zh-CN" altLang="en-US" sz="27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初始用户</a:t>
            </a: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194636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1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设计</a:t>
            </a:r>
            <a:r>
              <a:rPr lang="zh-CN" altLang="en-US" sz="2000" b="1" dirty="0">
                <a:solidFill>
                  <a:srgbClr val="1B639F"/>
                </a:solidFill>
              </a:rPr>
              <a:t>初始用户</a:t>
            </a:r>
          </a:p>
        </p:txBody>
      </p:sp>
      <p:sp>
        <p:nvSpPr>
          <p:cNvPr id="10" name="矩形 15"/>
          <p:cNvSpPr>
            <a:spLocks noChangeArrowheads="1"/>
          </p:cNvSpPr>
          <p:nvPr/>
        </p:nvSpPr>
        <p:spPr bwMode="auto">
          <a:xfrm>
            <a:off x="688975" y="2473325"/>
            <a:ext cx="7771457" cy="2839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700" b="1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700" b="1" dirty="0" smtClean="0">
                <a:latin typeface="微软雅黑" pitchFamily="34" charset="-122"/>
                <a:ea typeface="微软雅黑" pitchFamily="34" charset="-122"/>
              </a:rPr>
              <a:t>）种子</a:t>
            </a: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用户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种子用户即核心成员与意见领袖的总和，也就是指社群中最重要的用户部分。种子用户是初始用户中的占比较高的部分。在种子用户的用户画像设计中，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先生更多的参考了粉丝画像的数据，原因是粉丝对于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先生有更高的认可度，可以更好地担负起核心成员和意见领袖的责任</a:t>
            </a: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700" dirty="0" smtClean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对于这些种子用户，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先生给予了一定的奖励措施：免除押金，且每分享一次都能获得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99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元奖励金。</a:t>
            </a:r>
          </a:p>
        </p:txBody>
      </p:sp>
    </p:spTree>
    <p:extLst>
      <p:ext uri="{BB962C8B-B14F-4D97-AF65-F5344CB8AC3E}">
        <p14:creationId xmlns:p14="http://schemas.microsoft.com/office/powerpoint/2010/main" val="30726087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9.2  </a:t>
            </a:r>
            <a:r>
              <a:rPr lang="zh-CN" altLang="en-US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社群起步期</a:t>
            </a:r>
            <a:endParaRPr lang="zh-CN" altLang="en-US" sz="2800" b="1" dirty="0">
              <a:solidFill>
                <a:srgbClr val="006BA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798285 w 6096000"/>
              <a:gd name="connsiteY8" fmla="*/ 420914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798285 w 6096000"/>
              <a:gd name="connsiteY7" fmla="*/ 420914 h 1625600"/>
              <a:gd name="connsiteX0" fmla="*/ 580571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580571 w 6096000"/>
              <a:gd name="connsiteY7" fmla="*/ 420914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>
            <a:spLocks/>
          </p:cNvSpPr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9.2.2  </a:t>
            </a:r>
            <a:r>
              <a:rPr lang="zh-CN" altLang="en-US" sz="27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初始用户</a:t>
            </a: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194636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1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设计</a:t>
            </a:r>
            <a:r>
              <a:rPr lang="zh-CN" altLang="en-US" sz="2000" b="1" dirty="0">
                <a:solidFill>
                  <a:srgbClr val="1B639F"/>
                </a:solidFill>
              </a:rPr>
              <a:t>初始用户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8413956"/>
              </p:ext>
            </p:extLst>
          </p:nvPr>
        </p:nvGraphicFramePr>
        <p:xfrm>
          <a:off x="1119711" y="2636912"/>
          <a:ext cx="6836664" cy="3384377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7087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8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095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095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07671">
                <a:tc>
                  <a:txBody>
                    <a:bodyPr/>
                    <a:lstStyle/>
                    <a:p>
                      <a:pPr marL="0" indent="0"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性别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年龄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关注点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活跃度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068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女性为主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25-35</a:t>
                      </a:r>
                      <a:r>
                        <a:rPr lang="zh-CN" sz="1400" kern="100">
                          <a:effectLst/>
                        </a:rPr>
                        <a:t>岁之间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高质量内容编辑技巧、用户增长方法、顶尖活动策划方法、各类工具使用方法等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高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7671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常用平台</a:t>
                      </a:r>
                    </a:p>
                  </a:txBody>
                  <a:tcPr marL="68580" marR="68580" marT="0" marB="0">
                    <a:solidFill>
                      <a:srgbClr val="00ADD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岗位</a:t>
                      </a:r>
                    </a:p>
                  </a:txBody>
                  <a:tcPr marL="68580" marR="68580" marT="0" marB="0">
                    <a:solidFill>
                      <a:srgbClr val="00ADD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从业经验</a:t>
                      </a:r>
                    </a:p>
                  </a:txBody>
                  <a:tcPr marL="68580" marR="68580" marT="0" marB="0">
                    <a:solidFill>
                      <a:srgbClr val="00ADD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其他</a:t>
                      </a:r>
                    </a:p>
                  </a:txBody>
                  <a:tcPr marL="68580" marR="68580" marT="0" marB="0">
                    <a:solidFill>
                      <a:srgbClr val="00A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3835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微信、微博、抖音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内容编辑、用户增长等岗位的主管及以上岗位置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在新媒体领域有</a:t>
                      </a:r>
                      <a:r>
                        <a:rPr lang="en-US" sz="1400" kern="100">
                          <a:effectLst/>
                        </a:rPr>
                        <a:t>2</a:t>
                      </a:r>
                      <a:r>
                        <a:rPr lang="zh-CN" sz="1400" kern="100">
                          <a:effectLst/>
                        </a:rPr>
                        <a:t>年以上工作经验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·对群主好感度高，能主动配合各类活动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能自发进行宣传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·愿意积极回答其他群员提出的问题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35331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9.2  </a:t>
            </a:r>
            <a:r>
              <a:rPr lang="zh-CN" altLang="en-US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社群起步期</a:t>
            </a:r>
            <a:endParaRPr lang="zh-CN" altLang="en-US" sz="2800" b="1" dirty="0">
              <a:solidFill>
                <a:srgbClr val="006BA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798285 w 6096000"/>
              <a:gd name="connsiteY8" fmla="*/ 420914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798285 w 6096000"/>
              <a:gd name="connsiteY7" fmla="*/ 420914 h 1625600"/>
              <a:gd name="connsiteX0" fmla="*/ 580571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580571 w 6096000"/>
              <a:gd name="connsiteY7" fmla="*/ 420914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>
            <a:spLocks/>
          </p:cNvSpPr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9.2.2  </a:t>
            </a:r>
            <a:r>
              <a:rPr lang="zh-CN" altLang="en-US" sz="27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初始用户</a:t>
            </a: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194636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1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设计</a:t>
            </a:r>
            <a:r>
              <a:rPr lang="zh-CN" altLang="en-US" sz="2000" b="1" dirty="0">
                <a:solidFill>
                  <a:srgbClr val="1B639F"/>
                </a:solidFill>
              </a:rPr>
              <a:t>初始用户</a:t>
            </a:r>
          </a:p>
        </p:txBody>
      </p:sp>
      <p:sp>
        <p:nvSpPr>
          <p:cNvPr id="10" name="矩形 15"/>
          <p:cNvSpPr>
            <a:spLocks noChangeArrowheads="1"/>
          </p:cNvSpPr>
          <p:nvPr/>
        </p:nvSpPr>
        <p:spPr bwMode="auto">
          <a:xfrm>
            <a:off x="688975" y="2473325"/>
            <a:ext cx="7771457" cy="3577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700" b="1" dirty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700" b="1" dirty="0" smtClean="0">
                <a:latin typeface="微软雅黑" pitchFamily="34" charset="-122"/>
                <a:ea typeface="微软雅黑" pitchFamily="34" charset="-122"/>
              </a:rPr>
              <a:t>）活跃</a:t>
            </a: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者用户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在初始用户中，由于种子用户会对社群过于宽容，导致社群运营者没法获得正确的用户反馈，所以也需要有一定量的普通用户的存在，其中由于活跃者用户能比较好地向社群运营者反馈社群运营问题，因此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先生选取了活跃者层级的用户来做为初始用户的一部分。通过他们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先生可以分析判断出社群运营中的问题点。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由于对于活跃者没有太高的辅助社群运营的要求，同时出于测试目标用户满意度的需求，因此对于活跃者用户的要求会低于对种子用户的要求，并且活跃者用户的画像更接近于目标用户</a:t>
            </a: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画像。</a:t>
            </a:r>
            <a:endParaRPr lang="zh-CN" altLang="en-US" sz="17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26087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9.2  </a:t>
            </a:r>
            <a:r>
              <a:rPr lang="zh-CN" altLang="en-US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社群起步期</a:t>
            </a:r>
            <a:endParaRPr lang="zh-CN" altLang="en-US" sz="2800" b="1" dirty="0">
              <a:solidFill>
                <a:srgbClr val="006BA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798285 w 6096000"/>
              <a:gd name="connsiteY8" fmla="*/ 420914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798285 w 6096000"/>
              <a:gd name="connsiteY7" fmla="*/ 420914 h 1625600"/>
              <a:gd name="connsiteX0" fmla="*/ 580571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580571 w 6096000"/>
              <a:gd name="connsiteY7" fmla="*/ 420914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>
            <a:spLocks/>
          </p:cNvSpPr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9.2.2  </a:t>
            </a:r>
            <a:r>
              <a:rPr lang="zh-CN" altLang="en-US" sz="27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初始用户</a:t>
            </a: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194636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1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设计</a:t>
            </a:r>
            <a:r>
              <a:rPr lang="zh-CN" altLang="en-US" sz="2000" b="1" dirty="0">
                <a:solidFill>
                  <a:srgbClr val="1B639F"/>
                </a:solidFill>
              </a:rPr>
              <a:t>初始用户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2488889"/>
              </p:ext>
            </p:extLst>
          </p:nvPr>
        </p:nvGraphicFramePr>
        <p:xfrm>
          <a:off x="1105848" y="2636912"/>
          <a:ext cx="6850527" cy="3168352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282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37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37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2622">
                <a:tc>
                  <a:txBody>
                    <a:bodyPr/>
                    <a:lstStyle/>
                    <a:p>
                      <a:pPr marL="0" indent="0"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性别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年龄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关注点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524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男性为主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18-35</a:t>
                      </a:r>
                      <a:r>
                        <a:rPr lang="zh-CN" sz="1400" kern="100">
                          <a:effectLst/>
                        </a:rPr>
                        <a:t>岁之间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内容编辑、用户运营、平台运营、活动运营等知识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622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400" b="1" kern="1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岗位</a:t>
                      </a:r>
                    </a:p>
                  </a:txBody>
                  <a:tcPr marL="68580" marR="68580" marT="0" marB="0">
                    <a:solidFill>
                      <a:srgbClr val="00ADD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400" b="1" kern="1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从业经验</a:t>
                      </a:r>
                    </a:p>
                  </a:txBody>
                  <a:tcPr marL="68580" marR="68580" marT="0" marB="0">
                    <a:solidFill>
                      <a:srgbClr val="00ADD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其他</a:t>
                      </a:r>
                    </a:p>
                  </a:txBody>
                  <a:tcPr marL="68580" marR="68580" marT="0" marB="0">
                    <a:solidFill>
                      <a:srgbClr val="00A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5786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新媒体行业从业者即可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0-1</a:t>
                      </a:r>
                      <a:r>
                        <a:rPr lang="zh-CN" sz="1400" kern="100">
                          <a:effectLst/>
                        </a:rPr>
                        <a:t>年工作经验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·愿意积极向群主反馈问题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·愿意积极提问、积极互动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·活动参与积极性较高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31557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9.2  </a:t>
            </a:r>
            <a:r>
              <a:rPr lang="zh-CN" altLang="en-US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社群起步期</a:t>
            </a:r>
            <a:endParaRPr lang="zh-CN" altLang="en-US" sz="2800" b="1" dirty="0">
              <a:solidFill>
                <a:srgbClr val="006BA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798285 w 6096000"/>
              <a:gd name="connsiteY8" fmla="*/ 420914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798285 w 6096000"/>
              <a:gd name="connsiteY7" fmla="*/ 420914 h 1625600"/>
              <a:gd name="connsiteX0" fmla="*/ 580571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580571 w 6096000"/>
              <a:gd name="connsiteY7" fmla="*/ 420914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>
            <a:spLocks/>
          </p:cNvSpPr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9.2.2  </a:t>
            </a:r>
            <a:r>
              <a:rPr lang="zh-CN" altLang="en-US" sz="27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初始用户</a:t>
            </a: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194636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2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获取</a:t>
            </a:r>
            <a:r>
              <a:rPr lang="zh-CN" altLang="en-US" sz="2000" b="1" dirty="0">
                <a:solidFill>
                  <a:srgbClr val="1B639F"/>
                </a:solidFill>
              </a:rPr>
              <a:t>初始用户</a:t>
            </a:r>
          </a:p>
        </p:txBody>
      </p:sp>
      <p:sp>
        <p:nvSpPr>
          <p:cNvPr id="10" name="矩形 15"/>
          <p:cNvSpPr>
            <a:spLocks noChangeArrowheads="1"/>
          </p:cNvSpPr>
          <p:nvPr/>
        </p:nvSpPr>
        <p:spPr bwMode="auto">
          <a:xfrm>
            <a:off x="688975" y="2473325"/>
            <a:ext cx="2874913" cy="2839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700" b="1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700" b="1" dirty="0" smtClean="0">
                <a:latin typeface="微软雅黑" pitchFamily="34" charset="-122"/>
                <a:ea typeface="微软雅黑" pitchFamily="34" charset="-122"/>
              </a:rPr>
              <a:t>）朋友</a:t>
            </a: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圈招募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首先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先生在朋友圈发布了初始用户招募</a:t>
            </a: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信息，在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发布招募后，对于进行留言及私聊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先生的用户，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先生都进行了沟通，最终转化出数十位初始用户。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7758" y="2584039"/>
            <a:ext cx="6668858" cy="3005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52919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9.2  </a:t>
            </a:r>
            <a:r>
              <a:rPr lang="zh-CN" altLang="en-US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社群起步期</a:t>
            </a:r>
            <a:endParaRPr lang="zh-CN" altLang="en-US" sz="2800" b="1" dirty="0">
              <a:solidFill>
                <a:srgbClr val="006BA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798285 w 6096000"/>
              <a:gd name="connsiteY8" fmla="*/ 420914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798285 w 6096000"/>
              <a:gd name="connsiteY7" fmla="*/ 420914 h 1625600"/>
              <a:gd name="connsiteX0" fmla="*/ 580571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580571 w 6096000"/>
              <a:gd name="connsiteY7" fmla="*/ 420914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>
            <a:spLocks/>
          </p:cNvSpPr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9.2.2  </a:t>
            </a:r>
            <a:r>
              <a:rPr lang="zh-CN" altLang="en-US" sz="27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初始用户</a:t>
            </a: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194636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2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获取</a:t>
            </a:r>
            <a:r>
              <a:rPr lang="zh-CN" altLang="en-US" sz="2000" b="1" dirty="0">
                <a:solidFill>
                  <a:srgbClr val="1B639F"/>
                </a:solidFill>
              </a:rPr>
              <a:t>初始用户</a:t>
            </a:r>
          </a:p>
        </p:txBody>
      </p:sp>
      <p:sp>
        <p:nvSpPr>
          <p:cNvPr id="10" name="矩形 15"/>
          <p:cNvSpPr>
            <a:spLocks noChangeArrowheads="1"/>
          </p:cNvSpPr>
          <p:nvPr/>
        </p:nvSpPr>
        <p:spPr bwMode="auto">
          <a:xfrm>
            <a:off x="688975" y="2473325"/>
            <a:ext cx="7771457" cy="3185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700" b="1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700" b="1" dirty="0" smtClean="0">
                <a:latin typeface="微软雅黑" pitchFamily="34" charset="-122"/>
                <a:ea typeface="微软雅黑" pitchFamily="34" charset="-122"/>
              </a:rPr>
              <a:t>）熟人</a:t>
            </a: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私聊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先生微信的近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5000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个好友中，有不少人和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先生是关系密切的，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先生按照对这些人的了解，匹配了用户画像，私聊了数十位好友，其中大多数人都出于对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先生的认可与好感，同意成为社群的初始用户。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700" b="1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700" b="1" dirty="0" smtClean="0">
                <a:latin typeface="微软雅黑" pitchFamily="34" charset="-122"/>
                <a:ea typeface="微软雅黑" pitchFamily="34" charset="-122"/>
              </a:rPr>
              <a:t>）朋友</a:t>
            </a: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推荐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在私聊熟人的同时，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先生还找到了好友中在新媒体领域有一定影响力的朋友，请求他们帮助自己转发招募信息（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先生朋友圈所发的信息），从而也获取到了不少的初始用户。对于这些朋友，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先生都给予了一定的实物或虚拟回报。</a:t>
            </a:r>
          </a:p>
        </p:txBody>
      </p:sp>
    </p:spTree>
    <p:extLst>
      <p:ext uri="{BB962C8B-B14F-4D97-AF65-F5344CB8AC3E}">
        <p14:creationId xmlns:p14="http://schemas.microsoft.com/office/powerpoint/2010/main" val="13468559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9.2  </a:t>
            </a:r>
            <a:r>
              <a:rPr lang="zh-CN" altLang="en-US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社群起步期</a:t>
            </a:r>
            <a:endParaRPr lang="zh-CN" altLang="en-US" sz="2800" b="1" dirty="0">
              <a:solidFill>
                <a:srgbClr val="006BA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798285 w 6096000"/>
              <a:gd name="connsiteY8" fmla="*/ 420914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798285 w 6096000"/>
              <a:gd name="connsiteY7" fmla="*/ 420914 h 1625600"/>
              <a:gd name="connsiteX0" fmla="*/ 580571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580571 w 6096000"/>
              <a:gd name="connsiteY7" fmla="*/ 420914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>
            <a:spLocks/>
          </p:cNvSpPr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9.2.3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初期运营工作</a:t>
            </a:r>
            <a:endParaRPr lang="zh-CN" altLang="en-US" sz="27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1430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1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知识</a:t>
            </a:r>
            <a:r>
              <a:rPr lang="zh-CN" altLang="en-US" sz="2000" b="1" dirty="0">
                <a:solidFill>
                  <a:srgbClr val="1B639F"/>
                </a:solidFill>
              </a:rPr>
              <a:t>分享</a:t>
            </a:r>
          </a:p>
        </p:txBody>
      </p:sp>
      <p:sp>
        <p:nvSpPr>
          <p:cNvPr id="10" name="矩形 15"/>
          <p:cNvSpPr>
            <a:spLocks noChangeArrowheads="1"/>
          </p:cNvSpPr>
          <p:nvPr/>
        </p:nvSpPr>
        <p:spPr bwMode="auto">
          <a:xfrm>
            <a:off x="688975" y="2473325"/>
            <a:ext cx="3306961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知识分享工作即为社群中最核心的直播分享环节，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先生通过了一款自己较为熟悉的软件“</a:t>
            </a:r>
            <a:r>
              <a:rPr lang="en-US" altLang="zh-CN" sz="1700" dirty="0" err="1">
                <a:latin typeface="微软雅黑" pitchFamily="34" charset="-122"/>
                <a:ea typeface="微软雅黑" pitchFamily="34" charset="-122"/>
              </a:rPr>
              <a:t>CCtalk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进行这项</a:t>
            </a: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工作。</a:t>
            </a:r>
            <a:endParaRPr lang="zh-CN" altLang="en-US" sz="17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图片 8" descr="C:\Users\PC\Desktop\未命名文件.pn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16" t="29393" r="3610" b="9584"/>
          <a:stretch/>
        </p:blipFill>
        <p:spPr bwMode="auto">
          <a:xfrm>
            <a:off x="323528" y="4293096"/>
            <a:ext cx="4019550" cy="18192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图片 10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84" t="46088" r="5425" b="4372"/>
          <a:stretch/>
        </p:blipFill>
        <p:spPr bwMode="auto">
          <a:xfrm>
            <a:off x="4139952" y="2852936"/>
            <a:ext cx="4476750" cy="33147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783960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9.2  </a:t>
            </a:r>
            <a:r>
              <a:rPr lang="zh-CN" altLang="en-US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社群起步期</a:t>
            </a:r>
            <a:endParaRPr lang="zh-CN" altLang="en-US" sz="2800" b="1" dirty="0">
              <a:solidFill>
                <a:srgbClr val="006BA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798285 w 6096000"/>
              <a:gd name="connsiteY8" fmla="*/ 420914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798285 w 6096000"/>
              <a:gd name="connsiteY7" fmla="*/ 420914 h 1625600"/>
              <a:gd name="connsiteX0" fmla="*/ 580571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580571 w 6096000"/>
              <a:gd name="connsiteY7" fmla="*/ 420914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>
            <a:spLocks/>
          </p:cNvSpPr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9.2.3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初期运营工作</a:t>
            </a:r>
            <a:endParaRPr lang="zh-CN" altLang="en-US" sz="27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91403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b="1" dirty="0" smtClean="0">
                <a:solidFill>
                  <a:srgbClr val="1B639F"/>
                </a:solidFill>
              </a:rPr>
              <a:t>2.</a:t>
            </a:r>
            <a:r>
              <a:rPr lang="zh-CN" altLang="en-US" sz="2000" b="1" dirty="0">
                <a:solidFill>
                  <a:srgbClr val="1B639F"/>
                </a:solidFill>
              </a:rPr>
              <a:t>早报</a:t>
            </a:r>
          </a:p>
        </p:txBody>
      </p:sp>
      <p:sp>
        <p:nvSpPr>
          <p:cNvPr id="10" name="矩形 15"/>
          <p:cNvSpPr>
            <a:spLocks noChangeArrowheads="1"/>
          </p:cNvSpPr>
          <p:nvPr/>
        </p:nvSpPr>
        <p:spPr bwMode="auto">
          <a:xfrm>
            <a:off x="688975" y="2473325"/>
            <a:ext cx="2658889" cy="2054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为了增加用户对社群的打开率和满足用户需求，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先生每天会发送热点新闻到群中，一般发的格式如下：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0798" y="2222572"/>
            <a:ext cx="5273675" cy="396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51901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02" name="组合 32"/>
          <p:cNvGrpSpPr>
            <a:grpSpLocks/>
          </p:cNvGrpSpPr>
          <p:nvPr/>
        </p:nvGrpSpPr>
        <p:grpSpPr bwMode="auto">
          <a:xfrm>
            <a:off x="598488" y="2270125"/>
            <a:ext cx="2373312" cy="2371725"/>
            <a:chOff x="619984" y="2335306"/>
            <a:chExt cx="2373313" cy="2371725"/>
          </a:xfrm>
        </p:grpSpPr>
        <p:grpSp>
          <p:nvGrpSpPr>
            <p:cNvPr id="4108" name="组合 33"/>
            <p:cNvGrpSpPr>
              <a:grpSpLocks/>
            </p:cNvGrpSpPr>
            <p:nvPr/>
          </p:nvGrpSpPr>
          <p:grpSpPr bwMode="auto">
            <a:xfrm>
              <a:off x="619984" y="2335306"/>
              <a:ext cx="2373313" cy="2371725"/>
              <a:chOff x="619984" y="2335306"/>
              <a:chExt cx="2373313" cy="2371725"/>
            </a:xfrm>
          </p:grpSpPr>
          <p:sp>
            <p:nvSpPr>
              <p:cNvPr id="4118" name="Oval 31"/>
              <p:cNvSpPr>
                <a:spLocks noChangeArrowheads="1"/>
              </p:cNvSpPr>
              <p:nvPr/>
            </p:nvSpPr>
            <p:spPr bwMode="auto">
              <a:xfrm>
                <a:off x="619984" y="2335306"/>
                <a:ext cx="2373313" cy="237172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50000">
                    <a:srgbClr val="3072AE"/>
                  </a:gs>
                  <a:gs pos="100000">
                    <a:srgbClr val="FFFFFF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19" name="Oval 32"/>
              <p:cNvSpPr>
                <a:spLocks noChangeArrowheads="1"/>
              </p:cNvSpPr>
              <p:nvPr/>
            </p:nvSpPr>
            <p:spPr bwMode="auto">
              <a:xfrm>
                <a:off x="775018" y="2488248"/>
                <a:ext cx="2058987" cy="2060575"/>
              </a:xfrm>
              <a:prstGeom prst="ellipse">
                <a:avLst/>
              </a:prstGeom>
              <a:gradFill rotWithShape="0">
                <a:gsLst>
                  <a:gs pos="0">
                    <a:srgbClr val="3072AE"/>
                  </a:gs>
                  <a:gs pos="100000">
                    <a:srgbClr val="1B4F93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109" name="组合 34"/>
            <p:cNvGrpSpPr>
              <a:grpSpLocks/>
            </p:cNvGrpSpPr>
            <p:nvPr/>
          </p:nvGrpSpPr>
          <p:grpSpPr bwMode="auto">
            <a:xfrm>
              <a:off x="868680" y="2595656"/>
              <a:ext cx="1862679" cy="1855787"/>
              <a:chOff x="868680" y="2595656"/>
              <a:chExt cx="1862679" cy="1855787"/>
            </a:xfrm>
          </p:grpSpPr>
          <p:sp>
            <p:nvSpPr>
              <p:cNvPr id="36" name="Oval 34"/>
              <p:cNvSpPr>
                <a:spLocks noChangeArrowheads="1"/>
              </p:cNvSpPr>
              <p:nvPr/>
            </p:nvSpPr>
            <p:spPr bwMode="auto">
              <a:xfrm>
                <a:off x="927959" y="2603594"/>
                <a:ext cx="1798638" cy="1800225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lumMod val="90000"/>
                    </a:scheme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vert="eaVert"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4111" name="组合 36"/>
              <p:cNvGrpSpPr>
                <a:grpSpLocks/>
              </p:cNvGrpSpPr>
              <p:nvPr/>
            </p:nvGrpSpPr>
            <p:grpSpPr bwMode="auto">
              <a:xfrm>
                <a:off x="868680" y="2595656"/>
                <a:ext cx="1862679" cy="1855787"/>
                <a:chOff x="2054543" y="2610896"/>
                <a:chExt cx="1862679" cy="1855787"/>
              </a:xfrm>
            </p:grpSpPr>
            <p:sp>
              <p:nvSpPr>
                <p:cNvPr id="38" name="Oval 33"/>
                <p:cNvSpPr>
                  <a:spLocks noChangeArrowheads="1"/>
                </p:cNvSpPr>
                <p:nvPr/>
              </p:nvSpPr>
              <p:spPr bwMode="auto">
                <a:xfrm>
                  <a:off x="2059847" y="2610896"/>
                  <a:ext cx="1857376" cy="1855788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grpSp>
              <p:nvGrpSpPr>
                <p:cNvPr id="4113" name="组合 38"/>
                <p:cNvGrpSpPr>
                  <a:grpSpLocks/>
                </p:cNvGrpSpPr>
                <p:nvPr/>
              </p:nvGrpSpPr>
              <p:grpSpPr bwMode="auto">
                <a:xfrm>
                  <a:off x="2054543" y="2612073"/>
                  <a:ext cx="1755775" cy="1755775"/>
                  <a:chOff x="2054543" y="2612073"/>
                  <a:chExt cx="1755775" cy="1755775"/>
                </a:xfrm>
              </p:grpSpPr>
              <p:sp>
                <p:nvSpPr>
                  <p:cNvPr id="4114" name="Oval 35"/>
                  <p:cNvSpPr>
                    <a:spLocks noChangeArrowheads="1"/>
                  </p:cNvSpPr>
                  <p:nvPr/>
                </p:nvSpPr>
                <p:spPr bwMode="auto">
                  <a:xfrm>
                    <a:off x="2054543" y="2612073"/>
                    <a:ext cx="1755775" cy="1755775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alpha val="0"/>
                        </a:srgbClr>
                      </a:gs>
                      <a:gs pos="100000">
                        <a:srgbClr val="F1F5F5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prstClr val="black"/>
                      </a:solidFill>
                    </a:endParaRPr>
                  </a:p>
                </p:txBody>
              </p:sp>
              <p:grpSp>
                <p:nvGrpSpPr>
                  <p:cNvPr id="4115" name="组合 40"/>
                  <p:cNvGrpSpPr>
                    <a:grpSpLocks/>
                  </p:cNvGrpSpPr>
                  <p:nvPr/>
                </p:nvGrpSpPr>
                <p:grpSpPr bwMode="auto">
                  <a:xfrm>
                    <a:off x="2132872" y="2668046"/>
                    <a:ext cx="1668463" cy="1639887"/>
                    <a:chOff x="2132872" y="2668046"/>
                    <a:chExt cx="1668463" cy="1639887"/>
                  </a:xfrm>
                </p:grpSpPr>
                <p:sp>
                  <p:nvSpPr>
                    <p:cNvPr id="42" name="Oval 3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132872" y="2668046"/>
                      <a:ext cx="1668463" cy="1639888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rgbClr val="D6E1E2">
                            <a:alpha val="4800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</p:spPr>
                  <p:txBody>
                    <a:bodyPr vert="eaVert" wrap="none" anchor="ctr"/>
                    <a:lstStyle/>
                    <a:p>
                      <a: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4117" name="Oval 3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208530" y="2693035"/>
                      <a:ext cx="1482725" cy="1331913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FFF"/>
                        </a:gs>
                        <a:gs pos="100000">
                          <a:srgbClr val="D6E1E2">
                            <a:alpha val="37999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vert="eaVert" wrap="none" anchor="ctr"/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9pPr>
                    </a:lstStyle>
                    <a:p>
                      <a: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</p:grpSp>
          </p:grpSp>
        </p:grpSp>
      </p:grpSp>
      <p:sp>
        <p:nvSpPr>
          <p:cNvPr id="46" name="Text Box 38"/>
          <p:cNvSpPr txBox="1">
            <a:spLocks noChangeArrowheads="1"/>
          </p:cNvSpPr>
          <p:nvPr/>
        </p:nvSpPr>
        <p:spPr bwMode="auto">
          <a:xfrm>
            <a:off x="846138" y="3135313"/>
            <a:ext cx="1827212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33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spc="300" dirty="0">
                <a:solidFill>
                  <a:srgbClr val="3072AE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4105" name="标题 1"/>
          <p:cNvSpPr>
            <a:spLocks noChangeArrowheads="1"/>
          </p:cNvSpPr>
          <p:nvPr/>
        </p:nvSpPr>
        <p:spPr bwMode="auto">
          <a:xfrm>
            <a:off x="1787525" y="100013"/>
            <a:ext cx="51482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marL="571500" indent="-5715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r>
              <a:rPr lang="zh-CN" altLang="en-US" sz="3200" b="1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charset="-122"/>
              </a:rPr>
              <a:t>目录</a:t>
            </a:r>
          </a:p>
        </p:txBody>
      </p:sp>
      <p:grpSp>
        <p:nvGrpSpPr>
          <p:cNvPr id="26" name="组合 25"/>
          <p:cNvGrpSpPr>
            <a:grpSpLocks/>
          </p:cNvGrpSpPr>
          <p:nvPr/>
        </p:nvGrpSpPr>
        <p:grpSpPr bwMode="auto">
          <a:xfrm>
            <a:off x="3292475" y="1988840"/>
            <a:ext cx="4789488" cy="403225"/>
            <a:chOff x="3292475" y="2063750"/>
            <a:chExt cx="4789488" cy="403225"/>
          </a:xfrm>
        </p:grpSpPr>
        <p:sp>
          <p:nvSpPr>
            <p:cNvPr id="27" name="AutoShap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6775" y="2063750"/>
              <a:ext cx="4675188" cy="403225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 w="19050">
              <a:solidFill>
                <a:srgbClr val="C0C0C0"/>
              </a:solidFill>
              <a:round/>
              <a:headEnd/>
              <a:tailE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b="1" dirty="0" smtClean="0">
                  <a:solidFill>
                    <a:prstClr val="white"/>
                  </a:solidFill>
                  <a:ea typeface="黑体" pitchFamily="49" charset="-122"/>
                </a:rPr>
                <a:t>9.1  </a:t>
              </a:r>
              <a:r>
                <a:rPr lang="zh-CN" altLang="en-US" b="1" dirty="0" smtClean="0">
                  <a:solidFill>
                    <a:prstClr val="white"/>
                  </a:solidFill>
                  <a:ea typeface="黑体" pitchFamily="49" charset="-122"/>
                </a:rPr>
                <a:t>社群背景介绍  </a:t>
              </a:r>
              <a:r>
                <a:rPr lang="en-US" altLang="zh-CN" b="1" dirty="0" smtClean="0">
                  <a:solidFill>
                    <a:prstClr val="white"/>
                  </a:solidFill>
                  <a:ea typeface="黑体" pitchFamily="49" charset="-122"/>
                  <a:hlinkClick r:id="rId4" action="ppaction://hlinksldjump"/>
                </a:rPr>
                <a:t>【</a:t>
              </a:r>
              <a:r>
                <a:rPr lang="zh-CN" altLang="en-US" b="1" dirty="0" smtClean="0">
                  <a:solidFill>
                    <a:prstClr val="white"/>
                  </a:solidFill>
                  <a:ea typeface="黑体" pitchFamily="49" charset="-122"/>
                  <a:hlinkClick r:id="rId4" action="ppaction://hlinksldjump"/>
                </a:rPr>
                <a:t>点击</a:t>
              </a:r>
              <a:r>
                <a:rPr lang="en-US" altLang="zh-CN" b="1" dirty="0" smtClean="0">
                  <a:solidFill>
                    <a:prstClr val="white"/>
                  </a:solidFill>
                  <a:ea typeface="黑体" pitchFamily="49" charset="-122"/>
                  <a:hlinkClick r:id="rId4" action="ppaction://hlinksldjump"/>
                </a:rPr>
                <a:t>】 </a:t>
              </a:r>
              <a:endParaRPr lang="zh-CN" altLang="en-US" b="1" dirty="0" smtClean="0">
                <a:solidFill>
                  <a:prstClr val="white"/>
                </a:solidFill>
                <a:ea typeface="黑体" pitchFamily="49" charset="-122"/>
              </a:endParaRPr>
            </a:p>
          </p:txBody>
        </p:sp>
        <p:sp>
          <p:nvSpPr>
            <p:cNvPr id="28" name="Oval 22"/>
            <p:cNvSpPr>
              <a:spLocks noChangeArrowheads="1"/>
            </p:cNvSpPr>
            <p:nvPr/>
          </p:nvSpPr>
          <p:spPr bwMode="auto">
            <a:xfrm>
              <a:off x="3292475" y="2173288"/>
              <a:ext cx="184150" cy="188912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1" name="组合 30"/>
          <p:cNvGrpSpPr>
            <a:grpSpLocks/>
          </p:cNvGrpSpPr>
          <p:nvPr/>
        </p:nvGrpSpPr>
        <p:grpSpPr bwMode="auto">
          <a:xfrm>
            <a:off x="3303588" y="2585740"/>
            <a:ext cx="4770437" cy="403225"/>
            <a:chOff x="3303588" y="2660650"/>
            <a:chExt cx="4770437" cy="403225"/>
          </a:xfrm>
        </p:grpSpPr>
        <p:sp>
          <p:nvSpPr>
            <p:cNvPr id="37" name="AutoShap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19475" y="2660650"/>
              <a:ext cx="4654550" cy="403225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 w="19050">
              <a:solidFill>
                <a:srgbClr val="C0C0C0"/>
              </a:solidFill>
              <a:round/>
              <a:headEnd/>
              <a:tailE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b="1" dirty="0" smtClean="0">
                  <a:solidFill>
                    <a:prstClr val="white"/>
                  </a:solidFill>
                  <a:ea typeface="黑体" pitchFamily="49" charset="-122"/>
                </a:rPr>
                <a:t>9.2  </a:t>
              </a:r>
              <a:r>
                <a:rPr lang="zh-CN" altLang="en-US" b="1" dirty="0" smtClean="0">
                  <a:solidFill>
                    <a:prstClr val="white"/>
                  </a:solidFill>
                  <a:ea typeface="黑体" pitchFamily="49" charset="-122"/>
                </a:rPr>
                <a:t>社群起步期   </a:t>
              </a:r>
              <a:r>
                <a:rPr lang="en-US" altLang="zh-CN" b="1" dirty="0" smtClean="0">
                  <a:solidFill>
                    <a:prstClr val="white"/>
                  </a:solidFill>
                  <a:ea typeface="黑体" pitchFamily="49" charset="-122"/>
                  <a:hlinkClick r:id="rId5" action="ppaction://hlinksldjump"/>
                </a:rPr>
                <a:t>【</a:t>
              </a:r>
              <a:r>
                <a:rPr lang="zh-CN" altLang="en-US" b="1" dirty="0" smtClean="0">
                  <a:solidFill>
                    <a:prstClr val="white"/>
                  </a:solidFill>
                  <a:ea typeface="黑体" pitchFamily="49" charset="-122"/>
                  <a:hlinkClick r:id="rId5" action="ppaction://hlinksldjump"/>
                </a:rPr>
                <a:t>点击</a:t>
              </a:r>
              <a:r>
                <a:rPr lang="en-US" altLang="zh-CN" b="1" dirty="0" smtClean="0">
                  <a:solidFill>
                    <a:prstClr val="white"/>
                  </a:solidFill>
                  <a:ea typeface="黑体" pitchFamily="49" charset="-122"/>
                  <a:hlinkClick r:id="rId5" action="ppaction://hlinksldjump"/>
                </a:rPr>
                <a:t>】</a:t>
              </a:r>
              <a:endParaRPr lang="zh-CN" altLang="en-US" b="1" dirty="0" smtClean="0">
                <a:solidFill>
                  <a:prstClr val="white"/>
                </a:solidFill>
                <a:ea typeface="黑体" pitchFamily="49" charset="-122"/>
              </a:endParaRPr>
            </a:p>
          </p:txBody>
        </p:sp>
        <p:sp>
          <p:nvSpPr>
            <p:cNvPr id="39" name="Oval 22"/>
            <p:cNvSpPr>
              <a:spLocks noChangeArrowheads="1"/>
            </p:cNvSpPr>
            <p:nvPr/>
          </p:nvSpPr>
          <p:spPr bwMode="auto">
            <a:xfrm>
              <a:off x="3303588" y="2770188"/>
              <a:ext cx="184150" cy="188912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4" name="组合 43"/>
          <p:cNvGrpSpPr>
            <a:grpSpLocks/>
          </p:cNvGrpSpPr>
          <p:nvPr/>
        </p:nvGrpSpPr>
        <p:grpSpPr bwMode="auto">
          <a:xfrm>
            <a:off x="3303588" y="3208040"/>
            <a:ext cx="4770437" cy="403225"/>
            <a:chOff x="3303588" y="3282950"/>
            <a:chExt cx="4770437" cy="403225"/>
          </a:xfrm>
        </p:grpSpPr>
        <p:sp>
          <p:nvSpPr>
            <p:cNvPr id="45" name="AutoShap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19475" y="3282950"/>
              <a:ext cx="4654550" cy="403225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 w="19050">
              <a:solidFill>
                <a:srgbClr val="C0C0C0"/>
              </a:solidFill>
              <a:round/>
              <a:headEnd/>
              <a:tailE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b="1" dirty="0" smtClean="0">
                  <a:solidFill>
                    <a:prstClr val="white"/>
                  </a:solidFill>
                  <a:ea typeface="黑体" pitchFamily="49" charset="-122"/>
                </a:rPr>
                <a:t>9.3  </a:t>
              </a:r>
              <a:r>
                <a:rPr lang="zh-CN" altLang="en-US" b="1" dirty="0" smtClean="0">
                  <a:solidFill>
                    <a:prstClr val="white"/>
                  </a:solidFill>
                  <a:ea typeface="黑体" pitchFamily="49" charset="-122"/>
                </a:rPr>
                <a:t>社群发展期  </a:t>
              </a:r>
              <a:r>
                <a:rPr lang="en-US" altLang="zh-CN" b="1" dirty="0" smtClean="0">
                  <a:solidFill>
                    <a:prstClr val="white"/>
                  </a:solidFill>
                  <a:ea typeface="黑体" pitchFamily="49" charset="-122"/>
                  <a:hlinkClick r:id="rId6" action="ppaction://hlinksldjump"/>
                </a:rPr>
                <a:t>【</a:t>
              </a:r>
              <a:r>
                <a:rPr lang="zh-CN" altLang="en-US" b="1" dirty="0" smtClean="0">
                  <a:solidFill>
                    <a:prstClr val="white"/>
                  </a:solidFill>
                  <a:ea typeface="黑体" pitchFamily="49" charset="-122"/>
                  <a:hlinkClick r:id="rId6" action="ppaction://hlinksldjump"/>
                </a:rPr>
                <a:t>点击</a:t>
              </a:r>
              <a:r>
                <a:rPr lang="en-US" altLang="zh-CN" b="1" dirty="0" smtClean="0">
                  <a:solidFill>
                    <a:prstClr val="white"/>
                  </a:solidFill>
                  <a:ea typeface="黑体" pitchFamily="49" charset="-122"/>
                  <a:hlinkClick r:id="rId6" action="ppaction://hlinksldjump"/>
                </a:rPr>
                <a:t>】</a:t>
              </a:r>
              <a:endParaRPr lang="zh-CN" altLang="en-US" b="1" dirty="0" smtClean="0">
                <a:solidFill>
                  <a:prstClr val="white"/>
                </a:solidFill>
                <a:ea typeface="黑体" pitchFamily="49" charset="-122"/>
              </a:endParaRPr>
            </a:p>
          </p:txBody>
        </p:sp>
        <p:sp>
          <p:nvSpPr>
            <p:cNvPr id="47" name="Oval 22"/>
            <p:cNvSpPr>
              <a:spLocks noChangeArrowheads="1"/>
            </p:cNvSpPr>
            <p:nvPr/>
          </p:nvSpPr>
          <p:spPr bwMode="auto">
            <a:xfrm>
              <a:off x="3303588" y="3392488"/>
              <a:ext cx="184150" cy="188912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8" name="组合 47"/>
          <p:cNvGrpSpPr>
            <a:grpSpLocks/>
          </p:cNvGrpSpPr>
          <p:nvPr/>
        </p:nvGrpSpPr>
        <p:grpSpPr bwMode="auto">
          <a:xfrm>
            <a:off x="3290888" y="3806528"/>
            <a:ext cx="4770437" cy="403225"/>
            <a:chOff x="3290888" y="3881438"/>
            <a:chExt cx="4770437" cy="403225"/>
          </a:xfrm>
        </p:grpSpPr>
        <p:sp>
          <p:nvSpPr>
            <p:cNvPr id="49" name="AutoShap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6775" y="3881438"/>
              <a:ext cx="4654550" cy="403225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 w="19050">
              <a:solidFill>
                <a:srgbClr val="C0C0C0"/>
              </a:solidFill>
              <a:round/>
              <a:headEnd/>
              <a:tailE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b="1" dirty="0" smtClean="0">
                  <a:solidFill>
                    <a:prstClr val="white"/>
                  </a:solidFill>
                  <a:ea typeface="黑体" pitchFamily="49" charset="-122"/>
                </a:rPr>
                <a:t>9.4  </a:t>
              </a:r>
              <a:r>
                <a:rPr lang="zh-CN" altLang="en-US" b="1" dirty="0" smtClean="0">
                  <a:solidFill>
                    <a:prstClr val="white"/>
                  </a:solidFill>
                  <a:ea typeface="黑体" pitchFamily="49" charset="-122"/>
                </a:rPr>
                <a:t>社群成熟期  </a:t>
              </a:r>
              <a:r>
                <a:rPr lang="en-US" altLang="zh-CN" b="1" dirty="0" smtClean="0">
                  <a:solidFill>
                    <a:prstClr val="white"/>
                  </a:solidFill>
                  <a:ea typeface="黑体" pitchFamily="49" charset="-122"/>
                  <a:hlinkClick r:id="rId7" action="ppaction://hlinksldjump"/>
                </a:rPr>
                <a:t>【</a:t>
              </a:r>
              <a:r>
                <a:rPr lang="zh-CN" altLang="en-US" b="1" dirty="0" smtClean="0">
                  <a:solidFill>
                    <a:prstClr val="white"/>
                  </a:solidFill>
                  <a:ea typeface="黑体" pitchFamily="49" charset="-122"/>
                  <a:hlinkClick r:id="rId7" action="ppaction://hlinksldjump"/>
                </a:rPr>
                <a:t>点击</a:t>
              </a:r>
              <a:r>
                <a:rPr lang="en-US" altLang="zh-CN" b="1" dirty="0" smtClean="0">
                  <a:solidFill>
                    <a:prstClr val="white"/>
                  </a:solidFill>
                  <a:ea typeface="黑体" pitchFamily="49" charset="-122"/>
                  <a:hlinkClick r:id="rId7" action="ppaction://hlinksldjump"/>
                </a:rPr>
                <a:t>】</a:t>
              </a:r>
              <a:endParaRPr lang="zh-CN" altLang="en-US" b="1" dirty="0" smtClean="0">
                <a:solidFill>
                  <a:prstClr val="white"/>
                </a:solidFill>
                <a:ea typeface="黑体" pitchFamily="49" charset="-122"/>
              </a:endParaRPr>
            </a:p>
          </p:txBody>
        </p:sp>
        <p:sp>
          <p:nvSpPr>
            <p:cNvPr id="50" name="Oval 22"/>
            <p:cNvSpPr>
              <a:spLocks noChangeArrowheads="1"/>
            </p:cNvSpPr>
            <p:nvPr/>
          </p:nvSpPr>
          <p:spPr bwMode="auto">
            <a:xfrm>
              <a:off x="3290888" y="3990975"/>
              <a:ext cx="184150" cy="188913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1" name="组合 50"/>
          <p:cNvGrpSpPr>
            <a:grpSpLocks/>
          </p:cNvGrpSpPr>
          <p:nvPr/>
        </p:nvGrpSpPr>
        <p:grpSpPr bwMode="auto">
          <a:xfrm>
            <a:off x="3290888" y="4391025"/>
            <a:ext cx="4770437" cy="403225"/>
            <a:chOff x="3290888" y="4487863"/>
            <a:chExt cx="4770437" cy="403225"/>
          </a:xfrm>
        </p:grpSpPr>
        <p:sp>
          <p:nvSpPr>
            <p:cNvPr id="52" name="AutoShap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6775" y="4487863"/>
              <a:ext cx="4654550" cy="403225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 w="19050">
              <a:solidFill>
                <a:srgbClr val="C0C0C0"/>
              </a:solidFill>
              <a:round/>
              <a:headEnd/>
              <a:tailE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b="1" dirty="0" smtClean="0">
                  <a:solidFill>
                    <a:prstClr val="white"/>
                  </a:solidFill>
                  <a:ea typeface="黑体" pitchFamily="49" charset="-122"/>
                </a:rPr>
                <a:t>9.5  </a:t>
              </a:r>
              <a:r>
                <a:rPr lang="zh-CN" altLang="en-US" b="1" dirty="0" smtClean="0">
                  <a:solidFill>
                    <a:prstClr val="white"/>
                  </a:solidFill>
                  <a:ea typeface="黑体" pitchFamily="49" charset="-122"/>
                </a:rPr>
                <a:t>社群衰退期  </a:t>
              </a:r>
              <a:r>
                <a:rPr lang="en-US" altLang="zh-CN" b="1" dirty="0" smtClean="0">
                  <a:solidFill>
                    <a:prstClr val="white"/>
                  </a:solidFill>
                  <a:ea typeface="黑体" pitchFamily="49" charset="-122"/>
                  <a:hlinkClick r:id="rId8" action="ppaction://hlinksldjump"/>
                </a:rPr>
                <a:t>【</a:t>
              </a:r>
              <a:r>
                <a:rPr lang="zh-CN" altLang="en-US" b="1" dirty="0" smtClean="0">
                  <a:solidFill>
                    <a:prstClr val="white"/>
                  </a:solidFill>
                  <a:ea typeface="黑体" pitchFamily="49" charset="-122"/>
                  <a:hlinkClick r:id="rId8" action="ppaction://hlinksldjump"/>
                </a:rPr>
                <a:t>点击</a:t>
              </a:r>
              <a:r>
                <a:rPr lang="en-US" altLang="zh-CN" b="1" dirty="0" smtClean="0">
                  <a:solidFill>
                    <a:prstClr val="white"/>
                  </a:solidFill>
                  <a:ea typeface="黑体" pitchFamily="49" charset="-122"/>
                  <a:hlinkClick r:id="rId8" action="ppaction://hlinksldjump"/>
                </a:rPr>
                <a:t>】</a:t>
              </a:r>
              <a:endParaRPr lang="zh-CN" altLang="en-US" b="1" dirty="0" smtClean="0">
                <a:solidFill>
                  <a:prstClr val="white"/>
                </a:solidFill>
                <a:ea typeface="黑体" pitchFamily="49" charset="-122"/>
              </a:endParaRPr>
            </a:p>
          </p:txBody>
        </p:sp>
        <p:sp>
          <p:nvSpPr>
            <p:cNvPr id="53" name="Oval 22"/>
            <p:cNvSpPr>
              <a:spLocks noChangeArrowheads="1"/>
            </p:cNvSpPr>
            <p:nvPr/>
          </p:nvSpPr>
          <p:spPr bwMode="auto">
            <a:xfrm>
              <a:off x="3290888" y="4597400"/>
              <a:ext cx="184150" cy="188913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63799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9.2  </a:t>
            </a:r>
            <a:r>
              <a:rPr lang="zh-CN" altLang="en-US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社群起步期</a:t>
            </a:r>
            <a:endParaRPr lang="zh-CN" altLang="en-US" sz="2800" b="1" dirty="0">
              <a:solidFill>
                <a:srgbClr val="006BA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798285 w 6096000"/>
              <a:gd name="connsiteY8" fmla="*/ 420914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798285 w 6096000"/>
              <a:gd name="connsiteY7" fmla="*/ 420914 h 1625600"/>
              <a:gd name="connsiteX0" fmla="*/ 580571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580571 w 6096000"/>
              <a:gd name="connsiteY7" fmla="*/ 420914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>
            <a:spLocks/>
          </p:cNvSpPr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9.2.3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初期运营工作</a:t>
            </a:r>
            <a:endParaRPr lang="zh-CN" altLang="en-US" sz="27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1430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3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答疑</a:t>
            </a:r>
            <a:r>
              <a:rPr lang="zh-CN" altLang="en-US" sz="2000" b="1" dirty="0">
                <a:solidFill>
                  <a:srgbClr val="1B639F"/>
                </a:solidFill>
              </a:rPr>
              <a:t>互动</a:t>
            </a:r>
          </a:p>
        </p:txBody>
      </p:sp>
      <p:sp>
        <p:nvSpPr>
          <p:cNvPr id="10" name="矩形 15"/>
          <p:cNvSpPr>
            <a:spLocks noChangeArrowheads="1"/>
          </p:cNvSpPr>
          <p:nvPr/>
        </p:nvSpPr>
        <p:spPr bwMode="auto">
          <a:xfrm>
            <a:off x="688975" y="2473325"/>
            <a:ext cx="7771457" cy="3577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先生并没有像一些竞品群那样设置指定的答疑互动时间，而是设置了专门的提问及回答格式，使答疑内容更加醒目，并且便于后续检索查找回顾。答疑的文字格式如下：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700" b="1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en-US" sz="1700" b="1" dirty="0" smtClean="0">
                <a:latin typeface="微软雅黑" pitchFamily="34" charset="-122"/>
                <a:ea typeface="微软雅黑" pitchFamily="34" charset="-122"/>
              </a:rPr>
              <a:t>提问</a:t>
            </a: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格式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在提问时开头使用：“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#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提问：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XXXXX”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标签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例如：小王说“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#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提问：什么工具可以帮助公众号文章排版？”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700" b="1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700" b="1" dirty="0" smtClean="0">
                <a:latin typeface="微软雅黑" pitchFamily="34" charset="-122"/>
                <a:ea typeface="微软雅黑" pitchFamily="34" charset="-122"/>
              </a:rPr>
              <a:t>）回答</a:t>
            </a: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格式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在回答的时候使用：“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#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回答：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@XXX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XXXXX”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标签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例如：小黄说“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#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回答：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@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小王，你可以使用秀米或者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135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平台。”</a:t>
            </a:r>
          </a:p>
        </p:txBody>
      </p:sp>
    </p:spTree>
    <p:extLst>
      <p:ext uri="{BB962C8B-B14F-4D97-AF65-F5344CB8AC3E}">
        <p14:creationId xmlns:p14="http://schemas.microsoft.com/office/powerpoint/2010/main" val="28504372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9.2  </a:t>
            </a:r>
            <a:r>
              <a:rPr lang="zh-CN" altLang="en-US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社群起步期</a:t>
            </a:r>
            <a:endParaRPr lang="zh-CN" altLang="en-US" sz="2800" b="1" dirty="0">
              <a:solidFill>
                <a:srgbClr val="006BA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798285 w 6096000"/>
              <a:gd name="connsiteY8" fmla="*/ 420914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798285 w 6096000"/>
              <a:gd name="connsiteY7" fmla="*/ 420914 h 1625600"/>
              <a:gd name="connsiteX0" fmla="*/ 580571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580571 w 6096000"/>
              <a:gd name="connsiteY7" fmla="*/ 420914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>
            <a:spLocks/>
          </p:cNvSpPr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9.2.3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初期运营工作</a:t>
            </a:r>
            <a:endParaRPr lang="zh-CN" altLang="en-US" sz="27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1430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4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知识</a:t>
            </a:r>
            <a:r>
              <a:rPr lang="zh-CN" altLang="en-US" sz="2000" b="1" dirty="0">
                <a:solidFill>
                  <a:srgbClr val="1B639F"/>
                </a:solidFill>
              </a:rPr>
              <a:t>福利</a:t>
            </a:r>
          </a:p>
        </p:txBody>
      </p:sp>
      <p:sp>
        <p:nvSpPr>
          <p:cNvPr id="10" name="矩形 15"/>
          <p:cNvSpPr>
            <a:spLocks noChangeArrowheads="1"/>
          </p:cNvSpPr>
          <p:nvPr/>
        </p:nvSpPr>
        <p:spPr bwMode="auto">
          <a:xfrm>
            <a:off x="688975" y="2473325"/>
            <a:ext cx="7771457" cy="830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先生会不定期在群内分享一些自己收集来的新媒体资料、行业报告、付费工具福利、行业课程等</a:t>
            </a: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内容。</a:t>
            </a:r>
            <a:endParaRPr lang="zh-CN" altLang="en-US" sz="17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图片 8" descr="C:\Users\PC\AppData\Local\Temp\1566981613(1)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1640" y="3304258"/>
            <a:ext cx="3286125" cy="31527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317943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9.2  </a:t>
            </a:r>
            <a:r>
              <a:rPr lang="zh-CN" altLang="en-US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社群起步期</a:t>
            </a:r>
            <a:endParaRPr lang="zh-CN" altLang="en-US" sz="2800" b="1" dirty="0">
              <a:solidFill>
                <a:srgbClr val="006BA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798285 w 6096000"/>
              <a:gd name="connsiteY8" fmla="*/ 420914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798285 w 6096000"/>
              <a:gd name="connsiteY7" fmla="*/ 420914 h 1625600"/>
              <a:gd name="connsiteX0" fmla="*/ 580571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580571 w 6096000"/>
              <a:gd name="connsiteY7" fmla="*/ 420914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>
            <a:spLocks/>
          </p:cNvSpPr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9.2.4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优化</a:t>
            </a:r>
            <a:r>
              <a:rPr lang="zh-CN" altLang="en-US" sz="27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运营工作</a:t>
            </a: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20778"/>
            <a:ext cx="1430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1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收集</a:t>
            </a:r>
            <a:r>
              <a:rPr lang="zh-CN" altLang="en-US" sz="2000" b="1" dirty="0">
                <a:solidFill>
                  <a:srgbClr val="1B639F"/>
                </a:solidFill>
              </a:rPr>
              <a:t>反馈</a:t>
            </a:r>
          </a:p>
        </p:txBody>
      </p:sp>
      <p:sp>
        <p:nvSpPr>
          <p:cNvPr id="10" name="矩形 15"/>
          <p:cNvSpPr>
            <a:spLocks noChangeArrowheads="1"/>
          </p:cNvSpPr>
          <p:nvPr/>
        </p:nvSpPr>
        <p:spPr bwMode="auto">
          <a:xfrm>
            <a:off x="688975" y="2428934"/>
            <a:ext cx="7771457" cy="2008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先生向群内的每个用户通过私聊发送了调查问卷，最后得出了以下社群中存在的问题：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部分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早报新闻吸引力不足；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知识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福利中有些链接发出来时已经失效；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有时候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群内的提问无人回答。</a:t>
            </a:r>
          </a:p>
        </p:txBody>
      </p:sp>
      <p:sp>
        <p:nvSpPr>
          <p:cNvPr id="11" name="矩形 14"/>
          <p:cNvSpPr>
            <a:spLocks noChangeArrowheads="1"/>
          </p:cNvSpPr>
          <p:nvPr/>
        </p:nvSpPr>
        <p:spPr bwMode="auto">
          <a:xfrm>
            <a:off x="536575" y="4469050"/>
            <a:ext cx="1430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2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进行</a:t>
            </a:r>
            <a:r>
              <a:rPr lang="zh-CN" altLang="en-US" sz="2000" b="1" dirty="0">
                <a:solidFill>
                  <a:srgbClr val="1B639F"/>
                </a:solidFill>
              </a:rPr>
              <a:t>优化</a:t>
            </a:r>
          </a:p>
        </p:txBody>
      </p:sp>
      <p:sp>
        <p:nvSpPr>
          <p:cNvPr id="12" name="矩形 15"/>
          <p:cNvSpPr>
            <a:spLocks noChangeArrowheads="1"/>
          </p:cNvSpPr>
          <p:nvPr/>
        </p:nvSpPr>
        <p:spPr bwMode="auto">
          <a:xfrm>
            <a:off x="688975" y="4865737"/>
            <a:ext cx="7771457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针对调查中体现出来的问题，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先生进行了以下的优化工作：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调整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了早报内容，去除了投融资相关内容，增加了“昨日微博热搜”环节；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增加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了一项工作：分享知识福利前先打开进行检查；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增加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了一项工作：每天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点及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21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点通过检索关键词，解决掉无人回答的问题。</a:t>
            </a:r>
          </a:p>
        </p:txBody>
      </p:sp>
    </p:spTree>
    <p:extLst>
      <p:ext uri="{BB962C8B-B14F-4D97-AF65-F5344CB8AC3E}">
        <p14:creationId xmlns:p14="http://schemas.microsoft.com/office/powerpoint/2010/main" val="31875221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ChangeArrowheads="1"/>
          </p:cNvSpPr>
          <p:nvPr/>
        </p:nvSpPr>
        <p:spPr bwMode="auto">
          <a:xfrm>
            <a:off x="1787525" y="100013"/>
            <a:ext cx="51482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marL="571500" indent="-5715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r>
              <a:rPr lang="zh-CN" altLang="en-US" sz="3200" b="1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charset="-122"/>
              </a:rPr>
              <a:t>知识框架</a:t>
            </a:r>
          </a:p>
        </p:txBody>
      </p:sp>
      <p:grpSp>
        <p:nvGrpSpPr>
          <p:cNvPr id="7172" name="组合 7"/>
          <p:cNvGrpSpPr>
            <a:grpSpLocks/>
          </p:cNvGrpSpPr>
          <p:nvPr/>
        </p:nvGrpSpPr>
        <p:grpSpPr bwMode="auto">
          <a:xfrm>
            <a:off x="1601788" y="1296988"/>
            <a:ext cx="5976937" cy="850900"/>
            <a:chOff x="1851025" y="1530350"/>
            <a:chExt cx="5976938" cy="850900"/>
          </a:xfrm>
        </p:grpSpPr>
        <p:sp>
          <p:nvSpPr>
            <p:cNvPr id="9" name="AutoShape 208"/>
            <p:cNvSpPr>
              <a:spLocks noChangeArrowheads="1"/>
            </p:cNvSpPr>
            <p:nvPr/>
          </p:nvSpPr>
          <p:spPr bwMode="auto">
            <a:xfrm>
              <a:off x="1851025" y="1530350"/>
              <a:ext cx="5976938" cy="850900"/>
            </a:xfrm>
            <a:prstGeom prst="roundRect">
              <a:avLst>
                <a:gd name="adj" fmla="val 17352"/>
              </a:avLst>
            </a:prstGeom>
            <a:solidFill>
              <a:srgbClr val="FFFFFF"/>
            </a:solidFill>
            <a:ln w="19050" algn="ctr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txBody>
            <a:bodyPr wrap="none" anchor="ctr"/>
            <a:lstStyle/>
            <a:p>
              <a:pPr latinLnBrk="1">
                <a:defRPr/>
              </a:pPr>
              <a:endParaRPr kumimoji="1" lang="ko-KR" altLang="en-US" ker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185" name="TextBox 312"/>
            <p:cNvSpPr txBox="1">
              <a:spLocks noChangeArrowheads="1"/>
            </p:cNvSpPr>
            <p:nvPr/>
          </p:nvSpPr>
          <p:spPr bwMode="auto">
            <a:xfrm>
              <a:off x="2509838" y="1712913"/>
              <a:ext cx="465931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 smtClean="0">
                  <a:solidFill>
                    <a:srgbClr val="006BA9"/>
                  </a:solidFill>
                  <a:latin typeface="微软雅黑" pitchFamily="34" charset="-122"/>
                  <a:ea typeface="微软雅黑" pitchFamily="34" charset="-122"/>
                </a:rPr>
                <a:t>9.3  </a:t>
              </a:r>
              <a:r>
                <a:rPr lang="zh-CN" altLang="en-US" sz="2800" b="1" dirty="0" smtClean="0">
                  <a:solidFill>
                    <a:srgbClr val="006BA9"/>
                  </a:solidFill>
                  <a:latin typeface="微软雅黑" pitchFamily="34" charset="-122"/>
                  <a:ea typeface="微软雅黑" pitchFamily="34" charset="-122"/>
                </a:rPr>
                <a:t>社群发展期</a:t>
              </a:r>
              <a:endParaRPr lang="zh-CN" altLang="en-US" sz="2800" b="1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175" name="组合 20"/>
          <p:cNvGrpSpPr>
            <a:grpSpLocks/>
          </p:cNvGrpSpPr>
          <p:nvPr/>
        </p:nvGrpSpPr>
        <p:grpSpPr bwMode="auto">
          <a:xfrm>
            <a:off x="53975" y="6148388"/>
            <a:ext cx="1373188" cy="338137"/>
            <a:chOff x="47728" y="6152087"/>
            <a:chExt cx="1374672" cy="337819"/>
          </a:xfrm>
        </p:grpSpPr>
        <p:grpSp>
          <p:nvGrpSpPr>
            <p:cNvPr id="19" name="组合 18"/>
            <p:cNvGrpSpPr/>
            <p:nvPr/>
          </p:nvGrpSpPr>
          <p:grpSpPr>
            <a:xfrm rot="10800000">
              <a:off x="47728" y="6152087"/>
              <a:ext cx="482600" cy="337819"/>
              <a:chOff x="12103" y="6152087"/>
              <a:chExt cx="482600" cy="337819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3" name="燕尾形 22"/>
              <p:cNvSpPr/>
              <p:nvPr/>
            </p:nvSpPr>
            <p:spPr>
              <a:xfrm>
                <a:off x="12103" y="6152087"/>
                <a:ext cx="177800" cy="337819"/>
              </a:xfrm>
              <a:prstGeom prst="chevron">
                <a:avLst/>
              </a:prstGeom>
              <a:solidFill>
                <a:srgbClr val="C00000">
                  <a:alpha val="7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燕尾形 23"/>
              <p:cNvSpPr/>
              <p:nvPr/>
            </p:nvSpPr>
            <p:spPr>
              <a:xfrm>
                <a:off x="164503" y="6152087"/>
                <a:ext cx="177800" cy="337819"/>
              </a:xfrm>
              <a:prstGeom prst="chevron">
                <a:avLst/>
              </a:prstGeom>
              <a:solidFill>
                <a:schemeClr val="bg1">
                  <a:lumMod val="85000"/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燕尾形 24"/>
              <p:cNvSpPr/>
              <p:nvPr/>
            </p:nvSpPr>
            <p:spPr>
              <a:xfrm>
                <a:off x="316903" y="6152087"/>
                <a:ext cx="177800" cy="337819"/>
              </a:xfrm>
              <a:prstGeom prst="chevron">
                <a:avLst/>
              </a:prstGeom>
              <a:solidFill>
                <a:srgbClr val="3072A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177" name="组合 29"/>
            <p:cNvGrpSpPr>
              <a:grpSpLocks/>
            </p:cNvGrpSpPr>
            <p:nvPr/>
          </p:nvGrpSpPr>
          <p:grpSpPr bwMode="auto">
            <a:xfrm>
              <a:off x="500216" y="6152087"/>
              <a:ext cx="922184" cy="337819"/>
              <a:chOff x="500216" y="6152087"/>
              <a:chExt cx="922184" cy="337819"/>
            </a:xfrm>
          </p:grpSpPr>
          <p:sp>
            <p:nvSpPr>
              <p:cNvPr id="21" name="五边形 20">
                <a:hlinkClick r:id="rId3" action="ppaction://hlinksldjump"/>
              </p:cNvPr>
              <p:cNvSpPr/>
              <p:nvPr/>
            </p:nvSpPr>
            <p:spPr>
              <a:xfrm rot="10800000">
                <a:off x="500654" y="6152087"/>
                <a:ext cx="885193" cy="337819"/>
              </a:xfrm>
              <a:prstGeom prst="homePlate">
                <a:avLst>
                  <a:gd name="adj" fmla="val 32143"/>
                </a:avLst>
              </a:prstGeom>
              <a:solidFill>
                <a:srgbClr val="3072AE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179" name="TextBox 31">
                <a:hlinkClick r:id="rId3" action="ppaction://hlinksldjump"/>
              </p:cNvPr>
              <p:cNvSpPr txBox="1">
                <a:spLocks noChangeArrowheads="1"/>
              </p:cNvSpPr>
              <p:nvPr/>
            </p:nvSpPr>
            <p:spPr bwMode="auto">
              <a:xfrm>
                <a:off x="527050" y="6167108"/>
                <a:ext cx="895350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400" b="1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  <a:hlinkClick r:id="rId3" action="ppaction://hlinksldjump"/>
                  </a:rPr>
                  <a:t>返回目录</a:t>
                </a:r>
                <a:endParaRPr lang="zh-CN" altLang="en-US" sz="1400" b="1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20" name="组合 2"/>
          <p:cNvGrpSpPr>
            <a:grpSpLocks/>
          </p:cNvGrpSpPr>
          <p:nvPr/>
        </p:nvGrpSpPr>
        <p:grpSpPr bwMode="auto">
          <a:xfrm>
            <a:off x="2555875" y="2862263"/>
            <a:ext cx="4056063" cy="566737"/>
            <a:chOff x="2358154" y="2698006"/>
            <a:chExt cx="4650750" cy="650995"/>
          </a:xfrm>
        </p:grpSpPr>
        <p:sp>
          <p:nvSpPr>
            <p:cNvPr id="22" name="圆角矩形 21"/>
            <p:cNvSpPr/>
            <p:nvPr/>
          </p:nvSpPr>
          <p:spPr bwMode="auto">
            <a:xfrm>
              <a:off x="2687621" y="2721711"/>
              <a:ext cx="4321283" cy="578055"/>
            </a:xfrm>
            <a:prstGeom prst="roundRect">
              <a:avLst>
                <a:gd name="adj" fmla="val 50000"/>
              </a:avLst>
            </a:prstGeom>
            <a:noFill/>
            <a:ln w="381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kern="0" dirty="0" smtClean="0">
                  <a:solidFill>
                    <a:srgbClr val="4E5B6F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推广拉新</a:t>
              </a:r>
              <a:endParaRPr lang="en-US" kern="0" dirty="0">
                <a:solidFill>
                  <a:srgbClr val="4E5B6F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 bwMode="auto">
            <a:xfrm>
              <a:off x="2358154" y="2698006"/>
              <a:ext cx="649831" cy="650995"/>
            </a:xfrm>
            <a:prstGeom prst="ellipse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r>
                <a:rPr lang="en-US" sz="3600" kern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Calibri"/>
                </a:rPr>
                <a:t>1</a:t>
              </a:r>
            </a:p>
          </p:txBody>
        </p:sp>
      </p:grpSp>
      <p:grpSp>
        <p:nvGrpSpPr>
          <p:cNvPr id="27" name="组合 2"/>
          <p:cNvGrpSpPr>
            <a:grpSpLocks/>
          </p:cNvGrpSpPr>
          <p:nvPr/>
        </p:nvGrpSpPr>
        <p:grpSpPr bwMode="auto">
          <a:xfrm>
            <a:off x="2547938" y="4014391"/>
            <a:ext cx="4056062" cy="566737"/>
            <a:chOff x="2358154" y="2698006"/>
            <a:chExt cx="4650750" cy="650995"/>
          </a:xfrm>
        </p:grpSpPr>
        <p:sp>
          <p:nvSpPr>
            <p:cNvPr id="28" name="圆角矩形 27"/>
            <p:cNvSpPr/>
            <p:nvPr/>
          </p:nvSpPr>
          <p:spPr bwMode="auto">
            <a:xfrm>
              <a:off x="2687620" y="2721711"/>
              <a:ext cx="4321284" cy="578055"/>
            </a:xfrm>
            <a:prstGeom prst="roundRect">
              <a:avLst>
                <a:gd name="adj" fmla="val 50000"/>
              </a:avLst>
            </a:prstGeom>
            <a:noFill/>
            <a:ln w="381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kern="0" dirty="0" smtClean="0">
                  <a:solidFill>
                    <a:srgbClr val="4E5B6F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用户维系</a:t>
              </a:r>
              <a:endParaRPr lang="en-US" altLang="zh-CN" kern="0" dirty="0">
                <a:solidFill>
                  <a:srgbClr val="4E5B6F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 bwMode="auto">
            <a:xfrm>
              <a:off x="2358154" y="2698006"/>
              <a:ext cx="649831" cy="650995"/>
            </a:xfrm>
            <a:prstGeom prst="ellipse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r>
                <a:rPr lang="en-US" sz="3600" kern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Calibri"/>
                </a:rPr>
                <a:t>2</a:t>
              </a:r>
            </a:p>
          </p:txBody>
        </p:sp>
      </p:grpSp>
      <p:grpSp>
        <p:nvGrpSpPr>
          <p:cNvPr id="30" name="组合 2"/>
          <p:cNvGrpSpPr>
            <a:grpSpLocks/>
          </p:cNvGrpSpPr>
          <p:nvPr/>
        </p:nvGrpSpPr>
        <p:grpSpPr bwMode="auto">
          <a:xfrm>
            <a:off x="2539930" y="5166519"/>
            <a:ext cx="4056062" cy="566737"/>
            <a:chOff x="2358154" y="2698006"/>
            <a:chExt cx="4650750" cy="650995"/>
          </a:xfrm>
        </p:grpSpPr>
        <p:sp>
          <p:nvSpPr>
            <p:cNvPr id="31" name="圆角矩形 30"/>
            <p:cNvSpPr/>
            <p:nvPr/>
          </p:nvSpPr>
          <p:spPr bwMode="auto">
            <a:xfrm>
              <a:off x="2687620" y="2721711"/>
              <a:ext cx="4321284" cy="578055"/>
            </a:xfrm>
            <a:prstGeom prst="roundRect">
              <a:avLst>
                <a:gd name="adj" fmla="val 50000"/>
              </a:avLst>
            </a:prstGeom>
            <a:noFill/>
            <a:ln w="381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kern="0" dirty="0" smtClean="0">
                  <a:solidFill>
                    <a:srgbClr val="4E5B6F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紧急措施</a:t>
              </a:r>
              <a:endParaRPr lang="en-US" altLang="zh-CN" kern="0" dirty="0">
                <a:solidFill>
                  <a:srgbClr val="4E5B6F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椭圆 31"/>
            <p:cNvSpPr/>
            <p:nvPr/>
          </p:nvSpPr>
          <p:spPr bwMode="auto">
            <a:xfrm>
              <a:off x="2358154" y="2698006"/>
              <a:ext cx="649831" cy="650995"/>
            </a:xfrm>
            <a:prstGeom prst="ellipse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r>
                <a:rPr lang="en-US" sz="3600" kern="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Calibri"/>
                </a:rPr>
                <a:t>3</a:t>
              </a:r>
              <a:endParaRPr lang="en-US" sz="3600" kern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53777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9.3  </a:t>
            </a:r>
            <a:r>
              <a:rPr lang="zh-CN" altLang="en-US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社群起步期</a:t>
            </a:r>
            <a:endParaRPr lang="zh-CN" altLang="en-US" sz="2800" b="1" dirty="0">
              <a:solidFill>
                <a:srgbClr val="006BA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798285 w 6096000"/>
              <a:gd name="connsiteY8" fmla="*/ 420914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798285 w 6096000"/>
              <a:gd name="connsiteY7" fmla="*/ 420914 h 1625600"/>
              <a:gd name="connsiteX0" fmla="*/ 580571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580571 w 6096000"/>
              <a:gd name="connsiteY7" fmla="*/ 420914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>
            <a:spLocks/>
          </p:cNvSpPr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9.3.1  </a:t>
            </a:r>
            <a:r>
              <a:rPr lang="zh-CN" altLang="en-US" sz="27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推广拉新</a:t>
            </a: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168828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1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朋友</a:t>
            </a:r>
            <a:r>
              <a:rPr lang="zh-CN" altLang="en-US" sz="2000" b="1" dirty="0">
                <a:solidFill>
                  <a:srgbClr val="1B639F"/>
                </a:solidFill>
              </a:rPr>
              <a:t>圈集赞</a:t>
            </a:r>
          </a:p>
        </p:txBody>
      </p:sp>
      <p:sp>
        <p:nvSpPr>
          <p:cNvPr id="10" name="矩形 15"/>
          <p:cNvSpPr>
            <a:spLocks noChangeArrowheads="1"/>
          </p:cNvSpPr>
          <p:nvPr/>
        </p:nvSpPr>
        <p:spPr bwMode="auto">
          <a:xfrm>
            <a:off x="688975" y="2473325"/>
            <a:ext cx="4387081" cy="4016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先生在社群中举行了一次朋友圈集赞活动，活动内容如下</a:t>
            </a: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：群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员转发社群的宣传海报至朋友圈，并收集好友点赞；点赞过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15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个可领取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本新媒体相关的电子书，点赞超过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30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个可领取一套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公司提供的视频课，点赞超过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50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个可参与抽奖活动。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抽奖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活动是指在所有符合要求的人中抽取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人赠送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500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元现金奖励这一活动</a:t>
            </a: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。通过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这一次活动，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先生成功吸引了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100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多位用户加入了社群，实现了社群的初次人员拓展。</a:t>
            </a:r>
          </a:p>
        </p:txBody>
      </p:sp>
      <p:pic>
        <p:nvPicPr>
          <p:cNvPr id="9" name="图片 8" descr="C:\Users\PC\AppData\Local\Temp\1567049165(1)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0975" y="2062679"/>
            <a:ext cx="2766695" cy="4371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283503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9.3  </a:t>
            </a:r>
            <a:r>
              <a:rPr lang="zh-CN" altLang="en-US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社群起步期</a:t>
            </a:r>
            <a:endParaRPr lang="zh-CN" altLang="en-US" sz="2800" b="1" dirty="0">
              <a:solidFill>
                <a:srgbClr val="006BA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798285 w 6096000"/>
              <a:gd name="connsiteY8" fmla="*/ 420914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798285 w 6096000"/>
              <a:gd name="connsiteY7" fmla="*/ 420914 h 1625600"/>
              <a:gd name="connsiteX0" fmla="*/ 580571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580571 w 6096000"/>
              <a:gd name="connsiteY7" fmla="*/ 420914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>
            <a:spLocks/>
          </p:cNvSpPr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9.3.1  </a:t>
            </a:r>
            <a:r>
              <a:rPr lang="zh-CN" altLang="en-US" sz="27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推广拉新</a:t>
            </a: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201689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2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 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微</a:t>
            </a:r>
            <a:r>
              <a:rPr lang="zh-CN" altLang="en-US" sz="2000" b="1" dirty="0">
                <a:solidFill>
                  <a:srgbClr val="1B639F"/>
                </a:solidFill>
              </a:rPr>
              <a:t>博转发抽奖</a:t>
            </a:r>
          </a:p>
        </p:txBody>
      </p:sp>
      <p:sp>
        <p:nvSpPr>
          <p:cNvPr id="10" name="矩形 15"/>
          <p:cNvSpPr>
            <a:spLocks noChangeArrowheads="1"/>
          </p:cNvSpPr>
          <p:nvPr/>
        </p:nvSpPr>
        <p:spPr bwMode="auto">
          <a:xfrm>
            <a:off x="688975" y="2473325"/>
            <a:ext cx="7771457" cy="3624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由于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先生有一个数十万粉丝的微博号，因此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先生决定在微博也进行一次宣传拉新活动。经过策划，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先生设计出了以下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个阶段的活动计划：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700" b="1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700" b="1" dirty="0" smtClean="0">
                <a:latin typeface="微软雅黑" pitchFamily="34" charset="-122"/>
                <a:ea typeface="微软雅黑" pitchFamily="34" charset="-122"/>
              </a:rPr>
              <a:t>）第一</a:t>
            </a: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阶段：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发送社群介绍的广告文案，写明转发此条微博可参与抽取总计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500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元的现金奖励，抽奖人数为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人，开奖时间为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天。</a:t>
            </a:r>
            <a:endParaRPr lang="en-US" altLang="zh-CN" sz="1700" dirty="0" smtClean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700" b="1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700" b="1" dirty="0" smtClean="0">
                <a:latin typeface="微软雅黑" pitchFamily="34" charset="-122"/>
                <a:ea typeface="微软雅黑" pitchFamily="34" charset="-122"/>
              </a:rPr>
              <a:t>）第二</a:t>
            </a:r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阶段：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发送社群成员招募的广告文案，写明转发此条微博并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@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一位好友，即可参与抽取总计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2000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元的现金奖励，抽奖人数为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人，开奖时间为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天。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通过这样两次的抽奖活动，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先生的社群吸纳到了二百多位新用户</a:t>
            </a: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7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70853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9.3  </a:t>
            </a:r>
            <a:r>
              <a:rPr lang="zh-CN" altLang="en-US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社群起步期</a:t>
            </a:r>
            <a:endParaRPr lang="zh-CN" altLang="en-US" sz="2800" b="1" dirty="0">
              <a:solidFill>
                <a:srgbClr val="006BA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798285 w 6096000"/>
              <a:gd name="connsiteY8" fmla="*/ 420914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798285 w 6096000"/>
              <a:gd name="connsiteY7" fmla="*/ 420914 h 1625600"/>
              <a:gd name="connsiteX0" fmla="*/ 580571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580571 w 6096000"/>
              <a:gd name="connsiteY7" fmla="*/ 420914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>
            <a:spLocks/>
          </p:cNvSpPr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9.3.2  </a:t>
            </a:r>
            <a:r>
              <a:rPr lang="zh-CN" altLang="en-US" sz="27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用户维系</a:t>
            </a: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22044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1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不</a:t>
            </a:r>
            <a:r>
              <a:rPr lang="zh-CN" altLang="en-US" sz="2000" b="1" dirty="0">
                <a:solidFill>
                  <a:srgbClr val="1B639F"/>
                </a:solidFill>
              </a:rPr>
              <a:t>定期抽样调查</a:t>
            </a:r>
          </a:p>
        </p:txBody>
      </p:sp>
      <p:sp>
        <p:nvSpPr>
          <p:cNvPr id="10" name="矩形 15"/>
          <p:cNvSpPr>
            <a:spLocks noChangeArrowheads="1"/>
          </p:cNvSpPr>
          <p:nvPr/>
        </p:nvSpPr>
        <p:spPr bwMode="auto">
          <a:xfrm>
            <a:off x="688975" y="2473325"/>
            <a:ext cx="7771457" cy="1223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先生在社群中会不定期地、随机地选取一些用户，进行私聊调查，询问他们一些关于社群的问题，例如氛围是否满意、分享后是否有收获等。通过这些调查，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先生可以掌握社群当前的发展现状和问题点，便于及时调整优化。</a:t>
            </a:r>
          </a:p>
        </p:txBody>
      </p:sp>
      <p:sp>
        <p:nvSpPr>
          <p:cNvPr id="9" name="矩形 14"/>
          <p:cNvSpPr>
            <a:spLocks noChangeArrowheads="1"/>
          </p:cNvSpPr>
          <p:nvPr/>
        </p:nvSpPr>
        <p:spPr bwMode="auto">
          <a:xfrm>
            <a:off x="536575" y="3861048"/>
            <a:ext cx="1430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2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线</a:t>
            </a:r>
            <a:r>
              <a:rPr lang="zh-CN" altLang="en-US" sz="2000" b="1" dirty="0">
                <a:solidFill>
                  <a:srgbClr val="1B639F"/>
                </a:solidFill>
              </a:rPr>
              <a:t>下聚会</a:t>
            </a:r>
          </a:p>
        </p:txBody>
      </p:sp>
      <p:sp>
        <p:nvSpPr>
          <p:cNvPr id="11" name="矩形 15"/>
          <p:cNvSpPr>
            <a:spLocks noChangeArrowheads="1"/>
          </p:cNvSpPr>
          <p:nvPr/>
        </p:nvSpPr>
        <p:spPr bwMode="auto">
          <a:xfrm>
            <a:off x="688975" y="4289673"/>
            <a:ext cx="7771457" cy="2054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还组织了几次同城的线下见面会，分娱乐聚会和学习聚会两种类型。娱乐聚会是指以增进感情为目的，进行吃喝玩乐等一系列娱乐活动的聚会；学习聚会是指以增加知识为目的，进行分享、交流、实践等学习型活动的聚会。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通过线下聚会，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先生增强了社群的凝聚力，增加了群员之间的熟悉度，提升了用户满意度。</a:t>
            </a:r>
          </a:p>
        </p:txBody>
      </p:sp>
    </p:spTree>
    <p:extLst>
      <p:ext uri="{BB962C8B-B14F-4D97-AF65-F5344CB8AC3E}">
        <p14:creationId xmlns:p14="http://schemas.microsoft.com/office/powerpoint/2010/main" val="18777532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9.3  </a:t>
            </a:r>
            <a:r>
              <a:rPr lang="zh-CN" altLang="en-US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社群起步期</a:t>
            </a:r>
            <a:endParaRPr lang="zh-CN" altLang="en-US" sz="2800" b="1" dirty="0">
              <a:solidFill>
                <a:srgbClr val="006BA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798285 w 6096000"/>
              <a:gd name="connsiteY8" fmla="*/ 420914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798285 w 6096000"/>
              <a:gd name="connsiteY7" fmla="*/ 420914 h 1625600"/>
              <a:gd name="connsiteX0" fmla="*/ 580571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580571 w 6096000"/>
              <a:gd name="connsiteY7" fmla="*/ 420914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>
            <a:spLocks/>
          </p:cNvSpPr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9.3.2  </a:t>
            </a:r>
            <a:r>
              <a:rPr lang="zh-CN" altLang="en-US" sz="27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用户维系</a:t>
            </a: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168828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3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设置</a:t>
            </a:r>
            <a:r>
              <a:rPr lang="zh-CN" altLang="en-US" sz="2000" b="1" dirty="0">
                <a:solidFill>
                  <a:srgbClr val="1B639F"/>
                </a:solidFill>
              </a:rPr>
              <a:t>管理员</a:t>
            </a:r>
          </a:p>
        </p:txBody>
      </p:sp>
      <p:sp>
        <p:nvSpPr>
          <p:cNvPr id="10" name="矩形 15"/>
          <p:cNvSpPr>
            <a:spLocks noChangeArrowheads="1"/>
          </p:cNvSpPr>
          <p:nvPr/>
        </p:nvSpPr>
        <p:spPr bwMode="auto">
          <a:xfrm>
            <a:off x="688975" y="2473325"/>
            <a:ext cx="7771457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为了方便社群管理及减轻自己的负担，选了社群中和自己关系极好，且有社群运营经验的两个群员，升级为群管理员，让他们帮助自己进行社群管理，主要工作有发布群公告、处理违规群员和保持社群活跃度。作为回报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先生会定期给他们一些实物奖励。</a:t>
            </a:r>
          </a:p>
        </p:txBody>
      </p:sp>
      <p:pic>
        <p:nvPicPr>
          <p:cNvPr id="2050" name="Picture 2" descr="https://timgsa.baidu.com/timg?image&amp;quality=80&amp;size=b9999_10000&amp;sec=1571894941630&amp;di=fba2080487dfc0dd9a1d4246c0a494ad&amp;imgtype=0&amp;src=http%3A%2F%2F5b0988e595225.cdn.sohucs.com%2Fimages%2F20190213%2F613c9f300ac04893993332c0edf2fbc3.jpe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46" b="17619"/>
          <a:stretch/>
        </p:blipFill>
        <p:spPr bwMode="auto">
          <a:xfrm>
            <a:off x="1714500" y="4135318"/>
            <a:ext cx="5715000" cy="2327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30785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9.3  </a:t>
            </a:r>
            <a:r>
              <a:rPr lang="zh-CN" altLang="en-US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社群起步期</a:t>
            </a:r>
            <a:endParaRPr lang="zh-CN" altLang="en-US" sz="2800" b="1" dirty="0">
              <a:solidFill>
                <a:srgbClr val="006BA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798285 w 6096000"/>
              <a:gd name="connsiteY8" fmla="*/ 420914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798285 w 6096000"/>
              <a:gd name="connsiteY7" fmla="*/ 420914 h 1625600"/>
              <a:gd name="connsiteX0" fmla="*/ 580571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580571 w 6096000"/>
              <a:gd name="connsiteY7" fmla="*/ 420914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>
            <a:spLocks/>
          </p:cNvSpPr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9.3.3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应急</a:t>
            </a:r>
            <a:r>
              <a:rPr lang="zh-CN" altLang="en-US" sz="27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措施</a:t>
            </a: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1430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1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群</a:t>
            </a:r>
            <a:r>
              <a:rPr lang="zh-CN" altLang="en-US" sz="2000" b="1" dirty="0">
                <a:solidFill>
                  <a:srgbClr val="1B639F"/>
                </a:solidFill>
              </a:rPr>
              <a:t>内矛盾</a:t>
            </a:r>
          </a:p>
        </p:txBody>
      </p:sp>
      <p:sp>
        <p:nvSpPr>
          <p:cNvPr id="10" name="矩形 15"/>
          <p:cNvSpPr>
            <a:spLocks noChangeArrowheads="1"/>
          </p:cNvSpPr>
          <p:nvPr/>
        </p:nvSpPr>
        <p:spPr bwMode="auto">
          <a:xfrm>
            <a:off x="688975" y="2473325"/>
            <a:ext cx="3783731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社群中由于人多嘴杂，时不时会有群员之间发生矛盾和纠纷。为了应对这类事件，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先生制定了一套应对</a:t>
            </a: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流程。</a:t>
            </a:r>
            <a:endParaRPr lang="zh-CN" altLang="en-US" sz="17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" name="图片 10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65" t="17483" r="6872" b="6762"/>
          <a:stretch/>
        </p:blipFill>
        <p:spPr bwMode="auto">
          <a:xfrm>
            <a:off x="4472706" y="2044700"/>
            <a:ext cx="3987726" cy="44502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4802420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9.3  </a:t>
            </a:r>
            <a:r>
              <a:rPr lang="zh-CN" altLang="en-US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社群起步期</a:t>
            </a:r>
            <a:endParaRPr lang="zh-CN" altLang="en-US" sz="2800" b="1" dirty="0">
              <a:solidFill>
                <a:srgbClr val="006BA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798285 w 6096000"/>
              <a:gd name="connsiteY8" fmla="*/ 420914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798285 w 6096000"/>
              <a:gd name="connsiteY7" fmla="*/ 420914 h 1625600"/>
              <a:gd name="connsiteX0" fmla="*/ 580571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580571 w 6096000"/>
              <a:gd name="connsiteY7" fmla="*/ 420914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>
            <a:spLocks/>
          </p:cNvSpPr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9.3.3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应急</a:t>
            </a:r>
            <a:r>
              <a:rPr lang="zh-CN" altLang="en-US" sz="27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措施</a:t>
            </a: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22044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2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分享</a:t>
            </a:r>
            <a:r>
              <a:rPr lang="zh-CN" altLang="en-US" sz="2000" b="1" dirty="0">
                <a:solidFill>
                  <a:srgbClr val="1B639F"/>
                </a:solidFill>
              </a:rPr>
              <a:t>人无法分享</a:t>
            </a:r>
          </a:p>
        </p:txBody>
      </p:sp>
      <p:sp>
        <p:nvSpPr>
          <p:cNvPr id="10" name="矩形 15"/>
          <p:cNvSpPr>
            <a:spLocks noChangeArrowheads="1"/>
          </p:cNvSpPr>
          <p:nvPr/>
        </p:nvSpPr>
        <p:spPr bwMode="auto">
          <a:xfrm>
            <a:off x="688975" y="2473325"/>
            <a:ext cx="7771457" cy="3185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虽然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先生在群规中明确写了，如无法分享需要提前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24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小时通知群管理者，但是突发情况是无法避免的，为了应对分享者临时有事无法进行分享，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先生制定了以下应急措施：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在初始用户中征集分享主题，通过审核的要求其写逐字稿，奖励按规定金额发放，从而建立起分享备选库。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无法分享的情况一旦发生，首先在群内进行道歉，说明具体原因。然后从分享备选库中选取出一个近似选题的分享内容，重新发送分享预告，分享时由该内容制作者或者群主进行分享。</a:t>
            </a:r>
          </a:p>
        </p:txBody>
      </p:sp>
    </p:spTree>
    <p:extLst>
      <p:ext uri="{BB962C8B-B14F-4D97-AF65-F5344CB8AC3E}">
        <p14:creationId xmlns:p14="http://schemas.microsoft.com/office/powerpoint/2010/main" val="14240096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ChangeArrowheads="1"/>
          </p:cNvSpPr>
          <p:nvPr/>
        </p:nvSpPr>
        <p:spPr bwMode="auto">
          <a:xfrm>
            <a:off x="1787525" y="100013"/>
            <a:ext cx="51482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marL="571500" indent="-5715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r>
              <a:rPr lang="zh-CN" altLang="en-US" sz="3200" b="1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charset="-122"/>
              </a:rPr>
              <a:t>知识框架</a:t>
            </a:r>
          </a:p>
        </p:txBody>
      </p:sp>
      <p:grpSp>
        <p:nvGrpSpPr>
          <p:cNvPr id="7171" name="组合 2"/>
          <p:cNvGrpSpPr>
            <a:grpSpLocks/>
          </p:cNvGrpSpPr>
          <p:nvPr/>
        </p:nvGrpSpPr>
        <p:grpSpPr bwMode="auto">
          <a:xfrm>
            <a:off x="2555875" y="3150295"/>
            <a:ext cx="4056063" cy="566737"/>
            <a:chOff x="2358154" y="2698006"/>
            <a:chExt cx="4650750" cy="650995"/>
          </a:xfrm>
        </p:grpSpPr>
        <p:sp>
          <p:nvSpPr>
            <p:cNvPr id="6" name="圆角矩形 5"/>
            <p:cNvSpPr/>
            <p:nvPr/>
          </p:nvSpPr>
          <p:spPr bwMode="auto">
            <a:xfrm>
              <a:off x="2687621" y="2721711"/>
              <a:ext cx="4321283" cy="578055"/>
            </a:xfrm>
            <a:prstGeom prst="roundRect">
              <a:avLst>
                <a:gd name="adj" fmla="val 50000"/>
              </a:avLst>
            </a:prstGeom>
            <a:noFill/>
            <a:ln w="381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zh-CN" altLang="en-US" kern="0" dirty="0" smtClean="0">
                  <a:solidFill>
                    <a:srgbClr val="4E5B6F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创始人介绍</a:t>
              </a:r>
              <a:endParaRPr lang="en-US" kern="0" dirty="0">
                <a:solidFill>
                  <a:srgbClr val="4E5B6F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 bwMode="auto">
            <a:xfrm>
              <a:off x="2358154" y="2698006"/>
              <a:ext cx="649831" cy="650995"/>
            </a:xfrm>
            <a:prstGeom prst="ellipse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en-US" sz="3600" kern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Calibri"/>
                </a:rPr>
                <a:t>1</a:t>
              </a:r>
            </a:p>
          </p:txBody>
        </p:sp>
      </p:grpSp>
      <p:grpSp>
        <p:nvGrpSpPr>
          <p:cNvPr id="7172" name="组合 7"/>
          <p:cNvGrpSpPr>
            <a:grpSpLocks/>
          </p:cNvGrpSpPr>
          <p:nvPr/>
        </p:nvGrpSpPr>
        <p:grpSpPr bwMode="auto">
          <a:xfrm>
            <a:off x="1601788" y="1296988"/>
            <a:ext cx="5976937" cy="850900"/>
            <a:chOff x="1851025" y="1530350"/>
            <a:chExt cx="5976938" cy="850900"/>
          </a:xfrm>
        </p:grpSpPr>
        <p:sp>
          <p:nvSpPr>
            <p:cNvPr id="9" name="AutoShape 208"/>
            <p:cNvSpPr>
              <a:spLocks noChangeArrowheads="1"/>
            </p:cNvSpPr>
            <p:nvPr/>
          </p:nvSpPr>
          <p:spPr bwMode="auto">
            <a:xfrm>
              <a:off x="1851025" y="1530350"/>
              <a:ext cx="5976938" cy="850900"/>
            </a:xfrm>
            <a:prstGeom prst="roundRect">
              <a:avLst>
                <a:gd name="adj" fmla="val 17352"/>
              </a:avLst>
            </a:prstGeom>
            <a:solidFill>
              <a:srgbClr val="FFFFFF"/>
            </a:solidFill>
            <a:ln w="19050" algn="ctr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txBody>
            <a:bodyPr wrap="none" anchor="ctr"/>
            <a:lstStyle/>
            <a:p>
              <a:pPr latinLnBrk="1">
                <a:defRPr/>
              </a:pPr>
              <a:endParaRPr kumimoji="1" lang="ko-KR" altLang="en-US" ker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185" name="TextBox 312"/>
            <p:cNvSpPr txBox="1">
              <a:spLocks noChangeArrowheads="1"/>
            </p:cNvSpPr>
            <p:nvPr/>
          </p:nvSpPr>
          <p:spPr bwMode="auto">
            <a:xfrm>
              <a:off x="2509838" y="1712913"/>
              <a:ext cx="465931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 smtClean="0">
                  <a:solidFill>
                    <a:srgbClr val="1369B2"/>
                  </a:solidFill>
                </a:rPr>
                <a:t>9.1  </a:t>
              </a:r>
              <a:r>
                <a:rPr lang="zh-CN" altLang="en-US" sz="2800" b="1" dirty="0" smtClean="0">
                  <a:solidFill>
                    <a:srgbClr val="006BA9"/>
                  </a:solidFill>
                  <a:latin typeface="微软雅黑" pitchFamily="34" charset="-122"/>
                  <a:ea typeface="微软雅黑" pitchFamily="34" charset="-122"/>
                </a:rPr>
                <a:t>社群背景介绍</a:t>
              </a:r>
              <a:endParaRPr lang="zh-CN" altLang="en-US" sz="2800" b="1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173" name="组合 2"/>
          <p:cNvGrpSpPr>
            <a:grpSpLocks/>
          </p:cNvGrpSpPr>
          <p:nvPr/>
        </p:nvGrpSpPr>
        <p:grpSpPr bwMode="auto">
          <a:xfrm>
            <a:off x="2547938" y="4662463"/>
            <a:ext cx="4056062" cy="566737"/>
            <a:chOff x="2358154" y="2698006"/>
            <a:chExt cx="4650750" cy="650995"/>
          </a:xfrm>
        </p:grpSpPr>
        <p:sp>
          <p:nvSpPr>
            <p:cNvPr id="12" name="圆角矩形 11"/>
            <p:cNvSpPr/>
            <p:nvPr/>
          </p:nvSpPr>
          <p:spPr bwMode="auto">
            <a:xfrm>
              <a:off x="2687620" y="2721711"/>
              <a:ext cx="4321284" cy="578055"/>
            </a:xfrm>
            <a:prstGeom prst="roundRect">
              <a:avLst>
                <a:gd name="adj" fmla="val 50000"/>
              </a:avLst>
            </a:prstGeom>
            <a:noFill/>
            <a:ln w="381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zh-CN" altLang="en-US" kern="0" dirty="0" smtClean="0">
                  <a:solidFill>
                    <a:srgbClr val="4E5B6F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建群原因</a:t>
              </a:r>
              <a:endParaRPr lang="en-US" altLang="zh-CN" kern="0" dirty="0">
                <a:solidFill>
                  <a:srgbClr val="4E5B6F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椭圆 12"/>
            <p:cNvSpPr/>
            <p:nvPr/>
          </p:nvSpPr>
          <p:spPr bwMode="auto">
            <a:xfrm>
              <a:off x="2358154" y="2698006"/>
              <a:ext cx="649831" cy="650995"/>
            </a:xfrm>
            <a:prstGeom prst="ellipse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en-US" sz="3600" kern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Calibri"/>
                </a:rPr>
                <a:t>2</a:t>
              </a:r>
            </a:p>
          </p:txBody>
        </p:sp>
      </p:grpSp>
      <p:grpSp>
        <p:nvGrpSpPr>
          <p:cNvPr id="7175" name="组合 20"/>
          <p:cNvGrpSpPr>
            <a:grpSpLocks/>
          </p:cNvGrpSpPr>
          <p:nvPr/>
        </p:nvGrpSpPr>
        <p:grpSpPr bwMode="auto">
          <a:xfrm>
            <a:off x="53975" y="6148388"/>
            <a:ext cx="1373188" cy="338137"/>
            <a:chOff x="47728" y="6152087"/>
            <a:chExt cx="1374672" cy="337819"/>
          </a:xfrm>
        </p:grpSpPr>
        <p:grpSp>
          <p:nvGrpSpPr>
            <p:cNvPr id="19" name="组合 18"/>
            <p:cNvGrpSpPr/>
            <p:nvPr/>
          </p:nvGrpSpPr>
          <p:grpSpPr>
            <a:xfrm rot="10800000">
              <a:off x="47728" y="6152087"/>
              <a:ext cx="482600" cy="337819"/>
              <a:chOff x="12103" y="6152087"/>
              <a:chExt cx="482600" cy="337819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3" name="燕尾形 22"/>
              <p:cNvSpPr/>
              <p:nvPr/>
            </p:nvSpPr>
            <p:spPr>
              <a:xfrm>
                <a:off x="12103" y="6152087"/>
                <a:ext cx="177800" cy="337819"/>
              </a:xfrm>
              <a:prstGeom prst="chevron">
                <a:avLst/>
              </a:prstGeom>
              <a:solidFill>
                <a:srgbClr val="C00000">
                  <a:alpha val="7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燕尾形 23"/>
              <p:cNvSpPr/>
              <p:nvPr/>
            </p:nvSpPr>
            <p:spPr>
              <a:xfrm>
                <a:off x="164503" y="6152087"/>
                <a:ext cx="177800" cy="337819"/>
              </a:xfrm>
              <a:prstGeom prst="chevron">
                <a:avLst/>
              </a:prstGeom>
              <a:solidFill>
                <a:schemeClr val="bg1">
                  <a:lumMod val="85000"/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燕尾形 24"/>
              <p:cNvSpPr/>
              <p:nvPr/>
            </p:nvSpPr>
            <p:spPr>
              <a:xfrm>
                <a:off x="316903" y="6152087"/>
                <a:ext cx="177800" cy="337819"/>
              </a:xfrm>
              <a:prstGeom prst="chevron">
                <a:avLst/>
              </a:prstGeom>
              <a:solidFill>
                <a:srgbClr val="3072A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177" name="组合 29"/>
            <p:cNvGrpSpPr>
              <a:grpSpLocks/>
            </p:cNvGrpSpPr>
            <p:nvPr/>
          </p:nvGrpSpPr>
          <p:grpSpPr bwMode="auto">
            <a:xfrm>
              <a:off x="500216" y="6152087"/>
              <a:ext cx="922184" cy="337819"/>
              <a:chOff x="500216" y="6152087"/>
              <a:chExt cx="922184" cy="337819"/>
            </a:xfrm>
          </p:grpSpPr>
          <p:sp>
            <p:nvSpPr>
              <p:cNvPr id="21" name="五边形 20">
                <a:hlinkClick r:id="rId3" action="ppaction://hlinksldjump"/>
              </p:cNvPr>
              <p:cNvSpPr/>
              <p:nvPr/>
            </p:nvSpPr>
            <p:spPr>
              <a:xfrm rot="10800000">
                <a:off x="500654" y="6152087"/>
                <a:ext cx="885193" cy="337819"/>
              </a:xfrm>
              <a:prstGeom prst="homePlate">
                <a:avLst>
                  <a:gd name="adj" fmla="val 32143"/>
                </a:avLst>
              </a:prstGeom>
              <a:solidFill>
                <a:srgbClr val="3072AE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179" name="TextBox 31">
                <a:hlinkClick r:id="rId3" action="ppaction://hlinksldjump"/>
              </p:cNvPr>
              <p:cNvSpPr txBox="1">
                <a:spLocks noChangeArrowheads="1"/>
              </p:cNvSpPr>
              <p:nvPr/>
            </p:nvSpPr>
            <p:spPr bwMode="auto">
              <a:xfrm>
                <a:off x="527050" y="6167108"/>
                <a:ext cx="895350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400" b="1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  <a:hlinkClick r:id="rId3" action="ppaction://hlinksldjump"/>
                  </a:rPr>
                  <a:t>返回目录</a:t>
                </a:r>
                <a:endParaRPr lang="zh-CN" altLang="en-US" sz="1400" b="1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649138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9.4  </a:t>
            </a:r>
            <a:r>
              <a:rPr lang="zh-CN" altLang="en-US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社群成熟期</a:t>
            </a:r>
            <a:endParaRPr lang="zh-CN" altLang="en-US" sz="2800" b="1" dirty="0">
              <a:solidFill>
                <a:srgbClr val="006BA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15"/>
          <p:cNvSpPr>
            <a:spLocks noChangeArrowheads="1"/>
          </p:cNvSpPr>
          <p:nvPr/>
        </p:nvSpPr>
        <p:spPr bwMode="auto">
          <a:xfrm>
            <a:off x="688975" y="1268760"/>
            <a:ext cx="7771457" cy="4755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随着第一个微信群满员，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先生的社群运营开始迈入成熟期，即各项工作趋于正规化、模式化；群员之间相互熟悉，氛围良好。这时候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先生的一部分工作就转移到了拓展社群上。除了基础的拓展“新媒体知识分享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群”“新媒体知识分享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群”等模式复制的社群外，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先生还在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QQ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中建立了一个无需入群押金的“新媒体运营讨论群”，以较为简化的运营模式，大量吸引用户进入，从而建立起了一个庞大的流量池。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在实际的社群运营中，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先生发现新媒体从业者换工作的频率较高，有较高的求职需求，于是针对有求职需求的用户，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先生建立了一个收费较高的“新媒体应聘培训班”，内部提供建立优化、面试技巧、招聘信息分享、应聘公司分析等服务。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通过一系列社群拓展工作，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先生搭建起一整套的社群体系，互相之间层层递进，且各有专精。</a:t>
            </a:r>
          </a:p>
        </p:txBody>
      </p:sp>
    </p:spTree>
    <p:extLst>
      <p:ext uri="{BB962C8B-B14F-4D97-AF65-F5344CB8AC3E}">
        <p14:creationId xmlns:p14="http://schemas.microsoft.com/office/powerpoint/2010/main" val="21300406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9.5  </a:t>
            </a:r>
            <a:r>
              <a:rPr lang="zh-CN" altLang="en-US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社群衰退期</a:t>
            </a:r>
            <a:endParaRPr lang="zh-CN" altLang="en-US" sz="2800" b="1" dirty="0">
              <a:solidFill>
                <a:srgbClr val="006BA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15"/>
          <p:cNvSpPr>
            <a:spLocks noChangeArrowheads="1"/>
          </p:cNvSpPr>
          <p:nvPr/>
        </p:nvSpPr>
        <p:spPr bwMode="auto">
          <a:xfrm>
            <a:off x="688975" y="1268760"/>
            <a:ext cx="7771457" cy="3577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在社群运营了一年半后，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先生发现入群的人数逐月减少，社群内的活跃度持续走低，社群已经逐步进入了衰退期。为了应对衰退期的问题，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先生选择性放弃一些活跃度极低乃至难以为继的“死群”，把精力放到了还有活力的社群中，尽力提高用户满意度。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此外由于入群人数减少，分享却还是依旧进行，社群的收益持续降低，甚至偶尔会发生亏损情况。为了增加营收，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先生开始接收一些广告：通过软广的形式，在群内发布广告信息，从而实现广告收入。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与此同时，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先生也在搭建自己的课程体系，准备把部分社群调整为培训群，通过知识付费的形式来完成变现。</a:t>
            </a:r>
          </a:p>
        </p:txBody>
      </p:sp>
    </p:spTree>
    <p:extLst>
      <p:ext uri="{BB962C8B-B14F-4D97-AF65-F5344CB8AC3E}">
        <p14:creationId xmlns:p14="http://schemas.microsoft.com/office/powerpoint/2010/main" val="13866779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9.1  </a:t>
            </a:r>
            <a:r>
              <a:rPr lang="zh-CN" altLang="en-US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社群背景介绍</a:t>
            </a:r>
            <a:endParaRPr lang="zh-CN" altLang="en-US" sz="2800" b="1" dirty="0">
              <a:solidFill>
                <a:srgbClr val="006BA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1111095"/>
            <a:ext cx="168828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1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创始人</a:t>
            </a:r>
            <a:r>
              <a:rPr lang="zh-CN" altLang="en-US" sz="2000" b="1" dirty="0">
                <a:solidFill>
                  <a:srgbClr val="1B639F"/>
                </a:solidFill>
              </a:rPr>
              <a:t>简介</a:t>
            </a:r>
          </a:p>
        </p:txBody>
      </p:sp>
      <p:sp>
        <p:nvSpPr>
          <p:cNvPr id="10" name="矩形 15"/>
          <p:cNvSpPr>
            <a:spLocks noChangeArrowheads="1"/>
          </p:cNvSpPr>
          <p:nvPr/>
        </p:nvSpPr>
        <p:spPr bwMode="auto">
          <a:xfrm>
            <a:off x="688975" y="1539720"/>
            <a:ext cx="7980363" cy="2400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该社群创始人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先生原先是一家知名自媒体的签约作者，在情感类内容运营上有着丰富的经验和成果，曾经写出过多篇爆款文章。经过多年的积累，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先生具备了丰富的新媒体知识和一群忠实的粉丝。此外，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先生在多年的工作中，也积累了一定资金，可以支撑起自己独立搭建起一个社群体系</a:t>
            </a:r>
            <a:r>
              <a:rPr lang="zh-CN" altLang="en-US" sz="1700" dirty="0" smtClean="0">
                <a:latin typeface="微软雅黑" pitchFamily="34" charset="-122"/>
                <a:ea typeface="微软雅黑" pitchFamily="34" charset="-122"/>
              </a:rPr>
              <a:t>。以上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这些都是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先生经过长期积累获得的，可以称为建立社群的“软实力”，没有这些“软实力”，社群是很难维系长久的。</a:t>
            </a:r>
          </a:p>
        </p:txBody>
      </p:sp>
      <p:sp>
        <p:nvSpPr>
          <p:cNvPr id="9" name="矩形 14"/>
          <p:cNvSpPr>
            <a:spLocks noChangeArrowheads="1"/>
          </p:cNvSpPr>
          <p:nvPr/>
        </p:nvSpPr>
        <p:spPr bwMode="auto">
          <a:xfrm>
            <a:off x="536575" y="4016533"/>
            <a:ext cx="1430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2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建群</a:t>
            </a:r>
            <a:r>
              <a:rPr lang="zh-CN" altLang="en-US" sz="2000" b="1" dirty="0">
                <a:solidFill>
                  <a:srgbClr val="1B639F"/>
                </a:solidFill>
              </a:rPr>
              <a:t>原因</a:t>
            </a:r>
          </a:p>
        </p:txBody>
      </p:sp>
      <p:sp>
        <p:nvSpPr>
          <p:cNvPr id="11" name="矩形 15"/>
          <p:cNvSpPr>
            <a:spLocks noChangeArrowheads="1"/>
          </p:cNvSpPr>
          <p:nvPr/>
        </p:nvSpPr>
        <p:spPr bwMode="auto">
          <a:xfrm>
            <a:off x="688975" y="4445158"/>
            <a:ext cx="7980363" cy="2008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一直以来，有不少该自媒体的用户通过私聊或者留言的形式，向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先生表达想要学习怎么做好新媒体运营的愿望；此外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先生也萌发了通过知识付费赚取额外收入的想法。最终，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先生决定建立一个新媒体知识分享群，旨在帮助每个群员获得更多实用的新媒体知识，并且为群员搭建交流沟通的平台，从而通过培训、沟通的形式，解决群员的疑惑、烦恼；同时也可以为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先生自己带来营收。</a:t>
            </a:r>
          </a:p>
        </p:txBody>
      </p:sp>
    </p:spTree>
    <p:extLst>
      <p:ext uri="{BB962C8B-B14F-4D97-AF65-F5344CB8AC3E}">
        <p14:creationId xmlns:p14="http://schemas.microsoft.com/office/powerpoint/2010/main" val="35529011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ChangeArrowheads="1"/>
          </p:cNvSpPr>
          <p:nvPr/>
        </p:nvSpPr>
        <p:spPr bwMode="auto">
          <a:xfrm>
            <a:off x="1787525" y="100013"/>
            <a:ext cx="51482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marL="571500" indent="-5715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r>
              <a:rPr lang="zh-CN" altLang="en-US" sz="3200" b="1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charset="-122"/>
              </a:rPr>
              <a:t>知识框架</a:t>
            </a:r>
          </a:p>
        </p:txBody>
      </p:sp>
      <p:grpSp>
        <p:nvGrpSpPr>
          <p:cNvPr id="7172" name="组合 7"/>
          <p:cNvGrpSpPr>
            <a:grpSpLocks/>
          </p:cNvGrpSpPr>
          <p:nvPr/>
        </p:nvGrpSpPr>
        <p:grpSpPr bwMode="auto">
          <a:xfrm>
            <a:off x="1601788" y="1296988"/>
            <a:ext cx="5976937" cy="850900"/>
            <a:chOff x="1851025" y="1530350"/>
            <a:chExt cx="5976938" cy="850900"/>
          </a:xfrm>
        </p:grpSpPr>
        <p:sp>
          <p:nvSpPr>
            <p:cNvPr id="9" name="AutoShape 208"/>
            <p:cNvSpPr>
              <a:spLocks noChangeArrowheads="1"/>
            </p:cNvSpPr>
            <p:nvPr/>
          </p:nvSpPr>
          <p:spPr bwMode="auto">
            <a:xfrm>
              <a:off x="1851025" y="1530350"/>
              <a:ext cx="5976938" cy="850900"/>
            </a:xfrm>
            <a:prstGeom prst="roundRect">
              <a:avLst>
                <a:gd name="adj" fmla="val 17352"/>
              </a:avLst>
            </a:prstGeom>
            <a:solidFill>
              <a:srgbClr val="FFFFFF"/>
            </a:solidFill>
            <a:ln w="19050" algn="ctr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txBody>
            <a:bodyPr wrap="none" anchor="ctr"/>
            <a:lstStyle/>
            <a:p>
              <a:pPr latinLnBrk="1">
                <a:defRPr/>
              </a:pPr>
              <a:endParaRPr kumimoji="1" lang="ko-KR" altLang="en-US" ker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185" name="TextBox 312"/>
            <p:cNvSpPr txBox="1">
              <a:spLocks noChangeArrowheads="1"/>
            </p:cNvSpPr>
            <p:nvPr/>
          </p:nvSpPr>
          <p:spPr bwMode="auto">
            <a:xfrm>
              <a:off x="2509838" y="1712913"/>
              <a:ext cx="4659313" cy="52322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 smtClean="0">
                  <a:solidFill>
                    <a:srgbClr val="1369B2"/>
                  </a:solidFill>
                </a:rPr>
                <a:t>9.2  </a:t>
              </a:r>
              <a:r>
                <a:rPr lang="zh-CN" altLang="en-US" sz="2800" b="1" dirty="0" smtClean="0">
                  <a:solidFill>
                    <a:srgbClr val="006BA9"/>
                  </a:solidFill>
                  <a:latin typeface="微软雅黑" pitchFamily="34" charset="-122"/>
                  <a:ea typeface="微软雅黑" pitchFamily="34" charset="-122"/>
                </a:rPr>
                <a:t>社群起步期</a:t>
              </a:r>
              <a:endParaRPr lang="zh-CN" altLang="en-US" sz="2800" b="1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175" name="组合 20"/>
          <p:cNvGrpSpPr>
            <a:grpSpLocks/>
          </p:cNvGrpSpPr>
          <p:nvPr/>
        </p:nvGrpSpPr>
        <p:grpSpPr bwMode="auto">
          <a:xfrm>
            <a:off x="53975" y="6148388"/>
            <a:ext cx="1373188" cy="338137"/>
            <a:chOff x="47728" y="6152087"/>
            <a:chExt cx="1374672" cy="337819"/>
          </a:xfrm>
        </p:grpSpPr>
        <p:grpSp>
          <p:nvGrpSpPr>
            <p:cNvPr id="19" name="组合 18"/>
            <p:cNvGrpSpPr/>
            <p:nvPr/>
          </p:nvGrpSpPr>
          <p:grpSpPr>
            <a:xfrm rot="10800000">
              <a:off x="47728" y="6152087"/>
              <a:ext cx="482600" cy="337819"/>
              <a:chOff x="12103" y="6152087"/>
              <a:chExt cx="482600" cy="337819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3" name="燕尾形 22"/>
              <p:cNvSpPr/>
              <p:nvPr/>
            </p:nvSpPr>
            <p:spPr>
              <a:xfrm>
                <a:off x="12103" y="6152087"/>
                <a:ext cx="177800" cy="337819"/>
              </a:xfrm>
              <a:prstGeom prst="chevron">
                <a:avLst/>
              </a:prstGeom>
              <a:solidFill>
                <a:srgbClr val="C00000">
                  <a:alpha val="7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燕尾形 23"/>
              <p:cNvSpPr/>
              <p:nvPr/>
            </p:nvSpPr>
            <p:spPr>
              <a:xfrm>
                <a:off x="164503" y="6152087"/>
                <a:ext cx="177800" cy="337819"/>
              </a:xfrm>
              <a:prstGeom prst="chevron">
                <a:avLst/>
              </a:prstGeom>
              <a:solidFill>
                <a:schemeClr val="bg1">
                  <a:lumMod val="85000"/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燕尾形 24"/>
              <p:cNvSpPr/>
              <p:nvPr/>
            </p:nvSpPr>
            <p:spPr>
              <a:xfrm>
                <a:off x="316903" y="6152087"/>
                <a:ext cx="177800" cy="337819"/>
              </a:xfrm>
              <a:prstGeom prst="chevron">
                <a:avLst/>
              </a:prstGeom>
              <a:solidFill>
                <a:srgbClr val="3072A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177" name="组合 29"/>
            <p:cNvGrpSpPr>
              <a:grpSpLocks/>
            </p:cNvGrpSpPr>
            <p:nvPr/>
          </p:nvGrpSpPr>
          <p:grpSpPr bwMode="auto">
            <a:xfrm>
              <a:off x="500216" y="6152087"/>
              <a:ext cx="922184" cy="337819"/>
              <a:chOff x="500216" y="6152087"/>
              <a:chExt cx="922184" cy="337819"/>
            </a:xfrm>
          </p:grpSpPr>
          <p:sp>
            <p:nvSpPr>
              <p:cNvPr id="21" name="五边形 20">
                <a:hlinkClick r:id="rId3" action="ppaction://hlinksldjump"/>
              </p:cNvPr>
              <p:cNvSpPr/>
              <p:nvPr/>
            </p:nvSpPr>
            <p:spPr>
              <a:xfrm rot="10800000">
                <a:off x="500654" y="6152087"/>
                <a:ext cx="885193" cy="337819"/>
              </a:xfrm>
              <a:prstGeom prst="homePlate">
                <a:avLst>
                  <a:gd name="adj" fmla="val 32143"/>
                </a:avLst>
              </a:prstGeom>
              <a:solidFill>
                <a:srgbClr val="3072AE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179" name="TextBox 31">
                <a:hlinkClick r:id="rId3" action="ppaction://hlinksldjump"/>
              </p:cNvPr>
              <p:cNvSpPr txBox="1">
                <a:spLocks noChangeArrowheads="1"/>
              </p:cNvSpPr>
              <p:nvPr/>
            </p:nvSpPr>
            <p:spPr bwMode="auto">
              <a:xfrm>
                <a:off x="527050" y="6167108"/>
                <a:ext cx="895350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400" b="1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  <a:hlinkClick r:id="rId3" action="ppaction://hlinksldjump"/>
                  </a:rPr>
                  <a:t>返回目录</a:t>
                </a:r>
                <a:endParaRPr lang="zh-CN" altLang="en-US" sz="1400" b="1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33" name="圆角矩形 32"/>
          <p:cNvSpPr/>
          <p:nvPr/>
        </p:nvSpPr>
        <p:spPr bwMode="auto">
          <a:xfrm>
            <a:off x="1025525" y="2890838"/>
            <a:ext cx="3106738" cy="503237"/>
          </a:xfrm>
          <a:prstGeom prst="roundRect">
            <a:avLst>
              <a:gd name="adj" fmla="val 50000"/>
            </a:avLst>
          </a:prstGeom>
          <a:noFill/>
          <a:ln w="38100" cap="flat" cmpd="sng" algn="ctr">
            <a:solidFill>
              <a:srgbClr val="0070C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 smtClean="0">
                <a:solidFill>
                  <a:srgbClr val="4E5B6F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建群准备</a:t>
            </a:r>
            <a:endParaRPr lang="en-US" kern="0" dirty="0">
              <a:solidFill>
                <a:srgbClr val="4E5B6F">
                  <a:lumMod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椭圆 33"/>
          <p:cNvSpPr/>
          <p:nvPr/>
        </p:nvSpPr>
        <p:spPr bwMode="auto">
          <a:xfrm>
            <a:off x="738547" y="2870571"/>
            <a:ext cx="566738" cy="566738"/>
          </a:xfrm>
          <a:prstGeom prst="ellipse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kern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/>
                <a:ea typeface="宋体"/>
              </a:rPr>
              <a:t>1</a:t>
            </a:r>
          </a:p>
        </p:txBody>
      </p:sp>
      <p:sp>
        <p:nvSpPr>
          <p:cNvPr id="35" name="圆角矩形 34"/>
          <p:cNvSpPr/>
          <p:nvPr/>
        </p:nvSpPr>
        <p:spPr bwMode="auto">
          <a:xfrm>
            <a:off x="1017588" y="4257675"/>
            <a:ext cx="3106737" cy="503238"/>
          </a:xfrm>
          <a:prstGeom prst="roundRect">
            <a:avLst>
              <a:gd name="adj" fmla="val 50000"/>
            </a:avLst>
          </a:prstGeom>
          <a:noFill/>
          <a:ln w="38100" cap="flat" cmpd="sng" algn="ctr">
            <a:solidFill>
              <a:srgbClr val="0070C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 smtClean="0">
                <a:solidFill>
                  <a:srgbClr val="4E5B6F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初期运营工作</a:t>
            </a:r>
            <a:endParaRPr lang="en-US" kern="0" dirty="0">
              <a:solidFill>
                <a:srgbClr val="4E5B6F">
                  <a:lumMod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椭圆 35"/>
          <p:cNvSpPr/>
          <p:nvPr/>
        </p:nvSpPr>
        <p:spPr bwMode="auto">
          <a:xfrm>
            <a:off x="730609" y="4237421"/>
            <a:ext cx="566738" cy="566738"/>
          </a:xfrm>
          <a:prstGeom prst="ellipse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kern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/>
                <a:ea typeface="宋体"/>
              </a:rPr>
              <a:t>3</a:t>
            </a:r>
          </a:p>
        </p:txBody>
      </p:sp>
      <p:sp>
        <p:nvSpPr>
          <p:cNvPr id="37" name="圆角矩形 36"/>
          <p:cNvSpPr/>
          <p:nvPr/>
        </p:nvSpPr>
        <p:spPr bwMode="auto">
          <a:xfrm>
            <a:off x="5299075" y="2897188"/>
            <a:ext cx="3106738" cy="503237"/>
          </a:xfrm>
          <a:prstGeom prst="roundRect">
            <a:avLst>
              <a:gd name="adj" fmla="val 50000"/>
            </a:avLst>
          </a:prstGeom>
          <a:noFill/>
          <a:ln w="38100" cap="flat" cmpd="sng" algn="ctr">
            <a:solidFill>
              <a:srgbClr val="0070C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 smtClean="0">
                <a:solidFill>
                  <a:srgbClr val="4E5B6F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初始用户</a:t>
            </a:r>
            <a:endParaRPr lang="en-US" kern="0" dirty="0">
              <a:solidFill>
                <a:srgbClr val="4E5B6F">
                  <a:lumMod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椭圆 37"/>
          <p:cNvSpPr/>
          <p:nvPr/>
        </p:nvSpPr>
        <p:spPr bwMode="auto">
          <a:xfrm>
            <a:off x="5011685" y="2877809"/>
            <a:ext cx="566738" cy="566738"/>
          </a:xfrm>
          <a:prstGeom prst="ellipse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kern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/>
                <a:ea typeface="宋体"/>
              </a:rPr>
              <a:t>2</a:t>
            </a:r>
          </a:p>
        </p:txBody>
      </p:sp>
      <p:sp>
        <p:nvSpPr>
          <p:cNvPr id="39" name="圆角矩形 38"/>
          <p:cNvSpPr/>
          <p:nvPr/>
        </p:nvSpPr>
        <p:spPr bwMode="auto">
          <a:xfrm>
            <a:off x="5291138" y="4264025"/>
            <a:ext cx="3106737" cy="503238"/>
          </a:xfrm>
          <a:prstGeom prst="roundRect">
            <a:avLst>
              <a:gd name="adj" fmla="val 50000"/>
            </a:avLst>
          </a:prstGeom>
          <a:noFill/>
          <a:ln w="38100" cap="flat" cmpd="sng" algn="ctr">
            <a:solidFill>
              <a:srgbClr val="0070C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 smtClean="0">
                <a:solidFill>
                  <a:srgbClr val="4E5B6F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优化运营工作</a:t>
            </a:r>
            <a:endParaRPr lang="en-US" kern="0" dirty="0">
              <a:solidFill>
                <a:srgbClr val="4E5B6F">
                  <a:lumMod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椭圆 39"/>
          <p:cNvSpPr/>
          <p:nvPr/>
        </p:nvSpPr>
        <p:spPr bwMode="auto">
          <a:xfrm>
            <a:off x="5003747" y="4244659"/>
            <a:ext cx="566738" cy="566738"/>
          </a:xfrm>
          <a:prstGeom prst="ellipse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kern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/>
                <a:ea typeface="宋体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6685493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9.2  </a:t>
            </a:r>
            <a:r>
              <a:rPr lang="zh-CN" altLang="en-US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社群起步期</a:t>
            </a:r>
            <a:endParaRPr lang="zh-CN" altLang="en-US" sz="2800" b="1" dirty="0">
              <a:solidFill>
                <a:srgbClr val="006BA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798285 w 6096000"/>
              <a:gd name="connsiteY8" fmla="*/ 420914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798285 w 6096000"/>
              <a:gd name="connsiteY7" fmla="*/ 420914 h 1625600"/>
              <a:gd name="connsiteX0" fmla="*/ 580571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580571 w 6096000"/>
              <a:gd name="connsiteY7" fmla="*/ 420914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>
            <a:spLocks/>
          </p:cNvSpPr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9.2.1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建群准备</a:t>
            </a:r>
            <a:endParaRPr lang="zh-CN" altLang="en-US" sz="27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194636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1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设计</a:t>
            </a:r>
            <a:r>
              <a:rPr lang="zh-CN" altLang="en-US" sz="2000" b="1" dirty="0">
                <a:solidFill>
                  <a:srgbClr val="1B639F"/>
                </a:solidFill>
              </a:rPr>
              <a:t>商业模式</a:t>
            </a:r>
          </a:p>
        </p:txBody>
      </p:sp>
      <p:sp>
        <p:nvSpPr>
          <p:cNvPr id="10" name="矩形 15"/>
          <p:cNvSpPr>
            <a:spLocks noChangeArrowheads="1"/>
          </p:cNvSpPr>
          <p:nvPr/>
        </p:nvSpPr>
        <p:spPr bwMode="auto">
          <a:xfrm>
            <a:off x="688975" y="2473325"/>
            <a:ext cx="7980363" cy="3185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做建群准备的第一步是设计整个社群的商业模式，其中的关健为既要能实现群员的持续知识收获，又要尽量降低自身的工作量。毕竟如果按照常见的知识分享社群模式，仅由群主担任分享者角色的话，太过于考验群主的知识积累和汇编能力，也太过于费时费力。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经过思考，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先生最终决定采用“群主分享</a:t>
            </a:r>
            <a:r>
              <a:rPr lang="en-US" altLang="zh-CN" sz="1700" dirty="0"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群员分享”的模式，即：入群需缴纳一定押金，每两周固定有一次群主分享，其他时间不固定有群员进行分享，完成分享的群员可以拿回押金。对于群员分享的内容会有群主进行审核，质量高的分享内容才允许在社群中分享。</a:t>
            </a:r>
          </a:p>
        </p:txBody>
      </p:sp>
    </p:spTree>
    <p:extLst>
      <p:ext uri="{BB962C8B-B14F-4D97-AF65-F5344CB8AC3E}">
        <p14:creationId xmlns:p14="http://schemas.microsoft.com/office/powerpoint/2010/main" val="15756726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9.2  </a:t>
            </a:r>
            <a:r>
              <a:rPr lang="zh-CN" altLang="en-US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社群起步期</a:t>
            </a:r>
            <a:endParaRPr lang="zh-CN" altLang="en-US" sz="2800" b="1" dirty="0">
              <a:solidFill>
                <a:srgbClr val="006BA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798285 w 6096000"/>
              <a:gd name="connsiteY8" fmla="*/ 420914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798285 w 6096000"/>
              <a:gd name="connsiteY7" fmla="*/ 420914 h 1625600"/>
              <a:gd name="connsiteX0" fmla="*/ 580571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580571 w 6096000"/>
              <a:gd name="connsiteY7" fmla="*/ 420914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>
            <a:spLocks/>
          </p:cNvSpPr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9.2.1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建群准备</a:t>
            </a:r>
            <a:endParaRPr lang="zh-CN" altLang="en-US" sz="27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194636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1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设计</a:t>
            </a:r>
            <a:r>
              <a:rPr lang="zh-CN" altLang="en-US" sz="2000" b="1" dirty="0">
                <a:solidFill>
                  <a:srgbClr val="1B639F"/>
                </a:solidFill>
              </a:rPr>
              <a:t>商业模式</a:t>
            </a:r>
          </a:p>
        </p:txBody>
      </p:sp>
      <p:pic>
        <p:nvPicPr>
          <p:cNvPr id="9" name="图片 8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64" t="11261" r="7220" b="7047"/>
          <a:stretch/>
        </p:blipFill>
        <p:spPr bwMode="auto">
          <a:xfrm>
            <a:off x="4211960" y="1882685"/>
            <a:ext cx="3716324" cy="457065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矩形 15"/>
          <p:cNvSpPr>
            <a:spLocks noChangeArrowheads="1"/>
          </p:cNvSpPr>
          <p:nvPr/>
        </p:nvSpPr>
        <p:spPr bwMode="auto">
          <a:xfrm>
            <a:off x="688975" y="2473325"/>
            <a:ext cx="3450977" cy="2054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这一模式一方面保障了群员能获取到大量的知识，另一方面也降低了群主的分享难度，群主可以通过调节群员分享次数，来控制运营节奏。</a:t>
            </a:r>
          </a:p>
        </p:txBody>
      </p:sp>
    </p:spTree>
    <p:extLst>
      <p:ext uri="{BB962C8B-B14F-4D97-AF65-F5344CB8AC3E}">
        <p14:creationId xmlns:p14="http://schemas.microsoft.com/office/powerpoint/2010/main" val="1410658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9.2  </a:t>
            </a:r>
            <a:r>
              <a:rPr lang="zh-CN" altLang="en-US" sz="2800" b="1" smtClean="0">
                <a:solidFill>
                  <a:srgbClr val="006BA9"/>
                </a:solidFill>
                <a:latin typeface="微软雅黑" pitchFamily="34" charset="-122"/>
                <a:ea typeface="微软雅黑" pitchFamily="34" charset="-122"/>
              </a:rPr>
              <a:t>社群起步期</a:t>
            </a:r>
            <a:endParaRPr lang="zh-CN" altLang="en-US" sz="2800" b="1" dirty="0">
              <a:solidFill>
                <a:srgbClr val="006BA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798285 w 6096000"/>
              <a:gd name="connsiteY8" fmla="*/ 420914 h 1625600"/>
              <a:gd name="connsiteX0" fmla="*/ 798285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798285 w 6096000"/>
              <a:gd name="connsiteY7" fmla="*/ 420914 h 1625600"/>
              <a:gd name="connsiteX0" fmla="*/ 580571 w 6096000"/>
              <a:gd name="connsiteY0" fmla="*/ 420914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580571 w 6096000"/>
              <a:gd name="connsiteY7" fmla="*/ 420914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>
            <a:spLocks/>
          </p:cNvSpPr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9.2.1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建群准备</a:t>
            </a:r>
            <a:endParaRPr lang="zh-CN" altLang="en-US" sz="27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1430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2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选择</a:t>
            </a:r>
            <a:r>
              <a:rPr lang="zh-CN" altLang="en-US" sz="2000" b="1" dirty="0">
                <a:solidFill>
                  <a:srgbClr val="1B639F"/>
                </a:solidFill>
              </a:rPr>
              <a:t>平台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3032996"/>
              </p:ext>
            </p:extLst>
          </p:nvPr>
        </p:nvGraphicFramePr>
        <p:xfrm>
          <a:off x="688975" y="2492896"/>
          <a:ext cx="7746058" cy="3944620"/>
        </p:xfrm>
        <a:graphic>
          <a:graphicData uri="http://schemas.openxmlformats.org/drawingml/2006/table">
            <a:tbl>
              <a:tblPr firstRow="1" firstCol="1" bandRow="1">
                <a:tableStyleId>{00A15C55-8517-42AA-B614-E9B94910E393}</a:tableStyleId>
              </a:tblPr>
              <a:tblGrid>
                <a:gridCol w="11051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550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885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973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3040">
                <a:tc>
                  <a:txBody>
                    <a:bodyPr/>
                    <a:lstStyle/>
                    <a:p>
                      <a:pPr marL="0" indent="0" algn="just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平台</a:t>
                      </a:r>
                      <a:r>
                        <a:rPr lang="en-US" sz="1200" kern="100" dirty="0">
                          <a:effectLst/>
                        </a:rPr>
                        <a:t>	</a:t>
                      </a:r>
                      <a:endParaRPr lang="zh-CN" sz="1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QQ</a:t>
                      </a:r>
                      <a:r>
                        <a:rPr lang="zh-CN" sz="1200" kern="100" dirty="0">
                          <a:effectLst/>
                        </a:rPr>
                        <a:t>群</a:t>
                      </a:r>
                      <a:endParaRPr lang="zh-CN" sz="1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微信群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需求匹配结果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256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活跃用户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90</a:t>
                      </a:r>
                      <a:r>
                        <a:rPr lang="zh-CN" sz="1200" kern="100">
                          <a:effectLst/>
                        </a:rPr>
                        <a:t>、</a:t>
                      </a:r>
                      <a:r>
                        <a:rPr lang="en-US" sz="1200" kern="100">
                          <a:effectLst/>
                        </a:rPr>
                        <a:t>00</a:t>
                      </a:r>
                      <a:r>
                        <a:rPr lang="zh-CN" sz="1200" kern="100">
                          <a:effectLst/>
                        </a:rPr>
                        <a:t>后为主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全方位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微信群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30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社群规模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3-2000</a:t>
                      </a:r>
                      <a:r>
                        <a:rPr lang="zh-CN" sz="1200" kern="100">
                          <a:effectLst/>
                        </a:rPr>
                        <a:t>人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3-500</a:t>
                      </a:r>
                      <a:r>
                        <a:rPr lang="zh-CN" sz="1200" kern="100">
                          <a:effectLst/>
                        </a:rPr>
                        <a:t>人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皆可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560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社群特色</a:t>
                      </a:r>
                      <a:endParaRPr lang="zh-CN" sz="1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有群介绍、头像、标签，可以升级为同城群等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使用简单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微信群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256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管理结构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群主</a:t>
                      </a:r>
                      <a:r>
                        <a:rPr lang="en-US" sz="1200" kern="100" dirty="0">
                          <a:effectLst/>
                        </a:rPr>
                        <a:t>-</a:t>
                      </a:r>
                      <a:r>
                        <a:rPr lang="zh-CN" sz="1200" kern="100" dirty="0">
                          <a:effectLst/>
                        </a:rPr>
                        <a:t>管理员</a:t>
                      </a:r>
                      <a:r>
                        <a:rPr lang="en-US" sz="1200" kern="100" dirty="0">
                          <a:effectLst/>
                        </a:rPr>
                        <a:t>-</a:t>
                      </a:r>
                      <a:r>
                        <a:rPr lang="zh-CN" sz="1200" kern="100" dirty="0">
                          <a:effectLst/>
                        </a:rPr>
                        <a:t>群员结构</a:t>
                      </a:r>
                      <a:endParaRPr lang="zh-CN" sz="1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群主</a:t>
                      </a:r>
                      <a:r>
                        <a:rPr lang="en-US" sz="1200" kern="100">
                          <a:effectLst/>
                        </a:rPr>
                        <a:t>-</a:t>
                      </a:r>
                      <a:r>
                        <a:rPr lang="zh-CN" sz="1200" kern="100">
                          <a:effectLst/>
                        </a:rPr>
                        <a:t>管理员</a:t>
                      </a:r>
                      <a:r>
                        <a:rPr lang="en-US" sz="1200" kern="100">
                          <a:effectLst/>
                        </a:rPr>
                        <a:t>-</a:t>
                      </a:r>
                      <a:r>
                        <a:rPr lang="zh-CN" sz="1200" kern="100">
                          <a:effectLst/>
                        </a:rPr>
                        <a:t>群员结构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皆可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560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社群玩法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红包、收款、匿名聊天、礼物、音乐等</a:t>
                      </a:r>
                      <a:r>
                        <a:rPr lang="en-US" sz="1200" kern="100">
                          <a:effectLst/>
                        </a:rPr>
                        <a:t>20</a:t>
                      </a:r>
                      <a:r>
                        <a:rPr lang="zh-CN" sz="1200" kern="100">
                          <a:effectLst/>
                        </a:rPr>
                        <a:t>余项功能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群红包、群收款、位置共享等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QQ</a:t>
                      </a:r>
                      <a:r>
                        <a:rPr lang="zh-CN" sz="1200" kern="100">
                          <a:effectLst/>
                        </a:rPr>
                        <a:t>群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0266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推广方式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·群二维码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·群链接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·个人邀请加入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·搜索群号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·通过标签、名字等形式查找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·群二维码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·个人邀请加入</a:t>
                      </a:r>
                      <a:endParaRPr lang="zh-CN" sz="1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QQ</a:t>
                      </a:r>
                      <a:r>
                        <a:rPr lang="zh-CN" sz="1200" kern="100">
                          <a:effectLst/>
                        </a:rPr>
                        <a:t>群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560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适用场景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组织严密、对功能需求多的大型团体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较轻松、无需太多软件功能的组织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微信群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560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与新媒体用户群的匹配度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低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中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微信群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0256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其他优势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·自带直播分享工具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·公众号也是在微信体系中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微信群和</a:t>
                      </a:r>
                      <a:r>
                        <a:rPr lang="en-US" sz="1200" kern="100">
                          <a:effectLst/>
                        </a:rPr>
                        <a:t>QQ</a:t>
                      </a:r>
                      <a:r>
                        <a:rPr lang="zh-CN" sz="1200" kern="100">
                          <a:effectLst/>
                        </a:rPr>
                        <a:t>群各有优势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256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其他劣势</a:t>
                      </a:r>
                      <a:endParaRPr lang="zh-CN" sz="1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·功能过于庞杂</a:t>
                      </a:r>
                      <a:endParaRPr lang="zh-CN" sz="1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·需要自己寻找辅助工具</a:t>
                      </a:r>
                      <a:endParaRPr lang="zh-CN" sz="1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微信群劣势较小一些</a:t>
                      </a:r>
                      <a:endParaRPr lang="zh-CN" sz="1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1830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rgbClr val="00ACE6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rgbClr val="00ACE6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2210</TotalTime>
  <Words>4640</Words>
  <Application>Microsoft Office PowerPoint</Application>
  <PresentationFormat>全屏显示(4:3)</PresentationFormat>
  <Paragraphs>382</Paragraphs>
  <Slides>42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4" baseType="lpstr">
      <vt:lpstr>Copperplate Gothic Bold</vt:lpstr>
      <vt:lpstr>Gulim</vt:lpstr>
      <vt:lpstr>方正正粗黑简体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Wingdings</vt:lpstr>
      <vt:lpstr>默认设计模板</vt:lpstr>
      <vt:lpstr>PowerPoint 演示文稿</vt:lpstr>
      <vt:lpstr>PowerPoint 演示文稿</vt:lpstr>
      <vt:lpstr>PowerPoint 演示文稿</vt:lpstr>
      <vt:lpstr>PowerPoint 演示文稿</vt:lpstr>
      <vt:lpstr>9.1  社群背景介绍</vt:lpstr>
      <vt:lpstr>PowerPoint 演示文稿</vt:lpstr>
      <vt:lpstr>9.2  社群起步期</vt:lpstr>
      <vt:lpstr>9.2  社群起步期</vt:lpstr>
      <vt:lpstr>9.2  社群起步期</vt:lpstr>
      <vt:lpstr>9.2  社群起步期</vt:lpstr>
      <vt:lpstr>9.2  社群起步期</vt:lpstr>
      <vt:lpstr>9.2  社群起步期</vt:lpstr>
      <vt:lpstr>9.2  社群起步期</vt:lpstr>
      <vt:lpstr>9.2  社群起步期</vt:lpstr>
      <vt:lpstr>9.2  社群起步期</vt:lpstr>
      <vt:lpstr>9.2  社群起步期</vt:lpstr>
      <vt:lpstr>9.2  社群起步期</vt:lpstr>
      <vt:lpstr>9.2  社群起步期</vt:lpstr>
      <vt:lpstr>9.2  社群起步期</vt:lpstr>
      <vt:lpstr>9.2  社群起步期</vt:lpstr>
      <vt:lpstr>9.2  社群起步期</vt:lpstr>
      <vt:lpstr>9.2  社群起步期</vt:lpstr>
      <vt:lpstr>9.2  社群起步期</vt:lpstr>
      <vt:lpstr>9.2  社群起步期</vt:lpstr>
      <vt:lpstr>9.2  社群起步期</vt:lpstr>
      <vt:lpstr>9.2  社群起步期</vt:lpstr>
      <vt:lpstr>9.2  社群起步期</vt:lpstr>
      <vt:lpstr>9.2  社群起步期</vt:lpstr>
      <vt:lpstr>9.2  社群起步期</vt:lpstr>
      <vt:lpstr>9.2  社群起步期</vt:lpstr>
      <vt:lpstr>9.2  社群起步期</vt:lpstr>
      <vt:lpstr>9.2  社群起步期</vt:lpstr>
      <vt:lpstr>PowerPoint 演示文稿</vt:lpstr>
      <vt:lpstr>9.3  社群起步期</vt:lpstr>
      <vt:lpstr>9.3  社群起步期</vt:lpstr>
      <vt:lpstr>9.3  社群起步期</vt:lpstr>
      <vt:lpstr>9.3  社群起步期</vt:lpstr>
      <vt:lpstr>9.3  社群起步期</vt:lpstr>
      <vt:lpstr>9.3  社群起步期</vt:lpstr>
      <vt:lpstr>9.4  社群成熟期</vt:lpstr>
      <vt:lpstr>9.5  社群衰退期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lalala</dc:creator>
  <cp:lastModifiedBy>itcast</cp:lastModifiedBy>
  <cp:revision>129</cp:revision>
  <dcterms:created xsi:type="dcterms:W3CDTF">2019-10-12T01:15:12Z</dcterms:created>
  <dcterms:modified xsi:type="dcterms:W3CDTF">2021-03-24T07:50:40Z</dcterms:modified>
</cp:coreProperties>
</file>