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4"/>
  </p:notesMasterIdLst>
  <p:sldIdLst>
    <p:sldId id="295" r:id="rId2"/>
    <p:sldId id="615" r:id="rId3"/>
    <p:sldId id="616" r:id="rId4"/>
    <p:sldId id="617" r:id="rId5"/>
    <p:sldId id="327" r:id="rId6"/>
    <p:sldId id="344" r:id="rId7"/>
    <p:sldId id="604" r:id="rId8"/>
    <p:sldId id="605" r:id="rId9"/>
    <p:sldId id="566" r:id="rId10"/>
    <p:sldId id="606" r:id="rId11"/>
    <p:sldId id="567" r:id="rId12"/>
    <p:sldId id="569" r:id="rId13"/>
    <p:sldId id="570" r:id="rId14"/>
    <p:sldId id="571" r:id="rId15"/>
    <p:sldId id="609" r:id="rId16"/>
    <p:sldId id="610" r:id="rId17"/>
    <p:sldId id="611" r:id="rId18"/>
    <p:sldId id="578" r:id="rId19"/>
    <p:sldId id="579" r:id="rId20"/>
    <p:sldId id="580" r:id="rId21"/>
    <p:sldId id="581" r:id="rId22"/>
    <p:sldId id="582" r:id="rId23"/>
    <p:sldId id="583" r:id="rId24"/>
    <p:sldId id="573" r:id="rId25"/>
    <p:sldId id="613" r:id="rId26"/>
    <p:sldId id="612" r:id="rId27"/>
    <p:sldId id="576" r:id="rId28"/>
    <p:sldId id="577" r:id="rId29"/>
    <p:sldId id="618" r:id="rId30"/>
    <p:sldId id="622" r:id="rId31"/>
    <p:sldId id="620" r:id="rId32"/>
    <p:sldId id="316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默认节" id="{390E3BBD-7209-46F3-93CB-F6BA8D86328E}">
          <p14:sldIdLst>
            <p14:sldId id="295"/>
            <p14:sldId id="327"/>
            <p14:sldId id="344"/>
            <p14:sldId id="604"/>
            <p14:sldId id="605"/>
            <p14:sldId id="566"/>
            <p14:sldId id="606"/>
            <p14:sldId id="567"/>
            <p14:sldId id="569"/>
            <p14:sldId id="570"/>
            <p14:sldId id="571"/>
            <p14:sldId id="609"/>
            <p14:sldId id="610"/>
            <p14:sldId id="611"/>
            <p14:sldId id="578"/>
            <p14:sldId id="579"/>
            <p14:sldId id="580"/>
            <p14:sldId id="581"/>
            <p14:sldId id="582"/>
            <p14:sldId id="583"/>
            <p14:sldId id="573"/>
            <p14:sldId id="613"/>
            <p14:sldId id="612"/>
            <p14:sldId id="576"/>
            <p14:sldId id="577"/>
            <p14:sldId id="31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35" y="-6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826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E4A98-162B-4C64-AD6A-F9A9E76E20AA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827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828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829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830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87874-167A-4F44-9700-C0D0F1834E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66644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9116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12C78-8259-47FF-A08C-21F3BF6D348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4734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54662A-9BA2-4482-81CE-F6C09A9C2DA7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9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96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79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79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0C34C5D9-DE70-496C-B631-2AE4B83504D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48662" name="日期占位符 3"/>
          <p:cNvSpPr>
            <a:spLocks noGrp="1"/>
          </p:cNvSpPr>
          <p:nvPr>
            <p:ph type="dt" sz="half" idx="11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11A90F16-D384-4C00-A2E7-87E9CF1AD22C}" type="datetime1">
              <a:rPr lang="zh-CN" altLang="en-US"/>
              <a:pPr/>
              <a:t>2020-02-14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48663" name="页脚占位符 4"/>
          <p:cNvSpPr>
            <a:spLocks noGrp="1"/>
          </p:cNvSpPr>
          <p:nvPr>
            <p:ph type="ftr" sz="quarter" idx="12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0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801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80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80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806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807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80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80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812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813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81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815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816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817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8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8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78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61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9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820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821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82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82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2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9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790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791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9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79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42441-219C-4E20-855B-676D7EA90B42}" type="datetimeFigureOut">
              <a:rPr lang="zh-CN" altLang="en-US" smtClean="0"/>
              <a:pPr/>
              <a:t>2020-02-14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B9BB7-4D06-4F68-A1EF-51439B5552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97152" name="Picture 2" descr="C:\Users\hp\Desktop\图片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5404"/>
            <a:ext cx="9144000" cy="3657600"/>
          </a:xfrm>
          <a:prstGeom prst="rect">
            <a:avLst/>
          </a:prstGeom>
          <a:noFill/>
        </p:spPr>
      </p:pic>
      <p:pic>
        <p:nvPicPr>
          <p:cNvPr id="2097153" name="Picture 2" descr="E:\……在线课程建设 19 jia\logo\中心logo\心理中心logo3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95727" y="4659982"/>
            <a:ext cx="2448273" cy="48351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62" y="2664296"/>
            <a:ext cx="4364922" cy="2427734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sp>
        <p:nvSpPr>
          <p:cNvPr id="1048664" name="直接连接符 7"/>
          <p:cNvSpPr>
            <a:spLocks noChangeShapeType="1"/>
          </p:cNvSpPr>
          <p:nvPr/>
        </p:nvSpPr>
        <p:spPr bwMode="auto">
          <a:xfrm>
            <a:off x="4635500" y="2625331"/>
            <a:ext cx="4508500" cy="1190"/>
          </a:xfrm>
          <a:prstGeom prst="line">
            <a:avLst/>
          </a:prstGeom>
          <a:noFill/>
          <a:ln w="9525" cap="flat" cmpd="sng">
            <a:solidFill>
              <a:srgbClr val="7F7F7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65" name="直接连接符 89"/>
          <p:cNvSpPr>
            <a:spLocks noChangeShapeType="1"/>
          </p:cNvSpPr>
          <p:nvPr/>
        </p:nvSpPr>
        <p:spPr bwMode="auto">
          <a:xfrm>
            <a:off x="5011738" y="2733675"/>
            <a:ext cx="4132262" cy="0"/>
          </a:xfrm>
          <a:prstGeom prst="line">
            <a:avLst/>
          </a:prstGeom>
          <a:noFill/>
          <a:ln w="9525" cap="flat" cmpd="sng">
            <a:solidFill>
              <a:srgbClr val="A5A5A5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66" name="直接连接符 90"/>
          <p:cNvSpPr>
            <a:spLocks noChangeShapeType="1"/>
          </p:cNvSpPr>
          <p:nvPr/>
        </p:nvSpPr>
        <p:spPr bwMode="auto">
          <a:xfrm>
            <a:off x="5372100" y="2842022"/>
            <a:ext cx="3771900" cy="0"/>
          </a:xfrm>
          <a:prstGeom prst="line">
            <a:avLst/>
          </a:prstGeom>
          <a:noFill/>
          <a:ln w="9525" cap="flat" cmpd="sng">
            <a:solidFill>
              <a:srgbClr val="D8D8D8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971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91630"/>
            <a:ext cx="288032" cy="274340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pic>
        <p:nvPicPr>
          <p:cNvPr id="2097159" name="Picture 2" descr="E:\……在线课程建设 19 jia\logo\中心logo\心理中心logo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727" y="4659982"/>
            <a:ext cx="2448273" cy="483520"/>
          </a:xfrm>
          <a:prstGeom prst="rect">
            <a:avLst/>
          </a:prstGeom>
          <a:noFill/>
        </p:spPr>
      </p:pic>
      <p:sp>
        <p:nvSpPr>
          <p:cNvPr id="1048667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2705557" y="1419622"/>
            <a:ext cx="5822748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914103"/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阳光普照心房</a:t>
            </a:r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心理健康</a:t>
            </a:r>
            <a:endParaRPr lang="zh-CN" altLang="zh-CN" sz="4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8668" name="矩形 1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 flipH="1">
            <a:off x="4788024" y="3075806"/>
            <a:ext cx="4032448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主讲教师：</a:t>
            </a:r>
            <a:endParaRPr lang="en-US" altLang="zh-CN" sz="2400" b="1" dirty="0">
              <a:latin typeface="Franklin Gothic Demi" panose="020B0703020102020204" pitchFamily="34" charset="0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22ED46C-C28D-4EC6-BF3B-FF75933A4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41" y="555526"/>
            <a:ext cx="8229600" cy="857250"/>
          </a:xfrm>
        </p:spPr>
        <p:txBody>
          <a:bodyPr/>
          <a:lstStyle/>
          <a:p>
            <a:r>
              <a:rPr lang="zh-CN" altLang="zh-CN" dirty="0"/>
              <a:t>大学生心理健康的</a:t>
            </a:r>
            <a:r>
              <a:rPr lang="zh-CN" altLang="en-US" dirty="0"/>
              <a:t>简单判断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A86F1EA-C420-4522-B82D-46CB6C34C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41" y="1923678"/>
            <a:ext cx="8229600" cy="2091679"/>
          </a:xfrm>
        </p:spPr>
        <p:txBody>
          <a:bodyPr/>
          <a:lstStyle/>
          <a:p>
            <a:r>
              <a:rPr lang="zh-CN" altLang="zh-CN" dirty="0"/>
              <a:t>能否进行有效的学习</a:t>
            </a:r>
            <a:r>
              <a:rPr lang="zh-CN" altLang="en-US" dirty="0"/>
              <a:t>、</a:t>
            </a:r>
            <a:r>
              <a:rPr lang="zh-CN" altLang="zh-CN" dirty="0"/>
              <a:t>生活</a:t>
            </a:r>
            <a:r>
              <a:rPr lang="zh-CN" altLang="en-US" dirty="0"/>
              <a:t>和交往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1708197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="" xmlns:a16="http://schemas.microsoft.com/office/drawing/2014/main" id="{273F0A53-DBB9-41D8-BC15-B74F85534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703900"/>
            <a:ext cx="8633935" cy="691754"/>
          </a:xfrm>
        </p:spPr>
        <p:txBody>
          <a:bodyPr>
            <a:noAutofit/>
          </a:bodyPr>
          <a:lstStyle/>
          <a:p>
            <a:r>
              <a:rPr lang="zh-CN" altLang="zh-CN" sz="3200" b="1" dirty="0"/>
              <a:t>三、了解心理健康状态的</a:t>
            </a:r>
            <a:r>
              <a:rPr lang="zh-CN" altLang="zh-CN" sz="3200" b="1" dirty="0" smtClean="0"/>
              <a:t>等级</a:t>
            </a:r>
            <a:endParaRPr lang="zh-CN" altLang="zh-CN" sz="3200" b="1" dirty="0">
              <a:ea typeface="黑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D0C1D4A-E9FA-4301-8CFF-9651E11CABE1}"/>
              </a:ext>
            </a:extLst>
          </p:cNvPr>
          <p:cNvGrpSpPr/>
          <p:nvPr/>
        </p:nvGrpSpPr>
        <p:grpSpPr>
          <a:xfrm>
            <a:off x="1115591" y="1563638"/>
            <a:ext cx="6912818" cy="3216771"/>
            <a:chOff x="1143000" y="767954"/>
            <a:chExt cx="7029450" cy="4156473"/>
          </a:xfrm>
        </p:grpSpPr>
        <p:sp>
          <p:nvSpPr>
            <p:cNvPr id="17409" name="Line 2">
              <a:extLst>
                <a:ext uri="{FF2B5EF4-FFF2-40B4-BE49-F238E27FC236}">
                  <a16:creationId xmlns="" xmlns:a16="http://schemas.microsoft.com/office/drawing/2014/main" id="{67306862-9F8D-4994-946A-6B2E37E2F4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4894" y="2340769"/>
              <a:ext cx="9525" cy="12882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1268" name="Text Box 4">
              <a:extLst>
                <a:ext uri="{FF2B5EF4-FFF2-40B4-BE49-F238E27FC236}">
                  <a16:creationId xmlns="" xmlns:a16="http://schemas.microsoft.com/office/drawing/2014/main" id="{6A599ED2-2DAB-4BE1-ACD0-9183151DF1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6550" y="1313261"/>
              <a:ext cx="1314450" cy="88178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心理</a:t>
              </a:r>
              <a:endParaRPr lang="zh-CN" altLang="en-US" sz="2000" b="1">
                <a:solidFill>
                  <a:srgbClr val="FFFF00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  <a:p>
              <a:pPr algn="ctr">
                <a:lnSpc>
                  <a:spcPct val="60000"/>
                </a:lnSpc>
                <a:spcBef>
                  <a:spcPct val="30000"/>
                </a:spcBef>
              </a:pPr>
              <a:r>
                <a:rPr lang="zh-CN" altLang="en-US" sz="2000" b="1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不</a:t>
              </a:r>
              <a:r>
                <a:rPr lang="zh-CN" altLang="zh-CN" sz="2000" b="1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正常</a:t>
              </a:r>
            </a:p>
          </p:txBody>
        </p:sp>
        <p:sp>
          <p:nvSpPr>
            <p:cNvPr id="11269" name="Text Box 5">
              <a:extLst>
                <a:ext uri="{FF2B5EF4-FFF2-40B4-BE49-F238E27FC236}">
                  <a16:creationId xmlns="" xmlns:a16="http://schemas.microsoft.com/office/drawing/2014/main" id="{0CDE3496-4838-4D51-90E9-032B3FC2F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8900" y="1541859"/>
              <a:ext cx="2609850" cy="5169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 dirty="0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心理正常</a:t>
              </a:r>
            </a:p>
          </p:txBody>
        </p:sp>
        <p:sp>
          <p:nvSpPr>
            <p:cNvPr id="11270" name="Text Box 6">
              <a:extLst>
                <a:ext uri="{FF2B5EF4-FFF2-40B4-BE49-F238E27FC236}">
                  <a16:creationId xmlns="" xmlns:a16="http://schemas.microsoft.com/office/drawing/2014/main" id="{AB7F9080-28F7-4BF8-879B-BBF3D98B5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3000" y="2377678"/>
              <a:ext cx="854869" cy="1014099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心理</a:t>
              </a:r>
              <a:endParaRPr lang="zh-CN" altLang="en-US" b="1">
                <a:solidFill>
                  <a:srgbClr val="FFFF00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zh-CN" b="1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健康</a:t>
              </a:r>
              <a:r>
                <a:rPr lang="zh-CN" altLang="zh-CN" b="1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sz="1600" b="1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  <p:sp>
          <p:nvSpPr>
            <p:cNvPr id="17414" name="Line 8">
              <a:extLst>
                <a:ext uri="{FF2B5EF4-FFF2-40B4-BE49-F238E27FC236}">
                  <a16:creationId xmlns="" xmlns:a16="http://schemas.microsoft.com/office/drawing/2014/main" id="{D4F071D9-C98C-421B-B367-1F052673BF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3000" y="2331244"/>
              <a:ext cx="67437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7415" name="Line 9">
              <a:extLst>
                <a:ext uri="{FF2B5EF4-FFF2-40B4-BE49-F238E27FC236}">
                  <a16:creationId xmlns="" xmlns:a16="http://schemas.microsoft.com/office/drawing/2014/main" id="{519E97DB-54B6-4EBC-92D0-580892E20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4069" y="2340769"/>
              <a:ext cx="0" cy="14311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7416" name="Line 10">
              <a:extLst>
                <a:ext uri="{FF2B5EF4-FFF2-40B4-BE49-F238E27FC236}">
                  <a16:creationId xmlns="" xmlns:a16="http://schemas.microsoft.com/office/drawing/2014/main" id="{6BD56377-0A9B-4FAD-BD4A-EA2D0DB9A2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94873" y="1044179"/>
              <a:ext cx="7144" cy="256460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1275" name="AutoShape 11">
              <a:extLst>
                <a:ext uri="{FF2B5EF4-FFF2-40B4-BE49-F238E27FC236}">
                  <a16:creationId xmlns="" xmlns:a16="http://schemas.microsoft.com/office/drawing/2014/main" id="{EF2ACC83-31D8-47EB-A1E9-D1BC7D467E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6359128" y="3786188"/>
              <a:ext cx="1813322" cy="1067991"/>
            </a:xfrm>
            <a:prstGeom prst="wedgeRoundRectCallout">
              <a:avLst>
                <a:gd name="adj1" fmla="val 5546"/>
                <a:gd name="adj2" fmla="val 126028"/>
                <a:gd name="adj3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重度的</a:t>
              </a: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心理疾病</a:t>
              </a:r>
            </a:p>
          </p:txBody>
        </p:sp>
        <p:sp>
          <p:nvSpPr>
            <p:cNvPr id="17418" name="Rectangle 12">
              <a:extLst>
                <a:ext uri="{FF2B5EF4-FFF2-40B4-BE49-F238E27FC236}">
                  <a16:creationId xmlns="" xmlns:a16="http://schemas.microsoft.com/office/drawing/2014/main" id="{B93FE0C6-BDAC-4A07-9F66-DBD5CE4B1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8575" y="2333625"/>
              <a:ext cx="352425" cy="3143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altLang="zh-CN" sz="1100"/>
                <a:t>0</a:t>
              </a:r>
            </a:p>
          </p:txBody>
        </p:sp>
        <p:sp>
          <p:nvSpPr>
            <p:cNvPr id="17419" name="Rectangle 13">
              <a:extLst>
                <a:ext uri="{FF2B5EF4-FFF2-40B4-BE49-F238E27FC236}">
                  <a16:creationId xmlns="" xmlns:a16="http://schemas.microsoft.com/office/drawing/2014/main" id="{23CBEBAB-0F46-4192-8E44-2AEFA488A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000" y="2019300"/>
              <a:ext cx="352425" cy="3143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altLang="zh-CN" sz="1100"/>
                <a:t>100</a:t>
              </a:r>
            </a:p>
          </p:txBody>
        </p:sp>
        <p:sp>
          <p:nvSpPr>
            <p:cNvPr id="11278" name="AutoShape 14">
              <a:extLst>
                <a:ext uri="{FF2B5EF4-FFF2-40B4-BE49-F238E27FC236}">
                  <a16:creationId xmlns="" xmlns:a16="http://schemas.microsoft.com/office/drawing/2014/main" id="{2AED4120-A088-4518-9D06-2F56130C1E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985963" y="3865960"/>
              <a:ext cx="1839516" cy="1001315"/>
            </a:xfrm>
            <a:prstGeom prst="wedgeRoundRectCallout">
              <a:avLst>
                <a:gd name="adj1" fmla="val -25537"/>
                <a:gd name="adj2" fmla="val 100176"/>
                <a:gd name="adj3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轻度的</a:t>
              </a: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心理困扰</a:t>
              </a:r>
              <a:endParaRPr lang="en-US" altLang="zh-CN" sz="2000" b="1" dirty="0">
                <a:solidFill>
                  <a:schemeClr val="bg1"/>
                </a:solidFill>
                <a:latin typeface="Palatino Linotype" panose="02040502050505030304" pitchFamily="18" charset="0"/>
                <a:ea typeface="MS PGothic" panose="020B0600070205080204" pitchFamily="34" charset="-128"/>
              </a:endParaRPr>
            </a:p>
          </p:txBody>
        </p:sp>
        <p:sp>
          <p:nvSpPr>
            <p:cNvPr id="11279" name="Text Box 15">
              <a:extLst>
                <a:ext uri="{FF2B5EF4-FFF2-40B4-BE49-F238E27FC236}">
                  <a16:creationId xmlns="" xmlns:a16="http://schemas.microsoft.com/office/drawing/2014/main" id="{0542AEF5-0621-48A9-86BC-E05820A06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5132" y="2501504"/>
              <a:ext cx="3169444" cy="47722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心理</a:t>
              </a:r>
              <a:r>
                <a:rPr lang="zh-CN" altLang="en-US" b="1" dirty="0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不</a:t>
              </a: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健康</a:t>
              </a: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sz="1600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  <p:sp>
          <p:nvSpPr>
            <p:cNvPr id="11280" name="AutoShape 16">
              <a:extLst>
                <a:ext uri="{FF2B5EF4-FFF2-40B4-BE49-F238E27FC236}">
                  <a16:creationId xmlns="" xmlns:a16="http://schemas.microsoft.com/office/drawing/2014/main" id="{FB166A5D-638C-4B76-B2E9-1B1DD0B287E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071938" y="3885011"/>
              <a:ext cx="2020491" cy="1039416"/>
            </a:xfrm>
            <a:prstGeom prst="wedgeRoundRectCallout">
              <a:avLst>
                <a:gd name="adj1" fmla="val -19125"/>
                <a:gd name="adj2" fmla="val 104065"/>
                <a:gd name="adj3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中度的</a:t>
              </a: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Palatino Linotype" panose="02040502050505030304" pitchFamily="18" charset="0"/>
                  <a:ea typeface="MS PGothic" panose="020B0600070205080204" pitchFamily="34" charset="-128"/>
                </a:rPr>
                <a:t>心理障碍</a:t>
              </a:r>
            </a:p>
          </p:txBody>
        </p:sp>
        <p:sp>
          <p:nvSpPr>
            <p:cNvPr id="11282" name="Text Box 6">
              <a:extLst>
                <a:ext uri="{FF2B5EF4-FFF2-40B4-BE49-F238E27FC236}">
                  <a16:creationId xmlns="" xmlns:a16="http://schemas.microsoft.com/office/drawing/2014/main" id="{E755A2BA-1207-4972-ADEE-4C2E9E0C5B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3000" y="767954"/>
              <a:ext cx="912019" cy="529685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纯白</a:t>
              </a:r>
              <a:r>
                <a:rPr lang="zh-CN" altLang="zh-CN" sz="2000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  <p:sp>
          <p:nvSpPr>
            <p:cNvPr id="11283" name="Text Box 6">
              <a:extLst>
                <a:ext uri="{FF2B5EF4-FFF2-40B4-BE49-F238E27FC236}">
                  <a16:creationId xmlns="" xmlns:a16="http://schemas.microsoft.com/office/drawing/2014/main" id="{05E0E1D6-39CC-4187-B6F8-EDFF7460BA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1068" y="767954"/>
              <a:ext cx="912019" cy="5169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纯黑</a:t>
              </a:r>
              <a:r>
                <a:rPr lang="zh-CN" altLang="zh-CN" sz="2000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  <p:sp>
          <p:nvSpPr>
            <p:cNvPr id="11286" name="Text Box 6">
              <a:extLst>
                <a:ext uri="{FF2B5EF4-FFF2-40B4-BE49-F238E27FC236}">
                  <a16:creationId xmlns="" xmlns:a16="http://schemas.microsoft.com/office/drawing/2014/main" id="{8EC991F8-0089-46D7-8E74-A196E3B64A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3982" y="806054"/>
              <a:ext cx="912019" cy="5201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Verdana" panose="020B0604030504040204" pitchFamily="34" charset="0"/>
                </a:rPr>
                <a:t>深灰</a:t>
              </a:r>
              <a:r>
                <a:rPr lang="zh-CN" altLang="zh-CN" sz="2000" b="1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b="1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  <p:sp>
          <p:nvSpPr>
            <p:cNvPr id="11287" name="Text Box 6">
              <a:extLst>
                <a:ext uri="{FF2B5EF4-FFF2-40B4-BE49-F238E27FC236}">
                  <a16:creationId xmlns="" xmlns:a16="http://schemas.microsoft.com/office/drawing/2014/main" id="{AA6C1177-CCB7-4DEC-BC3C-BE54CD087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4707" y="806054"/>
              <a:ext cx="912019" cy="5201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浅灰</a:t>
              </a:r>
              <a:r>
                <a:rPr lang="zh-CN" altLang="zh-CN" sz="2000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</a:t>
              </a:r>
              <a:r>
                <a:rPr lang="zh-CN" altLang="zh-CN" b="1" dirty="0">
                  <a:solidFill>
                    <a:srgbClr val="FFFF00"/>
                  </a:solidFill>
                  <a:latin typeface="Verdana" panose="020B0604030504040204" pitchFamily="34" charset="0"/>
                </a:rPr>
                <a:t>       </a:t>
              </a: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Rectangle 2">
            <a:extLst>
              <a:ext uri="{FF2B5EF4-FFF2-40B4-BE49-F238E27FC236}">
                <a16:creationId xmlns="" xmlns:a16="http://schemas.microsoft.com/office/drawing/2014/main" id="{B8E0CD23-297A-4FA3-882F-72C143EAEE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75656" y="1827015"/>
            <a:ext cx="5695950" cy="24395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</a:rPr>
              <a:t>．环境适应问题</a:t>
            </a: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</a:rPr>
              <a:t>．学习问题</a:t>
            </a: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</a:rPr>
              <a:t>．人际关系问题</a:t>
            </a: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</a:rPr>
              <a:t>．恋爱与性心理问题</a:t>
            </a: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</a:rPr>
              <a:t>．性格与情绪问题</a:t>
            </a:r>
          </a:p>
          <a:p>
            <a:pPr marL="0" indent="0"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．求职与择业问题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="" xmlns:a16="http://schemas.microsoft.com/office/drawing/2014/main" id="{D8E3236F-A3D1-4471-ACF9-929044DF7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2255" y="469979"/>
            <a:ext cx="5099447" cy="600164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300" b="1" dirty="0"/>
              <a:t>（一）轻度的心理困扰</a:t>
            </a:r>
          </a:p>
        </p:txBody>
      </p:sp>
      <p:sp>
        <p:nvSpPr>
          <p:cNvPr id="18435" name="Rectangle 4">
            <a:extLst>
              <a:ext uri="{FF2B5EF4-FFF2-40B4-BE49-F238E27FC236}">
                <a16:creationId xmlns="" xmlns:a16="http://schemas.microsoft.com/office/drawing/2014/main" id="{41C72DFE-2126-4FF4-8AE0-855F283E2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4156" y="3765948"/>
            <a:ext cx="5695950" cy="10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</a:pPr>
            <a:endParaRPr lang="zh-CN" altLang="en-US" sz="2100" b="1">
              <a:latin typeface="宋体" panose="02010600030101010101" pitchFamily="2" charset="-122"/>
            </a:endParaRPr>
          </a:p>
        </p:txBody>
      </p:sp>
      <p:sp>
        <p:nvSpPr>
          <p:cNvPr id="18436" name="Text Box 5">
            <a:extLst>
              <a:ext uri="{FF2B5EF4-FFF2-40B4-BE49-F238E27FC236}">
                <a16:creationId xmlns="" xmlns:a16="http://schemas.microsoft.com/office/drawing/2014/main" id="{F270DC1A-52C3-4E78-9EB9-38885F569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133475"/>
            <a:ext cx="7272807" cy="46166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a typeface="黑体" panose="02010609060101010101" pitchFamily="49" charset="-122"/>
              </a:rPr>
              <a:t>历时不长，能正常学习、生活，只是效率有所下降。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0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0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0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0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0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0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56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="" xmlns:a16="http://schemas.microsoft.com/office/drawing/2014/main" id="{947B5DAA-B95C-4D2B-8F39-7EDEC7BDF5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483518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dirty="0"/>
              <a:t>（二）中度的心理障碍</a:t>
            </a:r>
          </a:p>
        </p:txBody>
      </p:sp>
      <p:sp>
        <p:nvSpPr>
          <p:cNvPr id="1091587" name="Rectangle 3">
            <a:extLst>
              <a:ext uri="{FF2B5EF4-FFF2-40B4-BE49-F238E27FC236}">
                <a16:creationId xmlns="" xmlns:a16="http://schemas.microsoft.com/office/drawing/2014/main" id="{B1BB9A60-DD7D-4045-9C5B-C35FE8CFD8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02432"/>
            <a:ext cx="6172200" cy="311353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主要是由于刺激强度过大或心理负担过重，不能维持正常的生活和学习</a:t>
            </a:r>
          </a:p>
          <a:p>
            <a:pPr>
              <a:lnSpc>
                <a:spcPct val="120000"/>
              </a:lnSpc>
            </a:pPr>
            <a:r>
              <a:rPr lang="zh-CN" altLang="en-US" sz="2400" dirty="0"/>
              <a:t>表现为神经症、轻度人格障碍</a:t>
            </a:r>
          </a:p>
          <a:p>
            <a:pPr>
              <a:lnSpc>
                <a:spcPct val="120000"/>
              </a:lnSpc>
            </a:pPr>
            <a:r>
              <a:rPr lang="zh-CN" altLang="en-US" sz="2400" dirty="0"/>
              <a:t>经过治疗和调节能够恢复健康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1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5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="" xmlns:a16="http://schemas.microsoft.com/office/drawing/2014/main" id="{9A36C798-38F8-4BA5-9F74-1DF965B826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70742"/>
            <a:ext cx="8229600" cy="857250"/>
          </a:xfrm>
        </p:spPr>
        <p:txBody>
          <a:bodyPr/>
          <a:lstStyle/>
          <a:p>
            <a:r>
              <a:rPr lang="en-US" altLang="zh-CN" dirty="0">
                <a:latin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</a:rPr>
              <a:t>．神经症</a:t>
            </a:r>
          </a:p>
        </p:txBody>
      </p:sp>
      <p:sp>
        <p:nvSpPr>
          <p:cNvPr id="1092611" name="Rectangle 3">
            <a:extLst>
              <a:ext uri="{FF2B5EF4-FFF2-40B4-BE49-F238E27FC236}">
                <a16:creationId xmlns="" xmlns:a16="http://schemas.microsoft.com/office/drawing/2014/main" id="{347D443B-CBB4-48F4-86E0-0ADEE3E70A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15616" y="1240027"/>
            <a:ext cx="6705600" cy="291465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其特征为持久的心理冲突，伴随情绪痛苦失调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包括：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抑郁症、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焦虑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症、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强迫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症、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恐怖症、癔症等。</a:t>
            </a:r>
            <a:endParaRPr lang="en-US" altLang="zh-CN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dirty="0">
              <a:latin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2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2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92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2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2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2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6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62" y="2664296"/>
            <a:ext cx="4364922" cy="2427734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sp>
        <p:nvSpPr>
          <p:cNvPr id="1048664" name="直接连接符 7"/>
          <p:cNvSpPr>
            <a:spLocks noChangeShapeType="1"/>
          </p:cNvSpPr>
          <p:nvPr/>
        </p:nvSpPr>
        <p:spPr bwMode="auto">
          <a:xfrm>
            <a:off x="4635500" y="2625331"/>
            <a:ext cx="4508500" cy="1190"/>
          </a:xfrm>
          <a:prstGeom prst="line">
            <a:avLst/>
          </a:prstGeom>
          <a:noFill/>
          <a:ln w="9525" cap="flat" cmpd="sng">
            <a:solidFill>
              <a:srgbClr val="7F7F7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65" name="直接连接符 89"/>
          <p:cNvSpPr>
            <a:spLocks noChangeShapeType="1"/>
          </p:cNvSpPr>
          <p:nvPr/>
        </p:nvSpPr>
        <p:spPr bwMode="auto">
          <a:xfrm>
            <a:off x="5011738" y="2733675"/>
            <a:ext cx="4132262" cy="0"/>
          </a:xfrm>
          <a:prstGeom prst="line">
            <a:avLst/>
          </a:prstGeom>
          <a:noFill/>
          <a:ln w="9525" cap="flat" cmpd="sng">
            <a:solidFill>
              <a:srgbClr val="A5A5A5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66" name="直接连接符 90"/>
          <p:cNvSpPr>
            <a:spLocks noChangeShapeType="1"/>
          </p:cNvSpPr>
          <p:nvPr/>
        </p:nvSpPr>
        <p:spPr bwMode="auto">
          <a:xfrm>
            <a:off x="5372100" y="2842022"/>
            <a:ext cx="3771900" cy="0"/>
          </a:xfrm>
          <a:prstGeom prst="line">
            <a:avLst/>
          </a:prstGeom>
          <a:noFill/>
          <a:ln w="9525" cap="flat" cmpd="sng">
            <a:solidFill>
              <a:srgbClr val="D8D8D8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971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91630"/>
            <a:ext cx="288032" cy="274340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pic>
        <p:nvPicPr>
          <p:cNvPr id="2097159" name="Picture 2" descr="E:\……在线课程建设 19 jia\logo\中心logo\心理中心logo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727" y="4659982"/>
            <a:ext cx="2448273" cy="483520"/>
          </a:xfrm>
          <a:prstGeom prst="rect">
            <a:avLst/>
          </a:prstGeom>
          <a:noFill/>
        </p:spPr>
      </p:pic>
      <p:sp>
        <p:nvSpPr>
          <p:cNvPr id="1048667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3512347" y="650884"/>
            <a:ext cx="1831271" cy="74635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914103"/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抑郁症</a:t>
            </a:r>
            <a:endParaRPr lang="zh-CN" altLang="zh-CN" sz="4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A792CE9-0F4B-428A-8D05-560D1EFF0D3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7266" y="1491630"/>
            <a:ext cx="6476734" cy="3648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789189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抑郁情绪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5384800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抑郁情绪是人类正常情绪之一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CF2190A-8CE4-4D8C-BEF5-B2986837BE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1430" t="29399" r="10640" b="17401"/>
          <a:stretch/>
        </p:blipFill>
        <p:spPr>
          <a:xfrm>
            <a:off x="1907704" y="2019974"/>
            <a:ext cx="5018714" cy="25428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303579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</a:t>
            </a:r>
            <a:r>
              <a:rPr lang="zh-CN" altLang="en-US" b="1" dirty="0">
                <a:solidFill>
                  <a:schemeClr val="accent2"/>
                </a:solidFill>
              </a:rPr>
              <a:t>的抑郁情绪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5384800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抑郁情绪与处境不相符</a:t>
            </a:r>
            <a:endParaRPr lang="en-US" altLang="zh-CN" sz="2400" b="1" dirty="0"/>
          </a:p>
          <a:p>
            <a:r>
              <a:rPr lang="zh-CN" altLang="en-US" sz="2400" b="1" dirty="0"/>
              <a:t>抑郁情绪过强、过久（超过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周）</a:t>
            </a:r>
            <a:endParaRPr lang="en-US" altLang="zh-CN" sz="2400" b="1" dirty="0"/>
          </a:p>
          <a:p>
            <a:r>
              <a:rPr lang="zh-CN" altLang="en-US" sz="2400" b="1" dirty="0"/>
              <a:t>反复发作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82030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抑郁症的</a:t>
            </a:r>
            <a:r>
              <a:rPr lang="zh-CN" altLang="en-US" b="1" dirty="0">
                <a:solidFill>
                  <a:schemeClr val="accent2"/>
                </a:solidFill>
              </a:rPr>
              <a:t>核心症状（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en-US" altLang="zh-CN" b="1" dirty="0">
                <a:solidFill>
                  <a:schemeClr val="accent2"/>
                </a:solidFill>
              </a:rPr>
              <a:t>/3</a:t>
            </a:r>
            <a:r>
              <a:rPr lang="zh-CN" altLang="en-US" b="1" dirty="0">
                <a:solidFill>
                  <a:schemeClr val="accent2"/>
                </a:solidFill>
              </a:rPr>
              <a:t>）和附加症状（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en-US" altLang="zh-CN" b="1" dirty="0">
                <a:solidFill>
                  <a:schemeClr val="accent2"/>
                </a:solidFill>
              </a:rPr>
              <a:t>/7</a:t>
            </a:r>
            <a:r>
              <a:rPr lang="zh-CN" altLang="en-US" b="1" dirty="0">
                <a:solidFill>
                  <a:schemeClr val="accent2"/>
                </a:solidFill>
              </a:rPr>
              <a:t>）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3024336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情绪低落</a:t>
            </a:r>
            <a:endParaRPr lang="en-US" altLang="zh-CN" sz="2400" b="1" dirty="0"/>
          </a:p>
          <a:p>
            <a:r>
              <a:rPr lang="zh-CN" altLang="en-US" sz="2400" b="1" dirty="0"/>
              <a:t>思维迟缓</a:t>
            </a:r>
            <a:endParaRPr lang="en-US" altLang="zh-CN" sz="2400" b="1" dirty="0"/>
          </a:p>
          <a:p>
            <a:r>
              <a:rPr lang="zh-CN" altLang="en-US" sz="2400" b="1" dirty="0"/>
              <a:t>言语行为减少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C5AE5287-D0B5-40B2-94F6-83394FDDB355}"/>
              </a:ext>
            </a:extLst>
          </p:cNvPr>
          <p:cNvSpPr txBox="1">
            <a:spLocks noChangeArrowheads="1"/>
          </p:cNvSpPr>
          <p:nvPr/>
        </p:nvSpPr>
        <p:spPr>
          <a:xfrm>
            <a:off x="3923928" y="1460202"/>
            <a:ext cx="4536504" cy="3127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/>
              <a:t>自信心丧失或自卑</a:t>
            </a:r>
            <a:endParaRPr lang="en-US" altLang="zh-CN" sz="2400" b="1" dirty="0"/>
          </a:p>
          <a:p>
            <a:r>
              <a:rPr lang="zh-CN" altLang="en-US" sz="2400" b="1" dirty="0"/>
              <a:t>过分的罪恶感和无理由的自责</a:t>
            </a:r>
            <a:endParaRPr lang="en-US" altLang="zh-CN" sz="2400" b="1" dirty="0"/>
          </a:p>
          <a:p>
            <a:r>
              <a:rPr lang="zh-CN" altLang="en-US" sz="2400" b="1" dirty="0"/>
              <a:t>反复出现自杀的念头</a:t>
            </a:r>
            <a:endParaRPr lang="en-US" altLang="zh-CN" sz="2400" b="1" dirty="0"/>
          </a:p>
          <a:p>
            <a:r>
              <a:rPr lang="zh-CN" altLang="en-US" sz="2400" b="1" dirty="0"/>
              <a:t>容易被激怒或者呆呆的</a:t>
            </a:r>
            <a:endParaRPr lang="en-US" altLang="zh-CN" sz="2400" b="1" dirty="0"/>
          </a:p>
          <a:p>
            <a:r>
              <a:rPr lang="zh-CN" altLang="en-US" sz="2400" b="1" dirty="0"/>
              <a:t>睡眠障碍</a:t>
            </a:r>
            <a:endParaRPr lang="en-US" altLang="zh-CN" sz="2400" b="1" dirty="0"/>
          </a:p>
          <a:p>
            <a:r>
              <a:rPr lang="zh-CN" altLang="en-US" sz="2400" b="1" dirty="0"/>
              <a:t>食欲改变</a:t>
            </a:r>
            <a:endParaRPr lang="en-US" altLang="zh-CN" sz="2400" b="1" dirty="0"/>
          </a:p>
          <a:p>
            <a:r>
              <a:rPr lang="zh-CN" altLang="en-US" sz="2400" b="1" dirty="0"/>
              <a:t>身体不适，功能性疼痛</a:t>
            </a:r>
          </a:p>
        </p:txBody>
      </p:sp>
    </p:spTree>
    <p:extLst>
      <p:ext uri="{BB962C8B-B14F-4D97-AF65-F5344CB8AC3E}">
        <p14:creationId xmlns="" xmlns:p14="http://schemas.microsoft.com/office/powerpoint/2010/main" val="280359052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抑郁症的病因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5384800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遗传因素</a:t>
            </a:r>
            <a:endParaRPr lang="en-US" altLang="zh-CN" sz="2400" b="1" dirty="0"/>
          </a:p>
          <a:p>
            <a:r>
              <a:rPr lang="zh-CN" altLang="en-US" sz="2400" b="1" dirty="0"/>
              <a:t>性格基础</a:t>
            </a:r>
            <a:endParaRPr lang="en-US" altLang="zh-CN" sz="2400" b="1" dirty="0"/>
          </a:p>
          <a:p>
            <a:r>
              <a:rPr lang="zh-CN" altLang="en-US" sz="2400" b="1" dirty="0"/>
              <a:t>环境导致的心理创伤事件</a:t>
            </a:r>
            <a:endParaRPr lang="en-US" altLang="zh-CN" sz="2400" b="1" dirty="0"/>
          </a:p>
          <a:p>
            <a:r>
              <a:rPr lang="zh-CN" altLang="en-US" sz="2400" b="1" dirty="0"/>
              <a:t>生物化学因素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神经递质紊乱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923327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339502"/>
            <a:ext cx="82296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200" b="1" dirty="0" smtClean="0"/>
              <a:t>教学目标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7624" y="987574"/>
            <a:ext cx="7776864" cy="3528392"/>
          </a:xfrm>
        </p:spPr>
        <p:txBody>
          <a:bodyPr>
            <a:noAutofit/>
          </a:bodyPr>
          <a:lstStyle/>
          <a:p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zh-CN" sz="2400" b="1" dirty="0" smtClean="0">
                <a:latin typeface="+mn-ea"/>
              </a:rPr>
              <a:t>素质</a:t>
            </a:r>
            <a:r>
              <a:rPr lang="zh-CN" altLang="zh-CN" sz="2400" b="1" dirty="0" smtClean="0">
                <a:latin typeface="+mn-ea"/>
              </a:rPr>
              <a:t>目标</a:t>
            </a: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+mn-ea"/>
              </a:rPr>
              <a:t>树立正确心理健康观念，提高维护心理健康的自觉性</a:t>
            </a:r>
          </a:p>
          <a:p>
            <a:r>
              <a:rPr lang="en-US" altLang="zh-CN" sz="2400" b="1" dirty="0" smtClean="0">
                <a:latin typeface="+mn-ea"/>
              </a:rPr>
              <a:t>2</a:t>
            </a:r>
            <a:r>
              <a:rPr lang="en-US" altLang="zh-CN" sz="2400" b="1" dirty="0" smtClean="0">
                <a:latin typeface="+mn-ea"/>
              </a:rPr>
              <a:t>.</a:t>
            </a:r>
            <a:r>
              <a:rPr lang="zh-CN" altLang="zh-CN" sz="2400" b="1" dirty="0" smtClean="0">
                <a:latin typeface="+mn-ea"/>
              </a:rPr>
              <a:t>知识目标</a:t>
            </a:r>
          </a:p>
          <a:p>
            <a:pPr marL="1296000" indent="-540000">
              <a:buNone/>
            </a:pPr>
            <a:r>
              <a:rPr lang="en-US" altLang="zh-CN" sz="2400" b="1" dirty="0" smtClean="0">
                <a:latin typeface="+mn-ea"/>
              </a:rPr>
              <a:t>(1)</a:t>
            </a:r>
            <a:r>
              <a:rPr lang="zh-CN" altLang="zh-CN" sz="2400" b="1" dirty="0" smtClean="0">
                <a:latin typeface="+mn-ea"/>
              </a:rPr>
              <a:t>熟悉心理健康的概念和标准</a:t>
            </a:r>
          </a:p>
          <a:p>
            <a:pPr marL="1296000" indent="-540000">
              <a:buNone/>
            </a:pPr>
            <a:r>
              <a:rPr lang="en-US" altLang="zh-CN" sz="2400" b="1" dirty="0" smtClean="0">
                <a:latin typeface="+mn-ea"/>
              </a:rPr>
              <a:t>(2)</a:t>
            </a:r>
            <a:r>
              <a:rPr lang="zh-CN" altLang="zh-CN" sz="2400" b="1" dirty="0" smtClean="0">
                <a:latin typeface="+mn-ea"/>
              </a:rPr>
              <a:t>了解心理健康状态的等级</a:t>
            </a:r>
          </a:p>
          <a:p>
            <a:pPr marL="1296000" indent="-540000">
              <a:buNone/>
            </a:pPr>
            <a:r>
              <a:rPr lang="en-US" altLang="zh-CN" sz="2400" b="1" dirty="0" smtClean="0">
                <a:latin typeface="+mn-ea"/>
              </a:rPr>
              <a:t>(3)</a:t>
            </a:r>
            <a:r>
              <a:rPr lang="zh-CN" altLang="zh-CN" sz="2400" b="1" dirty="0" smtClean="0">
                <a:latin typeface="+mn-ea"/>
              </a:rPr>
              <a:t>了解亚健康的概念和成因</a:t>
            </a:r>
          </a:p>
          <a:p>
            <a:r>
              <a:rPr lang="en-US" altLang="zh-CN" sz="2400" b="1" dirty="0" smtClean="0">
                <a:latin typeface="+mn-ea"/>
              </a:rPr>
              <a:t>3.</a:t>
            </a:r>
            <a:r>
              <a:rPr lang="zh-CN" altLang="zh-CN" sz="2400" b="1" dirty="0" smtClean="0">
                <a:latin typeface="+mn-ea"/>
              </a:rPr>
              <a:t>能力</a:t>
            </a:r>
            <a:r>
              <a:rPr lang="zh-CN" altLang="zh-CN" sz="2400" b="1" dirty="0" smtClean="0">
                <a:latin typeface="+mn-ea"/>
              </a:rPr>
              <a:t>目标</a:t>
            </a:r>
          </a:p>
          <a:p>
            <a:pPr marL="1080000">
              <a:buNone/>
            </a:pPr>
            <a:r>
              <a:rPr lang="en-US" altLang="zh-CN" sz="2400" b="1" dirty="0" smtClean="0">
                <a:latin typeface="+mn-ea"/>
              </a:rPr>
              <a:t>(1)</a:t>
            </a:r>
            <a:r>
              <a:rPr lang="zh-CN" altLang="zh-CN" sz="2400" b="1" dirty="0" smtClean="0">
                <a:latin typeface="+mn-ea"/>
              </a:rPr>
              <a:t>学会辨别神经症和精神病的方法</a:t>
            </a:r>
          </a:p>
          <a:p>
            <a:pPr marL="1080000">
              <a:buNone/>
            </a:pPr>
            <a:r>
              <a:rPr lang="en-US" altLang="zh-CN" sz="2400" b="1" dirty="0" smtClean="0">
                <a:latin typeface="+mn-ea"/>
              </a:rPr>
              <a:t>(</a:t>
            </a:r>
            <a:r>
              <a:rPr lang="en-US" altLang="zh-CN" sz="2400" b="1" dirty="0" smtClean="0">
                <a:latin typeface="+mn-ea"/>
              </a:rPr>
              <a:t>2)</a:t>
            </a:r>
            <a:r>
              <a:rPr lang="zh-CN" altLang="zh-CN" sz="2400" b="1" dirty="0" smtClean="0">
                <a:latin typeface="+mn-ea"/>
              </a:rPr>
              <a:t>掌握预防与消除亚健康的策略</a:t>
            </a:r>
          </a:p>
          <a:p>
            <a:pPr>
              <a:buNone/>
            </a:pPr>
            <a:endParaRPr lang="zh-CN" altLang="en-US" sz="2400" b="1" dirty="0" smtClean="0"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抑郁症特有的认知模式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7056784" cy="3127772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严重的自我贬低</a:t>
            </a:r>
          </a:p>
          <a:p>
            <a:pPr lvl="1"/>
            <a:r>
              <a:rPr lang="zh-CN" altLang="en-US" sz="2400" b="1" dirty="0"/>
              <a:t>看过去，自己没有用</a:t>
            </a:r>
          </a:p>
          <a:p>
            <a:pPr lvl="1"/>
            <a:r>
              <a:rPr lang="zh-CN" altLang="en-US" sz="2400" b="1" dirty="0"/>
              <a:t>看现在，自己没有价值</a:t>
            </a:r>
          </a:p>
          <a:p>
            <a:pPr lvl="1"/>
            <a:r>
              <a:rPr lang="zh-CN" altLang="en-US" sz="2400" b="1" dirty="0"/>
              <a:t>看将来，自己没有希望</a:t>
            </a:r>
            <a:r>
              <a:rPr lang="en-US" altLang="zh-CN" sz="2400" b="1" dirty="0"/>
              <a:t>——</a:t>
            </a:r>
            <a:r>
              <a:rPr lang="zh-CN" altLang="en-US" sz="2400" b="1" dirty="0">
                <a:solidFill>
                  <a:srgbClr val="FF0000"/>
                </a:solidFill>
              </a:rPr>
              <a:t>自杀危险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18300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抑郁症的治疗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6984776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精神科药物治疗</a:t>
            </a:r>
            <a:endParaRPr lang="en-US" altLang="zh-CN" sz="2400" b="1" dirty="0"/>
          </a:p>
          <a:p>
            <a:r>
              <a:rPr lang="zh-CN" altLang="en-US" sz="2400" b="1" dirty="0"/>
              <a:t>心理咨询</a:t>
            </a:r>
            <a:endParaRPr lang="en-US" altLang="zh-CN" sz="2400" b="1" dirty="0"/>
          </a:p>
          <a:p>
            <a:r>
              <a:rPr lang="zh-CN" altLang="en-US" sz="2400" b="1" dirty="0"/>
              <a:t>环境支持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398401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对抑郁症的偏见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6984776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得抑郁症是可耻的。</a:t>
            </a:r>
            <a:endParaRPr lang="en-US" altLang="zh-CN" sz="2400" b="1" dirty="0"/>
          </a:p>
          <a:p>
            <a:r>
              <a:rPr lang="zh-CN" altLang="en-US" sz="2400" b="1" dirty="0"/>
              <a:t>外向、乐观的人不会得抑郁症。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468254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55526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b="1" dirty="0"/>
              <a:t>抑郁症的预防</a:t>
            </a:r>
          </a:p>
        </p:txBody>
      </p:sp>
      <p:sp>
        <p:nvSpPr>
          <p:cNvPr id="1048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91630"/>
            <a:ext cx="6984776" cy="3127772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接纳自己，心理健康。</a:t>
            </a:r>
            <a:endParaRPr lang="en-US" altLang="zh-CN" sz="2400" b="1" dirty="0"/>
          </a:p>
          <a:p>
            <a:r>
              <a:rPr lang="zh-CN" altLang="en-US" sz="2400" b="1" dirty="0"/>
              <a:t>出现问题，尽早求助。</a:t>
            </a:r>
            <a:endParaRPr lang="en-US" altLang="zh-CN" sz="2400" b="1" dirty="0"/>
          </a:p>
          <a:p>
            <a:r>
              <a:rPr lang="zh-CN" altLang="en-US" sz="2400" b="1" dirty="0"/>
              <a:t>关爱他人，传递知识和爱。</a:t>
            </a:r>
            <a:endParaRPr lang="en-US" altLang="zh-CN" sz="2400" b="1" dirty="0"/>
          </a:p>
          <a:p>
            <a:endParaRPr lang="zh-CN" altLang="en-US" sz="2400" b="1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6AB30A-9B52-49E8-8A15-B83EE56139E1}"/>
              </a:ext>
            </a:extLst>
          </p:cNvPr>
          <p:cNvSpPr/>
          <p:nvPr/>
        </p:nvSpPr>
        <p:spPr>
          <a:xfrm>
            <a:off x="35496" y="51470"/>
            <a:ext cx="138044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103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了解抑郁症</a:t>
            </a:r>
            <a:endParaRPr lang="zh-CN" altLang="zh-CN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09170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Rectangle 2">
            <a:extLst>
              <a:ext uri="{FF2B5EF4-FFF2-40B4-BE49-F238E27FC236}">
                <a16:creationId xmlns="" xmlns:a16="http://schemas.microsoft.com/office/drawing/2014/main" id="{CF539A80-F0C7-40E0-9533-214594430A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1561" y="1419224"/>
            <a:ext cx="7237040" cy="331276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神经症</a:t>
            </a:r>
            <a:r>
              <a:rPr lang="zh-CN" altLang="en-US" dirty="0"/>
              <a:t>患者对自己的心理和行为感到痛苦，很想改变 </a:t>
            </a:r>
            <a:endParaRPr lang="zh-CN" altLang="en-US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人格障碍</a:t>
            </a:r>
            <a:r>
              <a:rPr lang="zh-CN" altLang="en-US" dirty="0">
                <a:latin typeface="宋体" panose="02010600030101010101" pitchFamily="2" charset="-122"/>
              </a:rPr>
              <a:t>的人适应社会困难，有些人</a:t>
            </a:r>
            <a:r>
              <a:rPr lang="zh-CN" altLang="en-US" dirty="0"/>
              <a:t>自己并不感到很痛苦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）偏执型人格障碍。</a:t>
            </a:r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）分裂型人格障碍。</a:t>
            </a:r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）表演型人格障碍。</a:t>
            </a:r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）反社会型人格障碍。</a:t>
            </a:r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5</a:t>
            </a:r>
            <a:r>
              <a:rPr lang="zh-CN" altLang="zh-CN" dirty="0" smtClean="0"/>
              <a:t>）焦虑型人格障碍。</a:t>
            </a:r>
          </a:p>
          <a:p>
            <a:pPr>
              <a:lnSpc>
                <a:spcPct val="120000"/>
              </a:lnSpc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2530" name="Rectangle 3">
            <a:extLst>
              <a:ext uri="{FF2B5EF4-FFF2-40B4-BE49-F238E27FC236}">
                <a16:creationId xmlns="" xmlns:a16="http://schemas.microsoft.com/office/drawing/2014/main" id="{F1C7F7A2-80FE-4D6F-8A69-59634A636E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7624" y="627534"/>
            <a:ext cx="6172200" cy="68580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</a:rPr>
              <a:t>．</a:t>
            </a:r>
            <a:r>
              <a:rPr lang="zh-CN" altLang="en-US" dirty="0" smtClean="0">
                <a:latin typeface="宋体" panose="02010600030101010101" pitchFamily="2" charset="-122"/>
              </a:rPr>
              <a:t>人格障碍</a:t>
            </a:r>
            <a:endParaRPr lang="en-US" altLang="zh-CN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4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4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4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4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4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4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65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="" xmlns:a16="http://schemas.microsoft.com/office/drawing/2014/main" id="{947B5DAA-B95C-4D2B-8F39-7EDEC7BDF5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546831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dirty="0"/>
              <a:t>（三）重度的心理疾病</a:t>
            </a:r>
            <a:r>
              <a:rPr lang="en-US" altLang="zh-CN" dirty="0"/>
              <a:t>——</a:t>
            </a:r>
            <a:r>
              <a:rPr lang="zh-CN" altLang="zh-CN" dirty="0"/>
              <a:t>精神病</a:t>
            </a:r>
            <a:endParaRPr lang="zh-CN" altLang="en-US" dirty="0"/>
          </a:p>
        </p:txBody>
      </p:sp>
      <p:sp>
        <p:nvSpPr>
          <p:cNvPr id="1091587" name="Rectangle 3">
            <a:extLst>
              <a:ext uri="{FF2B5EF4-FFF2-40B4-BE49-F238E27FC236}">
                <a16:creationId xmlns="" xmlns:a16="http://schemas.microsoft.com/office/drawing/2014/main" id="{B1BB9A60-DD7D-4045-9C5B-C35FE8CFD8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83135"/>
            <a:ext cx="6172200" cy="3113534"/>
          </a:xfrm>
        </p:spPr>
        <p:txBody>
          <a:bodyPr>
            <a:normAutofit/>
          </a:bodyPr>
          <a:lstStyle/>
          <a:p>
            <a:r>
              <a:rPr lang="zh-CN" altLang="zh-CN" sz="2400" dirty="0"/>
              <a:t>精神分裂症、</a:t>
            </a:r>
            <a:endParaRPr lang="en-US" altLang="zh-CN" sz="2400" dirty="0"/>
          </a:p>
          <a:p>
            <a:r>
              <a:rPr lang="zh-CN" altLang="zh-CN" sz="2400" dirty="0"/>
              <a:t>躁狂抑郁性精神病、</a:t>
            </a:r>
            <a:endParaRPr lang="en-US" altLang="zh-CN" sz="2400" dirty="0"/>
          </a:p>
          <a:p>
            <a:r>
              <a:rPr lang="zh-CN" altLang="zh-CN" sz="2400" dirty="0"/>
              <a:t>更年期精神病、</a:t>
            </a:r>
            <a:endParaRPr lang="en-US" altLang="zh-CN" sz="2400" dirty="0"/>
          </a:p>
          <a:p>
            <a:r>
              <a:rPr lang="zh-CN" altLang="zh-CN" sz="2400" dirty="0"/>
              <a:t>偏执性精神病等</a:t>
            </a:r>
            <a:endParaRPr lang="zh-CN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336499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1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1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58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6070C7-5EA5-4CCB-ACDC-8F4A84144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98782"/>
            <a:ext cx="8229600" cy="857250"/>
          </a:xfrm>
        </p:spPr>
        <p:txBody>
          <a:bodyPr/>
          <a:lstStyle/>
          <a:p>
            <a:r>
              <a:rPr lang="zh-CN" altLang="zh-CN" dirty="0"/>
              <a:t>“病与非病三原则”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E52DF82-04C1-40DC-B86C-D14A35EF6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3394472"/>
          </a:xfrm>
        </p:spPr>
        <p:txBody>
          <a:bodyPr>
            <a:normAutofit/>
          </a:bodyPr>
          <a:lstStyle/>
          <a:p>
            <a:r>
              <a:rPr lang="zh-CN" altLang="zh-CN" dirty="0"/>
              <a:t>只要背离其中之一，即可诊断为精神病。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）主客观世界统一性原则。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）心理活动的内在一致性原则。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）人格的相对稳定性原则。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33517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>
            <a:extLst>
              <a:ext uri="{FF2B5EF4-FFF2-40B4-BE49-F238E27FC236}">
                <a16:creationId xmlns="" xmlns:a16="http://schemas.microsoft.com/office/drawing/2014/main" id="{D6460D8A-2573-4FAB-9360-E8C7B69393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66850" y="1600200"/>
            <a:ext cx="6172200" cy="2000250"/>
          </a:xfrm>
        </p:spPr>
        <p:txBody>
          <a:bodyPr/>
          <a:lstStyle/>
          <a:p>
            <a:r>
              <a:rPr lang="zh-CN" altLang="en-US" sz="2400"/>
              <a:t>与人保持良好的人际关系</a:t>
            </a:r>
          </a:p>
          <a:p>
            <a:r>
              <a:rPr lang="zh-CN" altLang="en-US" sz="2400"/>
              <a:t>人生有目标，学习有意义</a:t>
            </a:r>
          </a:p>
          <a:p>
            <a:r>
              <a:rPr lang="zh-CN" altLang="en-US" sz="2400"/>
              <a:t>多参加活动让生活更充实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="" xmlns:a16="http://schemas.microsoft.com/office/drawing/2014/main" id="{BEC20E74-5AFF-4711-BFF4-34C6B11792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8150" y="555526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大学生怎样才能心理更健康？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7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7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7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="" xmlns:a16="http://schemas.microsoft.com/office/drawing/2014/main" id="{6FB230C2-D026-4666-8F76-E2B7EE9FAC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3528" y="1707654"/>
            <a:ext cx="8208912" cy="2914650"/>
          </a:xfrm>
        </p:spPr>
        <p:txBody>
          <a:bodyPr/>
          <a:lstStyle/>
          <a:p>
            <a:r>
              <a:rPr lang="zh-CN" altLang="en-US" sz="2400" dirty="0"/>
              <a:t>拥有宁静的心灵去</a:t>
            </a:r>
            <a:r>
              <a:rPr lang="zh-CN" altLang="en-US" sz="2400" dirty="0">
                <a:solidFill>
                  <a:srgbClr val="FF0000"/>
                </a:solidFill>
              </a:rPr>
              <a:t>接受</a:t>
            </a:r>
            <a:r>
              <a:rPr lang="zh-CN" altLang="en-US" sz="2400" dirty="0"/>
              <a:t>那些不可能改变的事实；</a:t>
            </a:r>
          </a:p>
          <a:p>
            <a:r>
              <a:rPr lang="zh-CN" altLang="en-US" sz="2400" dirty="0"/>
              <a:t>拥有勇气去</a:t>
            </a:r>
            <a:r>
              <a:rPr lang="zh-CN" altLang="en-US" sz="2400" dirty="0">
                <a:solidFill>
                  <a:srgbClr val="FF0000"/>
                </a:solidFill>
              </a:rPr>
              <a:t>改变</a:t>
            </a:r>
            <a:r>
              <a:rPr lang="zh-CN" altLang="en-US" sz="2400" dirty="0"/>
              <a:t>那些必须改变的事情</a:t>
            </a:r>
          </a:p>
          <a:p>
            <a:r>
              <a:rPr lang="zh-CN" altLang="en-US" sz="2400" dirty="0"/>
              <a:t>拥有智慧去区分哪些是不可改变的，哪些是必须改变的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611560" y="1131590"/>
            <a:ext cx="7859712" cy="385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</a:rPr>
              <a:t>活动</a:t>
            </a:r>
            <a:r>
              <a:rPr lang="zh-CN" altLang="en-US" sz="2400" b="1" dirty="0">
                <a:latin typeface="+mn-ea"/>
              </a:rPr>
              <a:t>流程：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宋体" charset="-122"/>
              </a:rPr>
              <a:t>1</a:t>
            </a:r>
            <a:r>
              <a:rPr lang="zh-CN" altLang="en-US" sz="2400" b="1" dirty="0" smtClean="0">
                <a:latin typeface="宋体" charset="-122"/>
              </a:rPr>
              <a:t>．给每个小组发一个“心理收纳箱”（小纸盒等容器即可），给每个人发一张纸条。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宋体" charset="-122"/>
              </a:rPr>
              <a:t>2</a:t>
            </a:r>
            <a:r>
              <a:rPr lang="zh-CN" altLang="en-US" sz="2400" b="1" dirty="0" smtClean="0">
                <a:latin typeface="宋体" charset="-122"/>
              </a:rPr>
              <a:t>．每人在纸条上写出自己现在最大的困扰和愿望，不写姓名，然后投入“心理收纳箱”中</a:t>
            </a:r>
            <a:r>
              <a:rPr lang="zh-CN" altLang="en-US" sz="2400" b="1" dirty="0" smtClean="0">
                <a:latin typeface="宋体" charset="-122"/>
              </a:rPr>
              <a:t>。</a:t>
            </a:r>
            <a:endParaRPr lang="en-US" altLang="zh-CN" sz="2400" b="1" dirty="0" smtClean="0">
              <a:latin typeface="宋体" charset="-122"/>
            </a:endParaRPr>
          </a:p>
          <a:p>
            <a:pPr>
              <a:lnSpc>
                <a:spcPct val="120000"/>
              </a:lnSpc>
            </a:pPr>
            <a:endParaRPr lang="zh-CN" altLang="en-US" sz="2400" b="1" dirty="0" smtClean="0"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※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进行线上活动，可以通过教学资源平台、电话、短信或网络聊天工具进行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改为收集“你认为大学生存在的心理困扰”，每人发给组长汇总。</a:t>
            </a:r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403648" y="483518"/>
            <a:ext cx="7128792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charset="-122"/>
              </a:rPr>
              <a:t> </a:t>
            </a:r>
            <a:r>
              <a:rPr lang="en-US" altLang="zh-CN" sz="3200" b="1" dirty="0">
                <a:latin typeface="宋体" charset="-122"/>
              </a:rPr>
              <a:t>【</a:t>
            </a:r>
            <a:r>
              <a:rPr lang="zh-CN" altLang="en-US" sz="3200" b="1" dirty="0">
                <a:latin typeface="宋体" charset="-122"/>
              </a:rPr>
              <a:t>活动提升</a:t>
            </a:r>
            <a:r>
              <a:rPr lang="en-US" altLang="zh-CN" sz="3200" b="1" dirty="0" smtClean="0">
                <a:latin typeface="宋体" charset="-122"/>
              </a:rPr>
              <a:t>】</a:t>
            </a:r>
            <a:r>
              <a:rPr lang="zh-CN" altLang="en-US" sz="3200" b="1" dirty="0" smtClean="0">
                <a:latin typeface="+mn-ea"/>
              </a:rPr>
              <a:t>体验感悟</a:t>
            </a:r>
            <a:r>
              <a:rPr lang="zh-CN" altLang="en-US" sz="3200" b="1" dirty="0" smtClean="0">
                <a:latin typeface="+mn-ea"/>
              </a:rPr>
              <a:t>：</a:t>
            </a:r>
            <a:r>
              <a:rPr lang="zh-CN" altLang="en-US" sz="3200" b="1" dirty="0" smtClean="0">
                <a:latin typeface="宋体" charset="-122"/>
              </a:rPr>
              <a:t>心理收纳箱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91630"/>
            <a:ext cx="8675688" cy="2664296"/>
          </a:xfrm>
          <a:solidFill>
            <a:schemeClr val="bg1">
              <a:alpha val="67000"/>
            </a:schemeClr>
          </a:solidFill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altLang="zh-CN" dirty="0" smtClean="0">
                <a:latin typeface="+mn-ea"/>
              </a:rPr>
              <a:t>      </a:t>
            </a:r>
            <a:r>
              <a:rPr lang="zh-CN" altLang="zh-CN" dirty="0" smtClean="0">
                <a:latin typeface="+mn-ea"/>
              </a:rPr>
              <a:t>长期以来</a:t>
            </a:r>
            <a:r>
              <a:rPr lang="zh-CN" altLang="zh-CN" dirty="0" smtClean="0">
                <a:latin typeface="+mn-ea"/>
              </a:rPr>
              <a:t>，人们一直以为：身体没病就是健康。随着社会的发展</a:t>
            </a:r>
            <a:r>
              <a:rPr lang="zh-CN" altLang="zh-CN" dirty="0" smtClean="0">
                <a:latin typeface="+mn-ea"/>
              </a:rPr>
              <a:t>，身体</a:t>
            </a:r>
            <a:r>
              <a:rPr lang="zh-CN" altLang="zh-CN" dirty="0" smtClean="0">
                <a:latin typeface="+mn-ea"/>
              </a:rPr>
              <a:t>不健康固然影响人的心理健康和社会适应力，但心理不健康同样会导致身体疾病和适应力下降。因此，大学生在注重身体健康的同时，必须关注自身心理健康，不断提高适应环境的能力。</a:t>
            </a:r>
          </a:p>
          <a:p>
            <a:pPr algn="just">
              <a:buFont typeface="Wingdings" pitchFamily="2" charset="2"/>
              <a:buNone/>
            </a:pPr>
            <a:endParaRPr lang="zh-CN" altLang="en-US" b="1" dirty="0" smtClean="0">
              <a:latin typeface="+mn-ea"/>
            </a:endParaRPr>
          </a:p>
          <a:p>
            <a:pPr algn="just"/>
            <a:endParaRPr lang="zh-CN" altLang="en-US" b="1" dirty="0" smtClean="0">
              <a:latin typeface="+mn-ea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>
          <a:xfrm>
            <a:off x="395536" y="339502"/>
            <a:ext cx="8229600" cy="857250"/>
          </a:xfrm>
        </p:spPr>
        <p:txBody>
          <a:bodyPr/>
          <a:lstStyle/>
          <a:p>
            <a:r>
              <a:rPr lang="zh-CN" altLang="en-US" b="1" dirty="0" smtClean="0"/>
              <a:t>导语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371600"/>
            <a:ext cx="8229600" cy="29146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dirty="0" smtClean="0">
                <a:latin typeface="宋体" charset="-122"/>
              </a:rPr>
              <a:t>分享：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dirty="0" smtClean="0">
                <a:latin typeface="宋体" charset="-122"/>
              </a:rPr>
              <a:t>1</a:t>
            </a:r>
            <a:r>
              <a:rPr lang="zh-CN" altLang="en-US" dirty="0" smtClean="0">
                <a:latin typeface="宋体" charset="-122"/>
              </a:rPr>
              <a:t>．</a:t>
            </a:r>
            <a:r>
              <a:rPr lang="zh-CN" altLang="en-US" dirty="0" smtClean="0">
                <a:latin typeface="宋体" charset="-122"/>
              </a:rPr>
              <a:t>由</a:t>
            </a:r>
            <a:r>
              <a:rPr lang="zh-CN" altLang="en-US" dirty="0" smtClean="0">
                <a:latin typeface="宋体" charset="-122"/>
              </a:rPr>
              <a:t>组长总结并宣读本组所有的内容，与</a:t>
            </a:r>
            <a:r>
              <a:rPr lang="zh-CN" altLang="en-US" dirty="0" smtClean="0">
                <a:latin typeface="宋体" charset="-122"/>
              </a:rPr>
              <a:t>全班分享</a:t>
            </a:r>
            <a:r>
              <a:rPr lang="zh-CN" altLang="en-US" dirty="0" smtClean="0">
                <a:latin typeface="宋体" charset="-122"/>
              </a:rPr>
              <a:t>。</a:t>
            </a:r>
            <a:endParaRPr lang="en-US" altLang="zh-CN" dirty="0" smtClean="0">
              <a:latin typeface="宋体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dirty="0" smtClean="0">
                <a:latin typeface="宋体" charset="-122"/>
              </a:rPr>
              <a:t>2.</a:t>
            </a:r>
            <a:r>
              <a:rPr lang="zh-CN" altLang="en-US" dirty="0" smtClean="0">
                <a:latin typeface="宋体" charset="-122"/>
              </a:rPr>
              <a:t>别人</a:t>
            </a:r>
            <a:r>
              <a:rPr lang="zh-CN" altLang="en-US" dirty="0" smtClean="0">
                <a:latin typeface="宋体" charset="-122"/>
              </a:rPr>
              <a:t>的困扰和愿望，你是否也有同感</a:t>
            </a:r>
            <a:r>
              <a:rPr lang="zh-CN" altLang="en-US" dirty="0" smtClean="0">
                <a:latin typeface="宋体" charset="-122"/>
              </a:rPr>
              <a:t>？</a:t>
            </a:r>
            <a:endParaRPr lang="zh-CN" altLang="en-US" dirty="0" smtClean="0">
              <a:latin typeface="宋体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483518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本讲小结：心灵修炼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6088" y="1485900"/>
            <a:ext cx="8697912" cy="29146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zh-CN" sz="2800" b="1" dirty="0" smtClean="0">
                <a:latin typeface="+mn-ea"/>
              </a:rPr>
              <a:t>．心理健康的概念和标准是什么？</a:t>
            </a:r>
          </a:p>
          <a:p>
            <a:pPr>
              <a:buNone/>
            </a:pP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zh-CN" sz="2800" b="1" dirty="0" smtClean="0">
                <a:latin typeface="+mn-ea"/>
              </a:rPr>
              <a:t>．心理健康的状态划分为哪几个等级？</a:t>
            </a:r>
          </a:p>
          <a:p>
            <a:pPr>
              <a:buNone/>
            </a:pPr>
            <a:endParaRPr lang="en-US" altLang="zh-CN" sz="2800" b="1" dirty="0" smtClean="0">
              <a:latin typeface="+mn-ea"/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※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课后请在课程资源平台，完成本讲小测验。</a:t>
            </a:r>
          </a:p>
          <a:p>
            <a:pPr eaLnBrk="1" hangingPunct="1">
              <a:buNone/>
            </a:pPr>
            <a:endParaRPr lang="zh-CN" altLang="en-US" sz="2800" b="1" dirty="0" smtClean="0">
              <a:latin typeface="+mn-ea"/>
            </a:endParaRPr>
          </a:p>
          <a:p>
            <a:pPr eaLnBrk="1" hangingPunct="1">
              <a:buNone/>
            </a:pPr>
            <a:endParaRPr lang="zh-CN" altLang="en-US" sz="2800" b="1" dirty="0" smtClean="0"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Freeform 3"/>
          <p:cNvSpPr>
            <a:spLocks noChangeArrowheads="1"/>
          </p:cNvSpPr>
          <p:nvPr/>
        </p:nvSpPr>
        <p:spPr bwMode="auto">
          <a:xfrm>
            <a:off x="1346200" y="2340769"/>
            <a:ext cx="487363" cy="169069"/>
          </a:xfrm>
          <a:custGeom>
            <a:avLst/>
            <a:gdLst>
              <a:gd name="T0" fmla="*/ 10802 w 767"/>
              <a:gd name="T1" fmla="*/ 41392 h 354"/>
              <a:gd name="T2" fmla="*/ 228749 w 767"/>
              <a:gd name="T3" fmla="*/ 225425 h 354"/>
              <a:gd name="T4" fmla="*/ 483551 w 767"/>
              <a:gd name="T5" fmla="*/ 82783 h 354"/>
              <a:gd name="T6" fmla="*/ 442249 w 767"/>
              <a:gd name="T7" fmla="*/ 14646 h 354"/>
              <a:gd name="T8" fmla="*/ 420009 w 767"/>
              <a:gd name="T9" fmla="*/ 7005 h 354"/>
              <a:gd name="T10" fmla="*/ 430811 w 767"/>
              <a:gd name="T11" fmla="*/ 18467 h 354"/>
              <a:gd name="T12" fmla="*/ 442249 w 767"/>
              <a:gd name="T13" fmla="*/ 78962 h 354"/>
              <a:gd name="T14" fmla="*/ 228749 w 767"/>
              <a:gd name="T15" fmla="*/ 210779 h 354"/>
              <a:gd name="T16" fmla="*/ 33677 w 767"/>
              <a:gd name="T17" fmla="*/ 44576 h 354"/>
              <a:gd name="T18" fmla="*/ 44479 w 767"/>
              <a:gd name="T19" fmla="*/ 0 h 354"/>
              <a:gd name="T20" fmla="*/ 18427 w 767"/>
              <a:gd name="T21" fmla="*/ 0 h 354"/>
              <a:gd name="T22" fmla="*/ 10802 w 767"/>
              <a:gd name="T23" fmla="*/ 41392 h 354"/>
              <a:gd name="T24" fmla="*/ 10802 w 767"/>
              <a:gd name="T25" fmla="*/ 41392 h 354"/>
              <a:gd name="T26" fmla="*/ 10802 w 767"/>
              <a:gd name="T27" fmla="*/ 41392 h 354"/>
              <a:gd name="T28" fmla="*/ 10802 w 767"/>
              <a:gd name="T29" fmla="*/ 41392 h 3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7"/>
              <a:gd name="T46" fmla="*/ 0 h 354"/>
              <a:gd name="T47" fmla="*/ 767 w 767"/>
              <a:gd name="T48" fmla="*/ 354 h 35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7" h="354">
                <a:moveTo>
                  <a:pt x="17" y="65"/>
                </a:moveTo>
                <a:cubicBezTo>
                  <a:pt x="0" y="236"/>
                  <a:pt x="159" y="354"/>
                  <a:pt x="360" y="354"/>
                </a:cubicBezTo>
                <a:cubicBezTo>
                  <a:pt x="572" y="354"/>
                  <a:pt x="767" y="272"/>
                  <a:pt x="761" y="130"/>
                </a:cubicBezTo>
                <a:cubicBezTo>
                  <a:pt x="761" y="70"/>
                  <a:pt x="720" y="35"/>
                  <a:pt x="696" y="23"/>
                </a:cubicBezTo>
                <a:cubicBezTo>
                  <a:pt x="684" y="11"/>
                  <a:pt x="673" y="5"/>
                  <a:pt x="661" y="11"/>
                </a:cubicBezTo>
                <a:cubicBezTo>
                  <a:pt x="655" y="11"/>
                  <a:pt x="673" y="23"/>
                  <a:pt x="678" y="29"/>
                </a:cubicBezTo>
                <a:cubicBezTo>
                  <a:pt x="696" y="59"/>
                  <a:pt x="702" y="94"/>
                  <a:pt x="696" y="124"/>
                </a:cubicBezTo>
                <a:cubicBezTo>
                  <a:pt x="690" y="248"/>
                  <a:pt x="554" y="331"/>
                  <a:pt x="360" y="331"/>
                </a:cubicBezTo>
                <a:cubicBezTo>
                  <a:pt x="183" y="319"/>
                  <a:pt x="35" y="218"/>
                  <a:pt x="53" y="70"/>
                </a:cubicBezTo>
                <a:cubicBezTo>
                  <a:pt x="59" y="47"/>
                  <a:pt x="64" y="23"/>
                  <a:pt x="70" y="0"/>
                </a:cubicBezTo>
                <a:cubicBezTo>
                  <a:pt x="59" y="0"/>
                  <a:pt x="47" y="0"/>
                  <a:pt x="29" y="0"/>
                </a:cubicBezTo>
                <a:cubicBezTo>
                  <a:pt x="23" y="17"/>
                  <a:pt x="17" y="41"/>
                  <a:pt x="17" y="6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5" name="Freeform 4"/>
          <p:cNvSpPr>
            <a:spLocks noChangeArrowheads="1"/>
          </p:cNvSpPr>
          <p:nvPr/>
        </p:nvSpPr>
        <p:spPr bwMode="auto">
          <a:xfrm>
            <a:off x="2227264" y="2018110"/>
            <a:ext cx="585787" cy="163115"/>
          </a:xfrm>
          <a:custGeom>
            <a:avLst/>
            <a:gdLst>
              <a:gd name="T0" fmla="*/ 311318 w 922"/>
              <a:gd name="T1" fmla="*/ 0 h 342"/>
              <a:gd name="T2" fmla="*/ 33673 w 922"/>
              <a:gd name="T3" fmla="*/ 119554 h 342"/>
              <a:gd name="T4" fmla="*/ 3177 w 922"/>
              <a:gd name="T5" fmla="*/ 191414 h 342"/>
              <a:gd name="T6" fmla="*/ 6989 w 922"/>
              <a:gd name="T7" fmla="*/ 217487 h 342"/>
              <a:gd name="T8" fmla="*/ 14613 w 922"/>
              <a:gd name="T9" fmla="*/ 187598 h 342"/>
              <a:gd name="T10" fmla="*/ 48286 w 922"/>
              <a:gd name="T11" fmla="*/ 131001 h 342"/>
              <a:gd name="T12" fmla="*/ 307506 w 922"/>
              <a:gd name="T13" fmla="*/ 26073 h 342"/>
              <a:gd name="T14" fmla="*/ 552114 w 922"/>
              <a:gd name="T15" fmla="*/ 187598 h 342"/>
              <a:gd name="T16" fmla="*/ 581975 w 922"/>
              <a:gd name="T17" fmla="*/ 187598 h 342"/>
              <a:gd name="T18" fmla="*/ 311318 w 922"/>
              <a:gd name="T19" fmla="*/ 0 h 342"/>
              <a:gd name="T20" fmla="*/ 311318 w 922"/>
              <a:gd name="T21" fmla="*/ 0 h 342"/>
              <a:gd name="T22" fmla="*/ 311318 w 922"/>
              <a:gd name="T23" fmla="*/ 0 h 342"/>
              <a:gd name="T24" fmla="*/ 311318 w 922"/>
              <a:gd name="T25" fmla="*/ 0 h 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22"/>
              <a:gd name="T40" fmla="*/ 0 h 342"/>
              <a:gd name="T41" fmla="*/ 922 w 922"/>
              <a:gd name="T42" fmla="*/ 342 h 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22" h="342">
                <a:moveTo>
                  <a:pt x="490" y="0"/>
                </a:moveTo>
                <a:cubicBezTo>
                  <a:pt x="289" y="0"/>
                  <a:pt x="130" y="82"/>
                  <a:pt x="53" y="188"/>
                </a:cubicBezTo>
                <a:cubicBezTo>
                  <a:pt x="23" y="224"/>
                  <a:pt x="5" y="265"/>
                  <a:pt x="5" y="301"/>
                </a:cubicBezTo>
                <a:cubicBezTo>
                  <a:pt x="0" y="324"/>
                  <a:pt x="5" y="342"/>
                  <a:pt x="11" y="342"/>
                </a:cubicBezTo>
                <a:cubicBezTo>
                  <a:pt x="17" y="342"/>
                  <a:pt x="17" y="324"/>
                  <a:pt x="23" y="295"/>
                </a:cubicBezTo>
                <a:cubicBezTo>
                  <a:pt x="41" y="259"/>
                  <a:pt x="53" y="236"/>
                  <a:pt x="76" y="206"/>
                </a:cubicBezTo>
                <a:cubicBezTo>
                  <a:pt x="153" y="118"/>
                  <a:pt x="301" y="41"/>
                  <a:pt x="484" y="41"/>
                </a:cubicBezTo>
                <a:cubicBezTo>
                  <a:pt x="733" y="41"/>
                  <a:pt x="881" y="159"/>
                  <a:pt x="869" y="295"/>
                </a:cubicBezTo>
                <a:cubicBezTo>
                  <a:pt x="887" y="295"/>
                  <a:pt x="898" y="295"/>
                  <a:pt x="916" y="295"/>
                </a:cubicBezTo>
                <a:cubicBezTo>
                  <a:pt x="922" y="106"/>
                  <a:pt x="739" y="0"/>
                  <a:pt x="49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6" name="Freeform 5"/>
          <p:cNvSpPr>
            <a:spLocks noChangeArrowheads="1"/>
          </p:cNvSpPr>
          <p:nvPr/>
        </p:nvSpPr>
        <p:spPr bwMode="auto">
          <a:xfrm>
            <a:off x="1365251" y="2158604"/>
            <a:ext cx="1444625" cy="182165"/>
          </a:xfrm>
          <a:custGeom>
            <a:avLst/>
            <a:gdLst>
              <a:gd name="T0" fmla="*/ 1414145 w 2275"/>
              <a:gd name="T1" fmla="*/ 0 h 382"/>
              <a:gd name="T2" fmla="*/ 1414145 w 2275"/>
              <a:gd name="T3" fmla="*/ 6994 h 382"/>
              <a:gd name="T4" fmla="*/ 1087755 w 2275"/>
              <a:gd name="T5" fmla="*/ 137975 h 382"/>
              <a:gd name="T6" fmla="*/ 739140 w 2275"/>
              <a:gd name="T7" fmla="*/ 97282 h 382"/>
              <a:gd name="T8" fmla="*/ 397510 w 2275"/>
              <a:gd name="T9" fmla="*/ 52138 h 382"/>
              <a:gd name="T10" fmla="*/ 0 w 2275"/>
              <a:gd name="T11" fmla="*/ 242887 h 382"/>
              <a:gd name="T12" fmla="*/ 24765 w 2275"/>
              <a:gd name="T13" fmla="*/ 242887 h 382"/>
              <a:gd name="T14" fmla="*/ 374650 w 2275"/>
              <a:gd name="T15" fmla="*/ 104276 h 382"/>
              <a:gd name="T16" fmla="*/ 704850 w 2275"/>
              <a:gd name="T17" fmla="*/ 153235 h 382"/>
              <a:gd name="T18" fmla="*/ 952500 w 2275"/>
              <a:gd name="T19" fmla="*/ 190749 h 382"/>
              <a:gd name="T20" fmla="*/ 982345 w 2275"/>
              <a:gd name="T21" fmla="*/ 194564 h 382"/>
              <a:gd name="T22" fmla="*/ 982345 w 2275"/>
              <a:gd name="T23" fmla="*/ 197743 h 382"/>
              <a:gd name="T24" fmla="*/ 975360 w 2275"/>
              <a:gd name="T25" fmla="*/ 201558 h 382"/>
              <a:gd name="T26" fmla="*/ 997585 w 2275"/>
              <a:gd name="T27" fmla="*/ 209188 h 382"/>
              <a:gd name="T28" fmla="*/ 1012825 w 2275"/>
              <a:gd name="T29" fmla="*/ 201558 h 382"/>
              <a:gd name="T30" fmla="*/ 1065530 w 2275"/>
              <a:gd name="T31" fmla="*/ 201558 h 382"/>
              <a:gd name="T32" fmla="*/ 1440815 w 2275"/>
              <a:gd name="T33" fmla="*/ 33063 h 382"/>
              <a:gd name="T34" fmla="*/ 1444625 w 2275"/>
              <a:gd name="T35" fmla="*/ 0 h 382"/>
              <a:gd name="T36" fmla="*/ 1414145 w 2275"/>
              <a:gd name="T37" fmla="*/ 0 h 382"/>
              <a:gd name="T38" fmla="*/ 1414145 w 2275"/>
              <a:gd name="T39" fmla="*/ 0 h 382"/>
              <a:gd name="T40" fmla="*/ 1414145 w 2275"/>
              <a:gd name="T41" fmla="*/ 0 h 382"/>
              <a:gd name="T42" fmla="*/ 1414145 w 2275"/>
              <a:gd name="T43" fmla="*/ 0 h 38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75"/>
              <a:gd name="T67" fmla="*/ 0 h 382"/>
              <a:gd name="T68" fmla="*/ 2275 w 2275"/>
              <a:gd name="T69" fmla="*/ 382 h 38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75" h="382">
                <a:moveTo>
                  <a:pt x="2227" y="0"/>
                </a:moveTo>
                <a:cubicBezTo>
                  <a:pt x="2227" y="5"/>
                  <a:pt x="2227" y="11"/>
                  <a:pt x="2227" y="11"/>
                </a:cubicBezTo>
                <a:cubicBezTo>
                  <a:pt x="2198" y="164"/>
                  <a:pt x="1991" y="235"/>
                  <a:pt x="1713" y="217"/>
                </a:cubicBezTo>
                <a:cubicBezTo>
                  <a:pt x="1506" y="205"/>
                  <a:pt x="1316" y="176"/>
                  <a:pt x="1164" y="153"/>
                </a:cubicBezTo>
                <a:cubicBezTo>
                  <a:pt x="992" y="123"/>
                  <a:pt x="791" y="88"/>
                  <a:pt x="626" y="82"/>
                </a:cubicBezTo>
                <a:cubicBezTo>
                  <a:pt x="322" y="76"/>
                  <a:pt x="65" y="188"/>
                  <a:pt x="0" y="382"/>
                </a:cubicBezTo>
                <a:cubicBezTo>
                  <a:pt x="15" y="382"/>
                  <a:pt x="29" y="382"/>
                  <a:pt x="39" y="382"/>
                </a:cubicBezTo>
                <a:cubicBezTo>
                  <a:pt x="112" y="223"/>
                  <a:pt x="336" y="147"/>
                  <a:pt x="590" y="164"/>
                </a:cubicBezTo>
                <a:cubicBezTo>
                  <a:pt x="761" y="170"/>
                  <a:pt x="939" y="205"/>
                  <a:pt x="1110" y="241"/>
                </a:cubicBezTo>
                <a:cubicBezTo>
                  <a:pt x="1258" y="264"/>
                  <a:pt x="1382" y="288"/>
                  <a:pt x="1500" y="300"/>
                </a:cubicBezTo>
                <a:cubicBezTo>
                  <a:pt x="1512" y="306"/>
                  <a:pt x="1530" y="306"/>
                  <a:pt x="1547" y="306"/>
                </a:cubicBezTo>
                <a:cubicBezTo>
                  <a:pt x="1547" y="311"/>
                  <a:pt x="1547" y="311"/>
                  <a:pt x="1547" y="311"/>
                </a:cubicBezTo>
                <a:cubicBezTo>
                  <a:pt x="1542" y="311"/>
                  <a:pt x="1536" y="311"/>
                  <a:pt x="1536" y="317"/>
                </a:cubicBezTo>
                <a:cubicBezTo>
                  <a:pt x="1547" y="317"/>
                  <a:pt x="1560" y="323"/>
                  <a:pt x="1571" y="329"/>
                </a:cubicBezTo>
                <a:cubicBezTo>
                  <a:pt x="1577" y="323"/>
                  <a:pt x="1589" y="323"/>
                  <a:pt x="1595" y="317"/>
                </a:cubicBezTo>
                <a:cubicBezTo>
                  <a:pt x="1619" y="311"/>
                  <a:pt x="1648" y="317"/>
                  <a:pt x="1678" y="317"/>
                </a:cubicBezTo>
                <a:cubicBezTo>
                  <a:pt x="1991" y="323"/>
                  <a:pt x="2233" y="241"/>
                  <a:pt x="2269" y="52"/>
                </a:cubicBezTo>
                <a:cubicBezTo>
                  <a:pt x="2269" y="35"/>
                  <a:pt x="2275" y="17"/>
                  <a:pt x="2275" y="0"/>
                </a:cubicBezTo>
                <a:cubicBezTo>
                  <a:pt x="2257" y="0"/>
                  <a:pt x="2245" y="0"/>
                  <a:pt x="2227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7" name="Freeform 6"/>
          <p:cNvSpPr>
            <a:spLocks noChangeArrowheads="1"/>
          </p:cNvSpPr>
          <p:nvPr/>
        </p:nvSpPr>
        <p:spPr bwMode="auto">
          <a:xfrm>
            <a:off x="990600" y="2309813"/>
            <a:ext cx="1371600" cy="534591"/>
          </a:xfrm>
          <a:custGeom>
            <a:avLst/>
            <a:gdLst>
              <a:gd name="T0" fmla="*/ 550800 w 2159"/>
              <a:gd name="T1" fmla="*/ 652436 h 1122"/>
              <a:gd name="T2" fmla="*/ 1000588 w 2159"/>
              <a:gd name="T3" fmla="*/ 416111 h 1122"/>
              <a:gd name="T4" fmla="*/ 1229294 w 2159"/>
              <a:gd name="T5" fmla="*/ 127057 h 1122"/>
              <a:gd name="T6" fmla="*/ 1372235 w 2159"/>
              <a:gd name="T7" fmla="*/ 6988 h 1122"/>
              <a:gd name="T8" fmla="*/ 1348729 w 2159"/>
              <a:gd name="T9" fmla="*/ 0 h 1122"/>
              <a:gd name="T10" fmla="*/ 1041882 w 2159"/>
              <a:gd name="T11" fmla="*/ 209644 h 1122"/>
              <a:gd name="T12" fmla="*/ 761082 w 2159"/>
              <a:gd name="T13" fmla="*/ 517756 h 1122"/>
              <a:gd name="T14" fmla="*/ 483459 w 2159"/>
              <a:gd name="T15" fmla="*/ 649260 h 1122"/>
              <a:gd name="T16" fmla="*/ 175976 w 2159"/>
              <a:gd name="T17" fmla="*/ 622578 h 1122"/>
              <a:gd name="T18" fmla="*/ 6988 w 2159"/>
              <a:gd name="T19" fmla="*/ 675306 h 1122"/>
              <a:gd name="T20" fmla="*/ 205835 w 2159"/>
              <a:gd name="T21" fmla="*/ 708976 h 1122"/>
              <a:gd name="T22" fmla="*/ 423106 w 2159"/>
              <a:gd name="T23" fmla="*/ 686741 h 1122"/>
              <a:gd name="T24" fmla="*/ 464400 w 2159"/>
              <a:gd name="T25" fmla="*/ 690553 h 1122"/>
              <a:gd name="T26" fmla="*/ 550800 w 2159"/>
              <a:gd name="T27" fmla="*/ 652436 h 1122"/>
              <a:gd name="T28" fmla="*/ 550800 w 2159"/>
              <a:gd name="T29" fmla="*/ 652436 h 1122"/>
              <a:gd name="T30" fmla="*/ 550800 w 2159"/>
              <a:gd name="T31" fmla="*/ 652436 h 1122"/>
              <a:gd name="T32" fmla="*/ 550800 w 2159"/>
              <a:gd name="T33" fmla="*/ 652436 h 112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159"/>
              <a:gd name="T52" fmla="*/ 0 h 1122"/>
              <a:gd name="T53" fmla="*/ 2159 w 2159"/>
              <a:gd name="T54" fmla="*/ 1122 h 112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159" h="1122">
                <a:moveTo>
                  <a:pt x="867" y="1027"/>
                </a:moveTo>
                <a:cubicBezTo>
                  <a:pt x="1074" y="974"/>
                  <a:pt x="1351" y="862"/>
                  <a:pt x="1575" y="655"/>
                </a:cubicBezTo>
                <a:cubicBezTo>
                  <a:pt x="1740" y="496"/>
                  <a:pt x="1800" y="366"/>
                  <a:pt x="1935" y="200"/>
                </a:cubicBezTo>
                <a:cubicBezTo>
                  <a:pt x="2018" y="106"/>
                  <a:pt x="2100" y="41"/>
                  <a:pt x="2160" y="11"/>
                </a:cubicBezTo>
                <a:cubicBezTo>
                  <a:pt x="2148" y="5"/>
                  <a:pt x="2136" y="0"/>
                  <a:pt x="2123" y="0"/>
                </a:cubicBezTo>
                <a:cubicBezTo>
                  <a:pt x="1953" y="53"/>
                  <a:pt x="1794" y="165"/>
                  <a:pt x="1640" y="330"/>
                </a:cubicBezTo>
                <a:cubicBezTo>
                  <a:pt x="1456" y="519"/>
                  <a:pt x="1380" y="655"/>
                  <a:pt x="1198" y="815"/>
                </a:cubicBezTo>
                <a:cubicBezTo>
                  <a:pt x="1062" y="927"/>
                  <a:pt x="867" y="1004"/>
                  <a:pt x="761" y="1022"/>
                </a:cubicBezTo>
                <a:cubicBezTo>
                  <a:pt x="637" y="1010"/>
                  <a:pt x="412" y="980"/>
                  <a:pt x="277" y="980"/>
                </a:cubicBezTo>
                <a:cubicBezTo>
                  <a:pt x="153" y="980"/>
                  <a:pt x="22" y="998"/>
                  <a:pt x="11" y="1063"/>
                </a:cubicBezTo>
                <a:cubicBezTo>
                  <a:pt x="0" y="1122"/>
                  <a:pt x="206" y="1122"/>
                  <a:pt x="324" y="1116"/>
                </a:cubicBezTo>
                <a:cubicBezTo>
                  <a:pt x="412" y="1116"/>
                  <a:pt x="578" y="1098"/>
                  <a:pt x="666" y="1081"/>
                </a:cubicBezTo>
                <a:cubicBezTo>
                  <a:pt x="683" y="1087"/>
                  <a:pt x="708" y="1087"/>
                  <a:pt x="731" y="1087"/>
                </a:cubicBezTo>
                <a:cubicBezTo>
                  <a:pt x="765" y="1051"/>
                  <a:pt x="808" y="1022"/>
                  <a:pt x="867" y="102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8" name="Freeform 7"/>
          <p:cNvSpPr>
            <a:spLocks noChangeArrowheads="1"/>
          </p:cNvSpPr>
          <p:nvPr/>
        </p:nvSpPr>
        <p:spPr bwMode="auto">
          <a:xfrm>
            <a:off x="1455739" y="2678907"/>
            <a:ext cx="911225" cy="169069"/>
          </a:xfrm>
          <a:custGeom>
            <a:avLst/>
            <a:gdLst>
              <a:gd name="T0" fmla="*/ 877547 w 1434"/>
              <a:gd name="T1" fmla="*/ 14646 h 354"/>
              <a:gd name="T2" fmla="*/ 787314 w 1434"/>
              <a:gd name="T3" fmla="*/ 86604 h 354"/>
              <a:gd name="T4" fmla="*/ 390162 w 1434"/>
              <a:gd name="T5" fmla="*/ 184033 h 354"/>
              <a:gd name="T6" fmla="*/ 62909 w 1434"/>
              <a:gd name="T7" fmla="*/ 165566 h 354"/>
              <a:gd name="T8" fmla="*/ 62909 w 1434"/>
              <a:gd name="T9" fmla="*/ 165566 h 354"/>
              <a:gd name="T10" fmla="*/ 85785 w 1434"/>
              <a:gd name="T11" fmla="*/ 161746 h 354"/>
              <a:gd name="T12" fmla="*/ 0 w 1434"/>
              <a:gd name="T13" fmla="*/ 199316 h 354"/>
              <a:gd name="T14" fmla="*/ 359025 w 1434"/>
              <a:gd name="T15" fmla="*/ 226062 h 354"/>
              <a:gd name="T16" fmla="*/ 794939 w 1434"/>
              <a:gd name="T17" fmla="*/ 105071 h 354"/>
              <a:gd name="T18" fmla="*/ 888349 w 1434"/>
              <a:gd name="T19" fmla="*/ 29929 h 354"/>
              <a:gd name="T20" fmla="*/ 904235 w 1434"/>
              <a:gd name="T21" fmla="*/ 3184 h 354"/>
              <a:gd name="T22" fmla="*/ 877547 w 1434"/>
              <a:gd name="T23" fmla="*/ 14646 h 354"/>
              <a:gd name="T24" fmla="*/ 877547 w 1434"/>
              <a:gd name="T25" fmla="*/ 14646 h 354"/>
              <a:gd name="T26" fmla="*/ 877547 w 1434"/>
              <a:gd name="T27" fmla="*/ 14646 h 354"/>
              <a:gd name="T28" fmla="*/ 877547 w 1434"/>
              <a:gd name="T29" fmla="*/ 14646 h 3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34"/>
              <a:gd name="T46" fmla="*/ 0 h 354"/>
              <a:gd name="T47" fmla="*/ 1434 w 1434"/>
              <a:gd name="T48" fmla="*/ 354 h 35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34" h="354">
                <a:moveTo>
                  <a:pt x="1381" y="23"/>
                </a:moveTo>
                <a:cubicBezTo>
                  <a:pt x="1345" y="53"/>
                  <a:pt x="1299" y="100"/>
                  <a:pt x="1239" y="136"/>
                </a:cubicBezTo>
                <a:cubicBezTo>
                  <a:pt x="1057" y="254"/>
                  <a:pt x="885" y="289"/>
                  <a:pt x="614" y="289"/>
                </a:cubicBezTo>
                <a:cubicBezTo>
                  <a:pt x="389" y="289"/>
                  <a:pt x="171" y="272"/>
                  <a:pt x="99" y="260"/>
                </a:cubicBezTo>
                <a:cubicBezTo>
                  <a:pt x="99" y="260"/>
                  <a:pt x="99" y="260"/>
                  <a:pt x="99" y="260"/>
                </a:cubicBezTo>
                <a:cubicBezTo>
                  <a:pt x="112" y="260"/>
                  <a:pt x="124" y="254"/>
                  <a:pt x="135" y="254"/>
                </a:cubicBezTo>
                <a:cubicBezTo>
                  <a:pt x="75" y="248"/>
                  <a:pt x="35" y="278"/>
                  <a:pt x="0" y="313"/>
                </a:cubicBezTo>
                <a:cubicBezTo>
                  <a:pt x="128" y="331"/>
                  <a:pt x="353" y="355"/>
                  <a:pt x="565" y="355"/>
                </a:cubicBezTo>
                <a:cubicBezTo>
                  <a:pt x="868" y="355"/>
                  <a:pt x="1067" y="295"/>
                  <a:pt x="1251" y="165"/>
                </a:cubicBezTo>
                <a:cubicBezTo>
                  <a:pt x="1305" y="124"/>
                  <a:pt x="1364" y="76"/>
                  <a:pt x="1398" y="47"/>
                </a:cubicBezTo>
                <a:cubicBezTo>
                  <a:pt x="1423" y="29"/>
                  <a:pt x="1434" y="11"/>
                  <a:pt x="1423" y="5"/>
                </a:cubicBezTo>
                <a:cubicBezTo>
                  <a:pt x="1411" y="0"/>
                  <a:pt x="1398" y="5"/>
                  <a:pt x="1381" y="2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9" name="Freeform 8"/>
          <p:cNvSpPr>
            <a:spLocks noChangeArrowheads="1"/>
          </p:cNvSpPr>
          <p:nvPr/>
        </p:nvSpPr>
        <p:spPr bwMode="auto">
          <a:xfrm>
            <a:off x="2936875" y="2557462"/>
            <a:ext cx="465138" cy="282179"/>
          </a:xfrm>
          <a:custGeom>
            <a:avLst/>
            <a:gdLst>
              <a:gd name="T0" fmla="*/ 453700 w 732"/>
              <a:gd name="T1" fmla="*/ 86433 h 592"/>
              <a:gd name="T2" fmla="*/ 408584 w 732"/>
              <a:gd name="T3" fmla="*/ 10804 h 592"/>
              <a:gd name="T4" fmla="*/ 205881 w 732"/>
              <a:gd name="T5" fmla="*/ 67367 h 592"/>
              <a:gd name="T6" fmla="*/ 108659 w 732"/>
              <a:gd name="T7" fmla="*/ 123930 h 592"/>
              <a:gd name="T8" fmla="*/ 48293 w 732"/>
              <a:gd name="T9" fmla="*/ 172866 h 592"/>
              <a:gd name="T10" fmla="*/ 18428 w 732"/>
              <a:gd name="T11" fmla="*/ 214176 h 592"/>
              <a:gd name="T12" fmla="*/ 37491 w 732"/>
              <a:gd name="T13" fmla="*/ 206550 h 592"/>
              <a:gd name="T14" fmla="*/ 63543 w 732"/>
              <a:gd name="T15" fmla="*/ 184306 h 592"/>
              <a:gd name="T16" fmla="*/ 67356 w 732"/>
              <a:gd name="T17" fmla="*/ 184306 h 592"/>
              <a:gd name="T18" fmla="*/ 10802 w 732"/>
              <a:gd name="T19" fmla="*/ 293618 h 592"/>
              <a:gd name="T20" fmla="*/ 93409 w 732"/>
              <a:gd name="T21" fmla="*/ 376238 h 592"/>
              <a:gd name="T22" fmla="*/ 318988 w 732"/>
              <a:gd name="T23" fmla="*/ 255486 h 592"/>
              <a:gd name="T24" fmla="*/ 322801 w 732"/>
              <a:gd name="T25" fmla="*/ 255486 h 592"/>
              <a:gd name="T26" fmla="*/ 461325 w 732"/>
              <a:gd name="T27" fmla="*/ 78807 h 592"/>
              <a:gd name="T28" fmla="*/ 453700 w 732"/>
              <a:gd name="T29" fmla="*/ 86433 h 592"/>
              <a:gd name="T30" fmla="*/ 296112 w 732"/>
              <a:gd name="T31" fmla="*/ 248495 h 592"/>
              <a:gd name="T32" fmla="*/ 123274 w 732"/>
              <a:gd name="T33" fmla="*/ 342555 h 592"/>
              <a:gd name="T34" fmla="*/ 97221 w 732"/>
              <a:gd name="T35" fmla="*/ 323488 h 592"/>
              <a:gd name="T36" fmla="*/ 213506 w 732"/>
              <a:gd name="T37" fmla="*/ 161426 h 592"/>
              <a:gd name="T38" fmla="*/ 401595 w 732"/>
              <a:gd name="T39" fmla="*/ 29870 h 592"/>
              <a:gd name="T40" fmla="*/ 439085 w 732"/>
              <a:gd name="T41" fmla="*/ 67367 h 592"/>
              <a:gd name="T42" fmla="*/ 296112 w 732"/>
              <a:gd name="T43" fmla="*/ 248495 h 59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32"/>
              <a:gd name="T67" fmla="*/ 0 h 592"/>
              <a:gd name="T68" fmla="*/ 732 w 732"/>
              <a:gd name="T69" fmla="*/ 592 h 59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32" h="592">
                <a:moveTo>
                  <a:pt x="714" y="136"/>
                </a:moveTo>
                <a:cubicBezTo>
                  <a:pt x="732" y="82"/>
                  <a:pt x="708" y="23"/>
                  <a:pt x="643" y="17"/>
                </a:cubicBezTo>
                <a:cubicBezTo>
                  <a:pt x="561" y="0"/>
                  <a:pt x="448" y="41"/>
                  <a:pt x="324" y="106"/>
                </a:cubicBezTo>
                <a:cubicBezTo>
                  <a:pt x="259" y="136"/>
                  <a:pt x="206" y="171"/>
                  <a:pt x="171" y="195"/>
                </a:cubicBezTo>
                <a:cubicBezTo>
                  <a:pt x="141" y="219"/>
                  <a:pt x="88" y="266"/>
                  <a:pt x="76" y="272"/>
                </a:cubicBezTo>
                <a:cubicBezTo>
                  <a:pt x="41" y="308"/>
                  <a:pt x="23" y="325"/>
                  <a:pt x="29" y="337"/>
                </a:cubicBezTo>
                <a:cubicBezTo>
                  <a:pt x="35" y="343"/>
                  <a:pt x="47" y="337"/>
                  <a:pt x="59" y="325"/>
                </a:cubicBezTo>
                <a:cubicBezTo>
                  <a:pt x="82" y="308"/>
                  <a:pt x="94" y="296"/>
                  <a:pt x="100" y="290"/>
                </a:cubicBezTo>
                <a:cubicBezTo>
                  <a:pt x="106" y="290"/>
                  <a:pt x="106" y="290"/>
                  <a:pt x="106" y="290"/>
                </a:cubicBezTo>
                <a:cubicBezTo>
                  <a:pt x="47" y="361"/>
                  <a:pt x="23" y="408"/>
                  <a:pt x="17" y="462"/>
                </a:cubicBezTo>
                <a:cubicBezTo>
                  <a:pt x="0" y="562"/>
                  <a:pt x="76" y="592"/>
                  <a:pt x="147" y="592"/>
                </a:cubicBezTo>
                <a:cubicBezTo>
                  <a:pt x="271" y="580"/>
                  <a:pt x="419" y="474"/>
                  <a:pt x="502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96" y="325"/>
                  <a:pt x="667" y="231"/>
                  <a:pt x="726" y="124"/>
                </a:cubicBezTo>
                <a:cubicBezTo>
                  <a:pt x="726" y="130"/>
                  <a:pt x="720" y="136"/>
                  <a:pt x="714" y="136"/>
                </a:cubicBezTo>
                <a:moveTo>
                  <a:pt x="466" y="391"/>
                </a:moveTo>
                <a:cubicBezTo>
                  <a:pt x="378" y="468"/>
                  <a:pt x="259" y="539"/>
                  <a:pt x="194" y="539"/>
                </a:cubicBezTo>
                <a:cubicBezTo>
                  <a:pt x="171" y="539"/>
                  <a:pt x="159" y="533"/>
                  <a:pt x="153" y="509"/>
                </a:cubicBezTo>
                <a:cubicBezTo>
                  <a:pt x="147" y="468"/>
                  <a:pt x="200" y="379"/>
                  <a:pt x="336" y="254"/>
                </a:cubicBezTo>
                <a:cubicBezTo>
                  <a:pt x="448" y="136"/>
                  <a:pt x="567" y="47"/>
                  <a:pt x="632" y="47"/>
                </a:cubicBezTo>
                <a:cubicBezTo>
                  <a:pt x="667" y="47"/>
                  <a:pt x="697" y="65"/>
                  <a:pt x="691" y="106"/>
                </a:cubicBezTo>
                <a:cubicBezTo>
                  <a:pt x="685" y="159"/>
                  <a:pt x="573" y="296"/>
                  <a:pt x="466" y="39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0" name="Freeform 9"/>
          <p:cNvSpPr>
            <a:spLocks noChangeArrowheads="1"/>
          </p:cNvSpPr>
          <p:nvPr/>
        </p:nvSpPr>
        <p:spPr bwMode="auto">
          <a:xfrm>
            <a:off x="3540126" y="2565798"/>
            <a:ext cx="333375" cy="267890"/>
          </a:xfrm>
          <a:custGeom>
            <a:avLst/>
            <a:gdLst>
              <a:gd name="T0" fmla="*/ 288290 w 525"/>
              <a:gd name="T1" fmla="*/ 131562 h 562"/>
              <a:gd name="T2" fmla="*/ 333375 w 525"/>
              <a:gd name="T3" fmla="*/ 45125 h 562"/>
              <a:gd name="T4" fmla="*/ 280670 w 525"/>
              <a:gd name="T5" fmla="*/ 0 h 562"/>
              <a:gd name="T6" fmla="*/ 142240 w 525"/>
              <a:gd name="T7" fmla="*/ 67370 h 562"/>
              <a:gd name="T8" fmla="*/ 36195 w 525"/>
              <a:gd name="T9" fmla="*/ 161433 h 562"/>
              <a:gd name="T10" fmla="*/ 3175 w 525"/>
              <a:gd name="T11" fmla="*/ 198932 h 562"/>
              <a:gd name="T12" fmla="*/ 40005 w 525"/>
              <a:gd name="T13" fmla="*/ 180500 h 562"/>
              <a:gd name="T14" fmla="*/ 127000 w 525"/>
              <a:gd name="T15" fmla="*/ 104868 h 562"/>
              <a:gd name="T16" fmla="*/ 209550 w 525"/>
              <a:gd name="T17" fmla="*/ 48303 h 562"/>
              <a:gd name="T18" fmla="*/ 239395 w 525"/>
              <a:gd name="T19" fmla="*/ 45125 h 562"/>
              <a:gd name="T20" fmla="*/ 223520 w 525"/>
              <a:gd name="T21" fmla="*/ 82623 h 562"/>
              <a:gd name="T22" fmla="*/ 142240 w 525"/>
              <a:gd name="T23" fmla="*/ 188127 h 562"/>
              <a:gd name="T24" fmla="*/ 52070 w 525"/>
              <a:gd name="T25" fmla="*/ 327316 h 562"/>
              <a:gd name="T26" fmla="*/ 78105 w 525"/>
              <a:gd name="T27" fmla="*/ 357187 h 562"/>
              <a:gd name="T28" fmla="*/ 130810 w 525"/>
              <a:gd name="T29" fmla="*/ 338120 h 562"/>
              <a:gd name="T30" fmla="*/ 148590 w 525"/>
              <a:gd name="T31" fmla="*/ 327316 h 562"/>
              <a:gd name="T32" fmla="*/ 201930 w 525"/>
              <a:gd name="T33" fmla="*/ 251683 h 562"/>
              <a:gd name="T34" fmla="*/ 288290 w 525"/>
              <a:gd name="T35" fmla="*/ 131562 h 562"/>
              <a:gd name="T36" fmla="*/ 288290 w 525"/>
              <a:gd name="T37" fmla="*/ 131562 h 562"/>
              <a:gd name="T38" fmla="*/ 288290 w 525"/>
              <a:gd name="T39" fmla="*/ 131562 h 562"/>
              <a:gd name="T40" fmla="*/ 288290 w 525"/>
              <a:gd name="T41" fmla="*/ 131562 h 56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25"/>
              <a:gd name="T64" fmla="*/ 0 h 562"/>
              <a:gd name="T65" fmla="*/ 525 w 525"/>
              <a:gd name="T66" fmla="*/ 562 h 56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25" h="562">
                <a:moveTo>
                  <a:pt x="454" y="207"/>
                </a:moveTo>
                <a:cubicBezTo>
                  <a:pt x="501" y="148"/>
                  <a:pt x="525" y="106"/>
                  <a:pt x="525" y="71"/>
                </a:cubicBezTo>
                <a:cubicBezTo>
                  <a:pt x="525" y="35"/>
                  <a:pt x="506" y="0"/>
                  <a:pt x="442" y="0"/>
                </a:cubicBezTo>
                <a:cubicBezTo>
                  <a:pt x="377" y="0"/>
                  <a:pt x="312" y="35"/>
                  <a:pt x="224" y="106"/>
                </a:cubicBezTo>
                <a:cubicBezTo>
                  <a:pt x="165" y="148"/>
                  <a:pt x="93" y="219"/>
                  <a:pt x="57" y="254"/>
                </a:cubicBezTo>
                <a:cubicBezTo>
                  <a:pt x="17" y="290"/>
                  <a:pt x="0" y="307"/>
                  <a:pt x="5" y="313"/>
                </a:cubicBezTo>
                <a:cubicBezTo>
                  <a:pt x="17" y="325"/>
                  <a:pt x="27" y="313"/>
                  <a:pt x="63" y="284"/>
                </a:cubicBezTo>
                <a:cubicBezTo>
                  <a:pt x="105" y="242"/>
                  <a:pt x="158" y="201"/>
                  <a:pt x="200" y="165"/>
                </a:cubicBezTo>
                <a:cubicBezTo>
                  <a:pt x="241" y="130"/>
                  <a:pt x="289" y="94"/>
                  <a:pt x="330" y="76"/>
                </a:cubicBezTo>
                <a:cubicBezTo>
                  <a:pt x="348" y="65"/>
                  <a:pt x="365" y="59"/>
                  <a:pt x="377" y="71"/>
                </a:cubicBezTo>
                <a:cubicBezTo>
                  <a:pt x="382" y="82"/>
                  <a:pt x="377" y="100"/>
                  <a:pt x="352" y="130"/>
                </a:cubicBezTo>
                <a:cubicBezTo>
                  <a:pt x="318" y="171"/>
                  <a:pt x="259" y="248"/>
                  <a:pt x="224" y="296"/>
                </a:cubicBezTo>
                <a:cubicBezTo>
                  <a:pt x="171" y="361"/>
                  <a:pt x="105" y="473"/>
                  <a:pt x="82" y="515"/>
                </a:cubicBezTo>
                <a:cubicBezTo>
                  <a:pt x="57" y="556"/>
                  <a:pt x="75" y="562"/>
                  <a:pt x="123" y="562"/>
                </a:cubicBezTo>
                <a:cubicBezTo>
                  <a:pt x="158" y="562"/>
                  <a:pt x="176" y="556"/>
                  <a:pt x="206" y="532"/>
                </a:cubicBezTo>
                <a:cubicBezTo>
                  <a:pt x="218" y="526"/>
                  <a:pt x="224" y="521"/>
                  <a:pt x="234" y="515"/>
                </a:cubicBezTo>
                <a:cubicBezTo>
                  <a:pt x="253" y="473"/>
                  <a:pt x="283" y="432"/>
                  <a:pt x="318" y="396"/>
                </a:cubicBezTo>
                <a:cubicBezTo>
                  <a:pt x="352" y="343"/>
                  <a:pt x="412" y="266"/>
                  <a:pt x="454" y="20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1" name="Freeform 10"/>
          <p:cNvSpPr>
            <a:spLocks noChangeArrowheads="1"/>
          </p:cNvSpPr>
          <p:nvPr/>
        </p:nvSpPr>
        <p:spPr bwMode="auto">
          <a:xfrm>
            <a:off x="3690938" y="2565797"/>
            <a:ext cx="501650" cy="245269"/>
          </a:xfrm>
          <a:custGeom>
            <a:avLst/>
            <a:gdLst>
              <a:gd name="T0" fmla="*/ 457144 w 789"/>
              <a:gd name="T1" fmla="*/ 0 h 515"/>
              <a:gd name="T2" fmla="*/ 235884 w 789"/>
              <a:gd name="T3" fmla="*/ 108585 h 515"/>
              <a:gd name="T4" fmla="*/ 44506 w 789"/>
              <a:gd name="T5" fmla="*/ 262890 h 515"/>
              <a:gd name="T6" fmla="*/ 44506 w 789"/>
              <a:gd name="T7" fmla="*/ 262890 h 515"/>
              <a:gd name="T8" fmla="*/ 52136 w 789"/>
              <a:gd name="T9" fmla="*/ 250190 h 515"/>
              <a:gd name="T10" fmla="*/ 0 w 789"/>
              <a:gd name="T11" fmla="*/ 326390 h 515"/>
              <a:gd name="T12" fmla="*/ 213630 w 789"/>
              <a:gd name="T13" fmla="*/ 153035 h 515"/>
              <a:gd name="T14" fmla="*/ 370674 w 789"/>
              <a:gd name="T15" fmla="*/ 47625 h 515"/>
              <a:gd name="T16" fmla="*/ 427261 w 789"/>
              <a:gd name="T17" fmla="*/ 32385 h 515"/>
              <a:gd name="T18" fmla="*/ 427261 w 789"/>
              <a:gd name="T19" fmla="*/ 55880 h 515"/>
              <a:gd name="T20" fmla="*/ 502286 w 789"/>
              <a:gd name="T21" fmla="*/ 10160 h 515"/>
              <a:gd name="T22" fmla="*/ 457144 w 789"/>
              <a:gd name="T23" fmla="*/ 0 h 515"/>
              <a:gd name="T24" fmla="*/ 457144 w 789"/>
              <a:gd name="T25" fmla="*/ 0 h 515"/>
              <a:gd name="T26" fmla="*/ 457144 w 789"/>
              <a:gd name="T27" fmla="*/ 0 h 515"/>
              <a:gd name="T28" fmla="*/ 457144 w 789"/>
              <a:gd name="T29" fmla="*/ 0 h 5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89"/>
              <a:gd name="T46" fmla="*/ 0 h 515"/>
              <a:gd name="T47" fmla="*/ 789 w 789"/>
              <a:gd name="T48" fmla="*/ 515 h 51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89" h="515">
                <a:moveTo>
                  <a:pt x="719" y="0"/>
                </a:moveTo>
                <a:cubicBezTo>
                  <a:pt x="624" y="0"/>
                  <a:pt x="483" y="88"/>
                  <a:pt x="371" y="171"/>
                </a:cubicBezTo>
                <a:cubicBezTo>
                  <a:pt x="253" y="254"/>
                  <a:pt x="147" y="349"/>
                  <a:pt x="70" y="414"/>
                </a:cubicBezTo>
                <a:cubicBezTo>
                  <a:pt x="70" y="414"/>
                  <a:pt x="70" y="414"/>
                  <a:pt x="70" y="414"/>
                </a:cubicBezTo>
                <a:cubicBezTo>
                  <a:pt x="70" y="406"/>
                  <a:pt x="76" y="402"/>
                  <a:pt x="82" y="394"/>
                </a:cubicBezTo>
                <a:cubicBezTo>
                  <a:pt x="47" y="432"/>
                  <a:pt x="17" y="472"/>
                  <a:pt x="0" y="514"/>
                </a:cubicBezTo>
                <a:cubicBezTo>
                  <a:pt x="123" y="414"/>
                  <a:pt x="200" y="342"/>
                  <a:pt x="336" y="241"/>
                </a:cubicBezTo>
                <a:cubicBezTo>
                  <a:pt x="436" y="158"/>
                  <a:pt x="524" y="105"/>
                  <a:pt x="583" y="75"/>
                </a:cubicBezTo>
                <a:cubicBezTo>
                  <a:pt x="619" y="58"/>
                  <a:pt x="654" y="46"/>
                  <a:pt x="672" y="51"/>
                </a:cubicBezTo>
                <a:cubicBezTo>
                  <a:pt x="683" y="64"/>
                  <a:pt x="677" y="75"/>
                  <a:pt x="672" y="88"/>
                </a:cubicBezTo>
                <a:cubicBezTo>
                  <a:pt x="713" y="58"/>
                  <a:pt x="748" y="34"/>
                  <a:pt x="790" y="16"/>
                </a:cubicBezTo>
                <a:cubicBezTo>
                  <a:pt x="772" y="4"/>
                  <a:pt x="748" y="0"/>
                  <a:pt x="71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2" name="Freeform 11"/>
          <p:cNvSpPr>
            <a:spLocks noChangeArrowheads="1"/>
          </p:cNvSpPr>
          <p:nvPr/>
        </p:nvSpPr>
        <p:spPr bwMode="auto">
          <a:xfrm>
            <a:off x="5373689" y="2526507"/>
            <a:ext cx="217487" cy="78581"/>
          </a:xfrm>
          <a:custGeom>
            <a:avLst/>
            <a:gdLst>
              <a:gd name="T0" fmla="*/ 101112 w 342"/>
              <a:gd name="T1" fmla="*/ 104775 h 165"/>
              <a:gd name="T2" fmla="*/ 187598 w 342"/>
              <a:gd name="T3" fmla="*/ 78105 h 165"/>
              <a:gd name="T4" fmla="*/ 209856 w 342"/>
              <a:gd name="T5" fmla="*/ 47625 h 165"/>
              <a:gd name="T6" fmla="*/ 179967 w 342"/>
              <a:gd name="T7" fmla="*/ 66675 h 165"/>
              <a:gd name="T8" fmla="*/ 108744 w 342"/>
              <a:gd name="T9" fmla="*/ 85725 h 165"/>
              <a:gd name="T10" fmla="*/ 33704 w 342"/>
              <a:gd name="T11" fmla="*/ 3175 h 165"/>
              <a:gd name="T12" fmla="*/ 33704 w 342"/>
              <a:gd name="T13" fmla="*/ 0 h 165"/>
              <a:gd name="T14" fmla="*/ 0 w 342"/>
              <a:gd name="T15" fmla="*/ 10795 h 165"/>
              <a:gd name="T16" fmla="*/ 101112 w 342"/>
              <a:gd name="T17" fmla="*/ 104775 h 165"/>
              <a:gd name="T18" fmla="*/ 101112 w 342"/>
              <a:gd name="T19" fmla="*/ 104775 h 165"/>
              <a:gd name="T20" fmla="*/ 101112 w 342"/>
              <a:gd name="T21" fmla="*/ 104775 h 165"/>
              <a:gd name="T22" fmla="*/ 101112 w 342"/>
              <a:gd name="T23" fmla="*/ 104775 h 1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42"/>
              <a:gd name="T37" fmla="*/ 0 h 165"/>
              <a:gd name="T38" fmla="*/ 342 w 342"/>
              <a:gd name="T39" fmla="*/ 165 h 16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42" h="165">
                <a:moveTo>
                  <a:pt x="159" y="165"/>
                </a:moveTo>
                <a:cubicBezTo>
                  <a:pt x="218" y="165"/>
                  <a:pt x="259" y="146"/>
                  <a:pt x="295" y="123"/>
                </a:cubicBezTo>
                <a:cubicBezTo>
                  <a:pt x="318" y="111"/>
                  <a:pt x="342" y="82"/>
                  <a:pt x="330" y="75"/>
                </a:cubicBezTo>
                <a:cubicBezTo>
                  <a:pt x="324" y="63"/>
                  <a:pt x="312" y="87"/>
                  <a:pt x="283" y="105"/>
                </a:cubicBezTo>
                <a:cubicBezTo>
                  <a:pt x="259" y="123"/>
                  <a:pt x="218" y="135"/>
                  <a:pt x="171" y="135"/>
                </a:cubicBezTo>
                <a:cubicBezTo>
                  <a:pt x="88" y="135"/>
                  <a:pt x="53" y="82"/>
                  <a:pt x="53" y="5"/>
                </a:cubicBezTo>
                <a:cubicBezTo>
                  <a:pt x="53" y="5"/>
                  <a:pt x="53" y="5"/>
                  <a:pt x="53" y="0"/>
                </a:cubicBezTo>
                <a:cubicBezTo>
                  <a:pt x="35" y="5"/>
                  <a:pt x="17" y="9"/>
                  <a:pt x="0" y="17"/>
                </a:cubicBezTo>
                <a:cubicBezTo>
                  <a:pt x="11" y="111"/>
                  <a:pt x="76" y="165"/>
                  <a:pt x="159" y="16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3" name="Freeform 12"/>
          <p:cNvSpPr>
            <a:spLocks noChangeArrowheads="1"/>
          </p:cNvSpPr>
          <p:nvPr/>
        </p:nvSpPr>
        <p:spPr bwMode="auto">
          <a:xfrm>
            <a:off x="5557838" y="2175272"/>
            <a:ext cx="1147762" cy="666750"/>
          </a:xfrm>
          <a:custGeom>
            <a:avLst/>
            <a:gdLst>
              <a:gd name="T0" fmla="*/ 1106476 w 1807"/>
              <a:gd name="T1" fmla="*/ 3175 h 1400"/>
              <a:gd name="T2" fmla="*/ 956574 w 1807"/>
              <a:gd name="T3" fmla="*/ 85725 h 1400"/>
              <a:gd name="T4" fmla="*/ 633905 w 1807"/>
              <a:gd name="T5" fmla="*/ 453390 h 1400"/>
              <a:gd name="T6" fmla="*/ 329656 w 1807"/>
              <a:gd name="T7" fmla="*/ 738505 h 1400"/>
              <a:gd name="T8" fmla="*/ 104804 w 1807"/>
              <a:gd name="T9" fmla="*/ 850900 h 1400"/>
              <a:gd name="T10" fmla="*/ 74951 w 1807"/>
              <a:gd name="T11" fmla="*/ 821055 h 1400"/>
              <a:gd name="T12" fmla="*/ 0 w 1807"/>
              <a:gd name="T13" fmla="*/ 873760 h 1400"/>
              <a:gd name="T14" fmla="*/ 59706 w 1807"/>
              <a:gd name="T15" fmla="*/ 889000 h 1400"/>
              <a:gd name="T16" fmla="*/ 562765 w 1807"/>
              <a:gd name="T17" fmla="*/ 565785 h 1400"/>
              <a:gd name="T18" fmla="*/ 555143 w 1807"/>
              <a:gd name="T19" fmla="*/ 577215 h 1400"/>
              <a:gd name="T20" fmla="*/ 817471 w 1807"/>
              <a:gd name="T21" fmla="*/ 362585 h 1400"/>
              <a:gd name="T22" fmla="*/ 978805 w 1807"/>
              <a:gd name="T23" fmla="*/ 224790 h 1400"/>
              <a:gd name="T24" fmla="*/ 1114098 w 1807"/>
              <a:gd name="T25" fmla="*/ 92710 h 1400"/>
              <a:gd name="T26" fmla="*/ 1106476 w 1807"/>
              <a:gd name="T27" fmla="*/ 3175 h 1400"/>
              <a:gd name="T28" fmla="*/ 1084244 w 1807"/>
              <a:gd name="T29" fmla="*/ 104775 h 1400"/>
              <a:gd name="T30" fmla="*/ 964196 w 1807"/>
              <a:gd name="T31" fmla="*/ 213360 h 1400"/>
              <a:gd name="T32" fmla="*/ 858757 w 1807"/>
              <a:gd name="T33" fmla="*/ 299720 h 1400"/>
              <a:gd name="T34" fmla="*/ 1012470 w 1807"/>
              <a:gd name="T35" fmla="*/ 100330 h 1400"/>
              <a:gd name="T36" fmla="*/ 1110287 w 1807"/>
              <a:gd name="T37" fmla="*/ 22225 h 1400"/>
              <a:gd name="T38" fmla="*/ 1084244 w 1807"/>
              <a:gd name="T39" fmla="*/ 104775 h 14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807"/>
              <a:gd name="T61" fmla="*/ 0 h 1400"/>
              <a:gd name="T62" fmla="*/ 1807 w 1807"/>
              <a:gd name="T63" fmla="*/ 1400 h 140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807" h="1400">
                <a:moveTo>
                  <a:pt x="1742" y="5"/>
                </a:moveTo>
                <a:cubicBezTo>
                  <a:pt x="1677" y="0"/>
                  <a:pt x="1583" y="63"/>
                  <a:pt x="1506" y="135"/>
                </a:cubicBezTo>
                <a:cubicBezTo>
                  <a:pt x="1340" y="307"/>
                  <a:pt x="1234" y="425"/>
                  <a:pt x="998" y="714"/>
                </a:cubicBezTo>
                <a:cubicBezTo>
                  <a:pt x="874" y="862"/>
                  <a:pt x="720" y="1021"/>
                  <a:pt x="519" y="1163"/>
                </a:cubicBezTo>
                <a:cubicBezTo>
                  <a:pt x="401" y="1252"/>
                  <a:pt x="242" y="1346"/>
                  <a:pt x="165" y="1340"/>
                </a:cubicBezTo>
                <a:cubicBezTo>
                  <a:pt x="141" y="1334"/>
                  <a:pt x="124" y="1323"/>
                  <a:pt x="118" y="1293"/>
                </a:cubicBezTo>
                <a:cubicBezTo>
                  <a:pt x="82" y="1323"/>
                  <a:pt x="41" y="1352"/>
                  <a:pt x="0" y="1376"/>
                </a:cubicBezTo>
                <a:cubicBezTo>
                  <a:pt x="23" y="1394"/>
                  <a:pt x="53" y="1400"/>
                  <a:pt x="94" y="1400"/>
                </a:cubicBezTo>
                <a:cubicBezTo>
                  <a:pt x="307" y="1400"/>
                  <a:pt x="679" y="1104"/>
                  <a:pt x="886" y="891"/>
                </a:cubicBezTo>
                <a:cubicBezTo>
                  <a:pt x="880" y="896"/>
                  <a:pt x="874" y="903"/>
                  <a:pt x="874" y="909"/>
                </a:cubicBezTo>
                <a:cubicBezTo>
                  <a:pt x="998" y="779"/>
                  <a:pt x="1128" y="620"/>
                  <a:pt x="1287" y="571"/>
                </a:cubicBezTo>
                <a:cubicBezTo>
                  <a:pt x="1394" y="472"/>
                  <a:pt x="1447" y="430"/>
                  <a:pt x="1541" y="354"/>
                </a:cubicBezTo>
                <a:cubicBezTo>
                  <a:pt x="1606" y="301"/>
                  <a:pt x="1695" y="224"/>
                  <a:pt x="1754" y="146"/>
                </a:cubicBezTo>
                <a:cubicBezTo>
                  <a:pt x="1801" y="82"/>
                  <a:pt x="1807" y="10"/>
                  <a:pt x="1742" y="5"/>
                </a:cubicBezTo>
                <a:moveTo>
                  <a:pt x="1707" y="165"/>
                </a:moveTo>
                <a:cubicBezTo>
                  <a:pt x="1677" y="199"/>
                  <a:pt x="1600" y="271"/>
                  <a:pt x="1518" y="336"/>
                </a:cubicBezTo>
                <a:cubicBezTo>
                  <a:pt x="1464" y="382"/>
                  <a:pt x="1411" y="425"/>
                  <a:pt x="1352" y="472"/>
                </a:cubicBezTo>
                <a:cubicBezTo>
                  <a:pt x="1435" y="360"/>
                  <a:pt x="1512" y="254"/>
                  <a:pt x="1594" y="158"/>
                </a:cubicBezTo>
                <a:cubicBezTo>
                  <a:pt x="1648" y="82"/>
                  <a:pt x="1712" y="21"/>
                  <a:pt x="1748" y="35"/>
                </a:cubicBezTo>
                <a:cubicBezTo>
                  <a:pt x="1772" y="47"/>
                  <a:pt x="1766" y="93"/>
                  <a:pt x="1707" y="16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4" name="Freeform 13"/>
          <p:cNvSpPr>
            <a:spLocks noChangeArrowheads="1"/>
          </p:cNvSpPr>
          <p:nvPr/>
        </p:nvSpPr>
        <p:spPr bwMode="auto">
          <a:xfrm>
            <a:off x="5921375" y="2912269"/>
            <a:ext cx="330200" cy="222647"/>
          </a:xfrm>
          <a:custGeom>
            <a:avLst/>
            <a:gdLst>
              <a:gd name="T0" fmla="*/ 10816 w 519"/>
              <a:gd name="T1" fmla="*/ 3178 h 467"/>
              <a:gd name="T2" fmla="*/ 0 w 519"/>
              <a:gd name="T3" fmla="*/ 22249 h 467"/>
              <a:gd name="T4" fmla="*/ 289482 w 519"/>
              <a:gd name="T5" fmla="*/ 255544 h 467"/>
              <a:gd name="T6" fmla="*/ 285664 w 519"/>
              <a:gd name="T7" fmla="*/ 293049 h 467"/>
              <a:gd name="T8" fmla="*/ 307932 w 519"/>
              <a:gd name="T9" fmla="*/ 251730 h 467"/>
              <a:gd name="T10" fmla="*/ 10816 w 519"/>
              <a:gd name="T11" fmla="*/ 3178 h 467"/>
              <a:gd name="T12" fmla="*/ 10816 w 519"/>
              <a:gd name="T13" fmla="*/ 3178 h 467"/>
              <a:gd name="T14" fmla="*/ 10816 w 519"/>
              <a:gd name="T15" fmla="*/ 3178 h 467"/>
              <a:gd name="T16" fmla="*/ 10816 w 519"/>
              <a:gd name="T17" fmla="*/ 3178 h 4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19"/>
              <a:gd name="T28" fmla="*/ 0 h 467"/>
              <a:gd name="T29" fmla="*/ 519 w 519"/>
              <a:gd name="T30" fmla="*/ 467 h 46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19" h="467">
                <a:moveTo>
                  <a:pt x="17" y="5"/>
                </a:moveTo>
                <a:cubicBezTo>
                  <a:pt x="11" y="17"/>
                  <a:pt x="5" y="23"/>
                  <a:pt x="0" y="35"/>
                </a:cubicBezTo>
                <a:cubicBezTo>
                  <a:pt x="313" y="29"/>
                  <a:pt x="484" y="171"/>
                  <a:pt x="455" y="402"/>
                </a:cubicBezTo>
                <a:cubicBezTo>
                  <a:pt x="449" y="449"/>
                  <a:pt x="443" y="455"/>
                  <a:pt x="449" y="461"/>
                </a:cubicBezTo>
                <a:cubicBezTo>
                  <a:pt x="460" y="467"/>
                  <a:pt x="478" y="431"/>
                  <a:pt x="484" y="396"/>
                </a:cubicBezTo>
                <a:cubicBezTo>
                  <a:pt x="519" y="159"/>
                  <a:pt x="336" y="0"/>
                  <a:pt x="17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5" name="Freeform 14"/>
          <p:cNvSpPr>
            <a:spLocks noChangeArrowheads="1"/>
          </p:cNvSpPr>
          <p:nvPr/>
        </p:nvSpPr>
        <p:spPr bwMode="auto">
          <a:xfrm>
            <a:off x="5108576" y="2903935"/>
            <a:ext cx="822325" cy="483394"/>
          </a:xfrm>
          <a:custGeom>
            <a:avLst/>
            <a:gdLst>
              <a:gd name="T0" fmla="*/ 810895 w 1295"/>
              <a:gd name="T1" fmla="*/ 14619 h 1014"/>
              <a:gd name="T2" fmla="*/ 822325 w 1295"/>
              <a:gd name="T3" fmla="*/ 0 h 1014"/>
              <a:gd name="T4" fmla="*/ 716915 w 1295"/>
              <a:gd name="T5" fmla="*/ 10806 h 1014"/>
              <a:gd name="T6" fmla="*/ 705485 w 1295"/>
              <a:gd name="T7" fmla="*/ 29874 h 1014"/>
              <a:gd name="T8" fmla="*/ 311150 w 1295"/>
              <a:gd name="T9" fmla="*/ 202129 h 1014"/>
              <a:gd name="T10" fmla="*/ 6350 w 1295"/>
              <a:gd name="T11" fmla="*/ 558715 h 1014"/>
              <a:gd name="T12" fmla="*/ 93345 w 1295"/>
              <a:gd name="T13" fmla="*/ 644525 h 1014"/>
              <a:gd name="T14" fmla="*/ 577850 w 1295"/>
              <a:gd name="T15" fmla="*/ 314635 h 1014"/>
              <a:gd name="T16" fmla="*/ 795655 w 1295"/>
              <a:gd name="T17" fmla="*/ 33688 h 1014"/>
              <a:gd name="T18" fmla="*/ 806450 w 1295"/>
              <a:gd name="T19" fmla="*/ 33688 h 1014"/>
              <a:gd name="T20" fmla="*/ 817880 w 1295"/>
              <a:gd name="T21" fmla="*/ 14619 h 1014"/>
              <a:gd name="T22" fmla="*/ 810895 w 1295"/>
              <a:gd name="T23" fmla="*/ 14619 h 1014"/>
              <a:gd name="T24" fmla="*/ 499110 w 1295"/>
              <a:gd name="T25" fmla="*/ 310821 h 1014"/>
              <a:gd name="T26" fmla="*/ 234950 w 1295"/>
              <a:gd name="T27" fmla="*/ 577149 h 1014"/>
              <a:gd name="T28" fmla="*/ 107315 w 1295"/>
              <a:gd name="T29" fmla="*/ 618464 h 1014"/>
              <a:gd name="T30" fmla="*/ 66675 w 1295"/>
              <a:gd name="T31" fmla="*/ 566343 h 1014"/>
              <a:gd name="T32" fmla="*/ 326390 w 1295"/>
              <a:gd name="T33" fmla="*/ 221198 h 1014"/>
              <a:gd name="T34" fmla="*/ 694055 w 1295"/>
              <a:gd name="T35" fmla="*/ 52121 h 1014"/>
              <a:gd name="T36" fmla="*/ 499110 w 1295"/>
              <a:gd name="T37" fmla="*/ 310821 h 101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95"/>
              <a:gd name="T58" fmla="*/ 0 h 1014"/>
              <a:gd name="T59" fmla="*/ 1295 w 1295"/>
              <a:gd name="T60" fmla="*/ 1014 h 101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95" h="1014">
                <a:moveTo>
                  <a:pt x="1277" y="23"/>
                </a:moveTo>
                <a:cubicBezTo>
                  <a:pt x="1283" y="17"/>
                  <a:pt x="1288" y="5"/>
                  <a:pt x="1295" y="0"/>
                </a:cubicBezTo>
                <a:cubicBezTo>
                  <a:pt x="1241" y="5"/>
                  <a:pt x="1182" y="11"/>
                  <a:pt x="1129" y="17"/>
                </a:cubicBezTo>
                <a:cubicBezTo>
                  <a:pt x="1122" y="29"/>
                  <a:pt x="1117" y="35"/>
                  <a:pt x="1111" y="47"/>
                </a:cubicBezTo>
                <a:cubicBezTo>
                  <a:pt x="934" y="82"/>
                  <a:pt x="697" y="177"/>
                  <a:pt x="490" y="318"/>
                </a:cubicBezTo>
                <a:cubicBezTo>
                  <a:pt x="317" y="430"/>
                  <a:pt x="23" y="696"/>
                  <a:pt x="10" y="879"/>
                </a:cubicBezTo>
                <a:cubicBezTo>
                  <a:pt x="0" y="991"/>
                  <a:pt x="88" y="1014"/>
                  <a:pt x="147" y="1014"/>
                </a:cubicBezTo>
                <a:cubicBezTo>
                  <a:pt x="324" y="1014"/>
                  <a:pt x="656" y="790"/>
                  <a:pt x="910" y="495"/>
                </a:cubicBezTo>
                <a:cubicBezTo>
                  <a:pt x="1076" y="300"/>
                  <a:pt x="1157" y="194"/>
                  <a:pt x="1253" y="53"/>
                </a:cubicBezTo>
                <a:cubicBezTo>
                  <a:pt x="1259" y="53"/>
                  <a:pt x="1265" y="53"/>
                  <a:pt x="1270" y="53"/>
                </a:cubicBezTo>
                <a:cubicBezTo>
                  <a:pt x="1277" y="41"/>
                  <a:pt x="1283" y="35"/>
                  <a:pt x="1288" y="23"/>
                </a:cubicBezTo>
                <a:cubicBezTo>
                  <a:pt x="1283" y="23"/>
                  <a:pt x="1283" y="23"/>
                  <a:pt x="1277" y="23"/>
                </a:cubicBezTo>
                <a:moveTo>
                  <a:pt x="786" y="489"/>
                </a:moveTo>
                <a:cubicBezTo>
                  <a:pt x="649" y="672"/>
                  <a:pt x="483" y="837"/>
                  <a:pt x="370" y="908"/>
                </a:cubicBezTo>
                <a:cubicBezTo>
                  <a:pt x="289" y="955"/>
                  <a:pt x="222" y="979"/>
                  <a:pt x="169" y="973"/>
                </a:cubicBezTo>
                <a:cubicBezTo>
                  <a:pt x="141" y="967"/>
                  <a:pt x="105" y="944"/>
                  <a:pt x="105" y="891"/>
                </a:cubicBezTo>
                <a:cubicBezTo>
                  <a:pt x="105" y="731"/>
                  <a:pt x="348" y="460"/>
                  <a:pt x="514" y="348"/>
                </a:cubicBezTo>
                <a:cubicBezTo>
                  <a:pt x="709" y="212"/>
                  <a:pt x="928" y="118"/>
                  <a:pt x="1093" y="82"/>
                </a:cubicBezTo>
                <a:cubicBezTo>
                  <a:pt x="974" y="230"/>
                  <a:pt x="863" y="389"/>
                  <a:pt x="786" y="48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6" name="Freeform 15"/>
          <p:cNvSpPr>
            <a:spLocks noChangeArrowheads="1"/>
          </p:cNvSpPr>
          <p:nvPr/>
        </p:nvSpPr>
        <p:spPr bwMode="auto">
          <a:xfrm>
            <a:off x="5832476" y="2447925"/>
            <a:ext cx="542925" cy="464344"/>
          </a:xfrm>
          <a:custGeom>
            <a:avLst/>
            <a:gdLst>
              <a:gd name="T0" fmla="*/ 535305 w 855"/>
              <a:gd name="T1" fmla="*/ 3178 h 974"/>
              <a:gd name="T2" fmla="*/ 542925 w 855"/>
              <a:gd name="T3" fmla="*/ 0 h 974"/>
              <a:gd name="T4" fmla="*/ 280670 w 855"/>
              <a:gd name="T5" fmla="*/ 213579 h 974"/>
              <a:gd name="T6" fmla="*/ 0 w 855"/>
              <a:gd name="T7" fmla="*/ 619125 h 974"/>
              <a:gd name="T8" fmla="*/ 104775 w 855"/>
              <a:gd name="T9" fmla="*/ 608319 h 974"/>
              <a:gd name="T10" fmla="*/ 268605 w 855"/>
              <a:gd name="T11" fmla="*/ 371221 h 974"/>
              <a:gd name="T12" fmla="*/ 535305 w 855"/>
              <a:gd name="T13" fmla="*/ 3178 h 974"/>
              <a:gd name="T14" fmla="*/ 535305 w 855"/>
              <a:gd name="T15" fmla="*/ 3178 h 974"/>
              <a:gd name="T16" fmla="*/ 535305 w 855"/>
              <a:gd name="T17" fmla="*/ 3178 h 974"/>
              <a:gd name="T18" fmla="*/ 535305 w 855"/>
              <a:gd name="T19" fmla="*/ 3178 h 97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55"/>
              <a:gd name="T31" fmla="*/ 0 h 974"/>
              <a:gd name="T32" fmla="*/ 855 w 855"/>
              <a:gd name="T33" fmla="*/ 974 h 97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55" h="974">
                <a:moveTo>
                  <a:pt x="843" y="5"/>
                </a:moveTo>
                <a:cubicBezTo>
                  <a:pt x="849" y="5"/>
                  <a:pt x="849" y="0"/>
                  <a:pt x="855" y="0"/>
                </a:cubicBezTo>
                <a:cubicBezTo>
                  <a:pt x="695" y="47"/>
                  <a:pt x="566" y="206"/>
                  <a:pt x="442" y="336"/>
                </a:cubicBezTo>
                <a:cubicBezTo>
                  <a:pt x="342" y="478"/>
                  <a:pt x="151" y="750"/>
                  <a:pt x="0" y="974"/>
                </a:cubicBezTo>
                <a:cubicBezTo>
                  <a:pt x="52" y="969"/>
                  <a:pt x="112" y="963"/>
                  <a:pt x="165" y="957"/>
                </a:cubicBezTo>
                <a:cubicBezTo>
                  <a:pt x="229" y="862"/>
                  <a:pt x="312" y="744"/>
                  <a:pt x="423" y="584"/>
                </a:cubicBezTo>
                <a:cubicBezTo>
                  <a:pt x="542" y="419"/>
                  <a:pt x="725" y="171"/>
                  <a:pt x="843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7" name="Freeform 16"/>
          <p:cNvSpPr>
            <a:spLocks noChangeArrowheads="1"/>
          </p:cNvSpPr>
          <p:nvPr/>
        </p:nvSpPr>
        <p:spPr bwMode="auto">
          <a:xfrm>
            <a:off x="5524500" y="2189560"/>
            <a:ext cx="573088" cy="640556"/>
          </a:xfrm>
          <a:custGeom>
            <a:avLst/>
            <a:gdLst>
              <a:gd name="T0" fmla="*/ 479691 w 902"/>
              <a:gd name="T1" fmla="*/ 0 h 1345"/>
              <a:gd name="T2" fmla="*/ 445382 w 902"/>
              <a:gd name="T3" fmla="*/ 13970 h 1345"/>
              <a:gd name="T4" fmla="*/ 490492 w 902"/>
              <a:gd name="T5" fmla="*/ 89535 h 1345"/>
              <a:gd name="T6" fmla="*/ 265577 w 902"/>
              <a:gd name="T7" fmla="*/ 404495 h 1345"/>
              <a:gd name="T8" fmla="*/ 3177 w 902"/>
              <a:gd name="T9" fmla="*/ 775335 h 1345"/>
              <a:gd name="T10" fmla="*/ 33674 w 902"/>
              <a:gd name="T11" fmla="*/ 854075 h 1345"/>
              <a:gd name="T12" fmla="*/ 108645 w 902"/>
              <a:gd name="T13" fmla="*/ 801370 h 1345"/>
              <a:gd name="T14" fmla="*/ 111822 w 902"/>
              <a:gd name="T15" fmla="*/ 782320 h 1345"/>
              <a:gd name="T16" fmla="*/ 370411 w 902"/>
              <a:gd name="T17" fmla="*/ 426720 h 1345"/>
              <a:gd name="T18" fmla="*/ 569276 w 902"/>
              <a:gd name="T19" fmla="*/ 108585 h 1345"/>
              <a:gd name="T20" fmla="*/ 479691 w 902"/>
              <a:gd name="T21" fmla="*/ 0 h 1345"/>
              <a:gd name="T22" fmla="*/ 479691 w 902"/>
              <a:gd name="T23" fmla="*/ 0 h 1345"/>
              <a:gd name="T24" fmla="*/ 479691 w 902"/>
              <a:gd name="T25" fmla="*/ 0 h 1345"/>
              <a:gd name="T26" fmla="*/ 479691 w 902"/>
              <a:gd name="T27" fmla="*/ 0 h 134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02"/>
              <a:gd name="T43" fmla="*/ 0 h 1345"/>
              <a:gd name="T44" fmla="*/ 902 w 902"/>
              <a:gd name="T45" fmla="*/ 1345 h 134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02" h="1345">
                <a:moveTo>
                  <a:pt x="755" y="0"/>
                </a:moveTo>
                <a:cubicBezTo>
                  <a:pt x="737" y="5"/>
                  <a:pt x="719" y="10"/>
                  <a:pt x="701" y="22"/>
                </a:cubicBezTo>
                <a:cubicBezTo>
                  <a:pt x="755" y="35"/>
                  <a:pt x="790" y="75"/>
                  <a:pt x="772" y="141"/>
                </a:cubicBezTo>
                <a:cubicBezTo>
                  <a:pt x="737" y="259"/>
                  <a:pt x="619" y="407"/>
                  <a:pt x="418" y="637"/>
                </a:cubicBezTo>
                <a:cubicBezTo>
                  <a:pt x="165" y="914"/>
                  <a:pt x="23" y="1085"/>
                  <a:pt x="5" y="1221"/>
                </a:cubicBezTo>
                <a:cubicBezTo>
                  <a:pt x="0" y="1280"/>
                  <a:pt x="17" y="1321"/>
                  <a:pt x="53" y="1345"/>
                </a:cubicBezTo>
                <a:cubicBezTo>
                  <a:pt x="94" y="1321"/>
                  <a:pt x="135" y="1291"/>
                  <a:pt x="171" y="1262"/>
                </a:cubicBezTo>
                <a:cubicBezTo>
                  <a:pt x="171" y="1256"/>
                  <a:pt x="171" y="1244"/>
                  <a:pt x="176" y="1232"/>
                </a:cubicBezTo>
                <a:cubicBezTo>
                  <a:pt x="188" y="1126"/>
                  <a:pt x="330" y="955"/>
                  <a:pt x="583" y="672"/>
                </a:cubicBezTo>
                <a:cubicBezTo>
                  <a:pt x="743" y="488"/>
                  <a:pt x="896" y="312"/>
                  <a:pt x="896" y="171"/>
                </a:cubicBezTo>
                <a:cubicBezTo>
                  <a:pt x="902" y="82"/>
                  <a:pt x="843" y="22"/>
                  <a:pt x="755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8" name="Freeform 17"/>
          <p:cNvSpPr>
            <a:spLocks noChangeArrowheads="1"/>
          </p:cNvSpPr>
          <p:nvPr/>
        </p:nvSpPr>
        <p:spPr bwMode="auto">
          <a:xfrm>
            <a:off x="5370513" y="2181225"/>
            <a:ext cx="633412" cy="353616"/>
          </a:xfrm>
          <a:custGeom>
            <a:avLst/>
            <a:gdLst>
              <a:gd name="T0" fmla="*/ 558444 w 997"/>
              <a:gd name="T1" fmla="*/ 0 h 742"/>
              <a:gd name="T2" fmla="*/ 160735 w 997"/>
              <a:gd name="T3" fmla="*/ 160763 h 742"/>
              <a:gd name="T4" fmla="*/ 3177 w 997"/>
              <a:gd name="T5" fmla="*/ 467675 h 742"/>
              <a:gd name="T6" fmla="*/ 3177 w 997"/>
              <a:gd name="T7" fmla="*/ 471488 h 742"/>
              <a:gd name="T8" fmla="*/ 37484 w 997"/>
              <a:gd name="T9" fmla="*/ 460050 h 742"/>
              <a:gd name="T10" fmla="*/ 202031 w 997"/>
              <a:gd name="T11" fmla="*/ 198254 h 742"/>
              <a:gd name="T12" fmla="*/ 558444 w 997"/>
              <a:gd name="T13" fmla="*/ 18427 h 742"/>
              <a:gd name="T14" fmla="*/ 599740 w 997"/>
              <a:gd name="T15" fmla="*/ 26053 h 742"/>
              <a:gd name="T16" fmla="*/ 633412 w 997"/>
              <a:gd name="T17" fmla="*/ 10802 h 742"/>
              <a:gd name="T18" fmla="*/ 558444 w 997"/>
              <a:gd name="T19" fmla="*/ 0 h 742"/>
              <a:gd name="T20" fmla="*/ 558444 w 997"/>
              <a:gd name="T21" fmla="*/ 0 h 742"/>
              <a:gd name="T22" fmla="*/ 558444 w 997"/>
              <a:gd name="T23" fmla="*/ 0 h 742"/>
              <a:gd name="T24" fmla="*/ 558444 w 997"/>
              <a:gd name="T25" fmla="*/ 0 h 7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97"/>
              <a:gd name="T40" fmla="*/ 0 h 742"/>
              <a:gd name="T41" fmla="*/ 997 w 997"/>
              <a:gd name="T42" fmla="*/ 742 h 7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97" h="742">
                <a:moveTo>
                  <a:pt x="879" y="0"/>
                </a:moveTo>
                <a:cubicBezTo>
                  <a:pt x="720" y="0"/>
                  <a:pt x="454" y="76"/>
                  <a:pt x="253" y="253"/>
                </a:cubicBezTo>
                <a:cubicBezTo>
                  <a:pt x="94" y="400"/>
                  <a:pt x="0" y="595"/>
                  <a:pt x="5" y="736"/>
                </a:cubicBezTo>
                <a:cubicBezTo>
                  <a:pt x="5" y="736"/>
                  <a:pt x="5" y="742"/>
                  <a:pt x="5" y="742"/>
                </a:cubicBezTo>
                <a:cubicBezTo>
                  <a:pt x="23" y="736"/>
                  <a:pt x="41" y="730"/>
                  <a:pt x="59" y="724"/>
                </a:cubicBezTo>
                <a:cubicBezTo>
                  <a:pt x="59" y="595"/>
                  <a:pt x="182" y="441"/>
                  <a:pt x="318" y="312"/>
                </a:cubicBezTo>
                <a:cubicBezTo>
                  <a:pt x="495" y="135"/>
                  <a:pt x="714" y="29"/>
                  <a:pt x="879" y="29"/>
                </a:cubicBezTo>
                <a:cubicBezTo>
                  <a:pt x="903" y="29"/>
                  <a:pt x="926" y="35"/>
                  <a:pt x="944" y="41"/>
                </a:cubicBezTo>
                <a:cubicBezTo>
                  <a:pt x="962" y="29"/>
                  <a:pt x="979" y="23"/>
                  <a:pt x="997" y="17"/>
                </a:cubicBezTo>
                <a:cubicBezTo>
                  <a:pt x="962" y="5"/>
                  <a:pt x="920" y="0"/>
                  <a:pt x="87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29" name="Freeform 18"/>
          <p:cNvSpPr>
            <a:spLocks noChangeArrowheads="1"/>
          </p:cNvSpPr>
          <p:nvPr/>
        </p:nvSpPr>
        <p:spPr bwMode="auto">
          <a:xfrm>
            <a:off x="6254750" y="2565797"/>
            <a:ext cx="382588" cy="276225"/>
          </a:xfrm>
          <a:custGeom>
            <a:avLst/>
            <a:gdLst>
              <a:gd name="T0" fmla="*/ 120115 w 602"/>
              <a:gd name="T1" fmla="*/ 349250 h 580"/>
              <a:gd name="T2" fmla="*/ 89609 w 602"/>
              <a:gd name="T3" fmla="*/ 311150 h 580"/>
              <a:gd name="T4" fmla="*/ 209724 w 602"/>
              <a:gd name="T5" fmla="*/ 130810 h 580"/>
              <a:gd name="T6" fmla="*/ 360345 w 602"/>
              <a:gd name="T7" fmla="*/ 17780 h 580"/>
              <a:gd name="T8" fmla="*/ 382588 w 602"/>
              <a:gd name="T9" fmla="*/ 6350 h 580"/>
              <a:gd name="T10" fmla="*/ 348905 w 602"/>
              <a:gd name="T11" fmla="*/ 0 h 580"/>
              <a:gd name="T12" fmla="*/ 179854 w 602"/>
              <a:gd name="T13" fmla="*/ 52070 h 580"/>
              <a:gd name="T14" fmla="*/ 81983 w 602"/>
              <a:gd name="T15" fmla="*/ 111760 h 580"/>
              <a:gd name="T16" fmla="*/ 18430 w 602"/>
              <a:gd name="T17" fmla="*/ 164465 h 580"/>
              <a:gd name="T18" fmla="*/ 3178 w 602"/>
              <a:gd name="T19" fmla="*/ 191135 h 580"/>
              <a:gd name="T20" fmla="*/ 29870 w 602"/>
              <a:gd name="T21" fmla="*/ 176530 h 580"/>
              <a:gd name="T22" fmla="*/ 67366 w 602"/>
              <a:gd name="T23" fmla="*/ 142240 h 580"/>
              <a:gd name="T24" fmla="*/ 67366 w 602"/>
              <a:gd name="T25" fmla="*/ 145415 h 580"/>
              <a:gd name="T26" fmla="*/ 3178 w 602"/>
              <a:gd name="T27" fmla="*/ 276860 h 580"/>
              <a:gd name="T28" fmla="*/ 104862 w 602"/>
              <a:gd name="T29" fmla="*/ 368300 h 580"/>
              <a:gd name="T30" fmla="*/ 116302 w 602"/>
              <a:gd name="T31" fmla="*/ 368300 h 580"/>
              <a:gd name="T32" fmla="*/ 123292 w 602"/>
              <a:gd name="T33" fmla="*/ 349250 h 580"/>
              <a:gd name="T34" fmla="*/ 120115 w 602"/>
              <a:gd name="T35" fmla="*/ 349250 h 580"/>
              <a:gd name="T36" fmla="*/ 120115 w 602"/>
              <a:gd name="T37" fmla="*/ 349250 h 580"/>
              <a:gd name="T38" fmla="*/ 120115 w 602"/>
              <a:gd name="T39" fmla="*/ 349250 h 580"/>
              <a:gd name="T40" fmla="*/ 120115 w 602"/>
              <a:gd name="T41" fmla="*/ 349250 h 5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02"/>
              <a:gd name="T64" fmla="*/ 0 h 580"/>
              <a:gd name="T65" fmla="*/ 602 w 602"/>
              <a:gd name="T66" fmla="*/ 580 h 5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02" h="580">
                <a:moveTo>
                  <a:pt x="189" y="550"/>
                </a:moveTo>
                <a:cubicBezTo>
                  <a:pt x="153" y="550"/>
                  <a:pt x="141" y="525"/>
                  <a:pt x="141" y="490"/>
                </a:cubicBezTo>
                <a:cubicBezTo>
                  <a:pt x="153" y="426"/>
                  <a:pt x="236" y="301"/>
                  <a:pt x="330" y="206"/>
                </a:cubicBezTo>
                <a:cubicBezTo>
                  <a:pt x="425" y="118"/>
                  <a:pt x="484" y="64"/>
                  <a:pt x="567" y="28"/>
                </a:cubicBezTo>
                <a:cubicBezTo>
                  <a:pt x="590" y="16"/>
                  <a:pt x="602" y="16"/>
                  <a:pt x="602" y="10"/>
                </a:cubicBezTo>
                <a:cubicBezTo>
                  <a:pt x="602" y="0"/>
                  <a:pt x="572" y="0"/>
                  <a:pt x="549" y="0"/>
                </a:cubicBezTo>
                <a:cubicBezTo>
                  <a:pt x="478" y="0"/>
                  <a:pt x="378" y="34"/>
                  <a:pt x="283" y="82"/>
                </a:cubicBezTo>
                <a:cubicBezTo>
                  <a:pt x="218" y="118"/>
                  <a:pt x="171" y="146"/>
                  <a:pt x="129" y="176"/>
                </a:cubicBezTo>
                <a:cubicBezTo>
                  <a:pt x="94" y="201"/>
                  <a:pt x="53" y="236"/>
                  <a:pt x="29" y="259"/>
                </a:cubicBezTo>
                <a:cubicBezTo>
                  <a:pt x="17" y="271"/>
                  <a:pt x="0" y="289"/>
                  <a:pt x="5" y="301"/>
                </a:cubicBezTo>
                <a:cubicBezTo>
                  <a:pt x="11" y="307"/>
                  <a:pt x="23" y="301"/>
                  <a:pt x="47" y="278"/>
                </a:cubicBezTo>
                <a:cubicBezTo>
                  <a:pt x="70" y="259"/>
                  <a:pt x="82" y="248"/>
                  <a:pt x="106" y="224"/>
                </a:cubicBezTo>
                <a:cubicBezTo>
                  <a:pt x="106" y="229"/>
                  <a:pt x="106" y="229"/>
                  <a:pt x="106" y="229"/>
                </a:cubicBezTo>
                <a:cubicBezTo>
                  <a:pt x="47" y="294"/>
                  <a:pt x="5" y="372"/>
                  <a:pt x="5" y="436"/>
                </a:cubicBezTo>
                <a:cubicBezTo>
                  <a:pt x="0" y="532"/>
                  <a:pt x="64" y="580"/>
                  <a:pt x="165" y="580"/>
                </a:cubicBezTo>
                <a:cubicBezTo>
                  <a:pt x="171" y="580"/>
                  <a:pt x="177" y="580"/>
                  <a:pt x="183" y="580"/>
                </a:cubicBezTo>
                <a:cubicBezTo>
                  <a:pt x="183" y="568"/>
                  <a:pt x="189" y="555"/>
                  <a:pt x="194" y="550"/>
                </a:cubicBezTo>
                <a:cubicBezTo>
                  <a:pt x="194" y="550"/>
                  <a:pt x="189" y="550"/>
                  <a:pt x="189" y="55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0" name="Freeform 19"/>
          <p:cNvSpPr>
            <a:spLocks noChangeArrowheads="1"/>
          </p:cNvSpPr>
          <p:nvPr/>
        </p:nvSpPr>
        <p:spPr bwMode="auto">
          <a:xfrm>
            <a:off x="6372226" y="2565797"/>
            <a:ext cx="360363" cy="276225"/>
          </a:xfrm>
          <a:custGeom>
            <a:avLst/>
            <a:gdLst>
              <a:gd name="T0" fmla="*/ 240242 w 567"/>
              <a:gd name="T1" fmla="*/ 255270 h 580"/>
              <a:gd name="T2" fmla="*/ 240242 w 567"/>
              <a:gd name="T3" fmla="*/ 255270 h 580"/>
              <a:gd name="T4" fmla="*/ 270113 w 567"/>
              <a:gd name="T5" fmla="*/ 221615 h 580"/>
              <a:gd name="T6" fmla="*/ 356550 w 567"/>
              <a:gd name="T7" fmla="*/ 85725 h 580"/>
              <a:gd name="T8" fmla="*/ 330492 w 567"/>
              <a:gd name="T9" fmla="*/ 13335 h 580"/>
              <a:gd name="T10" fmla="*/ 299985 w 567"/>
              <a:gd name="T11" fmla="*/ 2540 h 580"/>
              <a:gd name="T12" fmla="*/ 303798 w 567"/>
              <a:gd name="T13" fmla="*/ 32385 h 580"/>
              <a:gd name="T14" fmla="*/ 296807 w 567"/>
              <a:gd name="T15" fmla="*/ 82550 h 580"/>
              <a:gd name="T16" fmla="*/ 232615 w 567"/>
              <a:gd name="T17" fmla="*/ 135255 h 580"/>
              <a:gd name="T18" fmla="*/ 195117 w 567"/>
              <a:gd name="T19" fmla="*/ 221615 h 580"/>
              <a:gd name="T20" fmla="*/ 191304 w 567"/>
              <a:gd name="T21" fmla="*/ 224790 h 580"/>
              <a:gd name="T22" fmla="*/ 6991 w 567"/>
              <a:gd name="T23" fmla="*/ 349250 h 580"/>
              <a:gd name="T24" fmla="*/ 0 w 567"/>
              <a:gd name="T25" fmla="*/ 368300 h 580"/>
              <a:gd name="T26" fmla="*/ 202744 w 567"/>
              <a:gd name="T27" fmla="*/ 280670 h 580"/>
              <a:gd name="T28" fmla="*/ 221175 w 567"/>
              <a:gd name="T29" fmla="*/ 266700 h 580"/>
              <a:gd name="T30" fmla="*/ 224989 w 567"/>
              <a:gd name="T31" fmla="*/ 270510 h 580"/>
              <a:gd name="T32" fmla="*/ 240242 w 567"/>
              <a:gd name="T33" fmla="*/ 255270 h 580"/>
              <a:gd name="T34" fmla="*/ 240242 w 567"/>
              <a:gd name="T35" fmla="*/ 255270 h 580"/>
              <a:gd name="T36" fmla="*/ 240242 w 567"/>
              <a:gd name="T37" fmla="*/ 255270 h 580"/>
              <a:gd name="T38" fmla="*/ 240242 w 567"/>
              <a:gd name="T39" fmla="*/ 255270 h 58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67"/>
              <a:gd name="T61" fmla="*/ 0 h 580"/>
              <a:gd name="T62" fmla="*/ 567 w 567"/>
              <a:gd name="T63" fmla="*/ 580 h 58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67" h="580">
                <a:moveTo>
                  <a:pt x="378" y="402"/>
                </a:moveTo>
                <a:cubicBezTo>
                  <a:pt x="378" y="402"/>
                  <a:pt x="378" y="402"/>
                  <a:pt x="378" y="402"/>
                </a:cubicBezTo>
                <a:cubicBezTo>
                  <a:pt x="396" y="384"/>
                  <a:pt x="407" y="366"/>
                  <a:pt x="425" y="349"/>
                </a:cubicBezTo>
                <a:cubicBezTo>
                  <a:pt x="502" y="278"/>
                  <a:pt x="549" y="201"/>
                  <a:pt x="561" y="135"/>
                </a:cubicBezTo>
                <a:cubicBezTo>
                  <a:pt x="567" y="88"/>
                  <a:pt x="549" y="46"/>
                  <a:pt x="520" y="21"/>
                </a:cubicBezTo>
                <a:cubicBezTo>
                  <a:pt x="508" y="10"/>
                  <a:pt x="490" y="0"/>
                  <a:pt x="472" y="4"/>
                </a:cubicBezTo>
                <a:cubicBezTo>
                  <a:pt x="467" y="10"/>
                  <a:pt x="478" y="16"/>
                  <a:pt x="478" y="51"/>
                </a:cubicBezTo>
                <a:cubicBezTo>
                  <a:pt x="478" y="70"/>
                  <a:pt x="478" y="105"/>
                  <a:pt x="467" y="130"/>
                </a:cubicBezTo>
                <a:cubicBezTo>
                  <a:pt x="449" y="142"/>
                  <a:pt x="401" y="165"/>
                  <a:pt x="366" y="213"/>
                </a:cubicBezTo>
                <a:cubicBezTo>
                  <a:pt x="325" y="271"/>
                  <a:pt x="313" y="319"/>
                  <a:pt x="307" y="349"/>
                </a:cubicBezTo>
                <a:cubicBezTo>
                  <a:pt x="307" y="354"/>
                  <a:pt x="307" y="354"/>
                  <a:pt x="301" y="354"/>
                </a:cubicBezTo>
                <a:cubicBezTo>
                  <a:pt x="206" y="460"/>
                  <a:pt x="82" y="544"/>
                  <a:pt x="11" y="550"/>
                </a:cubicBezTo>
                <a:cubicBezTo>
                  <a:pt x="5" y="555"/>
                  <a:pt x="0" y="568"/>
                  <a:pt x="0" y="580"/>
                </a:cubicBezTo>
                <a:cubicBezTo>
                  <a:pt x="112" y="574"/>
                  <a:pt x="236" y="502"/>
                  <a:pt x="319" y="442"/>
                </a:cubicBezTo>
                <a:cubicBezTo>
                  <a:pt x="331" y="436"/>
                  <a:pt x="342" y="432"/>
                  <a:pt x="348" y="420"/>
                </a:cubicBezTo>
                <a:cubicBezTo>
                  <a:pt x="354" y="426"/>
                  <a:pt x="354" y="426"/>
                  <a:pt x="354" y="426"/>
                </a:cubicBezTo>
                <a:cubicBezTo>
                  <a:pt x="360" y="414"/>
                  <a:pt x="366" y="406"/>
                  <a:pt x="378" y="40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1" name="Freeform 20"/>
          <p:cNvSpPr>
            <a:spLocks noChangeArrowheads="1"/>
          </p:cNvSpPr>
          <p:nvPr/>
        </p:nvSpPr>
        <p:spPr bwMode="auto">
          <a:xfrm>
            <a:off x="6757989" y="2569369"/>
            <a:ext cx="333375" cy="146447"/>
          </a:xfrm>
          <a:custGeom>
            <a:avLst/>
            <a:gdLst>
              <a:gd name="T0" fmla="*/ 291465 w 525"/>
              <a:gd name="T1" fmla="*/ 0 h 307"/>
              <a:gd name="T2" fmla="*/ 172085 w 525"/>
              <a:gd name="T3" fmla="*/ 44523 h 307"/>
              <a:gd name="T4" fmla="*/ 28575 w 525"/>
              <a:gd name="T5" fmla="*/ 157737 h 307"/>
              <a:gd name="T6" fmla="*/ 6350 w 525"/>
              <a:gd name="T7" fmla="*/ 191447 h 307"/>
              <a:gd name="T8" fmla="*/ 35560 w 525"/>
              <a:gd name="T9" fmla="*/ 176182 h 307"/>
              <a:gd name="T10" fmla="*/ 108585 w 525"/>
              <a:gd name="T11" fmla="*/ 112578 h 307"/>
              <a:gd name="T12" fmla="*/ 198120 w 525"/>
              <a:gd name="T13" fmla="*/ 52155 h 307"/>
              <a:gd name="T14" fmla="*/ 183515 w 525"/>
              <a:gd name="T15" fmla="*/ 67420 h 307"/>
              <a:gd name="T16" fmla="*/ 328930 w 525"/>
              <a:gd name="T17" fmla="*/ 14629 h 307"/>
              <a:gd name="T18" fmla="*/ 291465 w 525"/>
              <a:gd name="T19" fmla="*/ 0 h 307"/>
              <a:gd name="T20" fmla="*/ 291465 w 525"/>
              <a:gd name="T21" fmla="*/ 0 h 307"/>
              <a:gd name="T22" fmla="*/ 291465 w 525"/>
              <a:gd name="T23" fmla="*/ 0 h 307"/>
              <a:gd name="T24" fmla="*/ 291465 w 525"/>
              <a:gd name="T25" fmla="*/ 0 h 3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25"/>
              <a:gd name="T40" fmla="*/ 0 h 307"/>
              <a:gd name="T41" fmla="*/ 525 w 525"/>
              <a:gd name="T42" fmla="*/ 307 h 3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25" h="307">
                <a:moveTo>
                  <a:pt x="459" y="0"/>
                </a:moveTo>
                <a:cubicBezTo>
                  <a:pt x="400" y="0"/>
                  <a:pt x="359" y="11"/>
                  <a:pt x="271" y="70"/>
                </a:cubicBezTo>
                <a:cubicBezTo>
                  <a:pt x="194" y="124"/>
                  <a:pt x="81" y="218"/>
                  <a:pt x="45" y="248"/>
                </a:cubicBezTo>
                <a:cubicBezTo>
                  <a:pt x="10" y="283"/>
                  <a:pt x="0" y="295"/>
                  <a:pt x="10" y="301"/>
                </a:cubicBezTo>
                <a:cubicBezTo>
                  <a:pt x="17" y="307"/>
                  <a:pt x="28" y="301"/>
                  <a:pt x="56" y="277"/>
                </a:cubicBezTo>
                <a:cubicBezTo>
                  <a:pt x="88" y="248"/>
                  <a:pt x="123" y="218"/>
                  <a:pt x="171" y="177"/>
                </a:cubicBezTo>
                <a:cubicBezTo>
                  <a:pt x="224" y="141"/>
                  <a:pt x="289" y="94"/>
                  <a:pt x="312" y="82"/>
                </a:cubicBezTo>
                <a:cubicBezTo>
                  <a:pt x="305" y="88"/>
                  <a:pt x="293" y="94"/>
                  <a:pt x="289" y="106"/>
                </a:cubicBezTo>
                <a:cubicBezTo>
                  <a:pt x="359" y="88"/>
                  <a:pt x="441" y="53"/>
                  <a:pt x="518" y="23"/>
                </a:cubicBezTo>
                <a:cubicBezTo>
                  <a:pt x="525" y="5"/>
                  <a:pt x="507" y="0"/>
                  <a:pt x="45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2" name="Freeform 21"/>
          <p:cNvSpPr>
            <a:spLocks noChangeArrowheads="1"/>
          </p:cNvSpPr>
          <p:nvPr/>
        </p:nvSpPr>
        <p:spPr bwMode="auto">
          <a:xfrm>
            <a:off x="6769100" y="2570560"/>
            <a:ext cx="319088" cy="253603"/>
          </a:xfrm>
          <a:custGeom>
            <a:avLst/>
            <a:gdLst>
              <a:gd name="T0" fmla="*/ 120135 w 502"/>
              <a:gd name="T1" fmla="*/ 255509 h 532"/>
              <a:gd name="T2" fmla="*/ 198953 w 502"/>
              <a:gd name="T3" fmla="*/ 142373 h 532"/>
              <a:gd name="T4" fmla="*/ 303833 w 502"/>
              <a:gd name="T5" fmla="*/ 14619 h 532"/>
              <a:gd name="T6" fmla="*/ 319088 w 502"/>
              <a:gd name="T7" fmla="*/ 0 h 532"/>
              <a:gd name="T8" fmla="*/ 172257 w 502"/>
              <a:gd name="T9" fmla="*/ 52119 h 532"/>
              <a:gd name="T10" fmla="*/ 41316 w 502"/>
              <a:gd name="T11" fmla="*/ 202755 h 532"/>
              <a:gd name="T12" fmla="*/ 3178 w 502"/>
              <a:gd name="T13" fmla="*/ 285382 h 532"/>
              <a:gd name="T14" fmla="*/ 33689 w 502"/>
              <a:gd name="T15" fmla="*/ 338137 h 532"/>
              <a:gd name="T16" fmla="*/ 116321 w 502"/>
              <a:gd name="T17" fmla="*/ 285382 h 532"/>
              <a:gd name="T18" fmla="*/ 120135 w 502"/>
              <a:gd name="T19" fmla="*/ 255509 h 532"/>
              <a:gd name="T20" fmla="*/ 120135 w 502"/>
              <a:gd name="T21" fmla="*/ 255509 h 532"/>
              <a:gd name="T22" fmla="*/ 120135 w 502"/>
              <a:gd name="T23" fmla="*/ 255509 h 532"/>
              <a:gd name="T24" fmla="*/ 120135 w 502"/>
              <a:gd name="T25" fmla="*/ 255509 h 5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02"/>
              <a:gd name="T40" fmla="*/ 0 h 532"/>
              <a:gd name="T41" fmla="*/ 502 w 502"/>
              <a:gd name="T42" fmla="*/ 532 h 53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02" h="532">
                <a:moveTo>
                  <a:pt x="189" y="402"/>
                </a:moveTo>
                <a:cubicBezTo>
                  <a:pt x="206" y="366"/>
                  <a:pt x="260" y="295"/>
                  <a:pt x="313" y="224"/>
                </a:cubicBezTo>
                <a:cubicBezTo>
                  <a:pt x="378" y="147"/>
                  <a:pt x="437" y="70"/>
                  <a:pt x="478" y="23"/>
                </a:cubicBezTo>
                <a:cubicBezTo>
                  <a:pt x="490" y="11"/>
                  <a:pt x="496" y="5"/>
                  <a:pt x="502" y="0"/>
                </a:cubicBezTo>
                <a:cubicBezTo>
                  <a:pt x="425" y="29"/>
                  <a:pt x="342" y="65"/>
                  <a:pt x="271" y="82"/>
                </a:cubicBezTo>
                <a:cubicBezTo>
                  <a:pt x="183" y="165"/>
                  <a:pt x="124" y="236"/>
                  <a:pt x="65" y="319"/>
                </a:cubicBezTo>
                <a:cubicBezTo>
                  <a:pt x="35" y="354"/>
                  <a:pt x="5" y="408"/>
                  <a:pt x="5" y="449"/>
                </a:cubicBezTo>
                <a:cubicBezTo>
                  <a:pt x="0" y="491"/>
                  <a:pt x="23" y="520"/>
                  <a:pt x="53" y="532"/>
                </a:cubicBezTo>
                <a:cubicBezTo>
                  <a:pt x="100" y="502"/>
                  <a:pt x="141" y="473"/>
                  <a:pt x="183" y="449"/>
                </a:cubicBezTo>
                <a:cubicBezTo>
                  <a:pt x="183" y="437"/>
                  <a:pt x="183" y="420"/>
                  <a:pt x="189" y="40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3" name="Freeform 22"/>
          <p:cNvSpPr>
            <a:spLocks noChangeArrowheads="1"/>
          </p:cNvSpPr>
          <p:nvPr/>
        </p:nvSpPr>
        <p:spPr bwMode="auto">
          <a:xfrm>
            <a:off x="6802439" y="2556273"/>
            <a:ext cx="623887" cy="273844"/>
          </a:xfrm>
          <a:custGeom>
            <a:avLst/>
            <a:gdLst>
              <a:gd name="T0" fmla="*/ 571155 w 982"/>
              <a:gd name="T1" fmla="*/ 0 h 574"/>
              <a:gd name="T2" fmla="*/ 510800 w 982"/>
              <a:gd name="T3" fmla="*/ 22264 h 574"/>
              <a:gd name="T4" fmla="*/ 289072 w 982"/>
              <a:gd name="T5" fmla="*/ 199737 h 574"/>
              <a:gd name="T6" fmla="*/ 135324 w 982"/>
              <a:gd name="T7" fmla="*/ 309148 h 574"/>
              <a:gd name="T8" fmla="*/ 86404 w 982"/>
              <a:gd name="T9" fmla="*/ 312964 h 574"/>
              <a:gd name="T10" fmla="*/ 82592 w 982"/>
              <a:gd name="T11" fmla="*/ 305331 h 574"/>
              <a:gd name="T12" fmla="*/ 0 w 982"/>
              <a:gd name="T13" fmla="*/ 358128 h 574"/>
              <a:gd name="T14" fmla="*/ 37484 w 982"/>
              <a:gd name="T15" fmla="*/ 365125 h 574"/>
              <a:gd name="T16" fmla="*/ 255400 w 982"/>
              <a:gd name="T17" fmla="*/ 248718 h 574"/>
              <a:gd name="T18" fmla="*/ 409783 w 982"/>
              <a:gd name="T19" fmla="*/ 131674 h 574"/>
              <a:gd name="T20" fmla="*/ 405971 w 982"/>
              <a:gd name="T21" fmla="*/ 131674 h 574"/>
              <a:gd name="T22" fmla="*/ 409783 w 982"/>
              <a:gd name="T23" fmla="*/ 131674 h 574"/>
              <a:gd name="T24" fmla="*/ 420584 w 982"/>
              <a:gd name="T25" fmla="*/ 120224 h 574"/>
              <a:gd name="T26" fmla="*/ 424396 w 982"/>
              <a:gd name="T27" fmla="*/ 120224 h 574"/>
              <a:gd name="T28" fmla="*/ 420584 w 982"/>
              <a:gd name="T29" fmla="*/ 124041 h 574"/>
              <a:gd name="T30" fmla="*/ 574967 w 982"/>
              <a:gd name="T31" fmla="*/ 59794 h 574"/>
              <a:gd name="T32" fmla="*/ 601015 w 982"/>
              <a:gd name="T33" fmla="*/ 29897 h 574"/>
              <a:gd name="T34" fmla="*/ 571155 w 982"/>
              <a:gd name="T35" fmla="*/ 0 h 574"/>
              <a:gd name="T36" fmla="*/ 571155 w 982"/>
              <a:gd name="T37" fmla="*/ 0 h 574"/>
              <a:gd name="T38" fmla="*/ 571155 w 982"/>
              <a:gd name="T39" fmla="*/ 0 h 574"/>
              <a:gd name="T40" fmla="*/ 571155 w 982"/>
              <a:gd name="T41" fmla="*/ 0 h 57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82"/>
              <a:gd name="T64" fmla="*/ 0 h 574"/>
              <a:gd name="T65" fmla="*/ 982 w 982"/>
              <a:gd name="T66" fmla="*/ 574 h 57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82" h="574">
                <a:moveTo>
                  <a:pt x="899" y="0"/>
                </a:moveTo>
                <a:cubicBezTo>
                  <a:pt x="846" y="0"/>
                  <a:pt x="828" y="11"/>
                  <a:pt x="804" y="35"/>
                </a:cubicBezTo>
                <a:cubicBezTo>
                  <a:pt x="698" y="112"/>
                  <a:pt x="609" y="195"/>
                  <a:pt x="455" y="314"/>
                </a:cubicBezTo>
                <a:cubicBezTo>
                  <a:pt x="355" y="391"/>
                  <a:pt x="284" y="444"/>
                  <a:pt x="213" y="486"/>
                </a:cubicBezTo>
                <a:cubicBezTo>
                  <a:pt x="177" y="497"/>
                  <a:pt x="147" y="503"/>
                  <a:pt x="136" y="492"/>
                </a:cubicBezTo>
                <a:cubicBezTo>
                  <a:pt x="130" y="486"/>
                  <a:pt x="130" y="480"/>
                  <a:pt x="130" y="480"/>
                </a:cubicBezTo>
                <a:cubicBezTo>
                  <a:pt x="88" y="503"/>
                  <a:pt x="47" y="533"/>
                  <a:pt x="0" y="563"/>
                </a:cubicBezTo>
                <a:cubicBezTo>
                  <a:pt x="17" y="569"/>
                  <a:pt x="35" y="574"/>
                  <a:pt x="59" y="574"/>
                </a:cubicBezTo>
                <a:cubicBezTo>
                  <a:pt x="153" y="574"/>
                  <a:pt x="272" y="492"/>
                  <a:pt x="402" y="391"/>
                </a:cubicBezTo>
                <a:cubicBezTo>
                  <a:pt x="479" y="337"/>
                  <a:pt x="580" y="260"/>
                  <a:pt x="645" y="207"/>
                </a:cubicBezTo>
                <a:cubicBezTo>
                  <a:pt x="639" y="207"/>
                  <a:pt x="639" y="207"/>
                  <a:pt x="639" y="207"/>
                </a:cubicBezTo>
                <a:cubicBezTo>
                  <a:pt x="639" y="207"/>
                  <a:pt x="639" y="207"/>
                  <a:pt x="645" y="207"/>
                </a:cubicBezTo>
                <a:cubicBezTo>
                  <a:pt x="651" y="201"/>
                  <a:pt x="656" y="195"/>
                  <a:pt x="662" y="189"/>
                </a:cubicBezTo>
                <a:cubicBezTo>
                  <a:pt x="668" y="189"/>
                  <a:pt x="668" y="189"/>
                  <a:pt x="668" y="189"/>
                </a:cubicBezTo>
                <a:cubicBezTo>
                  <a:pt x="662" y="195"/>
                  <a:pt x="662" y="195"/>
                  <a:pt x="662" y="195"/>
                </a:cubicBezTo>
                <a:cubicBezTo>
                  <a:pt x="745" y="160"/>
                  <a:pt x="822" y="124"/>
                  <a:pt x="905" y="94"/>
                </a:cubicBezTo>
                <a:cubicBezTo>
                  <a:pt x="917" y="82"/>
                  <a:pt x="935" y="65"/>
                  <a:pt x="946" y="47"/>
                </a:cubicBezTo>
                <a:cubicBezTo>
                  <a:pt x="982" y="5"/>
                  <a:pt x="952" y="0"/>
                  <a:pt x="89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4" name="Freeform 23"/>
          <p:cNvSpPr>
            <a:spLocks noChangeArrowheads="1"/>
          </p:cNvSpPr>
          <p:nvPr/>
        </p:nvSpPr>
        <p:spPr bwMode="auto">
          <a:xfrm>
            <a:off x="7096125" y="2591991"/>
            <a:ext cx="280988" cy="222647"/>
          </a:xfrm>
          <a:custGeom>
            <a:avLst/>
            <a:gdLst>
              <a:gd name="T0" fmla="*/ 123330 w 442"/>
              <a:gd name="T1" fmla="*/ 206596 h 467"/>
              <a:gd name="T2" fmla="*/ 198344 w 442"/>
              <a:gd name="T3" fmla="*/ 101073 h 467"/>
              <a:gd name="T4" fmla="*/ 280988 w 442"/>
              <a:gd name="T5" fmla="*/ 0 h 467"/>
              <a:gd name="T6" fmla="*/ 127144 w 442"/>
              <a:gd name="T7" fmla="*/ 63568 h 467"/>
              <a:gd name="T8" fmla="*/ 33693 w 442"/>
              <a:gd name="T9" fmla="*/ 169091 h 467"/>
              <a:gd name="T10" fmla="*/ 0 w 442"/>
              <a:gd name="T11" fmla="*/ 251729 h 467"/>
              <a:gd name="T12" fmla="*/ 33693 w 442"/>
              <a:gd name="T13" fmla="*/ 296862 h 467"/>
              <a:gd name="T14" fmla="*/ 111887 w 442"/>
              <a:gd name="T15" fmla="*/ 244101 h 467"/>
              <a:gd name="T16" fmla="*/ 123330 w 442"/>
              <a:gd name="T17" fmla="*/ 206596 h 467"/>
              <a:gd name="T18" fmla="*/ 123330 w 442"/>
              <a:gd name="T19" fmla="*/ 206596 h 467"/>
              <a:gd name="T20" fmla="*/ 123330 w 442"/>
              <a:gd name="T21" fmla="*/ 206596 h 467"/>
              <a:gd name="T22" fmla="*/ 123330 w 442"/>
              <a:gd name="T23" fmla="*/ 206596 h 4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42"/>
              <a:gd name="T37" fmla="*/ 0 h 467"/>
              <a:gd name="T38" fmla="*/ 442 w 442"/>
              <a:gd name="T39" fmla="*/ 467 h 46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42" h="467">
                <a:moveTo>
                  <a:pt x="194" y="325"/>
                </a:moveTo>
                <a:cubicBezTo>
                  <a:pt x="212" y="289"/>
                  <a:pt x="253" y="230"/>
                  <a:pt x="312" y="159"/>
                </a:cubicBezTo>
                <a:cubicBezTo>
                  <a:pt x="359" y="94"/>
                  <a:pt x="401" y="53"/>
                  <a:pt x="442" y="0"/>
                </a:cubicBezTo>
                <a:cubicBezTo>
                  <a:pt x="359" y="29"/>
                  <a:pt x="283" y="65"/>
                  <a:pt x="200" y="100"/>
                </a:cubicBezTo>
                <a:cubicBezTo>
                  <a:pt x="147" y="153"/>
                  <a:pt x="88" y="213"/>
                  <a:pt x="53" y="266"/>
                </a:cubicBezTo>
                <a:cubicBezTo>
                  <a:pt x="23" y="307"/>
                  <a:pt x="0" y="355"/>
                  <a:pt x="0" y="396"/>
                </a:cubicBezTo>
                <a:cubicBezTo>
                  <a:pt x="0" y="431"/>
                  <a:pt x="17" y="461"/>
                  <a:pt x="53" y="467"/>
                </a:cubicBezTo>
                <a:cubicBezTo>
                  <a:pt x="94" y="437"/>
                  <a:pt x="135" y="408"/>
                  <a:pt x="176" y="384"/>
                </a:cubicBezTo>
                <a:cubicBezTo>
                  <a:pt x="171" y="366"/>
                  <a:pt x="176" y="349"/>
                  <a:pt x="194" y="3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5" name="Freeform 24"/>
          <p:cNvSpPr>
            <a:spLocks noChangeArrowheads="1"/>
          </p:cNvSpPr>
          <p:nvPr/>
        </p:nvSpPr>
        <p:spPr bwMode="auto">
          <a:xfrm>
            <a:off x="7129463" y="2651523"/>
            <a:ext cx="355600" cy="169069"/>
          </a:xfrm>
          <a:custGeom>
            <a:avLst/>
            <a:gdLst>
              <a:gd name="T0" fmla="*/ 347980 w 560"/>
              <a:gd name="T1" fmla="*/ 7005 h 354"/>
              <a:gd name="T2" fmla="*/ 317500 w 560"/>
              <a:gd name="T3" fmla="*/ 22288 h 354"/>
              <a:gd name="T4" fmla="*/ 220345 w 560"/>
              <a:gd name="T5" fmla="*/ 105071 h 354"/>
              <a:gd name="T6" fmla="*/ 126365 w 560"/>
              <a:gd name="T7" fmla="*/ 169387 h 354"/>
              <a:gd name="T8" fmla="*/ 81915 w 560"/>
              <a:gd name="T9" fmla="*/ 173208 h 354"/>
              <a:gd name="T10" fmla="*/ 78105 w 560"/>
              <a:gd name="T11" fmla="*/ 165566 h 354"/>
              <a:gd name="T12" fmla="*/ 0 w 560"/>
              <a:gd name="T13" fmla="*/ 218420 h 354"/>
              <a:gd name="T14" fmla="*/ 28575 w 560"/>
              <a:gd name="T15" fmla="*/ 225425 h 354"/>
              <a:gd name="T16" fmla="*/ 205740 w 560"/>
              <a:gd name="T17" fmla="*/ 142642 h 354"/>
              <a:gd name="T18" fmla="*/ 332105 w 560"/>
              <a:gd name="T19" fmla="*/ 33750 h 354"/>
              <a:gd name="T20" fmla="*/ 347980 w 560"/>
              <a:gd name="T21" fmla="*/ 7005 h 354"/>
              <a:gd name="T22" fmla="*/ 347980 w 560"/>
              <a:gd name="T23" fmla="*/ 7005 h 354"/>
              <a:gd name="T24" fmla="*/ 347980 w 560"/>
              <a:gd name="T25" fmla="*/ 7005 h 354"/>
              <a:gd name="T26" fmla="*/ 347980 w 560"/>
              <a:gd name="T27" fmla="*/ 7005 h 3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60"/>
              <a:gd name="T43" fmla="*/ 0 h 354"/>
              <a:gd name="T44" fmla="*/ 560 w 560"/>
              <a:gd name="T45" fmla="*/ 354 h 3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60" h="354">
                <a:moveTo>
                  <a:pt x="548" y="11"/>
                </a:moveTo>
                <a:cubicBezTo>
                  <a:pt x="542" y="0"/>
                  <a:pt x="523" y="17"/>
                  <a:pt x="500" y="35"/>
                </a:cubicBezTo>
                <a:cubicBezTo>
                  <a:pt x="464" y="65"/>
                  <a:pt x="412" y="118"/>
                  <a:pt x="347" y="165"/>
                </a:cubicBezTo>
                <a:cubicBezTo>
                  <a:pt x="292" y="207"/>
                  <a:pt x="234" y="248"/>
                  <a:pt x="199" y="266"/>
                </a:cubicBezTo>
                <a:cubicBezTo>
                  <a:pt x="169" y="278"/>
                  <a:pt x="147" y="289"/>
                  <a:pt x="129" y="272"/>
                </a:cubicBezTo>
                <a:cubicBezTo>
                  <a:pt x="123" y="272"/>
                  <a:pt x="123" y="266"/>
                  <a:pt x="123" y="260"/>
                </a:cubicBezTo>
                <a:cubicBezTo>
                  <a:pt x="80" y="284"/>
                  <a:pt x="41" y="313"/>
                  <a:pt x="0" y="343"/>
                </a:cubicBezTo>
                <a:cubicBezTo>
                  <a:pt x="17" y="349"/>
                  <a:pt x="28" y="354"/>
                  <a:pt x="45" y="354"/>
                </a:cubicBezTo>
                <a:cubicBezTo>
                  <a:pt x="152" y="354"/>
                  <a:pt x="264" y="266"/>
                  <a:pt x="324" y="224"/>
                </a:cubicBezTo>
                <a:cubicBezTo>
                  <a:pt x="400" y="159"/>
                  <a:pt x="483" y="94"/>
                  <a:pt x="523" y="53"/>
                </a:cubicBezTo>
                <a:cubicBezTo>
                  <a:pt x="529" y="47"/>
                  <a:pt x="559" y="17"/>
                  <a:pt x="548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6" name="Freeform 25"/>
          <p:cNvSpPr>
            <a:spLocks noChangeArrowheads="1"/>
          </p:cNvSpPr>
          <p:nvPr/>
        </p:nvSpPr>
        <p:spPr bwMode="auto">
          <a:xfrm>
            <a:off x="2460625" y="1952625"/>
            <a:ext cx="911225" cy="652463"/>
          </a:xfrm>
          <a:custGeom>
            <a:avLst/>
            <a:gdLst>
              <a:gd name="T0" fmla="*/ 0 w 1434"/>
              <a:gd name="T1" fmla="*/ 869950 h 1370"/>
              <a:gd name="T2" fmla="*/ 168392 w 1434"/>
              <a:gd name="T3" fmla="*/ 787400 h 1370"/>
              <a:gd name="T4" fmla="*/ 479759 w 1434"/>
              <a:gd name="T5" fmla="*/ 396240 h 1370"/>
              <a:gd name="T6" fmla="*/ 753635 w 1434"/>
              <a:gd name="T7" fmla="*/ 104775 h 1370"/>
              <a:gd name="T8" fmla="*/ 885172 w 1434"/>
              <a:gd name="T9" fmla="*/ 22225 h 1370"/>
              <a:gd name="T10" fmla="*/ 904235 w 1434"/>
              <a:gd name="T11" fmla="*/ 25400 h 1370"/>
              <a:gd name="T12" fmla="*/ 911225 w 1434"/>
              <a:gd name="T13" fmla="*/ 0 h 1370"/>
              <a:gd name="T14" fmla="*/ 908048 w 1434"/>
              <a:gd name="T15" fmla="*/ 0 h 1370"/>
              <a:gd name="T16" fmla="*/ 735207 w 1434"/>
              <a:gd name="T17" fmla="*/ 81280 h 1370"/>
              <a:gd name="T18" fmla="*/ 258625 w 1434"/>
              <a:gd name="T19" fmla="*/ 554355 h 1370"/>
              <a:gd name="T20" fmla="*/ 10803 w 1434"/>
              <a:gd name="T21" fmla="*/ 862330 h 1370"/>
              <a:gd name="T22" fmla="*/ 0 w 1434"/>
              <a:gd name="T23" fmla="*/ 869950 h 1370"/>
              <a:gd name="T24" fmla="*/ 0 w 1434"/>
              <a:gd name="T25" fmla="*/ 869950 h 1370"/>
              <a:gd name="T26" fmla="*/ 0 w 1434"/>
              <a:gd name="T27" fmla="*/ 869950 h 1370"/>
              <a:gd name="T28" fmla="*/ 0 w 1434"/>
              <a:gd name="T29" fmla="*/ 869950 h 137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34"/>
              <a:gd name="T46" fmla="*/ 0 h 1370"/>
              <a:gd name="T47" fmla="*/ 1434 w 1434"/>
              <a:gd name="T48" fmla="*/ 1370 h 137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34" h="1370">
                <a:moveTo>
                  <a:pt x="0" y="1370"/>
                </a:moveTo>
                <a:cubicBezTo>
                  <a:pt x="106" y="1299"/>
                  <a:pt x="253" y="1240"/>
                  <a:pt x="265" y="1240"/>
                </a:cubicBezTo>
                <a:cubicBezTo>
                  <a:pt x="436" y="1009"/>
                  <a:pt x="519" y="903"/>
                  <a:pt x="755" y="624"/>
                </a:cubicBezTo>
                <a:cubicBezTo>
                  <a:pt x="921" y="425"/>
                  <a:pt x="1080" y="271"/>
                  <a:pt x="1186" y="165"/>
                </a:cubicBezTo>
                <a:cubicBezTo>
                  <a:pt x="1251" y="100"/>
                  <a:pt x="1340" y="35"/>
                  <a:pt x="1393" y="35"/>
                </a:cubicBezTo>
                <a:cubicBezTo>
                  <a:pt x="1405" y="35"/>
                  <a:pt x="1411" y="35"/>
                  <a:pt x="1423" y="40"/>
                </a:cubicBezTo>
                <a:cubicBezTo>
                  <a:pt x="1434" y="0"/>
                  <a:pt x="1434" y="0"/>
                  <a:pt x="1434" y="0"/>
                </a:cubicBezTo>
                <a:cubicBezTo>
                  <a:pt x="1434" y="0"/>
                  <a:pt x="1429" y="0"/>
                  <a:pt x="1429" y="0"/>
                </a:cubicBezTo>
                <a:cubicBezTo>
                  <a:pt x="1334" y="0"/>
                  <a:pt x="1246" y="63"/>
                  <a:pt x="1157" y="128"/>
                </a:cubicBezTo>
                <a:cubicBezTo>
                  <a:pt x="986" y="241"/>
                  <a:pt x="596" y="654"/>
                  <a:pt x="407" y="873"/>
                </a:cubicBezTo>
                <a:cubicBezTo>
                  <a:pt x="259" y="1039"/>
                  <a:pt x="124" y="1216"/>
                  <a:pt x="17" y="1358"/>
                </a:cubicBezTo>
                <a:cubicBezTo>
                  <a:pt x="11" y="1364"/>
                  <a:pt x="5" y="1370"/>
                  <a:pt x="0" y="137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7" name="Freeform 26"/>
          <p:cNvSpPr>
            <a:spLocks noChangeArrowheads="1"/>
          </p:cNvSpPr>
          <p:nvPr/>
        </p:nvSpPr>
        <p:spPr bwMode="auto">
          <a:xfrm>
            <a:off x="2628900" y="2565798"/>
            <a:ext cx="277813" cy="273844"/>
          </a:xfrm>
          <a:custGeom>
            <a:avLst/>
            <a:gdLst>
              <a:gd name="T0" fmla="*/ 112524 w 437"/>
              <a:gd name="T1" fmla="*/ 314960 h 575"/>
              <a:gd name="T2" fmla="*/ 123967 w 437"/>
              <a:gd name="T3" fmla="*/ 269240 h 575"/>
              <a:gd name="T4" fmla="*/ 191354 w 437"/>
              <a:gd name="T5" fmla="*/ 180340 h 575"/>
              <a:gd name="T6" fmla="*/ 273999 w 437"/>
              <a:gd name="T7" fmla="*/ 51435 h 575"/>
              <a:gd name="T8" fmla="*/ 210426 w 437"/>
              <a:gd name="T9" fmla="*/ 0 h 575"/>
              <a:gd name="T10" fmla="*/ 172282 w 437"/>
              <a:gd name="T11" fmla="*/ 32385 h 575"/>
              <a:gd name="T12" fmla="*/ 176097 w 437"/>
              <a:gd name="T13" fmla="*/ 32385 h 575"/>
              <a:gd name="T14" fmla="*/ 172282 w 437"/>
              <a:gd name="T15" fmla="*/ 63500 h 575"/>
              <a:gd name="T16" fmla="*/ 85823 w 437"/>
              <a:gd name="T17" fmla="*/ 164465 h 575"/>
              <a:gd name="T18" fmla="*/ 0 w 437"/>
              <a:gd name="T19" fmla="*/ 308610 h 575"/>
              <a:gd name="T20" fmla="*/ 63573 w 437"/>
              <a:gd name="T21" fmla="*/ 364490 h 575"/>
              <a:gd name="T22" fmla="*/ 71202 w 437"/>
              <a:gd name="T23" fmla="*/ 360680 h 575"/>
              <a:gd name="T24" fmla="*/ 112524 w 437"/>
              <a:gd name="T25" fmla="*/ 314960 h 575"/>
              <a:gd name="T26" fmla="*/ 112524 w 437"/>
              <a:gd name="T27" fmla="*/ 314960 h 575"/>
              <a:gd name="T28" fmla="*/ 112524 w 437"/>
              <a:gd name="T29" fmla="*/ 314960 h 575"/>
              <a:gd name="T30" fmla="*/ 112524 w 437"/>
              <a:gd name="T31" fmla="*/ 314960 h 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"/>
              <a:gd name="T49" fmla="*/ 0 h 575"/>
              <a:gd name="T50" fmla="*/ 437 w 437"/>
              <a:gd name="T51" fmla="*/ 575 h 5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" h="575">
                <a:moveTo>
                  <a:pt x="177" y="496"/>
                </a:moveTo>
                <a:cubicBezTo>
                  <a:pt x="165" y="486"/>
                  <a:pt x="171" y="462"/>
                  <a:pt x="195" y="424"/>
                </a:cubicBezTo>
                <a:cubicBezTo>
                  <a:pt x="212" y="391"/>
                  <a:pt x="248" y="342"/>
                  <a:pt x="301" y="284"/>
                </a:cubicBezTo>
                <a:cubicBezTo>
                  <a:pt x="348" y="218"/>
                  <a:pt x="419" y="141"/>
                  <a:pt x="431" y="81"/>
                </a:cubicBezTo>
                <a:cubicBezTo>
                  <a:pt x="437" y="28"/>
                  <a:pt x="396" y="0"/>
                  <a:pt x="331" y="0"/>
                </a:cubicBezTo>
                <a:cubicBezTo>
                  <a:pt x="313" y="16"/>
                  <a:pt x="295" y="34"/>
                  <a:pt x="271" y="51"/>
                </a:cubicBezTo>
                <a:cubicBezTo>
                  <a:pt x="271" y="51"/>
                  <a:pt x="277" y="51"/>
                  <a:pt x="277" y="51"/>
                </a:cubicBezTo>
                <a:cubicBezTo>
                  <a:pt x="295" y="64"/>
                  <a:pt x="283" y="81"/>
                  <a:pt x="271" y="100"/>
                </a:cubicBezTo>
                <a:cubicBezTo>
                  <a:pt x="236" y="148"/>
                  <a:pt x="189" y="201"/>
                  <a:pt x="135" y="259"/>
                </a:cubicBezTo>
                <a:cubicBezTo>
                  <a:pt x="76" y="337"/>
                  <a:pt x="5" y="414"/>
                  <a:pt x="0" y="486"/>
                </a:cubicBezTo>
                <a:cubicBezTo>
                  <a:pt x="0" y="544"/>
                  <a:pt x="35" y="574"/>
                  <a:pt x="100" y="574"/>
                </a:cubicBezTo>
                <a:cubicBezTo>
                  <a:pt x="100" y="574"/>
                  <a:pt x="106" y="568"/>
                  <a:pt x="112" y="568"/>
                </a:cubicBezTo>
                <a:cubicBezTo>
                  <a:pt x="130" y="544"/>
                  <a:pt x="153" y="520"/>
                  <a:pt x="177" y="49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8" name="Freeform 27"/>
          <p:cNvSpPr>
            <a:spLocks noChangeArrowheads="1"/>
          </p:cNvSpPr>
          <p:nvPr/>
        </p:nvSpPr>
        <p:spPr bwMode="auto">
          <a:xfrm>
            <a:off x="2700339" y="2672954"/>
            <a:ext cx="319087" cy="163115"/>
          </a:xfrm>
          <a:custGeom>
            <a:avLst/>
            <a:gdLst>
              <a:gd name="T0" fmla="*/ 315273 w 502"/>
              <a:gd name="T1" fmla="*/ 3180 h 342"/>
              <a:gd name="T2" fmla="*/ 289212 w 502"/>
              <a:gd name="T3" fmla="*/ 14626 h 342"/>
              <a:gd name="T4" fmla="*/ 191325 w 502"/>
              <a:gd name="T5" fmla="*/ 101112 h 342"/>
              <a:gd name="T6" fmla="*/ 93438 w 502"/>
              <a:gd name="T7" fmla="*/ 164705 h 342"/>
              <a:gd name="T8" fmla="*/ 41316 w 502"/>
              <a:gd name="T9" fmla="*/ 172336 h 342"/>
              <a:gd name="T10" fmla="*/ 41316 w 502"/>
              <a:gd name="T11" fmla="*/ 172336 h 342"/>
              <a:gd name="T12" fmla="*/ 0 w 502"/>
              <a:gd name="T13" fmla="*/ 217487 h 342"/>
              <a:gd name="T14" fmla="*/ 176070 w 502"/>
              <a:gd name="T15" fmla="*/ 138632 h 342"/>
              <a:gd name="T16" fmla="*/ 300018 w 502"/>
              <a:gd name="T17" fmla="*/ 29889 h 342"/>
              <a:gd name="T18" fmla="*/ 315273 w 502"/>
              <a:gd name="T19" fmla="*/ 3180 h 342"/>
              <a:gd name="T20" fmla="*/ 315273 w 502"/>
              <a:gd name="T21" fmla="*/ 3180 h 342"/>
              <a:gd name="T22" fmla="*/ 315273 w 502"/>
              <a:gd name="T23" fmla="*/ 3180 h 342"/>
              <a:gd name="T24" fmla="*/ 315273 w 502"/>
              <a:gd name="T25" fmla="*/ 3180 h 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02"/>
              <a:gd name="T40" fmla="*/ 0 h 342"/>
              <a:gd name="T41" fmla="*/ 502 w 502"/>
              <a:gd name="T42" fmla="*/ 342 h 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02" h="342">
                <a:moveTo>
                  <a:pt x="496" y="5"/>
                </a:moveTo>
                <a:cubicBezTo>
                  <a:pt x="490" y="0"/>
                  <a:pt x="478" y="0"/>
                  <a:pt x="455" y="23"/>
                </a:cubicBezTo>
                <a:cubicBezTo>
                  <a:pt x="419" y="59"/>
                  <a:pt x="354" y="118"/>
                  <a:pt x="301" y="159"/>
                </a:cubicBezTo>
                <a:cubicBezTo>
                  <a:pt x="224" y="218"/>
                  <a:pt x="183" y="236"/>
                  <a:pt x="147" y="259"/>
                </a:cubicBezTo>
                <a:cubicBezTo>
                  <a:pt x="118" y="271"/>
                  <a:pt x="82" y="283"/>
                  <a:pt x="65" y="271"/>
                </a:cubicBezTo>
                <a:cubicBezTo>
                  <a:pt x="65" y="271"/>
                  <a:pt x="65" y="271"/>
                  <a:pt x="65" y="271"/>
                </a:cubicBezTo>
                <a:cubicBezTo>
                  <a:pt x="41" y="295"/>
                  <a:pt x="17" y="318"/>
                  <a:pt x="0" y="342"/>
                </a:cubicBezTo>
                <a:cubicBezTo>
                  <a:pt x="94" y="336"/>
                  <a:pt x="212" y="265"/>
                  <a:pt x="277" y="218"/>
                </a:cubicBezTo>
                <a:cubicBezTo>
                  <a:pt x="342" y="165"/>
                  <a:pt x="443" y="76"/>
                  <a:pt x="472" y="47"/>
                </a:cubicBezTo>
                <a:cubicBezTo>
                  <a:pt x="496" y="23"/>
                  <a:pt x="502" y="11"/>
                  <a:pt x="496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39" name="Freeform 28"/>
          <p:cNvSpPr>
            <a:spLocks noChangeArrowheads="1"/>
          </p:cNvSpPr>
          <p:nvPr/>
        </p:nvSpPr>
        <p:spPr bwMode="auto">
          <a:xfrm>
            <a:off x="2411413" y="2565798"/>
            <a:ext cx="427037" cy="225028"/>
          </a:xfrm>
          <a:custGeom>
            <a:avLst/>
            <a:gdLst>
              <a:gd name="T0" fmla="*/ 179839 w 672"/>
              <a:gd name="T1" fmla="*/ 153833 h 472"/>
              <a:gd name="T2" fmla="*/ 340613 w 672"/>
              <a:gd name="T3" fmla="*/ 48311 h 472"/>
              <a:gd name="T4" fmla="*/ 389544 w 672"/>
              <a:gd name="T5" fmla="*/ 33691 h 472"/>
              <a:gd name="T6" fmla="*/ 427037 w 672"/>
              <a:gd name="T7" fmla="*/ 0 h 472"/>
              <a:gd name="T8" fmla="*/ 427037 w 672"/>
              <a:gd name="T9" fmla="*/ 0 h 472"/>
              <a:gd name="T10" fmla="*/ 202080 w 672"/>
              <a:gd name="T11" fmla="*/ 108700 h 472"/>
              <a:gd name="T12" fmla="*/ 22242 w 672"/>
              <a:gd name="T13" fmla="*/ 254904 h 472"/>
              <a:gd name="T14" fmla="*/ 0 w 672"/>
              <a:gd name="T15" fmla="*/ 300037 h 472"/>
              <a:gd name="T16" fmla="*/ 179839 w 672"/>
              <a:gd name="T17" fmla="*/ 153833 h 472"/>
              <a:gd name="T18" fmla="*/ 179839 w 672"/>
              <a:gd name="T19" fmla="*/ 153833 h 472"/>
              <a:gd name="T20" fmla="*/ 179839 w 672"/>
              <a:gd name="T21" fmla="*/ 153833 h 472"/>
              <a:gd name="T22" fmla="*/ 179839 w 672"/>
              <a:gd name="T23" fmla="*/ 153833 h 47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72"/>
              <a:gd name="T37" fmla="*/ 0 h 472"/>
              <a:gd name="T38" fmla="*/ 672 w 672"/>
              <a:gd name="T39" fmla="*/ 472 h 47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72" h="472">
                <a:moveTo>
                  <a:pt x="283" y="242"/>
                </a:moveTo>
                <a:cubicBezTo>
                  <a:pt x="383" y="159"/>
                  <a:pt x="477" y="106"/>
                  <a:pt x="536" y="76"/>
                </a:cubicBezTo>
                <a:cubicBezTo>
                  <a:pt x="566" y="59"/>
                  <a:pt x="595" y="47"/>
                  <a:pt x="613" y="53"/>
                </a:cubicBezTo>
                <a:cubicBezTo>
                  <a:pt x="637" y="35"/>
                  <a:pt x="654" y="17"/>
                  <a:pt x="672" y="0"/>
                </a:cubicBezTo>
                <a:cubicBezTo>
                  <a:pt x="672" y="0"/>
                  <a:pt x="672" y="0"/>
                  <a:pt x="672" y="0"/>
                </a:cubicBezTo>
                <a:cubicBezTo>
                  <a:pt x="572" y="0"/>
                  <a:pt x="430" y="88"/>
                  <a:pt x="318" y="171"/>
                </a:cubicBezTo>
                <a:cubicBezTo>
                  <a:pt x="212" y="253"/>
                  <a:pt x="112" y="336"/>
                  <a:pt x="35" y="401"/>
                </a:cubicBezTo>
                <a:cubicBezTo>
                  <a:pt x="17" y="425"/>
                  <a:pt x="5" y="448"/>
                  <a:pt x="0" y="472"/>
                </a:cubicBezTo>
                <a:cubicBezTo>
                  <a:pt x="94" y="395"/>
                  <a:pt x="171" y="330"/>
                  <a:pt x="283" y="24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0" name="Freeform 29"/>
          <p:cNvSpPr>
            <a:spLocks noChangeArrowheads="1"/>
          </p:cNvSpPr>
          <p:nvPr/>
        </p:nvSpPr>
        <p:spPr bwMode="auto">
          <a:xfrm>
            <a:off x="2325689" y="1952625"/>
            <a:ext cx="1112837" cy="751285"/>
          </a:xfrm>
          <a:custGeom>
            <a:avLst/>
            <a:gdLst>
              <a:gd name="T0" fmla="*/ 1045508 w 1752"/>
              <a:gd name="T1" fmla="*/ 0 h 1577"/>
              <a:gd name="T2" fmla="*/ 1037886 w 1752"/>
              <a:gd name="T3" fmla="*/ 26043 h 1577"/>
              <a:gd name="T4" fmla="*/ 1037886 w 1752"/>
              <a:gd name="T5" fmla="*/ 26043 h 1577"/>
              <a:gd name="T6" fmla="*/ 1056306 w 1752"/>
              <a:gd name="T7" fmla="*/ 59709 h 1577"/>
              <a:gd name="T8" fmla="*/ 666940 w 1752"/>
              <a:gd name="T9" fmla="*/ 487835 h 1577"/>
              <a:gd name="T10" fmla="*/ 299805 w 1752"/>
              <a:gd name="T11" fmla="*/ 791461 h 1577"/>
              <a:gd name="T12" fmla="*/ 310603 w 1752"/>
              <a:gd name="T13" fmla="*/ 773040 h 1577"/>
              <a:gd name="T14" fmla="*/ 302981 w 1752"/>
              <a:gd name="T15" fmla="*/ 787650 h 1577"/>
              <a:gd name="T16" fmla="*/ 134658 w 1752"/>
              <a:gd name="T17" fmla="*/ 870226 h 1577"/>
              <a:gd name="T18" fmla="*/ 146092 w 1752"/>
              <a:gd name="T19" fmla="*/ 862604 h 1577"/>
              <a:gd name="T20" fmla="*/ 10798 w 1752"/>
              <a:gd name="T21" fmla="*/ 979481 h 1577"/>
              <a:gd name="T22" fmla="*/ 0 w 1752"/>
              <a:gd name="T23" fmla="*/ 997902 h 1577"/>
              <a:gd name="T24" fmla="*/ 22231 w 1752"/>
              <a:gd name="T25" fmla="*/ 990279 h 1577"/>
              <a:gd name="T26" fmla="*/ 100994 w 1752"/>
              <a:gd name="T27" fmla="*/ 922948 h 1577"/>
              <a:gd name="T28" fmla="*/ 100994 w 1752"/>
              <a:gd name="T29" fmla="*/ 922948 h 1577"/>
              <a:gd name="T30" fmla="*/ 97183 w 1752"/>
              <a:gd name="T31" fmla="*/ 926759 h 1577"/>
              <a:gd name="T32" fmla="*/ 280750 w 1752"/>
              <a:gd name="T33" fmla="*/ 832749 h 1577"/>
              <a:gd name="T34" fmla="*/ 685360 w 1752"/>
              <a:gd name="T35" fmla="*/ 510067 h 1577"/>
              <a:gd name="T36" fmla="*/ 1105215 w 1752"/>
              <a:gd name="T37" fmla="*/ 74954 h 1577"/>
              <a:gd name="T38" fmla="*/ 1045508 w 1752"/>
              <a:gd name="T39" fmla="*/ 0 h 1577"/>
              <a:gd name="T40" fmla="*/ 1045508 w 1752"/>
              <a:gd name="T41" fmla="*/ 0 h 1577"/>
              <a:gd name="T42" fmla="*/ 1045508 w 1752"/>
              <a:gd name="T43" fmla="*/ 0 h 1577"/>
              <a:gd name="T44" fmla="*/ 1045508 w 1752"/>
              <a:gd name="T45" fmla="*/ 0 h 157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52"/>
              <a:gd name="T70" fmla="*/ 0 h 1577"/>
              <a:gd name="T71" fmla="*/ 1752 w 1752"/>
              <a:gd name="T72" fmla="*/ 1577 h 157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52" h="1577">
                <a:moveTo>
                  <a:pt x="1646" y="0"/>
                </a:moveTo>
                <a:cubicBezTo>
                  <a:pt x="1634" y="41"/>
                  <a:pt x="1634" y="41"/>
                  <a:pt x="1634" y="41"/>
                </a:cubicBezTo>
                <a:cubicBezTo>
                  <a:pt x="1634" y="41"/>
                  <a:pt x="1634" y="41"/>
                  <a:pt x="1634" y="41"/>
                </a:cubicBezTo>
                <a:cubicBezTo>
                  <a:pt x="1652" y="47"/>
                  <a:pt x="1663" y="64"/>
                  <a:pt x="1663" y="94"/>
                </a:cubicBezTo>
                <a:cubicBezTo>
                  <a:pt x="1646" y="236"/>
                  <a:pt x="1363" y="496"/>
                  <a:pt x="1050" y="768"/>
                </a:cubicBezTo>
                <a:cubicBezTo>
                  <a:pt x="902" y="892"/>
                  <a:pt x="778" y="974"/>
                  <a:pt x="472" y="1246"/>
                </a:cubicBezTo>
                <a:cubicBezTo>
                  <a:pt x="477" y="1234"/>
                  <a:pt x="483" y="1228"/>
                  <a:pt x="489" y="1217"/>
                </a:cubicBezTo>
                <a:cubicBezTo>
                  <a:pt x="483" y="1228"/>
                  <a:pt x="477" y="1234"/>
                  <a:pt x="477" y="1240"/>
                </a:cubicBezTo>
                <a:cubicBezTo>
                  <a:pt x="466" y="1240"/>
                  <a:pt x="318" y="1299"/>
                  <a:pt x="212" y="1370"/>
                </a:cubicBezTo>
                <a:cubicBezTo>
                  <a:pt x="218" y="1370"/>
                  <a:pt x="224" y="1364"/>
                  <a:pt x="230" y="1358"/>
                </a:cubicBezTo>
                <a:cubicBezTo>
                  <a:pt x="153" y="1423"/>
                  <a:pt x="29" y="1530"/>
                  <a:pt x="17" y="1542"/>
                </a:cubicBezTo>
                <a:cubicBezTo>
                  <a:pt x="5" y="1553"/>
                  <a:pt x="0" y="1559"/>
                  <a:pt x="0" y="1571"/>
                </a:cubicBezTo>
                <a:cubicBezTo>
                  <a:pt x="5" y="1577"/>
                  <a:pt x="17" y="1577"/>
                  <a:pt x="35" y="1559"/>
                </a:cubicBezTo>
                <a:cubicBezTo>
                  <a:pt x="70" y="1530"/>
                  <a:pt x="112" y="1494"/>
                  <a:pt x="159" y="1453"/>
                </a:cubicBezTo>
                <a:cubicBezTo>
                  <a:pt x="159" y="1453"/>
                  <a:pt x="159" y="1453"/>
                  <a:pt x="159" y="1453"/>
                </a:cubicBezTo>
                <a:cubicBezTo>
                  <a:pt x="159" y="1453"/>
                  <a:pt x="159" y="1459"/>
                  <a:pt x="153" y="1459"/>
                </a:cubicBezTo>
                <a:cubicBezTo>
                  <a:pt x="200" y="1423"/>
                  <a:pt x="318" y="1329"/>
                  <a:pt x="442" y="1311"/>
                </a:cubicBezTo>
                <a:cubicBezTo>
                  <a:pt x="672" y="1110"/>
                  <a:pt x="891" y="957"/>
                  <a:pt x="1079" y="803"/>
                </a:cubicBezTo>
                <a:cubicBezTo>
                  <a:pt x="1404" y="531"/>
                  <a:pt x="1717" y="271"/>
                  <a:pt x="1740" y="118"/>
                </a:cubicBezTo>
                <a:cubicBezTo>
                  <a:pt x="1752" y="59"/>
                  <a:pt x="1728" y="0"/>
                  <a:pt x="1646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1" name="Freeform 30"/>
          <p:cNvSpPr>
            <a:spLocks noChangeArrowheads="1"/>
          </p:cNvSpPr>
          <p:nvPr/>
        </p:nvSpPr>
        <p:spPr bwMode="auto">
          <a:xfrm>
            <a:off x="2265363" y="2577704"/>
            <a:ext cx="341312" cy="255984"/>
          </a:xfrm>
          <a:custGeom>
            <a:avLst/>
            <a:gdLst>
              <a:gd name="T0" fmla="*/ 123305 w 537"/>
              <a:gd name="T1" fmla="*/ 138559 h 537"/>
              <a:gd name="T2" fmla="*/ 63559 w 537"/>
              <a:gd name="T3" fmla="*/ 224999 h 537"/>
              <a:gd name="T4" fmla="*/ 14619 w 537"/>
              <a:gd name="T5" fmla="*/ 311439 h 537"/>
              <a:gd name="T6" fmla="*/ 40678 w 537"/>
              <a:gd name="T7" fmla="*/ 341312 h 537"/>
              <a:gd name="T8" fmla="*/ 97245 w 537"/>
              <a:gd name="T9" fmla="*/ 322244 h 537"/>
              <a:gd name="T10" fmla="*/ 146186 w 537"/>
              <a:gd name="T11" fmla="*/ 284744 h 537"/>
              <a:gd name="T12" fmla="*/ 168431 w 537"/>
              <a:gd name="T13" fmla="*/ 240253 h 537"/>
              <a:gd name="T14" fmla="*/ 160804 w 537"/>
              <a:gd name="T15" fmla="*/ 247245 h 537"/>
              <a:gd name="T16" fmla="*/ 157626 w 537"/>
              <a:gd name="T17" fmla="*/ 247245 h 537"/>
              <a:gd name="T18" fmla="*/ 326058 w 537"/>
              <a:gd name="T19" fmla="*/ 10805 h 537"/>
              <a:gd name="T20" fmla="*/ 341312 w 537"/>
              <a:gd name="T21" fmla="*/ 0 h 537"/>
              <a:gd name="T22" fmla="*/ 157626 w 537"/>
              <a:gd name="T23" fmla="*/ 93432 h 537"/>
              <a:gd name="T24" fmla="*/ 123305 w 537"/>
              <a:gd name="T25" fmla="*/ 138559 h 537"/>
              <a:gd name="T26" fmla="*/ 123305 w 537"/>
              <a:gd name="T27" fmla="*/ 138559 h 537"/>
              <a:gd name="T28" fmla="*/ 123305 w 537"/>
              <a:gd name="T29" fmla="*/ 138559 h 537"/>
              <a:gd name="T30" fmla="*/ 123305 w 537"/>
              <a:gd name="T31" fmla="*/ 138559 h 5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37"/>
              <a:gd name="T49" fmla="*/ 0 h 537"/>
              <a:gd name="T50" fmla="*/ 537 w 537"/>
              <a:gd name="T51" fmla="*/ 537 h 5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37" h="537">
                <a:moveTo>
                  <a:pt x="194" y="218"/>
                </a:moveTo>
                <a:cubicBezTo>
                  <a:pt x="100" y="354"/>
                  <a:pt x="100" y="354"/>
                  <a:pt x="100" y="354"/>
                </a:cubicBezTo>
                <a:cubicBezTo>
                  <a:pt x="70" y="401"/>
                  <a:pt x="47" y="448"/>
                  <a:pt x="23" y="490"/>
                </a:cubicBezTo>
                <a:cubicBezTo>
                  <a:pt x="0" y="531"/>
                  <a:pt x="23" y="537"/>
                  <a:pt x="64" y="537"/>
                </a:cubicBezTo>
                <a:cubicBezTo>
                  <a:pt x="100" y="537"/>
                  <a:pt x="124" y="531"/>
                  <a:pt x="153" y="507"/>
                </a:cubicBezTo>
                <a:cubicBezTo>
                  <a:pt x="177" y="490"/>
                  <a:pt x="206" y="466"/>
                  <a:pt x="230" y="448"/>
                </a:cubicBezTo>
                <a:cubicBezTo>
                  <a:pt x="236" y="425"/>
                  <a:pt x="248" y="401"/>
                  <a:pt x="265" y="378"/>
                </a:cubicBezTo>
                <a:cubicBezTo>
                  <a:pt x="259" y="383"/>
                  <a:pt x="253" y="389"/>
                  <a:pt x="253" y="389"/>
                </a:cubicBezTo>
                <a:cubicBezTo>
                  <a:pt x="248" y="389"/>
                  <a:pt x="248" y="389"/>
                  <a:pt x="248" y="389"/>
                </a:cubicBezTo>
                <a:cubicBezTo>
                  <a:pt x="324" y="277"/>
                  <a:pt x="460" y="76"/>
                  <a:pt x="513" y="17"/>
                </a:cubicBezTo>
                <a:cubicBezTo>
                  <a:pt x="525" y="11"/>
                  <a:pt x="531" y="5"/>
                  <a:pt x="537" y="0"/>
                </a:cubicBezTo>
                <a:cubicBezTo>
                  <a:pt x="413" y="17"/>
                  <a:pt x="295" y="112"/>
                  <a:pt x="248" y="147"/>
                </a:cubicBezTo>
                <a:cubicBezTo>
                  <a:pt x="230" y="171"/>
                  <a:pt x="212" y="194"/>
                  <a:pt x="194" y="2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2" name="Freeform 31"/>
          <p:cNvSpPr>
            <a:spLocks noChangeArrowheads="1"/>
          </p:cNvSpPr>
          <p:nvPr/>
        </p:nvSpPr>
        <p:spPr bwMode="auto">
          <a:xfrm>
            <a:off x="4284663" y="2503885"/>
            <a:ext cx="608012" cy="270272"/>
          </a:xfrm>
          <a:custGeom>
            <a:avLst/>
            <a:gdLst>
              <a:gd name="T0" fmla="*/ 581963 w 957"/>
              <a:gd name="T1" fmla="*/ 3178 h 567"/>
              <a:gd name="T2" fmla="*/ 476498 w 957"/>
              <a:gd name="T3" fmla="*/ 22245 h 567"/>
              <a:gd name="T4" fmla="*/ 341173 w 957"/>
              <a:gd name="T5" fmla="*/ 104867 h 567"/>
              <a:gd name="T6" fmla="*/ 165186 w 957"/>
              <a:gd name="T7" fmla="*/ 258673 h 567"/>
              <a:gd name="T8" fmla="*/ 161374 w 957"/>
              <a:gd name="T9" fmla="*/ 254859 h 567"/>
              <a:gd name="T10" fmla="*/ 326560 w 957"/>
              <a:gd name="T11" fmla="*/ 29871 h 567"/>
              <a:gd name="T12" fmla="*/ 337361 w 957"/>
              <a:gd name="T13" fmla="*/ 18431 h 567"/>
              <a:gd name="T14" fmla="*/ 157562 w 957"/>
              <a:gd name="T15" fmla="*/ 108681 h 567"/>
              <a:gd name="T16" fmla="*/ 157562 w 957"/>
              <a:gd name="T17" fmla="*/ 108681 h 567"/>
              <a:gd name="T18" fmla="*/ 97206 w 957"/>
              <a:gd name="T19" fmla="*/ 191303 h 567"/>
              <a:gd name="T20" fmla="*/ 10801 w 957"/>
              <a:gd name="T21" fmla="*/ 330491 h 567"/>
              <a:gd name="T22" fmla="*/ 41297 w 957"/>
              <a:gd name="T23" fmla="*/ 360362 h 567"/>
              <a:gd name="T24" fmla="*/ 93394 w 957"/>
              <a:gd name="T25" fmla="*/ 341295 h 567"/>
              <a:gd name="T26" fmla="*/ 322748 w 957"/>
              <a:gd name="T27" fmla="*/ 146179 h 567"/>
              <a:gd name="T28" fmla="*/ 476498 w 957"/>
              <a:gd name="T29" fmla="*/ 44489 h 567"/>
              <a:gd name="T30" fmla="*/ 540667 w 957"/>
              <a:gd name="T31" fmla="*/ 33685 h 567"/>
              <a:gd name="T32" fmla="*/ 547656 w 957"/>
              <a:gd name="T33" fmla="*/ 37498 h 567"/>
              <a:gd name="T34" fmla="*/ 608012 w 957"/>
              <a:gd name="T35" fmla="*/ 6991 h 567"/>
              <a:gd name="T36" fmla="*/ 581963 w 957"/>
              <a:gd name="T37" fmla="*/ 3178 h 567"/>
              <a:gd name="T38" fmla="*/ 581963 w 957"/>
              <a:gd name="T39" fmla="*/ 3178 h 567"/>
              <a:gd name="T40" fmla="*/ 581963 w 957"/>
              <a:gd name="T41" fmla="*/ 3178 h 567"/>
              <a:gd name="T42" fmla="*/ 581963 w 957"/>
              <a:gd name="T43" fmla="*/ 3178 h 56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7"/>
              <a:gd name="T67" fmla="*/ 0 h 567"/>
              <a:gd name="T68" fmla="*/ 957 w 957"/>
              <a:gd name="T69" fmla="*/ 567 h 56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7" h="567">
                <a:moveTo>
                  <a:pt x="916" y="5"/>
                </a:moveTo>
                <a:cubicBezTo>
                  <a:pt x="862" y="0"/>
                  <a:pt x="803" y="11"/>
                  <a:pt x="750" y="35"/>
                </a:cubicBezTo>
                <a:cubicBezTo>
                  <a:pt x="691" y="59"/>
                  <a:pt x="596" y="118"/>
                  <a:pt x="537" y="165"/>
                </a:cubicBezTo>
                <a:cubicBezTo>
                  <a:pt x="425" y="248"/>
                  <a:pt x="348" y="325"/>
                  <a:pt x="260" y="407"/>
                </a:cubicBezTo>
                <a:cubicBezTo>
                  <a:pt x="254" y="401"/>
                  <a:pt x="254" y="401"/>
                  <a:pt x="254" y="401"/>
                </a:cubicBezTo>
                <a:cubicBezTo>
                  <a:pt x="295" y="342"/>
                  <a:pt x="455" y="106"/>
                  <a:pt x="514" y="47"/>
                </a:cubicBezTo>
                <a:cubicBezTo>
                  <a:pt x="520" y="41"/>
                  <a:pt x="526" y="35"/>
                  <a:pt x="531" y="29"/>
                </a:cubicBezTo>
                <a:cubicBezTo>
                  <a:pt x="431" y="53"/>
                  <a:pt x="330" y="112"/>
                  <a:pt x="248" y="171"/>
                </a:cubicBezTo>
                <a:cubicBezTo>
                  <a:pt x="248" y="171"/>
                  <a:pt x="248" y="171"/>
                  <a:pt x="248" y="171"/>
                </a:cubicBezTo>
                <a:cubicBezTo>
                  <a:pt x="218" y="212"/>
                  <a:pt x="189" y="248"/>
                  <a:pt x="153" y="301"/>
                </a:cubicBezTo>
                <a:cubicBezTo>
                  <a:pt x="100" y="384"/>
                  <a:pt x="47" y="455"/>
                  <a:pt x="17" y="520"/>
                </a:cubicBezTo>
                <a:cubicBezTo>
                  <a:pt x="0" y="561"/>
                  <a:pt x="11" y="567"/>
                  <a:pt x="65" y="567"/>
                </a:cubicBezTo>
                <a:cubicBezTo>
                  <a:pt x="100" y="567"/>
                  <a:pt x="118" y="561"/>
                  <a:pt x="147" y="537"/>
                </a:cubicBezTo>
                <a:cubicBezTo>
                  <a:pt x="212" y="490"/>
                  <a:pt x="366" y="348"/>
                  <a:pt x="508" y="230"/>
                </a:cubicBezTo>
                <a:cubicBezTo>
                  <a:pt x="602" y="153"/>
                  <a:pt x="667" y="106"/>
                  <a:pt x="750" y="70"/>
                </a:cubicBezTo>
                <a:cubicBezTo>
                  <a:pt x="786" y="53"/>
                  <a:pt x="827" y="41"/>
                  <a:pt x="851" y="53"/>
                </a:cubicBezTo>
                <a:cubicBezTo>
                  <a:pt x="857" y="53"/>
                  <a:pt x="857" y="59"/>
                  <a:pt x="862" y="59"/>
                </a:cubicBezTo>
                <a:cubicBezTo>
                  <a:pt x="892" y="47"/>
                  <a:pt x="927" y="29"/>
                  <a:pt x="957" y="11"/>
                </a:cubicBezTo>
                <a:cubicBezTo>
                  <a:pt x="945" y="5"/>
                  <a:pt x="927" y="5"/>
                  <a:pt x="916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3" name="Freeform 32"/>
          <p:cNvSpPr>
            <a:spLocks noChangeArrowheads="1"/>
          </p:cNvSpPr>
          <p:nvPr/>
        </p:nvSpPr>
        <p:spPr bwMode="auto">
          <a:xfrm>
            <a:off x="4635501" y="2503885"/>
            <a:ext cx="314325" cy="270272"/>
          </a:xfrm>
          <a:custGeom>
            <a:avLst/>
            <a:gdLst>
              <a:gd name="T0" fmla="*/ 257175 w 495"/>
              <a:gd name="T1" fmla="*/ 0 h 567"/>
              <a:gd name="T2" fmla="*/ 198120 w 495"/>
              <a:gd name="T3" fmla="*/ 29871 h 567"/>
              <a:gd name="T4" fmla="*/ 193675 w 495"/>
              <a:gd name="T5" fmla="*/ 85800 h 567"/>
              <a:gd name="T6" fmla="*/ 130175 w 495"/>
              <a:gd name="T7" fmla="*/ 112494 h 567"/>
              <a:gd name="T8" fmla="*/ 43815 w 495"/>
              <a:gd name="T9" fmla="*/ 149992 h 567"/>
              <a:gd name="T10" fmla="*/ 0 w 495"/>
              <a:gd name="T11" fmla="*/ 262486 h 567"/>
              <a:gd name="T12" fmla="*/ 69850 w 495"/>
              <a:gd name="T13" fmla="*/ 360362 h 567"/>
              <a:gd name="T14" fmla="*/ 73025 w 495"/>
              <a:gd name="T15" fmla="*/ 356549 h 567"/>
              <a:gd name="T16" fmla="*/ 118745 w 495"/>
              <a:gd name="T17" fmla="*/ 299984 h 567"/>
              <a:gd name="T18" fmla="*/ 96520 w 495"/>
              <a:gd name="T19" fmla="*/ 232615 h 567"/>
              <a:gd name="T20" fmla="*/ 111125 w 495"/>
              <a:gd name="T21" fmla="*/ 149992 h 567"/>
              <a:gd name="T22" fmla="*/ 201295 w 495"/>
              <a:gd name="T23" fmla="*/ 120121 h 567"/>
              <a:gd name="T24" fmla="*/ 298450 w 495"/>
              <a:gd name="T25" fmla="*/ 78809 h 567"/>
              <a:gd name="T26" fmla="*/ 257175 w 495"/>
              <a:gd name="T27" fmla="*/ 0 h 567"/>
              <a:gd name="T28" fmla="*/ 257175 w 495"/>
              <a:gd name="T29" fmla="*/ 0 h 567"/>
              <a:gd name="T30" fmla="*/ 257175 w 495"/>
              <a:gd name="T31" fmla="*/ 0 h 567"/>
              <a:gd name="T32" fmla="*/ 257175 w 495"/>
              <a:gd name="T33" fmla="*/ 0 h 5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5"/>
              <a:gd name="T52" fmla="*/ 0 h 567"/>
              <a:gd name="T53" fmla="*/ 495 w 495"/>
              <a:gd name="T54" fmla="*/ 567 h 56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5" h="567">
                <a:moveTo>
                  <a:pt x="405" y="0"/>
                </a:moveTo>
                <a:cubicBezTo>
                  <a:pt x="376" y="17"/>
                  <a:pt x="341" y="35"/>
                  <a:pt x="312" y="47"/>
                </a:cubicBezTo>
                <a:cubicBezTo>
                  <a:pt x="334" y="65"/>
                  <a:pt x="324" y="112"/>
                  <a:pt x="305" y="135"/>
                </a:cubicBezTo>
                <a:cubicBezTo>
                  <a:pt x="275" y="165"/>
                  <a:pt x="240" y="171"/>
                  <a:pt x="205" y="177"/>
                </a:cubicBezTo>
                <a:cubicBezTo>
                  <a:pt x="157" y="183"/>
                  <a:pt x="99" y="206"/>
                  <a:pt x="69" y="236"/>
                </a:cubicBezTo>
                <a:cubicBezTo>
                  <a:pt x="46" y="260"/>
                  <a:pt x="4" y="331"/>
                  <a:pt x="0" y="413"/>
                </a:cubicBezTo>
                <a:cubicBezTo>
                  <a:pt x="0" y="520"/>
                  <a:pt x="46" y="567"/>
                  <a:pt x="110" y="567"/>
                </a:cubicBezTo>
                <a:cubicBezTo>
                  <a:pt x="110" y="567"/>
                  <a:pt x="115" y="561"/>
                  <a:pt x="115" y="561"/>
                </a:cubicBezTo>
                <a:cubicBezTo>
                  <a:pt x="140" y="532"/>
                  <a:pt x="164" y="502"/>
                  <a:pt x="187" y="472"/>
                </a:cubicBezTo>
                <a:cubicBezTo>
                  <a:pt x="164" y="461"/>
                  <a:pt x="157" y="425"/>
                  <a:pt x="152" y="366"/>
                </a:cubicBezTo>
                <a:cubicBezTo>
                  <a:pt x="145" y="307"/>
                  <a:pt x="157" y="266"/>
                  <a:pt x="175" y="236"/>
                </a:cubicBezTo>
                <a:cubicBezTo>
                  <a:pt x="199" y="206"/>
                  <a:pt x="252" y="200"/>
                  <a:pt x="317" y="189"/>
                </a:cubicBezTo>
                <a:cubicBezTo>
                  <a:pt x="388" y="177"/>
                  <a:pt x="445" y="165"/>
                  <a:pt x="470" y="124"/>
                </a:cubicBezTo>
                <a:cubicBezTo>
                  <a:pt x="494" y="70"/>
                  <a:pt x="463" y="23"/>
                  <a:pt x="405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4" name="Freeform 33"/>
          <p:cNvSpPr>
            <a:spLocks noChangeArrowheads="1"/>
          </p:cNvSpPr>
          <p:nvPr/>
        </p:nvSpPr>
        <p:spPr bwMode="auto">
          <a:xfrm>
            <a:off x="4703764" y="2612232"/>
            <a:ext cx="319087" cy="165497"/>
          </a:xfrm>
          <a:custGeom>
            <a:avLst/>
            <a:gdLst>
              <a:gd name="T0" fmla="*/ 315273 w 502"/>
              <a:gd name="T1" fmla="*/ 6995 h 347"/>
              <a:gd name="T2" fmla="*/ 289212 w 502"/>
              <a:gd name="T3" fmla="*/ 18442 h 347"/>
              <a:gd name="T4" fmla="*/ 187511 w 502"/>
              <a:gd name="T5" fmla="*/ 104290 h 347"/>
              <a:gd name="T6" fmla="*/ 108693 w 502"/>
              <a:gd name="T7" fmla="*/ 157071 h 347"/>
              <a:gd name="T8" fmla="*/ 55936 w 502"/>
              <a:gd name="T9" fmla="*/ 171697 h 347"/>
              <a:gd name="T10" fmla="*/ 44494 w 502"/>
              <a:gd name="T11" fmla="*/ 164702 h 347"/>
              <a:gd name="T12" fmla="*/ 0 w 502"/>
              <a:gd name="T13" fmla="*/ 220663 h 347"/>
              <a:gd name="T14" fmla="*/ 172256 w 502"/>
              <a:gd name="T15" fmla="*/ 141809 h 347"/>
              <a:gd name="T16" fmla="*/ 293026 w 502"/>
              <a:gd name="T17" fmla="*/ 36883 h 347"/>
              <a:gd name="T18" fmla="*/ 315273 w 502"/>
              <a:gd name="T19" fmla="*/ 6995 h 347"/>
              <a:gd name="T20" fmla="*/ 315273 w 502"/>
              <a:gd name="T21" fmla="*/ 6995 h 347"/>
              <a:gd name="T22" fmla="*/ 315273 w 502"/>
              <a:gd name="T23" fmla="*/ 6995 h 347"/>
              <a:gd name="T24" fmla="*/ 315273 w 502"/>
              <a:gd name="T25" fmla="*/ 6995 h 34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02"/>
              <a:gd name="T40" fmla="*/ 0 h 347"/>
              <a:gd name="T41" fmla="*/ 502 w 502"/>
              <a:gd name="T42" fmla="*/ 347 h 34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02" h="347">
                <a:moveTo>
                  <a:pt x="496" y="11"/>
                </a:moveTo>
                <a:cubicBezTo>
                  <a:pt x="484" y="0"/>
                  <a:pt x="455" y="29"/>
                  <a:pt x="455" y="29"/>
                </a:cubicBezTo>
                <a:cubicBezTo>
                  <a:pt x="413" y="64"/>
                  <a:pt x="366" y="106"/>
                  <a:pt x="295" y="164"/>
                </a:cubicBezTo>
                <a:cubicBezTo>
                  <a:pt x="248" y="206"/>
                  <a:pt x="201" y="229"/>
                  <a:pt x="171" y="247"/>
                </a:cubicBezTo>
                <a:cubicBezTo>
                  <a:pt x="135" y="265"/>
                  <a:pt x="112" y="276"/>
                  <a:pt x="88" y="270"/>
                </a:cubicBezTo>
                <a:cubicBezTo>
                  <a:pt x="82" y="270"/>
                  <a:pt x="76" y="265"/>
                  <a:pt x="70" y="259"/>
                </a:cubicBezTo>
                <a:cubicBezTo>
                  <a:pt x="47" y="288"/>
                  <a:pt x="23" y="318"/>
                  <a:pt x="0" y="347"/>
                </a:cubicBezTo>
                <a:cubicBezTo>
                  <a:pt x="100" y="347"/>
                  <a:pt x="212" y="270"/>
                  <a:pt x="271" y="223"/>
                </a:cubicBezTo>
                <a:cubicBezTo>
                  <a:pt x="348" y="164"/>
                  <a:pt x="419" y="100"/>
                  <a:pt x="461" y="58"/>
                </a:cubicBezTo>
                <a:cubicBezTo>
                  <a:pt x="472" y="53"/>
                  <a:pt x="502" y="23"/>
                  <a:pt x="496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5" name="Freeform 34"/>
          <p:cNvSpPr>
            <a:spLocks noChangeArrowheads="1"/>
          </p:cNvSpPr>
          <p:nvPr/>
        </p:nvSpPr>
        <p:spPr bwMode="auto">
          <a:xfrm>
            <a:off x="6596064" y="2670572"/>
            <a:ext cx="230187" cy="103584"/>
          </a:xfrm>
          <a:custGeom>
            <a:avLst/>
            <a:gdLst>
              <a:gd name="T0" fmla="*/ 222556 w 362"/>
              <a:gd name="T1" fmla="*/ 3182 h 217"/>
              <a:gd name="T2" fmla="*/ 188855 w 362"/>
              <a:gd name="T3" fmla="*/ 26095 h 217"/>
              <a:gd name="T4" fmla="*/ 124632 w 362"/>
              <a:gd name="T5" fmla="*/ 78285 h 217"/>
              <a:gd name="T6" fmla="*/ 52778 w 362"/>
              <a:gd name="T7" fmla="*/ 115836 h 217"/>
              <a:gd name="T8" fmla="*/ 14625 w 362"/>
              <a:gd name="T9" fmla="*/ 115836 h 217"/>
              <a:gd name="T10" fmla="*/ 0 w 362"/>
              <a:gd name="T11" fmla="*/ 130474 h 217"/>
              <a:gd name="T12" fmla="*/ 52778 w 362"/>
              <a:gd name="T13" fmla="*/ 130474 h 217"/>
              <a:gd name="T14" fmla="*/ 131626 w 362"/>
              <a:gd name="T15" fmla="*/ 96742 h 217"/>
              <a:gd name="T16" fmla="*/ 196486 w 362"/>
              <a:gd name="T17" fmla="*/ 40734 h 217"/>
              <a:gd name="T18" fmla="*/ 222556 w 362"/>
              <a:gd name="T19" fmla="*/ 3182 h 217"/>
              <a:gd name="T20" fmla="*/ 222556 w 362"/>
              <a:gd name="T21" fmla="*/ 3182 h 217"/>
              <a:gd name="T22" fmla="*/ 222556 w 362"/>
              <a:gd name="T23" fmla="*/ 3182 h 217"/>
              <a:gd name="T24" fmla="*/ 222556 w 362"/>
              <a:gd name="T25" fmla="*/ 3182 h 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62"/>
              <a:gd name="T40" fmla="*/ 0 h 217"/>
              <a:gd name="T41" fmla="*/ 362 w 362"/>
              <a:gd name="T42" fmla="*/ 217 h 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62" h="217">
                <a:moveTo>
                  <a:pt x="350" y="5"/>
                </a:moveTo>
                <a:cubicBezTo>
                  <a:pt x="344" y="0"/>
                  <a:pt x="326" y="17"/>
                  <a:pt x="297" y="41"/>
                </a:cubicBezTo>
                <a:cubicBezTo>
                  <a:pt x="261" y="70"/>
                  <a:pt x="237" y="94"/>
                  <a:pt x="196" y="123"/>
                </a:cubicBezTo>
                <a:cubicBezTo>
                  <a:pt x="148" y="158"/>
                  <a:pt x="112" y="170"/>
                  <a:pt x="83" y="182"/>
                </a:cubicBezTo>
                <a:cubicBezTo>
                  <a:pt x="71" y="182"/>
                  <a:pt x="35" y="188"/>
                  <a:pt x="23" y="182"/>
                </a:cubicBezTo>
                <a:cubicBezTo>
                  <a:pt x="11" y="188"/>
                  <a:pt x="5" y="193"/>
                  <a:pt x="0" y="205"/>
                </a:cubicBezTo>
                <a:cubicBezTo>
                  <a:pt x="23" y="217"/>
                  <a:pt x="59" y="211"/>
                  <a:pt x="83" y="205"/>
                </a:cubicBezTo>
                <a:cubicBezTo>
                  <a:pt x="112" y="199"/>
                  <a:pt x="154" y="188"/>
                  <a:pt x="207" y="152"/>
                </a:cubicBezTo>
                <a:cubicBezTo>
                  <a:pt x="249" y="123"/>
                  <a:pt x="279" y="94"/>
                  <a:pt x="309" y="64"/>
                </a:cubicBezTo>
                <a:cubicBezTo>
                  <a:pt x="344" y="35"/>
                  <a:pt x="362" y="17"/>
                  <a:pt x="350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6" name="Freeform 35"/>
          <p:cNvSpPr>
            <a:spLocks noChangeArrowheads="1"/>
          </p:cNvSpPr>
          <p:nvPr/>
        </p:nvSpPr>
        <p:spPr bwMode="auto">
          <a:xfrm>
            <a:off x="3255963" y="2670573"/>
            <a:ext cx="355600" cy="169069"/>
          </a:xfrm>
          <a:custGeom>
            <a:avLst/>
            <a:gdLst>
              <a:gd name="T0" fmla="*/ 352419 w 559"/>
              <a:gd name="T1" fmla="*/ 3184 h 354"/>
              <a:gd name="T2" fmla="*/ 321885 w 559"/>
              <a:gd name="T3" fmla="*/ 18467 h 354"/>
              <a:gd name="T4" fmla="*/ 224556 w 559"/>
              <a:gd name="T5" fmla="*/ 105071 h 354"/>
              <a:gd name="T6" fmla="*/ 131044 w 559"/>
              <a:gd name="T7" fmla="*/ 169387 h 354"/>
              <a:gd name="T8" fmla="*/ 85878 w 559"/>
              <a:gd name="T9" fmla="*/ 177029 h 354"/>
              <a:gd name="T10" fmla="*/ 78245 w 559"/>
              <a:gd name="T11" fmla="*/ 165566 h 354"/>
              <a:gd name="T12" fmla="*/ 0 w 559"/>
              <a:gd name="T13" fmla="*/ 218420 h 354"/>
              <a:gd name="T14" fmla="*/ 33715 w 559"/>
              <a:gd name="T15" fmla="*/ 225425 h 354"/>
              <a:gd name="T16" fmla="*/ 209925 w 559"/>
              <a:gd name="T17" fmla="*/ 142642 h 354"/>
              <a:gd name="T18" fmla="*/ 325702 w 559"/>
              <a:gd name="T19" fmla="*/ 41392 h 354"/>
              <a:gd name="T20" fmla="*/ 352419 w 559"/>
              <a:gd name="T21" fmla="*/ 3184 h 354"/>
              <a:gd name="T22" fmla="*/ 352419 w 559"/>
              <a:gd name="T23" fmla="*/ 3184 h 354"/>
              <a:gd name="T24" fmla="*/ 352419 w 559"/>
              <a:gd name="T25" fmla="*/ 3184 h 354"/>
              <a:gd name="T26" fmla="*/ 352419 w 559"/>
              <a:gd name="T27" fmla="*/ 3184 h 3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59"/>
              <a:gd name="T43" fmla="*/ 0 h 354"/>
              <a:gd name="T44" fmla="*/ 559 w 559"/>
              <a:gd name="T45" fmla="*/ 354 h 3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59" h="354">
                <a:moveTo>
                  <a:pt x="554" y="5"/>
                </a:moveTo>
                <a:cubicBezTo>
                  <a:pt x="542" y="0"/>
                  <a:pt x="524" y="17"/>
                  <a:pt x="506" y="29"/>
                </a:cubicBezTo>
                <a:cubicBezTo>
                  <a:pt x="471" y="65"/>
                  <a:pt x="418" y="106"/>
                  <a:pt x="353" y="165"/>
                </a:cubicBezTo>
                <a:cubicBezTo>
                  <a:pt x="300" y="207"/>
                  <a:pt x="241" y="248"/>
                  <a:pt x="206" y="266"/>
                </a:cubicBezTo>
                <a:cubicBezTo>
                  <a:pt x="182" y="278"/>
                  <a:pt x="147" y="289"/>
                  <a:pt x="135" y="278"/>
                </a:cubicBezTo>
                <a:cubicBezTo>
                  <a:pt x="129" y="272"/>
                  <a:pt x="123" y="266"/>
                  <a:pt x="123" y="260"/>
                </a:cubicBezTo>
                <a:cubicBezTo>
                  <a:pt x="82" y="284"/>
                  <a:pt x="41" y="313"/>
                  <a:pt x="0" y="343"/>
                </a:cubicBezTo>
                <a:cubicBezTo>
                  <a:pt x="11" y="349"/>
                  <a:pt x="29" y="354"/>
                  <a:pt x="53" y="354"/>
                </a:cubicBezTo>
                <a:cubicBezTo>
                  <a:pt x="159" y="354"/>
                  <a:pt x="265" y="272"/>
                  <a:pt x="330" y="224"/>
                </a:cubicBezTo>
                <a:cubicBezTo>
                  <a:pt x="389" y="171"/>
                  <a:pt x="471" y="106"/>
                  <a:pt x="512" y="65"/>
                </a:cubicBezTo>
                <a:cubicBezTo>
                  <a:pt x="548" y="35"/>
                  <a:pt x="559" y="17"/>
                  <a:pt x="554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7" name="Freeform 36"/>
          <p:cNvSpPr>
            <a:spLocks noChangeArrowheads="1"/>
          </p:cNvSpPr>
          <p:nvPr/>
        </p:nvSpPr>
        <p:spPr bwMode="auto">
          <a:xfrm>
            <a:off x="3228976" y="2563416"/>
            <a:ext cx="327025" cy="270272"/>
          </a:xfrm>
          <a:custGeom>
            <a:avLst/>
            <a:gdLst>
              <a:gd name="T0" fmla="*/ 278671 w 514"/>
              <a:gd name="T1" fmla="*/ 3178 h 567"/>
              <a:gd name="T2" fmla="*/ 169239 w 514"/>
              <a:gd name="T3" fmla="*/ 71183 h 567"/>
              <a:gd name="T4" fmla="*/ 29903 w 514"/>
              <a:gd name="T5" fmla="*/ 247868 h 567"/>
              <a:gd name="T6" fmla="*/ 29903 w 514"/>
              <a:gd name="T7" fmla="*/ 247868 h 567"/>
              <a:gd name="T8" fmla="*/ 0 w 514"/>
              <a:gd name="T9" fmla="*/ 322864 h 567"/>
              <a:gd name="T10" fmla="*/ 26086 w 514"/>
              <a:gd name="T11" fmla="*/ 360362 h 567"/>
              <a:gd name="T12" fmla="*/ 104979 w 514"/>
              <a:gd name="T13" fmla="*/ 307611 h 567"/>
              <a:gd name="T14" fmla="*/ 116431 w 514"/>
              <a:gd name="T15" fmla="*/ 270113 h 567"/>
              <a:gd name="T16" fmla="*/ 187689 w 514"/>
              <a:gd name="T17" fmla="*/ 172237 h 567"/>
              <a:gd name="T18" fmla="*/ 304757 w 514"/>
              <a:gd name="T19" fmla="*/ 33685 h 567"/>
              <a:gd name="T20" fmla="*/ 278671 w 514"/>
              <a:gd name="T21" fmla="*/ 3178 h 567"/>
              <a:gd name="T22" fmla="*/ 278671 w 514"/>
              <a:gd name="T23" fmla="*/ 3178 h 567"/>
              <a:gd name="T24" fmla="*/ 278671 w 514"/>
              <a:gd name="T25" fmla="*/ 3178 h 567"/>
              <a:gd name="T26" fmla="*/ 278671 w 514"/>
              <a:gd name="T27" fmla="*/ 3178 h 5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14"/>
              <a:gd name="T43" fmla="*/ 0 h 567"/>
              <a:gd name="T44" fmla="*/ 514 w 514"/>
              <a:gd name="T45" fmla="*/ 567 h 5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14" h="567">
                <a:moveTo>
                  <a:pt x="438" y="5"/>
                </a:moveTo>
                <a:cubicBezTo>
                  <a:pt x="390" y="5"/>
                  <a:pt x="337" y="41"/>
                  <a:pt x="266" y="112"/>
                </a:cubicBezTo>
                <a:cubicBezTo>
                  <a:pt x="207" y="218"/>
                  <a:pt x="136" y="313"/>
                  <a:pt x="47" y="390"/>
                </a:cubicBezTo>
                <a:cubicBezTo>
                  <a:pt x="47" y="390"/>
                  <a:pt x="47" y="390"/>
                  <a:pt x="47" y="390"/>
                </a:cubicBezTo>
                <a:cubicBezTo>
                  <a:pt x="17" y="425"/>
                  <a:pt x="0" y="472"/>
                  <a:pt x="0" y="508"/>
                </a:cubicBezTo>
                <a:cubicBezTo>
                  <a:pt x="0" y="532"/>
                  <a:pt x="17" y="555"/>
                  <a:pt x="41" y="567"/>
                </a:cubicBezTo>
                <a:cubicBezTo>
                  <a:pt x="82" y="537"/>
                  <a:pt x="124" y="508"/>
                  <a:pt x="165" y="484"/>
                </a:cubicBezTo>
                <a:cubicBezTo>
                  <a:pt x="165" y="472"/>
                  <a:pt x="171" y="449"/>
                  <a:pt x="183" y="425"/>
                </a:cubicBezTo>
                <a:cubicBezTo>
                  <a:pt x="213" y="378"/>
                  <a:pt x="254" y="319"/>
                  <a:pt x="295" y="271"/>
                </a:cubicBezTo>
                <a:cubicBezTo>
                  <a:pt x="367" y="183"/>
                  <a:pt x="438" y="106"/>
                  <a:pt x="479" y="53"/>
                </a:cubicBezTo>
                <a:cubicBezTo>
                  <a:pt x="514" y="17"/>
                  <a:pt x="503" y="0"/>
                  <a:pt x="438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97156" name="Picture 37" descr="羽毛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50554">
            <a:off x="8020050" y="-711993"/>
            <a:ext cx="1239838" cy="297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648" name="Freeform 38"/>
          <p:cNvSpPr>
            <a:spLocks noChangeArrowheads="1"/>
          </p:cNvSpPr>
          <p:nvPr/>
        </p:nvSpPr>
        <p:spPr bwMode="auto">
          <a:xfrm>
            <a:off x="4316414" y="1909763"/>
            <a:ext cx="1112837" cy="751285"/>
          </a:xfrm>
          <a:custGeom>
            <a:avLst/>
            <a:gdLst>
              <a:gd name="T0" fmla="*/ 1045508 w 1752"/>
              <a:gd name="T1" fmla="*/ 0 h 1577"/>
              <a:gd name="T2" fmla="*/ 1037886 w 1752"/>
              <a:gd name="T3" fmla="*/ 26043 h 1577"/>
              <a:gd name="T4" fmla="*/ 1037886 w 1752"/>
              <a:gd name="T5" fmla="*/ 26043 h 1577"/>
              <a:gd name="T6" fmla="*/ 1056306 w 1752"/>
              <a:gd name="T7" fmla="*/ 59709 h 1577"/>
              <a:gd name="T8" fmla="*/ 666940 w 1752"/>
              <a:gd name="T9" fmla="*/ 487835 h 1577"/>
              <a:gd name="T10" fmla="*/ 299805 w 1752"/>
              <a:gd name="T11" fmla="*/ 791461 h 1577"/>
              <a:gd name="T12" fmla="*/ 310603 w 1752"/>
              <a:gd name="T13" fmla="*/ 773040 h 1577"/>
              <a:gd name="T14" fmla="*/ 302981 w 1752"/>
              <a:gd name="T15" fmla="*/ 787650 h 1577"/>
              <a:gd name="T16" fmla="*/ 134658 w 1752"/>
              <a:gd name="T17" fmla="*/ 870226 h 1577"/>
              <a:gd name="T18" fmla="*/ 146092 w 1752"/>
              <a:gd name="T19" fmla="*/ 862604 h 1577"/>
              <a:gd name="T20" fmla="*/ 10798 w 1752"/>
              <a:gd name="T21" fmla="*/ 979481 h 1577"/>
              <a:gd name="T22" fmla="*/ 0 w 1752"/>
              <a:gd name="T23" fmla="*/ 997902 h 1577"/>
              <a:gd name="T24" fmla="*/ 22231 w 1752"/>
              <a:gd name="T25" fmla="*/ 990279 h 1577"/>
              <a:gd name="T26" fmla="*/ 100994 w 1752"/>
              <a:gd name="T27" fmla="*/ 922948 h 1577"/>
              <a:gd name="T28" fmla="*/ 100994 w 1752"/>
              <a:gd name="T29" fmla="*/ 922948 h 1577"/>
              <a:gd name="T30" fmla="*/ 97183 w 1752"/>
              <a:gd name="T31" fmla="*/ 926759 h 1577"/>
              <a:gd name="T32" fmla="*/ 280750 w 1752"/>
              <a:gd name="T33" fmla="*/ 832749 h 1577"/>
              <a:gd name="T34" fmla="*/ 685360 w 1752"/>
              <a:gd name="T35" fmla="*/ 510067 h 1577"/>
              <a:gd name="T36" fmla="*/ 1105215 w 1752"/>
              <a:gd name="T37" fmla="*/ 74954 h 1577"/>
              <a:gd name="T38" fmla="*/ 1045508 w 1752"/>
              <a:gd name="T39" fmla="*/ 0 h 1577"/>
              <a:gd name="T40" fmla="*/ 1045508 w 1752"/>
              <a:gd name="T41" fmla="*/ 0 h 1577"/>
              <a:gd name="T42" fmla="*/ 1045508 w 1752"/>
              <a:gd name="T43" fmla="*/ 0 h 1577"/>
              <a:gd name="T44" fmla="*/ 1045508 w 1752"/>
              <a:gd name="T45" fmla="*/ 0 h 157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52"/>
              <a:gd name="T70" fmla="*/ 0 h 1577"/>
              <a:gd name="T71" fmla="*/ 1752 w 1752"/>
              <a:gd name="T72" fmla="*/ 1577 h 157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52" h="1577">
                <a:moveTo>
                  <a:pt x="1646" y="0"/>
                </a:moveTo>
                <a:cubicBezTo>
                  <a:pt x="1634" y="41"/>
                  <a:pt x="1634" y="41"/>
                  <a:pt x="1634" y="41"/>
                </a:cubicBezTo>
                <a:cubicBezTo>
                  <a:pt x="1634" y="41"/>
                  <a:pt x="1634" y="41"/>
                  <a:pt x="1634" y="41"/>
                </a:cubicBezTo>
                <a:cubicBezTo>
                  <a:pt x="1652" y="47"/>
                  <a:pt x="1663" y="64"/>
                  <a:pt x="1663" y="94"/>
                </a:cubicBezTo>
                <a:cubicBezTo>
                  <a:pt x="1646" y="236"/>
                  <a:pt x="1363" y="496"/>
                  <a:pt x="1050" y="768"/>
                </a:cubicBezTo>
                <a:cubicBezTo>
                  <a:pt x="902" y="892"/>
                  <a:pt x="778" y="974"/>
                  <a:pt x="472" y="1246"/>
                </a:cubicBezTo>
                <a:cubicBezTo>
                  <a:pt x="477" y="1234"/>
                  <a:pt x="483" y="1228"/>
                  <a:pt x="489" y="1217"/>
                </a:cubicBezTo>
                <a:cubicBezTo>
                  <a:pt x="483" y="1228"/>
                  <a:pt x="477" y="1234"/>
                  <a:pt x="477" y="1240"/>
                </a:cubicBezTo>
                <a:cubicBezTo>
                  <a:pt x="466" y="1240"/>
                  <a:pt x="318" y="1299"/>
                  <a:pt x="212" y="1370"/>
                </a:cubicBezTo>
                <a:cubicBezTo>
                  <a:pt x="218" y="1370"/>
                  <a:pt x="224" y="1364"/>
                  <a:pt x="230" y="1358"/>
                </a:cubicBezTo>
                <a:cubicBezTo>
                  <a:pt x="153" y="1423"/>
                  <a:pt x="29" y="1530"/>
                  <a:pt x="17" y="1542"/>
                </a:cubicBezTo>
                <a:cubicBezTo>
                  <a:pt x="5" y="1553"/>
                  <a:pt x="0" y="1559"/>
                  <a:pt x="0" y="1571"/>
                </a:cubicBezTo>
                <a:cubicBezTo>
                  <a:pt x="5" y="1577"/>
                  <a:pt x="17" y="1577"/>
                  <a:pt x="35" y="1559"/>
                </a:cubicBezTo>
                <a:cubicBezTo>
                  <a:pt x="70" y="1530"/>
                  <a:pt x="112" y="1494"/>
                  <a:pt x="159" y="1453"/>
                </a:cubicBezTo>
                <a:cubicBezTo>
                  <a:pt x="159" y="1453"/>
                  <a:pt x="159" y="1453"/>
                  <a:pt x="159" y="1453"/>
                </a:cubicBezTo>
                <a:cubicBezTo>
                  <a:pt x="159" y="1453"/>
                  <a:pt x="159" y="1459"/>
                  <a:pt x="153" y="1459"/>
                </a:cubicBezTo>
                <a:cubicBezTo>
                  <a:pt x="200" y="1423"/>
                  <a:pt x="318" y="1329"/>
                  <a:pt x="442" y="1311"/>
                </a:cubicBezTo>
                <a:cubicBezTo>
                  <a:pt x="672" y="1110"/>
                  <a:pt x="891" y="957"/>
                  <a:pt x="1079" y="803"/>
                </a:cubicBezTo>
                <a:cubicBezTo>
                  <a:pt x="1404" y="531"/>
                  <a:pt x="1717" y="271"/>
                  <a:pt x="1740" y="118"/>
                </a:cubicBezTo>
                <a:cubicBezTo>
                  <a:pt x="1752" y="59"/>
                  <a:pt x="1728" y="0"/>
                  <a:pt x="1646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49" name="Freeform 39"/>
          <p:cNvSpPr>
            <a:spLocks noChangeArrowheads="1"/>
          </p:cNvSpPr>
          <p:nvPr/>
        </p:nvSpPr>
        <p:spPr bwMode="auto">
          <a:xfrm>
            <a:off x="4471989" y="1909762"/>
            <a:ext cx="911225" cy="652463"/>
          </a:xfrm>
          <a:custGeom>
            <a:avLst/>
            <a:gdLst>
              <a:gd name="T0" fmla="*/ 0 w 1434"/>
              <a:gd name="T1" fmla="*/ 869950 h 1369"/>
              <a:gd name="T2" fmla="*/ 168392 w 1434"/>
              <a:gd name="T3" fmla="*/ 787340 h 1369"/>
              <a:gd name="T4" fmla="*/ 479759 w 1434"/>
              <a:gd name="T5" fmla="*/ 396529 h 1369"/>
              <a:gd name="T6" fmla="*/ 753635 w 1434"/>
              <a:gd name="T7" fmla="*/ 104216 h 1369"/>
              <a:gd name="T8" fmla="*/ 885172 w 1434"/>
              <a:gd name="T9" fmla="*/ 22241 h 1369"/>
              <a:gd name="T10" fmla="*/ 904235 w 1434"/>
              <a:gd name="T11" fmla="*/ 25419 h 1369"/>
              <a:gd name="T12" fmla="*/ 911225 w 1434"/>
              <a:gd name="T13" fmla="*/ 0 h 1369"/>
              <a:gd name="T14" fmla="*/ 908048 w 1434"/>
              <a:gd name="T15" fmla="*/ 0 h 1369"/>
              <a:gd name="T16" fmla="*/ 735207 w 1434"/>
              <a:gd name="T17" fmla="*/ 81339 h 1369"/>
              <a:gd name="T18" fmla="*/ 258625 w 1434"/>
              <a:gd name="T19" fmla="*/ 554124 h 1369"/>
              <a:gd name="T20" fmla="*/ 10803 w 1434"/>
              <a:gd name="T21" fmla="*/ 862324 h 1369"/>
              <a:gd name="T22" fmla="*/ 0 w 1434"/>
              <a:gd name="T23" fmla="*/ 869950 h 1369"/>
              <a:gd name="T24" fmla="*/ 0 w 1434"/>
              <a:gd name="T25" fmla="*/ 869950 h 1369"/>
              <a:gd name="T26" fmla="*/ 0 w 1434"/>
              <a:gd name="T27" fmla="*/ 869950 h 1369"/>
              <a:gd name="T28" fmla="*/ 0 w 1434"/>
              <a:gd name="T29" fmla="*/ 869950 h 136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34"/>
              <a:gd name="T46" fmla="*/ 0 h 1369"/>
              <a:gd name="T47" fmla="*/ 1434 w 1434"/>
              <a:gd name="T48" fmla="*/ 1369 h 136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34" h="1369">
                <a:moveTo>
                  <a:pt x="0" y="1369"/>
                </a:moveTo>
                <a:cubicBezTo>
                  <a:pt x="106" y="1299"/>
                  <a:pt x="253" y="1239"/>
                  <a:pt x="265" y="1239"/>
                </a:cubicBezTo>
                <a:cubicBezTo>
                  <a:pt x="436" y="1009"/>
                  <a:pt x="519" y="902"/>
                  <a:pt x="755" y="624"/>
                </a:cubicBezTo>
                <a:cubicBezTo>
                  <a:pt x="921" y="425"/>
                  <a:pt x="1080" y="270"/>
                  <a:pt x="1186" y="164"/>
                </a:cubicBezTo>
                <a:cubicBezTo>
                  <a:pt x="1251" y="100"/>
                  <a:pt x="1340" y="35"/>
                  <a:pt x="1393" y="35"/>
                </a:cubicBezTo>
                <a:cubicBezTo>
                  <a:pt x="1405" y="35"/>
                  <a:pt x="1411" y="35"/>
                  <a:pt x="1423" y="40"/>
                </a:cubicBezTo>
                <a:cubicBezTo>
                  <a:pt x="1434" y="0"/>
                  <a:pt x="1434" y="0"/>
                  <a:pt x="1434" y="0"/>
                </a:cubicBezTo>
                <a:cubicBezTo>
                  <a:pt x="1434" y="0"/>
                  <a:pt x="1429" y="0"/>
                  <a:pt x="1429" y="0"/>
                </a:cubicBezTo>
                <a:cubicBezTo>
                  <a:pt x="1334" y="0"/>
                  <a:pt x="1246" y="63"/>
                  <a:pt x="1157" y="128"/>
                </a:cubicBezTo>
                <a:cubicBezTo>
                  <a:pt x="986" y="241"/>
                  <a:pt x="596" y="654"/>
                  <a:pt x="407" y="872"/>
                </a:cubicBezTo>
                <a:cubicBezTo>
                  <a:pt x="259" y="1038"/>
                  <a:pt x="124" y="1216"/>
                  <a:pt x="17" y="1357"/>
                </a:cubicBezTo>
                <a:cubicBezTo>
                  <a:pt x="11" y="1364"/>
                  <a:pt x="5" y="1369"/>
                  <a:pt x="0" y="136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50" name="Freeform 40"/>
          <p:cNvSpPr>
            <a:spLocks noChangeArrowheads="1"/>
          </p:cNvSpPr>
          <p:nvPr/>
        </p:nvSpPr>
        <p:spPr bwMode="auto">
          <a:xfrm>
            <a:off x="3884613" y="2557463"/>
            <a:ext cx="327025" cy="270272"/>
          </a:xfrm>
          <a:custGeom>
            <a:avLst/>
            <a:gdLst>
              <a:gd name="T0" fmla="*/ 278671 w 514"/>
              <a:gd name="T1" fmla="*/ 3178 h 567"/>
              <a:gd name="T2" fmla="*/ 169239 w 514"/>
              <a:gd name="T3" fmla="*/ 71183 h 567"/>
              <a:gd name="T4" fmla="*/ 29903 w 514"/>
              <a:gd name="T5" fmla="*/ 247869 h 567"/>
              <a:gd name="T6" fmla="*/ 29903 w 514"/>
              <a:gd name="T7" fmla="*/ 247869 h 567"/>
              <a:gd name="T8" fmla="*/ 0 w 514"/>
              <a:gd name="T9" fmla="*/ 322865 h 567"/>
              <a:gd name="T10" fmla="*/ 26086 w 514"/>
              <a:gd name="T11" fmla="*/ 360363 h 567"/>
              <a:gd name="T12" fmla="*/ 104979 w 514"/>
              <a:gd name="T13" fmla="*/ 307611 h 567"/>
              <a:gd name="T14" fmla="*/ 116431 w 514"/>
              <a:gd name="T15" fmla="*/ 270113 h 567"/>
              <a:gd name="T16" fmla="*/ 187689 w 514"/>
              <a:gd name="T17" fmla="*/ 172237 h 567"/>
              <a:gd name="T18" fmla="*/ 304757 w 514"/>
              <a:gd name="T19" fmla="*/ 33685 h 567"/>
              <a:gd name="T20" fmla="*/ 278671 w 514"/>
              <a:gd name="T21" fmla="*/ 3178 h 567"/>
              <a:gd name="T22" fmla="*/ 278671 w 514"/>
              <a:gd name="T23" fmla="*/ 3178 h 567"/>
              <a:gd name="T24" fmla="*/ 278671 w 514"/>
              <a:gd name="T25" fmla="*/ 3178 h 567"/>
              <a:gd name="T26" fmla="*/ 278671 w 514"/>
              <a:gd name="T27" fmla="*/ 3178 h 5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14"/>
              <a:gd name="T43" fmla="*/ 0 h 567"/>
              <a:gd name="T44" fmla="*/ 514 w 514"/>
              <a:gd name="T45" fmla="*/ 567 h 5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14" h="567">
                <a:moveTo>
                  <a:pt x="438" y="5"/>
                </a:moveTo>
                <a:cubicBezTo>
                  <a:pt x="390" y="5"/>
                  <a:pt x="337" y="41"/>
                  <a:pt x="266" y="112"/>
                </a:cubicBezTo>
                <a:cubicBezTo>
                  <a:pt x="207" y="218"/>
                  <a:pt x="136" y="313"/>
                  <a:pt x="47" y="390"/>
                </a:cubicBezTo>
                <a:cubicBezTo>
                  <a:pt x="47" y="390"/>
                  <a:pt x="47" y="390"/>
                  <a:pt x="47" y="390"/>
                </a:cubicBezTo>
                <a:cubicBezTo>
                  <a:pt x="17" y="425"/>
                  <a:pt x="0" y="472"/>
                  <a:pt x="0" y="508"/>
                </a:cubicBezTo>
                <a:cubicBezTo>
                  <a:pt x="0" y="532"/>
                  <a:pt x="17" y="555"/>
                  <a:pt x="41" y="567"/>
                </a:cubicBezTo>
                <a:cubicBezTo>
                  <a:pt x="82" y="537"/>
                  <a:pt x="124" y="508"/>
                  <a:pt x="165" y="484"/>
                </a:cubicBezTo>
                <a:cubicBezTo>
                  <a:pt x="165" y="472"/>
                  <a:pt x="171" y="449"/>
                  <a:pt x="183" y="425"/>
                </a:cubicBezTo>
                <a:cubicBezTo>
                  <a:pt x="213" y="378"/>
                  <a:pt x="254" y="319"/>
                  <a:pt x="295" y="271"/>
                </a:cubicBezTo>
                <a:cubicBezTo>
                  <a:pt x="367" y="183"/>
                  <a:pt x="438" y="106"/>
                  <a:pt x="479" y="53"/>
                </a:cubicBezTo>
                <a:cubicBezTo>
                  <a:pt x="514" y="17"/>
                  <a:pt x="503" y="0"/>
                  <a:pt x="438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51" name="Freeform 41"/>
          <p:cNvSpPr>
            <a:spLocks noChangeArrowheads="1"/>
          </p:cNvSpPr>
          <p:nvPr/>
        </p:nvSpPr>
        <p:spPr bwMode="auto">
          <a:xfrm>
            <a:off x="3889376" y="2612232"/>
            <a:ext cx="498475" cy="222647"/>
          </a:xfrm>
          <a:custGeom>
            <a:avLst/>
            <a:gdLst>
              <a:gd name="T0" fmla="*/ 492760 w 785"/>
              <a:gd name="T1" fmla="*/ 4450 h 467"/>
              <a:gd name="T2" fmla="*/ 450215 w 785"/>
              <a:gd name="T3" fmla="*/ 24156 h 467"/>
              <a:gd name="T4" fmla="*/ 314325 w 785"/>
              <a:gd name="T5" fmla="*/ 138578 h 467"/>
              <a:gd name="T6" fmla="*/ 183515 w 785"/>
              <a:gd name="T7" fmla="*/ 222488 h 467"/>
              <a:gd name="T8" fmla="*/ 120650 w 785"/>
              <a:gd name="T9" fmla="*/ 232659 h 467"/>
              <a:gd name="T10" fmla="*/ 109220 w 785"/>
              <a:gd name="T11" fmla="*/ 217403 h 467"/>
              <a:gd name="T12" fmla="*/ 0 w 785"/>
              <a:gd name="T13" fmla="*/ 286692 h 467"/>
              <a:gd name="T14" fmla="*/ 46990 w 785"/>
              <a:gd name="T15" fmla="*/ 296863 h 467"/>
              <a:gd name="T16" fmla="*/ 293370 w 785"/>
              <a:gd name="T17" fmla="*/ 188162 h 467"/>
              <a:gd name="T18" fmla="*/ 455930 w 785"/>
              <a:gd name="T19" fmla="*/ 54033 h 467"/>
              <a:gd name="T20" fmla="*/ 492760 w 785"/>
              <a:gd name="T21" fmla="*/ 4450 h 467"/>
              <a:gd name="T22" fmla="*/ 492760 w 785"/>
              <a:gd name="T23" fmla="*/ 4450 h 467"/>
              <a:gd name="T24" fmla="*/ 492760 w 785"/>
              <a:gd name="T25" fmla="*/ 4450 h 467"/>
              <a:gd name="T26" fmla="*/ 492760 w 785"/>
              <a:gd name="T27" fmla="*/ 4450 h 4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85"/>
              <a:gd name="T43" fmla="*/ 0 h 467"/>
              <a:gd name="T44" fmla="*/ 785 w 785"/>
              <a:gd name="T45" fmla="*/ 467 h 4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85" h="467">
                <a:moveTo>
                  <a:pt x="776" y="7"/>
                </a:moveTo>
                <a:cubicBezTo>
                  <a:pt x="760" y="0"/>
                  <a:pt x="735" y="23"/>
                  <a:pt x="709" y="38"/>
                </a:cubicBezTo>
                <a:cubicBezTo>
                  <a:pt x="661" y="85"/>
                  <a:pt x="585" y="140"/>
                  <a:pt x="495" y="218"/>
                </a:cubicBezTo>
                <a:cubicBezTo>
                  <a:pt x="421" y="272"/>
                  <a:pt x="338" y="327"/>
                  <a:pt x="289" y="350"/>
                </a:cubicBezTo>
                <a:cubicBezTo>
                  <a:pt x="255" y="366"/>
                  <a:pt x="206" y="381"/>
                  <a:pt x="190" y="366"/>
                </a:cubicBezTo>
                <a:cubicBezTo>
                  <a:pt x="181" y="358"/>
                  <a:pt x="172" y="350"/>
                  <a:pt x="172" y="342"/>
                </a:cubicBezTo>
                <a:cubicBezTo>
                  <a:pt x="114" y="374"/>
                  <a:pt x="56" y="412"/>
                  <a:pt x="0" y="451"/>
                </a:cubicBezTo>
                <a:cubicBezTo>
                  <a:pt x="15" y="459"/>
                  <a:pt x="40" y="467"/>
                  <a:pt x="74" y="467"/>
                </a:cubicBezTo>
                <a:cubicBezTo>
                  <a:pt x="222" y="467"/>
                  <a:pt x="370" y="358"/>
                  <a:pt x="462" y="296"/>
                </a:cubicBezTo>
                <a:cubicBezTo>
                  <a:pt x="545" y="225"/>
                  <a:pt x="661" y="140"/>
                  <a:pt x="718" y="85"/>
                </a:cubicBezTo>
                <a:cubicBezTo>
                  <a:pt x="767" y="46"/>
                  <a:pt x="785" y="23"/>
                  <a:pt x="776" y="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52" name="Rectangle 42"/>
          <p:cNvSpPr>
            <a:spLocks noChangeArrowheads="1"/>
          </p:cNvSpPr>
          <p:nvPr/>
        </p:nvSpPr>
        <p:spPr bwMode="auto">
          <a:xfrm>
            <a:off x="889000" y="1152525"/>
            <a:ext cx="76073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4400" b="0" i="0">
                <a:solidFill>
                  <a:srgbClr val="0000CC"/>
                </a:solidFill>
                <a:latin typeface="宋体" pitchFamily="2" charset="-122"/>
              </a:rPr>
              <a:t>    </a:t>
            </a:r>
          </a:p>
        </p:txBody>
      </p:sp>
      <p:sp>
        <p:nvSpPr>
          <p:cNvPr id="1048653" name="Rectangle 43"/>
          <p:cNvSpPr>
            <a:spLocks noChangeArrowheads="1"/>
          </p:cNvSpPr>
          <p:nvPr/>
        </p:nvSpPr>
        <p:spPr bwMode="auto">
          <a:xfrm>
            <a:off x="1550988" y="1238250"/>
            <a:ext cx="71215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4000" i="0">
                <a:solidFill>
                  <a:srgbClr val="0000CC"/>
                </a:solidFill>
              </a:rPr>
              <a:t>         谢谢大家！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153400" cy="3143250"/>
          </a:xfrm>
          <a:noFill/>
          <a:ln cap="flat">
            <a:solidFill>
              <a:srgbClr val="000000"/>
            </a:solidFill>
          </a:ln>
        </p:spPr>
        <p:txBody>
          <a:bodyPr>
            <a:normAutofit/>
          </a:bodyPr>
          <a:lstStyle/>
          <a:p>
            <a:r>
              <a:rPr lang="zh-CN" altLang="zh-CN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种美好的心情，要比十副良药更能解除生理上的疲惫和病理上的痛苦。</a:t>
            </a:r>
          </a:p>
          <a:p>
            <a:pPr algn="r"/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——马克思</a:t>
            </a:r>
          </a:p>
          <a:p>
            <a:r>
              <a:rPr lang="zh-CN" altLang="zh-CN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心灵有它自己的地盘，在那里可以把地狱变成天堂，也可以把天堂变成地狱。</a:t>
            </a:r>
          </a:p>
          <a:p>
            <a:pPr algn="r"/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——弥尔顿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97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400050"/>
            <a:ext cx="8229600" cy="854869"/>
          </a:xfrm>
          <a:noFill/>
          <a:ln/>
        </p:spPr>
        <p:txBody>
          <a:bodyPr/>
          <a:lstStyle/>
          <a:p>
            <a:r>
              <a:rPr lang="zh-CN" altLang="en-US" b="1" dirty="0">
                <a:ea typeface="宋体" charset="-122"/>
              </a:rPr>
              <a:t>名人名言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15766"/>
            <a:ext cx="2215508" cy="1038611"/>
          </a:xfrm>
          <a:prstGeom prst="rect">
            <a:avLst/>
          </a:prstGeom>
        </p:spPr>
      </p:pic>
      <p:sp>
        <p:nvSpPr>
          <p:cNvPr id="1048593" name="矩形 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 flipH="1">
            <a:off x="251520" y="2139702"/>
            <a:ext cx="2836400" cy="53091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7A6A56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1048594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683568" y="771550"/>
            <a:ext cx="1686560" cy="103378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914103"/>
            <a:r>
              <a:rPr lang="zh-CN" altLang="en-US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</a:t>
            </a:r>
            <a:endParaRPr lang="en-US" altLang="zh-CN" sz="2400" b="1" kern="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100" b="1" dirty="0">
                <a:solidFill>
                  <a:srgbClr val="F398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    录</a:t>
            </a:r>
            <a:endParaRPr lang="en-US" altLang="zh-CN" sz="4100" b="1" dirty="0">
              <a:solidFill>
                <a:srgbClr val="F398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1048595" name="文本框 9"/>
          <p:cNvSpPr txBox="1"/>
          <p:nvPr/>
        </p:nvSpPr>
        <p:spPr>
          <a:xfrm flipH="1">
            <a:off x="3379880" y="1315834"/>
            <a:ext cx="576411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800" b="1" dirty="0"/>
              <a:t>一、</a:t>
            </a:r>
            <a:r>
              <a:rPr lang="zh-CN" altLang="en-US" sz="2800" b="1" dirty="0"/>
              <a:t>理解</a:t>
            </a:r>
            <a:r>
              <a:rPr lang="zh-CN" altLang="zh-CN" sz="2800" b="1" dirty="0"/>
              <a:t>心理健康的概念</a:t>
            </a:r>
          </a:p>
        </p:txBody>
      </p:sp>
      <p:sp>
        <p:nvSpPr>
          <p:cNvPr id="1048596" name="文本框 15"/>
          <p:cNvSpPr txBox="1"/>
          <p:nvPr/>
        </p:nvSpPr>
        <p:spPr>
          <a:xfrm flipH="1">
            <a:off x="3351036" y="2251318"/>
            <a:ext cx="57929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800" b="1" dirty="0"/>
              <a:t>二、</a:t>
            </a:r>
            <a:r>
              <a:rPr lang="zh-CN" altLang="en-US" sz="2800" b="1" dirty="0"/>
              <a:t>掌握</a:t>
            </a:r>
            <a:r>
              <a:rPr lang="zh-CN" altLang="zh-CN" sz="2800" b="1" dirty="0"/>
              <a:t>心理健康的标准</a:t>
            </a:r>
            <a:endParaRPr lang="zh-CN" altLang="en-US" sz="2800" b="1" dirty="0"/>
          </a:p>
        </p:txBody>
      </p:sp>
      <p:sp>
        <p:nvSpPr>
          <p:cNvPr id="1048597" name="文本框 16"/>
          <p:cNvSpPr txBox="1"/>
          <p:nvPr/>
        </p:nvSpPr>
        <p:spPr>
          <a:xfrm flipH="1">
            <a:off x="3377803" y="3191160"/>
            <a:ext cx="55866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800" b="1" dirty="0"/>
              <a:t>三、了解心理健康状态的等级</a:t>
            </a:r>
          </a:p>
        </p:txBody>
      </p:sp>
      <p:sp>
        <p:nvSpPr>
          <p:cNvPr id="1048601" name="Sev01"/>
          <p:cNvSpPr/>
          <p:nvPr/>
        </p:nvSpPr>
        <p:spPr>
          <a:xfrm>
            <a:off x="2843808" y="1302803"/>
            <a:ext cx="528904" cy="528903"/>
          </a:xfrm>
          <a:prstGeom prst="ellipse">
            <a:avLst/>
          </a:prstGeom>
          <a:solidFill>
            <a:srgbClr val="00BCE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031600"/>
            <a:endParaRPr lang="en-US" sz="4000" dirty="0">
              <a:solidFill>
                <a:srgbClr val="237DB9">
                  <a:lumMod val="50000"/>
                </a:srgbClr>
              </a:solidFill>
              <a:latin typeface="Agency FB" panose="020B0503020202020204" pitchFamily="34" charset="0"/>
            </a:endParaRPr>
          </a:p>
        </p:txBody>
      </p:sp>
      <p:sp>
        <p:nvSpPr>
          <p:cNvPr id="1048602" name="Freeform 42"/>
          <p:cNvSpPr>
            <a:spLocks noEditPoints="1"/>
          </p:cNvSpPr>
          <p:nvPr/>
        </p:nvSpPr>
        <p:spPr bwMode="auto">
          <a:xfrm>
            <a:off x="2977297" y="1454526"/>
            <a:ext cx="261924" cy="225454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00"/>
            <a:endParaRPr lang="en-US" sz="2000" dirty="0">
              <a:solidFill>
                <a:srgbClr val="262626"/>
              </a:solidFill>
              <a:latin typeface="Agency FB" panose="020B0503020202020204" pitchFamily="34" charset="0"/>
            </a:endParaRPr>
          </a:p>
        </p:txBody>
      </p:sp>
      <p:sp>
        <p:nvSpPr>
          <p:cNvPr id="1048603" name="Sev03"/>
          <p:cNvSpPr/>
          <p:nvPr/>
        </p:nvSpPr>
        <p:spPr>
          <a:xfrm>
            <a:off x="2843810" y="3194975"/>
            <a:ext cx="528904" cy="528903"/>
          </a:xfrm>
          <a:prstGeom prst="ellipse">
            <a:avLst/>
          </a:prstGeom>
          <a:solidFill>
            <a:srgbClr val="F9C20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031600"/>
            <a:endParaRPr lang="en-US" sz="4000" dirty="0">
              <a:solidFill>
                <a:srgbClr val="9BB955">
                  <a:lumMod val="50000"/>
                </a:srgbClr>
              </a:solidFill>
              <a:latin typeface="Agency FB" panose="020B0503020202020204" pitchFamily="34" charset="0"/>
              <a:cs typeface="+mj-cs"/>
            </a:endParaRPr>
          </a:p>
        </p:txBody>
      </p:sp>
      <p:sp>
        <p:nvSpPr>
          <p:cNvPr id="1048604" name="Freeform 178"/>
          <p:cNvSpPr>
            <a:spLocks noEditPoints="1"/>
          </p:cNvSpPr>
          <p:nvPr/>
        </p:nvSpPr>
        <p:spPr bwMode="auto">
          <a:xfrm>
            <a:off x="2977298" y="3360793"/>
            <a:ext cx="261924" cy="1972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00"/>
            <a:endParaRPr lang="en-US" sz="2000" dirty="0">
              <a:solidFill>
                <a:srgbClr val="262626"/>
              </a:solidFill>
              <a:latin typeface="Agency FB" panose="020B0503020202020204" pitchFamily="34" charset="0"/>
            </a:endParaRPr>
          </a:p>
        </p:txBody>
      </p:sp>
      <p:sp>
        <p:nvSpPr>
          <p:cNvPr id="1048605" name="Sev02"/>
          <p:cNvSpPr/>
          <p:nvPr/>
        </p:nvSpPr>
        <p:spPr>
          <a:xfrm>
            <a:off x="2843810" y="2247239"/>
            <a:ext cx="528904" cy="528903"/>
          </a:xfrm>
          <a:prstGeom prst="ellipse">
            <a:avLst/>
          </a:prstGeom>
          <a:solidFill>
            <a:srgbClr val="006A3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031600"/>
            <a:endParaRPr lang="en-US" sz="6000" dirty="0">
              <a:solidFill>
                <a:srgbClr val="15AA96">
                  <a:lumMod val="50000"/>
                </a:srgbClr>
              </a:solidFill>
              <a:latin typeface="Agency FB" panose="020B0503020202020204" pitchFamily="34" charset="0"/>
            </a:endParaRPr>
          </a:p>
        </p:txBody>
      </p:sp>
      <p:sp>
        <p:nvSpPr>
          <p:cNvPr id="1048606" name="Freeform 86"/>
          <p:cNvSpPr>
            <a:spLocks noEditPoints="1"/>
          </p:cNvSpPr>
          <p:nvPr/>
        </p:nvSpPr>
        <p:spPr bwMode="auto">
          <a:xfrm>
            <a:off x="3018580" y="2360794"/>
            <a:ext cx="179371" cy="30179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00"/>
            <a:endParaRPr lang="en-US" sz="2000" dirty="0">
              <a:solidFill>
                <a:srgbClr val="262626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28"/>
          <p:cNvSpPr>
            <a:spLocks/>
          </p:cNvSpPr>
          <p:nvPr/>
        </p:nvSpPr>
        <p:spPr bwMode="auto">
          <a:xfrm>
            <a:off x="7286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8" name="Oval 29"/>
          <p:cNvSpPr>
            <a:spLocks/>
          </p:cNvSpPr>
          <p:nvPr/>
        </p:nvSpPr>
        <p:spPr bwMode="auto">
          <a:xfrm>
            <a:off x="8429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9" name="Oval 30"/>
          <p:cNvSpPr>
            <a:spLocks/>
          </p:cNvSpPr>
          <p:nvPr/>
        </p:nvSpPr>
        <p:spPr bwMode="auto">
          <a:xfrm>
            <a:off x="9572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15" name="TextBox 106"/>
          <p:cNvSpPr txBox="1"/>
          <p:nvPr/>
        </p:nvSpPr>
        <p:spPr>
          <a:xfrm>
            <a:off x="1115616" y="843558"/>
            <a:ext cx="640871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/>
              <a:t>一、</a:t>
            </a:r>
            <a:r>
              <a:rPr lang="zh-CN" altLang="en-US" sz="3200" b="1" dirty="0"/>
              <a:t>什么是健康？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Rectangle 109"/>
          <p:cNvSpPr/>
          <p:nvPr/>
        </p:nvSpPr>
        <p:spPr>
          <a:xfrm>
            <a:off x="611560" y="1707654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1947</a:t>
            </a:r>
            <a:r>
              <a:rPr lang="zh-CN" altLang="en-US" sz="2400" b="1" dirty="0"/>
              <a:t>年，世界卫生组织在成立宪章中指出：</a:t>
            </a:r>
            <a:endParaRPr lang="en-US" altLang="zh-CN" sz="2400" b="1" dirty="0"/>
          </a:p>
          <a:p>
            <a:endParaRPr lang="zh-CN" altLang="en-US" sz="24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b="1" dirty="0"/>
              <a:t>“健康乃是一种</a:t>
            </a:r>
            <a:r>
              <a:rPr lang="zh-CN" altLang="en-US" sz="2400" b="1" dirty="0">
                <a:solidFill>
                  <a:srgbClr val="6600FF"/>
                </a:solidFill>
              </a:rPr>
              <a:t>生理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心理</a:t>
            </a:r>
            <a:r>
              <a:rPr lang="zh-CN" altLang="en-US" sz="2400" b="1" dirty="0"/>
              <a:t>和</a:t>
            </a:r>
            <a:r>
              <a:rPr lang="zh-CN" altLang="en-US" sz="2400" b="1" dirty="0">
                <a:solidFill>
                  <a:schemeClr val="accent2"/>
                </a:solidFill>
              </a:rPr>
              <a:t>社会适应</a:t>
            </a:r>
            <a:r>
              <a:rPr lang="zh-CN" altLang="en-US" sz="2400" b="1" dirty="0"/>
              <a:t>都臻于完美的状态，而不仅仅是没有疾病和虚弱的状态。”</a:t>
            </a:r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="" xmlns:a16="http://schemas.microsoft.com/office/drawing/2014/main" id="{5D7E76EE-8BFA-4C9E-89E7-208899AB6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3651870"/>
            <a:ext cx="868680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健康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生理健康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心理健康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社会适应良好</a:t>
            </a:r>
          </a:p>
        </p:txBody>
      </p:sp>
    </p:spTree>
    <p:extLst>
      <p:ext uri="{BB962C8B-B14F-4D97-AF65-F5344CB8AC3E}">
        <p14:creationId xmlns="" xmlns:p14="http://schemas.microsoft.com/office/powerpoint/2010/main" val="3294207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/>
      <p:bldP spid="1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28"/>
          <p:cNvSpPr>
            <a:spLocks/>
          </p:cNvSpPr>
          <p:nvPr/>
        </p:nvSpPr>
        <p:spPr bwMode="auto">
          <a:xfrm>
            <a:off x="7286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8" name="Oval 29"/>
          <p:cNvSpPr>
            <a:spLocks/>
          </p:cNvSpPr>
          <p:nvPr/>
        </p:nvSpPr>
        <p:spPr bwMode="auto">
          <a:xfrm>
            <a:off x="8429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9" name="Oval 30"/>
          <p:cNvSpPr>
            <a:spLocks/>
          </p:cNvSpPr>
          <p:nvPr/>
        </p:nvSpPr>
        <p:spPr bwMode="auto">
          <a:xfrm>
            <a:off x="9572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15" name="TextBox 106"/>
          <p:cNvSpPr txBox="1"/>
          <p:nvPr/>
        </p:nvSpPr>
        <p:spPr>
          <a:xfrm>
            <a:off x="1115616" y="843558"/>
            <a:ext cx="640871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心理健康的概念</a:t>
            </a:r>
            <a:endParaRPr lang="zh-CN" altLang="zh-CN" sz="32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Rectangle 109"/>
          <p:cNvSpPr/>
          <p:nvPr/>
        </p:nvSpPr>
        <p:spPr>
          <a:xfrm>
            <a:off x="611560" y="2355726"/>
            <a:ext cx="475252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心理健康</a:t>
            </a:r>
            <a:r>
              <a:rPr lang="zh-CN" altLang="en-US" sz="2400" b="1" dirty="0">
                <a:latin typeface="宋体" panose="02010600030101010101" pitchFamily="2" charset="-122"/>
              </a:rPr>
              <a:t>是指一种高效而满意的、持续的心理状态。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0787EFB-4179-4AF6-B14A-5BAEEC35777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995686"/>
            <a:ext cx="3607534" cy="22252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2690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28"/>
          <p:cNvSpPr>
            <a:spLocks/>
          </p:cNvSpPr>
          <p:nvPr/>
        </p:nvSpPr>
        <p:spPr bwMode="auto">
          <a:xfrm>
            <a:off x="7286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8" name="Oval 29"/>
          <p:cNvSpPr>
            <a:spLocks/>
          </p:cNvSpPr>
          <p:nvPr/>
        </p:nvSpPr>
        <p:spPr bwMode="auto">
          <a:xfrm>
            <a:off x="8429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9" name="Oval 30"/>
          <p:cNvSpPr>
            <a:spLocks/>
          </p:cNvSpPr>
          <p:nvPr/>
        </p:nvSpPr>
        <p:spPr bwMode="auto">
          <a:xfrm>
            <a:off x="957262" y="923245"/>
            <a:ext cx="71438" cy="71438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>
              <a:solidFill>
                <a:srgbClr val="0070C0"/>
              </a:solidFill>
            </a:endParaRPr>
          </a:p>
        </p:txBody>
      </p:sp>
      <p:sp>
        <p:nvSpPr>
          <p:cNvPr id="15" name="TextBox 106"/>
          <p:cNvSpPr txBox="1"/>
          <p:nvPr/>
        </p:nvSpPr>
        <p:spPr>
          <a:xfrm>
            <a:off x="1115616" y="555526"/>
            <a:ext cx="640871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二、心理健康的标准</a:t>
            </a:r>
            <a:endParaRPr lang="zh-CN" altLang="zh-CN" sz="32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CDE2CE1-A30C-4EBE-B363-DD9F3D760CA7}"/>
              </a:ext>
            </a:extLst>
          </p:cNvPr>
          <p:cNvSpPr/>
          <p:nvPr/>
        </p:nvSpPr>
        <p:spPr>
          <a:xfrm>
            <a:off x="395536" y="1707654"/>
            <a:ext cx="4104456" cy="327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有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充分的安全感；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对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环境有充分的适应能力；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充分了解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自己，并对自己的能力做出恰当的估计；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生活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的目标切合实际；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与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现实环境保持接触；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6.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能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保持人格的完整和谐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CDE2CE1-A30C-4EBE-B363-DD9F3D760CA7}"/>
              </a:ext>
            </a:extLst>
          </p:cNvPr>
          <p:cNvSpPr/>
          <p:nvPr/>
        </p:nvSpPr>
        <p:spPr>
          <a:xfrm>
            <a:off x="4644008" y="1923678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7.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能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保持良好的人际关系；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8.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适度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的情绪发泄与控制；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9.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在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不违背集体意志的前提下能有限度地发挥个性；</a:t>
            </a:r>
            <a:endParaRPr lang="en-US" altLang="zh-CN" sz="2000" kern="100" dirty="0"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+mn-ea"/>
                <a:cs typeface="Times New Roman" panose="02020603050405020304" pitchFamily="18" charset="0"/>
              </a:rPr>
              <a:t>10.</a:t>
            </a:r>
            <a:r>
              <a:rPr lang="zh-CN" altLang="zh-CN" sz="2000" kern="100" dirty="0" smtClean="0">
                <a:latin typeface="+mn-ea"/>
                <a:cs typeface="Times New Roman" panose="02020603050405020304" pitchFamily="18" charset="0"/>
              </a:rPr>
              <a:t>在</a:t>
            </a:r>
            <a:r>
              <a:rPr lang="zh-CN" altLang="zh-CN" sz="2000" kern="100" dirty="0">
                <a:latin typeface="+mn-ea"/>
                <a:cs typeface="Times New Roman" panose="02020603050405020304" pitchFamily="18" charset="0"/>
              </a:rPr>
              <a:t>不违背社会规范的情况下个人基本需要能适当地满足。</a:t>
            </a:r>
            <a:endParaRPr lang="zh-CN" altLang="zh-CN" sz="2000" kern="105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1600" y="1131590"/>
            <a:ext cx="5531966" cy="70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just">
              <a:lnSpc>
                <a:spcPts val="1520"/>
              </a:lnSpc>
            </a:pPr>
            <a:endParaRPr lang="en-US" altLang="zh-CN" sz="2400" kern="100" dirty="0" smtClean="0">
              <a:solidFill>
                <a:prstClr val="black"/>
              </a:solidFill>
              <a:latin typeface="Calibri" panose="020F0502020204030204" pitchFamily="34" charset="0"/>
              <a:ea typeface="方正书宋简体"/>
              <a:cs typeface="Times New Roman" panose="02020603050405020304" pitchFamily="18" charset="0"/>
            </a:endParaRPr>
          </a:p>
          <a:p>
            <a:pPr lvl="0" indent="266700" algn="just">
              <a:lnSpc>
                <a:spcPts val="1520"/>
              </a:lnSpc>
            </a:pPr>
            <a:r>
              <a:rPr lang="zh-CN" altLang="en-US" sz="2400" kern="100" dirty="0" smtClean="0">
                <a:solidFill>
                  <a:prstClr val="black"/>
                </a:solidFill>
                <a:latin typeface="Calibri" panose="020F0502020204030204" pitchFamily="34" charset="0"/>
                <a:ea typeface="方正书宋简体"/>
                <a:cs typeface="Times New Roman" panose="02020603050405020304" pitchFamily="18" charset="0"/>
              </a:rPr>
              <a:t>（</a:t>
            </a:r>
            <a:r>
              <a:rPr lang="zh-CN" altLang="en-US" sz="2400" kern="100" dirty="0" smtClean="0">
                <a:solidFill>
                  <a:prstClr val="black"/>
                </a:solidFill>
                <a:latin typeface="Calibri" panose="020F0502020204030204" pitchFamily="34" charset="0"/>
                <a:ea typeface="方正书宋简体"/>
                <a:cs typeface="Times New Roman" panose="02020603050405020304" pitchFamily="18" charset="0"/>
              </a:rPr>
              <a:t>一）</a:t>
            </a:r>
            <a:r>
              <a:rPr lang="zh-CN" altLang="zh-CN" sz="2400" kern="100" dirty="0" smtClean="0">
                <a:solidFill>
                  <a:prstClr val="black"/>
                </a:solidFill>
                <a:latin typeface="Calibri" panose="020F0502020204030204" pitchFamily="34" charset="0"/>
                <a:ea typeface="方正书宋简体"/>
                <a:cs typeface="Times New Roman" panose="02020603050405020304" pitchFamily="18" charset="0"/>
              </a:rPr>
              <a:t>马斯洛关于心理健康的</a:t>
            </a:r>
            <a:r>
              <a:rPr lang="zh-CN" altLang="zh-CN" sz="2400" kern="100" dirty="0" smtClean="0">
                <a:solidFill>
                  <a:prstClr val="black"/>
                </a:solidFill>
                <a:latin typeface="Calibri" panose="020F0502020204030204" pitchFamily="34" charset="0"/>
                <a:ea typeface="方正书宋简体"/>
                <a:cs typeface="Times New Roman" panose="02020603050405020304" pitchFamily="18" charset="0"/>
              </a:rPr>
              <a:t>标准</a:t>
            </a:r>
            <a:endParaRPr lang="en-US" altLang="zh-CN" sz="2400" kern="100" dirty="0" smtClean="0">
              <a:solidFill>
                <a:prstClr val="black"/>
              </a:solidFill>
              <a:latin typeface="Calibri" panose="020F0502020204030204" pitchFamily="34" charset="0"/>
              <a:ea typeface="方正书宋简体"/>
              <a:cs typeface="Times New Roman" panose="02020603050405020304" pitchFamily="18" charset="0"/>
            </a:endParaRPr>
          </a:p>
          <a:p>
            <a:pPr lvl="0" indent="266700" algn="just">
              <a:lnSpc>
                <a:spcPts val="1520"/>
              </a:lnSpc>
            </a:pPr>
            <a:endParaRPr lang="zh-CN" altLang="zh-CN" sz="2400" kern="1050" dirty="0">
              <a:solidFill>
                <a:prstClr val="black"/>
              </a:solidFill>
              <a:latin typeface="Calibri" panose="020F0502020204030204" pitchFamily="34" charset="0"/>
              <a:ea typeface="方正书宋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5174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="" xmlns:a16="http://schemas.microsoft.com/office/drawing/2014/main" id="{5DB6505B-BCD8-418B-A08B-A985652693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</a:rPr>
              <a:t>（二）大学生心理健康的标准</a:t>
            </a:r>
          </a:p>
        </p:txBody>
      </p:sp>
      <p:sp>
        <p:nvSpPr>
          <p:cNvPr id="1087491" name="Rectangle 3">
            <a:extLst>
              <a:ext uri="{FF2B5EF4-FFF2-40B4-BE49-F238E27FC236}">
                <a16:creationId xmlns="" xmlns:a16="http://schemas.microsoft.com/office/drawing/2014/main" id="{526FECC6-92D5-453F-90B9-3C789238A1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47800" y="1381125"/>
            <a:ext cx="6172200" cy="2914650"/>
          </a:xfrm>
        </p:spPr>
        <p:txBody>
          <a:bodyPr>
            <a:normAutofit fontScale="92500" lnSpcReduction="20000"/>
          </a:bodyPr>
          <a:lstStyle/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了解自我，悦纳自我。</a:t>
            </a:r>
          </a:p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接受他人，善与人处。</a:t>
            </a:r>
          </a:p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正视现实，接受现实。</a:t>
            </a:r>
          </a:p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能协调和控制情绪。</a:t>
            </a:r>
          </a:p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人格完整和谐。</a:t>
            </a:r>
          </a:p>
          <a:p>
            <a:pPr marL="400050" indent="-400050">
              <a:lnSpc>
                <a:spcPct val="120000"/>
              </a:lnSpc>
              <a:buFont typeface="Wingdings" panose="05000000000000000000" pitchFamily="2" charset="2"/>
              <a:buAutoNum type="arabicPeriod"/>
            </a:pPr>
            <a:r>
              <a:rPr lang="zh-CN" altLang="en-US" dirty="0">
                <a:latin typeface="宋体" panose="02010600030101010101" pitchFamily="2" charset="-122"/>
              </a:rPr>
              <a:t>心理行为符合年龄特征。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7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7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7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7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7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7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7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7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7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7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7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7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491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2.2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187E76BF-5FE5-497A-A563-FBFE23C089E7}"/>
  <p:tag name="GENSWF_ADVANCE_TIME" val="5"/>
  <p:tag name="TIMING" val="|5"/>
  <p:tag name="ISPRING_CUSTOM_TIMING_USED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</TotalTime>
  <Words>1202</Words>
  <Application>Microsoft Office PowerPoint</Application>
  <PresentationFormat>全屏显示(16:9)</PresentationFormat>
  <Paragraphs>184</Paragraphs>
  <Slides>32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教学目标</vt:lpstr>
      <vt:lpstr>导语</vt:lpstr>
      <vt:lpstr>名人名言</vt:lpstr>
      <vt:lpstr>幻灯片 5</vt:lpstr>
      <vt:lpstr>幻灯片 6</vt:lpstr>
      <vt:lpstr>幻灯片 7</vt:lpstr>
      <vt:lpstr>幻灯片 8</vt:lpstr>
      <vt:lpstr>（二）大学生心理健康的标准</vt:lpstr>
      <vt:lpstr>大学生心理健康的简单判断</vt:lpstr>
      <vt:lpstr>三、了解心理健康状态的等级</vt:lpstr>
      <vt:lpstr>幻灯片 12</vt:lpstr>
      <vt:lpstr>（二）中度的心理障碍</vt:lpstr>
      <vt:lpstr>1．神经症</vt:lpstr>
      <vt:lpstr>幻灯片 15</vt:lpstr>
      <vt:lpstr>抑郁情绪</vt:lpstr>
      <vt:lpstr>抑郁症的抑郁情绪</vt:lpstr>
      <vt:lpstr>抑郁症的核心症状（3/3）和附加症状（2/7）</vt:lpstr>
      <vt:lpstr>抑郁症的病因</vt:lpstr>
      <vt:lpstr>抑郁症特有的认知模式</vt:lpstr>
      <vt:lpstr>抑郁症的治疗</vt:lpstr>
      <vt:lpstr>对抑郁症的偏见</vt:lpstr>
      <vt:lpstr>抑郁症的预防</vt:lpstr>
      <vt:lpstr>3．人格障碍</vt:lpstr>
      <vt:lpstr>（三）重度的心理疾病——精神病</vt:lpstr>
      <vt:lpstr>“病与非病三原则”</vt:lpstr>
      <vt:lpstr>大学生怎样才能心理更健康？</vt:lpstr>
      <vt:lpstr>幻灯片 28</vt:lpstr>
      <vt:lpstr>幻灯片 29</vt:lpstr>
      <vt:lpstr>幻灯片 30</vt:lpstr>
      <vt:lpstr>本讲小结：心灵修炼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hp</cp:lastModifiedBy>
  <cp:revision>28</cp:revision>
  <dcterms:created xsi:type="dcterms:W3CDTF">2020-01-27T19:20:06Z</dcterms:created>
  <dcterms:modified xsi:type="dcterms:W3CDTF">2020-02-14T13:02:36Z</dcterms:modified>
</cp:coreProperties>
</file>