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5" r:id="rId3"/>
    <p:sldId id="297" r:id="rId4"/>
    <p:sldId id="342" r:id="rId5"/>
    <p:sldId id="341" r:id="rId6"/>
    <p:sldId id="327" r:id="rId7"/>
    <p:sldId id="344" r:id="rId8"/>
    <p:sldId id="298" r:id="rId10"/>
    <p:sldId id="299" r:id="rId11"/>
    <p:sldId id="301"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45" r:id="rId26"/>
    <p:sldId id="328" r:id="rId27"/>
    <p:sldId id="331" r:id="rId28"/>
    <p:sldId id="332" r:id="rId29"/>
    <p:sldId id="333" r:id="rId30"/>
    <p:sldId id="334" r:id="rId31"/>
    <p:sldId id="329" r:id="rId32"/>
    <p:sldId id="346" r:id="rId33"/>
    <p:sldId id="336" r:id="rId34"/>
    <p:sldId id="337" r:id="rId35"/>
    <p:sldId id="338" r:id="rId36"/>
    <p:sldId id="339" r:id="rId37"/>
    <p:sldId id="340" r:id="rId38"/>
    <p:sldId id="348" r:id="rId39"/>
    <p:sldId id="347" r:id="rId40"/>
    <p:sldId id="316"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835" y="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825"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1048826"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EE4A98-162B-4C64-AD6A-F9A9E76E20AA}" type="datetimeFigureOut">
              <a:rPr lang="zh-CN" altLang="en-US" smtClean="0"/>
            </a:fld>
            <a:endParaRPr lang="zh-CN" altLang="en-US"/>
          </a:p>
        </p:txBody>
      </p:sp>
      <p:sp>
        <p:nvSpPr>
          <p:cNvPr id="1048827"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828"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29"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1048830"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187874-167A-4F44-9700-C0D0F1834E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588" name="标题 1"/>
          <p:cNvSpPr>
            <a:spLocks noGrp="1"/>
          </p:cNvSpPr>
          <p:nvPr>
            <p:ph type="ctrTitle"/>
          </p:nvPr>
        </p:nvSpPr>
        <p:spPr>
          <a:xfrm>
            <a:off x="685800" y="1597821"/>
            <a:ext cx="7772400" cy="1102519"/>
          </a:xfrm>
        </p:spPr>
        <p:txBody>
          <a:bodyPr/>
          <a:lstStyle/>
          <a:p>
            <a:r>
              <a:rPr lang="zh-CN" altLang="en-US" smtClean="0"/>
              <a:t>单击此处编辑母版标题样式</a:t>
            </a:r>
            <a:endParaRPr lang="zh-CN" altLang="en-US"/>
          </a:p>
        </p:txBody>
      </p:sp>
      <p:sp>
        <p:nvSpPr>
          <p:cNvPr id="1048589"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1048590"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591" name="页脚占位符 4"/>
          <p:cNvSpPr>
            <a:spLocks noGrp="1"/>
          </p:cNvSpPr>
          <p:nvPr>
            <p:ph type="ftr" sz="quarter" idx="11"/>
          </p:nvPr>
        </p:nvSpPr>
        <p:spPr/>
        <p:txBody>
          <a:bodyPr/>
          <a:lstStyle/>
          <a:p>
            <a:endParaRPr lang="zh-CN" altLang="en-US"/>
          </a:p>
        </p:txBody>
      </p:sp>
      <p:sp>
        <p:nvSpPr>
          <p:cNvPr id="1048592"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95" name="标题 1"/>
          <p:cNvSpPr>
            <a:spLocks noGrp="1"/>
          </p:cNvSpPr>
          <p:nvPr>
            <p:ph type="title"/>
          </p:nvPr>
        </p:nvSpPr>
        <p:spPr/>
        <p:txBody>
          <a:bodyPr/>
          <a:lstStyle/>
          <a:p>
            <a:r>
              <a:rPr lang="zh-CN" altLang="en-US" smtClean="0"/>
              <a:t>单击此处编辑母版标题样式</a:t>
            </a:r>
            <a:endParaRPr lang="zh-CN" altLang="en-US"/>
          </a:p>
        </p:txBody>
      </p:sp>
      <p:sp>
        <p:nvSpPr>
          <p:cNvPr id="1048796"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797"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98" name="页脚占位符 4"/>
          <p:cNvSpPr>
            <a:spLocks noGrp="1"/>
          </p:cNvSpPr>
          <p:nvPr>
            <p:ph type="ftr" sz="quarter" idx="11"/>
          </p:nvPr>
        </p:nvSpPr>
        <p:spPr/>
        <p:txBody>
          <a:bodyPr/>
          <a:lstStyle/>
          <a:p>
            <a:endParaRPr lang="zh-CN" altLang="en-US"/>
          </a:p>
        </p:txBody>
      </p:sp>
      <p:sp>
        <p:nvSpPr>
          <p:cNvPr id="1048799"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1048660"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1048661" name="灯片编号占位符 2"/>
          <p:cNvSpPr>
            <a:spLocks noGrp="1"/>
          </p:cNvSpPr>
          <p:nvPr>
            <p:ph type="sldNum" sz="quarter" idx="10"/>
          </p:nvPr>
        </p:nvSpPr>
        <p:spPr>
          <a:xfrm>
            <a:off x="6553200" y="4767264"/>
            <a:ext cx="2133600" cy="273844"/>
          </a:xfrm>
        </p:spPr>
        <p:txBody>
          <a:bodyPr/>
          <a:lstStyle/>
          <a:p>
            <a:fld id="{0C34C5D9-DE70-496C-B631-2AE4B83504DD}" type="slidenum">
              <a:rPr lang="zh-CN" altLang="en-US"/>
            </a:fld>
            <a:endParaRPr lang="zh-CN" altLang="en-US" sz="1800">
              <a:solidFill>
                <a:schemeClr val="tx1"/>
              </a:solidFill>
            </a:endParaRPr>
          </a:p>
        </p:txBody>
      </p:sp>
      <p:sp>
        <p:nvSpPr>
          <p:cNvPr id="1048662" name="日期占位符 3"/>
          <p:cNvSpPr>
            <a:spLocks noGrp="1"/>
          </p:cNvSpPr>
          <p:nvPr>
            <p:ph type="dt" sz="half" idx="11"/>
          </p:nvPr>
        </p:nvSpPr>
        <p:spPr>
          <a:xfrm>
            <a:off x="457200" y="4767264"/>
            <a:ext cx="2133600" cy="273844"/>
          </a:xfrm>
        </p:spPr>
        <p:txBody>
          <a:bodyPr/>
          <a:lstStyle/>
          <a:p>
            <a:fld id="{11A90F16-D384-4C00-A2E7-87E9CF1AD22C}" type="datetime1">
              <a:rPr lang="zh-CN" altLang="en-US"/>
            </a:fld>
            <a:endParaRPr lang="zh-CN" altLang="en-US" sz="1800">
              <a:solidFill>
                <a:schemeClr val="tx1"/>
              </a:solidFill>
            </a:endParaRPr>
          </a:p>
        </p:txBody>
      </p:sp>
      <p:sp>
        <p:nvSpPr>
          <p:cNvPr id="1048663" name="页脚占位符 4"/>
          <p:cNvSpPr>
            <a:spLocks noGrp="1"/>
          </p:cNvSpPr>
          <p:nvPr>
            <p:ph type="ftr" sz="quarter" idx="12"/>
          </p:nvPr>
        </p:nvSpPr>
        <p:spPr>
          <a:xfrm>
            <a:off x="3124200" y="4767264"/>
            <a:ext cx="2895600" cy="273844"/>
          </a:xfrm>
        </p:spPr>
        <p:txBody>
          <a:bodyPr/>
          <a:lstStyle/>
          <a:p>
            <a:endParaRPr lang="zh-CN" altLang="zh-CN"/>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1048678" name="内容占位符 1"/>
          <p:cNvSpPr>
            <a:spLocks noGrp="1"/>
          </p:cNvSpPr>
          <p:nvPr>
            <p:ph/>
          </p:nvPr>
        </p:nvSpPr>
        <p:spPr>
          <a:xfrm>
            <a:off x="457200" y="171450"/>
            <a:ext cx="8229600" cy="4572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679" name="日期占位符 2"/>
          <p:cNvSpPr>
            <a:spLocks noGrp="1"/>
          </p:cNvSpPr>
          <p:nvPr>
            <p:ph type="dt" sz="half" idx="10"/>
          </p:nvPr>
        </p:nvSpPr>
        <p:spPr>
          <a:xfrm>
            <a:off x="457200" y="4902994"/>
            <a:ext cx="2133600" cy="183356"/>
          </a:xfrm>
        </p:spPr>
        <p:txBody>
          <a:bodyPr/>
          <a:lstStyle/>
          <a:p>
            <a:endParaRPr lang="en-US" altLang="zh-CN"/>
          </a:p>
        </p:txBody>
      </p:sp>
      <p:sp>
        <p:nvSpPr>
          <p:cNvPr id="1048680" name="页脚占位符 3"/>
          <p:cNvSpPr>
            <a:spLocks noGrp="1"/>
          </p:cNvSpPr>
          <p:nvPr>
            <p:ph type="ftr" sz="quarter" idx="11"/>
          </p:nvPr>
        </p:nvSpPr>
        <p:spPr>
          <a:xfrm>
            <a:off x="3124200" y="4902994"/>
            <a:ext cx="2895600" cy="183356"/>
          </a:xfrm>
        </p:spPr>
        <p:txBody>
          <a:bodyPr/>
          <a:lstStyle/>
          <a:p>
            <a:endParaRPr lang="en-US" altLang="zh-CN"/>
          </a:p>
        </p:txBody>
      </p:sp>
      <p:sp>
        <p:nvSpPr>
          <p:cNvPr id="1048681" name="灯片编号占位符 4"/>
          <p:cNvSpPr>
            <a:spLocks noGrp="1"/>
          </p:cNvSpPr>
          <p:nvPr>
            <p:ph type="sldNum" sz="quarter" idx="12"/>
          </p:nvPr>
        </p:nvSpPr>
        <p:spPr>
          <a:xfrm>
            <a:off x="6553200" y="4902994"/>
            <a:ext cx="2133600" cy="183356"/>
          </a:xfrm>
        </p:spPr>
        <p:txBody>
          <a:bodyPr/>
          <a:lstStyle/>
          <a:p>
            <a:fld id="{4B934C91-C219-4579-8E5F-C439E5780FBF}" type="slidenum">
              <a:rPr lang="zh-CN" altLang="en-US"/>
            </a:fld>
            <a:endParaRPr lang="en-US" altLang="zh-CN"/>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581" name="标题 1"/>
          <p:cNvSpPr>
            <a:spLocks noGrp="1"/>
          </p:cNvSpPr>
          <p:nvPr>
            <p:ph type="title"/>
          </p:nvPr>
        </p:nvSpPr>
        <p:spPr/>
        <p:txBody>
          <a:bodyPr>
            <a:normAutofit/>
          </a:bodyPr>
          <a:lstStyle>
            <a:lvl1pPr>
              <a:defRPr sz="3200"/>
            </a:lvl1pPr>
          </a:lstStyle>
          <a:p>
            <a:r>
              <a:rPr lang="zh-CN" altLang="en-US" dirty="0" smtClean="0"/>
              <a:t>单击此处编辑母版标题样式</a:t>
            </a:r>
            <a:endParaRPr lang="zh-CN" altLang="en-US" dirty="0"/>
          </a:p>
        </p:txBody>
      </p:sp>
      <p:sp>
        <p:nvSpPr>
          <p:cNvPr id="1048582" name="内容占位符 2"/>
          <p:cNvSpPr>
            <a:spLocks noGrp="1"/>
          </p:cNvSpPr>
          <p:nvPr>
            <p:ph idx="1"/>
          </p:nvPr>
        </p:nvSpPr>
        <p:spPr/>
        <p:txBody>
          <a:bodyPr/>
          <a:lstStyle>
            <a:lvl1pPr>
              <a:defRPr sz="2800"/>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1048583"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800"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1048801"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1048802" name="日期占位符 3"/>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03" name="页脚占位符 4"/>
          <p:cNvSpPr>
            <a:spLocks noGrp="1"/>
          </p:cNvSpPr>
          <p:nvPr>
            <p:ph type="ftr" sz="quarter" idx="11"/>
          </p:nvPr>
        </p:nvSpPr>
        <p:spPr/>
        <p:txBody>
          <a:bodyPr/>
          <a:lstStyle/>
          <a:p>
            <a:endParaRPr lang="zh-CN" altLang="en-US"/>
          </a:p>
        </p:txBody>
      </p:sp>
      <p:sp>
        <p:nvSpPr>
          <p:cNvPr id="1048804" name="灯片编号占位符 5"/>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805" name="标题 1"/>
          <p:cNvSpPr>
            <a:spLocks noGrp="1"/>
          </p:cNvSpPr>
          <p:nvPr>
            <p:ph type="title"/>
          </p:nvPr>
        </p:nvSpPr>
        <p:spPr/>
        <p:txBody>
          <a:bodyPr>
            <a:normAutofit/>
          </a:bodyPr>
          <a:lstStyle>
            <a:lvl1pPr>
              <a:defRPr sz="3200"/>
            </a:lvl1pPr>
          </a:lstStyle>
          <a:p>
            <a:r>
              <a:rPr lang="zh-CN" altLang="en-US" dirty="0" smtClean="0"/>
              <a:t>单击此处编辑母版标题样式</a:t>
            </a:r>
            <a:endParaRPr lang="zh-CN" altLang="en-US" dirty="0"/>
          </a:p>
        </p:txBody>
      </p:sp>
      <p:sp>
        <p:nvSpPr>
          <p:cNvPr id="1048806"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1048807"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08"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09" name="页脚占位符 5"/>
          <p:cNvSpPr>
            <a:spLocks noGrp="1"/>
          </p:cNvSpPr>
          <p:nvPr>
            <p:ph type="ftr" sz="quarter" idx="11"/>
          </p:nvPr>
        </p:nvSpPr>
        <p:spPr/>
        <p:txBody>
          <a:bodyPr/>
          <a:lstStyle/>
          <a:p>
            <a:endParaRPr lang="zh-CN" altLang="en-US"/>
          </a:p>
        </p:txBody>
      </p:sp>
      <p:sp>
        <p:nvSpPr>
          <p:cNvPr id="1048810"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811" name="标题 1"/>
          <p:cNvSpPr>
            <a:spLocks noGrp="1"/>
          </p:cNvSpPr>
          <p:nvPr>
            <p:ph type="title"/>
          </p:nvPr>
        </p:nvSpPr>
        <p:spPr/>
        <p:txBody>
          <a:bodyPr/>
          <a:lstStyle/>
          <a:p>
            <a:r>
              <a:rPr lang="zh-CN" altLang="en-US" smtClean="0"/>
              <a:t>单击此处编辑母版标题样式</a:t>
            </a:r>
            <a:endParaRPr lang="zh-CN" altLang="en-US"/>
          </a:p>
        </p:txBody>
      </p:sp>
      <p:sp>
        <p:nvSpPr>
          <p:cNvPr id="1048812"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13"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14"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15"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16" name="日期占位符 6"/>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17" name="页脚占位符 7"/>
          <p:cNvSpPr>
            <a:spLocks noGrp="1"/>
          </p:cNvSpPr>
          <p:nvPr>
            <p:ph type="ftr" sz="quarter" idx="11"/>
          </p:nvPr>
        </p:nvSpPr>
        <p:spPr/>
        <p:txBody>
          <a:bodyPr/>
          <a:lstStyle/>
          <a:p>
            <a:endParaRPr lang="zh-CN" altLang="en-US"/>
          </a:p>
        </p:txBody>
      </p:sp>
      <p:sp>
        <p:nvSpPr>
          <p:cNvPr id="1048818" name="灯片编号占位符 8"/>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85" name="标题 1"/>
          <p:cNvSpPr>
            <a:spLocks noGrp="1"/>
          </p:cNvSpPr>
          <p:nvPr>
            <p:ph type="title"/>
          </p:nvPr>
        </p:nvSpPr>
        <p:spPr/>
        <p:txBody>
          <a:bodyPr/>
          <a:lstStyle/>
          <a:p>
            <a:r>
              <a:rPr lang="zh-CN" altLang="en-US" smtClean="0"/>
              <a:t>单击此处编辑母版标题样式</a:t>
            </a:r>
            <a:endParaRPr lang="zh-CN" altLang="en-US"/>
          </a:p>
        </p:txBody>
      </p:sp>
      <p:sp>
        <p:nvSpPr>
          <p:cNvPr id="1048786" name="日期占位符 2"/>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87" name="页脚占位符 3"/>
          <p:cNvSpPr>
            <a:spLocks noGrp="1"/>
          </p:cNvSpPr>
          <p:nvPr>
            <p:ph type="ftr" sz="quarter" idx="11"/>
          </p:nvPr>
        </p:nvSpPr>
        <p:spPr/>
        <p:txBody>
          <a:bodyPr/>
          <a:lstStyle/>
          <a:p>
            <a:endParaRPr lang="zh-CN" altLang="en-US"/>
          </a:p>
        </p:txBody>
      </p:sp>
      <p:sp>
        <p:nvSpPr>
          <p:cNvPr id="1048788" name="灯片编号占位符 4"/>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611" name="日期占位符 1"/>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612" name="页脚占位符 2"/>
          <p:cNvSpPr>
            <a:spLocks noGrp="1"/>
          </p:cNvSpPr>
          <p:nvPr>
            <p:ph type="ftr" sz="quarter" idx="11"/>
          </p:nvPr>
        </p:nvSpPr>
        <p:spPr/>
        <p:txBody>
          <a:bodyPr/>
          <a:lstStyle/>
          <a:p>
            <a:endParaRPr lang="zh-CN" altLang="en-US"/>
          </a:p>
        </p:txBody>
      </p:sp>
      <p:sp>
        <p:nvSpPr>
          <p:cNvPr id="1048613" name="灯片编号占位符 3"/>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819" name="标题 1"/>
          <p:cNvSpPr>
            <a:spLocks noGrp="1"/>
          </p:cNvSpPr>
          <p:nvPr>
            <p:ph type="title"/>
          </p:nvPr>
        </p:nvSpPr>
        <p:spPr>
          <a:xfrm>
            <a:off x="457204"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1048820"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21" name="文本占位符 3"/>
          <p:cNvSpPr>
            <a:spLocks noGrp="1"/>
          </p:cNvSpPr>
          <p:nvPr>
            <p:ph type="body" sz="half" idx="2"/>
          </p:nvPr>
        </p:nvSpPr>
        <p:spPr>
          <a:xfrm>
            <a:off x="457204"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048822"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823" name="页脚占位符 5"/>
          <p:cNvSpPr>
            <a:spLocks noGrp="1"/>
          </p:cNvSpPr>
          <p:nvPr>
            <p:ph type="ftr" sz="quarter" idx="11"/>
          </p:nvPr>
        </p:nvSpPr>
        <p:spPr/>
        <p:txBody>
          <a:bodyPr/>
          <a:lstStyle/>
          <a:p>
            <a:endParaRPr lang="zh-CN" altLang="en-US"/>
          </a:p>
        </p:txBody>
      </p:sp>
      <p:sp>
        <p:nvSpPr>
          <p:cNvPr id="1048824"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789"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1048790"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91"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1048792" name="日期占位符 4"/>
          <p:cNvSpPr>
            <a:spLocks noGrp="1"/>
          </p:cNvSpPr>
          <p:nvPr>
            <p:ph type="dt" sz="half" idx="10"/>
          </p:nvPr>
        </p:nvSpPr>
        <p:spPr/>
        <p:txBody>
          <a:bodyPr/>
          <a:lstStyle/>
          <a:p>
            <a:fld id="{26742441-219C-4E20-855B-676D7EA90B42}" type="datetimeFigureOut">
              <a:rPr lang="zh-CN" altLang="en-US" smtClean="0"/>
            </a:fld>
            <a:endParaRPr lang="zh-CN" altLang="en-US"/>
          </a:p>
        </p:txBody>
      </p:sp>
      <p:sp>
        <p:nvSpPr>
          <p:cNvPr id="1048793" name="页脚占位符 5"/>
          <p:cNvSpPr>
            <a:spLocks noGrp="1"/>
          </p:cNvSpPr>
          <p:nvPr>
            <p:ph type="ftr" sz="quarter" idx="11"/>
          </p:nvPr>
        </p:nvSpPr>
        <p:spPr/>
        <p:txBody>
          <a:bodyPr/>
          <a:lstStyle/>
          <a:p>
            <a:endParaRPr lang="zh-CN" altLang="en-US"/>
          </a:p>
        </p:txBody>
      </p:sp>
      <p:sp>
        <p:nvSpPr>
          <p:cNvPr id="1048794" name="灯片编号占位符 6"/>
          <p:cNvSpPr>
            <a:spLocks noGrp="1"/>
          </p:cNvSpPr>
          <p:nvPr>
            <p:ph type="sldNum" sz="quarter" idx="12"/>
          </p:nvPr>
        </p:nvSpPr>
        <p:spPr/>
        <p:txBody>
          <a:bodyPr/>
          <a:lstStyle/>
          <a:p>
            <a:fld id="{18DB9BB7-4D06-4F68-A1EF-51439B55529F}" type="slidenum">
              <a:rPr lang="zh-CN" altLang="en-US" smtClean="0"/>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1048577"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578"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6742441-219C-4E20-855B-676D7EA90B42}" type="datetimeFigureOut">
              <a:rPr lang="zh-CN" altLang="en-US" smtClean="0"/>
            </a:fld>
            <a:endParaRPr lang="zh-CN" altLang="en-US"/>
          </a:p>
        </p:txBody>
      </p:sp>
      <p:sp>
        <p:nvSpPr>
          <p:cNvPr id="1048579"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8DB9BB7-4D06-4F68-A1EF-51439B55529F}" type="slidenum">
              <a:rPr lang="zh-CN" altLang="en-US" smtClean="0"/>
            </a:fld>
            <a:endParaRPr lang="zh-CN" altLang="en-US"/>
          </a:p>
        </p:txBody>
      </p:sp>
      <p:pic>
        <p:nvPicPr>
          <p:cNvPr id="2097152" name="Picture 2" descr="C:\Users\hp\Desktop\图片1.jpg"/>
          <p:cNvPicPr>
            <a:picLocks noChangeAspect="1" noChangeArrowheads="1"/>
          </p:cNvPicPr>
          <p:nvPr userDrawn="1"/>
        </p:nvPicPr>
        <p:blipFill>
          <a:blip r:embed="rId13" cstate="print"/>
          <a:srcRect/>
          <a:stretch>
            <a:fillRect/>
          </a:stretch>
        </p:blipFill>
        <p:spPr bwMode="auto">
          <a:xfrm>
            <a:off x="0" y="-15404"/>
            <a:ext cx="9144000" cy="3657600"/>
          </a:xfrm>
          <a:prstGeom prst="rect">
            <a:avLst/>
          </a:prstGeom>
          <a:noFill/>
        </p:spPr>
      </p:pic>
      <p:pic>
        <p:nvPicPr>
          <p:cNvPr id="2097153" name="Picture 2" descr="E:\……在线课程建设 19 jia\logo\中心logo\心理中心logo3.png"/>
          <p:cNvPicPr>
            <a:picLocks noChangeAspect="1" noChangeArrowheads="1"/>
          </p:cNvPicPr>
          <p:nvPr userDrawn="1"/>
        </p:nvPicPr>
        <p:blipFill>
          <a:blip r:embed="rId14" cstate="print"/>
          <a:srcRect/>
          <a:stretch>
            <a:fillRect/>
          </a:stretch>
        </p:blipFill>
        <p:spPr bwMode="auto">
          <a:xfrm>
            <a:off x="6695727" y="4659982"/>
            <a:ext cx="2448273" cy="483518"/>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7" name="Picture 3"/>
          <p:cNvPicPr>
            <a:picLocks noChangeAspect="1" noChangeArrowheads="1"/>
          </p:cNvPicPr>
          <p:nvPr/>
        </p:nvPicPr>
        <p:blipFill>
          <a:blip r:embed="rId1" cstate="print"/>
          <a:srcRect/>
          <a:stretch>
            <a:fillRect/>
          </a:stretch>
        </p:blipFill>
        <p:spPr bwMode="auto">
          <a:xfrm>
            <a:off x="63062" y="2664297"/>
            <a:ext cx="4364922" cy="2427734"/>
          </a:xfrm>
          <a:prstGeom prst="rect">
            <a:avLst/>
          </a:prstGeom>
          <a:noFill/>
          <a:ln w="9525" cmpd="sng">
            <a:noFill/>
            <a:bevel/>
          </a:ln>
        </p:spPr>
      </p:pic>
      <p:sp>
        <p:nvSpPr>
          <p:cNvPr id="1048664" name="直接连接符 7"/>
          <p:cNvSpPr>
            <a:spLocks noChangeShapeType="1"/>
          </p:cNvSpPr>
          <p:nvPr/>
        </p:nvSpPr>
        <p:spPr bwMode="auto">
          <a:xfrm>
            <a:off x="4635500" y="2625331"/>
            <a:ext cx="4508500" cy="1190"/>
          </a:xfrm>
          <a:prstGeom prst="line">
            <a:avLst/>
          </a:prstGeom>
          <a:noFill/>
          <a:ln w="9525" cap="flat" cmpd="sng">
            <a:solidFill>
              <a:srgbClr val="7F7F7F"/>
            </a:solidFill>
            <a:bevel/>
          </a:ln>
        </p:spPr>
        <p:txBody>
          <a:bodyPr/>
          <a:lstStyle/>
          <a:p>
            <a:endParaRPr lang="zh-CN" altLang="en-US"/>
          </a:p>
        </p:txBody>
      </p:sp>
      <p:sp>
        <p:nvSpPr>
          <p:cNvPr id="1048665" name="直接连接符 89"/>
          <p:cNvSpPr>
            <a:spLocks noChangeShapeType="1"/>
          </p:cNvSpPr>
          <p:nvPr/>
        </p:nvSpPr>
        <p:spPr bwMode="auto">
          <a:xfrm>
            <a:off x="5011738" y="2733675"/>
            <a:ext cx="4132262" cy="0"/>
          </a:xfrm>
          <a:prstGeom prst="line">
            <a:avLst/>
          </a:prstGeom>
          <a:noFill/>
          <a:ln w="9525" cap="flat" cmpd="sng">
            <a:solidFill>
              <a:srgbClr val="A5A5A5"/>
            </a:solidFill>
            <a:bevel/>
          </a:ln>
        </p:spPr>
        <p:txBody>
          <a:bodyPr/>
          <a:lstStyle/>
          <a:p>
            <a:endParaRPr lang="zh-CN" altLang="en-US"/>
          </a:p>
        </p:txBody>
      </p:sp>
      <p:sp>
        <p:nvSpPr>
          <p:cNvPr id="1048666" name="直接连接符 90"/>
          <p:cNvSpPr>
            <a:spLocks noChangeShapeType="1"/>
          </p:cNvSpPr>
          <p:nvPr/>
        </p:nvSpPr>
        <p:spPr bwMode="auto">
          <a:xfrm>
            <a:off x="5372100" y="2842022"/>
            <a:ext cx="3771900" cy="0"/>
          </a:xfrm>
          <a:prstGeom prst="line">
            <a:avLst/>
          </a:prstGeom>
          <a:noFill/>
          <a:ln w="9525" cap="flat" cmpd="sng">
            <a:solidFill>
              <a:srgbClr val="D8D8D8"/>
            </a:solidFill>
            <a:bevel/>
          </a:ln>
        </p:spPr>
        <p:txBody>
          <a:bodyPr/>
          <a:lstStyle/>
          <a:p>
            <a:endParaRPr lang="zh-CN" altLang="en-US"/>
          </a:p>
        </p:txBody>
      </p:sp>
      <p:pic>
        <p:nvPicPr>
          <p:cNvPr id="2097158" name="Picture 2"/>
          <p:cNvPicPr>
            <a:picLocks noChangeAspect="1" noChangeArrowheads="1"/>
          </p:cNvPicPr>
          <p:nvPr/>
        </p:nvPicPr>
        <p:blipFill>
          <a:blip r:embed="rId2" cstate="print"/>
          <a:srcRect/>
          <a:stretch>
            <a:fillRect/>
          </a:stretch>
        </p:blipFill>
        <p:spPr bwMode="auto">
          <a:xfrm>
            <a:off x="2555776" y="1491631"/>
            <a:ext cx="288032" cy="274340"/>
          </a:xfrm>
          <a:prstGeom prst="rect">
            <a:avLst/>
          </a:prstGeom>
          <a:noFill/>
          <a:ln w="9525" cmpd="sng">
            <a:noFill/>
            <a:bevel/>
          </a:ln>
        </p:spPr>
      </p:pic>
      <p:pic>
        <p:nvPicPr>
          <p:cNvPr id="2097159" name="Picture 2" descr="E:\……在线课程建设 19 jia\logo\中心logo\心理中心logo3.png"/>
          <p:cNvPicPr>
            <a:picLocks noChangeAspect="1" noChangeArrowheads="1"/>
          </p:cNvPicPr>
          <p:nvPr/>
        </p:nvPicPr>
        <p:blipFill>
          <a:blip r:embed="rId3" cstate="print"/>
          <a:srcRect/>
          <a:stretch>
            <a:fillRect/>
          </a:stretch>
        </p:blipFill>
        <p:spPr bwMode="auto">
          <a:xfrm>
            <a:off x="6695727" y="4659983"/>
            <a:ext cx="2448273" cy="483520"/>
          </a:xfrm>
          <a:prstGeom prst="rect">
            <a:avLst/>
          </a:prstGeom>
          <a:noFill/>
        </p:spPr>
      </p:pic>
      <p:sp>
        <p:nvSpPr>
          <p:cNvPr id="1048667" name="文本框 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658468" y="1419623"/>
            <a:ext cx="5916930" cy="683895"/>
          </a:xfrm>
          <a:prstGeom prst="rect">
            <a:avLst/>
          </a:prstGeom>
          <a:noFill/>
        </p:spPr>
        <p:txBody>
          <a:bodyPr wrap="none" lIns="68580" tIns="34290" rIns="68580" bIns="34290" rtlCol="0">
            <a:spAutoFit/>
          </a:bodyPr>
          <a:lstStyle/>
          <a:p>
            <a:pPr algn="ctr" defTabSz="914400"/>
            <a:r>
              <a:rPr lang="zh-CN" altLang="en-US" sz="4000" b="1" dirty="0" smtClean="0">
                <a:solidFill>
                  <a:schemeClr val="accent6">
                    <a:lumMod val="75000"/>
                  </a:schemeClr>
                </a:solidFill>
                <a:latin typeface="微软雅黑" panose="020B0503020204020204" pitchFamily="34" charset="-122"/>
                <a:ea typeface="微软雅黑" panose="020B0503020204020204" pitchFamily="34" charset="-122"/>
              </a:rPr>
              <a:t> 探索心灵之我</a:t>
            </a:r>
            <a:r>
              <a:rPr lang="en-US" altLang="zh-CN" sz="40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4000" b="1" dirty="0" smtClean="0">
                <a:solidFill>
                  <a:schemeClr val="accent6">
                    <a:lumMod val="75000"/>
                  </a:schemeClr>
                </a:solidFill>
                <a:latin typeface="微软雅黑" panose="020B0503020204020204" pitchFamily="34" charset="-122"/>
                <a:ea typeface="微软雅黑" panose="020B0503020204020204" pitchFamily="34" charset="-122"/>
              </a:rPr>
              <a:t>自我意识</a:t>
            </a:r>
            <a:endParaRPr lang="zh-CN" altLang="zh-CN" sz="40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48668" name="矩形 1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4788024" y="3075806"/>
            <a:ext cx="4032448" cy="438582"/>
          </a:xfrm>
          <a:prstGeom prst="rect">
            <a:avLst/>
          </a:prstGeom>
          <a:ln>
            <a:noFill/>
          </a:ln>
        </p:spPr>
        <p:txBody>
          <a:bodyPr wrap="square" lIns="68580" tIns="34290" rIns="68580" bIns="34290">
            <a:spAutoFit/>
          </a:bodyPr>
          <a:lstStyle/>
          <a:p>
            <a:pPr algn="ctr"/>
            <a:r>
              <a:rPr lang="zh-CN" altLang="en-US" sz="2400" b="1" dirty="0" smtClean="0">
                <a:latin typeface="Franklin Gothic Demi" panose="020B0703020102020204" pitchFamily="34" charset="0"/>
                <a:ea typeface="微软雅黑" panose="020B0503020204020204" pitchFamily="34" charset="-122"/>
                <a:cs typeface="BrowalliaUPC" panose="020B0604020202020204" pitchFamily="34" charset="-34"/>
              </a:rPr>
              <a:t>主讲教师：</a:t>
            </a:r>
            <a:endParaRPr lang="en-US" altLang="zh-CN" sz="2400" b="1" dirty="0">
              <a:latin typeface="Franklin Gothic Demi" panose="020B0703020102020204" pitchFamily="34" charset="0"/>
              <a:ea typeface="微软雅黑" panose="020B0503020204020204" pitchFamily="34" charset="-122"/>
              <a:cs typeface="BrowalliaUPC" panose="020B0604020202020204" pitchFamily="34" charset="-34"/>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0" name="Rectangle 2"/>
          <p:cNvSpPr>
            <a:spLocks noGrp="1" noChangeArrowheads="1"/>
          </p:cNvSpPr>
          <p:nvPr>
            <p:ph type="title"/>
          </p:nvPr>
        </p:nvSpPr>
        <p:spPr>
          <a:xfrm>
            <a:off x="539552" y="627535"/>
            <a:ext cx="8324850" cy="595313"/>
          </a:xfrm>
        </p:spPr>
        <p:txBody>
          <a:bodyPr>
            <a:noAutofit/>
          </a:bodyPr>
          <a:lstStyle/>
          <a:p>
            <a:pPr eaLnBrk="1" hangingPunct="1"/>
            <a:r>
              <a:rPr lang="zh-CN" altLang="en-US" sz="3200" b="1" dirty="0" smtClean="0"/>
              <a:t>（</a:t>
            </a:r>
            <a:r>
              <a:rPr lang="zh-CN" altLang="en-US" sz="3200" b="1" smtClean="0"/>
              <a:t>二）自我意识发展八阶段</a:t>
            </a:r>
            <a:br>
              <a:rPr lang="zh-CN" altLang="en-US" sz="3200" b="1" dirty="0" smtClean="0"/>
            </a:br>
            <a:r>
              <a:rPr lang="zh-CN" altLang="en-US" sz="2000" b="1" dirty="0" smtClean="0">
                <a:solidFill>
                  <a:srgbClr val="FF0000"/>
                </a:solidFill>
              </a:rPr>
              <a:t>埃里克森（</a:t>
            </a:r>
            <a:r>
              <a:rPr lang="en-US" altLang="zh-CN" sz="2000" b="1" dirty="0" err="1" smtClean="0">
                <a:solidFill>
                  <a:srgbClr val="FF0000"/>
                </a:solidFill>
              </a:rPr>
              <a:t>E.H.Erikson</a:t>
            </a:r>
            <a:r>
              <a:rPr lang="zh-CN" altLang="en-US" sz="2000" b="1" dirty="0" smtClean="0">
                <a:solidFill>
                  <a:srgbClr val="FF0000"/>
                </a:solidFill>
              </a:rPr>
              <a:t>，</a:t>
            </a:r>
            <a:r>
              <a:rPr lang="en-US" altLang="zh-CN" sz="2000" b="1" dirty="0" smtClean="0">
                <a:solidFill>
                  <a:srgbClr val="FF0000"/>
                </a:solidFill>
              </a:rPr>
              <a:t>1902</a:t>
            </a:r>
            <a:r>
              <a:rPr lang="zh-CN" altLang="en-US" sz="2000" b="1" dirty="0" smtClean="0">
                <a:solidFill>
                  <a:srgbClr val="FF0000"/>
                </a:solidFill>
              </a:rPr>
              <a:t>年） </a:t>
            </a:r>
            <a:endParaRPr lang="zh-CN" altLang="en-US" sz="2000" b="1" dirty="0" smtClean="0">
              <a:solidFill>
                <a:srgbClr val="FF0000"/>
              </a:solidFill>
            </a:endParaRPr>
          </a:p>
        </p:txBody>
      </p:sp>
      <p:sp>
        <p:nvSpPr>
          <p:cNvPr id="1048711" name="Rectangle 3"/>
          <p:cNvSpPr>
            <a:spLocks noGrp="1" noChangeArrowheads="1"/>
          </p:cNvSpPr>
          <p:nvPr>
            <p:ph type="body" idx="1"/>
          </p:nvPr>
        </p:nvSpPr>
        <p:spPr>
          <a:xfrm>
            <a:off x="323530" y="1563639"/>
            <a:ext cx="2733675" cy="2970610"/>
          </a:xfrm>
        </p:spPr>
        <p:txBody>
          <a:bodyPr>
            <a:normAutofit fontScale="95833" lnSpcReduction="10000"/>
          </a:bodyPr>
          <a:lstStyle/>
          <a:p>
            <a:pPr eaLnBrk="1" hangingPunct="1"/>
            <a:r>
              <a:rPr lang="zh-CN" altLang="en-US" sz="2400" b="1" dirty="0" smtClean="0"/>
              <a:t>顺序由遗传决定</a:t>
            </a:r>
            <a:endParaRPr lang="zh-CN" altLang="en-US" sz="2400" b="1" dirty="0" smtClean="0"/>
          </a:p>
          <a:p>
            <a:pPr eaLnBrk="1" hangingPunct="1"/>
            <a:r>
              <a:rPr lang="zh-CN" altLang="en-US" sz="2400" b="1" dirty="0" smtClean="0"/>
              <a:t>每一阶段能否顺利度过由</a:t>
            </a:r>
            <a:r>
              <a:rPr lang="zh-CN" altLang="en-US" sz="2400" b="1" dirty="0" smtClean="0">
                <a:solidFill>
                  <a:srgbClr val="FF0000"/>
                </a:solidFill>
              </a:rPr>
              <a:t>环境（自然、家庭）</a:t>
            </a:r>
            <a:r>
              <a:rPr lang="zh-CN" altLang="en-US" sz="2400" b="1" dirty="0" smtClean="0"/>
              <a:t>决定。</a:t>
            </a:r>
            <a:endParaRPr lang="zh-CN" altLang="en-US" sz="2400" b="1" dirty="0" smtClean="0"/>
          </a:p>
          <a:p>
            <a:pPr eaLnBrk="1" hangingPunct="1"/>
            <a:r>
              <a:rPr lang="zh-CN" altLang="en-US" sz="2400" b="1" dirty="0" smtClean="0"/>
              <a:t>任何年龄的教育失误，都会对终生发展造成影响。</a:t>
            </a:r>
            <a:endParaRPr lang="zh-CN" altLang="en-US" sz="2400" b="1" dirty="0" smtClean="0"/>
          </a:p>
          <a:p>
            <a:pPr eaLnBrk="1" hangingPunct="1"/>
            <a:endParaRPr lang="zh-CN" altLang="en-US" sz="2400" b="1" dirty="0" smtClean="0"/>
          </a:p>
        </p:txBody>
      </p:sp>
      <p:grpSp>
        <p:nvGrpSpPr>
          <p:cNvPr id="72" name="Group 15"/>
          <p:cNvGrpSpPr/>
          <p:nvPr/>
        </p:nvGrpSpPr>
        <p:grpSpPr bwMode="auto">
          <a:xfrm>
            <a:off x="4572002" y="1707655"/>
            <a:ext cx="3960439" cy="2936684"/>
            <a:chOff x="2090" y="773"/>
            <a:chExt cx="4753" cy="3554"/>
          </a:xfrm>
        </p:grpSpPr>
        <p:pic>
          <p:nvPicPr>
            <p:cNvPr id="2097166" name="Picture 13"/>
            <p:cNvPicPr>
              <a:picLocks noChangeAspect="1" noChangeArrowheads="1"/>
            </p:cNvPicPr>
            <p:nvPr/>
          </p:nvPicPr>
          <p:blipFill>
            <a:blip r:embed="rId1" cstate="print"/>
            <a:srcRect/>
            <a:stretch>
              <a:fillRect/>
            </a:stretch>
          </p:blipFill>
          <p:spPr bwMode="auto">
            <a:xfrm>
              <a:off x="2254" y="773"/>
              <a:ext cx="4450" cy="3229"/>
            </a:xfrm>
            <a:prstGeom prst="rect">
              <a:avLst/>
            </a:prstGeom>
            <a:noFill/>
            <a:ln w="9525">
              <a:noFill/>
              <a:miter lim="800000"/>
              <a:headEnd/>
              <a:tailEnd/>
            </a:ln>
          </p:spPr>
        </p:pic>
        <p:sp>
          <p:nvSpPr>
            <p:cNvPr id="1048712" name="Text Box 5"/>
            <p:cNvSpPr txBox="1">
              <a:spLocks noChangeArrowheads="1"/>
            </p:cNvSpPr>
            <p:nvPr/>
          </p:nvSpPr>
          <p:spPr bwMode="auto">
            <a:xfrm>
              <a:off x="2090" y="3694"/>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婴儿前期</a:t>
              </a:r>
              <a:endParaRPr lang="zh-CN" altLang="en-US" sz="1400" i="0">
                <a:ea typeface="黑体" panose="02010609060101010101" pitchFamily="49" charset="-122"/>
              </a:endParaRPr>
            </a:p>
          </p:txBody>
        </p:sp>
        <p:sp>
          <p:nvSpPr>
            <p:cNvPr id="1048713" name="Text Box 6"/>
            <p:cNvSpPr txBox="1">
              <a:spLocks noChangeArrowheads="1"/>
            </p:cNvSpPr>
            <p:nvPr/>
          </p:nvSpPr>
          <p:spPr bwMode="auto">
            <a:xfrm>
              <a:off x="2701" y="3454"/>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婴儿后期</a:t>
              </a:r>
              <a:endParaRPr lang="zh-CN" altLang="en-US" sz="1400" i="0">
                <a:ea typeface="黑体" panose="02010609060101010101" pitchFamily="49" charset="-122"/>
              </a:endParaRPr>
            </a:p>
          </p:txBody>
        </p:sp>
        <p:sp>
          <p:nvSpPr>
            <p:cNvPr id="1048714" name="Text Box 7"/>
            <p:cNvSpPr txBox="1">
              <a:spLocks noChangeArrowheads="1"/>
            </p:cNvSpPr>
            <p:nvPr/>
          </p:nvSpPr>
          <p:spPr bwMode="auto">
            <a:xfrm>
              <a:off x="3195" y="3158"/>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儿童期</a:t>
              </a:r>
              <a:endParaRPr lang="zh-CN" altLang="en-US" sz="1400" i="0">
                <a:ea typeface="黑体" panose="02010609060101010101" pitchFamily="49" charset="-122"/>
              </a:endParaRPr>
            </a:p>
          </p:txBody>
        </p:sp>
        <p:sp>
          <p:nvSpPr>
            <p:cNvPr id="1048715" name="Text Box 8"/>
            <p:cNvSpPr txBox="1">
              <a:spLocks noChangeArrowheads="1"/>
            </p:cNvSpPr>
            <p:nvPr/>
          </p:nvSpPr>
          <p:spPr bwMode="auto">
            <a:xfrm>
              <a:off x="3774" y="2923"/>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童年期</a:t>
              </a:r>
              <a:endParaRPr lang="zh-CN" altLang="en-US" sz="1400" i="0">
                <a:ea typeface="黑体" panose="02010609060101010101" pitchFamily="49" charset="-122"/>
              </a:endParaRPr>
            </a:p>
          </p:txBody>
        </p:sp>
        <p:sp>
          <p:nvSpPr>
            <p:cNvPr id="1048716" name="Text Box 9"/>
            <p:cNvSpPr txBox="1">
              <a:spLocks noChangeArrowheads="1"/>
            </p:cNvSpPr>
            <p:nvPr/>
          </p:nvSpPr>
          <p:spPr bwMode="auto">
            <a:xfrm>
              <a:off x="4323" y="2643"/>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青少期</a:t>
              </a:r>
              <a:endParaRPr lang="zh-CN" altLang="en-US" sz="1400" i="0">
                <a:ea typeface="黑体" panose="02010609060101010101" pitchFamily="49" charset="-122"/>
              </a:endParaRPr>
            </a:p>
          </p:txBody>
        </p:sp>
        <p:sp>
          <p:nvSpPr>
            <p:cNvPr id="1048717" name="Text Box 10"/>
            <p:cNvSpPr txBox="1">
              <a:spLocks noChangeArrowheads="1"/>
            </p:cNvSpPr>
            <p:nvPr/>
          </p:nvSpPr>
          <p:spPr bwMode="auto">
            <a:xfrm>
              <a:off x="4966" y="2363"/>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solidFill>
                    <a:srgbClr val="FF0066"/>
                  </a:solidFill>
                  <a:ea typeface="黑体" panose="02010609060101010101" pitchFamily="49" charset="-122"/>
                </a:rPr>
                <a:t>成年早期</a:t>
              </a:r>
              <a:endParaRPr lang="zh-CN" altLang="en-US" sz="1400" i="0">
                <a:solidFill>
                  <a:srgbClr val="FF0066"/>
                </a:solidFill>
                <a:ea typeface="黑体" panose="02010609060101010101" pitchFamily="49" charset="-122"/>
              </a:endParaRPr>
            </a:p>
          </p:txBody>
        </p:sp>
        <p:sp>
          <p:nvSpPr>
            <p:cNvPr id="1048718" name="Text Box 11"/>
            <p:cNvSpPr txBox="1">
              <a:spLocks noChangeArrowheads="1"/>
            </p:cNvSpPr>
            <p:nvPr/>
          </p:nvSpPr>
          <p:spPr bwMode="auto">
            <a:xfrm>
              <a:off x="5544" y="2069"/>
              <a:ext cx="770"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成年中期</a:t>
              </a:r>
              <a:endParaRPr lang="zh-CN" altLang="en-US" sz="1400" i="0">
                <a:ea typeface="黑体" panose="02010609060101010101" pitchFamily="49" charset="-122"/>
              </a:endParaRPr>
            </a:p>
          </p:txBody>
        </p:sp>
        <p:sp>
          <p:nvSpPr>
            <p:cNvPr id="1048719" name="Text Box 14"/>
            <p:cNvSpPr txBox="1">
              <a:spLocks noChangeArrowheads="1"/>
            </p:cNvSpPr>
            <p:nvPr/>
          </p:nvSpPr>
          <p:spPr bwMode="auto">
            <a:xfrm>
              <a:off x="6072" y="1749"/>
              <a:ext cx="771" cy="633"/>
            </a:xfrm>
            <a:prstGeom prst="rect">
              <a:avLst/>
            </a:prstGeom>
            <a:noFill/>
            <a:ln w="9525">
              <a:noFill/>
              <a:miter lim="800000"/>
            </a:ln>
          </p:spPr>
          <p:txBody>
            <a:bodyPr>
              <a:spAutoFit/>
            </a:bodyPr>
            <a:lstStyle/>
            <a:p>
              <a:pPr algn="ctr">
                <a:spcBef>
                  <a:spcPct val="50000"/>
                </a:spcBef>
                <a:buFont typeface="Arial" panose="020B0604020202020204" pitchFamily="34" charset="0"/>
                <a:buNone/>
              </a:pPr>
              <a:r>
                <a:rPr lang="zh-CN" altLang="en-US" sz="1400" i="0">
                  <a:ea typeface="黑体" panose="02010609060101010101" pitchFamily="49" charset="-122"/>
                </a:rPr>
                <a:t>成年晚期</a:t>
              </a:r>
              <a:endParaRPr lang="zh-CN" altLang="en-US" sz="1400" i="0">
                <a:ea typeface="黑体" panose="02010609060101010101" pitchFamily="49" charset="-122"/>
              </a:endParaRPr>
            </a:p>
          </p:txBody>
        </p:sp>
      </p:grpSp>
      <p:sp>
        <p:nvSpPr>
          <p:cNvPr id="15"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21" name="Rectangle 2"/>
          <p:cNvSpPr>
            <a:spLocks noGrp="1" noChangeArrowheads="1"/>
          </p:cNvSpPr>
          <p:nvPr>
            <p:ph type="title"/>
          </p:nvPr>
        </p:nvSpPr>
        <p:spPr>
          <a:xfrm>
            <a:off x="467544" y="555526"/>
            <a:ext cx="8229600" cy="857250"/>
          </a:xfrm>
        </p:spPr>
        <p:txBody>
          <a:bodyPr>
            <a:noAutofit/>
          </a:bodyPr>
          <a:lstStyle/>
          <a:p>
            <a:pPr eaLnBrk="1" hangingPunct="1"/>
            <a:r>
              <a:rPr lang="en-US" altLang="zh-CN" sz="2800" b="1" dirty="0" smtClean="0"/>
              <a:t>1.</a:t>
            </a:r>
            <a:r>
              <a:rPr lang="zh-CN" altLang="en-US" sz="2800" b="1" dirty="0" smtClean="0"/>
              <a:t>婴儿前期（</a:t>
            </a:r>
            <a:r>
              <a:rPr lang="en-US" altLang="zh-CN" sz="2800" b="1" dirty="0" smtClean="0"/>
              <a:t>0</a:t>
            </a:r>
            <a:r>
              <a:rPr lang="zh-CN" altLang="en-US" sz="2800" b="1" dirty="0" smtClean="0"/>
              <a:t>～</a:t>
            </a:r>
            <a:r>
              <a:rPr lang="en-US" altLang="zh-CN" sz="2800" b="1" dirty="0" smtClean="0"/>
              <a:t>1.5</a:t>
            </a:r>
            <a:r>
              <a:rPr lang="zh-CN" altLang="en-US" sz="2800" b="1" dirty="0" smtClean="0"/>
              <a:t>岁）：</a:t>
            </a:r>
            <a:br>
              <a:rPr lang="zh-CN" altLang="en-US" sz="2800" b="1" dirty="0" smtClean="0"/>
            </a:br>
            <a:r>
              <a:rPr lang="zh-CN" altLang="en-US" sz="2800" b="1" dirty="0" smtClean="0"/>
              <a:t>获得基本信任感克服基本不信任感</a:t>
            </a:r>
            <a:endParaRPr lang="zh-CN" altLang="en-US" sz="2800" b="1" dirty="0" smtClean="0"/>
          </a:p>
        </p:txBody>
      </p:sp>
      <p:sp>
        <p:nvSpPr>
          <p:cNvPr id="1048722" name="Rectangle 3"/>
          <p:cNvSpPr>
            <a:spLocks noGrp="1" noChangeArrowheads="1"/>
          </p:cNvSpPr>
          <p:nvPr>
            <p:ph type="body" idx="1"/>
          </p:nvPr>
        </p:nvSpPr>
        <p:spPr>
          <a:xfrm>
            <a:off x="467544" y="1491631"/>
            <a:ext cx="5384800" cy="3127772"/>
          </a:xfrm>
        </p:spPr>
        <p:txBody>
          <a:bodyPr>
            <a:normAutofit/>
          </a:bodyPr>
          <a:lstStyle/>
          <a:p>
            <a:pPr eaLnBrk="1" hangingPunct="1"/>
            <a:r>
              <a:rPr lang="zh-CN" altLang="en-US" sz="2400" dirty="0" smtClean="0"/>
              <a:t>交往范围：母亲或其它抚养人</a:t>
            </a:r>
            <a:endParaRPr lang="zh-CN" altLang="en-US" sz="2400" dirty="0" smtClean="0"/>
          </a:p>
          <a:p>
            <a:pPr eaLnBrk="1" hangingPunct="1"/>
            <a:r>
              <a:rPr lang="zh-CN" altLang="en-US" sz="2400" dirty="0" smtClean="0"/>
              <a:t>心理冲突：信任对不信任</a:t>
            </a:r>
            <a:endParaRPr lang="zh-CN" altLang="en-US" sz="2400" dirty="0" smtClean="0"/>
          </a:p>
          <a:p>
            <a:pPr eaLnBrk="1" hangingPunct="1"/>
            <a:r>
              <a:rPr lang="zh-CN" altLang="en-US" sz="2400" dirty="0" smtClean="0"/>
              <a:t>品质：</a:t>
            </a:r>
            <a:endParaRPr lang="zh-CN" altLang="en-US" sz="2400" dirty="0" smtClean="0"/>
          </a:p>
          <a:p>
            <a:pPr eaLnBrk="1" hangingPunct="1">
              <a:buFont typeface="Wingdings" panose="05000000000000000000" pitchFamily="2" charset="2"/>
              <a:buNone/>
            </a:pPr>
            <a:r>
              <a:rPr lang="zh-CN" altLang="en-US" sz="2400" dirty="0" smtClean="0">
                <a:solidFill>
                  <a:srgbClr val="FF0000"/>
                </a:solidFill>
              </a:rPr>
              <a:t>信任他人</a:t>
            </a:r>
            <a:endParaRPr lang="zh-CN" altLang="en-US" sz="2400" dirty="0" smtClean="0">
              <a:solidFill>
                <a:srgbClr val="FF0000"/>
              </a:solidFill>
            </a:endParaRPr>
          </a:p>
          <a:p>
            <a:pPr eaLnBrk="1" hangingPunct="1">
              <a:buFont typeface="Wingdings" panose="05000000000000000000" pitchFamily="2" charset="2"/>
              <a:buNone/>
            </a:pPr>
            <a:r>
              <a:rPr lang="zh-CN" altLang="en-US" sz="2400" dirty="0" smtClean="0">
                <a:solidFill>
                  <a:srgbClr val="FF0000"/>
                </a:solidFill>
              </a:rPr>
              <a:t>希望</a:t>
            </a:r>
            <a:endParaRPr lang="zh-CN" altLang="en-US" sz="2400" dirty="0" smtClean="0">
              <a:solidFill>
                <a:srgbClr val="FF0000"/>
              </a:solidFill>
            </a:endParaRPr>
          </a:p>
        </p:txBody>
      </p:sp>
      <p:pic>
        <p:nvPicPr>
          <p:cNvPr id="2097167" name="Picture 4" descr="u=3407953013,165648754&amp;fm=21&amp;gp=0"/>
          <p:cNvPicPr>
            <a:picLocks noChangeAspect="1" noChangeArrowheads="1"/>
          </p:cNvPicPr>
          <p:nvPr/>
        </p:nvPicPr>
        <p:blipFill>
          <a:blip r:embed="rId1" cstate="print"/>
          <a:srcRect/>
          <a:stretch>
            <a:fillRect/>
          </a:stretch>
        </p:blipFill>
        <p:spPr bwMode="auto">
          <a:xfrm>
            <a:off x="5004050" y="2139703"/>
            <a:ext cx="3908425" cy="1960959"/>
          </a:xfrm>
          <a:prstGeom prst="rect">
            <a:avLst/>
          </a:prstGeom>
          <a:noFill/>
          <a:ln w="9525">
            <a:noFill/>
            <a:miter lim="800000"/>
            <a:headEnd/>
            <a:tailEnd/>
          </a:ln>
        </p:spPr>
      </p:pic>
      <p:sp>
        <p:nvSpPr>
          <p:cNvPr id="6"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24" name="Rectangle 2"/>
          <p:cNvSpPr>
            <a:spLocks noGrp="1" noChangeArrowheads="1"/>
          </p:cNvSpPr>
          <p:nvPr>
            <p:ph type="title"/>
          </p:nvPr>
        </p:nvSpPr>
        <p:spPr>
          <a:xfrm>
            <a:off x="457200" y="490364"/>
            <a:ext cx="8229600" cy="857250"/>
          </a:xfrm>
        </p:spPr>
        <p:txBody>
          <a:bodyPr>
            <a:noAutofit/>
          </a:bodyPr>
          <a:lstStyle/>
          <a:p>
            <a:pPr eaLnBrk="1" hangingPunct="1"/>
            <a:r>
              <a:rPr lang="en-US" altLang="zh-CN" sz="2800" b="1" dirty="0" smtClean="0"/>
              <a:t>2.</a:t>
            </a:r>
            <a:r>
              <a:rPr lang="zh-CN" altLang="en-US" sz="2800" b="1" dirty="0" smtClean="0"/>
              <a:t>婴儿后期（</a:t>
            </a:r>
            <a:r>
              <a:rPr lang="en-US" altLang="zh-CN" sz="2800" b="1" dirty="0" smtClean="0"/>
              <a:t>1.5</a:t>
            </a:r>
            <a:r>
              <a:rPr lang="zh-CN" altLang="en-US" sz="2800" b="1" dirty="0" smtClean="0"/>
              <a:t>～</a:t>
            </a:r>
            <a:r>
              <a:rPr lang="en-US" altLang="zh-CN" sz="2800" b="1" dirty="0" smtClean="0"/>
              <a:t>3</a:t>
            </a:r>
            <a:r>
              <a:rPr lang="zh-CN" altLang="en-US" sz="2800" b="1" dirty="0" smtClean="0"/>
              <a:t>岁）：</a:t>
            </a:r>
            <a:br>
              <a:rPr lang="zh-CN" altLang="en-US" sz="2800" b="1" dirty="0" smtClean="0"/>
            </a:br>
            <a:r>
              <a:rPr lang="zh-CN" altLang="en-US" sz="2800" b="1" dirty="0" smtClean="0"/>
              <a:t>获得自主感而避免怀疑感与羞耻感 </a:t>
            </a:r>
            <a:endParaRPr lang="zh-CN" altLang="en-US" sz="2800" b="1" dirty="0" smtClean="0"/>
          </a:p>
        </p:txBody>
      </p:sp>
      <p:sp>
        <p:nvSpPr>
          <p:cNvPr id="1048725" name="Rectangle 3"/>
          <p:cNvSpPr>
            <a:spLocks noGrp="1" noChangeArrowheads="1"/>
          </p:cNvSpPr>
          <p:nvPr>
            <p:ph type="body" idx="1"/>
          </p:nvPr>
        </p:nvSpPr>
        <p:spPr>
          <a:xfrm>
            <a:off x="514353" y="1526383"/>
            <a:ext cx="4067175" cy="3394472"/>
          </a:xfrm>
        </p:spPr>
        <p:txBody>
          <a:bodyPr>
            <a:normAutofit fontScale="96429" lnSpcReduction="10000"/>
          </a:bodyPr>
          <a:lstStyle/>
          <a:p>
            <a:pPr eaLnBrk="1" hangingPunct="1"/>
            <a:r>
              <a:rPr lang="zh-CN" altLang="en-US" dirty="0" smtClean="0"/>
              <a:t>交往范围：父母亲</a:t>
            </a:r>
            <a:endParaRPr lang="zh-CN" altLang="en-US" dirty="0" smtClean="0"/>
          </a:p>
          <a:p>
            <a:pPr eaLnBrk="1" hangingPunct="1"/>
            <a:r>
              <a:rPr lang="zh-CN" altLang="en-US" dirty="0" smtClean="0"/>
              <a:t>心理冲突：</a:t>
            </a:r>
            <a:endParaRPr lang="zh-CN" altLang="en-US" dirty="0" smtClean="0"/>
          </a:p>
          <a:p>
            <a:pPr eaLnBrk="1" hangingPunct="1">
              <a:buFont typeface="Wingdings" panose="05000000000000000000" pitchFamily="2" charset="2"/>
              <a:buNone/>
            </a:pPr>
            <a:r>
              <a:rPr lang="zh-CN" altLang="en-US" dirty="0" smtClean="0"/>
              <a:t>       自主对羞耻</a:t>
            </a:r>
            <a:endParaRPr lang="zh-CN" altLang="en-US" sz="3600" dirty="0" smtClean="0"/>
          </a:p>
          <a:p>
            <a:pPr eaLnBrk="1" hangingPunct="1"/>
            <a:r>
              <a:rPr lang="zh-CN" altLang="en-US" dirty="0" smtClean="0"/>
              <a:t>品质：</a:t>
            </a:r>
            <a:endParaRPr lang="zh-CN" altLang="en-US" dirty="0" smtClean="0"/>
          </a:p>
          <a:p>
            <a:pPr eaLnBrk="1" hangingPunct="1">
              <a:buFont typeface="Wingdings" panose="05000000000000000000" pitchFamily="2" charset="2"/>
              <a:buNone/>
            </a:pPr>
            <a:r>
              <a:rPr lang="zh-CN" altLang="en-US" dirty="0" smtClean="0">
                <a:solidFill>
                  <a:srgbClr val="FF0000"/>
                </a:solidFill>
              </a:rPr>
              <a:t>自主性</a:t>
            </a:r>
            <a:endParaRPr lang="zh-CN" altLang="en-US" dirty="0" smtClean="0"/>
          </a:p>
          <a:p>
            <a:pPr eaLnBrk="1" hangingPunct="1">
              <a:buFont typeface="Wingdings" panose="05000000000000000000" pitchFamily="2" charset="2"/>
              <a:buNone/>
            </a:pPr>
            <a:r>
              <a:rPr lang="zh-CN" altLang="en-US" dirty="0" smtClean="0">
                <a:solidFill>
                  <a:srgbClr val="FF0000"/>
                </a:solidFill>
              </a:rPr>
              <a:t>学会坚持或放弃</a:t>
            </a:r>
            <a:endParaRPr lang="zh-CN" altLang="en-US" dirty="0" smtClean="0">
              <a:solidFill>
                <a:srgbClr val="FF0000"/>
              </a:solidFill>
            </a:endParaRPr>
          </a:p>
          <a:p>
            <a:pPr eaLnBrk="1" hangingPunct="1">
              <a:buFont typeface="Wingdings" panose="05000000000000000000" pitchFamily="2" charset="2"/>
              <a:buNone/>
            </a:pPr>
            <a:r>
              <a:rPr lang="zh-CN" altLang="en-US" dirty="0" smtClean="0">
                <a:solidFill>
                  <a:srgbClr val="FF0000"/>
                </a:solidFill>
              </a:rPr>
              <a:t>意志</a:t>
            </a:r>
            <a:endParaRPr lang="zh-CN" altLang="en-US" dirty="0" smtClean="0">
              <a:solidFill>
                <a:srgbClr val="FF0000"/>
              </a:solidFill>
            </a:endParaRPr>
          </a:p>
          <a:p>
            <a:pPr eaLnBrk="1" hangingPunct="1"/>
            <a:endParaRPr lang="zh-CN" altLang="en-US" dirty="0" smtClean="0"/>
          </a:p>
        </p:txBody>
      </p:sp>
      <p:pic>
        <p:nvPicPr>
          <p:cNvPr id="2097168" name="Picture 4" descr="u=2079619164,3533419117&amp;fm=21&amp;gp=0"/>
          <p:cNvPicPr>
            <a:picLocks noChangeAspect="1" noChangeArrowheads="1"/>
          </p:cNvPicPr>
          <p:nvPr/>
        </p:nvPicPr>
        <p:blipFill>
          <a:blip r:embed="rId1" cstate="print"/>
          <a:srcRect/>
          <a:stretch>
            <a:fillRect/>
          </a:stretch>
        </p:blipFill>
        <p:spPr bwMode="auto">
          <a:xfrm>
            <a:off x="4139952" y="1995687"/>
            <a:ext cx="4724400" cy="1993106"/>
          </a:xfrm>
          <a:prstGeom prst="rect">
            <a:avLst/>
          </a:prstGeom>
          <a:noFill/>
          <a:ln w="9525">
            <a:noFill/>
            <a:miter lim="800000"/>
            <a:headEnd/>
            <a:tailEnd/>
          </a:ln>
        </p:spPr>
      </p:pic>
      <p:sp>
        <p:nvSpPr>
          <p:cNvPr id="6"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27" name="Rectangle 2"/>
          <p:cNvSpPr>
            <a:spLocks noGrp="1" noChangeArrowheads="1"/>
          </p:cNvSpPr>
          <p:nvPr>
            <p:ph type="title"/>
          </p:nvPr>
        </p:nvSpPr>
        <p:spPr>
          <a:xfrm>
            <a:off x="819150" y="540470"/>
            <a:ext cx="8324850" cy="519113"/>
          </a:xfrm>
        </p:spPr>
        <p:txBody>
          <a:bodyPr>
            <a:noAutofit/>
          </a:bodyPr>
          <a:lstStyle/>
          <a:p>
            <a:pPr eaLnBrk="1" hangingPunct="1"/>
            <a:r>
              <a:rPr lang="en-US" altLang="zh-CN" sz="2800" b="1" dirty="0" smtClean="0"/>
              <a:t>3.</a:t>
            </a:r>
            <a:r>
              <a:rPr lang="zh-CN" altLang="en-US" sz="2800" b="1" dirty="0" smtClean="0"/>
              <a:t>婴儿后期（</a:t>
            </a:r>
            <a:r>
              <a:rPr lang="en-US" altLang="zh-CN" sz="2800" b="1" dirty="0" smtClean="0"/>
              <a:t>1.5</a:t>
            </a:r>
            <a:r>
              <a:rPr lang="zh-CN" altLang="en-US" sz="2800" b="1" dirty="0" smtClean="0"/>
              <a:t>～</a:t>
            </a:r>
            <a:r>
              <a:rPr lang="en-US" altLang="zh-CN" sz="2800" b="1" dirty="0" smtClean="0"/>
              <a:t>3</a:t>
            </a:r>
            <a:r>
              <a:rPr lang="zh-CN" altLang="en-US" sz="2800" b="1" dirty="0" smtClean="0"/>
              <a:t>岁）：</a:t>
            </a:r>
            <a:br>
              <a:rPr lang="zh-CN" altLang="en-US" sz="2800" b="1" dirty="0" smtClean="0"/>
            </a:br>
            <a:r>
              <a:rPr lang="zh-CN" altLang="en-US" sz="2800" b="1" dirty="0" smtClean="0"/>
              <a:t>获得自主感而避免怀疑感与羞耻感 </a:t>
            </a:r>
            <a:endParaRPr lang="zh-CN" altLang="en-US" sz="2800" b="1" dirty="0" smtClean="0"/>
          </a:p>
        </p:txBody>
      </p:sp>
      <p:sp>
        <p:nvSpPr>
          <p:cNvPr id="1048728" name="Rectangle 3"/>
          <p:cNvSpPr>
            <a:spLocks noGrp="1" noChangeArrowheads="1"/>
          </p:cNvSpPr>
          <p:nvPr>
            <p:ph type="body" idx="1"/>
          </p:nvPr>
        </p:nvSpPr>
        <p:spPr>
          <a:xfrm>
            <a:off x="755576" y="1275607"/>
            <a:ext cx="4122737" cy="3127772"/>
          </a:xfrm>
        </p:spPr>
        <p:txBody>
          <a:bodyPr>
            <a:normAutofit fontScale="95833" lnSpcReduction="10000"/>
          </a:bodyPr>
          <a:lstStyle/>
          <a:p>
            <a:pPr eaLnBrk="1" hangingPunct="1"/>
            <a:r>
              <a:rPr lang="zh-CN" altLang="en-US" sz="2400" dirty="0" smtClean="0"/>
              <a:t>交往范围：家庭 </a:t>
            </a:r>
            <a:endParaRPr lang="zh-CN" altLang="en-US" sz="2400" dirty="0" smtClean="0"/>
          </a:p>
          <a:p>
            <a:pPr eaLnBrk="1" hangingPunct="1"/>
            <a:r>
              <a:rPr lang="zh-CN" altLang="en-US" sz="2400" dirty="0" smtClean="0"/>
              <a:t>心理冲突：</a:t>
            </a:r>
            <a:endParaRPr lang="zh-CN" altLang="en-US" sz="2400" dirty="0" smtClean="0"/>
          </a:p>
          <a:p>
            <a:pPr eaLnBrk="1" hangingPunct="1">
              <a:buFont typeface="Wingdings" panose="05000000000000000000" pitchFamily="2" charset="2"/>
              <a:buNone/>
            </a:pPr>
            <a:r>
              <a:rPr lang="zh-CN" altLang="en-US" sz="2400" dirty="0" smtClean="0"/>
              <a:t>          主动对内疚</a:t>
            </a:r>
            <a:endParaRPr lang="zh-CN" altLang="en-US" sz="2400" dirty="0" smtClean="0"/>
          </a:p>
          <a:p>
            <a:pPr eaLnBrk="1" hangingPunct="1"/>
            <a:r>
              <a:rPr lang="zh-CN" altLang="en-US" sz="2400" dirty="0" smtClean="0"/>
              <a:t>被信任和鼓励时，</a:t>
            </a:r>
            <a:endParaRPr lang="zh-CN" altLang="en-US" sz="2400" dirty="0" smtClean="0"/>
          </a:p>
          <a:p>
            <a:pPr eaLnBrk="1" hangingPunct="1">
              <a:buFont typeface="Wingdings" panose="05000000000000000000" pitchFamily="2" charset="2"/>
              <a:buNone/>
            </a:pPr>
            <a:r>
              <a:rPr lang="zh-CN" altLang="en-US" sz="2400" dirty="0" smtClean="0">
                <a:solidFill>
                  <a:srgbClr val="FF0000"/>
                </a:solidFill>
              </a:rPr>
              <a:t>主动性、责任感、创造性</a:t>
            </a:r>
            <a:endParaRPr lang="zh-CN" altLang="en-US" sz="2400" dirty="0" smtClean="0">
              <a:solidFill>
                <a:srgbClr val="FF0000"/>
              </a:solidFill>
            </a:endParaRPr>
          </a:p>
          <a:p>
            <a:pPr eaLnBrk="1" hangingPunct="1">
              <a:buFont typeface="Wingdings" panose="05000000000000000000" pitchFamily="2" charset="2"/>
              <a:buNone/>
            </a:pPr>
            <a:r>
              <a:rPr lang="zh-CN" altLang="en-US" sz="2400" dirty="0" smtClean="0">
                <a:solidFill>
                  <a:srgbClr val="FF0000"/>
                </a:solidFill>
              </a:rPr>
              <a:t>目标感</a:t>
            </a:r>
            <a:endParaRPr lang="zh-CN" altLang="en-US" sz="2400" dirty="0" smtClean="0">
              <a:solidFill>
                <a:srgbClr val="FF0000"/>
              </a:solidFill>
            </a:endParaRPr>
          </a:p>
          <a:p>
            <a:pPr eaLnBrk="1" hangingPunct="1"/>
            <a:r>
              <a:rPr lang="zh-CN" altLang="en-US" sz="2400" dirty="0" smtClean="0"/>
              <a:t>被讥笑其独创行为时</a:t>
            </a:r>
            <a:endParaRPr lang="zh-CN" altLang="en-US" sz="2400" dirty="0" smtClean="0"/>
          </a:p>
          <a:p>
            <a:pPr eaLnBrk="1" hangingPunct="1">
              <a:buFont typeface="Wingdings" panose="05000000000000000000" pitchFamily="2" charset="2"/>
              <a:buNone/>
            </a:pPr>
            <a:r>
              <a:rPr lang="zh-CN" altLang="en-US" sz="2400" dirty="0" smtClean="0"/>
              <a:t>丧失自信，被动、不参与</a:t>
            </a:r>
            <a:endParaRPr lang="zh-CN" altLang="en-US" sz="2400" dirty="0" smtClean="0"/>
          </a:p>
        </p:txBody>
      </p:sp>
      <p:pic>
        <p:nvPicPr>
          <p:cNvPr id="2097169" name="Picture 4" descr="u=3758622689,2473593256&amp;fm=21&amp;gp=0"/>
          <p:cNvPicPr>
            <a:picLocks noChangeAspect="1" noChangeArrowheads="1"/>
          </p:cNvPicPr>
          <p:nvPr/>
        </p:nvPicPr>
        <p:blipFill>
          <a:blip r:embed="rId1" cstate="print"/>
          <a:srcRect/>
          <a:stretch>
            <a:fillRect/>
          </a:stretch>
        </p:blipFill>
        <p:spPr bwMode="auto">
          <a:xfrm>
            <a:off x="5436096" y="1275607"/>
            <a:ext cx="1800200" cy="1930427"/>
          </a:xfrm>
          <a:prstGeom prst="rect">
            <a:avLst/>
          </a:prstGeom>
          <a:noFill/>
          <a:ln w="9525">
            <a:noFill/>
            <a:miter lim="800000"/>
            <a:headEnd/>
            <a:tailEnd/>
          </a:ln>
        </p:spPr>
      </p:pic>
      <p:pic>
        <p:nvPicPr>
          <p:cNvPr id="2097170" name="Picture 5" descr="u=74069725,700351902&amp;fm=21&amp;gp=0"/>
          <p:cNvPicPr>
            <a:picLocks noChangeAspect="1" noChangeArrowheads="1"/>
          </p:cNvPicPr>
          <p:nvPr/>
        </p:nvPicPr>
        <p:blipFill>
          <a:blip r:embed="rId2" cstate="print"/>
          <a:srcRect/>
          <a:stretch>
            <a:fillRect/>
          </a:stretch>
        </p:blipFill>
        <p:spPr bwMode="auto">
          <a:xfrm>
            <a:off x="5436096" y="3435846"/>
            <a:ext cx="2304256" cy="1260140"/>
          </a:xfrm>
          <a:prstGeom prst="rect">
            <a:avLst/>
          </a:prstGeom>
          <a:noFill/>
          <a:ln w="9525">
            <a:noFill/>
            <a:miter lim="800000"/>
            <a:headEnd/>
            <a:tailEnd/>
          </a:ln>
        </p:spPr>
      </p:pic>
      <p:sp>
        <p:nvSpPr>
          <p:cNvPr id="7"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0" name="Rectangle 2"/>
          <p:cNvSpPr>
            <a:spLocks noGrp="1" noChangeArrowheads="1"/>
          </p:cNvSpPr>
          <p:nvPr>
            <p:ph type="title"/>
          </p:nvPr>
        </p:nvSpPr>
        <p:spPr>
          <a:xfrm>
            <a:off x="611560" y="612478"/>
            <a:ext cx="8324850" cy="519113"/>
          </a:xfrm>
        </p:spPr>
        <p:txBody>
          <a:bodyPr>
            <a:noAutofit/>
          </a:bodyPr>
          <a:lstStyle/>
          <a:p>
            <a:pPr eaLnBrk="1" hangingPunct="1"/>
            <a:r>
              <a:rPr lang="en-US" altLang="zh-CN" sz="2800" b="1" dirty="0" smtClean="0"/>
              <a:t>4.</a:t>
            </a:r>
            <a:r>
              <a:rPr lang="zh-CN" altLang="en-US" sz="2800" b="1" dirty="0" smtClean="0"/>
              <a:t>童年期（</a:t>
            </a:r>
            <a:r>
              <a:rPr lang="en-US" altLang="zh-CN" sz="2800" b="1" dirty="0" smtClean="0"/>
              <a:t>6</a:t>
            </a:r>
            <a:r>
              <a:rPr lang="zh-CN" altLang="en-US" sz="2800" b="1" dirty="0" smtClean="0"/>
              <a:t>～</a:t>
            </a:r>
            <a:r>
              <a:rPr lang="en-US" altLang="zh-CN" sz="2800" b="1" dirty="0" smtClean="0"/>
              <a:t>12</a:t>
            </a:r>
            <a:r>
              <a:rPr lang="zh-CN" altLang="en-US" sz="2800" b="1" dirty="0" smtClean="0"/>
              <a:t>岁）：</a:t>
            </a:r>
            <a:br>
              <a:rPr lang="zh-CN" altLang="en-US" sz="2800" b="1" dirty="0" smtClean="0"/>
            </a:br>
            <a:r>
              <a:rPr lang="zh-CN" altLang="en-US" sz="2800" b="1" dirty="0" smtClean="0"/>
              <a:t>获得勤奋感而避免自卑感 </a:t>
            </a:r>
            <a:endParaRPr lang="zh-CN" altLang="en-US" sz="2800" b="1" dirty="0" smtClean="0"/>
          </a:p>
        </p:txBody>
      </p:sp>
      <p:sp>
        <p:nvSpPr>
          <p:cNvPr id="1048731" name="Rectangle 3"/>
          <p:cNvSpPr>
            <a:spLocks noGrp="1" noChangeArrowheads="1"/>
          </p:cNvSpPr>
          <p:nvPr>
            <p:ph type="body" idx="1"/>
          </p:nvPr>
        </p:nvSpPr>
        <p:spPr>
          <a:xfrm>
            <a:off x="407988" y="1316833"/>
            <a:ext cx="4673600" cy="3394472"/>
          </a:xfrm>
        </p:spPr>
        <p:txBody>
          <a:bodyPr>
            <a:normAutofit/>
          </a:bodyPr>
          <a:lstStyle/>
          <a:p>
            <a:pPr eaLnBrk="1" hangingPunct="1"/>
            <a:r>
              <a:rPr lang="zh-CN" altLang="en-US" dirty="0" smtClean="0"/>
              <a:t>交往范围：学校、邻居</a:t>
            </a:r>
            <a:r>
              <a:rPr lang="zh-CN" altLang="en-US" sz="2400" dirty="0" smtClean="0"/>
              <a:t> </a:t>
            </a:r>
            <a:endParaRPr lang="zh-CN" altLang="en-US" sz="2400" dirty="0" smtClean="0"/>
          </a:p>
          <a:p>
            <a:pPr eaLnBrk="1" hangingPunct="1"/>
            <a:r>
              <a:rPr lang="zh-CN" altLang="en-US" dirty="0" smtClean="0"/>
              <a:t>心理冲突：勤奋对自卑</a:t>
            </a:r>
            <a:endParaRPr lang="zh-CN" altLang="en-US" dirty="0" smtClean="0"/>
          </a:p>
          <a:p>
            <a:pPr eaLnBrk="1" hangingPunct="1"/>
            <a:r>
              <a:rPr lang="zh-CN" altLang="en-US" dirty="0" smtClean="0"/>
              <a:t>品质：</a:t>
            </a:r>
            <a:endParaRPr lang="zh-CN" altLang="en-US" dirty="0" smtClean="0"/>
          </a:p>
          <a:p>
            <a:pPr eaLnBrk="1" hangingPunct="1">
              <a:buFont typeface="Wingdings" panose="05000000000000000000" pitchFamily="2" charset="2"/>
              <a:buNone/>
            </a:pPr>
            <a:r>
              <a:rPr lang="zh-CN" altLang="en-US" b="0" dirty="0" smtClean="0">
                <a:solidFill>
                  <a:srgbClr val="FF0000"/>
                </a:solidFill>
                <a:ea typeface="黑体" panose="02010609060101010101" pitchFamily="49" charset="-122"/>
              </a:rPr>
              <a:t>勤奋感</a:t>
            </a:r>
            <a:endParaRPr lang="zh-CN" altLang="en-US" b="0" dirty="0" smtClean="0">
              <a:solidFill>
                <a:srgbClr val="FF0000"/>
              </a:solidFill>
              <a:ea typeface="黑体" panose="02010609060101010101" pitchFamily="49" charset="-122"/>
            </a:endParaRPr>
          </a:p>
          <a:p>
            <a:pPr eaLnBrk="1" hangingPunct="1">
              <a:buFont typeface="Wingdings" panose="05000000000000000000" pitchFamily="2" charset="2"/>
              <a:buNone/>
            </a:pPr>
            <a:r>
              <a:rPr lang="zh-CN" altLang="en-US" b="0" dirty="0" smtClean="0">
                <a:solidFill>
                  <a:srgbClr val="FF0000"/>
                </a:solidFill>
                <a:ea typeface="黑体" panose="02010609060101010101" pitchFamily="49" charset="-122"/>
              </a:rPr>
              <a:t>自信</a:t>
            </a:r>
            <a:endParaRPr lang="zh-CN" altLang="en-US" b="0" dirty="0" smtClean="0">
              <a:solidFill>
                <a:srgbClr val="FF0000"/>
              </a:solidFill>
              <a:ea typeface="黑体" panose="02010609060101010101" pitchFamily="49" charset="-122"/>
            </a:endParaRPr>
          </a:p>
          <a:p>
            <a:pPr eaLnBrk="1" hangingPunct="1">
              <a:buFont typeface="Wingdings" panose="05000000000000000000" pitchFamily="2" charset="2"/>
              <a:buNone/>
            </a:pPr>
            <a:r>
              <a:rPr lang="zh-CN" altLang="en-US" b="0" dirty="0" smtClean="0">
                <a:solidFill>
                  <a:srgbClr val="FF0000"/>
                </a:solidFill>
                <a:ea typeface="黑体" panose="02010609060101010101" pitchFamily="49" charset="-122"/>
              </a:rPr>
              <a:t>能力</a:t>
            </a:r>
            <a:endParaRPr lang="zh-CN" altLang="en-US" b="0" dirty="0" smtClean="0">
              <a:solidFill>
                <a:srgbClr val="FF0000"/>
              </a:solidFill>
              <a:ea typeface="黑体" panose="02010609060101010101" pitchFamily="49" charset="-122"/>
            </a:endParaRPr>
          </a:p>
          <a:p>
            <a:pPr eaLnBrk="1" hangingPunct="1"/>
            <a:endParaRPr lang="zh-CN" altLang="en-US" b="0" dirty="0" smtClean="0">
              <a:solidFill>
                <a:srgbClr val="FF0000"/>
              </a:solidFill>
              <a:ea typeface="黑体" panose="02010609060101010101" pitchFamily="49" charset="-122"/>
            </a:endParaRPr>
          </a:p>
          <a:p>
            <a:pPr eaLnBrk="1" hangingPunct="1"/>
            <a:endParaRPr lang="zh-CN" altLang="en-US" sz="2400" dirty="0" smtClean="0"/>
          </a:p>
        </p:txBody>
      </p:sp>
      <p:pic>
        <p:nvPicPr>
          <p:cNvPr id="2097171" name="Picture 4" descr="u=1808609577,3169716847&amp;fm=21&amp;gp=0"/>
          <p:cNvPicPr>
            <a:picLocks noChangeAspect="1" noChangeArrowheads="1"/>
          </p:cNvPicPr>
          <p:nvPr/>
        </p:nvPicPr>
        <p:blipFill>
          <a:blip r:embed="rId1" cstate="print"/>
          <a:srcRect/>
          <a:stretch>
            <a:fillRect/>
          </a:stretch>
        </p:blipFill>
        <p:spPr bwMode="auto">
          <a:xfrm>
            <a:off x="5148065" y="1418456"/>
            <a:ext cx="3133725" cy="1571625"/>
          </a:xfrm>
          <a:prstGeom prst="rect">
            <a:avLst/>
          </a:prstGeom>
          <a:noFill/>
          <a:ln w="9525">
            <a:noFill/>
            <a:miter lim="800000"/>
            <a:headEnd/>
            <a:tailEnd/>
          </a:ln>
        </p:spPr>
      </p:pic>
      <p:pic>
        <p:nvPicPr>
          <p:cNvPr id="2097172" name="Picture 5" descr="u=2532324754,2125294285&amp;fm=21&amp;gp=0"/>
          <p:cNvPicPr>
            <a:picLocks noChangeAspect="1" noChangeArrowheads="1"/>
          </p:cNvPicPr>
          <p:nvPr/>
        </p:nvPicPr>
        <p:blipFill>
          <a:blip r:embed="rId2" cstate="print"/>
          <a:srcRect/>
          <a:stretch>
            <a:fillRect/>
          </a:stretch>
        </p:blipFill>
        <p:spPr bwMode="auto">
          <a:xfrm>
            <a:off x="5148065" y="3075806"/>
            <a:ext cx="3133725" cy="1571625"/>
          </a:xfrm>
          <a:prstGeom prst="rect">
            <a:avLst/>
          </a:prstGeom>
          <a:noFill/>
          <a:ln w="9525">
            <a:noFill/>
            <a:miter lim="800000"/>
            <a:headEnd/>
            <a:tailEnd/>
          </a:ln>
        </p:spPr>
      </p:pic>
      <p:sp>
        <p:nvSpPr>
          <p:cNvPr id="7"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3" name="Rectangle 2"/>
          <p:cNvSpPr>
            <a:spLocks noGrp="1" noChangeArrowheads="1"/>
          </p:cNvSpPr>
          <p:nvPr>
            <p:ph type="title"/>
          </p:nvPr>
        </p:nvSpPr>
        <p:spPr>
          <a:xfrm>
            <a:off x="819150" y="573882"/>
            <a:ext cx="8324850" cy="519113"/>
          </a:xfrm>
          <a:effectLst>
            <a:outerShdw dist="35921" dir="2700000" algn="ctr" rotWithShape="0">
              <a:schemeClr val="bg1"/>
            </a:outerShdw>
          </a:effectLst>
        </p:spPr>
        <p:txBody>
          <a:bodyPr>
            <a:noAutofit/>
          </a:bodyPr>
          <a:lstStyle/>
          <a:p>
            <a:pPr eaLnBrk="1" hangingPunct="1"/>
            <a:r>
              <a:rPr lang="en-US" altLang="zh-CN" sz="2800" b="1" dirty="0" smtClean="0"/>
              <a:t>5.</a:t>
            </a:r>
            <a:r>
              <a:rPr lang="zh-CN" altLang="en-US" sz="2800" b="1" dirty="0" smtClean="0"/>
              <a:t>青少期（</a:t>
            </a:r>
            <a:r>
              <a:rPr lang="en-US" altLang="zh-CN" sz="2800" b="1" dirty="0" smtClean="0"/>
              <a:t>12</a:t>
            </a:r>
            <a:r>
              <a:rPr lang="zh-CN" altLang="en-US" sz="2800" b="1" dirty="0" smtClean="0"/>
              <a:t>～</a:t>
            </a:r>
            <a:r>
              <a:rPr lang="en-US" altLang="zh-CN" sz="2800" b="1" dirty="0" smtClean="0"/>
              <a:t>18</a:t>
            </a:r>
            <a:r>
              <a:rPr lang="zh-CN" altLang="en-US" sz="2800" b="1" dirty="0" smtClean="0"/>
              <a:t>岁）：</a:t>
            </a:r>
            <a:br>
              <a:rPr lang="zh-CN" altLang="en-US" sz="2800" b="1" dirty="0" smtClean="0"/>
            </a:br>
            <a:r>
              <a:rPr lang="zh-CN" altLang="en-US" sz="2800" b="1" dirty="0" smtClean="0"/>
              <a:t>获得同一感而克服同一性混乱 </a:t>
            </a:r>
            <a:endParaRPr lang="zh-CN" altLang="en-US" sz="2800" b="1" dirty="0" smtClean="0"/>
          </a:p>
        </p:txBody>
      </p:sp>
      <p:pic>
        <p:nvPicPr>
          <p:cNvPr id="2097173" name="Picture 3" descr="rBACFFL6jv2hVpZVAAF-eDmRe10910_600x"/>
          <p:cNvPicPr>
            <a:picLocks noChangeAspect="1" noChangeArrowheads="1"/>
          </p:cNvPicPr>
          <p:nvPr/>
        </p:nvPicPr>
        <p:blipFill>
          <a:blip r:embed="rId1" cstate="print"/>
          <a:srcRect/>
          <a:stretch>
            <a:fillRect/>
          </a:stretch>
        </p:blipFill>
        <p:spPr bwMode="auto">
          <a:xfrm>
            <a:off x="1258888" y="1329930"/>
            <a:ext cx="6119812" cy="3059906"/>
          </a:xfrm>
          <a:prstGeom prst="rect">
            <a:avLst/>
          </a:prstGeom>
          <a:noFill/>
          <a:ln w="9525">
            <a:noFill/>
            <a:miter lim="800000"/>
            <a:headEnd/>
            <a:tailEnd/>
          </a:ln>
        </p:spPr>
      </p:pic>
      <p:sp>
        <p:nvSpPr>
          <p:cNvPr id="5"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5" name="Rectangle 2"/>
          <p:cNvSpPr>
            <a:spLocks noGrp="1" noChangeArrowheads="1"/>
          </p:cNvSpPr>
          <p:nvPr>
            <p:ph type="body" idx="1"/>
          </p:nvPr>
        </p:nvSpPr>
        <p:spPr>
          <a:xfrm>
            <a:off x="342900" y="608409"/>
            <a:ext cx="5346700" cy="3946922"/>
          </a:xfrm>
        </p:spPr>
        <p:txBody>
          <a:bodyPr>
            <a:normAutofit fontScale="93750" lnSpcReduction="10000"/>
          </a:bodyPr>
          <a:lstStyle/>
          <a:p>
            <a:pPr eaLnBrk="1" hangingPunct="1"/>
            <a:r>
              <a:rPr lang="zh-CN" altLang="en-US" sz="2400" dirty="0" smtClean="0"/>
              <a:t>交往范围：同龄人、领导模式</a:t>
            </a:r>
            <a:r>
              <a:rPr lang="zh-CN" altLang="en-US" sz="1600" dirty="0" smtClean="0"/>
              <a:t> </a:t>
            </a:r>
            <a:endParaRPr lang="zh-CN" altLang="en-US" sz="2000" dirty="0" smtClean="0"/>
          </a:p>
          <a:p>
            <a:pPr eaLnBrk="1" hangingPunct="1"/>
            <a:r>
              <a:rPr lang="zh-CN" altLang="en-US" sz="2400" dirty="0" smtClean="0"/>
              <a:t>心理冲突：自我感对迷茫感</a:t>
            </a:r>
            <a:r>
              <a:rPr lang="zh-CN" altLang="en-US" sz="2000" dirty="0" smtClean="0"/>
              <a:t> </a:t>
            </a:r>
            <a:endParaRPr lang="zh-CN" altLang="en-US" sz="2400" dirty="0" smtClean="0"/>
          </a:p>
          <a:p>
            <a:pPr eaLnBrk="1" hangingPunct="1"/>
            <a:endParaRPr lang="zh-CN" altLang="en-US" sz="2000" dirty="0" smtClean="0"/>
          </a:p>
          <a:p>
            <a:pPr eaLnBrk="1" hangingPunct="1"/>
            <a:r>
              <a:rPr lang="zh-CN" altLang="en-US" sz="2400" dirty="0" smtClean="0"/>
              <a:t>知道自己是谁，找到自己的位置，接受并欣赏自己</a:t>
            </a:r>
            <a:endParaRPr lang="zh-CN" altLang="en-US" sz="2400" dirty="0" smtClean="0"/>
          </a:p>
          <a:p>
            <a:pPr eaLnBrk="1" hangingPunct="1"/>
            <a:r>
              <a:rPr lang="zh-CN" altLang="en-US" sz="2400" dirty="0" smtClean="0"/>
              <a:t>否则会陷入迷茫和混乱</a:t>
            </a:r>
            <a:endParaRPr lang="zh-CN" altLang="en-US" sz="2400" dirty="0" smtClean="0"/>
          </a:p>
          <a:p>
            <a:pPr eaLnBrk="1" hangingPunct="1"/>
            <a:endParaRPr lang="zh-CN" altLang="en-US" sz="2400" dirty="0" smtClean="0"/>
          </a:p>
          <a:p>
            <a:pPr eaLnBrk="1" hangingPunct="1"/>
            <a:r>
              <a:rPr lang="zh-CN" altLang="en-US" sz="2400" dirty="0" smtClean="0"/>
              <a:t>品质：</a:t>
            </a:r>
            <a:endParaRPr lang="zh-CN" altLang="en-US" sz="2400" dirty="0" smtClean="0"/>
          </a:p>
          <a:p>
            <a:pPr eaLnBrk="1" hangingPunct="1">
              <a:buFont typeface="Wingdings" panose="05000000000000000000" pitchFamily="2" charset="2"/>
              <a:buNone/>
            </a:pPr>
            <a:r>
              <a:rPr lang="zh-CN" altLang="en-US" sz="2400" dirty="0" smtClean="0">
                <a:solidFill>
                  <a:srgbClr val="FF0000"/>
                </a:solidFill>
              </a:rPr>
              <a:t>稳定的自知</a:t>
            </a:r>
            <a:endParaRPr lang="zh-CN" altLang="en-US" sz="2400" dirty="0" smtClean="0">
              <a:solidFill>
                <a:srgbClr val="FF0000"/>
              </a:solidFill>
            </a:endParaRPr>
          </a:p>
          <a:p>
            <a:pPr eaLnBrk="1" hangingPunct="1">
              <a:buFont typeface="Wingdings" panose="05000000000000000000" pitchFamily="2" charset="2"/>
              <a:buNone/>
            </a:pPr>
            <a:r>
              <a:rPr lang="zh-CN" altLang="en-US" sz="2400" dirty="0" smtClean="0">
                <a:solidFill>
                  <a:srgbClr val="FF0000"/>
                </a:solidFill>
              </a:rPr>
              <a:t>忠诚</a:t>
            </a:r>
            <a:endParaRPr lang="zh-CN" altLang="en-US" sz="2400" dirty="0" smtClean="0">
              <a:solidFill>
                <a:srgbClr val="FF0000"/>
              </a:solidFill>
            </a:endParaRPr>
          </a:p>
        </p:txBody>
      </p:sp>
      <p:pic>
        <p:nvPicPr>
          <p:cNvPr id="2097174" name="Picture 3" descr="wKgBm04W7Avq704MAAFcaQQbnJU32"/>
          <p:cNvPicPr>
            <a:picLocks noChangeAspect="1" noChangeArrowheads="1"/>
          </p:cNvPicPr>
          <p:nvPr/>
        </p:nvPicPr>
        <p:blipFill>
          <a:blip r:embed="rId1" cstate="print"/>
          <a:srcRect/>
          <a:stretch>
            <a:fillRect/>
          </a:stretch>
        </p:blipFill>
        <p:spPr bwMode="auto">
          <a:xfrm>
            <a:off x="5173666" y="2444355"/>
            <a:ext cx="3754437" cy="2355056"/>
          </a:xfrm>
          <a:prstGeom prst="rect">
            <a:avLst/>
          </a:prstGeom>
          <a:noFill/>
          <a:ln w="9525">
            <a:noFill/>
            <a:miter lim="800000"/>
            <a:headEnd/>
            <a:tailEnd/>
          </a:ln>
        </p:spPr>
      </p:pic>
      <p:pic>
        <p:nvPicPr>
          <p:cNvPr id="2097175" name="Picture 4" descr="u=1362601016,1309241786&amp;fm=21&amp;gp=0"/>
          <p:cNvPicPr>
            <a:picLocks noChangeAspect="1" noChangeArrowheads="1"/>
          </p:cNvPicPr>
          <p:nvPr/>
        </p:nvPicPr>
        <p:blipFill>
          <a:blip r:embed="rId2" cstate="print"/>
          <a:srcRect/>
          <a:stretch>
            <a:fillRect/>
          </a:stretch>
        </p:blipFill>
        <p:spPr bwMode="auto">
          <a:xfrm>
            <a:off x="5160963" y="579836"/>
            <a:ext cx="3752850" cy="1876425"/>
          </a:xfrm>
          <a:prstGeom prst="rect">
            <a:avLst/>
          </a:prstGeom>
          <a:noFill/>
          <a:ln w="9525">
            <a:noFill/>
            <a:miter lim="800000"/>
            <a:headEnd/>
            <a:tailEnd/>
          </a:ln>
        </p:spPr>
      </p:pic>
      <p:sp>
        <p:nvSpPr>
          <p:cNvPr id="6"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Rectangle 2"/>
          <p:cNvSpPr>
            <a:spLocks noGrp="1" noChangeArrowheads="1"/>
          </p:cNvSpPr>
          <p:nvPr>
            <p:ph type="body" idx="1"/>
          </p:nvPr>
        </p:nvSpPr>
        <p:spPr/>
        <p:txBody>
          <a:bodyPr/>
          <a:lstStyle/>
          <a:p>
            <a:pPr eaLnBrk="1" hangingPunct="1"/>
            <a:endParaRPr lang="zh-CN" altLang="en-US" dirty="0" smtClean="0"/>
          </a:p>
        </p:txBody>
      </p:sp>
      <p:sp>
        <p:nvSpPr>
          <p:cNvPr id="1048738" name="Rectangle 3"/>
          <p:cNvSpPr>
            <a:spLocks noGrp="1" noChangeArrowheads="1"/>
          </p:cNvSpPr>
          <p:nvPr>
            <p:ph type="title"/>
          </p:nvPr>
        </p:nvSpPr>
        <p:spPr>
          <a:xfrm>
            <a:off x="1012825" y="612478"/>
            <a:ext cx="8324850" cy="519113"/>
          </a:xfrm>
          <a:effectLst>
            <a:outerShdw dist="35921" dir="2700000" algn="ctr" rotWithShape="0">
              <a:schemeClr val="bg1"/>
            </a:outerShdw>
          </a:effectLst>
        </p:spPr>
        <p:txBody>
          <a:bodyPr>
            <a:noAutofit/>
          </a:bodyPr>
          <a:lstStyle/>
          <a:p>
            <a:pPr eaLnBrk="1" hangingPunct="1"/>
            <a:r>
              <a:rPr lang="en-US" altLang="zh-CN" sz="2800" b="1" dirty="0" smtClean="0"/>
              <a:t>6.</a:t>
            </a:r>
            <a:r>
              <a:rPr lang="zh-CN" altLang="en-US" sz="2800" b="1" dirty="0" smtClean="0"/>
              <a:t>成年早期（</a:t>
            </a:r>
            <a:r>
              <a:rPr lang="en-US" altLang="zh-CN" sz="2800" b="1" dirty="0" smtClean="0"/>
              <a:t>18</a:t>
            </a:r>
            <a:r>
              <a:rPr lang="zh-CN" altLang="en-US" sz="2800" b="1" dirty="0" smtClean="0"/>
              <a:t>～</a:t>
            </a:r>
            <a:r>
              <a:rPr lang="en-US" altLang="zh-CN" sz="2800" b="1" dirty="0" smtClean="0"/>
              <a:t>25</a:t>
            </a:r>
            <a:r>
              <a:rPr lang="zh-CN" altLang="en-US" sz="2800" b="1" dirty="0" smtClean="0"/>
              <a:t>岁）：</a:t>
            </a:r>
            <a:br>
              <a:rPr lang="zh-CN" altLang="en-US" sz="2800" b="1" dirty="0" smtClean="0"/>
            </a:br>
            <a:r>
              <a:rPr lang="zh-CN" altLang="en-US" sz="2800" b="1" dirty="0" smtClean="0"/>
              <a:t>获得亲密感而避免孤独感 </a:t>
            </a:r>
            <a:endParaRPr lang="zh-CN" altLang="en-US" sz="2800" b="1" dirty="0" smtClean="0"/>
          </a:p>
        </p:txBody>
      </p:sp>
      <p:pic>
        <p:nvPicPr>
          <p:cNvPr id="2097176" name="Picture 4" descr="u=1711162361,3771135702&amp;fm=21&amp;gp=0"/>
          <p:cNvPicPr>
            <a:picLocks noChangeAspect="1" noChangeArrowheads="1"/>
          </p:cNvPicPr>
          <p:nvPr/>
        </p:nvPicPr>
        <p:blipFill>
          <a:blip r:embed="rId1" cstate="print"/>
          <a:srcRect/>
          <a:stretch>
            <a:fillRect/>
          </a:stretch>
        </p:blipFill>
        <p:spPr bwMode="auto">
          <a:xfrm>
            <a:off x="899592" y="1275607"/>
            <a:ext cx="6769100" cy="3384947"/>
          </a:xfrm>
          <a:prstGeom prst="rect">
            <a:avLst/>
          </a:prstGeom>
          <a:noFill/>
          <a:ln w="9525">
            <a:noFill/>
            <a:miter lim="800000"/>
            <a:headEnd/>
            <a:tailEnd/>
          </a:ln>
        </p:spPr>
      </p:pic>
      <p:sp>
        <p:nvSpPr>
          <p:cNvPr id="6"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0" name="Rectangle 2"/>
          <p:cNvSpPr>
            <a:spLocks noGrp="1" noChangeArrowheads="1"/>
          </p:cNvSpPr>
          <p:nvPr>
            <p:ph type="title"/>
          </p:nvPr>
        </p:nvSpPr>
        <p:spPr/>
        <p:txBody>
          <a:bodyPr/>
          <a:lstStyle/>
          <a:p>
            <a:endParaRPr lang="zh-CN" altLang="en-US" smtClean="0"/>
          </a:p>
        </p:txBody>
      </p:sp>
      <p:sp>
        <p:nvSpPr>
          <p:cNvPr id="1048741" name="Rectangle 3"/>
          <p:cNvSpPr>
            <a:spLocks noGrp="1" noChangeArrowheads="1"/>
          </p:cNvSpPr>
          <p:nvPr>
            <p:ph type="body" idx="1"/>
          </p:nvPr>
        </p:nvSpPr>
        <p:spPr/>
        <p:txBody>
          <a:bodyPr/>
          <a:lstStyle/>
          <a:p>
            <a:r>
              <a:rPr lang="zh-CN" altLang="en-US" b="1" dirty="0" smtClean="0"/>
              <a:t>没有自我的人是可悲的。</a:t>
            </a:r>
            <a:endParaRPr lang="zh-CN" altLang="en-US" b="1" dirty="0" smtClean="0"/>
          </a:p>
          <a:p>
            <a:r>
              <a:rPr lang="zh-CN" altLang="en-US" b="1" dirty="0" smtClean="0"/>
              <a:t>例子：恐怖分子，自杀袭击者</a:t>
            </a:r>
            <a:r>
              <a:rPr lang="en-US" altLang="zh-CN" b="1" dirty="0" smtClean="0"/>
              <a:t>……</a:t>
            </a:r>
            <a:endParaRPr lang="en-US" altLang="zh-CN" b="1" dirty="0" smtClean="0"/>
          </a:p>
        </p:txBody>
      </p:sp>
      <p:pic>
        <p:nvPicPr>
          <p:cNvPr id="2097178" name="Picture 5" descr="2009120822234673"/>
          <p:cNvPicPr>
            <a:picLocks noChangeAspect="1" noChangeArrowheads="1"/>
          </p:cNvPicPr>
          <p:nvPr/>
        </p:nvPicPr>
        <p:blipFill>
          <a:blip r:embed="rId1" cstate="print"/>
          <a:srcRect/>
          <a:stretch>
            <a:fillRect/>
          </a:stretch>
        </p:blipFill>
        <p:spPr bwMode="auto">
          <a:xfrm>
            <a:off x="755576" y="2355727"/>
            <a:ext cx="3456384" cy="1935956"/>
          </a:xfrm>
          <a:prstGeom prst="rect">
            <a:avLst/>
          </a:prstGeom>
          <a:noFill/>
        </p:spPr>
      </p:pic>
      <p:pic>
        <p:nvPicPr>
          <p:cNvPr id="2097179" name="Picture 6" descr="F200709100844433038019950"/>
          <p:cNvPicPr>
            <a:picLocks noChangeAspect="1" noChangeArrowheads="1"/>
          </p:cNvPicPr>
          <p:nvPr/>
        </p:nvPicPr>
        <p:blipFill>
          <a:blip r:embed="rId2" cstate="print"/>
          <a:srcRect/>
          <a:stretch>
            <a:fillRect/>
          </a:stretch>
        </p:blipFill>
        <p:spPr bwMode="auto">
          <a:xfrm>
            <a:off x="5508104" y="2380408"/>
            <a:ext cx="2880320" cy="2019908"/>
          </a:xfrm>
          <a:prstGeom prst="rect">
            <a:avLst/>
          </a:prstGeom>
          <a:noFill/>
        </p:spPr>
      </p:pic>
      <p:sp>
        <p:nvSpPr>
          <p:cNvPr id="8" name="Rectangle 16"/>
          <p:cNvSpPr>
            <a:spLocks noChangeArrowheads="1"/>
          </p:cNvSpPr>
          <p:nvPr/>
        </p:nvSpPr>
        <p:spPr bwMode="auto">
          <a:xfrm>
            <a:off x="0" y="627534"/>
            <a:ext cx="2555776" cy="400110"/>
          </a:xfrm>
          <a:prstGeom prst="rect">
            <a:avLst/>
          </a:prstGeom>
          <a:solidFill>
            <a:srgbClr val="FF0000"/>
          </a:solidFill>
          <a:ln w="9525">
            <a:noFill/>
            <a:miter lim="800000"/>
          </a:ln>
          <a:effectLst/>
        </p:spPr>
        <p:txBody>
          <a:bodyPr wrap="square">
            <a:spAutoFit/>
          </a:bodyPr>
          <a:lstStyle/>
          <a:p>
            <a:pPr>
              <a:spcBef>
                <a:spcPct val="0"/>
              </a:spcBef>
              <a:buClrTx/>
              <a:buFontTx/>
              <a:buNone/>
            </a:pPr>
            <a:r>
              <a:rPr lang="zh-CN" altLang="en-US" sz="2000" b="1" dirty="0" smtClean="0">
                <a:solidFill>
                  <a:srgbClr val="FFFF00"/>
                </a:solidFill>
                <a:ea typeface="宋体" panose="02010600030101010101" pitchFamily="2" charset="-122"/>
              </a:rPr>
              <a:t>案例：失去自我的人</a:t>
            </a:r>
            <a:endParaRPr lang="zh-CN" altLang="en-US" sz="2000" b="1" dirty="0">
              <a:solidFill>
                <a:srgbClr val="FFFF00"/>
              </a:solidFill>
              <a:ea typeface="宋体" panose="02010600030101010101" pitchFamily="2" charset="-122"/>
            </a:endParaRPr>
          </a:p>
        </p:txBody>
      </p:sp>
      <p:sp>
        <p:nvSpPr>
          <p:cNvPr id="9"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3" name="Rectangle 2"/>
          <p:cNvSpPr>
            <a:spLocks noGrp="1" noChangeArrowheads="1"/>
          </p:cNvSpPr>
          <p:nvPr>
            <p:ph type="body" idx="1"/>
          </p:nvPr>
        </p:nvSpPr>
        <p:spPr>
          <a:xfrm>
            <a:off x="539750" y="672704"/>
            <a:ext cx="6985000" cy="3618309"/>
          </a:xfrm>
        </p:spPr>
        <p:txBody>
          <a:bodyPr>
            <a:normAutofit fontScale="87500" lnSpcReduction="20000"/>
          </a:bodyPr>
          <a:lstStyle/>
          <a:p>
            <a:pPr eaLnBrk="1" hangingPunct="1"/>
            <a:r>
              <a:rPr lang="zh-CN" altLang="en-US" dirty="0" smtClean="0"/>
              <a:t>交往范围：朋友、恋人</a:t>
            </a:r>
            <a:endParaRPr lang="zh-CN" altLang="en-US" dirty="0" smtClean="0"/>
          </a:p>
          <a:p>
            <a:pPr eaLnBrk="1" hangingPunct="1"/>
            <a:r>
              <a:rPr lang="zh-CN" altLang="en-US" dirty="0" smtClean="0"/>
              <a:t>心理冲突</a:t>
            </a:r>
            <a:r>
              <a:rPr lang="zh-CN" altLang="en-US" sz="3200" dirty="0" smtClean="0"/>
              <a:t>：</a:t>
            </a:r>
            <a:r>
              <a:rPr lang="zh-CN" altLang="en-US" dirty="0" smtClean="0"/>
              <a:t>亲密感对孤独感</a:t>
            </a:r>
            <a:r>
              <a:rPr lang="zh-CN" altLang="en-US" sz="2000" dirty="0" smtClean="0"/>
              <a:t> </a:t>
            </a:r>
            <a:endParaRPr lang="zh-CN" altLang="en-US" dirty="0" smtClean="0"/>
          </a:p>
          <a:p>
            <a:pPr eaLnBrk="1" hangingPunct="1"/>
            <a:r>
              <a:rPr lang="zh-CN" altLang="en-US" dirty="0" smtClean="0"/>
              <a:t>心理任务：</a:t>
            </a:r>
            <a:endParaRPr lang="zh-CN" altLang="en-US" dirty="0" smtClean="0"/>
          </a:p>
          <a:p>
            <a:pPr eaLnBrk="1" hangingPunct="1">
              <a:buFont typeface="Wingdings" panose="05000000000000000000" pitchFamily="2" charset="2"/>
              <a:buNone/>
            </a:pPr>
            <a:r>
              <a:rPr lang="zh-CN" altLang="en-US" dirty="0" smtClean="0">
                <a:solidFill>
                  <a:srgbClr val="FF0066"/>
                </a:solidFill>
              </a:rPr>
              <a:t>健全人格</a:t>
            </a:r>
            <a:endParaRPr lang="zh-CN" altLang="en-US" dirty="0" smtClean="0">
              <a:solidFill>
                <a:srgbClr val="FF0066"/>
              </a:solidFill>
            </a:endParaRPr>
          </a:p>
          <a:p>
            <a:pPr eaLnBrk="1" hangingPunct="1">
              <a:buFont typeface="Wingdings" panose="05000000000000000000" pitchFamily="2" charset="2"/>
              <a:buNone/>
            </a:pPr>
            <a:r>
              <a:rPr lang="zh-CN" altLang="en-US" dirty="0" smtClean="0">
                <a:solidFill>
                  <a:srgbClr val="FF0066"/>
                </a:solidFill>
              </a:rPr>
              <a:t>发展人际关系</a:t>
            </a:r>
            <a:endParaRPr lang="zh-CN" altLang="en-US" dirty="0" smtClean="0">
              <a:solidFill>
                <a:srgbClr val="FF0066"/>
              </a:solidFill>
            </a:endParaRPr>
          </a:p>
          <a:p>
            <a:pPr eaLnBrk="1" hangingPunct="1">
              <a:buFont typeface="Wingdings" panose="05000000000000000000" pitchFamily="2" charset="2"/>
              <a:buNone/>
            </a:pPr>
            <a:r>
              <a:rPr lang="zh-CN" altLang="en-US" dirty="0" smtClean="0">
                <a:solidFill>
                  <a:srgbClr val="FF0066"/>
                </a:solidFill>
              </a:rPr>
              <a:t>建立亲密关系</a:t>
            </a:r>
            <a:endParaRPr lang="zh-CN" altLang="en-US" dirty="0" smtClean="0">
              <a:solidFill>
                <a:srgbClr val="FF0066"/>
              </a:solidFill>
            </a:endParaRPr>
          </a:p>
          <a:p>
            <a:pPr eaLnBrk="1" hangingPunct="1"/>
            <a:r>
              <a:rPr lang="zh-CN" altLang="en-US" sz="3200" dirty="0" smtClean="0"/>
              <a:t>品质</a:t>
            </a:r>
            <a:r>
              <a:rPr lang="zh-CN" altLang="en-US" dirty="0" smtClean="0"/>
              <a:t>：</a:t>
            </a:r>
            <a:endParaRPr lang="zh-CN" altLang="en-US" dirty="0" smtClean="0"/>
          </a:p>
          <a:p>
            <a:pPr eaLnBrk="1" hangingPunct="1">
              <a:buFont typeface="Wingdings" panose="05000000000000000000" pitchFamily="2" charset="2"/>
              <a:buNone/>
            </a:pPr>
            <a:r>
              <a:rPr lang="zh-CN" altLang="en-US" dirty="0" smtClean="0">
                <a:solidFill>
                  <a:srgbClr val="FF0066"/>
                </a:solidFill>
              </a:rPr>
              <a:t>亲和力</a:t>
            </a:r>
            <a:endParaRPr lang="zh-CN" altLang="en-US" dirty="0" smtClean="0">
              <a:solidFill>
                <a:srgbClr val="FF0066"/>
              </a:solidFill>
            </a:endParaRPr>
          </a:p>
          <a:p>
            <a:pPr eaLnBrk="1" hangingPunct="1">
              <a:buFont typeface="Wingdings" panose="05000000000000000000" pitchFamily="2" charset="2"/>
              <a:buNone/>
            </a:pPr>
            <a:r>
              <a:rPr lang="zh-CN" altLang="en-US" dirty="0" smtClean="0">
                <a:solidFill>
                  <a:srgbClr val="FF0066"/>
                </a:solidFill>
              </a:rPr>
              <a:t>爱的能力</a:t>
            </a:r>
            <a:endParaRPr lang="zh-CN" altLang="en-US" dirty="0" smtClean="0"/>
          </a:p>
        </p:txBody>
      </p:sp>
      <p:pic>
        <p:nvPicPr>
          <p:cNvPr id="2097180" name="Picture 3" descr="u=1711162361,3771135702&amp;fm=21&amp;gp=0"/>
          <p:cNvPicPr>
            <a:picLocks noChangeAspect="1" noChangeArrowheads="1"/>
          </p:cNvPicPr>
          <p:nvPr/>
        </p:nvPicPr>
        <p:blipFill>
          <a:blip r:embed="rId1" cstate="print"/>
          <a:srcRect/>
          <a:stretch>
            <a:fillRect/>
          </a:stretch>
        </p:blipFill>
        <p:spPr bwMode="auto">
          <a:xfrm>
            <a:off x="3856041" y="2072880"/>
            <a:ext cx="4897437" cy="2449115"/>
          </a:xfrm>
          <a:prstGeom prst="rect">
            <a:avLst/>
          </a:prstGeom>
          <a:noFill/>
          <a:ln w="9525">
            <a:noFill/>
            <a:miter lim="800000"/>
            <a:headEnd/>
            <a:tailEnd/>
          </a:ln>
        </p:spPr>
      </p:pic>
      <p:sp>
        <p:nvSpPr>
          <p:cNvPr id="5"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97161" name="Picture 2" descr="1171ee38c7afd36496ddd8d6"/>
          <p:cNvPicPr>
            <a:picLocks noChangeAspect="1" noChangeArrowheads="1"/>
          </p:cNvPicPr>
          <p:nvPr/>
        </p:nvPicPr>
        <p:blipFill>
          <a:blip r:embed="rId1" cstate="print"/>
          <a:srcRect l="9448"/>
          <a:stretch>
            <a:fillRect/>
          </a:stretch>
        </p:blipFill>
        <p:spPr bwMode="auto">
          <a:xfrm>
            <a:off x="5242621" y="326975"/>
            <a:ext cx="2938755" cy="1884735"/>
          </a:xfrm>
          <a:prstGeom prst="rect">
            <a:avLst/>
          </a:prstGeom>
          <a:noFill/>
        </p:spPr>
      </p:pic>
      <p:pic>
        <p:nvPicPr>
          <p:cNvPr id="2097162" name="Picture 3" descr="5de799dcb26324045882dd79"/>
          <p:cNvPicPr>
            <a:picLocks noChangeAspect="1" noChangeArrowheads="1"/>
          </p:cNvPicPr>
          <p:nvPr/>
        </p:nvPicPr>
        <p:blipFill>
          <a:blip r:embed="rId2" cstate="print"/>
          <a:srcRect l="10799" r="10799"/>
          <a:stretch>
            <a:fillRect/>
          </a:stretch>
        </p:blipFill>
        <p:spPr bwMode="auto">
          <a:xfrm>
            <a:off x="5244205" y="2761255"/>
            <a:ext cx="2937630" cy="1827289"/>
          </a:xfrm>
          <a:prstGeom prst="rect">
            <a:avLst/>
          </a:prstGeom>
          <a:noFill/>
        </p:spPr>
      </p:pic>
      <p:pic>
        <p:nvPicPr>
          <p:cNvPr id="2097163" name="Picture 4" descr="b1c281c98db8ef5f7f3e6feb"/>
          <p:cNvPicPr>
            <a:picLocks noChangeAspect="1" noChangeArrowheads="1"/>
          </p:cNvPicPr>
          <p:nvPr/>
        </p:nvPicPr>
        <p:blipFill>
          <a:blip r:embed="rId3" cstate="print"/>
          <a:srcRect/>
          <a:stretch>
            <a:fillRect/>
          </a:stretch>
        </p:blipFill>
        <p:spPr bwMode="auto">
          <a:xfrm>
            <a:off x="251520" y="919236"/>
            <a:ext cx="3542500" cy="3740746"/>
          </a:xfrm>
          <a:prstGeom prst="rect">
            <a:avLst/>
          </a:prstGeom>
          <a:noFill/>
        </p:spPr>
      </p:pic>
      <p:sp>
        <p:nvSpPr>
          <p:cNvPr id="1048682" name="Rectangle 5"/>
          <p:cNvSpPr>
            <a:spLocks noGrp="1" noChangeArrowheads="1"/>
          </p:cNvSpPr>
          <p:nvPr>
            <p:ph type="title" idx="4294967295"/>
          </p:nvPr>
        </p:nvSpPr>
        <p:spPr>
          <a:xfrm>
            <a:off x="3941445" y="699770"/>
            <a:ext cx="846455" cy="4297045"/>
          </a:xfrm>
          <a:solidFill>
            <a:srgbClr val="FFFF00">
              <a:alpha val="56000"/>
            </a:srgbClr>
          </a:solidFill>
        </p:spPr>
        <p:txBody>
          <a:bodyPr>
            <a:noAutofit/>
          </a:bodyPr>
          <a:lstStyle/>
          <a:p>
            <a:r>
              <a:rPr lang="zh-CN" altLang="en-US" i="0" dirty="0">
                <a:solidFill>
                  <a:srgbClr val="FF0000"/>
                </a:solidFill>
                <a:latin typeface="Times New Roman" panose="02020603050405020304" pitchFamily="18" charset="0"/>
                <a:ea typeface="华文新魏" pitchFamily="2" charset="-122"/>
              </a:rPr>
              <a:t>我是</a:t>
            </a:r>
            <a:r>
              <a:rPr lang="en-US" altLang="zh-CN" i="0" dirty="0">
                <a:solidFill>
                  <a:srgbClr val="FF0000"/>
                </a:solidFill>
                <a:latin typeface="Times New Roman" panose="02020603050405020304" pitchFamily="18" charset="0"/>
                <a:ea typeface="华文新魏" pitchFamily="2" charset="-122"/>
              </a:rPr>
              <a:t>  </a:t>
            </a:r>
            <a:r>
              <a:rPr lang="zh-CN" altLang="en-US" i="0" dirty="0">
                <a:solidFill>
                  <a:srgbClr val="FF0000"/>
                </a:solidFill>
                <a:latin typeface="Times New Roman" panose="02020603050405020304" pitchFamily="18" charset="0"/>
                <a:ea typeface="华文新魏" pitchFamily="2" charset="-122"/>
              </a:rPr>
              <a:t>谁</a:t>
            </a:r>
            <a:endParaRPr lang="zh-CN" altLang="en-US" i="0" dirty="0">
              <a:solidFill>
                <a:srgbClr val="FF0000"/>
              </a:solidFill>
              <a:latin typeface="Times New Roman" panose="02020603050405020304" pitchFamily="18" charset="0"/>
              <a:ea typeface="华文新魏" pitchFamily="2" charset="-122"/>
            </a:endParaRPr>
          </a:p>
        </p:txBody>
      </p:sp>
    </p:spTree>
    <p:custDataLst>
      <p:tags r:id="rId4"/>
    </p:custData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5" name="Rectangle 2"/>
          <p:cNvSpPr>
            <a:spLocks noGrp="1" noChangeArrowheads="1"/>
          </p:cNvSpPr>
          <p:nvPr>
            <p:ph type="title"/>
          </p:nvPr>
        </p:nvSpPr>
        <p:spPr>
          <a:xfrm>
            <a:off x="827584" y="390922"/>
            <a:ext cx="8229600" cy="1028700"/>
          </a:xfrm>
        </p:spPr>
        <p:txBody>
          <a:bodyPr>
            <a:normAutofit/>
          </a:bodyPr>
          <a:lstStyle/>
          <a:p>
            <a:pPr eaLnBrk="1" hangingPunct="1"/>
            <a:r>
              <a:rPr lang="en-US" altLang="zh-CN" sz="2800" b="1" dirty="0" smtClean="0"/>
              <a:t>7.</a:t>
            </a:r>
            <a:r>
              <a:rPr lang="zh-CN" altLang="en-US" sz="2800" b="1" dirty="0" smtClean="0"/>
              <a:t>成年中期（</a:t>
            </a:r>
            <a:r>
              <a:rPr lang="en-US" altLang="zh-CN" sz="2800" b="1" dirty="0" smtClean="0"/>
              <a:t>25</a:t>
            </a:r>
            <a:r>
              <a:rPr lang="zh-CN" altLang="en-US" sz="2800" b="1" dirty="0" smtClean="0"/>
              <a:t>～</a:t>
            </a:r>
            <a:r>
              <a:rPr lang="en-US" altLang="zh-CN" sz="2800" b="1" dirty="0" smtClean="0"/>
              <a:t>65</a:t>
            </a:r>
            <a:r>
              <a:rPr lang="zh-CN" altLang="en-US" sz="2800" b="1" dirty="0" smtClean="0"/>
              <a:t>岁）：</a:t>
            </a:r>
            <a:br>
              <a:rPr lang="zh-CN" altLang="en-US" sz="2800" b="1" dirty="0" smtClean="0"/>
            </a:br>
            <a:r>
              <a:rPr lang="zh-CN" altLang="en-US" sz="2800" b="1" dirty="0" smtClean="0"/>
              <a:t>获得创造力感，避免“自我专注”</a:t>
            </a:r>
            <a:endParaRPr lang="zh-CN" altLang="en-US" sz="2800" b="1" dirty="0" smtClean="0"/>
          </a:p>
        </p:txBody>
      </p:sp>
      <p:sp>
        <p:nvSpPr>
          <p:cNvPr id="1048746" name="AutoShape 5" descr="u=3947309624,3873333032&amp;fm=21&amp;gp=0"/>
          <p:cNvSpPr>
            <a:spLocks noChangeAspect="1" noChangeArrowheads="1"/>
          </p:cNvSpPr>
          <p:nvPr/>
        </p:nvSpPr>
        <p:spPr bwMode="auto">
          <a:xfrm>
            <a:off x="4419600" y="2457450"/>
            <a:ext cx="304800" cy="228600"/>
          </a:xfrm>
          <a:prstGeom prst="rect">
            <a:avLst/>
          </a:prstGeom>
          <a:noFill/>
          <a:ln w="9525">
            <a:noFill/>
            <a:miter lim="800000"/>
          </a:ln>
        </p:spPr>
        <p:txBody>
          <a:bodyPr/>
          <a:lstStyle/>
          <a:p>
            <a:endParaRPr lang="zh-CN" altLang="en-US"/>
          </a:p>
        </p:txBody>
      </p:sp>
      <p:sp>
        <p:nvSpPr>
          <p:cNvPr id="1048747" name="AutoShape 7" descr="u=3947309624,3873333032&amp;fm=21&amp;gp=0"/>
          <p:cNvSpPr>
            <a:spLocks noChangeAspect="1" noChangeArrowheads="1"/>
          </p:cNvSpPr>
          <p:nvPr/>
        </p:nvSpPr>
        <p:spPr bwMode="auto">
          <a:xfrm>
            <a:off x="4419600" y="2457450"/>
            <a:ext cx="304800" cy="228600"/>
          </a:xfrm>
          <a:prstGeom prst="rect">
            <a:avLst/>
          </a:prstGeom>
          <a:noFill/>
          <a:ln w="9525">
            <a:noFill/>
            <a:miter lim="800000"/>
          </a:ln>
        </p:spPr>
        <p:txBody>
          <a:bodyPr/>
          <a:lstStyle/>
          <a:p>
            <a:endParaRPr lang="zh-CN" altLang="en-US"/>
          </a:p>
        </p:txBody>
      </p:sp>
      <p:sp>
        <p:nvSpPr>
          <p:cNvPr id="1048748" name="AutoShape 9" descr="u=3947309624,3873333032&amp;fm=21&amp;gp=0"/>
          <p:cNvSpPr>
            <a:spLocks noChangeAspect="1" noChangeArrowheads="1"/>
          </p:cNvSpPr>
          <p:nvPr/>
        </p:nvSpPr>
        <p:spPr bwMode="auto">
          <a:xfrm>
            <a:off x="4419600" y="2457450"/>
            <a:ext cx="304800" cy="228600"/>
          </a:xfrm>
          <a:prstGeom prst="rect">
            <a:avLst/>
          </a:prstGeom>
          <a:noFill/>
          <a:ln w="9525">
            <a:noFill/>
            <a:miter lim="800000"/>
          </a:ln>
        </p:spPr>
        <p:txBody>
          <a:bodyPr/>
          <a:lstStyle/>
          <a:p>
            <a:endParaRPr lang="zh-CN" altLang="en-US"/>
          </a:p>
        </p:txBody>
      </p:sp>
      <p:pic>
        <p:nvPicPr>
          <p:cNvPr id="2097181" name="Picture 11" descr="U2184P28T3D2456299F346DT20090404133621"/>
          <p:cNvPicPr>
            <a:picLocks noChangeAspect="1" noChangeArrowheads="1"/>
          </p:cNvPicPr>
          <p:nvPr/>
        </p:nvPicPr>
        <p:blipFill>
          <a:blip r:embed="rId1" cstate="print"/>
          <a:srcRect/>
          <a:stretch>
            <a:fillRect/>
          </a:stretch>
        </p:blipFill>
        <p:spPr bwMode="auto">
          <a:xfrm>
            <a:off x="4394200" y="1972867"/>
            <a:ext cx="4749800" cy="2376488"/>
          </a:xfrm>
          <a:prstGeom prst="rect">
            <a:avLst/>
          </a:prstGeom>
          <a:noFill/>
          <a:ln w="9525">
            <a:noFill/>
            <a:miter lim="800000"/>
            <a:headEnd/>
            <a:tailEnd/>
          </a:ln>
        </p:spPr>
      </p:pic>
      <p:sp>
        <p:nvSpPr>
          <p:cNvPr id="1048749" name="Rectangle 12"/>
          <p:cNvSpPr>
            <a:spLocks noGrp="1" noChangeArrowheads="1"/>
          </p:cNvSpPr>
          <p:nvPr>
            <p:ph type="body" idx="1"/>
          </p:nvPr>
        </p:nvSpPr>
        <p:spPr>
          <a:xfrm>
            <a:off x="50800" y="1744267"/>
            <a:ext cx="4203700" cy="3618309"/>
          </a:xfrm>
          <a:noFill/>
        </p:spPr>
        <p:txBody>
          <a:bodyPr/>
          <a:lstStyle/>
          <a:p>
            <a:pPr eaLnBrk="1" hangingPunct="1"/>
            <a:r>
              <a:rPr lang="zh-CN" altLang="en-US" dirty="0" smtClean="0"/>
              <a:t>交往范围：同事、家庭</a:t>
            </a:r>
            <a:r>
              <a:rPr lang="zh-CN" altLang="en-US" sz="2000" dirty="0" smtClean="0"/>
              <a:t> </a:t>
            </a:r>
            <a:endParaRPr lang="zh-CN" altLang="en-US" dirty="0" smtClean="0"/>
          </a:p>
          <a:p>
            <a:pPr eaLnBrk="1" hangingPunct="1"/>
            <a:r>
              <a:rPr lang="zh-CN" altLang="en-US" dirty="0" smtClean="0"/>
              <a:t>心理冲突：发展</a:t>
            </a:r>
            <a:r>
              <a:rPr lang="en-US" altLang="zh-CN" dirty="0" smtClean="0"/>
              <a:t>/</a:t>
            </a:r>
            <a:r>
              <a:rPr lang="zh-CN" altLang="en-US" dirty="0" smtClean="0"/>
              <a:t>停滞</a:t>
            </a:r>
            <a:endParaRPr lang="zh-CN" altLang="en-US" dirty="0" smtClean="0"/>
          </a:p>
          <a:p>
            <a:pPr eaLnBrk="1" hangingPunct="1"/>
            <a:r>
              <a:rPr lang="zh-CN" altLang="en-US" dirty="0" smtClean="0"/>
              <a:t>品质：关心</a:t>
            </a:r>
            <a:endParaRPr lang="zh-CN" altLang="en-US" dirty="0" smtClean="0"/>
          </a:p>
        </p:txBody>
      </p:sp>
      <p:sp>
        <p:nvSpPr>
          <p:cNvPr id="9"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1" name="Rectangle 2"/>
          <p:cNvSpPr>
            <a:spLocks noGrp="1" noChangeArrowheads="1"/>
          </p:cNvSpPr>
          <p:nvPr>
            <p:ph type="title"/>
          </p:nvPr>
        </p:nvSpPr>
        <p:spPr>
          <a:xfrm>
            <a:off x="457200" y="418356"/>
            <a:ext cx="8229600" cy="857250"/>
          </a:xfrm>
        </p:spPr>
        <p:txBody>
          <a:bodyPr>
            <a:noAutofit/>
          </a:bodyPr>
          <a:lstStyle/>
          <a:p>
            <a:pPr eaLnBrk="1" hangingPunct="1"/>
            <a:r>
              <a:rPr lang="en-US" altLang="zh-CN" sz="2800" b="1" dirty="0" smtClean="0"/>
              <a:t>8.</a:t>
            </a:r>
            <a:r>
              <a:rPr lang="zh-CN" altLang="en-US" sz="2800" b="1" dirty="0" smtClean="0"/>
              <a:t>成年后期（</a:t>
            </a:r>
            <a:r>
              <a:rPr lang="en-US" altLang="zh-CN" sz="2800" b="1" dirty="0" smtClean="0"/>
              <a:t>65</a:t>
            </a:r>
            <a:r>
              <a:rPr lang="zh-CN" altLang="en-US" sz="2800" b="1" dirty="0" smtClean="0"/>
              <a:t>岁以上）：</a:t>
            </a:r>
            <a:br>
              <a:rPr lang="zh-CN" altLang="en-US" sz="2800" b="1" dirty="0" smtClean="0"/>
            </a:br>
            <a:r>
              <a:rPr lang="zh-CN" altLang="en-US" sz="2800" b="1" dirty="0" smtClean="0"/>
              <a:t>获得完美感而避免失望感</a:t>
            </a:r>
            <a:endParaRPr lang="zh-CN" altLang="en-US" sz="2800" b="1" dirty="0" smtClean="0"/>
          </a:p>
        </p:txBody>
      </p:sp>
      <p:sp>
        <p:nvSpPr>
          <p:cNvPr id="1048752" name="Rectangle 3"/>
          <p:cNvSpPr>
            <a:spLocks noGrp="1" noChangeArrowheads="1"/>
          </p:cNvSpPr>
          <p:nvPr>
            <p:ph type="body" idx="1"/>
          </p:nvPr>
        </p:nvSpPr>
        <p:spPr>
          <a:xfrm>
            <a:off x="0" y="1514475"/>
            <a:ext cx="4254500" cy="2914650"/>
          </a:xfrm>
        </p:spPr>
        <p:txBody>
          <a:bodyPr/>
          <a:lstStyle/>
          <a:p>
            <a:pPr eaLnBrk="1" hangingPunct="1"/>
            <a:r>
              <a:rPr lang="zh-CN" altLang="en-US" dirty="0" smtClean="0"/>
              <a:t>交往范围：全体人类</a:t>
            </a:r>
            <a:r>
              <a:rPr lang="zh-CN" altLang="en-US" sz="2000" dirty="0" smtClean="0"/>
              <a:t> </a:t>
            </a:r>
            <a:endParaRPr lang="zh-CN" altLang="en-US" dirty="0" smtClean="0"/>
          </a:p>
          <a:p>
            <a:pPr eaLnBrk="1" hangingPunct="1"/>
            <a:r>
              <a:rPr lang="zh-CN" altLang="en-US" dirty="0" smtClean="0"/>
              <a:t>心理冲突：正直、满足</a:t>
            </a:r>
            <a:r>
              <a:rPr lang="en-US" altLang="zh-CN" dirty="0" smtClean="0"/>
              <a:t>/</a:t>
            </a:r>
            <a:r>
              <a:rPr lang="zh-CN" altLang="en-US" dirty="0" smtClean="0"/>
              <a:t>绝望</a:t>
            </a:r>
            <a:r>
              <a:rPr lang="zh-CN" altLang="en-US" sz="1600" dirty="0" smtClean="0"/>
              <a:t> </a:t>
            </a:r>
            <a:endParaRPr lang="zh-CN" altLang="en-US" dirty="0" smtClean="0"/>
          </a:p>
          <a:p>
            <a:pPr eaLnBrk="1" hangingPunct="1"/>
            <a:r>
              <a:rPr lang="zh-CN" altLang="en-US" dirty="0" smtClean="0"/>
              <a:t>品质：智慧</a:t>
            </a:r>
            <a:r>
              <a:rPr lang="zh-CN" altLang="en-US" sz="1600" dirty="0" smtClean="0"/>
              <a:t> </a:t>
            </a:r>
            <a:endParaRPr lang="zh-CN" altLang="en-US" dirty="0" smtClean="0"/>
          </a:p>
          <a:p>
            <a:pPr eaLnBrk="1" hangingPunct="1"/>
            <a:endParaRPr lang="zh-CN" altLang="en-US" dirty="0" smtClean="0"/>
          </a:p>
        </p:txBody>
      </p:sp>
      <p:pic>
        <p:nvPicPr>
          <p:cNvPr id="2097182" name="Picture 5" descr="618346"/>
          <p:cNvPicPr>
            <a:picLocks noChangeAspect="1" noChangeArrowheads="1"/>
          </p:cNvPicPr>
          <p:nvPr/>
        </p:nvPicPr>
        <p:blipFill>
          <a:blip r:embed="rId1" cstate="print"/>
          <a:srcRect/>
          <a:stretch>
            <a:fillRect/>
          </a:stretch>
        </p:blipFill>
        <p:spPr bwMode="auto">
          <a:xfrm>
            <a:off x="4521200" y="1265636"/>
            <a:ext cx="3810000" cy="1850231"/>
          </a:xfrm>
          <a:prstGeom prst="rect">
            <a:avLst/>
          </a:prstGeom>
          <a:noFill/>
          <a:ln w="9525">
            <a:noFill/>
            <a:miter lim="800000"/>
            <a:headEnd/>
            <a:tailEnd/>
          </a:ln>
        </p:spPr>
      </p:pic>
      <p:pic>
        <p:nvPicPr>
          <p:cNvPr id="2097183" name="Picture 7" descr="20140610_103955_755"/>
          <p:cNvPicPr>
            <a:picLocks noChangeAspect="1" noChangeArrowheads="1"/>
          </p:cNvPicPr>
          <p:nvPr/>
        </p:nvPicPr>
        <p:blipFill>
          <a:blip r:embed="rId2" cstate="print"/>
          <a:srcRect/>
          <a:stretch>
            <a:fillRect/>
          </a:stretch>
        </p:blipFill>
        <p:spPr bwMode="auto">
          <a:xfrm>
            <a:off x="4749803" y="3145633"/>
            <a:ext cx="3382963" cy="1902619"/>
          </a:xfrm>
          <a:prstGeom prst="rect">
            <a:avLst/>
          </a:prstGeom>
          <a:noFill/>
          <a:ln w="9525">
            <a:noFill/>
            <a:miter lim="800000"/>
            <a:headEnd/>
            <a:tailEnd/>
          </a:ln>
        </p:spPr>
      </p:pic>
      <p:sp>
        <p:nvSpPr>
          <p:cNvPr id="7"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Rectangle 2"/>
          <p:cNvSpPr>
            <a:spLocks noGrp="1" noChangeArrowheads="1"/>
          </p:cNvSpPr>
          <p:nvPr>
            <p:ph type="body" idx="1"/>
          </p:nvPr>
        </p:nvSpPr>
        <p:spPr>
          <a:xfrm>
            <a:off x="539750" y="1059657"/>
            <a:ext cx="8604250" cy="377429"/>
          </a:xfrm>
        </p:spPr>
        <p:txBody>
          <a:bodyPr>
            <a:noAutofit/>
          </a:bodyPr>
          <a:lstStyle/>
          <a:p>
            <a:pPr eaLnBrk="1" hangingPunct="1"/>
            <a:r>
              <a:rPr lang="zh-CN" altLang="en-US" sz="2400" b="1" dirty="0" smtClean="0">
                <a:solidFill>
                  <a:srgbClr val="FF0000"/>
                </a:solidFill>
              </a:rPr>
              <a:t>发展阶段            基本心理冲突       人际交往范围    品质</a:t>
            </a:r>
            <a:endParaRPr lang="zh-CN" altLang="en-US" sz="2400" b="1" dirty="0" smtClean="0">
              <a:solidFill>
                <a:srgbClr val="FF0000"/>
              </a:solidFill>
            </a:endParaRPr>
          </a:p>
        </p:txBody>
      </p:sp>
      <p:sp>
        <p:nvSpPr>
          <p:cNvPr id="1048657" name="Rectangle 3"/>
          <p:cNvSpPr>
            <a:spLocks noGrp="1" noChangeArrowheads="1"/>
          </p:cNvSpPr>
          <p:nvPr>
            <p:ph type="title"/>
          </p:nvPr>
        </p:nvSpPr>
        <p:spPr>
          <a:xfrm>
            <a:off x="395288" y="465536"/>
            <a:ext cx="8324850" cy="519113"/>
          </a:xfrm>
          <a:effectLst>
            <a:outerShdw dist="35921" dir="2700000" algn="ctr" rotWithShape="0">
              <a:schemeClr val="bg1"/>
            </a:outerShdw>
          </a:effectLst>
        </p:spPr>
        <p:txBody>
          <a:bodyPr>
            <a:normAutofit fontScale="90000"/>
          </a:bodyPr>
          <a:lstStyle/>
          <a:p>
            <a:pPr eaLnBrk="1" hangingPunct="1"/>
            <a:r>
              <a:rPr lang="zh-CN" altLang="en-US" b="1" dirty="0" smtClean="0"/>
              <a:t>埃里克森的心理发展八阶段理论</a:t>
            </a:r>
            <a:endParaRPr lang="zh-CN" altLang="en-US" b="1" dirty="0" smtClean="0"/>
          </a:p>
        </p:txBody>
      </p:sp>
      <p:sp>
        <p:nvSpPr>
          <p:cNvPr id="1048658" name="Rectangle 4"/>
          <p:cNvSpPr>
            <a:spLocks noChangeArrowheads="1"/>
          </p:cNvSpPr>
          <p:nvPr/>
        </p:nvSpPr>
        <p:spPr bwMode="auto">
          <a:xfrm>
            <a:off x="861690" y="1545432"/>
            <a:ext cx="8678862" cy="2807494"/>
          </a:xfrm>
          <a:prstGeom prst="rect">
            <a:avLst/>
          </a:prstGeom>
          <a:noFill/>
          <a:ln w="9525">
            <a:noFill/>
            <a:miter lim="800000"/>
          </a:ln>
        </p:spPr>
        <p:txBody>
          <a:bodyPr/>
          <a:lstStyle/>
          <a:p>
            <a:pPr marL="342900" indent="-342900">
              <a:spcBef>
                <a:spcPct val="20000"/>
              </a:spcBef>
              <a:buClr>
                <a:schemeClr val="bg2"/>
              </a:buClr>
              <a:buSzPct val="75000"/>
              <a:buFont typeface="Wingdings" panose="05000000000000000000" pitchFamily="2" charset="2"/>
              <a:buNone/>
            </a:pPr>
            <a:r>
              <a:rPr lang="zh-CN" altLang="en-US" sz="2000" b="1" i="0" dirty="0"/>
              <a:t>一、</a:t>
            </a:r>
            <a:r>
              <a:rPr lang="en-US" altLang="zh-CN" sz="2000" b="1" i="0" dirty="0"/>
              <a:t>0-1.5</a:t>
            </a:r>
            <a:r>
              <a:rPr lang="zh-CN" altLang="en-US" sz="2000" b="1" i="0" dirty="0"/>
              <a:t>婴儿期          信任</a:t>
            </a:r>
            <a:r>
              <a:rPr lang="en-US" altLang="zh-CN" sz="2000" b="1" i="0" dirty="0"/>
              <a:t>/</a:t>
            </a:r>
            <a:r>
              <a:rPr lang="zh-CN" altLang="en-US" sz="2000" b="1" i="0" dirty="0"/>
              <a:t>不信任               母亲             </a:t>
            </a:r>
            <a:r>
              <a:rPr lang="zh-CN" altLang="en-US" sz="2000" b="1" i="0" dirty="0" smtClean="0"/>
              <a:t>             希望</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二、</a:t>
            </a:r>
            <a:r>
              <a:rPr lang="en-US" altLang="zh-CN" sz="2000" b="1" i="0" dirty="0"/>
              <a:t>1.5-3</a:t>
            </a:r>
            <a:r>
              <a:rPr lang="zh-CN" altLang="en-US" sz="2000" b="1" i="0" dirty="0"/>
              <a:t>幼儿前期      自主性</a:t>
            </a:r>
            <a:r>
              <a:rPr lang="en-US" altLang="zh-CN" sz="2000" b="1" i="0" dirty="0"/>
              <a:t>/</a:t>
            </a:r>
            <a:r>
              <a:rPr lang="zh-CN" altLang="en-US" sz="2000" b="1" i="0" dirty="0"/>
              <a:t>羞耻感            父母亲         </a:t>
            </a:r>
            <a:r>
              <a:rPr lang="zh-CN" altLang="en-US" sz="2000" b="1" i="0" dirty="0" smtClean="0"/>
              <a:t>           意志 </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三、</a:t>
            </a:r>
            <a:r>
              <a:rPr lang="en-US" altLang="zh-CN" sz="2000" b="1" i="0" dirty="0"/>
              <a:t>3-6</a:t>
            </a:r>
            <a:r>
              <a:rPr lang="zh-CN" altLang="en-US" sz="2000" b="1" i="0" dirty="0"/>
              <a:t>游戏期           </a:t>
            </a:r>
            <a:r>
              <a:rPr lang="zh-CN" altLang="en-US" sz="2000" b="1" i="0" dirty="0" smtClean="0"/>
              <a:t>  主动性</a:t>
            </a:r>
            <a:r>
              <a:rPr lang="en-US" altLang="zh-CN" sz="2000" b="1" i="0" dirty="0"/>
              <a:t>/ </a:t>
            </a:r>
            <a:r>
              <a:rPr lang="zh-CN" altLang="en-US" sz="2000" b="1" i="0" dirty="0"/>
              <a:t>犯罪感            家庭              </a:t>
            </a:r>
            <a:r>
              <a:rPr lang="zh-CN" altLang="en-US" sz="2000" b="1" i="0" dirty="0" smtClean="0"/>
              <a:t>          目标</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四、</a:t>
            </a:r>
            <a:r>
              <a:rPr lang="en-US" altLang="zh-CN" sz="2000" b="1" i="0" dirty="0"/>
              <a:t>6-12</a:t>
            </a:r>
            <a:r>
              <a:rPr lang="zh-CN" altLang="en-US" sz="2000" b="1" i="0" dirty="0"/>
              <a:t>学龄期            勤奋感</a:t>
            </a:r>
            <a:r>
              <a:rPr lang="en-US" altLang="zh-CN" sz="2000" b="1" i="0" dirty="0"/>
              <a:t>/</a:t>
            </a:r>
            <a:r>
              <a:rPr lang="zh-CN" altLang="en-US" sz="2000" b="1" i="0" dirty="0"/>
              <a:t>自卑感         学校、邻居     </a:t>
            </a:r>
            <a:r>
              <a:rPr lang="zh-CN" altLang="en-US" sz="2000" b="1" i="0" dirty="0" smtClean="0"/>
              <a:t>         能力</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五、</a:t>
            </a:r>
            <a:r>
              <a:rPr lang="en-US" altLang="zh-CN" sz="2000" b="1" i="0" dirty="0"/>
              <a:t>12-18</a:t>
            </a:r>
            <a:r>
              <a:rPr lang="zh-CN" altLang="en-US" sz="2000" b="1" i="0" dirty="0"/>
              <a:t>青春期         自我感</a:t>
            </a:r>
            <a:r>
              <a:rPr lang="en-US" altLang="zh-CN" sz="2000" b="1" i="0" dirty="0"/>
              <a:t>/</a:t>
            </a:r>
            <a:r>
              <a:rPr lang="zh-CN" altLang="en-US" sz="2000" b="1" i="0" dirty="0"/>
              <a:t>迷茫感       同龄人、领导模式   </a:t>
            </a:r>
            <a:r>
              <a:rPr lang="zh-CN" altLang="en-US" sz="2000" b="1" i="0" dirty="0" smtClean="0"/>
              <a:t>忠诚</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六、</a:t>
            </a:r>
            <a:r>
              <a:rPr lang="en-US" altLang="zh-CN" sz="2000" b="1" i="0" dirty="0"/>
              <a:t>18-25</a:t>
            </a:r>
            <a:r>
              <a:rPr lang="zh-CN" altLang="en-US" sz="2000" b="1" i="0" dirty="0"/>
              <a:t>成年早期     </a:t>
            </a:r>
            <a:r>
              <a:rPr lang="zh-CN" altLang="en-US" sz="2000" b="1" i="0" dirty="0" smtClean="0"/>
              <a:t>亲密感</a:t>
            </a:r>
            <a:r>
              <a:rPr lang="en-US" altLang="zh-CN" sz="2000" b="1" i="0" dirty="0"/>
              <a:t>/</a:t>
            </a:r>
            <a:r>
              <a:rPr lang="zh-CN" altLang="en-US" sz="2000" b="1" i="0" dirty="0"/>
              <a:t>孤独感          朋友、配偶       </a:t>
            </a:r>
            <a:r>
              <a:rPr lang="zh-CN" altLang="en-US" sz="2000" b="1" i="0" dirty="0" smtClean="0"/>
              <a:t>      情爱</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七、</a:t>
            </a:r>
            <a:r>
              <a:rPr lang="en-US" altLang="zh-CN" sz="2000" b="1" i="0" dirty="0"/>
              <a:t>25-50</a:t>
            </a:r>
            <a:r>
              <a:rPr lang="zh-CN" altLang="en-US" sz="2000" b="1" i="0" dirty="0"/>
              <a:t>成年期           发展</a:t>
            </a:r>
            <a:r>
              <a:rPr lang="en-US" altLang="zh-CN" sz="2000" b="1" i="0" dirty="0"/>
              <a:t>/</a:t>
            </a:r>
            <a:r>
              <a:rPr lang="zh-CN" altLang="en-US" sz="2000" b="1" i="0" dirty="0"/>
              <a:t>停滞             同事、家庭      </a:t>
            </a:r>
            <a:r>
              <a:rPr lang="zh-CN" altLang="en-US" sz="2000" b="1" i="0" dirty="0" smtClean="0"/>
              <a:t>           关切</a:t>
            </a:r>
            <a:endParaRPr lang="zh-CN" altLang="en-US" sz="2000" b="1" i="0" dirty="0"/>
          </a:p>
          <a:p>
            <a:pPr marL="342900" indent="-342900">
              <a:spcBef>
                <a:spcPct val="20000"/>
              </a:spcBef>
              <a:buClr>
                <a:schemeClr val="bg2"/>
              </a:buClr>
              <a:buSzPct val="75000"/>
              <a:buFont typeface="Wingdings" panose="05000000000000000000" pitchFamily="2" charset="2"/>
              <a:buNone/>
            </a:pPr>
            <a:r>
              <a:rPr lang="zh-CN" altLang="en-US" sz="2000" b="1" i="0" dirty="0"/>
              <a:t>八、</a:t>
            </a:r>
            <a:r>
              <a:rPr lang="en-US" altLang="zh-CN" sz="2000" b="1" i="0" dirty="0"/>
              <a:t>&gt;50</a:t>
            </a:r>
            <a:r>
              <a:rPr lang="zh-CN" altLang="en-US" sz="2000" b="1" i="0" dirty="0"/>
              <a:t>老年期         正直、满足</a:t>
            </a:r>
            <a:r>
              <a:rPr lang="en-US" altLang="zh-CN" sz="2000" b="1" i="0" dirty="0"/>
              <a:t>/</a:t>
            </a:r>
            <a:r>
              <a:rPr lang="zh-CN" altLang="en-US" sz="2000" b="1" i="0" dirty="0"/>
              <a:t>绝望           </a:t>
            </a:r>
            <a:r>
              <a:rPr lang="zh-CN" altLang="en-US" sz="2000" b="1" i="0" dirty="0" smtClean="0"/>
              <a:t> </a:t>
            </a:r>
            <a:r>
              <a:rPr lang="zh-CN" altLang="en-US" sz="2000" b="1" i="0" dirty="0"/>
              <a:t>全体人类         </a:t>
            </a:r>
            <a:r>
              <a:rPr lang="zh-CN" altLang="en-US" sz="2000" b="1" i="0" dirty="0" smtClean="0"/>
              <a:t>     智慧                 </a:t>
            </a:r>
            <a:endParaRPr lang="zh-CN" altLang="en-US" sz="2000" b="1" i="0" dirty="0"/>
          </a:p>
        </p:txBody>
      </p:sp>
      <p:sp>
        <p:nvSpPr>
          <p:cNvPr id="6"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115616" y="699543"/>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200" b="1" dirty="0" smtClean="0">
                <a:latin typeface="黑体" panose="02010609060101010101" pitchFamily="49" charset="-122"/>
                <a:ea typeface="黑体" panose="02010609060101010101" pitchFamily="49" charset="-122"/>
              </a:rPr>
              <a:t>二、</a:t>
            </a:r>
            <a:r>
              <a:rPr lang="zh-CN" altLang="zh-CN" sz="3200" b="1" dirty="0" smtClean="0">
                <a:latin typeface="黑体" panose="02010609060101010101" pitchFamily="49" charset="-122"/>
                <a:ea typeface="黑体" panose="02010609060101010101" pitchFamily="49" charset="-122"/>
              </a:rPr>
              <a:t>了解自我意识不良的表现</a:t>
            </a:r>
            <a:endParaRPr lang="zh-CN" altLang="zh-CN" sz="3200" b="1" dirty="0">
              <a:latin typeface="黑体" panose="02010609060101010101" pitchFamily="49" charset="-122"/>
              <a:ea typeface="黑体" panose="02010609060101010101" pitchFamily="49" charset="-122"/>
            </a:endParaRPr>
          </a:p>
        </p:txBody>
      </p:sp>
      <p:sp>
        <p:nvSpPr>
          <p:cNvPr id="18" name="Rectangle 109"/>
          <p:cNvSpPr/>
          <p:nvPr/>
        </p:nvSpPr>
        <p:spPr>
          <a:xfrm>
            <a:off x="1547664" y="1419623"/>
            <a:ext cx="5616624" cy="3323987"/>
          </a:xfrm>
          <a:prstGeom prst="rect">
            <a:avLst/>
          </a:prstGeom>
        </p:spPr>
        <p:txBody>
          <a:bodyPr wrap="square">
            <a:spAutoFit/>
          </a:bodyPr>
          <a:lstStyle/>
          <a:p>
            <a:pPr>
              <a:lnSpc>
                <a:spcPct val="150000"/>
              </a:lnSpc>
            </a:pPr>
            <a:r>
              <a:rPr lang="zh-CN" altLang="en-US" sz="2800" b="1" dirty="0" smtClean="0"/>
              <a:t>（一）</a:t>
            </a:r>
            <a:r>
              <a:rPr lang="zh-CN" altLang="zh-CN" sz="2800" b="1" dirty="0" smtClean="0"/>
              <a:t>主观我与客观我之间的矛盾</a:t>
            </a:r>
            <a:endParaRPr lang="zh-CN" altLang="zh-CN" sz="2800" dirty="0" smtClean="0"/>
          </a:p>
          <a:p>
            <a:pPr>
              <a:lnSpc>
                <a:spcPct val="150000"/>
              </a:lnSpc>
            </a:pPr>
            <a:r>
              <a:rPr lang="zh-CN" altLang="en-US" sz="2800" b="1" dirty="0" smtClean="0"/>
              <a:t>（二）</a:t>
            </a:r>
            <a:r>
              <a:rPr lang="zh-CN" altLang="zh-CN" sz="2800" b="1" dirty="0" smtClean="0"/>
              <a:t>理想我与现实我的冲突</a:t>
            </a:r>
            <a:endParaRPr lang="zh-CN" altLang="zh-CN" sz="2800" dirty="0" smtClean="0"/>
          </a:p>
          <a:p>
            <a:pPr>
              <a:lnSpc>
                <a:spcPct val="150000"/>
              </a:lnSpc>
            </a:pPr>
            <a:r>
              <a:rPr lang="zh-CN" altLang="en-US" sz="2800" b="1" dirty="0" smtClean="0"/>
              <a:t>（三）</a:t>
            </a:r>
            <a:r>
              <a:rPr lang="zh-CN" altLang="zh-CN" sz="2800" b="1" dirty="0" smtClean="0"/>
              <a:t>独立与依附的冲突</a:t>
            </a:r>
            <a:endParaRPr lang="zh-CN" altLang="zh-CN" sz="2800" dirty="0" smtClean="0"/>
          </a:p>
          <a:p>
            <a:pPr>
              <a:lnSpc>
                <a:spcPct val="150000"/>
              </a:lnSpc>
            </a:pPr>
            <a:r>
              <a:rPr lang="zh-CN" altLang="en-US" sz="2800" b="1" dirty="0" smtClean="0"/>
              <a:t>（四）</a:t>
            </a:r>
            <a:r>
              <a:rPr lang="zh-CN" altLang="zh-CN" sz="2800" b="1" dirty="0" smtClean="0"/>
              <a:t>交往需要与自我闭锁的矛盾</a:t>
            </a:r>
            <a:endParaRPr lang="zh-CN" altLang="zh-CN" sz="2800" dirty="0" smtClean="0"/>
          </a:p>
          <a:p>
            <a:pPr>
              <a:lnSpc>
                <a:spcPct val="150000"/>
              </a:lnSpc>
            </a:pPr>
            <a:r>
              <a:rPr lang="zh-CN" altLang="en-US" sz="2800" b="1" dirty="0" smtClean="0"/>
              <a:t>（五）</a:t>
            </a:r>
            <a:r>
              <a:rPr lang="zh-CN" altLang="zh-CN" sz="2800" b="1" dirty="0" smtClean="0"/>
              <a:t>自负与自卑的冲突</a:t>
            </a:r>
            <a:endParaRPr lang="zh-CN" altLang="zh-CN" sz="2800" dirty="0"/>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zh-CN" altLang="en-US" b="1" dirty="0" smtClean="0">
                <a:latin typeface="+mn-ea"/>
                <a:ea typeface="+mn-ea"/>
              </a:rPr>
              <a:t>（一）主观我与客观我之间的矛盾</a:t>
            </a:r>
            <a:endParaRPr lang="zh-CN" altLang="en-US" b="1" dirty="0" smtClean="0">
              <a:latin typeface="+mn-ea"/>
              <a:ea typeface="+mn-ea"/>
            </a:endParaRPr>
          </a:p>
        </p:txBody>
      </p:sp>
      <p:sp>
        <p:nvSpPr>
          <p:cNvPr id="29699" name="Rectangle 3"/>
          <p:cNvSpPr>
            <a:spLocks noGrp="1" noChangeArrowheads="1"/>
          </p:cNvSpPr>
          <p:nvPr>
            <p:ph type="body" idx="1"/>
          </p:nvPr>
        </p:nvSpPr>
        <p:spPr>
          <a:xfrm>
            <a:off x="757238" y="1364458"/>
            <a:ext cx="7919218" cy="3583557"/>
          </a:xfrm>
        </p:spPr>
        <p:txBody>
          <a:bodyPr>
            <a:noAutofit/>
          </a:bodyPr>
          <a:lstStyle/>
          <a:p>
            <a:r>
              <a:rPr lang="zh-CN" altLang="zh-CN" sz="2400" b="1" dirty="0" smtClean="0"/>
              <a:t>大学生的主观我与客观我的矛盾相对突出。作为同龄人中能够接受高等教育的人，大学生对自我有较高的积极评价</a:t>
            </a:r>
            <a:r>
              <a:rPr lang="zh-CN" altLang="en-US" sz="2400" b="1" dirty="0" smtClean="0"/>
              <a:t>。</a:t>
            </a:r>
            <a:endParaRPr lang="en-US" altLang="zh-CN" sz="2400" b="1" dirty="0" smtClean="0"/>
          </a:p>
          <a:p>
            <a:r>
              <a:rPr lang="zh-CN" altLang="zh-CN" sz="2400" b="1" dirty="0" smtClean="0"/>
              <a:t>但由于远离社会，缺乏社会经验，在校园浓郁的学术与文化氛围中生存成长，对社会的了解缺乏切肤的实际与客观的目光。</a:t>
            </a:r>
            <a:endParaRPr lang="en-US" altLang="zh-CN" sz="2400" b="1" dirty="0" smtClean="0"/>
          </a:p>
          <a:p>
            <a:endParaRPr lang="zh-CN" altLang="zh-CN" sz="2400" b="1" dirty="0" smtClean="0"/>
          </a:p>
          <a:p>
            <a:r>
              <a:rPr lang="zh-CN" altLang="zh-CN" sz="1800" b="1" dirty="0" smtClean="0">
                <a:solidFill>
                  <a:srgbClr val="FF0000"/>
                </a:solidFill>
              </a:rPr>
              <a:t>随着高等教育大众化进程的推进，适龄青年接受高等教育机会的增加，大学生身上光环开始消失，这让大学生产生了极大的失落感。</a:t>
            </a:r>
            <a:endParaRPr lang="zh-CN" altLang="zh-CN" sz="1800" b="1" dirty="0">
              <a:solidFill>
                <a:srgbClr val="FF0000"/>
              </a:solidFill>
            </a:endParaRPr>
          </a:p>
        </p:txBody>
      </p:sp>
      <p:sp>
        <p:nvSpPr>
          <p:cNvPr id="4" name="矩形 21"/>
          <p:cNvSpPr/>
          <p:nvPr/>
        </p:nvSpPr>
        <p:spPr>
          <a:xfrm>
            <a:off x="2" y="0"/>
            <a:ext cx="3185487"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二、了解自我意识不良的表现</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zh-CN" altLang="zh-CN" b="1" dirty="0" smtClean="0"/>
              <a:t>（二）理想我与现实我的冲突</a:t>
            </a:r>
            <a:endParaRPr lang="zh-CN" altLang="en-US" b="1" dirty="0" smtClean="0">
              <a:latin typeface="+mn-ea"/>
              <a:ea typeface="+mn-ea"/>
            </a:endParaRPr>
          </a:p>
        </p:txBody>
      </p:sp>
      <p:sp>
        <p:nvSpPr>
          <p:cNvPr id="29699" name="Rectangle 3"/>
          <p:cNvSpPr>
            <a:spLocks noGrp="1" noChangeArrowheads="1"/>
          </p:cNvSpPr>
          <p:nvPr>
            <p:ph type="body" idx="1"/>
          </p:nvPr>
        </p:nvSpPr>
        <p:spPr>
          <a:xfrm>
            <a:off x="757238" y="1364458"/>
            <a:ext cx="7919218" cy="3583557"/>
          </a:xfrm>
        </p:spPr>
        <p:txBody>
          <a:bodyPr>
            <a:noAutofit/>
          </a:bodyPr>
          <a:lstStyle/>
          <a:p>
            <a:r>
              <a:rPr lang="zh-CN" altLang="zh-CN" sz="2400" b="1" dirty="0" smtClean="0">
                <a:latin typeface="+mn-ea"/>
              </a:rPr>
              <a:t>青年大学生成就动机强烈，他们为自己设定了一个美丽的“理想我”，也对大学生活进行了理想化的设定。</a:t>
            </a:r>
            <a:endParaRPr lang="en-US" altLang="zh-CN" sz="2400" b="1" dirty="0" smtClean="0">
              <a:latin typeface="+mn-ea"/>
            </a:endParaRPr>
          </a:p>
          <a:p>
            <a:r>
              <a:rPr lang="zh-CN" altLang="zh-CN" sz="2400" b="1" dirty="0" smtClean="0">
                <a:latin typeface="+mn-ea"/>
              </a:rPr>
              <a:t>但当他们刚入大学，现实与心中的理想形成了巨大的反差，一时间找不到自己生活的方位。</a:t>
            </a:r>
            <a:endParaRPr lang="en-US" altLang="zh-CN" sz="2400" b="1" dirty="0" smtClean="0">
              <a:latin typeface="+mn-ea"/>
            </a:endParaRPr>
          </a:p>
          <a:p>
            <a:r>
              <a:rPr lang="zh-CN" altLang="zh-CN" sz="2400" b="1" dirty="0" smtClean="0">
                <a:latin typeface="+mn-ea"/>
              </a:rPr>
              <a:t>对理想自我的渴望与对现实自我的不满构成了这一时期大学生自我意识发展的重要特点。</a:t>
            </a:r>
            <a:endParaRPr lang="en-US" altLang="zh-CN" sz="2400" b="1" dirty="0" smtClean="0">
              <a:latin typeface="+mn-ea"/>
            </a:endParaRPr>
          </a:p>
          <a:p>
            <a:endParaRPr lang="en-US" altLang="zh-CN" sz="2400" b="1" dirty="0" smtClean="0">
              <a:latin typeface="+mn-ea"/>
            </a:endParaRPr>
          </a:p>
          <a:p>
            <a:r>
              <a:rPr lang="zh-CN" altLang="zh-CN" sz="1800" b="1" dirty="0" smtClean="0">
                <a:solidFill>
                  <a:srgbClr val="FF0000"/>
                </a:solidFill>
                <a:latin typeface="+mn-ea"/>
              </a:rPr>
              <a:t>如果理想与现实迟迟不能趋近与统一，会导致一些心理问题。</a:t>
            </a:r>
            <a:endParaRPr lang="zh-CN" altLang="zh-CN" sz="1800" b="1" dirty="0">
              <a:solidFill>
                <a:srgbClr val="FF0000"/>
              </a:solidFill>
              <a:latin typeface="+mn-ea"/>
            </a:endParaRPr>
          </a:p>
        </p:txBody>
      </p:sp>
      <p:sp>
        <p:nvSpPr>
          <p:cNvPr id="4" name="矩形 21"/>
          <p:cNvSpPr/>
          <p:nvPr/>
        </p:nvSpPr>
        <p:spPr>
          <a:xfrm>
            <a:off x="2" y="0"/>
            <a:ext cx="3185487"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二、了解自我意识不良的表现</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zh-CN" altLang="zh-CN" b="1" dirty="0" smtClean="0"/>
              <a:t>（三）独立与依附的冲突</a:t>
            </a:r>
            <a:endParaRPr lang="zh-CN" altLang="zh-CN" dirty="0"/>
          </a:p>
        </p:txBody>
      </p:sp>
      <p:sp>
        <p:nvSpPr>
          <p:cNvPr id="29699" name="Rectangle 3"/>
          <p:cNvSpPr>
            <a:spLocks noGrp="1" noChangeArrowheads="1"/>
          </p:cNvSpPr>
          <p:nvPr>
            <p:ph type="body" idx="1"/>
          </p:nvPr>
        </p:nvSpPr>
        <p:spPr>
          <a:xfrm>
            <a:off x="757238" y="1364458"/>
            <a:ext cx="7919218" cy="3583557"/>
          </a:xfrm>
        </p:spPr>
        <p:txBody>
          <a:bodyPr>
            <a:noAutofit/>
          </a:bodyPr>
          <a:lstStyle/>
          <a:p>
            <a:r>
              <a:rPr lang="zh-CN" altLang="zh-CN" sz="2400" b="1" dirty="0" smtClean="0">
                <a:latin typeface="+mn-ea"/>
              </a:rPr>
              <a:t>心理学家埃里克森从人格发展上概括出大学生所处阶段的主要矛盾是亲密与孤独的矛盾。</a:t>
            </a:r>
            <a:endParaRPr lang="en-US" altLang="zh-CN" sz="2400" b="1" dirty="0" smtClean="0">
              <a:latin typeface="+mn-ea"/>
            </a:endParaRPr>
          </a:p>
          <a:p>
            <a:r>
              <a:rPr lang="zh-CN" altLang="zh-CN" sz="2400" b="1" dirty="0" smtClean="0">
                <a:latin typeface="+mn-ea"/>
              </a:rPr>
              <a:t>大学生</a:t>
            </a:r>
            <a:r>
              <a:rPr lang="zh-CN" altLang="en-US" sz="2400" b="1" dirty="0" smtClean="0">
                <a:latin typeface="+mn-ea"/>
              </a:rPr>
              <a:t>希望</a:t>
            </a:r>
            <a:r>
              <a:rPr lang="zh-CN" altLang="zh-CN" sz="2400" b="1" dirty="0" smtClean="0">
                <a:latin typeface="+mn-ea"/>
              </a:rPr>
              <a:t>以独立的个体面对生活、学习与工作中遇到的问题，但由于社会阅历与经验相对匮乏，当突发事件出现时，却又盼望亲人、老师、同学能够替自己分忧。</a:t>
            </a:r>
            <a:endParaRPr lang="en-US" altLang="zh-CN" sz="2400" b="1" dirty="0" smtClean="0">
              <a:latin typeface="+mn-ea"/>
            </a:endParaRPr>
          </a:p>
          <a:p>
            <a:r>
              <a:rPr lang="zh-CN" altLang="zh-CN" sz="1800" b="1" dirty="0" smtClean="0">
                <a:solidFill>
                  <a:srgbClr val="FF0000"/>
                </a:solidFill>
                <a:latin typeface="+mn-ea"/>
              </a:rPr>
              <a:t>过分的依附使大学生缺乏对客观事情的判断能力与决断能力，显得优柔寡断，缺乏主见；</a:t>
            </a:r>
            <a:endParaRPr lang="en-US" altLang="zh-CN" sz="1800" b="1" dirty="0" smtClean="0">
              <a:solidFill>
                <a:srgbClr val="FF0000"/>
              </a:solidFill>
              <a:latin typeface="+mn-ea"/>
            </a:endParaRPr>
          </a:p>
          <a:p>
            <a:r>
              <a:rPr lang="zh-CN" altLang="zh-CN" sz="1800" b="1" dirty="0" smtClean="0">
                <a:solidFill>
                  <a:srgbClr val="FF0000"/>
                </a:solidFill>
                <a:latin typeface="+mn-ea"/>
              </a:rPr>
              <a:t>而过分的独立又使部分学生陷入“不需要社会支持”及“凡事都要靠自己”，采取我行我素、孤傲自立的行为方式，但在遭遇挫折时又会出现不知如何寻求帮助的情况。</a:t>
            </a:r>
            <a:endParaRPr lang="zh-CN" altLang="zh-CN" sz="1800" b="1" dirty="0" smtClean="0">
              <a:solidFill>
                <a:srgbClr val="FF0000"/>
              </a:solidFill>
              <a:latin typeface="+mn-ea"/>
            </a:endParaRPr>
          </a:p>
          <a:p>
            <a:endParaRPr lang="zh-CN" altLang="zh-CN" sz="1400" b="1" dirty="0">
              <a:latin typeface="+mn-ea"/>
            </a:endParaRPr>
          </a:p>
        </p:txBody>
      </p:sp>
      <p:sp>
        <p:nvSpPr>
          <p:cNvPr id="4" name="矩形 21"/>
          <p:cNvSpPr/>
          <p:nvPr/>
        </p:nvSpPr>
        <p:spPr>
          <a:xfrm>
            <a:off x="2" y="0"/>
            <a:ext cx="3185487"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二、了解自我意识不良的表现</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zh-CN" altLang="zh-CN" b="1" dirty="0" smtClean="0"/>
              <a:t>（四）交往需要与自我闭锁的矛盾</a:t>
            </a:r>
            <a:endParaRPr lang="zh-CN" altLang="zh-CN" dirty="0"/>
          </a:p>
        </p:txBody>
      </p:sp>
      <p:sp>
        <p:nvSpPr>
          <p:cNvPr id="29699" name="Rectangle 3"/>
          <p:cNvSpPr>
            <a:spLocks noGrp="1" noChangeArrowheads="1"/>
          </p:cNvSpPr>
          <p:nvPr>
            <p:ph type="body" idx="1"/>
          </p:nvPr>
        </p:nvSpPr>
        <p:spPr>
          <a:xfrm>
            <a:off x="757238" y="1364458"/>
            <a:ext cx="7919218" cy="3583557"/>
          </a:xfrm>
        </p:spPr>
        <p:txBody>
          <a:bodyPr>
            <a:noAutofit/>
          </a:bodyPr>
          <a:lstStyle/>
          <a:p>
            <a:r>
              <a:rPr lang="zh-CN" altLang="zh-CN" sz="2400" b="1" dirty="0" smtClean="0">
                <a:latin typeface="+mn-ea"/>
              </a:rPr>
              <a:t>由于自我认识的加深，少儿时期天真直率的性情逐渐被成熟、稳重、多虑的性情所替代，因而在与他人接触时不愿敞开心扉，把自己封闭起来，以致有不少人常产生一种莫名的孤独感。</a:t>
            </a:r>
            <a:endParaRPr lang="en-US" altLang="zh-CN" sz="2400" b="1" dirty="0" smtClean="0">
              <a:latin typeface="+mn-ea"/>
            </a:endParaRPr>
          </a:p>
          <a:p>
            <a:endParaRPr lang="en-US" altLang="zh-CN" sz="2400" b="1" dirty="0" smtClean="0">
              <a:latin typeface="+mn-ea"/>
            </a:endParaRPr>
          </a:p>
          <a:p>
            <a:r>
              <a:rPr lang="zh-CN" altLang="zh-CN" sz="1800" b="1" dirty="0" smtClean="0">
                <a:solidFill>
                  <a:srgbClr val="FF0000"/>
                </a:solidFill>
                <a:latin typeface="+mn-ea"/>
              </a:rPr>
              <a:t>闭锁性是青年人渴求交往但又不能得到满足而产生的一种无奈的心理状态。</a:t>
            </a:r>
            <a:endParaRPr lang="zh-CN" altLang="zh-CN" sz="1800" b="1" dirty="0">
              <a:solidFill>
                <a:srgbClr val="FF0000"/>
              </a:solidFill>
              <a:latin typeface="+mn-ea"/>
            </a:endParaRPr>
          </a:p>
        </p:txBody>
      </p:sp>
      <p:sp>
        <p:nvSpPr>
          <p:cNvPr id="4" name="矩形 21"/>
          <p:cNvSpPr/>
          <p:nvPr/>
        </p:nvSpPr>
        <p:spPr>
          <a:xfrm>
            <a:off x="2" y="0"/>
            <a:ext cx="3185487"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二、了解自我意识不良的表现</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zh-CN" altLang="zh-CN" b="1" dirty="0" smtClean="0"/>
              <a:t>（五）自负与自卑的冲突</a:t>
            </a:r>
            <a:endParaRPr lang="zh-CN" altLang="zh-CN" dirty="0"/>
          </a:p>
        </p:txBody>
      </p:sp>
      <p:sp>
        <p:nvSpPr>
          <p:cNvPr id="29699" name="Rectangle 3"/>
          <p:cNvSpPr>
            <a:spLocks noGrp="1" noChangeArrowheads="1"/>
          </p:cNvSpPr>
          <p:nvPr>
            <p:ph type="body" idx="1"/>
          </p:nvPr>
        </p:nvSpPr>
        <p:spPr>
          <a:xfrm>
            <a:off x="757238" y="1364458"/>
            <a:ext cx="7919218" cy="3583557"/>
          </a:xfrm>
        </p:spPr>
        <p:txBody>
          <a:bodyPr>
            <a:noAutofit/>
          </a:bodyPr>
          <a:lstStyle/>
          <a:p>
            <a:r>
              <a:rPr lang="zh-CN" altLang="zh-CN" sz="2400" b="1" dirty="0" smtClean="0">
                <a:latin typeface="+mn-ea"/>
              </a:rPr>
              <a:t>自负是一种过度的自信，拥有这种心理的人，缺乏自知之明，往往以为自己对而别人错，把自己的意志强加在别人身上，不能与人和睦相处。</a:t>
            </a:r>
            <a:endParaRPr lang="en-US" altLang="zh-CN" sz="2400" b="1" dirty="0" smtClean="0">
              <a:latin typeface="+mn-ea"/>
            </a:endParaRPr>
          </a:p>
          <a:p>
            <a:r>
              <a:rPr lang="zh-CN" altLang="zh-CN" sz="2400" b="1" dirty="0" smtClean="0">
                <a:latin typeface="+mn-ea"/>
              </a:rPr>
              <a:t>自卑是一种自我否定，表现为对自己缺乏信心，对自己不满和否定，拥有这种心理的人总以为自己存在着缺陷、不足与失误，因而遇事总会胆怯、心虚、逃避、退缩，缺乏独立主见。</a:t>
            </a:r>
            <a:endParaRPr lang="en-US" altLang="zh-CN" sz="2400" b="1" dirty="0" smtClean="0">
              <a:latin typeface="+mn-ea"/>
            </a:endParaRPr>
          </a:p>
          <a:p>
            <a:endParaRPr lang="en-US" altLang="zh-CN" sz="2400" b="1" dirty="0" smtClean="0">
              <a:latin typeface="+mn-ea"/>
            </a:endParaRPr>
          </a:p>
          <a:p>
            <a:r>
              <a:rPr lang="zh-CN" altLang="zh-CN" sz="1800" b="1" dirty="0" smtClean="0">
                <a:solidFill>
                  <a:srgbClr val="FF0000"/>
                </a:solidFill>
                <a:latin typeface="+mn-ea"/>
              </a:rPr>
              <a:t>自负与自卑总是紧密相连的，自负表现强烈的人往往也是极度自卑的人。</a:t>
            </a:r>
            <a:endParaRPr lang="zh-CN" altLang="zh-CN" sz="1800" b="1" dirty="0">
              <a:solidFill>
                <a:srgbClr val="FF0000"/>
              </a:solidFill>
              <a:latin typeface="+mn-ea"/>
            </a:endParaRPr>
          </a:p>
        </p:txBody>
      </p:sp>
      <p:sp>
        <p:nvSpPr>
          <p:cNvPr id="4" name="矩形 21"/>
          <p:cNvSpPr/>
          <p:nvPr/>
        </p:nvSpPr>
        <p:spPr>
          <a:xfrm>
            <a:off x="2" y="0"/>
            <a:ext cx="3185487"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二、了解自我意识不良的表现</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3330" name="Picture 2" descr="d31b0ef41bd5ad6e68d770ba81cb39dbb6fd3cb7"/>
          <p:cNvPicPr>
            <a:picLocks noChangeAspect="1" noChangeArrowheads="1"/>
          </p:cNvPicPr>
          <p:nvPr/>
        </p:nvPicPr>
        <p:blipFill>
          <a:blip r:embed="rId1" cstate="print"/>
          <a:srcRect/>
          <a:stretch>
            <a:fillRect/>
          </a:stretch>
        </p:blipFill>
        <p:spPr bwMode="auto">
          <a:xfrm>
            <a:off x="539552" y="1563639"/>
            <a:ext cx="4504184" cy="2680097"/>
          </a:xfrm>
          <a:prstGeom prst="rect">
            <a:avLst/>
          </a:prstGeom>
          <a:noFill/>
          <a:ln w="9525">
            <a:noFill/>
            <a:miter lim="800000"/>
            <a:headEnd/>
            <a:tailEnd/>
          </a:ln>
        </p:spPr>
      </p:pic>
      <p:pic>
        <p:nvPicPr>
          <p:cNvPr id="1123331" name="Picture 3" descr="d50735fae6cd7b895d5d2ed30f2442a7d9330ea8"/>
          <p:cNvPicPr>
            <a:picLocks noChangeAspect="1" noChangeArrowheads="1"/>
          </p:cNvPicPr>
          <p:nvPr/>
        </p:nvPicPr>
        <p:blipFill>
          <a:blip r:embed="rId2" cstate="print"/>
          <a:srcRect/>
          <a:stretch>
            <a:fillRect/>
          </a:stretch>
        </p:blipFill>
        <p:spPr bwMode="auto">
          <a:xfrm>
            <a:off x="5076056" y="627534"/>
            <a:ext cx="2088232" cy="2114550"/>
          </a:xfrm>
          <a:prstGeom prst="rect">
            <a:avLst/>
          </a:prstGeom>
          <a:noFill/>
          <a:ln w="9525">
            <a:noFill/>
            <a:miter lim="800000"/>
            <a:headEnd/>
            <a:tailEnd/>
          </a:ln>
        </p:spPr>
      </p:pic>
      <p:pic>
        <p:nvPicPr>
          <p:cNvPr id="1123332" name="Picture 4" descr="f636afc379310a556a13caa4b74543a9822610ae"/>
          <p:cNvPicPr>
            <a:picLocks noChangeAspect="1" noChangeArrowheads="1"/>
          </p:cNvPicPr>
          <p:nvPr/>
        </p:nvPicPr>
        <p:blipFill>
          <a:blip r:embed="rId3" cstate="print"/>
          <a:srcRect/>
          <a:stretch>
            <a:fillRect/>
          </a:stretch>
        </p:blipFill>
        <p:spPr bwMode="auto">
          <a:xfrm>
            <a:off x="5076057" y="2787774"/>
            <a:ext cx="2088232" cy="1943100"/>
          </a:xfrm>
          <a:prstGeom prst="rect">
            <a:avLst/>
          </a:prstGeom>
          <a:noFill/>
          <a:ln w="9525">
            <a:noFill/>
            <a:miter lim="800000"/>
            <a:headEnd/>
            <a:tailEnd/>
          </a:ln>
        </p:spPr>
      </p:pic>
      <p:pic>
        <p:nvPicPr>
          <p:cNvPr id="1123333" name="Picture 5" descr="8601a18b87d6277f6b67266828381f30e924fc6d"/>
          <p:cNvPicPr>
            <a:picLocks noChangeAspect="1" noChangeArrowheads="1"/>
          </p:cNvPicPr>
          <p:nvPr/>
        </p:nvPicPr>
        <p:blipFill>
          <a:blip r:embed="rId4" cstate="print"/>
          <a:srcRect/>
          <a:stretch>
            <a:fillRect/>
          </a:stretch>
        </p:blipFill>
        <p:spPr bwMode="auto">
          <a:xfrm>
            <a:off x="7308306" y="2355727"/>
            <a:ext cx="1594515" cy="1452613"/>
          </a:xfrm>
          <a:prstGeom prst="rect">
            <a:avLst/>
          </a:prstGeom>
          <a:noFill/>
          <a:ln w="9525">
            <a:noFill/>
            <a:miter lim="800000"/>
            <a:headEnd/>
            <a:tailEnd/>
          </a:ln>
        </p:spPr>
      </p:pic>
      <p:sp>
        <p:nvSpPr>
          <p:cNvPr id="7" name="Rectangle 16"/>
          <p:cNvSpPr>
            <a:spLocks noChangeArrowheads="1"/>
          </p:cNvSpPr>
          <p:nvPr/>
        </p:nvSpPr>
        <p:spPr bwMode="auto">
          <a:xfrm>
            <a:off x="0" y="627534"/>
            <a:ext cx="3635896" cy="400110"/>
          </a:xfrm>
          <a:prstGeom prst="rect">
            <a:avLst/>
          </a:prstGeom>
          <a:solidFill>
            <a:srgbClr val="FF0000"/>
          </a:solidFill>
          <a:ln w="9525">
            <a:noFill/>
            <a:miter lim="800000"/>
          </a:ln>
          <a:effectLst/>
        </p:spPr>
        <p:txBody>
          <a:bodyPr wrap="square">
            <a:spAutoFit/>
          </a:bodyPr>
          <a:lstStyle/>
          <a:p>
            <a:r>
              <a:rPr lang="zh-CN" altLang="en-US" sz="2000" b="1" dirty="0" smtClean="0">
                <a:solidFill>
                  <a:srgbClr val="FFFF00"/>
                </a:solidFill>
                <a:ea typeface="宋体" panose="02010600030101010101" pitchFamily="2" charset="-122"/>
              </a:rPr>
              <a:t>案例：传奇天王迈克尔</a:t>
            </a:r>
            <a:r>
              <a:rPr lang="en-US" altLang="zh-CN" sz="2000" b="1" dirty="0" smtClean="0">
                <a:solidFill>
                  <a:srgbClr val="FFFF00"/>
                </a:solidFill>
                <a:ea typeface="宋体" panose="02010600030101010101" pitchFamily="2" charset="-122"/>
              </a:rPr>
              <a:t>·</a:t>
            </a:r>
            <a:r>
              <a:rPr lang="zh-CN" altLang="en-US" sz="2000" b="1" dirty="0" smtClean="0">
                <a:solidFill>
                  <a:srgbClr val="FFFF00"/>
                </a:solidFill>
                <a:ea typeface="宋体" panose="02010600030101010101" pitchFamily="2" charset="-122"/>
              </a:rPr>
              <a:t>杰克逊 </a:t>
            </a:r>
            <a:endParaRPr lang="zh-CN" altLang="en-US" sz="2000" b="1" dirty="0" smtClean="0">
              <a:solidFill>
                <a:srgbClr val="FFFF00"/>
              </a:solidFill>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250825" y="1437086"/>
            <a:ext cx="8675688" cy="1457325"/>
          </a:xfrm>
          <a:solidFill>
            <a:schemeClr val="bg1">
              <a:alpha val="67000"/>
            </a:schemeClr>
          </a:solidFill>
        </p:spPr>
        <p:txBody>
          <a:bodyPr/>
          <a:lstStyle/>
          <a:p>
            <a:pPr algn="just">
              <a:buFont typeface="Wingdings" panose="05000000000000000000" pitchFamily="2" charset="2"/>
              <a:buNone/>
            </a:pPr>
            <a:r>
              <a:rPr lang="zh-CN" altLang="en-US" b="1" dirty="0" smtClean="0">
                <a:latin typeface="宋体" panose="02010600030101010101" pitchFamily="2" charset="-122"/>
              </a:rPr>
              <a:t>    在忙碌的学习、生活之中，我们很少停下来思考，很少去倾听自己内心的声音，去发现自己、开发自己内心的力量。</a:t>
            </a:r>
            <a:endParaRPr lang="zh-CN" altLang="en-US" b="1" dirty="0" smtClean="0">
              <a:latin typeface="宋体" panose="02010600030101010101" pitchFamily="2" charset="-122"/>
            </a:endParaRPr>
          </a:p>
          <a:p>
            <a:pPr algn="just"/>
            <a:endParaRPr lang="zh-CN" altLang="en-US" b="1" dirty="0" smtClean="0">
              <a:latin typeface="宋体" panose="02010600030101010101" pitchFamily="2" charset="-122"/>
            </a:endParaRPr>
          </a:p>
        </p:txBody>
      </p:sp>
      <p:sp>
        <p:nvSpPr>
          <p:cNvPr id="55299" name="Rectangle 3"/>
          <p:cNvSpPr>
            <a:spLocks noGrp="1" noChangeArrowheads="1"/>
          </p:cNvSpPr>
          <p:nvPr>
            <p:ph type="title"/>
          </p:nvPr>
        </p:nvSpPr>
        <p:spPr/>
        <p:txBody>
          <a:bodyPr/>
          <a:lstStyle/>
          <a:p>
            <a:r>
              <a:rPr lang="zh-CN" altLang="en-US" b="1" dirty="0" smtClean="0"/>
              <a:t>导语</a:t>
            </a:r>
            <a:endParaRPr lang="zh-CN" altLang="en-US" b="1" dirty="0" smtClean="0"/>
          </a:p>
        </p:txBody>
      </p:sp>
    </p:spTree>
    <p:custDataLst>
      <p:tags r:id="rId1"/>
    </p:custData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115616" y="699543"/>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200" b="1" dirty="0" smtClean="0">
                <a:latin typeface="黑体" panose="02010609060101010101" pitchFamily="49" charset="-122"/>
                <a:ea typeface="黑体" panose="02010609060101010101" pitchFamily="49" charset="-122"/>
              </a:rPr>
              <a:t>三、</a:t>
            </a:r>
            <a:r>
              <a:rPr lang="zh-CN" altLang="zh-CN" sz="3200" b="1" dirty="0" smtClean="0">
                <a:latin typeface="黑体" panose="02010609060101010101" pitchFamily="49" charset="-122"/>
                <a:ea typeface="黑体" panose="02010609060101010101" pitchFamily="49" charset="-122"/>
              </a:rPr>
              <a:t>学会完善自我意识</a:t>
            </a:r>
            <a:endParaRPr lang="zh-CN" altLang="zh-CN" sz="3200" b="1" dirty="0" smtClean="0">
              <a:latin typeface="黑体" panose="02010609060101010101" pitchFamily="49" charset="-122"/>
              <a:ea typeface="黑体" panose="02010609060101010101" pitchFamily="49" charset="-122"/>
            </a:endParaRPr>
          </a:p>
        </p:txBody>
      </p:sp>
      <p:sp>
        <p:nvSpPr>
          <p:cNvPr id="18" name="Rectangle 109"/>
          <p:cNvSpPr/>
          <p:nvPr/>
        </p:nvSpPr>
        <p:spPr>
          <a:xfrm>
            <a:off x="1547664" y="1419623"/>
            <a:ext cx="5616624" cy="2677656"/>
          </a:xfrm>
          <a:prstGeom prst="rect">
            <a:avLst/>
          </a:prstGeom>
        </p:spPr>
        <p:txBody>
          <a:bodyPr wrap="square">
            <a:spAutoFit/>
          </a:bodyPr>
          <a:lstStyle/>
          <a:p>
            <a:pPr>
              <a:lnSpc>
                <a:spcPct val="150000"/>
              </a:lnSpc>
            </a:pPr>
            <a:r>
              <a:rPr lang="zh-CN" altLang="en-US" sz="2800" b="1" dirty="0" smtClean="0"/>
              <a:t>（一）</a:t>
            </a:r>
            <a:r>
              <a:rPr lang="zh-CN" altLang="zh-CN" sz="2800" b="1" dirty="0" smtClean="0"/>
              <a:t>正确的自我认知</a:t>
            </a:r>
            <a:r>
              <a:rPr lang="en-US" altLang="zh-CN" sz="2800" b="1" dirty="0" smtClean="0"/>
              <a:t> </a:t>
            </a:r>
            <a:endParaRPr lang="zh-CN" altLang="zh-CN" sz="2800" dirty="0" smtClean="0"/>
          </a:p>
          <a:p>
            <a:pPr>
              <a:lnSpc>
                <a:spcPct val="150000"/>
              </a:lnSpc>
            </a:pPr>
            <a:r>
              <a:rPr lang="zh-CN" altLang="en-US" sz="2800" b="1" dirty="0" smtClean="0"/>
              <a:t>（二）</a:t>
            </a:r>
            <a:r>
              <a:rPr lang="zh-CN" altLang="zh-CN" sz="2800" b="1" dirty="0" smtClean="0"/>
              <a:t>客观的自我评价</a:t>
            </a:r>
            <a:endParaRPr lang="zh-CN" altLang="zh-CN" sz="2800" dirty="0" smtClean="0"/>
          </a:p>
          <a:p>
            <a:pPr>
              <a:lnSpc>
                <a:spcPct val="150000"/>
              </a:lnSpc>
            </a:pPr>
            <a:r>
              <a:rPr lang="zh-CN" altLang="en-US" sz="2800" b="1" dirty="0" smtClean="0"/>
              <a:t>（三）</a:t>
            </a:r>
            <a:r>
              <a:rPr lang="zh-CN" altLang="zh-CN" sz="2800" b="1" dirty="0" smtClean="0"/>
              <a:t>积极的自我提升</a:t>
            </a:r>
            <a:r>
              <a:rPr lang="en-US" altLang="zh-CN" sz="2800" b="1" dirty="0" smtClean="0"/>
              <a:t> </a:t>
            </a:r>
            <a:endParaRPr lang="zh-CN" altLang="zh-CN" sz="2800" dirty="0" smtClean="0"/>
          </a:p>
          <a:p>
            <a:pPr>
              <a:lnSpc>
                <a:spcPct val="150000"/>
              </a:lnSpc>
            </a:pPr>
            <a:r>
              <a:rPr lang="zh-CN" altLang="en-US" sz="2800" b="1" dirty="0" smtClean="0"/>
              <a:t>（三）</a:t>
            </a:r>
            <a:r>
              <a:rPr lang="zh-CN" altLang="zh-CN" sz="2800" b="1" dirty="0" smtClean="0"/>
              <a:t>关注自我成长</a:t>
            </a:r>
            <a:endParaRPr lang="zh-CN" altLang="zh-CN" sz="2800" dirty="0"/>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850" name="Rectangle 2"/>
          <p:cNvSpPr>
            <a:spLocks noGrp="1" noChangeArrowheads="1"/>
          </p:cNvSpPr>
          <p:nvPr>
            <p:ph type="title"/>
          </p:nvPr>
        </p:nvSpPr>
        <p:spPr>
          <a:xfrm>
            <a:off x="838203" y="400052"/>
            <a:ext cx="7235825" cy="451247"/>
          </a:xfrm>
        </p:spPr>
        <p:txBody>
          <a:bodyPr>
            <a:noAutofit/>
          </a:bodyPr>
          <a:lstStyle/>
          <a:p>
            <a:pPr eaLnBrk="1" hangingPunct="1"/>
            <a:r>
              <a:rPr lang="zh-CN" altLang="en-US" b="1" dirty="0" smtClean="0">
                <a:latin typeface="宋体" panose="02010600030101010101" pitchFamily="2" charset="-122"/>
              </a:rPr>
              <a:t>（一）正确的自我认知 </a:t>
            </a:r>
            <a:endParaRPr lang="zh-CN" altLang="en-US" b="1" dirty="0" smtClean="0">
              <a:latin typeface="宋体" panose="02010600030101010101" pitchFamily="2" charset="-122"/>
            </a:endParaRPr>
          </a:p>
        </p:txBody>
      </p:sp>
      <p:sp>
        <p:nvSpPr>
          <p:cNvPr id="1102851" name="Rectangle 3"/>
          <p:cNvSpPr>
            <a:spLocks noGrp="1" noChangeArrowheads="1"/>
          </p:cNvSpPr>
          <p:nvPr>
            <p:ph type="body" idx="1"/>
          </p:nvPr>
        </p:nvSpPr>
        <p:spPr>
          <a:xfrm>
            <a:off x="890588" y="1107282"/>
            <a:ext cx="7224712" cy="3748088"/>
          </a:xfrm>
        </p:spPr>
        <p:txBody>
          <a:bodyPr>
            <a:normAutofit/>
          </a:bodyPr>
          <a:lstStyle/>
          <a:p>
            <a:pPr eaLnBrk="1" hangingPunct="1">
              <a:buFont typeface="Wingdings" panose="05000000000000000000" pitchFamily="2" charset="2"/>
              <a:buNone/>
            </a:pPr>
            <a:r>
              <a:rPr lang="en-US" altLang="zh-CN" sz="2400" b="1" dirty="0" smtClean="0">
                <a:latin typeface="+mn-ea"/>
              </a:rPr>
              <a:t>1.</a:t>
            </a:r>
            <a:r>
              <a:rPr lang="zh-CN" altLang="en-US" sz="2400" b="1" dirty="0" smtClean="0">
                <a:latin typeface="+mn-ea"/>
              </a:rPr>
              <a:t>通过他人认识和评价自我。</a:t>
            </a:r>
            <a:endParaRPr lang="zh-CN" altLang="en-US" sz="2400" b="1" dirty="0" smtClean="0">
              <a:latin typeface="+mn-ea"/>
            </a:endParaRPr>
          </a:p>
          <a:p>
            <a:pPr eaLnBrk="1" hangingPunct="1">
              <a:buFont typeface="Wingdings" panose="05000000000000000000" pitchFamily="2" charset="2"/>
              <a:buNone/>
            </a:pPr>
            <a:r>
              <a:rPr lang="zh-CN" altLang="en-US" sz="2400" b="1" dirty="0" smtClean="0">
                <a:latin typeface="+mn-ea"/>
              </a:rPr>
              <a:t>   </a:t>
            </a:r>
            <a:r>
              <a:rPr lang="zh-CN" altLang="en-US" sz="2400" b="1" dirty="0" smtClean="0">
                <a:solidFill>
                  <a:srgbClr val="0000CC"/>
                </a:solidFill>
                <a:latin typeface="+mn-ea"/>
              </a:rPr>
              <a:t>他人对自己的态度 </a:t>
            </a:r>
            <a:endParaRPr lang="zh-CN" altLang="en-US" sz="2400" b="1" dirty="0" smtClean="0">
              <a:solidFill>
                <a:srgbClr val="0000CC"/>
              </a:solidFill>
              <a:latin typeface="+mn-ea"/>
            </a:endParaRPr>
          </a:p>
          <a:p>
            <a:pPr eaLnBrk="1" hangingPunct="1">
              <a:lnSpc>
                <a:spcPct val="125000"/>
              </a:lnSpc>
              <a:buFont typeface="Wingdings" panose="05000000000000000000" pitchFamily="2" charset="2"/>
              <a:buNone/>
            </a:pPr>
            <a:r>
              <a:rPr lang="zh-CN" altLang="en-US" sz="2400" b="1" dirty="0" smtClean="0">
                <a:solidFill>
                  <a:srgbClr val="0000CC"/>
                </a:solidFill>
                <a:latin typeface="+mn-ea"/>
              </a:rPr>
              <a:t>   与别人比较</a:t>
            </a:r>
            <a:endParaRPr lang="zh-CN" altLang="en-US" sz="2400" b="1" dirty="0" smtClean="0">
              <a:solidFill>
                <a:srgbClr val="0000CC"/>
              </a:solidFill>
              <a:latin typeface="+mn-ea"/>
            </a:endParaRPr>
          </a:p>
          <a:p>
            <a:pPr eaLnBrk="1" hangingPunct="1">
              <a:buFont typeface="Wingdings" panose="05000000000000000000" pitchFamily="2" charset="2"/>
              <a:buNone/>
            </a:pPr>
            <a:r>
              <a:rPr lang="en-US" altLang="zh-CN" sz="2400" b="1" dirty="0" smtClean="0">
                <a:latin typeface="+mn-ea"/>
              </a:rPr>
              <a:t>2.</a:t>
            </a:r>
            <a:r>
              <a:rPr lang="zh-CN" altLang="en-US" sz="2400" b="1" dirty="0" smtClean="0">
                <a:latin typeface="+mn-ea"/>
              </a:rPr>
              <a:t>在经常的自省中认识自我。</a:t>
            </a:r>
            <a:endParaRPr lang="zh-CN" altLang="en-US" sz="2400" b="1" dirty="0" smtClean="0">
              <a:latin typeface="+mn-ea"/>
            </a:endParaRPr>
          </a:p>
          <a:p>
            <a:pPr eaLnBrk="1" hangingPunct="1">
              <a:buFont typeface="Wingdings" panose="05000000000000000000" pitchFamily="2" charset="2"/>
              <a:buNone/>
            </a:pPr>
            <a:r>
              <a:rPr lang="zh-CN" altLang="en-US" sz="2400" b="1" dirty="0" smtClean="0">
                <a:solidFill>
                  <a:srgbClr val="0000CC"/>
                </a:solidFill>
                <a:latin typeface="+mn-ea"/>
              </a:rPr>
              <a:t>   吾日三省其身。</a:t>
            </a:r>
            <a:endParaRPr lang="zh-CN" altLang="en-US" sz="2400" b="1" dirty="0" smtClean="0">
              <a:latin typeface="+mn-ea"/>
            </a:endParaRPr>
          </a:p>
          <a:p>
            <a:pPr eaLnBrk="1" hangingPunct="1">
              <a:buFont typeface="Wingdings" panose="05000000000000000000" pitchFamily="2" charset="2"/>
              <a:buNone/>
            </a:pPr>
            <a:r>
              <a:rPr lang="en-US" altLang="zh-CN" sz="2400" b="1" dirty="0" smtClean="0">
                <a:latin typeface="+mn-ea"/>
              </a:rPr>
              <a:t>3.</a:t>
            </a:r>
            <a:r>
              <a:rPr lang="zh-CN" altLang="en-US" sz="2400" b="1" dirty="0" smtClean="0">
                <a:latin typeface="+mn-ea"/>
              </a:rPr>
              <a:t>通过活动来认识和评价自我。</a:t>
            </a:r>
            <a:endParaRPr lang="zh-CN" altLang="en-US" sz="2400" b="1" dirty="0" smtClean="0">
              <a:latin typeface="+mn-ea"/>
            </a:endParaRPr>
          </a:p>
        </p:txBody>
      </p:sp>
      <p:sp>
        <p:nvSpPr>
          <p:cNvPr id="4" name="矩形 21"/>
          <p:cNvSpPr/>
          <p:nvPr/>
        </p:nvSpPr>
        <p:spPr>
          <a:xfrm>
            <a:off x="107504" y="0"/>
            <a:ext cx="2492990"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三、学会完善自我意识</a:t>
            </a:r>
            <a:endParaRPr lang="zh-CN" altLang="zh-CN" b="1" dirty="0" smtClean="0">
              <a:solidFill>
                <a:schemeClr val="accent6">
                  <a:lumMod val="75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3874" name="Rectangle 2"/>
          <p:cNvSpPr>
            <a:spLocks noGrp="1" noChangeArrowheads="1"/>
          </p:cNvSpPr>
          <p:nvPr>
            <p:ph type="title"/>
          </p:nvPr>
        </p:nvSpPr>
        <p:spPr>
          <a:xfrm>
            <a:off x="695328" y="421483"/>
            <a:ext cx="7077075" cy="854869"/>
          </a:xfrm>
        </p:spPr>
        <p:txBody>
          <a:bodyPr/>
          <a:lstStyle/>
          <a:p>
            <a:pPr eaLnBrk="1" hangingPunct="1"/>
            <a:r>
              <a:rPr lang="zh-CN" altLang="en-US" sz="3200" b="1" dirty="0" smtClean="0">
                <a:latin typeface="宋体" panose="02010600030101010101" pitchFamily="2" charset="-122"/>
              </a:rPr>
              <a:t>（二）客观的自我评价</a:t>
            </a:r>
            <a:endParaRPr lang="zh-CN" altLang="en-US" sz="3200" b="1" dirty="0" smtClean="0">
              <a:latin typeface="宋体" panose="02010600030101010101" pitchFamily="2" charset="-122"/>
            </a:endParaRPr>
          </a:p>
        </p:txBody>
      </p:sp>
      <p:sp>
        <p:nvSpPr>
          <p:cNvPr id="1103875" name="Rectangle 3"/>
          <p:cNvSpPr>
            <a:spLocks noGrp="1" noChangeArrowheads="1"/>
          </p:cNvSpPr>
          <p:nvPr>
            <p:ph type="body" idx="1"/>
          </p:nvPr>
        </p:nvSpPr>
        <p:spPr>
          <a:xfrm>
            <a:off x="395536" y="1347615"/>
            <a:ext cx="8229600" cy="3398044"/>
          </a:xfrm>
        </p:spPr>
        <p:txBody>
          <a:bodyPr>
            <a:normAutofit/>
          </a:bodyPr>
          <a:lstStyle/>
          <a:p>
            <a:pPr eaLnBrk="1" hangingPunct="1">
              <a:lnSpc>
                <a:spcPct val="120000"/>
              </a:lnSpc>
              <a:buFont typeface="Wingdings" panose="05000000000000000000" pitchFamily="2" charset="2"/>
              <a:buNone/>
            </a:pPr>
            <a:r>
              <a:rPr lang="zh-CN" altLang="en-US" sz="2400" b="1" dirty="0" smtClean="0">
                <a:latin typeface="宋体" panose="02010600030101010101" pitchFamily="2" charset="-122"/>
              </a:rPr>
              <a:t> </a:t>
            </a:r>
            <a:r>
              <a:rPr lang="zh-CN" altLang="en-US" sz="2400" b="1" dirty="0" smtClean="0">
                <a:solidFill>
                  <a:srgbClr val="FF3399"/>
                </a:solidFill>
                <a:latin typeface="宋体" panose="02010600030101010101" pitchFamily="2" charset="-122"/>
              </a:rPr>
              <a:t>要评价，先悦纳。</a:t>
            </a:r>
            <a:endParaRPr lang="zh-CN" altLang="en-US" sz="2400" b="1" dirty="0" smtClean="0">
              <a:solidFill>
                <a:srgbClr val="FF3399"/>
              </a:solidFill>
              <a:latin typeface="宋体" panose="02010600030101010101" pitchFamily="2" charset="-122"/>
            </a:endParaRPr>
          </a:p>
          <a:p>
            <a:pPr eaLnBrk="1" hangingPunct="1">
              <a:lnSpc>
                <a:spcPct val="120000"/>
              </a:lnSpc>
              <a:buFont typeface="Wingdings" panose="05000000000000000000" pitchFamily="2" charset="2"/>
              <a:buNone/>
            </a:pPr>
            <a:r>
              <a:rPr lang="zh-CN" altLang="en-US" sz="2400" b="1" dirty="0" smtClean="0">
                <a:latin typeface="宋体" panose="02010600030101010101" pitchFamily="2" charset="-122"/>
              </a:rPr>
              <a:t>      悦纳自我是指无条件地接受自己的一切，不对自己提出苛刻、非分的要求。</a:t>
            </a:r>
            <a:endParaRPr lang="zh-CN" altLang="en-US" sz="2400" b="1" dirty="0" smtClean="0">
              <a:latin typeface="宋体" panose="02010600030101010101" pitchFamily="2" charset="-122"/>
            </a:endParaRPr>
          </a:p>
        </p:txBody>
      </p:sp>
      <p:sp>
        <p:nvSpPr>
          <p:cNvPr id="4" name="矩形 21"/>
          <p:cNvSpPr/>
          <p:nvPr/>
        </p:nvSpPr>
        <p:spPr>
          <a:xfrm>
            <a:off x="107504" y="0"/>
            <a:ext cx="2492990"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三、学会完善自我意识</a:t>
            </a:r>
            <a:endParaRPr lang="zh-CN" altLang="zh-CN" b="1" dirty="0" smtClean="0">
              <a:solidFill>
                <a:schemeClr val="accent6">
                  <a:lumMod val="75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14400" y="171450"/>
            <a:ext cx="8229600" cy="857250"/>
          </a:xfrm>
        </p:spPr>
        <p:txBody>
          <a:bodyPr/>
          <a:lstStyle/>
          <a:p>
            <a:pPr eaLnBrk="1" hangingPunct="1"/>
            <a:r>
              <a:rPr lang="zh-CN" altLang="en-US" sz="3200" b="1" dirty="0" smtClean="0">
                <a:latin typeface="宋体" panose="02010600030101010101" pitchFamily="2" charset="-122"/>
              </a:rPr>
              <a:t>（三）积极的自我提升</a:t>
            </a:r>
            <a:endParaRPr lang="zh-CN" altLang="en-US" sz="3200" b="1" dirty="0" smtClean="0">
              <a:latin typeface="宋体" panose="02010600030101010101" pitchFamily="2" charset="-122"/>
            </a:endParaRPr>
          </a:p>
        </p:txBody>
      </p:sp>
      <p:sp>
        <p:nvSpPr>
          <p:cNvPr id="1104899" name="Rectangle 3"/>
          <p:cNvSpPr>
            <a:spLocks noGrp="1" noChangeArrowheads="1"/>
          </p:cNvSpPr>
          <p:nvPr>
            <p:ph type="body" idx="1"/>
          </p:nvPr>
        </p:nvSpPr>
        <p:spPr>
          <a:xfrm>
            <a:off x="395288" y="1091805"/>
            <a:ext cx="8229600" cy="3398044"/>
          </a:xfrm>
        </p:spPr>
        <p:txBody>
          <a:bodyPr>
            <a:normAutofit/>
          </a:bodyPr>
          <a:lstStyle/>
          <a:p>
            <a:pPr eaLnBrk="1" hangingPunct="1">
              <a:lnSpc>
                <a:spcPct val="120000"/>
              </a:lnSpc>
              <a:buFont typeface="Wingdings" panose="05000000000000000000" pitchFamily="2" charset="2"/>
              <a:buNone/>
            </a:pPr>
            <a:r>
              <a:rPr lang="zh-CN" altLang="en-US" sz="2400" b="1" dirty="0" smtClean="0">
                <a:latin typeface="宋体" panose="02010600030101010101" pitchFamily="2" charset="-122"/>
              </a:rPr>
              <a:t>     自我提升是个体自我教育最重要的方式，它实际上是一个合理确立理想自我、努力提高现实自我的过程，也就是一个主动改变现实自我以达到理想自我的过程。</a:t>
            </a:r>
            <a:endParaRPr lang="zh-CN" altLang="en-US" sz="2400" b="1" dirty="0" smtClean="0">
              <a:latin typeface="宋体" panose="02010600030101010101" pitchFamily="2" charset="-122"/>
            </a:endParaRPr>
          </a:p>
        </p:txBody>
      </p:sp>
      <p:sp>
        <p:nvSpPr>
          <p:cNvPr id="4" name="矩形 21"/>
          <p:cNvSpPr/>
          <p:nvPr/>
        </p:nvSpPr>
        <p:spPr>
          <a:xfrm>
            <a:off x="107504" y="0"/>
            <a:ext cx="2492990"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三、学会完善自我意识</a:t>
            </a:r>
            <a:endParaRPr lang="zh-CN" altLang="zh-CN" b="1" dirty="0" smtClean="0">
              <a:solidFill>
                <a:schemeClr val="accent6">
                  <a:lumMod val="75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22" name="Rectangle 2"/>
          <p:cNvSpPr>
            <a:spLocks noGrp="1" noChangeArrowheads="1"/>
          </p:cNvSpPr>
          <p:nvPr>
            <p:ph type="body" idx="1"/>
          </p:nvPr>
        </p:nvSpPr>
        <p:spPr>
          <a:xfrm>
            <a:off x="323850" y="1004887"/>
            <a:ext cx="8820150" cy="3835004"/>
          </a:xfrm>
        </p:spPr>
        <p:txBody>
          <a:bodyPr>
            <a:normAutofit/>
          </a:bodyPr>
          <a:lstStyle/>
          <a:p>
            <a:pPr marL="533400" indent="-533400" eaLnBrk="1" hangingPunct="1">
              <a:buFont typeface="Wingdings" panose="05000000000000000000" pitchFamily="2" charset="2"/>
              <a:buNone/>
            </a:pPr>
            <a:r>
              <a:rPr lang="zh-CN" altLang="en-US" dirty="0" smtClean="0"/>
              <a:t>              </a:t>
            </a:r>
            <a:endParaRPr lang="zh-CN" altLang="en-US" b="1" dirty="0" smtClean="0"/>
          </a:p>
          <a:p>
            <a:pPr marL="533400" indent="-533400" eaLnBrk="1" hangingPunct="1"/>
            <a:r>
              <a:rPr lang="zh-CN" altLang="en-US" sz="2400" b="1" dirty="0" smtClean="0">
                <a:solidFill>
                  <a:srgbClr val="000099"/>
                </a:solidFill>
              </a:rPr>
              <a:t>自我的发展需要不断的自我反思、自我监控。</a:t>
            </a:r>
            <a:endParaRPr lang="zh-CN" altLang="en-US" sz="2400" b="1" dirty="0" smtClean="0">
              <a:solidFill>
                <a:srgbClr val="000099"/>
              </a:solidFill>
            </a:endParaRPr>
          </a:p>
          <a:p>
            <a:pPr marL="533400" indent="-533400" eaLnBrk="1" hangingPunct="1"/>
            <a:r>
              <a:rPr lang="zh-CN" altLang="en-US" sz="2400" b="1" dirty="0" smtClean="0">
                <a:solidFill>
                  <a:srgbClr val="000099"/>
                </a:solidFill>
              </a:rPr>
              <a:t>要了解昨天的</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我</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a:t>
            </a:r>
            <a:endParaRPr lang="zh-CN" altLang="en-US" sz="2400" b="1" dirty="0" smtClean="0">
              <a:solidFill>
                <a:srgbClr val="000099"/>
              </a:solidFill>
            </a:endParaRPr>
          </a:p>
          <a:p>
            <a:pPr marL="533400" indent="-533400" eaLnBrk="1" hangingPunct="1"/>
            <a:r>
              <a:rPr lang="zh-CN" altLang="en-US" sz="2400" b="1" dirty="0" smtClean="0">
                <a:solidFill>
                  <a:srgbClr val="000099"/>
                </a:solidFill>
              </a:rPr>
              <a:t>认识今天的</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我</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a:t>
            </a:r>
            <a:endParaRPr lang="zh-CN" altLang="en-US" sz="2400" b="1" dirty="0" smtClean="0">
              <a:solidFill>
                <a:srgbClr val="000099"/>
              </a:solidFill>
            </a:endParaRPr>
          </a:p>
          <a:p>
            <a:pPr marL="533400" indent="-533400" eaLnBrk="1" hangingPunct="1"/>
            <a:r>
              <a:rPr lang="zh-CN" altLang="en-US" sz="2400" b="1" dirty="0" smtClean="0">
                <a:solidFill>
                  <a:srgbClr val="000099"/>
                </a:solidFill>
              </a:rPr>
              <a:t>追求明天的</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我</a:t>
            </a:r>
            <a:r>
              <a:rPr lang="zh-CN" altLang="en-US" sz="2400" b="1" dirty="0" smtClean="0">
                <a:solidFill>
                  <a:srgbClr val="000099"/>
                </a:solidFill>
                <a:latin typeface="宋体" panose="02010600030101010101" pitchFamily="2" charset="-122"/>
              </a:rPr>
              <a:t>”</a:t>
            </a:r>
            <a:r>
              <a:rPr lang="zh-CN" altLang="en-US" sz="2400" b="1" dirty="0" smtClean="0">
                <a:solidFill>
                  <a:srgbClr val="000099"/>
                </a:solidFill>
              </a:rPr>
              <a:t>；</a:t>
            </a:r>
            <a:endParaRPr lang="zh-CN" altLang="en-US" sz="2400" b="1" dirty="0" smtClean="0">
              <a:solidFill>
                <a:srgbClr val="000099"/>
              </a:solidFill>
            </a:endParaRPr>
          </a:p>
        </p:txBody>
      </p:sp>
      <p:sp>
        <p:nvSpPr>
          <p:cNvPr id="35843" name="Rectangle 3"/>
          <p:cNvSpPr>
            <a:spLocks noChangeArrowheads="1"/>
          </p:cNvSpPr>
          <p:nvPr/>
        </p:nvSpPr>
        <p:spPr bwMode="auto">
          <a:xfrm>
            <a:off x="2051720" y="483520"/>
            <a:ext cx="3892412" cy="535531"/>
          </a:xfrm>
          <a:prstGeom prst="rect">
            <a:avLst/>
          </a:prstGeom>
          <a:noFill/>
          <a:ln w="9525">
            <a:noFill/>
            <a:miter lim="800000"/>
          </a:ln>
          <a:effectLst>
            <a:prstShdw prst="shdw13" dist="53882" dir="13500000">
              <a:schemeClr val="bg2">
                <a:alpha val="50000"/>
              </a:schemeClr>
            </a:prstShdw>
          </a:effectLst>
        </p:spPr>
        <p:txBody>
          <a:bodyPr wrap="none">
            <a:spAutoFit/>
          </a:bodyPr>
          <a:lstStyle/>
          <a:p>
            <a:pPr>
              <a:lnSpc>
                <a:spcPct val="90000"/>
              </a:lnSpc>
              <a:spcBef>
                <a:spcPct val="20000"/>
              </a:spcBef>
              <a:buClr>
                <a:schemeClr val="bg2"/>
              </a:buClr>
              <a:buSzPct val="75000"/>
              <a:buFont typeface="Wingdings" panose="05000000000000000000" pitchFamily="2" charset="2"/>
              <a:buNone/>
            </a:pPr>
            <a:r>
              <a:rPr lang="zh-CN" altLang="en-US" sz="3200" b="1" i="0" dirty="0" smtClean="0">
                <a:latin typeface="宋体" panose="02010600030101010101" pitchFamily="2" charset="-122"/>
              </a:rPr>
              <a:t>（四）关注</a:t>
            </a:r>
            <a:r>
              <a:rPr lang="zh-CN" altLang="en-US" sz="3200" b="1" i="0" dirty="0">
                <a:latin typeface="宋体" panose="02010600030101010101" pitchFamily="2" charset="-122"/>
              </a:rPr>
              <a:t>自我成长</a:t>
            </a:r>
            <a:endParaRPr lang="zh-CN" altLang="en-US" sz="3200" b="1" i="0" dirty="0">
              <a:latin typeface="宋体" panose="02010600030101010101" pitchFamily="2" charset="-122"/>
            </a:endParaRPr>
          </a:p>
        </p:txBody>
      </p:sp>
      <p:sp>
        <p:nvSpPr>
          <p:cNvPr id="4" name="矩形 21"/>
          <p:cNvSpPr/>
          <p:nvPr/>
        </p:nvSpPr>
        <p:spPr>
          <a:xfrm>
            <a:off x="107504" y="0"/>
            <a:ext cx="2492990"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三、学会完善自我意识</a:t>
            </a:r>
            <a:endParaRPr lang="zh-CN" altLang="zh-CN" b="1" dirty="0" smtClean="0">
              <a:solidFill>
                <a:schemeClr val="accent6">
                  <a:lumMod val="75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530" name="Picture 2" descr="图片3"/>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534532" name="Rectangle 4"/>
          <p:cNvSpPr>
            <a:spLocks noGrp="1" noChangeArrowheads="1"/>
          </p:cNvSpPr>
          <p:nvPr>
            <p:ph type="body" idx="1"/>
          </p:nvPr>
        </p:nvSpPr>
        <p:spPr>
          <a:xfrm>
            <a:off x="-36513" y="844155"/>
            <a:ext cx="9326563" cy="4192190"/>
          </a:xfrm>
        </p:spPr>
        <p:txBody>
          <a:bodyPr/>
          <a:lstStyle/>
          <a:p>
            <a:endParaRPr lang="zh-CN" altLang="en-US" sz="2400" dirty="0">
              <a:solidFill>
                <a:srgbClr val="FF3399"/>
              </a:solidFill>
              <a:latin typeface="楷体_GB2312" pitchFamily="49" charset="-122"/>
              <a:ea typeface="楷体_GB2312" pitchFamily="49" charset="-122"/>
            </a:endParaRPr>
          </a:p>
          <a:p>
            <a:endParaRPr lang="zh-CN" altLang="en-US" sz="4400" dirty="0">
              <a:latin typeface="宋体" panose="02010600030101010101" pitchFamily="2" charset="-122"/>
              <a:ea typeface="宋体" panose="02010600030101010101" pitchFamily="2" charset="-122"/>
            </a:endParaRPr>
          </a:p>
          <a:p>
            <a:endParaRPr lang="zh-CN" altLang="en-US" dirty="0">
              <a:ea typeface="宋体" panose="02010600030101010101" pitchFamily="2" charset="-122"/>
            </a:endParaRPr>
          </a:p>
        </p:txBody>
      </p:sp>
      <p:sp>
        <p:nvSpPr>
          <p:cNvPr id="534533" name="Rectangle 5"/>
          <p:cNvSpPr>
            <a:spLocks noChangeArrowheads="1"/>
          </p:cNvSpPr>
          <p:nvPr/>
        </p:nvSpPr>
        <p:spPr bwMode="auto">
          <a:xfrm>
            <a:off x="1143000" y="285751"/>
            <a:ext cx="7304088" cy="3996929"/>
          </a:xfrm>
          <a:prstGeom prst="rect">
            <a:avLst/>
          </a:prstGeom>
          <a:solidFill>
            <a:schemeClr val="bg1">
              <a:alpha val="62000"/>
            </a:schemeClr>
          </a:solidFill>
          <a:ln w="9525">
            <a:noFill/>
            <a:miter lim="800000"/>
          </a:ln>
          <a:effectLst/>
        </p:spPr>
        <p:txBody>
          <a:bodyPr/>
          <a:lstStyle/>
          <a:p>
            <a:pPr marL="342900" indent="-342900"/>
            <a:r>
              <a:rPr lang="zh-CN" altLang="en-US" sz="4000" b="1" dirty="0">
                <a:solidFill>
                  <a:srgbClr val="000066"/>
                </a:solidFill>
                <a:latin typeface="楷体_GB2312" pitchFamily="49" charset="-122"/>
                <a:ea typeface="楷体_GB2312" pitchFamily="49" charset="-122"/>
              </a:rPr>
              <a:t>    </a:t>
            </a:r>
            <a:r>
              <a:rPr lang="zh-CN" altLang="en-US" sz="3600" b="1" dirty="0">
                <a:solidFill>
                  <a:srgbClr val="000066"/>
                </a:solidFill>
                <a:latin typeface="楷体_GB2312" pitchFamily="49" charset="-122"/>
                <a:ea typeface="楷体_GB2312" pitchFamily="49" charset="-122"/>
              </a:rPr>
              <a:t>在这世界上你是独一无二的一个，你生来是什么是上天给你的礼物，但你将要成为什么是你给上天的礼物。</a:t>
            </a:r>
            <a:endParaRPr lang="zh-CN" altLang="en-US" sz="3600" b="1" dirty="0">
              <a:solidFill>
                <a:srgbClr val="000066"/>
              </a:solidFill>
              <a:latin typeface="楷体_GB2312" pitchFamily="49" charset="-122"/>
              <a:ea typeface="楷体_GB2312" pitchFamily="49" charset="-122"/>
            </a:endParaRPr>
          </a:p>
          <a:p>
            <a:pPr marL="342900" indent="-342900">
              <a:buFont typeface="Wingdings" panose="05000000000000000000" pitchFamily="2" charset="2"/>
              <a:buChar char="v"/>
            </a:pPr>
            <a:endParaRPr lang="zh-CN" altLang="en-US" sz="3600" b="1" dirty="0">
              <a:solidFill>
                <a:srgbClr val="000066"/>
              </a:solidFill>
              <a:latin typeface="楷体_GB2312" pitchFamily="49" charset="-122"/>
              <a:ea typeface="楷体_GB2312" pitchFamily="49" charset="-122"/>
            </a:endParaRPr>
          </a:p>
          <a:p>
            <a:pPr marL="342900" indent="-342900"/>
            <a:r>
              <a:rPr lang="zh-CN" altLang="en-US" sz="3600" b="1" i="1" dirty="0">
                <a:solidFill>
                  <a:srgbClr val="FF0000"/>
                </a:solidFill>
                <a:latin typeface="楷体_GB2312" pitchFamily="49" charset="-122"/>
                <a:ea typeface="楷体_GB2312" pitchFamily="49" charset="-122"/>
              </a:rPr>
              <a:t>    </a:t>
            </a:r>
            <a:r>
              <a:rPr lang="zh-CN" altLang="en-US" sz="3200" b="1" i="1" u="sng" dirty="0">
                <a:solidFill>
                  <a:srgbClr val="FF0000"/>
                </a:solidFill>
                <a:latin typeface="楷体_GB2312" pitchFamily="49" charset="-122"/>
                <a:ea typeface="楷体_GB2312" pitchFamily="49" charset="-122"/>
              </a:rPr>
              <a:t>认识自我、悦纳自我、激励自我、控制自我、完善自我、超越自我。</a:t>
            </a:r>
            <a:endParaRPr lang="zh-CN" altLang="en-US" sz="3200" b="1" i="1" u="sng" dirty="0">
              <a:solidFill>
                <a:srgbClr val="FF0000"/>
              </a:solidFill>
              <a:latin typeface="楷体_GB2312" pitchFamily="49" charset="-122"/>
              <a:ea typeface="楷体_GB2312" pitchFamily="49" charset="-122"/>
            </a:endParaRPr>
          </a:p>
        </p:txBody>
      </p:sp>
    </p:spTree>
    <p:custDataLst>
      <p:tags r:id="rId2"/>
    </p:custData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611560" y="1131590"/>
            <a:ext cx="7859712" cy="3133165"/>
          </a:xfrm>
          <a:prstGeom prst="rect">
            <a:avLst/>
          </a:prstGeom>
          <a:noFill/>
          <a:ln w="9525">
            <a:noFill/>
            <a:miter lim="800000"/>
          </a:ln>
        </p:spPr>
        <p:txBody>
          <a:bodyPr>
            <a:spAutoFit/>
          </a:bodyPr>
          <a:lstStyle/>
          <a:p>
            <a:r>
              <a:rPr lang="zh-CN" altLang="en-US" sz="2800" b="1" dirty="0" smtClean="0">
                <a:ea typeface="宋体" panose="02010600030101010101" pitchFamily="2" charset="-122"/>
              </a:rPr>
              <a:t>        活动</a:t>
            </a:r>
            <a:r>
              <a:rPr lang="zh-CN" altLang="en-US" sz="2800" b="1" dirty="0" smtClean="0">
                <a:ea typeface="宋体" panose="02010600030101010101" pitchFamily="2" charset="-122"/>
              </a:rPr>
              <a:t>目的：帮助学生探索和纠正对自我的认识，促进个人的成长。</a:t>
            </a:r>
            <a:endParaRPr lang="zh-CN" altLang="en-US" sz="2800" b="1" dirty="0" smtClean="0">
              <a:ea typeface="宋体" panose="02010600030101010101" pitchFamily="2" charset="-122"/>
            </a:endParaRPr>
          </a:p>
          <a:p>
            <a:r>
              <a:rPr lang="zh-CN" altLang="en-US" sz="2800" b="1" dirty="0" smtClean="0">
                <a:ea typeface="宋体" panose="02010600030101010101" pitchFamily="2" charset="-122"/>
              </a:rPr>
              <a:t>        活动</a:t>
            </a:r>
            <a:r>
              <a:rPr lang="zh-CN" altLang="en-US" sz="2800" b="1" dirty="0" smtClean="0">
                <a:ea typeface="宋体" panose="02010600030101010101" pitchFamily="2" charset="-122"/>
              </a:rPr>
              <a:t>程序：让学生在纸上以我是</a:t>
            </a:r>
            <a:r>
              <a:rPr lang="en-US" altLang="zh-CN" sz="2800" b="1" dirty="0" smtClean="0">
                <a:ea typeface="宋体" panose="02010600030101010101" pitchFamily="2" charset="-122"/>
              </a:rPr>
              <a:t>………</a:t>
            </a:r>
            <a:r>
              <a:rPr lang="zh-CN" altLang="en-US" sz="2800" b="1" dirty="0" smtClean="0">
                <a:ea typeface="宋体" panose="02010600030101010101" pitchFamily="2" charset="-122"/>
              </a:rPr>
              <a:t>，写出尽可能多的句子。然后小组内进行分享，最后向大家展示</a:t>
            </a:r>
            <a:r>
              <a:rPr lang="zh-CN" altLang="en-US" sz="2800" b="1" dirty="0" smtClean="0">
                <a:ea typeface="宋体" panose="02010600030101010101" pitchFamily="2" charset="-122"/>
              </a:rPr>
              <a:t>。</a:t>
            </a:r>
            <a:endParaRPr lang="en-US" altLang="zh-CN" sz="2800" b="1" dirty="0" smtClean="0">
              <a:ea typeface="宋体" panose="02010600030101010101" pitchFamily="2" charset="-122"/>
            </a:endParaRPr>
          </a:p>
          <a:p>
            <a:pPr>
              <a:lnSpc>
                <a:spcPct val="120000"/>
              </a:lnSpc>
            </a:pPr>
            <a:r>
              <a:rPr lang="en-US" altLang="zh-CN" sz="2400" b="1" dirty="0" smtClean="0">
                <a:solidFill>
                  <a:srgbClr val="FF0000"/>
                </a:solidFill>
              </a:rPr>
              <a:t>       </a:t>
            </a:r>
            <a:r>
              <a:rPr lang="zh-CN" altLang="zh-CN" sz="2400" b="1" dirty="0" smtClean="0">
                <a:solidFill>
                  <a:srgbClr val="FF0000"/>
                </a:solidFill>
              </a:rPr>
              <a:t>※进行线上活动，可以通过教学资源平台、电话、短信或网络聊天工具进行。</a:t>
            </a:r>
            <a:endParaRPr lang="zh-CN" altLang="en-US" sz="2400" b="1" dirty="0">
              <a:solidFill>
                <a:srgbClr val="FF0000"/>
              </a:solidFill>
              <a:latin typeface="+mn-ea"/>
            </a:endParaRPr>
          </a:p>
        </p:txBody>
      </p:sp>
      <p:sp>
        <p:nvSpPr>
          <p:cNvPr id="82947" name="Text Box 3"/>
          <p:cNvSpPr txBox="1">
            <a:spLocks noChangeArrowheads="1"/>
          </p:cNvSpPr>
          <p:nvPr/>
        </p:nvSpPr>
        <p:spPr bwMode="auto">
          <a:xfrm>
            <a:off x="1403648" y="483519"/>
            <a:ext cx="6627812" cy="584775"/>
          </a:xfrm>
          <a:prstGeom prst="rect">
            <a:avLst/>
          </a:prstGeom>
          <a:noFill/>
          <a:ln w="9525">
            <a:noFill/>
            <a:miter lim="800000"/>
          </a:ln>
        </p:spPr>
        <p:txBody>
          <a:bodyPr wrap="square">
            <a:spAutoFit/>
          </a:bodyPr>
          <a:lstStyle/>
          <a:p>
            <a:r>
              <a:rPr lang="zh-CN" altLang="en-US" sz="3200" b="1" dirty="0">
                <a:latin typeface="宋体" panose="02010600030101010101" pitchFamily="2" charset="-122"/>
              </a:rPr>
              <a:t> </a:t>
            </a:r>
            <a:r>
              <a:rPr lang="en-US" altLang="zh-CN" sz="3200" b="1" dirty="0">
                <a:latin typeface="宋体" panose="02010600030101010101" pitchFamily="2" charset="-122"/>
              </a:rPr>
              <a:t>【</a:t>
            </a:r>
            <a:r>
              <a:rPr lang="zh-CN" altLang="en-US" sz="3200" b="1" dirty="0">
                <a:latin typeface="宋体" panose="02010600030101010101" pitchFamily="2" charset="-122"/>
              </a:rPr>
              <a:t>活动提升</a:t>
            </a:r>
            <a:r>
              <a:rPr lang="en-US" altLang="zh-CN" sz="3200" b="1" dirty="0" smtClean="0">
                <a:latin typeface="宋体" panose="02010600030101010101" pitchFamily="2" charset="-122"/>
              </a:rPr>
              <a:t>】</a:t>
            </a:r>
            <a:r>
              <a:rPr lang="zh-CN" altLang="en-US" sz="3200" b="1" dirty="0" smtClean="0">
                <a:latin typeface="+mn-ea"/>
              </a:rPr>
              <a:t>体验感悟</a:t>
            </a:r>
            <a:r>
              <a:rPr lang="zh-CN" altLang="en-US" sz="3200" b="1" dirty="0" smtClean="0">
                <a:latin typeface="+mn-ea"/>
              </a:rPr>
              <a:t>：</a:t>
            </a:r>
            <a:r>
              <a:rPr lang="zh-CN" altLang="en-US" sz="3200" b="1" dirty="0" smtClean="0">
                <a:ea typeface="宋体" panose="02010600030101010101" pitchFamily="2" charset="-122"/>
              </a:rPr>
              <a:t>我是谁</a:t>
            </a:r>
            <a:endParaRPr lang="zh-CN" altLang="en-US" sz="3200" b="1" dirty="0" smtClean="0">
              <a:ea typeface="宋体" panose="02010600030101010101" pitchFamily="2" charset="-122"/>
            </a:endParaRPr>
          </a:p>
        </p:txBody>
      </p:sp>
      <p:pic>
        <p:nvPicPr>
          <p:cNvPr id="4" name="Picture 4" descr="002"/>
          <p:cNvPicPr>
            <a:picLocks noChangeAspect="1" noChangeArrowheads="1"/>
          </p:cNvPicPr>
          <p:nvPr/>
        </p:nvPicPr>
        <p:blipFill>
          <a:blip r:embed="rId1" cstate="print"/>
          <a:srcRect/>
          <a:stretch>
            <a:fillRect/>
          </a:stretch>
        </p:blipFill>
        <p:spPr bwMode="auto">
          <a:xfrm>
            <a:off x="4644008" y="3939902"/>
            <a:ext cx="2091089" cy="1066707"/>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a:xfrm>
            <a:off x="467544" y="483518"/>
            <a:ext cx="8229600" cy="857250"/>
          </a:xfrm>
        </p:spPr>
        <p:txBody>
          <a:bodyPr>
            <a:normAutofit/>
          </a:bodyPr>
          <a:lstStyle/>
          <a:p>
            <a:r>
              <a:rPr lang="zh-CN" altLang="en-US" b="1" dirty="0" smtClean="0"/>
              <a:t>本讲小结：心灵修炼</a:t>
            </a:r>
            <a:endParaRPr lang="zh-CN" altLang="en-US" b="1" dirty="0" smtClean="0"/>
          </a:p>
        </p:txBody>
      </p:sp>
      <p:sp>
        <p:nvSpPr>
          <p:cNvPr id="84995" name="Rectangle 3"/>
          <p:cNvSpPr>
            <a:spLocks noGrp="1" noChangeArrowheads="1"/>
          </p:cNvSpPr>
          <p:nvPr>
            <p:ph type="body" idx="4294967295"/>
          </p:nvPr>
        </p:nvSpPr>
        <p:spPr>
          <a:xfrm>
            <a:off x="446088" y="1485900"/>
            <a:ext cx="8697912" cy="2914650"/>
          </a:xfrm>
        </p:spPr>
        <p:txBody>
          <a:bodyPr>
            <a:normAutofit fontScale="92500" lnSpcReduction="20000"/>
          </a:bodyPr>
          <a:lstStyle/>
          <a:p>
            <a:pPr>
              <a:buNone/>
            </a:pPr>
            <a:r>
              <a:rPr lang="en-US" altLang="zh-CN" sz="2800" b="1" dirty="0" smtClean="0"/>
              <a:t>1.</a:t>
            </a:r>
            <a:r>
              <a:rPr lang="zh-CN" altLang="zh-CN" sz="2800" b="1" dirty="0" smtClean="0"/>
              <a:t>什么是自我意识？其发展经历了哪八个阶段？</a:t>
            </a:r>
            <a:endParaRPr lang="zh-CN" altLang="zh-CN" sz="2800" b="1" dirty="0" smtClean="0"/>
          </a:p>
          <a:p>
            <a:pPr>
              <a:buNone/>
            </a:pPr>
            <a:r>
              <a:rPr lang="en-US" altLang="zh-CN" sz="2800" b="1" dirty="0" smtClean="0"/>
              <a:t>2.</a:t>
            </a:r>
            <a:r>
              <a:rPr lang="zh-CN" altLang="zh-CN" sz="2800" b="1" dirty="0" smtClean="0"/>
              <a:t>从生理、心理和社会三方面客观地分析描述自我：</a:t>
            </a:r>
            <a:endParaRPr lang="zh-CN" altLang="zh-CN" sz="2800" b="1" dirty="0" smtClean="0"/>
          </a:p>
          <a:p>
            <a:pPr>
              <a:buNone/>
            </a:pPr>
            <a:r>
              <a:rPr lang="zh-CN" altLang="zh-CN" sz="2800" b="1" dirty="0" smtClean="0"/>
              <a:t>我的优点</a:t>
            </a:r>
            <a:r>
              <a:rPr lang="zh-CN" altLang="en-US" sz="2800" b="1" dirty="0" smtClean="0"/>
              <a:t>是：</a:t>
            </a:r>
            <a:r>
              <a:rPr lang="en-US" altLang="zh-CN" sz="2800" b="1" dirty="0" smtClean="0"/>
              <a:t>                                                                               </a:t>
            </a:r>
            <a:r>
              <a:rPr lang="en-US" altLang="zh-CN" sz="2800" b="1" u="sng" dirty="0" smtClean="0"/>
              <a:t>          </a:t>
            </a:r>
            <a:endParaRPr lang="zh-CN" altLang="zh-CN" sz="2800" b="1" dirty="0" smtClean="0"/>
          </a:p>
          <a:p>
            <a:pPr>
              <a:buNone/>
            </a:pPr>
            <a:r>
              <a:rPr lang="zh-CN" altLang="zh-CN" sz="2800" b="1" dirty="0" smtClean="0"/>
              <a:t>我的不足</a:t>
            </a:r>
            <a:r>
              <a:rPr lang="zh-CN" altLang="en-US" sz="2800" b="1" dirty="0" smtClean="0"/>
              <a:t>有：</a:t>
            </a:r>
            <a:endParaRPr lang="en-US" altLang="zh-CN" sz="2800" b="1" dirty="0" smtClean="0"/>
          </a:p>
          <a:p>
            <a:pPr>
              <a:buNone/>
            </a:pPr>
            <a:r>
              <a:rPr lang="en-US" altLang="zh-CN" sz="2800" b="1" dirty="0" smtClean="0"/>
              <a:t>3.</a:t>
            </a:r>
            <a:r>
              <a:rPr lang="zh-CN" altLang="zh-CN" sz="2800" b="1" dirty="0" smtClean="0"/>
              <a:t>你如何扬长避短，使自己发展得更好？</a:t>
            </a:r>
            <a:r>
              <a:rPr lang="en-US" altLang="zh-CN" sz="2800" b="1" dirty="0" smtClean="0"/>
              <a:t>   </a:t>
            </a:r>
            <a:endParaRPr lang="zh-CN" altLang="zh-CN" sz="2800" b="1" dirty="0" smtClean="0"/>
          </a:p>
          <a:p>
            <a:pPr>
              <a:buFont typeface="Wingdings" panose="05000000000000000000" pitchFamily="2" charset="2"/>
              <a:buNone/>
            </a:pPr>
            <a:endParaRPr lang="en-US" altLang="zh-CN" sz="2800" b="1" dirty="0" smtClean="0">
              <a:latin typeface="+mn-ea"/>
            </a:endParaRPr>
          </a:p>
          <a:p>
            <a:pPr>
              <a:buFont typeface="Wingdings" panose="05000000000000000000" pitchFamily="2" charset="2"/>
              <a:buNone/>
            </a:pPr>
            <a:r>
              <a:rPr lang="en-US" altLang="zh-CN" sz="2800" b="1" dirty="0" smtClean="0">
                <a:solidFill>
                  <a:srgbClr val="FF0000"/>
                </a:solidFill>
                <a:latin typeface="+mn-ea"/>
              </a:rPr>
              <a:t>※</a:t>
            </a:r>
            <a:r>
              <a:rPr lang="zh-CN" altLang="en-US" sz="2800" b="1" dirty="0" smtClean="0">
                <a:solidFill>
                  <a:srgbClr val="FF0000"/>
                </a:solidFill>
                <a:latin typeface="+mn-ea"/>
              </a:rPr>
              <a:t>课后请在课程资源平台，完成本讲小测验。</a:t>
            </a:r>
            <a:endParaRPr lang="zh-CN" altLang="en-US" sz="2800" b="1" dirty="0" smtClean="0">
              <a:solidFill>
                <a:srgbClr val="FF0000"/>
              </a:solidFill>
              <a:latin typeface="+mn-ea"/>
            </a:endParaRPr>
          </a:p>
          <a:p>
            <a:pPr eaLnBrk="1" hangingPunct="1"/>
            <a:endParaRPr lang="zh-CN" altLang="en-US" sz="2800" b="1" dirty="0" smtClean="0">
              <a:latin typeface="+mn-ea"/>
            </a:endParaRPr>
          </a:p>
          <a:p>
            <a:pPr eaLnBrk="1" hangingPunct="1"/>
            <a:endParaRPr lang="zh-CN" altLang="en-US" sz="2800" b="1" dirty="0" smtClean="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endCondLst>
                                    <p:cond delay="0"/>
                                  </p:endCondLst>
                                  <p:childTnLst>
                                    <p:set>
                                      <p:cBhvr>
                                        <p:cTn id="6" dur="1" fill="hold">
                                          <p:stCondLst>
                                            <p:cond delay="0"/>
                                          </p:stCondLst>
                                        </p:cTn>
                                        <p:tgtEl>
                                          <p:spTgt spid="69634"/>
                                        </p:tgtEl>
                                        <p:attrNameLst>
                                          <p:attrName>style.visibility</p:attrName>
                                        </p:attrNameLst>
                                      </p:cBhvr>
                                      <p:to>
                                        <p:strVal val="visible"/>
                                      </p:to>
                                    </p:set>
                                    <p:animEffect transition="in" filter="barn(inVertical)">
                                      <p:cBhvr>
                                        <p:cTn id="7" dur="10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4" name="Freeform 3"/>
          <p:cNvSpPr>
            <a:spLocks noChangeArrowheads="1"/>
          </p:cNvSpPr>
          <p:nvPr/>
        </p:nvSpPr>
        <p:spPr bwMode="auto">
          <a:xfrm>
            <a:off x="1346200" y="2340770"/>
            <a:ext cx="487363" cy="169069"/>
          </a:xfrm>
          <a:custGeom>
            <a:avLst/>
            <a:gdLst>
              <a:gd name="T0" fmla="*/ 10802 w 767"/>
              <a:gd name="T1" fmla="*/ 41392 h 354"/>
              <a:gd name="T2" fmla="*/ 228749 w 767"/>
              <a:gd name="T3" fmla="*/ 225425 h 354"/>
              <a:gd name="T4" fmla="*/ 483551 w 767"/>
              <a:gd name="T5" fmla="*/ 82783 h 354"/>
              <a:gd name="T6" fmla="*/ 442249 w 767"/>
              <a:gd name="T7" fmla="*/ 14646 h 354"/>
              <a:gd name="T8" fmla="*/ 420009 w 767"/>
              <a:gd name="T9" fmla="*/ 7005 h 354"/>
              <a:gd name="T10" fmla="*/ 430811 w 767"/>
              <a:gd name="T11" fmla="*/ 18467 h 354"/>
              <a:gd name="T12" fmla="*/ 442249 w 767"/>
              <a:gd name="T13" fmla="*/ 78962 h 354"/>
              <a:gd name="T14" fmla="*/ 228749 w 767"/>
              <a:gd name="T15" fmla="*/ 210779 h 354"/>
              <a:gd name="T16" fmla="*/ 33677 w 767"/>
              <a:gd name="T17" fmla="*/ 44576 h 354"/>
              <a:gd name="T18" fmla="*/ 44479 w 767"/>
              <a:gd name="T19" fmla="*/ 0 h 354"/>
              <a:gd name="T20" fmla="*/ 18427 w 767"/>
              <a:gd name="T21" fmla="*/ 0 h 354"/>
              <a:gd name="T22" fmla="*/ 10802 w 767"/>
              <a:gd name="T23" fmla="*/ 41392 h 354"/>
              <a:gd name="T24" fmla="*/ 10802 w 767"/>
              <a:gd name="T25" fmla="*/ 41392 h 354"/>
              <a:gd name="T26" fmla="*/ 10802 w 767"/>
              <a:gd name="T27" fmla="*/ 41392 h 354"/>
              <a:gd name="T28" fmla="*/ 10802 w 767"/>
              <a:gd name="T29" fmla="*/ 41392 h 3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7"/>
              <a:gd name="T46" fmla="*/ 0 h 354"/>
              <a:gd name="T47" fmla="*/ 767 w 767"/>
              <a:gd name="T48" fmla="*/ 354 h 3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7" h="354">
                <a:moveTo>
                  <a:pt x="17" y="65"/>
                </a:moveTo>
                <a:cubicBezTo>
                  <a:pt x="0" y="236"/>
                  <a:pt x="159" y="354"/>
                  <a:pt x="360" y="354"/>
                </a:cubicBezTo>
                <a:cubicBezTo>
                  <a:pt x="572" y="354"/>
                  <a:pt x="767" y="272"/>
                  <a:pt x="761" y="130"/>
                </a:cubicBezTo>
                <a:cubicBezTo>
                  <a:pt x="761" y="70"/>
                  <a:pt x="720" y="35"/>
                  <a:pt x="696" y="23"/>
                </a:cubicBezTo>
                <a:cubicBezTo>
                  <a:pt x="684" y="11"/>
                  <a:pt x="673" y="5"/>
                  <a:pt x="661" y="11"/>
                </a:cubicBezTo>
                <a:cubicBezTo>
                  <a:pt x="655" y="11"/>
                  <a:pt x="673" y="23"/>
                  <a:pt x="678" y="29"/>
                </a:cubicBezTo>
                <a:cubicBezTo>
                  <a:pt x="696" y="59"/>
                  <a:pt x="702" y="94"/>
                  <a:pt x="696" y="124"/>
                </a:cubicBezTo>
                <a:cubicBezTo>
                  <a:pt x="690" y="248"/>
                  <a:pt x="554" y="331"/>
                  <a:pt x="360" y="331"/>
                </a:cubicBezTo>
                <a:cubicBezTo>
                  <a:pt x="183" y="319"/>
                  <a:pt x="35" y="218"/>
                  <a:pt x="53" y="70"/>
                </a:cubicBezTo>
                <a:cubicBezTo>
                  <a:pt x="59" y="47"/>
                  <a:pt x="64" y="23"/>
                  <a:pt x="70" y="0"/>
                </a:cubicBezTo>
                <a:cubicBezTo>
                  <a:pt x="59" y="0"/>
                  <a:pt x="47" y="0"/>
                  <a:pt x="29" y="0"/>
                </a:cubicBezTo>
                <a:cubicBezTo>
                  <a:pt x="23" y="17"/>
                  <a:pt x="17" y="41"/>
                  <a:pt x="17" y="65"/>
                </a:cubicBezTo>
                <a:close/>
              </a:path>
            </a:pathLst>
          </a:custGeom>
          <a:solidFill>
            <a:srgbClr val="000000"/>
          </a:solidFill>
          <a:ln w="9525">
            <a:noFill/>
            <a:round/>
          </a:ln>
        </p:spPr>
        <p:txBody>
          <a:bodyPr/>
          <a:lstStyle/>
          <a:p>
            <a:endParaRPr lang="zh-CN" altLang="en-US"/>
          </a:p>
        </p:txBody>
      </p:sp>
      <p:sp>
        <p:nvSpPr>
          <p:cNvPr id="1048615" name="Freeform 4"/>
          <p:cNvSpPr>
            <a:spLocks noChangeArrowheads="1"/>
          </p:cNvSpPr>
          <p:nvPr/>
        </p:nvSpPr>
        <p:spPr bwMode="auto">
          <a:xfrm>
            <a:off x="2227266" y="2018111"/>
            <a:ext cx="585787" cy="163115"/>
          </a:xfrm>
          <a:custGeom>
            <a:avLst/>
            <a:gdLst>
              <a:gd name="T0" fmla="*/ 311318 w 922"/>
              <a:gd name="T1" fmla="*/ 0 h 342"/>
              <a:gd name="T2" fmla="*/ 33673 w 922"/>
              <a:gd name="T3" fmla="*/ 119554 h 342"/>
              <a:gd name="T4" fmla="*/ 3177 w 922"/>
              <a:gd name="T5" fmla="*/ 191414 h 342"/>
              <a:gd name="T6" fmla="*/ 6989 w 922"/>
              <a:gd name="T7" fmla="*/ 217487 h 342"/>
              <a:gd name="T8" fmla="*/ 14613 w 922"/>
              <a:gd name="T9" fmla="*/ 187598 h 342"/>
              <a:gd name="T10" fmla="*/ 48286 w 922"/>
              <a:gd name="T11" fmla="*/ 131001 h 342"/>
              <a:gd name="T12" fmla="*/ 307506 w 922"/>
              <a:gd name="T13" fmla="*/ 26073 h 342"/>
              <a:gd name="T14" fmla="*/ 552114 w 922"/>
              <a:gd name="T15" fmla="*/ 187598 h 342"/>
              <a:gd name="T16" fmla="*/ 581975 w 922"/>
              <a:gd name="T17" fmla="*/ 187598 h 342"/>
              <a:gd name="T18" fmla="*/ 311318 w 922"/>
              <a:gd name="T19" fmla="*/ 0 h 342"/>
              <a:gd name="T20" fmla="*/ 311318 w 922"/>
              <a:gd name="T21" fmla="*/ 0 h 342"/>
              <a:gd name="T22" fmla="*/ 311318 w 922"/>
              <a:gd name="T23" fmla="*/ 0 h 342"/>
              <a:gd name="T24" fmla="*/ 311318 w 922"/>
              <a:gd name="T25" fmla="*/ 0 h 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2"/>
              <a:gd name="T40" fmla="*/ 0 h 342"/>
              <a:gd name="T41" fmla="*/ 922 w 922"/>
              <a:gd name="T42" fmla="*/ 342 h 3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2" h="342">
                <a:moveTo>
                  <a:pt x="490" y="0"/>
                </a:moveTo>
                <a:cubicBezTo>
                  <a:pt x="289" y="0"/>
                  <a:pt x="130" y="82"/>
                  <a:pt x="53" y="188"/>
                </a:cubicBezTo>
                <a:cubicBezTo>
                  <a:pt x="23" y="224"/>
                  <a:pt x="5" y="265"/>
                  <a:pt x="5" y="301"/>
                </a:cubicBezTo>
                <a:cubicBezTo>
                  <a:pt x="0" y="324"/>
                  <a:pt x="5" y="342"/>
                  <a:pt x="11" y="342"/>
                </a:cubicBezTo>
                <a:cubicBezTo>
                  <a:pt x="17" y="342"/>
                  <a:pt x="17" y="324"/>
                  <a:pt x="23" y="295"/>
                </a:cubicBezTo>
                <a:cubicBezTo>
                  <a:pt x="41" y="259"/>
                  <a:pt x="53" y="236"/>
                  <a:pt x="76" y="206"/>
                </a:cubicBezTo>
                <a:cubicBezTo>
                  <a:pt x="153" y="118"/>
                  <a:pt x="301" y="41"/>
                  <a:pt x="484" y="41"/>
                </a:cubicBezTo>
                <a:cubicBezTo>
                  <a:pt x="733" y="41"/>
                  <a:pt x="881" y="159"/>
                  <a:pt x="869" y="295"/>
                </a:cubicBezTo>
                <a:cubicBezTo>
                  <a:pt x="887" y="295"/>
                  <a:pt x="898" y="295"/>
                  <a:pt x="916" y="295"/>
                </a:cubicBezTo>
                <a:cubicBezTo>
                  <a:pt x="922" y="106"/>
                  <a:pt x="739" y="0"/>
                  <a:pt x="490" y="0"/>
                </a:cubicBezTo>
                <a:close/>
              </a:path>
            </a:pathLst>
          </a:custGeom>
          <a:solidFill>
            <a:srgbClr val="000000"/>
          </a:solidFill>
          <a:ln w="9525">
            <a:noFill/>
            <a:round/>
          </a:ln>
        </p:spPr>
        <p:txBody>
          <a:bodyPr/>
          <a:lstStyle/>
          <a:p>
            <a:endParaRPr lang="zh-CN" altLang="en-US"/>
          </a:p>
        </p:txBody>
      </p:sp>
      <p:sp>
        <p:nvSpPr>
          <p:cNvPr id="1048616" name="Freeform 5"/>
          <p:cNvSpPr>
            <a:spLocks noChangeArrowheads="1"/>
          </p:cNvSpPr>
          <p:nvPr/>
        </p:nvSpPr>
        <p:spPr bwMode="auto">
          <a:xfrm>
            <a:off x="1365253" y="2158605"/>
            <a:ext cx="1444625" cy="182165"/>
          </a:xfrm>
          <a:custGeom>
            <a:avLst/>
            <a:gdLst>
              <a:gd name="T0" fmla="*/ 1414145 w 2275"/>
              <a:gd name="T1" fmla="*/ 0 h 382"/>
              <a:gd name="T2" fmla="*/ 1414145 w 2275"/>
              <a:gd name="T3" fmla="*/ 6994 h 382"/>
              <a:gd name="T4" fmla="*/ 1087755 w 2275"/>
              <a:gd name="T5" fmla="*/ 137975 h 382"/>
              <a:gd name="T6" fmla="*/ 739140 w 2275"/>
              <a:gd name="T7" fmla="*/ 97282 h 382"/>
              <a:gd name="T8" fmla="*/ 397510 w 2275"/>
              <a:gd name="T9" fmla="*/ 52138 h 382"/>
              <a:gd name="T10" fmla="*/ 0 w 2275"/>
              <a:gd name="T11" fmla="*/ 242887 h 382"/>
              <a:gd name="T12" fmla="*/ 24765 w 2275"/>
              <a:gd name="T13" fmla="*/ 242887 h 382"/>
              <a:gd name="T14" fmla="*/ 374650 w 2275"/>
              <a:gd name="T15" fmla="*/ 104276 h 382"/>
              <a:gd name="T16" fmla="*/ 704850 w 2275"/>
              <a:gd name="T17" fmla="*/ 153235 h 382"/>
              <a:gd name="T18" fmla="*/ 952500 w 2275"/>
              <a:gd name="T19" fmla="*/ 190749 h 382"/>
              <a:gd name="T20" fmla="*/ 982345 w 2275"/>
              <a:gd name="T21" fmla="*/ 194564 h 382"/>
              <a:gd name="T22" fmla="*/ 982345 w 2275"/>
              <a:gd name="T23" fmla="*/ 197743 h 382"/>
              <a:gd name="T24" fmla="*/ 975360 w 2275"/>
              <a:gd name="T25" fmla="*/ 201558 h 382"/>
              <a:gd name="T26" fmla="*/ 997585 w 2275"/>
              <a:gd name="T27" fmla="*/ 209188 h 382"/>
              <a:gd name="T28" fmla="*/ 1012825 w 2275"/>
              <a:gd name="T29" fmla="*/ 201558 h 382"/>
              <a:gd name="T30" fmla="*/ 1065530 w 2275"/>
              <a:gd name="T31" fmla="*/ 201558 h 382"/>
              <a:gd name="T32" fmla="*/ 1440815 w 2275"/>
              <a:gd name="T33" fmla="*/ 33063 h 382"/>
              <a:gd name="T34" fmla="*/ 1444625 w 2275"/>
              <a:gd name="T35" fmla="*/ 0 h 382"/>
              <a:gd name="T36" fmla="*/ 1414145 w 2275"/>
              <a:gd name="T37" fmla="*/ 0 h 382"/>
              <a:gd name="T38" fmla="*/ 1414145 w 2275"/>
              <a:gd name="T39" fmla="*/ 0 h 382"/>
              <a:gd name="T40" fmla="*/ 1414145 w 2275"/>
              <a:gd name="T41" fmla="*/ 0 h 382"/>
              <a:gd name="T42" fmla="*/ 1414145 w 2275"/>
              <a:gd name="T43" fmla="*/ 0 h 3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75"/>
              <a:gd name="T67" fmla="*/ 0 h 382"/>
              <a:gd name="T68" fmla="*/ 2275 w 2275"/>
              <a:gd name="T69" fmla="*/ 382 h 3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75" h="382">
                <a:moveTo>
                  <a:pt x="2227" y="0"/>
                </a:moveTo>
                <a:cubicBezTo>
                  <a:pt x="2227" y="5"/>
                  <a:pt x="2227" y="11"/>
                  <a:pt x="2227" y="11"/>
                </a:cubicBezTo>
                <a:cubicBezTo>
                  <a:pt x="2198" y="164"/>
                  <a:pt x="1991" y="235"/>
                  <a:pt x="1713" y="217"/>
                </a:cubicBezTo>
                <a:cubicBezTo>
                  <a:pt x="1506" y="205"/>
                  <a:pt x="1316" y="176"/>
                  <a:pt x="1164" y="153"/>
                </a:cubicBezTo>
                <a:cubicBezTo>
                  <a:pt x="992" y="123"/>
                  <a:pt x="791" y="88"/>
                  <a:pt x="626" y="82"/>
                </a:cubicBezTo>
                <a:cubicBezTo>
                  <a:pt x="322" y="76"/>
                  <a:pt x="65" y="188"/>
                  <a:pt x="0" y="382"/>
                </a:cubicBezTo>
                <a:cubicBezTo>
                  <a:pt x="15" y="382"/>
                  <a:pt x="29" y="382"/>
                  <a:pt x="39" y="382"/>
                </a:cubicBezTo>
                <a:cubicBezTo>
                  <a:pt x="112" y="223"/>
                  <a:pt x="336" y="147"/>
                  <a:pt x="590" y="164"/>
                </a:cubicBezTo>
                <a:cubicBezTo>
                  <a:pt x="761" y="170"/>
                  <a:pt x="939" y="205"/>
                  <a:pt x="1110" y="241"/>
                </a:cubicBezTo>
                <a:cubicBezTo>
                  <a:pt x="1258" y="264"/>
                  <a:pt x="1382" y="288"/>
                  <a:pt x="1500" y="300"/>
                </a:cubicBezTo>
                <a:cubicBezTo>
                  <a:pt x="1512" y="306"/>
                  <a:pt x="1530" y="306"/>
                  <a:pt x="1547" y="306"/>
                </a:cubicBezTo>
                <a:cubicBezTo>
                  <a:pt x="1547" y="311"/>
                  <a:pt x="1547" y="311"/>
                  <a:pt x="1547" y="311"/>
                </a:cubicBezTo>
                <a:cubicBezTo>
                  <a:pt x="1542" y="311"/>
                  <a:pt x="1536" y="311"/>
                  <a:pt x="1536" y="317"/>
                </a:cubicBezTo>
                <a:cubicBezTo>
                  <a:pt x="1547" y="317"/>
                  <a:pt x="1560" y="323"/>
                  <a:pt x="1571" y="329"/>
                </a:cubicBezTo>
                <a:cubicBezTo>
                  <a:pt x="1577" y="323"/>
                  <a:pt x="1589" y="323"/>
                  <a:pt x="1595" y="317"/>
                </a:cubicBezTo>
                <a:cubicBezTo>
                  <a:pt x="1619" y="311"/>
                  <a:pt x="1648" y="317"/>
                  <a:pt x="1678" y="317"/>
                </a:cubicBezTo>
                <a:cubicBezTo>
                  <a:pt x="1991" y="323"/>
                  <a:pt x="2233" y="241"/>
                  <a:pt x="2269" y="52"/>
                </a:cubicBezTo>
                <a:cubicBezTo>
                  <a:pt x="2269" y="35"/>
                  <a:pt x="2275" y="17"/>
                  <a:pt x="2275" y="0"/>
                </a:cubicBezTo>
                <a:cubicBezTo>
                  <a:pt x="2257" y="0"/>
                  <a:pt x="2245" y="0"/>
                  <a:pt x="2227" y="0"/>
                </a:cubicBezTo>
                <a:close/>
              </a:path>
            </a:pathLst>
          </a:custGeom>
          <a:solidFill>
            <a:srgbClr val="000000"/>
          </a:solidFill>
          <a:ln w="9525">
            <a:noFill/>
            <a:round/>
          </a:ln>
        </p:spPr>
        <p:txBody>
          <a:bodyPr/>
          <a:lstStyle/>
          <a:p>
            <a:endParaRPr lang="zh-CN" altLang="en-US"/>
          </a:p>
        </p:txBody>
      </p:sp>
      <p:sp>
        <p:nvSpPr>
          <p:cNvPr id="1048617" name="Freeform 6"/>
          <p:cNvSpPr>
            <a:spLocks noChangeArrowheads="1"/>
          </p:cNvSpPr>
          <p:nvPr/>
        </p:nvSpPr>
        <p:spPr bwMode="auto">
          <a:xfrm>
            <a:off x="990600" y="2309813"/>
            <a:ext cx="1371600" cy="534591"/>
          </a:xfrm>
          <a:custGeom>
            <a:avLst/>
            <a:gdLst>
              <a:gd name="T0" fmla="*/ 550800 w 2159"/>
              <a:gd name="T1" fmla="*/ 652436 h 1122"/>
              <a:gd name="T2" fmla="*/ 1000588 w 2159"/>
              <a:gd name="T3" fmla="*/ 416111 h 1122"/>
              <a:gd name="T4" fmla="*/ 1229294 w 2159"/>
              <a:gd name="T5" fmla="*/ 127057 h 1122"/>
              <a:gd name="T6" fmla="*/ 1372235 w 2159"/>
              <a:gd name="T7" fmla="*/ 6988 h 1122"/>
              <a:gd name="T8" fmla="*/ 1348729 w 2159"/>
              <a:gd name="T9" fmla="*/ 0 h 1122"/>
              <a:gd name="T10" fmla="*/ 1041882 w 2159"/>
              <a:gd name="T11" fmla="*/ 209644 h 1122"/>
              <a:gd name="T12" fmla="*/ 761082 w 2159"/>
              <a:gd name="T13" fmla="*/ 517756 h 1122"/>
              <a:gd name="T14" fmla="*/ 483459 w 2159"/>
              <a:gd name="T15" fmla="*/ 649260 h 1122"/>
              <a:gd name="T16" fmla="*/ 175976 w 2159"/>
              <a:gd name="T17" fmla="*/ 622578 h 1122"/>
              <a:gd name="T18" fmla="*/ 6988 w 2159"/>
              <a:gd name="T19" fmla="*/ 675306 h 1122"/>
              <a:gd name="T20" fmla="*/ 205835 w 2159"/>
              <a:gd name="T21" fmla="*/ 708976 h 1122"/>
              <a:gd name="T22" fmla="*/ 423106 w 2159"/>
              <a:gd name="T23" fmla="*/ 686741 h 1122"/>
              <a:gd name="T24" fmla="*/ 464400 w 2159"/>
              <a:gd name="T25" fmla="*/ 690553 h 1122"/>
              <a:gd name="T26" fmla="*/ 550800 w 2159"/>
              <a:gd name="T27" fmla="*/ 652436 h 1122"/>
              <a:gd name="T28" fmla="*/ 550800 w 2159"/>
              <a:gd name="T29" fmla="*/ 652436 h 1122"/>
              <a:gd name="T30" fmla="*/ 550800 w 2159"/>
              <a:gd name="T31" fmla="*/ 652436 h 1122"/>
              <a:gd name="T32" fmla="*/ 550800 w 2159"/>
              <a:gd name="T33" fmla="*/ 652436 h 11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9"/>
              <a:gd name="T52" fmla="*/ 0 h 1122"/>
              <a:gd name="T53" fmla="*/ 2159 w 2159"/>
              <a:gd name="T54" fmla="*/ 1122 h 11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9" h="1122">
                <a:moveTo>
                  <a:pt x="867" y="1027"/>
                </a:moveTo>
                <a:cubicBezTo>
                  <a:pt x="1074" y="974"/>
                  <a:pt x="1351" y="862"/>
                  <a:pt x="1575" y="655"/>
                </a:cubicBezTo>
                <a:cubicBezTo>
                  <a:pt x="1740" y="496"/>
                  <a:pt x="1800" y="366"/>
                  <a:pt x="1935" y="200"/>
                </a:cubicBezTo>
                <a:cubicBezTo>
                  <a:pt x="2018" y="106"/>
                  <a:pt x="2100" y="41"/>
                  <a:pt x="2160" y="11"/>
                </a:cubicBezTo>
                <a:cubicBezTo>
                  <a:pt x="2148" y="5"/>
                  <a:pt x="2136" y="0"/>
                  <a:pt x="2123" y="0"/>
                </a:cubicBezTo>
                <a:cubicBezTo>
                  <a:pt x="1953" y="53"/>
                  <a:pt x="1794" y="165"/>
                  <a:pt x="1640" y="330"/>
                </a:cubicBezTo>
                <a:cubicBezTo>
                  <a:pt x="1456" y="519"/>
                  <a:pt x="1380" y="655"/>
                  <a:pt x="1198" y="815"/>
                </a:cubicBezTo>
                <a:cubicBezTo>
                  <a:pt x="1062" y="927"/>
                  <a:pt x="867" y="1004"/>
                  <a:pt x="761" y="1022"/>
                </a:cubicBezTo>
                <a:cubicBezTo>
                  <a:pt x="637" y="1010"/>
                  <a:pt x="412" y="980"/>
                  <a:pt x="277" y="980"/>
                </a:cubicBezTo>
                <a:cubicBezTo>
                  <a:pt x="153" y="980"/>
                  <a:pt x="22" y="998"/>
                  <a:pt x="11" y="1063"/>
                </a:cubicBezTo>
                <a:cubicBezTo>
                  <a:pt x="0" y="1122"/>
                  <a:pt x="206" y="1122"/>
                  <a:pt x="324" y="1116"/>
                </a:cubicBezTo>
                <a:cubicBezTo>
                  <a:pt x="412" y="1116"/>
                  <a:pt x="578" y="1098"/>
                  <a:pt x="666" y="1081"/>
                </a:cubicBezTo>
                <a:cubicBezTo>
                  <a:pt x="683" y="1087"/>
                  <a:pt x="708" y="1087"/>
                  <a:pt x="731" y="1087"/>
                </a:cubicBezTo>
                <a:cubicBezTo>
                  <a:pt x="765" y="1051"/>
                  <a:pt x="808" y="1022"/>
                  <a:pt x="867" y="1027"/>
                </a:cubicBezTo>
                <a:close/>
              </a:path>
            </a:pathLst>
          </a:custGeom>
          <a:solidFill>
            <a:srgbClr val="000000"/>
          </a:solidFill>
          <a:ln w="9525">
            <a:noFill/>
            <a:round/>
          </a:ln>
        </p:spPr>
        <p:txBody>
          <a:bodyPr/>
          <a:lstStyle/>
          <a:p>
            <a:endParaRPr lang="zh-CN" altLang="en-US"/>
          </a:p>
        </p:txBody>
      </p:sp>
      <p:sp>
        <p:nvSpPr>
          <p:cNvPr id="1048618" name="Freeform 7"/>
          <p:cNvSpPr>
            <a:spLocks noChangeArrowheads="1"/>
          </p:cNvSpPr>
          <p:nvPr/>
        </p:nvSpPr>
        <p:spPr bwMode="auto">
          <a:xfrm>
            <a:off x="1455741" y="2678908"/>
            <a:ext cx="911225" cy="169069"/>
          </a:xfrm>
          <a:custGeom>
            <a:avLst/>
            <a:gdLst>
              <a:gd name="T0" fmla="*/ 877547 w 1434"/>
              <a:gd name="T1" fmla="*/ 14646 h 354"/>
              <a:gd name="T2" fmla="*/ 787314 w 1434"/>
              <a:gd name="T3" fmla="*/ 86604 h 354"/>
              <a:gd name="T4" fmla="*/ 390162 w 1434"/>
              <a:gd name="T5" fmla="*/ 184033 h 354"/>
              <a:gd name="T6" fmla="*/ 62909 w 1434"/>
              <a:gd name="T7" fmla="*/ 165566 h 354"/>
              <a:gd name="T8" fmla="*/ 62909 w 1434"/>
              <a:gd name="T9" fmla="*/ 165566 h 354"/>
              <a:gd name="T10" fmla="*/ 85785 w 1434"/>
              <a:gd name="T11" fmla="*/ 161746 h 354"/>
              <a:gd name="T12" fmla="*/ 0 w 1434"/>
              <a:gd name="T13" fmla="*/ 199316 h 354"/>
              <a:gd name="T14" fmla="*/ 359025 w 1434"/>
              <a:gd name="T15" fmla="*/ 226062 h 354"/>
              <a:gd name="T16" fmla="*/ 794939 w 1434"/>
              <a:gd name="T17" fmla="*/ 105071 h 354"/>
              <a:gd name="T18" fmla="*/ 888349 w 1434"/>
              <a:gd name="T19" fmla="*/ 29929 h 354"/>
              <a:gd name="T20" fmla="*/ 904235 w 1434"/>
              <a:gd name="T21" fmla="*/ 3184 h 354"/>
              <a:gd name="T22" fmla="*/ 877547 w 1434"/>
              <a:gd name="T23" fmla="*/ 14646 h 354"/>
              <a:gd name="T24" fmla="*/ 877547 w 1434"/>
              <a:gd name="T25" fmla="*/ 14646 h 354"/>
              <a:gd name="T26" fmla="*/ 877547 w 1434"/>
              <a:gd name="T27" fmla="*/ 14646 h 354"/>
              <a:gd name="T28" fmla="*/ 877547 w 1434"/>
              <a:gd name="T29" fmla="*/ 14646 h 3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4"/>
              <a:gd name="T46" fmla="*/ 0 h 354"/>
              <a:gd name="T47" fmla="*/ 1434 w 1434"/>
              <a:gd name="T48" fmla="*/ 354 h 3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4" h="354">
                <a:moveTo>
                  <a:pt x="1381" y="23"/>
                </a:moveTo>
                <a:cubicBezTo>
                  <a:pt x="1345" y="53"/>
                  <a:pt x="1299" y="100"/>
                  <a:pt x="1239" y="136"/>
                </a:cubicBezTo>
                <a:cubicBezTo>
                  <a:pt x="1057" y="254"/>
                  <a:pt x="885" y="289"/>
                  <a:pt x="614" y="289"/>
                </a:cubicBezTo>
                <a:cubicBezTo>
                  <a:pt x="389" y="289"/>
                  <a:pt x="171" y="272"/>
                  <a:pt x="99" y="260"/>
                </a:cubicBezTo>
                <a:cubicBezTo>
                  <a:pt x="99" y="260"/>
                  <a:pt x="99" y="260"/>
                  <a:pt x="99" y="260"/>
                </a:cubicBezTo>
                <a:cubicBezTo>
                  <a:pt x="112" y="260"/>
                  <a:pt x="124" y="254"/>
                  <a:pt x="135" y="254"/>
                </a:cubicBezTo>
                <a:cubicBezTo>
                  <a:pt x="75" y="248"/>
                  <a:pt x="35" y="278"/>
                  <a:pt x="0" y="313"/>
                </a:cubicBezTo>
                <a:cubicBezTo>
                  <a:pt x="128" y="331"/>
                  <a:pt x="353" y="355"/>
                  <a:pt x="565" y="355"/>
                </a:cubicBezTo>
                <a:cubicBezTo>
                  <a:pt x="868" y="355"/>
                  <a:pt x="1067" y="295"/>
                  <a:pt x="1251" y="165"/>
                </a:cubicBezTo>
                <a:cubicBezTo>
                  <a:pt x="1305" y="124"/>
                  <a:pt x="1364" y="76"/>
                  <a:pt x="1398" y="47"/>
                </a:cubicBezTo>
                <a:cubicBezTo>
                  <a:pt x="1423" y="29"/>
                  <a:pt x="1434" y="11"/>
                  <a:pt x="1423" y="5"/>
                </a:cubicBezTo>
                <a:cubicBezTo>
                  <a:pt x="1411" y="0"/>
                  <a:pt x="1398" y="5"/>
                  <a:pt x="1381" y="23"/>
                </a:cubicBezTo>
                <a:close/>
              </a:path>
            </a:pathLst>
          </a:custGeom>
          <a:solidFill>
            <a:srgbClr val="000000"/>
          </a:solidFill>
          <a:ln w="9525">
            <a:noFill/>
            <a:round/>
          </a:ln>
        </p:spPr>
        <p:txBody>
          <a:bodyPr/>
          <a:lstStyle/>
          <a:p>
            <a:endParaRPr lang="zh-CN" altLang="en-US"/>
          </a:p>
        </p:txBody>
      </p:sp>
      <p:sp>
        <p:nvSpPr>
          <p:cNvPr id="1048619" name="Freeform 8"/>
          <p:cNvSpPr>
            <a:spLocks noChangeArrowheads="1"/>
          </p:cNvSpPr>
          <p:nvPr/>
        </p:nvSpPr>
        <p:spPr bwMode="auto">
          <a:xfrm>
            <a:off x="2936875" y="2557463"/>
            <a:ext cx="465138" cy="282179"/>
          </a:xfrm>
          <a:custGeom>
            <a:avLst/>
            <a:gdLst>
              <a:gd name="T0" fmla="*/ 453700 w 732"/>
              <a:gd name="T1" fmla="*/ 86433 h 592"/>
              <a:gd name="T2" fmla="*/ 408584 w 732"/>
              <a:gd name="T3" fmla="*/ 10804 h 592"/>
              <a:gd name="T4" fmla="*/ 205881 w 732"/>
              <a:gd name="T5" fmla="*/ 67367 h 592"/>
              <a:gd name="T6" fmla="*/ 108659 w 732"/>
              <a:gd name="T7" fmla="*/ 123930 h 592"/>
              <a:gd name="T8" fmla="*/ 48293 w 732"/>
              <a:gd name="T9" fmla="*/ 172866 h 592"/>
              <a:gd name="T10" fmla="*/ 18428 w 732"/>
              <a:gd name="T11" fmla="*/ 214176 h 592"/>
              <a:gd name="T12" fmla="*/ 37491 w 732"/>
              <a:gd name="T13" fmla="*/ 206550 h 592"/>
              <a:gd name="T14" fmla="*/ 63543 w 732"/>
              <a:gd name="T15" fmla="*/ 184306 h 592"/>
              <a:gd name="T16" fmla="*/ 67356 w 732"/>
              <a:gd name="T17" fmla="*/ 184306 h 592"/>
              <a:gd name="T18" fmla="*/ 10802 w 732"/>
              <a:gd name="T19" fmla="*/ 293618 h 592"/>
              <a:gd name="T20" fmla="*/ 93409 w 732"/>
              <a:gd name="T21" fmla="*/ 376238 h 592"/>
              <a:gd name="T22" fmla="*/ 318988 w 732"/>
              <a:gd name="T23" fmla="*/ 255486 h 592"/>
              <a:gd name="T24" fmla="*/ 322801 w 732"/>
              <a:gd name="T25" fmla="*/ 255486 h 592"/>
              <a:gd name="T26" fmla="*/ 461325 w 732"/>
              <a:gd name="T27" fmla="*/ 78807 h 592"/>
              <a:gd name="T28" fmla="*/ 453700 w 732"/>
              <a:gd name="T29" fmla="*/ 86433 h 592"/>
              <a:gd name="T30" fmla="*/ 296112 w 732"/>
              <a:gd name="T31" fmla="*/ 248495 h 592"/>
              <a:gd name="T32" fmla="*/ 123274 w 732"/>
              <a:gd name="T33" fmla="*/ 342555 h 592"/>
              <a:gd name="T34" fmla="*/ 97221 w 732"/>
              <a:gd name="T35" fmla="*/ 323488 h 592"/>
              <a:gd name="T36" fmla="*/ 213506 w 732"/>
              <a:gd name="T37" fmla="*/ 161426 h 592"/>
              <a:gd name="T38" fmla="*/ 401595 w 732"/>
              <a:gd name="T39" fmla="*/ 29870 h 592"/>
              <a:gd name="T40" fmla="*/ 439085 w 732"/>
              <a:gd name="T41" fmla="*/ 67367 h 592"/>
              <a:gd name="T42" fmla="*/ 296112 w 732"/>
              <a:gd name="T43" fmla="*/ 248495 h 5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32"/>
              <a:gd name="T67" fmla="*/ 0 h 592"/>
              <a:gd name="T68" fmla="*/ 732 w 732"/>
              <a:gd name="T69" fmla="*/ 592 h 5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32" h="592">
                <a:moveTo>
                  <a:pt x="714" y="136"/>
                </a:moveTo>
                <a:cubicBezTo>
                  <a:pt x="732" y="82"/>
                  <a:pt x="708" y="23"/>
                  <a:pt x="643" y="17"/>
                </a:cubicBezTo>
                <a:cubicBezTo>
                  <a:pt x="561" y="0"/>
                  <a:pt x="448" y="41"/>
                  <a:pt x="324" y="106"/>
                </a:cubicBezTo>
                <a:cubicBezTo>
                  <a:pt x="259" y="136"/>
                  <a:pt x="206" y="171"/>
                  <a:pt x="171" y="195"/>
                </a:cubicBezTo>
                <a:cubicBezTo>
                  <a:pt x="141" y="219"/>
                  <a:pt x="88" y="266"/>
                  <a:pt x="76" y="272"/>
                </a:cubicBezTo>
                <a:cubicBezTo>
                  <a:pt x="41" y="308"/>
                  <a:pt x="23" y="325"/>
                  <a:pt x="29" y="337"/>
                </a:cubicBezTo>
                <a:cubicBezTo>
                  <a:pt x="35" y="343"/>
                  <a:pt x="47" y="337"/>
                  <a:pt x="59" y="325"/>
                </a:cubicBezTo>
                <a:cubicBezTo>
                  <a:pt x="82" y="308"/>
                  <a:pt x="94" y="296"/>
                  <a:pt x="100" y="290"/>
                </a:cubicBezTo>
                <a:cubicBezTo>
                  <a:pt x="106" y="290"/>
                  <a:pt x="106" y="290"/>
                  <a:pt x="106" y="290"/>
                </a:cubicBezTo>
                <a:cubicBezTo>
                  <a:pt x="47" y="361"/>
                  <a:pt x="23" y="408"/>
                  <a:pt x="17" y="462"/>
                </a:cubicBezTo>
                <a:cubicBezTo>
                  <a:pt x="0" y="562"/>
                  <a:pt x="76" y="592"/>
                  <a:pt x="147" y="592"/>
                </a:cubicBezTo>
                <a:cubicBezTo>
                  <a:pt x="271" y="580"/>
                  <a:pt x="419" y="474"/>
                  <a:pt x="502" y="402"/>
                </a:cubicBezTo>
                <a:cubicBezTo>
                  <a:pt x="508" y="402"/>
                  <a:pt x="508" y="402"/>
                  <a:pt x="508" y="402"/>
                </a:cubicBezTo>
                <a:cubicBezTo>
                  <a:pt x="596" y="325"/>
                  <a:pt x="667" y="231"/>
                  <a:pt x="726" y="124"/>
                </a:cubicBezTo>
                <a:cubicBezTo>
                  <a:pt x="726" y="130"/>
                  <a:pt x="720" y="136"/>
                  <a:pt x="714" y="136"/>
                </a:cubicBezTo>
                <a:moveTo>
                  <a:pt x="466" y="391"/>
                </a:moveTo>
                <a:cubicBezTo>
                  <a:pt x="378" y="468"/>
                  <a:pt x="259" y="539"/>
                  <a:pt x="194" y="539"/>
                </a:cubicBezTo>
                <a:cubicBezTo>
                  <a:pt x="171" y="539"/>
                  <a:pt x="159" y="533"/>
                  <a:pt x="153" y="509"/>
                </a:cubicBezTo>
                <a:cubicBezTo>
                  <a:pt x="147" y="468"/>
                  <a:pt x="200" y="379"/>
                  <a:pt x="336" y="254"/>
                </a:cubicBezTo>
                <a:cubicBezTo>
                  <a:pt x="448" y="136"/>
                  <a:pt x="567" y="47"/>
                  <a:pt x="632" y="47"/>
                </a:cubicBezTo>
                <a:cubicBezTo>
                  <a:pt x="667" y="47"/>
                  <a:pt x="697" y="65"/>
                  <a:pt x="691" y="106"/>
                </a:cubicBezTo>
                <a:cubicBezTo>
                  <a:pt x="685" y="159"/>
                  <a:pt x="573" y="296"/>
                  <a:pt x="466" y="391"/>
                </a:cubicBezTo>
                <a:close/>
              </a:path>
            </a:pathLst>
          </a:custGeom>
          <a:solidFill>
            <a:srgbClr val="000000"/>
          </a:solidFill>
          <a:ln w="9525">
            <a:noFill/>
            <a:round/>
          </a:ln>
        </p:spPr>
        <p:txBody>
          <a:bodyPr/>
          <a:lstStyle/>
          <a:p>
            <a:endParaRPr lang="zh-CN" altLang="en-US"/>
          </a:p>
        </p:txBody>
      </p:sp>
      <p:sp>
        <p:nvSpPr>
          <p:cNvPr id="1048620" name="Freeform 9"/>
          <p:cNvSpPr>
            <a:spLocks noChangeArrowheads="1"/>
          </p:cNvSpPr>
          <p:nvPr/>
        </p:nvSpPr>
        <p:spPr bwMode="auto">
          <a:xfrm>
            <a:off x="3540128" y="2565799"/>
            <a:ext cx="333375" cy="267890"/>
          </a:xfrm>
          <a:custGeom>
            <a:avLst/>
            <a:gdLst>
              <a:gd name="T0" fmla="*/ 288290 w 525"/>
              <a:gd name="T1" fmla="*/ 131562 h 562"/>
              <a:gd name="T2" fmla="*/ 333375 w 525"/>
              <a:gd name="T3" fmla="*/ 45125 h 562"/>
              <a:gd name="T4" fmla="*/ 280670 w 525"/>
              <a:gd name="T5" fmla="*/ 0 h 562"/>
              <a:gd name="T6" fmla="*/ 142240 w 525"/>
              <a:gd name="T7" fmla="*/ 67370 h 562"/>
              <a:gd name="T8" fmla="*/ 36195 w 525"/>
              <a:gd name="T9" fmla="*/ 161433 h 562"/>
              <a:gd name="T10" fmla="*/ 3175 w 525"/>
              <a:gd name="T11" fmla="*/ 198932 h 562"/>
              <a:gd name="T12" fmla="*/ 40005 w 525"/>
              <a:gd name="T13" fmla="*/ 180500 h 562"/>
              <a:gd name="T14" fmla="*/ 127000 w 525"/>
              <a:gd name="T15" fmla="*/ 104868 h 562"/>
              <a:gd name="T16" fmla="*/ 209550 w 525"/>
              <a:gd name="T17" fmla="*/ 48303 h 562"/>
              <a:gd name="T18" fmla="*/ 239395 w 525"/>
              <a:gd name="T19" fmla="*/ 45125 h 562"/>
              <a:gd name="T20" fmla="*/ 223520 w 525"/>
              <a:gd name="T21" fmla="*/ 82623 h 562"/>
              <a:gd name="T22" fmla="*/ 142240 w 525"/>
              <a:gd name="T23" fmla="*/ 188127 h 562"/>
              <a:gd name="T24" fmla="*/ 52070 w 525"/>
              <a:gd name="T25" fmla="*/ 327316 h 562"/>
              <a:gd name="T26" fmla="*/ 78105 w 525"/>
              <a:gd name="T27" fmla="*/ 357187 h 562"/>
              <a:gd name="T28" fmla="*/ 130810 w 525"/>
              <a:gd name="T29" fmla="*/ 338120 h 562"/>
              <a:gd name="T30" fmla="*/ 148590 w 525"/>
              <a:gd name="T31" fmla="*/ 327316 h 562"/>
              <a:gd name="T32" fmla="*/ 201930 w 525"/>
              <a:gd name="T33" fmla="*/ 251683 h 562"/>
              <a:gd name="T34" fmla="*/ 288290 w 525"/>
              <a:gd name="T35" fmla="*/ 131562 h 562"/>
              <a:gd name="T36" fmla="*/ 288290 w 525"/>
              <a:gd name="T37" fmla="*/ 131562 h 562"/>
              <a:gd name="T38" fmla="*/ 288290 w 525"/>
              <a:gd name="T39" fmla="*/ 131562 h 562"/>
              <a:gd name="T40" fmla="*/ 288290 w 525"/>
              <a:gd name="T41" fmla="*/ 131562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5"/>
              <a:gd name="T64" fmla="*/ 0 h 562"/>
              <a:gd name="T65" fmla="*/ 525 w 525"/>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5" h="562">
                <a:moveTo>
                  <a:pt x="454" y="207"/>
                </a:moveTo>
                <a:cubicBezTo>
                  <a:pt x="501" y="148"/>
                  <a:pt x="525" y="106"/>
                  <a:pt x="525" y="71"/>
                </a:cubicBezTo>
                <a:cubicBezTo>
                  <a:pt x="525" y="35"/>
                  <a:pt x="506" y="0"/>
                  <a:pt x="442" y="0"/>
                </a:cubicBezTo>
                <a:cubicBezTo>
                  <a:pt x="377" y="0"/>
                  <a:pt x="312" y="35"/>
                  <a:pt x="224" y="106"/>
                </a:cubicBezTo>
                <a:cubicBezTo>
                  <a:pt x="165" y="148"/>
                  <a:pt x="93" y="219"/>
                  <a:pt x="57" y="254"/>
                </a:cubicBezTo>
                <a:cubicBezTo>
                  <a:pt x="17" y="290"/>
                  <a:pt x="0" y="307"/>
                  <a:pt x="5" y="313"/>
                </a:cubicBezTo>
                <a:cubicBezTo>
                  <a:pt x="17" y="325"/>
                  <a:pt x="27" y="313"/>
                  <a:pt x="63" y="284"/>
                </a:cubicBezTo>
                <a:cubicBezTo>
                  <a:pt x="105" y="242"/>
                  <a:pt x="158" y="201"/>
                  <a:pt x="200" y="165"/>
                </a:cubicBezTo>
                <a:cubicBezTo>
                  <a:pt x="241" y="130"/>
                  <a:pt x="289" y="94"/>
                  <a:pt x="330" y="76"/>
                </a:cubicBezTo>
                <a:cubicBezTo>
                  <a:pt x="348" y="65"/>
                  <a:pt x="365" y="59"/>
                  <a:pt x="377" y="71"/>
                </a:cubicBezTo>
                <a:cubicBezTo>
                  <a:pt x="382" y="82"/>
                  <a:pt x="377" y="100"/>
                  <a:pt x="352" y="130"/>
                </a:cubicBezTo>
                <a:cubicBezTo>
                  <a:pt x="318" y="171"/>
                  <a:pt x="259" y="248"/>
                  <a:pt x="224" y="296"/>
                </a:cubicBezTo>
                <a:cubicBezTo>
                  <a:pt x="171" y="361"/>
                  <a:pt x="105" y="473"/>
                  <a:pt x="82" y="515"/>
                </a:cubicBezTo>
                <a:cubicBezTo>
                  <a:pt x="57" y="556"/>
                  <a:pt x="75" y="562"/>
                  <a:pt x="123" y="562"/>
                </a:cubicBezTo>
                <a:cubicBezTo>
                  <a:pt x="158" y="562"/>
                  <a:pt x="176" y="556"/>
                  <a:pt x="206" y="532"/>
                </a:cubicBezTo>
                <a:cubicBezTo>
                  <a:pt x="218" y="526"/>
                  <a:pt x="224" y="521"/>
                  <a:pt x="234" y="515"/>
                </a:cubicBezTo>
                <a:cubicBezTo>
                  <a:pt x="253" y="473"/>
                  <a:pt x="283" y="432"/>
                  <a:pt x="318" y="396"/>
                </a:cubicBezTo>
                <a:cubicBezTo>
                  <a:pt x="352" y="343"/>
                  <a:pt x="412" y="266"/>
                  <a:pt x="454" y="207"/>
                </a:cubicBezTo>
                <a:close/>
              </a:path>
            </a:pathLst>
          </a:custGeom>
          <a:solidFill>
            <a:srgbClr val="000000"/>
          </a:solidFill>
          <a:ln w="9525">
            <a:noFill/>
            <a:round/>
          </a:ln>
        </p:spPr>
        <p:txBody>
          <a:bodyPr/>
          <a:lstStyle/>
          <a:p>
            <a:endParaRPr lang="zh-CN" altLang="en-US"/>
          </a:p>
        </p:txBody>
      </p:sp>
      <p:sp>
        <p:nvSpPr>
          <p:cNvPr id="1048621" name="Freeform 10"/>
          <p:cNvSpPr>
            <a:spLocks noChangeArrowheads="1"/>
          </p:cNvSpPr>
          <p:nvPr/>
        </p:nvSpPr>
        <p:spPr bwMode="auto">
          <a:xfrm>
            <a:off x="3690938" y="2565797"/>
            <a:ext cx="501650" cy="245269"/>
          </a:xfrm>
          <a:custGeom>
            <a:avLst/>
            <a:gdLst>
              <a:gd name="T0" fmla="*/ 457144 w 789"/>
              <a:gd name="T1" fmla="*/ 0 h 515"/>
              <a:gd name="T2" fmla="*/ 235884 w 789"/>
              <a:gd name="T3" fmla="*/ 108585 h 515"/>
              <a:gd name="T4" fmla="*/ 44506 w 789"/>
              <a:gd name="T5" fmla="*/ 262890 h 515"/>
              <a:gd name="T6" fmla="*/ 44506 w 789"/>
              <a:gd name="T7" fmla="*/ 262890 h 515"/>
              <a:gd name="T8" fmla="*/ 52136 w 789"/>
              <a:gd name="T9" fmla="*/ 250190 h 515"/>
              <a:gd name="T10" fmla="*/ 0 w 789"/>
              <a:gd name="T11" fmla="*/ 326390 h 515"/>
              <a:gd name="T12" fmla="*/ 213630 w 789"/>
              <a:gd name="T13" fmla="*/ 153035 h 515"/>
              <a:gd name="T14" fmla="*/ 370674 w 789"/>
              <a:gd name="T15" fmla="*/ 47625 h 515"/>
              <a:gd name="T16" fmla="*/ 427261 w 789"/>
              <a:gd name="T17" fmla="*/ 32385 h 515"/>
              <a:gd name="T18" fmla="*/ 427261 w 789"/>
              <a:gd name="T19" fmla="*/ 55880 h 515"/>
              <a:gd name="T20" fmla="*/ 502286 w 789"/>
              <a:gd name="T21" fmla="*/ 10160 h 515"/>
              <a:gd name="T22" fmla="*/ 457144 w 789"/>
              <a:gd name="T23" fmla="*/ 0 h 515"/>
              <a:gd name="T24" fmla="*/ 457144 w 789"/>
              <a:gd name="T25" fmla="*/ 0 h 515"/>
              <a:gd name="T26" fmla="*/ 457144 w 789"/>
              <a:gd name="T27" fmla="*/ 0 h 515"/>
              <a:gd name="T28" fmla="*/ 457144 w 789"/>
              <a:gd name="T29" fmla="*/ 0 h 5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89"/>
              <a:gd name="T46" fmla="*/ 0 h 515"/>
              <a:gd name="T47" fmla="*/ 789 w 789"/>
              <a:gd name="T48" fmla="*/ 515 h 5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89" h="515">
                <a:moveTo>
                  <a:pt x="719" y="0"/>
                </a:moveTo>
                <a:cubicBezTo>
                  <a:pt x="624" y="0"/>
                  <a:pt x="483" y="88"/>
                  <a:pt x="371" y="171"/>
                </a:cubicBezTo>
                <a:cubicBezTo>
                  <a:pt x="253" y="254"/>
                  <a:pt x="147" y="349"/>
                  <a:pt x="70" y="414"/>
                </a:cubicBezTo>
                <a:cubicBezTo>
                  <a:pt x="70" y="414"/>
                  <a:pt x="70" y="414"/>
                  <a:pt x="70" y="414"/>
                </a:cubicBezTo>
                <a:cubicBezTo>
                  <a:pt x="70" y="406"/>
                  <a:pt x="76" y="402"/>
                  <a:pt x="82" y="394"/>
                </a:cubicBezTo>
                <a:cubicBezTo>
                  <a:pt x="47" y="432"/>
                  <a:pt x="17" y="472"/>
                  <a:pt x="0" y="514"/>
                </a:cubicBezTo>
                <a:cubicBezTo>
                  <a:pt x="123" y="414"/>
                  <a:pt x="200" y="342"/>
                  <a:pt x="336" y="241"/>
                </a:cubicBezTo>
                <a:cubicBezTo>
                  <a:pt x="436" y="158"/>
                  <a:pt x="524" y="105"/>
                  <a:pt x="583" y="75"/>
                </a:cubicBezTo>
                <a:cubicBezTo>
                  <a:pt x="619" y="58"/>
                  <a:pt x="654" y="46"/>
                  <a:pt x="672" y="51"/>
                </a:cubicBezTo>
                <a:cubicBezTo>
                  <a:pt x="683" y="64"/>
                  <a:pt x="677" y="75"/>
                  <a:pt x="672" y="88"/>
                </a:cubicBezTo>
                <a:cubicBezTo>
                  <a:pt x="713" y="58"/>
                  <a:pt x="748" y="34"/>
                  <a:pt x="790" y="16"/>
                </a:cubicBezTo>
                <a:cubicBezTo>
                  <a:pt x="772" y="4"/>
                  <a:pt x="748" y="0"/>
                  <a:pt x="719" y="0"/>
                </a:cubicBezTo>
                <a:close/>
              </a:path>
            </a:pathLst>
          </a:custGeom>
          <a:solidFill>
            <a:srgbClr val="000000"/>
          </a:solidFill>
          <a:ln w="9525">
            <a:noFill/>
            <a:round/>
          </a:ln>
        </p:spPr>
        <p:txBody>
          <a:bodyPr/>
          <a:lstStyle/>
          <a:p>
            <a:endParaRPr lang="zh-CN" altLang="en-US"/>
          </a:p>
        </p:txBody>
      </p:sp>
      <p:sp>
        <p:nvSpPr>
          <p:cNvPr id="1048622" name="Freeform 11"/>
          <p:cNvSpPr>
            <a:spLocks noChangeArrowheads="1"/>
          </p:cNvSpPr>
          <p:nvPr/>
        </p:nvSpPr>
        <p:spPr bwMode="auto">
          <a:xfrm>
            <a:off x="5373691" y="2526508"/>
            <a:ext cx="217487" cy="78581"/>
          </a:xfrm>
          <a:custGeom>
            <a:avLst/>
            <a:gdLst>
              <a:gd name="T0" fmla="*/ 101112 w 342"/>
              <a:gd name="T1" fmla="*/ 104775 h 165"/>
              <a:gd name="T2" fmla="*/ 187598 w 342"/>
              <a:gd name="T3" fmla="*/ 78105 h 165"/>
              <a:gd name="T4" fmla="*/ 209856 w 342"/>
              <a:gd name="T5" fmla="*/ 47625 h 165"/>
              <a:gd name="T6" fmla="*/ 179967 w 342"/>
              <a:gd name="T7" fmla="*/ 66675 h 165"/>
              <a:gd name="T8" fmla="*/ 108744 w 342"/>
              <a:gd name="T9" fmla="*/ 85725 h 165"/>
              <a:gd name="T10" fmla="*/ 33704 w 342"/>
              <a:gd name="T11" fmla="*/ 3175 h 165"/>
              <a:gd name="T12" fmla="*/ 33704 w 342"/>
              <a:gd name="T13" fmla="*/ 0 h 165"/>
              <a:gd name="T14" fmla="*/ 0 w 342"/>
              <a:gd name="T15" fmla="*/ 10795 h 165"/>
              <a:gd name="T16" fmla="*/ 101112 w 342"/>
              <a:gd name="T17" fmla="*/ 104775 h 165"/>
              <a:gd name="T18" fmla="*/ 101112 w 342"/>
              <a:gd name="T19" fmla="*/ 104775 h 165"/>
              <a:gd name="T20" fmla="*/ 101112 w 342"/>
              <a:gd name="T21" fmla="*/ 104775 h 165"/>
              <a:gd name="T22" fmla="*/ 101112 w 342"/>
              <a:gd name="T23" fmla="*/ 104775 h 1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2"/>
              <a:gd name="T37" fmla="*/ 0 h 165"/>
              <a:gd name="T38" fmla="*/ 342 w 342"/>
              <a:gd name="T39" fmla="*/ 165 h 1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2" h="165">
                <a:moveTo>
                  <a:pt x="159" y="165"/>
                </a:moveTo>
                <a:cubicBezTo>
                  <a:pt x="218" y="165"/>
                  <a:pt x="259" y="146"/>
                  <a:pt x="295" y="123"/>
                </a:cubicBezTo>
                <a:cubicBezTo>
                  <a:pt x="318" y="111"/>
                  <a:pt x="342" y="82"/>
                  <a:pt x="330" y="75"/>
                </a:cubicBezTo>
                <a:cubicBezTo>
                  <a:pt x="324" y="63"/>
                  <a:pt x="312" y="87"/>
                  <a:pt x="283" y="105"/>
                </a:cubicBezTo>
                <a:cubicBezTo>
                  <a:pt x="259" y="123"/>
                  <a:pt x="218" y="135"/>
                  <a:pt x="171" y="135"/>
                </a:cubicBezTo>
                <a:cubicBezTo>
                  <a:pt x="88" y="135"/>
                  <a:pt x="53" y="82"/>
                  <a:pt x="53" y="5"/>
                </a:cubicBezTo>
                <a:cubicBezTo>
                  <a:pt x="53" y="5"/>
                  <a:pt x="53" y="5"/>
                  <a:pt x="53" y="0"/>
                </a:cubicBezTo>
                <a:cubicBezTo>
                  <a:pt x="35" y="5"/>
                  <a:pt x="17" y="9"/>
                  <a:pt x="0" y="17"/>
                </a:cubicBezTo>
                <a:cubicBezTo>
                  <a:pt x="11" y="111"/>
                  <a:pt x="76" y="165"/>
                  <a:pt x="159" y="165"/>
                </a:cubicBezTo>
                <a:close/>
              </a:path>
            </a:pathLst>
          </a:custGeom>
          <a:solidFill>
            <a:srgbClr val="000000"/>
          </a:solidFill>
          <a:ln w="9525">
            <a:noFill/>
            <a:round/>
          </a:ln>
        </p:spPr>
        <p:txBody>
          <a:bodyPr/>
          <a:lstStyle/>
          <a:p>
            <a:endParaRPr lang="zh-CN" altLang="en-US"/>
          </a:p>
        </p:txBody>
      </p:sp>
      <p:sp>
        <p:nvSpPr>
          <p:cNvPr id="1048623" name="Freeform 12"/>
          <p:cNvSpPr>
            <a:spLocks noChangeArrowheads="1"/>
          </p:cNvSpPr>
          <p:nvPr/>
        </p:nvSpPr>
        <p:spPr bwMode="auto">
          <a:xfrm>
            <a:off x="5557838" y="2175272"/>
            <a:ext cx="1147762" cy="666750"/>
          </a:xfrm>
          <a:custGeom>
            <a:avLst/>
            <a:gdLst>
              <a:gd name="T0" fmla="*/ 1106476 w 1807"/>
              <a:gd name="T1" fmla="*/ 3175 h 1400"/>
              <a:gd name="T2" fmla="*/ 956574 w 1807"/>
              <a:gd name="T3" fmla="*/ 85725 h 1400"/>
              <a:gd name="T4" fmla="*/ 633905 w 1807"/>
              <a:gd name="T5" fmla="*/ 453390 h 1400"/>
              <a:gd name="T6" fmla="*/ 329656 w 1807"/>
              <a:gd name="T7" fmla="*/ 738505 h 1400"/>
              <a:gd name="T8" fmla="*/ 104804 w 1807"/>
              <a:gd name="T9" fmla="*/ 850900 h 1400"/>
              <a:gd name="T10" fmla="*/ 74951 w 1807"/>
              <a:gd name="T11" fmla="*/ 821055 h 1400"/>
              <a:gd name="T12" fmla="*/ 0 w 1807"/>
              <a:gd name="T13" fmla="*/ 873760 h 1400"/>
              <a:gd name="T14" fmla="*/ 59706 w 1807"/>
              <a:gd name="T15" fmla="*/ 889000 h 1400"/>
              <a:gd name="T16" fmla="*/ 562765 w 1807"/>
              <a:gd name="T17" fmla="*/ 565785 h 1400"/>
              <a:gd name="T18" fmla="*/ 555143 w 1807"/>
              <a:gd name="T19" fmla="*/ 577215 h 1400"/>
              <a:gd name="T20" fmla="*/ 817471 w 1807"/>
              <a:gd name="T21" fmla="*/ 362585 h 1400"/>
              <a:gd name="T22" fmla="*/ 978805 w 1807"/>
              <a:gd name="T23" fmla="*/ 224790 h 1400"/>
              <a:gd name="T24" fmla="*/ 1114098 w 1807"/>
              <a:gd name="T25" fmla="*/ 92710 h 1400"/>
              <a:gd name="T26" fmla="*/ 1106476 w 1807"/>
              <a:gd name="T27" fmla="*/ 3175 h 1400"/>
              <a:gd name="T28" fmla="*/ 1084244 w 1807"/>
              <a:gd name="T29" fmla="*/ 104775 h 1400"/>
              <a:gd name="T30" fmla="*/ 964196 w 1807"/>
              <a:gd name="T31" fmla="*/ 213360 h 1400"/>
              <a:gd name="T32" fmla="*/ 858757 w 1807"/>
              <a:gd name="T33" fmla="*/ 299720 h 1400"/>
              <a:gd name="T34" fmla="*/ 1012470 w 1807"/>
              <a:gd name="T35" fmla="*/ 100330 h 1400"/>
              <a:gd name="T36" fmla="*/ 1110287 w 1807"/>
              <a:gd name="T37" fmla="*/ 22225 h 1400"/>
              <a:gd name="T38" fmla="*/ 1084244 w 1807"/>
              <a:gd name="T39" fmla="*/ 104775 h 14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7"/>
              <a:gd name="T61" fmla="*/ 0 h 1400"/>
              <a:gd name="T62" fmla="*/ 1807 w 1807"/>
              <a:gd name="T63" fmla="*/ 1400 h 140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7" h="1400">
                <a:moveTo>
                  <a:pt x="1742" y="5"/>
                </a:moveTo>
                <a:cubicBezTo>
                  <a:pt x="1677" y="0"/>
                  <a:pt x="1583" y="63"/>
                  <a:pt x="1506" y="135"/>
                </a:cubicBezTo>
                <a:cubicBezTo>
                  <a:pt x="1340" y="307"/>
                  <a:pt x="1234" y="425"/>
                  <a:pt x="998" y="714"/>
                </a:cubicBezTo>
                <a:cubicBezTo>
                  <a:pt x="874" y="862"/>
                  <a:pt x="720" y="1021"/>
                  <a:pt x="519" y="1163"/>
                </a:cubicBezTo>
                <a:cubicBezTo>
                  <a:pt x="401" y="1252"/>
                  <a:pt x="242" y="1346"/>
                  <a:pt x="165" y="1340"/>
                </a:cubicBezTo>
                <a:cubicBezTo>
                  <a:pt x="141" y="1334"/>
                  <a:pt x="124" y="1323"/>
                  <a:pt x="118" y="1293"/>
                </a:cubicBezTo>
                <a:cubicBezTo>
                  <a:pt x="82" y="1323"/>
                  <a:pt x="41" y="1352"/>
                  <a:pt x="0" y="1376"/>
                </a:cubicBezTo>
                <a:cubicBezTo>
                  <a:pt x="23" y="1394"/>
                  <a:pt x="53" y="1400"/>
                  <a:pt x="94" y="1400"/>
                </a:cubicBezTo>
                <a:cubicBezTo>
                  <a:pt x="307" y="1400"/>
                  <a:pt x="679" y="1104"/>
                  <a:pt x="886" y="891"/>
                </a:cubicBezTo>
                <a:cubicBezTo>
                  <a:pt x="880" y="896"/>
                  <a:pt x="874" y="903"/>
                  <a:pt x="874" y="909"/>
                </a:cubicBezTo>
                <a:cubicBezTo>
                  <a:pt x="998" y="779"/>
                  <a:pt x="1128" y="620"/>
                  <a:pt x="1287" y="571"/>
                </a:cubicBezTo>
                <a:cubicBezTo>
                  <a:pt x="1394" y="472"/>
                  <a:pt x="1447" y="430"/>
                  <a:pt x="1541" y="354"/>
                </a:cubicBezTo>
                <a:cubicBezTo>
                  <a:pt x="1606" y="301"/>
                  <a:pt x="1695" y="224"/>
                  <a:pt x="1754" y="146"/>
                </a:cubicBezTo>
                <a:cubicBezTo>
                  <a:pt x="1801" y="82"/>
                  <a:pt x="1807" y="10"/>
                  <a:pt x="1742" y="5"/>
                </a:cubicBezTo>
                <a:moveTo>
                  <a:pt x="1707" y="165"/>
                </a:moveTo>
                <a:cubicBezTo>
                  <a:pt x="1677" y="199"/>
                  <a:pt x="1600" y="271"/>
                  <a:pt x="1518" y="336"/>
                </a:cubicBezTo>
                <a:cubicBezTo>
                  <a:pt x="1464" y="382"/>
                  <a:pt x="1411" y="425"/>
                  <a:pt x="1352" y="472"/>
                </a:cubicBezTo>
                <a:cubicBezTo>
                  <a:pt x="1435" y="360"/>
                  <a:pt x="1512" y="254"/>
                  <a:pt x="1594" y="158"/>
                </a:cubicBezTo>
                <a:cubicBezTo>
                  <a:pt x="1648" y="82"/>
                  <a:pt x="1712" y="21"/>
                  <a:pt x="1748" y="35"/>
                </a:cubicBezTo>
                <a:cubicBezTo>
                  <a:pt x="1772" y="47"/>
                  <a:pt x="1766" y="93"/>
                  <a:pt x="1707" y="165"/>
                </a:cubicBezTo>
                <a:close/>
              </a:path>
            </a:pathLst>
          </a:custGeom>
          <a:solidFill>
            <a:srgbClr val="000000"/>
          </a:solidFill>
          <a:ln w="9525">
            <a:noFill/>
            <a:round/>
          </a:ln>
        </p:spPr>
        <p:txBody>
          <a:bodyPr/>
          <a:lstStyle/>
          <a:p>
            <a:endParaRPr lang="zh-CN" altLang="en-US"/>
          </a:p>
        </p:txBody>
      </p:sp>
      <p:sp>
        <p:nvSpPr>
          <p:cNvPr id="1048624" name="Freeform 13"/>
          <p:cNvSpPr>
            <a:spLocks noChangeArrowheads="1"/>
          </p:cNvSpPr>
          <p:nvPr/>
        </p:nvSpPr>
        <p:spPr bwMode="auto">
          <a:xfrm>
            <a:off x="5921375" y="2912270"/>
            <a:ext cx="330200" cy="222647"/>
          </a:xfrm>
          <a:custGeom>
            <a:avLst/>
            <a:gdLst>
              <a:gd name="T0" fmla="*/ 10816 w 519"/>
              <a:gd name="T1" fmla="*/ 3178 h 467"/>
              <a:gd name="T2" fmla="*/ 0 w 519"/>
              <a:gd name="T3" fmla="*/ 22249 h 467"/>
              <a:gd name="T4" fmla="*/ 289482 w 519"/>
              <a:gd name="T5" fmla="*/ 255544 h 467"/>
              <a:gd name="T6" fmla="*/ 285664 w 519"/>
              <a:gd name="T7" fmla="*/ 293049 h 467"/>
              <a:gd name="T8" fmla="*/ 307932 w 519"/>
              <a:gd name="T9" fmla="*/ 251730 h 467"/>
              <a:gd name="T10" fmla="*/ 10816 w 519"/>
              <a:gd name="T11" fmla="*/ 3178 h 467"/>
              <a:gd name="T12" fmla="*/ 10816 w 519"/>
              <a:gd name="T13" fmla="*/ 3178 h 467"/>
              <a:gd name="T14" fmla="*/ 10816 w 519"/>
              <a:gd name="T15" fmla="*/ 3178 h 467"/>
              <a:gd name="T16" fmla="*/ 10816 w 519"/>
              <a:gd name="T17" fmla="*/ 3178 h 4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9"/>
              <a:gd name="T28" fmla="*/ 0 h 467"/>
              <a:gd name="T29" fmla="*/ 519 w 519"/>
              <a:gd name="T30" fmla="*/ 467 h 4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9" h="467">
                <a:moveTo>
                  <a:pt x="17" y="5"/>
                </a:moveTo>
                <a:cubicBezTo>
                  <a:pt x="11" y="17"/>
                  <a:pt x="5" y="23"/>
                  <a:pt x="0" y="35"/>
                </a:cubicBezTo>
                <a:cubicBezTo>
                  <a:pt x="313" y="29"/>
                  <a:pt x="484" y="171"/>
                  <a:pt x="455" y="402"/>
                </a:cubicBezTo>
                <a:cubicBezTo>
                  <a:pt x="449" y="449"/>
                  <a:pt x="443" y="455"/>
                  <a:pt x="449" y="461"/>
                </a:cubicBezTo>
                <a:cubicBezTo>
                  <a:pt x="460" y="467"/>
                  <a:pt x="478" y="431"/>
                  <a:pt x="484" y="396"/>
                </a:cubicBezTo>
                <a:cubicBezTo>
                  <a:pt x="519" y="159"/>
                  <a:pt x="336" y="0"/>
                  <a:pt x="17" y="5"/>
                </a:cubicBezTo>
                <a:close/>
              </a:path>
            </a:pathLst>
          </a:custGeom>
          <a:solidFill>
            <a:srgbClr val="000000"/>
          </a:solidFill>
          <a:ln w="9525">
            <a:noFill/>
            <a:round/>
          </a:ln>
        </p:spPr>
        <p:txBody>
          <a:bodyPr/>
          <a:lstStyle/>
          <a:p>
            <a:endParaRPr lang="zh-CN" altLang="en-US"/>
          </a:p>
        </p:txBody>
      </p:sp>
      <p:sp>
        <p:nvSpPr>
          <p:cNvPr id="1048625" name="Freeform 14"/>
          <p:cNvSpPr>
            <a:spLocks noChangeArrowheads="1"/>
          </p:cNvSpPr>
          <p:nvPr/>
        </p:nvSpPr>
        <p:spPr bwMode="auto">
          <a:xfrm>
            <a:off x="5108578" y="2903935"/>
            <a:ext cx="822325" cy="483394"/>
          </a:xfrm>
          <a:custGeom>
            <a:avLst/>
            <a:gdLst>
              <a:gd name="T0" fmla="*/ 810895 w 1295"/>
              <a:gd name="T1" fmla="*/ 14619 h 1014"/>
              <a:gd name="T2" fmla="*/ 822325 w 1295"/>
              <a:gd name="T3" fmla="*/ 0 h 1014"/>
              <a:gd name="T4" fmla="*/ 716915 w 1295"/>
              <a:gd name="T5" fmla="*/ 10806 h 1014"/>
              <a:gd name="T6" fmla="*/ 705485 w 1295"/>
              <a:gd name="T7" fmla="*/ 29874 h 1014"/>
              <a:gd name="T8" fmla="*/ 311150 w 1295"/>
              <a:gd name="T9" fmla="*/ 202129 h 1014"/>
              <a:gd name="T10" fmla="*/ 6350 w 1295"/>
              <a:gd name="T11" fmla="*/ 558715 h 1014"/>
              <a:gd name="T12" fmla="*/ 93345 w 1295"/>
              <a:gd name="T13" fmla="*/ 644525 h 1014"/>
              <a:gd name="T14" fmla="*/ 577850 w 1295"/>
              <a:gd name="T15" fmla="*/ 314635 h 1014"/>
              <a:gd name="T16" fmla="*/ 795655 w 1295"/>
              <a:gd name="T17" fmla="*/ 33688 h 1014"/>
              <a:gd name="T18" fmla="*/ 806450 w 1295"/>
              <a:gd name="T19" fmla="*/ 33688 h 1014"/>
              <a:gd name="T20" fmla="*/ 817880 w 1295"/>
              <a:gd name="T21" fmla="*/ 14619 h 1014"/>
              <a:gd name="T22" fmla="*/ 810895 w 1295"/>
              <a:gd name="T23" fmla="*/ 14619 h 1014"/>
              <a:gd name="T24" fmla="*/ 499110 w 1295"/>
              <a:gd name="T25" fmla="*/ 310821 h 1014"/>
              <a:gd name="T26" fmla="*/ 234950 w 1295"/>
              <a:gd name="T27" fmla="*/ 577149 h 1014"/>
              <a:gd name="T28" fmla="*/ 107315 w 1295"/>
              <a:gd name="T29" fmla="*/ 618464 h 1014"/>
              <a:gd name="T30" fmla="*/ 66675 w 1295"/>
              <a:gd name="T31" fmla="*/ 566343 h 1014"/>
              <a:gd name="T32" fmla="*/ 326390 w 1295"/>
              <a:gd name="T33" fmla="*/ 221198 h 1014"/>
              <a:gd name="T34" fmla="*/ 694055 w 1295"/>
              <a:gd name="T35" fmla="*/ 52121 h 1014"/>
              <a:gd name="T36" fmla="*/ 499110 w 1295"/>
              <a:gd name="T37" fmla="*/ 310821 h 10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5"/>
              <a:gd name="T58" fmla="*/ 0 h 1014"/>
              <a:gd name="T59" fmla="*/ 1295 w 1295"/>
              <a:gd name="T60" fmla="*/ 1014 h 10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5" h="1014">
                <a:moveTo>
                  <a:pt x="1277" y="23"/>
                </a:moveTo>
                <a:cubicBezTo>
                  <a:pt x="1283" y="17"/>
                  <a:pt x="1288" y="5"/>
                  <a:pt x="1295" y="0"/>
                </a:cubicBezTo>
                <a:cubicBezTo>
                  <a:pt x="1241" y="5"/>
                  <a:pt x="1182" y="11"/>
                  <a:pt x="1129" y="17"/>
                </a:cubicBezTo>
                <a:cubicBezTo>
                  <a:pt x="1122" y="29"/>
                  <a:pt x="1117" y="35"/>
                  <a:pt x="1111" y="47"/>
                </a:cubicBezTo>
                <a:cubicBezTo>
                  <a:pt x="934" y="82"/>
                  <a:pt x="697" y="177"/>
                  <a:pt x="490" y="318"/>
                </a:cubicBezTo>
                <a:cubicBezTo>
                  <a:pt x="317" y="430"/>
                  <a:pt x="23" y="696"/>
                  <a:pt x="10" y="879"/>
                </a:cubicBezTo>
                <a:cubicBezTo>
                  <a:pt x="0" y="991"/>
                  <a:pt x="88" y="1014"/>
                  <a:pt x="147" y="1014"/>
                </a:cubicBezTo>
                <a:cubicBezTo>
                  <a:pt x="324" y="1014"/>
                  <a:pt x="656" y="790"/>
                  <a:pt x="910" y="495"/>
                </a:cubicBezTo>
                <a:cubicBezTo>
                  <a:pt x="1076" y="300"/>
                  <a:pt x="1157" y="194"/>
                  <a:pt x="1253" y="53"/>
                </a:cubicBezTo>
                <a:cubicBezTo>
                  <a:pt x="1259" y="53"/>
                  <a:pt x="1265" y="53"/>
                  <a:pt x="1270" y="53"/>
                </a:cubicBezTo>
                <a:cubicBezTo>
                  <a:pt x="1277" y="41"/>
                  <a:pt x="1283" y="35"/>
                  <a:pt x="1288" y="23"/>
                </a:cubicBezTo>
                <a:cubicBezTo>
                  <a:pt x="1283" y="23"/>
                  <a:pt x="1283" y="23"/>
                  <a:pt x="1277" y="23"/>
                </a:cubicBezTo>
                <a:moveTo>
                  <a:pt x="786" y="489"/>
                </a:moveTo>
                <a:cubicBezTo>
                  <a:pt x="649" y="672"/>
                  <a:pt x="483" y="837"/>
                  <a:pt x="370" y="908"/>
                </a:cubicBezTo>
                <a:cubicBezTo>
                  <a:pt x="289" y="955"/>
                  <a:pt x="222" y="979"/>
                  <a:pt x="169" y="973"/>
                </a:cubicBezTo>
                <a:cubicBezTo>
                  <a:pt x="141" y="967"/>
                  <a:pt x="105" y="944"/>
                  <a:pt x="105" y="891"/>
                </a:cubicBezTo>
                <a:cubicBezTo>
                  <a:pt x="105" y="731"/>
                  <a:pt x="348" y="460"/>
                  <a:pt x="514" y="348"/>
                </a:cubicBezTo>
                <a:cubicBezTo>
                  <a:pt x="709" y="212"/>
                  <a:pt x="928" y="118"/>
                  <a:pt x="1093" y="82"/>
                </a:cubicBezTo>
                <a:cubicBezTo>
                  <a:pt x="974" y="230"/>
                  <a:pt x="863" y="389"/>
                  <a:pt x="786" y="489"/>
                </a:cubicBezTo>
                <a:close/>
              </a:path>
            </a:pathLst>
          </a:custGeom>
          <a:solidFill>
            <a:srgbClr val="000000"/>
          </a:solidFill>
          <a:ln w="9525">
            <a:noFill/>
            <a:round/>
          </a:ln>
        </p:spPr>
        <p:txBody>
          <a:bodyPr/>
          <a:lstStyle/>
          <a:p>
            <a:endParaRPr lang="zh-CN" altLang="en-US"/>
          </a:p>
        </p:txBody>
      </p:sp>
      <p:sp>
        <p:nvSpPr>
          <p:cNvPr id="1048626" name="Freeform 15"/>
          <p:cNvSpPr>
            <a:spLocks noChangeArrowheads="1"/>
          </p:cNvSpPr>
          <p:nvPr/>
        </p:nvSpPr>
        <p:spPr bwMode="auto">
          <a:xfrm>
            <a:off x="5832478" y="2447925"/>
            <a:ext cx="542925" cy="464344"/>
          </a:xfrm>
          <a:custGeom>
            <a:avLst/>
            <a:gdLst>
              <a:gd name="T0" fmla="*/ 535305 w 855"/>
              <a:gd name="T1" fmla="*/ 3178 h 974"/>
              <a:gd name="T2" fmla="*/ 542925 w 855"/>
              <a:gd name="T3" fmla="*/ 0 h 974"/>
              <a:gd name="T4" fmla="*/ 280670 w 855"/>
              <a:gd name="T5" fmla="*/ 213579 h 974"/>
              <a:gd name="T6" fmla="*/ 0 w 855"/>
              <a:gd name="T7" fmla="*/ 619125 h 974"/>
              <a:gd name="T8" fmla="*/ 104775 w 855"/>
              <a:gd name="T9" fmla="*/ 608319 h 974"/>
              <a:gd name="T10" fmla="*/ 268605 w 855"/>
              <a:gd name="T11" fmla="*/ 371221 h 974"/>
              <a:gd name="T12" fmla="*/ 535305 w 855"/>
              <a:gd name="T13" fmla="*/ 3178 h 974"/>
              <a:gd name="T14" fmla="*/ 535305 w 855"/>
              <a:gd name="T15" fmla="*/ 3178 h 974"/>
              <a:gd name="T16" fmla="*/ 535305 w 855"/>
              <a:gd name="T17" fmla="*/ 3178 h 974"/>
              <a:gd name="T18" fmla="*/ 535305 w 855"/>
              <a:gd name="T19" fmla="*/ 3178 h 9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5"/>
              <a:gd name="T31" fmla="*/ 0 h 974"/>
              <a:gd name="T32" fmla="*/ 855 w 855"/>
              <a:gd name="T33" fmla="*/ 974 h 9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5" h="974">
                <a:moveTo>
                  <a:pt x="843" y="5"/>
                </a:moveTo>
                <a:cubicBezTo>
                  <a:pt x="849" y="5"/>
                  <a:pt x="849" y="0"/>
                  <a:pt x="855" y="0"/>
                </a:cubicBezTo>
                <a:cubicBezTo>
                  <a:pt x="695" y="47"/>
                  <a:pt x="566" y="206"/>
                  <a:pt x="442" y="336"/>
                </a:cubicBezTo>
                <a:cubicBezTo>
                  <a:pt x="342" y="478"/>
                  <a:pt x="151" y="750"/>
                  <a:pt x="0" y="974"/>
                </a:cubicBezTo>
                <a:cubicBezTo>
                  <a:pt x="52" y="969"/>
                  <a:pt x="112" y="963"/>
                  <a:pt x="165" y="957"/>
                </a:cubicBezTo>
                <a:cubicBezTo>
                  <a:pt x="229" y="862"/>
                  <a:pt x="312" y="744"/>
                  <a:pt x="423" y="584"/>
                </a:cubicBezTo>
                <a:cubicBezTo>
                  <a:pt x="542" y="419"/>
                  <a:pt x="725" y="171"/>
                  <a:pt x="843" y="5"/>
                </a:cubicBezTo>
                <a:close/>
              </a:path>
            </a:pathLst>
          </a:custGeom>
          <a:solidFill>
            <a:srgbClr val="000000"/>
          </a:solidFill>
          <a:ln w="9525">
            <a:noFill/>
            <a:round/>
          </a:ln>
        </p:spPr>
        <p:txBody>
          <a:bodyPr/>
          <a:lstStyle/>
          <a:p>
            <a:endParaRPr lang="zh-CN" altLang="en-US"/>
          </a:p>
        </p:txBody>
      </p:sp>
      <p:sp>
        <p:nvSpPr>
          <p:cNvPr id="1048627" name="Freeform 16"/>
          <p:cNvSpPr>
            <a:spLocks noChangeArrowheads="1"/>
          </p:cNvSpPr>
          <p:nvPr/>
        </p:nvSpPr>
        <p:spPr bwMode="auto">
          <a:xfrm>
            <a:off x="5524500" y="2189560"/>
            <a:ext cx="573088" cy="640556"/>
          </a:xfrm>
          <a:custGeom>
            <a:avLst/>
            <a:gdLst>
              <a:gd name="T0" fmla="*/ 479691 w 902"/>
              <a:gd name="T1" fmla="*/ 0 h 1345"/>
              <a:gd name="T2" fmla="*/ 445382 w 902"/>
              <a:gd name="T3" fmla="*/ 13970 h 1345"/>
              <a:gd name="T4" fmla="*/ 490492 w 902"/>
              <a:gd name="T5" fmla="*/ 89535 h 1345"/>
              <a:gd name="T6" fmla="*/ 265577 w 902"/>
              <a:gd name="T7" fmla="*/ 404495 h 1345"/>
              <a:gd name="T8" fmla="*/ 3177 w 902"/>
              <a:gd name="T9" fmla="*/ 775335 h 1345"/>
              <a:gd name="T10" fmla="*/ 33674 w 902"/>
              <a:gd name="T11" fmla="*/ 854075 h 1345"/>
              <a:gd name="T12" fmla="*/ 108645 w 902"/>
              <a:gd name="T13" fmla="*/ 801370 h 1345"/>
              <a:gd name="T14" fmla="*/ 111822 w 902"/>
              <a:gd name="T15" fmla="*/ 782320 h 1345"/>
              <a:gd name="T16" fmla="*/ 370411 w 902"/>
              <a:gd name="T17" fmla="*/ 426720 h 1345"/>
              <a:gd name="T18" fmla="*/ 569276 w 902"/>
              <a:gd name="T19" fmla="*/ 108585 h 1345"/>
              <a:gd name="T20" fmla="*/ 479691 w 902"/>
              <a:gd name="T21" fmla="*/ 0 h 1345"/>
              <a:gd name="T22" fmla="*/ 479691 w 902"/>
              <a:gd name="T23" fmla="*/ 0 h 1345"/>
              <a:gd name="T24" fmla="*/ 479691 w 902"/>
              <a:gd name="T25" fmla="*/ 0 h 1345"/>
              <a:gd name="T26" fmla="*/ 479691 w 902"/>
              <a:gd name="T27" fmla="*/ 0 h 13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2"/>
              <a:gd name="T43" fmla="*/ 0 h 1345"/>
              <a:gd name="T44" fmla="*/ 902 w 902"/>
              <a:gd name="T45" fmla="*/ 1345 h 13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2" h="1345">
                <a:moveTo>
                  <a:pt x="755" y="0"/>
                </a:moveTo>
                <a:cubicBezTo>
                  <a:pt x="737" y="5"/>
                  <a:pt x="719" y="10"/>
                  <a:pt x="701" y="22"/>
                </a:cubicBezTo>
                <a:cubicBezTo>
                  <a:pt x="755" y="35"/>
                  <a:pt x="790" y="75"/>
                  <a:pt x="772" y="141"/>
                </a:cubicBezTo>
                <a:cubicBezTo>
                  <a:pt x="737" y="259"/>
                  <a:pt x="619" y="407"/>
                  <a:pt x="418" y="637"/>
                </a:cubicBezTo>
                <a:cubicBezTo>
                  <a:pt x="165" y="914"/>
                  <a:pt x="23" y="1085"/>
                  <a:pt x="5" y="1221"/>
                </a:cubicBezTo>
                <a:cubicBezTo>
                  <a:pt x="0" y="1280"/>
                  <a:pt x="17" y="1321"/>
                  <a:pt x="53" y="1345"/>
                </a:cubicBezTo>
                <a:cubicBezTo>
                  <a:pt x="94" y="1321"/>
                  <a:pt x="135" y="1291"/>
                  <a:pt x="171" y="1262"/>
                </a:cubicBezTo>
                <a:cubicBezTo>
                  <a:pt x="171" y="1256"/>
                  <a:pt x="171" y="1244"/>
                  <a:pt x="176" y="1232"/>
                </a:cubicBezTo>
                <a:cubicBezTo>
                  <a:pt x="188" y="1126"/>
                  <a:pt x="330" y="955"/>
                  <a:pt x="583" y="672"/>
                </a:cubicBezTo>
                <a:cubicBezTo>
                  <a:pt x="743" y="488"/>
                  <a:pt x="896" y="312"/>
                  <a:pt x="896" y="171"/>
                </a:cubicBezTo>
                <a:cubicBezTo>
                  <a:pt x="902" y="82"/>
                  <a:pt x="843" y="22"/>
                  <a:pt x="755" y="0"/>
                </a:cubicBezTo>
                <a:close/>
              </a:path>
            </a:pathLst>
          </a:custGeom>
          <a:solidFill>
            <a:srgbClr val="000000"/>
          </a:solidFill>
          <a:ln w="9525">
            <a:noFill/>
            <a:round/>
          </a:ln>
        </p:spPr>
        <p:txBody>
          <a:bodyPr/>
          <a:lstStyle/>
          <a:p>
            <a:endParaRPr lang="zh-CN" altLang="en-US"/>
          </a:p>
        </p:txBody>
      </p:sp>
      <p:sp>
        <p:nvSpPr>
          <p:cNvPr id="1048628" name="Freeform 17"/>
          <p:cNvSpPr>
            <a:spLocks noChangeArrowheads="1"/>
          </p:cNvSpPr>
          <p:nvPr/>
        </p:nvSpPr>
        <p:spPr bwMode="auto">
          <a:xfrm>
            <a:off x="5370513" y="2181225"/>
            <a:ext cx="633412" cy="353616"/>
          </a:xfrm>
          <a:custGeom>
            <a:avLst/>
            <a:gdLst>
              <a:gd name="T0" fmla="*/ 558444 w 997"/>
              <a:gd name="T1" fmla="*/ 0 h 742"/>
              <a:gd name="T2" fmla="*/ 160735 w 997"/>
              <a:gd name="T3" fmla="*/ 160763 h 742"/>
              <a:gd name="T4" fmla="*/ 3177 w 997"/>
              <a:gd name="T5" fmla="*/ 467675 h 742"/>
              <a:gd name="T6" fmla="*/ 3177 w 997"/>
              <a:gd name="T7" fmla="*/ 471488 h 742"/>
              <a:gd name="T8" fmla="*/ 37484 w 997"/>
              <a:gd name="T9" fmla="*/ 460050 h 742"/>
              <a:gd name="T10" fmla="*/ 202031 w 997"/>
              <a:gd name="T11" fmla="*/ 198254 h 742"/>
              <a:gd name="T12" fmla="*/ 558444 w 997"/>
              <a:gd name="T13" fmla="*/ 18427 h 742"/>
              <a:gd name="T14" fmla="*/ 599740 w 997"/>
              <a:gd name="T15" fmla="*/ 26053 h 742"/>
              <a:gd name="T16" fmla="*/ 633412 w 997"/>
              <a:gd name="T17" fmla="*/ 10802 h 742"/>
              <a:gd name="T18" fmla="*/ 558444 w 997"/>
              <a:gd name="T19" fmla="*/ 0 h 742"/>
              <a:gd name="T20" fmla="*/ 558444 w 997"/>
              <a:gd name="T21" fmla="*/ 0 h 742"/>
              <a:gd name="T22" fmla="*/ 558444 w 997"/>
              <a:gd name="T23" fmla="*/ 0 h 742"/>
              <a:gd name="T24" fmla="*/ 558444 w 997"/>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7"/>
              <a:gd name="T40" fmla="*/ 0 h 742"/>
              <a:gd name="T41" fmla="*/ 997 w 997"/>
              <a:gd name="T42" fmla="*/ 742 h 7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7" h="742">
                <a:moveTo>
                  <a:pt x="879" y="0"/>
                </a:moveTo>
                <a:cubicBezTo>
                  <a:pt x="720" y="0"/>
                  <a:pt x="454" y="76"/>
                  <a:pt x="253" y="253"/>
                </a:cubicBezTo>
                <a:cubicBezTo>
                  <a:pt x="94" y="400"/>
                  <a:pt x="0" y="595"/>
                  <a:pt x="5" y="736"/>
                </a:cubicBezTo>
                <a:cubicBezTo>
                  <a:pt x="5" y="736"/>
                  <a:pt x="5" y="742"/>
                  <a:pt x="5" y="742"/>
                </a:cubicBezTo>
                <a:cubicBezTo>
                  <a:pt x="23" y="736"/>
                  <a:pt x="41" y="730"/>
                  <a:pt x="59" y="724"/>
                </a:cubicBezTo>
                <a:cubicBezTo>
                  <a:pt x="59" y="595"/>
                  <a:pt x="182" y="441"/>
                  <a:pt x="318" y="312"/>
                </a:cubicBezTo>
                <a:cubicBezTo>
                  <a:pt x="495" y="135"/>
                  <a:pt x="714" y="29"/>
                  <a:pt x="879" y="29"/>
                </a:cubicBezTo>
                <a:cubicBezTo>
                  <a:pt x="903" y="29"/>
                  <a:pt x="926" y="35"/>
                  <a:pt x="944" y="41"/>
                </a:cubicBezTo>
                <a:cubicBezTo>
                  <a:pt x="962" y="29"/>
                  <a:pt x="979" y="23"/>
                  <a:pt x="997" y="17"/>
                </a:cubicBezTo>
                <a:cubicBezTo>
                  <a:pt x="962" y="5"/>
                  <a:pt x="920" y="0"/>
                  <a:pt x="879" y="0"/>
                </a:cubicBezTo>
                <a:close/>
              </a:path>
            </a:pathLst>
          </a:custGeom>
          <a:solidFill>
            <a:srgbClr val="000000"/>
          </a:solidFill>
          <a:ln w="9525">
            <a:noFill/>
            <a:round/>
          </a:ln>
        </p:spPr>
        <p:txBody>
          <a:bodyPr/>
          <a:lstStyle/>
          <a:p>
            <a:endParaRPr lang="zh-CN" altLang="en-US"/>
          </a:p>
        </p:txBody>
      </p:sp>
      <p:sp>
        <p:nvSpPr>
          <p:cNvPr id="1048629" name="Freeform 18"/>
          <p:cNvSpPr>
            <a:spLocks noChangeArrowheads="1"/>
          </p:cNvSpPr>
          <p:nvPr/>
        </p:nvSpPr>
        <p:spPr bwMode="auto">
          <a:xfrm>
            <a:off x="6254750" y="2565797"/>
            <a:ext cx="382588" cy="276225"/>
          </a:xfrm>
          <a:custGeom>
            <a:avLst/>
            <a:gdLst>
              <a:gd name="T0" fmla="*/ 120115 w 602"/>
              <a:gd name="T1" fmla="*/ 349250 h 580"/>
              <a:gd name="T2" fmla="*/ 89609 w 602"/>
              <a:gd name="T3" fmla="*/ 311150 h 580"/>
              <a:gd name="T4" fmla="*/ 209724 w 602"/>
              <a:gd name="T5" fmla="*/ 130810 h 580"/>
              <a:gd name="T6" fmla="*/ 360345 w 602"/>
              <a:gd name="T7" fmla="*/ 17780 h 580"/>
              <a:gd name="T8" fmla="*/ 382588 w 602"/>
              <a:gd name="T9" fmla="*/ 6350 h 580"/>
              <a:gd name="T10" fmla="*/ 348905 w 602"/>
              <a:gd name="T11" fmla="*/ 0 h 580"/>
              <a:gd name="T12" fmla="*/ 179854 w 602"/>
              <a:gd name="T13" fmla="*/ 52070 h 580"/>
              <a:gd name="T14" fmla="*/ 81983 w 602"/>
              <a:gd name="T15" fmla="*/ 111760 h 580"/>
              <a:gd name="T16" fmla="*/ 18430 w 602"/>
              <a:gd name="T17" fmla="*/ 164465 h 580"/>
              <a:gd name="T18" fmla="*/ 3178 w 602"/>
              <a:gd name="T19" fmla="*/ 191135 h 580"/>
              <a:gd name="T20" fmla="*/ 29870 w 602"/>
              <a:gd name="T21" fmla="*/ 176530 h 580"/>
              <a:gd name="T22" fmla="*/ 67366 w 602"/>
              <a:gd name="T23" fmla="*/ 142240 h 580"/>
              <a:gd name="T24" fmla="*/ 67366 w 602"/>
              <a:gd name="T25" fmla="*/ 145415 h 580"/>
              <a:gd name="T26" fmla="*/ 3178 w 602"/>
              <a:gd name="T27" fmla="*/ 276860 h 580"/>
              <a:gd name="T28" fmla="*/ 104862 w 602"/>
              <a:gd name="T29" fmla="*/ 368300 h 580"/>
              <a:gd name="T30" fmla="*/ 116302 w 602"/>
              <a:gd name="T31" fmla="*/ 368300 h 580"/>
              <a:gd name="T32" fmla="*/ 123292 w 602"/>
              <a:gd name="T33" fmla="*/ 349250 h 580"/>
              <a:gd name="T34" fmla="*/ 120115 w 602"/>
              <a:gd name="T35" fmla="*/ 349250 h 580"/>
              <a:gd name="T36" fmla="*/ 120115 w 602"/>
              <a:gd name="T37" fmla="*/ 349250 h 580"/>
              <a:gd name="T38" fmla="*/ 120115 w 602"/>
              <a:gd name="T39" fmla="*/ 349250 h 580"/>
              <a:gd name="T40" fmla="*/ 120115 w 602"/>
              <a:gd name="T41" fmla="*/ 349250 h 5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2"/>
              <a:gd name="T64" fmla="*/ 0 h 580"/>
              <a:gd name="T65" fmla="*/ 602 w 602"/>
              <a:gd name="T66" fmla="*/ 580 h 5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2" h="580">
                <a:moveTo>
                  <a:pt x="189" y="550"/>
                </a:moveTo>
                <a:cubicBezTo>
                  <a:pt x="153" y="550"/>
                  <a:pt x="141" y="525"/>
                  <a:pt x="141" y="490"/>
                </a:cubicBezTo>
                <a:cubicBezTo>
                  <a:pt x="153" y="426"/>
                  <a:pt x="236" y="301"/>
                  <a:pt x="330" y="206"/>
                </a:cubicBezTo>
                <a:cubicBezTo>
                  <a:pt x="425" y="118"/>
                  <a:pt x="484" y="64"/>
                  <a:pt x="567" y="28"/>
                </a:cubicBezTo>
                <a:cubicBezTo>
                  <a:pt x="590" y="16"/>
                  <a:pt x="602" y="16"/>
                  <a:pt x="602" y="10"/>
                </a:cubicBezTo>
                <a:cubicBezTo>
                  <a:pt x="602" y="0"/>
                  <a:pt x="572" y="0"/>
                  <a:pt x="549" y="0"/>
                </a:cubicBezTo>
                <a:cubicBezTo>
                  <a:pt x="478" y="0"/>
                  <a:pt x="378" y="34"/>
                  <a:pt x="283" y="82"/>
                </a:cubicBezTo>
                <a:cubicBezTo>
                  <a:pt x="218" y="118"/>
                  <a:pt x="171" y="146"/>
                  <a:pt x="129" y="176"/>
                </a:cubicBezTo>
                <a:cubicBezTo>
                  <a:pt x="94" y="201"/>
                  <a:pt x="53" y="236"/>
                  <a:pt x="29" y="259"/>
                </a:cubicBezTo>
                <a:cubicBezTo>
                  <a:pt x="17" y="271"/>
                  <a:pt x="0" y="289"/>
                  <a:pt x="5" y="301"/>
                </a:cubicBezTo>
                <a:cubicBezTo>
                  <a:pt x="11" y="307"/>
                  <a:pt x="23" y="301"/>
                  <a:pt x="47" y="278"/>
                </a:cubicBezTo>
                <a:cubicBezTo>
                  <a:pt x="70" y="259"/>
                  <a:pt x="82" y="248"/>
                  <a:pt x="106" y="224"/>
                </a:cubicBezTo>
                <a:cubicBezTo>
                  <a:pt x="106" y="229"/>
                  <a:pt x="106" y="229"/>
                  <a:pt x="106" y="229"/>
                </a:cubicBezTo>
                <a:cubicBezTo>
                  <a:pt x="47" y="294"/>
                  <a:pt x="5" y="372"/>
                  <a:pt x="5" y="436"/>
                </a:cubicBezTo>
                <a:cubicBezTo>
                  <a:pt x="0" y="532"/>
                  <a:pt x="64" y="580"/>
                  <a:pt x="165" y="580"/>
                </a:cubicBezTo>
                <a:cubicBezTo>
                  <a:pt x="171" y="580"/>
                  <a:pt x="177" y="580"/>
                  <a:pt x="183" y="580"/>
                </a:cubicBezTo>
                <a:cubicBezTo>
                  <a:pt x="183" y="568"/>
                  <a:pt x="189" y="555"/>
                  <a:pt x="194" y="550"/>
                </a:cubicBezTo>
                <a:cubicBezTo>
                  <a:pt x="194" y="550"/>
                  <a:pt x="189" y="550"/>
                  <a:pt x="189" y="550"/>
                </a:cubicBezTo>
                <a:close/>
              </a:path>
            </a:pathLst>
          </a:custGeom>
          <a:solidFill>
            <a:srgbClr val="000000"/>
          </a:solidFill>
          <a:ln w="9525">
            <a:noFill/>
            <a:round/>
          </a:ln>
        </p:spPr>
        <p:txBody>
          <a:bodyPr/>
          <a:lstStyle/>
          <a:p>
            <a:endParaRPr lang="zh-CN" altLang="en-US"/>
          </a:p>
        </p:txBody>
      </p:sp>
      <p:sp>
        <p:nvSpPr>
          <p:cNvPr id="1048630" name="Freeform 19"/>
          <p:cNvSpPr>
            <a:spLocks noChangeArrowheads="1"/>
          </p:cNvSpPr>
          <p:nvPr/>
        </p:nvSpPr>
        <p:spPr bwMode="auto">
          <a:xfrm>
            <a:off x="6372228" y="2565797"/>
            <a:ext cx="360363" cy="276225"/>
          </a:xfrm>
          <a:custGeom>
            <a:avLst/>
            <a:gdLst>
              <a:gd name="T0" fmla="*/ 240242 w 567"/>
              <a:gd name="T1" fmla="*/ 255270 h 580"/>
              <a:gd name="T2" fmla="*/ 240242 w 567"/>
              <a:gd name="T3" fmla="*/ 255270 h 580"/>
              <a:gd name="T4" fmla="*/ 270113 w 567"/>
              <a:gd name="T5" fmla="*/ 221615 h 580"/>
              <a:gd name="T6" fmla="*/ 356550 w 567"/>
              <a:gd name="T7" fmla="*/ 85725 h 580"/>
              <a:gd name="T8" fmla="*/ 330492 w 567"/>
              <a:gd name="T9" fmla="*/ 13335 h 580"/>
              <a:gd name="T10" fmla="*/ 299985 w 567"/>
              <a:gd name="T11" fmla="*/ 2540 h 580"/>
              <a:gd name="T12" fmla="*/ 303798 w 567"/>
              <a:gd name="T13" fmla="*/ 32385 h 580"/>
              <a:gd name="T14" fmla="*/ 296807 w 567"/>
              <a:gd name="T15" fmla="*/ 82550 h 580"/>
              <a:gd name="T16" fmla="*/ 232615 w 567"/>
              <a:gd name="T17" fmla="*/ 135255 h 580"/>
              <a:gd name="T18" fmla="*/ 195117 w 567"/>
              <a:gd name="T19" fmla="*/ 221615 h 580"/>
              <a:gd name="T20" fmla="*/ 191304 w 567"/>
              <a:gd name="T21" fmla="*/ 224790 h 580"/>
              <a:gd name="T22" fmla="*/ 6991 w 567"/>
              <a:gd name="T23" fmla="*/ 349250 h 580"/>
              <a:gd name="T24" fmla="*/ 0 w 567"/>
              <a:gd name="T25" fmla="*/ 368300 h 580"/>
              <a:gd name="T26" fmla="*/ 202744 w 567"/>
              <a:gd name="T27" fmla="*/ 280670 h 580"/>
              <a:gd name="T28" fmla="*/ 221175 w 567"/>
              <a:gd name="T29" fmla="*/ 266700 h 580"/>
              <a:gd name="T30" fmla="*/ 224989 w 567"/>
              <a:gd name="T31" fmla="*/ 270510 h 580"/>
              <a:gd name="T32" fmla="*/ 240242 w 567"/>
              <a:gd name="T33" fmla="*/ 255270 h 580"/>
              <a:gd name="T34" fmla="*/ 240242 w 567"/>
              <a:gd name="T35" fmla="*/ 255270 h 580"/>
              <a:gd name="T36" fmla="*/ 240242 w 567"/>
              <a:gd name="T37" fmla="*/ 255270 h 580"/>
              <a:gd name="T38" fmla="*/ 240242 w 567"/>
              <a:gd name="T39" fmla="*/ 255270 h 5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7"/>
              <a:gd name="T61" fmla="*/ 0 h 580"/>
              <a:gd name="T62" fmla="*/ 567 w 567"/>
              <a:gd name="T63" fmla="*/ 580 h 58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7" h="580">
                <a:moveTo>
                  <a:pt x="378" y="402"/>
                </a:moveTo>
                <a:cubicBezTo>
                  <a:pt x="378" y="402"/>
                  <a:pt x="378" y="402"/>
                  <a:pt x="378" y="402"/>
                </a:cubicBezTo>
                <a:cubicBezTo>
                  <a:pt x="396" y="384"/>
                  <a:pt x="407" y="366"/>
                  <a:pt x="425" y="349"/>
                </a:cubicBezTo>
                <a:cubicBezTo>
                  <a:pt x="502" y="278"/>
                  <a:pt x="549" y="201"/>
                  <a:pt x="561" y="135"/>
                </a:cubicBezTo>
                <a:cubicBezTo>
                  <a:pt x="567" y="88"/>
                  <a:pt x="549" y="46"/>
                  <a:pt x="520" y="21"/>
                </a:cubicBezTo>
                <a:cubicBezTo>
                  <a:pt x="508" y="10"/>
                  <a:pt x="490" y="0"/>
                  <a:pt x="472" y="4"/>
                </a:cubicBezTo>
                <a:cubicBezTo>
                  <a:pt x="467" y="10"/>
                  <a:pt x="478" y="16"/>
                  <a:pt x="478" y="51"/>
                </a:cubicBezTo>
                <a:cubicBezTo>
                  <a:pt x="478" y="70"/>
                  <a:pt x="478" y="105"/>
                  <a:pt x="467" y="130"/>
                </a:cubicBezTo>
                <a:cubicBezTo>
                  <a:pt x="449" y="142"/>
                  <a:pt x="401" y="165"/>
                  <a:pt x="366" y="213"/>
                </a:cubicBezTo>
                <a:cubicBezTo>
                  <a:pt x="325" y="271"/>
                  <a:pt x="313" y="319"/>
                  <a:pt x="307" y="349"/>
                </a:cubicBezTo>
                <a:cubicBezTo>
                  <a:pt x="307" y="354"/>
                  <a:pt x="307" y="354"/>
                  <a:pt x="301" y="354"/>
                </a:cubicBezTo>
                <a:cubicBezTo>
                  <a:pt x="206" y="460"/>
                  <a:pt x="82" y="544"/>
                  <a:pt x="11" y="550"/>
                </a:cubicBezTo>
                <a:cubicBezTo>
                  <a:pt x="5" y="555"/>
                  <a:pt x="0" y="568"/>
                  <a:pt x="0" y="580"/>
                </a:cubicBezTo>
                <a:cubicBezTo>
                  <a:pt x="112" y="574"/>
                  <a:pt x="236" y="502"/>
                  <a:pt x="319" y="442"/>
                </a:cubicBezTo>
                <a:cubicBezTo>
                  <a:pt x="331" y="436"/>
                  <a:pt x="342" y="432"/>
                  <a:pt x="348" y="420"/>
                </a:cubicBezTo>
                <a:cubicBezTo>
                  <a:pt x="354" y="426"/>
                  <a:pt x="354" y="426"/>
                  <a:pt x="354" y="426"/>
                </a:cubicBezTo>
                <a:cubicBezTo>
                  <a:pt x="360" y="414"/>
                  <a:pt x="366" y="406"/>
                  <a:pt x="378" y="402"/>
                </a:cubicBezTo>
                <a:close/>
              </a:path>
            </a:pathLst>
          </a:custGeom>
          <a:solidFill>
            <a:srgbClr val="000000"/>
          </a:solidFill>
          <a:ln w="9525">
            <a:noFill/>
            <a:round/>
          </a:ln>
        </p:spPr>
        <p:txBody>
          <a:bodyPr/>
          <a:lstStyle/>
          <a:p>
            <a:endParaRPr lang="zh-CN" altLang="en-US"/>
          </a:p>
        </p:txBody>
      </p:sp>
      <p:sp>
        <p:nvSpPr>
          <p:cNvPr id="1048631" name="Freeform 20"/>
          <p:cNvSpPr>
            <a:spLocks noChangeArrowheads="1"/>
          </p:cNvSpPr>
          <p:nvPr/>
        </p:nvSpPr>
        <p:spPr bwMode="auto">
          <a:xfrm>
            <a:off x="6757990" y="2569370"/>
            <a:ext cx="333375" cy="146447"/>
          </a:xfrm>
          <a:custGeom>
            <a:avLst/>
            <a:gdLst>
              <a:gd name="T0" fmla="*/ 291465 w 525"/>
              <a:gd name="T1" fmla="*/ 0 h 307"/>
              <a:gd name="T2" fmla="*/ 172085 w 525"/>
              <a:gd name="T3" fmla="*/ 44523 h 307"/>
              <a:gd name="T4" fmla="*/ 28575 w 525"/>
              <a:gd name="T5" fmla="*/ 157737 h 307"/>
              <a:gd name="T6" fmla="*/ 6350 w 525"/>
              <a:gd name="T7" fmla="*/ 191447 h 307"/>
              <a:gd name="T8" fmla="*/ 35560 w 525"/>
              <a:gd name="T9" fmla="*/ 176182 h 307"/>
              <a:gd name="T10" fmla="*/ 108585 w 525"/>
              <a:gd name="T11" fmla="*/ 112578 h 307"/>
              <a:gd name="T12" fmla="*/ 198120 w 525"/>
              <a:gd name="T13" fmla="*/ 52155 h 307"/>
              <a:gd name="T14" fmla="*/ 183515 w 525"/>
              <a:gd name="T15" fmla="*/ 67420 h 307"/>
              <a:gd name="T16" fmla="*/ 328930 w 525"/>
              <a:gd name="T17" fmla="*/ 14629 h 307"/>
              <a:gd name="T18" fmla="*/ 291465 w 525"/>
              <a:gd name="T19" fmla="*/ 0 h 307"/>
              <a:gd name="T20" fmla="*/ 291465 w 525"/>
              <a:gd name="T21" fmla="*/ 0 h 307"/>
              <a:gd name="T22" fmla="*/ 291465 w 525"/>
              <a:gd name="T23" fmla="*/ 0 h 307"/>
              <a:gd name="T24" fmla="*/ 291465 w 525"/>
              <a:gd name="T25" fmla="*/ 0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5"/>
              <a:gd name="T40" fmla="*/ 0 h 307"/>
              <a:gd name="T41" fmla="*/ 525 w 525"/>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5" h="307">
                <a:moveTo>
                  <a:pt x="459" y="0"/>
                </a:moveTo>
                <a:cubicBezTo>
                  <a:pt x="400" y="0"/>
                  <a:pt x="359" y="11"/>
                  <a:pt x="271" y="70"/>
                </a:cubicBezTo>
                <a:cubicBezTo>
                  <a:pt x="194" y="124"/>
                  <a:pt x="81" y="218"/>
                  <a:pt x="45" y="248"/>
                </a:cubicBezTo>
                <a:cubicBezTo>
                  <a:pt x="10" y="283"/>
                  <a:pt x="0" y="295"/>
                  <a:pt x="10" y="301"/>
                </a:cubicBezTo>
                <a:cubicBezTo>
                  <a:pt x="17" y="307"/>
                  <a:pt x="28" y="301"/>
                  <a:pt x="56" y="277"/>
                </a:cubicBezTo>
                <a:cubicBezTo>
                  <a:pt x="88" y="248"/>
                  <a:pt x="123" y="218"/>
                  <a:pt x="171" y="177"/>
                </a:cubicBezTo>
                <a:cubicBezTo>
                  <a:pt x="224" y="141"/>
                  <a:pt x="289" y="94"/>
                  <a:pt x="312" y="82"/>
                </a:cubicBezTo>
                <a:cubicBezTo>
                  <a:pt x="305" y="88"/>
                  <a:pt x="293" y="94"/>
                  <a:pt x="289" y="106"/>
                </a:cubicBezTo>
                <a:cubicBezTo>
                  <a:pt x="359" y="88"/>
                  <a:pt x="441" y="53"/>
                  <a:pt x="518" y="23"/>
                </a:cubicBezTo>
                <a:cubicBezTo>
                  <a:pt x="525" y="5"/>
                  <a:pt x="507" y="0"/>
                  <a:pt x="459" y="0"/>
                </a:cubicBezTo>
                <a:close/>
              </a:path>
            </a:pathLst>
          </a:custGeom>
          <a:solidFill>
            <a:srgbClr val="000000"/>
          </a:solidFill>
          <a:ln w="9525">
            <a:noFill/>
            <a:round/>
          </a:ln>
        </p:spPr>
        <p:txBody>
          <a:bodyPr/>
          <a:lstStyle/>
          <a:p>
            <a:endParaRPr lang="zh-CN" altLang="en-US"/>
          </a:p>
        </p:txBody>
      </p:sp>
      <p:sp>
        <p:nvSpPr>
          <p:cNvPr id="1048632" name="Freeform 21"/>
          <p:cNvSpPr>
            <a:spLocks noChangeArrowheads="1"/>
          </p:cNvSpPr>
          <p:nvPr/>
        </p:nvSpPr>
        <p:spPr bwMode="auto">
          <a:xfrm>
            <a:off x="6769100" y="2570561"/>
            <a:ext cx="319088" cy="253603"/>
          </a:xfrm>
          <a:custGeom>
            <a:avLst/>
            <a:gdLst>
              <a:gd name="T0" fmla="*/ 120135 w 502"/>
              <a:gd name="T1" fmla="*/ 255509 h 532"/>
              <a:gd name="T2" fmla="*/ 198953 w 502"/>
              <a:gd name="T3" fmla="*/ 142373 h 532"/>
              <a:gd name="T4" fmla="*/ 303833 w 502"/>
              <a:gd name="T5" fmla="*/ 14619 h 532"/>
              <a:gd name="T6" fmla="*/ 319088 w 502"/>
              <a:gd name="T7" fmla="*/ 0 h 532"/>
              <a:gd name="T8" fmla="*/ 172257 w 502"/>
              <a:gd name="T9" fmla="*/ 52119 h 532"/>
              <a:gd name="T10" fmla="*/ 41316 w 502"/>
              <a:gd name="T11" fmla="*/ 202755 h 532"/>
              <a:gd name="T12" fmla="*/ 3178 w 502"/>
              <a:gd name="T13" fmla="*/ 285382 h 532"/>
              <a:gd name="T14" fmla="*/ 33689 w 502"/>
              <a:gd name="T15" fmla="*/ 338137 h 532"/>
              <a:gd name="T16" fmla="*/ 116321 w 502"/>
              <a:gd name="T17" fmla="*/ 285382 h 532"/>
              <a:gd name="T18" fmla="*/ 120135 w 502"/>
              <a:gd name="T19" fmla="*/ 255509 h 532"/>
              <a:gd name="T20" fmla="*/ 120135 w 502"/>
              <a:gd name="T21" fmla="*/ 255509 h 532"/>
              <a:gd name="T22" fmla="*/ 120135 w 502"/>
              <a:gd name="T23" fmla="*/ 255509 h 532"/>
              <a:gd name="T24" fmla="*/ 120135 w 502"/>
              <a:gd name="T25" fmla="*/ 255509 h 5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2"/>
              <a:gd name="T40" fmla="*/ 0 h 532"/>
              <a:gd name="T41" fmla="*/ 502 w 502"/>
              <a:gd name="T42" fmla="*/ 532 h 5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2" h="532">
                <a:moveTo>
                  <a:pt x="189" y="402"/>
                </a:moveTo>
                <a:cubicBezTo>
                  <a:pt x="206" y="366"/>
                  <a:pt x="260" y="295"/>
                  <a:pt x="313" y="224"/>
                </a:cubicBezTo>
                <a:cubicBezTo>
                  <a:pt x="378" y="147"/>
                  <a:pt x="437" y="70"/>
                  <a:pt x="478" y="23"/>
                </a:cubicBezTo>
                <a:cubicBezTo>
                  <a:pt x="490" y="11"/>
                  <a:pt x="496" y="5"/>
                  <a:pt x="502" y="0"/>
                </a:cubicBezTo>
                <a:cubicBezTo>
                  <a:pt x="425" y="29"/>
                  <a:pt x="342" y="65"/>
                  <a:pt x="271" y="82"/>
                </a:cubicBezTo>
                <a:cubicBezTo>
                  <a:pt x="183" y="165"/>
                  <a:pt x="124" y="236"/>
                  <a:pt x="65" y="319"/>
                </a:cubicBezTo>
                <a:cubicBezTo>
                  <a:pt x="35" y="354"/>
                  <a:pt x="5" y="408"/>
                  <a:pt x="5" y="449"/>
                </a:cubicBezTo>
                <a:cubicBezTo>
                  <a:pt x="0" y="491"/>
                  <a:pt x="23" y="520"/>
                  <a:pt x="53" y="532"/>
                </a:cubicBezTo>
                <a:cubicBezTo>
                  <a:pt x="100" y="502"/>
                  <a:pt x="141" y="473"/>
                  <a:pt x="183" y="449"/>
                </a:cubicBezTo>
                <a:cubicBezTo>
                  <a:pt x="183" y="437"/>
                  <a:pt x="183" y="420"/>
                  <a:pt x="189" y="402"/>
                </a:cubicBezTo>
                <a:close/>
              </a:path>
            </a:pathLst>
          </a:custGeom>
          <a:solidFill>
            <a:srgbClr val="000000"/>
          </a:solidFill>
          <a:ln w="9525">
            <a:noFill/>
            <a:round/>
          </a:ln>
        </p:spPr>
        <p:txBody>
          <a:bodyPr/>
          <a:lstStyle/>
          <a:p>
            <a:endParaRPr lang="zh-CN" altLang="en-US"/>
          </a:p>
        </p:txBody>
      </p:sp>
      <p:sp>
        <p:nvSpPr>
          <p:cNvPr id="1048633" name="Freeform 22"/>
          <p:cNvSpPr>
            <a:spLocks noChangeArrowheads="1"/>
          </p:cNvSpPr>
          <p:nvPr/>
        </p:nvSpPr>
        <p:spPr bwMode="auto">
          <a:xfrm>
            <a:off x="6802441" y="2556273"/>
            <a:ext cx="623887" cy="273844"/>
          </a:xfrm>
          <a:custGeom>
            <a:avLst/>
            <a:gdLst>
              <a:gd name="T0" fmla="*/ 571155 w 982"/>
              <a:gd name="T1" fmla="*/ 0 h 574"/>
              <a:gd name="T2" fmla="*/ 510800 w 982"/>
              <a:gd name="T3" fmla="*/ 22264 h 574"/>
              <a:gd name="T4" fmla="*/ 289072 w 982"/>
              <a:gd name="T5" fmla="*/ 199737 h 574"/>
              <a:gd name="T6" fmla="*/ 135324 w 982"/>
              <a:gd name="T7" fmla="*/ 309148 h 574"/>
              <a:gd name="T8" fmla="*/ 86404 w 982"/>
              <a:gd name="T9" fmla="*/ 312964 h 574"/>
              <a:gd name="T10" fmla="*/ 82592 w 982"/>
              <a:gd name="T11" fmla="*/ 305331 h 574"/>
              <a:gd name="T12" fmla="*/ 0 w 982"/>
              <a:gd name="T13" fmla="*/ 358128 h 574"/>
              <a:gd name="T14" fmla="*/ 37484 w 982"/>
              <a:gd name="T15" fmla="*/ 365125 h 574"/>
              <a:gd name="T16" fmla="*/ 255400 w 982"/>
              <a:gd name="T17" fmla="*/ 248718 h 574"/>
              <a:gd name="T18" fmla="*/ 409783 w 982"/>
              <a:gd name="T19" fmla="*/ 131674 h 574"/>
              <a:gd name="T20" fmla="*/ 405971 w 982"/>
              <a:gd name="T21" fmla="*/ 131674 h 574"/>
              <a:gd name="T22" fmla="*/ 409783 w 982"/>
              <a:gd name="T23" fmla="*/ 131674 h 574"/>
              <a:gd name="T24" fmla="*/ 420584 w 982"/>
              <a:gd name="T25" fmla="*/ 120224 h 574"/>
              <a:gd name="T26" fmla="*/ 424396 w 982"/>
              <a:gd name="T27" fmla="*/ 120224 h 574"/>
              <a:gd name="T28" fmla="*/ 420584 w 982"/>
              <a:gd name="T29" fmla="*/ 124041 h 574"/>
              <a:gd name="T30" fmla="*/ 574967 w 982"/>
              <a:gd name="T31" fmla="*/ 59794 h 574"/>
              <a:gd name="T32" fmla="*/ 601015 w 982"/>
              <a:gd name="T33" fmla="*/ 29897 h 574"/>
              <a:gd name="T34" fmla="*/ 571155 w 982"/>
              <a:gd name="T35" fmla="*/ 0 h 574"/>
              <a:gd name="T36" fmla="*/ 571155 w 982"/>
              <a:gd name="T37" fmla="*/ 0 h 574"/>
              <a:gd name="T38" fmla="*/ 571155 w 982"/>
              <a:gd name="T39" fmla="*/ 0 h 574"/>
              <a:gd name="T40" fmla="*/ 571155 w 982"/>
              <a:gd name="T41" fmla="*/ 0 h 5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2"/>
              <a:gd name="T64" fmla="*/ 0 h 574"/>
              <a:gd name="T65" fmla="*/ 982 w 982"/>
              <a:gd name="T66" fmla="*/ 574 h 57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2" h="574">
                <a:moveTo>
                  <a:pt x="899" y="0"/>
                </a:moveTo>
                <a:cubicBezTo>
                  <a:pt x="846" y="0"/>
                  <a:pt x="828" y="11"/>
                  <a:pt x="804" y="35"/>
                </a:cubicBezTo>
                <a:cubicBezTo>
                  <a:pt x="698" y="112"/>
                  <a:pt x="609" y="195"/>
                  <a:pt x="455" y="314"/>
                </a:cubicBezTo>
                <a:cubicBezTo>
                  <a:pt x="355" y="391"/>
                  <a:pt x="284" y="444"/>
                  <a:pt x="213" y="486"/>
                </a:cubicBezTo>
                <a:cubicBezTo>
                  <a:pt x="177" y="497"/>
                  <a:pt x="147" y="503"/>
                  <a:pt x="136" y="492"/>
                </a:cubicBezTo>
                <a:cubicBezTo>
                  <a:pt x="130" y="486"/>
                  <a:pt x="130" y="480"/>
                  <a:pt x="130" y="480"/>
                </a:cubicBezTo>
                <a:cubicBezTo>
                  <a:pt x="88" y="503"/>
                  <a:pt x="47" y="533"/>
                  <a:pt x="0" y="563"/>
                </a:cubicBezTo>
                <a:cubicBezTo>
                  <a:pt x="17" y="569"/>
                  <a:pt x="35" y="574"/>
                  <a:pt x="59" y="574"/>
                </a:cubicBezTo>
                <a:cubicBezTo>
                  <a:pt x="153" y="574"/>
                  <a:pt x="272" y="492"/>
                  <a:pt x="402" y="391"/>
                </a:cubicBezTo>
                <a:cubicBezTo>
                  <a:pt x="479" y="337"/>
                  <a:pt x="580" y="260"/>
                  <a:pt x="645" y="207"/>
                </a:cubicBezTo>
                <a:cubicBezTo>
                  <a:pt x="639" y="207"/>
                  <a:pt x="639" y="207"/>
                  <a:pt x="639" y="207"/>
                </a:cubicBezTo>
                <a:cubicBezTo>
                  <a:pt x="639" y="207"/>
                  <a:pt x="639" y="207"/>
                  <a:pt x="645" y="207"/>
                </a:cubicBezTo>
                <a:cubicBezTo>
                  <a:pt x="651" y="201"/>
                  <a:pt x="656" y="195"/>
                  <a:pt x="662" y="189"/>
                </a:cubicBezTo>
                <a:cubicBezTo>
                  <a:pt x="668" y="189"/>
                  <a:pt x="668" y="189"/>
                  <a:pt x="668" y="189"/>
                </a:cubicBezTo>
                <a:cubicBezTo>
                  <a:pt x="662" y="195"/>
                  <a:pt x="662" y="195"/>
                  <a:pt x="662" y="195"/>
                </a:cubicBezTo>
                <a:cubicBezTo>
                  <a:pt x="745" y="160"/>
                  <a:pt x="822" y="124"/>
                  <a:pt x="905" y="94"/>
                </a:cubicBezTo>
                <a:cubicBezTo>
                  <a:pt x="917" y="82"/>
                  <a:pt x="935" y="65"/>
                  <a:pt x="946" y="47"/>
                </a:cubicBezTo>
                <a:cubicBezTo>
                  <a:pt x="982" y="5"/>
                  <a:pt x="952" y="0"/>
                  <a:pt x="899" y="0"/>
                </a:cubicBezTo>
                <a:close/>
              </a:path>
            </a:pathLst>
          </a:custGeom>
          <a:solidFill>
            <a:srgbClr val="000000"/>
          </a:solidFill>
          <a:ln w="9525">
            <a:noFill/>
            <a:round/>
          </a:ln>
        </p:spPr>
        <p:txBody>
          <a:bodyPr/>
          <a:lstStyle/>
          <a:p>
            <a:endParaRPr lang="zh-CN" altLang="en-US"/>
          </a:p>
        </p:txBody>
      </p:sp>
      <p:sp>
        <p:nvSpPr>
          <p:cNvPr id="1048634" name="Freeform 23"/>
          <p:cNvSpPr>
            <a:spLocks noChangeArrowheads="1"/>
          </p:cNvSpPr>
          <p:nvPr/>
        </p:nvSpPr>
        <p:spPr bwMode="auto">
          <a:xfrm>
            <a:off x="7096125" y="2591992"/>
            <a:ext cx="280988" cy="222647"/>
          </a:xfrm>
          <a:custGeom>
            <a:avLst/>
            <a:gdLst>
              <a:gd name="T0" fmla="*/ 123330 w 442"/>
              <a:gd name="T1" fmla="*/ 206596 h 467"/>
              <a:gd name="T2" fmla="*/ 198344 w 442"/>
              <a:gd name="T3" fmla="*/ 101073 h 467"/>
              <a:gd name="T4" fmla="*/ 280988 w 442"/>
              <a:gd name="T5" fmla="*/ 0 h 467"/>
              <a:gd name="T6" fmla="*/ 127144 w 442"/>
              <a:gd name="T7" fmla="*/ 63568 h 467"/>
              <a:gd name="T8" fmla="*/ 33693 w 442"/>
              <a:gd name="T9" fmla="*/ 169091 h 467"/>
              <a:gd name="T10" fmla="*/ 0 w 442"/>
              <a:gd name="T11" fmla="*/ 251729 h 467"/>
              <a:gd name="T12" fmla="*/ 33693 w 442"/>
              <a:gd name="T13" fmla="*/ 296862 h 467"/>
              <a:gd name="T14" fmla="*/ 111887 w 442"/>
              <a:gd name="T15" fmla="*/ 244101 h 467"/>
              <a:gd name="T16" fmla="*/ 123330 w 442"/>
              <a:gd name="T17" fmla="*/ 206596 h 467"/>
              <a:gd name="T18" fmla="*/ 123330 w 442"/>
              <a:gd name="T19" fmla="*/ 206596 h 467"/>
              <a:gd name="T20" fmla="*/ 123330 w 442"/>
              <a:gd name="T21" fmla="*/ 206596 h 467"/>
              <a:gd name="T22" fmla="*/ 123330 w 442"/>
              <a:gd name="T23" fmla="*/ 206596 h 4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467"/>
              <a:gd name="T38" fmla="*/ 442 w 442"/>
              <a:gd name="T39" fmla="*/ 467 h 4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467">
                <a:moveTo>
                  <a:pt x="194" y="325"/>
                </a:moveTo>
                <a:cubicBezTo>
                  <a:pt x="212" y="289"/>
                  <a:pt x="253" y="230"/>
                  <a:pt x="312" y="159"/>
                </a:cubicBezTo>
                <a:cubicBezTo>
                  <a:pt x="359" y="94"/>
                  <a:pt x="401" y="53"/>
                  <a:pt x="442" y="0"/>
                </a:cubicBezTo>
                <a:cubicBezTo>
                  <a:pt x="359" y="29"/>
                  <a:pt x="283" y="65"/>
                  <a:pt x="200" y="100"/>
                </a:cubicBezTo>
                <a:cubicBezTo>
                  <a:pt x="147" y="153"/>
                  <a:pt x="88" y="213"/>
                  <a:pt x="53" y="266"/>
                </a:cubicBezTo>
                <a:cubicBezTo>
                  <a:pt x="23" y="307"/>
                  <a:pt x="0" y="355"/>
                  <a:pt x="0" y="396"/>
                </a:cubicBezTo>
                <a:cubicBezTo>
                  <a:pt x="0" y="431"/>
                  <a:pt x="17" y="461"/>
                  <a:pt x="53" y="467"/>
                </a:cubicBezTo>
                <a:cubicBezTo>
                  <a:pt x="94" y="437"/>
                  <a:pt x="135" y="408"/>
                  <a:pt x="176" y="384"/>
                </a:cubicBezTo>
                <a:cubicBezTo>
                  <a:pt x="171" y="366"/>
                  <a:pt x="176" y="349"/>
                  <a:pt x="194" y="325"/>
                </a:cubicBezTo>
                <a:close/>
              </a:path>
            </a:pathLst>
          </a:custGeom>
          <a:solidFill>
            <a:srgbClr val="000000"/>
          </a:solidFill>
          <a:ln w="9525">
            <a:noFill/>
            <a:round/>
          </a:ln>
        </p:spPr>
        <p:txBody>
          <a:bodyPr/>
          <a:lstStyle/>
          <a:p>
            <a:endParaRPr lang="zh-CN" altLang="en-US"/>
          </a:p>
        </p:txBody>
      </p:sp>
      <p:sp>
        <p:nvSpPr>
          <p:cNvPr id="1048635" name="Freeform 24"/>
          <p:cNvSpPr>
            <a:spLocks noChangeArrowheads="1"/>
          </p:cNvSpPr>
          <p:nvPr/>
        </p:nvSpPr>
        <p:spPr bwMode="auto">
          <a:xfrm>
            <a:off x="7129463" y="2651524"/>
            <a:ext cx="355600" cy="169069"/>
          </a:xfrm>
          <a:custGeom>
            <a:avLst/>
            <a:gdLst>
              <a:gd name="T0" fmla="*/ 347980 w 560"/>
              <a:gd name="T1" fmla="*/ 7005 h 354"/>
              <a:gd name="T2" fmla="*/ 317500 w 560"/>
              <a:gd name="T3" fmla="*/ 22288 h 354"/>
              <a:gd name="T4" fmla="*/ 220345 w 560"/>
              <a:gd name="T5" fmla="*/ 105071 h 354"/>
              <a:gd name="T6" fmla="*/ 126365 w 560"/>
              <a:gd name="T7" fmla="*/ 169387 h 354"/>
              <a:gd name="T8" fmla="*/ 81915 w 560"/>
              <a:gd name="T9" fmla="*/ 173208 h 354"/>
              <a:gd name="T10" fmla="*/ 78105 w 560"/>
              <a:gd name="T11" fmla="*/ 165566 h 354"/>
              <a:gd name="T12" fmla="*/ 0 w 560"/>
              <a:gd name="T13" fmla="*/ 218420 h 354"/>
              <a:gd name="T14" fmla="*/ 28575 w 560"/>
              <a:gd name="T15" fmla="*/ 225425 h 354"/>
              <a:gd name="T16" fmla="*/ 205740 w 560"/>
              <a:gd name="T17" fmla="*/ 142642 h 354"/>
              <a:gd name="T18" fmla="*/ 332105 w 560"/>
              <a:gd name="T19" fmla="*/ 33750 h 354"/>
              <a:gd name="T20" fmla="*/ 347980 w 560"/>
              <a:gd name="T21" fmla="*/ 7005 h 354"/>
              <a:gd name="T22" fmla="*/ 347980 w 560"/>
              <a:gd name="T23" fmla="*/ 7005 h 354"/>
              <a:gd name="T24" fmla="*/ 347980 w 560"/>
              <a:gd name="T25" fmla="*/ 7005 h 354"/>
              <a:gd name="T26" fmla="*/ 347980 w 560"/>
              <a:gd name="T27" fmla="*/ 7005 h 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0"/>
              <a:gd name="T43" fmla="*/ 0 h 354"/>
              <a:gd name="T44" fmla="*/ 560 w 560"/>
              <a:gd name="T45" fmla="*/ 354 h 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0" h="354">
                <a:moveTo>
                  <a:pt x="548" y="11"/>
                </a:moveTo>
                <a:cubicBezTo>
                  <a:pt x="542" y="0"/>
                  <a:pt x="523" y="17"/>
                  <a:pt x="500" y="35"/>
                </a:cubicBezTo>
                <a:cubicBezTo>
                  <a:pt x="464" y="65"/>
                  <a:pt x="412" y="118"/>
                  <a:pt x="347" y="165"/>
                </a:cubicBezTo>
                <a:cubicBezTo>
                  <a:pt x="292" y="207"/>
                  <a:pt x="234" y="248"/>
                  <a:pt x="199" y="266"/>
                </a:cubicBezTo>
                <a:cubicBezTo>
                  <a:pt x="169" y="278"/>
                  <a:pt x="147" y="289"/>
                  <a:pt x="129" y="272"/>
                </a:cubicBezTo>
                <a:cubicBezTo>
                  <a:pt x="123" y="272"/>
                  <a:pt x="123" y="266"/>
                  <a:pt x="123" y="260"/>
                </a:cubicBezTo>
                <a:cubicBezTo>
                  <a:pt x="80" y="284"/>
                  <a:pt x="41" y="313"/>
                  <a:pt x="0" y="343"/>
                </a:cubicBezTo>
                <a:cubicBezTo>
                  <a:pt x="17" y="349"/>
                  <a:pt x="28" y="354"/>
                  <a:pt x="45" y="354"/>
                </a:cubicBezTo>
                <a:cubicBezTo>
                  <a:pt x="152" y="354"/>
                  <a:pt x="264" y="266"/>
                  <a:pt x="324" y="224"/>
                </a:cubicBezTo>
                <a:cubicBezTo>
                  <a:pt x="400" y="159"/>
                  <a:pt x="483" y="94"/>
                  <a:pt x="523" y="53"/>
                </a:cubicBezTo>
                <a:cubicBezTo>
                  <a:pt x="529" y="47"/>
                  <a:pt x="559" y="17"/>
                  <a:pt x="548" y="11"/>
                </a:cubicBezTo>
                <a:close/>
              </a:path>
            </a:pathLst>
          </a:custGeom>
          <a:solidFill>
            <a:srgbClr val="000000"/>
          </a:solidFill>
          <a:ln w="9525">
            <a:noFill/>
            <a:round/>
          </a:ln>
        </p:spPr>
        <p:txBody>
          <a:bodyPr/>
          <a:lstStyle/>
          <a:p>
            <a:endParaRPr lang="zh-CN" altLang="en-US"/>
          </a:p>
        </p:txBody>
      </p:sp>
      <p:sp>
        <p:nvSpPr>
          <p:cNvPr id="1048636" name="Freeform 25"/>
          <p:cNvSpPr>
            <a:spLocks noChangeArrowheads="1"/>
          </p:cNvSpPr>
          <p:nvPr/>
        </p:nvSpPr>
        <p:spPr bwMode="auto">
          <a:xfrm>
            <a:off x="2460625" y="1952626"/>
            <a:ext cx="911225" cy="652463"/>
          </a:xfrm>
          <a:custGeom>
            <a:avLst/>
            <a:gdLst>
              <a:gd name="T0" fmla="*/ 0 w 1434"/>
              <a:gd name="T1" fmla="*/ 869950 h 1370"/>
              <a:gd name="T2" fmla="*/ 168392 w 1434"/>
              <a:gd name="T3" fmla="*/ 787400 h 1370"/>
              <a:gd name="T4" fmla="*/ 479759 w 1434"/>
              <a:gd name="T5" fmla="*/ 396240 h 1370"/>
              <a:gd name="T6" fmla="*/ 753635 w 1434"/>
              <a:gd name="T7" fmla="*/ 104775 h 1370"/>
              <a:gd name="T8" fmla="*/ 885172 w 1434"/>
              <a:gd name="T9" fmla="*/ 22225 h 1370"/>
              <a:gd name="T10" fmla="*/ 904235 w 1434"/>
              <a:gd name="T11" fmla="*/ 25400 h 1370"/>
              <a:gd name="T12" fmla="*/ 911225 w 1434"/>
              <a:gd name="T13" fmla="*/ 0 h 1370"/>
              <a:gd name="T14" fmla="*/ 908048 w 1434"/>
              <a:gd name="T15" fmla="*/ 0 h 1370"/>
              <a:gd name="T16" fmla="*/ 735207 w 1434"/>
              <a:gd name="T17" fmla="*/ 81280 h 1370"/>
              <a:gd name="T18" fmla="*/ 258625 w 1434"/>
              <a:gd name="T19" fmla="*/ 554355 h 1370"/>
              <a:gd name="T20" fmla="*/ 10803 w 1434"/>
              <a:gd name="T21" fmla="*/ 862330 h 1370"/>
              <a:gd name="T22" fmla="*/ 0 w 1434"/>
              <a:gd name="T23" fmla="*/ 869950 h 1370"/>
              <a:gd name="T24" fmla="*/ 0 w 1434"/>
              <a:gd name="T25" fmla="*/ 869950 h 1370"/>
              <a:gd name="T26" fmla="*/ 0 w 1434"/>
              <a:gd name="T27" fmla="*/ 869950 h 1370"/>
              <a:gd name="T28" fmla="*/ 0 w 1434"/>
              <a:gd name="T29" fmla="*/ 869950 h 13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4"/>
              <a:gd name="T46" fmla="*/ 0 h 1370"/>
              <a:gd name="T47" fmla="*/ 1434 w 1434"/>
              <a:gd name="T48" fmla="*/ 1370 h 13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4" h="1370">
                <a:moveTo>
                  <a:pt x="0" y="1370"/>
                </a:moveTo>
                <a:cubicBezTo>
                  <a:pt x="106" y="1299"/>
                  <a:pt x="253" y="1240"/>
                  <a:pt x="265" y="1240"/>
                </a:cubicBezTo>
                <a:cubicBezTo>
                  <a:pt x="436" y="1009"/>
                  <a:pt x="519" y="903"/>
                  <a:pt x="755" y="624"/>
                </a:cubicBezTo>
                <a:cubicBezTo>
                  <a:pt x="921" y="425"/>
                  <a:pt x="1080" y="271"/>
                  <a:pt x="1186" y="165"/>
                </a:cubicBezTo>
                <a:cubicBezTo>
                  <a:pt x="1251" y="100"/>
                  <a:pt x="1340" y="35"/>
                  <a:pt x="1393" y="35"/>
                </a:cubicBezTo>
                <a:cubicBezTo>
                  <a:pt x="1405" y="35"/>
                  <a:pt x="1411" y="35"/>
                  <a:pt x="1423" y="40"/>
                </a:cubicBezTo>
                <a:cubicBezTo>
                  <a:pt x="1434" y="0"/>
                  <a:pt x="1434" y="0"/>
                  <a:pt x="1434" y="0"/>
                </a:cubicBezTo>
                <a:cubicBezTo>
                  <a:pt x="1434" y="0"/>
                  <a:pt x="1429" y="0"/>
                  <a:pt x="1429" y="0"/>
                </a:cubicBezTo>
                <a:cubicBezTo>
                  <a:pt x="1334" y="0"/>
                  <a:pt x="1246" y="63"/>
                  <a:pt x="1157" y="128"/>
                </a:cubicBezTo>
                <a:cubicBezTo>
                  <a:pt x="986" y="241"/>
                  <a:pt x="596" y="654"/>
                  <a:pt x="407" y="873"/>
                </a:cubicBezTo>
                <a:cubicBezTo>
                  <a:pt x="259" y="1039"/>
                  <a:pt x="124" y="1216"/>
                  <a:pt x="17" y="1358"/>
                </a:cubicBezTo>
                <a:cubicBezTo>
                  <a:pt x="11" y="1364"/>
                  <a:pt x="5" y="1370"/>
                  <a:pt x="0" y="1370"/>
                </a:cubicBezTo>
                <a:close/>
              </a:path>
            </a:pathLst>
          </a:custGeom>
          <a:solidFill>
            <a:srgbClr val="000000"/>
          </a:solidFill>
          <a:ln w="9525">
            <a:noFill/>
            <a:round/>
          </a:ln>
        </p:spPr>
        <p:txBody>
          <a:bodyPr/>
          <a:lstStyle/>
          <a:p>
            <a:endParaRPr lang="zh-CN" altLang="en-US"/>
          </a:p>
        </p:txBody>
      </p:sp>
      <p:sp>
        <p:nvSpPr>
          <p:cNvPr id="1048637" name="Freeform 26"/>
          <p:cNvSpPr>
            <a:spLocks noChangeArrowheads="1"/>
          </p:cNvSpPr>
          <p:nvPr/>
        </p:nvSpPr>
        <p:spPr bwMode="auto">
          <a:xfrm>
            <a:off x="2628900" y="2565798"/>
            <a:ext cx="277813" cy="273844"/>
          </a:xfrm>
          <a:custGeom>
            <a:avLst/>
            <a:gdLst>
              <a:gd name="T0" fmla="*/ 112524 w 437"/>
              <a:gd name="T1" fmla="*/ 314960 h 575"/>
              <a:gd name="T2" fmla="*/ 123967 w 437"/>
              <a:gd name="T3" fmla="*/ 269240 h 575"/>
              <a:gd name="T4" fmla="*/ 191354 w 437"/>
              <a:gd name="T5" fmla="*/ 180340 h 575"/>
              <a:gd name="T6" fmla="*/ 273999 w 437"/>
              <a:gd name="T7" fmla="*/ 51435 h 575"/>
              <a:gd name="T8" fmla="*/ 210426 w 437"/>
              <a:gd name="T9" fmla="*/ 0 h 575"/>
              <a:gd name="T10" fmla="*/ 172282 w 437"/>
              <a:gd name="T11" fmla="*/ 32385 h 575"/>
              <a:gd name="T12" fmla="*/ 176097 w 437"/>
              <a:gd name="T13" fmla="*/ 32385 h 575"/>
              <a:gd name="T14" fmla="*/ 172282 w 437"/>
              <a:gd name="T15" fmla="*/ 63500 h 575"/>
              <a:gd name="T16" fmla="*/ 85823 w 437"/>
              <a:gd name="T17" fmla="*/ 164465 h 575"/>
              <a:gd name="T18" fmla="*/ 0 w 437"/>
              <a:gd name="T19" fmla="*/ 308610 h 575"/>
              <a:gd name="T20" fmla="*/ 63573 w 437"/>
              <a:gd name="T21" fmla="*/ 364490 h 575"/>
              <a:gd name="T22" fmla="*/ 71202 w 437"/>
              <a:gd name="T23" fmla="*/ 360680 h 575"/>
              <a:gd name="T24" fmla="*/ 112524 w 437"/>
              <a:gd name="T25" fmla="*/ 314960 h 575"/>
              <a:gd name="T26" fmla="*/ 112524 w 437"/>
              <a:gd name="T27" fmla="*/ 314960 h 575"/>
              <a:gd name="T28" fmla="*/ 112524 w 437"/>
              <a:gd name="T29" fmla="*/ 314960 h 575"/>
              <a:gd name="T30" fmla="*/ 112524 w 437"/>
              <a:gd name="T31" fmla="*/ 314960 h 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
              <a:gd name="T49" fmla="*/ 0 h 575"/>
              <a:gd name="T50" fmla="*/ 437 w 437"/>
              <a:gd name="T51" fmla="*/ 575 h 5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 h="575">
                <a:moveTo>
                  <a:pt x="177" y="496"/>
                </a:moveTo>
                <a:cubicBezTo>
                  <a:pt x="165" y="486"/>
                  <a:pt x="171" y="462"/>
                  <a:pt x="195" y="424"/>
                </a:cubicBezTo>
                <a:cubicBezTo>
                  <a:pt x="212" y="391"/>
                  <a:pt x="248" y="342"/>
                  <a:pt x="301" y="284"/>
                </a:cubicBezTo>
                <a:cubicBezTo>
                  <a:pt x="348" y="218"/>
                  <a:pt x="419" y="141"/>
                  <a:pt x="431" y="81"/>
                </a:cubicBezTo>
                <a:cubicBezTo>
                  <a:pt x="437" y="28"/>
                  <a:pt x="396" y="0"/>
                  <a:pt x="331" y="0"/>
                </a:cubicBezTo>
                <a:cubicBezTo>
                  <a:pt x="313" y="16"/>
                  <a:pt x="295" y="34"/>
                  <a:pt x="271" y="51"/>
                </a:cubicBezTo>
                <a:cubicBezTo>
                  <a:pt x="271" y="51"/>
                  <a:pt x="277" y="51"/>
                  <a:pt x="277" y="51"/>
                </a:cubicBezTo>
                <a:cubicBezTo>
                  <a:pt x="295" y="64"/>
                  <a:pt x="283" y="81"/>
                  <a:pt x="271" y="100"/>
                </a:cubicBezTo>
                <a:cubicBezTo>
                  <a:pt x="236" y="148"/>
                  <a:pt x="189" y="201"/>
                  <a:pt x="135" y="259"/>
                </a:cubicBezTo>
                <a:cubicBezTo>
                  <a:pt x="76" y="337"/>
                  <a:pt x="5" y="414"/>
                  <a:pt x="0" y="486"/>
                </a:cubicBezTo>
                <a:cubicBezTo>
                  <a:pt x="0" y="544"/>
                  <a:pt x="35" y="574"/>
                  <a:pt x="100" y="574"/>
                </a:cubicBezTo>
                <a:cubicBezTo>
                  <a:pt x="100" y="574"/>
                  <a:pt x="106" y="568"/>
                  <a:pt x="112" y="568"/>
                </a:cubicBezTo>
                <a:cubicBezTo>
                  <a:pt x="130" y="544"/>
                  <a:pt x="153" y="520"/>
                  <a:pt x="177" y="496"/>
                </a:cubicBezTo>
                <a:close/>
              </a:path>
            </a:pathLst>
          </a:custGeom>
          <a:solidFill>
            <a:srgbClr val="000000"/>
          </a:solidFill>
          <a:ln w="9525">
            <a:noFill/>
            <a:round/>
          </a:ln>
        </p:spPr>
        <p:txBody>
          <a:bodyPr/>
          <a:lstStyle/>
          <a:p>
            <a:endParaRPr lang="zh-CN" altLang="en-US"/>
          </a:p>
        </p:txBody>
      </p:sp>
      <p:sp>
        <p:nvSpPr>
          <p:cNvPr id="1048638" name="Freeform 27"/>
          <p:cNvSpPr>
            <a:spLocks noChangeArrowheads="1"/>
          </p:cNvSpPr>
          <p:nvPr/>
        </p:nvSpPr>
        <p:spPr bwMode="auto">
          <a:xfrm>
            <a:off x="2700341" y="2672955"/>
            <a:ext cx="319087" cy="163115"/>
          </a:xfrm>
          <a:custGeom>
            <a:avLst/>
            <a:gdLst>
              <a:gd name="T0" fmla="*/ 315273 w 502"/>
              <a:gd name="T1" fmla="*/ 3180 h 342"/>
              <a:gd name="T2" fmla="*/ 289212 w 502"/>
              <a:gd name="T3" fmla="*/ 14626 h 342"/>
              <a:gd name="T4" fmla="*/ 191325 w 502"/>
              <a:gd name="T5" fmla="*/ 101112 h 342"/>
              <a:gd name="T6" fmla="*/ 93438 w 502"/>
              <a:gd name="T7" fmla="*/ 164705 h 342"/>
              <a:gd name="T8" fmla="*/ 41316 w 502"/>
              <a:gd name="T9" fmla="*/ 172336 h 342"/>
              <a:gd name="T10" fmla="*/ 41316 w 502"/>
              <a:gd name="T11" fmla="*/ 172336 h 342"/>
              <a:gd name="T12" fmla="*/ 0 w 502"/>
              <a:gd name="T13" fmla="*/ 217487 h 342"/>
              <a:gd name="T14" fmla="*/ 176070 w 502"/>
              <a:gd name="T15" fmla="*/ 138632 h 342"/>
              <a:gd name="T16" fmla="*/ 300018 w 502"/>
              <a:gd name="T17" fmla="*/ 29889 h 342"/>
              <a:gd name="T18" fmla="*/ 315273 w 502"/>
              <a:gd name="T19" fmla="*/ 3180 h 342"/>
              <a:gd name="T20" fmla="*/ 315273 w 502"/>
              <a:gd name="T21" fmla="*/ 3180 h 342"/>
              <a:gd name="T22" fmla="*/ 315273 w 502"/>
              <a:gd name="T23" fmla="*/ 3180 h 342"/>
              <a:gd name="T24" fmla="*/ 315273 w 502"/>
              <a:gd name="T25" fmla="*/ 3180 h 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2"/>
              <a:gd name="T40" fmla="*/ 0 h 342"/>
              <a:gd name="T41" fmla="*/ 502 w 502"/>
              <a:gd name="T42" fmla="*/ 342 h 3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2" h="342">
                <a:moveTo>
                  <a:pt x="496" y="5"/>
                </a:moveTo>
                <a:cubicBezTo>
                  <a:pt x="490" y="0"/>
                  <a:pt x="478" y="0"/>
                  <a:pt x="455" y="23"/>
                </a:cubicBezTo>
                <a:cubicBezTo>
                  <a:pt x="419" y="59"/>
                  <a:pt x="354" y="118"/>
                  <a:pt x="301" y="159"/>
                </a:cubicBezTo>
                <a:cubicBezTo>
                  <a:pt x="224" y="218"/>
                  <a:pt x="183" y="236"/>
                  <a:pt x="147" y="259"/>
                </a:cubicBezTo>
                <a:cubicBezTo>
                  <a:pt x="118" y="271"/>
                  <a:pt x="82" y="283"/>
                  <a:pt x="65" y="271"/>
                </a:cubicBezTo>
                <a:cubicBezTo>
                  <a:pt x="65" y="271"/>
                  <a:pt x="65" y="271"/>
                  <a:pt x="65" y="271"/>
                </a:cubicBezTo>
                <a:cubicBezTo>
                  <a:pt x="41" y="295"/>
                  <a:pt x="17" y="318"/>
                  <a:pt x="0" y="342"/>
                </a:cubicBezTo>
                <a:cubicBezTo>
                  <a:pt x="94" y="336"/>
                  <a:pt x="212" y="265"/>
                  <a:pt x="277" y="218"/>
                </a:cubicBezTo>
                <a:cubicBezTo>
                  <a:pt x="342" y="165"/>
                  <a:pt x="443" y="76"/>
                  <a:pt x="472" y="47"/>
                </a:cubicBezTo>
                <a:cubicBezTo>
                  <a:pt x="496" y="23"/>
                  <a:pt x="502" y="11"/>
                  <a:pt x="496" y="5"/>
                </a:cubicBezTo>
                <a:close/>
              </a:path>
            </a:pathLst>
          </a:custGeom>
          <a:solidFill>
            <a:srgbClr val="000000"/>
          </a:solidFill>
          <a:ln w="9525">
            <a:noFill/>
            <a:round/>
          </a:ln>
        </p:spPr>
        <p:txBody>
          <a:bodyPr/>
          <a:lstStyle/>
          <a:p>
            <a:endParaRPr lang="zh-CN" altLang="en-US"/>
          </a:p>
        </p:txBody>
      </p:sp>
      <p:sp>
        <p:nvSpPr>
          <p:cNvPr id="1048639" name="Freeform 28"/>
          <p:cNvSpPr>
            <a:spLocks noChangeArrowheads="1"/>
          </p:cNvSpPr>
          <p:nvPr/>
        </p:nvSpPr>
        <p:spPr bwMode="auto">
          <a:xfrm>
            <a:off x="2411413" y="2565798"/>
            <a:ext cx="427037" cy="225028"/>
          </a:xfrm>
          <a:custGeom>
            <a:avLst/>
            <a:gdLst>
              <a:gd name="T0" fmla="*/ 179839 w 672"/>
              <a:gd name="T1" fmla="*/ 153833 h 472"/>
              <a:gd name="T2" fmla="*/ 340613 w 672"/>
              <a:gd name="T3" fmla="*/ 48311 h 472"/>
              <a:gd name="T4" fmla="*/ 389544 w 672"/>
              <a:gd name="T5" fmla="*/ 33691 h 472"/>
              <a:gd name="T6" fmla="*/ 427037 w 672"/>
              <a:gd name="T7" fmla="*/ 0 h 472"/>
              <a:gd name="T8" fmla="*/ 427037 w 672"/>
              <a:gd name="T9" fmla="*/ 0 h 472"/>
              <a:gd name="T10" fmla="*/ 202080 w 672"/>
              <a:gd name="T11" fmla="*/ 108700 h 472"/>
              <a:gd name="T12" fmla="*/ 22242 w 672"/>
              <a:gd name="T13" fmla="*/ 254904 h 472"/>
              <a:gd name="T14" fmla="*/ 0 w 672"/>
              <a:gd name="T15" fmla="*/ 300037 h 472"/>
              <a:gd name="T16" fmla="*/ 179839 w 672"/>
              <a:gd name="T17" fmla="*/ 153833 h 472"/>
              <a:gd name="T18" fmla="*/ 179839 w 672"/>
              <a:gd name="T19" fmla="*/ 153833 h 472"/>
              <a:gd name="T20" fmla="*/ 179839 w 672"/>
              <a:gd name="T21" fmla="*/ 153833 h 472"/>
              <a:gd name="T22" fmla="*/ 179839 w 672"/>
              <a:gd name="T23" fmla="*/ 153833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472"/>
              <a:gd name="T38" fmla="*/ 672 w 672"/>
              <a:gd name="T39" fmla="*/ 472 h 4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472">
                <a:moveTo>
                  <a:pt x="283" y="242"/>
                </a:moveTo>
                <a:cubicBezTo>
                  <a:pt x="383" y="159"/>
                  <a:pt x="477" y="106"/>
                  <a:pt x="536" y="76"/>
                </a:cubicBezTo>
                <a:cubicBezTo>
                  <a:pt x="566" y="59"/>
                  <a:pt x="595" y="47"/>
                  <a:pt x="613" y="53"/>
                </a:cubicBezTo>
                <a:cubicBezTo>
                  <a:pt x="637" y="35"/>
                  <a:pt x="654" y="17"/>
                  <a:pt x="672" y="0"/>
                </a:cubicBezTo>
                <a:cubicBezTo>
                  <a:pt x="672" y="0"/>
                  <a:pt x="672" y="0"/>
                  <a:pt x="672" y="0"/>
                </a:cubicBezTo>
                <a:cubicBezTo>
                  <a:pt x="572" y="0"/>
                  <a:pt x="430" y="88"/>
                  <a:pt x="318" y="171"/>
                </a:cubicBezTo>
                <a:cubicBezTo>
                  <a:pt x="212" y="253"/>
                  <a:pt x="112" y="336"/>
                  <a:pt x="35" y="401"/>
                </a:cubicBezTo>
                <a:cubicBezTo>
                  <a:pt x="17" y="425"/>
                  <a:pt x="5" y="448"/>
                  <a:pt x="0" y="472"/>
                </a:cubicBezTo>
                <a:cubicBezTo>
                  <a:pt x="94" y="395"/>
                  <a:pt x="171" y="330"/>
                  <a:pt x="283" y="242"/>
                </a:cubicBezTo>
                <a:close/>
              </a:path>
            </a:pathLst>
          </a:custGeom>
          <a:solidFill>
            <a:srgbClr val="000000"/>
          </a:solidFill>
          <a:ln w="9525">
            <a:noFill/>
            <a:round/>
          </a:ln>
        </p:spPr>
        <p:txBody>
          <a:bodyPr/>
          <a:lstStyle/>
          <a:p>
            <a:endParaRPr lang="zh-CN" altLang="en-US"/>
          </a:p>
        </p:txBody>
      </p:sp>
      <p:sp>
        <p:nvSpPr>
          <p:cNvPr id="1048640" name="Freeform 29"/>
          <p:cNvSpPr>
            <a:spLocks noChangeArrowheads="1"/>
          </p:cNvSpPr>
          <p:nvPr/>
        </p:nvSpPr>
        <p:spPr bwMode="auto">
          <a:xfrm>
            <a:off x="2325691" y="1952626"/>
            <a:ext cx="1112837" cy="751285"/>
          </a:xfrm>
          <a:custGeom>
            <a:avLst/>
            <a:gdLst>
              <a:gd name="T0" fmla="*/ 1045508 w 1752"/>
              <a:gd name="T1" fmla="*/ 0 h 1577"/>
              <a:gd name="T2" fmla="*/ 1037886 w 1752"/>
              <a:gd name="T3" fmla="*/ 26043 h 1577"/>
              <a:gd name="T4" fmla="*/ 1037886 w 1752"/>
              <a:gd name="T5" fmla="*/ 26043 h 1577"/>
              <a:gd name="T6" fmla="*/ 1056306 w 1752"/>
              <a:gd name="T7" fmla="*/ 59709 h 1577"/>
              <a:gd name="T8" fmla="*/ 666940 w 1752"/>
              <a:gd name="T9" fmla="*/ 487835 h 1577"/>
              <a:gd name="T10" fmla="*/ 299805 w 1752"/>
              <a:gd name="T11" fmla="*/ 791461 h 1577"/>
              <a:gd name="T12" fmla="*/ 310603 w 1752"/>
              <a:gd name="T13" fmla="*/ 773040 h 1577"/>
              <a:gd name="T14" fmla="*/ 302981 w 1752"/>
              <a:gd name="T15" fmla="*/ 787650 h 1577"/>
              <a:gd name="T16" fmla="*/ 134658 w 1752"/>
              <a:gd name="T17" fmla="*/ 870226 h 1577"/>
              <a:gd name="T18" fmla="*/ 146092 w 1752"/>
              <a:gd name="T19" fmla="*/ 862604 h 1577"/>
              <a:gd name="T20" fmla="*/ 10798 w 1752"/>
              <a:gd name="T21" fmla="*/ 979481 h 1577"/>
              <a:gd name="T22" fmla="*/ 0 w 1752"/>
              <a:gd name="T23" fmla="*/ 997902 h 1577"/>
              <a:gd name="T24" fmla="*/ 22231 w 1752"/>
              <a:gd name="T25" fmla="*/ 990279 h 1577"/>
              <a:gd name="T26" fmla="*/ 100994 w 1752"/>
              <a:gd name="T27" fmla="*/ 922948 h 1577"/>
              <a:gd name="T28" fmla="*/ 100994 w 1752"/>
              <a:gd name="T29" fmla="*/ 922948 h 1577"/>
              <a:gd name="T30" fmla="*/ 97183 w 1752"/>
              <a:gd name="T31" fmla="*/ 926759 h 1577"/>
              <a:gd name="T32" fmla="*/ 280750 w 1752"/>
              <a:gd name="T33" fmla="*/ 832749 h 1577"/>
              <a:gd name="T34" fmla="*/ 685360 w 1752"/>
              <a:gd name="T35" fmla="*/ 510067 h 1577"/>
              <a:gd name="T36" fmla="*/ 1105215 w 1752"/>
              <a:gd name="T37" fmla="*/ 74954 h 1577"/>
              <a:gd name="T38" fmla="*/ 1045508 w 1752"/>
              <a:gd name="T39" fmla="*/ 0 h 1577"/>
              <a:gd name="T40" fmla="*/ 1045508 w 1752"/>
              <a:gd name="T41" fmla="*/ 0 h 1577"/>
              <a:gd name="T42" fmla="*/ 1045508 w 1752"/>
              <a:gd name="T43" fmla="*/ 0 h 1577"/>
              <a:gd name="T44" fmla="*/ 1045508 w 1752"/>
              <a:gd name="T45" fmla="*/ 0 h 15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52"/>
              <a:gd name="T70" fmla="*/ 0 h 1577"/>
              <a:gd name="T71" fmla="*/ 1752 w 1752"/>
              <a:gd name="T72" fmla="*/ 1577 h 157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52" h="1577">
                <a:moveTo>
                  <a:pt x="1646" y="0"/>
                </a:moveTo>
                <a:cubicBezTo>
                  <a:pt x="1634" y="41"/>
                  <a:pt x="1634" y="41"/>
                  <a:pt x="1634" y="41"/>
                </a:cubicBezTo>
                <a:cubicBezTo>
                  <a:pt x="1634" y="41"/>
                  <a:pt x="1634" y="41"/>
                  <a:pt x="1634" y="41"/>
                </a:cubicBezTo>
                <a:cubicBezTo>
                  <a:pt x="1652" y="47"/>
                  <a:pt x="1663" y="64"/>
                  <a:pt x="1663" y="94"/>
                </a:cubicBezTo>
                <a:cubicBezTo>
                  <a:pt x="1646" y="236"/>
                  <a:pt x="1363" y="496"/>
                  <a:pt x="1050" y="768"/>
                </a:cubicBezTo>
                <a:cubicBezTo>
                  <a:pt x="902" y="892"/>
                  <a:pt x="778" y="974"/>
                  <a:pt x="472" y="1246"/>
                </a:cubicBezTo>
                <a:cubicBezTo>
                  <a:pt x="477" y="1234"/>
                  <a:pt x="483" y="1228"/>
                  <a:pt x="489" y="1217"/>
                </a:cubicBezTo>
                <a:cubicBezTo>
                  <a:pt x="483" y="1228"/>
                  <a:pt x="477" y="1234"/>
                  <a:pt x="477" y="1240"/>
                </a:cubicBezTo>
                <a:cubicBezTo>
                  <a:pt x="466" y="1240"/>
                  <a:pt x="318" y="1299"/>
                  <a:pt x="212" y="1370"/>
                </a:cubicBezTo>
                <a:cubicBezTo>
                  <a:pt x="218" y="1370"/>
                  <a:pt x="224" y="1364"/>
                  <a:pt x="230" y="1358"/>
                </a:cubicBezTo>
                <a:cubicBezTo>
                  <a:pt x="153" y="1423"/>
                  <a:pt x="29" y="1530"/>
                  <a:pt x="17" y="1542"/>
                </a:cubicBezTo>
                <a:cubicBezTo>
                  <a:pt x="5" y="1553"/>
                  <a:pt x="0" y="1559"/>
                  <a:pt x="0" y="1571"/>
                </a:cubicBezTo>
                <a:cubicBezTo>
                  <a:pt x="5" y="1577"/>
                  <a:pt x="17" y="1577"/>
                  <a:pt x="35" y="1559"/>
                </a:cubicBezTo>
                <a:cubicBezTo>
                  <a:pt x="70" y="1530"/>
                  <a:pt x="112" y="1494"/>
                  <a:pt x="159" y="1453"/>
                </a:cubicBezTo>
                <a:cubicBezTo>
                  <a:pt x="159" y="1453"/>
                  <a:pt x="159" y="1453"/>
                  <a:pt x="159" y="1453"/>
                </a:cubicBezTo>
                <a:cubicBezTo>
                  <a:pt x="159" y="1453"/>
                  <a:pt x="159" y="1459"/>
                  <a:pt x="153" y="1459"/>
                </a:cubicBezTo>
                <a:cubicBezTo>
                  <a:pt x="200" y="1423"/>
                  <a:pt x="318" y="1329"/>
                  <a:pt x="442" y="1311"/>
                </a:cubicBezTo>
                <a:cubicBezTo>
                  <a:pt x="672" y="1110"/>
                  <a:pt x="891" y="957"/>
                  <a:pt x="1079" y="803"/>
                </a:cubicBezTo>
                <a:cubicBezTo>
                  <a:pt x="1404" y="531"/>
                  <a:pt x="1717" y="271"/>
                  <a:pt x="1740" y="118"/>
                </a:cubicBezTo>
                <a:cubicBezTo>
                  <a:pt x="1752" y="59"/>
                  <a:pt x="1728" y="0"/>
                  <a:pt x="1646" y="0"/>
                </a:cubicBezTo>
                <a:close/>
              </a:path>
            </a:pathLst>
          </a:custGeom>
          <a:solidFill>
            <a:srgbClr val="000000"/>
          </a:solidFill>
          <a:ln w="9525">
            <a:noFill/>
            <a:round/>
          </a:ln>
        </p:spPr>
        <p:txBody>
          <a:bodyPr/>
          <a:lstStyle/>
          <a:p>
            <a:endParaRPr lang="zh-CN" altLang="en-US"/>
          </a:p>
        </p:txBody>
      </p:sp>
      <p:sp>
        <p:nvSpPr>
          <p:cNvPr id="1048641" name="Freeform 30"/>
          <p:cNvSpPr>
            <a:spLocks noChangeArrowheads="1"/>
          </p:cNvSpPr>
          <p:nvPr/>
        </p:nvSpPr>
        <p:spPr bwMode="auto">
          <a:xfrm>
            <a:off x="2265363" y="2577704"/>
            <a:ext cx="341312" cy="255984"/>
          </a:xfrm>
          <a:custGeom>
            <a:avLst/>
            <a:gdLst>
              <a:gd name="T0" fmla="*/ 123305 w 537"/>
              <a:gd name="T1" fmla="*/ 138559 h 537"/>
              <a:gd name="T2" fmla="*/ 63559 w 537"/>
              <a:gd name="T3" fmla="*/ 224999 h 537"/>
              <a:gd name="T4" fmla="*/ 14619 w 537"/>
              <a:gd name="T5" fmla="*/ 311439 h 537"/>
              <a:gd name="T6" fmla="*/ 40678 w 537"/>
              <a:gd name="T7" fmla="*/ 341312 h 537"/>
              <a:gd name="T8" fmla="*/ 97245 w 537"/>
              <a:gd name="T9" fmla="*/ 322244 h 537"/>
              <a:gd name="T10" fmla="*/ 146186 w 537"/>
              <a:gd name="T11" fmla="*/ 284744 h 537"/>
              <a:gd name="T12" fmla="*/ 168431 w 537"/>
              <a:gd name="T13" fmla="*/ 240253 h 537"/>
              <a:gd name="T14" fmla="*/ 160804 w 537"/>
              <a:gd name="T15" fmla="*/ 247245 h 537"/>
              <a:gd name="T16" fmla="*/ 157626 w 537"/>
              <a:gd name="T17" fmla="*/ 247245 h 537"/>
              <a:gd name="T18" fmla="*/ 326058 w 537"/>
              <a:gd name="T19" fmla="*/ 10805 h 537"/>
              <a:gd name="T20" fmla="*/ 341312 w 537"/>
              <a:gd name="T21" fmla="*/ 0 h 537"/>
              <a:gd name="T22" fmla="*/ 157626 w 537"/>
              <a:gd name="T23" fmla="*/ 93432 h 537"/>
              <a:gd name="T24" fmla="*/ 123305 w 537"/>
              <a:gd name="T25" fmla="*/ 138559 h 537"/>
              <a:gd name="T26" fmla="*/ 123305 w 537"/>
              <a:gd name="T27" fmla="*/ 138559 h 537"/>
              <a:gd name="T28" fmla="*/ 123305 w 537"/>
              <a:gd name="T29" fmla="*/ 138559 h 537"/>
              <a:gd name="T30" fmla="*/ 123305 w 537"/>
              <a:gd name="T31" fmla="*/ 138559 h 5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7"/>
              <a:gd name="T49" fmla="*/ 0 h 537"/>
              <a:gd name="T50" fmla="*/ 537 w 537"/>
              <a:gd name="T51" fmla="*/ 537 h 5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7" h="537">
                <a:moveTo>
                  <a:pt x="194" y="218"/>
                </a:moveTo>
                <a:cubicBezTo>
                  <a:pt x="100" y="354"/>
                  <a:pt x="100" y="354"/>
                  <a:pt x="100" y="354"/>
                </a:cubicBezTo>
                <a:cubicBezTo>
                  <a:pt x="70" y="401"/>
                  <a:pt x="47" y="448"/>
                  <a:pt x="23" y="490"/>
                </a:cubicBezTo>
                <a:cubicBezTo>
                  <a:pt x="0" y="531"/>
                  <a:pt x="23" y="537"/>
                  <a:pt x="64" y="537"/>
                </a:cubicBezTo>
                <a:cubicBezTo>
                  <a:pt x="100" y="537"/>
                  <a:pt x="124" y="531"/>
                  <a:pt x="153" y="507"/>
                </a:cubicBezTo>
                <a:cubicBezTo>
                  <a:pt x="177" y="490"/>
                  <a:pt x="206" y="466"/>
                  <a:pt x="230" y="448"/>
                </a:cubicBezTo>
                <a:cubicBezTo>
                  <a:pt x="236" y="425"/>
                  <a:pt x="248" y="401"/>
                  <a:pt x="265" y="378"/>
                </a:cubicBezTo>
                <a:cubicBezTo>
                  <a:pt x="259" y="383"/>
                  <a:pt x="253" y="389"/>
                  <a:pt x="253" y="389"/>
                </a:cubicBezTo>
                <a:cubicBezTo>
                  <a:pt x="248" y="389"/>
                  <a:pt x="248" y="389"/>
                  <a:pt x="248" y="389"/>
                </a:cubicBezTo>
                <a:cubicBezTo>
                  <a:pt x="324" y="277"/>
                  <a:pt x="460" y="76"/>
                  <a:pt x="513" y="17"/>
                </a:cubicBezTo>
                <a:cubicBezTo>
                  <a:pt x="525" y="11"/>
                  <a:pt x="531" y="5"/>
                  <a:pt x="537" y="0"/>
                </a:cubicBezTo>
                <a:cubicBezTo>
                  <a:pt x="413" y="17"/>
                  <a:pt x="295" y="112"/>
                  <a:pt x="248" y="147"/>
                </a:cubicBezTo>
                <a:cubicBezTo>
                  <a:pt x="230" y="171"/>
                  <a:pt x="212" y="194"/>
                  <a:pt x="194" y="218"/>
                </a:cubicBezTo>
                <a:close/>
              </a:path>
            </a:pathLst>
          </a:custGeom>
          <a:solidFill>
            <a:srgbClr val="000000"/>
          </a:solidFill>
          <a:ln w="9525">
            <a:noFill/>
            <a:round/>
          </a:ln>
        </p:spPr>
        <p:txBody>
          <a:bodyPr/>
          <a:lstStyle/>
          <a:p>
            <a:endParaRPr lang="zh-CN" altLang="en-US"/>
          </a:p>
        </p:txBody>
      </p:sp>
      <p:sp>
        <p:nvSpPr>
          <p:cNvPr id="1048642" name="Freeform 31"/>
          <p:cNvSpPr>
            <a:spLocks noChangeArrowheads="1"/>
          </p:cNvSpPr>
          <p:nvPr/>
        </p:nvSpPr>
        <p:spPr bwMode="auto">
          <a:xfrm>
            <a:off x="4284663" y="2503885"/>
            <a:ext cx="608012" cy="270272"/>
          </a:xfrm>
          <a:custGeom>
            <a:avLst/>
            <a:gdLst>
              <a:gd name="T0" fmla="*/ 581963 w 957"/>
              <a:gd name="T1" fmla="*/ 3178 h 567"/>
              <a:gd name="T2" fmla="*/ 476498 w 957"/>
              <a:gd name="T3" fmla="*/ 22245 h 567"/>
              <a:gd name="T4" fmla="*/ 341173 w 957"/>
              <a:gd name="T5" fmla="*/ 104867 h 567"/>
              <a:gd name="T6" fmla="*/ 165186 w 957"/>
              <a:gd name="T7" fmla="*/ 258673 h 567"/>
              <a:gd name="T8" fmla="*/ 161374 w 957"/>
              <a:gd name="T9" fmla="*/ 254859 h 567"/>
              <a:gd name="T10" fmla="*/ 326560 w 957"/>
              <a:gd name="T11" fmla="*/ 29871 h 567"/>
              <a:gd name="T12" fmla="*/ 337361 w 957"/>
              <a:gd name="T13" fmla="*/ 18431 h 567"/>
              <a:gd name="T14" fmla="*/ 157562 w 957"/>
              <a:gd name="T15" fmla="*/ 108681 h 567"/>
              <a:gd name="T16" fmla="*/ 157562 w 957"/>
              <a:gd name="T17" fmla="*/ 108681 h 567"/>
              <a:gd name="T18" fmla="*/ 97206 w 957"/>
              <a:gd name="T19" fmla="*/ 191303 h 567"/>
              <a:gd name="T20" fmla="*/ 10801 w 957"/>
              <a:gd name="T21" fmla="*/ 330491 h 567"/>
              <a:gd name="T22" fmla="*/ 41297 w 957"/>
              <a:gd name="T23" fmla="*/ 360362 h 567"/>
              <a:gd name="T24" fmla="*/ 93394 w 957"/>
              <a:gd name="T25" fmla="*/ 341295 h 567"/>
              <a:gd name="T26" fmla="*/ 322748 w 957"/>
              <a:gd name="T27" fmla="*/ 146179 h 567"/>
              <a:gd name="T28" fmla="*/ 476498 w 957"/>
              <a:gd name="T29" fmla="*/ 44489 h 567"/>
              <a:gd name="T30" fmla="*/ 540667 w 957"/>
              <a:gd name="T31" fmla="*/ 33685 h 567"/>
              <a:gd name="T32" fmla="*/ 547656 w 957"/>
              <a:gd name="T33" fmla="*/ 37498 h 567"/>
              <a:gd name="T34" fmla="*/ 608012 w 957"/>
              <a:gd name="T35" fmla="*/ 6991 h 567"/>
              <a:gd name="T36" fmla="*/ 581963 w 957"/>
              <a:gd name="T37" fmla="*/ 3178 h 567"/>
              <a:gd name="T38" fmla="*/ 581963 w 957"/>
              <a:gd name="T39" fmla="*/ 3178 h 567"/>
              <a:gd name="T40" fmla="*/ 581963 w 957"/>
              <a:gd name="T41" fmla="*/ 3178 h 567"/>
              <a:gd name="T42" fmla="*/ 581963 w 957"/>
              <a:gd name="T43" fmla="*/ 3178 h 56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57"/>
              <a:gd name="T67" fmla="*/ 0 h 567"/>
              <a:gd name="T68" fmla="*/ 957 w 957"/>
              <a:gd name="T69" fmla="*/ 567 h 56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57" h="567">
                <a:moveTo>
                  <a:pt x="916" y="5"/>
                </a:moveTo>
                <a:cubicBezTo>
                  <a:pt x="862" y="0"/>
                  <a:pt x="803" y="11"/>
                  <a:pt x="750" y="35"/>
                </a:cubicBezTo>
                <a:cubicBezTo>
                  <a:pt x="691" y="59"/>
                  <a:pt x="596" y="118"/>
                  <a:pt x="537" y="165"/>
                </a:cubicBezTo>
                <a:cubicBezTo>
                  <a:pt x="425" y="248"/>
                  <a:pt x="348" y="325"/>
                  <a:pt x="260" y="407"/>
                </a:cubicBezTo>
                <a:cubicBezTo>
                  <a:pt x="254" y="401"/>
                  <a:pt x="254" y="401"/>
                  <a:pt x="254" y="401"/>
                </a:cubicBezTo>
                <a:cubicBezTo>
                  <a:pt x="295" y="342"/>
                  <a:pt x="455" y="106"/>
                  <a:pt x="514" y="47"/>
                </a:cubicBezTo>
                <a:cubicBezTo>
                  <a:pt x="520" y="41"/>
                  <a:pt x="526" y="35"/>
                  <a:pt x="531" y="29"/>
                </a:cubicBezTo>
                <a:cubicBezTo>
                  <a:pt x="431" y="53"/>
                  <a:pt x="330" y="112"/>
                  <a:pt x="248" y="171"/>
                </a:cubicBezTo>
                <a:cubicBezTo>
                  <a:pt x="248" y="171"/>
                  <a:pt x="248" y="171"/>
                  <a:pt x="248" y="171"/>
                </a:cubicBezTo>
                <a:cubicBezTo>
                  <a:pt x="218" y="212"/>
                  <a:pt x="189" y="248"/>
                  <a:pt x="153" y="301"/>
                </a:cubicBezTo>
                <a:cubicBezTo>
                  <a:pt x="100" y="384"/>
                  <a:pt x="47" y="455"/>
                  <a:pt x="17" y="520"/>
                </a:cubicBezTo>
                <a:cubicBezTo>
                  <a:pt x="0" y="561"/>
                  <a:pt x="11" y="567"/>
                  <a:pt x="65" y="567"/>
                </a:cubicBezTo>
                <a:cubicBezTo>
                  <a:pt x="100" y="567"/>
                  <a:pt x="118" y="561"/>
                  <a:pt x="147" y="537"/>
                </a:cubicBezTo>
                <a:cubicBezTo>
                  <a:pt x="212" y="490"/>
                  <a:pt x="366" y="348"/>
                  <a:pt x="508" y="230"/>
                </a:cubicBezTo>
                <a:cubicBezTo>
                  <a:pt x="602" y="153"/>
                  <a:pt x="667" y="106"/>
                  <a:pt x="750" y="70"/>
                </a:cubicBezTo>
                <a:cubicBezTo>
                  <a:pt x="786" y="53"/>
                  <a:pt x="827" y="41"/>
                  <a:pt x="851" y="53"/>
                </a:cubicBezTo>
                <a:cubicBezTo>
                  <a:pt x="857" y="53"/>
                  <a:pt x="857" y="59"/>
                  <a:pt x="862" y="59"/>
                </a:cubicBezTo>
                <a:cubicBezTo>
                  <a:pt x="892" y="47"/>
                  <a:pt x="927" y="29"/>
                  <a:pt x="957" y="11"/>
                </a:cubicBezTo>
                <a:cubicBezTo>
                  <a:pt x="945" y="5"/>
                  <a:pt x="927" y="5"/>
                  <a:pt x="916" y="5"/>
                </a:cubicBezTo>
                <a:close/>
              </a:path>
            </a:pathLst>
          </a:custGeom>
          <a:solidFill>
            <a:srgbClr val="000000"/>
          </a:solidFill>
          <a:ln w="9525">
            <a:noFill/>
            <a:round/>
          </a:ln>
        </p:spPr>
        <p:txBody>
          <a:bodyPr/>
          <a:lstStyle/>
          <a:p>
            <a:endParaRPr lang="zh-CN" altLang="en-US"/>
          </a:p>
        </p:txBody>
      </p:sp>
      <p:sp>
        <p:nvSpPr>
          <p:cNvPr id="1048643" name="Freeform 32"/>
          <p:cNvSpPr>
            <a:spLocks noChangeArrowheads="1"/>
          </p:cNvSpPr>
          <p:nvPr/>
        </p:nvSpPr>
        <p:spPr bwMode="auto">
          <a:xfrm>
            <a:off x="4635502" y="2503885"/>
            <a:ext cx="314325" cy="270272"/>
          </a:xfrm>
          <a:custGeom>
            <a:avLst/>
            <a:gdLst>
              <a:gd name="T0" fmla="*/ 257175 w 495"/>
              <a:gd name="T1" fmla="*/ 0 h 567"/>
              <a:gd name="T2" fmla="*/ 198120 w 495"/>
              <a:gd name="T3" fmla="*/ 29871 h 567"/>
              <a:gd name="T4" fmla="*/ 193675 w 495"/>
              <a:gd name="T5" fmla="*/ 85800 h 567"/>
              <a:gd name="T6" fmla="*/ 130175 w 495"/>
              <a:gd name="T7" fmla="*/ 112494 h 567"/>
              <a:gd name="T8" fmla="*/ 43815 w 495"/>
              <a:gd name="T9" fmla="*/ 149992 h 567"/>
              <a:gd name="T10" fmla="*/ 0 w 495"/>
              <a:gd name="T11" fmla="*/ 262486 h 567"/>
              <a:gd name="T12" fmla="*/ 69850 w 495"/>
              <a:gd name="T13" fmla="*/ 360362 h 567"/>
              <a:gd name="T14" fmla="*/ 73025 w 495"/>
              <a:gd name="T15" fmla="*/ 356549 h 567"/>
              <a:gd name="T16" fmla="*/ 118745 w 495"/>
              <a:gd name="T17" fmla="*/ 299984 h 567"/>
              <a:gd name="T18" fmla="*/ 96520 w 495"/>
              <a:gd name="T19" fmla="*/ 232615 h 567"/>
              <a:gd name="T20" fmla="*/ 111125 w 495"/>
              <a:gd name="T21" fmla="*/ 149992 h 567"/>
              <a:gd name="T22" fmla="*/ 201295 w 495"/>
              <a:gd name="T23" fmla="*/ 120121 h 567"/>
              <a:gd name="T24" fmla="*/ 298450 w 495"/>
              <a:gd name="T25" fmla="*/ 78809 h 567"/>
              <a:gd name="T26" fmla="*/ 257175 w 495"/>
              <a:gd name="T27" fmla="*/ 0 h 567"/>
              <a:gd name="T28" fmla="*/ 257175 w 495"/>
              <a:gd name="T29" fmla="*/ 0 h 567"/>
              <a:gd name="T30" fmla="*/ 257175 w 495"/>
              <a:gd name="T31" fmla="*/ 0 h 567"/>
              <a:gd name="T32" fmla="*/ 257175 w 495"/>
              <a:gd name="T33" fmla="*/ 0 h 5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5"/>
              <a:gd name="T52" fmla="*/ 0 h 567"/>
              <a:gd name="T53" fmla="*/ 495 w 495"/>
              <a:gd name="T54" fmla="*/ 567 h 5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5" h="567">
                <a:moveTo>
                  <a:pt x="405" y="0"/>
                </a:moveTo>
                <a:cubicBezTo>
                  <a:pt x="376" y="17"/>
                  <a:pt x="341" y="35"/>
                  <a:pt x="312" y="47"/>
                </a:cubicBezTo>
                <a:cubicBezTo>
                  <a:pt x="334" y="65"/>
                  <a:pt x="324" y="112"/>
                  <a:pt x="305" y="135"/>
                </a:cubicBezTo>
                <a:cubicBezTo>
                  <a:pt x="275" y="165"/>
                  <a:pt x="240" y="171"/>
                  <a:pt x="205" y="177"/>
                </a:cubicBezTo>
                <a:cubicBezTo>
                  <a:pt x="157" y="183"/>
                  <a:pt x="99" y="206"/>
                  <a:pt x="69" y="236"/>
                </a:cubicBezTo>
                <a:cubicBezTo>
                  <a:pt x="46" y="260"/>
                  <a:pt x="4" y="331"/>
                  <a:pt x="0" y="413"/>
                </a:cubicBezTo>
                <a:cubicBezTo>
                  <a:pt x="0" y="520"/>
                  <a:pt x="46" y="567"/>
                  <a:pt x="110" y="567"/>
                </a:cubicBezTo>
                <a:cubicBezTo>
                  <a:pt x="110" y="567"/>
                  <a:pt x="115" y="561"/>
                  <a:pt x="115" y="561"/>
                </a:cubicBezTo>
                <a:cubicBezTo>
                  <a:pt x="140" y="532"/>
                  <a:pt x="164" y="502"/>
                  <a:pt x="187" y="472"/>
                </a:cubicBezTo>
                <a:cubicBezTo>
                  <a:pt x="164" y="461"/>
                  <a:pt x="157" y="425"/>
                  <a:pt x="152" y="366"/>
                </a:cubicBezTo>
                <a:cubicBezTo>
                  <a:pt x="145" y="307"/>
                  <a:pt x="157" y="266"/>
                  <a:pt x="175" y="236"/>
                </a:cubicBezTo>
                <a:cubicBezTo>
                  <a:pt x="199" y="206"/>
                  <a:pt x="252" y="200"/>
                  <a:pt x="317" y="189"/>
                </a:cubicBezTo>
                <a:cubicBezTo>
                  <a:pt x="388" y="177"/>
                  <a:pt x="445" y="165"/>
                  <a:pt x="470" y="124"/>
                </a:cubicBezTo>
                <a:cubicBezTo>
                  <a:pt x="494" y="70"/>
                  <a:pt x="463" y="23"/>
                  <a:pt x="405" y="0"/>
                </a:cubicBezTo>
                <a:close/>
              </a:path>
            </a:pathLst>
          </a:custGeom>
          <a:solidFill>
            <a:srgbClr val="000000"/>
          </a:solidFill>
          <a:ln w="9525">
            <a:noFill/>
            <a:round/>
          </a:ln>
        </p:spPr>
        <p:txBody>
          <a:bodyPr/>
          <a:lstStyle/>
          <a:p>
            <a:endParaRPr lang="zh-CN" altLang="en-US"/>
          </a:p>
        </p:txBody>
      </p:sp>
      <p:sp>
        <p:nvSpPr>
          <p:cNvPr id="1048644" name="Freeform 33"/>
          <p:cNvSpPr>
            <a:spLocks noChangeArrowheads="1"/>
          </p:cNvSpPr>
          <p:nvPr/>
        </p:nvSpPr>
        <p:spPr bwMode="auto">
          <a:xfrm>
            <a:off x="4703766" y="2612233"/>
            <a:ext cx="319087" cy="165497"/>
          </a:xfrm>
          <a:custGeom>
            <a:avLst/>
            <a:gdLst>
              <a:gd name="T0" fmla="*/ 315273 w 502"/>
              <a:gd name="T1" fmla="*/ 6995 h 347"/>
              <a:gd name="T2" fmla="*/ 289212 w 502"/>
              <a:gd name="T3" fmla="*/ 18442 h 347"/>
              <a:gd name="T4" fmla="*/ 187511 w 502"/>
              <a:gd name="T5" fmla="*/ 104290 h 347"/>
              <a:gd name="T6" fmla="*/ 108693 w 502"/>
              <a:gd name="T7" fmla="*/ 157071 h 347"/>
              <a:gd name="T8" fmla="*/ 55936 w 502"/>
              <a:gd name="T9" fmla="*/ 171697 h 347"/>
              <a:gd name="T10" fmla="*/ 44494 w 502"/>
              <a:gd name="T11" fmla="*/ 164702 h 347"/>
              <a:gd name="T12" fmla="*/ 0 w 502"/>
              <a:gd name="T13" fmla="*/ 220663 h 347"/>
              <a:gd name="T14" fmla="*/ 172256 w 502"/>
              <a:gd name="T15" fmla="*/ 141809 h 347"/>
              <a:gd name="T16" fmla="*/ 293026 w 502"/>
              <a:gd name="T17" fmla="*/ 36883 h 347"/>
              <a:gd name="T18" fmla="*/ 315273 w 502"/>
              <a:gd name="T19" fmla="*/ 6995 h 347"/>
              <a:gd name="T20" fmla="*/ 315273 w 502"/>
              <a:gd name="T21" fmla="*/ 6995 h 347"/>
              <a:gd name="T22" fmla="*/ 315273 w 502"/>
              <a:gd name="T23" fmla="*/ 6995 h 347"/>
              <a:gd name="T24" fmla="*/ 315273 w 502"/>
              <a:gd name="T25" fmla="*/ 6995 h 3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2"/>
              <a:gd name="T40" fmla="*/ 0 h 347"/>
              <a:gd name="T41" fmla="*/ 502 w 502"/>
              <a:gd name="T42" fmla="*/ 347 h 3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2" h="347">
                <a:moveTo>
                  <a:pt x="496" y="11"/>
                </a:moveTo>
                <a:cubicBezTo>
                  <a:pt x="484" y="0"/>
                  <a:pt x="455" y="29"/>
                  <a:pt x="455" y="29"/>
                </a:cubicBezTo>
                <a:cubicBezTo>
                  <a:pt x="413" y="64"/>
                  <a:pt x="366" y="106"/>
                  <a:pt x="295" y="164"/>
                </a:cubicBezTo>
                <a:cubicBezTo>
                  <a:pt x="248" y="206"/>
                  <a:pt x="201" y="229"/>
                  <a:pt x="171" y="247"/>
                </a:cubicBezTo>
                <a:cubicBezTo>
                  <a:pt x="135" y="265"/>
                  <a:pt x="112" y="276"/>
                  <a:pt x="88" y="270"/>
                </a:cubicBezTo>
                <a:cubicBezTo>
                  <a:pt x="82" y="270"/>
                  <a:pt x="76" y="265"/>
                  <a:pt x="70" y="259"/>
                </a:cubicBezTo>
                <a:cubicBezTo>
                  <a:pt x="47" y="288"/>
                  <a:pt x="23" y="318"/>
                  <a:pt x="0" y="347"/>
                </a:cubicBezTo>
                <a:cubicBezTo>
                  <a:pt x="100" y="347"/>
                  <a:pt x="212" y="270"/>
                  <a:pt x="271" y="223"/>
                </a:cubicBezTo>
                <a:cubicBezTo>
                  <a:pt x="348" y="164"/>
                  <a:pt x="419" y="100"/>
                  <a:pt x="461" y="58"/>
                </a:cubicBezTo>
                <a:cubicBezTo>
                  <a:pt x="472" y="53"/>
                  <a:pt x="502" y="23"/>
                  <a:pt x="496" y="11"/>
                </a:cubicBezTo>
                <a:close/>
              </a:path>
            </a:pathLst>
          </a:custGeom>
          <a:solidFill>
            <a:srgbClr val="000000"/>
          </a:solidFill>
          <a:ln w="9525">
            <a:noFill/>
            <a:round/>
          </a:ln>
        </p:spPr>
        <p:txBody>
          <a:bodyPr/>
          <a:lstStyle/>
          <a:p>
            <a:endParaRPr lang="zh-CN" altLang="en-US"/>
          </a:p>
        </p:txBody>
      </p:sp>
      <p:sp>
        <p:nvSpPr>
          <p:cNvPr id="1048645" name="Freeform 34"/>
          <p:cNvSpPr>
            <a:spLocks noChangeArrowheads="1"/>
          </p:cNvSpPr>
          <p:nvPr/>
        </p:nvSpPr>
        <p:spPr bwMode="auto">
          <a:xfrm>
            <a:off x="6596066" y="2670572"/>
            <a:ext cx="230187" cy="103584"/>
          </a:xfrm>
          <a:custGeom>
            <a:avLst/>
            <a:gdLst>
              <a:gd name="T0" fmla="*/ 222556 w 362"/>
              <a:gd name="T1" fmla="*/ 3182 h 217"/>
              <a:gd name="T2" fmla="*/ 188855 w 362"/>
              <a:gd name="T3" fmla="*/ 26095 h 217"/>
              <a:gd name="T4" fmla="*/ 124632 w 362"/>
              <a:gd name="T5" fmla="*/ 78285 h 217"/>
              <a:gd name="T6" fmla="*/ 52778 w 362"/>
              <a:gd name="T7" fmla="*/ 115836 h 217"/>
              <a:gd name="T8" fmla="*/ 14625 w 362"/>
              <a:gd name="T9" fmla="*/ 115836 h 217"/>
              <a:gd name="T10" fmla="*/ 0 w 362"/>
              <a:gd name="T11" fmla="*/ 130474 h 217"/>
              <a:gd name="T12" fmla="*/ 52778 w 362"/>
              <a:gd name="T13" fmla="*/ 130474 h 217"/>
              <a:gd name="T14" fmla="*/ 131626 w 362"/>
              <a:gd name="T15" fmla="*/ 96742 h 217"/>
              <a:gd name="T16" fmla="*/ 196486 w 362"/>
              <a:gd name="T17" fmla="*/ 40734 h 217"/>
              <a:gd name="T18" fmla="*/ 222556 w 362"/>
              <a:gd name="T19" fmla="*/ 3182 h 217"/>
              <a:gd name="T20" fmla="*/ 222556 w 362"/>
              <a:gd name="T21" fmla="*/ 3182 h 217"/>
              <a:gd name="T22" fmla="*/ 222556 w 362"/>
              <a:gd name="T23" fmla="*/ 3182 h 217"/>
              <a:gd name="T24" fmla="*/ 222556 w 362"/>
              <a:gd name="T25" fmla="*/ 3182 h 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2"/>
              <a:gd name="T40" fmla="*/ 0 h 217"/>
              <a:gd name="T41" fmla="*/ 362 w 362"/>
              <a:gd name="T42" fmla="*/ 217 h 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2" h="217">
                <a:moveTo>
                  <a:pt x="350" y="5"/>
                </a:moveTo>
                <a:cubicBezTo>
                  <a:pt x="344" y="0"/>
                  <a:pt x="326" y="17"/>
                  <a:pt x="297" y="41"/>
                </a:cubicBezTo>
                <a:cubicBezTo>
                  <a:pt x="261" y="70"/>
                  <a:pt x="237" y="94"/>
                  <a:pt x="196" y="123"/>
                </a:cubicBezTo>
                <a:cubicBezTo>
                  <a:pt x="148" y="158"/>
                  <a:pt x="112" y="170"/>
                  <a:pt x="83" y="182"/>
                </a:cubicBezTo>
                <a:cubicBezTo>
                  <a:pt x="71" y="182"/>
                  <a:pt x="35" y="188"/>
                  <a:pt x="23" y="182"/>
                </a:cubicBezTo>
                <a:cubicBezTo>
                  <a:pt x="11" y="188"/>
                  <a:pt x="5" y="193"/>
                  <a:pt x="0" y="205"/>
                </a:cubicBezTo>
                <a:cubicBezTo>
                  <a:pt x="23" y="217"/>
                  <a:pt x="59" y="211"/>
                  <a:pt x="83" y="205"/>
                </a:cubicBezTo>
                <a:cubicBezTo>
                  <a:pt x="112" y="199"/>
                  <a:pt x="154" y="188"/>
                  <a:pt x="207" y="152"/>
                </a:cubicBezTo>
                <a:cubicBezTo>
                  <a:pt x="249" y="123"/>
                  <a:pt x="279" y="94"/>
                  <a:pt x="309" y="64"/>
                </a:cubicBezTo>
                <a:cubicBezTo>
                  <a:pt x="344" y="35"/>
                  <a:pt x="362" y="17"/>
                  <a:pt x="350" y="5"/>
                </a:cubicBezTo>
                <a:close/>
              </a:path>
            </a:pathLst>
          </a:custGeom>
          <a:solidFill>
            <a:srgbClr val="000000"/>
          </a:solidFill>
          <a:ln w="9525">
            <a:noFill/>
            <a:round/>
          </a:ln>
        </p:spPr>
        <p:txBody>
          <a:bodyPr/>
          <a:lstStyle/>
          <a:p>
            <a:endParaRPr lang="zh-CN" altLang="en-US"/>
          </a:p>
        </p:txBody>
      </p:sp>
      <p:sp>
        <p:nvSpPr>
          <p:cNvPr id="1048646" name="Freeform 35"/>
          <p:cNvSpPr>
            <a:spLocks noChangeArrowheads="1"/>
          </p:cNvSpPr>
          <p:nvPr/>
        </p:nvSpPr>
        <p:spPr bwMode="auto">
          <a:xfrm>
            <a:off x="3255963" y="2670574"/>
            <a:ext cx="355600" cy="169069"/>
          </a:xfrm>
          <a:custGeom>
            <a:avLst/>
            <a:gdLst>
              <a:gd name="T0" fmla="*/ 352419 w 559"/>
              <a:gd name="T1" fmla="*/ 3184 h 354"/>
              <a:gd name="T2" fmla="*/ 321885 w 559"/>
              <a:gd name="T3" fmla="*/ 18467 h 354"/>
              <a:gd name="T4" fmla="*/ 224556 w 559"/>
              <a:gd name="T5" fmla="*/ 105071 h 354"/>
              <a:gd name="T6" fmla="*/ 131044 w 559"/>
              <a:gd name="T7" fmla="*/ 169387 h 354"/>
              <a:gd name="T8" fmla="*/ 85878 w 559"/>
              <a:gd name="T9" fmla="*/ 177029 h 354"/>
              <a:gd name="T10" fmla="*/ 78245 w 559"/>
              <a:gd name="T11" fmla="*/ 165566 h 354"/>
              <a:gd name="T12" fmla="*/ 0 w 559"/>
              <a:gd name="T13" fmla="*/ 218420 h 354"/>
              <a:gd name="T14" fmla="*/ 33715 w 559"/>
              <a:gd name="T15" fmla="*/ 225425 h 354"/>
              <a:gd name="T16" fmla="*/ 209925 w 559"/>
              <a:gd name="T17" fmla="*/ 142642 h 354"/>
              <a:gd name="T18" fmla="*/ 325702 w 559"/>
              <a:gd name="T19" fmla="*/ 41392 h 354"/>
              <a:gd name="T20" fmla="*/ 352419 w 559"/>
              <a:gd name="T21" fmla="*/ 3184 h 354"/>
              <a:gd name="T22" fmla="*/ 352419 w 559"/>
              <a:gd name="T23" fmla="*/ 3184 h 354"/>
              <a:gd name="T24" fmla="*/ 352419 w 559"/>
              <a:gd name="T25" fmla="*/ 3184 h 354"/>
              <a:gd name="T26" fmla="*/ 352419 w 559"/>
              <a:gd name="T27" fmla="*/ 3184 h 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9"/>
              <a:gd name="T43" fmla="*/ 0 h 354"/>
              <a:gd name="T44" fmla="*/ 559 w 559"/>
              <a:gd name="T45" fmla="*/ 354 h 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9" h="354">
                <a:moveTo>
                  <a:pt x="554" y="5"/>
                </a:moveTo>
                <a:cubicBezTo>
                  <a:pt x="542" y="0"/>
                  <a:pt x="524" y="17"/>
                  <a:pt x="506" y="29"/>
                </a:cubicBezTo>
                <a:cubicBezTo>
                  <a:pt x="471" y="65"/>
                  <a:pt x="418" y="106"/>
                  <a:pt x="353" y="165"/>
                </a:cubicBezTo>
                <a:cubicBezTo>
                  <a:pt x="300" y="207"/>
                  <a:pt x="241" y="248"/>
                  <a:pt x="206" y="266"/>
                </a:cubicBezTo>
                <a:cubicBezTo>
                  <a:pt x="182" y="278"/>
                  <a:pt x="147" y="289"/>
                  <a:pt x="135" y="278"/>
                </a:cubicBezTo>
                <a:cubicBezTo>
                  <a:pt x="129" y="272"/>
                  <a:pt x="123" y="266"/>
                  <a:pt x="123" y="260"/>
                </a:cubicBezTo>
                <a:cubicBezTo>
                  <a:pt x="82" y="284"/>
                  <a:pt x="41" y="313"/>
                  <a:pt x="0" y="343"/>
                </a:cubicBezTo>
                <a:cubicBezTo>
                  <a:pt x="11" y="349"/>
                  <a:pt x="29" y="354"/>
                  <a:pt x="53" y="354"/>
                </a:cubicBezTo>
                <a:cubicBezTo>
                  <a:pt x="159" y="354"/>
                  <a:pt x="265" y="272"/>
                  <a:pt x="330" y="224"/>
                </a:cubicBezTo>
                <a:cubicBezTo>
                  <a:pt x="389" y="171"/>
                  <a:pt x="471" y="106"/>
                  <a:pt x="512" y="65"/>
                </a:cubicBezTo>
                <a:cubicBezTo>
                  <a:pt x="548" y="35"/>
                  <a:pt x="559" y="17"/>
                  <a:pt x="554" y="5"/>
                </a:cubicBezTo>
                <a:close/>
              </a:path>
            </a:pathLst>
          </a:custGeom>
          <a:solidFill>
            <a:srgbClr val="000000"/>
          </a:solidFill>
          <a:ln w="9525">
            <a:noFill/>
            <a:round/>
          </a:ln>
        </p:spPr>
        <p:txBody>
          <a:bodyPr/>
          <a:lstStyle/>
          <a:p>
            <a:endParaRPr lang="zh-CN" altLang="en-US"/>
          </a:p>
        </p:txBody>
      </p:sp>
      <p:sp>
        <p:nvSpPr>
          <p:cNvPr id="1048647" name="Freeform 36"/>
          <p:cNvSpPr>
            <a:spLocks noChangeArrowheads="1"/>
          </p:cNvSpPr>
          <p:nvPr/>
        </p:nvSpPr>
        <p:spPr bwMode="auto">
          <a:xfrm>
            <a:off x="3228978" y="2563417"/>
            <a:ext cx="327025" cy="270272"/>
          </a:xfrm>
          <a:custGeom>
            <a:avLst/>
            <a:gdLst>
              <a:gd name="T0" fmla="*/ 278671 w 514"/>
              <a:gd name="T1" fmla="*/ 3178 h 567"/>
              <a:gd name="T2" fmla="*/ 169239 w 514"/>
              <a:gd name="T3" fmla="*/ 71183 h 567"/>
              <a:gd name="T4" fmla="*/ 29903 w 514"/>
              <a:gd name="T5" fmla="*/ 247868 h 567"/>
              <a:gd name="T6" fmla="*/ 29903 w 514"/>
              <a:gd name="T7" fmla="*/ 247868 h 567"/>
              <a:gd name="T8" fmla="*/ 0 w 514"/>
              <a:gd name="T9" fmla="*/ 322864 h 567"/>
              <a:gd name="T10" fmla="*/ 26086 w 514"/>
              <a:gd name="T11" fmla="*/ 360362 h 567"/>
              <a:gd name="T12" fmla="*/ 104979 w 514"/>
              <a:gd name="T13" fmla="*/ 307611 h 567"/>
              <a:gd name="T14" fmla="*/ 116431 w 514"/>
              <a:gd name="T15" fmla="*/ 270113 h 567"/>
              <a:gd name="T16" fmla="*/ 187689 w 514"/>
              <a:gd name="T17" fmla="*/ 172237 h 567"/>
              <a:gd name="T18" fmla="*/ 304757 w 514"/>
              <a:gd name="T19" fmla="*/ 33685 h 567"/>
              <a:gd name="T20" fmla="*/ 278671 w 514"/>
              <a:gd name="T21" fmla="*/ 3178 h 567"/>
              <a:gd name="T22" fmla="*/ 278671 w 514"/>
              <a:gd name="T23" fmla="*/ 3178 h 567"/>
              <a:gd name="T24" fmla="*/ 278671 w 514"/>
              <a:gd name="T25" fmla="*/ 3178 h 567"/>
              <a:gd name="T26" fmla="*/ 278671 w 514"/>
              <a:gd name="T27" fmla="*/ 3178 h 5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4"/>
              <a:gd name="T43" fmla="*/ 0 h 567"/>
              <a:gd name="T44" fmla="*/ 514 w 514"/>
              <a:gd name="T45" fmla="*/ 567 h 5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4" h="567">
                <a:moveTo>
                  <a:pt x="438" y="5"/>
                </a:moveTo>
                <a:cubicBezTo>
                  <a:pt x="390" y="5"/>
                  <a:pt x="337" y="41"/>
                  <a:pt x="266" y="112"/>
                </a:cubicBezTo>
                <a:cubicBezTo>
                  <a:pt x="207" y="218"/>
                  <a:pt x="136" y="313"/>
                  <a:pt x="47" y="390"/>
                </a:cubicBezTo>
                <a:cubicBezTo>
                  <a:pt x="47" y="390"/>
                  <a:pt x="47" y="390"/>
                  <a:pt x="47" y="390"/>
                </a:cubicBezTo>
                <a:cubicBezTo>
                  <a:pt x="17" y="425"/>
                  <a:pt x="0" y="472"/>
                  <a:pt x="0" y="508"/>
                </a:cubicBezTo>
                <a:cubicBezTo>
                  <a:pt x="0" y="532"/>
                  <a:pt x="17" y="555"/>
                  <a:pt x="41" y="567"/>
                </a:cubicBezTo>
                <a:cubicBezTo>
                  <a:pt x="82" y="537"/>
                  <a:pt x="124" y="508"/>
                  <a:pt x="165" y="484"/>
                </a:cubicBezTo>
                <a:cubicBezTo>
                  <a:pt x="165" y="472"/>
                  <a:pt x="171" y="449"/>
                  <a:pt x="183" y="425"/>
                </a:cubicBezTo>
                <a:cubicBezTo>
                  <a:pt x="213" y="378"/>
                  <a:pt x="254" y="319"/>
                  <a:pt x="295" y="271"/>
                </a:cubicBezTo>
                <a:cubicBezTo>
                  <a:pt x="367" y="183"/>
                  <a:pt x="438" y="106"/>
                  <a:pt x="479" y="53"/>
                </a:cubicBezTo>
                <a:cubicBezTo>
                  <a:pt x="514" y="17"/>
                  <a:pt x="503" y="0"/>
                  <a:pt x="438" y="5"/>
                </a:cubicBezTo>
                <a:close/>
              </a:path>
            </a:pathLst>
          </a:custGeom>
          <a:solidFill>
            <a:srgbClr val="000000"/>
          </a:solidFill>
          <a:ln w="9525">
            <a:noFill/>
            <a:round/>
          </a:ln>
        </p:spPr>
        <p:txBody>
          <a:bodyPr/>
          <a:lstStyle/>
          <a:p>
            <a:endParaRPr lang="zh-CN" altLang="en-US"/>
          </a:p>
        </p:txBody>
      </p:sp>
      <p:pic>
        <p:nvPicPr>
          <p:cNvPr id="2097156" name="Picture 37" descr="羽毛.png"/>
          <p:cNvPicPr>
            <a:picLocks noChangeAspect="1" noChangeArrowheads="1"/>
          </p:cNvPicPr>
          <p:nvPr/>
        </p:nvPicPr>
        <p:blipFill>
          <a:blip r:embed="rId1" cstate="print"/>
          <a:srcRect/>
          <a:stretch>
            <a:fillRect/>
          </a:stretch>
        </p:blipFill>
        <p:spPr bwMode="auto">
          <a:xfrm rot="1350554">
            <a:off x="8020050" y="-711993"/>
            <a:ext cx="1239838" cy="2975372"/>
          </a:xfrm>
          <a:prstGeom prst="rect">
            <a:avLst/>
          </a:prstGeom>
          <a:noFill/>
          <a:ln w="9525">
            <a:noFill/>
            <a:miter lim="800000"/>
            <a:headEnd/>
            <a:tailEnd/>
          </a:ln>
        </p:spPr>
      </p:pic>
      <p:sp>
        <p:nvSpPr>
          <p:cNvPr id="1048648" name="Freeform 38"/>
          <p:cNvSpPr>
            <a:spLocks noChangeArrowheads="1"/>
          </p:cNvSpPr>
          <p:nvPr/>
        </p:nvSpPr>
        <p:spPr bwMode="auto">
          <a:xfrm>
            <a:off x="4316416" y="1909764"/>
            <a:ext cx="1112837" cy="751285"/>
          </a:xfrm>
          <a:custGeom>
            <a:avLst/>
            <a:gdLst>
              <a:gd name="T0" fmla="*/ 1045508 w 1752"/>
              <a:gd name="T1" fmla="*/ 0 h 1577"/>
              <a:gd name="T2" fmla="*/ 1037886 w 1752"/>
              <a:gd name="T3" fmla="*/ 26043 h 1577"/>
              <a:gd name="T4" fmla="*/ 1037886 w 1752"/>
              <a:gd name="T5" fmla="*/ 26043 h 1577"/>
              <a:gd name="T6" fmla="*/ 1056306 w 1752"/>
              <a:gd name="T7" fmla="*/ 59709 h 1577"/>
              <a:gd name="T8" fmla="*/ 666940 w 1752"/>
              <a:gd name="T9" fmla="*/ 487835 h 1577"/>
              <a:gd name="T10" fmla="*/ 299805 w 1752"/>
              <a:gd name="T11" fmla="*/ 791461 h 1577"/>
              <a:gd name="T12" fmla="*/ 310603 w 1752"/>
              <a:gd name="T13" fmla="*/ 773040 h 1577"/>
              <a:gd name="T14" fmla="*/ 302981 w 1752"/>
              <a:gd name="T15" fmla="*/ 787650 h 1577"/>
              <a:gd name="T16" fmla="*/ 134658 w 1752"/>
              <a:gd name="T17" fmla="*/ 870226 h 1577"/>
              <a:gd name="T18" fmla="*/ 146092 w 1752"/>
              <a:gd name="T19" fmla="*/ 862604 h 1577"/>
              <a:gd name="T20" fmla="*/ 10798 w 1752"/>
              <a:gd name="T21" fmla="*/ 979481 h 1577"/>
              <a:gd name="T22" fmla="*/ 0 w 1752"/>
              <a:gd name="T23" fmla="*/ 997902 h 1577"/>
              <a:gd name="T24" fmla="*/ 22231 w 1752"/>
              <a:gd name="T25" fmla="*/ 990279 h 1577"/>
              <a:gd name="T26" fmla="*/ 100994 w 1752"/>
              <a:gd name="T27" fmla="*/ 922948 h 1577"/>
              <a:gd name="T28" fmla="*/ 100994 w 1752"/>
              <a:gd name="T29" fmla="*/ 922948 h 1577"/>
              <a:gd name="T30" fmla="*/ 97183 w 1752"/>
              <a:gd name="T31" fmla="*/ 926759 h 1577"/>
              <a:gd name="T32" fmla="*/ 280750 w 1752"/>
              <a:gd name="T33" fmla="*/ 832749 h 1577"/>
              <a:gd name="T34" fmla="*/ 685360 w 1752"/>
              <a:gd name="T35" fmla="*/ 510067 h 1577"/>
              <a:gd name="T36" fmla="*/ 1105215 w 1752"/>
              <a:gd name="T37" fmla="*/ 74954 h 1577"/>
              <a:gd name="T38" fmla="*/ 1045508 w 1752"/>
              <a:gd name="T39" fmla="*/ 0 h 1577"/>
              <a:gd name="T40" fmla="*/ 1045508 w 1752"/>
              <a:gd name="T41" fmla="*/ 0 h 1577"/>
              <a:gd name="T42" fmla="*/ 1045508 w 1752"/>
              <a:gd name="T43" fmla="*/ 0 h 1577"/>
              <a:gd name="T44" fmla="*/ 1045508 w 1752"/>
              <a:gd name="T45" fmla="*/ 0 h 15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52"/>
              <a:gd name="T70" fmla="*/ 0 h 1577"/>
              <a:gd name="T71" fmla="*/ 1752 w 1752"/>
              <a:gd name="T72" fmla="*/ 1577 h 157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52" h="1577">
                <a:moveTo>
                  <a:pt x="1646" y="0"/>
                </a:moveTo>
                <a:cubicBezTo>
                  <a:pt x="1634" y="41"/>
                  <a:pt x="1634" y="41"/>
                  <a:pt x="1634" y="41"/>
                </a:cubicBezTo>
                <a:cubicBezTo>
                  <a:pt x="1634" y="41"/>
                  <a:pt x="1634" y="41"/>
                  <a:pt x="1634" y="41"/>
                </a:cubicBezTo>
                <a:cubicBezTo>
                  <a:pt x="1652" y="47"/>
                  <a:pt x="1663" y="64"/>
                  <a:pt x="1663" y="94"/>
                </a:cubicBezTo>
                <a:cubicBezTo>
                  <a:pt x="1646" y="236"/>
                  <a:pt x="1363" y="496"/>
                  <a:pt x="1050" y="768"/>
                </a:cubicBezTo>
                <a:cubicBezTo>
                  <a:pt x="902" y="892"/>
                  <a:pt x="778" y="974"/>
                  <a:pt x="472" y="1246"/>
                </a:cubicBezTo>
                <a:cubicBezTo>
                  <a:pt x="477" y="1234"/>
                  <a:pt x="483" y="1228"/>
                  <a:pt x="489" y="1217"/>
                </a:cubicBezTo>
                <a:cubicBezTo>
                  <a:pt x="483" y="1228"/>
                  <a:pt x="477" y="1234"/>
                  <a:pt x="477" y="1240"/>
                </a:cubicBezTo>
                <a:cubicBezTo>
                  <a:pt x="466" y="1240"/>
                  <a:pt x="318" y="1299"/>
                  <a:pt x="212" y="1370"/>
                </a:cubicBezTo>
                <a:cubicBezTo>
                  <a:pt x="218" y="1370"/>
                  <a:pt x="224" y="1364"/>
                  <a:pt x="230" y="1358"/>
                </a:cubicBezTo>
                <a:cubicBezTo>
                  <a:pt x="153" y="1423"/>
                  <a:pt x="29" y="1530"/>
                  <a:pt x="17" y="1542"/>
                </a:cubicBezTo>
                <a:cubicBezTo>
                  <a:pt x="5" y="1553"/>
                  <a:pt x="0" y="1559"/>
                  <a:pt x="0" y="1571"/>
                </a:cubicBezTo>
                <a:cubicBezTo>
                  <a:pt x="5" y="1577"/>
                  <a:pt x="17" y="1577"/>
                  <a:pt x="35" y="1559"/>
                </a:cubicBezTo>
                <a:cubicBezTo>
                  <a:pt x="70" y="1530"/>
                  <a:pt x="112" y="1494"/>
                  <a:pt x="159" y="1453"/>
                </a:cubicBezTo>
                <a:cubicBezTo>
                  <a:pt x="159" y="1453"/>
                  <a:pt x="159" y="1453"/>
                  <a:pt x="159" y="1453"/>
                </a:cubicBezTo>
                <a:cubicBezTo>
                  <a:pt x="159" y="1453"/>
                  <a:pt x="159" y="1459"/>
                  <a:pt x="153" y="1459"/>
                </a:cubicBezTo>
                <a:cubicBezTo>
                  <a:pt x="200" y="1423"/>
                  <a:pt x="318" y="1329"/>
                  <a:pt x="442" y="1311"/>
                </a:cubicBezTo>
                <a:cubicBezTo>
                  <a:pt x="672" y="1110"/>
                  <a:pt x="891" y="957"/>
                  <a:pt x="1079" y="803"/>
                </a:cubicBezTo>
                <a:cubicBezTo>
                  <a:pt x="1404" y="531"/>
                  <a:pt x="1717" y="271"/>
                  <a:pt x="1740" y="118"/>
                </a:cubicBezTo>
                <a:cubicBezTo>
                  <a:pt x="1752" y="59"/>
                  <a:pt x="1728" y="0"/>
                  <a:pt x="1646" y="0"/>
                </a:cubicBezTo>
                <a:close/>
              </a:path>
            </a:pathLst>
          </a:custGeom>
          <a:solidFill>
            <a:srgbClr val="000000"/>
          </a:solidFill>
          <a:ln w="9525">
            <a:noFill/>
            <a:round/>
          </a:ln>
        </p:spPr>
        <p:txBody>
          <a:bodyPr/>
          <a:lstStyle/>
          <a:p>
            <a:endParaRPr lang="zh-CN" altLang="en-US"/>
          </a:p>
        </p:txBody>
      </p:sp>
      <p:sp>
        <p:nvSpPr>
          <p:cNvPr id="1048649" name="Freeform 39"/>
          <p:cNvSpPr>
            <a:spLocks noChangeArrowheads="1"/>
          </p:cNvSpPr>
          <p:nvPr/>
        </p:nvSpPr>
        <p:spPr bwMode="auto">
          <a:xfrm>
            <a:off x="4471991" y="1909763"/>
            <a:ext cx="911225" cy="652463"/>
          </a:xfrm>
          <a:custGeom>
            <a:avLst/>
            <a:gdLst>
              <a:gd name="T0" fmla="*/ 0 w 1434"/>
              <a:gd name="T1" fmla="*/ 869950 h 1369"/>
              <a:gd name="T2" fmla="*/ 168392 w 1434"/>
              <a:gd name="T3" fmla="*/ 787340 h 1369"/>
              <a:gd name="T4" fmla="*/ 479759 w 1434"/>
              <a:gd name="T5" fmla="*/ 396529 h 1369"/>
              <a:gd name="T6" fmla="*/ 753635 w 1434"/>
              <a:gd name="T7" fmla="*/ 104216 h 1369"/>
              <a:gd name="T8" fmla="*/ 885172 w 1434"/>
              <a:gd name="T9" fmla="*/ 22241 h 1369"/>
              <a:gd name="T10" fmla="*/ 904235 w 1434"/>
              <a:gd name="T11" fmla="*/ 25419 h 1369"/>
              <a:gd name="T12" fmla="*/ 911225 w 1434"/>
              <a:gd name="T13" fmla="*/ 0 h 1369"/>
              <a:gd name="T14" fmla="*/ 908048 w 1434"/>
              <a:gd name="T15" fmla="*/ 0 h 1369"/>
              <a:gd name="T16" fmla="*/ 735207 w 1434"/>
              <a:gd name="T17" fmla="*/ 81339 h 1369"/>
              <a:gd name="T18" fmla="*/ 258625 w 1434"/>
              <a:gd name="T19" fmla="*/ 554124 h 1369"/>
              <a:gd name="T20" fmla="*/ 10803 w 1434"/>
              <a:gd name="T21" fmla="*/ 862324 h 1369"/>
              <a:gd name="T22" fmla="*/ 0 w 1434"/>
              <a:gd name="T23" fmla="*/ 869950 h 1369"/>
              <a:gd name="T24" fmla="*/ 0 w 1434"/>
              <a:gd name="T25" fmla="*/ 869950 h 1369"/>
              <a:gd name="T26" fmla="*/ 0 w 1434"/>
              <a:gd name="T27" fmla="*/ 869950 h 1369"/>
              <a:gd name="T28" fmla="*/ 0 w 1434"/>
              <a:gd name="T29" fmla="*/ 869950 h 13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4"/>
              <a:gd name="T46" fmla="*/ 0 h 1369"/>
              <a:gd name="T47" fmla="*/ 1434 w 1434"/>
              <a:gd name="T48" fmla="*/ 1369 h 13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4" h="1369">
                <a:moveTo>
                  <a:pt x="0" y="1369"/>
                </a:moveTo>
                <a:cubicBezTo>
                  <a:pt x="106" y="1299"/>
                  <a:pt x="253" y="1239"/>
                  <a:pt x="265" y="1239"/>
                </a:cubicBezTo>
                <a:cubicBezTo>
                  <a:pt x="436" y="1009"/>
                  <a:pt x="519" y="902"/>
                  <a:pt x="755" y="624"/>
                </a:cubicBezTo>
                <a:cubicBezTo>
                  <a:pt x="921" y="425"/>
                  <a:pt x="1080" y="270"/>
                  <a:pt x="1186" y="164"/>
                </a:cubicBezTo>
                <a:cubicBezTo>
                  <a:pt x="1251" y="100"/>
                  <a:pt x="1340" y="35"/>
                  <a:pt x="1393" y="35"/>
                </a:cubicBezTo>
                <a:cubicBezTo>
                  <a:pt x="1405" y="35"/>
                  <a:pt x="1411" y="35"/>
                  <a:pt x="1423" y="40"/>
                </a:cubicBezTo>
                <a:cubicBezTo>
                  <a:pt x="1434" y="0"/>
                  <a:pt x="1434" y="0"/>
                  <a:pt x="1434" y="0"/>
                </a:cubicBezTo>
                <a:cubicBezTo>
                  <a:pt x="1434" y="0"/>
                  <a:pt x="1429" y="0"/>
                  <a:pt x="1429" y="0"/>
                </a:cubicBezTo>
                <a:cubicBezTo>
                  <a:pt x="1334" y="0"/>
                  <a:pt x="1246" y="63"/>
                  <a:pt x="1157" y="128"/>
                </a:cubicBezTo>
                <a:cubicBezTo>
                  <a:pt x="986" y="241"/>
                  <a:pt x="596" y="654"/>
                  <a:pt x="407" y="872"/>
                </a:cubicBezTo>
                <a:cubicBezTo>
                  <a:pt x="259" y="1038"/>
                  <a:pt x="124" y="1216"/>
                  <a:pt x="17" y="1357"/>
                </a:cubicBezTo>
                <a:cubicBezTo>
                  <a:pt x="11" y="1364"/>
                  <a:pt x="5" y="1369"/>
                  <a:pt x="0" y="1369"/>
                </a:cubicBezTo>
                <a:close/>
              </a:path>
            </a:pathLst>
          </a:custGeom>
          <a:solidFill>
            <a:srgbClr val="000000"/>
          </a:solidFill>
          <a:ln w="9525">
            <a:noFill/>
            <a:round/>
          </a:ln>
        </p:spPr>
        <p:txBody>
          <a:bodyPr/>
          <a:lstStyle/>
          <a:p>
            <a:endParaRPr lang="zh-CN" altLang="en-US"/>
          </a:p>
        </p:txBody>
      </p:sp>
      <p:sp>
        <p:nvSpPr>
          <p:cNvPr id="1048650" name="Freeform 40"/>
          <p:cNvSpPr>
            <a:spLocks noChangeArrowheads="1"/>
          </p:cNvSpPr>
          <p:nvPr/>
        </p:nvSpPr>
        <p:spPr bwMode="auto">
          <a:xfrm>
            <a:off x="3884613" y="2557464"/>
            <a:ext cx="327025" cy="270272"/>
          </a:xfrm>
          <a:custGeom>
            <a:avLst/>
            <a:gdLst>
              <a:gd name="T0" fmla="*/ 278671 w 514"/>
              <a:gd name="T1" fmla="*/ 3178 h 567"/>
              <a:gd name="T2" fmla="*/ 169239 w 514"/>
              <a:gd name="T3" fmla="*/ 71183 h 567"/>
              <a:gd name="T4" fmla="*/ 29903 w 514"/>
              <a:gd name="T5" fmla="*/ 247869 h 567"/>
              <a:gd name="T6" fmla="*/ 29903 w 514"/>
              <a:gd name="T7" fmla="*/ 247869 h 567"/>
              <a:gd name="T8" fmla="*/ 0 w 514"/>
              <a:gd name="T9" fmla="*/ 322865 h 567"/>
              <a:gd name="T10" fmla="*/ 26086 w 514"/>
              <a:gd name="T11" fmla="*/ 360363 h 567"/>
              <a:gd name="T12" fmla="*/ 104979 w 514"/>
              <a:gd name="T13" fmla="*/ 307611 h 567"/>
              <a:gd name="T14" fmla="*/ 116431 w 514"/>
              <a:gd name="T15" fmla="*/ 270113 h 567"/>
              <a:gd name="T16" fmla="*/ 187689 w 514"/>
              <a:gd name="T17" fmla="*/ 172237 h 567"/>
              <a:gd name="T18" fmla="*/ 304757 w 514"/>
              <a:gd name="T19" fmla="*/ 33685 h 567"/>
              <a:gd name="T20" fmla="*/ 278671 w 514"/>
              <a:gd name="T21" fmla="*/ 3178 h 567"/>
              <a:gd name="T22" fmla="*/ 278671 w 514"/>
              <a:gd name="T23" fmla="*/ 3178 h 567"/>
              <a:gd name="T24" fmla="*/ 278671 w 514"/>
              <a:gd name="T25" fmla="*/ 3178 h 567"/>
              <a:gd name="T26" fmla="*/ 278671 w 514"/>
              <a:gd name="T27" fmla="*/ 3178 h 5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4"/>
              <a:gd name="T43" fmla="*/ 0 h 567"/>
              <a:gd name="T44" fmla="*/ 514 w 514"/>
              <a:gd name="T45" fmla="*/ 567 h 5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4" h="567">
                <a:moveTo>
                  <a:pt x="438" y="5"/>
                </a:moveTo>
                <a:cubicBezTo>
                  <a:pt x="390" y="5"/>
                  <a:pt x="337" y="41"/>
                  <a:pt x="266" y="112"/>
                </a:cubicBezTo>
                <a:cubicBezTo>
                  <a:pt x="207" y="218"/>
                  <a:pt x="136" y="313"/>
                  <a:pt x="47" y="390"/>
                </a:cubicBezTo>
                <a:cubicBezTo>
                  <a:pt x="47" y="390"/>
                  <a:pt x="47" y="390"/>
                  <a:pt x="47" y="390"/>
                </a:cubicBezTo>
                <a:cubicBezTo>
                  <a:pt x="17" y="425"/>
                  <a:pt x="0" y="472"/>
                  <a:pt x="0" y="508"/>
                </a:cubicBezTo>
                <a:cubicBezTo>
                  <a:pt x="0" y="532"/>
                  <a:pt x="17" y="555"/>
                  <a:pt x="41" y="567"/>
                </a:cubicBezTo>
                <a:cubicBezTo>
                  <a:pt x="82" y="537"/>
                  <a:pt x="124" y="508"/>
                  <a:pt x="165" y="484"/>
                </a:cubicBezTo>
                <a:cubicBezTo>
                  <a:pt x="165" y="472"/>
                  <a:pt x="171" y="449"/>
                  <a:pt x="183" y="425"/>
                </a:cubicBezTo>
                <a:cubicBezTo>
                  <a:pt x="213" y="378"/>
                  <a:pt x="254" y="319"/>
                  <a:pt x="295" y="271"/>
                </a:cubicBezTo>
                <a:cubicBezTo>
                  <a:pt x="367" y="183"/>
                  <a:pt x="438" y="106"/>
                  <a:pt x="479" y="53"/>
                </a:cubicBezTo>
                <a:cubicBezTo>
                  <a:pt x="514" y="17"/>
                  <a:pt x="503" y="0"/>
                  <a:pt x="438" y="5"/>
                </a:cubicBezTo>
                <a:close/>
              </a:path>
            </a:pathLst>
          </a:custGeom>
          <a:solidFill>
            <a:srgbClr val="000000"/>
          </a:solidFill>
          <a:ln w="9525">
            <a:noFill/>
            <a:round/>
          </a:ln>
        </p:spPr>
        <p:txBody>
          <a:bodyPr/>
          <a:lstStyle/>
          <a:p>
            <a:endParaRPr lang="zh-CN" altLang="en-US"/>
          </a:p>
        </p:txBody>
      </p:sp>
      <p:sp>
        <p:nvSpPr>
          <p:cNvPr id="1048651" name="Freeform 41"/>
          <p:cNvSpPr>
            <a:spLocks noChangeArrowheads="1"/>
          </p:cNvSpPr>
          <p:nvPr/>
        </p:nvSpPr>
        <p:spPr bwMode="auto">
          <a:xfrm>
            <a:off x="3889378" y="2612233"/>
            <a:ext cx="498475" cy="222647"/>
          </a:xfrm>
          <a:custGeom>
            <a:avLst/>
            <a:gdLst>
              <a:gd name="T0" fmla="*/ 492760 w 785"/>
              <a:gd name="T1" fmla="*/ 4450 h 467"/>
              <a:gd name="T2" fmla="*/ 450215 w 785"/>
              <a:gd name="T3" fmla="*/ 24156 h 467"/>
              <a:gd name="T4" fmla="*/ 314325 w 785"/>
              <a:gd name="T5" fmla="*/ 138578 h 467"/>
              <a:gd name="T6" fmla="*/ 183515 w 785"/>
              <a:gd name="T7" fmla="*/ 222488 h 467"/>
              <a:gd name="T8" fmla="*/ 120650 w 785"/>
              <a:gd name="T9" fmla="*/ 232659 h 467"/>
              <a:gd name="T10" fmla="*/ 109220 w 785"/>
              <a:gd name="T11" fmla="*/ 217403 h 467"/>
              <a:gd name="T12" fmla="*/ 0 w 785"/>
              <a:gd name="T13" fmla="*/ 286692 h 467"/>
              <a:gd name="T14" fmla="*/ 46990 w 785"/>
              <a:gd name="T15" fmla="*/ 296863 h 467"/>
              <a:gd name="T16" fmla="*/ 293370 w 785"/>
              <a:gd name="T17" fmla="*/ 188162 h 467"/>
              <a:gd name="T18" fmla="*/ 455930 w 785"/>
              <a:gd name="T19" fmla="*/ 54033 h 467"/>
              <a:gd name="T20" fmla="*/ 492760 w 785"/>
              <a:gd name="T21" fmla="*/ 4450 h 467"/>
              <a:gd name="T22" fmla="*/ 492760 w 785"/>
              <a:gd name="T23" fmla="*/ 4450 h 467"/>
              <a:gd name="T24" fmla="*/ 492760 w 785"/>
              <a:gd name="T25" fmla="*/ 4450 h 467"/>
              <a:gd name="T26" fmla="*/ 492760 w 785"/>
              <a:gd name="T27" fmla="*/ 4450 h 4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5"/>
              <a:gd name="T43" fmla="*/ 0 h 467"/>
              <a:gd name="T44" fmla="*/ 785 w 785"/>
              <a:gd name="T45" fmla="*/ 467 h 4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5" h="467">
                <a:moveTo>
                  <a:pt x="776" y="7"/>
                </a:moveTo>
                <a:cubicBezTo>
                  <a:pt x="760" y="0"/>
                  <a:pt x="735" y="23"/>
                  <a:pt x="709" y="38"/>
                </a:cubicBezTo>
                <a:cubicBezTo>
                  <a:pt x="661" y="85"/>
                  <a:pt x="585" y="140"/>
                  <a:pt x="495" y="218"/>
                </a:cubicBezTo>
                <a:cubicBezTo>
                  <a:pt x="421" y="272"/>
                  <a:pt x="338" y="327"/>
                  <a:pt x="289" y="350"/>
                </a:cubicBezTo>
                <a:cubicBezTo>
                  <a:pt x="255" y="366"/>
                  <a:pt x="206" y="381"/>
                  <a:pt x="190" y="366"/>
                </a:cubicBezTo>
                <a:cubicBezTo>
                  <a:pt x="181" y="358"/>
                  <a:pt x="172" y="350"/>
                  <a:pt x="172" y="342"/>
                </a:cubicBezTo>
                <a:cubicBezTo>
                  <a:pt x="114" y="374"/>
                  <a:pt x="56" y="412"/>
                  <a:pt x="0" y="451"/>
                </a:cubicBezTo>
                <a:cubicBezTo>
                  <a:pt x="15" y="459"/>
                  <a:pt x="40" y="467"/>
                  <a:pt x="74" y="467"/>
                </a:cubicBezTo>
                <a:cubicBezTo>
                  <a:pt x="222" y="467"/>
                  <a:pt x="370" y="358"/>
                  <a:pt x="462" y="296"/>
                </a:cubicBezTo>
                <a:cubicBezTo>
                  <a:pt x="545" y="225"/>
                  <a:pt x="661" y="140"/>
                  <a:pt x="718" y="85"/>
                </a:cubicBezTo>
                <a:cubicBezTo>
                  <a:pt x="767" y="46"/>
                  <a:pt x="785" y="23"/>
                  <a:pt x="776" y="7"/>
                </a:cubicBezTo>
                <a:close/>
              </a:path>
            </a:pathLst>
          </a:custGeom>
          <a:solidFill>
            <a:srgbClr val="000000"/>
          </a:solidFill>
          <a:ln w="9525">
            <a:noFill/>
            <a:round/>
          </a:ln>
        </p:spPr>
        <p:txBody>
          <a:bodyPr/>
          <a:lstStyle/>
          <a:p>
            <a:endParaRPr lang="zh-CN" altLang="en-US"/>
          </a:p>
        </p:txBody>
      </p:sp>
      <p:sp>
        <p:nvSpPr>
          <p:cNvPr id="1048652" name="Rectangle 42"/>
          <p:cNvSpPr>
            <a:spLocks noChangeArrowheads="1"/>
          </p:cNvSpPr>
          <p:nvPr/>
        </p:nvSpPr>
        <p:spPr bwMode="auto">
          <a:xfrm>
            <a:off x="889000" y="1152526"/>
            <a:ext cx="7607300" cy="885825"/>
          </a:xfrm>
          <a:prstGeom prst="rect">
            <a:avLst/>
          </a:prstGeom>
          <a:noFill/>
          <a:ln w="9525">
            <a:noFill/>
            <a:miter lim="800000"/>
          </a:ln>
        </p:spPr>
        <p:txBody>
          <a:bodyPr/>
          <a:lstStyle/>
          <a:p>
            <a:pPr marL="342900" indent="-342900">
              <a:spcBef>
                <a:spcPct val="20000"/>
              </a:spcBef>
              <a:buClr>
                <a:schemeClr val="bg2"/>
              </a:buClr>
              <a:buSzPct val="75000"/>
              <a:buFont typeface="Wingdings" panose="05000000000000000000" pitchFamily="2" charset="2"/>
              <a:buNone/>
            </a:pPr>
            <a:r>
              <a:rPr lang="zh-CN" altLang="en-US" sz="4400" b="0" i="0">
                <a:solidFill>
                  <a:srgbClr val="0000CC"/>
                </a:solidFill>
                <a:latin typeface="宋体" panose="02010600030101010101" pitchFamily="2" charset="-122"/>
              </a:rPr>
              <a:t>    </a:t>
            </a:r>
            <a:endParaRPr lang="zh-CN" altLang="en-US" sz="4400" b="0" i="0">
              <a:solidFill>
                <a:srgbClr val="0000CC"/>
              </a:solidFill>
              <a:latin typeface="宋体" panose="02010600030101010101" pitchFamily="2" charset="-122"/>
            </a:endParaRPr>
          </a:p>
        </p:txBody>
      </p:sp>
      <p:sp>
        <p:nvSpPr>
          <p:cNvPr id="1048653" name="Rectangle 43"/>
          <p:cNvSpPr>
            <a:spLocks noChangeArrowheads="1"/>
          </p:cNvSpPr>
          <p:nvPr/>
        </p:nvSpPr>
        <p:spPr bwMode="auto">
          <a:xfrm>
            <a:off x="1550988" y="1238250"/>
            <a:ext cx="7121525" cy="707886"/>
          </a:xfrm>
          <a:prstGeom prst="rect">
            <a:avLst/>
          </a:prstGeom>
          <a:noFill/>
          <a:ln w="9525">
            <a:noFill/>
            <a:miter lim="800000"/>
          </a:ln>
          <a:effectLst>
            <a:prstShdw prst="shdw13" dist="53882" dir="13500000">
              <a:schemeClr val="bg2">
                <a:alpha val="50000"/>
              </a:schemeClr>
            </a:prstShdw>
          </a:effectLst>
        </p:spPr>
        <p:txBody>
          <a:bodyPr>
            <a:spAutoFit/>
          </a:bodyPr>
          <a:lstStyle/>
          <a:p>
            <a:r>
              <a:rPr lang="zh-CN" altLang="en-US" sz="4000" i="0">
                <a:solidFill>
                  <a:srgbClr val="0000CC"/>
                </a:solidFill>
              </a:rPr>
              <a:t>         谢谢大家！</a:t>
            </a:r>
            <a:endParaRPr lang="zh-CN" altLang="en-US" sz="4000" i="0">
              <a:solidFill>
                <a:srgbClr val="0000CC"/>
              </a:solidFill>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5" name="Rectangle 3"/>
          <p:cNvSpPr>
            <a:spLocks noGrp="1" noChangeArrowheads="1"/>
          </p:cNvSpPr>
          <p:nvPr>
            <p:ph type="body" idx="1"/>
          </p:nvPr>
        </p:nvSpPr>
        <p:spPr>
          <a:xfrm>
            <a:off x="381000" y="1143000"/>
            <a:ext cx="8153400" cy="3143250"/>
          </a:xfrm>
          <a:noFill/>
          <a:ln cap="flat">
            <a:solidFill>
              <a:srgbClr val="000000"/>
            </a:solidFill>
          </a:ln>
        </p:spPr>
        <p:txBody>
          <a:bodyPr>
            <a:normAutofit fontScale="92500" lnSpcReduction="10000"/>
          </a:bodyPr>
          <a:lstStyle/>
          <a:p>
            <a:r>
              <a:rPr lang="zh-CN" altLang="en-US" sz="4000" b="1" dirty="0">
                <a:solidFill>
                  <a:srgbClr val="6600CC"/>
                </a:solidFill>
                <a:latin typeface="楷体_GB2312" pitchFamily="49" charset="-122"/>
                <a:ea typeface="楷体_GB2312" pitchFamily="49" charset="-122"/>
              </a:rPr>
              <a:t>知人者智，自知者明 </a:t>
            </a:r>
            <a:r>
              <a:rPr lang="zh-CN" altLang="en-US" b="1" dirty="0">
                <a:ea typeface="宋体" panose="02010600030101010101" pitchFamily="2" charset="-122"/>
              </a:rPr>
              <a:t>老子</a:t>
            </a:r>
            <a:r>
              <a:rPr lang="en-US" altLang="zh-CN" b="1" dirty="0">
                <a:ea typeface="宋体" panose="02010600030101010101" pitchFamily="2" charset="-122"/>
              </a:rPr>
              <a:t>《</a:t>
            </a:r>
            <a:r>
              <a:rPr lang="zh-CN" altLang="en-US" b="1" dirty="0">
                <a:ea typeface="宋体" panose="02010600030101010101" pitchFamily="2" charset="-122"/>
              </a:rPr>
              <a:t>道德经</a:t>
            </a:r>
            <a:r>
              <a:rPr lang="en-US" altLang="zh-CN" b="1" dirty="0">
                <a:ea typeface="宋体" panose="02010600030101010101" pitchFamily="2" charset="-122"/>
              </a:rPr>
              <a:t>》</a:t>
            </a:r>
            <a:r>
              <a:rPr lang="en-US" altLang="zh-CN" dirty="0">
                <a:ea typeface="宋体" panose="02010600030101010101" pitchFamily="2" charset="-122"/>
              </a:rPr>
              <a:t> </a:t>
            </a:r>
            <a:endParaRPr lang="zh-CN" altLang="en-US" sz="4000" b="1" dirty="0">
              <a:solidFill>
                <a:srgbClr val="6600CC"/>
              </a:solidFill>
              <a:latin typeface="楷体_GB2312" pitchFamily="49" charset="-122"/>
              <a:ea typeface="楷体_GB2312" pitchFamily="49" charset="-122"/>
            </a:endParaRPr>
          </a:p>
          <a:p>
            <a:r>
              <a:rPr lang="zh-CN" altLang="en-US" sz="4000" b="1" dirty="0">
                <a:solidFill>
                  <a:srgbClr val="6600CC"/>
                </a:solidFill>
                <a:latin typeface="楷体_GB2312" pitchFamily="49" charset="-122"/>
                <a:ea typeface="楷体_GB2312" pitchFamily="49" charset="-122"/>
              </a:rPr>
              <a:t>欲胜人者先自胜   </a:t>
            </a:r>
            <a:r>
              <a:rPr lang="en-US" altLang="zh-CN" b="1" dirty="0">
                <a:ea typeface="宋体" panose="02010600030101010101" pitchFamily="2" charset="-122"/>
              </a:rPr>
              <a:t>《</a:t>
            </a:r>
            <a:r>
              <a:rPr lang="zh-CN" altLang="en-US" b="1" dirty="0">
                <a:ea typeface="宋体" panose="02010600030101010101" pitchFamily="2" charset="-122"/>
              </a:rPr>
              <a:t>吕氏春秋</a:t>
            </a:r>
            <a:r>
              <a:rPr lang="en-US" altLang="zh-CN" b="1" dirty="0">
                <a:ea typeface="宋体" panose="02010600030101010101" pitchFamily="2" charset="-122"/>
              </a:rPr>
              <a:t>·</a:t>
            </a:r>
            <a:r>
              <a:rPr lang="zh-CN" altLang="en-US" b="1" dirty="0">
                <a:ea typeface="宋体" panose="02010600030101010101" pitchFamily="2" charset="-122"/>
              </a:rPr>
              <a:t>先己</a:t>
            </a:r>
            <a:r>
              <a:rPr lang="en-US" altLang="zh-CN" b="1" dirty="0">
                <a:ea typeface="宋体" panose="02010600030101010101" pitchFamily="2" charset="-122"/>
              </a:rPr>
              <a:t>》</a:t>
            </a:r>
            <a:r>
              <a:rPr lang="en-US" altLang="zh-CN" dirty="0">
                <a:ea typeface="宋体" panose="02010600030101010101" pitchFamily="2" charset="-122"/>
              </a:rPr>
              <a:t> </a:t>
            </a:r>
            <a:endParaRPr lang="zh-CN" altLang="en-US" sz="4000" b="1" dirty="0">
              <a:solidFill>
                <a:srgbClr val="6600CC"/>
              </a:solidFill>
              <a:latin typeface="楷体_GB2312" pitchFamily="49" charset="-122"/>
              <a:ea typeface="楷体_GB2312" pitchFamily="49" charset="-122"/>
            </a:endParaRPr>
          </a:p>
          <a:p>
            <a:r>
              <a:rPr lang="zh-CN" altLang="en-US" sz="4000" b="1" dirty="0">
                <a:solidFill>
                  <a:srgbClr val="6600CC"/>
                </a:solidFill>
                <a:latin typeface="楷体_GB2312" pitchFamily="49" charset="-122"/>
                <a:ea typeface="楷体_GB2312" pitchFamily="49" charset="-122"/>
              </a:rPr>
              <a:t>吾日三省其身      </a:t>
            </a:r>
            <a:r>
              <a:rPr lang="en-US" altLang="zh-CN" b="1" dirty="0">
                <a:ea typeface="宋体" panose="02010600030101010101" pitchFamily="2" charset="-122"/>
              </a:rPr>
              <a:t>《</a:t>
            </a:r>
            <a:r>
              <a:rPr lang="zh-CN" altLang="en-US" b="1" dirty="0">
                <a:ea typeface="宋体" panose="02010600030101010101" pitchFamily="2" charset="-122"/>
              </a:rPr>
              <a:t>论语</a:t>
            </a:r>
            <a:r>
              <a:rPr lang="en-US" altLang="zh-CN" b="1" dirty="0">
                <a:ea typeface="宋体" panose="02010600030101010101" pitchFamily="2" charset="-122"/>
              </a:rPr>
              <a:t>》</a:t>
            </a:r>
            <a:endParaRPr lang="en-US" altLang="zh-CN" b="1" dirty="0">
              <a:ea typeface="宋体" panose="02010600030101010101" pitchFamily="2" charset="-122"/>
            </a:endParaRPr>
          </a:p>
          <a:p>
            <a:r>
              <a:rPr lang="zh-CN" altLang="en-US" sz="4000" b="1" dirty="0">
                <a:solidFill>
                  <a:srgbClr val="000099"/>
                </a:solidFill>
                <a:latin typeface="楷体_GB2312" pitchFamily="49" charset="-122"/>
                <a:ea typeface="楷体_GB2312" pitchFamily="49" charset="-122"/>
              </a:rPr>
              <a:t>认识你自己       </a:t>
            </a:r>
            <a:r>
              <a:rPr lang="zh-CN" altLang="en-US" b="1" dirty="0">
                <a:ea typeface="宋体" panose="02010600030101010101" pitchFamily="2" charset="-122"/>
              </a:rPr>
              <a:t>古希腊</a:t>
            </a:r>
            <a:r>
              <a:rPr lang="en-US" altLang="zh-CN" b="1" dirty="0">
                <a:ea typeface="宋体" panose="02010600030101010101" pitchFamily="2" charset="-122"/>
              </a:rPr>
              <a:t>·</a:t>
            </a:r>
            <a:r>
              <a:rPr lang="zh-CN" altLang="en-US" b="1" dirty="0">
                <a:ea typeface="宋体" panose="02010600030101010101" pitchFamily="2" charset="-122"/>
              </a:rPr>
              <a:t>苏格拉底</a:t>
            </a:r>
            <a:endParaRPr lang="zh-CN" altLang="en-US" b="1" dirty="0">
              <a:ea typeface="宋体" panose="02010600030101010101" pitchFamily="2" charset="-122"/>
            </a:endParaRPr>
          </a:p>
          <a:p>
            <a:r>
              <a:rPr lang="zh-CN" altLang="en-US" sz="4000" b="1" dirty="0">
                <a:solidFill>
                  <a:srgbClr val="000099"/>
                </a:solidFill>
                <a:latin typeface="楷体_GB2312" pitchFamily="49" charset="-122"/>
                <a:ea typeface="楷体_GB2312" pitchFamily="49" charset="-122"/>
              </a:rPr>
              <a:t>我思故我在       </a:t>
            </a:r>
            <a:r>
              <a:rPr lang="zh-CN" altLang="en-US" b="1" dirty="0">
                <a:ea typeface="宋体" panose="02010600030101010101" pitchFamily="2" charset="-122"/>
              </a:rPr>
              <a:t>法国</a:t>
            </a:r>
            <a:r>
              <a:rPr lang="en-US" altLang="zh-CN" b="1" dirty="0">
                <a:ea typeface="宋体" panose="02010600030101010101" pitchFamily="2" charset="-122"/>
              </a:rPr>
              <a:t>·</a:t>
            </a:r>
            <a:r>
              <a:rPr lang="zh-CN" altLang="en-US" b="1" dirty="0">
                <a:ea typeface="宋体" panose="02010600030101010101" pitchFamily="2" charset="-122"/>
              </a:rPr>
              <a:t>笛卡尔</a:t>
            </a:r>
            <a:endParaRPr lang="zh-CN" altLang="en-US" b="1" dirty="0">
              <a:ea typeface="宋体" panose="02010600030101010101" pitchFamily="2" charset="-122"/>
            </a:endParaRPr>
          </a:p>
        </p:txBody>
      </p:sp>
      <p:sp>
        <p:nvSpPr>
          <p:cNvPr id="499717" name="Rectangle 5"/>
          <p:cNvSpPr>
            <a:spLocks noGrp="1" noChangeArrowheads="1"/>
          </p:cNvSpPr>
          <p:nvPr>
            <p:ph type="title"/>
          </p:nvPr>
        </p:nvSpPr>
        <p:spPr>
          <a:xfrm>
            <a:off x="0" y="400051"/>
            <a:ext cx="8229600" cy="854869"/>
          </a:xfrm>
          <a:noFill/>
        </p:spPr>
        <p:txBody>
          <a:bodyPr/>
          <a:lstStyle/>
          <a:p>
            <a:r>
              <a:rPr lang="zh-CN" altLang="en-US" b="1" dirty="0">
                <a:ea typeface="宋体" panose="02010600030101010101" pitchFamily="2" charset="-122"/>
              </a:rPr>
              <a:t>名人名言</a:t>
            </a:r>
            <a:endParaRPr lang="zh-CN" altLang="en-US" b="1" dirty="0">
              <a:ea typeface="宋体" panose="02010600030101010101" pitchFamily="2" charset="-122"/>
            </a:endParaRPr>
          </a:p>
        </p:txBody>
      </p:sp>
    </p:spTree>
    <p:custDataLst>
      <p:tags r:id="rId1"/>
    </p:custData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图片 1"/>
          <p:cNvPicPr>
            <a:picLocks noChangeAspect="1"/>
          </p:cNvPicPr>
          <p:nvPr/>
        </p:nvPicPr>
        <p:blipFill>
          <a:blip r:embed="rId1" cstate="print"/>
          <a:stretch>
            <a:fillRect/>
          </a:stretch>
        </p:blipFill>
        <p:spPr>
          <a:xfrm>
            <a:off x="395536" y="2715767"/>
            <a:ext cx="2215508" cy="1038611"/>
          </a:xfrm>
          <a:prstGeom prst="rect">
            <a:avLst/>
          </a:prstGeom>
        </p:spPr>
      </p:pic>
      <p:sp>
        <p:nvSpPr>
          <p:cNvPr id="1048593" name="矩形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251520" y="2139703"/>
            <a:ext cx="2836400" cy="530915"/>
          </a:xfrm>
          <a:prstGeom prst="rect">
            <a:avLst/>
          </a:prstGeom>
          <a:ln>
            <a:noFill/>
          </a:ln>
        </p:spPr>
        <p:txBody>
          <a:bodyPr wrap="square" lIns="68580" tIns="34290" rIns="68580" bIns="34290">
            <a:spAutoFit/>
          </a:bodyPr>
          <a:lstStyle/>
          <a:p>
            <a:pPr algn="ctr"/>
            <a:r>
              <a:rPr lang="en-US" altLang="zh-CN" sz="3000" b="1" dirty="0" smtClean="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rPr>
              <a:t>CONTENTS</a:t>
            </a:r>
            <a:endParaRPr lang="en-US" altLang="zh-CN" sz="3000" b="1" dirty="0">
              <a:solidFill>
                <a:srgbClr val="7A6A56"/>
              </a:solidFill>
              <a:latin typeface="Franklin Gothic Demi" panose="020B0703020102020204" pitchFamily="34" charset="0"/>
              <a:ea typeface="微软雅黑" panose="020B0503020204020204" pitchFamily="34" charset="-122"/>
              <a:cs typeface="BrowalliaUPC" panose="020B0604020202020204" pitchFamily="34" charset="-34"/>
            </a:endParaRPr>
          </a:p>
        </p:txBody>
      </p:sp>
      <p:sp>
        <p:nvSpPr>
          <p:cNvPr id="1048594" name="文本框 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83569" y="771551"/>
            <a:ext cx="1818447" cy="1069524"/>
          </a:xfrm>
          <a:prstGeom prst="rect">
            <a:avLst/>
          </a:prstGeom>
          <a:noFill/>
        </p:spPr>
        <p:txBody>
          <a:bodyPr wrap="none" lIns="68580" tIns="34290" rIns="68580" bIns="34290" rtlCol="0">
            <a:spAutoFit/>
          </a:bodyPr>
          <a:lstStyle/>
          <a:p>
            <a:pPr defTabSz="914400"/>
            <a:r>
              <a:rPr lang="zh-CN" altLang="en-US" sz="24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100" b="1" dirty="0" smtClean="0">
                <a:solidFill>
                  <a:srgbClr val="F39800"/>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4100" b="1" dirty="0">
              <a:solidFill>
                <a:srgbClr val="F3980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1048595" name="文本框 9"/>
          <p:cNvSpPr txBox="1"/>
          <p:nvPr/>
        </p:nvSpPr>
        <p:spPr>
          <a:xfrm flipH="1">
            <a:off x="3379882" y="1315835"/>
            <a:ext cx="5764119" cy="915635"/>
          </a:xfrm>
          <a:prstGeom prst="rect">
            <a:avLst/>
          </a:prstGeom>
          <a:noFill/>
        </p:spPr>
        <p:txBody>
          <a:bodyPr wrap="square" lIns="68580" tIns="34290" rIns="68580" bIns="34290" rtlCol="0">
            <a:spAutoFit/>
          </a:bodyPr>
          <a:lstStyle/>
          <a:p>
            <a:r>
              <a:rPr lang="zh-CN" altLang="zh-CN" sz="2800" b="1" dirty="0" smtClean="0"/>
              <a:t>一、熟悉自我意识概念及发展阶段</a:t>
            </a:r>
            <a:endParaRPr lang="zh-CN" altLang="zh-CN" sz="2800" b="1" dirty="0"/>
          </a:p>
          <a:p>
            <a:endParaRPr lang="zh-CN" altLang="en-US" sz="27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48596" name="文本框 15"/>
          <p:cNvSpPr txBox="1"/>
          <p:nvPr/>
        </p:nvSpPr>
        <p:spPr>
          <a:xfrm flipH="1">
            <a:off x="3351036" y="2251319"/>
            <a:ext cx="5792964" cy="500137"/>
          </a:xfrm>
          <a:prstGeom prst="rect">
            <a:avLst/>
          </a:prstGeom>
          <a:noFill/>
        </p:spPr>
        <p:txBody>
          <a:bodyPr wrap="square" lIns="68580" tIns="34290" rIns="68580" bIns="34290" rtlCol="0">
            <a:spAutoFit/>
          </a:bodyPr>
          <a:lstStyle/>
          <a:p>
            <a:r>
              <a:rPr lang="zh-CN" altLang="zh-CN" sz="2800" b="1" dirty="0" smtClean="0"/>
              <a:t>二、了解自我意识不良的表现</a:t>
            </a:r>
            <a:endParaRPr lang="zh-CN" altLang="en-US" sz="2800" b="1" dirty="0">
              <a:latin typeface="+mn-ea"/>
            </a:endParaRPr>
          </a:p>
        </p:txBody>
      </p:sp>
      <p:sp>
        <p:nvSpPr>
          <p:cNvPr id="1048597" name="文本框 16"/>
          <p:cNvSpPr txBox="1"/>
          <p:nvPr/>
        </p:nvSpPr>
        <p:spPr>
          <a:xfrm flipH="1">
            <a:off x="3377806" y="3191161"/>
            <a:ext cx="4218531" cy="500137"/>
          </a:xfrm>
          <a:prstGeom prst="rect">
            <a:avLst/>
          </a:prstGeom>
          <a:noFill/>
        </p:spPr>
        <p:txBody>
          <a:bodyPr wrap="square" lIns="68580" tIns="34290" rIns="68580" bIns="34290" rtlCol="0">
            <a:spAutoFit/>
          </a:bodyPr>
          <a:lstStyle/>
          <a:p>
            <a:r>
              <a:rPr lang="zh-CN" altLang="zh-CN" sz="2800" b="1" dirty="0" smtClean="0"/>
              <a:t>三、学会完善自我意识</a:t>
            </a:r>
            <a:endParaRPr lang="zh-CN" altLang="zh-CN" sz="2800" dirty="0" smtClean="0"/>
          </a:p>
        </p:txBody>
      </p:sp>
      <p:sp>
        <p:nvSpPr>
          <p:cNvPr id="1048601" name="Sev01"/>
          <p:cNvSpPr/>
          <p:nvPr/>
        </p:nvSpPr>
        <p:spPr>
          <a:xfrm>
            <a:off x="2843808" y="1302803"/>
            <a:ext cx="528904" cy="528903"/>
          </a:xfrm>
          <a:prstGeom prst="ellipse">
            <a:avLst/>
          </a:prstGeom>
          <a:solidFill>
            <a:srgbClr val="00BC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4000" dirty="0">
              <a:solidFill>
                <a:srgbClr val="237DB9">
                  <a:lumMod val="50000"/>
                </a:srgbClr>
              </a:solidFill>
              <a:latin typeface="Agency FB" panose="020B0503020202020204" pitchFamily="34" charset="0"/>
            </a:endParaRPr>
          </a:p>
        </p:txBody>
      </p:sp>
      <p:sp>
        <p:nvSpPr>
          <p:cNvPr id="1048602" name="Freeform 42"/>
          <p:cNvSpPr>
            <a:spLocks noEditPoints="1"/>
          </p:cNvSpPr>
          <p:nvPr/>
        </p:nvSpPr>
        <p:spPr bwMode="auto">
          <a:xfrm>
            <a:off x="2977297" y="1454526"/>
            <a:ext cx="261924" cy="22545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
        <p:nvSpPr>
          <p:cNvPr id="1048603" name="Sev03"/>
          <p:cNvSpPr/>
          <p:nvPr/>
        </p:nvSpPr>
        <p:spPr>
          <a:xfrm>
            <a:off x="2843810" y="3194975"/>
            <a:ext cx="528904" cy="528903"/>
          </a:xfrm>
          <a:prstGeom prst="ellipse">
            <a:avLst/>
          </a:prstGeom>
          <a:solidFill>
            <a:srgbClr val="F9C20A"/>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4000" dirty="0">
              <a:solidFill>
                <a:srgbClr val="9BB955">
                  <a:lumMod val="50000"/>
                </a:srgbClr>
              </a:solidFill>
              <a:latin typeface="Agency FB" panose="020B0503020202020204" pitchFamily="34" charset="0"/>
              <a:cs typeface="+mj-cs"/>
            </a:endParaRPr>
          </a:p>
        </p:txBody>
      </p:sp>
      <p:sp>
        <p:nvSpPr>
          <p:cNvPr id="1048604" name="Freeform 178"/>
          <p:cNvSpPr>
            <a:spLocks noEditPoints="1"/>
          </p:cNvSpPr>
          <p:nvPr/>
        </p:nvSpPr>
        <p:spPr bwMode="auto">
          <a:xfrm>
            <a:off x="2977298" y="3360794"/>
            <a:ext cx="261924" cy="19727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
        <p:nvSpPr>
          <p:cNvPr id="1048605" name="Sev02"/>
          <p:cNvSpPr/>
          <p:nvPr/>
        </p:nvSpPr>
        <p:spPr>
          <a:xfrm>
            <a:off x="2843810" y="2247239"/>
            <a:ext cx="528904" cy="528903"/>
          </a:xfrm>
          <a:prstGeom prst="ellipse">
            <a:avLst/>
          </a:prstGeom>
          <a:solidFill>
            <a:srgbClr val="006A3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031875"/>
            <a:endParaRPr lang="en-US" sz="6000" dirty="0">
              <a:solidFill>
                <a:srgbClr val="15AA96">
                  <a:lumMod val="50000"/>
                </a:srgbClr>
              </a:solidFill>
              <a:latin typeface="Agency FB" panose="020B0503020202020204" pitchFamily="34" charset="0"/>
            </a:endParaRPr>
          </a:p>
        </p:txBody>
      </p:sp>
      <p:sp>
        <p:nvSpPr>
          <p:cNvPr id="1048606" name="Freeform 86"/>
          <p:cNvSpPr>
            <a:spLocks noEditPoints="1"/>
          </p:cNvSpPr>
          <p:nvPr/>
        </p:nvSpPr>
        <p:spPr bwMode="auto">
          <a:xfrm>
            <a:off x="3018582" y="2360794"/>
            <a:ext cx="179371" cy="30179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w="9525">
            <a:noFill/>
            <a:round/>
          </a:ln>
        </p:spPr>
        <p:txBody>
          <a:bodyPr vert="horz" wrap="square" lIns="91440" tIns="45720" rIns="91440" bIns="45720" numCol="1" anchor="t" anchorCtr="0" compatLnSpc="1"/>
          <a:lstStyle/>
          <a:p>
            <a:pPr defTabSz="1031875"/>
            <a:endParaRPr lang="en-US" sz="2000" dirty="0">
              <a:solidFill>
                <a:srgbClr val="262626"/>
              </a:solidFill>
              <a:latin typeface="Agency FB" panose="020B0503020202020204" pitchFamily="34"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28"/>
          <p:cNvSpPr/>
          <p:nvPr/>
        </p:nvSpPr>
        <p:spPr bwMode="auto">
          <a:xfrm>
            <a:off x="7286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8" name="Oval 29"/>
          <p:cNvSpPr/>
          <p:nvPr/>
        </p:nvSpPr>
        <p:spPr bwMode="auto">
          <a:xfrm>
            <a:off x="8429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9" name="Oval 30"/>
          <p:cNvSpPr/>
          <p:nvPr/>
        </p:nvSpPr>
        <p:spPr bwMode="auto">
          <a:xfrm>
            <a:off x="957262" y="923245"/>
            <a:ext cx="71438" cy="71438"/>
          </a:xfrm>
          <a:prstGeom prst="ellipse">
            <a:avLst/>
          </a:prstGeom>
          <a:solidFill>
            <a:srgbClr val="0070C0"/>
          </a:solidFill>
          <a:ln w="25400">
            <a:solidFill>
              <a:schemeClr val="tx1">
                <a:alpha val="0"/>
              </a:schemeClr>
            </a:solidFill>
            <a:miter lim="800000"/>
          </a:ln>
        </p:spPr>
        <p:txBody>
          <a:bodyPr lIns="0" tIns="0" rIns="0" bIns="0"/>
          <a:lstStyle/>
          <a:p>
            <a:endParaRPr lang="en-US" sz="900">
              <a:solidFill>
                <a:srgbClr val="0070C0"/>
              </a:solidFill>
            </a:endParaRPr>
          </a:p>
        </p:txBody>
      </p:sp>
      <p:sp>
        <p:nvSpPr>
          <p:cNvPr id="15" name="TextBox 106"/>
          <p:cNvSpPr txBox="1"/>
          <p:nvPr/>
        </p:nvSpPr>
        <p:spPr>
          <a:xfrm>
            <a:off x="1115616" y="843559"/>
            <a:ext cx="6408712" cy="5847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3200" b="1" dirty="0" smtClean="0">
                <a:latin typeface="黑体" panose="02010609060101010101" pitchFamily="49" charset="-122"/>
                <a:ea typeface="黑体" panose="02010609060101010101" pitchFamily="49" charset="-122"/>
              </a:rPr>
              <a:t>一、熟悉自我意识概念及发展阶段</a:t>
            </a:r>
            <a:endParaRPr lang="zh-CN" altLang="zh-CN" sz="3200" b="1" dirty="0">
              <a:latin typeface="黑体" panose="02010609060101010101" pitchFamily="49" charset="-122"/>
              <a:ea typeface="黑体" panose="02010609060101010101" pitchFamily="49" charset="-122"/>
            </a:endParaRPr>
          </a:p>
        </p:txBody>
      </p:sp>
      <p:sp>
        <p:nvSpPr>
          <p:cNvPr id="18" name="Rectangle 109"/>
          <p:cNvSpPr/>
          <p:nvPr/>
        </p:nvSpPr>
        <p:spPr>
          <a:xfrm>
            <a:off x="1547664" y="1707655"/>
            <a:ext cx="5040560" cy="2246769"/>
          </a:xfrm>
          <a:prstGeom prst="rect">
            <a:avLst/>
          </a:prstGeom>
        </p:spPr>
        <p:txBody>
          <a:bodyPr wrap="square">
            <a:spAutoFit/>
          </a:bodyPr>
          <a:lstStyle/>
          <a:p>
            <a:pPr>
              <a:lnSpc>
                <a:spcPct val="250000"/>
              </a:lnSpc>
            </a:pPr>
            <a:r>
              <a:rPr lang="zh-CN" altLang="zh-CN" sz="2800" b="1" dirty="0" smtClean="0"/>
              <a:t>（一）自我意识的概念及分类</a:t>
            </a:r>
            <a:endParaRPr lang="zh-CN" altLang="zh-CN" sz="2800" b="1" dirty="0" smtClean="0"/>
          </a:p>
          <a:p>
            <a:pPr>
              <a:lnSpc>
                <a:spcPct val="250000"/>
              </a:lnSpc>
            </a:pPr>
            <a:r>
              <a:rPr lang="zh-CN" altLang="zh-CN" sz="2800" b="1" dirty="0" smtClean="0"/>
              <a:t>（二）自我意识发展八阶段</a:t>
            </a:r>
            <a:endParaRPr lang="zh-CN" altLang="zh-CN" sz="2800" b="1" dirty="0" smtClean="0"/>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3" name="Rectangle 2"/>
          <p:cNvSpPr>
            <a:spLocks noGrp="1" noChangeArrowheads="1"/>
          </p:cNvSpPr>
          <p:nvPr>
            <p:ph type="title"/>
          </p:nvPr>
        </p:nvSpPr>
        <p:spPr>
          <a:xfrm>
            <a:off x="467544" y="627534"/>
            <a:ext cx="8229600" cy="857250"/>
          </a:xfrm>
        </p:spPr>
        <p:txBody>
          <a:bodyPr>
            <a:normAutofit/>
          </a:bodyPr>
          <a:lstStyle/>
          <a:p>
            <a:pPr>
              <a:lnSpc>
                <a:spcPct val="120000"/>
              </a:lnSpc>
            </a:pPr>
            <a:r>
              <a:rPr lang="zh-CN" altLang="en-US" sz="3200" b="1" dirty="0" smtClean="0"/>
              <a:t>（一）自我意识的概念及分类</a:t>
            </a:r>
            <a:endParaRPr lang="zh-CN" altLang="en-US" sz="3200" b="1" dirty="0" smtClean="0"/>
          </a:p>
        </p:txBody>
      </p:sp>
      <p:sp>
        <p:nvSpPr>
          <p:cNvPr id="1048684" name="Rectangle 3"/>
          <p:cNvSpPr>
            <a:spLocks noGrp="1" noChangeArrowheads="1"/>
          </p:cNvSpPr>
          <p:nvPr>
            <p:ph type="body" idx="1"/>
          </p:nvPr>
        </p:nvSpPr>
        <p:spPr>
          <a:xfrm>
            <a:off x="467544" y="1707654"/>
            <a:ext cx="8229600" cy="2914650"/>
          </a:xfrm>
        </p:spPr>
        <p:txBody>
          <a:bodyPr>
            <a:normAutofit/>
          </a:bodyPr>
          <a:lstStyle/>
          <a:p>
            <a:pPr eaLnBrk="1" hangingPunct="1">
              <a:lnSpc>
                <a:spcPct val="120000"/>
              </a:lnSpc>
              <a:buNone/>
            </a:pPr>
            <a:r>
              <a:rPr lang="zh-CN" altLang="en-US" sz="2800" b="1" dirty="0" smtClean="0">
                <a:latin typeface="宋体" panose="02010600030101010101" pitchFamily="2" charset="-122"/>
              </a:rPr>
              <a:t>      自我意识也称自我，是人们对自身的活动、自身的状态和特点、自身与外部对象的关系的认识和评价。</a:t>
            </a:r>
            <a:endParaRPr lang="zh-CN" altLang="en-US" sz="2800" b="1" dirty="0" smtClean="0">
              <a:latin typeface="宋体" panose="02010600030101010101" pitchFamily="2" charset="-122"/>
            </a:endParaRPr>
          </a:p>
        </p:txBody>
      </p:sp>
      <p:sp>
        <p:nvSpPr>
          <p:cNvPr id="5"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6" name="Rectangle 2"/>
          <p:cNvSpPr>
            <a:spLocks noGrp="1" noChangeArrowheads="1"/>
          </p:cNvSpPr>
          <p:nvPr>
            <p:ph type="title"/>
          </p:nvPr>
        </p:nvSpPr>
        <p:spPr/>
        <p:txBody>
          <a:bodyPr/>
          <a:lstStyle/>
          <a:p>
            <a:endParaRPr lang="zh-CN" altLang="en-US">
              <a:ea typeface="宋体" panose="02010600030101010101" pitchFamily="2" charset="-122"/>
            </a:endParaRPr>
          </a:p>
        </p:txBody>
      </p:sp>
      <p:sp>
        <p:nvSpPr>
          <p:cNvPr id="1048687" name="Rectangle 4"/>
          <p:cNvSpPr>
            <a:spLocks noChangeArrowheads="1"/>
          </p:cNvSpPr>
          <p:nvPr/>
        </p:nvSpPr>
        <p:spPr bwMode="auto">
          <a:xfrm>
            <a:off x="609600" y="971551"/>
            <a:ext cx="8001000" cy="3637919"/>
          </a:xfrm>
          <a:prstGeom prst="rect">
            <a:avLst/>
          </a:prstGeom>
          <a:noFill/>
          <a:ln w="9525" algn="ctr">
            <a:noFill/>
            <a:miter lim="800000"/>
          </a:ln>
          <a:effectLst/>
        </p:spPr>
        <p:txBody>
          <a:bodyPr>
            <a:spAutoFit/>
          </a:bodyPr>
          <a:lstStyle/>
          <a:p>
            <a:pPr marL="273050" indent="-273050">
              <a:lnSpc>
                <a:spcPct val="120000"/>
              </a:lnSpc>
              <a:buFont typeface="Wingdings" panose="05000000000000000000" pitchFamily="2" charset="2"/>
              <a:buChar char="v"/>
            </a:pPr>
            <a:r>
              <a:rPr lang="zh-CN" altLang="en-US" sz="3200" b="1" dirty="0">
                <a:latin typeface="宋体" panose="02010600030101010101" pitchFamily="2" charset="-122"/>
                <a:ea typeface="宋体" panose="02010600030101010101" pitchFamily="2" charset="-122"/>
              </a:rPr>
              <a:t>自我意识，是人的意识发展的高级阶段，也是人类的“专利”，是后天的产物。</a:t>
            </a:r>
            <a:endParaRPr lang="zh-CN" altLang="en-US" sz="3200" b="1" dirty="0">
              <a:latin typeface="宋体" panose="02010600030101010101" pitchFamily="2" charset="-122"/>
              <a:ea typeface="宋体" panose="02010600030101010101" pitchFamily="2" charset="-122"/>
            </a:endParaRPr>
          </a:p>
          <a:p>
            <a:pPr marL="273050" indent="-273050">
              <a:lnSpc>
                <a:spcPct val="120000"/>
              </a:lnSpc>
              <a:buFont typeface="Wingdings" panose="05000000000000000000" pitchFamily="2" charset="2"/>
              <a:buChar char="v"/>
            </a:pPr>
            <a:r>
              <a:rPr lang="zh-CN" altLang="en-US" sz="3200" b="1" dirty="0">
                <a:latin typeface="宋体" panose="02010600030101010101" pitchFamily="2" charset="-122"/>
                <a:ea typeface="宋体" panose="02010600030101010101" pitchFamily="2" charset="-122"/>
              </a:rPr>
              <a:t>植物 动物 没有自我意识</a:t>
            </a:r>
            <a:endParaRPr lang="zh-CN" altLang="en-US" sz="3200" b="1" dirty="0">
              <a:latin typeface="宋体" panose="02010600030101010101" pitchFamily="2" charset="-122"/>
              <a:ea typeface="宋体" panose="02010600030101010101" pitchFamily="2" charset="-122"/>
            </a:endParaRPr>
          </a:p>
          <a:p>
            <a:pPr marL="273050" indent="-273050">
              <a:lnSpc>
                <a:spcPct val="120000"/>
              </a:lnSpc>
              <a:buFont typeface="Wingdings" panose="05000000000000000000" pitchFamily="2" charset="2"/>
              <a:buChar char="v"/>
            </a:pPr>
            <a:endParaRPr lang="zh-CN" altLang="en-US" sz="3200" b="1" dirty="0">
              <a:solidFill>
                <a:srgbClr val="F92009"/>
              </a:solidFill>
              <a:latin typeface="宋体" panose="02010600030101010101" pitchFamily="2" charset="-122"/>
              <a:ea typeface="宋体" panose="02010600030101010101" pitchFamily="2" charset="-122"/>
            </a:endParaRPr>
          </a:p>
          <a:p>
            <a:pPr marL="273050" indent="-273050">
              <a:lnSpc>
                <a:spcPct val="120000"/>
              </a:lnSpc>
              <a:buFont typeface="Wingdings" panose="05000000000000000000" pitchFamily="2" charset="2"/>
              <a:buChar char="v"/>
            </a:pPr>
            <a:r>
              <a:rPr lang="zh-CN" altLang="en-US" sz="3200" b="1" dirty="0">
                <a:solidFill>
                  <a:srgbClr val="F92009"/>
                </a:solidFill>
                <a:latin typeface="宋体" panose="02010600030101010101" pitchFamily="2" charset="-122"/>
                <a:ea typeface="宋体" panose="02010600030101010101" pitchFamily="2" charset="-122"/>
              </a:rPr>
              <a:t>某些观点：刚刚出生的婴儿不是人</a:t>
            </a:r>
            <a:endParaRPr lang="zh-CN" altLang="en-US" sz="3200" b="1" dirty="0">
              <a:solidFill>
                <a:srgbClr val="F92009"/>
              </a:solidFill>
              <a:latin typeface="宋体" panose="02010600030101010101" pitchFamily="2" charset="-122"/>
              <a:ea typeface="宋体" panose="02010600030101010101" pitchFamily="2" charset="-122"/>
            </a:endParaRPr>
          </a:p>
          <a:p>
            <a:pPr marL="273050" indent="-273050">
              <a:lnSpc>
                <a:spcPct val="120000"/>
              </a:lnSpc>
              <a:buFont typeface="Wingdings" panose="05000000000000000000" pitchFamily="2" charset="2"/>
              <a:buChar char="v"/>
            </a:pPr>
            <a:r>
              <a:rPr lang="zh-CN" altLang="en-US" sz="3200" b="1" dirty="0">
                <a:solidFill>
                  <a:srgbClr val="F92009"/>
                </a:solidFill>
                <a:latin typeface="宋体" panose="02010600030101010101" pitchFamily="2" charset="-122"/>
                <a:ea typeface="宋体" panose="02010600030101010101" pitchFamily="2" charset="-122"/>
              </a:rPr>
              <a:t>提问：你能想起的最早的事情</a:t>
            </a:r>
            <a:endParaRPr lang="zh-CN" altLang="en-US" sz="3200" b="1" dirty="0">
              <a:solidFill>
                <a:srgbClr val="F92009"/>
              </a:solidFill>
              <a:latin typeface="宋体" panose="02010600030101010101" pitchFamily="2" charset="-122"/>
              <a:ea typeface="宋体" panose="02010600030101010101" pitchFamily="2" charset="-122"/>
            </a:endParaRPr>
          </a:p>
        </p:txBody>
      </p:sp>
      <p:sp>
        <p:nvSpPr>
          <p:cNvPr id="5"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Rectangle 2"/>
          <p:cNvSpPr>
            <a:spLocks noGrp="1" noChangeArrowheads="1"/>
          </p:cNvSpPr>
          <p:nvPr>
            <p:ph type="body" idx="1"/>
          </p:nvPr>
        </p:nvSpPr>
        <p:spPr>
          <a:xfrm>
            <a:off x="0" y="483518"/>
            <a:ext cx="8382000" cy="4114800"/>
          </a:xfrm>
        </p:spPr>
        <p:txBody>
          <a:bodyPr>
            <a:normAutofit/>
          </a:bodyPr>
          <a:lstStyle/>
          <a:p>
            <a:pPr eaLnBrk="1" hangingPunct="1">
              <a:buFont typeface="Wingdings" panose="05000000000000000000" pitchFamily="2" charset="2"/>
              <a:buNone/>
            </a:pPr>
            <a:r>
              <a:rPr lang="zh-CN" altLang="en-US" sz="2800" b="1" dirty="0" smtClean="0">
                <a:solidFill>
                  <a:srgbClr val="FF0000"/>
                </a:solidFill>
                <a:latin typeface="楷体_GB2312" pitchFamily="49" charset="-122"/>
                <a:ea typeface="楷体_GB2312" pitchFamily="49" charset="-122"/>
              </a:rPr>
              <a:t>    自我意识是一个具有多维度、多层次的复杂心理系统。    </a:t>
            </a:r>
            <a:endParaRPr lang="zh-CN" altLang="en-US" sz="2800" b="1" dirty="0" smtClean="0">
              <a:solidFill>
                <a:srgbClr val="FF0000"/>
              </a:solidFill>
              <a:latin typeface="楷体_GB2312" pitchFamily="49" charset="-122"/>
              <a:ea typeface="楷体_GB2312" pitchFamily="49" charset="-122"/>
            </a:endParaRPr>
          </a:p>
        </p:txBody>
      </p:sp>
      <p:grpSp>
        <p:nvGrpSpPr>
          <p:cNvPr id="66" name="Group 3"/>
          <p:cNvGrpSpPr/>
          <p:nvPr/>
        </p:nvGrpSpPr>
        <p:grpSpPr bwMode="auto">
          <a:xfrm>
            <a:off x="228600" y="3257550"/>
            <a:ext cx="8229600" cy="1347786"/>
            <a:chOff x="96" y="2544"/>
            <a:chExt cx="5184" cy="1132"/>
          </a:xfrm>
        </p:grpSpPr>
        <p:sp>
          <p:nvSpPr>
            <p:cNvPr id="1048692" name="AutoShape 4"/>
            <p:cNvSpPr>
              <a:spLocks noChangeArrowheads="1"/>
            </p:cNvSpPr>
            <p:nvPr/>
          </p:nvSpPr>
          <p:spPr bwMode="auto">
            <a:xfrm>
              <a:off x="2016" y="2928"/>
              <a:ext cx="1008" cy="576"/>
            </a:xfrm>
            <a:prstGeom prst="notchedRightArrow">
              <a:avLst>
                <a:gd name="adj1" fmla="val 50000"/>
                <a:gd name="adj2" fmla="val 43750"/>
              </a:avLst>
            </a:prstGeom>
            <a:solidFill>
              <a:schemeClr val="accent2"/>
            </a:solidFill>
            <a:ln w="9525" algn="ctr">
              <a:solidFill>
                <a:srgbClr val="0B5395"/>
              </a:solidFill>
              <a:miter lim="800000"/>
            </a:ln>
          </p:spPr>
          <p:txBody>
            <a:bodyPr wrap="none" anchor="ctr"/>
            <a:lstStyle/>
            <a:p>
              <a:endParaRPr lang="zh-CN" altLang="en-US" sz="2400" b="1"/>
            </a:p>
          </p:txBody>
        </p:sp>
        <p:sp>
          <p:nvSpPr>
            <p:cNvPr id="1048693" name="Rectangle 5"/>
            <p:cNvSpPr>
              <a:spLocks noChangeArrowheads="1"/>
            </p:cNvSpPr>
            <p:nvPr/>
          </p:nvSpPr>
          <p:spPr bwMode="auto">
            <a:xfrm>
              <a:off x="2976" y="2544"/>
              <a:ext cx="2304" cy="1132"/>
            </a:xfrm>
            <a:prstGeom prst="rect">
              <a:avLst/>
            </a:prstGeom>
            <a:solidFill>
              <a:srgbClr val="000080">
                <a:alpha val="81960"/>
              </a:srgbClr>
            </a:solidFill>
            <a:ln w="9525" algn="ctr">
              <a:noFill/>
              <a:miter lim="800000"/>
            </a:ln>
          </p:spPr>
          <p:txBody>
            <a:bodyPr>
              <a:spAutoFit/>
            </a:bodyPr>
            <a:lstStyle/>
            <a:p>
              <a:pPr marL="273050" indent="-273050">
                <a:spcBef>
                  <a:spcPct val="20000"/>
                </a:spcBef>
                <a:buClr>
                  <a:schemeClr val="folHlink"/>
                </a:buClr>
                <a:buFont typeface="Wingdings" panose="05000000000000000000" pitchFamily="2" charset="2"/>
                <a:buNone/>
              </a:pPr>
              <a:r>
                <a:rPr lang="zh-CN" altLang="en-US" sz="2400" b="1" i="0" dirty="0">
                  <a:solidFill>
                    <a:srgbClr val="FFFF00"/>
                  </a:solidFill>
                  <a:latin typeface="宋体" panose="02010600030101010101" pitchFamily="2" charset="-122"/>
                </a:rPr>
                <a:t>自我认识  认知</a:t>
              </a:r>
              <a:endParaRPr lang="zh-CN" altLang="en-US" sz="2400" b="1" i="0" dirty="0">
                <a:solidFill>
                  <a:srgbClr val="FFFF00"/>
                </a:solidFill>
                <a:latin typeface="宋体" panose="02010600030101010101" pitchFamily="2" charset="-122"/>
              </a:endParaRPr>
            </a:p>
            <a:p>
              <a:pPr marL="273050" indent="-273050">
                <a:spcBef>
                  <a:spcPct val="20000"/>
                </a:spcBef>
                <a:buClr>
                  <a:schemeClr val="folHlink"/>
                </a:buClr>
                <a:buFont typeface="Wingdings" panose="05000000000000000000" pitchFamily="2" charset="2"/>
                <a:buNone/>
              </a:pPr>
              <a:r>
                <a:rPr lang="zh-CN" altLang="en-US" sz="2400" b="1" i="0" dirty="0">
                  <a:solidFill>
                    <a:srgbClr val="FFFF00"/>
                  </a:solidFill>
                  <a:latin typeface="宋体" panose="02010600030101010101" pitchFamily="2" charset="-122"/>
                </a:rPr>
                <a:t>自我体验  情感</a:t>
              </a:r>
              <a:endParaRPr lang="zh-CN" altLang="en-US" sz="2400" b="1" i="0" dirty="0">
                <a:solidFill>
                  <a:srgbClr val="FFFF00"/>
                </a:solidFill>
                <a:latin typeface="宋体" panose="02010600030101010101" pitchFamily="2" charset="-122"/>
              </a:endParaRPr>
            </a:p>
            <a:p>
              <a:pPr marL="273050" indent="-273050">
                <a:spcBef>
                  <a:spcPct val="20000"/>
                </a:spcBef>
                <a:buClr>
                  <a:schemeClr val="folHlink"/>
                </a:buClr>
                <a:buFont typeface="Wingdings" panose="05000000000000000000" pitchFamily="2" charset="2"/>
                <a:buNone/>
              </a:pPr>
              <a:r>
                <a:rPr lang="zh-CN" altLang="en-US" sz="2400" b="1" i="0" dirty="0">
                  <a:solidFill>
                    <a:srgbClr val="FFFF00"/>
                  </a:solidFill>
                  <a:latin typeface="宋体" panose="02010600030101010101" pitchFamily="2" charset="-122"/>
                </a:rPr>
                <a:t>自我控制  意志</a:t>
              </a:r>
              <a:endParaRPr lang="zh-CN" altLang="en-US" sz="2400" b="1" i="0" dirty="0">
                <a:solidFill>
                  <a:srgbClr val="FFFF00"/>
                </a:solidFill>
                <a:latin typeface="宋体" panose="02010600030101010101" pitchFamily="2" charset="-122"/>
              </a:endParaRPr>
            </a:p>
          </p:txBody>
        </p:sp>
        <p:sp>
          <p:nvSpPr>
            <p:cNvPr id="1048694" name="AutoShape 6"/>
            <p:cNvSpPr>
              <a:spLocks noChangeArrowheads="1"/>
            </p:cNvSpPr>
            <p:nvPr/>
          </p:nvSpPr>
          <p:spPr bwMode="auto">
            <a:xfrm>
              <a:off x="96" y="2880"/>
              <a:ext cx="1920" cy="624"/>
            </a:xfrm>
            <a:prstGeom prst="flowChartProcess">
              <a:avLst/>
            </a:prstGeom>
            <a:solidFill>
              <a:schemeClr val="accent1"/>
            </a:solidFill>
            <a:ln w="9525" algn="ctr">
              <a:solidFill>
                <a:srgbClr val="0B5395"/>
              </a:solidFill>
              <a:miter lim="800000"/>
            </a:ln>
          </p:spPr>
          <p:txBody>
            <a:bodyPr wrap="none" anchor="ctr"/>
            <a:lstStyle/>
            <a:p>
              <a:pPr marL="273050" indent="-273050" algn="ctr">
                <a:spcBef>
                  <a:spcPct val="20000"/>
                </a:spcBef>
                <a:buClr>
                  <a:schemeClr val="folHlink"/>
                </a:buClr>
                <a:buFont typeface="Wingdings" panose="05000000000000000000" pitchFamily="2" charset="2"/>
                <a:buNone/>
              </a:pPr>
              <a:r>
                <a:rPr lang="zh-CN" altLang="en-US" sz="2400" b="1" i="0" dirty="0"/>
                <a:t>从不同层面</a:t>
              </a:r>
              <a:endParaRPr lang="zh-CN" altLang="en-US" sz="2400" b="1" i="0" dirty="0"/>
            </a:p>
          </p:txBody>
        </p:sp>
      </p:grpSp>
      <p:grpSp>
        <p:nvGrpSpPr>
          <p:cNvPr id="67" name="Group 7"/>
          <p:cNvGrpSpPr/>
          <p:nvPr/>
        </p:nvGrpSpPr>
        <p:grpSpPr bwMode="auto">
          <a:xfrm>
            <a:off x="228600" y="1562100"/>
            <a:ext cx="8305800" cy="1347786"/>
            <a:chOff x="48" y="2750"/>
            <a:chExt cx="5232" cy="1132"/>
          </a:xfrm>
        </p:grpSpPr>
        <p:sp>
          <p:nvSpPr>
            <p:cNvPr id="1048695" name="Rectangle 8"/>
            <p:cNvSpPr>
              <a:spLocks noChangeArrowheads="1"/>
            </p:cNvSpPr>
            <p:nvPr/>
          </p:nvSpPr>
          <p:spPr bwMode="auto">
            <a:xfrm>
              <a:off x="2976" y="2750"/>
              <a:ext cx="2304" cy="1132"/>
            </a:xfrm>
            <a:prstGeom prst="rect">
              <a:avLst/>
            </a:prstGeom>
            <a:solidFill>
              <a:srgbClr val="000080">
                <a:alpha val="83920"/>
              </a:srgbClr>
            </a:solidFill>
            <a:ln w="9525" algn="ctr">
              <a:noFill/>
              <a:miter lim="800000"/>
            </a:ln>
          </p:spPr>
          <p:txBody>
            <a:bodyPr>
              <a:spAutoFit/>
            </a:bodyPr>
            <a:lstStyle/>
            <a:p>
              <a:pPr marL="273050" indent="-273050">
                <a:spcBef>
                  <a:spcPct val="20000"/>
                </a:spcBef>
                <a:buClr>
                  <a:schemeClr val="folHlink"/>
                </a:buClr>
                <a:buFont typeface="Wingdings" panose="05000000000000000000" pitchFamily="2" charset="2"/>
                <a:buNone/>
              </a:pPr>
              <a:r>
                <a:rPr lang="zh-CN" altLang="en-US" sz="2400" b="1" i="0">
                  <a:solidFill>
                    <a:srgbClr val="FFFF99"/>
                  </a:solidFill>
                </a:rPr>
                <a:t>生理自我    先天</a:t>
              </a:r>
              <a:endParaRPr lang="zh-CN" altLang="en-US" sz="2400" b="1" i="0">
                <a:solidFill>
                  <a:srgbClr val="FFFF99"/>
                </a:solidFill>
              </a:endParaRPr>
            </a:p>
            <a:p>
              <a:pPr marL="273050" indent="-273050">
                <a:spcBef>
                  <a:spcPct val="20000"/>
                </a:spcBef>
                <a:buClr>
                  <a:schemeClr val="folHlink"/>
                </a:buClr>
                <a:buFont typeface="Wingdings" panose="05000000000000000000" pitchFamily="2" charset="2"/>
                <a:buNone/>
              </a:pPr>
              <a:r>
                <a:rPr lang="zh-CN" altLang="en-US" sz="2400" b="1" i="0">
                  <a:solidFill>
                    <a:srgbClr val="FFFF99"/>
                  </a:solidFill>
                </a:rPr>
                <a:t>心理自我    后天</a:t>
              </a:r>
              <a:endParaRPr lang="zh-CN" altLang="en-US" sz="2400" b="1" i="0">
                <a:solidFill>
                  <a:srgbClr val="FFFF99"/>
                </a:solidFill>
              </a:endParaRPr>
            </a:p>
            <a:p>
              <a:pPr marL="273050" indent="-273050">
                <a:spcBef>
                  <a:spcPct val="20000"/>
                </a:spcBef>
                <a:buClr>
                  <a:schemeClr val="folHlink"/>
                </a:buClr>
                <a:buFont typeface="Wingdings" panose="05000000000000000000" pitchFamily="2" charset="2"/>
                <a:buNone/>
              </a:pPr>
              <a:r>
                <a:rPr lang="zh-CN" altLang="en-US" sz="2400" b="1" i="0">
                  <a:solidFill>
                    <a:srgbClr val="FFFF99"/>
                  </a:solidFill>
                </a:rPr>
                <a:t>社会自我    </a:t>
              </a:r>
              <a:r>
                <a:rPr lang="zh-CN" altLang="en-US" sz="2400" b="1" i="0">
                  <a:solidFill>
                    <a:srgbClr val="FFFF99"/>
                  </a:solidFill>
                  <a:latin typeface="宋体" panose="02010600030101010101" pitchFamily="2" charset="-122"/>
                </a:rPr>
                <a:t>先天</a:t>
              </a:r>
              <a:r>
                <a:rPr lang="en-US" altLang="zh-CN" sz="2400" b="1" i="0">
                  <a:solidFill>
                    <a:srgbClr val="FFFF99"/>
                  </a:solidFill>
                  <a:latin typeface="宋体" panose="02010600030101010101" pitchFamily="2" charset="-122"/>
                </a:rPr>
                <a:t>&amp;</a:t>
              </a:r>
              <a:r>
                <a:rPr lang="zh-CN" altLang="en-US" sz="2400" b="1" i="0">
                  <a:solidFill>
                    <a:srgbClr val="FFFF99"/>
                  </a:solidFill>
                  <a:latin typeface="宋体" panose="02010600030101010101" pitchFamily="2" charset="-122"/>
                </a:rPr>
                <a:t>后天</a:t>
              </a:r>
              <a:endParaRPr lang="zh-CN" altLang="en-US" sz="2400" b="1" i="0">
                <a:solidFill>
                  <a:srgbClr val="FFFF99"/>
                </a:solidFill>
                <a:latin typeface="宋体" panose="02010600030101010101" pitchFamily="2" charset="-122"/>
              </a:endParaRPr>
            </a:p>
          </p:txBody>
        </p:sp>
        <p:sp>
          <p:nvSpPr>
            <p:cNvPr id="1048696" name="AutoShape 9"/>
            <p:cNvSpPr>
              <a:spLocks noChangeArrowheads="1"/>
            </p:cNvSpPr>
            <p:nvPr/>
          </p:nvSpPr>
          <p:spPr bwMode="auto">
            <a:xfrm>
              <a:off x="1920" y="3086"/>
              <a:ext cx="1008" cy="576"/>
            </a:xfrm>
            <a:prstGeom prst="notchedRightArrow">
              <a:avLst>
                <a:gd name="adj1" fmla="val 50000"/>
                <a:gd name="adj2" fmla="val 43750"/>
              </a:avLst>
            </a:prstGeom>
            <a:solidFill>
              <a:schemeClr val="accent2">
                <a:alpha val="83920"/>
              </a:schemeClr>
            </a:solidFill>
            <a:ln w="9525" algn="ctr">
              <a:solidFill>
                <a:srgbClr val="0B5395"/>
              </a:solidFill>
              <a:miter lim="800000"/>
            </a:ln>
          </p:spPr>
          <p:txBody>
            <a:bodyPr wrap="none" anchor="ctr"/>
            <a:lstStyle/>
            <a:p>
              <a:endParaRPr lang="zh-CN" altLang="en-US" sz="2400" b="1"/>
            </a:p>
          </p:txBody>
        </p:sp>
        <p:sp>
          <p:nvSpPr>
            <p:cNvPr id="1048697" name="AutoShape 10"/>
            <p:cNvSpPr>
              <a:spLocks noChangeArrowheads="1"/>
            </p:cNvSpPr>
            <p:nvPr/>
          </p:nvSpPr>
          <p:spPr bwMode="auto">
            <a:xfrm>
              <a:off x="48" y="2990"/>
              <a:ext cx="1920" cy="624"/>
            </a:xfrm>
            <a:prstGeom prst="flowChartProcess">
              <a:avLst/>
            </a:prstGeom>
            <a:solidFill>
              <a:schemeClr val="accent1">
                <a:alpha val="83920"/>
              </a:schemeClr>
            </a:solidFill>
            <a:ln w="9525" algn="ctr">
              <a:solidFill>
                <a:srgbClr val="0B5395"/>
              </a:solidFill>
              <a:miter lim="800000"/>
            </a:ln>
          </p:spPr>
          <p:txBody>
            <a:bodyPr wrap="none" anchor="ctr"/>
            <a:lstStyle/>
            <a:p>
              <a:pPr marL="273050" indent="-273050" algn="ctr">
                <a:spcBef>
                  <a:spcPct val="20000"/>
                </a:spcBef>
                <a:buClr>
                  <a:schemeClr val="folHlink"/>
                </a:buClr>
                <a:buFont typeface="Wingdings" panose="05000000000000000000" pitchFamily="2" charset="2"/>
                <a:buNone/>
              </a:pPr>
              <a:r>
                <a:rPr lang="zh-CN" altLang="en-US" sz="2400" b="1" i="0" dirty="0">
                  <a:solidFill>
                    <a:srgbClr val="660033"/>
                  </a:solidFill>
                </a:rPr>
                <a:t>从不同角度</a:t>
              </a:r>
              <a:endParaRPr lang="zh-CN" altLang="en-US" sz="2400" b="1" i="0" dirty="0">
                <a:solidFill>
                  <a:srgbClr val="660033"/>
                </a:solidFill>
              </a:endParaRPr>
            </a:p>
          </p:txBody>
        </p:sp>
      </p:grpSp>
      <p:sp>
        <p:nvSpPr>
          <p:cNvPr id="12" name="矩形 21"/>
          <p:cNvSpPr/>
          <p:nvPr/>
        </p:nvSpPr>
        <p:spPr>
          <a:xfrm>
            <a:off x="0" y="0"/>
            <a:ext cx="364715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ctr" defTabSz="914400"/>
            <a:r>
              <a:rPr lang="zh-CN" altLang="zh-CN" b="1" dirty="0" smtClean="0">
                <a:solidFill>
                  <a:schemeClr val="accent6">
                    <a:lumMod val="75000"/>
                  </a:schemeClr>
                </a:solidFill>
                <a:latin typeface="微软雅黑" panose="020B0503020204020204" pitchFamily="34" charset="-122"/>
                <a:ea typeface="微软雅黑" panose="020B0503020204020204" pitchFamily="34" charset="-122"/>
              </a:rPr>
              <a:t>一、熟悉自我意识概念及发展阶段</a:t>
            </a:r>
            <a:endParaRPr lang="zh-CN" altLang="zh-CN"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TIMING" val="|0.4|4.4|11.5"/>
</p:tagLst>
</file>

<file path=ppt/tags/tag2.xml><?xml version="1.0" encoding="utf-8"?>
<p:tagLst xmlns:p="http://schemas.openxmlformats.org/presentationml/2006/main">
  <p:tag name="TIMING" val="|3.6|1.9"/>
</p:tagLst>
</file>

<file path=ppt/tags/tag3.xml><?xml version="1.0" encoding="utf-8"?>
<p:tagLst xmlns:p="http://schemas.openxmlformats.org/presentationml/2006/main">
  <p:tag name="TIMING" val="|0.7|1.7|2.2|2.3"/>
</p:tagLst>
</file>

<file path=ppt/tags/tag4.xml><?xml version="1.0" encoding="utf-8"?>
<p:tagLst xmlns:p="http://schemas.openxmlformats.org/presentationml/2006/main">
  <p:tag name="TIMING" val="|0.9|1.3|1.5|1.7|2.5|1.8|1.7|1.4"/>
</p:tagLst>
</file>

<file path=ppt/tags/tag5.xml><?xml version="1.0" encoding="utf-8"?>
<p:tagLst xmlns:p="http://schemas.openxmlformats.org/presentationml/2006/main">
  <p:tag name="TIMING" val="|0.4|2.3|1.1"/>
</p:tagLst>
</file>

<file path=ppt/tags/tag6.xml><?xml version="1.0" encoding="utf-8"?>
<p:tagLst xmlns:p="http://schemas.openxmlformats.org/presentationml/2006/main">
  <p:tag name="TIMING" val="|0.5"/>
</p:tagLst>
</file>

<file path=ppt/tags/tag7.xml><?xml version="1.0" encoding="utf-8"?>
<p:tagLst xmlns:p="http://schemas.openxmlformats.org/presentationml/2006/main">
  <p:tag name="TIMING" val="|0.8"/>
</p:tagLst>
</file>

<file path=ppt/tags/tag8.xml><?xml version="1.0" encoding="utf-8"?>
<p:tagLst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3928</Words>
  <Application>WPS 演示</Application>
  <PresentationFormat>全屏显示(16:9)</PresentationFormat>
  <Paragraphs>337</Paragraphs>
  <Slides>38</Slides>
  <Notes>3</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38</vt:i4>
      </vt:variant>
    </vt:vector>
  </HeadingPairs>
  <TitlesOfParts>
    <vt:vector size="59" baseType="lpstr">
      <vt:lpstr>Arial</vt:lpstr>
      <vt:lpstr>宋体</vt:lpstr>
      <vt:lpstr>Wingdings</vt:lpstr>
      <vt:lpstr>微软雅黑</vt:lpstr>
      <vt:lpstr>Franklin Gothic Demi</vt:lpstr>
      <vt:lpstr>Yu Gothic UI Semibold</vt:lpstr>
      <vt:lpstr>BrowalliaUPC</vt:lpstr>
      <vt:lpstr>Times New Roman</vt:lpstr>
      <vt:lpstr>华文新魏</vt:lpstr>
      <vt:lpstr>楷体_GB2312</vt:lpstr>
      <vt:lpstr>新宋体</vt:lpstr>
      <vt:lpstr>幼圆</vt:lpstr>
      <vt:lpstr>Kartika</vt:lpstr>
      <vt:lpstr>Agency FB</vt:lpstr>
      <vt:lpstr>黑体</vt:lpstr>
      <vt:lpstr>Calibri</vt:lpstr>
      <vt:lpstr>Arial Unicode MS</vt:lpstr>
      <vt:lpstr>Microsoft Sans Serif</vt:lpstr>
      <vt:lpstr>PMingLiU-ExtB</vt:lpstr>
      <vt:lpstr>Trebuchet MS</vt:lpstr>
      <vt:lpstr>Office 主题</vt:lpstr>
      <vt:lpstr>PowerPoint 演示文稿</vt:lpstr>
      <vt:lpstr>我是谁？？？</vt:lpstr>
      <vt:lpstr>导语</vt:lpstr>
      <vt:lpstr>名人名言</vt:lpstr>
      <vt:lpstr>PowerPoint 演示文稿</vt:lpstr>
      <vt:lpstr>PowerPoint 演示文稿</vt:lpstr>
      <vt:lpstr>（一）自我意识的概念及分类</vt:lpstr>
      <vt:lpstr>PowerPoint 演示文稿</vt:lpstr>
      <vt:lpstr>PowerPoint 演示文稿</vt:lpstr>
      <vt:lpstr>（二）自我意识发展八阶段 埃里克森（E.H.Erikson，1902年） </vt:lpstr>
      <vt:lpstr>1.婴儿前期（0～1.5岁）： 获得基本信任感克服基本不信任感</vt:lpstr>
      <vt:lpstr>2.婴儿后期（1.5～3岁）： 获得自主感而避免怀疑感与羞耻感 </vt:lpstr>
      <vt:lpstr>3.婴儿后期（1.5～3岁）： 获得自主感而避免怀疑感与羞耻感 </vt:lpstr>
      <vt:lpstr>4.童年期（6～12岁）： 获得勤奋感而避免自卑感 </vt:lpstr>
      <vt:lpstr>5.青少期（12～18岁）： 获得同一感而克服同一性混乱 </vt:lpstr>
      <vt:lpstr>PowerPoint 演示文稿</vt:lpstr>
      <vt:lpstr>6.成年早期（18～25岁）： 获得亲密感而避免孤独感 </vt:lpstr>
      <vt:lpstr>PowerPoint 演示文稿</vt:lpstr>
      <vt:lpstr>PowerPoint 演示文稿</vt:lpstr>
      <vt:lpstr>7.成年中期（25～65岁）： 获得创造力感，避免“自我专注”</vt:lpstr>
      <vt:lpstr>8.成年后期（65岁以上）： 获得完美感而避免失望感</vt:lpstr>
      <vt:lpstr>埃里克森的心理发展八阶段理论</vt:lpstr>
      <vt:lpstr>PowerPoint 演示文稿</vt:lpstr>
      <vt:lpstr>（一）主观我与客观我之间的矛盾</vt:lpstr>
      <vt:lpstr>（二）理想我与现实我的冲突</vt:lpstr>
      <vt:lpstr>（三）独立与依附的冲突</vt:lpstr>
      <vt:lpstr>（四）交往需要与自我闭锁的矛盾</vt:lpstr>
      <vt:lpstr>（五）自负与自卑的冲突</vt:lpstr>
      <vt:lpstr>PowerPoint 演示文稿</vt:lpstr>
      <vt:lpstr>PowerPoint 演示文稿</vt:lpstr>
      <vt:lpstr>（一）正确的自我认知 </vt:lpstr>
      <vt:lpstr>（二）客观的自我评价</vt:lpstr>
      <vt:lpstr>（三）积极的自我提升</vt:lpstr>
      <vt:lpstr>PowerPoint 演示文稿</vt:lpstr>
      <vt:lpstr>PowerPoint 演示文稿</vt:lpstr>
      <vt:lpstr>PowerPoint 演示文稿</vt:lpstr>
      <vt:lpstr>本讲小结：心灵修炼</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123</cp:lastModifiedBy>
  <cp:revision>22</cp:revision>
  <dcterms:created xsi:type="dcterms:W3CDTF">2020-01-27T19:20:00Z</dcterms:created>
  <dcterms:modified xsi:type="dcterms:W3CDTF">2021-04-26T10:36:24Z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BF374F1E2F12473C9370ABB7FE7175E2</vt:lpwstr>
  </property>
  <property fmtid="{D5CDD505-2E9C-101B-9397-08002B2CF9AE}" pid="3" name="KSOProductBuildVer">
    <vt:lpwstr>2052-11.1.0.10463</vt:lpwstr>
  </property>
</Properties>
</file>