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7" r:id="rId2"/>
    <p:sldMasterId id="2147483699" r:id="rId3"/>
  </p:sldMasterIdLst>
  <p:notesMasterIdLst>
    <p:notesMasterId r:id="rId17"/>
  </p:notesMasterIdLst>
  <p:sldIdLst>
    <p:sldId id="256" r:id="rId4"/>
    <p:sldId id="268" r:id="rId5"/>
    <p:sldId id="257" r:id="rId6"/>
    <p:sldId id="258" r:id="rId7"/>
    <p:sldId id="259" r:id="rId8"/>
    <p:sldId id="260" r:id="rId9"/>
    <p:sldId id="261" r:id="rId10"/>
    <p:sldId id="263" r:id="rId11"/>
    <p:sldId id="262" r:id="rId12"/>
    <p:sldId id="264" r:id="rId13"/>
    <p:sldId id="265" r:id="rId14"/>
    <p:sldId id="266" r:id="rId15"/>
    <p:sldId id="26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990" autoAdjust="0"/>
  </p:normalViewPr>
  <p:slideViewPr>
    <p:cSldViewPr snapToGrid="0">
      <p:cViewPr varScale="1">
        <p:scale>
          <a:sx n="78" d="100"/>
          <a:sy n="78" d="100"/>
        </p:scale>
        <p:origin x="4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5D5B1-2145-4752-9D5D-F83B6A1DE43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C7680-C466-4AC1-A4B6-E35839054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826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C7680-C466-4AC1-A4B6-E358390544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36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730336" y="6426200"/>
            <a:ext cx="461665" cy="46038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kumimoji="0" lang="zh-CN" altLang="en-US" sz="1800" b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03684" y="6242050"/>
            <a:ext cx="3361267" cy="368300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zh-CN" altLang="en-US" sz="1800" b="0" smtClean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信号检测与传感器技术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306512" y="6246976"/>
            <a:ext cx="3352800" cy="3589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计算机视觉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638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02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1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5600" y="1066800"/>
            <a:ext cx="1026160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8707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576917" y="1066801"/>
            <a:ext cx="10363200" cy="50657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05268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625600" y="1066800"/>
            <a:ext cx="1026160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576917" y="20177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576917" y="41513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5073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5972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86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42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153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9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06512" y="6246976"/>
            <a:ext cx="3352800" cy="3589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计算机视觉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450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28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79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14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265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86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181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7495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829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4209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51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1397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4131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3288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2285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3806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9417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7719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73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97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93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7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807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1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3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ct val="50000"/>
              </a:spcBef>
              <a:defRPr sz="1200">
                <a:solidFill>
                  <a:schemeClr val="tx1">
                    <a:tint val="75000"/>
                  </a:schemeClr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ct val="50000"/>
              </a:spcBef>
              <a:defRPr sz="1200">
                <a:solidFill>
                  <a:schemeClr val="tx1">
                    <a:tint val="75000"/>
                  </a:schemeClr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200">
                <a:solidFill>
                  <a:srgbClr val="898989"/>
                </a:solidFill>
              </a:defRPr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1" name="图片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634" y="-168275"/>
            <a:ext cx="2715684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文本框 7"/>
          <p:cNvSpPr txBox="1">
            <a:spLocks noChangeArrowheads="1"/>
          </p:cNvSpPr>
          <p:nvPr/>
        </p:nvSpPr>
        <p:spPr bwMode="auto">
          <a:xfrm>
            <a:off x="11730336" y="6426200"/>
            <a:ext cx="461665" cy="46038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kumimoji="0" lang="zh-CN" altLang="en-US" sz="1800" b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文本框 8"/>
          <p:cNvSpPr txBox="1">
            <a:spLocks noChangeArrowheads="1"/>
          </p:cNvSpPr>
          <p:nvPr/>
        </p:nvSpPr>
        <p:spPr bwMode="auto">
          <a:xfrm>
            <a:off x="8303684" y="6242050"/>
            <a:ext cx="3361267" cy="368300"/>
          </a:xfrm>
          <a:prstGeom prst="rect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50000"/>
              </a:spcBef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zh-CN" altLang="en-US" sz="1800" b="0" smtClean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信号检测与传感器技术</a:t>
            </a:r>
          </a:p>
        </p:txBody>
      </p:sp>
    </p:spTree>
    <p:extLst>
      <p:ext uri="{BB962C8B-B14F-4D97-AF65-F5344CB8AC3E}">
        <p14:creationId xmlns:p14="http://schemas.microsoft.com/office/powerpoint/2010/main" val="427226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CD961351-E963-4AA2-A79E-D1E87417C2D0}" type="datetimeFigureOut">
              <a:rPr lang="zh-CN" altLang="en-US" smtClean="0"/>
              <a:t>2021/5/18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4DD00590-8200-45D9-BAAA-91B936BFF4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0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2021/5/18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73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sz="6000" b="1" dirty="0"/>
              <a:t>人工智能概述</a:t>
            </a:r>
            <a:endParaRPr lang="zh-CN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84185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通用计算机计算能力的演变</a:t>
            </a:r>
            <a:endParaRPr lang="zh-CN" altLang="en-US" b="1" dirty="0"/>
          </a:p>
        </p:txBody>
      </p:sp>
      <p:pic>
        <p:nvPicPr>
          <p:cNvPr id="5122" name="图片 13" descr="1-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37" y="1651819"/>
            <a:ext cx="8550326" cy="408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2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34" y="1232423"/>
            <a:ext cx="9163664" cy="48734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1363" y="103300"/>
            <a:ext cx="4389275" cy="1325563"/>
          </a:xfrm>
        </p:spPr>
        <p:txBody>
          <a:bodyPr/>
          <a:lstStyle/>
          <a:p>
            <a:pPr algn="r"/>
            <a:r>
              <a:rPr lang="zh-CN" altLang="en-US" b="1" dirty="0" smtClean="0"/>
              <a:t>人工智能芯片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1724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AI</a:t>
            </a:r>
            <a:r>
              <a:rPr lang="zh-CN" altLang="zh-CN" b="1" dirty="0"/>
              <a:t>三要素之数据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数据可以分为两种：①公开数据集；②自行采集或购买的行业数据。公开数据集的数据质量较高，但种类和数量较少。为了提高深度学习的泛化能力，一般会采用公开数据集</a:t>
            </a:r>
            <a:r>
              <a:rPr lang="en-US" altLang="zh-CN" dirty="0"/>
              <a:t>+</a:t>
            </a:r>
            <a:r>
              <a:rPr lang="zh-CN" altLang="zh-CN" dirty="0"/>
              <a:t>自采数据的形式。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8200" y="3842251"/>
            <a:ext cx="10515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2800" dirty="0"/>
              <a:t>数据处理的步骤分为：①数据清洗；②数据标注；③数据增强。本书将在第</a:t>
            </a:r>
            <a:r>
              <a:rPr lang="en-US" altLang="zh-CN" sz="2800" dirty="0"/>
              <a:t>9</a:t>
            </a:r>
            <a:r>
              <a:rPr lang="zh-CN" altLang="zh-CN" sz="2800" dirty="0"/>
              <a:t>章详细介绍数据处理的基本方法。</a:t>
            </a:r>
          </a:p>
        </p:txBody>
      </p:sp>
    </p:spTree>
    <p:extLst>
      <p:ext uri="{BB962C8B-B14F-4D97-AF65-F5344CB8AC3E}">
        <p14:creationId xmlns:p14="http://schemas.microsoft.com/office/powerpoint/2010/main" val="270794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649" y="2681347"/>
            <a:ext cx="10972800" cy="1143000"/>
          </a:xfrm>
        </p:spPr>
        <p:txBody>
          <a:bodyPr/>
          <a:lstStyle/>
          <a:p>
            <a:r>
              <a:rPr lang="zh-CN" altLang="zh-CN" b="1" dirty="0"/>
              <a:t>视频分析技术的应用</a:t>
            </a:r>
            <a:r>
              <a:rPr lang="zh-CN" altLang="zh-CN" b="1" dirty="0" smtClean="0"/>
              <a:t>案例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68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b="1" dirty="0" smtClean="0"/>
              <a:t>引    言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9826"/>
            <a:ext cx="10972800" cy="4525963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</a:t>
            </a:r>
            <a:r>
              <a:rPr lang="zh-CN" altLang="zh-CN" dirty="0" smtClean="0"/>
              <a:t>人工智能</a:t>
            </a:r>
            <a:r>
              <a:rPr lang="zh-CN" altLang="zh-CN" dirty="0"/>
              <a:t>正在成为全世界产业变革的方向，处于第四次科技革命的核心地位。计算机视觉（</a:t>
            </a:r>
            <a:r>
              <a:rPr lang="en-US" altLang="zh-CN" dirty="0"/>
              <a:t>Computer Vision</a:t>
            </a:r>
            <a:r>
              <a:rPr lang="zh-CN" altLang="zh-CN" dirty="0"/>
              <a:t>）就是利用摄像机、算法和计算资源为人工智能系统按上“眼睛”，让其可以拥有人类的双眼所具有的前景与背景分割、物体识别、目标跟踪、判别决策等功能。计算机视觉系统可以让计算机看见并理解这个世界的“信息”，从而替代人类完成重复性工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6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本章主要内容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人工智能的发展趋势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人工智能技术的发展历史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计算机视觉技术的应用案例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350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第四次工业革命浪潮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8486896"/>
              </p:ext>
            </p:extLst>
          </p:nvPr>
        </p:nvGraphicFramePr>
        <p:xfrm>
          <a:off x="399631" y="1794301"/>
          <a:ext cx="10720654" cy="4120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0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3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6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434"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zh-CN" sz="1600" b="1" kern="100" spc="20" dirty="0">
                          <a:effectLst/>
                        </a:rPr>
                        <a:t>时间</a:t>
                      </a:r>
                      <a:endParaRPr lang="zh-CN" sz="1600" b="1" spc="2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spc="10">
                          <a:effectLst/>
                        </a:rPr>
                        <a:t>单位</a:t>
                      </a:r>
                      <a:endParaRPr lang="zh-CN" sz="1800" b="1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zh-CN" sz="1600" b="1" kern="100" spc="20" dirty="0">
                          <a:effectLst/>
                        </a:rPr>
                        <a:t>发布政策</a:t>
                      </a:r>
                      <a:endParaRPr lang="zh-CN" sz="1600" b="1" spc="2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2015.7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国务院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《国务院关于积极推进“互联网</a:t>
                      </a:r>
                      <a:r>
                        <a:rPr lang="en-US" sz="1400" kern="100" spc="10" dirty="0">
                          <a:effectLst/>
                        </a:rPr>
                        <a:t>+</a:t>
                      </a:r>
                      <a:r>
                        <a:rPr lang="zh-CN" sz="1400" kern="100" spc="10" dirty="0">
                          <a:effectLst/>
                        </a:rPr>
                        <a:t>”行动的指导意见》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2016.3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国务院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《国民经济与社会发展第十三个五年规划纲要》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2016.4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工信部、国家发改委、财政部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《机器人产业发展规划</a:t>
                      </a:r>
                      <a:r>
                        <a:rPr lang="en-US" sz="1400" kern="100" spc="10" dirty="0">
                          <a:effectLst/>
                        </a:rPr>
                        <a:t>[2016</a:t>
                      </a:r>
                      <a:r>
                        <a:rPr lang="zh-CN" sz="1400" kern="100" spc="10" dirty="0">
                          <a:effectLst/>
                        </a:rPr>
                        <a:t>—</a:t>
                      </a:r>
                      <a:r>
                        <a:rPr lang="en-US" sz="1400" kern="100" spc="10" dirty="0">
                          <a:effectLst/>
                        </a:rPr>
                        <a:t>2020</a:t>
                      </a:r>
                      <a:r>
                        <a:rPr lang="zh-CN" sz="1400" kern="100" spc="10" dirty="0">
                          <a:effectLst/>
                        </a:rPr>
                        <a:t>年</a:t>
                      </a:r>
                      <a:r>
                        <a:rPr lang="en-US" sz="1400" kern="100" spc="10" dirty="0">
                          <a:effectLst/>
                        </a:rPr>
                        <a:t>]</a:t>
                      </a:r>
                      <a:r>
                        <a:rPr lang="zh-CN" sz="1400" kern="100" spc="10" dirty="0">
                          <a:effectLst/>
                        </a:rPr>
                        <a:t>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2016.5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中共中央、国务院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《国家创新驱动发展战略纲要》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2016.5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国家发改委、科技部、工信部、中央网信办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《“互联网</a:t>
                      </a:r>
                      <a:r>
                        <a:rPr lang="en-US" sz="1400" kern="100" spc="10" dirty="0">
                          <a:effectLst/>
                        </a:rPr>
                        <a:t>+</a:t>
                      </a:r>
                      <a:r>
                        <a:rPr lang="zh-CN" sz="1400" kern="100" spc="10" dirty="0">
                          <a:effectLst/>
                        </a:rPr>
                        <a:t>”人工智能三年行动实施方案》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2016.7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国务院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《“十三五”国家科技创新规划》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2017.3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国务院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《政府工作报告》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2017.7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国务院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《新一代人工智能发展规划》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2017.12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工业和信息化部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《促进新一代人工智能产业发展三年行动计划</a:t>
                      </a:r>
                      <a:r>
                        <a:rPr lang="en-US" sz="1400" kern="100" spc="10" dirty="0">
                          <a:effectLst/>
                        </a:rPr>
                        <a:t>[2018-2020]</a:t>
                      </a:r>
                      <a:r>
                        <a:rPr lang="zh-CN" sz="1400" kern="100" spc="10" dirty="0">
                          <a:effectLst/>
                        </a:rPr>
                        <a:t>年》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0464">
                <a:tc>
                  <a:txBody>
                    <a:bodyPr/>
                    <a:lstStyle/>
                    <a:p>
                      <a:pPr marL="36195"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2018.4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教育部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《高等学校人工智能创新行动计划》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99630" y="1417638"/>
            <a:ext cx="7608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spc="10" dirty="0" smtClean="0">
                <a:effectLst/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截至</a:t>
            </a:r>
            <a:r>
              <a:rPr lang="en-US" altLang="zh-CN" kern="100" spc="10" dirty="0" smtClean="0">
                <a:effectLst/>
                <a:latin typeface="Times New Roman" panose="02020603050405020304" pitchFamily="18" charset="0"/>
                <a:ea typeface="方正书宋简体"/>
              </a:rPr>
              <a:t>2017</a:t>
            </a:r>
            <a:r>
              <a:rPr lang="zh-CN" altLang="zh-CN" kern="100" spc="10" dirty="0" smtClean="0">
                <a:effectLst/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年年底，超过</a:t>
            </a:r>
            <a:r>
              <a:rPr lang="en-US" altLang="zh-CN" kern="100" spc="10" dirty="0" smtClean="0">
                <a:effectLst/>
                <a:latin typeface="Times New Roman" panose="02020603050405020304" pitchFamily="18" charset="0"/>
                <a:ea typeface="方正书宋简体"/>
              </a:rPr>
              <a:t>22</a:t>
            </a:r>
            <a:r>
              <a:rPr lang="zh-CN" altLang="zh-CN" kern="100" spc="10" dirty="0" smtClean="0">
                <a:effectLst/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个国家把人工智能上升到国家战略。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632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人工智能</a:t>
            </a:r>
            <a:r>
              <a:rPr lang="zh-CN" altLang="zh-CN" b="1" dirty="0" smtClean="0"/>
              <a:t>时代</a:t>
            </a:r>
            <a:endParaRPr lang="zh-CN" altLang="en-US" b="1" dirty="0"/>
          </a:p>
        </p:txBody>
      </p:sp>
      <p:pic>
        <p:nvPicPr>
          <p:cNvPr id="2050" name="图片 5" descr="1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65" y="2633610"/>
            <a:ext cx="2754852" cy="212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6" descr="1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976" y="2633611"/>
            <a:ext cx="3611340" cy="212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889685" y="5278408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AI</a:t>
            </a:r>
            <a:r>
              <a:rPr lang="zh-CN" altLang="en-US" dirty="0"/>
              <a:t>三要素</a:t>
            </a:r>
          </a:p>
        </p:txBody>
      </p:sp>
      <p:sp>
        <p:nvSpPr>
          <p:cNvPr id="4" name="矩形 3"/>
          <p:cNvSpPr/>
          <p:nvPr/>
        </p:nvSpPr>
        <p:spPr>
          <a:xfrm>
            <a:off x="2271065" y="5258773"/>
            <a:ext cx="2737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kern="100" spc="10" dirty="0">
                <a:latin typeface="Times New Roman" panose="02020603050405020304" pitchFamily="18" charset="0"/>
                <a:ea typeface="方正书宋简体"/>
                <a:cs typeface="宋体" panose="02010600030101010101" pitchFamily="2" charset="-122"/>
              </a:rPr>
              <a:t>人工智能时代必备的能力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2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1-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234" y="1676401"/>
            <a:ext cx="7770646" cy="320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376195" y="5389052"/>
            <a:ext cx="320472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07000"/>
              </a:lnSpc>
              <a:spcAft>
                <a:spcPts val="0"/>
              </a:spcAft>
            </a:pPr>
            <a:r>
              <a:rPr lang="zh-CN" altLang="zh-CN" kern="100" spc="10" dirty="0">
                <a:latin typeface="Times New Roman" panose="02020603050405020304" pitchFamily="18" charset="0"/>
                <a:ea typeface="方正书宋简体"/>
              </a:rPr>
              <a:t>图</a:t>
            </a:r>
            <a:r>
              <a:rPr lang="en-US" altLang="zh-CN" kern="100" spc="10" dirty="0">
                <a:latin typeface="Times New Roman" panose="02020603050405020304" pitchFamily="18" charset="0"/>
                <a:ea typeface="方正书宋简体"/>
              </a:rPr>
              <a:t>1-3  </a:t>
            </a:r>
            <a:r>
              <a:rPr lang="zh-CN" altLang="zh-CN" kern="100" spc="10" dirty="0">
                <a:latin typeface="Times New Roman" panose="02020603050405020304" pitchFamily="18" charset="0"/>
                <a:ea typeface="方正书宋简体"/>
              </a:rPr>
              <a:t>深度学习的典型应用</a:t>
            </a:r>
            <a:endParaRPr lang="zh-CN" altLang="zh-CN" sz="2000" kern="100" spc="10" dirty="0">
              <a:effectLst/>
              <a:latin typeface="Times New Roman" panose="02020603050405020304" pitchFamily="18" charset="0"/>
              <a:ea typeface="方正书宋简体"/>
            </a:endParaRPr>
          </a:p>
        </p:txBody>
      </p:sp>
    </p:spTree>
    <p:extLst>
      <p:ext uri="{BB962C8B-B14F-4D97-AF65-F5344CB8AC3E}">
        <p14:creationId xmlns:p14="http://schemas.microsoft.com/office/powerpoint/2010/main" val="22453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70047" y="274638"/>
            <a:ext cx="10972800" cy="1143000"/>
          </a:xfrm>
        </p:spPr>
        <p:txBody>
          <a:bodyPr/>
          <a:lstStyle/>
          <a:p>
            <a:r>
              <a:rPr lang="zh-CN" altLang="en-US" b="1" kern="100" spc="10" dirty="0">
                <a:latin typeface="Times New Roman" panose="02020603050405020304" pitchFamily="18" charset="0"/>
                <a:ea typeface="方正书宋简体"/>
              </a:rPr>
              <a:t>基于深度学习算法的人工智能系统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32937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8" descr="1-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34" y="2024087"/>
            <a:ext cx="4534677" cy="345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20736" y="6028996"/>
            <a:ext cx="5525872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07000"/>
              </a:lnSpc>
            </a:pPr>
            <a:r>
              <a:rPr lang="zh-CN" kern="100" spc="10" dirty="0">
                <a:latin typeface="Times New Roman" panose="02020603050405020304" pitchFamily="18" charset="0"/>
                <a:ea typeface="方正书宋简体"/>
              </a:rPr>
              <a:t>图</a:t>
            </a:r>
            <a:r>
              <a:rPr lang="en-US" altLang="zh-CN" kern="100" spc="10" dirty="0">
                <a:latin typeface="Times New Roman" panose="02020603050405020304" pitchFamily="18" charset="0"/>
                <a:ea typeface="方正书宋简体"/>
              </a:rPr>
              <a:t>1-4  </a:t>
            </a:r>
            <a:r>
              <a:rPr lang="zh-CN" altLang="en-US" kern="100" spc="10" dirty="0">
                <a:latin typeface="Times New Roman" panose="02020603050405020304" pitchFamily="18" charset="0"/>
                <a:ea typeface="方正书宋简体"/>
              </a:rPr>
              <a:t>基于深度学习算法的人工智能系统的结构图</a:t>
            </a:r>
          </a:p>
        </p:txBody>
      </p:sp>
      <p:sp>
        <p:nvSpPr>
          <p:cNvPr id="6" name="矩形 5"/>
          <p:cNvSpPr/>
          <p:nvPr/>
        </p:nvSpPr>
        <p:spPr>
          <a:xfrm>
            <a:off x="7135392" y="2412077"/>
            <a:ext cx="44973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spc="1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  </a:t>
            </a:r>
            <a:r>
              <a:rPr lang="zh-CN" altLang="zh-CN" sz="2400" kern="100" spc="1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人工智能</a:t>
            </a:r>
            <a:r>
              <a:rPr lang="zh-CN" altLang="zh-CN" sz="2400" kern="100" spc="1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系统中，传感器就好像人的感官，而深度卷积神经网络就好像是人的大脑，对感官采集到的信号进行分析并做出决策。眼睛是人类最重要的感觉器官，人们从外界接收的各种信息中</a:t>
            </a:r>
            <a:r>
              <a:rPr lang="en-US" altLang="zh-CN" sz="2400" kern="100" spc="10" dirty="0">
                <a:latin typeface="Times New Roman" panose="02020603050405020304" pitchFamily="18" charset="0"/>
                <a:ea typeface="方正书宋简体"/>
              </a:rPr>
              <a:t>80%</a:t>
            </a:r>
            <a:r>
              <a:rPr lang="zh-CN" altLang="zh-CN" sz="2400" kern="100" spc="1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以上是通过视觉获得</a:t>
            </a:r>
            <a:r>
              <a:rPr lang="zh-CN" altLang="zh-CN" sz="2400" kern="100" spc="1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的</a:t>
            </a:r>
            <a:r>
              <a:rPr lang="zh-CN" altLang="en-US" sz="2400" kern="100" spc="1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992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深度学习的发展历程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t="2017"/>
          <a:stretch/>
        </p:blipFill>
        <p:spPr>
          <a:xfrm>
            <a:off x="2800350" y="1292742"/>
            <a:ext cx="6591300" cy="486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47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6483"/>
            <a:ext cx="10972800" cy="1143000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AI</a:t>
            </a:r>
            <a:r>
              <a:rPr lang="zh-CN" altLang="zh-CN" b="1" dirty="0">
                <a:latin typeface="+mj-ea"/>
              </a:rPr>
              <a:t>技术三要素之算法</a:t>
            </a:r>
            <a:endParaRPr lang="zh-CN" altLang="en-US" b="1" dirty="0">
              <a:latin typeface="+mj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648228"/>
              </p:ext>
            </p:extLst>
          </p:nvPr>
        </p:nvGraphicFramePr>
        <p:xfrm>
          <a:off x="1743270" y="1309483"/>
          <a:ext cx="8705460" cy="47968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4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6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4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9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0506"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zh-CN" sz="1800" b="1" kern="100" spc="20" dirty="0">
                          <a:effectLst/>
                        </a:rPr>
                        <a:t>框架</a:t>
                      </a:r>
                      <a:endParaRPr lang="zh-CN" sz="1800" b="1" spc="2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pc="10">
                          <a:effectLst/>
                        </a:rPr>
                        <a:t>单位</a:t>
                      </a:r>
                      <a:endParaRPr lang="zh-CN" sz="2000" b="1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pc="10">
                          <a:effectLst/>
                        </a:rPr>
                        <a:t>支持语言</a:t>
                      </a:r>
                      <a:endParaRPr lang="zh-CN" sz="2000" b="1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pc="10" dirty="0">
                          <a:effectLst/>
                        </a:rPr>
                        <a:t>简介</a:t>
                      </a:r>
                      <a:endParaRPr lang="zh-CN" sz="2000" b="1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539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TensorFlow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algn="ctr" fontAlgn="auto">
                        <a:spcAft>
                          <a:spcPts val="0"/>
                        </a:spcAft>
                      </a:pPr>
                      <a:r>
                        <a:rPr lang="zh-CN" sz="1400" kern="100" spc="20">
                          <a:effectLst/>
                        </a:rPr>
                        <a:t>谷歌</a:t>
                      </a:r>
                      <a:endParaRPr lang="zh-CN" sz="1400" spc="2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Python/C++/Go/</a:t>
                      </a:r>
                      <a:r>
                        <a:rPr lang="zh-CN" sz="1400" kern="100" spc="10">
                          <a:effectLst/>
                        </a:rPr>
                        <a:t>…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神经网络开源库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Caffe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加州大学伯克利分校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C++/Python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卷积神经网络开源框架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507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PaddlePaddle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百度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Python/C++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深度学习开源平台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668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CNTK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微软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 dirty="0">
                          <a:effectLst/>
                        </a:rPr>
                        <a:t>C++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深度学习计算网络工具包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508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Torch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Facebook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Lua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机器学习算法开源框架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260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Keras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谷歌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Python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模块化神经网络库</a:t>
                      </a:r>
                      <a:r>
                        <a:rPr lang="en-US" sz="1400" kern="100" spc="10">
                          <a:effectLst/>
                        </a:rPr>
                        <a:t>API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1907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Theano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蒙特利尔大学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Python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深度学习库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6552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DL4J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Skymind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Java/Scala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>
                          <a:effectLst/>
                        </a:rPr>
                        <a:t>分布式深度学习的库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9837"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 dirty="0" err="1">
                          <a:effectLst/>
                        </a:rPr>
                        <a:t>MXNet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DMLC</a:t>
                      </a:r>
                      <a:r>
                        <a:rPr lang="zh-CN" sz="1400" kern="100" spc="10">
                          <a:effectLst/>
                        </a:rPr>
                        <a:t>社区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7950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spc="10">
                          <a:effectLst/>
                        </a:rPr>
                        <a:t>C++/Python/R/</a:t>
                      </a:r>
                      <a:r>
                        <a:rPr lang="zh-CN" sz="1400" kern="100" spc="10">
                          <a:effectLst/>
                        </a:rPr>
                        <a:t>…</a:t>
                      </a:r>
                      <a:endParaRPr lang="zh-CN" sz="1600" kern="100" spc="1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indent="2667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spc="10" dirty="0">
                          <a:effectLst/>
                        </a:rPr>
                        <a:t>深度学习开源库</a:t>
                      </a:r>
                      <a:endParaRPr lang="zh-CN" sz="1600" kern="100" spc="1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0AB727B1-6897-497B-94FA-9977A250886C}" vid="{D1C3C9A2-DC46-4965-97B3-8EFD0E413FB9}"/>
    </a:ext>
  </a:extLst>
</a:theme>
</file>

<file path=ppt/theme/theme2.xml><?xml version="1.0" encoding="utf-8"?>
<a:theme xmlns:a="http://schemas.openxmlformats.org/drawingml/2006/main" name="主题2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2" id="{0AC71F16-5868-4B7D-BD13-F89800D2AE00}" vid="{9AEE09CA-9E87-45F2-9E0D-15F48C125EF2}"/>
    </a:ext>
  </a:extLst>
</a:theme>
</file>

<file path=ppt/theme/theme3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541</Words>
  <Application>Microsoft Office PowerPoint</Application>
  <PresentationFormat>宽屏</PresentationFormat>
  <Paragraphs>99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方正书宋简体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主题1</vt:lpstr>
      <vt:lpstr>主题2</vt:lpstr>
      <vt:lpstr>1_Office 主题</vt:lpstr>
      <vt:lpstr>人工智能概述</vt:lpstr>
      <vt:lpstr>引    言</vt:lpstr>
      <vt:lpstr>本章主要内容</vt:lpstr>
      <vt:lpstr>第四次工业革命浪潮</vt:lpstr>
      <vt:lpstr>人工智能时代</vt:lpstr>
      <vt:lpstr>PowerPoint 演示文稿</vt:lpstr>
      <vt:lpstr>基于深度学习算法的人工智能系统</vt:lpstr>
      <vt:lpstr>深度学习的发展历程</vt:lpstr>
      <vt:lpstr>AI技术三要素之算法</vt:lpstr>
      <vt:lpstr>通用计算机计算能力的演变</vt:lpstr>
      <vt:lpstr>人工智能芯片</vt:lpstr>
      <vt:lpstr>AI三要素之数据</vt:lpstr>
      <vt:lpstr>视频分析技术的应用案例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14</cp:revision>
  <dcterms:created xsi:type="dcterms:W3CDTF">2021-03-19T12:38:52Z</dcterms:created>
  <dcterms:modified xsi:type="dcterms:W3CDTF">2021-05-18T09:00:49Z</dcterms:modified>
</cp:coreProperties>
</file>