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72" r:id="rId1"/>
    <p:sldMasterId id="2147483687" r:id="rId2"/>
    <p:sldMasterId id="2147483699" r:id="rId3"/>
  </p:sldMasterIdLst>
  <p:notesMasterIdLst>
    <p:notesMasterId r:id="rId19"/>
  </p:notesMasterIdLst>
  <p:sldIdLst>
    <p:sldId id="256" r:id="rId4"/>
    <p:sldId id="268" r:id="rId5"/>
    <p:sldId id="257" r:id="rId6"/>
    <p:sldId id="258" r:id="rId7"/>
    <p:sldId id="259" r:id="rId8"/>
    <p:sldId id="260" r:id="rId9"/>
    <p:sldId id="261" r:id="rId10"/>
    <p:sldId id="270" r:id="rId11"/>
    <p:sldId id="263" r:id="rId12"/>
    <p:sldId id="269" r:id="rId13"/>
    <p:sldId id="262" r:id="rId14"/>
    <p:sldId id="264"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990" autoAdjust="0"/>
  </p:normalViewPr>
  <p:slideViewPr>
    <p:cSldViewPr snapToGrid="0">
      <p:cViewPr varScale="1">
        <p:scale>
          <a:sx n="80" d="100"/>
          <a:sy n="80" d="100"/>
        </p:scale>
        <p:origin x="78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A5D5B1-2145-4752-9D5D-F83B6A1DE430}" type="datetimeFigureOut">
              <a:rPr lang="zh-CN" altLang="en-US" smtClean="0"/>
              <a:t>2021/5/18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9C7680-C466-4AC1-A4B6-E3583905446B}" type="slidenum">
              <a:rPr lang="zh-CN" altLang="en-US" smtClean="0"/>
              <a:t>‹#›</a:t>
            </a:fld>
            <a:endParaRPr lang="zh-CN" altLang="en-US"/>
          </a:p>
        </p:txBody>
      </p:sp>
    </p:spTree>
    <p:extLst>
      <p:ext uri="{BB962C8B-B14F-4D97-AF65-F5344CB8AC3E}">
        <p14:creationId xmlns:p14="http://schemas.microsoft.com/office/powerpoint/2010/main" val="2732826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C7680-C466-4AC1-A4B6-E3583905446B}" type="slidenum">
              <a:rPr lang="zh-CN" altLang="en-US" smtClean="0"/>
              <a:t>5</a:t>
            </a:fld>
            <a:endParaRPr lang="zh-CN" altLang="en-US"/>
          </a:p>
        </p:txBody>
      </p:sp>
    </p:spTree>
    <p:extLst>
      <p:ext uri="{BB962C8B-B14F-4D97-AF65-F5344CB8AC3E}">
        <p14:creationId xmlns:p14="http://schemas.microsoft.com/office/powerpoint/2010/main" val="3025360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C7680-C466-4AC1-A4B6-E3583905446B}" type="slidenum">
              <a:rPr lang="zh-CN" altLang="en-US" smtClean="0"/>
              <a:t>7</a:t>
            </a:fld>
            <a:endParaRPr lang="zh-CN" altLang="en-US"/>
          </a:p>
        </p:txBody>
      </p:sp>
    </p:spTree>
    <p:extLst>
      <p:ext uri="{BB962C8B-B14F-4D97-AF65-F5344CB8AC3E}">
        <p14:creationId xmlns:p14="http://schemas.microsoft.com/office/powerpoint/2010/main" val="3459194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11730336" y="6426200"/>
            <a:ext cx="461665" cy="46038"/>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50000"/>
              </a:spcBef>
              <a:defRPr kumimoji="1" sz="3200" b="1">
                <a:solidFill>
                  <a:srgbClr val="FFFF00"/>
                </a:solidFill>
                <a:latin typeface="黑体" panose="02010609060101010101" pitchFamily="49" charset="-122"/>
                <a:ea typeface="黑体" panose="02010609060101010101" pitchFamily="49" charset="-122"/>
              </a:defRPr>
            </a:lvl1pPr>
            <a:lvl2pPr marL="742950" indent="-285750">
              <a:spcBef>
                <a:spcPct val="50000"/>
              </a:spcBef>
              <a:defRPr kumimoji="1" sz="3200" b="1">
                <a:solidFill>
                  <a:srgbClr val="FFFF00"/>
                </a:solidFill>
                <a:latin typeface="黑体" panose="02010609060101010101" pitchFamily="49" charset="-122"/>
                <a:ea typeface="黑体" panose="02010609060101010101" pitchFamily="49" charset="-122"/>
              </a:defRPr>
            </a:lvl2pPr>
            <a:lvl3pPr marL="1143000" indent="-228600">
              <a:spcBef>
                <a:spcPct val="50000"/>
              </a:spcBef>
              <a:defRPr kumimoji="1" sz="3200" b="1">
                <a:solidFill>
                  <a:srgbClr val="FFFF00"/>
                </a:solidFill>
                <a:latin typeface="黑体" panose="02010609060101010101" pitchFamily="49" charset="-122"/>
                <a:ea typeface="黑体" panose="02010609060101010101" pitchFamily="49" charset="-122"/>
              </a:defRPr>
            </a:lvl3pPr>
            <a:lvl4pPr marL="1600200" indent="-228600">
              <a:spcBef>
                <a:spcPct val="50000"/>
              </a:spcBef>
              <a:defRPr kumimoji="1" sz="3200" b="1">
                <a:solidFill>
                  <a:srgbClr val="FFFF00"/>
                </a:solidFill>
                <a:latin typeface="黑体" panose="02010609060101010101" pitchFamily="49" charset="-122"/>
                <a:ea typeface="黑体" panose="02010609060101010101" pitchFamily="49" charset="-122"/>
              </a:defRPr>
            </a:lvl4pPr>
            <a:lvl5pPr marL="2057400" indent="-228600">
              <a:spcBef>
                <a:spcPct val="50000"/>
              </a:spcBef>
              <a:defRPr kumimoji="1" sz="3200" b="1">
                <a:solidFill>
                  <a:srgbClr val="FFFF00"/>
                </a:solidFill>
                <a:latin typeface="黑体" panose="02010609060101010101" pitchFamily="49" charset="-122"/>
                <a:ea typeface="黑体" panose="02010609060101010101" pitchFamily="49" charset="-122"/>
              </a:defRPr>
            </a:lvl5pPr>
            <a:lvl6pPr marL="25146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6pPr>
            <a:lvl7pPr marL="29718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7pPr>
            <a:lvl8pPr marL="34290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8pPr>
            <a:lvl9pPr marL="38862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9pPr>
          </a:lstStyle>
          <a:p>
            <a:pPr eaLnBrk="1" hangingPunct="1">
              <a:spcBef>
                <a:spcPct val="0"/>
              </a:spcBef>
              <a:defRPr/>
            </a:pPr>
            <a:endParaRPr kumimoji="0" lang="zh-CN" altLang="en-US" sz="1800" b="0" smtClean="0">
              <a:solidFill>
                <a:srgbClr val="000000"/>
              </a:solidFill>
              <a:latin typeface="Calibri" panose="020F0502020204030204" pitchFamily="34" charset="0"/>
              <a:ea typeface="宋体" panose="02010600030101010101" pitchFamily="2" charset="-122"/>
            </a:endParaRPr>
          </a:p>
        </p:txBody>
      </p:sp>
      <p:sp>
        <p:nvSpPr>
          <p:cNvPr id="5" name="文本框 4"/>
          <p:cNvSpPr txBox="1">
            <a:spLocks noChangeArrowheads="1"/>
          </p:cNvSpPr>
          <p:nvPr/>
        </p:nvSpPr>
        <p:spPr bwMode="auto">
          <a:xfrm>
            <a:off x="8303684" y="6242050"/>
            <a:ext cx="3361267"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defRPr kumimoji="1" sz="3200" b="1">
                <a:solidFill>
                  <a:srgbClr val="FFFF00"/>
                </a:solidFill>
                <a:latin typeface="黑体" panose="02010609060101010101" pitchFamily="49" charset="-122"/>
                <a:ea typeface="黑体" panose="02010609060101010101" pitchFamily="49" charset="-122"/>
              </a:defRPr>
            </a:lvl1pPr>
            <a:lvl2pPr marL="742950" indent="-285750">
              <a:spcBef>
                <a:spcPct val="50000"/>
              </a:spcBef>
              <a:defRPr kumimoji="1" sz="3200" b="1">
                <a:solidFill>
                  <a:srgbClr val="FFFF00"/>
                </a:solidFill>
                <a:latin typeface="黑体" panose="02010609060101010101" pitchFamily="49" charset="-122"/>
                <a:ea typeface="黑体" panose="02010609060101010101" pitchFamily="49" charset="-122"/>
              </a:defRPr>
            </a:lvl2pPr>
            <a:lvl3pPr marL="1143000" indent="-228600">
              <a:spcBef>
                <a:spcPct val="50000"/>
              </a:spcBef>
              <a:defRPr kumimoji="1" sz="3200" b="1">
                <a:solidFill>
                  <a:srgbClr val="FFFF00"/>
                </a:solidFill>
                <a:latin typeface="黑体" panose="02010609060101010101" pitchFamily="49" charset="-122"/>
                <a:ea typeface="黑体" panose="02010609060101010101" pitchFamily="49" charset="-122"/>
              </a:defRPr>
            </a:lvl3pPr>
            <a:lvl4pPr marL="1600200" indent="-228600">
              <a:spcBef>
                <a:spcPct val="50000"/>
              </a:spcBef>
              <a:defRPr kumimoji="1" sz="3200" b="1">
                <a:solidFill>
                  <a:srgbClr val="FFFF00"/>
                </a:solidFill>
                <a:latin typeface="黑体" panose="02010609060101010101" pitchFamily="49" charset="-122"/>
                <a:ea typeface="黑体" panose="02010609060101010101" pitchFamily="49" charset="-122"/>
              </a:defRPr>
            </a:lvl4pPr>
            <a:lvl5pPr marL="2057400" indent="-228600">
              <a:spcBef>
                <a:spcPct val="50000"/>
              </a:spcBef>
              <a:defRPr kumimoji="1" sz="3200" b="1">
                <a:solidFill>
                  <a:srgbClr val="FFFF00"/>
                </a:solidFill>
                <a:latin typeface="黑体" panose="02010609060101010101" pitchFamily="49" charset="-122"/>
                <a:ea typeface="黑体" panose="02010609060101010101" pitchFamily="49" charset="-122"/>
              </a:defRPr>
            </a:lvl5pPr>
            <a:lvl6pPr marL="25146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6pPr>
            <a:lvl7pPr marL="29718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7pPr>
            <a:lvl8pPr marL="34290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8pPr>
            <a:lvl9pPr marL="38862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9pPr>
          </a:lstStyle>
          <a:p>
            <a:pPr eaLnBrk="1" hangingPunct="1">
              <a:spcBef>
                <a:spcPct val="0"/>
              </a:spcBef>
              <a:defRPr/>
            </a:pPr>
            <a:r>
              <a:rPr kumimoji="0" lang="zh-CN" altLang="en-US" sz="1800" b="0" smtClean="0">
                <a:solidFill>
                  <a:srgbClr val="FFFFFF"/>
                </a:solidFill>
                <a:latin typeface="Calibri" panose="020F0502020204030204" pitchFamily="34" charset="0"/>
                <a:ea typeface="宋体" panose="02010600030101010101" pitchFamily="2" charset="-122"/>
              </a:rPr>
              <a:t>信号检测与传感器技术</a:t>
            </a:r>
          </a:p>
        </p:txBody>
      </p:sp>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6" name="矩形 5"/>
          <p:cNvSpPr/>
          <p:nvPr userDrawn="1"/>
        </p:nvSpPr>
        <p:spPr>
          <a:xfrm>
            <a:off x="8306512" y="6246976"/>
            <a:ext cx="3352800" cy="3589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计算机视觉</a:t>
            </a:r>
            <a:endParaRPr lang="zh-CN" altLang="en-US" dirty="0"/>
          </a:p>
        </p:txBody>
      </p:sp>
    </p:spTree>
    <p:extLst>
      <p:ext uri="{BB962C8B-B14F-4D97-AF65-F5344CB8AC3E}">
        <p14:creationId xmlns:p14="http://schemas.microsoft.com/office/powerpoint/2010/main" val="356763824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202702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51491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1625600" y="1066800"/>
            <a:ext cx="10261600" cy="609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576917" y="2017713"/>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860117" y="20177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860117" y="41513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11"/>
          <p:cNvSpPr>
            <a:spLocks noGrp="1" noChangeArrowheads="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7" name="Rectangle 12"/>
          <p:cNvSpPr>
            <a:spLocks noGrp="1" noChangeArrowheads="1"/>
          </p:cNvSpPr>
          <p:nvPr>
            <p:ph type="ftr" sz="quarter" idx="11"/>
          </p:nvPr>
        </p:nvSpPr>
        <p:spPr/>
        <p:txBody>
          <a:bodyPr/>
          <a:lstStyle>
            <a:lvl1pPr>
              <a:defRPr/>
            </a:lvl1pPr>
          </a:lstStyle>
          <a:p>
            <a:endParaRPr lang="zh-CN" altLang="en-US"/>
          </a:p>
        </p:txBody>
      </p:sp>
      <p:sp>
        <p:nvSpPr>
          <p:cNvPr id="8" name="Rectangle 13"/>
          <p:cNvSpPr>
            <a:spLocks noGrp="1" noChangeArrowheads="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158788707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576917" y="1066801"/>
            <a:ext cx="10363200" cy="5065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11"/>
          <p:cNvSpPr>
            <a:spLocks noGrp="1" noChangeArrowheads="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4" name="Rectangle 12"/>
          <p:cNvSpPr>
            <a:spLocks noGrp="1" noChangeArrowheads="1"/>
          </p:cNvSpPr>
          <p:nvPr>
            <p:ph type="ftr" sz="quarter" idx="11"/>
          </p:nvPr>
        </p:nvSpPr>
        <p:spPr/>
        <p:txBody>
          <a:bodyPr/>
          <a:lstStyle>
            <a:lvl1pPr>
              <a:defRPr/>
            </a:lvl1pPr>
          </a:lstStyle>
          <a:p>
            <a:endParaRPr lang="zh-CN" altLang="en-US"/>
          </a:p>
        </p:txBody>
      </p:sp>
      <p:sp>
        <p:nvSpPr>
          <p:cNvPr id="5" name="Rectangle 13"/>
          <p:cNvSpPr>
            <a:spLocks noGrp="1" noChangeArrowheads="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406380526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25600" y="1066800"/>
            <a:ext cx="10261600" cy="6096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1576917" y="20177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860117" y="20177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1576917" y="41513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6860117" y="4151313"/>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1"/>
          <p:cNvSpPr>
            <a:spLocks noGrp="1" noChangeArrowheads="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8" name="Rectangle 12"/>
          <p:cNvSpPr>
            <a:spLocks noGrp="1" noChangeArrowheads="1"/>
          </p:cNvSpPr>
          <p:nvPr>
            <p:ph type="ftr" sz="quarter" idx="11"/>
          </p:nvPr>
        </p:nvSpPr>
        <p:spPr/>
        <p:txBody>
          <a:bodyPr/>
          <a:lstStyle>
            <a:lvl1pPr>
              <a:defRPr/>
            </a:lvl1pPr>
          </a:lstStyle>
          <a:p>
            <a:endParaRPr lang="zh-CN" altLang="en-US"/>
          </a:p>
        </p:txBody>
      </p:sp>
      <p:sp>
        <p:nvSpPr>
          <p:cNvPr id="9" name="Rectangle 13"/>
          <p:cNvSpPr>
            <a:spLocks noGrp="1" noChangeArrowheads="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326845073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985972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4245586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6691428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5181536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013493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
        <p:nvSpPr>
          <p:cNvPr id="7" name="矩形 6"/>
          <p:cNvSpPr/>
          <p:nvPr userDrawn="1"/>
        </p:nvSpPr>
        <p:spPr>
          <a:xfrm>
            <a:off x="8306512" y="6246976"/>
            <a:ext cx="3352800" cy="3589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计算机视觉</a:t>
            </a:r>
            <a:endParaRPr lang="zh-CN" altLang="en-US" dirty="0"/>
          </a:p>
        </p:txBody>
      </p:sp>
    </p:spTree>
    <p:extLst>
      <p:ext uri="{BB962C8B-B14F-4D97-AF65-F5344CB8AC3E}">
        <p14:creationId xmlns:p14="http://schemas.microsoft.com/office/powerpoint/2010/main" val="54145074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30805286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3781379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723514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5066265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811086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961351-E963-4AA2-A79E-D1E87417C2D0}" type="datetimeFigureOut">
              <a:rPr lang="zh-CN" altLang="en-US" smtClean="0"/>
              <a:t>2021/5/18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999618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36777495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35988290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5354209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301510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40161397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6914131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3023288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4942285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9853806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5919417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3747719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567730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1438697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940393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104527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4067807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330021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D961351-E963-4AA2-A79E-D1E87417C2D0}" type="datetimeFigureOut">
              <a:rPr lang="zh-CN" altLang="en-US" smtClean="0"/>
              <a:t>2021/5/18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2095637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hangingPunct="1">
              <a:spcBef>
                <a:spcPct val="50000"/>
              </a:spcBef>
              <a:defRPr sz="1200">
                <a:solidFill>
                  <a:schemeClr val="tx1">
                    <a:tint val="75000"/>
                  </a:schemeClr>
                </a:solidFill>
                <a:latin typeface="黑体" pitchFamily="2" charset="-122"/>
                <a:ea typeface="黑体" pitchFamily="2" charset="-122"/>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hangingPunct="1">
              <a:spcBef>
                <a:spcPct val="50000"/>
              </a:spcBef>
              <a:defRPr sz="1200">
                <a:solidFill>
                  <a:schemeClr val="tx1">
                    <a:tint val="75000"/>
                  </a:schemeClr>
                </a:solidFill>
                <a:latin typeface="黑体" pitchFamily="2" charset="-122"/>
                <a:ea typeface="黑体" pitchFamily="2" charset="-122"/>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50000"/>
              </a:spcBef>
              <a:defRPr sz="1200">
                <a:solidFill>
                  <a:srgbClr val="898989"/>
                </a:solidFill>
              </a:defRPr>
            </a:lvl1pPr>
          </a:lstStyle>
          <a:p>
            <a:fld id="{4DD00590-8200-45D9-BAAA-91B936BFF40E}" type="slidenum">
              <a:rPr lang="zh-CN" altLang="en-US" smtClean="0"/>
              <a:t>‹#›</a:t>
            </a:fld>
            <a:endParaRPr lang="zh-CN" altLang="en-US"/>
          </a:p>
        </p:txBody>
      </p:sp>
      <p:pic>
        <p:nvPicPr>
          <p:cNvPr id="1031" name="图片 1"/>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9935634" y="-168275"/>
            <a:ext cx="2715684"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p:cNvSpPr txBox="1">
            <a:spLocks noChangeArrowheads="1"/>
          </p:cNvSpPr>
          <p:nvPr/>
        </p:nvSpPr>
        <p:spPr bwMode="auto">
          <a:xfrm>
            <a:off x="11730336" y="6426200"/>
            <a:ext cx="461665" cy="46038"/>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50000"/>
              </a:spcBef>
              <a:defRPr kumimoji="1" sz="3200" b="1">
                <a:solidFill>
                  <a:srgbClr val="FFFF00"/>
                </a:solidFill>
                <a:latin typeface="黑体" panose="02010609060101010101" pitchFamily="49" charset="-122"/>
                <a:ea typeface="黑体" panose="02010609060101010101" pitchFamily="49" charset="-122"/>
              </a:defRPr>
            </a:lvl1pPr>
            <a:lvl2pPr marL="742950" indent="-285750">
              <a:spcBef>
                <a:spcPct val="50000"/>
              </a:spcBef>
              <a:defRPr kumimoji="1" sz="3200" b="1">
                <a:solidFill>
                  <a:srgbClr val="FFFF00"/>
                </a:solidFill>
                <a:latin typeface="黑体" panose="02010609060101010101" pitchFamily="49" charset="-122"/>
                <a:ea typeface="黑体" panose="02010609060101010101" pitchFamily="49" charset="-122"/>
              </a:defRPr>
            </a:lvl2pPr>
            <a:lvl3pPr marL="1143000" indent="-228600">
              <a:spcBef>
                <a:spcPct val="50000"/>
              </a:spcBef>
              <a:defRPr kumimoji="1" sz="3200" b="1">
                <a:solidFill>
                  <a:srgbClr val="FFFF00"/>
                </a:solidFill>
                <a:latin typeface="黑体" panose="02010609060101010101" pitchFamily="49" charset="-122"/>
                <a:ea typeface="黑体" panose="02010609060101010101" pitchFamily="49" charset="-122"/>
              </a:defRPr>
            </a:lvl3pPr>
            <a:lvl4pPr marL="1600200" indent="-228600">
              <a:spcBef>
                <a:spcPct val="50000"/>
              </a:spcBef>
              <a:defRPr kumimoji="1" sz="3200" b="1">
                <a:solidFill>
                  <a:srgbClr val="FFFF00"/>
                </a:solidFill>
                <a:latin typeface="黑体" panose="02010609060101010101" pitchFamily="49" charset="-122"/>
                <a:ea typeface="黑体" panose="02010609060101010101" pitchFamily="49" charset="-122"/>
              </a:defRPr>
            </a:lvl4pPr>
            <a:lvl5pPr marL="2057400" indent="-228600">
              <a:spcBef>
                <a:spcPct val="50000"/>
              </a:spcBef>
              <a:defRPr kumimoji="1" sz="3200" b="1">
                <a:solidFill>
                  <a:srgbClr val="FFFF00"/>
                </a:solidFill>
                <a:latin typeface="黑体" panose="02010609060101010101" pitchFamily="49" charset="-122"/>
                <a:ea typeface="黑体" panose="02010609060101010101" pitchFamily="49" charset="-122"/>
              </a:defRPr>
            </a:lvl5pPr>
            <a:lvl6pPr marL="25146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6pPr>
            <a:lvl7pPr marL="29718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7pPr>
            <a:lvl8pPr marL="34290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8pPr>
            <a:lvl9pPr marL="38862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9pPr>
          </a:lstStyle>
          <a:p>
            <a:pPr eaLnBrk="1" hangingPunct="1">
              <a:spcBef>
                <a:spcPct val="0"/>
              </a:spcBef>
              <a:defRPr/>
            </a:pPr>
            <a:endParaRPr kumimoji="0" lang="zh-CN" altLang="en-US" sz="1800" b="0" smtClean="0">
              <a:solidFill>
                <a:srgbClr val="000000"/>
              </a:solidFill>
              <a:latin typeface="Calibri" panose="020F0502020204030204" pitchFamily="34" charset="0"/>
              <a:ea typeface="宋体" panose="02010600030101010101" pitchFamily="2" charset="-122"/>
            </a:endParaRPr>
          </a:p>
        </p:txBody>
      </p:sp>
      <p:sp>
        <p:nvSpPr>
          <p:cNvPr id="1033" name="文本框 8"/>
          <p:cNvSpPr txBox="1">
            <a:spLocks noChangeArrowheads="1"/>
          </p:cNvSpPr>
          <p:nvPr/>
        </p:nvSpPr>
        <p:spPr bwMode="auto">
          <a:xfrm>
            <a:off x="8303684" y="6242050"/>
            <a:ext cx="3361267"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defRPr kumimoji="1" sz="3200" b="1">
                <a:solidFill>
                  <a:srgbClr val="FFFF00"/>
                </a:solidFill>
                <a:latin typeface="黑体" panose="02010609060101010101" pitchFamily="49" charset="-122"/>
                <a:ea typeface="黑体" panose="02010609060101010101" pitchFamily="49" charset="-122"/>
              </a:defRPr>
            </a:lvl1pPr>
            <a:lvl2pPr marL="742950" indent="-285750">
              <a:spcBef>
                <a:spcPct val="50000"/>
              </a:spcBef>
              <a:defRPr kumimoji="1" sz="3200" b="1">
                <a:solidFill>
                  <a:srgbClr val="FFFF00"/>
                </a:solidFill>
                <a:latin typeface="黑体" panose="02010609060101010101" pitchFamily="49" charset="-122"/>
                <a:ea typeface="黑体" panose="02010609060101010101" pitchFamily="49" charset="-122"/>
              </a:defRPr>
            </a:lvl2pPr>
            <a:lvl3pPr marL="1143000" indent="-228600">
              <a:spcBef>
                <a:spcPct val="50000"/>
              </a:spcBef>
              <a:defRPr kumimoji="1" sz="3200" b="1">
                <a:solidFill>
                  <a:srgbClr val="FFFF00"/>
                </a:solidFill>
                <a:latin typeface="黑体" panose="02010609060101010101" pitchFamily="49" charset="-122"/>
                <a:ea typeface="黑体" panose="02010609060101010101" pitchFamily="49" charset="-122"/>
              </a:defRPr>
            </a:lvl3pPr>
            <a:lvl4pPr marL="1600200" indent="-228600">
              <a:spcBef>
                <a:spcPct val="50000"/>
              </a:spcBef>
              <a:defRPr kumimoji="1" sz="3200" b="1">
                <a:solidFill>
                  <a:srgbClr val="FFFF00"/>
                </a:solidFill>
                <a:latin typeface="黑体" panose="02010609060101010101" pitchFamily="49" charset="-122"/>
                <a:ea typeface="黑体" panose="02010609060101010101" pitchFamily="49" charset="-122"/>
              </a:defRPr>
            </a:lvl4pPr>
            <a:lvl5pPr marL="2057400" indent="-228600">
              <a:spcBef>
                <a:spcPct val="50000"/>
              </a:spcBef>
              <a:defRPr kumimoji="1" sz="3200" b="1">
                <a:solidFill>
                  <a:srgbClr val="FFFF00"/>
                </a:solidFill>
                <a:latin typeface="黑体" panose="02010609060101010101" pitchFamily="49" charset="-122"/>
                <a:ea typeface="黑体" panose="02010609060101010101" pitchFamily="49" charset="-122"/>
              </a:defRPr>
            </a:lvl5pPr>
            <a:lvl6pPr marL="25146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6pPr>
            <a:lvl7pPr marL="29718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7pPr>
            <a:lvl8pPr marL="34290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8pPr>
            <a:lvl9pPr marL="3886200" indent="-228600" eaLnBrk="0" fontAlgn="base" hangingPunct="0">
              <a:spcBef>
                <a:spcPct val="50000"/>
              </a:spcBef>
              <a:spcAft>
                <a:spcPct val="0"/>
              </a:spcAft>
              <a:defRPr kumimoji="1" sz="3200" b="1">
                <a:solidFill>
                  <a:srgbClr val="FFFF00"/>
                </a:solidFill>
                <a:latin typeface="黑体" panose="02010609060101010101" pitchFamily="49" charset="-122"/>
                <a:ea typeface="黑体" panose="02010609060101010101" pitchFamily="49" charset="-122"/>
              </a:defRPr>
            </a:lvl9pPr>
          </a:lstStyle>
          <a:p>
            <a:pPr eaLnBrk="1" hangingPunct="1">
              <a:spcBef>
                <a:spcPct val="0"/>
              </a:spcBef>
              <a:defRPr/>
            </a:pPr>
            <a:r>
              <a:rPr kumimoji="0" lang="zh-CN" altLang="en-US" sz="1800" b="0" smtClean="0">
                <a:solidFill>
                  <a:srgbClr val="FFFFFF"/>
                </a:solidFill>
                <a:latin typeface="Calibri" panose="020F0502020204030204" pitchFamily="34" charset="0"/>
                <a:ea typeface="宋体" panose="02010600030101010101" pitchFamily="2" charset="-122"/>
              </a:rPr>
              <a:t>信号检测与传感器技术</a:t>
            </a:r>
          </a:p>
        </p:txBody>
      </p:sp>
    </p:spTree>
    <p:extLst>
      <p:ext uri="{BB962C8B-B14F-4D97-AF65-F5344CB8AC3E}">
        <p14:creationId xmlns:p14="http://schemas.microsoft.com/office/powerpoint/2010/main" val="4272269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pitchFamily="2" charset="-122"/>
        </a:defRPr>
      </a:lvl2pPr>
      <a:lvl3pPr algn="ctr" rtl="0" eaLnBrk="1" fontAlgn="base" hangingPunct="1">
        <a:spcBef>
          <a:spcPct val="0"/>
        </a:spcBef>
        <a:spcAft>
          <a:spcPct val="0"/>
        </a:spcAft>
        <a:defRPr sz="4400">
          <a:solidFill>
            <a:schemeClr val="tx1"/>
          </a:solidFill>
          <a:latin typeface="Calibri" pitchFamily="34" charset="0"/>
          <a:ea typeface="宋体" pitchFamily="2" charset="-122"/>
        </a:defRPr>
      </a:lvl3pPr>
      <a:lvl4pPr algn="ctr" rtl="0" eaLnBrk="1" fontAlgn="base" hangingPunct="1">
        <a:spcBef>
          <a:spcPct val="0"/>
        </a:spcBef>
        <a:spcAft>
          <a:spcPct val="0"/>
        </a:spcAft>
        <a:defRPr sz="4400">
          <a:solidFill>
            <a:schemeClr val="tx1"/>
          </a:solidFill>
          <a:latin typeface="Calibri" pitchFamily="34" charset="0"/>
          <a:ea typeface="宋体" pitchFamily="2" charset="-122"/>
        </a:defRPr>
      </a:lvl4pPr>
      <a:lvl5pPr algn="ctr" rtl="0" eaLnBrk="1" fontAlgn="base" hangingPunct="1">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CD961351-E963-4AA2-A79E-D1E87417C2D0}" type="datetimeFigureOut">
              <a:rPr lang="zh-CN" altLang="en-US" smtClean="0"/>
              <a:t>2021/5/18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4DD00590-8200-45D9-BAAA-91B936BFF40E}" type="slidenum">
              <a:rPr lang="zh-CN" altLang="en-US" smtClean="0"/>
              <a:t>‹#›</a:t>
            </a:fld>
            <a:endParaRPr lang="zh-CN" altLang="en-US"/>
          </a:p>
        </p:txBody>
      </p:sp>
    </p:spTree>
    <p:extLst>
      <p:ext uri="{BB962C8B-B14F-4D97-AF65-F5344CB8AC3E}">
        <p14:creationId xmlns:p14="http://schemas.microsoft.com/office/powerpoint/2010/main" val="427160508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2021/5/18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354473562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eaLnBrk="1" fontAlgn="base" hangingPunct="1">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image" Target="../media/image12.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z="6000" b="1" dirty="0" smtClean="0"/>
              <a:t>第</a:t>
            </a:r>
            <a:r>
              <a:rPr lang="en-US" altLang="zh-CN" sz="6000" b="1" dirty="0"/>
              <a:t>3</a:t>
            </a:r>
            <a:r>
              <a:rPr lang="zh-CN" altLang="en-US" sz="6000" b="1" dirty="0" smtClean="0"/>
              <a:t>章</a:t>
            </a:r>
            <a:r>
              <a:rPr lang="en-US" altLang="zh-CN" sz="6000" b="1" dirty="0" smtClean="0"/>
              <a:t/>
            </a:r>
            <a:br>
              <a:rPr lang="en-US" altLang="zh-CN" sz="6000" b="1" dirty="0" smtClean="0"/>
            </a:br>
            <a:r>
              <a:rPr lang="zh-CN" altLang="en-US" sz="6000" b="1" dirty="0"/>
              <a:t>目标检测</a:t>
            </a:r>
          </a:p>
        </p:txBody>
      </p:sp>
    </p:spTree>
    <p:extLst>
      <p:ext uri="{BB962C8B-B14F-4D97-AF65-F5344CB8AC3E}">
        <p14:creationId xmlns:p14="http://schemas.microsoft.com/office/powerpoint/2010/main" val="38418564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SSD</a:t>
            </a:r>
            <a:r>
              <a:rPr lang="zh-CN" altLang="zh-CN" b="1" dirty="0"/>
              <a:t>（</a:t>
            </a:r>
            <a:r>
              <a:rPr lang="en-US" altLang="zh-CN" b="1" dirty="0"/>
              <a:t>Single Shot Multi Box Detector</a:t>
            </a:r>
            <a:r>
              <a:rPr lang="zh-CN" altLang="zh-CN" b="1" dirty="0"/>
              <a:t>）目标检测算法</a:t>
            </a:r>
            <a:endParaRPr lang="zh-CN" altLang="en-US" b="1" dirty="0"/>
          </a:p>
        </p:txBody>
      </p:sp>
      <p:sp>
        <p:nvSpPr>
          <p:cNvPr id="17" name="Rectangle 15"/>
          <p:cNvSpPr>
            <a:spLocks noChangeArrowheads="1"/>
          </p:cNvSpPr>
          <p:nvPr/>
        </p:nvSpPr>
        <p:spPr bwMode="auto">
          <a:xfrm>
            <a:off x="858416" y="170750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19"/>
          <p:cNvSpPr>
            <a:spLocks noChangeArrowheads="1"/>
          </p:cNvSpPr>
          <p:nvPr/>
        </p:nvSpPr>
        <p:spPr bwMode="auto">
          <a:xfrm>
            <a:off x="3004457" y="32857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21"/>
          <p:cNvSpPr>
            <a:spLocks noChangeArrowheads="1"/>
          </p:cNvSpPr>
          <p:nvPr/>
        </p:nvSpPr>
        <p:spPr bwMode="auto">
          <a:xfrm>
            <a:off x="3004457" y="442877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descr="20161101170413607"/>
          <p:cNvPicPr/>
          <p:nvPr/>
        </p:nvPicPr>
        <p:blipFill>
          <a:blip r:embed="rId2">
            <a:extLst>
              <a:ext uri="{28A0092B-C50C-407E-A947-70E740481C1C}">
                <a14:useLocalDpi xmlns:a14="http://schemas.microsoft.com/office/drawing/2010/main" val="0"/>
              </a:ext>
            </a:extLst>
          </a:blip>
          <a:srcRect/>
          <a:stretch>
            <a:fillRect/>
          </a:stretch>
        </p:blipFill>
        <p:spPr>
          <a:xfrm>
            <a:off x="2195408" y="1997367"/>
            <a:ext cx="7359139" cy="3162462"/>
          </a:xfrm>
          <a:prstGeom prst="rect">
            <a:avLst/>
          </a:prstGeom>
          <a:noFill/>
          <a:ln>
            <a:noFill/>
          </a:ln>
        </p:spPr>
      </p:pic>
      <p:sp>
        <p:nvSpPr>
          <p:cNvPr id="3" name="矩形 2"/>
          <p:cNvSpPr/>
          <p:nvPr/>
        </p:nvSpPr>
        <p:spPr>
          <a:xfrm>
            <a:off x="4564125" y="5571771"/>
            <a:ext cx="2858475"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cs typeface="宋体" panose="02010600030101010101" pitchFamily="2" charset="-122"/>
              </a:rPr>
              <a:t>图</a:t>
            </a:r>
            <a:r>
              <a:rPr lang="en-US" altLang="zh-CN" kern="100" dirty="0">
                <a:latin typeface="Times New Roman" panose="02020603050405020304" pitchFamily="18" charset="0"/>
                <a:cs typeface="宋体" panose="02010600030101010101" pitchFamily="2" charset="-122"/>
              </a:rPr>
              <a:t>3-5 SSD</a:t>
            </a:r>
            <a:r>
              <a:rPr lang="zh-CN" altLang="zh-CN" kern="100" dirty="0">
                <a:latin typeface="Times New Roman" panose="02020603050405020304" pitchFamily="18" charset="0"/>
                <a:cs typeface="宋体" panose="02010600030101010101" pitchFamily="2" charset="-122"/>
              </a:rPr>
              <a:t>目标检测过程</a:t>
            </a:r>
            <a:endParaRPr lang="zh-CN" altLang="zh-CN" sz="2400"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289431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5746" y="274638"/>
            <a:ext cx="10972800" cy="1143000"/>
          </a:xfrm>
        </p:spPr>
        <p:txBody>
          <a:bodyPr/>
          <a:lstStyle/>
          <a:p>
            <a:r>
              <a:rPr lang="zh-CN" altLang="en-US" b="1" dirty="0"/>
              <a:t>目标检测算法评价指标</a:t>
            </a:r>
          </a:p>
        </p:txBody>
      </p:sp>
      <p:sp>
        <p:nvSpPr>
          <p:cNvPr id="4" name="Rectangle 3"/>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222910580"/>
              </p:ext>
            </p:extLst>
          </p:nvPr>
        </p:nvGraphicFramePr>
        <p:xfrm>
          <a:off x="1408923" y="1642513"/>
          <a:ext cx="2295330" cy="805183"/>
        </p:xfrm>
        <a:graphic>
          <a:graphicData uri="http://schemas.openxmlformats.org/presentationml/2006/ole">
            <mc:AlternateContent xmlns:mc="http://schemas.openxmlformats.org/markup-compatibility/2006">
              <mc:Choice xmlns:v="urn:schemas-microsoft-com:vml" Requires="v">
                <p:oleObj spid="_x0000_s1062" name="Equation" r:id="rId3" imgW="1308100" imgH="457200" progId="Equation.DSMT4">
                  <p:embed/>
                </p:oleObj>
              </mc:Choice>
              <mc:Fallback>
                <p:oleObj name="Equation" r:id="rId3" imgW="13081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8923" y="1642513"/>
                        <a:ext cx="2295330" cy="805183"/>
                      </a:xfrm>
                      <a:prstGeom prst="rect">
                        <a:avLst/>
                      </a:prstGeom>
                      <a:noFill/>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879231876"/>
              </p:ext>
            </p:extLst>
          </p:nvPr>
        </p:nvGraphicFramePr>
        <p:xfrm>
          <a:off x="4432040" y="1561137"/>
          <a:ext cx="2084663" cy="672472"/>
        </p:xfrm>
        <a:graphic>
          <a:graphicData uri="http://schemas.openxmlformats.org/presentationml/2006/ole">
            <mc:AlternateContent xmlns:mc="http://schemas.openxmlformats.org/markup-compatibility/2006">
              <mc:Choice xmlns:v="urn:schemas-microsoft-com:vml" Requires="v">
                <p:oleObj spid="_x0000_s1063" name="Equation" r:id="rId5" imgW="1180588" imgH="380835" progId="Equation.DSMT4">
                  <p:embed/>
                </p:oleObj>
              </mc:Choice>
              <mc:Fallback>
                <p:oleObj name="Equation" r:id="rId5" imgW="1180588" imgH="380835"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2040" y="1561137"/>
                        <a:ext cx="2084663" cy="672472"/>
                      </a:xfrm>
                      <a:prstGeom prst="rect">
                        <a:avLst/>
                      </a:prstGeom>
                      <a:noFill/>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840552889"/>
              </p:ext>
            </p:extLst>
          </p:nvPr>
        </p:nvGraphicFramePr>
        <p:xfrm>
          <a:off x="8028261" y="1417638"/>
          <a:ext cx="1791478" cy="649479"/>
        </p:xfrm>
        <a:graphic>
          <a:graphicData uri="http://schemas.openxmlformats.org/presentationml/2006/ole">
            <mc:AlternateContent xmlns:mc="http://schemas.openxmlformats.org/markup-compatibility/2006">
              <mc:Choice xmlns:v="urn:schemas-microsoft-com:vml" Requires="v">
                <p:oleObj spid="_x0000_s1064" name="Equation" r:id="rId7" imgW="1028254" imgH="393529" progId="Equation.DSMT4">
                  <p:embed/>
                </p:oleObj>
              </mc:Choice>
              <mc:Fallback>
                <p:oleObj name="Equation" r:id="rId7" imgW="1028254" imgH="393529"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8261" y="1417638"/>
                        <a:ext cx="1791478" cy="649479"/>
                      </a:xfrm>
                      <a:prstGeom prst="rect">
                        <a:avLst/>
                      </a:prstGeom>
                      <a:noFill/>
                    </p:spPr>
                  </p:pic>
                </p:oleObj>
              </mc:Fallback>
            </mc:AlternateContent>
          </a:graphicData>
        </a:graphic>
      </p:graphicFrame>
      <p:sp>
        <p:nvSpPr>
          <p:cNvPr id="10" name="矩形 9"/>
          <p:cNvSpPr/>
          <p:nvPr/>
        </p:nvSpPr>
        <p:spPr>
          <a:xfrm>
            <a:off x="1375536" y="2768466"/>
            <a:ext cx="9081797" cy="875881"/>
          </a:xfrm>
          <a:prstGeom prst="rect">
            <a:avLst/>
          </a:prstGeom>
        </p:spPr>
        <p:txBody>
          <a:bodyPr wrap="square">
            <a:spAutoFit/>
          </a:bodyPr>
          <a:lstStyle/>
          <a:p>
            <a:pPr algn="just">
              <a:lnSpc>
                <a:spcPct val="150000"/>
              </a:lnSpc>
              <a:spcAft>
                <a:spcPts val="0"/>
              </a:spcAft>
            </a:pPr>
            <a:r>
              <a:rPr lang="zh-CN" altLang="zh-CN" kern="100" dirty="0">
                <a:latin typeface="Calibri" panose="020F0502020204030204" pitchFamily="34" charset="0"/>
                <a:cs typeface="Times New Roman" panose="02020603050405020304" pitchFamily="18" charset="0"/>
              </a:rPr>
              <a:t>其中，</a:t>
            </a:r>
            <a:r>
              <a:rPr lang="en-US" altLang="zh-CN" kern="100" dirty="0">
                <a:latin typeface="Calibri" panose="020F0502020204030204" pitchFamily="34" charset="0"/>
                <a:cs typeface="Times New Roman" panose="02020603050405020304" pitchFamily="18" charset="0"/>
              </a:rPr>
              <a:t>TP</a:t>
            </a:r>
            <a:r>
              <a:rPr lang="zh-CN" altLang="zh-CN" kern="100" dirty="0">
                <a:latin typeface="Calibri" panose="020F0502020204030204" pitchFamily="34" charset="0"/>
                <a:cs typeface="Times New Roman" panose="02020603050405020304" pitchFamily="18" charset="0"/>
              </a:rPr>
              <a:t>表示正确预测到的正样本数量，</a:t>
            </a:r>
            <a:r>
              <a:rPr lang="en-US" altLang="zh-CN" kern="100" dirty="0">
                <a:latin typeface="Calibri" panose="020F0502020204030204" pitchFamily="34" charset="0"/>
                <a:cs typeface="Times New Roman" panose="02020603050405020304" pitchFamily="18" charset="0"/>
              </a:rPr>
              <a:t>FP</a:t>
            </a:r>
            <a:r>
              <a:rPr lang="zh-CN" altLang="zh-CN" kern="100" dirty="0">
                <a:latin typeface="Calibri" panose="020F0502020204030204" pitchFamily="34" charset="0"/>
                <a:cs typeface="Times New Roman" panose="02020603050405020304" pitchFamily="18" charset="0"/>
              </a:rPr>
              <a:t>表示错误预测的正样本数量，</a:t>
            </a:r>
            <a:r>
              <a:rPr lang="en-US" altLang="zh-CN" kern="100" dirty="0">
                <a:latin typeface="Calibri" panose="020F0502020204030204" pitchFamily="34" charset="0"/>
                <a:cs typeface="Times New Roman" panose="02020603050405020304" pitchFamily="18" charset="0"/>
              </a:rPr>
              <a:t>FN</a:t>
            </a:r>
            <a:r>
              <a:rPr lang="zh-CN" altLang="zh-CN" kern="100" dirty="0">
                <a:latin typeface="Calibri" panose="020F0502020204030204" pitchFamily="34" charset="0"/>
                <a:cs typeface="Times New Roman" panose="02020603050405020304" pitchFamily="18" charset="0"/>
              </a:rPr>
              <a:t>预测错误的负真实样本数量。</a:t>
            </a:r>
          </a:p>
        </p:txBody>
      </p:sp>
      <p:graphicFrame>
        <p:nvGraphicFramePr>
          <p:cNvPr id="12" name="对象 11"/>
          <p:cNvGraphicFramePr>
            <a:graphicFrameLocks noChangeAspect="1"/>
          </p:cNvGraphicFramePr>
          <p:nvPr>
            <p:extLst>
              <p:ext uri="{D42A27DB-BD31-4B8C-83A1-F6EECF244321}">
                <p14:modId xmlns:p14="http://schemas.microsoft.com/office/powerpoint/2010/main" val="3617606199"/>
              </p:ext>
            </p:extLst>
          </p:nvPr>
        </p:nvGraphicFramePr>
        <p:xfrm>
          <a:off x="4519562" y="4826373"/>
          <a:ext cx="2133602" cy="650374"/>
        </p:xfrm>
        <a:graphic>
          <a:graphicData uri="http://schemas.openxmlformats.org/presentationml/2006/ole">
            <mc:AlternateContent xmlns:mc="http://schemas.openxmlformats.org/markup-compatibility/2006">
              <mc:Choice xmlns:v="urn:schemas-microsoft-com:vml" Requires="v">
                <p:oleObj spid="_x0000_s1065" name="Equation" r:id="rId9" imgW="1435100" imgH="431800" progId="Equation.DSMT4">
                  <p:embed/>
                </p:oleObj>
              </mc:Choice>
              <mc:Fallback>
                <p:oleObj name="Equation" r:id="rId9" imgW="1435100" imgH="4318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9562" y="4826373"/>
                        <a:ext cx="2133602" cy="650374"/>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923292538"/>
              </p:ext>
            </p:extLst>
          </p:nvPr>
        </p:nvGraphicFramePr>
        <p:xfrm>
          <a:off x="4603538" y="5623230"/>
          <a:ext cx="1965651" cy="694347"/>
        </p:xfrm>
        <a:graphic>
          <a:graphicData uri="http://schemas.openxmlformats.org/presentationml/2006/ole">
            <mc:AlternateContent xmlns:mc="http://schemas.openxmlformats.org/markup-compatibility/2006">
              <mc:Choice xmlns:v="urn:schemas-microsoft-com:vml" Requires="v">
                <p:oleObj spid="_x0000_s1066" name="Equation" r:id="rId11" imgW="1231366" imgH="431613" progId="Equation.DSMT4">
                  <p:embed/>
                </p:oleObj>
              </mc:Choice>
              <mc:Fallback>
                <p:oleObj name="Equation" r:id="rId11" imgW="1231366" imgH="431613"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03538" y="5623230"/>
                        <a:ext cx="1965651" cy="694347"/>
                      </a:xfrm>
                      <a:prstGeom prst="rect">
                        <a:avLst/>
                      </a:prstGeom>
                      <a:noFill/>
                    </p:spPr>
                  </p:pic>
                </p:oleObj>
              </mc:Fallback>
            </mc:AlternateContent>
          </a:graphicData>
        </a:graphic>
      </p:graphicFrame>
      <p:sp>
        <p:nvSpPr>
          <p:cNvPr id="17" name="Rectangle 11"/>
          <p:cNvSpPr>
            <a:spLocks noChangeArrowheads="1"/>
          </p:cNvSpPr>
          <p:nvPr/>
        </p:nvSpPr>
        <p:spPr bwMode="auto">
          <a:xfrm>
            <a:off x="0" y="8985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(3-5)</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8" name="Rectangle 12"/>
          <p:cNvSpPr>
            <a:spLocks noChangeArrowheads="1"/>
          </p:cNvSpPr>
          <p:nvPr/>
        </p:nvSpPr>
        <p:spPr bwMode="auto">
          <a:xfrm>
            <a:off x="0" y="13398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20" name="图片 19"/>
          <p:cNvPicPr>
            <a:picLocks noChangeAspect="1"/>
          </p:cNvPicPr>
          <p:nvPr/>
        </p:nvPicPr>
        <p:blipFill>
          <a:blip r:embed="rId13"/>
          <a:stretch>
            <a:fillRect/>
          </a:stretch>
        </p:blipFill>
        <p:spPr>
          <a:xfrm>
            <a:off x="4238259" y="4011502"/>
            <a:ext cx="2696209" cy="668388"/>
          </a:xfrm>
          <a:prstGeom prst="rect">
            <a:avLst/>
          </a:prstGeom>
        </p:spPr>
      </p:pic>
    </p:spTree>
    <p:extLst>
      <p:ext uri="{BB962C8B-B14F-4D97-AF65-F5344CB8AC3E}">
        <p14:creationId xmlns:p14="http://schemas.microsoft.com/office/powerpoint/2010/main" val="3340423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深度卷积神经网络目标检测算法性能对比</a:t>
            </a:r>
          </a:p>
        </p:txBody>
      </p:sp>
      <p:graphicFrame>
        <p:nvGraphicFramePr>
          <p:cNvPr id="3" name="表格 2"/>
          <p:cNvGraphicFramePr>
            <a:graphicFrameLocks noGrp="1"/>
          </p:cNvGraphicFramePr>
          <p:nvPr>
            <p:extLst>
              <p:ext uri="{D42A27DB-BD31-4B8C-83A1-F6EECF244321}">
                <p14:modId xmlns:p14="http://schemas.microsoft.com/office/powerpoint/2010/main" val="1875232166"/>
              </p:ext>
            </p:extLst>
          </p:nvPr>
        </p:nvGraphicFramePr>
        <p:xfrm>
          <a:off x="2162176" y="2847974"/>
          <a:ext cx="7286625" cy="2638426"/>
        </p:xfrm>
        <a:graphic>
          <a:graphicData uri="http://schemas.openxmlformats.org/drawingml/2006/table">
            <a:tbl>
              <a:tblPr firstRow="1" firstCol="1" bandRow="1">
                <a:tableStyleId>{5C22544A-7EE6-4342-B048-85BDC9FD1C3A}</a:tableStyleId>
              </a:tblPr>
              <a:tblGrid>
                <a:gridCol w="2428875">
                  <a:extLst>
                    <a:ext uri="{9D8B030D-6E8A-4147-A177-3AD203B41FA5}">
                      <a16:colId xmlns:a16="http://schemas.microsoft.com/office/drawing/2014/main" val="20000"/>
                    </a:ext>
                  </a:extLst>
                </a:gridCol>
                <a:gridCol w="2428875">
                  <a:extLst>
                    <a:ext uri="{9D8B030D-6E8A-4147-A177-3AD203B41FA5}">
                      <a16:colId xmlns:a16="http://schemas.microsoft.com/office/drawing/2014/main" val="20001"/>
                    </a:ext>
                  </a:extLst>
                </a:gridCol>
                <a:gridCol w="2428875">
                  <a:extLst>
                    <a:ext uri="{9D8B030D-6E8A-4147-A177-3AD203B41FA5}">
                      <a16:colId xmlns:a16="http://schemas.microsoft.com/office/drawing/2014/main" val="20002"/>
                    </a:ext>
                  </a:extLst>
                </a:gridCol>
              </a:tblGrid>
              <a:tr h="376918">
                <a:tc>
                  <a:txBody>
                    <a:bodyPr/>
                    <a:lstStyle/>
                    <a:p>
                      <a:pPr algn="ctr">
                        <a:spcAft>
                          <a:spcPts val="0"/>
                        </a:spcAft>
                      </a:pPr>
                      <a:r>
                        <a:rPr lang="zh-CN" sz="2000" kern="100" dirty="0">
                          <a:effectLst/>
                        </a:rPr>
                        <a:t>检测框架</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dirty="0" err="1">
                          <a:effectLst/>
                        </a:rPr>
                        <a:t>mAP</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FPS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6918">
                <a:tc>
                  <a:txBody>
                    <a:bodyPr/>
                    <a:lstStyle/>
                    <a:p>
                      <a:pPr algn="ctr">
                        <a:spcAft>
                          <a:spcPts val="0"/>
                        </a:spcAft>
                      </a:pPr>
                      <a:r>
                        <a:rPr lang="en-US" sz="2000" kern="100">
                          <a:effectLst/>
                        </a:rPr>
                        <a:t>R-FCN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79.4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6918">
                <a:tc>
                  <a:txBody>
                    <a:bodyPr/>
                    <a:lstStyle/>
                    <a:p>
                      <a:pPr algn="ctr">
                        <a:spcAft>
                          <a:spcPts val="0"/>
                        </a:spcAft>
                      </a:pPr>
                      <a:r>
                        <a:rPr lang="en-US" sz="2000" kern="100">
                          <a:effectLst/>
                        </a:rPr>
                        <a:t>Faster R-CNN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76.4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6918">
                <a:tc>
                  <a:txBody>
                    <a:bodyPr/>
                    <a:lstStyle/>
                    <a:p>
                      <a:pPr algn="ctr">
                        <a:spcAft>
                          <a:spcPts val="0"/>
                        </a:spcAft>
                      </a:pPr>
                      <a:r>
                        <a:rPr lang="en-US" sz="2000" kern="100">
                          <a:effectLst/>
                        </a:rPr>
                        <a:t>SSD500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76.8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19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6918">
                <a:tc>
                  <a:txBody>
                    <a:bodyPr/>
                    <a:lstStyle/>
                    <a:p>
                      <a:pPr algn="ctr">
                        <a:spcAft>
                          <a:spcPts val="0"/>
                        </a:spcAft>
                      </a:pPr>
                      <a:r>
                        <a:rPr lang="en-US" sz="2000" kern="100">
                          <a:effectLst/>
                        </a:rPr>
                        <a:t>YOLO</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63.4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45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6918">
                <a:tc>
                  <a:txBody>
                    <a:bodyPr/>
                    <a:lstStyle/>
                    <a:p>
                      <a:pPr algn="ctr">
                        <a:spcAft>
                          <a:spcPts val="0"/>
                        </a:spcAft>
                      </a:pPr>
                      <a:r>
                        <a:rPr lang="en-US" sz="2000" kern="100">
                          <a:effectLst/>
                        </a:rPr>
                        <a:t>YOLO v2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78.6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40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6918">
                <a:tc>
                  <a:txBody>
                    <a:bodyPr/>
                    <a:lstStyle/>
                    <a:p>
                      <a:pPr algn="ctr">
                        <a:spcAft>
                          <a:spcPts val="0"/>
                        </a:spcAft>
                      </a:pPr>
                      <a:r>
                        <a:rPr lang="en-US" sz="2000" kern="100">
                          <a:effectLst/>
                        </a:rPr>
                        <a:t>YOLO v3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82.3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dirty="0">
                          <a:effectLst/>
                        </a:rPr>
                        <a:t>39</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sp>
        <p:nvSpPr>
          <p:cNvPr id="5" name="Rectangle 1"/>
          <p:cNvSpPr>
            <a:spLocks noChangeArrowheads="1"/>
          </p:cNvSpPr>
          <p:nvPr/>
        </p:nvSpPr>
        <p:spPr bwMode="auto">
          <a:xfrm>
            <a:off x="4493718" y="1958782"/>
            <a:ext cx="261962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dirty="0">
                <a:latin typeface="Calibri" panose="020F0502020204030204" pitchFamily="34" charset="0"/>
                <a:cs typeface="Times New Roman" panose="02020603050405020304" pitchFamily="18" charset="0"/>
              </a:rPr>
              <a:t>表</a:t>
            </a:r>
            <a:r>
              <a:rPr lang="en-US" altLang="zh-CN" dirty="0">
                <a:latin typeface="Calibri" panose="020F0502020204030204" pitchFamily="34" charset="0"/>
                <a:cs typeface="Times New Roman" panose="02020603050405020304" pitchFamily="18" charset="0"/>
              </a:rPr>
              <a:t>3-1 </a:t>
            </a:r>
            <a:r>
              <a:rPr lang="zh-CN" altLang="en-US" dirty="0">
                <a:latin typeface="Calibri" panose="020F0502020204030204" pitchFamily="34" charset="0"/>
                <a:cs typeface="Times New Roman" panose="02020603050405020304" pitchFamily="18" charset="0"/>
              </a:rPr>
              <a:t>目标检测网络对比</a:t>
            </a:r>
            <a:endParaRPr lang="zh-CN" altLang="en-US" sz="14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79268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目标检测项目实战</a:t>
            </a:r>
          </a:p>
        </p:txBody>
      </p:sp>
      <p:sp>
        <p:nvSpPr>
          <p:cNvPr id="3" name="矩形 2"/>
          <p:cNvSpPr/>
          <p:nvPr/>
        </p:nvSpPr>
        <p:spPr>
          <a:xfrm>
            <a:off x="501131" y="1370773"/>
            <a:ext cx="10876384" cy="1200329"/>
          </a:xfrm>
          <a:prstGeom prst="rect">
            <a:avLst/>
          </a:prstGeom>
        </p:spPr>
        <p:txBody>
          <a:bodyPr wrap="square">
            <a:spAutoFit/>
          </a:bodyPr>
          <a:lstStyle/>
          <a:p>
            <a:pPr indent="312420" algn="just">
              <a:lnSpc>
                <a:spcPct val="150000"/>
              </a:lnSpc>
              <a:spcAft>
                <a:spcPts val="0"/>
              </a:spcAft>
            </a:pPr>
            <a:r>
              <a:rPr lang="zh-CN" altLang="zh-CN" sz="2400" dirty="0"/>
              <a:t>项目简介：可以识别如图</a:t>
            </a:r>
            <a:r>
              <a:rPr lang="en-US" altLang="zh-CN" sz="2400" dirty="0"/>
              <a:t>3-6</a:t>
            </a:r>
            <a:r>
              <a:rPr lang="zh-CN" altLang="zh-CN" sz="2400" dirty="0"/>
              <a:t>所示的图像中</a:t>
            </a:r>
            <a:r>
              <a:rPr lang="en-US" altLang="zh-CN" sz="2400" dirty="0"/>
              <a:t>20</a:t>
            </a:r>
            <a:r>
              <a:rPr lang="zh-CN" altLang="zh-CN" sz="2400" dirty="0"/>
              <a:t>类物体。用到的训练集为</a:t>
            </a:r>
            <a:r>
              <a:rPr lang="en-US" altLang="zh-CN" sz="2400" dirty="0"/>
              <a:t>VOC</a:t>
            </a:r>
            <a:r>
              <a:rPr lang="zh-CN" altLang="zh-CN" sz="2400" dirty="0"/>
              <a:t>数据集。</a:t>
            </a:r>
            <a:endParaRPr lang="zh-CN" altLang="zh-CN" sz="2400" kern="100" dirty="0">
              <a:latin typeface="Calibri" panose="020F0502020204030204" pitchFamily="34" charset="0"/>
              <a:cs typeface="Times New Roman" panose="02020603050405020304" pitchFamily="18" charset="0"/>
            </a:endParaRPr>
          </a:p>
        </p:txBody>
      </p:sp>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3151" y="2571102"/>
            <a:ext cx="5921884" cy="373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50837" y="6379254"/>
            <a:ext cx="3017813" cy="402546"/>
          </a:xfrm>
          <a:prstGeom prst="rect">
            <a:avLst/>
          </a:prstGeom>
        </p:spPr>
        <p:txBody>
          <a:bodyPr wrap="none">
            <a:spAutoFit/>
          </a:bodyPr>
          <a:lstStyle/>
          <a:p>
            <a:pPr indent="269875" algn="ctr">
              <a:lnSpc>
                <a:spcPct val="112000"/>
              </a:lnSpc>
              <a:spcAft>
                <a:spcPts val="0"/>
              </a:spcAft>
            </a:pPr>
            <a:r>
              <a:rPr lang="zh-CN" altLang="zh-CN" kern="100" spc="20" dirty="0">
                <a:latin typeface="Times New Roman" panose="02020603050405020304" pitchFamily="18" charset="0"/>
                <a:ea typeface="方正书宋_GBK"/>
              </a:rPr>
              <a:t>图</a:t>
            </a:r>
            <a:r>
              <a:rPr lang="en-US" altLang="zh-CN" kern="100" spc="20" dirty="0">
                <a:latin typeface="Times New Roman" panose="02020603050405020304" pitchFamily="18" charset="0"/>
                <a:ea typeface="方正书宋_GBK"/>
              </a:rPr>
              <a:t>3-6  VOC</a:t>
            </a:r>
            <a:r>
              <a:rPr lang="zh-CN" altLang="zh-CN" kern="100" spc="20" dirty="0">
                <a:latin typeface="Times New Roman" panose="02020603050405020304" pitchFamily="18" charset="0"/>
                <a:ea typeface="方正书宋_GBK"/>
              </a:rPr>
              <a:t>数据集示意图</a:t>
            </a:r>
            <a:endParaRPr lang="zh-CN" altLang="zh-CN" sz="2000" kern="100" spc="20" dirty="0">
              <a:effectLst/>
              <a:latin typeface="Times New Roman" panose="02020603050405020304" pitchFamily="18" charset="0"/>
              <a:ea typeface="方正书宋_GBK"/>
            </a:endParaRPr>
          </a:p>
        </p:txBody>
      </p:sp>
    </p:spTree>
    <p:extLst>
      <p:ext uri="{BB962C8B-B14F-4D97-AF65-F5344CB8AC3E}">
        <p14:creationId xmlns:p14="http://schemas.microsoft.com/office/powerpoint/2010/main" val="12808668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 本章小结</a:t>
            </a:r>
          </a:p>
        </p:txBody>
      </p:sp>
      <p:sp>
        <p:nvSpPr>
          <p:cNvPr id="3" name="矩形 2"/>
          <p:cNvSpPr/>
          <p:nvPr/>
        </p:nvSpPr>
        <p:spPr>
          <a:xfrm>
            <a:off x="999930" y="1990540"/>
            <a:ext cx="10192139" cy="1569660"/>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cs typeface="Times New Roman" panose="02020603050405020304" pitchFamily="18" charset="0"/>
              </a:rPr>
              <a:t>本章介绍了几种典型的深度学习目标检测算法。深度学习算法主要可以分为以</a:t>
            </a:r>
            <a:r>
              <a:rPr lang="en-US" altLang="zh-CN" sz="2400" kern="100" dirty="0">
                <a:latin typeface="Calibri" panose="020F0502020204030204" pitchFamily="34" charset="0"/>
                <a:cs typeface="Times New Roman" panose="02020603050405020304" pitchFamily="18" charset="0"/>
              </a:rPr>
              <a:t>Faster R-CNN</a:t>
            </a:r>
            <a:r>
              <a:rPr lang="zh-CN" altLang="zh-CN" sz="2400" kern="100" dirty="0">
                <a:latin typeface="Calibri" panose="020F0502020204030204" pitchFamily="34" charset="0"/>
                <a:cs typeface="Times New Roman" panose="02020603050405020304" pitchFamily="18" charset="0"/>
              </a:rPr>
              <a:t>为代表的基于候选区域的目标检测算法及与</a:t>
            </a:r>
            <a:r>
              <a:rPr lang="en-US" altLang="zh-CN" sz="2400" kern="100" dirty="0">
                <a:latin typeface="Calibri" panose="020F0502020204030204" pitchFamily="34" charset="0"/>
                <a:cs typeface="Times New Roman" panose="02020603050405020304" pitchFamily="18" charset="0"/>
              </a:rPr>
              <a:t>YOLO</a:t>
            </a:r>
            <a:r>
              <a:rPr lang="zh-CN" altLang="zh-CN" sz="2400" kern="100" dirty="0">
                <a:latin typeface="Calibri" panose="020F0502020204030204" pitchFamily="34" charset="0"/>
                <a:cs typeface="Times New Roman" panose="02020603050405020304" pitchFamily="18" charset="0"/>
              </a:rPr>
              <a:t>为代表的基于回归的目标检测算法。并通过项目实例分别介绍两种目标检测算法的构建方法。</a:t>
            </a:r>
          </a:p>
        </p:txBody>
      </p:sp>
    </p:spTree>
    <p:extLst>
      <p:ext uri="{BB962C8B-B14F-4D97-AF65-F5344CB8AC3E}">
        <p14:creationId xmlns:p14="http://schemas.microsoft.com/office/powerpoint/2010/main" val="1816762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思考题</a:t>
            </a:r>
          </a:p>
        </p:txBody>
      </p:sp>
      <p:sp>
        <p:nvSpPr>
          <p:cNvPr id="3" name="内容占位符 2"/>
          <p:cNvSpPr>
            <a:spLocks noGrp="1"/>
          </p:cNvSpPr>
          <p:nvPr>
            <p:ph idx="1"/>
          </p:nvPr>
        </p:nvSpPr>
        <p:spPr/>
        <p:txBody>
          <a:bodyPr/>
          <a:lstStyle/>
          <a:p>
            <a:pPr marL="0" indent="0">
              <a:buNone/>
            </a:pPr>
            <a:r>
              <a:rPr lang="en-US" altLang="zh-CN" sz="2400" dirty="0"/>
              <a:t>1</a:t>
            </a:r>
            <a:r>
              <a:rPr lang="zh-CN" altLang="zh-CN" sz="2400" dirty="0"/>
              <a:t>、试用</a:t>
            </a:r>
            <a:r>
              <a:rPr lang="en-US" altLang="zh-CN" sz="2400" dirty="0"/>
              <a:t>Python</a:t>
            </a:r>
            <a:r>
              <a:rPr lang="zh-CN" altLang="zh-CN" sz="2400" dirty="0"/>
              <a:t>编程实现</a:t>
            </a:r>
            <a:r>
              <a:rPr lang="en-US" altLang="zh-CN" sz="2400" dirty="0" err="1"/>
              <a:t>mAp</a:t>
            </a:r>
            <a:r>
              <a:rPr lang="zh-CN" altLang="zh-CN" sz="2400" dirty="0"/>
              <a:t>的计算</a:t>
            </a:r>
          </a:p>
          <a:p>
            <a:pPr marL="0" indent="0">
              <a:buNone/>
            </a:pPr>
            <a:r>
              <a:rPr lang="en-US" altLang="zh-CN" sz="2400" dirty="0"/>
              <a:t>2</a:t>
            </a:r>
            <a:r>
              <a:rPr lang="zh-CN" altLang="zh-CN" sz="2400" dirty="0"/>
              <a:t>、解释非极大值抑制（</a:t>
            </a:r>
            <a:r>
              <a:rPr lang="en-US" altLang="zh-CN" sz="2400" dirty="0"/>
              <a:t>NMS</a:t>
            </a:r>
            <a:r>
              <a:rPr lang="zh-CN" altLang="zh-CN" sz="2400" dirty="0"/>
              <a:t>）算法和</a:t>
            </a:r>
            <a:r>
              <a:rPr lang="en-US" altLang="zh-CN" sz="2400" dirty="0"/>
              <a:t>Soft NMS</a:t>
            </a:r>
            <a:r>
              <a:rPr lang="zh-CN" altLang="zh-CN" sz="2400" dirty="0"/>
              <a:t>，用</a:t>
            </a:r>
            <a:r>
              <a:rPr lang="en-US" altLang="zh-CN" sz="2400" dirty="0"/>
              <a:t>Python</a:t>
            </a:r>
            <a:r>
              <a:rPr lang="zh-CN" altLang="zh-CN" sz="2400" dirty="0"/>
              <a:t>编程实现</a:t>
            </a:r>
            <a:r>
              <a:rPr lang="en-US" altLang="zh-CN" sz="2400" dirty="0"/>
              <a:t>NMS</a:t>
            </a:r>
            <a:r>
              <a:rPr lang="zh-CN" altLang="zh-CN" sz="2400" dirty="0"/>
              <a:t>算法。</a:t>
            </a:r>
          </a:p>
          <a:p>
            <a:pPr marL="0" indent="0">
              <a:buNone/>
            </a:pPr>
            <a:r>
              <a:rPr lang="en-US" altLang="zh-CN" sz="2400" dirty="0"/>
              <a:t>3</a:t>
            </a:r>
            <a:r>
              <a:rPr lang="zh-CN" altLang="zh-CN" sz="2400" dirty="0"/>
              <a:t>、解释交并比（</a:t>
            </a:r>
            <a:r>
              <a:rPr lang="en-US" altLang="zh-CN" sz="2400" dirty="0" err="1"/>
              <a:t>IoU</a:t>
            </a:r>
            <a:r>
              <a:rPr lang="zh-CN" altLang="zh-CN" sz="2400" dirty="0"/>
              <a:t>）的概念。</a:t>
            </a:r>
          </a:p>
          <a:p>
            <a:pPr marL="0" indent="0">
              <a:buNone/>
            </a:pPr>
            <a:r>
              <a:rPr lang="en-US" altLang="zh-CN" sz="2400" dirty="0"/>
              <a:t>4</a:t>
            </a:r>
            <a:r>
              <a:rPr lang="zh-CN" altLang="zh-CN" sz="2400" dirty="0"/>
              <a:t>、解释</a:t>
            </a:r>
            <a:r>
              <a:rPr lang="en-US" altLang="zh-CN" sz="2400" dirty="0"/>
              <a:t>Faster R-CNN</a:t>
            </a:r>
            <a:r>
              <a:rPr lang="zh-CN" altLang="zh-CN" sz="2400" dirty="0"/>
              <a:t>中</a:t>
            </a:r>
            <a:r>
              <a:rPr lang="en-US" altLang="zh-CN" sz="2400" dirty="0"/>
              <a:t>RPN</a:t>
            </a:r>
            <a:r>
              <a:rPr lang="zh-CN" altLang="zh-CN" sz="2400" dirty="0"/>
              <a:t>的作用。</a:t>
            </a:r>
          </a:p>
          <a:p>
            <a:pPr marL="0" indent="0">
              <a:buNone/>
            </a:pPr>
            <a:r>
              <a:rPr lang="en-US" altLang="zh-CN" sz="2400" dirty="0"/>
              <a:t>5</a:t>
            </a:r>
            <a:r>
              <a:rPr lang="zh-CN" altLang="zh-CN" sz="2400" dirty="0"/>
              <a:t>、动手实践</a:t>
            </a:r>
            <a:r>
              <a:rPr lang="en-US" altLang="zh-CN" sz="2400" dirty="0"/>
              <a:t>YOLO</a:t>
            </a:r>
            <a:r>
              <a:rPr lang="zh-CN" altLang="zh-CN" sz="2400" dirty="0"/>
              <a:t>的训练和测试</a:t>
            </a:r>
            <a:r>
              <a:rPr lang="zh-CN" altLang="zh-CN" dirty="0"/>
              <a:t>。</a:t>
            </a:r>
          </a:p>
          <a:p>
            <a:endParaRPr lang="zh-CN" altLang="en-US" dirty="0"/>
          </a:p>
        </p:txBody>
      </p:sp>
    </p:spTree>
    <p:extLst>
      <p:ext uri="{BB962C8B-B14F-4D97-AF65-F5344CB8AC3E}">
        <p14:creationId xmlns:p14="http://schemas.microsoft.com/office/powerpoint/2010/main" val="517158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83969"/>
            <a:ext cx="10972800" cy="1143000"/>
          </a:xfrm>
        </p:spPr>
        <p:txBody>
          <a:bodyPr/>
          <a:lstStyle/>
          <a:p>
            <a:r>
              <a:rPr lang="zh-CN" altLang="en-US" b="1" dirty="0" smtClean="0"/>
              <a:t>引    言</a:t>
            </a:r>
            <a:endParaRPr lang="zh-CN" altLang="en-US" b="1" dirty="0"/>
          </a:p>
        </p:txBody>
      </p:sp>
      <p:sp>
        <p:nvSpPr>
          <p:cNvPr id="3" name="内容占位符 2"/>
          <p:cNvSpPr>
            <a:spLocks noGrp="1"/>
          </p:cNvSpPr>
          <p:nvPr>
            <p:ph idx="1"/>
          </p:nvPr>
        </p:nvSpPr>
        <p:spPr>
          <a:xfrm>
            <a:off x="609600" y="1609826"/>
            <a:ext cx="10972800" cy="4525963"/>
          </a:xfrm>
        </p:spPr>
        <p:txBody>
          <a:bodyPr/>
          <a:lstStyle/>
          <a:p>
            <a:pPr marL="0" indent="0">
              <a:buNone/>
            </a:pPr>
            <a:endParaRPr lang="en-US" altLang="zh-CN" sz="2800" dirty="0" smtClean="0"/>
          </a:p>
          <a:p>
            <a:pPr marL="0" indent="0">
              <a:buNone/>
            </a:pPr>
            <a:r>
              <a:rPr lang="zh-CN" altLang="zh-CN" sz="2400" dirty="0"/>
              <a:t>目标检测是计算机视觉和数字图像处理的一个热门方向，广泛应用于机器人导航、智能视频监控、工业检测、航空航天等诸多领域，通过计算机视觉减少对人力资本的消耗，具有重要的现实意义。因此，目标检测也就成为了近年来理论和应用的研究热点，它是图像处理和计算机视觉学科的重要分支，也是智能监控系统的核心部分，同时目标检测也是泛身份识别领域的一个基础性的算法，对后续的人脸识别、步态识别、人群计数、实例分割等任务起着至关重要的作用。</a:t>
            </a:r>
          </a:p>
        </p:txBody>
      </p:sp>
    </p:spTree>
    <p:extLst>
      <p:ext uri="{BB962C8B-B14F-4D97-AF65-F5344CB8AC3E}">
        <p14:creationId xmlns:p14="http://schemas.microsoft.com/office/powerpoint/2010/main" val="18426093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本章主要内容</a:t>
            </a:r>
            <a:endParaRPr lang="zh-CN" altLang="en-US" b="1" dirty="0"/>
          </a:p>
        </p:txBody>
      </p:sp>
      <p:sp>
        <p:nvSpPr>
          <p:cNvPr id="3" name="内容占位符 2"/>
          <p:cNvSpPr>
            <a:spLocks noGrp="1"/>
          </p:cNvSpPr>
          <p:nvPr>
            <p:ph idx="1"/>
          </p:nvPr>
        </p:nvSpPr>
        <p:spPr>
          <a:xfrm>
            <a:off x="609600" y="2118049"/>
            <a:ext cx="10972800" cy="4008115"/>
          </a:xfrm>
        </p:spPr>
        <p:txBody>
          <a:bodyPr/>
          <a:lstStyle/>
          <a:p>
            <a:pPr lvl="0">
              <a:buFont typeface="Wingdings" panose="05000000000000000000" pitchFamily="2" charset="2"/>
              <a:buChar char="Ø"/>
            </a:pPr>
            <a:r>
              <a:rPr lang="zh-CN" altLang="zh-CN" sz="2400" dirty="0"/>
              <a:t>目标检测的</a:t>
            </a:r>
            <a:r>
              <a:rPr lang="zh-CN" altLang="zh-CN" sz="2400" dirty="0" smtClean="0"/>
              <a:t>概念</a:t>
            </a:r>
            <a:endParaRPr lang="en-US" altLang="zh-CN" sz="2400" dirty="0" smtClean="0"/>
          </a:p>
          <a:p>
            <a:pPr lvl="0">
              <a:buFont typeface="Wingdings" panose="05000000000000000000" pitchFamily="2" charset="2"/>
              <a:buChar char="Ø"/>
            </a:pPr>
            <a:endParaRPr lang="zh-CN" altLang="zh-CN" sz="2400" dirty="0"/>
          </a:p>
          <a:p>
            <a:pPr lvl="0">
              <a:buFont typeface="Wingdings" panose="05000000000000000000" pitchFamily="2" charset="2"/>
              <a:buChar char="Ø"/>
            </a:pPr>
            <a:r>
              <a:rPr lang="zh-CN" altLang="zh-CN" sz="2400" dirty="0"/>
              <a:t>典型的深度学习目标检测</a:t>
            </a:r>
            <a:r>
              <a:rPr lang="zh-CN" altLang="zh-CN" sz="2400" dirty="0" smtClean="0"/>
              <a:t>算法</a:t>
            </a:r>
            <a:endParaRPr lang="en-US" altLang="zh-CN" sz="2400" dirty="0" smtClean="0"/>
          </a:p>
          <a:p>
            <a:pPr lvl="0">
              <a:buFont typeface="Wingdings" panose="05000000000000000000" pitchFamily="2" charset="2"/>
              <a:buChar char="Ø"/>
            </a:pPr>
            <a:endParaRPr lang="zh-CN" altLang="zh-CN" sz="2400" dirty="0"/>
          </a:p>
          <a:p>
            <a:pPr lvl="0">
              <a:buFont typeface="Wingdings" panose="05000000000000000000" pitchFamily="2" charset="2"/>
              <a:buChar char="Ø"/>
            </a:pPr>
            <a:r>
              <a:rPr lang="zh-CN" altLang="zh-CN" sz="2400" dirty="0"/>
              <a:t>项目实战</a:t>
            </a:r>
          </a:p>
          <a:p>
            <a:pPr marL="0" indent="0">
              <a:buNone/>
            </a:pPr>
            <a:endParaRPr lang="zh-CN" altLang="en-US" dirty="0"/>
          </a:p>
        </p:txBody>
      </p:sp>
    </p:spTree>
    <p:extLst>
      <p:ext uri="{BB962C8B-B14F-4D97-AF65-F5344CB8AC3E}">
        <p14:creationId xmlns:p14="http://schemas.microsoft.com/office/powerpoint/2010/main" val="2653504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 目标检测与定位的概念</a:t>
            </a:r>
          </a:p>
        </p:txBody>
      </p:sp>
      <p:sp>
        <p:nvSpPr>
          <p:cNvPr id="5" name="矩形 4"/>
          <p:cNvSpPr/>
          <p:nvPr/>
        </p:nvSpPr>
        <p:spPr>
          <a:xfrm>
            <a:off x="1129199" y="1597507"/>
            <a:ext cx="10341428" cy="1569660"/>
          </a:xfrm>
          <a:prstGeom prst="rect">
            <a:avLst/>
          </a:prstGeom>
        </p:spPr>
        <p:txBody>
          <a:bodyPr wrap="square">
            <a:spAutoFit/>
          </a:bodyPr>
          <a:lstStyle/>
          <a:p>
            <a:r>
              <a:rPr lang="zh-CN" altLang="zh-CN" sz="2400" dirty="0"/>
              <a:t>目标检测的任务是找出图像中所有感兴趣的目标，确定它们的</a:t>
            </a:r>
            <a:r>
              <a:rPr lang="zh-CN" altLang="zh-CN" sz="2400" b="1" dirty="0"/>
              <a:t>位置</a:t>
            </a:r>
            <a:r>
              <a:rPr lang="zh-CN" altLang="zh-CN" sz="2400" dirty="0"/>
              <a:t>和</a:t>
            </a:r>
            <a:r>
              <a:rPr lang="zh-CN" altLang="zh-CN" sz="2400" b="1" dirty="0"/>
              <a:t>类别</a:t>
            </a:r>
            <a:r>
              <a:rPr lang="zh-CN" altLang="zh-CN" sz="2400" dirty="0"/>
              <a:t>。（如图</a:t>
            </a:r>
            <a:r>
              <a:rPr lang="en-US" altLang="zh-CN" sz="2400" dirty="0"/>
              <a:t>3-1</a:t>
            </a:r>
            <a:r>
              <a:rPr lang="zh-CN" altLang="zh-CN" sz="2400" dirty="0"/>
              <a:t>所示）。由于各类物体有不同的形状、姿态，加上成像时受光照、遮挡等因素的干扰，目标检测一直是计算机视觉领域最严峻的挑战之一。</a:t>
            </a:r>
          </a:p>
          <a:p>
            <a:endParaRPr lang="zh-CN" altLang="en-US" sz="2400" dirty="0"/>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3756660" y="3200484"/>
            <a:ext cx="4678680" cy="2829560"/>
          </a:xfrm>
          <a:prstGeom prst="rect">
            <a:avLst/>
          </a:prstGeom>
        </p:spPr>
      </p:pic>
      <p:sp>
        <p:nvSpPr>
          <p:cNvPr id="3" name="矩形 2"/>
          <p:cNvSpPr/>
          <p:nvPr/>
        </p:nvSpPr>
        <p:spPr>
          <a:xfrm>
            <a:off x="4591271" y="6209913"/>
            <a:ext cx="3009457" cy="369332"/>
          </a:xfrm>
          <a:prstGeom prst="rect">
            <a:avLst/>
          </a:prstGeom>
        </p:spPr>
        <p:txBody>
          <a:bodyPr wrap="square">
            <a:spAutoFit/>
          </a:bodyPr>
          <a:lstStyle/>
          <a:p>
            <a:pPr indent="266700" algn="ctr">
              <a:spcAft>
                <a:spcPts val="0"/>
              </a:spcAft>
            </a:pPr>
            <a:r>
              <a:rPr lang="zh-CN" altLang="zh-CN" kern="100" dirty="0">
                <a:latin typeface="Times New Roman" panose="02020603050405020304" pitchFamily="18" charset="0"/>
                <a:cs typeface="宋体" panose="02010600030101010101" pitchFamily="2" charset="-122"/>
              </a:rPr>
              <a:t>图</a:t>
            </a:r>
            <a:r>
              <a:rPr lang="en-US" altLang="zh-CN" kern="100" dirty="0">
                <a:latin typeface="Times New Roman" panose="02020603050405020304" pitchFamily="18" charset="0"/>
                <a:cs typeface="宋体" panose="02010600030101010101" pitchFamily="2" charset="-122"/>
              </a:rPr>
              <a:t>3-1 </a:t>
            </a:r>
            <a:r>
              <a:rPr lang="zh-CN" altLang="zh-CN" kern="100" dirty="0">
                <a:latin typeface="Times New Roman" panose="02020603050405020304" pitchFamily="18" charset="0"/>
                <a:cs typeface="宋体" panose="02010600030101010101" pitchFamily="2" charset="-122"/>
              </a:rPr>
              <a:t>目标</a:t>
            </a:r>
            <a:r>
              <a:rPr lang="zh-CN" altLang="zh-CN" kern="100" dirty="0" smtClean="0">
                <a:latin typeface="Times New Roman" panose="02020603050405020304" pitchFamily="18" charset="0"/>
                <a:cs typeface="宋体" panose="02010600030101010101" pitchFamily="2" charset="-122"/>
              </a:rPr>
              <a:t>检测的</a:t>
            </a:r>
            <a:r>
              <a:rPr lang="zh-CN" altLang="zh-CN" kern="100" dirty="0">
                <a:latin typeface="Times New Roman" panose="02020603050405020304" pitchFamily="18" charset="0"/>
                <a:cs typeface="宋体" panose="02010600030101010101" pitchFamily="2" charset="-122"/>
              </a:rPr>
              <a:t>实例</a:t>
            </a:r>
            <a:endParaRPr lang="zh-CN" altLang="zh-CN" sz="2400"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2116321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 基于候选区域的目标检测算法</a:t>
            </a:r>
          </a:p>
        </p:txBody>
      </p:sp>
      <p:sp>
        <p:nvSpPr>
          <p:cNvPr id="7" name="矩形 6"/>
          <p:cNvSpPr/>
          <p:nvPr/>
        </p:nvSpPr>
        <p:spPr>
          <a:xfrm>
            <a:off x="1163216" y="2345104"/>
            <a:ext cx="9865568" cy="923330"/>
          </a:xfrm>
          <a:prstGeom prst="rect">
            <a:avLst/>
          </a:prstGeom>
        </p:spPr>
        <p:txBody>
          <a:bodyPr wrap="square">
            <a:spAutoFit/>
          </a:bodyPr>
          <a:lstStyle/>
          <a:p>
            <a:r>
              <a:rPr lang="en-US" altLang="zh-CN" kern="100" dirty="0" smtClean="0">
                <a:latin typeface="+mn-ea"/>
                <a:cs typeface="Times New Roman" panose="02020603050405020304" pitchFamily="18" charset="0"/>
              </a:rPr>
              <a:t>  </a:t>
            </a:r>
            <a:r>
              <a:rPr lang="zh-CN" altLang="zh-CN" kern="100" dirty="0" smtClean="0">
                <a:latin typeface="+mn-ea"/>
                <a:cs typeface="Times New Roman" panose="02020603050405020304" pitchFamily="18" charset="0"/>
              </a:rPr>
              <a:t>基于</a:t>
            </a:r>
            <a:r>
              <a:rPr lang="zh-CN" altLang="zh-CN" kern="100" dirty="0">
                <a:latin typeface="+mn-ea"/>
                <a:cs typeface="Times New Roman" panose="02020603050405020304" pitchFamily="18" charset="0"/>
              </a:rPr>
              <a:t>候选区域的深度卷积神经网络（</a:t>
            </a:r>
            <a:r>
              <a:rPr lang="en-US" altLang="zh-CN" kern="100" dirty="0">
                <a:latin typeface="+mn-ea"/>
                <a:cs typeface="Times New Roman" panose="02020603050405020304" pitchFamily="18" charset="0"/>
              </a:rPr>
              <a:t>Region-based Convolutional Neural Networks</a:t>
            </a:r>
            <a:r>
              <a:rPr lang="zh-CN" altLang="zh-CN" kern="100" dirty="0">
                <a:latin typeface="+mn-ea"/>
                <a:cs typeface="Times New Roman" panose="02020603050405020304" pitchFamily="18" charset="0"/>
              </a:rPr>
              <a:t>）是一种将深度卷积神经网络和区域推荐相结合的物体检测方法，也可以叫做两阶段目标检测算法。第一阶段完成区域框的推荐，第二阶段是对区域框进行目标识别。</a:t>
            </a:r>
            <a:endParaRPr lang="zh-CN" altLang="en-US" dirty="0">
              <a:latin typeface="+mn-ea"/>
            </a:endParaRPr>
          </a:p>
        </p:txBody>
      </p:sp>
    </p:spTree>
    <p:extLst>
      <p:ext uri="{BB962C8B-B14F-4D97-AF65-F5344CB8AC3E}">
        <p14:creationId xmlns:p14="http://schemas.microsoft.com/office/powerpoint/2010/main" val="28732883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1"/>
            <a:ext cx="2097219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6006163" y="2569944"/>
            <a:ext cx="1825341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8" name="标题 1"/>
          <p:cNvSpPr>
            <a:spLocks noGrp="1"/>
          </p:cNvSpPr>
          <p:nvPr>
            <p:ph type="title"/>
          </p:nvPr>
        </p:nvSpPr>
        <p:spPr>
          <a:xfrm>
            <a:off x="609600" y="274638"/>
            <a:ext cx="10972800" cy="1143000"/>
          </a:xfrm>
        </p:spPr>
        <p:txBody>
          <a:bodyPr/>
          <a:lstStyle/>
          <a:p>
            <a:r>
              <a:rPr lang="en-US" altLang="zh-CN" b="1" dirty="0"/>
              <a:t>Faster R-CNN</a:t>
            </a:r>
            <a:r>
              <a:rPr lang="zh-CN" altLang="zh-CN" b="1" dirty="0"/>
              <a:t>目标检测算法</a:t>
            </a:r>
            <a:endParaRPr lang="zh-CN" altLang="en-US" b="1" dirty="0"/>
          </a:p>
        </p:txBody>
      </p:sp>
      <p:sp>
        <p:nvSpPr>
          <p:cNvPr id="4" name="Rectangle 18"/>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5189898" y="5888142"/>
            <a:ext cx="2089033" cy="369332"/>
          </a:xfrm>
          <a:prstGeom prst="rect">
            <a:avLst/>
          </a:prstGeom>
        </p:spPr>
        <p:txBody>
          <a:bodyPr wrap="none">
            <a:spAutoFit/>
          </a:bodyPr>
          <a:lstStyle/>
          <a:p>
            <a:r>
              <a:rPr lang="zh-CN" altLang="zh-CN" dirty="0"/>
              <a:t>图</a:t>
            </a:r>
            <a:r>
              <a:rPr lang="en-US" altLang="zh-CN" dirty="0"/>
              <a:t>3-2 RPN</a:t>
            </a:r>
            <a:r>
              <a:rPr lang="zh-CN" altLang="zh-CN" dirty="0"/>
              <a:t>网络结构</a:t>
            </a:r>
          </a:p>
        </p:txBody>
      </p:sp>
      <p:pic>
        <p:nvPicPr>
          <p:cNvPr id="9" name="图片 8"/>
          <p:cNvPicPr/>
          <p:nvPr/>
        </p:nvPicPr>
        <p:blipFill>
          <a:blip r:embed="rId2">
            <a:extLst>
              <a:ext uri="{28A0092B-C50C-407E-A947-70E740481C1C}">
                <a14:useLocalDpi xmlns:a14="http://schemas.microsoft.com/office/drawing/2010/main" val="0"/>
              </a:ext>
            </a:extLst>
          </a:blip>
          <a:srcRect t="3871" b="4179"/>
          <a:stretch>
            <a:fillRect/>
          </a:stretch>
        </p:blipFill>
        <p:spPr>
          <a:xfrm>
            <a:off x="2548082" y="1417638"/>
            <a:ext cx="7372667" cy="4100155"/>
          </a:xfrm>
          <a:prstGeom prst="rect">
            <a:avLst/>
          </a:prstGeom>
          <a:noFill/>
          <a:ln>
            <a:noFill/>
          </a:ln>
        </p:spPr>
      </p:pic>
    </p:spTree>
    <p:extLst>
      <p:ext uri="{BB962C8B-B14F-4D97-AF65-F5344CB8AC3E}">
        <p14:creationId xmlns:p14="http://schemas.microsoft.com/office/powerpoint/2010/main" val="2245306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61250"/>
            <a:ext cx="10972800" cy="1143000"/>
          </a:xfrm>
        </p:spPr>
        <p:txBody>
          <a:bodyPr/>
          <a:lstStyle/>
          <a:p>
            <a:r>
              <a:rPr lang="zh-CN" altLang="zh-CN" b="1" dirty="0"/>
              <a:t>基于区域的全卷积网络（</a:t>
            </a:r>
            <a:r>
              <a:rPr lang="en-US" altLang="zh-CN" b="1" dirty="0"/>
              <a:t>R-FCN</a:t>
            </a:r>
            <a:r>
              <a:rPr lang="zh-CN" altLang="zh-CN" b="1" dirty="0"/>
              <a:t>）目标检测算法</a:t>
            </a:r>
          </a:p>
        </p:txBody>
      </p:sp>
      <p:pic>
        <p:nvPicPr>
          <p:cNvPr id="6" name="图片 5" descr="无标题1231_副本615613_副本161513"/>
          <p:cNvPicPr/>
          <p:nvPr/>
        </p:nvPicPr>
        <p:blipFill>
          <a:blip r:embed="rId3" cstate="print">
            <a:extLst>
              <a:ext uri="{28A0092B-C50C-407E-A947-70E740481C1C}">
                <a14:useLocalDpi xmlns:a14="http://schemas.microsoft.com/office/drawing/2010/main" val="0"/>
              </a:ext>
            </a:extLst>
          </a:blip>
          <a:srcRect/>
          <a:stretch>
            <a:fillRect/>
          </a:stretch>
        </p:blipFill>
        <p:spPr>
          <a:xfrm>
            <a:off x="2612571" y="1959033"/>
            <a:ext cx="5833097" cy="3182135"/>
          </a:xfrm>
          <a:prstGeom prst="rect">
            <a:avLst/>
          </a:prstGeom>
          <a:noFill/>
          <a:ln>
            <a:noFill/>
          </a:ln>
        </p:spPr>
      </p:pic>
      <p:sp>
        <p:nvSpPr>
          <p:cNvPr id="4" name="矩形 3"/>
          <p:cNvSpPr/>
          <p:nvPr/>
        </p:nvSpPr>
        <p:spPr>
          <a:xfrm>
            <a:off x="3975236" y="5399705"/>
            <a:ext cx="3345788"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cs typeface="宋体" panose="02010600030101010101" pitchFamily="2" charset="-122"/>
              </a:rPr>
              <a:t>图</a:t>
            </a:r>
            <a:r>
              <a:rPr lang="en-US" altLang="zh-CN" kern="100" dirty="0">
                <a:latin typeface="Times New Roman" panose="02020603050405020304" pitchFamily="18" charset="0"/>
                <a:cs typeface="宋体" panose="02010600030101010101" pitchFamily="2" charset="-122"/>
              </a:rPr>
              <a:t>3-3 R-FCN</a:t>
            </a:r>
            <a:r>
              <a:rPr lang="zh-CN" altLang="zh-CN" kern="100" dirty="0">
                <a:latin typeface="Times New Roman" panose="02020603050405020304" pitchFamily="18" charset="0"/>
                <a:cs typeface="宋体" panose="02010600030101010101" pitchFamily="2" charset="-122"/>
              </a:rPr>
              <a:t>网络结构示意图</a:t>
            </a:r>
            <a:endParaRPr lang="zh-CN" altLang="zh-CN" sz="2400"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3699269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基于回归的目标检测算法</a:t>
            </a:r>
            <a:endParaRPr lang="zh-CN" altLang="en-US" dirty="0"/>
          </a:p>
        </p:txBody>
      </p:sp>
      <p:sp>
        <p:nvSpPr>
          <p:cNvPr id="4" name="矩形 3"/>
          <p:cNvSpPr/>
          <p:nvPr/>
        </p:nvSpPr>
        <p:spPr>
          <a:xfrm>
            <a:off x="553617" y="1988953"/>
            <a:ext cx="11084766" cy="3353097"/>
          </a:xfrm>
          <a:prstGeom prst="rect">
            <a:avLst/>
          </a:prstGeom>
        </p:spPr>
        <p:txBody>
          <a:bodyPr wrap="square">
            <a:spAutoFit/>
          </a:bodyPr>
          <a:lstStyle/>
          <a:p>
            <a:pPr indent="266700">
              <a:lnSpc>
                <a:spcPct val="150000"/>
              </a:lnSpc>
              <a:spcAft>
                <a:spcPts val="0"/>
              </a:spcAft>
            </a:pPr>
            <a:r>
              <a:rPr lang="zh-CN" altLang="zh-CN" sz="2400" kern="100" dirty="0">
                <a:latin typeface="Calibri" panose="020F0502020204030204" pitchFamily="34" charset="0"/>
                <a:cs typeface="Times New Roman" panose="02020603050405020304" pitchFamily="18" charset="0"/>
              </a:rPr>
              <a:t>目前在深度卷积神经网络的物体检测方面，</a:t>
            </a:r>
            <a:r>
              <a:rPr lang="en-US" altLang="zh-CN" sz="2400" kern="100" dirty="0">
                <a:latin typeface="Calibri" panose="020F0502020204030204" pitchFamily="34" charset="0"/>
                <a:cs typeface="Times New Roman" panose="02020603050405020304" pitchFamily="18" charset="0"/>
              </a:rPr>
              <a:t>Faster R-CNN</a:t>
            </a:r>
            <a:r>
              <a:rPr lang="zh-CN" altLang="zh-CN" sz="2400" kern="100" dirty="0">
                <a:latin typeface="Calibri" panose="020F0502020204030204" pitchFamily="34" charset="0"/>
                <a:cs typeface="Times New Roman" panose="02020603050405020304" pitchFamily="18" charset="0"/>
              </a:rPr>
              <a:t>是应用比较广泛的检测方法之一，但是由于网络结构参数的计算量大，导致其检测速度慢，从而不能达到某些应用领域对于实时检测的要求。尤其对于嵌入式系统，所需要的计算时间太长。同样，许多方法都是以牺牲检测精度为代价来换取检测速度，为了解决精度与速度并存的问题，</a:t>
            </a:r>
            <a:r>
              <a:rPr lang="en-US" altLang="zh-CN" sz="2400" kern="100" dirty="0">
                <a:latin typeface="Calibri" panose="020F0502020204030204" pitchFamily="34" charset="0"/>
                <a:cs typeface="Times New Roman" panose="02020603050405020304" pitchFamily="18" charset="0"/>
              </a:rPr>
              <a:t>YOLO</a:t>
            </a:r>
            <a:r>
              <a:rPr lang="zh-CN" altLang="zh-CN" sz="2400" kern="100" dirty="0">
                <a:latin typeface="Calibri" panose="020F0502020204030204" pitchFamily="34" charset="0"/>
                <a:cs typeface="Times New Roman" panose="02020603050405020304" pitchFamily="18" charset="0"/>
              </a:rPr>
              <a:t>与</a:t>
            </a:r>
            <a:r>
              <a:rPr lang="en-US" altLang="zh-CN" sz="2400" kern="100" dirty="0">
                <a:latin typeface="Calibri" panose="020F0502020204030204" pitchFamily="34" charset="0"/>
                <a:cs typeface="Times New Roman" panose="02020603050405020304" pitchFamily="18" charset="0"/>
              </a:rPr>
              <a:t>SSD</a:t>
            </a:r>
            <a:r>
              <a:rPr lang="zh-CN" altLang="zh-CN" sz="2400" kern="100" dirty="0">
                <a:latin typeface="Calibri" panose="020F0502020204030204" pitchFamily="34" charset="0"/>
                <a:cs typeface="Times New Roman" panose="02020603050405020304" pitchFamily="18" charset="0"/>
              </a:rPr>
              <a:t>的方法应运而生，此类方法使用基于回归方法的思想，直接在输入图像的多个位置中回归出这个位置的区域框坐标和物体类别。</a:t>
            </a:r>
          </a:p>
        </p:txBody>
      </p:sp>
    </p:spTree>
    <p:extLst>
      <p:ext uri="{BB962C8B-B14F-4D97-AF65-F5344CB8AC3E}">
        <p14:creationId xmlns:p14="http://schemas.microsoft.com/office/powerpoint/2010/main" val="7746620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170047" y="274638"/>
            <a:ext cx="10972800" cy="1143000"/>
          </a:xfrm>
        </p:spPr>
        <p:txBody>
          <a:bodyPr/>
          <a:lstStyle/>
          <a:p>
            <a:r>
              <a:rPr lang="en-US" altLang="zh-CN" b="1" dirty="0"/>
              <a:t>YOLO</a:t>
            </a:r>
            <a:r>
              <a:rPr lang="zh-CN" altLang="zh-CN" b="1" dirty="0"/>
              <a:t>（</a:t>
            </a:r>
            <a:r>
              <a:rPr lang="en-US" altLang="zh-CN" b="1" dirty="0"/>
              <a:t>You Only Look Once</a:t>
            </a:r>
            <a:r>
              <a:rPr lang="zh-CN" altLang="zh-CN" b="1" dirty="0"/>
              <a:t>）目标检测算法</a:t>
            </a:r>
            <a:endParaRPr lang="zh-CN" altLang="en-US" b="1" dirty="0"/>
          </a:p>
        </p:txBody>
      </p:sp>
      <p:pic>
        <p:nvPicPr>
          <p:cNvPr id="6" name="图片 5" descr="20160317163739691"/>
          <p:cNvPicPr/>
          <p:nvPr/>
        </p:nvPicPr>
        <p:blipFill>
          <a:blip r:embed="rId2" cstate="print">
            <a:extLst>
              <a:ext uri="{28A0092B-C50C-407E-A947-70E740481C1C}">
                <a14:useLocalDpi xmlns:a14="http://schemas.microsoft.com/office/drawing/2010/main" val="0"/>
              </a:ext>
            </a:extLst>
          </a:blip>
          <a:srcRect b="2852"/>
          <a:stretch>
            <a:fillRect/>
          </a:stretch>
        </p:blipFill>
        <p:spPr>
          <a:xfrm>
            <a:off x="2514600" y="1304925"/>
            <a:ext cx="6661474" cy="3893197"/>
          </a:xfrm>
          <a:prstGeom prst="rect">
            <a:avLst/>
          </a:prstGeom>
          <a:noFill/>
          <a:ln>
            <a:noFill/>
          </a:ln>
        </p:spPr>
      </p:pic>
      <p:sp>
        <p:nvSpPr>
          <p:cNvPr id="3" name="矩形 2"/>
          <p:cNvSpPr/>
          <p:nvPr/>
        </p:nvSpPr>
        <p:spPr>
          <a:xfrm>
            <a:off x="4092316" y="5537129"/>
            <a:ext cx="3067891"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cs typeface="宋体" panose="02010600030101010101" pitchFamily="2" charset="-122"/>
              </a:rPr>
              <a:t>图</a:t>
            </a:r>
            <a:r>
              <a:rPr lang="en-US" altLang="zh-CN" kern="100" dirty="0">
                <a:latin typeface="Times New Roman" panose="02020603050405020304" pitchFamily="18" charset="0"/>
                <a:cs typeface="宋体" panose="02010600030101010101" pitchFamily="2" charset="-122"/>
              </a:rPr>
              <a:t>3-4 YOLO</a:t>
            </a:r>
            <a:r>
              <a:rPr lang="zh-CN" altLang="zh-CN" kern="100" dirty="0">
                <a:latin typeface="Times New Roman" panose="02020603050405020304" pitchFamily="18" charset="0"/>
                <a:cs typeface="宋体" panose="02010600030101010101" pitchFamily="2" charset="-122"/>
              </a:rPr>
              <a:t>目标检测过程</a:t>
            </a:r>
            <a:endParaRPr lang="zh-CN" altLang="zh-CN" sz="2400"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2787472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主题1" id="{0AB727B1-6897-497B-94FA-9977A250886C}" vid="{D1C3C9A2-DC46-4965-97B3-8EFD0E413FB9}"/>
    </a:ext>
  </a:extLst>
</a:theme>
</file>

<file path=ppt/theme/theme2.xml><?xml version="1.0" encoding="utf-8"?>
<a:theme xmlns:a="http://schemas.openxmlformats.org/drawingml/2006/main" name="主题2">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0AC71F16-5868-4B7D-BD13-F89800D2AE00}" vid="{9AEE09CA-9E87-45F2-9E0D-15F48C125EF2}"/>
    </a:ext>
  </a:extLst>
</a:theme>
</file>

<file path=ppt/theme/theme3.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373</TotalTime>
  <Words>712</Words>
  <Application>Microsoft Office PowerPoint</Application>
  <PresentationFormat>宽屏</PresentationFormat>
  <Paragraphs>66</Paragraphs>
  <Slides>15</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15</vt:i4>
      </vt:variant>
    </vt:vector>
  </HeadingPairs>
  <TitlesOfParts>
    <vt:vector size="27" baseType="lpstr">
      <vt:lpstr>方正书宋_GBK</vt:lpstr>
      <vt:lpstr>黑体</vt:lpstr>
      <vt:lpstr>宋体</vt:lpstr>
      <vt:lpstr>微软雅黑</vt:lpstr>
      <vt:lpstr>Arial</vt:lpstr>
      <vt:lpstr>Calibri</vt:lpstr>
      <vt:lpstr>Times New Roman</vt:lpstr>
      <vt:lpstr>Wingdings</vt:lpstr>
      <vt:lpstr>主题1</vt:lpstr>
      <vt:lpstr>主题2</vt:lpstr>
      <vt:lpstr>1_Office 主题</vt:lpstr>
      <vt:lpstr>Equation</vt:lpstr>
      <vt:lpstr>第3章 目标检测</vt:lpstr>
      <vt:lpstr>引    言</vt:lpstr>
      <vt:lpstr>本章主要内容</vt:lpstr>
      <vt:lpstr> 目标检测与定位的概念</vt:lpstr>
      <vt:lpstr> 基于候选区域的目标检测算法</vt:lpstr>
      <vt:lpstr>Faster R-CNN目标检测算法</vt:lpstr>
      <vt:lpstr>基于区域的全卷积网络（R-FCN）目标检测算法</vt:lpstr>
      <vt:lpstr>基于回归的目标检测算法</vt:lpstr>
      <vt:lpstr>YOLO（You Only Look Once）目标检测算法</vt:lpstr>
      <vt:lpstr>SSD（Single Shot Multi Box Detector）目标检测算法</vt:lpstr>
      <vt:lpstr>目标检测算法评价指标</vt:lpstr>
      <vt:lpstr>深度卷积神经网络目标检测算法性能对比</vt:lpstr>
      <vt:lpstr>目标检测项目实战</vt:lpstr>
      <vt:lpstr> 本章小结</vt:lpstr>
      <vt:lpstr>思考题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27</cp:revision>
  <dcterms:created xsi:type="dcterms:W3CDTF">2021-03-19T12:38:52Z</dcterms:created>
  <dcterms:modified xsi:type="dcterms:W3CDTF">2021-05-18T11:05:58Z</dcterms:modified>
</cp:coreProperties>
</file>