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  <p:sldMasterId id="2147483687" r:id="rId2"/>
    <p:sldMasterId id="2147483699" r:id="rId3"/>
  </p:sldMasterIdLst>
  <p:notesMasterIdLst>
    <p:notesMasterId r:id="rId19"/>
  </p:notesMasterIdLst>
  <p:sldIdLst>
    <p:sldId id="256" r:id="rId4"/>
    <p:sldId id="268" r:id="rId5"/>
    <p:sldId id="257" r:id="rId6"/>
    <p:sldId id="258" r:id="rId7"/>
    <p:sldId id="259" r:id="rId8"/>
    <p:sldId id="260" r:id="rId9"/>
    <p:sldId id="261" r:id="rId10"/>
    <p:sldId id="270" r:id="rId11"/>
    <p:sldId id="263" r:id="rId12"/>
    <p:sldId id="269" r:id="rId13"/>
    <p:sldId id="262" r:id="rId14"/>
    <p:sldId id="264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990" autoAdjust="0"/>
  </p:normalViewPr>
  <p:slideViewPr>
    <p:cSldViewPr snapToGrid="0">
      <p:cViewPr varScale="1">
        <p:scale>
          <a:sx n="80" d="100"/>
          <a:sy n="80" d="100"/>
        </p:scale>
        <p:origin x="78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5D5B1-2145-4752-9D5D-F83B6A1DE43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C7680-C466-4AC1-A4B6-E35839054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826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C7680-C466-4AC1-A4B6-E358390544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360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C7680-C466-4AC1-A4B6-E3583905446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194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730336" y="6426200"/>
            <a:ext cx="461665" cy="46038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kumimoji="0" lang="zh-CN" altLang="en-US" sz="1800" b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303684" y="6242050"/>
            <a:ext cx="3361267" cy="368300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zh-CN" altLang="en-US" sz="1800" b="0" smtClean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信号检测与传感器技术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306512" y="6246976"/>
            <a:ext cx="3352800" cy="35892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计算机视觉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7638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02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1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5600" y="1066800"/>
            <a:ext cx="10261600" cy="60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88707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576917" y="1066801"/>
            <a:ext cx="10363200" cy="50657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05268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625600" y="1066800"/>
            <a:ext cx="10261600" cy="60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576917" y="20177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1576917" y="41513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5073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5972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86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42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153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9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06512" y="6246976"/>
            <a:ext cx="3352800" cy="35892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计算机视觉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1450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28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79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14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265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086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181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7495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829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4209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510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1397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4131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3288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2285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3806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9417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7719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730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97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93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7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807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1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3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ct val="50000"/>
              </a:spcBef>
              <a:defRPr sz="1200">
                <a:solidFill>
                  <a:schemeClr val="tx1">
                    <a:tint val="75000"/>
                  </a:schemeClr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ct val="50000"/>
              </a:spcBef>
              <a:defRPr sz="1200">
                <a:solidFill>
                  <a:schemeClr val="tx1">
                    <a:tint val="75000"/>
                  </a:schemeClr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200">
                <a:solidFill>
                  <a:srgbClr val="898989"/>
                </a:solidFill>
              </a:defRPr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1" name="图片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634" y="-168275"/>
            <a:ext cx="2715684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文本框 7"/>
          <p:cNvSpPr txBox="1">
            <a:spLocks noChangeArrowheads="1"/>
          </p:cNvSpPr>
          <p:nvPr/>
        </p:nvSpPr>
        <p:spPr bwMode="auto">
          <a:xfrm>
            <a:off x="11730336" y="6426200"/>
            <a:ext cx="461665" cy="46038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kumimoji="0" lang="zh-CN" altLang="en-US" sz="1800" b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文本框 8"/>
          <p:cNvSpPr txBox="1">
            <a:spLocks noChangeArrowheads="1"/>
          </p:cNvSpPr>
          <p:nvPr/>
        </p:nvSpPr>
        <p:spPr bwMode="auto">
          <a:xfrm>
            <a:off x="8303684" y="6242050"/>
            <a:ext cx="3361267" cy="368300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zh-CN" altLang="en-US" sz="1800" b="0" smtClean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信号检测与传感器技术</a:t>
            </a:r>
          </a:p>
        </p:txBody>
      </p:sp>
    </p:spTree>
    <p:extLst>
      <p:ext uri="{BB962C8B-B14F-4D97-AF65-F5344CB8AC3E}">
        <p14:creationId xmlns:p14="http://schemas.microsoft.com/office/powerpoint/2010/main" val="427226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0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735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000" b="1" dirty="0" smtClean="0"/>
              <a:t>第</a:t>
            </a:r>
            <a:r>
              <a:rPr lang="en-US" altLang="zh-CN" sz="6000" b="1" dirty="0" smtClean="0"/>
              <a:t>2</a:t>
            </a:r>
            <a:r>
              <a:rPr lang="zh-CN" altLang="en-US" sz="6000" b="1" dirty="0" smtClean="0"/>
              <a:t>章</a:t>
            </a:r>
            <a:r>
              <a:rPr lang="en-US" altLang="zh-CN" sz="6000" b="1" dirty="0" smtClean="0"/>
              <a:t/>
            </a:r>
            <a:br>
              <a:rPr lang="en-US" altLang="zh-CN" sz="6000" b="1" dirty="0" smtClean="0"/>
            </a:br>
            <a:r>
              <a:rPr lang="zh-CN" altLang="en-US" sz="6000" b="1" dirty="0" smtClean="0"/>
              <a:t>深度</a:t>
            </a:r>
            <a:r>
              <a:rPr lang="zh-CN" altLang="en-US" sz="6000" b="1" dirty="0"/>
              <a:t>卷积神经网络</a:t>
            </a:r>
          </a:p>
        </p:txBody>
      </p:sp>
    </p:spTree>
    <p:extLst>
      <p:ext uri="{BB962C8B-B14F-4D97-AF65-F5344CB8AC3E}">
        <p14:creationId xmlns:p14="http://schemas.microsoft.com/office/powerpoint/2010/main" val="384185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深度卷积神经网络模型结构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858416" y="17075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3004457" y="32857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004457" y="442877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6" name="图片 15" descr="2016090416072190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"/>
          <a:stretch>
            <a:fillRect/>
          </a:stretch>
        </p:blipFill>
        <p:spPr>
          <a:xfrm>
            <a:off x="2730416" y="3220886"/>
            <a:ext cx="6054842" cy="31243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4108765" y="6345266"/>
            <a:ext cx="284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2-7 Inception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模块结构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844" y="1281894"/>
            <a:ext cx="116112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spc="40" dirty="0" smtClean="0">
                <a:solidFill>
                  <a:srgbClr val="4F4F4F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sz="2400" kern="100" spc="40" dirty="0" smtClean="0">
                <a:solidFill>
                  <a:srgbClr val="4F4F4F"/>
                </a:solidFill>
                <a:cs typeface="Times New Roman" panose="02020603050405020304" pitchFamily="18" charset="0"/>
              </a:rPr>
              <a:t>主要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思想是使用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个不同尺寸大小的卷积核对前一个输入层提取不同尺度的特征信息，然后将这些特征信息进行融合操作后作为下一层的输入。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Inception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模块使用的卷积核尺寸大小为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1×1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，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3×3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以及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5×5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，其中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1×1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大小的卷积核较前一层有较低的维度，其作用是对数据进行降维，在传递给后面的卷积核尺寸大小为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3×3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5×5</a:t>
            </a:r>
            <a:r>
              <a:rPr lang="zh-CN" altLang="zh-CN" sz="2400" kern="100" spc="40" dirty="0">
                <a:solidFill>
                  <a:srgbClr val="4F4F4F"/>
                </a:solidFill>
                <a:cs typeface="Times New Roman" panose="02020603050405020304" pitchFamily="18" charset="0"/>
              </a:rPr>
              <a:t>的卷积层时降低了他们的卷积计算量，避免了由于增加网络规模所带来的巨大计算量。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9431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746" y="274638"/>
            <a:ext cx="10972800" cy="1143000"/>
          </a:xfrm>
        </p:spPr>
        <p:txBody>
          <a:bodyPr/>
          <a:lstStyle/>
          <a:p>
            <a:r>
              <a:rPr lang="zh-CN" altLang="en-US" b="1" dirty="0"/>
              <a:t>深度卷积神经网络模型结构</a:t>
            </a:r>
          </a:p>
        </p:txBody>
      </p:sp>
      <p:pic>
        <p:nvPicPr>
          <p:cNvPr id="6146" name="图片 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55" y="2131526"/>
            <a:ext cx="4475590" cy="283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图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345" y="2131526"/>
            <a:ext cx="6463926" cy="283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56741" y="5218854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2-8 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残差结构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65308" y="517268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2-9 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不同层数的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ResNet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架构</a:t>
            </a: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 </a:t>
            </a:r>
            <a:r>
              <a:rPr lang="en-US" altLang="zh-CN" sz="2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4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网络模型对比</a:t>
            </a:r>
            <a:endParaRPr lang="zh-CN" altLang="en-US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069015"/>
              </p:ext>
            </p:extLst>
          </p:nvPr>
        </p:nvGraphicFramePr>
        <p:xfrm>
          <a:off x="1797892" y="1612243"/>
          <a:ext cx="8596216" cy="32550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9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9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9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90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模型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深度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参数量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Top-5</a:t>
                      </a:r>
                      <a:r>
                        <a:rPr lang="zh-CN" sz="2000" kern="100">
                          <a:effectLst/>
                        </a:rPr>
                        <a:t>错误率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AlexNet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</a:t>
                      </a:r>
                      <a:r>
                        <a:rPr lang="zh-CN" sz="2000" kern="100">
                          <a:effectLst/>
                        </a:rPr>
                        <a:t>层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60M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15.3%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ZF-Net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</a:t>
                      </a:r>
                      <a:r>
                        <a:rPr lang="zh-CN" sz="2000" kern="100">
                          <a:effectLst/>
                        </a:rPr>
                        <a:t>层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60M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16.0%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VGG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19</a:t>
                      </a:r>
                      <a:r>
                        <a:rPr lang="zh-CN" sz="2000" kern="100">
                          <a:effectLst/>
                        </a:rPr>
                        <a:t>层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144M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7.1%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3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GooleNet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31</a:t>
                      </a:r>
                      <a:r>
                        <a:rPr lang="zh-CN" sz="2000" kern="100">
                          <a:effectLst/>
                        </a:rPr>
                        <a:t>层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8M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6.6%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3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ResNet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152</a:t>
                      </a:r>
                      <a:r>
                        <a:rPr lang="zh-CN" sz="2000" kern="100">
                          <a:effectLst/>
                        </a:rPr>
                        <a:t>层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22M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4.5%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782179" y="5542383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78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表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2-1 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常用网络模型对比</a:t>
            </a:r>
            <a:endParaRPr lang="zh-CN" altLang="zh-CN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26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图像分类</a:t>
            </a:r>
          </a:p>
        </p:txBody>
      </p:sp>
      <p:sp>
        <p:nvSpPr>
          <p:cNvPr id="3" name="矩形 2"/>
          <p:cNvSpPr/>
          <p:nvPr/>
        </p:nvSpPr>
        <p:spPr>
          <a:xfrm>
            <a:off x="1829188" y="2143090"/>
            <a:ext cx="85336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242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spc="40" dirty="0">
                <a:solidFill>
                  <a:srgbClr val="4F4F4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图像分类是从给定的分类集合中给图像分配一个标签，实现输入图像并返回一个分类标签的任务。标签总是来自预定义的可能类别集。图像分类是将上述的卷积神经网络的最后一层由一个全连接层和</a:t>
            </a:r>
            <a:r>
              <a:rPr lang="en-US" altLang="zh-CN" sz="2000" kern="100" spc="40" dirty="0" err="1">
                <a:solidFill>
                  <a:srgbClr val="4F4F4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softmax</a:t>
            </a:r>
            <a:r>
              <a:rPr lang="zh-CN" altLang="zh-CN" sz="2000" kern="100" spc="40" dirty="0">
                <a:solidFill>
                  <a:srgbClr val="4F4F4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构成，从而达到图像分类的目的。</a:t>
            </a:r>
            <a:endParaRPr lang="zh-CN" altLang="zh-CN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86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图像识别项目实战</a:t>
            </a:r>
            <a:endParaRPr lang="zh-CN" altLang="en-US" b="1" dirty="0"/>
          </a:p>
        </p:txBody>
      </p:sp>
      <p:pic>
        <p:nvPicPr>
          <p:cNvPr id="8194" name="Picture 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842" y="2533360"/>
            <a:ext cx="9154316" cy="181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6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思考题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1. </a:t>
            </a:r>
            <a:r>
              <a:rPr lang="zh-CN" altLang="zh-CN" sz="2400" dirty="0">
                <a:latin typeface="+mn-ea"/>
              </a:rPr>
              <a:t>常用的池化操作有哪些？各有什么特点？</a:t>
            </a:r>
          </a:p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2. </a:t>
            </a:r>
            <a:r>
              <a:rPr lang="zh-CN" altLang="zh-CN" sz="2400" dirty="0">
                <a:latin typeface="+mn-ea"/>
              </a:rPr>
              <a:t>思考</a:t>
            </a:r>
            <a:r>
              <a:rPr lang="en-US" altLang="zh-CN" sz="2400" dirty="0">
                <a:latin typeface="+mn-ea"/>
              </a:rPr>
              <a:t>Dropout</a:t>
            </a:r>
            <a:r>
              <a:rPr lang="zh-CN" altLang="zh-CN" sz="2400" dirty="0">
                <a:latin typeface="+mn-ea"/>
              </a:rPr>
              <a:t>为何能防止过拟合？</a:t>
            </a:r>
          </a:p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3. </a:t>
            </a:r>
            <a:r>
              <a:rPr lang="zh-CN" altLang="zh-CN" sz="2400" dirty="0">
                <a:latin typeface="+mn-ea"/>
              </a:rPr>
              <a:t>试计算</a:t>
            </a:r>
            <a:r>
              <a:rPr lang="en-US" altLang="zh-CN" sz="2400" dirty="0">
                <a:latin typeface="+mn-ea"/>
              </a:rPr>
              <a:t>ResNet-50</a:t>
            </a:r>
            <a:r>
              <a:rPr lang="zh-CN" altLang="zh-CN" sz="2400" dirty="0">
                <a:latin typeface="+mn-ea"/>
              </a:rPr>
              <a:t>的总参数量。</a:t>
            </a:r>
          </a:p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4. </a:t>
            </a:r>
            <a:r>
              <a:rPr lang="zh-CN" altLang="zh-CN" sz="2400" dirty="0">
                <a:latin typeface="+mn-ea"/>
              </a:rPr>
              <a:t>给定卷积核的尺寸，如何计算特征图大小？</a:t>
            </a:r>
          </a:p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5. </a:t>
            </a:r>
            <a:r>
              <a:rPr lang="zh-CN" altLang="zh-CN" sz="2400" dirty="0">
                <a:latin typeface="+mn-ea"/>
              </a:rPr>
              <a:t>当学习率太高或太低时会怎么样？</a:t>
            </a:r>
          </a:p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6. </a:t>
            </a:r>
            <a:r>
              <a:rPr lang="zh-CN" altLang="zh-CN" sz="2400" dirty="0">
                <a:latin typeface="+mn-ea"/>
              </a:rPr>
              <a:t>激活函数有哪些？各有什么用途？</a:t>
            </a:r>
          </a:p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7. </a:t>
            </a:r>
            <a:r>
              <a:rPr lang="zh-CN" altLang="zh-CN" sz="2400" dirty="0">
                <a:latin typeface="+mn-ea"/>
              </a:rPr>
              <a:t>详解深度学习中的梯度消失原因及其解决方法。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7158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引    言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9826"/>
            <a:ext cx="10972800" cy="4525963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sz="2800" dirty="0"/>
              <a:t>神经网络是深度卷积神经网络</a:t>
            </a:r>
            <a:r>
              <a:rPr lang="en-US" altLang="zh-CN" sz="2800" dirty="0"/>
              <a:t>(deep convolutional neural networks, CNNs)</a:t>
            </a:r>
            <a:r>
              <a:rPr lang="zh-CN" altLang="zh-CN" sz="2800" dirty="0"/>
              <a:t>，虽然卷积网络也存在浅层结构，但是因为准确度和表现力等原因很少使用。</a:t>
            </a:r>
            <a:r>
              <a:rPr lang="zh-CN" altLang="zh-CN" sz="2800" dirty="0" smtClean="0"/>
              <a:t>目前</a:t>
            </a:r>
            <a:r>
              <a:rPr lang="zh-CN" altLang="zh-CN" sz="2800" dirty="0"/>
              <a:t>提到</a:t>
            </a:r>
            <a:r>
              <a:rPr lang="en-US" altLang="zh-CN" sz="2800" dirty="0"/>
              <a:t>CNNs</a:t>
            </a:r>
            <a:r>
              <a:rPr lang="zh-CN" altLang="zh-CN" sz="2800" dirty="0"/>
              <a:t>和卷积神经网络，学术界和工业界不再进行特意区分，一般都指深层结构的卷积神经网络，层数从”几层“到”几十上百“不定。</a:t>
            </a:r>
            <a:r>
              <a:rPr lang="en-US" altLang="zh-CN" sz="2800" dirty="0"/>
              <a:t>CNNs</a:t>
            </a:r>
            <a:r>
              <a:rPr lang="zh-CN" altLang="zh-CN" sz="2800" dirty="0"/>
              <a:t>目前在很多很多研究领域取得了巨大的成功，例如</a:t>
            </a:r>
            <a:r>
              <a:rPr lang="en-US" altLang="zh-CN" sz="2800" dirty="0"/>
              <a:t>: </a:t>
            </a:r>
            <a:r>
              <a:rPr lang="zh-CN" altLang="zh-CN" sz="2800" dirty="0"/>
              <a:t>语音识别，图像识别，图像分割，自然语言处理等。</a:t>
            </a:r>
          </a:p>
        </p:txBody>
      </p:sp>
    </p:spTree>
    <p:extLst>
      <p:ext uri="{BB962C8B-B14F-4D97-AF65-F5344CB8AC3E}">
        <p14:creationId xmlns:p14="http://schemas.microsoft.com/office/powerpoint/2010/main" val="18426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本章主要内容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2118049"/>
            <a:ext cx="10972800" cy="4008115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zh-CN" altLang="zh-CN" sz="2400" dirty="0"/>
              <a:t>深度卷积神经网络的</a:t>
            </a:r>
            <a:r>
              <a:rPr lang="zh-CN" altLang="zh-CN" sz="2400" dirty="0" smtClean="0"/>
              <a:t>概念</a:t>
            </a:r>
            <a:endParaRPr lang="en-US" altLang="zh-CN" sz="2400" dirty="0" smtClean="0"/>
          </a:p>
          <a:p>
            <a:pPr lvl="0">
              <a:buFont typeface="Wingdings" panose="05000000000000000000" pitchFamily="2" charset="2"/>
              <a:buChar char="Ø"/>
            </a:pPr>
            <a:endParaRPr lang="zh-CN" altLang="zh-CN" sz="24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zh-CN" altLang="zh-CN" sz="2400" dirty="0"/>
              <a:t>几种典型的深度卷积神经网络</a:t>
            </a:r>
            <a:r>
              <a:rPr lang="zh-CN" altLang="zh-CN" sz="2400" dirty="0" smtClean="0"/>
              <a:t>框架</a:t>
            </a:r>
            <a:endParaRPr lang="en-US" altLang="zh-CN" sz="2400" dirty="0" smtClean="0"/>
          </a:p>
          <a:p>
            <a:pPr lvl="0">
              <a:buFont typeface="Wingdings" panose="05000000000000000000" pitchFamily="2" charset="2"/>
              <a:buChar char="Ø"/>
            </a:pPr>
            <a:endParaRPr lang="zh-CN" altLang="zh-CN" sz="24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zh-CN" altLang="zh-CN" sz="2400" dirty="0"/>
              <a:t>图像分类项目实战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350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 深度卷积神经网络的概念</a:t>
            </a:r>
          </a:p>
        </p:txBody>
      </p:sp>
      <p:sp>
        <p:nvSpPr>
          <p:cNvPr id="5" name="矩形 4"/>
          <p:cNvSpPr/>
          <p:nvPr/>
        </p:nvSpPr>
        <p:spPr>
          <a:xfrm>
            <a:off x="967274" y="1811799"/>
            <a:ext cx="10341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深度学习</a:t>
            </a:r>
            <a:r>
              <a:rPr lang="zh-CN" altLang="zh-CN" sz="2400" dirty="0"/>
              <a:t>（</a:t>
            </a:r>
            <a:r>
              <a:rPr lang="en-US" altLang="zh-CN" sz="2400" dirty="0"/>
              <a:t>Deep Learning, DL</a:t>
            </a:r>
            <a:r>
              <a:rPr lang="zh-CN" altLang="zh-CN" sz="2400" dirty="0"/>
              <a:t>）是一种实现机器学习的技术，是机器学习重要的分支，源于人工神经网络的研究。深度学习的模型结构是一种含多个隐藏层的神经网络。而多层神经网络目前效果比较好的是卷积神经网络，在图像处理和音频处理上效果较好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zh-CN" altLang="zh-CN" sz="2400" dirty="0"/>
          </a:p>
          <a:p>
            <a:r>
              <a:rPr lang="zh-CN" altLang="zh-CN" sz="2400" b="1" dirty="0"/>
              <a:t>卷积神经网络</a:t>
            </a:r>
            <a:r>
              <a:rPr lang="zh-CN" altLang="zh-CN" sz="2400" dirty="0"/>
              <a:t>（</a:t>
            </a:r>
            <a:r>
              <a:rPr lang="en-US" altLang="zh-CN" sz="2400" dirty="0"/>
              <a:t>Convolution Neural Networks</a:t>
            </a:r>
            <a:r>
              <a:rPr lang="zh-CN" altLang="zh-CN" sz="2400" dirty="0"/>
              <a:t>，</a:t>
            </a:r>
            <a:r>
              <a:rPr lang="en-US" altLang="zh-CN" sz="2400" dirty="0"/>
              <a:t>CNN</a:t>
            </a:r>
            <a:r>
              <a:rPr lang="zh-CN" altLang="zh-CN" sz="2400" dirty="0"/>
              <a:t>）是一类包含卷积算法且具有深度结构的前馈神经网络，是深度学习的代表算法之一。卷积神经网络仿造生物的视觉机制构建，能够进行平移不变分类。其中，卷积神经网络在计算机视觉中应用广泛，例如图像识别等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1632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卷积神经网络的构成</a:t>
            </a:r>
          </a:p>
        </p:txBody>
      </p:sp>
      <p:sp>
        <p:nvSpPr>
          <p:cNvPr id="3" name="矩形 2"/>
          <p:cNvSpPr/>
          <p:nvPr/>
        </p:nvSpPr>
        <p:spPr>
          <a:xfrm>
            <a:off x="1041918" y="194388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zh-CN" altLang="zh-CN" sz="2400" dirty="0"/>
              <a:t>卷积</a:t>
            </a:r>
            <a:r>
              <a:rPr lang="zh-CN" altLang="zh-CN" sz="2400" dirty="0" smtClean="0"/>
              <a:t>层</a:t>
            </a:r>
            <a:endParaRPr lang="en-US" altLang="zh-CN" sz="2400" dirty="0" smtClean="0"/>
          </a:p>
          <a:p>
            <a:pPr lvl="0">
              <a:buFont typeface="Wingdings" panose="05000000000000000000" pitchFamily="2" charset="2"/>
              <a:buChar char="Ø"/>
            </a:pPr>
            <a:endParaRPr lang="en-US" altLang="zh-CN" sz="2400" dirty="0"/>
          </a:p>
          <a:p>
            <a:pPr lvl="0">
              <a:buFont typeface="Wingdings" panose="05000000000000000000" pitchFamily="2" charset="2"/>
              <a:buChar char="Ø"/>
            </a:pPr>
            <a:endParaRPr lang="zh-CN" altLang="zh-CN" sz="24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zh-CN" altLang="en-US" sz="2400" dirty="0" smtClean="0"/>
              <a:t>激活函数</a:t>
            </a:r>
            <a:endParaRPr lang="en-US" altLang="zh-CN" sz="2400" dirty="0" smtClean="0"/>
          </a:p>
          <a:p>
            <a:pPr lvl="0"/>
            <a:r>
              <a:rPr lang="en-US" altLang="zh-CN" sz="2400" dirty="0"/>
              <a:t> </a:t>
            </a:r>
            <a:r>
              <a:rPr lang="en-US" altLang="zh-CN" sz="2400" dirty="0" smtClean="0"/>
              <a:t>    </a:t>
            </a:r>
            <a:endParaRPr lang="en-US" altLang="zh-CN" sz="2400" dirty="0"/>
          </a:p>
          <a:p>
            <a:pPr lvl="0">
              <a:buFont typeface="Wingdings" panose="05000000000000000000" pitchFamily="2" charset="2"/>
              <a:buChar char="Ø"/>
            </a:pPr>
            <a:endParaRPr lang="en-US" altLang="zh-CN" sz="2400" dirty="0"/>
          </a:p>
          <a:p>
            <a:pPr lvl="0">
              <a:buFont typeface="Wingdings" panose="05000000000000000000" pitchFamily="2" charset="2"/>
              <a:buChar char="Ø"/>
            </a:pPr>
            <a:endParaRPr lang="zh-CN" altLang="zh-CN" sz="24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zh-CN" altLang="en-US" sz="2400" dirty="0"/>
              <a:t>池化层</a:t>
            </a:r>
            <a:endParaRPr lang="zh-CN" altLang="zh-CN" sz="2400" dirty="0"/>
          </a:p>
        </p:txBody>
      </p:sp>
      <p:pic>
        <p:nvPicPr>
          <p:cNvPr id="5" name="图片 4" descr="360截图-370352800_副本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1"/>
          <a:stretch>
            <a:fillRect/>
          </a:stretch>
        </p:blipFill>
        <p:spPr>
          <a:xfrm>
            <a:off x="5896147" y="1479419"/>
            <a:ext cx="236982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6094249" y="2660519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2-1 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卷积操作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5047470" y="4391784"/>
            <a:ext cx="4067175" cy="1743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4249" y="5966116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2-2 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最大池化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9483" y="3024416"/>
            <a:ext cx="1930978" cy="2077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Both"/>
            </a:pPr>
            <a:r>
              <a:rPr lang="en-US" altLang="zh-CN" kern="100" spc="40" dirty="0">
                <a:solidFill>
                  <a:srgbClr val="4F4F4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Sigmoid</a:t>
            </a:r>
            <a:r>
              <a:rPr lang="zh-CN" altLang="zh-CN" kern="100" spc="40" dirty="0" smtClean="0">
                <a:solidFill>
                  <a:srgbClr val="4F4F4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函数</a:t>
            </a:r>
            <a:endParaRPr lang="en-US" altLang="zh-CN" kern="100" spc="40" dirty="0" smtClean="0">
              <a:solidFill>
                <a:srgbClr val="4F4F4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arenBoth"/>
            </a:pPr>
            <a:r>
              <a:rPr lang="en-US" altLang="zh-CN" dirty="0" err="1">
                <a:latin typeface="+mn-ea"/>
              </a:rPr>
              <a:t>Tanh</a:t>
            </a:r>
            <a:r>
              <a:rPr lang="zh-CN" altLang="zh-CN" dirty="0" smtClean="0">
                <a:latin typeface="+mn-ea"/>
              </a:rPr>
              <a:t>激活函数</a:t>
            </a:r>
            <a:endParaRPr lang="en-US" altLang="zh-CN" dirty="0" smtClean="0">
              <a:latin typeface="+mn-ea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arenBoth"/>
            </a:pPr>
            <a:r>
              <a:rPr lang="en-US" altLang="zh-CN" dirty="0" err="1">
                <a:latin typeface="+mn-ea"/>
              </a:rPr>
              <a:t>ReLU</a:t>
            </a:r>
            <a:r>
              <a:rPr lang="zh-CN" altLang="zh-CN" dirty="0">
                <a:latin typeface="+mn-ea"/>
              </a:rPr>
              <a:t>激活函数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arenBoth"/>
            </a:pPr>
            <a:endParaRPr lang="zh-CN" altLang="zh-CN" dirty="0">
              <a:latin typeface="+mn-e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Both"/>
            </a:pPr>
            <a:endParaRPr lang="zh-CN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2097219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006163" y="2569944"/>
            <a:ext cx="182534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b="1" dirty="0"/>
              <a:t>深度卷积神经网络模型结构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41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42" y="1809125"/>
            <a:ext cx="10553842" cy="359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4403801" y="5800258"/>
            <a:ext cx="3204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2-3 LeNet-5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神经网络结构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53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70047" y="274638"/>
            <a:ext cx="10972800" cy="1143000"/>
          </a:xfrm>
        </p:spPr>
        <p:txBody>
          <a:bodyPr/>
          <a:lstStyle/>
          <a:p>
            <a:r>
              <a:rPr lang="zh-CN" altLang="en-US" b="1" dirty="0"/>
              <a:t>深度卷积神经网络模型结构</a:t>
            </a:r>
          </a:p>
        </p:txBody>
      </p:sp>
      <p:pic>
        <p:nvPicPr>
          <p:cNvPr id="5" name="图片 4" descr="539316-20161103152006627-2079453952_副本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992" y="1395660"/>
            <a:ext cx="10361781" cy="43564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370490" y="5752124"/>
            <a:ext cx="3204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2-4 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AlexNet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神经网络结构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92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深度卷积神经网络模型结构</a:t>
            </a:r>
            <a:endParaRPr lang="zh-CN" altLang="en-US" dirty="0"/>
          </a:p>
        </p:txBody>
      </p:sp>
      <p:pic>
        <p:nvPicPr>
          <p:cNvPr id="5" name="图片 4" descr="ZF_副本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"/>
          <a:stretch>
            <a:fillRect/>
          </a:stretch>
        </p:blipFill>
        <p:spPr>
          <a:xfrm>
            <a:off x="759822" y="1600542"/>
            <a:ext cx="10672354" cy="31897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705041" y="5418554"/>
            <a:ext cx="2781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2-5 ZF-Net</a:t>
            </a:r>
            <a:r>
              <a:rPr lang="zh-CN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神经网络结构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6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-170047" y="274638"/>
            <a:ext cx="10972800" cy="1143000"/>
          </a:xfrm>
        </p:spPr>
        <p:txBody>
          <a:bodyPr/>
          <a:lstStyle/>
          <a:p>
            <a:r>
              <a:rPr lang="zh-CN" altLang="en-US" b="1" dirty="0"/>
              <a:t>深度卷积神经网络模型结构</a:t>
            </a:r>
          </a:p>
        </p:txBody>
      </p:sp>
      <p:pic>
        <p:nvPicPr>
          <p:cNvPr id="5" name="图片 4" descr="VG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27451" y="1417638"/>
            <a:ext cx="4678680" cy="46024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4089198" y="6267452"/>
            <a:ext cx="2931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2-6 VGG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神经网络结构</a:t>
            </a:r>
            <a:endParaRPr lang="zh-CN" altLang="zh-CN" sz="2400" kern="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47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0AB727B1-6897-497B-94FA-9977A250886C}" vid="{D1C3C9A2-DC46-4965-97B3-8EFD0E413FB9}"/>
    </a:ext>
  </a:extLst>
</a:theme>
</file>

<file path=ppt/theme/theme2.xml><?xml version="1.0" encoding="utf-8"?>
<a:theme xmlns:a="http://schemas.openxmlformats.org/drawingml/2006/main" name="主题2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2" id="{0AC71F16-5868-4B7D-BD13-F89800D2AE00}" vid="{9AEE09CA-9E87-45F2-9E0D-15F48C125EF2}"/>
    </a:ext>
  </a:extLst>
</a:theme>
</file>

<file path=ppt/theme/theme3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660</Words>
  <Application>Microsoft Office PowerPoint</Application>
  <PresentationFormat>宽屏</PresentationFormat>
  <Paragraphs>81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主题1</vt:lpstr>
      <vt:lpstr>主题2</vt:lpstr>
      <vt:lpstr>1_Office 主题</vt:lpstr>
      <vt:lpstr>第2章 深度卷积神经网络</vt:lpstr>
      <vt:lpstr>引    言</vt:lpstr>
      <vt:lpstr>本章主要内容</vt:lpstr>
      <vt:lpstr> 深度卷积神经网络的概念</vt:lpstr>
      <vt:lpstr>卷积神经网络的构成</vt:lpstr>
      <vt:lpstr>深度卷积神经网络模型结构</vt:lpstr>
      <vt:lpstr>深度卷积神经网络模型结构</vt:lpstr>
      <vt:lpstr>深度卷积神经网络模型结构</vt:lpstr>
      <vt:lpstr>深度卷积神经网络模型结构</vt:lpstr>
      <vt:lpstr>深度卷积神经网络模型结构</vt:lpstr>
      <vt:lpstr>深度卷积神经网络模型结构</vt:lpstr>
      <vt:lpstr>网络模型对比</vt:lpstr>
      <vt:lpstr>图像分类</vt:lpstr>
      <vt:lpstr>图像识别项目实战</vt:lpstr>
      <vt:lpstr>思考题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22</cp:revision>
  <dcterms:created xsi:type="dcterms:W3CDTF">2021-03-19T12:38:52Z</dcterms:created>
  <dcterms:modified xsi:type="dcterms:W3CDTF">2021-05-18T09:45:08Z</dcterms:modified>
</cp:coreProperties>
</file>