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257" r:id="rId3"/>
    <p:sldId id="258" r:id="rId4"/>
    <p:sldId id="259" r:id="rId5"/>
    <p:sldId id="336" r:id="rId6"/>
    <p:sldId id="367" r:id="rId7"/>
    <p:sldId id="335" r:id="rId8"/>
    <p:sldId id="368" r:id="rId9"/>
    <p:sldId id="369" r:id="rId10"/>
    <p:sldId id="370" r:id="rId11"/>
    <p:sldId id="371" r:id="rId12"/>
    <p:sldId id="372" r:id="rId13"/>
    <p:sldId id="289" r:id="rId14"/>
    <p:sldId id="348" r:id="rId15"/>
    <p:sldId id="349" r:id="rId16"/>
    <p:sldId id="373" r:id="rId17"/>
    <p:sldId id="374" r:id="rId18"/>
    <p:sldId id="375" r:id="rId19"/>
    <p:sldId id="376" r:id="rId20"/>
    <p:sldId id="364" r:id="rId21"/>
    <p:sldId id="288" r:id="rId22"/>
    <p:sldId id="377" r:id="rId23"/>
    <p:sldId id="378" r:id="rId24"/>
    <p:sldId id="350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65" r:id="rId34"/>
    <p:sldId id="351" r:id="rId35"/>
    <p:sldId id="387" r:id="rId36"/>
    <p:sldId id="357" r:id="rId37"/>
    <p:sldId id="388" r:id="rId38"/>
    <p:sldId id="358" r:id="rId39"/>
    <p:sldId id="389" r:id="rId40"/>
    <p:sldId id="390" r:id="rId41"/>
    <p:sldId id="391" r:id="rId42"/>
    <p:sldId id="392" r:id="rId43"/>
    <p:sldId id="393" r:id="rId44"/>
    <p:sldId id="394" r:id="rId45"/>
    <p:sldId id="366" r:id="rId46"/>
    <p:sldId id="359" r:id="rId47"/>
    <p:sldId id="360" r:id="rId48"/>
    <p:sldId id="361" r:id="rId49"/>
    <p:sldId id="344" r:id="rId50"/>
    <p:sldId id="352" r:id="rId51"/>
    <p:sldId id="353" r:id="rId52"/>
    <p:sldId id="345" r:id="rId53"/>
    <p:sldId id="395" r:id="rId54"/>
    <p:sldId id="396" r:id="rId55"/>
    <p:sldId id="397" r:id="rId56"/>
    <p:sldId id="398" r:id="rId57"/>
    <p:sldId id="399" r:id="rId58"/>
    <p:sldId id="400" r:id="rId59"/>
    <p:sldId id="401" r:id="rId60"/>
    <p:sldId id="402" r:id="rId61"/>
    <p:sldId id="403" r:id="rId62"/>
    <p:sldId id="404" r:id="rId63"/>
    <p:sldId id="405" r:id="rId64"/>
    <p:sldId id="406" r:id="rId65"/>
    <p:sldId id="407" r:id="rId66"/>
    <p:sldId id="408" r:id="rId67"/>
    <p:sldId id="409" r:id="rId68"/>
    <p:sldId id="410" r:id="rId69"/>
    <p:sldId id="411" r:id="rId70"/>
    <p:sldId id="412" r:id="rId71"/>
    <p:sldId id="413" r:id="rId72"/>
    <p:sldId id="414" r:id="rId73"/>
    <p:sldId id="415" r:id="rId74"/>
    <p:sldId id="416" r:id="rId75"/>
    <p:sldId id="417" r:id="rId7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908A92-5389-4B02-A635-8EA8AEE09134}" type="datetimeFigureOut">
              <a:rPr lang="zh-CN" altLang="en-US"/>
              <a:pPr>
                <a:defRPr/>
              </a:pPr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D8CB715-14FB-4FB3-9B09-927E16983D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94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A9714D6-BABF-4471-9EF4-573483A527FD}" type="slidenum">
              <a:rPr lang="zh-CN" altLang="en-US" smtClean="0"/>
              <a:pPr eaLnBrk="1" hangingPunct="1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FC93-7745-4786-8F6B-8281F0EA24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578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87173-06E6-42B8-AC60-0408DD37A4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853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2117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2117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67628-48A4-4F54-81E2-2D3E9CB12E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58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422DF-F516-4A9C-8DEB-A3DB0FDCCF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31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29B4C-61D7-4E01-8CC3-6B7443E1F9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277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81C75-65A5-4CA4-86B7-87C10F602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595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51D45-E981-4183-87DE-CF6F01E790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28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20194-5CAE-4027-ACDD-AFA370D6B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480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E7DC-3CC3-48F4-B8F2-32BCB6891E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573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BA847-04E6-4309-A3DB-AFE65F17E2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47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C8513-4578-420C-B389-6A17F81B5E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21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94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fld id="{61760BA9-FDD8-4633-803E-B93E493A81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400" dirty="0" smtClean="0"/>
              <a:t>Visio </a:t>
            </a:r>
            <a:r>
              <a:rPr lang="en-US" altLang="zh-CN" sz="3400" dirty="0"/>
              <a:t>2016</a:t>
            </a:r>
            <a:r>
              <a:rPr lang="zh-CN" altLang="en-US" sz="3400" dirty="0"/>
              <a:t>图表绘制从新手到</a:t>
            </a:r>
            <a:r>
              <a:rPr lang="zh-CN" altLang="en-US" sz="3400" dirty="0" smtClean="0"/>
              <a:t>高手</a:t>
            </a:r>
            <a:endParaRPr lang="zh-CN" altLang="en-US" sz="3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第</a:t>
            </a:r>
            <a:r>
              <a:rPr lang="en-US" altLang="zh-CN" dirty="0">
                <a:ea typeface="宋体" charset="-122"/>
              </a:rPr>
              <a:t>3</a:t>
            </a:r>
            <a:r>
              <a:rPr lang="zh-CN" altLang="en-US" dirty="0" smtClean="0">
                <a:ea typeface="宋体" charset="-122"/>
              </a:rPr>
              <a:t>章  </a:t>
            </a:r>
            <a:r>
              <a:rPr lang="zh-CN" altLang="zh-CN" dirty="0" smtClean="0">
                <a:ea typeface="宋体" charset="-122"/>
              </a:rPr>
              <a:t>绘制</a:t>
            </a:r>
            <a:r>
              <a:rPr lang="zh-CN" altLang="zh-CN" dirty="0">
                <a:ea typeface="宋体" charset="-122"/>
              </a:rPr>
              <a:t>与编辑形状</a:t>
            </a:r>
            <a:endParaRPr lang="zh-CN" altLang="en-US" dirty="0">
              <a:ea typeface="宋体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3.1.3  </a:t>
            </a:r>
            <a:r>
              <a:rPr lang="zh-CN" altLang="zh-CN" dirty="0"/>
              <a:t>获取形状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从模具中获取</a:t>
            </a:r>
          </a:p>
          <a:p>
            <a:r>
              <a:rPr lang="zh-CN" altLang="zh-CN" dirty="0"/>
              <a:t>启动</a:t>
            </a:r>
            <a:r>
              <a:rPr lang="en-US" altLang="zh-CN" dirty="0"/>
              <a:t>Visio 2016</a:t>
            </a:r>
            <a:r>
              <a:rPr lang="zh-CN" altLang="zh-CN" dirty="0"/>
              <a:t>后，模具会根据创建的模板自动显示在【形状】窗格中。用户可通过任务窗格中相对应的模具来选择形状。除了使用模具中自动显示的形状之外，用户还可以通过单击【形状】任务窗格中的【更多形状】下拉按钮，其他模具添加到【形状】任务窗格</a:t>
            </a:r>
            <a:r>
              <a:rPr lang="zh-CN" altLang="zh-CN" dirty="0" smtClean="0"/>
              <a:t>中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66901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3.1.3  </a:t>
            </a:r>
            <a:r>
              <a:rPr lang="zh-CN" altLang="zh-CN" dirty="0"/>
              <a:t>获取形状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从【我的形状】中获取</a:t>
            </a:r>
          </a:p>
          <a:p>
            <a:r>
              <a:rPr lang="zh-CN" altLang="zh-CN" dirty="0"/>
              <a:t>对于专业用户来讲，往往需要使用他人或网络中的模具来绘制图表或模型。此时，用户需要将共享或下载的模具文件复制到指定的目录中。将文件复制到该目录下后，在</a:t>
            </a:r>
            <a:r>
              <a:rPr lang="en-US" altLang="zh-CN" dirty="0"/>
              <a:t>Visio</a:t>
            </a:r>
            <a:r>
              <a:rPr lang="zh-CN" altLang="zh-CN" dirty="0"/>
              <a:t>中单击【形状】窗格中的【更多形状】按钮，在列表中执行【我的形状】→【组织我的形状】命令，即可在子菜单中选择新添加的</a:t>
            </a:r>
            <a:r>
              <a:rPr lang="zh-CN" altLang="zh-CN" dirty="0" smtClean="0"/>
              <a:t>形状。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68483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3.1.3  </a:t>
            </a:r>
            <a:r>
              <a:rPr lang="zh-CN" altLang="zh-CN" dirty="0"/>
              <a:t>获取形状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700" b="1" dirty="0"/>
              <a:t>3.  使用“搜索”功能</a:t>
            </a:r>
          </a:p>
          <a:p>
            <a:r>
              <a:rPr lang="en-US" altLang="zh-CN" sz="2700" dirty="0"/>
              <a:t>Visio</a:t>
            </a:r>
            <a:r>
              <a:rPr lang="zh-CN" altLang="zh-CN" sz="2700" dirty="0"/>
              <a:t>为用户提供了搜索形状的功能，使用该功能可以从网络中搜索到相应的形状。在【形状】窗格中，激活【搜索】选项卡，在【搜索形状】文本框中输入需要搜索形状的名称，单击右侧的【搜索】按钮即</a:t>
            </a:r>
            <a:r>
              <a:rPr lang="zh-CN" altLang="zh-CN" sz="2700" dirty="0" smtClean="0"/>
              <a:t>可。</a:t>
            </a:r>
            <a:endParaRPr lang="en-US" altLang="zh-CN" sz="2700" dirty="0" smtClean="0"/>
          </a:p>
          <a:p>
            <a:r>
              <a:rPr lang="zh-CN" altLang="zh-CN" sz="2700" dirty="0"/>
              <a:t>另外，用户可通过鼠标右键单击【形状】窗格，执行【搜索选项】命令。在弹出的【</a:t>
            </a:r>
            <a:r>
              <a:rPr lang="en-US" altLang="zh-CN" sz="2700" dirty="0"/>
              <a:t>Visio</a:t>
            </a:r>
            <a:r>
              <a:rPr lang="zh-CN" altLang="zh-CN" sz="2700" dirty="0"/>
              <a:t>选项】对话框中的【高级】选项卡中，可以设置搜索位置等</a:t>
            </a:r>
            <a:r>
              <a:rPr lang="zh-CN" altLang="zh-CN" sz="2700" dirty="0" smtClean="0"/>
              <a:t>选项</a:t>
            </a:r>
            <a:r>
              <a:rPr lang="zh-CN" altLang="en-US" sz="2700" dirty="0"/>
              <a:t>。</a:t>
            </a:r>
            <a:endParaRPr lang="zh-CN" altLang="zh-CN" sz="2700" dirty="0"/>
          </a:p>
        </p:txBody>
      </p:sp>
    </p:spTree>
    <p:extLst>
      <p:ext uri="{BB962C8B-B14F-4D97-AF65-F5344CB8AC3E}">
        <p14:creationId xmlns:p14="http://schemas.microsoft.com/office/powerpoint/2010/main" val="3379606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 </a:t>
            </a:r>
            <a:r>
              <a:rPr lang="zh-CN" altLang="zh-CN" dirty="0"/>
              <a:t>绘制形状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3.2.1  </a:t>
            </a:r>
            <a:r>
              <a:rPr lang="zh-CN" altLang="zh-CN" dirty="0"/>
              <a:t>绘制直线、弧线与曲线</a:t>
            </a:r>
          </a:p>
          <a:p>
            <a:r>
              <a:rPr lang="en-US" altLang="zh-CN" dirty="0"/>
              <a:t>3.3.2  </a:t>
            </a:r>
            <a:r>
              <a:rPr lang="zh-CN" altLang="zh-CN" dirty="0"/>
              <a:t>绘制闭合形状</a:t>
            </a:r>
          </a:p>
          <a:p>
            <a:r>
              <a:rPr lang="en-US" altLang="zh-CN" dirty="0"/>
              <a:t>3.3.3  </a:t>
            </a:r>
            <a:r>
              <a:rPr lang="zh-CN" altLang="zh-CN" dirty="0"/>
              <a:t>使用铅笔工具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414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3.2.1  </a:t>
            </a:r>
            <a:r>
              <a:rPr lang="zh-CN" altLang="zh-CN" dirty="0"/>
              <a:t>绘制直线、弧线与曲线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600" b="1" dirty="0"/>
              <a:t>1.  绘制直线</a:t>
            </a:r>
          </a:p>
          <a:p>
            <a:r>
              <a:rPr lang="zh-CN" altLang="zh-CN" sz="2600" dirty="0"/>
              <a:t>利用【线条】工具可以绘制单个线段、一系列相互连接的线段以及闭合形状。执行【开始】→【工具】→【绘图工具】→【线条】命令，在绘图页中单击并拖动鼠标，至合适长度释放鼠标即可完成绘制线段的</a:t>
            </a:r>
            <a:r>
              <a:rPr lang="zh-CN" altLang="zh-CN" sz="2600" dirty="0" smtClean="0"/>
              <a:t>操作。</a:t>
            </a:r>
            <a:r>
              <a:rPr lang="zh-CN" altLang="zh-CN" sz="2600" dirty="0"/>
              <a:t>另外，用户可以在线段的一个端点处继续绘制线段，重复该操作则可以绘制出一系列相互连接的</a:t>
            </a:r>
            <a:r>
              <a:rPr lang="zh-CN" altLang="zh-CN" sz="2600" dirty="0" smtClean="0"/>
              <a:t>线段。</a:t>
            </a:r>
            <a:r>
              <a:rPr lang="zh-CN" altLang="zh-CN" sz="2600" dirty="0"/>
              <a:t>单击系列线段的最后一条线段的端点，并拖动至第一条线段的起点，即可绘制闭合</a:t>
            </a:r>
            <a:r>
              <a:rPr lang="zh-CN" altLang="zh-CN" sz="2600" dirty="0" smtClean="0"/>
              <a:t>形状。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4133299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3.2.1  </a:t>
            </a:r>
            <a:r>
              <a:rPr lang="zh-CN" altLang="zh-CN" dirty="0"/>
              <a:t>绘制直线、弧线与曲线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2.  绘制弧线</a:t>
            </a:r>
          </a:p>
          <a:p>
            <a:r>
              <a:rPr lang="zh-CN" altLang="zh-CN" dirty="0"/>
              <a:t>首先，执行【开始】→【工具】→【绘图工具】→【弧形】命令，在绘图页中单击一个点，拖动鼠标即可绘制一条</a:t>
            </a:r>
            <a:r>
              <a:rPr lang="zh-CN" altLang="zh-CN" dirty="0" smtClean="0"/>
              <a:t>弧线。</a:t>
            </a:r>
            <a:r>
              <a:rPr lang="zh-CN" altLang="zh-CN" dirty="0"/>
              <a:t>然后，执行【开始】→【工具】→【绘图工具】→【铅笔】命令，拖动弧线离心手柄的中间点即可调整弧线的曲率大小和</a:t>
            </a:r>
            <a:r>
              <a:rPr lang="zh-CN" altLang="zh-CN" dirty="0" smtClean="0"/>
              <a:t>形状。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4022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3.2.1  </a:t>
            </a:r>
            <a:r>
              <a:rPr lang="zh-CN" altLang="zh-CN" dirty="0"/>
              <a:t>绘制直线、弧线与曲线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3.  绘制曲线</a:t>
            </a:r>
          </a:p>
          <a:p>
            <a:r>
              <a:rPr lang="zh-CN" altLang="zh-CN" dirty="0"/>
              <a:t>首先，执行【开始】→【工具】→【绘图工具】→【任意多边形】命令，在绘图页中单击一个点并随心所欲地拖动鼠标，释放鼠标后即可绘制一条平滑的</a:t>
            </a:r>
            <a:r>
              <a:rPr lang="zh-CN" altLang="zh-CN" dirty="0" smtClean="0"/>
              <a:t>曲线。</a:t>
            </a:r>
            <a:r>
              <a:rPr lang="zh-CN" altLang="zh-CN" dirty="0"/>
              <a:t>如果用户想绘制出平滑的曲线，需要在绘制曲线之前，执行【文件】→【选项】命令，在【</a:t>
            </a:r>
            <a:r>
              <a:rPr lang="en-US" altLang="zh-CN" dirty="0"/>
              <a:t>Visio</a:t>
            </a:r>
            <a:r>
              <a:rPr lang="zh-CN" altLang="zh-CN" dirty="0"/>
              <a:t>选项】对话框中选择【高级】选项卡，设置曲线的精度与平滑</a:t>
            </a:r>
            <a:r>
              <a:rPr lang="zh-CN" altLang="zh-CN" dirty="0" smtClean="0"/>
              <a:t>度。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07856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绘制闭合形状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500" dirty="0"/>
              <a:t>绘制闭合形状即是使用绘图工具来绘制矩形与圆形形状。执行【开始】→【工具】→【绘图工具】→【矩形】命令，单击并拖动鼠标，当辅助线穿过形状对角线时，释放鼠标即可绘制一个</a:t>
            </a:r>
            <a:r>
              <a:rPr lang="zh-CN" altLang="zh-CN" sz="2500" dirty="0" smtClean="0"/>
              <a:t>正方形。</a:t>
            </a:r>
            <a:r>
              <a:rPr lang="zh-CN" altLang="zh-CN" sz="2500" dirty="0"/>
              <a:t>当单击并拖动鼠标不显示辅助线时，释放鼠标即可绘制一个</a:t>
            </a:r>
            <a:r>
              <a:rPr lang="zh-CN" altLang="zh-CN" sz="2500" dirty="0" smtClean="0"/>
              <a:t>矩形。</a:t>
            </a:r>
            <a:endParaRPr lang="zh-CN" altLang="zh-CN" sz="2500" dirty="0"/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95" y="4037708"/>
            <a:ext cx="251460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37708"/>
            <a:ext cx="25241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086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绘制闭合形状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执行【开始】→【工具】→【绘图工具】→【椭圆】命令，单击并拖动鼠标即可绘制一个圆形或椭圆形，如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05064"/>
            <a:ext cx="21621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4005063"/>
            <a:ext cx="21621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514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3.3.3  </a:t>
            </a:r>
            <a:r>
              <a:rPr lang="zh-CN" altLang="zh-CN" dirty="0"/>
              <a:t>使用铅笔工具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使用【铅笔】工具不仅可以绘制直线与弧线，而且还可以绘制多边形。执行【开始】→【工具】→【绘图工具】→【铅笔】命令，单击并拖动鼠标可以在绘图页中绘制各种不规则形状，如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23363"/>
            <a:ext cx="2448272" cy="195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396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 </a:t>
            </a:r>
            <a:r>
              <a:rPr lang="zh-CN" altLang="zh-CN" dirty="0"/>
              <a:t>形状概述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3.1.1  </a:t>
            </a:r>
            <a:r>
              <a:rPr lang="zh-CN" altLang="zh-CN" dirty="0"/>
              <a:t>形状的类型</a:t>
            </a:r>
          </a:p>
          <a:p>
            <a:r>
              <a:rPr lang="en-US" altLang="zh-CN" dirty="0"/>
              <a:t>3.1.2  </a:t>
            </a:r>
            <a:r>
              <a:rPr lang="zh-CN" altLang="zh-CN" dirty="0"/>
              <a:t>形状的手柄</a:t>
            </a:r>
          </a:p>
          <a:p>
            <a:r>
              <a:rPr lang="en-US" altLang="zh-CN" dirty="0"/>
              <a:t>3.1.3  </a:t>
            </a:r>
            <a:r>
              <a:rPr lang="zh-CN" altLang="zh-CN" dirty="0"/>
              <a:t>获取形状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334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 </a:t>
            </a:r>
            <a:r>
              <a:rPr lang="zh-CN" altLang="zh-CN" dirty="0"/>
              <a:t>编辑形状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3.3.1  </a:t>
            </a:r>
            <a:r>
              <a:rPr lang="zh-CN" altLang="zh-CN" dirty="0"/>
              <a:t>选择与复制形状</a:t>
            </a:r>
          </a:p>
          <a:p>
            <a:r>
              <a:rPr lang="en-US" altLang="zh-CN" dirty="0"/>
              <a:t>3.3.2  </a:t>
            </a:r>
            <a:r>
              <a:rPr lang="zh-CN" altLang="zh-CN" dirty="0"/>
              <a:t>调整形状的大小和位置</a:t>
            </a:r>
          </a:p>
          <a:p>
            <a:r>
              <a:rPr lang="en-US" altLang="zh-CN" dirty="0"/>
              <a:t>3.3.3  </a:t>
            </a:r>
            <a:r>
              <a:rPr lang="zh-CN" altLang="zh-CN" dirty="0"/>
              <a:t>旋转与翻转形状</a:t>
            </a:r>
          </a:p>
          <a:p>
            <a:r>
              <a:rPr lang="en-US" altLang="zh-CN" dirty="0" smtClean="0"/>
              <a:t>3.3.4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zh-CN" dirty="0" smtClean="0"/>
              <a:t>组合</a:t>
            </a:r>
            <a:r>
              <a:rPr lang="zh-CN" altLang="zh-CN" dirty="0"/>
              <a:t>与叠放形状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495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3.3.1  </a:t>
            </a:r>
            <a:r>
              <a:rPr lang="zh-CN" altLang="zh-CN" dirty="0"/>
              <a:t>选择与复制形状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sz="2400" dirty="0"/>
              <a:t>选择单个形状：执行【开始】→【工具】→【指针工具】命令，将光标置于需要选择的形状上，当光标变为十字箭头形状时，单击即可选择该形状。</a:t>
            </a:r>
          </a:p>
          <a:p>
            <a:pPr lvl="0"/>
            <a:r>
              <a:rPr lang="zh-CN" altLang="zh-CN" sz="2400" dirty="0"/>
              <a:t>选择多个形状：使用【指针工具】命令，选择第一个形状后，按住【</a:t>
            </a:r>
            <a:r>
              <a:rPr lang="en-US" altLang="zh-CN" sz="2400" dirty="0"/>
              <a:t>Shift</a:t>
            </a:r>
            <a:r>
              <a:rPr lang="zh-CN" altLang="zh-CN" sz="2400" dirty="0"/>
              <a:t>】或【</a:t>
            </a:r>
            <a:r>
              <a:rPr lang="en-US" altLang="zh-CN" sz="2400" dirty="0"/>
              <a:t>Ctrl</a:t>
            </a:r>
            <a:r>
              <a:rPr lang="zh-CN" altLang="zh-CN" sz="2400" dirty="0"/>
              <a:t>】键逐个单击其他形状，即可依次选择多个形状。</a:t>
            </a:r>
          </a:p>
          <a:p>
            <a:pPr lvl="0"/>
            <a:r>
              <a:rPr lang="zh-CN" altLang="zh-CN" sz="2400" dirty="0"/>
              <a:t>选择多个不连续的形状：执行【开始】→【编辑】→【选择】命令，在其列表中执行【选择区域】或【套索选择】命令，使用鼠标在绘图页中绘制矩形或任意样式的形状轮廓，释放鼠标后即可选择该轮廓内的所有形状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29115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3.3.1  </a:t>
            </a:r>
            <a:r>
              <a:rPr lang="zh-CN" altLang="zh-CN" dirty="0"/>
              <a:t>选择与复制形状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dirty="0" smtClean="0"/>
              <a:t>选择</a:t>
            </a:r>
            <a:r>
              <a:rPr lang="zh-CN" altLang="zh-CN" dirty="0"/>
              <a:t>所有形状：执行【开始】→【编辑】→【选择】→【全选】命令，或按【</a:t>
            </a:r>
            <a:r>
              <a:rPr lang="en-US" altLang="zh-CN" dirty="0"/>
              <a:t>Ctrl</a:t>
            </a:r>
            <a:r>
              <a:rPr lang="zh-CN" altLang="zh-CN" dirty="0"/>
              <a:t>】</a:t>
            </a:r>
            <a:r>
              <a:rPr lang="en-US" altLang="zh-CN" dirty="0"/>
              <a:t>+</a:t>
            </a:r>
            <a:r>
              <a:rPr lang="zh-CN" altLang="zh-CN" dirty="0"/>
              <a:t>【</a:t>
            </a:r>
            <a:r>
              <a:rPr lang="en-US" altLang="zh-CN" dirty="0"/>
              <a:t>A</a:t>
            </a:r>
            <a:r>
              <a:rPr lang="zh-CN" altLang="zh-CN" dirty="0"/>
              <a:t>】组合键即可选择当前绘图页内的所有形状。</a:t>
            </a:r>
          </a:p>
          <a:p>
            <a:pPr lvl="0"/>
            <a:r>
              <a:rPr lang="zh-CN" altLang="zh-CN" dirty="0"/>
              <a:t>按类型选择形状：执行【开始】→【编辑】→【选择】→【按类型选择】命令，在弹出的【按类型选择】对话框中，用户可以设置所要选择形状的类型。</a:t>
            </a:r>
          </a:p>
        </p:txBody>
      </p:sp>
    </p:spTree>
    <p:extLst>
      <p:ext uri="{BB962C8B-B14F-4D97-AF65-F5344CB8AC3E}">
        <p14:creationId xmlns:p14="http://schemas.microsoft.com/office/powerpoint/2010/main" val="4107796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3.3.1  </a:t>
            </a:r>
            <a:r>
              <a:rPr lang="zh-CN" altLang="zh-CN" dirty="0"/>
              <a:t>选择与复制形状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想要复制形状，执行【开始】→【工具】→【指针工具】命令，将鼠标指针移至形状上，按住【</a:t>
            </a:r>
            <a:r>
              <a:rPr lang="en-US" altLang="zh-CN" dirty="0"/>
              <a:t>Ctrl</a:t>
            </a:r>
            <a:r>
              <a:rPr lang="zh-CN" altLang="zh-CN" dirty="0"/>
              <a:t>】键单击并拖动形状至其他位置，即可对形状进行复制。</a:t>
            </a:r>
          </a:p>
        </p:txBody>
      </p:sp>
    </p:spTree>
    <p:extLst>
      <p:ext uri="{BB962C8B-B14F-4D97-AF65-F5344CB8AC3E}">
        <p14:creationId xmlns:p14="http://schemas.microsoft.com/office/powerpoint/2010/main" val="665155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调整形状的大小和位置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dirty="0"/>
              <a:t>执行【开始】→【工具】→【指针工具】命令，在形状上单击鼠标选中形状，单击并拖动鼠标至其他位置后释放鼠标，即可完成调整形状位置的操作，如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832277"/>
            <a:ext cx="2664296" cy="211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759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调整形状的大小和位置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b="1" dirty="0"/>
              <a:t>1.  使用参考线</a:t>
            </a:r>
          </a:p>
          <a:p>
            <a:r>
              <a:rPr lang="zh-CN" altLang="zh-CN" dirty="0"/>
              <a:t>用户可以使用【参考线】工具来同步移动多个形状。首先，执行【视图】→【视觉帮助】→【对话框开启】命令，在弹出的【对齐和粘附】对话框中，启用【对齐】与【粘附】选项组中的【参考线】复选框</a:t>
            </a:r>
            <a:r>
              <a:rPr lang="zh-CN" altLang="zh-CN" dirty="0" smtClean="0"/>
              <a:t>，然后使用</a:t>
            </a:r>
            <a:r>
              <a:rPr lang="zh-CN" altLang="zh-CN" dirty="0"/>
              <a:t>鼠标拖动标尺到绘图页中，即可创建参考</a:t>
            </a:r>
            <a:r>
              <a:rPr lang="zh-CN" altLang="zh-CN" dirty="0" smtClean="0"/>
              <a:t>线。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66321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调整形状的大小和位置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sz="2600" b="1" dirty="0"/>
              <a:t>1.  使用参考线</a:t>
            </a:r>
          </a:p>
          <a:p>
            <a:r>
              <a:rPr lang="zh-CN" altLang="zh-CN" sz="2600" dirty="0"/>
              <a:t>用户可以使用【参考线】工具来同步移动多个形状。首先，执行【视图】→【视觉帮助】→【对话框开启】命令，在弹出的【对齐和粘附】对话框中，启用【对齐】与【粘附】选项组中的【参考线】复选框</a:t>
            </a:r>
            <a:r>
              <a:rPr lang="zh-CN" altLang="zh-CN" sz="2600" dirty="0" smtClean="0"/>
              <a:t>，然后使用</a:t>
            </a:r>
            <a:r>
              <a:rPr lang="zh-CN" altLang="zh-CN" sz="2600" dirty="0"/>
              <a:t>鼠标拖动标尺到绘图页中，即可创建参考</a:t>
            </a:r>
            <a:r>
              <a:rPr lang="zh-CN" altLang="zh-CN" sz="2600" dirty="0" smtClean="0"/>
              <a:t>线。</a:t>
            </a:r>
            <a:endParaRPr lang="en-US" altLang="zh-CN" sz="2600" dirty="0" smtClean="0"/>
          </a:p>
          <a:p>
            <a:r>
              <a:rPr lang="zh-CN" altLang="zh-CN" sz="2600" dirty="0"/>
              <a:t>最后，将多个形状拖动到参考线上，当参考线上出现绿色方框时，则表示形状与参考线相连，此时拖动参考线即可同步移动多个</a:t>
            </a:r>
            <a:r>
              <a:rPr lang="zh-CN" altLang="zh-CN" sz="2600" dirty="0" smtClean="0"/>
              <a:t>形状</a:t>
            </a:r>
            <a:r>
              <a:rPr lang="zh-CN" altLang="en-US" sz="2600" dirty="0" smtClean="0"/>
              <a:t>。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917083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调整形状的大小和位置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en-US" altLang="zh-CN" b="1" dirty="0"/>
              <a:t>2.  </a:t>
            </a:r>
            <a:r>
              <a:rPr lang="zh-CN" altLang="zh-CN" b="1" dirty="0"/>
              <a:t>使用【大小和位置】窗格</a:t>
            </a:r>
          </a:p>
          <a:p>
            <a:r>
              <a:rPr lang="zh-CN" altLang="zh-CN" dirty="0"/>
              <a:t>用户可以根据</a:t>
            </a:r>
            <a:r>
              <a:rPr lang="en-US" altLang="zh-CN" dirty="0"/>
              <a:t>X</a:t>
            </a:r>
            <a:r>
              <a:rPr lang="zh-CN" altLang="zh-CN" dirty="0"/>
              <a:t>与</a:t>
            </a:r>
            <a:r>
              <a:rPr lang="en-US" altLang="zh-CN" dirty="0"/>
              <a:t>Y</a:t>
            </a:r>
            <a:r>
              <a:rPr lang="zh-CN" altLang="zh-CN" dirty="0"/>
              <a:t>轴来移动形状，执行【视图】→【显示】→【任务窗格】【大小和位置】命令，在绘图页中选择形状，并在【大小和位置】窗口中修改</a:t>
            </a:r>
            <a:r>
              <a:rPr lang="en-US" altLang="zh-CN" dirty="0"/>
              <a:t>X</a:t>
            </a:r>
            <a:r>
              <a:rPr lang="zh-CN" altLang="zh-CN" dirty="0"/>
              <a:t>与</a:t>
            </a:r>
            <a:r>
              <a:rPr lang="en-US" altLang="zh-CN" dirty="0"/>
              <a:t>Y</a:t>
            </a:r>
            <a:r>
              <a:rPr lang="zh-CN" altLang="zh-CN" dirty="0"/>
              <a:t>文本框中的数值，即可调整形状的</a:t>
            </a:r>
            <a:r>
              <a:rPr lang="zh-CN" altLang="zh-CN" dirty="0" smtClean="0"/>
              <a:t>位置。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388271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</a:t>
            </a:r>
            <a:r>
              <a:rPr lang="zh-CN" altLang="zh-CN" dirty="0"/>
              <a:t>调整形状的大小和位置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dirty="0"/>
              <a:t>选中形状，形状四周出现控制手柄，将鼠标指针移至四个角的控制手柄上，鼠标指针变为箭头形状，单击并拖动鼠标也可调整形状的大小，如图</a:t>
            </a:r>
            <a:r>
              <a:rPr lang="en-US" altLang="zh-CN" dirty="0"/>
              <a:t>3-31</a:t>
            </a:r>
            <a:r>
              <a:rPr lang="zh-CN" altLang="zh-CN" dirty="0"/>
              <a:t>和图</a:t>
            </a:r>
            <a:r>
              <a:rPr lang="en-US" altLang="zh-CN" dirty="0"/>
              <a:t>3-32</a:t>
            </a:r>
            <a:r>
              <a:rPr lang="zh-CN" altLang="zh-CN" dirty="0"/>
              <a:t>所示。</a:t>
            </a:r>
          </a:p>
        </p:txBody>
      </p:sp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87041"/>
            <a:ext cx="2376264" cy="190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36" y="3865172"/>
            <a:ext cx="2410384" cy="193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092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3.3.3  </a:t>
            </a:r>
            <a:r>
              <a:rPr lang="zh-CN" altLang="zh-CN" dirty="0"/>
              <a:t>旋转与翻转形状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b="1" dirty="0"/>
              <a:t>1.  旋转</a:t>
            </a:r>
            <a:r>
              <a:rPr lang="zh-CN" altLang="zh-CN" b="1" dirty="0" smtClean="0"/>
              <a:t>形状</a:t>
            </a:r>
            <a:endParaRPr lang="en-US" altLang="zh-CN" b="1" dirty="0" smtClean="0"/>
          </a:p>
          <a:p>
            <a:r>
              <a:rPr lang="zh-CN" altLang="zh-CN" dirty="0"/>
              <a:t>执行旋转命令：选择绘图页中需要旋转的形状，执行【开始】→【排列】→【位置】→【旋转形状】→【向右旋转</a:t>
            </a:r>
            <a:r>
              <a:rPr lang="en-US" altLang="zh-CN" dirty="0"/>
              <a:t>90</a:t>
            </a:r>
            <a:r>
              <a:rPr lang="zh-CN" altLang="zh-CN" dirty="0"/>
              <a:t>°】或【向左旋转</a:t>
            </a:r>
            <a:r>
              <a:rPr lang="en-US" altLang="zh-CN" dirty="0"/>
              <a:t>90</a:t>
            </a:r>
            <a:r>
              <a:rPr lang="zh-CN" altLang="zh-CN" dirty="0"/>
              <a:t>°】</a:t>
            </a:r>
            <a:r>
              <a:rPr lang="zh-CN" altLang="zh-CN" dirty="0" smtClean="0"/>
              <a:t>命令。</a:t>
            </a:r>
            <a:endParaRPr lang="en-US" altLang="zh-CN" dirty="0" smtClean="0"/>
          </a:p>
          <a:p>
            <a:r>
              <a:rPr lang="zh-CN" altLang="zh-CN" dirty="0"/>
              <a:t>使用旋转手柄：选择绘图页中需要旋转的形状，将光标置于旋转手柄上，拖动旋转手柄到合适角度即</a:t>
            </a:r>
            <a:r>
              <a:rPr lang="zh-CN" altLang="zh-CN" dirty="0" smtClean="0"/>
              <a:t>可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859397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3.1.1  </a:t>
            </a:r>
            <a:r>
              <a:rPr lang="zh-CN" altLang="zh-CN" dirty="0"/>
              <a:t>形状的类型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en-US" altLang="zh-CN" b="1" dirty="0"/>
              <a:t>1.  </a:t>
            </a:r>
            <a:r>
              <a:rPr lang="zh-CN" altLang="zh-CN" b="1" dirty="0"/>
              <a:t>一维</a:t>
            </a:r>
            <a:r>
              <a:rPr lang="zh-CN" altLang="zh-CN" b="1" dirty="0" smtClean="0"/>
              <a:t>形状</a:t>
            </a:r>
            <a:endParaRPr lang="en-US" altLang="zh-CN" b="1" dirty="0" smtClean="0"/>
          </a:p>
          <a:p>
            <a:r>
              <a:rPr lang="zh-CN" altLang="zh-CN" dirty="0"/>
              <a:t>在一维形状像线条一样，其行为与线条类似。</a:t>
            </a:r>
            <a:r>
              <a:rPr lang="en-US" altLang="zh-CN" dirty="0"/>
              <a:t>Visio</a:t>
            </a:r>
            <a:r>
              <a:rPr lang="zh-CN" altLang="zh-CN" dirty="0"/>
              <a:t>中的一维形状具有起点和终点两个端点，如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endParaRPr lang="zh-CN" altLang="zh-CN" b="1" dirty="0"/>
          </a:p>
        </p:txBody>
      </p:sp>
      <p:pic>
        <p:nvPicPr>
          <p:cNvPr id="20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90925"/>
            <a:ext cx="25241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6106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3.3.3  </a:t>
            </a:r>
            <a:r>
              <a:rPr lang="zh-CN" altLang="zh-CN" dirty="0"/>
              <a:t>旋转与翻转形状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sz="2800" dirty="0"/>
              <a:t>精确设置形状的旋转角度：选择需要旋转的形状，执行【视图】→【显示】→【任务窗格】→【大小和位置】命令，在【旋转中心点位置】下拉列表中选择相应的选项即</a:t>
            </a:r>
            <a:r>
              <a:rPr lang="zh-CN" altLang="zh-CN" sz="2800" dirty="0" smtClean="0"/>
              <a:t>可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b="1" dirty="0"/>
              <a:t>2.  翻转形状</a:t>
            </a:r>
          </a:p>
          <a:p>
            <a:r>
              <a:rPr lang="zh-CN" altLang="zh-CN" sz="2800" dirty="0"/>
              <a:t>在绘图页中选择要翻转的形状，执行【开始】→【排列】→【位置】→【旋转形状】→【垂直翻转】或【水平翻转】命令，即可生成所选形状的水平</a:t>
            </a:r>
            <a:r>
              <a:rPr lang="zh-CN" altLang="zh-CN" sz="2800" dirty="0" smtClean="0"/>
              <a:t>镜像。</a:t>
            </a:r>
            <a:endParaRPr lang="zh-CN" altLang="zh-CN" sz="2800" dirty="0"/>
          </a:p>
          <a:p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4951324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3.3.4</a:t>
            </a:r>
            <a:r>
              <a:rPr lang="zh-CN" altLang="zh-CN" dirty="0"/>
              <a:t>　组合与叠放形状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b="1" dirty="0"/>
              <a:t>1.  组合形状</a:t>
            </a:r>
          </a:p>
          <a:p>
            <a:r>
              <a:rPr lang="zh-CN" altLang="zh-CN" dirty="0"/>
              <a:t>组合形状是将多个形状合并成一个形状，在绘图页中选择需要组合的多个形状，执行【开始】→【排列】→【组合】→【组合】命令即</a:t>
            </a:r>
            <a:r>
              <a:rPr lang="zh-CN" altLang="zh-CN" dirty="0" smtClean="0"/>
              <a:t>可。</a:t>
            </a:r>
            <a:r>
              <a:rPr lang="zh-CN" altLang="zh-CN" dirty="0"/>
              <a:t>另外，用户可通过执行【排列】→【组合】→【取消组合】命令，来取消形状的组合状态。</a:t>
            </a:r>
          </a:p>
        </p:txBody>
      </p:sp>
    </p:spTree>
    <p:extLst>
      <p:ext uri="{BB962C8B-B14F-4D97-AF65-F5344CB8AC3E}">
        <p14:creationId xmlns:p14="http://schemas.microsoft.com/office/powerpoint/2010/main" val="26274177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3.3.4</a:t>
            </a:r>
            <a:r>
              <a:rPr lang="zh-CN" altLang="zh-CN" dirty="0"/>
              <a:t>　组合与叠放形状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b="1" dirty="0"/>
              <a:t>2.  叠放形状</a:t>
            </a:r>
          </a:p>
          <a:p>
            <a:r>
              <a:rPr lang="zh-CN" altLang="zh-CN" dirty="0"/>
              <a:t>当多个形状叠放在一起时，为了突出图表效果，需要调整形状的显示层次。选择需要调整层次的形状，执行【开始】→【排列】→【置于顶层】或【置于底层】命令即</a:t>
            </a:r>
            <a:r>
              <a:rPr lang="zh-CN" altLang="zh-CN" dirty="0" smtClean="0"/>
              <a:t>可。</a:t>
            </a:r>
            <a:r>
              <a:rPr lang="zh-CN" altLang="zh-CN" dirty="0"/>
              <a:t>另外，【置于顶层】命令中还包括【上移一层】命令，而【置于底层】命令还包括【下移一层】命令。</a:t>
            </a:r>
          </a:p>
        </p:txBody>
      </p:sp>
    </p:spTree>
    <p:extLst>
      <p:ext uri="{BB962C8B-B14F-4D97-AF65-F5344CB8AC3E}">
        <p14:creationId xmlns:p14="http://schemas.microsoft.com/office/powerpoint/2010/main" val="32287287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 </a:t>
            </a:r>
            <a:r>
              <a:rPr lang="zh-CN" altLang="zh-CN" dirty="0"/>
              <a:t>连接与排列形状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3.4.1  </a:t>
            </a:r>
            <a:r>
              <a:rPr lang="zh-CN" altLang="zh-CN" dirty="0"/>
              <a:t>自动连接形状</a:t>
            </a:r>
          </a:p>
          <a:p>
            <a:r>
              <a:rPr lang="en-US" altLang="zh-CN" dirty="0"/>
              <a:t>3.4.2  </a:t>
            </a:r>
            <a:r>
              <a:rPr lang="zh-CN" altLang="zh-CN" dirty="0"/>
              <a:t>手动连接形状</a:t>
            </a:r>
          </a:p>
          <a:p>
            <a:r>
              <a:rPr lang="en-US" altLang="zh-CN" dirty="0"/>
              <a:t>3.4.3  </a:t>
            </a:r>
            <a:r>
              <a:rPr lang="zh-CN" altLang="zh-CN" dirty="0"/>
              <a:t>对齐形状</a:t>
            </a:r>
          </a:p>
          <a:p>
            <a:r>
              <a:rPr lang="en-US" altLang="zh-CN" dirty="0"/>
              <a:t>3.4.4  </a:t>
            </a:r>
            <a:r>
              <a:rPr lang="zh-CN" altLang="zh-CN" dirty="0"/>
              <a:t>分布形状</a:t>
            </a:r>
          </a:p>
          <a:p>
            <a:r>
              <a:rPr lang="en-US" altLang="zh-CN" dirty="0"/>
              <a:t>3.4.5  </a:t>
            </a:r>
            <a:r>
              <a:rPr lang="zh-CN" altLang="zh-CN" dirty="0"/>
              <a:t>设置形状的整体布局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8723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3.4.1  </a:t>
            </a:r>
            <a:r>
              <a:rPr lang="zh-CN" altLang="zh-CN" dirty="0"/>
              <a:t>自动连接形状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en-US" altLang="zh-CN" dirty="0"/>
              <a:t>Visio 2016</a:t>
            </a:r>
            <a:r>
              <a:rPr lang="zh-CN" altLang="zh-CN" dirty="0"/>
              <a:t>为用户提供了自动连接功能，利用自动连接功能可以将所连接的形状快速添加到图表中，每个形状在添加后都会间距一致且均匀对齐。在使用自动连接功能之前，用户需要通过执行【视图】→【视觉帮助】→【自动连接】命令，启用自动连接</a:t>
            </a:r>
            <a:r>
              <a:rPr lang="zh-CN" altLang="zh-CN" dirty="0" smtClean="0"/>
              <a:t>功能。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590503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3.4.1  </a:t>
            </a:r>
            <a:r>
              <a:rPr lang="zh-CN" altLang="zh-CN" dirty="0"/>
              <a:t>自动连接形状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dirty="0"/>
              <a:t>然后，将指针放置在绘图页形状上方，当形状四周出现“自动连接”箭头时，指针旁边会显示一个浮动工具栏，单击工具栏中的形状，即可添加并自动连接所选形状，如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70535"/>
            <a:ext cx="2520280" cy="202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9247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3.4.2  </a:t>
            </a:r>
            <a:r>
              <a:rPr lang="zh-CN" altLang="zh-CN" dirty="0"/>
              <a:t>手动连接形状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800" b="1" dirty="0"/>
              <a:t>1.  使用【连接线】工具</a:t>
            </a:r>
          </a:p>
          <a:p>
            <a:r>
              <a:rPr lang="zh-CN" altLang="zh-CN" sz="2800" dirty="0"/>
              <a:t>执行【开始】→【工具】→【连接线】命令，将光标置于需要进行连接的形状的连接点上，当光标变为十字型连接线箭头时，向相应形状的连接点拖动鼠标可绘制一条连接线，如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示。</a:t>
            </a:r>
          </a:p>
        </p:txBody>
      </p:sp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21162"/>
            <a:ext cx="21621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9583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3.4.2  </a:t>
            </a:r>
            <a:r>
              <a:rPr lang="zh-CN" altLang="zh-CN" dirty="0"/>
              <a:t>手动连接形状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554960" cy="3886200"/>
          </a:xfrm>
        </p:spPr>
        <p:txBody>
          <a:bodyPr/>
          <a:lstStyle/>
          <a:p>
            <a:r>
              <a:rPr lang="zh-CN" altLang="zh-CN" sz="2600" b="1" dirty="0"/>
              <a:t>2.  使用模具</a:t>
            </a:r>
          </a:p>
          <a:p>
            <a:r>
              <a:rPr lang="zh-CN" altLang="zh-CN" sz="2600" dirty="0"/>
              <a:t>一般情况下，</a:t>
            </a:r>
            <a:r>
              <a:rPr lang="en-US" altLang="zh-CN" sz="2600" dirty="0"/>
              <a:t>Visio</a:t>
            </a:r>
            <a:r>
              <a:rPr lang="zh-CN" altLang="zh-CN" sz="2600" dirty="0"/>
              <a:t>模板中会包含连接符。另外，</a:t>
            </a:r>
            <a:r>
              <a:rPr lang="en-US" altLang="zh-CN" sz="2600" dirty="0"/>
              <a:t>Visio</a:t>
            </a:r>
            <a:r>
              <a:rPr lang="zh-CN" altLang="zh-CN" sz="2600" dirty="0"/>
              <a:t>还为用户准备了专业的连接符模具。用户可以在【形状】任务窗格中，单击【更多形状】下拉按钮，选择【其他</a:t>
            </a:r>
            <a:r>
              <a:rPr lang="en-US" altLang="zh-CN" sz="2600" dirty="0"/>
              <a:t>Visio</a:t>
            </a:r>
            <a:r>
              <a:rPr lang="zh-CN" altLang="zh-CN" sz="2600" dirty="0"/>
              <a:t>方案】→【连接符】选项，将模具中相应的连接符形状拖动到形状的连接点即可，如</a:t>
            </a:r>
            <a:r>
              <a:rPr lang="zh-CN" altLang="zh-CN" sz="2600" dirty="0" smtClean="0"/>
              <a:t>图所</a:t>
            </a:r>
            <a:r>
              <a:rPr lang="zh-CN" altLang="zh-CN" sz="2600" dirty="0"/>
              <a:t>示。</a:t>
            </a:r>
          </a:p>
        </p:txBody>
      </p:sp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84984"/>
            <a:ext cx="226695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1944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3.4.3  </a:t>
            </a:r>
            <a:r>
              <a:rPr lang="zh-CN" altLang="zh-CN" dirty="0"/>
              <a:t>对齐形状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对齐形状指的是沿水平轴或纵轴对齐所选形状。在</a:t>
            </a:r>
            <a:r>
              <a:rPr lang="en-US" altLang="zh-CN" dirty="0"/>
              <a:t>Visio 2016</a:t>
            </a:r>
            <a:r>
              <a:rPr lang="zh-CN" altLang="zh-CN" dirty="0"/>
              <a:t>中，用户可先选择需要对齐的多个形状，执行【开始】→【排列】→【排列】命令，对形状进行水平对齐或垂直</a:t>
            </a:r>
            <a:r>
              <a:rPr lang="zh-CN" altLang="zh-CN" dirty="0" smtClean="0"/>
              <a:t>对齐。</a:t>
            </a:r>
            <a:endParaRPr lang="en-US" altLang="zh-CN" dirty="0" smtClean="0"/>
          </a:p>
          <a:p>
            <a:r>
              <a:rPr lang="zh-CN" altLang="zh-CN" dirty="0"/>
              <a:t>在【对齐形状】组中，主要包括【自动对齐】、【左对齐】、【右对齐】等</a:t>
            </a:r>
            <a:r>
              <a:rPr lang="en-US" altLang="zh-CN" dirty="0"/>
              <a:t>7</a:t>
            </a:r>
            <a:r>
              <a:rPr lang="zh-CN" altLang="zh-CN" dirty="0"/>
              <a:t>种选项，其各个选项的功能，如</a:t>
            </a:r>
            <a:r>
              <a:rPr lang="zh-CN" altLang="zh-CN" dirty="0" smtClean="0"/>
              <a:t>表所</a:t>
            </a:r>
            <a:r>
              <a:rPr lang="zh-CN" altLang="zh-CN" dirty="0"/>
              <a:t>示。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019497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3.4.3  </a:t>
            </a:r>
            <a:r>
              <a:rPr lang="zh-CN" altLang="zh-CN" dirty="0"/>
              <a:t>对齐形状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524" y="2114714"/>
            <a:ext cx="4980952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70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3.1.1  </a:t>
            </a:r>
            <a:r>
              <a:rPr lang="zh-CN" altLang="zh-CN"/>
              <a:t>形状的类型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900" b="1" dirty="0"/>
              <a:t>2.  菜单命令</a:t>
            </a:r>
            <a:r>
              <a:rPr lang="zh-CN" altLang="zh-CN" sz="2900" b="1" dirty="0" smtClean="0"/>
              <a:t>创建</a:t>
            </a:r>
            <a:endParaRPr lang="en-US" altLang="zh-CN" sz="2900" b="1" dirty="0" smtClean="0"/>
          </a:p>
          <a:p>
            <a:r>
              <a:rPr lang="zh-CN" altLang="zh-CN" sz="2900" dirty="0"/>
              <a:t>如果用户已经进入到</a:t>
            </a:r>
            <a:r>
              <a:rPr lang="en-US" altLang="zh-CN" sz="2900" dirty="0"/>
              <a:t>Visio 2016</a:t>
            </a:r>
            <a:r>
              <a:rPr lang="zh-CN" altLang="zh-CN" sz="2900" dirty="0"/>
              <a:t>中，单击【文件】选项</a:t>
            </a:r>
            <a:r>
              <a:rPr lang="zh-CN" altLang="zh-CN" sz="2900" dirty="0" smtClean="0"/>
              <a:t>卡</a:t>
            </a:r>
            <a:r>
              <a:rPr lang="zh-CN" altLang="en-US" sz="2900" dirty="0" smtClean="0"/>
              <a:t>。</a:t>
            </a:r>
            <a:endParaRPr lang="en-US" altLang="zh-CN" sz="2900" dirty="0" smtClean="0"/>
          </a:p>
          <a:p>
            <a:r>
              <a:rPr lang="zh-CN" altLang="zh-CN" sz="2900" dirty="0"/>
              <a:t>进入</a:t>
            </a:r>
            <a:r>
              <a:rPr lang="en-US" altLang="zh-CN" sz="2900" dirty="0"/>
              <a:t>Backstage</a:t>
            </a:r>
            <a:r>
              <a:rPr lang="zh-CN" altLang="zh-CN" sz="2900" dirty="0"/>
              <a:t>视图，</a:t>
            </a:r>
            <a:r>
              <a:rPr lang="zh-CN" altLang="zh-CN" sz="2900" b="1" i="1" dirty="0"/>
              <a:t>1. </a:t>
            </a:r>
            <a:r>
              <a:rPr lang="zh-CN" altLang="zh-CN" sz="2900" dirty="0"/>
              <a:t>选择【新建】选项，</a:t>
            </a:r>
            <a:r>
              <a:rPr lang="zh-CN" altLang="zh-CN" sz="2900" b="1" i="1" dirty="0"/>
              <a:t>2. </a:t>
            </a:r>
            <a:r>
              <a:rPr lang="zh-CN" altLang="zh-CN" sz="2900" dirty="0"/>
              <a:t>选择【空白绘图】</a:t>
            </a:r>
            <a:r>
              <a:rPr lang="zh-CN" altLang="zh-CN" sz="2900" dirty="0" smtClean="0"/>
              <a:t>选项</a:t>
            </a:r>
            <a:r>
              <a:rPr lang="zh-CN" altLang="en-US" sz="2900" dirty="0" smtClean="0"/>
              <a:t>。</a:t>
            </a:r>
            <a:endParaRPr lang="en-US" altLang="zh-CN" sz="2900" dirty="0" smtClean="0"/>
          </a:p>
          <a:p>
            <a:r>
              <a:rPr lang="zh-CN" altLang="zh-CN" sz="2900" dirty="0"/>
              <a:t>弹出【空白绘图创建】对话框，</a:t>
            </a:r>
            <a:r>
              <a:rPr lang="zh-CN" altLang="zh-CN" sz="2900" b="1" i="1" dirty="0"/>
              <a:t>1.</a:t>
            </a:r>
            <a:r>
              <a:rPr lang="zh-CN" altLang="zh-CN" sz="2900" dirty="0"/>
              <a:t> 单击【公制单位】单选按钮，</a:t>
            </a:r>
            <a:r>
              <a:rPr lang="zh-CN" altLang="zh-CN" sz="2900" b="1" i="1" dirty="0"/>
              <a:t>2.</a:t>
            </a:r>
            <a:r>
              <a:rPr lang="zh-CN" altLang="zh-CN" sz="2900" dirty="0"/>
              <a:t> 单击【创建】</a:t>
            </a:r>
            <a:r>
              <a:rPr lang="zh-CN" altLang="zh-CN" sz="2900" dirty="0" smtClean="0"/>
              <a:t>按钮</a:t>
            </a:r>
            <a:r>
              <a:rPr lang="zh-CN" altLang="en-US" sz="2900" dirty="0" smtClean="0"/>
              <a:t>，</a:t>
            </a:r>
            <a:r>
              <a:rPr lang="zh-CN" altLang="zh-CN" sz="2900" dirty="0"/>
              <a:t>通过以上步骤即可完成创建空白绘图文件的</a:t>
            </a:r>
            <a:r>
              <a:rPr lang="zh-CN" altLang="zh-CN" sz="2900" dirty="0" smtClean="0"/>
              <a:t>操作</a:t>
            </a:r>
            <a:r>
              <a:rPr lang="zh-CN" altLang="en-US" sz="2900" dirty="0" smtClean="0"/>
              <a:t>。</a:t>
            </a:r>
            <a:endParaRPr lang="zh-CN" altLang="zh-CN" sz="2900" b="1" dirty="0"/>
          </a:p>
        </p:txBody>
      </p:sp>
    </p:spTree>
    <p:extLst>
      <p:ext uri="{BB962C8B-B14F-4D97-AF65-F5344CB8AC3E}">
        <p14:creationId xmlns:p14="http://schemas.microsoft.com/office/powerpoint/2010/main" val="31320670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3.4.4  </a:t>
            </a:r>
            <a:r>
              <a:rPr lang="zh-CN" altLang="zh-CN" dirty="0"/>
              <a:t>分布形状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执行【开始】→【排列】→【位置】→【横向分布】或【纵向分布】命令，自动分布</a:t>
            </a:r>
            <a:r>
              <a:rPr lang="zh-CN" altLang="zh-CN" dirty="0" smtClean="0"/>
              <a:t>形状。</a:t>
            </a:r>
            <a:r>
              <a:rPr lang="zh-CN" altLang="zh-CN" dirty="0"/>
              <a:t>另外，用户还可以执行【开始】→【排列】→【位置】→【其他分布选项】命令，在弹出的【分布形状】对话框中，对形状进行水平分布或</a:t>
            </a:r>
            <a:r>
              <a:rPr lang="zh-CN" altLang="zh-CN" dirty="0" smtClean="0"/>
              <a:t>垂直分布。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916877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3.4.5  </a:t>
            </a:r>
            <a:r>
              <a:rPr lang="zh-CN" altLang="zh-CN" dirty="0"/>
              <a:t>设置形状的整体布局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设置布局选项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Visio 2016</a:t>
            </a:r>
            <a:r>
              <a:rPr lang="zh-CN" altLang="zh-CN" dirty="0"/>
              <a:t>中，用户可以根据不同的图表类型设置形状的布局方式。执行【设计】→【版式】→【重新布局页面】命令，在其级联菜单中选择相应的选项即</a:t>
            </a:r>
            <a:r>
              <a:rPr lang="zh-CN" altLang="zh-CN" dirty="0" smtClean="0"/>
              <a:t>可。</a:t>
            </a:r>
            <a:r>
              <a:rPr lang="zh-CN" altLang="zh-CN" dirty="0"/>
              <a:t>另外，执行【重新布局页面】→【其他布局选项】命令，在弹出的【配置布局】对话框中设置布局</a:t>
            </a:r>
            <a:r>
              <a:rPr lang="zh-CN" altLang="zh-CN" dirty="0" smtClean="0"/>
              <a:t>选项。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877721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3.4.5  </a:t>
            </a:r>
            <a:r>
              <a:rPr lang="zh-CN" altLang="zh-CN" dirty="0"/>
              <a:t>设置形状的整体布局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设置布局选项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Visio 2016</a:t>
            </a:r>
            <a:r>
              <a:rPr lang="zh-CN" altLang="zh-CN" dirty="0"/>
              <a:t>中，用户可以根据不同的图表类型设置形状的布局方式。执行【设计】→【版式】→【重新布局页面】命令，在其级联菜单中选择相应的选项即</a:t>
            </a:r>
            <a:r>
              <a:rPr lang="zh-CN" altLang="zh-CN" dirty="0" smtClean="0"/>
              <a:t>可。</a:t>
            </a:r>
            <a:r>
              <a:rPr lang="zh-CN" altLang="zh-CN" dirty="0"/>
              <a:t>另外，执行【重新布局页面】→【其他布局选项】命令，在弹出的【配置布局】对话框中设置布局</a:t>
            </a:r>
            <a:r>
              <a:rPr lang="zh-CN" altLang="zh-CN" dirty="0" smtClean="0"/>
              <a:t>选项。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199537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3.4.5  </a:t>
            </a:r>
            <a:r>
              <a:rPr lang="zh-CN" altLang="zh-CN" dirty="0"/>
              <a:t>设置形状的整体布局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设置布局与排列间距</a:t>
            </a:r>
          </a:p>
          <a:p>
            <a:r>
              <a:rPr lang="zh-CN" altLang="zh-CN" dirty="0"/>
              <a:t>执行【设计】→【页面设置】→【对话框动器】命令，在弹出的【页面设置】对话框中选择【布局与排列】选项卡，单击【间距】按钮，在弹出的【布局与排列间距】对话框中，设置布局与排列的间距</a:t>
            </a:r>
            <a:r>
              <a:rPr lang="zh-CN" altLang="zh-CN" dirty="0" smtClean="0"/>
              <a:t>值。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618439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3.4.5  </a:t>
            </a:r>
            <a:r>
              <a:rPr lang="zh-CN" altLang="zh-CN" dirty="0"/>
              <a:t>设置形状的整体布局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3.  配置形状的布置行为</a:t>
            </a:r>
          </a:p>
          <a:p>
            <a:r>
              <a:rPr lang="zh-CN" altLang="zh-CN" dirty="0"/>
              <a:t>布局行为是指定二维形状在自定布局过程中的行为。执行【开发工具】→【形状设计】【行为】命令，在弹出的【行为】对话框下的【放置】选项卡中，设置布置行为选项即</a:t>
            </a:r>
            <a:r>
              <a:rPr lang="zh-CN" altLang="zh-CN" dirty="0" smtClean="0"/>
              <a:t>可。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181317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 </a:t>
            </a:r>
            <a:r>
              <a:rPr lang="zh-CN" altLang="zh-CN" dirty="0"/>
              <a:t>设置形状的外观格式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3.5.1  </a:t>
            </a:r>
            <a:r>
              <a:rPr lang="zh-CN" altLang="zh-CN" dirty="0"/>
              <a:t>应用内置样式</a:t>
            </a:r>
          </a:p>
          <a:p>
            <a:r>
              <a:rPr lang="en-US" altLang="zh-CN" dirty="0"/>
              <a:t>3.5.2  </a:t>
            </a:r>
            <a:r>
              <a:rPr lang="zh-CN" altLang="zh-CN" dirty="0"/>
              <a:t>自定义填充颜色</a:t>
            </a:r>
          </a:p>
          <a:p>
            <a:r>
              <a:rPr lang="en-US" altLang="zh-CN" dirty="0"/>
              <a:t>3.5.3  </a:t>
            </a:r>
            <a:r>
              <a:rPr lang="zh-CN" altLang="zh-CN" dirty="0"/>
              <a:t>自定义线条样式</a:t>
            </a:r>
          </a:p>
          <a:p>
            <a:r>
              <a:rPr lang="en-US" altLang="zh-CN" dirty="0"/>
              <a:t>3.5.4  </a:t>
            </a:r>
            <a:r>
              <a:rPr lang="zh-CN" altLang="zh-CN" dirty="0"/>
              <a:t>设置形状艺术效果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12948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3.5.1  </a:t>
            </a:r>
            <a:r>
              <a:rPr lang="zh-CN" altLang="zh-CN" dirty="0"/>
              <a:t>应用内置样式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338936" cy="3886200"/>
          </a:xfrm>
        </p:spPr>
        <p:txBody>
          <a:bodyPr/>
          <a:lstStyle/>
          <a:p>
            <a:r>
              <a:rPr lang="en-US" altLang="zh-CN" dirty="0"/>
              <a:t>Visio</a:t>
            </a:r>
            <a:r>
              <a:rPr lang="zh-CN" altLang="zh-CN" dirty="0"/>
              <a:t>为用户提供了</a:t>
            </a:r>
            <a:r>
              <a:rPr lang="en-US" altLang="zh-CN" dirty="0"/>
              <a:t>42</a:t>
            </a:r>
            <a:r>
              <a:rPr lang="zh-CN" altLang="zh-CN" dirty="0"/>
              <a:t>种主题样式和</a:t>
            </a:r>
            <a:r>
              <a:rPr lang="en-US" altLang="zh-CN" dirty="0"/>
              <a:t>4</a:t>
            </a:r>
            <a:r>
              <a:rPr lang="zh-CN" altLang="zh-CN" dirty="0"/>
              <a:t>种变体样式，以方便用户快速设置形状样式选择形状，执行【开始】→【形状样式】→【快速样式】命令，在其级联菜单中选择相应的样式即可，如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5362" name="Picture 2" descr="SNAGHTML123c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63708"/>
            <a:ext cx="2660898" cy="307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22685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3.5.2  </a:t>
            </a:r>
            <a:r>
              <a:rPr lang="zh-CN" altLang="zh-CN" dirty="0"/>
              <a:t>自定义填充颜色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设置纯色填充</a:t>
            </a:r>
          </a:p>
          <a:p>
            <a:r>
              <a:rPr lang="zh-CN" altLang="zh-CN" dirty="0"/>
              <a:t>选择形状，执行【开始】→【形状样式】→【填充】命令，在其级联菜单中选择一种色块即可，如</a:t>
            </a:r>
            <a:r>
              <a:rPr lang="zh-CN" altLang="zh-CN" dirty="0" smtClean="0"/>
              <a:t>图所示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4" b="5222"/>
          <a:stretch>
            <a:fillRect/>
          </a:stretch>
        </p:blipFill>
        <p:spPr bwMode="auto">
          <a:xfrm>
            <a:off x="4067944" y="3848100"/>
            <a:ext cx="25146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2403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3.5.2  </a:t>
            </a:r>
            <a:r>
              <a:rPr lang="zh-CN" altLang="zh-CN" dirty="0"/>
              <a:t>自定义填充颜色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另外，当系统内置的颜色系列无法满足用户需求时，可以执行【填充】→【其他颜色】命令，在弹出的【颜色】对话框下的【标准】与【自定义】选项卡中，设置详细的背景色，如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en-US" sz="2500" dirty="0"/>
          </a:p>
        </p:txBody>
      </p:sp>
      <p:pic>
        <p:nvPicPr>
          <p:cNvPr id="17410" name="Picture 2" descr="SNAGHTML220b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7" y="3837159"/>
            <a:ext cx="3350295" cy="213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03754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3.5.2  </a:t>
            </a:r>
            <a:r>
              <a:rPr lang="zh-CN" altLang="zh-CN" dirty="0"/>
              <a:t>自定义填充颜色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2.  设置渐变填充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Visio</a:t>
            </a:r>
            <a:r>
              <a:rPr lang="zh-CN" altLang="zh-CN" dirty="0"/>
              <a:t>中除了可以设置纯色填充之外，还可以设置多种颜色过渡的渐变填充效果。选择形状，执行【开始】→【形状样式】→【填充】→【填充选项】命令，弹出【设置形状格式】任务窗格。在【填充线条】选项卡中，展开【填充】选项组，单击【渐变填充】单选按钮，在其展开的列表中设置渐变类型、方向、渐变光圈、光圈颜色、光圈位置等选项即</a:t>
            </a:r>
            <a:r>
              <a:rPr lang="zh-CN" altLang="zh-CN" dirty="0" smtClean="0"/>
              <a:t>可</a:t>
            </a:r>
            <a:r>
              <a:rPr lang="zh-CN" altLang="en-US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7318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 </a:t>
            </a:r>
            <a:r>
              <a:rPr lang="zh-CN" altLang="zh-CN" dirty="0"/>
              <a:t>形状的手柄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b="1" dirty="0"/>
              <a:t>1.  调整形状手柄</a:t>
            </a:r>
          </a:p>
          <a:p>
            <a:r>
              <a:rPr lang="zh-CN" altLang="zh-CN" sz="2800" dirty="0"/>
              <a:t>该类型的手柄主要用于调整形状的大小、旋转形状等，主要包括下列几种手柄类型。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1</a:t>
            </a:r>
            <a:r>
              <a:rPr lang="zh-CN" altLang="zh-CN" sz="2800" dirty="0"/>
              <a:t>）选择手柄：可以用来调整形状的大小。当用户选择形状时，在形状周围出现的“空心方形”便是选择手柄。</a:t>
            </a:r>
          </a:p>
          <a:p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）控制手柄：主要用来调整形状的角度与方向。当用户选择形状时，形状上出现的“黄色方形”即为控制手柄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84043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3.5.2  </a:t>
            </a:r>
            <a:r>
              <a:rPr lang="zh-CN" altLang="zh-CN" dirty="0"/>
              <a:t>自定义填充颜色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6059016" cy="3886200"/>
          </a:xfrm>
        </p:spPr>
        <p:txBody>
          <a:bodyPr/>
          <a:lstStyle/>
          <a:p>
            <a:r>
              <a:rPr lang="zh-CN" altLang="zh-CN" b="1" dirty="0"/>
              <a:t>3.  图案填充</a:t>
            </a:r>
          </a:p>
          <a:p>
            <a:r>
              <a:rPr lang="zh-CN" altLang="zh-CN" dirty="0"/>
              <a:t>图案填充是使用重复的水平线或垂直线、点、虚线或条纹设计作为形状的一种填充方式。在【设置形状格式】窗格中，单击【图案填充】单选按钮，设置其模式前景和背景颜色即可，如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257" y="2636912"/>
            <a:ext cx="2078430" cy="260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7750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3.5.3  </a:t>
            </a:r>
            <a:r>
              <a:rPr lang="zh-CN" altLang="zh-CN" dirty="0"/>
              <a:t>自定义线条样式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1.  设置线条颜色</a:t>
            </a:r>
          </a:p>
          <a:p>
            <a:r>
              <a:rPr lang="zh-CN" altLang="zh-CN" dirty="0"/>
              <a:t>选择形状，执行【开始】→【形状样式】→【线条】命令，在其级联菜单中选择一种色块即，</a:t>
            </a:r>
            <a:r>
              <a:rPr lang="zh-CN" altLang="zh-CN"/>
              <a:t>如</a:t>
            </a:r>
            <a:r>
              <a:rPr lang="zh-CN" altLang="zh-CN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92369"/>
            <a:ext cx="21621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89190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3.5.3  </a:t>
            </a:r>
            <a:r>
              <a:rPr lang="zh-CN" altLang="zh-CN" dirty="0"/>
              <a:t>自定义线条样式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338936" cy="3886200"/>
          </a:xfrm>
        </p:spPr>
        <p:txBody>
          <a:bodyPr/>
          <a:lstStyle/>
          <a:p>
            <a:r>
              <a:rPr lang="zh-CN" altLang="zh-CN" dirty="0"/>
              <a:t>另外，执行【线条选项】命令，可在弹出的【设置形状格式】对话框中设置渐变线样式，如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"/>
          <a:stretch>
            <a:fillRect/>
          </a:stretch>
        </p:blipFill>
        <p:spPr bwMode="auto">
          <a:xfrm>
            <a:off x="5940152" y="1988840"/>
            <a:ext cx="212407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88494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3.5.3  </a:t>
            </a:r>
            <a:r>
              <a:rPr lang="zh-CN" altLang="zh-CN" dirty="0"/>
              <a:t>自定义线条样式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75240" cy="3886200"/>
          </a:xfrm>
        </p:spPr>
        <p:txBody>
          <a:bodyPr/>
          <a:lstStyle/>
          <a:p>
            <a:r>
              <a:rPr lang="zh-CN" altLang="zh-CN" b="1" dirty="0"/>
              <a:t>2.  设置线条类型</a:t>
            </a:r>
          </a:p>
          <a:p>
            <a:r>
              <a:rPr lang="zh-CN" altLang="zh-CN" dirty="0"/>
              <a:t>选择形状，执行【开始】→【形状样式】→【线条】→【粗细】和【虚线】命令，在其级联菜单中选择相应的选项即</a:t>
            </a:r>
            <a:r>
              <a:rPr lang="zh-CN" altLang="zh-CN" dirty="0" smtClean="0"/>
              <a:t>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选择直线形状，执行【开始】→【形状样式】→【线条】→【箭头】命令，在其级联菜单中选择一种样式，即可设置线条的箭头</a:t>
            </a:r>
            <a:r>
              <a:rPr lang="zh-CN" altLang="zh-CN" dirty="0" smtClean="0"/>
              <a:t>样式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223275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3.5.3  </a:t>
            </a:r>
            <a:r>
              <a:rPr lang="zh-CN" altLang="zh-CN" dirty="0"/>
              <a:t>自定义线条样式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75240" cy="3886200"/>
          </a:xfrm>
        </p:spPr>
        <p:txBody>
          <a:bodyPr/>
          <a:lstStyle/>
          <a:p>
            <a:r>
              <a:rPr lang="zh-CN" altLang="zh-CN" dirty="0"/>
              <a:t>另外，为了增加形状的美观度，还需要设置形状的其他类型。执行【线条】→【线条选项】命令，弹出【设置形状格式】窗格，在【填充线条】选项卡中展开【线条】选项组，设置线条的复合类型、短划线类型、圆角预设等</a:t>
            </a:r>
            <a:r>
              <a:rPr lang="zh-CN" altLang="zh-CN" dirty="0" smtClean="0"/>
              <a:t>样式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320782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3.5.4  </a:t>
            </a:r>
            <a:r>
              <a:rPr lang="zh-CN" altLang="zh-CN" dirty="0"/>
              <a:t>设置形状艺术效果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050904" cy="3886200"/>
          </a:xfrm>
        </p:spPr>
        <p:txBody>
          <a:bodyPr/>
          <a:lstStyle/>
          <a:p>
            <a:r>
              <a:rPr lang="zh-CN" altLang="zh-CN" dirty="0"/>
              <a:t>形状效果是</a:t>
            </a:r>
            <a:r>
              <a:rPr lang="en-US" altLang="zh-CN" dirty="0"/>
              <a:t>Visio 2016</a:t>
            </a:r>
            <a:r>
              <a:rPr lang="zh-CN" altLang="zh-CN" dirty="0"/>
              <a:t>内置的一组具有特殊外观效果的命令，包括阴影、映像、发光、棱台等效果。选择形状，执行【开始】→【形状样式】→【效果】命令，在其级联菜单中选择相应的选项即可，如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2050" name="Picture 2" descr="SNAGHTML852e8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890" y="2132856"/>
            <a:ext cx="28765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291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  </a:t>
            </a:r>
            <a:r>
              <a:rPr lang="zh-CN" altLang="zh-CN" dirty="0"/>
              <a:t>形状的高级操作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</a:p>
          <a:p>
            <a:r>
              <a:rPr lang="en-US" altLang="zh-CN" dirty="0"/>
              <a:t>3.6.2  </a:t>
            </a:r>
            <a:r>
              <a:rPr lang="zh-CN" altLang="zh-CN" dirty="0"/>
              <a:t>形状的阵列</a:t>
            </a:r>
          </a:p>
          <a:p>
            <a:r>
              <a:rPr lang="en-US" altLang="zh-CN" dirty="0"/>
              <a:t>3.6.3  </a:t>
            </a:r>
            <a:r>
              <a:rPr lang="zh-CN" altLang="zh-CN" dirty="0"/>
              <a:t>使用图层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91375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200" b="1" dirty="0"/>
              <a:t>1.  联合操作</a:t>
            </a:r>
          </a:p>
          <a:p>
            <a:r>
              <a:rPr lang="zh-CN" altLang="zh-CN" sz="2200" dirty="0"/>
              <a:t>联合操作相当于逻辑上的“和”运算，是几个图形联合成为一个整体，根据多个重叠形状的周长创建形状。在绘图页中选择要联合的形状，执行【开发工具】→【形状设计】→【操作】→【联合】命令即可，如</a:t>
            </a:r>
            <a:r>
              <a:rPr lang="zh-CN" altLang="zh-CN" sz="2200" dirty="0" smtClean="0"/>
              <a:t>图所</a:t>
            </a:r>
            <a:r>
              <a:rPr lang="zh-CN" altLang="zh-CN" sz="2200" dirty="0"/>
              <a:t>示。</a:t>
            </a:r>
            <a:endParaRPr lang="zh-CN" altLang="zh-CN" sz="2200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9" b="10075"/>
          <a:stretch>
            <a:fillRect/>
          </a:stretch>
        </p:blipFill>
        <p:spPr bwMode="auto">
          <a:xfrm>
            <a:off x="1907704" y="3791297"/>
            <a:ext cx="252412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57972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7552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组合</a:t>
            </a:r>
            <a:r>
              <a:rPr lang="zh-CN" altLang="zh-CN" b="1" dirty="0" smtClean="0"/>
              <a:t>操作</a:t>
            </a:r>
            <a:endParaRPr lang="en-US" altLang="zh-CN" b="1" dirty="0" smtClean="0"/>
          </a:p>
          <a:p>
            <a:r>
              <a:rPr lang="zh-CN" altLang="zh-CN" dirty="0"/>
              <a:t>执行【开发工具】→【形状设计】→【操作】→【组合】命令即可，如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b="1" dirty="0"/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9" b="10075"/>
          <a:stretch>
            <a:fillRect/>
          </a:stretch>
        </p:blipFill>
        <p:spPr bwMode="auto">
          <a:xfrm>
            <a:off x="1691680" y="3693494"/>
            <a:ext cx="252412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60169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14558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400" b="1" dirty="0"/>
              <a:t>3.  拆分操作</a:t>
            </a:r>
          </a:p>
          <a:p>
            <a:r>
              <a:rPr lang="zh-CN" altLang="zh-CN" sz="2400" dirty="0"/>
              <a:t>拆分操作是根据相交线或重叠线将多个形状拆分为较小部分。选择绘图页中需要拆分的形状，执行【开发工具】→【形状设计】→【操作】→【拆分】命令即可，如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示。</a:t>
            </a:r>
            <a:endParaRPr lang="zh-CN" altLang="zh-CN" sz="2400" b="1" dirty="0"/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64034"/>
            <a:ext cx="25241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83907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834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 </a:t>
            </a:r>
            <a:r>
              <a:rPr lang="zh-CN" altLang="zh-CN" dirty="0"/>
              <a:t>形状的手柄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只有</a:t>
            </a:r>
            <a:r>
              <a:rPr lang="zh-CN" altLang="zh-CN" dirty="0"/>
              <a:t>部分形状具有控制手柄，并且不同形状上的控制手柄具有不同的改变效果。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）旋转手柄：主要用于改变形状的方法。选择形状时，在形状顶端出现的“圆形符号”即为旋转手柄。</a:t>
            </a:r>
          </a:p>
        </p:txBody>
      </p:sp>
    </p:spTree>
    <p:extLst>
      <p:ext uri="{BB962C8B-B14F-4D97-AF65-F5344CB8AC3E}">
        <p14:creationId xmlns:p14="http://schemas.microsoft.com/office/powerpoint/2010/main" val="184129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4.  相交操作</a:t>
            </a:r>
          </a:p>
          <a:p>
            <a:r>
              <a:rPr lang="zh-CN" altLang="zh-CN" dirty="0" smtClean="0"/>
              <a:t>执行</a:t>
            </a:r>
            <a:r>
              <a:rPr lang="zh-CN" altLang="zh-CN" dirty="0"/>
              <a:t>【开发工具】→【形状设计】→【操作】→【相交】命令即可，如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46785"/>
            <a:ext cx="252412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54462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352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800" b="1" dirty="0"/>
              <a:t>5.  剪除操作</a:t>
            </a:r>
          </a:p>
          <a:p>
            <a:r>
              <a:rPr lang="zh-CN" altLang="zh-CN" sz="2800" dirty="0" smtClean="0"/>
              <a:t>在</a:t>
            </a:r>
            <a:r>
              <a:rPr lang="zh-CN" altLang="zh-CN" sz="2800" dirty="0"/>
              <a:t>绘图页中选择多个重叠的形状，执行【开发工具】→【形状设计】→【操作】→【剪除】命令，即可剪除重叠区域，如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示。</a:t>
            </a:r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7"/>
          <a:stretch>
            <a:fillRect/>
          </a:stretch>
        </p:blipFill>
        <p:spPr bwMode="auto">
          <a:xfrm>
            <a:off x="1691680" y="3848100"/>
            <a:ext cx="25241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954462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92845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600" b="1" dirty="0"/>
              <a:t>6.  连接操作</a:t>
            </a:r>
          </a:p>
          <a:p>
            <a:r>
              <a:rPr lang="zh-CN" altLang="zh-CN" sz="2600" dirty="0" smtClean="0"/>
              <a:t>在</a:t>
            </a:r>
            <a:r>
              <a:rPr lang="zh-CN" altLang="zh-CN" sz="2600" dirty="0"/>
              <a:t>绘图页中选择多个重叠的形状，执行【开发工具】→【形状设计】→【操作】→【连接】命令即可，如</a:t>
            </a:r>
            <a:r>
              <a:rPr lang="zh-CN" altLang="zh-CN" sz="2600" dirty="0" smtClean="0"/>
              <a:t>图所</a:t>
            </a:r>
            <a:r>
              <a:rPr lang="zh-CN" altLang="zh-CN" sz="2600" dirty="0"/>
              <a:t>示。</a:t>
            </a:r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12"/>
          <a:stretch>
            <a:fillRect/>
          </a:stretch>
        </p:blipFill>
        <p:spPr bwMode="auto">
          <a:xfrm>
            <a:off x="2339752" y="3371850"/>
            <a:ext cx="25241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54462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88657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7.  修剪操作</a:t>
            </a:r>
          </a:p>
          <a:p>
            <a:r>
              <a:rPr lang="zh-CN" altLang="zh-CN" dirty="0" smtClean="0"/>
              <a:t>选择</a:t>
            </a:r>
            <a:r>
              <a:rPr lang="zh-CN" altLang="zh-CN" dirty="0"/>
              <a:t>需要修剪的形状，执行【开发工具】→【形状设计】→【操作】→【修剪】命令，如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" b="21788"/>
          <a:stretch>
            <a:fillRect/>
          </a:stretch>
        </p:blipFill>
        <p:spPr bwMode="auto">
          <a:xfrm>
            <a:off x="2771800" y="3573016"/>
            <a:ext cx="240982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41098"/>
            <a:ext cx="24479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30338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zh-CN" dirty="0"/>
              <a:t>图形的布尔操作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200" b="1" dirty="0"/>
              <a:t>8.  偏移操作</a:t>
            </a:r>
          </a:p>
          <a:p>
            <a:r>
              <a:rPr lang="zh-CN" altLang="zh-CN" sz="2200" dirty="0"/>
              <a:t>在绘图页中选择需要偏移的形状，执行【开发工具】→【形状设计】→【操作】→【偏移】命令，弹出【偏移】对话框，在【偏移距离】文本框中输入偏移值，单击【确定】按钮，如</a:t>
            </a:r>
            <a:r>
              <a:rPr lang="zh-CN" altLang="zh-CN" sz="2200" dirty="0" smtClean="0"/>
              <a:t>图所</a:t>
            </a:r>
            <a:r>
              <a:rPr lang="zh-CN" altLang="zh-CN" sz="2200" dirty="0"/>
              <a:t>示。</a:t>
            </a:r>
          </a:p>
        </p:txBody>
      </p:sp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4"/>
          <a:stretch>
            <a:fillRect/>
          </a:stretch>
        </p:blipFill>
        <p:spPr bwMode="auto">
          <a:xfrm>
            <a:off x="1547664" y="3402688"/>
            <a:ext cx="2160240" cy="241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SNAGHTMLe1a8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569605"/>
            <a:ext cx="2016224" cy="12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96" y="4136292"/>
            <a:ext cx="2068835" cy="16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1533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3.6.2  </a:t>
            </a:r>
            <a:r>
              <a:rPr lang="zh-CN" altLang="zh-CN" dirty="0"/>
              <a:t>形状的阵列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400" dirty="0"/>
              <a:t>形状的阵列是指按照设置的行数与列数，来显示并排列与选中的形状一致的形状阵列。在绘图页中选择形状，执行【视图】→【宏】→【加载项】→【其他</a:t>
            </a:r>
            <a:r>
              <a:rPr lang="en-US" altLang="zh-CN" sz="2400" dirty="0"/>
              <a:t>Visio</a:t>
            </a:r>
            <a:r>
              <a:rPr lang="zh-CN" altLang="zh-CN" sz="2400" dirty="0"/>
              <a:t>方案】→【排列形状】命令，在弹出的【排列形状】对话框中设置各选项即可，如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示。</a:t>
            </a:r>
          </a:p>
        </p:txBody>
      </p:sp>
      <p:pic>
        <p:nvPicPr>
          <p:cNvPr id="9218" name="Picture 2" descr="SNAGHTMLe6300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60858"/>
            <a:ext cx="2232248" cy="239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3592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3.6.3  </a:t>
            </a:r>
            <a:r>
              <a:rPr lang="zh-CN" altLang="zh-CN" dirty="0"/>
              <a:t>使用图层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400" b="1" dirty="0"/>
              <a:t>1.  建立图层</a:t>
            </a:r>
          </a:p>
          <a:p>
            <a:r>
              <a:rPr lang="zh-CN" altLang="zh-CN" sz="2400" dirty="0"/>
              <a:t>执行【开始】→【编辑】→【图层】→【层属性】命令，在弹出【图层属性】对话框中单击【新建】按钮，弹出【新建图层】对话框，在【图层名称】文本框中输入名称，单击【确定】按钮，如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示。</a:t>
            </a:r>
          </a:p>
        </p:txBody>
      </p:sp>
      <p:pic>
        <p:nvPicPr>
          <p:cNvPr id="10242" name="Picture 2" descr="SNAGHTML11354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35605"/>
            <a:ext cx="2952328" cy="243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35518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3.6.3  </a:t>
            </a:r>
            <a:r>
              <a:rPr lang="zh-CN" altLang="zh-CN" dirty="0"/>
              <a:t>使用图层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设置图层属性</a:t>
            </a:r>
          </a:p>
          <a:p>
            <a:r>
              <a:rPr lang="zh-CN" altLang="zh-CN" dirty="0"/>
              <a:t>在弹出的【图层属性】对话框中，用户可以对图层进行相应的属性设置，各选项的功能如下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【重命名】按钮：选择图层，单击【重命名】按钮，在弹出的【重命名图层】对话框中输入图层名称即可。</a:t>
            </a:r>
          </a:p>
          <a:p>
            <a:pPr lvl="0"/>
            <a:r>
              <a:rPr lang="zh-CN" altLang="zh-CN" dirty="0"/>
              <a:t>【可见】选项：选择图层，取消勾选【可见】复选框即可隐藏图层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048845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3.6.3  </a:t>
            </a:r>
            <a:r>
              <a:rPr lang="zh-CN" altLang="zh-CN" dirty="0"/>
              <a:t>使用图层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dirty="0" smtClean="0"/>
              <a:t>【打印】</a:t>
            </a:r>
            <a:r>
              <a:rPr lang="zh-CN" altLang="zh-CN" dirty="0"/>
              <a:t>选项：选择图层，取消勾选【打印】复选框即可禁止打印该图层上的所有形状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【锁定】选项：选择图层，勾选【锁定】复选框即可锁定该图层。</a:t>
            </a:r>
          </a:p>
          <a:p>
            <a:pPr lvl="0"/>
            <a:r>
              <a:rPr lang="zh-CN" altLang="zh-CN" dirty="0"/>
              <a:t>【对齐】选项：若要使其他形状能与图层上的形状对齐，可勾选该复选框。</a:t>
            </a:r>
          </a:p>
          <a:p>
            <a:pPr lvl="0"/>
            <a:r>
              <a:rPr lang="zh-CN" altLang="zh-CN" dirty="0"/>
              <a:t>【粘附】选项：若要使其他形状能粘附到图层上的形状，可勾选该复选框。</a:t>
            </a:r>
          </a:p>
          <a:p>
            <a:pPr lvl="0"/>
            <a:endParaRPr lang="zh-CN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4111149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3.6.3  </a:t>
            </a:r>
            <a:r>
              <a:rPr lang="zh-CN" altLang="zh-CN" dirty="0"/>
              <a:t>使用图层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sz="2800" dirty="0" smtClean="0"/>
              <a:t>【图层颜色】</a:t>
            </a:r>
            <a:r>
              <a:rPr lang="zh-CN" altLang="zh-CN" sz="2800" dirty="0"/>
              <a:t>下拉按钮：选择图层，单击该下拉按钮，在下拉列表中选择颜色即可完成设置图层颜色的操作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lvl="0"/>
            <a:r>
              <a:rPr lang="zh-CN" altLang="zh-CN" sz="2800" dirty="0"/>
              <a:t>【删除】按钮：选择图层，单击该按钮即可删除图层。</a:t>
            </a:r>
          </a:p>
          <a:p>
            <a:pPr lvl="0"/>
            <a:r>
              <a:rPr lang="zh-CN" altLang="zh-CN" sz="2800" dirty="0"/>
              <a:t>【删除未引用的图层】复选框：勾选该复选框，即可删除未包含形状的所有图层。</a:t>
            </a:r>
          </a:p>
          <a:p>
            <a:pPr lvl="0"/>
            <a:r>
              <a:rPr lang="zh-CN" altLang="zh-CN" sz="2800" dirty="0"/>
              <a:t>【透明度】滑块：可以通过拖动滑块来设置图层的透明度，透明度值介于</a:t>
            </a:r>
            <a:r>
              <a:rPr lang="en-US" altLang="zh-CN" sz="2800" dirty="0"/>
              <a:t>0~100</a:t>
            </a:r>
            <a:r>
              <a:rPr lang="zh-CN" altLang="zh-CN" sz="2800" dirty="0"/>
              <a:t>之间</a:t>
            </a:r>
            <a:r>
              <a:rPr lang="zh-CN" altLang="zh-CN" sz="2800" dirty="0" smtClean="0"/>
              <a:t>。</a:t>
            </a:r>
            <a:endParaRPr lang="zh-CN" altLang="zh-CN" sz="2800" dirty="0"/>
          </a:p>
          <a:p>
            <a:pPr lvl="0"/>
            <a:endParaRPr lang="zh-CN" altLang="zh-CN" sz="2800" dirty="0"/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62997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 </a:t>
            </a:r>
            <a:r>
              <a:rPr lang="zh-CN" altLang="zh-CN" dirty="0"/>
              <a:t>形状的手柄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控制点与顶点</a:t>
            </a:r>
          </a:p>
          <a:p>
            <a:r>
              <a:rPr lang="zh-CN" altLang="zh-CN" dirty="0"/>
              <a:t>当使用【开始】选项卡【工具】选项组中的【铅笔】工具绘制线条、弧线形状时，形状上出现的“原点”称为控制点，拖动控制点可以改变曲线的弯曲度或弧度的对称性。而形状上两头的方形顶点可以扩展形状，拖动鼠标从顶点处可以继续绘制形状</a:t>
            </a:r>
            <a:endParaRPr lang="zh-CN" altLang="zh-CN" sz="2300" dirty="0"/>
          </a:p>
        </p:txBody>
      </p:sp>
    </p:spTree>
    <p:extLst>
      <p:ext uri="{BB962C8B-B14F-4D97-AF65-F5344CB8AC3E}">
        <p14:creationId xmlns:p14="http://schemas.microsoft.com/office/powerpoint/2010/main" val="39350758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3.6.3  </a:t>
            </a:r>
            <a:r>
              <a:rPr lang="zh-CN" altLang="zh-CN" dirty="0"/>
              <a:t>使用图层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400" b="1" dirty="0"/>
              <a:t>3.  将形状分配到图层</a:t>
            </a:r>
          </a:p>
          <a:p>
            <a:r>
              <a:rPr lang="zh-CN" altLang="zh-CN" sz="2400" dirty="0" smtClean="0"/>
              <a:t>在</a:t>
            </a:r>
            <a:r>
              <a:rPr lang="zh-CN" altLang="zh-CN" sz="2400" dirty="0"/>
              <a:t>绘图页中选择需要分配的形状，执行【开始】→【编辑】→【图层】→【分配层】命令，在弹出的【图层】对话框中单击【全部】按钮，即可将选定的形状指定给所有的图层，如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示。</a:t>
            </a:r>
          </a:p>
        </p:txBody>
      </p:sp>
      <p:pic>
        <p:nvPicPr>
          <p:cNvPr id="11266" name="Picture 2" descr="SNAGHTML11f47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174" y="3529776"/>
            <a:ext cx="2490986" cy="24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260348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  </a:t>
            </a:r>
            <a:r>
              <a:rPr lang="zh-CN" altLang="zh-CN" dirty="0"/>
              <a:t>课堂练习</a:t>
            </a:r>
            <a:r>
              <a:rPr lang="en-US" altLang="zh-CN" dirty="0"/>
              <a:t>——</a:t>
            </a:r>
            <a:r>
              <a:rPr lang="zh-CN" altLang="zh-CN" dirty="0"/>
              <a:t>绘制购销存流程图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新建一个空白文档，执行【设计】→【页面设置】→【纸张方向】→【横向】命令，设置绘图页的</a:t>
            </a:r>
            <a:r>
              <a:rPr lang="zh-CN" altLang="zh-CN" dirty="0" smtClean="0"/>
              <a:t>方向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在【形状】窗格中单击【更多形状】下拉按钮，选择【流程图】→【工作流程对象</a:t>
            </a:r>
            <a:r>
              <a:rPr lang="en-US" altLang="zh-CN" dirty="0"/>
              <a:t>-3D</a:t>
            </a:r>
            <a:r>
              <a:rPr lang="zh-CN" altLang="zh-CN" dirty="0"/>
              <a:t>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将【工作流程对象</a:t>
            </a:r>
            <a:r>
              <a:rPr lang="en-US" altLang="zh-CN" dirty="0"/>
              <a:t>-3D</a:t>
            </a:r>
            <a:r>
              <a:rPr lang="zh-CN" altLang="zh-CN" dirty="0"/>
              <a:t>】模具中的【用户】、【文档】与【电子表格】形状拖至绘图页中并排列</a:t>
            </a:r>
            <a:r>
              <a:rPr lang="zh-CN" altLang="zh-CN" dirty="0" smtClean="0"/>
              <a:t>位置</a:t>
            </a:r>
            <a:r>
              <a:rPr lang="zh-CN" altLang="en-US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8276401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  </a:t>
            </a:r>
            <a:r>
              <a:rPr lang="zh-CN" altLang="zh-CN" dirty="0"/>
              <a:t>课堂练习</a:t>
            </a:r>
            <a:r>
              <a:rPr lang="en-US" altLang="zh-CN" dirty="0"/>
              <a:t>——</a:t>
            </a:r>
            <a:r>
              <a:rPr lang="zh-CN" altLang="zh-CN" dirty="0"/>
              <a:t>绘制购销存流程图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双击【用户】形状，为形状添加文本，使用相同方法为其他形状添加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在【形状】窗格中，执行【更多形状】→【流程图】→【部门</a:t>
            </a:r>
            <a:r>
              <a:rPr lang="en-US" altLang="zh-CN" dirty="0"/>
              <a:t>-3D</a:t>
            </a:r>
            <a:r>
              <a:rPr lang="zh-CN" altLang="zh-CN" dirty="0"/>
              <a:t>】命令，将【部门</a:t>
            </a:r>
            <a:r>
              <a:rPr lang="en-US" altLang="zh-CN" dirty="0"/>
              <a:t>-3D</a:t>
            </a:r>
            <a:r>
              <a:rPr lang="zh-CN" altLang="zh-CN" dirty="0"/>
              <a:t>】模具中的【设计】、【采购】、【仓库】、【制造】、【质保】、【包装】、【发货】和【应付帐款】形状，以及【工作流程对象</a:t>
            </a:r>
            <a:r>
              <a:rPr lang="en-US" altLang="zh-CN" dirty="0"/>
              <a:t>-3D</a:t>
            </a:r>
            <a:r>
              <a:rPr lang="zh-CN" altLang="zh-CN" dirty="0"/>
              <a:t>】模具中的【顾客】形状拖至绘图页中排列位置，并添加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6406811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  </a:t>
            </a:r>
            <a:r>
              <a:rPr lang="zh-CN" altLang="zh-CN" dirty="0"/>
              <a:t>课堂练习</a:t>
            </a:r>
            <a:r>
              <a:rPr lang="en-US" altLang="zh-CN" dirty="0"/>
              <a:t>——</a:t>
            </a:r>
            <a:r>
              <a:rPr lang="zh-CN" altLang="zh-CN" dirty="0"/>
              <a:t>绘制购销存流程图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将【箭头形状】模具中的【普通箭头】形状拖至绘图页中，连接第</a:t>
            </a:r>
            <a:r>
              <a:rPr lang="en-US" altLang="zh-CN" dirty="0"/>
              <a:t>1</a:t>
            </a:r>
            <a:r>
              <a:rPr lang="zh-CN" altLang="zh-CN" dirty="0"/>
              <a:t>个和第</a:t>
            </a:r>
            <a:r>
              <a:rPr lang="en-US" altLang="zh-CN" dirty="0"/>
              <a:t>2</a:t>
            </a:r>
            <a:r>
              <a:rPr lang="zh-CN" altLang="zh-CN" dirty="0"/>
              <a:t>个</a:t>
            </a:r>
            <a:r>
              <a:rPr lang="zh-CN" altLang="zh-CN" dirty="0" smtClean="0"/>
              <a:t>形状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选择箭头形状，执行【开始】→【形状样式】→【填充】→【金色，着色</a:t>
            </a:r>
            <a:r>
              <a:rPr lang="en-US" altLang="zh-CN" dirty="0"/>
              <a:t>6</a:t>
            </a:r>
            <a:r>
              <a:rPr lang="zh-CN" altLang="zh-CN" dirty="0"/>
              <a:t>】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复制箭头形状，调整期位置、大小和方向，分别连接其他</a:t>
            </a:r>
            <a:r>
              <a:rPr lang="zh-CN" altLang="zh-CN" dirty="0" smtClean="0"/>
              <a:t>形状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执行【设计】→【背景】→【背景】→【世界】命令，为绘图页添加</a:t>
            </a:r>
            <a:r>
              <a:rPr lang="zh-CN" altLang="zh-CN" dirty="0" smtClean="0"/>
              <a:t>背景</a:t>
            </a:r>
            <a:r>
              <a:rPr lang="zh-CN" altLang="en-US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8773652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  </a:t>
            </a:r>
            <a:r>
              <a:rPr lang="zh-CN" altLang="zh-CN" dirty="0"/>
              <a:t>课堂练习</a:t>
            </a:r>
            <a:r>
              <a:rPr lang="en-US" altLang="zh-CN" dirty="0"/>
              <a:t>——</a:t>
            </a:r>
            <a:r>
              <a:rPr lang="zh-CN" altLang="zh-CN" dirty="0"/>
              <a:t>绘制购销存流程图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执行【设计】→【背景】→【背景】→【背景色】→【橄榄色，着色</a:t>
            </a:r>
            <a:r>
              <a:rPr lang="en-US" altLang="zh-CN" dirty="0"/>
              <a:t>2</a:t>
            </a:r>
            <a:r>
              <a:rPr lang="zh-CN" altLang="zh-CN" dirty="0"/>
              <a:t>，淡色</a:t>
            </a:r>
            <a:r>
              <a:rPr lang="en-US" altLang="zh-CN" dirty="0"/>
              <a:t>40%</a:t>
            </a:r>
            <a:r>
              <a:rPr lang="zh-CN" altLang="zh-CN" dirty="0"/>
              <a:t>】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执行【设计】→【背景】→【边框和标题】→【注册】命令，为绘图页添加边框和</a:t>
            </a:r>
            <a:r>
              <a:rPr lang="zh-CN" altLang="zh-CN" dirty="0" smtClean="0"/>
              <a:t>标题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单击状态栏中的【背景</a:t>
            </a:r>
            <a:r>
              <a:rPr lang="en-US" altLang="zh-CN" dirty="0"/>
              <a:t>-1</a:t>
            </a:r>
            <a:r>
              <a:rPr lang="zh-CN" altLang="zh-CN" dirty="0"/>
              <a:t>】标签页，选择边框和标题形状，鼠标右键单击形状，选择【设置形状格式】菜单</a:t>
            </a:r>
            <a:r>
              <a:rPr lang="zh-CN" altLang="zh-CN" dirty="0" smtClean="0"/>
              <a:t>项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4602375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  </a:t>
            </a:r>
            <a:r>
              <a:rPr lang="zh-CN" altLang="zh-CN" dirty="0"/>
              <a:t>课堂练习</a:t>
            </a:r>
            <a:r>
              <a:rPr lang="en-US" altLang="zh-CN" dirty="0"/>
              <a:t>——</a:t>
            </a:r>
            <a:r>
              <a:rPr lang="zh-CN" altLang="zh-CN" dirty="0"/>
              <a:t>绘制购销存流程图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打开【设置形状格式】窗格，展开【填充】选项组，单击【渐变填充】单选按钮，单击【预设渐变】下拉按钮，选择【径向渐变</a:t>
            </a:r>
            <a:r>
              <a:rPr lang="en-US" altLang="zh-CN" dirty="0"/>
              <a:t>-</a:t>
            </a:r>
            <a:r>
              <a:rPr lang="zh-CN" altLang="zh-CN" dirty="0"/>
              <a:t>着色</a:t>
            </a:r>
            <a:r>
              <a:rPr lang="en-US" altLang="zh-CN" dirty="0"/>
              <a:t>5</a:t>
            </a:r>
            <a:r>
              <a:rPr lang="zh-CN" altLang="zh-CN" dirty="0"/>
              <a:t>】选项，设置【类型】为【射线】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双击标题形状，输入文本，设置【字体】为【黑体】，【字号】为【</a:t>
            </a:r>
            <a:r>
              <a:rPr lang="en-US" altLang="zh-CN" dirty="0"/>
              <a:t>24pt</a:t>
            </a:r>
            <a:r>
              <a:rPr lang="zh-CN" altLang="zh-CN" dirty="0" smtClean="0"/>
              <a:t>】</a:t>
            </a:r>
            <a:r>
              <a:rPr lang="zh-CN" altLang="en-US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27043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 </a:t>
            </a:r>
            <a:r>
              <a:rPr lang="zh-CN" altLang="zh-CN" dirty="0"/>
              <a:t>形状的手柄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另外，用户还可以利用添加或删除顶点来改变形状。将【三角形】形状拖动到绘图页中，使用【开始】选项卡【工具】选项组中的【铅笔】工具时，选择形状后按住【</a:t>
            </a:r>
            <a:r>
              <a:rPr lang="en-US" altLang="zh-CN" dirty="0"/>
              <a:t>Ctrl</a:t>
            </a:r>
            <a:r>
              <a:rPr lang="zh-CN" altLang="zh-CN" dirty="0"/>
              <a:t>】键单击形状边框，即可为形状添加新的顶点，拖动顶点即可改变</a:t>
            </a:r>
            <a:r>
              <a:rPr lang="zh-CN" altLang="zh-CN" dirty="0" smtClean="0"/>
              <a:t>形状</a:t>
            </a:r>
            <a:r>
              <a:rPr lang="zh-CN" altLang="en-US" dirty="0" smtClean="0"/>
              <a:t>，</a:t>
            </a:r>
            <a:r>
              <a:rPr lang="zh-CN" altLang="zh-CN" dirty="0"/>
              <a:t>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sz="2300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459287"/>
            <a:ext cx="16192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459287"/>
            <a:ext cx="16192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939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 </a:t>
            </a:r>
            <a:r>
              <a:rPr lang="zh-CN" altLang="zh-CN" dirty="0"/>
              <a:t>形状的手柄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3.  连接点</a:t>
            </a:r>
          </a:p>
          <a:p>
            <a:r>
              <a:rPr lang="zh-CN" altLang="zh-CN" dirty="0"/>
              <a:t>连接点是形状上的一种殊的点，用户可以通过连接点将形状与连接线或其他形状“粘附”在一起。</a:t>
            </a:r>
          </a:p>
        </p:txBody>
      </p:sp>
    </p:spTree>
    <p:extLst>
      <p:ext uri="{BB962C8B-B14F-4D97-AF65-F5344CB8AC3E}">
        <p14:creationId xmlns:p14="http://schemas.microsoft.com/office/powerpoint/2010/main" val="285997346"/>
      </p:ext>
    </p:extLst>
  </p:cSld>
  <p:clrMapOvr>
    <a:masterClrMapping/>
  </p:clrMapOvr>
</p:sld>
</file>

<file path=ppt/theme/theme1.xml><?xml version="1.0" encoding="utf-8"?>
<a:theme xmlns:a="http://schemas.openxmlformats.org/drawingml/2006/main" name="模板1">
  <a:themeElements>
    <a:clrScheme name="Default Design 13">
      <a:dk1>
        <a:srgbClr val="003300"/>
      </a:dk1>
      <a:lt1>
        <a:srgbClr val="FFFFFF"/>
      </a:lt1>
      <a:dk2>
        <a:srgbClr val="3A566E"/>
      </a:dk2>
      <a:lt2>
        <a:srgbClr val="808080"/>
      </a:lt2>
      <a:accent1>
        <a:srgbClr val="A6BF73"/>
      </a:accent1>
      <a:accent2>
        <a:srgbClr val="FFFFCC"/>
      </a:accent2>
      <a:accent3>
        <a:srgbClr val="FFFFFF"/>
      </a:accent3>
      <a:accent4>
        <a:srgbClr val="002A00"/>
      </a:accent4>
      <a:accent5>
        <a:srgbClr val="D0DCBC"/>
      </a:accent5>
      <a:accent6>
        <a:srgbClr val="E7E7B9"/>
      </a:accent6>
      <a:hlink>
        <a:srgbClr val="7EA0BC"/>
      </a:hlink>
      <a:folHlink>
        <a:srgbClr val="BF848A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3300"/>
        </a:dk1>
        <a:lt1>
          <a:srgbClr val="FFFFFF"/>
        </a:lt1>
        <a:dk2>
          <a:srgbClr val="3A566E"/>
        </a:dk2>
        <a:lt2>
          <a:srgbClr val="808080"/>
        </a:lt2>
        <a:accent1>
          <a:srgbClr val="A6BF73"/>
        </a:accent1>
        <a:accent2>
          <a:srgbClr val="FFFFCC"/>
        </a:accent2>
        <a:accent3>
          <a:srgbClr val="FFFFFF"/>
        </a:accent3>
        <a:accent4>
          <a:srgbClr val="002A00"/>
        </a:accent4>
        <a:accent5>
          <a:srgbClr val="D0DCBC"/>
        </a:accent5>
        <a:accent6>
          <a:srgbClr val="E7E7B9"/>
        </a:accent6>
        <a:hlink>
          <a:srgbClr val="7EA0BC"/>
        </a:hlink>
        <a:folHlink>
          <a:srgbClr val="BF84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模板1</Template>
  <TotalTime>516</TotalTime>
  <Words>4478</Words>
  <Application>Microsoft Office PowerPoint</Application>
  <PresentationFormat>全屏显示(4:3)</PresentationFormat>
  <Paragraphs>237</Paragraphs>
  <Slides>75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0" baseType="lpstr">
      <vt:lpstr>黑体</vt:lpstr>
      <vt:lpstr>宋体</vt:lpstr>
      <vt:lpstr>Calibri</vt:lpstr>
      <vt:lpstr>Tahoma</vt:lpstr>
      <vt:lpstr>模板1</vt:lpstr>
      <vt:lpstr>Visio 2016图表绘制从新手到高手</vt:lpstr>
      <vt:lpstr>3.1  形状概述</vt:lpstr>
      <vt:lpstr>3.1.1  形状的类型</vt:lpstr>
      <vt:lpstr>3.1.1  形状的类型</vt:lpstr>
      <vt:lpstr>3.1.2  形状的手柄</vt:lpstr>
      <vt:lpstr>3.1.2  形状的手柄</vt:lpstr>
      <vt:lpstr>3.1.2  形状的手柄</vt:lpstr>
      <vt:lpstr>3.1.2  形状的手柄</vt:lpstr>
      <vt:lpstr>3.1.2  形状的手柄</vt:lpstr>
      <vt:lpstr>3.1.3  获取形状</vt:lpstr>
      <vt:lpstr>3.1.3  获取形状</vt:lpstr>
      <vt:lpstr>3.1.3  获取形状</vt:lpstr>
      <vt:lpstr>3.2  绘制形状</vt:lpstr>
      <vt:lpstr>3.2.1  绘制直线、弧线与曲线</vt:lpstr>
      <vt:lpstr>3.2.1  绘制直线、弧线与曲线</vt:lpstr>
      <vt:lpstr>3.2.1  绘制直线、弧线与曲线</vt:lpstr>
      <vt:lpstr>3.3.2  绘制闭合形状</vt:lpstr>
      <vt:lpstr>3.3.2  绘制闭合形状</vt:lpstr>
      <vt:lpstr>3.3.3  使用铅笔工具</vt:lpstr>
      <vt:lpstr>3.3  编辑形状</vt:lpstr>
      <vt:lpstr>3.3.1  选择与复制形状</vt:lpstr>
      <vt:lpstr>3.3.1  选择与复制形状</vt:lpstr>
      <vt:lpstr>3.3.1  选择与复制形状</vt:lpstr>
      <vt:lpstr>3.3.2  调整形状的大小和位置</vt:lpstr>
      <vt:lpstr>3.3.2  调整形状的大小和位置</vt:lpstr>
      <vt:lpstr>3.3.2  调整形状的大小和位置</vt:lpstr>
      <vt:lpstr>3.3.2  调整形状的大小和位置</vt:lpstr>
      <vt:lpstr>3.3.2  调整形状的大小和位置</vt:lpstr>
      <vt:lpstr>3.3.3  旋转与翻转形状</vt:lpstr>
      <vt:lpstr>3.3.3  旋转与翻转形状</vt:lpstr>
      <vt:lpstr>3.3.4　组合与叠放形状</vt:lpstr>
      <vt:lpstr>3.3.4　组合与叠放形状</vt:lpstr>
      <vt:lpstr>3.4  连接与排列形状</vt:lpstr>
      <vt:lpstr>3.4.1  自动连接形状</vt:lpstr>
      <vt:lpstr>3.4.1  自动连接形状</vt:lpstr>
      <vt:lpstr>3.4.2  手动连接形状</vt:lpstr>
      <vt:lpstr>3.4.2  手动连接形状</vt:lpstr>
      <vt:lpstr>3.4.3  对齐形状</vt:lpstr>
      <vt:lpstr>3.4.3  对齐形状</vt:lpstr>
      <vt:lpstr>3.4.4  分布形状</vt:lpstr>
      <vt:lpstr>3.4.5  设置形状的整体布局</vt:lpstr>
      <vt:lpstr>3.4.5  设置形状的整体布局</vt:lpstr>
      <vt:lpstr>3.4.5  设置形状的整体布局</vt:lpstr>
      <vt:lpstr>3.4.5  设置形状的整体布局</vt:lpstr>
      <vt:lpstr>3.5  设置形状的外观格式</vt:lpstr>
      <vt:lpstr>3.5.1  应用内置样式</vt:lpstr>
      <vt:lpstr>3.5.2  自定义填充颜色</vt:lpstr>
      <vt:lpstr>3.5.2  自定义填充颜色</vt:lpstr>
      <vt:lpstr>3.5.2  自定义填充颜色</vt:lpstr>
      <vt:lpstr>3.5.2  自定义填充颜色</vt:lpstr>
      <vt:lpstr>3.5.3  自定义线条样式</vt:lpstr>
      <vt:lpstr>3.5.3  自定义线条样式</vt:lpstr>
      <vt:lpstr>3.5.3  自定义线条样式</vt:lpstr>
      <vt:lpstr>3.5.3  自定义线条样式</vt:lpstr>
      <vt:lpstr>3.5.4  设置形状艺术效果</vt:lpstr>
      <vt:lpstr>3.6  形状的高级操作</vt:lpstr>
      <vt:lpstr>3.6.1  图形的布尔操作</vt:lpstr>
      <vt:lpstr>3.6.1  图形的布尔操作</vt:lpstr>
      <vt:lpstr>3.6.1  图形的布尔操作</vt:lpstr>
      <vt:lpstr>3.6.1  图形的布尔操作</vt:lpstr>
      <vt:lpstr>3.6.1  图形的布尔操作</vt:lpstr>
      <vt:lpstr>3.6.1  图形的布尔操作</vt:lpstr>
      <vt:lpstr>3.6.1  图形的布尔操作</vt:lpstr>
      <vt:lpstr>3.6.1  图形的布尔操作</vt:lpstr>
      <vt:lpstr>3.6.2  形状的阵列</vt:lpstr>
      <vt:lpstr>3.6.3  使用图层</vt:lpstr>
      <vt:lpstr>3.6.3  使用图层</vt:lpstr>
      <vt:lpstr>3.6.3  使用图层</vt:lpstr>
      <vt:lpstr>3.6.3  使用图层</vt:lpstr>
      <vt:lpstr>3.6.3  使用图层</vt:lpstr>
      <vt:lpstr>3.7  课堂练习——绘制购销存流程图</vt:lpstr>
      <vt:lpstr>3.7  课堂练习——绘制购销存流程图</vt:lpstr>
      <vt:lpstr>3.7  课堂练习——绘制购销存流程图</vt:lpstr>
      <vt:lpstr>3.7  课堂练习——绘制购销存流程图</vt:lpstr>
      <vt:lpstr>3.7  课堂练习——绘制购销存流程图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在此处填写本书书名</dc:title>
  <dc:creator>NO-26</dc:creator>
  <cp:lastModifiedBy>00</cp:lastModifiedBy>
  <cp:revision>51</cp:revision>
  <dcterms:created xsi:type="dcterms:W3CDTF">2012-12-18T00:33:01Z</dcterms:created>
  <dcterms:modified xsi:type="dcterms:W3CDTF">2022-02-25T00:58:24Z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TC100690452052</vt:lpwstr>
  </property>
</Properties>
</file>