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5"/>
  </p:notesMasterIdLst>
  <p:sldIdLst>
    <p:sldId id="256" r:id="rId2"/>
    <p:sldId id="257" r:id="rId3"/>
    <p:sldId id="258" r:id="rId4"/>
    <p:sldId id="259" r:id="rId5"/>
    <p:sldId id="335" r:id="rId6"/>
    <p:sldId id="336" r:id="rId7"/>
    <p:sldId id="348" r:id="rId8"/>
    <p:sldId id="349" r:id="rId9"/>
    <p:sldId id="288" r:id="rId10"/>
    <p:sldId id="350" r:id="rId11"/>
    <p:sldId id="351" r:id="rId12"/>
    <p:sldId id="357" r:id="rId13"/>
    <p:sldId id="358" r:id="rId14"/>
    <p:sldId id="359" r:id="rId15"/>
    <p:sldId id="360" r:id="rId16"/>
    <p:sldId id="361" r:id="rId17"/>
    <p:sldId id="289" r:id="rId18"/>
    <p:sldId id="344" r:id="rId19"/>
    <p:sldId id="352" r:id="rId20"/>
    <p:sldId id="353" r:id="rId21"/>
    <p:sldId id="345" r:id="rId22"/>
    <p:sldId id="346" r:id="rId23"/>
    <p:sldId id="354" r:id="rId24"/>
    <p:sldId id="355" r:id="rId25"/>
    <p:sldId id="356" r:id="rId26"/>
    <p:sldId id="347" r:id="rId27"/>
    <p:sldId id="290" r:id="rId28"/>
    <p:sldId id="362" r:id="rId29"/>
    <p:sldId id="291" r:id="rId30"/>
    <p:sldId id="292" r:id="rId31"/>
    <p:sldId id="363" r:id="rId32"/>
    <p:sldId id="293" r:id="rId33"/>
    <p:sldId id="294" r:id="rId34"/>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Tahoma" pitchFamily="34" charset="0"/>
        <a:ea typeface="+mn-ea"/>
        <a:cs typeface="+mn-cs"/>
      </a:defRPr>
    </a:lvl1pPr>
    <a:lvl2pPr marL="457200" algn="l" rtl="0" fontAlgn="base">
      <a:spcBef>
        <a:spcPct val="0"/>
      </a:spcBef>
      <a:spcAft>
        <a:spcPct val="0"/>
      </a:spcAft>
      <a:defRPr kern="1200">
        <a:solidFill>
          <a:schemeClr val="tx1"/>
        </a:solidFill>
        <a:latin typeface="Tahoma" pitchFamily="34" charset="0"/>
        <a:ea typeface="+mn-ea"/>
        <a:cs typeface="+mn-cs"/>
      </a:defRPr>
    </a:lvl2pPr>
    <a:lvl3pPr marL="914400" algn="l" rtl="0" fontAlgn="base">
      <a:spcBef>
        <a:spcPct val="0"/>
      </a:spcBef>
      <a:spcAft>
        <a:spcPct val="0"/>
      </a:spcAft>
      <a:defRPr kern="1200">
        <a:solidFill>
          <a:schemeClr val="tx1"/>
        </a:solidFill>
        <a:latin typeface="Tahoma" pitchFamily="34" charset="0"/>
        <a:ea typeface="+mn-ea"/>
        <a:cs typeface="+mn-cs"/>
      </a:defRPr>
    </a:lvl3pPr>
    <a:lvl4pPr marL="1371600" algn="l" rtl="0" fontAlgn="base">
      <a:spcBef>
        <a:spcPct val="0"/>
      </a:spcBef>
      <a:spcAft>
        <a:spcPct val="0"/>
      </a:spcAft>
      <a:defRPr kern="1200">
        <a:solidFill>
          <a:schemeClr val="tx1"/>
        </a:solidFill>
        <a:latin typeface="Tahoma" pitchFamily="34" charset="0"/>
        <a:ea typeface="+mn-ea"/>
        <a:cs typeface="+mn-cs"/>
      </a:defRPr>
    </a:lvl4pPr>
    <a:lvl5pPr marL="1828800" algn="l" rtl="0" fontAlgn="base">
      <a:spcBef>
        <a:spcPct val="0"/>
      </a:spcBef>
      <a:spcAft>
        <a:spcPct val="0"/>
      </a:spcAft>
      <a:defRPr kern="1200">
        <a:solidFill>
          <a:schemeClr val="tx1"/>
        </a:solidFill>
        <a:latin typeface="Tahoma" pitchFamily="34" charset="0"/>
        <a:ea typeface="+mn-ea"/>
        <a:cs typeface="+mn-cs"/>
      </a:defRPr>
    </a:lvl5pPr>
    <a:lvl6pPr marL="2286000" algn="l" defTabSz="914400" rtl="0" eaLnBrk="1" latinLnBrk="0" hangingPunct="1">
      <a:defRPr kern="1200">
        <a:solidFill>
          <a:schemeClr val="tx1"/>
        </a:solidFill>
        <a:latin typeface="Tahoma" pitchFamily="34" charset="0"/>
        <a:ea typeface="+mn-ea"/>
        <a:cs typeface="+mn-cs"/>
      </a:defRPr>
    </a:lvl6pPr>
    <a:lvl7pPr marL="2743200" algn="l" defTabSz="914400" rtl="0" eaLnBrk="1" latinLnBrk="0" hangingPunct="1">
      <a:defRPr kern="1200">
        <a:solidFill>
          <a:schemeClr val="tx1"/>
        </a:solidFill>
        <a:latin typeface="Tahoma" pitchFamily="34" charset="0"/>
        <a:ea typeface="+mn-ea"/>
        <a:cs typeface="+mn-cs"/>
      </a:defRPr>
    </a:lvl7pPr>
    <a:lvl8pPr marL="3200400" algn="l" defTabSz="914400" rtl="0" eaLnBrk="1" latinLnBrk="0" hangingPunct="1">
      <a:defRPr kern="1200">
        <a:solidFill>
          <a:schemeClr val="tx1"/>
        </a:solidFill>
        <a:latin typeface="Tahoma" pitchFamily="34" charset="0"/>
        <a:ea typeface="+mn-ea"/>
        <a:cs typeface="+mn-cs"/>
      </a:defRPr>
    </a:lvl8pPr>
    <a:lvl9pPr marL="3657600" algn="l" defTabSz="914400" rtl="0" eaLnBrk="1" latinLnBrk="0" hangingPunct="1">
      <a:defRPr kern="1200">
        <a:solidFill>
          <a:schemeClr val="tx1"/>
        </a:solidFill>
        <a:latin typeface="Tahoma"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6" d="100"/>
          <a:sy n="86" d="100"/>
        </p:scale>
        <p:origin x="1122" y="7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E7908A92-5389-4B02-A635-8EA8AEE09134}" type="datetimeFigureOut">
              <a:rPr lang="zh-CN" altLang="en-US"/>
              <a:pPr>
                <a:defRPr/>
              </a:pPr>
              <a:t>2022/2/24</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pPr>
              <a:defRPr/>
            </a:pPr>
            <a:fld id="{3D8CB715-14FB-4FB3-9B09-927E16983DD9}" type="slidenum">
              <a:rPr lang="zh-CN" altLang="en-US"/>
              <a:pPr>
                <a:defRPr/>
              </a:pPr>
              <a:t>‹#›</a:t>
            </a:fld>
            <a:endParaRPr lang="zh-CN" altLang="en-US"/>
          </a:p>
        </p:txBody>
      </p:sp>
    </p:spTree>
    <p:extLst>
      <p:ext uri="{BB962C8B-B14F-4D97-AF65-F5344CB8AC3E}">
        <p14:creationId xmlns:p14="http://schemas.microsoft.com/office/powerpoint/2010/main" val="380879485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512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Tahoma" pitchFamily="34" charset="0"/>
              </a:defRPr>
            </a:lvl1pPr>
            <a:lvl2pPr marL="742950" indent="-285750" eaLnBrk="0" hangingPunct="0">
              <a:defRPr>
                <a:solidFill>
                  <a:schemeClr val="tx1"/>
                </a:solidFill>
                <a:latin typeface="Tahoma" pitchFamily="34" charset="0"/>
              </a:defRPr>
            </a:lvl2pPr>
            <a:lvl3pPr marL="1143000" indent="-228600" eaLnBrk="0" hangingPunct="0">
              <a:defRPr>
                <a:solidFill>
                  <a:schemeClr val="tx1"/>
                </a:solidFill>
                <a:latin typeface="Tahoma" pitchFamily="34" charset="0"/>
              </a:defRPr>
            </a:lvl3pPr>
            <a:lvl4pPr marL="1600200" indent="-228600" eaLnBrk="0" hangingPunct="0">
              <a:defRPr>
                <a:solidFill>
                  <a:schemeClr val="tx1"/>
                </a:solidFill>
                <a:latin typeface="Tahoma" pitchFamily="34" charset="0"/>
              </a:defRPr>
            </a:lvl4pPr>
            <a:lvl5pPr marL="2057400" indent="-228600" eaLnBrk="0" hangingPunct="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eaLnBrk="1" hangingPunct="1"/>
            <a:fld id="{4A9714D6-BABF-4471-9EF4-573483A527FD}" type="slidenum">
              <a:rPr lang="zh-CN" altLang="en-US" smtClean="0"/>
              <a:pPr eaLnBrk="1" hangingPunct="1"/>
              <a:t>1</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4" name="Rectangle 2"/>
          <p:cNvSpPr>
            <a:spLocks noGrp="1" noChangeArrowheads="1"/>
          </p:cNvSpPr>
          <p:nvPr>
            <p:ph type="ctrTitle"/>
          </p:nvPr>
        </p:nvSpPr>
        <p:spPr>
          <a:xfrm>
            <a:off x="685800" y="2130425"/>
            <a:ext cx="7772400" cy="1470025"/>
          </a:xfrm>
        </p:spPr>
        <p:txBody>
          <a:bodyPr/>
          <a:lstStyle>
            <a:lvl1pPr>
              <a:defRPr/>
            </a:lvl1pPr>
          </a:lstStyle>
          <a:p>
            <a:r>
              <a:rPr lang="zh-CN" altLang="en-US"/>
              <a:t>单击此处编辑母版标题样式</a:t>
            </a:r>
            <a:endParaRPr lang="en-US" altLang="zh-CN"/>
          </a:p>
        </p:txBody>
      </p:sp>
      <p:sp>
        <p:nvSpPr>
          <p:cNvPr id="3075"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r>
              <a:rPr lang="zh-CN" altLang="en-US"/>
              <a:t>单击此处编辑母版副标题样式</a:t>
            </a:r>
            <a:endParaRPr lang="en-US" altLang="zh-CN"/>
          </a:p>
        </p:txBody>
      </p:sp>
      <p:sp>
        <p:nvSpPr>
          <p:cNvPr id="5" name="Rectangle 8"/>
          <p:cNvSpPr>
            <a:spLocks noGrp="1" noChangeArrowheads="1"/>
          </p:cNvSpPr>
          <p:nvPr>
            <p:ph type="dt" sz="half" idx="10"/>
          </p:nvPr>
        </p:nvSpPr>
        <p:spPr/>
        <p:txBody>
          <a:bodyPr/>
          <a:lstStyle>
            <a:lvl1pPr>
              <a:defRPr/>
            </a:lvl1pPr>
          </a:lstStyle>
          <a:p>
            <a:pPr>
              <a:defRPr/>
            </a:pPr>
            <a:endParaRPr lang="en-US" altLang="zh-CN"/>
          </a:p>
        </p:txBody>
      </p:sp>
      <p:sp>
        <p:nvSpPr>
          <p:cNvPr id="6" name="Rectangle 9"/>
          <p:cNvSpPr>
            <a:spLocks noGrp="1" noChangeArrowheads="1"/>
          </p:cNvSpPr>
          <p:nvPr>
            <p:ph type="ftr" sz="quarter" idx="11"/>
          </p:nvPr>
        </p:nvSpPr>
        <p:spPr/>
        <p:txBody>
          <a:bodyPr/>
          <a:lstStyle>
            <a:lvl1pPr>
              <a:defRPr/>
            </a:lvl1pPr>
          </a:lstStyle>
          <a:p>
            <a:pPr>
              <a:defRPr/>
            </a:pPr>
            <a:endParaRPr lang="en-US" altLang="zh-CN"/>
          </a:p>
        </p:txBody>
      </p:sp>
      <p:sp>
        <p:nvSpPr>
          <p:cNvPr id="7" name="Rectangle 10"/>
          <p:cNvSpPr>
            <a:spLocks noGrp="1" noChangeArrowheads="1"/>
          </p:cNvSpPr>
          <p:nvPr>
            <p:ph type="sldNum" sz="quarter" idx="12"/>
          </p:nvPr>
        </p:nvSpPr>
        <p:spPr/>
        <p:txBody>
          <a:bodyPr/>
          <a:lstStyle>
            <a:lvl1pPr>
              <a:defRPr/>
            </a:lvl1pPr>
          </a:lstStyle>
          <a:p>
            <a:pPr>
              <a:defRPr/>
            </a:pPr>
            <a:fld id="{955BFC93-7745-4786-8F6B-8281F0EA2484}" type="slidenum">
              <a:rPr lang="en-US" altLang="zh-CN"/>
              <a:pPr>
                <a:defRPr/>
              </a:pPr>
              <a:t>‹#›</a:t>
            </a:fld>
            <a:endParaRPr lang="en-US" altLang="zh-CN"/>
          </a:p>
        </p:txBody>
      </p:sp>
    </p:spTree>
    <p:extLst>
      <p:ext uri="{BB962C8B-B14F-4D97-AF65-F5344CB8AC3E}">
        <p14:creationId xmlns:p14="http://schemas.microsoft.com/office/powerpoint/2010/main" val="24057843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8B787173-06E6-42B8-AC60-0408DD37A4CB}" type="slidenum">
              <a:rPr lang="en-US" altLang="zh-CN"/>
              <a:pPr>
                <a:defRPr/>
              </a:pPr>
              <a:t>‹#›</a:t>
            </a:fld>
            <a:endParaRPr lang="en-US" altLang="zh-CN"/>
          </a:p>
        </p:txBody>
      </p:sp>
    </p:spTree>
    <p:extLst>
      <p:ext uri="{BB962C8B-B14F-4D97-AF65-F5344CB8AC3E}">
        <p14:creationId xmlns:p14="http://schemas.microsoft.com/office/powerpoint/2010/main" val="41985347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579438"/>
            <a:ext cx="2057400" cy="5211762"/>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579438"/>
            <a:ext cx="6019800" cy="5211762"/>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86967628-48A4-4F54-81E2-2D3E9CB12E90}" type="slidenum">
              <a:rPr lang="en-US" altLang="zh-CN"/>
              <a:pPr>
                <a:defRPr/>
              </a:pPr>
              <a:t>‹#›</a:t>
            </a:fld>
            <a:endParaRPr lang="en-US" altLang="zh-CN"/>
          </a:p>
        </p:txBody>
      </p:sp>
    </p:spTree>
    <p:extLst>
      <p:ext uri="{BB962C8B-B14F-4D97-AF65-F5344CB8AC3E}">
        <p14:creationId xmlns:p14="http://schemas.microsoft.com/office/powerpoint/2010/main" val="38225852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AB7422DF-F516-4A9C-8DEB-A3DB0FDCCF52}" type="slidenum">
              <a:rPr lang="en-US" altLang="zh-CN"/>
              <a:pPr>
                <a:defRPr/>
              </a:pPr>
              <a:t>‹#›</a:t>
            </a:fld>
            <a:endParaRPr lang="en-US" altLang="zh-CN"/>
          </a:p>
        </p:txBody>
      </p:sp>
    </p:spTree>
    <p:extLst>
      <p:ext uri="{BB962C8B-B14F-4D97-AF65-F5344CB8AC3E}">
        <p14:creationId xmlns:p14="http://schemas.microsoft.com/office/powerpoint/2010/main" val="29143133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14C29B4C-61D7-4E01-8CC3-6B7443E1F917}" type="slidenum">
              <a:rPr lang="en-US" altLang="zh-CN"/>
              <a:pPr>
                <a:defRPr/>
              </a:pPr>
              <a:t>‹#›</a:t>
            </a:fld>
            <a:endParaRPr lang="en-US" altLang="zh-CN"/>
          </a:p>
        </p:txBody>
      </p:sp>
    </p:spTree>
    <p:extLst>
      <p:ext uri="{BB962C8B-B14F-4D97-AF65-F5344CB8AC3E}">
        <p14:creationId xmlns:p14="http://schemas.microsoft.com/office/powerpoint/2010/main" val="4427724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9050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9050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9C581C75-65A5-4CA4-86B7-87C10F602D2F}" type="slidenum">
              <a:rPr lang="en-US" altLang="zh-CN"/>
              <a:pPr>
                <a:defRPr/>
              </a:pPr>
              <a:t>‹#›</a:t>
            </a:fld>
            <a:endParaRPr lang="en-US" altLang="zh-CN"/>
          </a:p>
        </p:txBody>
      </p:sp>
    </p:spTree>
    <p:extLst>
      <p:ext uri="{BB962C8B-B14F-4D97-AF65-F5344CB8AC3E}">
        <p14:creationId xmlns:p14="http://schemas.microsoft.com/office/powerpoint/2010/main" val="23859596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a:ln/>
        </p:spPr>
        <p:txBody>
          <a:bodyPr/>
          <a:lstStyle>
            <a:lvl1pPr>
              <a:defRPr/>
            </a:lvl1pPr>
          </a:lstStyle>
          <a:p>
            <a:pPr>
              <a:defRPr/>
            </a:pPr>
            <a:fld id="{18151D45-E981-4183-87DE-CF6F01E790BD}" type="slidenum">
              <a:rPr lang="en-US" altLang="zh-CN"/>
              <a:pPr>
                <a:defRPr/>
              </a:pPr>
              <a:t>‹#›</a:t>
            </a:fld>
            <a:endParaRPr lang="en-US" altLang="zh-CN"/>
          </a:p>
        </p:txBody>
      </p:sp>
    </p:spTree>
    <p:extLst>
      <p:ext uri="{BB962C8B-B14F-4D97-AF65-F5344CB8AC3E}">
        <p14:creationId xmlns:p14="http://schemas.microsoft.com/office/powerpoint/2010/main" val="2462899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a:ln/>
        </p:spPr>
        <p:txBody>
          <a:bodyPr/>
          <a:lstStyle>
            <a:lvl1pPr>
              <a:defRPr/>
            </a:lvl1pPr>
          </a:lstStyle>
          <a:p>
            <a:pPr>
              <a:defRPr/>
            </a:pPr>
            <a:fld id="{9EE20194-5CAE-4027-ACDD-AFA370D6BB77}" type="slidenum">
              <a:rPr lang="en-US" altLang="zh-CN"/>
              <a:pPr>
                <a:defRPr/>
              </a:pPr>
              <a:t>‹#›</a:t>
            </a:fld>
            <a:endParaRPr lang="en-US" altLang="zh-CN"/>
          </a:p>
        </p:txBody>
      </p:sp>
    </p:spTree>
    <p:extLst>
      <p:ext uri="{BB962C8B-B14F-4D97-AF65-F5344CB8AC3E}">
        <p14:creationId xmlns:p14="http://schemas.microsoft.com/office/powerpoint/2010/main" val="37448039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a:ln/>
        </p:spPr>
        <p:txBody>
          <a:bodyPr/>
          <a:lstStyle>
            <a:lvl1pPr>
              <a:defRPr/>
            </a:lvl1pPr>
          </a:lstStyle>
          <a:p>
            <a:pPr>
              <a:defRPr/>
            </a:pPr>
            <a:fld id="{ACCAE7DC-3CC3-48F4-B8F2-32BCB6891E1A}" type="slidenum">
              <a:rPr lang="en-US" altLang="zh-CN"/>
              <a:pPr>
                <a:defRPr/>
              </a:pPr>
              <a:t>‹#›</a:t>
            </a:fld>
            <a:endParaRPr lang="en-US" altLang="zh-CN"/>
          </a:p>
        </p:txBody>
      </p:sp>
    </p:spTree>
    <p:extLst>
      <p:ext uri="{BB962C8B-B14F-4D97-AF65-F5344CB8AC3E}">
        <p14:creationId xmlns:p14="http://schemas.microsoft.com/office/powerpoint/2010/main" val="7757340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AA9BA847-04E6-4309-A3DB-AFE65F17E2A5}" type="slidenum">
              <a:rPr lang="en-US" altLang="zh-CN"/>
              <a:pPr>
                <a:defRPr/>
              </a:pPr>
              <a:t>‹#›</a:t>
            </a:fld>
            <a:endParaRPr lang="en-US" altLang="zh-CN"/>
          </a:p>
        </p:txBody>
      </p:sp>
    </p:spTree>
    <p:extLst>
      <p:ext uri="{BB962C8B-B14F-4D97-AF65-F5344CB8AC3E}">
        <p14:creationId xmlns:p14="http://schemas.microsoft.com/office/powerpoint/2010/main" val="5104753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a:t>单击图标添加图片</a:t>
            </a: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ACAC8513-4578-420C-B389-6A17F81B5EBA}" type="slidenum">
              <a:rPr lang="en-US" altLang="zh-CN"/>
              <a:pPr>
                <a:defRPr/>
              </a:pPr>
              <a:t>‹#›</a:t>
            </a:fld>
            <a:endParaRPr lang="en-US" altLang="zh-CN"/>
          </a:p>
        </p:txBody>
      </p:sp>
    </p:spTree>
    <p:extLst>
      <p:ext uri="{BB962C8B-B14F-4D97-AF65-F5344CB8AC3E}">
        <p14:creationId xmlns:p14="http://schemas.microsoft.com/office/powerpoint/2010/main" val="34022116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title"/>
          </p:nvPr>
        </p:nvSpPr>
        <p:spPr bwMode="auto">
          <a:xfrm>
            <a:off x="457200" y="5794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endParaRPr lang="en-US" altLang="zh-CN"/>
          </a:p>
        </p:txBody>
      </p:sp>
      <p:sp>
        <p:nvSpPr>
          <p:cNvPr id="1028" name="Rectangle 3"/>
          <p:cNvSpPr>
            <a:spLocks noGrp="1" noChangeArrowheads="1"/>
          </p:cNvSpPr>
          <p:nvPr>
            <p:ph type="body" idx="1"/>
          </p:nvPr>
        </p:nvSpPr>
        <p:spPr bwMode="auto">
          <a:xfrm>
            <a:off x="457200" y="1905000"/>
            <a:ext cx="8229600" cy="388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ltLang="zh-CN"/>
          </a:p>
        </p:txBody>
      </p:sp>
      <p:sp>
        <p:nvSpPr>
          <p:cNvPr id="2"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solidFill>
                  <a:schemeClr val="tx2"/>
                </a:solidFill>
                <a:ea typeface="宋体" charset="-122"/>
              </a:defRPr>
            </a:lvl1pPr>
          </a:lstStyle>
          <a:p>
            <a:pPr>
              <a:defRPr/>
            </a:pPr>
            <a:endParaRPr lang="en-US" altLang="zh-CN"/>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200">
                <a:solidFill>
                  <a:schemeClr val="tx2"/>
                </a:solidFill>
                <a:ea typeface="宋体" charset="-122"/>
              </a:defRPr>
            </a:lvl1pPr>
          </a:lstStyle>
          <a:p>
            <a:pPr>
              <a:defRPr/>
            </a:pPr>
            <a:endParaRPr lang="en-US" altLang="zh-CN"/>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solidFill>
                  <a:schemeClr val="tx2"/>
                </a:solidFill>
                <a:ea typeface="宋体" charset="-122"/>
              </a:defRPr>
            </a:lvl1pPr>
          </a:lstStyle>
          <a:p>
            <a:pPr>
              <a:defRPr/>
            </a:pPr>
            <a:fld id="{61760BA9-FDD8-4633-803E-B93E493A8151}"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83"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Lst>
  <p:txStyles>
    <p:titleStyle>
      <a:lvl1pPr algn="ctr" rtl="0" eaLnBrk="1" fontAlgn="base" hangingPunct="1">
        <a:spcBef>
          <a:spcPct val="0"/>
        </a:spcBef>
        <a:spcAft>
          <a:spcPct val="0"/>
        </a:spcAft>
        <a:defRPr sz="3800">
          <a:solidFill>
            <a:schemeClr val="tx2"/>
          </a:solidFill>
          <a:latin typeface="+mj-lt"/>
          <a:ea typeface="+mj-ea"/>
          <a:cs typeface="+mj-cs"/>
        </a:defRPr>
      </a:lvl1pPr>
      <a:lvl2pPr algn="ctr" rtl="0" eaLnBrk="1" fontAlgn="base" hangingPunct="1">
        <a:spcBef>
          <a:spcPct val="0"/>
        </a:spcBef>
        <a:spcAft>
          <a:spcPct val="0"/>
        </a:spcAft>
        <a:defRPr sz="3800">
          <a:solidFill>
            <a:schemeClr val="tx2"/>
          </a:solidFill>
          <a:latin typeface="Tahoma" pitchFamily="34" charset="0"/>
        </a:defRPr>
      </a:lvl2pPr>
      <a:lvl3pPr algn="ctr" rtl="0" eaLnBrk="1" fontAlgn="base" hangingPunct="1">
        <a:spcBef>
          <a:spcPct val="0"/>
        </a:spcBef>
        <a:spcAft>
          <a:spcPct val="0"/>
        </a:spcAft>
        <a:defRPr sz="3800">
          <a:solidFill>
            <a:schemeClr val="tx2"/>
          </a:solidFill>
          <a:latin typeface="Tahoma" pitchFamily="34" charset="0"/>
        </a:defRPr>
      </a:lvl3pPr>
      <a:lvl4pPr algn="ctr" rtl="0" eaLnBrk="1" fontAlgn="base" hangingPunct="1">
        <a:spcBef>
          <a:spcPct val="0"/>
        </a:spcBef>
        <a:spcAft>
          <a:spcPct val="0"/>
        </a:spcAft>
        <a:defRPr sz="3800">
          <a:solidFill>
            <a:schemeClr val="tx2"/>
          </a:solidFill>
          <a:latin typeface="Tahoma" pitchFamily="34" charset="0"/>
        </a:defRPr>
      </a:lvl4pPr>
      <a:lvl5pPr algn="ctr" rtl="0" eaLnBrk="1" fontAlgn="base" hangingPunct="1">
        <a:spcBef>
          <a:spcPct val="0"/>
        </a:spcBef>
        <a:spcAft>
          <a:spcPct val="0"/>
        </a:spcAft>
        <a:defRPr sz="3800">
          <a:solidFill>
            <a:schemeClr val="tx2"/>
          </a:solidFill>
          <a:latin typeface="Tahoma" pitchFamily="34" charset="0"/>
        </a:defRPr>
      </a:lvl5pPr>
      <a:lvl6pPr marL="457200" algn="ctr" rtl="0" eaLnBrk="1" fontAlgn="base" hangingPunct="1">
        <a:spcBef>
          <a:spcPct val="0"/>
        </a:spcBef>
        <a:spcAft>
          <a:spcPct val="0"/>
        </a:spcAft>
        <a:defRPr sz="3800">
          <a:solidFill>
            <a:schemeClr val="tx2"/>
          </a:solidFill>
          <a:latin typeface="Tahoma" pitchFamily="34" charset="0"/>
        </a:defRPr>
      </a:lvl6pPr>
      <a:lvl7pPr marL="914400" algn="ctr" rtl="0" eaLnBrk="1" fontAlgn="base" hangingPunct="1">
        <a:spcBef>
          <a:spcPct val="0"/>
        </a:spcBef>
        <a:spcAft>
          <a:spcPct val="0"/>
        </a:spcAft>
        <a:defRPr sz="3800">
          <a:solidFill>
            <a:schemeClr val="tx2"/>
          </a:solidFill>
          <a:latin typeface="Tahoma" pitchFamily="34" charset="0"/>
        </a:defRPr>
      </a:lvl7pPr>
      <a:lvl8pPr marL="1371600" algn="ctr" rtl="0" eaLnBrk="1" fontAlgn="base" hangingPunct="1">
        <a:spcBef>
          <a:spcPct val="0"/>
        </a:spcBef>
        <a:spcAft>
          <a:spcPct val="0"/>
        </a:spcAft>
        <a:defRPr sz="3800">
          <a:solidFill>
            <a:schemeClr val="tx2"/>
          </a:solidFill>
          <a:latin typeface="Tahoma" pitchFamily="34" charset="0"/>
        </a:defRPr>
      </a:lvl8pPr>
      <a:lvl9pPr marL="1828800" algn="ctr" rtl="0" eaLnBrk="1" fontAlgn="base" hangingPunct="1">
        <a:spcBef>
          <a:spcPct val="0"/>
        </a:spcBef>
        <a:spcAft>
          <a:spcPct val="0"/>
        </a:spcAft>
        <a:defRPr sz="3800">
          <a:solidFill>
            <a:schemeClr val="tx2"/>
          </a:solidFill>
          <a:latin typeface="Tahoma" pitchFamily="34" charset="0"/>
        </a:defRPr>
      </a:lvl9pPr>
    </p:titleStyle>
    <p:bodyStyle>
      <a:lvl1pPr marL="342900" indent="-342900" algn="l" rtl="0" eaLnBrk="1" fontAlgn="base" hangingPunct="1">
        <a:spcBef>
          <a:spcPct val="20000"/>
        </a:spcBef>
        <a:spcAft>
          <a:spcPct val="0"/>
        </a:spcAft>
        <a:buChar char="•"/>
        <a:defRPr sz="3000">
          <a:solidFill>
            <a:schemeClr val="tx2"/>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2"/>
          </a:solidFill>
          <a:latin typeface="+mn-lt"/>
        </a:defRPr>
      </a:lvl2pPr>
      <a:lvl3pPr marL="1143000" indent="-228600" algn="l" rtl="0" eaLnBrk="1" fontAlgn="base" hangingPunct="1">
        <a:spcBef>
          <a:spcPct val="20000"/>
        </a:spcBef>
        <a:spcAft>
          <a:spcPct val="0"/>
        </a:spcAft>
        <a:buChar char="•"/>
        <a:defRPr sz="2400">
          <a:solidFill>
            <a:schemeClr val="tx2"/>
          </a:solidFill>
          <a:latin typeface="+mn-lt"/>
        </a:defRPr>
      </a:lvl3pPr>
      <a:lvl4pPr marL="1600200" indent="-228600" algn="l" rtl="0" eaLnBrk="1" fontAlgn="base" hangingPunct="1">
        <a:spcBef>
          <a:spcPct val="20000"/>
        </a:spcBef>
        <a:spcAft>
          <a:spcPct val="0"/>
        </a:spcAft>
        <a:buChar char="–"/>
        <a:defRPr sz="2000">
          <a:solidFill>
            <a:schemeClr val="tx2"/>
          </a:solidFill>
          <a:latin typeface="+mn-lt"/>
        </a:defRPr>
      </a:lvl4pPr>
      <a:lvl5pPr marL="2057400" indent="-228600" algn="l" rtl="0" eaLnBrk="1" fontAlgn="base" hangingPunct="1">
        <a:spcBef>
          <a:spcPct val="20000"/>
        </a:spcBef>
        <a:spcAft>
          <a:spcPct val="0"/>
        </a:spcAft>
        <a:buChar char="»"/>
        <a:defRPr sz="2000">
          <a:solidFill>
            <a:schemeClr val="tx2"/>
          </a:solidFill>
          <a:latin typeface="+mn-lt"/>
        </a:defRPr>
      </a:lvl5pPr>
      <a:lvl6pPr marL="2514600" indent="-228600" algn="l" rtl="0" eaLnBrk="1" fontAlgn="base" hangingPunct="1">
        <a:spcBef>
          <a:spcPct val="20000"/>
        </a:spcBef>
        <a:spcAft>
          <a:spcPct val="0"/>
        </a:spcAft>
        <a:buChar char="»"/>
        <a:defRPr sz="2000">
          <a:solidFill>
            <a:schemeClr val="tx2"/>
          </a:solidFill>
          <a:latin typeface="+mn-lt"/>
        </a:defRPr>
      </a:lvl6pPr>
      <a:lvl7pPr marL="2971800" indent="-228600" algn="l" rtl="0" eaLnBrk="1" fontAlgn="base" hangingPunct="1">
        <a:spcBef>
          <a:spcPct val="20000"/>
        </a:spcBef>
        <a:spcAft>
          <a:spcPct val="0"/>
        </a:spcAft>
        <a:buChar char="»"/>
        <a:defRPr sz="2000">
          <a:solidFill>
            <a:schemeClr val="tx2"/>
          </a:solidFill>
          <a:latin typeface="+mn-lt"/>
        </a:defRPr>
      </a:lvl7pPr>
      <a:lvl8pPr marL="3429000" indent="-228600" algn="l" rtl="0" eaLnBrk="1" fontAlgn="base" hangingPunct="1">
        <a:spcBef>
          <a:spcPct val="20000"/>
        </a:spcBef>
        <a:spcAft>
          <a:spcPct val="0"/>
        </a:spcAft>
        <a:buChar char="»"/>
        <a:defRPr sz="2000">
          <a:solidFill>
            <a:schemeClr val="tx2"/>
          </a:solidFill>
          <a:latin typeface="+mn-lt"/>
        </a:defRPr>
      </a:lvl8pPr>
      <a:lvl9pPr marL="3886200" indent="-228600" algn="l" rtl="0" eaLnBrk="1" fontAlgn="base" hangingPunct="1">
        <a:spcBef>
          <a:spcPct val="20000"/>
        </a:spcBef>
        <a:spcAft>
          <a:spcPct val="0"/>
        </a:spcAft>
        <a:buChar char="»"/>
        <a:defRPr sz="2000">
          <a:solidFill>
            <a:schemeClr val="tx2"/>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1"/>
          <p:cNvSpPr>
            <a:spLocks noGrp="1"/>
          </p:cNvSpPr>
          <p:nvPr>
            <p:ph type="ctrTitle"/>
          </p:nvPr>
        </p:nvSpPr>
        <p:spPr/>
        <p:txBody>
          <a:bodyPr/>
          <a:lstStyle/>
          <a:p>
            <a:r>
              <a:rPr lang="en-US" altLang="zh-CN" sz="3400" dirty="0" smtClean="0"/>
              <a:t>Visio </a:t>
            </a:r>
            <a:r>
              <a:rPr lang="en-US" altLang="zh-CN" sz="3400" dirty="0"/>
              <a:t>2016</a:t>
            </a:r>
            <a:r>
              <a:rPr lang="zh-CN" altLang="en-US" sz="3400" dirty="0"/>
              <a:t>图表绘制从新手到</a:t>
            </a:r>
            <a:r>
              <a:rPr lang="zh-CN" altLang="en-US" sz="3400" dirty="0" smtClean="0"/>
              <a:t>高手</a:t>
            </a:r>
            <a:endParaRPr lang="zh-CN" altLang="en-US" sz="3400" dirty="0">
              <a:latin typeface="黑体" pitchFamily="49" charset="-122"/>
              <a:ea typeface="黑体" pitchFamily="49" charset="-122"/>
            </a:endParaRPr>
          </a:p>
        </p:txBody>
      </p:sp>
      <p:sp>
        <p:nvSpPr>
          <p:cNvPr id="3075" name="副标题 2"/>
          <p:cNvSpPr>
            <a:spLocks noGrp="1"/>
          </p:cNvSpPr>
          <p:nvPr>
            <p:ph type="subTitle" idx="1"/>
          </p:nvPr>
        </p:nvSpPr>
        <p:spPr/>
        <p:txBody>
          <a:bodyPr/>
          <a:lstStyle/>
          <a:p>
            <a:r>
              <a:rPr lang="zh-CN" altLang="en-US" dirty="0">
                <a:ea typeface="宋体" charset="-122"/>
              </a:rPr>
              <a:t>第</a:t>
            </a:r>
            <a:r>
              <a:rPr lang="en-US" altLang="zh-CN" dirty="0">
                <a:ea typeface="宋体" charset="-122"/>
              </a:rPr>
              <a:t>1</a:t>
            </a:r>
            <a:r>
              <a:rPr lang="zh-CN" altLang="en-US" dirty="0">
                <a:ea typeface="宋体" charset="-122"/>
              </a:rPr>
              <a:t>章  </a:t>
            </a:r>
            <a:r>
              <a:rPr lang="en-US" altLang="zh-CN" dirty="0" smtClean="0">
                <a:ea typeface="宋体" charset="-122"/>
              </a:rPr>
              <a:t>Visio </a:t>
            </a:r>
            <a:r>
              <a:rPr lang="en-US" altLang="zh-CN" dirty="0">
                <a:ea typeface="宋体" charset="-122"/>
              </a:rPr>
              <a:t>2016</a:t>
            </a:r>
            <a:r>
              <a:rPr lang="zh-CN" altLang="zh-CN">
                <a:ea typeface="宋体" charset="-122"/>
              </a:rPr>
              <a:t>快速</a:t>
            </a:r>
            <a:r>
              <a:rPr lang="zh-CN" altLang="zh-CN" smtClean="0">
                <a:ea typeface="宋体" charset="-122"/>
              </a:rPr>
              <a:t>入门</a:t>
            </a:r>
            <a:endParaRPr lang="zh-CN" altLang="en-US" dirty="0">
              <a:ea typeface="宋体"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1.1.1  </a:t>
            </a:r>
            <a:r>
              <a:rPr lang="zh-CN" altLang="zh-CN" dirty="0"/>
              <a:t>认识与理解</a:t>
            </a:r>
            <a:r>
              <a:rPr lang="en-US" altLang="zh-CN" dirty="0"/>
              <a:t>Visio</a:t>
            </a:r>
            <a:endParaRPr lang="zh-CN" altLang="zh-CN" dirty="0"/>
          </a:p>
        </p:txBody>
      </p:sp>
      <p:sp>
        <p:nvSpPr>
          <p:cNvPr id="3" name="内容占位符 2"/>
          <p:cNvSpPr>
            <a:spLocks noGrp="1"/>
          </p:cNvSpPr>
          <p:nvPr>
            <p:ph idx="1"/>
          </p:nvPr>
        </p:nvSpPr>
        <p:spPr>
          <a:xfrm>
            <a:off x="457200" y="1905000"/>
            <a:ext cx="8003232" cy="3886200"/>
          </a:xfrm>
        </p:spPr>
        <p:txBody>
          <a:bodyPr/>
          <a:lstStyle/>
          <a:p>
            <a:r>
              <a:rPr lang="zh-CN" altLang="zh-CN" b="1" dirty="0"/>
              <a:t>4. 绘图页</a:t>
            </a:r>
          </a:p>
          <a:p>
            <a:r>
              <a:rPr lang="en-US" altLang="zh-CN" dirty="0" smtClean="0"/>
              <a:t>Visio</a:t>
            </a:r>
            <a:r>
              <a:rPr lang="zh-CN" altLang="zh-CN" dirty="0"/>
              <a:t>中的绘图页分为前景页和背景页两种，通常在前景页中放置形状、文本等图表的主要组成部分；在背景页中放置图表的一些辅助信息，例如图表标题、图表的背景色或图案等，用户可以将同一个背景页设置为多个前景页的背景。</a:t>
            </a:r>
          </a:p>
        </p:txBody>
      </p:sp>
    </p:spTree>
    <p:extLst>
      <p:ext uri="{BB962C8B-B14F-4D97-AF65-F5344CB8AC3E}">
        <p14:creationId xmlns:p14="http://schemas.microsoft.com/office/powerpoint/2010/main" val="28817590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1.1.1  </a:t>
            </a:r>
            <a:r>
              <a:rPr lang="zh-CN" altLang="zh-CN" dirty="0"/>
              <a:t>认识与理解</a:t>
            </a:r>
            <a:r>
              <a:rPr lang="en-US" altLang="zh-CN" dirty="0"/>
              <a:t>Visio</a:t>
            </a:r>
            <a:endParaRPr lang="zh-CN" altLang="zh-CN" dirty="0"/>
          </a:p>
        </p:txBody>
      </p:sp>
      <p:sp>
        <p:nvSpPr>
          <p:cNvPr id="3" name="内容占位符 2"/>
          <p:cNvSpPr>
            <a:spLocks noGrp="1"/>
          </p:cNvSpPr>
          <p:nvPr>
            <p:ph idx="1"/>
          </p:nvPr>
        </p:nvSpPr>
        <p:spPr>
          <a:xfrm>
            <a:off x="457200" y="1905000"/>
            <a:ext cx="8003232" cy="3886200"/>
          </a:xfrm>
        </p:spPr>
        <p:txBody>
          <a:bodyPr/>
          <a:lstStyle/>
          <a:p>
            <a:r>
              <a:rPr lang="zh-CN" altLang="zh-CN" dirty="0"/>
              <a:t>一个绘图文件中可以包含多个绘图页，无论它们是前景页还是背景页，每一页都有独立的标签，单击标签即可显示相应的绘图页，如</a:t>
            </a:r>
            <a:r>
              <a:rPr lang="zh-CN" altLang="zh-CN" dirty="0" smtClean="0"/>
              <a:t>图所</a:t>
            </a:r>
            <a:r>
              <a:rPr lang="zh-CN" altLang="zh-CN" dirty="0"/>
              <a:t>示。</a:t>
            </a:r>
          </a:p>
        </p:txBody>
      </p:sp>
      <p:pic>
        <p:nvPicPr>
          <p:cNvPr id="5122" name="图片 1"/>
          <p:cNvPicPr>
            <a:picLocks noChangeAspect="1" noChangeArrowheads="1"/>
          </p:cNvPicPr>
          <p:nvPr/>
        </p:nvPicPr>
        <p:blipFill>
          <a:blip r:embed="rId2">
            <a:extLst>
              <a:ext uri="{28A0092B-C50C-407E-A947-70E740481C1C}">
                <a14:useLocalDpi xmlns:a14="http://schemas.microsoft.com/office/drawing/2010/main" val="0"/>
              </a:ext>
            </a:extLst>
          </a:blip>
          <a:srcRect t="18239"/>
          <a:stretch>
            <a:fillRect/>
          </a:stretch>
        </p:blipFill>
        <p:spPr bwMode="auto">
          <a:xfrm>
            <a:off x="3438525" y="4149080"/>
            <a:ext cx="2266950" cy="1047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590503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1.1.1  </a:t>
            </a:r>
            <a:r>
              <a:rPr lang="zh-CN" altLang="zh-CN" dirty="0"/>
              <a:t>认识与理解</a:t>
            </a:r>
            <a:r>
              <a:rPr lang="en-US" altLang="zh-CN" dirty="0"/>
              <a:t>Visio</a:t>
            </a:r>
            <a:endParaRPr lang="zh-CN" altLang="zh-CN" dirty="0"/>
          </a:p>
        </p:txBody>
      </p:sp>
      <p:sp>
        <p:nvSpPr>
          <p:cNvPr id="3" name="内容占位符 2"/>
          <p:cNvSpPr>
            <a:spLocks noGrp="1"/>
          </p:cNvSpPr>
          <p:nvPr>
            <p:ph idx="1"/>
          </p:nvPr>
        </p:nvSpPr>
        <p:spPr>
          <a:xfrm>
            <a:off x="457200" y="1905000"/>
            <a:ext cx="5904297" cy="3886200"/>
          </a:xfrm>
        </p:spPr>
        <p:txBody>
          <a:bodyPr/>
          <a:lstStyle/>
          <a:p>
            <a:r>
              <a:rPr lang="zh-CN" altLang="zh-CN" b="1" dirty="0"/>
              <a:t>5. 绘图管理器</a:t>
            </a:r>
          </a:p>
          <a:p>
            <a:r>
              <a:rPr lang="zh-CN" altLang="zh-CN" dirty="0"/>
              <a:t>在</a:t>
            </a:r>
            <a:r>
              <a:rPr lang="en-US" altLang="zh-CN" dirty="0"/>
              <a:t>Windows</a:t>
            </a:r>
            <a:r>
              <a:rPr lang="zh-CN" altLang="zh-CN" dirty="0"/>
              <a:t>操作系统的文件资源管理器中，以树状的形式显示了计算机中的所有磁盘、文件夹和文件。与此类似</a:t>
            </a:r>
            <a:r>
              <a:rPr lang="en-US" altLang="zh-CN" dirty="0"/>
              <a:t>Visio</a:t>
            </a:r>
            <a:r>
              <a:rPr lang="zh-CN" altLang="zh-CN" dirty="0"/>
              <a:t>使用绘图资源管理器显示当前绘图文件中的所有对象和</a:t>
            </a:r>
            <a:r>
              <a:rPr lang="zh-CN" altLang="zh-CN" dirty="0" smtClean="0"/>
              <a:t>元素</a:t>
            </a:r>
            <a:r>
              <a:rPr lang="zh-CN" altLang="en-US" dirty="0" smtClean="0"/>
              <a:t>，</a:t>
            </a:r>
            <a:r>
              <a:rPr lang="zh-CN" altLang="zh-CN" dirty="0" smtClean="0"/>
              <a:t>并</a:t>
            </a:r>
            <a:r>
              <a:rPr lang="zh-CN" altLang="zh-CN" dirty="0"/>
              <a:t>以树状结构进行分类组织，如</a:t>
            </a:r>
            <a:r>
              <a:rPr lang="zh-CN" altLang="zh-CN" dirty="0" smtClean="0"/>
              <a:t>图所</a:t>
            </a:r>
            <a:r>
              <a:rPr lang="zh-CN" altLang="zh-CN" dirty="0"/>
              <a:t>示。</a:t>
            </a:r>
          </a:p>
        </p:txBody>
      </p:sp>
      <p:pic>
        <p:nvPicPr>
          <p:cNvPr id="6146"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61497" y="2636912"/>
            <a:ext cx="2066925"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3895833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1.1.2  Visio 2016</a:t>
            </a:r>
            <a:r>
              <a:rPr lang="zh-CN" altLang="zh-CN" dirty="0"/>
              <a:t>应用领域</a:t>
            </a:r>
          </a:p>
        </p:txBody>
      </p:sp>
      <p:sp>
        <p:nvSpPr>
          <p:cNvPr id="3" name="内容占位符 2"/>
          <p:cNvSpPr>
            <a:spLocks noGrp="1"/>
          </p:cNvSpPr>
          <p:nvPr>
            <p:ph idx="1"/>
          </p:nvPr>
        </p:nvSpPr>
        <p:spPr>
          <a:xfrm>
            <a:off x="457200" y="1905000"/>
            <a:ext cx="8147248" cy="3886200"/>
          </a:xfrm>
        </p:spPr>
        <p:txBody>
          <a:bodyPr/>
          <a:lstStyle/>
          <a:p>
            <a:pPr lvl="0"/>
            <a:r>
              <a:rPr lang="zh-CN" altLang="zh-CN" sz="2600" dirty="0"/>
              <a:t>项目管理：通过“日程安排”模板类别中的甘特图、</a:t>
            </a:r>
            <a:r>
              <a:rPr lang="en-US" altLang="zh-CN" sz="2600" dirty="0"/>
              <a:t>PERT</a:t>
            </a:r>
            <a:r>
              <a:rPr lang="zh-CN" altLang="zh-CN" sz="2600" dirty="0"/>
              <a:t>等模板，可以创建项目进度、工作计划等项目管理模型，从而对项目流程进度进行更好的设计和管理。</a:t>
            </a:r>
          </a:p>
          <a:p>
            <a:pPr lvl="0"/>
            <a:r>
              <a:rPr lang="zh-CN" altLang="zh-CN" sz="2600" dirty="0"/>
              <a:t>企业管理：通过“流程图”和“商务”模板类别中的工作流程图、组织结构图、</a:t>
            </a:r>
            <a:r>
              <a:rPr lang="en-US" altLang="zh-CN" sz="2600" dirty="0"/>
              <a:t>BPMN</a:t>
            </a:r>
            <a:r>
              <a:rPr lang="zh-CN" altLang="zh-CN" sz="2600" dirty="0"/>
              <a:t>、</a:t>
            </a:r>
            <a:r>
              <a:rPr lang="en-US" altLang="zh-CN" sz="2600" dirty="0"/>
              <a:t>TQM</a:t>
            </a:r>
            <a:r>
              <a:rPr lang="zh-CN" altLang="zh-CN" sz="2600" dirty="0"/>
              <a:t>、六西格玛等模板，可以创建企业的业务流程图、组织结构图、质量管理图等企业管理模型，从而对企业的生产、人力、财务等各个方面进行更好的监控和管理</a:t>
            </a:r>
            <a:r>
              <a:rPr lang="zh-CN" altLang="zh-CN" sz="2600" dirty="0" smtClean="0"/>
              <a:t>。</a:t>
            </a:r>
            <a:endParaRPr lang="zh-CN" altLang="zh-CN" sz="2600" dirty="0"/>
          </a:p>
        </p:txBody>
      </p:sp>
    </p:spTree>
    <p:extLst>
      <p:ext uri="{BB962C8B-B14F-4D97-AF65-F5344CB8AC3E}">
        <p14:creationId xmlns:p14="http://schemas.microsoft.com/office/powerpoint/2010/main" val="38019497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1.1.2  Visio 2016</a:t>
            </a:r>
            <a:r>
              <a:rPr lang="zh-CN" altLang="zh-CN" dirty="0"/>
              <a:t>应用领域</a:t>
            </a:r>
          </a:p>
        </p:txBody>
      </p:sp>
      <p:sp>
        <p:nvSpPr>
          <p:cNvPr id="3" name="内容占位符 2"/>
          <p:cNvSpPr>
            <a:spLocks noGrp="1"/>
          </p:cNvSpPr>
          <p:nvPr>
            <p:ph idx="1"/>
          </p:nvPr>
        </p:nvSpPr>
        <p:spPr>
          <a:xfrm>
            <a:off x="457200" y="1905000"/>
            <a:ext cx="8147248" cy="3886200"/>
          </a:xfrm>
        </p:spPr>
        <p:txBody>
          <a:bodyPr/>
          <a:lstStyle/>
          <a:p>
            <a:pPr lvl="0"/>
            <a:r>
              <a:rPr lang="zh-CN" altLang="zh-CN" sz="2600" dirty="0" smtClean="0"/>
              <a:t>软件</a:t>
            </a:r>
            <a:r>
              <a:rPr lang="zh-CN" altLang="zh-CN" sz="2600" dirty="0"/>
              <a:t>设计：通过“软件和数据库”模板类别中的</a:t>
            </a:r>
            <a:r>
              <a:rPr lang="en-US" altLang="zh-CN" sz="2600" dirty="0"/>
              <a:t>UML</a:t>
            </a:r>
            <a:r>
              <a:rPr lang="zh-CN" altLang="zh-CN" sz="2600" dirty="0"/>
              <a:t>用例图表等模板，可以设计软件的结构模型或</a:t>
            </a:r>
            <a:r>
              <a:rPr lang="en-US" altLang="zh-CN" sz="2600" dirty="0"/>
              <a:t>UI</a:t>
            </a:r>
            <a:r>
              <a:rPr lang="zh-CN" altLang="zh-CN" sz="2600" dirty="0"/>
              <a:t>界面，从而为软件的设计和开发提供帮助。</a:t>
            </a:r>
          </a:p>
          <a:p>
            <a:pPr lvl="0"/>
            <a:r>
              <a:rPr lang="zh-CN" altLang="zh-CN" sz="2600" dirty="0"/>
              <a:t>网络结构设计：通过“网络”模板类别中的基本网络图、详细网络图等模板，可以创建从简单到复杂的网络体系结构图。</a:t>
            </a:r>
          </a:p>
          <a:p>
            <a:pPr lvl="0"/>
            <a:r>
              <a:rPr lang="zh-CN" altLang="zh-CN" sz="2600" dirty="0"/>
              <a:t>建筑：通过“地图和平面布置图”模板类别中的平面布置图、家居规划、办公室布局、空间规划等模板，可以设计楼层平面图、楼盘宣传图、房屋装修图等</a:t>
            </a:r>
            <a:r>
              <a:rPr lang="zh-CN" altLang="zh-CN" sz="2600" dirty="0" smtClean="0"/>
              <a:t>。</a:t>
            </a:r>
          </a:p>
        </p:txBody>
      </p:sp>
    </p:spTree>
    <p:extLst>
      <p:ext uri="{BB962C8B-B14F-4D97-AF65-F5344CB8AC3E}">
        <p14:creationId xmlns:p14="http://schemas.microsoft.com/office/powerpoint/2010/main" val="347226853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1.1.2  Visio 2016</a:t>
            </a:r>
            <a:r>
              <a:rPr lang="zh-CN" altLang="zh-CN" dirty="0"/>
              <a:t>应用领域</a:t>
            </a:r>
          </a:p>
        </p:txBody>
      </p:sp>
      <p:sp>
        <p:nvSpPr>
          <p:cNvPr id="3" name="内容占位符 2"/>
          <p:cNvSpPr>
            <a:spLocks noGrp="1"/>
          </p:cNvSpPr>
          <p:nvPr>
            <p:ph idx="1"/>
          </p:nvPr>
        </p:nvSpPr>
        <p:spPr>
          <a:xfrm>
            <a:off x="457200" y="1905000"/>
            <a:ext cx="8147248" cy="3886200"/>
          </a:xfrm>
        </p:spPr>
        <p:txBody>
          <a:bodyPr/>
          <a:lstStyle/>
          <a:p>
            <a:pPr lvl="0"/>
            <a:r>
              <a:rPr lang="zh-CN" altLang="zh-CN" dirty="0" smtClean="0"/>
              <a:t>电子：通过“工程”模板类别中的基本电气、电路和逻辑电路、工业控制系统等模板，可以设计电子产品的结构模型。</a:t>
            </a:r>
          </a:p>
          <a:p>
            <a:pPr lvl="0"/>
            <a:r>
              <a:rPr lang="zh-CN" altLang="zh-CN" dirty="0" smtClean="0"/>
              <a:t>机械：</a:t>
            </a:r>
            <a:r>
              <a:rPr lang="en-US" altLang="zh-CN" dirty="0" smtClean="0"/>
              <a:t>Visio</a:t>
            </a:r>
            <a:r>
              <a:rPr lang="zh-CN" altLang="zh-CN" dirty="0" smtClean="0"/>
              <a:t>也可应用于机械制图领域，可以制作类似于</a:t>
            </a:r>
            <a:r>
              <a:rPr lang="en-US" altLang="zh-CN" dirty="0" smtClean="0"/>
              <a:t>AutoCAD</a:t>
            </a:r>
            <a:r>
              <a:rPr lang="zh-CN" altLang="zh-CN" dirty="0" smtClean="0"/>
              <a:t>的精确机械图。</a:t>
            </a:r>
            <a:endParaRPr lang="zh-CN" altLang="zh-CN" dirty="0"/>
          </a:p>
        </p:txBody>
      </p:sp>
    </p:spTree>
    <p:extLst>
      <p:ext uri="{BB962C8B-B14F-4D97-AF65-F5344CB8AC3E}">
        <p14:creationId xmlns:p14="http://schemas.microsoft.com/office/powerpoint/2010/main" val="117524037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1.1.3  Visio</a:t>
            </a:r>
            <a:r>
              <a:rPr lang="zh-CN" altLang="zh-CN" dirty="0"/>
              <a:t>版本及其文件格式</a:t>
            </a:r>
          </a:p>
        </p:txBody>
      </p:sp>
      <p:pic>
        <p:nvPicPr>
          <p:cNvPr id="4" name="图片 3"/>
          <p:cNvPicPr>
            <a:picLocks noChangeAspect="1"/>
          </p:cNvPicPr>
          <p:nvPr/>
        </p:nvPicPr>
        <p:blipFill>
          <a:blip r:embed="rId2"/>
          <a:stretch>
            <a:fillRect/>
          </a:stretch>
        </p:blipFill>
        <p:spPr>
          <a:xfrm>
            <a:off x="1919619" y="2348880"/>
            <a:ext cx="5304762" cy="2895238"/>
          </a:xfrm>
          <a:prstGeom prst="rect">
            <a:avLst/>
          </a:prstGeom>
        </p:spPr>
      </p:pic>
    </p:spTree>
    <p:extLst>
      <p:ext uri="{BB962C8B-B14F-4D97-AF65-F5344CB8AC3E}">
        <p14:creationId xmlns:p14="http://schemas.microsoft.com/office/powerpoint/2010/main" val="306037547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1.2  </a:t>
            </a:r>
            <a:r>
              <a:rPr lang="zh-CN" altLang="zh-CN" dirty="0"/>
              <a:t>熟悉</a:t>
            </a:r>
            <a:r>
              <a:rPr lang="en-US" altLang="zh-CN" dirty="0"/>
              <a:t>Visio</a:t>
            </a:r>
            <a:r>
              <a:rPr lang="zh-CN" altLang="zh-CN" dirty="0"/>
              <a:t>界面环境</a:t>
            </a:r>
            <a:endParaRPr lang="zh-CN" altLang="en-US" dirty="0"/>
          </a:p>
        </p:txBody>
      </p:sp>
      <p:sp>
        <p:nvSpPr>
          <p:cNvPr id="3" name="内容占位符 2"/>
          <p:cNvSpPr>
            <a:spLocks noGrp="1"/>
          </p:cNvSpPr>
          <p:nvPr>
            <p:ph idx="1"/>
          </p:nvPr>
        </p:nvSpPr>
        <p:spPr/>
        <p:txBody>
          <a:bodyPr/>
          <a:lstStyle/>
          <a:p>
            <a:r>
              <a:rPr lang="en-US" altLang="zh-CN" dirty="0"/>
              <a:t>1.2.1  </a:t>
            </a:r>
            <a:r>
              <a:rPr lang="zh-CN" altLang="zh-CN" dirty="0"/>
              <a:t>快速访问工具栏</a:t>
            </a:r>
          </a:p>
          <a:p>
            <a:r>
              <a:rPr lang="en-US" altLang="zh-CN" dirty="0"/>
              <a:t>1.2.2  </a:t>
            </a:r>
            <a:r>
              <a:rPr lang="zh-CN" altLang="zh-CN" dirty="0"/>
              <a:t>功能区</a:t>
            </a:r>
          </a:p>
          <a:p>
            <a:r>
              <a:rPr lang="en-US" altLang="zh-CN" dirty="0"/>
              <a:t>1.2.3  </a:t>
            </a:r>
            <a:r>
              <a:rPr lang="zh-CN" altLang="zh-CN" dirty="0"/>
              <a:t>任务窗格</a:t>
            </a:r>
          </a:p>
          <a:p>
            <a:r>
              <a:rPr lang="en-US" altLang="zh-CN" dirty="0"/>
              <a:t>1.2.4  </a:t>
            </a:r>
            <a:r>
              <a:rPr lang="zh-CN" altLang="zh-CN" dirty="0"/>
              <a:t>绘图区</a:t>
            </a:r>
          </a:p>
          <a:p>
            <a:r>
              <a:rPr lang="en-US" altLang="zh-CN" dirty="0"/>
              <a:t>1.2.5  </a:t>
            </a:r>
            <a:r>
              <a:rPr lang="zh-CN" altLang="zh-CN" dirty="0"/>
              <a:t>状态栏</a:t>
            </a:r>
            <a:endParaRPr lang="zh-CN" altLang="en-US" dirty="0"/>
          </a:p>
        </p:txBody>
      </p:sp>
    </p:spTree>
    <p:extLst>
      <p:ext uri="{BB962C8B-B14F-4D97-AF65-F5344CB8AC3E}">
        <p14:creationId xmlns:p14="http://schemas.microsoft.com/office/powerpoint/2010/main" val="205541462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1.2.1  </a:t>
            </a:r>
            <a:r>
              <a:rPr lang="zh-CN" altLang="zh-CN" dirty="0"/>
              <a:t>快速访问工具栏</a:t>
            </a:r>
          </a:p>
        </p:txBody>
      </p:sp>
      <p:sp>
        <p:nvSpPr>
          <p:cNvPr id="3" name="内容占位符 2"/>
          <p:cNvSpPr>
            <a:spLocks noGrp="1"/>
          </p:cNvSpPr>
          <p:nvPr>
            <p:ph idx="1"/>
          </p:nvPr>
        </p:nvSpPr>
        <p:spPr/>
        <p:txBody>
          <a:bodyPr/>
          <a:lstStyle/>
          <a:p>
            <a:r>
              <a:rPr lang="zh-CN" altLang="zh-CN" dirty="0"/>
              <a:t>快速访问工具栏是一个包含一组独立命令的自定义工具栏，用户不仅可以向快速访问工具栏中添加表示命令的按钮，还可以设置快速访问工具栏的位置，要么放置在功能区上方，要么放置在功能区下方。</a:t>
            </a:r>
          </a:p>
        </p:txBody>
      </p:sp>
    </p:spTree>
    <p:extLst>
      <p:ext uri="{BB962C8B-B14F-4D97-AF65-F5344CB8AC3E}">
        <p14:creationId xmlns:p14="http://schemas.microsoft.com/office/powerpoint/2010/main" val="297318063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1.2.1  </a:t>
            </a:r>
            <a:r>
              <a:rPr lang="zh-CN" altLang="zh-CN" dirty="0"/>
              <a:t>快速访问工具栏</a:t>
            </a:r>
          </a:p>
        </p:txBody>
      </p:sp>
      <p:sp>
        <p:nvSpPr>
          <p:cNvPr id="3" name="内容占位符 2"/>
          <p:cNvSpPr>
            <a:spLocks noGrp="1"/>
          </p:cNvSpPr>
          <p:nvPr>
            <p:ph idx="1"/>
          </p:nvPr>
        </p:nvSpPr>
        <p:spPr/>
        <p:txBody>
          <a:bodyPr/>
          <a:lstStyle/>
          <a:p>
            <a:r>
              <a:rPr lang="zh-CN" altLang="zh-CN" dirty="0"/>
              <a:t>快速访问工具栏中，默认只显示【保存】、【撤销】和【恢复】（重复）</a:t>
            </a:r>
            <a:r>
              <a:rPr lang="en-US" altLang="zh-CN" dirty="0"/>
              <a:t>3</a:t>
            </a:r>
            <a:r>
              <a:rPr lang="zh-CN" altLang="zh-CN" dirty="0"/>
              <a:t>个命令，用户可以单击快速访问工具栏右侧的下拉按钮，在弹出的菜单中选择要在快速访问工具栏中显示的命令，如</a:t>
            </a:r>
            <a:r>
              <a:rPr lang="zh-CN" altLang="zh-CN" dirty="0" smtClean="0"/>
              <a:t>图所</a:t>
            </a:r>
            <a:r>
              <a:rPr lang="zh-CN" altLang="zh-CN" dirty="0"/>
              <a:t>示。已添加的命令左侧会显示对勾标记。</a:t>
            </a:r>
          </a:p>
        </p:txBody>
      </p:sp>
      <p:pic>
        <p:nvPicPr>
          <p:cNvPr id="7170"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51920" y="4221088"/>
            <a:ext cx="2657475" cy="187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577750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1.1  Visio 2016</a:t>
            </a:r>
            <a:r>
              <a:rPr lang="zh-CN" altLang="zh-CN" dirty="0"/>
              <a:t>概述</a:t>
            </a:r>
            <a:endParaRPr lang="zh-CN" altLang="en-US" dirty="0"/>
          </a:p>
        </p:txBody>
      </p:sp>
      <p:sp>
        <p:nvSpPr>
          <p:cNvPr id="3" name="内容占位符 2"/>
          <p:cNvSpPr>
            <a:spLocks noGrp="1"/>
          </p:cNvSpPr>
          <p:nvPr>
            <p:ph idx="1"/>
          </p:nvPr>
        </p:nvSpPr>
        <p:spPr/>
        <p:txBody>
          <a:bodyPr/>
          <a:lstStyle/>
          <a:p>
            <a:r>
              <a:rPr lang="en-US" altLang="zh-CN" dirty="0"/>
              <a:t>1.1.1  </a:t>
            </a:r>
            <a:r>
              <a:rPr lang="zh-CN" altLang="zh-CN" dirty="0"/>
              <a:t>认识与理解</a:t>
            </a:r>
            <a:r>
              <a:rPr lang="en-US" altLang="zh-CN" dirty="0"/>
              <a:t>Visio</a:t>
            </a:r>
            <a:endParaRPr lang="zh-CN" altLang="zh-CN" dirty="0"/>
          </a:p>
          <a:p>
            <a:r>
              <a:rPr lang="en-US" altLang="zh-CN" dirty="0"/>
              <a:t>1.1.2  Visio 2016</a:t>
            </a:r>
            <a:r>
              <a:rPr lang="zh-CN" altLang="zh-CN" dirty="0"/>
              <a:t>应用领域</a:t>
            </a:r>
          </a:p>
          <a:p>
            <a:r>
              <a:rPr lang="en-US" altLang="zh-CN" dirty="0"/>
              <a:t>1.1.3  Visio</a:t>
            </a:r>
            <a:r>
              <a:rPr lang="zh-CN" altLang="zh-CN" dirty="0"/>
              <a:t>版本及其文件格式</a:t>
            </a:r>
            <a:endParaRPr lang="zh-CN" altLang="en-US" dirty="0"/>
          </a:p>
        </p:txBody>
      </p:sp>
    </p:spTree>
    <p:extLst>
      <p:ext uri="{BB962C8B-B14F-4D97-AF65-F5344CB8AC3E}">
        <p14:creationId xmlns:p14="http://schemas.microsoft.com/office/powerpoint/2010/main" val="49633415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1.2.2  </a:t>
            </a:r>
            <a:r>
              <a:rPr lang="zh-CN" altLang="zh-CN" dirty="0"/>
              <a:t>功能区</a:t>
            </a:r>
          </a:p>
        </p:txBody>
      </p:sp>
      <p:sp>
        <p:nvSpPr>
          <p:cNvPr id="3" name="内容占位符 2"/>
          <p:cNvSpPr>
            <a:spLocks noGrp="1"/>
          </p:cNvSpPr>
          <p:nvPr>
            <p:ph idx="1"/>
          </p:nvPr>
        </p:nvSpPr>
        <p:spPr/>
        <p:txBody>
          <a:bodyPr/>
          <a:lstStyle/>
          <a:p>
            <a:r>
              <a:rPr lang="zh-CN" altLang="zh-CN" dirty="0"/>
              <a:t>功能区是一个位于</a:t>
            </a:r>
            <a:r>
              <a:rPr lang="en-US" altLang="zh-CN" dirty="0"/>
              <a:t>Visio</a:t>
            </a:r>
            <a:r>
              <a:rPr lang="zh-CN" altLang="zh-CN" dirty="0"/>
              <a:t>窗口标题栏下方，与窗口等宽的矩形区域。功能区由选项卡、组和命令</a:t>
            </a:r>
            <a:r>
              <a:rPr lang="en-US" altLang="zh-CN" dirty="0"/>
              <a:t>3</a:t>
            </a:r>
            <a:r>
              <a:rPr lang="zh-CN" altLang="zh-CN" dirty="0"/>
              <a:t>个部分组成，通过单击选项卡顶部的标签，可以在不同选项卡之间切换。每个选项卡中的命令按功能和用途分为多个组，用户可以通过“组”快速找到所需的命令</a:t>
            </a:r>
            <a:r>
              <a:rPr lang="zh-CN" altLang="zh-CN" dirty="0" smtClean="0"/>
              <a:t>。</a:t>
            </a:r>
            <a:endParaRPr lang="zh-CN" altLang="zh-CN" dirty="0"/>
          </a:p>
        </p:txBody>
      </p:sp>
    </p:spTree>
    <p:extLst>
      <p:ext uri="{BB962C8B-B14F-4D97-AF65-F5344CB8AC3E}">
        <p14:creationId xmlns:p14="http://schemas.microsoft.com/office/powerpoint/2010/main" val="136891909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1.2.2  </a:t>
            </a:r>
            <a:r>
              <a:rPr lang="zh-CN" altLang="zh-CN" dirty="0"/>
              <a:t>功能区</a:t>
            </a:r>
          </a:p>
        </p:txBody>
      </p:sp>
      <p:sp>
        <p:nvSpPr>
          <p:cNvPr id="3" name="内容占位符 2"/>
          <p:cNvSpPr>
            <a:spLocks noGrp="1"/>
          </p:cNvSpPr>
          <p:nvPr>
            <p:ph idx="1"/>
          </p:nvPr>
        </p:nvSpPr>
        <p:spPr/>
        <p:txBody>
          <a:bodyPr/>
          <a:lstStyle/>
          <a:p>
            <a:r>
              <a:rPr lang="zh-CN" altLang="en-US" dirty="0"/>
              <a:t>如</a:t>
            </a:r>
            <a:r>
              <a:rPr lang="zh-CN" altLang="zh-CN" dirty="0"/>
              <a:t>图所示为【开始】选项卡中的【剪贴板】和【字体】两个组及其中包含的命令。</a:t>
            </a:r>
          </a:p>
        </p:txBody>
      </p:sp>
      <p:pic>
        <p:nvPicPr>
          <p:cNvPr id="8194"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31840" y="3717032"/>
            <a:ext cx="3238500" cy="1209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99792" y="3712597"/>
            <a:ext cx="1171429" cy="1228571"/>
          </a:xfrm>
          <a:prstGeom prst="rect">
            <a:avLst/>
          </a:prstGeom>
        </p:spPr>
      </p:pic>
    </p:spTree>
    <p:extLst>
      <p:ext uri="{BB962C8B-B14F-4D97-AF65-F5344CB8AC3E}">
        <p14:creationId xmlns:p14="http://schemas.microsoft.com/office/powerpoint/2010/main" val="262884947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1.2.2  </a:t>
            </a:r>
            <a:r>
              <a:rPr lang="zh-CN" altLang="zh-CN" dirty="0"/>
              <a:t>功能区</a:t>
            </a:r>
          </a:p>
        </p:txBody>
      </p:sp>
      <p:sp>
        <p:nvSpPr>
          <p:cNvPr id="3" name="内容占位符 2">
            <a:extLst>
              <a:ext uri="{FF2B5EF4-FFF2-40B4-BE49-F238E27FC236}">
                <a16:creationId xmlns:a16="http://schemas.microsoft.com/office/drawing/2014/main" id="{60F247AE-5D0C-4E14-A587-7EB23A07C4DA}"/>
              </a:ext>
            </a:extLst>
          </p:cNvPr>
          <p:cNvSpPr>
            <a:spLocks noGrp="1"/>
          </p:cNvSpPr>
          <p:nvPr>
            <p:ph idx="1"/>
          </p:nvPr>
        </p:nvSpPr>
        <p:spPr/>
        <p:txBody>
          <a:bodyPr/>
          <a:lstStyle/>
          <a:p>
            <a:r>
              <a:rPr lang="zh-CN" altLang="zh-CN" dirty="0"/>
              <a:t>某些选项卡只在执行特定操作时才会显示和隐藏，因此可以将它们称为“上下文选项卡”。例如选中一张图片，功能区会显示【图片工具</a:t>
            </a:r>
            <a:r>
              <a:rPr lang="en-US" altLang="zh-CN" dirty="0"/>
              <a:t>-</a:t>
            </a:r>
            <a:r>
              <a:rPr lang="zh-CN" altLang="zh-CN" dirty="0"/>
              <a:t>格式】选项卡，如</a:t>
            </a:r>
            <a:r>
              <a:rPr lang="zh-CN" altLang="zh-CN" dirty="0" smtClean="0"/>
              <a:t>图所</a:t>
            </a:r>
            <a:r>
              <a:rPr lang="zh-CN" altLang="zh-CN" dirty="0"/>
              <a:t>示；取消对图片的选择，该选项卡则会隐藏。</a:t>
            </a:r>
          </a:p>
        </p:txBody>
      </p:sp>
      <p:pic>
        <p:nvPicPr>
          <p:cNvPr id="9218"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39752" y="4365104"/>
            <a:ext cx="4676775" cy="127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4550449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1.2.2  </a:t>
            </a:r>
            <a:r>
              <a:rPr lang="zh-CN" altLang="zh-CN" dirty="0"/>
              <a:t>功能区</a:t>
            </a:r>
          </a:p>
        </p:txBody>
      </p:sp>
      <p:sp>
        <p:nvSpPr>
          <p:cNvPr id="3" name="内容占位符 2">
            <a:extLst>
              <a:ext uri="{FF2B5EF4-FFF2-40B4-BE49-F238E27FC236}">
                <a16:creationId xmlns:a16="http://schemas.microsoft.com/office/drawing/2014/main" id="{60F247AE-5D0C-4E14-A587-7EB23A07C4DA}"/>
              </a:ext>
            </a:extLst>
          </p:cNvPr>
          <p:cNvSpPr>
            <a:spLocks noGrp="1"/>
          </p:cNvSpPr>
          <p:nvPr>
            <p:ph idx="1"/>
          </p:nvPr>
        </p:nvSpPr>
        <p:spPr>
          <a:xfrm>
            <a:off x="611560" y="1905000"/>
            <a:ext cx="8075240" cy="3886200"/>
          </a:xfrm>
        </p:spPr>
        <p:txBody>
          <a:bodyPr/>
          <a:lstStyle/>
          <a:p>
            <a:r>
              <a:rPr lang="zh-CN" altLang="zh-CN" dirty="0"/>
              <a:t>在选项卡中某些组的右下角会显示一个</a:t>
            </a:r>
            <a:r>
              <a:rPr lang="zh-CN" altLang="zh-CN" dirty="0" smtClean="0"/>
              <a:t>按钮</a:t>
            </a:r>
            <a:endParaRPr lang="en-US" altLang="zh-CN" dirty="0" smtClean="0"/>
          </a:p>
          <a:p>
            <a:pPr marL="0" indent="0">
              <a:buNone/>
            </a:pPr>
            <a:r>
              <a:rPr lang="zh-CN" altLang="zh-CN" dirty="0" smtClean="0"/>
              <a:t>这</a:t>
            </a:r>
            <a:r>
              <a:rPr lang="zh-CN" altLang="zh-CN" dirty="0"/>
              <a:t>类按钮称为“对话框启动器”。单击对话框启动器将打开一个对话框，该对话框中的选项对应于按钮所在组中的选项，而且可能还会包含一些未显示在组中的选项。</a:t>
            </a:r>
          </a:p>
        </p:txBody>
      </p:sp>
      <p:pic>
        <p:nvPicPr>
          <p:cNvPr id="10243"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41964" y="2086396"/>
            <a:ext cx="190476" cy="1904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2640180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1.2.3  </a:t>
            </a:r>
            <a:r>
              <a:rPr lang="zh-CN" altLang="zh-CN" dirty="0"/>
              <a:t>任务窗格</a:t>
            </a:r>
          </a:p>
        </p:txBody>
      </p:sp>
      <p:sp>
        <p:nvSpPr>
          <p:cNvPr id="3" name="内容占位符 2">
            <a:extLst>
              <a:ext uri="{FF2B5EF4-FFF2-40B4-BE49-F238E27FC236}">
                <a16:creationId xmlns:a16="http://schemas.microsoft.com/office/drawing/2014/main" id="{60F247AE-5D0C-4E14-A587-7EB23A07C4DA}"/>
              </a:ext>
            </a:extLst>
          </p:cNvPr>
          <p:cNvSpPr>
            <a:spLocks noGrp="1"/>
          </p:cNvSpPr>
          <p:nvPr>
            <p:ph idx="1"/>
          </p:nvPr>
        </p:nvSpPr>
        <p:spPr/>
        <p:txBody>
          <a:bodyPr/>
          <a:lstStyle/>
          <a:p>
            <a:r>
              <a:rPr lang="zh-CN" altLang="zh-CN" dirty="0"/>
              <a:t>在</a:t>
            </a:r>
            <a:r>
              <a:rPr lang="en-US" altLang="zh-CN" dirty="0"/>
              <a:t>Visio 2016</a:t>
            </a:r>
            <a:r>
              <a:rPr lang="zh-CN" altLang="zh-CN" dirty="0"/>
              <a:t>中，用户可通过执行【视图】→【显示】→【任务窗格】命令，在其列表中选择相应选项，来显示各种隐藏命令，如</a:t>
            </a:r>
            <a:r>
              <a:rPr lang="zh-CN" altLang="zh-CN" dirty="0" smtClean="0"/>
              <a:t>图所</a:t>
            </a:r>
            <a:r>
              <a:rPr lang="zh-CN" altLang="zh-CN" dirty="0"/>
              <a:t>示。</a:t>
            </a:r>
          </a:p>
        </p:txBody>
      </p:sp>
      <p:pic>
        <p:nvPicPr>
          <p:cNvPr id="11266"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86025" y="3645024"/>
            <a:ext cx="4171950" cy="197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6324846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1.2.4  </a:t>
            </a:r>
            <a:r>
              <a:rPr lang="zh-CN" altLang="zh-CN" dirty="0"/>
              <a:t>绘图区</a:t>
            </a:r>
          </a:p>
        </p:txBody>
      </p:sp>
      <p:sp>
        <p:nvSpPr>
          <p:cNvPr id="3" name="内容占位符 2">
            <a:extLst>
              <a:ext uri="{FF2B5EF4-FFF2-40B4-BE49-F238E27FC236}">
                <a16:creationId xmlns:a16="http://schemas.microsoft.com/office/drawing/2014/main" id="{60F247AE-5D0C-4E14-A587-7EB23A07C4DA}"/>
              </a:ext>
            </a:extLst>
          </p:cNvPr>
          <p:cNvSpPr>
            <a:spLocks noGrp="1"/>
          </p:cNvSpPr>
          <p:nvPr>
            <p:ph idx="1"/>
          </p:nvPr>
        </p:nvSpPr>
        <p:spPr>
          <a:xfrm>
            <a:off x="457200" y="1905000"/>
            <a:ext cx="6275040" cy="3886200"/>
          </a:xfrm>
        </p:spPr>
        <p:txBody>
          <a:bodyPr/>
          <a:lstStyle/>
          <a:p>
            <a:r>
              <a:rPr lang="zh-CN" altLang="zh-CN" dirty="0"/>
              <a:t>绘图区是在</a:t>
            </a:r>
            <a:r>
              <a:rPr lang="en-US" altLang="zh-CN" dirty="0"/>
              <a:t>Visio</a:t>
            </a:r>
            <a:r>
              <a:rPr lang="zh-CN" altLang="zh-CN" dirty="0"/>
              <a:t>中进行绘图的工作区域，该区域主要由绘图页和【形状】窗格两部分组成。</a:t>
            </a:r>
          </a:p>
          <a:p>
            <a:r>
              <a:rPr lang="zh-CN" altLang="zh-CN" dirty="0"/>
              <a:t>在【形状】窗格中显示了绘图文件中当前打开的所有模具，所有已打开模具的标题栏均位于该窗格的上方，如</a:t>
            </a:r>
            <a:r>
              <a:rPr lang="zh-CN" altLang="zh-CN" dirty="0" smtClean="0"/>
              <a:t>图所</a:t>
            </a:r>
            <a:r>
              <a:rPr lang="zh-CN" altLang="zh-CN" dirty="0"/>
              <a:t>示。</a:t>
            </a:r>
          </a:p>
        </p:txBody>
      </p:sp>
      <p:pic>
        <p:nvPicPr>
          <p:cNvPr id="12290" name="图片 1"/>
          <p:cNvPicPr>
            <a:picLocks noChangeAspect="1" noChangeArrowheads="1"/>
          </p:cNvPicPr>
          <p:nvPr/>
        </p:nvPicPr>
        <p:blipFill>
          <a:blip r:embed="rId2">
            <a:extLst>
              <a:ext uri="{28A0092B-C50C-407E-A947-70E740481C1C}">
                <a14:useLocalDpi xmlns:a14="http://schemas.microsoft.com/office/drawing/2010/main" val="0"/>
              </a:ext>
            </a:extLst>
          </a:blip>
          <a:srcRect b="14117"/>
          <a:stretch>
            <a:fillRect/>
          </a:stretch>
        </p:blipFill>
        <p:spPr bwMode="auto">
          <a:xfrm>
            <a:off x="6804248" y="2457450"/>
            <a:ext cx="1647825" cy="278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9843588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1.2.4  </a:t>
            </a:r>
            <a:r>
              <a:rPr lang="zh-CN" altLang="zh-CN" dirty="0"/>
              <a:t>绘图区</a:t>
            </a:r>
          </a:p>
        </p:txBody>
      </p:sp>
      <p:sp>
        <p:nvSpPr>
          <p:cNvPr id="3" name="内容占位符 2"/>
          <p:cNvSpPr>
            <a:spLocks noGrp="1"/>
          </p:cNvSpPr>
          <p:nvPr>
            <p:ph idx="1"/>
          </p:nvPr>
        </p:nvSpPr>
        <p:spPr>
          <a:xfrm>
            <a:off x="457200" y="1905000"/>
            <a:ext cx="8147248" cy="3886200"/>
          </a:xfrm>
        </p:spPr>
        <p:txBody>
          <a:bodyPr/>
          <a:lstStyle/>
          <a:p>
            <a:r>
              <a:rPr lang="zh-CN" altLang="zh-CN" dirty="0"/>
              <a:t>用户可通过绘图页添加形状或设置形状的格式，如</a:t>
            </a:r>
            <a:r>
              <a:rPr lang="zh-CN" altLang="zh-CN" dirty="0" smtClean="0"/>
              <a:t>图所</a:t>
            </a:r>
            <a:r>
              <a:rPr lang="zh-CN" altLang="zh-CN" dirty="0"/>
              <a:t>示。对于包含多个形状的绘图页来讲，用户可通过水平或垂直滚动条来查看绘图页的不同区域。在一个绘图文件中可以包含多个绘图页。</a:t>
            </a:r>
          </a:p>
        </p:txBody>
      </p:sp>
      <p:pic>
        <p:nvPicPr>
          <p:cNvPr id="13314" name="图片 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03848" y="3933056"/>
            <a:ext cx="3390900" cy="190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5933282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1.2.5  </a:t>
            </a:r>
            <a:r>
              <a:rPr lang="zh-CN" altLang="zh-CN" dirty="0"/>
              <a:t>状态栏</a:t>
            </a:r>
            <a:endParaRPr lang="en-US" altLang="zh-CN" dirty="0"/>
          </a:p>
        </p:txBody>
      </p:sp>
      <p:sp>
        <p:nvSpPr>
          <p:cNvPr id="3" name="内容占位符 2"/>
          <p:cNvSpPr>
            <a:spLocks noGrp="1"/>
          </p:cNvSpPr>
          <p:nvPr>
            <p:ph idx="1"/>
          </p:nvPr>
        </p:nvSpPr>
        <p:spPr/>
        <p:txBody>
          <a:bodyPr/>
          <a:lstStyle/>
          <a:p>
            <a:r>
              <a:rPr lang="zh-CN" altLang="zh-CN" dirty="0"/>
              <a:t>状态栏位于</a:t>
            </a:r>
            <a:r>
              <a:rPr lang="en-US" altLang="zh-CN" dirty="0"/>
              <a:t>Visio</a:t>
            </a:r>
            <a:r>
              <a:rPr lang="zh-CN" altLang="zh-CN" dirty="0"/>
              <a:t>窗口的底部，如</a:t>
            </a:r>
            <a:r>
              <a:rPr lang="zh-CN" altLang="zh-CN" dirty="0" smtClean="0"/>
              <a:t>图所</a:t>
            </a:r>
            <a:r>
              <a:rPr lang="zh-CN" altLang="zh-CN" dirty="0"/>
              <a:t>示。状态栏的左侧显示了与当前绘图相关的一些辅助信息，例如当前显示的是哪一页、一共包含多少页等；右侧提供了用于调整绘图页显示比例和窗口切换的控件，可以使用这些控件调整绘图页的显示比例，或在不同的</a:t>
            </a:r>
            <a:r>
              <a:rPr lang="en-US" altLang="zh-CN" dirty="0"/>
              <a:t>Visio</a:t>
            </a:r>
            <a:r>
              <a:rPr lang="zh-CN" altLang="zh-CN" dirty="0"/>
              <a:t>窗口键进行切换。</a:t>
            </a:r>
          </a:p>
        </p:txBody>
      </p:sp>
      <p:pic>
        <p:nvPicPr>
          <p:cNvPr id="14338"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600" y="5445224"/>
            <a:ext cx="7495238" cy="209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3222237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1.3  </a:t>
            </a:r>
            <a:r>
              <a:rPr lang="zh-CN" altLang="zh-CN" dirty="0"/>
              <a:t>使用</a:t>
            </a:r>
            <a:r>
              <a:rPr lang="en-US" altLang="zh-CN" dirty="0"/>
              <a:t>Visio</a:t>
            </a:r>
            <a:r>
              <a:rPr lang="zh-CN" altLang="zh-CN" dirty="0"/>
              <a:t>绘图的基本步骤</a:t>
            </a:r>
            <a:endParaRPr lang="zh-CN" altLang="en-US" dirty="0"/>
          </a:p>
        </p:txBody>
      </p:sp>
      <p:sp>
        <p:nvSpPr>
          <p:cNvPr id="3" name="内容占位符 2"/>
          <p:cNvSpPr>
            <a:spLocks noGrp="1"/>
          </p:cNvSpPr>
          <p:nvPr>
            <p:ph idx="1"/>
          </p:nvPr>
        </p:nvSpPr>
        <p:spPr/>
        <p:txBody>
          <a:bodyPr/>
          <a:lstStyle/>
          <a:p>
            <a:r>
              <a:rPr lang="en-US" altLang="zh-CN" dirty="0"/>
              <a:t>1.3.1  </a:t>
            </a:r>
            <a:r>
              <a:rPr lang="zh-CN" altLang="zh-CN" dirty="0"/>
              <a:t>选择模板</a:t>
            </a:r>
          </a:p>
          <a:p>
            <a:r>
              <a:rPr lang="en-US" altLang="zh-CN" dirty="0"/>
              <a:t>1.3.2</a:t>
            </a:r>
            <a:r>
              <a:rPr lang="zh-CN" altLang="zh-CN" dirty="0"/>
              <a:t>　添加并连接形状</a:t>
            </a:r>
          </a:p>
          <a:p>
            <a:r>
              <a:rPr lang="en-US" altLang="zh-CN" dirty="0"/>
              <a:t>1.3.3  </a:t>
            </a:r>
            <a:r>
              <a:rPr lang="zh-CN" altLang="zh-CN" dirty="0"/>
              <a:t>在形状中添加文本</a:t>
            </a:r>
          </a:p>
          <a:p>
            <a:r>
              <a:rPr lang="en-US" altLang="zh-CN" dirty="0"/>
              <a:t>1.3.4  </a:t>
            </a:r>
            <a:r>
              <a:rPr lang="zh-CN" altLang="zh-CN" dirty="0"/>
              <a:t>设置绘图格式和背景</a:t>
            </a:r>
            <a:endParaRPr lang="zh-CN" altLang="en-US" dirty="0"/>
          </a:p>
        </p:txBody>
      </p:sp>
    </p:spTree>
    <p:extLst>
      <p:ext uri="{BB962C8B-B14F-4D97-AF65-F5344CB8AC3E}">
        <p14:creationId xmlns:p14="http://schemas.microsoft.com/office/powerpoint/2010/main" val="149484538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1.3.1  </a:t>
            </a:r>
            <a:r>
              <a:rPr lang="zh-CN" altLang="zh-CN" dirty="0"/>
              <a:t>选择模板</a:t>
            </a:r>
          </a:p>
        </p:txBody>
      </p:sp>
      <p:sp>
        <p:nvSpPr>
          <p:cNvPr id="3" name="内容占位符 2"/>
          <p:cNvSpPr>
            <a:spLocks noGrp="1"/>
          </p:cNvSpPr>
          <p:nvPr>
            <p:ph idx="1"/>
          </p:nvPr>
        </p:nvSpPr>
        <p:spPr/>
        <p:txBody>
          <a:bodyPr/>
          <a:lstStyle/>
          <a:p>
            <a:r>
              <a:rPr lang="zh-CN" altLang="zh-CN" dirty="0"/>
              <a:t>启动</a:t>
            </a:r>
            <a:r>
              <a:rPr lang="en-US" altLang="zh-CN" dirty="0"/>
              <a:t>Visio 2016</a:t>
            </a:r>
            <a:r>
              <a:rPr lang="zh-CN" altLang="zh-CN" dirty="0"/>
              <a:t>，界面中将显示一些</a:t>
            </a:r>
            <a:r>
              <a:rPr lang="en-US" altLang="zh-CN" dirty="0"/>
              <a:t>Visio</a:t>
            </a:r>
            <a:r>
              <a:rPr lang="zh-CN" altLang="zh-CN" dirty="0"/>
              <a:t>内置的模板，单击选择一个模板如</a:t>
            </a:r>
            <a:r>
              <a:rPr lang="zh-CN" altLang="zh-CN" dirty="0" smtClean="0"/>
              <a:t>“基本流程图”</a:t>
            </a:r>
            <a:r>
              <a:rPr lang="zh-CN" altLang="en-US" dirty="0" smtClean="0"/>
              <a:t>。</a:t>
            </a:r>
            <a:endParaRPr lang="en-US" altLang="zh-CN" dirty="0" smtClean="0"/>
          </a:p>
          <a:p>
            <a:r>
              <a:rPr lang="zh-CN" altLang="zh-CN" dirty="0"/>
              <a:t>打开【基本流程图】对话框，其中包含</a:t>
            </a:r>
            <a:r>
              <a:rPr lang="en-US" altLang="zh-CN" dirty="0"/>
              <a:t>4</a:t>
            </a:r>
            <a:r>
              <a:rPr lang="zh-CN" altLang="zh-CN" dirty="0"/>
              <a:t>个模板，双击空白模板，或者单击选中空白模板，再单击【创建】</a:t>
            </a:r>
            <a:r>
              <a:rPr lang="zh-CN" altLang="zh-CN" dirty="0" smtClean="0"/>
              <a:t>按钮</a:t>
            </a:r>
            <a:r>
              <a:rPr lang="zh-CN" altLang="en-US" dirty="0" smtClean="0"/>
              <a:t>。</a:t>
            </a:r>
            <a:endParaRPr lang="en-US" altLang="zh-CN" dirty="0" smtClean="0"/>
          </a:p>
          <a:p>
            <a:r>
              <a:rPr lang="zh-CN" altLang="zh-CN" dirty="0"/>
              <a:t>完成建立空白流程图文档的操作，绘图页中没有任何内容，但是在【形状】窗格中包含了与基本流程图相关的</a:t>
            </a:r>
            <a:r>
              <a:rPr lang="zh-CN" altLang="zh-CN" dirty="0" smtClean="0"/>
              <a:t>模具</a:t>
            </a:r>
            <a:r>
              <a:rPr lang="zh-CN" altLang="en-US" dirty="0" smtClean="0"/>
              <a:t>。</a:t>
            </a:r>
            <a:endParaRPr lang="zh-CN" altLang="zh-CN" sz="2800" dirty="0"/>
          </a:p>
        </p:txBody>
      </p:sp>
    </p:spTree>
    <p:extLst>
      <p:ext uri="{BB962C8B-B14F-4D97-AF65-F5344CB8AC3E}">
        <p14:creationId xmlns:p14="http://schemas.microsoft.com/office/powerpoint/2010/main" val="3892336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1.1.1  </a:t>
            </a:r>
            <a:r>
              <a:rPr lang="zh-CN" altLang="zh-CN" dirty="0"/>
              <a:t>认识与理解</a:t>
            </a:r>
            <a:r>
              <a:rPr lang="en-US" altLang="zh-CN" dirty="0"/>
              <a:t>Visio</a:t>
            </a:r>
            <a:endParaRPr lang="zh-CN" altLang="zh-CN" dirty="0"/>
          </a:p>
        </p:txBody>
      </p:sp>
      <p:sp>
        <p:nvSpPr>
          <p:cNvPr id="3" name="内容占位符 2"/>
          <p:cNvSpPr>
            <a:spLocks noGrp="1"/>
          </p:cNvSpPr>
          <p:nvPr>
            <p:ph idx="1"/>
          </p:nvPr>
        </p:nvSpPr>
        <p:spPr>
          <a:xfrm>
            <a:off x="457200" y="1905000"/>
            <a:ext cx="4090493" cy="3886200"/>
          </a:xfrm>
        </p:spPr>
        <p:txBody>
          <a:bodyPr/>
          <a:lstStyle/>
          <a:p>
            <a:r>
              <a:rPr lang="zh-CN" altLang="zh-CN" sz="2400" b="1" dirty="0"/>
              <a:t>1. 模板与模具</a:t>
            </a:r>
          </a:p>
          <a:p>
            <a:r>
              <a:rPr lang="zh-CN" altLang="zh-CN" sz="2400" dirty="0"/>
              <a:t>模板是一组模具和绘图页的设置信息，是一种专用类型的</a:t>
            </a:r>
            <a:r>
              <a:rPr lang="en-US" altLang="zh-CN" sz="2400" dirty="0"/>
              <a:t>Visio</a:t>
            </a:r>
            <a:r>
              <a:rPr lang="zh-CN" altLang="zh-CN" sz="2400" dirty="0"/>
              <a:t>绘图文件，是针对某种特定的绘图任务或样板而组织起来的一系列主控图形的集合，其扩展名为</a:t>
            </a:r>
            <a:r>
              <a:rPr lang="en-US" altLang="zh-CN" sz="2400" dirty="0"/>
              <a:t>.VST</a:t>
            </a:r>
            <a:r>
              <a:rPr lang="zh-CN" altLang="zh-CN" sz="2400" dirty="0" smtClean="0"/>
              <a:t>。</a:t>
            </a:r>
            <a:r>
              <a:rPr lang="zh-CN" altLang="zh-CN" sz="2400" dirty="0"/>
              <a:t>每一个模板都由设置、模具、样式或特殊命令</a:t>
            </a:r>
            <a:r>
              <a:rPr lang="zh-CN" altLang="zh-CN" sz="2400" dirty="0" smtClean="0"/>
              <a:t>组成</a:t>
            </a:r>
            <a:r>
              <a:rPr lang="zh-CN" altLang="en-US" sz="2400" dirty="0" smtClean="0"/>
              <a:t>。</a:t>
            </a:r>
            <a:endParaRPr lang="zh-CN" altLang="zh-CN" sz="2400" dirty="0"/>
          </a:p>
        </p:txBody>
      </p:sp>
      <p:pic>
        <p:nvPicPr>
          <p:cNvPr id="2050" name="图片 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47693" y="2564904"/>
            <a:ext cx="3962400" cy="2381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8761066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1.3.2</a:t>
            </a:r>
            <a:r>
              <a:rPr lang="zh-CN" altLang="zh-CN" dirty="0"/>
              <a:t>　添加并连接形状</a:t>
            </a:r>
          </a:p>
        </p:txBody>
      </p:sp>
      <p:sp>
        <p:nvSpPr>
          <p:cNvPr id="3" name="内容占位符 2"/>
          <p:cNvSpPr>
            <a:spLocks noGrp="1"/>
          </p:cNvSpPr>
          <p:nvPr>
            <p:ph idx="1"/>
          </p:nvPr>
        </p:nvSpPr>
        <p:spPr/>
        <p:txBody>
          <a:bodyPr/>
          <a:lstStyle/>
          <a:p>
            <a:r>
              <a:rPr lang="zh-CN" altLang="zh-CN" dirty="0"/>
              <a:t>在【形状】窗格中单击并拖动“开始</a:t>
            </a:r>
            <a:r>
              <a:rPr lang="en-US" altLang="zh-CN" dirty="0"/>
              <a:t>/</a:t>
            </a:r>
            <a:r>
              <a:rPr lang="zh-CN" altLang="zh-CN" dirty="0"/>
              <a:t>结束”形状至绘图页的中上方</a:t>
            </a:r>
            <a:r>
              <a:rPr lang="zh-CN" altLang="zh-CN" dirty="0" smtClean="0"/>
              <a:t>位置</a:t>
            </a:r>
            <a:r>
              <a:rPr lang="zh-CN" altLang="en-US" dirty="0" smtClean="0"/>
              <a:t>。</a:t>
            </a:r>
            <a:endParaRPr lang="en-US" altLang="zh-CN" dirty="0" smtClean="0"/>
          </a:p>
          <a:p>
            <a:r>
              <a:rPr lang="zh-CN" altLang="zh-CN" dirty="0"/>
              <a:t>将鼠标指针移至“开始</a:t>
            </a:r>
            <a:r>
              <a:rPr lang="en-US" altLang="zh-CN" dirty="0"/>
              <a:t>/</a:t>
            </a:r>
            <a:r>
              <a:rPr lang="zh-CN" altLang="zh-CN" dirty="0"/>
              <a:t>结束”形状上，形状四周出现蓝色箭头，将鼠标指针移至下方的箭头上，此时会显示一个浮动工具栏，将鼠标指针移至工具栏中第</a:t>
            </a:r>
            <a:r>
              <a:rPr lang="en-US" altLang="zh-CN" dirty="0"/>
              <a:t>1</a:t>
            </a:r>
            <a:r>
              <a:rPr lang="zh-CN" altLang="zh-CN" dirty="0"/>
              <a:t>个形状上并单击</a:t>
            </a:r>
            <a:r>
              <a:rPr lang="zh-CN" altLang="zh-CN" dirty="0" smtClean="0"/>
              <a:t>鼠标</a:t>
            </a:r>
            <a:r>
              <a:rPr lang="zh-CN" altLang="en-US" dirty="0" smtClean="0"/>
              <a:t>。</a:t>
            </a:r>
            <a:endParaRPr lang="en-US" altLang="zh-CN" dirty="0" smtClean="0"/>
          </a:p>
          <a:p>
            <a:r>
              <a:rPr lang="zh-CN" altLang="zh-CN" dirty="0"/>
              <a:t>使用相同方法绘制第</a:t>
            </a:r>
            <a:r>
              <a:rPr lang="en-US" altLang="zh-CN" dirty="0"/>
              <a:t>3</a:t>
            </a:r>
            <a:r>
              <a:rPr lang="zh-CN" altLang="zh-CN" dirty="0"/>
              <a:t>个“判定”</a:t>
            </a:r>
            <a:r>
              <a:rPr lang="zh-CN" altLang="zh-CN" dirty="0" smtClean="0"/>
              <a:t>形状</a:t>
            </a:r>
            <a:r>
              <a:rPr lang="zh-CN" altLang="en-US" dirty="0" smtClean="0"/>
              <a:t>。</a:t>
            </a:r>
            <a:endParaRPr lang="en-US" altLang="zh-CN" dirty="0" smtClean="0"/>
          </a:p>
          <a:p>
            <a:r>
              <a:rPr lang="zh-CN" altLang="zh-CN" dirty="0"/>
              <a:t>使用相同方法绘制第</a:t>
            </a:r>
            <a:r>
              <a:rPr lang="en-US" altLang="zh-CN" dirty="0"/>
              <a:t>4</a:t>
            </a:r>
            <a:r>
              <a:rPr lang="zh-CN" altLang="zh-CN" dirty="0"/>
              <a:t>个“结束”</a:t>
            </a:r>
            <a:r>
              <a:rPr lang="zh-CN" altLang="zh-CN" dirty="0" smtClean="0"/>
              <a:t>形状</a:t>
            </a:r>
            <a:r>
              <a:rPr lang="zh-CN" altLang="en-US" dirty="0" smtClean="0"/>
              <a:t>。</a:t>
            </a:r>
            <a:endParaRPr lang="zh-CN" altLang="zh-CN" sz="2700" dirty="0"/>
          </a:p>
        </p:txBody>
      </p:sp>
    </p:spTree>
    <p:extLst>
      <p:ext uri="{BB962C8B-B14F-4D97-AF65-F5344CB8AC3E}">
        <p14:creationId xmlns:p14="http://schemas.microsoft.com/office/powerpoint/2010/main" val="24054409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1.3.2</a:t>
            </a:r>
            <a:r>
              <a:rPr lang="zh-CN" altLang="zh-CN" dirty="0"/>
              <a:t>　添加并连接形状</a:t>
            </a:r>
          </a:p>
        </p:txBody>
      </p:sp>
      <p:sp>
        <p:nvSpPr>
          <p:cNvPr id="3" name="内容占位符 2"/>
          <p:cNvSpPr>
            <a:spLocks noGrp="1"/>
          </p:cNvSpPr>
          <p:nvPr>
            <p:ph idx="1"/>
          </p:nvPr>
        </p:nvSpPr>
        <p:spPr/>
        <p:txBody>
          <a:bodyPr/>
          <a:lstStyle/>
          <a:p>
            <a:r>
              <a:rPr lang="zh-CN" altLang="zh-CN" b="1" i="1" dirty="0"/>
              <a:t>1.</a:t>
            </a:r>
            <a:r>
              <a:rPr lang="zh-CN" altLang="zh-CN" dirty="0"/>
              <a:t> 在【开始】选项卡下的【工具】组中单击【连接线】按钮，</a:t>
            </a:r>
            <a:r>
              <a:rPr lang="zh-CN" altLang="zh-CN" b="1" i="1" dirty="0"/>
              <a:t>2. </a:t>
            </a:r>
            <a:r>
              <a:rPr lang="zh-CN" altLang="zh-CN" dirty="0"/>
              <a:t>在第</a:t>
            </a:r>
            <a:r>
              <a:rPr lang="en-US" altLang="zh-CN" dirty="0"/>
              <a:t>2</a:t>
            </a:r>
            <a:r>
              <a:rPr lang="zh-CN" altLang="zh-CN" dirty="0"/>
              <a:t>个和第</a:t>
            </a:r>
            <a:r>
              <a:rPr lang="en-US" altLang="zh-CN" dirty="0"/>
              <a:t>3</a:t>
            </a:r>
            <a:r>
              <a:rPr lang="zh-CN" altLang="zh-CN" dirty="0"/>
              <a:t>个形状之间单击并拖动鼠标指针绘制</a:t>
            </a:r>
            <a:r>
              <a:rPr lang="zh-CN" altLang="zh-CN" dirty="0" smtClean="0"/>
              <a:t>连接线</a:t>
            </a:r>
            <a:r>
              <a:rPr lang="zh-CN" altLang="en-US" dirty="0" smtClean="0"/>
              <a:t>。</a:t>
            </a:r>
            <a:endParaRPr lang="en-US" altLang="zh-CN" dirty="0" smtClean="0"/>
          </a:p>
          <a:p>
            <a:endParaRPr lang="zh-CN" altLang="zh-CN" sz="2700" dirty="0"/>
          </a:p>
        </p:txBody>
      </p:sp>
    </p:spTree>
    <p:extLst>
      <p:ext uri="{BB962C8B-B14F-4D97-AF65-F5344CB8AC3E}">
        <p14:creationId xmlns:p14="http://schemas.microsoft.com/office/powerpoint/2010/main" val="401359508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1.3.3  </a:t>
            </a:r>
            <a:r>
              <a:rPr lang="zh-CN" altLang="zh-CN" dirty="0"/>
              <a:t>在形状中添加文本</a:t>
            </a:r>
            <a:endParaRPr lang="en-US" altLang="zh-CN" dirty="0"/>
          </a:p>
        </p:txBody>
      </p:sp>
      <p:sp>
        <p:nvSpPr>
          <p:cNvPr id="3" name="内容占位符 2"/>
          <p:cNvSpPr>
            <a:spLocks noGrp="1"/>
          </p:cNvSpPr>
          <p:nvPr>
            <p:ph idx="1"/>
          </p:nvPr>
        </p:nvSpPr>
        <p:spPr/>
        <p:txBody>
          <a:bodyPr/>
          <a:lstStyle/>
          <a:p>
            <a:r>
              <a:rPr lang="zh-CN" altLang="zh-CN" dirty="0"/>
              <a:t>鼠标右键单击第</a:t>
            </a:r>
            <a:r>
              <a:rPr lang="en-US" altLang="zh-CN" dirty="0"/>
              <a:t>1</a:t>
            </a:r>
            <a:r>
              <a:rPr lang="zh-CN" altLang="zh-CN" dirty="0"/>
              <a:t>个形状，在弹出的快捷菜单中选择【编辑文本】菜单</a:t>
            </a:r>
            <a:r>
              <a:rPr lang="zh-CN" altLang="zh-CN" dirty="0" smtClean="0"/>
              <a:t>项</a:t>
            </a:r>
            <a:r>
              <a:rPr lang="zh-CN" altLang="en-US" dirty="0" smtClean="0"/>
              <a:t>。</a:t>
            </a:r>
            <a:endParaRPr lang="en-US" altLang="zh-CN" dirty="0" smtClean="0"/>
          </a:p>
          <a:p>
            <a:r>
              <a:rPr lang="zh-CN" altLang="zh-CN" dirty="0"/>
              <a:t>第</a:t>
            </a:r>
            <a:r>
              <a:rPr lang="en-US" altLang="zh-CN" dirty="0"/>
              <a:t>1</a:t>
            </a:r>
            <a:r>
              <a:rPr lang="zh-CN" altLang="zh-CN" dirty="0"/>
              <a:t>个形状上出现文本框，输入</a:t>
            </a:r>
            <a:r>
              <a:rPr lang="zh-CN" altLang="zh-CN" dirty="0" smtClean="0"/>
              <a:t>内容</a:t>
            </a:r>
            <a:r>
              <a:rPr lang="zh-CN" altLang="en-US" dirty="0" smtClean="0"/>
              <a:t>。</a:t>
            </a:r>
            <a:endParaRPr lang="en-US" altLang="zh-CN" dirty="0" smtClean="0"/>
          </a:p>
          <a:p>
            <a:r>
              <a:rPr lang="zh-CN" altLang="zh-CN" dirty="0"/>
              <a:t>使用相同方法输入其他形状中的</a:t>
            </a:r>
            <a:r>
              <a:rPr lang="zh-CN" altLang="zh-CN" dirty="0" smtClean="0"/>
              <a:t>文本</a:t>
            </a:r>
            <a:r>
              <a:rPr lang="zh-CN" altLang="en-US" dirty="0" smtClean="0"/>
              <a:t>。</a:t>
            </a:r>
            <a:endParaRPr lang="en-US" altLang="zh-CN" dirty="0" smtClean="0"/>
          </a:p>
          <a:p>
            <a:r>
              <a:rPr lang="zh-CN" altLang="zh-CN" dirty="0"/>
              <a:t>鼠标右键单击连接第</a:t>
            </a:r>
            <a:r>
              <a:rPr lang="en-US" altLang="zh-CN" dirty="0"/>
              <a:t>3</a:t>
            </a:r>
            <a:r>
              <a:rPr lang="zh-CN" altLang="zh-CN" dirty="0"/>
              <a:t>和第</a:t>
            </a:r>
            <a:r>
              <a:rPr lang="en-US" altLang="zh-CN" dirty="0"/>
              <a:t>4</a:t>
            </a:r>
            <a:r>
              <a:rPr lang="zh-CN" altLang="zh-CN" dirty="0"/>
              <a:t>个形状的连接线，在弹出的快捷菜单中选择【编辑文本】菜单</a:t>
            </a:r>
            <a:r>
              <a:rPr lang="zh-CN" altLang="zh-CN" dirty="0" smtClean="0"/>
              <a:t>项</a:t>
            </a:r>
            <a:r>
              <a:rPr lang="zh-CN" altLang="en-US" dirty="0" smtClean="0"/>
              <a:t>。</a:t>
            </a:r>
            <a:endParaRPr lang="en-US" altLang="zh-CN" dirty="0" smtClean="0"/>
          </a:p>
          <a:p>
            <a:r>
              <a:rPr lang="zh-CN" altLang="zh-CN" dirty="0"/>
              <a:t>连接线上出现文本框，输入</a:t>
            </a:r>
            <a:r>
              <a:rPr lang="zh-CN" altLang="zh-CN" dirty="0" smtClean="0"/>
              <a:t>内容</a:t>
            </a:r>
            <a:r>
              <a:rPr lang="zh-CN" altLang="en-US" dirty="0" smtClean="0"/>
              <a:t>。</a:t>
            </a:r>
            <a:endParaRPr lang="en-US" altLang="zh-CN" dirty="0" smtClean="0"/>
          </a:p>
          <a:p>
            <a:r>
              <a:rPr lang="zh-CN" altLang="zh-CN" dirty="0"/>
              <a:t>使用相同方法输入另一个连接线中的</a:t>
            </a:r>
            <a:r>
              <a:rPr lang="zh-CN" altLang="zh-CN" dirty="0" smtClean="0"/>
              <a:t>文本</a:t>
            </a:r>
            <a:r>
              <a:rPr lang="zh-CN" altLang="en-US" dirty="0" smtClean="0"/>
              <a:t>。</a:t>
            </a:r>
            <a:endParaRPr lang="zh-CN" altLang="zh-CN" b="1" dirty="0"/>
          </a:p>
        </p:txBody>
      </p:sp>
    </p:spTree>
    <p:extLst>
      <p:ext uri="{BB962C8B-B14F-4D97-AF65-F5344CB8AC3E}">
        <p14:creationId xmlns:p14="http://schemas.microsoft.com/office/powerpoint/2010/main" val="19765173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1.3.4  </a:t>
            </a:r>
            <a:r>
              <a:rPr lang="zh-CN" altLang="zh-CN" dirty="0"/>
              <a:t>设置绘图格式和背景</a:t>
            </a:r>
          </a:p>
        </p:txBody>
      </p:sp>
      <p:sp>
        <p:nvSpPr>
          <p:cNvPr id="3" name="内容占位符 2"/>
          <p:cNvSpPr>
            <a:spLocks noGrp="1"/>
          </p:cNvSpPr>
          <p:nvPr>
            <p:ph idx="1"/>
          </p:nvPr>
        </p:nvSpPr>
        <p:spPr/>
        <p:txBody>
          <a:bodyPr/>
          <a:lstStyle/>
          <a:p>
            <a:r>
              <a:rPr lang="zh-CN" altLang="zh-CN" b="1" i="1" dirty="0"/>
              <a:t>1. </a:t>
            </a:r>
            <a:r>
              <a:rPr lang="zh-CN" altLang="zh-CN" dirty="0"/>
              <a:t>单击【插入】选项卡，</a:t>
            </a:r>
            <a:r>
              <a:rPr lang="zh-CN" altLang="zh-CN" b="1" i="1" dirty="0"/>
              <a:t>2. </a:t>
            </a:r>
            <a:r>
              <a:rPr lang="zh-CN" altLang="zh-CN" dirty="0"/>
              <a:t>在【背景】组中单击【背景】下拉按钮，</a:t>
            </a:r>
            <a:r>
              <a:rPr lang="zh-CN" altLang="zh-CN" b="1" i="1" dirty="0"/>
              <a:t>3.</a:t>
            </a:r>
            <a:r>
              <a:rPr lang="zh-CN" altLang="zh-CN" dirty="0"/>
              <a:t> 在弹出的背景库中选择一种</a:t>
            </a:r>
            <a:r>
              <a:rPr lang="zh-CN" altLang="zh-CN" dirty="0" smtClean="0"/>
              <a:t>背景</a:t>
            </a:r>
            <a:r>
              <a:rPr lang="zh-CN" altLang="en-US" dirty="0" smtClean="0"/>
              <a:t>。</a:t>
            </a:r>
            <a:endParaRPr lang="en-US" altLang="zh-CN" dirty="0" smtClean="0"/>
          </a:p>
          <a:p>
            <a:r>
              <a:rPr lang="zh-CN" altLang="zh-CN" b="1" i="1" dirty="0"/>
              <a:t>1. </a:t>
            </a:r>
            <a:r>
              <a:rPr lang="zh-CN" altLang="zh-CN" dirty="0"/>
              <a:t>单击【插入】选项卡，</a:t>
            </a:r>
            <a:r>
              <a:rPr lang="zh-CN" altLang="zh-CN" b="1" i="1" dirty="0"/>
              <a:t>2. </a:t>
            </a:r>
            <a:r>
              <a:rPr lang="zh-CN" altLang="zh-CN" dirty="0"/>
              <a:t>在【背景】组中单击【边框和标题】下拉按钮，</a:t>
            </a:r>
            <a:r>
              <a:rPr lang="zh-CN" altLang="zh-CN" b="1" i="1" dirty="0"/>
              <a:t>3.</a:t>
            </a:r>
            <a:r>
              <a:rPr lang="zh-CN" altLang="zh-CN" dirty="0"/>
              <a:t> 在弹出的样式库中选择一种边框标题</a:t>
            </a:r>
            <a:r>
              <a:rPr lang="zh-CN" altLang="zh-CN" dirty="0" smtClean="0"/>
              <a:t>样式</a:t>
            </a:r>
            <a:r>
              <a:rPr lang="zh-CN" altLang="en-US" dirty="0" smtClean="0"/>
              <a:t>。</a:t>
            </a:r>
            <a:endParaRPr lang="en-US" altLang="zh-CN" dirty="0" smtClean="0"/>
          </a:p>
        </p:txBody>
      </p:sp>
    </p:spTree>
    <p:extLst>
      <p:ext uri="{BB962C8B-B14F-4D97-AF65-F5344CB8AC3E}">
        <p14:creationId xmlns:p14="http://schemas.microsoft.com/office/powerpoint/2010/main" val="33410826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1.1.1  </a:t>
            </a:r>
            <a:r>
              <a:rPr lang="zh-CN" altLang="zh-CN" dirty="0"/>
              <a:t>认识与理解</a:t>
            </a:r>
            <a:r>
              <a:rPr lang="en-US" altLang="zh-CN" dirty="0"/>
              <a:t>Visio</a:t>
            </a:r>
            <a:endParaRPr lang="zh-CN" altLang="zh-CN" dirty="0"/>
          </a:p>
        </p:txBody>
      </p:sp>
      <p:sp>
        <p:nvSpPr>
          <p:cNvPr id="3" name="内容占位符 2"/>
          <p:cNvSpPr>
            <a:spLocks noGrp="1"/>
          </p:cNvSpPr>
          <p:nvPr>
            <p:ph idx="1"/>
          </p:nvPr>
        </p:nvSpPr>
        <p:spPr>
          <a:xfrm>
            <a:off x="457200" y="1905000"/>
            <a:ext cx="4762872" cy="3886200"/>
          </a:xfrm>
        </p:spPr>
        <p:txBody>
          <a:bodyPr/>
          <a:lstStyle/>
          <a:p>
            <a:r>
              <a:rPr lang="zh-CN" altLang="zh-CN" dirty="0"/>
              <a:t>模具是指与模板相关联的图件或形状的集合，其扩展名为</a:t>
            </a:r>
            <a:r>
              <a:rPr lang="en-US" altLang="zh-CN" dirty="0"/>
              <a:t>.VSS</a:t>
            </a:r>
            <a:r>
              <a:rPr lang="zh-CN" altLang="zh-CN" dirty="0"/>
              <a:t>。模具中包含图件，而图件是指可以用来反复创建绘图的图形，通过拖动的方式可以迅速生成相应的图形，如</a:t>
            </a:r>
            <a:r>
              <a:rPr lang="zh-CN" altLang="zh-CN" dirty="0" smtClean="0"/>
              <a:t>图所示</a:t>
            </a:r>
            <a:r>
              <a:rPr lang="zh-CN" altLang="zh-CN" dirty="0"/>
              <a:t>。</a:t>
            </a:r>
          </a:p>
        </p:txBody>
      </p:sp>
      <p:pic>
        <p:nvPicPr>
          <p:cNvPr id="1026"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80112" y="2348880"/>
            <a:ext cx="2400300" cy="264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320670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1.1.1  </a:t>
            </a:r>
            <a:r>
              <a:rPr lang="zh-CN" altLang="zh-CN" dirty="0"/>
              <a:t>认识与理解</a:t>
            </a:r>
            <a:r>
              <a:rPr lang="en-US" altLang="zh-CN" dirty="0"/>
              <a:t>Visio</a:t>
            </a:r>
            <a:endParaRPr lang="zh-CN" altLang="zh-CN" dirty="0"/>
          </a:p>
        </p:txBody>
      </p:sp>
      <p:sp>
        <p:nvSpPr>
          <p:cNvPr id="3" name="内容占位符 2"/>
          <p:cNvSpPr>
            <a:spLocks noGrp="1"/>
          </p:cNvSpPr>
          <p:nvPr>
            <p:ph idx="1"/>
          </p:nvPr>
        </p:nvSpPr>
        <p:spPr>
          <a:xfrm>
            <a:off x="457200" y="1905000"/>
            <a:ext cx="4474840" cy="3886200"/>
          </a:xfrm>
        </p:spPr>
        <p:txBody>
          <a:bodyPr/>
          <a:lstStyle/>
          <a:p>
            <a:r>
              <a:rPr lang="zh-CN" altLang="zh-CN" sz="2300" b="1" dirty="0"/>
              <a:t>2. 形状</a:t>
            </a:r>
          </a:p>
          <a:p>
            <a:r>
              <a:rPr lang="zh-CN" altLang="zh-CN" sz="2300" dirty="0"/>
              <a:t>形状是在模具中存储并分类的图件，预先画好的形状叫做主控形状，主要通过拖放预定义的形状到绘图页上的方法进行绘作</a:t>
            </a:r>
            <a:r>
              <a:rPr lang="zh-CN" altLang="zh-CN" sz="2300" dirty="0" smtClean="0"/>
              <a:t>。</a:t>
            </a:r>
            <a:r>
              <a:rPr lang="zh-CN" altLang="zh-CN" sz="2300" dirty="0"/>
              <a:t>其中，形状具有内置的行为与属性。形状的行为可以帮助用户定位形状并正确地连接到其他形状。形状的属性主要显示用来描述或识别形状的数据，如</a:t>
            </a:r>
            <a:r>
              <a:rPr lang="zh-CN" altLang="zh-CN" sz="2300" dirty="0" smtClean="0"/>
              <a:t>图所</a:t>
            </a:r>
            <a:r>
              <a:rPr lang="zh-CN" altLang="zh-CN" sz="2300" dirty="0"/>
              <a:t>示。</a:t>
            </a:r>
          </a:p>
        </p:txBody>
      </p:sp>
      <p:pic>
        <p:nvPicPr>
          <p:cNvPr id="3074" name="图片 1"/>
          <p:cNvPicPr>
            <a:picLocks noChangeAspect="1" noChangeArrowheads="1"/>
          </p:cNvPicPr>
          <p:nvPr/>
        </p:nvPicPr>
        <p:blipFill>
          <a:blip r:embed="rId2">
            <a:extLst>
              <a:ext uri="{28A0092B-C50C-407E-A947-70E740481C1C}">
                <a14:useLocalDpi xmlns:a14="http://schemas.microsoft.com/office/drawing/2010/main" val="0"/>
              </a:ext>
            </a:extLst>
          </a:blip>
          <a:srcRect t="-810"/>
          <a:stretch>
            <a:fillRect/>
          </a:stretch>
        </p:blipFill>
        <p:spPr bwMode="auto">
          <a:xfrm>
            <a:off x="4788024" y="2662237"/>
            <a:ext cx="3743325" cy="237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350758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1.1.1  </a:t>
            </a:r>
            <a:r>
              <a:rPr lang="zh-CN" altLang="zh-CN" dirty="0"/>
              <a:t>认识与理解</a:t>
            </a:r>
            <a:r>
              <a:rPr lang="en-US" altLang="zh-CN" dirty="0"/>
              <a:t>Visio</a:t>
            </a:r>
            <a:endParaRPr lang="zh-CN" altLang="en-US" dirty="0"/>
          </a:p>
        </p:txBody>
      </p:sp>
      <p:sp>
        <p:nvSpPr>
          <p:cNvPr id="3" name="内容占位符 2"/>
          <p:cNvSpPr>
            <a:spLocks noGrp="1"/>
          </p:cNvSpPr>
          <p:nvPr>
            <p:ph idx="1"/>
          </p:nvPr>
        </p:nvSpPr>
        <p:spPr/>
        <p:txBody>
          <a:bodyPr/>
          <a:lstStyle/>
          <a:p>
            <a:r>
              <a:rPr lang="zh-CN" altLang="zh-CN" dirty="0"/>
              <a:t>在</a:t>
            </a:r>
            <a:r>
              <a:rPr lang="en-US" altLang="zh-CN" dirty="0"/>
              <a:t>Visio 2016</a:t>
            </a:r>
            <a:r>
              <a:rPr lang="zh-CN" altLang="zh-CN" dirty="0"/>
              <a:t>中，用户可以通过手柄来定位、伸缩及连接形状。形状手柄主要包括下列几种。</a:t>
            </a:r>
          </a:p>
          <a:p>
            <a:pPr lvl="0"/>
            <a:r>
              <a:rPr lang="en-US" altLang="zh-CN" dirty="0"/>
              <a:t>Selection</a:t>
            </a:r>
            <a:r>
              <a:rPr lang="zh-CN" altLang="zh-CN" dirty="0"/>
              <a:t>手柄：使用该手柄可以改变形状的尺寸或增加连接符，该手柄在选择形状时会显示红色或蓝色的盒状区。</a:t>
            </a:r>
          </a:p>
          <a:p>
            <a:pPr lvl="0"/>
            <a:r>
              <a:rPr lang="en-US" altLang="zh-CN" dirty="0"/>
              <a:t>Rotation</a:t>
            </a:r>
            <a:r>
              <a:rPr lang="zh-CN" altLang="zh-CN" dirty="0"/>
              <a:t>手柄：使用该手柄可以标识形状上的粘附连接符和线条的位置，其标识为蓝色的</a:t>
            </a:r>
            <a:r>
              <a:rPr lang="en-US" altLang="zh-CN" dirty="0"/>
              <a:t>X</a:t>
            </a:r>
            <a:r>
              <a:rPr lang="zh-CN" altLang="zh-CN" dirty="0" smtClean="0"/>
              <a:t>。</a:t>
            </a:r>
            <a:endParaRPr lang="zh-CN" altLang="zh-CN" dirty="0"/>
          </a:p>
        </p:txBody>
      </p:sp>
    </p:spTree>
    <p:extLst>
      <p:ext uri="{BB962C8B-B14F-4D97-AF65-F5344CB8AC3E}">
        <p14:creationId xmlns:p14="http://schemas.microsoft.com/office/powerpoint/2010/main" val="29884043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1.1.1  </a:t>
            </a:r>
            <a:r>
              <a:rPr lang="zh-CN" altLang="zh-CN" dirty="0"/>
              <a:t>认识与理解</a:t>
            </a:r>
            <a:r>
              <a:rPr lang="en-US" altLang="zh-CN" dirty="0"/>
              <a:t>Visio</a:t>
            </a:r>
            <a:endParaRPr lang="zh-CN" altLang="en-US" dirty="0"/>
          </a:p>
        </p:txBody>
      </p:sp>
      <p:sp>
        <p:nvSpPr>
          <p:cNvPr id="3" name="内容占位符 2"/>
          <p:cNvSpPr>
            <a:spLocks noGrp="1"/>
          </p:cNvSpPr>
          <p:nvPr>
            <p:ph idx="1"/>
          </p:nvPr>
        </p:nvSpPr>
        <p:spPr/>
        <p:txBody>
          <a:bodyPr/>
          <a:lstStyle/>
          <a:p>
            <a:pPr lvl="0"/>
            <a:r>
              <a:rPr lang="en-US" altLang="zh-CN" dirty="0"/>
              <a:t>Control</a:t>
            </a:r>
            <a:r>
              <a:rPr lang="zh-CN" altLang="zh-CN" dirty="0"/>
              <a:t>手柄：使用该手柄可以改变形状的外观，该手柄在某些形状上显示为黄色钻石形状。</a:t>
            </a:r>
          </a:p>
          <a:p>
            <a:pPr lvl="0"/>
            <a:r>
              <a:rPr lang="en-US" altLang="zh-CN" dirty="0"/>
              <a:t>Eccentricity</a:t>
            </a:r>
            <a:r>
              <a:rPr lang="zh-CN" altLang="zh-CN" dirty="0"/>
              <a:t>手柄：使用该手柄可以通过拖动绿色圆圈的方法，来改变弧形的形状。</a:t>
            </a:r>
          </a:p>
        </p:txBody>
      </p:sp>
    </p:spTree>
    <p:extLst>
      <p:ext uri="{BB962C8B-B14F-4D97-AF65-F5344CB8AC3E}">
        <p14:creationId xmlns:p14="http://schemas.microsoft.com/office/powerpoint/2010/main" val="41332996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1.1.1  </a:t>
            </a:r>
            <a:r>
              <a:rPr lang="zh-CN" altLang="zh-CN" dirty="0"/>
              <a:t>认识与理解</a:t>
            </a:r>
            <a:r>
              <a:rPr lang="en-US" altLang="zh-CN" dirty="0"/>
              <a:t>Visio</a:t>
            </a:r>
            <a:endParaRPr lang="zh-CN" altLang="en-US" dirty="0"/>
          </a:p>
        </p:txBody>
      </p:sp>
      <p:sp>
        <p:nvSpPr>
          <p:cNvPr id="3" name="内容占位符 2"/>
          <p:cNvSpPr>
            <a:spLocks noGrp="1"/>
          </p:cNvSpPr>
          <p:nvPr>
            <p:ph idx="1"/>
          </p:nvPr>
        </p:nvSpPr>
        <p:spPr/>
        <p:txBody>
          <a:bodyPr/>
          <a:lstStyle/>
          <a:p>
            <a:r>
              <a:rPr lang="zh-CN" altLang="zh-CN" b="1" dirty="0"/>
              <a:t>3. 连接符</a:t>
            </a:r>
          </a:p>
          <a:p>
            <a:r>
              <a:rPr lang="zh-CN" altLang="zh-CN" dirty="0"/>
              <a:t>在</a:t>
            </a:r>
            <a:r>
              <a:rPr lang="en-US" altLang="zh-CN" dirty="0"/>
              <a:t>Visio 2016</a:t>
            </a:r>
            <a:r>
              <a:rPr lang="zh-CN" altLang="zh-CN" dirty="0"/>
              <a:t>中，形状与形状之间需要利用线条来连接，该线条被称作连接符。连接符会随着形状的移动而自动调整，其连接符的起点和终点标识了形状之间的连接方向。</a:t>
            </a:r>
          </a:p>
        </p:txBody>
      </p:sp>
    </p:spTree>
    <p:extLst>
      <p:ext uri="{BB962C8B-B14F-4D97-AF65-F5344CB8AC3E}">
        <p14:creationId xmlns:p14="http://schemas.microsoft.com/office/powerpoint/2010/main" val="1940227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1.1.1  </a:t>
            </a:r>
            <a:r>
              <a:rPr lang="zh-CN" altLang="zh-CN" dirty="0"/>
              <a:t>认识与理解</a:t>
            </a:r>
            <a:r>
              <a:rPr lang="en-US" altLang="zh-CN" dirty="0"/>
              <a:t>Visio</a:t>
            </a:r>
            <a:endParaRPr lang="zh-CN" altLang="zh-CN" dirty="0"/>
          </a:p>
        </p:txBody>
      </p:sp>
      <p:sp>
        <p:nvSpPr>
          <p:cNvPr id="3" name="内容占位符 2"/>
          <p:cNvSpPr>
            <a:spLocks noGrp="1"/>
          </p:cNvSpPr>
          <p:nvPr>
            <p:ph idx="1"/>
          </p:nvPr>
        </p:nvSpPr>
        <p:spPr>
          <a:xfrm>
            <a:off x="457200" y="1905000"/>
            <a:ext cx="5770984" cy="3886200"/>
          </a:xfrm>
        </p:spPr>
        <p:txBody>
          <a:bodyPr/>
          <a:lstStyle/>
          <a:p>
            <a:r>
              <a:rPr lang="en-US" altLang="zh-CN" sz="2400" dirty="0"/>
              <a:t>Visio 2016</a:t>
            </a:r>
            <a:r>
              <a:rPr lang="zh-CN" altLang="zh-CN" sz="2400" dirty="0"/>
              <a:t>将连接符分为直接连接符与动态连接符，直接连接符是连接形状之间的直线，可以通过拉长、缩短或改变角度等方式来保持形状之间的连接。而动态连接符是连接或跨越连接形状之间的直线的组合体，可以通过自动弯曲、拉伸、直线弯角等方式来保持形状之间的连接。用户可以通过拖动动态连接符的直角顶点、连接符片段的终点、控制点或离心率手柄等方式来改变连接符的弯曲状态，如</a:t>
            </a:r>
            <a:r>
              <a:rPr lang="zh-CN" altLang="zh-CN" sz="2400" dirty="0" smtClean="0"/>
              <a:t>图所</a:t>
            </a:r>
            <a:r>
              <a:rPr lang="zh-CN" altLang="zh-CN" sz="2400" dirty="0"/>
              <a:t>示。</a:t>
            </a:r>
          </a:p>
        </p:txBody>
      </p:sp>
      <p:pic>
        <p:nvPicPr>
          <p:cNvPr id="4098"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98282" y="2636912"/>
            <a:ext cx="1962150" cy="205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29115362"/>
      </p:ext>
    </p:extLst>
  </p:cSld>
  <p:clrMapOvr>
    <a:masterClrMapping/>
  </p:clrMapOvr>
</p:sld>
</file>

<file path=ppt/theme/theme1.xml><?xml version="1.0" encoding="utf-8"?>
<a:theme xmlns:a="http://schemas.openxmlformats.org/drawingml/2006/main" name="模板1">
  <a:themeElements>
    <a:clrScheme name="Default Design 13">
      <a:dk1>
        <a:srgbClr val="003300"/>
      </a:dk1>
      <a:lt1>
        <a:srgbClr val="FFFFFF"/>
      </a:lt1>
      <a:dk2>
        <a:srgbClr val="3A566E"/>
      </a:dk2>
      <a:lt2>
        <a:srgbClr val="808080"/>
      </a:lt2>
      <a:accent1>
        <a:srgbClr val="A6BF73"/>
      </a:accent1>
      <a:accent2>
        <a:srgbClr val="FFFFCC"/>
      </a:accent2>
      <a:accent3>
        <a:srgbClr val="FFFFFF"/>
      </a:accent3>
      <a:accent4>
        <a:srgbClr val="002A00"/>
      </a:accent4>
      <a:accent5>
        <a:srgbClr val="D0DCBC"/>
      </a:accent5>
      <a:accent6>
        <a:srgbClr val="E7E7B9"/>
      </a:accent6>
      <a:hlink>
        <a:srgbClr val="7EA0BC"/>
      </a:hlink>
      <a:folHlink>
        <a:srgbClr val="BF848A"/>
      </a:folHlink>
    </a:clrScheme>
    <a:fontScheme name="Default Design">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efault Design 13">
        <a:dk1>
          <a:srgbClr val="003300"/>
        </a:dk1>
        <a:lt1>
          <a:srgbClr val="FFFFFF"/>
        </a:lt1>
        <a:dk2>
          <a:srgbClr val="3A566E"/>
        </a:dk2>
        <a:lt2>
          <a:srgbClr val="808080"/>
        </a:lt2>
        <a:accent1>
          <a:srgbClr val="A6BF73"/>
        </a:accent1>
        <a:accent2>
          <a:srgbClr val="FFFFCC"/>
        </a:accent2>
        <a:accent3>
          <a:srgbClr val="FFFFFF"/>
        </a:accent3>
        <a:accent4>
          <a:srgbClr val="002A00"/>
        </a:accent4>
        <a:accent5>
          <a:srgbClr val="D0DCBC"/>
        </a:accent5>
        <a:accent6>
          <a:srgbClr val="E7E7B9"/>
        </a:accent6>
        <a:hlink>
          <a:srgbClr val="7EA0BC"/>
        </a:hlink>
        <a:folHlink>
          <a:srgbClr val="BF848A"/>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模板1</Template>
  <TotalTime>444</TotalTime>
  <Words>2014</Words>
  <Application>Microsoft Office PowerPoint</Application>
  <PresentationFormat>全屏显示(4:3)</PresentationFormat>
  <Paragraphs>100</Paragraphs>
  <Slides>33</Slides>
  <Notes>1</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33</vt:i4>
      </vt:variant>
    </vt:vector>
  </HeadingPairs>
  <TitlesOfParts>
    <vt:vector size="38" baseType="lpstr">
      <vt:lpstr>黑体</vt:lpstr>
      <vt:lpstr>宋体</vt:lpstr>
      <vt:lpstr>Calibri</vt:lpstr>
      <vt:lpstr>Tahoma</vt:lpstr>
      <vt:lpstr>模板1</vt:lpstr>
      <vt:lpstr>Visio 2016图表绘制从新手到高手</vt:lpstr>
      <vt:lpstr>1.1  Visio 2016概述</vt:lpstr>
      <vt:lpstr>1.1.1  认识与理解Visio</vt:lpstr>
      <vt:lpstr>1.1.1  认识与理解Visio</vt:lpstr>
      <vt:lpstr>1.1.1  认识与理解Visio</vt:lpstr>
      <vt:lpstr>1.1.1  认识与理解Visio</vt:lpstr>
      <vt:lpstr>1.1.1  认识与理解Visio</vt:lpstr>
      <vt:lpstr>1.1.1  认识与理解Visio</vt:lpstr>
      <vt:lpstr>1.1.1  认识与理解Visio</vt:lpstr>
      <vt:lpstr>1.1.1  认识与理解Visio</vt:lpstr>
      <vt:lpstr>1.1.1  认识与理解Visio</vt:lpstr>
      <vt:lpstr>1.1.1  认识与理解Visio</vt:lpstr>
      <vt:lpstr>1.1.2  Visio 2016应用领域</vt:lpstr>
      <vt:lpstr>1.1.2  Visio 2016应用领域</vt:lpstr>
      <vt:lpstr>1.1.2  Visio 2016应用领域</vt:lpstr>
      <vt:lpstr>1.1.3  Visio版本及其文件格式</vt:lpstr>
      <vt:lpstr>1.2  熟悉Visio界面环境</vt:lpstr>
      <vt:lpstr>1.2.1  快速访问工具栏</vt:lpstr>
      <vt:lpstr>1.2.1  快速访问工具栏</vt:lpstr>
      <vt:lpstr>1.2.2  功能区</vt:lpstr>
      <vt:lpstr>1.2.2  功能区</vt:lpstr>
      <vt:lpstr>1.2.2  功能区</vt:lpstr>
      <vt:lpstr>1.2.2  功能区</vt:lpstr>
      <vt:lpstr>1.2.3  任务窗格</vt:lpstr>
      <vt:lpstr>1.2.4  绘图区</vt:lpstr>
      <vt:lpstr>1.2.4  绘图区</vt:lpstr>
      <vt:lpstr>1.2.5  状态栏</vt:lpstr>
      <vt:lpstr>1.3  使用Visio绘图的基本步骤</vt:lpstr>
      <vt:lpstr>1.3.1  选择模板</vt:lpstr>
      <vt:lpstr>1.3.2　添加并连接形状</vt:lpstr>
      <vt:lpstr>1.3.2　添加并连接形状</vt:lpstr>
      <vt:lpstr>1.3.3  在形状中添加文本</vt:lpstr>
      <vt:lpstr>1.3.4  设置绘图格式和背景</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在此处填写本书书名</dc:title>
  <dc:creator>NO-26</dc:creator>
  <cp:lastModifiedBy>00</cp:lastModifiedBy>
  <cp:revision>38</cp:revision>
  <dcterms:created xsi:type="dcterms:W3CDTF">2012-12-18T00:33:01Z</dcterms:created>
  <dcterms:modified xsi:type="dcterms:W3CDTF">2022-02-24T07:46:23Z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TC100690452052</vt:lpwstr>
  </property>
</Properties>
</file>