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2.xml" ContentType="application/vnd.openxmlformats-officedocument.presentationml.tags+xml"/>
  <Override PartName="/ppt/notesSlides/notesSlide33.xml" ContentType="application/vnd.openxmlformats-officedocument.presentationml.notesSlide+xml"/>
  <Override PartName="/ppt/tags/tag3.xml" ContentType="application/vnd.openxmlformats-officedocument.presentationml.tags+xml"/>
  <Override PartName="/ppt/notesSlides/notesSlide34.xml" ContentType="application/vnd.openxmlformats-officedocument.presentationml.notesSlide+xml"/>
  <Override PartName="/ppt/tags/tag4.xml" ContentType="application/vnd.openxmlformats-officedocument.presentationml.tags+xml"/>
  <Override PartName="/ppt/notesSlides/notesSlide35.xml" ContentType="application/vnd.openxmlformats-officedocument.presentationml.notesSlide+xml"/>
  <Override PartName="/ppt/tags/tag5.xml" ContentType="application/vnd.openxmlformats-officedocument.presentationml.tags+xml"/>
  <Override PartName="/ppt/notesSlides/notesSlide36.xml" ContentType="application/vnd.openxmlformats-officedocument.presentationml.notesSlide+xml"/>
  <Override PartName="/ppt/tags/tag6.xml" ContentType="application/vnd.openxmlformats-officedocument.presentationml.tags+xml"/>
  <Override PartName="/ppt/notesSlides/notesSlide37.xml" ContentType="application/vnd.openxmlformats-officedocument.presentationml.notesSlide+xml"/>
  <Override PartName="/ppt/tags/tag7.xml" ContentType="application/vnd.openxmlformats-officedocument.presentationml.tags+xml"/>
  <Override PartName="/ppt/notesSlides/notesSlide38.xml" ContentType="application/vnd.openxmlformats-officedocument.presentationml.notesSlide+xml"/>
  <Override PartName="/ppt/tags/tag8.xml" ContentType="application/vnd.openxmlformats-officedocument.presentationml.tags+xml"/>
  <Override PartName="/ppt/notesSlides/notesSlide39.xml" ContentType="application/vnd.openxmlformats-officedocument.presentationml.notesSlide+xml"/>
  <Override PartName="/ppt/tags/tag9.xml" ContentType="application/vnd.openxmlformats-officedocument.presentationml.tags+xml"/>
  <Override PartName="/ppt/notesSlides/notesSlide40.xml" ContentType="application/vnd.openxmlformats-officedocument.presentationml.notesSlide+xml"/>
  <Override PartName="/ppt/tags/tag10.xml" ContentType="application/vnd.openxmlformats-officedocument.presentationml.tags+xml"/>
  <Override PartName="/ppt/notesSlides/notesSlide41.xml" ContentType="application/vnd.openxmlformats-officedocument.presentationml.notesSlide+xml"/>
  <Override PartName="/ppt/tags/tag11.xml" ContentType="application/vnd.openxmlformats-officedocument.presentationml.tags+xml"/>
  <Override PartName="/ppt/notesSlides/notesSlide42.xml" ContentType="application/vnd.openxmlformats-officedocument.presentationml.notesSlide+xml"/>
  <Override PartName="/ppt/tags/tag12.xml" ContentType="application/vnd.openxmlformats-officedocument.presentationml.tags+xml"/>
  <Override PartName="/ppt/notesSlides/notesSlide43.xml" ContentType="application/vnd.openxmlformats-officedocument.presentationml.notesSlide+xml"/>
  <Override PartName="/ppt/tags/tag13.xml" ContentType="application/vnd.openxmlformats-officedocument.presentationml.tags+xml"/>
  <Override PartName="/ppt/notesSlides/notesSlide44.xml" ContentType="application/vnd.openxmlformats-officedocument.presentationml.notesSlide+xml"/>
  <Override PartName="/ppt/tags/tag14.xml" ContentType="application/vnd.openxmlformats-officedocument.presentationml.tags+xml"/>
  <Override PartName="/ppt/notesSlides/notesSlide45.xml" ContentType="application/vnd.openxmlformats-officedocument.presentationml.notesSlide+xml"/>
  <Override PartName="/ppt/tags/tag15.xml" ContentType="application/vnd.openxmlformats-officedocument.presentationml.tags+xml"/>
  <Override PartName="/ppt/notesSlides/notesSlide46.xml" ContentType="application/vnd.openxmlformats-officedocument.presentationml.notesSlide+xml"/>
  <Override PartName="/ppt/tags/tag16.xml" ContentType="application/vnd.openxmlformats-officedocument.presentationml.tags+xml"/>
  <Override PartName="/ppt/notesSlides/notesSlide47.xml" ContentType="application/vnd.openxmlformats-officedocument.presentationml.notesSlide+xml"/>
  <Override PartName="/ppt/tags/tag17.xml" ContentType="application/vnd.openxmlformats-officedocument.presentationml.tags+xml"/>
  <Override PartName="/ppt/notesSlides/notesSlide48.xml" ContentType="application/vnd.openxmlformats-officedocument.presentationml.notesSlide+xml"/>
  <Override PartName="/ppt/tags/tag18.xml" ContentType="application/vnd.openxmlformats-officedocument.presentationml.tags+xml"/>
  <Override PartName="/ppt/notesSlides/notesSlide49.xml" ContentType="application/vnd.openxmlformats-officedocument.presentationml.notesSlide+xml"/>
  <Override PartName="/ppt/tags/tag19.xml" ContentType="application/vnd.openxmlformats-officedocument.presentationml.tags+xml"/>
  <Override PartName="/ppt/notesSlides/notesSlide50.xml" ContentType="application/vnd.openxmlformats-officedocument.presentationml.notesSlide+xml"/>
  <Override PartName="/ppt/tags/tag20.xml" ContentType="application/vnd.openxmlformats-officedocument.presentationml.tags+xml"/>
  <Override PartName="/ppt/notesSlides/notesSlide51.xml" ContentType="application/vnd.openxmlformats-officedocument.presentationml.notesSlide+xml"/>
  <Override PartName="/ppt/tags/tag21.xml" ContentType="application/vnd.openxmlformats-officedocument.presentationml.tags+xml"/>
  <Override PartName="/ppt/notesSlides/notesSlide52.xml" ContentType="application/vnd.openxmlformats-officedocument.presentationml.notesSlide+xml"/>
  <Override PartName="/ppt/tags/tag22.xml" ContentType="application/vnd.openxmlformats-officedocument.presentationml.tags+xml"/>
  <Override PartName="/ppt/notesSlides/notesSlide53.xml" ContentType="application/vnd.openxmlformats-officedocument.presentationml.notesSlide+xml"/>
  <Override PartName="/ppt/tags/tag23.xml" ContentType="application/vnd.openxmlformats-officedocument.presentationml.tags+xml"/>
  <Override PartName="/ppt/notesSlides/notesSlide54.xml" ContentType="application/vnd.openxmlformats-officedocument.presentationml.notesSlide+xml"/>
  <Override PartName="/ppt/tags/tag24.xml" ContentType="application/vnd.openxmlformats-officedocument.presentationml.tags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notesSlides/notesSlide60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61.xml" ContentType="application/vnd.openxmlformats-officedocument.presentationml.notesSlide+xml"/>
  <Override PartName="/ppt/tags/tag30.xml" ContentType="application/vnd.openxmlformats-officedocument.presentationml.tags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tags/tag31.xml" ContentType="application/vnd.openxmlformats-officedocument.presentationml.tags+xml"/>
  <Override PartName="/ppt/notesSlides/notesSlide66.xml" ContentType="application/vnd.openxmlformats-officedocument.presentationml.notesSlide+xml"/>
  <Override PartName="/ppt/tags/tag32.xml" ContentType="application/vnd.openxmlformats-officedocument.presentationml.tags+xml"/>
  <Override PartName="/ppt/notesSlides/notesSlide67.xml" ContentType="application/vnd.openxmlformats-officedocument.presentationml.notesSlide+xml"/>
  <Override PartName="/ppt/tags/tag33.xml" ContentType="application/vnd.openxmlformats-officedocument.presentationml.tags+xml"/>
  <Override PartName="/ppt/notesSlides/notesSlide68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6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70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71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7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73.xml" ContentType="application/vnd.openxmlformats-officedocument.presentationml.notesSlide+xml"/>
  <Override PartName="/ppt/tags/tag44.xml" ContentType="application/vnd.openxmlformats-officedocument.presentationml.tags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76.xml" ContentType="application/vnd.openxmlformats-officedocument.presentationml.notesSlide+xml"/>
  <Override PartName="/ppt/tags/tag47.xml" ContentType="application/vnd.openxmlformats-officedocument.presentationml.tags+xml"/>
  <Override PartName="/ppt/notesSlides/notesSlide77.xml" ContentType="application/vnd.openxmlformats-officedocument.presentationml.notesSlide+xml"/>
  <Override PartName="/ppt/tags/tag48.xml" ContentType="application/vnd.openxmlformats-officedocument.presentationml.tags+xml"/>
  <Override PartName="/ppt/notesSlides/notesSlide78.xml" ContentType="application/vnd.openxmlformats-officedocument.presentationml.notesSlide+xml"/>
  <Override PartName="/ppt/tags/tag49.xml" ContentType="application/vnd.openxmlformats-officedocument.presentationml.tags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tags/tag50.xml" ContentType="application/vnd.openxmlformats-officedocument.presentationml.tags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tags/tag51.xml" ContentType="application/vnd.openxmlformats-officedocument.presentationml.tags+xml"/>
  <Override PartName="/ppt/notesSlides/notesSlide86.xml" ContentType="application/vnd.openxmlformats-officedocument.presentationml.notesSlide+xml"/>
  <Override PartName="/ppt/tags/tag52.xml" ContentType="application/vnd.openxmlformats-officedocument.presentationml.tags+xml"/>
  <Override PartName="/ppt/notesSlides/notesSlide87.xml" ContentType="application/vnd.openxmlformats-officedocument.presentationml.notesSlide+xml"/>
  <Override PartName="/ppt/tags/tag53.xml" ContentType="application/vnd.openxmlformats-officedocument.presentationml.tags+xml"/>
  <Override PartName="/ppt/notesSlides/notesSlide88.xml" ContentType="application/vnd.openxmlformats-officedocument.presentationml.notesSlide+xml"/>
  <Override PartName="/ppt/tags/tag54.xml" ContentType="application/vnd.openxmlformats-officedocument.presentationml.tags+xml"/>
  <Override PartName="/ppt/notesSlides/notesSlide89.xml" ContentType="application/vnd.openxmlformats-officedocument.presentationml.notesSlide+xml"/>
  <Override PartName="/ppt/tags/tag55.xml" ContentType="application/vnd.openxmlformats-officedocument.presentationml.tags+xml"/>
  <Override PartName="/ppt/notesSlides/notesSlide90.xml" ContentType="application/vnd.openxmlformats-officedocument.presentationml.notesSlide+xml"/>
  <Override PartName="/ppt/tags/tag56.xml" ContentType="application/vnd.openxmlformats-officedocument.presentationml.tags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tags/tag57.xml" ContentType="application/vnd.openxmlformats-officedocument.presentationml.tags+xml"/>
  <Override PartName="/ppt/notesSlides/notesSlide94.xml" ContentType="application/vnd.openxmlformats-officedocument.presentationml.notesSlide+xml"/>
  <Override PartName="/ppt/tags/tag58.xml" ContentType="application/vnd.openxmlformats-officedocument.presentationml.tags+xml"/>
  <Override PartName="/ppt/notesSlides/notesSlide95.xml" ContentType="application/vnd.openxmlformats-officedocument.presentationml.notesSlide+xml"/>
  <Override PartName="/ppt/tags/tag59.xml" ContentType="application/vnd.openxmlformats-officedocument.presentationml.tags+xml"/>
  <Override PartName="/ppt/notesSlides/notesSlide96.xml" ContentType="application/vnd.openxmlformats-officedocument.presentationml.notesSlide+xml"/>
  <Override PartName="/ppt/tags/tag60.xml" ContentType="application/vnd.openxmlformats-officedocument.presentationml.tags+xml"/>
  <Override PartName="/ppt/notesSlides/notesSlide97.xml" ContentType="application/vnd.openxmlformats-officedocument.presentationml.notesSlide+xml"/>
  <Override PartName="/ppt/tags/tag61.xml" ContentType="application/vnd.openxmlformats-officedocument.presentationml.tags+xml"/>
  <Override PartName="/ppt/notesSlides/notesSlide98.xml" ContentType="application/vnd.openxmlformats-officedocument.presentationml.notesSlide+xml"/>
  <Override PartName="/ppt/tags/tag62.xml" ContentType="application/vnd.openxmlformats-officedocument.presentationml.tags+xml"/>
  <Override PartName="/ppt/notesSlides/notesSlide99.xml" ContentType="application/vnd.openxmlformats-officedocument.presentationml.notesSlide+xml"/>
  <Override PartName="/ppt/tags/tag63.xml" ContentType="application/vnd.openxmlformats-officedocument.presentationml.tags+xml"/>
  <Override PartName="/ppt/notesSlides/notesSlide100.xml" ContentType="application/vnd.openxmlformats-officedocument.presentationml.notesSlide+xml"/>
  <Override PartName="/ppt/tags/tag64.xml" ContentType="application/vnd.openxmlformats-officedocument.presentationml.tags+xml"/>
  <Override PartName="/ppt/notesSlides/notesSlide101.xml" ContentType="application/vnd.openxmlformats-officedocument.presentationml.notesSlide+xml"/>
  <Override PartName="/ppt/tags/tag65.xml" ContentType="application/vnd.openxmlformats-officedocument.presentationml.tags+xml"/>
  <Override PartName="/ppt/notesSlides/notesSlide102.xml" ContentType="application/vnd.openxmlformats-officedocument.presentationml.notesSlide+xml"/>
  <Override PartName="/ppt/tags/tag66.xml" ContentType="application/vnd.openxmlformats-officedocument.presentationml.tags+xml"/>
  <Override PartName="/ppt/notesSlides/notesSlide103.xml" ContentType="application/vnd.openxmlformats-officedocument.presentationml.notesSlide+xml"/>
  <Override PartName="/ppt/tags/tag67.xml" ContentType="application/vnd.openxmlformats-officedocument.presentationml.tags+xml"/>
  <Override PartName="/ppt/notesSlides/notesSlide104.xml" ContentType="application/vnd.openxmlformats-officedocument.presentationml.notesSlide+xml"/>
  <Override PartName="/ppt/tags/tag68.xml" ContentType="application/vnd.openxmlformats-officedocument.presentationml.tags+xml"/>
  <Override PartName="/ppt/notesSlides/notesSlide105.xml" ContentType="application/vnd.openxmlformats-officedocument.presentationml.notesSlide+xml"/>
  <Override PartName="/ppt/tags/tag69.xml" ContentType="application/vnd.openxmlformats-officedocument.presentationml.tags+xml"/>
  <Override PartName="/ppt/notesSlides/notesSlide106.xml" ContentType="application/vnd.openxmlformats-officedocument.presentationml.notesSlide+xml"/>
  <Override PartName="/ppt/tags/tag70.xml" ContentType="application/vnd.openxmlformats-officedocument.presentationml.tags+xml"/>
  <Override PartName="/ppt/notesSlides/notesSlide107.xml" ContentType="application/vnd.openxmlformats-officedocument.presentationml.notesSlide+xml"/>
  <Override PartName="/ppt/tags/tag71.xml" ContentType="application/vnd.openxmlformats-officedocument.presentationml.tags+xml"/>
  <Override PartName="/ppt/notesSlides/notesSlide108.xml" ContentType="application/vnd.openxmlformats-officedocument.presentationml.notesSlide+xml"/>
  <Override PartName="/ppt/tags/tag72.xml" ContentType="application/vnd.openxmlformats-officedocument.presentationml.tags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111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12.xml" ContentType="application/vnd.openxmlformats-officedocument.presentationml.notesSlide+xml"/>
  <Override PartName="/ppt/tags/tag77.xml" ContentType="application/vnd.openxmlformats-officedocument.presentationml.tags+xml"/>
  <Override PartName="/ppt/notesSlides/notesSlide113.xml" ContentType="application/vnd.openxmlformats-officedocument.presentationml.notesSlide+xml"/>
  <Override PartName="/ppt/tags/tag78.xml" ContentType="application/vnd.openxmlformats-officedocument.presentationml.tags+xml"/>
  <Override PartName="/ppt/notesSlides/notesSlide114.xml" ContentType="application/vnd.openxmlformats-officedocument.presentationml.notesSlide+xml"/>
  <Override PartName="/ppt/tags/tag79.xml" ContentType="application/vnd.openxmlformats-officedocument.presentationml.tags+xml"/>
  <Override PartName="/ppt/notesSlides/notesSlide115.xml" ContentType="application/vnd.openxmlformats-officedocument.presentationml.notesSlide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116.xml" ContentType="application/vnd.openxmlformats-officedocument.presentationml.notesSlide+xml"/>
  <Override PartName="/ppt/tags/tag82.xml" ContentType="application/vnd.openxmlformats-officedocument.presentationml.tags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22.xml" ContentType="application/vnd.openxmlformats-officedocument.presentationml.notesSlide+xml"/>
  <Override PartName="/ppt/tags/tag86.xml" ContentType="application/vnd.openxmlformats-officedocument.presentationml.tags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tags/tag87.xml" ContentType="application/vnd.openxmlformats-officedocument.presentationml.tags+xml"/>
  <Override PartName="/ppt/notesSlides/notesSlide125.xml" ContentType="application/vnd.openxmlformats-officedocument.presentationml.notesSlide+xml"/>
  <Override PartName="/ppt/tags/tag88.xml" ContentType="application/vnd.openxmlformats-officedocument.presentationml.tags+xml"/>
  <Override PartName="/ppt/notesSlides/notesSlide126.xml" ContentType="application/vnd.openxmlformats-officedocument.presentationml.notesSlide+xml"/>
  <Override PartName="/ppt/tags/tag89.xml" ContentType="application/vnd.openxmlformats-officedocument.presentationml.tags+xml"/>
  <Override PartName="/ppt/notesSlides/notesSlide127.xml" ContentType="application/vnd.openxmlformats-officedocument.presentationml.notesSlide+xml"/>
  <Override PartName="/ppt/tags/tag90.xml" ContentType="application/vnd.openxmlformats-officedocument.presentationml.tags+xml"/>
  <Override PartName="/ppt/notesSlides/notesSlide128.xml" ContentType="application/vnd.openxmlformats-officedocument.presentationml.notesSlide+xml"/>
  <Override PartName="/ppt/tags/tag91.xml" ContentType="application/vnd.openxmlformats-officedocument.presentationml.tags+xml"/>
  <Override PartName="/ppt/notesSlides/notesSlide129.xml" ContentType="application/vnd.openxmlformats-officedocument.presentationml.notesSlide+xml"/>
  <Override PartName="/ppt/tags/tag92.xml" ContentType="application/vnd.openxmlformats-officedocument.presentationml.tags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tags/tag93.xml" ContentType="application/vnd.openxmlformats-officedocument.presentationml.tags+xml"/>
  <Override PartName="/ppt/notesSlides/notesSlide134.xml" ContentType="application/vnd.openxmlformats-officedocument.presentationml.notesSlide+xml"/>
  <Override PartName="/ppt/tags/tag94.xml" ContentType="application/vnd.openxmlformats-officedocument.presentationml.tags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ppt/tags/tag95.xml" ContentType="application/vnd.openxmlformats-officedocument.presentationml.tags+xml"/>
  <Override PartName="/ppt/notesSlides/notesSlide138.xml" ContentType="application/vnd.openxmlformats-officedocument.presentationml.notesSlide+xml"/>
  <Override PartName="/ppt/tags/tag96.xml" ContentType="application/vnd.openxmlformats-officedocument.presentationml.tags+xml"/>
  <Override PartName="/ppt/notesSlides/notesSlide139.xml" ContentType="application/vnd.openxmlformats-officedocument.presentationml.notesSlide+xml"/>
  <Override PartName="/ppt/notesSlides/notesSlide140.xml" ContentType="application/vnd.openxmlformats-officedocument.presentationml.notesSlide+xml"/>
  <Override PartName="/ppt/notesSlides/notesSlide141.xml" ContentType="application/vnd.openxmlformats-officedocument.presentationml.notesSlide+xml"/>
  <Override PartName="/ppt/notesSlides/notesSlide142.xml" ContentType="application/vnd.openxmlformats-officedocument.presentationml.notesSlide+xml"/>
  <Override PartName="/ppt/notesSlides/notesSlide143.xml" ContentType="application/vnd.openxmlformats-officedocument.presentationml.notesSlide+xml"/>
  <Override PartName="/ppt/notesSlides/notesSlide144.xml" ContentType="application/vnd.openxmlformats-officedocument.presentationml.notesSlide+xml"/>
  <Override PartName="/ppt/notesSlides/notesSlide1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48"/>
  </p:notesMasterIdLst>
  <p:handoutMasterIdLst>
    <p:handoutMasterId r:id="rId149"/>
  </p:handoutMasterIdLst>
  <p:sldIdLst>
    <p:sldId id="325" r:id="rId3"/>
    <p:sldId id="264" r:id="rId4"/>
    <p:sldId id="350" r:id="rId5"/>
    <p:sldId id="328" r:id="rId6"/>
    <p:sldId id="327" r:id="rId7"/>
    <p:sldId id="309" r:id="rId8"/>
    <p:sldId id="514" r:id="rId9"/>
    <p:sldId id="259" r:id="rId10"/>
    <p:sldId id="351" r:id="rId11"/>
    <p:sldId id="352" r:id="rId12"/>
    <p:sldId id="353" r:id="rId13"/>
    <p:sldId id="354" r:id="rId14"/>
    <p:sldId id="355" r:id="rId15"/>
    <p:sldId id="356" r:id="rId16"/>
    <p:sldId id="357" r:id="rId17"/>
    <p:sldId id="515" r:id="rId18"/>
    <p:sldId id="358" r:id="rId19"/>
    <p:sldId id="360" r:id="rId20"/>
    <p:sldId id="366" r:id="rId21"/>
    <p:sldId id="367" r:id="rId22"/>
    <p:sldId id="368" r:id="rId23"/>
    <p:sldId id="369" r:id="rId24"/>
    <p:sldId id="370" r:id="rId25"/>
    <p:sldId id="371" r:id="rId26"/>
    <p:sldId id="372" r:id="rId27"/>
    <p:sldId id="373" r:id="rId28"/>
    <p:sldId id="374" r:id="rId29"/>
    <p:sldId id="375" r:id="rId30"/>
    <p:sldId id="376" r:id="rId31"/>
    <p:sldId id="377" r:id="rId32"/>
    <p:sldId id="631" r:id="rId33"/>
    <p:sldId id="378" r:id="rId34"/>
    <p:sldId id="379" r:id="rId35"/>
    <p:sldId id="1047" r:id="rId36"/>
    <p:sldId id="393" r:id="rId37"/>
    <p:sldId id="394" r:id="rId38"/>
    <p:sldId id="1050" r:id="rId39"/>
    <p:sldId id="380" r:id="rId40"/>
    <p:sldId id="381" r:id="rId41"/>
    <p:sldId id="396" r:id="rId42"/>
    <p:sldId id="397" r:id="rId43"/>
    <p:sldId id="398" r:id="rId44"/>
    <p:sldId id="399" r:id="rId45"/>
    <p:sldId id="400" r:id="rId46"/>
    <p:sldId id="401" r:id="rId47"/>
    <p:sldId id="402" r:id="rId48"/>
    <p:sldId id="403" r:id="rId49"/>
    <p:sldId id="404" r:id="rId50"/>
    <p:sldId id="405" r:id="rId51"/>
    <p:sldId id="1051" r:id="rId52"/>
    <p:sldId id="406" r:id="rId53"/>
    <p:sldId id="407" r:id="rId54"/>
    <p:sldId id="408" r:id="rId55"/>
    <p:sldId id="409" r:id="rId56"/>
    <p:sldId id="410" r:id="rId57"/>
    <p:sldId id="411" r:id="rId58"/>
    <p:sldId id="422" r:id="rId59"/>
    <p:sldId id="423" r:id="rId60"/>
    <p:sldId id="1150" r:id="rId61"/>
    <p:sldId id="412" r:id="rId62"/>
    <p:sldId id="424" r:id="rId63"/>
    <p:sldId id="425" r:id="rId64"/>
    <p:sldId id="426" r:id="rId65"/>
    <p:sldId id="1151" r:id="rId66"/>
    <p:sldId id="427" r:id="rId67"/>
    <p:sldId id="1052" r:id="rId68"/>
    <p:sldId id="1053" r:id="rId69"/>
    <p:sldId id="1054" r:id="rId70"/>
    <p:sldId id="1055" r:id="rId71"/>
    <p:sldId id="1056" r:id="rId72"/>
    <p:sldId id="1057" r:id="rId73"/>
    <p:sldId id="635" r:id="rId74"/>
    <p:sldId id="1058" r:id="rId75"/>
    <p:sldId id="728" r:id="rId76"/>
    <p:sldId id="1152" r:id="rId77"/>
    <p:sldId id="888" r:id="rId78"/>
    <p:sldId id="433" r:id="rId79"/>
    <p:sldId id="434" r:id="rId80"/>
    <p:sldId id="731" r:id="rId81"/>
    <p:sldId id="435" r:id="rId82"/>
    <p:sldId id="1153" r:id="rId83"/>
    <p:sldId id="436" r:id="rId84"/>
    <p:sldId id="437" r:id="rId85"/>
    <p:sldId id="1160" r:id="rId86"/>
    <p:sldId id="1154" r:id="rId87"/>
    <p:sldId id="889" r:id="rId88"/>
    <p:sldId id="733" r:id="rId89"/>
    <p:sldId id="734" r:id="rId90"/>
    <p:sldId id="735" r:id="rId91"/>
    <p:sldId id="736" r:id="rId92"/>
    <p:sldId id="737" r:id="rId93"/>
    <p:sldId id="1155" r:id="rId94"/>
    <p:sldId id="441" r:id="rId95"/>
    <p:sldId id="442" r:id="rId96"/>
    <p:sldId id="443" r:id="rId97"/>
    <p:sldId id="453" r:id="rId98"/>
    <p:sldId id="454" r:id="rId99"/>
    <p:sldId id="455" r:id="rId100"/>
    <p:sldId id="456" r:id="rId101"/>
    <p:sldId id="457" r:id="rId102"/>
    <p:sldId id="458" r:id="rId103"/>
    <p:sldId id="459" r:id="rId104"/>
    <p:sldId id="460" r:id="rId105"/>
    <p:sldId id="461" r:id="rId106"/>
    <p:sldId id="462" r:id="rId107"/>
    <p:sldId id="463" r:id="rId108"/>
    <p:sldId id="464" r:id="rId109"/>
    <p:sldId id="465" r:id="rId110"/>
    <p:sldId id="467" r:id="rId111"/>
    <p:sldId id="1156" r:id="rId112"/>
    <p:sldId id="890" r:id="rId113"/>
    <p:sldId id="469" r:id="rId114"/>
    <p:sldId id="470" r:id="rId115"/>
    <p:sldId id="471" r:id="rId116"/>
    <p:sldId id="472" r:id="rId117"/>
    <p:sldId id="473" r:id="rId118"/>
    <p:sldId id="474" r:id="rId119"/>
    <p:sldId id="475" r:id="rId120"/>
    <p:sldId id="340" r:id="rId121"/>
    <p:sldId id="476" r:id="rId122"/>
    <p:sldId id="1157" r:id="rId123"/>
    <p:sldId id="477" r:id="rId124"/>
    <p:sldId id="485" r:id="rId125"/>
    <p:sldId id="1158" r:id="rId126"/>
    <p:sldId id="891" r:id="rId127"/>
    <p:sldId id="478" r:id="rId128"/>
    <p:sldId id="479" r:id="rId129"/>
    <p:sldId id="480" r:id="rId130"/>
    <p:sldId id="487" r:id="rId131"/>
    <p:sldId id="488" r:id="rId132"/>
    <p:sldId id="481" r:id="rId133"/>
    <p:sldId id="490" r:id="rId134"/>
    <p:sldId id="491" r:id="rId135"/>
    <p:sldId id="493" r:id="rId136"/>
    <p:sldId id="494" r:id="rId137"/>
    <p:sldId id="1159" r:id="rId138"/>
    <p:sldId id="495" r:id="rId139"/>
    <p:sldId id="496" r:id="rId140"/>
    <p:sldId id="497" r:id="rId141"/>
    <p:sldId id="498" r:id="rId142"/>
    <p:sldId id="509" r:id="rId143"/>
    <p:sldId id="510" r:id="rId144"/>
    <p:sldId id="511" r:id="rId145"/>
    <p:sldId id="338" r:id="rId146"/>
    <p:sldId id="326" r:id="rId147"/>
  </p:sldIdLst>
  <p:sldSz cx="12190413" cy="6859588"/>
  <p:notesSz cx="6858000" cy="9144000"/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4">
          <p15:clr>
            <a:srgbClr val="A4A3A4"/>
          </p15:clr>
        </p15:guide>
        <p15:guide id="2" pos="264">
          <p15:clr>
            <a:srgbClr val="A4A3A4"/>
          </p15:clr>
        </p15:guide>
        <p15:guide id="3" pos="65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51">
          <p15:clr>
            <a:srgbClr val="A4A3A4"/>
          </p15:clr>
        </p15:guide>
        <p15:guide id="2" pos="2135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Windows 用户" initials="W用" lastIdx="24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9B2"/>
    <a:srgbClr val="005DA2"/>
    <a:srgbClr val="595959"/>
    <a:srgbClr val="FAFAFA"/>
    <a:srgbClr val="0075CC"/>
    <a:srgbClr val="006BBC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47" autoAdjust="0"/>
    <p:restoredTop sz="94660" autoAdjust="0"/>
  </p:normalViewPr>
  <p:slideViewPr>
    <p:cSldViewPr>
      <p:cViewPr varScale="1">
        <p:scale>
          <a:sx n="92" d="100"/>
          <a:sy n="92" d="100"/>
        </p:scale>
        <p:origin x="1088" y="184"/>
      </p:cViewPr>
      <p:guideLst>
        <p:guide orient="horz" pos="2064"/>
        <p:guide pos="264"/>
        <p:guide pos="651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751"/>
        <p:guide pos="21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slide" Target="slides/slide116.xml"/><Relationship Id="rId134" Type="http://schemas.openxmlformats.org/officeDocument/2006/relationships/slide" Target="slides/slide132.xml"/><Relationship Id="rId139" Type="http://schemas.openxmlformats.org/officeDocument/2006/relationships/slide" Target="slides/slide13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50" Type="http://schemas.openxmlformats.org/officeDocument/2006/relationships/commentAuthors" Target="commentAuthors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slide" Target="slides/slide122.xml"/><Relationship Id="rId129" Type="http://schemas.openxmlformats.org/officeDocument/2006/relationships/slide" Target="slides/slide127.xml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45" Type="http://schemas.openxmlformats.org/officeDocument/2006/relationships/slide" Target="slides/slide14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slide" Target="slides/slide117.xml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35" Type="http://schemas.openxmlformats.org/officeDocument/2006/relationships/slide" Target="slides/slide133.xml"/><Relationship Id="rId151" Type="http://schemas.openxmlformats.org/officeDocument/2006/relationships/presProps" Target="presProps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slide" Target="slides/slide118.xml"/><Relationship Id="rId125" Type="http://schemas.openxmlformats.org/officeDocument/2006/relationships/slide" Target="slides/slide123.xml"/><Relationship Id="rId141" Type="http://schemas.openxmlformats.org/officeDocument/2006/relationships/slide" Target="slides/slide139.xml"/><Relationship Id="rId146" Type="http://schemas.openxmlformats.org/officeDocument/2006/relationships/slide" Target="slides/slide14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slide" Target="slides/slide113.xml"/><Relationship Id="rId131" Type="http://schemas.openxmlformats.org/officeDocument/2006/relationships/slide" Target="slides/slide129.xml"/><Relationship Id="rId136" Type="http://schemas.openxmlformats.org/officeDocument/2006/relationships/slide" Target="slides/slide134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52" Type="http://schemas.openxmlformats.org/officeDocument/2006/relationships/viewProps" Target="viewProps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theme" Target="theme/theme1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48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tableStyles" Target="tableStyles.xml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90" Type="http://schemas.openxmlformats.org/officeDocument/2006/relationships/slide" Target="slides/slide8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8.xml"/><Relationship Id="rId1" Type="http://schemas.openxmlformats.org/officeDocument/2006/relationships/notesMaster" Target="../notesMasters/notesMaster1.xml"/></Relationships>
</file>

<file path=ppt/notesSlides/_rels/notesSlide1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0.xml"/><Relationship Id="rId1" Type="http://schemas.openxmlformats.org/officeDocument/2006/relationships/notesMaster" Target="../notesMasters/notesMaster1.xml"/></Relationships>
</file>

<file path=ppt/notesSlides/_rels/notesSlide1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1.xml"/><Relationship Id="rId1" Type="http://schemas.openxmlformats.org/officeDocument/2006/relationships/notesMaster" Target="../notesMasters/notesMaster1.xml"/></Relationships>
</file>

<file path=ppt/notesSlides/_rels/notesSlide1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2.xml"/><Relationship Id="rId1" Type="http://schemas.openxmlformats.org/officeDocument/2006/relationships/notesMaster" Target="../notesMasters/notesMaster1.xml"/></Relationships>
</file>

<file path=ppt/notesSlides/_rels/notesSlide1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3.xml"/><Relationship Id="rId1" Type="http://schemas.openxmlformats.org/officeDocument/2006/relationships/notesMaster" Target="../notesMasters/notesMaster1.xml"/></Relationships>
</file>

<file path=ppt/notesSlides/_rels/notesSlide1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4.xml"/><Relationship Id="rId1" Type="http://schemas.openxmlformats.org/officeDocument/2006/relationships/notesMaster" Target="../notesMasters/notesMaster1.xml"/></Relationships>
</file>

<file path=ppt/notesSlides/_rels/notesSlide1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1007304" y="834057"/>
            <a:ext cx="104638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431315" y="390618"/>
            <a:ext cx="520428" cy="274702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" name="TextBox 4"/>
          <p:cNvSpPr txBox="1"/>
          <p:nvPr userDrawn="1"/>
        </p:nvSpPr>
        <p:spPr>
          <a:xfrm>
            <a:off x="305731" y="6526138"/>
            <a:ext cx="29091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yx.ityxb.com</a:t>
            </a:r>
            <a:endParaRPr lang="zh-CN" altLang="en-US" sz="1200" b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0" y="6794447"/>
            <a:ext cx="10631710" cy="84639"/>
          </a:xfrm>
          <a:prstGeom prst="rect">
            <a:avLst/>
          </a:prstGeom>
          <a:solidFill>
            <a:srgbClr val="1369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 userDrawn="1"/>
        </p:nvSpPr>
        <p:spPr>
          <a:xfrm>
            <a:off x="10703717" y="6794446"/>
            <a:ext cx="1486695" cy="846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18" y="294845"/>
            <a:ext cx="2595061" cy="4050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2"/>
            <a:ext cx="10361851" cy="1362390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6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2"/>
            <a:ext cx="5384099" cy="452701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8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2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2" y="2175378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 userDrawn="1"/>
        </p:nvSpPr>
        <p:spPr>
          <a:xfrm flipH="1" flipV="1">
            <a:off x="-767029" y="-29126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 flipH="1" flipV="1">
            <a:off x="1413539" y="0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 userDrawn="1"/>
        </p:nvSpPr>
        <p:spPr>
          <a:xfrm>
            <a:off x="6085438" y="4298493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693670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椭圆 1"/>
          <p:cNvSpPr/>
          <p:nvPr userDrawn="1"/>
        </p:nvSpPr>
        <p:spPr>
          <a:xfrm>
            <a:off x="9998623" y="3693670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8890" y="5045086"/>
            <a:ext cx="3952633" cy="6169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607120" y="654595"/>
            <a:ext cx="575989" cy="577246"/>
            <a:chOff x="6084168" y="1274820"/>
            <a:chExt cx="432048" cy="432834"/>
          </a:xfrm>
        </p:grpSpPr>
        <p:sp>
          <p:nvSpPr>
            <p:cNvPr id="10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8879153" y="655120"/>
            <a:ext cx="575989" cy="576197"/>
            <a:chOff x="4788024" y="1275213"/>
            <a:chExt cx="432048" cy="432048"/>
          </a:xfrm>
        </p:grpSpPr>
        <p:sp>
          <p:nvSpPr>
            <p:cNvPr id="13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9743137" y="654595"/>
            <a:ext cx="577036" cy="577246"/>
            <a:chOff x="5436096" y="1274820"/>
            <a:chExt cx="432833" cy="432834"/>
          </a:xfrm>
        </p:grpSpPr>
        <p:sp>
          <p:nvSpPr>
            <p:cNvPr id="16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 userDrawn="1"/>
        </p:nvGrpSpPr>
        <p:grpSpPr>
          <a:xfrm>
            <a:off x="7151187" y="654595"/>
            <a:ext cx="577036" cy="577246"/>
            <a:chOff x="3491880" y="1274820"/>
            <a:chExt cx="432833" cy="432834"/>
          </a:xfrm>
        </p:grpSpPr>
        <p:sp>
          <p:nvSpPr>
            <p:cNvPr id="19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 userDrawn="1"/>
        </p:nvGrpSpPr>
        <p:grpSpPr>
          <a:xfrm>
            <a:off x="8015170" y="654595"/>
            <a:ext cx="577036" cy="577246"/>
            <a:chOff x="4139952" y="1274820"/>
            <a:chExt cx="432833" cy="432834"/>
          </a:xfrm>
        </p:grpSpPr>
        <p:sp>
          <p:nvSpPr>
            <p:cNvPr id="22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2998" y="3789834"/>
            <a:ext cx="3952633" cy="616956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0" name="等腰三角形 39"/>
          <p:cNvSpPr/>
          <p:nvPr userDrawn="1"/>
        </p:nvSpPr>
        <p:spPr>
          <a:xfrm>
            <a:off x="7741543" y="3609725"/>
            <a:ext cx="6887119" cy="3248275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 userDrawn="1"/>
        </p:nvSpPr>
        <p:spPr>
          <a:xfrm flipH="1" flipV="1">
            <a:off x="-766394" y="-28491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等腰三角形 7"/>
          <p:cNvSpPr/>
          <p:nvPr userDrawn="1"/>
        </p:nvSpPr>
        <p:spPr>
          <a:xfrm flipH="1" flipV="1">
            <a:off x="1414174" y="635"/>
            <a:ext cx="3825848" cy="1804442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 userDrawn="1"/>
        </p:nvSpPr>
        <p:spPr>
          <a:xfrm>
            <a:off x="6086073" y="4299128"/>
            <a:ext cx="5426766" cy="2559507"/>
          </a:xfrm>
          <a:prstGeom prst="triangle">
            <a:avLst/>
          </a:prstGeom>
          <a:solidFill>
            <a:srgbClr val="E9EAEF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 userDrawn="1"/>
        </p:nvGrpSpPr>
        <p:grpSpPr>
          <a:xfrm>
            <a:off x="2308773" y="3437345"/>
            <a:ext cx="7551038" cy="105497"/>
            <a:chOff x="2101845" y="3387257"/>
            <a:chExt cx="7551038" cy="10549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2369489" y="3440005"/>
              <a:ext cx="7283394" cy="0"/>
            </a:xfrm>
            <a:prstGeom prst="line">
              <a:avLst/>
            </a:prstGeom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2101845" y="3387257"/>
              <a:ext cx="105497" cy="10549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 userDrawn="1"/>
        </p:nvSpPr>
        <p:spPr>
          <a:xfrm>
            <a:off x="10011958" y="3437345"/>
            <a:ext cx="105497" cy="10549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 descr="寄语(1)"/>
          <p:cNvPicPr>
            <a:picLocks noChangeAspect="1"/>
          </p:cNvPicPr>
          <p:nvPr userDrawn="1"/>
        </p:nvPicPr>
        <p:blipFill>
          <a:blip r:embed="rId3"/>
          <a:srcRect l="114" t="60287" r="-114" b="572"/>
          <a:stretch>
            <a:fillRect/>
          </a:stretch>
        </p:blipFill>
        <p:spPr>
          <a:xfrm>
            <a:off x="2480310" y="2508250"/>
            <a:ext cx="7532370" cy="16579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 userDrawn="1"/>
        </p:nvGrpSpPr>
        <p:grpSpPr>
          <a:xfrm>
            <a:off x="0" y="2202951"/>
            <a:ext cx="12190413" cy="2420263"/>
            <a:chOff x="170694" y="177982"/>
            <a:chExt cx="3936004" cy="781165"/>
          </a:xfrm>
        </p:grpSpPr>
        <p:sp>
          <p:nvSpPr>
            <p:cNvPr id="44" name="等腰三角形 43"/>
            <p:cNvSpPr/>
            <p:nvPr/>
          </p:nvSpPr>
          <p:spPr>
            <a:xfrm>
              <a:off x="1233863" y="177982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flipV="1">
              <a:off x="200258" y="602633"/>
              <a:ext cx="355284" cy="356514"/>
            </a:xfrm>
            <a:prstGeom prst="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0694" y="261768"/>
              <a:ext cx="3936004" cy="61198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平行四边形 46"/>
            <p:cNvSpPr/>
            <p:nvPr/>
          </p:nvSpPr>
          <p:spPr>
            <a:xfrm>
              <a:off x="376965" y="178257"/>
              <a:ext cx="1036076" cy="779005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文本框 6"/>
            <p:cNvSpPr txBox="1"/>
            <p:nvPr/>
          </p:nvSpPr>
          <p:spPr>
            <a:xfrm>
              <a:off x="619911" y="284178"/>
              <a:ext cx="650908" cy="55357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endParaRPr lang="zh-CN" altLang="en-US" sz="107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 userDrawn="1"/>
        </p:nvGrpSpPr>
        <p:grpSpPr>
          <a:xfrm>
            <a:off x="7919172" y="1700153"/>
            <a:ext cx="575989" cy="577246"/>
            <a:chOff x="6084168" y="1274820"/>
            <a:chExt cx="432048" cy="432834"/>
          </a:xfrm>
        </p:grpSpPr>
        <p:sp>
          <p:nvSpPr>
            <p:cNvPr id="14" name="椭圆 22"/>
            <p:cNvSpPr>
              <a:spLocks noChangeArrowheads="1"/>
            </p:cNvSpPr>
            <p:nvPr/>
          </p:nvSpPr>
          <p:spPr bwMode="auto">
            <a:xfrm>
              <a:off x="6084168" y="1274820"/>
              <a:ext cx="432048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59"/>
            <p:cNvSpPr>
              <a:spLocks noChangeArrowheads="1"/>
            </p:cNvSpPr>
            <p:nvPr/>
          </p:nvSpPr>
          <p:spPr bwMode="auto">
            <a:xfrm>
              <a:off x="6180302" y="1365898"/>
              <a:ext cx="239780" cy="250679"/>
            </a:xfrm>
            <a:custGeom>
              <a:avLst/>
              <a:gdLst>
                <a:gd name="T0" fmla="*/ 73627430 w 581"/>
                <a:gd name="T1" fmla="*/ 67678707 h 609"/>
                <a:gd name="T2" fmla="*/ 61659637 w 581"/>
                <a:gd name="T3" fmla="*/ 78678142 h 609"/>
                <a:gd name="T4" fmla="*/ 54244957 w 581"/>
                <a:gd name="T5" fmla="*/ 72208055 h 609"/>
                <a:gd name="T6" fmla="*/ 57106883 w 581"/>
                <a:gd name="T7" fmla="*/ 65867111 h 609"/>
                <a:gd name="T8" fmla="*/ 61659637 w 581"/>
                <a:gd name="T9" fmla="*/ 69490662 h 609"/>
                <a:gd name="T10" fmla="*/ 71806401 w 581"/>
                <a:gd name="T11" fmla="*/ 61338122 h 609"/>
                <a:gd name="T12" fmla="*/ 73627430 w 581"/>
                <a:gd name="T13" fmla="*/ 67678707 h 609"/>
                <a:gd name="T14" fmla="*/ 61659637 w 581"/>
                <a:gd name="T15" fmla="*/ 64055516 h 609"/>
                <a:gd name="T16" fmla="*/ 49691843 w 581"/>
                <a:gd name="T17" fmla="*/ 69490662 h 609"/>
                <a:gd name="T18" fmla="*/ 51513233 w 581"/>
                <a:gd name="T19" fmla="*/ 75054951 h 609"/>
                <a:gd name="T20" fmla="*/ 3772261 w 581"/>
                <a:gd name="T21" fmla="*/ 78678142 h 609"/>
                <a:gd name="T22" fmla="*/ 0 w 581"/>
                <a:gd name="T23" fmla="*/ 10999436 h 609"/>
                <a:gd name="T24" fmla="*/ 10146404 w 581"/>
                <a:gd name="T25" fmla="*/ 7246742 h 609"/>
                <a:gd name="T26" fmla="*/ 17561444 w 581"/>
                <a:gd name="T27" fmla="*/ 18246178 h 609"/>
                <a:gd name="T28" fmla="*/ 24845922 w 581"/>
                <a:gd name="T29" fmla="*/ 7246742 h 609"/>
                <a:gd name="T30" fmla="*/ 28488341 w 581"/>
                <a:gd name="T31" fmla="*/ 10999436 h 609"/>
                <a:gd name="T32" fmla="*/ 43318061 w 581"/>
                <a:gd name="T33" fmla="*/ 10999436 h 609"/>
                <a:gd name="T34" fmla="*/ 46960119 w 581"/>
                <a:gd name="T35" fmla="*/ 7246742 h 609"/>
                <a:gd name="T36" fmla="*/ 54244957 w 581"/>
                <a:gd name="T37" fmla="*/ 18246178 h 609"/>
                <a:gd name="T38" fmla="*/ 61659637 w 581"/>
                <a:gd name="T39" fmla="*/ 7246742 h 609"/>
                <a:gd name="T40" fmla="*/ 71806401 w 581"/>
                <a:gd name="T41" fmla="*/ 10999436 h 609"/>
                <a:gd name="T42" fmla="*/ 66212751 w 581"/>
                <a:gd name="T43" fmla="*/ 59526167 h 609"/>
                <a:gd name="T44" fmla="*/ 10146404 w 581"/>
                <a:gd name="T45" fmla="*/ 63149718 h 609"/>
                <a:gd name="T46" fmla="*/ 12878128 w 581"/>
                <a:gd name="T47" fmla="*/ 65867111 h 609"/>
                <a:gd name="T48" fmla="*/ 39545439 w 581"/>
                <a:gd name="T49" fmla="*/ 63149718 h 609"/>
                <a:gd name="T50" fmla="*/ 39545439 w 581"/>
                <a:gd name="T51" fmla="*/ 63149718 h 609"/>
                <a:gd name="T52" fmla="*/ 39545439 w 581"/>
                <a:gd name="T53" fmla="*/ 63149718 h 609"/>
                <a:gd name="T54" fmla="*/ 12878128 w 581"/>
                <a:gd name="T55" fmla="*/ 60431965 h 609"/>
                <a:gd name="T56" fmla="*/ 58017218 w 581"/>
                <a:gd name="T57" fmla="*/ 28339815 h 609"/>
                <a:gd name="T58" fmla="*/ 13788823 w 581"/>
                <a:gd name="T59" fmla="*/ 28339815 h 609"/>
                <a:gd name="T60" fmla="*/ 13788823 w 581"/>
                <a:gd name="T61" fmla="*/ 35715700 h 609"/>
                <a:gd name="T62" fmla="*/ 61659637 w 581"/>
                <a:gd name="T63" fmla="*/ 31963007 h 609"/>
                <a:gd name="T64" fmla="*/ 58017218 w 581"/>
                <a:gd name="T65" fmla="*/ 43868240 h 609"/>
                <a:gd name="T66" fmla="*/ 35903020 w 581"/>
                <a:gd name="T67" fmla="*/ 43868240 h 609"/>
                <a:gd name="T68" fmla="*/ 13788823 w 581"/>
                <a:gd name="T69" fmla="*/ 43868240 h 609"/>
                <a:gd name="T70" fmla="*/ 13788823 w 581"/>
                <a:gd name="T71" fmla="*/ 51244484 h 609"/>
                <a:gd name="T72" fmla="*/ 35903020 w 581"/>
                <a:gd name="T73" fmla="*/ 51244484 h 609"/>
                <a:gd name="T74" fmla="*/ 61659637 w 581"/>
                <a:gd name="T75" fmla="*/ 47491791 h 609"/>
                <a:gd name="T76" fmla="*/ 54244957 w 581"/>
                <a:gd name="T77" fmla="*/ 14622627 h 609"/>
                <a:gd name="T78" fmla="*/ 50602538 w 581"/>
                <a:gd name="T79" fmla="*/ 10999436 h 609"/>
                <a:gd name="T80" fmla="*/ 54244957 w 581"/>
                <a:gd name="T81" fmla="*/ 0 h 609"/>
                <a:gd name="T82" fmla="*/ 58017218 w 581"/>
                <a:gd name="T83" fmla="*/ 10999436 h 609"/>
                <a:gd name="T84" fmla="*/ 35903020 w 581"/>
                <a:gd name="T85" fmla="*/ 14622627 h 609"/>
                <a:gd name="T86" fmla="*/ 32260601 w 581"/>
                <a:gd name="T87" fmla="*/ 10999436 h 609"/>
                <a:gd name="T88" fmla="*/ 35903020 w 581"/>
                <a:gd name="T89" fmla="*/ 0 h 609"/>
                <a:gd name="T90" fmla="*/ 39545439 w 581"/>
                <a:gd name="T91" fmla="*/ 10999436 h 609"/>
                <a:gd name="T92" fmla="*/ 17561444 w 581"/>
                <a:gd name="T93" fmla="*/ 14622627 h 609"/>
                <a:gd name="T94" fmla="*/ 13788823 w 581"/>
                <a:gd name="T95" fmla="*/ 10999436 h 609"/>
                <a:gd name="T96" fmla="*/ 17561444 w 581"/>
                <a:gd name="T97" fmla="*/ 0 h 609"/>
                <a:gd name="T98" fmla="*/ 21203502 w 581"/>
                <a:gd name="T99" fmla="*/ 10999436 h 60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581" h="609">
                  <a:moveTo>
                    <a:pt x="566" y="523"/>
                  </a:moveTo>
                  <a:lnTo>
                    <a:pt x="566" y="523"/>
                  </a:lnTo>
                  <a:cubicBezTo>
                    <a:pt x="495" y="594"/>
                    <a:pt x="495" y="594"/>
                    <a:pt x="495" y="594"/>
                  </a:cubicBezTo>
                  <a:cubicBezTo>
                    <a:pt x="488" y="601"/>
                    <a:pt x="481" y="608"/>
                    <a:pt x="474" y="608"/>
                  </a:cubicBezTo>
                  <a:cubicBezTo>
                    <a:pt x="467" y="608"/>
                    <a:pt x="460" y="601"/>
                    <a:pt x="453" y="594"/>
                  </a:cubicBezTo>
                  <a:cubicBezTo>
                    <a:pt x="417" y="558"/>
                    <a:pt x="417" y="558"/>
                    <a:pt x="417" y="558"/>
                  </a:cubicBezTo>
                  <a:cubicBezTo>
                    <a:pt x="410" y="551"/>
                    <a:pt x="410" y="544"/>
                    <a:pt x="410" y="537"/>
                  </a:cubicBezTo>
                  <a:cubicBezTo>
                    <a:pt x="410" y="523"/>
                    <a:pt x="417" y="509"/>
                    <a:pt x="439" y="509"/>
                  </a:cubicBezTo>
                  <a:cubicBezTo>
                    <a:pt x="446" y="509"/>
                    <a:pt x="453" y="516"/>
                    <a:pt x="453" y="523"/>
                  </a:cubicBezTo>
                  <a:cubicBezTo>
                    <a:pt x="474" y="537"/>
                    <a:pt x="474" y="537"/>
                    <a:pt x="474" y="537"/>
                  </a:cubicBezTo>
                  <a:cubicBezTo>
                    <a:pt x="530" y="481"/>
                    <a:pt x="530" y="481"/>
                    <a:pt x="530" y="481"/>
                  </a:cubicBezTo>
                  <a:cubicBezTo>
                    <a:pt x="537" y="474"/>
                    <a:pt x="545" y="474"/>
                    <a:pt x="552" y="474"/>
                  </a:cubicBezTo>
                  <a:cubicBezTo>
                    <a:pt x="566" y="474"/>
                    <a:pt x="580" y="488"/>
                    <a:pt x="580" y="502"/>
                  </a:cubicBezTo>
                  <a:cubicBezTo>
                    <a:pt x="580" y="509"/>
                    <a:pt x="573" y="516"/>
                    <a:pt x="566" y="523"/>
                  </a:cubicBezTo>
                  <a:close/>
                  <a:moveTo>
                    <a:pt x="474" y="495"/>
                  </a:moveTo>
                  <a:lnTo>
                    <a:pt x="474" y="495"/>
                  </a:lnTo>
                  <a:cubicBezTo>
                    <a:pt x="467" y="488"/>
                    <a:pt x="453" y="481"/>
                    <a:pt x="439" y="481"/>
                  </a:cubicBezTo>
                  <a:cubicBezTo>
                    <a:pt x="403" y="481"/>
                    <a:pt x="382" y="509"/>
                    <a:pt x="382" y="537"/>
                  </a:cubicBezTo>
                  <a:cubicBezTo>
                    <a:pt x="382" y="558"/>
                    <a:pt x="389" y="573"/>
                    <a:pt x="396" y="580"/>
                  </a:cubicBezTo>
                  <a:cubicBezTo>
                    <a:pt x="424" y="608"/>
                    <a:pt x="424" y="608"/>
                    <a:pt x="424" y="608"/>
                  </a:cubicBezTo>
                  <a:cubicBezTo>
                    <a:pt x="29" y="608"/>
                    <a:pt x="29" y="608"/>
                    <a:pt x="29" y="608"/>
                  </a:cubicBezTo>
                  <a:cubicBezTo>
                    <a:pt x="15" y="608"/>
                    <a:pt x="0" y="594"/>
                    <a:pt x="0" y="58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71"/>
                    <a:pt x="15" y="56"/>
                    <a:pt x="29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85"/>
                    <a:pt x="78" y="85"/>
                    <a:pt x="78" y="85"/>
                  </a:cubicBezTo>
                  <a:cubicBezTo>
                    <a:pt x="78" y="120"/>
                    <a:pt x="106" y="141"/>
                    <a:pt x="135" y="141"/>
                  </a:cubicBezTo>
                  <a:cubicBezTo>
                    <a:pt x="163" y="141"/>
                    <a:pt x="191" y="120"/>
                    <a:pt x="191" y="85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219" y="56"/>
                    <a:pt x="219" y="56"/>
                    <a:pt x="219" y="56"/>
                  </a:cubicBezTo>
                  <a:cubicBezTo>
                    <a:pt x="219" y="85"/>
                    <a:pt x="219" y="85"/>
                    <a:pt x="219" y="85"/>
                  </a:cubicBezTo>
                  <a:cubicBezTo>
                    <a:pt x="219" y="120"/>
                    <a:pt x="248" y="141"/>
                    <a:pt x="276" y="141"/>
                  </a:cubicBezTo>
                  <a:cubicBezTo>
                    <a:pt x="304" y="141"/>
                    <a:pt x="333" y="120"/>
                    <a:pt x="333" y="85"/>
                  </a:cubicBezTo>
                  <a:cubicBezTo>
                    <a:pt x="333" y="56"/>
                    <a:pt x="333" y="56"/>
                    <a:pt x="333" y="56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1" y="85"/>
                    <a:pt x="361" y="85"/>
                    <a:pt x="361" y="85"/>
                  </a:cubicBezTo>
                  <a:cubicBezTo>
                    <a:pt x="361" y="120"/>
                    <a:pt x="389" y="141"/>
                    <a:pt x="417" y="141"/>
                  </a:cubicBezTo>
                  <a:cubicBezTo>
                    <a:pt x="446" y="141"/>
                    <a:pt x="474" y="120"/>
                    <a:pt x="474" y="85"/>
                  </a:cubicBezTo>
                  <a:cubicBezTo>
                    <a:pt x="474" y="56"/>
                    <a:pt x="474" y="56"/>
                    <a:pt x="474" y="56"/>
                  </a:cubicBezTo>
                  <a:cubicBezTo>
                    <a:pt x="523" y="56"/>
                    <a:pt x="523" y="56"/>
                    <a:pt x="523" y="56"/>
                  </a:cubicBezTo>
                  <a:cubicBezTo>
                    <a:pt x="537" y="56"/>
                    <a:pt x="552" y="71"/>
                    <a:pt x="552" y="85"/>
                  </a:cubicBezTo>
                  <a:cubicBezTo>
                    <a:pt x="552" y="445"/>
                    <a:pt x="552" y="445"/>
                    <a:pt x="552" y="445"/>
                  </a:cubicBezTo>
                  <a:cubicBezTo>
                    <a:pt x="530" y="445"/>
                    <a:pt x="516" y="452"/>
                    <a:pt x="509" y="460"/>
                  </a:cubicBezTo>
                  <a:lnTo>
                    <a:pt x="474" y="495"/>
                  </a:lnTo>
                  <a:close/>
                  <a:moveTo>
                    <a:pt x="78" y="488"/>
                  </a:moveTo>
                  <a:lnTo>
                    <a:pt x="78" y="488"/>
                  </a:lnTo>
                  <a:cubicBezTo>
                    <a:pt x="78" y="502"/>
                    <a:pt x="85" y="509"/>
                    <a:pt x="99" y="509"/>
                  </a:cubicBezTo>
                  <a:cubicBezTo>
                    <a:pt x="283" y="509"/>
                    <a:pt x="283" y="509"/>
                    <a:pt x="283" y="509"/>
                  </a:cubicBezTo>
                  <a:cubicBezTo>
                    <a:pt x="297" y="509"/>
                    <a:pt x="304" y="502"/>
                    <a:pt x="304" y="488"/>
                  </a:cubicBezTo>
                  <a:cubicBezTo>
                    <a:pt x="304" y="474"/>
                    <a:pt x="297" y="467"/>
                    <a:pt x="283" y="467"/>
                  </a:cubicBezTo>
                  <a:cubicBezTo>
                    <a:pt x="99" y="467"/>
                    <a:pt x="99" y="467"/>
                    <a:pt x="99" y="467"/>
                  </a:cubicBezTo>
                  <a:cubicBezTo>
                    <a:pt x="85" y="467"/>
                    <a:pt x="78" y="474"/>
                    <a:pt x="78" y="488"/>
                  </a:cubicBezTo>
                  <a:close/>
                  <a:moveTo>
                    <a:pt x="446" y="219"/>
                  </a:moveTo>
                  <a:lnTo>
                    <a:pt x="446" y="219"/>
                  </a:lnTo>
                  <a:cubicBezTo>
                    <a:pt x="106" y="219"/>
                    <a:pt x="106" y="219"/>
                    <a:pt x="106" y="219"/>
                  </a:cubicBezTo>
                  <a:cubicBezTo>
                    <a:pt x="92" y="219"/>
                    <a:pt x="78" y="233"/>
                    <a:pt x="78" y="247"/>
                  </a:cubicBezTo>
                  <a:cubicBezTo>
                    <a:pt x="78" y="262"/>
                    <a:pt x="92" y="276"/>
                    <a:pt x="106" y="276"/>
                  </a:cubicBezTo>
                  <a:cubicBezTo>
                    <a:pt x="446" y="276"/>
                    <a:pt x="446" y="276"/>
                    <a:pt x="446" y="276"/>
                  </a:cubicBezTo>
                  <a:cubicBezTo>
                    <a:pt x="460" y="276"/>
                    <a:pt x="474" y="262"/>
                    <a:pt x="474" y="247"/>
                  </a:cubicBezTo>
                  <a:cubicBezTo>
                    <a:pt x="474" y="233"/>
                    <a:pt x="460" y="219"/>
                    <a:pt x="446" y="219"/>
                  </a:cubicBezTo>
                  <a:close/>
                  <a:moveTo>
                    <a:pt x="446" y="339"/>
                  </a:moveTo>
                  <a:lnTo>
                    <a:pt x="446" y="339"/>
                  </a:lnTo>
                  <a:cubicBezTo>
                    <a:pt x="276" y="339"/>
                    <a:pt x="276" y="339"/>
                    <a:pt x="276" y="339"/>
                  </a:cubicBezTo>
                  <a:cubicBezTo>
                    <a:pt x="226" y="339"/>
                    <a:pt x="226" y="339"/>
                    <a:pt x="226" y="339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92" y="339"/>
                    <a:pt x="78" y="353"/>
                    <a:pt x="78" y="367"/>
                  </a:cubicBezTo>
                  <a:cubicBezTo>
                    <a:pt x="78" y="389"/>
                    <a:pt x="92" y="396"/>
                    <a:pt x="106" y="396"/>
                  </a:cubicBezTo>
                  <a:cubicBezTo>
                    <a:pt x="226" y="396"/>
                    <a:pt x="226" y="396"/>
                    <a:pt x="226" y="396"/>
                  </a:cubicBezTo>
                  <a:cubicBezTo>
                    <a:pt x="276" y="396"/>
                    <a:pt x="276" y="396"/>
                    <a:pt x="276" y="396"/>
                  </a:cubicBezTo>
                  <a:cubicBezTo>
                    <a:pt x="446" y="396"/>
                    <a:pt x="446" y="396"/>
                    <a:pt x="446" y="396"/>
                  </a:cubicBezTo>
                  <a:cubicBezTo>
                    <a:pt x="460" y="396"/>
                    <a:pt x="474" y="389"/>
                    <a:pt x="474" y="367"/>
                  </a:cubicBezTo>
                  <a:cubicBezTo>
                    <a:pt x="474" y="353"/>
                    <a:pt x="460" y="339"/>
                    <a:pt x="446" y="339"/>
                  </a:cubicBezTo>
                  <a:close/>
                  <a:moveTo>
                    <a:pt x="417" y="113"/>
                  </a:moveTo>
                  <a:lnTo>
                    <a:pt x="417" y="113"/>
                  </a:lnTo>
                  <a:cubicBezTo>
                    <a:pt x="403" y="113"/>
                    <a:pt x="389" y="106"/>
                    <a:pt x="389" y="85"/>
                  </a:cubicBezTo>
                  <a:cubicBezTo>
                    <a:pt x="389" y="28"/>
                    <a:pt x="389" y="28"/>
                    <a:pt x="389" y="28"/>
                  </a:cubicBezTo>
                  <a:cubicBezTo>
                    <a:pt x="389" y="14"/>
                    <a:pt x="403" y="0"/>
                    <a:pt x="417" y="0"/>
                  </a:cubicBezTo>
                  <a:cubicBezTo>
                    <a:pt x="431" y="0"/>
                    <a:pt x="446" y="14"/>
                    <a:pt x="446" y="28"/>
                  </a:cubicBezTo>
                  <a:cubicBezTo>
                    <a:pt x="446" y="85"/>
                    <a:pt x="446" y="85"/>
                    <a:pt x="446" y="85"/>
                  </a:cubicBezTo>
                  <a:cubicBezTo>
                    <a:pt x="446" y="106"/>
                    <a:pt x="431" y="113"/>
                    <a:pt x="417" y="113"/>
                  </a:cubicBezTo>
                  <a:close/>
                  <a:moveTo>
                    <a:pt x="276" y="113"/>
                  </a:moveTo>
                  <a:lnTo>
                    <a:pt x="276" y="113"/>
                  </a:lnTo>
                  <a:cubicBezTo>
                    <a:pt x="262" y="113"/>
                    <a:pt x="248" y="106"/>
                    <a:pt x="248" y="85"/>
                  </a:cubicBezTo>
                  <a:cubicBezTo>
                    <a:pt x="248" y="28"/>
                    <a:pt x="248" y="28"/>
                    <a:pt x="248" y="28"/>
                  </a:cubicBezTo>
                  <a:cubicBezTo>
                    <a:pt x="248" y="14"/>
                    <a:pt x="262" y="0"/>
                    <a:pt x="276" y="0"/>
                  </a:cubicBezTo>
                  <a:cubicBezTo>
                    <a:pt x="290" y="0"/>
                    <a:pt x="304" y="14"/>
                    <a:pt x="304" y="28"/>
                  </a:cubicBezTo>
                  <a:cubicBezTo>
                    <a:pt x="304" y="85"/>
                    <a:pt x="304" y="85"/>
                    <a:pt x="304" y="85"/>
                  </a:cubicBezTo>
                  <a:cubicBezTo>
                    <a:pt x="304" y="106"/>
                    <a:pt x="290" y="113"/>
                    <a:pt x="276" y="11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21" y="113"/>
                    <a:pt x="106" y="106"/>
                    <a:pt x="106" y="85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06" y="14"/>
                    <a:pt x="121" y="0"/>
                    <a:pt x="135" y="0"/>
                  </a:cubicBezTo>
                  <a:cubicBezTo>
                    <a:pt x="149" y="0"/>
                    <a:pt x="163" y="14"/>
                    <a:pt x="163" y="28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3" y="106"/>
                    <a:pt x="149" y="113"/>
                    <a:pt x="135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6191205" y="1700678"/>
            <a:ext cx="575989" cy="576197"/>
            <a:chOff x="4788024" y="1275213"/>
            <a:chExt cx="432048" cy="432048"/>
          </a:xfrm>
        </p:grpSpPr>
        <p:sp>
          <p:nvSpPr>
            <p:cNvPr id="17" name="椭圆 65"/>
            <p:cNvSpPr>
              <a:spLocks noChangeArrowheads="1"/>
            </p:cNvSpPr>
            <p:nvPr/>
          </p:nvSpPr>
          <p:spPr bwMode="auto">
            <a:xfrm>
              <a:off x="4788024" y="1275213"/>
              <a:ext cx="432048" cy="432048"/>
            </a:xfrm>
            <a:prstGeom prst="ellipse">
              <a:avLst/>
            </a:prstGeom>
            <a:solidFill>
              <a:srgbClr val="F79600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110"/>
            <p:cNvSpPr>
              <a:spLocks noChangeArrowheads="1"/>
            </p:cNvSpPr>
            <p:nvPr/>
          </p:nvSpPr>
          <p:spPr bwMode="auto">
            <a:xfrm>
              <a:off x="4891102" y="1366806"/>
              <a:ext cx="250679" cy="248862"/>
            </a:xfrm>
            <a:custGeom>
              <a:avLst/>
              <a:gdLst>
                <a:gd name="T0" fmla="*/ 78678142 w 609"/>
                <a:gd name="T1" fmla="*/ 71002280 h 602"/>
                <a:gd name="T2" fmla="*/ 78678142 w 609"/>
                <a:gd name="T3" fmla="*/ 71002280 h 602"/>
                <a:gd name="T4" fmla="*/ 71302258 w 609"/>
                <a:gd name="T5" fmla="*/ 78441997 h 602"/>
                <a:gd name="T6" fmla="*/ 65867111 w 609"/>
                <a:gd name="T7" fmla="*/ 76614673 h 602"/>
                <a:gd name="T8" fmla="*/ 44774038 w 609"/>
                <a:gd name="T9" fmla="*/ 54426302 h 602"/>
                <a:gd name="T10" fmla="*/ 29245613 w 609"/>
                <a:gd name="T11" fmla="*/ 59125033 h 602"/>
                <a:gd name="T12" fmla="*/ 0 w 609"/>
                <a:gd name="T13" fmla="*/ 29497307 h 602"/>
                <a:gd name="T14" fmla="*/ 29245613 w 609"/>
                <a:gd name="T15" fmla="*/ 0 h 602"/>
                <a:gd name="T16" fmla="*/ 58491226 w 609"/>
                <a:gd name="T17" fmla="*/ 29497307 h 602"/>
                <a:gd name="T18" fmla="*/ 54867675 w 609"/>
                <a:gd name="T19" fmla="*/ 44376380 h 602"/>
                <a:gd name="T20" fmla="*/ 75960749 w 609"/>
                <a:gd name="T21" fmla="*/ 65520668 h 602"/>
                <a:gd name="T22" fmla="*/ 78678142 w 609"/>
                <a:gd name="T23" fmla="*/ 71002280 h 602"/>
                <a:gd name="T24" fmla="*/ 29245613 w 609"/>
                <a:gd name="T25" fmla="*/ 7439717 h 602"/>
                <a:gd name="T26" fmla="*/ 29245613 w 609"/>
                <a:gd name="T27" fmla="*/ 7439717 h 602"/>
                <a:gd name="T28" fmla="*/ 7246742 w 609"/>
                <a:gd name="T29" fmla="*/ 29497307 h 602"/>
                <a:gd name="T30" fmla="*/ 29245613 w 609"/>
                <a:gd name="T31" fmla="*/ 51685677 h 602"/>
                <a:gd name="T32" fmla="*/ 51244484 w 609"/>
                <a:gd name="T33" fmla="*/ 29497307 h 602"/>
                <a:gd name="T34" fmla="*/ 29245613 w 609"/>
                <a:gd name="T35" fmla="*/ 7439717 h 602"/>
                <a:gd name="T36" fmla="*/ 42056644 w 609"/>
                <a:gd name="T37" fmla="*/ 33282375 h 602"/>
                <a:gd name="T38" fmla="*/ 42056644 w 609"/>
                <a:gd name="T39" fmla="*/ 33282375 h 602"/>
                <a:gd name="T40" fmla="*/ 32868804 w 609"/>
                <a:gd name="T41" fmla="*/ 33282375 h 602"/>
                <a:gd name="T42" fmla="*/ 32868804 w 609"/>
                <a:gd name="T43" fmla="*/ 41504973 h 602"/>
                <a:gd name="T44" fmla="*/ 29245613 w 609"/>
                <a:gd name="T45" fmla="*/ 45290042 h 602"/>
                <a:gd name="T46" fmla="*/ 25622062 w 609"/>
                <a:gd name="T47" fmla="*/ 41504973 h 602"/>
                <a:gd name="T48" fmla="*/ 25622062 w 609"/>
                <a:gd name="T49" fmla="*/ 33282375 h 602"/>
                <a:gd name="T50" fmla="*/ 17340380 w 609"/>
                <a:gd name="T51" fmla="*/ 33282375 h 602"/>
                <a:gd name="T52" fmla="*/ 13716829 w 609"/>
                <a:gd name="T53" fmla="*/ 29497307 h 602"/>
                <a:gd name="T54" fmla="*/ 17340380 w 609"/>
                <a:gd name="T55" fmla="*/ 25842658 h 602"/>
                <a:gd name="T56" fmla="*/ 25622062 w 609"/>
                <a:gd name="T57" fmla="*/ 25842658 h 602"/>
                <a:gd name="T58" fmla="*/ 25622062 w 609"/>
                <a:gd name="T59" fmla="*/ 16575978 h 602"/>
                <a:gd name="T60" fmla="*/ 29245613 w 609"/>
                <a:gd name="T61" fmla="*/ 12921329 h 602"/>
                <a:gd name="T62" fmla="*/ 32868804 w 609"/>
                <a:gd name="T63" fmla="*/ 16575978 h 602"/>
                <a:gd name="T64" fmla="*/ 32868804 w 609"/>
                <a:gd name="T65" fmla="*/ 25842658 h 602"/>
                <a:gd name="T66" fmla="*/ 42056644 w 609"/>
                <a:gd name="T67" fmla="*/ 25842658 h 602"/>
                <a:gd name="T68" fmla="*/ 45679835 w 609"/>
                <a:gd name="T69" fmla="*/ 29497307 h 602"/>
                <a:gd name="T70" fmla="*/ 42056644 w 609"/>
                <a:gd name="T71" fmla="*/ 33282375 h 60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09" h="602">
                  <a:moveTo>
                    <a:pt x="608" y="544"/>
                  </a:moveTo>
                  <a:lnTo>
                    <a:pt x="608" y="544"/>
                  </a:lnTo>
                  <a:cubicBezTo>
                    <a:pt x="608" y="573"/>
                    <a:pt x="579" y="601"/>
                    <a:pt x="551" y="601"/>
                  </a:cubicBezTo>
                  <a:cubicBezTo>
                    <a:pt x="530" y="601"/>
                    <a:pt x="516" y="594"/>
                    <a:pt x="509" y="587"/>
                  </a:cubicBezTo>
                  <a:cubicBezTo>
                    <a:pt x="346" y="417"/>
                    <a:pt x="346" y="417"/>
                    <a:pt x="346" y="417"/>
                  </a:cubicBezTo>
                  <a:cubicBezTo>
                    <a:pt x="311" y="438"/>
                    <a:pt x="269" y="453"/>
                    <a:pt x="226" y="453"/>
                  </a:cubicBezTo>
                  <a:cubicBezTo>
                    <a:pt x="106" y="453"/>
                    <a:pt x="0" y="347"/>
                    <a:pt x="0" y="226"/>
                  </a:cubicBezTo>
                  <a:cubicBezTo>
                    <a:pt x="0" y="99"/>
                    <a:pt x="106" y="0"/>
                    <a:pt x="226" y="0"/>
                  </a:cubicBezTo>
                  <a:cubicBezTo>
                    <a:pt x="353" y="0"/>
                    <a:pt x="452" y="99"/>
                    <a:pt x="452" y="226"/>
                  </a:cubicBezTo>
                  <a:cubicBezTo>
                    <a:pt x="452" y="269"/>
                    <a:pt x="445" y="304"/>
                    <a:pt x="424" y="340"/>
                  </a:cubicBezTo>
                  <a:cubicBezTo>
                    <a:pt x="587" y="502"/>
                    <a:pt x="587" y="502"/>
                    <a:pt x="587" y="502"/>
                  </a:cubicBezTo>
                  <a:cubicBezTo>
                    <a:pt x="601" y="516"/>
                    <a:pt x="608" y="530"/>
                    <a:pt x="608" y="544"/>
                  </a:cubicBezTo>
                  <a:close/>
                  <a:moveTo>
                    <a:pt x="226" y="57"/>
                  </a:moveTo>
                  <a:lnTo>
                    <a:pt x="226" y="57"/>
                  </a:lnTo>
                  <a:cubicBezTo>
                    <a:pt x="134" y="57"/>
                    <a:pt x="56" y="127"/>
                    <a:pt x="56" y="226"/>
                  </a:cubicBezTo>
                  <a:cubicBezTo>
                    <a:pt x="56" y="318"/>
                    <a:pt x="134" y="396"/>
                    <a:pt x="226" y="396"/>
                  </a:cubicBezTo>
                  <a:cubicBezTo>
                    <a:pt x="325" y="396"/>
                    <a:pt x="396" y="318"/>
                    <a:pt x="396" y="226"/>
                  </a:cubicBezTo>
                  <a:cubicBezTo>
                    <a:pt x="396" y="127"/>
                    <a:pt x="325" y="57"/>
                    <a:pt x="226" y="57"/>
                  </a:cubicBezTo>
                  <a:close/>
                  <a:moveTo>
                    <a:pt x="325" y="255"/>
                  </a:moveTo>
                  <a:lnTo>
                    <a:pt x="325" y="255"/>
                  </a:lnTo>
                  <a:cubicBezTo>
                    <a:pt x="254" y="255"/>
                    <a:pt x="254" y="255"/>
                    <a:pt x="254" y="255"/>
                  </a:cubicBezTo>
                  <a:cubicBezTo>
                    <a:pt x="254" y="318"/>
                    <a:pt x="254" y="318"/>
                    <a:pt x="254" y="318"/>
                  </a:cubicBezTo>
                  <a:cubicBezTo>
                    <a:pt x="254" y="333"/>
                    <a:pt x="247" y="347"/>
                    <a:pt x="226" y="347"/>
                  </a:cubicBezTo>
                  <a:cubicBezTo>
                    <a:pt x="212" y="347"/>
                    <a:pt x="198" y="333"/>
                    <a:pt x="198" y="318"/>
                  </a:cubicBezTo>
                  <a:cubicBezTo>
                    <a:pt x="198" y="255"/>
                    <a:pt x="198" y="255"/>
                    <a:pt x="198" y="255"/>
                  </a:cubicBezTo>
                  <a:cubicBezTo>
                    <a:pt x="134" y="255"/>
                    <a:pt x="134" y="255"/>
                    <a:pt x="134" y="255"/>
                  </a:cubicBezTo>
                  <a:cubicBezTo>
                    <a:pt x="120" y="255"/>
                    <a:pt x="106" y="241"/>
                    <a:pt x="106" y="226"/>
                  </a:cubicBezTo>
                  <a:cubicBezTo>
                    <a:pt x="106" y="205"/>
                    <a:pt x="120" y="198"/>
                    <a:pt x="134" y="198"/>
                  </a:cubicBezTo>
                  <a:cubicBezTo>
                    <a:pt x="198" y="198"/>
                    <a:pt x="198" y="198"/>
                    <a:pt x="198" y="198"/>
                  </a:cubicBezTo>
                  <a:cubicBezTo>
                    <a:pt x="198" y="127"/>
                    <a:pt x="198" y="127"/>
                    <a:pt x="198" y="127"/>
                  </a:cubicBezTo>
                  <a:cubicBezTo>
                    <a:pt x="198" y="113"/>
                    <a:pt x="212" y="99"/>
                    <a:pt x="226" y="99"/>
                  </a:cubicBezTo>
                  <a:cubicBezTo>
                    <a:pt x="247" y="99"/>
                    <a:pt x="254" y="113"/>
                    <a:pt x="254" y="127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325" y="198"/>
                    <a:pt x="325" y="198"/>
                    <a:pt x="325" y="198"/>
                  </a:cubicBezTo>
                  <a:cubicBezTo>
                    <a:pt x="339" y="198"/>
                    <a:pt x="353" y="205"/>
                    <a:pt x="353" y="226"/>
                  </a:cubicBezTo>
                  <a:cubicBezTo>
                    <a:pt x="353" y="241"/>
                    <a:pt x="339" y="255"/>
                    <a:pt x="325" y="2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 userDrawn="1"/>
        </p:nvGrpSpPr>
        <p:grpSpPr>
          <a:xfrm>
            <a:off x="7055189" y="1700153"/>
            <a:ext cx="577036" cy="577246"/>
            <a:chOff x="5436096" y="1274820"/>
            <a:chExt cx="432833" cy="432834"/>
          </a:xfrm>
        </p:grpSpPr>
        <p:sp>
          <p:nvSpPr>
            <p:cNvPr id="25" name="椭圆 16"/>
            <p:cNvSpPr>
              <a:spLocks noChangeArrowheads="1"/>
            </p:cNvSpPr>
            <p:nvPr/>
          </p:nvSpPr>
          <p:spPr bwMode="auto">
            <a:xfrm>
              <a:off x="5436096" y="1274820"/>
              <a:ext cx="432833" cy="43283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16"/>
            <p:cNvSpPr>
              <a:spLocks noChangeArrowheads="1"/>
            </p:cNvSpPr>
            <p:nvPr/>
          </p:nvSpPr>
          <p:spPr bwMode="auto">
            <a:xfrm>
              <a:off x="5554420" y="1377705"/>
              <a:ext cx="196183" cy="227065"/>
            </a:xfrm>
            <a:custGeom>
              <a:avLst/>
              <a:gdLst>
                <a:gd name="T0" fmla="*/ 58106390 w 475"/>
                <a:gd name="T1" fmla="*/ 71207247 h 552"/>
                <a:gd name="T2" fmla="*/ 58106390 w 475"/>
                <a:gd name="T3" fmla="*/ 71207247 h 552"/>
                <a:gd name="T4" fmla="*/ 54327993 w 475"/>
                <a:gd name="T5" fmla="*/ 71207247 h 552"/>
                <a:gd name="T6" fmla="*/ 54327993 w 475"/>
                <a:gd name="T7" fmla="*/ 0 h 552"/>
                <a:gd name="T8" fmla="*/ 58106390 w 475"/>
                <a:gd name="T9" fmla="*/ 0 h 552"/>
                <a:gd name="T10" fmla="*/ 61754124 w 475"/>
                <a:gd name="T11" fmla="*/ 3618618 h 552"/>
                <a:gd name="T12" fmla="*/ 61754124 w 475"/>
                <a:gd name="T13" fmla="*/ 67588630 h 552"/>
                <a:gd name="T14" fmla="*/ 58106390 w 475"/>
                <a:gd name="T15" fmla="*/ 71207247 h 552"/>
                <a:gd name="T16" fmla="*/ 7426131 w 475"/>
                <a:gd name="T17" fmla="*/ 67588630 h 552"/>
                <a:gd name="T18" fmla="*/ 7426131 w 475"/>
                <a:gd name="T19" fmla="*/ 67588630 h 552"/>
                <a:gd name="T20" fmla="*/ 7426131 w 475"/>
                <a:gd name="T21" fmla="*/ 63970012 h 552"/>
                <a:gd name="T22" fmla="*/ 13809846 w 475"/>
                <a:gd name="T23" fmla="*/ 63970012 h 552"/>
                <a:gd name="T24" fmla="*/ 21235977 w 475"/>
                <a:gd name="T25" fmla="*/ 56603721 h 552"/>
                <a:gd name="T26" fmla="*/ 13809846 w 475"/>
                <a:gd name="T27" fmla="*/ 49237429 h 552"/>
                <a:gd name="T28" fmla="*/ 7426131 w 475"/>
                <a:gd name="T29" fmla="*/ 49237429 h 552"/>
                <a:gd name="T30" fmla="*/ 7426131 w 475"/>
                <a:gd name="T31" fmla="*/ 42905028 h 552"/>
                <a:gd name="T32" fmla="*/ 13809846 w 475"/>
                <a:gd name="T33" fmla="*/ 42905028 h 552"/>
                <a:gd name="T34" fmla="*/ 21235977 w 475"/>
                <a:gd name="T35" fmla="*/ 35539095 h 552"/>
                <a:gd name="T36" fmla="*/ 13809846 w 475"/>
                <a:gd name="T37" fmla="*/ 28301860 h 552"/>
                <a:gd name="T38" fmla="*/ 7426131 w 475"/>
                <a:gd name="T39" fmla="*/ 28301860 h 552"/>
                <a:gd name="T40" fmla="*/ 7426131 w 475"/>
                <a:gd name="T41" fmla="*/ 21840403 h 552"/>
                <a:gd name="T42" fmla="*/ 13809846 w 475"/>
                <a:gd name="T43" fmla="*/ 21840403 h 552"/>
                <a:gd name="T44" fmla="*/ 21235977 w 475"/>
                <a:gd name="T45" fmla="*/ 14603167 h 552"/>
                <a:gd name="T46" fmla="*/ 13809846 w 475"/>
                <a:gd name="T47" fmla="*/ 7236876 h 552"/>
                <a:gd name="T48" fmla="*/ 7426131 w 475"/>
                <a:gd name="T49" fmla="*/ 7236876 h 552"/>
                <a:gd name="T50" fmla="*/ 7426131 w 475"/>
                <a:gd name="T51" fmla="*/ 3618618 h 552"/>
                <a:gd name="T52" fmla="*/ 11074226 w 475"/>
                <a:gd name="T53" fmla="*/ 0 h 552"/>
                <a:gd name="T54" fmla="*/ 50680259 w 475"/>
                <a:gd name="T55" fmla="*/ 0 h 552"/>
                <a:gd name="T56" fmla="*/ 50680259 w 475"/>
                <a:gd name="T57" fmla="*/ 71207247 h 552"/>
                <a:gd name="T58" fmla="*/ 11074226 w 475"/>
                <a:gd name="T59" fmla="*/ 71207247 h 552"/>
                <a:gd name="T60" fmla="*/ 7426131 w 475"/>
                <a:gd name="T61" fmla="*/ 67588630 h 552"/>
                <a:gd name="T62" fmla="*/ 17588243 w 475"/>
                <a:gd name="T63" fmla="*/ 14603167 h 552"/>
                <a:gd name="T64" fmla="*/ 17588243 w 475"/>
                <a:gd name="T65" fmla="*/ 14603167 h 552"/>
                <a:gd name="T66" fmla="*/ 13809846 w 475"/>
                <a:gd name="T67" fmla="*/ 18221785 h 552"/>
                <a:gd name="T68" fmla="*/ 3778036 w 475"/>
                <a:gd name="T69" fmla="*/ 18221785 h 552"/>
                <a:gd name="T70" fmla="*/ 0 w 475"/>
                <a:gd name="T71" fmla="*/ 14603167 h 552"/>
                <a:gd name="T72" fmla="*/ 3778036 w 475"/>
                <a:gd name="T73" fmla="*/ 10984909 h 552"/>
                <a:gd name="T74" fmla="*/ 13809846 w 475"/>
                <a:gd name="T75" fmla="*/ 10984909 h 552"/>
                <a:gd name="T76" fmla="*/ 17588243 w 475"/>
                <a:gd name="T77" fmla="*/ 14603167 h 552"/>
                <a:gd name="T78" fmla="*/ 3778036 w 475"/>
                <a:gd name="T79" fmla="*/ 31920478 h 552"/>
                <a:gd name="T80" fmla="*/ 3778036 w 475"/>
                <a:gd name="T81" fmla="*/ 31920478 h 552"/>
                <a:gd name="T82" fmla="*/ 13809846 w 475"/>
                <a:gd name="T83" fmla="*/ 31920478 h 552"/>
                <a:gd name="T84" fmla="*/ 17588243 w 475"/>
                <a:gd name="T85" fmla="*/ 35539095 h 552"/>
                <a:gd name="T86" fmla="*/ 13809846 w 475"/>
                <a:gd name="T87" fmla="*/ 39286770 h 552"/>
                <a:gd name="T88" fmla="*/ 3778036 w 475"/>
                <a:gd name="T89" fmla="*/ 39286770 h 552"/>
                <a:gd name="T90" fmla="*/ 0 w 475"/>
                <a:gd name="T91" fmla="*/ 35539095 h 552"/>
                <a:gd name="T92" fmla="*/ 3778036 w 475"/>
                <a:gd name="T93" fmla="*/ 31920478 h 552"/>
                <a:gd name="T94" fmla="*/ 3778036 w 475"/>
                <a:gd name="T95" fmla="*/ 52985462 h 552"/>
                <a:gd name="T96" fmla="*/ 3778036 w 475"/>
                <a:gd name="T97" fmla="*/ 52985462 h 552"/>
                <a:gd name="T98" fmla="*/ 13809846 w 475"/>
                <a:gd name="T99" fmla="*/ 52985462 h 552"/>
                <a:gd name="T100" fmla="*/ 17588243 w 475"/>
                <a:gd name="T101" fmla="*/ 56603721 h 552"/>
                <a:gd name="T102" fmla="*/ 13809846 w 475"/>
                <a:gd name="T103" fmla="*/ 60222338 h 552"/>
                <a:gd name="T104" fmla="*/ 3778036 w 475"/>
                <a:gd name="T105" fmla="*/ 60222338 h 552"/>
                <a:gd name="T106" fmla="*/ 0 w 475"/>
                <a:gd name="T107" fmla="*/ 56603721 h 552"/>
                <a:gd name="T108" fmla="*/ 3778036 w 475"/>
                <a:gd name="T109" fmla="*/ 52985462 h 55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75" h="552">
                  <a:moveTo>
                    <a:pt x="446" y="551"/>
                  </a:moveTo>
                  <a:lnTo>
                    <a:pt x="446" y="551"/>
                  </a:lnTo>
                  <a:cubicBezTo>
                    <a:pt x="417" y="551"/>
                    <a:pt x="417" y="551"/>
                    <a:pt x="417" y="551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446" y="0"/>
                    <a:pt x="446" y="0"/>
                    <a:pt x="446" y="0"/>
                  </a:cubicBezTo>
                  <a:cubicBezTo>
                    <a:pt x="460" y="0"/>
                    <a:pt x="474" y="14"/>
                    <a:pt x="474" y="28"/>
                  </a:cubicBezTo>
                  <a:cubicBezTo>
                    <a:pt x="474" y="523"/>
                    <a:pt x="474" y="523"/>
                    <a:pt x="474" y="523"/>
                  </a:cubicBezTo>
                  <a:cubicBezTo>
                    <a:pt x="474" y="537"/>
                    <a:pt x="460" y="551"/>
                    <a:pt x="446" y="551"/>
                  </a:cubicBezTo>
                  <a:close/>
                  <a:moveTo>
                    <a:pt x="57" y="523"/>
                  </a:moveTo>
                  <a:lnTo>
                    <a:pt x="57" y="523"/>
                  </a:lnTo>
                  <a:cubicBezTo>
                    <a:pt x="57" y="495"/>
                    <a:pt x="57" y="495"/>
                    <a:pt x="57" y="495"/>
                  </a:cubicBezTo>
                  <a:cubicBezTo>
                    <a:pt x="106" y="495"/>
                    <a:pt x="106" y="495"/>
                    <a:pt x="106" y="495"/>
                  </a:cubicBezTo>
                  <a:cubicBezTo>
                    <a:pt x="135" y="495"/>
                    <a:pt x="163" y="466"/>
                    <a:pt x="163" y="438"/>
                  </a:cubicBezTo>
                  <a:cubicBezTo>
                    <a:pt x="163" y="403"/>
                    <a:pt x="135" y="381"/>
                    <a:pt x="106" y="381"/>
                  </a:cubicBezTo>
                  <a:cubicBezTo>
                    <a:pt x="57" y="381"/>
                    <a:pt x="57" y="381"/>
                    <a:pt x="57" y="381"/>
                  </a:cubicBezTo>
                  <a:cubicBezTo>
                    <a:pt x="57" y="332"/>
                    <a:pt x="57" y="332"/>
                    <a:pt x="57" y="332"/>
                  </a:cubicBezTo>
                  <a:cubicBezTo>
                    <a:pt x="106" y="332"/>
                    <a:pt x="106" y="332"/>
                    <a:pt x="106" y="332"/>
                  </a:cubicBezTo>
                  <a:cubicBezTo>
                    <a:pt x="135" y="332"/>
                    <a:pt x="163" y="304"/>
                    <a:pt x="163" y="275"/>
                  </a:cubicBezTo>
                  <a:cubicBezTo>
                    <a:pt x="163" y="247"/>
                    <a:pt x="135" y="219"/>
                    <a:pt x="106" y="219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7" y="169"/>
                    <a:pt x="57" y="169"/>
                    <a:pt x="57" y="169"/>
                  </a:cubicBezTo>
                  <a:cubicBezTo>
                    <a:pt x="106" y="169"/>
                    <a:pt x="106" y="169"/>
                    <a:pt x="106" y="169"/>
                  </a:cubicBezTo>
                  <a:cubicBezTo>
                    <a:pt x="135" y="169"/>
                    <a:pt x="163" y="148"/>
                    <a:pt x="163" y="113"/>
                  </a:cubicBezTo>
                  <a:cubicBezTo>
                    <a:pt x="163" y="85"/>
                    <a:pt x="135" y="56"/>
                    <a:pt x="106" y="56"/>
                  </a:cubicBezTo>
                  <a:cubicBezTo>
                    <a:pt x="57" y="56"/>
                    <a:pt x="57" y="56"/>
                    <a:pt x="57" y="56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14"/>
                    <a:pt x="71" y="0"/>
                    <a:pt x="85" y="0"/>
                  </a:cubicBezTo>
                  <a:cubicBezTo>
                    <a:pt x="389" y="0"/>
                    <a:pt x="389" y="0"/>
                    <a:pt x="389" y="0"/>
                  </a:cubicBezTo>
                  <a:cubicBezTo>
                    <a:pt x="389" y="551"/>
                    <a:pt x="389" y="551"/>
                    <a:pt x="389" y="551"/>
                  </a:cubicBezTo>
                  <a:cubicBezTo>
                    <a:pt x="85" y="551"/>
                    <a:pt x="85" y="551"/>
                    <a:pt x="85" y="551"/>
                  </a:cubicBezTo>
                  <a:cubicBezTo>
                    <a:pt x="71" y="551"/>
                    <a:pt x="57" y="537"/>
                    <a:pt x="57" y="523"/>
                  </a:cubicBezTo>
                  <a:close/>
                  <a:moveTo>
                    <a:pt x="135" y="113"/>
                  </a:moveTo>
                  <a:lnTo>
                    <a:pt x="135" y="113"/>
                  </a:lnTo>
                  <a:cubicBezTo>
                    <a:pt x="135" y="134"/>
                    <a:pt x="120" y="141"/>
                    <a:pt x="106" y="141"/>
                  </a:cubicBezTo>
                  <a:cubicBezTo>
                    <a:pt x="29" y="141"/>
                    <a:pt x="29" y="141"/>
                    <a:pt x="29" y="141"/>
                  </a:cubicBezTo>
                  <a:cubicBezTo>
                    <a:pt x="15" y="141"/>
                    <a:pt x="0" y="134"/>
                    <a:pt x="0" y="113"/>
                  </a:cubicBezTo>
                  <a:cubicBezTo>
                    <a:pt x="0" y="99"/>
                    <a:pt x="15" y="85"/>
                    <a:pt x="29" y="85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20" y="85"/>
                    <a:pt x="135" y="99"/>
                    <a:pt x="135" y="113"/>
                  </a:cubicBezTo>
                  <a:close/>
                  <a:moveTo>
                    <a:pt x="29" y="247"/>
                  </a:moveTo>
                  <a:lnTo>
                    <a:pt x="29" y="247"/>
                  </a:lnTo>
                  <a:cubicBezTo>
                    <a:pt x="106" y="247"/>
                    <a:pt x="106" y="247"/>
                    <a:pt x="106" y="247"/>
                  </a:cubicBezTo>
                  <a:cubicBezTo>
                    <a:pt x="120" y="247"/>
                    <a:pt x="135" y="261"/>
                    <a:pt x="135" y="275"/>
                  </a:cubicBezTo>
                  <a:cubicBezTo>
                    <a:pt x="135" y="290"/>
                    <a:pt x="120" y="304"/>
                    <a:pt x="106" y="304"/>
                  </a:cubicBezTo>
                  <a:cubicBezTo>
                    <a:pt x="29" y="304"/>
                    <a:pt x="29" y="304"/>
                    <a:pt x="29" y="304"/>
                  </a:cubicBezTo>
                  <a:cubicBezTo>
                    <a:pt x="15" y="304"/>
                    <a:pt x="0" y="290"/>
                    <a:pt x="0" y="275"/>
                  </a:cubicBezTo>
                  <a:cubicBezTo>
                    <a:pt x="0" y="261"/>
                    <a:pt x="15" y="247"/>
                    <a:pt x="29" y="247"/>
                  </a:cubicBezTo>
                  <a:close/>
                  <a:moveTo>
                    <a:pt x="29" y="410"/>
                  </a:moveTo>
                  <a:lnTo>
                    <a:pt x="29" y="410"/>
                  </a:lnTo>
                  <a:cubicBezTo>
                    <a:pt x="106" y="410"/>
                    <a:pt x="106" y="410"/>
                    <a:pt x="106" y="410"/>
                  </a:cubicBezTo>
                  <a:cubicBezTo>
                    <a:pt x="120" y="410"/>
                    <a:pt x="135" y="417"/>
                    <a:pt x="135" y="438"/>
                  </a:cubicBezTo>
                  <a:cubicBezTo>
                    <a:pt x="135" y="452"/>
                    <a:pt x="120" y="466"/>
                    <a:pt x="106" y="466"/>
                  </a:cubicBezTo>
                  <a:cubicBezTo>
                    <a:pt x="29" y="466"/>
                    <a:pt x="29" y="466"/>
                    <a:pt x="29" y="466"/>
                  </a:cubicBezTo>
                  <a:cubicBezTo>
                    <a:pt x="15" y="466"/>
                    <a:pt x="0" y="452"/>
                    <a:pt x="0" y="438"/>
                  </a:cubicBezTo>
                  <a:cubicBezTo>
                    <a:pt x="0" y="417"/>
                    <a:pt x="15" y="410"/>
                    <a:pt x="29" y="4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4463238" y="1700153"/>
            <a:ext cx="577036" cy="577246"/>
            <a:chOff x="3491880" y="1274820"/>
            <a:chExt cx="432833" cy="432834"/>
          </a:xfrm>
        </p:grpSpPr>
        <p:sp>
          <p:nvSpPr>
            <p:cNvPr id="11" name="椭圆 16"/>
            <p:cNvSpPr>
              <a:spLocks noChangeArrowheads="1"/>
            </p:cNvSpPr>
            <p:nvPr/>
          </p:nvSpPr>
          <p:spPr bwMode="auto">
            <a:xfrm>
              <a:off x="3491880" y="1274820"/>
              <a:ext cx="432833" cy="432834"/>
            </a:xfrm>
            <a:prstGeom prst="ellipse">
              <a:avLst/>
            </a:prstGeom>
            <a:solidFill>
              <a:srgbClr val="136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Freeform 75"/>
            <p:cNvSpPr>
              <a:spLocks noChangeArrowheads="1"/>
            </p:cNvSpPr>
            <p:nvPr/>
          </p:nvSpPr>
          <p:spPr bwMode="auto">
            <a:xfrm>
              <a:off x="3583864" y="1385879"/>
              <a:ext cx="248863" cy="210716"/>
            </a:xfrm>
            <a:custGeom>
              <a:avLst/>
              <a:gdLst>
                <a:gd name="T0" fmla="*/ 74657633 w 602"/>
                <a:gd name="T1" fmla="*/ 66362244 h 510"/>
                <a:gd name="T2" fmla="*/ 74657633 w 602"/>
                <a:gd name="T3" fmla="*/ 66362244 h 510"/>
                <a:gd name="T4" fmla="*/ 3654665 w 602"/>
                <a:gd name="T5" fmla="*/ 66362244 h 510"/>
                <a:gd name="T6" fmla="*/ 0 w 602"/>
                <a:gd name="T7" fmla="*/ 62711741 h 510"/>
                <a:gd name="T8" fmla="*/ 0 w 602"/>
                <a:gd name="T9" fmla="*/ 3650503 h 510"/>
                <a:gd name="T10" fmla="*/ 3654665 w 602"/>
                <a:gd name="T11" fmla="*/ 0 h 510"/>
                <a:gd name="T12" fmla="*/ 7308970 w 602"/>
                <a:gd name="T13" fmla="*/ 3650503 h 510"/>
                <a:gd name="T14" fmla="*/ 7308970 w 602"/>
                <a:gd name="T15" fmla="*/ 50717076 h 510"/>
                <a:gd name="T16" fmla="*/ 7308970 w 602"/>
                <a:gd name="T17" fmla="*/ 50717076 h 510"/>
                <a:gd name="T18" fmla="*/ 7308970 w 602"/>
                <a:gd name="T19" fmla="*/ 58930528 h 510"/>
                <a:gd name="T20" fmla="*/ 74657633 w 602"/>
                <a:gd name="T21" fmla="*/ 58930528 h 510"/>
                <a:gd name="T22" fmla="*/ 78442719 w 602"/>
                <a:gd name="T23" fmla="*/ 62711741 h 510"/>
                <a:gd name="T24" fmla="*/ 74657633 w 602"/>
                <a:gd name="T25" fmla="*/ 66362244 h 510"/>
                <a:gd name="T26" fmla="*/ 66434636 w 602"/>
                <a:gd name="T27" fmla="*/ 55280025 h 510"/>
                <a:gd name="T28" fmla="*/ 66434636 w 602"/>
                <a:gd name="T29" fmla="*/ 55280025 h 510"/>
                <a:gd name="T30" fmla="*/ 58995246 w 602"/>
                <a:gd name="T31" fmla="*/ 55280025 h 510"/>
                <a:gd name="T32" fmla="*/ 55340580 w 602"/>
                <a:gd name="T33" fmla="*/ 51629522 h 510"/>
                <a:gd name="T34" fmla="*/ 55340580 w 602"/>
                <a:gd name="T35" fmla="*/ 25814941 h 510"/>
                <a:gd name="T36" fmla="*/ 58995246 w 602"/>
                <a:gd name="T37" fmla="*/ 22164077 h 510"/>
                <a:gd name="T38" fmla="*/ 66434636 w 602"/>
                <a:gd name="T39" fmla="*/ 22164077 h 510"/>
                <a:gd name="T40" fmla="*/ 70089301 w 602"/>
                <a:gd name="T41" fmla="*/ 25814941 h 510"/>
                <a:gd name="T42" fmla="*/ 70089301 w 602"/>
                <a:gd name="T43" fmla="*/ 51629522 h 510"/>
                <a:gd name="T44" fmla="*/ 66434636 w 602"/>
                <a:gd name="T45" fmla="*/ 55280025 h 510"/>
                <a:gd name="T46" fmla="*/ 45159830 w 602"/>
                <a:gd name="T47" fmla="*/ 55280025 h 510"/>
                <a:gd name="T48" fmla="*/ 45159830 w 602"/>
                <a:gd name="T49" fmla="*/ 55280025 h 510"/>
                <a:gd name="T50" fmla="*/ 37850860 w 602"/>
                <a:gd name="T51" fmla="*/ 55280025 h 510"/>
                <a:gd name="T52" fmla="*/ 34065774 w 602"/>
                <a:gd name="T53" fmla="*/ 51629522 h 510"/>
                <a:gd name="T54" fmla="*/ 34065774 w 602"/>
                <a:gd name="T55" fmla="*/ 11082219 h 510"/>
                <a:gd name="T56" fmla="*/ 37850860 w 602"/>
                <a:gd name="T57" fmla="*/ 7431355 h 510"/>
                <a:gd name="T58" fmla="*/ 45159830 w 602"/>
                <a:gd name="T59" fmla="*/ 7431355 h 510"/>
                <a:gd name="T60" fmla="*/ 48814495 w 602"/>
                <a:gd name="T61" fmla="*/ 11082219 h 510"/>
                <a:gd name="T62" fmla="*/ 48814495 w 602"/>
                <a:gd name="T63" fmla="*/ 51629522 h 510"/>
                <a:gd name="T64" fmla="*/ 45159830 w 602"/>
                <a:gd name="T65" fmla="*/ 55280025 h 510"/>
                <a:gd name="T66" fmla="*/ 24929472 w 602"/>
                <a:gd name="T67" fmla="*/ 55280025 h 510"/>
                <a:gd name="T68" fmla="*/ 24929472 w 602"/>
                <a:gd name="T69" fmla="*/ 55280025 h 510"/>
                <a:gd name="T70" fmla="*/ 17489720 w 602"/>
                <a:gd name="T71" fmla="*/ 55280025 h 510"/>
                <a:gd name="T72" fmla="*/ 13835055 w 602"/>
                <a:gd name="T73" fmla="*/ 51629522 h 510"/>
                <a:gd name="T74" fmla="*/ 13835055 w 602"/>
                <a:gd name="T75" fmla="*/ 44198166 h 510"/>
                <a:gd name="T76" fmla="*/ 17489720 w 602"/>
                <a:gd name="T77" fmla="*/ 40547302 h 510"/>
                <a:gd name="T78" fmla="*/ 24929472 w 602"/>
                <a:gd name="T79" fmla="*/ 40547302 h 510"/>
                <a:gd name="T80" fmla="*/ 28583776 w 602"/>
                <a:gd name="T81" fmla="*/ 44198166 h 510"/>
                <a:gd name="T82" fmla="*/ 28583776 w 602"/>
                <a:gd name="T83" fmla="*/ 51629522 h 510"/>
                <a:gd name="T84" fmla="*/ 24929472 w 602"/>
                <a:gd name="T85" fmla="*/ 55280025 h 5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602" h="510">
                  <a:moveTo>
                    <a:pt x="572" y="509"/>
                  </a:moveTo>
                  <a:lnTo>
                    <a:pt x="572" y="509"/>
                  </a:lnTo>
                  <a:cubicBezTo>
                    <a:pt x="28" y="509"/>
                    <a:pt x="28" y="509"/>
                    <a:pt x="28" y="509"/>
                  </a:cubicBezTo>
                  <a:cubicBezTo>
                    <a:pt x="14" y="509"/>
                    <a:pt x="0" y="502"/>
                    <a:pt x="0" y="48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4"/>
                    <a:pt x="14" y="0"/>
                    <a:pt x="28" y="0"/>
                  </a:cubicBezTo>
                  <a:cubicBezTo>
                    <a:pt x="42" y="0"/>
                    <a:pt x="56" y="14"/>
                    <a:pt x="56" y="28"/>
                  </a:cubicBezTo>
                  <a:cubicBezTo>
                    <a:pt x="56" y="389"/>
                    <a:pt x="56" y="389"/>
                    <a:pt x="56" y="389"/>
                  </a:cubicBezTo>
                  <a:cubicBezTo>
                    <a:pt x="56" y="452"/>
                    <a:pt x="56" y="452"/>
                    <a:pt x="56" y="452"/>
                  </a:cubicBezTo>
                  <a:cubicBezTo>
                    <a:pt x="572" y="452"/>
                    <a:pt x="572" y="452"/>
                    <a:pt x="572" y="452"/>
                  </a:cubicBezTo>
                  <a:cubicBezTo>
                    <a:pt x="594" y="452"/>
                    <a:pt x="601" y="467"/>
                    <a:pt x="601" y="481"/>
                  </a:cubicBezTo>
                  <a:cubicBezTo>
                    <a:pt x="601" y="502"/>
                    <a:pt x="594" y="509"/>
                    <a:pt x="572" y="509"/>
                  </a:cubicBezTo>
                  <a:close/>
                  <a:moveTo>
                    <a:pt x="509" y="424"/>
                  </a:moveTo>
                  <a:lnTo>
                    <a:pt x="509" y="424"/>
                  </a:lnTo>
                  <a:cubicBezTo>
                    <a:pt x="452" y="424"/>
                    <a:pt x="452" y="424"/>
                    <a:pt x="452" y="424"/>
                  </a:cubicBezTo>
                  <a:cubicBezTo>
                    <a:pt x="438" y="424"/>
                    <a:pt x="424" y="417"/>
                    <a:pt x="424" y="396"/>
                  </a:cubicBezTo>
                  <a:cubicBezTo>
                    <a:pt x="424" y="198"/>
                    <a:pt x="424" y="198"/>
                    <a:pt x="424" y="198"/>
                  </a:cubicBezTo>
                  <a:cubicBezTo>
                    <a:pt x="424" y="184"/>
                    <a:pt x="438" y="170"/>
                    <a:pt x="452" y="170"/>
                  </a:cubicBezTo>
                  <a:cubicBezTo>
                    <a:pt x="509" y="170"/>
                    <a:pt x="509" y="170"/>
                    <a:pt x="509" y="170"/>
                  </a:cubicBezTo>
                  <a:cubicBezTo>
                    <a:pt x="523" y="170"/>
                    <a:pt x="537" y="184"/>
                    <a:pt x="537" y="198"/>
                  </a:cubicBezTo>
                  <a:cubicBezTo>
                    <a:pt x="537" y="396"/>
                    <a:pt x="537" y="396"/>
                    <a:pt x="537" y="396"/>
                  </a:cubicBezTo>
                  <a:cubicBezTo>
                    <a:pt x="537" y="417"/>
                    <a:pt x="523" y="424"/>
                    <a:pt x="509" y="424"/>
                  </a:cubicBezTo>
                  <a:close/>
                  <a:moveTo>
                    <a:pt x="346" y="424"/>
                  </a:moveTo>
                  <a:lnTo>
                    <a:pt x="346" y="424"/>
                  </a:lnTo>
                  <a:cubicBezTo>
                    <a:pt x="290" y="424"/>
                    <a:pt x="290" y="424"/>
                    <a:pt x="290" y="424"/>
                  </a:cubicBezTo>
                  <a:cubicBezTo>
                    <a:pt x="276" y="424"/>
                    <a:pt x="261" y="417"/>
                    <a:pt x="261" y="396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71"/>
                    <a:pt x="276" y="57"/>
                    <a:pt x="290" y="57"/>
                  </a:cubicBezTo>
                  <a:cubicBezTo>
                    <a:pt x="346" y="57"/>
                    <a:pt x="346" y="57"/>
                    <a:pt x="346" y="57"/>
                  </a:cubicBezTo>
                  <a:cubicBezTo>
                    <a:pt x="367" y="57"/>
                    <a:pt x="374" y="71"/>
                    <a:pt x="374" y="85"/>
                  </a:cubicBezTo>
                  <a:cubicBezTo>
                    <a:pt x="374" y="396"/>
                    <a:pt x="374" y="396"/>
                    <a:pt x="374" y="396"/>
                  </a:cubicBezTo>
                  <a:cubicBezTo>
                    <a:pt x="374" y="417"/>
                    <a:pt x="367" y="424"/>
                    <a:pt x="346" y="424"/>
                  </a:cubicBezTo>
                  <a:close/>
                  <a:moveTo>
                    <a:pt x="191" y="424"/>
                  </a:moveTo>
                  <a:lnTo>
                    <a:pt x="191" y="424"/>
                  </a:lnTo>
                  <a:cubicBezTo>
                    <a:pt x="134" y="424"/>
                    <a:pt x="134" y="424"/>
                    <a:pt x="134" y="424"/>
                  </a:cubicBezTo>
                  <a:cubicBezTo>
                    <a:pt x="113" y="424"/>
                    <a:pt x="106" y="417"/>
                    <a:pt x="106" y="396"/>
                  </a:cubicBezTo>
                  <a:cubicBezTo>
                    <a:pt x="106" y="339"/>
                    <a:pt x="106" y="339"/>
                    <a:pt x="106" y="339"/>
                  </a:cubicBezTo>
                  <a:cubicBezTo>
                    <a:pt x="106" y="325"/>
                    <a:pt x="113" y="311"/>
                    <a:pt x="134" y="311"/>
                  </a:cubicBezTo>
                  <a:cubicBezTo>
                    <a:pt x="191" y="311"/>
                    <a:pt x="191" y="311"/>
                    <a:pt x="191" y="311"/>
                  </a:cubicBezTo>
                  <a:cubicBezTo>
                    <a:pt x="205" y="311"/>
                    <a:pt x="219" y="325"/>
                    <a:pt x="219" y="339"/>
                  </a:cubicBezTo>
                  <a:cubicBezTo>
                    <a:pt x="219" y="396"/>
                    <a:pt x="219" y="396"/>
                    <a:pt x="219" y="396"/>
                  </a:cubicBezTo>
                  <a:cubicBezTo>
                    <a:pt x="219" y="417"/>
                    <a:pt x="205" y="424"/>
                    <a:pt x="191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5327222" y="1700153"/>
            <a:ext cx="577036" cy="577246"/>
            <a:chOff x="4139952" y="1274820"/>
            <a:chExt cx="432833" cy="432834"/>
          </a:xfrm>
        </p:grpSpPr>
        <p:sp>
          <p:nvSpPr>
            <p:cNvPr id="24" name="椭圆 16"/>
            <p:cNvSpPr>
              <a:spLocks noChangeArrowheads="1"/>
            </p:cNvSpPr>
            <p:nvPr/>
          </p:nvSpPr>
          <p:spPr bwMode="auto">
            <a:xfrm>
              <a:off x="4139952" y="1274820"/>
              <a:ext cx="432833" cy="432834"/>
            </a:xfrm>
            <a:prstGeom prst="ellipse">
              <a:avLst/>
            </a:prstGeom>
            <a:solidFill>
              <a:srgbClr val="3992DB"/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84"/>
            <p:cNvSpPr>
              <a:spLocks noChangeArrowheads="1"/>
            </p:cNvSpPr>
            <p:nvPr/>
          </p:nvSpPr>
          <p:spPr bwMode="auto">
            <a:xfrm>
              <a:off x="4241546" y="1366806"/>
              <a:ext cx="248863" cy="248863"/>
            </a:xfrm>
            <a:custGeom>
              <a:avLst/>
              <a:gdLst>
                <a:gd name="T0" fmla="*/ 43332858 w 602"/>
                <a:gd name="T1" fmla="*/ 34979440 h 602"/>
                <a:gd name="T2" fmla="*/ 43332858 w 602"/>
                <a:gd name="T3" fmla="*/ 34979440 h 602"/>
                <a:gd name="T4" fmla="*/ 43332858 w 602"/>
                <a:gd name="T5" fmla="*/ 0 h 602"/>
                <a:gd name="T6" fmla="*/ 78442719 w 602"/>
                <a:gd name="T7" fmla="*/ 34979440 h 602"/>
                <a:gd name="T8" fmla="*/ 43332858 w 602"/>
                <a:gd name="T9" fmla="*/ 34979440 h 602"/>
                <a:gd name="T10" fmla="*/ 36023527 w 602"/>
                <a:gd name="T11" fmla="*/ 78442719 h 602"/>
                <a:gd name="T12" fmla="*/ 36023527 w 602"/>
                <a:gd name="T13" fmla="*/ 78442719 h 602"/>
                <a:gd name="T14" fmla="*/ 0 w 602"/>
                <a:gd name="T15" fmla="*/ 42419192 h 602"/>
                <a:gd name="T16" fmla="*/ 36023527 w 602"/>
                <a:gd name="T17" fmla="*/ 7308970 h 602"/>
                <a:gd name="T18" fmla="*/ 36023527 w 602"/>
                <a:gd name="T19" fmla="*/ 42419192 h 602"/>
                <a:gd name="T20" fmla="*/ 71002968 w 602"/>
                <a:gd name="T21" fmla="*/ 42419192 h 602"/>
                <a:gd name="T22" fmla="*/ 36023527 w 602"/>
                <a:gd name="T23" fmla="*/ 78442719 h 6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602" h="602">
                  <a:moveTo>
                    <a:pt x="332" y="268"/>
                  </a:moveTo>
                  <a:lnTo>
                    <a:pt x="332" y="268"/>
                  </a:lnTo>
                  <a:cubicBezTo>
                    <a:pt x="332" y="0"/>
                    <a:pt x="332" y="0"/>
                    <a:pt x="332" y="0"/>
                  </a:cubicBezTo>
                  <a:cubicBezTo>
                    <a:pt x="481" y="0"/>
                    <a:pt x="601" y="120"/>
                    <a:pt x="601" y="268"/>
                  </a:cubicBezTo>
                  <a:lnTo>
                    <a:pt x="332" y="268"/>
                  </a:lnTo>
                  <a:close/>
                  <a:moveTo>
                    <a:pt x="276" y="601"/>
                  </a:moveTo>
                  <a:lnTo>
                    <a:pt x="276" y="601"/>
                  </a:lnTo>
                  <a:cubicBezTo>
                    <a:pt x="120" y="601"/>
                    <a:pt x="0" y="480"/>
                    <a:pt x="0" y="325"/>
                  </a:cubicBezTo>
                  <a:cubicBezTo>
                    <a:pt x="0" y="176"/>
                    <a:pt x="120" y="56"/>
                    <a:pt x="276" y="56"/>
                  </a:cubicBezTo>
                  <a:cubicBezTo>
                    <a:pt x="276" y="325"/>
                    <a:pt x="276" y="325"/>
                    <a:pt x="276" y="325"/>
                  </a:cubicBezTo>
                  <a:cubicBezTo>
                    <a:pt x="544" y="325"/>
                    <a:pt x="544" y="325"/>
                    <a:pt x="544" y="325"/>
                  </a:cubicBezTo>
                  <a:cubicBezTo>
                    <a:pt x="544" y="480"/>
                    <a:pt x="424" y="601"/>
                    <a:pt x="276" y="6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none" lIns="34290" tIns="17145" rIns="34290" bIns="17145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2"/>
            <a:ext cx="10971372" cy="1143265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121917" tIns="60958" rIns="121917" bIns="60958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21917" tIns="60958" rIns="121917" bIns="6095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txStyles>
    <p:titleStyle>
      <a:lvl1pPr algn="ctr" defTabSz="121920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3.xml"/><Relationship Id="rId4" Type="http://schemas.openxmlformats.org/officeDocument/2006/relationships/image" Target="../media/image63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4.xml"/><Relationship Id="rId4" Type="http://schemas.openxmlformats.org/officeDocument/2006/relationships/image" Target="../media/image63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5.xml"/><Relationship Id="rId4" Type="http://schemas.openxmlformats.org/officeDocument/2006/relationships/image" Target="../media/image63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6.xml"/><Relationship Id="rId4" Type="http://schemas.openxmlformats.org/officeDocument/2006/relationships/image" Target="../media/image63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7.xml"/><Relationship Id="rId4" Type="http://schemas.openxmlformats.org/officeDocument/2006/relationships/image" Target="../media/image6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8.xml"/><Relationship Id="rId4" Type="http://schemas.openxmlformats.org/officeDocument/2006/relationships/image" Target="../media/image63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9.xml"/><Relationship Id="rId4" Type="http://schemas.openxmlformats.org/officeDocument/2006/relationships/image" Target="../media/image63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0.xml"/><Relationship Id="rId4" Type="http://schemas.openxmlformats.org/officeDocument/2006/relationships/image" Target="../media/image63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1.xml"/><Relationship Id="rId4" Type="http://schemas.openxmlformats.org/officeDocument/2006/relationships/image" Target="../media/image63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2.xml"/><Relationship Id="rId4" Type="http://schemas.openxmlformats.org/officeDocument/2006/relationships/image" Target="../media/image6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0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11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7" Type="http://schemas.openxmlformats.org/officeDocument/2006/relationships/image" Target="../media/image80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notesSlide" Target="../notesSlides/notesSlide11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7.xml"/><Relationship Id="rId4" Type="http://schemas.openxmlformats.org/officeDocument/2006/relationships/image" Target="../media/image81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8.xml"/><Relationship Id="rId4" Type="http://schemas.openxmlformats.org/officeDocument/2006/relationships/image" Target="../media/image82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9.xml"/><Relationship Id="rId4" Type="http://schemas.openxmlformats.org/officeDocument/2006/relationships/image" Target="../media/image63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notesSlide" Target="../notesSlides/notesSlide116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2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0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0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10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image" Target="../media/image63.png"/><Relationship Id="rId5" Type="http://schemas.openxmlformats.org/officeDocument/2006/relationships/notesSlide" Target="../notesSlides/notesSlide122.xml"/><Relationship Id="rId4" Type="http://schemas.openxmlformats.org/officeDocument/2006/relationships/slideLayout" Target="../slideLayouts/slideLayout10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6.xml"/><Relationship Id="rId4" Type="http://schemas.openxmlformats.org/officeDocument/2006/relationships/image" Target="../media/image63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10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7.xml"/><Relationship Id="rId4" Type="http://schemas.openxmlformats.org/officeDocument/2006/relationships/image" Target="../media/image35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8.xml"/><Relationship Id="rId4" Type="http://schemas.openxmlformats.org/officeDocument/2006/relationships/image" Target="../media/image6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9.xml"/><Relationship Id="rId4" Type="http://schemas.openxmlformats.org/officeDocument/2006/relationships/image" Target="../media/image63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0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2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10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10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10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3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4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10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10.xml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5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7.png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0.xml"/><Relationship Id="rId1" Type="http://schemas.openxmlformats.org/officeDocument/2006/relationships/slideLayout" Target="../slideLayouts/slideLayout10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1.xml"/><Relationship Id="rId1" Type="http://schemas.openxmlformats.org/officeDocument/2006/relationships/slideLayout" Target="../slideLayouts/slideLayout10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42.xml"/><Relationship Id="rId1" Type="http://schemas.openxmlformats.org/officeDocument/2006/relationships/slideLayout" Target="../slideLayouts/slideLayout10.xml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4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8.png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4.xml"/><Relationship Id="rId1" Type="http://schemas.openxmlformats.org/officeDocument/2006/relationships/slideLayout" Target="../slideLayouts/slideLayout10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5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.xml"/><Relationship Id="rId4" Type="http://schemas.openxmlformats.org/officeDocument/2006/relationships/image" Target="../media/image3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.x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.xml"/><Relationship Id="rId4" Type="http://schemas.openxmlformats.org/officeDocument/2006/relationships/image" Target="../media/image4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.xml"/><Relationship Id="rId4" Type="http://schemas.openxmlformats.org/officeDocument/2006/relationships/image" Target="../media/image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Relationship Id="rId4" Type="http://schemas.openxmlformats.org/officeDocument/2006/relationships/image" Target="../media/image4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8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0.xml"/><Relationship Id="rId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1.xml"/><Relationship Id="rId4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2.xml"/><Relationship Id="rId4" Type="http://schemas.openxmlformats.org/officeDocument/2006/relationships/image" Target="../media/image5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3.xml"/><Relationship Id="rId4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.xml"/><Relationship Id="rId4" Type="http://schemas.openxmlformats.org/officeDocument/2006/relationships/image" Target="../media/image5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Relationship Id="rId4" Type="http://schemas.openxmlformats.org/officeDocument/2006/relationships/image" Target="../media/image5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6.xml"/><Relationship Id="rId4" Type="http://schemas.openxmlformats.org/officeDocument/2006/relationships/image" Target="../media/image5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7.xml"/><Relationship Id="rId4" Type="http://schemas.openxmlformats.org/officeDocument/2006/relationships/image" Target="../media/image5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9.xml"/><Relationship Id="rId4" Type="http://schemas.openxmlformats.org/officeDocument/2006/relationships/image" Target="../media/image3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0.xml"/><Relationship Id="rId4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.xml"/><Relationship Id="rId4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3.xml"/><Relationship Id="rId4" Type="http://schemas.openxmlformats.org/officeDocument/2006/relationships/image" Target="../media/image5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4.xml"/><Relationship Id="rId4" Type="http://schemas.openxmlformats.org/officeDocument/2006/relationships/image" Target="../media/image6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0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0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63.png"/><Relationship Id="rId5" Type="http://schemas.openxmlformats.org/officeDocument/2006/relationships/notesSlide" Target="../notesSlides/notesSlide60.xml"/><Relationship Id="rId4" Type="http://schemas.openxmlformats.org/officeDocument/2006/relationships/slideLayout" Target="../slideLayouts/slideLayout10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0.xml"/><Relationship Id="rId4" Type="http://schemas.openxmlformats.org/officeDocument/2006/relationships/image" Target="../media/image63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GI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0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3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notesSlide" Target="../notesSlides/notesSlide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4" Type="http://schemas.openxmlformats.org/officeDocument/2006/relationships/notesSlide" Target="../notesSlides/notesSlide7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5" Type="http://schemas.openxmlformats.org/officeDocument/2006/relationships/image" Target="../media/image63.png"/><Relationship Id="rId4" Type="http://schemas.openxmlformats.org/officeDocument/2006/relationships/notesSlide" Target="../notesSlides/notesSlide7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notesSlide" Target="../notesSlides/notesSlide73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image" Target="../media/image35.png"/><Relationship Id="rId4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7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8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4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.pn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9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0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0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0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0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1.xml"/><Relationship Id="rId4" Type="http://schemas.openxmlformats.org/officeDocument/2006/relationships/image" Target="../media/image35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3.xml"/><Relationship Id="rId4" Type="http://schemas.openxmlformats.org/officeDocument/2006/relationships/image" Target="../media/image63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5.xml"/><Relationship Id="rId4" Type="http://schemas.openxmlformats.org/officeDocument/2006/relationships/image" Target="../media/image73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6.xml"/><Relationship Id="rId4" Type="http://schemas.openxmlformats.org/officeDocument/2006/relationships/image" Target="../media/image7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0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0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7.xml"/><Relationship Id="rId4" Type="http://schemas.openxmlformats.org/officeDocument/2006/relationships/image" Target="../media/image7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8.xml"/><Relationship Id="rId4" Type="http://schemas.openxmlformats.org/officeDocument/2006/relationships/image" Target="../media/image77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59.xml"/><Relationship Id="rId4" Type="http://schemas.openxmlformats.org/officeDocument/2006/relationships/image" Target="../media/image63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0.xml"/><Relationship Id="rId4" Type="http://schemas.openxmlformats.org/officeDocument/2006/relationships/image" Target="../media/image63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1.xml"/><Relationship Id="rId4" Type="http://schemas.openxmlformats.org/officeDocument/2006/relationships/image" Target="../media/image63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62.xml"/><Relationship Id="rId4" Type="http://schemas.openxmlformats.org/officeDocument/2006/relationships/image" Target="../media/image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18"/>
          <p:cNvSpPr txBox="1"/>
          <p:nvPr/>
        </p:nvSpPr>
        <p:spPr>
          <a:xfrm>
            <a:off x="2350790" y="2319232"/>
            <a:ext cx="7706107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第</a:t>
            </a:r>
            <a:r>
              <a:rPr lang="en-US" altLang="zh-CN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2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章  </a:t>
            </a:r>
            <a:r>
              <a:rPr 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Hive</a:t>
            </a:r>
            <a:r>
              <a:rPr lang="zh-CN" altLang="en-US" sz="6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部署</a:t>
            </a:r>
          </a:p>
        </p:txBody>
      </p:sp>
      <p:sp>
        <p:nvSpPr>
          <p:cNvPr id="68" name="Rectangle 4"/>
          <p:cNvSpPr txBox="1">
            <a:spLocks noChangeArrowheads="1"/>
          </p:cNvSpPr>
          <p:nvPr/>
        </p:nvSpPr>
        <p:spPr>
          <a:xfrm>
            <a:off x="6960235" y="3959225"/>
            <a:ext cx="3959225" cy="476250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《Hive</a:t>
            </a:r>
            <a:r>
              <a:rPr lang="zh-CN" altLang="en-US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数据仓库应用</a:t>
            </a:r>
            <a:r>
              <a:rPr lang="en-US" altLang="zh-CN" sz="2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》</a:t>
            </a:r>
            <a:endParaRPr lang="zh-CN" altLang="en-US" sz="2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27891" y="1989634"/>
            <a:ext cx="45593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08370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5.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选择客户机操作系统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”界面，使用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版本的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3021" y="1721909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6.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命名虚拟机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自定义虚拟机名称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145577" y="2205658"/>
            <a:ext cx="4441619" cy="3852994"/>
          </a:xfrm>
          <a:prstGeom prst="rect">
            <a:avLst/>
          </a:prstGeom>
        </p:spPr>
      </p:pic>
      <p:pic>
        <p:nvPicPr>
          <p:cNvPr id="2" name="图片 -21474825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90055" y="2985770"/>
            <a:ext cx="4473575" cy="3570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638" y="1917626"/>
            <a:ext cx="9918673" cy="4596323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1075849"/>
            <a:ext cx="30342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187615" y="1964091"/>
            <a:ext cx="9774657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dfs.namenode.shared.edits.dir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&lt;value&gt;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qjournal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://node01:8485;node02:8485;node03:8485/ns1&lt;/value&gt;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dfs.journalnode.edits.dir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&lt;value&gt;/export/data/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hadoop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journaldata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&lt;name&gt;dfs.client.failover.proxy.provider.ns1&lt;/name&gt;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&lt;value&gt;org.apache.hadoop.hdfs.server.namenode.ha.ConfiguredFailoverProxyProvider&lt;/value&gt;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2096770" y="2421255"/>
            <a:ext cx="2823210" cy="3035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>
            <a:off x="4919980" y="2724785"/>
            <a:ext cx="142235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094230" y="5360670"/>
            <a:ext cx="3273425" cy="3009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343020" y="2451668"/>
            <a:ext cx="5107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NameNode元数据在JournalNode上的共享存储目录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330877" y="4006911"/>
            <a:ext cx="3074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JournalNode存放数据地址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07260" y="3888740"/>
            <a:ext cx="2292350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>
            <a:off x="4499610" y="4221480"/>
            <a:ext cx="183126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 flipV="1">
            <a:off x="5367655" y="5630214"/>
            <a:ext cx="2192020" cy="127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7636839" y="5128706"/>
            <a:ext cx="414413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访问代理类，用于确定当前处于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Active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状态的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NameNode节点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7096" y="1283049"/>
            <a:ext cx="6024734" cy="5494756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843740" y="911968"/>
            <a:ext cx="30342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978357" y="1188967"/>
            <a:ext cx="6120680" cy="5631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&lt;name&gt;dfs.ha.fencing.methods&lt;/name&gt;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sshfence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shell(/bin/true)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&lt;name&gt;dfs.ha.fencing.ssh.private-key-files&lt;/name&gt;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&lt;value&gt;/root/.ssh/id_rsa&lt;/value&gt;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&lt;name&gt;dfs.ha.automatic-failover.enabled&lt;/name&gt;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400955" y="1797138"/>
            <a:ext cx="30342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配置隔离机制，确保集群中只有一个NameNode处于活动状态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31355" y="1609090"/>
            <a:ext cx="2136775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 flipH="1">
            <a:off x="5519142" y="1942142"/>
            <a:ext cx="160811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6996430" y="4208145"/>
            <a:ext cx="3194685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箭头连接符 22"/>
          <p:cNvCxnSpPr/>
          <p:nvPr/>
        </p:nvCxnSpPr>
        <p:spPr>
          <a:xfrm flipH="1" flipV="1">
            <a:off x="5687096" y="4540885"/>
            <a:ext cx="1452948" cy="1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7031355" y="5662295"/>
            <a:ext cx="3058160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5553935" y="5995011"/>
            <a:ext cx="160811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789643" y="4361315"/>
            <a:ext cx="40312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sshfence隔离机制需要配置本机密钥地址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295372" y="5814091"/>
            <a:ext cx="22237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开启自动故障状态切换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372" y="2514897"/>
            <a:ext cx="7278290" cy="3528393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6127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2553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6127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888109" y="1227535"/>
            <a:ext cx="30342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234406" y="2565687"/>
            <a:ext cx="6652222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&lt;name&gt;dfs.ha.fencing.ssh.connect-timeout&lt;/name&gt;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&lt;value&gt;30000&lt;/value&gt;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 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&lt;name&gt;dfs.webhdfs.enabled&lt;/name&gt; 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&lt;value&gt;true&lt;/value&gt; </a:t>
            </a: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8718" y="3170823"/>
            <a:ext cx="273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sshfence隔离机制超时时间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228590" y="3007360"/>
            <a:ext cx="3229610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 flipH="1" flipV="1">
            <a:off x="3234406" y="3340100"/>
            <a:ext cx="2137978" cy="2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5228590" y="4511040"/>
            <a:ext cx="1976120" cy="3327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>
          <a:xfrm flipH="1">
            <a:off x="3001605" y="4859450"/>
            <a:ext cx="2517537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1050502" y="4690857"/>
            <a:ext cx="18757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开启webhdfs服务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028" y="3933850"/>
            <a:ext cx="5575924" cy="1872209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35" y="393700"/>
            <a:ext cx="46888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284184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419923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06504" y="1045155"/>
            <a:ext cx="8928992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mapred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安装包的/etc/hadoop/目录，执行“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 mapred-site.xml.template mapred-site.xml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命令，通过复制模板文件方式创建</a:t>
            </a:r>
            <a:r>
              <a:rPr lang="es-E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s-E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的核心配置文件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mapred-site.xml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mapred-site.xml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zh-CN" altLang="es-E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配置文件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mapred-site.xml 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，指定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MapReduce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运行时框架。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589621" y="4049120"/>
            <a:ext cx="5378331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&lt;name&gt;mapreduce.framework.name&lt;/name&gt;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&lt;value&gt;yarn&lt;/value&gt;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5688965" y="4518025"/>
            <a:ext cx="274256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4176004" y="4815724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775642" y="4572340"/>
            <a:ext cx="2400362" cy="78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指定MapReduce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作业运行在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YARN框架之上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0990" y="2297487"/>
            <a:ext cx="6075316" cy="44446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3170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6743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06504" y="892671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/etc/hadoop/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cp yarn-site.xml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命令，编辑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的核心配置文件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yarn-site.xml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537674" y="2238092"/>
            <a:ext cx="6198717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&lt;name&gt;yarn.nodemanager.aux-services&lt;/name&gt;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&lt;value&gt;mapreduce_shuffle&lt;/value&gt;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&lt;name&gt;yarn.resourcemanager.ha.enabled&lt;/name&gt;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&lt;name&gt;yarn.resourcemanager.cluster-id&lt;/name&gt;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&lt;value&gt;yarncluster&lt;/value&gt;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5591175" y="2709545"/>
            <a:ext cx="2990850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4006974" y="3008310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334566" y="2636285"/>
            <a:ext cx="3600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配置NodeManager上运行的附属服务，需要配置为mapreduce_shuffle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91175" y="4184015"/>
            <a:ext cx="317055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4006974" y="4482784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591175" y="5656580"/>
            <a:ext cx="2990850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4006974" y="5955297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411245" y="4326934"/>
            <a:ext cx="36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开启ResourceManager的HA机制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78397" y="5792541"/>
            <a:ext cx="38884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自定义ResourceManager集群的标识符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9017" y="2224284"/>
            <a:ext cx="6075316" cy="44446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256720" y="4193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3170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6743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852495" y="1219759"/>
            <a:ext cx="297267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</a:t>
            </a:r>
            <a:r>
              <a:rPr lang="en-US" altLang="zh-CN" sz="2000" b="1" kern="0" noProof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site.xml</a:t>
            </a: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506341" y="2145839"/>
            <a:ext cx="6198717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&lt;name&gt;yarn.resourcemanager.ha.rm-ids&lt;/name&gt;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&lt;value&gt;rm1,rm2&lt;/value&gt;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&lt;name&gt;yarn.resourcemanager.hostname.rm1&lt;/name&gt;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&lt;value&gt;node01&lt;/value&gt;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&lt;name&gt;yarn.resourcemanager.hostname.rm2&lt;/name&gt;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&lt;value&gt;node02&lt;/value&gt;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5560060" y="2617470"/>
            <a:ext cx="301180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975641" y="2916057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82894" y="2638766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自定义集群中每个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ResourceManager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节点的唯一标识符</a:t>
            </a:r>
          </a:p>
        </p:txBody>
      </p:sp>
      <p:sp>
        <p:nvSpPr>
          <p:cNvPr id="17" name="矩形 16"/>
          <p:cNvSpPr/>
          <p:nvPr/>
        </p:nvSpPr>
        <p:spPr>
          <a:xfrm>
            <a:off x="5560060" y="4091940"/>
            <a:ext cx="3422650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>
            <a:endCxn id="22" idx="3"/>
          </p:cNvCxnSpPr>
          <p:nvPr/>
        </p:nvCxnSpPr>
        <p:spPr>
          <a:xfrm flipH="1">
            <a:off x="4338834" y="4391000"/>
            <a:ext cx="1339146" cy="45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560060" y="5564505"/>
            <a:ext cx="346265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flipH="1">
            <a:off x="4171326" y="5863044"/>
            <a:ext cx="146049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251357" y="4226315"/>
            <a:ext cx="4087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指定标识符rm1的ResourceManager节点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7406" y="5693678"/>
            <a:ext cx="4061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指定标识符rm2的ResourceManager节点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270" y="2180657"/>
            <a:ext cx="7632848" cy="4444675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207190" y="4066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3170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6743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798445" y="1220749"/>
            <a:ext cx="297267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</a:t>
            </a:r>
            <a:r>
              <a:rPr lang="en-US" altLang="zh-CN" sz="2000" b="1" kern="0" noProof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site.xml</a:t>
            </a: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811285" y="2101017"/>
            <a:ext cx="756084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&lt;name&gt;yarn.resourcemanager.zk-address&lt;/name&gt;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&lt;value&gt;node01:2181,node02:2181,node03:2181&lt;/value&gt;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&lt;name&gt;yarn.resourcemanager.recovery.enabled&lt;/name&gt;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&lt;name&gt;yarn.resourcemanager.ha.automatic-failover.enabled&lt;/name&gt;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4799330" y="2575560"/>
            <a:ext cx="321881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430911" y="2874072"/>
            <a:ext cx="151216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1422400" y="2650490"/>
            <a:ext cx="21177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ZooKeeper集群地址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799330" y="4037965"/>
            <a:ext cx="376237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箭头连接符 28"/>
          <p:cNvCxnSpPr/>
          <p:nvPr/>
        </p:nvCxnSpPr>
        <p:spPr>
          <a:xfrm flipH="1">
            <a:off x="3430911" y="4336642"/>
            <a:ext cx="151216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943475" y="5500370"/>
            <a:ext cx="481012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箭头连接符 31"/>
          <p:cNvCxnSpPr/>
          <p:nvPr/>
        </p:nvCxnSpPr>
        <p:spPr>
          <a:xfrm flipH="1">
            <a:off x="3430911" y="5799211"/>
            <a:ext cx="165618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637665" y="4182745"/>
            <a:ext cx="182308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开启自动恢复功能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1554480" y="5650230"/>
            <a:ext cx="190627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开启故障自动转移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790" y="2781722"/>
            <a:ext cx="9577064" cy="3138199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24658" y="431340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3170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6743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798445" y="1210929"/>
            <a:ext cx="2972678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</a:t>
            </a:r>
            <a:r>
              <a:rPr lang="en-US" altLang="zh-CN" sz="2000" b="1" kern="0" noProof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site.xml</a:t>
            </a: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494806" y="2804579"/>
            <a:ext cx="9433048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yarn.resourcemanager.store.class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&lt;value&gt;org.apache.hadoop.yarn.server.resourcemanager.recovery.ZKRMStateStore&lt;/value&gt;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yarn.log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-aggregation-enable&lt;/name&gt;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3503295" y="3285490"/>
            <a:ext cx="3193415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2134766" y="5032011"/>
            <a:ext cx="151216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471170" y="4878070"/>
            <a:ext cx="166370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开启YARN日志</a:t>
            </a:r>
          </a:p>
        </p:txBody>
      </p:sp>
      <p:sp>
        <p:nvSpPr>
          <p:cNvPr id="28" name="矩形 27"/>
          <p:cNvSpPr/>
          <p:nvPr/>
        </p:nvSpPr>
        <p:spPr>
          <a:xfrm>
            <a:off x="3503295" y="4733290"/>
            <a:ext cx="2710180" cy="2984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7037671" y="2341602"/>
            <a:ext cx="4716524" cy="78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esourceManager存储信息的方式，在HA机制下用ZooKeeper（ZKRMStateStore）作为存储介质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肘形连接符 4"/>
          <p:cNvCxnSpPr/>
          <p:nvPr/>
        </p:nvCxnSpPr>
        <p:spPr>
          <a:xfrm flipV="1">
            <a:off x="6385394" y="2925738"/>
            <a:ext cx="622632" cy="359752"/>
          </a:xfrm>
          <a:prstGeom prst="bentConnector3">
            <a:avLst/>
          </a:prstGeom>
          <a:ln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6975" y="3026348"/>
            <a:ext cx="4504782" cy="1627582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35" y="266700"/>
            <a:ext cx="554291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1018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34721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48295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210187"/>
            <a:ext cx="8928992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slaves</a:t>
            </a: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slaves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命令，编辑记录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集群所有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DataNode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节点和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NodeManager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节点主机名的文件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slaves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417050" y="3195186"/>
            <a:ext cx="1269500" cy="1289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node01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node02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node03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0364" y="2566204"/>
            <a:ext cx="7777370" cy="3138868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1018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20370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33944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08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066677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分发文件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为了便于快速配置</a:t>
            </a:r>
            <a:r>
              <a:rPr lang="en-US" altLang="zh-CN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集群中其他服务器，将虚拟机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中的</a:t>
            </a:r>
            <a:r>
              <a:rPr lang="en-US" altLang="zh-CN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Hadoop</a:t>
            </a:r>
            <a:r>
              <a:rPr lang="zh-CN" altLang="en-US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安装目录和系统环境变量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文件分发到虚拟机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r>
              <a:rPr lang="zh-CN" altLang="en-US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和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646934" y="2566204"/>
            <a:ext cx="5351469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</a:t>
            </a: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将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Hadoop</a:t>
            </a: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安装目录分发到虚拟机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Node_02</a:t>
            </a: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Node_03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-r /export/servers/hadoop-2.7.4/ root@node02:/export/servers/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-r /export/servers/hadoop-2.7.4/ root@node03:/export/servers/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</a:t>
            </a: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将系统环境变量文件分发到虚拟机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Node_02</a:t>
            </a: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和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Node_03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/profile root@node02:/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/profile root@node03:/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070364" y="5806564"/>
            <a:ext cx="8290794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完成分发操作，分别在虚拟机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source /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/profile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初始化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系统环境变量。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27891" y="1989634"/>
            <a:ext cx="45593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80125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7.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处理器配置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”界面，配置虚拟机的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处理器数量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处理器的内核数量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3021" y="1793664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8.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此虚拟机的内存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”界面，配置虚拟机的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内存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/>
          <a:stretch>
            <a:fillRect/>
          </a:stretch>
        </p:blipFill>
        <p:spPr>
          <a:xfrm>
            <a:off x="1132974" y="2205658"/>
            <a:ext cx="4454222" cy="3863927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6490870" y="2946058"/>
            <a:ext cx="4284856" cy="371700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28065" y="260985"/>
            <a:ext cx="262636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en-US" altLang="zh-CN" sz="2400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中部署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高可用集群在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中的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启动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554291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5159102" y="2922429"/>
            <a:ext cx="6048672" cy="96122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高可用集群，接下来，我们来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高可用集群。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8476" y="1557204"/>
            <a:ext cx="3715858" cy="40061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1690" y="5528945"/>
            <a:ext cx="11122025" cy="7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9754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19607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42705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041690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中执行“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zkServer.sh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start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命令启动每台虚拟机的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050502" y="29257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961390" y="2612699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50502" y="27484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1"/>
          <p:cNvSpPr txBox="1"/>
          <p:nvPr>
            <p:custDataLst>
              <p:tags r:id="rId2"/>
            </p:custDataLst>
          </p:nvPr>
        </p:nvSpPr>
        <p:spPr>
          <a:xfrm>
            <a:off x="2926854" y="2547423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JournalNode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hadoop-daemon.sh start journalnode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命令启动每台虚拟机的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journalnode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3670" y="4002723"/>
            <a:ext cx="4391025" cy="1472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2035" y="5310188"/>
            <a:ext cx="4391025" cy="14725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53200" y="4002723"/>
            <a:ext cx="4391025" cy="14725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9754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19607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42705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113445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初始化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NameNode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（仅初次启动执行）</a:t>
            </a:r>
            <a:endParaRPr kumimoji="0" lang="en-US" altLang="zh-CN" sz="2000" b="1" i="0" kern="0" cap="none" spc="0" normalizeH="0" baseline="0" noProof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集群主节点虚拟机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 namenode -format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”命令初始化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050502" y="29257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50502" y="27484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9220" y="2748280"/>
            <a:ext cx="6421755" cy="3540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9754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19607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242705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113445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初始化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（仅初次启动执行）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主节点虚拟机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，执行“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zkfc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formatZK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”命令初始化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 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 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 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1050502" y="29257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50502" y="274843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705" y="2748280"/>
            <a:ext cx="6930390" cy="3451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83674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349245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472343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715" y="1199515"/>
            <a:ext cx="8209280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NameNode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同步（仅初次启动执行）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主节点执行初始化命令后，需要将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元数据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目录的内容复制到其他未格式化的 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备用节点（虚拟机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）上，确保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主节点和备用节点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一致，将NameNode主节点元数据目录的内容复制到NameNode备用节点的元数据目录中。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470" y="3861435"/>
            <a:ext cx="7715250" cy="79184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auto">
          <a:xfrm>
            <a:off x="3143885" y="3982085"/>
            <a:ext cx="728535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 -r /export/data/hadoop/name/ root@node02:/export/data/hadoop/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97378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419439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54253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341522"/>
            <a:ext cx="8496944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中通过执行一键启动脚本命令“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start-dfs.sh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”，启动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1050502" y="3801927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61390" y="37239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1050502" y="384708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1"/>
          <p:cNvSpPr txBox="1"/>
          <p:nvPr>
            <p:custDataLst>
              <p:tags r:id="rId2"/>
            </p:custDataLst>
          </p:nvPr>
        </p:nvSpPr>
        <p:spPr>
          <a:xfrm>
            <a:off x="2926715" y="3645535"/>
            <a:ext cx="8582025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中通过执行一键启动脚本命令“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start-yarn.sh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”，启动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55682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27774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40084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08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26854" y="1271581"/>
            <a:ext cx="8928992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查看Hadoop集群各节点服务的启动情况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分别在三台虚拟机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jps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高可用集群相关进程是否成功启动。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7310" y="2846705"/>
            <a:ext cx="4378325" cy="250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9625" y="4509135"/>
            <a:ext cx="4074160" cy="21850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25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90970" y="2846705"/>
            <a:ext cx="4378325" cy="2510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任意多边形 20"/>
          <p:cNvSpPr/>
          <p:nvPr/>
        </p:nvSpPr>
        <p:spPr>
          <a:xfrm>
            <a:off x="1003053" y="3858985"/>
            <a:ext cx="8944610" cy="1400829"/>
          </a:xfrm>
          <a:custGeom>
            <a:avLst/>
            <a:gdLst>
              <a:gd name="connsiteX0" fmla="*/ 0 w 14086"/>
              <a:gd name="connsiteY0" fmla="*/ 1373 h 2206"/>
              <a:gd name="connsiteX1" fmla="*/ 1709 w 14086"/>
              <a:gd name="connsiteY1" fmla="*/ 475 h 2206"/>
              <a:gd name="connsiteX2" fmla="*/ 4272 w 14086"/>
              <a:gd name="connsiteY2" fmla="*/ 2030 h 2206"/>
              <a:gd name="connsiteX3" fmla="*/ 8851 w 14086"/>
              <a:gd name="connsiteY3" fmla="*/ 15 h 2206"/>
              <a:gd name="connsiteX4" fmla="*/ 12027 w 14086"/>
              <a:gd name="connsiteY4" fmla="*/ 1242 h 2206"/>
              <a:gd name="connsiteX5" fmla="*/ 14086 w 14086"/>
              <a:gd name="connsiteY5" fmla="*/ 2206 h 2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86" h="2206">
                <a:moveTo>
                  <a:pt x="0" y="1373"/>
                </a:moveTo>
                <a:cubicBezTo>
                  <a:pt x="291" y="1162"/>
                  <a:pt x="855" y="344"/>
                  <a:pt x="1709" y="475"/>
                </a:cubicBezTo>
                <a:cubicBezTo>
                  <a:pt x="2563" y="606"/>
                  <a:pt x="3115" y="2017"/>
                  <a:pt x="4272" y="2030"/>
                </a:cubicBezTo>
                <a:cubicBezTo>
                  <a:pt x="5429" y="2043"/>
                  <a:pt x="8111" y="-204"/>
                  <a:pt x="8851" y="15"/>
                </a:cubicBezTo>
                <a:cubicBezTo>
                  <a:pt x="9591" y="234"/>
                  <a:pt x="10980" y="804"/>
                  <a:pt x="12027" y="1242"/>
                </a:cubicBezTo>
                <a:cubicBezTo>
                  <a:pt x="13074" y="1680"/>
                  <a:pt x="13738" y="2038"/>
                  <a:pt x="14086" y="2206"/>
                </a:cubicBezTo>
              </a:path>
            </a:pathLst>
          </a:custGeom>
          <a:noFill/>
          <a:ln w="38100">
            <a:solidFill>
              <a:schemeClr val="accent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ea typeface="字魂59号-创粗黑" panose="00000500000000000000" charset="-122"/>
              <a:cs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 rot="3732786">
            <a:off x="1567568" y="3718459"/>
            <a:ext cx="520065" cy="941705"/>
            <a:chOff x="3798888" y="2143125"/>
            <a:chExt cx="450850" cy="841375"/>
          </a:xfrm>
          <a:solidFill>
            <a:srgbClr val="0070C0"/>
          </a:solidFill>
        </p:grpSpPr>
        <p:sp>
          <p:nvSpPr>
            <p:cNvPr id="19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 rot="17867211" flipV="1">
            <a:off x="3387694" y="4506597"/>
            <a:ext cx="774700" cy="1403350"/>
            <a:chOff x="3798888" y="2143125"/>
            <a:chExt cx="450850" cy="841375"/>
          </a:xfrm>
          <a:solidFill>
            <a:srgbClr val="0070C0"/>
          </a:solidFill>
        </p:grpSpPr>
        <p:sp>
          <p:nvSpPr>
            <p:cNvPr id="26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7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8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29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0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3972787">
            <a:off x="6029753" y="2985649"/>
            <a:ext cx="999420" cy="1811448"/>
            <a:chOff x="3798888" y="2143125"/>
            <a:chExt cx="450850" cy="841375"/>
          </a:xfrm>
          <a:solidFill>
            <a:srgbClr val="0070C0"/>
          </a:solidFill>
        </p:grpSpPr>
        <p:sp>
          <p:nvSpPr>
            <p:cNvPr id="34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6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8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39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 rot="16422066" flipV="1">
            <a:off x="9093940" y="4002397"/>
            <a:ext cx="1076960" cy="1951990"/>
            <a:chOff x="3798888" y="2143125"/>
            <a:chExt cx="450850" cy="841375"/>
          </a:xfrm>
          <a:solidFill>
            <a:srgbClr val="0070C0"/>
          </a:solidFill>
        </p:grpSpPr>
        <p:sp>
          <p:nvSpPr>
            <p:cNvPr id="41" name="Freeform 16"/>
            <p:cNvSpPr/>
            <p:nvPr/>
          </p:nvSpPr>
          <p:spPr bwMode="auto">
            <a:xfrm>
              <a:off x="3817938" y="2308225"/>
              <a:ext cx="431800" cy="676275"/>
            </a:xfrm>
            <a:custGeom>
              <a:avLst/>
              <a:gdLst>
                <a:gd name="T0" fmla="*/ 67 w 115"/>
                <a:gd name="T1" fmla="*/ 68 h 180"/>
                <a:gd name="T2" fmla="*/ 72 w 115"/>
                <a:gd name="T3" fmla="*/ 169 h 180"/>
                <a:gd name="T4" fmla="*/ 16 w 115"/>
                <a:gd name="T5" fmla="*/ 73 h 180"/>
                <a:gd name="T6" fmla="*/ 62 w 115"/>
                <a:gd name="T7" fmla="*/ 1 h 180"/>
                <a:gd name="T8" fmla="*/ 67 w 115"/>
                <a:gd name="T9" fmla="*/ 6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80">
                  <a:moveTo>
                    <a:pt x="67" y="68"/>
                  </a:moveTo>
                  <a:cubicBezTo>
                    <a:pt x="58" y="81"/>
                    <a:pt x="115" y="155"/>
                    <a:pt x="72" y="169"/>
                  </a:cubicBezTo>
                  <a:cubicBezTo>
                    <a:pt x="37" y="180"/>
                    <a:pt x="34" y="131"/>
                    <a:pt x="16" y="73"/>
                  </a:cubicBezTo>
                  <a:cubicBezTo>
                    <a:pt x="0" y="20"/>
                    <a:pt x="33" y="2"/>
                    <a:pt x="62" y="1"/>
                  </a:cubicBezTo>
                  <a:cubicBezTo>
                    <a:pt x="95" y="0"/>
                    <a:pt x="91" y="43"/>
                    <a:pt x="6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4029075" y="2143125"/>
              <a:ext cx="104775" cy="142875"/>
            </a:xfrm>
            <a:custGeom>
              <a:avLst/>
              <a:gdLst>
                <a:gd name="T0" fmla="*/ 26 w 28"/>
                <a:gd name="T1" fmla="*/ 17 h 38"/>
                <a:gd name="T2" fmla="*/ 16 w 28"/>
                <a:gd name="T3" fmla="*/ 37 h 38"/>
                <a:gd name="T4" fmla="*/ 1 w 28"/>
                <a:gd name="T5" fmla="*/ 21 h 38"/>
                <a:gd name="T6" fmla="*/ 11 w 28"/>
                <a:gd name="T7" fmla="*/ 1 h 38"/>
                <a:gd name="T8" fmla="*/ 26 w 28"/>
                <a:gd name="T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8">
                  <a:moveTo>
                    <a:pt x="26" y="17"/>
                  </a:moveTo>
                  <a:cubicBezTo>
                    <a:pt x="28" y="27"/>
                    <a:pt x="23" y="36"/>
                    <a:pt x="16" y="37"/>
                  </a:cubicBezTo>
                  <a:cubicBezTo>
                    <a:pt x="9" y="38"/>
                    <a:pt x="3" y="31"/>
                    <a:pt x="1" y="21"/>
                  </a:cubicBezTo>
                  <a:cubicBezTo>
                    <a:pt x="0" y="11"/>
                    <a:pt x="4" y="2"/>
                    <a:pt x="11" y="1"/>
                  </a:cubicBezTo>
                  <a:cubicBezTo>
                    <a:pt x="18" y="0"/>
                    <a:pt x="25" y="7"/>
                    <a:pt x="2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3941763" y="2209800"/>
              <a:ext cx="76200" cy="87313"/>
            </a:xfrm>
            <a:custGeom>
              <a:avLst/>
              <a:gdLst>
                <a:gd name="T0" fmla="*/ 19 w 20"/>
                <a:gd name="T1" fmla="*/ 10 h 23"/>
                <a:gd name="T2" fmla="*/ 11 w 20"/>
                <a:gd name="T3" fmla="*/ 22 h 23"/>
                <a:gd name="T4" fmla="*/ 1 w 20"/>
                <a:gd name="T5" fmla="*/ 13 h 23"/>
                <a:gd name="T6" fmla="*/ 8 w 20"/>
                <a:gd name="T7" fmla="*/ 1 h 23"/>
                <a:gd name="T8" fmla="*/ 19 w 20"/>
                <a:gd name="T9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3">
                  <a:moveTo>
                    <a:pt x="19" y="10"/>
                  </a:moveTo>
                  <a:cubicBezTo>
                    <a:pt x="20" y="16"/>
                    <a:pt x="17" y="21"/>
                    <a:pt x="11" y="22"/>
                  </a:cubicBezTo>
                  <a:cubicBezTo>
                    <a:pt x="6" y="23"/>
                    <a:pt x="1" y="19"/>
                    <a:pt x="1" y="13"/>
                  </a:cubicBezTo>
                  <a:cubicBezTo>
                    <a:pt x="0" y="7"/>
                    <a:pt x="3" y="1"/>
                    <a:pt x="8" y="1"/>
                  </a:cubicBezTo>
                  <a:cubicBezTo>
                    <a:pt x="13" y="0"/>
                    <a:pt x="18" y="4"/>
                    <a:pt x="1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3867150" y="2262188"/>
              <a:ext cx="68262" cy="71438"/>
            </a:xfrm>
            <a:custGeom>
              <a:avLst/>
              <a:gdLst>
                <a:gd name="T0" fmla="*/ 16 w 18"/>
                <a:gd name="T1" fmla="*/ 7 h 19"/>
                <a:gd name="T2" fmla="*/ 12 w 18"/>
                <a:gd name="T3" fmla="*/ 17 h 19"/>
                <a:gd name="T4" fmla="*/ 2 w 18"/>
                <a:gd name="T5" fmla="*/ 13 h 19"/>
                <a:gd name="T6" fmla="*/ 6 w 18"/>
                <a:gd name="T7" fmla="*/ 2 h 19"/>
                <a:gd name="T8" fmla="*/ 16 w 18"/>
                <a:gd name="T9" fmla="*/ 7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6" y="7"/>
                  </a:moveTo>
                  <a:cubicBezTo>
                    <a:pt x="18" y="11"/>
                    <a:pt x="16" y="16"/>
                    <a:pt x="12" y="17"/>
                  </a:cubicBezTo>
                  <a:cubicBezTo>
                    <a:pt x="9" y="19"/>
                    <a:pt x="4" y="17"/>
                    <a:pt x="2" y="13"/>
                  </a:cubicBezTo>
                  <a:cubicBezTo>
                    <a:pt x="0" y="9"/>
                    <a:pt x="2" y="4"/>
                    <a:pt x="6" y="2"/>
                  </a:cubicBezTo>
                  <a:cubicBezTo>
                    <a:pt x="9" y="0"/>
                    <a:pt x="14" y="2"/>
                    <a:pt x="1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3814763" y="2330450"/>
              <a:ext cx="60325" cy="63500"/>
            </a:xfrm>
            <a:custGeom>
              <a:avLst/>
              <a:gdLst>
                <a:gd name="T0" fmla="*/ 14 w 16"/>
                <a:gd name="T1" fmla="*/ 6 h 17"/>
                <a:gd name="T2" fmla="*/ 12 w 16"/>
                <a:gd name="T3" fmla="*/ 16 h 17"/>
                <a:gd name="T4" fmla="*/ 2 w 16"/>
                <a:gd name="T5" fmla="*/ 12 h 17"/>
                <a:gd name="T6" fmla="*/ 5 w 16"/>
                <a:gd name="T7" fmla="*/ 2 h 17"/>
                <a:gd name="T8" fmla="*/ 14 w 1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4" y="6"/>
                  </a:moveTo>
                  <a:cubicBezTo>
                    <a:pt x="16" y="10"/>
                    <a:pt x="15" y="14"/>
                    <a:pt x="12" y="16"/>
                  </a:cubicBezTo>
                  <a:cubicBezTo>
                    <a:pt x="8" y="17"/>
                    <a:pt x="4" y="16"/>
                    <a:pt x="2" y="12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8" y="0"/>
                    <a:pt x="12" y="2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3798888" y="2405063"/>
              <a:ext cx="46037" cy="53975"/>
            </a:xfrm>
            <a:custGeom>
              <a:avLst/>
              <a:gdLst>
                <a:gd name="T0" fmla="*/ 10 w 12"/>
                <a:gd name="T1" fmla="*/ 4 h 14"/>
                <a:gd name="T2" fmla="*/ 9 w 12"/>
                <a:gd name="T3" fmla="*/ 12 h 14"/>
                <a:gd name="T4" fmla="*/ 2 w 12"/>
                <a:gd name="T5" fmla="*/ 10 h 14"/>
                <a:gd name="T6" fmla="*/ 2 w 12"/>
                <a:gd name="T7" fmla="*/ 2 h 14"/>
                <a:gd name="T8" fmla="*/ 10 w 12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4">
                  <a:moveTo>
                    <a:pt x="10" y="4"/>
                  </a:moveTo>
                  <a:cubicBezTo>
                    <a:pt x="12" y="7"/>
                    <a:pt x="12" y="10"/>
                    <a:pt x="9" y="12"/>
                  </a:cubicBezTo>
                  <a:cubicBezTo>
                    <a:pt x="7" y="14"/>
                    <a:pt x="4" y="13"/>
                    <a:pt x="2" y="10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8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ea typeface="字魂59号-创粗黑" panose="00000500000000000000" charset="-122"/>
                <a:cs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22598" y="2808844"/>
            <a:ext cx="2774070" cy="95812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在虚拟机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Node_02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执行“</a:t>
            </a: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yarn-daemon.sh </a:t>
            </a:r>
          </a:p>
          <a:p>
            <a:pPr algn="just" fontAlgn="auto">
              <a:lnSpc>
                <a:spcPts val="1800"/>
              </a:lnSpc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stop resourcemanager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”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命令，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关闭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ResourceManager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备用节点</a:t>
            </a:r>
            <a:r>
              <a: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144269" y="5817833"/>
            <a:ext cx="229613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在虚拟机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Node_2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执行“</a:t>
            </a: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stop-yarn.sh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”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命令，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关闭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YARN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795247" y="2431231"/>
            <a:ext cx="2296134" cy="706475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在虚拟机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Node_02</a:t>
            </a: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执行“</a:t>
            </a: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stop-dfs.sh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”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命令，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关闭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HDFS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836083" y="5609043"/>
            <a:ext cx="3529353" cy="957164"/>
          </a:xfrm>
          <a:prstGeom prst="rect">
            <a:avLst/>
          </a:prstGeom>
          <a:noFill/>
        </p:spPr>
        <p:txBody>
          <a:bodyPr vert="horz" wrap="none" lIns="0" tIns="0" rIns="0" bIns="0" anchor="ctr">
            <a:noAutofit/>
          </a:bodyPr>
          <a:lstStyle/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分别在虚拟机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Node_01、Node_02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和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Node_03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  <a:buClrTx/>
              <a:buSzTx/>
              <a:buNone/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执行“</a:t>
            </a: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hadoop-daemon.sh </a:t>
            </a:r>
          </a:p>
          <a:p>
            <a:pPr algn="just" fontAlgn="auto">
              <a:lnSpc>
                <a:spcPts val="1800"/>
              </a:lnSpc>
              <a:buClrTx/>
              <a:buSzTx/>
              <a:buNone/>
            </a:pPr>
            <a:r>
              <a:rPr lang="en-US" altLang="zh-CN" sz="16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stop journalnode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”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命令，</a:t>
            </a:r>
            <a:endParaRPr lang="en-US" altLang="zh-CN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字魂59号-创粗黑" panose="00000500000000000000" charset="-122"/>
            </a:endParaRPr>
          </a:p>
          <a:p>
            <a:pPr algn="just" fontAlgn="auto">
              <a:lnSpc>
                <a:spcPts val="18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关闭</a:t>
            </a:r>
            <a:r>
              <a:rPr lang="en-US" altLang="zh-CN" sz="16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字魂59号-创粗黑" panose="00000500000000000000" charset="-122"/>
              </a:rPr>
              <a:t>JournalNode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字魂59号-创粗黑" panose="00000500000000000000" charset="-122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6654" y="1095289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70635" y="1197610"/>
            <a:ext cx="62534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多学一招 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关闭</a:t>
            </a:r>
            <a:r>
              <a:rPr lang="en-US" altLang="zh-CN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Hadoop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高可用集群</a:t>
            </a: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zh-CN" sz="48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Hive </a:t>
            </a:r>
            <a:r>
              <a:rPr lang="zh-CN" altLang="en-US" sz="48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的部署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143690" y="266995"/>
            <a:ext cx="254239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10630" y="1989634"/>
            <a:ext cx="467656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80125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9.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网络类型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使用网络地址转换（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NAT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”选项。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8736" y="1736514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10.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控制器类型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”界面，选择默认的推荐选项“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LSI Logic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690" y="2201022"/>
            <a:ext cx="4443506" cy="3854631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4"/>
          <a:stretch>
            <a:fillRect/>
          </a:stretch>
        </p:blipFill>
        <p:spPr>
          <a:xfrm>
            <a:off x="6468106" y="2925738"/>
            <a:ext cx="4250697" cy="3687374"/>
          </a:xfrm>
          <a:prstGeom prst="rect">
            <a:avLst/>
          </a:prstGeom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01541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5679" y="1558339"/>
            <a:ext cx="6803600" cy="1118845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71007" y="1340803"/>
            <a:ext cx="4686911" cy="4366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r>
              <a: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嵌入模式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六边形 6"/>
          <p:cNvSpPr/>
          <p:nvPr/>
        </p:nvSpPr>
        <p:spPr>
          <a:xfrm>
            <a:off x="1204838" y="3216267"/>
            <a:ext cx="1587263" cy="1368152"/>
          </a:xfrm>
          <a:prstGeom prst="hexagon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r>
              <a:rPr lang="zh-CN" altLang="en-US" sz="2665" b="1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部署模式</a:t>
            </a:r>
            <a:endParaRPr lang="zh-CN" altLang="en-US" sz="2665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2450063" y="2117718"/>
            <a:ext cx="1345565" cy="109855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V="1">
            <a:off x="2792101" y="3685713"/>
            <a:ext cx="1003300" cy="215265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2450063" y="4584419"/>
            <a:ext cx="1345565" cy="77089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33"/>
          <p:cNvSpPr txBox="1"/>
          <p:nvPr/>
        </p:nvSpPr>
        <p:spPr>
          <a:xfrm>
            <a:off x="3921465" y="1798744"/>
            <a:ext cx="6585993" cy="730885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>
              <a:lnSpc>
                <a:spcPct val="13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内嵌的Derby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数据库存储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元数据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，是Hive最简单的部署方式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。嵌入模式下的Hive</a:t>
            </a: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不支持多会话连接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不适合生产环境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只适合测试环境</a:t>
            </a:r>
            <a:r>
              <a:rPr 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12" name="矩形 11"/>
          <p:cNvSpPr/>
          <p:nvPr/>
        </p:nvSpPr>
        <p:spPr>
          <a:xfrm>
            <a:off x="3795395" y="3194685"/>
            <a:ext cx="6804025" cy="1124585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1007" y="2915475"/>
            <a:ext cx="4686911" cy="4366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5" tIns="45721" rIns="91445" bIns="45721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本地模式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TextBox 36"/>
          <p:cNvSpPr txBox="1"/>
          <p:nvPr/>
        </p:nvSpPr>
        <p:spPr>
          <a:xfrm>
            <a:off x="3921136" y="3417153"/>
            <a:ext cx="6677326" cy="730885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本地独立数据库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存储元数据，这里的独立数据库通常使用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MySQL数据库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。本地模式部署的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Hive支持元数据共享，并且支持多会话连接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795395" y="4786630"/>
            <a:ext cx="6804660" cy="1280795"/>
          </a:xfrm>
          <a:prstGeom prst="rect">
            <a:avLst/>
          </a:prstGeom>
          <a:solidFill>
            <a:schemeClr val="bg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5" tIns="45721" rIns="91445" bIns="45721" rtlCol="0" anchor="ctr"/>
          <a:lstStyle/>
          <a:p>
            <a:pPr algn="ctr"/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71007" y="4485600"/>
            <a:ext cx="4686911" cy="436621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5" tIns="45721" rIns="91445" bIns="45721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zh-CN" altLang="en-US" sz="1865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远程模式</a:t>
            </a:r>
            <a:endParaRPr lang="zh-CN" altLang="en-US" sz="1865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39"/>
          <p:cNvSpPr txBox="1"/>
          <p:nvPr/>
        </p:nvSpPr>
        <p:spPr>
          <a:xfrm>
            <a:off x="3921772" y="4944446"/>
            <a:ext cx="6586322" cy="1050925"/>
          </a:xfrm>
          <a:prstGeom prst="rect">
            <a:avLst/>
          </a:prstGeom>
          <a:noFill/>
        </p:spPr>
        <p:txBody>
          <a:bodyPr wrap="square" lIns="91445" tIns="45721" rIns="91445" bIns="45721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远程模式与本地模式一样，同样是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使用独立数据库存储元数据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。不同的是，远程模式使用的是远端的独立数据库，而本地模式使用的是本地独立数据库。远程模式主要应用于</a:t>
            </a:r>
            <a:r>
              <a:rPr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Hive客户端</a:t>
            </a:r>
            <a:r>
              <a:rPr sz="16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较多的情况。</a:t>
            </a:r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2.5.1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部署之嵌入模式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Linux中部署 Hive,掌握 </a:t>
            </a:r>
            <a:r>
              <a:rPr sz="2000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Hive嵌入模式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99570" y="46257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2.5.1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部署之嵌入模式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66614" y="128893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55726" y="142466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</a:p>
        </p:txBody>
      </p:sp>
      <p:sp>
        <p:nvSpPr>
          <p:cNvPr id="18" name="圆角矩形 17"/>
          <p:cNvSpPr/>
          <p:nvPr/>
        </p:nvSpPr>
        <p:spPr>
          <a:xfrm>
            <a:off x="766614" y="283247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 flipH="1">
            <a:off x="855726" y="296820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1"/>
          <p:cNvSpPr txBox="1"/>
          <p:nvPr>
            <p:custDataLst>
              <p:tags r:id="rId1"/>
            </p:custDataLst>
          </p:nvPr>
        </p:nvSpPr>
        <p:spPr>
          <a:xfrm>
            <a:off x="2722204" y="2739544"/>
            <a:ext cx="7982902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</a:t>
            </a:r>
            <a:r>
              <a:rPr lang="en-US" altLang="zh-CN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安装包</a:t>
            </a:r>
            <a:endParaRPr lang="en-US" altLang="zh-CN" sz="18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SecureCRT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远程连接工具连接虚拟机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，在存放应用安装包的目录/export/software/下执行“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rz”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766614" y="4574315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 flipH="1">
            <a:off x="855726" y="4710054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1"/>
          <p:cNvSpPr txBox="1"/>
          <p:nvPr>
            <p:custDataLst>
              <p:tags r:id="rId2"/>
            </p:custDataLst>
          </p:nvPr>
        </p:nvSpPr>
        <p:spPr>
          <a:xfrm>
            <a:off x="2722204" y="4481389"/>
            <a:ext cx="7982902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中，通过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解压缩的方式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安装到存放应用的目录</a:t>
            </a:r>
            <a:r>
              <a:rPr lang="en-US" altLang="zh-CN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/export/servers/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0830" y="5836920"/>
            <a:ext cx="8241030" cy="79438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 bwMode="auto">
          <a:xfrm>
            <a:off x="3098810" y="5819362"/>
            <a:ext cx="770485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tar -zxvf /export/software/apache-hive-2.3.7-bin.tar.gz -C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/export/servers/</a:t>
            </a:r>
          </a:p>
        </p:txBody>
      </p:sp>
      <p:sp>
        <p:nvSpPr>
          <p:cNvPr id="26" name="1"/>
          <p:cNvSpPr txBox="1"/>
          <p:nvPr>
            <p:custDataLst>
              <p:tags r:id="rId3"/>
            </p:custDataLst>
          </p:nvPr>
        </p:nvSpPr>
        <p:spPr>
          <a:xfrm>
            <a:off x="2707565" y="1316370"/>
            <a:ext cx="9253573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</a:t>
            </a:r>
            <a:r>
              <a:rPr lang="en-US" altLang="zh-CN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安装包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Apache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资源网站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</a:t>
            </a:r>
            <a:r>
              <a:rPr lang="en-US" altLang="zh-CN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apache-hive-2.3.7-bin.tar.gz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2.5.1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部署之嵌入模式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66614" y="143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55726" y="156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2707565" y="1295415"/>
            <a:ext cx="9253573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初始化 </a:t>
            </a:r>
            <a:r>
              <a:rPr lang="en-US" altLang="zh-CN" sz="1800" b="1" kern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Derby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在启动Hive之前需要在Hive的安装目录下进行初始化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Derby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数据库的操作，出现“</a:t>
            </a:r>
            <a:r>
              <a:rPr lang="zh-CN" altLang="en-US" sz="18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schemaTool completed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”信息，则证明成功初始化</a:t>
            </a:r>
            <a:r>
              <a:rPr lang="zh-CN" altLang="en-US" sz="18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Derby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数据库。</a:t>
            </a:r>
          </a:p>
          <a:p>
            <a:pPr defTabSz="457200">
              <a:lnSpc>
                <a:spcPct val="150000"/>
              </a:lnSpc>
              <a:defRPr/>
            </a:pPr>
            <a:endParaRPr lang="zh-CN" altLang="en-US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6540" y="3048635"/>
            <a:ext cx="7293610" cy="67627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796857" y="3260725"/>
            <a:ext cx="5080000" cy="3371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altLang="zh-CN"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bin/schematool -initSchema -dbType derby</a:t>
            </a:r>
            <a:endParaRPr lang="en-US" altLang="zh-CN"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56149" y="415786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917321" y="4282804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6540" y="4086225"/>
            <a:ext cx="159702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启动Hive客户端工具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96540" y="4787900"/>
            <a:ext cx="77082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在Hive安装目录下执行“</a:t>
            </a:r>
            <a:r>
              <a:rPr lang="zh-CN" altLang="en-US" sz="1800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bin/hive</a:t>
            </a:r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”命令启动Hive客户端工具HiveCLI。可以执行“</a:t>
            </a:r>
            <a:r>
              <a:rPr lang="zh-CN" altLang="en-US" sz="1800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quit</a:t>
            </a:r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；”命令退出Hive客户端工具HiveCLI，此时在Hive安装目录下会默认生成文件</a:t>
            </a:r>
            <a:r>
              <a:rPr lang="zh-CN" altLang="en-US" sz="1800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derby.log</a:t>
            </a:r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和文件夹</a:t>
            </a:r>
            <a:r>
              <a:rPr lang="zh-CN" altLang="en-US" sz="1800" b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metastore_db</a:t>
            </a:r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334010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Linux中部署 Hive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，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sz="2000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Hive本地模式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5074342" y="2432840"/>
            <a:ext cx="6349456" cy="2399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本地模式部署本质上是将Hive默认的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元数据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存储介质由内嵌的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Derby数据库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替换为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独立数据库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，即MySQL数据库。本地模式部署Hive需要在一台虚拟机上同时安装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，接下来，我们以虚拟机Node_02为例，使用本地模式部署Hive。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86" y="1629594"/>
            <a:ext cx="3715858" cy="4006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00760" y="5589905"/>
            <a:ext cx="10566400" cy="7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766614" y="1217175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 flipH="1">
            <a:off x="855726" y="1352914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2707640" y="1101090"/>
            <a:ext cx="8353425" cy="133794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18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endParaRPr lang="zh-CN" altLang="en-US" sz="18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在线安装MySQL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的方式，安装</a:t>
            </a:r>
            <a:r>
              <a:rPr lang="zh-CN" alt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 5.7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版本，在线安装需要确保虚拟机可以连接外网。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4600" y="2720340"/>
            <a:ext cx="8545830" cy="35248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auto">
          <a:xfrm>
            <a:off x="2847352" y="2758336"/>
            <a:ext cx="7704856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 下载并安装wget工具，wget是Linux中的一个下载文件的工具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yum install wget -y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 下载MySQL 5.7的yum资源库，资源库文件会下载到当前目录下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wget -i -c http://dev.mysql.com/get/mysql57-community-release-el7-10.noarch.rpm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 安装MySQL 5.7的yum资源库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yum -y install mysql57-community-release-el7-10.noarch.rpm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# 安装MySQL 5.7服务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$ yum -y install mysql-community-server</a:t>
            </a:r>
          </a:p>
        </p:txBody>
      </p:sp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7190" y="1236345"/>
            <a:ext cx="8903970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服务</a:t>
            </a:r>
            <a:endParaRPr lang="zh-CN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MySQL安装完成后，执行“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 start 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mysql</a:t>
            </a:r>
            <a:r>
              <a:rPr 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.service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”命令启动MySQL服务，待MySQL服务启动完成后，执行“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systemctl status 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mysql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d.service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”命令查看MySQL服务运行状态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7190" y="5337175"/>
            <a:ext cx="7920990" cy="81343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916980" y="4078372"/>
            <a:ext cx="79208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MySQL安装完成后需要通过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用户名和密码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进行登录，MySQL为本地默认用户root自动生成密码，可以在MySQL的日志文件中查看此密码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50290" y="370335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143847" y="382893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7190" y="3560445"/>
            <a:ext cx="154178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登录MySQL</a:t>
            </a:r>
            <a:endParaRPr lang="en-US" altLang="zh-CN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3097847" y="5554345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grep "password" /var/log/</a:t>
            </a:r>
            <a:r>
              <a:rPr lang="en-US"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mysql</a:t>
            </a: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d.log</a:t>
            </a:r>
            <a:endParaRPr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1236162"/>
            <a:ext cx="8218786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密码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MySQL默认为本地用户root生成的密码较为复杂并且没有逻辑性，我们将MySQL默认为本地用户root生成的密码修改为“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Itcast@2020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768600" y="3077210"/>
            <a:ext cx="8966200" cy="1568450"/>
          </a:xfrm>
          <a:prstGeom prst="rect">
            <a:avLst/>
          </a:prstGeom>
          <a:solidFill>
            <a:srgbClr val="F2F2F2"/>
          </a:solidFill>
          <a:ln w="9525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6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# 修改密码为Itcast@2020，密码策略规则要求密码必须包含英文大小写、数字以及特殊符号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&gt; ALTER USER 'root'@'localhost' IDENTIFIED BY 'Itcast@2020';	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# 刷新MySQL配置，使得配置生效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&gt; FLUSH PRIVILEGES;</a:t>
            </a:r>
            <a:endParaRPr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1236162"/>
            <a:ext cx="8218786" cy="2214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安装包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通过SecureCRT远程连接工具连接虚拟机Node_02，进入Linux操作系统中存放应用安装包的目录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/export/software/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，执行“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rz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”命令将Hive安装包上传到虚拟机Node_02的/export/software/目录下。若无法执行“rz”命令，可执行“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yum install lrzsz -y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”命令安装文件传输工具lrzsz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961390" y="409705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050502" y="422263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93390" y="4005580"/>
            <a:ext cx="126936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endParaRPr lang="en-US" altLang="zh-CN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41320" y="4653280"/>
            <a:ext cx="80511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解压缩的方式安装Hive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，将Hive安装到存放应用的目录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/export/servers/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60700" y="5209540"/>
            <a:ext cx="7567930" cy="829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tar -zxvf /export/software/apache-hive-2.3.7-bin.tar.gz -C </a:t>
            </a:r>
          </a:p>
          <a:p>
            <a:pPr indent="266700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/export/servers/</a:t>
            </a:r>
            <a:endParaRPr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143690" y="266995"/>
            <a:ext cx="2542399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10630" y="1989634"/>
            <a:ext cx="467656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80125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11.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选择磁盘类型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”界面，选择默认的推荐选项“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SCSI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3021" y="1793664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12.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选择磁盘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创建新虚拟磁盘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691" y="2205657"/>
            <a:ext cx="4443506" cy="3854631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4"/>
          <a:stretch>
            <a:fillRect/>
          </a:stretch>
        </p:blipFill>
        <p:spPr>
          <a:xfrm>
            <a:off x="6489087" y="2970014"/>
            <a:ext cx="4214631" cy="3656088"/>
          </a:xfrm>
          <a:prstGeom prst="rect">
            <a:avLst/>
          </a:prstGeom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11382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4956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949142"/>
            <a:ext cx="8218786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进入Hive安装目录下的conf目录，复制模板文件</a:t>
            </a:r>
            <a:r>
              <a:rPr 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hive-env.sh.template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并重命名为</a:t>
            </a:r>
            <a:r>
              <a:rPr 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hive-env.sh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，文件hive-env.sh用于配置Hive运行环境。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34030" y="2452370"/>
            <a:ext cx="7580630" cy="15684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85000"/>
              </a:schemeClr>
            </a:solidFill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  <a:buClrTx/>
              <a:buSzTx/>
              <a:buFontTx/>
            </a:pPr>
            <a:r>
              <a:rPr lang="en-US" sz="16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</a:t>
            </a: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#进入Hive安装目录下的conf目录</a:t>
            </a:r>
          </a:p>
          <a:p>
            <a:pPr indent="266700" fontAlgn="auto">
              <a:lnSpc>
                <a:spcPct val="150000"/>
              </a:lnSpc>
              <a:buClrTx/>
              <a:buSzTx/>
              <a:buFontTx/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$ cd /export/servers/apache-hive-2.3.7-bin/conf</a:t>
            </a:r>
          </a:p>
          <a:p>
            <a:pPr indent="266700" fontAlgn="auto">
              <a:lnSpc>
                <a:spcPct val="150000"/>
              </a:lnSpc>
              <a:buClrTx/>
              <a:buSzTx/>
              <a:buFontTx/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#将文件hive-env.sh.template进行拷贝并重命名为hive-env.sh</a:t>
            </a:r>
          </a:p>
          <a:p>
            <a:pPr indent="266700" fontAlgn="auto">
              <a:lnSpc>
                <a:spcPct val="150000"/>
              </a:lnSpc>
              <a:buClrTx/>
              <a:buSzTx/>
              <a:buFontTx/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$ cp hive-env.sh.template hive-env.sh</a:t>
            </a:r>
            <a:endParaRPr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34030" y="4145280"/>
            <a:ext cx="83934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zh-CN"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hive-env.sh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”命令编辑文件</a:t>
            </a:r>
            <a:r>
              <a:rPr lang="zh-CN"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hive-env.sh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000375" y="4683760"/>
            <a:ext cx="8355330" cy="156845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en-US"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</a:t>
            </a: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export HADOOP_HOME=/export/servers/hadoop-2.7.4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export HIVE_CONF_DIR=/export/servers/apache-hive-2.3.7-bin/conf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export HIVE_AUX_JARS_PATH=/export/servers/apache-hive-2.3.7-bin/lib</a:t>
            </a:r>
          </a:p>
          <a:p>
            <a:pPr indent="266700" fontAlgn="auto">
              <a:lnSpc>
                <a:spcPct val="150000"/>
              </a:lnSpc>
            </a:pPr>
            <a:r>
              <a:rPr sz="16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 export JAVA_HOME=/export/servers/jdk</a:t>
            </a:r>
            <a:endParaRPr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4701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30400" y="1437447"/>
            <a:ext cx="10441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进入Hive安装目录下的conf目录，创建文件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用于配置Hive相关参数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170" y="2033905"/>
            <a:ext cx="8674100" cy="45491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837954" y="2046951"/>
            <a:ext cx="9169013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&lt;name&gt;hive.metastore.warehouse.dir&lt;/name&gt;        &lt;value&gt;/user/hive_local/warehouse&lt;/value&gt;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&lt;name&gt;hive.exec.scratchdir&lt;/name&gt;</a:t>
            </a:r>
            <a:endParaRPr lang="en-US" altLang="zh-CN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&lt;value&gt;/tmp_local/hive&lt;/value&gt;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&lt;name&gt;hive.metastore.local&lt;/name&gt;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&lt;value&gt;true&lt;/value&gt;	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	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30170" y="884555"/>
            <a:ext cx="139255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R="0"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配置Hive</a:t>
            </a:r>
            <a:endParaRPr lang="zh-CN" altLang="en-US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9085" y="2565400"/>
            <a:ext cx="2720975" cy="2876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>
            <a:off x="6845935" y="2853055"/>
            <a:ext cx="828675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855210" y="3988435"/>
            <a:ext cx="1843405" cy="3600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6717665" y="4337685"/>
            <a:ext cx="802005" cy="1905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073525" y="5445760"/>
            <a:ext cx="1937385" cy="3251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782320" y="104714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870162" y="11727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0294" y="4078605"/>
            <a:ext cx="3138031" cy="418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配置Hive在HDFS上的临时目录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09204" y="2717800"/>
            <a:ext cx="37109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配置Hive数据存储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在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HDFS上的目录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39023" y="5596425"/>
            <a:ext cx="2240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指定Hive开启本地模式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5976620" y="5777375"/>
            <a:ext cx="1269861" cy="6551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4701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80640" y="1356921"/>
            <a:ext cx="10441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进入Hive安装目录下的conf目录，创建文件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用于配置Hive相关参数</a:t>
            </a: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060" y="1882140"/>
            <a:ext cx="8403590" cy="47993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2722245" y="1835785"/>
            <a:ext cx="10628630" cy="4892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&lt;name&gt;javax.jdo.option.ConnectionURL&lt;/name&gt;</a:t>
            </a:r>
            <a:endParaRPr lang="en-US" altLang="zh-CN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&lt;value&gt;jdbc:mysql://localhost:3306/hive?</a:t>
            </a:r>
            <a:endParaRPr lang="en-US" altLang="zh-CN" sz="16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createDatabaseIfNotExist=true&amp;amp;usessL=false&lt;/value&gt;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&lt;name&gt;javax.jdo.option.ConnectionDriverName&lt;/name&gt;	&lt;value&gt;com.mysql.jdbc.Driver&lt;/value&gt;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&lt;name&gt;javax.jdo.option.ConnectionUserName&lt;/name&gt;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&lt;value&gt;root&lt;/value&gt;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80640" y="854710"/>
            <a:ext cx="83502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配置Hive</a:t>
            </a:r>
            <a:endParaRPr lang="zh-CN" altLang="en-US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41545" y="2240280"/>
            <a:ext cx="2968625" cy="3600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 flipV="1">
            <a:off x="7663180" y="2582545"/>
            <a:ext cx="904875" cy="1778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4707255" y="4138295"/>
            <a:ext cx="3663950" cy="2882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>
            <a:off x="8395970" y="4436745"/>
            <a:ext cx="647700" cy="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4707255" y="5556250"/>
            <a:ext cx="3626485" cy="3600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/>
        </p:nvCxnSpPr>
        <p:spPr>
          <a:xfrm flipV="1">
            <a:off x="8308340" y="5911215"/>
            <a:ext cx="807085" cy="508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688975" y="97602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689187" y="110160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23605" y="2456815"/>
            <a:ext cx="1901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配置JDBC连接地址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80805" y="4345940"/>
            <a:ext cx="14947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配置JDBC驱动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52560" y="5777865"/>
            <a:ext cx="16891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配置连接MySQL</a:t>
            </a:r>
          </a:p>
          <a:p>
            <a:pPr algn="l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的用户名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47019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14675" y="1381125"/>
            <a:ext cx="85858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进入Hive安装目录下的conf目录，创建文件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用于配置Hive相关参数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005" y="1882140"/>
            <a:ext cx="8913495" cy="44767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 bwMode="auto">
          <a:xfrm>
            <a:off x="3224530" y="1835785"/>
            <a:ext cx="8658225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&lt;name&gt;javax.jdo.option.ConnectionPassword&lt;/name&gt;	&lt;value&gt;Itcast@2020&lt;/value&gt;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	&lt;name&gt;hive.cli.print.header&lt;/name        	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	&lt;name&gt;hive.cli.print.current.db&lt;/name&gt;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	&lt;value&gt;true&lt;/value&gt;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14675" y="895350"/>
            <a:ext cx="83502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algn="l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配置Hive</a:t>
            </a:r>
            <a:endParaRPr lang="zh-CN" altLang="en-US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44465" y="2316480"/>
            <a:ext cx="3500755" cy="28892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8725535" y="2600325"/>
            <a:ext cx="638175" cy="508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245100" y="3797300"/>
            <a:ext cx="1858010" cy="26289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7096760" y="4045585"/>
            <a:ext cx="905510" cy="2349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219065" y="5186045"/>
            <a:ext cx="2146300" cy="36004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7383145" y="5509895"/>
            <a:ext cx="761365" cy="3619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1143635" y="97602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 flipH="1">
            <a:off x="1205442" y="110160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88780" y="2413000"/>
            <a:ext cx="22987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配置连接MySQL的密码</a:t>
            </a:r>
            <a:endParaRPr lang="en-US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19720" y="3883660"/>
            <a:ext cx="39773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配置在命令行界面（CLI）中显示表的列名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72860" y="5400675"/>
            <a:ext cx="309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44510" y="5400675"/>
            <a:ext cx="34429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配置在命令行界面（CLI）中显示当前数据库名称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08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8250" y="1257117"/>
            <a:ext cx="8218786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JDBC 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连接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的驱动包</a:t>
            </a:r>
          </a:p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进入Hive存放依赖的lib目录下，执行“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rz</a:t>
            </a:r>
            <a:r>
              <a:rPr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”命令上传JDBC连接MySQL的驱动包</a:t>
            </a:r>
            <a:r>
              <a:rPr lang="en-US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-connector-java-5.1.32.jar</a:t>
            </a:r>
            <a:r>
              <a:rPr 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988695" y="344935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084792" y="357493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09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17190" y="3377565"/>
            <a:ext cx="228536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环境变量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01010" y="4002405"/>
            <a:ext cx="805116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/etc/profile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”命令编辑系统环境变量文件profile，在文件末尾添加如下内容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85770" y="5165725"/>
            <a:ext cx="7934960" cy="82994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export HIVE_HOME=/export/servers/apache-hive-2.3.7-bin</a:t>
            </a:r>
          </a:p>
          <a:p>
            <a:pPr indent="266700" fontAlgn="auto">
              <a:lnSpc>
                <a:spcPct val="150000"/>
              </a:lnSpc>
            </a:pPr>
            <a:r>
              <a:rPr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export PATH=$PATH:$HIVE_HOME/bin</a:t>
            </a:r>
          </a:p>
        </p:txBody>
      </p:sp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2.5.2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部署之本地模式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10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1236162"/>
            <a:ext cx="8218786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初始化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endParaRPr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16980" y="1789247"/>
            <a:ext cx="811212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启动Hive之前需要执行“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schematool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initSchema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-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dbType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mysql</a:t>
            </a:r>
            <a:r>
              <a:rPr sz="18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”命令初始化MySQL，若初始化完成后出现“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schemaTool</a:t>
            </a:r>
            <a:r>
              <a:rPr sz="18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sz="18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completed</a:t>
            </a:r>
            <a:r>
              <a:rPr sz="1800" b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”信息，则说明成功初始化MySQL</a:t>
            </a:r>
            <a:r>
              <a:rPr 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61390" y="3984065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022878" y="4109689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11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917507" y="392874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sz="1050" b="1">
                <a:latin typeface="宋体" panose="02010600030101010101" pitchFamily="2" charset="-122"/>
              </a:rPr>
              <a:t> 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启动Hive客户端工具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970310" y="4404877"/>
            <a:ext cx="81121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”命令启动Hive客户端工具HiveCLI</a:t>
            </a:r>
            <a:r>
              <a:rPr lang="zh-CN" sz="18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，进入命令行界面，默认当前使用的数据库为default。</a:t>
            </a:r>
          </a:p>
        </p:txBody>
      </p:sp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582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Linux中部署 Hive,掌握 </a:t>
            </a:r>
            <a:r>
              <a:rPr sz="2000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Hive远程模式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943078" y="1965405"/>
            <a:ext cx="6624736" cy="32695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Hive包含两种服务，分别是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HiveServer2和Metastore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。实现远程模式部署Hive需要两台虚拟机，其中一台作为服务端，需要</a:t>
            </a:r>
            <a:r>
              <a:rPr 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启动MySQL服务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HiveServer2</a:t>
            </a:r>
            <a:r>
              <a:rPr lang="zh-CN"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服务，另一台作为客户端，只需要安装并配置Hive即可。这里使用已安装Hive和MySQL的虚拟机Node_02作为服务端，使用虚拟机Node_03作为客户端远程连接虚拟机Node_02中的HiveServer2服务操作Hive。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376" y="1629594"/>
            <a:ext cx="3715858" cy="40061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2718" y="559003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42828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1236162"/>
            <a:ext cx="8218786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启动HiveServer2服务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23870" y="1986915"/>
            <a:ext cx="875982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在虚拟机Node_02中执行“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hiveserver2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”命令启动HiveServer2服务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，HiveServer2服务会进入监听状态，若使用后台方式启动HiveServer2服务，则执行“</a:t>
            </a:r>
            <a:r>
              <a:rPr lang="zh-CN"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 --service hiveserver2 &amp;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”命令。</a:t>
            </a:r>
            <a:endParaRPr lang="en-US" altLang="zh-CN" sz="1800" b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66140" y="358778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961602" y="371336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7507" y="356997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上传Hive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安装包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023870" y="4091940"/>
            <a:ext cx="87604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通过SecureCRT远程连接工具连接虚拟机Node_03，然后进入Linux操作系统中存放应用安装包的目录/export/software/，最后执行“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rz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”命令将Hive安装包上传到虚拟机Node_03的/export/software/目录下。若无法执行“rz”命令，可执行“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yum install lrzsz -y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”命令安装文件传输工具lrzsz。</a:t>
            </a:r>
          </a:p>
        </p:txBody>
      </p:sp>
    </p:spTree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61353" y="270070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04206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7780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1"/>
          <p:cNvSpPr txBox="1"/>
          <p:nvPr>
            <p:custDataLst>
              <p:tags r:id="rId1"/>
            </p:custDataLst>
          </p:nvPr>
        </p:nvSpPr>
        <p:spPr>
          <a:xfrm>
            <a:off x="2916980" y="949142"/>
            <a:ext cx="8218786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52115" y="1484630"/>
            <a:ext cx="875982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虚拟机Node_03通过解压缩的方式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安装Hive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，将Hive安装到存放应用的目录/export/servers/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1" name="圆角矩形 10"/>
          <p:cNvSpPr/>
          <p:nvPr/>
        </p:nvSpPr>
        <p:spPr>
          <a:xfrm>
            <a:off x="937895" y="344427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1033357" y="356985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7507" y="347789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Hive</a:t>
            </a:r>
            <a:endParaRPr lang="zh-CN" altLang="en-US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17190" y="3790950"/>
            <a:ext cx="87604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虚拟机Node_03进入Hive安装目录下的conf目录，创建文件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用于配置Hive相关参数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23870" y="2488565"/>
            <a:ext cx="7962265" cy="92202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tar -zxvf /export/software/apache-hive-2.3.7-bin.tar.gz -C </a:t>
            </a:r>
          </a:p>
          <a:p>
            <a:pPr indent="26670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/export/servers/</a:t>
            </a:r>
            <a:endParaRPr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3555" y="4846320"/>
            <a:ext cx="7949565" cy="175323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algn="l" fontAlgn="auto">
              <a:lnSpc>
                <a:spcPct val="150000"/>
              </a:lnSpc>
              <a:buClrTx/>
              <a:buSzTx/>
              <a:buFontTx/>
            </a:pPr>
            <a:r>
              <a:rPr 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#进入Hive安装目录下的conf目录</a:t>
            </a:r>
          </a:p>
          <a:p>
            <a:pPr indent="266700" algn="l" fontAlgn="auto">
              <a:lnSpc>
                <a:spcPct val="150000"/>
              </a:lnSpc>
              <a:buClrTx/>
              <a:buSzTx/>
              <a:buFontTx/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$ cd /export/servers/apache-hive-2.3.7-bin/conf</a:t>
            </a:r>
          </a:p>
          <a:p>
            <a:pPr indent="266700" algn="l" fontAlgn="auto">
              <a:lnSpc>
                <a:spcPct val="150000"/>
              </a:lnSpc>
              <a:buClrTx/>
              <a:buSzTx/>
              <a:buFontTx/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#创建文件hive-site.xml</a:t>
            </a:r>
          </a:p>
          <a:p>
            <a:pPr indent="266700" algn="l" fontAlgn="auto">
              <a:lnSpc>
                <a:spcPct val="150000"/>
              </a:lnSpc>
              <a:buClrTx/>
              <a:buSzTx/>
              <a:buFontTx/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   $ touch hive-site.xml</a:t>
            </a:r>
            <a:endParaRPr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10630" y="1989634"/>
            <a:ext cx="467656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80125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13.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指定磁盘容量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”界面，指定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最大磁盘大小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3021" y="1793664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14.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指定磁盘文件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”界面，指定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磁盘文件名称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Node01.vmdk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1119160" y="2205658"/>
            <a:ext cx="4468036" cy="38759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4950" y="2986405"/>
            <a:ext cx="4545330" cy="3444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83346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113823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249562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29547" y="1113790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Hive</a:t>
            </a:r>
            <a:endParaRPr lang="zh-CN" altLang="en-US" sz="2000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3205" y="1518920"/>
            <a:ext cx="660463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执行“hive-site.xml”命令编辑文件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hive-site.xml</a:t>
            </a:r>
            <a:r>
              <a:rPr lang="zh-CN"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854960" y="2030730"/>
            <a:ext cx="9010650" cy="467741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&lt;property&gt;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&lt;name&gt;hive.metastore.warehouse.dir&lt;/name&gt;</a:t>
            </a:r>
            <a:r>
              <a:rPr sz="1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        </a:t>
            </a:r>
            <a:r>
              <a:rPr lang="en-US" sz="10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							</a:t>
            </a:r>
            <a:endParaRPr sz="1000" b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&lt;value&gt;/user/hive_local/warehouse&lt;/value&gt;    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&lt;/property&gt;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&lt;property&gt;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&lt;name&gt;hive.exec.scratchdir&lt;/name&gt;	&lt;value&gt;/tmp_local/hive&lt;/value&gt;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&lt;/property&gt;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&lt;property&gt;  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&lt;name&gt;hive.metastore.local&lt;/name&gt;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&lt;value&gt;false&lt;/value&gt;  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&lt;/property&gt;  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&lt;property&gt;  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&lt;name&gt;hive.metastore.uris&lt;/name&gt;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&lt;value&gt;thrift://node02:9083&lt;/value&gt;</a:t>
            </a:r>
          </a:p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&lt;/property&gt;  </a:t>
            </a:r>
            <a:endParaRPr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69510" y="2349500"/>
            <a:ext cx="3035300" cy="2876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箭头连接符 14"/>
          <p:cNvCxnSpPr/>
          <p:nvPr/>
        </p:nvCxnSpPr>
        <p:spPr>
          <a:xfrm flipV="1">
            <a:off x="7995920" y="2618740"/>
            <a:ext cx="1155065" cy="184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9173210" y="2443480"/>
            <a:ext cx="2329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配置Hive数据存储在HDFS</a:t>
            </a:r>
            <a:r>
              <a:rPr 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上的目录</a:t>
            </a:r>
            <a:r>
              <a:rPr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1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35220" y="3590925"/>
            <a:ext cx="2120900" cy="2876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7040880" y="3860165"/>
            <a:ext cx="1155065" cy="184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8256270" y="3720465"/>
            <a:ext cx="22796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配置Hive在HDFS上的临时目录</a:t>
            </a:r>
            <a:endParaRPr lang="zh-CN" sz="16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69510" y="4655820"/>
            <a:ext cx="2142490" cy="2876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箭头连接符 20"/>
          <p:cNvCxnSpPr/>
          <p:nvPr/>
        </p:nvCxnSpPr>
        <p:spPr>
          <a:xfrm flipV="1">
            <a:off x="7096125" y="4919980"/>
            <a:ext cx="1155065" cy="184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8380095" y="4778375"/>
            <a:ext cx="2443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指定Hive不开启本地模式</a:t>
            </a:r>
            <a:r>
              <a:rPr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</a:p>
          <a:p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69510" y="5809615"/>
            <a:ext cx="2087245" cy="28765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7025005" y="6078855"/>
            <a:ext cx="1155065" cy="18415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416290" y="5908040"/>
            <a:ext cx="2390775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指定Metastore服务地址</a:t>
            </a:r>
            <a:r>
              <a:rPr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28477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1302" y="132905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环境变量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6555" y="1949450"/>
            <a:ext cx="89877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在虚拟机Node_03执行“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/etc/profile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”命令编辑系统环境变量文件profile，在文件末尾添加如下内容。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7520" y="3321685"/>
            <a:ext cx="7564755" cy="92202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export HIVE_HOME=/export/servers/apache-hive-2.3.7-bin</a:t>
            </a:r>
          </a:p>
          <a:p>
            <a:pPr indent="26670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export PATH=$PATH:$HIVE_HOME/bin</a:t>
            </a:r>
            <a:endParaRPr sz="18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28477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1302" y="132905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启动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客户端工具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6555" y="1734185"/>
            <a:ext cx="89877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虚拟机Node_03执行通过Hive客户端工具Beeline远程连接虚拟机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Node_02的HiveServer2服务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017520" y="2819400"/>
            <a:ext cx="7564755" cy="36830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sz="1800" b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beeline -u jdbc:hive2://node02:10000 -n root -p</a:t>
            </a: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/>
          <a:srcRect t="24355"/>
          <a:stretch>
            <a:fillRect/>
          </a:stretch>
        </p:blipFill>
        <p:spPr>
          <a:xfrm>
            <a:off x="3168650" y="3686175"/>
            <a:ext cx="66294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52580" y="284775"/>
            <a:ext cx="495151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2.5.3  </a:t>
            </a:r>
            <a:r>
              <a:rPr 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Hive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部署之远程模式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961390" y="1329088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464827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07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01302" y="1329055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266700" indent="-266700"/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验证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Hive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远程连接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16555" y="1734185"/>
            <a:ext cx="8987790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hive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”命令，通过Hive客户端工具HiveCLI操作本地模式下的Hive，在HiveCLI的命令行界面执行“</a:t>
            </a:r>
            <a:r>
              <a:rPr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create database test</a:t>
            </a:r>
            <a:r>
              <a:rPr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;”命令创建数据库test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。然后分别执行“</a:t>
            </a:r>
            <a:r>
              <a:rPr lang="zh-CN" sz="1800" b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show databases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;”命令分别查看</a:t>
            </a:r>
            <a:r>
              <a:rPr lang="en-US" alt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r>
              <a:rPr lang="zh-CN" sz="1800" b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数据库列表。</a:t>
            </a:r>
          </a:p>
        </p:txBody>
      </p:sp>
      <p:pic>
        <p:nvPicPr>
          <p:cNvPr id="2" name="图片 1" descr="图片2"/>
          <p:cNvPicPr>
            <a:picLocks noChangeAspect="1"/>
          </p:cNvPicPr>
          <p:nvPr/>
        </p:nvPicPr>
        <p:blipFill>
          <a:blip r:embed="rId3"/>
          <a:srcRect t="63256" r="48668" b="8758"/>
          <a:stretch>
            <a:fillRect/>
          </a:stretch>
        </p:blipFill>
        <p:spPr>
          <a:xfrm>
            <a:off x="756195" y="3911337"/>
            <a:ext cx="5050980" cy="152929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4"/>
          <a:srcRect t="37990" r="17705" b="15201"/>
          <a:stretch>
            <a:fillRect/>
          </a:stretch>
        </p:blipFill>
        <p:spPr>
          <a:xfrm>
            <a:off x="6167214" y="3911337"/>
            <a:ext cx="5539439" cy="15292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683788" y="3435281"/>
            <a:ext cx="23031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Node_02数据库列表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095206" y="3390831"/>
            <a:ext cx="230314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Node_03数据库列表</a:t>
            </a:r>
          </a:p>
        </p:txBody>
      </p:sp>
    </p:spTree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671595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>
              <a:buNone/>
            </a:pP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本章小结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138906" y="1999139"/>
            <a:ext cx="103569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本章主要讲解了Hive环境部署的相关知识。首先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Linux环境的搭建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过程，希望读者可以动手实践，即按照书中的步骤搭建自己的Linux环境；其次介绍JDK的部署，希望读者可以认识JDK以及掌握JDK的部署；依次介绍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Zookeeper的部署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，希望读者可以认识Zookeeper以及部署属于自己的Zookeeper集群；接着介绍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Hadoop的部署</a:t>
            </a:r>
            <a:r>
              <a:rPr sz="2000" b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，使得读者熟悉Hadoop，并且掌握Hadoop集群的部署；最后介绍Hive的部署，希望读者掌握Hive的部署，便于后续章节的学习。</a:t>
            </a:r>
            <a:endParaRPr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63656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547260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910630" y="1989634"/>
            <a:ext cx="467656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80125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15.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已准备好创建虚拟机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虚拟机的相关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55146" y="6310114"/>
            <a:ext cx="936104" cy="338554"/>
            <a:chOff x="2350790" y="1408760"/>
            <a:chExt cx="936104" cy="338554"/>
          </a:xfrm>
        </p:grpSpPr>
        <p:sp>
          <p:nvSpPr>
            <p:cNvPr id="19" name="圆角矩形 18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24878" y="1408760"/>
              <a:ext cx="652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END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003418" y="3069571"/>
            <a:ext cx="25922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至此，便成功创建</a:t>
            </a: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台虚拟机。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3363595"/>
            <a:ext cx="4380865" cy="30886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6629400" y="2287270"/>
            <a:ext cx="3228975" cy="3371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16. 完成虚拟机Node_01的</a:t>
            </a:r>
            <a:r>
              <a:rPr lang="zh-CN" altLang="en-US" sz="160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创建。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6416715" y="2864029"/>
            <a:ext cx="467656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6023070" y="286390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951190" y="306924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9215" y="2338070"/>
            <a:ext cx="4248785" cy="3628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38429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6024245" y="3275965"/>
            <a:ext cx="5638800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熟悉Linux环境的搭建，能够在虚拟机中</a:t>
            </a:r>
            <a:r>
              <a:rPr lang="zh-CN" altLang="en-US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安装Linux操作系统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74335" y="3503930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568452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1079826"/>
            <a:ext cx="0" cy="5779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220388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523096" y="931000"/>
            <a:ext cx="1000203" cy="338554"/>
            <a:chOff x="2350790" y="1408760"/>
            <a:chExt cx="1000203" cy="338554"/>
          </a:xfrm>
        </p:grpSpPr>
        <p:sp>
          <p:nvSpPr>
            <p:cNvPr id="27" name="圆角矩形 26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414889" y="1408760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START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H="1">
            <a:off x="5587195" y="2275895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2491919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876300" y="1141095"/>
            <a:ext cx="46977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工具的主界面选择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Node01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鼠标右键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在弹出的菜单中选择“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”打开“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虚拟机设置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”对话框。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2" y="2781722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08420" y="1118870"/>
            <a:ext cx="488124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2. 选择“CD/DVD”选项，勾选“使用ISO镜像文件”设置Linux操作系统使用的</a:t>
            </a:r>
            <a:r>
              <a:rPr lang="en-US" alt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镜像文件，通过单击【浏览】按钮选择Linux操作系统的ISO镜像文件所在本地文件系统的路径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335" y="2665730"/>
            <a:ext cx="4891405" cy="31699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5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3690" y="3025140"/>
            <a:ext cx="4256405" cy="34715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91686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587195" y="1988875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2204899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32765" y="892175"/>
            <a:ext cx="5317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工具的主界面选择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Node01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开启此虚拟机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”按钮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启动虚拟机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Node01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，使用“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 CentOS 7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方式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24162" y="1703910"/>
            <a:ext cx="4865642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4.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安装界面，选择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的语言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，通常会选择默认语言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English(United States)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2477770"/>
            <a:ext cx="5177790" cy="37998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4930" y="3025140"/>
            <a:ext cx="5097145" cy="3482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5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50590" y="1009827"/>
            <a:ext cx="483352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5.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INSTALLATION SUMMARY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界面，界面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Centos7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376943" y="1451092"/>
            <a:ext cx="50468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6.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DATE&amp;TIME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界面的“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Region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City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下拉框中分别选择“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Asia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 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Shanghai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系统时区配置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378544" y="4293890"/>
            <a:ext cx="5046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可以单击“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Time”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开关通过获取网络时间自动调整系统时间。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885" y="2272665"/>
            <a:ext cx="5108575" cy="4048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8725" y="3024823"/>
            <a:ext cx="5182235" cy="11614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2311400" y="1945005"/>
            <a:ext cx="7805420" cy="688340"/>
            <a:chOff x="995701" y="1887675"/>
            <a:chExt cx="5471442" cy="515937"/>
          </a:xfrm>
        </p:grpSpPr>
        <p:sp>
          <p:nvSpPr>
            <p:cNvPr id="81" name="Pentagon 3"/>
            <p:cNvSpPr/>
            <p:nvPr/>
          </p:nvSpPr>
          <p:spPr bwMode="auto">
            <a:xfrm>
              <a:off x="996019" y="1887675"/>
              <a:ext cx="5471124" cy="515937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 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熟悉Linux环境的搭建，能够灵活使用虚拟软件工具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安装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、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克隆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和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启动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虚拟机</a:t>
              </a:r>
            </a:p>
          </p:txBody>
        </p:sp>
        <p:sp>
          <p:nvSpPr>
            <p:cNvPr id="82" name="MH_Others_1"/>
            <p:cNvSpPr/>
            <p:nvPr/>
          </p:nvSpPr>
          <p:spPr bwMode="auto">
            <a:xfrm>
              <a:off x="995701" y="1887675"/>
              <a:ext cx="82550" cy="515937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Source Han Sans K Bold" panose="020B0800000000000000" pitchFamily="34" charset="-128"/>
                <a:cs typeface="Arial" panose="020B0604020202020204" pitchFamily="34" charset="0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2312035" y="2851785"/>
            <a:ext cx="7804785" cy="685800"/>
            <a:chOff x="978872" y="2187132"/>
            <a:chExt cx="5437064" cy="514350"/>
          </a:xfrm>
        </p:grpSpPr>
        <p:sp>
          <p:nvSpPr>
            <p:cNvPr id="84" name="Pentagon 5"/>
            <p:cNvSpPr/>
            <p:nvPr/>
          </p:nvSpPr>
          <p:spPr bwMode="auto">
            <a:xfrm>
              <a:off x="978872" y="2187132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buClrTx/>
                <a:buSzTx/>
                <a:buFontTx/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熟悉Linux环境的搭建，能够在虚拟机中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安装Linux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操作系统</a:t>
              </a:r>
            </a:p>
          </p:txBody>
        </p:sp>
        <p:sp>
          <p:nvSpPr>
            <p:cNvPr id="85" name="MH_Others_1"/>
            <p:cNvSpPr/>
            <p:nvPr/>
          </p:nvSpPr>
          <p:spPr bwMode="auto">
            <a:xfrm>
              <a:off x="991890" y="2187132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Source Han Sans K Bold" panose="020B0800000000000000" pitchFamily="34" charset="-128"/>
                <a:cs typeface="Arial" panose="020B0604020202020204" pitchFamily="34" charset="0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2312252" y="3756660"/>
            <a:ext cx="7815997" cy="688340"/>
            <a:chOff x="773584" y="3338787"/>
            <a:chExt cx="5449752" cy="515938"/>
          </a:xfrm>
        </p:grpSpPr>
        <p:sp>
          <p:nvSpPr>
            <p:cNvPr id="87" name="Pentagon 6"/>
            <p:cNvSpPr/>
            <p:nvPr/>
          </p:nvSpPr>
          <p:spPr bwMode="auto">
            <a:xfrm>
              <a:off x="786272" y="3338787"/>
              <a:ext cx="5437064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熟悉Linux环境的搭建，能够在Linux中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配置网络、主机名和SSH服务</a:t>
              </a:r>
            </a:p>
          </p:txBody>
        </p:sp>
        <p:sp>
          <p:nvSpPr>
            <p:cNvPr id="88" name="MH_Others_1"/>
            <p:cNvSpPr/>
            <p:nvPr/>
          </p:nvSpPr>
          <p:spPr bwMode="auto">
            <a:xfrm>
              <a:off x="773584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Source Han Sans K Bold" panose="020B0800000000000000" pitchFamily="34" charset="-128"/>
                <a:cs typeface="Arial" panose="020B0604020202020204" pitchFamily="34" charset="0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312035" y="4671695"/>
            <a:ext cx="7806055" cy="694055"/>
            <a:chOff x="978872" y="4161901"/>
            <a:chExt cx="5437064" cy="514350"/>
          </a:xfrm>
        </p:grpSpPr>
        <p:sp>
          <p:nvSpPr>
            <p:cNvPr id="90" name="Pentagon 7"/>
            <p:cNvSpPr/>
            <p:nvPr/>
          </p:nvSpPr>
          <p:spPr bwMode="auto">
            <a:xfrm>
              <a:off x="978872" y="4161901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通过在Linux中部署JDK，掌握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JDK在Linux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中的部署方式</a:t>
              </a:r>
            </a:p>
          </p:txBody>
        </p:sp>
        <p:sp>
          <p:nvSpPr>
            <p:cNvPr id="91" name="MH_Others_1"/>
            <p:cNvSpPr/>
            <p:nvPr/>
          </p:nvSpPr>
          <p:spPr bwMode="auto">
            <a:xfrm>
              <a:off x="985222" y="4161901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Source Han Sans K Bold" panose="020B0800000000000000" pitchFamily="34" charset="-128"/>
                <a:cs typeface="Arial" panose="020B0604020202020204" pitchFamily="34" charset="0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06956" y="5587365"/>
            <a:ext cx="8023860" cy="694055"/>
            <a:chOff x="775993" y="4115313"/>
            <a:chExt cx="5439966" cy="514350"/>
          </a:xfrm>
        </p:grpSpPr>
        <p:sp>
          <p:nvSpPr>
            <p:cNvPr id="9" name="Pentagon 7"/>
            <p:cNvSpPr/>
            <p:nvPr/>
          </p:nvSpPr>
          <p:spPr bwMode="auto">
            <a:xfrm>
              <a:off x="778895" y="4115313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通过在Linux中部署Zookeeper，掌握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Zookeeper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集群在Linux中的</a:t>
              </a:r>
              <a:r>
                <a:rPr lang="zh-CN" altLang="en-US" sz="1600" dirty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字魂58号-创中黑" panose="00000500000000000000" pitchFamily="2" charset="-122"/>
                </a:rPr>
                <a:t>安装和配置</a:t>
              </a:r>
            </a:p>
          </p:txBody>
        </p:sp>
        <p:sp>
          <p:nvSpPr>
            <p:cNvPr id="10" name="MH_Others_1"/>
            <p:cNvSpPr/>
            <p:nvPr/>
          </p:nvSpPr>
          <p:spPr bwMode="auto">
            <a:xfrm>
              <a:off x="775993" y="4115313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Source Han Sans K Bold" panose="020B0800000000000000" pitchFamily="34" charset="-128"/>
                <a:cs typeface="Arial" panose="020B0604020202020204" pitchFamily="34" charset="0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5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50590" y="1009827"/>
            <a:ext cx="504451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7.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INSTALLATION DESTINATION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界面配置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磁盘分区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，这里使用系统默认分区完成磁盘分区配置。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385833" y="1845823"/>
            <a:ext cx="5046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8.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NETWORK &amp; HOST NAME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界面，配置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网络及主机名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，通过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Ethernet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打开网络连接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2301875"/>
            <a:ext cx="5153025" cy="36556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9220" y="3284220"/>
            <a:ext cx="4714875" cy="315214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箭头连接符 4"/>
          <p:cNvCxnSpPr/>
          <p:nvPr/>
        </p:nvCxnSpPr>
        <p:spPr>
          <a:xfrm>
            <a:off x="10145749" y="4757646"/>
            <a:ext cx="252663" cy="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0398603" y="4619147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 </a:t>
            </a:r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8948210" y="4860085"/>
            <a:ext cx="216024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8166164" y="4721833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子网源码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8948210" y="5112693"/>
            <a:ext cx="433200" cy="0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8022148" y="4974094"/>
            <a:ext cx="10085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域名解析器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>
            <a:off x="10065104" y="4974066"/>
            <a:ext cx="252663" cy="1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0398711" y="4860459"/>
            <a:ext cx="5606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网关</a:t>
            </a:r>
            <a:endParaRPr lang="zh-CN" altLang="en-US" sz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5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498497" y="1053107"/>
            <a:ext cx="523228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9.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在配置完成后的“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INSTALLATION SUMMARY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界面，单击“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Begin Installation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”按钮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951190" y="2194642"/>
            <a:ext cx="50468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10.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界面安装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2338070"/>
            <a:ext cx="5260975" cy="3635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4495" y="3069590"/>
            <a:ext cx="4669790" cy="34156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206037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5587195" y="2132385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49955" y="2348409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28955" y="1050925"/>
            <a:ext cx="51301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11.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界面，单击“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PASSWORD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”选项弹出“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 PASSWORD”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界面配置系统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387192" y="1442029"/>
            <a:ext cx="50468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12.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界面成功配置系统用户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的密码后，单击“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Finish configuration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”按钮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操作系统安装配置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05" y="2590165"/>
            <a:ext cx="5045075" cy="38233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7465" y="3069590"/>
            <a:ext cx="4937760" cy="34213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58326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5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15536" y="1017926"/>
            <a:ext cx="536119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13.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CONFIGURATION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界面，单击“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Reboot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”按钮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完成安装。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H="1">
            <a:off x="6451294" y="2781722"/>
            <a:ext cx="49725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376943" y="1801915"/>
            <a:ext cx="504685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14.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待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重启完成后，输入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545" y="2393315"/>
            <a:ext cx="5036820" cy="38690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8920" y="3116580"/>
            <a:ext cx="4381200" cy="2595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2.1.2 启动虚拟机并安装Linux操作系统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23198" y="837506"/>
            <a:ext cx="0" cy="58326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25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15536" y="1089681"/>
            <a:ext cx="5361199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15.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输入完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用户名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密码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123456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CentOS 7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之后，显示该界面则证明</a:t>
            </a:r>
            <a:r>
              <a:rPr lang="zh-CN" altLang="en-US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登录成功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55146" y="6431513"/>
            <a:ext cx="936104" cy="338554"/>
            <a:chOff x="2350790" y="1408760"/>
            <a:chExt cx="936104" cy="338554"/>
          </a:xfrm>
        </p:grpSpPr>
        <p:sp>
          <p:nvSpPr>
            <p:cNvPr id="19" name="圆角矩形 18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24878" y="1408760"/>
              <a:ext cx="652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END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110" y="2464435"/>
            <a:ext cx="4861560" cy="271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云形 11"/>
          <p:cNvSpPr/>
          <p:nvPr/>
        </p:nvSpPr>
        <p:spPr>
          <a:xfrm>
            <a:off x="7019252" y="2529694"/>
            <a:ext cx="4799051" cy="2646191"/>
          </a:xfrm>
          <a:prstGeom prst="cloud">
            <a:avLst/>
          </a:prstGeom>
          <a:solidFill>
            <a:srgbClr val="0075CC"/>
          </a:solidFill>
          <a:ln>
            <a:solidFill>
              <a:srgbClr val="0075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974176" y="3270556"/>
            <a:ext cx="3377614" cy="966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AFA"/>
                </a:solidFill>
              </a:rPr>
              <a:t>至此，在虚拟机中完成了</a:t>
            </a:r>
            <a:endParaRPr lang="en-US" altLang="zh-CN" sz="2000" dirty="0">
              <a:solidFill>
                <a:srgbClr val="FAFAFA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AFAFA"/>
                </a:solidFill>
              </a:rPr>
              <a:t>Linux操作系统的安装。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15982" y="2870066"/>
            <a:ext cx="6307816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克隆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已经创建的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，创建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，从而满足搭建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大数据集群环境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需要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多台虚拟机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的需求，接下来，我们一起来学习克隆虚拟机。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11196" y="1629594"/>
            <a:ext cx="3715858" cy="400615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2718" y="5590034"/>
            <a:ext cx="9721080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sp>
        <p:nvSpPr>
          <p:cNvPr id="7" name="原创设计师QQ598969553          _3"/>
          <p:cNvSpPr/>
          <p:nvPr/>
        </p:nvSpPr>
        <p:spPr>
          <a:xfrm>
            <a:off x="1002350" y="2020666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原创设计师QQ598969553          _4"/>
          <p:cNvSpPr/>
          <p:nvPr/>
        </p:nvSpPr>
        <p:spPr>
          <a:xfrm>
            <a:off x="1169686" y="2261286"/>
            <a:ext cx="42774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完整克隆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的虚拟机可以脱离原始虚拟机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独立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使用，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不与原始虚拟机共享任何资源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，是完全独立的虚拟机。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9" name="原创设计师QQ598969553          _5"/>
          <p:cNvSpPr/>
          <p:nvPr/>
        </p:nvSpPr>
        <p:spPr>
          <a:xfrm>
            <a:off x="1002349" y="4230509"/>
            <a:ext cx="4590731" cy="1475753"/>
          </a:xfrm>
          <a:prstGeom prst="roundRect">
            <a:avLst>
              <a:gd name="adj" fmla="val 9083"/>
            </a:avLst>
          </a:prstGeom>
          <a:noFill/>
          <a:ln>
            <a:solidFill>
              <a:srgbClr val="ADBA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原创设计师QQ598969553          _6"/>
          <p:cNvSpPr/>
          <p:nvPr/>
        </p:nvSpPr>
        <p:spPr>
          <a:xfrm>
            <a:off x="1657956" y="1786583"/>
            <a:ext cx="3279515" cy="46216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340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原创设计师QQ598969553          _7"/>
          <p:cNvSpPr txBox="1"/>
          <p:nvPr/>
        </p:nvSpPr>
        <p:spPr>
          <a:xfrm>
            <a:off x="1889202" y="1836381"/>
            <a:ext cx="279797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完整克隆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原创设计师QQ598969553          _8"/>
          <p:cNvSpPr/>
          <p:nvPr/>
        </p:nvSpPr>
        <p:spPr>
          <a:xfrm>
            <a:off x="1657956" y="4037733"/>
            <a:ext cx="3279515" cy="462161"/>
          </a:xfrm>
          <a:prstGeom prst="roundRect">
            <a:avLst/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 spcFirstLastPara="0" vert="horz" wrap="square" lIns="22860" tIns="22860" rIns="22860" bIns="22860" numCol="1" spcCol="1270" anchor="ctr" anchorCtr="0">
            <a:noAutofit/>
          </a:bodyPr>
          <a:lstStyle/>
          <a:p>
            <a:pPr algn="ctr" defTabSz="266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800">
              <a:solidFill>
                <a:srgbClr val="FFFFFF"/>
              </a:solidFill>
              <a:latin typeface="Lato Light"/>
              <a:cs typeface="Lato Light"/>
              <a:sym typeface="+mn-lt"/>
            </a:endParaRPr>
          </a:p>
        </p:txBody>
      </p:sp>
      <p:sp>
        <p:nvSpPr>
          <p:cNvPr id="13" name="原创设计师QQ598969553          _9"/>
          <p:cNvSpPr txBox="1"/>
          <p:nvPr/>
        </p:nvSpPr>
        <p:spPr>
          <a:xfrm>
            <a:off x="1870152" y="4090011"/>
            <a:ext cx="2797972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1216660">
              <a:spcBef>
                <a:spcPct val="20000"/>
              </a:spcBef>
              <a:defRPr/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链接克隆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原创设计师QQ598969553          _10"/>
          <p:cNvSpPr/>
          <p:nvPr/>
        </p:nvSpPr>
        <p:spPr>
          <a:xfrm>
            <a:off x="1143690" y="4524650"/>
            <a:ext cx="43034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>
              <a:lnSpc>
                <a:spcPct val="150000"/>
              </a:lnSpc>
            </a:pP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链接克隆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的虚拟机需要和原始虚拟机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共享同一虚拟磁盘文件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，不能脱离原始虚拟机独立运行。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15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92014" y="2228702"/>
            <a:ext cx="5059808" cy="3044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00" y="2448000"/>
            <a:ext cx="3868885" cy="2412000"/>
          </a:xfrm>
          <a:prstGeom prst="roundRect">
            <a:avLst>
              <a:gd name="adj" fmla="val 3647"/>
            </a:avLst>
          </a:prstGeom>
        </p:spPr>
      </p:pic>
      <p:sp>
        <p:nvSpPr>
          <p:cNvPr id="4" name="Freeform 139"/>
          <p:cNvSpPr>
            <a:spLocks noEditPoints="1"/>
          </p:cNvSpPr>
          <p:nvPr/>
        </p:nvSpPr>
        <p:spPr bwMode="auto">
          <a:xfrm>
            <a:off x="4415792" y="1805892"/>
            <a:ext cx="388938" cy="392113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A5E66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023198" y="1079826"/>
            <a:ext cx="0" cy="577976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523096" y="931000"/>
            <a:ext cx="1000203" cy="338554"/>
            <a:chOff x="2350790" y="1408760"/>
            <a:chExt cx="1000203" cy="338554"/>
          </a:xfrm>
        </p:grpSpPr>
        <p:sp>
          <p:nvSpPr>
            <p:cNvPr id="22" name="圆角矩形 21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414889" y="1408760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START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4" name="直接连接符 23"/>
          <p:cNvCxnSpPr>
            <a:stCxn id="20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510630" y="1009827"/>
            <a:ext cx="485856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1.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虚拟机克隆前，需要在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工具的主界面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要克隆的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451292" y="2781722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408420" y="1118870"/>
            <a:ext cx="51568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2.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工具的主界面选择虚拟机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，单击鼠标右键在弹出的菜单中依次选择“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管理→克隆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”打开“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克隆虚拟机向导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”对话框进行虚拟机克隆操作。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810" y="2551430"/>
            <a:ext cx="5118100" cy="33032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7960" y="3148965"/>
            <a:ext cx="4947285" cy="3296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20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9553" y="1113684"/>
            <a:ext cx="485856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克隆源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”界面，选择克隆源为“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虚拟机中的当前状态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451292" y="2781722"/>
            <a:ext cx="46844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310330" y="1844759"/>
            <a:ext cx="436900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4.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克隆类型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克隆类型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创建完整克隆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</a:p>
        </p:txBody>
      </p:sp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881171" y="2183743"/>
            <a:ext cx="4686153" cy="3924588"/>
          </a:xfrm>
          <a:prstGeom prst="rect">
            <a:avLst/>
          </a:prstGeom>
        </p:spPr>
      </p:pic>
      <p:pic>
        <p:nvPicPr>
          <p:cNvPr id="32" name="图片 31"/>
          <p:cNvPicPr/>
          <p:nvPr/>
        </p:nvPicPr>
        <p:blipFill>
          <a:blip r:embed="rId4"/>
          <a:stretch>
            <a:fillRect/>
          </a:stretch>
        </p:blipFill>
        <p:spPr>
          <a:xfrm>
            <a:off x="6502212" y="2997746"/>
            <a:ext cx="4227979" cy="354087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cxnSp>
        <p:nvCxnSpPr>
          <p:cNvPr id="19" name="直接连接符 18"/>
          <p:cNvCxnSpPr/>
          <p:nvPr/>
        </p:nvCxnSpPr>
        <p:spPr>
          <a:xfrm>
            <a:off x="6023198" y="837506"/>
            <a:ext cx="0" cy="57011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>
            <a:stCxn id="20" idx="2"/>
          </p:cNvCxnSpPr>
          <p:nvPr/>
        </p:nvCxnSpPr>
        <p:spPr>
          <a:xfrm flipH="1">
            <a:off x="5587195" y="1773610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550590" y="1989634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779553" y="1041929"/>
            <a:ext cx="4858563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5.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新虚拟机名称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和虚拟机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安装位置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66211" y="278172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6451292" y="2781722"/>
            <a:ext cx="4684474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6459200" y="1873969"/>
            <a:ext cx="4460541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6.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正在克隆虚拟机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”界面，显示克隆虚拟机的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进度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32" name="图片 31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1080" y="2925738"/>
            <a:ext cx="4097485" cy="34306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5555146" y="6431513"/>
            <a:ext cx="936104" cy="338554"/>
            <a:chOff x="2350790" y="1408760"/>
            <a:chExt cx="936104" cy="338554"/>
          </a:xfrm>
        </p:grpSpPr>
        <p:sp>
          <p:nvSpPr>
            <p:cNvPr id="17" name="圆角矩形 16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24878" y="1408760"/>
              <a:ext cx="652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END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545" y="2305685"/>
            <a:ext cx="4768215" cy="3503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15308" y="572758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53260" y="2101850"/>
            <a:ext cx="8647430" cy="694055"/>
            <a:chOff x="887421" y="1145448"/>
            <a:chExt cx="5437064" cy="514350"/>
          </a:xfrm>
        </p:grpSpPr>
        <p:sp>
          <p:nvSpPr>
            <p:cNvPr id="6" name="Pentagon 7"/>
            <p:cNvSpPr/>
            <p:nvPr/>
          </p:nvSpPr>
          <p:spPr bwMode="auto">
            <a:xfrm>
              <a:off x="887421" y="1145448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掌握Zookeeper的部署，能够灵活使用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Shell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命令开启和关闭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Zookeeper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集群</a:t>
              </a:r>
            </a:p>
          </p:txBody>
        </p:sp>
        <p:sp>
          <p:nvSpPr>
            <p:cNvPr id="7" name="MH_Others_1"/>
            <p:cNvSpPr/>
            <p:nvPr/>
          </p:nvSpPr>
          <p:spPr bwMode="auto">
            <a:xfrm>
              <a:off x="887579" y="1145448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53895" y="3010535"/>
            <a:ext cx="8646795" cy="694055"/>
            <a:chOff x="792159" y="1472034"/>
            <a:chExt cx="5437064" cy="514350"/>
          </a:xfrm>
        </p:grpSpPr>
        <p:sp>
          <p:nvSpPr>
            <p:cNvPr id="9" name="Pentagon 7"/>
            <p:cNvSpPr/>
            <p:nvPr/>
          </p:nvSpPr>
          <p:spPr bwMode="auto">
            <a:xfrm>
              <a:off x="792159" y="1472034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掌握Hadoop的部署，能够说出Hadoop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高可用集群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的规划方式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</a:t>
              </a:r>
            </a:p>
          </p:txBody>
        </p:sp>
        <p:sp>
          <p:nvSpPr>
            <p:cNvPr id="10" name="MH_Others_1"/>
            <p:cNvSpPr/>
            <p:nvPr/>
          </p:nvSpPr>
          <p:spPr bwMode="auto">
            <a:xfrm>
              <a:off x="792159" y="1472034"/>
              <a:ext cx="82401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953260" y="3941445"/>
            <a:ext cx="8646795" cy="694055"/>
            <a:chOff x="792159" y="1535093"/>
            <a:chExt cx="5437064" cy="514350"/>
          </a:xfrm>
        </p:grpSpPr>
        <p:sp>
          <p:nvSpPr>
            <p:cNvPr id="12" name="Pentagon 7"/>
            <p:cNvSpPr/>
            <p:nvPr/>
          </p:nvSpPr>
          <p:spPr bwMode="auto">
            <a:xfrm>
              <a:off x="792159" y="1535093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通过在Linux中部署Hadoop，掌握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Hadoop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高可用集群在Linux中的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安装、配置和启动</a:t>
              </a:r>
            </a:p>
          </p:txBody>
        </p:sp>
        <p:sp>
          <p:nvSpPr>
            <p:cNvPr id="13" name="MH_Others_1"/>
            <p:cNvSpPr/>
            <p:nvPr/>
          </p:nvSpPr>
          <p:spPr bwMode="auto">
            <a:xfrm>
              <a:off x="792317" y="1535093"/>
              <a:ext cx="8255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953896" y="4868546"/>
            <a:ext cx="8647430" cy="694055"/>
            <a:chOff x="740652" y="1537446"/>
            <a:chExt cx="5437463" cy="514350"/>
          </a:xfrm>
        </p:grpSpPr>
        <p:sp>
          <p:nvSpPr>
            <p:cNvPr id="16" name="Pentagon 7"/>
            <p:cNvSpPr/>
            <p:nvPr/>
          </p:nvSpPr>
          <p:spPr bwMode="auto">
            <a:xfrm>
              <a:off x="741051" y="1537446"/>
              <a:ext cx="5437064" cy="514350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通过在Linux中部署Hive，掌握</a:t>
              </a:r>
              <a:r>
                <a:rPr lang="zh-CN" altLang="en-US" sz="1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Hive嵌入模式、本地模式和远程模式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在Linux中的部署方式</a:t>
              </a:r>
            </a:p>
          </p:txBody>
        </p:sp>
        <p:sp>
          <p:nvSpPr>
            <p:cNvPr id="17" name="MH_Others_1"/>
            <p:cNvSpPr/>
            <p:nvPr/>
          </p:nvSpPr>
          <p:spPr bwMode="auto">
            <a:xfrm>
              <a:off x="740652" y="1537446"/>
              <a:ext cx="122580" cy="514350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克隆虚拟机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2372" y="1199515"/>
            <a:ext cx="10221426" cy="874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克隆完虚拟机的操作，利用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克隆虚拟机</a:t>
            </a:r>
            <a:r>
              <a:rPr lang="en-US" altLang="zh-CN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的方式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创建虚拟机</a:t>
            </a:r>
            <a:r>
              <a:rPr lang="en-US" altLang="zh-CN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。我们可以重复上述克隆虚拟机的操作，同样利用克隆虚拟机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01的方式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创建虚拟机</a:t>
            </a:r>
            <a:r>
              <a:rPr lang="en-US" altLang="zh-CN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8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 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8782" y="2277666"/>
            <a:ext cx="6927215" cy="3994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38429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 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6024245" y="3275965"/>
            <a:ext cx="5638800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熟悉 Linux环境的搭建,能够在 Linux中配置</a:t>
            </a:r>
            <a:r>
              <a:rPr lang="zh-CN" altLang="en-US" sz="2000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网络、主机名和SSH 服务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74335" y="3503930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71893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 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9660" y="2460625"/>
            <a:ext cx="982218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三台虚拟机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01、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02和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03默认为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动态IP地址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，若后续重启系统</a:t>
            </a: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后IP地址便会发生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改变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，非常不利于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实际开发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，且虚拟机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02和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03是</a:t>
            </a: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克隆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01创建的，这会导致这两台虚拟机的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主机名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与虚拟机</a:t>
            </a: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01的主机名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一致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，造成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通信混淆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的现象，同一主机名会指向不同的虚拟机。</a:t>
            </a:r>
            <a:endParaRPr lang="en-US" altLang="zh-CN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66496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224606" y="946656"/>
            <a:ext cx="4735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规划三台虚拟机的网络及主机名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45934378"/>
              </p:ext>
            </p:extLst>
          </p:nvPr>
        </p:nvGraphicFramePr>
        <p:xfrm>
          <a:off x="1095375" y="3385185"/>
          <a:ext cx="10018395" cy="2825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62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4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6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252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625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19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607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服务器名称</a:t>
                      </a:r>
                      <a:endParaRPr lang="en-US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IP地址</a:t>
                      </a:r>
                      <a:endParaRPr lang="en-US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主机名</a:t>
                      </a:r>
                      <a:endParaRPr lang="en-US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子网掩码</a:t>
                      </a:r>
                      <a:endParaRPr lang="en-US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8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网关</a:t>
                      </a:r>
                      <a:endParaRPr lang="en-US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D</a:t>
                      </a:r>
                      <a:r>
                        <a:rPr lang="en-US" sz="18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NS1</a:t>
                      </a:r>
                      <a:endParaRPr lang="en-US" altLang="en-US" sz="18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8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Node_01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192.168.121.130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node01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55.255.255.0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8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.8.8.8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8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Node_02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192.168.121.131</a:t>
                      </a:r>
                      <a:endParaRPr 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node02</a:t>
                      </a:r>
                      <a:endParaRPr lang="en-US" altLang="en-US" sz="16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  <a:sym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55.255.255.0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192.168.121.2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8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.8.8.8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3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Node_03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192.168.121.132</a:t>
                      </a:r>
                      <a:endParaRPr 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node03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2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55.255.255.0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192.168.121.2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  <a:sym typeface="+mn-ea"/>
                        </a:rPr>
                        <a:t>8</a:t>
                      </a:r>
                      <a:r>
                        <a:rPr lang="en-US" sz="16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charset="0"/>
                          <a:sym typeface="+mn-ea"/>
                        </a:rPr>
                        <a:t>.8.8.8</a:t>
                      </a:r>
                      <a:endParaRPr lang="en-US" altLang="en-US" sz="1600" b="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圆角矩形 2"/>
          <p:cNvSpPr/>
          <p:nvPr/>
        </p:nvSpPr>
        <p:spPr>
          <a:xfrm>
            <a:off x="957580" y="1101090"/>
            <a:ext cx="3670300" cy="64833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3635" y="1195070"/>
            <a:ext cx="23164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规划三台虚拟机的网络及主机名</a:t>
            </a:r>
          </a:p>
          <a:p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82980" y="1918335"/>
            <a:ext cx="10130155" cy="1337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创建完成的三台虚拟机默认为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动态</a:t>
            </a:r>
            <a:r>
              <a:rPr lang="en-US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，且虚拟机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Node_02和Node_03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是通过克隆虚拟机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Node_01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创建的，会导致这两台虚拟机的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主机名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与虚拟机Node_01的主机名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一致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，需要配置</a:t>
            </a:r>
            <a:r>
              <a:rPr lang="zh-CN" sz="1800" b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系统网络及主机名</a:t>
            </a:r>
            <a:r>
              <a:rPr lang="zh-CN" sz="18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71893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 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0"/>
          <p:cNvSpPr txBox="1"/>
          <p:nvPr/>
        </p:nvSpPr>
        <p:spPr>
          <a:xfrm flipH="1">
            <a:off x="1177639" y="1369782"/>
            <a:ext cx="1625177" cy="5230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4861" y="1700079"/>
            <a:ext cx="3715858" cy="4006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5220" y="5661660"/>
            <a:ext cx="10728960" cy="81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518785" y="2349500"/>
            <a:ext cx="576516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三台虚拟机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01、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02和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网络</a:t>
            </a:r>
            <a:r>
              <a:rPr 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及</a:t>
            </a:r>
            <a:r>
              <a:rPr lang="zh-CN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主机名</a:t>
            </a:r>
            <a:r>
              <a:rPr 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规划完成之后，接下来，我们需要修改</a:t>
            </a:r>
            <a:r>
              <a:rPr lang="en-US" altLang="zh-CN" sz="200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lang="zh-CN" altLang="en-US" sz="200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系统主机名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33920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3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703584" y="2604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8922" y="2405576"/>
            <a:ext cx="1697534" cy="515997"/>
            <a:chOff x="-2086" y="2141478"/>
            <a:chExt cx="1697534" cy="515997"/>
          </a:xfrm>
        </p:grpSpPr>
        <p:sp>
          <p:nvSpPr>
            <p:cNvPr id="2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23360" y="405088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753780" y="42608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1"/>
          <p:cNvSpPr txBox="1"/>
          <p:nvPr>
            <p:custDataLst>
              <p:tags r:id="rId1"/>
            </p:custDataLst>
          </p:nvPr>
        </p:nvSpPr>
        <p:spPr>
          <a:xfrm>
            <a:off x="5281572" y="988620"/>
            <a:ext cx="291655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登录</a:t>
            </a:r>
            <a:r>
              <a:rPr kumimoji="0" lang="en-US" altLang="zh-CN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Linux</a:t>
            </a:r>
            <a:r>
              <a:rPr kumimoji="0" lang="zh-CN" altLang="en-US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操作系统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5375126" y="1486205"/>
            <a:ext cx="2808312" cy="45722"/>
            <a:chOff x="4863811" y="3100583"/>
            <a:chExt cx="2808312" cy="45722"/>
          </a:xfrm>
        </p:grpSpPr>
        <p:cxnSp>
          <p:nvCxnSpPr>
            <p:cNvPr id="58" name="直线连接符 8"/>
            <p:cNvCxnSpPr>
              <a:stCxn id="59" idx="6"/>
              <a:endCxn id="60" idx="2"/>
            </p:cNvCxnSpPr>
            <p:nvPr/>
          </p:nvCxnSpPr>
          <p:spPr>
            <a:xfrm>
              <a:off x="4909530" y="3123443"/>
              <a:ext cx="2716874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4863811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7626404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2533105" y="1721919"/>
            <a:ext cx="907300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在修改主机名之前，需要在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工具的主界面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启动虚拟机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，在虚拟机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的操作窗口输入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123456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登录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5645" y="2809240"/>
            <a:ext cx="710692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47700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350790" y="1665818"/>
            <a:ext cx="8164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修改主机名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的命令，将主机名修改为</a:t>
            </a:r>
            <a:r>
              <a:rPr lang="en-US" altLang="zh-CN" sz="16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node02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91893" y="2340042"/>
            <a:ext cx="4824536" cy="576064"/>
            <a:chOff x="1846734" y="2061643"/>
            <a:chExt cx="4824536" cy="576064"/>
          </a:xfrm>
        </p:grpSpPr>
        <p:sp>
          <p:nvSpPr>
            <p:cNvPr id="14" name="矩形 13"/>
            <p:cNvSpPr/>
            <p:nvPr/>
          </p:nvSpPr>
          <p:spPr bwMode="auto">
            <a:xfrm>
              <a:off x="1846734" y="2061643"/>
              <a:ext cx="4824536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2497886" y="2086946"/>
              <a:ext cx="330200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hostnamectl set-hostname </a:t>
              </a:r>
              <a:r>
                <a:rPr lang="en-US" altLang="it-IT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node</a:t>
              </a:r>
              <a:r>
                <a:rPr lang="it-IT" altLang="zh-CN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02</a:t>
              </a:r>
              <a:endParaRPr lang="it-IT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cxnSp>
        <p:nvCxnSpPr>
          <p:cNvPr id="16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11914" y="2407729"/>
            <a:ext cx="1760343" cy="515997"/>
            <a:chOff x="-2086" y="2158690"/>
            <a:chExt cx="1760343" cy="515997"/>
          </a:xfrm>
          <a:solidFill>
            <a:schemeClr val="bg1"/>
          </a:solidFill>
        </p:grpSpPr>
        <p:sp>
          <p:nvSpPr>
            <p:cNvPr id="19" name="箭头: 五边形 31"/>
            <p:cNvSpPr/>
            <p:nvPr/>
          </p:nvSpPr>
          <p:spPr>
            <a:xfrm>
              <a:off x="119959" y="2158690"/>
              <a:ext cx="1638298" cy="5159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+mn-ea"/>
                </a:rPr>
                <a:t>步骤</a:t>
              </a:r>
              <a:r>
                <a:rPr lang="en-US" altLang="zh-CN" sz="2400" dirty="0">
                  <a:latin typeface="+mn-ea"/>
                </a:rPr>
                <a:t>1</a:t>
              </a:r>
              <a:endParaRPr lang="zh-CN" altLang="en-US" sz="2400" dirty="0">
                <a:latin typeface="+mn-ea"/>
              </a:endParaRPr>
            </a:p>
          </p:txBody>
        </p:sp>
      </p:grpSp>
      <p:sp>
        <p:nvSpPr>
          <p:cNvPr id="23" name="1"/>
          <p:cNvSpPr txBox="1"/>
          <p:nvPr>
            <p:custDataLst>
              <p:tags r:id="rId1"/>
            </p:custDataLst>
          </p:nvPr>
        </p:nvSpPr>
        <p:spPr>
          <a:xfrm>
            <a:off x="5772503" y="988474"/>
            <a:ext cx="176106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修改主机名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5879182" y="1486205"/>
            <a:ext cx="1654387" cy="45722"/>
            <a:chOff x="5367867" y="3100583"/>
            <a:chExt cx="1654387" cy="45722"/>
          </a:xfrm>
        </p:grpSpPr>
        <p:cxnSp>
          <p:nvCxnSpPr>
            <p:cNvPr id="25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4186" y="4042663"/>
            <a:ext cx="1697534" cy="515997"/>
            <a:chOff x="-2086" y="2141478"/>
            <a:chExt cx="1697534" cy="515997"/>
          </a:xfrm>
        </p:grpSpPr>
        <p:sp>
          <p:nvSpPr>
            <p:cNvPr id="2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7940" y="3278505"/>
            <a:ext cx="5804535" cy="2644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" name="椭圆 43"/>
          <p:cNvSpPr/>
          <p:nvPr/>
        </p:nvSpPr>
        <p:spPr>
          <a:xfrm>
            <a:off x="1703584" y="2604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753780" y="42608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71893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配置Linux系统网络及主机名 </a:t>
            </a:r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0"/>
          <p:cNvSpPr txBox="1"/>
          <p:nvPr/>
        </p:nvSpPr>
        <p:spPr>
          <a:xfrm flipH="1">
            <a:off x="1177639" y="1369782"/>
            <a:ext cx="1625177" cy="523099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24861" y="1700079"/>
            <a:ext cx="3715858" cy="4006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25220" y="5661660"/>
            <a:ext cx="10728960" cy="812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298352" y="3222513"/>
            <a:ext cx="6063071" cy="9612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三台虚拟机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01、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02和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03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主机名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修改完成之后，接下来，配置</a:t>
            </a:r>
            <a:r>
              <a:rPr lang="en-US" altLang="zh-CN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lang="zh-CN" altLang="en-US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系统网络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系统网络及主机名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118" y="2141478"/>
            <a:ext cx="1638330" cy="515997"/>
            <a:chOff x="57118" y="2141478"/>
            <a:chExt cx="1638330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118" y="2155144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0" y="310058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2086" y="400535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-10973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0420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39806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1"/>
          <p:cNvSpPr txBox="1"/>
          <p:nvPr>
            <p:custDataLst>
              <p:tags r:id="rId1"/>
            </p:custDataLst>
          </p:nvPr>
        </p:nvSpPr>
        <p:spPr>
          <a:xfrm>
            <a:off x="5480831" y="1097211"/>
            <a:ext cx="29832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编辑网卡配置文件</a:t>
            </a:r>
            <a:endParaRPr kumimoji="0" lang="zh-CN" altLang="en-US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89447" y="1614449"/>
            <a:ext cx="2565999" cy="45722"/>
            <a:chOff x="5018463" y="3100583"/>
            <a:chExt cx="2565999" cy="45722"/>
          </a:xfrm>
        </p:grpSpPr>
        <p:cxnSp>
          <p:nvCxnSpPr>
            <p:cNvPr id="39" name="直线连接符 8"/>
            <p:cNvCxnSpPr>
              <a:stCxn id="40" idx="6"/>
              <a:endCxn id="41" idx="2"/>
            </p:cNvCxnSpPr>
            <p:nvPr/>
          </p:nvCxnSpPr>
          <p:spPr>
            <a:xfrm>
              <a:off x="5064182" y="3123443"/>
              <a:ext cx="2474561" cy="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018463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7538743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142789" y="1701507"/>
            <a:ext cx="714043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在配置虚拟机网络之前，需要在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编辑网卡配置文件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的命令，打开虚拟机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02的网卡配置文件。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912940" y="2777345"/>
            <a:ext cx="5819930" cy="576064"/>
            <a:chOff x="1854354" y="2109903"/>
            <a:chExt cx="5819930" cy="576064"/>
          </a:xfrm>
        </p:grpSpPr>
        <p:sp>
          <p:nvSpPr>
            <p:cNvPr id="44" name="矩形 43"/>
            <p:cNvSpPr/>
            <p:nvPr/>
          </p:nvSpPr>
          <p:spPr bwMode="auto">
            <a:xfrm>
              <a:off x="1854354" y="2109903"/>
              <a:ext cx="5819930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068919" y="2109907"/>
              <a:ext cx="483806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vi /etc/sysconfig/network-scripts/ifcfg- eno16777736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b="4003"/>
          <a:stretch>
            <a:fillRect/>
          </a:stretch>
        </p:blipFill>
        <p:spPr>
          <a:xfrm>
            <a:off x="3835400" y="3562350"/>
            <a:ext cx="5682615" cy="30759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系统网络及主机名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886" y="3104562"/>
            <a:ext cx="1697534" cy="515997"/>
            <a:chOff x="-2086" y="2141478"/>
            <a:chExt cx="1697534" cy="515997"/>
          </a:xfrm>
        </p:grpSpPr>
        <p:sp>
          <p:nvSpPr>
            <p:cNvPr id="2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0" y="216924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2086" y="400535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10973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30420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9806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1"/>
          <p:cNvSpPr txBox="1"/>
          <p:nvPr>
            <p:custDataLst>
              <p:tags r:id="rId1"/>
            </p:custDataLst>
          </p:nvPr>
        </p:nvSpPr>
        <p:spPr>
          <a:xfrm>
            <a:off x="5445072" y="992408"/>
            <a:ext cx="254984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altLang="en-US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修改网络配置</a:t>
            </a: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895341" y="1511864"/>
            <a:ext cx="1654387" cy="45722"/>
            <a:chOff x="5367867" y="3100583"/>
            <a:chExt cx="1654387" cy="45722"/>
          </a:xfrm>
        </p:grpSpPr>
        <p:cxnSp>
          <p:nvCxnSpPr>
            <p:cNvPr id="38" name="直线连接符 20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1963459" y="1695718"/>
            <a:ext cx="7512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编辑网卡配置文件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修改网络配置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，修改参数。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649324" y="2135552"/>
            <a:ext cx="814133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将参数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BOOTPROTO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的值由</a:t>
            </a:r>
            <a:r>
              <a:rPr lang="en-US" altLang="zh-CN" sz="16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dhcp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（动态路由协议）修改为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static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（静态路由协议）。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添加参数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IPADDR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地址，根据虚拟机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取值范围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而定）为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192.168.121.131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添加参数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GATEWAY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（网关）为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192.168.121.2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添加参数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NETMASK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（子网掩码）为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255.255.255.0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fontAlgn="auto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添加参数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DNS1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（域名解析器）为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8.8.8.8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14757" r="2761" b="8617"/>
          <a:stretch>
            <a:fillRect/>
          </a:stretch>
        </p:blipFill>
        <p:spPr>
          <a:xfrm>
            <a:off x="3862958" y="4073572"/>
            <a:ext cx="5974250" cy="25222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71292" y="572758"/>
            <a:ext cx="3911746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章节概述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Summary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35"/>
          <p:cNvSpPr txBox="1">
            <a:spLocks noChangeArrowheads="1"/>
          </p:cNvSpPr>
          <p:nvPr/>
        </p:nvSpPr>
        <p:spPr bwMode="auto">
          <a:xfrm>
            <a:off x="1019460" y="1983914"/>
            <a:ext cx="10151132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0020" y="2393950"/>
            <a:ext cx="951928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中国古代教育家孔子说过“工欲善其事,必先利其器”,比喻要做好一件事情,准备工具 非常重要。同样地,想要更加深入地学习 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Hive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,准备 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Hive环境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是至关重要的。Hive支持 在 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macOS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 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Windows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这些主流操作系统中进行部署</a:t>
            </a:r>
            <a:r>
              <a:rPr 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考虑到 Hive在企业中的实际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应用场景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,本书选用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作为运行</a:t>
            </a:r>
            <a:r>
              <a:rPr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Hive的操作系统</a:t>
            </a:r>
            <a:r>
              <a:rPr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,本章从搭建Linux操作系统开始, 带领大家一步一步完成 Hive的部署。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系统网络及主机名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5282" y="4016721"/>
            <a:ext cx="1697534" cy="515997"/>
            <a:chOff x="-2086" y="2141478"/>
            <a:chExt cx="1697534" cy="515997"/>
          </a:xfrm>
        </p:grpSpPr>
        <p:sp>
          <p:nvSpPr>
            <p:cNvPr id="4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0" y="216924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1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086" y="314176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-10973" y="491013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0420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730420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39806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1"/>
          <p:cNvSpPr txBox="1"/>
          <p:nvPr>
            <p:custDataLst>
              <p:tags r:id="rId1"/>
            </p:custDataLst>
          </p:nvPr>
        </p:nvSpPr>
        <p:spPr>
          <a:xfrm>
            <a:off x="5151120" y="1195705"/>
            <a:ext cx="313690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修改</a:t>
            </a: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UUID</a:t>
            </a:r>
            <a:endParaRPr kumimoji="0" lang="en-US" altLang="zh-CN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895341" y="1727888"/>
            <a:ext cx="1654387" cy="45722"/>
            <a:chOff x="5367867" y="3100583"/>
            <a:chExt cx="1654387" cy="45722"/>
          </a:xfrm>
        </p:grpSpPr>
        <p:cxnSp>
          <p:nvCxnSpPr>
            <p:cNvPr id="57" name="直线连接符 1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962858" y="2062401"/>
            <a:ext cx="78848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的操作窗口执行修改网卡配置文件中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的命令。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作用是使分布式系统中的所有元素都有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唯一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标识码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638316" y="3449646"/>
            <a:ext cx="8928992" cy="576064"/>
            <a:chOff x="1988974" y="1373303"/>
            <a:chExt cx="8928992" cy="576064"/>
          </a:xfrm>
        </p:grpSpPr>
        <p:sp>
          <p:nvSpPr>
            <p:cNvPr id="62" name="矩形 61"/>
            <p:cNvSpPr/>
            <p:nvPr/>
          </p:nvSpPr>
          <p:spPr bwMode="auto">
            <a:xfrm>
              <a:off x="1988974" y="1373303"/>
              <a:ext cx="8928992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2609304" y="1431092"/>
              <a:ext cx="770445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it-IT" altLang="zh-CN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sed -i '/UUID=/c\UUID='`uuidgen`'' /etc/sysconfig/network-scripts/ifcfg-eno16777736</a:t>
              </a:r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962859" y="4533480"/>
            <a:ext cx="788487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通过执行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sed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uuidgen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生成的新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值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替换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网卡配置文件中默认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UUID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参数的值。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2.1.4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系统网络及主机名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234023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933858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216924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314176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406345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331052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422157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513261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5516880" y="981710"/>
            <a:ext cx="277431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altLang="en-US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重启虚拟机和网卡</a:t>
            </a: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895341" y="1522171"/>
            <a:ext cx="1654387" cy="45722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251495" y="1676528"/>
            <a:ext cx="924430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重启虚拟机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重启虚拟机网卡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的命令，使虚拟机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中网卡配置文件配置的内容生效。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98874" y="2573496"/>
            <a:ext cx="7848857" cy="1198880"/>
            <a:chOff x="3635509" y="2428917"/>
            <a:chExt cx="7848857" cy="1198880"/>
          </a:xfrm>
        </p:grpSpPr>
        <p:sp>
          <p:nvSpPr>
            <p:cNvPr id="61" name="矩形 60"/>
            <p:cNvSpPr/>
            <p:nvPr/>
          </p:nvSpPr>
          <p:spPr bwMode="auto">
            <a:xfrm>
              <a:off x="3635509" y="2458714"/>
              <a:ext cx="7848857" cy="8518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2" name="矩形 61"/>
            <p:cNvSpPr/>
            <p:nvPr/>
          </p:nvSpPr>
          <p:spPr bwMode="auto">
            <a:xfrm>
              <a:off x="5816681" y="2428917"/>
              <a:ext cx="4034093" cy="11988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reboot</a:t>
              </a:r>
              <a:r>
                <a:rPr lang="en-US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 #</a:t>
              </a:r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重启虚拟机</a:t>
              </a:r>
              <a:endPara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service network restart</a:t>
              </a:r>
              <a:r>
                <a:rPr lang="en-US" altLang="zh-CN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#</a:t>
              </a:r>
              <a:r>
                <a:rPr lang="zh-CN" altLang="en-US"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重启虚拟机网卡：</a:t>
              </a:r>
              <a:endPara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1963459" y="3587710"/>
            <a:ext cx="7488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/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查看网络信息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的命令。</a:t>
            </a:r>
          </a:p>
        </p:txBody>
      </p:sp>
      <p:grpSp>
        <p:nvGrpSpPr>
          <p:cNvPr id="64" name="组合 63"/>
          <p:cNvGrpSpPr/>
          <p:nvPr/>
        </p:nvGrpSpPr>
        <p:grpSpPr>
          <a:xfrm>
            <a:off x="2940939" y="4076905"/>
            <a:ext cx="2238466" cy="829945"/>
            <a:chOff x="648031" y="2484389"/>
            <a:chExt cx="4141278" cy="1547780"/>
          </a:xfrm>
        </p:grpSpPr>
        <p:sp>
          <p:nvSpPr>
            <p:cNvPr id="65" name="矩形 64"/>
            <p:cNvSpPr/>
            <p:nvPr/>
          </p:nvSpPr>
          <p:spPr bwMode="auto">
            <a:xfrm>
              <a:off x="755214" y="2549225"/>
              <a:ext cx="4034095" cy="851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6" name="矩形 65"/>
            <p:cNvSpPr/>
            <p:nvPr/>
          </p:nvSpPr>
          <p:spPr bwMode="auto">
            <a:xfrm>
              <a:off x="648031" y="2484389"/>
              <a:ext cx="4034093" cy="1547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ip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addr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12530" r="997" b="5007"/>
          <a:stretch>
            <a:fillRect/>
          </a:stretch>
        </p:blipFill>
        <p:spPr>
          <a:xfrm>
            <a:off x="5476770" y="4142716"/>
            <a:ext cx="5628849" cy="2080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0195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143690" y="266995"/>
            <a:ext cx="2359228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7014" y="2277666"/>
            <a:ext cx="7056784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VMware Workstation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操作虚拟机十分不方便，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无法复制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内容到虚拟机中，也无法开启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多个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进行操作，并且在实际工作中，服务器通常被放置在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机房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中，同时受到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地域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的限制，实际开发是通过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服务器进行相关操作。接下来，我们来配置SSH 实现远程登录和免密登录。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4286" y="1541329"/>
            <a:ext cx="3715858" cy="4006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915" y="5518150"/>
            <a:ext cx="11607800" cy="86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1730420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7150" y="1329621"/>
            <a:ext cx="1638298" cy="515997"/>
            <a:chOff x="57150" y="2141478"/>
            <a:chExt cx="1638298" cy="515997"/>
          </a:xfrm>
        </p:grpSpPr>
        <p:sp>
          <p:nvSpPr>
            <p:cNvPr id="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9075" y="2168641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0" y="21336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-2086" y="287148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-32367" y="3566117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30420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30420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18412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1"/>
          <p:cNvSpPr txBox="1"/>
          <p:nvPr>
            <p:custDataLst>
              <p:tags r:id="rId1"/>
            </p:custDataLst>
          </p:nvPr>
        </p:nvSpPr>
        <p:spPr>
          <a:xfrm>
            <a:off x="4991842" y="1021592"/>
            <a:ext cx="3278426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1" i="0" kern="0" cap="none" spc="0" normalizeH="0" baseline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查看</a:t>
            </a:r>
            <a:r>
              <a:rPr lang="zh-CN" b="1" kern="0" noProof="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OpenSSH命令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59102" y="1542694"/>
            <a:ext cx="2952328" cy="45722"/>
            <a:chOff x="4631628" y="3100583"/>
            <a:chExt cx="2952328" cy="45722"/>
          </a:xfrm>
        </p:grpSpPr>
        <p:cxnSp>
          <p:nvCxnSpPr>
            <p:cNvPr id="18" name="直线连接符 8"/>
            <p:cNvCxnSpPr>
              <a:stCxn id="19" idx="6"/>
              <a:endCxn id="20" idx="1"/>
            </p:cNvCxnSpPr>
            <p:nvPr/>
          </p:nvCxnSpPr>
          <p:spPr>
            <a:xfrm flipV="1">
              <a:off x="4677347" y="3107281"/>
              <a:ext cx="2867585" cy="161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4631628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7538237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752462" y="1640930"/>
            <a:ext cx="8125645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在配置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实现远程登录之前，需要在虚拟机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的操作窗口执行查看虚拟机是否安装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OpenSSH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的命令。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991842" y="2663263"/>
            <a:ext cx="2909966" cy="576064"/>
            <a:chOff x="1478274" y="2132387"/>
            <a:chExt cx="2909966" cy="576064"/>
          </a:xfrm>
        </p:grpSpPr>
        <p:sp>
          <p:nvSpPr>
            <p:cNvPr id="23" name="矩形 22"/>
            <p:cNvSpPr/>
            <p:nvPr/>
          </p:nvSpPr>
          <p:spPr bwMode="auto">
            <a:xfrm>
              <a:off x="1478274" y="2132387"/>
              <a:ext cx="2909966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1700459" y="2180651"/>
              <a:ext cx="2281555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rpm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qa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| 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grep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openssh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-21794" y="429389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728985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-32367" y="501397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718412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21794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28985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6934" y="3392856"/>
            <a:ext cx="6164706" cy="320528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697" y="2133248"/>
            <a:ext cx="1639351" cy="515997"/>
            <a:chOff x="56097" y="2141478"/>
            <a:chExt cx="1639351" cy="515997"/>
          </a:xfrm>
        </p:grpSpPr>
        <p:sp>
          <p:nvSpPr>
            <p:cNvPr id="2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6097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36" name="1"/>
          <p:cNvSpPr txBox="1"/>
          <p:nvPr>
            <p:custDataLst>
              <p:tags r:id="rId1"/>
            </p:custDataLst>
          </p:nvPr>
        </p:nvSpPr>
        <p:spPr>
          <a:xfrm>
            <a:off x="5098781" y="1024540"/>
            <a:ext cx="324242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b="1" kern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查看</a:t>
            </a:r>
            <a:r>
              <a:rPr lang="zh-CN" b="1" kern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OpenSSH服务</a:t>
            </a:r>
            <a:endParaRPr lang="zh-CN" altLang="en-US" b="1" kern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483865" y="1565542"/>
            <a:ext cx="2673284" cy="54997"/>
            <a:chOff x="4958934" y="3108539"/>
            <a:chExt cx="2673284" cy="54997"/>
          </a:xfrm>
        </p:grpSpPr>
        <p:cxnSp>
          <p:nvCxnSpPr>
            <p:cNvPr id="38" name="直线连接符 20"/>
            <p:cNvCxnSpPr>
              <a:stCxn id="39" idx="7"/>
              <a:endCxn id="40" idx="2"/>
            </p:cNvCxnSpPr>
            <p:nvPr/>
          </p:nvCxnSpPr>
          <p:spPr>
            <a:xfrm>
              <a:off x="4997958" y="3124512"/>
              <a:ext cx="2588541" cy="68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4958934" y="3117817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7586499" y="3108539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278782" y="1787201"/>
            <a:ext cx="8548136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的操作窗口执行查看虚拟机是否开启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OpenSSH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5585611" y="2391245"/>
            <a:ext cx="2463096" cy="576064"/>
            <a:chOff x="1846734" y="2031163"/>
            <a:chExt cx="2463096" cy="576064"/>
          </a:xfrm>
        </p:grpSpPr>
        <p:sp>
          <p:nvSpPr>
            <p:cNvPr id="44" name="矩形 43"/>
            <p:cNvSpPr/>
            <p:nvPr/>
          </p:nvSpPr>
          <p:spPr bwMode="auto">
            <a:xfrm>
              <a:off x="1846734" y="2031163"/>
              <a:ext cx="2463096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45" name="矩形 44"/>
            <p:cNvSpPr/>
            <p:nvPr/>
          </p:nvSpPr>
          <p:spPr bwMode="auto">
            <a:xfrm>
              <a:off x="2072729" y="2045772"/>
              <a:ext cx="191135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service sshd status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cxnSp>
        <p:nvCxnSpPr>
          <p:cNvPr id="47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807" y="287148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-25474" y="3566117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-14901" y="429389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-25474" y="501397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14901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7175" y="3131709"/>
            <a:ext cx="7179967" cy="352154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cxnSp>
        <p:nvCxnSpPr>
          <p:cNvPr id="47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0" y="357274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-14901" y="429389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-25474" y="501397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14901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5768" y="2895065"/>
            <a:ext cx="1653555" cy="515997"/>
            <a:chOff x="41893" y="2141478"/>
            <a:chExt cx="1653555" cy="515997"/>
          </a:xfrm>
        </p:grpSpPr>
        <p:sp>
          <p:nvSpPr>
            <p:cNvPr id="3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1893" y="2158884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2635" y="213862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3" name="1"/>
          <p:cNvSpPr txBox="1"/>
          <p:nvPr>
            <p:custDataLst>
              <p:tags r:id="rId1"/>
            </p:custDataLst>
          </p:nvPr>
        </p:nvSpPr>
        <p:spPr>
          <a:xfrm>
            <a:off x="5008771" y="1084859"/>
            <a:ext cx="342244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创建快速连接</a:t>
            </a:r>
            <a:endParaRPr kumimoji="0" lang="zh-CN" altLang="en-US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95341" y="1656133"/>
            <a:ext cx="1654387" cy="45722"/>
            <a:chOff x="5367867" y="3100583"/>
            <a:chExt cx="1654387" cy="45722"/>
          </a:xfrm>
        </p:grpSpPr>
        <p:cxnSp>
          <p:nvCxnSpPr>
            <p:cNvPr id="50" name="直线连接符 1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2085551" y="1763299"/>
            <a:ext cx="965082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打开</a:t>
            </a:r>
            <a:r>
              <a:rPr lang="en-US" altLang="zh-CN" sz="18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远程连接工具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，在弹出的“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Quick Connect”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窗口配置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Hostname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Username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）创建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快速连接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5046" y="2793018"/>
            <a:ext cx="4896543" cy="38669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cxnSp>
        <p:nvCxnSpPr>
          <p:cNvPr id="47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-14901" y="429389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-25474" y="501397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14901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635" y="213862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001" y="3586061"/>
            <a:ext cx="1662168" cy="515997"/>
            <a:chOff x="33280" y="2141478"/>
            <a:chExt cx="1662168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280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341" y="287592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1"/>
          <p:cNvSpPr txBox="1"/>
          <p:nvPr>
            <p:custDataLst>
              <p:tags r:id="rId1"/>
            </p:custDataLst>
          </p:nvPr>
        </p:nvSpPr>
        <p:spPr>
          <a:xfrm>
            <a:off x="5026773" y="1120042"/>
            <a:ext cx="324242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创建主机密钥</a:t>
            </a:r>
            <a:endParaRPr lang="zh-CN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23333" y="1680837"/>
            <a:ext cx="1654387" cy="45722"/>
            <a:chOff x="5367867" y="3100583"/>
            <a:chExt cx="1654387" cy="45722"/>
          </a:xfrm>
        </p:grpSpPr>
        <p:cxnSp>
          <p:nvCxnSpPr>
            <p:cNvPr id="37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431370" y="1849691"/>
            <a:ext cx="892041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“New Host Key”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窗口创建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主机密钥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，为了便于后续操作，无须每次连接都创建主机密钥，通过“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Accept&amp;Save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”按钮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保存主机密钥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65411" y="2940540"/>
            <a:ext cx="5809109" cy="33484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cxnSp>
        <p:nvCxnSpPr>
          <p:cNvPr id="47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75" y="360384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-25474" y="501397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14901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635" y="213862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0080" y="4311153"/>
            <a:ext cx="1692184" cy="515997"/>
            <a:chOff x="3264" y="2141478"/>
            <a:chExt cx="1692184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264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5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341" y="287592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1"/>
          <p:cNvSpPr txBox="1"/>
          <p:nvPr>
            <p:custDataLst>
              <p:tags r:id="rId1"/>
            </p:custDataLst>
          </p:nvPr>
        </p:nvSpPr>
        <p:spPr>
          <a:xfrm>
            <a:off x="5026773" y="1120042"/>
            <a:ext cx="324242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altLang="en-US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实现远程登录</a:t>
            </a: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23333" y="1680837"/>
            <a:ext cx="1654387" cy="45722"/>
            <a:chOff x="5367867" y="3100583"/>
            <a:chExt cx="1654387" cy="45722"/>
          </a:xfrm>
        </p:grpSpPr>
        <p:cxnSp>
          <p:nvCxnSpPr>
            <p:cNvPr id="37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413690" y="1797700"/>
            <a:ext cx="915411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Enter Secure Shell Password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窗口输入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密码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Password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），为了避免后续每次连接时都需要输入密码，这里勾选“</a:t>
            </a:r>
            <a:r>
              <a:rPr lang="en-US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Save password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保存密码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4850" y="3471707"/>
            <a:ext cx="5645783" cy="300131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cxnSp>
        <p:nvCxnSpPr>
          <p:cNvPr id="47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75" y="360384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4623" y="43383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-14901" y="573405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7</a:t>
            </a:r>
            <a:endParaRPr lang="zh-CN" altLang="en-US" dirty="0">
              <a:latin typeface="+mn-ea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2635" y="213862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8966" y="5038516"/>
            <a:ext cx="1666912" cy="515997"/>
            <a:chOff x="28536" y="2141478"/>
            <a:chExt cx="1666912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53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6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7341" y="287592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1"/>
          <p:cNvSpPr txBox="1"/>
          <p:nvPr>
            <p:custDataLst>
              <p:tags r:id="rId1"/>
            </p:custDataLst>
          </p:nvPr>
        </p:nvSpPr>
        <p:spPr>
          <a:xfrm>
            <a:off x="5026773" y="1120042"/>
            <a:ext cx="324242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成功</a:t>
            </a:r>
            <a:r>
              <a:rPr lang="zh-CN" altLang="en-US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登录</a:t>
            </a: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823333" y="1680837"/>
            <a:ext cx="1654387" cy="45722"/>
            <a:chOff x="5367867" y="3100583"/>
            <a:chExt cx="1654387" cy="45722"/>
          </a:xfrm>
        </p:grpSpPr>
        <p:cxnSp>
          <p:nvCxnSpPr>
            <p:cNvPr id="37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009348" y="1902691"/>
            <a:ext cx="727727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成功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远程连接工具连接虚拟机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95003" y="2596914"/>
            <a:ext cx="7098858" cy="339369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72845" y="315595"/>
            <a:ext cx="1560195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914400">
              <a:buClrTx/>
              <a:buSzTx/>
              <a:buFontTx/>
            </a:pPr>
            <a:r>
              <a:rPr lang="en-US" altLang="zh-CN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配置SSH服务</a:t>
            </a:r>
            <a:endParaRPr lang="en-US" altLang="zh-CN" b="1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43" y="136477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cxnSp>
        <p:nvCxnSpPr>
          <p:cNvPr id="6" name="直接连接符 27"/>
          <p:cNvCxnSpPr/>
          <p:nvPr/>
        </p:nvCxnSpPr>
        <p:spPr>
          <a:xfrm>
            <a:off x="1796552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37313" y="15283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737313" y="234359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737313" y="308769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725305" y="37886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5" y="360384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35878" y="450991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623" y="43383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25305" y="522999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920" y="505839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6</a:t>
            </a:r>
            <a:endParaRPr lang="zh-CN" altLang="en-US" dirty="0"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35878" y="595007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635" y="213862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6011" y="5751313"/>
            <a:ext cx="1665577" cy="515997"/>
            <a:chOff x="29871" y="2141478"/>
            <a:chExt cx="1665577" cy="515997"/>
          </a:xfrm>
        </p:grpSpPr>
        <p:sp>
          <p:nvSpPr>
            <p:cNvPr id="1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9871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7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341" y="287592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22" name="1"/>
          <p:cNvSpPr txBox="1"/>
          <p:nvPr>
            <p:custDataLst>
              <p:tags r:id="rId1"/>
            </p:custDataLst>
          </p:nvPr>
        </p:nvSpPr>
        <p:spPr>
          <a:xfrm>
            <a:off x="5026773" y="1120042"/>
            <a:ext cx="3242422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 defTabSz="457200">
              <a:defRPr/>
            </a:pPr>
            <a:r>
              <a:rPr lang="zh-CN" altLang="en-US" b="1" ker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登录另外两台虚拟机</a:t>
            </a: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23333" y="1680837"/>
            <a:ext cx="1654387" cy="45722"/>
            <a:chOff x="5367867" y="3100583"/>
            <a:chExt cx="1654387" cy="45722"/>
          </a:xfrm>
        </p:grpSpPr>
        <p:cxnSp>
          <p:nvCxnSpPr>
            <p:cNvPr id="24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2314960" y="1917644"/>
            <a:ext cx="9361033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重复上述操作使用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远程连接工具连接虚拟机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879" y="2794885"/>
            <a:ext cx="6736168" cy="329487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837863" y="572758"/>
            <a:ext cx="3007988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sz="24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Contents</a:t>
            </a:r>
            <a:endParaRPr lang="en-GB" sz="240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19265" y="1933199"/>
            <a:ext cx="1192190" cy="613062"/>
            <a:chOff x="2215144" y="982844"/>
            <a:chExt cx="1244730" cy="842780"/>
          </a:xfrm>
        </p:grpSpPr>
        <p:sp>
          <p:nvSpPr>
            <p:cNvPr id="46" name="平行四边形 45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文本框 9"/>
            <p:cNvSpPr txBox="1"/>
            <p:nvPr/>
          </p:nvSpPr>
          <p:spPr>
            <a:xfrm>
              <a:off x="2393075" y="1005670"/>
              <a:ext cx="1066799" cy="803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19265" y="2853597"/>
            <a:ext cx="1192190" cy="618406"/>
            <a:chOff x="2215144" y="2026500"/>
            <a:chExt cx="1244730" cy="850129"/>
          </a:xfrm>
        </p:grpSpPr>
        <p:sp>
          <p:nvSpPr>
            <p:cNvPr id="49" name="平行四边形 48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文本框 10"/>
            <p:cNvSpPr txBox="1"/>
            <p:nvPr/>
          </p:nvSpPr>
          <p:spPr>
            <a:xfrm>
              <a:off x="2393075" y="2026500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19265" y="3784175"/>
            <a:ext cx="1192190" cy="614525"/>
            <a:chOff x="2215144" y="3084852"/>
            <a:chExt cx="1244730" cy="844793"/>
          </a:xfrm>
        </p:grpSpPr>
        <p:sp>
          <p:nvSpPr>
            <p:cNvPr id="52" name="平行四边形 51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文本框 11"/>
            <p:cNvSpPr txBox="1"/>
            <p:nvPr/>
          </p:nvSpPr>
          <p:spPr>
            <a:xfrm>
              <a:off x="2393075" y="3125750"/>
              <a:ext cx="1066799" cy="803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19265" y="4710448"/>
            <a:ext cx="1192190" cy="613061"/>
            <a:chOff x="2215144" y="4135856"/>
            <a:chExt cx="1244730" cy="842781"/>
          </a:xfrm>
        </p:grpSpPr>
        <p:sp>
          <p:nvSpPr>
            <p:cNvPr id="55" name="平行四边形 54"/>
            <p:cNvSpPr/>
            <p:nvPr/>
          </p:nvSpPr>
          <p:spPr>
            <a:xfrm>
              <a:off x="2215144" y="4135856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文本框 12"/>
            <p:cNvSpPr txBox="1"/>
            <p:nvPr/>
          </p:nvSpPr>
          <p:spPr>
            <a:xfrm>
              <a:off x="2393075" y="4169272"/>
              <a:ext cx="1066799" cy="80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119263" y="5636184"/>
            <a:ext cx="1179161" cy="643673"/>
            <a:chOff x="2215144" y="5186859"/>
            <a:chExt cx="1231128" cy="884866"/>
          </a:xfrm>
        </p:grpSpPr>
        <p:sp>
          <p:nvSpPr>
            <p:cNvPr id="58" name="平行四边形 57"/>
            <p:cNvSpPr/>
            <p:nvPr/>
          </p:nvSpPr>
          <p:spPr>
            <a:xfrm>
              <a:off x="2215144" y="5186859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文本框 13"/>
            <p:cNvSpPr txBox="1"/>
            <p:nvPr/>
          </p:nvSpPr>
          <p:spPr>
            <a:xfrm>
              <a:off x="2379473" y="5267827"/>
              <a:ext cx="1066799" cy="8038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05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024817" y="1911020"/>
            <a:ext cx="5142331" cy="613062"/>
            <a:chOff x="4315150" y="953426"/>
            <a:chExt cx="3857250" cy="540057"/>
          </a:xfrm>
        </p:grpSpPr>
        <p:sp>
          <p:nvSpPr>
            <p:cNvPr id="61" name="矩形 60"/>
            <p:cNvSpPr/>
            <p:nvPr/>
          </p:nvSpPr>
          <p:spPr>
            <a:xfrm>
              <a:off x="4841196" y="1036090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Linux 环境的搭建</a:t>
              </a:r>
              <a:endPara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平行四边形 61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024817" y="2839946"/>
            <a:ext cx="5142331" cy="613062"/>
            <a:chOff x="4315150" y="1647579"/>
            <a:chExt cx="3857250" cy="540057"/>
          </a:xfrm>
        </p:grpSpPr>
        <p:sp>
          <p:nvSpPr>
            <p:cNvPr id="64" name="矩形 63"/>
            <p:cNvSpPr/>
            <p:nvPr/>
          </p:nvSpPr>
          <p:spPr>
            <a:xfrm>
              <a:off x="4841196" y="1751500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JDK 的部署</a:t>
              </a:r>
            </a:p>
          </p:txBody>
        </p:sp>
        <p:sp>
          <p:nvSpPr>
            <p:cNvPr id="65" name="平行四边形 64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024817" y="3762522"/>
            <a:ext cx="5142331" cy="613062"/>
            <a:chOff x="4315150" y="2341731"/>
            <a:chExt cx="3857250" cy="540057"/>
          </a:xfrm>
        </p:grpSpPr>
        <p:sp>
          <p:nvSpPr>
            <p:cNvPr id="67" name="矩形 66"/>
            <p:cNvSpPr/>
            <p:nvPr/>
          </p:nvSpPr>
          <p:spPr>
            <a:xfrm>
              <a:off x="4841197" y="2424395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Zookeep 的部署</a:t>
              </a:r>
            </a:p>
          </p:txBody>
        </p:sp>
        <p:sp>
          <p:nvSpPr>
            <p:cNvPr id="68" name="平行四边形 67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024817" y="4734628"/>
            <a:ext cx="5142331" cy="613062"/>
            <a:chOff x="4315150" y="3035884"/>
            <a:chExt cx="3857250" cy="540057"/>
          </a:xfrm>
        </p:grpSpPr>
        <p:sp>
          <p:nvSpPr>
            <p:cNvPr id="70" name="矩形 69"/>
            <p:cNvSpPr/>
            <p:nvPr/>
          </p:nvSpPr>
          <p:spPr>
            <a:xfrm>
              <a:off x="4841196" y="3118548"/>
              <a:ext cx="2827147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Hadoop 的部署</a:t>
              </a:r>
            </a:p>
          </p:txBody>
        </p:sp>
        <p:sp>
          <p:nvSpPr>
            <p:cNvPr id="71" name="平行四边形 70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024817" y="5614026"/>
            <a:ext cx="5142331" cy="613062"/>
            <a:chOff x="4315150" y="3730038"/>
            <a:chExt cx="3857250" cy="540057"/>
          </a:xfrm>
        </p:grpSpPr>
        <p:sp>
          <p:nvSpPr>
            <p:cNvPr id="73" name="矩形 72"/>
            <p:cNvSpPr/>
            <p:nvPr/>
          </p:nvSpPr>
          <p:spPr>
            <a:xfrm>
              <a:off x="4841197" y="3812702"/>
              <a:ext cx="2827146" cy="331154"/>
            </a:xfrm>
            <a:prstGeom prst="rect">
              <a:avLst/>
            </a:prstGeom>
            <a:ln w="15875">
              <a:noFill/>
            </a:ln>
          </p:spPr>
          <p:txBody>
            <a:bodyPr wrap="square" lIns="68580" tIns="34290" rIns="68580" bIns="3429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Source Han Sans K Bold" panose="020B0800000000000000" pitchFamily="34" charset="-128"/>
                </a:rPr>
                <a:t>Hive 的部署</a:t>
              </a:r>
            </a:p>
          </p:txBody>
        </p:sp>
        <p:sp>
          <p:nvSpPr>
            <p:cNvPr id="74" name="平行四边形 73"/>
            <p:cNvSpPr/>
            <p:nvPr/>
          </p:nvSpPr>
          <p:spPr>
            <a:xfrm>
              <a:off x="4315150" y="3730038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endPara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" name="Title 1"/>
          <p:cNvSpPr txBox="1"/>
          <p:nvPr/>
        </p:nvSpPr>
        <p:spPr>
          <a:xfrm>
            <a:off x="1143690" y="266995"/>
            <a:ext cx="2359228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940672" y="2852742"/>
            <a:ext cx="691276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完成</a:t>
            </a:r>
            <a:r>
              <a:rPr sz="2000" dirty="0" err="1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SSH远程登录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之后，接下来，来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algn="l" fontAlgn="auto">
              <a:lnSpc>
                <a:spcPct val="150000"/>
              </a:lnSpc>
              <a:buClrTx/>
              <a:buSzTx/>
              <a:buFontTx/>
            </a:pPr>
            <a:r>
              <a:rPr lang="zh-CN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SSH免密钥登录功能。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4286" y="1541329"/>
            <a:ext cx="3715858" cy="4006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915" y="5518150"/>
            <a:ext cx="11607800" cy="86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1722591" y="161296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6956" y="1408430"/>
            <a:ext cx="1653093" cy="515997"/>
            <a:chOff x="42355" y="2141478"/>
            <a:chExt cx="1653093" cy="515997"/>
          </a:xfrm>
        </p:grpSpPr>
        <p:sp>
          <p:nvSpPr>
            <p:cNvPr id="2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2355" y="2172268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0" y="240375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765" y="336828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-21794" y="441360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30420" y="26136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728985" y="358314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728985" y="46360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9" name="1"/>
          <p:cNvSpPr txBox="1"/>
          <p:nvPr>
            <p:custDataLst>
              <p:tags r:id="rId1"/>
            </p:custDataLst>
          </p:nvPr>
        </p:nvSpPr>
        <p:spPr>
          <a:xfrm>
            <a:off x="4928277" y="959126"/>
            <a:ext cx="35834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1" i="0" kern="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生成密钥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895341" y="1542694"/>
            <a:ext cx="1654387" cy="45722"/>
            <a:chOff x="5367867" y="3100583"/>
            <a:chExt cx="1654387" cy="45722"/>
          </a:xfrm>
        </p:grpSpPr>
        <p:cxnSp>
          <p:nvCxnSpPr>
            <p:cNvPr id="41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898517" y="1542694"/>
            <a:ext cx="8150740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在配置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免密钥登录功能之前，需要进行集群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统一管理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生成密钥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的命令。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5670404" y="2540925"/>
            <a:ext cx="2319080" cy="576064"/>
            <a:chOff x="1846734" y="2061643"/>
            <a:chExt cx="2319080" cy="576064"/>
          </a:xfrm>
        </p:grpSpPr>
        <p:sp>
          <p:nvSpPr>
            <p:cNvPr id="46" name="矩形 45"/>
            <p:cNvSpPr/>
            <p:nvPr/>
          </p:nvSpPr>
          <p:spPr bwMode="auto">
            <a:xfrm>
              <a:off x="1846734" y="2061643"/>
              <a:ext cx="2319080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47" name="矩形 46"/>
            <p:cNvSpPr/>
            <p:nvPr/>
          </p:nvSpPr>
          <p:spPr bwMode="auto">
            <a:xfrm>
              <a:off x="2068919" y="2109907"/>
              <a:ext cx="1742440" cy="4603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ssh-keygen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-t 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rsa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-21795" y="544464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728985" y="567547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" name="图片 -21474825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2270" y="3260725"/>
            <a:ext cx="5563235" cy="3336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1722591" y="161296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141" y="2412199"/>
            <a:ext cx="1664816" cy="515997"/>
            <a:chOff x="30632" y="2141478"/>
            <a:chExt cx="1664816" cy="515997"/>
          </a:xfrm>
        </p:grpSpPr>
        <p:sp>
          <p:nvSpPr>
            <p:cNvPr id="9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0632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24200" y="142709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65" y="336828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21794" y="441360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730420" y="26136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28985" y="358314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728985" y="46360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7" name="1"/>
          <p:cNvSpPr txBox="1"/>
          <p:nvPr>
            <p:custDataLst>
              <p:tags r:id="rId1"/>
            </p:custDataLst>
          </p:nvPr>
        </p:nvSpPr>
        <p:spPr>
          <a:xfrm>
            <a:off x="4928277" y="1036713"/>
            <a:ext cx="35834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1" i="0" kern="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查看密钥文件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95341" y="1614449"/>
            <a:ext cx="1654387" cy="45722"/>
            <a:chOff x="5367867" y="3100583"/>
            <a:chExt cx="1654387" cy="45722"/>
          </a:xfrm>
        </p:grpSpPr>
        <p:cxnSp>
          <p:nvCxnSpPr>
            <p:cNvPr id="19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206777" y="1731539"/>
            <a:ext cx="943304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root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目录下生成一个包含有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秘钥文件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隐藏目录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，进入该目录并查看该目录下的所有文件。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437603" y="3066565"/>
            <a:ext cx="3593154" cy="1950724"/>
            <a:chOff x="1843559" y="2619173"/>
            <a:chExt cx="3593154" cy="1950724"/>
          </a:xfrm>
        </p:grpSpPr>
        <p:sp>
          <p:nvSpPr>
            <p:cNvPr id="24" name="矩形 23"/>
            <p:cNvSpPr/>
            <p:nvPr/>
          </p:nvSpPr>
          <p:spPr bwMode="auto">
            <a:xfrm>
              <a:off x="1843559" y="2619173"/>
              <a:ext cx="3593154" cy="16943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068284" y="2631877"/>
              <a:ext cx="3143809" cy="19380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#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进入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.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ssh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隐藏目录</a:t>
              </a:r>
              <a:endParaRPr lang="it-IT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cd /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root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/.</a:t>
              </a: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ssh</a:t>
              </a:r>
              <a:endParaRPr lang="it-IT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#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查看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.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ssh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隐藏目录下的所有文件</a:t>
              </a: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it-IT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ll</a:t>
              </a:r>
              <a:r>
                <a:rPr lang="it-IT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-a</a:t>
              </a:r>
            </a:p>
            <a:p>
              <a:pPr>
                <a:lnSpc>
                  <a:spcPct val="150000"/>
                </a:lnSpc>
                <a:defRPr/>
              </a:pPr>
              <a:endPara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-21795" y="544464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28985" y="567547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rcRect t="32567"/>
          <a:stretch>
            <a:fillRect/>
          </a:stretch>
        </p:blipFill>
        <p:spPr>
          <a:xfrm>
            <a:off x="6455246" y="3164797"/>
            <a:ext cx="4971415" cy="1471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" name="文本框 53"/>
          <p:cNvSpPr txBox="1"/>
          <p:nvPr/>
        </p:nvSpPr>
        <p:spPr>
          <a:xfrm>
            <a:off x="10549091" y="3834722"/>
            <a:ext cx="792480" cy="2755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私钥文件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464001" y="4099517"/>
            <a:ext cx="103886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公钥文件</a:t>
            </a:r>
          </a:p>
        </p:txBody>
      </p:sp>
      <p:cxnSp>
        <p:nvCxnSpPr>
          <p:cNvPr id="56" name="直接箭头连接符 55"/>
          <p:cNvCxnSpPr/>
          <p:nvPr/>
        </p:nvCxnSpPr>
        <p:spPr>
          <a:xfrm flipV="1">
            <a:off x="10070936" y="3990297"/>
            <a:ext cx="549275" cy="3746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>
            <a:off x="10269056" y="4208102"/>
            <a:ext cx="280035" cy="889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722591" y="161296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3958" y="3384380"/>
            <a:ext cx="1668914" cy="515997"/>
            <a:chOff x="26534" y="2141478"/>
            <a:chExt cx="1668914" cy="515997"/>
          </a:xfrm>
        </p:grpSpPr>
        <p:sp>
          <p:nvSpPr>
            <p:cNvPr id="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6534" y="2159172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5421" y="144137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步骤</a:t>
            </a:r>
            <a:r>
              <a:rPr lang="en-US" altLang="zh-CN" sz="2400">
                <a:latin typeface="+mn-ea"/>
              </a:rPr>
              <a:t>1</a:t>
            </a:r>
            <a:endParaRPr lang="zh-CN" altLang="en-US" sz="2400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75" y="241219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步骤</a:t>
            </a:r>
            <a:r>
              <a:rPr lang="en-US" altLang="zh-CN" sz="240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21794" y="441360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30420" y="26136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28985" y="358314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28985" y="46360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1"/>
          <p:cNvSpPr txBox="1"/>
          <p:nvPr>
            <p:custDataLst>
              <p:tags r:id="rId1"/>
            </p:custDataLst>
          </p:nvPr>
        </p:nvSpPr>
        <p:spPr>
          <a:xfrm>
            <a:off x="4928277" y="1036713"/>
            <a:ext cx="35834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配置</a:t>
            </a:r>
            <a:r>
              <a:rPr kumimoji="0" lang="zh-CN" sz="2400" b="1" i="0" u="none" strike="noStrike" kern="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映射文件</a:t>
            </a:r>
            <a:endParaRPr kumimoji="0" lang="zh-CN" sz="24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95341" y="1614449"/>
            <a:ext cx="1654387" cy="45722"/>
            <a:chOff x="5367867" y="3100583"/>
            <a:chExt cx="1654387" cy="45722"/>
          </a:xfrm>
        </p:grpSpPr>
        <p:cxnSp>
          <p:nvCxnSpPr>
            <p:cNvPr id="16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494806" y="1792342"/>
            <a:ext cx="902728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为了便于</a:t>
            </a:r>
            <a:r>
              <a:rPr lang="zh-CN" altLang="en-US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文件配置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和虚拟机</a:t>
            </a:r>
            <a:r>
              <a:rPr lang="zh-CN" altLang="en-US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/etc/hosts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zh-CN" altLang="en-US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映射文件</a:t>
            </a:r>
            <a:r>
              <a:rPr lang="en-US" altLang="zh-CN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hosts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，配置虚拟机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与自身、虚拟机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与主机名</a:t>
            </a:r>
            <a:r>
              <a:rPr lang="zh-CN" altLang="en-US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映射关系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116881" y="3679421"/>
            <a:ext cx="3783137" cy="2150295"/>
            <a:chOff x="1846734" y="2348663"/>
            <a:chExt cx="3001193" cy="1705846"/>
          </a:xfrm>
        </p:grpSpPr>
        <p:sp>
          <p:nvSpPr>
            <p:cNvPr id="21" name="矩形 20"/>
            <p:cNvSpPr/>
            <p:nvPr/>
          </p:nvSpPr>
          <p:spPr bwMode="auto">
            <a:xfrm>
              <a:off x="1846734" y="2348663"/>
              <a:ext cx="3001193" cy="132048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2169831" y="2486059"/>
              <a:ext cx="2560955" cy="156845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192.168.121.130 node01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192.168.121.131 node02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sz="16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192.168.121.132 node03</a:t>
              </a:r>
            </a:p>
            <a:p>
              <a:pPr>
                <a:lnSpc>
                  <a:spcPct val="150000"/>
                </a:lnSpc>
                <a:defRPr/>
              </a:pPr>
              <a:endPara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-21795" y="544464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sz="2400" dirty="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728985" y="567547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25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722591" y="161296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0687" y="4437331"/>
            <a:ext cx="1638298" cy="515997"/>
            <a:chOff x="57150" y="2141478"/>
            <a:chExt cx="1638298" cy="515997"/>
          </a:xfrm>
        </p:grpSpPr>
        <p:sp>
          <p:nvSpPr>
            <p:cNvPr id="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929" y="2150379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5421" y="144137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75" y="241219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6" y="341154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30420" y="26136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28985" y="358314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28985" y="46360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1"/>
          <p:cNvSpPr txBox="1"/>
          <p:nvPr>
            <p:custDataLst>
              <p:tags r:id="rId1"/>
            </p:custDataLst>
          </p:nvPr>
        </p:nvSpPr>
        <p:spPr>
          <a:xfrm>
            <a:off x="4928277" y="1036713"/>
            <a:ext cx="35834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1" i="0" kern="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拷贝公钥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95341" y="1614449"/>
            <a:ext cx="1654387" cy="45722"/>
            <a:chOff x="5367867" y="3100583"/>
            <a:chExt cx="1654387" cy="45722"/>
          </a:xfrm>
        </p:grpSpPr>
        <p:cxnSp>
          <p:nvCxnSpPr>
            <p:cNvPr id="16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901109" y="2393219"/>
            <a:ext cx="494685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执行将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公钥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拷贝到相关联虚拟机（包括自身）的命令。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2447114" y="3713409"/>
            <a:ext cx="3448227" cy="1773443"/>
            <a:chOff x="1234296" y="1873018"/>
            <a:chExt cx="3448227" cy="1773443"/>
          </a:xfrm>
        </p:grpSpPr>
        <p:sp>
          <p:nvSpPr>
            <p:cNvPr id="21" name="矩形 20"/>
            <p:cNvSpPr/>
            <p:nvPr/>
          </p:nvSpPr>
          <p:spPr bwMode="auto">
            <a:xfrm>
              <a:off x="1234296" y="1873018"/>
              <a:ext cx="3448227" cy="177344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1568915" y="2010896"/>
              <a:ext cx="2634054" cy="14229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nb-NO" altLang="zh-CN" sz="20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ssh</a:t>
              </a:r>
              <a:r>
                <a:rPr lang="nb-NO" altLang="zh-CN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-</a:t>
              </a:r>
              <a:r>
                <a:rPr lang="nb-NO" altLang="zh-CN" sz="20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copy</a:t>
              </a:r>
              <a:r>
                <a:rPr lang="nb-NO" altLang="zh-CN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-id </a:t>
              </a:r>
              <a:r>
                <a:rPr lang="en-US" altLang="zh-CN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node01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20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ssh</a:t>
              </a:r>
              <a:r>
                <a:rPr lang="en-US" altLang="zh-CN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-copy-id node02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2000" dirty="0" err="1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ssh</a:t>
              </a:r>
              <a:r>
                <a:rPr lang="en-US" altLang="zh-CN" sz="20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Courier New" panose="02070309020205020404" pitchFamily="49" charset="0"/>
                  <a:sym typeface="+mn-ea"/>
                </a:rPr>
                <a:t>-copy-id node03</a:t>
              </a: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51375" y="5486852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  <a:endParaRPr lang="zh-CN" altLang="en-US" dirty="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728985" y="567547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3" name="图片 -21474825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5270" y="2112159"/>
            <a:ext cx="4002800" cy="434197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7"/>
          <p:cNvCxnSpPr/>
          <p:nvPr/>
        </p:nvCxnSpPr>
        <p:spPr>
          <a:xfrm>
            <a:off x="1789659" y="1084573"/>
            <a:ext cx="0" cy="5369557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1722591" y="161296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9953" y="5472304"/>
            <a:ext cx="1638298" cy="515997"/>
            <a:chOff x="57150" y="2141478"/>
            <a:chExt cx="1638298" cy="515997"/>
          </a:xfrm>
        </p:grpSpPr>
        <p:sp>
          <p:nvSpPr>
            <p:cNvPr id="6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5929" y="2150379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>
                  <a:solidFill>
                    <a:schemeClr val="bg1"/>
                  </a:solidFill>
                  <a:latin typeface="+mn-ea"/>
                </a:rPr>
                <a:t>5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5421" y="144137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75" y="241219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016" y="341154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30420" y="26136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728985" y="358314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1728985" y="463609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4" name="1"/>
          <p:cNvSpPr txBox="1"/>
          <p:nvPr>
            <p:custDataLst>
              <p:tags r:id="rId1"/>
            </p:custDataLst>
          </p:nvPr>
        </p:nvSpPr>
        <p:spPr>
          <a:xfrm>
            <a:off x="4928277" y="1036713"/>
            <a:ext cx="35834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b="1" i="0" kern="0" cap="none" spc="0" normalizeH="0" baseline="0" noProof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lt"/>
              </a:rPr>
              <a:t>验证免密钥登录</a:t>
            </a:r>
            <a:endParaRPr kumimoji="0" lang="zh-CN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895341" y="1614449"/>
            <a:ext cx="1654387" cy="45722"/>
            <a:chOff x="5367867" y="3100583"/>
            <a:chExt cx="1654387" cy="45722"/>
          </a:xfrm>
        </p:grpSpPr>
        <p:cxnSp>
          <p:nvCxnSpPr>
            <p:cNvPr id="16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206774" y="1777241"/>
            <a:ext cx="928903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ssh node02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命令连接虚拟机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，进行验证</a:t>
            </a:r>
            <a:r>
              <a:rPr lang="zh-CN" altLang="en-US" sz="20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免密钥登录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操作，此时无须输入密码便可直接登录到虚拟机</a:t>
            </a:r>
            <a:r>
              <a:rPr lang="en-US" altLang="zh-CN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进行操作。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015" y="4464497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latin typeface="+mn-ea"/>
              </a:rPr>
              <a:t>步骤</a:t>
            </a:r>
            <a:r>
              <a:rPr lang="en-US" altLang="zh-CN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1728985" y="5675477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20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3061" y="3098388"/>
            <a:ext cx="7096379" cy="307540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64341" y="2781722"/>
            <a:ext cx="4793628" cy="21209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在配置虚拟机网卡前，需要查看VMware Workstation为创建虚拟机时提供的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默认网段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，可在VMware Workstation的主界面依次选择“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编辑→虚拟网络编辑器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…”选项，打开“</a:t>
            </a:r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虚拟网络编辑器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”界面进行查看。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50" y="2133650"/>
            <a:ext cx="5699424" cy="382722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94606" y="1020347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8870" y="1125388"/>
            <a:ext cx="42445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脚下留心 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查看默认网段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62098" y="2530620"/>
            <a:ext cx="5489093" cy="2536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SecureCRT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的使用过程中，窗口输出的内容可能会出现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中文乱码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的问题。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457200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通过单击工具栏中的“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Options”→“Session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Options…”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选项，弹出“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Session Options”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窗口，在该窗口选中“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Appearance”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，将“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Character encoding”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处的值修改为“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UTF-8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779" y="1989632"/>
            <a:ext cx="5400600" cy="3618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694606" y="1020179"/>
            <a:ext cx="1728193" cy="6704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思源黑体 CN Regular" panose="020B05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38835" y="1125220"/>
            <a:ext cx="5869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脚下留心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  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 </a:t>
            </a:r>
            <a:r>
              <a:rPr lang="en-US" altLang="zh-CN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SecureCRT</a:t>
            </a:r>
            <a:r>
              <a:rPr lang="zh-CN" altLang="en-US" dirty="0">
                <a:solidFill>
                  <a:srgbClr val="005DA2"/>
                </a:solidFill>
                <a:latin typeface="Arial" panose="020B0604020202020204" pitchFamily="34" charset="0"/>
                <a:ea typeface="思源黑体 CN Regular" panose="020B0500000000000000" pitchFamily="34" charset="-122"/>
                <a:sym typeface="Arial" panose="020B0604020202020204" pitchFamily="34" charset="0"/>
              </a:rPr>
              <a:t>中文乱码</a:t>
            </a:r>
          </a:p>
        </p:txBody>
      </p:sp>
      <p:sp>
        <p:nvSpPr>
          <p:cNvPr id="7" name="Title 1"/>
          <p:cNvSpPr txBox="1"/>
          <p:nvPr/>
        </p:nvSpPr>
        <p:spPr>
          <a:xfrm>
            <a:off x="1143690" y="485498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2.1.5  </a:t>
            </a:r>
            <a:r>
              <a:rPr sz="2400" b="1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配置SSH服务</a:t>
            </a:r>
            <a:endParaRPr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JDK </a:t>
            </a:r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的部署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459" y="4054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 JDK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21377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中部署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JDK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，能够独立完成在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部署</a:t>
            </a:r>
            <a:r>
              <a:rPr lang="en-US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JDK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的操作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733001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Linux</a:t>
            </a:r>
            <a:r>
              <a:rPr lang="en-US" altLang="zh-CN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 环境的搭建</a:t>
            </a:r>
            <a:endParaRPr lang="zh-CN" altLang="en-US" sz="4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圆角矩形 84"/>
          <p:cNvSpPr/>
          <p:nvPr/>
        </p:nvSpPr>
        <p:spPr>
          <a:xfrm>
            <a:off x="961390" y="1290472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 flipH="1">
            <a:off x="1050502" y="14262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</a:p>
        </p:txBody>
      </p:sp>
      <p:sp>
        <p:nvSpPr>
          <p:cNvPr id="87" name="1"/>
          <p:cNvSpPr txBox="1"/>
          <p:nvPr>
            <p:custDataLst>
              <p:tags r:id="rId1"/>
            </p:custDataLst>
          </p:nvPr>
        </p:nvSpPr>
        <p:spPr>
          <a:xfrm>
            <a:off x="2916980" y="1125791"/>
            <a:ext cx="8722842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1369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访问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Oracle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官网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 x64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操作系统的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 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jdk-8u161-linux-x64.tar.gz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958085" y="2874355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3" name="文本框 112"/>
          <p:cNvSpPr txBox="1"/>
          <p:nvPr/>
        </p:nvSpPr>
        <p:spPr>
          <a:xfrm flipH="1">
            <a:off x="1047197" y="3010094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4" name="1"/>
          <p:cNvSpPr txBox="1"/>
          <p:nvPr>
            <p:custDataLst>
              <p:tags r:id="rId2"/>
            </p:custDataLst>
          </p:nvPr>
        </p:nvSpPr>
        <p:spPr>
          <a:xfrm>
            <a:off x="2913675" y="2709674"/>
            <a:ext cx="8722842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2000" b="1" ker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  <a:r>
              <a:rPr lang="zh-CN" altLang="en-US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安装包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SecureCRT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远程连接工具连接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Linux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操作系统中存放应用安装包的目录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/export/software/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，在该目录下执行“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rz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命令将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安装包上传到虚拟机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/export/software/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目录下。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6" name="圆角矩形 115"/>
          <p:cNvSpPr/>
          <p:nvPr/>
        </p:nvSpPr>
        <p:spPr>
          <a:xfrm>
            <a:off x="958085" y="5082657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7" name="文本框 116"/>
          <p:cNvSpPr txBox="1"/>
          <p:nvPr/>
        </p:nvSpPr>
        <p:spPr>
          <a:xfrm flipH="1">
            <a:off x="1047197" y="521839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8" name="1"/>
          <p:cNvSpPr txBox="1"/>
          <p:nvPr>
            <p:custDataLst>
              <p:tags r:id="rId3"/>
            </p:custDataLst>
          </p:nvPr>
        </p:nvSpPr>
        <p:spPr>
          <a:xfrm>
            <a:off x="2913675" y="4917976"/>
            <a:ext cx="8722842" cy="96949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sz="2000" b="1" ker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  <a:endParaRPr kumimoji="0" lang="en-US" altLang="zh-CN" sz="2000" b="1" i="0" u="none" strike="noStrike" kern="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解压缩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的方式安装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，将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安装到存放应用的目录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/export/servers/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9" name="图片 1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8862" y="5984052"/>
            <a:ext cx="7800877" cy="461665"/>
          </a:xfrm>
          <a:prstGeom prst="rect">
            <a:avLst/>
          </a:prstGeom>
        </p:spPr>
      </p:pic>
      <p:sp>
        <p:nvSpPr>
          <p:cNvPr id="120" name="矩形 119"/>
          <p:cNvSpPr/>
          <p:nvPr/>
        </p:nvSpPr>
        <p:spPr bwMode="auto">
          <a:xfrm>
            <a:off x="3310907" y="5984052"/>
            <a:ext cx="748883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tar -zxvf /export/software/jdk-8u161-linux-x64.tar.gz -C /export/servers/</a:t>
            </a:r>
            <a:endParaRPr lang="en-US" altLang="zh-CN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4" name="Title 1"/>
          <p:cNvSpPr txBox="1"/>
          <p:nvPr/>
        </p:nvSpPr>
        <p:spPr>
          <a:xfrm>
            <a:off x="1144459" y="4054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 JDK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圆角矩形 84"/>
          <p:cNvSpPr/>
          <p:nvPr/>
        </p:nvSpPr>
        <p:spPr>
          <a:xfrm>
            <a:off x="961390" y="1075936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 flipH="1">
            <a:off x="1050502" y="1211675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1"/>
          <p:cNvSpPr txBox="1"/>
          <p:nvPr>
            <p:custDataLst>
              <p:tags r:id="rId1"/>
            </p:custDataLst>
          </p:nvPr>
        </p:nvSpPr>
        <p:spPr>
          <a:xfrm>
            <a:off x="2916980" y="983010"/>
            <a:ext cx="8866858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kumimoji="0" lang="en-US" altLang="zh-CN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  <a:r>
              <a:rPr kumimoji="0" lang="zh-CN" altLang="en-US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环境变量</a:t>
            </a:r>
            <a:endParaRPr kumimoji="0" lang="en-US" altLang="zh-CN" sz="2000" b="1" i="0" kern="0" cap="none" spc="0" normalizeH="0" baseline="0" noProof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/etc/profile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系统环境变量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profile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 flipH="1">
            <a:off x="1047197" y="5218396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99105" y="2106930"/>
            <a:ext cx="8094345" cy="12515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auto">
          <a:xfrm>
            <a:off x="3310907" y="2094106"/>
            <a:ext cx="7488832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export JAVA_HOME=/export/servers/jdk</a:t>
            </a:r>
          </a:p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export PATH=$PATH:$JAVA_HOME/bin</a:t>
            </a:r>
          </a:p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export CLASSPATH=.:$JAVA_HOME/lib/dt.jar:$JAVA_HOME/lib/tools.jar</a:t>
            </a:r>
          </a:p>
        </p:txBody>
      </p:sp>
      <p:sp>
        <p:nvSpPr>
          <p:cNvPr id="17" name="圆角矩形 16"/>
          <p:cNvSpPr/>
          <p:nvPr/>
        </p:nvSpPr>
        <p:spPr>
          <a:xfrm>
            <a:off x="926990" y="3784459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1023087" y="3909403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1"/>
          <p:cNvSpPr txBox="1"/>
          <p:nvPr>
            <p:custDataLst>
              <p:tags r:id="rId2"/>
            </p:custDataLst>
          </p:nvPr>
        </p:nvSpPr>
        <p:spPr>
          <a:xfrm>
            <a:off x="2917505" y="3713123"/>
            <a:ext cx="8866858" cy="968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环境验证</a:t>
            </a:r>
            <a:endParaRPr kumimoji="0" lang="en-US" altLang="zh-CN" sz="2000" b="1" i="0" kern="0" cap="none" spc="0" normalizeH="0" baseline="0" noProof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执行“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 -version”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版本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，验证虚拟机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6055" y="4974590"/>
            <a:ext cx="4782185" cy="170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Title 1"/>
          <p:cNvSpPr txBox="1"/>
          <p:nvPr/>
        </p:nvSpPr>
        <p:spPr>
          <a:xfrm>
            <a:off x="1144459" y="4054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 JDK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圆角矩形 84"/>
          <p:cNvSpPr/>
          <p:nvPr/>
        </p:nvSpPr>
        <p:spPr>
          <a:xfrm>
            <a:off x="961390" y="1291201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86" name="文本框 85"/>
          <p:cNvSpPr txBox="1"/>
          <p:nvPr/>
        </p:nvSpPr>
        <p:spPr>
          <a:xfrm flipH="1">
            <a:off x="1050502" y="1426940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06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1"/>
          <p:cNvSpPr txBox="1"/>
          <p:nvPr>
            <p:custDataLst>
              <p:tags r:id="rId1"/>
            </p:custDataLst>
          </p:nvPr>
        </p:nvSpPr>
        <p:spPr>
          <a:xfrm>
            <a:off x="2906820" y="1193830"/>
            <a:ext cx="8866858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kumimoji="0" lang="zh-CN" altLang="en-US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分发</a:t>
            </a:r>
            <a:r>
              <a:rPr kumimoji="0" lang="en-US" altLang="zh-CN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JDK</a:t>
            </a:r>
            <a:r>
              <a:rPr kumimoji="0" lang="zh-CN" altLang="en-US" sz="2000" b="1" i="0" kern="0" cap="none" spc="0" normalizeH="0" baseline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相关文件</a:t>
            </a:r>
            <a:endParaRPr kumimoji="0" lang="en-US" altLang="zh-CN" sz="2000" b="1" i="0" kern="0" cap="none" spc="0" normalizeH="0" baseline="0" noProof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通过分发虚拟机Node_01的JDK安装目录和系统环境变量文件至虚拟机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的方式，在这两台虚拟机上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安装JDK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分发JDK安装目录</a:t>
            </a: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至虚拟机Node_02和Node_03</a:t>
            </a:r>
            <a:r>
              <a:rPr 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。</a:t>
            </a:r>
            <a:endParaRPr lang="zh-CN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105" y="3069590"/>
            <a:ext cx="7793990" cy="96520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 bwMode="auto">
          <a:xfrm>
            <a:off x="3194050" y="2735580"/>
            <a:ext cx="806132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endParaRPr lang="de-DE" altLang="zh-CN" sz="16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scp -r /export/servers/jdk/ root@node02:/export/servers/</a:t>
            </a:r>
          </a:p>
          <a:p>
            <a:pPr>
              <a:lnSpc>
                <a:spcPct val="150000"/>
              </a:lnSpc>
              <a:defRPr/>
            </a:pPr>
            <a:r>
              <a:rPr lang="de-DE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scp -r /export/servers/jdk/ root@node03:/export/servers/</a:t>
            </a:r>
          </a:p>
          <a:p>
            <a:pPr>
              <a:lnSpc>
                <a:spcPct val="150000"/>
              </a:lnSpc>
              <a:defRPr/>
            </a:pPr>
            <a:endParaRPr lang="de-DE" altLang="zh-CN" sz="160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51175" y="4292600"/>
            <a:ext cx="579501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分发系统环境变量文件至虚拟机Node_02和Node_03</a:t>
            </a:r>
            <a:r>
              <a:rPr lang="zh-CN" sz="1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ourier New" panose="02070309020205020404" pitchFamily="49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6552" y="4944456"/>
            <a:ext cx="7793990" cy="1013034"/>
          </a:xfrm>
          <a:prstGeom prst="rect">
            <a:avLst/>
          </a:prstGeom>
          <a:solidFill>
            <a:srgbClr val="F2F2F2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root@node02:/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</a:t>
            </a:r>
            <a:endParaRPr lang="de-DE" altLang="zh-CN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scp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root@node03:/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etc</a:t>
            </a:r>
            <a:r>
              <a: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</a:t>
            </a:r>
            <a:endParaRPr lang="de-DE" altLang="zh-CN" sz="16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  <a:defRPr/>
            </a:pPr>
            <a:endParaRPr lang="de-DE" altLang="zh-CN" sz="9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Title 1"/>
          <p:cNvSpPr txBox="1"/>
          <p:nvPr/>
        </p:nvSpPr>
        <p:spPr>
          <a:xfrm>
            <a:off x="1144459" y="4054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2.2 JDK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34460" y="3014980"/>
            <a:ext cx="7299325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zh-CN" altLang="en-US" sz="48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ZooKeeper的</a:t>
            </a:r>
            <a:r>
              <a:rPr lang="zh-CN" altLang="en-US" sz="4800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部署</a:t>
            </a: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en-GB" sz="6600" b="1" dirty="0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459" y="405458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21377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掌握在 Linux中部署 </a:t>
            </a:r>
            <a:r>
              <a:rPr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Zookeeper,能够独立完成在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 Linux中安装和配置 Zookeeper 集群的操作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01541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的部署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959302" y="4869954"/>
            <a:ext cx="4234883" cy="1066800"/>
            <a:chOff x="5807174" y="2781995"/>
            <a:chExt cx="4234883" cy="10668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7174" y="2781995"/>
              <a:ext cx="752475" cy="106680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6741152" y="2925465"/>
              <a:ext cx="3300905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5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ZooKeeper</a:t>
              </a:r>
              <a:endParaRPr lang="zh-CN" altLang="en-US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815286" y="3848795"/>
              <a:ext cx="309634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/>
          <p:nvPr/>
        </p:nvSpPr>
        <p:spPr>
          <a:xfrm>
            <a:off x="1180659" y="1845618"/>
            <a:ext cx="9829093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是一个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分布式应用程序协调服务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。一个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集群可以存在多个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Follower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Observer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服务器，但只允许存在一台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Leader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服务器。如果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Leader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宕机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，那么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集群的其它服务器会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投票选举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出一个新的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Leader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服务器，为防止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投票数不过半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，从而无法选举出新的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Leader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服务器现象，通常将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集群中服务器的数量规划为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2n+1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台，即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奇数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个。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30420" y="205321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118" y="1854458"/>
            <a:ext cx="1638330" cy="515997"/>
            <a:chOff x="57118" y="2141478"/>
            <a:chExt cx="1638330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118" y="2155144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0" y="275879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1191" y="363912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-7505" y="444307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296873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1315" y="3783585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33749" y="4614130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1"/>
          <p:cNvSpPr txBox="1"/>
          <p:nvPr>
            <p:custDataLst>
              <p:tags r:id="rId1"/>
            </p:custDataLst>
          </p:nvPr>
        </p:nvSpPr>
        <p:spPr>
          <a:xfrm>
            <a:off x="5033010" y="1153795"/>
            <a:ext cx="395287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下载ZooKeeper 安装包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altLang="zh-CN" b="1" kern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1" i="0" kern="0" cap="none" spc="0" normalizeH="0" baseline="0" noProof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08320" y="1757680"/>
            <a:ext cx="2863850" cy="76200"/>
            <a:chOff x="5367867" y="3100583"/>
            <a:chExt cx="1654387" cy="45722"/>
          </a:xfrm>
        </p:grpSpPr>
        <p:cxnSp>
          <p:nvCxnSpPr>
            <p:cNvPr id="39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3336255" y="2278154"/>
            <a:ext cx="768991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访问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Apache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资源网站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操作系统的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安装包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zookeeper-3.4.10.tar.gz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-7505" y="5230468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8" name="椭圆 7"/>
          <p:cNvSpPr/>
          <p:nvPr/>
        </p:nvSpPr>
        <p:spPr>
          <a:xfrm>
            <a:off x="1733749" y="5401522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30420" y="183795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886" y="2530522"/>
            <a:ext cx="1697534" cy="515997"/>
            <a:chOff x="-2086" y="2141478"/>
            <a:chExt cx="1697534" cy="515997"/>
          </a:xfrm>
        </p:grpSpPr>
        <p:sp>
          <p:nvSpPr>
            <p:cNvPr id="2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0" y="16669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2086" y="3503071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10973" y="440784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9806" y="45585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1"/>
          <p:cNvSpPr txBox="1"/>
          <p:nvPr>
            <p:custDataLst>
              <p:tags r:id="rId1"/>
            </p:custDataLst>
          </p:nvPr>
        </p:nvSpPr>
        <p:spPr>
          <a:xfrm>
            <a:off x="5445125" y="992505"/>
            <a:ext cx="39223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lang="zh-CN" altLang="en-US" b="1" kern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上传ZooKeeper安装包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lvl="0" defTabSz="457200">
              <a:lnSpc>
                <a:spcPct val="150000"/>
              </a:lnSpc>
              <a:defRPr/>
            </a:pPr>
            <a:endParaRPr lang="zh-CN" altLang="en-US" b="1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 flipV="1">
            <a:off x="5807174" y="1712411"/>
            <a:ext cx="2845435" cy="76200"/>
            <a:chOff x="5367867" y="3100583"/>
            <a:chExt cx="1654387" cy="45722"/>
          </a:xfrm>
        </p:grpSpPr>
        <p:cxnSp>
          <p:nvCxnSpPr>
            <p:cNvPr id="38" name="直线连接符 20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82838" y="2530522"/>
            <a:ext cx="816702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SecureCRT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远程连接工具连接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，在存放应用安装包的目录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/export/software/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下执行“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rz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命令上传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安装包。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-27483" y="5252395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11" name="椭圆 10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6552" y="3449031"/>
            <a:ext cx="1697534" cy="515997"/>
            <a:chOff x="-2086" y="2141478"/>
            <a:chExt cx="1697534" cy="515997"/>
          </a:xfrm>
        </p:grpSpPr>
        <p:sp>
          <p:nvSpPr>
            <p:cNvPr id="4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1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-10973" y="447960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0420" y="2808238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39806" y="4630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1"/>
          <p:cNvSpPr txBox="1"/>
          <p:nvPr>
            <p:custDataLst>
              <p:tags r:id="rId1"/>
            </p:custDataLst>
          </p:nvPr>
        </p:nvSpPr>
        <p:spPr>
          <a:xfrm>
            <a:off x="5653405" y="1123950"/>
            <a:ext cx="422783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 flipV="1">
            <a:off x="5880100" y="1845310"/>
            <a:ext cx="1954530" cy="76200"/>
            <a:chOff x="5367867" y="3100583"/>
            <a:chExt cx="1654387" cy="45722"/>
          </a:xfrm>
        </p:grpSpPr>
        <p:cxnSp>
          <p:nvCxnSpPr>
            <p:cNvPr id="57" name="直线连接符 1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3077467" y="2317907"/>
            <a:ext cx="8332459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中，通过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解压缩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的方式安装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安装到存放应用的目录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/export/servers/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035191" y="3656021"/>
            <a:ext cx="7668523" cy="575945"/>
            <a:chOff x="2387119" y="1354253"/>
            <a:chExt cx="7668523" cy="575945"/>
          </a:xfrm>
        </p:grpSpPr>
        <p:sp>
          <p:nvSpPr>
            <p:cNvPr id="62" name="矩形 61"/>
            <p:cNvSpPr/>
            <p:nvPr/>
          </p:nvSpPr>
          <p:spPr bwMode="auto">
            <a:xfrm>
              <a:off x="2387119" y="1354253"/>
              <a:ext cx="7668523" cy="5759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2782838" y="1385910"/>
              <a:ext cx="7160999" cy="4565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tar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zxvf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software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/zookeeper-3.4.10.tar.gz -C 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servers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endParaRPr lang="it-IT" altLang="zh-CN" sz="18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-27483" y="532415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7488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2354410" y="1918912"/>
            <a:ext cx="461645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(1) 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创建zookeeper配置文件</a:t>
            </a:r>
            <a:endParaRPr lang="en-US" altLang="zh-CN" b="1" kern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5433611" y="1542218"/>
            <a:ext cx="2547620" cy="76200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363622" y="2694978"/>
            <a:ext cx="893699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中，进入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安装目录下的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conf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目录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，复制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的配置文件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模板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zoo_sample.cfg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并命名为“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zoo.cfg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912940" y="4084451"/>
            <a:ext cx="5819930" cy="645160"/>
            <a:chOff x="1854354" y="2053664"/>
            <a:chExt cx="5819930" cy="645160"/>
          </a:xfrm>
        </p:grpSpPr>
        <p:sp>
          <p:nvSpPr>
            <p:cNvPr id="10" name="矩形 9"/>
            <p:cNvSpPr/>
            <p:nvPr/>
          </p:nvSpPr>
          <p:spPr bwMode="auto">
            <a:xfrm>
              <a:off x="1854354" y="2109903"/>
              <a:ext cx="5819930" cy="5760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665644" y="2053664"/>
              <a:ext cx="4493260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cp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zoo_sample.cfg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zoo.cfg</a:t>
              </a:r>
              <a:endParaRPr lang="en-US" altLang="zh-CN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8" name="1"/>
          <p:cNvSpPr txBox="1"/>
          <p:nvPr>
            <p:custDataLst>
              <p:tags r:id="rId2"/>
            </p:custDataLst>
          </p:nvPr>
        </p:nvSpPr>
        <p:spPr>
          <a:xfrm>
            <a:off x="5468813" y="932549"/>
            <a:ext cx="422783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  </a:t>
            </a:r>
            <a:r>
              <a:rPr 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Linux 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环境的搭建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6024245" y="3275965"/>
            <a:ext cx="5638800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熟悉Linux环境的搭建，能够灵活使用虚拟软件工具</a:t>
            </a:r>
            <a:r>
              <a:rPr lang="zh-CN" altLang="en-US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安装、克隆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和</a:t>
            </a:r>
            <a:r>
              <a:rPr lang="zh-CN" altLang="en-US" sz="2000" dirty="0">
                <a:solidFill>
                  <a:srgbClr val="0075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启动虚拟机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74335" y="3503930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2250954" y="1799850"/>
            <a:ext cx="461645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(2) 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修改zookeeper配置文件</a:t>
            </a:r>
            <a:endParaRPr lang="en-US" altLang="zh-CN" b="1" kern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5375126" y="1564123"/>
            <a:ext cx="2547620" cy="76200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206775" y="2456375"/>
            <a:ext cx="9151432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+mj-ea"/>
              <a:buNone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中，进入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安装目录下的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conf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目录，执行“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vi 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zoo.cfg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命令编辑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配置文件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zoo.cfg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，修改参数“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dataDir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配置存储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快照文件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的目录，添加参数“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server.x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集群包含的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服务器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865431" y="3990857"/>
            <a:ext cx="5777438" cy="2167983"/>
            <a:chOff x="1865286" y="2290550"/>
            <a:chExt cx="5719960" cy="2192309"/>
          </a:xfrm>
        </p:grpSpPr>
        <p:sp>
          <p:nvSpPr>
            <p:cNvPr id="10" name="矩形 9"/>
            <p:cNvSpPr/>
            <p:nvPr/>
          </p:nvSpPr>
          <p:spPr bwMode="auto">
            <a:xfrm>
              <a:off x="1865286" y="2290550"/>
              <a:ext cx="5688949" cy="21923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143998" y="2438246"/>
              <a:ext cx="5441248" cy="1959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sz="20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dataDir</a:t>
              </a:r>
              <a:r>
                <a:rPr lang="de-DE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=/</a:t>
              </a:r>
              <a:r>
                <a:rPr lang="de-DE" altLang="zh-CN" sz="20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20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data</a:t>
              </a:r>
              <a:r>
                <a:rPr lang="de-DE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20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zookeeper</a:t>
              </a:r>
              <a:r>
                <a:rPr lang="de-DE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20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zkdata</a:t>
              </a:r>
              <a:endPara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server.1=node01:2888:3888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server.2=mode02:2888:3888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20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server.3=node03:2888:3888</a:t>
              </a:r>
            </a:p>
          </p:txBody>
        </p:sp>
      </p:grpSp>
      <p:sp>
        <p:nvSpPr>
          <p:cNvPr id="28" name="1"/>
          <p:cNvSpPr txBox="1"/>
          <p:nvPr>
            <p:custDataLst>
              <p:tags r:id="rId2"/>
            </p:custDataLst>
          </p:nvPr>
        </p:nvSpPr>
        <p:spPr>
          <a:xfrm>
            <a:off x="5468813" y="932549"/>
            <a:ext cx="422783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2278782" y="1856962"/>
            <a:ext cx="461645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(3) 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创建存储快照文件的目录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5468813" y="1640255"/>
            <a:ext cx="2547620" cy="76200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278782" y="2656472"/>
            <a:ext cx="74504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中创建参数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dataDir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存储快照文件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目录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566814" y="3520538"/>
            <a:ext cx="7110847" cy="929005"/>
            <a:chOff x="1365109" y="1848702"/>
            <a:chExt cx="6268135" cy="908607"/>
          </a:xfrm>
        </p:grpSpPr>
        <p:sp>
          <p:nvSpPr>
            <p:cNvPr id="10" name="矩形 9"/>
            <p:cNvSpPr/>
            <p:nvPr/>
          </p:nvSpPr>
          <p:spPr bwMode="auto">
            <a:xfrm>
              <a:off x="1365109" y="1848702"/>
              <a:ext cx="5688949" cy="908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1875140" y="1973850"/>
              <a:ext cx="5758104" cy="565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mkdir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-p /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data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zookeeper</a:t>
              </a:r>
              <a:r>
                <a:rPr lang="de-DE" altLang="zh-CN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zkdata</a:t>
              </a:r>
              <a:endParaRPr lang="de-DE" altLang="zh-CN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8" name="1"/>
          <p:cNvSpPr txBox="1"/>
          <p:nvPr>
            <p:custDataLst>
              <p:tags r:id="rId2"/>
            </p:custDataLst>
          </p:nvPr>
        </p:nvSpPr>
        <p:spPr>
          <a:xfrm>
            <a:off x="5468813" y="932549"/>
            <a:ext cx="422783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2132330" y="1823685"/>
            <a:ext cx="3418205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</a:t>
            </a:r>
            <a:r>
              <a:rPr lang="en-US" altLang="zh-CN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r>
              <a:rPr lang="zh-CN" altLang="en-US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）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创建myid文件</a:t>
            </a:r>
            <a:endParaRPr lang="zh-CN" altLang="en-US" b="1" kern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555698" y="1573215"/>
            <a:ext cx="2411716" cy="45722"/>
            <a:chOff x="5367867" y="3100583"/>
            <a:chExt cx="2411716" cy="45722"/>
          </a:xfrm>
        </p:grpSpPr>
        <p:cxnSp>
          <p:nvCxnSpPr>
            <p:cNvPr id="55" name="直线连接符 21"/>
            <p:cNvCxnSpPr>
              <a:endCxn id="57" idx="2"/>
            </p:cNvCxnSpPr>
            <p:nvPr/>
          </p:nvCxnSpPr>
          <p:spPr>
            <a:xfrm>
              <a:off x="5413586" y="3123298"/>
              <a:ext cx="2320278" cy="1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7733864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278782" y="2502218"/>
            <a:ext cx="9346755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Node_03 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/export/data/zookeeper/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zkdata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目录中创建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myid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myid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文件中写入值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myid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文件中写入值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虚拟机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</a:t>
            </a:r>
            <a:r>
              <a:rPr lang="en-US" altLang="zh-CN" sz="20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myid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文件中写入值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0705" y="4357370"/>
            <a:ext cx="3300730" cy="180276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 bwMode="auto">
          <a:xfrm>
            <a:off x="5015086" y="4530857"/>
            <a:ext cx="2420620" cy="1420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echo 1 &gt; 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myid</a:t>
            </a:r>
            <a:endParaRPr lang="de-DE" altLang="zh-CN" sz="2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echo 2 &gt; 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myid</a:t>
            </a:r>
            <a:endParaRPr lang="de-DE" altLang="zh-CN" sz="2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echo 3 &gt; 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myid</a:t>
            </a:r>
            <a:endParaRPr lang="de-DE" altLang="zh-CN" sz="2000" dirty="0">
              <a:solidFill>
                <a:srgbClr val="595959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cxnSp>
        <p:nvCxnSpPr>
          <p:cNvPr id="15" name="直接箭头连接符 14"/>
          <p:cNvCxnSpPr/>
          <p:nvPr/>
        </p:nvCxnSpPr>
        <p:spPr>
          <a:xfrm>
            <a:off x="6855045" y="4806342"/>
            <a:ext cx="106665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855045" y="5299200"/>
            <a:ext cx="106665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6877904" y="5727159"/>
            <a:ext cx="106665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78474" y="4635467"/>
            <a:ext cx="22059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endParaRPr lang="zh-CN" altLang="en-US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78474" y="5098191"/>
            <a:ext cx="20942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978474" y="5536486"/>
            <a:ext cx="18878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虚拟机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1"/>
          <p:cNvSpPr txBox="1"/>
          <p:nvPr>
            <p:custDataLst>
              <p:tags r:id="rId2"/>
            </p:custDataLst>
          </p:nvPr>
        </p:nvSpPr>
        <p:spPr>
          <a:xfrm>
            <a:off x="5550535" y="922171"/>
            <a:ext cx="422783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2332672" y="1788790"/>
            <a:ext cx="461645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(5) 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编辑文件profile</a:t>
            </a:r>
            <a:endParaRPr kumimoji="0" lang="en-US" altLang="zh-CN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 flipV="1">
            <a:off x="5447134" y="1605291"/>
            <a:ext cx="2547620" cy="76200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82838" y="3632471"/>
            <a:ext cx="7261225" cy="1161415"/>
            <a:chOff x="2027721" y="1934933"/>
            <a:chExt cx="6400692" cy="1135914"/>
          </a:xfrm>
        </p:grpSpPr>
        <p:sp>
          <p:nvSpPr>
            <p:cNvPr id="10" name="矩形 9"/>
            <p:cNvSpPr/>
            <p:nvPr/>
          </p:nvSpPr>
          <p:spPr bwMode="auto">
            <a:xfrm>
              <a:off x="2027721" y="1934933"/>
              <a:ext cx="6400692" cy="113591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427937" y="1962357"/>
              <a:ext cx="5758104" cy="9924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sz="20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 ZK_HOME=/export/servers/zookeeper-3.4.10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de-DE" altLang="zh-CN" sz="200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 PATH=$PATH:$ZK_HOME/bin</a:t>
              </a:r>
              <a:endParaRPr lang="en-US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385307" y="2421000"/>
            <a:ext cx="8968069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，执行“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vi /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etc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/profile”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命令编辑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系统环境变量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profile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，配置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环境变量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8" name="1"/>
          <p:cNvSpPr txBox="1"/>
          <p:nvPr>
            <p:custDataLst>
              <p:tags r:id="rId2"/>
            </p:custDataLst>
          </p:nvPr>
        </p:nvSpPr>
        <p:spPr>
          <a:xfrm>
            <a:off x="5550535" y="976529"/>
            <a:ext cx="4227830" cy="58105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配置ZooKeeper</a:t>
            </a:r>
            <a:endParaRPr kumimoji="0" lang="zh-CN" altLang="en-US" sz="2400" b="1" i="0" u="none" strike="noStrike" kern="0" cap="none" spc="0" normalizeH="0" baseline="0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2.3.1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集群的安装与配置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6552" y="5314661"/>
            <a:ext cx="1697534" cy="515997"/>
            <a:chOff x="-2086" y="2141478"/>
            <a:chExt cx="1697534" cy="515997"/>
          </a:xfrm>
        </p:grpSpPr>
        <p:sp>
          <p:nvSpPr>
            <p:cNvPr id="4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5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1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2</a:t>
            </a:r>
            <a:endParaRPr lang="zh-CN" altLang="en-US" sz="2400" dirty="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-10973" y="347503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3</a:t>
            </a:r>
          </a:p>
        </p:txBody>
      </p:sp>
      <p:sp>
        <p:nvSpPr>
          <p:cNvPr id="52" name="椭圆 51"/>
          <p:cNvSpPr/>
          <p:nvPr/>
        </p:nvSpPr>
        <p:spPr>
          <a:xfrm>
            <a:off x="1730420" y="2808238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39806" y="4630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1"/>
          <p:cNvSpPr txBox="1"/>
          <p:nvPr>
            <p:custDataLst>
              <p:tags r:id="rId1"/>
            </p:custDataLst>
          </p:nvPr>
        </p:nvSpPr>
        <p:spPr>
          <a:xfrm>
            <a:off x="6125045" y="922024"/>
            <a:ext cx="272097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分发</a:t>
            </a:r>
            <a:r>
              <a:rPr lang="zh-CN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配置文件</a:t>
            </a:r>
            <a:endParaRPr lang="zh-CN" altLang="en-US" b="1" kern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241130" y="1553205"/>
            <a:ext cx="1654387" cy="45722"/>
            <a:chOff x="5367867" y="3100583"/>
            <a:chExt cx="1654387" cy="45722"/>
          </a:xfrm>
        </p:grpSpPr>
        <p:cxnSp>
          <p:nvCxnSpPr>
            <p:cNvPr id="57" name="直线连接符 1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422798" y="1647723"/>
            <a:ext cx="8928992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为了便于快速配置集群中其它服务器，需要将虚拟机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中的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安装目录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系统环境变量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文件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分发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到虚拟机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Node_02和Node_03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2615279" y="2697472"/>
            <a:ext cx="7343140" cy="2475865"/>
            <a:chOff x="2399503" y="548744"/>
            <a:chExt cx="7343140" cy="2475865"/>
          </a:xfrm>
        </p:grpSpPr>
        <p:sp>
          <p:nvSpPr>
            <p:cNvPr id="62" name="矩形 61"/>
            <p:cNvSpPr/>
            <p:nvPr/>
          </p:nvSpPr>
          <p:spPr bwMode="auto">
            <a:xfrm>
              <a:off x="2399503" y="548744"/>
              <a:ext cx="7343140" cy="247586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2711078" y="598079"/>
              <a:ext cx="6215163" cy="226267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#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将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ZooKeeper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安装目录分发到虚拟机</a:t>
              </a:r>
              <a:r>
                <a:rPr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Node_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02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和</a:t>
              </a:r>
              <a:r>
                <a:rPr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Node_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03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$ 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scp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-r /export/servers/zookeeper-3.4.10/ node02:/export/servers/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$ 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scp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-r /export/servers/zookeeper-3.4.10/ node03:/export/servers/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#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将系统环境变量文件分发到虚拟机</a:t>
              </a:r>
              <a:r>
                <a:rPr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Node_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02</a:t>
              </a:r>
              <a:r>
                <a:rPr lang="zh-CN" altLang="en-US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和</a:t>
              </a:r>
              <a:r>
                <a:rPr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Node_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03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$ 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scp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/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etc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/profile root@node02:/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etc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$ 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scp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/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etc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/profile root@node03:/</a:t>
              </a:r>
              <a:r>
                <a:rPr lang="en-US" altLang="zh-CN" sz="16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etc</a:t>
              </a:r>
              <a:r>
                <a:rPr lang="en-US" altLang="zh-CN" sz="16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endParaRPr lang="de-DE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-27483" y="446309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latin typeface="+mn-ea"/>
              </a:rPr>
              <a:t>步骤</a:t>
            </a:r>
            <a:r>
              <a:rPr lang="en-US" altLang="zh-CN" sz="2400" dirty="0">
                <a:latin typeface="+mn-ea"/>
              </a:rPr>
              <a:t>4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7488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5321" y="5348679"/>
            <a:ext cx="8816466" cy="8744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完成分发操作，分别在虚拟机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和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source /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etc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/profile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初始化系统环境变量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2.3.2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集群的启动与关闭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99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Zookeeper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的部署，能够灵活使用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Shell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命令</a:t>
            </a:r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开启和关闭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Zookeeper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集群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2.3.2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集群的启动与关闭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5161154" y="2976881"/>
            <a:ext cx="6192688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集群的安装与配置完整之后，接下来，我们来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启动与关闭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36571" y="1541329"/>
            <a:ext cx="3715858" cy="40061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1690" y="5528945"/>
            <a:ext cx="11122025" cy="7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2.3.2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集群的启动与关闭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61390" y="1185072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050502" y="1320811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2916980" y="1092146"/>
            <a:ext cx="9010874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启动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中执行“</a:t>
            </a:r>
            <a:r>
              <a:rPr lang="en-US" altLang="zh-CN" sz="18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zkServer.sh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start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35361" y="2728712"/>
            <a:ext cx="4404836" cy="1746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804058" y="2709714"/>
            <a:ext cx="13938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361" y="4757723"/>
            <a:ext cx="4432459" cy="172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847237" y="4728248"/>
            <a:ext cx="130746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78252" y="3789834"/>
            <a:ext cx="4768850" cy="17405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486975" y="3429794"/>
            <a:ext cx="11906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2.3.2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集群的启动与关闭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61390" y="1185072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050502" y="1320811"/>
            <a:ext cx="1624965" cy="5219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2916980" y="1092146"/>
            <a:ext cx="9010874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  <a:r>
              <a:rPr lang="zh-CN" altLang="en-US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服务状态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分别在虚拟机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Node_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中执行“</a:t>
            </a:r>
            <a:r>
              <a:rPr lang="en-US" altLang="zh-CN" sz="18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zkServer.sh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status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命令查看</a:t>
            </a:r>
            <a:r>
              <a:rPr lang="en-US" altLang="zh-CN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18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服务状态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-21474825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7485" y="2535555"/>
            <a:ext cx="4378325" cy="185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362960" y="2477135"/>
            <a:ext cx="10890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0785" y="4547870"/>
            <a:ext cx="4378325" cy="185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366385" y="4463415"/>
            <a:ext cx="10890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Node_02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0550" y="2535555"/>
            <a:ext cx="4378325" cy="185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8759825" y="2477135"/>
            <a:ext cx="108902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Node_03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2.3.2  ZooKeeper</a:t>
            </a:r>
            <a:r>
              <a:rPr lang="zh-CN" altLang="en-US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集群的启动与关闭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961390" y="1184910"/>
            <a:ext cx="1964055" cy="919480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 flipH="1">
            <a:off x="1050502" y="1392566"/>
            <a:ext cx="1624965" cy="5835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32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32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1"/>
          <p:cNvSpPr txBox="1"/>
          <p:nvPr>
            <p:custDataLst>
              <p:tags r:id="rId1"/>
            </p:custDataLst>
          </p:nvPr>
        </p:nvSpPr>
        <p:spPr>
          <a:xfrm>
            <a:off x="3204210" y="1163955"/>
            <a:ext cx="52946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关闭</a:t>
            </a:r>
            <a:r>
              <a:rPr lang="en-US" altLang="zh-CN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  <a:r>
              <a:rPr lang="zh-CN" altLang="en-US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</a:t>
            </a:r>
            <a:endParaRPr kumimoji="0" lang="en-US" altLang="zh-CN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endParaRPr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13735" y="2051050"/>
            <a:ext cx="8633460" cy="1783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Zookeeper集群的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关闭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比较简单，只需要在虚拟机Node_01、Node_02和Node_03中分别执行“</a:t>
            </a:r>
            <a:r>
              <a:rPr lang="zh-CN" altLang="en-US" sz="20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zkServer.sh stop</a:t>
            </a:r>
            <a:r>
              <a:rPr lang="zh-CN" altLang="en-US" sz="20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”命令即可关闭当前虚拟机的Zookeeper服务。</a:t>
            </a:r>
            <a:endParaRPr lang="zh-CN" altLang="en-US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0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</a:p>
        </p:txBody>
      </p:sp>
      <p:sp>
        <p:nvSpPr>
          <p:cNvPr id="46" name="TextBox 4"/>
          <p:cNvSpPr txBox="1">
            <a:spLocks noChangeArrowheads="1"/>
          </p:cNvSpPr>
          <p:nvPr/>
        </p:nvSpPr>
        <p:spPr bwMode="auto">
          <a:xfrm>
            <a:off x="243205" y="1197610"/>
            <a:ext cx="5198745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609600" lvl="1" indent="0" fontAlgn="auto">
              <a:lnSpc>
                <a:spcPct val="150000"/>
              </a:lnSpc>
              <a:buClr>
                <a:schemeClr val="tx1"/>
              </a:buClr>
              <a:buFont typeface="+mj-lt"/>
              <a:buNone/>
            </a:pPr>
            <a:r>
              <a:rPr 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下载并安装好VMware Workstation虚拟软件工具</a:t>
            </a:r>
            <a:r>
              <a:rPr 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安装成功后打开VMware Workstation工具，</a:t>
            </a:r>
            <a:r>
              <a:rPr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进入VMware Workstation界面</a:t>
            </a:r>
            <a:r>
              <a:rPr 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2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000" y="3018155"/>
            <a:ext cx="4449445" cy="295021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2" name="直接连接符 21"/>
          <p:cNvCxnSpPr/>
          <p:nvPr/>
        </p:nvCxnSpPr>
        <p:spPr>
          <a:xfrm flipH="1">
            <a:off x="1016045" y="2715439"/>
            <a:ext cx="503660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5973311" y="850990"/>
            <a:ext cx="1000203" cy="346817"/>
            <a:chOff x="2350790" y="1354785"/>
            <a:chExt cx="1000203" cy="346817"/>
          </a:xfrm>
        </p:grpSpPr>
        <p:sp>
          <p:nvSpPr>
            <p:cNvPr id="15" name="圆角矩形 14"/>
            <p:cNvSpPr/>
            <p:nvPr/>
          </p:nvSpPr>
          <p:spPr>
            <a:xfrm>
              <a:off x="2350790" y="1413570"/>
              <a:ext cx="936104" cy="2880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414889" y="1354785"/>
              <a:ext cx="9361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START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416675" y="1189355"/>
            <a:ext cx="49530" cy="56159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052650" y="2499415"/>
            <a:ext cx="363995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3570" y="3314065"/>
            <a:ext cx="4179570" cy="3222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6107430" y="1697355"/>
            <a:ext cx="548449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609600" lvl="1" indent="0" fontAlgn="auto">
              <a:lnSpc>
                <a:spcPct val="150000"/>
              </a:lnSpc>
              <a:buClr>
                <a:schemeClr val="tx1"/>
              </a:buClr>
              <a:buFont typeface="+mj-lt"/>
              <a:buNone/>
            </a:pPr>
            <a:r>
              <a:rPr 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在“</a:t>
            </a:r>
            <a:r>
              <a:rPr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欢迎使用新建虚拟机向导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”界面选择“</a:t>
            </a:r>
            <a:r>
              <a:rPr sz="1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自定义（高级）（C）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416731" y="2837602"/>
            <a:ext cx="392989" cy="24312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809432" y="2837602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6369655" y="24255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69655" y="3017957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3970118" y="3014256"/>
            <a:ext cx="6949624" cy="82994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zh-CN" sz="4800" b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Hadoop </a:t>
            </a:r>
            <a:r>
              <a:rPr lang="zh-CN" altLang="en-US" sz="48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的部署</a:t>
            </a:r>
            <a:endParaRPr lang="en-GB" altLang="zh-CN" sz="4800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" name="TextBox 48"/>
          <p:cNvSpPr txBox="1"/>
          <p:nvPr/>
        </p:nvSpPr>
        <p:spPr>
          <a:xfrm>
            <a:off x="1626870" y="2809240"/>
            <a:ext cx="1734820" cy="1106805"/>
          </a:xfrm>
          <a:prstGeom prst="rect">
            <a:avLst/>
          </a:prstGeom>
          <a:noFill/>
        </p:spPr>
        <p:txBody>
          <a:bodyPr wrap="square" lIns="91443" tIns="45720" rIns="91443" bIns="45720" rtlCol="0">
            <a:spAutoFit/>
          </a:bodyPr>
          <a:lstStyle/>
          <a:p>
            <a:r>
              <a:rPr lang="en-US" altLang="zh-CN" sz="6600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r>
              <a:rPr lang="en-US" altLang="en-GB" sz="6600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.</a:t>
            </a:r>
            <a:r>
              <a:rPr lang="en-US" altLang="zh-CN" sz="6600" b="1">
                <a:solidFill>
                  <a:srgbClr val="FAFAF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en-US" altLang="en-GB" sz="6600" b="1" dirty="0">
              <a:solidFill>
                <a:srgbClr val="FAFAF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  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集群部署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的部署，</a:t>
            </a: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能够描述 Hadoop高可用集群的规划方式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015411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  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集群部署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10630" y="1629594"/>
            <a:ext cx="10812654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集群的部署方式分为三种，分别是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独立模式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Standalone mode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）、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伪分布式模式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Pseudo-Distributed mode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完全分布式模式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Cluster mode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），独立模式和伪分布式模式主要用于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调试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，完全分布式通常在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实际生产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环境使用。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为了提高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高可用性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，通常使用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集群提供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自动故障转移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数据一致性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278" y="4293890"/>
            <a:ext cx="4547958" cy="1284734"/>
          </a:xfrm>
          <a:prstGeom prst="rect">
            <a:avLst/>
          </a:prstGeom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459105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2.4.1  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高可用集群的规划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原创设计师QQ598969553          _6"/>
          <p:cNvSpPr/>
          <p:nvPr/>
        </p:nvSpPr>
        <p:spPr>
          <a:xfrm>
            <a:off x="982638" y="1070927"/>
            <a:ext cx="4186555" cy="600075"/>
          </a:xfrm>
          <a:prstGeom prst="roundRect">
            <a:avLst>
              <a:gd name="adj" fmla="val 104"/>
            </a:avLst>
          </a:prstGeom>
          <a:solidFill>
            <a:srgbClr val="0070C0"/>
          </a:solidFill>
          <a:ln>
            <a:noFill/>
          </a:ln>
          <a:effectLst>
            <a:outerShdw blurRad="101600" dist="762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rIns="182880" rtlCol="0" anchor="ctr"/>
          <a:lstStyle/>
          <a:p>
            <a:pPr algn="ctr" defTabSz="1450340">
              <a:lnSpc>
                <a:spcPct val="200000"/>
              </a:lnSpc>
            </a:pP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337" y="1186814"/>
            <a:ext cx="43275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规划三台虚拟机的</a:t>
            </a:r>
            <a:r>
              <a:rPr lang="en-US" altLang="zh-CN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高可用集群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8542" y="3789834"/>
          <a:ext cx="12025336" cy="1970248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4312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50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92562"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altLang="en-US" sz="1800" b="1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虚拟机</a:t>
                      </a:r>
                      <a:endParaRPr lang="zh-CN" sz="18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zh-CN" altLang="en-US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主机名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Name</a:t>
                      </a:r>
                    </a:p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Node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Data</a:t>
                      </a:r>
                    </a:p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Node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Resource</a:t>
                      </a:r>
                    </a:p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Manager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Node</a:t>
                      </a:r>
                    </a:p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Manager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Journal</a:t>
                      </a:r>
                    </a:p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Node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ZooKeeper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indent="267970" algn="ctr">
                        <a:spcAft>
                          <a:spcPts val="0"/>
                        </a:spcAft>
                      </a:pPr>
                      <a:r>
                        <a:rPr lang="en-US" altLang="zh-CN" sz="1600" b="1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ZKFC</a:t>
                      </a:r>
                      <a:endParaRPr lang="zh-CN" sz="1600" b="1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252000" marT="0" marB="0" anchor="ctr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2562"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Node_01</a:t>
                      </a: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node</a:t>
                      </a:r>
                      <a:r>
                        <a:rPr lang="en-US" altLang="zh-CN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01</a:t>
                      </a: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2562"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Node_</a:t>
                      </a:r>
                      <a:r>
                        <a:rPr lang="en-US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02</a:t>
                      </a: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node</a:t>
                      </a:r>
                      <a:r>
                        <a:rPr lang="en-US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02</a:t>
                      </a: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2562"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Node_</a:t>
                      </a:r>
                      <a:r>
                        <a:rPr lang="en-US" sz="1600" b="0" kern="10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03</a:t>
                      </a: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node</a:t>
                      </a:r>
                      <a:r>
                        <a:rPr lang="en-US" altLang="zh-CN" sz="1600" b="0" kern="100" dirty="0">
                          <a:solidFill>
                            <a:srgbClr val="595959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03</a:t>
                      </a:r>
                      <a:endParaRPr lang="zh-CN" altLang="zh-CN" sz="1600" b="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266700" algn="ctr" defTabSz="1219200" rtl="0" eaLnBrk="1" latinLnBrk="0" hangingPunct="1">
                        <a:spcAft>
                          <a:spcPts val="0"/>
                        </a:spcAft>
                      </a:pPr>
                      <a:endParaRPr lang="zh-CN" sz="1600" b="0" kern="100" dirty="0">
                        <a:solidFill>
                          <a:srgbClr val="595959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0" marR="252000" marT="144000" marB="0"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723396" y="1905483"/>
            <a:ext cx="11088499" cy="1422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为了提高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集群的高可用性，集群中至少需要两个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节点（一个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主节点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，一个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备用节点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）和两个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ResourceManager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 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一个主节点，一个备用节点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以满足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高可用性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，同时为了满足“</a:t>
            </a:r>
            <a:r>
              <a:rPr lang="zh-CN" altLang="en-US" sz="20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过半写入则成功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”的原则，集群中至少需要三个 </a:t>
            </a:r>
            <a:r>
              <a:rPr lang="en-US" altLang="zh-CN" sz="20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JournalNode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节点。</a:t>
            </a:r>
          </a:p>
        </p:txBody>
      </p:sp>
      <p:sp>
        <p:nvSpPr>
          <p:cNvPr id="9" name="Freeform 133"/>
          <p:cNvSpPr/>
          <p:nvPr/>
        </p:nvSpPr>
        <p:spPr bwMode="auto">
          <a:xfrm>
            <a:off x="3312420" y="4354294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33"/>
          <p:cNvSpPr/>
          <p:nvPr/>
        </p:nvSpPr>
        <p:spPr bwMode="auto">
          <a:xfrm>
            <a:off x="3312420" y="4852515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3"/>
          <p:cNvSpPr/>
          <p:nvPr/>
        </p:nvSpPr>
        <p:spPr bwMode="auto">
          <a:xfrm>
            <a:off x="4439022" y="4354294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33"/>
          <p:cNvSpPr/>
          <p:nvPr/>
        </p:nvSpPr>
        <p:spPr bwMode="auto">
          <a:xfrm>
            <a:off x="4439022" y="4852515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3"/>
          <p:cNvSpPr/>
          <p:nvPr/>
        </p:nvSpPr>
        <p:spPr bwMode="auto">
          <a:xfrm>
            <a:off x="4439022" y="5350736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33"/>
          <p:cNvSpPr/>
          <p:nvPr/>
        </p:nvSpPr>
        <p:spPr bwMode="auto">
          <a:xfrm>
            <a:off x="5735166" y="4354294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33"/>
          <p:cNvSpPr/>
          <p:nvPr/>
        </p:nvSpPr>
        <p:spPr bwMode="auto">
          <a:xfrm>
            <a:off x="5735166" y="4852515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33"/>
          <p:cNvSpPr/>
          <p:nvPr/>
        </p:nvSpPr>
        <p:spPr bwMode="auto">
          <a:xfrm>
            <a:off x="7287978" y="4354294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33"/>
          <p:cNvSpPr/>
          <p:nvPr/>
        </p:nvSpPr>
        <p:spPr bwMode="auto">
          <a:xfrm>
            <a:off x="7287978" y="4852515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33"/>
          <p:cNvSpPr/>
          <p:nvPr/>
        </p:nvSpPr>
        <p:spPr bwMode="auto">
          <a:xfrm>
            <a:off x="7287978" y="5350736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33"/>
          <p:cNvSpPr/>
          <p:nvPr/>
        </p:nvSpPr>
        <p:spPr bwMode="auto">
          <a:xfrm>
            <a:off x="8584122" y="4354116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33"/>
          <p:cNvSpPr/>
          <p:nvPr/>
        </p:nvSpPr>
        <p:spPr bwMode="auto">
          <a:xfrm>
            <a:off x="8584122" y="4852337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133"/>
          <p:cNvSpPr/>
          <p:nvPr/>
        </p:nvSpPr>
        <p:spPr bwMode="auto">
          <a:xfrm>
            <a:off x="8584122" y="5350558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33"/>
          <p:cNvSpPr/>
          <p:nvPr/>
        </p:nvSpPr>
        <p:spPr bwMode="auto">
          <a:xfrm>
            <a:off x="10136934" y="4332997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133"/>
          <p:cNvSpPr/>
          <p:nvPr/>
        </p:nvSpPr>
        <p:spPr bwMode="auto">
          <a:xfrm>
            <a:off x="10136934" y="4831218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33"/>
          <p:cNvSpPr/>
          <p:nvPr/>
        </p:nvSpPr>
        <p:spPr bwMode="auto">
          <a:xfrm>
            <a:off x="10136934" y="5329439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33"/>
          <p:cNvSpPr/>
          <p:nvPr/>
        </p:nvSpPr>
        <p:spPr bwMode="auto">
          <a:xfrm>
            <a:off x="11466283" y="4332997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33"/>
          <p:cNvSpPr/>
          <p:nvPr/>
        </p:nvSpPr>
        <p:spPr bwMode="auto">
          <a:xfrm>
            <a:off x="11466283" y="4831218"/>
            <a:ext cx="345612" cy="299636"/>
          </a:xfrm>
          <a:custGeom>
            <a:avLst/>
            <a:gdLst>
              <a:gd name="T0" fmla="*/ 150 w 154"/>
              <a:gd name="T1" fmla="*/ 0 h 133"/>
              <a:gd name="T2" fmla="*/ 54 w 154"/>
              <a:gd name="T3" fmla="*/ 84 h 133"/>
              <a:gd name="T4" fmla="*/ 17 w 154"/>
              <a:gd name="T5" fmla="*/ 54 h 133"/>
              <a:gd name="T6" fmla="*/ 0 w 154"/>
              <a:gd name="T7" fmla="*/ 68 h 133"/>
              <a:gd name="T8" fmla="*/ 65 w 154"/>
              <a:gd name="T9" fmla="*/ 133 h 133"/>
              <a:gd name="T10" fmla="*/ 154 w 154"/>
              <a:gd name="T11" fmla="*/ 9 h 133"/>
              <a:gd name="T12" fmla="*/ 150 w 154"/>
              <a:gd name="T13" fmla="*/ 0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4" h="133">
                <a:moveTo>
                  <a:pt x="150" y="0"/>
                </a:moveTo>
                <a:cubicBezTo>
                  <a:pt x="104" y="29"/>
                  <a:pt x="69" y="65"/>
                  <a:pt x="54" y="84"/>
                </a:cubicBezTo>
                <a:cubicBezTo>
                  <a:pt x="17" y="54"/>
                  <a:pt x="17" y="54"/>
                  <a:pt x="17" y="54"/>
                </a:cubicBezTo>
                <a:cubicBezTo>
                  <a:pt x="0" y="68"/>
                  <a:pt x="0" y="68"/>
                  <a:pt x="0" y="68"/>
                </a:cubicBezTo>
                <a:cubicBezTo>
                  <a:pt x="65" y="133"/>
                  <a:pt x="65" y="133"/>
                  <a:pt x="65" y="133"/>
                </a:cubicBezTo>
                <a:cubicBezTo>
                  <a:pt x="76" y="105"/>
                  <a:pt x="111" y="49"/>
                  <a:pt x="154" y="9"/>
                </a:cubicBezTo>
                <a:lnTo>
                  <a:pt x="150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93370"/>
            <a:ext cx="511556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2.4.1  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高可用集群的规划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7868" y="108423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450340"/>
            <a:r>
              <a:rPr lang="zh-CN" altLang="en-US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高可用相关服务介绍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979258" y="1931845"/>
            <a:ext cx="1893146" cy="2110156"/>
            <a:chOff x="2168428" y="1823694"/>
            <a:chExt cx="1893146" cy="2110156"/>
          </a:xfrm>
        </p:grpSpPr>
        <p:sp>
          <p:nvSpPr>
            <p:cNvPr id="18" name="圆角矩形 17"/>
            <p:cNvSpPr/>
            <p:nvPr/>
          </p:nvSpPr>
          <p:spPr>
            <a:xfrm>
              <a:off x="2168428" y="1823694"/>
              <a:ext cx="1893146" cy="1615078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168428" y="3285778"/>
              <a:ext cx="1893146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22998" y="1929941"/>
            <a:ext cx="1971276" cy="2110156"/>
            <a:chOff x="2168427" y="1823694"/>
            <a:chExt cx="1971276" cy="2110156"/>
          </a:xfrm>
        </p:grpSpPr>
        <p:sp>
          <p:nvSpPr>
            <p:cNvPr id="34" name="圆角矩形 33"/>
            <p:cNvSpPr/>
            <p:nvPr/>
          </p:nvSpPr>
          <p:spPr>
            <a:xfrm>
              <a:off x="2174315" y="1823694"/>
              <a:ext cx="1965388" cy="1606100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2168427" y="3285778"/>
              <a:ext cx="1971275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505687" y="1929941"/>
            <a:ext cx="1878965" cy="2110156"/>
            <a:chOff x="2182609" y="1823694"/>
            <a:chExt cx="1878965" cy="2110156"/>
          </a:xfrm>
        </p:grpSpPr>
        <p:sp>
          <p:nvSpPr>
            <p:cNvPr id="37" name="圆角矩形 36"/>
            <p:cNvSpPr/>
            <p:nvPr/>
          </p:nvSpPr>
          <p:spPr>
            <a:xfrm>
              <a:off x="2182609" y="1823694"/>
              <a:ext cx="1878965" cy="1606100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2182609" y="3285778"/>
              <a:ext cx="1878965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53901" y="1929941"/>
            <a:ext cx="2121825" cy="2110156"/>
            <a:chOff x="2118111" y="1823694"/>
            <a:chExt cx="2121825" cy="2110156"/>
          </a:xfrm>
        </p:grpSpPr>
        <p:sp>
          <p:nvSpPr>
            <p:cNvPr id="40" name="圆角矩形 39"/>
            <p:cNvSpPr/>
            <p:nvPr/>
          </p:nvSpPr>
          <p:spPr>
            <a:xfrm>
              <a:off x="2120363" y="1823694"/>
              <a:ext cx="2119573" cy="1606100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118111" y="3285778"/>
              <a:ext cx="2119573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04203" y="4372927"/>
            <a:ext cx="2829694" cy="1981582"/>
            <a:chOff x="1462207" y="1885204"/>
            <a:chExt cx="2829694" cy="1981582"/>
          </a:xfrm>
        </p:grpSpPr>
        <p:sp>
          <p:nvSpPr>
            <p:cNvPr id="43" name="圆角矩形 42"/>
            <p:cNvSpPr/>
            <p:nvPr/>
          </p:nvSpPr>
          <p:spPr>
            <a:xfrm>
              <a:off x="1469721" y="1885204"/>
              <a:ext cx="2822180" cy="1544590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462207" y="3218714"/>
              <a:ext cx="2822179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863648" y="4379728"/>
            <a:ext cx="3105932" cy="1980604"/>
            <a:chOff x="1855767" y="1953246"/>
            <a:chExt cx="3105932" cy="1980604"/>
          </a:xfrm>
        </p:grpSpPr>
        <p:sp>
          <p:nvSpPr>
            <p:cNvPr id="46" name="圆角矩形 45"/>
            <p:cNvSpPr/>
            <p:nvPr/>
          </p:nvSpPr>
          <p:spPr>
            <a:xfrm>
              <a:off x="1855767" y="1953246"/>
              <a:ext cx="3105932" cy="1476548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1855767" y="3285778"/>
              <a:ext cx="3105932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082141" y="4381404"/>
            <a:ext cx="2662194" cy="1957033"/>
            <a:chOff x="2466885" y="1972510"/>
            <a:chExt cx="2662194" cy="1957033"/>
          </a:xfrm>
        </p:grpSpPr>
        <p:sp>
          <p:nvSpPr>
            <p:cNvPr id="49" name="圆角矩形 48"/>
            <p:cNvSpPr/>
            <p:nvPr/>
          </p:nvSpPr>
          <p:spPr>
            <a:xfrm>
              <a:off x="2466886" y="1972510"/>
              <a:ext cx="2662193" cy="1457284"/>
            </a:xfrm>
            <a:prstGeom prst="roundRect">
              <a:avLst>
                <a:gd name="adj" fmla="val 11740"/>
              </a:avLst>
            </a:prstGeom>
            <a:noFill/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466885" y="3281471"/>
              <a:ext cx="2662193" cy="648072"/>
            </a:xfrm>
            <a:prstGeom prst="rect">
              <a:avLst/>
            </a:prstGeom>
            <a:solidFill>
              <a:srgbClr val="005DA2"/>
            </a:solidFill>
            <a:ln>
              <a:solidFill>
                <a:srgbClr val="005D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1" name="Text Placeholder 5"/>
          <p:cNvSpPr txBox="1"/>
          <p:nvPr/>
        </p:nvSpPr>
        <p:spPr>
          <a:xfrm>
            <a:off x="2439177" y="5741529"/>
            <a:ext cx="1698820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zh-CN"/>
            </a:defPPr>
            <a:lvl1pPr indent="0" algn="ctr" defTabSz="91440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  <a:defRPr sz="186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Open Sans" panose="020B0606030504020204"/>
              </a:defRPr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Open Sans" panose="020B0606030504020204"/>
              </a:defRPr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Open Sans" panose="020B0606030504020204"/>
              </a:defRPr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Open Sans" panose="020B0606030504020204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zh-CN" altLang="en-US" dirty="0">
                <a:sym typeface="+mn-lt"/>
              </a:rPr>
              <a:t>ZKFC</a:t>
            </a:r>
          </a:p>
        </p:txBody>
      </p:sp>
      <p:sp>
        <p:nvSpPr>
          <p:cNvPr id="52" name="Text Placeholder 5"/>
          <p:cNvSpPr txBox="1"/>
          <p:nvPr/>
        </p:nvSpPr>
        <p:spPr>
          <a:xfrm>
            <a:off x="2229605" y="3429715"/>
            <a:ext cx="157998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Zookeeper</a:t>
            </a:r>
          </a:p>
        </p:txBody>
      </p:sp>
      <p:sp>
        <p:nvSpPr>
          <p:cNvPr id="53" name="Text Placeholder 5"/>
          <p:cNvSpPr txBox="1"/>
          <p:nvPr/>
        </p:nvSpPr>
        <p:spPr>
          <a:xfrm>
            <a:off x="8816922" y="3597412"/>
            <a:ext cx="1878965" cy="5778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defPPr>
              <a:defRPr lang="zh-CN"/>
            </a:defPPr>
            <a:lvl1pPr indent="0" algn="ctr" defTabSz="914400">
              <a:lnSpc>
                <a:spcPct val="90000"/>
              </a:lnSpc>
              <a:spcBef>
                <a:spcPts val="1000"/>
              </a:spcBef>
              <a:buClrTx/>
              <a:buSzTx/>
              <a:buFont typeface="Arial" panose="020B0604020202020204" pitchFamily="34" charset="0"/>
              <a:buNone/>
              <a:defRPr sz="1865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  <a:lvl2pPr marL="685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latin typeface="Open Sans" panose="020B0606030504020204"/>
              </a:defRPr>
            </a:lvl2pPr>
            <a:lvl3pPr marL="1143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latin typeface="Open Sans" panose="020B0606030504020204"/>
              </a:defRPr>
            </a:lvl3pPr>
            <a:lvl4pPr marL="1600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Open Sans" panose="020B0606030504020204"/>
              </a:defRPr>
            </a:lvl4pPr>
            <a:lvl5pPr marL="20574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>
                <a:latin typeface="Open Sans" panose="020B0606030504020204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/>
            </a:lvl9pPr>
          </a:lstStyle>
          <a:p>
            <a:r>
              <a:rPr lang="en-US" altLang="zh-CN" dirty="0">
                <a:sym typeface="+mn-ea"/>
              </a:rPr>
              <a:t>JournalNode</a:t>
            </a:r>
          </a:p>
          <a:p>
            <a:endParaRPr lang="en-US" altLang="zh-CN" dirty="0">
              <a:sym typeface="+mn-lt"/>
            </a:endParaRPr>
          </a:p>
        </p:txBody>
      </p:sp>
      <p:sp>
        <p:nvSpPr>
          <p:cNvPr id="54" name="Text Placeholder 5"/>
          <p:cNvSpPr txBox="1"/>
          <p:nvPr/>
        </p:nvSpPr>
        <p:spPr>
          <a:xfrm>
            <a:off x="8443561" y="5741528"/>
            <a:ext cx="1698820" cy="577887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1000"/>
              </a:spcBef>
              <a:buClrTx/>
              <a:buSzTx/>
              <a:buNone/>
            </a:pP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NodeManager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 Placeholder 5"/>
          <p:cNvSpPr txBox="1"/>
          <p:nvPr/>
        </p:nvSpPr>
        <p:spPr>
          <a:xfrm>
            <a:off x="5267387" y="5760550"/>
            <a:ext cx="2359161" cy="57788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</a:pPr>
            <a:r>
              <a:rPr lang="en-US" altLang="zh-CN" sz="1865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ResourceManager</a:t>
            </a:r>
            <a:endParaRPr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5"/>
          <p:cNvSpPr txBox="1"/>
          <p:nvPr/>
        </p:nvSpPr>
        <p:spPr>
          <a:xfrm>
            <a:off x="5306331" y="6110589"/>
            <a:ext cx="1878965" cy="5778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</a:pP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  <a:p>
            <a:pPr algn="ctr">
              <a:buClrTx/>
              <a:buSzTx/>
            </a:pPr>
            <a:endParaRPr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5"/>
          <p:cNvSpPr txBox="1"/>
          <p:nvPr/>
        </p:nvSpPr>
        <p:spPr>
          <a:xfrm>
            <a:off x="6503435" y="3596308"/>
            <a:ext cx="1878965" cy="57785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Tx/>
              <a:buSzTx/>
            </a:pPr>
            <a:r>
              <a:rPr lang="en-US" altLang="zh-CN" sz="1865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NameNode</a:t>
            </a:r>
          </a:p>
          <a:p>
            <a:pPr algn="ctr">
              <a:buClrTx/>
              <a:buSzTx/>
            </a:pPr>
            <a:endParaRPr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63718" y="4431980"/>
            <a:ext cx="2711826" cy="1249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ZooKeeper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的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客户端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，用于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监视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和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管理</a:t>
            </a:r>
            <a:r>
              <a:rPr lang="en-US" altLang="zh-CN" sz="1600" dirty="0" err="1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NameNode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的状态，运行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NameNode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的每台机器都需要运行</a:t>
            </a:r>
            <a:r>
              <a:rPr lang="en-US" altLang="zh-CN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ZKFC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。</a:t>
            </a:r>
            <a:endParaRPr lang="zh-CN" altLang="en-US" sz="1600" kern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+mn-ea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094925" y="2392524"/>
            <a:ext cx="1777479" cy="658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rPr>
              <a:t>表示</a:t>
            </a:r>
            <a:r>
              <a:rPr lang="en-US" altLang="zh-CN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rPr>
              <a:t>Zookeeper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lt"/>
              </a:rPr>
              <a:t>服务。</a:t>
            </a:r>
          </a:p>
        </p:txBody>
      </p:sp>
      <p:sp>
        <p:nvSpPr>
          <p:cNvPr id="59" name="Text Placeholder 6"/>
          <p:cNvSpPr txBox="1"/>
          <p:nvPr/>
        </p:nvSpPr>
        <p:spPr>
          <a:xfrm>
            <a:off x="4931773" y="4533246"/>
            <a:ext cx="2906598" cy="113411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负责集群中所有资源的统一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管理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分配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，接收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NodeManager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的资源汇报信息，并把这些信息按照一定策略分配给各应用程序</a:t>
            </a:r>
            <a:r>
              <a:rPr sz="1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</a:p>
        </p:txBody>
      </p:sp>
      <p:sp>
        <p:nvSpPr>
          <p:cNvPr id="60" name="Text Placeholder 6"/>
          <p:cNvSpPr txBox="1"/>
          <p:nvPr/>
        </p:nvSpPr>
        <p:spPr>
          <a:xfrm>
            <a:off x="4341347" y="2018837"/>
            <a:ext cx="1762867" cy="13989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1800"/>
              </a:lnSpc>
              <a:defRPr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存储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真实的数据文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件，周期性向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NameNode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汇报心跳和数据块信息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。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6"/>
          <p:cNvSpPr txBox="1"/>
          <p:nvPr/>
        </p:nvSpPr>
        <p:spPr>
          <a:xfrm>
            <a:off x="6623698" y="2016933"/>
            <a:ext cx="1642941" cy="13989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1800"/>
              </a:lnSpc>
              <a:defRPr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存储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元数据信息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以及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数据文件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与数据块的对应信息。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6"/>
          <p:cNvSpPr txBox="1"/>
          <p:nvPr/>
        </p:nvSpPr>
        <p:spPr>
          <a:xfrm>
            <a:off x="8774166" y="2023945"/>
            <a:ext cx="2057326" cy="1398905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charset="0"/>
                <a:ea typeface="Open Sans" panose="020B0606030504020204" charset="0"/>
                <a:cs typeface="Open Sans" panose="020B060603050402020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ts val="1800"/>
              </a:lnSpc>
              <a:defRPr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负责两个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NameNode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之间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通信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，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JournalNode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通常在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DataNode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节点启动。</a:t>
            </a:r>
            <a:endParaRPr 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6"/>
          <p:cNvSpPr txBox="1"/>
          <p:nvPr/>
        </p:nvSpPr>
        <p:spPr>
          <a:xfrm>
            <a:off x="8182755" y="4379728"/>
            <a:ext cx="2439688" cy="1700139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执行应用程序的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容器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监控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应用程序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资源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使用情况并</a:t>
            </a:r>
            <a:r>
              <a:rPr lang="zh-CN" altLang="en-US" sz="160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调度器</a:t>
            </a:r>
            <a:r>
              <a:rPr lang="en-US" altLang="zh-CN" sz="16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ResourceManager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汇报</a:t>
            </a:r>
            <a:r>
              <a:rPr lang="zh-CN" altLang="en-US"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lt"/>
                <a:sym typeface="+mn-ea"/>
              </a:rPr>
              <a:t>。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lt"/>
              <a:sym typeface="+mn-ea"/>
            </a:endParaRPr>
          </a:p>
          <a:p>
            <a:pPr marL="0" indent="0">
              <a:lnSpc>
                <a:spcPct val="120000"/>
              </a:lnSpc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487022" y="3527993"/>
            <a:ext cx="1366080" cy="36933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ts val="1000"/>
              </a:spcBef>
            </a:pPr>
            <a:r>
              <a:rPr lang="en-US" altLang="zh-CN" sz="1865" b="1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DataNode</a:t>
            </a:r>
            <a:endParaRPr lang="en-US" altLang="zh-CN" sz="1865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中部署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高可用集群在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中的</a:t>
            </a:r>
            <a:r>
              <a:rPr lang="zh-CN" altLang="en-US" sz="2000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安装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531155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15086" y="2813160"/>
            <a:ext cx="619474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Hadoop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是一个由Apache基金会所开发的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分布式存储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计算框架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，接下来，我们以规划的集群主节点虚拟机Node_01为例来安装Hadoop。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36571" y="1541329"/>
            <a:ext cx="3715858" cy="400615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21690" y="5528945"/>
            <a:ext cx="11122025" cy="7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itle 1"/>
          <p:cNvSpPr txBox="1"/>
          <p:nvPr/>
        </p:nvSpPr>
        <p:spPr>
          <a:xfrm>
            <a:off x="1143690" y="266995"/>
            <a:ext cx="567159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5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1730420" y="205321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7118" y="1854458"/>
            <a:ext cx="1638330" cy="515997"/>
            <a:chOff x="57118" y="2141478"/>
            <a:chExt cx="1638330" cy="515997"/>
          </a:xfrm>
        </p:grpSpPr>
        <p:sp>
          <p:nvSpPr>
            <p:cNvPr id="28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118" y="2155144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1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0" y="2813563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2086" y="3574826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-10973" y="433609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302350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0420" y="371928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30281" y="450968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7" name="1"/>
          <p:cNvSpPr txBox="1"/>
          <p:nvPr>
            <p:custDataLst>
              <p:tags r:id="rId1"/>
            </p:custDataLst>
          </p:nvPr>
        </p:nvSpPr>
        <p:spPr>
          <a:xfrm>
            <a:off x="5033010" y="1153795"/>
            <a:ext cx="3952875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b="1" kern="0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上传</a:t>
            </a:r>
            <a:r>
              <a:rPr lang="en-US" altLang="zh-CN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安装包</a:t>
            </a:r>
            <a:endParaRPr kumimoji="0" lang="zh-CN" altLang="en-US" b="1" i="0" kern="0" cap="none" spc="0" normalizeH="0" baseline="0" noProof="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608320" y="1757680"/>
            <a:ext cx="2863850" cy="76200"/>
            <a:chOff x="5367867" y="3100583"/>
            <a:chExt cx="1654387" cy="45722"/>
          </a:xfrm>
        </p:grpSpPr>
        <p:cxnSp>
          <p:nvCxnSpPr>
            <p:cNvPr id="39" name="直线连接符 8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708130" y="2283256"/>
            <a:ext cx="86554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使用SecureCRT远程连接工具连接虚拟机Node_01，在存放应用安装包的目录</a:t>
            </a:r>
            <a:r>
              <a:rPr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/export/software/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下执行</a:t>
            </a:r>
            <a:r>
              <a:rPr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“rz”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命令上传</a:t>
            </a:r>
            <a:r>
              <a:rPr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Hadoop安装包</a:t>
            </a: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hadoop-2.7.4.tar.gz。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-27483" y="5108885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8" name="椭圆 7"/>
          <p:cNvSpPr/>
          <p:nvPr/>
        </p:nvSpPr>
        <p:spPr>
          <a:xfrm>
            <a:off x="1713771" y="527993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37285" y="431165"/>
            <a:ext cx="6043930" cy="48577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US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730420" y="183795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2886" y="2530522"/>
            <a:ext cx="1697534" cy="515997"/>
            <a:chOff x="-2086" y="2141478"/>
            <a:chExt cx="1697534" cy="515997"/>
          </a:xfrm>
        </p:grpSpPr>
        <p:sp>
          <p:nvSpPr>
            <p:cNvPr id="2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2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0" y="16669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-2086" y="3503071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-10973" y="4407845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739806" y="455857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36" name="1"/>
          <p:cNvSpPr txBox="1"/>
          <p:nvPr>
            <p:custDataLst>
              <p:tags r:id="rId1"/>
            </p:custDataLst>
          </p:nvPr>
        </p:nvSpPr>
        <p:spPr>
          <a:xfrm>
            <a:off x="5445125" y="992505"/>
            <a:ext cx="392239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defTabSz="457200">
              <a:lnSpc>
                <a:spcPct val="150000"/>
              </a:lnSpc>
              <a:defRPr/>
            </a:pPr>
            <a:r>
              <a:rPr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安装Hadoop</a:t>
            </a:r>
            <a:endParaRPr b="1" kern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 flipV="1">
            <a:off x="5106035" y="1593850"/>
            <a:ext cx="2845435" cy="76200"/>
            <a:chOff x="5367867" y="3100583"/>
            <a:chExt cx="1654387" cy="45722"/>
          </a:xfrm>
        </p:grpSpPr>
        <p:cxnSp>
          <p:nvCxnSpPr>
            <p:cNvPr id="38" name="直线连接符 20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843458" y="2089437"/>
            <a:ext cx="8037338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  <a:buFont typeface="+mj-ea"/>
              <a:buNone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通过解压缩的方式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安装Hadoop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，将Hadoop安装到存放应用的目录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/export/servers/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具体命令如下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5693" y="3434069"/>
            <a:ext cx="8835390" cy="10763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14886" y="3688193"/>
            <a:ext cx="744156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tar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-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zxvf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/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export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software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/hadoop-2.7.4.tar.gz -C /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export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  <a:r>
              <a:rPr lang="de-DE" altLang="zh-CN" sz="20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servers</a:t>
            </a:r>
            <a:r>
              <a:rPr lang="de-DE" altLang="zh-CN" sz="20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/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-27483" y="5252395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11" name="椭圆 10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US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6552" y="3449031"/>
            <a:ext cx="1697534" cy="515997"/>
            <a:chOff x="-2086" y="2141478"/>
            <a:chExt cx="1697534" cy="515997"/>
          </a:xfrm>
        </p:grpSpPr>
        <p:sp>
          <p:nvSpPr>
            <p:cNvPr id="4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-10973" y="447960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  <a:endParaRPr lang="zh-CN" altLang="en-US" dirty="0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0420" y="2808238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39806" y="4630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1"/>
          <p:cNvSpPr txBox="1"/>
          <p:nvPr>
            <p:custDataLst>
              <p:tags r:id="rId1"/>
            </p:custDataLst>
          </p:nvPr>
        </p:nvSpPr>
        <p:spPr>
          <a:xfrm>
            <a:off x="4393720" y="1107849"/>
            <a:ext cx="508889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b="1" kern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编辑文件</a:t>
            </a:r>
            <a:r>
              <a:rPr lang="zh-CN" altLang="en-US" b="1" kern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profile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846734" y="1673747"/>
            <a:ext cx="2182862" cy="45722"/>
            <a:chOff x="4839392" y="3100583"/>
            <a:chExt cx="2182862" cy="45722"/>
          </a:xfrm>
        </p:grpSpPr>
        <p:cxnSp>
          <p:nvCxnSpPr>
            <p:cNvPr id="57" name="直线连接符 18"/>
            <p:cNvCxnSpPr>
              <a:stCxn id="58" idx="6"/>
            </p:cNvCxnSpPr>
            <p:nvPr/>
          </p:nvCxnSpPr>
          <p:spPr>
            <a:xfrm flipV="1">
              <a:off x="4885111" y="3123299"/>
              <a:ext cx="2086340" cy="14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4839392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379604" y="1895724"/>
            <a:ext cx="8972181" cy="961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执行“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vi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/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etc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profile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”命令编辑系统环境变量文件profile，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配置Hadoop环境变量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，在文件末尾添加如下内容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grpSp>
        <p:nvGrpSpPr>
          <p:cNvPr id="61" name="组合 60"/>
          <p:cNvGrpSpPr/>
          <p:nvPr/>
        </p:nvGrpSpPr>
        <p:grpSpPr>
          <a:xfrm>
            <a:off x="2517359" y="3069927"/>
            <a:ext cx="8517255" cy="1573530"/>
            <a:chOff x="2387119" y="1354253"/>
            <a:chExt cx="8517255" cy="1573530"/>
          </a:xfrm>
        </p:grpSpPr>
        <p:sp>
          <p:nvSpPr>
            <p:cNvPr id="62" name="矩形 61"/>
            <p:cNvSpPr/>
            <p:nvPr/>
          </p:nvSpPr>
          <p:spPr bwMode="auto">
            <a:xfrm>
              <a:off x="2387119" y="1354253"/>
              <a:ext cx="8517255" cy="157353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endParaRPr>
            </a:p>
          </p:txBody>
        </p:sp>
        <p:sp>
          <p:nvSpPr>
            <p:cNvPr id="63" name="矩形 62"/>
            <p:cNvSpPr/>
            <p:nvPr/>
          </p:nvSpPr>
          <p:spPr bwMode="auto">
            <a:xfrm>
              <a:off x="2829326" y="1479172"/>
              <a:ext cx="7632840" cy="1287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>
                <a:lnSpc>
                  <a:spcPct val="150000"/>
                </a:lnSpc>
                <a:defRPr/>
              </a:pP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# 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配置Hadoop系统环境变量</a:t>
              </a:r>
              <a:endParaRPr lang="de-DE" altLang="zh-CN" sz="18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  <a:p>
              <a:pPr algn="l">
                <a:lnSpc>
                  <a:spcPct val="150000"/>
                </a:lnSpc>
                <a:defRPr/>
              </a:pP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HADOOP_HOME=/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servers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/hadoop-2.7.4</a:t>
              </a:r>
            </a:p>
            <a:p>
              <a:pPr algn="l">
                <a:lnSpc>
                  <a:spcPct val="150000"/>
                </a:lnSpc>
                <a:defRPr/>
              </a:pP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export</a:t>
              </a:r>
              <a:r>
                <a:rPr lang="de-DE" altLang="zh-CN" sz="1800" dirty="0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 PATH=$PATH:$HADOOP_HOME/bin:$HADOOP_HOME/</a:t>
              </a:r>
              <a:r>
                <a:rPr lang="de-DE" altLang="zh-CN" sz="1800" dirty="0" err="1">
                  <a:solidFill>
                    <a:srgbClr val="595959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sbin</a:t>
              </a:r>
              <a:endParaRPr lang="de-DE" altLang="zh-CN" sz="18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-27483" y="532415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7488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329190" y="4867827"/>
            <a:ext cx="9073007" cy="96128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defTabSz="457200">
              <a:lnSpc>
                <a:spcPct val="150000"/>
              </a:lnSpc>
              <a:buClrTx/>
              <a:buSzTx/>
              <a:buFontTx/>
              <a:defRPr/>
            </a:pPr>
            <a:r>
              <a:rPr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完成系统环境变量文件profile配置后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保存退出</a:t>
            </a:r>
            <a:r>
              <a:rPr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，不过此时配置内容尚未生效，还需要执行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“source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sz="2000" b="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sz="2000" b="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profile”</a:t>
            </a:r>
            <a:r>
              <a:rPr sz="2000" b="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命令初始化系统环境变量使配置内容生效</a:t>
            </a:r>
            <a:r>
              <a:rPr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1" y="266995"/>
            <a:ext cx="3895536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2.1.1  </a:t>
            </a:r>
            <a:r>
              <a:rPr lang="zh-CN" sz="2400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创建虚拟机</a:t>
            </a:r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023198" y="837506"/>
            <a:ext cx="0" cy="6022082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951190" y="170160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5587196" y="1773610"/>
            <a:ext cx="39557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027891" y="1989634"/>
            <a:ext cx="455930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027891" y="1008370"/>
            <a:ext cx="433687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3.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选择虚拟机硬件兼容性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”界面，使用当前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Workstation 15.x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951190" y="292573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6059265" y="2720393"/>
            <a:ext cx="393756" cy="26557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6453021" y="2726155"/>
            <a:ext cx="446845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6453021" y="1721909"/>
            <a:ext cx="438853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4. 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安装客户机操作系统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”界面，选择“</a:t>
            </a:r>
            <a:r>
              <a:rPr lang="zh-CN" altLang="en-US" sz="160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稍后安装操作系统</a:t>
            </a:r>
            <a:r>
              <a:rPr lang="zh-CN" altLang="en-US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”选项。</a:t>
            </a:r>
            <a:endParaRPr lang="zh-CN" altLang="en-US"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1143690" y="2191880"/>
            <a:ext cx="4434654" cy="3846953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4"/>
          <a:stretch>
            <a:fillRect/>
          </a:stretch>
        </p:blipFill>
        <p:spPr>
          <a:xfrm>
            <a:off x="6484226" y="2925738"/>
            <a:ext cx="4250697" cy="3687374"/>
          </a:xfrm>
          <a:prstGeom prst="rect">
            <a:avLst/>
          </a:prstGeom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US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2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886" y="4288063"/>
            <a:ext cx="1697534" cy="515997"/>
            <a:chOff x="-2086" y="2141478"/>
            <a:chExt cx="1697534" cy="515997"/>
          </a:xfrm>
        </p:grpSpPr>
        <p:sp>
          <p:nvSpPr>
            <p:cNvPr id="45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-2086" y="2168643"/>
              <a:ext cx="14906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4</a:t>
              </a:r>
              <a:endParaRPr lang="zh-CN" altLang="en-US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-10973" y="3417664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730420" y="2736483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730420" y="357577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1739806" y="448682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1"/>
          <p:cNvSpPr txBox="1"/>
          <p:nvPr>
            <p:custDataLst>
              <p:tags r:id="rId1"/>
            </p:custDataLst>
          </p:nvPr>
        </p:nvSpPr>
        <p:spPr>
          <a:xfrm>
            <a:off x="5516880" y="909955"/>
            <a:ext cx="27743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b="1" kern="0" noProof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</a:t>
            </a:r>
            <a:r>
              <a:rPr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Hadoop版本</a:t>
            </a:r>
            <a:endParaRPr b="1" kern="0" noProof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5895341" y="1665681"/>
            <a:ext cx="1654387" cy="45722"/>
            <a:chOff x="5367867" y="3100583"/>
            <a:chExt cx="1654387" cy="45722"/>
          </a:xfrm>
        </p:grpSpPr>
        <p:cxnSp>
          <p:nvCxnSpPr>
            <p:cNvPr id="55" name="直线连接符 21"/>
            <p:cNvCxnSpPr/>
            <p:nvPr/>
          </p:nvCxnSpPr>
          <p:spPr>
            <a:xfrm>
              <a:off x="5413586" y="3123298"/>
              <a:ext cx="155786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6976535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2710830" y="1987790"/>
            <a:ext cx="599821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执行“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hadoop</a:t>
            </a:r>
            <a:r>
              <a:rPr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version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”命令查看Hadoop版本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27483" y="5266784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5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03129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0830" y="2867967"/>
            <a:ext cx="7200000" cy="27853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410845"/>
            <a:ext cx="603758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2.4.2  </a:t>
            </a:r>
            <a:r>
              <a:rPr 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安装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endParaRPr lang="en-US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4" name="直接连接符 27"/>
          <p:cNvCxnSpPr/>
          <p:nvPr/>
        </p:nvCxnSpPr>
        <p:spPr>
          <a:xfrm>
            <a:off x="1789659" y="1486205"/>
            <a:ext cx="0" cy="4573454"/>
          </a:xfrm>
          <a:prstGeom prst="line">
            <a:avLst/>
          </a:prstGeom>
          <a:ln w="15875">
            <a:solidFill>
              <a:srgbClr val="414146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/>
          <p:cNvSpPr/>
          <p:nvPr/>
        </p:nvSpPr>
        <p:spPr>
          <a:xfrm>
            <a:off x="1730420" y="1909706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6552" y="5314661"/>
            <a:ext cx="1697534" cy="515997"/>
            <a:chOff x="-2086" y="2141478"/>
            <a:chExt cx="1697534" cy="515997"/>
          </a:xfrm>
        </p:grpSpPr>
        <p:sp>
          <p:nvSpPr>
            <p:cNvPr id="47" name="箭头: 五边形 31"/>
            <p:cNvSpPr/>
            <p:nvPr/>
          </p:nvSpPr>
          <p:spPr>
            <a:xfrm>
              <a:off x="57150" y="2141478"/>
              <a:ext cx="1638298" cy="515997"/>
            </a:xfrm>
            <a:prstGeom prst="homePlat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-2086" y="2168643"/>
              <a:ext cx="149065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n-ea"/>
                </a:rPr>
                <a:t>步骤</a:t>
              </a:r>
              <a:r>
                <a:rPr lang="en-US" altLang="zh-CN" sz="2400" dirty="0">
                  <a:solidFill>
                    <a:schemeClr val="bg1"/>
                  </a:solidFill>
                  <a:latin typeface="+mn-ea"/>
                </a:rPr>
                <a:t>5</a:t>
              </a: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0" y="1738719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1</a:t>
            </a:r>
            <a:endParaRPr lang="zh-CN" altLang="en-US" dirty="0">
              <a:latin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-2086" y="2567720"/>
            <a:ext cx="16268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2</a:t>
            </a:r>
            <a:endParaRPr lang="zh-CN" altLang="en-US" dirty="0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-10973" y="347503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3</a:t>
            </a:r>
          </a:p>
        </p:txBody>
      </p:sp>
      <p:sp>
        <p:nvSpPr>
          <p:cNvPr id="52" name="椭圆 51"/>
          <p:cNvSpPr/>
          <p:nvPr/>
        </p:nvSpPr>
        <p:spPr>
          <a:xfrm>
            <a:off x="1730420" y="2808238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730420" y="3647531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739806" y="463033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sp>
        <p:nvSpPr>
          <p:cNvPr id="55" name="1"/>
          <p:cNvSpPr txBox="1"/>
          <p:nvPr>
            <p:custDataLst>
              <p:tags r:id="rId1"/>
            </p:custDataLst>
          </p:nvPr>
        </p:nvSpPr>
        <p:spPr>
          <a:xfrm>
            <a:off x="4935855" y="1195705"/>
            <a:ext cx="42278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algn="ctr" defTabSz="4572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查看Hadoop</a:t>
            </a:r>
            <a:r>
              <a:rPr lang="zh-CN" altLang="en-US" b="1" ker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目录结构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5564597" y="1794006"/>
            <a:ext cx="3050889" cy="45722"/>
            <a:chOff x="5367867" y="3100583"/>
            <a:chExt cx="3050889" cy="45722"/>
          </a:xfrm>
        </p:grpSpPr>
        <p:cxnSp>
          <p:nvCxnSpPr>
            <p:cNvPr id="57" name="直线连接符 18"/>
            <p:cNvCxnSpPr>
              <a:endCxn id="59" idx="2"/>
            </p:cNvCxnSpPr>
            <p:nvPr/>
          </p:nvCxnSpPr>
          <p:spPr>
            <a:xfrm>
              <a:off x="5413586" y="3123298"/>
              <a:ext cx="2959451" cy="14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>
              <a:off x="5367867" y="3100583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8373037" y="3100586"/>
              <a:ext cx="45719" cy="45719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2638822" y="1995619"/>
            <a:ext cx="7884876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150000"/>
              </a:lnSpc>
              <a:defRPr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在Hadoop安装目录下通过“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ll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”命令</a:t>
            </a:r>
            <a:r>
              <a:rPr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查看Hadoop目录结构</a:t>
            </a: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27483" y="4463090"/>
            <a:ext cx="162683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+mn-ea"/>
              </a:rPr>
              <a:t>步骤</a:t>
            </a:r>
            <a:r>
              <a:rPr lang="en-US" altLang="zh-CN" dirty="0">
                <a:latin typeface="+mn-ea"/>
              </a:rPr>
              <a:t>4</a:t>
            </a:r>
          </a:p>
        </p:txBody>
      </p:sp>
      <p:sp>
        <p:nvSpPr>
          <p:cNvPr id="3" name="椭圆 2"/>
          <p:cNvSpPr/>
          <p:nvPr/>
        </p:nvSpPr>
        <p:spPr>
          <a:xfrm>
            <a:off x="1723296" y="5474884"/>
            <a:ext cx="118477" cy="118477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n-ea"/>
            </a:endParaRPr>
          </a:p>
        </p:txBody>
      </p:sp>
      <p:pic>
        <p:nvPicPr>
          <p:cNvPr id="4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9360" y="2739879"/>
            <a:ext cx="7200000" cy="323472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4270" y="405765"/>
            <a:ext cx="5260340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l"/>
            <a:endParaRPr lang="zh-CN" altLang="en-US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215515"/>
            <a:ext cx="2797810" cy="3898265"/>
          </a:xfrm>
          <a:prstGeom prst="rect">
            <a:avLst/>
          </a:prstGeom>
        </p:spPr>
      </p:pic>
      <p:sp>
        <p:nvSpPr>
          <p:cNvPr id="13" name="椭圆形标注 12"/>
          <p:cNvSpPr/>
          <p:nvPr/>
        </p:nvSpPr>
        <p:spPr>
          <a:xfrm>
            <a:off x="2968625" y="1560195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sp>
        <p:nvSpPr>
          <p:cNvPr id="14" name="TextBox 35"/>
          <p:cNvSpPr txBox="1">
            <a:spLocks noChangeArrowheads="1"/>
          </p:cNvSpPr>
          <p:nvPr/>
        </p:nvSpPr>
        <p:spPr bwMode="auto">
          <a:xfrm>
            <a:off x="3247390" y="1638300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</a:p>
        </p:txBody>
      </p:sp>
      <p:sp>
        <p:nvSpPr>
          <p:cNvPr id="15" name="TextBox 35"/>
          <p:cNvSpPr txBox="1">
            <a:spLocks noChangeArrowheads="1"/>
          </p:cNvSpPr>
          <p:nvPr/>
        </p:nvSpPr>
        <p:spPr bwMode="auto">
          <a:xfrm>
            <a:off x="5935354" y="3357280"/>
            <a:ext cx="5669299" cy="1043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  <a:buClrTx/>
              <a:buSzTx/>
              <a:buFontTx/>
              <a:defRPr/>
            </a:pPr>
            <a:r>
              <a:rPr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通过在 Linux</a:t>
            </a:r>
            <a:r>
              <a:rPr 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中部署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Hadoop,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掌握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Hadoop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高可用集群在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Linux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中的</a:t>
            </a:r>
            <a:r>
              <a:rPr lang="zh-CN" altLang="en-US" sz="2000" dirty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rPr>
              <a:t>配置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452110" y="3540125"/>
            <a:ext cx="405130" cy="405130"/>
            <a:chOff x="8881" y="4685"/>
            <a:chExt cx="638" cy="638"/>
          </a:xfrm>
        </p:grpSpPr>
        <p:sp>
          <p:nvSpPr>
            <p:cNvPr id="18" name="椭圆 17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35" y="266700"/>
            <a:ext cx="5441315" cy="50609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84950" y="4293890"/>
            <a:ext cx="4547240" cy="1286150"/>
            <a:chOff x="7103318" y="3011872"/>
            <a:chExt cx="4547240" cy="1286150"/>
          </a:xfrm>
        </p:grpSpPr>
        <p:grpSp>
          <p:nvGrpSpPr>
            <p:cNvPr id="15" name="组合 14"/>
            <p:cNvGrpSpPr/>
            <p:nvPr/>
          </p:nvGrpSpPr>
          <p:grpSpPr>
            <a:xfrm>
              <a:off x="10343678" y="3141762"/>
              <a:ext cx="789300" cy="792088"/>
              <a:chOff x="4511676" y="1389063"/>
              <a:chExt cx="449263" cy="450850"/>
            </a:xfrm>
            <a:solidFill>
              <a:srgbClr val="0070C0"/>
            </a:solidFill>
          </p:grpSpPr>
          <p:sp>
            <p:nvSpPr>
              <p:cNvPr id="16" name="Freeform 62"/>
              <p:cNvSpPr>
                <a:spLocks noEditPoints="1"/>
              </p:cNvSpPr>
              <p:nvPr/>
            </p:nvSpPr>
            <p:spPr bwMode="auto">
              <a:xfrm>
                <a:off x="4511676" y="1389063"/>
                <a:ext cx="449263" cy="450850"/>
              </a:xfrm>
              <a:custGeom>
                <a:avLst/>
                <a:gdLst>
                  <a:gd name="T0" fmla="*/ 78 w 190"/>
                  <a:gd name="T1" fmla="*/ 190 h 190"/>
                  <a:gd name="T2" fmla="*/ 63 w 190"/>
                  <a:gd name="T3" fmla="*/ 156 h 190"/>
                  <a:gd name="T4" fmla="*/ 16 w 190"/>
                  <a:gd name="T5" fmla="*/ 150 h 190"/>
                  <a:gd name="T6" fmla="*/ 29 w 190"/>
                  <a:gd name="T7" fmla="*/ 116 h 190"/>
                  <a:gd name="T8" fmla="*/ 0 w 190"/>
                  <a:gd name="T9" fmla="*/ 78 h 190"/>
                  <a:gd name="T10" fmla="*/ 33 w 190"/>
                  <a:gd name="T11" fmla="*/ 63 h 190"/>
                  <a:gd name="T12" fmla="*/ 39 w 190"/>
                  <a:gd name="T13" fmla="*/ 16 h 190"/>
                  <a:gd name="T14" fmla="*/ 74 w 190"/>
                  <a:gd name="T15" fmla="*/ 29 h 190"/>
                  <a:gd name="T16" fmla="*/ 111 w 190"/>
                  <a:gd name="T17" fmla="*/ 0 h 190"/>
                  <a:gd name="T18" fmla="*/ 126 w 190"/>
                  <a:gd name="T19" fmla="*/ 33 h 190"/>
                  <a:gd name="T20" fmla="*/ 174 w 190"/>
                  <a:gd name="T21" fmla="*/ 39 h 190"/>
                  <a:gd name="T22" fmla="*/ 160 w 190"/>
                  <a:gd name="T23" fmla="*/ 73 h 190"/>
                  <a:gd name="T24" fmla="*/ 190 w 190"/>
                  <a:gd name="T25" fmla="*/ 111 h 190"/>
                  <a:gd name="T26" fmla="*/ 156 w 190"/>
                  <a:gd name="T27" fmla="*/ 126 h 190"/>
                  <a:gd name="T28" fmla="*/ 150 w 190"/>
                  <a:gd name="T29" fmla="*/ 173 h 190"/>
                  <a:gd name="T30" fmla="*/ 116 w 190"/>
                  <a:gd name="T31" fmla="*/ 160 h 190"/>
                  <a:gd name="T32" fmla="*/ 85 w 190"/>
                  <a:gd name="T33" fmla="*/ 182 h 190"/>
                  <a:gd name="T34" fmla="*/ 109 w 190"/>
                  <a:gd name="T35" fmla="*/ 154 h 190"/>
                  <a:gd name="T36" fmla="*/ 125 w 190"/>
                  <a:gd name="T37" fmla="*/ 148 h 190"/>
                  <a:gd name="T38" fmla="*/ 150 w 190"/>
                  <a:gd name="T39" fmla="*/ 163 h 190"/>
                  <a:gd name="T40" fmla="*/ 147 w 190"/>
                  <a:gd name="T41" fmla="*/ 127 h 190"/>
                  <a:gd name="T42" fmla="*/ 153 w 190"/>
                  <a:gd name="T43" fmla="*/ 111 h 190"/>
                  <a:gd name="T44" fmla="*/ 182 w 190"/>
                  <a:gd name="T45" fmla="*/ 104 h 190"/>
                  <a:gd name="T46" fmla="*/ 154 w 190"/>
                  <a:gd name="T47" fmla="*/ 80 h 190"/>
                  <a:gd name="T48" fmla="*/ 148 w 190"/>
                  <a:gd name="T49" fmla="*/ 65 h 190"/>
                  <a:gd name="T50" fmla="*/ 163 w 190"/>
                  <a:gd name="T51" fmla="*/ 40 h 190"/>
                  <a:gd name="T52" fmla="*/ 127 w 190"/>
                  <a:gd name="T53" fmla="*/ 43 h 190"/>
                  <a:gd name="T54" fmla="*/ 111 w 190"/>
                  <a:gd name="T55" fmla="*/ 36 h 190"/>
                  <a:gd name="T56" fmla="*/ 104 w 190"/>
                  <a:gd name="T57" fmla="*/ 8 h 190"/>
                  <a:gd name="T58" fmla="*/ 81 w 190"/>
                  <a:gd name="T59" fmla="*/ 35 h 190"/>
                  <a:gd name="T60" fmla="*/ 65 w 190"/>
                  <a:gd name="T61" fmla="*/ 41 h 190"/>
                  <a:gd name="T62" fmla="*/ 40 w 190"/>
                  <a:gd name="T63" fmla="*/ 26 h 190"/>
                  <a:gd name="T64" fmla="*/ 43 w 190"/>
                  <a:gd name="T65" fmla="*/ 63 h 190"/>
                  <a:gd name="T66" fmla="*/ 36 w 190"/>
                  <a:gd name="T67" fmla="*/ 78 h 190"/>
                  <a:gd name="T68" fmla="*/ 8 w 190"/>
                  <a:gd name="T69" fmla="*/ 85 h 190"/>
                  <a:gd name="T70" fmla="*/ 35 w 190"/>
                  <a:gd name="T71" fmla="*/ 109 h 190"/>
                  <a:gd name="T72" fmla="*/ 42 w 190"/>
                  <a:gd name="T73" fmla="*/ 124 h 190"/>
                  <a:gd name="T74" fmla="*/ 27 w 190"/>
                  <a:gd name="T75" fmla="*/ 149 h 190"/>
                  <a:gd name="T76" fmla="*/ 63 w 190"/>
                  <a:gd name="T77" fmla="*/ 147 h 190"/>
                  <a:gd name="T78" fmla="*/ 78 w 190"/>
                  <a:gd name="T79" fmla="*/ 153 h 190"/>
                  <a:gd name="T80" fmla="*/ 85 w 190"/>
                  <a:gd name="T81" fmla="*/ 18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0" h="190">
                    <a:moveTo>
                      <a:pt x="111" y="190"/>
                    </a:moveTo>
                    <a:cubicBezTo>
                      <a:pt x="78" y="190"/>
                      <a:pt x="78" y="190"/>
                      <a:pt x="78" y="190"/>
                    </a:cubicBezTo>
                    <a:cubicBezTo>
                      <a:pt x="74" y="160"/>
                      <a:pt x="74" y="160"/>
                      <a:pt x="74" y="160"/>
                    </a:cubicBezTo>
                    <a:cubicBezTo>
                      <a:pt x="70" y="159"/>
                      <a:pt x="67" y="158"/>
                      <a:pt x="63" y="156"/>
                    </a:cubicBezTo>
                    <a:cubicBezTo>
                      <a:pt x="39" y="173"/>
                      <a:pt x="39" y="173"/>
                      <a:pt x="39" y="173"/>
                    </a:cubicBezTo>
                    <a:cubicBezTo>
                      <a:pt x="16" y="150"/>
                      <a:pt x="16" y="150"/>
                      <a:pt x="16" y="150"/>
                    </a:cubicBezTo>
                    <a:cubicBezTo>
                      <a:pt x="33" y="126"/>
                      <a:pt x="33" y="126"/>
                      <a:pt x="33" y="126"/>
                    </a:cubicBezTo>
                    <a:cubicBezTo>
                      <a:pt x="32" y="123"/>
                      <a:pt x="30" y="119"/>
                      <a:pt x="29" y="116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29" y="73"/>
                      <a:pt x="29" y="73"/>
                      <a:pt x="29" y="73"/>
                    </a:cubicBezTo>
                    <a:cubicBezTo>
                      <a:pt x="30" y="70"/>
                      <a:pt x="32" y="67"/>
                      <a:pt x="33" y="63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7" y="32"/>
                      <a:pt x="70" y="30"/>
                      <a:pt x="74" y="29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20" y="30"/>
                      <a:pt x="123" y="32"/>
                      <a:pt x="126" y="33"/>
                    </a:cubicBezTo>
                    <a:cubicBezTo>
                      <a:pt x="150" y="16"/>
                      <a:pt x="150" y="16"/>
                      <a:pt x="150" y="16"/>
                    </a:cubicBezTo>
                    <a:cubicBezTo>
                      <a:pt x="174" y="39"/>
                      <a:pt x="174" y="39"/>
                      <a:pt x="174" y="39"/>
                    </a:cubicBezTo>
                    <a:cubicBezTo>
                      <a:pt x="156" y="63"/>
                      <a:pt x="156" y="63"/>
                      <a:pt x="156" y="63"/>
                    </a:cubicBezTo>
                    <a:cubicBezTo>
                      <a:pt x="158" y="67"/>
                      <a:pt x="159" y="70"/>
                      <a:pt x="160" y="73"/>
                    </a:cubicBezTo>
                    <a:cubicBezTo>
                      <a:pt x="190" y="78"/>
                      <a:pt x="190" y="78"/>
                      <a:pt x="190" y="78"/>
                    </a:cubicBezTo>
                    <a:cubicBezTo>
                      <a:pt x="190" y="111"/>
                      <a:pt x="190" y="111"/>
                      <a:pt x="190" y="111"/>
                    </a:cubicBezTo>
                    <a:cubicBezTo>
                      <a:pt x="160" y="116"/>
                      <a:pt x="160" y="116"/>
                      <a:pt x="160" y="116"/>
                    </a:cubicBezTo>
                    <a:cubicBezTo>
                      <a:pt x="159" y="119"/>
                      <a:pt x="158" y="123"/>
                      <a:pt x="156" y="126"/>
                    </a:cubicBezTo>
                    <a:cubicBezTo>
                      <a:pt x="174" y="150"/>
                      <a:pt x="174" y="150"/>
                      <a:pt x="174" y="150"/>
                    </a:cubicBezTo>
                    <a:cubicBezTo>
                      <a:pt x="150" y="173"/>
                      <a:pt x="150" y="173"/>
                      <a:pt x="150" y="173"/>
                    </a:cubicBezTo>
                    <a:cubicBezTo>
                      <a:pt x="126" y="156"/>
                      <a:pt x="126" y="156"/>
                      <a:pt x="126" y="156"/>
                    </a:cubicBezTo>
                    <a:cubicBezTo>
                      <a:pt x="123" y="158"/>
                      <a:pt x="120" y="159"/>
                      <a:pt x="116" y="160"/>
                    </a:cubicBezTo>
                    <a:lnTo>
                      <a:pt x="111" y="190"/>
                    </a:lnTo>
                    <a:close/>
                    <a:moveTo>
                      <a:pt x="85" y="182"/>
                    </a:moveTo>
                    <a:cubicBezTo>
                      <a:pt x="104" y="182"/>
                      <a:pt x="104" y="182"/>
                      <a:pt x="104" y="182"/>
                    </a:cubicBezTo>
                    <a:cubicBezTo>
                      <a:pt x="109" y="154"/>
                      <a:pt x="109" y="154"/>
                      <a:pt x="109" y="154"/>
                    </a:cubicBezTo>
                    <a:cubicBezTo>
                      <a:pt x="111" y="153"/>
                      <a:pt x="111" y="153"/>
                      <a:pt x="111" y="153"/>
                    </a:cubicBezTo>
                    <a:cubicBezTo>
                      <a:pt x="116" y="152"/>
                      <a:pt x="120" y="150"/>
                      <a:pt x="125" y="148"/>
                    </a:cubicBezTo>
                    <a:cubicBezTo>
                      <a:pt x="127" y="147"/>
                      <a:pt x="127" y="147"/>
                      <a:pt x="127" y="147"/>
                    </a:cubicBezTo>
                    <a:cubicBezTo>
                      <a:pt x="150" y="163"/>
                      <a:pt x="150" y="163"/>
                      <a:pt x="150" y="163"/>
                    </a:cubicBezTo>
                    <a:cubicBezTo>
                      <a:pt x="163" y="149"/>
                      <a:pt x="163" y="149"/>
                      <a:pt x="163" y="149"/>
                    </a:cubicBezTo>
                    <a:cubicBezTo>
                      <a:pt x="147" y="127"/>
                      <a:pt x="147" y="127"/>
                      <a:pt x="147" y="127"/>
                    </a:cubicBezTo>
                    <a:cubicBezTo>
                      <a:pt x="148" y="124"/>
                      <a:pt x="148" y="124"/>
                      <a:pt x="148" y="124"/>
                    </a:cubicBezTo>
                    <a:cubicBezTo>
                      <a:pt x="150" y="120"/>
                      <a:pt x="152" y="116"/>
                      <a:pt x="153" y="111"/>
                    </a:cubicBezTo>
                    <a:cubicBezTo>
                      <a:pt x="154" y="109"/>
                      <a:pt x="154" y="109"/>
                      <a:pt x="154" y="109"/>
                    </a:cubicBezTo>
                    <a:cubicBezTo>
                      <a:pt x="182" y="104"/>
                      <a:pt x="182" y="104"/>
                      <a:pt x="182" y="104"/>
                    </a:cubicBezTo>
                    <a:cubicBezTo>
                      <a:pt x="182" y="85"/>
                      <a:pt x="182" y="85"/>
                      <a:pt x="182" y="85"/>
                    </a:cubicBezTo>
                    <a:cubicBezTo>
                      <a:pt x="154" y="80"/>
                      <a:pt x="154" y="80"/>
                      <a:pt x="154" y="80"/>
                    </a:cubicBezTo>
                    <a:cubicBezTo>
                      <a:pt x="153" y="78"/>
                      <a:pt x="153" y="78"/>
                      <a:pt x="153" y="78"/>
                    </a:cubicBezTo>
                    <a:cubicBezTo>
                      <a:pt x="152" y="73"/>
                      <a:pt x="150" y="69"/>
                      <a:pt x="148" y="65"/>
                    </a:cubicBezTo>
                    <a:cubicBezTo>
                      <a:pt x="147" y="63"/>
                      <a:pt x="147" y="63"/>
                      <a:pt x="147" y="63"/>
                    </a:cubicBezTo>
                    <a:cubicBezTo>
                      <a:pt x="163" y="40"/>
                      <a:pt x="163" y="40"/>
                      <a:pt x="163" y="40"/>
                    </a:cubicBezTo>
                    <a:cubicBezTo>
                      <a:pt x="150" y="26"/>
                      <a:pt x="150" y="26"/>
                      <a:pt x="150" y="26"/>
                    </a:cubicBezTo>
                    <a:cubicBezTo>
                      <a:pt x="127" y="43"/>
                      <a:pt x="127" y="43"/>
                      <a:pt x="127" y="43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0" y="39"/>
                      <a:pt x="116" y="37"/>
                      <a:pt x="111" y="36"/>
                    </a:cubicBezTo>
                    <a:cubicBezTo>
                      <a:pt x="109" y="35"/>
                      <a:pt x="109" y="35"/>
                      <a:pt x="109" y="35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1" y="35"/>
                      <a:pt x="81" y="35"/>
                      <a:pt x="81" y="35"/>
                    </a:cubicBezTo>
                    <a:cubicBezTo>
                      <a:pt x="78" y="36"/>
                      <a:pt x="78" y="36"/>
                      <a:pt x="78" y="36"/>
                    </a:cubicBezTo>
                    <a:cubicBezTo>
                      <a:pt x="74" y="37"/>
                      <a:pt x="69" y="39"/>
                      <a:pt x="65" y="41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2" y="65"/>
                      <a:pt x="42" y="65"/>
                      <a:pt x="42" y="65"/>
                    </a:cubicBezTo>
                    <a:cubicBezTo>
                      <a:pt x="39" y="69"/>
                      <a:pt x="37" y="74"/>
                      <a:pt x="36" y="78"/>
                    </a:cubicBezTo>
                    <a:cubicBezTo>
                      <a:pt x="35" y="80"/>
                      <a:pt x="35" y="80"/>
                      <a:pt x="35" y="80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6" y="111"/>
                      <a:pt x="36" y="111"/>
                      <a:pt x="36" y="111"/>
                    </a:cubicBezTo>
                    <a:cubicBezTo>
                      <a:pt x="37" y="116"/>
                      <a:pt x="39" y="120"/>
                      <a:pt x="42" y="124"/>
                    </a:cubicBezTo>
                    <a:cubicBezTo>
                      <a:pt x="43" y="127"/>
                      <a:pt x="43" y="127"/>
                      <a:pt x="43" y="127"/>
                    </a:cubicBezTo>
                    <a:cubicBezTo>
                      <a:pt x="27" y="149"/>
                      <a:pt x="27" y="149"/>
                      <a:pt x="27" y="149"/>
                    </a:cubicBezTo>
                    <a:cubicBezTo>
                      <a:pt x="40" y="163"/>
                      <a:pt x="40" y="163"/>
                      <a:pt x="40" y="163"/>
                    </a:cubicBezTo>
                    <a:cubicBezTo>
                      <a:pt x="63" y="147"/>
                      <a:pt x="63" y="147"/>
                      <a:pt x="63" y="147"/>
                    </a:cubicBezTo>
                    <a:cubicBezTo>
                      <a:pt x="65" y="148"/>
                      <a:pt x="65" y="148"/>
                      <a:pt x="65" y="148"/>
                    </a:cubicBezTo>
                    <a:cubicBezTo>
                      <a:pt x="69" y="150"/>
                      <a:pt x="74" y="152"/>
                      <a:pt x="78" y="153"/>
                    </a:cubicBezTo>
                    <a:cubicBezTo>
                      <a:pt x="81" y="154"/>
                      <a:pt x="81" y="154"/>
                      <a:pt x="81" y="154"/>
                    </a:cubicBezTo>
                    <a:lnTo>
                      <a:pt x="85" y="18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A5E66"/>
                  </a:solidFill>
                </a:endParaRPr>
              </a:p>
            </p:txBody>
          </p:sp>
          <p:sp>
            <p:nvSpPr>
              <p:cNvPr id="17" name="Freeform 63"/>
              <p:cNvSpPr>
                <a:spLocks noEditPoints="1"/>
              </p:cNvSpPr>
              <p:nvPr/>
            </p:nvSpPr>
            <p:spPr bwMode="auto">
              <a:xfrm>
                <a:off x="4670426" y="1549401"/>
                <a:ext cx="131763" cy="131763"/>
              </a:xfrm>
              <a:custGeom>
                <a:avLst/>
                <a:gdLst>
                  <a:gd name="T0" fmla="*/ 28 w 56"/>
                  <a:gd name="T1" fmla="*/ 56 h 56"/>
                  <a:gd name="T2" fmla="*/ 0 w 56"/>
                  <a:gd name="T3" fmla="*/ 28 h 56"/>
                  <a:gd name="T4" fmla="*/ 28 w 56"/>
                  <a:gd name="T5" fmla="*/ 0 h 56"/>
                  <a:gd name="T6" fmla="*/ 56 w 56"/>
                  <a:gd name="T7" fmla="*/ 28 h 56"/>
                  <a:gd name="T8" fmla="*/ 28 w 56"/>
                  <a:gd name="T9" fmla="*/ 56 h 56"/>
                  <a:gd name="T10" fmla="*/ 28 w 56"/>
                  <a:gd name="T11" fmla="*/ 4 h 56"/>
                  <a:gd name="T12" fmla="*/ 4 w 56"/>
                  <a:gd name="T13" fmla="*/ 28 h 56"/>
                  <a:gd name="T14" fmla="*/ 28 w 56"/>
                  <a:gd name="T15" fmla="*/ 52 h 56"/>
                  <a:gd name="T16" fmla="*/ 52 w 56"/>
                  <a:gd name="T17" fmla="*/ 28 h 56"/>
                  <a:gd name="T18" fmla="*/ 28 w 56"/>
                  <a:gd name="T19" fmla="*/ 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56"/>
                    </a:moveTo>
                    <a:cubicBezTo>
                      <a:pt x="12" y="56"/>
                      <a:pt x="0" y="43"/>
                      <a:pt x="0" y="28"/>
                    </a:cubicBezTo>
                    <a:cubicBezTo>
                      <a:pt x="0" y="12"/>
                      <a:pt x="12" y="0"/>
                      <a:pt x="28" y="0"/>
                    </a:cubicBezTo>
                    <a:cubicBezTo>
                      <a:pt x="43" y="0"/>
                      <a:pt x="56" y="12"/>
                      <a:pt x="56" y="28"/>
                    </a:cubicBezTo>
                    <a:cubicBezTo>
                      <a:pt x="56" y="43"/>
                      <a:pt x="43" y="56"/>
                      <a:pt x="28" y="56"/>
                    </a:cubicBezTo>
                    <a:close/>
                    <a:moveTo>
                      <a:pt x="28" y="4"/>
                    </a:moveTo>
                    <a:cubicBezTo>
                      <a:pt x="15" y="4"/>
                      <a:pt x="4" y="14"/>
                      <a:pt x="4" y="28"/>
                    </a:cubicBezTo>
                    <a:cubicBezTo>
                      <a:pt x="4" y="41"/>
                      <a:pt x="15" y="52"/>
                      <a:pt x="28" y="52"/>
                    </a:cubicBezTo>
                    <a:cubicBezTo>
                      <a:pt x="41" y="52"/>
                      <a:pt x="52" y="41"/>
                      <a:pt x="52" y="28"/>
                    </a:cubicBezTo>
                    <a:cubicBezTo>
                      <a:pt x="52" y="14"/>
                      <a:pt x="41" y="4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EA5E66"/>
                  </a:solidFill>
                </a:endParaRPr>
              </a:p>
            </p:txBody>
          </p:sp>
        </p:grp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03318" y="3011872"/>
              <a:ext cx="4547240" cy="1286150"/>
            </a:xfrm>
            <a:prstGeom prst="rect">
              <a:avLst/>
            </a:prstGeom>
          </p:spPr>
        </p:pic>
      </p:grpSp>
      <p:sp>
        <p:nvSpPr>
          <p:cNvPr id="19" name="文本框 18"/>
          <p:cNvSpPr txBox="1"/>
          <p:nvPr/>
        </p:nvSpPr>
        <p:spPr>
          <a:xfrm>
            <a:off x="694606" y="1540766"/>
            <a:ext cx="11089232" cy="2346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只读默认配置文件，包括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core-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hdfs-default.xml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mapred-default.xml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yarn-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default.xml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，这些文件包含了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系统各种默认配置参数，位于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jar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文件中。</a:t>
            </a:r>
            <a:endParaRPr lang="en-US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自定义配置文件，这些文件基本没有任何配置内容，存在于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安装目录下的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目录中，包括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core-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site.xml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hdfs-site.xml</a:t>
            </a:r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mapred-site.xml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yarn-</a:t>
            </a:r>
            <a:r>
              <a:rPr lang="en-US" altLang="zh-CN" sz="20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site.xml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等，开发人员可以根据实际需求进行修改，</a:t>
            </a: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会优先选择自定义配置文件中的参数。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85072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01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1092146"/>
            <a:ext cx="9010874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hadoop-env.sh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/etc/hadoop/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hadoop-env.sh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hadoop-env.sh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文件，将文件内默认的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JAVA_HOME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参数修改为本地安装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的路径。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220" y="3000375"/>
            <a:ext cx="6118225" cy="3613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185072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320811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02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1092146"/>
            <a:ext cx="9010874" cy="179959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R="0" indent="0" defTabSz="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yarn-env.sh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kern="0" cap="none" spc="0" normalizeH="0" baseline="0" noProof="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/etc/hadoop/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yarn-env.sh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yarn-env.sh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文件，将文件内默认的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JAVA_HOME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参数修改为本地安装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JDK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的路径。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2385" y="3000375"/>
            <a:ext cx="6118225" cy="34232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03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909514"/>
            <a:ext cx="9010874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core</a:t>
            </a:r>
            <a:r>
              <a:rPr lang="en-US" altLang="zh-CN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</a:t>
            </a:r>
            <a:r>
              <a:rPr lang="en-US" altLang="zh-CN" sz="2000" b="1" kern="0" noProof="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site.xml</a:t>
            </a:r>
            <a:r>
              <a:rPr lang="zh-CN" altLang="en-US" sz="2000" b="1" kern="0" noProof="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etc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core-</a:t>
            </a:r>
            <a:r>
              <a:rPr lang="en-US" altLang="zh-CN" sz="1800" dirty="0" err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site.xml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的核心配置文件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core-</a:t>
            </a:r>
            <a:r>
              <a:rPr lang="en-US" altLang="zh-CN" sz="1800" dirty="0" err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site.xml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862" y="2300324"/>
            <a:ext cx="8280920" cy="439359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 bwMode="auto">
          <a:xfrm>
            <a:off x="4168322" y="2234962"/>
            <a:ext cx="65081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fs.defaultFS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hdfs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://master&lt;/value&gt;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hadoop.tmp.dir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&lt;value&gt;/export/servers/hadoop-2.7.4/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tmp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ha.zookeeper.quorum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&lt;value&gt;node01:2181,node02:2181,node03:2181&lt;/value&gt;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2" name="矩形 1"/>
          <p:cNvSpPr/>
          <p:nvPr/>
        </p:nvSpPr>
        <p:spPr>
          <a:xfrm>
            <a:off x="5218430" y="2709545"/>
            <a:ext cx="1092835" cy="28829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159375" y="4166235"/>
            <a:ext cx="1491615" cy="3308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59375" y="5589905"/>
            <a:ext cx="2087245" cy="33083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6311265" y="2997835"/>
            <a:ext cx="114717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flipV="1">
            <a:off x="5303118" y="4496514"/>
            <a:ext cx="2736304" cy="60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7246620" y="5902643"/>
            <a:ext cx="1152842" cy="2524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7613196" y="2725850"/>
            <a:ext cx="34629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配置命名空间管理服务制定通信地址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63368" y="4221259"/>
            <a:ext cx="20529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存储临时文件的目录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99462" y="5715299"/>
            <a:ext cx="22313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ZooKeeper集群地址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862" y="2299054"/>
            <a:ext cx="8280920" cy="4458953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909514"/>
            <a:ext cx="9010874" cy="1383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defTabSz="457200">
              <a:lnSpc>
                <a:spcPct val="150000"/>
              </a:lnSpc>
              <a:defRPr/>
            </a:pP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在虚拟机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Node_01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中，进入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Hadoop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安装包的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/etc/hadoop/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目录，执行“</a:t>
            </a:r>
            <a:r>
              <a:rPr lang="en-US" altLang="zh-CN" sz="18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vi hdfs-site.xml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命令编辑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的核心配置文件</a:t>
            </a:r>
            <a:r>
              <a:rPr lang="en-US" altLang="zh-CN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hdfs-site.xml</a:t>
            </a:r>
            <a:r>
              <a:rPr lang="zh-CN" altLang="en-US" sz="18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80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168322" y="2234962"/>
            <a:ext cx="65081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&lt;name&gt;dfs.replication&lt;/name&gt;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&lt;value&gt;3&lt;/value&gt;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&lt;name&gt;dfs.namenode.name.dir&lt;/name&gt;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&lt;value&gt;/export/data/hadoop/namenode&lt;/value&gt;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&lt;name&gt;dfs.datanode.data.dir&lt;/name&gt;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&lt;value&gt;/export/data/hadoop/datanode&lt;/value&gt;    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5239385" y="2709545"/>
            <a:ext cx="1360170" cy="26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5303118" y="2975610"/>
            <a:ext cx="2376264" cy="3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167742" y="4173349"/>
            <a:ext cx="2368130" cy="2662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>
            <a:off x="5311252" y="4434484"/>
            <a:ext cx="308821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167630" y="5636895"/>
            <a:ext cx="2037080" cy="2565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>
            <a:off x="5303118" y="5893039"/>
            <a:ext cx="295232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834889" y="2807017"/>
            <a:ext cx="154432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HDFS副本数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59982" y="4169761"/>
            <a:ext cx="32515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NameNode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节点数据存放位置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300835" y="5644796"/>
            <a:ext cx="30608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DataNode</a:t>
            </a:r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节点数据存放位置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746" y="1989634"/>
            <a:ext cx="8280920" cy="4458953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1075849"/>
            <a:ext cx="30342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089735" y="1957557"/>
            <a:ext cx="65081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dfs.nameservices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&lt;value&gt;master&lt;/value&gt;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</a:t>
            </a:r>
            <a:r>
              <a:rPr lang="en-US" altLang="zh-CN" sz="1600" dirty="0" err="1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dfs.ha.namenodes.master</a:t>
            </a: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&lt;value&gt;nn1,nn2&lt;/value&gt;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&lt;name&gt;dfs.namenode.rpc-address.master.nn1&lt;/name&gt;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   &lt;value&gt;node01:9000&lt;/value&gt;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 dirty="0">
                <a:solidFill>
                  <a:srgbClr val="59595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4157804" y="2400343"/>
            <a:ext cx="1608455" cy="26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4229792" y="2666408"/>
            <a:ext cx="2664296" cy="10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4094304" y="3858938"/>
            <a:ext cx="2485390" cy="2660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4237926" y="4125003"/>
            <a:ext cx="3439683" cy="6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114624" y="5327058"/>
            <a:ext cx="3562985" cy="2565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flipV="1">
            <a:off x="4229792" y="5574390"/>
            <a:ext cx="4472706" cy="92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7034699" y="2412412"/>
            <a:ext cx="26714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处理外部访问HDFS的请求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77608" y="3777342"/>
            <a:ext cx="3248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定义NameNode</a:t>
            </a:r>
            <a:r>
              <a:rPr lang="zh-CN" altLang="en-US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的唯一标识</a:t>
            </a:r>
            <a:endParaRPr lang="en-US" altLang="zh-CN" sz="1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02498" y="5327058"/>
            <a:ext cx="267906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标识符nn1的RPC服务地址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8862" y="2054996"/>
            <a:ext cx="8280920" cy="4458953"/>
          </a:xfrm>
          <a:prstGeom prst="rect">
            <a:avLst/>
          </a:prstGeom>
        </p:spPr>
      </p:pic>
      <p:sp>
        <p:nvSpPr>
          <p:cNvPr id="31" name="Title 1"/>
          <p:cNvSpPr txBox="1"/>
          <p:nvPr/>
        </p:nvSpPr>
        <p:spPr>
          <a:xfrm>
            <a:off x="1143690" y="266995"/>
            <a:ext cx="4375452" cy="506086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anose="02000000000000000000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2.4.3  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配置</a:t>
            </a:r>
            <a:r>
              <a:rPr lang="en-US" altLang="zh-CN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Hadoop</a:t>
            </a:r>
            <a:r>
              <a:rPr lang="zh-CN" altLang="en-US" sz="2400" b="1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高可用集群</a:t>
            </a:r>
            <a:endParaRPr lang="en-GB" altLang="zh-CN" sz="24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05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961390" y="1002440"/>
            <a:ext cx="1747943" cy="773218"/>
          </a:xfrm>
          <a:prstGeom prst="round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/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1050502" y="1138179"/>
            <a:ext cx="1624965" cy="5232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lvl="0" algn="ctr"/>
            <a:r>
              <a:rPr lang="en-US" altLang="zh-CN" sz="2800">
                <a:solidFill>
                  <a:schemeClr val="bg1"/>
                </a:solidFill>
                <a:latin typeface="Impact" panose="020B0806030902050204" charset="0"/>
                <a:ea typeface="微软雅黑" panose="020B0503020204020204" pitchFamily="34" charset="-122"/>
                <a:sym typeface="Arial" panose="020B0604020202020204" pitchFamily="34" charset="0"/>
              </a:rPr>
              <a:t>STEP  04</a:t>
            </a:r>
            <a:endParaRPr lang="en-US" altLang="zh-CN" sz="2800" dirty="0">
              <a:solidFill>
                <a:schemeClr val="bg1"/>
              </a:solidFill>
              <a:latin typeface="Impact" panose="020B080603090205020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1"/>
          <p:cNvSpPr txBox="1"/>
          <p:nvPr>
            <p:custDataLst>
              <p:tags r:id="rId1"/>
            </p:custDataLst>
          </p:nvPr>
        </p:nvSpPr>
        <p:spPr>
          <a:xfrm>
            <a:off x="2916980" y="1075849"/>
            <a:ext cx="3034210" cy="55399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defTabSz="4572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修改</a:t>
            </a:r>
            <a:r>
              <a:rPr lang="en-US" altLang="zh-CN" sz="2000" b="1" ker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hdfs</a:t>
            </a:r>
            <a:r>
              <a:rPr lang="en-US" altLang="zh-CN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-site.xml</a:t>
            </a:r>
            <a:r>
              <a:rPr lang="zh-CN" altLang="en-US" sz="2000" b="1" kern="0" noProof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4168322" y="1989634"/>
            <a:ext cx="6508190" cy="4523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&lt;name&gt;dfs.namenode.rpc-address.master.nn2&lt;/name&gt;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&lt;value&gt;node02:9000&lt;/value&gt;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&lt;name&gt;dfs.namenode.http-address.master.nn1&lt;/name&gt;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&lt;value&gt;node01:50070&lt;/value&gt;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&lt;/property&gt;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&lt;property&gt;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&lt;name&gt;dfs.namenode.http-address.master.nn2&lt;/name&gt;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    &lt;value&gt;node02:50070&lt;/value&gt;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160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anose="02070309020205020404" pitchFamily="49" charset="0"/>
                <a:sym typeface="+mn-ea"/>
              </a:rPr>
              <a:t>&lt;/property&gt;</a:t>
            </a:r>
          </a:p>
        </p:txBody>
      </p:sp>
      <p:sp>
        <p:nvSpPr>
          <p:cNvPr id="15" name="矩形 14"/>
          <p:cNvSpPr/>
          <p:nvPr/>
        </p:nvSpPr>
        <p:spPr>
          <a:xfrm>
            <a:off x="5303118" y="2464386"/>
            <a:ext cx="3816424" cy="2662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箭头连接符 15"/>
          <p:cNvCxnSpPr/>
          <p:nvPr/>
        </p:nvCxnSpPr>
        <p:spPr>
          <a:xfrm flipH="1">
            <a:off x="3502918" y="2730601"/>
            <a:ext cx="18002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311252" y="3922941"/>
            <a:ext cx="3880298" cy="2662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3718942" y="4189156"/>
            <a:ext cx="159231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5303118" y="5391419"/>
            <a:ext cx="3888432" cy="25629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箭头连接符 19"/>
          <p:cNvCxnSpPr/>
          <p:nvPr/>
        </p:nvCxnSpPr>
        <p:spPr>
          <a:xfrm flipH="1" flipV="1">
            <a:off x="3461977" y="5629844"/>
            <a:ext cx="1841141" cy="178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880067" y="2564072"/>
            <a:ext cx="258191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标识符nn2的RPC服务地址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46785" y="3977830"/>
            <a:ext cx="29484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标识符nn1的HTTP服务地址</a:t>
            </a:r>
            <a:endParaRPr lang="zh-CN" altLang="en-US" sz="1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1096" y="5417111"/>
            <a:ext cx="30198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标识符nn2的HTTP服务地址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99d9fa8-c147-419e-a435-8e17daf35f3f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56b07cc-0464-42d7-abf0-823d8120695f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6308.911811023622,&quot;width&quot;:5851.744881889764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6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7"/>
  <p:tag name="RESOURCELIBID_ANIM" val="450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ud0ofpxa">
      <a:majorFont>
        <a:latin typeface="字魂105号-简雅黑"/>
        <a:ea typeface="字魂105号-简雅黑"/>
        <a:cs typeface=""/>
      </a:majorFont>
      <a:minorFont>
        <a:latin typeface="字魂105号-简雅黑"/>
        <a:ea typeface="字魂105号-简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10199</Words>
  <Application>Microsoft Macintosh PowerPoint</Application>
  <PresentationFormat>自定义</PresentationFormat>
  <Paragraphs>1314</Paragraphs>
  <Slides>145</Slides>
  <Notes>145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145</vt:i4>
      </vt:variant>
    </vt:vector>
  </HeadingPairs>
  <TitlesOfParts>
    <vt:vector size="155" baseType="lpstr">
      <vt:lpstr>宋体</vt:lpstr>
      <vt:lpstr>微软雅黑</vt:lpstr>
      <vt:lpstr>字魂105号-简雅黑</vt:lpstr>
      <vt:lpstr>Source Han Sans K Bold</vt:lpstr>
      <vt:lpstr>Arial</vt:lpstr>
      <vt:lpstr>Calibri</vt:lpstr>
      <vt:lpstr>Impact</vt:lpstr>
      <vt:lpstr>Lato Light</vt:lpstr>
      <vt:lpstr>webwppDefTheme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Lv0593</cp:lastModifiedBy>
  <cp:revision>1411</cp:revision>
  <dcterms:created xsi:type="dcterms:W3CDTF">2021-11-25T11:49:00Z</dcterms:created>
  <dcterms:modified xsi:type="dcterms:W3CDTF">2021-11-29T01:26:24Z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98D701EF70314751AD5D38125C6C9FB4</vt:lpwstr>
  </property>
</Properties>
</file>