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notesSlides/notesSlide10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6.xml" ContentType="application/vnd.openxmlformats-officedocument.presentationml.tags+xml"/>
  <Override PartName="/ppt/notesSlides/notesSlide15.xml" ContentType="application/vnd.openxmlformats-officedocument.presentationml.notesSlide+xml"/>
  <Override PartName="/ppt/tags/tag7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tags/tag8.xml" ContentType="application/vnd.openxmlformats-officedocument.presentationml.tags+xml"/>
  <Override PartName="/ppt/notesSlides/notesSlide28.xml" ContentType="application/vnd.openxmlformats-officedocument.presentationml.notesSlide+xml"/>
  <Override PartName="/ppt/tags/tag9.xml" ContentType="application/vnd.openxmlformats-officedocument.presentationml.tags+xml"/>
  <Override PartName="/ppt/notesSlides/notesSlide29.xml" ContentType="application/vnd.openxmlformats-officedocument.presentationml.notesSlide+xml"/>
  <Override PartName="/ppt/tags/tag10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tags/tag11.xml" ContentType="application/vnd.openxmlformats-officedocument.presentationml.tags+xml"/>
  <Override PartName="/ppt/notesSlides/notesSlide40.xml" ContentType="application/vnd.openxmlformats-officedocument.presentationml.notesSlide+xml"/>
  <Override PartName="/ppt/tags/tag12.xml" ContentType="application/vnd.openxmlformats-officedocument.presentationml.tags+xml"/>
  <Override PartName="/ppt/notesSlides/notesSlide41.xml" ContentType="application/vnd.openxmlformats-officedocument.presentationml.notesSlide+xml"/>
  <Override PartName="/ppt/tags/tag13.xml" ContentType="application/vnd.openxmlformats-officedocument.presentationml.tags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tags/tag14.xml" ContentType="application/vnd.openxmlformats-officedocument.presentationml.tags+xml"/>
  <Override PartName="/ppt/notesSlides/notesSlide44.xml" ContentType="application/vnd.openxmlformats-officedocument.presentationml.notesSlide+xml"/>
  <Override PartName="/ppt/tags/tag15.xml" ContentType="application/vnd.openxmlformats-officedocument.presentationml.tags+xml"/>
  <Override PartName="/ppt/notesSlides/notesSlide45.xml" ContentType="application/vnd.openxmlformats-officedocument.presentationml.notesSlide+xml"/>
  <Override PartName="/ppt/tags/tag16.xml" ContentType="application/vnd.openxmlformats-officedocument.presentationml.tags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tags/tag17.xml" ContentType="application/vnd.openxmlformats-officedocument.presentationml.tags+xml"/>
  <Override PartName="/ppt/notesSlides/notesSlide51.xml" ContentType="application/vnd.openxmlformats-officedocument.presentationml.notesSlide+xml"/>
  <Override PartName="/ppt/tags/tag18.xml" ContentType="application/vnd.openxmlformats-officedocument.presentationml.tags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57"/>
  </p:notesMasterIdLst>
  <p:handoutMasterIdLst>
    <p:handoutMasterId r:id="rId58"/>
  </p:handoutMasterIdLst>
  <p:sldIdLst>
    <p:sldId id="325" r:id="rId3"/>
    <p:sldId id="264" r:id="rId4"/>
    <p:sldId id="328" r:id="rId5"/>
    <p:sldId id="327" r:id="rId6"/>
    <p:sldId id="309" r:id="rId7"/>
    <p:sldId id="350" r:id="rId8"/>
    <p:sldId id="351" r:id="rId9"/>
    <p:sldId id="259" r:id="rId10"/>
    <p:sldId id="515" r:id="rId11"/>
    <p:sldId id="353" r:id="rId12"/>
    <p:sldId id="586" r:id="rId13"/>
    <p:sldId id="357" r:id="rId14"/>
    <p:sldId id="355" r:id="rId15"/>
    <p:sldId id="516" r:id="rId16"/>
    <p:sldId id="356" r:id="rId17"/>
    <p:sldId id="358" r:id="rId18"/>
    <p:sldId id="590" r:id="rId19"/>
    <p:sldId id="591" r:id="rId20"/>
    <p:sldId id="409" r:id="rId21"/>
    <p:sldId id="391" r:id="rId22"/>
    <p:sldId id="427" r:id="rId23"/>
    <p:sldId id="428" r:id="rId24"/>
    <p:sldId id="460" r:id="rId25"/>
    <p:sldId id="359" r:id="rId26"/>
    <p:sldId id="360" r:id="rId27"/>
    <p:sldId id="559" r:id="rId28"/>
    <p:sldId id="361" r:id="rId29"/>
    <p:sldId id="363" r:id="rId30"/>
    <p:sldId id="365" r:id="rId31"/>
    <p:sldId id="366" r:id="rId32"/>
    <p:sldId id="517" r:id="rId33"/>
    <p:sldId id="367" r:id="rId34"/>
    <p:sldId id="368" r:id="rId35"/>
    <p:sldId id="369" r:id="rId36"/>
    <p:sldId id="588" r:id="rId37"/>
    <p:sldId id="459" r:id="rId38"/>
    <p:sldId id="373" r:id="rId39"/>
    <p:sldId id="518" r:id="rId40"/>
    <p:sldId id="374" r:id="rId41"/>
    <p:sldId id="378" r:id="rId42"/>
    <p:sldId id="379" r:id="rId43"/>
    <p:sldId id="380" r:id="rId44"/>
    <p:sldId id="589" r:id="rId45"/>
    <p:sldId id="382" r:id="rId46"/>
    <p:sldId id="383" r:id="rId47"/>
    <p:sldId id="384" r:id="rId48"/>
    <p:sldId id="386" r:id="rId49"/>
    <p:sldId id="429" r:id="rId50"/>
    <p:sldId id="385" r:id="rId51"/>
    <p:sldId id="592" r:id="rId52"/>
    <p:sldId id="388" r:id="rId53"/>
    <p:sldId id="389" r:id="rId54"/>
    <p:sldId id="390" r:id="rId55"/>
    <p:sldId id="326" r:id="rId56"/>
  </p:sldIdLst>
  <p:sldSz cx="12190413" cy="6859588"/>
  <p:notesSz cx="6858000" cy="9144000"/>
  <p:custDataLst>
    <p:tags r:id="rId59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>
          <p15:clr>
            <a:srgbClr val="A4A3A4"/>
          </p15:clr>
        </p15:guide>
        <p15:guide id="2" pos="256">
          <p15:clr>
            <a:srgbClr val="A4A3A4"/>
          </p15:clr>
        </p15:guide>
        <p15:guide id="3" pos="65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6">
          <p15:clr>
            <a:srgbClr val="A4A3A4"/>
          </p15:clr>
        </p15:guide>
        <p15:guide id="2" pos="221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孟方思" initials="mfs" lastIdx="1" clrIdx="0"/>
  <p:cmAuthor id="2" name="LD" initials="L" lastIdx="2" clrIdx="1"/>
  <p:cmAuthor id="3" name="甘金龙" initials="甘金龙" lastIdx="9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69B2"/>
    <a:srgbClr val="005DA2"/>
    <a:srgbClr val="0075CC"/>
    <a:srgbClr val="006BBC"/>
    <a:srgbClr val="FAFAFA"/>
    <a:srgbClr val="595959"/>
    <a:srgbClr val="F2F2F2"/>
    <a:srgbClr val="008DF6"/>
    <a:srgbClr val="F5F5F5"/>
    <a:srgbClr val="399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92" autoAdjust="0"/>
    <p:restoredTop sz="94660" autoAdjust="0"/>
  </p:normalViewPr>
  <p:slideViewPr>
    <p:cSldViewPr>
      <p:cViewPr varScale="1">
        <p:scale>
          <a:sx n="92" d="100"/>
          <a:sy n="92" d="100"/>
        </p:scale>
        <p:origin x="744" y="184"/>
      </p:cViewPr>
      <p:guideLst>
        <p:guide orient="horz" pos="2182"/>
        <p:guide pos="256"/>
        <p:guide pos="65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3026"/>
        <p:guide pos="22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61" Type="http://schemas.openxmlformats.org/officeDocument/2006/relationships/presProps" Target="pres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gs" Target="tags/tag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007304" y="834057"/>
            <a:ext cx="104638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 userDrawn="1"/>
        </p:nvGrpSpPr>
        <p:grpSpPr bwMode="auto">
          <a:xfrm>
            <a:off x="431315" y="390618"/>
            <a:ext cx="520428" cy="274702"/>
            <a:chOff x="0" y="0"/>
            <a:chExt cx="1041399" cy="549275"/>
          </a:xfrm>
        </p:grpSpPr>
        <p:sp>
          <p:nvSpPr>
            <p:cNvPr id="1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TextBox 4"/>
          <p:cNvSpPr txBox="1"/>
          <p:nvPr userDrawn="1"/>
        </p:nvSpPr>
        <p:spPr>
          <a:xfrm>
            <a:off x="305731" y="6526138"/>
            <a:ext cx="2909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yx.ityxb.com</a:t>
            </a:r>
            <a:endParaRPr lang="zh-CN" altLang="en-US" sz="1200" b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6794447"/>
            <a:ext cx="10631710" cy="84639"/>
          </a:xfrm>
          <a:prstGeom prst="rect">
            <a:avLst/>
          </a:prstGeom>
          <a:solidFill>
            <a:srgbClr val="136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10703717" y="6794446"/>
            <a:ext cx="1486695" cy="8463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18" y="294845"/>
            <a:ext cx="2595061" cy="4050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2"/>
            <a:ext cx="10361851" cy="1362390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 flipH="1" flipV="1">
            <a:off x="-767029" y="-29126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H="1" flipV="1">
            <a:off x="1413539" y="0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>
            <a:off x="6085438" y="4298493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693670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 userDrawn="1"/>
        </p:nvSpPr>
        <p:spPr>
          <a:xfrm>
            <a:off x="9998623" y="3693670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890" y="5045086"/>
            <a:ext cx="3952633" cy="6169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 userDrawn="1"/>
        </p:nvGrpSpPr>
        <p:grpSpPr>
          <a:xfrm>
            <a:off x="10607120" y="654595"/>
            <a:ext cx="575989" cy="577246"/>
            <a:chOff x="6084168" y="1274820"/>
            <a:chExt cx="432048" cy="432834"/>
          </a:xfrm>
        </p:grpSpPr>
        <p:sp>
          <p:nvSpPr>
            <p:cNvPr id="10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8879153" y="655120"/>
            <a:ext cx="575989" cy="576197"/>
            <a:chOff x="4788024" y="1275213"/>
            <a:chExt cx="432048" cy="432048"/>
          </a:xfrm>
        </p:grpSpPr>
        <p:sp>
          <p:nvSpPr>
            <p:cNvPr id="13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9743137" y="654595"/>
            <a:ext cx="577036" cy="577246"/>
            <a:chOff x="5436096" y="1274820"/>
            <a:chExt cx="432833" cy="432834"/>
          </a:xfrm>
        </p:grpSpPr>
        <p:sp>
          <p:nvSpPr>
            <p:cNvPr id="16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151187" y="654595"/>
            <a:ext cx="577036" cy="577246"/>
            <a:chOff x="3491880" y="1274820"/>
            <a:chExt cx="432833" cy="432834"/>
          </a:xfrm>
        </p:grpSpPr>
        <p:sp>
          <p:nvSpPr>
            <p:cNvPr id="19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 userDrawn="1"/>
        </p:nvGrpSpPr>
        <p:grpSpPr>
          <a:xfrm>
            <a:off x="8015170" y="654595"/>
            <a:ext cx="577036" cy="577246"/>
            <a:chOff x="4139952" y="1274820"/>
            <a:chExt cx="432833" cy="432834"/>
          </a:xfrm>
        </p:grpSpPr>
        <p:sp>
          <p:nvSpPr>
            <p:cNvPr id="22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998" y="3789834"/>
            <a:ext cx="3952633" cy="61695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0" name="等腰三角形 39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flipH="1" flipV="1">
            <a:off x="-766394" y="-28491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flipH="1" flipV="1">
            <a:off x="1414174" y="635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>
            <a:off x="6086073" y="4299128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437345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 userDrawn="1"/>
        </p:nvSpPr>
        <p:spPr>
          <a:xfrm>
            <a:off x="10011958" y="3437345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寄语(1)"/>
          <p:cNvPicPr>
            <a:picLocks noChangeAspect="1"/>
          </p:cNvPicPr>
          <p:nvPr userDrawn="1"/>
        </p:nvPicPr>
        <p:blipFill>
          <a:blip r:embed="rId3"/>
          <a:srcRect l="114" t="60287" r="-114" b="572"/>
          <a:stretch>
            <a:fillRect/>
          </a:stretch>
        </p:blipFill>
        <p:spPr>
          <a:xfrm>
            <a:off x="2480310" y="2508250"/>
            <a:ext cx="7532370" cy="1657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0" y="2202951"/>
            <a:ext cx="12190413" cy="2420263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19911" y="284178"/>
              <a:ext cx="650908" cy="5535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endParaRPr lang="zh-CN" altLang="en-US" sz="10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7919172" y="1700153"/>
            <a:ext cx="575989" cy="577246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6191205" y="1700678"/>
            <a:ext cx="575989" cy="576197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7055189" y="1700153"/>
            <a:ext cx="577036" cy="577246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4463238" y="1700153"/>
            <a:ext cx="577036" cy="577246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5327222" y="1700153"/>
            <a:ext cx="577036" cy="577246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2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3.xml"/><Relationship Id="rId4" Type="http://schemas.openxmlformats.org/officeDocument/2006/relationships/image" Target="../media/image1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6.xml"/><Relationship Id="rId4" Type="http://schemas.openxmlformats.org/officeDocument/2006/relationships/image" Target="../media/image1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7.xml"/><Relationship Id="rId4" Type="http://schemas.openxmlformats.org/officeDocument/2006/relationships/image" Target="../media/image1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8.xml"/><Relationship Id="rId4" Type="http://schemas.openxmlformats.org/officeDocument/2006/relationships/image" Target="../media/image15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18"/>
          <p:cNvSpPr txBox="1"/>
          <p:nvPr/>
        </p:nvSpPr>
        <p:spPr>
          <a:xfrm>
            <a:off x="1452245" y="2506980"/>
            <a:ext cx="98393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第</a:t>
            </a:r>
            <a:r>
              <a:rPr lang="en-US" altLang="zh-CN" sz="5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4</a:t>
            </a:r>
            <a:r>
              <a:rPr lang="zh-CN" altLang="en-US" sz="5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章  </a:t>
            </a:r>
            <a:r>
              <a:rPr lang="en-US" altLang="zh-CN" sz="5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Hive</a:t>
            </a:r>
            <a:r>
              <a:rPr lang="zh-CN" altLang="en-US" sz="5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的数据操作语言</a:t>
            </a:r>
          </a:p>
        </p:txBody>
      </p:sp>
      <p:sp>
        <p:nvSpPr>
          <p:cNvPr id="68" name="Rectangle 4"/>
          <p:cNvSpPr txBox="1">
            <a:spLocks noChangeArrowheads="1"/>
          </p:cNvSpPr>
          <p:nvPr/>
        </p:nvSpPr>
        <p:spPr>
          <a:xfrm>
            <a:off x="6610350" y="3933190"/>
            <a:ext cx="4837430" cy="43053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《Hive</a:t>
            </a:r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数据仓库应用</a:t>
            </a: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450977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加载文件的语法格式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961390" y="1330325"/>
            <a:ext cx="1748155" cy="65913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 flipH="1">
            <a:off x="1050290" y="1403350"/>
            <a:ext cx="1658620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01</a:t>
            </a:r>
          </a:p>
        </p:txBody>
      </p:sp>
      <p:sp>
        <p:nvSpPr>
          <p:cNvPr id="36" name="1"/>
          <p:cNvSpPr txBox="1"/>
          <p:nvPr>
            <p:custDataLst>
              <p:tags r:id="rId1"/>
            </p:custDataLst>
          </p:nvPr>
        </p:nvSpPr>
        <p:spPr>
          <a:xfrm>
            <a:off x="2998470" y="1237283"/>
            <a:ext cx="5875020" cy="968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kumimoji="0" lang="zh-CN" altLang="en-US" sz="2000" b="1" i="0" kern="0" cap="none" spc="0" normalizeH="0" baseline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创建文件</a:t>
            </a:r>
            <a:endParaRPr kumimoji="0" lang="en-US" altLang="zh-CN" sz="2000" b="1" i="0" kern="0" cap="none" spc="0" normalizeH="0" baseline="0" noProof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sz="1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创建文件夹</a:t>
            </a:r>
            <a:r>
              <a:rPr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hive_data</a:t>
            </a:r>
            <a:r>
              <a:rPr sz="1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，用于存放加载的文件</a:t>
            </a:r>
            <a:r>
              <a:rPr 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7220" y="2353945"/>
            <a:ext cx="4305935" cy="554990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 bwMode="auto">
          <a:xfrm>
            <a:off x="3548380" y="2372360"/>
            <a:ext cx="36322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nb-NO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mkdir -p /export/data/hive_data</a:t>
            </a: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0060" y="4288790"/>
            <a:ext cx="8456930" cy="1527175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 bwMode="auto">
          <a:xfrm>
            <a:off x="2998470" y="4438015"/>
            <a:ext cx="910844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nb-NO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001,xiaoming,8000,music_game,late:100_unpaidleave:500,hui long guan_beijing</a:t>
            </a:r>
          </a:p>
          <a:p>
            <a:pPr>
              <a:lnSpc>
                <a:spcPct val="150000"/>
              </a:lnSpc>
              <a:defRPr/>
            </a:pPr>
            <a:r>
              <a:rPr lang="nb-NO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002,xiaohong,9000,run_gourmet,late:50_unpaidleave:0,xi er qi_beijing</a:t>
            </a:r>
          </a:p>
          <a:p>
            <a:pPr>
              <a:lnSpc>
                <a:spcPct val="150000"/>
              </a:lnSpc>
              <a:defRPr/>
            </a:pPr>
            <a:r>
              <a:rPr lang="nb-NO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003,zhangsan,10000,swim_basketball_travel,late:0_unpaidleave:300,yong feng_beijing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83204" y="3069590"/>
            <a:ext cx="8640593" cy="87440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在/export/data/</a:t>
            </a:r>
            <a:r>
              <a:rPr sz="18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hive_data目录下执行“vi</a:t>
            </a: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18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staff_data”命令，创建并编辑文件</a:t>
            </a:r>
            <a:endParaRPr lang="en-US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6700">
              <a:lnSpc>
                <a:spcPct val="150000"/>
              </a:lnSpc>
            </a:pPr>
            <a:r>
              <a:rPr sz="18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staff_data，在文件中添加如下内容</a:t>
            </a: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450977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加载文件的语法格式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1050290" y="1038225"/>
            <a:ext cx="1718945" cy="66675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 flipH="1">
            <a:off x="1072044" y="112835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02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1"/>
          <p:cNvSpPr txBox="1"/>
          <p:nvPr>
            <p:custDataLst>
              <p:tags r:id="rId1"/>
            </p:custDataLst>
          </p:nvPr>
        </p:nvSpPr>
        <p:spPr>
          <a:xfrm>
            <a:off x="3039110" y="981075"/>
            <a:ext cx="6299835" cy="968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kumimoji="0" lang="zh-CN" altLang="en-US" sz="2000" b="1" i="0" kern="0" cap="none" spc="0" normalizeH="0" baseline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上传文件到</a:t>
            </a:r>
            <a:r>
              <a:rPr kumimoji="0" lang="en-US" altLang="zh-CN" sz="2000" b="1" i="0" kern="0" cap="none" spc="0" normalizeH="0" baseline="0" noProof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HDFS</a:t>
            </a:r>
          </a:p>
          <a:p>
            <a:pPr defTabSz="457200">
              <a:lnSpc>
                <a:spcPct val="150000"/>
              </a:lnSpc>
              <a:defRPr/>
            </a:pP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0235" y="2213463"/>
            <a:ext cx="3976370" cy="575945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 bwMode="auto">
          <a:xfrm>
            <a:off x="3362325" y="2237105"/>
            <a:ext cx="453009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nb-NO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hdfs dfs -mkdir /hive_data/staff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142922" y="2861310"/>
            <a:ext cx="59766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sz="18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文件staff_data</a:t>
            </a:r>
            <a:r>
              <a:rPr sz="18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上传到HDFS</a:t>
            </a:r>
            <a:r>
              <a:rPr sz="18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sz="18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hive_data</a:t>
            </a: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sz="18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staff目录</a:t>
            </a:r>
            <a:r>
              <a:rPr 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142615" y="3429635"/>
            <a:ext cx="6618605" cy="46037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Tx/>
              <a:buSzTx/>
              <a:buFontTx/>
              <a:defRPr/>
            </a:pPr>
            <a:r>
              <a:rPr lang="nb-NO" altLang="zh-CN" sz="16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hdfs dfs -put /export/data/hive_data/staff_data /hive_data/staff</a:t>
            </a:r>
            <a:endParaRPr lang="nb-NO" altLang="zh-CN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70860" y="1485265"/>
            <a:ext cx="6744335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在HDFS创建目录/hive_data/staff，用于存放文件staff_data。</a:t>
            </a:r>
            <a:endParaRPr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50925" y="4133850"/>
            <a:ext cx="1713865" cy="694055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1068234" y="4225162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03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1"/>
          <p:cNvSpPr txBox="1"/>
          <p:nvPr>
            <p:custDataLst>
              <p:tags r:id="rId2"/>
            </p:custDataLst>
          </p:nvPr>
        </p:nvSpPr>
        <p:spPr>
          <a:xfrm>
            <a:off x="3006725" y="4077866"/>
            <a:ext cx="5733415" cy="968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kumimoji="0" sz="2000" b="1" i="0" u="none" strike="noStrike" kern="0" cap="none" spc="0" normalizeH="0" baseline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向外部表external_table加载文件</a:t>
            </a:r>
            <a:r>
              <a:rPr kumimoji="0" sz="2000" b="1" i="0" u="none" strike="noStrike" kern="0" cap="none" spc="0" normalizeH="0" baseline="0" dirty="0" err="1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staff_data</a:t>
            </a:r>
            <a:endParaRPr kumimoji="0" sz="2000" b="1" i="0" u="none" strike="noStrike" kern="0" cap="none" spc="0" normalizeH="0" baseline="0" dirty="0">
              <a:solidFill>
                <a:srgbClr val="0075C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 defTabSz="457200">
              <a:lnSpc>
                <a:spcPct val="150000"/>
              </a:lnSpc>
              <a:defRPr/>
            </a:pPr>
            <a:endParaRPr kumimoji="0" lang="zh-CN" sz="2000" b="1" i="0" u="none" strike="noStrike" kern="0" cap="none" spc="0" normalizeH="0" baseline="0" dirty="0">
              <a:solidFill>
                <a:srgbClr val="0075C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7845" y="5507355"/>
            <a:ext cx="7781290" cy="965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 bwMode="auto">
          <a:xfrm>
            <a:off x="3150235" y="5528945"/>
            <a:ext cx="778065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nb-NO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LOAD DATA INPATH '/hive_data/staff/staff_data' OVERWRITE INTO TABLE hive_database.external_table;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006725" y="4675505"/>
            <a:ext cx="806767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向数据库hive_database的</a:t>
            </a:r>
            <a:r>
              <a:rPr sz="20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外部表</a:t>
            </a: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external_table</a:t>
            </a:r>
            <a:r>
              <a:rPr sz="20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加载文件</a:t>
            </a: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staff_data。</a:t>
            </a:r>
            <a:endParaRPr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加载文件的语法格式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35"/>
          <p:cNvSpPr txBox="1">
            <a:spLocks noChangeArrowheads="1"/>
          </p:cNvSpPr>
          <p:nvPr/>
        </p:nvSpPr>
        <p:spPr bwMode="auto">
          <a:xfrm>
            <a:off x="694606" y="2637706"/>
            <a:ext cx="4926535" cy="2376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在创建外部表时，通常使用</a:t>
            </a:r>
            <a:r>
              <a:rPr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LOCATION</a:t>
            </a:r>
            <a:r>
              <a:rPr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子句指定文件在</a:t>
            </a:r>
            <a:r>
              <a:rPr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的存储位置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。若指定的存储位置已经存在，且存储位置下包含数据文件，那么此时外部表会默认加载该存储位置中的文件。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具体命令如下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879182" y="1373151"/>
            <a:ext cx="5832648" cy="521944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CREATE </a:t>
            </a:r>
            <a:r>
              <a: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EXTERNAL</a:t>
            </a: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TABLE IF NOT EXISTS 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hive_database.</a:t>
            </a:r>
            <a:r>
              <a: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external_table1</a:t>
            </a:r>
            <a:endParaRPr lang="en-US" sz="1600" b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(</a:t>
            </a:r>
            <a:r>
              <a:rPr lang="en-US" sz="16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staff_id</a:t>
            </a: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INT COMMENT "This is </a:t>
            </a:r>
            <a:r>
              <a:rPr lang="en-US" sz="16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staffid</a:t>
            </a: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",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</a:t>
            </a:r>
            <a:r>
              <a:rPr lang="en-US" sz="16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staff_name</a:t>
            </a: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STRING COMMENT "This is </a:t>
            </a:r>
            <a:r>
              <a:rPr lang="en-US" sz="16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staffname</a:t>
            </a: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",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......)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ROW FORMAT DELIMITED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FIELDS TERMINATED BY ','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COLLECTION ITEMS TERMINATED BY '_'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MAP KEYS TERMINATED BY ':'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LINES TERMINATED BY '\n'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STORED AS </a:t>
            </a:r>
            <a:r>
              <a:rPr lang="en-US" sz="16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textfile</a:t>
            </a:r>
            <a:endParaRPr lang="en-US" sz="1600" b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LOCATION '</a:t>
            </a:r>
            <a:r>
              <a: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/</a:t>
            </a:r>
            <a:r>
              <a:rPr lang="en-US" sz="16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hive_data</a:t>
            </a:r>
            <a:r>
              <a: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/staff/</a:t>
            </a: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'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TBLPROPERTIES("comment"="This is a external      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    </a:t>
            </a:r>
            <a:r>
              <a:rPr lang="en-US" sz="16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table","EXTERNAL</a:t>
            </a:r>
            <a:r>
              <a:rPr lang="en-US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rPr>
              <a:t>"="TRUE");</a:t>
            </a: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                                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8622" y="980989"/>
            <a:ext cx="1728193" cy="6704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87901" y="1086028"/>
            <a:ext cx="5107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多学一招    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 </a:t>
            </a:r>
            <a:r>
              <a:rPr lang="en-US" altLang="zh-CN" dirty="0">
                <a:solidFill>
                  <a:srgbClr val="005DA2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LOCATION</a:t>
            </a:r>
            <a:r>
              <a:rPr lang="zh-CN" altLang="en-US" dirty="0">
                <a:solidFill>
                  <a:srgbClr val="005DA2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加载文件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369189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4.1.2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向分区表加载文件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59840" y="1311275"/>
            <a:ext cx="977519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在Hive中可以通过</a:t>
            </a:r>
            <a:r>
              <a:rPr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静态分区、动态分区和混合分区</a:t>
            </a:r>
            <a:r>
              <a:rPr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的方式向分区表中加载数据，它们的区别是加载数据方式不同</a:t>
            </a:r>
            <a:r>
              <a:rPr lang="zh-CN"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，具体如下。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370965" y="2795270"/>
          <a:ext cx="9305290" cy="2689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88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540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分区名称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加载数据方式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15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静态分区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000"/>
                        <a:t>指定分区字段和分区字段值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3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/>
                        <a:t>动态分区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000"/>
                        <a:t>指定分区字段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39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000"/>
                        <a:t>混合分区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ClrTx/>
                        <a:buSzTx/>
                        <a:buFontTx/>
                        <a:buNone/>
                      </a:pPr>
                      <a:r>
                        <a:rPr lang="zh-CN" altLang="en-US" sz="2000">
                          <a:sym typeface="+mn-ea"/>
                        </a:rPr>
                        <a:t>指定一个分区包含分区字段和分区字段值</a:t>
                      </a:r>
                      <a:endParaRPr lang="zh-CN" altLang="en-US" sz="20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4.1.2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向分区表加载文件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4"/>
          <p:cNvSpPr txBox="1">
            <a:spLocks noChangeArrowheads="1"/>
          </p:cNvSpPr>
          <p:nvPr/>
        </p:nvSpPr>
        <p:spPr bwMode="auto">
          <a:xfrm>
            <a:off x="5520690" y="2349500"/>
            <a:ext cx="6115685" cy="1505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 fontAlgn="auto"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接下来，</a:t>
            </a:r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在数据库</a:t>
            </a:r>
            <a:r>
              <a:rPr 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hive_database</a:t>
            </a:r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中创建的</a:t>
            </a:r>
            <a:r>
              <a:rPr lang="zh-CN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分区表</a:t>
            </a:r>
            <a:r>
              <a:rPr lang="en-US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partitioned_table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，通过加载文件将文件中的数据加载到分区表的</a:t>
            </a:r>
            <a:r>
              <a:rPr lang="zh-CN" altLang="en-US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指定分区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2000" dirty="0">
              <a:solidFill>
                <a:srgbClr val="595959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196" y="1629594"/>
            <a:ext cx="3715858" cy="40061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2718" y="5590034"/>
            <a:ext cx="972108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74115" y="310515"/>
            <a:ext cx="4106545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4.1.2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向分区表加载文件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1050877" y="1269554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 flipH="1">
            <a:off x="1174279" y="1394498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01</a:t>
            </a:r>
          </a:p>
        </p:txBody>
      </p:sp>
      <p:sp>
        <p:nvSpPr>
          <p:cNvPr id="45" name="1"/>
          <p:cNvSpPr txBox="1"/>
          <p:nvPr>
            <p:custDataLst>
              <p:tags r:id="rId1"/>
            </p:custDataLst>
          </p:nvPr>
        </p:nvSpPr>
        <p:spPr>
          <a:xfrm>
            <a:off x="3070860" y="1125538"/>
            <a:ext cx="8496954" cy="1476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创建文件</a:t>
            </a:r>
            <a:endParaRPr kumimoji="0" lang="en-US" altLang="zh-CN" b="1" i="0" kern="0" cap="none" spc="0" normalizeH="0" baseline="0" noProof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在虚拟机Node</a:t>
            </a:r>
            <a:r>
              <a:rPr 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</a:t>
            </a:r>
            <a:r>
              <a:rPr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02的/export/data/</a:t>
            </a:r>
            <a:r>
              <a:rPr sz="1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hive_data目录下执行“</a:t>
            </a:r>
            <a:r>
              <a:rPr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</a:t>
            </a:r>
            <a:r>
              <a:rPr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username_data</a:t>
            </a:r>
            <a:r>
              <a:rPr sz="1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”命令，创建并编辑文件username_data，在文件中添加如下内容</a:t>
            </a:r>
            <a:r>
              <a:rPr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15005" y="3069590"/>
            <a:ext cx="5772785" cy="258445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 algn="l" fontAlgn="auto">
              <a:lnSpc>
                <a:spcPct val="150000"/>
              </a:lnSpc>
            </a:pPr>
            <a:r>
              <a:rPr 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username01,20</a:t>
            </a:r>
          </a:p>
          <a:p>
            <a:pPr indent="266700" algn="l" fontAlgn="auto">
              <a:lnSpc>
                <a:spcPct val="150000"/>
              </a:lnSpc>
            </a:pPr>
            <a:r>
              <a:rPr 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username02,24</a:t>
            </a:r>
          </a:p>
          <a:p>
            <a:pPr indent="266700" algn="l" fontAlgn="auto">
              <a:lnSpc>
                <a:spcPct val="150000"/>
              </a:lnSpc>
            </a:pPr>
            <a:r>
              <a:rPr 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username03,50</a:t>
            </a:r>
          </a:p>
          <a:p>
            <a:pPr indent="266700" algn="l" fontAlgn="auto">
              <a:lnSpc>
                <a:spcPct val="150000"/>
              </a:lnSpc>
            </a:pPr>
            <a:r>
              <a:rPr 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username04,33</a:t>
            </a:r>
          </a:p>
          <a:p>
            <a:pPr indent="266700" algn="l" fontAlgn="auto">
              <a:lnSpc>
                <a:spcPct val="150000"/>
              </a:lnSpc>
            </a:pPr>
            <a:r>
              <a:rPr 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username05,26</a:t>
            </a:r>
          </a:p>
          <a:p>
            <a:pPr indent="266700" algn="l" fontAlgn="auto">
              <a:lnSpc>
                <a:spcPct val="150000"/>
              </a:lnSpc>
            </a:pPr>
            <a:r>
              <a:rPr 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username06,27</a:t>
            </a: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81965"/>
            <a:ext cx="4106545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4.1.2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向分区表加载文件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927687" y="1107463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 flipH="1">
            <a:off x="989494" y="1233042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02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1"/>
          <p:cNvSpPr txBox="1"/>
          <p:nvPr>
            <p:custDataLst>
              <p:tags r:id="rId1"/>
            </p:custDataLst>
          </p:nvPr>
        </p:nvSpPr>
        <p:spPr>
          <a:xfrm>
            <a:off x="2891790" y="972185"/>
            <a:ext cx="9044940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向分区表partitioned_table加载文件username_data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20035" y="4062095"/>
            <a:ext cx="8805545" cy="119888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LOAD DATA LOCAL INPATH '/export/data/</a:t>
            </a:r>
            <a:r>
              <a:rPr lang="en-US" sz="16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hive_data</a:t>
            </a: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/</a:t>
            </a:r>
            <a:r>
              <a:rPr lang="en-US" sz="16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username_data</a:t>
            </a: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' OVERWRITE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INTO TABLE </a:t>
            </a:r>
            <a:r>
              <a:rPr lang="en-US" sz="16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hive_database.partitioned_table</a:t>
            </a: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PARTITION (province='</a:t>
            </a:r>
            <a:r>
              <a:rPr lang="en-US" sz="16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ShanDong</a:t>
            </a: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', city='</a:t>
            </a:r>
            <a:r>
              <a:rPr lang="en-US" sz="16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JiNan</a:t>
            </a: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');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36215" y="1753870"/>
            <a:ext cx="893318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使用</a:t>
            </a:r>
            <a:r>
              <a:rPr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虚拟机Node_03远程连接虚拟机Node_02的HiveServer2服务操作Hive，实现向数据库hive_database的分区表partitioned_table加载文件username_data，将文件中的数据</a:t>
            </a:r>
            <a:r>
              <a:rPr sz="1800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加载到分区表</a:t>
            </a:r>
            <a:r>
              <a:rPr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partitioned_table的二级分</a:t>
            </a:r>
            <a:r>
              <a:rPr 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区</a:t>
            </a:r>
            <a:r>
              <a:rPr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province=</a:t>
            </a:r>
            <a:r>
              <a:rPr sz="18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ShanDong</a:t>
            </a:r>
            <a:r>
              <a:rPr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/city=</a:t>
            </a:r>
            <a:r>
              <a:rPr sz="18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JiNan</a:t>
            </a:r>
            <a:r>
              <a:rPr 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，具体命令如下。</a:t>
            </a:r>
            <a:endParaRPr lang="zh-CN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118" y="3014256"/>
            <a:ext cx="6733001" cy="82994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4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基本查询</a:t>
            </a:r>
            <a:endParaRPr lang="zh-CN" sz="4800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4.2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345" y="2061845"/>
            <a:ext cx="10323830" cy="720090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基本查询</a:t>
            </a:r>
          </a:p>
        </p:txBody>
      </p:sp>
      <p:sp>
        <p:nvSpPr>
          <p:cNvPr id="46" name="TextBox 4"/>
          <p:cNvSpPr txBox="1">
            <a:spLocks noChangeArrowheads="1"/>
          </p:cNvSpPr>
          <p:nvPr/>
        </p:nvSpPr>
        <p:spPr bwMode="auto">
          <a:xfrm>
            <a:off x="838622" y="1211920"/>
            <a:ext cx="10873208" cy="489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 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中可以通过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基本查询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语法，查询指定数据表中符合某一条件的数据集，基本查询的语法格式如下。 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7" name="TextBox 35"/>
          <p:cNvSpPr txBox="1">
            <a:spLocks noChangeArrowheads="1"/>
          </p:cNvSpPr>
          <p:nvPr/>
        </p:nvSpPr>
        <p:spPr bwMode="auto">
          <a:xfrm>
            <a:off x="982345" y="2997200"/>
            <a:ext cx="10009406" cy="2567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"/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SELECT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表示查询数据表的语句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"/>
            </a:pPr>
            <a:r>
              <a:rPr lang="en-US" altLang="zh-CN" sz="18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select_expr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用于指定查询某一列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分区字段或者全部数据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，若查询全部数据，则直接使用符号“*”即可。若查询某一列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分区字段数据，则直接指定列名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分区字段即可，多个列名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分区字段用符号“，”分割；</a:t>
            </a:r>
          </a:p>
          <a:p>
            <a: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"/>
            </a:pPr>
            <a:r>
              <a:rPr lang="en-US" altLang="zh-CN" sz="18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table_name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表示查询的数据表名称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342900" marR="0" lvl="0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"/>
            </a:pPr>
            <a:r>
              <a:rPr lang="en-US" altLang="zh-CN" sz="18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where_condition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用于指定查询条件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82345" y="2219515"/>
            <a:ext cx="7489125" cy="41819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indent="2667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SELECT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select_expr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FROM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table_name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[WHERE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where_condition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];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276366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基本查询</a:t>
            </a: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4915" y="2493645"/>
            <a:ext cx="6152515" cy="1224280"/>
          </a:xfrm>
          <a:prstGeom prst="rect">
            <a:avLst/>
          </a:prstGeom>
        </p:spPr>
      </p:pic>
      <p:sp>
        <p:nvSpPr>
          <p:cNvPr id="47" name="矩形 46"/>
          <p:cNvSpPr/>
          <p:nvPr/>
        </p:nvSpPr>
        <p:spPr bwMode="auto">
          <a:xfrm>
            <a:off x="3286894" y="2421682"/>
            <a:ext cx="8352928" cy="16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2667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b-NO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SELECT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username,city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FROM</a:t>
            </a:r>
          </a:p>
          <a:p>
            <a:pPr marL="0" marR="0" indent="2667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hive_database.partitioned_table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WHERE </a:t>
            </a:r>
          </a:p>
          <a:p>
            <a:pPr marL="0" marR="0" indent="26670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province='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ShanDong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' and city='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JiNan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';</a:t>
            </a:r>
          </a:p>
          <a:p>
            <a:pPr>
              <a:lnSpc>
                <a:spcPct val="150000"/>
              </a:lnSpc>
              <a:defRPr/>
            </a:pPr>
            <a:endParaRPr lang="nb-NO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01018" y="1399089"/>
            <a:ext cx="9208472" cy="45890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查询数据库</a:t>
            </a:r>
            <a:r>
              <a:rPr lang="en-US" altLang="zh-CN" sz="18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hive_database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中分区表</a:t>
            </a:r>
            <a:r>
              <a:rPr lang="en-US" altLang="zh-CN" sz="18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partitioned_table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的列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username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和分区字段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city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数据。</a:t>
            </a:r>
          </a:p>
        </p:txBody>
      </p:sp>
      <p:sp>
        <p:nvSpPr>
          <p:cNvPr id="10" name="矩形 9"/>
          <p:cNvSpPr/>
          <p:nvPr/>
        </p:nvSpPr>
        <p:spPr>
          <a:xfrm>
            <a:off x="1143690" y="1348081"/>
            <a:ext cx="1080120" cy="631306"/>
          </a:xfrm>
          <a:prstGeom prst="rect">
            <a:avLst/>
          </a:prstGeom>
          <a:solidFill>
            <a:srgbClr val="007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/>
              <a:t>示例</a:t>
            </a:r>
          </a:p>
        </p:txBody>
      </p:sp>
      <p:sp>
        <p:nvSpPr>
          <p:cNvPr id="13" name="矩形 12"/>
          <p:cNvSpPr/>
          <p:nvPr/>
        </p:nvSpPr>
        <p:spPr>
          <a:xfrm>
            <a:off x="1143690" y="1341562"/>
            <a:ext cx="10352116" cy="637825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4806" y="3891563"/>
            <a:ext cx="6181200" cy="268159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815308" y="572758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1089009" y="1811958"/>
            <a:ext cx="9829318" cy="688340"/>
            <a:chOff x="366493" y="1800500"/>
            <a:chExt cx="6789192" cy="516136"/>
          </a:xfrm>
        </p:grpSpPr>
        <p:sp>
          <p:nvSpPr>
            <p:cNvPr id="81" name="Pentagon 3"/>
            <p:cNvSpPr/>
            <p:nvPr/>
          </p:nvSpPr>
          <p:spPr bwMode="auto">
            <a:xfrm>
              <a:off x="366811" y="1800500"/>
              <a:ext cx="6788874" cy="516136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</a:t>
              </a:r>
              <a:r>
                <a:rPr lang="zh-CN" altLang="en-US" sz="1600" dirty="0">
                  <a:solidFill>
                    <a:srgbClr val="1369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掌握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Hive加载文件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的基本操作，能够通过加载文件的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HiveQL语句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向Hive数据表中加载数据</a:t>
              </a: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366493" y="1800500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089065" y="2825115"/>
            <a:ext cx="9829262" cy="685800"/>
            <a:chOff x="488551" y="2624253"/>
            <a:chExt cx="5444065" cy="514350"/>
          </a:xfrm>
        </p:grpSpPr>
        <p:sp>
          <p:nvSpPr>
            <p:cNvPr id="84" name="Pentagon 5"/>
            <p:cNvSpPr/>
            <p:nvPr/>
          </p:nvSpPr>
          <p:spPr bwMode="auto">
            <a:xfrm>
              <a:off x="495552" y="2624253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buClrTx/>
                <a:buSzTx/>
                <a:buFontTx/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了解基本查询的基本操作，能够使用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HiveQL语句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查询Hive数据表中的数据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</a:t>
              </a:r>
            </a:p>
          </p:txBody>
        </p:sp>
        <p:sp>
          <p:nvSpPr>
            <p:cNvPr id="85" name="MH_Others_1"/>
            <p:cNvSpPr/>
            <p:nvPr/>
          </p:nvSpPr>
          <p:spPr bwMode="auto">
            <a:xfrm>
              <a:off x="488551" y="2624253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100718" y="3790950"/>
            <a:ext cx="9817609" cy="688340"/>
            <a:chOff x="985222" y="3338787"/>
            <a:chExt cx="5454530" cy="515938"/>
          </a:xfrm>
        </p:grpSpPr>
        <p:sp>
          <p:nvSpPr>
            <p:cNvPr id="87" name="Pentagon 6"/>
            <p:cNvSpPr/>
            <p:nvPr/>
          </p:nvSpPr>
          <p:spPr bwMode="auto">
            <a:xfrm>
              <a:off x="1002688" y="3338787"/>
              <a:ext cx="5437064" cy="515938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掌握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插入数据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的基本操作，能够使用HiveQL语句通过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基本插入和查询插入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的方式插入数据</a:t>
              </a:r>
            </a:p>
          </p:txBody>
        </p:sp>
        <p:sp>
          <p:nvSpPr>
            <p:cNvPr id="88" name="MH_Others_1"/>
            <p:cNvSpPr/>
            <p:nvPr/>
          </p:nvSpPr>
          <p:spPr bwMode="auto">
            <a:xfrm>
              <a:off x="985222" y="3338787"/>
              <a:ext cx="82550" cy="515938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102133" y="4759145"/>
            <a:ext cx="9817609" cy="685959"/>
            <a:chOff x="978872" y="4108725"/>
            <a:chExt cx="7364166" cy="514350"/>
          </a:xfrm>
        </p:grpSpPr>
        <p:sp>
          <p:nvSpPr>
            <p:cNvPr id="90" name="Pentagon 7"/>
            <p:cNvSpPr/>
            <p:nvPr/>
          </p:nvSpPr>
          <p:spPr bwMode="auto">
            <a:xfrm>
              <a:off x="978872" y="4108725"/>
              <a:ext cx="7364166" cy="514231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掌握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插入数据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的基本操作，能够使用HiveQL语句通过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动态分区、静态分区和混合分区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的方式插入数据</a:t>
              </a:r>
            </a:p>
          </p:txBody>
        </p:sp>
        <p:sp>
          <p:nvSpPr>
            <p:cNvPr id="91" name="MH_Others_1"/>
            <p:cNvSpPr/>
            <p:nvPr/>
          </p:nvSpPr>
          <p:spPr bwMode="auto">
            <a:xfrm>
              <a:off x="985222" y="4108725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00719" y="5736590"/>
            <a:ext cx="9817608" cy="685800"/>
            <a:chOff x="873607" y="4435832"/>
            <a:chExt cx="5437064" cy="514351"/>
          </a:xfrm>
        </p:grpSpPr>
        <p:sp>
          <p:nvSpPr>
            <p:cNvPr id="3" name="Pentagon 7"/>
            <p:cNvSpPr/>
            <p:nvPr/>
          </p:nvSpPr>
          <p:spPr bwMode="auto">
            <a:xfrm>
              <a:off x="873607" y="4435833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熟悉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IMPORT和EXPORT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的基本操作，能够使用HiveQL语句对数据表进行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导入和导出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操作</a:t>
              </a:r>
            </a:p>
          </p:txBody>
        </p:sp>
        <p:sp>
          <p:nvSpPr>
            <p:cNvPr id="4" name="MH_Others_1"/>
            <p:cNvSpPr/>
            <p:nvPr/>
          </p:nvSpPr>
          <p:spPr bwMode="auto">
            <a:xfrm>
              <a:off x="890436" y="4435832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118" y="3014256"/>
            <a:ext cx="6733001" cy="82994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4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插入查询</a:t>
            </a: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2542399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插入数据</a:t>
            </a:r>
          </a:p>
        </p:txBody>
      </p:sp>
      <p:sp>
        <p:nvSpPr>
          <p:cNvPr id="25" name="TextBox 35"/>
          <p:cNvSpPr txBox="1">
            <a:spLocks noChangeArrowheads="1"/>
          </p:cNvSpPr>
          <p:nvPr/>
        </p:nvSpPr>
        <p:spPr bwMode="auto">
          <a:xfrm>
            <a:off x="4873625" y="2636520"/>
            <a:ext cx="5747385" cy="1967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609600" lvl="1" indent="0">
              <a:lnSpc>
                <a:spcPct val="150000"/>
              </a:lnSpc>
              <a:buClr>
                <a:schemeClr val="tx1"/>
              </a:buClr>
              <a:buFont typeface="+mj-lt"/>
              <a:buNone/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Hive使用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INSERT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语句向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数据表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插入数据。插入数据的方式有多种，可以直接向数据表中插入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单条数据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或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多条数据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，也可以将查询结果集直接插入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数据表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或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文件系统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Picture 7" descr="总结小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37" y="842211"/>
            <a:ext cx="3649663" cy="592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标注 7"/>
          <p:cNvSpPr/>
          <p:nvPr/>
        </p:nvSpPr>
        <p:spPr bwMode="auto">
          <a:xfrm rot="5400000">
            <a:off x="6720999" y="505977"/>
            <a:ext cx="2706687" cy="6403978"/>
          </a:xfrm>
          <a:prstGeom prst="wedgeRoundRectCallout">
            <a:avLst/>
          </a:prstGeom>
          <a:noFill/>
          <a:ln w="2857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4.3.1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基本插入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5603241" y="3328035"/>
            <a:ext cx="5748549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插入数据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的基本操作，能够使用HiveQL语句通过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基本插入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的方式向Hive数据表中插入数据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039360" y="3512185"/>
            <a:ext cx="405130" cy="405130"/>
            <a:chOff x="8881" y="4685"/>
            <a:chExt cx="638" cy="638"/>
          </a:xfrm>
        </p:grpSpPr>
        <p:sp>
          <p:nvSpPr>
            <p:cNvPr id="18" name="椭圆 17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4106545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4.3.1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基本插入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82345" y="1269365"/>
            <a:ext cx="68319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0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基本插入指的是向Hive表中插入</a:t>
            </a:r>
            <a:r>
              <a:rPr lang="zh-CN" altLang="en-US" sz="20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单条或多条</a:t>
            </a:r>
            <a:r>
              <a:rPr lang="zh-CN" altLang="en-US" sz="20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数据的操作。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54100" y="1989455"/>
            <a:ext cx="9865642" cy="133794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en-US" sz="1800" b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INSERT INTO TABLE tablename </a:t>
            </a:r>
          </a:p>
          <a:p>
            <a:pPr indent="266700" fontAlgn="auto">
              <a:lnSpc>
                <a:spcPct val="150000"/>
              </a:lnSpc>
            </a:pPr>
            <a:r>
              <a:rPr lang="en-US" sz="1800" b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[PARTITION (partcol1[=val1], partcol2[=val2] ...)] </a:t>
            </a:r>
          </a:p>
          <a:p>
            <a:pPr indent="266700" fontAlgn="auto">
              <a:lnSpc>
                <a:spcPct val="150000"/>
              </a:lnSpc>
            </a:pPr>
            <a:r>
              <a:rPr lang="en-US" sz="1800" b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VALUES (value1,value2,...) [,(value1,value2,...), ...]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54100" y="3501390"/>
            <a:ext cx="9721626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INSERT INTO </a:t>
            </a:r>
            <a:r>
              <a:rPr sz="18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TABLE：</a:t>
            </a:r>
            <a:r>
              <a:rPr sz="18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表示插入数据的语句</a:t>
            </a: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18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tablename：</a:t>
            </a:r>
            <a:r>
              <a:rPr sz="18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用于指定插入数据的数据表</a:t>
            </a: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PARTITION (partcol1[=val1], partcol2[=val2] ...)：可选，用于将数据</a:t>
            </a:r>
            <a:r>
              <a:rPr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插入到分区表</a:t>
            </a: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的指定分区，其中partcol1表示分区字段，val1表示分区字段的值</a:t>
            </a:r>
            <a:r>
              <a:rPr lang="zh-CN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VALUES (value1,value2,...) [,(value1,value2,...), ...]：用于向表中</a:t>
            </a:r>
            <a:r>
              <a:rPr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插入单条</a:t>
            </a: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或者</a:t>
            </a:r>
            <a:r>
              <a:rPr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多条数据</a:t>
            </a:r>
            <a:r>
              <a:rPr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，其中（value1,value2,…）</a:t>
            </a:r>
            <a:r>
              <a:rPr sz="18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需要根据表中的列填写对应的值，必须为每一个列指定值</a:t>
            </a:r>
            <a:r>
              <a:rPr lang="zh-CN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4106545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4.3.1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基本插入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4100" y="2850515"/>
            <a:ext cx="7705402" cy="337284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INSERT INTO TABLE </a:t>
            </a:r>
            <a:r>
              <a:rPr lang="en-US" sz="16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hive_database.clustered_table</a:t>
            </a: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VALUES 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("001","user01","male",20,"YanFa"),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("002","user02","woman",23,"WeiHu"),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("003","user03","woman",25,"YanFa"),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("004","user04","woman",null,"RenShi"),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("005","user05","male",28,"YanFa"),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("006","user06","male",27,"CeShi"),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("007","user07","woman",33,"ShouHou"),</a:t>
            </a:r>
          </a:p>
          <a:p>
            <a:pPr indent="266700" fontAlgn="auto">
              <a:lnSpc>
                <a:spcPct val="150000"/>
              </a:lnSpc>
            </a:pPr>
            <a:r>
              <a:rPr lang="en-US" sz="16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("008","user08","male",32,"CeShi");</a:t>
            </a:r>
            <a:endParaRPr 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74180" y="1223769"/>
            <a:ext cx="9505603" cy="13342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None/>
            </a:pPr>
            <a:r>
              <a:rPr lang="zh-CN" altLang="en-US"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使用虚拟机Node_03远程连接虚拟机Node_02 的 HiveServer2服务操Hive，通过</a:t>
            </a: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基本插入</a:t>
            </a:r>
            <a:r>
              <a:rPr lang="zh-CN" altLang="en-US"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语法向数据库hive_database的分桶表clustered_table插入8条数据向数据库</a:t>
            </a:r>
            <a:r>
              <a:rPr lang="zh-CN" altLang="en-US"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hive_database</a:t>
            </a:r>
            <a:r>
              <a:rPr lang="zh-CN" altLang="en-US"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的分桶表clustered_table插入8条数据。</a:t>
            </a:r>
            <a:endParaRPr lang="en-US" altLang="zh-CN" sz="1800" b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0630" y="1200468"/>
            <a:ext cx="847060" cy="1324270"/>
          </a:xfrm>
          <a:prstGeom prst="rect">
            <a:avLst/>
          </a:prstGeom>
          <a:solidFill>
            <a:srgbClr val="007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/>
              <a:t>示</a:t>
            </a:r>
            <a:endParaRPr kumimoji="1" lang="en-US" altLang="zh-CN" dirty="0"/>
          </a:p>
          <a:p>
            <a:pPr algn="ctr"/>
            <a:r>
              <a:rPr kumimoji="1" lang="zh-CN" altLang="en-US" dirty="0"/>
              <a:t>例</a:t>
            </a:r>
          </a:p>
        </p:txBody>
      </p:sp>
      <p:sp>
        <p:nvSpPr>
          <p:cNvPr id="8" name="矩形 7"/>
          <p:cNvSpPr/>
          <p:nvPr/>
        </p:nvSpPr>
        <p:spPr>
          <a:xfrm>
            <a:off x="910630" y="1193949"/>
            <a:ext cx="10569232" cy="1330789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857" y="4141334"/>
            <a:ext cx="5839981" cy="209677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482260"/>
            <a:ext cx="567159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4.3.1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基本插入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35"/>
          <p:cNvSpPr txBox="1">
            <a:spLocks noChangeArrowheads="1"/>
          </p:cNvSpPr>
          <p:nvPr/>
        </p:nvSpPr>
        <p:spPr bwMode="auto">
          <a:xfrm>
            <a:off x="863639" y="2326660"/>
            <a:ext cx="10344135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成功向分桶表clustered_table中插入数据后，分桶表clustered_table在</a:t>
            </a:r>
            <a:r>
              <a:rPr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的存储目录/user/hive_local/warehouse/hive_database.db/clustered_table下会生成</a:t>
            </a:r>
            <a:r>
              <a:rPr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3个文件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，这三个文件表示分桶表的</a:t>
            </a:r>
            <a:r>
              <a:rPr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3个桶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，可以通过</a:t>
            </a:r>
            <a:r>
              <a:rPr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Hadoop的cat命令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查看每个桶中的数据。</a:t>
            </a:r>
          </a:p>
        </p:txBody>
      </p:sp>
      <p:sp>
        <p:nvSpPr>
          <p:cNvPr id="25" name="矩形 24"/>
          <p:cNvSpPr/>
          <p:nvPr/>
        </p:nvSpPr>
        <p:spPr>
          <a:xfrm>
            <a:off x="909484" y="1124499"/>
            <a:ext cx="1728193" cy="6704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53465" y="1229360"/>
            <a:ext cx="6616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多学一招    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 </a:t>
            </a:r>
            <a:r>
              <a:rPr lang="zh-CN" altLang="en-US" dirty="0">
                <a:solidFill>
                  <a:srgbClr val="005DA2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查看分桶表中每个桶中的数据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查询插入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5603241" y="3328035"/>
            <a:ext cx="5892566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插入数据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的基本操作，能够使用HiveQL语句通过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查询插入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的方式向Hive数据表中插入数据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039360" y="3512185"/>
            <a:ext cx="405130" cy="405130"/>
            <a:chOff x="8881" y="4685"/>
            <a:chExt cx="638" cy="638"/>
          </a:xfrm>
        </p:grpSpPr>
        <p:sp>
          <p:nvSpPr>
            <p:cNvPr id="18" name="椭圆 17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查询插入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372100" y="2061210"/>
            <a:ext cx="625919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查询插入可分为</a:t>
            </a:r>
            <a:r>
              <a:rPr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单表插入、多表插入和本地插入</a:t>
            </a: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，单表插入是将查询的</a:t>
            </a:r>
            <a:r>
              <a:rPr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单个结果集</a:t>
            </a: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插入到一张表中；多表插入是将查询的</a:t>
            </a:r>
            <a:r>
              <a:rPr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多个结果集</a:t>
            </a: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插入到多张表中；本地插入是将查询的</a:t>
            </a:r>
            <a:r>
              <a:rPr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单个结果集</a:t>
            </a: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插入到本地文件系统或HDFS文件系统，</a:t>
            </a:r>
            <a:r>
              <a:rPr lang="zh-CN" altLang="en-US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</a:t>
            </a:r>
            <a:r>
              <a:rPr sz="20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方式的数据插入，可以看作是Hive的导出功能</a:t>
            </a: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接下来，讲解</a:t>
            </a: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这三种查询插入。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196" y="1629594"/>
            <a:ext cx="3715858" cy="40061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2718" y="5590034"/>
            <a:ext cx="972108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查询插入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991235" y="1164590"/>
            <a:ext cx="4967605" cy="5530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单表插入</a:t>
            </a:r>
            <a:r>
              <a:rPr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的语法格式如下所示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91235" y="1845618"/>
            <a:ext cx="8284845" cy="133794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buClrTx/>
              <a:buSzTx/>
              <a:buNone/>
            </a:pPr>
            <a:r>
              <a:rPr 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INSERT OVERWRITE|INTO TABLE </a:t>
            </a:r>
            <a:r>
              <a:rPr lang="en-US" sz="18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tablename</a:t>
            </a:r>
            <a:endParaRPr lang="en-US" sz="1800" b="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indent="266700">
              <a:lnSpc>
                <a:spcPct val="150000"/>
              </a:lnSpc>
              <a:buClrTx/>
              <a:buSzTx/>
              <a:buNone/>
            </a:pPr>
            <a:r>
              <a:rPr 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[PARTITION (partcol1=val1, partcol2=val2 ...) [IF NOT EXISTS]] </a:t>
            </a:r>
          </a:p>
          <a:p>
            <a:pPr indent="266700">
              <a:lnSpc>
                <a:spcPct val="150000"/>
              </a:lnSpc>
              <a:buClrTx/>
              <a:buSzTx/>
              <a:buNone/>
            </a:pPr>
            <a:r>
              <a:rPr 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select_statement1 FROM </a:t>
            </a:r>
            <a:r>
              <a:rPr lang="en-US" sz="18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from_statement</a:t>
            </a:r>
            <a:r>
              <a:rPr 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;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70915" y="3275191"/>
            <a:ext cx="818959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 OVERWRITE </a:t>
            </a:r>
            <a:r>
              <a:rPr sz="20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TABLE：表示</a:t>
            </a:r>
            <a:r>
              <a:rPr sz="20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覆盖插入</a:t>
            </a:r>
            <a:r>
              <a:rPr 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 INTO </a:t>
            </a:r>
            <a:r>
              <a:rPr sz="20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TABLE：表示</a:t>
            </a:r>
            <a:r>
              <a:rPr sz="20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追加插入</a:t>
            </a: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0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Tablename：表示</a:t>
            </a:r>
            <a:r>
              <a:rPr sz="20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插入数据</a:t>
            </a:r>
            <a:r>
              <a:rPr sz="20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的数据表</a:t>
            </a: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0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PARTITION：可选，用于向分区表的</a:t>
            </a:r>
            <a:r>
              <a:rPr sz="20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指定分区</a:t>
            </a:r>
            <a:r>
              <a:rPr sz="20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插入数据</a:t>
            </a: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IF NOT </a:t>
            </a:r>
            <a:r>
              <a:rPr sz="20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EXISTS：可选，用于判断分区是否存在</a:t>
            </a:r>
            <a:r>
              <a:rPr 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select_statement1：表示</a:t>
            </a:r>
            <a:r>
              <a:rPr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查询语句</a:t>
            </a:r>
            <a:r>
              <a:rPr 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FROM from_statement：表示</a:t>
            </a:r>
            <a:r>
              <a:rPr lang="zh-CN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查询</a:t>
            </a:r>
            <a:r>
              <a:rPr 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的数据表。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查询插入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990600" y="1249045"/>
            <a:ext cx="4787900" cy="5530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表插入</a:t>
            </a:r>
            <a:r>
              <a: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的语法格式如下所示。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88060" y="2185035"/>
            <a:ext cx="8636000" cy="383095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buClrTx/>
              <a:buSzTx/>
              <a:buNone/>
            </a:pPr>
            <a:r>
              <a:rPr lang="en-US" sz="1800" b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FROM from_statement</a:t>
            </a:r>
          </a:p>
          <a:p>
            <a:pPr indent="266700">
              <a:lnSpc>
                <a:spcPct val="150000"/>
              </a:lnSpc>
              <a:buClrTx/>
              <a:buSzTx/>
              <a:buNone/>
            </a:pPr>
            <a:r>
              <a:rPr lang="en-US" sz="1800" b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INSERT OVERWRITE TABLE tablename1 </a:t>
            </a:r>
          </a:p>
          <a:p>
            <a:pPr indent="266700">
              <a:lnSpc>
                <a:spcPct val="150000"/>
              </a:lnSpc>
              <a:buClrTx/>
              <a:buSzTx/>
              <a:buNone/>
            </a:pPr>
            <a:r>
              <a:rPr lang="en-US" sz="1800" b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[PARTITION (partcol1=val1, partcol2=val2 ...) [IF NOT EXISTS]] </a:t>
            </a:r>
          </a:p>
          <a:p>
            <a:pPr indent="266700">
              <a:lnSpc>
                <a:spcPct val="150000"/>
              </a:lnSpc>
              <a:buClrTx/>
              <a:buSzTx/>
              <a:buNone/>
            </a:pPr>
            <a:r>
              <a:rPr lang="en-US" sz="1800" b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elect_statement1</a:t>
            </a:r>
          </a:p>
          <a:p>
            <a:pPr indent="266700">
              <a:lnSpc>
                <a:spcPct val="150000"/>
              </a:lnSpc>
              <a:buClrTx/>
              <a:buSzTx/>
              <a:buNone/>
            </a:pPr>
            <a:r>
              <a:rPr lang="en-US" sz="1800" b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[INSERT OVERWRITE TABLE tablename2 </a:t>
            </a:r>
          </a:p>
          <a:p>
            <a:pPr indent="266700">
              <a:lnSpc>
                <a:spcPct val="150000"/>
              </a:lnSpc>
              <a:buClrTx/>
              <a:buSzTx/>
              <a:buNone/>
            </a:pPr>
            <a:r>
              <a:rPr lang="en-US" sz="1800" b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[PARTITION ... [IF NOT EXISTS]] </a:t>
            </a:r>
          </a:p>
          <a:p>
            <a:pPr indent="266700">
              <a:lnSpc>
                <a:spcPct val="150000"/>
              </a:lnSpc>
              <a:buClrTx/>
              <a:buSzTx/>
              <a:buNone/>
            </a:pPr>
            <a:r>
              <a:rPr lang="en-US" sz="1800" b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select_statement2]</a:t>
            </a:r>
          </a:p>
          <a:p>
            <a:pPr indent="266700">
              <a:lnSpc>
                <a:spcPct val="150000"/>
              </a:lnSpc>
              <a:buClrTx/>
              <a:buSzTx/>
              <a:buNone/>
            </a:pPr>
            <a:r>
              <a:rPr lang="en-US" sz="1800" b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[INSERT INTO TABLE tablename2 [PARTITION ...] select_statement2] </a:t>
            </a:r>
          </a:p>
          <a:p>
            <a:pPr indent="266700">
              <a:lnSpc>
                <a:spcPct val="150000"/>
              </a:lnSpc>
              <a:buClrTx/>
              <a:buSzTx/>
              <a:buNone/>
            </a:pPr>
            <a:r>
              <a:rPr lang="en-US" sz="1800" b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...;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671292" y="572758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章节概述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Summary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35"/>
          <p:cNvSpPr txBox="1">
            <a:spLocks noChangeArrowheads="1"/>
          </p:cNvSpPr>
          <p:nvPr/>
        </p:nvSpPr>
        <p:spPr bwMode="auto">
          <a:xfrm>
            <a:off x="4727054" y="2925738"/>
            <a:ext cx="6408712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Hive提供了与SQL相似的数据操作语言</a:t>
            </a:r>
            <a:r>
              <a:rPr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DML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，主要用于操作数据表中的数据，例如数据的</a:t>
            </a:r>
            <a:r>
              <a:rPr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加载、查询和插入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等操作。接下来，本章将针对Hive的数据操作语言DML进行详细讲解。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卡通人物&#10;&#10;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75" y="1916991"/>
            <a:ext cx="3048000" cy="4064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查询插入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939165" y="1265555"/>
            <a:ext cx="4097655" cy="5530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本地</a:t>
            </a:r>
            <a:r>
              <a:rPr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</a:t>
            </a:r>
            <a:r>
              <a:rPr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的语法格式如下所示。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82345" y="2133600"/>
            <a:ext cx="7592060" cy="133794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buClrTx/>
              <a:buSzTx/>
              <a:buNone/>
            </a:pPr>
            <a:r>
              <a:rPr 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INSERT OVERWRITE [LOCAL] DIRECTORY 'directory1'</a:t>
            </a:r>
          </a:p>
          <a:p>
            <a:pPr indent="266700">
              <a:lnSpc>
                <a:spcPct val="150000"/>
              </a:lnSpc>
              <a:buClrTx/>
              <a:buSzTx/>
              <a:buNone/>
            </a:pPr>
            <a:r>
              <a:rPr 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[ROW FORMAT </a:t>
            </a:r>
            <a:r>
              <a:rPr lang="en-US" sz="18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row_format</a:t>
            </a:r>
            <a:r>
              <a:rPr 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 [STORED AS </a:t>
            </a:r>
            <a:r>
              <a:rPr lang="en-US" sz="1800" b="0" dirty="0" err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file_format</a:t>
            </a:r>
            <a:r>
              <a:rPr 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]</a:t>
            </a:r>
          </a:p>
          <a:p>
            <a:pPr indent="266700">
              <a:lnSpc>
                <a:spcPct val="150000"/>
              </a:lnSpc>
              <a:buClrTx/>
              <a:buSzTx/>
              <a:buNone/>
            </a:pPr>
            <a:r>
              <a:rPr lang="en-US" sz="18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SELECT ... FROM ...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10590" y="3717290"/>
            <a:ext cx="77628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20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INSERT OVERWRITE：表示</a:t>
            </a:r>
            <a:r>
              <a:rPr sz="20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覆盖插入</a:t>
            </a:r>
            <a:r>
              <a:rPr lang="zh-CN" sz="20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sz="20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directory1：用于指定</a:t>
            </a:r>
            <a:r>
              <a:rPr lang="zh-CN" sz="20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</a:t>
            </a:r>
            <a:r>
              <a:rPr lang="zh-CN" sz="20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的路径；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sz="20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ROW FORMAT row_format：用于指定</a:t>
            </a:r>
            <a:r>
              <a:rPr lang="zh-CN" sz="20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序列化</a:t>
            </a:r>
            <a:r>
              <a:rPr lang="zh-CN" sz="20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方式；</a:t>
            </a: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sz="20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STORED AS file_format：用于指定</a:t>
            </a:r>
            <a:r>
              <a:rPr lang="zh-CN" sz="20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文件存储</a:t>
            </a:r>
            <a:r>
              <a:rPr lang="zh-CN" sz="20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格式。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查询插入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320811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56835" y="2205355"/>
            <a:ext cx="594868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接下来，一起来学习</a:t>
            </a:r>
            <a:r>
              <a:rPr lang="zh-CN" sz="20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查询插入中</a:t>
            </a:r>
            <a:r>
              <a:rPr lang="zh-CN" sz="20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单表插入、多表</a:t>
            </a:r>
          </a:p>
          <a:p>
            <a:pPr indent="266700" fontAlgn="auto">
              <a:lnSpc>
                <a:spcPct val="150000"/>
              </a:lnSpc>
            </a:pPr>
            <a:r>
              <a:rPr lang="zh-CN" sz="20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插入以及本地插入</a:t>
            </a:r>
            <a:r>
              <a:rPr lang="zh-CN" sz="20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语法的实际使用。</a:t>
            </a:r>
            <a:endParaRPr lang="zh-CN" sz="20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61" y="1352099"/>
            <a:ext cx="3715858" cy="40061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2718" y="5303014"/>
            <a:ext cx="972108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2287220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查询插入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927046" y="2709715"/>
            <a:ext cx="10552816" cy="1621789"/>
            <a:chOff x="2146197" y="3162103"/>
            <a:chExt cx="3345452" cy="1622124"/>
          </a:xfrm>
        </p:grpSpPr>
        <p:sp>
          <p:nvSpPr>
            <p:cNvPr id="21" name="矩形 20"/>
            <p:cNvSpPr/>
            <p:nvPr/>
          </p:nvSpPr>
          <p:spPr bwMode="auto">
            <a:xfrm>
              <a:off x="2146197" y="3162103"/>
              <a:ext cx="3345452" cy="136843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2331052" y="3215453"/>
              <a:ext cx="2494914" cy="1568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it-IT" altLang="zh-CN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INSERT OVERWRITE TABLE partitioned_table1 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it-IT" altLang="zh-CN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PARTITION (province='ShanDong',city='QingDao') 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it-IT" altLang="zh-CN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IF NOT EXISTS SELECT username,age FROM partitioned_table;</a:t>
              </a:r>
            </a:p>
          </p:txBody>
        </p:sp>
      </p:grpSp>
      <p:pic>
        <p:nvPicPr>
          <p:cNvPr id="2" name="图片 2"/>
          <p:cNvPicPr>
            <a:picLocks noChangeAspect="1"/>
          </p:cNvPicPr>
          <p:nvPr/>
        </p:nvPicPr>
        <p:blipFill>
          <a:blip r:embed="rId3"/>
          <a:srcRect t="29848" r="3676" b="27937"/>
          <a:stretch>
            <a:fillRect/>
          </a:stretch>
        </p:blipFill>
        <p:spPr>
          <a:xfrm>
            <a:off x="910630" y="4403328"/>
            <a:ext cx="10552816" cy="2050802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910630" y="1200467"/>
            <a:ext cx="847060" cy="1360187"/>
          </a:xfrm>
          <a:prstGeom prst="rect">
            <a:avLst/>
          </a:prstGeom>
          <a:solidFill>
            <a:srgbClr val="007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/>
              <a:t>示</a:t>
            </a:r>
            <a:endParaRPr kumimoji="1" lang="en-US" altLang="zh-CN" dirty="0"/>
          </a:p>
          <a:p>
            <a:pPr algn="ctr"/>
            <a:r>
              <a:rPr kumimoji="1" lang="zh-CN" altLang="en-US" dirty="0"/>
              <a:t>例</a:t>
            </a:r>
          </a:p>
        </p:txBody>
      </p:sp>
      <p:sp>
        <p:nvSpPr>
          <p:cNvPr id="25" name="矩形 24"/>
          <p:cNvSpPr/>
          <p:nvPr/>
        </p:nvSpPr>
        <p:spPr>
          <a:xfrm>
            <a:off x="910630" y="1193949"/>
            <a:ext cx="10569232" cy="1330789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757690" y="1193949"/>
            <a:ext cx="9505056" cy="17054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在数据库</a:t>
            </a:r>
            <a:r>
              <a:rPr lang="en-US" altLang="zh-CN"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hive_database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中使用查询插入的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单表插入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语法，将分区表</a:t>
            </a:r>
            <a:r>
              <a:rPr lang="en-US" altLang="zh-CN" sz="1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partitioned_table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中列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username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的查询结果集数据，覆盖插入到分区表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partitioned_table1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的二级分区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province=</a:t>
            </a:r>
            <a:r>
              <a:rPr lang="en-US" altLang="zh-CN" sz="1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ShanDong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/city=</a:t>
            </a:r>
            <a:r>
              <a:rPr lang="en-US" altLang="zh-CN" sz="1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QingDao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2287220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查询插入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45822" y="2960672"/>
            <a:ext cx="10534040" cy="2676525"/>
            <a:chOff x="-190146" y="2610283"/>
            <a:chExt cx="9679585" cy="2676525"/>
          </a:xfrm>
        </p:grpSpPr>
        <p:sp>
          <p:nvSpPr>
            <p:cNvPr id="44" name="矩形 43"/>
            <p:cNvSpPr/>
            <p:nvPr/>
          </p:nvSpPr>
          <p:spPr bwMode="auto">
            <a:xfrm>
              <a:off x="-190146" y="2678228"/>
              <a:ext cx="9679585" cy="26079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45" name="矩形 44"/>
            <p:cNvSpPr/>
            <p:nvPr/>
          </p:nvSpPr>
          <p:spPr bwMode="auto">
            <a:xfrm>
              <a:off x="73594" y="2610283"/>
              <a:ext cx="6519365" cy="26765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it-IT" altLang="zh-CN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FROM clustered_table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it-IT" altLang="zh-CN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INSERT INTO TABLE partitioned_table 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it-IT" altLang="zh-CN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PARTITION (province='ShanDong',city='JiNan') 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it-IT" altLang="zh-CN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SELECT name,age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it-IT" altLang="zh-CN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INSERT OVERWRITE TABLE partitioned_table1 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it-IT" altLang="zh-CN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PARTITION (province='ShanDong',city='QingDao') 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it-IT" altLang="zh-CN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SELECT name,age;</a:t>
              </a:r>
            </a:p>
          </p:txBody>
        </p:sp>
      </p:grpSp>
      <p:sp>
        <p:nvSpPr>
          <p:cNvPr id="25" name="矩形 24"/>
          <p:cNvSpPr/>
          <p:nvPr/>
        </p:nvSpPr>
        <p:spPr>
          <a:xfrm>
            <a:off x="910630" y="1200467"/>
            <a:ext cx="847060" cy="1360187"/>
          </a:xfrm>
          <a:prstGeom prst="rect">
            <a:avLst/>
          </a:prstGeom>
          <a:solidFill>
            <a:srgbClr val="007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/>
              <a:t>示</a:t>
            </a:r>
            <a:endParaRPr kumimoji="1" lang="en-US" altLang="zh-CN" dirty="0"/>
          </a:p>
          <a:p>
            <a:pPr algn="ctr"/>
            <a:r>
              <a:rPr kumimoji="1" lang="zh-CN" altLang="en-US" dirty="0"/>
              <a:t>例</a:t>
            </a:r>
          </a:p>
        </p:txBody>
      </p:sp>
      <p:sp>
        <p:nvSpPr>
          <p:cNvPr id="32" name="矩形 31"/>
          <p:cNvSpPr/>
          <p:nvPr/>
        </p:nvSpPr>
        <p:spPr>
          <a:xfrm>
            <a:off x="910630" y="1193949"/>
            <a:ext cx="10569232" cy="1330789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783244" y="1285913"/>
            <a:ext cx="9696618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在数据库</a:t>
            </a:r>
            <a:r>
              <a:rPr lang="en-US" altLang="zh-CN" sz="16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hive_database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中使用查询插入的</a:t>
            </a: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多表插入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语法，将分桶表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clustered_table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中列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age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的查询结果集数据，覆盖插入到分区表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partitioned_table1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的二级分区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province=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ShanDong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/city=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QingDao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，并且</a:t>
            </a: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追加插入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到分区表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partitioned_table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的二级分区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province=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ShanDong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/city=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JiNan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 bwMode="auto">
          <a:xfrm>
            <a:off x="927046" y="2709714"/>
            <a:ext cx="10552816" cy="280831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32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  <a:sym typeface="+mn-ea"/>
            </a:endParaRPr>
          </a:p>
        </p:txBody>
      </p:sp>
      <p:sp>
        <p:nvSpPr>
          <p:cNvPr id="31" name="Title 1"/>
          <p:cNvSpPr txBox="1"/>
          <p:nvPr/>
        </p:nvSpPr>
        <p:spPr>
          <a:xfrm>
            <a:off x="1143690" y="266995"/>
            <a:ext cx="2287220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查询插入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43690" y="2691001"/>
            <a:ext cx="604202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  <a:defRPr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INSERT OVERWRITE LOCAL </a:t>
            </a:r>
          </a:p>
          <a:p>
            <a:pPr algn="l">
              <a:lnSpc>
                <a:spcPct val="150000"/>
              </a:lnSpc>
              <a:buClrTx/>
              <a:buSzTx/>
              <a:buNone/>
              <a:defRPr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DIRECTORY '/export/data/hive_data/clustered_table'</a:t>
            </a:r>
          </a:p>
          <a:p>
            <a:pPr algn="l">
              <a:lnSpc>
                <a:spcPct val="150000"/>
              </a:lnSpc>
              <a:buClrTx/>
              <a:buSzTx/>
              <a:buNone/>
              <a:defRPr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ROW FORMAT DELIMITED</a:t>
            </a:r>
          </a:p>
          <a:p>
            <a:pPr algn="l">
              <a:lnSpc>
                <a:spcPct val="150000"/>
              </a:lnSpc>
              <a:buClrTx/>
              <a:buSzTx/>
              <a:buNone/>
              <a:defRPr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FIELDS TERMINATED BY ','</a:t>
            </a:r>
          </a:p>
          <a:p>
            <a:pPr algn="l">
              <a:lnSpc>
                <a:spcPct val="150000"/>
              </a:lnSpc>
              <a:buClrTx/>
              <a:buSzTx/>
              <a:buNone/>
              <a:defRPr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LINES TERMINATED BY '\n'</a:t>
            </a:r>
          </a:p>
          <a:p>
            <a:pPr algn="l">
              <a:lnSpc>
                <a:spcPct val="150000"/>
              </a:lnSpc>
              <a:buClrTx/>
              <a:buSzTx/>
              <a:buNone/>
              <a:defRPr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STORED AS textfile</a:t>
            </a:r>
          </a:p>
          <a:p>
            <a:pPr algn="l">
              <a:lnSpc>
                <a:spcPct val="150000"/>
              </a:lnSpc>
              <a:buClrTx/>
              <a:buSzTx/>
              <a:buNone/>
              <a:defRPr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SELECT * FROM clustered_table;</a:t>
            </a:r>
            <a:endParaRPr lang="it-IT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0629" y="1200467"/>
            <a:ext cx="890233" cy="1149207"/>
          </a:xfrm>
          <a:prstGeom prst="rect">
            <a:avLst/>
          </a:prstGeom>
          <a:solidFill>
            <a:srgbClr val="007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/>
              <a:t>示</a:t>
            </a:r>
            <a:endParaRPr kumimoji="1" lang="en-US" altLang="zh-CN" dirty="0"/>
          </a:p>
          <a:p>
            <a:pPr algn="ctr"/>
            <a:r>
              <a:rPr kumimoji="1" lang="zh-CN" altLang="en-US" dirty="0"/>
              <a:t>例</a:t>
            </a:r>
          </a:p>
        </p:txBody>
      </p:sp>
      <p:sp>
        <p:nvSpPr>
          <p:cNvPr id="21" name="矩形 20"/>
          <p:cNvSpPr/>
          <p:nvPr/>
        </p:nvSpPr>
        <p:spPr>
          <a:xfrm>
            <a:off x="910630" y="1193949"/>
            <a:ext cx="10569232" cy="1149207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1846734" y="1341562"/>
            <a:ext cx="9633128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在数据库</a:t>
            </a:r>
            <a:r>
              <a:rPr lang="en-US" altLang="zh-CN" sz="16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hive_database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中使用查询插入的本地插入语法，将</a:t>
            </a:r>
            <a:r>
              <a:rPr lang="zh-CN" altLang="en-US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分桶表</a:t>
            </a:r>
            <a:r>
              <a:rPr lang="en-US" altLang="zh-CN" sz="16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clustered_table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数据插入到本地文件系统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/export/data/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hive_data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clustered_table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4.3.2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查询插入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18540" y="2376805"/>
            <a:ext cx="1050036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查询插入语句无法指定具体向数据表中的那几列插入数据，在查询语句中需要注意</a:t>
            </a:r>
            <a:r>
              <a:rPr lang="zh-CN" altLang="en-US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列的个数</a:t>
            </a: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需要与</a:t>
            </a:r>
            <a:r>
              <a:rPr lang="zh-CN" altLang="en-US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插入数据表中列的个数</a:t>
            </a:r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保持一致。例数据表A中有5列，数据表B中有2列，那么查询数据表A插入数据表B时，只能查询数据表A的2列数据插入数据表B。</a:t>
            </a:r>
          </a:p>
        </p:txBody>
      </p:sp>
      <p:sp>
        <p:nvSpPr>
          <p:cNvPr id="4" name="矩形 3"/>
          <p:cNvSpPr/>
          <p:nvPr/>
        </p:nvSpPr>
        <p:spPr>
          <a:xfrm>
            <a:off x="1018704" y="1053379"/>
            <a:ext cx="1728193" cy="6704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43635" y="1158240"/>
            <a:ext cx="9867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脚下留心   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</a:t>
            </a:r>
            <a:r>
              <a:rPr dirty="0">
                <a:solidFill>
                  <a:srgbClr val="005DA2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保证插入数据表列的数量与查询数据表列的数量一致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向分区表插入数据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039360" y="3605530"/>
            <a:ext cx="405130" cy="405130"/>
            <a:chOff x="8881" y="4685"/>
            <a:chExt cx="638" cy="638"/>
          </a:xfrm>
        </p:grpSpPr>
        <p:sp>
          <p:nvSpPr>
            <p:cNvPr id="3" name="椭圆 2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444491" y="3390265"/>
            <a:ext cx="5979308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掌握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插入数据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的基本操作，能够使用HiveQL语句通过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动态分区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静态分区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混合分区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的方式向Hive分区表中插入数据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向分区表插入数据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0363" y="1978973"/>
            <a:ext cx="9376005" cy="133794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altLang="en-US"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</a:t>
            </a:r>
            <a:r>
              <a:rPr lang="it-IT" altLang="zh-CN"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INSERT INTO TABLE partitioned_table </a:t>
            </a:r>
          </a:p>
          <a:p>
            <a:pPr indent="266700" fontAlgn="auto">
              <a:lnSpc>
                <a:spcPct val="150000"/>
              </a:lnSpc>
            </a:pPr>
            <a:r>
              <a:rPr lang="en-US" altLang="it-IT"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</a:t>
            </a:r>
            <a:r>
              <a:rPr lang="it-IT" altLang="zh-CN"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PARTITION (province='ShanDong', city='JiNan') </a:t>
            </a:r>
          </a:p>
          <a:p>
            <a:pPr indent="266700" fontAlgn="auto">
              <a:lnSpc>
                <a:spcPct val="150000"/>
              </a:lnSpc>
            </a:pPr>
            <a:r>
              <a:rPr lang="en-US" altLang="it-IT"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</a:t>
            </a:r>
            <a:r>
              <a:rPr lang="it-IT" altLang="zh-CN"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VALUES ("user22",44),("user33",55);</a:t>
            </a:r>
            <a:endParaRPr lang="it-IT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pic>
        <p:nvPicPr>
          <p:cNvPr id="13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2718" y="3423021"/>
            <a:ext cx="7415279" cy="327045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323773" y="1121831"/>
            <a:ext cx="8062595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使用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静态分区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的方式向分区表partitioned_table中插入数据。</a:t>
            </a:r>
            <a:endParaRPr 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13025" y="1103636"/>
            <a:ext cx="1080120" cy="605809"/>
          </a:xfrm>
          <a:prstGeom prst="rect">
            <a:avLst/>
          </a:prstGeom>
          <a:solidFill>
            <a:srgbClr val="0075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dirty="0"/>
              <a:t>示例</a:t>
            </a:r>
          </a:p>
        </p:txBody>
      </p:sp>
      <p:sp>
        <p:nvSpPr>
          <p:cNvPr id="11" name="矩形 10"/>
          <p:cNvSpPr/>
          <p:nvPr/>
        </p:nvSpPr>
        <p:spPr>
          <a:xfrm>
            <a:off x="998482" y="1092990"/>
            <a:ext cx="9288154" cy="605809"/>
          </a:xfrm>
          <a:prstGeom prst="rect">
            <a:avLst/>
          </a:prstGeom>
          <a:noFill/>
          <a:ln w="952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向分区表插入数据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320811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15086" y="2824087"/>
            <a:ext cx="6294162" cy="4996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接下来，一起来学习使用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动态分区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向分区表插入数据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61" y="1352099"/>
            <a:ext cx="3715858" cy="40061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2718" y="5303014"/>
            <a:ext cx="972108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向分区表插入数据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82638" y="1269554"/>
            <a:ext cx="10513168" cy="96128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使用Hive动态分区前，需要在Hive配置文件</a:t>
            </a:r>
            <a:r>
              <a:rPr lang="zh-CN" altLang="en-US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hive-site.xml</a:t>
            </a:r>
            <a:r>
              <a:rPr lang="zh-CN" altLang="en-US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中配置如下内容，配置完成后需要</a:t>
            </a:r>
            <a:r>
              <a:rPr lang="zh-CN" altLang="en-US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重启</a:t>
            </a:r>
            <a:r>
              <a:rPr lang="zh-CN" altLang="en-US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虚拟机Node02的HiveServer2服务使配置内容生效。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82638" y="2487485"/>
            <a:ext cx="9704044" cy="188461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it-IT" alt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&lt;</a:t>
            </a:r>
            <a:r>
              <a:rPr lang="it-IT" altLang="zh-CN" sz="20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property</a:t>
            </a:r>
            <a:r>
              <a:rPr lang="it-IT" alt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&gt;</a:t>
            </a:r>
          </a:p>
          <a:p>
            <a:pPr indent="266700" fontAlgn="auto">
              <a:lnSpc>
                <a:spcPct val="150000"/>
              </a:lnSpc>
            </a:pPr>
            <a:r>
              <a:rPr lang="it-IT" alt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&lt;</a:t>
            </a:r>
            <a:r>
              <a:rPr lang="it-IT" altLang="zh-CN" sz="20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name</a:t>
            </a:r>
            <a:r>
              <a:rPr lang="it-IT" alt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&gt;</a:t>
            </a:r>
            <a:r>
              <a:rPr lang="it-IT" altLang="zh-CN" sz="20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hive.exec.dynamic.partition.mode</a:t>
            </a:r>
            <a:r>
              <a:rPr lang="it-IT" alt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&lt;/</a:t>
            </a:r>
            <a:r>
              <a:rPr lang="it-IT" altLang="zh-CN" sz="20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name</a:t>
            </a:r>
            <a:r>
              <a:rPr lang="it-IT" alt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&gt;</a:t>
            </a:r>
          </a:p>
          <a:p>
            <a:pPr indent="266700" fontAlgn="auto">
              <a:lnSpc>
                <a:spcPct val="150000"/>
              </a:lnSpc>
            </a:pPr>
            <a:r>
              <a:rPr lang="it-IT" alt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     &lt;</a:t>
            </a:r>
            <a:r>
              <a:rPr lang="it-IT" altLang="zh-CN" sz="20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value</a:t>
            </a:r>
            <a:r>
              <a:rPr lang="it-IT" alt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&gt;</a:t>
            </a:r>
            <a:r>
              <a:rPr lang="it-IT" altLang="zh-CN" sz="20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nostrict</a:t>
            </a:r>
            <a:r>
              <a:rPr lang="it-IT" alt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&lt;/</a:t>
            </a:r>
            <a:r>
              <a:rPr lang="it-IT" altLang="zh-CN" sz="20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value</a:t>
            </a:r>
            <a:r>
              <a:rPr lang="it-IT" alt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&gt;</a:t>
            </a:r>
          </a:p>
          <a:p>
            <a:pPr indent="266700" fontAlgn="auto">
              <a:lnSpc>
                <a:spcPct val="150000"/>
              </a:lnSpc>
            </a:pPr>
            <a:r>
              <a:rPr lang="it-IT" alt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&lt;/</a:t>
            </a:r>
            <a:r>
              <a:rPr lang="it-IT" altLang="zh-CN" sz="20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property</a:t>
            </a:r>
            <a:r>
              <a:rPr lang="it-IT" alt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&gt;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837863" y="572758"/>
            <a:ext cx="3007988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119265" y="1933199"/>
            <a:ext cx="1192190" cy="613062"/>
            <a:chOff x="2215144" y="982844"/>
            <a:chExt cx="1244730" cy="842780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19265" y="2997107"/>
            <a:ext cx="1192190" cy="618406"/>
            <a:chOff x="2215144" y="2026500"/>
            <a:chExt cx="1244730" cy="850129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19265" y="4071195"/>
            <a:ext cx="1192190" cy="614525"/>
            <a:chOff x="2215144" y="3084852"/>
            <a:chExt cx="1244730" cy="844793"/>
          </a:xfrm>
        </p:grpSpPr>
        <p:sp>
          <p:nvSpPr>
            <p:cNvPr id="52" name="平行四边形 51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3" name="文本框 11"/>
            <p:cNvSpPr txBox="1"/>
            <p:nvPr/>
          </p:nvSpPr>
          <p:spPr>
            <a:xfrm>
              <a:off x="2393075" y="3125750"/>
              <a:ext cx="1066799" cy="80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119265" y="5140978"/>
            <a:ext cx="1192190" cy="613061"/>
            <a:chOff x="2215144" y="4135856"/>
            <a:chExt cx="1244730" cy="842781"/>
          </a:xfrm>
        </p:grpSpPr>
        <p:sp>
          <p:nvSpPr>
            <p:cNvPr id="55" name="平行四边形 54"/>
            <p:cNvSpPr/>
            <p:nvPr/>
          </p:nvSpPr>
          <p:spPr>
            <a:xfrm>
              <a:off x="2215144" y="4135856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6" name="文本框 12"/>
            <p:cNvSpPr txBox="1"/>
            <p:nvPr/>
          </p:nvSpPr>
          <p:spPr>
            <a:xfrm>
              <a:off x="2393075" y="4169272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24817" y="1911020"/>
            <a:ext cx="5142331" cy="613062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1196" y="1036090"/>
              <a:ext cx="2827147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加载文件</a:t>
              </a: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024817" y="2980281"/>
            <a:ext cx="5142331" cy="613062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841196" y="1730243"/>
              <a:ext cx="2827147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Source Han Sans K Bold" panose="020B0800000000000000" pitchFamily="34" charset="-128"/>
                </a:rPr>
                <a:t>基本查询</a:t>
              </a:r>
              <a:endParaRPr 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024817" y="4049542"/>
            <a:ext cx="5142331" cy="613062"/>
            <a:chOff x="4315150" y="2341731"/>
            <a:chExt cx="3857250" cy="540057"/>
          </a:xfrm>
        </p:grpSpPr>
        <p:sp>
          <p:nvSpPr>
            <p:cNvPr id="67" name="矩形 66"/>
            <p:cNvSpPr/>
            <p:nvPr/>
          </p:nvSpPr>
          <p:spPr>
            <a:xfrm>
              <a:off x="4841197" y="2424395"/>
              <a:ext cx="2827146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Source Han Sans K Bold" panose="020B0800000000000000" pitchFamily="34" charset="-128"/>
                </a:rPr>
                <a:t>插入数据</a:t>
              </a:r>
              <a:endParaRPr lang="en-GB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8" name="平行四边形 67"/>
            <p:cNvSpPr/>
            <p:nvPr/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024817" y="5118803"/>
            <a:ext cx="5142331" cy="613062"/>
            <a:chOff x="4315150" y="3035884"/>
            <a:chExt cx="3857250" cy="540057"/>
          </a:xfrm>
        </p:grpSpPr>
        <p:sp>
          <p:nvSpPr>
            <p:cNvPr id="70" name="矩形 69"/>
            <p:cNvSpPr/>
            <p:nvPr/>
          </p:nvSpPr>
          <p:spPr>
            <a:xfrm>
              <a:off x="4841196" y="3118548"/>
              <a:ext cx="2827147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IMPORT和EXPORT</a:t>
              </a:r>
            </a:p>
          </p:txBody>
        </p:sp>
        <p:sp>
          <p:nvSpPr>
            <p:cNvPr id="71" name="平行四边形 70"/>
            <p:cNvSpPr/>
            <p:nvPr/>
          </p:nvSpPr>
          <p:spPr>
            <a:xfrm>
              <a:off x="4315150" y="3035884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向分区表插入数据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3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1730420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0" y="3648571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730420" y="382041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6" name="1"/>
          <p:cNvSpPr txBox="1"/>
          <p:nvPr>
            <p:custDataLst>
              <p:tags r:id="rId1"/>
            </p:custDataLst>
          </p:nvPr>
        </p:nvSpPr>
        <p:spPr>
          <a:xfrm>
            <a:off x="4126316" y="995851"/>
            <a:ext cx="507365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zh-CN" altLang="en-US" sz="20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创建分区表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5807174" y="1485900"/>
            <a:ext cx="1740990" cy="76200"/>
            <a:chOff x="5722952" y="3100583"/>
            <a:chExt cx="1299302" cy="45722"/>
          </a:xfrm>
        </p:grpSpPr>
        <p:cxnSp>
          <p:nvCxnSpPr>
            <p:cNvPr id="58" name="直线连接符 8"/>
            <p:cNvCxnSpPr/>
            <p:nvPr/>
          </p:nvCxnSpPr>
          <p:spPr>
            <a:xfrm>
              <a:off x="5768668" y="3123298"/>
              <a:ext cx="120278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椭圆 58"/>
            <p:cNvSpPr/>
            <p:nvPr/>
          </p:nvSpPr>
          <p:spPr>
            <a:xfrm>
              <a:off x="5722952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309255" y="1717095"/>
            <a:ext cx="80344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在数据库</a:t>
            </a:r>
            <a:r>
              <a:rPr 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hive_database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中创建一个分区表</a:t>
            </a:r>
            <a:r>
              <a:rPr 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dynamic_table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862758" y="2339975"/>
            <a:ext cx="7480920" cy="415417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lnSpc>
                <a:spcPct val="15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CREATE  TABLE IF NOT EXISTS  </a:t>
            </a:r>
          </a:p>
          <a:p>
            <a:pPr indent="266700" algn="l">
              <a:lnSpc>
                <a:spcPct val="15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hive_database.dynamic_table(</a:t>
            </a:r>
          </a:p>
          <a:p>
            <a:pPr indent="266700" algn="l">
              <a:lnSpc>
                <a:spcPct val="15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username STRING,</a:t>
            </a:r>
          </a:p>
          <a:p>
            <a:pPr indent="266700" algn="l">
              <a:lnSpc>
                <a:spcPct val="15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age INT</a:t>
            </a:r>
          </a:p>
          <a:p>
            <a:pPr indent="266700" algn="l">
              <a:lnSpc>
                <a:spcPct val="15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 PARTITIONED BY (</a:t>
            </a:r>
          </a:p>
          <a:p>
            <a:pPr indent="266700" algn="l">
              <a:lnSpc>
                <a:spcPct val="15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gender_type STRING</a:t>
            </a:r>
          </a:p>
          <a:p>
            <a:pPr indent="266700" algn="l">
              <a:lnSpc>
                <a:spcPct val="15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indent="266700" algn="l">
              <a:lnSpc>
                <a:spcPct val="15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ROW FORMAT DELIMITED</a:t>
            </a:r>
          </a:p>
          <a:p>
            <a:pPr indent="266700" algn="l">
              <a:lnSpc>
                <a:spcPct val="15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FIELDS TERMINATED BY ','</a:t>
            </a:r>
          </a:p>
          <a:p>
            <a:pPr indent="266700" algn="l">
              <a:lnSpc>
                <a:spcPct val="15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LINES TERMINATED BY '\n'</a:t>
            </a:r>
          </a:p>
          <a:p>
            <a:pPr indent="266700" algn="l">
              <a:lnSpc>
                <a:spcPct val="15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STORED AS textfile;</a:t>
            </a:r>
            <a:endParaRPr lang="it-IT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580" y="5219561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</a:p>
        </p:txBody>
      </p:sp>
      <p:sp>
        <p:nvSpPr>
          <p:cNvPr id="3" name="椭圆 2"/>
          <p:cNvSpPr/>
          <p:nvPr/>
        </p:nvSpPr>
        <p:spPr>
          <a:xfrm>
            <a:off x="1730420" y="539076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6534" y="2133650"/>
            <a:ext cx="1697534" cy="515997"/>
            <a:chOff x="-2086" y="2141478"/>
            <a:chExt cx="1697534" cy="515997"/>
          </a:xfrm>
        </p:grpSpPr>
        <p:sp>
          <p:nvSpPr>
            <p:cNvPr id="20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向分区表插入数据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06776" y="3382010"/>
            <a:ext cx="8953350" cy="1246505"/>
            <a:chOff x="2067602" y="1887673"/>
            <a:chExt cx="6610591" cy="1246364"/>
          </a:xfrm>
        </p:grpSpPr>
        <p:sp>
          <p:nvSpPr>
            <p:cNvPr id="14" name="矩形 13"/>
            <p:cNvSpPr/>
            <p:nvPr/>
          </p:nvSpPr>
          <p:spPr bwMode="auto">
            <a:xfrm>
              <a:off x="2067602" y="1887673"/>
              <a:ext cx="6610591" cy="124636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2280265" y="2069141"/>
              <a:ext cx="6071870" cy="8743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it-IT" altLang="zh-CN" sz="1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INSERT INTO TABLE dynamic_table PARTITION (gender_type) 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it-IT" altLang="zh-CN" sz="1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SELECT name,age,gender FROM clustered_table;</a:t>
              </a:r>
            </a:p>
          </p:txBody>
        </p:sp>
      </p:grpSp>
      <p:cxnSp>
        <p:nvCxnSpPr>
          <p:cNvPr id="16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1730420" y="227766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30305" y="2141475"/>
            <a:ext cx="1760343" cy="515997"/>
            <a:chOff x="-2086" y="2158690"/>
            <a:chExt cx="1760343" cy="515997"/>
          </a:xfrm>
          <a:solidFill>
            <a:schemeClr val="bg1"/>
          </a:solidFill>
        </p:grpSpPr>
        <p:sp>
          <p:nvSpPr>
            <p:cNvPr id="19" name="箭头: 五边形 31"/>
            <p:cNvSpPr/>
            <p:nvPr/>
          </p:nvSpPr>
          <p:spPr>
            <a:xfrm>
              <a:off x="119959" y="2158690"/>
              <a:ext cx="1638298" cy="5159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步骤</a:t>
              </a:r>
              <a:r>
                <a:rPr lang="en-US" altLang="zh-CN" sz="2400" dirty="0">
                  <a:latin typeface="+mn-ea"/>
                </a:rPr>
                <a:t>1</a:t>
              </a:r>
              <a:endParaRPr lang="zh-CN" altLang="en-US" sz="2400" dirty="0">
                <a:latin typeface="+mn-ea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1730420" y="371373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3" name="1"/>
          <p:cNvSpPr txBox="1"/>
          <p:nvPr>
            <p:custDataLst>
              <p:tags r:id="rId1"/>
            </p:custDataLst>
          </p:nvPr>
        </p:nvSpPr>
        <p:spPr>
          <a:xfrm>
            <a:off x="2351405" y="1053530"/>
            <a:ext cx="780986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 defTabSz="457200">
              <a:defRPr/>
            </a:pPr>
            <a:r>
              <a:rPr lang="zh-CN" altLang="en-US" sz="20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向分区表插入列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602605" y="1557655"/>
            <a:ext cx="1409700" cy="76200"/>
            <a:chOff x="5367867" y="3100583"/>
            <a:chExt cx="1654387" cy="45722"/>
          </a:xfrm>
        </p:grpSpPr>
        <p:cxnSp>
          <p:nvCxnSpPr>
            <p:cNvPr id="25" name="直线连接符 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2" y="3513065"/>
            <a:ext cx="1697534" cy="515997"/>
            <a:chOff x="-2086" y="2141478"/>
            <a:chExt cx="1697534" cy="515997"/>
          </a:xfrm>
        </p:grpSpPr>
        <p:sp>
          <p:nvSpPr>
            <p:cNvPr id="29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30305" y="5122800"/>
            <a:ext cx="1760343" cy="515997"/>
            <a:chOff x="-2086" y="2158690"/>
            <a:chExt cx="1760343" cy="515997"/>
          </a:xfrm>
          <a:solidFill>
            <a:schemeClr val="bg1"/>
          </a:solidFill>
        </p:grpSpPr>
        <p:sp>
          <p:nvSpPr>
            <p:cNvPr id="8" name="箭头: 五边形 31"/>
            <p:cNvSpPr/>
            <p:nvPr/>
          </p:nvSpPr>
          <p:spPr>
            <a:xfrm>
              <a:off x="119959" y="2158690"/>
              <a:ext cx="1638298" cy="5159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-2086" y="2168643"/>
              <a:ext cx="1490650" cy="4603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步骤</a:t>
              </a:r>
              <a:r>
                <a:rPr lang="en-US" altLang="zh-CN" sz="2400" dirty="0">
                  <a:latin typeface="+mn-ea"/>
                </a:rPr>
                <a:t>3</a:t>
              </a:r>
            </a:p>
          </p:txBody>
        </p:sp>
      </p:grpSp>
      <p:sp>
        <p:nvSpPr>
          <p:cNvPr id="10" name="椭圆 9"/>
          <p:cNvSpPr/>
          <p:nvPr/>
        </p:nvSpPr>
        <p:spPr>
          <a:xfrm>
            <a:off x="1697400" y="532156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34767" y="1926333"/>
            <a:ext cx="9253042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将分桶表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clustered_table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中列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age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gender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的查询结果集数据，以动态分区的方式插入到分区表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dynamic_table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向分区表插入数据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6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1730420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30305" y="2141475"/>
            <a:ext cx="1760343" cy="515997"/>
            <a:chOff x="-2086" y="2158690"/>
            <a:chExt cx="1760343" cy="515997"/>
          </a:xfrm>
          <a:solidFill>
            <a:schemeClr val="bg1"/>
          </a:solidFill>
        </p:grpSpPr>
        <p:sp>
          <p:nvSpPr>
            <p:cNvPr id="19" name="箭头: 五边形 31"/>
            <p:cNvSpPr/>
            <p:nvPr/>
          </p:nvSpPr>
          <p:spPr>
            <a:xfrm>
              <a:off x="119959" y="2158690"/>
              <a:ext cx="1638298" cy="5159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步骤</a:t>
              </a:r>
              <a:r>
                <a:rPr lang="en-US" altLang="zh-CN" sz="2400" dirty="0">
                  <a:latin typeface="+mn-ea"/>
                </a:rPr>
                <a:t>1</a:t>
              </a:r>
              <a:endParaRPr lang="zh-CN" altLang="en-US" sz="2400" dirty="0">
                <a:latin typeface="+mn-ea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1730420" y="371373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3" name="1"/>
          <p:cNvSpPr txBox="1"/>
          <p:nvPr>
            <p:custDataLst>
              <p:tags r:id="rId1"/>
            </p:custDataLst>
          </p:nvPr>
        </p:nvSpPr>
        <p:spPr>
          <a:xfrm>
            <a:off x="2389797" y="991870"/>
            <a:ext cx="780986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 defTabSz="457200">
              <a:defRPr/>
            </a:pPr>
            <a:r>
              <a:rPr lang="zh-CN" altLang="en-US" sz="20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查询分区表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490210" y="1485900"/>
            <a:ext cx="1645920" cy="76200"/>
            <a:chOff x="5367867" y="3100583"/>
            <a:chExt cx="1654387" cy="45722"/>
          </a:xfrm>
        </p:grpSpPr>
        <p:cxnSp>
          <p:nvCxnSpPr>
            <p:cNvPr id="25" name="直线连接符 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30305" y="5122800"/>
            <a:ext cx="1760343" cy="515997"/>
            <a:chOff x="-2086" y="2158690"/>
            <a:chExt cx="1760343" cy="515997"/>
          </a:xfrm>
          <a:solidFill>
            <a:schemeClr val="bg1"/>
          </a:solidFill>
        </p:grpSpPr>
        <p:sp>
          <p:nvSpPr>
            <p:cNvPr id="8" name="箭头: 五边形 31"/>
            <p:cNvSpPr/>
            <p:nvPr/>
          </p:nvSpPr>
          <p:spPr>
            <a:xfrm>
              <a:off x="119959" y="2158690"/>
              <a:ext cx="1638298" cy="5159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-2086" y="2168643"/>
              <a:ext cx="1490650" cy="4603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步骤</a:t>
              </a:r>
              <a:r>
                <a:rPr lang="en-US" altLang="zh-CN" sz="2400" dirty="0">
                  <a:latin typeface="+mn-ea"/>
                </a:rPr>
                <a:t>3</a:t>
              </a:r>
            </a:p>
          </p:txBody>
        </p:sp>
      </p:grpSp>
      <p:sp>
        <p:nvSpPr>
          <p:cNvPr id="10" name="椭圆 9"/>
          <p:cNvSpPr/>
          <p:nvPr/>
        </p:nvSpPr>
        <p:spPr>
          <a:xfrm>
            <a:off x="1697400" y="532156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2" y="5151365"/>
            <a:ext cx="1697534" cy="515997"/>
            <a:chOff x="-2086" y="2141478"/>
            <a:chExt cx="1697534" cy="515997"/>
          </a:xfrm>
        </p:grpSpPr>
        <p:sp>
          <p:nvSpPr>
            <p:cNvPr id="4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-2086" y="2168643"/>
              <a:ext cx="149065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3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5" y="3532125"/>
            <a:ext cx="1760343" cy="515997"/>
            <a:chOff x="-2086" y="2158690"/>
            <a:chExt cx="1760343" cy="515997"/>
          </a:xfrm>
          <a:solidFill>
            <a:schemeClr val="bg1"/>
          </a:solidFill>
        </p:grpSpPr>
        <p:sp>
          <p:nvSpPr>
            <p:cNvPr id="12" name="箭头: 五边形 31"/>
            <p:cNvSpPr/>
            <p:nvPr/>
          </p:nvSpPr>
          <p:spPr>
            <a:xfrm>
              <a:off x="119959" y="2158690"/>
              <a:ext cx="1638298" cy="5159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-2086" y="2168643"/>
              <a:ext cx="1490650" cy="4603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步骤</a:t>
              </a:r>
              <a:r>
                <a:rPr lang="en-US" altLang="zh-CN" sz="2400" dirty="0">
                  <a:latin typeface="+mn-ea"/>
                </a:rPr>
                <a:t>2</a:t>
              </a:r>
            </a:p>
          </p:txBody>
        </p:sp>
      </p:grpSp>
      <p:pic>
        <p:nvPicPr>
          <p:cNvPr id="21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8512" y="3115310"/>
            <a:ext cx="7371110" cy="341082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22798" y="1917626"/>
            <a:ext cx="8496944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SHOW PARTITIONS 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dynamic_table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;”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命令，查询分区表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dynamic_table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的分区信息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向分区表插入数据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320811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28590" y="2348865"/>
            <a:ext cx="5147945" cy="96128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接下来，一起来学习使用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混合分区分区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向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26670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分区表插入数据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61" y="1352099"/>
            <a:ext cx="3715858" cy="40061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2718" y="5303014"/>
            <a:ext cx="972108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向分区表插入数据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3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1730420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086" y="2141478"/>
            <a:ext cx="1697534" cy="515997"/>
            <a:chOff x="-2086" y="2141478"/>
            <a:chExt cx="1697534" cy="515997"/>
          </a:xfrm>
        </p:grpSpPr>
        <p:sp>
          <p:nvSpPr>
            <p:cNvPr id="26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0" y="3648571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730420" y="382041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6" name="1"/>
          <p:cNvSpPr txBox="1"/>
          <p:nvPr>
            <p:custDataLst>
              <p:tags r:id="rId1"/>
            </p:custDataLst>
          </p:nvPr>
        </p:nvSpPr>
        <p:spPr>
          <a:xfrm>
            <a:off x="3973884" y="1013460"/>
            <a:ext cx="507365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kern="0" cap="none" spc="0" normalizeH="0" baseline="0" noProof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创建分区表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5765165" y="1485900"/>
            <a:ext cx="1604645" cy="76200"/>
            <a:chOff x="5367867" y="3100583"/>
            <a:chExt cx="1654387" cy="45722"/>
          </a:xfrm>
        </p:grpSpPr>
        <p:cxnSp>
          <p:nvCxnSpPr>
            <p:cNvPr id="58" name="直线连接符 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椭圆 58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134766" y="1695934"/>
            <a:ext cx="81727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在数据库</a:t>
            </a:r>
            <a:r>
              <a:rPr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hive_database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中创建一个分区表dynamic_table2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710830" y="2268220"/>
            <a:ext cx="7022623" cy="392557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 algn="l" fontAlgn="auto">
              <a:lnSpc>
                <a:spcPct val="12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CREATE  TABLE IF NOT EXISTS  </a:t>
            </a:r>
          </a:p>
          <a:p>
            <a:pPr indent="266700" algn="l" fontAlgn="auto">
              <a:lnSpc>
                <a:spcPct val="12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hive_database.dynamic_table2(</a:t>
            </a:r>
          </a:p>
          <a:p>
            <a:pPr indent="266700" algn="l" fontAlgn="auto">
              <a:lnSpc>
                <a:spcPct val="12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name STRING,</a:t>
            </a:r>
          </a:p>
          <a:p>
            <a:pPr indent="266700" algn="l" fontAlgn="auto">
              <a:lnSpc>
                <a:spcPct val="12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age INT</a:t>
            </a:r>
          </a:p>
          <a:p>
            <a:pPr indent="266700" algn="l" fontAlgn="auto">
              <a:lnSpc>
                <a:spcPct val="12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 PARTITIONED BY (</a:t>
            </a:r>
          </a:p>
          <a:p>
            <a:pPr indent="266700" algn="l" fontAlgn="auto">
              <a:lnSpc>
                <a:spcPct val="12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year STRING,</a:t>
            </a:r>
          </a:p>
          <a:p>
            <a:pPr indent="266700" algn="l" fontAlgn="auto">
              <a:lnSpc>
                <a:spcPct val="12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month STRING,</a:t>
            </a:r>
          </a:p>
          <a:p>
            <a:pPr indent="266700" algn="l" fontAlgn="auto">
              <a:lnSpc>
                <a:spcPct val="12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day STRING</a:t>
            </a:r>
          </a:p>
          <a:p>
            <a:pPr indent="266700" algn="l" fontAlgn="auto">
              <a:lnSpc>
                <a:spcPct val="12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)</a:t>
            </a:r>
          </a:p>
          <a:p>
            <a:pPr indent="266700" algn="l" fontAlgn="auto">
              <a:lnSpc>
                <a:spcPct val="12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ROW FORMAT DELIMITED</a:t>
            </a:r>
          </a:p>
          <a:p>
            <a:pPr indent="266700" algn="l" fontAlgn="auto">
              <a:lnSpc>
                <a:spcPct val="12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FIELDS TERMINATED BY ','</a:t>
            </a:r>
          </a:p>
          <a:p>
            <a:pPr indent="266700" algn="l" fontAlgn="auto">
              <a:lnSpc>
                <a:spcPct val="12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LINES TERMINATED BY '\n'</a:t>
            </a:r>
          </a:p>
          <a:p>
            <a:pPr indent="266700" algn="l" fontAlgn="auto">
              <a:lnSpc>
                <a:spcPct val="120000"/>
              </a:lnSpc>
              <a:buClrTx/>
              <a:buSzTx/>
              <a:buNone/>
            </a:pPr>
            <a:r>
              <a:rPr lang="it-IT" altLang="zh-CN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</a:rPr>
              <a:t>STORED AS textfile;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580" y="5219561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</a:p>
        </p:txBody>
      </p:sp>
      <p:sp>
        <p:nvSpPr>
          <p:cNvPr id="3" name="椭圆 2"/>
          <p:cNvSpPr/>
          <p:nvPr/>
        </p:nvSpPr>
        <p:spPr>
          <a:xfrm>
            <a:off x="1730420" y="539076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向分区表插入数据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52152" y="1602969"/>
            <a:ext cx="8867590" cy="915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fontAlgn="auto">
              <a:lnSpc>
                <a:spcPct val="150000"/>
              </a:lnSpc>
            </a:pPr>
            <a:r>
              <a:rPr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通过基本插入语法，使用</a:t>
            </a:r>
            <a:r>
              <a:rPr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混合分区</a:t>
            </a:r>
            <a:r>
              <a:rPr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的方式向分区表</a:t>
            </a:r>
            <a:r>
              <a:rPr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dynamic_table3</a:t>
            </a:r>
            <a:r>
              <a:rPr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中插入</a:t>
            </a: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720090" fontAlgn="auto">
              <a:lnSpc>
                <a:spcPct val="150000"/>
              </a:lnSpc>
            </a:pPr>
            <a:r>
              <a:rPr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4条数据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798388" y="2806113"/>
            <a:ext cx="7576150" cy="2787015"/>
            <a:chOff x="1904392" y="1744179"/>
            <a:chExt cx="6909189" cy="2786699"/>
          </a:xfrm>
        </p:grpSpPr>
        <p:sp>
          <p:nvSpPr>
            <p:cNvPr id="14" name="矩形 13"/>
            <p:cNvSpPr/>
            <p:nvPr/>
          </p:nvSpPr>
          <p:spPr bwMode="auto">
            <a:xfrm>
              <a:off x="1904392" y="1744179"/>
              <a:ext cx="6909189" cy="278669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2251129" y="1848213"/>
              <a:ext cx="6071870" cy="25841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it-IT" altLang="zh-CN" sz="1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INSERT INTO TABLE dynamic_table2 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it-IT" altLang="zh-CN" sz="1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PARTITION (year='2020',month,day) VALUES 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it-IT" altLang="zh-CN" sz="1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("user01",20,"01","22"),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it-IT" altLang="zh-CN" sz="1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("user02",24,"02","23"),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it-IT" altLang="zh-CN" sz="1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("user03",50,"01","24"),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it-IT" altLang="zh-CN" sz="180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("user04",33,"03","24");</a:t>
              </a:r>
            </a:p>
          </p:txBody>
        </p:sp>
      </p:grpSp>
      <p:cxnSp>
        <p:nvCxnSpPr>
          <p:cNvPr id="16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1730420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0712" y="2141475"/>
            <a:ext cx="1649326" cy="515997"/>
            <a:chOff x="108931" y="2158690"/>
            <a:chExt cx="1649326" cy="515997"/>
          </a:xfrm>
          <a:solidFill>
            <a:schemeClr val="bg1"/>
          </a:solidFill>
        </p:grpSpPr>
        <p:sp>
          <p:nvSpPr>
            <p:cNvPr id="19" name="箭头: 五边形 31"/>
            <p:cNvSpPr/>
            <p:nvPr/>
          </p:nvSpPr>
          <p:spPr>
            <a:xfrm>
              <a:off x="119959" y="2158690"/>
              <a:ext cx="1638298" cy="5159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08931" y="2158690"/>
              <a:ext cx="149065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步骤</a:t>
              </a:r>
              <a:r>
                <a:rPr lang="en-US" altLang="zh-CN" sz="2400" dirty="0">
                  <a:latin typeface="+mn-ea"/>
                </a:rPr>
                <a:t>1</a:t>
              </a:r>
              <a:endParaRPr lang="zh-CN" altLang="en-US" sz="2400" dirty="0">
                <a:latin typeface="+mn-ea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1730420" y="371373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3" name="1"/>
          <p:cNvSpPr txBox="1"/>
          <p:nvPr>
            <p:custDataLst>
              <p:tags r:id="rId1"/>
            </p:custDataLst>
          </p:nvPr>
        </p:nvSpPr>
        <p:spPr>
          <a:xfrm>
            <a:off x="2461805" y="981522"/>
            <a:ext cx="780986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 defTabSz="457200">
              <a:defRPr/>
            </a:pPr>
            <a:r>
              <a:rPr lang="zh-CN" altLang="en-US" sz="20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向分区表插入数据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92" y="3513065"/>
            <a:ext cx="1697534" cy="515997"/>
            <a:chOff x="-2086" y="2141478"/>
            <a:chExt cx="1697534" cy="515997"/>
          </a:xfrm>
        </p:grpSpPr>
        <p:sp>
          <p:nvSpPr>
            <p:cNvPr id="29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30305" y="5122800"/>
            <a:ext cx="1760343" cy="515997"/>
            <a:chOff x="-2086" y="2158690"/>
            <a:chExt cx="1760343" cy="515997"/>
          </a:xfrm>
          <a:solidFill>
            <a:schemeClr val="bg1"/>
          </a:solidFill>
        </p:grpSpPr>
        <p:sp>
          <p:nvSpPr>
            <p:cNvPr id="8" name="箭头: 五边形 31"/>
            <p:cNvSpPr/>
            <p:nvPr/>
          </p:nvSpPr>
          <p:spPr>
            <a:xfrm>
              <a:off x="119959" y="2158690"/>
              <a:ext cx="1638298" cy="5159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-2086" y="2168643"/>
              <a:ext cx="1490650" cy="4603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步骤</a:t>
              </a:r>
              <a:r>
                <a:rPr lang="en-US" altLang="zh-CN" sz="2400" dirty="0">
                  <a:latin typeface="+mn-ea"/>
                </a:rPr>
                <a:t>3</a:t>
              </a:r>
            </a:p>
          </p:txBody>
        </p:sp>
      </p:grpSp>
      <p:sp>
        <p:nvSpPr>
          <p:cNvPr id="10" name="椭圆 9"/>
          <p:cNvSpPr/>
          <p:nvPr/>
        </p:nvSpPr>
        <p:spPr>
          <a:xfrm>
            <a:off x="1697400" y="532156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23DF1B1-0336-C34A-8B40-2790040C22FA}"/>
              </a:ext>
            </a:extLst>
          </p:cNvPr>
          <p:cNvGrpSpPr/>
          <p:nvPr/>
        </p:nvGrpSpPr>
        <p:grpSpPr>
          <a:xfrm>
            <a:off x="5231110" y="1502829"/>
            <a:ext cx="2160240" cy="76200"/>
            <a:chOff x="5367867" y="3100583"/>
            <a:chExt cx="2227204" cy="45722"/>
          </a:xfrm>
        </p:grpSpPr>
        <p:cxnSp>
          <p:nvCxnSpPr>
            <p:cNvPr id="33" name="直线连接符 8">
              <a:extLst>
                <a:ext uri="{FF2B5EF4-FFF2-40B4-BE49-F238E27FC236}">
                  <a16:creationId xmlns:a16="http://schemas.microsoft.com/office/drawing/2014/main" id="{09F68549-21DC-5248-B986-52B11F97CC4D}"/>
                </a:ext>
              </a:extLst>
            </p:cNvPr>
            <p:cNvCxnSpPr>
              <a:cxnSpLocks/>
              <a:endCxn id="35" idx="6"/>
            </p:cNvCxnSpPr>
            <p:nvPr/>
          </p:nvCxnSpPr>
          <p:spPr>
            <a:xfrm>
              <a:off x="5413586" y="3123298"/>
              <a:ext cx="2181485" cy="1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46C9331-6766-EB49-A235-69E5042BD31A}"/>
                </a:ext>
              </a:extLst>
            </p:cNvPr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CC91390A-8262-604A-962B-DBDF423E1399}"/>
                </a:ext>
              </a:extLst>
            </p:cNvPr>
            <p:cNvSpPr/>
            <p:nvPr/>
          </p:nvSpPr>
          <p:spPr>
            <a:xfrm>
              <a:off x="7549352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4.3.3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向分区表插入数据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0830" y="1671880"/>
            <a:ext cx="9433606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fontAlgn="auto">
              <a:lnSpc>
                <a:spcPct val="150000"/>
              </a:lnSpc>
            </a:pPr>
            <a:r>
              <a:rPr sz="1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SHOW</a:t>
            </a:r>
            <a:r>
              <a:rPr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PARTITIONS dynamic_table2</a:t>
            </a:r>
            <a:r>
              <a:rPr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;”命令，查询分区表</a:t>
            </a:r>
            <a:r>
              <a:rPr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dynamic_table2</a:t>
            </a:r>
            <a:endParaRPr 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720090" fontAlgn="auto">
              <a:lnSpc>
                <a:spcPct val="150000"/>
              </a:lnSpc>
            </a:pPr>
            <a:r>
              <a:rPr sz="1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的分区信息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cxnSp>
        <p:nvCxnSpPr>
          <p:cNvPr id="16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1730420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30305" y="2141475"/>
            <a:ext cx="1760343" cy="515997"/>
            <a:chOff x="-2086" y="2158690"/>
            <a:chExt cx="1760343" cy="515997"/>
          </a:xfrm>
          <a:solidFill>
            <a:schemeClr val="bg1"/>
          </a:solidFill>
        </p:grpSpPr>
        <p:sp>
          <p:nvSpPr>
            <p:cNvPr id="19" name="箭头: 五边形 31"/>
            <p:cNvSpPr/>
            <p:nvPr/>
          </p:nvSpPr>
          <p:spPr>
            <a:xfrm>
              <a:off x="119959" y="2158690"/>
              <a:ext cx="1638298" cy="5159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步骤</a:t>
              </a:r>
              <a:r>
                <a:rPr lang="en-US" altLang="zh-CN" sz="2400" dirty="0">
                  <a:latin typeface="+mn-ea"/>
                </a:rPr>
                <a:t>1</a:t>
              </a:r>
              <a:endParaRPr lang="zh-CN" altLang="en-US" sz="2400" dirty="0">
                <a:latin typeface="+mn-ea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1730420" y="371373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3" name="1"/>
          <p:cNvSpPr txBox="1"/>
          <p:nvPr>
            <p:custDataLst>
              <p:tags r:id="rId1"/>
            </p:custDataLst>
          </p:nvPr>
        </p:nvSpPr>
        <p:spPr>
          <a:xfrm>
            <a:off x="2351405" y="991870"/>
            <a:ext cx="780986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 defTabSz="457200">
              <a:defRPr/>
            </a:pPr>
            <a:r>
              <a:rPr lang="zh-CN" altLang="en-US" sz="2000" b="1" kern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查询分区表信息</a:t>
            </a:r>
          </a:p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098236" y="1485900"/>
            <a:ext cx="2437130" cy="76200"/>
            <a:chOff x="5367867" y="3100583"/>
            <a:chExt cx="1654387" cy="45722"/>
          </a:xfrm>
        </p:grpSpPr>
        <p:cxnSp>
          <p:nvCxnSpPr>
            <p:cNvPr id="25" name="直线连接符 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30305" y="5122800"/>
            <a:ext cx="1760343" cy="515997"/>
            <a:chOff x="-2086" y="2158690"/>
            <a:chExt cx="1760343" cy="515997"/>
          </a:xfrm>
          <a:solidFill>
            <a:schemeClr val="bg1"/>
          </a:solidFill>
        </p:grpSpPr>
        <p:sp>
          <p:nvSpPr>
            <p:cNvPr id="8" name="箭头: 五边形 31"/>
            <p:cNvSpPr/>
            <p:nvPr/>
          </p:nvSpPr>
          <p:spPr>
            <a:xfrm>
              <a:off x="119959" y="2158690"/>
              <a:ext cx="1638298" cy="5159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-2086" y="2168643"/>
              <a:ext cx="1490650" cy="4603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步骤</a:t>
              </a:r>
              <a:r>
                <a:rPr lang="en-US" altLang="zh-CN" sz="2400" dirty="0">
                  <a:latin typeface="+mn-ea"/>
                </a:rPr>
                <a:t>3</a:t>
              </a:r>
            </a:p>
          </p:txBody>
        </p:sp>
      </p:grpSp>
      <p:sp>
        <p:nvSpPr>
          <p:cNvPr id="10" name="椭圆 9"/>
          <p:cNvSpPr/>
          <p:nvPr/>
        </p:nvSpPr>
        <p:spPr>
          <a:xfrm>
            <a:off x="1697400" y="532156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2" y="5151365"/>
            <a:ext cx="1697534" cy="515997"/>
            <a:chOff x="-2086" y="2141478"/>
            <a:chExt cx="1697534" cy="515997"/>
          </a:xfrm>
        </p:grpSpPr>
        <p:sp>
          <p:nvSpPr>
            <p:cNvPr id="4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-2086" y="2168643"/>
              <a:ext cx="149065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3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5" y="3532125"/>
            <a:ext cx="1760343" cy="515997"/>
            <a:chOff x="-2086" y="2158690"/>
            <a:chExt cx="1760343" cy="515997"/>
          </a:xfrm>
          <a:solidFill>
            <a:schemeClr val="bg1"/>
          </a:solidFill>
        </p:grpSpPr>
        <p:sp>
          <p:nvSpPr>
            <p:cNvPr id="12" name="箭头: 五边形 31"/>
            <p:cNvSpPr/>
            <p:nvPr/>
          </p:nvSpPr>
          <p:spPr>
            <a:xfrm>
              <a:off x="119959" y="2158690"/>
              <a:ext cx="1638298" cy="5159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-2086" y="2168643"/>
              <a:ext cx="1490650" cy="4603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步骤</a:t>
              </a:r>
              <a:r>
                <a:rPr lang="en-US" altLang="zh-CN" sz="2400" dirty="0">
                  <a:latin typeface="+mn-ea"/>
                </a:rPr>
                <a:t>2</a:t>
              </a:r>
            </a:p>
          </p:txBody>
        </p:sp>
      </p:grpSp>
      <p:pic>
        <p:nvPicPr>
          <p:cNvPr id="2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9835" y="2651956"/>
            <a:ext cx="7893178" cy="3639335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118" y="3014256"/>
            <a:ext cx="6733001" cy="82994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4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IMPORT</a:t>
            </a: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和</a:t>
            </a:r>
            <a:r>
              <a:rPr lang="zh-CN" altLang="en-US" sz="4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EXPORT</a:t>
            </a: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4.4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84966" y="4574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IMPORT和EXPORT</a:t>
            </a:r>
          </a:p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5673090" y="3393966"/>
            <a:ext cx="5678700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熟悉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IMPORT和EXPORT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的基本操作，能够使用HiveQL语句对数据表进行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导入和导出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039360" y="3560445"/>
            <a:ext cx="405130" cy="405130"/>
            <a:chOff x="8881" y="4685"/>
            <a:chExt cx="638" cy="638"/>
          </a:xfrm>
        </p:grpSpPr>
        <p:sp>
          <p:nvSpPr>
            <p:cNvPr id="18" name="椭圆 17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41946" y="1821203"/>
            <a:ext cx="9401732" cy="326477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Title 1"/>
          <p:cNvSpPr txBox="1"/>
          <p:nvPr/>
        </p:nvSpPr>
        <p:spPr>
          <a:xfrm>
            <a:off x="1143690" y="266995"/>
            <a:ext cx="567159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IMPORT和EXPORT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10630" y="909514"/>
            <a:ext cx="10729192" cy="78752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IMPORT和EXPORT分别代表导入和导出，</a:t>
            </a:r>
            <a:r>
              <a:rPr lang="zh-CN" altLang="en-US" sz="16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EXPORT</a:t>
            </a:r>
            <a:r>
              <a:rPr lang="zh-CN" altLang="en-US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用于将数据表的</a:t>
            </a:r>
            <a:r>
              <a:rPr lang="zh-CN" altLang="en-US" sz="16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lang="zh-CN" altLang="en-US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zh-CN" altLang="en-US" sz="16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元数据</a:t>
            </a:r>
            <a:r>
              <a:rPr lang="zh-CN" altLang="en-US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导出到HDFS的指定位置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16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MPORT</a:t>
            </a:r>
            <a:r>
              <a:rPr lang="zh-CN" altLang="en-US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用于将使用EXPORT导出的内容在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</a:t>
            </a:r>
            <a:r>
              <a:rPr lang="zh-CN" altLang="en-US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中创建目标表。语法格式如下。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50690" y="1921403"/>
            <a:ext cx="8172908" cy="30035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/*EXPORT语法*/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EXPORT TABLE tablename [PARTITION (part_column="value"[, ...])] 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'export_target_path'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/*IMPORT命令*/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 [[EXTERNAL] TABLE new_or_original_tablename 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[PARTITION (part_column="value"[, ...])]] 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FROM 'source_path' 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16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[LOCATION 'import_target_path']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10630" y="5085978"/>
            <a:ext cx="8136904" cy="1156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EXPORT TABLE: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表示导出数据表的语句；</a:t>
            </a:r>
            <a:endParaRPr lang="en-US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export_target_path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表示将数据表的数据以及元数据导出到 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的指定路径。</a:t>
            </a:r>
            <a:endParaRPr lang="en-US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source_path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指定导入数据表或分区的数据以及元数据所在的 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路径。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4006974" y="3086100"/>
            <a:ext cx="6733001" cy="82994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sz="4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加载</a:t>
            </a:r>
            <a:r>
              <a:rPr lang="zh-CN" altLang="en-US" sz="4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文件</a:t>
            </a:r>
            <a:endParaRPr lang="zh-CN" altLang="en-US" sz="4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IMPORT和EXPORT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320811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28590" y="2348865"/>
            <a:ext cx="5547136" cy="18846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接下来，以数据库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hive_database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的分区表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dynamic_table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为例，演示如何使用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EXPORT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实现数据表的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导入和导出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，具体操作步骤如下。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661" y="1352099"/>
            <a:ext cx="3715858" cy="40061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2718" y="5303014"/>
            <a:ext cx="972108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IMPORT和EXPORT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3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1730420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086" y="2141478"/>
            <a:ext cx="1697534" cy="515997"/>
            <a:chOff x="-2086" y="2141478"/>
            <a:chExt cx="1697534" cy="515997"/>
          </a:xfrm>
        </p:grpSpPr>
        <p:sp>
          <p:nvSpPr>
            <p:cNvPr id="26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0" y="4696321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730420" y="490626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6" name="1"/>
          <p:cNvSpPr txBox="1"/>
          <p:nvPr>
            <p:custDataLst>
              <p:tags r:id="rId1"/>
            </p:custDataLst>
          </p:nvPr>
        </p:nvSpPr>
        <p:spPr>
          <a:xfrm>
            <a:off x="4628515" y="1135380"/>
            <a:ext cx="379730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b="1" kern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导出数据</a:t>
            </a:r>
            <a:endParaRPr kumimoji="0" lang="zh-CN" b="1" i="0" kern="0" cap="none" spc="0" normalizeH="0" baseline="0" noProof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5737225" y="1670685"/>
            <a:ext cx="1687195" cy="76200"/>
            <a:chOff x="5367867" y="3100583"/>
            <a:chExt cx="1654387" cy="45722"/>
          </a:xfrm>
        </p:grpSpPr>
        <p:cxnSp>
          <p:nvCxnSpPr>
            <p:cNvPr id="58" name="直线连接符 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椭圆 58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011723" y="2000250"/>
            <a:ext cx="95027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</a:rPr>
              <a:t>将分区表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dynamic_table</a:t>
            </a:r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</a:rPr>
              <a:t>的分区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gender_type=male</a:t>
            </a:r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</a:rPr>
              <a:t>导出到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</a:rPr>
              <a:t>的/export_dir目录中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526507" y="2764548"/>
            <a:ext cx="8473206" cy="87440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28600" fontAlgn="auto">
              <a:lnSpc>
                <a:spcPct val="150000"/>
              </a:lnSpc>
            </a:pPr>
            <a:r>
              <a:rPr lang="zh-CN" altLang="en-US"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EXPORT TABLE dynamic_table PARTITION (gender_type=“male") TO</a:t>
            </a:r>
            <a:endParaRPr lang="en-US" altLang="zh-CN" sz="1800" b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28600" fontAlgn="auto">
              <a:lnSpc>
                <a:spcPct val="150000"/>
              </a:lnSpc>
            </a:pPr>
            <a:r>
              <a:rPr lang="zh-CN" altLang="en-US"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'/export_dir';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8862" y="3768104"/>
            <a:ext cx="7180117" cy="2513267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IMPORT和EXPORT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30037" y="1687563"/>
            <a:ext cx="9693759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fontAlgn="auto">
              <a:lnSpc>
                <a:spcPct val="150000"/>
              </a:lnSpc>
            </a:pPr>
            <a:r>
              <a:rPr sz="1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导出分区表dynamic_table分区</a:t>
            </a:r>
            <a:r>
              <a:rPr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gender_type</a:t>
            </a:r>
            <a:r>
              <a:rPr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male</a:t>
            </a:r>
            <a:r>
              <a:rPr sz="1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HDFS目录export_dir</a:t>
            </a:r>
            <a:r>
              <a:rPr sz="1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，进</a:t>
            </a:r>
            <a:endParaRPr 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720090" fontAlgn="auto">
              <a:lnSpc>
                <a:spcPct val="150000"/>
              </a:lnSpc>
            </a:pPr>
            <a:r>
              <a:rPr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行导入数据表的操作，并且重命名导入的数据表为dynamic_table3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654388" y="2975230"/>
            <a:ext cx="7905314" cy="576042"/>
            <a:chOff x="230024" y="1864061"/>
            <a:chExt cx="7905314" cy="576042"/>
          </a:xfrm>
        </p:grpSpPr>
        <p:sp>
          <p:nvSpPr>
            <p:cNvPr id="14" name="矩形 13"/>
            <p:cNvSpPr/>
            <p:nvPr/>
          </p:nvSpPr>
          <p:spPr bwMode="auto">
            <a:xfrm>
              <a:off x="230024" y="1864158"/>
              <a:ext cx="7905314" cy="5759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359206" y="1864061"/>
              <a:ext cx="6230620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zh-CN" altLang="en-US" sz="18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IMPORT EXTERNAL TABLE dynamic_table3 FROM '/export_dir';</a:t>
              </a:r>
            </a:p>
          </p:txBody>
        </p:sp>
      </p:grpSp>
      <p:cxnSp>
        <p:nvCxnSpPr>
          <p:cNvPr id="16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椭圆 16"/>
          <p:cNvSpPr/>
          <p:nvPr/>
        </p:nvSpPr>
        <p:spPr>
          <a:xfrm>
            <a:off x="1730420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-30305" y="2141475"/>
            <a:ext cx="1760343" cy="515997"/>
            <a:chOff x="-2086" y="2158690"/>
            <a:chExt cx="1760343" cy="515997"/>
          </a:xfrm>
          <a:solidFill>
            <a:schemeClr val="bg1"/>
          </a:solidFill>
        </p:grpSpPr>
        <p:sp>
          <p:nvSpPr>
            <p:cNvPr id="19" name="箭头: 五边形 31"/>
            <p:cNvSpPr/>
            <p:nvPr/>
          </p:nvSpPr>
          <p:spPr>
            <a:xfrm>
              <a:off x="119959" y="2158690"/>
              <a:ext cx="1638298" cy="5159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步骤</a:t>
              </a:r>
              <a:r>
                <a:rPr lang="en-US" altLang="zh-CN" sz="2400" dirty="0">
                  <a:latin typeface="+mn-ea"/>
                </a:rPr>
                <a:t>1</a:t>
              </a:r>
              <a:endParaRPr lang="zh-CN" altLang="en-US" sz="2400" dirty="0">
                <a:latin typeface="+mn-ea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1730420" y="490626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3" name="1"/>
          <p:cNvSpPr txBox="1"/>
          <p:nvPr>
            <p:custDataLst>
              <p:tags r:id="rId1"/>
            </p:custDataLst>
          </p:nvPr>
        </p:nvSpPr>
        <p:spPr>
          <a:xfrm>
            <a:off x="4721860" y="1025525"/>
            <a:ext cx="328231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24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导入数据</a:t>
            </a:r>
            <a:endParaRPr kumimoji="0" lang="zh-CN" sz="2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563870" y="1511935"/>
            <a:ext cx="1595755" cy="76200"/>
            <a:chOff x="5367867" y="3100583"/>
            <a:chExt cx="1654387" cy="45722"/>
          </a:xfrm>
        </p:grpSpPr>
        <p:cxnSp>
          <p:nvCxnSpPr>
            <p:cNvPr id="25" name="直线连接符 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267" y="4707500"/>
            <a:ext cx="1697534" cy="515997"/>
            <a:chOff x="-2086" y="2141478"/>
            <a:chExt cx="1697534" cy="515997"/>
          </a:xfrm>
        </p:grpSpPr>
        <p:sp>
          <p:nvSpPr>
            <p:cNvPr id="29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3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8902" y="3696333"/>
            <a:ext cx="6255083" cy="2656810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buNone/>
            </a:pP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本章小结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0630" y="2421682"/>
            <a:ext cx="10585176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algn="l">
              <a:lnSpc>
                <a:spcPct val="150000"/>
              </a:lnSpc>
              <a:buClrTx/>
              <a:buSzTx/>
              <a:buFontTx/>
            </a:pP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本章主要讲解了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Hive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的数据操作，包括</a:t>
            </a:r>
            <a:r>
              <a:rPr lang="zh-CN" altLang="en-US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加载文件、基本查询、插入数据以及</a:t>
            </a:r>
            <a:r>
              <a:rPr lang="en-US" altLang="zh-CN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IMPORT</a:t>
            </a:r>
            <a:r>
              <a:rPr lang="zh-CN" altLang="en-US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EXPORT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。希望通过本章的学习，读者可以熟练掌握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Hive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的数据操作，为后续学习</a:t>
            </a:r>
            <a:r>
              <a:rPr lang="en-US" alt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Hive</a:t>
            </a:r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更多的数据操作奠定基础。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加载文件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5447135" y="2673886"/>
            <a:ext cx="5976664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fontAlgn="auto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Hive加载文件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的基本操作，能够通过加载文件的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HiveQL语句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向Hive数据表中加载数据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039360" y="2794635"/>
            <a:ext cx="405130" cy="405130"/>
            <a:chOff x="8881" y="4685"/>
            <a:chExt cx="638" cy="638"/>
          </a:xfrm>
        </p:grpSpPr>
        <p:sp>
          <p:nvSpPr>
            <p:cNvPr id="18" name="椭圆 17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加载文件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1414686" y="2277110"/>
            <a:ext cx="9217560" cy="145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加载文件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是Hive中常见的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数据加载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方式，通过加载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本地文件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系统或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HDFS文件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系统中的文件进行批量数据加载，将文件中的结构化数据加载到指定的Hive数据表中，本节将详细讲解如何使用加载文件的方式向Hive数据表中加载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批量数据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加载文件的语法格式</a:t>
            </a:r>
          </a:p>
        </p:txBody>
      </p:sp>
      <p:sp>
        <p:nvSpPr>
          <p:cNvPr id="46" name="TextBox 4"/>
          <p:cNvSpPr txBox="1">
            <a:spLocks noChangeArrowheads="1"/>
          </p:cNvSpPr>
          <p:nvPr/>
        </p:nvSpPr>
        <p:spPr bwMode="auto">
          <a:xfrm>
            <a:off x="262255" y="1053465"/>
            <a:ext cx="3714115" cy="53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609600" lvl="1" indent="0">
              <a:lnSpc>
                <a:spcPct val="150000"/>
              </a:lnSpc>
              <a:buClr>
                <a:schemeClr val="tx1"/>
              </a:buClr>
              <a:buFont typeface="+mj-lt"/>
              <a:buNone/>
            </a:pPr>
            <a:r>
              <a:rPr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加载文件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的语法格式如下。</a:t>
            </a:r>
          </a:p>
        </p:txBody>
      </p:sp>
      <p:sp>
        <p:nvSpPr>
          <p:cNvPr id="47" name="TextBox 35"/>
          <p:cNvSpPr txBox="1">
            <a:spLocks noChangeArrowheads="1"/>
          </p:cNvSpPr>
          <p:nvPr/>
        </p:nvSpPr>
        <p:spPr bwMode="auto">
          <a:xfrm>
            <a:off x="980281" y="2830842"/>
            <a:ext cx="1022985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anose="05000000000000000000" charset="0"/>
              <a:buChar char="l"/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LOAD DATA：表示</a:t>
            </a:r>
            <a:r>
              <a:rPr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加载文件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的语句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INPATH 'filepath'：指定加载文件的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路径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LOCAL：可选，若指定LOCAL则加载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本地文件系统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中的文件，反之加载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文件系统中的文件。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OVERWRITE：可选，若指定OVERWRITE则加载文件时会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覆盖数据表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分区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已存在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table_name：指定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加载文件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的数据表；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PARTITION (partcol1=val1, partcol2=val2 ...)：可选，用于将文件中的数据加载到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分区表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的指定分区。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82344" y="1772920"/>
            <a:ext cx="10229849" cy="874407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altLang="en-US"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LOAD DATA [LOCAL] INPATH 'filepath' [OVERWRITE] </a:t>
            </a:r>
          </a:p>
          <a:p>
            <a:pPr indent="266700" fontAlgn="auto">
              <a:lnSpc>
                <a:spcPct val="150000"/>
              </a:lnSpc>
            </a:pPr>
            <a:r>
              <a:rPr lang="zh-CN" altLang="en-US"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INTO TABLE table_name [PARTITION (partcol1=val1, partcol2=val2 ...)]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4.1.1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加载文件的语法格式</a:t>
            </a:r>
          </a:p>
        </p:txBody>
      </p:sp>
      <p:sp>
        <p:nvSpPr>
          <p:cNvPr id="46" name="TextBox 4"/>
          <p:cNvSpPr txBox="1">
            <a:spLocks noChangeArrowheads="1"/>
          </p:cNvSpPr>
          <p:nvPr/>
        </p:nvSpPr>
        <p:spPr bwMode="auto">
          <a:xfrm>
            <a:off x="4761997" y="3113783"/>
            <a:ext cx="6805817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indent="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接下来，通过</a:t>
            </a:r>
            <a:r>
              <a:rPr lang="zh-CN" altLang="en-US" sz="2000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加载文件</a:t>
            </a:r>
            <a:r>
              <a:rPr lang="zh-CN" altLang="en-US" sz="2000" dirty="0">
                <a:solidFill>
                  <a:srgbClr val="595959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的方式向</a:t>
            </a:r>
            <a:r>
              <a:rPr lang="zh-CN" altLang="en-US" sz="2000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外部表</a:t>
            </a:r>
            <a:r>
              <a:rPr lang="zh-CN" altLang="en-US" sz="2000" dirty="0">
                <a:solidFill>
                  <a:srgbClr val="595959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external_table中加载数据。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196" y="1629594"/>
            <a:ext cx="3715858" cy="40061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2718" y="5590034"/>
            <a:ext cx="972108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f15e6573a385e41c33bb97e7105a62faa5c48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5e0598f-27b4-4509-8a2f-f47370048140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ud0ofpxa">
      <a:majorFont>
        <a:latin typeface="字魂105号-简雅黑"/>
        <a:ea typeface="字魂105号-简雅黑"/>
        <a:cs typeface=""/>
      </a:majorFont>
      <a:minorFont>
        <a:latin typeface="字魂105号-简雅黑"/>
        <a:ea typeface="字魂105号-简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3397</Words>
  <Application>Microsoft Macintosh PowerPoint</Application>
  <PresentationFormat>自定义</PresentationFormat>
  <Paragraphs>415</Paragraphs>
  <Slides>54</Slides>
  <Notes>54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54</vt:i4>
      </vt:variant>
    </vt:vector>
  </HeadingPairs>
  <TitlesOfParts>
    <vt:vector size="63" baseType="lpstr">
      <vt:lpstr>微软雅黑</vt:lpstr>
      <vt:lpstr>字魂105号-简雅黑</vt:lpstr>
      <vt:lpstr>Source Han Sans K Bold</vt:lpstr>
      <vt:lpstr>Arial</vt:lpstr>
      <vt:lpstr>Calibri</vt:lpstr>
      <vt:lpstr>Impact</vt:lpstr>
      <vt:lpstr>Wingdings</vt:lpstr>
      <vt:lpstr>webwppDefTheme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Lv0593</cp:lastModifiedBy>
  <cp:revision>885</cp:revision>
  <dcterms:created xsi:type="dcterms:W3CDTF">2020-11-11T09:29:00Z</dcterms:created>
  <dcterms:modified xsi:type="dcterms:W3CDTF">2021-11-29T01:30:40Z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328BA6F95B694095BA2F60C26FC9113B</vt:lpwstr>
  </property>
</Properties>
</file>