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2.xml" ContentType="application/vnd.openxmlformats-officedocument.presentationml.tags+xml"/>
  <Override PartName="/ppt/notesSlides/notesSlide28.xml" ContentType="application/vnd.openxmlformats-officedocument.presentationml.notesSlide+xml"/>
  <Override PartName="/ppt/tags/tag3.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4.xml" ContentType="application/vnd.openxmlformats-officedocument.presentationml.tags+xml"/>
  <Override PartName="/ppt/notesSlides/notesSlide31.xml" ContentType="application/vnd.openxmlformats-officedocument.presentationml.notesSlide+xml"/>
  <Override PartName="/ppt/tags/tag5.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6.xml" ContentType="application/vnd.openxmlformats-officedocument.presentationml.tags+xml"/>
  <Override PartName="/ppt/notesSlides/notesSlide42.xml" ContentType="application/vnd.openxmlformats-officedocument.presentationml.notesSlide+xml"/>
  <Override PartName="/ppt/tags/tag7.xml" ContentType="application/vnd.openxmlformats-officedocument.presentationml.tags+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tags/tag8.xml" ContentType="application/vnd.openxmlformats-officedocument.presentationml.tags+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9.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tags/tag10.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tags/tag11.xml" ContentType="application/vnd.openxmlformats-officedocument.presentationml.tags+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tags/tag12.xml" ContentType="application/vnd.openxmlformats-officedocument.presentationml.tags+xml"/>
  <Override PartName="/ppt/notesSlides/notesSlide72.xml" ContentType="application/vnd.openxmlformats-officedocument.presentationml.notesSlide+xml"/>
  <Override PartName="/ppt/tags/tag13.xml" ContentType="application/vnd.openxmlformats-officedocument.presentationml.tags+xml"/>
  <Override PartName="/ppt/notesSlides/notesSlide73.xml" ContentType="application/vnd.openxmlformats-officedocument.presentationml.notesSlide+xml"/>
  <Override PartName="/ppt/tags/tag14.xml" ContentType="application/vnd.openxmlformats-officedocument.presentationml.tags+xml"/>
  <Override PartName="/ppt/notesSlides/notesSlide74.xml" ContentType="application/vnd.openxmlformats-officedocument.presentationml.notesSlide+xml"/>
  <Override PartName="/ppt/tags/tag15.xml" ContentType="application/vnd.openxmlformats-officedocument.presentationml.tags+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tags/tag16.xml" ContentType="application/vnd.openxmlformats-officedocument.presentationml.tags+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tags/tag17.xml" ContentType="application/vnd.openxmlformats-officedocument.presentationml.tags+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tags/tag18.xml" ContentType="application/vnd.openxmlformats-officedocument.presentationml.tags+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tags/tag19.xml" ContentType="application/vnd.openxmlformats-officedocument.presentationml.tags+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Lst>
  <p:notesMasterIdLst>
    <p:notesMasterId r:id="rId129"/>
  </p:notesMasterIdLst>
  <p:handoutMasterIdLst>
    <p:handoutMasterId r:id="rId130"/>
  </p:handoutMasterIdLst>
  <p:sldIdLst>
    <p:sldId id="325" r:id="rId3"/>
    <p:sldId id="264" r:id="rId4"/>
    <p:sldId id="350" r:id="rId5"/>
    <p:sldId id="328" r:id="rId6"/>
    <p:sldId id="327" r:id="rId7"/>
    <p:sldId id="366" r:id="rId8"/>
    <p:sldId id="361" r:id="rId9"/>
    <p:sldId id="362" r:id="rId10"/>
    <p:sldId id="363" r:id="rId11"/>
    <p:sldId id="590" r:id="rId12"/>
    <p:sldId id="950" r:id="rId13"/>
    <p:sldId id="364" r:id="rId14"/>
    <p:sldId id="951" r:id="rId15"/>
    <p:sldId id="365" r:id="rId16"/>
    <p:sldId id="952" r:id="rId17"/>
    <p:sldId id="387" r:id="rId18"/>
    <p:sldId id="953" r:id="rId19"/>
    <p:sldId id="388" r:id="rId20"/>
    <p:sldId id="591" r:id="rId21"/>
    <p:sldId id="954" r:id="rId22"/>
    <p:sldId id="592" r:id="rId23"/>
    <p:sldId id="309" r:id="rId24"/>
    <p:sldId id="412" r:id="rId25"/>
    <p:sldId id="259" r:id="rId26"/>
    <p:sldId id="1060" r:id="rId27"/>
    <p:sldId id="1075" r:id="rId28"/>
    <p:sldId id="351" r:id="rId29"/>
    <p:sldId id="1062" r:id="rId30"/>
    <p:sldId id="733" r:id="rId31"/>
    <p:sldId id="735" r:id="rId32"/>
    <p:sldId id="1076" r:id="rId33"/>
    <p:sldId id="1077" r:id="rId34"/>
    <p:sldId id="667" r:id="rId35"/>
    <p:sldId id="803" r:id="rId36"/>
    <p:sldId id="353" r:id="rId37"/>
    <p:sldId id="956" r:id="rId38"/>
    <p:sldId id="359" r:id="rId39"/>
    <p:sldId id="360" r:id="rId40"/>
    <p:sldId id="957" r:id="rId41"/>
    <p:sldId id="393" r:id="rId42"/>
    <p:sldId id="870" r:id="rId43"/>
    <p:sldId id="530" r:id="rId44"/>
    <p:sldId id="395" r:id="rId45"/>
    <p:sldId id="394" r:id="rId46"/>
    <p:sldId id="958" r:id="rId47"/>
    <p:sldId id="396" r:id="rId48"/>
    <p:sldId id="398" r:id="rId49"/>
    <p:sldId id="1065" r:id="rId50"/>
    <p:sldId id="400" r:id="rId51"/>
    <p:sldId id="1066" r:id="rId52"/>
    <p:sldId id="1068" r:id="rId53"/>
    <p:sldId id="1069" r:id="rId54"/>
    <p:sldId id="1073" r:id="rId55"/>
    <p:sldId id="672" r:id="rId56"/>
    <p:sldId id="408" r:id="rId57"/>
    <p:sldId id="959" r:id="rId58"/>
    <p:sldId id="409" r:id="rId59"/>
    <p:sldId id="737" r:id="rId60"/>
    <p:sldId id="410" r:id="rId61"/>
    <p:sldId id="414" r:id="rId62"/>
    <p:sldId id="413" r:id="rId63"/>
    <p:sldId id="411" r:id="rId64"/>
    <p:sldId id="1078" r:id="rId65"/>
    <p:sldId id="946" r:id="rId66"/>
    <p:sldId id="415" r:id="rId67"/>
    <p:sldId id="960" r:id="rId68"/>
    <p:sldId id="944" r:id="rId69"/>
    <p:sldId id="673" r:id="rId70"/>
    <p:sldId id="416" r:id="rId71"/>
    <p:sldId id="947" r:id="rId72"/>
    <p:sldId id="417" r:id="rId73"/>
    <p:sldId id="945" r:id="rId74"/>
    <p:sldId id="1176" r:id="rId75"/>
    <p:sldId id="419" r:id="rId76"/>
    <p:sldId id="420" r:id="rId77"/>
    <p:sldId id="421" r:id="rId78"/>
    <p:sldId id="948" r:id="rId79"/>
    <p:sldId id="424" r:id="rId80"/>
    <p:sldId id="425" r:id="rId81"/>
    <p:sldId id="426" r:id="rId82"/>
    <p:sldId id="428" r:id="rId83"/>
    <p:sldId id="427" r:id="rId84"/>
    <p:sldId id="429" r:id="rId85"/>
    <p:sldId id="949" r:id="rId86"/>
    <p:sldId id="430" r:id="rId87"/>
    <p:sldId id="432" r:id="rId88"/>
    <p:sldId id="433" r:id="rId89"/>
    <p:sldId id="674" r:id="rId90"/>
    <p:sldId id="434" r:id="rId91"/>
    <p:sldId id="498" r:id="rId92"/>
    <p:sldId id="1074" r:id="rId93"/>
    <p:sldId id="1080" r:id="rId94"/>
    <p:sldId id="435" r:id="rId95"/>
    <p:sldId id="676" r:id="rId96"/>
    <p:sldId id="437" r:id="rId97"/>
    <p:sldId id="436" r:id="rId98"/>
    <p:sldId id="675" r:id="rId99"/>
    <p:sldId id="677" r:id="rId100"/>
    <p:sldId id="940" r:id="rId101"/>
    <p:sldId id="440" r:id="rId102"/>
    <p:sldId id="941" r:id="rId103"/>
    <p:sldId id="470" r:id="rId104"/>
    <p:sldId id="942" r:id="rId105"/>
    <p:sldId id="473" r:id="rId106"/>
    <p:sldId id="474" r:id="rId107"/>
    <p:sldId id="943" r:id="rId108"/>
    <p:sldId id="475" r:id="rId109"/>
    <p:sldId id="486" r:id="rId110"/>
    <p:sldId id="487" r:id="rId111"/>
    <p:sldId id="489" r:id="rId112"/>
    <p:sldId id="1081" r:id="rId113"/>
    <p:sldId id="933" r:id="rId114"/>
    <p:sldId id="488" r:id="rId115"/>
    <p:sldId id="491" r:id="rId116"/>
    <p:sldId id="934" r:id="rId117"/>
    <p:sldId id="492" r:id="rId118"/>
    <p:sldId id="493" r:id="rId119"/>
    <p:sldId id="937" r:id="rId120"/>
    <p:sldId id="935" r:id="rId121"/>
    <p:sldId id="494" r:id="rId122"/>
    <p:sldId id="936" r:id="rId123"/>
    <p:sldId id="495" r:id="rId124"/>
    <p:sldId id="939" r:id="rId125"/>
    <p:sldId id="496" r:id="rId126"/>
    <p:sldId id="497" r:id="rId127"/>
    <p:sldId id="326" r:id="rId128"/>
  </p:sldIdLst>
  <p:sldSz cx="12190413" cy="6859588"/>
  <p:notesSz cx="6858000" cy="9144000"/>
  <p:custDataLst>
    <p:tags r:id="rId131"/>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32">
          <p15:clr>
            <a:srgbClr val="A4A3A4"/>
          </p15:clr>
        </p15:guide>
        <p15:guide id="2" pos="186">
          <p15:clr>
            <a:srgbClr val="A4A3A4"/>
          </p15:clr>
        </p15:guide>
        <p15:guide id="3" pos="6629">
          <p15:clr>
            <a:srgbClr val="A4A3A4"/>
          </p15:clr>
        </p15:guide>
      </p15:sldGuideLst>
    </p:ext>
    <p:ext uri="{2D200454-40CA-4A62-9FC3-DE9A4176ACB9}">
      <p15:notesGuideLst xmlns:p15="http://schemas.microsoft.com/office/powerpoint/2012/main">
        <p15:guide id="1" orient="horz" pos="2709">
          <p15:clr>
            <a:srgbClr val="A4A3A4"/>
          </p15:clr>
        </p15:guide>
        <p15:guide id="2" pos="2179">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孟方思" initials="mfs" lastIdx="1" clrIdx="0"/>
  <p:cmAuthor id="2" name="LD" initials="L" lastIdx="2" clrIdx="1"/>
  <p:cmAuthor id="3" name="韩冬" initials="hd" lastIdx="27"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BBC"/>
    <a:srgbClr val="1369B2"/>
    <a:srgbClr val="595959"/>
    <a:srgbClr val="008DF6"/>
    <a:srgbClr val="005DA2"/>
    <a:srgbClr val="FAFAFA"/>
    <a:srgbClr val="F2F2F2"/>
    <a:srgbClr val="0075CC"/>
    <a:srgbClr val="F5F5F5"/>
    <a:srgbClr val="3992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863" autoAdjust="0"/>
    <p:restoredTop sz="94660" autoAdjust="0"/>
  </p:normalViewPr>
  <p:slideViewPr>
    <p:cSldViewPr>
      <p:cViewPr varScale="1">
        <p:scale>
          <a:sx n="92" d="100"/>
          <a:sy n="92" d="100"/>
        </p:scale>
        <p:origin x="1024" y="184"/>
      </p:cViewPr>
      <p:guideLst>
        <p:guide orient="horz" pos="2032"/>
        <p:guide pos="186"/>
        <p:guide pos="6629"/>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709"/>
        <p:guide pos="2179"/>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viewProps" Target="viewProps.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notesMaster" Target="notesMasters/notesMaster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handoutMaster" Target="handoutMasters/handoutMaster1.xml"/><Relationship Id="rId135"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tags" Target="tags/tag1.xml"/><Relationship Id="rId136"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commentAuthors" Target="commentAuthors.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2021/11/29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2021/11/29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101</a:t>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102</a:t>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103</a:t>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104</a:t>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105</a:t>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106</a:t>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107</a:t>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108</a:t>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109</a:t>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111</a:t>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112</a:t>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113</a:t>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114</a:t>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115</a:t>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116</a:t>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117</a:t>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118</a:t>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119</a:t>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120</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121</a:t>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122</a:t>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123</a:t>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124</a:t>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125</a:t>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126</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35</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36</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37</a:t>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38</a:t>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39</a:t>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40</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41</a:t>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42</a:t>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43</a:t>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44</a:t>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45</a:t>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46</a:t>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47</a:t>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48</a:t>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49</a:t>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50</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51</a:t>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52</a:t>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53</a:t>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54</a:t>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55</a:t>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56</a:t>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57</a:t>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58</a:t>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59</a:t>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61</a:t>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62</a:t>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63</a:t>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64</a:t>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65</a:t>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66</a:t>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67</a:t>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68</a:t>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69</a:t>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70</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71</a:t>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72</a:t>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73</a:t>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74</a:t>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75</a:t>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76</a:t>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77</a:t>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78</a:t>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79</a:t>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81</a:t>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82</a:t>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83</a:t>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84</a:t>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85</a:t>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86</a:t>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87</a:t>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88</a:t>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89</a:t>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90</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91</a:t>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92</a:t>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93</a:t>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94</a:t>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95</a:t>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96</a:t>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97</a:t>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98</a:t>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99</a:t>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和副标题">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777" y="2309308"/>
            <a:ext cx="10850541" cy="899333"/>
          </a:xfrm>
        </p:spPr>
        <p:txBody>
          <a:bodyPr lIns="101600" tIns="38100" rIns="25400" bIns="38100" anchor="t" anchorCtr="0">
            <a:noAutofit/>
          </a:bodyPr>
          <a:lstStyle>
            <a:lvl1pPr algn="ctr">
              <a:defRPr sz="5400" b="0" spc="600">
                <a:effectLst/>
                <a:latin typeface="+mn-ea"/>
                <a:ea typeface="+mn-ea"/>
              </a:defRPr>
            </a:lvl1pPr>
          </a:lstStyle>
          <a:p>
            <a:r>
              <a:rPr lang="zh-CN" altLang="en-US" dirty="0"/>
              <a:t>单击此处编辑标题</a:t>
            </a:r>
          </a:p>
        </p:txBody>
      </p:sp>
      <p:sp>
        <p:nvSpPr>
          <p:cNvPr id="3" name="副标题 2"/>
          <p:cNvSpPr>
            <a:spLocks noGrp="1"/>
          </p:cNvSpPr>
          <p:nvPr>
            <p:ph type="subTitle" idx="1" hasCustomPrompt="1"/>
          </p:nvPr>
        </p:nvSpPr>
        <p:spPr>
          <a:xfrm>
            <a:off x="669820" y="3566185"/>
            <a:ext cx="10850454" cy="801518"/>
          </a:xfrm>
        </p:spPr>
        <p:txBody>
          <a:bodyPr lIns="101600" tIns="38100" rIns="76200" bIns="38100" anchor="ctr" anchorCtr="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dirty="0"/>
              <a:t>单击此处编辑副标题</a:t>
            </a:r>
          </a:p>
        </p:txBody>
      </p:sp>
      <p:sp>
        <p:nvSpPr>
          <p:cNvPr id="17" name="页脚占位符 16"/>
          <p:cNvSpPr>
            <a:spLocks noGrp="1"/>
          </p:cNvSpPr>
          <p:nvPr>
            <p:ph type="ftr" sz="quarter" idx="11"/>
          </p:nvPr>
        </p:nvSpPr>
        <p:spPr/>
        <p:txBody>
          <a:bodyPr/>
          <a:lstStyle>
            <a:lvl1pPr>
              <a:defRPr>
                <a:latin typeface="+mn-ea"/>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1007304" y="834057"/>
            <a:ext cx="10463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431315" y="390618"/>
            <a:ext cx="520428" cy="274702"/>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 name="TextBox 4"/>
          <p:cNvSpPr txBox="1"/>
          <p:nvPr userDrawn="1"/>
        </p:nvSpPr>
        <p:spPr>
          <a:xfrm>
            <a:off x="305731" y="6526138"/>
            <a:ext cx="2909155" cy="276999"/>
          </a:xfrm>
          <a:prstGeom prst="rect">
            <a:avLst/>
          </a:prstGeom>
          <a:noFill/>
        </p:spPr>
        <p:txBody>
          <a:bodyPr wrap="square" rtlCol="0">
            <a:spAutoFit/>
          </a:bodyPr>
          <a:lstStyle/>
          <a:p>
            <a:r>
              <a:rPr lang="en-US" altLang="zh-CN" sz="1200" b="0" dirty="0" err="1">
                <a:solidFill>
                  <a:srgbClr val="595959"/>
                </a:solidFill>
                <a:latin typeface="微软雅黑" panose="020B0503020204020204" pitchFamily="34" charset="-122"/>
                <a:ea typeface="微软雅黑" panose="020B0503020204020204" pitchFamily="34" charset="-122"/>
              </a:rPr>
              <a:t>yx.ityxb.com</a:t>
            </a:r>
            <a:endParaRPr lang="zh-CN" altLang="en-US" sz="1200" b="0" dirty="0">
              <a:solidFill>
                <a:srgbClr val="595959"/>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0" y="6794447"/>
            <a:ext cx="10631710" cy="84639"/>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10703717" y="6794446"/>
            <a:ext cx="1486695" cy="8463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03518" y="294845"/>
            <a:ext cx="2595061" cy="40505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2"/>
            <a:ext cx="10361851" cy="1362390"/>
          </a:xfrm>
        </p:spPr>
        <p:txBody>
          <a:bodyPr anchor="t"/>
          <a:lstStyle>
            <a:lvl1pPr algn="l">
              <a:defRPr sz="5300" b="1" cap="all"/>
            </a:lvl1pPr>
          </a:lstStyle>
          <a:p>
            <a:r>
              <a:rPr lang="zh-CN" altLang="en-US"/>
              <a:t>单击此处编辑母版标题样式</a:t>
            </a:r>
          </a:p>
        </p:txBody>
      </p:sp>
      <p:sp>
        <p:nvSpPr>
          <p:cNvPr id="3" name="文本占位符 2"/>
          <p:cNvSpPr>
            <a:spLocks noGrp="1"/>
          </p:cNvSpPr>
          <p:nvPr>
            <p:ph type="body" idx="1"/>
          </p:nvPr>
        </p:nvSpPr>
        <p:spPr>
          <a:xfrm>
            <a:off x="962959" y="2907386"/>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1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2"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2562"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2021/11/29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2021/11/29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等腰三角形 7"/>
          <p:cNvSpPr/>
          <p:nvPr userDrawn="1"/>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flipH="1" flipV="1">
            <a:off x="141353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693670"/>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椭圆 1"/>
          <p:cNvSpPr/>
          <p:nvPr userDrawn="1"/>
        </p:nvSpPr>
        <p:spPr>
          <a:xfrm>
            <a:off x="9998623" y="3693670"/>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8890" y="5045086"/>
            <a:ext cx="3952633" cy="61695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cxnSp>
        <p:nvCxnSpPr>
          <p:cNvPr id="8" name="直接连接符 7"/>
          <p:cNvCxnSpPr/>
          <p:nvPr userDrawn="1"/>
        </p:nvCxnSpPr>
        <p:spPr>
          <a:xfrm>
            <a:off x="984634" y="1413103"/>
            <a:ext cx="1019847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8"/>
          <p:cNvGrpSpPr/>
          <p:nvPr userDrawn="1"/>
        </p:nvGrpSpPr>
        <p:grpSpPr>
          <a:xfrm>
            <a:off x="10607120" y="654595"/>
            <a:ext cx="575989" cy="577246"/>
            <a:chOff x="6084168" y="1274820"/>
            <a:chExt cx="432048" cy="432834"/>
          </a:xfrm>
        </p:grpSpPr>
        <p:sp>
          <p:nvSpPr>
            <p:cNvPr id="10"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8879153" y="655120"/>
            <a:ext cx="575989" cy="576197"/>
            <a:chOff x="4788024" y="1275213"/>
            <a:chExt cx="432048" cy="432048"/>
          </a:xfrm>
        </p:grpSpPr>
        <p:sp>
          <p:nvSpPr>
            <p:cNvPr id="1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5" name="组合 14"/>
          <p:cNvGrpSpPr/>
          <p:nvPr userDrawn="1"/>
        </p:nvGrpSpPr>
        <p:grpSpPr>
          <a:xfrm>
            <a:off x="9743137" y="654595"/>
            <a:ext cx="577036" cy="577246"/>
            <a:chOff x="5436096" y="1274820"/>
            <a:chExt cx="432833" cy="432834"/>
          </a:xfrm>
        </p:grpSpPr>
        <p:sp>
          <p:nvSpPr>
            <p:cNvPr id="1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8" name="组合 17"/>
          <p:cNvGrpSpPr/>
          <p:nvPr userDrawn="1"/>
        </p:nvGrpSpPr>
        <p:grpSpPr>
          <a:xfrm>
            <a:off x="7151187" y="654595"/>
            <a:ext cx="577036" cy="577246"/>
            <a:chOff x="3491880" y="1274820"/>
            <a:chExt cx="432833" cy="432834"/>
          </a:xfrm>
        </p:grpSpPr>
        <p:sp>
          <p:nvSpPr>
            <p:cNvPr id="19"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21" name="组合 20"/>
          <p:cNvGrpSpPr/>
          <p:nvPr userDrawn="1"/>
        </p:nvGrpSpPr>
        <p:grpSpPr>
          <a:xfrm>
            <a:off x="8015170" y="654595"/>
            <a:ext cx="577036" cy="577246"/>
            <a:chOff x="4139952" y="1274820"/>
            <a:chExt cx="432833" cy="432834"/>
          </a:xfrm>
        </p:grpSpPr>
        <p:sp>
          <p:nvSpPr>
            <p:cNvPr id="2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正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p>
        </p:txBody>
      </p:sp>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7" name="文本占位符 6"/>
          <p:cNvSpPr>
            <a:spLocks noGrp="1"/>
          </p:cNvSpPr>
          <p:nvPr>
            <p:ph type="body" idx="1" hasCustomPrompt="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22998" y="3789834"/>
            <a:ext cx="3952633" cy="616956"/>
          </a:xfrm>
          <a:prstGeom prst="rect">
            <a:avLst/>
          </a:prstGeom>
        </p:spPr>
      </p:pic>
      <p:sp>
        <p:nvSpPr>
          <p:cNvPr id="4" name="日期占位符 3"/>
          <p:cNvSpPr>
            <a:spLocks noGrp="1"/>
          </p:cNvSpPr>
          <p:nvPr>
            <p:ph type="dt" sz="half" idx="10"/>
          </p:nvPr>
        </p:nvSpPr>
        <p:spPr/>
        <p:txBody>
          <a:bodyPr/>
          <a:lstStyle/>
          <a:p>
            <a:fld id="{530820CF-B880-4189-942D-D702A7CBA730}" type="datetimeFigureOut">
              <a:rPr lang="zh-CN" altLang="en-US" smtClean="0"/>
              <a:t>2021/11/29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0" name="等腰三角形 39"/>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flipH="1" flipV="1">
            <a:off x="-766394" y="-28491"/>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flipH="1" flipV="1">
            <a:off x="1414174" y="635"/>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a:off x="6086073" y="4299128"/>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437345"/>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userDrawn="1"/>
        </p:nvSpPr>
        <p:spPr>
          <a:xfrm>
            <a:off x="10011958" y="3437345"/>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寄语(1)"/>
          <p:cNvPicPr>
            <a:picLocks noChangeAspect="1"/>
          </p:cNvPicPr>
          <p:nvPr userDrawn="1"/>
        </p:nvPicPr>
        <p:blipFill>
          <a:blip r:embed="rId3"/>
          <a:srcRect l="114" t="60287" r="-114" b="572"/>
          <a:stretch>
            <a:fillRect/>
          </a:stretch>
        </p:blipFill>
        <p:spPr>
          <a:xfrm>
            <a:off x="2480310" y="2508250"/>
            <a:ext cx="7532370" cy="165798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标题与图文">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lvl1pPr>
              <a:defRPr>
                <a:latin typeface="+mn-ea"/>
              </a:defRPr>
            </a:lvl1pPr>
          </a:lstStyle>
          <a:p>
            <a:endParaRPr lang="zh-CN" altLang="en-US"/>
          </a:p>
        </p:txBody>
      </p:sp>
      <p:sp>
        <p:nvSpPr>
          <p:cNvPr id="4" name="灯片编号占位符 3"/>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5" name="标题 4"/>
          <p:cNvSpPr>
            <a:spLocks noGrp="1"/>
          </p:cNvSpPr>
          <p:nvPr>
            <p:ph type="title" hasCustomPrompt="1"/>
          </p:nvPr>
        </p:nvSpPr>
        <p:spPr>
          <a:xfrm>
            <a:off x="839974" y="727845"/>
            <a:ext cx="3931306" cy="1115266"/>
          </a:xfrm>
        </p:spPr>
        <p:txBody>
          <a:bodyPr anchor="ctr" anchorCtr="0"/>
          <a:lstStyle>
            <a:lvl1pPr>
              <a:defRPr sz="3200">
                <a:latin typeface="+mn-ea"/>
                <a:ea typeface="+mn-ea"/>
              </a:defRPr>
            </a:lvl1pPr>
          </a:lstStyle>
          <a:p>
            <a:r>
              <a:rPr lang="zh-CN" altLang="en-US"/>
              <a:t>单击此处编辑标题</a:t>
            </a:r>
          </a:p>
        </p:txBody>
      </p:sp>
      <p:sp>
        <p:nvSpPr>
          <p:cNvPr id="6" name="内容占位符 5"/>
          <p:cNvSpPr>
            <a:spLocks noGrp="1"/>
          </p:cNvSpPr>
          <p:nvPr>
            <p:ph idx="1" hasCustomPrompt="1"/>
          </p:nvPr>
        </p:nvSpPr>
        <p:spPr>
          <a:xfrm>
            <a:off x="5137617" y="727845"/>
            <a:ext cx="6171235" cy="5404215"/>
          </a:xfrm>
        </p:spPr>
        <p:txBody>
          <a:bodyPr/>
          <a:lstStyle>
            <a:lvl1pPr>
              <a:defRPr sz="2400">
                <a:latin typeface="+mn-ea"/>
                <a:ea typeface="+mn-ea"/>
              </a:defRPr>
            </a:lvl1pPr>
            <a:lvl2pPr marL="457200" indent="0">
              <a:buNone/>
              <a:defRPr sz="2400">
                <a:latin typeface="+mn-ea"/>
                <a:ea typeface="+mn-ea"/>
              </a:defRPr>
            </a:lvl2pPr>
            <a:lvl3pPr>
              <a:defRPr sz="2400">
                <a:latin typeface="+mn-ea"/>
                <a:ea typeface="+mn-ea"/>
              </a:defRPr>
            </a:lvl3pPr>
            <a:lvl4pPr>
              <a:defRPr sz="2400">
                <a:latin typeface="+mn-ea"/>
                <a:ea typeface="+mn-ea"/>
              </a:defRPr>
            </a:lvl4pPr>
            <a:lvl5pPr>
              <a:defRPr sz="2400">
                <a:latin typeface="+mn-ea"/>
                <a:ea typeface="+mn-ea"/>
              </a:defRPr>
            </a:lvl5pPr>
            <a:lvl6pPr>
              <a:defRPr sz="2000"/>
            </a:lvl6pPr>
            <a:lvl7pPr>
              <a:defRPr sz="2000"/>
            </a:lvl7pPr>
            <a:lvl8pPr>
              <a:defRPr sz="2000"/>
            </a:lvl8pPr>
            <a:lvl9pPr>
              <a:defRPr sz="2000"/>
            </a:lvl9pPr>
          </a:lstStyle>
          <a:p>
            <a:pPr lvl="0"/>
            <a:r>
              <a:rPr lang="zh-CN" altLang="en-US"/>
              <a:t>单击此处编辑正文</a:t>
            </a:r>
          </a:p>
        </p:txBody>
      </p:sp>
      <p:sp>
        <p:nvSpPr>
          <p:cNvPr id="7" name="文本占位符 6"/>
          <p:cNvSpPr>
            <a:spLocks noGrp="1"/>
          </p:cNvSpPr>
          <p:nvPr>
            <p:ph type="body" sz="half" idx="2" hasCustomPrompt="1"/>
          </p:nvPr>
        </p:nvSpPr>
        <p:spPr>
          <a:xfrm>
            <a:off x="839974" y="2240060"/>
            <a:ext cx="3931306" cy="3892636"/>
          </a:xfrm>
        </p:spPr>
        <p:txBody>
          <a:bodyPr/>
          <a:lstStyle>
            <a:lvl1pPr marL="342900" indent="-342900">
              <a:buFont typeface="Arial" panose="020B0604020202020204" pitchFamily="34" charset="0"/>
              <a:buChar char="•"/>
              <a:defRPr sz="2400">
                <a:latin typeface="+mn-ea"/>
                <a:ea typeface="+mn-ea"/>
              </a:defRPr>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单击此处编辑正文</a:t>
            </a:r>
          </a:p>
          <a:p>
            <a:pPr lvl="0"/>
            <a:r>
              <a:rPr lang="zh-CN" altLang="en-US">
                <a:sym typeface="+mn-ea"/>
              </a:rPr>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p>
          <a:p>
            <a:pPr lvl="0"/>
            <a:r>
              <a:rPr lang="zh-CN" altLang="en-US">
                <a:sym typeface="+mn-ea"/>
              </a:rPr>
              <a:t>单击此处编辑正文</a:t>
            </a:r>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图片与注释">
    <p:spTree>
      <p:nvGrpSpPr>
        <p:cNvPr id="1" name=""/>
        <p:cNvGrpSpPr/>
        <p:nvPr/>
      </p:nvGrpSpPr>
      <p:grpSpPr>
        <a:xfrm>
          <a:off x="0" y="0"/>
          <a:ext cx="0" cy="0"/>
          <a:chOff x="0" y="0"/>
          <a:chExt cx="0" cy="0"/>
        </a:xfrm>
      </p:grpSpPr>
      <p:sp>
        <p:nvSpPr>
          <p:cNvPr id="6" name="页脚占位符 5"/>
          <p:cNvSpPr>
            <a:spLocks noGrp="1"/>
          </p:cNvSpPr>
          <p:nvPr>
            <p:ph type="ftr" sz="quarter" idx="11"/>
          </p:nvPr>
        </p:nvSpPr>
        <p:spPr/>
        <p:txBody>
          <a:bodyPr/>
          <a:lstStyle>
            <a:lvl1pPr>
              <a:defRPr>
                <a:latin typeface="+mn-ea"/>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mn-ea"/>
              </a:defRPr>
            </a:lvl1pPr>
          </a:lstStyle>
          <a:p>
            <a:fld id="{FABC47A4-756D-490B-A52F-7D9E2C9FC05F}" type="slidenum">
              <a:rPr lang="zh-CN" altLang="en-US" smtClean="0"/>
              <a:t>‹#›</a:t>
            </a:fld>
            <a:endParaRPr lang="zh-CN" altLang="en-US"/>
          </a:p>
        </p:txBody>
      </p:sp>
      <p:sp>
        <p:nvSpPr>
          <p:cNvPr id="9" name="标题 8"/>
          <p:cNvSpPr>
            <a:spLocks noGrp="1"/>
          </p:cNvSpPr>
          <p:nvPr>
            <p:ph type="title" hasCustomPrompt="1"/>
          </p:nvPr>
        </p:nvSpPr>
        <p:spPr>
          <a:xfrm>
            <a:off x="669820" y="5606183"/>
            <a:ext cx="10850454" cy="558268"/>
          </a:xfrm>
        </p:spPr>
        <p:txBody>
          <a:bodyPr/>
          <a:lstStyle>
            <a:lvl1pPr>
              <a:defRPr b="0">
                <a:latin typeface="+mn-ea"/>
                <a:ea typeface="+mn-ea"/>
              </a:defRPr>
            </a:lvl1pPr>
          </a:lstStyle>
          <a:p>
            <a:r>
              <a:rPr lang="zh-CN" altLang="en-US"/>
              <a:t>单击此处编辑正文</a:t>
            </a:r>
          </a:p>
        </p:txBody>
      </p:sp>
      <p:sp>
        <p:nvSpPr>
          <p:cNvPr id="8" name="内容占位符 7"/>
          <p:cNvSpPr>
            <a:spLocks noGrp="1"/>
          </p:cNvSpPr>
          <p:nvPr>
            <p:ph idx="1" hasCustomPrompt="1"/>
          </p:nvPr>
        </p:nvSpPr>
        <p:spPr>
          <a:xfrm>
            <a:off x="669820" y="641469"/>
            <a:ext cx="10850454" cy="4556969"/>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单张大图">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7" name="内容占位符 6"/>
          <p:cNvSpPr>
            <a:spLocks noGrp="1"/>
          </p:cNvSpPr>
          <p:nvPr>
            <p:ph idx="1" hasCustomPrompt="1"/>
          </p:nvPr>
        </p:nvSpPr>
        <p:spPr>
          <a:xfrm>
            <a:off x="0" y="0"/>
            <a:ext cx="12194539" cy="686943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联图片">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2" name="内容占位符 1"/>
          <p:cNvSpPr>
            <a:spLocks noGrp="1"/>
          </p:cNvSpPr>
          <p:nvPr>
            <p:ph sz="half" idx="2" hasCustomPrompt="1"/>
          </p:nvPr>
        </p:nvSpPr>
        <p:spPr>
          <a:xfrm>
            <a:off x="467922"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
        <p:nvSpPr>
          <p:cNvPr id="6" name="内容占位符 5"/>
          <p:cNvSpPr>
            <a:spLocks noGrp="1"/>
          </p:cNvSpPr>
          <p:nvPr>
            <p:ph sz="half" idx="13" hasCustomPrompt="1"/>
          </p:nvPr>
        </p:nvSpPr>
        <p:spPr>
          <a:xfrm>
            <a:off x="6286787"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a:t>
            </a:r>
            <a:r>
              <a:rPr>
                <a:sym typeface="+mn-ea"/>
              </a:rPr>
              <a:t>正文</a:t>
            </a:r>
            <a:endParaRPr dirty="0">
              <a:sym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2" name="标题 1"/>
          <p:cNvSpPr>
            <a:spLocks noGrp="1"/>
          </p:cNvSpPr>
          <p:nvPr>
            <p:ph type="title" hasCustomPrompt="1"/>
          </p:nvPr>
        </p:nvSpPr>
        <p:spPr>
          <a:xfrm>
            <a:off x="669777" y="623706"/>
            <a:ext cx="10850541" cy="899333"/>
          </a:xfrm>
        </p:spPr>
        <p:txBody>
          <a:bodyPr vert="horz" lIns="101600" tIns="38100" rIns="25400" bIns="38100" rtlCol="0" anchor="ctr" anchorCtr="0">
            <a:noAutofit/>
          </a:bodyPr>
          <a:lstStyle>
            <a:lvl1pPr marL="0" marR="0" algn="ctr" defTabSz="914400" rtl="0" eaLnBrk="1" fontAlgn="auto" latinLnBrk="0" hangingPunct="1">
              <a:lnSpc>
                <a:spcPct val="100000"/>
              </a:lnSpc>
              <a:buNone/>
              <a:defRPr kumimoji="0" lang="zh-CN" altLang="en-US" sz="3200" b="0" i="0" u="none" strike="noStrike" kern="1200" cap="none" spc="600" normalizeH="0" baseline="0" noProof="1" dirty="0">
                <a:solidFill>
                  <a:schemeClr val="tx1"/>
                </a:solidFill>
                <a:effectLst/>
                <a:uFillTx/>
                <a:latin typeface="+mn-ea"/>
                <a:ea typeface="+mn-ea"/>
                <a:cs typeface="+mj-cs"/>
                <a:sym typeface="+mn-ea"/>
              </a:defRPr>
            </a:lvl1pPr>
          </a:lstStyle>
          <a:p>
            <a:pPr lvl="0"/>
            <a:r>
              <a:rPr>
                <a:sym typeface="+mn-ea"/>
              </a:rPr>
              <a:t>单击此处编辑标题</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dirty="0"/>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2" name="组合 41"/>
          <p:cNvGrpSpPr/>
          <p:nvPr userDrawn="1"/>
        </p:nvGrpSpPr>
        <p:grpSpPr>
          <a:xfrm>
            <a:off x="0" y="2202951"/>
            <a:ext cx="12190413" cy="242026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6" name="矩形 45"/>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平行四边形 46"/>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文本框 6"/>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7" name="组合 6"/>
          <p:cNvGrpSpPr/>
          <p:nvPr userDrawn="1"/>
        </p:nvGrpSpPr>
        <p:grpSpPr>
          <a:xfrm>
            <a:off x="7919172" y="1700153"/>
            <a:ext cx="575989" cy="577246"/>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8" name="组合 7"/>
          <p:cNvGrpSpPr/>
          <p:nvPr userDrawn="1"/>
        </p:nvGrpSpPr>
        <p:grpSpPr>
          <a:xfrm>
            <a:off x="6191205" y="1700678"/>
            <a:ext cx="575989" cy="576197"/>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9" name="组合 8"/>
          <p:cNvGrpSpPr/>
          <p:nvPr userDrawn="1"/>
        </p:nvGrpSpPr>
        <p:grpSpPr>
          <a:xfrm>
            <a:off x="7055189" y="1700153"/>
            <a:ext cx="577036" cy="577246"/>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0" name="组合 9"/>
          <p:cNvGrpSpPr/>
          <p:nvPr userDrawn="1"/>
        </p:nvGrpSpPr>
        <p:grpSpPr>
          <a:xfrm>
            <a:off x="4463238" y="1700153"/>
            <a:ext cx="577036" cy="577246"/>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5327222" y="1700153"/>
            <a:ext cx="577036" cy="577246"/>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defRPr>
            </a:lvl1pPr>
          </a:lstStyle>
          <a:p>
            <a:fld id="{760FBDFE-C587-4B4C-A407-44438C67B59E}" type="datetimeFigureOut">
              <a:rPr lang="zh-CN" altLang="en-US" smtClean="0"/>
              <a:t>2021/11/29</a:t>
            </a:fld>
            <a:endParaRPr lang="zh-CN" altLang="en-US"/>
          </a:p>
        </p:txBody>
      </p:sp>
      <p:sp>
        <p:nvSpPr>
          <p:cNvPr id="5" name="页脚占位符 4"/>
          <p:cNvSpPr>
            <a:spLocks noGrp="1"/>
          </p:cNvSpPr>
          <p:nvPr>
            <p:ph type="ftr" sz="quarter" idx="3"/>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defRPr>
            </a:lvl1pPr>
          </a:lstStyle>
          <a:p>
            <a:endParaRPr lang="zh-CN" altLang="en-US" dirty="0"/>
          </a:p>
        </p:txBody>
      </p:sp>
      <p:sp>
        <p:nvSpPr>
          <p:cNvPr id="6" name="灯片编号占位符 5"/>
          <p:cNvSpPr>
            <a:spLocks noGrp="1"/>
          </p:cNvSpPr>
          <p:nvPr>
            <p:ph type="sldNum" sz="quarter" idx="4"/>
          </p:nvPr>
        </p:nvSpPr>
        <p:spPr>
          <a:xfrm>
            <a:off x="8609254"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defRPr>
            </a:lvl1pPr>
          </a:lstStyle>
          <a:p>
            <a:fld id="{49AE70B2-8BF9-45C0-BB95-33D1B9D3A854}" type="slidenum">
              <a:rPr lang="zh-CN" altLang="en-US" smtClean="0"/>
              <a:t>‹#›</a:t>
            </a:fld>
            <a:endParaRPr lang="zh-CN" altLang="en-US" dirty="0"/>
          </a:p>
        </p:txBody>
      </p:sp>
      <p:sp>
        <p:nvSpPr>
          <p:cNvPr id="7" name="KSO_TEMPLATE" hidden="1"/>
          <p:cNvSpPr/>
          <p:nvPr userDrawn="1"/>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p:cNvSpPr>
            <a:spLocks noGrp="1"/>
          </p:cNvSpPr>
          <p:nvPr>
            <p:ph type="title"/>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p>
        </p:txBody>
      </p:sp>
      <p:sp>
        <p:nvSpPr>
          <p:cNvPr id="9" name="文本占位符 8"/>
          <p:cNvSpPr>
            <a:spLocks noGrp="1"/>
          </p:cNvSpPr>
          <p:nvPr>
            <p:ph type="body" idx="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n-ea"/>
          <a:ea typeface="+mn-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ea"/>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4pPr>
      <a:lvl5pPr marL="20567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2"/>
            <a:ext cx="10971372" cy="1143265"/>
          </a:xfrm>
          <a:prstGeom prst="rect">
            <a:avLst/>
          </a:prstGeom>
        </p:spPr>
        <p:txBody>
          <a:bodyPr vert="horz" lIns="121917" tIns="60958" rIns="121917" bIns="60958"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t>2021/11/29</a:t>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0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9.xml"/><Relationship Id="rId1" Type="http://schemas.openxmlformats.org/officeDocument/2006/relationships/slideLayout" Target="../slideLayouts/slideLayout10.xml"/></Relationships>
</file>

<file path=ppt/slides/_rels/slide10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0.xml"/><Relationship Id="rId1" Type="http://schemas.openxmlformats.org/officeDocument/2006/relationships/slideLayout" Target="../slideLayouts/slideLayout10.xml"/></Relationships>
</file>

<file path=ppt/slides/_rels/slide10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1.xml"/><Relationship Id="rId1" Type="http://schemas.openxmlformats.org/officeDocument/2006/relationships/slideLayout" Target="../slideLayouts/slideLayout10.xml"/></Relationships>
</file>

<file path=ppt/slides/_rels/slide1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2.xml"/><Relationship Id="rId1" Type="http://schemas.openxmlformats.org/officeDocument/2006/relationships/slideLayout" Target="../slideLayouts/slideLayout10.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0.xml"/></Relationships>
</file>

<file path=ppt/slides/_rels/slide10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4.xml"/><Relationship Id="rId1" Type="http://schemas.openxmlformats.org/officeDocument/2006/relationships/slideLayout" Target="../slideLayouts/slideLayout10.xml"/></Relationships>
</file>

<file path=ppt/slides/_rels/slide10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5.xml"/><Relationship Id="rId1" Type="http://schemas.openxmlformats.org/officeDocument/2006/relationships/slideLayout" Target="../slideLayouts/slideLayout10.xml"/></Relationships>
</file>

<file path=ppt/slides/_rels/slide10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6.xml"/><Relationship Id="rId1" Type="http://schemas.openxmlformats.org/officeDocument/2006/relationships/slideLayout" Target="../slideLayouts/slideLayout10.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1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9.xml"/><Relationship Id="rId1" Type="http://schemas.openxmlformats.org/officeDocument/2006/relationships/slideLayout" Target="../slideLayouts/slideLayout10.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0.xml"/></Relationships>
</file>

<file path=ppt/slides/_rels/slide1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1.xml"/><Relationship Id="rId1" Type="http://schemas.openxmlformats.org/officeDocument/2006/relationships/slideLayout" Target="../slideLayouts/slideLayout10.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0.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0.xml"/></Relationships>
</file>

<file path=ppt/slides/_rels/slide1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4.xml"/><Relationship Id="rId1" Type="http://schemas.openxmlformats.org/officeDocument/2006/relationships/slideLayout" Target="../slideLayouts/slideLayout10.xml"/></Relationships>
</file>

<file path=ppt/slides/_rels/slide1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5.xml"/><Relationship Id="rId1" Type="http://schemas.openxmlformats.org/officeDocument/2006/relationships/slideLayout" Target="../slideLayouts/slideLayout10.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0.xml"/></Relationships>
</file>

<file path=ppt/slides/_rels/slide1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7.xml"/><Relationship Id="rId1" Type="http://schemas.openxmlformats.org/officeDocument/2006/relationships/slideLayout" Target="../slideLayouts/slideLayout10.xml"/></Relationships>
</file>

<file path=ppt/slides/_rels/slide1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8.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0.xml"/><Relationship Id="rId1" Type="http://schemas.openxmlformats.org/officeDocument/2006/relationships/slideLayout" Target="../slideLayouts/slideLayout10.xml"/></Relationships>
</file>

<file path=ppt/slides/_rels/slide1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1.xml"/><Relationship Id="rId1" Type="http://schemas.openxmlformats.org/officeDocument/2006/relationships/slideLayout" Target="../slideLayouts/slideLayout10.xml"/></Relationships>
</file>

<file path=ppt/slides/_rels/slide1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2.xml"/><Relationship Id="rId1" Type="http://schemas.openxmlformats.org/officeDocument/2006/relationships/slideLayout" Target="../slideLayouts/slideLayout10.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0.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0.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0.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0.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0.xml"/><Relationship Id="rId1" Type="http://schemas.openxmlformats.org/officeDocument/2006/relationships/tags" Target="../tags/tag2.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0.xml"/><Relationship Id="rId1" Type="http://schemas.openxmlformats.org/officeDocument/2006/relationships/tags" Target="../tags/tag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3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0.xml"/><Relationship Id="rId1" Type="http://schemas.openxmlformats.org/officeDocument/2006/relationships/tags" Target="../tags/tag6.xml"/><Relationship Id="rId6" Type="http://schemas.openxmlformats.org/officeDocument/2006/relationships/image" Target="../media/image13.png"/><Relationship Id="rId5" Type="http://schemas.openxmlformats.org/officeDocument/2006/relationships/image" Target="../media/image5.png"/><Relationship Id="rId4" Type="http://schemas.openxmlformats.org/officeDocument/2006/relationships/image" Target="../media/image12.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0.xml"/><Relationship Id="rId1" Type="http://schemas.openxmlformats.org/officeDocument/2006/relationships/tags" Target="../tags/tag7.xml"/><Relationship Id="rId5" Type="http://schemas.openxmlformats.org/officeDocument/2006/relationships/image" Target="../media/image14.png"/><Relationship Id="rId4" Type="http://schemas.openxmlformats.org/officeDocument/2006/relationships/image" Target="../media/image5.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0.xml"/><Relationship Id="rId1" Type="http://schemas.openxmlformats.org/officeDocument/2006/relationships/tags" Target="../tags/tag8.xml"/><Relationship Id="rId4" Type="http://schemas.openxmlformats.org/officeDocument/2006/relationships/image" Target="../media/image10.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10.xml"/><Relationship Id="rId4" Type="http://schemas.openxmlformats.org/officeDocument/2006/relationships/image" Target="../media/image15.png"/></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xml"/><Relationship Id="rId1" Type="http://schemas.openxmlformats.org/officeDocument/2006/relationships/tags" Target="../tags/tag9.xml"/><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1.xml"/><Relationship Id="rId1" Type="http://schemas.openxmlformats.org/officeDocument/2006/relationships/slideLayout" Target="../slideLayouts/slideLayout10.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2.xml"/><Relationship Id="rId1" Type="http://schemas.openxmlformats.org/officeDocument/2006/relationships/slideLayout" Target="../slideLayouts/slideLayout10.xml"/></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3.xml"/><Relationship Id="rId1" Type="http://schemas.openxmlformats.org/officeDocument/2006/relationships/slideLayout" Target="../slideLayouts/slideLayout10.xml"/></Relationships>
</file>

<file path=ppt/slides/_rels/slide5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4.xml"/><Relationship Id="rId1" Type="http://schemas.openxmlformats.org/officeDocument/2006/relationships/slideLayout" Target="../slideLayouts/slideLayout10.xml"/></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6.xml"/><Relationship Id="rId1" Type="http://schemas.openxmlformats.org/officeDocument/2006/relationships/slideLayout" Target="../slideLayouts/slideLayout10.xml"/><Relationship Id="rId4" Type="http://schemas.openxmlformats.org/officeDocument/2006/relationships/image" Target="../media/image18.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0.xml"/><Relationship Id="rId1" Type="http://schemas.openxmlformats.org/officeDocument/2006/relationships/tags" Target="../tags/tag10.xm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0.xml"/><Relationship Id="rId1" Type="http://schemas.openxmlformats.org/officeDocument/2006/relationships/slideLayout" Target="../slideLayouts/slideLayout10.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0.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10.xml"/><Relationship Id="rId1" Type="http://schemas.openxmlformats.org/officeDocument/2006/relationships/tags" Target="../tags/tag11.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0.xml"/></Relationships>
</file>

<file path=ppt/slides/_rels/slide6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5.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10.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0.xml"/></Relationships>
</file>

<file path=ppt/slides/_rels/slide6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8.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10.xml"/><Relationship Id="rId1" Type="http://schemas.openxmlformats.org/officeDocument/2006/relationships/tags" Target="../tags/tag12.xml"/><Relationship Id="rId4" Type="http://schemas.openxmlformats.org/officeDocument/2006/relationships/image" Target="../media/image10.pn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10.xml"/><Relationship Id="rId1" Type="http://schemas.openxmlformats.org/officeDocument/2006/relationships/tags" Target="../tags/tag14.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10.xml"/><Relationship Id="rId1" Type="http://schemas.openxmlformats.org/officeDocument/2006/relationships/tags" Target="../tags/tag15.xml"/><Relationship Id="rId4" Type="http://schemas.openxmlformats.org/officeDocument/2006/relationships/image" Target="../media/image21.png"/></Relationships>
</file>

<file path=ppt/slides/_rels/slide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6.xml"/><Relationship Id="rId1" Type="http://schemas.openxmlformats.org/officeDocument/2006/relationships/slideLayout" Target="../slideLayouts/slideLayout10.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0.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1.xml"/><Relationship Id="rId1" Type="http://schemas.openxmlformats.org/officeDocument/2006/relationships/slideLayout" Target="../slideLayouts/slideLayout10.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0.xml"/></Relationships>
</file>

<file path=ppt/slides/_rels/slide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3.xml"/><Relationship Id="rId1" Type="http://schemas.openxmlformats.org/officeDocument/2006/relationships/slideLayout" Target="../slideLayouts/slideLayout10.xml"/></Relationships>
</file>

<file path=ppt/slides/_rels/slide8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4.xml"/><Relationship Id="rId1" Type="http://schemas.openxmlformats.org/officeDocument/2006/relationships/slideLayout" Target="../slideLayouts/slideLayout1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6.xml"/><Relationship Id="rId1" Type="http://schemas.openxmlformats.org/officeDocument/2006/relationships/slideLayout" Target="../slideLayouts/slideLayout10.xml"/></Relationships>
</file>

<file path=ppt/slides/_rels/slide8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7.xml"/><Relationship Id="rId1" Type="http://schemas.openxmlformats.org/officeDocument/2006/relationships/slideLayout" Target="../slideLayouts/slideLayout10.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10.xml"/><Relationship Id="rId1" Type="http://schemas.openxmlformats.org/officeDocument/2006/relationships/tags" Target="../tags/tag17.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0.xml"/></Relationships>
</file>

<file path=ppt/slides/_rels/slide9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0.xml"/><Relationship Id="rId1" Type="http://schemas.openxmlformats.org/officeDocument/2006/relationships/slideLayout" Target="../slideLayouts/slideLayout10.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0.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9.xml"/></Relationships>
</file>

<file path=ppt/slides/_rels/slide9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3.xml"/><Relationship Id="rId1" Type="http://schemas.openxmlformats.org/officeDocument/2006/relationships/slideLayout" Target="../slideLayouts/slideLayout10.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10.xml"/><Relationship Id="rId1" Type="http://schemas.openxmlformats.org/officeDocument/2006/relationships/tags" Target="../tags/tag18.xml"/><Relationship Id="rId4" Type="http://schemas.openxmlformats.org/officeDocument/2006/relationships/image" Target="../media/image23.png"/></Relationships>
</file>

<file path=ppt/slides/_rels/slide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5.xml"/><Relationship Id="rId1" Type="http://schemas.openxmlformats.org/officeDocument/2006/relationships/slideLayout" Target="../slideLayouts/slideLayout10.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0.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0.xml"/></Relationships>
</file>

<file path=ppt/slides/_rels/slide9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8.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18"/>
          <p:cNvSpPr txBox="1"/>
          <p:nvPr/>
        </p:nvSpPr>
        <p:spPr>
          <a:xfrm>
            <a:off x="1633220" y="2534285"/>
            <a:ext cx="9185275" cy="922020"/>
          </a:xfrm>
          <a:prstGeom prst="rect">
            <a:avLst/>
          </a:prstGeom>
          <a:noFill/>
        </p:spPr>
        <p:txBody>
          <a:bodyPr wrap="square" rtlCol="0">
            <a:spAutoFit/>
          </a:bodyPr>
          <a:lstStyle/>
          <a:p>
            <a:pPr algn="ctr"/>
            <a:r>
              <a:rPr lang="zh-CN" altLang="en-US" sz="54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第</a:t>
            </a:r>
            <a:r>
              <a:rPr lang="en-US" altLang="zh-CN" sz="54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3</a:t>
            </a:r>
            <a:r>
              <a:rPr lang="zh-CN" altLang="en-US" sz="54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章</a:t>
            </a:r>
            <a:r>
              <a:rPr sz="54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 Hive数据定义语言</a:t>
            </a:r>
          </a:p>
        </p:txBody>
      </p:sp>
      <p:sp>
        <p:nvSpPr>
          <p:cNvPr id="68" name="Rectangle 4"/>
          <p:cNvSpPr txBox="1">
            <a:spLocks noChangeArrowheads="1"/>
          </p:cNvSpPr>
          <p:nvPr/>
        </p:nvSpPr>
        <p:spPr>
          <a:xfrm>
            <a:off x="7103745" y="3852545"/>
            <a:ext cx="4719320" cy="430530"/>
          </a:xfrm>
          <a:prstGeom prst="rect">
            <a:avLst/>
          </a:prstGeom>
        </p:spPr>
        <p:txBody>
          <a:bodyPr vert="horz" lIns="121917" tIns="60958" rIns="121917" bIns="60958"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《Hive</a:t>
            </a:r>
            <a:r>
              <a:rPr lang="zh-CN" altLang="en-US" sz="2400" dirty="0">
                <a:solidFill>
                  <a:srgbClr val="595959"/>
                </a:solidFill>
                <a:latin typeface="微软雅黑" panose="020B0503020204020204" pitchFamily="34" charset="-122"/>
                <a:ea typeface="微软雅黑" panose="020B0503020204020204" pitchFamily="34" charset="-122"/>
                <a:cs typeface="+mn-ea"/>
                <a:sym typeface="+mn-lt"/>
              </a:rPr>
              <a:t>数据仓库应用</a:t>
            </a: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6171" y="2779510"/>
            <a:ext cx="8208912" cy="24527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Title 1"/>
          <p:cNvSpPr txBox="1"/>
          <p:nvPr/>
        </p:nvSpPr>
        <p:spPr>
          <a:xfrm>
            <a:off x="1143690" y="470195"/>
            <a:ext cx="495151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a:solidFill>
                  <a:srgbClr val="595959"/>
                </a:solidFill>
                <a:latin typeface="微软雅黑" panose="020B0503020204020204" pitchFamily="34" charset="-122"/>
                <a:ea typeface="微软雅黑" panose="020B0503020204020204" pitchFamily="34" charset="-122"/>
                <a:cs typeface="+mn-ea"/>
                <a:sym typeface="+mn-lt"/>
              </a:rPr>
              <a:t>3.1.1  </a:t>
            </a:r>
            <a:r>
              <a:rPr lang="zh-CN" altLang="en-US" sz="2400" b="1">
                <a:solidFill>
                  <a:srgbClr val="595959"/>
                </a:solidFill>
                <a:latin typeface="微软雅黑" panose="020B0503020204020204" pitchFamily="34" charset="-122"/>
                <a:ea typeface="微软雅黑" panose="020B0503020204020204" pitchFamily="34" charset="-122"/>
                <a:cs typeface="+mn-ea"/>
                <a:sym typeface="+mn-lt"/>
              </a:rPr>
              <a:t>创建数据库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a:p>
            <a:pPr algn="l"/>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22" name="文本框 21"/>
          <p:cNvSpPr txBox="1"/>
          <p:nvPr/>
        </p:nvSpPr>
        <p:spPr>
          <a:xfrm>
            <a:off x="1948625" y="1484833"/>
            <a:ext cx="9361040" cy="499560"/>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rPr>
              <a:t>创建数据库</a:t>
            </a:r>
            <a:r>
              <a:rPr sz="2000" b="0" dirty="0" err="1">
                <a:solidFill>
                  <a:schemeClr val="accent1"/>
                </a:solidFill>
                <a:latin typeface="微软雅黑" panose="020B0503020204020204" pitchFamily="34" charset="-122"/>
                <a:ea typeface="微软雅黑" panose="020B0503020204020204" pitchFamily="34" charset="-122"/>
              </a:rPr>
              <a:t>itcast</a:t>
            </a:r>
            <a:r>
              <a:rPr sz="2000" b="0" dirty="0" err="1">
                <a:latin typeface="微软雅黑" panose="020B0503020204020204" pitchFamily="34" charset="-122"/>
                <a:ea typeface="微软雅黑" panose="020B0503020204020204" pitchFamily="34" charset="-122"/>
              </a:rPr>
              <a:t>，并指定数据库文件存放在</a:t>
            </a:r>
            <a:r>
              <a:rPr sz="2000" b="0" dirty="0" err="1">
                <a:solidFill>
                  <a:schemeClr val="accent1"/>
                </a:solidFill>
                <a:latin typeface="微软雅黑" panose="020B0503020204020204" pitchFamily="34" charset="-122"/>
                <a:ea typeface="微软雅黑" panose="020B0503020204020204" pitchFamily="34" charset="-122"/>
              </a:rPr>
              <a:t>HDFS</a:t>
            </a:r>
            <a:r>
              <a:rPr sz="2000" b="0" dirty="0" err="1">
                <a:latin typeface="微软雅黑" panose="020B0503020204020204" pitchFamily="34" charset="-122"/>
                <a:ea typeface="微软雅黑" panose="020B0503020204020204" pitchFamily="34" charset="-122"/>
              </a:rPr>
              <a:t>的</a:t>
            </a:r>
            <a:r>
              <a:rPr sz="2000" b="0" dirty="0">
                <a:solidFill>
                  <a:schemeClr val="accent1"/>
                </a:solidFill>
                <a:latin typeface="微软雅黑" panose="020B0503020204020204" pitchFamily="34" charset="-122"/>
                <a:ea typeface="微软雅黑" panose="020B0503020204020204" pitchFamily="34" charset="-122"/>
              </a:rPr>
              <a:t>/</a:t>
            </a:r>
            <a:r>
              <a:rPr sz="2000" b="0" dirty="0" err="1">
                <a:solidFill>
                  <a:schemeClr val="accent1"/>
                </a:solidFill>
                <a:latin typeface="微软雅黑" panose="020B0503020204020204" pitchFamily="34" charset="-122"/>
                <a:ea typeface="微软雅黑" panose="020B0503020204020204" pitchFamily="34" charset="-122"/>
              </a:rPr>
              <a:t>hive_db</a:t>
            </a:r>
            <a:r>
              <a:rPr sz="2000" b="0" dirty="0">
                <a:solidFill>
                  <a:schemeClr val="accent1"/>
                </a:solidFill>
                <a:latin typeface="微软雅黑" panose="020B0503020204020204" pitchFamily="34" charset="-122"/>
                <a:ea typeface="微软雅黑" panose="020B0503020204020204" pitchFamily="34" charset="-122"/>
              </a:rPr>
              <a:t>/</a:t>
            </a:r>
            <a:r>
              <a:rPr sz="2000" b="0" dirty="0" err="1">
                <a:solidFill>
                  <a:schemeClr val="accent1"/>
                </a:solidFill>
                <a:latin typeface="微软雅黑" panose="020B0503020204020204" pitchFamily="34" charset="-122"/>
                <a:ea typeface="微软雅黑" panose="020B0503020204020204" pitchFamily="34" charset="-122"/>
              </a:rPr>
              <a:t>create_db</a:t>
            </a:r>
            <a:r>
              <a:rPr sz="2000" b="0" dirty="0">
                <a:solidFill>
                  <a:schemeClr val="accent1"/>
                </a:solidFill>
                <a:latin typeface="微软雅黑" panose="020B0503020204020204" pitchFamily="34" charset="-122"/>
                <a:ea typeface="微软雅黑" panose="020B0503020204020204" pitchFamily="34" charset="-122"/>
              </a:rPr>
              <a:t>/</a:t>
            </a:r>
            <a:r>
              <a:rPr sz="2000" b="0" dirty="0" err="1">
                <a:latin typeface="微软雅黑" panose="020B0503020204020204" pitchFamily="34" charset="-122"/>
                <a:ea typeface="微软雅黑" panose="020B0503020204020204" pitchFamily="34" charset="-122"/>
              </a:rPr>
              <a:t>目录中</a:t>
            </a:r>
            <a:r>
              <a:rPr lang="zh-CN" sz="2000" b="0" dirty="0">
                <a:latin typeface="微软雅黑" panose="020B0503020204020204" pitchFamily="34" charset="-122"/>
                <a:ea typeface="微软雅黑" panose="020B0503020204020204" pitchFamily="34" charset="-122"/>
              </a:rPr>
              <a:t>。</a:t>
            </a:r>
          </a:p>
        </p:txBody>
      </p:sp>
      <p:sp>
        <p:nvSpPr>
          <p:cNvPr id="23" name="文本框 22"/>
          <p:cNvSpPr txBox="1"/>
          <p:nvPr/>
        </p:nvSpPr>
        <p:spPr>
          <a:xfrm>
            <a:off x="2120547" y="2997746"/>
            <a:ext cx="7575059" cy="1705403"/>
          </a:xfrm>
          <a:prstGeom prst="rect">
            <a:avLst/>
          </a:prstGeom>
          <a:noFill/>
          <a:ln w="9525">
            <a:noFill/>
          </a:ln>
        </p:spPr>
        <p:txBody>
          <a:bodyPr wrap="square">
            <a:spAutoFit/>
          </a:bodyPr>
          <a:lstStyle/>
          <a:p>
            <a:pPr algn="just">
              <a:lnSpc>
                <a:spcPct val="150000"/>
              </a:lnSpc>
              <a:buClrTx/>
              <a:buSzTx/>
              <a:buFontTx/>
            </a:pPr>
            <a:r>
              <a:rPr sz="1800" b="0" dirty="0">
                <a:solidFill>
                  <a:srgbClr val="595959"/>
                </a:solidFill>
                <a:latin typeface="微软雅黑" panose="020B0503020204020204" pitchFamily="34" charset="-122"/>
                <a:ea typeface="微软雅黑" panose="020B0503020204020204" pitchFamily="34" charset="-122"/>
              </a:rPr>
              <a:t>CREATE DATABASE IF NOT EXISTS itcast</a:t>
            </a:r>
          </a:p>
          <a:p>
            <a:pPr algn="just">
              <a:lnSpc>
                <a:spcPct val="150000"/>
              </a:lnSpc>
              <a:buClrTx/>
              <a:buSzTx/>
              <a:buFontTx/>
            </a:pPr>
            <a:r>
              <a:rPr sz="1800" b="0" dirty="0">
                <a:solidFill>
                  <a:srgbClr val="595959"/>
                </a:solidFill>
                <a:latin typeface="微软雅黑" panose="020B0503020204020204" pitchFamily="34" charset="-122"/>
                <a:ea typeface="微软雅黑" panose="020B0503020204020204" pitchFamily="34" charset="-122"/>
              </a:rPr>
              <a:t>COMMENT "This is itcast database"</a:t>
            </a:r>
          </a:p>
          <a:p>
            <a:pPr algn="just">
              <a:lnSpc>
                <a:spcPct val="150000"/>
              </a:lnSpc>
              <a:buClrTx/>
              <a:buSzTx/>
              <a:buFontTx/>
            </a:pPr>
            <a:r>
              <a:rPr sz="1800" b="0" dirty="0">
                <a:solidFill>
                  <a:srgbClr val="595959"/>
                </a:solidFill>
                <a:latin typeface="微软雅黑" panose="020B0503020204020204" pitchFamily="34" charset="-122"/>
                <a:ea typeface="微软雅黑" panose="020B0503020204020204" pitchFamily="34" charset="-122"/>
              </a:rPr>
              <a:t>LOCATION '/hive_db/create_db/'</a:t>
            </a:r>
          </a:p>
          <a:p>
            <a:pPr algn="just">
              <a:lnSpc>
                <a:spcPct val="150000"/>
              </a:lnSpc>
              <a:buClrTx/>
              <a:buSzTx/>
              <a:buFontTx/>
            </a:pPr>
            <a:r>
              <a:rPr sz="1800" b="0" dirty="0">
                <a:solidFill>
                  <a:srgbClr val="595959"/>
                </a:solidFill>
                <a:latin typeface="微软雅黑" panose="020B0503020204020204" pitchFamily="34" charset="-122"/>
                <a:ea typeface="微软雅黑" panose="020B0503020204020204" pitchFamily="34" charset="-122"/>
              </a:rPr>
              <a:t>WITH DBPROPERTIES ("creator"="itcast", "date"="2020-08-08")</a:t>
            </a:r>
            <a:r>
              <a:rPr sz="1600" b="0" dirty="0">
                <a:solidFill>
                  <a:srgbClr val="595959"/>
                </a:solidFill>
                <a:latin typeface="微软雅黑" panose="020B0503020204020204" pitchFamily="34" charset="-122"/>
                <a:ea typeface="微软雅黑" panose="020B0503020204020204" pitchFamily="34" charset="-122"/>
              </a:rPr>
              <a:t>;</a:t>
            </a:r>
            <a:endParaRPr sz="1600" dirty="0">
              <a:solidFill>
                <a:srgbClr val="595959"/>
              </a:solidFill>
              <a:latin typeface="微软雅黑" panose="020B0503020204020204" pitchFamily="34" charset="-122"/>
              <a:ea typeface="微软雅黑" panose="020B0503020204020204" pitchFamily="34" charset="-122"/>
            </a:endParaRPr>
          </a:p>
        </p:txBody>
      </p:sp>
      <p:sp>
        <p:nvSpPr>
          <p:cNvPr id="10" name="矩形 9"/>
          <p:cNvSpPr/>
          <p:nvPr/>
        </p:nvSpPr>
        <p:spPr>
          <a:xfrm>
            <a:off x="1054646" y="1125538"/>
            <a:ext cx="720080" cy="1231517"/>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a:t>
            </a:r>
            <a:endParaRPr kumimoji="1" lang="en-US" altLang="zh-CN" dirty="0"/>
          </a:p>
          <a:p>
            <a:pPr algn="ctr"/>
            <a:r>
              <a:rPr kumimoji="1" lang="zh-CN" altLang="en-US" dirty="0"/>
              <a:t>例</a:t>
            </a:r>
          </a:p>
        </p:txBody>
      </p:sp>
      <p:sp>
        <p:nvSpPr>
          <p:cNvPr id="7" name="矩形 6"/>
          <p:cNvSpPr/>
          <p:nvPr/>
        </p:nvSpPr>
        <p:spPr>
          <a:xfrm>
            <a:off x="1054646" y="1118157"/>
            <a:ext cx="10369152" cy="1238898"/>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查询视图信息</a:t>
            </a:r>
          </a:p>
        </p:txBody>
      </p:sp>
      <p:sp>
        <p:nvSpPr>
          <p:cNvPr id="100" name="文本框 99"/>
          <p:cNvSpPr txBox="1"/>
          <p:nvPr/>
        </p:nvSpPr>
        <p:spPr>
          <a:xfrm>
            <a:off x="1054646" y="993457"/>
            <a:ext cx="4329430" cy="499560"/>
          </a:xfrm>
          <a:prstGeom prst="rect">
            <a:avLst/>
          </a:prstGeom>
          <a:noFill/>
          <a:ln w="9525">
            <a:noFill/>
          </a:ln>
        </p:spPr>
        <p:txBody>
          <a:bodyPr wrap="square">
            <a:spAutoFit/>
          </a:bodyPr>
          <a:lstStyle/>
          <a:p>
            <a:pPr indent="0" fontAlgn="auto">
              <a:lnSpc>
                <a:spcPct val="150000"/>
              </a:lnSpc>
            </a:pPr>
            <a:r>
              <a:rPr sz="2000" b="0" dirty="0" err="1">
                <a:solidFill>
                  <a:schemeClr val="accent1"/>
                </a:solidFill>
                <a:latin typeface="微软雅黑" panose="020B0503020204020204" pitchFamily="34" charset="-122"/>
                <a:ea typeface="微软雅黑" panose="020B0503020204020204" pitchFamily="34" charset="-122"/>
              </a:rPr>
              <a:t>查询视图信息</a:t>
            </a:r>
            <a:r>
              <a:rPr sz="2000" b="0" dirty="0" err="1">
                <a:latin typeface="微软雅黑" panose="020B0503020204020204" pitchFamily="34" charset="-122"/>
                <a:ea typeface="微软雅黑" panose="020B0503020204020204" pitchFamily="34" charset="-122"/>
              </a:rPr>
              <a:t>的语法格式如下</a:t>
            </a:r>
            <a:r>
              <a:rPr sz="2000" b="0" dirty="0">
                <a:latin typeface="微软雅黑" panose="020B0503020204020204" pitchFamily="34" charset="-122"/>
                <a:ea typeface="微软雅黑" panose="020B0503020204020204" pitchFamily="34" charset="-122"/>
              </a:rPr>
              <a:t>：</a:t>
            </a:r>
          </a:p>
        </p:txBody>
      </p:sp>
      <p:sp>
        <p:nvSpPr>
          <p:cNvPr id="4" name="文本框 3"/>
          <p:cNvSpPr txBox="1"/>
          <p:nvPr/>
        </p:nvSpPr>
        <p:spPr>
          <a:xfrm>
            <a:off x="1177330" y="1646917"/>
            <a:ext cx="6862092" cy="418128"/>
          </a:xfrm>
          <a:prstGeom prst="rect">
            <a:avLst/>
          </a:prstGeom>
          <a:solidFill>
            <a:schemeClr val="bg1">
              <a:lumMod val="95000"/>
            </a:schemeClr>
          </a:solidFill>
          <a:ln w="9525">
            <a:noFill/>
          </a:ln>
        </p:spPr>
        <p:txBody>
          <a:bodyPr wrap="square">
            <a:spAutoFit/>
          </a:bodyPr>
          <a:lstStyle/>
          <a:p>
            <a:pPr indent="266700" fontAlgn="auto">
              <a:lnSpc>
                <a:spcPct val="150000"/>
              </a:lnSpc>
              <a:buClrTx/>
              <a:buSzTx/>
              <a:buFontTx/>
            </a:pPr>
            <a:r>
              <a:rPr sz="1600" b="0" dirty="0">
                <a:latin typeface="微软雅黑" panose="020B0503020204020204" pitchFamily="34" charset="-122"/>
                <a:ea typeface="微软雅黑" panose="020B0503020204020204" pitchFamily="34" charset="-122"/>
              </a:rPr>
              <a:t>DESC [FORMATTED] </a:t>
            </a:r>
            <a:r>
              <a:rPr sz="1600" b="0" dirty="0" err="1">
                <a:latin typeface="微软雅黑" panose="020B0503020204020204" pitchFamily="34" charset="-122"/>
                <a:ea typeface="微软雅黑" panose="020B0503020204020204" pitchFamily="34" charset="-122"/>
              </a:rPr>
              <a:t>view_table</a:t>
            </a:r>
            <a:r>
              <a:rPr sz="1600" b="0" dirty="0">
                <a:latin typeface="微软雅黑" panose="020B0503020204020204" pitchFamily="34" charset="-122"/>
                <a:ea typeface="微软雅黑" panose="020B0503020204020204" pitchFamily="34" charset="-122"/>
              </a:rPr>
              <a:t>;</a:t>
            </a:r>
          </a:p>
        </p:txBody>
      </p:sp>
      <p:sp>
        <p:nvSpPr>
          <p:cNvPr id="5" name="文本框 4"/>
          <p:cNvSpPr txBox="1"/>
          <p:nvPr/>
        </p:nvSpPr>
        <p:spPr>
          <a:xfrm>
            <a:off x="2075408" y="2596116"/>
            <a:ext cx="6617335" cy="398780"/>
          </a:xfrm>
          <a:prstGeom prst="rect">
            <a:avLst/>
          </a:prstGeom>
          <a:noFill/>
          <a:ln w="9525">
            <a:noFill/>
          </a:ln>
        </p:spPr>
        <p:txBody>
          <a:bodyPr wrap="square">
            <a:spAutoFit/>
          </a:bodyPr>
          <a:lstStyle/>
          <a:p>
            <a:pPr indent="266700"/>
            <a:r>
              <a:rPr sz="1800" b="0" dirty="0" err="1">
                <a:solidFill>
                  <a:srgbClr val="1369B2"/>
                </a:solidFill>
                <a:latin typeface="微软雅黑" panose="020B0503020204020204" pitchFamily="34" charset="-122"/>
                <a:ea typeface="微软雅黑" panose="020B0503020204020204" pitchFamily="34" charset="-122"/>
              </a:rPr>
              <a:t>查看视图</a:t>
            </a:r>
            <a:r>
              <a:rPr sz="1800" b="0" dirty="0" err="1">
                <a:solidFill>
                  <a:schemeClr val="accent1"/>
                </a:solidFill>
                <a:latin typeface="微软雅黑" panose="020B0503020204020204" pitchFamily="34" charset="-122"/>
                <a:ea typeface="微软雅黑" panose="020B0503020204020204" pitchFamily="34" charset="-122"/>
              </a:rPr>
              <a:t>view_table</a:t>
            </a:r>
            <a:r>
              <a:rPr sz="1800" b="0" dirty="0">
                <a:latin typeface="微软雅黑" panose="020B0503020204020204" pitchFamily="34" charset="-122"/>
                <a:ea typeface="微软雅黑" panose="020B0503020204020204" pitchFamily="34" charset="-122"/>
              </a:rPr>
              <a:t> </a:t>
            </a:r>
            <a:r>
              <a:rPr sz="1800" b="0" dirty="0" err="1">
                <a:latin typeface="微软雅黑" panose="020B0503020204020204" pitchFamily="34" charset="-122"/>
                <a:ea typeface="微软雅黑" panose="020B0503020204020204" pitchFamily="34" charset="-122"/>
              </a:rPr>
              <a:t>的详细结构信息和基本结构信息</a:t>
            </a:r>
            <a:r>
              <a:rPr sz="1800" b="0" dirty="0">
                <a:latin typeface="微软雅黑" panose="020B0503020204020204" pitchFamily="34" charset="-122"/>
                <a:ea typeface="微软雅黑" panose="020B0503020204020204" pitchFamily="34" charset="-122"/>
              </a:rPr>
              <a:t>。</a:t>
            </a:r>
            <a:endParaRPr sz="200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91783" y="3245074"/>
            <a:ext cx="3711688" cy="787460"/>
          </a:xfrm>
          <a:prstGeom prst="rect">
            <a:avLst/>
          </a:prstGeom>
          <a:solidFill>
            <a:schemeClr val="bg1">
              <a:lumMod val="95000"/>
            </a:schemeClr>
          </a:solidFill>
          <a:ln w="9525">
            <a:noFill/>
          </a:ln>
        </p:spPr>
        <p:txBody>
          <a:bodyPr wrap="square">
            <a:spAutoFit/>
          </a:bodyPr>
          <a:lstStyle/>
          <a:p>
            <a:pPr indent="266700" algn="l">
              <a:lnSpc>
                <a:spcPct val="150000"/>
              </a:lnSpc>
              <a:buClrTx/>
              <a:buSzTx/>
              <a:buFontTx/>
            </a:pPr>
            <a:r>
              <a:rPr sz="1600" b="0" dirty="0">
                <a:latin typeface="微软雅黑" panose="020B0503020204020204" pitchFamily="34" charset="-122"/>
                <a:ea typeface="微软雅黑" panose="020B0503020204020204" pitchFamily="34" charset="-122"/>
              </a:rPr>
              <a:t> DESC FORMATTED </a:t>
            </a:r>
            <a:r>
              <a:rPr sz="1600" b="0" dirty="0" err="1">
                <a:latin typeface="微软雅黑" panose="020B0503020204020204" pitchFamily="34" charset="-122"/>
                <a:ea typeface="微软雅黑" panose="020B0503020204020204" pitchFamily="34" charset="-122"/>
              </a:rPr>
              <a:t>view_table</a:t>
            </a:r>
            <a:r>
              <a:rPr sz="1600" b="0" dirty="0">
                <a:latin typeface="微软雅黑" panose="020B0503020204020204" pitchFamily="34" charset="-122"/>
                <a:ea typeface="微软雅黑" panose="020B0503020204020204" pitchFamily="34" charset="-122"/>
              </a:rPr>
              <a:t>;</a:t>
            </a:r>
          </a:p>
          <a:p>
            <a:pPr indent="266700" algn="l">
              <a:lnSpc>
                <a:spcPct val="150000"/>
              </a:lnSpc>
              <a:buClrTx/>
              <a:buSzTx/>
              <a:buFontTx/>
            </a:pPr>
            <a:r>
              <a:rPr sz="1600" b="0" dirty="0">
                <a:latin typeface="微软雅黑" panose="020B0503020204020204" pitchFamily="34" charset="-122"/>
                <a:ea typeface="微软雅黑" panose="020B0503020204020204" pitchFamily="34" charset="-122"/>
              </a:rPr>
              <a:t> DESC </a:t>
            </a:r>
            <a:r>
              <a:rPr sz="1600" b="0" dirty="0" err="1">
                <a:latin typeface="微软雅黑" panose="020B0503020204020204" pitchFamily="34" charset="-122"/>
                <a:ea typeface="微软雅黑" panose="020B0503020204020204" pitchFamily="34" charset="-122"/>
              </a:rPr>
              <a:t>view_table</a:t>
            </a:r>
            <a:r>
              <a:rPr sz="1600" b="0" dirty="0">
                <a:latin typeface="微软雅黑" panose="020B0503020204020204" pitchFamily="34" charset="-122"/>
                <a:ea typeface="微软雅黑" panose="020B0503020204020204" pitchFamily="34" charset="-122"/>
              </a:rPr>
              <a:t>; </a:t>
            </a:r>
            <a:endParaRPr sz="1600" dirty="0">
              <a:latin typeface="微软雅黑" panose="020B0503020204020204" pitchFamily="34" charset="-122"/>
              <a:ea typeface="微软雅黑" panose="020B0503020204020204" pitchFamily="34" charset="-122"/>
            </a:endParaRPr>
          </a:p>
        </p:txBody>
      </p:sp>
      <p:pic>
        <p:nvPicPr>
          <p:cNvPr id="19" name="图片 19"/>
          <p:cNvPicPr>
            <a:picLocks noChangeAspect="1"/>
          </p:cNvPicPr>
          <p:nvPr/>
        </p:nvPicPr>
        <p:blipFill>
          <a:blip r:embed="rId3"/>
          <a:srcRect t="14698" r="23477" b="11139"/>
          <a:stretch>
            <a:fillRect/>
          </a:stretch>
        </p:blipFill>
        <p:spPr>
          <a:xfrm>
            <a:off x="5231110" y="3245074"/>
            <a:ext cx="5616624" cy="3364002"/>
          </a:xfrm>
          <a:prstGeom prst="rect">
            <a:avLst/>
          </a:prstGeom>
          <a:ln>
            <a:solidFill>
              <a:schemeClr val="tx1"/>
            </a:solidFill>
          </a:ln>
        </p:spPr>
      </p:pic>
      <p:sp>
        <p:nvSpPr>
          <p:cNvPr id="2" name="矩形 1"/>
          <p:cNvSpPr/>
          <p:nvPr/>
        </p:nvSpPr>
        <p:spPr>
          <a:xfrm>
            <a:off x="1161096" y="2446400"/>
            <a:ext cx="1117685" cy="637824"/>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1" name="矩形 10"/>
          <p:cNvSpPr/>
          <p:nvPr/>
        </p:nvSpPr>
        <p:spPr>
          <a:xfrm>
            <a:off x="1143163" y="2435266"/>
            <a:ext cx="6896259"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查看视图</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3030855"/>
            <a:ext cx="6484620" cy="113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掌握视图的基本操作，能够灵活使用HiveQL语句对Hive中的视图进行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查看</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p:txBody>
      </p:sp>
      <p:grpSp>
        <p:nvGrpSpPr>
          <p:cNvPr id="19" name="组合 18"/>
          <p:cNvGrpSpPr/>
          <p:nvPr/>
        </p:nvGrpSpPr>
        <p:grpSpPr>
          <a:xfrm>
            <a:off x="5225415" y="332740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查看视图</a:t>
            </a:r>
          </a:p>
        </p:txBody>
      </p:sp>
      <p:sp>
        <p:nvSpPr>
          <p:cNvPr id="100" name="文本框 99"/>
          <p:cNvSpPr txBox="1"/>
          <p:nvPr/>
        </p:nvSpPr>
        <p:spPr>
          <a:xfrm>
            <a:off x="1127614" y="1077595"/>
            <a:ext cx="7271847" cy="499560"/>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rPr>
              <a:t>使用</a:t>
            </a:r>
            <a:r>
              <a:rPr sz="2000" b="0" dirty="0" err="1">
                <a:solidFill>
                  <a:schemeClr val="accent1"/>
                </a:solidFill>
                <a:latin typeface="微软雅黑" panose="020B0503020204020204" pitchFamily="34" charset="-122"/>
                <a:ea typeface="微软雅黑" panose="020B0503020204020204" pitchFamily="34" charset="-122"/>
              </a:rPr>
              <a:t>SHOW</a:t>
            </a:r>
            <a:r>
              <a:rPr sz="2000" b="0" dirty="0">
                <a:solidFill>
                  <a:schemeClr val="accent1"/>
                </a:solidFill>
                <a:latin typeface="微软雅黑" panose="020B0503020204020204" pitchFamily="34" charset="-122"/>
                <a:ea typeface="微软雅黑" panose="020B0503020204020204" pitchFamily="34" charset="-122"/>
              </a:rPr>
              <a:t> </a:t>
            </a:r>
            <a:r>
              <a:rPr sz="2000" b="0" dirty="0" err="1">
                <a:solidFill>
                  <a:schemeClr val="accent1"/>
                </a:solidFill>
                <a:latin typeface="微软雅黑" panose="020B0503020204020204" pitchFamily="34" charset="-122"/>
                <a:ea typeface="微软雅黑" panose="020B0503020204020204" pitchFamily="34" charset="-122"/>
              </a:rPr>
              <a:t>VIEWS</a:t>
            </a:r>
            <a:r>
              <a:rPr sz="2000" b="0" dirty="0" err="1">
                <a:latin typeface="微软雅黑" panose="020B0503020204020204" pitchFamily="34" charset="-122"/>
                <a:ea typeface="微软雅黑" panose="020B0503020204020204" pitchFamily="34" charset="-122"/>
              </a:rPr>
              <a:t>语句查看视图</a:t>
            </a:r>
            <a:r>
              <a:rPr lang="zh-CN" sz="2000" b="0" dirty="0">
                <a:latin typeface="微软雅黑" panose="020B0503020204020204" pitchFamily="34" charset="-122"/>
                <a:ea typeface="微软雅黑" panose="020B0503020204020204" pitchFamily="34" charset="-122"/>
              </a:rPr>
              <a:t>，</a:t>
            </a:r>
            <a:r>
              <a:rPr sz="2000" b="0" dirty="0" err="1">
                <a:latin typeface="微软雅黑" panose="020B0503020204020204" pitchFamily="34" charset="-122"/>
                <a:ea typeface="微软雅黑" panose="020B0503020204020204" pitchFamily="34" charset="-122"/>
              </a:rPr>
              <a:t>查看视图语法格式如下</a:t>
            </a:r>
            <a:r>
              <a:rPr sz="2000" b="0" dirty="0">
                <a:latin typeface="微软雅黑" panose="020B0503020204020204" pitchFamily="34" charset="-122"/>
                <a:ea typeface="微软雅黑" panose="020B0503020204020204" pitchFamily="34" charset="-122"/>
              </a:rPr>
              <a:t>。</a:t>
            </a:r>
          </a:p>
        </p:txBody>
      </p:sp>
      <p:sp>
        <p:nvSpPr>
          <p:cNvPr id="4" name="文本框 3"/>
          <p:cNvSpPr txBox="1"/>
          <p:nvPr/>
        </p:nvSpPr>
        <p:spPr>
          <a:xfrm>
            <a:off x="1255474" y="1788717"/>
            <a:ext cx="8437880" cy="506730"/>
          </a:xfrm>
          <a:prstGeom prst="rect">
            <a:avLst/>
          </a:prstGeom>
          <a:solidFill>
            <a:schemeClr val="bg1">
              <a:lumMod val="95000"/>
            </a:schemeClr>
          </a:solidFill>
          <a:ln w="9525">
            <a:noFill/>
          </a:ln>
        </p:spPr>
        <p:txBody>
          <a:bodyPr wrap="square">
            <a:spAutoFit/>
          </a:bodyPr>
          <a:lstStyle/>
          <a:p>
            <a:pPr indent="266700" fontAlgn="auto">
              <a:lnSpc>
                <a:spcPct val="150000"/>
              </a:lnSpc>
              <a:buClrTx/>
              <a:buSzTx/>
              <a:buFontTx/>
            </a:pPr>
            <a:r>
              <a:rPr sz="1800" b="0" dirty="0">
                <a:latin typeface="微软雅黑" panose="020B0503020204020204" pitchFamily="34" charset="-122"/>
                <a:ea typeface="微软雅黑" panose="020B0503020204020204" pitchFamily="34" charset="-122"/>
              </a:rPr>
              <a:t>SHOW VIEWS [IN/FROM </a:t>
            </a:r>
            <a:r>
              <a:rPr sz="1800" b="0" dirty="0" err="1">
                <a:latin typeface="微软雅黑" panose="020B0503020204020204" pitchFamily="34" charset="-122"/>
                <a:ea typeface="微软雅黑" panose="020B0503020204020204" pitchFamily="34" charset="-122"/>
              </a:rPr>
              <a:t>database_name</a:t>
            </a:r>
            <a:r>
              <a:rPr sz="1800" b="0" dirty="0">
                <a:latin typeface="微软雅黑" panose="020B0503020204020204" pitchFamily="34" charset="-122"/>
                <a:ea typeface="微软雅黑" panose="020B0503020204020204" pitchFamily="34" charset="-122"/>
              </a:rPr>
              <a:t>] [LIKE '</a:t>
            </a:r>
            <a:r>
              <a:rPr sz="1800" b="0" dirty="0" err="1">
                <a:latin typeface="微软雅黑" panose="020B0503020204020204" pitchFamily="34" charset="-122"/>
                <a:ea typeface="微软雅黑" panose="020B0503020204020204" pitchFamily="34" charset="-122"/>
              </a:rPr>
              <a:t>pattern_with_wildcards</a:t>
            </a:r>
            <a:r>
              <a:rPr sz="1800" b="0" dirty="0">
                <a:latin typeface="微软雅黑" panose="020B0503020204020204" pitchFamily="34" charset="-122"/>
                <a:ea typeface="微软雅黑" panose="020B0503020204020204" pitchFamily="34" charset="-122"/>
              </a:rPr>
              <a:t>'];</a:t>
            </a:r>
          </a:p>
        </p:txBody>
      </p:sp>
      <p:sp>
        <p:nvSpPr>
          <p:cNvPr id="6" name="文本框 5"/>
          <p:cNvSpPr txBox="1"/>
          <p:nvPr/>
        </p:nvSpPr>
        <p:spPr>
          <a:xfrm>
            <a:off x="1255474" y="3278297"/>
            <a:ext cx="8437880" cy="458908"/>
          </a:xfrm>
          <a:prstGeom prst="rect">
            <a:avLst/>
          </a:prstGeom>
          <a:solidFill>
            <a:schemeClr val="bg1">
              <a:lumMod val="95000"/>
            </a:schemeClr>
          </a:solidFill>
          <a:ln w="9525">
            <a:noFill/>
          </a:ln>
        </p:spPr>
        <p:txBody>
          <a:bodyPr wrap="square">
            <a:spAutoFit/>
          </a:bodyPr>
          <a:lstStyle/>
          <a:p>
            <a:pPr indent="266700">
              <a:lnSpc>
                <a:spcPct val="150000"/>
              </a:lnSpc>
              <a:buClrTx/>
              <a:buSzTx/>
              <a:buFontTx/>
            </a:pPr>
            <a:r>
              <a:rPr sz="1800" b="0">
                <a:latin typeface="微软雅黑" panose="020B0503020204020204" pitchFamily="34" charset="-122"/>
                <a:ea typeface="微软雅黑" panose="020B0503020204020204" pitchFamily="34" charset="-122"/>
              </a:rPr>
              <a:t>SHOW VIEWS IN hive_database;</a:t>
            </a:r>
          </a:p>
        </p:txBody>
      </p:sp>
      <p:sp>
        <p:nvSpPr>
          <p:cNvPr id="2" name="文本框 1"/>
          <p:cNvSpPr txBox="1"/>
          <p:nvPr/>
        </p:nvSpPr>
        <p:spPr>
          <a:xfrm>
            <a:off x="2403157" y="2587481"/>
            <a:ext cx="5000625" cy="398780"/>
          </a:xfrm>
          <a:prstGeom prst="rect">
            <a:avLst/>
          </a:prstGeom>
          <a:noFill/>
          <a:ln w="9525">
            <a:noFill/>
          </a:ln>
        </p:spPr>
        <p:txBody>
          <a:bodyPr wrap="square">
            <a:spAutoFit/>
          </a:bodyPr>
          <a:lstStyle/>
          <a:p>
            <a:pPr indent="0"/>
            <a:r>
              <a:rPr sz="2000" b="0" dirty="0" err="1">
                <a:latin typeface="微软雅黑" panose="020B0503020204020204" pitchFamily="34" charset="-122"/>
                <a:ea typeface="微软雅黑" panose="020B0503020204020204" pitchFamily="34" charset="-122"/>
              </a:rPr>
              <a:t>查看数据库hive_database中</a:t>
            </a:r>
            <a:r>
              <a:rPr sz="2000" b="0" dirty="0" err="1">
                <a:solidFill>
                  <a:schemeClr val="accent1"/>
                </a:solidFill>
                <a:latin typeface="微软雅黑" panose="020B0503020204020204" pitchFamily="34" charset="-122"/>
                <a:ea typeface="微软雅黑" panose="020B0503020204020204" pitchFamily="34" charset="-122"/>
              </a:rPr>
              <a:t>包含</a:t>
            </a:r>
            <a:r>
              <a:rPr sz="2000" b="0" dirty="0" err="1">
                <a:latin typeface="微软雅黑" panose="020B0503020204020204" pitchFamily="34" charset="-122"/>
                <a:ea typeface="微软雅黑" panose="020B0503020204020204" pitchFamily="34" charset="-122"/>
              </a:rPr>
              <a:t>的视图</a:t>
            </a:r>
            <a:r>
              <a:rPr sz="2000" b="0" dirty="0">
                <a:latin typeface="微软雅黑" panose="020B0503020204020204" pitchFamily="34" charset="-122"/>
                <a:ea typeface="微软雅黑" panose="020B0503020204020204" pitchFamily="34" charset="-122"/>
              </a:rPr>
              <a:t>。</a:t>
            </a:r>
            <a:endParaRPr sz="20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nvPicPr>
        <p:blipFill>
          <a:blip r:embed="rId3"/>
          <a:srcRect t="15540" r="7624" b="11190"/>
          <a:stretch>
            <a:fillRect/>
          </a:stretch>
        </p:blipFill>
        <p:spPr>
          <a:xfrm>
            <a:off x="1288141" y="4005858"/>
            <a:ext cx="8360553" cy="2256381"/>
          </a:xfrm>
          <a:prstGeom prst="rect">
            <a:avLst/>
          </a:prstGeom>
          <a:ln>
            <a:solidFill>
              <a:schemeClr val="tx1"/>
            </a:solidFill>
          </a:ln>
        </p:spPr>
      </p:pic>
      <p:sp>
        <p:nvSpPr>
          <p:cNvPr id="5" name="矩形 4"/>
          <p:cNvSpPr/>
          <p:nvPr/>
        </p:nvSpPr>
        <p:spPr>
          <a:xfrm>
            <a:off x="1255474" y="2467959"/>
            <a:ext cx="1095316" cy="63782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1" name="矩形 10"/>
          <p:cNvSpPr/>
          <p:nvPr/>
        </p:nvSpPr>
        <p:spPr>
          <a:xfrm>
            <a:off x="1255474" y="2467960"/>
            <a:ext cx="8437880"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修改视图</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3030855"/>
            <a:ext cx="6484620" cy="113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掌握视图的基本操作，能够灵活使用HiveQL语句对</a:t>
            </a:r>
          </a:p>
          <a:p>
            <a:pPr fontAlgn="auto">
              <a:lnSpc>
                <a:spcPct val="150000"/>
              </a:lnSpc>
              <a:defRPr/>
            </a:pP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 Hive中的视图进行</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修改</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p:txBody>
      </p:sp>
      <p:grpSp>
        <p:nvGrpSpPr>
          <p:cNvPr id="19" name="组合 18"/>
          <p:cNvGrpSpPr/>
          <p:nvPr/>
        </p:nvGrpSpPr>
        <p:grpSpPr>
          <a:xfrm>
            <a:off x="5225415" y="332740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修改视图</a:t>
            </a:r>
          </a:p>
        </p:txBody>
      </p:sp>
      <p:sp>
        <p:nvSpPr>
          <p:cNvPr id="15" name="文本框 14"/>
          <p:cNvSpPr txBox="1"/>
          <p:nvPr/>
        </p:nvSpPr>
        <p:spPr>
          <a:xfrm>
            <a:off x="910630" y="1197546"/>
            <a:ext cx="5743575" cy="398780"/>
          </a:xfrm>
          <a:prstGeom prst="rect">
            <a:avLst/>
          </a:prstGeom>
          <a:noFill/>
          <a:ln w="9525">
            <a:noFill/>
          </a:ln>
        </p:spPr>
        <p:txBody>
          <a:bodyPr wrap="square">
            <a:spAutoFit/>
          </a:bodyPr>
          <a:lstStyle/>
          <a:p>
            <a:pPr indent="0"/>
            <a:r>
              <a:rPr lang="zh-CN" sz="2000" b="0" dirty="0">
                <a:solidFill>
                  <a:srgbClr val="595959"/>
                </a:solidFill>
                <a:latin typeface="微软雅黑" panose="020B0503020204020204" pitchFamily="34" charset="-122"/>
                <a:ea typeface="微软雅黑" panose="020B0503020204020204" pitchFamily="34" charset="-122"/>
              </a:rPr>
              <a:t>修改视图属性，</a:t>
            </a:r>
            <a:r>
              <a:rPr lang="zh-CN" sz="2000" dirty="0">
                <a:solidFill>
                  <a:srgbClr val="595959"/>
                </a:solidFill>
                <a:latin typeface="微软雅黑" panose="020B0503020204020204" pitchFamily="34" charset="-122"/>
                <a:ea typeface="微软雅黑" panose="020B0503020204020204" pitchFamily="34" charset="-122"/>
                <a:sym typeface="+mn-ea"/>
              </a:rPr>
              <a:t>修改</a:t>
            </a:r>
            <a:r>
              <a:rPr lang="zh-CN" sz="2000" dirty="0">
                <a:solidFill>
                  <a:schemeClr val="accent1"/>
                </a:solidFill>
                <a:latin typeface="微软雅黑" panose="020B0503020204020204" pitchFamily="34" charset="-122"/>
                <a:ea typeface="微软雅黑" panose="020B0503020204020204" pitchFamily="34" charset="-122"/>
                <a:sym typeface="+mn-ea"/>
              </a:rPr>
              <a:t>视图属性</a:t>
            </a:r>
            <a:r>
              <a:rPr lang="zh-CN" sz="2000" dirty="0">
                <a:solidFill>
                  <a:srgbClr val="595959"/>
                </a:solidFill>
                <a:latin typeface="微软雅黑" panose="020B0503020204020204" pitchFamily="34" charset="-122"/>
                <a:ea typeface="微软雅黑" panose="020B0503020204020204" pitchFamily="34" charset="-122"/>
                <a:sym typeface="+mn-ea"/>
              </a:rPr>
              <a:t>的语法格式如下。</a:t>
            </a:r>
            <a:endParaRPr lang="zh-CN" sz="2000" b="0" dirty="0">
              <a:solidFill>
                <a:srgbClr val="595959"/>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970319" y="1781746"/>
            <a:ext cx="7573159" cy="1337945"/>
          </a:xfrm>
          <a:prstGeom prst="rect">
            <a:avLst/>
          </a:prstGeom>
          <a:solidFill>
            <a:schemeClr val="bg1">
              <a:lumMod val="95000"/>
            </a:schemeClr>
          </a:solidFill>
          <a:ln w="9525">
            <a:noFill/>
          </a:ln>
        </p:spPr>
        <p:txBody>
          <a:bodyPr wrap="square">
            <a:spAutoFit/>
          </a:bodyPr>
          <a:lstStyle/>
          <a:p>
            <a:pPr indent="266700" fontAlgn="auto">
              <a:lnSpc>
                <a:spcPct val="150000"/>
              </a:lnSpc>
            </a:pPr>
            <a:r>
              <a:rPr lang="en-US" sz="1800" b="0" dirty="0">
                <a:latin typeface="微软雅黑" panose="020B0503020204020204" pitchFamily="34" charset="-122"/>
                <a:ea typeface="微软雅黑" panose="020B0503020204020204" pitchFamily="34" charset="-122"/>
                <a:cs typeface="Times New Roman" panose="02020603050405020304" charset="0"/>
              </a:rPr>
              <a:t>ALTER VIEW [</a:t>
            </a:r>
            <a:r>
              <a:rPr lang="en-US" sz="1800" b="0" dirty="0" err="1">
                <a:latin typeface="微软雅黑" panose="020B0503020204020204" pitchFamily="34" charset="-122"/>
                <a:ea typeface="微软雅黑" panose="020B0503020204020204" pitchFamily="34" charset="-122"/>
                <a:cs typeface="Times New Roman" panose="02020603050405020304" charset="0"/>
              </a:rPr>
              <a:t>db_name</a:t>
            </a:r>
            <a:r>
              <a:rPr lang="en-US" sz="1800" b="0" dirty="0">
                <a:latin typeface="微软雅黑" panose="020B0503020204020204" pitchFamily="34" charset="-122"/>
                <a:ea typeface="微软雅黑" panose="020B0503020204020204" pitchFamily="34" charset="-122"/>
                <a:cs typeface="Times New Roman" panose="02020603050405020304" charset="0"/>
              </a:rPr>
              <a:t>.]</a:t>
            </a:r>
            <a:r>
              <a:rPr lang="en-US" sz="1800" b="0" dirty="0" err="1">
                <a:latin typeface="微软雅黑" panose="020B0503020204020204" pitchFamily="34" charset="-122"/>
                <a:ea typeface="微软雅黑" panose="020B0503020204020204" pitchFamily="34" charset="-122"/>
                <a:cs typeface="Times New Roman" panose="02020603050405020304" charset="0"/>
              </a:rPr>
              <a:t>view_name</a:t>
            </a:r>
            <a:r>
              <a:rPr lang="en-US" sz="1800" b="0" dirty="0">
                <a:latin typeface="微软雅黑" panose="020B0503020204020204" pitchFamily="34" charset="-122"/>
                <a:ea typeface="微软雅黑" panose="020B0503020204020204" pitchFamily="34" charset="-122"/>
                <a:cs typeface="Times New Roman" panose="02020603050405020304" charset="0"/>
              </a:rPr>
              <a:t> SET TBLPROPERTIES </a:t>
            </a:r>
          </a:p>
          <a:p>
            <a:pPr indent="266700" fontAlgn="auto">
              <a:lnSpc>
                <a:spcPct val="150000"/>
              </a:lnSpc>
            </a:pPr>
            <a:r>
              <a:rPr lang="en-US" sz="1800" b="0" dirty="0">
                <a:latin typeface="微软雅黑" panose="020B0503020204020204" pitchFamily="34" charset="-122"/>
                <a:ea typeface="微软雅黑" panose="020B0503020204020204" pitchFamily="34" charset="-122"/>
                <a:cs typeface="Times New Roman" panose="02020603050405020304" charset="0"/>
              </a:rPr>
              <a:t>(</a:t>
            </a:r>
            <a:r>
              <a:rPr lang="en-US" sz="1800" b="0" dirty="0" err="1">
                <a:latin typeface="微软雅黑" panose="020B0503020204020204" pitchFamily="34" charset="-122"/>
                <a:ea typeface="微软雅黑" panose="020B0503020204020204" pitchFamily="34" charset="-122"/>
                <a:cs typeface="Times New Roman" panose="02020603050405020304" charset="0"/>
              </a:rPr>
              <a:t>property_name</a:t>
            </a:r>
            <a:r>
              <a:rPr lang="en-US" sz="1800" b="0" dirty="0">
                <a:latin typeface="微软雅黑" panose="020B0503020204020204" pitchFamily="34" charset="-122"/>
                <a:ea typeface="微软雅黑" panose="020B0503020204020204" pitchFamily="34" charset="-122"/>
                <a:cs typeface="Times New Roman" panose="02020603050405020304" charset="0"/>
              </a:rPr>
              <a:t> = </a:t>
            </a:r>
            <a:r>
              <a:rPr lang="en-US" sz="1800" b="0" dirty="0" err="1">
                <a:latin typeface="微软雅黑" panose="020B0503020204020204" pitchFamily="34" charset="-122"/>
                <a:ea typeface="微软雅黑" panose="020B0503020204020204" pitchFamily="34" charset="-122"/>
                <a:cs typeface="Times New Roman" panose="02020603050405020304" charset="0"/>
              </a:rPr>
              <a:t>property_value</a:t>
            </a:r>
            <a:r>
              <a:rPr lang="en-US" sz="1800" b="0" dirty="0">
                <a:latin typeface="微软雅黑" panose="020B0503020204020204" pitchFamily="34" charset="-122"/>
                <a:ea typeface="微软雅黑" panose="020B0503020204020204" pitchFamily="34" charset="-122"/>
                <a:cs typeface="Times New Roman" panose="02020603050405020304" charset="0"/>
              </a:rPr>
              <a:t>, </a:t>
            </a:r>
          </a:p>
          <a:p>
            <a:pPr indent="266700" fontAlgn="auto">
              <a:lnSpc>
                <a:spcPct val="150000"/>
              </a:lnSpc>
            </a:pPr>
            <a:r>
              <a:rPr lang="en-US" sz="1800" b="0" dirty="0" err="1">
                <a:latin typeface="微软雅黑" panose="020B0503020204020204" pitchFamily="34" charset="-122"/>
                <a:ea typeface="微软雅黑" panose="020B0503020204020204" pitchFamily="34" charset="-122"/>
                <a:cs typeface="Times New Roman" panose="02020603050405020304" charset="0"/>
              </a:rPr>
              <a:t>property_name</a:t>
            </a:r>
            <a:r>
              <a:rPr lang="en-US" sz="1800" b="0" dirty="0">
                <a:latin typeface="微软雅黑" panose="020B0503020204020204" pitchFamily="34" charset="-122"/>
                <a:ea typeface="微软雅黑" panose="020B0503020204020204" pitchFamily="34" charset="-122"/>
                <a:cs typeface="Times New Roman" panose="02020603050405020304" charset="0"/>
              </a:rPr>
              <a:t> = </a:t>
            </a:r>
            <a:r>
              <a:rPr lang="en-US" sz="1800" b="0" dirty="0" err="1">
                <a:latin typeface="微软雅黑" panose="020B0503020204020204" pitchFamily="34" charset="-122"/>
                <a:ea typeface="微软雅黑" panose="020B0503020204020204" pitchFamily="34" charset="-122"/>
                <a:cs typeface="Times New Roman" panose="02020603050405020304" charset="0"/>
              </a:rPr>
              <a:t>property_value</a:t>
            </a:r>
            <a:r>
              <a:rPr lang="en-US" sz="1800" b="0" dirty="0">
                <a:latin typeface="微软雅黑" panose="020B0503020204020204" pitchFamily="34" charset="-122"/>
                <a:ea typeface="微软雅黑" panose="020B0503020204020204" pitchFamily="34" charset="-122"/>
                <a:cs typeface="Times New Roman" panose="02020603050405020304" charset="0"/>
              </a:rPr>
              <a:t>, ...);</a:t>
            </a:r>
            <a:endParaRPr lang="zh-CN" altLang="en-US" sz="1800" dirty="0">
              <a:latin typeface="微软雅黑" panose="020B0503020204020204" pitchFamily="34" charset="-122"/>
              <a:ea typeface="微软雅黑" panose="020B0503020204020204" pitchFamily="34" charset="-122"/>
            </a:endParaRPr>
          </a:p>
        </p:txBody>
      </p:sp>
      <p:sp>
        <p:nvSpPr>
          <p:cNvPr id="17" name="矩形 16"/>
          <p:cNvSpPr/>
          <p:nvPr/>
        </p:nvSpPr>
        <p:spPr>
          <a:xfrm>
            <a:off x="996597" y="3341889"/>
            <a:ext cx="1093870" cy="637824"/>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25" name="矩形 24"/>
          <p:cNvSpPr/>
          <p:nvPr/>
        </p:nvSpPr>
        <p:spPr>
          <a:xfrm>
            <a:off x="982847" y="3341890"/>
            <a:ext cx="7488876" cy="637824"/>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6" name="文本框 25"/>
          <p:cNvSpPr txBox="1"/>
          <p:nvPr/>
        </p:nvSpPr>
        <p:spPr>
          <a:xfrm>
            <a:off x="2162223" y="3490531"/>
            <a:ext cx="6597280" cy="398780"/>
          </a:xfrm>
          <a:prstGeom prst="rect">
            <a:avLst/>
          </a:prstGeom>
          <a:noFill/>
          <a:ln w="9525">
            <a:noFill/>
          </a:ln>
        </p:spPr>
        <p:txBody>
          <a:bodyPr wrap="square">
            <a:spAutoFit/>
          </a:bodyPr>
          <a:lstStyle/>
          <a:p>
            <a:pPr indent="266700"/>
            <a:r>
              <a:rPr lang="zh-CN" sz="2000" b="0" dirty="0">
                <a:solidFill>
                  <a:srgbClr val="595959"/>
                </a:solidFill>
                <a:latin typeface="微软雅黑" panose="020B0503020204020204" pitchFamily="34" charset="-122"/>
                <a:ea typeface="微软雅黑" panose="020B0503020204020204" pitchFamily="34" charset="-122"/>
              </a:rPr>
              <a:t>修改数据库hive_database中视图view_table的</a:t>
            </a:r>
            <a:r>
              <a:rPr lang="zh-CN" sz="2000" b="0" dirty="0">
                <a:solidFill>
                  <a:schemeClr val="accent1"/>
                </a:solidFill>
                <a:latin typeface="微软雅黑" panose="020B0503020204020204" pitchFamily="34" charset="-122"/>
                <a:ea typeface="微软雅黑" panose="020B0503020204020204" pitchFamily="34" charset="-122"/>
              </a:rPr>
              <a:t>属性</a:t>
            </a:r>
            <a:r>
              <a:rPr lang="zh-CN" sz="2000" b="0" dirty="0">
                <a:solidFill>
                  <a:srgbClr val="595959"/>
                </a:solidFill>
                <a:latin typeface="微软雅黑" panose="020B0503020204020204" pitchFamily="34" charset="-122"/>
                <a:ea typeface="微软雅黑" panose="020B0503020204020204" pitchFamily="34" charset="-122"/>
              </a:rPr>
              <a:t>。</a:t>
            </a:r>
            <a:endParaRPr lang="zh-CN" sz="2000" dirty="0">
              <a:solidFill>
                <a:srgbClr val="595959"/>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054602" y="4260151"/>
            <a:ext cx="7475126" cy="874407"/>
          </a:xfrm>
          <a:prstGeom prst="rect">
            <a:avLst/>
          </a:prstGeom>
          <a:solidFill>
            <a:schemeClr val="bg1">
              <a:lumMod val="95000"/>
            </a:schemeClr>
          </a:solidFill>
          <a:ln w="9525">
            <a:noFill/>
          </a:ln>
        </p:spPr>
        <p:txBody>
          <a:bodyPr wrap="square">
            <a:spAutoFit/>
          </a:bodyPr>
          <a:lstStyle/>
          <a:p>
            <a:pPr indent="266700" algn="l" fontAlgn="auto">
              <a:lnSpc>
                <a:spcPct val="150000"/>
              </a:lnSpc>
              <a:buClrTx/>
              <a:buSzTx/>
              <a:buNone/>
            </a:pPr>
            <a:r>
              <a:rPr lang="en-US" sz="1800" b="0" dirty="0">
                <a:latin typeface="微软雅黑" panose="020B0503020204020204" pitchFamily="34" charset="-122"/>
                <a:ea typeface="微软雅黑" panose="020B0503020204020204" pitchFamily="34" charset="-122"/>
                <a:cs typeface="Times New Roman" panose="02020603050405020304" charset="0"/>
              </a:rPr>
              <a:t>ALTER VIEW </a:t>
            </a:r>
            <a:r>
              <a:rPr lang="en-US" sz="1800" b="0" dirty="0" err="1">
                <a:latin typeface="微软雅黑" panose="020B0503020204020204" pitchFamily="34" charset="-122"/>
                <a:ea typeface="微软雅黑" panose="020B0503020204020204" pitchFamily="34" charset="-122"/>
                <a:cs typeface="Times New Roman" panose="02020603050405020304" charset="0"/>
              </a:rPr>
              <a:t>hive_database.view_table</a:t>
            </a:r>
            <a:r>
              <a:rPr lang="en-US" sz="1800" b="0" dirty="0">
                <a:latin typeface="微软雅黑" panose="020B0503020204020204" pitchFamily="34" charset="-122"/>
                <a:ea typeface="微软雅黑" panose="020B0503020204020204" pitchFamily="34" charset="-122"/>
                <a:cs typeface="Times New Roman" panose="02020603050405020304" charset="0"/>
              </a:rPr>
              <a:t> </a:t>
            </a:r>
          </a:p>
          <a:p>
            <a:pPr indent="266700" algn="l" fontAlgn="auto">
              <a:lnSpc>
                <a:spcPct val="150000"/>
              </a:lnSpc>
              <a:buClrTx/>
              <a:buSzTx/>
              <a:buNone/>
            </a:pPr>
            <a:r>
              <a:rPr lang="en-US" sz="1800" b="0" dirty="0">
                <a:latin typeface="微软雅黑" panose="020B0503020204020204" pitchFamily="34" charset="-122"/>
                <a:ea typeface="微软雅黑" panose="020B0503020204020204" pitchFamily="34" charset="-122"/>
                <a:cs typeface="Times New Roman" panose="02020603050405020304" charset="0"/>
              </a:rPr>
              <a:t>SET TBLPROPERTIES("comment"="view table");</a:t>
            </a:r>
            <a:endParaRPr lang="en-US" sz="1800" dirty="0">
              <a:latin typeface="微软雅黑" panose="020B0503020204020204" pitchFamily="34" charset="-122"/>
              <a:ea typeface="微软雅黑" panose="020B0503020204020204" pitchFamily="34" charset="-122"/>
              <a:cs typeface="Times New Roman" panose="02020603050405020304"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修改视图</a:t>
            </a:r>
          </a:p>
        </p:txBody>
      </p:sp>
      <p:sp>
        <p:nvSpPr>
          <p:cNvPr id="2" name="文本框 1"/>
          <p:cNvSpPr txBox="1"/>
          <p:nvPr/>
        </p:nvSpPr>
        <p:spPr>
          <a:xfrm>
            <a:off x="1082823" y="1004652"/>
            <a:ext cx="10340975" cy="961225"/>
          </a:xfrm>
          <a:prstGeom prst="rect">
            <a:avLst/>
          </a:prstGeom>
          <a:noFill/>
          <a:ln w="9525">
            <a:noFill/>
          </a:ln>
        </p:spPr>
        <p:txBody>
          <a:bodyPr wrap="square">
            <a:spAutoFit/>
          </a:bodyPr>
          <a:lstStyle/>
          <a:p>
            <a:pPr indent="0" fontAlgn="auto">
              <a:lnSpc>
                <a:spcPct val="150000"/>
              </a:lnSpc>
            </a:pPr>
            <a:r>
              <a:rPr lang="zh-CN" sz="2000" b="0" dirty="0">
                <a:solidFill>
                  <a:srgbClr val="595959"/>
                </a:solidFill>
                <a:latin typeface="微软雅黑" panose="020B0503020204020204" pitchFamily="34" charset="-122"/>
                <a:ea typeface="微软雅黑" panose="020B0503020204020204" pitchFamily="34" charset="-122"/>
              </a:rPr>
              <a:t>视图结构（列名、数据和列数据类型）通过</a:t>
            </a:r>
            <a:r>
              <a:rPr lang="zh-CN" sz="2000" b="0" dirty="0">
                <a:solidFill>
                  <a:schemeClr val="accent1"/>
                </a:solidFill>
                <a:latin typeface="微软雅黑" panose="020B0503020204020204" pitchFamily="34" charset="-122"/>
                <a:ea typeface="微软雅黑" panose="020B0503020204020204" pitchFamily="34" charset="-122"/>
              </a:rPr>
              <a:t>创建视图</a:t>
            </a:r>
            <a:r>
              <a:rPr lang="zh-CN" sz="2000" b="0" dirty="0">
                <a:solidFill>
                  <a:srgbClr val="595959"/>
                </a:solidFill>
                <a:latin typeface="微软雅黑" panose="020B0503020204020204" pitchFamily="34" charset="-122"/>
                <a:ea typeface="微软雅黑" panose="020B0503020204020204" pitchFamily="34" charset="-122"/>
              </a:rPr>
              <a:t>时指定的查询语句构建，修改视图结构是指修改视图的查询语句。</a:t>
            </a:r>
          </a:p>
        </p:txBody>
      </p:sp>
      <p:sp>
        <p:nvSpPr>
          <p:cNvPr id="7" name="文本框 6"/>
          <p:cNvSpPr txBox="1"/>
          <p:nvPr/>
        </p:nvSpPr>
        <p:spPr>
          <a:xfrm>
            <a:off x="1154159" y="2189121"/>
            <a:ext cx="7554595" cy="553085"/>
          </a:xfrm>
          <a:prstGeom prst="rect">
            <a:avLst/>
          </a:prstGeom>
          <a:solidFill>
            <a:schemeClr val="bg1">
              <a:lumMod val="95000"/>
            </a:schemeClr>
          </a:solidFill>
          <a:ln w="9525">
            <a:noFill/>
          </a:ln>
        </p:spPr>
        <p:txBody>
          <a:bodyPr wrap="square">
            <a:spAutoFit/>
          </a:bodyPr>
          <a:lstStyle/>
          <a:p>
            <a:pPr indent="266700" fontAlgn="auto">
              <a:lnSpc>
                <a:spcPct val="150000"/>
              </a:lnSpc>
            </a:pPr>
            <a:r>
              <a:rPr lang="zh-CN" sz="2000" b="0">
                <a:solidFill>
                  <a:srgbClr val="595959"/>
                </a:solidFill>
                <a:latin typeface="微软雅黑" panose="020B0503020204020204" pitchFamily="34" charset="-122"/>
                <a:ea typeface="微软雅黑" panose="020B0503020204020204" pitchFamily="34" charset="-122"/>
              </a:rPr>
              <a:t>ALTER VIEW [db_name.]view_name AS select_statement;</a:t>
            </a:r>
          </a:p>
        </p:txBody>
      </p:sp>
      <p:sp>
        <p:nvSpPr>
          <p:cNvPr id="8" name="文本框 7"/>
          <p:cNvSpPr txBox="1"/>
          <p:nvPr/>
        </p:nvSpPr>
        <p:spPr>
          <a:xfrm>
            <a:off x="2062758" y="3084984"/>
            <a:ext cx="7008495" cy="553085"/>
          </a:xfrm>
          <a:prstGeom prst="rect">
            <a:avLst/>
          </a:prstGeom>
          <a:noFill/>
          <a:ln w="9525">
            <a:noFill/>
          </a:ln>
        </p:spPr>
        <p:txBody>
          <a:bodyPr wrap="square">
            <a:spAutoFit/>
          </a:bodyPr>
          <a:lstStyle/>
          <a:p>
            <a:pPr indent="266700" fontAlgn="auto">
              <a:lnSpc>
                <a:spcPct val="150000"/>
              </a:lnSpc>
            </a:pPr>
            <a:r>
              <a:rPr lang="zh-CN" sz="2000" b="0" dirty="0">
                <a:solidFill>
                  <a:srgbClr val="595959"/>
                </a:solidFill>
                <a:latin typeface="微软雅黑" panose="020B0503020204020204" pitchFamily="34" charset="-122"/>
                <a:ea typeface="微软雅黑" panose="020B0503020204020204" pitchFamily="34" charset="-122"/>
              </a:rPr>
              <a:t>修改数据库hive_database中视图view_table结构。</a:t>
            </a:r>
          </a:p>
        </p:txBody>
      </p:sp>
      <p:sp>
        <p:nvSpPr>
          <p:cNvPr id="9" name="文本框 8"/>
          <p:cNvSpPr txBox="1"/>
          <p:nvPr/>
        </p:nvSpPr>
        <p:spPr>
          <a:xfrm>
            <a:off x="1154159" y="3855021"/>
            <a:ext cx="7488876" cy="961225"/>
          </a:xfrm>
          <a:prstGeom prst="rect">
            <a:avLst/>
          </a:prstGeom>
          <a:solidFill>
            <a:schemeClr val="bg1">
              <a:lumMod val="95000"/>
            </a:schemeClr>
          </a:solidFill>
          <a:ln w="9525">
            <a:noFill/>
          </a:ln>
        </p:spPr>
        <p:txBody>
          <a:bodyPr wrap="square">
            <a:spAutoFit/>
          </a:bodyPr>
          <a:lstStyle/>
          <a:p>
            <a:pPr indent="266700" fontAlgn="auto">
              <a:lnSpc>
                <a:spcPct val="150000"/>
              </a:lnSpc>
            </a:pPr>
            <a:r>
              <a:rPr lang="zh-CN" sz="2000" b="0">
                <a:solidFill>
                  <a:srgbClr val="595959"/>
                </a:solidFill>
                <a:latin typeface="微软雅黑" panose="020B0503020204020204" pitchFamily="34" charset="-122"/>
                <a:ea typeface="微软雅黑" panose="020B0503020204020204" pitchFamily="34" charset="-122"/>
              </a:rPr>
              <a:t>ALTER VIEW hive_database.view_table </a:t>
            </a:r>
          </a:p>
          <a:p>
            <a:pPr indent="266700" fontAlgn="auto">
              <a:lnSpc>
                <a:spcPct val="150000"/>
              </a:lnSpc>
            </a:pPr>
            <a:r>
              <a:rPr lang="zh-CN" sz="2000" b="0">
                <a:solidFill>
                  <a:srgbClr val="595959"/>
                </a:solidFill>
                <a:latin typeface="微软雅黑" panose="020B0503020204020204" pitchFamily="34" charset="-122"/>
                <a:ea typeface="微软雅黑" panose="020B0503020204020204" pitchFamily="34" charset="-122"/>
              </a:rPr>
              <a:t>AS SELECT salary,hobby FROM managed_table_new;</a:t>
            </a:r>
          </a:p>
        </p:txBody>
      </p:sp>
      <p:sp>
        <p:nvSpPr>
          <p:cNvPr id="10" name="矩形 9"/>
          <p:cNvSpPr/>
          <p:nvPr/>
        </p:nvSpPr>
        <p:spPr>
          <a:xfrm>
            <a:off x="1154159" y="3042616"/>
            <a:ext cx="1080120" cy="637823"/>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1" name="矩形 10"/>
          <p:cNvSpPr/>
          <p:nvPr/>
        </p:nvSpPr>
        <p:spPr>
          <a:xfrm>
            <a:off x="1154159" y="3042617"/>
            <a:ext cx="7488876" cy="637824"/>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4" name="图片 3"/>
          <p:cNvPicPr>
            <a:picLocks noChangeAspect="1"/>
          </p:cNvPicPr>
          <p:nvPr/>
        </p:nvPicPr>
        <p:blipFill>
          <a:blip r:embed="rId3"/>
          <a:stretch>
            <a:fillRect/>
          </a:stretch>
        </p:blipFill>
        <p:spPr>
          <a:xfrm>
            <a:off x="2208530" y="5085715"/>
            <a:ext cx="5400000" cy="145318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删除视图</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3030855"/>
            <a:ext cx="6484620" cy="113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掌握视图的基本操作，能够灵活使用HiveQL语句对</a:t>
            </a:r>
          </a:p>
          <a:p>
            <a:pPr fontAlgn="auto">
              <a:lnSpc>
                <a:spcPct val="150000"/>
              </a:lnSpc>
              <a:defRPr/>
            </a:pP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 Hive中的视图进行</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删除</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p:txBody>
      </p:sp>
      <p:grpSp>
        <p:nvGrpSpPr>
          <p:cNvPr id="19" name="组合 18"/>
          <p:cNvGrpSpPr/>
          <p:nvPr/>
        </p:nvGrpSpPr>
        <p:grpSpPr>
          <a:xfrm>
            <a:off x="5225415" y="332740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删除视图</a:t>
            </a:r>
          </a:p>
        </p:txBody>
      </p:sp>
      <p:sp>
        <p:nvSpPr>
          <p:cNvPr id="2" name="文本框 1"/>
          <p:cNvSpPr txBox="1"/>
          <p:nvPr/>
        </p:nvSpPr>
        <p:spPr>
          <a:xfrm>
            <a:off x="1007110" y="1186552"/>
            <a:ext cx="4917440" cy="398780"/>
          </a:xfrm>
          <a:prstGeom prst="rect">
            <a:avLst/>
          </a:prstGeom>
          <a:noFill/>
          <a:ln w="9525">
            <a:noFill/>
          </a:ln>
        </p:spPr>
        <p:txBody>
          <a:bodyPr wrap="square">
            <a:spAutoFit/>
          </a:bodyPr>
          <a:lstStyle/>
          <a:p>
            <a:pPr indent="0"/>
            <a:r>
              <a:rPr lang="zh-CN" sz="2000" b="0" dirty="0">
                <a:solidFill>
                  <a:schemeClr val="accent1"/>
                </a:solidFill>
                <a:latin typeface="微软雅黑" panose="020B0503020204020204" pitchFamily="34" charset="-122"/>
                <a:ea typeface="微软雅黑" panose="020B0503020204020204" pitchFamily="34" charset="-122"/>
              </a:rPr>
              <a:t>删除视图</a:t>
            </a:r>
            <a:r>
              <a:rPr lang="zh-CN" sz="2000" b="0" dirty="0">
                <a:solidFill>
                  <a:srgbClr val="595959"/>
                </a:solidFill>
                <a:latin typeface="微软雅黑" panose="020B0503020204020204" pitchFamily="34" charset="-122"/>
                <a:ea typeface="微软雅黑" panose="020B0503020204020204" pitchFamily="34" charset="-122"/>
              </a:rPr>
              <a:t>的语法格式如下所示。</a:t>
            </a:r>
          </a:p>
        </p:txBody>
      </p:sp>
      <p:sp>
        <p:nvSpPr>
          <p:cNvPr id="7" name="文本框 6"/>
          <p:cNvSpPr txBox="1"/>
          <p:nvPr/>
        </p:nvSpPr>
        <p:spPr>
          <a:xfrm>
            <a:off x="1040441" y="1752336"/>
            <a:ext cx="7486974" cy="499560"/>
          </a:xfrm>
          <a:prstGeom prst="rect">
            <a:avLst/>
          </a:prstGeom>
          <a:solidFill>
            <a:schemeClr val="bg1">
              <a:lumMod val="95000"/>
            </a:schemeClr>
          </a:solidFill>
          <a:ln w="9525">
            <a:noFill/>
          </a:ln>
        </p:spPr>
        <p:txBody>
          <a:bodyPr wrap="square">
            <a:spAutoFit/>
          </a:bodyPr>
          <a:lstStyle/>
          <a:p>
            <a:pPr indent="266700" fontAlgn="auto">
              <a:lnSpc>
                <a:spcPct val="150000"/>
              </a:lnSpc>
            </a:pPr>
            <a:r>
              <a:rPr lang="zh-CN" sz="2000" b="0" dirty="0">
                <a:solidFill>
                  <a:srgbClr val="595959"/>
                </a:solidFill>
                <a:latin typeface="微软雅黑" panose="020B0503020204020204" pitchFamily="34" charset="-122"/>
                <a:ea typeface="微软雅黑" panose="020B0503020204020204" pitchFamily="34" charset="-122"/>
              </a:rPr>
              <a:t>DROP VIEW [IF EXISTS] [db_name.]view_name;</a:t>
            </a:r>
          </a:p>
        </p:txBody>
      </p:sp>
      <p:sp>
        <p:nvSpPr>
          <p:cNvPr id="8" name="文本框 7"/>
          <p:cNvSpPr txBox="1"/>
          <p:nvPr/>
        </p:nvSpPr>
        <p:spPr>
          <a:xfrm>
            <a:off x="2062758" y="2723269"/>
            <a:ext cx="6667500" cy="398780"/>
          </a:xfrm>
          <a:prstGeom prst="rect">
            <a:avLst/>
          </a:prstGeom>
          <a:noFill/>
          <a:ln w="9525">
            <a:noFill/>
          </a:ln>
        </p:spPr>
        <p:txBody>
          <a:bodyPr wrap="square">
            <a:spAutoFit/>
          </a:bodyPr>
          <a:lstStyle/>
          <a:p>
            <a:pPr indent="266700"/>
            <a:r>
              <a:rPr lang="zh-CN" sz="2000" b="0" dirty="0">
                <a:solidFill>
                  <a:srgbClr val="595959"/>
                </a:solidFill>
                <a:latin typeface="微软雅黑" panose="020B0503020204020204" pitchFamily="34" charset="-122"/>
                <a:ea typeface="微软雅黑" panose="020B0503020204020204" pitchFamily="34" charset="-122"/>
              </a:rPr>
              <a:t>删除数据库hive_database中的视图</a:t>
            </a:r>
            <a:r>
              <a:rPr lang="zh-CN" sz="2000" b="0" dirty="0">
                <a:solidFill>
                  <a:schemeClr val="accent1"/>
                </a:solidFill>
                <a:latin typeface="微软雅黑" panose="020B0503020204020204" pitchFamily="34" charset="-122"/>
                <a:ea typeface="微软雅黑" panose="020B0503020204020204" pitchFamily="34" charset="-122"/>
              </a:rPr>
              <a:t>view_table</a:t>
            </a:r>
            <a:r>
              <a:rPr lang="zh-CN" sz="2000" b="0" dirty="0">
                <a:solidFill>
                  <a:srgbClr val="595959"/>
                </a:solidFill>
                <a:latin typeface="微软雅黑" panose="020B0503020204020204" pitchFamily="34" charset="-122"/>
                <a:ea typeface="微软雅黑" panose="020B0503020204020204" pitchFamily="34" charset="-122"/>
              </a:rPr>
              <a:t>。</a:t>
            </a:r>
          </a:p>
        </p:txBody>
      </p:sp>
      <p:sp>
        <p:nvSpPr>
          <p:cNvPr id="9" name="文本框 8"/>
          <p:cNvSpPr txBox="1"/>
          <p:nvPr/>
        </p:nvSpPr>
        <p:spPr>
          <a:xfrm>
            <a:off x="1007110" y="3482312"/>
            <a:ext cx="7488876" cy="499560"/>
          </a:xfrm>
          <a:prstGeom prst="rect">
            <a:avLst/>
          </a:prstGeom>
          <a:solidFill>
            <a:schemeClr val="bg1">
              <a:lumMod val="95000"/>
            </a:schemeClr>
          </a:solidFill>
          <a:ln w="9525">
            <a:noFill/>
          </a:ln>
        </p:spPr>
        <p:txBody>
          <a:bodyPr wrap="square">
            <a:spAutoFit/>
          </a:bodyPr>
          <a:lstStyle/>
          <a:p>
            <a:pPr indent="266700" fontAlgn="auto">
              <a:lnSpc>
                <a:spcPct val="150000"/>
              </a:lnSpc>
            </a:pPr>
            <a:r>
              <a:rPr lang="zh-CN" sz="2000" b="0" dirty="0">
                <a:solidFill>
                  <a:srgbClr val="595959"/>
                </a:solidFill>
                <a:latin typeface="微软雅黑" panose="020B0503020204020204" pitchFamily="34" charset="-122"/>
                <a:ea typeface="微软雅黑" panose="020B0503020204020204" pitchFamily="34" charset="-122"/>
              </a:rPr>
              <a:t>DROP VIEW IF EXISTS hive_database.view_table;</a:t>
            </a:r>
          </a:p>
        </p:txBody>
      </p:sp>
      <p:pic>
        <p:nvPicPr>
          <p:cNvPr id="4" name="图片 3"/>
          <p:cNvPicPr>
            <a:picLocks noChangeAspect="1"/>
          </p:cNvPicPr>
          <p:nvPr/>
        </p:nvPicPr>
        <p:blipFill>
          <a:blip r:embed="rId3"/>
          <a:stretch>
            <a:fillRect/>
          </a:stretch>
        </p:blipFill>
        <p:spPr>
          <a:xfrm>
            <a:off x="1770452" y="4154068"/>
            <a:ext cx="6266036" cy="2400263"/>
          </a:xfrm>
          <a:prstGeom prst="rect">
            <a:avLst/>
          </a:prstGeom>
          <a:ln>
            <a:solidFill>
              <a:schemeClr val="tx1"/>
            </a:solidFill>
          </a:ln>
        </p:spPr>
      </p:pic>
      <p:sp>
        <p:nvSpPr>
          <p:cNvPr id="5" name="矩形 4"/>
          <p:cNvSpPr/>
          <p:nvPr/>
        </p:nvSpPr>
        <p:spPr>
          <a:xfrm>
            <a:off x="1007110" y="2590943"/>
            <a:ext cx="1055648" cy="637824"/>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1" name="矩形 10"/>
          <p:cNvSpPr/>
          <p:nvPr/>
        </p:nvSpPr>
        <p:spPr>
          <a:xfrm>
            <a:off x="1007110" y="2603747"/>
            <a:ext cx="7488876" cy="637824"/>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zh-CN" altLang="en-GB" sz="4800" b="1" dirty="0">
                <a:solidFill>
                  <a:srgbClr val="1369B2"/>
                </a:solidFill>
                <a:latin typeface="微软雅黑" panose="020B0503020204020204" pitchFamily="34" charset="-122"/>
                <a:ea typeface="微软雅黑" panose="020B0503020204020204" pitchFamily="34" charset="-122"/>
                <a:cs typeface="+mn-ea"/>
                <a:sym typeface="+mn-lt"/>
              </a:rPr>
              <a:t>索引</a:t>
            </a: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3.7</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索引</a:t>
            </a:r>
          </a:p>
        </p:txBody>
      </p:sp>
      <p:sp>
        <p:nvSpPr>
          <p:cNvPr id="36" name="1"/>
          <p:cNvSpPr txBox="1"/>
          <p:nvPr>
            <p:custDataLst>
              <p:tags r:id="rId1"/>
            </p:custDataLst>
          </p:nvPr>
        </p:nvSpPr>
        <p:spPr>
          <a:xfrm>
            <a:off x="1051468" y="2061642"/>
            <a:ext cx="10156306" cy="2243050"/>
          </a:xfrm>
          <a:prstGeom prst="rect">
            <a:avLst/>
          </a:prstGeom>
          <a:noFill/>
          <a:ln>
            <a:noFill/>
          </a:ln>
        </p:spPr>
        <p:txBody>
          <a:bodyPr wrap="square" rtlCol="0">
            <a:spAutoFit/>
          </a:bodyPr>
          <a:lstStyle/>
          <a:p>
            <a:pPr defTabSz="457200">
              <a:lnSpc>
                <a:spcPct val="150000"/>
              </a:lnSpc>
              <a:defRPr/>
            </a:pPr>
            <a:r>
              <a:rPr dirty="0">
                <a:latin typeface="微软雅黑" panose="020B0503020204020204" pitchFamily="34" charset="-122"/>
                <a:ea typeface="微软雅黑" panose="020B0503020204020204" pitchFamily="34" charset="-122"/>
              </a:rPr>
              <a:t>在应用系统中，尤其在联机事务处理系统中，对数据</a:t>
            </a:r>
            <a:r>
              <a:rPr dirty="0">
                <a:solidFill>
                  <a:schemeClr val="accent1"/>
                </a:solidFill>
                <a:latin typeface="微软雅黑" panose="020B0503020204020204" pitchFamily="34" charset="-122"/>
                <a:ea typeface="微软雅黑" panose="020B0503020204020204" pitchFamily="34" charset="-122"/>
              </a:rPr>
              <a:t>查询及处理</a:t>
            </a:r>
            <a:r>
              <a:rPr dirty="0">
                <a:latin typeface="微软雅黑" panose="020B0503020204020204" pitchFamily="34" charset="-122"/>
                <a:ea typeface="微软雅黑" panose="020B0503020204020204" pitchFamily="34" charset="-122"/>
              </a:rPr>
              <a:t>的速度已成为衡量应用系统成败的标准。采用</a:t>
            </a:r>
            <a:r>
              <a:rPr dirty="0">
                <a:solidFill>
                  <a:schemeClr val="accent1"/>
                </a:solidFill>
                <a:latin typeface="微软雅黑" panose="020B0503020204020204" pitchFamily="34" charset="-122"/>
                <a:ea typeface="微软雅黑" panose="020B0503020204020204" pitchFamily="34" charset="-122"/>
              </a:rPr>
              <a:t>索引</a:t>
            </a:r>
            <a:r>
              <a:rPr dirty="0">
                <a:latin typeface="微软雅黑" panose="020B0503020204020204" pitchFamily="34" charset="-122"/>
                <a:ea typeface="微软雅黑" panose="020B0503020204020204" pitchFamily="34" charset="-122"/>
              </a:rPr>
              <a:t>加快查询数据的速度是广大数据库用户所接受的一种优化方法。在良好的数据库设计基础上，有效地使用索引可以提高数据库性能。</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a:solidFill>
                  <a:srgbClr val="595959"/>
                </a:solidFill>
                <a:latin typeface="微软雅黑" panose="020B0503020204020204" pitchFamily="34" charset="-122"/>
                <a:ea typeface="微软雅黑" panose="020B0503020204020204" pitchFamily="34" charset="-122"/>
                <a:cs typeface="+mn-ea"/>
                <a:sym typeface="+mn-lt"/>
              </a:rPr>
              <a:t>3.1.2  </a:t>
            </a:r>
            <a:r>
              <a:rPr lang="zh-CN" altLang="en-US" sz="2400" b="1">
                <a:solidFill>
                  <a:srgbClr val="595959"/>
                </a:solidFill>
                <a:latin typeface="微软雅黑" panose="020B0503020204020204" pitchFamily="34" charset="-122"/>
                <a:ea typeface="微软雅黑" panose="020B0503020204020204" pitchFamily="34" charset="-122"/>
                <a:cs typeface="+mn-ea"/>
                <a:sym typeface="+mn-lt"/>
              </a:rPr>
              <a:t>查询数据库</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3108325"/>
            <a:ext cx="5751849" cy="1627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掌握数据库的基本操作，能够灵活使用</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语句对Hive中的数据库进行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查询</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452110" y="334137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26546" y="261280"/>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3.7.1 Hive</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中的索引</a:t>
            </a:r>
          </a:p>
        </p:txBody>
      </p:sp>
      <p:pic>
        <p:nvPicPr>
          <p:cNvPr id="12" name="图片 11"/>
          <p:cNvPicPr>
            <a:picLocks noChangeAspect="1"/>
          </p:cNvPicPr>
          <p:nvPr/>
        </p:nvPicPr>
        <p:blipFill>
          <a:blip r:embed="rId3"/>
          <a:stretch>
            <a:fillRect/>
          </a:stretch>
        </p:blipFill>
        <p:spPr>
          <a:xfrm>
            <a:off x="944880" y="2267833"/>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122545" y="3391852"/>
            <a:ext cx="6484620" cy="528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了解索引，能够说出Hive中</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索引的作用与原理</a:t>
            </a:r>
          </a:p>
        </p:txBody>
      </p:sp>
      <p:grpSp>
        <p:nvGrpSpPr>
          <p:cNvPr id="19" name="组合 18"/>
          <p:cNvGrpSpPr/>
          <p:nvPr/>
        </p:nvGrpSpPr>
        <p:grpSpPr>
          <a:xfrm>
            <a:off x="4676140" y="347091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3.7.1 Hive</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中的索引</a:t>
            </a:r>
          </a:p>
        </p:txBody>
      </p:sp>
      <p:sp>
        <p:nvSpPr>
          <p:cNvPr id="100" name="文本框 99"/>
          <p:cNvSpPr txBox="1"/>
          <p:nvPr/>
        </p:nvSpPr>
        <p:spPr>
          <a:xfrm>
            <a:off x="694606" y="1769373"/>
            <a:ext cx="10873208" cy="1289905"/>
          </a:xfrm>
          <a:prstGeom prst="rect">
            <a:avLst/>
          </a:prstGeom>
          <a:noFill/>
          <a:ln w="9525">
            <a:noFill/>
          </a:ln>
        </p:spPr>
        <p:txBody>
          <a:bodyPr wrap="square">
            <a:spAutoFit/>
          </a:bodyPr>
          <a:lstStyle/>
          <a:p>
            <a:pPr marL="342900" indent="0" fontAlgn="auto">
              <a:lnSpc>
                <a:spcPct val="150000"/>
              </a:lnSpc>
            </a:pPr>
            <a:r>
              <a:rPr lang="zh-CN" altLang="en-US" sz="1800" b="0" dirty="0">
                <a:latin typeface="微软雅黑" panose="020B0503020204020204" pitchFamily="34" charset="-122"/>
                <a:ea typeface="微软雅黑" panose="020B0503020204020204" pitchFamily="34" charset="-122"/>
                <a:cs typeface="+mn-ea"/>
              </a:rPr>
              <a:t>索引创建在Hive表的指定列，创建索引的列称为索引列，通过索引列执行查询操作时，可以避免全表扫描以及全分区扫描，从而提高查询速度。然而在提高查询速度的同时，Hive会额外消耗资源去创建索引，以及需要更多的磁盘空间存储索引。可以总结为索引是一种以空间换取时间的方式。</a:t>
            </a:r>
          </a:p>
        </p:txBody>
      </p:sp>
      <p:sp>
        <p:nvSpPr>
          <p:cNvPr id="2" name="矩形 1"/>
          <p:cNvSpPr/>
          <p:nvPr/>
        </p:nvSpPr>
        <p:spPr>
          <a:xfrm>
            <a:off x="694606" y="1075747"/>
            <a:ext cx="2416046" cy="581057"/>
          </a:xfrm>
          <a:prstGeom prst="rect">
            <a:avLst/>
          </a:prstGeom>
        </p:spPr>
        <p:txBody>
          <a:bodyPr wrap="none">
            <a:spAutoFit/>
          </a:bodyPr>
          <a:lstStyle/>
          <a:p>
            <a:pPr marL="342900" indent="0" fontAlgn="auto">
              <a:lnSpc>
                <a:spcPct val="150000"/>
              </a:lnSpc>
            </a:pPr>
            <a:r>
              <a:rPr lang="en-US" altLang="zh-CN" dirty="0">
                <a:solidFill>
                  <a:srgbClr val="1369B2"/>
                </a:solidFill>
                <a:latin typeface="微软雅黑" panose="020B0503020204020204" pitchFamily="34" charset="-122"/>
                <a:ea typeface="微软雅黑" panose="020B0503020204020204" pitchFamily="34" charset="-122"/>
                <a:cs typeface="+mn-ea"/>
              </a:rPr>
              <a:t>1.</a:t>
            </a:r>
            <a:r>
              <a:rPr lang="zh-CN" altLang="en-US" dirty="0">
                <a:solidFill>
                  <a:srgbClr val="1369B2"/>
                </a:solidFill>
                <a:latin typeface="微软雅黑" panose="020B0503020204020204" pitchFamily="34" charset="-122"/>
                <a:ea typeface="微软雅黑" panose="020B0503020204020204" pitchFamily="34" charset="-122"/>
                <a:cs typeface="+mn-ea"/>
              </a:rPr>
              <a:t> 索引的作用</a:t>
            </a:r>
          </a:p>
        </p:txBody>
      </p:sp>
      <p:sp>
        <p:nvSpPr>
          <p:cNvPr id="5" name="矩形 4"/>
          <p:cNvSpPr/>
          <p:nvPr/>
        </p:nvSpPr>
        <p:spPr>
          <a:xfrm>
            <a:off x="675413" y="3157700"/>
            <a:ext cx="2416046" cy="581057"/>
          </a:xfrm>
          <a:prstGeom prst="rect">
            <a:avLst/>
          </a:prstGeom>
        </p:spPr>
        <p:txBody>
          <a:bodyPr wrap="none">
            <a:spAutoFit/>
          </a:bodyPr>
          <a:lstStyle/>
          <a:p>
            <a:pPr marL="342900" indent="0" fontAlgn="auto">
              <a:lnSpc>
                <a:spcPct val="150000"/>
              </a:lnSpc>
            </a:pPr>
            <a:r>
              <a:rPr lang="en-US" altLang="zh-CN" dirty="0">
                <a:solidFill>
                  <a:srgbClr val="1369B2"/>
                </a:solidFill>
                <a:latin typeface="微软雅黑" panose="020B0503020204020204" pitchFamily="34" charset="-122"/>
                <a:ea typeface="微软雅黑" panose="020B0503020204020204" pitchFamily="34" charset="-122"/>
                <a:cs typeface="+mn-ea"/>
              </a:rPr>
              <a:t>2.</a:t>
            </a:r>
            <a:r>
              <a:rPr lang="zh-CN" altLang="en-US" dirty="0">
                <a:solidFill>
                  <a:srgbClr val="1369B2"/>
                </a:solidFill>
                <a:latin typeface="微软雅黑" panose="020B0503020204020204" pitchFamily="34" charset="-122"/>
                <a:ea typeface="微软雅黑" panose="020B0503020204020204" pitchFamily="34" charset="-122"/>
                <a:cs typeface="+mn-ea"/>
              </a:rPr>
              <a:t> 索引的原理</a:t>
            </a:r>
          </a:p>
        </p:txBody>
      </p:sp>
      <p:sp>
        <p:nvSpPr>
          <p:cNvPr id="3" name="矩形 2"/>
          <p:cNvSpPr/>
          <p:nvPr/>
        </p:nvSpPr>
        <p:spPr>
          <a:xfrm>
            <a:off x="714918" y="3800309"/>
            <a:ext cx="10852895" cy="1705403"/>
          </a:xfrm>
          <a:prstGeom prst="rect">
            <a:avLst/>
          </a:prstGeom>
          <a:noFill/>
          <a:ln w="9525">
            <a:noFill/>
          </a:ln>
        </p:spPr>
        <p:txBody>
          <a:bodyPr wrap="square">
            <a:spAutoFit/>
          </a:bodyPr>
          <a:lstStyle/>
          <a:p>
            <a:pPr marL="342900">
              <a:lnSpc>
                <a:spcPct val="150000"/>
              </a:lnSpc>
            </a:pPr>
            <a:r>
              <a:rPr lang="zh-CN" altLang="en-US" sz="1800" dirty="0">
                <a:latin typeface="微软雅黑" panose="020B0503020204020204" pitchFamily="34" charset="-122"/>
                <a:ea typeface="微软雅黑" panose="020B0503020204020204" pitchFamily="34" charset="-122"/>
                <a:cs typeface="+mn-ea"/>
              </a:rPr>
              <a:t>Hive的索引其实是一张索引表，在表中存储了索引列的值、索引列的值在HDFS对应的数据文件路径以及索引列的值在数据文件中的偏移量。在涉及到索引列的查询时，首先会去索引表中查找索引列的值在HDFS对应的数据文件路径以及索引列的值在数据文件中的偏移量，通过数据文件路径和偏移量去扫描全表的部分数据，从而避免全表扫描。</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创建索引</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grpSp>
        <p:nvGrpSpPr>
          <p:cNvPr id="2" name="组合 1"/>
          <p:cNvGrpSpPr/>
          <p:nvPr/>
        </p:nvGrpSpPr>
        <p:grpSpPr>
          <a:xfrm>
            <a:off x="4676140" y="3460750"/>
            <a:ext cx="405130" cy="405130"/>
            <a:chOff x="8881" y="4685"/>
            <a:chExt cx="638" cy="638"/>
          </a:xfrm>
        </p:grpSpPr>
        <p:sp>
          <p:nvSpPr>
            <p:cNvPr id="3" name="椭圆 2"/>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9"/>
          <p:cNvSpPr txBox="1"/>
          <p:nvPr/>
        </p:nvSpPr>
        <p:spPr>
          <a:xfrm>
            <a:off x="5170805" y="3310255"/>
            <a:ext cx="6843395" cy="1014730"/>
          </a:xfrm>
          <a:prstGeom prst="rect">
            <a:avLst/>
          </a:prstGeom>
          <a:noFill/>
          <a:ln w="9525">
            <a:noFill/>
          </a:ln>
        </p:spPr>
        <p:txBody>
          <a:bodyPr wrap="square">
            <a:spAutoFit/>
          </a:bodyPr>
          <a:lstStyle/>
          <a:p>
            <a:pPr indent="0" fontAlgn="auto">
              <a:lnSpc>
                <a:spcPct val="150000"/>
              </a:lnSpc>
            </a:pPr>
            <a:r>
              <a:rPr lang="zh-CN" altLang="en-US" sz="2000" b="0" dirty="0">
                <a:latin typeface="微软雅黑" panose="020B0503020204020204" pitchFamily="34" charset="-122"/>
                <a:ea typeface="微软雅黑" panose="020B0503020204020204" pitchFamily="34" charset="-122"/>
                <a:cs typeface="+mn-ea"/>
              </a:rPr>
              <a:t>掌握索引的基本操作，能够灵活使用HiveQL语句对Hive数据表中的索引进行</a:t>
            </a:r>
            <a:r>
              <a:rPr lang="zh-CN" altLang="en-US" sz="2000" b="0" dirty="0">
                <a:solidFill>
                  <a:schemeClr val="accent1"/>
                </a:solidFill>
                <a:latin typeface="微软雅黑" panose="020B0503020204020204" pitchFamily="34" charset="-122"/>
                <a:ea typeface="微软雅黑" panose="020B0503020204020204" pitchFamily="34" charset="-122"/>
                <a:cs typeface="+mn-ea"/>
              </a:rPr>
              <a:t>创建</a:t>
            </a:r>
            <a:r>
              <a:rPr lang="zh-CN" altLang="en-US" sz="2000" b="0" dirty="0">
                <a:latin typeface="微软雅黑" panose="020B0503020204020204" pitchFamily="34" charset="-122"/>
                <a:ea typeface="微软雅黑" panose="020B0503020204020204" pitchFamily="34" charset="-122"/>
                <a:cs typeface="+mn-ea"/>
              </a:rPr>
              <a:t>的操作</a:t>
            </a:r>
            <a:endParaRPr lang="zh-CN" altLang="en-US" sz="2000" dirty="0">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创建索引</a:t>
            </a:r>
          </a:p>
        </p:txBody>
      </p:sp>
      <p:sp>
        <p:nvSpPr>
          <p:cNvPr id="2" name="文本框 1"/>
          <p:cNvSpPr txBox="1"/>
          <p:nvPr/>
        </p:nvSpPr>
        <p:spPr>
          <a:xfrm>
            <a:off x="911340" y="1156910"/>
            <a:ext cx="3672408" cy="400110"/>
          </a:xfrm>
          <a:prstGeom prst="rect">
            <a:avLst/>
          </a:prstGeom>
          <a:noFill/>
          <a:ln w="9525">
            <a:noFill/>
          </a:ln>
        </p:spPr>
        <p:txBody>
          <a:bodyPr wrap="square">
            <a:spAutoFit/>
          </a:bodyPr>
          <a:lstStyle/>
          <a:p>
            <a:pPr indent="0"/>
            <a:r>
              <a:rPr lang="zh-CN" altLang="en-US" sz="2000" b="0" dirty="0">
                <a:solidFill>
                  <a:schemeClr val="accent1"/>
                </a:solidFill>
                <a:latin typeface="微软雅黑" panose="020B0503020204020204" pitchFamily="34" charset="-122"/>
                <a:ea typeface="微软雅黑" panose="020B0503020204020204" pitchFamily="34" charset="-122"/>
                <a:cs typeface="+mn-ea"/>
              </a:rPr>
              <a:t>创建索引</a:t>
            </a:r>
            <a:r>
              <a:rPr lang="zh-CN" altLang="en-US" sz="2000" b="0" dirty="0">
                <a:latin typeface="微软雅黑" panose="020B0503020204020204" pitchFamily="34" charset="-122"/>
                <a:ea typeface="微软雅黑" panose="020B0503020204020204" pitchFamily="34" charset="-122"/>
                <a:cs typeface="+mn-ea"/>
              </a:rPr>
              <a:t>的语法格式：</a:t>
            </a:r>
          </a:p>
        </p:txBody>
      </p:sp>
      <p:sp>
        <p:nvSpPr>
          <p:cNvPr id="7" name="文本框 6"/>
          <p:cNvSpPr txBox="1"/>
          <p:nvPr/>
        </p:nvSpPr>
        <p:spPr>
          <a:xfrm>
            <a:off x="838622" y="1686893"/>
            <a:ext cx="5544616" cy="4890891"/>
          </a:xfrm>
          <a:prstGeom prst="rect">
            <a:avLst/>
          </a:prstGeom>
          <a:solidFill>
            <a:schemeClr val="bg1">
              <a:lumMod val="95000"/>
            </a:schemeClr>
          </a:solidFill>
          <a:ln w="9525">
            <a:noFill/>
          </a:ln>
        </p:spPr>
        <p:txBody>
          <a:bodyPr wrap="square">
            <a:spAutoFit/>
          </a:bodyPr>
          <a:lstStyle/>
          <a:p>
            <a:pPr indent="266700" fontAlgn="auto">
              <a:lnSpc>
                <a:spcPct val="150000"/>
              </a:lnSpc>
            </a:pPr>
            <a:r>
              <a:rPr lang="zh-CN" altLang="en-US" sz="1800" b="0" dirty="0">
                <a:solidFill>
                  <a:srgbClr val="1369B2"/>
                </a:solidFill>
                <a:latin typeface="微软雅黑" panose="020B0503020204020204" pitchFamily="34" charset="-122"/>
                <a:ea typeface="微软雅黑" panose="020B0503020204020204" pitchFamily="34" charset="-122"/>
                <a:cs typeface="+mn-ea"/>
              </a:rPr>
              <a:t>CREATE INDEX index_name</a:t>
            </a:r>
          </a:p>
          <a:p>
            <a:pPr indent="266700" fontAlgn="auto">
              <a:lnSpc>
                <a:spcPct val="130000"/>
              </a:lnSpc>
            </a:pPr>
            <a:r>
              <a:rPr lang="zh-CN" altLang="en-US" sz="1800" b="0" dirty="0">
                <a:latin typeface="微软雅黑" panose="020B0503020204020204" pitchFamily="34" charset="-122"/>
                <a:ea typeface="微软雅黑" panose="020B0503020204020204" pitchFamily="34" charset="-122"/>
                <a:cs typeface="+mn-ea"/>
              </a:rPr>
              <a:t>  ON TABLE base_table_name (col_name, ...)</a:t>
            </a:r>
          </a:p>
          <a:p>
            <a:pPr indent="266700" fontAlgn="auto">
              <a:lnSpc>
                <a:spcPct val="150000"/>
              </a:lnSpc>
            </a:pPr>
            <a:r>
              <a:rPr lang="zh-CN" altLang="en-US" sz="1800" b="0" dirty="0">
                <a:latin typeface="微软雅黑" panose="020B0503020204020204" pitchFamily="34" charset="-122"/>
                <a:ea typeface="微软雅黑" panose="020B0503020204020204" pitchFamily="34" charset="-122"/>
                <a:cs typeface="+mn-ea"/>
              </a:rPr>
              <a:t>  </a:t>
            </a:r>
            <a:r>
              <a:rPr lang="zh-CN" altLang="en-US" sz="1800" b="0" dirty="0">
                <a:solidFill>
                  <a:srgbClr val="1369B2"/>
                </a:solidFill>
                <a:latin typeface="微软雅黑" panose="020B0503020204020204" pitchFamily="34" charset="-122"/>
                <a:ea typeface="微软雅黑" panose="020B0503020204020204" pitchFamily="34" charset="-122"/>
                <a:cs typeface="+mn-ea"/>
              </a:rPr>
              <a:t>AS index_type</a:t>
            </a:r>
          </a:p>
          <a:p>
            <a:pPr indent="266700" fontAlgn="auto">
              <a:lnSpc>
                <a:spcPct val="150000"/>
              </a:lnSpc>
            </a:pPr>
            <a:r>
              <a:rPr lang="zh-CN" altLang="en-US" sz="1800" b="0" dirty="0">
                <a:latin typeface="微软雅黑" panose="020B0503020204020204" pitchFamily="34" charset="-122"/>
                <a:ea typeface="微软雅黑" panose="020B0503020204020204" pitchFamily="34" charset="-122"/>
                <a:cs typeface="+mn-ea"/>
              </a:rPr>
              <a:t>  [WITH DEFERRED REBUILD]</a:t>
            </a:r>
          </a:p>
          <a:p>
            <a:pPr indent="266700" fontAlgn="auto">
              <a:lnSpc>
                <a:spcPct val="150000"/>
              </a:lnSpc>
            </a:pPr>
            <a:r>
              <a:rPr lang="zh-CN" altLang="en-US" sz="1800" b="0" dirty="0">
                <a:latin typeface="微软雅黑" panose="020B0503020204020204" pitchFamily="34" charset="-122"/>
                <a:ea typeface="微软雅黑" panose="020B0503020204020204" pitchFamily="34" charset="-122"/>
                <a:cs typeface="+mn-ea"/>
              </a:rPr>
              <a:t>  [IN TABLE index_table_name]</a:t>
            </a:r>
          </a:p>
          <a:p>
            <a:pPr indent="266700" fontAlgn="auto">
              <a:lnSpc>
                <a:spcPct val="150000"/>
              </a:lnSpc>
            </a:pPr>
            <a:r>
              <a:rPr lang="zh-CN" altLang="en-US" sz="1800" b="0" dirty="0">
                <a:latin typeface="微软雅黑" panose="020B0503020204020204" pitchFamily="34" charset="-122"/>
                <a:ea typeface="微软雅黑" panose="020B0503020204020204" pitchFamily="34" charset="-122"/>
                <a:cs typeface="+mn-ea"/>
              </a:rPr>
              <a:t>  [</a:t>
            </a:r>
          </a:p>
          <a:p>
            <a:pPr indent="266700" fontAlgn="auto">
              <a:lnSpc>
                <a:spcPct val="120000"/>
              </a:lnSpc>
            </a:pPr>
            <a:r>
              <a:rPr lang="zh-CN" altLang="en-US" sz="1800" b="0" dirty="0">
                <a:latin typeface="微软雅黑" panose="020B0503020204020204" pitchFamily="34" charset="-122"/>
                <a:ea typeface="微软雅黑" panose="020B0503020204020204" pitchFamily="34" charset="-122"/>
                <a:cs typeface="+mn-ea"/>
              </a:rPr>
              <a:t>     [ ROW FORMAT ...] </a:t>
            </a:r>
            <a:r>
              <a:rPr lang="zh-CN" altLang="en-US" sz="1800" b="0" dirty="0">
                <a:solidFill>
                  <a:srgbClr val="1369B2"/>
                </a:solidFill>
                <a:latin typeface="微软雅黑" panose="020B0503020204020204" pitchFamily="34" charset="-122"/>
                <a:ea typeface="微软雅黑" panose="020B0503020204020204" pitchFamily="34" charset="-122"/>
                <a:cs typeface="+mn-ea"/>
              </a:rPr>
              <a:t>STORED AS </a:t>
            </a:r>
            <a:r>
              <a:rPr lang="zh-CN" altLang="en-US" sz="1800" b="0" dirty="0">
                <a:latin typeface="微软雅黑" panose="020B0503020204020204" pitchFamily="34" charset="-122"/>
                <a:ea typeface="微软雅黑" panose="020B0503020204020204" pitchFamily="34" charset="-122"/>
                <a:cs typeface="+mn-ea"/>
              </a:rPr>
              <a:t>...</a:t>
            </a:r>
          </a:p>
          <a:p>
            <a:pPr indent="266700" fontAlgn="auto">
              <a:lnSpc>
                <a:spcPct val="150000"/>
              </a:lnSpc>
            </a:pPr>
            <a:r>
              <a:rPr lang="zh-CN" altLang="en-US" sz="1800" b="0" dirty="0">
                <a:latin typeface="微软雅黑" panose="020B0503020204020204" pitchFamily="34" charset="-122"/>
                <a:ea typeface="微软雅黑" panose="020B0503020204020204" pitchFamily="34" charset="-122"/>
                <a:cs typeface="+mn-ea"/>
              </a:rPr>
              <a:t>     | </a:t>
            </a:r>
            <a:r>
              <a:rPr lang="zh-CN" altLang="en-US" sz="1800" b="0" dirty="0">
                <a:solidFill>
                  <a:srgbClr val="1369B2"/>
                </a:solidFill>
                <a:latin typeface="微软雅黑" panose="020B0503020204020204" pitchFamily="34" charset="-122"/>
                <a:ea typeface="微软雅黑" panose="020B0503020204020204" pitchFamily="34" charset="-122"/>
                <a:cs typeface="+mn-ea"/>
              </a:rPr>
              <a:t>STORED BY </a:t>
            </a:r>
            <a:r>
              <a:rPr lang="zh-CN" altLang="en-US" sz="1800" b="0" dirty="0">
                <a:latin typeface="微软雅黑" panose="020B0503020204020204" pitchFamily="34" charset="-122"/>
                <a:ea typeface="微软雅黑" panose="020B0503020204020204" pitchFamily="34" charset="-122"/>
                <a:cs typeface="+mn-ea"/>
              </a:rPr>
              <a:t>...</a:t>
            </a:r>
          </a:p>
          <a:p>
            <a:pPr indent="266700" fontAlgn="auto">
              <a:lnSpc>
                <a:spcPct val="150000"/>
              </a:lnSpc>
            </a:pPr>
            <a:r>
              <a:rPr lang="zh-CN" altLang="en-US" sz="1800" b="0" dirty="0">
                <a:latin typeface="微软雅黑" panose="020B0503020204020204" pitchFamily="34" charset="-122"/>
                <a:ea typeface="微软雅黑" panose="020B0503020204020204" pitchFamily="34" charset="-122"/>
                <a:cs typeface="+mn-ea"/>
              </a:rPr>
              <a:t>  ]</a:t>
            </a:r>
          </a:p>
          <a:p>
            <a:pPr indent="266700" fontAlgn="auto">
              <a:lnSpc>
                <a:spcPct val="150000"/>
              </a:lnSpc>
            </a:pPr>
            <a:r>
              <a:rPr lang="zh-CN" altLang="en-US" sz="1800" b="0" dirty="0">
                <a:latin typeface="微软雅黑" panose="020B0503020204020204" pitchFamily="34" charset="-122"/>
                <a:ea typeface="微软雅黑" panose="020B0503020204020204" pitchFamily="34" charset="-122"/>
                <a:cs typeface="+mn-ea"/>
              </a:rPr>
              <a:t>  [LOCATION hdfs_path]</a:t>
            </a:r>
          </a:p>
          <a:p>
            <a:pPr indent="266700" fontAlgn="auto">
              <a:lnSpc>
                <a:spcPct val="150000"/>
              </a:lnSpc>
            </a:pPr>
            <a:r>
              <a:rPr lang="zh-CN" altLang="en-US" sz="1800" b="0" dirty="0">
                <a:solidFill>
                  <a:srgbClr val="1369B2"/>
                </a:solidFill>
                <a:latin typeface="微软雅黑" panose="020B0503020204020204" pitchFamily="34" charset="-122"/>
                <a:ea typeface="微软雅黑" panose="020B0503020204020204" pitchFamily="34" charset="-122"/>
                <a:cs typeface="+mn-ea"/>
              </a:rPr>
              <a:t>  [TBLPROPERTIES (...)]</a:t>
            </a:r>
          </a:p>
          <a:p>
            <a:pPr indent="266700" fontAlgn="auto">
              <a:lnSpc>
                <a:spcPct val="150000"/>
              </a:lnSpc>
            </a:pPr>
            <a:r>
              <a:rPr lang="zh-CN" altLang="en-US" sz="1800" b="0" dirty="0">
                <a:latin typeface="微软雅黑" panose="020B0503020204020204" pitchFamily="34" charset="-122"/>
                <a:ea typeface="微软雅黑" panose="020B0503020204020204" pitchFamily="34" charset="-122"/>
                <a:cs typeface="+mn-ea"/>
              </a:rPr>
              <a:t>  [COMMENT "index comment"];</a:t>
            </a:r>
          </a:p>
        </p:txBody>
      </p:sp>
      <p:sp>
        <p:nvSpPr>
          <p:cNvPr id="3" name="文本框 2"/>
          <p:cNvSpPr txBox="1"/>
          <p:nvPr/>
        </p:nvSpPr>
        <p:spPr>
          <a:xfrm>
            <a:off x="6671270" y="2565698"/>
            <a:ext cx="4896544" cy="2536400"/>
          </a:xfrm>
          <a:prstGeom prst="rect">
            <a:avLst/>
          </a:prstGeom>
          <a:noFill/>
        </p:spPr>
        <p:txBody>
          <a:bodyPr wrap="square" rtlCol="0">
            <a:spAutoFit/>
          </a:bodyPr>
          <a:lstStyle/>
          <a:p>
            <a:pPr marL="171450" indent="-171450" algn="l">
              <a:lnSpc>
                <a:spcPct val="150000"/>
              </a:lnSpc>
              <a:buFont typeface="Wingdings" panose="05000000000000000000" charset="0"/>
              <a:buChar char="l"/>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CREATE INDEX：表示创建索引的语句；</a:t>
            </a:r>
          </a:p>
          <a:p>
            <a:pPr marL="171450" indent="-171450" algn="l">
              <a:lnSpc>
                <a:spcPct val="150000"/>
              </a:lnSpc>
              <a:buClrTx/>
              <a:buSzTx/>
              <a:buFont typeface="Wingdings" panose="05000000000000000000" charset="0"/>
              <a:buChar char="l"/>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index_name：指定创建索引时实现的类；</a:t>
            </a:r>
          </a:p>
          <a:p>
            <a:pPr marL="171450" indent="-171450" algn="l">
              <a:lnSpc>
                <a:spcPct val="150000"/>
              </a:lnSpc>
              <a:buClrTx/>
              <a:buSzTx/>
              <a:buFont typeface="Wingdings" panose="05000000000000000000" charset="0"/>
              <a:buChar char="l"/>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AS index_type：用于指定索引类型；</a:t>
            </a:r>
          </a:p>
          <a:p>
            <a:pPr marL="171450" indent="-171450" algn="l">
              <a:lnSpc>
                <a:spcPct val="150000"/>
              </a:lnSpc>
              <a:buClrTx/>
              <a:buSzTx/>
              <a:buFont typeface="Wingdings" panose="05000000000000000000" charset="0"/>
              <a:buChar char="l"/>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STORED AS：可选，用于指定存储格式；</a:t>
            </a:r>
          </a:p>
          <a:p>
            <a:pPr marL="171450" indent="-171450" algn="l">
              <a:lnSpc>
                <a:spcPct val="150000"/>
              </a:lnSpc>
              <a:buClrTx/>
              <a:buSzTx/>
              <a:buFont typeface="Wingdings" panose="05000000000000000000" charset="0"/>
              <a:buChar char="l"/>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STORED BY：可选，用于指定排序规则；</a:t>
            </a:r>
          </a:p>
          <a:p>
            <a:pPr marL="171450" indent="-171450" algn="l">
              <a:lnSpc>
                <a:spcPct val="150000"/>
              </a:lnSpc>
              <a:buClrTx/>
              <a:buSzTx/>
              <a:buFont typeface="Wingdings" panose="05000000000000000000" charset="0"/>
              <a:buChar char="l"/>
            </a:pP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TBLPROPERTIES：用于指定索引表属性。</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创建索引</a:t>
            </a:r>
          </a:p>
        </p:txBody>
      </p:sp>
      <p:sp>
        <p:nvSpPr>
          <p:cNvPr id="2" name="文本框 1"/>
          <p:cNvSpPr txBox="1"/>
          <p:nvPr/>
        </p:nvSpPr>
        <p:spPr>
          <a:xfrm>
            <a:off x="2506662" y="1117283"/>
            <a:ext cx="7016115" cy="506730"/>
          </a:xfrm>
          <a:prstGeom prst="rect">
            <a:avLst/>
          </a:prstGeom>
          <a:noFill/>
          <a:ln w="9525">
            <a:noFill/>
          </a:ln>
        </p:spPr>
        <p:txBody>
          <a:bodyPr wrap="square">
            <a:spAutoFit/>
          </a:bodyPr>
          <a:lstStyle/>
          <a:p>
            <a:pPr indent="0" fontAlgn="auto">
              <a:lnSpc>
                <a:spcPct val="150000"/>
              </a:lnSpc>
            </a:pPr>
            <a:r>
              <a:rPr lang="zh-CN" altLang="en-US" sz="1800" b="0" dirty="0">
                <a:latin typeface="微软雅黑" panose="020B0503020204020204" pitchFamily="34" charset="-122"/>
                <a:ea typeface="微软雅黑" panose="020B0503020204020204" pitchFamily="34" charset="-122"/>
                <a:cs typeface="+mn-ea"/>
              </a:rPr>
              <a:t>为数据库hive_database的</a:t>
            </a:r>
            <a:r>
              <a:rPr lang="zh-CN" altLang="en-US" sz="1800" b="0" dirty="0">
                <a:solidFill>
                  <a:schemeClr val="accent1"/>
                </a:solidFill>
                <a:latin typeface="微软雅黑" panose="020B0503020204020204" pitchFamily="34" charset="-122"/>
                <a:ea typeface="微软雅黑" panose="020B0503020204020204" pitchFamily="34" charset="-122"/>
                <a:cs typeface="+mn-ea"/>
              </a:rPr>
              <a:t>内部表</a:t>
            </a:r>
            <a:r>
              <a:rPr lang="zh-CN" altLang="en-US" sz="1800" b="0" dirty="0">
                <a:latin typeface="微软雅黑" panose="020B0503020204020204" pitchFamily="34" charset="-122"/>
                <a:ea typeface="微软雅黑" panose="020B0503020204020204" pitchFamily="34" charset="-122"/>
                <a:cs typeface="+mn-ea"/>
              </a:rPr>
              <a:t>managed_table_new</a:t>
            </a:r>
            <a:r>
              <a:rPr lang="zh-CN" altLang="en-US" sz="1800" b="0" dirty="0">
                <a:solidFill>
                  <a:schemeClr val="accent1"/>
                </a:solidFill>
                <a:latin typeface="微软雅黑" panose="020B0503020204020204" pitchFamily="34" charset="-122"/>
                <a:ea typeface="微软雅黑" panose="020B0503020204020204" pitchFamily="34" charset="-122"/>
                <a:cs typeface="+mn-ea"/>
              </a:rPr>
              <a:t>创建索引</a:t>
            </a:r>
            <a:r>
              <a:rPr lang="zh-CN" altLang="en-US" sz="1800" b="0" dirty="0">
                <a:latin typeface="微软雅黑" panose="020B0503020204020204" pitchFamily="34" charset="-122"/>
                <a:ea typeface="微软雅黑" panose="020B0503020204020204" pitchFamily="34" charset="-122"/>
                <a:cs typeface="+mn-ea"/>
              </a:rPr>
              <a:t>。</a:t>
            </a:r>
          </a:p>
        </p:txBody>
      </p:sp>
      <p:sp>
        <p:nvSpPr>
          <p:cNvPr id="7" name="文本框 6"/>
          <p:cNvSpPr txBox="1"/>
          <p:nvPr/>
        </p:nvSpPr>
        <p:spPr>
          <a:xfrm>
            <a:off x="1318579" y="1997194"/>
            <a:ext cx="9158365" cy="3269613"/>
          </a:xfrm>
          <a:prstGeom prst="rect">
            <a:avLst/>
          </a:prstGeom>
          <a:solidFill>
            <a:schemeClr val="bg1">
              <a:lumMod val="95000"/>
            </a:schemeClr>
          </a:solidFill>
          <a:ln w="9525">
            <a:noFill/>
          </a:ln>
        </p:spPr>
        <p:txBody>
          <a:bodyPr wrap="square">
            <a:spAutoFit/>
          </a:bodyPr>
          <a:lstStyle/>
          <a:p>
            <a:pPr indent="266700" fontAlgn="auto">
              <a:lnSpc>
                <a:spcPct val="150000"/>
              </a:lnSpc>
              <a:buClrTx/>
              <a:buSzTx/>
              <a:buNone/>
            </a:pPr>
            <a:r>
              <a:rPr lang="en-US" sz="2000" b="0" dirty="0">
                <a:latin typeface="微软雅黑" panose="020B0503020204020204" pitchFamily="34" charset="-122"/>
                <a:ea typeface="微软雅黑" panose="020B0503020204020204" pitchFamily="34" charset="-122"/>
                <a:cs typeface="Times New Roman" panose="02020603050405020304" charset="0"/>
              </a:rPr>
              <a:t>CREATE INDEX </a:t>
            </a:r>
            <a:r>
              <a:rPr lang="en-US" sz="2000" b="0" dirty="0" err="1">
                <a:latin typeface="微软雅黑" panose="020B0503020204020204" pitchFamily="34" charset="-122"/>
                <a:ea typeface="微软雅黑" panose="020B0503020204020204" pitchFamily="34" charset="-122"/>
                <a:cs typeface="Times New Roman" panose="02020603050405020304" charset="0"/>
              </a:rPr>
              <a:t>index_staff_name</a:t>
            </a:r>
            <a:endParaRPr lang="en-US" sz="2000" b="0" dirty="0">
              <a:latin typeface="微软雅黑" panose="020B0503020204020204" pitchFamily="34" charset="-122"/>
              <a:ea typeface="微软雅黑" panose="020B0503020204020204" pitchFamily="34" charset="-122"/>
              <a:cs typeface="Times New Roman" panose="02020603050405020304" charset="0"/>
            </a:endParaRPr>
          </a:p>
          <a:p>
            <a:pPr indent="266700" fontAlgn="auto">
              <a:lnSpc>
                <a:spcPct val="150000"/>
              </a:lnSpc>
              <a:buClrTx/>
              <a:buSzTx/>
              <a:buNone/>
            </a:pPr>
            <a:r>
              <a:rPr lang="en-US" sz="2000" b="0" dirty="0">
                <a:latin typeface="微软雅黑" panose="020B0503020204020204" pitchFamily="34" charset="-122"/>
                <a:ea typeface="微软雅黑" panose="020B0503020204020204" pitchFamily="34" charset="-122"/>
                <a:cs typeface="Times New Roman" panose="02020603050405020304" charset="0"/>
              </a:rPr>
              <a:t>ON TABLE </a:t>
            </a:r>
            <a:r>
              <a:rPr lang="en-US" sz="2000" b="0" dirty="0" err="1">
                <a:latin typeface="微软雅黑" panose="020B0503020204020204" pitchFamily="34" charset="-122"/>
                <a:ea typeface="微软雅黑" panose="020B0503020204020204" pitchFamily="34" charset="-122"/>
                <a:cs typeface="Times New Roman" panose="02020603050405020304" charset="0"/>
              </a:rPr>
              <a:t>hive_database.managed_table_new</a:t>
            </a:r>
            <a:r>
              <a:rPr lang="en-US" sz="2000" b="0" dirty="0">
                <a:latin typeface="微软雅黑" panose="020B0503020204020204" pitchFamily="34" charset="-122"/>
                <a:ea typeface="微软雅黑" panose="020B0503020204020204" pitchFamily="34" charset="-122"/>
                <a:cs typeface="Times New Roman" panose="02020603050405020304" charset="0"/>
              </a:rPr>
              <a:t> (</a:t>
            </a:r>
            <a:r>
              <a:rPr lang="en-US" sz="2000" b="0" dirty="0" err="1">
                <a:latin typeface="微软雅黑" panose="020B0503020204020204" pitchFamily="34" charset="-122"/>
                <a:ea typeface="微软雅黑" panose="020B0503020204020204" pitchFamily="34" charset="-122"/>
                <a:cs typeface="Times New Roman" panose="02020603050405020304" charset="0"/>
              </a:rPr>
              <a:t>staff_name</a:t>
            </a:r>
            <a:r>
              <a:rPr lang="en-US" sz="2000" b="0" dirty="0">
                <a:latin typeface="微软雅黑" panose="020B0503020204020204" pitchFamily="34" charset="-122"/>
                <a:ea typeface="微软雅黑" panose="020B0503020204020204" pitchFamily="34" charset="-122"/>
                <a:cs typeface="Times New Roman" panose="02020603050405020304" charset="0"/>
              </a:rPr>
              <a:t>)</a:t>
            </a:r>
          </a:p>
          <a:p>
            <a:pPr indent="266700" fontAlgn="auto">
              <a:lnSpc>
                <a:spcPct val="150000"/>
              </a:lnSpc>
              <a:buClrTx/>
              <a:buSzTx/>
              <a:buNone/>
            </a:pPr>
            <a:r>
              <a:rPr lang="en-US" sz="2000" b="0" dirty="0">
                <a:latin typeface="微软雅黑" panose="020B0503020204020204" pitchFamily="34" charset="-122"/>
                <a:ea typeface="微软雅黑" panose="020B0503020204020204" pitchFamily="34" charset="-122"/>
                <a:cs typeface="Times New Roman" panose="02020603050405020304" charset="0"/>
              </a:rPr>
              <a:t>AS '</a:t>
            </a:r>
            <a:r>
              <a:rPr lang="en-US" sz="2000" b="0" dirty="0" err="1">
                <a:latin typeface="微软雅黑" panose="020B0503020204020204" pitchFamily="34" charset="-122"/>
                <a:ea typeface="微软雅黑" panose="020B0503020204020204" pitchFamily="34" charset="-122"/>
                <a:cs typeface="Times New Roman" panose="02020603050405020304" charset="0"/>
              </a:rPr>
              <a:t>org.apache.hadoop.hive.ql.index.compact.CompactIndexHandler</a:t>
            </a:r>
            <a:r>
              <a:rPr lang="en-US" sz="2000" b="0" dirty="0">
                <a:latin typeface="微软雅黑" panose="020B0503020204020204" pitchFamily="34" charset="-122"/>
                <a:ea typeface="微软雅黑" panose="020B0503020204020204" pitchFamily="34" charset="-122"/>
                <a:cs typeface="Times New Roman" panose="02020603050405020304" charset="0"/>
              </a:rPr>
              <a:t>' </a:t>
            </a:r>
          </a:p>
          <a:p>
            <a:pPr indent="266700" fontAlgn="auto">
              <a:lnSpc>
                <a:spcPct val="150000"/>
              </a:lnSpc>
              <a:buClrTx/>
              <a:buSzTx/>
              <a:buNone/>
            </a:pPr>
            <a:r>
              <a:rPr lang="en-US" sz="2000" b="0" dirty="0">
                <a:latin typeface="微软雅黑" panose="020B0503020204020204" pitchFamily="34" charset="-122"/>
                <a:ea typeface="微软雅黑" panose="020B0503020204020204" pitchFamily="34" charset="-122"/>
                <a:cs typeface="Times New Roman" panose="02020603050405020304" charset="0"/>
              </a:rPr>
              <a:t>WITH DEFERRED REBUILD</a:t>
            </a:r>
          </a:p>
          <a:p>
            <a:pPr indent="266700" fontAlgn="auto">
              <a:lnSpc>
                <a:spcPct val="150000"/>
              </a:lnSpc>
              <a:buClrTx/>
              <a:buSzTx/>
              <a:buNone/>
            </a:pPr>
            <a:r>
              <a:rPr lang="en-US" sz="2000" b="0" dirty="0">
                <a:latin typeface="微软雅黑" panose="020B0503020204020204" pitchFamily="34" charset="-122"/>
                <a:ea typeface="微软雅黑" panose="020B0503020204020204" pitchFamily="34" charset="-122"/>
                <a:cs typeface="Times New Roman" panose="02020603050405020304" charset="0"/>
              </a:rPr>
              <a:t>IN TABLE </a:t>
            </a:r>
            <a:r>
              <a:rPr lang="en-US" sz="2000" b="0" dirty="0" err="1">
                <a:latin typeface="微软雅黑" panose="020B0503020204020204" pitchFamily="34" charset="-122"/>
                <a:ea typeface="微软雅黑" panose="020B0503020204020204" pitchFamily="34" charset="-122"/>
                <a:cs typeface="Times New Roman" panose="02020603050405020304" charset="0"/>
              </a:rPr>
              <a:t>index_name_table</a:t>
            </a:r>
            <a:endParaRPr lang="en-US" sz="2000" b="0" dirty="0">
              <a:latin typeface="微软雅黑" panose="020B0503020204020204" pitchFamily="34" charset="-122"/>
              <a:ea typeface="微软雅黑" panose="020B0503020204020204" pitchFamily="34" charset="-122"/>
              <a:cs typeface="Times New Roman" panose="02020603050405020304" charset="0"/>
            </a:endParaRPr>
          </a:p>
          <a:p>
            <a:pPr indent="266700" fontAlgn="auto">
              <a:lnSpc>
                <a:spcPct val="150000"/>
              </a:lnSpc>
              <a:buClrTx/>
              <a:buSzTx/>
              <a:buNone/>
            </a:pPr>
            <a:r>
              <a:rPr lang="en-US" sz="2000" b="0" dirty="0">
                <a:latin typeface="微软雅黑" panose="020B0503020204020204" pitchFamily="34" charset="-122"/>
                <a:ea typeface="微软雅黑" panose="020B0503020204020204" pitchFamily="34" charset="-122"/>
                <a:cs typeface="Times New Roman" panose="02020603050405020304" charset="0"/>
              </a:rPr>
              <a:t>TBLPROPERTIES ("create"="</a:t>
            </a:r>
            <a:r>
              <a:rPr lang="en-US" sz="2000" b="0" dirty="0" err="1">
                <a:latin typeface="微软雅黑" panose="020B0503020204020204" pitchFamily="34" charset="-122"/>
                <a:ea typeface="微软雅黑" panose="020B0503020204020204" pitchFamily="34" charset="-122"/>
                <a:cs typeface="Times New Roman" panose="02020603050405020304" charset="0"/>
              </a:rPr>
              <a:t>itcast</a:t>
            </a:r>
            <a:r>
              <a:rPr lang="en-US" sz="2000" b="0" dirty="0">
                <a:latin typeface="微软雅黑" panose="020B0503020204020204" pitchFamily="34" charset="-122"/>
                <a:ea typeface="微软雅黑" panose="020B0503020204020204" pitchFamily="34" charset="-122"/>
                <a:cs typeface="Times New Roman" panose="02020603050405020304" charset="0"/>
              </a:rPr>
              <a:t>")</a:t>
            </a:r>
          </a:p>
          <a:p>
            <a:pPr indent="266700" fontAlgn="auto">
              <a:lnSpc>
                <a:spcPct val="150000"/>
              </a:lnSpc>
              <a:buClrTx/>
              <a:buSzTx/>
              <a:buNone/>
            </a:pPr>
            <a:r>
              <a:rPr lang="en-US" sz="2000" b="0" dirty="0">
                <a:latin typeface="微软雅黑" panose="020B0503020204020204" pitchFamily="34" charset="-122"/>
                <a:ea typeface="微软雅黑" panose="020B0503020204020204" pitchFamily="34" charset="-122"/>
                <a:cs typeface="Times New Roman" panose="02020603050405020304" charset="0"/>
              </a:rPr>
              <a:t>COMMENT "index comment";</a:t>
            </a:r>
          </a:p>
        </p:txBody>
      </p:sp>
      <p:sp>
        <p:nvSpPr>
          <p:cNvPr id="100" name="文本框 99"/>
          <p:cNvSpPr txBox="1"/>
          <p:nvPr/>
        </p:nvSpPr>
        <p:spPr>
          <a:xfrm>
            <a:off x="1143635" y="4290060"/>
            <a:ext cx="9742170" cy="922020"/>
          </a:xfrm>
          <a:prstGeom prst="rect">
            <a:avLst/>
          </a:prstGeom>
          <a:noFill/>
          <a:ln w="9525">
            <a:noFill/>
          </a:ln>
        </p:spPr>
        <p:txBody>
          <a:bodyPr wrap="square">
            <a:spAutoFit/>
          </a:bodyPr>
          <a:lstStyle/>
          <a:p>
            <a:pPr indent="0" fontAlgn="auto">
              <a:lnSpc>
                <a:spcPct val="150000"/>
              </a:lnSpc>
            </a:pPr>
            <a:endParaRPr lang="zh-CN" altLang="en-US" sz="1800" b="0" dirty="0">
              <a:latin typeface="微软雅黑" panose="020B0503020204020204" pitchFamily="34" charset="-122"/>
              <a:ea typeface="微软雅黑" panose="020B0503020204020204" pitchFamily="34" charset="-122"/>
              <a:cs typeface="+mn-ea"/>
            </a:endParaRPr>
          </a:p>
          <a:p>
            <a:pPr indent="0" fontAlgn="auto">
              <a:lnSpc>
                <a:spcPct val="150000"/>
              </a:lnSpc>
            </a:pPr>
            <a:endParaRPr lang="zh-CN" altLang="en-US" sz="1800" b="0" dirty="0">
              <a:latin typeface="微软雅黑" panose="020B0503020204020204" pitchFamily="34" charset="-122"/>
              <a:ea typeface="微软雅黑" panose="020B0503020204020204" pitchFamily="34" charset="-122"/>
              <a:cs typeface="+mn-ea"/>
            </a:endParaRPr>
          </a:p>
        </p:txBody>
      </p:sp>
      <p:sp>
        <p:nvSpPr>
          <p:cNvPr id="10" name="矩形 9"/>
          <p:cNvSpPr/>
          <p:nvPr/>
        </p:nvSpPr>
        <p:spPr>
          <a:xfrm>
            <a:off x="1196664" y="1056244"/>
            <a:ext cx="1082117" cy="63782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8" name="矩形 7"/>
          <p:cNvSpPr/>
          <p:nvPr/>
        </p:nvSpPr>
        <p:spPr>
          <a:xfrm>
            <a:off x="1188791" y="1057132"/>
            <a:ext cx="9288154"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查看索引表</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grpSp>
        <p:nvGrpSpPr>
          <p:cNvPr id="2" name="组合 1"/>
          <p:cNvGrpSpPr/>
          <p:nvPr/>
        </p:nvGrpSpPr>
        <p:grpSpPr>
          <a:xfrm>
            <a:off x="4676140" y="3460750"/>
            <a:ext cx="405130" cy="405130"/>
            <a:chOff x="8881" y="4685"/>
            <a:chExt cx="638" cy="638"/>
          </a:xfrm>
        </p:grpSpPr>
        <p:sp>
          <p:nvSpPr>
            <p:cNvPr id="3" name="椭圆 2"/>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9"/>
          <p:cNvSpPr txBox="1"/>
          <p:nvPr/>
        </p:nvSpPr>
        <p:spPr>
          <a:xfrm>
            <a:off x="5170805" y="3310255"/>
            <a:ext cx="6397009" cy="961289"/>
          </a:xfrm>
          <a:prstGeom prst="rect">
            <a:avLst/>
          </a:prstGeom>
          <a:noFill/>
          <a:ln w="9525">
            <a:noFill/>
          </a:ln>
        </p:spPr>
        <p:txBody>
          <a:bodyPr wrap="square">
            <a:spAutoFit/>
          </a:bodyPr>
          <a:lstStyle/>
          <a:p>
            <a:pPr indent="0" fontAlgn="auto">
              <a:lnSpc>
                <a:spcPct val="150000"/>
              </a:lnSpc>
            </a:pPr>
            <a:r>
              <a:rPr lang="zh-CN" altLang="en-US" sz="2000" b="0" dirty="0">
                <a:latin typeface="微软雅黑" panose="020B0503020204020204" pitchFamily="34" charset="-122"/>
                <a:ea typeface="微软雅黑" panose="020B0503020204020204" pitchFamily="34" charset="-122"/>
                <a:cs typeface="+mn-ea"/>
              </a:rPr>
              <a:t>掌握索引的基本操作，能够灵活使用HiveQL语句对Hive数据表中的索引进行</a:t>
            </a:r>
            <a:r>
              <a:rPr lang="zh-CN" altLang="en-US" sz="2000" b="0" dirty="0">
                <a:solidFill>
                  <a:schemeClr val="accent1"/>
                </a:solidFill>
                <a:latin typeface="微软雅黑" panose="020B0503020204020204" pitchFamily="34" charset="-122"/>
                <a:ea typeface="微软雅黑" panose="020B0503020204020204" pitchFamily="34" charset="-122"/>
                <a:cs typeface="+mn-ea"/>
              </a:rPr>
              <a:t>查看</a:t>
            </a:r>
            <a:r>
              <a:rPr lang="zh-CN" altLang="en-US" sz="2000" b="0" dirty="0">
                <a:latin typeface="微软雅黑" panose="020B0503020204020204" pitchFamily="34" charset="-122"/>
                <a:ea typeface="微软雅黑" panose="020B0503020204020204" pitchFamily="34" charset="-122"/>
                <a:cs typeface="+mn-ea"/>
              </a:rPr>
              <a:t>的操作</a:t>
            </a:r>
            <a:endParaRPr lang="zh-CN" altLang="en-US" sz="2000" dirty="0">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查看索引表</a:t>
            </a:r>
          </a:p>
        </p:txBody>
      </p:sp>
      <p:sp>
        <p:nvSpPr>
          <p:cNvPr id="2" name="文本框 1"/>
          <p:cNvSpPr txBox="1"/>
          <p:nvPr/>
        </p:nvSpPr>
        <p:spPr>
          <a:xfrm>
            <a:off x="1884938" y="2037643"/>
            <a:ext cx="3384376" cy="499560"/>
          </a:xfrm>
          <a:prstGeom prst="rect">
            <a:avLst/>
          </a:prstGeom>
          <a:noFill/>
          <a:ln w="9525">
            <a:noFill/>
          </a:ln>
        </p:spPr>
        <p:txBody>
          <a:bodyPr wrap="square">
            <a:spAutoFit/>
          </a:bodyPr>
          <a:lstStyle/>
          <a:p>
            <a:pPr indent="0" fontAlgn="auto">
              <a:lnSpc>
                <a:spcPct val="150000"/>
              </a:lnSpc>
            </a:pPr>
            <a:r>
              <a:rPr lang="en-US" altLang="zh-CN" sz="2000" dirty="0" err="1">
                <a:solidFill>
                  <a:srgbClr val="1369B2"/>
                </a:solidFill>
                <a:latin typeface="微软雅黑" panose="020B0503020204020204" pitchFamily="34" charset="-122"/>
                <a:ea typeface="微软雅黑" panose="020B0503020204020204" pitchFamily="34" charset="-122"/>
                <a:cs typeface="微软雅黑" panose="020B0503020204020204" pitchFamily="34" charset="-122"/>
              </a:rPr>
              <a:t>查看当前数据库中的索引表</a:t>
            </a:r>
            <a:endParaRPr lang="zh-CN" altLang="en-US" sz="2000" b="0" dirty="0">
              <a:latin typeface="微软雅黑" panose="020B0503020204020204" pitchFamily="34" charset="-122"/>
              <a:ea typeface="微软雅黑" panose="020B0503020204020204" pitchFamily="34" charset="-122"/>
              <a:cs typeface="+mn-ea"/>
            </a:endParaRPr>
          </a:p>
        </p:txBody>
      </p:sp>
      <p:sp>
        <p:nvSpPr>
          <p:cNvPr id="7" name="文本框 6"/>
          <p:cNvSpPr txBox="1"/>
          <p:nvPr/>
        </p:nvSpPr>
        <p:spPr>
          <a:xfrm>
            <a:off x="696822" y="2844247"/>
            <a:ext cx="5211745" cy="499560"/>
          </a:xfrm>
          <a:prstGeom prst="rect">
            <a:avLst/>
          </a:prstGeom>
          <a:solidFill>
            <a:schemeClr val="bg1">
              <a:lumMod val="95000"/>
            </a:schemeClr>
          </a:solidFill>
          <a:ln w="9525">
            <a:noFill/>
          </a:ln>
        </p:spPr>
        <p:txBody>
          <a:bodyPr wrap="square">
            <a:spAutoFit/>
          </a:bodyPr>
          <a:lstStyle/>
          <a:p>
            <a:pPr indent="266700" fontAlgn="auto">
              <a:lnSpc>
                <a:spcPct val="150000"/>
              </a:lnSpc>
              <a:buClrTx/>
              <a:buSzTx/>
              <a:buNone/>
            </a:pPr>
            <a:r>
              <a:rPr lang="en-US" sz="2000" b="0" dirty="0">
                <a:latin typeface="微软雅黑" panose="020B0503020204020204" pitchFamily="34" charset="-122"/>
                <a:ea typeface="微软雅黑" panose="020B0503020204020204" pitchFamily="34" charset="-122"/>
                <a:cs typeface="微软雅黑" panose="020B0503020204020204" pitchFamily="34" charset="-122"/>
              </a:rPr>
              <a:t>SHOW TABLES;</a:t>
            </a:r>
          </a:p>
        </p:txBody>
      </p:sp>
      <p:pic>
        <p:nvPicPr>
          <p:cNvPr id="21" name="图片 21"/>
          <p:cNvPicPr>
            <a:picLocks noChangeAspect="1"/>
          </p:cNvPicPr>
          <p:nvPr/>
        </p:nvPicPr>
        <p:blipFill>
          <a:blip r:embed="rId3"/>
          <a:stretch>
            <a:fillRect/>
          </a:stretch>
        </p:blipFill>
        <p:spPr>
          <a:xfrm>
            <a:off x="6089852" y="1984670"/>
            <a:ext cx="5321300" cy="3279140"/>
          </a:xfrm>
          <a:prstGeom prst="rect">
            <a:avLst/>
          </a:prstGeom>
        </p:spPr>
      </p:pic>
      <p:sp>
        <p:nvSpPr>
          <p:cNvPr id="9" name="文本框 8"/>
          <p:cNvSpPr txBox="1"/>
          <p:nvPr/>
        </p:nvSpPr>
        <p:spPr>
          <a:xfrm>
            <a:off x="1884938" y="3801195"/>
            <a:ext cx="3744417" cy="499560"/>
          </a:xfrm>
          <a:prstGeom prst="rect">
            <a:avLst/>
          </a:prstGeom>
          <a:noFill/>
          <a:ln w="9525">
            <a:noFill/>
          </a:ln>
        </p:spPr>
        <p:txBody>
          <a:bodyPr wrap="square">
            <a:spAutoFit/>
          </a:bodyPr>
          <a:lstStyle/>
          <a:p>
            <a:pPr indent="0" fontAlgn="auto">
              <a:lnSpc>
                <a:spcPct val="150000"/>
              </a:lnSpc>
            </a:pPr>
            <a:r>
              <a:rPr lang="en-US" altLang="zh-CN" sz="2000" dirty="0" err="1">
                <a:solidFill>
                  <a:srgbClr val="1369B2"/>
                </a:solidFill>
                <a:latin typeface="微软雅黑" panose="020B0503020204020204" pitchFamily="34" charset="-122"/>
                <a:ea typeface="微软雅黑" panose="020B0503020204020204" pitchFamily="34" charset="-122"/>
                <a:cs typeface="微软雅黑" panose="020B0503020204020204" pitchFamily="34" charset="-122"/>
              </a:rPr>
              <a:t>查看索引表的详细结构信息</a:t>
            </a:r>
            <a:endParaRPr lang="zh-CN" altLang="en-US" sz="2000" b="0" dirty="0">
              <a:latin typeface="微软雅黑" panose="020B0503020204020204" pitchFamily="34" charset="-122"/>
              <a:ea typeface="微软雅黑" panose="020B0503020204020204" pitchFamily="34" charset="-122"/>
              <a:cs typeface="+mn-ea"/>
            </a:endParaRPr>
          </a:p>
        </p:txBody>
      </p:sp>
      <p:sp>
        <p:nvSpPr>
          <p:cNvPr id="11" name="文本框 10"/>
          <p:cNvSpPr txBox="1"/>
          <p:nvPr/>
        </p:nvSpPr>
        <p:spPr>
          <a:xfrm>
            <a:off x="676600" y="4720435"/>
            <a:ext cx="5231967" cy="499560"/>
          </a:xfrm>
          <a:prstGeom prst="rect">
            <a:avLst/>
          </a:prstGeom>
          <a:solidFill>
            <a:schemeClr val="bg1">
              <a:lumMod val="95000"/>
            </a:schemeClr>
          </a:solidFill>
          <a:ln w="9525">
            <a:noFill/>
          </a:ln>
        </p:spPr>
        <p:txBody>
          <a:bodyPr wrap="square">
            <a:spAutoFit/>
          </a:bodyPr>
          <a:lstStyle/>
          <a:p>
            <a:pPr indent="266700" fontAlgn="auto">
              <a:lnSpc>
                <a:spcPct val="150000"/>
              </a:lnSpc>
              <a:buClrTx/>
              <a:buSzTx/>
              <a:buNone/>
            </a:pPr>
            <a:r>
              <a:rPr lang="en-US" sz="2000" b="0" dirty="0">
                <a:latin typeface="微软雅黑" panose="020B0503020204020204" pitchFamily="34" charset="-122"/>
                <a:ea typeface="微软雅黑" panose="020B0503020204020204" pitchFamily="34" charset="-122"/>
                <a:cs typeface="微软雅黑" panose="020B0503020204020204" pitchFamily="34" charset="-122"/>
              </a:rPr>
              <a:t>DESC FORMATTED </a:t>
            </a:r>
            <a:r>
              <a:rPr lang="en-US" sz="2000" b="0" dirty="0" err="1">
                <a:latin typeface="微软雅黑" panose="020B0503020204020204" pitchFamily="34" charset="-122"/>
                <a:ea typeface="微软雅黑" panose="020B0503020204020204" pitchFamily="34" charset="-122"/>
                <a:cs typeface="微软雅黑" panose="020B0503020204020204" pitchFamily="34" charset="-122"/>
              </a:rPr>
              <a:t>index_name_table</a:t>
            </a:r>
            <a:r>
              <a:rPr lang="en-US" sz="2000" b="0" dirty="0">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8" name="矩形 7"/>
          <p:cNvSpPr/>
          <p:nvPr/>
        </p:nvSpPr>
        <p:spPr>
          <a:xfrm>
            <a:off x="766614" y="1997474"/>
            <a:ext cx="1055648" cy="637824"/>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0" name="矩形 9"/>
          <p:cNvSpPr/>
          <p:nvPr/>
        </p:nvSpPr>
        <p:spPr>
          <a:xfrm>
            <a:off x="766614" y="1997474"/>
            <a:ext cx="5141953" cy="637824"/>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2" name="矩形 11"/>
          <p:cNvSpPr/>
          <p:nvPr/>
        </p:nvSpPr>
        <p:spPr>
          <a:xfrm>
            <a:off x="696822" y="3779242"/>
            <a:ext cx="1055648" cy="637824"/>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3" name="矩形 12"/>
          <p:cNvSpPr/>
          <p:nvPr/>
        </p:nvSpPr>
        <p:spPr>
          <a:xfrm>
            <a:off x="696822" y="3779242"/>
            <a:ext cx="5211745" cy="637824"/>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查看索引</a:t>
            </a:r>
          </a:p>
        </p:txBody>
      </p:sp>
      <p:sp>
        <p:nvSpPr>
          <p:cNvPr id="2" name="文本框 1"/>
          <p:cNvSpPr txBox="1"/>
          <p:nvPr/>
        </p:nvSpPr>
        <p:spPr>
          <a:xfrm>
            <a:off x="982638" y="1349294"/>
            <a:ext cx="7374255" cy="400110"/>
          </a:xfrm>
          <a:prstGeom prst="rect">
            <a:avLst/>
          </a:prstGeom>
          <a:noFill/>
          <a:ln w="9525">
            <a:noFill/>
          </a:ln>
        </p:spPr>
        <p:txBody>
          <a:bodyPr wrap="square">
            <a:spAutoFit/>
          </a:bodyPr>
          <a:lstStyle/>
          <a:p>
            <a:pPr indent="0"/>
            <a:r>
              <a:rPr lang="zh-CN" altLang="en-US" sz="2000" b="0" dirty="0">
                <a:solidFill>
                  <a:schemeClr val="accent1"/>
                </a:solidFill>
                <a:latin typeface="微软雅黑" panose="020B0503020204020204" pitchFamily="34" charset="-122"/>
                <a:ea typeface="微软雅黑" panose="020B0503020204020204" pitchFamily="34" charset="-122"/>
                <a:cs typeface="+mn-ea"/>
              </a:rPr>
              <a:t>查看索引</a:t>
            </a:r>
            <a:r>
              <a:rPr lang="zh-CN" altLang="en-US" sz="2000" b="0" dirty="0">
                <a:latin typeface="微软雅黑" panose="020B0503020204020204" pitchFamily="34" charset="-122"/>
                <a:ea typeface="微软雅黑" panose="020B0503020204020204" pitchFamily="34" charset="-122"/>
                <a:cs typeface="+mn-ea"/>
              </a:rPr>
              <a:t>是指查看Hive中创建索引数据表的索引信息</a:t>
            </a:r>
            <a:r>
              <a:rPr lang="zh-CN" altLang="en-US" sz="2000" dirty="0">
                <a:latin typeface="微软雅黑" panose="020B0503020204020204" pitchFamily="34" charset="-122"/>
                <a:ea typeface="微软雅黑" panose="020B0503020204020204" pitchFamily="34" charset="-122"/>
                <a:cs typeface="+mn-ea"/>
              </a:rPr>
              <a:t>，语法如下：</a:t>
            </a:r>
            <a:endParaRPr lang="zh-CN" altLang="en-US" sz="2000" b="0" dirty="0">
              <a:latin typeface="微软雅黑" panose="020B0503020204020204" pitchFamily="34" charset="-122"/>
              <a:ea typeface="微软雅黑" panose="020B0503020204020204" pitchFamily="34" charset="-122"/>
              <a:cs typeface="+mn-ea"/>
            </a:endParaRPr>
          </a:p>
        </p:txBody>
      </p:sp>
      <p:sp>
        <p:nvSpPr>
          <p:cNvPr id="7" name="文本框 6"/>
          <p:cNvSpPr txBox="1"/>
          <p:nvPr/>
        </p:nvSpPr>
        <p:spPr>
          <a:xfrm>
            <a:off x="982638" y="1971943"/>
            <a:ext cx="10729192" cy="499560"/>
          </a:xfrm>
          <a:prstGeom prst="rect">
            <a:avLst/>
          </a:prstGeom>
          <a:solidFill>
            <a:schemeClr val="bg1">
              <a:lumMod val="95000"/>
            </a:schemeClr>
          </a:solidFill>
          <a:ln w="9525">
            <a:noFill/>
          </a:ln>
        </p:spPr>
        <p:txBody>
          <a:bodyPr wrap="square">
            <a:spAutoFit/>
          </a:bodyPr>
          <a:lstStyle/>
          <a:p>
            <a:pPr indent="266700" fontAlgn="auto">
              <a:lnSpc>
                <a:spcPct val="150000"/>
              </a:lnSpc>
              <a:buClrTx/>
              <a:buSzTx/>
              <a:buNone/>
            </a:pPr>
            <a:r>
              <a:rPr lang="zh-CN" altLang="en-US" sz="2000" b="0" dirty="0">
                <a:latin typeface="微软雅黑" panose="020B0503020204020204" pitchFamily="34" charset="-122"/>
                <a:ea typeface="微软雅黑" panose="020B0503020204020204" pitchFamily="34" charset="-122"/>
                <a:cs typeface="+mn-ea"/>
              </a:rPr>
              <a:t>SHOW [FORMATTED] (INDEX|INDEXES) ON table_with_index [(FROM|IN) db_name];</a:t>
            </a:r>
          </a:p>
        </p:txBody>
      </p:sp>
      <p:sp>
        <p:nvSpPr>
          <p:cNvPr id="100" name="文本框 99"/>
          <p:cNvSpPr txBox="1"/>
          <p:nvPr/>
        </p:nvSpPr>
        <p:spPr>
          <a:xfrm>
            <a:off x="982638" y="2781722"/>
            <a:ext cx="9029739" cy="961225"/>
          </a:xfrm>
          <a:prstGeom prst="rect">
            <a:avLst/>
          </a:prstGeom>
          <a:noFill/>
          <a:ln w="9525">
            <a:noFill/>
          </a:ln>
        </p:spPr>
        <p:txBody>
          <a:bodyPr wrap="square">
            <a:spAutoFit/>
          </a:bodyPr>
          <a:lstStyle/>
          <a:p>
            <a:pPr marL="285750" indent="-285750" fontAlgn="auto">
              <a:lnSpc>
                <a:spcPct val="150000"/>
              </a:lnSpc>
              <a:buFont typeface="Wingdings" panose="05000000000000000000" charset="0"/>
              <a:buChar char="l"/>
            </a:pPr>
            <a:r>
              <a:rPr lang="zh-CN" altLang="en-US" sz="2000" b="0" dirty="0">
                <a:latin typeface="微软雅黑" panose="020B0503020204020204" pitchFamily="34" charset="-122"/>
                <a:ea typeface="微软雅黑" panose="020B0503020204020204" pitchFamily="34" charset="-122"/>
                <a:cs typeface="+mn-ea"/>
              </a:rPr>
              <a:t>INDEX和INDEXES含义相同，可以切换使用，表示用于</a:t>
            </a:r>
            <a:r>
              <a:rPr lang="zh-CN" altLang="en-US" sz="2000" b="0" dirty="0">
                <a:solidFill>
                  <a:schemeClr val="accent1"/>
                </a:solidFill>
                <a:latin typeface="微软雅黑" panose="020B0503020204020204" pitchFamily="34" charset="-122"/>
                <a:ea typeface="微软雅黑" panose="020B0503020204020204" pitchFamily="34" charset="-122"/>
                <a:cs typeface="+mn-ea"/>
              </a:rPr>
              <a:t>查看索引信息</a:t>
            </a:r>
            <a:r>
              <a:rPr lang="zh-CN" altLang="en-US" sz="2000" b="0" dirty="0">
                <a:latin typeface="微软雅黑" panose="020B0503020204020204" pitchFamily="34" charset="-122"/>
                <a:ea typeface="微软雅黑" panose="020B0503020204020204" pitchFamily="34" charset="-122"/>
                <a:cs typeface="+mn-ea"/>
              </a:rPr>
              <a:t>；</a:t>
            </a:r>
          </a:p>
          <a:p>
            <a:pPr marL="285750" indent="-285750" fontAlgn="auto">
              <a:lnSpc>
                <a:spcPct val="150000"/>
              </a:lnSpc>
              <a:buFont typeface="Wingdings" panose="05000000000000000000" charset="0"/>
              <a:buChar char="l"/>
            </a:pPr>
            <a:r>
              <a:rPr lang="zh-CN" altLang="en-US" sz="2000" b="0" dirty="0">
                <a:latin typeface="微软雅黑" panose="020B0503020204020204" pitchFamily="34" charset="-122"/>
                <a:ea typeface="微软雅黑" panose="020B0503020204020204" pitchFamily="34" charset="-122"/>
                <a:cs typeface="+mn-ea"/>
              </a:rPr>
              <a:t>table_with_index用于指定查看创建索引的数据表。</a:t>
            </a:r>
            <a:endParaRPr lang="zh-CN" altLang="en-US" sz="2000" dirty="0">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查看索引</a:t>
            </a:r>
          </a:p>
        </p:txBody>
      </p:sp>
      <p:sp>
        <p:nvSpPr>
          <p:cNvPr id="3" name="文本框 2"/>
          <p:cNvSpPr txBox="1"/>
          <p:nvPr/>
        </p:nvSpPr>
        <p:spPr>
          <a:xfrm>
            <a:off x="2278782" y="1389647"/>
            <a:ext cx="8286663" cy="499560"/>
          </a:xfrm>
          <a:prstGeom prst="rect">
            <a:avLst/>
          </a:prstGeom>
          <a:noFill/>
          <a:ln w="9525">
            <a:noFill/>
          </a:ln>
        </p:spPr>
        <p:txBody>
          <a:bodyPr wrap="square">
            <a:spAutoFit/>
          </a:bodyPr>
          <a:lstStyle/>
          <a:p>
            <a:pPr indent="0" fontAlgn="auto">
              <a:lnSpc>
                <a:spcPct val="150000"/>
              </a:lnSpc>
            </a:pPr>
            <a:r>
              <a:rPr lang="zh-CN" altLang="en-US" sz="2000" b="0" dirty="0">
                <a:latin typeface="微软雅黑" panose="020B0503020204020204" pitchFamily="34" charset="-122"/>
                <a:ea typeface="微软雅黑" panose="020B0503020204020204" pitchFamily="34" charset="-122"/>
                <a:cs typeface="+mn-ea"/>
              </a:rPr>
              <a:t>查看数据库hive_database中内部表managed_table_new的索引信息。</a:t>
            </a:r>
            <a:endParaRPr lang="zh-CN" altLang="en-US" sz="2000" dirty="0">
              <a:latin typeface="微软雅黑" panose="020B0503020204020204" pitchFamily="34" charset="-122"/>
              <a:ea typeface="微软雅黑" panose="020B0503020204020204" pitchFamily="34" charset="-122"/>
              <a:cs typeface="+mn-ea"/>
            </a:endParaRPr>
          </a:p>
        </p:txBody>
      </p:sp>
      <p:sp>
        <p:nvSpPr>
          <p:cNvPr id="4" name="文本框 3"/>
          <p:cNvSpPr txBox="1"/>
          <p:nvPr/>
        </p:nvSpPr>
        <p:spPr>
          <a:xfrm>
            <a:off x="1143635" y="2262808"/>
            <a:ext cx="9253878" cy="458908"/>
          </a:xfrm>
          <a:prstGeom prst="rect">
            <a:avLst/>
          </a:prstGeom>
          <a:solidFill>
            <a:schemeClr val="bg1">
              <a:lumMod val="95000"/>
            </a:schemeClr>
          </a:solidFill>
          <a:ln w="9525">
            <a:noFill/>
          </a:ln>
        </p:spPr>
        <p:txBody>
          <a:bodyPr wrap="square">
            <a:spAutoFit/>
          </a:bodyPr>
          <a:lstStyle/>
          <a:p>
            <a:pPr indent="266700" fontAlgn="auto">
              <a:lnSpc>
                <a:spcPct val="150000"/>
              </a:lnSpc>
            </a:pPr>
            <a:r>
              <a:rPr lang="zh-CN" altLang="en-US" sz="1800" b="0" dirty="0">
                <a:latin typeface="微软雅黑" panose="020B0503020204020204" pitchFamily="34" charset="-122"/>
                <a:ea typeface="微软雅黑" panose="020B0503020204020204" pitchFamily="34" charset="-122"/>
                <a:cs typeface="+mn-ea"/>
              </a:rPr>
              <a:t>SHOW INDEXES ON managed_table_new FROM hive_database;</a:t>
            </a:r>
            <a:endParaRPr lang="zh-CN" altLang="en-US" sz="1800" dirty="0">
              <a:latin typeface="微软雅黑" panose="020B0503020204020204" pitchFamily="34" charset="-122"/>
              <a:ea typeface="微软雅黑" panose="020B0503020204020204" pitchFamily="34" charset="-122"/>
              <a:cs typeface="+mn-ea"/>
            </a:endParaRPr>
          </a:p>
        </p:txBody>
      </p:sp>
      <p:pic>
        <p:nvPicPr>
          <p:cNvPr id="22" name="图片 22"/>
          <p:cNvPicPr>
            <a:picLocks noChangeAspect="1"/>
          </p:cNvPicPr>
          <p:nvPr/>
        </p:nvPicPr>
        <p:blipFill>
          <a:blip r:embed="rId3"/>
          <a:stretch>
            <a:fillRect/>
          </a:stretch>
        </p:blipFill>
        <p:spPr>
          <a:xfrm>
            <a:off x="1143635" y="3033083"/>
            <a:ext cx="9233551" cy="2436858"/>
          </a:xfrm>
          <a:prstGeom prst="rect">
            <a:avLst/>
          </a:prstGeom>
        </p:spPr>
      </p:pic>
      <p:sp>
        <p:nvSpPr>
          <p:cNvPr id="10" name="矩形 9"/>
          <p:cNvSpPr/>
          <p:nvPr/>
        </p:nvSpPr>
        <p:spPr>
          <a:xfrm>
            <a:off x="1109359" y="1320515"/>
            <a:ext cx="1080120" cy="63782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8" name="矩形 7"/>
          <p:cNvSpPr/>
          <p:nvPr/>
        </p:nvSpPr>
        <p:spPr>
          <a:xfrm>
            <a:off x="1109359" y="1313616"/>
            <a:ext cx="9288154"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重建索引</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grpSp>
        <p:nvGrpSpPr>
          <p:cNvPr id="2" name="组合 1"/>
          <p:cNvGrpSpPr/>
          <p:nvPr/>
        </p:nvGrpSpPr>
        <p:grpSpPr>
          <a:xfrm>
            <a:off x="4676140" y="3460750"/>
            <a:ext cx="405130" cy="405130"/>
            <a:chOff x="8881" y="4685"/>
            <a:chExt cx="638" cy="638"/>
          </a:xfrm>
        </p:grpSpPr>
        <p:sp>
          <p:nvSpPr>
            <p:cNvPr id="3" name="椭圆 2"/>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9"/>
          <p:cNvSpPr txBox="1"/>
          <p:nvPr/>
        </p:nvSpPr>
        <p:spPr>
          <a:xfrm>
            <a:off x="5170805" y="3310255"/>
            <a:ext cx="6397009" cy="961289"/>
          </a:xfrm>
          <a:prstGeom prst="rect">
            <a:avLst/>
          </a:prstGeom>
          <a:noFill/>
          <a:ln w="9525">
            <a:noFill/>
          </a:ln>
        </p:spPr>
        <p:txBody>
          <a:bodyPr wrap="square">
            <a:spAutoFit/>
          </a:bodyPr>
          <a:lstStyle/>
          <a:p>
            <a:pPr indent="0" fontAlgn="auto">
              <a:lnSpc>
                <a:spcPct val="150000"/>
              </a:lnSpc>
            </a:pPr>
            <a:r>
              <a:rPr lang="zh-CN" altLang="en-US" sz="2000" b="0" dirty="0">
                <a:latin typeface="微软雅黑" panose="020B0503020204020204" pitchFamily="34" charset="-122"/>
                <a:ea typeface="微软雅黑" panose="020B0503020204020204" pitchFamily="34" charset="-122"/>
                <a:cs typeface="+mn-ea"/>
              </a:rPr>
              <a:t>掌握索引的基本操作，能够灵活使用HiveQL语句对Hive数据表中的索引进行</a:t>
            </a:r>
            <a:r>
              <a:rPr lang="zh-CN" altLang="en-US" sz="2000" b="0" dirty="0">
                <a:solidFill>
                  <a:srgbClr val="1369B2"/>
                </a:solidFill>
                <a:latin typeface="微软雅黑" panose="020B0503020204020204" pitchFamily="34" charset="-122"/>
                <a:ea typeface="微软雅黑" panose="020B0503020204020204" pitchFamily="34" charset="-122"/>
                <a:cs typeface="+mn-ea"/>
              </a:rPr>
              <a:t>重建</a:t>
            </a:r>
            <a:r>
              <a:rPr lang="zh-CN" altLang="en-US" sz="2000" b="0" dirty="0">
                <a:latin typeface="微软雅黑" panose="020B0503020204020204" pitchFamily="34" charset="-122"/>
                <a:ea typeface="微软雅黑" panose="020B0503020204020204" pitchFamily="34" charset="-122"/>
                <a:cs typeface="+mn-ea"/>
              </a:rPr>
              <a:t>的操作</a:t>
            </a:r>
            <a:endParaRPr lang="zh-CN" altLang="en-US" sz="2000" dirty="0">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470195"/>
            <a:ext cx="495151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查询数据库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a:p>
            <a:pPr algn="l"/>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7" name="文本框 6"/>
          <p:cNvSpPr txBox="1"/>
          <p:nvPr/>
        </p:nvSpPr>
        <p:spPr>
          <a:xfrm>
            <a:off x="1110806" y="1157593"/>
            <a:ext cx="5429250" cy="400110"/>
          </a:xfrm>
          <a:prstGeom prst="rect">
            <a:avLst/>
          </a:prstGeom>
          <a:noFill/>
        </p:spPr>
        <p:txBody>
          <a:bodyPr wrap="square" rtlCol="0">
            <a:spAutoFit/>
          </a:bodyPr>
          <a:lstStyle/>
          <a:p>
            <a:r>
              <a:rPr sz="2000" dirty="0" err="1">
                <a:latin typeface="微软雅黑" panose="020B0503020204020204" pitchFamily="34" charset="-122"/>
                <a:ea typeface="微软雅黑" panose="020B0503020204020204" pitchFamily="34" charset="-122"/>
              </a:rPr>
              <a:t>Hive中</a:t>
            </a:r>
            <a:r>
              <a:rPr lang="zh-CN" sz="2000" dirty="0">
                <a:solidFill>
                  <a:schemeClr val="accent1"/>
                </a:solidFill>
                <a:latin typeface="微软雅黑" panose="020B0503020204020204" pitchFamily="34" charset="-122"/>
                <a:ea typeface="微软雅黑" panose="020B0503020204020204" pitchFamily="34" charset="-122"/>
              </a:rPr>
              <a:t>查询数据库</a:t>
            </a:r>
            <a:r>
              <a:rPr sz="2000" dirty="0" err="1">
                <a:latin typeface="微软雅黑" panose="020B0503020204020204" pitchFamily="34" charset="-122"/>
                <a:ea typeface="微软雅黑" panose="020B0503020204020204" pitchFamily="34" charset="-122"/>
              </a:rPr>
              <a:t>的语法格式</a:t>
            </a:r>
            <a:r>
              <a:rPr lang="zh-CN" sz="2000" dirty="0">
                <a:latin typeface="微软雅黑" panose="020B0503020204020204" pitchFamily="34" charset="-122"/>
                <a:ea typeface="微软雅黑" panose="020B0503020204020204" pitchFamily="34" charset="-122"/>
              </a:rPr>
              <a:t>如下：</a:t>
            </a:r>
          </a:p>
        </p:txBody>
      </p:sp>
      <p:pic>
        <p:nvPicPr>
          <p:cNvPr id="11" name="图片 10"/>
          <p:cNvPicPr>
            <a:picLocks noChangeAspect="1"/>
          </p:cNvPicPr>
          <p:nvPr/>
        </p:nvPicPr>
        <p:blipFill>
          <a:blip r:embed="rId3"/>
          <a:stretch>
            <a:fillRect/>
          </a:stretch>
        </p:blipFill>
        <p:spPr>
          <a:xfrm>
            <a:off x="1205930" y="1798474"/>
            <a:ext cx="8417668" cy="655320"/>
          </a:xfrm>
          <a:prstGeom prst="rect">
            <a:avLst/>
          </a:prstGeom>
          <a:ln>
            <a:noFill/>
          </a:ln>
        </p:spPr>
      </p:pic>
      <p:sp>
        <p:nvSpPr>
          <p:cNvPr id="2" name="文本框 1"/>
          <p:cNvSpPr txBox="1"/>
          <p:nvPr/>
        </p:nvSpPr>
        <p:spPr>
          <a:xfrm>
            <a:off x="1205930" y="1957541"/>
            <a:ext cx="8529163" cy="369332"/>
          </a:xfrm>
          <a:prstGeom prst="rect">
            <a:avLst/>
          </a:prstGeom>
          <a:noFill/>
          <a:ln w="9525">
            <a:noFill/>
          </a:ln>
        </p:spPr>
        <p:txBody>
          <a:bodyPr wrap="square">
            <a:spAutoFit/>
          </a:bodyPr>
          <a:lstStyle/>
          <a:p>
            <a:pPr indent="266700"/>
            <a:r>
              <a:rPr sz="1800" b="0" dirty="0">
                <a:solidFill>
                  <a:srgbClr val="595959"/>
                </a:solidFill>
                <a:latin typeface="微软雅黑" panose="020B0503020204020204" pitchFamily="34" charset="-122"/>
                <a:ea typeface="微软雅黑" panose="020B0503020204020204" pitchFamily="34" charset="-122"/>
              </a:rPr>
              <a:t>SHOW (DATABASES|SCHEMAS) [LIKE 'identifier_with_wildcards'];</a:t>
            </a:r>
            <a:endParaRPr sz="1800" dirty="0">
              <a:solidFill>
                <a:srgbClr val="595959"/>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914822" y="3895588"/>
            <a:ext cx="3917315" cy="458908"/>
          </a:xfrm>
          <a:prstGeom prst="rect">
            <a:avLst/>
          </a:prstGeom>
          <a:noFill/>
        </p:spPr>
        <p:txBody>
          <a:bodyPr wrap="square" rtlCol="0">
            <a:spAutoFit/>
          </a:bodyPr>
          <a:lstStyle/>
          <a:p>
            <a:pPr indent="0" fontAlgn="auto">
              <a:lnSpc>
                <a:spcPct val="150000"/>
              </a:lnSpc>
            </a:pPr>
            <a:r>
              <a:rPr lang="zh-CN" sz="1800" dirty="0">
                <a:latin typeface="微软雅黑" panose="020B0503020204020204" pitchFamily="34" charset="-122"/>
                <a:ea typeface="微软雅黑" panose="020B0503020204020204" pitchFamily="34" charset="-122"/>
                <a:sym typeface="+mn-ea"/>
              </a:rPr>
              <a:t>查询Hive中</a:t>
            </a:r>
            <a:r>
              <a:rPr lang="zh-CN" sz="1800" dirty="0">
                <a:solidFill>
                  <a:schemeClr val="accent1"/>
                </a:solidFill>
                <a:latin typeface="微软雅黑" panose="020B0503020204020204" pitchFamily="34" charset="-122"/>
                <a:ea typeface="微软雅黑" panose="020B0503020204020204" pitchFamily="34" charset="-122"/>
                <a:sym typeface="+mn-ea"/>
              </a:rPr>
              <a:t>所有数据库。</a:t>
            </a:r>
            <a:endParaRPr lang="zh-CN" altLang="en-US" sz="1800" dirty="0">
              <a:solidFill>
                <a:schemeClr val="accent1"/>
              </a:solidFill>
              <a:latin typeface="微软雅黑" panose="020B0503020204020204" pitchFamily="34" charset="-122"/>
              <a:ea typeface="微软雅黑" panose="020B0503020204020204" pitchFamily="34" charset="-122"/>
              <a:sym typeface="+mn-ea"/>
            </a:endParaRPr>
          </a:p>
        </p:txBody>
      </p:sp>
      <p:sp>
        <p:nvSpPr>
          <p:cNvPr id="27" name="文本框 26"/>
          <p:cNvSpPr txBox="1"/>
          <p:nvPr/>
        </p:nvSpPr>
        <p:spPr>
          <a:xfrm>
            <a:off x="1918742" y="4488399"/>
            <a:ext cx="3256585" cy="418128"/>
          </a:xfrm>
          <a:prstGeom prst="rect">
            <a:avLst/>
          </a:prstGeom>
          <a:solidFill>
            <a:schemeClr val="bg1">
              <a:lumMod val="95000"/>
            </a:schemeClr>
          </a:solidFill>
          <a:ln w="9525">
            <a:noFill/>
          </a:ln>
        </p:spPr>
        <p:txBody>
          <a:bodyPr wrap="square">
            <a:spAutoFit/>
          </a:bodyPr>
          <a:lstStyle/>
          <a:p>
            <a:pPr indent="266700" fontAlgn="auto">
              <a:lnSpc>
                <a:spcPct val="150000"/>
              </a:lnSpc>
            </a:pPr>
            <a:r>
              <a:rPr sz="1600" b="0" dirty="0">
                <a:solidFill>
                  <a:srgbClr val="595959"/>
                </a:solidFill>
                <a:latin typeface="微软雅黑" panose="020B0503020204020204" pitchFamily="34" charset="-122"/>
                <a:ea typeface="微软雅黑" panose="020B0503020204020204" pitchFamily="34" charset="-122"/>
              </a:rPr>
              <a:t>SHOW DATABASES；</a:t>
            </a:r>
            <a:endParaRPr sz="1600" dirty="0">
              <a:solidFill>
                <a:srgbClr val="595959"/>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545200" y="3964236"/>
            <a:ext cx="4964354" cy="458908"/>
          </a:xfrm>
          <a:prstGeom prst="rect">
            <a:avLst/>
          </a:prstGeom>
          <a:noFill/>
          <a:ln w="9525">
            <a:noFill/>
          </a:ln>
        </p:spPr>
        <p:txBody>
          <a:bodyPr wrap="square">
            <a:spAutoFit/>
          </a:bodyPr>
          <a:lstStyle/>
          <a:p>
            <a:pPr indent="0" fontAlgn="auto">
              <a:lnSpc>
                <a:spcPct val="150000"/>
              </a:lnSpc>
            </a:pPr>
            <a:r>
              <a:rPr lang="zh-CN" sz="1800" b="0" dirty="0">
                <a:latin typeface="微软雅黑" panose="020B0503020204020204" pitchFamily="34" charset="-122"/>
                <a:ea typeface="微软雅黑" panose="020B0503020204020204" pitchFamily="34" charset="-122"/>
              </a:rPr>
              <a:t>查询Hive中数据库名称</a:t>
            </a:r>
            <a:r>
              <a:rPr lang="zh-CN" sz="1800" b="0" dirty="0">
                <a:solidFill>
                  <a:schemeClr val="accent1"/>
                </a:solidFill>
                <a:latin typeface="微软雅黑" panose="020B0503020204020204" pitchFamily="34" charset="-122"/>
                <a:ea typeface="微软雅黑" panose="020B0503020204020204" pitchFamily="34" charset="-122"/>
              </a:rPr>
              <a:t>首字母是“i”</a:t>
            </a:r>
            <a:r>
              <a:rPr lang="zh-CN" sz="1800" b="0" dirty="0">
                <a:latin typeface="微软雅黑" panose="020B0503020204020204" pitchFamily="34" charset="-122"/>
                <a:ea typeface="微软雅黑" panose="020B0503020204020204" pitchFamily="34" charset="-122"/>
              </a:rPr>
              <a:t>的数据库。</a:t>
            </a:r>
            <a:endParaRPr lang="zh-CN" sz="18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6672056" y="4553009"/>
            <a:ext cx="4607726" cy="418128"/>
          </a:xfrm>
          <a:prstGeom prst="rect">
            <a:avLst/>
          </a:prstGeom>
          <a:solidFill>
            <a:schemeClr val="bg1">
              <a:lumMod val="95000"/>
            </a:schemeClr>
          </a:solidFill>
          <a:ln w="9525">
            <a:noFill/>
          </a:ln>
        </p:spPr>
        <p:txBody>
          <a:bodyPr wrap="square">
            <a:spAutoFit/>
          </a:bodyPr>
          <a:lstStyle/>
          <a:p>
            <a:pPr indent="266700">
              <a:lnSpc>
                <a:spcPct val="150000"/>
              </a:lnSpc>
              <a:buClrTx/>
              <a:buSzTx/>
              <a:buFontTx/>
            </a:pPr>
            <a:r>
              <a:rPr sz="1600" b="0" dirty="0">
                <a:solidFill>
                  <a:srgbClr val="595959"/>
                </a:solidFill>
                <a:latin typeface="微软雅黑" panose="020B0503020204020204" pitchFamily="34" charset="-122"/>
                <a:ea typeface="微软雅黑" panose="020B0503020204020204" pitchFamily="34" charset="-122"/>
              </a:rPr>
              <a:t>SHOW DATABASES LIKE 'i*'；</a:t>
            </a:r>
            <a:endParaRPr sz="1600" dirty="0">
              <a:solidFill>
                <a:srgbClr val="595959"/>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164257" y="2612861"/>
            <a:ext cx="7321550" cy="874407"/>
          </a:xfrm>
          <a:prstGeom prst="rect">
            <a:avLst/>
          </a:prstGeom>
          <a:noFill/>
          <a:ln w="9525">
            <a:noFill/>
          </a:ln>
        </p:spPr>
        <p:txBody>
          <a:bodyPr wrap="square">
            <a:spAutoFit/>
          </a:bodyPr>
          <a:lstStyle/>
          <a:p>
            <a:pPr marL="285750" indent="-285750" fontAlgn="auto">
              <a:lnSpc>
                <a:spcPct val="150000"/>
              </a:lnSpc>
              <a:buFont typeface="Wingdings" panose="05000000000000000000" charset="0"/>
              <a:buChar char="l"/>
            </a:pPr>
            <a:r>
              <a:rPr lang="en-US" sz="1800" b="0" dirty="0">
                <a:latin typeface="微软雅黑" panose="020B0503020204020204" pitchFamily="34" charset="-122"/>
                <a:ea typeface="微软雅黑" panose="020B0503020204020204" pitchFamily="34" charset="-122"/>
                <a:cs typeface="微软雅黑" panose="020B0503020204020204" pitchFamily="34" charset="-122"/>
              </a:rPr>
              <a:t>SHOW (DATABASES|SCHEMAS)</a:t>
            </a:r>
            <a:r>
              <a:rPr lang="zh-CN" sz="1800" b="0" dirty="0">
                <a:latin typeface="微软雅黑" panose="020B0503020204020204" pitchFamily="34" charset="-122"/>
                <a:ea typeface="微软雅黑" panose="020B0503020204020204" pitchFamily="34" charset="-122"/>
                <a:cs typeface="微软雅黑" panose="020B0503020204020204" pitchFamily="34" charset="-122"/>
              </a:rPr>
              <a:t>：表示</a:t>
            </a:r>
            <a:r>
              <a:rPr lang="zh-CN" sz="1800" b="0" dirty="0">
                <a:solidFill>
                  <a:srgbClr val="006BBC"/>
                </a:solidFill>
                <a:latin typeface="微软雅黑" panose="020B0503020204020204" pitchFamily="34" charset="-122"/>
                <a:ea typeface="微软雅黑" panose="020B0503020204020204" pitchFamily="34" charset="-122"/>
                <a:cs typeface="微软雅黑" panose="020B0503020204020204" pitchFamily="34" charset="-122"/>
              </a:rPr>
              <a:t>查询数据库</a:t>
            </a:r>
            <a:r>
              <a:rPr lang="zh-CN" sz="1800" b="0" dirty="0">
                <a:latin typeface="微软雅黑" panose="020B0503020204020204" pitchFamily="34" charset="-122"/>
                <a:ea typeface="微软雅黑" panose="020B0503020204020204" pitchFamily="34" charset="-122"/>
                <a:cs typeface="微软雅黑" panose="020B0503020204020204" pitchFamily="34" charset="-122"/>
              </a:rPr>
              <a:t>的语句；</a:t>
            </a:r>
          </a:p>
          <a:p>
            <a:pPr marL="285750" indent="-285750" fontAlgn="auto">
              <a:lnSpc>
                <a:spcPct val="150000"/>
              </a:lnSpc>
              <a:buFont typeface="Wingdings" panose="05000000000000000000" charset="0"/>
              <a:buChar char="l"/>
            </a:pPr>
            <a:r>
              <a:rPr lang="en-US" sz="1800" b="0" dirty="0">
                <a:latin typeface="微软雅黑" panose="020B0503020204020204" pitchFamily="34" charset="-122"/>
                <a:ea typeface="微软雅黑" panose="020B0503020204020204" pitchFamily="34" charset="-122"/>
                <a:cs typeface="微软雅黑" panose="020B0503020204020204" pitchFamily="34" charset="-122"/>
              </a:rPr>
              <a:t>LIKE '</a:t>
            </a:r>
            <a:r>
              <a:rPr lang="en-US" sz="1800" b="0" dirty="0" err="1">
                <a:latin typeface="微软雅黑" panose="020B0503020204020204" pitchFamily="34" charset="-122"/>
                <a:ea typeface="微软雅黑" panose="020B0503020204020204" pitchFamily="34" charset="-122"/>
                <a:cs typeface="微软雅黑" panose="020B0503020204020204" pitchFamily="34" charset="-122"/>
              </a:rPr>
              <a:t>identifier_with_wildcards</a:t>
            </a:r>
            <a:r>
              <a:rPr lang="en-US" sz="1800" b="0" dirty="0">
                <a:latin typeface="微软雅黑" panose="020B0503020204020204" pitchFamily="34" charset="-122"/>
                <a:ea typeface="微软雅黑" panose="020B0503020204020204" pitchFamily="34" charset="-122"/>
                <a:cs typeface="微软雅黑" panose="020B0503020204020204" pitchFamily="34" charset="-122"/>
              </a:rPr>
              <a:t>'</a:t>
            </a:r>
            <a:r>
              <a:rPr lang="zh-CN" sz="1800" b="0" dirty="0">
                <a:latin typeface="微软雅黑" panose="020B0503020204020204" pitchFamily="34" charset="-122"/>
                <a:ea typeface="微软雅黑" panose="020B0503020204020204" pitchFamily="34" charset="-122"/>
                <a:cs typeface="微软雅黑" panose="020B0503020204020204" pitchFamily="34" charset="-122"/>
              </a:rPr>
              <a:t>：可选，</a:t>
            </a:r>
            <a:r>
              <a:rPr lang="en-US" sz="1800" b="0" dirty="0">
                <a:latin typeface="微软雅黑" panose="020B0503020204020204" pitchFamily="34" charset="-122"/>
                <a:ea typeface="微软雅黑" panose="020B0503020204020204" pitchFamily="34" charset="-122"/>
                <a:cs typeface="微软雅黑" panose="020B0503020204020204" pitchFamily="34" charset="-122"/>
              </a:rPr>
              <a:t>LIKE</a:t>
            </a:r>
            <a:r>
              <a:rPr lang="zh-CN" sz="1800" b="0" dirty="0">
                <a:latin typeface="微软雅黑" panose="020B0503020204020204" pitchFamily="34" charset="-122"/>
                <a:ea typeface="微软雅黑" panose="020B0503020204020204" pitchFamily="34" charset="-122"/>
                <a:cs typeface="微软雅黑" panose="020B0503020204020204" pitchFamily="34" charset="-122"/>
              </a:rPr>
              <a:t>子句用于</a:t>
            </a:r>
            <a:r>
              <a:rPr lang="zh-CN" sz="1800" b="0" dirty="0">
                <a:solidFill>
                  <a:srgbClr val="006BBC"/>
                </a:solidFill>
                <a:latin typeface="微软雅黑" panose="020B0503020204020204" pitchFamily="34" charset="-122"/>
                <a:ea typeface="微软雅黑" panose="020B0503020204020204" pitchFamily="34" charset="-122"/>
                <a:cs typeface="微软雅黑" panose="020B0503020204020204" pitchFamily="34" charset="-122"/>
              </a:rPr>
              <a:t>模糊查询。</a:t>
            </a:r>
            <a:endParaRPr lang="zh-CN" altLang="en-US" sz="1800" b="0" dirty="0">
              <a:solidFill>
                <a:srgbClr val="006BBC"/>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矩形 9"/>
          <p:cNvSpPr/>
          <p:nvPr/>
        </p:nvSpPr>
        <p:spPr>
          <a:xfrm>
            <a:off x="1229253" y="3837315"/>
            <a:ext cx="482106" cy="146468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800" dirty="0"/>
              <a:t>示</a:t>
            </a:r>
            <a:endParaRPr kumimoji="1" lang="en-US" altLang="zh-CN" sz="1800" dirty="0"/>
          </a:p>
          <a:p>
            <a:pPr algn="ctr"/>
            <a:r>
              <a:rPr kumimoji="1" lang="zh-CN" altLang="en-US" sz="1800" dirty="0"/>
              <a:t>例</a:t>
            </a:r>
          </a:p>
        </p:txBody>
      </p:sp>
      <p:sp>
        <p:nvSpPr>
          <p:cNvPr id="15" name="矩形 14"/>
          <p:cNvSpPr/>
          <p:nvPr/>
        </p:nvSpPr>
        <p:spPr>
          <a:xfrm>
            <a:off x="1222761" y="3837318"/>
            <a:ext cx="4405912" cy="1464684"/>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7" name="矩形 16"/>
          <p:cNvSpPr/>
          <p:nvPr/>
        </p:nvSpPr>
        <p:spPr>
          <a:xfrm>
            <a:off x="6049347" y="3837315"/>
            <a:ext cx="5446460" cy="1463436"/>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8" name="矩形 17"/>
          <p:cNvSpPr/>
          <p:nvPr/>
        </p:nvSpPr>
        <p:spPr>
          <a:xfrm>
            <a:off x="6035600" y="3836066"/>
            <a:ext cx="482106" cy="146468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800" dirty="0"/>
              <a:t>示</a:t>
            </a:r>
            <a:endParaRPr kumimoji="1" lang="en-US" altLang="zh-CN" sz="1800" dirty="0"/>
          </a:p>
          <a:p>
            <a:pPr algn="ctr"/>
            <a:r>
              <a:rPr kumimoji="1" lang="zh-CN" altLang="en-US" sz="1800" dirty="0"/>
              <a:t>例</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重建索引</a:t>
            </a:r>
          </a:p>
        </p:txBody>
      </p:sp>
      <p:sp>
        <p:nvSpPr>
          <p:cNvPr id="2" name="文本框 1"/>
          <p:cNvSpPr txBox="1"/>
          <p:nvPr/>
        </p:nvSpPr>
        <p:spPr>
          <a:xfrm>
            <a:off x="1054735" y="1073150"/>
            <a:ext cx="10668000" cy="1014730"/>
          </a:xfrm>
          <a:prstGeom prst="rect">
            <a:avLst/>
          </a:prstGeom>
          <a:noFill/>
          <a:ln w="9525">
            <a:noFill/>
          </a:ln>
        </p:spPr>
        <p:txBody>
          <a:bodyPr wrap="square">
            <a:spAutoFit/>
          </a:bodyPr>
          <a:lstStyle/>
          <a:p>
            <a:pPr indent="0" fontAlgn="auto">
              <a:lnSpc>
                <a:spcPct val="150000"/>
              </a:lnSpc>
            </a:pPr>
            <a:r>
              <a:rPr sz="2000" b="0" dirty="0">
                <a:latin typeface="微软雅黑" panose="020B0503020204020204" pitchFamily="34" charset="-122"/>
                <a:ea typeface="微软雅黑" panose="020B0503020204020204" pitchFamily="34" charset="-122"/>
                <a:cs typeface="微软雅黑" panose="020B0503020204020204" pitchFamily="34" charset="-122"/>
              </a:rPr>
              <a:t>重建索引操作，将</a:t>
            </a:r>
            <a:r>
              <a:rPr sz="2000" b="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索引列的值</a:t>
            </a:r>
            <a:r>
              <a:rPr sz="2000" b="0" dirty="0">
                <a:latin typeface="微软雅黑" panose="020B0503020204020204" pitchFamily="34" charset="-122"/>
                <a:ea typeface="微软雅黑" panose="020B0503020204020204" pitchFamily="34" charset="-122"/>
                <a:cs typeface="微软雅黑" panose="020B0503020204020204" pitchFamily="34" charset="-122"/>
              </a:rPr>
              <a:t>、</a:t>
            </a:r>
            <a:r>
              <a:rPr sz="2000" b="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列的值</a:t>
            </a:r>
            <a:r>
              <a:rPr sz="2000" b="0" dirty="0">
                <a:latin typeface="微软雅黑" panose="020B0503020204020204" pitchFamily="34" charset="-122"/>
                <a:ea typeface="微软雅黑" panose="020B0503020204020204" pitchFamily="34" charset="-122"/>
                <a:cs typeface="微软雅黑" panose="020B0503020204020204" pitchFamily="34" charset="-122"/>
              </a:rPr>
              <a:t>在HDFS对应的数据</a:t>
            </a:r>
            <a:r>
              <a:rPr sz="2000" b="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文件路径和索引列</a:t>
            </a:r>
            <a:r>
              <a:rPr sz="2000" b="0" dirty="0">
                <a:latin typeface="微软雅黑" panose="020B0503020204020204" pitchFamily="34" charset="-122"/>
                <a:ea typeface="微软雅黑" panose="020B0503020204020204" pitchFamily="34" charset="-122"/>
                <a:cs typeface="微软雅黑" panose="020B0503020204020204" pitchFamily="34" charset="-122"/>
              </a:rPr>
              <a:t>的值在数据文件中的偏移量，这些数据加载到索引表中，此过程需要通过MapReduce实现。</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语法格式：</a:t>
            </a:r>
            <a:endParaRPr sz="20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035367" y="2348052"/>
            <a:ext cx="10064139" cy="458908"/>
          </a:xfrm>
          <a:prstGeom prst="rect">
            <a:avLst/>
          </a:prstGeom>
          <a:solidFill>
            <a:schemeClr val="bg1">
              <a:lumMod val="95000"/>
            </a:schemeClr>
          </a:solidFill>
          <a:ln w="9525">
            <a:noFill/>
          </a:ln>
        </p:spPr>
        <p:txBody>
          <a:bodyPr wrap="square">
            <a:spAutoFit/>
          </a:bodyPr>
          <a:lstStyle/>
          <a:p>
            <a:pPr indent="266700" fontAlgn="auto">
              <a:lnSpc>
                <a:spcPct val="150000"/>
              </a:lnSpc>
              <a:buClrTx/>
              <a:buSzTx/>
              <a:buNone/>
            </a:pPr>
            <a:r>
              <a:rPr sz="1800" b="0" dirty="0">
                <a:latin typeface="微软雅黑" panose="020B0503020204020204" pitchFamily="34" charset="-122"/>
                <a:ea typeface="微软雅黑" panose="020B0503020204020204" pitchFamily="34" charset="-122"/>
                <a:cs typeface="微软雅黑" panose="020B0503020204020204" pitchFamily="34" charset="-122"/>
              </a:rPr>
              <a:t>ALTER INDEX </a:t>
            </a:r>
            <a:r>
              <a:rPr sz="1800" b="0" dirty="0" err="1">
                <a:latin typeface="微软雅黑" panose="020B0503020204020204" pitchFamily="34" charset="-122"/>
                <a:ea typeface="微软雅黑" panose="020B0503020204020204" pitchFamily="34" charset="-122"/>
                <a:cs typeface="微软雅黑" panose="020B0503020204020204" pitchFamily="34" charset="-122"/>
              </a:rPr>
              <a:t>index_name</a:t>
            </a:r>
            <a:r>
              <a:rPr sz="1800" b="0" dirty="0">
                <a:latin typeface="微软雅黑" panose="020B0503020204020204" pitchFamily="34" charset="-122"/>
                <a:ea typeface="微软雅黑" panose="020B0503020204020204" pitchFamily="34" charset="-122"/>
                <a:cs typeface="微软雅黑" panose="020B0503020204020204" pitchFamily="34" charset="-122"/>
              </a:rPr>
              <a:t> ON </a:t>
            </a:r>
            <a:r>
              <a:rPr sz="1800" b="0" dirty="0" err="1">
                <a:latin typeface="微软雅黑" panose="020B0503020204020204" pitchFamily="34" charset="-122"/>
                <a:ea typeface="微软雅黑" panose="020B0503020204020204" pitchFamily="34" charset="-122"/>
                <a:cs typeface="微软雅黑" panose="020B0503020204020204" pitchFamily="34" charset="-122"/>
              </a:rPr>
              <a:t>table_name</a:t>
            </a:r>
            <a:r>
              <a:rPr sz="1800" b="0" dirty="0">
                <a:latin typeface="微软雅黑" panose="020B0503020204020204" pitchFamily="34" charset="-122"/>
                <a:ea typeface="微软雅黑" panose="020B0503020204020204" pitchFamily="34" charset="-122"/>
                <a:cs typeface="微软雅黑" panose="020B0503020204020204" pitchFamily="34" charset="-122"/>
              </a:rPr>
              <a:t> [PARTITION </a:t>
            </a:r>
            <a:r>
              <a:rPr sz="1800" b="0" dirty="0" err="1">
                <a:latin typeface="微软雅黑" panose="020B0503020204020204" pitchFamily="34" charset="-122"/>
                <a:ea typeface="微软雅黑" panose="020B0503020204020204" pitchFamily="34" charset="-122"/>
                <a:cs typeface="微软雅黑" panose="020B0503020204020204" pitchFamily="34" charset="-122"/>
              </a:rPr>
              <a:t>partition_spec</a:t>
            </a:r>
            <a:r>
              <a:rPr sz="1800" b="0" dirty="0">
                <a:latin typeface="微软雅黑" panose="020B0503020204020204" pitchFamily="34" charset="-122"/>
                <a:ea typeface="微软雅黑" panose="020B0503020204020204" pitchFamily="34" charset="-122"/>
                <a:cs typeface="微软雅黑" panose="020B0503020204020204" pitchFamily="34" charset="-122"/>
              </a:rPr>
              <a:t>] REBUILD;</a:t>
            </a:r>
          </a:p>
        </p:txBody>
      </p:sp>
      <p:sp>
        <p:nvSpPr>
          <p:cNvPr id="100" name="文本框 99"/>
          <p:cNvSpPr txBox="1"/>
          <p:nvPr/>
        </p:nvSpPr>
        <p:spPr>
          <a:xfrm>
            <a:off x="1035367" y="3071019"/>
            <a:ext cx="9650730" cy="922020"/>
          </a:xfrm>
          <a:prstGeom prst="rect">
            <a:avLst/>
          </a:prstGeom>
          <a:noFill/>
          <a:ln w="9525">
            <a:noFill/>
          </a:ln>
        </p:spPr>
        <p:txBody>
          <a:bodyPr wrap="square">
            <a:spAutoFit/>
          </a:bodyPr>
          <a:lstStyle/>
          <a:p>
            <a:pPr marL="285750" indent="-285750" fontAlgn="auto">
              <a:lnSpc>
                <a:spcPct val="150000"/>
              </a:lnSpc>
              <a:buFont typeface="Wingdings" panose="05000000000000000000" charset="0"/>
              <a:buChar char="l"/>
            </a:pPr>
            <a:r>
              <a:rPr sz="1800" b="0" dirty="0" err="1">
                <a:latin typeface="微软雅黑" panose="020B0503020204020204" pitchFamily="34" charset="-122"/>
                <a:ea typeface="微软雅黑" panose="020B0503020204020204" pitchFamily="34" charset="-122"/>
                <a:cs typeface="微软雅黑" panose="020B0503020204020204" pitchFamily="34" charset="-122"/>
              </a:rPr>
              <a:t>index_name</a:t>
            </a:r>
            <a:r>
              <a:rPr lang="zh-CN" sz="1800" b="0" dirty="0" err="1">
                <a:latin typeface="微软雅黑" panose="020B0503020204020204" pitchFamily="34" charset="-122"/>
                <a:ea typeface="微软雅黑" panose="020B0503020204020204" pitchFamily="34" charset="-122"/>
                <a:cs typeface="微软雅黑" panose="020B0503020204020204" pitchFamily="34" charset="-122"/>
              </a:rPr>
              <a:t>：</a:t>
            </a:r>
            <a:r>
              <a:rPr sz="1800" b="0" dirty="0" err="1">
                <a:latin typeface="微软雅黑" panose="020B0503020204020204" pitchFamily="34" charset="-122"/>
                <a:ea typeface="微软雅黑" panose="020B0503020204020204" pitchFamily="34" charset="-122"/>
                <a:cs typeface="微软雅黑" panose="020B0503020204020204" pitchFamily="34" charset="-122"/>
              </a:rPr>
              <a:t>表示</a:t>
            </a:r>
            <a:r>
              <a:rPr sz="1800" b="0"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索引名称</a:t>
            </a:r>
            <a:r>
              <a:rPr sz="1800" b="0" dirty="0">
                <a:latin typeface="微软雅黑" panose="020B0503020204020204" pitchFamily="34" charset="-122"/>
                <a:ea typeface="微软雅黑" panose="020B0503020204020204" pitchFamily="34" charset="-122"/>
                <a:cs typeface="微软雅黑" panose="020B0503020204020204" pitchFamily="34" charset="-122"/>
              </a:rPr>
              <a:t>；</a:t>
            </a:r>
          </a:p>
          <a:p>
            <a:pPr marL="285750" indent="-285750" fontAlgn="auto">
              <a:lnSpc>
                <a:spcPct val="150000"/>
              </a:lnSpc>
              <a:buFont typeface="Wingdings" panose="05000000000000000000" charset="0"/>
              <a:buChar char="l"/>
            </a:pPr>
            <a:r>
              <a:rPr sz="1800" b="0" dirty="0" err="1">
                <a:latin typeface="微软雅黑" panose="020B0503020204020204" pitchFamily="34" charset="-122"/>
                <a:ea typeface="微软雅黑" panose="020B0503020204020204" pitchFamily="34" charset="-122"/>
                <a:cs typeface="微软雅黑" panose="020B0503020204020204" pitchFamily="34" charset="-122"/>
              </a:rPr>
              <a:t>table_name</a:t>
            </a:r>
            <a:r>
              <a:rPr lang="zh-CN" sz="1800" b="0" dirty="0" err="1">
                <a:latin typeface="微软雅黑" panose="020B0503020204020204" pitchFamily="34" charset="-122"/>
                <a:ea typeface="微软雅黑" panose="020B0503020204020204" pitchFamily="34" charset="-122"/>
                <a:cs typeface="微软雅黑" panose="020B0503020204020204" pitchFamily="34" charset="-122"/>
              </a:rPr>
              <a:t>：</a:t>
            </a:r>
            <a:r>
              <a:rPr sz="1800" b="0" dirty="0" err="1">
                <a:latin typeface="微软雅黑" panose="020B0503020204020204" pitchFamily="34" charset="-122"/>
                <a:ea typeface="微软雅黑" panose="020B0503020204020204" pitchFamily="34" charset="-122"/>
                <a:cs typeface="微软雅黑" panose="020B0503020204020204" pitchFamily="34" charset="-122"/>
              </a:rPr>
              <a:t>表示索引所在的</a:t>
            </a:r>
            <a:r>
              <a:rPr sz="1800" b="0"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数据表</a:t>
            </a:r>
            <a:r>
              <a:rPr lang="zh-CN" sz="1800" b="0" dirty="0">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4" name="文本框 3"/>
          <p:cNvSpPr txBox="1"/>
          <p:nvPr/>
        </p:nvSpPr>
        <p:spPr>
          <a:xfrm>
            <a:off x="1857059" y="4315530"/>
            <a:ext cx="10053956" cy="499560"/>
          </a:xfrm>
          <a:prstGeom prst="rect">
            <a:avLst/>
          </a:prstGeom>
          <a:noFill/>
          <a:ln w="9525">
            <a:noFill/>
          </a:ln>
        </p:spPr>
        <p:txBody>
          <a:bodyPr wrap="square">
            <a:spAutoFit/>
          </a:bodyPr>
          <a:lstStyle/>
          <a:p>
            <a:pPr indent="266700" fontAlgn="auto">
              <a:lnSpc>
                <a:spcPct val="150000"/>
              </a:lnSpc>
            </a:pPr>
            <a:r>
              <a:rPr sz="2000" b="0" dirty="0" err="1">
                <a:latin typeface="微软雅黑" panose="020B0503020204020204" pitchFamily="34" charset="-122"/>
                <a:ea typeface="微软雅黑" panose="020B0503020204020204" pitchFamily="34" charset="-122"/>
                <a:cs typeface="微软雅黑" panose="020B0503020204020204" pitchFamily="34" charset="-122"/>
              </a:rPr>
              <a:t>重建数据库hive_database中</a:t>
            </a:r>
            <a:r>
              <a:rPr sz="2000" b="0"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内部表</a:t>
            </a:r>
            <a:r>
              <a:rPr sz="2000" b="0" dirty="0" err="1">
                <a:latin typeface="微软雅黑" panose="020B0503020204020204" pitchFamily="34" charset="-122"/>
                <a:ea typeface="微软雅黑" panose="020B0503020204020204" pitchFamily="34" charset="-122"/>
                <a:cs typeface="微软雅黑" panose="020B0503020204020204" pitchFamily="34" charset="-122"/>
              </a:rPr>
              <a:t>managed_table_new的索引index_staff_name</a:t>
            </a:r>
            <a:r>
              <a:rPr sz="2000" b="0" dirty="0">
                <a:latin typeface="微软雅黑" panose="020B0503020204020204" pitchFamily="34" charset="-122"/>
                <a:ea typeface="微软雅黑" panose="020B0503020204020204" pitchFamily="34" charset="-122"/>
                <a:cs typeface="微软雅黑" panose="020B0503020204020204" pitchFamily="34" charset="-122"/>
              </a:rPr>
              <a:t>。</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913817" y="5486085"/>
            <a:ext cx="9859645" cy="506730"/>
          </a:xfrm>
          <a:prstGeom prst="rect">
            <a:avLst/>
          </a:prstGeom>
          <a:solidFill>
            <a:schemeClr val="bg1">
              <a:lumMod val="95000"/>
            </a:schemeClr>
          </a:solidFill>
          <a:ln w="9525">
            <a:noFill/>
          </a:ln>
        </p:spPr>
        <p:txBody>
          <a:bodyPr wrap="square">
            <a:spAutoFit/>
          </a:bodyPr>
          <a:lstStyle/>
          <a:p>
            <a:pPr indent="266700" fontAlgn="auto">
              <a:lnSpc>
                <a:spcPct val="150000"/>
              </a:lnSpc>
            </a:pPr>
            <a:r>
              <a:rPr sz="1800" b="0" dirty="0">
                <a:latin typeface="微软雅黑" panose="020B0503020204020204" pitchFamily="34" charset="-122"/>
                <a:ea typeface="微软雅黑" panose="020B0503020204020204" pitchFamily="34" charset="-122"/>
                <a:cs typeface="微软雅黑" panose="020B0503020204020204" pitchFamily="34" charset="-122"/>
              </a:rPr>
              <a:t>ALTER INDEX </a:t>
            </a:r>
            <a:r>
              <a:rPr sz="1800" b="0" dirty="0" err="1">
                <a:latin typeface="微软雅黑" panose="020B0503020204020204" pitchFamily="34" charset="-122"/>
                <a:ea typeface="微软雅黑" panose="020B0503020204020204" pitchFamily="34" charset="-122"/>
                <a:cs typeface="微软雅黑" panose="020B0503020204020204" pitchFamily="34" charset="-122"/>
              </a:rPr>
              <a:t>index_staff_name</a:t>
            </a:r>
            <a:r>
              <a:rPr sz="1800" b="0" dirty="0">
                <a:latin typeface="微软雅黑" panose="020B0503020204020204" pitchFamily="34" charset="-122"/>
                <a:ea typeface="微软雅黑" panose="020B0503020204020204" pitchFamily="34" charset="-122"/>
                <a:cs typeface="微软雅黑" panose="020B0503020204020204" pitchFamily="34" charset="-122"/>
              </a:rPr>
              <a:t> ON </a:t>
            </a:r>
            <a:r>
              <a:rPr sz="1800" b="0" dirty="0" err="1">
                <a:latin typeface="微软雅黑" panose="020B0503020204020204" pitchFamily="34" charset="-122"/>
                <a:ea typeface="微软雅黑" panose="020B0503020204020204" pitchFamily="34" charset="-122"/>
                <a:cs typeface="微软雅黑" panose="020B0503020204020204" pitchFamily="34" charset="-122"/>
              </a:rPr>
              <a:t>hive_database.managed_table_new</a:t>
            </a:r>
            <a:r>
              <a:rPr sz="1800" b="0" dirty="0">
                <a:latin typeface="微软雅黑" panose="020B0503020204020204" pitchFamily="34" charset="-122"/>
                <a:ea typeface="微软雅黑" panose="020B0503020204020204" pitchFamily="34" charset="-122"/>
                <a:cs typeface="微软雅黑" panose="020B0503020204020204" pitchFamily="34" charset="-122"/>
              </a:rPr>
              <a:t> REBUILD;</a:t>
            </a:r>
            <a:endParaRPr sz="18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nvSpPr>
        <p:spPr>
          <a:xfrm>
            <a:off x="987750" y="4281505"/>
            <a:ext cx="1080120" cy="63782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6" name="矩形 5"/>
          <p:cNvSpPr/>
          <p:nvPr/>
        </p:nvSpPr>
        <p:spPr>
          <a:xfrm>
            <a:off x="987750" y="4281505"/>
            <a:ext cx="10712453"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删除索引</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grpSp>
        <p:nvGrpSpPr>
          <p:cNvPr id="2" name="组合 1"/>
          <p:cNvGrpSpPr/>
          <p:nvPr/>
        </p:nvGrpSpPr>
        <p:grpSpPr>
          <a:xfrm>
            <a:off x="4676140" y="3460750"/>
            <a:ext cx="405130" cy="405130"/>
            <a:chOff x="8881" y="4685"/>
            <a:chExt cx="638" cy="638"/>
          </a:xfrm>
        </p:grpSpPr>
        <p:sp>
          <p:nvSpPr>
            <p:cNvPr id="3" name="椭圆 2"/>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0" name="文本框 99"/>
          <p:cNvSpPr txBox="1"/>
          <p:nvPr/>
        </p:nvSpPr>
        <p:spPr>
          <a:xfrm>
            <a:off x="5170805" y="3310255"/>
            <a:ext cx="6541025" cy="961225"/>
          </a:xfrm>
          <a:prstGeom prst="rect">
            <a:avLst/>
          </a:prstGeom>
          <a:noFill/>
          <a:ln w="9525">
            <a:noFill/>
          </a:ln>
        </p:spPr>
        <p:txBody>
          <a:bodyPr wrap="square">
            <a:spAutoFit/>
          </a:bodyPr>
          <a:lstStyle/>
          <a:p>
            <a:pPr indent="0" fontAlgn="auto">
              <a:lnSpc>
                <a:spcPct val="150000"/>
              </a:lnSpc>
            </a:pPr>
            <a:r>
              <a:rPr lang="zh-CN" altLang="en-US" sz="2000" b="0" dirty="0">
                <a:latin typeface="微软雅黑" panose="020B0503020204020204" pitchFamily="34" charset="-122"/>
                <a:ea typeface="微软雅黑" panose="020B0503020204020204" pitchFamily="34" charset="-122"/>
                <a:cs typeface="+mn-ea"/>
              </a:rPr>
              <a:t>掌握索引的基本操作，能够灵活使用HiveQL语句对Hive数据表中的索引进行</a:t>
            </a:r>
            <a:r>
              <a:rPr lang="zh-CN" altLang="en-US" sz="2000" b="0" dirty="0">
                <a:solidFill>
                  <a:srgbClr val="1369B2"/>
                </a:solidFill>
                <a:latin typeface="微软雅黑" panose="020B0503020204020204" pitchFamily="34" charset="-122"/>
                <a:ea typeface="微软雅黑" panose="020B0503020204020204" pitchFamily="34" charset="-122"/>
                <a:cs typeface="+mn-ea"/>
              </a:rPr>
              <a:t>删除</a:t>
            </a:r>
            <a:r>
              <a:rPr lang="zh-CN" altLang="en-US" sz="2000" b="0" dirty="0">
                <a:latin typeface="微软雅黑" panose="020B0503020204020204" pitchFamily="34" charset="-122"/>
                <a:ea typeface="微软雅黑" panose="020B0503020204020204" pitchFamily="34" charset="-122"/>
                <a:cs typeface="+mn-ea"/>
              </a:rPr>
              <a:t>的操作。</a:t>
            </a:r>
            <a:endParaRPr lang="zh-CN" altLang="en-US" sz="2000" dirty="0">
              <a:latin typeface="微软雅黑" panose="020B0503020204020204" pitchFamily="34" charset="-122"/>
              <a:ea typeface="微软雅黑" panose="020B0503020204020204" pitchFamily="34" charset="-122"/>
              <a:cs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stretch>
            <a:fillRect/>
          </a:stretch>
        </p:blipFill>
        <p:spPr>
          <a:xfrm>
            <a:off x="1145946" y="1861147"/>
            <a:ext cx="7776864" cy="689387"/>
          </a:xfrm>
          <a:prstGeom prst="rect">
            <a:avLst/>
          </a:prstGeom>
        </p:spPr>
      </p:pic>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删除索引</a:t>
            </a:r>
          </a:p>
        </p:txBody>
      </p:sp>
      <p:sp>
        <p:nvSpPr>
          <p:cNvPr id="2" name="文本框 1"/>
          <p:cNvSpPr txBox="1"/>
          <p:nvPr/>
        </p:nvSpPr>
        <p:spPr>
          <a:xfrm>
            <a:off x="1087046" y="1072139"/>
            <a:ext cx="7632848" cy="499560"/>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cs typeface="微软雅黑" panose="020B0503020204020204" pitchFamily="34" charset="-122"/>
              </a:rPr>
              <a:t>删除索引的同时会删除索引对应的</a:t>
            </a:r>
            <a:r>
              <a:rPr sz="2000" b="0"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索引表</a:t>
            </a:r>
            <a:r>
              <a:rPr sz="2000" b="0" dirty="0" err="1">
                <a:latin typeface="微软雅黑" panose="020B0503020204020204" pitchFamily="34" charset="-122"/>
                <a:ea typeface="微软雅黑" panose="020B0503020204020204" pitchFamily="34" charset="-122"/>
                <a:cs typeface="微软雅黑" panose="020B0503020204020204" pitchFamily="34" charset="-122"/>
              </a:rPr>
              <a:t>，删除索引语法格式如下</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a:t>
            </a:r>
            <a:endParaRPr sz="2000" b="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1170948" y="1952475"/>
            <a:ext cx="6956425" cy="506730"/>
          </a:xfrm>
          <a:prstGeom prst="rect">
            <a:avLst/>
          </a:prstGeom>
          <a:solidFill>
            <a:schemeClr val="bg1">
              <a:lumMod val="95000"/>
            </a:schemeClr>
          </a:solidFill>
          <a:ln w="9525">
            <a:noFill/>
          </a:ln>
        </p:spPr>
        <p:txBody>
          <a:bodyPr wrap="square">
            <a:spAutoFit/>
          </a:bodyPr>
          <a:lstStyle/>
          <a:p>
            <a:pPr indent="266700" fontAlgn="auto">
              <a:lnSpc>
                <a:spcPct val="150000"/>
              </a:lnSpc>
              <a:buClrTx/>
              <a:buSzTx/>
              <a:buNone/>
            </a:pPr>
            <a:r>
              <a:rPr sz="1800" b="0" dirty="0">
                <a:latin typeface="微软雅黑" panose="020B0503020204020204" pitchFamily="34" charset="-122"/>
                <a:ea typeface="微软雅黑" panose="020B0503020204020204" pitchFamily="34" charset="-122"/>
                <a:cs typeface="微软雅黑" panose="020B0503020204020204" pitchFamily="34" charset="-122"/>
              </a:rPr>
              <a:t>DROP INDEX [IF EXISTS] </a:t>
            </a:r>
            <a:r>
              <a:rPr sz="1800" b="0" dirty="0" err="1">
                <a:latin typeface="微软雅黑" panose="020B0503020204020204" pitchFamily="34" charset="-122"/>
                <a:ea typeface="微软雅黑" panose="020B0503020204020204" pitchFamily="34" charset="-122"/>
                <a:cs typeface="微软雅黑" panose="020B0503020204020204" pitchFamily="34" charset="-122"/>
              </a:rPr>
              <a:t>index_name</a:t>
            </a:r>
            <a:r>
              <a:rPr sz="1800" b="0" dirty="0">
                <a:latin typeface="微软雅黑" panose="020B0503020204020204" pitchFamily="34" charset="-122"/>
                <a:ea typeface="微软雅黑" panose="020B0503020204020204" pitchFamily="34" charset="-122"/>
                <a:cs typeface="微软雅黑" panose="020B0503020204020204" pitchFamily="34" charset="-122"/>
              </a:rPr>
              <a:t> ON </a:t>
            </a:r>
            <a:r>
              <a:rPr sz="1800" b="0" dirty="0" err="1">
                <a:latin typeface="微软雅黑" panose="020B0503020204020204" pitchFamily="34" charset="-122"/>
                <a:ea typeface="微软雅黑" panose="020B0503020204020204" pitchFamily="34" charset="-122"/>
                <a:cs typeface="微软雅黑" panose="020B0503020204020204" pitchFamily="34" charset="-122"/>
              </a:rPr>
              <a:t>table_name</a:t>
            </a:r>
            <a:r>
              <a:rPr sz="1800" b="0" dirty="0">
                <a:latin typeface="微软雅黑" panose="020B0503020204020204" pitchFamily="34" charset="-122"/>
                <a:ea typeface="微软雅黑" panose="020B0503020204020204" pitchFamily="34" charset="-122"/>
                <a:cs typeface="微软雅黑" panose="020B0503020204020204" pitchFamily="34" charset="-122"/>
              </a:rPr>
              <a:t>;</a:t>
            </a:r>
          </a:p>
        </p:txBody>
      </p:sp>
      <p:sp>
        <p:nvSpPr>
          <p:cNvPr id="100" name="文本框 99"/>
          <p:cNvSpPr txBox="1"/>
          <p:nvPr/>
        </p:nvSpPr>
        <p:spPr>
          <a:xfrm>
            <a:off x="1162447" y="2839982"/>
            <a:ext cx="5672455" cy="922020"/>
          </a:xfrm>
          <a:prstGeom prst="rect">
            <a:avLst/>
          </a:prstGeom>
          <a:noFill/>
          <a:ln w="9525">
            <a:noFill/>
          </a:ln>
        </p:spPr>
        <p:txBody>
          <a:bodyPr wrap="square">
            <a:spAutoFit/>
          </a:bodyPr>
          <a:lstStyle/>
          <a:p>
            <a:pPr marL="285750" indent="-285750" fontAlgn="auto">
              <a:lnSpc>
                <a:spcPct val="150000"/>
              </a:lnSpc>
              <a:buFont typeface="Wingdings" panose="05000000000000000000" charset="0"/>
              <a:buChar char="l"/>
            </a:pPr>
            <a:r>
              <a:rPr sz="1800" b="0" dirty="0" err="1">
                <a:latin typeface="微软雅黑" panose="020B0503020204020204" pitchFamily="34" charset="-122"/>
                <a:ea typeface="微软雅黑" panose="020B0503020204020204" pitchFamily="34" charset="-122"/>
                <a:cs typeface="微软雅黑" panose="020B0503020204020204" pitchFamily="34" charset="-122"/>
              </a:rPr>
              <a:t>index_name表示</a:t>
            </a:r>
            <a:r>
              <a:rPr sz="1800" b="0"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索引名称</a:t>
            </a:r>
            <a:r>
              <a:rPr sz="1800" b="0" dirty="0">
                <a:latin typeface="微软雅黑" panose="020B0503020204020204" pitchFamily="34" charset="-122"/>
                <a:ea typeface="微软雅黑" panose="020B0503020204020204" pitchFamily="34" charset="-122"/>
                <a:cs typeface="微软雅黑" panose="020B0503020204020204" pitchFamily="34" charset="-122"/>
              </a:rPr>
              <a:t>；</a:t>
            </a:r>
          </a:p>
          <a:p>
            <a:pPr marL="285750" indent="-285750" fontAlgn="auto">
              <a:lnSpc>
                <a:spcPct val="150000"/>
              </a:lnSpc>
              <a:buFont typeface="Wingdings" panose="05000000000000000000" charset="0"/>
              <a:buChar char="l"/>
            </a:pPr>
            <a:r>
              <a:rPr sz="1800" b="0" dirty="0" err="1">
                <a:latin typeface="微软雅黑" panose="020B0503020204020204" pitchFamily="34" charset="-122"/>
                <a:ea typeface="微软雅黑" panose="020B0503020204020204" pitchFamily="34" charset="-122"/>
                <a:cs typeface="微软雅黑" panose="020B0503020204020204" pitchFamily="34" charset="-122"/>
              </a:rPr>
              <a:t>table_name表示</a:t>
            </a:r>
            <a:r>
              <a:rPr sz="1800" b="0" dirty="0" err="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索引</a:t>
            </a:r>
            <a:r>
              <a:rPr sz="1800" b="0" dirty="0" err="1">
                <a:latin typeface="微软雅黑" panose="020B0503020204020204" pitchFamily="34" charset="-122"/>
                <a:ea typeface="微软雅黑" panose="020B0503020204020204" pitchFamily="34" charset="-122"/>
                <a:cs typeface="微软雅黑" panose="020B0503020204020204" pitchFamily="34" charset="-122"/>
              </a:rPr>
              <a:t>所在的数据表</a:t>
            </a:r>
            <a:r>
              <a:rPr sz="1800" b="0" dirty="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197990" y="2231830"/>
            <a:ext cx="9288154" cy="669918"/>
          </a:xfrm>
          <a:prstGeom prst="rect">
            <a:avLst/>
          </a:prstGeom>
          <a:solidFill>
            <a:schemeClr val="bg1">
              <a:lumMod val="95000"/>
            </a:schemeClr>
          </a:solidFill>
          <a:ln w="952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删除索引</a:t>
            </a:r>
          </a:p>
        </p:txBody>
      </p:sp>
      <p:sp>
        <p:nvSpPr>
          <p:cNvPr id="4" name="文本框 3"/>
          <p:cNvSpPr txBox="1"/>
          <p:nvPr/>
        </p:nvSpPr>
        <p:spPr>
          <a:xfrm>
            <a:off x="2134094" y="1301712"/>
            <a:ext cx="8497616" cy="499560"/>
          </a:xfrm>
          <a:prstGeom prst="rect">
            <a:avLst/>
          </a:prstGeom>
          <a:noFill/>
          <a:ln w="9525">
            <a:noFill/>
          </a:ln>
        </p:spPr>
        <p:txBody>
          <a:bodyPr wrap="square">
            <a:spAutoFit/>
          </a:bodyPr>
          <a:lstStyle/>
          <a:p>
            <a:pPr indent="266700" fontAlgn="auto">
              <a:lnSpc>
                <a:spcPct val="150000"/>
              </a:lnSpc>
            </a:pPr>
            <a:r>
              <a:rPr sz="2000" b="0" dirty="0" err="1">
                <a:latin typeface="微软雅黑" panose="020B0503020204020204" pitchFamily="34" charset="-122"/>
                <a:ea typeface="微软雅黑" panose="020B0503020204020204" pitchFamily="34" charset="-122"/>
                <a:cs typeface="微软雅黑" panose="020B0503020204020204" pitchFamily="34" charset="-122"/>
              </a:rPr>
              <a:t>删除内部表managed_table_new创建的索引index_staff_name</a:t>
            </a:r>
            <a:r>
              <a:rPr sz="2000" b="0" dirty="0">
                <a:latin typeface="微软雅黑" panose="020B0503020204020204" pitchFamily="34" charset="-122"/>
                <a:ea typeface="微软雅黑" panose="020B0503020204020204" pitchFamily="34" charset="-122"/>
                <a:cs typeface="微软雅黑" panose="020B0503020204020204" pitchFamily="34" charset="-122"/>
              </a:rPr>
              <a:t>。</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666531" y="2327988"/>
            <a:ext cx="8137576" cy="458908"/>
          </a:xfrm>
          <a:prstGeom prst="rect">
            <a:avLst/>
          </a:prstGeom>
          <a:solidFill>
            <a:schemeClr val="bg1">
              <a:lumMod val="95000"/>
            </a:schemeClr>
          </a:solidFill>
          <a:ln w="9525">
            <a:noFill/>
          </a:ln>
        </p:spPr>
        <p:txBody>
          <a:bodyPr wrap="square">
            <a:spAutoFit/>
          </a:bodyPr>
          <a:lstStyle/>
          <a:p>
            <a:pPr indent="266700" fontAlgn="auto">
              <a:lnSpc>
                <a:spcPct val="150000"/>
              </a:lnSpc>
            </a:pPr>
            <a:r>
              <a:rPr sz="1800" b="0" dirty="0">
                <a:latin typeface="微软雅黑" panose="020B0503020204020204" pitchFamily="34" charset="-122"/>
                <a:ea typeface="微软雅黑" panose="020B0503020204020204" pitchFamily="34" charset="-122"/>
                <a:cs typeface="微软雅黑" panose="020B0503020204020204" pitchFamily="34" charset="-122"/>
              </a:rPr>
              <a:t>DROP INDEX IF EXISTS </a:t>
            </a:r>
            <a:r>
              <a:rPr sz="1800" b="0" dirty="0" err="1">
                <a:latin typeface="微软雅黑" panose="020B0503020204020204" pitchFamily="34" charset="-122"/>
                <a:ea typeface="微软雅黑" panose="020B0503020204020204" pitchFamily="34" charset="-122"/>
                <a:cs typeface="微软雅黑" panose="020B0503020204020204" pitchFamily="34" charset="-122"/>
              </a:rPr>
              <a:t>index_staff_name</a:t>
            </a:r>
            <a:r>
              <a:rPr sz="1800" b="0" dirty="0">
                <a:latin typeface="微软雅黑" panose="020B0503020204020204" pitchFamily="34" charset="-122"/>
                <a:ea typeface="微软雅黑" panose="020B0503020204020204" pitchFamily="34" charset="-122"/>
                <a:cs typeface="微软雅黑" panose="020B0503020204020204" pitchFamily="34" charset="-122"/>
              </a:rPr>
              <a:t> ON </a:t>
            </a:r>
            <a:r>
              <a:rPr sz="1800" b="0" dirty="0" err="1">
                <a:latin typeface="微软雅黑" panose="020B0503020204020204" pitchFamily="34" charset="-122"/>
                <a:ea typeface="微软雅黑" panose="020B0503020204020204" pitchFamily="34" charset="-122"/>
                <a:cs typeface="微软雅黑" panose="020B0503020204020204" pitchFamily="34" charset="-122"/>
              </a:rPr>
              <a:t>managed_table_new</a:t>
            </a:r>
            <a:r>
              <a:rPr sz="1800" b="0" dirty="0">
                <a:latin typeface="微软雅黑" panose="020B0503020204020204" pitchFamily="34" charset="-122"/>
                <a:ea typeface="微软雅黑" panose="020B0503020204020204" pitchFamily="34" charset="-122"/>
                <a:cs typeface="微软雅黑" panose="020B0503020204020204" pitchFamily="34" charset="-122"/>
              </a:rPr>
              <a:t>;</a:t>
            </a:r>
          </a:p>
        </p:txBody>
      </p:sp>
      <p:pic>
        <p:nvPicPr>
          <p:cNvPr id="23" name="图片 23"/>
          <p:cNvPicPr>
            <a:picLocks noChangeAspect="1"/>
          </p:cNvPicPr>
          <p:nvPr/>
        </p:nvPicPr>
        <p:blipFill>
          <a:blip r:embed="rId3"/>
          <a:srcRect t="22651" r="3145" b="19141"/>
          <a:stretch>
            <a:fillRect/>
          </a:stretch>
        </p:blipFill>
        <p:spPr>
          <a:xfrm>
            <a:off x="1342678" y="3106063"/>
            <a:ext cx="9153988" cy="2844011"/>
          </a:xfrm>
          <a:prstGeom prst="rect">
            <a:avLst/>
          </a:prstGeom>
          <a:ln>
            <a:solidFill>
              <a:schemeClr val="tx1"/>
            </a:solidFill>
          </a:ln>
        </p:spPr>
      </p:pic>
      <p:sp>
        <p:nvSpPr>
          <p:cNvPr id="10" name="矩形 9"/>
          <p:cNvSpPr/>
          <p:nvPr/>
        </p:nvSpPr>
        <p:spPr>
          <a:xfrm>
            <a:off x="1197990" y="1269101"/>
            <a:ext cx="1080120" cy="64852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7" name="矩形 6"/>
          <p:cNvSpPr/>
          <p:nvPr/>
        </p:nvSpPr>
        <p:spPr>
          <a:xfrm>
            <a:off x="1199540" y="1279801"/>
            <a:ext cx="9288154"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3.7.6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删除索引</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1143690" y="1994988"/>
            <a:ext cx="10310644" cy="10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Hive表建立了索引，但是在查询时是不会自动去使用索引功能的，</a:t>
            </a:r>
            <a:r>
              <a:rPr lang="zh-CN" altLang="en-US" sz="2000" dirty="0">
                <a:solidFill>
                  <a:schemeClr val="accent1"/>
                </a:solidFill>
                <a:latin typeface="微软雅黑" panose="020B0503020204020204" pitchFamily="34" charset="-122"/>
                <a:ea typeface="微软雅黑" panose="020B0503020204020204" pitchFamily="34" charset="-122"/>
              </a:rPr>
              <a:t>需要开启相关配置</a:t>
            </a:r>
            <a:r>
              <a:rPr lang="zh-CN" altLang="en-US" sz="2000" dirty="0">
                <a:solidFill>
                  <a:srgbClr val="595959"/>
                </a:solidFill>
                <a:latin typeface="微软雅黑" panose="020B0503020204020204" pitchFamily="34" charset="-122"/>
                <a:ea typeface="微软雅黑" panose="020B0503020204020204" pitchFamily="34" charset="-122"/>
              </a:rPr>
              <a:t>。</a:t>
            </a:r>
            <a:endParaRPr lang="en-US" altLang="zh-CN" sz="2000" dirty="0">
              <a:solidFill>
                <a:srgbClr val="595959"/>
              </a:solidFill>
              <a:latin typeface="微软雅黑" panose="020B0503020204020204" pitchFamily="34" charset="-122"/>
              <a:ea typeface="微软雅黑" panose="020B0503020204020204" pitchFamily="34" charset="-122"/>
            </a:endParaRPr>
          </a:p>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开启配置后，涉及到索引列的查询就会使用索引功能去</a:t>
            </a:r>
            <a:r>
              <a:rPr lang="zh-CN" altLang="en-US" sz="2000" dirty="0">
                <a:solidFill>
                  <a:schemeClr val="accent1"/>
                </a:solidFill>
                <a:latin typeface="微软雅黑" panose="020B0503020204020204" pitchFamily="34" charset="-122"/>
                <a:ea typeface="微软雅黑" panose="020B0503020204020204" pitchFamily="34" charset="-122"/>
              </a:rPr>
              <a:t>优化查询</a:t>
            </a:r>
            <a:r>
              <a:rPr lang="zh-CN" altLang="en-US" sz="2000" dirty="0">
                <a:solidFill>
                  <a:srgbClr val="595959"/>
                </a:solidFill>
                <a:latin typeface="微软雅黑" panose="020B0503020204020204" pitchFamily="34" charset="-122"/>
                <a:ea typeface="微软雅黑" panose="020B0503020204020204" pitchFamily="34" charset="-122"/>
              </a:rPr>
              <a:t>，具体配置如下。</a:t>
            </a:r>
          </a:p>
        </p:txBody>
      </p:sp>
      <p:sp>
        <p:nvSpPr>
          <p:cNvPr id="3" name="文本框 2"/>
          <p:cNvSpPr txBox="1"/>
          <p:nvPr/>
        </p:nvSpPr>
        <p:spPr>
          <a:xfrm>
            <a:off x="1289510" y="3336146"/>
            <a:ext cx="8208912" cy="1198880"/>
          </a:xfrm>
          <a:prstGeom prst="rect">
            <a:avLst/>
          </a:prstGeom>
          <a:solidFill>
            <a:schemeClr val="bg1">
              <a:lumMod val="95000"/>
            </a:schemeClr>
          </a:solidFill>
          <a:ln w="9525">
            <a:noFill/>
          </a:ln>
        </p:spPr>
        <p:txBody>
          <a:bodyPr wrap="square">
            <a:spAutoFit/>
          </a:bodyPr>
          <a:lstStyle/>
          <a:p>
            <a:pPr indent="266700">
              <a:lnSpc>
                <a:spcPct val="150000"/>
              </a:lnSpc>
              <a:buClrTx/>
              <a:buSzTx/>
              <a:buFontTx/>
            </a:pPr>
            <a:r>
              <a:rPr sz="1600" b="0" dirty="0">
                <a:latin typeface="微软雅黑" panose="020B0503020204020204" pitchFamily="34" charset="-122"/>
                <a:ea typeface="微软雅黑" panose="020B0503020204020204" pitchFamily="34" charset="-122"/>
              </a:rPr>
              <a:t>SET </a:t>
            </a:r>
            <a:r>
              <a:rPr sz="1600" b="0" dirty="0" err="1">
                <a:latin typeface="微软雅黑" panose="020B0503020204020204" pitchFamily="34" charset="-122"/>
                <a:ea typeface="微软雅黑" panose="020B0503020204020204" pitchFamily="34" charset="-122"/>
              </a:rPr>
              <a:t>hive.input.format</a:t>
            </a:r>
            <a:r>
              <a:rPr sz="1600" b="0" dirty="0">
                <a:latin typeface="微软雅黑" panose="020B0503020204020204" pitchFamily="34" charset="-122"/>
                <a:ea typeface="微软雅黑" panose="020B0503020204020204" pitchFamily="34" charset="-122"/>
              </a:rPr>
              <a:t>=</a:t>
            </a:r>
            <a:r>
              <a:rPr sz="1600" b="0" dirty="0" err="1">
                <a:latin typeface="微软雅黑" panose="020B0503020204020204" pitchFamily="34" charset="-122"/>
                <a:ea typeface="微软雅黑" panose="020B0503020204020204" pitchFamily="34" charset="-122"/>
              </a:rPr>
              <a:t>org.apache.hadoop.hive.ql.io.HiveInputFormat</a:t>
            </a:r>
            <a:r>
              <a:rPr sz="1600" b="0" dirty="0">
                <a:latin typeface="微软雅黑" panose="020B0503020204020204" pitchFamily="34" charset="-122"/>
                <a:ea typeface="微软雅黑" panose="020B0503020204020204" pitchFamily="34" charset="-122"/>
              </a:rPr>
              <a:t>;</a:t>
            </a:r>
          </a:p>
          <a:p>
            <a:pPr indent="266700">
              <a:lnSpc>
                <a:spcPct val="150000"/>
              </a:lnSpc>
              <a:buClrTx/>
              <a:buSzTx/>
              <a:buFontTx/>
            </a:pPr>
            <a:r>
              <a:rPr sz="1600" b="0" dirty="0">
                <a:latin typeface="微软雅黑" panose="020B0503020204020204" pitchFamily="34" charset="-122"/>
                <a:ea typeface="微软雅黑" panose="020B0503020204020204" pitchFamily="34" charset="-122"/>
              </a:rPr>
              <a:t>SET </a:t>
            </a:r>
            <a:r>
              <a:rPr sz="1600" b="0" dirty="0" err="1">
                <a:latin typeface="微软雅黑" panose="020B0503020204020204" pitchFamily="34" charset="-122"/>
                <a:ea typeface="微软雅黑" panose="020B0503020204020204" pitchFamily="34" charset="-122"/>
              </a:rPr>
              <a:t>hive.optimize.index.filter</a:t>
            </a:r>
            <a:r>
              <a:rPr sz="1600" b="0" dirty="0">
                <a:latin typeface="微软雅黑" panose="020B0503020204020204" pitchFamily="34" charset="-122"/>
                <a:ea typeface="微软雅黑" panose="020B0503020204020204" pitchFamily="34" charset="-122"/>
              </a:rPr>
              <a:t>=true;</a:t>
            </a:r>
          </a:p>
          <a:p>
            <a:pPr indent="266700">
              <a:lnSpc>
                <a:spcPct val="150000"/>
              </a:lnSpc>
              <a:buClrTx/>
              <a:buSzTx/>
              <a:buFontTx/>
            </a:pPr>
            <a:r>
              <a:rPr sz="1600" b="0" dirty="0">
                <a:latin typeface="微软雅黑" panose="020B0503020204020204" pitchFamily="34" charset="-122"/>
                <a:ea typeface="微软雅黑" panose="020B0503020204020204" pitchFamily="34" charset="-122"/>
              </a:rPr>
              <a:t>SET </a:t>
            </a:r>
            <a:r>
              <a:rPr sz="1600" b="0" dirty="0" err="1">
                <a:latin typeface="微软雅黑" panose="020B0503020204020204" pitchFamily="34" charset="-122"/>
                <a:ea typeface="微软雅黑" panose="020B0503020204020204" pitchFamily="34" charset="-122"/>
              </a:rPr>
              <a:t>hive.optimize.index.filter.compact.minsize</a:t>
            </a:r>
            <a:r>
              <a:rPr sz="1600" b="0" dirty="0">
                <a:latin typeface="微软雅黑" panose="020B0503020204020204" pitchFamily="34" charset="-122"/>
                <a:ea typeface="微软雅黑" panose="020B0503020204020204" pitchFamily="34" charset="-122"/>
              </a:rPr>
              <a:t>=0;</a:t>
            </a:r>
          </a:p>
        </p:txBody>
      </p:sp>
      <p:sp>
        <p:nvSpPr>
          <p:cNvPr id="4" name="文本框 3"/>
          <p:cNvSpPr txBox="1"/>
          <p:nvPr/>
        </p:nvSpPr>
        <p:spPr>
          <a:xfrm>
            <a:off x="1143690" y="4842279"/>
            <a:ext cx="10310644" cy="874407"/>
          </a:xfrm>
          <a:prstGeom prst="rect">
            <a:avLst/>
          </a:prstGeom>
          <a:noFill/>
          <a:ln w="9525">
            <a:noFill/>
          </a:ln>
        </p:spPr>
        <p:txBody>
          <a:bodyPr wrap="square">
            <a:spAutoFit/>
          </a:bodyPr>
          <a:lstStyle/>
          <a:p>
            <a:pPr indent="266700" fontAlgn="auto">
              <a:lnSpc>
                <a:spcPct val="150000"/>
              </a:lnSpc>
            </a:pPr>
            <a:r>
              <a:rPr lang="zh-CN" altLang="en-US" sz="1800" b="0" dirty="0">
                <a:solidFill>
                  <a:srgbClr val="595959"/>
                </a:solidFill>
                <a:latin typeface="微软雅黑" panose="020B0503020204020204" pitchFamily="34" charset="-122"/>
                <a:ea typeface="微软雅黑" panose="020B0503020204020204" pitchFamily="34" charset="-122"/>
              </a:rPr>
              <a:t>需要注意的是上述配置需要在Hive客户端工具Beeline中执行，针对于当前会话临时生效，如果需要</a:t>
            </a:r>
            <a:r>
              <a:rPr lang="zh-CN" altLang="en-US" sz="1800" b="0" dirty="0">
                <a:solidFill>
                  <a:schemeClr val="accent1"/>
                </a:solidFill>
                <a:latin typeface="微软雅黑" panose="020B0503020204020204" pitchFamily="34" charset="-122"/>
                <a:ea typeface="微软雅黑" panose="020B0503020204020204" pitchFamily="34" charset="-122"/>
              </a:rPr>
              <a:t>永久生效</a:t>
            </a:r>
            <a:r>
              <a:rPr lang="zh-CN" altLang="en-US" sz="1800" b="0" dirty="0">
                <a:solidFill>
                  <a:srgbClr val="595959"/>
                </a:solidFill>
                <a:latin typeface="微软雅黑" panose="020B0503020204020204" pitchFamily="34" charset="-122"/>
                <a:ea typeface="微软雅黑" panose="020B0503020204020204" pitchFamily="34" charset="-122"/>
              </a:rPr>
              <a:t>在虚拟机Node02的Hive配置文件hive-site.xml中添加配置内容。</a:t>
            </a:r>
          </a:p>
        </p:txBody>
      </p:sp>
      <p:sp>
        <p:nvSpPr>
          <p:cNvPr id="25" name="矩形 24"/>
          <p:cNvSpPr/>
          <p:nvPr/>
        </p:nvSpPr>
        <p:spPr>
          <a:xfrm>
            <a:off x="1126654" y="1095289"/>
            <a:ext cx="1728193" cy="6704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5" name="文本框 4"/>
          <p:cNvSpPr txBox="1"/>
          <p:nvPr/>
        </p:nvSpPr>
        <p:spPr>
          <a:xfrm>
            <a:off x="1270000" y="1193800"/>
            <a:ext cx="5006975" cy="460375"/>
          </a:xfrm>
          <a:prstGeom prst="rect">
            <a:avLst/>
          </a:prstGeom>
          <a:noFill/>
        </p:spPr>
        <p:txBody>
          <a:bodyPr wrap="square" rtlCol="0">
            <a:spAutoFit/>
          </a:bodyPr>
          <a:lstStyle/>
          <a:p>
            <a:r>
              <a:rPr lang="zh-CN" altLang="en-US"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     </a:t>
            </a:r>
            <a:r>
              <a:rPr lang="en-US" altLang="zh-CN"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 </a:t>
            </a:r>
            <a:r>
              <a:rPr lang="zh-CN" altLang="en-US"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开启自动索引功能</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None/>
            </a:pP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本章小结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981853" y="2487516"/>
            <a:ext cx="10225137" cy="1422890"/>
          </a:xfrm>
          <a:prstGeom prst="rect">
            <a:avLst/>
          </a:prstGeom>
          <a:noFill/>
        </p:spPr>
        <p:txBody>
          <a:bodyPr wrap="square" rtlCol="0">
            <a:spAutoFit/>
          </a:bodyPr>
          <a:lstStyle/>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本章主要讲解了Hive数据定义语言的相关操作，包括数据库的</a:t>
            </a:r>
            <a:r>
              <a:rPr lang="zh-CN" altLang="en-US" sz="2000" dirty="0">
                <a:solidFill>
                  <a:schemeClr val="accent1"/>
                </a:solidFill>
                <a:latin typeface="微软雅黑" panose="020B0503020204020204" pitchFamily="34" charset="-122"/>
                <a:ea typeface="微软雅黑" panose="020B0503020204020204" pitchFamily="34" charset="-122"/>
              </a:rPr>
              <a:t>基本操作、数据表</a:t>
            </a:r>
            <a:r>
              <a:rPr lang="zh-CN" altLang="en-US" sz="2000" dirty="0">
                <a:solidFill>
                  <a:srgbClr val="595959"/>
                </a:solidFill>
                <a:latin typeface="微软雅黑" panose="020B0503020204020204" pitchFamily="34" charset="-122"/>
                <a:ea typeface="微软雅黑" panose="020B0503020204020204" pitchFamily="34" charset="-122"/>
              </a:rPr>
              <a:t>的基本操作，以及</a:t>
            </a:r>
            <a:r>
              <a:rPr lang="zh-CN" altLang="en-US" sz="2000" dirty="0">
                <a:solidFill>
                  <a:schemeClr val="accent1"/>
                </a:solidFill>
                <a:latin typeface="微软雅黑" panose="020B0503020204020204" pitchFamily="34" charset="-122"/>
                <a:ea typeface="微软雅黑" panose="020B0503020204020204" pitchFamily="34" charset="-122"/>
              </a:rPr>
              <a:t>分区表、分桶表、临时表、视图和索引</a:t>
            </a:r>
            <a:r>
              <a:rPr lang="zh-CN" altLang="en-US" sz="2000" dirty="0">
                <a:solidFill>
                  <a:srgbClr val="595959"/>
                </a:solidFill>
                <a:latin typeface="微软雅黑" panose="020B0503020204020204" pitchFamily="34" charset="-122"/>
                <a:ea typeface="微软雅黑" panose="020B0503020204020204" pitchFamily="34" charset="-122"/>
              </a:rPr>
              <a:t>的相关操作。希望通过本章的学习，大家可以熟练掌握Hive的数据定义操作，为后续学习Hive更多的数据操作奠定基础。</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4409440"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3.1.3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查看数据库信息</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3108325"/>
            <a:ext cx="5607833" cy="108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掌握数据库的基本操作，能够灵活使用</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语句对Hive中的数据库进行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显示信息</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p:txBody>
      </p:sp>
      <p:grpSp>
        <p:nvGrpSpPr>
          <p:cNvPr id="19" name="组合 18"/>
          <p:cNvGrpSpPr/>
          <p:nvPr/>
        </p:nvGrpSpPr>
        <p:grpSpPr>
          <a:xfrm>
            <a:off x="5452110" y="334137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466246"/>
            <a:ext cx="495151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3.1.3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查看数据库信息</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a:p>
            <a:pPr algn="l"/>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7" name="文本框 6"/>
          <p:cNvSpPr txBox="1"/>
          <p:nvPr/>
        </p:nvSpPr>
        <p:spPr>
          <a:xfrm>
            <a:off x="1028766" y="1144014"/>
            <a:ext cx="5284470" cy="400110"/>
          </a:xfrm>
          <a:prstGeom prst="rect">
            <a:avLst/>
          </a:prstGeom>
          <a:noFill/>
        </p:spPr>
        <p:txBody>
          <a:bodyPr wrap="square" rtlCol="0">
            <a:spAutoFit/>
          </a:bodyPr>
          <a:lstStyle/>
          <a:p>
            <a:r>
              <a:rPr sz="2000" dirty="0" err="1">
                <a:latin typeface="微软雅黑" panose="020B0503020204020204" pitchFamily="34" charset="-122"/>
                <a:ea typeface="微软雅黑" panose="020B0503020204020204" pitchFamily="34" charset="-122"/>
              </a:rPr>
              <a:t>Hive中</a:t>
            </a:r>
            <a:r>
              <a:rPr lang="zh-CN" altLang="en-US" sz="2000" dirty="0">
                <a:latin typeface="微软雅黑" panose="020B0503020204020204" pitchFamily="34" charset="-122"/>
                <a:ea typeface="微软雅黑" panose="020B0503020204020204" pitchFamily="34" charset="-122"/>
              </a:rPr>
              <a:t>查看</a:t>
            </a:r>
            <a:r>
              <a:rPr sz="2000" dirty="0" err="1">
                <a:solidFill>
                  <a:srgbClr val="006BBC"/>
                </a:solidFill>
                <a:latin typeface="微软雅黑" panose="020B0503020204020204" pitchFamily="34" charset="-122"/>
                <a:ea typeface="微软雅黑" panose="020B0503020204020204" pitchFamily="34" charset="-122"/>
              </a:rPr>
              <a:t>数据库信息</a:t>
            </a:r>
            <a:r>
              <a:rPr lang="zh-CN" sz="2000" dirty="0">
                <a:latin typeface="微软雅黑" panose="020B0503020204020204" pitchFamily="34" charset="-122"/>
                <a:ea typeface="微软雅黑" panose="020B0503020204020204" pitchFamily="34" charset="-122"/>
              </a:rPr>
              <a:t>的</a:t>
            </a:r>
            <a:r>
              <a:rPr sz="2000" dirty="0" err="1">
                <a:latin typeface="微软雅黑" panose="020B0503020204020204" pitchFamily="34" charset="-122"/>
                <a:ea typeface="微软雅黑" panose="020B0503020204020204" pitchFamily="34" charset="-122"/>
              </a:rPr>
              <a:t>语法格式</a:t>
            </a:r>
            <a:r>
              <a:rPr lang="zh-CN" sz="2000" dirty="0">
                <a:latin typeface="微软雅黑" panose="020B0503020204020204" pitchFamily="34" charset="-122"/>
                <a:ea typeface="微软雅黑" panose="020B0503020204020204" pitchFamily="34" charset="-122"/>
              </a:rPr>
              <a:t>如下：</a:t>
            </a:r>
          </a:p>
        </p:txBody>
      </p:sp>
      <p:pic>
        <p:nvPicPr>
          <p:cNvPr id="11" name="图片 10"/>
          <p:cNvPicPr>
            <a:picLocks noChangeAspect="1"/>
          </p:cNvPicPr>
          <p:nvPr/>
        </p:nvPicPr>
        <p:blipFill>
          <a:blip r:embed="rId3"/>
          <a:stretch>
            <a:fillRect/>
          </a:stretch>
        </p:blipFill>
        <p:spPr>
          <a:xfrm>
            <a:off x="1143690" y="1723591"/>
            <a:ext cx="7497491" cy="599935"/>
          </a:xfrm>
          <a:prstGeom prst="rect">
            <a:avLst/>
          </a:prstGeom>
        </p:spPr>
      </p:pic>
      <p:sp>
        <p:nvSpPr>
          <p:cNvPr id="2" name="文本框 1"/>
          <p:cNvSpPr txBox="1"/>
          <p:nvPr/>
        </p:nvSpPr>
        <p:spPr>
          <a:xfrm>
            <a:off x="1056742" y="1844655"/>
            <a:ext cx="7584439" cy="369332"/>
          </a:xfrm>
          <a:prstGeom prst="rect">
            <a:avLst/>
          </a:prstGeom>
          <a:noFill/>
          <a:ln w="9525">
            <a:noFill/>
          </a:ln>
        </p:spPr>
        <p:txBody>
          <a:bodyPr wrap="square">
            <a:spAutoFit/>
          </a:bodyPr>
          <a:lstStyle/>
          <a:p>
            <a:pPr indent="266700"/>
            <a:r>
              <a:rPr sz="1800" dirty="0">
                <a:solidFill>
                  <a:srgbClr val="595959"/>
                </a:solidFill>
                <a:latin typeface="微软雅黑" panose="020B0503020204020204" pitchFamily="34" charset="-122"/>
                <a:ea typeface="微软雅黑" panose="020B0503020204020204" pitchFamily="34" charset="-122"/>
              </a:rPr>
              <a:t>DESCRIBE|DESC (DATABASES|SCHEMAS) [EXTENDED] db_name;</a:t>
            </a:r>
          </a:p>
        </p:txBody>
      </p:sp>
      <p:sp>
        <p:nvSpPr>
          <p:cNvPr id="26" name="文本框 25"/>
          <p:cNvSpPr txBox="1"/>
          <p:nvPr/>
        </p:nvSpPr>
        <p:spPr>
          <a:xfrm>
            <a:off x="1718945" y="4209648"/>
            <a:ext cx="3300095" cy="506730"/>
          </a:xfrm>
          <a:prstGeom prst="rect">
            <a:avLst/>
          </a:prstGeom>
          <a:noFill/>
        </p:spPr>
        <p:txBody>
          <a:bodyPr wrap="none" rtlCol="0">
            <a:spAutoFit/>
          </a:bodyPr>
          <a:lstStyle/>
          <a:p>
            <a:pPr indent="0" fontAlgn="auto">
              <a:lnSpc>
                <a:spcPct val="150000"/>
              </a:lnSpc>
            </a:pPr>
            <a:r>
              <a:rPr lang="zh-CN" sz="1800" dirty="0">
                <a:latin typeface="微软雅黑" panose="020B0503020204020204" pitchFamily="34" charset="-122"/>
                <a:ea typeface="微软雅黑" panose="020B0503020204020204" pitchFamily="34" charset="-122"/>
                <a:sym typeface="+mn-ea"/>
              </a:rPr>
              <a:t>查询Hive数据库</a:t>
            </a:r>
            <a:r>
              <a:rPr lang="zh-CN" sz="1800" dirty="0">
                <a:solidFill>
                  <a:srgbClr val="006BBC"/>
                </a:solidFill>
                <a:latin typeface="微软雅黑" panose="020B0503020204020204" pitchFamily="34" charset="-122"/>
                <a:ea typeface="微软雅黑" panose="020B0503020204020204" pitchFamily="34" charset="-122"/>
                <a:sym typeface="+mn-ea"/>
              </a:rPr>
              <a:t>itcast</a:t>
            </a:r>
            <a:r>
              <a:rPr lang="zh-CN" sz="1800" dirty="0">
                <a:latin typeface="微软雅黑" panose="020B0503020204020204" pitchFamily="34" charset="-122"/>
                <a:ea typeface="微软雅黑" panose="020B0503020204020204" pitchFamily="34" charset="-122"/>
                <a:sym typeface="+mn-ea"/>
              </a:rPr>
              <a:t>的信息。</a:t>
            </a:r>
          </a:p>
        </p:txBody>
      </p:sp>
      <p:sp>
        <p:nvSpPr>
          <p:cNvPr id="27" name="文本框 26"/>
          <p:cNvSpPr txBox="1"/>
          <p:nvPr/>
        </p:nvSpPr>
        <p:spPr>
          <a:xfrm>
            <a:off x="1459101" y="4848159"/>
            <a:ext cx="3992282" cy="418128"/>
          </a:xfrm>
          <a:prstGeom prst="rect">
            <a:avLst/>
          </a:prstGeom>
          <a:solidFill>
            <a:schemeClr val="bg1">
              <a:lumMod val="95000"/>
            </a:schemeClr>
          </a:solidFill>
          <a:ln w="9525">
            <a:noFill/>
          </a:ln>
        </p:spPr>
        <p:txBody>
          <a:bodyPr wrap="square">
            <a:spAutoFit/>
          </a:bodyPr>
          <a:lstStyle/>
          <a:p>
            <a:pPr indent="266700" fontAlgn="auto">
              <a:lnSpc>
                <a:spcPct val="150000"/>
              </a:lnSpc>
            </a:pPr>
            <a:r>
              <a:rPr sz="1600" b="0" dirty="0">
                <a:solidFill>
                  <a:srgbClr val="595959"/>
                </a:solidFill>
                <a:latin typeface="微软雅黑" panose="020B0503020204020204" pitchFamily="34" charset="-122"/>
                <a:ea typeface="微软雅黑" panose="020B0503020204020204" pitchFamily="34" charset="-122"/>
              </a:rPr>
              <a:t>DESC DATABASE EXTENDED itcast;</a:t>
            </a:r>
          </a:p>
        </p:txBody>
      </p:sp>
      <p:sp>
        <p:nvSpPr>
          <p:cNvPr id="100" name="文本框 99"/>
          <p:cNvSpPr txBox="1"/>
          <p:nvPr/>
        </p:nvSpPr>
        <p:spPr>
          <a:xfrm>
            <a:off x="1056742" y="2439916"/>
            <a:ext cx="9863000" cy="1294585"/>
          </a:xfrm>
          <a:prstGeom prst="rect">
            <a:avLst/>
          </a:prstGeom>
          <a:noFill/>
          <a:ln w="9525">
            <a:noFill/>
          </a:ln>
        </p:spPr>
        <p:txBody>
          <a:bodyPr wrap="square">
            <a:spAutoFit/>
          </a:bodyPr>
          <a:lstStyle/>
          <a:p>
            <a:pPr marL="285750" indent="-285750" fontAlgn="auto">
              <a:lnSpc>
                <a:spcPct val="150000"/>
              </a:lnSpc>
              <a:buFont typeface="Wingdings" panose="05000000000000000000" charset="0"/>
              <a:buChar char="l"/>
            </a:pPr>
            <a:r>
              <a:rPr lang="en-US" sz="1800" b="0" dirty="0">
                <a:latin typeface="微软雅黑" panose="020B0503020204020204" pitchFamily="34" charset="-122"/>
                <a:ea typeface="微软雅黑" panose="020B0503020204020204" pitchFamily="34" charset="-122"/>
                <a:cs typeface="微软雅黑" panose="020B0503020204020204" pitchFamily="34" charset="-122"/>
              </a:rPr>
              <a:t>DESCRIBE|DESC (DATABASES|SCHEMAS)</a:t>
            </a:r>
            <a:r>
              <a:rPr lang="zh-CN" sz="1800" b="0" dirty="0">
                <a:latin typeface="微软雅黑" panose="020B0503020204020204" pitchFamily="34" charset="-122"/>
                <a:ea typeface="微软雅黑" panose="020B0503020204020204" pitchFamily="34" charset="-122"/>
                <a:cs typeface="微软雅黑" panose="020B0503020204020204" pitchFamily="34" charset="-122"/>
              </a:rPr>
              <a:t>：表示</a:t>
            </a:r>
            <a:r>
              <a:rPr lang="zh-CN" sz="1800" b="0" dirty="0">
                <a:solidFill>
                  <a:srgbClr val="006BBC"/>
                </a:solidFill>
                <a:latin typeface="微软雅黑" panose="020B0503020204020204" pitchFamily="34" charset="-122"/>
                <a:ea typeface="微软雅黑" panose="020B0503020204020204" pitchFamily="34" charset="-122"/>
                <a:cs typeface="微软雅黑" panose="020B0503020204020204" pitchFamily="34" charset="-122"/>
              </a:rPr>
              <a:t>查询数据库</a:t>
            </a:r>
            <a:r>
              <a:rPr lang="zh-CN" sz="1800" b="0" dirty="0">
                <a:latin typeface="微软雅黑" panose="020B0503020204020204" pitchFamily="34" charset="-122"/>
                <a:ea typeface="微软雅黑" panose="020B0503020204020204" pitchFamily="34" charset="-122"/>
                <a:cs typeface="微软雅黑" panose="020B0503020204020204" pitchFamily="34" charset="-122"/>
              </a:rPr>
              <a:t>信息的语句；</a:t>
            </a:r>
          </a:p>
          <a:p>
            <a:pPr marL="285750" indent="-285750" fontAlgn="auto">
              <a:lnSpc>
                <a:spcPct val="150000"/>
              </a:lnSpc>
              <a:buFont typeface="Wingdings" panose="05000000000000000000" charset="0"/>
              <a:buChar char="l"/>
            </a:pPr>
            <a:r>
              <a:rPr lang="en-US" sz="1800" b="0" dirty="0">
                <a:latin typeface="微软雅黑" panose="020B0503020204020204" pitchFamily="34" charset="-122"/>
                <a:ea typeface="微软雅黑" panose="020B0503020204020204" pitchFamily="34" charset="-122"/>
                <a:cs typeface="微软雅黑" panose="020B0503020204020204" pitchFamily="34" charset="-122"/>
              </a:rPr>
              <a:t>EXTENDED</a:t>
            </a:r>
            <a:r>
              <a:rPr lang="zh-CN" sz="1800" b="0" dirty="0">
                <a:latin typeface="微软雅黑" panose="020B0503020204020204" pitchFamily="34" charset="-122"/>
                <a:ea typeface="微软雅黑" panose="020B0503020204020204" pitchFamily="34" charset="-122"/>
                <a:cs typeface="微软雅黑" panose="020B0503020204020204" pitchFamily="34" charset="-122"/>
              </a:rPr>
              <a:t>：可选，在查询数据库的信息中显示属性；</a:t>
            </a:r>
          </a:p>
          <a:p>
            <a:pPr marL="285750" indent="-285750" fontAlgn="auto">
              <a:lnSpc>
                <a:spcPct val="150000"/>
              </a:lnSpc>
              <a:buFont typeface="Wingdings" panose="05000000000000000000" charset="0"/>
              <a:buChar char="l"/>
            </a:pPr>
            <a:r>
              <a:rPr lang="en-US" sz="1800" b="0" dirty="0" err="1">
                <a:latin typeface="微软雅黑" panose="020B0503020204020204" pitchFamily="34" charset="-122"/>
                <a:ea typeface="微软雅黑" panose="020B0503020204020204" pitchFamily="34" charset="-122"/>
                <a:cs typeface="微软雅黑" panose="020B0503020204020204" pitchFamily="34" charset="-122"/>
              </a:rPr>
              <a:t>db_name</a:t>
            </a:r>
            <a:r>
              <a:rPr lang="zh-CN" sz="1800" b="0" dirty="0">
                <a:latin typeface="微软雅黑" panose="020B0503020204020204" pitchFamily="34" charset="-122"/>
                <a:ea typeface="微软雅黑" panose="020B0503020204020204" pitchFamily="34" charset="-122"/>
                <a:cs typeface="微软雅黑" panose="020B0503020204020204" pitchFamily="34" charset="-122"/>
              </a:rPr>
              <a:t>：用于指定</a:t>
            </a:r>
            <a:r>
              <a:rPr lang="zh-CN" sz="1800" b="0" dirty="0">
                <a:solidFill>
                  <a:srgbClr val="006BBC"/>
                </a:solidFill>
                <a:latin typeface="微软雅黑" panose="020B0503020204020204" pitchFamily="34" charset="-122"/>
                <a:ea typeface="微软雅黑" panose="020B0503020204020204" pitchFamily="34" charset="-122"/>
                <a:cs typeface="微软雅黑" panose="020B0503020204020204" pitchFamily="34" charset="-122"/>
              </a:rPr>
              <a:t>查询的数据库名称</a:t>
            </a:r>
            <a:r>
              <a:rPr lang="zh-CN" sz="1800" b="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800" dirty="0"/>
          </a:p>
        </p:txBody>
      </p:sp>
      <p:pic>
        <p:nvPicPr>
          <p:cNvPr id="5" name="图片 4"/>
          <p:cNvPicPr>
            <a:picLocks noChangeAspect="1"/>
          </p:cNvPicPr>
          <p:nvPr/>
        </p:nvPicPr>
        <p:blipFill>
          <a:blip r:embed="rId4"/>
          <a:stretch>
            <a:fillRect/>
          </a:stretch>
        </p:blipFill>
        <p:spPr>
          <a:xfrm>
            <a:off x="5504115" y="4077866"/>
            <a:ext cx="6511781" cy="1469893"/>
          </a:xfrm>
          <a:prstGeom prst="rect">
            <a:avLst/>
          </a:prstGeom>
        </p:spPr>
      </p:pic>
      <p:sp>
        <p:nvSpPr>
          <p:cNvPr id="14" name="矩形 13"/>
          <p:cNvSpPr/>
          <p:nvPr/>
        </p:nvSpPr>
        <p:spPr>
          <a:xfrm>
            <a:off x="1056742" y="4077867"/>
            <a:ext cx="578217" cy="1424808"/>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800" dirty="0"/>
              <a:t>示</a:t>
            </a:r>
            <a:endParaRPr kumimoji="1" lang="en-US" altLang="zh-CN" sz="1800" dirty="0"/>
          </a:p>
          <a:p>
            <a:pPr algn="ctr"/>
            <a:r>
              <a:rPr kumimoji="1" lang="zh-CN" altLang="en-US" sz="1800" dirty="0"/>
              <a:t>例</a:t>
            </a:r>
          </a:p>
        </p:txBody>
      </p:sp>
      <p:sp>
        <p:nvSpPr>
          <p:cNvPr id="15" name="矩形 14"/>
          <p:cNvSpPr/>
          <p:nvPr/>
        </p:nvSpPr>
        <p:spPr>
          <a:xfrm>
            <a:off x="1056742" y="4077866"/>
            <a:ext cx="4394641" cy="1424809"/>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a:solidFill>
                  <a:srgbClr val="595959"/>
                </a:solidFill>
                <a:latin typeface="微软雅黑" panose="020B0503020204020204" pitchFamily="34" charset="-122"/>
                <a:ea typeface="微软雅黑" panose="020B0503020204020204" pitchFamily="34" charset="-122"/>
                <a:cs typeface="+mn-ea"/>
                <a:sym typeface="+mn-lt"/>
              </a:rPr>
              <a:t>3.1.4  </a:t>
            </a:r>
            <a:r>
              <a:rPr lang="zh-CN" altLang="en-US" sz="2400" b="1">
                <a:solidFill>
                  <a:srgbClr val="595959"/>
                </a:solidFill>
                <a:latin typeface="微软雅黑" panose="020B0503020204020204" pitchFamily="34" charset="-122"/>
                <a:ea typeface="微软雅黑" panose="020B0503020204020204" pitchFamily="34" charset="-122"/>
                <a:cs typeface="+mn-ea"/>
                <a:sym typeface="+mn-lt"/>
              </a:rPr>
              <a:t>切换数据库</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3108325"/>
            <a:ext cx="5967873" cy="168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掌握数据库的基本操作，能够灵活使用</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语句对Hive中的数据库进行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切换</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452110" y="334137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051615" y="470195"/>
            <a:ext cx="495151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a:solidFill>
                  <a:srgbClr val="595959"/>
                </a:solidFill>
                <a:latin typeface="微软雅黑" panose="020B0503020204020204" pitchFamily="34" charset="-122"/>
                <a:ea typeface="微软雅黑" panose="020B0503020204020204" pitchFamily="34" charset="-122"/>
                <a:cs typeface="+mn-ea"/>
                <a:sym typeface="+mn-lt"/>
              </a:rPr>
              <a:t>3.1.4  </a:t>
            </a:r>
            <a:r>
              <a:rPr lang="zh-CN" altLang="en-US" sz="2400" b="1">
                <a:solidFill>
                  <a:srgbClr val="595959"/>
                </a:solidFill>
                <a:latin typeface="微软雅黑" panose="020B0503020204020204" pitchFamily="34" charset="-122"/>
                <a:ea typeface="微软雅黑" panose="020B0503020204020204" pitchFamily="34" charset="-122"/>
                <a:cs typeface="+mn-ea"/>
                <a:sym typeface="+mn-lt"/>
              </a:rPr>
              <a:t>切换数据库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a:p>
            <a:pPr algn="l"/>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7" name="文本框 6"/>
          <p:cNvSpPr txBox="1"/>
          <p:nvPr/>
        </p:nvSpPr>
        <p:spPr>
          <a:xfrm>
            <a:off x="1278975" y="1137912"/>
            <a:ext cx="4384183" cy="368300"/>
          </a:xfrm>
          <a:prstGeom prst="rect">
            <a:avLst/>
          </a:prstGeom>
          <a:noFill/>
        </p:spPr>
        <p:txBody>
          <a:bodyPr wrap="square" rtlCol="0">
            <a:spAutoFit/>
          </a:bodyPr>
          <a:lstStyle/>
          <a:p>
            <a:r>
              <a:rPr lang="zh-CN" altLang="en-US" sz="1800" dirty="0">
                <a:solidFill>
                  <a:srgbClr val="006BBC"/>
                </a:solidFill>
                <a:latin typeface="微软雅黑" panose="020B0503020204020204" pitchFamily="34" charset="-122"/>
                <a:ea typeface="微软雅黑" panose="020B0503020204020204" pitchFamily="34" charset="-122"/>
              </a:rPr>
              <a:t>切换数据库</a:t>
            </a:r>
            <a:r>
              <a:rPr lang="zh-CN" altLang="en-US" sz="1800" dirty="0">
                <a:solidFill>
                  <a:schemeClr val="tx1">
                    <a:lumMod val="50000"/>
                    <a:lumOff val="50000"/>
                  </a:schemeClr>
                </a:solidFill>
                <a:latin typeface="微软雅黑" panose="020B0503020204020204" pitchFamily="34" charset="-122"/>
                <a:ea typeface="微软雅黑" panose="020B0503020204020204" pitchFamily="34" charset="-122"/>
              </a:rPr>
              <a:t>的语法格式：</a:t>
            </a:r>
            <a:endParaRPr lang="zh-CN" sz="1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3"/>
          <a:stretch>
            <a:fillRect/>
          </a:stretch>
        </p:blipFill>
        <p:spPr>
          <a:xfrm>
            <a:off x="1252979" y="1740035"/>
            <a:ext cx="4044315" cy="539750"/>
          </a:xfrm>
          <a:prstGeom prst="rect">
            <a:avLst/>
          </a:prstGeom>
        </p:spPr>
      </p:pic>
      <p:sp>
        <p:nvSpPr>
          <p:cNvPr id="26" name="文本框 25"/>
          <p:cNvSpPr txBox="1"/>
          <p:nvPr/>
        </p:nvSpPr>
        <p:spPr>
          <a:xfrm>
            <a:off x="2000871" y="4003057"/>
            <a:ext cx="4300161" cy="458908"/>
          </a:xfrm>
          <a:prstGeom prst="rect">
            <a:avLst/>
          </a:prstGeom>
          <a:noFill/>
        </p:spPr>
        <p:txBody>
          <a:bodyPr wrap="square" rtlCol="0">
            <a:spAutoFit/>
          </a:bodyPr>
          <a:lstStyle/>
          <a:p>
            <a:pPr indent="0" fontAlgn="auto">
              <a:lnSpc>
                <a:spcPct val="150000"/>
              </a:lnSpc>
            </a:pPr>
            <a:r>
              <a:rPr lang="zh-CN" sz="1800" dirty="0">
                <a:latin typeface="微软雅黑" panose="020B0503020204020204" pitchFamily="34" charset="-122"/>
                <a:ea typeface="微软雅黑" panose="020B0503020204020204" pitchFamily="34" charset="-122"/>
                <a:sym typeface="+mn-ea"/>
              </a:rPr>
              <a:t>将当前使用的数据库</a:t>
            </a:r>
            <a:r>
              <a:rPr lang="zh-CN" sz="1800" dirty="0">
                <a:solidFill>
                  <a:srgbClr val="006BBC"/>
                </a:solidFill>
                <a:latin typeface="微软雅黑" panose="020B0503020204020204" pitchFamily="34" charset="-122"/>
                <a:ea typeface="微软雅黑" panose="020B0503020204020204" pitchFamily="34" charset="-122"/>
                <a:sym typeface="+mn-ea"/>
              </a:rPr>
              <a:t>切换至数据库itcast</a:t>
            </a:r>
            <a:r>
              <a:rPr lang="zh-CN" altLang="en-US" sz="1800" dirty="0">
                <a:solidFill>
                  <a:srgbClr val="006BBC"/>
                </a:solidFill>
                <a:latin typeface="微软雅黑" panose="020B0503020204020204" pitchFamily="34" charset="-122"/>
                <a:ea typeface="微软雅黑" panose="020B0503020204020204" pitchFamily="34" charset="-122"/>
                <a:sym typeface="+mn-ea"/>
              </a:rPr>
              <a:t>。</a:t>
            </a:r>
            <a:endParaRPr lang="zh-CN" sz="1800" dirty="0">
              <a:latin typeface="微软雅黑" panose="020B0503020204020204" pitchFamily="34" charset="-122"/>
              <a:ea typeface="微软雅黑" panose="020B0503020204020204" pitchFamily="34" charset="-122"/>
              <a:sym typeface="+mn-ea"/>
            </a:endParaRPr>
          </a:p>
        </p:txBody>
      </p:sp>
      <p:sp>
        <p:nvSpPr>
          <p:cNvPr id="27" name="文本框 26"/>
          <p:cNvSpPr txBox="1"/>
          <p:nvPr/>
        </p:nvSpPr>
        <p:spPr>
          <a:xfrm>
            <a:off x="2105413" y="4655576"/>
            <a:ext cx="3950579" cy="460375"/>
          </a:xfrm>
          <a:prstGeom prst="rect">
            <a:avLst/>
          </a:prstGeom>
          <a:solidFill>
            <a:schemeClr val="bg1">
              <a:lumMod val="95000"/>
            </a:schemeClr>
          </a:solidFill>
          <a:ln w="9525">
            <a:noFill/>
          </a:ln>
        </p:spPr>
        <p:txBody>
          <a:bodyPr wrap="square">
            <a:spAutoFit/>
          </a:bodyPr>
          <a:lstStyle/>
          <a:p>
            <a:pPr indent="266700" fontAlgn="auto">
              <a:lnSpc>
                <a:spcPct val="150000"/>
              </a:lnSpc>
            </a:pPr>
            <a:r>
              <a:rPr sz="1600" b="0" dirty="0">
                <a:solidFill>
                  <a:srgbClr val="595959"/>
                </a:solidFill>
                <a:latin typeface="微软雅黑" panose="020B0503020204020204" pitchFamily="34" charset="-122"/>
                <a:ea typeface="微软雅黑" panose="020B0503020204020204" pitchFamily="34" charset="-122"/>
              </a:rPr>
              <a:t>USE  itcast;</a:t>
            </a:r>
          </a:p>
        </p:txBody>
      </p:sp>
      <p:sp>
        <p:nvSpPr>
          <p:cNvPr id="3" name="文本框 2"/>
          <p:cNvSpPr txBox="1"/>
          <p:nvPr/>
        </p:nvSpPr>
        <p:spPr>
          <a:xfrm>
            <a:off x="1278975" y="1748605"/>
            <a:ext cx="4911090" cy="460375"/>
          </a:xfrm>
          <a:prstGeom prst="rect">
            <a:avLst/>
          </a:prstGeom>
          <a:noFill/>
          <a:ln w="9525">
            <a:noFill/>
          </a:ln>
        </p:spPr>
        <p:txBody>
          <a:bodyPr wrap="square">
            <a:spAutoFit/>
          </a:bodyPr>
          <a:lstStyle/>
          <a:p>
            <a:pPr indent="266700" fontAlgn="auto">
              <a:lnSpc>
                <a:spcPct val="150000"/>
              </a:lnSpc>
            </a:pPr>
            <a:r>
              <a:rPr sz="1600" b="0" dirty="0">
                <a:solidFill>
                  <a:srgbClr val="595959"/>
                </a:solidFill>
                <a:latin typeface="微软雅黑" panose="020B0503020204020204" pitchFamily="34" charset="-122"/>
                <a:ea typeface="微软雅黑" panose="020B0503020204020204" pitchFamily="34" charset="-122"/>
              </a:rPr>
              <a:t>USE db_name;</a:t>
            </a:r>
            <a:endParaRPr sz="1600" dirty="0">
              <a:solidFill>
                <a:srgbClr val="595959"/>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278975" y="2480729"/>
            <a:ext cx="5080000" cy="922020"/>
          </a:xfrm>
          <a:prstGeom prst="rect">
            <a:avLst/>
          </a:prstGeom>
          <a:noFill/>
          <a:ln w="9525">
            <a:noFill/>
          </a:ln>
        </p:spPr>
        <p:txBody>
          <a:bodyPr>
            <a:spAutoFit/>
          </a:bodyPr>
          <a:lstStyle/>
          <a:p>
            <a:pPr marL="285750" indent="-285750" fontAlgn="auto">
              <a:lnSpc>
                <a:spcPct val="150000"/>
              </a:lnSpc>
              <a:buFont typeface="Wingdings" panose="05000000000000000000" charset="0"/>
              <a:buChar char="l"/>
            </a:pPr>
            <a:r>
              <a:rPr lang="zh-CN" sz="1800" b="0" dirty="0">
                <a:latin typeface="微软雅黑" panose="020B0503020204020204" pitchFamily="34" charset="-122"/>
                <a:ea typeface="微软雅黑" panose="020B0503020204020204" pitchFamily="34" charset="-122"/>
              </a:rPr>
              <a:t>USE：表示</a:t>
            </a:r>
            <a:r>
              <a:rPr lang="zh-CN" sz="1800" b="0" dirty="0">
                <a:solidFill>
                  <a:srgbClr val="006BBC"/>
                </a:solidFill>
                <a:latin typeface="微软雅黑" panose="020B0503020204020204" pitchFamily="34" charset="-122"/>
                <a:ea typeface="微软雅黑" panose="020B0503020204020204" pitchFamily="34" charset="-122"/>
              </a:rPr>
              <a:t>切换数据库</a:t>
            </a:r>
            <a:r>
              <a:rPr lang="zh-CN" sz="1800" b="0" dirty="0">
                <a:latin typeface="微软雅黑" panose="020B0503020204020204" pitchFamily="34" charset="-122"/>
                <a:ea typeface="微软雅黑" panose="020B0503020204020204" pitchFamily="34" charset="-122"/>
              </a:rPr>
              <a:t>的语句；</a:t>
            </a:r>
          </a:p>
          <a:p>
            <a:pPr marL="285750" indent="-285750" fontAlgn="auto">
              <a:lnSpc>
                <a:spcPct val="150000"/>
              </a:lnSpc>
              <a:buFont typeface="Wingdings" panose="05000000000000000000" charset="0"/>
              <a:buChar char="l"/>
            </a:pPr>
            <a:r>
              <a:rPr lang="zh-CN" sz="1800" b="0" dirty="0">
                <a:latin typeface="微软雅黑" panose="020B0503020204020204" pitchFamily="34" charset="-122"/>
                <a:ea typeface="微软雅黑" panose="020B0503020204020204" pitchFamily="34" charset="-122"/>
              </a:rPr>
              <a:t>db_name：指定</a:t>
            </a:r>
            <a:r>
              <a:rPr lang="zh-CN" sz="1800" b="0" dirty="0">
                <a:solidFill>
                  <a:srgbClr val="006BBC"/>
                </a:solidFill>
                <a:latin typeface="微软雅黑" panose="020B0503020204020204" pitchFamily="34" charset="-122"/>
                <a:ea typeface="微软雅黑" panose="020B0503020204020204" pitchFamily="34" charset="-122"/>
              </a:rPr>
              <a:t>数据库名称</a:t>
            </a:r>
            <a:r>
              <a:rPr lang="zh-CN" sz="1800" b="0" dirty="0">
                <a:latin typeface="微软雅黑" panose="020B0503020204020204" pitchFamily="34" charset="-122"/>
                <a:ea typeface="微软雅黑" panose="020B0503020204020204" pitchFamily="34" charset="-122"/>
              </a:rPr>
              <a:t>；</a:t>
            </a:r>
            <a:endParaRPr lang="zh-CN" altLang="en-US" dirty="0"/>
          </a:p>
        </p:txBody>
      </p:sp>
      <p:sp>
        <p:nvSpPr>
          <p:cNvPr id="14" name="矩形 13"/>
          <p:cNvSpPr/>
          <p:nvPr/>
        </p:nvSpPr>
        <p:spPr>
          <a:xfrm>
            <a:off x="1247441" y="3949099"/>
            <a:ext cx="643802" cy="128089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800" dirty="0"/>
              <a:t>示</a:t>
            </a:r>
            <a:endParaRPr kumimoji="1" lang="en-US" altLang="zh-CN" sz="1800" dirty="0"/>
          </a:p>
          <a:p>
            <a:pPr algn="ctr"/>
            <a:r>
              <a:rPr kumimoji="1" lang="zh-CN" altLang="en-US" sz="1800" dirty="0"/>
              <a:t>例</a:t>
            </a:r>
          </a:p>
        </p:txBody>
      </p:sp>
      <p:sp>
        <p:nvSpPr>
          <p:cNvPr id="15" name="矩形 14"/>
          <p:cNvSpPr/>
          <p:nvPr/>
        </p:nvSpPr>
        <p:spPr>
          <a:xfrm>
            <a:off x="1269112" y="3941913"/>
            <a:ext cx="5061101" cy="1288081"/>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5" name="图片 4"/>
          <p:cNvPicPr>
            <a:picLocks noChangeAspect="1"/>
          </p:cNvPicPr>
          <p:nvPr/>
        </p:nvPicPr>
        <p:blipFill>
          <a:blip r:embed="rId4"/>
          <a:stretch>
            <a:fillRect/>
          </a:stretch>
        </p:blipFill>
        <p:spPr>
          <a:xfrm>
            <a:off x="7894771" y="1971452"/>
            <a:ext cx="2628407" cy="291668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a:solidFill>
                  <a:srgbClr val="595959"/>
                </a:solidFill>
                <a:latin typeface="微软雅黑" panose="020B0503020204020204" pitchFamily="34" charset="-122"/>
                <a:ea typeface="微软雅黑" panose="020B0503020204020204" pitchFamily="34" charset="-122"/>
                <a:cs typeface="+mn-ea"/>
                <a:sym typeface="+mn-lt"/>
              </a:rPr>
              <a:t>3.1.5  </a:t>
            </a:r>
            <a:r>
              <a:rPr lang="zh-CN" altLang="en-US" sz="2400" b="1">
                <a:solidFill>
                  <a:srgbClr val="595959"/>
                </a:solidFill>
                <a:latin typeface="微软雅黑" panose="020B0503020204020204" pitchFamily="34" charset="-122"/>
                <a:ea typeface="微软雅黑" panose="020B0503020204020204" pitchFamily="34" charset="-122"/>
                <a:cs typeface="+mn-ea"/>
                <a:sym typeface="+mn-lt"/>
              </a:rPr>
              <a:t>修改数据库</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3180080"/>
            <a:ext cx="5823857" cy="168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掌握数据库的基本操作，能够灵活使用</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语句对Hive中的数据库进行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修改</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452110" y="334137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054155" y="467655"/>
            <a:ext cx="495151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a:solidFill>
                  <a:srgbClr val="595959"/>
                </a:solidFill>
                <a:latin typeface="微软雅黑" panose="020B0503020204020204" pitchFamily="34" charset="-122"/>
                <a:ea typeface="微软雅黑" panose="020B0503020204020204" pitchFamily="34" charset="-122"/>
                <a:cs typeface="+mn-ea"/>
                <a:sym typeface="+mn-lt"/>
              </a:rPr>
              <a:t>3.1.5  </a:t>
            </a:r>
            <a:r>
              <a:rPr lang="zh-CN" altLang="en-US" sz="2400" b="1">
                <a:solidFill>
                  <a:srgbClr val="595959"/>
                </a:solidFill>
                <a:latin typeface="微软雅黑" panose="020B0503020204020204" pitchFamily="34" charset="-122"/>
                <a:ea typeface="微软雅黑" panose="020B0503020204020204" pitchFamily="34" charset="-122"/>
                <a:cs typeface="+mn-ea"/>
                <a:sym typeface="+mn-lt"/>
              </a:rPr>
              <a:t>修改数据库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a:p>
            <a:pPr algn="l"/>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7" name="文本框 6"/>
          <p:cNvSpPr txBox="1"/>
          <p:nvPr/>
        </p:nvSpPr>
        <p:spPr>
          <a:xfrm>
            <a:off x="1054154" y="1113731"/>
            <a:ext cx="9577555" cy="400110"/>
          </a:xfrm>
          <a:prstGeom prst="rect">
            <a:avLst/>
          </a:prstGeom>
          <a:noFill/>
        </p:spPr>
        <p:txBody>
          <a:bodyPr wrap="square" rtlCol="0">
            <a:spAutoFit/>
          </a:bodyPr>
          <a:lstStyle/>
          <a:p>
            <a:r>
              <a:rPr sz="2000" dirty="0" err="1">
                <a:latin typeface="微软雅黑" panose="020B0503020204020204" pitchFamily="34" charset="-122"/>
                <a:ea typeface="微软雅黑" panose="020B0503020204020204" pitchFamily="34" charset="-122"/>
              </a:rPr>
              <a:t>Hive中可以修改数据库信息中的</a:t>
            </a:r>
            <a:r>
              <a:rPr sz="2000" dirty="0" err="1">
                <a:solidFill>
                  <a:srgbClr val="006BBC"/>
                </a:solidFill>
                <a:latin typeface="微软雅黑" panose="020B0503020204020204" pitchFamily="34" charset="-122"/>
                <a:ea typeface="微软雅黑" panose="020B0503020204020204" pitchFamily="34" charset="-122"/>
              </a:rPr>
              <a:t>属性和所有者</a:t>
            </a:r>
            <a:r>
              <a:rPr sz="2000" dirty="0" err="1">
                <a:latin typeface="微软雅黑" panose="020B0503020204020204" pitchFamily="34" charset="-122"/>
                <a:ea typeface="微软雅黑" panose="020B0503020204020204" pitchFamily="34" charset="-122"/>
              </a:rPr>
              <a:t>，修改数据库信息的语法格式如下</a:t>
            </a:r>
            <a:r>
              <a:rPr lang="zh-CN" sz="2000" dirty="0">
                <a:latin typeface="微软雅黑" panose="020B0503020204020204" pitchFamily="34" charset="-122"/>
                <a:ea typeface="微软雅黑" panose="020B0503020204020204" pitchFamily="34" charset="-122"/>
              </a:rPr>
              <a:t>。</a:t>
            </a:r>
          </a:p>
        </p:txBody>
      </p:sp>
      <p:pic>
        <p:nvPicPr>
          <p:cNvPr id="11" name="图片 10"/>
          <p:cNvPicPr>
            <a:picLocks noChangeAspect="1"/>
          </p:cNvPicPr>
          <p:nvPr/>
        </p:nvPicPr>
        <p:blipFill>
          <a:blip r:embed="rId3"/>
          <a:stretch>
            <a:fillRect/>
          </a:stretch>
        </p:blipFill>
        <p:spPr>
          <a:xfrm>
            <a:off x="1191556" y="1737836"/>
            <a:ext cx="9302750" cy="2205355"/>
          </a:xfrm>
          <a:prstGeom prst="rect">
            <a:avLst/>
          </a:prstGeom>
        </p:spPr>
      </p:pic>
      <p:sp>
        <p:nvSpPr>
          <p:cNvPr id="3" name="文本框 2"/>
          <p:cNvSpPr txBox="1"/>
          <p:nvPr/>
        </p:nvSpPr>
        <p:spPr>
          <a:xfrm>
            <a:off x="1182357" y="1871503"/>
            <a:ext cx="9086215" cy="1938020"/>
          </a:xfrm>
          <a:prstGeom prst="rect">
            <a:avLst/>
          </a:prstGeom>
          <a:noFill/>
          <a:ln w="9525">
            <a:noFill/>
          </a:ln>
        </p:spPr>
        <p:txBody>
          <a:bodyPr wrap="square">
            <a:spAutoFit/>
          </a:bodyPr>
          <a:lstStyle/>
          <a:p>
            <a:pPr indent="266700" fontAlgn="auto">
              <a:lnSpc>
                <a:spcPct val="150000"/>
              </a:lnSpc>
            </a:pPr>
            <a:r>
              <a:rPr sz="1600" b="0" dirty="0">
                <a:solidFill>
                  <a:srgbClr val="595959"/>
                </a:solidFill>
                <a:latin typeface="微软雅黑" panose="020B0503020204020204" pitchFamily="34" charset="-122"/>
                <a:ea typeface="微软雅黑" panose="020B0503020204020204" pitchFamily="34" charset="-122"/>
              </a:rPr>
              <a:t>/*修改数据库属性*/</a:t>
            </a:r>
          </a:p>
          <a:p>
            <a:pPr indent="266700" fontAlgn="auto">
              <a:lnSpc>
                <a:spcPct val="150000"/>
              </a:lnSpc>
            </a:pPr>
            <a:r>
              <a:rPr sz="1600" b="0" dirty="0">
                <a:solidFill>
                  <a:srgbClr val="595959"/>
                </a:solidFill>
                <a:latin typeface="微软雅黑" panose="020B0503020204020204" pitchFamily="34" charset="-122"/>
                <a:ea typeface="微软雅黑" panose="020B0503020204020204" pitchFamily="34" charset="-122"/>
              </a:rPr>
              <a:t>ALTER (DATABASE|SCHEMA) database_name SET DBPROPERTIES</a:t>
            </a:r>
          </a:p>
          <a:p>
            <a:pPr indent="266700" fontAlgn="auto">
              <a:lnSpc>
                <a:spcPct val="150000"/>
              </a:lnSpc>
            </a:pPr>
            <a:r>
              <a:rPr sz="1600" b="0" dirty="0">
                <a:solidFill>
                  <a:srgbClr val="595959"/>
                </a:solidFill>
                <a:latin typeface="微软雅黑" panose="020B0503020204020204" pitchFamily="34" charset="-122"/>
                <a:ea typeface="微软雅黑" panose="020B0503020204020204" pitchFamily="34" charset="-122"/>
              </a:rPr>
              <a:t> (property_name=property_value, ...); </a:t>
            </a:r>
          </a:p>
          <a:p>
            <a:pPr indent="266700" fontAlgn="auto">
              <a:lnSpc>
                <a:spcPct val="150000"/>
              </a:lnSpc>
            </a:pPr>
            <a:r>
              <a:rPr sz="1600" b="0" dirty="0">
                <a:solidFill>
                  <a:srgbClr val="595959"/>
                </a:solidFill>
                <a:latin typeface="微软雅黑" panose="020B0503020204020204" pitchFamily="34" charset="-122"/>
                <a:ea typeface="微软雅黑" panose="020B0503020204020204" pitchFamily="34" charset="-122"/>
              </a:rPr>
              <a:t>/*修改数据库所有者*/</a:t>
            </a:r>
          </a:p>
          <a:p>
            <a:pPr indent="266700" fontAlgn="auto">
              <a:lnSpc>
                <a:spcPct val="150000"/>
              </a:lnSpc>
            </a:pPr>
            <a:r>
              <a:rPr sz="1600" b="0" dirty="0">
                <a:solidFill>
                  <a:srgbClr val="595959"/>
                </a:solidFill>
                <a:latin typeface="微软雅黑" panose="020B0503020204020204" pitchFamily="34" charset="-122"/>
                <a:ea typeface="微软雅黑" panose="020B0503020204020204" pitchFamily="34" charset="-122"/>
              </a:rPr>
              <a:t>ALTER (DATABASE|SCHEMA) database_name SET OWNER [USER|ROLE] user_or_role;</a:t>
            </a:r>
            <a:endParaRPr sz="1600" dirty="0">
              <a:solidFill>
                <a:srgbClr val="59595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82357" y="4167185"/>
            <a:ext cx="10385457" cy="1705403"/>
          </a:xfrm>
          <a:prstGeom prst="rect">
            <a:avLst/>
          </a:prstGeom>
          <a:noFill/>
          <a:ln w="9525">
            <a:noFill/>
          </a:ln>
        </p:spPr>
        <p:txBody>
          <a:bodyPr wrap="square">
            <a:spAutoFit/>
          </a:bodyPr>
          <a:lstStyle/>
          <a:p>
            <a:pPr marL="285750" indent="-285750" fontAlgn="auto">
              <a:lnSpc>
                <a:spcPct val="150000"/>
              </a:lnSpc>
              <a:buFont typeface="Wingdings" panose="05000000000000000000" charset="0"/>
              <a:buChar char="l"/>
            </a:pPr>
            <a:r>
              <a:rPr sz="1800" b="0" dirty="0">
                <a:latin typeface="微软雅黑" panose="020B0503020204020204" pitchFamily="34" charset="-122"/>
                <a:ea typeface="微软雅黑" panose="020B0503020204020204" pitchFamily="34" charset="-122"/>
              </a:rPr>
              <a:t>ALTER (DATABASE|SCHEMA)：</a:t>
            </a:r>
            <a:r>
              <a:rPr sz="1800" b="0" dirty="0" err="1">
                <a:latin typeface="微软雅黑" panose="020B0503020204020204" pitchFamily="34" charset="-122"/>
                <a:ea typeface="微软雅黑" panose="020B0503020204020204" pitchFamily="34" charset="-122"/>
              </a:rPr>
              <a:t>表示</a:t>
            </a:r>
            <a:r>
              <a:rPr sz="1800" b="0" dirty="0" err="1">
                <a:solidFill>
                  <a:srgbClr val="006BBC"/>
                </a:solidFill>
                <a:latin typeface="微软雅黑" panose="020B0503020204020204" pitchFamily="34" charset="-122"/>
                <a:ea typeface="微软雅黑" panose="020B0503020204020204" pitchFamily="34" charset="-122"/>
              </a:rPr>
              <a:t>修改数据库信息</a:t>
            </a:r>
            <a:r>
              <a:rPr sz="1800" b="0" dirty="0" err="1">
                <a:latin typeface="微软雅黑" panose="020B0503020204020204" pitchFamily="34" charset="-122"/>
                <a:ea typeface="微软雅黑" panose="020B0503020204020204" pitchFamily="34" charset="-122"/>
              </a:rPr>
              <a:t>的语句</a:t>
            </a:r>
            <a:r>
              <a:rPr lang="zh-CN" sz="1800" b="0" dirty="0">
                <a:latin typeface="微软雅黑" panose="020B0503020204020204" pitchFamily="34" charset="-122"/>
                <a:ea typeface="微软雅黑" panose="020B0503020204020204" pitchFamily="34" charset="-122"/>
              </a:rPr>
              <a:t>；</a:t>
            </a:r>
          </a:p>
          <a:p>
            <a:pPr marL="285750" indent="-285750" fontAlgn="auto">
              <a:lnSpc>
                <a:spcPct val="150000"/>
              </a:lnSpc>
              <a:buFont typeface="Wingdings" panose="05000000000000000000" charset="0"/>
              <a:buChar char="l"/>
            </a:pPr>
            <a:r>
              <a:rPr sz="1800" b="0" dirty="0" err="1">
                <a:latin typeface="微软雅黑" panose="020B0503020204020204" pitchFamily="34" charset="-122"/>
                <a:ea typeface="微软雅黑" panose="020B0503020204020204" pitchFamily="34" charset="-122"/>
              </a:rPr>
              <a:t>database_name：指定</a:t>
            </a:r>
            <a:r>
              <a:rPr sz="1800" b="0" dirty="0" err="1">
                <a:solidFill>
                  <a:srgbClr val="006BBC"/>
                </a:solidFill>
                <a:latin typeface="微软雅黑" panose="020B0503020204020204" pitchFamily="34" charset="-122"/>
                <a:ea typeface="微软雅黑" panose="020B0503020204020204" pitchFamily="34" charset="-122"/>
              </a:rPr>
              <a:t>数据库名称</a:t>
            </a:r>
            <a:r>
              <a:rPr sz="1800" b="0" dirty="0">
                <a:latin typeface="微软雅黑" panose="020B0503020204020204" pitchFamily="34" charset="-122"/>
                <a:ea typeface="微软雅黑" panose="020B0503020204020204" pitchFamily="34" charset="-122"/>
              </a:rPr>
              <a:t>；</a:t>
            </a:r>
          </a:p>
          <a:p>
            <a:pPr marL="285750" indent="-285750" fontAlgn="auto">
              <a:lnSpc>
                <a:spcPct val="150000"/>
              </a:lnSpc>
              <a:buFont typeface="Wingdings" panose="05000000000000000000" charset="0"/>
              <a:buChar char="l"/>
            </a:pPr>
            <a:r>
              <a:rPr sz="1800" b="0" dirty="0">
                <a:latin typeface="微软雅黑" panose="020B0503020204020204" pitchFamily="34" charset="-122"/>
                <a:ea typeface="微软雅黑" panose="020B0503020204020204" pitchFamily="34" charset="-122"/>
              </a:rPr>
              <a:t>SET DBPROPERTIES (</a:t>
            </a:r>
            <a:r>
              <a:rPr sz="1800" b="0" dirty="0" err="1">
                <a:latin typeface="微软雅黑" panose="020B0503020204020204" pitchFamily="34" charset="-122"/>
                <a:ea typeface="微软雅黑" panose="020B0503020204020204" pitchFamily="34" charset="-122"/>
              </a:rPr>
              <a:t>property_name</a:t>
            </a:r>
            <a:r>
              <a:rPr sz="1800" b="0" dirty="0">
                <a:latin typeface="微软雅黑" panose="020B0503020204020204" pitchFamily="34" charset="-122"/>
                <a:ea typeface="微软雅黑" panose="020B0503020204020204" pitchFamily="34" charset="-122"/>
              </a:rPr>
              <a:t>=</a:t>
            </a:r>
            <a:r>
              <a:rPr sz="1800" b="0" dirty="0" err="1">
                <a:latin typeface="微软雅黑" panose="020B0503020204020204" pitchFamily="34" charset="-122"/>
                <a:ea typeface="微软雅黑" panose="020B0503020204020204" pitchFamily="34" charset="-122"/>
              </a:rPr>
              <a:t>property_value</a:t>
            </a:r>
            <a:r>
              <a:rPr sz="1800" b="0" dirty="0">
                <a:latin typeface="微软雅黑" panose="020B0503020204020204" pitchFamily="34" charset="-122"/>
                <a:ea typeface="微软雅黑" panose="020B0503020204020204" pitchFamily="34" charset="-122"/>
              </a:rPr>
              <a:t>, ...)：</a:t>
            </a:r>
            <a:r>
              <a:rPr sz="1800" b="0" dirty="0" err="1">
                <a:latin typeface="微软雅黑" panose="020B0503020204020204" pitchFamily="34" charset="-122"/>
                <a:ea typeface="微软雅黑" panose="020B0503020204020204" pitchFamily="34" charset="-122"/>
              </a:rPr>
              <a:t>指定</a:t>
            </a:r>
            <a:r>
              <a:rPr sz="1800" b="0" dirty="0" err="1">
                <a:solidFill>
                  <a:srgbClr val="006BBC"/>
                </a:solidFill>
                <a:latin typeface="微软雅黑" panose="020B0503020204020204" pitchFamily="34" charset="-122"/>
                <a:ea typeface="微软雅黑" panose="020B0503020204020204" pitchFamily="34" charset="-122"/>
              </a:rPr>
              <a:t>修改数据库信息</a:t>
            </a:r>
            <a:r>
              <a:rPr sz="1800" b="0" dirty="0" err="1">
                <a:latin typeface="微软雅黑" panose="020B0503020204020204" pitchFamily="34" charset="-122"/>
                <a:ea typeface="微软雅黑" panose="020B0503020204020204" pitchFamily="34" charset="-122"/>
              </a:rPr>
              <a:t>中的属性</a:t>
            </a:r>
            <a:r>
              <a:rPr sz="1800" b="0" dirty="0">
                <a:latin typeface="微软雅黑" panose="020B0503020204020204" pitchFamily="34" charset="-122"/>
                <a:ea typeface="微软雅黑" panose="020B0503020204020204" pitchFamily="34" charset="-122"/>
              </a:rPr>
              <a:t>；</a:t>
            </a:r>
          </a:p>
          <a:p>
            <a:pPr marL="285750" indent="-285750" fontAlgn="auto">
              <a:lnSpc>
                <a:spcPct val="150000"/>
              </a:lnSpc>
              <a:buFont typeface="Wingdings" panose="05000000000000000000" charset="0"/>
              <a:buChar char="l"/>
            </a:pPr>
            <a:r>
              <a:rPr sz="1800" b="0" dirty="0">
                <a:latin typeface="微软雅黑" panose="020B0503020204020204" pitchFamily="34" charset="-122"/>
                <a:ea typeface="微软雅黑" panose="020B0503020204020204" pitchFamily="34" charset="-122"/>
              </a:rPr>
              <a:t>SET OWNER [USER|ROLE] </a:t>
            </a:r>
            <a:r>
              <a:rPr sz="1800" b="0" dirty="0" err="1">
                <a:latin typeface="微软雅黑" panose="020B0503020204020204" pitchFamily="34" charset="-122"/>
                <a:ea typeface="微软雅黑" panose="020B0503020204020204" pitchFamily="34" charset="-122"/>
              </a:rPr>
              <a:t>user_or_role：指定修改数据库信息中的</a:t>
            </a:r>
            <a:r>
              <a:rPr sz="1800" b="0" dirty="0" err="1">
                <a:solidFill>
                  <a:srgbClr val="006BBC"/>
                </a:solidFill>
                <a:latin typeface="微软雅黑" panose="020B0503020204020204" pitchFamily="34" charset="-122"/>
                <a:ea typeface="微软雅黑" panose="020B0503020204020204" pitchFamily="34" charset="-122"/>
              </a:rPr>
              <a:t>所有者</a:t>
            </a:r>
            <a:r>
              <a:rPr lang="zh-CN" sz="1800" b="0" dirty="0">
                <a:solidFill>
                  <a:srgbClr val="006BBC"/>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1004708" y="1999878"/>
            <a:ext cx="8856984" cy="616420"/>
          </a:xfrm>
          <a:prstGeom prst="rect">
            <a:avLst/>
          </a:prstGeom>
        </p:spPr>
      </p:pic>
      <p:sp>
        <p:nvSpPr>
          <p:cNvPr id="31" name="Title 1"/>
          <p:cNvSpPr txBox="1"/>
          <p:nvPr/>
        </p:nvSpPr>
        <p:spPr>
          <a:xfrm>
            <a:off x="1143690" y="470195"/>
            <a:ext cx="495151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a:solidFill>
                  <a:srgbClr val="595959"/>
                </a:solidFill>
                <a:latin typeface="微软雅黑" panose="020B0503020204020204" pitchFamily="34" charset="-122"/>
                <a:ea typeface="微软雅黑" panose="020B0503020204020204" pitchFamily="34" charset="-122"/>
                <a:cs typeface="+mn-ea"/>
                <a:sym typeface="+mn-lt"/>
              </a:rPr>
              <a:t>3.1.5  </a:t>
            </a:r>
            <a:r>
              <a:rPr lang="zh-CN" altLang="en-US" sz="2400" b="1">
                <a:solidFill>
                  <a:srgbClr val="595959"/>
                </a:solidFill>
                <a:latin typeface="微软雅黑" panose="020B0503020204020204" pitchFamily="34" charset="-122"/>
                <a:ea typeface="微软雅黑" panose="020B0503020204020204" pitchFamily="34" charset="-122"/>
                <a:cs typeface="+mn-ea"/>
                <a:sym typeface="+mn-lt"/>
              </a:rPr>
              <a:t>修改数据库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a:p>
            <a:pPr algn="l"/>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2206774" y="1159524"/>
            <a:ext cx="3989839" cy="506730"/>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rPr>
              <a:t>修改数据库itcast中的</a:t>
            </a:r>
            <a:r>
              <a:rPr sz="2000" b="0" dirty="0" err="1">
                <a:solidFill>
                  <a:srgbClr val="006BBC"/>
                </a:solidFill>
                <a:latin typeface="微软雅黑" panose="020B0503020204020204" pitchFamily="34" charset="-122"/>
                <a:ea typeface="微软雅黑" panose="020B0503020204020204" pitchFamily="34" charset="-122"/>
              </a:rPr>
              <a:t>属性</a:t>
            </a:r>
            <a:r>
              <a:rPr lang="zh-CN" sz="2000" b="0" dirty="0">
                <a:latin typeface="微软雅黑" panose="020B0503020204020204" pitchFamily="34" charset="-122"/>
                <a:ea typeface="微软雅黑" panose="020B0503020204020204" pitchFamily="34" charset="-122"/>
              </a:rPr>
              <a:t>。</a:t>
            </a:r>
          </a:p>
        </p:txBody>
      </p:sp>
      <p:sp>
        <p:nvSpPr>
          <p:cNvPr id="18" name="文本框 17"/>
          <p:cNvSpPr txBox="1"/>
          <p:nvPr/>
        </p:nvSpPr>
        <p:spPr>
          <a:xfrm>
            <a:off x="1011547" y="2043043"/>
            <a:ext cx="8856984" cy="418128"/>
          </a:xfrm>
          <a:prstGeom prst="rect">
            <a:avLst/>
          </a:prstGeom>
          <a:solidFill>
            <a:schemeClr val="bg1">
              <a:lumMod val="95000"/>
            </a:schemeClr>
          </a:solidFill>
          <a:ln w="9525">
            <a:noFill/>
          </a:ln>
        </p:spPr>
        <p:txBody>
          <a:bodyPr wrap="square">
            <a:spAutoFit/>
          </a:bodyPr>
          <a:lstStyle/>
          <a:p>
            <a:pPr indent="0" fontAlgn="auto">
              <a:lnSpc>
                <a:spcPct val="150000"/>
              </a:lnSpc>
            </a:pPr>
            <a:r>
              <a:rPr sz="1600" b="0" dirty="0">
                <a:solidFill>
                  <a:srgbClr val="595959"/>
                </a:solidFill>
                <a:latin typeface="微软雅黑" panose="020B0503020204020204" pitchFamily="34" charset="-122"/>
                <a:ea typeface="微软雅黑" panose="020B0503020204020204" pitchFamily="34" charset="-122"/>
              </a:rPr>
              <a:t>ALTER DATABASE itcast SET DBPROPERTIES ("date"="2020-08-18", "locale"="beijing");</a:t>
            </a:r>
            <a:endParaRPr sz="1600" dirty="0">
              <a:solidFill>
                <a:srgbClr val="595959"/>
              </a:solidFill>
              <a:latin typeface="微软雅黑" panose="020B0503020204020204" pitchFamily="34" charset="-122"/>
              <a:ea typeface="微软雅黑" panose="020B0503020204020204" pitchFamily="34" charset="-122"/>
            </a:endParaRPr>
          </a:p>
        </p:txBody>
      </p:sp>
      <p:pic>
        <p:nvPicPr>
          <p:cNvPr id="2" name="图片 1" descr="图片1"/>
          <p:cNvPicPr>
            <a:picLocks noChangeAspect="1"/>
          </p:cNvPicPr>
          <p:nvPr/>
        </p:nvPicPr>
        <p:blipFill>
          <a:blip r:embed="rId4"/>
          <a:srcRect r="2891"/>
          <a:stretch>
            <a:fillRect/>
          </a:stretch>
        </p:blipFill>
        <p:spPr>
          <a:xfrm>
            <a:off x="1011547" y="2925738"/>
            <a:ext cx="10214082" cy="2448272"/>
          </a:xfrm>
          <a:prstGeom prst="rect">
            <a:avLst/>
          </a:prstGeom>
        </p:spPr>
      </p:pic>
      <p:sp>
        <p:nvSpPr>
          <p:cNvPr id="11" name="矩形 10"/>
          <p:cNvSpPr/>
          <p:nvPr/>
        </p:nvSpPr>
        <p:spPr>
          <a:xfrm>
            <a:off x="1004708" y="1125888"/>
            <a:ext cx="1007713" cy="616420"/>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2" name="矩形 11"/>
          <p:cNvSpPr/>
          <p:nvPr/>
        </p:nvSpPr>
        <p:spPr>
          <a:xfrm>
            <a:off x="1004708" y="1121274"/>
            <a:ext cx="5666562" cy="616420"/>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15308" y="572758"/>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学习目标</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dirty="0">
                <a:solidFill>
                  <a:srgbClr val="1369B2"/>
                </a:solidFill>
                <a:latin typeface="微软雅黑" panose="020B0503020204020204" pitchFamily="34" charset="-122"/>
                <a:ea typeface="微软雅黑" panose="020B0503020204020204" pitchFamily="34" charset="-122"/>
                <a:cs typeface="+mn-ea"/>
                <a:sym typeface="+mn-lt"/>
              </a:rPr>
              <a:t>Target</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1383665" y="1918335"/>
            <a:ext cx="9874885" cy="688340"/>
            <a:chOff x="-688696" y="1800500"/>
            <a:chExt cx="8597907" cy="516136"/>
          </a:xfrm>
        </p:grpSpPr>
        <p:sp>
          <p:nvSpPr>
            <p:cNvPr id="81" name="Pentagon 3"/>
            <p:cNvSpPr/>
            <p:nvPr/>
          </p:nvSpPr>
          <p:spPr bwMode="auto">
            <a:xfrm>
              <a:off x="-688696" y="1800500"/>
              <a:ext cx="8597907"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a:t>
              </a:r>
              <a:r>
                <a:rPr lang="zh-CN" altLang="en-US" sz="16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数据库的基本操作</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，能够灵活使用HiveQL语句对Hive中的数据库进行操作</a:t>
              </a:r>
            </a:p>
          </p:txBody>
        </p:sp>
        <p:sp>
          <p:nvSpPr>
            <p:cNvPr id="82" name="MH_Others_1"/>
            <p:cNvSpPr/>
            <p:nvPr/>
          </p:nvSpPr>
          <p:spPr bwMode="auto">
            <a:xfrm>
              <a:off x="-688589" y="1800500"/>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3" name="组合 82"/>
          <p:cNvGrpSpPr/>
          <p:nvPr/>
        </p:nvGrpSpPr>
        <p:grpSpPr>
          <a:xfrm>
            <a:off x="1383665" y="2871470"/>
            <a:ext cx="9874885" cy="685800"/>
            <a:chOff x="978872" y="2570437"/>
            <a:chExt cx="6485941" cy="514350"/>
          </a:xfrm>
        </p:grpSpPr>
        <p:sp>
          <p:nvSpPr>
            <p:cNvPr id="84" name="Pentagon 5"/>
            <p:cNvSpPr/>
            <p:nvPr/>
          </p:nvSpPr>
          <p:spPr bwMode="auto">
            <a:xfrm>
              <a:off x="978872" y="2570437"/>
              <a:ext cx="6485941" cy="514231"/>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了解CREATE TABLE句式语法，能够描述</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CREATE TABLE</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句式中不同子句的作用</a:t>
              </a:r>
            </a:p>
          </p:txBody>
        </p:sp>
        <p:sp>
          <p:nvSpPr>
            <p:cNvPr id="85" name="MH_Others_1"/>
            <p:cNvSpPr/>
            <p:nvPr/>
          </p:nvSpPr>
          <p:spPr bwMode="auto">
            <a:xfrm>
              <a:off x="985222" y="2570437"/>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6" name="组合 85"/>
          <p:cNvGrpSpPr/>
          <p:nvPr/>
        </p:nvGrpSpPr>
        <p:grpSpPr>
          <a:xfrm>
            <a:off x="1383551" y="3872230"/>
            <a:ext cx="9874886" cy="688340"/>
            <a:chOff x="252901" y="3338787"/>
            <a:chExt cx="6253888" cy="516135"/>
          </a:xfrm>
        </p:grpSpPr>
        <p:sp>
          <p:nvSpPr>
            <p:cNvPr id="87" name="Pentagon 6"/>
            <p:cNvSpPr/>
            <p:nvPr/>
          </p:nvSpPr>
          <p:spPr bwMode="auto">
            <a:xfrm>
              <a:off x="252901" y="3338787"/>
              <a:ext cx="6253888" cy="51613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掌握</a:t>
              </a:r>
              <a:r>
                <a:rPr lang="zh-CN" altLang="en-US" sz="16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数据表的基本操作</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，能够灵活使用HiveQL语句对Hive中的数据表进行操作</a:t>
              </a:r>
            </a:p>
          </p:txBody>
        </p:sp>
        <p:sp>
          <p:nvSpPr>
            <p:cNvPr id="88" name="MH_Others_1"/>
            <p:cNvSpPr/>
            <p:nvPr/>
          </p:nvSpPr>
          <p:spPr bwMode="auto">
            <a:xfrm>
              <a:off x="252901" y="3338787"/>
              <a:ext cx="82550" cy="515938"/>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9" name="组合 88"/>
          <p:cNvGrpSpPr/>
          <p:nvPr/>
        </p:nvGrpSpPr>
        <p:grpSpPr>
          <a:xfrm>
            <a:off x="1383665" y="4814570"/>
            <a:ext cx="9874250" cy="685800"/>
            <a:chOff x="252654" y="4108725"/>
            <a:chExt cx="6163320" cy="514350"/>
          </a:xfrm>
        </p:grpSpPr>
        <p:sp>
          <p:nvSpPr>
            <p:cNvPr id="90" name="Pentagon 7"/>
            <p:cNvSpPr/>
            <p:nvPr/>
          </p:nvSpPr>
          <p:spPr bwMode="auto">
            <a:xfrm>
              <a:off x="260594" y="4108725"/>
              <a:ext cx="6155380" cy="514231"/>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20000"/>
                </a:lnSpc>
                <a:buClrTx/>
                <a:buSzTx/>
                <a:buFontTx/>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a:t>
              </a:r>
              <a:r>
                <a:rPr lang="zh-CN" altLang="en-US" sz="16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分区表的基本操作</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，能够灵活使用HiveQL语句对Hive中的分区表进行操作</a:t>
              </a:r>
            </a:p>
          </p:txBody>
        </p:sp>
        <p:sp>
          <p:nvSpPr>
            <p:cNvPr id="91" name="MH_Others_1"/>
            <p:cNvSpPr/>
            <p:nvPr/>
          </p:nvSpPr>
          <p:spPr bwMode="auto">
            <a:xfrm>
              <a:off x="252654" y="4108725"/>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 name="组合 1"/>
          <p:cNvGrpSpPr/>
          <p:nvPr/>
        </p:nvGrpSpPr>
        <p:grpSpPr>
          <a:xfrm>
            <a:off x="1396365" y="5757545"/>
            <a:ext cx="9860915" cy="685800"/>
            <a:chOff x="252654" y="4108725"/>
            <a:chExt cx="6163320" cy="514350"/>
          </a:xfrm>
        </p:grpSpPr>
        <p:sp>
          <p:nvSpPr>
            <p:cNvPr id="3" name="Pentagon 7"/>
            <p:cNvSpPr/>
            <p:nvPr/>
          </p:nvSpPr>
          <p:spPr bwMode="auto">
            <a:xfrm>
              <a:off x="260594" y="4108725"/>
              <a:ext cx="6155380" cy="514231"/>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20000"/>
                </a:lnSpc>
                <a:buClrTx/>
                <a:buSzTx/>
                <a:buFontTx/>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a:t>
              </a:r>
              <a:r>
                <a:rPr lang="zh-CN" altLang="en-US" sz="16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分桶表的基本操作</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，能够灵活使用HiveQL语句对Hive中的分桶表进行</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创建和查看信息</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p:txBody>
        </p:sp>
        <p:sp>
          <p:nvSpPr>
            <p:cNvPr id="4" name="MH_Others_1"/>
            <p:cNvSpPr/>
            <p:nvPr/>
          </p:nvSpPr>
          <p:spPr bwMode="auto">
            <a:xfrm>
              <a:off x="252654" y="4108725"/>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ClrTx/>
              <a:buSzTx/>
              <a:buFontTx/>
            </a:pP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3.1.6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删除数据库</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3108325"/>
            <a:ext cx="5967873" cy="168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掌握数据库的基本操作，能够灵活使用</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语句对Hive中的数据库进行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删除</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452110" y="334137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ClrTx/>
              <a:buSzTx/>
              <a:buFontTx/>
            </a:pP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3.1.6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删除数据库</a:t>
            </a:r>
          </a:p>
        </p:txBody>
      </p:sp>
      <p:sp>
        <p:nvSpPr>
          <p:cNvPr id="4" name="文本框 3"/>
          <p:cNvSpPr txBox="1"/>
          <p:nvPr/>
        </p:nvSpPr>
        <p:spPr>
          <a:xfrm>
            <a:off x="1120486" y="1883153"/>
            <a:ext cx="8935720" cy="506730"/>
          </a:xfrm>
          <a:prstGeom prst="rect">
            <a:avLst/>
          </a:prstGeom>
          <a:solidFill>
            <a:schemeClr val="bg1">
              <a:lumMod val="95000"/>
            </a:schemeClr>
          </a:solidFill>
          <a:ln w="9525">
            <a:noFill/>
          </a:ln>
        </p:spPr>
        <p:txBody>
          <a:bodyPr wrap="square">
            <a:spAutoFit/>
          </a:bodyPr>
          <a:lstStyle/>
          <a:p>
            <a:pPr indent="266700" fontAlgn="auto">
              <a:lnSpc>
                <a:spcPct val="150000"/>
              </a:lnSpc>
            </a:pPr>
            <a:r>
              <a:rPr sz="1800" b="0" dirty="0">
                <a:latin typeface="微软雅黑" panose="020B0503020204020204" pitchFamily="34" charset="-122"/>
                <a:ea typeface="微软雅黑" panose="020B0503020204020204" pitchFamily="34" charset="-122"/>
              </a:rPr>
              <a:t>DROP (DATABASE|SCHEMA) [IF EXISTS] </a:t>
            </a:r>
            <a:r>
              <a:rPr sz="1800" b="0" dirty="0" err="1">
                <a:latin typeface="微软雅黑" panose="020B0503020204020204" pitchFamily="34" charset="-122"/>
                <a:ea typeface="微软雅黑" panose="020B0503020204020204" pitchFamily="34" charset="-122"/>
              </a:rPr>
              <a:t>database_name</a:t>
            </a:r>
            <a:r>
              <a:rPr sz="1800" b="0" dirty="0">
                <a:latin typeface="微软雅黑" panose="020B0503020204020204" pitchFamily="34" charset="-122"/>
                <a:ea typeface="微软雅黑" panose="020B0503020204020204" pitchFamily="34" charset="-122"/>
              </a:rPr>
              <a:t> [RESTRICT|CASCADE];</a:t>
            </a:r>
          </a:p>
        </p:txBody>
      </p:sp>
      <p:sp>
        <p:nvSpPr>
          <p:cNvPr id="100" name="文本框 99"/>
          <p:cNvSpPr txBox="1"/>
          <p:nvPr/>
        </p:nvSpPr>
        <p:spPr>
          <a:xfrm>
            <a:off x="1038858" y="1142365"/>
            <a:ext cx="5080000" cy="506730"/>
          </a:xfrm>
          <a:prstGeom prst="rect">
            <a:avLst/>
          </a:prstGeom>
          <a:noFill/>
          <a:ln w="9525">
            <a:noFill/>
          </a:ln>
        </p:spPr>
        <p:txBody>
          <a:bodyPr>
            <a:spAutoFit/>
          </a:bodyPr>
          <a:lstStyle/>
          <a:p>
            <a:pPr indent="0" fontAlgn="auto">
              <a:lnSpc>
                <a:spcPct val="150000"/>
              </a:lnSpc>
            </a:pPr>
            <a:r>
              <a:rPr sz="2000" b="0" dirty="0">
                <a:solidFill>
                  <a:srgbClr val="595959"/>
                </a:solidFill>
                <a:latin typeface="微软雅黑" panose="020B0503020204020204" pitchFamily="34" charset="-122"/>
                <a:ea typeface="微软雅黑" panose="020B0503020204020204" pitchFamily="34" charset="-122"/>
              </a:rPr>
              <a:t>Hive中</a:t>
            </a:r>
            <a:r>
              <a:rPr sz="2000" b="0" dirty="0">
                <a:solidFill>
                  <a:srgbClr val="006BBC"/>
                </a:solidFill>
                <a:latin typeface="微软雅黑" panose="020B0503020204020204" pitchFamily="34" charset="-122"/>
                <a:ea typeface="微软雅黑" panose="020B0503020204020204" pitchFamily="34" charset="-122"/>
              </a:rPr>
              <a:t>删除数据库</a:t>
            </a:r>
            <a:r>
              <a:rPr sz="2000" b="0" dirty="0">
                <a:solidFill>
                  <a:srgbClr val="595959"/>
                </a:solidFill>
                <a:latin typeface="微软雅黑" panose="020B0503020204020204" pitchFamily="34" charset="-122"/>
                <a:ea typeface="微软雅黑" panose="020B0503020204020204" pitchFamily="34" charset="-122"/>
              </a:rPr>
              <a:t>的语法格式如下</a:t>
            </a:r>
            <a:endParaRPr sz="2000" dirty="0">
              <a:solidFill>
                <a:srgbClr val="595959"/>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38858" y="2544005"/>
            <a:ext cx="8683625" cy="1753235"/>
          </a:xfrm>
          <a:prstGeom prst="rect">
            <a:avLst/>
          </a:prstGeom>
          <a:noFill/>
          <a:ln w="9525">
            <a:noFill/>
          </a:ln>
        </p:spPr>
        <p:txBody>
          <a:bodyPr wrap="square">
            <a:spAutoFit/>
          </a:bodyPr>
          <a:lstStyle/>
          <a:p>
            <a:pPr marL="285750" indent="-285750" fontAlgn="auto">
              <a:lnSpc>
                <a:spcPct val="150000"/>
              </a:lnSpc>
              <a:buFont typeface="Wingdings" panose="05000000000000000000" charset="0"/>
              <a:buChar char="l"/>
            </a:pPr>
            <a:r>
              <a:rPr sz="1800" b="0" dirty="0">
                <a:solidFill>
                  <a:srgbClr val="595959"/>
                </a:solidFill>
                <a:latin typeface="微软雅黑" panose="020B0503020204020204" pitchFamily="34" charset="-122"/>
                <a:ea typeface="微软雅黑" panose="020B0503020204020204" pitchFamily="34" charset="-122"/>
              </a:rPr>
              <a:t> DROP (DATABASE|SCHEMA)：表示</a:t>
            </a:r>
            <a:r>
              <a:rPr sz="1800" b="0" dirty="0">
                <a:solidFill>
                  <a:srgbClr val="006BBC"/>
                </a:solidFill>
                <a:latin typeface="微软雅黑" panose="020B0503020204020204" pitchFamily="34" charset="-122"/>
                <a:ea typeface="微软雅黑" panose="020B0503020204020204" pitchFamily="34" charset="-122"/>
              </a:rPr>
              <a:t>删除数据库</a:t>
            </a:r>
            <a:r>
              <a:rPr sz="1800" b="0" dirty="0">
                <a:solidFill>
                  <a:srgbClr val="595959"/>
                </a:solidFill>
                <a:latin typeface="微软雅黑" panose="020B0503020204020204" pitchFamily="34" charset="-122"/>
                <a:ea typeface="微软雅黑" panose="020B0503020204020204" pitchFamily="34" charset="-122"/>
              </a:rPr>
              <a:t>的语句；</a:t>
            </a:r>
          </a:p>
          <a:p>
            <a:pPr marL="285750" indent="-285750" fontAlgn="auto">
              <a:lnSpc>
                <a:spcPct val="150000"/>
              </a:lnSpc>
              <a:buFont typeface="Wingdings" panose="05000000000000000000" charset="0"/>
              <a:buChar char="l"/>
            </a:pPr>
            <a:r>
              <a:rPr sz="1800" b="0" dirty="0">
                <a:solidFill>
                  <a:srgbClr val="595959"/>
                </a:solidFill>
                <a:latin typeface="微软雅黑" panose="020B0503020204020204" pitchFamily="34" charset="-122"/>
                <a:ea typeface="微软雅黑" panose="020B0503020204020204" pitchFamily="34" charset="-122"/>
              </a:rPr>
              <a:t>IF EXISTS：可选，用于</a:t>
            </a:r>
            <a:r>
              <a:rPr sz="1800" b="0" dirty="0">
                <a:solidFill>
                  <a:srgbClr val="006BBC"/>
                </a:solidFill>
                <a:latin typeface="微软雅黑" panose="020B0503020204020204" pitchFamily="34" charset="-122"/>
                <a:ea typeface="微软雅黑" panose="020B0503020204020204" pitchFamily="34" charset="-122"/>
              </a:rPr>
              <a:t>判断数据库</a:t>
            </a:r>
            <a:r>
              <a:rPr sz="1800" b="0" dirty="0">
                <a:solidFill>
                  <a:srgbClr val="595959"/>
                </a:solidFill>
                <a:latin typeface="微软雅黑" panose="020B0503020204020204" pitchFamily="34" charset="-122"/>
                <a:ea typeface="微软雅黑" panose="020B0503020204020204" pitchFamily="34" charset="-122"/>
              </a:rPr>
              <a:t>是否存在；</a:t>
            </a:r>
          </a:p>
          <a:p>
            <a:pPr marL="285750" indent="-285750" fontAlgn="auto">
              <a:lnSpc>
                <a:spcPct val="150000"/>
              </a:lnSpc>
              <a:buFont typeface="Wingdings" panose="05000000000000000000" charset="0"/>
              <a:buChar char="l"/>
            </a:pPr>
            <a:r>
              <a:rPr sz="1800" b="0" dirty="0">
                <a:solidFill>
                  <a:srgbClr val="595959"/>
                </a:solidFill>
                <a:latin typeface="微软雅黑" panose="020B0503020204020204" pitchFamily="34" charset="-122"/>
                <a:ea typeface="微软雅黑" panose="020B0503020204020204" pitchFamily="34" charset="-122"/>
              </a:rPr>
              <a:t>database_name：用于指定</a:t>
            </a:r>
            <a:r>
              <a:rPr sz="1800" b="0" dirty="0">
                <a:solidFill>
                  <a:srgbClr val="006BBC"/>
                </a:solidFill>
                <a:latin typeface="微软雅黑" panose="020B0503020204020204" pitchFamily="34" charset="-122"/>
                <a:ea typeface="微软雅黑" panose="020B0503020204020204" pitchFamily="34" charset="-122"/>
              </a:rPr>
              <a:t>数据库名称</a:t>
            </a:r>
            <a:r>
              <a:rPr sz="1800" b="0" dirty="0">
                <a:solidFill>
                  <a:srgbClr val="595959"/>
                </a:solidFill>
                <a:latin typeface="微软雅黑" panose="020B0503020204020204" pitchFamily="34" charset="-122"/>
                <a:ea typeface="微软雅黑" panose="020B0503020204020204" pitchFamily="34" charset="-122"/>
              </a:rPr>
              <a:t>；</a:t>
            </a:r>
          </a:p>
          <a:p>
            <a:pPr marL="285750" indent="-285750" fontAlgn="auto">
              <a:lnSpc>
                <a:spcPct val="150000"/>
              </a:lnSpc>
              <a:buFont typeface="Wingdings" panose="05000000000000000000" charset="0"/>
              <a:buChar char="l"/>
            </a:pPr>
            <a:r>
              <a:rPr sz="1800" b="0" dirty="0">
                <a:solidFill>
                  <a:srgbClr val="595959"/>
                </a:solidFill>
                <a:latin typeface="微软雅黑" panose="020B0503020204020204" pitchFamily="34" charset="-122"/>
                <a:ea typeface="微软雅黑" panose="020B0503020204020204" pitchFamily="34" charset="-122"/>
              </a:rPr>
              <a:t> [RESTRICT|CASCADE]：可选，表示数据库中存在表时是否可以删除数据库。</a:t>
            </a:r>
            <a:endParaRPr lang="zh-CN" altLang="en-US" dirty="0"/>
          </a:p>
        </p:txBody>
      </p:sp>
      <p:sp>
        <p:nvSpPr>
          <p:cNvPr id="17" name="文本框 16"/>
          <p:cNvSpPr txBox="1"/>
          <p:nvPr/>
        </p:nvSpPr>
        <p:spPr>
          <a:xfrm>
            <a:off x="2032551" y="4500845"/>
            <a:ext cx="3216910" cy="645160"/>
          </a:xfrm>
          <a:prstGeom prst="rect">
            <a:avLst/>
          </a:prstGeom>
          <a:noFill/>
          <a:ln w="9525">
            <a:noFill/>
          </a:ln>
        </p:spPr>
        <p:txBody>
          <a:bodyPr wrap="square">
            <a:spAutoFit/>
          </a:bodyPr>
          <a:lstStyle/>
          <a:p>
            <a:pPr indent="0" fontAlgn="auto">
              <a:lnSpc>
                <a:spcPct val="200000"/>
              </a:lnSpc>
            </a:pPr>
            <a:r>
              <a:rPr sz="1800" b="0" dirty="0">
                <a:solidFill>
                  <a:srgbClr val="595959"/>
                </a:solidFill>
                <a:latin typeface="微软雅黑" panose="020B0503020204020204" pitchFamily="34" charset="-122"/>
                <a:ea typeface="微软雅黑" panose="020B0503020204020204" pitchFamily="34" charset="-122"/>
              </a:rPr>
              <a:t>删除数据库itcast</a:t>
            </a:r>
            <a:r>
              <a:rPr lang="zh-CN" sz="1800" b="0" dirty="0">
                <a:solidFill>
                  <a:srgbClr val="595959"/>
                </a:solidFill>
                <a:latin typeface="微软雅黑" panose="020B0503020204020204" pitchFamily="34" charset="-122"/>
                <a:ea typeface="微软雅黑" panose="020B0503020204020204" pitchFamily="34" charset="-122"/>
              </a:rPr>
              <a:t>。</a:t>
            </a:r>
          </a:p>
        </p:txBody>
      </p:sp>
      <p:sp>
        <p:nvSpPr>
          <p:cNvPr id="18" name="文本框 17"/>
          <p:cNvSpPr txBox="1"/>
          <p:nvPr/>
        </p:nvSpPr>
        <p:spPr>
          <a:xfrm>
            <a:off x="2032551" y="5159025"/>
            <a:ext cx="4229735" cy="506730"/>
          </a:xfrm>
          <a:prstGeom prst="rect">
            <a:avLst/>
          </a:prstGeom>
          <a:solidFill>
            <a:schemeClr val="bg1">
              <a:lumMod val="95000"/>
            </a:schemeClr>
          </a:solidFill>
          <a:ln w="9525">
            <a:noFill/>
          </a:ln>
        </p:spPr>
        <p:txBody>
          <a:bodyPr wrap="square">
            <a:spAutoFit/>
          </a:bodyPr>
          <a:lstStyle/>
          <a:p>
            <a:pPr indent="266700" fontAlgn="auto">
              <a:lnSpc>
                <a:spcPct val="150000"/>
              </a:lnSpc>
            </a:pPr>
            <a:r>
              <a:rPr sz="1800" b="0" dirty="0">
                <a:latin typeface="微软雅黑" panose="020B0503020204020204" pitchFamily="34" charset="-122"/>
                <a:ea typeface="微软雅黑" panose="020B0503020204020204" pitchFamily="34" charset="-122"/>
              </a:rPr>
              <a:t>DROP DATABASE IF EXISTS </a:t>
            </a:r>
            <a:r>
              <a:rPr sz="1800" b="0" dirty="0" err="1">
                <a:latin typeface="微软雅黑" panose="020B0503020204020204" pitchFamily="34" charset="-122"/>
                <a:ea typeface="微软雅黑" panose="020B0503020204020204" pitchFamily="34" charset="-122"/>
              </a:rPr>
              <a:t>itcast</a:t>
            </a:r>
            <a:r>
              <a:rPr sz="1800" b="0" dirty="0">
                <a:latin typeface="微软雅黑" panose="020B0503020204020204" pitchFamily="34" charset="-122"/>
                <a:ea typeface="微软雅黑" panose="020B0503020204020204" pitchFamily="34" charset="-122"/>
              </a:rPr>
              <a:t>;</a:t>
            </a:r>
            <a:endParaRPr sz="1800" dirty="0">
              <a:latin typeface="微软雅黑" panose="020B0503020204020204" pitchFamily="34" charset="-122"/>
              <a:ea typeface="微软雅黑" panose="020B0503020204020204" pitchFamily="34" charset="-122"/>
            </a:endParaRPr>
          </a:p>
        </p:txBody>
      </p:sp>
      <p:sp>
        <p:nvSpPr>
          <p:cNvPr id="12" name="矩形 11"/>
          <p:cNvSpPr/>
          <p:nvPr/>
        </p:nvSpPr>
        <p:spPr>
          <a:xfrm>
            <a:off x="1122780" y="4541691"/>
            <a:ext cx="687946" cy="1279316"/>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800" dirty="0"/>
              <a:t>示</a:t>
            </a:r>
            <a:endParaRPr kumimoji="1" lang="en-US" altLang="zh-CN" sz="1800" dirty="0"/>
          </a:p>
          <a:p>
            <a:pPr algn="ctr"/>
            <a:r>
              <a:rPr kumimoji="1" lang="zh-CN" altLang="en-US" sz="1800" dirty="0"/>
              <a:t>例</a:t>
            </a:r>
          </a:p>
        </p:txBody>
      </p:sp>
      <p:sp>
        <p:nvSpPr>
          <p:cNvPr id="13" name="矩形 12"/>
          <p:cNvSpPr/>
          <p:nvPr/>
        </p:nvSpPr>
        <p:spPr>
          <a:xfrm>
            <a:off x="1120486" y="4541690"/>
            <a:ext cx="5666562" cy="1279317"/>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zh-CN" altLang="en-US" sz="4800" b="1" dirty="0">
                <a:solidFill>
                  <a:schemeClr val="accent1"/>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数据表</a:t>
            </a:r>
            <a:r>
              <a:rPr lang="zh-CN" altLang="en-US"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的基本操作</a:t>
            </a:r>
            <a:endParaRPr lang="en-GB" altLang="zh-CN" sz="4800" b="1"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3.2</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数据库的基本操作</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713730" y="3260090"/>
            <a:ext cx="6484620" cy="168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了解CREATE TABLE句式语法，能够描述CREATE TABLE句式中</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不同子句</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的作用</a:t>
            </a: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349875" y="350202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4657090"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CREATE TABLE句式分析</a:t>
            </a:r>
          </a:p>
        </p:txBody>
      </p:sp>
      <p:sp>
        <p:nvSpPr>
          <p:cNvPr id="46" name="TextBox 4"/>
          <p:cNvSpPr txBox="1">
            <a:spLocks noChangeArrowheads="1"/>
          </p:cNvSpPr>
          <p:nvPr/>
        </p:nvSpPr>
        <p:spPr bwMode="auto">
          <a:xfrm>
            <a:off x="478582" y="890693"/>
            <a:ext cx="10297144" cy="530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buFont typeface="+mj-lt"/>
              <a:buNone/>
            </a:pPr>
            <a:r>
              <a:rPr lang="en-US" altLang="zh-CN" sz="2000" dirty="0">
                <a:solidFill>
                  <a:srgbClr val="595959"/>
                </a:solidFill>
                <a:latin typeface="微软雅黑" panose="020B0503020204020204" pitchFamily="34" charset="-122"/>
                <a:ea typeface="微软雅黑" panose="020B0503020204020204" pitchFamily="34" charset="-122"/>
                <a:sym typeface="+mn-ea"/>
              </a:rPr>
              <a:t>Hive中使用</a:t>
            </a:r>
            <a:r>
              <a:rPr lang="en-US" altLang="zh-CN" sz="2000" dirty="0">
                <a:solidFill>
                  <a:schemeClr val="accent1"/>
                </a:solidFill>
                <a:latin typeface="微软雅黑" panose="020B0503020204020204" pitchFamily="34" charset="-122"/>
                <a:ea typeface="微软雅黑" panose="020B0503020204020204" pitchFamily="34" charset="-122"/>
                <a:sym typeface="+mn-ea"/>
              </a:rPr>
              <a:t>CREATE TABLE</a:t>
            </a:r>
            <a:r>
              <a:rPr lang="en-US" altLang="zh-CN" sz="2000" dirty="0">
                <a:solidFill>
                  <a:srgbClr val="595959"/>
                </a:solidFill>
                <a:latin typeface="微软雅黑" panose="020B0503020204020204" pitchFamily="34" charset="-122"/>
                <a:ea typeface="微软雅黑" panose="020B0503020204020204" pitchFamily="34" charset="-122"/>
                <a:sym typeface="+mn-ea"/>
              </a:rPr>
              <a:t>句式创建数据表，CREATE </a:t>
            </a:r>
            <a:r>
              <a:rPr lang="en-US" altLang="zh-CN" sz="2000" dirty="0" err="1">
                <a:solidFill>
                  <a:srgbClr val="595959"/>
                </a:solidFill>
                <a:latin typeface="微软雅黑" panose="020B0503020204020204" pitchFamily="34" charset="-122"/>
                <a:ea typeface="微软雅黑" panose="020B0503020204020204" pitchFamily="34" charset="-122"/>
                <a:sym typeface="+mn-ea"/>
              </a:rPr>
              <a:t>TABLE句式的语法格式</a:t>
            </a:r>
            <a:r>
              <a:rPr lang="zh-CN" altLang="en-US" sz="2000" dirty="0">
                <a:solidFill>
                  <a:srgbClr val="595959"/>
                </a:solidFill>
                <a:latin typeface="微软雅黑" panose="020B0503020204020204" pitchFamily="34" charset="-122"/>
                <a:ea typeface="微软雅黑" panose="020B0503020204020204" pitchFamily="34" charset="-122"/>
                <a:sym typeface="+mn-ea"/>
              </a:rPr>
              <a:t>：</a:t>
            </a:r>
          </a:p>
        </p:txBody>
      </p:sp>
      <p:sp>
        <p:nvSpPr>
          <p:cNvPr id="47" name="TextBox 35"/>
          <p:cNvSpPr txBox="1">
            <a:spLocks noChangeArrowheads="1"/>
          </p:cNvSpPr>
          <p:nvPr/>
        </p:nvSpPr>
        <p:spPr bwMode="auto">
          <a:xfrm>
            <a:off x="1132401" y="1468477"/>
            <a:ext cx="9336648" cy="5134610"/>
          </a:xfrm>
          <a:prstGeom prst="rect">
            <a:avLst/>
          </a:prstGeom>
          <a:solidFill>
            <a:schemeClr val="bg1">
              <a:lumMod val="95000"/>
            </a:schemeClr>
          </a:solidFill>
          <a:ln w="3175">
            <a:noFill/>
          </a:ln>
          <a:extLs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CREATE [TEMPORARY] [EXTERNAL] TABLE [IF NOT EXISTS] [db_name.]table_name</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[(col_name data_type [COMMENT col_comment], ... [constraint_specification])]</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[COMMENT table_comment]</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[PARTITIONED BY (col_name data_type [COMMENT col_comment], ...)]</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[CLUSTERED BY (col_name, col_name, ...) [SORTED BY (col_name [ASC|DESC], ...)] </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INTO num_buckets BUCKETS]</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[SKEWED BY (col_name, col_name, ...)]</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ON ((col_value, col_value, ...), (col_value, col_value, ...), ...)</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[STORED AS DIRECTORIES]</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[ROW FORMAT row_format] </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[STORED AS file_format]</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 STORED BY 'storage.handler.class.name' [WITH SERDEPROPERTIES (...)]</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[LOCATION hdfs_path</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[TBLPROPERTIES (property_name=property_value, ...)]</a:t>
            </a:r>
          </a:p>
          <a:p>
            <a:pPr algn="just" fontAlgn="auto">
              <a:lnSpc>
                <a:spcPct val="120000"/>
              </a:lnSpc>
            </a:pPr>
            <a:r>
              <a:rPr sz="1600" dirty="0">
                <a:solidFill>
                  <a:srgbClr val="595959"/>
                </a:solidFill>
                <a:latin typeface="微软雅黑" panose="020B0503020204020204" pitchFamily="34" charset="-122"/>
                <a:ea typeface="微软雅黑" panose="020B0503020204020204" pitchFamily="34" charset="-122"/>
              </a:rPr>
              <a:t>  [AS select_statement];</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CREATE TABLE句式分析</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837570" y="2177983"/>
            <a:ext cx="10515272" cy="338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342900" indent="-342900">
              <a:lnSpc>
                <a:spcPct val="150000"/>
              </a:lnSpc>
              <a:buFont typeface="Arial" panose="020B0604020202020204" pitchFamily="34" charset="0"/>
              <a:buChar char="•"/>
            </a:pPr>
            <a:r>
              <a:rPr dirty="0" err="1">
                <a:solidFill>
                  <a:srgbClr val="1369B2"/>
                </a:solidFill>
                <a:latin typeface="微软雅黑" panose="020B0503020204020204" pitchFamily="34" charset="-122"/>
                <a:ea typeface="微软雅黑" panose="020B0503020204020204" pitchFamily="34" charset="-122"/>
              </a:rPr>
              <a:t>Serde</a:t>
            </a:r>
            <a:r>
              <a:rPr lang="zh-CN" dirty="0">
                <a:solidFill>
                  <a:srgbClr val="1369B2"/>
                </a:solidFill>
                <a:latin typeface="微软雅黑" panose="020B0503020204020204" pitchFamily="34" charset="-122"/>
                <a:ea typeface="微软雅黑" panose="020B0503020204020204" pitchFamily="34" charset="-122"/>
              </a:rPr>
              <a:t>表示</a:t>
            </a:r>
            <a:r>
              <a:rPr dirty="0" err="1">
                <a:solidFill>
                  <a:srgbClr val="1369B2"/>
                </a:solidFill>
                <a:latin typeface="微软雅黑" panose="020B0503020204020204" pitchFamily="34" charset="-122"/>
                <a:ea typeface="微软雅黑" panose="020B0503020204020204" pitchFamily="34" charset="-122"/>
              </a:rPr>
              <a:t>序列化和反序列化</a:t>
            </a:r>
            <a:r>
              <a:rPr lang="en-US" altLang="zh-CN" dirty="0" err="1">
                <a:solidFill>
                  <a:srgbClr val="595959"/>
                </a:solidFill>
                <a:latin typeface="微软雅黑" panose="020B0503020204020204" pitchFamily="34" charset="-122"/>
                <a:ea typeface="微软雅黑" panose="020B0503020204020204" pitchFamily="34" charset="-122"/>
              </a:rPr>
              <a:t>,</a:t>
            </a:r>
            <a:r>
              <a:rPr dirty="0" err="1">
                <a:solidFill>
                  <a:srgbClr val="595959"/>
                </a:solidFill>
                <a:latin typeface="微软雅黑" panose="020B0503020204020204" pitchFamily="34" charset="-122"/>
                <a:ea typeface="微软雅黑" panose="020B0503020204020204" pitchFamily="34" charset="-122"/>
              </a:rPr>
              <a:t>Hive通过Serde处理Hive数据表中每一行数据的读取和写入</a:t>
            </a:r>
            <a:r>
              <a:rPr lang="zh-CN" dirty="0">
                <a:solidFill>
                  <a:srgbClr val="595959"/>
                </a:solidFill>
                <a:latin typeface="微软雅黑" panose="020B0503020204020204" pitchFamily="34" charset="-122"/>
                <a:ea typeface="微软雅黑" panose="020B0503020204020204" pitchFamily="34" charset="-122"/>
              </a:rPr>
              <a:t>。</a:t>
            </a:r>
            <a:endParaRPr lang="en-US" altLang="zh-CN" dirty="0">
              <a:solidFill>
                <a:srgbClr val="595959"/>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dirty="0">
                <a:solidFill>
                  <a:srgbClr val="595959"/>
                </a:solidFill>
                <a:latin typeface="微软雅黑" panose="020B0503020204020204" pitchFamily="34" charset="-122"/>
                <a:ea typeface="微软雅黑" panose="020B0503020204020204" pitchFamily="34" charset="-122"/>
              </a:rPr>
              <a:t>例如查询</a:t>
            </a:r>
            <a:r>
              <a:rPr lang="en-US" altLang="zh-CN" dirty="0">
                <a:solidFill>
                  <a:srgbClr val="595959"/>
                </a:solidFill>
                <a:latin typeface="微软雅黑" panose="020B0503020204020204" pitchFamily="34" charset="-122"/>
                <a:ea typeface="微软雅黑" panose="020B0503020204020204" pitchFamily="34" charset="-122"/>
              </a:rPr>
              <a:t>Hive</a:t>
            </a:r>
            <a:r>
              <a:rPr lang="zh-CN" altLang="en-US" dirty="0">
                <a:solidFill>
                  <a:srgbClr val="595959"/>
                </a:solidFill>
                <a:latin typeface="微软雅黑" panose="020B0503020204020204" pitchFamily="34" charset="-122"/>
                <a:ea typeface="微软雅黑" panose="020B0503020204020204" pitchFamily="34" charset="-122"/>
              </a:rPr>
              <a:t>数据表数据时</a:t>
            </a:r>
            <a:r>
              <a:rPr lang="en-US" altLang="zh-CN" dirty="0">
                <a:solidFill>
                  <a:srgbClr val="595959"/>
                </a:solidFill>
                <a:latin typeface="微软雅黑" panose="020B0503020204020204" pitchFamily="34" charset="-122"/>
                <a:ea typeface="微软雅黑" panose="020B0503020204020204" pitchFamily="34" charset="-122"/>
              </a:rPr>
              <a:t>,HDFS</a:t>
            </a:r>
            <a:r>
              <a:rPr lang="zh-CN" altLang="en-US" dirty="0">
                <a:solidFill>
                  <a:srgbClr val="595959"/>
                </a:solidFill>
                <a:latin typeface="微软雅黑" panose="020B0503020204020204" pitchFamily="34" charset="-122"/>
                <a:ea typeface="微软雅黑" panose="020B0503020204020204" pitchFamily="34" charset="-122"/>
              </a:rPr>
              <a:t>中存放的数据表数据会通过</a:t>
            </a:r>
            <a:r>
              <a:rPr lang="en-US" altLang="zh-CN" dirty="0">
                <a:solidFill>
                  <a:srgbClr val="595959"/>
                </a:solidFill>
                <a:latin typeface="微软雅黑" panose="020B0503020204020204" pitchFamily="34" charset="-122"/>
                <a:ea typeface="微软雅黑" panose="020B0503020204020204" pitchFamily="34" charset="-122"/>
              </a:rPr>
              <a:t>Serializer</a:t>
            </a:r>
            <a:r>
              <a:rPr lang="zh-CN" altLang="en-US" dirty="0">
                <a:solidFill>
                  <a:srgbClr val="595959"/>
                </a:solidFill>
                <a:latin typeface="微软雅黑" panose="020B0503020204020204" pitchFamily="34" charset="-122"/>
                <a:ea typeface="微软雅黑" panose="020B0503020204020204" pitchFamily="34" charset="-122"/>
              </a:rPr>
              <a:t>序列化为字节流便于数据传输</a:t>
            </a:r>
            <a:r>
              <a:rPr lang="en-US" altLang="zh-CN"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向</a:t>
            </a:r>
            <a:r>
              <a:rPr lang="en-US" altLang="zh-CN" dirty="0">
                <a:solidFill>
                  <a:srgbClr val="595959"/>
                </a:solidFill>
                <a:latin typeface="微软雅黑" panose="020B0503020204020204" pitchFamily="34" charset="-122"/>
                <a:ea typeface="微软雅黑" panose="020B0503020204020204" pitchFamily="34" charset="-122"/>
              </a:rPr>
              <a:t>Hive</a:t>
            </a:r>
            <a:r>
              <a:rPr lang="zh-CN" altLang="en-US" dirty="0">
                <a:solidFill>
                  <a:srgbClr val="595959"/>
                </a:solidFill>
                <a:latin typeface="微软雅黑" panose="020B0503020204020204" pitchFamily="34" charset="-122"/>
                <a:ea typeface="微软雅黑" panose="020B0503020204020204" pitchFamily="34" charset="-122"/>
              </a:rPr>
              <a:t>数据表插入数据时</a:t>
            </a:r>
            <a:r>
              <a:rPr lang="en-US" altLang="zh-CN"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会通过</a:t>
            </a:r>
            <a:r>
              <a:rPr lang="en-US" altLang="zh-CN" dirty="0" err="1">
                <a:solidFill>
                  <a:srgbClr val="595959"/>
                </a:solidFill>
                <a:latin typeface="微软雅黑" panose="020B0503020204020204" pitchFamily="34" charset="-122"/>
                <a:ea typeface="微软雅黑" panose="020B0503020204020204" pitchFamily="34" charset="-122"/>
              </a:rPr>
              <a:t>Deserializer</a:t>
            </a:r>
            <a:r>
              <a:rPr lang="zh-CN" altLang="en-US" dirty="0">
                <a:solidFill>
                  <a:srgbClr val="595959"/>
                </a:solidFill>
                <a:latin typeface="微软雅黑" panose="020B0503020204020204" pitchFamily="34" charset="-122"/>
                <a:ea typeface="微软雅黑" panose="020B0503020204020204" pitchFamily="34" charset="-122"/>
              </a:rPr>
              <a:t>将数据反序列化成</a:t>
            </a:r>
            <a:r>
              <a:rPr lang="en-US" altLang="zh-CN" dirty="0">
                <a:solidFill>
                  <a:srgbClr val="595959"/>
                </a:solidFill>
                <a:latin typeface="微软雅黑" panose="020B0503020204020204" pitchFamily="34" charset="-122"/>
                <a:ea typeface="微软雅黑" panose="020B0503020204020204" pitchFamily="34" charset="-122"/>
              </a:rPr>
              <a:t>Hive</a:t>
            </a:r>
            <a:r>
              <a:rPr lang="zh-CN" altLang="en-US" dirty="0">
                <a:solidFill>
                  <a:srgbClr val="595959"/>
                </a:solidFill>
                <a:latin typeface="微软雅黑" panose="020B0503020204020204" pitchFamily="34" charset="-122"/>
                <a:ea typeface="微软雅黑" panose="020B0503020204020204" pitchFamily="34" charset="-122"/>
              </a:rPr>
              <a:t>数据表的每一行值</a:t>
            </a:r>
            <a:r>
              <a:rPr lang="en-US" altLang="zh-CN"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方便将数据加载到数据表中</a:t>
            </a:r>
            <a:r>
              <a:rPr lang="en-US" altLang="zh-CN"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不需要对数据进行转换。</a:t>
            </a:r>
            <a:endParaRPr lang="zh-CN" dirty="0">
              <a:solidFill>
                <a:srgbClr val="595959"/>
              </a:solidFill>
              <a:latin typeface="微软雅黑" panose="020B0503020204020204" pitchFamily="34" charset="-122"/>
              <a:ea typeface="微软雅黑" panose="020B0503020204020204" pitchFamily="34" charset="-122"/>
            </a:endParaRPr>
          </a:p>
        </p:txBody>
      </p:sp>
      <p:sp>
        <p:nvSpPr>
          <p:cNvPr id="4" name="矩形 3"/>
          <p:cNvSpPr/>
          <p:nvPr/>
        </p:nvSpPr>
        <p:spPr>
          <a:xfrm>
            <a:off x="910630" y="1299786"/>
            <a:ext cx="1587202" cy="5870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5" name="文本框 4"/>
          <p:cNvSpPr txBox="1"/>
          <p:nvPr/>
        </p:nvSpPr>
        <p:spPr>
          <a:xfrm>
            <a:off x="1071880" y="1393190"/>
            <a:ext cx="1425952" cy="398780"/>
          </a:xfrm>
          <a:prstGeom prst="rect">
            <a:avLst/>
          </a:prstGeom>
          <a:noFill/>
        </p:spPr>
        <p:txBody>
          <a:bodyPr wrap="square" rtlCol="0">
            <a:spAutoFit/>
          </a:bodyPr>
          <a:lstStyle/>
          <a:p>
            <a:r>
              <a:rPr lang="zh-CN" altLang="en-US" sz="20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a:t>
            </a:r>
            <a:endParaRPr lang="zh-CN" altLang="en-US" sz="2000" dirty="0">
              <a:solidFill>
                <a:srgbClr val="005DA2"/>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2" name="矩形 1"/>
          <p:cNvSpPr/>
          <p:nvPr/>
        </p:nvSpPr>
        <p:spPr>
          <a:xfrm>
            <a:off x="2649726" y="1378851"/>
            <a:ext cx="2238113" cy="461665"/>
          </a:xfrm>
          <a:prstGeom prst="rect">
            <a:avLst/>
          </a:prstGeom>
        </p:spPr>
        <p:txBody>
          <a:bodyPr wrap="none">
            <a:spAutoFit/>
          </a:bodyPr>
          <a:lstStyle/>
          <a:p>
            <a:r>
              <a:rPr lang="en-US" altLang="zh-CN" dirty="0" err="1">
                <a:solidFill>
                  <a:srgbClr val="005DA2"/>
                </a:solidFill>
                <a:latin typeface="Arial" panose="020B0604020202020204" pitchFamily="34" charset="0"/>
                <a:ea typeface="思源黑体 CN Regular" panose="020B0500000000000000" pitchFamily="34" charset="-122"/>
                <a:sym typeface="Arial" panose="020B0604020202020204" pitchFamily="34" charset="0"/>
              </a:rPr>
              <a:t>Serde</a:t>
            </a:r>
            <a:r>
              <a:rPr lang="zh-CN" altLang="en-US"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和表属性</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CREATE TABLE句式分析</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870092" y="2380203"/>
            <a:ext cx="10369152" cy="2827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dirty="0">
                <a:solidFill>
                  <a:srgbClr val="1369B2"/>
                </a:solidFill>
                <a:latin typeface="微软雅黑" panose="020B0503020204020204" pitchFamily="34" charset="-122"/>
                <a:ea typeface="微软雅黑" panose="020B0503020204020204" pitchFamily="34" charset="-122"/>
              </a:rPr>
              <a:t>Hive</a:t>
            </a:r>
            <a:r>
              <a:rPr lang="zh-CN" altLang="en-US" dirty="0">
                <a:solidFill>
                  <a:srgbClr val="1369B2"/>
                </a:solidFill>
                <a:latin typeface="微软雅黑" panose="020B0503020204020204" pitchFamily="34" charset="-122"/>
                <a:ea typeface="微软雅黑" panose="020B0503020204020204" pitchFamily="34" charset="-122"/>
              </a:rPr>
              <a:t>中的</a:t>
            </a:r>
            <a:r>
              <a:rPr lang="en-US" altLang="zh-CN" dirty="0" err="1">
                <a:solidFill>
                  <a:srgbClr val="1369B2"/>
                </a:solidFill>
                <a:latin typeface="微软雅黑" panose="020B0503020204020204" pitchFamily="34" charset="-122"/>
                <a:ea typeface="微软雅黑" panose="020B0503020204020204" pitchFamily="34" charset="-122"/>
              </a:rPr>
              <a:t>Serde</a:t>
            </a:r>
            <a:r>
              <a:rPr lang="zh-CN" altLang="en-US" dirty="0">
                <a:solidFill>
                  <a:srgbClr val="1369B2"/>
                </a:solidFill>
                <a:latin typeface="微软雅黑" panose="020B0503020204020204" pitchFamily="34" charset="-122"/>
                <a:ea typeface="微软雅黑" panose="020B0503020204020204" pitchFamily="34" charset="-122"/>
              </a:rPr>
              <a:t>分为自定义</a:t>
            </a:r>
            <a:r>
              <a:rPr lang="en-US" altLang="zh-CN" dirty="0" err="1">
                <a:solidFill>
                  <a:srgbClr val="1369B2"/>
                </a:solidFill>
                <a:latin typeface="微软雅黑" panose="020B0503020204020204" pitchFamily="34" charset="-122"/>
                <a:ea typeface="微软雅黑" panose="020B0503020204020204" pitchFamily="34" charset="-122"/>
              </a:rPr>
              <a:t>Serde</a:t>
            </a:r>
            <a:r>
              <a:rPr lang="zh-CN" altLang="en-US" dirty="0">
                <a:solidFill>
                  <a:srgbClr val="1369B2"/>
                </a:solidFill>
                <a:latin typeface="微软雅黑" panose="020B0503020204020204" pitchFamily="34" charset="-122"/>
                <a:ea typeface="微软雅黑" panose="020B0503020204020204" pitchFamily="34" charset="-122"/>
              </a:rPr>
              <a:t>和内置 </a:t>
            </a:r>
            <a:r>
              <a:rPr lang="en-US" altLang="zh-CN" dirty="0" err="1">
                <a:solidFill>
                  <a:srgbClr val="1369B2"/>
                </a:solidFill>
                <a:latin typeface="微软雅黑" panose="020B0503020204020204" pitchFamily="34" charset="-122"/>
                <a:ea typeface="微软雅黑" panose="020B0503020204020204" pitchFamily="34" charset="-122"/>
              </a:rPr>
              <a:t>Serde</a:t>
            </a:r>
            <a:r>
              <a:rPr lang="zh-CN" altLang="en-US" dirty="0">
                <a:solidFill>
                  <a:srgbClr val="1369B2"/>
                </a:solidFill>
                <a:latin typeface="微软雅黑" panose="020B0503020204020204" pitchFamily="34" charset="-122"/>
                <a:ea typeface="微软雅黑" panose="020B0503020204020204" pitchFamily="34" charset="-122"/>
              </a:rPr>
              <a:t>。</a:t>
            </a:r>
            <a:endParaRPr lang="en-US" altLang="zh-CN" dirty="0">
              <a:solidFill>
                <a:srgbClr val="1369B2"/>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dirty="0">
                <a:solidFill>
                  <a:srgbClr val="595959"/>
                </a:solidFill>
                <a:latin typeface="微软雅黑" panose="020B0503020204020204" pitchFamily="34" charset="-122"/>
                <a:ea typeface="微软雅黑" panose="020B0503020204020204" pitchFamily="34" charset="-122"/>
              </a:rPr>
              <a:t>使用自定义 </a:t>
            </a:r>
            <a:r>
              <a:rPr lang="en-US" altLang="zh-CN" dirty="0" err="1">
                <a:solidFill>
                  <a:srgbClr val="595959"/>
                </a:solidFill>
                <a:latin typeface="微软雅黑" panose="020B0503020204020204" pitchFamily="34" charset="-122"/>
                <a:ea typeface="微软雅黑" panose="020B0503020204020204" pitchFamily="34" charset="-122"/>
              </a:rPr>
              <a:t>Serde</a:t>
            </a:r>
            <a:r>
              <a:rPr lang="zh-CN" altLang="en-US" dirty="0">
                <a:solidFill>
                  <a:srgbClr val="595959"/>
                </a:solidFill>
                <a:latin typeface="微软雅黑" panose="020B0503020204020204" pitchFamily="34" charset="-122"/>
                <a:ea typeface="微软雅黑" panose="020B0503020204020204" pitchFamily="34" charset="-122"/>
              </a:rPr>
              <a:t>时需要在</a:t>
            </a:r>
            <a:r>
              <a:rPr lang="en-US" altLang="zh-CN" dirty="0">
                <a:solidFill>
                  <a:srgbClr val="595959"/>
                </a:solidFill>
                <a:latin typeface="微软雅黑" panose="020B0503020204020204" pitchFamily="34" charset="-122"/>
                <a:ea typeface="微软雅黑" panose="020B0503020204020204" pitchFamily="34" charset="-122"/>
              </a:rPr>
              <a:t>CREATETABLE</a:t>
            </a:r>
            <a:r>
              <a:rPr lang="zh-CN" altLang="en-US" dirty="0">
                <a:solidFill>
                  <a:srgbClr val="595959"/>
                </a:solidFill>
                <a:latin typeface="微软雅黑" panose="020B0503020204020204" pitchFamily="34" charset="-122"/>
                <a:ea typeface="微软雅黑" panose="020B0503020204020204" pitchFamily="34" charset="-122"/>
              </a:rPr>
              <a:t>句式中指定</a:t>
            </a:r>
            <a:r>
              <a:rPr lang="en-US" altLang="zh-CN" dirty="0">
                <a:solidFill>
                  <a:srgbClr val="595959"/>
                </a:solidFill>
                <a:latin typeface="微软雅黑" panose="020B0503020204020204" pitchFamily="34" charset="-122"/>
                <a:ea typeface="微软雅黑" panose="020B0503020204020204" pitchFamily="34" charset="-122"/>
              </a:rPr>
              <a:t>ROW FORMAT</a:t>
            </a:r>
            <a:r>
              <a:rPr lang="zh-CN" altLang="en-US" dirty="0">
                <a:solidFill>
                  <a:srgbClr val="595959"/>
                </a:solidFill>
                <a:latin typeface="微软雅黑" panose="020B0503020204020204" pitchFamily="34" charset="-122"/>
                <a:ea typeface="微软雅黑" panose="020B0503020204020204" pitchFamily="34" charset="-122"/>
              </a:rPr>
              <a:t>子句的</a:t>
            </a:r>
            <a:r>
              <a:rPr lang="en-US" altLang="zh-CN" dirty="0" err="1">
                <a:solidFill>
                  <a:srgbClr val="595959"/>
                </a:solidFill>
                <a:latin typeface="微软雅黑" panose="020B0503020204020204" pitchFamily="34" charset="-122"/>
                <a:ea typeface="微软雅黑" panose="020B0503020204020204" pitchFamily="34" charset="-122"/>
              </a:rPr>
              <a:t>row_format</a:t>
            </a:r>
            <a:r>
              <a:rPr lang="zh-CN" altLang="en-US" dirty="0">
                <a:solidFill>
                  <a:srgbClr val="595959"/>
                </a:solidFill>
                <a:latin typeface="微软雅黑" panose="020B0503020204020204" pitchFamily="34" charset="-122"/>
                <a:ea typeface="微软雅黑" panose="020B0503020204020204" pitchFamily="34" charset="-122"/>
              </a:rPr>
              <a:t>值为 </a:t>
            </a:r>
            <a:r>
              <a:rPr lang="en-US" altLang="zh-CN" dirty="0" err="1">
                <a:solidFill>
                  <a:srgbClr val="595959"/>
                </a:solidFill>
                <a:latin typeface="微软雅黑" panose="020B0503020204020204" pitchFamily="34" charset="-122"/>
                <a:ea typeface="微软雅黑" panose="020B0503020204020204" pitchFamily="34" charset="-122"/>
              </a:rPr>
              <a:t>Serde</a:t>
            </a:r>
            <a:r>
              <a:rPr lang="en-US" altLang="zh-CN" dirty="0">
                <a:solidFill>
                  <a:srgbClr val="595959"/>
                </a:solidFill>
                <a:latin typeface="微软雅黑" panose="020B0503020204020204" pitchFamily="34" charset="-122"/>
                <a:ea typeface="微软雅黑" panose="020B0503020204020204" pitchFamily="34" charset="-122"/>
              </a:rPr>
              <a:t>,</a:t>
            </a:r>
            <a:r>
              <a:rPr lang="zh-CN" altLang="en-US" dirty="0">
                <a:solidFill>
                  <a:srgbClr val="595959"/>
                </a:solidFill>
                <a:latin typeface="微软雅黑" panose="020B0503020204020204" pitchFamily="34" charset="-122"/>
                <a:ea typeface="微软雅黑" panose="020B0503020204020204" pitchFamily="34" charset="-122"/>
              </a:rPr>
              <a:t>并根据</a:t>
            </a:r>
            <a:r>
              <a:rPr lang="en-US" altLang="zh-CN" dirty="0" err="1">
                <a:solidFill>
                  <a:srgbClr val="595959"/>
                </a:solidFill>
                <a:latin typeface="微软雅黑" panose="020B0503020204020204" pitchFamily="34" charset="-122"/>
                <a:ea typeface="微软雅黑" panose="020B0503020204020204" pitchFamily="34" charset="-122"/>
              </a:rPr>
              <a:t>Serde</a:t>
            </a:r>
            <a:r>
              <a:rPr lang="zh-CN" altLang="en-US" dirty="0">
                <a:solidFill>
                  <a:srgbClr val="595959"/>
                </a:solidFill>
                <a:latin typeface="微软雅黑" panose="020B0503020204020204" pitchFamily="34" charset="-122"/>
                <a:ea typeface="微软雅黑" panose="020B0503020204020204" pitchFamily="34" charset="-122"/>
              </a:rPr>
              <a:t>类型指定实现类。</a:t>
            </a:r>
            <a:endParaRPr lang="en-US" altLang="zh-CN" dirty="0">
              <a:solidFill>
                <a:srgbClr val="595959"/>
              </a:solidFill>
              <a:latin typeface="微软雅黑" panose="020B0503020204020204" pitchFamily="34" charset="-122"/>
              <a:ea typeface="微软雅黑" panose="020B0503020204020204" pitchFamily="34" charset="-122"/>
            </a:endParaRPr>
          </a:p>
          <a:p>
            <a:pPr marL="342900" indent="-342900">
              <a:lnSpc>
                <a:spcPct val="150000"/>
              </a:lnSpc>
              <a:buFont typeface="Arial" panose="020B0604020202020204" pitchFamily="34" charset="0"/>
              <a:buChar char="•"/>
            </a:pPr>
            <a:r>
              <a:rPr lang="zh-CN" altLang="en-US" dirty="0">
                <a:solidFill>
                  <a:srgbClr val="595959"/>
                </a:solidFill>
                <a:latin typeface="微软雅黑" panose="020B0503020204020204" pitchFamily="34" charset="-122"/>
                <a:ea typeface="微软雅黑" panose="020B0503020204020204" pitchFamily="34" charset="-122"/>
              </a:rPr>
              <a:t>内置</a:t>
            </a:r>
            <a:r>
              <a:rPr lang="en-US" altLang="zh-CN" dirty="0" err="1">
                <a:solidFill>
                  <a:srgbClr val="595959"/>
                </a:solidFill>
                <a:latin typeface="微软雅黑" panose="020B0503020204020204" pitchFamily="34" charset="-122"/>
                <a:ea typeface="微软雅黑" panose="020B0503020204020204" pitchFamily="34" charset="-122"/>
              </a:rPr>
              <a:t>Serde</a:t>
            </a:r>
            <a:r>
              <a:rPr lang="zh-CN" altLang="en-US" dirty="0">
                <a:solidFill>
                  <a:srgbClr val="595959"/>
                </a:solidFill>
                <a:latin typeface="微软雅黑" panose="020B0503020204020204" pitchFamily="34" charset="-122"/>
                <a:ea typeface="微软雅黑" panose="020B0503020204020204" pitchFamily="34" charset="-122"/>
              </a:rPr>
              <a:t>需要在</a:t>
            </a:r>
            <a:r>
              <a:rPr lang="en-US" altLang="zh-CN" dirty="0">
                <a:solidFill>
                  <a:srgbClr val="595959"/>
                </a:solidFill>
                <a:latin typeface="微软雅黑" panose="020B0503020204020204" pitchFamily="34" charset="-122"/>
                <a:ea typeface="微软雅黑" panose="020B0503020204020204" pitchFamily="34" charset="-122"/>
              </a:rPr>
              <a:t>CREATETABLE</a:t>
            </a:r>
            <a:r>
              <a:rPr lang="zh-CN" altLang="en-US" dirty="0">
                <a:solidFill>
                  <a:srgbClr val="595959"/>
                </a:solidFill>
                <a:latin typeface="微软雅黑" panose="020B0503020204020204" pitchFamily="34" charset="-122"/>
                <a:ea typeface="微软雅黑" panose="020B0503020204020204" pitchFamily="34" charset="-122"/>
              </a:rPr>
              <a:t>句式中指定</a:t>
            </a:r>
            <a:r>
              <a:rPr lang="en-US" altLang="zh-CN" dirty="0">
                <a:solidFill>
                  <a:srgbClr val="595959"/>
                </a:solidFill>
                <a:latin typeface="微软雅黑" panose="020B0503020204020204" pitchFamily="34" charset="-122"/>
                <a:ea typeface="微软雅黑" panose="020B0503020204020204" pitchFamily="34" charset="-122"/>
              </a:rPr>
              <a:t>ROW FORMAT</a:t>
            </a:r>
            <a:r>
              <a:rPr lang="zh-CN" altLang="en-US" dirty="0">
                <a:solidFill>
                  <a:srgbClr val="595959"/>
                </a:solidFill>
                <a:latin typeface="微软雅黑" panose="020B0503020204020204" pitchFamily="34" charset="-122"/>
                <a:ea typeface="微软雅黑" panose="020B0503020204020204" pitchFamily="34" charset="-122"/>
              </a:rPr>
              <a:t>子句的</a:t>
            </a:r>
            <a:r>
              <a:rPr lang="en-US" altLang="zh-CN" dirty="0" err="1">
                <a:solidFill>
                  <a:srgbClr val="595959"/>
                </a:solidFill>
                <a:latin typeface="微软雅黑" panose="020B0503020204020204" pitchFamily="34" charset="-122"/>
                <a:ea typeface="微软雅黑" panose="020B0503020204020204" pitchFamily="34" charset="-122"/>
              </a:rPr>
              <a:t>row_format</a:t>
            </a:r>
            <a:r>
              <a:rPr lang="zh-CN" altLang="en-US" dirty="0">
                <a:solidFill>
                  <a:srgbClr val="595959"/>
                </a:solidFill>
                <a:latin typeface="微软雅黑" panose="020B0503020204020204" pitchFamily="34" charset="-122"/>
                <a:ea typeface="微软雅黑" panose="020B0503020204020204" pitchFamily="34" charset="-122"/>
              </a:rPr>
              <a:t>值为</a:t>
            </a:r>
            <a:r>
              <a:rPr lang="en-US" altLang="zh-CN" dirty="0">
                <a:solidFill>
                  <a:srgbClr val="595959"/>
                </a:solidFill>
                <a:latin typeface="微软雅黑" panose="020B0503020204020204" pitchFamily="34" charset="-122"/>
                <a:ea typeface="微软雅黑" panose="020B0503020204020204" pitchFamily="34" charset="-122"/>
              </a:rPr>
              <a:t>DELIMITED</a:t>
            </a:r>
            <a:r>
              <a:rPr lang="zh-CN" altLang="en-US" dirty="0">
                <a:solidFill>
                  <a:srgbClr val="595959"/>
                </a:solidFill>
                <a:latin typeface="微软雅黑" panose="020B0503020204020204" pitchFamily="34" charset="-122"/>
                <a:ea typeface="微软雅黑" panose="020B0503020204020204" pitchFamily="34" charset="-122"/>
              </a:rPr>
              <a:t>。</a:t>
            </a:r>
            <a:endParaRPr lang="zh-CN" dirty="0">
              <a:solidFill>
                <a:srgbClr val="595959"/>
              </a:solidFill>
              <a:latin typeface="微软雅黑" panose="020B0503020204020204" pitchFamily="34" charset="-122"/>
              <a:ea typeface="微软雅黑" panose="020B0503020204020204" pitchFamily="34" charset="-122"/>
            </a:endParaRPr>
          </a:p>
        </p:txBody>
      </p:sp>
      <p:sp>
        <p:nvSpPr>
          <p:cNvPr id="4" name="矩形 3"/>
          <p:cNvSpPr/>
          <p:nvPr/>
        </p:nvSpPr>
        <p:spPr>
          <a:xfrm>
            <a:off x="910630" y="1299786"/>
            <a:ext cx="1587202" cy="5870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5" name="文本框 4"/>
          <p:cNvSpPr txBox="1"/>
          <p:nvPr/>
        </p:nvSpPr>
        <p:spPr>
          <a:xfrm>
            <a:off x="1071880" y="1393190"/>
            <a:ext cx="1425952" cy="398780"/>
          </a:xfrm>
          <a:prstGeom prst="rect">
            <a:avLst/>
          </a:prstGeom>
          <a:noFill/>
        </p:spPr>
        <p:txBody>
          <a:bodyPr wrap="square" rtlCol="0">
            <a:spAutoFit/>
          </a:bodyPr>
          <a:lstStyle/>
          <a:p>
            <a:r>
              <a:rPr lang="zh-CN" altLang="en-US" sz="20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a:t>
            </a:r>
            <a:endParaRPr lang="zh-CN" altLang="en-US" sz="2000" dirty="0">
              <a:solidFill>
                <a:srgbClr val="005DA2"/>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2" name="矩形 1"/>
          <p:cNvSpPr/>
          <p:nvPr/>
        </p:nvSpPr>
        <p:spPr>
          <a:xfrm>
            <a:off x="2649726" y="1378851"/>
            <a:ext cx="2238113" cy="461665"/>
          </a:xfrm>
          <a:prstGeom prst="rect">
            <a:avLst/>
          </a:prstGeom>
        </p:spPr>
        <p:txBody>
          <a:bodyPr wrap="none">
            <a:spAutoFit/>
          </a:bodyPr>
          <a:lstStyle/>
          <a:p>
            <a:r>
              <a:rPr lang="en-US" altLang="zh-CN" dirty="0" err="1">
                <a:solidFill>
                  <a:srgbClr val="005DA2"/>
                </a:solidFill>
                <a:latin typeface="Arial" panose="020B0604020202020204" pitchFamily="34" charset="0"/>
                <a:ea typeface="思源黑体 CN Regular" panose="020B0500000000000000" pitchFamily="34" charset="-122"/>
                <a:sym typeface="Arial" panose="020B0604020202020204" pitchFamily="34" charset="0"/>
              </a:rPr>
              <a:t>Serde</a:t>
            </a:r>
            <a:r>
              <a:rPr lang="zh-CN" altLang="en-US"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和表属性</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954835" y="4773742"/>
            <a:ext cx="5904656" cy="14994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矩形 1"/>
          <p:cNvSpPr/>
          <p:nvPr/>
        </p:nvSpPr>
        <p:spPr>
          <a:xfrm>
            <a:off x="954835" y="2702376"/>
            <a:ext cx="5904656" cy="19942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CREATE TABLE句式分析</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936676" y="1941599"/>
            <a:ext cx="3670300" cy="61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1.</a:t>
            </a:r>
            <a:r>
              <a:rPr lang="zh-CN" altLang="en-US"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 </a:t>
            </a:r>
            <a:r>
              <a:rPr lang="en-US" altLang="zh-CN" dirty="0" err="1">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Serde</a:t>
            </a:r>
            <a:r>
              <a:rPr lang="en-US" altLang="zh-CN"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a:t>
            </a:r>
            <a:r>
              <a:rPr lang="zh-CN" altLang="en-US" dirty="0">
                <a:solidFill>
                  <a:srgbClr val="595959"/>
                </a:solidFill>
                <a:latin typeface="微软雅黑" panose="020B0503020204020204" pitchFamily="34" charset="-122"/>
                <a:ea typeface="微软雅黑" panose="020B0503020204020204" pitchFamily="34" charset="-122"/>
              </a:rPr>
              <a:t>自定义</a:t>
            </a:r>
            <a:r>
              <a:rPr lang="en-US" altLang="zh-CN" dirty="0">
                <a:solidFill>
                  <a:srgbClr val="595959"/>
                </a:solidFill>
                <a:latin typeface="微软雅黑" panose="020B0503020204020204" pitchFamily="34" charset="-122"/>
                <a:ea typeface="微软雅黑" panose="020B0503020204020204" pitchFamily="34" charset="-122"/>
              </a:rPr>
              <a:t>Serde</a:t>
            </a:r>
          </a:p>
        </p:txBody>
      </p:sp>
      <p:sp>
        <p:nvSpPr>
          <p:cNvPr id="4" name="矩形 3"/>
          <p:cNvSpPr/>
          <p:nvPr/>
        </p:nvSpPr>
        <p:spPr>
          <a:xfrm>
            <a:off x="910630" y="1228031"/>
            <a:ext cx="1587202" cy="5870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5" name="文本框 4"/>
          <p:cNvSpPr txBox="1"/>
          <p:nvPr/>
        </p:nvSpPr>
        <p:spPr>
          <a:xfrm>
            <a:off x="1071880" y="1321435"/>
            <a:ext cx="1425952" cy="398780"/>
          </a:xfrm>
          <a:prstGeom prst="rect">
            <a:avLst/>
          </a:prstGeom>
          <a:noFill/>
        </p:spPr>
        <p:txBody>
          <a:bodyPr wrap="square" rtlCol="0">
            <a:spAutoFit/>
          </a:bodyPr>
          <a:lstStyle/>
          <a:p>
            <a:r>
              <a:rPr lang="zh-CN" altLang="en-US" sz="20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a:t>
            </a:r>
            <a:endParaRPr lang="zh-CN" altLang="en-US" sz="2000" dirty="0">
              <a:solidFill>
                <a:srgbClr val="005DA2"/>
              </a:solidFill>
              <a:latin typeface="Arial" panose="020B0604020202020204" pitchFamily="34" charset="0"/>
              <a:ea typeface="思源黑体 CN Regular" panose="020B0500000000000000" pitchFamily="34" charset="-122"/>
              <a:sym typeface="Arial" panose="020B0604020202020204" pitchFamily="34" charset="0"/>
            </a:endParaRPr>
          </a:p>
        </p:txBody>
      </p:sp>
      <p:graphicFrame>
        <p:nvGraphicFramePr>
          <p:cNvPr id="10" name="表格 9"/>
          <p:cNvGraphicFramePr/>
          <p:nvPr/>
        </p:nvGraphicFramePr>
        <p:xfrm>
          <a:off x="1143690" y="2897889"/>
          <a:ext cx="5671595" cy="1554480"/>
        </p:xfrm>
        <a:graphic>
          <a:graphicData uri="http://schemas.openxmlformats.org/drawingml/2006/table">
            <a:tbl>
              <a:tblPr firstRow="1" bandRow="1">
                <a:tableStyleId>{5C22544A-7EE6-4342-B048-85BDC9FD1C3A}</a:tableStyleId>
              </a:tblPr>
              <a:tblGrid>
                <a:gridCol w="5671595">
                  <a:extLst>
                    <a:ext uri="{9D8B030D-6E8A-4147-A177-3AD203B41FA5}">
                      <a16:colId xmlns:a16="http://schemas.microsoft.com/office/drawing/2014/main" val="20000"/>
                    </a:ext>
                  </a:extLst>
                </a:gridCol>
              </a:tblGrid>
              <a:tr h="1554480">
                <a:tc>
                  <a:txBody>
                    <a:bodyPr/>
                    <a:lstStyle/>
                    <a:p>
                      <a:pPr algn="l">
                        <a:lnSpc>
                          <a:spcPct val="150000"/>
                        </a:lnSpc>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ROW FORMAT SERDE</a:t>
                      </a:r>
                    </a:p>
                    <a:p>
                      <a:pPr algn="l">
                        <a:lnSpc>
                          <a:spcPct val="150000"/>
                        </a:lnSpc>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'org.apache.hadoop.hive.serde2.RegexSerDe'</a:t>
                      </a:r>
                    </a:p>
                    <a:p>
                      <a:pPr algn="l">
                        <a:lnSpc>
                          <a:spcPct val="150000"/>
                        </a:lnSpc>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WITH SERDEPROPERTIES ("input.regex" = "regex")</a:t>
                      </a:r>
                    </a:p>
                    <a:p>
                      <a:pPr algn="l">
                        <a:lnSpc>
                          <a:spcPct val="150000"/>
                        </a:lnSpc>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STORED AS TEXTFILE;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18" name="圆角矩形标注 17"/>
          <p:cNvSpPr/>
          <p:nvPr/>
        </p:nvSpPr>
        <p:spPr bwMode="auto">
          <a:xfrm rot="5400000" flipH="1">
            <a:off x="8341939" y="1454841"/>
            <a:ext cx="1727200" cy="4060078"/>
          </a:xfrm>
          <a:prstGeom prst="wedgeRoundRectCallout">
            <a:avLst/>
          </a:prstGeom>
          <a:solidFill>
            <a:schemeClr val="bg1"/>
          </a:solidFill>
          <a:ln w="19050" cap="flat" cmpd="sng" algn="ctr">
            <a:solidFill>
              <a:schemeClr val="bg1">
                <a:lumMod val="85000"/>
              </a:schemeClr>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406941" y="2897889"/>
            <a:ext cx="3511813" cy="1445260"/>
          </a:xfrm>
          <a:prstGeom prst="rect">
            <a:avLst/>
          </a:prstGeom>
          <a:noFill/>
        </p:spPr>
        <p:txBody>
          <a:bodyPr wrap="square" rtlCol="0">
            <a:spAutoFit/>
          </a:bodyPr>
          <a:lstStyle/>
          <a:p>
            <a:pPr algn="l">
              <a:lnSpc>
                <a:spcPct val="150000"/>
              </a:lnSpc>
            </a:pPr>
            <a:r>
              <a:rPr lang="zh-CN" altLang="en-US" sz="1600" dirty="0">
                <a:latin typeface="微软雅黑" panose="020B0503020204020204" pitchFamily="34" charset="-122"/>
                <a:ea typeface="微软雅黑" panose="020B0503020204020204" pitchFamily="34" charset="-122"/>
                <a:sym typeface="+mn-ea"/>
              </a:rPr>
              <a:t>使用正则表达式序列化/反序列话数据表的每一行数据，其中regex用于指定正则表达式。</a:t>
            </a:r>
            <a:endParaRPr lang="zh-CN" altLang="en-US" sz="1600" dirty="0">
              <a:latin typeface="微软雅黑" panose="020B0503020204020204" pitchFamily="34" charset="-122"/>
              <a:ea typeface="微软雅黑" panose="020B0503020204020204" pitchFamily="34" charset="-122"/>
            </a:endParaRPr>
          </a:p>
          <a:p>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12" name="表格 11"/>
          <p:cNvGraphicFramePr/>
          <p:nvPr/>
        </p:nvGraphicFramePr>
        <p:xfrm>
          <a:off x="1244542" y="4940935"/>
          <a:ext cx="5469890" cy="1188720"/>
        </p:xfrm>
        <a:graphic>
          <a:graphicData uri="http://schemas.openxmlformats.org/drawingml/2006/table">
            <a:tbl>
              <a:tblPr firstRow="1" bandRow="1">
                <a:tableStyleId>{5C22544A-7EE6-4342-B048-85BDC9FD1C3A}</a:tableStyleId>
              </a:tblPr>
              <a:tblGrid>
                <a:gridCol w="5469890">
                  <a:extLst>
                    <a:ext uri="{9D8B030D-6E8A-4147-A177-3AD203B41FA5}">
                      <a16:colId xmlns:a16="http://schemas.microsoft.com/office/drawing/2014/main" val="20000"/>
                    </a:ext>
                  </a:extLst>
                </a:gridCol>
              </a:tblGrid>
              <a:tr h="1188720">
                <a:tc>
                  <a:txBody>
                    <a:bodyPr/>
                    <a:lstStyle/>
                    <a:p>
                      <a:pPr algn="l">
                        <a:lnSpc>
                          <a:spcPct val="150000"/>
                        </a:lnSpc>
                        <a:buClrTx/>
                        <a:buSzTx/>
                        <a:buFontTx/>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ROW FORMAT SERDE </a:t>
                      </a:r>
                    </a:p>
                    <a:p>
                      <a:pPr algn="l">
                        <a:lnSpc>
                          <a:spcPct val="150000"/>
                        </a:lnSpc>
                        <a:buClrTx/>
                        <a:buSzTx/>
                        <a:buFontTx/>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'org.apache.hive.hcatalog.data.JsonSerDe' </a:t>
                      </a:r>
                    </a:p>
                    <a:p>
                      <a:pPr algn="l">
                        <a:lnSpc>
                          <a:spcPct val="150000"/>
                        </a:lnSpc>
                        <a:buClrTx/>
                        <a:buSzTx/>
                        <a:buFontTx/>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STORED AS TEXTFILE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13" name="圆角矩形标注 12"/>
          <p:cNvSpPr/>
          <p:nvPr/>
        </p:nvSpPr>
        <p:spPr bwMode="auto">
          <a:xfrm rot="5400000" flipH="1">
            <a:off x="8417282" y="3454869"/>
            <a:ext cx="1576514" cy="4060077"/>
          </a:xfrm>
          <a:prstGeom prst="wedgeRoundRectCallout">
            <a:avLst/>
          </a:prstGeom>
          <a:solidFill>
            <a:schemeClr val="bg1"/>
          </a:solidFill>
          <a:ln w="19050" cap="flat" cmpd="sng" algn="ctr">
            <a:solidFill>
              <a:schemeClr val="bg1">
                <a:lumMod val="85000"/>
              </a:schemeClr>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7562483" y="5091177"/>
            <a:ext cx="3383388" cy="787460"/>
          </a:xfrm>
          <a:prstGeom prst="rect">
            <a:avLst/>
          </a:prstGeom>
          <a:noFill/>
        </p:spPr>
        <p:txBody>
          <a:bodyPr wrap="square" rtlCol="0">
            <a:spAutoFit/>
          </a:bodyPr>
          <a:lstStyle/>
          <a:p>
            <a:pPr algn="l">
              <a:lnSpc>
                <a:spcPct val="150000"/>
              </a:lnSpc>
              <a:buClrTx/>
              <a:buSzTx/>
              <a:buFontTx/>
            </a:pPr>
            <a:r>
              <a:rPr lang="zh-CN" altLang="en-US" sz="1600" dirty="0">
                <a:latin typeface="微软雅黑" panose="020B0503020204020204" pitchFamily="34" charset="-122"/>
                <a:ea typeface="微软雅黑" panose="020B0503020204020204" pitchFamily="34" charset="-122"/>
              </a:rPr>
              <a:t>使用JSON格式序列化/反序列化数据表的每一行数据。</a:t>
            </a:r>
          </a:p>
        </p:txBody>
      </p:sp>
      <p:sp>
        <p:nvSpPr>
          <p:cNvPr id="16" name="矩形 15"/>
          <p:cNvSpPr/>
          <p:nvPr/>
        </p:nvSpPr>
        <p:spPr>
          <a:xfrm>
            <a:off x="2659082" y="1289992"/>
            <a:ext cx="2238113" cy="461665"/>
          </a:xfrm>
          <a:prstGeom prst="rect">
            <a:avLst/>
          </a:prstGeom>
        </p:spPr>
        <p:txBody>
          <a:bodyPr wrap="none">
            <a:spAutoFit/>
          </a:bodyPr>
          <a:lstStyle/>
          <a:p>
            <a:r>
              <a:rPr lang="en-US" altLang="zh-CN" dirty="0" err="1">
                <a:solidFill>
                  <a:srgbClr val="005DA2"/>
                </a:solidFill>
                <a:latin typeface="Arial" panose="020B0604020202020204" pitchFamily="34" charset="0"/>
                <a:ea typeface="思源黑体 CN Regular" panose="020B0500000000000000" pitchFamily="34" charset="-122"/>
                <a:sym typeface="Arial" panose="020B0604020202020204" pitchFamily="34" charset="0"/>
              </a:rPr>
              <a:t>Serde</a:t>
            </a:r>
            <a:r>
              <a:rPr lang="zh-CN" altLang="en-US"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和表属性</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913552" y="2776325"/>
            <a:ext cx="5904656" cy="34295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CREATE TABLE句式分析</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910630" y="1228031"/>
            <a:ext cx="1587202" cy="5870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5" name="文本框 4"/>
          <p:cNvSpPr txBox="1"/>
          <p:nvPr/>
        </p:nvSpPr>
        <p:spPr>
          <a:xfrm>
            <a:off x="1071880" y="1321435"/>
            <a:ext cx="1425952" cy="398780"/>
          </a:xfrm>
          <a:prstGeom prst="rect">
            <a:avLst/>
          </a:prstGeom>
          <a:noFill/>
        </p:spPr>
        <p:txBody>
          <a:bodyPr wrap="square" rtlCol="0">
            <a:spAutoFit/>
          </a:bodyPr>
          <a:lstStyle/>
          <a:p>
            <a:r>
              <a:rPr lang="zh-CN" altLang="en-US" sz="20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a:t>
            </a:r>
            <a:endParaRPr lang="zh-CN" altLang="en-US" sz="2000" dirty="0">
              <a:solidFill>
                <a:srgbClr val="005DA2"/>
              </a:solidFill>
              <a:latin typeface="Arial" panose="020B0604020202020204" pitchFamily="34" charset="0"/>
              <a:ea typeface="思源黑体 CN Regular" panose="020B0500000000000000" pitchFamily="34" charset="-122"/>
              <a:sym typeface="Arial" panose="020B0604020202020204" pitchFamily="34" charset="0"/>
            </a:endParaRPr>
          </a:p>
        </p:txBody>
      </p:sp>
      <p:graphicFrame>
        <p:nvGraphicFramePr>
          <p:cNvPr id="10" name="表格 9"/>
          <p:cNvGraphicFramePr/>
          <p:nvPr>
            <p:custDataLst>
              <p:tags r:id="rId1"/>
            </p:custDataLst>
          </p:nvPr>
        </p:nvGraphicFramePr>
        <p:xfrm>
          <a:off x="1195617" y="2807017"/>
          <a:ext cx="5331637" cy="3213735"/>
        </p:xfrm>
        <a:graphic>
          <a:graphicData uri="http://schemas.openxmlformats.org/drawingml/2006/table">
            <a:tbl>
              <a:tblPr firstRow="1" bandRow="1">
                <a:tableStyleId>{5C22544A-7EE6-4342-B048-85BDC9FD1C3A}</a:tableStyleId>
              </a:tblPr>
              <a:tblGrid>
                <a:gridCol w="5331637">
                  <a:extLst>
                    <a:ext uri="{9D8B030D-6E8A-4147-A177-3AD203B41FA5}">
                      <a16:colId xmlns:a16="http://schemas.microsoft.com/office/drawing/2014/main" val="20000"/>
                    </a:ext>
                  </a:extLst>
                </a:gridCol>
              </a:tblGrid>
              <a:tr h="3213735">
                <a:tc>
                  <a:txBody>
                    <a:bodyPr/>
                    <a:lstStyle/>
                    <a:p>
                      <a:pPr algn="l">
                        <a:lnSpc>
                          <a:spcPct val="150000"/>
                        </a:lnSpc>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CREATETABLEmy_table(a string,b string,...) </a:t>
                      </a:r>
                    </a:p>
                    <a:p>
                      <a:pPr algn="l">
                        <a:lnSpc>
                          <a:spcPct val="150000"/>
                        </a:lnSpc>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ROW FORMATSERDE </a:t>
                      </a:r>
                    </a:p>
                    <a:p>
                      <a:pPr algn="l">
                        <a:lnSpc>
                          <a:spcPct val="150000"/>
                        </a:lnSpc>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'org.apache.hadoop.hive.serde2.OpenCSVSerde' </a:t>
                      </a:r>
                    </a:p>
                    <a:p>
                      <a:pPr algn="l">
                        <a:lnSpc>
                          <a:spcPct val="150000"/>
                        </a:lnSpc>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WITHSERDEPROPERTIES( </a:t>
                      </a:r>
                    </a:p>
                    <a:p>
                      <a:pPr algn="l">
                        <a:lnSpc>
                          <a:spcPct val="150000"/>
                        </a:lnSpc>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"separatorChar" = "\t", </a:t>
                      </a:r>
                    </a:p>
                    <a:p>
                      <a:pPr algn="l">
                        <a:lnSpc>
                          <a:spcPct val="150000"/>
                        </a:lnSpc>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"quoteChar" = ""' , </a:t>
                      </a:r>
                    </a:p>
                    <a:p>
                      <a:pPr algn="l">
                        <a:lnSpc>
                          <a:spcPct val="150000"/>
                        </a:lnSpc>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"escapeChar" = "\\" )</a:t>
                      </a:r>
                    </a:p>
                    <a:p>
                      <a:pPr algn="l">
                        <a:lnSpc>
                          <a:spcPct val="150000"/>
                        </a:lnSpc>
                        <a:buNone/>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rPr>
                        <a:t>STOREDASTEXTFILE;</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bl>
          </a:graphicData>
        </a:graphic>
      </p:graphicFrame>
      <p:sp>
        <p:nvSpPr>
          <p:cNvPr id="18" name="圆角矩形标注 17"/>
          <p:cNvSpPr/>
          <p:nvPr/>
        </p:nvSpPr>
        <p:spPr bwMode="auto">
          <a:xfrm rot="5400000" flipH="1">
            <a:off x="7909928" y="2220181"/>
            <a:ext cx="2952329" cy="4363439"/>
          </a:xfrm>
          <a:prstGeom prst="wedgeRoundRectCallout">
            <a:avLst/>
          </a:prstGeom>
          <a:solidFill>
            <a:schemeClr val="bg1"/>
          </a:solidFill>
          <a:ln w="19050" cap="flat" cmpd="sng" algn="ctr">
            <a:solidFill>
              <a:schemeClr val="bg1">
                <a:lumMod val="85000"/>
              </a:schemeClr>
            </a:solidFill>
            <a:prstDash val="solid"/>
            <a:round/>
            <a:headEnd type="none" w="med" len="med"/>
            <a:tailEnd type="none" w="med" len="med"/>
          </a:ln>
          <a:effectLst/>
        </p:spPr>
        <p:txBody>
          <a:bodyPr/>
          <a:lstStyle/>
          <a:p>
            <a:pPr eaLnBrk="1" hangingPunct="1">
              <a:buFont typeface="Arial" panose="020B0604020202020204" pitchFamily="34" charset="0"/>
              <a:buNone/>
              <a:defRPr/>
            </a:pP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7397732" y="3429794"/>
            <a:ext cx="4170080" cy="1895455"/>
          </a:xfrm>
          <a:prstGeom prst="rect">
            <a:avLst/>
          </a:prstGeom>
          <a:noFill/>
        </p:spPr>
        <p:txBody>
          <a:bodyPr wrap="square" rtlCol="0">
            <a:spAutoFit/>
          </a:bodyPr>
          <a:lstStyle/>
          <a:p>
            <a:pPr algn="l">
              <a:lnSpc>
                <a:spcPct val="150000"/>
              </a:lnSpc>
            </a:pPr>
            <a:r>
              <a:rPr lang="zh-CN" altLang="en-US" sz="1600" dirty="0">
                <a:latin typeface="微软雅黑" panose="020B0503020204020204" pitchFamily="34" charset="-122"/>
                <a:ea typeface="微软雅黑" panose="020B0503020204020204" pitchFamily="34" charset="-122"/>
                <a:sym typeface="+mn-ea"/>
              </a:rPr>
              <a:t>使用 CSV 格式序列化/反序列化 数 据 表 的 每 一 行 数 据,其 中 separatorChar用 于 指 定 CSV 文 件的分隔符;quoteChar用于指定 CSV 文 件 的 应 用 符;escapeChar 用于指定 CSV 文件的转义符</a:t>
            </a:r>
          </a:p>
        </p:txBody>
      </p:sp>
      <p:sp>
        <p:nvSpPr>
          <p:cNvPr id="12" name="矩形 11"/>
          <p:cNvSpPr/>
          <p:nvPr/>
        </p:nvSpPr>
        <p:spPr>
          <a:xfrm>
            <a:off x="2698083" y="1289992"/>
            <a:ext cx="2238113" cy="461665"/>
          </a:xfrm>
          <a:prstGeom prst="rect">
            <a:avLst/>
          </a:prstGeom>
        </p:spPr>
        <p:txBody>
          <a:bodyPr wrap="none">
            <a:spAutoFit/>
          </a:bodyPr>
          <a:lstStyle/>
          <a:p>
            <a:r>
              <a:rPr lang="en-US" altLang="zh-CN" dirty="0" err="1">
                <a:solidFill>
                  <a:srgbClr val="005DA2"/>
                </a:solidFill>
                <a:latin typeface="Arial" panose="020B0604020202020204" pitchFamily="34" charset="0"/>
                <a:ea typeface="思源黑体 CN Regular" panose="020B0500000000000000" pitchFamily="34" charset="-122"/>
                <a:sym typeface="Arial" panose="020B0604020202020204" pitchFamily="34" charset="0"/>
              </a:rPr>
              <a:t>Serde</a:t>
            </a:r>
            <a:r>
              <a:rPr lang="zh-CN" altLang="en-US"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和表属性</a:t>
            </a:r>
            <a:endParaRPr lang="zh-CN" altLang="en-US" dirty="0"/>
          </a:p>
        </p:txBody>
      </p:sp>
      <p:sp>
        <p:nvSpPr>
          <p:cNvPr id="14" name="TextBox 35"/>
          <p:cNvSpPr txBox="1">
            <a:spLocks noChangeArrowheads="1"/>
          </p:cNvSpPr>
          <p:nvPr/>
        </p:nvSpPr>
        <p:spPr bwMode="auto">
          <a:xfrm>
            <a:off x="936676" y="1941599"/>
            <a:ext cx="3670300" cy="61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1.</a:t>
            </a:r>
            <a:r>
              <a:rPr lang="zh-CN" altLang="en-US"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 </a:t>
            </a:r>
            <a:r>
              <a:rPr lang="en-US" altLang="zh-CN" dirty="0" err="1">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Serde</a:t>
            </a:r>
            <a:r>
              <a:rPr lang="en-US" altLang="zh-CN"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a:t>
            </a:r>
            <a:r>
              <a:rPr lang="zh-CN" altLang="en-US" dirty="0">
                <a:solidFill>
                  <a:srgbClr val="595959"/>
                </a:solidFill>
                <a:latin typeface="微软雅黑" panose="020B0503020204020204" pitchFamily="34" charset="-122"/>
                <a:ea typeface="微软雅黑" panose="020B0503020204020204" pitchFamily="34" charset="-122"/>
              </a:rPr>
              <a:t>自定义</a:t>
            </a:r>
            <a:r>
              <a:rPr lang="en-US" altLang="zh-CN" dirty="0">
                <a:solidFill>
                  <a:srgbClr val="595959"/>
                </a:solidFill>
                <a:latin typeface="微软雅黑" panose="020B0503020204020204" pitchFamily="34" charset="-122"/>
                <a:ea typeface="微软雅黑" panose="020B0503020204020204" pitchFamily="34" charset="-122"/>
              </a:rPr>
              <a:t>Serde</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CREATE TABLE句式分析</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graphicFrame>
        <p:nvGraphicFramePr>
          <p:cNvPr id="2" name="表格 1"/>
          <p:cNvGraphicFramePr/>
          <p:nvPr>
            <p:custDataLst>
              <p:tags r:id="rId1"/>
            </p:custDataLst>
          </p:nvPr>
        </p:nvGraphicFramePr>
        <p:xfrm>
          <a:off x="824692" y="2401238"/>
          <a:ext cx="10729192" cy="4213632"/>
        </p:xfrm>
        <a:graphic>
          <a:graphicData uri="http://schemas.openxmlformats.org/drawingml/2006/table">
            <a:tbl>
              <a:tblPr firstRow="1" bandRow="1">
                <a:tableStyleId>{5C22544A-7EE6-4342-B048-85BDC9FD1C3A}</a:tableStyleId>
              </a:tblPr>
              <a:tblGrid>
                <a:gridCol w="5153923">
                  <a:extLst>
                    <a:ext uri="{9D8B030D-6E8A-4147-A177-3AD203B41FA5}">
                      <a16:colId xmlns:a16="http://schemas.microsoft.com/office/drawing/2014/main" val="20000"/>
                    </a:ext>
                  </a:extLst>
                </a:gridCol>
                <a:gridCol w="5575269">
                  <a:extLst>
                    <a:ext uri="{9D8B030D-6E8A-4147-A177-3AD203B41FA5}">
                      <a16:colId xmlns:a16="http://schemas.microsoft.com/office/drawing/2014/main" val="20001"/>
                    </a:ext>
                  </a:extLst>
                </a:gridCol>
              </a:tblGrid>
              <a:tr h="494508">
                <a:tc>
                  <a:txBody>
                    <a:bodyPr/>
                    <a:lstStyle/>
                    <a:p>
                      <a:pPr algn="ctr">
                        <a:buNone/>
                      </a:pPr>
                      <a:r>
                        <a:rPr lang="zh-CN" altLang="en-US" sz="1600" dirty="0"/>
                        <a:t>内置Serde</a:t>
                      </a:r>
                    </a:p>
                  </a:txBody>
                  <a:tcPr anchor="ctr"/>
                </a:tc>
                <a:tc>
                  <a:txBody>
                    <a:bodyPr/>
                    <a:lstStyle/>
                    <a:p>
                      <a:pPr algn="ctr">
                        <a:buNone/>
                      </a:pPr>
                      <a:r>
                        <a:rPr lang="zh-CN" altLang="en-US" sz="1600" dirty="0"/>
                        <a:t>介绍</a:t>
                      </a:r>
                    </a:p>
                  </a:txBody>
                  <a:tcPr anchor="ctr"/>
                </a:tc>
                <a:extLst>
                  <a:ext uri="{0D108BD9-81ED-4DB2-BD59-A6C34878D82A}">
                    <a16:rowId xmlns:a16="http://schemas.microsoft.com/office/drawing/2014/main" val="10000"/>
                  </a:ext>
                </a:extLst>
              </a:tr>
              <a:tr h="1099426">
                <a:tc>
                  <a:txBody>
                    <a:bodyPr/>
                    <a:lstStyle/>
                    <a:p>
                      <a:pPr algn="ctr">
                        <a:buNone/>
                      </a:pPr>
                      <a:r>
                        <a:rPr lang="zh-CN" altLang="en-US" sz="1600">
                          <a:latin typeface="微软雅黑" panose="020B0503020204020204" pitchFamily="34" charset="-122"/>
                          <a:ea typeface="微软雅黑" panose="020B0503020204020204" pitchFamily="34" charset="-122"/>
                        </a:rPr>
                        <a:t>FIELDS TERMINATED BY char [ESCAPED BY char]</a:t>
                      </a:r>
                    </a:p>
                  </a:txBody>
                  <a:tcPr anchor="ctr"/>
                </a:tc>
                <a:tc>
                  <a:txBody>
                    <a:bodyPr/>
                    <a:lstStyle/>
                    <a:p>
                      <a:pPr algn="l">
                        <a:lnSpc>
                          <a:spcPct val="150000"/>
                        </a:lnSpc>
                        <a:buClrTx/>
                        <a:buSzTx/>
                        <a:buFontTx/>
                        <a:buNone/>
                      </a:pPr>
                      <a:r>
                        <a:rPr lang="zh-CN" altLang="en-US" sz="1600" dirty="0">
                          <a:latin typeface="微软雅黑" panose="020B0503020204020204" pitchFamily="34" charset="-122"/>
                          <a:ea typeface="微软雅黑" panose="020B0503020204020204" pitchFamily="34" charset="-122"/>
                        </a:rPr>
                        <a:t>FIELDS TERMINATED指定字段分隔符；ESCAPED指定转义符，避免数据中存在与字段分隔符一样的字符，造成混淆。</a:t>
                      </a:r>
                    </a:p>
                  </a:txBody>
                  <a:tcPr anchor="ctr"/>
                </a:tc>
                <a:extLst>
                  <a:ext uri="{0D108BD9-81ED-4DB2-BD59-A6C34878D82A}">
                    <a16:rowId xmlns:a16="http://schemas.microsoft.com/office/drawing/2014/main" val="10001"/>
                  </a:ext>
                </a:extLst>
              </a:tr>
              <a:tr h="748409">
                <a:tc>
                  <a:txBody>
                    <a:bodyPr/>
                    <a:lstStyle/>
                    <a:p>
                      <a:pPr algn="ctr">
                        <a:buClrTx/>
                        <a:buSzTx/>
                        <a:buFontTx/>
                        <a:buNone/>
                      </a:pPr>
                      <a:r>
                        <a:rPr lang="zh-CN" altLang="en-US" sz="1600">
                          <a:latin typeface="微软雅黑" panose="020B0503020204020204" pitchFamily="34" charset="-122"/>
                          <a:ea typeface="微软雅黑" panose="020B0503020204020204" pitchFamily="34" charset="-122"/>
                        </a:rPr>
                        <a:t>COLLECTION ITEMS TERMINATED BY char</a:t>
                      </a:r>
                    </a:p>
                  </a:txBody>
                  <a:tcPr anchor="ctr"/>
                </a:tc>
                <a:tc>
                  <a:txBody>
                    <a:bodyPr/>
                    <a:lstStyle/>
                    <a:p>
                      <a:pPr algn="l">
                        <a:lnSpc>
                          <a:spcPct val="150000"/>
                        </a:lnSpc>
                        <a:buClrTx/>
                        <a:buSzTx/>
                        <a:buFontTx/>
                        <a:buNone/>
                      </a:pPr>
                      <a:r>
                        <a:rPr lang="zh-CN" altLang="en-US" sz="1600" dirty="0">
                          <a:latin typeface="微软雅黑" panose="020B0503020204020204" pitchFamily="34" charset="-122"/>
                          <a:ea typeface="微软雅黑" panose="020B0503020204020204" pitchFamily="34" charset="-122"/>
                        </a:rPr>
                        <a:t>指定集合中元素的分隔符，集合包含数据类型为MAP、ARRAY和STRUCT。</a:t>
                      </a:r>
                    </a:p>
                  </a:txBody>
                  <a:tcPr anchor="ctr"/>
                </a:tc>
                <a:extLst>
                  <a:ext uri="{0D108BD9-81ED-4DB2-BD59-A6C34878D82A}">
                    <a16:rowId xmlns:a16="http://schemas.microsoft.com/office/drawing/2014/main" val="10002"/>
                  </a:ext>
                </a:extLst>
              </a:tr>
              <a:tr h="578934">
                <a:tc>
                  <a:txBody>
                    <a:bodyPr/>
                    <a:lstStyle/>
                    <a:p>
                      <a:pPr algn="ctr">
                        <a:buClrTx/>
                        <a:buSzTx/>
                        <a:buFontTx/>
                        <a:buNone/>
                      </a:pPr>
                      <a:r>
                        <a:rPr lang="zh-CN" altLang="en-US" sz="1600">
                          <a:latin typeface="微软雅黑" panose="020B0503020204020204" pitchFamily="34" charset="-122"/>
                          <a:ea typeface="微软雅黑" panose="020B0503020204020204" pitchFamily="34" charset="-122"/>
                        </a:rPr>
                        <a:t>MAP KYS TERMINATED BY char</a:t>
                      </a:r>
                    </a:p>
                  </a:txBody>
                  <a:tcPr anchor="ctr"/>
                </a:tc>
                <a:tc>
                  <a:txBody>
                    <a:bodyPr/>
                    <a:lstStyle/>
                    <a:p>
                      <a:pPr algn="l">
                        <a:lnSpc>
                          <a:spcPct val="150000"/>
                        </a:lnSpc>
                        <a:buClrTx/>
                        <a:buSzTx/>
                        <a:buFontTx/>
                        <a:buNone/>
                      </a:pPr>
                      <a:r>
                        <a:rPr lang="zh-CN" altLang="en-US" sz="1600" dirty="0">
                          <a:latin typeface="微软雅黑" panose="020B0503020204020204" pitchFamily="34" charset="-122"/>
                          <a:ea typeface="微软雅黑" panose="020B0503020204020204" pitchFamily="34" charset="-122"/>
                        </a:rPr>
                        <a:t>指定MAP中Key和Value的分隔符。</a:t>
                      </a:r>
                    </a:p>
                  </a:txBody>
                  <a:tcPr anchor="ctr"/>
                </a:tc>
                <a:extLst>
                  <a:ext uri="{0D108BD9-81ED-4DB2-BD59-A6C34878D82A}">
                    <a16:rowId xmlns:a16="http://schemas.microsoft.com/office/drawing/2014/main" val="10003"/>
                  </a:ext>
                </a:extLst>
              </a:tr>
              <a:tr h="619764">
                <a:tc>
                  <a:txBody>
                    <a:bodyPr/>
                    <a:lstStyle/>
                    <a:p>
                      <a:pPr algn="ctr">
                        <a:buClrTx/>
                        <a:buSzTx/>
                        <a:buFontTx/>
                        <a:buNone/>
                      </a:pPr>
                      <a:r>
                        <a:rPr lang="zh-CN" altLang="en-US" sz="1600">
                          <a:latin typeface="微软雅黑" panose="020B0503020204020204" pitchFamily="34" charset="-122"/>
                          <a:ea typeface="微软雅黑" panose="020B0503020204020204" pitchFamily="34" charset="-122"/>
                        </a:rPr>
                        <a:t>LINES TERMINATED BY char</a:t>
                      </a:r>
                    </a:p>
                  </a:txBody>
                  <a:tcPr anchor="ctr"/>
                </a:tc>
                <a:tc>
                  <a:txBody>
                    <a:bodyPr/>
                    <a:lstStyle/>
                    <a:p>
                      <a:pPr indent="0" algn="l">
                        <a:lnSpc>
                          <a:spcPct val="150000"/>
                        </a:lnSpc>
                        <a:buNone/>
                      </a:pPr>
                      <a:r>
                        <a:rPr lang="zh-CN" altLang="en-US" sz="1600" b="0" dirty="0">
                          <a:latin typeface="微软雅黑" panose="020B0503020204020204" pitchFamily="34" charset="-122"/>
                          <a:ea typeface="微软雅黑" panose="020B0503020204020204" pitchFamily="34" charset="-122"/>
                        </a:rPr>
                        <a:t>指定行分隔符。</a:t>
                      </a:r>
                    </a:p>
                  </a:txBody>
                  <a:tcPr marL="68580" marR="68580" marT="0" marB="0" anchor="ctr"/>
                </a:tc>
                <a:extLst>
                  <a:ext uri="{0D108BD9-81ED-4DB2-BD59-A6C34878D82A}">
                    <a16:rowId xmlns:a16="http://schemas.microsoft.com/office/drawing/2014/main" val="10004"/>
                  </a:ext>
                </a:extLst>
              </a:tr>
              <a:tr h="641093">
                <a:tc>
                  <a:txBody>
                    <a:bodyPr/>
                    <a:lstStyle/>
                    <a:p>
                      <a:pPr algn="ctr">
                        <a:buClrTx/>
                        <a:buSzTx/>
                        <a:buFontTx/>
                        <a:buNone/>
                      </a:pPr>
                      <a:r>
                        <a:rPr lang="zh-CN" altLang="en-US" sz="1600">
                          <a:latin typeface="微软雅黑" panose="020B0503020204020204" pitchFamily="34" charset="-122"/>
                          <a:ea typeface="微软雅黑" panose="020B0503020204020204" pitchFamily="34" charset="-122"/>
                        </a:rPr>
                        <a:t>NULL DEFINED AS char</a:t>
                      </a:r>
                    </a:p>
                  </a:txBody>
                  <a:tcPr anchor="ctr"/>
                </a:tc>
                <a:tc>
                  <a:txBody>
                    <a:bodyPr/>
                    <a:lstStyle/>
                    <a:p>
                      <a:pPr algn="l">
                        <a:lnSpc>
                          <a:spcPct val="150000"/>
                        </a:lnSpc>
                        <a:buClrTx/>
                        <a:buSzTx/>
                        <a:buFontTx/>
                        <a:buNone/>
                      </a:pPr>
                      <a:r>
                        <a:rPr lang="zh-CN" altLang="en-US" sz="1600" dirty="0">
                          <a:latin typeface="微软雅黑" panose="020B0503020204020204" pitchFamily="34" charset="-122"/>
                          <a:ea typeface="微软雅黑" panose="020B0503020204020204" pitchFamily="34" charset="-122"/>
                        </a:rPr>
                        <a:t>自定义空值格式，Hive默认为'\N'。</a:t>
                      </a:r>
                    </a:p>
                  </a:txBody>
                  <a:tcPr anchor="ctr"/>
                </a:tc>
                <a:extLst>
                  <a:ext uri="{0D108BD9-81ED-4DB2-BD59-A6C34878D82A}">
                    <a16:rowId xmlns:a16="http://schemas.microsoft.com/office/drawing/2014/main" val="10005"/>
                  </a:ext>
                </a:extLst>
              </a:tr>
            </a:tbl>
          </a:graphicData>
        </a:graphic>
      </p:graphicFrame>
      <p:sp>
        <p:nvSpPr>
          <p:cNvPr id="8" name="矩形 7"/>
          <p:cNvSpPr/>
          <p:nvPr/>
        </p:nvSpPr>
        <p:spPr>
          <a:xfrm>
            <a:off x="910630" y="1021670"/>
            <a:ext cx="1587202" cy="5870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9" name="文本框 8"/>
          <p:cNvSpPr txBox="1"/>
          <p:nvPr/>
        </p:nvSpPr>
        <p:spPr>
          <a:xfrm>
            <a:off x="1055326" y="1097808"/>
            <a:ext cx="1442506" cy="398780"/>
          </a:xfrm>
          <a:prstGeom prst="rect">
            <a:avLst/>
          </a:prstGeom>
          <a:noFill/>
        </p:spPr>
        <p:txBody>
          <a:bodyPr wrap="square" rtlCol="0">
            <a:spAutoFit/>
          </a:bodyPr>
          <a:lstStyle/>
          <a:p>
            <a:r>
              <a:rPr lang="zh-CN" altLang="en-US" sz="20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a:t>
            </a:r>
            <a:endParaRPr lang="zh-CN" altLang="en-US" sz="2000" dirty="0">
              <a:solidFill>
                <a:srgbClr val="005DA2"/>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0" name="矩形 9"/>
          <p:cNvSpPr/>
          <p:nvPr/>
        </p:nvSpPr>
        <p:spPr>
          <a:xfrm>
            <a:off x="2642528" y="1097808"/>
            <a:ext cx="2238113" cy="461665"/>
          </a:xfrm>
          <a:prstGeom prst="rect">
            <a:avLst/>
          </a:prstGeom>
        </p:spPr>
        <p:txBody>
          <a:bodyPr wrap="none">
            <a:spAutoFit/>
          </a:bodyPr>
          <a:lstStyle/>
          <a:p>
            <a:r>
              <a:rPr lang="en-US" altLang="zh-CN" dirty="0" err="1">
                <a:solidFill>
                  <a:srgbClr val="005DA2"/>
                </a:solidFill>
                <a:latin typeface="Arial" panose="020B0604020202020204" pitchFamily="34" charset="0"/>
                <a:ea typeface="思源黑体 CN Regular" panose="020B0500000000000000" pitchFamily="34" charset="-122"/>
                <a:sym typeface="Arial" panose="020B0604020202020204" pitchFamily="34" charset="0"/>
              </a:rPr>
              <a:t>Serde</a:t>
            </a:r>
            <a:r>
              <a:rPr lang="zh-CN" altLang="en-US"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和表属性</a:t>
            </a:r>
            <a:endParaRPr lang="zh-CN" altLang="en-US" dirty="0"/>
          </a:p>
        </p:txBody>
      </p:sp>
      <p:sp>
        <p:nvSpPr>
          <p:cNvPr id="11" name="TextBox 35"/>
          <p:cNvSpPr txBox="1">
            <a:spLocks noChangeArrowheads="1"/>
          </p:cNvSpPr>
          <p:nvPr/>
        </p:nvSpPr>
        <p:spPr bwMode="auto">
          <a:xfrm>
            <a:off x="824692" y="1703980"/>
            <a:ext cx="3670300" cy="61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1.</a:t>
            </a:r>
            <a:r>
              <a:rPr lang="zh-CN" altLang="en-US"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 </a:t>
            </a:r>
            <a:r>
              <a:rPr lang="en-US" altLang="zh-CN" dirty="0" err="1">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Serde</a:t>
            </a:r>
            <a:r>
              <a:rPr lang="en-US" altLang="zh-CN"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a:t>
            </a:r>
            <a:r>
              <a:rPr lang="zh-CN" altLang="en-US"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内置</a:t>
            </a:r>
            <a:r>
              <a:rPr lang="en-US" altLang="zh-CN" dirty="0" err="1">
                <a:solidFill>
                  <a:srgbClr val="595959"/>
                </a:solidFill>
                <a:latin typeface="微软雅黑" panose="020B0503020204020204" pitchFamily="34" charset="-122"/>
                <a:ea typeface="微软雅黑" panose="020B0503020204020204" pitchFamily="34" charset="-122"/>
              </a:rPr>
              <a:t>Serde</a:t>
            </a:r>
            <a:endParaRPr lang="en-US" altLang="zh-CN"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15308" y="572758"/>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学习目标</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dirty="0">
                <a:solidFill>
                  <a:srgbClr val="1369B2"/>
                </a:solidFill>
                <a:latin typeface="微软雅黑" panose="020B0503020204020204" pitchFamily="34" charset="-122"/>
                <a:ea typeface="微软雅黑" panose="020B0503020204020204" pitchFamily="34" charset="-122"/>
                <a:cs typeface="+mn-ea"/>
                <a:sym typeface="+mn-lt"/>
              </a:rPr>
              <a:t>Target</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1223010" y="2020570"/>
            <a:ext cx="9973945" cy="688340"/>
            <a:chOff x="-688589" y="1746696"/>
            <a:chExt cx="6959339" cy="516136"/>
          </a:xfrm>
        </p:grpSpPr>
        <p:sp>
          <p:nvSpPr>
            <p:cNvPr id="81" name="Pentagon 3"/>
            <p:cNvSpPr/>
            <p:nvPr/>
          </p:nvSpPr>
          <p:spPr bwMode="auto">
            <a:xfrm>
              <a:off x="-659296" y="1746696"/>
              <a:ext cx="6930046" cy="51613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临时表</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的基本操作，能够灵活使用HiveQL语句在Hive中</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创建临时表</a:t>
              </a:r>
            </a:p>
          </p:txBody>
        </p:sp>
        <p:sp>
          <p:nvSpPr>
            <p:cNvPr id="82" name="MH_Others_1"/>
            <p:cNvSpPr/>
            <p:nvPr/>
          </p:nvSpPr>
          <p:spPr bwMode="auto">
            <a:xfrm>
              <a:off x="-688589" y="1746696"/>
              <a:ext cx="82550" cy="51593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3" name="组合 82"/>
          <p:cNvGrpSpPr/>
          <p:nvPr/>
        </p:nvGrpSpPr>
        <p:grpSpPr>
          <a:xfrm>
            <a:off x="1213485" y="3086735"/>
            <a:ext cx="9983470" cy="685800"/>
            <a:chOff x="978872" y="2570437"/>
            <a:chExt cx="6485941" cy="514350"/>
          </a:xfrm>
        </p:grpSpPr>
        <p:sp>
          <p:nvSpPr>
            <p:cNvPr id="84" name="Pentagon 5"/>
            <p:cNvSpPr/>
            <p:nvPr/>
          </p:nvSpPr>
          <p:spPr bwMode="auto">
            <a:xfrm>
              <a:off x="978872" y="2570437"/>
              <a:ext cx="6485941" cy="514231"/>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视图</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的基本操作，能够灵活使用HiveQL语句对Hive中的视图进行</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创建、查看、修改以及删除</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p:txBody>
        </p:sp>
        <p:sp>
          <p:nvSpPr>
            <p:cNvPr id="85" name="MH_Others_1"/>
            <p:cNvSpPr/>
            <p:nvPr/>
          </p:nvSpPr>
          <p:spPr bwMode="auto">
            <a:xfrm>
              <a:off x="985222" y="2570437"/>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6" name="组合 85"/>
          <p:cNvGrpSpPr/>
          <p:nvPr/>
        </p:nvGrpSpPr>
        <p:grpSpPr>
          <a:xfrm>
            <a:off x="1240155" y="4159250"/>
            <a:ext cx="9956800" cy="688340"/>
            <a:chOff x="25686" y="3338787"/>
            <a:chExt cx="6163073" cy="516135"/>
          </a:xfrm>
        </p:grpSpPr>
        <p:sp>
          <p:nvSpPr>
            <p:cNvPr id="87" name="Pentagon 6"/>
            <p:cNvSpPr/>
            <p:nvPr/>
          </p:nvSpPr>
          <p:spPr bwMode="auto">
            <a:xfrm>
              <a:off x="25758" y="3338787"/>
              <a:ext cx="6163001" cy="516135"/>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了解</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索引的原理</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，能够描述Hive中索引的</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作用与优势</a:t>
              </a:r>
            </a:p>
          </p:txBody>
        </p:sp>
        <p:sp>
          <p:nvSpPr>
            <p:cNvPr id="88" name="MH_Others_1"/>
            <p:cNvSpPr/>
            <p:nvPr/>
          </p:nvSpPr>
          <p:spPr bwMode="auto">
            <a:xfrm>
              <a:off x="25686" y="3338787"/>
              <a:ext cx="82550" cy="515938"/>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9" name="组合 88"/>
          <p:cNvGrpSpPr/>
          <p:nvPr/>
        </p:nvGrpSpPr>
        <p:grpSpPr>
          <a:xfrm>
            <a:off x="1240155" y="5245100"/>
            <a:ext cx="9957435" cy="685800"/>
            <a:chOff x="25409" y="4108725"/>
            <a:chExt cx="6163320" cy="514350"/>
          </a:xfrm>
        </p:grpSpPr>
        <p:sp>
          <p:nvSpPr>
            <p:cNvPr id="90" name="Pentagon 7"/>
            <p:cNvSpPr/>
            <p:nvPr/>
          </p:nvSpPr>
          <p:spPr bwMode="auto">
            <a:xfrm>
              <a:off x="33349" y="4108725"/>
              <a:ext cx="6155380" cy="514231"/>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20000"/>
                </a:lnSpc>
                <a:buClrTx/>
                <a:buSzTx/>
                <a:buFontTx/>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a:t>
              </a:r>
              <a:r>
                <a:rPr lang="zh-CN" altLang="en-US" sz="16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索引的基本操作</a:t>
              </a: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，能够灵活使用HiveQL语句对Hive数据表中的索引进行操作</a:t>
              </a:r>
            </a:p>
          </p:txBody>
        </p:sp>
        <p:sp>
          <p:nvSpPr>
            <p:cNvPr id="91" name="MH_Others_1"/>
            <p:cNvSpPr/>
            <p:nvPr/>
          </p:nvSpPr>
          <p:spPr bwMode="auto">
            <a:xfrm>
              <a:off x="25409" y="4108725"/>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CREATE TABLE句式分析</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838622" y="2421682"/>
            <a:ext cx="10513168" cy="283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latin typeface="微软雅黑" panose="020B0503020204020204" pitchFamily="34" charset="-122"/>
                <a:ea typeface="微软雅黑" panose="020B0503020204020204" pitchFamily="34" charset="-122"/>
              </a:rPr>
              <a:t>通过</a:t>
            </a:r>
            <a:r>
              <a:rPr lang="en-US" altLang="zh-CN" sz="2000" dirty="0">
                <a:latin typeface="微软雅黑" panose="020B0503020204020204" pitchFamily="34" charset="-122"/>
                <a:ea typeface="微软雅黑" panose="020B0503020204020204" pitchFamily="34" charset="-122"/>
              </a:rPr>
              <a:t>CREATETABLE</a:t>
            </a:r>
            <a:r>
              <a:rPr lang="zh-CN" altLang="en-US" sz="2000" dirty="0">
                <a:latin typeface="微软雅黑" panose="020B0503020204020204" pitchFamily="34" charset="-122"/>
                <a:ea typeface="微软雅黑" panose="020B0503020204020204" pitchFamily="34" charset="-122"/>
              </a:rPr>
              <a:t>句式创建数据表时可以使用</a:t>
            </a:r>
            <a:r>
              <a:rPr lang="en-US" altLang="zh-CN" sz="2000" dirty="0">
                <a:latin typeface="微软雅黑" panose="020B0503020204020204" pitchFamily="34" charset="-122"/>
                <a:ea typeface="微软雅黑" panose="020B0503020204020204" pitchFamily="34" charset="-122"/>
              </a:rPr>
              <a:t>TBLPROPERTIES</a:t>
            </a:r>
            <a:r>
              <a:rPr lang="zh-CN" altLang="en-US" sz="2000" dirty="0">
                <a:latin typeface="微软雅黑" panose="020B0503020204020204" pitchFamily="34" charset="-122"/>
                <a:ea typeface="微软雅黑" panose="020B0503020204020204" pitchFamily="34" charset="-122"/>
              </a:rPr>
              <a:t>子句指定表属性</a:t>
            </a:r>
            <a:r>
              <a:rPr lang="en-US" altLang="zh-CN" sz="2000" dirty="0">
                <a:latin typeface="微软雅黑" panose="020B0503020204020204" pitchFamily="34" charset="-122"/>
                <a:ea typeface="微软雅黑" panose="020B0503020204020204" pitchFamily="34" charset="-122"/>
              </a:rPr>
              <a:t>,Hive</a:t>
            </a:r>
            <a:r>
              <a:rPr lang="zh-CN" altLang="en-US" sz="2000" dirty="0">
                <a:latin typeface="微软雅黑" panose="020B0503020204020204" pitchFamily="34" charset="-122"/>
                <a:ea typeface="微软雅黑" panose="020B0503020204020204" pitchFamily="34" charset="-122"/>
              </a:rPr>
              <a:t>表属性分为</a:t>
            </a:r>
            <a:r>
              <a:rPr lang="zh-CN" altLang="en-US" sz="2000" dirty="0">
                <a:solidFill>
                  <a:srgbClr val="1369B2"/>
                </a:solidFill>
                <a:latin typeface="微软雅黑" panose="020B0503020204020204" pitchFamily="34" charset="-122"/>
                <a:ea typeface="微软雅黑" panose="020B0503020204020204" pitchFamily="34" charset="-122"/>
              </a:rPr>
              <a:t>自定义属性</a:t>
            </a:r>
            <a:r>
              <a:rPr lang="zh-CN" altLang="en-US" sz="2000" dirty="0">
                <a:latin typeface="微软雅黑" panose="020B0503020204020204" pitchFamily="34" charset="-122"/>
                <a:ea typeface="微软雅黑" panose="020B0503020204020204" pitchFamily="34" charset="-122"/>
              </a:rPr>
              <a:t>和</a:t>
            </a:r>
            <a:r>
              <a:rPr lang="zh-CN" altLang="en-US" sz="2000" dirty="0">
                <a:solidFill>
                  <a:srgbClr val="1369B2"/>
                </a:solidFill>
                <a:latin typeface="微软雅黑" panose="020B0503020204020204" pitchFamily="34" charset="-122"/>
                <a:ea typeface="微软雅黑" panose="020B0503020204020204" pitchFamily="34" charset="-122"/>
              </a:rPr>
              <a:t>预定义属性</a:t>
            </a:r>
            <a:r>
              <a:rPr lang="zh-CN" altLang="en-US" sz="2000" dirty="0">
                <a:latin typeface="微软雅黑" panose="020B0503020204020204" pitchFamily="34" charset="-122"/>
                <a:ea typeface="微软雅黑" panose="020B0503020204020204" pitchFamily="34" charset="-122"/>
              </a:rPr>
              <a:t>。</a:t>
            </a:r>
            <a:endParaRPr lang="en-US" altLang="zh-CN" sz="2000" dirty="0">
              <a:latin typeface="微软雅黑" panose="020B0503020204020204" pitchFamily="34" charset="-122"/>
              <a:ea typeface="微软雅黑" panose="020B0503020204020204" pitchFamily="34" charset="-122"/>
            </a:endParaRPr>
          </a:p>
          <a:p>
            <a:pPr marL="342900" indent="-34290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使用自定义属性时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用户可以自定义属性名称</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property_name</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和属性值</a:t>
            </a:r>
            <a:r>
              <a:rPr lang="en-US" altLang="zh-CN" sz="2000" dirty="0">
                <a:latin typeface="微软雅黑" panose="020B0503020204020204" pitchFamily="34" charset="-122"/>
                <a:ea typeface="微软雅黑" panose="020B0503020204020204" pitchFamily="34" charset="-122"/>
              </a:rPr>
              <a:t>(</a:t>
            </a:r>
            <a:r>
              <a:rPr lang="en-US" altLang="zh-CN" sz="2000" dirty="0" err="1">
                <a:latin typeface="微软雅黑" panose="020B0503020204020204" pitchFamily="34" charset="-122"/>
                <a:ea typeface="微软雅黑" panose="020B0503020204020204" pitchFamily="34" charset="-122"/>
              </a:rPr>
              <a:t>property_value</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用于为创建的数据表指定自定义标签</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例如指定创建表的作者、创建表的时间等</a:t>
            </a:r>
            <a:r>
              <a:rPr lang="en-US" altLang="zh-CN" sz="2000" dirty="0">
                <a:latin typeface="微软雅黑" panose="020B0503020204020204" pitchFamily="34" charset="-122"/>
                <a:ea typeface="微软雅黑" panose="020B0503020204020204" pitchFamily="34" charset="-122"/>
              </a:rPr>
              <a:t>;</a:t>
            </a:r>
          </a:p>
          <a:p>
            <a:pPr marL="342900" indent="-342900" algn="just">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rPr>
              <a:t>使用预定义属性时</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需要根据 </a:t>
            </a:r>
            <a:r>
              <a:rPr lang="en-US" altLang="zh-CN" sz="2000" dirty="0">
                <a:latin typeface="微软雅黑" panose="020B0503020204020204" pitchFamily="34" charset="-122"/>
                <a:ea typeface="微软雅黑" panose="020B0503020204020204" pitchFamily="34" charset="-122"/>
              </a:rPr>
              <a:t>Hive</a:t>
            </a:r>
            <a:r>
              <a:rPr lang="zh-CN" altLang="en-US" sz="2000" dirty="0">
                <a:latin typeface="微软雅黑" panose="020B0503020204020204" pitchFamily="34" charset="-122"/>
                <a:ea typeface="微软雅黑" panose="020B0503020204020204" pitchFamily="34" charset="-122"/>
              </a:rPr>
              <a:t>规定的属性名称和属性值使用</a:t>
            </a:r>
            <a:r>
              <a:rPr lang="en-US" altLang="zh-CN" sz="2000" dirty="0">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rPr>
              <a:t>用于为创建的数据表指定相关配置。</a:t>
            </a:r>
          </a:p>
        </p:txBody>
      </p:sp>
      <p:sp>
        <p:nvSpPr>
          <p:cNvPr id="8" name="矩形 7"/>
          <p:cNvSpPr/>
          <p:nvPr/>
        </p:nvSpPr>
        <p:spPr>
          <a:xfrm>
            <a:off x="910630" y="1406405"/>
            <a:ext cx="1587202" cy="5870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9" name="文本框 8"/>
          <p:cNvSpPr txBox="1"/>
          <p:nvPr/>
        </p:nvSpPr>
        <p:spPr>
          <a:xfrm>
            <a:off x="1055326" y="1499860"/>
            <a:ext cx="1442506" cy="398780"/>
          </a:xfrm>
          <a:prstGeom prst="rect">
            <a:avLst/>
          </a:prstGeom>
          <a:noFill/>
        </p:spPr>
        <p:txBody>
          <a:bodyPr wrap="square" rtlCol="0">
            <a:spAutoFit/>
          </a:bodyPr>
          <a:lstStyle/>
          <a:p>
            <a:r>
              <a:rPr lang="zh-CN" altLang="en-US" sz="20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a:t>
            </a:r>
            <a:endParaRPr lang="zh-CN" altLang="en-US" sz="2000" dirty="0">
              <a:solidFill>
                <a:srgbClr val="005DA2"/>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7" name="矩形 6"/>
          <p:cNvSpPr/>
          <p:nvPr/>
        </p:nvSpPr>
        <p:spPr>
          <a:xfrm>
            <a:off x="2642528" y="1499860"/>
            <a:ext cx="2238113" cy="461665"/>
          </a:xfrm>
          <a:prstGeom prst="rect">
            <a:avLst/>
          </a:prstGeom>
        </p:spPr>
        <p:txBody>
          <a:bodyPr wrap="none">
            <a:spAutoFit/>
          </a:bodyPr>
          <a:lstStyle/>
          <a:p>
            <a:r>
              <a:rPr lang="en-US" altLang="zh-CN" dirty="0" err="1">
                <a:solidFill>
                  <a:srgbClr val="005DA2"/>
                </a:solidFill>
                <a:latin typeface="Arial" panose="020B0604020202020204" pitchFamily="34" charset="0"/>
                <a:ea typeface="思源黑体 CN Regular" panose="020B0500000000000000" pitchFamily="34" charset="-122"/>
                <a:sym typeface="Arial" panose="020B0604020202020204" pitchFamily="34" charset="0"/>
              </a:rPr>
              <a:t>Serde</a:t>
            </a:r>
            <a:r>
              <a:rPr lang="zh-CN" altLang="en-US"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和表属性</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CREATE TABLE句式分析</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graphicFrame>
        <p:nvGraphicFramePr>
          <p:cNvPr id="3" name="表格 2"/>
          <p:cNvGraphicFramePr/>
          <p:nvPr>
            <p:custDataLst>
              <p:tags r:id="rId1"/>
            </p:custDataLst>
          </p:nvPr>
        </p:nvGraphicFramePr>
        <p:xfrm>
          <a:off x="824692" y="2473654"/>
          <a:ext cx="10887138" cy="3810618"/>
        </p:xfrm>
        <a:graphic>
          <a:graphicData uri="http://schemas.openxmlformats.org/drawingml/2006/table">
            <a:tbl>
              <a:tblPr firstRow="1" bandRow="1">
                <a:tableStyleId>{5C22544A-7EE6-4342-B048-85BDC9FD1C3A}</a:tableStyleId>
              </a:tblPr>
              <a:tblGrid>
                <a:gridCol w="4055023">
                  <a:extLst>
                    <a:ext uri="{9D8B030D-6E8A-4147-A177-3AD203B41FA5}">
                      <a16:colId xmlns:a16="http://schemas.microsoft.com/office/drawing/2014/main" val="20000"/>
                    </a:ext>
                  </a:extLst>
                </a:gridCol>
                <a:gridCol w="1920801">
                  <a:extLst>
                    <a:ext uri="{9D8B030D-6E8A-4147-A177-3AD203B41FA5}">
                      <a16:colId xmlns:a16="http://schemas.microsoft.com/office/drawing/2014/main" val="20001"/>
                    </a:ext>
                  </a:extLst>
                </a:gridCol>
                <a:gridCol w="4911314">
                  <a:extLst>
                    <a:ext uri="{9D8B030D-6E8A-4147-A177-3AD203B41FA5}">
                      <a16:colId xmlns:a16="http://schemas.microsoft.com/office/drawing/2014/main" val="20002"/>
                    </a:ext>
                  </a:extLst>
                </a:gridCol>
              </a:tblGrid>
              <a:tr h="526532">
                <a:tc>
                  <a:txBody>
                    <a:bodyPr/>
                    <a:lstStyle/>
                    <a:p>
                      <a:pPr indent="0" algn="ctr">
                        <a:lnSpc>
                          <a:spcPct val="100000"/>
                        </a:lnSpc>
                        <a:buNone/>
                      </a:pPr>
                      <a:r>
                        <a:rPr lang="en-US" sz="1800" b="1" dirty="0" err="1">
                          <a:latin typeface="微软雅黑" panose="020B0503020204020204" pitchFamily="34" charset="-122"/>
                          <a:ea typeface="微软雅黑" panose="020B0503020204020204" pitchFamily="34" charset="-122"/>
                          <a:cs typeface="楷体" panose="02010609060101010101" charset="-122"/>
                        </a:rPr>
                        <a:t>属性</a:t>
                      </a:r>
                      <a:endParaRPr lang="en-US" altLang="en-US" sz="1800" b="1"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800" b="1" dirty="0" err="1">
                          <a:latin typeface="微软雅黑" panose="020B0503020204020204" pitchFamily="34" charset="-122"/>
                          <a:ea typeface="微软雅黑" panose="020B0503020204020204" pitchFamily="34" charset="-122"/>
                          <a:cs typeface="楷体" panose="02010609060101010101" charset="-122"/>
                        </a:rPr>
                        <a:t>值</a:t>
                      </a:r>
                      <a:endParaRPr lang="en-US" altLang="en-US" sz="1800" b="1"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800" b="1" dirty="0" err="1">
                          <a:latin typeface="微软雅黑" panose="020B0503020204020204" pitchFamily="34" charset="-122"/>
                          <a:ea typeface="微软雅黑" panose="020B0503020204020204" pitchFamily="34" charset="-122"/>
                          <a:cs typeface="楷体" panose="02010609060101010101" charset="-122"/>
                        </a:rPr>
                        <a:t>描述</a:t>
                      </a:r>
                      <a:endParaRPr lang="en-US" altLang="en-US" sz="1800" b="1"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extLst>
                  <a:ext uri="{0D108BD9-81ED-4DB2-BD59-A6C34878D82A}">
                    <a16:rowId xmlns:a16="http://schemas.microsoft.com/office/drawing/2014/main" val="10000"/>
                  </a:ext>
                </a:extLst>
              </a:tr>
              <a:tr h="403297">
                <a:tc>
                  <a:txBody>
                    <a:bodyPr/>
                    <a:lstStyle/>
                    <a:p>
                      <a:pPr indent="0" algn="ctr">
                        <a:lnSpc>
                          <a:spcPct val="100000"/>
                        </a:lnSpc>
                        <a:buNone/>
                      </a:pPr>
                      <a:r>
                        <a:rPr lang="en-US" sz="1600" b="0" dirty="0">
                          <a:latin typeface="微软雅黑" panose="020B0503020204020204" pitchFamily="34" charset="-122"/>
                          <a:ea typeface="微软雅黑" panose="020B0503020204020204" pitchFamily="34" charset="-122"/>
                          <a:cs typeface="楷体" panose="02010609060101010101" charset="-122"/>
                        </a:rPr>
                        <a:t>comment</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600" b="0" dirty="0" err="1">
                          <a:latin typeface="微软雅黑" panose="020B0503020204020204" pitchFamily="34" charset="-122"/>
                          <a:ea typeface="微软雅黑" panose="020B0503020204020204" pitchFamily="34" charset="-122"/>
                          <a:cs typeface="楷体" panose="02010609060101010101" charset="-122"/>
                        </a:rPr>
                        <a:t>table_comment</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nSpc>
                          <a:spcPct val="100000"/>
                        </a:lnSpc>
                        <a:buNone/>
                      </a:pPr>
                      <a:r>
                        <a:rPr lang="en-US" sz="1600" b="0" dirty="0" err="1">
                          <a:latin typeface="微软雅黑" panose="020B0503020204020204" pitchFamily="34" charset="-122"/>
                          <a:ea typeface="微软雅黑" panose="020B0503020204020204" pitchFamily="34" charset="-122"/>
                          <a:cs typeface="楷体" panose="02010609060101010101" charset="-122"/>
                        </a:rPr>
                        <a:t>表描述</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extLst>
                  <a:ext uri="{0D108BD9-81ED-4DB2-BD59-A6C34878D82A}">
                    <a16:rowId xmlns:a16="http://schemas.microsoft.com/office/drawing/2014/main" val="10001"/>
                  </a:ext>
                </a:extLst>
              </a:tr>
              <a:tr h="387863">
                <a:tc>
                  <a:txBody>
                    <a:bodyPr/>
                    <a:lstStyle/>
                    <a:p>
                      <a:pPr indent="0" algn="ctr">
                        <a:lnSpc>
                          <a:spcPct val="100000"/>
                        </a:lnSpc>
                        <a:buNone/>
                      </a:pPr>
                      <a:r>
                        <a:rPr lang="en-US" sz="1600" b="0" dirty="0" err="1">
                          <a:latin typeface="微软雅黑" panose="020B0503020204020204" pitchFamily="34" charset="-122"/>
                          <a:ea typeface="微软雅黑" panose="020B0503020204020204" pitchFamily="34" charset="-122"/>
                          <a:cs typeface="楷体" panose="02010609060101010101" charset="-122"/>
                        </a:rPr>
                        <a:t>hbase.table.name</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600" b="0" dirty="0" err="1">
                          <a:latin typeface="微软雅黑" panose="020B0503020204020204" pitchFamily="34" charset="-122"/>
                          <a:ea typeface="微软雅黑" panose="020B0503020204020204" pitchFamily="34" charset="-122"/>
                          <a:cs typeface="楷体" panose="02010609060101010101" charset="-122"/>
                        </a:rPr>
                        <a:t>table_name</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nSpc>
                          <a:spcPct val="100000"/>
                        </a:lnSpc>
                        <a:buNone/>
                      </a:pPr>
                      <a:r>
                        <a:rPr lang="en-US" sz="1600" b="0" dirty="0" err="1">
                          <a:latin typeface="微软雅黑" panose="020B0503020204020204" pitchFamily="34" charset="-122"/>
                          <a:ea typeface="微软雅黑" panose="020B0503020204020204" pitchFamily="34" charset="-122"/>
                          <a:cs typeface="微软雅黑" panose="020B0503020204020204" pitchFamily="34" charset="-122"/>
                        </a:rPr>
                        <a:t>集成HBase</a:t>
                      </a:r>
                      <a:endParaRPr lang="en-US" altLang="en-US" sz="1600" b="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tc>
                <a:extLst>
                  <a:ext uri="{0D108BD9-81ED-4DB2-BD59-A6C34878D82A}">
                    <a16:rowId xmlns:a16="http://schemas.microsoft.com/office/drawing/2014/main" val="10002"/>
                  </a:ext>
                </a:extLst>
              </a:tr>
              <a:tr h="776397">
                <a:tc>
                  <a:txBody>
                    <a:bodyPr/>
                    <a:lstStyle/>
                    <a:p>
                      <a:pPr indent="0" algn="ctr">
                        <a:lnSpc>
                          <a:spcPct val="100000"/>
                        </a:lnSpc>
                        <a:buNone/>
                      </a:pPr>
                      <a:r>
                        <a:rPr lang="en-US" sz="1600" b="0" dirty="0">
                          <a:latin typeface="微软雅黑" panose="020B0503020204020204" pitchFamily="34" charset="-122"/>
                          <a:ea typeface="微软雅黑" panose="020B0503020204020204" pitchFamily="34" charset="-122"/>
                          <a:cs typeface="楷体" panose="02010609060101010101" charset="-122"/>
                        </a:rPr>
                        <a:t>immutable</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600" b="0" dirty="0">
                          <a:latin typeface="微软雅黑" panose="020B0503020204020204" pitchFamily="34" charset="-122"/>
                          <a:ea typeface="微软雅黑" panose="020B0503020204020204" pitchFamily="34" charset="-122"/>
                          <a:cs typeface="楷体" panose="02010609060101010101" charset="-122"/>
                        </a:rPr>
                        <a:t>TRUE or FALSE</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nSpc>
                          <a:spcPct val="100000"/>
                        </a:lnSpc>
                        <a:buNone/>
                      </a:pPr>
                      <a:r>
                        <a:rPr lang="en-US" sz="1600" b="0" dirty="0" err="1">
                          <a:latin typeface="微软雅黑" panose="020B0503020204020204" pitchFamily="34" charset="-122"/>
                          <a:ea typeface="微软雅黑" panose="020B0503020204020204" pitchFamily="34" charset="-122"/>
                          <a:cs typeface="微软雅黑" panose="020B0503020204020204" pitchFamily="34" charset="-122"/>
                        </a:rPr>
                        <a:t>防止意外更新，若为TRUE，则无法通过Insert实现数据的更新和插入</a:t>
                      </a:r>
                      <a:endParaRPr lang="en-US" altLang="en-US" sz="1600" b="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tc>
                <a:extLst>
                  <a:ext uri="{0D108BD9-81ED-4DB2-BD59-A6C34878D82A}">
                    <a16:rowId xmlns:a16="http://schemas.microsoft.com/office/drawing/2014/main" val="10003"/>
                  </a:ext>
                </a:extLst>
              </a:tr>
              <a:tr h="403968">
                <a:tc>
                  <a:txBody>
                    <a:bodyPr/>
                    <a:lstStyle/>
                    <a:p>
                      <a:pPr indent="0" algn="ctr">
                        <a:lnSpc>
                          <a:spcPct val="100000"/>
                        </a:lnSpc>
                        <a:buNone/>
                      </a:pPr>
                      <a:r>
                        <a:rPr lang="en-US" sz="1600" b="0" dirty="0">
                          <a:latin typeface="微软雅黑" panose="020B0503020204020204" pitchFamily="34" charset="-122"/>
                          <a:ea typeface="微软雅黑" panose="020B0503020204020204" pitchFamily="34" charset="-122"/>
                          <a:cs typeface="楷体" panose="02010609060101010101" charset="-122"/>
                        </a:rPr>
                        <a:t>transactional</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600" b="0" dirty="0">
                          <a:latin typeface="微软雅黑" panose="020B0503020204020204" pitchFamily="34" charset="-122"/>
                          <a:ea typeface="微软雅黑" panose="020B0503020204020204" pitchFamily="34" charset="-122"/>
                          <a:cs typeface="楷体" panose="02010609060101010101" charset="-122"/>
                        </a:rPr>
                        <a:t>TRUE or FALSE</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nSpc>
                          <a:spcPct val="100000"/>
                        </a:lnSpc>
                        <a:buNone/>
                      </a:pPr>
                      <a:r>
                        <a:rPr lang="en-US" sz="1600" b="0" dirty="0" err="1">
                          <a:latin typeface="微软雅黑" panose="020B0503020204020204" pitchFamily="34" charset="-122"/>
                          <a:ea typeface="微软雅黑" panose="020B0503020204020204" pitchFamily="34" charset="-122"/>
                          <a:cs typeface="微软雅黑" panose="020B0503020204020204" pitchFamily="34" charset="-122"/>
                        </a:rPr>
                        <a:t>指定表是否支持ACID（更新、插入、删除</a:t>
                      </a:r>
                      <a:r>
                        <a:rPr lang="en-US" sz="1600" b="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en-US" sz="1600" b="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tc>
                <a:extLst>
                  <a:ext uri="{0D108BD9-81ED-4DB2-BD59-A6C34878D82A}">
                    <a16:rowId xmlns:a16="http://schemas.microsoft.com/office/drawing/2014/main" val="10004"/>
                  </a:ext>
                </a:extLst>
              </a:tr>
              <a:tr h="536164">
                <a:tc>
                  <a:txBody>
                    <a:bodyPr/>
                    <a:lstStyle/>
                    <a:p>
                      <a:pPr indent="0" algn="ctr">
                        <a:lnSpc>
                          <a:spcPct val="100000"/>
                        </a:lnSpc>
                        <a:buNone/>
                      </a:pPr>
                      <a:r>
                        <a:rPr lang="en-US" sz="1600" b="0" dirty="0">
                          <a:latin typeface="微软雅黑" panose="020B0503020204020204" pitchFamily="34" charset="-122"/>
                          <a:ea typeface="微软雅黑" panose="020B0503020204020204" pitchFamily="34" charset="-122"/>
                          <a:cs typeface="楷体" panose="02010609060101010101" charset="-122"/>
                        </a:rPr>
                        <a:t>NO_AUTO_COMPACTION</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600" b="0" dirty="0">
                          <a:latin typeface="微软雅黑" panose="020B0503020204020204" pitchFamily="34" charset="-122"/>
                          <a:ea typeface="微软雅黑" panose="020B0503020204020204" pitchFamily="34" charset="-122"/>
                          <a:cs typeface="楷体" panose="02010609060101010101" charset="-122"/>
                        </a:rPr>
                        <a:t>TRUE or FALSE</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nSpc>
                          <a:spcPct val="100000"/>
                        </a:lnSpc>
                        <a:buNone/>
                      </a:pPr>
                      <a:r>
                        <a:rPr lang="en-US" sz="1600" b="0" dirty="0" err="1">
                          <a:latin typeface="微软雅黑" panose="020B0503020204020204" pitchFamily="34" charset="-122"/>
                          <a:ea typeface="微软雅黑" panose="020B0503020204020204" pitchFamily="34" charset="-122"/>
                          <a:cs typeface="楷体" panose="02010609060101010101" charset="-122"/>
                        </a:rPr>
                        <a:t>表事务属性，指定表是否支持自动紧缩</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extLst>
                  <a:ext uri="{0D108BD9-81ED-4DB2-BD59-A6C34878D82A}">
                    <a16:rowId xmlns:a16="http://schemas.microsoft.com/office/drawing/2014/main" val="10005"/>
                  </a:ext>
                </a:extLst>
              </a:tr>
              <a:tr h="776397">
                <a:tc>
                  <a:txBody>
                    <a:bodyPr/>
                    <a:lstStyle/>
                    <a:p>
                      <a:pPr indent="0" algn="ctr">
                        <a:lnSpc>
                          <a:spcPct val="100000"/>
                        </a:lnSpc>
                        <a:buNone/>
                      </a:pPr>
                      <a:r>
                        <a:rPr lang="en-US" sz="1600" b="0" dirty="0" err="1">
                          <a:latin typeface="微软雅黑" panose="020B0503020204020204" pitchFamily="34" charset="-122"/>
                          <a:ea typeface="微软雅黑" panose="020B0503020204020204" pitchFamily="34" charset="-122"/>
                          <a:cs typeface="楷体" panose="02010609060101010101" charset="-122"/>
                        </a:rPr>
                        <a:t>compactor.mapreduce.map.memory.mb</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600" b="0" dirty="0" err="1">
                          <a:latin typeface="微软雅黑" panose="020B0503020204020204" pitchFamily="34" charset="-122"/>
                          <a:ea typeface="微软雅黑" panose="020B0503020204020204" pitchFamily="34" charset="-122"/>
                          <a:cs typeface="楷体" panose="02010609060101010101" charset="-122"/>
                        </a:rPr>
                        <a:t>mapper_memory</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nSpc>
                          <a:spcPct val="100000"/>
                        </a:lnSpc>
                        <a:buNone/>
                      </a:pPr>
                      <a:r>
                        <a:rPr lang="en-US" sz="1600" b="0" dirty="0" err="1">
                          <a:latin typeface="微软雅黑" panose="020B0503020204020204" pitchFamily="34" charset="-122"/>
                          <a:ea typeface="微软雅黑" panose="020B0503020204020204" pitchFamily="34" charset="-122"/>
                          <a:cs typeface="微软雅黑" panose="020B0503020204020204" pitchFamily="34" charset="-122"/>
                        </a:rPr>
                        <a:t>表事务属性，指定紧缩map（内存</a:t>
                      </a:r>
                      <a:r>
                        <a:rPr lang="en-US" sz="1600" b="0" dirty="0">
                          <a:latin typeface="微软雅黑" panose="020B0503020204020204" pitchFamily="34" charset="-122"/>
                          <a:ea typeface="微软雅黑" panose="020B0503020204020204" pitchFamily="34" charset="-122"/>
                          <a:cs typeface="微软雅黑" panose="020B0503020204020204" pitchFamily="34" charset="-122"/>
                        </a:rPr>
                        <a:t>/</a:t>
                      </a:r>
                      <a:r>
                        <a:rPr lang="en-US" sz="1600" b="0" dirty="0" err="1">
                          <a:latin typeface="微软雅黑" panose="020B0503020204020204" pitchFamily="34" charset="-122"/>
                          <a:ea typeface="微软雅黑" panose="020B0503020204020204" pitchFamily="34" charset="-122"/>
                          <a:cs typeface="微软雅黑" panose="020B0503020204020204" pitchFamily="34" charset="-122"/>
                        </a:rPr>
                        <a:t>mb）作业的属性</a:t>
                      </a:r>
                      <a:endParaRPr lang="en-US" altLang="en-US" sz="1600" b="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tc>
                <a:extLst>
                  <a:ext uri="{0D108BD9-81ED-4DB2-BD59-A6C34878D82A}">
                    <a16:rowId xmlns:a16="http://schemas.microsoft.com/office/drawing/2014/main" val="10006"/>
                  </a:ext>
                </a:extLst>
              </a:tr>
            </a:tbl>
          </a:graphicData>
        </a:graphic>
      </p:graphicFrame>
      <p:sp>
        <p:nvSpPr>
          <p:cNvPr id="10" name="矩形 9"/>
          <p:cNvSpPr/>
          <p:nvPr/>
        </p:nvSpPr>
        <p:spPr>
          <a:xfrm>
            <a:off x="910630" y="1021670"/>
            <a:ext cx="1587202" cy="5870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1" name="文本框 10"/>
          <p:cNvSpPr txBox="1"/>
          <p:nvPr/>
        </p:nvSpPr>
        <p:spPr>
          <a:xfrm>
            <a:off x="1055326" y="1097808"/>
            <a:ext cx="1442506" cy="398780"/>
          </a:xfrm>
          <a:prstGeom prst="rect">
            <a:avLst/>
          </a:prstGeom>
          <a:noFill/>
        </p:spPr>
        <p:txBody>
          <a:bodyPr wrap="square" rtlCol="0">
            <a:spAutoFit/>
          </a:bodyPr>
          <a:lstStyle/>
          <a:p>
            <a:r>
              <a:rPr lang="zh-CN" altLang="en-US" sz="20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a:t>
            </a:r>
            <a:endParaRPr lang="zh-CN" altLang="en-US" sz="2000" dirty="0">
              <a:solidFill>
                <a:srgbClr val="005DA2"/>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2" name="矩形 11"/>
          <p:cNvSpPr/>
          <p:nvPr/>
        </p:nvSpPr>
        <p:spPr>
          <a:xfrm>
            <a:off x="2642528" y="1097808"/>
            <a:ext cx="2238113" cy="461665"/>
          </a:xfrm>
          <a:prstGeom prst="rect">
            <a:avLst/>
          </a:prstGeom>
        </p:spPr>
        <p:txBody>
          <a:bodyPr wrap="none">
            <a:spAutoFit/>
          </a:bodyPr>
          <a:lstStyle/>
          <a:p>
            <a:r>
              <a:rPr lang="en-US" altLang="zh-CN" dirty="0" err="1">
                <a:solidFill>
                  <a:srgbClr val="005DA2"/>
                </a:solidFill>
                <a:latin typeface="Arial" panose="020B0604020202020204" pitchFamily="34" charset="0"/>
                <a:ea typeface="思源黑体 CN Regular" panose="020B0500000000000000" pitchFamily="34" charset="-122"/>
                <a:sym typeface="Arial" panose="020B0604020202020204" pitchFamily="34" charset="0"/>
              </a:rPr>
              <a:t>Serde</a:t>
            </a:r>
            <a:r>
              <a:rPr lang="zh-CN" altLang="en-US"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和表属性</a:t>
            </a:r>
            <a:endParaRPr lang="zh-CN" altLang="en-US" dirty="0"/>
          </a:p>
        </p:txBody>
      </p:sp>
      <p:sp>
        <p:nvSpPr>
          <p:cNvPr id="13" name="TextBox 35"/>
          <p:cNvSpPr txBox="1">
            <a:spLocks noChangeArrowheads="1"/>
          </p:cNvSpPr>
          <p:nvPr/>
        </p:nvSpPr>
        <p:spPr bwMode="auto">
          <a:xfrm>
            <a:off x="824692" y="1703980"/>
            <a:ext cx="5414530" cy="61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2.</a:t>
            </a:r>
            <a:r>
              <a:rPr lang="zh-CN" altLang="en-US"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 表属性</a:t>
            </a:r>
            <a:r>
              <a:rPr lang="en-US" altLang="zh-CN"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a:t>
            </a:r>
            <a:r>
              <a:rPr lang="en-US" altLang="zh-CN"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Hive</a:t>
            </a:r>
            <a:r>
              <a:rPr lang="zh-CN" altLang="en-US"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预定义属性</a:t>
            </a:r>
            <a:endParaRPr lang="en-US" altLang="zh-CN"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CREATE TABLE句式分析</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10" name="矩形 9"/>
          <p:cNvSpPr/>
          <p:nvPr/>
        </p:nvSpPr>
        <p:spPr>
          <a:xfrm>
            <a:off x="910630" y="1021670"/>
            <a:ext cx="1587202" cy="58702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11" name="文本框 10"/>
          <p:cNvSpPr txBox="1"/>
          <p:nvPr/>
        </p:nvSpPr>
        <p:spPr>
          <a:xfrm>
            <a:off x="1055326" y="1097808"/>
            <a:ext cx="1442506" cy="398780"/>
          </a:xfrm>
          <a:prstGeom prst="rect">
            <a:avLst/>
          </a:prstGeom>
          <a:noFill/>
        </p:spPr>
        <p:txBody>
          <a:bodyPr wrap="square" rtlCol="0">
            <a:spAutoFit/>
          </a:bodyPr>
          <a:lstStyle/>
          <a:p>
            <a:r>
              <a:rPr lang="zh-CN" altLang="en-US" sz="2000"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a:t>
            </a:r>
            <a:endParaRPr lang="zh-CN" altLang="en-US" sz="2000" dirty="0">
              <a:solidFill>
                <a:srgbClr val="005DA2"/>
              </a:solidFill>
              <a:latin typeface="Arial" panose="020B0604020202020204" pitchFamily="34" charset="0"/>
              <a:ea typeface="思源黑体 CN Regular" panose="020B0500000000000000" pitchFamily="34" charset="-122"/>
              <a:sym typeface="Arial" panose="020B0604020202020204" pitchFamily="34" charset="0"/>
            </a:endParaRPr>
          </a:p>
        </p:txBody>
      </p:sp>
      <p:sp>
        <p:nvSpPr>
          <p:cNvPr id="12" name="矩形 11"/>
          <p:cNvSpPr/>
          <p:nvPr/>
        </p:nvSpPr>
        <p:spPr>
          <a:xfrm>
            <a:off x="2642528" y="1097808"/>
            <a:ext cx="2238113" cy="461665"/>
          </a:xfrm>
          <a:prstGeom prst="rect">
            <a:avLst/>
          </a:prstGeom>
        </p:spPr>
        <p:txBody>
          <a:bodyPr wrap="none">
            <a:spAutoFit/>
          </a:bodyPr>
          <a:lstStyle/>
          <a:p>
            <a:r>
              <a:rPr lang="en-US" altLang="zh-CN" dirty="0" err="1">
                <a:solidFill>
                  <a:srgbClr val="005DA2"/>
                </a:solidFill>
                <a:latin typeface="Arial" panose="020B0604020202020204" pitchFamily="34" charset="0"/>
                <a:ea typeface="思源黑体 CN Regular" panose="020B0500000000000000" pitchFamily="34" charset="-122"/>
                <a:sym typeface="Arial" panose="020B0604020202020204" pitchFamily="34" charset="0"/>
              </a:rPr>
              <a:t>Serde</a:t>
            </a:r>
            <a:r>
              <a:rPr lang="zh-CN" altLang="en-US"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和表属性</a:t>
            </a:r>
            <a:endParaRPr lang="zh-CN" altLang="en-US" dirty="0"/>
          </a:p>
        </p:txBody>
      </p:sp>
      <p:sp>
        <p:nvSpPr>
          <p:cNvPr id="13" name="TextBox 35"/>
          <p:cNvSpPr txBox="1">
            <a:spLocks noChangeArrowheads="1"/>
          </p:cNvSpPr>
          <p:nvPr/>
        </p:nvSpPr>
        <p:spPr bwMode="auto">
          <a:xfrm>
            <a:off x="824692" y="1703980"/>
            <a:ext cx="5414530" cy="611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en-US" altLang="zh-CN"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2.</a:t>
            </a:r>
            <a:r>
              <a:rPr lang="zh-CN" altLang="en-US"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 表属性</a:t>
            </a:r>
            <a:r>
              <a:rPr lang="en-US" altLang="zh-CN" dirty="0">
                <a:solidFill>
                  <a:schemeClr val="tx1">
                    <a:lumMod val="65000"/>
                    <a:lumOff val="35000"/>
                  </a:schemeClr>
                </a:solidFill>
                <a:latin typeface="Arial" panose="020B0604020202020204" pitchFamily="34" charset="0"/>
                <a:ea typeface="思源黑体 CN Regular" panose="020B0500000000000000" pitchFamily="34" charset="-122"/>
                <a:sym typeface="Arial" panose="020B0604020202020204" pitchFamily="34" charset="0"/>
              </a:rPr>
              <a:t>—</a:t>
            </a:r>
            <a:r>
              <a:rPr lang="en-US" altLang="zh-CN"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Hive</a:t>
            </a:r>
            <a:r>
              <a:rPr lang="zh-CN" altLang="en-US" dirty="0">
                <a:solidFill>
                  <a:srgbClr val="595959"/>
                </a:solidFill>
                <a:latin typeface="微软雅黑" panose="020B0503020204020204" pitchFamily="34" charset="-122"/>
                <a:ea typeface="微软雅黑" panose="020B0503020204020204" pitchFamily="34" charset="-122"/>
                <a:sym typeface="Arial" panose="020B0604020202020204" pitchFamily="34" charset="0"/>
              </a:rPr>
              <a:t>预定义属性</a:t>
            </a:r>
            <a:endParaRPr lang="en-US" altLang="zh-CN" dirty="0">
              <a:solidFill>
                <a:srgbClr val="595959"/>
              </a:solidFill>
              <a:latin typeface="微软雅黑" panose="020B0503020204020204" pitchFamily="34" charset="-122"/>
              <a:ea typeface="微软雅黑" panose="020B0503020204020204" pitchFamily="34" charset="-122"/>
            </a:endParaRPr>
          </a:p>
        </p:txBody>
      </p:sp>
      <p:graphicFrame>
        <p:nvGraphicFramePr>
          <p:cNvPr id="8" name="表格 7"/>
          <p:cNvGraphicFramePr/>
          <p:nvPr>
            <p:custDataLst>
              <p:tags r:id="rId1"/>
            </p:custDataLst>
          </p:nvPr>
        </p:nvGraphicFramePr>
        <p:xfrm>
          <a:off x="910630" y="2499485"/>
          <a:ext cx="10385425" cy="3665895"/>
        </p:xfrm>
        <a:graphic>
          <a:graphicData uri="http://schemas.openxmlformats.org/drawingml/2006/table">
            <a:tbl>
              <a:tblPr firstRow="1" bandRow="1">
                <a:tableStyleId>{5C22544A-7EE6-4342-B048-85BDC9FD1C3A}</a:tableStyleId>
              </a:tblPr>
              <a:tblGrid>
                <a:gridCol w="3220333">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5148868">
                  <a:extLst>
                    <a:ext uri="{9D8B030D-6E8A-4147-A177-3AD203B41FA5}">
                      <a16:colId xmlns:a16="http://schemas.microsoft.com/office/drawing/2014/main" val="20002"/>
                    </a:ext>
                  </a:extLst>
                </a:gridCol>
              </a:tblGrid>
              <a:tr h="495975">
                <a:tc>
                  <a:txBody>
                    <a:bodyPr/>
                    <a:lstStyle/>
                    <a:p>
                      <a:pPr indent="0" algn="ctr">
                        <a:lnSpc>
                          <a:spcPct val="100000"/>
                        </a:lnSpc>
                        <a:buNone/>
                      </a:pPr>
                      <a:r>
                        <a:rPr lang="en-US" sz="1600" b="1" dirty="0" err="1">
                          <a:latin typeface="微软雅黑" panose="020B0503020204020204" pitchFamily="34" charset="-122"/>
                          <a:ea typeface="微软雅黑" panose="020B0503020204020204" pitchFamily="34" charset="-122"/>
                          <a:cs typeface="楷体" panose="02010609060101010101" charset="-122"/>
                        </a:rPr>
                        <a:t>属性</a:t>
                      </a:r>
                      <a:endParaRPr lang="en-US" altLang="en-US" sz="1600" b="1"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600" b="1">
                          <a:latin typeface="微软雅黑" panose="020B0503020204020204" pitchFamily="34" charset="-122"/>
                          <a:ea typeface="微软雅黑" panose="020B0503020204020204" pitchFamily="34" charset="-122"/>
                          <a:cs typeface="楷体" panose="02010609060101010101" charset="-122"/>
                        </a:rPr>
                        <a:t>值</a:t>
                      </a:r>
                      <a:endParaRPr lang="en-US" altLang="en-US" sz="1600" b="1">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600" b="1">
                          <a:latin typeface="微软雅黑" panose="020B0503020204020204" pitchFamily="34" charset="-122"/>
                          <a:ea typeface="微软雅黑" panose="020B0503020204020204" pitchFamily="34" charset="-122"/>
                          <a:cs typeface="楷体" panose="02010609060101010101" charset="-122"/>
                        </a:rPr>
                        <a:t>描述</a:t>
                      </a:r>
                      <a:endParaRPr lang="en-US" altLang="en-US" sz="1600" b="1">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extLst>
                  <a:ext uri="{0D108BD9-81ED-4DB2-BD59-A6C34878D82A}">
                    <a16:rowId xmlns:a16="http://schemas.microsoft.com/office/drawing/2014/main" val="10000"/>
                  </a:ext>
                </a:extLst>
              </a:tr>
              <a:tr h="731520">
                <a:tc>
                  <a:txBody>
                    <a:bodyPr/>
                    <a:lstStyle/>
                    <a:p>
                      <a:pPr indent="0" algn="ctr">
                        <a:lnSpc>
                          <a:spcPct val="150000"/>
                        </a:lnSpc>
                        <a:buNone/>
                      </a:pPr>
                      <a:r>
                        <a:rPr lang="en-US" sz="1600" b="0" dirty="0" err="1">
                          <a:latin typeface="微软雅黑" panose="020B0503020204020204" pitchFamily="34" charset="-122"/>
                          <a:ea typeface="微软雅黑" panose="020B0503020204020204" pitchFamily="34" charset="-122"/>
                          <a:cs typeface="楷体" panose="02010609060101010101" charset="-122"/>
                        </a:rPr>
                        <a:t>compactorthreshold.hive.compactor.delta.num.threshold</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600" b="0" dirty="0" err="1">
                          <a:latin typeface="微软雅黑" panose="020B0503020204020204" pitchFamily="34" charset="-122"/>
                          <a:ea typeface="微软雅黑" panose="020B0503020204020204" pitchFamily="34" charset="-122"/>
                          <a:cs typeface="楷体" panose="02010609060101010101" charset="-122"/>
                        </a:rPr>
                        <a:t>threshold_num</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nSpc>
                          <a:spcPct val="150000"/>
                        </a:lnSpc>
                        <a:buNone/>
                      </a:pPr>
                      <a:r>
                        <a:rPr lang="en-US" sz="1600" b="0" dirty="0" err="1">
                          <a:latin typeface="微软雅黑" panose="020B0503020204020204" pitchFamily="34" charset="-122"/>
                          <a:ea typeface="微软雅黑" panose="020B0503020204020204" pitchFamily="34" charset="-122"/>
                          <a:cs typeface="微软雅黑" panose="020B0503020204020204" pitchFamily="34" charset="-122"/>
                        </a:rPr>
                        <a:t>表事务属性，如果有超过threshold_num个增量目录，则触发轻度紧缩</a:t>
                      </a:r>
                      <a:endParaRPr lang="en-US" altLang="en-US" sz="1600" b="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tc>
                <a:extLst>
                  <a:ext uri="{0D108BD9-81ED-4DB2-BD59-A6C34878D82A}">
                    <a16:rowId xmlns:a16="http://schemas.microsoft.com/office/drawing/2014/main" val="10001"/>
                  </a:ext>
                </a:extLst>
              </a:tr>
              <a:tr h="1097280">
                <a:tc>
                  <a:txBody>
                    <a:bodyPr/>
                    <a:lstStyle/>
                    <a:p>
                      <a:pPr indent="0" algn="ctr">
                        <a:lnSpc>
                          <a:spcPct val="150000"/>
                        </a:lnSpc>
                        <a:buNone/>
                      </a:pPr>
                      <a:r>
                        <a:rPr lang="en-US" sz="1600" b="0" dirty="0" err="1">
                          <a:latin typeface="微软雅黑" panose="020B0503020204020204" pitchFamily="34" charset="-122"/>
                          <a:ea typeface="微软雅黑" panose="020B0503020204020204" pitchFamily="34" charset="-122"/>
                          <a:cs typeface="楷体" panose="02010609060101010101" charset="-122"/>
                        </a:rPr>
                        <a:t>compactorthreshold.hive.compactor.delta.pct.threshold</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600" b="0">
                          <a:latin typeface="微软雅黑" panose="020B0503020204020204" pitchFamily="34" charset="-122"/>
                          <a:ea typeface="微软雅黑" panose="020B0503020204020204" pitchFamily="34" charset="-122"/>
                          <a:cs typeface="楷体" panose="02010609060101010101" charset="-122"/>
                        </a:rPr>
                        <a:t>threshold_pct</a:t>
                      </a:r>
                      <a:endParaRPr lang="en-US" altLang="en-US" sz="1600" b="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nSpc>
                          <a:spcPct val="150000"/>
                        </a:lnSpc>
                        <a:buNone/>
                      </a:pPr>
                      <a:r>
                        <a:rPr lang="en-US" sz="1600" b="0" dirty="0">
                          <a:latin typeface="微软雅黑" panose="020B0503020204020204" pitchFamily="34" charset="-122"/>
                          <a:ea typeface="微软雅黑" panose="020B0503020204020204" pitchFamily="34" charset="-122"/>
                          <a:cs typeface="微软雅黑" panose="020B0503020204020204" pitchFamily="34" charset="-122"/>
                        </a:rPr>
                        <a:t>表事务属性，如果增量文件的大小与基础文件的大小的比率大于threshold_pct（区间0-1），</a:t>
                      </a:r>
                      <a:r>
                        <a:rPr lang="en-US" sz="1600" b="0" dirty="0" err="1">
                          <a:latin typeface="微软雅黑" panose="020B0503020204020204" pitchFamily="34" charset="-122"/>
                          <a:ea typeface="微软雅黑" panose="020B0503020204020204" pitchFamily="34" charset="-122"/>
                          <a:cs typeface="微软雅黑" panose="020B0503020204020204" pitchFamily="34" charset="-122"/>
                        </a:rPr>
                        <a:t>则触发深度紧缩</a:t>
                      </a:r>
                      <a:endParaRPr lang="en-US" altLang="en-US" sz="1600" b="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tc>
                <a:extLst>
                  <a:ext uri="{0D108BD9-81ED-4DB2-BD59-A6C34878D82A}">
                    <a16:rowId xmlns:a16="http://schemas.microsoft.com/office/drawing/2014/main" val="10002"/>
                  </a:ext>
                </a:extLst>
              </a:tr>
              <a:tr h="731520">
                <a:tc>
                  <a:txBody>
                    <a:bodyPr/>
                    <a:lstStyle/>
                    <a:p>
                      <a:pPr indent="0" algn="ctr">
                        <a:lnSpc>
                          <a:spcPct val="150000"/>
                        </a:lnSpc>
                        <a:buNone/>
                      </a:pPr>
                      <a:r>
                        <a:rPr lang="en-US" sz="1600" b="0" dirty="0" err="1">
                          <a:latin typeface="微软雅黑" panose="020B0503020204020204" pitchFamily="34" charset="-122"/>
                          <a:ea typeface="微软雅黑" panose="020B0503020204020204" pitchFamily="34" charset="-122"/>
                          <a:cs typeface="楷体" panose="02010609060101010101" charset="-122"/>
                        </a:rPr>
                        <a:t>auto.purge</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gn="ctr">
                        <a:lnSpc>
                          <a:spcPct val="100000"/>
                        </a:lnSpc>
                        <a:buNone/>
                      </a:pPr>
                      <a:r>
                        <a:rPr lang="en-US" sz="1600" b="0">
                          <a:latin typeface="微软雅黑" panose="020B0503020204020204" pitchFamily="34" charset="-122"/>
                          <a:ea typeface="微软雅黑" panose="020B0503020204020204" pitchFamily="34" charset="-122"/>
                          <a:cs typeface="楷体" panose="02010609060101010101" charset="-122"/>
                        </a:rPr>
                        <a:t>TRUE or FALSE</a:t>
                      </a:r>
                      <a:endParaRPr lang="en-US" altLang="en-US" sz="1600" b="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nSpc>
                          <a:spcPct val="150000"/>
                        </a:lnSpc>
                        <a:buNone/>
                      </a:pPr>
                      <a:r>
                        <a:rPr lang="en-US" sz="1600" b="0" dirty="0" err="1">
                          <a:latin typeface="微软雅黑" panose="020B0503020204020204" pitchFamily="34" charset="-122"/>
                          <a:ea typeface="微软雅黑" panose="020B0503020204020204" pitchFamily="34" charset="-122"/>
                          <a:cs typeface="微软雅黑" panose="020B0503020204020204" pitchFamily="34" charset="-122"/>
                        </a:rPr>
                        <a:t>若为TRUE，则删除或者覆盖的数据会不经过回收站，直接被删除</a:t>
                      </a:r>
                      <a:endParaRPr lang="en-US" altLang="en-US" sz="1600" b="0" dirty="0">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tc>
                <a:extLst>
                  <a:ext uri="{0D108BD9-81ED-4DB2-BD59-A6C34878D82A}">
                    <a16:rowId xmlns:a16="http://schemas.microsoft.com/office/drawing/2014/main" val="10003"/>
                  </a:ext>
                </a:extLst>
              </a:tr>
              <a:tr h="609600">
                <a:tc>
                  <a:txBody>
                    <a:bodyPr/>
                    <a:lstStyle/>
                    <a:p>
                      <a:pPr indent="0" algn="ctr">
                        <a:lnSpc>
                          <a:spcPct val="150000"/>
                        </a:lnSpc>
                        <a:buNone/>
                      </a:pPr>
                      <a:r>
                        <a:rPr lang="en-US" altLang="en-US" sz="1600" b="0" dirty="0">
                          <a:latin typeface="微软雅黑" panose="020B0503020204020204" pitchFamily="34" charset="-122"/>
                          <a:ea typeface="微软雅黑" panose="020B0503020204020204" pitchFamily="34" charset="-122"/>
                          <a:cs typeface="楷体" panose="02010609060101010101" charset="-122"/>
                        </a:rPr>
                        <a:t>EXTERNAL  </a:t>
                      </a:r>
                    </a:p>
                  </a:txBody>
                  <a:tcPr marL="68580" marR="68580" marT="0" marB="0" anchor="ctr"/>
                </a:tc>
                <a:tc>
                  <a:txBody>
                    <a:bodyPr/>
                    <a:lstStyle/>
                    <a:p>
                      <a:pPr indent="0" algn="ctr">
                        <a:lnSpc>
                          <a:spcPct val="100000"/>
                        </a:lnSpc>
                        <a:buNone/>
                      </a:pPr>
                      <a:r>
                        <a:rPr lang="en-US" altLang="en-US" sz="1600">
                          <a:latin typeface="微软雅黑" panose="020B0503020204020204" pitchFamily="34" charset="-122"/>
                          <a:ea typeface="微软雅黑" panose="020B0503020204020204" pitchFamily="34" charset="-122"/>
                          <a:cs typeface="楷体" panose="02010609060101010101" charset="-122"/>
                          <a:sym typeface="+mn-ea"/>
                        </a:rPr>
                        <a:t>true或false</a:t>
                      </a:r>
                      <a:endParaRPr lang="en-US" altLang="en-US" sz="1600" b="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tc>
                  <a:txBody>
                    <a:bodyPr/>
                    <a:lstStyle/>
                    <a:p>
                      <a:pPr indent="0">
                        <a:lnSpc>
                          <a:spcPct val="150000"/>
                        </a:lnSpc>
                        <a:buNone/>
                      </a:pPr>
                      <a:r>
                        <a:rPr lang="en-US" altLang="en-US" sz="1600" dirty="0" err="1">
                          <a:latin typeface="微软雅黑" panose="020B0503020204020204" pitchFamily="34" charset="-122"/>
                          <a:ea typeface="微软雅黑" panose="020B0503020204020204" pitchFamily="34" charset="-122"/>
                          <a:cs typeface="楷体" panose="02010609060101010101" charset="-122"/>
                          <a:sym typeface="+mn-ea"/>
                        </a:rPr>
                        <a:t>内部表和外部表的转换</a:t>
                      </a:r>
                      <a:endParaRPr lang="en-US" altLang="en-US" sz="1600" b="0" dirty="0">
                        <a:latin typeface="微软雅黑" panose="020B0503020204020204" pitchFamily="34" charset="-122"/>
                        <a:ea typeface="微软雅黑" panose="020B0503020204020204" pitchFamily="34" charset="-122"/>
                        <a:cs typeface="楷体" panose="02010609060101010101" charset="-122"/>
                      </a:endParaRPr>
                    </a:p>
                  </a:txBody>
                  <a:tcPr marL="68580" marR="68580" marT="0" marB="0" anchor="ctr"/>
                </a:tc>
                <a:extLst>
                  <a:ext uri="{0D108BD9-81ED-4DB2-BD59-A6C34878D82A}">
                    <a16:rowId xmlns:a16="http://schemas.microsoft.com/office/drawing/2014/main" val="10004"/>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3651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ClrTx/>
              <a:buSzTx/>
              <a:buFontTx/>
            </a:pP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数据表简介</a:t>
            </a:r>
          </a:p>
        </p:txBody>
      </p:sp>
      <p:sp>
        <p:nvSpPr>
          <p:cNvPr id="6" name="云形标注 5"/>
          <p:cNvSpPr/>
          <p:nvPr/>
        </p:nvSpPr>
        <p:spPr>
          <a:xfrm>
            <a:off x="1401868" y="1155065"/>
            <a:ext cx="6316134" cy="3098800"/>
          </a:xfrm>
          <a:prstGeom prst="cloudCallout">
            <a:avLst>
              <a:gd name="adj1" fmla="val 64873"/>
              <a:gd name="adj2" fmla="val 4234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dirty="0"/>
              <a:t>什么是数据表？</a:t>
            </a:r>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2776" t="1975" r="11457" b="7902"/>
          <a:stretch>
            <a:fillRect/>
          </a:stretch>
        </p:blipFill>
        <p:spPr bwMode="auto">
          <a:xfrm>
            <a:off x="8869923" y="1428962"/>
            <a:ext cx="2944985" cy="4673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5231110" y="2853730"/>
            <a:ext cx="6192688" cy="1884555"/>
          </a:xfrm>
          <a:prstGeom prst="rect">
            <a:avLst/>
          </a:prstGeom>
          <a:noFill/>
          <a:ln w="9525">
            <a:noFill/>
          </a:ln>
        </p:spPr>
        <p:txBody>
          <a:bodyPr wrap="square">
            <a:spAutoFit/>
          </a:bodyPr>
          <a:lstStyle/>
          <a:p>
            <a:pPr indent="0" fontAlgn="auto">
              <a:lnSpc>
                <a:spcPct val="150000"/>
              </a:lnSpc>
            </a:pPr>
            <a:r>
              <a:rPr lang="en-US" altLang="zh-CN" sz="2000" b="0" dirty="0">
                <a:solidFill>
                  <a:schemeClr val="tx1">
                    <a:lumMod val="85000"/>
                    <a:lumOff val="15000"/>
                  </a:schemeClr>
                </a:solidFill>
                <a:latin typeface="微软雅黑" panose="020B0503020204020204" pitchFamily="34" charset="-122"/>
                <a:ea typeface="微软雅黑" panose="020B0503020204020204" pitchFamily="34" charset="-122"/>
                <a:cs typeface="+mn-ea"/>
              </a:rPr>
              <a:t> </a:t>
            </a:r>
            <a:r>
              <a:rPr lang="zh-CN" altLang="en-US" sz="2000" b="0" dirty="0">
                <a:solidFill>
                  <a:schemeClr val="tx1">
                    <a:lumMod val="85000"/>
                    <a:lumOff val="15000"/>
                  </a:schemeClr>
                </a:solidFill>
                <a:latin typeface="微软雅黑" panose="020B0503020204020204" pitchFamily="34" charset="-122"/>
                <a:ea typeface="微软雅黑" panose="020B0503020204020204" pitchFamily="34" charset="-122"/>
                <a:cs typeface="+mn-ea"/>
              </a:rPr>
              <a:t>数据表是Hive</a:t>
            </a:r>
            <a:r>
              <a:rPr lang="zh-CN" altLang="en-US" sz="2000" b="0" dirty="0">
                <a:solidFill>
                  <a:schemeClr val="accent1"/>
                </a:solidFill>
                <a:latin typeface="微软雅黑" panose="020B0503020204020204" pitchFamily="34" charset="-122"/>
                <a:ea typeface="微软雅黑" panose="020B0503020204020204" pitchFamily="34" charset="-122"/>
                <a:cs typeface="+mn-ea"/>
              </a:rPr>
              <a:t>存储数据</a:t>
            </a:r>
            <a:r>
              <a:rPr lang="zh-CN" altLang="en-US" sz="2000" b="0" dirty="0">
                <a:solidFill>
                  <a:schemeClr val="tx1">
                    <a:lumMod val="85000"/>
                    <a:lumOff val="15000"/>
                  </a:schemeClr>
                </a:solidFill>
                <a:latin typeface="微软雅黑" panose="020B0503020204020204" pitchFamily="34" charset="-122"/>
                <a:ea typeface="微软雅黑" panose="020B0503020204020204" pitchFamily="34" charset="-122"/>
                <a:cs typeface="+mn-ea"/>
              </a:rPr>
              <a:t>的基本单位，Hive数据表主要分为</a:t>
            </a:r>
            <a:r>
              <a:rPr lang="zh-CN" altLang="en-US" sz="2000" b="0" dirty="0">
                <a:solidFill>
                  <a:schemeClr val="accent1"/>
                </a:solidFill>
                <a:latin typeface="微软雅黑" panose="020B0503020204020204" pitchFamily="34" charset="-122"/>
                <a:ea typeface="微软雅黑" panose="020B0503020204020204" pitchFamily="34" charset="-122"/>
                <a:cs typeface="+mn-ea"/>
              </a:rPr>
              <a:t>内部表</a:t>
            </a:r>
            <a:r>
              <a:rPr lang="zh-CN" altLang="en-US" sz="2000" b="0" dirty="0">
                <a:solidFill>
                  <a:schemeClr val="tx1">
                    <a:lumMod val="85000"/>
                    <a:lumOff val="15000"/>
                  </a:schemeClr>
                </a:solidFill>
                <a:latin typeface="微软雅黑" panose="020B0503020204020204" pitchFamily="34" charset="-122"/>
                <a:ea typeface="微软雅黑" panose="020B0503020204020204" pitchFamily="34" charset="-122"/>
                <a:cs typeface="+mn-ea"/>
              </a:rPr>
              <a:t>（又叫托管表）和</a:t>
            </a:r>
            <a:r>
              <a:rPr lang="zh-CN" altLang="en-US" sz="2000" b="0" dirty="0">
                <a:solidFill>
                  <a:schemeClr val="accent1"/>
                </a:solidFill>
                <a:latin typeface="微软雅黑" panose="020B0503020204020204" pitchFamily="34" charset="-122"/>
                <a:ea typeface="微软雅黑" panose="020B0503020204020204" pitchFamily="34" charset="-122"/>
                <a:cs typeface="+mn-ea"/>
              </a:rPr>
              <a:t>外部表</a:t>
            </a:r>
            <a:r>
              <a:rPr lang="zh-CN" altLang="en-US" sz="2000" b="0" dirty="0">
                <a:solidFill>
                  <a:schemeClr val="tx1">
                    <a:lumMod val="85000"/>
                    <a:lumOff val="15000"/>
                  </a:schemeClr>
                </a:solidFill>
                <a:latin typeface="微软雅黑" panose="020B0503020204020204" pitchFamily="34" charset="-122"/>
                <a:ea typeface="微软雅黑" panose="020B0503020204020204" pitchFamily="34" charset="-122"/>
                <a:cs typeface="+mn-ea"/>
              </a:rPr>
              <a:t>，以内部表和外部表为基础可以创建</a:t>
            </a:r>
            <a:r>
              <a:rPr lang="zh-CN" altLang="en-US" sz="2000" b="0" dirty="0">
                <a:solidFill>
                  <a:schemeClr val="accent1"/>
                </a:solidFill>
                <a:latin typeface="微软雅黑" panose="020B0503020204020204" pitchFamily="34" charset="-122"/>
                <a:ea typeface="微软雅黑" panose="020B0503020204020204" pitchFamily="34" charset="-122"/>
                <a:cs typeface="+mn-ea"/>
              </a:rPr>
              <a:t>分区表或分桶表</a:t>
            </a:r>
            <a:r>
              <a:rPr lang="zh-CN" altLang="en-US" sz="2000" b="0" dirty="0">
                <a:solidFill>
                  <a:schemeClr val="tx1">
                    <a:lumMod val="85000"/>
                    <a:lumOff val="15000"/>
                  </a:schemeClr>
                </a:solidFill>
                <a:latin typeface="微软雅黑" panose="020B0503020204020204" pitchFamily="34" charset="-122"/>
                <a:ea typeface="微软雅黑" panose="020B0503020204020204" pitchFamily="34" charset="-122"/>
                <a:cs typeface="+mn-ea"/>
              </a:rPr>
              <a:t>，即内/外部分区表或内/外部分桶表。</a:t>
            </a:r>
            <a:endPar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cs typeface="+mn-ea"/>
            </a:endParaRPr>
          </a:p>
        </p:txBody>
      </p:sp>
      <p:pic>
        <p:nvPicPr>
          <p:cNvPr id="5" name="图片 4"/>
          <p:cNvPicPr>
            <a:picLocks noChangeAspect="1"/>
          </p:cNvPicPr>
          <p:nvPr/>
        </p:nvPicPr>
        <p:blipFill>
          <a:blip r:embed="rId2"/>
          <a:stretch>
            <a:fillRect/>
          </a:stretch>
        </p:blipFill>
        <p:spPr>
          <a:xfrm>
            <a:off x="1054376" y="1629594"/>
            <a:ext cx="3715858" cy="4006159"/>
          </a:xfrm>
          <a:prstGeom prst="rect">
            <a:avLst/>
          </a:prstGeom>
        </p:spPr>
      </p:pic>
      <p:sp>
        <p:nvSpPr>
          <p:cNvPr id="4" name="矩形 3"/>
          <p:cNvSpPr/>
          <p:nvPr/>
        </p:nvSpPr>
        <p:spPr>
          <a:xfrm>
            <a:off x="1702718" y="5590034"/>
            <a:ext cx="9721080" cy="457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itle 1"/>
          <p:cNvSpPr txBox="1"/>
          <p:nvPr/>
        </p:nvSpPr>
        <p:spPr>
          <a:xfrm>
            <a:off x="1143691" y="23651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ClrTx/>
              <a:buSzTx/>
              <a:buFontTx/>
            </a:pP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数据表简介</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原创设计师QQ598969553          _7"/>
          <p:cNvSpPr txBox="1"/>
          <p:nvPr/>
        </p:nvSpPr>
        <p:spPr>
          <a:xfrm>
            <a:off x="1888907" y="1837265"/>
            <a:ext cx="2797535" cy="337185"/>
          </a:xfrm>
          <a:prstGeom prst="rect">
            <a:avLst/>
          </a:prstGeom>
          <a:noFill/>
        </p:spPr>
        <p:txBody>
          <a:bodyPr wrap="square" rtlCol="0">
            <a:spAutoFit/>
          </a:bodyPr>
          <a:lstStyle/>
          <a:p>
            <a:pPr lvl="0" algn="ctr" defTabSz="1216660">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内部表</a:t>
            </a:r>
          </a:p>
        </p:txBody>
      </p:sp>
      <p:grpSp>
        <p:nvGrpSpPr>
          <p:cNvPr id="18" name="组合 17"/>
          <p:cNvGrpSpPr/>
          <p:nvPr/>
        </p:nvGrpSpPr>
        <p:grpSpPr>
          <a:xfrm>
            <a:off x="2618098" y="1568942"/>
            <a:ext cx="6962064" cy="1439775"/>
            <a:chOff x="2655457" y="2246012"/>
            <a:chExt cx="6963152" cy="1440000"/>
          </a:xfrm>
        </p:grpSpPr>
        <p:sp>
          <p:nvSpPr>
            <p:cNvPr id="19" name="Rectangle 58"/>
            <p:cNvSpPr>
              <a:spLocks noChangeArrowheads="1"/>
            </p:cNvSpPr>
            <p:nvPr/>
          </p:nvSpPr>
          <p:spPr bwMode="auto">
            <a:xfrm rot="2700000">
              <a:off x="3737952" y="2246012"/>
              <a:ext cx="1440000" cy="1440000"/>
            </a:xfrm>
            <a:prstGeom prst="rect">
              <a:avLst/>
            </a:prstGeom>
            <a:solidFill>
              <a:srgbClr val="0070C0"/>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en-US" sz="1600" kern="0">
                <a:solidFill>
                  <a:schemeClr val="tx1">
                    <a:lumMod val="75000"/>
                    <a:lumOff val="25000"/>
                  </a:schemeClr>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20" name="Rectangle 58"/>
            <p:cNvSpPr>
              <a:spLocks noChangeArrowheads="1"/>
            </p:cNvSpPr>
            <p:nvPr/>
          </p:nvSpPr>
          <p:spPr bwMode="auto">
            <a:xfrm rot="2700000">
              <a:off x="5376000" y="2246012"/>
              <a:ext cx="1440000" cy="1440000"/>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en-US" sz="1600" kern="0">
                <a:solidFill>
                  <a:schemeClr val="tx1">
                    <a:lumMod val="75000"/>
                    <a:lumOff val="25000"/>
                  </a:schemeClr>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21" name="Rectangle 58"/>
            <p:cNvSpPr>
              <a:spLocks noChangeArrowheads="1"/>
            </p:cNvSpPr>
            <p:nvPr/>
          </p:nvSpPr>
          <p:spPr bwMode="auto">
            <a:xfrm rot="2700000">
              <a:off x="7084003" y="2246012"/>
              <a:ext cx="1440000" cy="1440000"/>
            </a:xfrm>
            <a:prstGeom prst="rect">
              <a:avLst/>
            </a:prstGeom>
            <a:solidFill>
              <a:srgbClr val="0070C0"/>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en-US" sz="1600" kern="0">
                <a:solidFill>
                  <a:schemeClr val="tx1">
                    <a:lumMod val="75000"/>
                    <a:lumOff val="25000"/>
                  </a:schemeClr>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22" name="Freeform 28"/>
            <p:cNvSpPr>
              <a:spLocks noEditPoints="1"/>
            </p:cNvSpPr>
            <p:nvPr/>
          </p:nvSpPr>
          <p:spPr bwMode="auto">
            <a:xfrm>
              <a:off x="5723670" y="2607118"/>
              <a:ext cx="721832" cy="688172"/>
            </a:xfrm>
            <a:custGeom>
              <a:avLst/>
              <a:gdLst>
                <a:gd name="T0" fmla="*/ 188 w 490"/>
                <a:gd name="T1" fmla="*/ 199 h 467"/>
                <a:gd name="T2" fmla="*/ 162 w 490"/>
                <a:gd name="T3" fmla="*/ 123 h 467"/>
                <a:gd name="T4" fmla="*/ 162 w 490"/>
                <a:gd name="T5" fmla="*/ 117 h 467"/>
                <a:gd name="T6" fmla="*/ 329 w 490"/>
                <a:gd name="T7" fmla="*/ 117 h 467"/>
                <a:gd name="T8" fmla="*/ 329 w 490"/>
                <a:gd name="T9" fmla="*/ 123 h 467"/>
                <a:gd name="T10" fmla="*/ 303 w 490"/>
                <a:gd name="T11" fmla="*/ 199 h 467"/>
                <a:gd name="T12" fmla="*/ 391 w 490"/>
                <a:gd name="T13" fmla="*/ 244 h 467"/>
                <a:gd name="T14" fmla="*/ 445 w 490"/>
                <a:gd name="T15" fmla="*/ 172 h 467"/>
                <a:gd name="T16" fmla="*/ 445 w 490"/>
                <a:gd name="T17" fmla="*/ 172 h 467"/>
                <a:gd name="T18" fmla="*/ 407 w 490"/>
                <a:gd name="T19" fmla="*/ 94 h 467"/>
                <a:gd name="T20" fmla="*/ 375 w 490"/>
                <a:gd name="T21" fmla="*/ 93 h 467"/>
                <a:gd name="T22" fmla="*/ 337 w 490"/>
                <a:gd name="T23" fmla="*/ 172 h 467"/>
                <a:gd name="T24" fmla="*/ 337 w 490"/>
                <a:gd name="T25" fmla="*/ 172 h 467"/>
                <a:gd name="T26" fmla="*/ 391 w 490"/>
                <a:gd name="T27" fmla="*/ 244 h 467"/>
                <a:gd name="T28" fmla="*/ 344 w 490"/>
                <a:gd name="T29" fmla="*/ 173 h 467"/>
                <a:gd name="T30" fmla="*/ 349 w 490"/>
                <a:gd name="T31" fmla="*/ 148 h 467"/>
                <a:gd name="T32" fmla="*/ 430 w 490"/>
                <a:gd name="T33" fmla="*/ 134 h 467"/>
                <a:gd name="T34" fmla="*/ 434 w 490"/>
                <a:gd name="T35" fmla="*/ 160 h 467"/>
                <a:gd name="T36" fmla="*/ 422 w 490"/>
                <a:gd name="T37" fmla="*/ 217 h 467"/>
                <a:gd name="T38" fmla="*/ 360 w 490"/>
                <a:gd name="T39" fmla="*/ 217 h 467"/>
                <a:gd name="T40" fmla="*/ 137 w 490"/>
                <a:gd name="T41" fmla="*/ 221 h 467"/>
                <a:gd name="T42" fmla="*/ 154 w 490"/>
                <a:gd name="T43" fmla="*/ 172 h 467"/>
                <a:gd name="T44" fmla="*/ 154 w 490"/>
                <a:gd name="T45" fmla="*/ 168 h 467"/>
                <a:gd name="T46" fmla="*/ 99 w 490"/>
                <a:gd name="T47" fmla="*/ 92 h 467"/>
                <a:gd name="T48" fmla="*/ 46 w 490"/>
                <a:gd name="T49" fmla="*/ 168 h 467"/>
                <a:gd name="T50" fmla="*/ 46 w 490"/>
                <a:gd name="T51" fmla="*/ 172 h 467"/>
                <a:gd name="T52" fmla="*/ 62 w 490"/>
                <a:gd name="T53" fmla="*/ 221 h 467"/>
                <a:gd name="T54" fmla="*/ 68 w 490"/>
                <a:gd name="T55" fmla="*/ 217 h 467"/>
                <a:gd name="T56" fmla="*/ 56 w 490"/>
                <a:gd name="T57" fmla="*/ 160 h 467"/>
                <a:gd name="T58" fmla="*/ 61 w 490"/>
                <a:gd name="T59" fmla="*/ 134 h 467"/>
                <a:gd name="T60" fmla="*/ 142 w 490"/>
                <a:gd name="T61" fmla="*/ 148 h 467"/>
                <a:gd name="T62" fmla="*/ 146 w 490"/>
                <a:gd name="T63" fmla="*/ 173 h 467"/>
                <a:gd name="T64" fmla="*/ 100 w 490"/>
                <a:gd name="T65" fmla="*/ 237 h 467"/>
                <a:gd name="T66" fmla="*/ 262 w 490"/>
                <a:gd name="T67" fmla="*/ 291 h 467"/>
                <a:gd name="T68" fmla="*/ 252 w 490"/>
                <a:gd name="T69" fmla="*/ 313 h 467"/>
                <a:gd name="T70" fmla="*/ 314 w 490"/>
                <a:gd name="T71" fmla="*/ 264 h 467"/>
                <a:gd name="T72" fmla="*/ 402 w 490"/>
                <a:gd name="T73" fmla="*/ 437 h 467"/>
                <a:gd name="T74" fmla="*/ 119 w 490"/>
                <a:gd name="T75" fmla="*/ 467 h 467"/>
                <a:gd name="T76" fmla="*/ 88 w 490"/>
                <a:gd name="T77" fmla="*/ 334 h 467"/>
                <a:gd name="T78" fmla="*/ 231 w 490"/>
                <a:gd name="T79" fmla="*/ 413 h 467"/>
                <a:gd name="T80" fmla="*/ 238 w 490"/>
                <a:gd name="T81" fmla="*/ 308 h 467"/>
                <a:gd name="T82" fmla="*/ 229 w 490"/>
                <a:gd name="T83" fmla="*/ 288 h 467"/>
                <a:gd name="T84" fmla="*/ 259 w 490"/>
                <a:gd name="T85" fmla="*/ 286 h 467"/>
                <a:gd name="T86" fmla="*/ 262 w 490"/>
                <a:gd name="T87" fmla="*/ 291 h 467"/>
                <a:gd name="T88" fmla="*/ 490 w 490"/>
                <a:gd name="T89" fmla="*/ 305 h 467"/>
                <a:gd name="T90" fmla="*/ 412 w 490"/>
                <a:gd name="T91" fmla="*/ 312 h 467"/>
                <a:gd name="T92" fmla="*/ 416 w 490"/>
                <a:gd name="T93" fmla="*/ 388 h 467"/>
                <a:gd name="T94" fmla="*/ 490 w 490"/>
                <a:gd name="T95" fmla="*/ 371 h 467"/>
                <a:gd name="T96" fmla="*/ 16 w 490"/>
                <a:gd name="T97" fmla="*/ 388 h 467"/>
                <a:gd name="T98" fmla="*/ 74 w 490"/>
                <a:gd name="T99" fmla="*/ 334 h 467"/>
                <a:gd name="T100" fmla="*/ 139 w 490"/>
                <a:gd name="T101" fmla="*/ 260 h 467"/>
                <a:gd name="T102" fmla="*/ 0 w 490"/>
                <a:gd name="T103" fmla="*/ 371 h 467"/>
                <a:gd name="T104" fmla="*/ 245 w 490"/>
                <a:gd name="T105" fmla="*/ 223 h 467"/>
                <a:gd name="T106" fmla="*/ 317 w 490"/>
                <a:gd name="T107" fmla="*/ 124 h 467"/>
                <a:gd name="T108" fmla="*/ 310 w 490"/>
                <a:gd name="T109" fmla="*/ 85 h 467"/>
                <a:gd name="T110" fmla="*/ 274 w 490"/>
                <a:gd name="T111" fmla="*/ 61 h 467"/>
                <a:gd name="T112" fmla="*/ 216 w 490"/>
                <a:gd name="T113" fmla="*/ 61 h 467"/>
                <a:gd name="T114" fmla="*/ 185 w 490"/>
                <a:gd name="T115" fmla="*/ 64 h 467"/>
                <a:gd name="T116" fmla="*/ 178 w 490"/>
                <a:gd name="T117" fmla="*/ 105 h 467"/>
                <a:gd name="T118" fmla="*/ 197 w 490"/>
                <a:gd name="T119" fmla="*/ 192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0" h="467">
                  <a:moveTo>
                    <a:pt x="245" y="235"/>
                  </a:moveTo>
                  <a:cubicBezTo>
                    <a:pt x="224" y="235"/>
                    <a:pt x="203" y="220"/>
                    <a:pt x="188" y="199"/>
                  </a:cubicBezTo>
                  <a:cubicBezTo>
                    <a:pt x="172" y="178"/>
                    <a:pt x="162" y="150"/>
                    <a:pt x="162" y="123"/>
                  </a:cubicBezTo>
                  <a:cubicBezTo>
                    <a:pt x="162" y="123"/>
                    <a:pt x="162" y="123"/>
                    <a:pt x="162" y="123"/>
                  </a:cubicBezTo>
                  <a:cubicBezTo>
                    <a:pt x="162" y="122"/>
                    <a:pt x="162" y="122"/>
                    <a:pt x="162" y="122"/>
                  </a:cubicBezTo>
                  <a:cubicBezTo>
                    <a:pt x="162" y="121"/>
                    <a:pt x="162" y="119"/>
                    <a:pt x="162" y="117"/>
                  </a:cubicBezTo>
                  <a:cubicBezTo>
                    <a:pt x="162" y="52"/>
                    <a:pt x="151" y="0"/>
                    <a:pt x="245" y="0"/>
                  </a:cubicBezTo>
                  <a:cubicBezTo>
                    <a:pt x="340" y="0"/>
                    <a:pt x="329" y="52"/>
                    <a:pt x="329" y="117"/>
                  </a:cubicBezTo>
                  <a:cubicBezTo>
                    <a:pt x="329" y="119"/>
                    <a:pt x="329" y="121"/>
                    <a:pt x="329" y="122"/>
                  </a:cubicBezTo>
                  <a:cubicBezTo>
                    <a:pt x="329" y="123"/>
                    <a:pt x="329" y="123"/>
                    <a:pt x="329" y="123"/>
                  </a:cubicBezTo>
                  <a:cubicBezTo>
                    <a:pt x="329" y="123"/>
                    <a:pt x="329" y="123"/>
                    <a:pt x="329" y="123"/>
                  </a:cubicBezTo>
                  <a:cubicBezTo>
                    <a:pt x="329" y="150"/>
                    <a:pt x="318" y="178"/>
                    <a:pt x="303" y="199"/>
                  </a:cubicBezTo>
                  <a:cubicBezTo>
                    <a:pt x="287" y="220"/>
                    <a:pt x="266" y="235"/>
                    <a:pt x="245" y="235"/>
                  </a:cubicBezTo>
                  <a:close/>
                  <a:moveTo>
                    <a:pt x="391" y="244"/>
                  </a:moveTo>
                  <a:cubicBezTo>
                    <a:pt x="404" y="244"/>
                    <a:pt x="418" y="235"/>
                    <a:pt x="428" y="221"/>
                  </a:cubicBezTo>
                  <a:cubicBezTo>
                    <a:pt x="438" y="208"/>
                    <a:pt x="445" y="190"/>
                    <a:pt x="445" y="172"/>
                  </a:cubicBezTo>
                  <a:cubicBezTo>
                    <a:pt x="445" y="172"/>
                    <a:pt x="445" y="172"/>
                    <a:pt x="445" y="172"/>
                  </a:cubicBezTo>
                  <a:cubicBezTo>
                    <a:pt x="445" y="172"/>
                    <a:pt x="445" y="172"/>
                    <a:pt x="445" y="172"/>
                  </a:cubicBezTo>
                  <a:cubicBezTo>
                    <a:pt x="445" y="170"/>
                    <a:pt x="445" y="169"/>
                    <a:pt x="445" y="168"/>
                  </a:cubicBezTo>
                  <a:cubicBezTo>
                    <a:pt x="445" y="131"/>
                    <a:pt x="451" y="99"/>
                    <a:pt x="407" y="94"/>
                  </a:cubicBezTo>
                  <a:cubicBezTo>
                    <a:pt x="402" y="93"/>
                    <a:pt x="397" y="92"/>
                    <a:pt x="391" y="92"/>
                  </a:cubicBezTo>
                  <a:cubicBezTo>
                    <a:pt x="385" y="92"/>
                    <a:pt x="380" y="93"/>
                    <a:pt x="375" y="93"/>
                  </a:cubicBezTo>
                  <a:cubicBezTo>
                    <a:pt x="331" y="99"/>
                    <a:pt x="337" y="130"/>
                    <a:pt x="337" y="168"/>
                  </a:cubicBezTo>
                  <a:cubicBezTo>
                    <a:pt x="337" y="169"/>
                    <a:pt x="337" y="170"/>
                    <a:pt x="337" y="172"/>
                  </a:cubicBezTo>
                  <a:cubicBezTo>
                    <a:pt x="337" y="172"/>
                    <a:pt x="337" y="172"/>
                    <a:pt x="337" y="172"/>
                  </a:cubicBezTo>
                  <a:cubicBezTo>
                    <a:pt x="337" y="172"/>
                    <a:pt x="337" y="172"/>
                    <a:pt x="337" y="172"/>
                  </a:cubicBezTo>
                  <a:cubicBezTo>
                    <a:pt x="337" y="190"/>
                    <a:pt x="344" y="208"/>
                    <a:pt x="354" y="221"/>
                  </a:cubicBezTo>
                  <a:cubicBezTo>
                    <a:pt x="364" y="235"/>
                    <a:pt x="377" y="244"/>
                    <a:pt x="391" y="244"/>
                  </a:cubicBezTo>
                  <a:close/>
                  <a:moveTo>
                    <a:pt x="360" y="217"/>
                  </a:moveTo>
                  <a:cubicBezTo>
                    <a:pt x="351" y="204"/>
                    <a:pt x="345" y="188"/>
                    <a:pt x="344" y="173"/>
                  </a:cubicBezTo>
                  <a:cubicBezTo>
                    <a:pt x="348" y="160"/>
                    <a:pt x="348" y="160"/>
                    <a:pt x="348" y="160"/>
                  </a:cubicBezTo>
                  <a:cubicBezTo>
                    <a:pt x="349" y="156"/>
                    <a:pt x="349" y="152"/>
                    <a:pt x="349" y="148"/>
                  </a:cubicBezTo>
                  <a:cubicBezTo>
                    <a:pt x="349" y="142"/>
                    <a:pt x="349" y="138"/>
                    <a:pt x="352" y="134"/>
                  </a:cubicBezTo>
                  <a:cubicBezTo>
                    <a:pt x="354" y="127"/>
                    <a:pt x="429" y="127"/>
                    <a:pt x="430" y="134"/>
                  </a:cubicBezTo>
                  <a:cubicBezTo>
                    <a:pt x="433" y="138"/>
                    <a:pt x="433" y="142"/>
                    <a:pt x="433" y="148"/>
                  </a:cubicBezTo>
                  <a:cubicBezTo>
                    <a:pt x="433" y="152"/>
                    <a:pt x="433" y="156"/>
                    <a:pt x="434" y="160"/>
                  </a:cubicBezTo>
                  <a:cubicBezTo>
                    <a:pt x="437" y="173"/>
                    <a:pt x="437" y="173"/>
                    <a:pt x="437" y="173"/>
                  </a:cubicBezTo>
                  <a:cubicBezTo>
                    <a:pt x="437" y="188"/>
                    <a:pt x="431" y="204"/>
                    <a:pt x="422" y="217"/>
                  </a:cubicBezTo>
                  <a:cubicBezTo>
                    <a:pt x="413" y="229"/>
                    <a:pt x="402" y="237"/>
                    <a:pt x="391" y="237"/>
                  </a:cubicBezTo>
                  <a:cubicBezTo>
                    <a:pt x="380" y="237"/>
                    <a:pt x="368" y="229"/>
                    <a:pt x="360" y="217"/>
                  </a:cubicBezTo>
                  <a:close/>
                  <a:moveTo>
                    <a:pt x="100" y="244"/>
                  </a:moveTo>
                  <a:cubicBezTo>
                    <a:pt x="113" y="244"/>
                    <a:pt x="127" y="235"/>
                    <a:pt x="137" y="221"/>
                  </a:cubicBezTo>
                  <a:cubicBezTo>
                    <a:pt x="147" y="208"/>
                    <a:pt x="154" y="190"/>
                    <a:pt x="154" y="172"/>
                  </a:cubicBezTo>
                  <a:cubicBezTo>
                    <a:pt x="154" y="172"/>
                    <a:pt x="154" y="172"/>
                    <a:pt x="154" y="172"/>
                  </a:cubicBezTo>
                  <a:cubicBezTo>
                    <a:pt x="154" y="172"/>
                    <a:pt x="154" y="172"/>
                    <a:pt x="154" y="172"/>
                  </a:cubicBezTo>
                  <a:cubicBezTo>
                    <a:pt x="154" y="170"/>
                    <a:pt x="154" y="169"/>
                    <a:pt x="154" y="168"/>
                  </a:cubicBezTo>
                  <a:cubicBezTo>
                    <a:pt x="154" y="130"/>
                    <a:pt x="160" y="99"/>
                    <a:pt x="114" y="93"/>
                  </a:cubicBezTo>
                  <a:cubicBezTo>
                    <a:pt x="110" y="92"/>
                    <a:pt x="105" y="92"/>
                    <a:pt x="99" y="92"/>
                  </a:cubicBezTo>
                  <a:cubicBezTo>
                    <a:pt x="93" y="92"/>
                    <a:pt x="87" y="93"/>
                    <a:pt x="82" y="94"/>
                  </a:cubicBezTo>
                  <a:cubicBezTo>
                    <a:pt x="40" y="100"/>
                    <a:pt x="46" y="131"/>
                    <a:pt x="46" y="168"/>
                  </a:cubicBezTo>
                  <a:cubicBezTo>
                    <a:pt x="46" y="169"/>
                    <a:pt x="46" y="170"/>
                    <a:pt x="46" y="172"/>
                  </a:cubicBezTo>
                  <a:cubicBezTo>
                    <a:pt x="46" y="172"/>
                    <a:pt x="46" y="172"/>
                    <a:pt x="46" y="172"/>
                  </a:cubicBezTo>
                  <a:cubicBezTo>
                    <a:pt x="46" y="172"/>
                    <a:pt x="46" y="172"/>
                    <a:pt x="46" y="172"/>
                  </a:cubicBezTo>
                  <a:cubicBezTo>
                    <a:pt x="46" y="190"/>
                    <a:pt x="52" y="208"/>
                    <a:pt x="62" y="221"/>
                  </a:cubicBezTo>
                  <a:cubicBezTo>
                    <a:pt x="72" y="235"/>
                    <a:pt x="86" y="244"/>
                    <a:pt x="100" y="244"/>
                  </a:cubicBezTo>
                  <a:close/>
                  <a:moveTo>
                    <a:pt x="68" y="217"/>
                  </a:moveTo>
                  <a:cubicBezTo>
                    <a:pt x="59" y="204"/>
                    <a:pt x="53" y="188"/>
                    <a:pt x="53" y="173"/>
                  </a:cubicBezTo>
                  <a:cubicBezTo>
                    <a:pt x="56" y="160"/>
                    <a:pt x="56" y="160"/>
                    <a:pt x="56" y="160"/>
                  </a:cubicBezTo>
                  <a:cubicBezTo>
                    <a:pt x="57" y="156"/>
                    <a:pt x="57" y="152"/>
                    <a:pt x="58" y="148"/>
                  </a:cubicBezTo>
                  <a:cubicBezTo>
                    <a:pt x="58" y="142"/>
                    <a:pt x="58" y="138"/>
                    <a:pt x="61" y="134"/>
                  </a:cubicBezTo>
                  <a:cubicBezTo>
                    <a:pt x="63" y="127"/>
                    <a:pt x="138" y="127"/>
                    <a:pt x="139" y="134"/>
                  </a:cubicBezTo>
                  <a:cubicBezTo>
                    <a:pt x="141" y="138"/>
                    <a:pt x="142" y="142"/>
                    <a:pt x="142" y="148"/>
                  </a:cubicBezTo>
                  <a:cubicBezTo>
                    <a:pt x="142" y="152"/>
                    <a:pt x="142" y="156"/>
                    <a:pt x="143" y="160"/>
                  </a:cubicBezTo>
                  <a:cubicBezTo>
                    <a:pt x="146" y="173"/>
                    <a:pt x="146" y="173"/>
                    <a:pt x="146" y="173"/>
                  </a:cubicBezTo>
                  <a:cubicBezTo>
                    <a:pt x="146" y="188"/>
                    <a:pt x="140" y="204"/>
                    <a:pt x="131" y="217"/>
                  </a:cubicBezTo>
                  <a:cubicBezTo>
                    <a:pt x="122" y="229"/>
                    <a:pt x="111" y="237"/>
                    <a:pt x="100" y="237"/>
                  </a:cubicBezTo>
                  <a:cubicBezTo>
                    <a:pt x="89" y="237"/>
                    <a:pt x="77" y="229"/>
                    <a:pt x="68" y="217"/>
                  </a:cubicBezTo>
                  <a:close/>
                  <a:moveTo>
                    <a:pt x="262" y="291"/>
                  </a:moveTo>
                  <a:cubicBezTo>
                    <a:pt x="253" y="308"/>
                    <a:pt x="253" y="308"/>
                    <a:pt x="253" y="308"/>
                  </a:cubicBezTo>
                  <a:cubicBezTo>
                    <a:pt x="252" y="310"/>
                    <a:pt x="251" y="311"/>
                    <a:pt x="252" y="313"/>
                  </a:cubicBezTo>
                  <a:cubicBezTo>
                    <a:pt x="260" y="412"/>
                    <a:pt x="260" y="412"/>
                    <a:pt x="260" y="412"/>
                  </a:cubicBezTo>
                  <a:cubicBezTo>
                    <a:pt x="285" y="360"/>
                    <a:pt x="299" y="326"/>
                    <a:pt x="314" y="264"/>
                  </a:cubicBezTo>
                  <a:cubicBezTo>
                    <a:pt x="364" y="275"/>
                    <a:pt x="402" y="298"/>
                    <a:pt x="402" y="334"/>
                  </a:cubicBezTo>
                  <a:cubicBezTo>
                    <a:pt x="402" y="437"/>
                    <a:pt x="402" y="437"/>
                    <a:pt x="402" y="437"/>
                  </a:cubicBezTo>
                  <a:cubicBezTo>
                    <a:pt x="402" y="454"/>
                    <a:pt x="388" y="467"/>
                    <a:pt x="371" y="467"/>
                  </a:cubicBezTo>
                  <a:cubicBezTo>
                    <a:pt x="287" y="467"/>
                    <a:pt x="203" y="467"/>
                    <a:pt x="119" y="467"/>
                  </a:cubicBezTo>
                  <a:cubicBezTo>
                    <a:pt x="102" y="467"/>
                    <a:pt x="88" y="454"/>
                    <a:pt x="88" y="437"/>
                  </a:cubicBezTo>
                  <a:cubicBezTo>
                    <a:pt x="88" y="402"/>
                    <a:pt x="88" y="368"/>
                    <a:pt x="88" y="334"/>
                  </a:cubicBezTo>
                  <a:cubicBezTo>
                    <a:pt x="88" y="298"/>
                    <a:pt x="126" y="275"/>
                    <a:pt x="176" y="264"/>
                  </a:cubicBezTo>
                  <a:cubicBezTo>
                    <a:pt x="191" y="327"/>
                    <a:pt x="206" y="360"/>
                    <a:pt x="231" y="413"/>
                  </a:cubicBezTo>
                  <a:cubicBezTo>
                    <a:pt x="239" y="313"/>
                    <a:pt x="239" y="313"/>
                    <a:pt x="239" y="313"/>
                  </a:cubicBezTo>
                  <a:cubicBezTo>
                    <a:pt x="239" y="311"/>
                    <a:pt x="239" y="310"/>
                    <a:pt x="238" y="308"/>
                  </a:cubicBezTo>
                  <a:cubicBezTo>
                    <a:pt x="229" y="291"/>
                    <a:pt x="229" y="291"/>
                    <a:pt x="229" y="291"/>
                  </a:cubicBezTo>
                  <a:cubicBezTo>
                    <a:pt x="228" y="290"/>
                    <a:pt x="228" y="289"/>
                    <a:pt x="229" y="288"/>
                  </a:cubicBezTo>
                  <a:cubicBezTo>
                    <a:pt x="229" y="287"/>
                    <a:pt x="230" y="286"/>
                    <a:pt x="231" y="286"/>
                  </a:cubicBezTo>
                  <a:cubicBezTo>
                    <a:pt x="241" y="286"/>
                    <a:pt x="250" y="286"/>
                    <a:pt x="259" y="286"/>
                  </a:cubicBezTo>
                  <a:cubicBezTo>
                    <a:pt x="261" y="286"/>
                    <a:pt x="262" y="287"/>
                    <a:pt x="262" y="288"/>
                  </a:cubicBezTo>
                  <a:cubicBezTo>
                    <a:pt x="263" y="289"/>
                    <a:pt x="263" y="290"/>
                    <a:pt x="262" y="291"/>
                  </a:cubicBezTo>
                  <a:close/>
                  <a:moveTo>
                    <a:pt x="490" y="371"/>
                  </a:moveTo>
                  <a:cubicBezTo>
                    <a:pt x="490" y="305"/>
                    <a:pt x="490" y="305"/>
                    <a:pt x="490" y="305"/>
                  </a:cubicBezTo>
                  <a:cubicBezTo>
                    <a:pt x="490" y="263"/>
                    <a:pt x="410" y="248"/>
                    <a:pt x="351" y="260"/>
                  </a:cubicBezTo>
                  <a:cubicBezTo>
                    <a:pt x="376" y="269"/>
                    <a:pt x="402" y="286"/>
                    <a:pt x="412" y="312"/>
                  </a:cubicBezTo>
                  <a:cubicBezTo>
                    <a:pt x="415" y="319"/>
                    <a:pt x="416" y="326"/>
                    <a:pt x="416" y="334"/>
                  </a:cubicBezTo>
                  <a:cubicBezTo>
                    <a:pt x="416" y="388"/>
                    <a:pt x="416" y="388"/>
                    <a:pt x="416" y="388"/>
                  </a:cubicBezTo>
                  <a:cubicBezTo>
                    <a:pt x="435" y="388"/>
                    <a:pt x="454" y="388"/>
                    <a:pt x="474" y="388"/>
                  </a:cubicBezTo>
                  <a:cubicBezTo>
                    <a:pt x="483" y="388"/>
                    <a:pt x="490" y="380"/>
                    <a:pt x="490" y="371"/>
                  </a:cubicBezTo>
                  <a:close/>
                  <a:moveTo>
                    <a:pt x="0" y="371"/>
                  </a:moveTo>
                  <a:cubicBezTo>
                    <a:pt x="0" y="380"/>
                    <a:pt x="7" y="388"/>
                    <a:pt x="16" y="388"/>
                  </a:cubicBezTo>
                  <a:cubicBezTo>
                    <a:pt x="36" y="388"/>
                    <a:pt x="55" y="388"/>
                    <a:pt x="74" y="388"/>
                  </a:cubicBezTo>
                  <a:cubicBezTo>
                    <a:pt x="74" y="334"/>
                    <a:pt x="74" y="334"/>
                    <a:pt x="74" y="334"/>
                  </a:cubicBezTo>
                  <a:cubicBezTo>
                    <a:pt x="74" y="326"/>
                    <a:pt x="75" y="319"/>
                    <a:pt x="78" y="312"/>
                  </a:cubicBezTo>
                  <a:cubicBezTo>
                    <a:pt x="88" y="286"/>
                    <a:pt x="114" y="269"/>
                    <a:pt x="139" y="260"/>
                  </a:cubicBezTo>
                  <a:cubicBezTo>
                    <a:pt x="80" y="248"/>
                    <a:pt x="0" y="263"/>
                    <a:pt x="0" y="305"/>
                  </a:cubicBezTo>
                  <a:cubicBezTo>
                    <a:pt x="0" y="327"/>
                    <a:pt x="0" y="349"/>
                    <a:pt x="0" y="371"/>
                  </a:cubicBezTo>
                  <a:close/>
                  <a:moveTo>
                    <a:pt x="197" y="192"/>
                  </a:moveTo>
                  <a:cubicBezTo>
                    <a:pt x="211" y="210"/>
                    <a:pt x="228" y="223"/>
                    <a:pt x="245" y="223"/>
                  </a:cubicBezTo>
                  <a:cubicBezTo>
                    <a:pt x="262" y="223"/>
                    <a:pt x="280" y="210"/>
                    <a:pt x="293" y="192"/>
                  </a:cubicBezTo>
                  <a:cubicBezTo>
                    <a:pt x="307" y="173"/>
                    <a:pt x="317" y="148"/>
                    <a:pt x="317" y="124"/>
                  </a:cubicBezTo>
                  <a:cubicBezTo>
                    <a:pt x="312" y="105"/>
                    <a:pt x="312" y="105"/>
                    <a:pt x="312" y="105"/>
                  </a:cubicBezTo>
                  <a:cubicBezTo>
                    <a:pt x="310" y="98"/>
                    <a:pt x="310" y="91"/>
                    <a:pt x="310" y="85"/>
                  </a:cubicBezTo>
                  <a:cubicBezTo>
                    <a:pt x="310" y="77"/>
                    <a:pt x="310" y="70"/>
                    <a:pt x="305" y="64"/>
                  </a:cubicBezTo>
                  <a:cubicBezTo>
                    <a:pt x="298" y="54"/>
                    <a:pt x="287" y="57"/>
                    <a:pt x="274" y="61"/>
                  </a:cubicBezTo>
                  <a:cubicBezTo>
                    <a:pt x="265" y="64"/>
                    <a:pt x="256" y="66"/>
                    <a:pt x="245" y="66"/>
                  </a:cubicBezTo>
                  <a:cubicBezTo>
                    <a:pt x="235" y="66"/>
                    <a:pt x="225" y="64"/>
                    <a:pt x="216" y="61"/>
                  </a:cubicBezTo>
                  <a:cubicBezTo>
                    <a:pt x="216" y="61"/>
                    <a:pt x="216" y="61"/>
                    <a:pt x="216" y="61"/>
                  </a:cubicBezTo>
                  <a:cubicBezTo>
                    <a:pt x="203" y="57"/>
                    <a:pt x="192" y="54"/>
                    <a:pt x="185" y="64"/>
                  </a:cubicBezTo>
                  <a:cubicBezTo>
                    <a:pt x="181" y="70"/>
                    <a:pt x="180" y="77"/>
                    <a:pt x="180" y="85"/>
                  </a:cubicBezTo>
                  <a:cubicBezTo>
                    <a:pt x="180" y="91"/>
                    <a:pt x="180" y="98"/>
                    <a:pt x="178" y="105"/>
                  </a:cubicBezTo>
                  <a:cubicBezTo>
                    <a:pt x="174" y="124"/>
                    <a:pt x="174" y="124"/>
                    <a:pt x="174" y="124"/>
                  </a:cubicBezTo>
                  <a:cubicBezTo>
                    <a:pt x="174" y="148"/>
                    <a:pt x="183" y="173"/>
                    <a:pt x="197" y="192"/>
                  </a:cubicBezTo>
                  <a:close/>
                </a:path>
              </a:pathLst>
            </a:custGeom>
            <a:solidFill>
              <a:srgbClr val="0070C0"/>
            </a:solidFill>
            <a:ln>
              <a:noFill/>
            </a:ln>
          </p:spPr>
          <p:txBody>
            <a:bodyPr vert="horz" wrap="square" lIns="91425" tIns="45712" rIns="91425" bIns="4571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23" name="Freeform 29"/>
            <p:cNvSpPr>
              <a:spLocks noEditPoints="1"/>
            </p:cNvSpPr>
            <p:nvPr/>
          </p:nvSpPr>
          <p:spPr bwMode="auto">
            <a:xfrm>
              <a:off x="4193165" y="2651859"/>
              <a:ext cx="506744" cy="598693"/>
            </a:xfrm>
            <a:custGeom>
              <a:avLst/>
              <a:gdLst>
                <a:gd name="T0" fmla="*/ 344 w 420"/>
                <a:gd name="T1" fmla="*/ 0 h 496"/>
                <a:gd name="T2" fmla="*/ 332 w 420"/>
                <a:gd name="T3" fmla="*/ 79 h 496"/>
                <a:gd name="T4" fmla="*/ 347 w 420"/>
                <a:gd name="T5" fmla="*/ 92 h 496"/>
                <a:gd name="T6" fmla="*/ 360 w 420"/>
                <a:gd name="T7" fmla="*/ 13 h 496"/>
                <a:gd name="T8" fmla="*/ 193 w 420"/>
                <a:gd name="T9" fmla="*/ 362 h 496"/>
                <a:gd name="T10" fmla="*/ 145 w 420"/>
                <a:gd name="T11" fmla="*/ 410 h 496"/>
                <a:gd name="T12" fmla="*/ 193 w 420"/>
                <a:gd name="T13" fmla="*/ 362 h 496"/>
                <a:gd name="T14" fmla="*/ 229 w 420"/>
                <a:gd name="T15" fmla="*/ 362 h 496"/>
                <a:gd name="T16" fmla="*/ 276 w 420"/>
                <a:gd name="T17" fmla="*/ 410 h 496"/>
                <a:gd name="T18" fmla="*/ 110 w 420"/>
                <a:gd name="T19" fmla="*/ 362 h 496"/>
                <a:gd name="T20" fmla="*/ 62 w 420"/>
                <a:gd name="T21" fmla="*/ 410 h 496"/>
                <a:gd name="T22" fmla="*/ 110 w 420"/>
                <a:gd name="T23" fmla="*/ 362 h 496"/>
                <a:gd name="T24" fmla="*/ 312 w 420"/>
                <a:gd name="T25" fmla="*/ 291 h 496"/>
                <a:gd name="T26" fmla="*/ 360 w 420"/>
                <a:gd name="T27" fmla="*/ 338 h 496"/>
                <a:gd name="T28" fmla="*/ 193 w 420"/>
                <a:gd name="T29" fmla="*/ 291 h 496"/>
                <a:gd name="T30" fmla="*/ 145 w 420"/>
                <a:gd name="T31" fmla="*/ 338 h 496"/>
                <a:gd name="T32" fmla="*/ 193 w 420"/>
                <a:gd name="T33" fmla="*/ 291 h 496"/>
                <a:gd name="T34" fmla="*/ 229 w 420"/>
                <a:gd name="T35" fmla="*/ 291 h 496"/>
                <a:gd name="T36" fmla="*/ 276 w 420"/>
                <a:gd name="T37" fmla="*/ 338 h 496"/>
                <a:gd name="T38" fmla="*/ 110 w 420"/>
                <a:gd name="T39" fmla="*/ 291 h 496"/>
                <a:gd name="T40" fmla="*/ 62 w 420"/>
                <a:gd name="T41" fmla="*/ 338 h 496"/>
                <a:gd name="T42" fmla="*/ 110 w 420"/>
                <a:gd name="T43" fmla="*/ 291 h 496"/>
                <a:gd name="T44" fmla="*/ 312 w 420"/>
                <a:gd name="T45" fmla="*/ 219 h 496"/>
                <a:gd name="T46" fmla="*/ 360 w 420"/>
                <a:gd name="T47" fmla="*/ 267 h 496"/>
                <a:gd name="T48" fmla="*/ 193 w 420"/>
                <a:gd name="T49" fmla="*/ 219 h 496"/>
                <a:gd name="T50" fmla="*/ 145 w 420"/>
                <a:gd name="T51" fmla="*/ 267 h 496"/>
                <a:gd name="T52" fmla="*/ 193 w 420"/>
                <a:gd name="T53" fmla="*/ 219 h 496"/>
                <a:gd name="T54" fmla="*/ 229 w 420"/>
                <a:gd name="T55" fmla="*/ 219 h 496"/>
                <a:gd name="T56" fmla="*/ 276 w 420"/>
                <a:gd name="T57" fmla="*/ 267 h 496"/>
                <a:gd name="T58" fmla="*/ 77 w 420"/>
                <a:gd name="T59" fmla="*/ 0 h 496"/>
                <a:gd name="T60" fmla="*/ 62 w 420"/>
                <a:gd name="T61" fmla="*/ 13 h 496"/>
                <a:gd name="T62" fmla="*/ 75 w 420"/>
                <a:gd name="T63" fmla="*/ 92 h 496"/>
                <a:gd name="T64" fmla="*/ 90 w 420"/>
                <a:gd name="T65" fmla="*/ 79 h 496"/>
                <a:gd name="T66" fmla="*/ 77 w 420"/>
                <a:gd name="T67" fmla="*/ 0 h 496"/>
                <a:gd name="T68" fmla="*/ 392 w 420"/>
                <a:gd name="T69" fmla="*/ 441 h 496"/>
                <a:gd name="T70" fmla="*/ 34 w 420"/>
                <a:gd name="T71" fmla="*/ 446 h 496"/>
                <a:gd name="T72" fmla="*/ 28 w 420"/>
                <a:gd name="T73" fmla="*/ 185 h 496"/>
                <a:gd name="T74" fmla="*/ 386 w 420"/>
                <a:gd name="T75" fmla="*/ 180 h 496"/>
                <a:gd name="T76" fmla="*/ 392 w 420"/>
                <a:gd name="T77" fmla="*/ 460 h 496"/>
                <a:gd name="T78" fmla="*/ 28 w 420"/>
                <a:gd name="T79" fmla="*/ 463 h 496"/>
                <a:gd name="T80" fmla="*/ 392 w 420"/>
                <a:gd name="T81" fmla="*/ 460 h 496"/>
                <a:gd name="T82" fmla="*/ 392 w 420"/>
                <a:gd name="T83" fmla="*/ 481 h 496"/>
                <a:gd name="T84" fmla="*/ 28 w 420"/>
                <a:gd name="T85" fmla="*/ 478 h 496"/>
                <a:gd name="T86" fmla="*/ 386 w 420"/>
                <a:gd name="T87" fmla="*/ 41 h 496"/>
                <a:gd name="T88" fmla="*/ 420 w 420"/>
                <a:gd name="T89" fmla="*/ 463 h 496"/>
                <a:gd name="T90" fmla="*/ 34 w 420"/>
                <a:gd name="T91" fmla="*/ 496 h 496"/>
                <a:gd name="T92" fmla="*/ 0 w 420"/>
                <a:gd name="T93" fmla="*/ 75 h 496"/>
                <a:gd name="T94" fmla="*/ 51 w 420"/>
                <a:gd name="T95" fmla="*/ 41 h 496"/>
                <a:gd name="T96" fmla="*/ 69 w 420"/>
                <a:gd name="T97" fmla="*/ 106 h 496"/>
                <a:gd name="T98" fmla="*/ 101 w 420"/>
                <a:gd name="T99" fmla="*/ 88 h 496"/>
                <a:gd name="T100" fmla="*/ 321 w 420"/>
                <a:gd name="T101" fmla="*/ 41 h 496"/>
                <a:gd name="T102" fmla="*/ 339 w 420"/>
                <a:gd name="T103" fmla="*/ 106 h 496"/>
                <a:gd name="T104" fmla="*/ 370 w 420"/>
                <a:gd name="T105" fmla="*/ 88 h 496"/>
                <a:gd name="T106" fmla="*/ 386 w 420"/>
                <a:gd name="T107" fmla="*/ 41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0" h="496">
                  <a:moveTo>
                    <a:pt x="347" y="0"/>
                  </a:moveTo>
                  <a:cubicBezTo>
                    <a:pt x="346" y="0"/>
                    <a:pt x="345" y="0"/>
                    <a:pt x="344" y="0"/>
                  </a:cubicBezTo>
                  <a:cubicBezTo>
                    <a:pt x="337" y="0"/>
                    <a:pt x="332" y="6"/>
                    <a:pt x="332" y="13"/>
                  </a:cubicBezTo>
                  <a:cubicBezTo>
                    <a:pt x="332" y="79"/>
                    <a:pt x="332" y="79"/>
                    <a:pt x="332" y="79"/>
                  </a:cubicBezTo>
                  <a:cubicBezTo>
                    <a:pt x="332" y="87"/>
                    <a:pt x="337" y="92"/>
                    <a:pt x="344" y="92"/>
                  </a:cubicBezTo>
                  <a:cubicBezTo>
                    <a:pt x="345" y="92"/>
                    <a:pt x="346" y="92"/>
                    <a:pt x="347" y="92"/>
                  </a:cubicBezTo>
                  <a:cubicBezTo>
                    <a:pt x="354" y="92"/>
                    <a:pt x="360" y="87"/>
                    <a:pt x="360" y="79"/>
                  </a:cubicBezTo>
                  <a:cubicBezTo>
                    <a:pt x="360" y="13"/>
                    <a:pt x="360" y="13"/>
                    <a:pt x="360" y="13"/>
                  </a:cubicBezTo>
                  <a:cubicBezTo>
                    <a:pt x="360" y="6"/>
                    <a:pt x="354" y="0"/>
                    <a:pt x="347" y="0"/>
                  </a:cubicBezTo>
                  <a:close/>
                  <a:moveTo>
                    <a:pt x="193" y="362"/>
                  </a:moveTo>
                  <a:cubicBezTo>
                    <a:pt x="177" y="362"/>
                    <a:pt x="161" y="362"/>
                    <a:pt x="145" y="362"/>
                  </a:cubicBezTo>
                  <a:cubicBezTo>
                    <a:pt x="145" y="378"/>
                    <a:pt x="145" y="394"/>
                    <a:pt x="145" y="410"/>
                  </a:cubicBezTo>
                  <a:cubicBezTo>
                    <a:pt x="161" y="410"/>
                    <a:pt x="177" y="410"/>
                    <a:pt x="193" y="410"/>
                  </a:cubicBezTo>
                  <a:cubicBezTo>
                    <a:pt x="193" y="394"/>
                    <a:pt x="193" y="378"/>
                    <a:pt x="193" y="362"/>
                  </a:cubicBezTo>
                  <a:close/>
                  <a:moveTo>
                    <a:pt x="276" y="362"/>
                  </a:moveTo>
                  <a:cubicBezTo>
                    <a:pt x="260" y="362"/>
                    <a:pt x="245" y="362"/>
                    <a:pt x="229" y="362"/>
                  </a:cubicBezTo>
                  <a:cubicBezTo>
                    <a:pt x="229" y="378"/>
                    <a:pt x="229" y="394"/>
                    <a:pt x="229" y="410"/>
                  </a:cubicBezTo>
                  <a:cubicBezTo>
                    <a:pt x="245" y="410"/>
                    <a:pt x="260" y="410"/>
                    <a:pt x="276" y="410"/>
                  </a:cubicBezTo>
                  <a:cubicBezTo>
                    <a:pt x="276" y="394"/>
                    <a:pt x="276" y="378"/>
                    <a:pt x="276" y="362"/>
                  </a:cubicBezTo>
                  <a:close/>
                  <a:moveTo>
                    <a:pt x="110" y="362"/>
                  </a:moveTo>
                  <a:cubicBezTo>
                    <a:pt x="62" y="362"/>
                    <a:pt x="62" y="362"/>
                    <a:pt x="62" y="362"/>
                  </a:cubicBezTo>
                  <a:cubicBezTo>
                    <a:pt x="62" y="410"/>
                    <a:pt x="62" y="410"/>
                    <a:pt x="62" y="410"/>
                  </a:cubicBezTo>
                  <a:cubicBezTo>
                    <a:pt x="110" y="410"/>
                    <a:pt x="110" y="410"/>
                    <a:pt x="110" y="410"/>
                  </a:cubicBezTo>
                  <a:cubicBezTo>
                    <a:pt x="110" y="362"/>
                    <a:pt x="110" y="362"/>
                    <a:pt x="110" y="362"/>
                  </a:cubicBezTo>
                  <a:close/>
                  <a:moveTo>
                    <a:pt x="360" y="291"/>
                  </a:moveTo>
                  <a:cubicBezTo>
                    <a:pt x="312" y="291"/>
                    <a:pt x="312" y="291"/>
                    <a:pt x="312" y="291"/>
                  </a:cubicBezTo>
                  <a:cubicBezTo>
                    <a:pt x="312" y="338"/>
                    <a:pt x="312" y="338"/>
                    <a:pt x="312" y="338"/>
                  </a:cubicBezTo>
                  <a:cubicBezTo>
                    <a:pt x="360" y="338"/>
                    <a:pt x="360" y="338"/>
                    <a:pt x="360" y="338"/>
                  </a:cubicBezTo>
                  <a:cubicBezTo>
                    <a:pt x="360" y="291"/>
                    <a:pt x="360" y="291"/>
                    <a:pt x="360" y="291"/>
                  </a:cubicBezTo>
                  <a:close/>
                  <a:moveTo>
                    <a:pt x="193" y="291"/>
                  </a:moveTo>
                  <a:cubicBezTo>
                    <a:pt x="177" y="291"/>
                    <a:pt x="161" y="291"/>
                    <a:pt x="145" y="291"/>
                  </a:cubicBezTo>
                  <a:cubicBezTo>
                    <a:pt x="145" y="306"/>
                    <a:pt x="145" y="322"/>
                    <a:pt x="145" y="338"/>
                  </a:cubicBezTo>
                  <a:cubicBezTo>
                    <a:pt x="161" y="338"/>
                    <a:pt x="177" y="338"/>
                    <a:pt x="193" y="338"/>
                  </a:cubicBezTo>
                  <a:cubicBezTo>
                    <a:pt x="193" y="322"/>
                    <a:pt x="193" y="306"/>
                    <a:pt x="193" y="291"/>
                  </a:cubicBezTo>
                  <a:close/>
                  <a:moveTo>
                    <a:pt x="276" y="291"/>
                  </a:moveTo>
                  <a:cubicBezTo>
                    <a:pt x="260" y="291"/>
                    <a:pt x="245" y="291"/>
                    <a:pt x="229" y="291"/>
                  </a:cubicBezTo>
                  <a:cubicBezTo>
                    <a:pt x="229" y="306"/>
                    <a:pt x="229" y="322"/>
                    <a:pt x="229" y="338"/>
                  </a:cubicBezTo>
                  <a:cubicBezTo>
                    <a:pt x="245" y="338"/>
                    <a:pt x="260" y="338"/>
                    <a:pt x="276" y="338"/>
                  </a:cubicBezTo>
                  <a:cubicBezTo>
                    <a:pt x="276" y="322"/>
                    <a:pt x="276" y="306"/>
                    <a:pt x="276" y="291"/>
                  </a:cubicBezTo>
                  <a:close/>
                  <a:moveTo>
                    <a:pt x="110" y="291"/>
                  </a:moveTo>
                  <a:cubicBezTo>
                    <a:pt x="62" y="291"/>
                    <a:pt x="62" y="291"/>
                    <a:pt x="62" y="291"/>
                  </a:cubicBezTo>
                  <a:cubicBezTo>
                    <a:pt x="62" y="338"/>
                    <a:pt x="62" y="338"/>
                    <a:pt x="62" y="338"/>
                  </a:cubicBezTo>
                  <a:cubicBezTo>
                    <a:pt x="110" y="338"/>
                    <a:pt x="110" y="338"/>
                    <a:pt x="110" y="338"/>
                  </a:cubicBezTo>
                  <a:cubicBezTo>
                    <a:pt x="110" y="291"/>
                    <a:pt x="110" y="291"/>
                    <a:pt x="110" y="291"/>
                  </a:cubicBezTo>
                  <a:close/>
                  <a:moveTo>
                    <a:pt x="360" y="219"/>
                  </a:moveTo>
                  <a:cubicBezTo>
                    <a:pt x="312" y="219"/>
                    <a:pt x="312" y="219"/>
                    <a:pt x="312" y="219"/>
                  </a:cubicBezTo>
                  <a:cubicBezTo>
                    <a:pt x="312" y="267"/>
                    <a:pt x="312" y="267"/>
                    <a:pt x="312" y="267"/>
                  </a:cubicBezTo>
                  <a:cubicBezTo>
                    <a:pt x="360" y="267"/>
                    <a:pt x="360" y="267"/>
                    <a:pt x="360" y="267"/>
                  </a:cubicBezTo>
                  <a:cubicBezTo>
                    <a:pt x="360" y="219"/>
                    <a:pt x="360" y="219"/>
                    <a:pt x="360" y="219"/>
                  </a:cubicBezTo>
                  <a:close/>
                  <a:moveTo>
                    <a:pt x="193" y="219"/>
                  </a:moveTo>
                  <a:cubicBezTo>
                    <a:pt x="177" y="219"/>
                    <a:pt x="161" y="219"/>
                    <a:pt x="145" y="219"/>
                  </a:cubicBezTo>
                  <a:cubicBezTo>
                    <a:pt x="145" y="235"/>
                    <a:pt x="145" y="251"/>
                    <a:pt x="145" y="267"/>
                  </a:cubicBezTo>
                  <a:cubicBezTo>
                    <a:pt x="161" y="267"/>
                    <a:pt x="177" y="267"/>
                    <a:pt x="193" y="267"/>
                  </a:cubicBezTo>
                  <a:cubicBezTo>
                    <a:pt x="193" y="251"/>
                    <a:pt x="193" y="235"/>
                    <a:pt x="193" y="219"/>
                  </a:cubicBezTo>
                  <a:close/>
                  <a:moveTo>
                    <a:pt x="276" y="219"/>
                  </a:moveTo>
                  <a:cubicBezTo>
                    <a:pt x="260" y="219"/>
                    <a:pt x="245" y="219"/>
                    <a:pt x="229" y="219"/>
                  </a:cubicBezTo>
                  <a:cubicBezTo>
                    <a:pt x="229" y="235"/>
                    <a:pt x="229" y="251"/>
                    <a:pt x="229" y="267"/>
                  </a:cubicBezTo>
                  <a:cubicBezTo>
                    <a:pt x="245" y="267"/>
                    <a:pt x="260" y="267"/>
                    <a:pt x="276" y="267"/>
                  </a:cubicBezTo>
                  <a:cubicBezTo>
                    <a:pt x="276" y="251"/>
                    <a:pt x="276" y="235"/>
                    <a:pt x="276" y="219"/>
                  </a:cubicBezTo>
                  <a:close/>
                  <a:moveTo>
                    <a:pt x="77" y="0"/>
                  </a:moveTo>
                  <a:cubicBezTo>
                    <a:pt x="76" y="0"/>
                    <a:pt x="76" y="0"/>
                    <a:pt x="75" y="0"/>
                  </a:cubicBezTo>
                  <a:cubicBezTo>
                    <a:pt x="68" y="0"/>
                    <a:pt x="62" y="6"/>
                    <a:pt x="62" y="13"/>
                  </a:cubicBezTo>
                  <a:cubicBezTo>
                    <a:pt x="62" y="79"/>
                    <a:pt x="62" y="79"/>
                    <a:pt x="62" y="79"/>
                  </a:cubicBezTo>
                  <a:cubicBezTo>
                    <a:pt x="62" y="87"/>
                    <a:pt x="68" y="92"/>
                    <a:pt x="75" y="92"/>
                  </a:cubicBezTo>
                  <a:cubicBezTo>
                    <a:pt x="76" y="92"/>
                    <a:pt x="76" y="92"/>
                    <a:pt x="77" y="92"/>
                  </a:cubicBezTo>
                  <a:cubicBezTo>
                    <a:pt x="84" y="92"/>
                    <a:pt x="90" y="87"/>
                    <a:pt x="90" y="79"/>
                  </a:cubicBezTo>
                  <a:cubicBezTo>
                    <a:pt x="90" y="13"/>
                    <a:pt x="90" y="13"/>
                    <a:pt x="90" y="13"/>
                  </a:cubicBezTo>
                  <a:cubicBezTo>
                    <a:pt x="90" y="6"/>
                    <a:pt x="84" y="0"/>
                    <a:pt x="77" y="0"/>
                  </a:cubicBezTo>
                  <a:close/>
                  <a:moveTo>
                    <a:pt x="392" y="185"/>
                  </a:moveTo>
                  <a:cubicBezTo>
                    <a:pt x="392" y="441"/>
                    <a:pt x="392" y="441"/>
                    <a:pt x="392" y="441"/>
                  </a:cubicBezTo>
                  <a:cubicBezTo>
                    <a:pt x="392" y="443"/>
                    <a:pt x="389" y="446"/>
                    <a:pt x="386" y="446"/>
                  </a:cubicBezTo>
                  <a:cubicBezTo>
                    <a:pt x="34" y="446"/>
                    <a:pt x="34" y="446"/>
                    <a:pt x="34" y="446"/>
                  </a:cubicBezTo>
                  <a:cubicBezTo>
                    <a:pt x="31" y="446"/>
                    <a:pt x="28" y="443"/>
                    <a:pt x="28" y="441"/>
                  </a:cubicBezTo>
                  <a:cubicBezTo>
                    <a:pt x="28" y="185"/>
                    <a:pt x="28" y="185"/>
                    <a:pt x="28" y="185"/>
                  </a:cubicBezTo>
                  <a:cubicBezTo>
                    <a:pt x="28" y="182"/>
                    <a:pt x="31" y="180"/>
                    <a:pt x="34" y="180"/>
                  </a:cubicBezTo>
                  <a:cubicBezTo>
                    <a:pt x="386" y="180"/>
                    <a:pt x="386" y="180"/>
                    <a:pt x="386" y="180"/>
                  </a:cubicBezTo>
                  <a:cubicBezTo>
                    <a:pt x="389" y="180"/>
                    <a:pt x="392" y="182"/>
                    <a:pt x="392" y="185"/>
                  </a:cubicBezTo>
                  <a:close/>
                  <a:moveTo>
                    <a:pt x="392" y="460"/>
                  </a:moveTo>
                  <a:cubicBezTo>
                    <a:pt x="392" y="463"/>
                    <a:pt x="392" y="463"/>
                    <a:pt x="392" y="463"/>
                  </a:cubicBezTo>
                  <a:cubicBezTo>
                    <a:pt x="28" y="463"/>
                    <a:pt x="28" y="463"/>
                    <a:pt x="28" y="463"/>
                  </a:cubicBezTo>
                  <a:cubicBezTo>
                    <a:pt x="28" y="460"/>
                    <a:pt x="28" y="460"/>
                    <a:pt x="28" y="460"/>
                  </a:cubicBezTo>
                  <a:cubicBezTo>
                    <a:pt x="392" y="460"/>
                    <a:pt x="392" y="460"/>
                    <a:pt x="392" y="460"/>
                  </a:cubicBezTo>
                  <a:close/>
                  <a:moveTo>
                    <a:pt x="392" y="478"/>
                  </a:moveTo>
                  <a:cubicBezTo>
                    <a:pt x="392" y="481"/>
                    <a:pt x="392" y="481"/>
                    <a:pt x="392" y="481"/>
                  </a:cubicBezTo>
                  <a:cubicBezTo>
                    <a:pt x="28" y="481"/>
                    <a:pt x="28" y="481"/>
                    <a:pt x="28" y="481"/>
                  </a:cubicBezTo>
                  <a:cubicBezTo>
                    <a:pt x="28" y="478"/>
                    <a:pt x="28" y="478"/>
                    <a:pt x="28" y="478"/>
                  </a:cubicBezTo>
                  <a:cubicBezTo>
                    <a:pt x="392" y="478"/>
                    <a:pt x="392" y="478"/>
                    <a:pt x="392" y="478"/>
                  </a:cubicBezTo>
                  <a:close/>
                  <a:moveTo>
                    <a:pt x="386" y="41"/>
                  </a:moveTo>
                  <a:cubicBezTo>
                    <a:pt x="405" y="41"/>
                    <a:pt x="420" y="56"/>
                    <a:pt x="420" y="75"/>
                  </a:cubicBezTo>
                  <a:cubicBezTo>
                    <a:pt x="420" y="463"/>
                    <a:pt x="420" y="463"/>
                    <a:pt x="420" y="463"/>
                  </a:cubicBezTo>
                  <a:cubicBezTo>
                    <a:pt x="420" y="481"/>
                    <a:pt x="405" y="496"/>
                    <a:pt x="386" y="496"/>
                  </a:cubicBezTo>
                  <a:cubicBezTo>
                    <a:pt x="269" y="496"/>
                    <a:pt x="151" y="496"/>
                    <a:pt x="34" y="496"/>
                  </a:cubicBezTo>
                  <a:cubicBezTo>
                    <a:pt x="15" y="496"/>
                    <a:pt x="0" y="481"/>
                    <a:pt x="0" y="463"/>
                  </a:cubicBezTo>
                  <a:cubicBezTo>
                    <a:pt x="0" y="75"/>
                    <a:pt x="0" y="75"/>
                    <a:pt x="0" y="75"/>
                  </a:cubicBezTo>
                  <a:cubicBezTo>
                    <a:pt x="0" y="56"/>
                    <a:pt x="15" y="41"/>
                    <a:pt x="34" y="41"/>
                  </a:cubicBezTo>
                  <a:cubicBezTo>
                    <a:pt x="51" y="41"/>
                    <a:pt x="51" y="41"/>
                    <a:pt x="51" y="41"/>
                  </a:cubicBezTo>
                  <a:cubicBezTo>
                    <a:pt x="51" y="57"/>
                    <a:pt x="51" y="72"/>
                    <a:pt x="51" y="88"/>
                  </a:cubicBezTo>
                  <a:cubicBezTo>
                    <a:pt x="51" y="98"/>
                    <a:pt x="59" y="106"/>
                    <a:pt x="69" y="106"/>
                  </a:cubicBezTo>
                  <a:cubicBezTo>
                    <a:pt x="74" y="106"/>
                    <a:pt x="78" y="106"/>
                    <a:pt x="83" y="106"/>
                  </a:cubicBezTo>
                  <a:cubicBezTo>
                    <a:pt x="93" y="106"/>
                    <a:pt x="101" y="98"/>
                    <a:pt x="101" y="88"/>
                  </a:cubicBezTo>
                  <a:cubicBezTo>
                    <a:pt x="101" y="72"/>
                    <a:pt x="101" y="57"/>
                    <a:pt x="101" y="41"/>
                  </a:cubicBezTo>
                  <a:cubicBezTo>
                    <a:pt x="321" y="41"/>
                    <a:pt x="321" y="41"/>
                    <a:pt x="321" y="41"/>
                  </a:cubicBezTo>
                  <a:cubicBezTo>
                    <a:pt x="321" y="57"/>
                    <a:pt x="321" y="72"/>
                    <a:pt x="321" y="88"/>
                  </a:cubicBezTo>
                  <a:cubicBezTo>
                    <a:pt x="321" y="98"/>
                    <a:pt x="329" y="106"/>
                    <a:pt x="339" y="106"/>
                  </a:cubicBezTo>
                  <a:cubicBezTo>
                    <a:pt x="343" y="106"/>
                    <a:pt x="348" y="106"/>
                    <a:pt x="352" y="106"/>
                  </a:cubicBezTo>
                  <a:cubicBezTo>
                    <a:pt x="362" y="106"/>
                    <a:pt x="370" y="98"/>
                    <a:pt x="370" y="88"/>
                  </a:cubicBezTo>
                  <a:cubicBezTo>
                    <a:pt x="370" y="72"/>
                    <a:pt x="370" y="57"/>
                    <a:pt x="370" y="41"/>
                  </a:cubicBezTo>
                  <a:lnTo>
                    <a:pt x="386" y="41"/>
                  </a:lnTo>
                  <a:close/>
                </a:path>
              </a:pathLst>
            </a:custGeom>
            <a:solidFill>
              <a:schemeClr val="bg1"/>
            </a:solidFill>
            <a:ln>
              <a:noFill/>
            </a:ln>
          </p:spPr>
          <p:txBody>
            <a:bodyPr vert="horz" wrap="square" lIns="91425" tIns="45712" rIns="91425" bIns="4571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5" name="Freeform 30"/>
            <p:cNvSpPr>
              <a:spLocks noEditPoints="1"/>
            </p:cNvSpPr>
            <p:nvPr/>
          </p:nvSpPr>
          <p:spPr bwMode="auto">
            <a:xfrm>
              <a:off x="7516809" y="2606482"/>
              <a:ext cx="551558" cy="689448"/>
            </a:xfrm>
            <a:custGeom>
              <a:avLst/>
              <a:gdLst>
                <a:gd name="T0" fmla="*/ 100 w 408"/>
                <a:gd name="T1" fmla="*/ 18 h 510"/>
                <a:gd name="T2" fmla="*/ 290 w 408"/>
                <a:gd name="T3" fmla="*/ 368 h 510"/>
                <a:gd name="T4" fmla="*/ 345 w 408"/>
                <a:gd name="T5" fmla="*/ 332 h 510"/>
                <a:gd name="T6" fmla="*/ 259 w 408"/>
                <a:gd name="T7" fmla="*/ 464 h 510"/>
                <a:gd name="T8" fmla="*/ 267 w 408"/>
                <a:gd name="T9" fmla="*/ 397 h 510"/>
                <a:gd name="T10" fmla="*/ 241 w 408"/>
                <a:gd name="T11" fmla="*/ 345 h 510"/>
                <a:gd name="T12" fmla="*/ 216 w 408"/>
                <a:gd name="T13" fmla="*/ 319 h 510"/>
                <a:gd name="T14" fmla="*/ 320 w 408"/>
                <a:gd name="T15" fmla="*/ 474 h 510"/>
                <a:gd name="T16" fmla="*/ 159 w 408"/>
                <a:gd name="T17" fmla="*/ 386 h 510"/>
                <a:gd name="T18" fmla="*/ 196 w 408"/>
                <a:gd name="T19" fmla="*/ 298 h 510"/>
                <a:gd name="T20" fmla="*/ 229 w 408"/>
                <a:gd name="T21" fmla="*/ 381 h 510"/>
                <a:gd name="T22" fmla="*/ 338 w 408"/>
                <a:gd name="T23" fmla="*/ 391 h 510"/>
                <a:gd name="T24" fmla="*/ 278 w 408"/>
                <a:gd name="T25" fmla="*/ 440 h 510"/>
                <a:gd name="T26" fmla="*/ 289 w 408"/>
                <a:gd name="T27" fmla="*/ 332 h 510"/>
                <a:gd name="T28" fmla="*/ 126 w 408"/>
                <a:gd name="T29" fmla="*/ 86 h 510"/>
                <a:gd name="T30" fmla="*/ 138 w 408"/>
                <a:gd name="T31" fmla="*/ 19 h 510"/>
                <a:gd name="T32" fmla="*/ 217 w 408"/>
                <a:gd name="T33" fmla="*/ 61 h 510"/>
                <a:gd name="T34" fmla="*/ 127 w 408"/>
                <a:gd name="T35" fmla="*/ 22 h 510"/>
                <a:gd name="T36" fmla="*/ 244 w 408"/>
                <a:gd name="T37" fmla="*/ 59 h 510"/>
                <a:gd name="T38" fmla="*/ 134 w 408"/>
                <a:gd name="T39" fmla="*/ 343 h 510"/>
                <a:gd name="T40" fmla="*/ 87 w 408"/>
                <a:gd name="T41" fmla="*/ 290 h 510"/>
                <a:gd name="T42" fmla="*/ 86 w 408"/>
                <a:gd name="T43" fmla="*/ 290 h 510"/>
                <a:gd name="T44" fmla="*/ 85 w 408"/>
                <a:gd name="T45" fmla="*/ 290 h 510"/>
                <a:gd name="T46" fmla="*/ 84 w 408"/>
                <a:gd name="T47" fmla="*/ 289 h 510"/>
                <a:gd name="T48" fmla="*/ 83 w 408"/>
                <a:gd name="T49" fmla="*/ 289 h 510"/>
                <a:gd name="T50" fmla="*/ 83 w 408"/>
                <a:gd name="T51" fmla="*/ 289 h 510"/>
                <a:gd name="T52" fmla="*/ 82 w 408"/>
                <a:gd name="T53" fmla="*/ 289 h 510"/>
                <a:gd name="T54" fmla="*/ 81 w 408"/>
                <a:gd name="T55" fmla="*/ 288 h 510"/>
                <a:gd name="T56" fmla="*/ 81 w 408"/>
                <a:gd name="T57" fmla="*/ 288 h 510"/>
                <a:gd name="T58" fmla="*/ 80 w 408"/>
                <a:gd name="T59" fmla="*/ 287 h 510"/>
                <a:gd name="T60" fmla="*/ 80 w 408"/>
                <a:gd name="T61" fmla="*/ 287 h 510"/>
                <a:gd name="T62" fmla="*/ 79 w 408"/>
                <a:gd name="T63" fmla="*/ 286 h 510"/>
                <a:gd name="T64" fmla="*/ 79 w 408"/>
                <a:gd name="T65" fmla="*/ 285 h 510"/>
                <a:gd name="T66" fmla="*/ 78 w 408"/>
                <a:gd name="T67" fmla="*/ 284 h 510"/>
                <a:gd name="T68" fmla="*/ 78 w 408"/>
                <a:gd name="T69" fmla="*/ 284 h 510"/>
                <a:gd name="T70" fmla="*/ 78 w 408"/>
                <a:gd name="T71" fmla="*/ 283 h 510"/>
                <a:gd name="T72" fmla="*/ 78 w 408"/>
                <a:gd name="T73" fmla="*/ 282 h 510"/>
                <a:gd name="T74" fmla="*/ 77 w 408"/>
                <a:gd name="T75" fmla="*/ 281 h 510"/>
                <a:gd name="T76" fmla="*/ 77 w 408"/>
                <a:gd name="T77" fmla="*/ 281 h 510"/>
                <a:gd name="T78" fmla="*/ 77 w 408"/>
                <a:gd name="T79" fmla="*/ 280 h 510"/>
                <a:gd name="T80" fmla="*/ 77 w 408"/>
                <a:gd name="T81" fmla="*/ 279 h 510"/>
                <a:gd name="T82" fmla="*/ 78 w 408"/>
                <a:gd name="T83" fmla="*/ 278 h 510"/>
                <a:gd name="T84" fmla="*/ 78 w 408"/>
                <a:gd name="T85" fmla="*/ 278 h 510"/>
                <a:gd name="T86" fmla="*/ 78 w 408"/>
                <a:gd name="T87" fmla="*/ 277 h 510"/>
                <a:gd name="T88" fmla="*/ 79 w 408"/>
                <a:gd name="T89" fmla="*/ 276 h 510"/>
                <a:gd name="T90" fmla="*/ 79 w 408"/>
                <a:gd name="T91" fmla="*/ 275 h 510"/>
                <a:gd name="T92" fmla="*/ 80 w 408"/>
                <a:gd name="T93" fmla="*/ 274 h 510"/>
                <a:gd name="T94" fmla="*/ 80 w 408"/>
                <a:gd name="T95" fmla="*/ 274 h 510"/>
                <a:gd name="T96" fmla="*/ 81 w 408"/>
                <a:gd name="T97" fmla="*/ 273 h 510"/>
                <a:gd name="T98" fmla="*/ 82 w 408"/>
                <a:gd name="T99" fmla="*/ 272 h 510"/>
                <a:gd name="T100" fmla="*/ 83 w 408"/>
                <a:gd name="T101" fmla="*/ 272 h 510"/>
                <a:gd name="T102" fmla="*/ 84 w 408"/>
                <a:gd name="T103" fmla="*/ 272 h 510"/>
                <a:gd name="T104" fmla="*/ 86 w 408"/>
                <a:gd name="T105" fmla="*/ 271 h 510"/>
                <a:gd name="T106" fmla="*/ 77 w 408"/>
                <a:gd name="T107" fmla="*/ 280 h 510"/>
                <a:gd name="T108" fmla="*/ 87 w 408"/>
                <a:gd name="T109" fmla="*/ 237 h 510"/>
                <a:gd name="T110" fmla="*/ 267 w 408"/>
                <a:gd name="T111" fmla="*/ 175 h 510"/>
                <a:gd name="T112" fmla="*/ 258 w 408"/>
                <a:gd name="T113" fmla="*/ 115 h 510"/>
                <a:gd name="T114" fmla="*/ 87 w 408"/>
                <a:gd name="T115" fmla="*/ 115 h 510"/>
                <a:gd name="T116" fmla="*/ 212 w 408"/>
                <a:gd name="T117" fmla="*/ 28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8" h="510">
                  <a:moveTo>
                    <a:pt x="23" y="460"/>
                  </a:moveTo>
                  <a:cubicBezTo>
                    <a:pt x="147" y="460"/>
                    <a:pt x="147" y="460"/>
                    <a:pt x="147" y="460"/>
                  </a:cubicBezTo>
                  <a:cubicBezTo>
                    <a:pt x="140" y="447"/>
                    <a:pt x="135" y="434"/>
                    <a:pt x="132" y="419"/>
                  </a:cubicBezTo>
                  <a:cubicBezTo>
                    <a:pt x="43" y="419"/>
                    <a:pt x="43" y="419"/>
                    <a:pt x="43" y="419"/>
                  </a:cubicBezTo>
                  <a:cubicBezTo>
                    <a:pt x="43" y="59"/>
                    <a:pt x="43" y="59"/>
                    <a:pt x="43" y="59"/>
                  </a:cubicBezTo>
                  <a:cubicBezTo>
                    <a:pt x="100" y="59"/>
                    <a:pt x="100" y="59"/>
                    <a:pt x="100" y="59"/>
                  </a:cubicBezTo>
                  <a:cubicBezTo>
                    <a:pt x="100" y="18"/>
                    <a:pt x="100" y="18"/>
                    <a:pt x="100" y="18"/>
                  </a:cubicBezTo>
                  <a:cubicBezTo>
                    <a:pt x="23" y="18"/>
                    <a:pt x="23" y="18"/>
                    <a:pt x="23" y="18"/>
                  </a:cubicBezTo>
                  <a:cubicBezTo>
                    <a:pt x="11" y="18"/>
                    <a:pt x="0" y="28"/>
                    <a:pt x="0" y="41"/>
                  </a:cubicBezTo>
                  <a:cubicBezTo>
                    <a:pt x="0" y="437"/>
                    <a:pt x="0" y="437"/>
                    <a:pt x="0" y="437"/>
                  </a:cubicBezTo>
                  <a:cubicBezTo>
                    <a:pt x="0" y="450"/>
                    <a:pt x="11" y="460"/>
                    <a:pt x="23" y="460"/>
                  </a:cubicBezTo>
                  <a:close/>
                  <a:moveTo>
                    <a:pt x="286" y="370"/>
                  </a:moveTo>
                  <a:cubicBezTo>
                    <a:pt x="286" y="370"/>
                    <a:pt x="287" y="369"/>
                    <a:pt x="287" y="369"/>
                  </a:cubicBezTo>
                  <a:cubicBezTo>
                    <a:pt x="288" y="368"/>
                    <a:pt x="289" y="368"/>
                    <a:pt x="290" y="368"/>
                  </a:cubicBezTo>
                  <a:cubicBezTo>
                    <a:pt x="291" y="369"/>
                    <a:pt x="291" y="369"/>
                    <a:pt x="291" y="370"/>
                  </a:cubicBezTo>
                  <a:cubicBezTo>
                    <a:pt x="292" y="370"/>
                    <a:pt x="292" y="370"/>
                    <a:pt x="292" y="370"/>
                  </a:cubicBezTo>
                  <a:cubicBezTo>
                    <a:pt x="337" y="325"/>
                    <a:pt x="337" y="325"/>
                    <a:pt x="337" y="325"/>
                  </a:cubicBezTo>
                  <a:cubicBezTo>
                    <a:pt x="338" y="324"/>
                    <a:pt x="340" y="323"/>
                    <a:pt x="341" y="323"/>
                  </a:cubicBezTo>
                  <a:cubicBezTo>
                    <a:pt x="342" y="323"/>
                    <a:pt x="344" y="324"/>
                    <a:pt x="345" y="325"/>
                  </a:cubicBezTo>
                  <a:cubicBezTo>
                    <a:pt x="346" y="326"/>
                    <a:pt x="346" y="327"/>
                    <a:pt x="346" y="329"/>
                  </a:cubicBezTo>
                  <a:cubicBezTo>
                    <a:pt x="346" y="330"/>
                    <a:pt x="346" y="331"/>
                    <a:pt x="345" y="332"/>
                  </a:cubicBezTo>
                  <a:cubicBezTo>
                    <a:pt x="293" y="384"/>
                    <a:pt x="293" y="384"/>
                    <a:pt x="293" y="384"/>
                  </a:cubicBezTo>
                  <a:cubicBezTo>
                    <a:pt x="300" y="389"/>
                    <a:pt x="300" y="389"/>
                    <a:pt x="300" y="389"/>
                  </a:cubicBezTo>
                  <a:cubicBezTo>
                    <a:pt x="302" y="391"/>
                    <a:pt x="303" y="392"/>
                    <a:pt x="303" y="394"/>
                  </a:cubicBezTo>
                  <a:cubicBezTo>
                    <a:pt x="304" y="398"/>
                    <a:pt x="301" y="402"/>
                    <a:pt x="297" y="403"/>
                  </a:cubicBezTo>
                  <a:cubicBezTo>
                    <a:pt x="295" y="403"/>
                    <a:pt x="293" y="403"/>
                    <a:pt x="291" y="401"/>
                  </a:cubicBezTo>
                  <a:cubicBezTo>
                    <a:pt x="283" y="396"/>
                    <a:pt x="283" y="396"/>
                    <a:pt x="283" y="396"/>
                  </a:cubicBezTo>
                  <a:cubicBezTo>
                    <a:pt x="259" y="464"/>
                    <a:pt x="259" y="464"/>
                    <a:pt x="259" y="464"/>
                  </a:cubicBezTo>
                  <a:cubicBezTo>
                    <a:pt x="259" y="465"/>
                    <a:pt x="258" y="465"/>
                    <a:pt x="258" y="466"/>
                  </a:cubicBezTo>
                  <a:cubicBezTo>
                    <a:pt x="256" y="466"/>
                    <a:pt x="254" y="466"/>
                    <a:pt x="253" y="464"/>
                  </a:cubicBezTo>
                  <a:cubicBezTo>
                    <a:pt x="253" y="463"/>
                    <a:pt x="253" y="463"/>
                    <a:pt x="253" y="462"/>
                  </a:cubicBezTo>
                  <a:cubicBezTo>
                    <a:pt x="274" y="402"/>
                    <a:pt x="274" y="402"/>
                    <a:pt x="274" y="402"/>
                  </a:cubicBezTo>
                  <a:cubicBezTo>
                    <a:pt x="274" y="402"/>
                    <a:pt x="273" y="403"/>
                    <a:pt x="272" y="403"/>
                  </a:cubicBezTo>
                  <a:cubicBezTo>
                    <a:pt x="271" y="403"/>
                    <a:pt x="270" y="402"/>
                    <a:pt x="269" y="401"/>
                  </a:cubicBezTo>
                  <a:cubicBezTo>
                    <a:pt x="268" y="400"/>
                    <a:pt x="267" y="399"/>
                    <a:pt x="267" y="397"/>
                  </a:cubicBezTo>
                  <a:cubicBezTo>
                    <a:pt x="267" y="396"/>
                    <a:pt x="268" y="394"/>
                    <a:pt x="269" y="393"/>
                  </a:cubicBezTo>
                  <a:cubicBezTo>
                    <a:pt x="274" y="388"/>
                    <a:pt x="274" y="388"/>
                    <a:pt x="274" y="388"/>
                  </a:cubicBezTo>
                  <a:cubicBezTo>
                    <a:pt x="232" y="357"/>
                    <a:pt x="232" y="357"/>
                    <a:pt x="232" y="357"/>
                  </a:cubicBezTo>
                  <a:cubicBezTo>
                    <a:pt x="231" y="356"/>
                    <a:pt x="230" y="354"/>
                    <a:pt x="229" y="352"/>
                  </a:cubicBezTo>
                  <a:cubicBezTo>
                    <a:pt x="229" y="350"/>
                    <a:pt x="230" y="348"/>
                    <a:pt x="231" y="347"/>
                  </a:cubicBezTo>
                  <a:cubicBezTo>
                    <a:pt x="232" y="345"/>
                    <a:pt x="234" y="344"/>
                    <a:pt x="236" y="344"/>
                  </a:cubicBezTo>
                  <a:cubicBezTo>
                    <a:pt x="238" y="344"/>
                    <a:pt x="240" y="344"/>
                    <a:pt x="241" y="345"/>
                  </a:cubicBezTo>
                  <a:cubicBezTo>
                    <a:pt x="283" y="377"/>
                    <a:pt x="283" y="377"/>
                    <a:pt x="283" y="377"/>
                  </a:cubicBezTo>
                  <a:cubicBezTo>
                    <a:pt x="286" y="370"/>
                    <a:pt x="286" y="370"/>
                    <a:pt x="286" y="370"/>
                  </a:cubicBezTo>
                  <a:close/>
                  <a:moveTo>
                    <a:pt x="350" y="319"/>
                  </a:moveTo>
                  <a:cubicBezTo>
                    <a:pt x="342" y="310"/>
                    <a:pt x="331" y="303"/>
                    <a:pt x="320" y="299"/>
                  </a:cubicBezTo>
                  <a:cubicBezTo>
                    <a:pt x="309" y="294"/>
                    <a:pt x="296" y="291"/>
                    <a:pt x="283" y="291"/>
                  </a:cubicBezTo>
                  <a:cubicBezTo>
                    <a:pt x="271" y="291"/>
                    <a:pt x="258" y="294"/>
                    <a:pt x="247" y="299"/>
                  </a:cubicBezTo>
                  <a:cubicBezTo>
                    <a:pt x="236" y="303"/>
                    <a:pt x="225" y="310"/>
                    <a:pt x="216" y="319"/>
                  </a:cubicBezTo>
                  <a:cubicBezTo>
                    <a:pt x="208" y="328"/>
                    <a:pt x="201" y="338"/>
                    <a:pt x="196" y="350"/>
                  </a:cubicBezTo>
                  <a:cubicBezTo>
                    <a:pt x="191" y="361"/>
                    <a:pt x="189" y="373"/>
                    <a:pt x="189" y="386"/>
                  </a:cubicBezTo>
                  <a:cubicBezTo>
                    <a:pt x="189" y="399"/>
                    <a:pt x="191" y="411"/>
                    <a:pt x="196" y="422"/>
                  </a:cubicBezTo>
                  <a:cubicBezTo>
                    <a:pt x="201" y="434"/>
                    <a:pt x="208" y="444"/>
                    <a:pt x="216" y="453"/>
                  </a:cubicBezTo>
                  <a:cubicBezTo>
                    <a:pt x="225" y="462"/>
                    <a:pt x="236" y="469"/>
                    <a:pt x="247" y="474"/>
                  </a:cubicBezTo>
                  <a:cubicBezTo>
                    <a:pt x="258" y="478"/>
                    <a:pt x="271" y="481"/>
                    <a:pt x="283" y="481"/>
                  </a:cubicBezTo>
                  <a:cubicBezTo>
                    <a:pt x="296" y="481"/>
                    <a:pt x="309" y="478"/>
                    <a:pt x="320" y="474"/>
                  </a:cubicBezTo>
                  <a:cubicBezTo>
                    <a:pt x="331" y="469"/>
                    <a:pt x="342" y="462"/>
                    <a:pt x="350" y="453"/>
                  </a:cubicBezTo>
                  <a:cubicBezTo>
                    <a:pt x="359" y="444"/>
                    <a:pt x="366" y="434"/>
                    <a:pt x="371" y="422"/>
                  </a:cubicBezTo>
                  <a:cubicBezTo>
                    <a:pt x="376" y="411"/>
                    <a:pt x="378" y="399"/>
                    <a:pt x="378" y="386"/>
                  </a:cubicBezTo>
                  <a:cubicBezTo>
                    <a:pt x="378" y="373"/>
                    <a:pt x="376" y="361"/>
                    <a:pt x="371" y="350"/>
                  </a:cubicBezTo>
                  <a:cubicBezTo>
                    <a:pt x="366" y="338"/>
                    <a:pt x="359" y="328"/>
                    <a:pt x="350" y="319"/>
                  </a:cubicBezTo>
                  <a:close/>
                  <a:moveTo>
                    <a:pt x="196" y="298"/>
                  </a:moveTo>
                  <a:cubicBezTo>
                    <a:pt x="173" y="321"/>
                    <a:pt x="159" y="352"/>
                    <a:pt x="159" y="386"/>
                  </a:cubicBezTo>
                  <a:cubicBezTo>
                    <a:pt x="159" y="420"/>
                    <a:pt x="173" y="451"/>
                    <a:pt x="196" y="474"/>
                  </a:cubicBezTo>
                  <a:cubicBezTo>
                    <a:pt x="218" y="496"/>
                    <a:pt x="249" y="510"/>
                    <a:pt x="283" y="510"/>
                  </a:cubicBezTo>
                  <a:cubicBezTo>
                    <a:pt x="318" y="510"/>
                    <a:pt x="349" y="496"/>
                    <a:pt x="371" y="474"/>
                  </a:cubicBezTo>
                  <a:cubicBezTo>
                    <a:pt x="394" y="451"/>
                    <a:pt x="408" y="420"/>
                    <a:pt x="408" y="386"/>
                  </a:cubicBezTo>
                  <a:cubicBezTo>
                    <a:pt x="408" y="352"/>
                    <a:pt x="394" y="321"/>
                    <a:pt x="371" y="298"/>
                  </a:cubicBezTo>
                  <a:cubicBezTo>
                    <a:pt x="349" y="276"/>
                    <a:pt x="318" y="262"/>
                    <a:pt x="283" y="262"/>
                  </a:cubicBezTo>
                  <a:cubicBezTo>
                    <a:pt x="249" y="262"/>
                    <a:pt x="218" y="276"/>
                    <a:pt x="196" y="298"/>
                  </a:cubicBezTo>
                  <a:close/>
                  <a:moveTo>
                    <a:pt x="229" y="381"/>
                  </a:moveTo>
                  <a:cubicBezTo>
                    <a:pt x="202" y="381"/>
                    <a:pt x="202" y="381"/>
                    <a:pt x="202" y="381"/>
                  </a:cubicBezTo>
                  <a:cubicBezTo>
                    <a:pt x="199" y="381"/>
                    <a:pt x="197" y="383"/>
                    <a:pt x="197" y="386"/>
                  </a:cubicBezTo>
                  <a:cubicBezTo>
                    <a:pt x="197" y="389"/>
                    <a:pt x="199" y="391"/>
                    <a:pt x="202" y="391"/>
                  </a:cubicBezTo>
                  <a:cubicBezTo>
                    <a:pt x="229" y="391"/>
                    <a:pt x="229" y="391"/>
                    <a:pt x="229" y="391"/>
                  </a:cubicBezTo>
                  <a:cubicBezTo>
                    <a:pt x="232" y="391"/>
                    <a:pt x="235" y="389"/>
                    <a:pt x="235" y="386"/>
                  </a:cubicBezTo>
                  <a:cubicBezTo>
                    <a:pt x="235" y="383"/>
                    <a:pt x="232" y="381"/>
                    <a:pt x="229" y="381"/>
                  </a:cubicBezTo>
                  <a:close/>
                  <a:moveTo>
                    <a:pt x="338" y="391"/>
                  </a:moveTo>
                  <a:cubicBezTo>
                    <a:pt x="365" y="391"/>
                    <a:pt x="365" y="391"/>
                    <a:pt x="365" y="391"/>
                  </a:cubicBezTo>
                  <a:cubicBezTo>
                    <a:pt x="368" y="391"/>
                    <a:pt x="370" y="389"/>
                    <a:pt x="370" y="386"/>
                  </a:cubicBezTo>
                  <a:cubicBezTo>
                    <a:pt x="370" y="383"/>
                    <a:pt x="368" y="381"/>
                    <a:pt x="365" y="381"/>
                  </a:cubicBezTo>
                  <a:cubicBezTo>
                    <a:pt x="338" y="381"/>
                    <a:pt x="338" y="381"/>
                    <a:pt x="338" y="381"/>
                  </a:cubicBezTo>
                  <a:cubicBezTo>
                    <a:pt x="335" y="381"/>
                    <a:pt x="332" y="383"/>
                    <a:pt x="332" y="386"/>
                  </a:cubicBezTo>
                  <a:cubicBezTo>
                    <a:pt x="332" y="389"/>
                    <a:pt x="335" y="391"/>
                    <a:pt x="338" y="391"/>
                  </a:cubicBezTo>
                  <a:close/>
                  <a:moveTo>
                    <a:pt x="278" y="440"/>
                  </a:moveTo>
                  <a:cubicBezTo>
                    <a:pt x="278" y="467"/>
                    <a:pt x="278" y="467"/>
                    <a:pt x="278" y="467"/>
                  </a:cubicBezTo>
                  <a:cubicBezTo>
                    <a:pt x="278" y="470"/>
                    <a:pt x="280" y="473"/>
                    <a:pt x="283" y="473"/>
                  </a:cubicBezTo>
                  <a:cubicBezTo>
                    <a:pt x="286" y="473"/>
                    <a:pt x="289" y="470"/>
                    <a:pt x="289" y="467"/>
                  </a:cubicBezTo>
                  <a:cubicBezTo>
                    <a:pt x="289" y="440"/>
                    <a:pt x="289" y="440"/>
                    <a:pt x="289" y="440"/>
                  </a:cubicBezTo>
                  <a:cubicBezTo>
                    <a:pt x="289" y="437"/>
                    <a:pt x="286" y="435"/>
                    <a:pt x="283" y="435"/>
                  </a:cubicBezTo>
                  <a:cubicBezTo>
                    <a:pt x="280" y="435"/>
                    <a:pt x="278" y="437"/>
                    <a:pt x="278" y="440"/>
                  </a:cubicBezTo>
                  <a:close/>
                  <a:moveTo>
                    <a:pt x="289" y="332"/>
                  </a:moveTo>
                  <a:cubicBezTo>
                    <a:pt x="289" y="305"/>
                    <a:pt x="289" y="305"/>
                    <a:pt x="289" y="305"/>
                  </a:cubicBezTo>
                  <a:cubicBezTo>
                    <a:pt x="289" y="302"/>
                    <a:pt x="286" y="299"/>
                    <a:pt x="283" y="299"/>
                  </a:cubicBezTo>
                  <a:cubicBezTo>
                    <a:pt x="280" y="299"/>
                    <a:pt x="278" y="302"/>
                    <a:pt x="278" y="305"/>
                  </a:cubicBezTo>
                  <a:cubicBezTo>
                    <a:pt x="278" y="332"/>
                    <a:pt x="278" y="332"/>
                    <a:pt x="278" y="332"/>
                  </a:cubicBezTo>
                  <a:cubicBezTo>
                    <a:pt x="278" y="335"/>
                    <a:pt x="280" y="337"/>
                    <a:pt x="283" y="337"/>
                  </a:cubicBezTo>
                  <a:cubicBezTo>
                    <a:pt x="286" y="337"/>
                    <a:pt x="289" y="335"/>
                    <a:pt x="289" y="332"/>
                  </a:cubicBezTo>
                  <a:close/>
                  <a:moveTo>
                    <a:pt x="218" y="0"/>
                  </a:moveTo>
                  <a:cubicBezTo>
                    <a:pt x="224" y="0"/>
                    <a:pt x="228" y="2"/>
                    <a:pt x="232" y="4"/>
                  </a:cubicBezTo>
                  <a:cubicBezTo>
                    <a:pt x="235" y="7"/>
                    <a:pt x="237" y="11"/>
                    <a:pt x="237" y="14"/>
                  </a:cubicBezTo>
                  <a:cubicBezTo>
                    <a:pt x="237" y="72"/>
                    <a:pt x="237" y="72"/>
                    <a:pt x="237" y="72"/>
                  </a:cubicBezTo>
                  <a:cubicBezTo>
                    <a:pt x="237" y="75"/>
                    <a:pt x="235" y="79"/>
                    <a:pt x="232" y="82"/>
                  </a:cubicBezTo>
                  <a:cubicBezTo>
                    <a:pt x="228" y="84"/>
                    <a:pt x="224" y="86"/>
                    <a:pt x="218" y="86"/>
                  </a:cubicBezTo>
                  <a:cubicBezTo>
                    <a:pt x="126" y="86"/>
                    <a:pt x="126" y="86"/>
                    <a:pt x="126" y="86"/>
                  </a:cubicBezTo>
                  <a:cubicBezTo>
                    <a:pt x="121" y="86"/>
                    <a:pt x="116" y="84"/>
                    <a:pt x="113" y="82"/>
                  </a:cubicBezTo>
                  <a:cubicBezTo>
                    <a:pt x="110" y="79"/>
                    <a:pt x="108" y="75"/>
                    <a:pt x="108" y="72"/>
                  </a:cubicBezTo>
                  <a:cubicBezTo>
                    <a:pt x="108" y="14"/>
                    <a:pt x="108" y="14"/>
                    <a:pt x="108" y="14"/>
                  </a:cubicBezTo>
                  <a:cubicBezTo>
                    <a:pt x="108" y="11"/>
                    <a:pt x="110" y="7"/>
                    <a:pt x="113" y="4"/>
                  </a:cubicBezTo>
                  <a:cubicBezTo>
                    <a:pt x="116" y="2"/>
                    <a:pt x="121" y="0"/>
                    <a:pt x="126" y="0"/>
                  </a:cubicBezTo>
                  <a:cubicBezTo>
                    <a:pt x="218" y="0"/>
                    <a:pt x="218" y="0"/>
                    <a:pt x="218" y="0"/>
                  </a:cubicBezTo>
                  <a:close/>
                  <a:moveTo>
                    <a:pt x="138" y="19"/>
                  </a:moveTo>
                  <a:cubicBezTo>
                    <a:pt x="206" y="19"/>
                    <a:pt x="206" y="19"/>
                    <a:pt x="206" y="19"/>
                  </a:cubicBezTo>
                  <a:cubicBezTo>
                    <a:pt x="210" y="19"/>
                    <a:pt x="214" y="20"/>
                    <a:pt x="217" y="22"/>
                  </a:cubicBezTo>
                  <a:cubicBezTo>
                    <a:pt x="217" y="22"/>
                    <a:pt x="217" y="22"/>
                    <a:pt x="217" y="22"/>
                  </a:cubicBezTo>
                  <a:cubicBezTo>
                    <a:pt x="220" y="25"/>
                    <a:pt x="222" y="29"/>
                    <a:pt x="222" y="33"/>
                  </a:cubicBezTo>
                  <a:cubicBezTo>
                    <a:pt x="222" y="51"/>
                    <a:pt x="222" y="51"/>
                    <a:pt x="222" y="51"/>
                  </a:cubicBezTo>
                  <a:cubicBezTo>
                    <a:pt x="222" y="55"/>
                    <a:pt x="220" y="58"/>
                    <a:pt x="217" y="61"/>
                  </a:cubicBezTo>
                  <a:cubicBezTo>
                    <a:pt x="217" y="61"/>
                    <a:pt x="217" y="61"/>
                    <a:pt x="217" y="61"/>
                  </a:cubicBezTo>
                  <a:cubicBezTo>
                    <a:pt x="214" y="63"/>
                    <a:pt x="210" y="65"/>
                    <a:pt x="206" y="65"/>
                  </a:cubicBezTo>
                  <a:cubicBezTo>
                    <a:pt x="138" y="65"/>
                    <a:pt x="138" y="65"/>
                    <a:pt x="138" y="65"/>
                  </a:cubicBezTo>
                  <a:cubicBezTo>
                    <a:pt x="134" y="65"/>
                    <a:pt x="130" y="63"/>
                    <a:pt x="127" y="61"/>
                  </a:cubicBezTo>
                  <a:cubicBezTo>
                    <a:pt x="127" y="61"/>
                    <a:pt x="127" y="61"/>
                    <a:pt x="127" y="61"/>
                  </a:cubicBezTo>
                  <a:cubicBezTo>
                    <a:pt x="124" y="58"/>
                    <a:pt x="122" y="55"/>
                    <a:pt x="122" y="51"/>
                  </a:cubicBezTo>
                  <a:cubicBezTo>
                    <a:pt x="122" y="33"/>
                    <a:pt x="122" y="33"/>
                    <a:pt x="122" y="33"/>
                  </a:cubicBezTo>
                  <a:cubicBezTo>
                    <a:pt x="122" y="29"/>
                    <a:pt x="124" y="25"/>
                    <a:pt x="127" y="22"/>
                  </a:cubicBezTo>
                  <a:cubicBezTo>
                    <a:pt x="127" y="22"/>
                    <a:pt x="127" y="22"/>
                    <a:pt x="127" y="22"/>
                  </a:cubicBezTo>
                  <a:cubicBezTo>
                    <a:pt x="130" y="20"/>
                    <a:pt x="134" y="19"/>
                    <a:pt x="138" y="19"/>
                  </a:cubicBezTo>
                  <a:close/>
                  <a:moveTo>
                    <a:pt x="344" y="243"/>
                  </a:moveTo>
                  <a:cubicBezTo>
                    <a:pt x="344" y="41"/>
                    <a:pt x="344" y="41"/>
                    <a:pt x="344" y="41"/>
                  </a:cubicBezTo>
                  <a:cubicBezTo>
                    <a:pt x="344" y="28"/>
                    <a:pt x="334" y="18"/>
                    <a:pt x="321" y="18"/>
                  </a:cubicBezTo>
                  <a:cubicBezTo>
                    <a:pt x="244" y="18"/>
                    <a:pt x="244" y="18"/>
                    <a:pt x="244" y="18"/>
                  </a:cubicBezTo>
                  <a:cubicBezTo>
                    <a:pt x="244" y="59"/>
                    <a:pt x="244" y="59"/>
                    <a:pt x="244" y="59"/>
                  </a:cubicBezTo>
                  <a:cubicBezTo>
                    <a:pt x="302" y="59"/>
                    <a:pt x="302" y="59"/>
                    <a:pt x="302" y="59"/>
                  </a:cubicBezTo>
                  <a:cubicBezTo>
                    <a:pt x="302" y="92"/>
                    <a:pt x="302" y="92"/>
                    <a:pt x="302" y="92"/>
                  </a:cubicBezTo>
                  <a:cubicBezTo>
                    <a:pt x="302" y="232"/>
                    <a:pt x="302" y="232"/>
                    <a:pt x="302" y="232"/>
                  </a:cubicBezTo>
                  <a:cubicBezTo>
                    <a:pt x="317" y="234"/>
                    <a:pt x="331" y="238"/>
                    <a:pt x="344" y="243"/>
                  </a:cubicBezTo>
                  <a:close/>
                  <a:moveTo>
                    <a:pt x="87" y="324"/>
                  </a:moveTo>
                  <a:cubicBezTo>
                    <a:pt x="141" y="324"/>
                    <a:pt x="141" y="324"/>
                    <a:pt x="141" y="324"/>
                  </a:cubicBezTo>
                  <a:cubicBezTo>
                    <a:pt x="139" y="330"/>
                    <a:pt x="136" y="336"/>
                    <a:pt x="134" y="343"/>
                  </a:cubicBezTo>
                  <a:cubicBezTo>
                    <a:pt x="87" y="343"/>
                    <a:pt x="87" y="343"/>
                    <a:pt x="87" y="343"/>
                  </a:cubicBezTo>
                  <a:cubicBezTo>
                    <a:pt x="82" y="343"/>
                    <a:pt x="77" y="339"/>
                    <a:pt x="77" y="333"/>
                  </a:cubicBezTo>
                  <a:cubicBezTo>
                    <a:pt x="77" y="333"/>
                    <a:pt x="77" y="333"/>
                    <a:pt x="77" y="333"/>
                  </a:cubicBezTo>
                  <a:cubicBezTo>
                    <a:pt x="77" y="328"/>
                    <a:pt x="82" y="324"/>
                    <a:pt x="87" y="324"/>
                  </a:cubicBezTo>
                  <a:close/>
                  <a:moveTo>
                    <a:pt x="162" y="290"/>
                  </a:moveTo>
                  <a:cubicBezTo>
                    <a:pt x="87" y="290"/>
                    <a:pt x="87" y="290"/>
                    <a:pt x="87" y="290"/>
                  </a:cubicBezTo>
                  <a:cubicBezTo>
                    <a:pt x="87" y="290"/>
                    <a:pt x="87" y="290"/>
                    <a:pt x="87"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6" y="290"/>
                    <a:pt x="86" y="290"/>
                    <a:pt x="86"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5" y="290"/>
                    <a:pt x="85" y="290"/>
                    <a:pt x="85" y="290"/>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4" y="289"/>
                    <a:pt x="84" y="289"/>
                    <a:pt x="84"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3" y="289"/>
                    <a:pt x="83" y="289"/>
                    <a:pt x="83"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9"/>
                    <a:pt x="82" y="289"/>
                    <a:pt x="82" y="289"/>
                  </a:cubicBezTo>
                  <a:cubicBezTo>
                    <a:pt x="82" y="288"/>
                    <a:pt x="82" y="288"/>
                    <a:pt x="82" y="288"/>
                  </a:cubicBezTo>
                  <a:cubicBezTo>
                    <a:pt x="82" y="288"/>
                    <a:pt x="82" y="288"/>
                    <a:pt x="82" y="288"/>
                  </a:cubicBezTo>
                  <a:cubicBezTo>
                    <a:pt x="82" y="288"/>
                    <a:pt x="82" y="288"/>
                    <a:pt x="82" y="288"/>
                  </a:cubicBezTo>
                  <a:cubicBezTo>
                    <a:pt x="82" y="288"/>
                    <a:pt x="82" y="288"/>
                    <a:pt x="82"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8"/>
                    <a:pt x="81" y="288"/>
                    <a:pt x="81" y="288"/>
                  </a:cubicBezTo>
                  <a:cubicBezTo>
                    <a:pt x="81" y="287"/>
                    <a:pt x="81" y="287"/>
                    <a:pt x="81" y="287"/>
                  </a:cubicBezTo>
                  <a:cubicBezTo>
                    <a:pt x="81" y="287"/>
                    <a:pt x="81" y="287"/>
                    <a:pt x="81"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7"/>
                    <a:pt x="80" y="287"/>
                    <a:pt x="80" y="287"/>
                  </a:cubicBezTo>
                  <a:cubicBezTo>
                    <a:pt x="80" y="286"/>
                    <a:pt x="80" y="286"/>
                    <a:pt x="80" y="286"/>
                  </a:cubicBezTo>
                  <a:cubicBezTo>
                    <a:pt x="80" y="286"/>
                    <a:pt x="80" y="286"/>
                    <a:pt x="80"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6"/>
                    <a:pt x="79" y="286"/>
                    <a:pt x="79" y="286"/>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9" y="285"/>
                    <a:pt x="79" y="285"/>
                    <a:pt x="79" y="285"/>
                  </a:cubicBezTo>
                  <a:cubicBezTo>
                    <a:pt x="78" y="285"/>
                    <a:pt x="78" y="285"/>
                    <a:pt x="78" y="285"/>
                  </a:cubicBezTo>
                  <a:cubicBezTo>
                    <a:pt x="78" y="285"/>
                    <a:pt x="78" y="285"/>
                    <a:pt x="78" y="285"/>
                  </a:cubicBezTo>
                  <a:cubicBezTo>
                    <a:pt x="78" y="285"/>
                    <a:pt x="78" y="285"/>
                    <a:pt x="78" y="285"/>
                  </a:cubicBezTo>
                  <a:cubicBezTo>
                    <a:pt x="78" y="285"/>
                    <a:pt x="78" y="285"/>
                    <a:pt x="78" y="285"/>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4"/>
                    <a:pt x="78" y="284"/>
                    <a:pt x="78" y="284"/>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3"/>
                    <a:pt x="78" y="283"/>
                    <a:pt x="78" y="283"/>
                  </a:cubicBezTo>
                  <a:cubicBezTo>
                    <a:pt x="78" y="282"/>
                    <a:pt x="78" y="282"/>
                    <a:pt x="78" y="282"/>
                  </a:cubicBezTo>
                  <a:cubicBezTo>
                    <a:pt x="78" y="282"/>
                    <a:pt x="78" y="282"/>
                    <a:pt x="78" y="282"/>
                  </a:cubicBezTo>
                  <a:cubicBezTo>
                    <a:pt x="78" y="282"/>
                    <a:pt x="78" y="282"/>
                    <a:pt x="78" y="282"/>
                  </a:cubicBezTo>
                  <a:cubicBezTo>
                    <a:pt x="78" y="282"/>
                    <a:pt x="78" y="282"/>
                    <a:pt x="78" y="282"/>
                  </a:cubicBezTo>
                  <a:cubicBezTo>
                    <a:pt x="77" y="282"/>
                    <a:pt x="77" y="282"/>
                    <a:pt x="77" y="282"/>
                  </a:cubicBezTo>
                  <a:cubicBezTo>
                    <a:pt x="77" y="282"/>
                    <a:pt x="77" y="282"/>
                    <a:pt x="77" y="282"/>
                  </a:cubicBezTo>
                  <a:cubicBezTo>
                    <a:pt x="77" y="282"/>
                    <a:pt x="77" y="282"/>
                    <a:pt x="77" y="282"/>
                  </a:cubicBezTo>
                  <a:cubicBezTo>
                    <a:pt x="77" y="282"/>
                    <a:pt x="77" y="282"/>
                    <a:pt x="77" y="282"/>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1"/>
                    <a:pt x="77" y="281"/>
                    <a:pt x="77" y="281"/>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80"/>
                    <a:pt x="77" y="280"/>
                    <a:pt x="77" y="280"/>
                  </a:cubicBezTo>
                  <a:cubicBezTo>
                    <a:pt x="77" y="279"/>
                    <a:pt x="77" y="279"/>
                    <a:pt x="77" y="279"/>
                  </a:cubicBezTo>
                  <a:cubicBezTo>
                    <a:pt x="77" y="279"/>
                    <a:pt x="77" y="279"/>
                    <a:pt x="77" y="279"/>
                  </a:cubicBezTo>
                  <a:cubicBezTo>
                    <a:pt x="77" y="279"/>
                    <a:pt x="77" y="279"/>
                    <a:pt x="77" y="279"/>
                  </a:cubicBezTo>
                  <a:cubicBezTo>
                    <a:pt x="77" y="279"/>
                    <a:pt x="77" y="279"/>
                    <a:pt x="77" y="279"/>
                  </a:cubicBezTo>
                  <a:cubicBezTo>
                    <a:pt x="78" y="279"/>
                    <a:pt x="78" y="279"/>
                    <a:pt x="78" y="279"/>
                  </a:cubicBezTo>
                  <a:cubicBezTo>
                    <a:pt x="78" y="279"/>
                    <a:pt x="78" y="279"/>
                    <a:pt x="78" y="279"/>
                  </a:cubicBezTo>
                  <a:cubicBezTo>
                    <a:pt x="78" y="279"/>
                    <a:pt x="78" y="279"/>
                    <a:pt x="78" y="279"/>
                  </a:cubicBezTo>
                  <a:cubicBezTo>
                    <a:pt x="78" y="279"/>
                    <a:pt x="78" y="279"/>
                    <a:pt x="78" y="279"/>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8"/>
                    <a:pt x="78" y="278"/>
                    <a:pt x="78" y="278"/>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7"/>
                    <a:pt x="78" y="277"/>
                    <a:pt x="78" y="277"/>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8" y="276"/>
                    <a:pt x="78" y="276"/>
                    <a:pt x="78" y="276"/>
                  </a:cubicBezTo>
                  <a:cubicBezTo>
                    <a:pt x="79" y="276"/>
                    <a:pt x="79" y="276"/>
                    <a:pt x="79" y="276"/>
                  </a:cubicBezTo>
                  <a:cubicBezTo>
                    <a:pt x="79" y="276"/>
                    <a:pt x="79" y="276"/>
                    <a:pt x="79" y="276"/>
                  </a:cubicBezTo>
                  <a:cubicBezTo>
                    <a:pt x="79" y="276"/>
                    <a:pt x="79" y="276"/>
                    <a:pt x="79" y="276"/>
                  </a:cubicBezTo>
                  <a:cubicBezTo>
                    <a:pt x="79" y="276"/>
                    <a:pt x="79" y="276"/>
                    <a:pt x="79" y="276"/>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79" y="275"/>
                    <a:pt x="79" y="275"/>
                    <a:pt x="79" y="275"/>
                  </a:cubicBezTo>
                  <a:cubicBezTo>
                    <a:pt x="80" y="275"/>
                    <a:pt x="80" y="275"/>
                    <a:pt x="80" y="275"/>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0" y="274"/>
                    <a:pt x="80" y="274"/>
                    <a:pt x="80" y="274"/>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1" y="273"/>
                    <a:pt x="81" y="273"/>
                    <a:pt x="81" y="273"/>
                  </a:cubicBezTo>
                  <a:cubicBezTo>
                    <a:pt x="82" y="273"/>
                    <a:pt x="82" y="273"/>
                    <a:pt x="82" y="273"/>
                  </a:cubicBezTo>
                  <a:cubicBezTo>
                    <a:pt x="82" y="273"/>
                    <a:pt x="82" y="273"/>
                    <a:pt x="82" y="273"/>
                  </a:cubicBezTo>
                  <a:cubicBezTo>
                    <a:pt x="82" y="273"/>
                    <a:pt x="82" y="273"/>
                    <a:pt x="82" y="273"/>
                  </a:cubicBezTo>
                  <a:cubicBezTo>
                    <a:pt x="82" y="272"/>
                    <a:pt x="82" y="272"/>
                    <a:pt x="82" y="272"/>
                  </a:cubicBezTo>
                  <a:cubicBezTo>
                    <a:pt x="82" y="272"/>
                    <a:pt x="82" y="272"/>
                    <a:pt x="82" y="272"/>
                  </a:cubicBezTo>
                  <a:cubicBezTo>
                    <a:pt x="82" y="272"/>
                    <a:pt x="82" y="272"/>
                    <a:pt x="82" y="272"/>
                  </a:cubicBezTo>
                  <a:cubicBezTo>
                    <a:pt x="82" y="272"/>
                    <a:pt x="82" y="272"/>
                    <a:pt x="82"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3" y="272"/>
                    <a:pt x="83" y="272"/>
                    <a:pt x="83"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4" y="272"/>
                    <a:pt x="84" y="272"/>
                    <a:pt x="84" y="272"/>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5" y="271"/>
                    <a:pt x="85" y="271"/>
                    <a:pt x="85" y="271"/>
                  </a:cubicBezTo>
                  <a:cubicBezTo>
                    <a:pt x="86" y="271"/>
                    <a:pt x="86" y="271"/>
                    <a:pt x="86" y="271"/>
                  </a:cubicBezTo>
                  <a:cubicBezTo>
                    <a:pt x="86" y="271"/>
                    <a:pt x="86" y="271"/>
                    <a:pt x="86" y="271"/>
                  </a:cubicBezTo>
                  <a:cubicBezTo>
                    <a:pt x="86" y="271"/>
                    <a:pt x="86" y="271"/>
                    <a:pt x="86" y="271"/>
                  </a:cubicBezTo>
                  <a:cubicBezTo>
                    <a:pt x="86" y="271"/>
                    <a:pt x="86" y="271"/>
                    <a:pt x="86" y="271"/>
                  </a:cubicBezTo>
                  <a:cubicBezTo>
                    <a:pt x="87" y="271"/>
                    <a:pt x="87" y="271"/>
                    <a:pt x="87" y="271"/>
                  </a:cubicBezTo>
                  <a:cubicBezTo>
                    <a:pt x="179" y="271"/>
                    <a:pt x="179" y="271"/>
                    <a:pt x="179" y="271"/>
                  </a:cubicBezTo>
                  <a:cubicBezTo>
                    <a:pt x="173" y="277"/>
                    <a:pt x="167" y="283"/>
                    <a:pt x="162" y="290"/>
                  </a:cubicBezTo>
                  <a:close/>
                  <a:moveTo>
                    <a:pt x="77" y="280"/>
                  </a:moveTo>
                  <a:cubicBezTo>
                    <a:pt x="77" y="280"/>
                    <a:pt x="77" y="280"/>
                    <a:pt x="77" y="280"/>
                  </a:cubicBezTo>
                  <a:close/>
                  <a:moveTo>
                    <a:pt x="87" y="218"/>
                  </a:moveTo>
                  <a:cubicBezTo>
                    <a:pt x="258" y="218"/>
                    <a:pt x="258" y="218"/>
                    <a:pt x="258" y="218"/>
                  </a:cubicBezTo>
                  <a:cubicBezTo>
                    <a:pt x="263" y="218"/>
                    <a:pt x="267" y="222"/>
                    <a:pt x="267" y="228"/>
                  </a:cubicBezTo>
                  <a:cubicBezTo>
                    <a:pt x="267" y="228"/>
                    <a:pt x="267" y="228"/>
                    <a:pt x="267" y="228"/>
                  </a:cubicBezTo>
                  <a:cubicBezTo>
                    <a:pt x="267" y="229"/>
                    <a:pt x="267" y="231"/>
                    <a:pt x="266" y="232"/>
                  </a:cubicBezTo>
                  <a:cubicBezTo>
                    <a:pt x="257" y="233"/>
                    <a:pt x="249" y="235"/>
                    <a:pt x="241" y="237"/>
                  </a:cubicBezTo>
                  <a:cubicBezTo>
                    <a:pt x="87" y="237"/>
                    <a:pt x="87" y="237"/>
                    <a:pt x="87" y="237"/>
                  </a:cubicBezTo>
                  <a:cubicBezTo>
                    <a:pt x="82" y="237"/>
                    <a:pt x="77" y="233"/>
                    <a:pt x="77" y="228"/>
                  </a:cubicBezTo>
                  <a:cubicBezTo>
                    <a:pt x="77" y="228"/>
                    <a:pt x="77" y="228"/>
                    <a:pt x="77" y="228"/>
                  </a:cubicBezTo>
                  <a:cubicBezTo>
                    <a:pt x="77" y="222"/>
                    <a:pt x="82" y="218"/>
                    <a:pt x="87" y="218"/>
                  </a:cubicBezTo>
                  <a:close/>
                  <a:moveTo>
                    <a:pt x="87" y="165"/>
                  </a:moveTo>
                  <a:cubicBezTo>
                    <a:pt x="258" y="165"/>
                    <a:pt x="258" y="165"/>
                    <a:pt x="258" y="165"/>
                  </a:cubicBezTo>
                  <a:cubicBezTo>
                    <a:pt x="263" y="165"/>
                    <a:pt x="267" y="170"/>
                    <a:pt x="267" y="175"/>
                  </a:cubicBezTo>
                  <a:cubicBezTo>
                    <a:pt x="267" y="175"/>
                    <a:pt x="267" y="175"/>
                    <a:pt x="267" y="175"/>
                  </a:cubicBezTo>
                  <a:cubicBezTo>
                    <a:pt x="267" y="180"/>
                    <a:pt x="263" y="184"/>
                    <a:pt x="258" y="184"/>
                  </a:cubicBezTo>
                  <a:cubicBezTo>
                    <a:pt x="87" y="184"/>
                    <a:pt x="87" y="184"/>
                    <a:pt x="87" y="184"/>
                  </a:cubicBezTo>
                  <a:cubicBezTo>
                    <a:pt x="82" y="184"/>
                    <a:pt x="77" y="180"/>
                    <a:pt x="77" y="175"/>
                  </a:cubicBezTo>
                  <a:cubicBezTo>
                    <a:pt x="77" y="175"/>
                    <a:pt x="77" y="175"/>
                    <a:pt x="77" y="175"/>
                  </a:cubicBezTo>
                  <a:cubicBezTo>
                    <a:pt x="77" y="170"/>
                    <a:pt x="82" y="165"/>
                    <a:pt x="87" y="165"/>
                  </a:cubicBezTo>
                  <a:close/>
                  <a:moveTo>
                    <a:pt x="87" y="115"/>
                  </a:moveTo>
                  <a:cubicBezTo>
                    <a:pt x="258" y="115"/>
                    <a:pt x="258" y="115"/>
                    <a:pt x="258" y="115"/>
                  </a:cubicBezTo>
                  <a:cubicBezTo>
                    <a:pt x="263" y="115"/>
                    <a:pt x="267" y="120"/>
                    <a:pt x="267" y="125"/>
                  </a:cubicBezTo>
                  <a:cubicBezTo>
                    <a:pt x="267" y="125"/>
                    <a:pt x="267" y="125"/>
                    <a:pt x="267" y="125"/>
                  </a:cubicBezTo>
                  <a:cubicBezTo>
                    <a:pt x="267" y="130"/>
                    <a:pt x="263" y="134"/>
                    <a:pt x="258" y="134"/>
                  </a:cubicBezTo>
                  <a:cubicBezTo>
                    <a:pt x="87" y="134"/>
                    <a:pt x="87" y="134"/>
                    <a:pt x="87" y="134"/>
                  </a:cubicBezTo>
                  <a:cubicBezTo>
                    <a:pt x="82" y="134"/>
                    <a:pt x="77" y="130"/>
                    <a:pt x="77" y="125"/>
                  </a:cubicBezTo>
                  <a:cubicBezTo>
                    <a:pt x="77" y="125"/>
                    <a:pt x="77" y="125"/>
                    <a:pt x="77" y="125"/>
                  </a:cubicBezTo>
                  <a:cubicBezTo>
                    <a:pt x="77" y="120"/>
                    <a:pt x="82" y="115"/>
                    <a:pt x="87" y="115"/>
                  </a:cubicBezTo>
                  <a:close/>
                  <a:moveTo>
                    <a:pt x="130" y="59"/>
                  </a:moveTo>
                  <a:cubicBezTo>
                    <a:pt x="130" y="33"/>
                    <a:pt x="130" y="33"/>
                    <a:pt x="130" y="33"/>
                  </a:cubicBezTo>
                  <a:cubicBezTo>
                    <a:pt x="130" y="31"/>
                    <a:pt x="131" y="29"/>
                    <a:pt x="132" y="28"/>
                  </a:cubicBezTo>
                  <a:cubicBezTo>
                    <a:pt x="132" y="28"/>
                    <a:pt x="132" y="28"/>
                    <a:pt x="132" y="28"/>
                  </a:cubicBezTo>
                  <a:cubicBezTo>
                    <a:pt x="134" y="27"/>
                    <a:pt x="136" y="26"/>
                    <a:pt x="138" y="26"/>
                  </a:cubicBezTo>
                  <a:cubicBezTo>
                    <a:pt x="206" y="26"/>
                    <a:pt x="206" y="26"/>
                    <a:pt x="206" y="26"/>
                  </a:cubicBezTo>
                  <a:cubicBezTo>
                    <a:pt x="208" y="26"/>
                    <a:pt x="211" y="27"/>
                    <a:pt x="212" y="28"/>
                  </a:cubicBezTo>
                  <a:cubicBezTo>
                    <a:pt x="212" y="28"/>
                    <a:pt x="212" y="28"/>
                    <a:pt x="212" y="28"/>
                  </a:cubicBezTo>
                  <a:cubicBezTo>
                    <a:pt x="214" y="29"/>
                    <a:pt x="215" y="31"/>
                    <a:pt x="215" y="33"/>
                  </a:cubicBezTo>
                  <a:cubicBezTo>
                    <a:pt x="215" y="59"/>
                    <a:pt x="215" y="59"/>
                    <a:pt x="215" y="59"/>
                  </a:cubicBezTo>
                  <a:lnTo>
                    <a:pt x="130" y="59"/>
                  </a:lnTo>
                  <a:close/>
                </a:path>
              </a:pathLst>
            </a:custGeom>
            <a:solidFill>
              <a:schemeClr val="bg1"/>
            </a:solidFill>
            <a:ln>
              <a:noFill/>
            </a:ln>
          </p:spPr>
          <p:txBody>
            <a:bodyPr vert="horz" wrap="square" lIns="91425" tIns="45712" rIns="91425" bIns="45712"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lumMod val="75000"/>
                    <a:lumOff val="25000"/>
                  </a:schemeClr>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25" name="Rectangle 58"/>
            <p:cNvSpPr>
              <a:spLocks noChangeArrowheads="1"/>
            </p:cNvSpPr>
            <p:nvPr/>
          </p:nvSpPr>
          <p:spPr bwMode="auto">
            <a:xfrm rot="2700000">
              <a:off x="2655457" y="2650490"/>
              <a:ext cx="631043" cy="631043"/>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en-US" sz="1600" kern="0">
                <a:solidFill>
                  <a:schemeClr val="tx1">
                    <a:lumMod val="75000"/>
                    <a:lumOff val="25000"/>
                  </a:schemeClr>
                </a:solidFill>
                <a:latin typeface="Arial" panose="020B0604020202020204" pitchFamily="34" charset="0"/>
                <a:ea typeface="思源黑体 CN Normal" panose="020B0400000000000000" pitchFamily="34" charset="-122"/>
                <a:sym typeface="Arial" panose="020B0604020202020204" pitchFamily="34" charset="0"/>
              </a:endParaRPr>
            </a:p>
          </p:txBody>
        </p:sp>
        <p:sp>
          <p:nvSpPr>
            <p:cNvPr id="6" name="Rectangle 58"/>
            <p:cNvSpPr>
              <a:spLocks noChangeArrowheads="1"/>
            </p:cNvSpPr>
            <p:nvPr/>
          </p:nvSpPr>
          <p:spPr bwMode="auto">
            <a:xfrm rot="2700000">
              <a:off x="8987566" y="2650490"/>
              <a:ext cx="631043" cy="631043"/>
            </a:xfrm>
            <a:prstGeom prst="rect">
              <a:avLst/>
            </a:prstGeom>
            <a:solidFill>
              <a:schemeClr val="bg1"/>
            </a:solidFill>
            <a:ln w="25400" cap="flat" cmpd="sng" algn="ctr">
              <a:noFill/>
              <a:prstDash val="solid"/>
            </a:ln>
            <a:effectLst>
              <a:outerShdw blurRad="190500" dist="38100" dir="2700000" algn="tl" rotWithShape="0">
                <a:prstClr val="black">
                  <a:alpha val="20000"/>
                </a:prstClr>
              </a:outerShdw>
            </a:effectLst>
          </p:spPr>
          <p:txBody>
            <a:bodyPr rtlCol="0" anchor="ctr"/>
            <a:lstStyle/>
            <a:p>
              <a:pPr algn="ctr"/>
              <a:endParaRPr lang="en-US" sz="1600" kern="0">
                <a:solidFill>
                  <a:schemeClr val="tx1">
                    <a:lumMod val="75000"/>
                    <a:lumOff val="25000"/>
                  </a:schemeClr>
                </a:solidFill>
                <a:latin typeface="Arial" panose="020B0604020202020204" pitchFamily="34" charset="0"/>
                <a:ea typeface="思源黑体 CN Normal" panose="020B0400000000000000" pitchFamily="34" charset="-122"/>
                <a:sym typeface="Arial" panose="020B0604020202020204" pitchFamily="34" charset="0"/>
              </a:endParaRPr>
            </a:p>
          </p:txBody>
        </p:sp>
      </p:grpSp>
      <p:grpSp>
        <p:nvGrpSpPr>
          <p:cNvPr id="27" name="组合 26"/>
          <p:cNvGrpSpPr/>
          <p:nvPr/>
        </p:nvGrpSpPr>
        <p:grpSpPr>
          <a:xfrm>
            <a:off x="2069726" y="3582483"/>
            <a:ext cx="3616106" cy="2366632"/>
            <a:chOff x="1276684" y="4550152"/>
            <a:chExt cx="3616671" cy="2367002"/>
          </a:xfrm>
        </p:grpSpPr>
        <p:sp>
          <p:nvSpPr>
            <p:cNvPr id="28" name="TextBox 76"/>
            <p:cNvSpPr txBox="1"/>
            <p:nvPr/>
          </p:nvSpPr>
          <p:spPr>
            <a:xfrm>
              <a:off x="1276684" y="4550152"/>
              <a:ext cx="2036467" cy="460447"/>
            </a:xfrm>
            <a:prstGeom prst="rect">
              <a:avLst/>
            </a:prstGeom>
            <a:noFill/>
            <a:effectLst/>
          </p:spPr>
          <p:txBody>
            <a:bodyPr wrap="square" rtlCol="0">
              <a:spAutoFit/>
            </a:bodyPr>
            <a:lstStyle/>
            <a:p>
              <a:r>
                <a:rPr lang="zh-CN" b="1"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内部表</a:t>
              </a:r>
            </a:p>
          </p:txBody>
        </p:sp>
        <p:sp>
          <p:nvSpPr>
            <p:cNvPr id="29" name="文本框 28"/>
            <p:cNvSpPr txBox="1"/>
            <p:nvPr/>
          </p:nvSpPr>
          <p:spPr>
            <a:xfrm>
              <a:off x="1276684" y="5225885"/>
              <a:ext cx="3616671" cy="1691269"/>
            </a:xfrm>
            <a:prstGeom prst="rect">
              <a:avLst/>
            </a:prstGeom>
            <a:noFill/>
            <a:effectLst/>
          </p:spPr>
          <p:txBody>
            <a:bodyPr wrap="square" rtlCol="0">
              <a:spAutoFit/>
            </a:bodyPr>
            <a:lstStyle/>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数据</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mn-lt"/>
                </a:rPr>
                <a:t>由Hive自身管理</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，数据文件存储在Hive配置文件中参数hive.metastore.warehouse.dir指定的HDFS路径。当删除内部表时，内部表的</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mn-lt"/>
                </a:rPr>
                <a:t>元数据和数据文件</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会一同删除。</a:t>
              </a: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30" name="组合 29"/>
          <p:cNvGrpSpPr/>
          <p:nvPr/>
        </p:nvGrpSpPr>
        <p:grpSpPr>
          <a:xfrm>
            <a:off x="6737836" y="3551712"/>
            <a:ext cx="3893874" cy="2936365"/>
            <a:chOff x="1211336" y="4519375"/>
            <a:chExt cx="3894483" cy="2936824"/>
          </a:xfrm>
        </p:grpSpPr>
        <p:sp>
          <p:nvSpPr>
            <p:cNvPr id="7" name="TextBox 76"/>
            <p:cNvSpPr txBox="1"/>
            <p:nvPr/>
          </p:nvSpPr>
          <p:spPr>
            <a:xfrm>
              <a:off x="1214152" y="4519375"/>
              <a:ext cx="1957435" cy="460447"/>
            </a:xfrm>
            <a:prstGeom prst="rect">
              <a:avLst/>
            </a:prstGeom>
            <a:noFill/>
            <a:effectLst/>
          </p:spPr>
          <p:txBody>
            <a:bodyPr wrap="square" rtlCol="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rPr>
                <a:t>外部表</a:t>
              </a:r>
            </a:p>
          </p:txBody>
        </p:sp>
        <p:sp>
          <p:nvSpPr>
            <p:cNvPr id="8" name="文本框 7"/>
            <p:cNvSpPr txBox="1"/>
            <p:nvPr/>
          </p:nvSpPr>
          <p:spPr>
            <a:xfrm>
              <a:off x="1211336" y="5154119"/>
              <a:ext cx="3894483" cy="2302080"/>
            </a:xfrm>
            <a:prstGeom prst="rect">
              <a:avLst/>
            </a:prstGeom>
            <a:noFill/>
            <a:effectLst/>
          </p:spPr>
          <p:txBody>
            <a:bodyPr wrap="square" rtlCol="0">
              <a:spAutoFit/>
            </a:bodyPr>
            <a:lstStyle/>
            <a:p>
              <a:pPr>
                <a:lnSpc>
                  <a:spcPct val="13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数据</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mn-lt"/>
                </a:rPr>
                <a:t>由HDFS管理</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，数据文件存储在创建表时LOCATION子句指定的HDFS路径，若不指定则存储在Hive配置文件中参数hive.metastore.warehouse.dir指定的HDFS路径。当删除外部表时，外部表只会删除</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mn-lt"/>
                </a:rPr>
                <a:t>元数据</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，不会删除</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mn-lt"/>
                </a:rPr>
                <a:t>数据文件</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a:t>
              </a:r>
            </a:p>
            <a:p>
              <a:pPr>
                <a:lnSpc>
                  <a:spcPct val="130000"/>
                </a:lnSpc>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24" name="Title 1"/>
          <p:cNvSpPr txBox="1"/>
          <p:nvPr/>
        </p:nvSpPr>
        <p:spPr>
          <a:xfrm>
            <a:off x="1143691" y="23651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ClrTx/>
              <a:buSzTx/>
              <a:buFontTx/>
            </a:pP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数据表简介</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创建数据表</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713730" y="3260090"/>
            <a:ext cx="6214124" cy="1084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掌握数据表的基本操作，能够灵活使用</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HiveQL</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语句对Hive中的数据表进行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创建</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p:txBody>
      </p:sp>
      <p:grpSp>
        <p:nvGrpSpPr>
          <p:cNvPr id="19" name="组合 18"/>
          <p:cNvGrpSpPr/>
          <p:nvPr/>
        </p:nvGrpSpPr>
        <p:grpSpPr>
          <a:xfrm>
            <a:off x="5349875" y="350202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10630" y="1884703"/>
            <a:ext cx="9931996" cy="47078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创建数据表</a:t>
            </a:r>
          </a:p>
        </p:txBody>
      </p:sp>
      <p:sp>
        <p:nvSpPr>
          <p:cNvPr id="47" name="TextBox 35"/>
          <p:cNvSpPr txBox="1">
            <a:spLocks noChangeArrowheads="1"/>
          </p:cNvSpPr>
          <p:nvPr/>
        </p:nvSpPr>
        <p:spPr bwMode="auto">
          <a:xfrm>
            <a:off x="2149331" y="1138899"/>
            <a:ext cx="8408322"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sz="2000" dirty="0" err="1">
                <a:latin typeface="微软雅黑" panose="020B0503020204020204" pitchFamily="34" charset="-122"/>
                <a:ea typeface="微软雅黑" panose="020B0503020204020204" pitchFamily="34" charset="-122"/>
              </a:rPr>
              <a:t>在Hive数据库hive_database</a:t>
            </a:r>
            <a:r>
              <a:rPr lang="zh-CN" sz="2000" dirty="0" err="1">
                <a:latin typeface="微软雅黑" panose="020B0503020204020204" pitchFamily="34" charset="-122"/>
                <a:ea typeface="微软雅黑" panose="020B0503020204020204" pitchFamily="34" charset="-122"/>
              </a:rPr>
              <a:t>中</a:t>
            </a:r>
            <a:r>
              <a:rPr sz="2000" dirty="0" err="1">
                <a:solidFill>
                  <a:schemeClr val="accent1"/>
                </a:solidFill>
                <a:latin typeface="微软雅黑" panose="020B0503020204020204" pitchFamily="34" charset="-122"/>
                <a:ea typeface="微软雅黑" panose="020B0503020204020204" pitchFamily="34" charset="-122"/>
              </a:rPr>
              <a:t>创建内部表managed_table</a:t>
            </a:r>
            <a:r>
              <a:rPr lang="zh-CN" sz="2000" dirty="0">
                <a:latin typeface="微软雅黑" panose="020B0503020204020204" pitchFamily="34" charset="-122"/>
                <a:ea typeface="微软雅黑" panose="020B0503020204020204" pitchFamily="34" charset="-122"/>
              </a:rPr>
              <a:t>。</a:t>
            </a:r>
          </a:p>
        </p:txBody>
      </p:sp>
      <p:sp>
        <p:nvSpPr>
          <p:cNvPr id="100" name="文本框 99"/>
          <p:cNvSpPr txBox="1"/>
          <p:nvPr/>
        </p:nvSpPr>
        <p:spPr>
          <a:xfrm>
            <a:off x="1990750" y="1893137"/>
            <a:ext cx="8978265" cy="4707890"/>
          </a:xfrm>
          <a:prstGeom prst="rect">
            <a:avLst/>
          </a:prstGeom>
          <a:noFill/>
          <a:ln w="9525">
            <a:noFill/>
          </a:ln>
        </p:spPr>
        <p:txBody>
          <a:bodyPr wrap="square">
            <a:spAutoFit/>
          </a:bodyPr>
          <a:lstStyle/>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CREATE  TABLE IF NOT EXISTS </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hive_database.managed_table(</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staff_id INT COMMENT "This is staffid",</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staff_name STRING COMMENT "This is staffname",</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salary FLOAT COMMENT "This is staff salary",</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hobby ARRAY&lt;STRING&gt; COMMENT "This is staff hobby",</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deductions MAP&lt;STRING, FLOAT&gt; COMMENT "This is staff deduction",</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address STRUCT&lt;street:STRING,city:STRING&gt; COMMENT "This is staff address")</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ROW FORMAT DELIMITED</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FIELDS TERMINATED BY ','</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COLLECTION ITEMS TERMINATED BY '_'</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MAP KEYS TERMINATED BY ':'</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LINES TERMINATED BY '\n'</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STORED AS textfile</a:t>
            </a:r>
          </a:p>
          <a:p>
            <a:pPr algn="just" fontAlgn="auto">
              <a:lnSpc>
                <a:spcPct val="125000"/>
              </a:lnSpc>
              <a:buClrTx/>
              <a:buSzTx/>
              <a:buNone/>
            </a:pPr>
            <a:r>
              <a:rPr sz="1600" b="0" dirty="0">
                <a:solidFill>
                  <a:srgbClr val="595959"/>
                </a:solidFill>
                <a:latin typeface="微软雅黑" panose="020B0503020204020204" pitchFamily="34" charset="-122"/>
                <a:ea typeface="微软雅黑" panose="020B0503020204020204" pitchFamily="34" charset="-122"/>
              </a:rPr>
              <a:t>TBLPROPERTIES("comment"="This is a managed table");</a:t>
            </a:r>
            <a:endParaRPr sz="1600" dirty="0">
              <a:solidFill>
                <a:srgbClr val="595959"/>
              </a:solidFill>
              <a:latin typeface="微软雅黑" panose="020B0503020204020204" pitchFamily="34" charset="-122"/>
              <a:ea typeface="微软雅黑" panose="020B0503020204020204" pitchFamily="34" charset="-122"/>
            </a:endParaRPr>
          </a:p>
        </p:txBody>
      </p:sp>
      <p:sp>
        <p:nvSpPr>
          <p:cNvPr id="9" name="文本框 8"/>
          <p:cNvSpPr txBox="1"/>
          <p:nvPr/>
        </p:nvSpPr>
        <p:spPr>
          <a:xfrm flipH="1">
            <a:off x="295910" y="1125220"/>
            <a:ext cx="1855470" cy="398780"/>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sz="2000" dirty="0">
                <a:solidFill>
                  <a:schemeClr val="bg1"/>
                </a:solidFill>
                <a:latin typeface="Impact" panose="020B0806030902050204" charset="0"/>
                <a:ea typeface="微软雅黑" panose="020B0503020204020204" pitchFamily="34" charset="-122"/>
                <a:sym typeface="Arial" panose="020B0604020202020204" pitchFamily="34" charset="0"/>
              </a:rPr>
              <a:t>语法格式</a:t>
            </a:r>
          </a:p>
        </p:txBody>
      </p:sp>
      <p:sp>
        <p:nvSpPr>
          <p:cNvPr id="10" name="矩形 9"/>
          <p:cNvSpPr/>
          <p:nvPr/>
        </p:nvSpPr>
        <p:spPr>
          <a:xfrm>
            <a:off x="910630" y="1125220"/>
            <a:ext cx="1080120" cy="648390"/>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1" name="矩形 10"/>
          <p:cNvSpPr/>
          <p:nvPr/>
        </p:nvSpPr>
        <p:spPr>
          <a:xfrm>
            <a:off x="910630" y="1116297"/>
            <a:ext cx="9931996" cy="657313"/>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014521" y="1668258"/>
            <a:ext cx="9401165" cy="47078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创建数据表</a:t>
            </a:r>
          </a:p>
        </p:txBody>
      </p:sp>
      <p:sp>
        <p:nvSpPr>
          <p:cNvPr id="47" name="TextBox 35"/>
          <p:cNvSpPr txBox="1">
            <a:spLocks noChangeArrowheads="1"/>
          </p:cNvSpPr>
          <p:nvPr/>
        </p:nvSpPr>
        <p:spPr bwMode="auto">
          <a:xfrm>
            <a:off x="2400974" y="940170"/>
            <a:ext cx="7792720" cy="58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err="1">
                <a:latin typeface="微软雅黑" panose="020B0503020204020204" pitchFamily="34" charset="-122"/>
                <a:ea typeface="微软雅黑" panose="020B0503020204020204" pitchFamily="34" charset="-122"/>
                <a:sym typeface="+mn-ea"/>
              </a:rPr>
              <a:t>在Hive数据库hive_database</a:t>
            </a:r>
            <a:r>
              <a:rPr lang="zh-CN" sz="2000" dirty="0" err="1">
                <a:latin typeface="微软雅黑" panose="020B0503020204020204" pitchFamily="34" charset="-122"/>
                <a:ea typeface="微软雅黑" panose="020B0503020204020204" pitchFamily="34" charset="-122"/>
                <a:sym typeface="+mn-ea"/>
              </a:rPr>
              <a:t>中</a:t>
            </a:r>
            <a:r>
              <a:rPr sz="2000" dirty="0" err="1">
                <a:latin typeface="微软雅黑" panose="020B0503020204020204" pitchFamily="34" charset="-122"/>
                <a:ea typeface="微软雅黑" panose="020B0503020204020204" pitchFamily="34" charset="-122"/>
              </a:rPr>
              <a:t>创建</a:t>
            </a:r>
            <a:r>
              <a:rPr lang="zh-CN" altLang="en-US" sz="2000" dirty="0">
                <a:latin typeface="微软雅黑" panose="020B0503020204020204" pitchFamily="34" charset="-122"/>
                <a:ea typeface="微软雅黑" panose="020B0503020204020204" pitchFamily="34" charset="-122"/>
              </a:rPr>
              <a:t>外</a:t>
            </a:r>
            <a:r>
              <a:rPr sz="2000" dirty="0" err="1">
                <a:latin typeface="微软雅黑" panose="020B0503020204020204" pitchFamily="34" charset="-122"/>
                <a:ea typeface="微软雅黑" panose="020B0503020204020204" pitchFamily="34" charset="-122"/>
              </a:rPr>
              <a:t>部表</a:t>
            </a:r>
            <a:r>
              <a:rPr sz="2000" dirty="0" err="1">
                <a:solidFill>
                  <a:schemeClr val="accent1"/>
                </a:solidFill>
                <a:latin typeface="微软雅黑" panose="020B0503020204020204" pitchFamily="34" charset="-122"/>
                <a:ea typeface="微软雅黑" panose="020B0503020204020204" pitchFamily="34" charset="-122"/>
              </a:rPr>
              <a:t>external_table</a:t>
            </a:r>
            <a:r>
              <a:rPr lang="zh-CN" sz="2000" dirty="0">
                <a:latin typeface="微软雅黑" panose="020B0503020204020204" pitchFamily="34" charset="-122"/>
                <a:ea typeface="微软雅黑" panose="020B0503020204020204" pitchFamily="34" charset="-122"/>
              </a:rPr>
              <a:t>。</a:t>
            </a:r>
          </a:p>
        </p:txBody>
      </p:sp>
      <p:sp>
        <p:nvSpPr>
          <p:cNvPr id="100" name="文本框 99"/>
          <p:cNvSpPr txBox="1"/>
          <p:nvPr/>
        </p:nvSpPr>
        <p:spPr>
          <a:xfrm>
            <a:off x="1689094" y="1754378"/>
            <a:ext cx="8123555" cy="4615815"/>
          </a:xfrm>
          <a:prstGeom prst="rect">
            <a:avLst/>
          </a:prstGeom>
          <a:noFill/>
          <a:ln w="9525">
            <a:noFill/>
          </a:ln>
        </p:spPr>
        <p:txBody>
          <a:bodyPr wrap="square">
            <a:spAutoFit/>
          </a:bodyPr>
          <a:lstStyle/>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CREATE EXTERNAL TABLE IF NOT EXISTS </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hive_database.external_table</a:t>
            </a:r>
            <a:r>
              <a:rPr sz="1600" dirty="0">
                <a:solidFill>
                  <a:srgbClr val="595959"/>
                </a:solidFill>
                <a:latin typeface="微软雅黑" panose="020B0503020204020204" pitchFamily="34" charset="-122"/>
                <a:ea typeface="微软雅黑" panose="020B0503020204020204" pitchFamily="34" charset="-122"/>
                <a:sym typeface="+mn-ea"/>
              </a:rPr>
              <a:t>(</a:t>
            </a:r>
            <a:endParaRPr sz="1600" b="0" dirty="0">
              <a:solidFill>
                <a:srgbClr val="595959"/>
              </a:solidFill>
              <a:latin typeface="微软雅黑" panose="020B0503020204020204" pitchFamily="34" charset="-122"/>
              <a:ea typeface="微软雅黑" panose="020B0503020204020204" pitchFamily="34" charset="-122"/>
            </a:endParaRP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staff_id INT COMMENT "This is staffid",</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staff_name STRING COMMENT "This is staffname",</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salary FLOAT COMMENT "This is staff salary",</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hobby ARRAY&lt;STRING&gt; COMMENT "This is staff hobby",</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deductions MAP&lt;STRING, FLOAT&gt; COMMENT "This is staff deduction",</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address STRUCT&lt;street:STRING,city:STRING&gt; COMMENT "This is staff address"</a:t>
            </a:r>
            <a:r>
              <a:rPr sz="1600" dirty="0">
                <a:solidFill>
                  <a:srgbClr val="595959"/>
                </a:solidFill>
                <a:latin typeface="微软雅黑" panose="020B0503020204020204" pitchFamily="34" charset="-122"/>
                <a:ea typeface="微软雅黑" panose="020B0503020204020204" pitchFamily="34" charset="-122"/>
                <a:sym typeface="+mn-ea"/>
              </a:rPr>
              <a:t>)</a:t>
            </a:r>
            <a:endParaRPr sz="1600" b="0" dirty="0">
              <a:solidFill>
                <a:srgbClr val="595959"/>
              </a:solidFill>
              <a:latin typeface="微软雅黑" panose="020B0503020204020204" pitchFamily="34" charset="-122"/>
              <a:ea typeface="微软雅黑" panose="020B0503020204020204" pitchFamily="34" charset="-122"/>
            </a:endParaRP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ROW FORMAT DELIMITED</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FIELDS TERMINATED BY ','</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COLLECTION ITEMS TERMINATED BY '_'</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MAP KEYS TERMINATED BY ':'</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LINES TERMINATED BY '\n'</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STORED AS textfile</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LOCATION '/user/hive_external/external_table/'</a:t>
            </a:r>
          </a:p>
          <a:p>
            <a:pPr algn="just" fontAlgn="auto">
              <a:lnSpc>
                <a:spcPct val="115000"/>
              </a:lnSpc>
              <a:buClrTx/>
              <a:buSzTx/>
              <a:buNone/>
            </a:pPr>
            <a:r>
              <a:rPr sz="1600" b="0" dirty="0">
                <a:solidFill>
                  <a:srgbClr val="595959"/>
                </a:solidFill>
                <a:latin typeface="微软雅黑" panose="020B0503020204020204" pitchFamily="34" charset="-122"/>
                <a:ea typeface="微软雅黑" panose="020B0503020204020204" pitchFamily="34" charset="-122"/>
              </a:rPr>
              <a:t>TBLPROPERTIES("comment"="This is a external table");</a:t>
            </a:r>
          </a:p>
        </p:txBody>
      </p:sp>
      <p:sp>
        <p:nvSpPr>
          <p:cNvPr id="10" name="矩形 9"/>
          <p:cNvSpPr/>
          <p:nvPr/>
        </p:nvSpPr>
        <p:spPr>
          <a:xfrm>
            <a:off x="1063095" y="969330"/>
            <a:ext cx="1080120" cy="547422"/>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6" name="矩形 5"/>
          <p:cNvSpPr/>
          <p:nvPr/>
        </p:nvSpPr>
        <p:spPr>
          <a:xfrm>
            <a:off x="1050290" y="981075"/>
            <a:ext cx="9401164" cy="535940"/>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查看数据表</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713730" y="3260090"/>
            <a:ext cx="5926092" cy="168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掌握数据表的基本操作，能够灵活使用</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HiveQL</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语句对Hive中的数据表进行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查看</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349875" y="350202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71292" y="572758"/>
            <a:ext cx="3911746"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章节概述</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sz="2400" dirty="0">
                <a:solidFill>
                  <a:srgbClr val="1369B2"/>
                </a:solidFill>
                <a:latin typeface="微软雅黑" panose="020B0503020204020204" pitchFamily="34" charset="-122"/>
                <a:ea typeface="微软雅黑" panose="020B0503020204020204" pitchFamily="34" charset="-122"/>
                <a:cs typeface="+mn-ea"/>
                <a:sym typeface="+mn-lt"/>
              </a:rPr>
              <a:t> Summary</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4519514" y="3069754"/>
            <a:ext cx="6544244" cy="1453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sz="2000" dirty="0">
                <a:solidFill>
                  <a:srgbClr val="595959"/>
                </a:solidFill>
                <a:latin typeface="微软雅黑" panose="020B0503020204020204" pitchFamily="34" charset="-122"/>
                <a:ea typeface="微软雅黑" panose="020B0503020204020204" pitchFamily="34" charset="-122"/>
              </a:rPr>
              <a:t>Hive提 供 了 用 于 定 义 </a:t>
            </a:r>
            <a:r>
              <a:rPr sz="2000" dirty="0">
                <a:solidFill>
                  <a:srgbClr val="1369B2"/>
                </a:solidFill>
                <a:latin typeface="微软雅黑" panose="020B0503020204020204" pitchFamily="34" charset="-122"/>
                <a:ea typeface="微软雅黑" panose="020B0503020204020204" pitchFamily="34" charset="-122"/>
              </a:rPr>
              <a:t>数 据 表 结 构</a:t>
            </a:r>
            <a:r>
              <a:rPr sz="2000" dirty="0">
                <a:solidFill>
                  <a:srgbClr val="595959"/>
                </a:solidFill>
                <a:latin typeface="微软雅黑" panose="020B0503020204020204" pitchFamily="34" charset="-122"/>
                <a:ea typeface="微软雅黑" panose="020B0503020204020204" pitchFamily="34" charset="-122"/>
              </a:rPr>
              <a:t> 和 </a:t>
            </a:r>
            <a:r>
              <a:rPr sz="2000" dirty="0">
                <a:solidFill>
                  <a:srgbClr val="1369B2"/>
                </a:solidFill>
                <a:latin typeface="微软雅黑" panose="020B0503020204020204" pitchFamily="34" charset="-122"/>
                <a:ea typeface="微软雅黑" panose="020B0503020204020204" pitchFamily="34" charset="-122"/>
              </a:rPr>
              <a:t>数 据 库 对 象</a:t>
            </a:r>
            <a:r>
              <a:rPr sz="2000" dirty="0">
                <a:solidFill>
                  <a:srgbClr val="595959"/>
                </a:solidFill>
                <a:latin typeface="微软雅黑" panose="020B0503020204020204" pitchFamily="34" charset="-122"/>
                <a:ea typeface="微软雅黑" panose="020B0503020204020204" pitchFamily="34" charset="-122"/>
              </a:rPr>
              <a:t> 的 语 言,称 为 数 据 定 义 语 言 (简 称 DDL)。接下来</a:t>
            </a:r>
            <a:r>
              <a:rPr lang="zh-CN" sz="2000" dirty="0">
                <a:solidFill>
                  <a:srgbClr val="595959"/>
                </a:solidFill>
                <a:latin typeface="微软雅黑" panose="020B0503020204020204" pitchFamily="34" charset="-122"/>
                <a:ea typeface="微软雅黑" panose="020B0503020204020204" pitchFamily="34" charset="-122"/>
              </a:rPr>
              <a:t>，</a:t>
            </a:r>
            <a:r>
              <a:rPr sz="2000" dirty="0">
                <a:solidFill>
                  <a:srgbClr val="595959"/>
                </a:solidFill>
                <a:latin typeface="微软雅黑" panose="020B0503020204020204" pitchFamily="34" charset="-122"/>
                <a:ea typeface="微软雅黑" panose="020B0503020204020204" pitchFamily="34" charset="-122"/>
              </a:rPr>
              <a:t>本章针对 Hive的数据定义语言(DDL)进行详细讲解。 </a:t>
            </a:r>
          </a:p>
        </p:txBody>
      </p:sp>
      <p:sp>
        <p:nvSpPr>
          <p:cNvPr id="3" name="AutoShape 4"/>
          <p:cNvSpPr>
            <a:spLocks noChangeAspect="1" noChangeArrowheads="1"/>
          </p:cNvSpPr>
          <p:nvPr/>
        </p:nvSpPr>
        <p:spPr bwMode="auto">
          <a:xfrm>
            <a:off x="1674714" y="2421682"/>
            <a:ext cx="2844800" cy="37973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pic>
        <p:nvPicPr>
          <p:cNvPr id="6" name="图片 5" descr="卡通人物&#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020" y="1917626"/>
            <a:ext cx="3048000" cy="4064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查看数据表</a:t>
            </a:r>
          </a:p>
        </p:txBody>
      </p:sp>
      <p:sp>
        <p:nvSpPr>
          <p:cNvPr id="47" name="TextBox 35"/>
          <p:cNvSpPr txBox="1">
            <a:spLocks noChangeArrowheads="1"/>
          </p:cNvSpPr>
          <p:nvPr/>
        </p:nvSpPr>
        <p:spPr bwMode="auto">
          <a:xfrm>
            <a:off x="995507" y="1197546"/>
            <a:ext cx="9433048" cy="530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2"/>
                </a:solidFill>
                <a:latin typeface="微软雅黑" panose="020B0503020204020204" pitchFamily="34" charset="-122"/>
                <a:ea typeface="微软雅黑" panose="020B0503020204020204" pitchFamily="34" charset="-122"/>
              </a:rPr>
              <a:t>显示当前数据库所有数据表</a:t>
            </a:r>
            <a:r>
              <a:rPr lang="zh-CN" altLang="en-US" sz="2000" dirty="0">
                <a:latin typeface="微软雅黑" panose="020B0503020204020204" pitchFamily="34" charset="-122"/>
                <a:ea typeface="微软雅黑" panose="020B0503020204020204" pitchFamily="34" charset="-122"/>
              </a:rPr>
              <a:t>，语法格式如下：</a:t>
            </a:r>
            <a:endParaRPr lang="zh-CN" sz="2000"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1008376" y="1954644"/>
            <a:ext cx="6467851" cy="499560"/>
          </a:xfrm>
          <a:prstGeom prst="rect">
            <a:avLst/>
          </a:prstGeom>
          <a:solidFill>
            <a:schemeClr val="bg1">
              <a:lumMod val="95000"/>
            </a:schemeClr>
          </a:solidFill>
          <a:ln w="9525">
            <a:noFill/>
          </a:ln>
        </p:spPr>
        <p:txBody>
          <a:bodyPr wrap="square">
            <a:spAutoFit/>
          </a:bodyPr>
          <a:lstStyle/>
          <a:p>
            <a:pPr algn="just" fontAlgn="auto">
              <a:lnSpc>
                <a:spcPct val="150000"/>
              </a:lnSpc>
              <a:buClrTx/>
              <a:buSzTx/>
              <a:buNone/>
            </a:pPr>
            <a:r>
              <a:rPr lang="zh-CN" altLang="en-US" sz="2000" b="0" dirty="0">
                <a:solidFill>
                  <a:srgbClr val="595959"/>
                </a:solidFill>
                <a:latin typeface="微软雅黑" panose="020B0503020204020204" pitchFamily="34" charset="-122"/>
                <a:ea typeface="微软雅黑" panose="020B0503020204020204" pitchFamily="34" charset="-122"/>
              </a:rPr>
              <a:t>   </a:t>
            </a:r>
            <a:r>
              <a:rPr sz="2000" b="0" dirty="0">
                <a:solidFill>
                  <a:srgbClr val="595959"/>
                </a:solidFill>
                <a:latin typeface="微软雅黑" panose="020B0503020204020204" pitchFamily="34" charset="-122"/>
                <a:ea typeface="微软雅黑" panose="020B0503020204020204" pitchFamily="34" charset="-122"/>
              </a:rPr>
              <a:t>SHOW TABLES [LIKE '</a:t>
            </a:r>
            <a:r>
              <a:rPr sz="2000" b="0" dirty="0" err="1">
                <a:solidFill>
                  <a:srgbClr val="595959"/>
                </a:solidFill>
                <a:latin typeface="微软雅黑" panose="020B0503020204020204" pitchFamily="34" charset="-122"/>
                <a:ea typeface="微软雅黑" panose="020B0503020204020204" pitchFamily="34" charset="-122"/>
              </a:rPr>
              <a:t>identifier_with_wildcards</a:t>
            </a:r>
            <a:r>
              <a:rPr sz="2000" b="0" dirty="0">
                <a:solidFill>
                  <a:srgbClr val="595959"/>
                </a:solidFill>
                <a:latin typeface="微软雅黑" panose="020B0503020204020204" pitchFamily="34" charset="-122"/>
                <a:ea typeface="微软雅黑" panose="020B0503020204020204" pitchFamily="34" charset="-122"/>
              </a:rPr>
              <a:t>'];</a:t>
            </a:r>
          </a:p>
        </p:txBody>
      </p:sp>
      <p:sp>
        <p:nvSpPr>
          <p:cNvPr id="4" name="文本框 3"/>
          <p:cNvSpPr txBox="1"/>
          <p:nvPr/>
        </p:nvSpPr>
        <p:spPr>
          <a:xfrm>
            <a:off x="1130560" y="3829540"/>
            <a:ext cx="7209763" cy="1753235"/>
          </a:xfrm>
          <a:prstGeom prst="rect">
            <a:avLst/>
          </a:prstGeom>
          <a:noFill/>
        </p:spPr>
        <p:txBody>
          <a:bodyPr wrap="square" rtlCol="0">
            <a:spAutoFit/>
          </a:bodyPr>
          <a:lstStyle/>
          <a:p>
            <a:pPr marL="285750" indent="-285750" algn="l" fontAlgn="auto">
              <a:lnSpc>
                <a:spcPct val="150000"/>
              </a:lnSpc>
              <a:buFont typeface="Wingdings" panose="05000000000000000000" charset="0"/>
              <a:buChar char="l"/>
            </a:pP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SHOW TABLES：表示查看当前数据库的</a:t>
            </a:r>
            <a:r>
              <a:rPr lang="en-US" altLang="zh-CN" sz="1800" dirty="0">
                <a:solidFill>
                  <a:schemeClr val="accent1"/>
                </a:solidFill>
                <a:latin typeface="微软雅黑" panose="020B0503020204020204" pitchFamily="34" charset="-122"/>
                <a:ea typeface="微软雅黑" panose="020B0503020204020204" pitchFamily="34" charset="-122"/>
              </a:rPr>
              <a:t>所有数据表</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p>
          <a:p>
            <a:pPr marL="285750" indent="-285750" algn="l" fontAlgn="auto">
              <a:lnSpc>
                <a:spcPct val="150000"/>
              </a:lnSpc>
              <a:buFont typeface="Wingdings" panose="05000000000000000000" charset="0"/>
              <a:buChar char="l"/>
            </a:pP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LIKE 'identifier_with_wildcards'：可选，</a:t>
            </a:r>
            <a:r>
              <a:rPr lang="en-US" altLang="zh-CN" sz="1800" dirty="0">
                <a:solidFill>
                  <a:schemeClr val="accent1"/>
                </a:solidFill>
                <a:latin typeface="微软雅黑" panose="020B0503020204020204" pitchFamily="34" charset="-122"/>
                <a:ea typeface="微软雅黑" panose="020B0503020204020204" pitchFamily="34" charset="-122"/>
              </a:rPr>
              <a:t>LIKE</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子句用于</a:t>
            </a:r>
            <a:r>
              <a:rPr lang="en-US" altLang="zh-CN" sz="1800" dirty="0">
                <a:solidFill>
                  <a:schemeClr val="accent1"/>
                </a:solidFill>
                <a:latin typeface="微软雅黑" panose="020B0503020204020204" pitchFamily="34" charset="-122"/>
                <a:ea typeface="微软雅黑" panose="020B0503020204020204" pitchFamily="34" charset="-122"/>
              </a:rPr>
              <a:t>模糊查询</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l" fontAlgn="auto">
              <a:lnSpc>
                <a:spcPct val="150000"/>
              </a:lnSpc>
              <a:buFont typeface="Wingdings" panose="05000000000000000000" charset="0"/>
              <a:buChar char="l"/>
            </a:pP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DESCRIBE|DESC：表示查询指定数据表的</a:t>
            </a:r>
            <a:r>
              <a:rPr lang="en-US" altLang="zh-CN" sz="1800" dirty="0">
                <a:solidFill>
                  <a:schemeClr val="accent1"/>
                </a:solidFill>
                <a:latin typeface="微软雅黑" panose="020B0503020204020204" pitchFamily="34" charset="-122"/>
                <a:ea typeface="微软雅黑" panose="020B0503020204020204" pitchFamily="34" charset="-122"/>
              </a:rPr>
              <a:t>表结构基本信息</a:t>
            </a:r>
            <a:r>
              <a:rPr lang="zh-CN" altLang="en-US" sz="18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endParaRPr>
          </a:p>
          <a:p>
            <a:pPr marL="285750" indent="-285750" algn="l" fontAlgn="auto">
              <a:lnSpc>
                <a:spcPct val="150000"/>
              </a:lnSpc>
              <a:buFont typeface="Wingdings" panose="05000000000000000000" charset="0"/>
              <a:buChar char="l"/>
            </a:pP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formatted：可选，表示查询指定数据表的</a:t>
            </a:r>
            <a:r>
              <a:rPr lang="en-US" altLang="zh-CN" sz="1800" dirty="0">
                <a:solidFill>
                  <a:schemeClr val="accent1"/>
                </a:solidFill>
                <a:latin typeface="微软雅黑" panose="020B0503020204020204" pitchFamily="34" charset="-122"/>
                <a:ea typeface="微软雅黑" panose="020B0503020204020204" pitchFamily="34" charset="-122"/>
              </a:rPr>
              <a:t>表结构详细信息</a:t>
            </a:r>
            <a:r>
              <a:rPr lang="en-US" altLang="zh-CN" sz="180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10" name="TextBox 35"/>
          <p:cNvSpPr txBox="1">
            <a:spLocks noChangeArrowheads="1"/>
          </p:cNvSpPr>
          <p:nvPr/>
        </p:nvSpPr>
        <p:spPr bwMode="auto">
          <a:xfrm>
            <a:off x="1008376" y="2521577"/>
            <a:ext cx="9433048" cy="530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1369B2"/>
                </a:solidFill>
                <a:latin typeface="微软雅黑" panose="020B0503020204020204" pitchFamily="34" charset="-122"/>
                <a:ea typeface="微软雅黑" panose="020B0503020204020204" pitchFamily="34" charset="-122"/>
              </a:rPr>
              <a:t>查看指定数据表的结构信息</a:t>
            </a:r>
            <a:r>
              <a:rPr lang="zh-CN" altLang="en-US" sz="2000" dirty="0">
                <a:latin typeface="微软雅黑" panose="020B0503020204020204" pitchFamily="34" charset="-122"/>
                <a:ea typeface="微软雅黑" panose="020B0503020204020204" pitchFamily="34" charset="-122"/>
              </a:rPr>
              <a:t>，语法格式如下：</a:t>
            </a:r>
            <a:endParaRPr lang="zh-CN" sz="2000" dirty="0">
              <a:latin typeface="微软雅黑" panose="020B0503020204020204" pitchFamily="34" charset="-122"/>
              <a:ea typeface="微软雅黑" panose="020B0503020204020204" pitchFamily="34" charset="-122"/>
            </a:endParaRPr>
          </a:p>
        </p:txBody>
      </p:sp>
      <p:sp>
        <p:nvSpPr>
          <p:cNvPr id="11" name="文本框 10"/>
          <p:cNvSpPr txBox="1"/>
          <p:nvPr/>
        </p:nvSpPr>
        <p:spPr>
          <a:xfrm>
            <a:off x="1035400" y="3180014"/>
            <a:ext cx="6467851" cy="499560"/>
          </a:xfrm>
          <a:prstGeom prst="rect">
            <a:avLst/>
          </a:prstGeom>
          <a:solidFill>
            <a:schemeClr val="bg1">
              <a:lumMod val="95000"/>
            </a:schemeClr>
          </a:solidFill>
          <a:ln w="9525">
            <a:noFill/>
          </a:ln>
        </p:spPr>
        <p:txBody>
          <a:bodyPr wrap="square">
            <a:spAutoFit/>
          </a:bodyPr>
          <a:lstStyle/>
          <a:p>
            <a:pPr algn="just" fontAlgn="auto">
              <a:lnSpc>
                <a:spcPct val="150000"/>
              </a:lnSpc>
              <a:buClrTx/>
              <a:buSzTx/>
              <a:buNone/>
            </a:pPr>
            <a:r>
              <a:rPr lang="zh-CN" altLang="en-US" sz="2000" b="0" dirty="0">
                <a:solidFill>
                  <a:srgbClr val="595959"/>
                </a:solidFill>
                <a:latin typeface="微软雅黑" panose="020B0503020204020204" pitchFamily="34" charset="-122"/>
                <a:ea typeface="微软雅黑" panose="020B0503020204020204" pitchFamily="34" charset="-122"/>
              </a:rPr>
              <a:t>   </a:t>
            </a:r>
            <a:r>
              <a:rPr lang="en-US" altLang="zh-CN" sz="2000" dirty="0">
                <a:solidFill>
                  <a:srgbClr val="595959"/>
                </a:solidFill>
                <a:latin typeface="微软雅黑" panose="020B0503020204020204" pitchFamily="34" charset="-122"/>
                <a:ea typeface="微软雅黑" panose="020B0503020204020204" pitchFamily="34" charset="-122"/>
              </a:rPr>
              <a:t>DESCRIBE|DESC [formatted] </a:t>
            </a:r>
            <a:r>
              <a:rPr lang="en-US" altLang="zh-CN" sz="2000" dirty="0" err="1">
                <a:solidFill>
                  <a:srgbClr val="595959"/>
                </a:solidFill>
                <a:latin typeface="微软雅黑" panose="020B0503020204020204" pitchFamily="34" charset="-122"/>
                <a:ea typeface="微软雅黑" panose="020B0503020204020204" pitchFamily="34" charset="-122"/>
              </a:rPr>
              <a:t>table_name</a:t>
            </a:r>
            <a:r>
              <a:rPr lang="en-US" altLang="zh-CN" sz="2000" dirty="0">
                <a:solidFill>
                  <a:srgbClr val="595959"/>
                </a:solidFill>
                <a:latin typeface="微软雅黑" panose="020B0503020204020204" pitchFamily="34" charset="-122"/>
                <a:ea typeface="微软雅黑" panose="020B0503020204020204" pitchFamily="34" charset="-122"/>
              </a:rPr>
              <a:t>;</a:t>
            </a:r>
            <a:endParaRPr sz="2000" b="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查看数据表</a:t>
            </a:r>
          </a:p>
        </p:txBody>
      </p:sp>
      <p:sp>
        <p:nvSpPr>
          <p:cNvPr id="47" name="TextBox 35"/>
          <p:cNvSpPr txBox="1">
            <a:spLocks noChangeArrowheads="1"/>
          </p:cNvSpPr>
          <p:nvPr/>
        </p:nvSpPr>
        <p:spPr bwMode="auto">
          <a:xfrm>
            <a:off x="4986677" y="3141762"/>
            <a:ext cx="6192540" cy="1453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sz="2000" dirty="0">
                <a:latin typeface="微软雅黑" panose="020B0503020204020204" pitchFamily="34" charset="-122"/>
                <a:ea typeface="微软雅黑" panose="020B0503020204020204" pitchFamily="34" charset="-122"/>
              </a:rPr>
              <a:t>在虚拟机Node_03中使用Hive客户端工具Beeline，远程连接虚拟机Node_02的HiveServer2服务操作Hive，</a:t>
            </a:r>
            <a:r>
              <a:rPr lang="zh-CN" sz="2000" dirty="0">
                <a:latin typeface="微软雅黑" panose="020B0503020204020204" pitchFamily="34" charset="-122"/>
                <a:ea typeface="微软雅黑" panose="020B0503020204020204" pitchFamily="34" charset="-122"/>
              </a:rPr>
              <a:t>接下来，</a:t>
            </a:r>
            <a:r>
              <a:rPr lang="zh-CN" altLang="en-US" sz="2000" dirty="0">
                <a:latin typeface="微软雅黑" panose="020B0503020204020204" pitchFamily="34" charset="-122"/>
                <a:ea typeface="微软雅黑" panose="020B0503020204020204" pitchFamily="34" charset="-122"/>
              </a:rPr>
              <a:t>讲解</a:t>
            </a:r>
            <a:r>
              <a:rPr sz="2000" dirty="0" err="1">
                <a:latin typeface="微软雅黑" panose="020B0503020204020204" pitchFamily="34" charset="-122"/>
                <a:ea typeface="微软雅黑" panose="020B0503020204020204" pitchFamily="34" charset="-122"/>
              </a:rPr>
              <a:t>查看数据表实际应用</a:t>
            </a:r>
            <a:r>
              <a:rPr lang="zh-CN" sz="2000" dirty="0">
                <a:latin typeface="微软雅黑" panose="020B0503020204020204" pitchFamily="34" charset="-122"/>
                <a:ea typeface="微软雅黑" panose="020B0503020204020204" pitchFamily="34" charset="-122"/>
              </a:rPr>
              <a:t>。</a:t>
            </a:r>
          </a:p>
        </p:txBody>
      </p:sp>
      <p:pic>
        <p:nvPicPr>
          <p:cNvPr id="3" name="图片 2"/>
          <p:cNvPicPr>
            <a:picLocks noChangeAspect="1"/>
          </p:cNvPicPr>
          <p:nvPr/>
        </p:nvPicPr>
        <p:blipFill>
          <a:blip r:embed="rId3"/>
          <a:stretch>
            <a:fillRect/>
          </a:stretch>
        </p:blipFill>
        <p:spPr>
          <a:xfrm>
            <a:off x="1011196" y="1629594"/>
            <a:ext cx="3715858" cy="4006159"/>
          </a:xfrm>
          <a:prstGeom prst="rect">
            <a:avLst/>
          </a:prstGeom>
        </p:spPr>
      </p:pic>
      <p:sp>
        <p:nvSpPr>
          <p:cNvPr id="5" name="矩形 4"/>
          <p:cNvSpPr/>
          <p:nvPr/>
        </p:nvSpPr>
        <p:spPr>
          <a:xfrm>
            <a:off x="1010920" y="5589905"/>
            <a:ext cx="10412730" cy="76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查看数据表</a:t>
            </a:r>
          </a:p>
        </p:txBody>
      </p:sp>
      <p:sp>
        <p:nvSpPr>
          <p:cNvPr id="12" name="圆角矩形 11"/>
          <p:cNvSpPr/>
          <p:nvPr/>
        </p:nvSpPr>
        <p:spPr>
          <a:xfrm>
            <a:off x="972820" y="1355725"/>
            <a:ext cx="1470660" cy="65024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bg1"/>
              </a:solidFill>
              <a:sym typeface="+mn-ea"/>
            </a:endParaRPr>
          </a:p>
        </p:txBody>
      </p:sp>
      <p:sp>
        <p:nvSpPr>
          <p:cNvPr id="13" name="文本框 12"/>
          <p:cNvSpPr txBox="1"/>
          <p:nvPr/>
        </p:nvSpPr>
        <p:spPr>
          <a:xfrm flipH="1">
            <a:off x="895562" y="1450979"/>
            <a:ext cx="1624965" cy="460375"/>
          </a:xfrm>
          <a:prstGeom prst="rect">
            <a:avLst/>
          </a:prstGeom>
          <a:noFill/>
          <a:ln w="9525">
            <a:noFill/>
            <a:miter/>
          </a:ln>
          <a:effectLst>
            <a:outerShdw sx="999" sy="999" algn="ctr" rotWithShape="0">
              <a:srgbClr val="000000"/>
            </a:outerShdw>
          </a:effectLst>
        </p:spPr>
        <p:txBody>
          <a:bodyPr wrap="square" anchor="t">
            <a:spAutoFit/>
          </a:bodyPr>
          <a:lstStyle/>
          <a:p>
            <a:pPr algn="ctr"/>
            <a:r>
              <a:rPr lang="en-US" altLang="zh-CN" dirty="0">
                <a:solidFill>
                  <a:schemeClr val="bg1"/>
                </a:solidFill>
                <a:latin typeface="Impact" panose="020B0806030902050204" charset="0"/>
                <a:ea typeface="微软雅黑" panose="020B0503020204020204" pitchFamily="34" charset="-122"/>
                <a:sym typeface="Arial" panose="020B0604020202020204" pitchFamily="34" charset="0"/>
              </a:rPr>
              <a:t>STEP  01</a:t>
            </a:r>
          </a:p>
        </p:txBody>
      </p:sp>
      <p:sp>
        <p:nvSpPr>
          <p:cNvPr id="14" name="文本框 13"/>
          <p:cNvSpPr txBox="1"/>
          <p:nvPr/>
        </p:nvSpPr>
        <p:spPr>
          <a:xfrm>
            <a:off x="2774324" y="1365618"/>
            <a:ext cx="4023995" cy="553085"/>
          </a:xfrm>
          <a:prstGeom prst="rect">
            <a:avLst/>
          </a:prstGeom>
          <a:noFill/>
          <a:ln w="9525">
            <a:noFill/>
          </a:ln>
        </p:spPr>
        <p:txBody>
          <a:bodyPr wrap="square">
            <a:spAutoFit/>
          </a:bodyPr>
          <a:lstStyle/>
          <a:p>
            <a:pPr indent="0" fontAlgn="auto">
              <a:lnSpc>
                <a:spcPct val="150000"/>
              </a:lnSpc>
            </a:pPr>
            <a:r>
              <a:rPr sz="2000" dirty="0" err="1">
                <a:latin typeface="微软雅黑" panose="020B0503020204020204" pitchFamily="34" charset="-122"/>
                <a:ea typeface="微软雅黑" panose="020B0503020204020204" pitchFamily="34" charset="-122"/>
                <a:sym typeface="+mn-ea"/>
              </a:rPr>
              <a:t>切换到数据库</a:t>
            </a:r>
            <a:r>
              <a:rPr sz="2000" dirty="0" err="1">
                <a:solidFill>
                  <a:srgbClr val="1369B2"/>
                </a:solidFill>
                <a:latin typeface="微软雅黑" panose="020B0503020204020204" pitchFamily="34" charset="-122"/>
                <a:ea typeface="微软雅黑" panose="020B0503020204020204" pitchFamily="34" charset="-122"/>
                <a:sym typeface="+mn-ea"/>
              </a:rPr>
              <a:t>hive_database</a:t>
            </a:r>
            <a:r>
              <a:rPr sz="2000" dirty="0">
                <a:latin typeface="微软雅黑" panose="020B0503020204020204" pitchFamily="34" charset="-122"/>
                <a:ea typeface="微软雅黑" panose="020B0503020204020204" pitchFamily="34" charset="-122"/>
                <a:sym typeface="+mn-ea"/>
              </a:rPr>
              <a:t>。</a:t>
            </a:r>
            <a:endParaRPr sz="2000" b="0" dirty="0">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2894965" y="2173338"/>
            <a:ext cx="3962400" cy="553085"/>
          </a:xfrm>
          <a:prstGeom prst="rect">
            <a:avLst/>
          </a:prstGeom>
          <a:solidFill>
            <a:schemeClr val="bg1">
              <a:lumMod val="95000"/>
            </a:schemeClr>
          </a:solidFill>
        </p:spPr>
        <p:txBody>
          <a:bodyPr wrap="square" rtlCol="0">
            <a:spAutoFit/>
          </a:bodyPr>
          <a:lstStyle/>
          <a:p>
            <a:pPr algn="l" fontAlgn="auto">
              <a:lnSpc>
                <a:spcPct val="150000"/>
              </a:lnSpc>
            </a:pPr>
            <a:r>
              <a:rPr sz="2000" dirty="0">
                <a:latin typeface="微软雅黑" panose="020B0503020204020204" pitchFamily="34" charset="-122"/>
                <a:ea typeface="微软雅黑" panose="020B0503020204020204" pitchFamily="34" charset="-122"/>
                <a:sym typeface="+mn-ea"/>
              </a:rPr>
              <a:t>USE </a:t>
            </a:r>
            <a:r>
              <a:rPr sz="2000" dirty="0" err="1">
                <a:latin typeface="微软雅黑" panose="020B0503020204020204" pitchFamily="34" charset="-122"/>
                <a:ea typeface="微软雅黑" panose="020B0503020204020204" pitchFamily="34" charset="-122"/>
                <a:sym typeface="+mn-ea"/>
              </a:rPr>
              <a:t>hive_database</a:t>
            </a:r>
            <a:r>
              <a:rPr sz="2000" dirty="0">
                <a:latin typeface="微软雅黑" panose="020B0503020204020204" pitchFamily="34" charset="-122"/>
                <a:ea typeface="微软雅黑" panose="020B0503020204020204" pitchFamily="34" charset="-122"/>
                <a:sym typeface="+mn-ea"/>
              </a:rPr>
              <a:t>;</a:t>
            </a:r>
          </a:p>
        </p:txBody>
      </p:sp>
      <p:sp>
        <p:nvSpPr>
          <p:cNvPr id="7" name="文本框 6"/>
          <p:cNvSpPr txBox="1"/>
          <p:nvPr/>
        </p:nvSpPr>
        <p:spPr>
          <a:xfrm>
            <a:off x="2784848" y="3216104"/>
            <a:ext cx="9144259" cy="499560"/>
          </a:xfrm>
          <a:prstGeom prst="rect">
            <a:avLst/>
          </a:prstGeom>
          <a:noFill/>
          <a:ln w="9525">
            <a:noFill/>
          </a:ln>
        </p:spPr>
        <p:txBody>
          <a:bodyPr wrap="square">
            <a:spAutoFit/>
          </a:bodyPr>
          <a:lstStyle/>
          <a:p>
            <a:pPr indent="0">
              <a:lnSpc>
                <a:spcPct val="150000"/>
              </a:lnSpc>
            </a:pPr>
            <a:r>
              <a:rPr sz="2000" b="0" dirty="0" err="1">
                <a:latin typeface="微软雅黑" panose="020B0503020204020204" pitchFamily="34" charset="-122"/>
                <a:ea typeface="微软雅黑" panose="020B0503020204020204" pitchFamily="34" charset="-122"/>
              </a:rPr>
              <a:t>查看数据库</a:t>
            </a:r>
            <a:r>
              <a:rPr sz="2000" b="0" dirty="0" err="1">
                <a:solidFill>
                  <a:schemeClr val="accent1"/>
                </a:solidFill>
                <a:latin typeface="微软雅黑" panose="020B0503020204020204" pitchFamily="34" charset="-122"/>
                <a:ea typeface="微软雅黑" panose="020B0503020204020204" pitchFamily="34" charset="-122"/>
              </a:rPr>
              <a:t>hive_database</a:t>
            </a:r>
            <a:r>
              <a:rPr sz="2000" b="0" dirty="0" err="1">
                <a:latin typeface="微软雅黑" panose="020B0503020204020204" pitchFamily="34" charset="-122"/>
                <a:ea typeface="微软雅黑" panose="020B0503020204020204" pitchFamily="34" charset="-122"/>
              </a:rPr>
              <a:t>的所有数据表</a:t>
            </a:r>
            <a:r>
              <a:rPr lang="zh-CN" sz="2000" b="0" dirty="0">
                <a:latin typeface="微软雅黑" panose="020B0503020204020204" pitchFamily="34" charset="-122"/>
                <a:ea typeface="微软雅黑" panose="020B0503020204020204" pitchFamily="34" charset="-122"/>
              </a:rPr>
              <a:t>，数据库hive_database中包含</a:t>
            </a:r>
            <a:r>
              <a:rPr lang="zh-CN" sz="2000" b="0" dirty="0">
                <a:solidFill>
                  <a:srgbClr val="1369B2"/>
                </a:solidFill>
                <a:latin typeface="微软雅黑" panose="020B0503020204020204" pitchFamily="34" charset="-122"/>
                <a:ea typeface="微软雅黑" panose="020B0503020204020204" pitchFamily="34" charset="-122"/>
              </a:rPr>
              <a:t>两个表</a:t>
            </a:r>
            <a:r>
              <a:rPr lang="zh-CN" sz="2000" b="0" dirty="0">
                <a:latin typeface="微软雅黑" panose="020B0503020204020204" pitchFamily="34" charset="-122"/>
                <a:ea typeface="微软雅黑" panose="020B0503020204020204" pitchFamily="34" charset="-122"/>
              </a:rPr>
              <a:t>。</a:t>
            </a:r>
            <a:endParaRPr lang="en-US" altLang="zh-CN" sz="2000" b="0" dirty="0">
              <a:latin typeface="微软雅黑" panose="020B0503020204020204" pitchFamily="34" charset="-122"/>
              <a:ea typeface="微软雅黑" panose="020B0503020204020204" pitchFamily="34" charset="-122"/>
            </a:endParaRPr>
          </a:p>
        </p:txBody>
      </p:sp>
      <p:sp>
        <p:nvSpPr>
          <p:cNvPr id="8" name="文本框 7"/>
          <p:cNvSpPr txBox="1"/>
          <p:nvPr/>
        </p:nvSpPr>
        <p:spPr>
          <a:xfrm>
            <a:off x="2855603" y="4012401"/>
            <a:ext cx="2735547" cy="499560"/>
          </a:xfrm>
          <a:prstGeom prst="rect">
            <a:avLst/>
          </a:prstGeom>
          <a:solidFill>
            <a:schemeClr val="bg1">
              <a:lumMod val="95000"/>
            </a:schemeClr>
          </a:solidFill>
          <a:ln w="9525">
            <a:noFill/>
          </a:ln>
        </p:spPr>
        <p:txBody>
          <a:bodyPr wrap="square">
            <a:spAutoFit/>
          </a:bodyPr>
          <a:lstStyle/>
          <a:p>
            <a:pPr indent="266700" fontAlgn="auto">
              <a:lnSpc>
                <a:spcPct val="150000"/>
              </a:lnSpc>
            </a:pPr>
            <a:r>
              <a:rPr sz="2000" b="0">
                <a:latin typeface="微软雅黑" panose="020B0503020204020204" pitchFamily="34" charset="-122"/>
                <a:ea typeface="微软雅黑" panose="020B0503020204020204" pitchFamily="34" charset="-122"/>
              </a:rPr>
              <a:t>SHOW TABLES;</a:t>
            </a:r>
            <a:endParaRPr sz="200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3"/>
          <a:stretch>
            <a:fillRect/>
          </a:stretch>
        </p:blipFill>
        <p:spPr>
          <a:xfrm>
            <a:off x="5735166" y="4012401"/>
            <a:ext cx="6045833" cy="2110874"/>
          </a:xfrm>
          <a:prstGeom prst="rect">
            <a:avLst/>
          </a:prstGeom>
          <a:ln>
            <a:solidFill>
              <a:schemeClr val="tx1"/>
            </a:solidFill>
          </a:ln>
        </p:spPr>
      </p:pic>
      <p:sp>
        <p:nvSpPr>
          <p:cNvPr id="10" name="圆角矩形 9"/>
          <p:cNvSpPr/>
          <p:nvPr/>
        </p:nvSpPr>
        <p:spPr>
          <a:xfrm>
            <a:off x="972185" y="3170555"/>
            <a:ext cx="1470660" cy="65024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bg1"/>
              </a:solidFill>
              <a:sym typeface="+mn-ea"/>
            </a:endParaRPr>
          </a:p>
        </p:txBody>
      </p:sp>
      <p:sp>
        <p:nvSpPr>
          <p:cNvPr id="11" name="文本框 10"/>
          <p:cNvSpPr txBox="1"/>
          <p:nvPr/>
        </p:nvSpPr>
        <p:spPr>
          <a:xfrm flipH="1">
            <a:off x="890482" y="3265174"/>
            <a:ext cx="1624965" cy="460375"/>
          </a:xfrm>
          <a:prstGeom prst="rect">
            <a:avLst/>
          </a:prstGeom>
          <a:noFill/>
          <a:ln w="9525">
            <a:noFill/>
            <a:miter/>
          </a:ln>
          <a:effectLst>
            <a:outerShdw sx="999" sy="999" algn="ctr" rotWithShape="0">
              <a:srgbClr val="000000"/>
            </a:outerShdw>
          </a:effectLst>
        </p:spPr>
        <p:txBody>
          <a:bodyPr wrap="square" anchor="t">
            <a:spAutoFit/>
          </a:bodyPr>
          <a:lstStyle/>
          <a:p>
            <a:pPr algn="ctr"/>
            <a:r>
              <a:rPr lang="en-US" altLang="zh-CN" dirty="0">
                <a:solidFill>
                  <a:schemeClr val="bg1"/>
                </a:solidFill>
                <a:latin typeface="Impact" panose="020B0806030902050204" charset="0"/>
                <a:ea typeface="微软雅黑" panose="020B0503020204020204" pitchFamily="34" charset="-122"/>
                <a:sym typeface="Arial" panose="020B0604020202020204" pitchFamily="34" charset="0"/>
              </a:rPr>
              <a:t>STEP  02</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482260"/>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查看数据表</a:t>
            </a:r>
          </a:p>
          <a:p>
            <a:pPr algn="l"/>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16" name="圆角矩形 15"/>
          <p:cNvSpPr/>
          <p:nvPr/>
        </p:nvSpPr>
        <p:spPr>
          <a:xfrm>
            <a:off x="694606" y="1342810"/>
            <a:ext cx="1481455" cy="629285"/>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2000">
              <a:solidFill>
                <a:schemeClr val="bg1"/>
              </a:solidFill>
              <a:sym typeface="+mn-ea"/>
            </a:endParaRPr>
          </a:p>
        </p:txBody>
      </p:sp>
      <p:sp>
        <p:nvSpPr>
          <p:cNvPr id="17" name="文本框 16"/>
          <p:cNvSpPr txBox="1"/>
          <p:nvPr/>
        </p:nvSpPr>
        <p:spPr>
          <a:xfrm flipH="1">
            <a:off x="727626" y="1431710"/>
            <a:ext cx="1447800" cy="460375"/>
          </a:xfrm>
          <a:prstGeom prst="rect">
            <a:avLst/>
          </a:prstGeom>
          <a:noFill/>
          <a:ln w="9525">
            <a:noFill/>
            <a:miter/>
          </a:ln>
          <a:effectLst>
            <a:outerShdw sx="999" sy="999" algn="ctr" rotWithShape="0">
              <a:srgbClr val="000000"/>
            </a:outerShdw>
          </a:effectLst>
        </p:spPr>
        <p:txBody>
          <a:bodyPr wrap="square" anchor="t">
            <a:spAutoFit/>
          </a:bodyPr>
          <a:lstStyle/>
          <a:p>
            <a:pPr algn="ctr"/>
            <a:r>
              <a:rPr lang="en-US" altLang="zh-CN" dirty="0">
                <a:solidFill>
                  <a:schemeClr val="bg1"/>
                </a:solidFill>
                <a:latin typeface="Impact" panose="020B0806030902050204" charset="0"/>
                <a:ea typeface="微软雅黑" panose="020B0503020204020204" pitchFamily="34" charset="-122"/>
                <a:sym typeface="Arial" panose="020B0604020202020204" pitchFamily="34" charset="0"/>
              </a:rPr>
              <a:t>STEP  03</a:t>
            </a:r>
          </a:p>
        </p:txBody>
      </p:sp>
      <p:sp>
        <p:nvSpPr>
          <p:cNvPr id="18" name="文本框 17"/>
          <p:cNvSpPr txBox="1"/>
          <p:nvPr/>
        </p:nvSpPr>
        <p:spPr>
          <a:xfrm>
            <a:off x="2360608" y="1392525"/>
            <a:ext cx="9125029" cy="499560"/>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rPr>
              <a:t>通过模糊查询查看数据库</a:t>
            </a:r>
            <a:r>
              <a:rPr sz="2000" b="0" dirty="0" err="1">
                <a:solidFill>
                  <a:schemeClr val="accent1"/>
                </a:solidFill>
                <a:latin typeface="微软雅黑" panose="020B0503020204020204" pitchFamily="34" charset="-122"/>
                <a:ea typeface="微软雅黑" panose="020B0503020204020204" pitchFamily="34" charset="-122"/>
              </a:rPr>
              <a:t>hive_database</a:t>
            </a:r>
            <a:r>
              <a:rPr sz="2000" b="0" dirty="0" err="1">
                <a:latin typeface="微软雅黑" panose="020B0503020204020204" pitchFamily="34" charset="-122"/>
                <a:ea typeface="微软雅黑" panose="020B0503020204020204" pitchFamily="34" charset="-122"/>
              </a:rPr>
              <a:t>中数据表名称首字母为“m”的数据表</a:t>
            </a:r>
            <a:r>
              <a:rPr lang="zh-CN" sz="2000" b="0" dirty="0">
                <a:latin typeface="微软雅黑" panose="020B0503020204020204" pitchFamily="34" charset="-122"/>
                <a:ea typeface="微软雅黑" panose="020B0503020204020204" pitchFamily="34" charset="-122"/>
              </a:rPr>
              <a:t>。</a:t>
            </a:r>
          </a:p>
        </p:txBody>
      </p:sp>
      <p:sp>
        <p:nvSpPr>
          <p:cNvPr id="19" name="文本框 18"/>
          <p:cNvSpPr txBox="1"/>
          <p:nvPr/>
        </p:nvSpPr>
        <p:spPr>
          <a:xfrm>
            <a:off x="2671718" y="2349914"/>
            <a:ext cx="3410076" cy="458908"/>
          </a:xfrm>
          <a:prstGeom prst="rect">
            <a:avLst/>
          </a:prstGeom>
          <a:solidFill>
            <a:schemeClr val="bg1">
              <a:lumMod val="95000"/>
            </a:schemeClr>
          </a:solidFill>
          <a:ln w="9525">
            <a:noFill/>
          </a:ln>
        </p:spPr>
        <p:txBody>
          <a:bodyPr wrap="square">
            <a:spAutoFit/>
          </a:bodyPr>
          <a:lstStyle/>
          <a:p>
            <a:pPr indent="266700" fontAlgn="auto">
              <a:lnSpc>
                <a:spcPct val="150000"/>
              </a:lnSpc>
            </a:pPr>
            <a:r>
              <a:rPr sz="1800" b="0" dirty="0">
                <a:latin typeface="微软雅黑" panose="020B0503020204020204" pitchFamily="34" charset="-122"/>
                <a:ea typeface="微软雅黑" panose="020B0503020204020204" pitchFamily="34" charset="-122"/>
              </a:rPr>
              <a:t>SHOW TABLES </a:t>
            </a:r>
            <a:r>
              <a:rPr sz="1800" dirty="0">
                <a:latin typeface="微软雅黑" panose="020B0503020204020204" pitchFamily="34" charset="-122"/>
                <a:ea typeface="微软雅黑" panose="020B0503020204020204" pitchFamily="34" charset="-122"/>
              </a:rPr>
              <a:t>LIKE 'm*'</a:t>
            </a:r>
            <a:r>
              <a:rPr sz="1800" b="0" dirty="0">
                <a:latin typeface="微软雅黑" panose="020B0503020204020204" pitchFamily="34" charset="-122"/>
                <a:ea typeface="微软雅黑" panose="020B0503020204020204" pitchFamily="34" charset="-122"/>
              </a:rPr>
              <a:t>;</a:t>
            </a:r>
            <a:endParaRPr sz="1800" dirty="0">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a:blip r:embed="rId4"/>
          <a:srcRect t="23790" b="13004"/>
          <a:stretch>
            <a:fillRect/>
          </a:stretch>
        </p:blipFill>
        <p:spPr>
          <a:xfrm>
            <a:off x="6221555" y="2110465"/>
            <a:ext cx="5403756" cy="1313493"/>
          </a:xfrm>
          <a:prstGeom prst="rect">
            <a:avLst/>
          </a:prstGeom>
          <a:ln>
            <a:solidFill>
              <a:schemeClr val="tx1"/>
            </a:solidFill>
          </a:ln>
        </p:spPr>
      </p:pic>
      <p:sp>
        <p:nvSpPr>
          <p:cNvPr id="34" name="圆角矩形 33"/>
          <p:cNvSpPr/>
          <p:nvPr/>
        </p:nvSpPr>
        <p:spPr>
          <a:xfrm>
            <a:off x="725731" y="3613850"/>
            <a:ext cx="1536700" cy="668655"/>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bg1"/>
              </a:solidFill>
              <a:sym typeface="+mn-ea"/>
            </a:endParaRPr>
          </a:p>
        </p:txBody>
      </p:sp>
      <p:sp>
        <p:nvSpPr>
          <p:cNvPr id="35" name="文本框 34"/>
          <p:cNvSpPr txBox="1"/>
          <p:nvPr/>
        </p:nvSpPr>
        <p:spPr>
          <a:xfrm flipH="1">
            <a:off x="746686" y="3717990"/>
            <a:ext cx="1525905" cy="46037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dirty="0">
                <a:solidFill>
                  <a:schemeClr val="bg1"/>
                </a:solidFill>
                <a:latin typeface="Impact" panose="020B0806030902050204" charset="0"/>
                <a:ea typeface="微软雅黑" panose="020B0503020204020204" pitchFamily="34" charset="-122"/>
                <a:sym typeface="Arial" panose="020B0604020202020204" pitchFamily="34" charset="0"/>
              </a:rPr>
              <a:t>STEP  04</a:t>
            </a:r>
          </a:p>
        </p:txBody>
      </p:sp>
      <p:sp>
        <p:nvSpPr>
          <p:cNvPr id="36" name="1"/>
          <p:cNvSpPr txBox="1"/>
          <p:nvPr>
            <p:custDataLst>
              <p:tags r:id="rId1"/>
            </p:custDataLst>
          </p:nvPr>
        </p:nvSpPr>
        <p:spPr>
          <a:xfrm>
            <a:off x="2552475" y="3671634"/>
            <a:ext cx="8385810" cy="553085"/>
          </a:xfrm>
          <a:prstGeom prst="rect">
            <a:avLst/>
          </a:prstGeom>
          <a:noFill/>
          <a:ln>
            <a:noFill/>
          </a:ln>
        </p:spPr>
        <p:txBody>
          <a:bodyPr wrap="square" rtlCol="0">
            <a:spAutoFit/>
          </a:bodyPr>
          <a:lstStyle/>
          <a:p>
            <a:pPr defTabSz="457200">
              <a:lnSpc>
                <a:spcPct val="150000"/>
              </a:lnSpc>
              <a:defRPr/>
            </a:pPr>
            <a:r>
              <a:rPr sz="2000" dirty="0" err="1">
                <a:latin typeface="微软雅黑" panose="020B0503020204020204" pitchFamily="34" charset="-122"/>
                <a:ea typeface="微软雅黑" panose="020B0503020204020204" pitchFamily="34" charset="-122"/>
              </a:rPr>
              <a:t>查看数据库hive_database中内部表</a:t>
            </a:r>
            <a:r>
              <a:rPr sz="2000" dirty="0" err="1">
                <a:solidFill>
                  <a:schemeClr val="accent1"/>
                </a:solidFill>
                <a:latin typeface="微软雅黑" panose="020B0503020204020204" pitchFamily="34" charset="-122"/>
                <a:ea typeface="微软雅黑" panose="020B0503020204020204" pitchFamily="34" charset="-122"/>
              </a:rPr>
              <a:t>managed_table</a:t>
            </a:r>
            <a:r>
              <a:rPr sz="2000" dirty="0" err="1">
                <a:latin typeface="微软雅黑" panose="020B0503020204020204" pitchFamily="34" charset="-122"/>
                <a:ea typeface="微软雅黑" panose="020B0503020204020204" pitchFamily="34" charset="-122"/>
              </a:rPr>
              <a:t>表结构的基本信息</a:t>
            </a:r>
            <a:r>
              <a:rPr lang="zh-CN" sz="2000" dirty="0">
                <a:latin typeface="微软雅黑" panose="020B0503020204020204" pitchFamily="34" charset="-122"/>
                <a:ea typeface="微软雅黑" panose="020B0503020204020204" pitchFamily="34" charset="-122"/>
              </a:rPr>
              <a:t>。</a:t>
            </a:r>
            <a:endParaRPr lang="zh-CN" sz="2000" dirty="0">
              <a:solidFill>
                <a:srgbClr val="595959"/>
              </a:solidFill>
              <a:latin typeface="微软雅黑" panose="020B0503020204020204" pitchFamily="34" charset="-122"/>
              <a:ea typeface="微软雅黑" panose="020B0503020204020204" pitchFamily="34" charset="-122"/>
            </a:endParaRPr>
          </a:p>
        </p:txBody>
      </p:sp>
      <p:pic>
        <p:nvPicPr>
          <p:cNvPr id="37" name="图片 36"/>
          <p:cNvPicPr>
            <a:picLocks noChangeAspect="1"/>
          </p:cNvPicPr>
          <p:nvPr/>
        </p:nvPicPr>
        <p:blipFill>
          <a:blip r:embed="rId5"/>
          <a:stretch>
            <a:fillRect/>
          </a:stretch>
        </p:blipFill>
        <p:spPr>
          <a:xfrm>
            <a:off x="2762014" y="4544150"/>
            <a:ext cx="3319780" cy="521335"/>
          </a:xfrm>
          <a:prstGeom prst="rect">
            <a:avLst/>
          </a:prstGeom>
        </p:spPr>
      </p:pic>
      <p:sp>
        <p:nvSpPr>
          <p:cNvPr id="42" name="矩形 41"/>
          <p:cNvSpPr/>
          <p:nvPr/>
        </p:nvSpPr>
        <p:spPr bwMode="auto">
          <a:xfrm>
            <a:off x="2878854" y="4472395"/>
            <a:ext cx="3493135" cy="506730"/>
          </a:xfrm>
          <a:prstGeom prst="rect">
            <a:avLst/>
          </a:prstGeom>
        </p:spPr>
        <p:txBody>
          <a:bodyPr wrap="square">
            <a:spAutoFit/>
          </a:bodyPr>
          <a:lstStyle/>
          <a:p>
            <a:pPr>
              <a:lnSpc>
                <a:spcPct val="150000"/>
              </a:lnSpc>
              <a:defRPr/>
            </a:pPr>
            <a:r>
              <a:rPr sz="1800" dirty="0">
                <a:latin typeface="微软雅黑" panose="020B0503020204020204" pitchFamily="34" charset="-122"/>
                <a:ea typeface="微软雅黑" panose="020B0503020204020204" pitchFamily="34" charset="-122"/>
                <a:sym typeface="+mn-ea"/>
              </a:rPr>
              <a:t>DESC </a:t>
            </a:r>
            <a:r>
              <a:rPr sz="1800" dirty="0" err="1">
                <a:latin typeface="微软雅黑" panose="020B0503020204020204" pitchFamily="34" charset="-122"/>
                <a:ea typeface="微软雅黑" panose="020B0503020204020204" pitchFamily="34" charset="-122"/>
                <a:sym typeface="+mn-ea"/>
              </a:rPr>
              <a:t>managed_table</a:t>
            </a:r>
            <a:r>
              <a:rPr sz="1800" dirty="0">
                <a:latin typeface="微软雅黑" panose="020B0503020204020204" pitchFamily="34" charset="-122"/>
                <a:ea typeface="微软雅黑" panose="020B0503020204020204" pitchFamily="34" charset="-122"/>
                <a:sym typeface="+mn-ea"/>
              </a:rPr>
              <a:t>;</a:t>
            </a:r>
          </a:p>
        </p:txBody>
      </p:sp>
      <p:pic>
        <p:nvPicPr>
          <p:cNvPr id="2" name="图片 1"/>
          <p:cNvPicPr>
            <a:picLocks noChangeAspect="1"/>
          </p:cNvPicPr>
          <p:nvPr/>
        </p:nvPicPr>
        <p:blipFill>
          <a:blip r:embed="rId6"/>
          <a:srcRect t="12172" b="17322"/>
          <a:stretch>
            <a:fillRect/>
          </a:stretch>
        </p:blipFill>
        <p:spPr>
          <a:xfrm>
            <a:off x="6252643" y="4468644"/>
            <a:ext cx="5372668" cy="1193398"/>
          </a:xfrm>
          <a:prstGeom prst="rect">
            <a:avLst/>
          </a:prstGeom>
          <a:ln>
            <a:solidFill>
              <a:schemeClr val="tx1"/>
            </a:solidFill>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查看数据表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43" name="圆角矩形 42"/>
          <p:cNvSpPr/>
          <p:nvPr/>
        </p:nvSpPr>
        <p:spPr>
          <a:xfrm>
            <a:off x="989330" y="1131570"/>
            <a:ext cx="1597025" cy="64770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bg1"/>
              </a:solidFill>
              <a:sym typeface="+mn-ea"/>
            </a:endParaRPr>
          </a:p>
        </p:txBody>
      </p:sp>
      <p:sp>
        <p:nvSpPr>
          <p:cNvPr id="44" name="文本框 43"/>
          <p:cNvSpPr txBox="1"/>
          <p:nvPr/>
        </p:nvSpPr>
        <p:spPr>
          <a:xfrm flipH="1">
            <a:off x="961554" y="1225514"/>
            <a:ext cx="1624965" cy="460375"/>
          </a:xfrm>
          <a:prstGeom prst="rect">
            <a:avLst/>
          </a:prstGeom>
          <a:noFill/>
          <a:ln w="9525">
            <a:noFill/>
            <a:miter/>
          </a:ln>
          <a:effectLst>
            <a:outerShdw sx="999" sy="999" algn="ctr" rotWithShape="0">
              <a:srgbClr val="000000"/>
            </a:outerShdw>
          </a:effectLst>
        </p:spPr>
        <p:txBody>
          <a:bodyPr wrap="square" anchor="t">
            <a:spAutoFit/>
          </a:bodyPr>
          <a:lstStyle/>
          <a:p>
            <a:pPr lvl="0" algn="ctr"/>
            <a:r>
              <a:rPr lang="en-US" altLang="zh-CN">
                <a:solidFill>
                  <a:schemeClr val="bg1"/>
                </a:solidFill>
                <a:latin typeface="Impact" panose="020B0806030902050204" charset="0"/>
                <a:ea typeface="微软雅黑" panose="020B0503020204020204" pitchFamily="34" charset="-122"/>
                <a:sym typeface="Arial" panose="020B0604020202020204" pitchFamily="34" charset="0"/>
              </a:rPr>
              <a:t>STEP  05</a:t>
            </a:r>
            <a:endParaRPr lang="en-US" altLang="zh-CN" dirty="0">
              <a:solidFill>
                <a:schemeClr val="bg1"/>
              </a:solidFill>
              <a:latin typeface="Impact" panose="020B0806030902050204" charset="0"/>
              <a:ea typeface="微软雅黑" panose="020B0503020204020204" pitchFamily="34" charset="-122"/>
              <a:sym typeface="Arial" panose="020B0604020202020204" pitchFamily="34" charset="0"/>
            </a:endParaRPr>
          </a:p>
        </p:txBody>
      </p:sp>
      <p:sp>
        <p:nvSpPr>
          <p:cNvPr id="45" name="1"/>
          <p:cNvSpPr txBox="1"/>
          <p:nvPr>
            <p:custDataLst>
              <p:tags r:id="rId1"/>
            </p:custDataLst>
          </p:nvPr>
        </p:nvSpPr>
        <p:spPr>
          <a:xfrm>
            <a:off x="2854846" y="1096496"/>
            <a:ext cx="7937288" cy="506730"/>
          </a:xfrm>
          <a:prstGeom prst="rect">
            <a:avLst/>
          </a:prstGeom>
          <a:noFill/>
          <a:ln>
            <a:noFill/>
          </a:ln>
        </p:spPr>
        <p:txBody>
          <a:bodyPr wrap="square" rtlCol="0">
            <a:spAutoFit/>
          </a:bodyPr>
          <a:lstStyle/>
          <a:p>
            <a:pPr defTabSz="457200">
              <a:lnSpc>
                <a:spcPct val="150000"/>
              </a:lnSpc>
              <a:defRPr/>
            </a:pPr>
            <a:r>
              <a:rPr sz="2000" dirty="0" err="1">
                <a:latin typeface="微软雅黑" panose="020B0503020204020204" pitchFamily="34" charset="-122"/>
                <a:ea typeface="微软雅黑" panose="020B0503020204020204" pitchFamily="34" charset="-122"/>
              </a:rPr>
              <a:t>查看数据</a:t>
            </a:r>
            <a:r>
              <a:rPr sz="2000" dirty="0" err="1">
                <a:solidFill>
                  <a:schemeClr val="accent1"/>
                </a:solidFill>
                <a:latin typeface="微软雅黑" panose="020B0503020204020204" pitchFamily="34" charset="-122"/>
                <a:ea typeface="微软雅黑" panose="020B0503020204020204" pitchFamily="34" charset="-122"/>
              </a:rPr>
              <a:t>hive_database</a:t>
            </a:r>
            <a:r>
              <a:rPr sz="2000" dirty="0" err="1">
                <a:latin typeface="微软雅黑" panose="020B0503020204020204" pitchFamily="34" charset="-122"/>
                <a:ea typeface="微软雅黑" panose="020B0503020204020204" pitchFamily="34" charset="-122"/>
              </a:rPr>
              <a:t>中外部表</a:t>
            </a:r>
            <a:r>
              <a:rPr sz="2000" dirty="0" err="1">
                <a:solidFill>
                  <a:schemeClr val="accent1"/>
                </a:solidFill>
                <a:latin typeface="微软雅黑" panose="020B0503020204020204" pitchFamily="34" charset="-122"/>
                <a:ea typeface="微软雅黑" panose="020B0503020204020204" pitchFamily="34" charset="-122"/>
              </a:rPr>
              <a:t>external_table</a:t>
            </a:r>
            <a:r>
              <a:rPr sz="2000" dirty="0" err="1">
                <a:latin typeface="微软雅黑" panose="020B0503020204020204" pitchFamily="34" charset="-122"/>
                <a:ea typeface="微软雅黑" panose="020B0503020204020204" pitchFamily="34" charset="-122"/>
              </a:rPr>
              <a:t>表结构的详细信息</a:t>
            </a:r>
            <a:r>
              <a:rPr lang="zh-CN" sz="2000" dirty="0">
                <a:latin typeface="微软雅黑" panose="020B0503020204020204" pitchFamily="34" charset="-122"/>
                <a:ea typeface="微软雅黑" panose="020B0503020204020204" pitchFamily="34" charset="-122"/>
              </a:rPr>
              <a:t>。</a:t>
            </a:r>
          </a:p>
        </p:txBody>
      </p:sp>
      <p:pic>
        <p:nvPicPr>
          <p:cNvPr id="46" name="图片 45"/>
          <p:cNvPicPr>
            <a:picLocks noChangeAspect="1"/>
          </p:cNvPicPr>
          <p:nvPr/>
        </p:nvPicPr>
        <p:blipFill>
          <a:blip r:embed="rId4"/>
          <a:stretch>
            <a:fillRect/>
          </a:stretch>
        </p:blipFill>
        <p:spPr>
          <a:xfrm>
            <a:off x="2975389" y="1801495"/>
            <a:ext cx="7524335" cy="648335"/>
          </a:xfrm>
          <a:prstGeom prst="rect">
            <a:avLst/>
          </a:prstGeom>
        </p:spPr>
      </p:pic>
      <p:sp>
        <p:nvSpPr>
          <p:cNvPr id="47" name="矩形 46"/>
          <p:cNvSpPr/>
          <p:nvPr/>
        </p:nvSpPr>
        <p:spPr bwMode="auto">
          <a:xfrm>
            <a:off x="4439022" y="1895474"/>
            <a:ext cx="3877310" cy="460375"/>
          </a:xfrm>
          <a:prstGeom prst="rect">
            <a:avLst/>
          </a:prstGeom>
        </p:spPr>
        <p:txBody>
          <a:bodyPr wrap="square">
            <a:spAutoFit/>
          </a:bodyPr>
          <a:lstStyle/>
          <a:p>
            <a:pPr>
              <a:lnSpc>
                <a:spcPct val="150000"/>
              </a:lnSpc>
              <a:defRPr/>
            </a:pPr>
            <a:r>
              <a:rPr lang="nb-NO"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DESC </a:t>
            </a:r>
            <a:r>
              <a:rPr lang="nb-NO"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formatted</a:t>
            </a:r>
            <a:r>
              <a:rPr lang="nb-NO"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a:t>
            </a:r>
            <a:r>
              <a:rPr lang="nb-NO"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external_table</a:t>
            </a:r>
            <a:r>
              <a:rPr lang="nb-NO"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t>
            </a:r>
            <a:endParaRPr lang="en-US"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endParaRPr>
          </a:p>
        </p:txBody>
      </p:sp>
      <p:pic>
        <p:nvPicPr>
          <p:cNvPr id="3" name="图片 2" descr="图片2"/>
          <p:cNvPicPr>
            <a:picLocks noChangeAspect="1"/>
          </p:cNvPicPr>
          <p:nvPr/>
        </p:nvPicPr>
        <p:blipFill>
          <a:blip r:embed="rId5"/>
          <a:srcRect l="3120" t="11301" r="6075" b="9865"/>
          <a:stretch>
            <a:fillRect/>
          </a:stretch>
        </p:blipFill>
        <p:spPr>
          <a:xfrm>
            <a:off x="3161553" y="2627146"/>
            <a:ext cx="7152005" cy="394398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修改数据表</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713730" y="3260090"/>
            <a:ext cx="5926092" cy="168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掌握数据表的基本操作，能够灵活使用</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HiveQL</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语句对Hive中的数据表进行</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修改</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349875" y="350202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修改数据表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36" name="1"/>
          <p:cNvSpPr txBox="1"/>
          <p:nvPr>
            <p:custDataLst>
              <p:tags r:id="rId1"/>
            </p:custDataLst>
          </p:nvPr>
        </p:nvSpPr>
        <p:spPr>
          <a:xfrm>
            <a:off x="5036198" y="3069754"/>
            <a:ext cx="6604019" cy="1422890"/>
          </a:xfrm>
          <a:prstGeom prst="rect">
            <a:avLst/>
          </a:prstGeom>
          <a:noFill/>
          <a:ln>
            <a:noFill/>
          </a:ln>
        </p:spPr>
        <p:txBody>
          <a:bodyPr wrap="square" rtlCol="0">
            <a:spAutoFit/>
          </a:bodyPr>
          <a:lstStyle/>
          <a:p>
            <a:pPr defTabSz="457200">
              <a:lnSpc>
                <a:spcPct val="150000"/>
              </a:lnSpc>
              <a:defRPr/>
            </a:pPr>
            <a:r>
              <a:rPr sz="2000" dirty="0" err="1">
                <a:latin typeface="微软雅黑" panose="020B0503020204020204" pitchFamily="34" charset="-122"/>
                <a:ea typeface="微软雅黑" panose="020B0503020204020204" pitchFamily="34" charset="-122"/>
              </a:rPr>
              <a:t>修改数据表结构信息使用</a:t>
            </a:r>
            <a:r>
              <a:rPr sz="2000" dirty="0" err="1">
                <a:solidFill>
                  <a:schemeClr val="accent1"/>
                </a:solidFill>
                <a:latin typeface="微软雅黑" panose="020B0503020204020204" pitchFamily="34" charset="-122"/>
                <a:ea typeface="微软雅黑" panose="020B0503020204020204" pitchFamily="34" charset="-122"/>
              </a:rPr>
              <a:t>ALTER</a:t>
            </a:r>
            <a:r>
              <a:rPr sz="2000" dirty="0">
                <a:solidFill>
                  <a:schemeClr val="accent1"/>
                </a:solidFill>
                <a:latin typeface="微软雅黑" panose="020B0503020204020204" pitchFamily="34" charset="-122"/>
                <a:ea typeface="微软雅黑" panose="020B0503020204020204" pitchFamily="34" charset="-122"/>
              </a:rPr>
              <a:t> </a:t>
            </a:r>
            <a:r>
              <a:rPr sz="2000" dirty="0" err="1">
                <a:solidFill>
                  <a:schemeClr val="accent1"/>
                </a:solidFill>
                <a:latin typeface="微软雅黑" panose="020B0503020204020204" pitchFamily="34" charset="-122"/>
                <a:ea typeface="微软雅黑" panose="020B0503020204020204" pitchFamily="34" charset="-122"/>
              </a:rPr>
              <a:t>TABLE</a:t>
            </a:r>
            <a:r>
              <a:rPr sz="2000" dirty="0" err="1">
                <a:latin typeface="微软雅黑" panose="020B0503020204020204" pitchFamily="34" charset="-122"/>
                <a:ea typeface="微软雅黑" panose="020B0503020204020204" pitchFamily="34" charset="-122"/>
              </a:rPr>
              <a:t>语句实现，该语句只是修改数据表的</a:t>
            </a:r>
            <a:r>
              <a:rPr sz="2000" dirty="0" err="1">
                <a:solidFill>
                  <a:schemeClr val="accent1"/>
                </a:solidFill>
                <a:latin typeface="微软雅黑" panose="020B0503020204020204" pitchFamily="34" charset="-122"/>
                <a:ea typeface="微软雅黑" panose="020B0503020204020204" pitchFamily="34" charset="-122"/>
              </a:rPr>
              <a:t>元数据</a:t>
            </a:r>
            <a:r>
              <a:rPr sz="2000" dirty="0" err="1">
                <a:latin typeface="微软雅黑" panose="020B0503020204020204" pitchFamily="34" charset="-122"/>
                <a:ea typeface="微软雅黑" panose="020B0503020204020204" pitchFamily="34" charset="-122"/>
              </a:rPr>
              <a:t>信息，数据表中的数据不会随之发生变化</a:t>
            </a:r>
            <a:r>
              <a:rPr sz="2000" dirty="0">
                <a:latin typeface="微软雅黑" panose="020B0503020204020204" pitchFamily="34" charset="-122"/>
                <a:ea typeface="微软雅黑" panose="020B0503020204020204" pitchFamily="34" charset="-122"/>
              </a:rPr>
              <a:t>。</a:t>
            </a:r>
            <a:r>
              <a:rPr lang="zh-CN" sz="2000" dirty="0">
                <a:latin typeface="微软雅黑" panose="020B0503020204020204" pitchFamily="34" charset="-122"/>
                <a:ea typeface="微软雅黑" panose="020B0503020204020204" pitchFamily="34" charset="-122"/>
              </a:rPr>
              <a:t>下面介绍几种修改数据表结构信息的方法。</a:t>
            </a:r>
          </a:p>
        </p:txBody>
      </p:sp>
      <p:pic>
        <p:nvPicPr>
          <p:cNvPr id="3" name="图片 2"/>
          <p:cNvPicPr>
            <a:picLocks noChangeAspect="1"/>
          </p:cNvPicPr>
          <p:nvPr/>
        </p:nvPicPr>
        <p:blipFill>
          <a:blip r:embed="rId4"/>
          <a:stretch>
            <a:fillRect/>
          </a:stretch>
        </p:blipFill>
        <p:spPr>
          <a:xfrm>
            <a:off x="1011196" y="1629594"/>
            <a:ext cx="3715858" cy="4006159"/>
          </a:xfrm>
          <a:prstGeom prst="rect">
            <a:avLst/>
          </a:prstGeom>
        </p:spPr>
      </p:pic>
      <p:sp>
        <p:nvSpPr>
          <p:cNvPr id="5" name="矩形 4"/>
          <p:cNvSpPr/>
          <p:nvPr/>
        </p:nvSpPr>
        <p:spPr>
          <a:xfrm>
            <a:off x="1702435" y="5559425"/>
            <a:ext cx="9969500" cy="76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69752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修改数据表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a:p>
            <a:pPr algn="l"/>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a:p>
            <a:pPr algn="l"/>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37" name="图片 36"/>
          <p:cNvPicPr>
            <a:picLocks noChangeAspect="1"/>
          </p:cNvPicPr>
          <p:nvPr/>
        </p:nvPicPr>
        <p:blipFill>
          <a:blip r:embed="rId3"/>
          <a:stretch>
            <a:fillRect/>
          </a:stretch>
        </p:blipFill>
        <p:spPr>
          <a:xfrm>
            <a:off x="1202079" y="1836148"/>
            <a:ext cx="9829793" cy="776287"/>
          </a:xfrm>
          <a:prstGeom prst="rect">
            <a:avLst/>
          </a:prstGeom>
        </p:spPr>
      </p:pic>
      <p:pic>
        <p:nvPicPr>
          <p:cNvPr id="46" name="图片 45"/>
          <p:cNvPicPr>
            <a:picLocks noChangeAspect="1"/>
          </p:cNvPicPr>
          <p:nvPr/>
        </p:nvPicPr>
        <p:blipFill>
          <a:blip r:embed="rId3"/>
          <a:stretch>
            <a:fillRect/>
          </a:stretch>
        </p:blipFill>
        <p:spPr>
          <a:xfrm>
            <a:off x="1162029" y="3761283"/>
            <a:ext cx="9847681" cy="648335"/>
          </a:xfrm>
          <a:prstGeom prst="rect">
            <a:avLst/>
          </a:prstGeom>
        </p:spPr>
      </p:pic>
      <p:sp>
        <p:nvSpPr>
          <p:cNvPr id="47" name="矩形 46"/>
          <p:cNvSpPr/>
          <p:nvPr/>
        </p:nvSpPr>
        <p:spPr bwMode="auto">
          <a:xfrm>
            <a:off x="2224737" y="3774941"/>
            <a:ext cx="7848600" cy="460375"/>
          </a:xfrm>
          <a:prstGeom prst="rect">
            <a:avLst/>
          </a:prstGeom>
        </p:spPr>
        <p:txBody>
          <a:bodyPr wrap="square">
            <a:spAutoFit/>
          </a:bodyPr>
          <a:lstStyle/>
          <a:p>
            <a:pPr>
              <a:lnSpc>
                <a:spcPct val="150000"/>
              </a:lnSpc>
              <a:defRPr/>
            </a:pP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ALTER TABLE </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managed_table</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RENAME TO </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managed_table_new</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t>
            </a:r>
          </a:p>
        </p:txBody>
      </p:sp>
      <p:sp>
        <p:nvSpPr>
          <p:cNvPr id="100" name="文本框 99"/>
          <p:cNvSpPr txBox="1"/>
          <p:nvPr/>
        </p:nvSpPr>
        <p:spPr>
          <a:xfrm>
            <a:off x="1134416" y="1199860"/>
            <a:ext cx="6688982" cy="400110"/>
          </a:xfrm>
          <a:prstGeom prst="rect">
            <a:avLst/>
          </a:prstGeom>
          <a:noFill/>
          <a:ln w="9525">
            <a:noFill/>
          </a:ln>
        </p:spPr>
        <p:txBody>
          <a:bodyPr wrap="square">
            <a:spAutoFit/>
          </a:bodyPr>
          <a:lstStyle/>
          <a:p>
            <a:pPr indent="0"/>
            <a:r>
              <a:rPr sz="2000" b="0" dirty="0" err="1">
                <a:solidFill>
                  <a:srgbClr val="1369B2"/>
                </a:solidFill>
                <a:latin typeface="微软雅黑" panose="020B0503020204020204" pitchFamily="34" charset="-122"/>
                <a:ea typeface="微软雅黑" panose="020B0503020204020204" pitchFamily="34" charset="-122"/>
              </a:rPr>
              <a:t>重命名数据表</a:t>
            </a:r>
            <a:r>
              <a:rPr sz="2000" b="0" dirty="0" err="1">
                <a:solidFill>
                  <a:srgbClr val="595959"/>
                </a:solidFill>
                <a:latin typeface="微软雅黑" panose="020B0503020204020204" pitchFamily="34" charset="-122"/>
                <a:ea typeface="微软雅黑" panose="020B0503020204020204" pitchFamily="34" charset="-122"/>
              </a:rPr>
              <a:t>是指修改数据表的名称</a:t>
            </a:r>
            <a:r>
              <a:rPr lang="zh-CN" altLang="en-US" sz="2000" b="0" dirty="0">
                <a:solidFill>
                  <a:srgbClr val="595959"/>
                </a:solidFill>
                <a:latin typeface="微软雅黑" panose="020B0503020204020204" pitchFamily="34" charset="-122"/>
                <a:ea typeface="微软雅黑" panose="020B0503020204020204" pitchFamily="34" charset="-122"/>
              </a:rPr>
              <a:t>，</a:t>
            </a:r>
            <a:r>
              <a:rPr lang="zh-CN" altLang="en-US" sz="2000" b="0" dirty="0">
                <a:latin typeface="微软雅黑" panose="020B0503020204020204" pitchFamily="34" charset="-122"/>
                <a:ea typeface="微软雅黑" panose="020B0503020204020204" pitchFamily="34" charset="-122"/>
              </a:rPr>
              <a:t>语法格式如下：</a:t>
            </a:r>
            <a:endParaRPr lang="en-US" altLang="zh-CN" sz="2000" b="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1158540" y="2039625"/>
            <a:ext cx="7399411" cy="369332"/>
          </a:xfrm>
          <a:prstGeom prst="rect">
            <a:avLst/>
          </a:prstGeom>
          <a:noFill/>
          <a:ln w="9525">
            <a:noFill/>
          </a:ln>
        </p:spPr>
        <p:txBody>
          <a:bodyPr wrap="square">
            <a:spAutoFit/>
          </a:bodyPr>
          <a:lstStyle/>
          <a:p>
            <a:pPr indent="266700"/>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ALTER TABLE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table_name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RENAME TO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new_table_name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t>
            </a:r>
            <a:endPar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4" name="文本框 3"/>
          <p:cNvSpPr txBox="1"/>
          <p:nvPr/>
        </p:nvSpPr>
        <p:spPr>
          <a:xfrm>
            <a:off x="2399467" y="2969262"/>
            <a:ext cx="8620919" cy="458908"/>
          </a:xfrm>
          <a:prstGeom prst="rect">
            <a:avLst/>
          </a:prstGeom>
          <a:noFill/>
          <a:ln w="9525">
            <a:noFill/>
          </a:ln>
        </p:spPr>
        <p:txBody>
          <a:bodyPr wrap="square">
            <a:spAutoFit/>
          </a:bodyPr>
          <a:lstStyle/>
          <a:p>
            <a:pPr indent="0" fontAlgn="auto">
              <a:lnSpc>
                <a:spcPct val="150000"/>
              </a:lnSpc>
            </a:pPr>
            <a:r>
              <a:rPr sz="1800" b="0" dirty="0" err="1">
                <a:latin typeface="微软雅黑" panose="020B0503020204020204" pitchFamily="34" charset="-122"/>
                <a:ea typeface="微软雅黑" panose="020B0503020204020204" pitchFamily="34" charset="-122"/>
              </a:rPr>
              <a:t>将数据库hive_database的内部表managed_table重命名为managed_table_new</a:t>
            </a:r>
            <a:r>
              <a:rPr lang="zh-CN" sz="1800" b="0" dirty="0">
                <a:latin typeface="微软雅黑" panose="020B0503020204020204" pitchFamily="34" charset="-122"/>
                <a:ea typeface="微软雅黑" panose="020B0503020204020204" pitchFamily="34" charset="-122"/>
              </a:rPr>
              <a:t>。</a:t>
            </a:r>
          </a:p>
        </p:txBody>
      </p:sp>
      <p:sp>
        <p:nvSpPr>
          <p:cNvPr id="10" name="矩形 9"/>
          <p:cNvSpPr/>
          <p:nvPr/>
        </p:nvSpPr>
        <p:spPr>
          <a:xfrm>
            <a:off x="1154365" y="2907885"/>
            <a:ext cx="1070372" cy="63782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4" name="矩形 13"/>
          <p:cNvSpPr/>
          <p:nvPr/>
        </p:nvSpPr>
        <p:spPr>
          <a:xfrm>
            <a:off x="1143690" y="2907886"/>
            <a:ext cx="9866021"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pic>
        <p:nvPicPr>
          <p:cNvPr id="2" name="图片 1"/>
          <p:cNvPicPr>
            <a:picLocks noChangeAspect="1"/>
          </p:cNvPicPr>
          <p:nvPr/>
        </p:nvPicPr>
        <p:blipFill>
          <a:blip r:embed="rId4"/>
          <a:stretch>
            <a:fillRect/>
          </a:stretch>
        </p:blipFill>
        <p:spPr>
          <a:xfrm>
            <a:off x="3333115" y="4725670"/>
            <a:ext cx="5400000" cy="165145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482260"/>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修改数据表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a:p>
            <a:pPr algn="l"/>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37" name="图片 36"/>
          <p:cNvPicPr>
            <a:picLocks noChangeAspect="1"/>
          </p:cNvPicPr>
          <p:nvPr/>
        </p:nvPicPr>
        <p:blipFill>
          <a:blip r:embed="rId3"/>
          <a:stretch>
            <a:fillRect/>
          </a:stretch>
        </p:blipFill>
        <p:spPr>
          <a:xfrm>
            <a:off x="1231718" y="1853535"/>
            <a:ext cx="9361330" cy="1021080"/>
          </a:xfrm>
          <a:prstGeom prst="rect">
            <a:avLst/>
          </a:prstGeom>
        </p:spPr>
      </p:pic>
      <p:sp>
        <p:nvSpPr>
          <p:cNvPr id="100" name="文本框 99"/>
          <p:cNvSpPr txBox="1"/>
          <p:nvPr/>
        </p:nvSpPr>
        <p:spPr>
          <a:xfrm>
            <a:off x="1054646" y="1090590"/>
            <a:ext cx="6263005" cy="499560"/>
          </a:xfrm>
          <a:prstGeom prst="rect">
            <a:avLst/>
          </a:prstGeom>
          <a:noFill/>
          <a:ln w="9525">
            <a:noFill/>
          </a:ln>
        </p:spPr>
        <p:txBody>
          <a:bodyPr wrap="square">
            <a:spAutoFit/>
          </a:bodyPr>
          <a:lstStyle/>
          <a:p>
            <a:pPr indent="0" fontAlgn="auto">
              <a:lnSpc>
                <a:spcPct val="150000"/>
              </a:lnSpc>
            </a:pPr>
            <a:r>
              <a:rPr lang="en-US" sz="2000" b="0" dirty="0" err="1">
                <a:latin typeface="微软雅黑" panose="020B0503020204020204" pitchFamily="34" charset="-122"/>
                <a:ea typeface="微软雅黑" panose="020B0503020204020204" pitchFamily="34" charset="-122"/>
              </a:rPr>
              <a:t> </a:t>
            </a:r>
            <a:r>
              <a:rPr sz="2000" b="0" dirty="0" err="1">
                <a:solidFill>
                  <a:srgbClr val="1369B2"/>
                </a:solidFill>
                <a:latin typeface="微软雅黑" panose="020B0503020204020204" pitchFamily="34" charset="-122"/>
                <a:ea typeface="微软雅黑" panose="020B0503020204020204" pitchFamily="34" charset="-122"/>
              </a:rPr>
              <a:t>修改数据表属性</a:t>
            </a:r>
            <a:r>
              <a:rPr sz="2000" b="0" dirty="0" err="1">
                <a:latin typeface="微软雅黑" panose="020B0503020204020204" pitchFamily="34" charset="-122"/>
                <a:ea typeface="微软雅黑" panose="020B0503020204020204" pitchFamily="34" charset="-122"/>
              </a:rPr>
              <a:t>的语法格式</a:t>
            </a:r>
            <a:r>
              <a:rPr lang="zh-CN" sz="2000" b="0" dirty="0">
                <a:latin typeface="微软雅黑" panose="020B0503020204020204" pitchFamily="34" charset="-122"/>
                <a:ea typeface="微软雅黑" panose="020B0503020204020204" pitchFamily="34" charset="-122"/>
              </a:rPr>
              <a:t>。</a:t>
            </a:r>
            <a:r>
              <a:rPr sz="2000" b="0" dirty="0">
                <a:latin typeface="微软雅黑" panose="020B0503020204020204" pitchFamily="34" charset="-122"/>
                <a:ea typeface="微软雅黑" panose="020B0503020204020204" pitchFamily="34" charset="-122"/>
              </a:rPr>
              <a:t> </a:t>
            </a:r>
            <a:endParaRPr lang="zh-CN" sz="2000" b="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1270380" y="1862655"/>
            <a:ext cx="9361330" cy="874407"/>
          </a:xfrm>
          <a:prstGeom prst="rect">
            <a:avLst/>
          </a:prstGeom>
          <a:noFill/>
          <a:ln w="9525">
            <a:noFill/>
          </a:ln>
        </p:spPr>
        <p:txBody>
          <a:bodyPr wrap="square">
            <a:spAutoFit/>
          </a:bodyPr>
          <a:lstStyle/>
          <a:p>
            <a:pPr indent="266700" fontAlgn="auto">
              <a:lnSpc>
                <a:spcPct val="150000"/>
              </a:lnSpc>
            </a:pP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ALTER TABLE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table_name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SET TBLPROPERTIES(</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property_name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property_value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property_name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property_value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 );</a:t>
            </a:r>
          </a:p>
        </p:txBody>
      </p:sp>
      <p:sp>
        <p:nvSpPr>
          <p:cNvPr id="4" name="文本框 3"/>
          <p:cNvSpPr txBox="1"/>
          <p:nvPr/>
        </p:nvSpPr>
        <p:spPr>
          <a:xfrm>
            <a:off x="2455196" y="3221054"/>
            <a:ext cx="7383720" cy="458908"/>
          </a:xfrm>
          <a:prstGeom prst="rect">
            <a:avLst/>
          </a:prstGeom>
          <a:noFill/>
          <a:ln w="9525">
            <a:noFill/>
          </a:ln>
        </p:spPr>
        <p:txBody>
          <a:bodyPr wrap="square">
            <a:spAutoFit/>
          </a:bodyPr>
          <a:lstStyle/>
          <a:p>
            <a:pPr indent="0" fontAlgn="auto">
              <a:lnSpc>
                <a:spcPct val="150000"/>
              </a:lnSpc>
            </a:pPr>
            <a:r>
              <a:rPr lang="zh-CN" sz="1800" b="0" dirty="0">
                <a:latin typeface="微软雅黑" panose="020B0503020204020204" pitchFamily="34" charset="-122"/>
                <a:ea typeface="微软雅黑" panose="020B0503020204020204" pitchFamily="34" charset="-122"/>
              </a:rPr>
              <a:t>修改内部表 managed_table_new 的属性comment。</a:t>
            </a:r>
          </a:p>
        </p:txBody>
      </p:sp>
      <p:sp>
        <p:nvSpPr>
          <p:cNvPr id="2" name="文本框 1"/>
          <p:cNvSpPr txBox="1"/>
          <p:nvPr/>
        </p:nvSpPr>
        <p:spPr>
          <a:xfrm>
            <a:off x="1231718" y="4198602"/>
            <a:ext cx="9361330" cy="874407"/>
          </a:xfrm>
          <a:prstGeom prst="rect">
            <a:avLst/>
          </a:prstGeom>
          <a:solidFill>
            <a:schemeClr val="bg1">
              <a:lumMod val="95000"/>
            </a:schemeClr>
          </a:solidFill>
          <a:ln w="9525">
            <a:noFill/>
          </a:ln>
        </p:spPr>
        <p:txBody>
          <a:bodyPr wrap="square">
            <a:spAutoFit/>
          </a:bodyPr>
          <a:lstStyle/>
          <a:p>
            <a:pPr indent="266700" fontAlgn="auto">
              <a:lnSpc>
                <a:spcPct val="150000"/>
              </a:lnSpc>
            </a:pP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ALTER TABLE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managed_table_new</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SET TBLPROPERTIES("</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comment</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"="This is a </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new</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managed</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table</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t>
            </a:r>
            <a:endPar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10" name="矩形 9"/>
          <p:cNvSpPr/>
          <p:nvPr/>
        </p:nvSpPr>
        <p:spPr>
          <a:xfrm>
            <a:off x="1236375" y="3182630"/>
            <a:ext cx="1133225" cy="634973"/>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2" name="矩形 11"/>
          <p:cNvSpPr/>
          <p:nvPr/>
        </p:nvSpPr>
        <p:spPr>
          <a:xfrm>
            <a:off x="1236375" y="3179779"/>
            <a:ext cx="7275831"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482260"/>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修改数据表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a:p>
            <a:pPr algn="l"/>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flipH="1">
            <a:off x="906357" y="1160149"/>
            <a:ext cx="1624965" cy="460375"/>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dirty="0">
                <a:solidFill>
                  <a:schemeClr val="bg1"/>
                </a:solidFill>
                <a:latin typeface="Impact" panose="020B0806030902050204" charset="0"/>
                <a:ea typeface="微软雅黑" panose="020B0503020204020204" pitchFamily="34" charset="-122"/>
                <a:sym typeface="Arial" panose="020B0604020202020204" pitchFamily="34" charset="0"/>
              </a:rPr>
              <a:t>语法格式</a:t>
            </a:r>
          </a:p>
        </p:txBody>
      </p:sp>
      <p:pic>
        <p:nvPicPr>
          <p:cNvPr id="37" name="图片 36"/>
          <p:cNvPicPr>
            <a:picLocks noChangeAspect="1"/>
          </p:cNvPicPr>
          <p:nvPr/>
        </p:nvPicPr>
        <p:blipFill>
          <a:blip r:embed="rId3"/>
          <a:stretch>
            <a:fillRect/>
          </a:stretch>
        </p:blipFill>
        <p:spPr>
          <a:xfrm>
            <a:off x="1279185" y="1799652"/>
            <a:ext cx="9107899" cy="1449705"/>
          </a:xfrm>
          <a:prstGeom prst="rect">
            <a:avLst/>
          </a:prstGeom>
        </p:spPr>
      </p:pic>
      <p:sp>
        <p:nvSpPr>
          <p:cNvPr id="100" name="文本框 99"/>
          <p:cNvSpPr txBox="1"/>
          <p:nvPr/>
        </p:nvSpPr>
        <p:spPr>
          <a:xfrm>
            <a:off x="1143690" y="1100740"/>
            <a:ext cx="9767536" cy="499560"/>
          </a:xfrm>
          <a:prstGeom prst="rect">
            <a:avLst/>
          </a:prstGeom>
          <a:noFill/>
          <a:ln w="9525">
            <a:noFill/>
          </a:ln>
        </p:spPr>
        <p:txBody>
          <a:bodyPr wrap="square">
            <a:spAutoFit/>
          </a:bodyPr>
          <a:lstStyle/>
          <a:p>
            <a:pPr indent="0" fontAlgn="auto">
              <a:lnSpc>
                <a:spcPct val="150000"/>
              </a:lnSpc>
            </a:pPr>
            <a:r>
              <a:rPr sz="2000" b="0" dirty="0" err="1">
                <a:solidFill>
                  <a:srgbClr val="1369B2"/>
                </a:solidFill>
                <a:latin typeface="微软雅黑" panose="020B0503020204020204" pitchFamily="34" charset="-122"/>
                <a:ea typeface="微软雅黑" panose="020B0503020204020204" pitchFamily="34" charset="-122"/>
              </a:rPr>
              <a:t>修改数据表列</a:t>
            </a:r>
            <a:r>
              <a:rPr sz="2000" b="0" dirty="0" err="1">
                <a:latin typeface="微软雅黑" panose="020B0503020204020204" pitchFamily="34" charset="-122"/>
                <a:ea typeface="微软雅黑" panose="020B0503020204020204" pitchFamily="34" charset="-122"/>
              </a:rPr>
              <a:t>是指修改数据表中列的</a:t>
            </a:r>
            <a:r>
              <a:rPr sz="2000" b="0" dirty="0" err="1">
                <a:solidFill>
                  <a:schemeClr val="accent1"/>
                </a:solidFill>
                <a:latin typeface="微软雅黑" panose="020B0503020204020204" pitchFamily="34" charset="-122"/>
                <a:ea typeface="微软雅黑" panose="020B0503020204020204" pitchFamily="34" charset="-122"/>
              </a:rPr>
              <a:t>名称、描述、数据类型</a:t>
            </a:r>
            <a:r>
              <a:rPr sz="2000" b="0" dirty="0" err="1">
                <a:latin typeface="微软雅黑" panose="020B0503020204020204" pitchFamily="34" charset="-122"/>
                <a:ea typeface="微软雅黑" panose="020B0503020204020204" pitchFamily="34" charset="-122"/>
              </a:rPr>
              <a:t>或者</a:t>
            </a:r>
            <a:r>
              <a:rPr sz="2000" b="0" dirty="0" err="1">
                <a:solidFill>
                  <a:schemeClr val="accent1"/>
                </a:solidFill>
                <a:latin typeface="微软雅黑" panose="020B0503020204020204" pitchFamily="34" charset="-122"/>
                <a:ea typeface="微软雅黑" panose="020B0503020204020204" pitchFamily="34" charset="-122"/>
              </a:rPr>
              <a:t>列</a:t>
            </a:r>
            <a:r>
              <a:rPr sz="2000" b="0" dirty="0" err="1">
                <a:latin typeface="微软雅黑" panose="020B0503020204020204" pitchFamily="34" charset="-122"/>
                <a:ea typeface="微软雅黑" panose="020B0503020204020204" pitchFamily="34" charset="-122"/>
              </a:rPr>
              <a:t>的位置</a:t>
            </a:r>
            <a:r>
              <a:rPr lang="zh-CN" altLang="en-US" sz="2000" b="0" dirty="0">
                <a:latin typeface="微软雅黑" panose="020B0503020204020204" pitchFamily="34" charset="-122"/>
                <a:ea typeface="微软雅黑" panose="020B0503020204020204" pitchFamily="34" charset="-122"/>
              </a:rPr>
              <a:t>，语法如下：</a:t>
            </a:r>
            <a:r>
              <a:rPr sz="1800" b="0" dirty="0">
                <a:latin typeface="微软雅黑" panose="020B0503020204020204" pitchFamily="34" charset="-122"/>
                <a:ea typeface="微软雅黑" panose="020B0503020204020204" pitchFamily="34" charset="-122"/>
              </a:rPr>
              <a:t> </a:t>
            </a:r>
            <a:endParaRPr lang="zh-CN" sz="1800" b="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1313983" y="1981398"/>
            <a:ext cx="8968199" cy="874407"/>
          </a:xfrm>
          <a:prstGeom prst="rect">
            <a:avLst/>
          </a:prstGeom>
          <a:noFill/>
          <a:ln w="9525">
            <a:noFill/>
          </a:ln>
        </p:spPr>
        <p:txBody>
          <a:bodyPr wrap="square">
            <a:spAutoFit/>
          </a:bodyPr>
          <a:lstStyle/>
          <a:p>
            <a:pPr indent="266700" fontAlgn="auto">
              <a:lnSpc>
                <a:spcPct val="150000"/>
              </a:lnSpc>
            </a:pP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ALTER TABLE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table_name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CHANGE [COLUMN]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col_old_name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col_new_name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column_type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[COMMENT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col_comment</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[FIRST|AFTER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column_name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t>
            </a:r>
          </a:p>
        </p:txBody>
      </p:sp>
      <p:sp>
        <p:nvSpPr>
          <p:cNvPr id="2" name="文本框 1"/>
          <p:cNvSpPr txBox="1"/>
          <p:nvPr/>
        </p:nvSpPr>
        <p:spPr>
          <a:xfrm>
            <a:off x="1278890" y="3382645"/>
            <a:ext cx="9108440" cy="2861310"/>
          </a:xfrm>
          <a:prstGeom prst="rect">
            <a:avLst/>
          </a:prstGeom>
          <a:noFill/>
          <a:ln w="9525">
            <a:noFill/>
          </a:ln>
        </p:spPr>
        <p:txBody>
          <a:bodyPr wrap="square">
            <a:spAutoFit/>
          </a:bodyPr>
          <a:lstStyle/>
          <a:p>
            <a:pPr marL="285750" indent="-285750" fontAlgn="auto">
              <a:lnSpc>
                <a:spcPct val="150000"/>
              </a:lnSpc>
              <a:buFont typeface="Wingdings" panose="05000000000000000000" charset="0"/>
              <a:buChar char="l"/>
            </a:pPr>
            <a:r>
              <a:rPr lang="en-US" sz="2000" b="0" dirty="0">
                <a:latin typeface="微软雅黑" panose="020B0503020204020204" pitchFamily="34" charset="-122"/>
                <a:ea typeface="微软雅黑" panose="020B0503020204020204" pitchFamily="34" charset="-122"/>
                <a:cs typeface="微软雅黑" panose="020B0503020204020204" pitchFamily="34" charset="-122"/>
              </a:rPr>
              <a:t> ALTER TABLE</a:t>
            </a:r>
            <a:r>
              <a:rPr lang="zh-CN" sz="2000" b="0" dirty="0">
                <a:latin typeface="微软雅黑" panose="020B0503020204020204" pitchFamily="34" charset="-122"/>
                <a:ea typeface="微软雅黑" panose="020B0503020204020204" pitchFamily="34" charset="-122"/>
                <a:cs typeface="微软雅黑" panose="020B0503020204020204" pitchFamily="34" charset="-122"/>
              </a:rPr>
              <a:t>：表示</a:t>
            </a:r>
            <a:r>
              <a:rPr lang="zh-CN" sz="2000" b="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修改</a:t>
            </a:r>
            <a:r>
              <a:rPr lang="zh-CN" sz="2000" b="0" dirty="0">
                <a:latin typeface="微软雅黑" panose="020B0503020204020204" pitchFamily="34" charset="-122"/>
                <a:ea typeface="微软雅黑" panose="020B0503020204020204" pitchFamily="34" charset="-122"/>
                <a:cs typeface="微软雅黑" panose="020B0503020204020204" pitchFamily="34" charset="-122"/>
              </a:rPr>
              <a:t>数据表</a:t>
            </a:r>
            <a:r>
              <a:rPr lang="zh-CN" sz="2000" b="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结构信息</a:t>
            </a:r>
            <a:r>
              <a:rPr lang="zh-CN" sz="2000" b="0" dirty="0">
                <a:latin typeface="微软雅黑" panose="020B0503020204020204" pitchFamily="34" charset="-122"/>
                <a:ea typeface="微软雅黑" panose="020B0503020204020204" pitchFamily="34" charset="-122"/>
                <a:cs typeface="微软雅黑" panose="020B0503020204020204" pitchFamily="34" charset="-122"/>
              </a:rPr>
              <a:t>的语句；</a:t>
            </a:r>
          </a:p>
          <a:p>
            <a:pPr marL="285750" indent="-285750" fontAlgn="auto">
              <a:lnSpc>
                <a:spcPct val="150000"/>
              </a:lnSpc>
              <a:buFont typeface="Wingdings" panose="05000000000000000000" charset="0"/>
              <a:buChar char="l"/>
            </a:pPr>
            <a:r>
              <a:rPr lang="en-US" sz="2000" b="0" dirty="0">
                <a:latin typeface="微软雅黑" panose="020B0503020204020204" pitchFamily="34" charset="-122"/>
                <a:ea typeface="微软雅黑" panose="020B0503020204020204" pitchFamily="34" charset="-122"/>
                <a:cs typeface="微软雅黑" panose="020B0503020204020204" pitchFamily="34" charset="-122"/>
              </a:rPr>
              <a:t>CHANGE [COLUMN]</a:t>
            </a:r>
            <a:r>
              <a:rPr lang="zh-CN" sz="2000" b="0" dirty="0">
                <a:latin typeface="微软雅黑" panose="020B0503020204020204" pitchFamily="34" charset="-122"/>
                <a:ea typeface="微软雅黑" panose="020B0503020204020204" pitchFamily="34" charset="-122"/>
                <a:cs typeface="微软雅黑" panose="020B0503020204020204" pitchFamily="34" charset="-122"/>
              </a:rPr>
              <a:t>：用于</a:t>
            </a:r>
            <a:r>
              <a:rPr lang="zh-CN" sz="2000" b="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修改数据表列</a:t>
            </a:r>
            <a:r>
              <a:rPr lang="zh-CN" sz="2000" b="0" dirty="0">
                <a:latin typeface="微软雅黑" panose="020B0503020204020204" pitchFamily="34" charset="-122"/>
                <a:ea typeface="微软雅黑" panose="020B0503020204020204" pitchFamily="34" charset="-122"/>
                <a:cs typeface="微软雅黑" panose="020B0503020204020204" pitchFamily="34" charset="-122"/>
              </a:rPr>
              <a:t>的操作；</a:t>
            </a:r>
          </a:p>
          <a:p>
            <a:pPr marL="285750" indent="-285750" fontAlgn="auto">
              <a:lnSpc>
                <a:spcPct val="150000"/>
              </a:lnSpc>
              <a:buFont typeface="Wingdings" panose="05000000000000000000" charset="0"/>
              <a:buChar char="l"/>
            </a:pPr>
            <a:r>
              <a:rPr lang="en-US" sz="2000" b="0" dirty="0" err="1">
                <a:latin typeface="微软雅黑" panose="020B0503020204020204" pitchFamily="34" charset="-122"/>
                <a:ea typeface="微软雅黑" panose="020B0503020204020204" pitchFamily="34" charset="-122"/>
                <a:cs typeface="微软雅黑" panose="020B0503020204020204" pitchFamily="34" charset="-122"/>
              </a:rPr>
              <a:t>table_name</a:t>
            </a:r>
            <a:r>
              <a:rPr lang="zh-CN" sz="2000" b="0" dirty="0">
                <a:latin typeface="微软雅黑" panose="020B0503020204020204" pitchFamily="34" charset="-122"/>
                <a:ea typeface="微软雅黑" panose="020B0503020204020204" pitchFamily="34" charset="-122"/>
                <a:cs typeface="微软雅黑" panose="020B0503020204020204" pitchFamily="34" charset="-122"/>
              </a:rPr>
              <a:t>：指定需要修改列的</a:t>
            </a:r>
            <a:r>
              <a:rPr lang="zh-CN" sz="2000" b="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数据表名称</a:t>
            </a:r>
            <a:r>
              <a:rPr lang="zh-CN" sz="2000" b="0" dirty="0">
                <a:latin typeface="微软雅黑" panose="020B0503020204020204" pitchFamily="34" charset="-122"/>
                <a:ea typeface="微软雅黑" panose="020B0503020204020204" pitchFamily="34" charset="-122"/>
                <a:cs typeface="微软雅黑" panose="020B0503020204020204" pitchFamily="34" charset="-122"/>
              </a:rPr>
              <a:t>；</a:t>
            </a:r>
          </a:p>
          <a:p>
            <a:pPr marL="285750" indent="-285750" fontAlgn="auto">
              <a:lnSpc>
                <a:spcPct val="150000"/>
              </a:lnSpc>
              <a:buFont typeface="Wingdings" panose="05000000000000000000" charset="0"/>
              <a:buChar char="l"/>
            </a:pPr>
            <a:r>
              <a:rPr lang="en-US" sz="2000" b="0" dirty="0" err="1">
                <a:latin typeface="微软雅黑" panose="020B0503020204020204" pitchFamily="34" charset="-122"/>
                <a:ea typeface="微软雅黑" panose="020B0503020204020204" pitchFamily="34" charset="-122"/>
                <a:cs typeface="微软雅黑" panose="020B0503020204020204" pitchFamily="34" charset="-122"/>
              </a:rPr>
              <a:t>col_old_name</a:t>
            </a:r>
            <a:r>
              <a:rPr lang="zh-CN" sz="2000" b="0" dirty="0">
                <a:latin typeface="微软雅黑" panose="020B0503020204020204" pitchFamily="34" charset="-122"/>
                <a:ea typeface="微软雅黑" panose="020B0503020204020204" pitchFamily="34" charset="-122"/>
                <a:cs typeface="微软雅黑" panose="020B0503020204020204" pitchFamily="34" charset="-122"/>
              </a:rPr>
              <a:t>：指定需要</a:t>
            </a:r>
            <a:r>
              <a:rPr lang="zh-CN" sz="2000" b="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修改的列名</a:t>
            </a:r>
            <a:r>
              <a:rPr lang="zh-CN" sz="2000" b="0" dirty="0">
                <a:latin typeface="微软雅黑" panose="020B0503020204020204" pitchFamily="34" charset="-122"/>
                <a:ea typeface="微软雅黑" panose="020B0503020204020204" pitchFamily="34" charset="-122"/>
                <a:cs typeface="微软雅黑" panose="020B0503020204020204" pitchFamily="34" charset="-122"/>
              </a:rPr>
              <a:t>；</a:t>
            </a:r>
          </a:p>
          <a:p>
            <a:pPr marL="285750" indent="-285750" fontAlgn="auto">
              <a:lnSpc>
                <a:spcPct val="150000"/>
              </a:lnSpc>
              <a:buFont typeface="Wingdings" panose="05000000000000000000" charset="0"/>
              <a:buChar char="l"/>
            </a:pPr>
            <a:r>
              <a:rPr lang="en-US" sz="2000" b="0" dirty="0" err="1">
                <a:latin typeface="微软雅黑" panose="020B0503020204020204" pitchFamily="34" charset="-122"/>
                <a:ea typeface="微软雅黑" panose="020B0503020204020204" pitchFamily="34" charset="-122"/>
                <a:cs typeface="微软雅黑" panose="020B0503020204020204" pitchFamily="34" charset="-122"/>
              </a:rPr>
              <a:t>col_new_name</a:t>
            </a:r>
            <a:r>
              <a:rPr lang="zh-CN" sz="2000" b="0" dirty="0">
                <a:latin typeface="微软雅黑" panose="020B0503020204020204" pitchFamily="34" charset="-122"/>
                <a:ea typeface="微软雅黑" panose="020B0503020204020204" pitchFamily="34" charset="-122"/>
                <a:cs typeface="微软雅黑" panose="020B0503020204020204" pitchFamily="34" charset="-122"/>
              </a:rPr>
              <a:t>：指定列名被</a:t>
            </a:r>
            <a:r>
              <a:rPr lang="zh-CN" sz="2000" b="0" dirty="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修改后的新列名</a:t>
            </a:r>
            <a:r>
              <a:rPr lang="zh-CN" sz="2000" b="0" dirty="0">
                <a:latin typeface="微软雅黑" panose="020B0503020204020204" pitchFamily="34" charset="-122"/>
                <a:ea typeface="微软雅黑" panose="020B0503020204020204" pitchFamily="34" charset="-122"/>
                <a:cs typeface="微软雅黑" panose="020B0503020204020204" pitchFamily="34" charset="-122"/>
              </a:rPr>
              <a:t>；</a:t>
            </a:r>
          </a:p>
          <a:p>
            <a:pPr marL="285750" indent="-285750" fontAlgn="auto">
              <a:lnSpc>
                <a:spcPct val="150000"/>
              </a:lnSpc>
              <a:buFont typeface="Wingdings" panose="05000000000000000000" charset="0"/>
              <a:buChar char="l"/>
            </a:pPr>
            <a:r>
              <a:rPr lang="en-US" sz="2000" b="0" dirty="0" err="1">
                <a:latin typeface="微软雅黑" panose="020B0503020204020204" pitchFamily="34" charset="-122"/>
                <a:ea typeface="微软雅黑" panose="020B0503020204020204" pitchFamily="34" charset="-122"/>
                <a:cs typeface="微软雅黑" panose="020B0503020204020204" pitchFamily="34" charset="-122"/>
              </a:rPr>
              <a:t>column_type</a:t>
            </a:r>
            <a:r>
              <a:rPr lang="zh-CN" sz="2000" b="0" dirty="0">
                <a:latin typeface="微软雅黑" panose="020B0503020204020204" pitchFamily="34" charset="-122"/>
                <a:ea typeface="微软雅黑" panose="020B0503020204020204" pitchFamily="34" charset="-122"/>
                <a:cs typeface="微软雅黑" panose="020B0503020204020204" pitchFamily="34" charset="-122"/>
              </a:rPr>
              <a:t>：指定列修改后的字段类型；</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37863" y="572758"/>
            <a:ext cx="3007988"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目录</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sz="2400" dirty="0">
                <a:solidFill>
                  <a:srgbClr val="1369B2"/>
                </a:solidFill>
                <a:latin typeface="微软雅黑" panose="020B0503020204020204" pitchFamily="34" charset="-122"/>
                <a:ea typeface="微软雅黑" panose="020B0503020204020204" pitchFamily="34" charset="-122"/>
                <a:cs typeface="+mn-ea"/>
                <a:sym typeface="+mn-lt"/>
              </a:rPr>
              <a:t>Contents</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45" name="组合 44"/>
          <p:cNvGrpSpPr/>
          <p:nvPr/>
        </p:nvGrpSpPr>
        <p:grpSpPr>
          <a:xfrm>
            <a:off x="3119265" y="2060834"/>
            <a:ext cx="1178855" cy="613062"/>
            <a:chOff x="2215144" y="512330"/>
            <a:chExt cx="1230807" cy="842780"/>
          </a:xfrm>
        </p:grpSpPr>
        <p:sp>
          <p:nvSpPr>
            <p:cNvPr id="46" name="平行四边形 45"/>
            <p:cNvSpPr/>
            <p:nvPr/>
          </p:nvSpPr>
          <p:spPr>
            <a:xfrm>
              <a:off x="2215144" y="512330"/>
              <a:ext cx="1120898" cy="842780"/>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47" name="文本框 9"/>
            <p:cNvSpPr txBox="1"/>
            <p:nvPr/>
          </p:nvSpPr>
          <p:spPr>
            <a:xfrm>
              <a:off x="2379152" y="549996"/>
              <a:ext cx="1066799" cy="803893"/>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48" name="组合 47"/>
          <p:cNvGrpSpPr/>
          <p:nvPr/>
        </p:nvGrpSpPr>
        <p:grpSpPr>
          <a:xfrm>
            <a:off x="3028460" y="3120297"/>
            <a:ext cx="1192190" cy="618406"/>
            <a:chOff x="2215144" y="2026500"/>
            <a:chExt cx="1244730" cy="850129"/>
          </a:xfrm>
        </p:grpSpPr>
        <p:sp>
          <p:nvSpPr>
            <p:cNvPr id="49" name="平行四边形 48"/>
            <p:cNvSpPr/>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0" name="文本框 10"/>
            <p:cNvSpPr txBox="1"/>
            <p:nvPr/>
          </p:nvSpPr>
          <p:spPr>
            <a:xfrm>
              <a:off x="2393075" y="2026500"/>
              <a:ext cx="1066799" cy="803896"/>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1" name="组合 50"/>
          <p:cNvGrpSpPr/>
          <p:nvPr/>
        </p:nvGrpSpPr>
        <p:grpSpPr>
          <a:xfrm>
            <a:off x="2857645" y="4145490"/>
            <a:ext cx="1192190" cy="614525"/>
            <a:chOff x="2215144" y="3084852"/>
            <a:chExt cx="1244730" cy="844793"/>
          </a:xfrm>
        </p:grpSpPr>
        <p:sp>
          <p:nvSpPr>
            <p:cNvPr id="52" name="平行四边形 51"/>
            <p:cNvSpPr/>
            <p:nvPr/>
          </p:nvSpPr>
          <p:spPr>
            <a:xfrm>
              <a:off x="2215144" y="3084852"/>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3" name="文本框 11"/>
            <p:cNvSpPr txBox="1"/>
            <p:nvPr/>
          </p:nvSpPr>
          <p:spPr>
            <a:xfrm>
              <a:off x="2393075" y="3125750"/>
              <a:ext cx="1066799" cy="803895"/>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0" name="组合 59"/>
          <p:cNvGrpSpPr/>
          <p:nvPr/>
        </p:nvGrpSpPr>
        <p:grpSpPr>
          <a:xfrm>
            <a:off x="4102287" y="2088819"/>
            <a:ext cx="5142331" cy="613062"/>
            <a:chOff x="4266566" y="943916"/>
            <a:chExt cx="3857250" cy="540057"/>
          </a:xfrm>
        </p:grpSpPr>
        <p:sp>
          <p:nvSpPr>
            <p:cNvPr id="61" name="矩形 60"/>
            <p:cNvSpPr/>
            <p:nvPr/>
          </p:nvSpPr>
          <p:spPr>
            <a:xfrm>
              <a:off x="4841196" y="1036090"/>
              <a:ext cx="2827147" cy="331154"/>
            </a:xfrm>
            <a:prstGeom prst="rect">
              <a:avLst/>
            </a:prstGeom>
            <a:ln w="15875">
              <a:noFill/>
            </a:ln>
          </p:spPr>
          <p:txBody>
            <a:bodyPr wrap="square" lIns="68580" tIns="34290" rIns="68580" bIns="34290">
              <a:spAutoFit/>
            </a:bodyPr>
            <a:lstStyle/>
            <a:p>
              <a:r>
                <a:rPr 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数据库</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的</a:t>
              </a:r>
              <a:r>
                <a:rPr 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基本操作</a:t>
              </a:r>
            </a:p>
          </p:txBody>
        </p:sp>
        <p:sp>
          <p:nvSpPr>
            <p:cNvPr id="62" name="平行四边形 61"/>
            <p:cNvSpPr/>
            <p:nvPr/>
          </p:nvSpPr>
          <p:spPr>
            <a:xfrm>
              <a:off x="4266566" y="94391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3" name="组合 62"/>
          <p:cNvGrpSpPr/>
          <p:nvPr/>
        </p:nvGrpSpPr>
        <p:grpSpPr>
          <a:xfrm>
            <a:off x="4050217" y="3125696"/>
            <a:ext cx="5142331" cy="613062"/>
            <a:chOff x="4315150" y="1647579"/>
            <a:chExt cx="3857250" cy="540057"/>
          </a:xfrm>
        </p:grpSpPr>
        <p:sp>
          <p:nvSpPr>
            <p:cNvPr id="64" name="矩形 63"/>
            <p:cNvSpPr/>
            <p:nvPr/>
          </p:nvSpPr>
          <p:spPr>
            <a:xfrm>
              <a:off x="4928837" y="1734718"/>
              <a:ext cx="2827147" cy="331154"/>
            </a:xfrm>
            <a:prstGeom prst="rect">
              <a:avLst/>
            </a:prstGeom>
            <a:ln w="15875">
              <a:noFill/>
            </a:ln>
          </p:spPr>
          <p:txBody>
            <a:bodyPr wrap="square" lIns="68580" tIns="34290" rIns="68580" bIns="34290">
              <a:spAutoFit/>
            </a:bodyPr>
            <a:lstStyle/>
            <a:p>
              <a:r>
                <a:rPr 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数据表的</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基本操作</a:t>
              </a:r>
              <a:endParaRPr lang="en-GB" altLang="zh-CN" sz="20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6" name="组合 65"/>
          <p:cNvGrpSpPr/>
          <p:nvPr/>
        </p:nvGrpSpPr>
        <p:grpSpPr>
          <a:xfrm>
            <a:off x="3845747" y="4175272"/>
            <a:ext cx="5142331" cy="613062"/>
            <a:chOff x="4315150" y="2341731"/>
            <a:chExt cx="3857250" cy="540057"/>
          </a:xfrm>
        </p:grpSpPr>
        <p:sp>
          <p:nvSpPr>
            <p:cNvPr id="67" name="矩形 66"/>
            <p:cNvSpPr/>
            <p:nvPr/>
          </p:nvSpPr>
          <p:spPr>
            <a:xfrm>
              <a:off x="5082211" y="2433344"/>
              <a:ext cx="2827146" cy="331154"/>
            </a:xfrm>
            <a:prstGeom prst="rect">
              <a:avLst/>
            </a:prstGeom>
            <a:ln w="15875">
              <a:noFill/>
            </a:ln>
          </p:spPr>
          <p:txBody>
            <a:bodyPr wrap="square" lIns="68580" tIns="34290" rIns="68580" bIns="34290">
              <a:spAutoFit/>
            </a:bodyPr>
            <a:lstStyle/>
            <a:p>
              <a:r>
                <a:rPr 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分区表</a:t>
              </a: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9" name="组合 68"/>
          <p:cNvGrpSpPr/>
          <p:nvPr/>
        </p:nvGrpSpPr>
        <p:grpSpPr>
          <a:xfrm>
            <a:off x="3746687" y="5211513"/>
            <a:ext cx="5142331" cy="613062"/>
            <a:chOff x="4315150" y="3035884"/>
            <a:chExt cx="3857250" cy="540057"/>
          </a:xfrm>
        </p:grpSpPr>
        <p:sp>
          <p:nvSpPr>
            <p:cNvPr id="70" name="矩形 69"/>
            <p:cNvSpPr/>
            <p:nvPr/>
          </p:nvSpPr>
          <p:spPr>
            <a:xfrm>
              <a:off x="5156515" y="3139804"/>
              <a:ext cx="2827147" cy="331154"/>
            </a:xfrm>
            <a:prstGeom prst="rect">
              <a:avLst/>
            </a:prstGeom>
            <a:ln w="15875">
              <a:noFill/>
            </a:ln>
          </p:spPr>
          <p:txBody>
            <a:bodyPr wrap="square" lIns="68580" tIns="34290" rIns="68580" bIns="34290">
              <a:spAutoFit/>
            </a:bodyPr>
            <a:lstStyle/>
            <a:p>
              <a:r>
                <a:rPr 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分桶表</a:t>
              </a: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14" name="组合 13"/>
          <p:cNvGrpSpPr/>
          <p:nvPr/>
        </p:nvGrpSpPr>
        <p:grpSpPr>
          <a:xfrm>
            <a:off x="2771920" y="5176538"/>
            <a:ext cx="1192190" cy="613061"/>
            <a:chOff x="2215144" y="4135856"/>
            <a:chExt cx="1244730" cy="842781"/>
          </a:xfrm>
        </p:grpSpPr>
        <p:sp>
          <p:nvSpPr>
            <p:cNvPr id="16" name="平行四边形 15"/>
            <p:cNvSpPr/>
            <p:nvPr/>
          </p:nvSpPr>
          <p:spPr>
            <a:xfrm>
              <a:off x="2215144" y="4135856"/>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17" name="文本框 12"/>
            <p:cNvSpPr txBox="1"/>
            <p:nvPr/>
          </p:nvSpPr>
          <p:spPr>
            <a:xfrm>
              <a:off x="2393075" y="4169272"/>
              <a:ext cx="1066799" cy="803896"/>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修改数据表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36" name="1"/>
          <p:cNvSpPr txBox="1"/>
          <p:nvPr>
            <p:custDataLst>
              <p:tags r:id="rId1"/>
            </p:custDataLst>
          </p:nvPr>
        </p:nvSpPr>
        <p:spPr>
          <a:xfrm>
            <a:off x="5036198" y="3069754"/>
            <a:ext cx="6604019" cy="1476375"/>
          </a:xfrm>
          <a:prstGeom prst="rect">
            <a:avLst/>
          </a:prstGeom>
          <a:noFill/>
          <a:ln>
            <a:noFill/>
          </a:ln>
        </p:spPr>
        <p:txBody>
          <a:bodyPr wrap="square" rtlCol="0">
            <a:spAutoFit/>
          </a:bodyPr>
          <a:lstStyle/>
          <a:p>
            <a:pPr defTabSz="457200">
              <a:lnSpc>
                <a:spcPct val="150000"/>
              </a:lnSpc>
              <a:defRPr/>
            </a:pPr>
            <a:r>
              <a:rPr sz="2000">
                <a:latin typeface="微软雅黑" panose="020B0503020204020204" pitchFamily="34" charset="-122"/>
                <a:ea typeface="微软雅黑" panose="020B0503020204020204" pitchFamily="34" charset="-122"/>
              </a:rPr>
              <a:t>在虚拟机Node_03中使用Hive客户端工具Beeline</a:t>
            </a:r>
            <a:r>
              <a:rPr lang="zh-CN" sz="2000">
                <a:latin typeface="微软雅黑" panose="020B0503020204020204" pitchFamily="34" charset="-122"/>
                <a:ea typeface="微软雅黑" panose="020B0503020204020204" pitchFamily="34" charset="-122"/>
              </a:rPr>
              <a:t>，</a:t>
            </a:r>
            <a:r>
              <a:rPr sz="2000">
                <a:latin typeface="微软雅黑" panose="020B0503020204020204" pitchFamily="34" charset="-122"/>
                <a:ea typeface="微软雅黑" panose="020B0503020204020204" pitchFamily="34" charset="-122"/>
              </a:rPr>
              <a:t>远程连接虚拟机Node_02的HiveServer2服务操作Hive</a:t>
            </a:r>
            <a:r>
              <a:rPr lang="zh-CN" sz="2000">
                <a:latin typeface="微软雅黑" panose="020B0503020204020204" pitchFamily="34" charset="-122"/>
                <a:ea typeface="微软雅黑" panose="020B0503020204020204" pitchFamily="34" charset="-122"/>
              </a:rPr>
              <a:t>，</a:t>
            </a:r>
            <a:r>
              <a:rPr sz="2000">
                <a:latin typeface="微软雅黑" panose="020B0503020204020204" pitchFamily="34" charset="-122"/>
                <a:ea typeface="微软雅黑" panose="020B0503020204020204" pitchFamily="34" charset="-122"/>
              </a:rPr>
              <a:t>讲解修改数据表列语法的实际应用</a:t>
            </a:r>
            <a:r>
              <a:rPr lang="zh-CN" sz="2000">
                <a:latin typeface="微软雅黑" panose="020B0503020204020204" pitchFamily="34" charset="-122"/>
                <a:ea typeface="微软雅黑" panose="020B0503020204020204" pitchFamily="34" charset="-122"/>
              </a:rPr>
              <a:t>，</a:t>
            </a:r>
            <a:r>
              <a:rPr sz="2000">
                <a:latin typeface="微软雅黑" panose="020B0503020204020204" pitchFamily="34" charset="-122"/>
                <a:ea typeface="微软雅黑" panose="020B0503020204020204" pitchFamily="34" charset="-122"/>
              </a:rPr>
              <a:t>具体操作步骤如下</a:t>
            </a:r>
            <a:r>
              <a:rPr lang="zh-CN" sz="2000">
                <a:latin typeface="微软雅黑" panose="020B0503020204020204" pitchFamily="34" charset="-122"/>
                <a:ea typeface="微软雅黑" panose="020B0503020204020204" pitchFamily="34" charset="-122"/>
              </a:rPr>
              <a:t>。</a:t>
            </a:r>
          </a:p>
        </p:txBody>
      </p:sp>
      <p:pic>
        <p:nvPicPr>
          <p:cNvPr id="3" name="图片 2"/>
          <p:cNvPicPr>
            <a:picLocks noChangeAspect="1"/>
          </p:cNvPicPr>
          <p:nvPr/>
        </p:nvPicPr>
        <p:blipFill>
          <a:blip r:embed="rId4"/>
          <a:stretch>
            <a:fillRect/>
          </a:stretch>
        </p:blipFill>
        <p:spPr>
          <a:xfrm>
            <a:off x="1011196" y="1629594"/>
            <a:ext cx="3715858" cy="4006159"/>
          </a:xfrm>
          <a:prstGeom prst="rect">
            <a:avLst/>
          </a:prstGeom>
        </p:spPr>
      </p:pic>
      <p:sp>
        <p:nvSpPr>
          <p:cNvPr id="5" name="矩形 4"/>
          <p:cNvSpPr/>
          <p:nvPr/>
        </p:nvSpPr>
        <p:spPr>
          <a:xfrm>
            <a:off x="1702435" y="5559425"/>
            <a:ext cx="9969500" cy="76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查看数据表</a:t>
            </a:r>
          </a:p>
        </p:txBody>
      </p:sp>
      <p:sp>
        <p:nvSpPr>
          <p:cNvPr id="12" name="圆角矩形 11"/>
          <p:cNvSpPr/>
          <p:nvPr/>
        </p:nvSpPr>
        <p:spPr>
          <a:xfrm>
            <a:off x="972820" y="1355725"/>
            <a:ext cx="1470660" cy="65024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bg1"/>
              </a:solidFill>
              <a:sym typeface="+mn-ea"/>
            </a:endParaRPr>
          </a:p>
        </p:txBody>
      </p:sp>
      <p:sp>
        <p:nvSpPr>
          <p:cNvPr id="13" name="文本框 12"/>
          <p:cNvSpPr txBox="1"/>
          <p:nvPr/>
        </p:nvSpPr>
        <p:spPr>
          <a:xfrm flipH="1">
            <a:off x="895562" y="1450979"/>
            <a:ext cx="1624965" cy="460375"/>
          </a:xfrm>
          <a:prstGeom prst="rect">
            <a:avLst/>
          </a:prstGeom>
          <a:noFill/>
          <a:ln w="9525">
            <a:noFill/>
            <a:miter/>
          </a:ln>
          <a:effectLst>
            <a:outerShdw sx="999" sy="999" algn="ctr" rotWithShape="0">
              <a:srgbClr val="000000"/>
            </a:outerShdw>
          </a:effectLst>
        </p:spPr>
        <p:txBody>
          <a:bodyPr wrap="square" anchor="t">
            <a:spAutoFit/>
          </a:bodyPr>
          <a:lstStyle/>
          <a:p>
            <a:pPr algn="ctr"/>
            <a:r>
              <a:rPr lang="en-US" altLang="zh-CN" dirty="0">
                <a:solidFill>
                  <a:schemeClr val="bg1"/>
                </a:solidFill>
                <a:latin typeface="Impact" panose="020B0806030902050204" charset="0"/>
                <a:ea typeface="微软雅黑" panose="020B0503020204020204" pitchFamily="34" charset="-122"/>
                <a:sym typeface="Arial" panose="020B0604020202020204" pitchFamily="34" charset="0"/>
              </a:rPr>
              <a:t>STEP  01</a:t>
            </a:r>
          </a:p>
        </p:txBody>
      </p:sp>
      <p:sp>
        <p:nvSpPr>
          <p:cNvPr id="14" name="文本框 13"/>
          <p:cNvSpPr txBox="1"/>
          <p:nvPr/>
        </p:nvSpPr>
        <p:spPr>
          <a:xfrm>
            <a:off x="2774315" y="1222375"/>
            <a:ext cx="8639175" cy="1014730"/>
          </a:xfrm>
          <a:prstGeom prst="rect">
            <a:avLst/>
          </a:prstGeom>
          <a:noFill/>
          <a:ln w="9525">
            <a:noFill/>
          </a:ln>
        </p:spPr>
        <p:txBody>
          <a:bodyPr wrap="square">
            <a:spAutoFit/>
          </a:bodyPr>
          <a:lstStyle/>
          <a:p>
            <a:pPr indent="0" fontAlgn="auto">
              <a:lnSpc>
                <a:spcPct val="150000"/>
              </a:lnSpc>
            </a:pPr>
            <a:r>
              <a:rPr sz="2000">
                <a:latin typeface="微软雅黑" panose="020B0503020204020204" pitchFamily="34" charset="-122"/>
                <a:ea typeface="微软雅黑" panose="020B0503020204020204" pitchFamily="34" charset="-122"/>
                <a:sym typeface="+mn-ea"/>
              </a:rPr>
              <a:t>在数据库hive_database中创建数 据表alter_managed_table</a:t>
            </a:r>
            <a:r>
              <a:rPr lang="zh-CN" sz="2000">
                <a:latin typeface="微软雅黑" panose="020B0503020204020204" pitchFamily="34" charset="-122"/>
                <a:ea typeface="微软雅黑" panose="020B0503020204020204" pitchFamily="34" charset="-122"/>
                <a:sym typeface="+mn-ea"/>
              </a:rPr>
              <a:t>，</a:t>
            </a:r>
            <a:r>
              <a:rPr sz="2000">
                <a:latin typeface="微软雅黑" panose="020B0503020204020204" pitchFamily="34" charset="-122"/>
                <a:ea typeface="微软雅黑" panose="020B0503020204020204" pitchFamily="34" charset="-122"/>
                <a:sym typeface="+mn-ea"/>
              </a:rPr>
              <a:t>该表中所有列的数据类型一致</a:t>
            </a:r>
            <a:r>
              <a:rPr lang="zh-CN" sz="2000">
                <a:latin typeface="微软雅黑" panose="020B0503020204020204" pitchFamily="34" charset="-122"/>
                <a:ea typeface="微软雅黑" panose="020B0503020204020204" pitchFamily="34" charset="-122"/>
                <a:sym typeface="+mn-ea"/>
              </a:rPr>
              <a:t>。</a:t>
            </a:r>
            <a:endParaRPr sz="2000" b="0" dirty="0">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2854960" y="2522220"/>
            <a:ext cx="8467725" cy="1014730"/>
          </a:xfrm>
          <a:prstGeom prst="rect">
            <a:avLst/>
          </a:prstGeom>
          <a:solidFill>
            <a:schemeClr val="bg1">
              <a:lumMod val="95000"/>
            </a:schemeClr>
          </a:solidFill>
        </p:spPr>
        <p:txBody>
          <a:bodyPr wrap="square" rtlCol="0">
            <a:spAutoFit/>
          </a:bodyPr>
          <a:lstStyle/>
          <a:p>
            <a:pPr>
              <a:lnSpc>
                <a:spcPct val="150000"/>
              </a:lnSpc>
              <a:defRPr/>
            </a:pPr>
            <a:r>
              <a:rPr lang="nb-NO" altLang="zh-CN" sz="200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CREATE TABLE IF NOT EXISTS alter_managed_table( id STRING, sex STRING, name STRING);</a:t>
            </a:r>
            <a:endParaRPr sz="2000" dirty="0">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2785110" y="3646805"/>
            <a:ext cx="8538210" cy="1476375"/>
          </a:xfrm>
          <a:prstGeom prst="rect">
            <a:avLst/>
          </a:prstGeom>
          <a:noFill/>
          <a:ln w="9525">
            <a:noFill/>
          </a:ln>
        </p:spPr>
        <p:txBody>
          <a:bodyPr wrap="square">
            <a:spAutoFit/>
          </a:bodyPr>
          <a:lstStyle/>
          <a:p>
            <a:pPr indent="0">
              <a:lnSpc>
                <a:spcPct val="150000"/>
              </a:lnSpc>
            </a:pPr>
            <a:r>
              <a:rPr sz="2000" b="0">
                <a:latin typeface="微软雅黑" panose="020B0503020204020204" pitchFamily="34" charset="-122"/>
                <a:ea typeface="微软雅黑" panose="020B0503020204020204" pitchFamily="34" charset="-122"/>
              </a:rPr>
              <a:t>修改数据库hive_database中数据表alter_managed_table的列sex</a:t>
            </a:r>
            <a:r>
              <a:rPr lang="zh-CN" sz="2000" b="0">
                <a:latin typeface="微软雅黑" panose="020B0503020204020204" pitchFamily="34" charset="-122"/>
                <a:ea typeface="微软雅黑" panose="020B0503020204020204" pitchFamily="34" charset="-122"/>
              </a:rPr>
              <a:t>，</a:t>
            </a:r>
            <a:r>
              <a:rPr sz="2000" b="0">
                <a:latin typeface="微软雅黑" panose="020B0503020204020204" pitchFamily="34" charset="-122"/>
                <a:ea typeface="微软雅黑" panose="020B0503020204020204" pitchFamily="34" charset="-122"/>
              </a:rPr>
              <a:t>首先重命名列sex为gender</a:t>
            </a:r>
            <a:r>
              <a:rPr lang="zh-CN" sz="2000" b="0">
                <a:latin typeface="微软雅黑" panose="020B0503020204020204" pitchFamily="34" charset="-122"/>
                <a:ea typeface="微软雅黑" panose="020B0503020204020204" pitchFamily="34" charset="-122"/>
              </a:rPr>
              <a:t>，</a:t>
            </a:r>
            <a:r>
              <a:rPr sz="2000" b="0">
                <a:latin typeface="微软雅黑" panose="020B0503020204020204" pitchFamily="34" charset="-122"/>
                <a:ea typeface="微软雅黑" panose="020B0503020204020204" pitchFamily="34" charset="-122"/>
              </a:rPr>
              <a:t>然后移动列gender的位置到列name的后边</a:t>
            </a:r>
            <a:r>
              <a:rPr lang="zh-CN" sz="2000" b="0">
                <a:latin typeface="微软雅黑" panose="020B0503020204020204" pitchFamily="34" charset="-122"/>
                <a:ea typeface="微软雅黑" panose="020B0503020204020204" pitchFamily="34" charset="-122"/>
              </a:rPr>
              <a:t>，</a:t>
            </a:r>
            <a:r>
              <a:rPr sz="2000" b="0">
                <a:latin typeface="微软雅黑" panose="020B0503020204020204" pitchFamily="34" charset="-122"/>
                <a:ea typeface="微软雅黑" panose="020B0503020204020204" pitchFamily="34" charset="-122"/>
              </a:rPr>
              <a:t>最后修改列gender的描述为“This</a:t>
            </a:r>
            <a:r>
              <a:rPr lang="en-US" sz="2000" b="0">
                <a:latin typeface="微软雅黑" panose="020B0503020204020204" pitchFamily="34" charset="-122"/>
                <a:ea typeface="微软雅黑" panose="020B0503020204020204" pitchFamily="34" charset="-122"/>
              </a:rPr>
              <a:t> </a:t>
            </a:r>
            <a:r>
              <a:rPr sz="2000" b="0">
                <a:latin typeface="微软雅黑" panose="020B0503020204020204" pitchFamily="34" charset="-122"/>
                <a:ea typeface="微软雅黑" panose="020B0503020204020204" pitchFamily="34" charset="-122"/>
              </a:rPr>
              <a:t>is</a:t>
            </a:r>
            <a:r>
              <a:rPr lang="en-US" sz="2000" b="0">
                <a:latin typeface="微软雅黑" panose="020B0503020204020204" pitchFamily="34" charset="-122"/>
                <a:ea typeface="微软雅黑" panose="020B0503020204020204" pitchFamily="34" charset="-122"/>
              </a:rPr>
              <a:t> </a:t>
            </a:r>
            <a:r>
              <a:rPr sz="2000" b="0">
                <a:latin typeface="微软雅黑" panose="020B0503020204020204" pitchFamily="34" charset="-122"/>
                <a:ea typeface="微软雅黑" panose="020B0503020204020204" pitchFamily="34" charset="-122"/>
              </a:rPr>
              <a:t>gender</a:t>
            </a:r>
            <a:r>
              <a:rPr lang="en-US" sz="2000" b="0">
                <a:latin typeface="微软雅黑" panose="020B0503020204020204" pitchFamily="34" charset="-122"/>
                <a:ea typeface="微软雅黑" panose="020B0503020204020204" pitchFamily="34" charset="-122"/>
              </a:rPr>
              <a:t>“</a:t>
            </a:r>
            <a:r>
              <a:rPr lang="zh-CN" altLang="en-US" sz="2000" b="0">
                <a:latin typeface="微软雅黑" panose="020B0503020204020204" pitchFamily="34" charset="-122"/>
                <a:ea typeface="微软雅黑" panose="020B0503020204020204" pitchFamily="34" charset="-122"/>
              </a:rPr>
              <a:t>。</a:t>
            </a:r>
          </a:p>
        </p:txBody>
      </p:sp>
      <p:sp>
        <p:nvSpPr>
          <p:cNvPr id="8" name="文本框 7"/>
          <p:cNvSpPr txBox="1"/>
          <p:nvPr/>
        </p:nvSpPr>
        <p:spPr>
          <a:xfrm>
            <a:off x="2854960" y="5375275"/>
            <a:ext cx="7954645" cy="1014730"/>
          </a:xfrm>
          <a:prstGeom prst="rect">
            <a:avLst/>
          </a:prstGeom>
          <a:solidFill>
            <a:schemeClr val="bg1">
              <a:lumMod val="95000"/>
            </a:schemeClr>
          </a:solidFill>
          <a:ln w="9525">
            <a:noFill/>
          </a:ln>
        </p:spPr>
        <p:txBody>
          <a:bodyPr wrap="square">
            <a:spAutoFit/>
          </a:bodyPr>
          <a:lstStyle/>
          <a:p>
            <a:pPr indent="266700" fontAlgn="auto">
              <a:lnSpc>
                <a:spcPct val="150000"/>
              </a:lnSpc>
            </a:pPr>
            <a:r>
              <a:rPr sz="2000" b="0">
                <a:latin typeface="微软雅黑" panose="020B0503020204020204" pitchFamily="34" charset="-122"/>
                <a:ea typeface="微软雅黑" panose="020B0503020204020204" pitchFamily="34" charset="-122"/>
              </a:rPr>
              <a:t>ALTER TABLE alter_managed_table CHANGE sex gender</a:t>
            </a:r>
          </a:p>
          <a:p>
            <a:pPr indent="266700" fontAlgn="auto">
              <a:lnSpc>
                <a:spcPct val="150000"/>
              </a:lnSpc>
            </a:pPr>
            <a:r>
              <a:rPr sz="2000" b="0">
                <a:latin typeface="微软雅黑" panose="020B0503020204020204" pitchFamily="34" charset="-122"/>
                <a:ea typeface="微软雅黑" panose="020B0503020204020204" pitchFamily="34" charset="-122"/>
              </a:rPr>
              <a:t>STRING COMMENT "This is gender" AFTER name;</a:t>
            </a:r>
          </a:p>
        </p:txBody>
      </p:sp>
      <p:sp>
        <p:nvSpPr>
          <p:cNvPr id="10" name="圆角矩形 9"/>
          <p:cNvSpPr/>
          <p:nvPr/>
        </p:nvSpPr>
        <p:spPr>
          <a:xfrm>
            <a:off x="972185" y="3959860"/>
            <a:ext cx="1470660" cy="65024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bg1"/>
              </a:solidFill>
              <a:sym typeface="+mn-ea"/>
            </a:endParaRPr>
          </a:p>
        </p:txBody>
      </p:sp>
      <p:sp>
        <p:nvSpPr>
          <p:cNvPr id="11" name="文本框 10"/>
          <p:cNvSpPr txBox="1"/>
          <p:nvPr/>
        </p:nvSpPr>
        <p:spPr>
          <a:xfrm flipH="1">
            <a:off x="890482" y="4054479"/>
            <a:ext cx="1624965" cy="460375"/>
          </a:xfrm>
          <a:prstGeom prst="rect">
            <a:avLst/>
          </a:prstGeom>
          <a:noFill/>
          <a:ln w="9525">
            <a:noFill/>
            <a:miter/>
          </a:ln>
          <a:effectLst>
            <a:outerShdw sx="999" sy="999" algn="ctr" rotWithShape="0">
              <a:srgbClr val="000000"/>
            </a:outerShdw>
          </a:effectLst>
        </p:spPr>
        <p:txBody>
          <a:bodyPr wrap="square" anchor="t">
            <a:spAutoFit/>
          </a:bodyPr>
          <a:lstStyle/>
          <a:p>
            <a:pPr algn="ctr"/>
            <a:r>
              <a:rPr lang="en-US" altLang="zh-CN" dirty="0">
                <a:solidFill>
                  <a:schemeClr val="bg1"/>
                </a:solidFill>
                <a:latin typeface="Impact" panose="020B0806030902050204" charset="0"/>
                <a:ea typeface="微软雅黑" panose="020B0503020204020204" pitchFamily="34" charset="-122"/>
                <a:sym typeface="Arial" panose="020B0604020202020204" pitchFamily="34" charset="0"/>
              </a:rPr>
              <a:t>STEP  02</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查看数据表</a:t>
            </a:r>
          </a:p>
        </p:txBody>
      </p:sp>
      <p:sp>
        <p:nvSpPr>
          <p:cNvPr id="12" name="圆角矩形 11"/>
          <p:cNvSpPr/>
          <p:nvPr/>
        </p:nvSpPr>
        <p:spPr>
          <a:xfrm>
            <a:off x="972820" y="1355725"/>
            <a:ext cx="1470660" cy="65024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bg1"/>
              </a:solidFill>
              <a:sym typeface="+mn-ea"/>
            </a:endParaRPr>
          </a:p>
        </p:txBody>
      </p:sp>
      <p:sp>
        <p:nvSpPr>
          <p:cNvPr id="13" name="文本框 12"/>
          <p:cNvSpPr txBox="1"/>
          <p:nvPr/>
        </p:nvSpPr>
        <p:spPr>
          <a:xfrm flipH="1">
            <a:off x="895562" y="1450979"/>
            <a:ext cx="1624965" cy="460375"/>
          </a:xfrm>
          <a:prstGeom prst="rect">
            <a:avLst/>
          </a:prstGeom>
          <a:noFill/>
          <a:ln w="9525">
            <a:noFill/>
            <a:miter/>
          </a:ln>
          <a:effectLst>
            <a:outerShdw sx="999" sy="999" algn="ctr" rotWithShape="0">
              <a:srgbClr val="000000"/>
            </a:outerShdw>
          </a:effectLst>
        </p:spPr>
        <p:txBody>
          <a:bodyPr wrap="square" anchor="t">
            <a:spAutoFit/>
          </a:bodyPr>
          <a:lstStyle/>
          <a:p>
            <a:pPr algn="ctr"/>
            <a:r>
              <a:rPr lang="en-US" altLang="zh-CN" dirty="0">
                <a:solidFill>
                  <a:schemeClr val="bg1"/>
                </a:solidFill>
                <a:latin typeface="Impact" panose="020B0806030902050204" charset="0"/>
                <a:ea typeface="微软雅黑" panose="020B0503020204020204" pitchFamily="34" charset="-122"/>
                <a:sym typeface="Arial" panose="020B0604020202020204" pitchFamily="34" charset="0"/>
              </a:rPr>
              <a:t>STEP  03</a:t>
            </a:r>
          </a:p>
        </p:txBody>
      </p:sp>
      <p:sp>
        <p:nvSpPr>
          <p:cNvPr id="14" name="文本框 13"/>
          <p:cNvSpPr txBox="1"/>
          <p:nvPr/>
        </p:nvSpPr>
        <p:spPr>
          <a:xfrm>
            <a:off x="2774315" y="1222375"/>
            <a:ext cx="8639175" cy="1014730"/>
          </a:xfrm>
          <a:prstGeom prst="rect">
            <a:avLst/>
          </a:prstGeom>
          <a:noFill/>
          <a:ln w="9525">
            <a:noFill/>
          </a:ln>
        </p:spPr>
        <p:txBody>
          <a:bodyPr wrap="square">
            <a:spAutoFit/>
          </a:bodyPr>
          <a:lstStyle/>
          <a:p>
            <a:pPr indent="0" fontAlgn="auto">
              <a:lnSpc>
                <a:spcPct val="150000"/>
              </a:lnSpc>
            </a:pPr>
            <a:r>
              <a:rPr sz="2000">
                <a:latin typeface="微软雅黑" panose="020B0503020204020204" pitchFamily="34" charset="-122"/>
                <a:ea typeface="微软雅黑" panose="020B0503020204020204" pitchFamily="34" charset="-122"/>
                <a:sym typeface="+mn-ea"/>
              </a:rPr>
              <a:t>修改数据库hive_database中内部表alter_managed_table的列gender,将列的数据类型由STRING 修改为 VARCHAR(30)</a:t>
            </a:r>
            <a:r>
              <a:rPr lang="zh-CN" sz="2000">
                <a:latin typeface="微软雅黑" panose="020B0503020204020204" pitchFamily="34" charset="-122"/>
                <a:ea typeface="微软雅黑" panose="020B0503020204020204" pitchFamily="34" charset="-122"/>
                <a:sym typeface="+mn-ea"/>
              </a:rPr>
              <a:t>。</a:t>
            </a:r>
          </a:p>
        </p:txBody>
      </p:sp>
      <p:sp>
        <p:nvSpPr>
          <p:cNvPr id="5" name="文本框 4"/>
          <p:cNvSpPr txBox="1"/>
          <p:nvPr/>
        </p:nvSpPr>
        <p:spPr>
          <a:xfrm>
            <a:off x="2854960" y="2522220"/>
            <a:ext cx="8467725" cy="1014730"/>
          </a:xfrm>
          <a:prstGeom prst="rect">
            <a:avLst/>
          </a:prstGeom>
          <a:solidFill>
            <a:schemeClr val="bg1">
              <a:lumMod val="95000"/>
            </a:schemeClr>
          </a:solidFill>
        </p:spPr>
        <p:txBody>
          <a:bodyPr wrap="square" rtlCol="0">
            <a:spAutoFit/>
          </a:bodyPr>
          <a:lstStyle/>
          <a:p>
            <a:pPr>
              <a:lnSpc>
                <a:spcPct val="150000"/>
              </a:lnSpc>
              <a:defRPr/>
            </a:pPr>
            <a:r>
              <a:rPr lang="nb-NO" altLang="zh-CN" sz="200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ALTER TABLE alter_managed_table CHANGE gender gender VARCHAR(30);</a:t>
            </a:r>
          </a:p>
        </p:txBody>
      </p:sp>
      <p:sp>
        <p:nvSpPr>
          <p:cNvPr id="7" name="文本框 6"/>
          <p:cNvSpPr txBox="1"/>
          <p:nvPr/>
        </p:nvSpPr>
        <p:spPr>
          <a:xfrm>
            <a:off x="2785110" y="3718560"/>
            <a:ext cx="8538210" cy="1476375"/>
          </a:xfrm>
          <a:prstGeom prst="rect">
            <a:avLst/>
          </a:prstGeom>
          <a:noFill/>
          <a:ln w="9525">
            <a:noFill/>
          </a:ln>
        </p:spPr>
        <p:txBody>
          <a:bodyPr wrap="square">
            <a:spAutoFit/>
          </a:bodyPr>
          <a:lstStyle/>
          <a:p>
            <a:pPr indent="0">
              <a:lnSpc>
                <a:spcPct val="150000"/>
              </a:lnSpc>
            </a:pPr>
            <a:r>
              <a:rPr sz="2000" b="0">
                <a:latin typeface="微软雅黑" panose="020B0503020204020204" pitchFamily="34" charset="-122"/>
                <a:ea typeface="微软雅黑" panose="020B0503020204020204" pitchFamily="34" charset="-122"/>
              </a:rPr>
              <a:t>在 Hive客户端工具 Beeline中执行“DESCalter_managed_table;”命令,查看数据 库hive_database中数据表alter_managed_table表结构的基本信息</a:t>
            </a:r>
            <a:r>
              <a:rPr lang="zh-CN" sz="2000" b="0">
                <a:latin typeface="微软雅黑" panose="020B0503020204020204" pitchFamily="34" charset="-122"/>
                <a:ea typeface="微软雅黑" panose="020B0503020204020204" pitchFamily="34" charset="-122"/>
              </a:rPr>
              <a:t>。</a:t>
            </a:r>
          </a:p>
        </p:txBody>
      </p:sp>
      <p:sp>
        <p:nvSpPr>
          <p:cNvPr id="10" name="圆角矩形 9"/>
          <p:cNvSpPr/>
          <p:nvPr/>
        </p:nvSpPr>
        <p:spPr>
          <a:xfrm>
            <a:off x="972185" y="3959860"/>
            <a:ext cx="1470660" cy="65024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a:solidFill>
                <a:schemeClr val="bg1"/>
              </a:solidFill>
              <a:sym typeface="+mn-ea"/>
            </a:endParaRPr>
          </a:p>
        </p:txBody>
      </p:sp>
      <p:sp>
        <p:nvSpPr>
          <p:cNvPr id="11" name="文本框 10"/>
          <p:cNvSpPr txBox="1"/>
          <p:nvPr/>
        </p:nvSpPr>
        <p:spPr>
          <a:xfrm flipH="1">
            <a:off x="890482" y="4054479"/>
            <a:ext cx="1624965" cy="460375"/>
          </a:xfrm>
          <a:prstGeom prst="rect">
            <a:avLst/>
          </a:prstGeom>
          <a:noFill/>
          <a:ln w="9525">
            <a:noFill/>
            <a:miter/>
          </a:ln>
          <a:effectLst>
            <a:outerShdw sx="999" sy="999" algn="ctr" rotWithShape="0">
              <a:srgbClr val="000000"/>
            </a:outerShdw>
          </a:effectLst>
        </p:spPr>
        <p:txBody>
          <a:bodyPr wrap="square" anchor="t">
            <a:spAutoFit/>
          </a:bodyPr>
          <a:lstStyle/>
          <a:p>
            <a:pPr algn="ctr"/>
            <a:r>
              <a:rPr lang="en-US" altLang="zh-CN" dirty="0">
                <a:solidFill>
                  <a:schemeClr val="bg1"/>
                </a:solidFill>
                <a:latin typeface="Impact" panose="020B0806030902050204" charset="0"/>
                <a:ea typeface="微软雅黑" panose="020B0503020204020204" pitchFamily="34" charset="-122"/>
                <a:sym typeface="Arial" panose="020B0604020202020204" pitchFamily="34" charset="0"/>
              </a:rPr>
              <a:t>STEP  04</a:t>
            </a:r>
          </a:p>
        </p:txBody>
      </p:sp>
      <p:pic>
        <p:nvPicPr>
          <p:cNvPr id="2" name="图片 1"/>
          <p:cNvPicPr>
            <a:picLocks noChangeAspect="1"/>
          </p:cNvPicPr>
          <p:nvPr/>
        </p:nvPicPr>
        <p:blipFill>
          <a:blip r:embed="rId3"/>
          <a:stretch>
            <a:fillRect/>
          </a:stretch>
        </p:blipFill>
        <p:spPr>
          <a:xfrm>
            <a:off x="3862705" y="4941570"/>
            <a:ext cx="5590800" cy="168861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修改数据表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37" name="图片 36"/>
          <p:cNvPicPr>
            <a:picLocks noChangeAspect="1"/>
          </p:cNvPicPr>
          <p:nvPr/>
        </p:nvPicPr>
        <p:blipFill>
          <a:blip r:embed="rId3"/>
          <a:stretch>
            <a:fillRect/>
          </a:stretch>
        </p:blipFill>
        <p:spPr>
          <a:xfrm>
            <a:off x="1279564" y="1978087"/>
            <a:ext cx="8992106" cy="1183005"/>
          </a:xfrm>
          <a:prstGeom prst="rect">
            <a:avLst/>
          </a:prstGeom>
        </p:spPr>
      </p:pic>
      <p:sp>
        <p:nvSpPr>
          <p:cNvPr id="100" name="文本框 99"/>
          <p:cNvSpPr txBox="1"/>
          <p:nvPr/>
        </p:nvSpPr>
        <p:spPr>
          <a:xfrm>
            <a:off x="1121953" y="1112345"/>
            <a:ext cx="7814945" cy="506730"/>
          </a:xfrm>
          <a:prstGeom prst="rect">
            <a:avLst/>
          </a:prstGeom>
          <a:noFill/>
          <a:ln w="9525">
            <a:noFill/>
          </a:ln>
        </p:spPr>
        <p:txBody>
          <a:bodyPr wrap="square">
            <a:spAutoFit/>
          </a:bodyPr>
          <a:lstStyle/>
          <a:p>
            <a:pPr indent="0" fontAlgn="auto">
              <a:lnSpc>
                <a:spcPct val="150000"/>
              </a:lnSpc>
            </a:pPr>
            <a:r>
              <a:rPr sz="2000" b="0" dirty="0" err="1">
                <a:solidFill>
                  <a:srgbClr val="1369B2"/>
                </a:solidFill>
                <a:latin typeface="微软雅黑" panose="020B0503020204020204" pitchFamily="34" charset="-122"/>
                <a:ea typeface="微软雅黑" panose="020B0503020204020204" pitchFamily="34" charset="-122"/>
              </a:rPr>
              <a:t>添加数据表列</a:t>
            </a:r>
            <a:r>
              <a:rPr sz="2000" b="0" dirty="0" err="1">
                <a:latin typeface="微软雅黑" panose="020B0503020204020204" pitchFamily="34" charset="-122"/>
                <a:ea typeface="微软雅黑" panose="020B0503020204020204" pitchFamily="34" charset="-122"/>
              </a:rPr>
              <a:t>会在数据表的</a:t>
            </a:r>
            <a:r>
              <a:rPr sz="2000" b="0" dirty="0" err="1">
                <a:solidFill>
                  <a:schemeClr val="accent1"/>
                </a:solidFill>
                <a:latin typeface="微软雅黑" panose="020B0503020204020204" pitchFamily="34" charset="-122"/>
                <a:ea typeface="微软雅黑" panose="020B0503020204020204" pitchFamily="34" charset="-122"/>
              </a:rPr>
              <a:t>尾部</a:t>
            </a:r>
            <a:r>
              <a:rPr sz="2000" b="0" dirty="0" err="1">
                <a:latin typeface="微软雅黑" panose="020B0503020204020204" pitchFamily="34" charset="-122"/>
                <a:ea typeface="微软雅黑" panose="020B0503020204020204" pitchFamily="34" charset="-122"/>
              </a:rPr>
              <a:t>添加指定列</a:t>
            </a:r>
            <a:r>
              <a:rPr lang="zh-CN" sz="2000" dirty="0">
                <a:latin typeface="微软雅黑" panose="020B0503020204020204" pitchFamily="34" charset="-122"/>
                <a:ea typeface="微软雅黑" panose="020B0503020204020204" pitchFamily="34" charset="-122"/>
                <a:sym typeface="+mn-ea"/>
              </a:rPr>
              <a:t>，</a:t>
            </a:r>
            <a:r>
              <a:rPr sz="2000" dirty="0" err="1">
                <a:latin typeface="微软雅黑" panose="020B0503020204020204" pitchFamily="34" charset="-122"/>
                <a:ea typeface="微软雅黑" panose="020B0503020204020204" pitchFamily="34" charset="-122"/>
                <a:sym typeface="+mn-ea"/>
              </a:rPr>
              <a:t>语法格式如下</a:t>
            </a:r>
            <a:r>
              <a:rPr sz="2000" dirty="0">
                <a:latin typeface="微软雅黑" panose="020B0503020204020204" pitchFamily="34" charset="-122"/>
                <a:ea typeface="微软雅黑" panose="020B0503020204020204" pitchFamily="34" charset="-122"/>
                <a:sym typeface="+mn-ea"/>
              </a:rPr>
              <a:t>： </a:t>
            </a:r>
            <a:r>
              <a:rPr sz="2000" b="0" dirty="0">
                <a:latin typeface="微软雅黑" panose="020B0503020204020204" pitchFamily="34" charset="-122"/>
                <a:ea typeface="微软雅黑" panose="020B0503020204020204" pitchFamily="34" charset="-122"/>
              </a:rPr>
              <a:t> </a:t>
            </a:r>
            <a:endParaRPr lang="zh-CN" sz="2000" b="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1327268" y="2101849"/>
            <a:ext cx="8944402" cy="874407"/>
          </a:xfrm>
          <a:prstGeom prst="rect">
            <a:avLst/>
          </a:prstGeom>
          <a:noFill/>
          <a:ln w="9525">
            <a:noFill/>
          </a:ln>
        </p:spPr>
        <p:txBody>
          <a:bodyPr wrap="square">
            <a:spAutoFit/>
          </a:bodyPr>
          <a:lstStyle/>
          <a:p>
            <a:pPr indent="266700" fontAlgn="auto">
              <a:lnSpc>
                <a:spcPct val="150000"/>
              </a:lnSpc>
            </a:pP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ALTER TABLE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table_name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ADD COLUMNS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col_name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data_type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[COMMENT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col_comment</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t>
            </a:r>
          </a:p>
        </p:txBody>
      </p:sp>
      <p:pic>
        <p:nvPicPr>
          <p:cNvPr id="46" name="图片 45"/>
          <p:cNvPicPr>
            <a:picLocks noChangeAspect="1"/>
          </p:cNvPicPr>
          <p:nvPr/>
        </p:nvPicPr>
        <p:blipFill>
          <a:blip r:embed="rId3"/>
          <a:stretch>
            <a:fillRect/>
          </a:stretch>
        </p:blipFill>
        <p:spPr>
          <a:xfrm>
            <a:off x="1327269" y="4692614"/>
            <a:ext cx="8989762" cy="1111925"/>
          </a:xfrm>
          <a:prstGeom prst="rect">
            <a:avLst/>
          </a:prstGeom>
        </p:spPr>
      </p:pic>
      <p:sp>
        <p:nvSpPr>
          <p:cNvPr id="47" name="矩形 46"/>
          <p:cNvSpPr/>
          <p:nvPr/>
        </p:nvSpPr>
        <p:spPr bwMode="auto">
          <a:xfrm>
            <a:off x="1558702" y="4739617"/>
            <a:ext cx="8640960" cy="874407"/>
          </a:xfrm>
          <a:prstGeom prst="rect">
            <a:avLst/>
          </a:prstGeom>
        </p:spPr>
        <p:txBody>
          <a:bodyPr wrap="square">
            <a:spAutoFit/>
          </a:bodyPr>
          <a:lstStyle/>
          <a:p>
            <a:pPr>
              <a:lnSpc>
                <a:spcPct val="150000"/>
              </a:lnSpc>
              <a:defRPr/>
            </a:pP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ALTER TABLE </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alter_managed_table</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ADD COLUMNS (age INT COMMENT "This is age",</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phone</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STRING COMMENT "This is </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phone</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t>
            </a:r>
          </a:p>
        </p:txBody>
      </p:sp>
      <p:sp>
        <p:nvSpPr>
          <p:cNvPr id="2" name="文本框 1"/>
          <p:cNvSpPr txBox="1"/>
          <p:nvPr/>
        </p:nvSpPr>
        <p:spPr>
          <a:xfrm>
            <a:off x="2782548" y="3757718"/>
            <a:ext cx="5278507" cy="499560"/>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rPr>
              <a:t>在数据表</a:t>
            </a:r>
            <a:r>
              <a:rPr sz="2000" b="0" dirty="0" err="1">
                <a:solidFill>
                  <a:schemeClr val="accent1"/>
                </a:solidFill>
                <a:latin typeface="微软雅黑" panose="020B0503020204020204" pitchFamily="34" charset="-122"/>
                <a:ea typeface="微软雅黑" panose="020B0503020204020204" pitchFamily="34" charset="-122"/>
              </a:rPr>
              <a:t>alter_managed_table</a:t>
            </a:r>
            <a:r>
              <a:rPr sz="2000" b="0" dirty="0" err="1">
                <a:latin typeface="微软雅黑" panose="020B0503020204020204" pitchFamily="34" charset="-122"/>
                <a:ea typeface="微软雅黑" panose="020B0503020204020204" pitchFamily="34" charset="-122"/>
              </a:rPr>
              <a:t>中添加列</a:t>
            </a:r>
            <a:r>
              <a:rPr lang="zh-CN" sz="2000" b="0" dirty="0">
                <a:latin typeface="微软雅黑" panose="020B0503020204020204" pitchFamily="34" charset="-122"/>
                <a:ea typeface="微软雅黑" panose="020B0503020204020204" pitchFamily="34" charset="-122"/>
              </a:rPr>
              <a:t>。</a:t>
            </a:r>
          </a:p>
        </p:txBody>
      </p:sp>
      <p:sp>
        <p:nvSpPr>
          <p:cNvPr id="10" name="矩形 9"/>
          <p:cNvSpPr/>
          <p:nvPr/>
        </p:nvSpPr>
        <p:spPr>
          <a:xfrm>
            <a:off x="1279564" y="3751451"/>
            <a:ext cx="1071226" cy="63782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3" name="矩形 12"/>
          <p:cNvSpPr/>
          <p:nvPr/>
        </p:nvSpPr>
        <p:spPr>
          <a:xfrm>
            <a:off x="1281909" y="3754349"/>
            <a:ext cx="8989761"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修改数据表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35" name="文本框 34"/>
          <p:cNvSpPr txBox="1"/>
          <p:nvPr/>
        </p:nvSpPr>
        <p:spPr>
          <a:xfrm flipH="1">
            <a:off x="979382" y="1249049"/>
            <a:ext cx="1624965" cy="460375"/>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dirty="0">
                <a:solidFill>
                  <a:schemeClr val="bg1"/>
                </a:solidFill>
                <a:latin typeface="Impact" panose="020B0806030902050204" charset="0"/>
                <a:ea typeface="微软雅黑" panose="020B0503020204020204" pitchFamily="34" charset="-122"/>
                <a:sym typeface="Arial" panose="020B0604020202020204" pitchFamily="34" charset="0"/>
              </a:rPr>
              <a:t>语法格式</a:t>
            </a:r>
          </a:p>
        </p:txBody>
      </p:sp>
      <p:pic>
        <p:nvPicPr>
          <p:cNvPr id="37" name="图片 36"/>
          <p:cNvPicPr>
            <a:picLocks noChangeAspect="1"/>
          </p:cNvPicPr>
          <p:nvPr/>
        </p:nvPicPr>
        <p:blipFill>
          <a:blip r:embed="rId3"/>
          <a:stretch>
            <a:fillRect/>
          </a:stretch>
        </p:blipFill>
        <p:spPr>
          <a:xfrm>
            <a:off x="1053754" y="1920093"/>
            <a:ext cx="9501902" cy="1183005"/>
          </a:xfrm>
          <a:prstGeom prst="rect">
            <a:avLst/>
          </a:prstGeom>
        </p:spPr>
      </p:pic>
      <p:sp>
        <p:nvSpPr>
          <p:cNvPr id="100" name="文本框 99"/>
          <p:cNvSpPr txBox="1"/>
          <p:nvPr/>
        </p:nvSpPr>
        <p:spPr>
          <a:xfrm>
            <a:off x="979382" y="1112028"/>
            <a:ext cx="7277100" cy="458908"/>
          </a:xfrm>
          <a:prstGeom prst="rect">
            <a:avLst/>
          </a:prstGeom>
          <a:noFill/>
          <a:ln w="9525">
            <a:noFill/>
          </a:ln>
        </p:spPr>
        <p:txBody>
          <a:bodyPr wrap="square">
            <a:spAutoFit/>
          </a:bodyPr>
          <a:lstStyle/>
          <a:p>
            <a:pPr indent="0" fontAlgn="auto">
              <a:lnSpc>
                <a:spcPct val="150000"/>
              </a:lnSpc>
            </a:pPr>
            <a:r>
              <a:rPr sz="1800" b="0" dirty="0" err="1">
                <a:solidFill>
                  <a:srgbClr val="1369B2"/>
                </a:solidFill>
                <a:latin typeface="微软雅黑" panose="020B0503020204020204" pitchFamily="34" charset="-122"/>
                <a:ea typeface="微软雅黑" panose="020B0503020204020204" pitchFamily="34" charset="-122"/>
              </a:rPr>
              <a:t>替换</a:t>
            </a:r>
            <a:r>
              <a:rPr sz="1800" b="0" dirty="0" err="1">
                <a:solidFill>
                  <a:schemeClr val="accent1"/>
                </a:solidFill>
                <a:latin typeface="微软雅黑" panose="020B0503020204020204" pitchFamily="34" charset="-122"/>
                <a:ea typeface="微软雅黑" panose="020B0503020204020204" pitchFamily="34" charset="-122"/>
              </a:rPr>
              <a:t>数据表列</a:t>
            </a:r>
            <a:r>
              <a:rPr sz="1800" b="0" dirty="0" err="1">
                <a:latin typeface="微软雅黑" panose="020B0503020204020204" pitchFamily="34" charset="-122"/>
                <a:ea typeface="微软雅黑" panose="020B0503020204020204" pitchFamily="34" charset="-122"/>
              </a:rPr>
              <a:t>是指替换当前数据表中的所有列</a:t>
            </a:r>
            <a:r>
              <a:rPr lang="zh-CN" sz="1800" b="0" dirty="0">
                <a:latin typeface="微软雅黑" panose="020B0503020204020204" pitchFamily="34" charset="-122"/>
                <a:ea typeface="微软雅黑" panose="020B0503020204020204" pitchFamily="34" charset="-122"/>
              </a:rPr>
              <a:t>，</a:t>
            </a:r>
            <a:r>
              <a:rPr sz="1800" b="0" dirty="0" err="1">
                <a:latin typeface="微软雅黑" panose="020B0503020204020204" pitchFamily="34" charset="-122"/>
                <a:ea typeface="微软雅黑" panose="020B0503020204020204" pitchFamily="34" charset="-122"/>
              </a:rPr>
              <a:t>语法格式如下</a:t>
            </a:r>
            <a:r>
              <a:rPr sz="1800" b="0" dirty="0">
                <a:latin typeface="微软雅黑" panose="020B0503020204020204" pitchFamily="34" charset="-122"/>
                <a:ea typeface="微软雅黑" panose="020B0503020204020204" pitchFamily="34" charset="-122"/>
              </a:rPr>
              <a:t>： </a:t>
            </a:r>
            <a:endParaRPr lang="zh-CN" sz="1800" b="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1187337" y="2074391"/>
            <a:ext cx="9288154" cy="874407"/>
          </a:xfrm>
          <a:prstGeom prst="rect">
            <a:avLst/>
          </a:prstGeom>
          <a:noFill/>
          <a:ln w="9525">
            <a:noFill/>
          </a:ln>
        </p:spPr>
        <p:txBody>
          <a:bodyPr wrap="square">
            <a:spAutoFit/>
          </a:bodyPr>
          <a:lstStyle/>
          <a:p>
            <a:pPr indent="266700" fontAlgn="auto">
              <a:lnSpc>
                <a:spcPct val="150000"/>
              </a:lnSpc>
            </a:pP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ALTER TABLE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table_name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REPLACE COLUMNS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col_name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data_type</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[COMMENT </a:t>
            </a:r>
            <a:r>
              <a:rPr lang="nb-NO" altLang="zh-CN" sz="18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col_comment</a:t>
            </a:r>
            <a:r>
              <a:rPr lang="nb-NO" altLang="zh-CN" sz="18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t>
            </a:r>
          </a:p>
        </p:txBody>
      </p:sp>
      <p:sp>
        <p:nvSpPr>
          <p:cNvPr id="5" name="文本框 4"/>
          <p:cNvSpPr txBox="1"/>
          <p:nvPr/>
        </p:nvSpPr>
        <p:spPr>
          <a:xfrm flipH="1">
            <a:off x="1106382" y="3743964"/>
            <a:ext cx="1624965" cy="460375"/>
          </a:xfrm>
          <a:prstGeom prst="rect">
            <a:avLst/>
          </a:prstGeom>
          <a:noFill/>
          <a:ln w="9525">
            <a:noFill/>
            <a:miter/>
          </a:ln>
          <a:effectLst>
            <a:outerShdw sx="999" sy="999" algn="ctr" rotWithShape="0">
              <a:srgbClr val="000000"/>
            </a:outerShdw>
          </a:effectLst>
        </p:spPr>
        <p:txBody>
          <a:bodyPr wrap="square" anchor="t">
            <a:spAutoFit/>
          </a:bodyPr>
          <a:lstStyle/>
          <a:p>
            <a:pPr algn="ctr"/>
            <a:r>
              <a:rPr lang="zh-CN" altLang="en-US" dirty="0">
                <a:solidFill>
                  <a:schemeClr val="bg1"/>
                </a:solidFill>
                <a:latin typeface="Impact" panose="020B0806030902050204" charset="0"/>
                <a:ea typeface="微软雅黑" panose="020B0503020204020204" pitchFamily="34" charset="-122"/>
                <a:sym typeface="Arial" panose="020B0604020202020204" pitchFamily="34" charset="0"/>
              </a:rPr>
              <a:t>语法格式</a:t>
            </a:r>
          </a:p>
        </p:txBody>
      </p:sp>
      <p:pic>
        <p:nvPicPr>
          <p:cNvPr id="6" name="图片 5"/>
          <p:cNvPicPr>
            <a:picLocks noChangeAspect="1"/>
          </p:cNvPicPr>
          <p:nvPr/>
        </p:nvPicPr>
        <p:blipFill>
          <a:blip r:embed="rId3"/>
          <a:stretch>
            <a:fillRect/>
          </a:stretch>
        </p:blipFill>
        <p:spPr>
          <a:xfrm>
            <a:off x="1045767" y="4240133"/>
            <a:ext cx="9288154" cy="1511300"/>
          </a:xfrm>
          <a:prstGeom prst="rect">
            <a:avLst/>
          </a:prstGeom>
        </p:spPr>
      </p:pic>
      <p:sp>
        <p:nvSpPr>
          <p:cNvPr id="7" name="矩形 6"/>
          <p:cNvSpPr/>
          <p:nvPr/>
        </p:nvSpPr>
        <p:spPr bwMode="auto">
          <a:xfrm>
            <a:off x="1384390" y="4311632"/>
            <a:ext cx="8784976" cy="1337945"/>
          </a:xfrm>
          <a:prstGeom prst="rect">
            <a:avLst/>
          </a:prstGeom>
        </p:spPr>
        <p:txBody>
          <a:bodyPr wrap="square">
            <a:spAutoFit/>
          </a:bodyPr>
          <a:lstStyle/>
          <a:p>
            <a:pPr>
              <a:lnSpc>
                <a:spcPct val="150000"/>
              </a:lnSpc>
              <a:defRPr/>
            </a:pP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ALTER TABLE </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alter_managed_table</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REPLACE COLUMNS (</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username</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STRING COMMENT "This is </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username</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passowrd</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STRING COMMENT "This is </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password</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t>
            </a:r>
          </a:p>
        </p:txBody>
      </p:sp>
      <p:sp>
        <p:nvSpPr>
          <p:cNvPr id="8" name="文本框 7"/>
          <p:cNvSpPr txBox="1"/>
          <p:nvPr/>
        </p:nvSpPr>
        <p:spPr>
          <a:xfrm>
            <a:off x="2323773" y="3489746"/>
            <a:ext cx="8062595" cy="458908"/>
          </a:xfrm>
          <a:prstGeom prst="rect">
            <a:avLst/>
          </a:prstGeom>
          <a:noFill/>
          <a:ln w="9525">
            <a:noFill/>
          </a:ln>
        </p:spPr>
        <p:txBody>
          <a:bodyPr wrap="square">
            <a:spAutoFit/>
          </a:bodyPr>
          <a:lstStyle/>
          <a:p>
            <a:pPr indent="0" fontAlgn="auto">
              <a:lnSpc>
                <a:spcPct val="150000"/>
              </a:lnSpc>
            </a:pPr>
            <a:r>
              <a:rPr sz="1800" b="0" dirty="0" err="1">
                <a:latin typeface="微软雅黑" panose="020B0503020204020204" pitchFamily="34" charset="-122"/>
                <a:ea typeface="微软雅黑" panose="020B0503020204020204" pitchFamily="34" charset="-122"/>
              </a:rPr>
              <a:t>替换数据表alter_managed_table的列</a:t>
            </a:r>
            <a:r>
              <a:rPr lang="zh-CN" sz="1800" b="0" dirty="0">
                <a:latin typeface="微软雅黑" panose="020B0503020204020204" pitchFamily="34" charset="-122"/>
                <a:ea typeface="微软雅黑" panose="020B0503020204020204" pitchFamily="34" charset="-122"/>
              </a:rPr>
              <a:t>。</a:t>
            </a:r>
          </a:p>
        </p:txBody>
      </p:sp>
      <p:sp>
        <p:nvSpPr>
          <p:cNvPr id="9" name="矩形 8"/>
          <p:cNvSpPr/>
          <p:nvPr/>
        </p:nvSpPr>
        <p:spPr>
          <a:xfrm>
            <a:off x="1013025" y="3471551"/>
            <a:ext cx="1080120" cy="605809"/>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1" name="矩形 10"/>
          <p:cNvSpPr/>
          <p:nvPr/>
        </p:nvSpPr>
        <p:spPr>
          <a:xfrm>
            <a:off x="998482" y="3460905"/>
            <a:ext cx="9288154" cy="605809"/>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修改数据表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1018704" y="1874646"/>
            <a:ext cx="10693126" cy="922020"/>
          </a:xfrm>
          <a:prstGeom prst="rect">
            <a:avLst/>
          </a:prstGeom>
          <a:noFill/>
          <a:ln w="9525">
            <a:noFill/>
          </a:ln>
        </p:spPr>
        <p:txBody>
          <a:bodyPr wrap="square">
            <a:spAutoFit/>
          </a:bodyPr>
          <a:lstStyle/>
          <a:p>
            <a:pPr indent="0" fontAlgn="auto">
              <a:lnSpc>
                <a:spcPct val="150000"/>
              </a:lnSpc>
            </a:pPr>
            <a:r>
              <a:rPr lang="zh-CN" altLang="en-US" sz="1800" b="0" dirty="0">
                <a:solidFill>
                  <a:srgbClr val="595959"/>
                </a:solidFill>
                <a:latin typeface="微软雅黑" panose="020B0503020204020204" pitchFamily="34" charset="-122"/>
                <a:ea typeface="微软雅黑" panose="020B0503020204020204" pitchFamily="34" charset="-122"/>
              </a:rPr>
              <a:t>在Hive中执行修改列的数据类型操作时只能按照强制数据类型转换规则进行修改，Hive的</a:t>
            </a:r>
            <a:r>
              <a:rPr lang="zh-CN" altLang="en-US" sz="1800" b="0" dirty="0">
                <a:solidFill>
                  <a:schemeClr val="accent1"/>
                </a:solidFill>
                <a:latin typeface="微软雅黑" panose="020B0503020204020204" pitchFamily="34" charset="-122"/>
                <a:ea typeface="微软雅黑" panose="020B0503020204020204" pitchFamily="34" charset="-122"/>
              </a:rPr>
              <a:t>强制数据类型转换</a:t>
            </a:r>
            <a:r>
              <a:rPr lang="zh-CN" altLang="en-US" sz="1800" b="0" dirty="0">
                <a:solidFill>
                  <a:srgbClr val="595959"/>
                </a:solidFill>
                <a:latin typeface="微软雅黑" panose="020B0503020204020204" pitchFamily="34" charset="-122"/>
                <a:ea typeface="微软雅黑" panose="020B0503020204020204" pitchFamily="34" charset="-122"/>
              </a:rPr>
              <a:t>规则如下。</a:t>
            </a:r>
          </a:p>
        </p:txBody>
      </p:sp>
      <p:pic>
        <p:nvPicPr>
          <p:cNvPr id="15" name="图片 15" descr="https://img-blog.csdn.net/201608051745219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054100" y="2853055"/>
            <a:ext cx="6717030" cy="3060700"/>
          </a:xfrm>
          <a:prstGeom prst="rect">
            <a:avLst/>
          </a:prstGeom>
          <a:noFill/>
          <a:ln>
            <a:noFill/>
          </a:ln>
        </p:spPr>
      </p:pic>
      <p:sp>
        <p:nvSpPr>
          <p:cNvPr id="4" name="矩形 3"/>
          <p:cNvSpPr/>
          <p:nvPr/>
        </p:nvSpPr>
        <p:spPr>
          <a:xfrm>
            <a:off x="1018704" y="1053379"/>
            <a:ext cx="1728193" cy="6704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5" name="文本框 4"/>
          <p:cNvSpPr txBox="1"/>
          <p:nvPr/>
        </p:nvSpPr>
        <p:spPr>
          <a:xfrm>
            <a:off x="1143635" y="1158240"/>
            <a:ext cx="6560185" cy="460375"/>
          </a:xfrm>
          <a:prstGeom prst="rect">
            <a:avLst/>
          </a:prstGeom>
          <a:noFill/>
        </p:spPr>
        <p:txBody>
          <a:bodyPr wrap="square" rtlCol="0">
            <a:spAutoFit/>
          </a:bodyPr>
          <a:lstStyle/>
          <a:p>
            <a:r>
              <a:rPr lang="zh-CN" altLang="en-US"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     </a:t>
            </a:r>
            <a:r>
              <a:rPr lang="en-US" altLang="zh-CN"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    </a:t>
            </a:r>
            <a:r>
              <a:rPr lang="en-US" altLang="zh-CN"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Hive</a:t>
            </a:r>
            <a:r>
              <a:rPr lang="zh-CN" altLang="en-US"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中强制数据类型转换规则</a:t>
            </a:r>
          </a:p>
        </p:txBody>
      </p:sp>
      <p:sp>
        <p:nvSpPr>
          <p:cNvPr id="18" name="圆角矩形标注 17"/>
          <p:cNvSpPr/>
          <p:nvPr/>
        </p:nvSpPr>
        <p:spPr bwMode="auto">
          <a:xfrm rot="5400000" flipH="1">
            <a:off x="8806180" y="2888615"/>
            <a:ext cx="2242820" cy="2835275"/>
          </a:xfrm>
          <a:prstGeom prst="wedgeRoundRectCallou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a:lstStyle/>
          <a:p>
            <a:pPr eaLnBrk="1" hangingPunct="1">
              <a:buFont typeface="Arial" panose="020B0604020202020204" pitchFamily="34" charset="0"/>
              <a:buNone/>
              <a:defRPr/>
            </a:pP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8559800" y="3429635"/>
            <a:ext cx="2735580" cy="1568450"/>
          </a:xfrm>
          <a:prstGeom prst="rect">
            <a:avLst/>
          </a:prstGeom>
          <a:noFill/>
        </p:spPr>
        <p:txBody>
          <a:bodyPr wrap="square" rtlCol="0">
            <a:spAutoFit/>
          </a:bodyPr>
          <a:lstStyle/>
          <a:p>
            <a:pPr indent="0" algn="l" fontAlgn="auto">
              <a:lnSpc>
                <a:spcPct val="150000"/>
              </a:lnSpc>
            </a:pPr>
            <a:r>
              <a:rPr lang="zh-CN" altLang="en-US" sz="1600" dirty="0">
                <a:solidFill>
                  <a:srgbClr val="595959"/>
                </a:solidFill>
                <a:latin typeface="微软雅黑" panose="020B0503020204020204" pitchFamily="34" charset="-122"/>
                <a:ea typeface="微软雅黑" panose="020B0503020204020204" pitchFamily="34" charset="-122"/>
                <a:sym typeface="+mn-ea"/>
              </a:rPr>
              <a:t>string类型数据可以转换为</a:t>
            </a:r>
            <a:r>
              <a:rPr lang="zh-CN" altLang="en-US" sz="1600" dirty="0">
                <a:solidFill>
                  <a:schemeClr val="accent1"/>
                </a:solidFill>
                <a:latin typeface="微软雅黑" panose="020B0503020204020204" pitchFamily="34" charset="-122"/>
                <a:ea typeface="微软雅黑" panose="020B0503020204020204" pitchFamily="34" charset="-122"/>
                <a:sym typeface="+mn-ea"/>
              </a:rPr>
              <a:t>double、dm（decimal）、string和vc（varchar）</a:t>
            </a:r>
            <a:r>
              <a:rPr lang="zh-CN" altLang="en-US" sz="1600" dirty="0">
                <a:solidFill>
                  <a:srgbClr val="595959"/>
                </a:solidFill>
                <a:latin typeface="微软雅黑" panose="020B0503020204020204" pitchFamily="34" charset="-122"/>
                <a:ea typeface="微软雅黑" panose="020B0503020204020204" pitchFamily="34" charset="-122"/>
                <a:sym typeface="+mn-ea"/>
              </a:rPr>
              <a:t>这四种数据类型。</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删除数据表</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713730" y="3260090"/>
            <a:ext cx="5926092" cy="168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掌握数据表的基本操作，能够灵活使用</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HiveQL</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语句对Hive中的数据表进行</a:t>
            </a:r>
            <a:r>
              <a:rPr lang="zh-CN" altLang="en-US" sz="2000" dirty="0">
                <a:solidFill>
                  <a:srgbClr val="1369B2"/>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删除</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349875" y="350202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删除数据表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37" name="图片 36"/>
          <p:cNvPicPr>
            <a:picLocks noChangeAspect="1"/>
          </p:cNvPicPr>
          <p:nvPr/>
        </p:nvPicPr>
        <p:blipFill>
          <a:blip r:embed="rId3"/>
          <a:stretch>
            <a:fillRect/>
          </a:stretch>
        </p:blipFill>
        <p:spPr>
          <a:xfrm>
            <a:off x="1107757" y="1681755"/>
            <a:ext cx="5188585" cy="586105"/>
          </a:xfrm>
          <a:prstGeom prst="rect">
            <a:avLst/>
          </a:prstGeom>
        </p:spPr>
      </p:pic>
      <p:pic>
        <p:nvPicPr>
          <p:cNvPr id="46" name="图片 45"/>
          <p:cNvPicPr>
            <a:picLocks noChangeAspect="1"/>
          </p:cNvPicPr>
          <p:nvPr/>
        </p:nvPicPr>
        <p:blipFill>
          <a:blip r:embed="rId3"/>
          <a:stretch>
            <a:fillRect/>
          </a:stretch>
        </p:blipFill>
        <p:spPr>
          <a:xfrm>
            <a:off x="1139619" y="3512185"/>
            <a:ext cx="8453382" cy="586105"/>
          </a:xfrm>
          <a:prstGeom prst="rect">
            <a:avLst/>
          </a:prstGeom>
        </p:spPr>
      </p:pic>
      <p:sp>
        <p:nvSpPr>
          <p:cNvPr id="47" name="矩形 46"/>
          <p:cNvSpPr/>
          <p:nvPr/>
        </p:nvSpPr>
        <p:spPr bwMode="auto">
          <a:xfrm>
            <a:off x="1990750" y="3512185"/>
            <a:ext cx="6011545" cy="460375"/>
          </a:xfrm>
          <a:prstGeom prst="rect">
            <a:avLst/>
          </a:prstGeom>
        </p:spPr>
        <p:txBody>
          <a:bodyPr wrap="square">
            <a:spAutoFit/>
          </a:bodyPr>
          <a:lstStyle/>
          <a:p>
            <a:pPr>
              <a:lnSpc>
                <a:spcPct val="150000"/>
              </a:lnSpc>
              <a:defRPr/>
            </a:pP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DROP TABLE IF EXISTS </a:t>
            </a:r>
            <a:r>
              <a:rPr lang="nb-NO" altLang="zh-CN" sz="18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alter_managed_table</a:t>
            </a:r>
            <a:r>
              <a:rPr lang="nb-NO" altLang="zh-CN" sz="18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PURGE;</a:t>
            </a:r>
          </a:p>
        </p:txBody>
      </p:sp>
      <p:sp>
        <p:nvSpPr>
          <p:cNvPr id="100" name="文本框 99"/>
          <p:cNvSpPr txBox="1"/>
          <p:nvPr/>
        </p:nvSpPr>
        <p:spPr>
          <a:xfrm>
            <a:off x="1082040" y="1028065"/>
            <a:ext cx="4220210" cy="553085"/>
          </a:xfrm>
          <a:prstGeom prst="rect">
            <a:avLst/>
          </a:prstGeom>
          <a:noFill/>
          <a:ln w="9525">
            <a:noFill/>
          </a:ln>
        </p:spPr>
        <p:txBody>
          <a:bodyPr wrap="square">
            <a:spAutoFit/>
          </a:bodyPr>
          <a:lstStyle/>
          <a:p>
            <a:pPr indent="0" fontAlgn="auto">
              <a:lnSpc>
                <a:spcPct val="150000"/>
              </a:lnSpc>
            </a:pPr>
            <a:r>
              <a:rPr lang="zh-CN" sz="2000" b="0">
                <a:solidFill>
                  <a:schemeClr val="accent1"/>
                </a:solidFill>
                <a:latin typeface="微软雅黑" panose="020B0503020204020204" pitchFamily="34" charset="-122"/>
                <a:ea typeface="微软雅黑" panose="020B0503020204020204" pitchFamily="34" charset="-122"/>
              </a:rPr>
              <a:t>删除</a:t>
            </a:r>
            <a:r>
              <a:rPr sz="2000" b="0">
                <a:solidFill>
                  <a:schemeClr val="accent1"/>
                </a:solidFill>
                <a:latin typeface="微软雅黑" panose="020B0503020204020204" pitchFamily="34" charset="-122"/>
                <a:ea typeface="微软雅黑" panose="020B0503020204020204" pitchFamily="34" charset="-122"/>
              </a:rPr>
              <a:t>数据表</a:t>
            </a:r>
            <a:r>
              <a:rPr lang="zh-CN" sz="2000" b="0">
                <a:latin typeface="微软雅黑" panose="020B0503020204020204" pitchFamily="34" charset="-122"/>
                <a:ea typeface="微软雅黑" panose="020B0503020204020204" pitchFamily="34" charset="-122"/>
              </a:rPr>
              <a:t>的</a:t>
            </a:r>
            <a:r>
              <a:rPr sz="2000" b="0">
                <a:latin typeface="微软雅黑" panose="020B0503020204020204" pitchFamily="34" charset="-122"/>
                <a:ea typeface="微软雅黑" panose="020B0503020204020204" pitchFamily="34" charset="-122"/>
              </a:rPr>
              <a:t>语法格式如下： </a:t>
            </a:r>
            <a:endParaRPr lang="zh-CN" sz="2000" b="0">
              <a:latin typeface="微软雅黑" panose="020B0503020204020204" pitchFamily="34" charset="-122"/>
              <a:ea typeface="微软雅黑" panose="020B0503020204020204" pitchFamily="34" charset="-122"/>
            </a:endParaRPr>
          </a:p>
        </p:txBody>
      </p:sp>
      <p:sp>
        <p:nvSpPr>
          <p:cNvPr id="3" name="文本框 2"/>
          <p:cNvSpPr txBox="1"/>
          <p:nvPr/>
        </p:nvSpPr>
        <p:spPr>
          <a:xfrm>
            <a:off x="982090" y="1744621"/>
            <a:ext cx="5369560" cy="460375"/>
          </a:xfrm>
          <a:prstGeom prst="rect">
            <a:avLst/>
          </a:prstGeom>
          <a:noFill/>
          <a:ln w="9525">
            <a:noFill/>
          </a:ln>
        </p:spPr>
        <p:txBody>
          <a:bodyPr wrap="square">
            <a:spAutoFit/>
          </a:bodyPr>
          <a:lstStyle/>
          <a:p>
            <a:pPr indent="266700" fontAlgn="auto">
              <a:lnSpc>
                <a:spcPct val="150000"/>
              </a:lnSpc>
            </a:pPr>
            <a:r>
              <a:rPr lang="nb-NO" altLang="zh-CN" sz="1600" b="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DROP TABLE [IF EXISTS] </a:t>
            </a:r>
            <a:r>
              <a:rPr lang="nb-NO" altLang="zh-CN" sz="16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table_name</a:t>
            </a: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[PURGE];</a:t>
            </a:r>
          </a:p>
        </p:txBody>
      </p:sp>
      <p:sp>
        <p:nvSpPr>
          <p:cNvPr id="2" name="文本框 1"/>
          <p:cNvSpPr txBox="1"/>
          <p:nvPr/>
        </p:nvSpPr>
        <p:spPr>
          <a:xfrm>
            <a:off x="2359342" y="2658639"/>
            <a:ext cx="7237730" cy="553085"/>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rPr>
              <a:t>删除数据库hive_database的数据表alter_managed_table</a:t>
            </a:r>
            <a:r>
              <a:rPr lang="zh-CN" sz="1800" b="0" dirty="0">
                <a:latin typeface="微软雅黑" panose="020B0503020204020204" pitchFamily="34" charset="-122"/>
                <a:ea typeface="微软雅黑" panose="020B0503020204020204" pitchFamily="34" charset="-122"/>
              </a:rPr>
              <a:t>。</a:t>
            </a:r>
          </a:p>
        </p:txBody>
      </p:sp>
      <p:pic>
        <p:nvPicPr>
          <p:cNvPr id="4" name="图片 3"/>
          <p:cNvPicPr>
            <a:picLocks noChangeAspect="1"/>
          </p:cNvPicPr>
          <p:nvPr/>
        </p:nvPicPr>
        <p:blipFill>
          <a:blip r:embed="rId4"/>
          <a:stretch>
            <a:fillRect/>
          </a:stretch>
        </p:blipFill>
        <p:spPr>
          <a:xfrm>
            <a:off x="2223810" y="4217468"/>
            <a:ext cx="6047185" cy="2280740"/>
          </a:xfrm>
          <a:prstGeom prst="rect">
            <a:avLst/>
          </a:prstGeom>
        </p:spPr>
      </p:pic>
      <p:sp>
        <p:nvSpPr>
          <p:cNvPr id="10" name="矩形 9"/>
          <p:cNvSpPr/>
          <p:nvPr/>
        </p:nvSpPr>
        <p:spPr>
          <a:xfrm>
            <a:off x="1143690" y="2635971"/>
            <a:ext cx="1080120" cy="631306"/>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3" name="矩形 12"/>
          <p:cNvSpPr/>
          <p:nvPr/>
        </p:nvSpPr>
        <p:spPr>
          <a:xfrm>
            <a:off x="1143690" y="2629452"/>
            <a:ext cx="8453382"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809742" y="2327205"/>
            <a:ext cx="5655451" cy="32199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3.2.6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删除数据表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694606" y="2346322"/>
            <a:ext cx="4896544" cy="2951898"/>
          </a:xfrm>
          <a:prstGeom prst="rect">
            <a:avLst/>
          </a:prstGeom>
          <a:noFill/>
          <a:ln w="9525">
            <a:noFill/>
          </a:ln>
        </p:spPr>
        <p:txBody>
          <a:bodyPr wrap="square">
            <a:spAutoFit/>
          </a:bodyPr>
          <a:lstStyle/>
          <a:p>
            <a:pPr indent="0" fontAlgn="auto">
              <a:lnSpc>
                <a:spcPct val="150000"/>
              </a:lnSpc>
            </a:pPr>
            <a:r>
              <a:rPr lang="zh-CN" altLang="en-US" sz="1800" b="0" dirty="0">
                <a:latin typeface="微软雅黑" panose="020B0503020204020204" pitchFamily="34" charset="-122"/>
                <a:ea typeface="微软雅黑" panose="020B0503020204020204" pitchFamily="34" charset="-122"/>
              </a:rPr>
              <a:t>     Hive中的</a:t>
            </a:r>
            <a:r>
              <a:rPr lang="zh-CN" altLang="en-US" sz="1800" b="0" dirty="0">
                <a:solidFill>
                  <a:schemeClr val="accent1"/>
                </a:solidFill>
                <a:latin typeface="微软雅黑" panose="020B0503020204020204" pitchFamily="34" charset="-122"/>
                <a:ea typeface="微软雅黑" panose="020B0503020204020204" pitchFamily="34" charset="-122"/>
              </a:rPr>
              <a:t>回收站</a:t>
            </a:r>
            <a:r>
              <a:rPr lang="zh-CN" altLang="en-US" sz="1800" b="0" dirty="0">
                <a:latin typeface="微软雅黑" panose="020B0503020204020204" pitchFamily="34" charset="-122"/>
                <a:ea typeface="微软雅黑" panose="020B0503020204020204" pitchFamily="34" charset="-122"/>
              </a:rPr>
              <a:t>是通过HDFS的</a:t>
            </a:r>
            <a:r>
              <a:rPr lang="zh-CN" altLang="en-US" sz="1800" b="0" dirty="0">
                <a:solidFill>
                  <a:schemeClr val="accent1"/>
                </a:solidFill>
                <a:latin typeface="微软雅黑" panose="020B0503020204020204" pitchFamily="34" charset="-122"/>
                <a:ea typeface="微软雅黑" panose="020B0503020204020204" pitchFamily="34" charset="-122"/>
              </a:rPr>
              <a:t>Trash</a:t>
            </a:r>
            <a:r>
              <a:rPr lang="zh-CN" altLang="en-US" sz="1800" b="0" dirty="0">
                <a:latin typeface="微软雅黑" panose="020B0503020204020204" pitchFamily="34" charset="-122"/>
                <a:ea typeface="微软雅黑" panose="020B0503020204020204" pitchFamily="34" charset="-122"/>
              </a:rPr>
              <a:t>功能实现，Trash功能可以将</a:t>
            </a:r>
            <a:r>
              <a:rPr lang="zh-CN" altLang="en-US" sz="1800" b="0" dirty="0">
                <a:solidFill>
                  <a:schemeClr val="accent1"/>
                </a:solidFill>
                <a:latin typeface="微软雅黑" panose="020B0503020204020204" pitchFamily="34" charset="-122"/>
                <a:ea typeface="微软雅黑" panose="020B0503020204020204" pitchFamily="34" charset="-122"/>
              </a:rPr>
              <a:t>HDFS</a:t>
            </a:r>
            <a:r>
              <a:rPr lang="zh-CN" altLang="en-US" sz="1800" b="0" dirty="0">
                <a:latin typeface="微软雅黑" panose="020B0503020204020204" pitchFamily="34" charset="-122"/>
                <a:ea typeface="微软雅黑" panose="020B0503020204020204" pitchFamily="34" charset="-122"/>
              </a:rPr>
              <a:t>中删除的文件放入到回收站目录，防止用户</a:t>
            </a:r>
            <a:r>
              <a:rPr lang="zh-CN" altLang="en-US" sz="1800" b="0" dirty="0">
                <a:solidFill>
                  <a:schemeClr val="accent1"/>
                </a:solidFill>
                <a:latin typeface="微软雅黑" panose="020B0503020204020204" pitchFamily="34" charset="-122"/>
                <a:ea typeface="微软雅黑" panose="020B0503020204020204" pitchFamily="34" charset="-122"/>
              </a:rPr>
              <a:t>意外删除</a:t>
            </a:r>
            <a:r>
              <a:rPr lang="zh-CN" altLang="en-US" sz="1800" b="0" dirty="0">
                <a:latin typeface="微软雅黑" panose="020B0503020204020204" pitchFamily="34" charset="-122"/>
                <a:ea typeface="微软雅黑" panose="020B0503020204020204" pitchFamily="34" charset="-122"/>
              </a:rPr>
              <a:t>文件，出现</a:t>
            </a:r>
            <a:r>
              <a:rPr lang="zh-CN" altLang="en-US" sz="1800" b="0" dirty="0">
                <a:solidFill>
                  <a:schemeClr val="accent1"/>
                </a:solidFill>
                <a:latin typeface="微软雅黑" panose="020B0503020204020204" pitchFamily="34" charset="-122"/>
                <a:ea typeface="微软雅黑" panose="020B0503020204020204" pitchFamily="34" charset="-122"/>
              </a:rPr>
              <a:t>无法找回</a:t>
            </a:r>
            <a:r>
              <a:rPr lang="zh-CN" altLang="en-US" sz="1800" b="0" dirty="0">
                <a:latin typeface="微软雅黑" panose="020B0503020204020204" pitchFamily="34" charset="-122"/>
                <a:ea typeface="微软雅黑" panose="020B0503020204020204" pitchFamily="34" charset="-122"/>
              </a:rPr>
              <a:t>的情况。</a:t>
            </a:r>
          </a:p>
          <a:p>
            <a:pPr indent="0" fontAlgn="auto">
              <a:lnSpc>
                <a:spcPct val="150000"/>
              </a:lnSpc>
            </a:pPr>
            <a:r>
              <a:rPr lang="zh-CN" altLang="en-US" sz="1800" b="0" dirty="0">
                <a:latin typeface="微软雅黑" panose="020B0503020204020204" pitchFamily="34" charset="-122"/>
                <a:ea typeface="微软雅黑" panose="020B0503020204020204" pitchFamily="34" charset="-122"/>
              </a:rPr>
              <a:t>    HDFS默认情况下并没有开启Trash功能，需要在Hadoop的配置文件</a:t>
            </a:r>
            <a:r>
              <a:rPr lang="zh-CN" altLang="en-US" sz="1800" b="0" dirty="0">
                <a:solidFill>
                  <a:schemeClr val="accent1"/>
                </a:solidFill>
                <a:latin typeface="微软雅黑" panose="020B0503020204020204" pitchFamily="34" charset="-122"/>
                <a:ea typeface="微软雅黑" panose="020B0503020204020204" pitchFamily="34" charset="-122"/>
              </a:rPr>
              <a:t>core-site.xml</a:t>
            </a:r>
            <a:r>
              <a:rPr lang="zh-CN" altLang="en-US" sz="1800" b="0" dirty="0">
                <a:latin typeface="微软雅黑" panose="020B0503020204020204" pitchFamily="34" charset="-122"/>
                <a:ea typeface="微软雅黑" panose="020B0503020204020204" pitchFamily="34" charset="-122"/>
              </a:rPr>
              <a:t>的&lt;configuration/&gt;标签中添加下面配置内容。</a:t>
            </a:r>
          </a:p>
        </p:txBody>
      </p:sp>
      <p:sp>
        <p:nvSpPr>
          <p:cNvPr id="2" name="文本框 1"/>
          <p:cNvSpPr txBox="1"/>
          <p:nvPr/>
        </p:nvSpPr>
        <p:spPr>
          <a:xfrm>
            <a:off x="4655046" y="2370129"/>
            <a:ext cx="7344816" cy="3003451"/>
          </a:xfrm>
          <a:prstGeom prst="rect">
            <a:avLst/>
          </a:prstGeom>
          <a:noFill/>
        </p:spPr>
        <p:txBody>
          <a:bodyPr wrap="square" rtlCol="0" anchor="t">
            <a:spAutoFit/>
          </a:bodyPr>
          <a:lstStyle/>
          <a:p>
            <a:pPr lvl="3" indent="0" fontAlgn="auto">
              <a:lnSpc>
                <a:spcPct val="150000"/>
              </a:lnSpc>
            </a:pPr>
            <a:r>
              <a:rPr lang="zh-CN" altLang="en-US" sz="1600" dirty="0">
                <a:latin typeface="微软雅黑" panose="020B0503020204020204" pitchFamily="34" charset="-122"/>
                <a:ea typeface="微软雅黑" panose="020B0503020204020204" pitchFamily="34" charset="-122"/>
                <a:sym typeface="+mn-ea"/>
              </a:rPr>
              <a:t>&lt;property&gt;</a:t>
            </a:r>
            <a:endParaRPr lang="zh-CN" altLang="en-US" sz="1600" b="0" dirty="0">
              <a:latin typeface="微软雅黑" panose="020B0503020204020204" pitchFamily="34" charset="-122"/>
              <a:ea typeface="微软雅黑" panose="020B0503020204020204" pitchFamily="34" charset="-122"/>
            </a:endParaRPr>
          </a:p>
          <a:p>
            <a:pPr lvl="3" indent="0" fontAlgn="auto">
              <a:lnSpc>
                <a:spcPct val="150000"/>
              </a:lnSpc>
            </a:pPr>
            <a:r>
              <a:rPr lang="zh-CN" altLang="en-US" sz="1600" dirty="0">
                <a:latin typeface="微软雅黑" panose="020B0503020204020204" pitchFamily="34" charset="-122"/>
                <a:ea typeface="微软雅黑" panose="020B0503020204020204" pitchFamily="34" charset="-122"/>
                <a:sym typeface="+mn-ea"/>
              </a:rPr>
              <a:t>    &lt;name&gt;fs.trash.interval&lt;/name&gt;</a:t>
            </a:r>
            <a:endParaRPr lang="zh-CN" altLang="en-US" sz="1600" b="0" dirty="0">
              <a:latin typeface="微软雅黑" panose="020B0503020204020204" pitchFamily="34" charset="-122"/>
              <a:ea typeface="微软雅黑" panose="020B0503020204020204" pitchFamily="34" charset="-122"/>
            </a:endParaRPr>
          </a:p>
          <a:p>
            <a:pPr lvl="3" indent="0" fontAlgn="auto">
              <a:lnSpc>
                <a:spcPct val="150000"/>
              </a:lnSpc>
            </a:pPr>
            <a:r>
              <a:rPr lang="zh-CN" altLang="en-US" sz="1600" dirty="0">
                <a:latin typeface="微软雅黑" panose="020B0503020204020204" pitchFamily="34" charset="-122"/>
                <a:ea typeface="微软雅黑" panose="020B0503020204020204" pitchFamily="34" charset="-122"/>
                <a:sym typeface="+mn-ea"/>
              </a:rPr>
              <a:t>    &lt;value&gt;1440&lt;/value&gt;</a:t>
            </a:r>
            <a:endParaRPr lang="zh-CN" altLang="en-US" sz="1600" b="0" dirty="0">
              <a:latin typeface="微软雅黑" panose="020B0503020204020204" pitchFamily="34" charset="-122"/>
              <a:ea typeface="微软雅黑" panose="020B0503020204020204" pitchFamily="34" charset="-122"/>
            </a:endParaRPr>
          </a:p>
          <a:p>
            <a:pPr lvl="3" indent="0" fontAlgn="auto">
              <a:lnSpc>
                <a:spcPct val="150000"/>
              </a:lnSpc>
            </a:pPr>
            <a:r>
              <a:rPr lang="zh-CN" altLang="en-US" sz="1600" dirty="0">
                <a:latin typeface="微软雅黑" panose="020B0503020204020204" pitchFamily="34" charset="-122"/>
                <a:ea typeface="微软雅黑" panose="020B0503020204020204" pitchFamily="34" charset="-122"/>
                <a:sym typeface="+mn-ea"/>
              </a:rPr>
              <a:t>&lt;/property&gt;</a:t>
            </a:r>
            <a:endParaRPr lang="zh-CN" altLang="en-US" sz="1600" b="0" dirty="0">
              <a:latin typeface="微软雅黑" panose="020B0503020204020204" pitchFamily="34" charset="-122"/>
              <a:ea typeface="微软雅黑" panose="020B0503020204020204" pitchFamily="34" charset="-122"/>
            </a:endParaRPr>
          </a:p>
          <a:p>
            <a:pPr lvl="3" indent="0" fontAlgn="auto">
              <a:lnSpc>
                <a:spcPct val="150000"/>
              </a:lnSpc>
            </a:pPr>
            <a:r>
              <a:rPr lang="zh-CN" altLang="en-US" sz="1600" dirty="0">
                <a:latin typeface="微软雅黑" panose="020B0503020204020204" pitchFamily="34" charset="-122"/>
                <a:ea typeface="微软雅黑" panose="020B0503020204020204" pitchFamily="34" charset="-122"/>
                <a:sym typeface="+mn-ea"/>
              </a:rPr>
              <a:t>&lt;property&gt;</a:t>
            </a:r>
            <a:endParaRPr lang="zh-CN" altLang="en-US" sz="1600" b="0" dirty="0">
              <a:latin typeface="微软雅黑" panose="020B0503020204020204" pitchFamily="34" charset="-122"/>
              <a:ea typeface="微软雅黑" panose="020B0503020204020204" pitchFamily="34" charset="-122"/>
            </a:endParaRPr>
          </a:p>
          <a:p>
            <a:pPr lvl="3" indent="0" fontAlgn="auto">
              <a:lnSpc>
                <a:spcPct val="150000"/>
              </a:lnSpc>
            </a:pPr>
            <a:r>
              <a:rPr lang="zh-CN" altLang="en-US" sz="1600" dirty="0">
                <a:latin typeface="微软雅黑" panose="020B0503020204020204" pitchFamily="34" charset="-122"/>
                <a:ea typeface="微软雅黑" panose="020B0503020204020204" pitchFamily="34" charset="-122"/>
                <a:sym typeface="+mn-ea"/>
              </a:rPr>
              <a:t>    &lt;name&gt;fs.trash.checkpoint.interval&lt;/name&gt;</a:t>
            </a:r>
            <a:endParaRPr lang="zh-CN" altLang="en-US" sz="1600" b="0" dirty="0">
              <a:latin typeface="微软雅黑" panose="020B0503020204020204" pitchFamily="34" charset="-122"/>
              <a:ea typeface="微软雅黑" panose="020B0503020204020204" pitchFamily="34" charset="-122"/>
            </a:endParaRPr>
          </a:p>
          <a:p>
            <a:pPr lvl="3" indent="0" fontAlgn="auto">
              <a:lnSpc>
                <a:spcPct val="150000"/>
              </a:lnSpc>
            </a:pPr>
            <a:r>
              <a:rPr lang="zh-CN" altLang="en-US" sz="1600" dirty="0">
                <a:latin typeface="微软雅黑" panose="020B0503020204020204" pitchFamily="34" charset="-122"/>
                <a:ea typeface="微软雅黑" panose="020B0503020204020204" pitchFamily="34" charset="-122"/>
                <a:sym typeface="+mn-ea"/>
              </a:rPr>
              <a:t>    &lt;value&gt;60&lt;/value&gt;</a:t>
            </a:r>
            <a:endParaRPr lang="zh-CN" altLang="en-US" sz="1600" b="0" dirty="0">
              <a:latin typeface="微软雅黑" panose="020B0503020204020204" pitchFamily="34" charset="-122"/>
              <a:ea typeface="微软雅黑" panose="020B0503020204020204" pitchFamily="34" charset="-122"/>
            </a:endParaRPr>
          </a:p>
          <a:p>
            <a:pPr lvl="3" indent="0" fontAlgn="auto">
              <a:lnSpc>
                <a:spcPct val="150000"/>
              </a:lnSpc>
            </a:pPr>
            <a:r>
              <a:rPr lang="zh-CN" altLang="en-US" sz="1600" dirty="0">
                <a:latin typeface="微软雅黑" panose="020B0503020204020204" pitchFamily="34" charset="-122"/>
                <a:ea typeface="微软雅黑" panose="020B0503020204020204" pitchFamily="34" charset="-122"/>
                <a:sym typeface="+mn-ea"/>
              </a:rPr>
              <a:t>&lt;/property&gt;</a:t>
            </a:r>
            <a:endPar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054646" y="1342985"/>
            <a:ext cx="1728193" cy="6704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5" name="文本框 4"/>
          <p:cNvSpPr txBox="1"/>
          <p:nvPr/>
        </p:nvSpPr>
        <p:spPr>
          <a:xfrm>
            <a:off x="1198245" y="1448026"/>
            <a:ext cx="6253480" cy="460375"/>
          </a:xfrm>
          <a:prstGeom prst="rect">
            <a:avLst/>
          </a:prstGeom>
          <a:noFill/>
        </p:spPr>
        <p:txBody>
          <a:bodyPr wrap="square" rtlCol="0">
            <a:spAutoFit/>
          </a:bodyPr>
          <a:lstStyle/>
          <a:p>
            <a:r>
              <a:rPr lang="zh-CN" altLang="en-US"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     </a:t>
            </a:r>
            <a:r>
              <a:rPr lang="en-US" altLang="zh-CN"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    </a:t>
            </a:r>
            <a:r>
              <a:rPr lang="zh-CN"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回收站</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zh-CN" altLang="en-US" sz="4800" b="1" dirty="0">
                <a:solidFill>
                  <a:srgbClr val="1369B2"/>
                </a:solidFill>
                <a:latin typeface="微软雅黑" panose="020B0503020204020204" pitchFamily="34" charset="-122"/>
                <a:ea typeface="微软雅黑" panose="020B0503020204020204" pitchFamily="34" charset="-122"/>
                <a:cs typeface="+mn-ea"/>
                <a:sym typeface="+mn-lt"/>
              </a:rPr>
              <a:t>分区表</a:t>
            </a: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3.3</a:t>
            </a:r>
            <a:endParaRPr lang="zh-CN" altLang="en-US" sz="6600" b="1" dirty="0">
              <a:solidFill>
                <a:srgbClr val="FAFAFA"/>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37863" y="572758"/>
            <a:ext cx="3007988"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目录</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sz="2400" dirty="0">
                <a:solidFill>
                  <a:srgbClr val="1369B2"/>
                </a:solidFill>
                <a:latin typeface="微软雅黑" panose="020B0503020204020204" pitchFamily="34" charset="-122"/>
                <a:ea typeface="微软雅黑" panose="020B0503020204020204" pitchFamily="34" charset="-122"/>
                <a:cs typeface="+mn-ea"/>
                <a:sym typeface="+mn-lt"/>
              </a:rPr>
              <a:t>Contents</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57" name="组合 56"/>
          <p:cNvGrpSpPr/>
          <p:nvPr/>
        </p:nvGrpSpPr>
        <p:grpSpPr>
          <a:xfrm>
            <a:off x="3226578" y="2520876"/>
            <a:ext cx="1212444" cy="620886"/>
            <a:chOff x="2215144" y="5186859"/>
            <a:chExt cx="1265878" cy="853540"/>
          </a:xfrm>
        </p:grpSpPr>
        <p:sp>
          <p:nvSpPr>
            <p:cNvPr id="58" name="平行四边形 57"/>
            <p:cNvSpPr/>
            <p:nvPr/>
          </p:nvSpPr>
          <p:spPr>
            <a:xfrm>
              <a:off x="2215144" y="5186859"/>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9" name="文本框 13"/>
            <p:cNvSpPr txBox="1"/>
            <p:nvPr/>
          </p:nvSpPr>
          <p:spPr>
            <a:xfrm>
              <a:off x="2414223" y="5236501"/>
              <a:ext cx="1066799" cy="803898"/>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05</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72" name="组合 71"/>
          <p:cNvGrpSpPr/>
          <p:nvPr/>
        </p:nvGrpSpPr>
        <p:grpSpPr>
          <a:xfrm>
            <a:off x="4300407" y="2579996"/>
            <a:ext cx="5142331" cy="613062"/>
            <a:chOff x="4315150" y="3730038"/>
            <a:chExt cx="3857250" cy="540057"/>
          </a:xfrm>
        </p:grpSpPr>
        <p:sp>
          <p:nvSpPr>
            <p:cNvPr id="73" name="矩形 72"/>
            <p:cNvSpPr/>
            <p:nvPr/>
          </p:nvSpPr>
          <p:spPr>
            <a:xfrm>
              <a:off x="4989330" y="3833959"/>
              <a:ext cx="2827146" cy="331154"/>
            </a:xfrm>
            <a:prstGeom prst="rect">
              <a:avLst/>
            </a:prstGeom>
            <a:ln w="15875">
              <a:noFill/>
            </a:ln>
          </p:spPr>
          <p:txBody>
            <a:bodyPr wrap="square" lIns="68580" tIns="34290" rIns="68580" bIns="34290">
              <a:spAutoFit/>
            </a:bodyPr>
            <a:lstStyle/>
            <a:p>
              <a:r>
                <a:rPr 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临时表</a:t>
              </a: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2" name="组合 1"/>
          <p:cNvGrpSpPr/>
          <p:nvPr/>
        </p:nvGrpSpPr>
        <p:grpSpPr>
          <a:xfrm>
            <a:off x="3043700" y="3595929"/>
            <a:ext cx="1192956" cy="622778"/>
            <a:chOff x="2273487" y="5213920"/>
            <a:chExt cx="1245530" cy="856142"/>
          </a:xfrm>
        </p:grpSpPr>
        <p:sp>
          <p:nvSpPr>
            <p:cNvPr id="3" name="平行四边形 2"/>
            <p:cNvSpPr/>
            <p:nvPr/>
          </p:nvSpPr>
          <p:spPr>
            <a:xfrm>
              <a:off x="2273487" y="5213920"/>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4" name="文本框 13"/>
            <p:cNvSpPr txBox="1"/>
            <p:nvPr/>
          </p:nvSpPr>
          <p:spPr>
            <a:xfrm>
              <a:off x="2452218" y="5267827"/>
              <a:ext cx="1066799" cy="802235"/>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06</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 name="组合 4"/>
          <p:cNvGrpSpPr/>
          <p:nvPr/>
        </p:nvGrpSpPr>
        <p:grpSpPr>
          <a:xfrm>
            <a:off x="4065457" y="3620761"/>
            <a:ext cx="5142331" cy="613062"/>
            <a:chOff x="4315150" y="3730038"/>
            <a:chExt cx="3857250" cy="540057"/>
          </a:xfrm>
        </p:grpSpPr>
        <p:sp>
          <p:nvSpPr>
            <p:cNvPr id="6" name="矩形 5"/>
            <p:cNvSpPr/>
            <p:nvPr/>
          </p:nvSpPr>
          <p:spPr>
            <a:xfrm>
              <a:off x="5184287" y="3834165"/>
              <a:ext cx="2827146" cy="331154"/>
            </a:xfrm>
            <a:prstGeom prst="rect">
              <a:avLst/>
            </a:prstGeom>
            <a:ln w="15875">
              <a:noFill/>
            </a:ln>
          </p:spPr>
          <p:txBody>
            <a:bodyPr wrap="square" lIns="68580" tIns="34290" rIns="68580" bIns="34290">
              <a:spAutoFit/>
            </a:bodyPr>
            <a:lstStyle/>
            <a:p>
              <a:r>
                <a:rPr 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视图</a:t>
              </a:r>
            </a:p>
          </p:txBody>
        </p:sp>
        <p:sp>
          <p:nvSpPr>
            <p:cNvPr id="7" name="平行四边形 6"/>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8" name="组合 7"/>
          <p:cNvGrpSpPr/>
          <p:nvPr/>
        </p:nvGrpSpPr>
        <p:grpSpPr>
          <a:xfrm>
            <a:off x="2872882" y="4601767"/>
            <a:ext cx="1219757" cy="635725"/>
            <a:chOff x="2215144" y="5186859"/>
            <a:chExt cx="1273514" cy="873941"/>
          </a:xfrm>
        </p:grpSpPr>
        <p:sp>
          <p:nvSpPr>
            <p:cNvPr id="9" name="平行四边形 8"/>
            <p:cNvSpPr/>
            <p:nvPr/>
          </p:nvSpPr>
          <p:spPr>
            <a:xfrm>
              <a:off x="2215144" y="5186859"/>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10" name="文本框 13"/>
            <p:cNvSpPr txBox="1"/>
            <p:nvPr/>
          </p:nvSpPr>
          <p:spPr>
            <a:xfrm>
              <a:off x="2421859" y="5258566"/>
              <a:ext cx="1066799" cy="802234"/>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07</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3826062" y="4658351"/>
            <a:ext cx="5142331" cy="613062"/>
            <a:chOff x="4315150" y="3730038"/>
            <a:chExt cx="3857250" cy="540057"/>
          </a:xfrm>
        </p:grpSpPr>
        <p:sp>
          <p:nvSpPr>
            <p:cNvPr id="12" name="矩形 11"/>
            <p:cNvSpPr/>
            <p:nvPr/>
          </p:nvSpPr>
          <p:spPr>
            <a:xfrm>
              <a:off x="5345135" y="3833959"/>
              <a:ext cx="2827146" cy="331154"/>
            </a:xfrm>
            <a:prstGeom prst="rect">
              <a:avLst/>
            </a:prstGeom>
            <a:ln w="15875">
              <a:noFill/>
            </a:ln>
          </p:spPr>
          <p:txBody>
            <a:bodyPr wrap="square" lIns="68580" tIns="34290" rIns="68580" bIns="34290">
              <a:spAutoFit/>
            </a:bodyPr>
            <a:lstStyle/>
            <a:p>
              <a:r>
                <a:rPr 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索引</a:t>
              </a:r>
            </a:p>
          </p:txBody>
        </p:sp>
        <p:sp>
          <p:nvSpPr>
            <p:cNvPr id="13" name="平行四边形 12"/>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分区表</a:t>
            </a:r>
          </a:p>
        </p:txBody>
      </p:sp>
      <p:sp>
        <p:nvSpPr>
          <p:cNvPr id="36" name="1"/>
          <p:cNvSpPr txBox="1"/>
          <p:nvPr>
            <p:custDataLst>
              <p:tags r:id="rId1"/>
            </p:custDataLst>
          </p:nvPr>
        </p:nvSpPr>
        <p:spPr>
          <a:xfrm>
            <a:off x="1235075" y="2137410"/>
            <a:ext cx="9932670" cy="553085"/>
          </a:xfrm>
          <a:prstGeom prst="rect">
            <a:avLst/>
          </a:prstGeom>
          <a:noFill/>
          <a:ln>
            <a:noFill/>
          </a:ln>
        </p:spPr>
        <p:txBody>
          <a:bodyPr wrap="square" rtlCol="0">
            <a:spAutoFit/>
          </a:bodyPr>
          <a:lstStyle/>
          <a:p>
            <a:pPr defTabSz="457200">
              <a:lnSpc>
                <a:spcPct val="150000"/>
              </a:lnSpc>
              <a:defRPr/>
            </a:pPr>
            <a:endParaRPr lang="zh-CN" sz="2000">
              <a:latin typeface="微软雅黑" panose="020B0503020204020204" pitchFamily="34" charset="-122"/>
              <a:ea typeface="微软雅黑" panose="020B0503020204020204" pitchFamily="34" charset="-122"/>
            </a:endParaRPr>
          </a:p>
        </p:txBody>
      </p:sp>
      <p:sp>
        <p:nvSpPr>
          <p:cNvPr id="2" name="文本框 1"/>
          <p:cNvSpPr txBox="1"/>
          <p:nvPr/>
        </p:nvSpPr>
        <p:spPr>
          <a:xfrm>
            <a:off x="953344" y="2137410"/>
            <a:ext cx="10496132" cy="2346220"/>
          </a:xfrm>
          <a:prstGeom prst="rect">
            <a:avLst/>
          </a:prstGeom>
          <a:noFill/>
        </p:spPr>
        <p:txBody>
          <a:bodyPr wrap="square" rtlCol="0">
            <a:spAutoFit/>
          </a:bodyPr>
          <a:lstStyle/>
          <a:p>
            <a:pPr algn="l" defTabSz="457200">
              <a:lnSpc>
                <a:spcPct val="150000"/>
              </a:lnSpc>
              <a:defRPr/>
            </a:pPr>
            <a:r>
              <a:rPr sz="2000" dirty="0">
                <a:latin typeface="微软雅黑" panose="020B0503020204020204" pitchFamily="34" charset="-122"/>
                <a:ea typeface="微软雅黑" panose="020B0503020204020204" pitchFamily="34" charset="-122"/>
                <a:sym typeface="+mn-ea"/>
              </a:rPr>
              <a:t>随着系统运行时间的增加，表的数据量会越来越大，而Hive查询数据通常是使用</a:t>
            </a:r>
            <a:r>
              <a:rPr sz="2000" dirty="0">
                <a:solidFill>
                  <a:schemeClr val="accent1"/>
                </a:solidFill>
                <a:latin typeface="微软雅黑" panose="020B0503020204020204" pitchFamily="34" charset="-122"/>
                <a:ea typeface="微软雅黑" panose="020B0503020204020204" pitchFamily="34" charset="-122"/>
                <a:sym typeface="+mn-ea"/>
              </a:rPr>
              <a:t>全表扫描</a:t>
            </a:r>
            <a:r>
              <a:rPr sz="2000" dirty="0">
                <a:latin typeface="微软雅黑" panose="020B0503020204020204" pitchFamily="34" charset="-122"/>
                <a:ea typeface="微软雅黑" panose="020B0503020204020204" pitchFamily="34" charset="-122"/>
                <a:sym typeface="+mn-ea"/>
              </a:rPr>
              <a:t>，这样会导致对大量不必要数据的扫描，从而降低查询效率，为了解决这一问题</a:t>
            </a:r>
            <a:r>
              <a:rPr lang="zh-CN" sz="2000" dirty="0">
                <a:latin typeface="微软雅黑" panose="020B0503020204020204" pitchFamily="34" charset="-122"/>
                <a:ea typeface="微软雅黑" panose="020B0503020204020204" pitchFamily="34" charset="-122"/>
                <a:sym typeface="+mn-ea"/>
              </a:rPr>
              <a:t>，</a:t>
            </a:r>
            <a:r>
              <a:rPr sz="2000" dirty="0">
                <a:latin typeface="微软雅黑" panose="020B0503020204020204" pitchFamily="34" charset="-122"/>
                <a:ea typeface="微软雅黑" panose="020B0503020204020204" pitchFamily="34" charset="-122"/>
                <a:sym typeface="+mn-ea"/>
              </a:rPr>
              <a:t>Hive引进了</a:t>
            </a:r>
            <a:r>
              <a:rPr sz="2000" dirty="0">
                <a:solidFill>
                  <a:schemeClr val="accent1"/>
                </a:solidFill>
                <a:latin typeface="微软雅黑" panose="020B0503020204020204" pitchFamily="34" charset="-122"/>
                <a:ea typeface="微软雅黑" panose="020B0503020204020204" pitchFamily="34" charset="-122"/>
                <a:sym typeface="+mn-ea"/>
              </a:rPr>
              <a:t>分区技术</a:t>
            </a:r>
            <a:r>
              <a:rPr sz="2000" dirty="0">
                <a:latin typeface="微软雅黑" panose="020B0503020204020204" pitchFamily="34" charset="-122"/>
                <a:ea typeface="微软雅黑" panose="020B0503020204020204" pitchFamily="34" charset="-122"/>
                <a:sym typeface="+mn-ea"/>
              </a:rPr>
              <a:t>，分区主要是将表的整体数据根据业务需求，划分成</a:t>
            </a:r>
            <a:r>
              <a:rPr sz="2000" dirty="0">
                <a:solidFill>
                  <a:schemeClr val="accent1"/>
                </a:solidFill>
                <a:latin typeface="微软雅黑" panose="020B0503020204020204" pitchFamily="34" charset="-122"/>
                <a:ea typeface="微软雅黑" panose="020B0503020204020204" pitchFamily="34" charset="-122"/>
                <a:sym typeface="+mn-ea"/>
              </a:rPr>
              <a:t>多个子目录</a:t>
            </a:r>
            <a:r>
              <a:rPr sz="2000" dirty="0">
                <a:latin typeface="微软雅黑" panose="020B0503020204020204" pitchFamily="34" charset="-122"/>
                <a:ea typeface="微软雅黑" panose="020B0503020204020204" pitchFamily="34" charset="-122"/>
                <a:sym typeface="+mn-ea"/>
              </a:rPr>
              <a:t>来存储，每个子目录对应一个分区。通过扫描分区表中指定分区的数据，避免Hive全表扫描，从而提升Hive查询数据的效率</a:t>
            </a:r>
            <a:r>
              <a:rPr lang="zh-CN" sz="2000" dirty="0">
                <a:latin typeface="微软雅黑" panose="020B0503020204020204" pitchFamily="34" charset="-122"/>
                <a:ea typeface="微软雅黑" panose="020B0503020204020204" pitchFamily="34" charset="-122"/>
                <a:sym typeface="+mn-ea"/>
              </a:rPr>
              <a:t>。</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创建分区表</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2672080"/>
            <a:ext cx="6039881" cy="153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掌握分区表的基本操作，能够灵活使用HiveQL语句对Hive中的分区表进行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创建</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225415" y="282511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创建分区表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2134766" y="1099535"/>
            <a:ext cx="7417370" cy="496226"/>
          </a:xfrm>
          <a:prstGeom prst="rect">
            <a:avLst/>
          </a:prstGeom>
          <a:noFill/>
          <a:ln w="9525">
            <a:noFill/>
          </a:ln>
        </p:spPr>
        <p:txBody>
          <a:bodyPr wrap="square">
            <a:spAutoFit/>
          </a:bodyPr>
          <a:lstStyle/>
          <a:p>
            <a:pPr indent="0" fontAlgn="auto">
              <a:lnSpc>
                <a:spcPct val="150000"/>
              </a:lnSpc>
            </a:pPr>
            <a:r>
              <a:rPr sz="2000" dirty="0" err="1">
                <a:latin typeface="微软雅黑" panose="020B0503020204020204" pitchFamily="34" charset="-122"/>
                <a:ea typeface="微软雅黑" panose="020B0503020204020204" pitchFamily="34" charset="-122"/>
                <a:sym typeface="+mn-ea"/>
              </a:rPr>
              <a:t>在数据库hive_database中</a:t>
            </a:r>
            <a:r>
              <a:rPr sz="2000" dirty="0" err="1">
                <a:solidFill>
                  <a:schemeClr val="accent1"/>
                </a:solidFill>
                <a:latin typeface="微软雅黑" panose="020B0503020204020204" pitchFamily="34" charset="-122"/>
                <a:ea typeface="微软雅黑" panose="020B0503020204020204" pitchFamily="34" charset="-122"/>
                <a:sym typeface="+mn-ea"/>
              </a:rPr>
              <a:t>创建分区表</a:t>
            </a:r>
            <a:r>
              <a:rPr sz="2000" dirty="0" err="1">
                <a:latin typeface="微软雅黑" panose="020B0503020204020204" pitchFamily="34" charset="-122"/>
                <a:ea typeface="微软雅黑" panose="020B0503020204020204" pitchFamily="34" charset="-122"/>
                <a:sym typeface="+mn-ea"/>
              </a:rPr>
              <a:t>partitioned_table</a:t>
            </a:r>
            <a:r>
              <a:rPr lang="zh-CN" sz="2000" dirty="0">
                <a:latin typeface="Times New Roman" panose="02020603050405020304" charset="0"/>
                <a:ea typeface="宋体" panose="02010600030101010101" pitchFamily="2" charset="-122"/>
                <a:sym typeface="+mn-ea"/>
              </a:rPr>
              <a:t>。</a:t>
            </a:r>
            <a:endParaRPr lang="zh-CN" sz="2000" b="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26490" y="1845310"/>
            <a:ext cx="9072294" cy="4523105"/>
          </a:xfrm>
          <a:prstGeom prst="rect">
            <a:avLst/>
          </a:prstGeom>
          <a:solidFill>
            <a:schemeClr val="bg1">
              <a:lumMod val="95000"/>
            </a:schemeClr>
          </a:solidFill>
          <a:ln w="9525">
            <a:noFill/>
          </a:ln>
        </p:spPr>
        <p:txBody>
          <a:bodyPr wrap="square">
            <a:spAutoFit/>
          </a:bodyPr>
          <a:lstStyle/>
          <a:p>
            <a:pPr indent="266700" fontAlgn="auto">
              <a:lnSpc>
                <a:spcPct val="150000"/>
              </a:lnSpc>
            </a:pP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CREATE TABLE IF NOT EXISTS  </a:t>
            </a:r>
          </a:p>
          <a:p>
            <a:pPr indent="266700" fontAlgn="auto">
              <a:lnSpc>
                <a:spcPct val="150000"/>
              </a:lnSpc>
            </a:pPr>
            <a:r>
              <a:rPr lang="nb-NO" altLang="zh-CN" sz="16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hive_database.partitioned_table</a:t>
            </a: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t>
            </a:r>
          </a:p>
          <a:p>
            <a:pPr indent="266700" fontAlgn="auto">
              <a:lnSpc>
                <a:spcPct val="150000"/>
              </a:lnSpc>
            </a:pPr>
            <a:r>
              <a:rPr lang="nb-NO" altLang="zh-CN" sz="16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username</a:t>
            </a: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STRING COMMENT "This is </a:t>
            </a:r>
            <a:r>
              <a:rPr lang="nb-NO" altLang="zh-CN" sz="16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username</a:t>
            </a: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t>
            </a:r>
          </a:p>
          <a:p>
            <a:pPr indent="266700" fontAlgn="auto">
              <a:lnSpc>
                <a:spcPct val="150000"/>
              </a:lnSpc>
            </a:pP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age INT COMMENT "This is </a:t>
            </a:r>
            <a:r>
              <a:rPr lang="nb-NO" altLang="zh-CN" sz="16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user</a:t>
            </a: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age") </a:t>
            </a:r>
            <a:endParaRPr lang="nb-NO"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endParaRPr>
          </a:p>
          <a:p>
            <a:pPr indent="266700" fontAlgn="auto">
              <a:lnSpc>
                <a:spcPct val="150000"/>
              </a:lnSpc>
            </a:pPr>
            <a:r>
              <a:rPr lang="nb-NO"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PARTITIONED BY (</a:t>
            </a:r>
          </a:p>
          <a:p>
            <a:pPr indent="266700" fontAlgn="auto">
              <a:lnSpc>
                <a:spcPct val="150000"/>
              </a:lnSpc>
            </a:pPr>
            <a:r>
              <a:rPr lang="nb-NO"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province</a:t>
            </a:r>
            <a:r>
              <a:rPr lang="nb-NO"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STRING COMMENT "User live in </a:t>
            </a:r>
            <a:r>
              <a:rPr lang="nb-NO"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province</a:t>
            </a:r>
            <a:r>
              <a:rPr lang="nb-NO"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t>
            </a:r>
          </a:p>
          <a:p>
            <a:pPr indent="266700" fontAlgn="auto">
              <a:lnSpc>
                <a:spcPct val="150000"/>
              </a:lnSpc>
            </a:pPr>
            <a:r>
              <a:rPr lang="nb-NO"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city STRING COMMENT "User live in city")</a:t>
            </a:r>
            <a:endPar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endParaRPr>
          </a:p>
          <a:p>
            <a:pPr indent="266700" fontAlgn="auto">
              <a:lnSpc>
                <a:spcPct val="150000"/>
              </a:lnSpc>
            </a:pP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ROW FORMAT DELIMITED</a:t>
            </a:r>
          </a:p>
          <a:p>
            <a:pPr indent="266700" fontAlgn="auto">
              <a:lnSpc>
                <a:spcPct val="150000"/>
              </a:lnSpc>
            </a:pP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FIELDS TERMINATED BY ','</a:t>
            </a:r>
          </a:p>
          <a:p>
            <a:pPr indent="266700" fontAlgn="auto">
              <a:lnSpc>
                <a:spcPct val="150000"/>
              </a:lnSpc>
            </a:pP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LINES TERMINATED BY '\n'</a:t>
            </a:r>
          </a:p>
          <a:p>
            <a:pPr indent="266700" fontAlgn="auto">
              <a:lnSpc>
                <a:spcPct val="150000"/>
              </a:lnSpc>
            </a:pP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STORED AS </a:t>
            </a:r>
            <a:r>
              <a:rPr lang="nb-NO" altLang="zh-CN" sz="16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textfile</a:t>
            </a:r>
            <a:endPar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endParaRPr>
          </a:p>
          <a:p>
            <a:pPr indent="266700" fontAlgn="auto">
              <a:lnSpc>
                <a:spcPct val="150000"/>
              </a:lnSpc>
            </a:pP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TBLPROPERTIES("</a:t>
            </a:r>
            <a:r>
              <a:rPr lang="nb-NO" altLang="zh-CN" sz="16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comment</a:t>
            </a: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"="This is a </a:t>
            </a:r>
            <a:r>
              <a:rPr lang="nb-NO" altLang="zh-CN" sz="16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partitioned</a:t>
            </a: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 </a:t>
            </a:r>
            <a:r>
              <a:rPr lang="nb-NO" altLang="zh-CN" sz="1600" b="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table</a:t>
            </a:r>
            <a:r>
              <a:rPr lang="nb-NO" altLang="zh-CN" sz="1600" b="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a:t>
            </a:r>
            <a:endParaRPr lang="nb-NO"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5" name="矩形 4"/>
          <p:cNvSpPr/>
          <p:nvPr/>
        </p:nvSpPr>
        <p:spPr>
          <a:xfrm>
            <a:off x="925173" y="1120827"/>
            <a:ext cx="1080120" cy="605809"/>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7" name="矩形 6"/>
          <p:cNvSpPr/>
          <p:nvPr/>
        </p:nvSpPr>
        <p:spPr>
          <a:xfrm>
            <a:off x="910630" y="1110181"/>
            <a:ext cx="9288154" cy="605809"/>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1"/>
          <p:cNvSpPr txBox="1"/>
          <p:nvPr>
            <p:custDataLst>
              <p:tags r:id="rId1"/>
            </p:custDataLst>
          </p:nvPr>
        </p:nvSpPr>
        <p:spPr>
          <a:xfrm>
            <a:off x="1235075" y="2137410"/>
            <a:ext cx="9932670" cy="553085"/>
          </a:xfrm>
          <a:prstGeom prst="rect">
            <a:avLst/>
          </a:prstGeom>
          <a:noFill/>
          <a:ln>
            <a:noFill/>
          </a:ln>
        </p:spPr>
        <p:txBody>
          <a:bodyPr wrap="square" rtlCol="0">
            <a:spAutoFit/>
          </a:bodyPr>
          <a:lstStyle/>
          <a:p>
            <a:pPr defTabSz="457200">
              <a:lnSpc>
                <a:spcPct val="150000"/>
              </a:lnSpc>
              <a:defRPr/>
            </a:pPr>
            <a:endParaRPr lang="zh-CN" sz="2000">
              <a:latin typeface="微软雅黑" panose="020B0503020204020204" pitchFamily="34" charset="-122"/>
              <a:ea typeface="微软雅黑" panose="020B0503020204020204" pitchFamily="34" charset="-122"/>
            </a:endParaRPr>
          </a:p>
        </p:txBody>
      </p:sp>
      <p:sp>
        <p:nvSpPr>
          <p:cNvPr id="2" name="文本框 1"/>
          <p:cNvSpPr txBox="1"/>
          <p:nvPr/>
        </p:nvSpPr>
        <p:spPr>
          <a:xfrm>
            <a:off x="1022668" y="2413952"/>
            <a:ext cx="10496132" cy="1689052"/>
          </a:xfrm>
          <a:prstGeom prst="rect">
            <a:avLst/>
          </a:prstGeom>
          <a:noFill/>
        </p:spPr>
        <p:txBody>
          <a:bodyPr wrap="square" rtlCol="0">
            <a:spAutoFit/>
          </a:bodyPr>
          <a:lstStyle/>
          <a:p>
            <a:pPr defTabSz="457200">
              <a:lnSpc>
                <a:spcPct val="150000"/>
              </a:lnSpc>
              <a:defRPr/>
            </a:pPr>
            <a:r>
              <a:rPr lang="en-US" altLang="zh-CN" dirty="0">
                <a:solidFill>
                  <a:srgbClr val="595959"/>
                </a:solidFill>
                <a:latin typeface="微软雅黑" panose="020B0503020204020204" pitchFamily="34" charset="-122"/>
                <a:ea typeface="微软雅黑" panose="020B0503020204020204" pitchFamily="34" charset="-122"/>
                <a:sym typeface="+mn-ea"/>
              </a:rPr>
              <a:t>(1)</a:t>
            </a:r>
            <a:r>
              <a:rPr lang="zh-CN" altLang="en-US" dirty="0">
                <a:solidFill>
                  <a:srgbClr val="595959"/>
                </a:solidFill>
                <a:latin typeface="微软雅黑" panose="020B0503020204020204" pitchFamily="34" charset="-122"/>
                <a:ea typeface="微软雅黑" panose="020B0503020204020204" pitchFamily="34" charset="-122"/>
                <a:sym typeface="+mn-ea"/>
              </a:rPr>
              <a:t>分区表中的分区字段名称不能与分区表的列名重名。</a:t>
            </a:r>
          </a:p>
          <a:p>
            <a:pPr defTabSz="457200">
              <a:lnSpc>
                <a:spcPct val="150000"/>
              </a:lnSpc>
              <a:defRPr/>
            </a:pPr>
            <a:r>
              <a:rPr lang="en-US" altLang="zh-CN" dirty="0">
                <a:solidFill>
                  <a:srgbClr val="595959"/>
                </a:solidFill>
                <a:latin typeface="微软雅黑" panose="020B0503020204020204" pitchFamily="34" charset="-122"/>
                <a:ea typeface="微软雅黑" panose="020B0503020204020204" pitchFamily="34" charset="-122"/>
                <a:sym typeface="+mn-ea"/>
              </a:rPr>
              <a:t>(2)</a:t>
            </a:r>
            <a:r>
              <a:rPr lang="zh-CN" altLang="en-US" dirty="0">
                <a:solidFill>
                  <a:srgbClr val="595959"/>
                </a:solidFill>
                <a:latin typeface="微软雅黑" panose="020B0503020204020204" pitchFamily="34" charset="-122"/>
                <a:ea typeface="微软雅黑" panose="020B0503020204020204" pitchFamily="34" charset="-122"/>
                <a:sym typeface="+mn-ea"/>
              </a:rPr>
              <a:t>分区字段在创建分区表时指定</a:t>
            </a:r>
            <a:r>
              <a:rPr lang="en-US" altLang="zh-CN" dirty="0">
                <a:solidFill>
                  <a:srgbClr val="595959"/>
                </a:solidFill>
                <a:latin typeface="微软雅黑" panose="020B0503020204020204" pitchFamily="34" charset="-122"/>
                <a:ea typeface="微软雅黑" panose="020B0503020204020204" pitchFamily="34" charset="-122"/>
                <a:sym typeface="+mn-ea"/>
              </a:rPr>
              <a:t>,</a:t>
            </a:r>
            <a:r>
              <a:rPr lang="zh-CN" altLang="en-US" dirty="0">
                <a:solidFill>
                  <a:srgbClr val="595959"/>
                </a:solidFill>
                <a:latin typeface="微软雅黑" panose="020B0503020204020204" pitchFamily="34" charset="-122"/>
                <a:ea typeface="微软雅黑" panose="020B0503020204020204" pitchFamily="34" charset="-122"/>
                <a:sym typeface="+mn-ea"/>
              </a:rPr>
              <a:t>一旦分区表创建完成</a:t>
            </a:r>
            <a:r>
              <a:rPr lang="en-US" altLang="zh-CN" dirty="0">
                <a:solidFill>
                  <a:srgbClr val="595959"/>
                </a:solidFill>
                <a:latin typeface="微软雅黑" panose="020B0503020204020204" pitchFamily="34" charset="-122"/>
                <a:ea typeface="微软雅黑" panose="020B0503020204020204" pitchFamily="34" charset="-122"/>
                <a:sym typeface="+mn-ea"/>
              </a:rPr>
              <a:t>,</a:t>
            </a:r>
            <a:r>
              <a:rPr lang="zh-CN" altLang="en-US" dirty="0">
                <a:solidFill>
                  <a:srgbClr val="595959"/>
                </a:solidFill>
                <a:latin typeface="微软雅黑" panose="020B0503020204020204" pitchFamily="34" charset="-122"/>
                <a:ea typeface="微软雅黑" panose="020B0503020204020204" pitchFamily="34" charset="-122"/>
                <a:sym typeface="+mn-ea"/>
              </a:rPr>
              <a:t>后续则无法修改或者添加分区字段的。</a:t>
            </a:r>
            <a:endParaRPr lang="zh-CN" altLang="en-US" dirty="0">
              <a:solidFill>
                <a:srgbClr val="595959"/>
              </a:solidFill>
              <a:latin typeface="微软雅黑" panose="020B0503020204020204" pitchFamily="34" charset="-122"/>
              <a:ea typeface="微软雅黑" panose="020B0503020204020204" pitchFamily="34" charset="-122"/>
            </a:endParaRPr>
          </a:p>
        </p:txBody>
      </p:sp>
      <p:sp>
        <p:nvSpPr>
          <p:cNvPr id="5"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创建分区表</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3" name="矩形 2"/>
          <p:cNvSpPr/>
          <p:nvPr/>
        </p:nvSpPr>
        <p:spPr>
          <a:xfrm>
            <a:off x="1045002" y="1694624"/>
            <a:ext cx="873957" cy="581057"/>
          </a:xfrm>
          <a:prstGeom prst="rect">
            <a:avLst/>
          </a:prstGeom>
        </p:spPr>
        <p:txBody>
          <a:bodyPr wrap="none">
            <a:spAutoFit/>
          </a:bodyPr>
          <a:lstStyle/>
          <a:p>
            <a:pPr defTabSz="457200">
              <a:lnSpc>
                <a:spcPct val="150000"/>
              </a:lnSpc>
              <a:defRPr/>
            </a:pPr>
            <a:r>
              <a:rPr lang="zh-CN" altLang="en-US" dirty="0">
                <a:solidFill>
                  <a:srgbClr val="C00000"/>
                </a:solidFill>
                <a:latin typeface="微软雅黑" panose="020B0503020204020204" pitchFamily="34" charset="-122"/>
                <a:ea typeface="微软雅黑" panose="020B0503020204020204" pitchFamily="34" charset="-122"/>
                <a:sym typeface="+mn-ea"/>
              </a:rPr>
              <a:t>注意</a:t>
            </a:r>
            <a:r>
              <a:rPr lang="en-US" altLang="zh-CN" dirty="0">
                <a:solidFill>
                  <a:srgbClr val="C00000"/>
                </a:solidFill>
                <a:latin typeface="微软雅黑" panose="020B0503020204020204" pitchFamily="34" charset="-122"/>
                <a:ea typeface="微软雅黑" panose="020B0503020204020204" pitchFamily="34" charset="-122"/>
                <a:sym typeface="+mn-ea"/>
              </a:rPr>
              <a:t>:</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查询分区表</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2672080"/>
            <a:ext cx="6111889" cy="153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掌握分区表的基本操作，能够灵活使用HiveQL语句对Hive中的分区表进行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查询</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225415" y="282511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查询分区表</a:t>
            </a:r>
            <a:endParaRPr lang="en-US"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1056636" y="1123720"/>
            <a:ext cx="9289032" cy="499560"/>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rPr>
              <a:t>分区表属于</a:t>
            </a:r>
            <a:r>
              <a:rPr sz="2000" b="0" dirty="0" err="1">
                <a:solidFill>
                  <a:schemeClr val="accent1"/>
                </a:solidFill>
                <a:latin typeface="微软雅黑" panose="020B0503020204020204" pitchFamily="34" charset="-122"/>
                <a:ea typeface="微软雅黑" panose="020B0503020204020204" pitchFamily="34" charset="-122"/>
              </a:rPr>
              <a:t>Hive数据表</a:t>
            </a:r>
            <a:r>
              <a:rPr sz="2000" b="0" dirty="0" err="1">
                <a:latin typeface="微软雅黑" panose="020B0503020204020204" pitchFamily="34" charset="-122"/>
                <a:ea typeface="微软雅黑" panose="020B0503020204020204" pitchFamily="34" charset="-122"/>
              </a:rPr>
              <a:t>的一种，有关查询分区表分区信息语法格式如下</a:t>
            </a:r>
            <a:r>
              <a:rPr sz="2000" b="0" dirty="0">
                <a:latin typeface="微软雅黑" panose="020B0503020204020204" pitchFamily="34" charset="-122"/>
                <a:ea typeface="微软雅黑" panose="020B0503020204020204" pitchFamily="34" charset="-122"/>
              </a:rPr>
              <a:t>。</a:t>
            </a:r>
            <a:endParaRPr lang="zh-CN" sz="2000" b="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076906" y="1941645"/>
            <a:ext cx="10513168" cy="1014730"/>
          </a:xfrm>
          <a:prstGeom prst="rect">
            <a:avLst/>
          </a:prstGeom>
          <a:solidFill>
            <a:schemeClr val="bg1">
              <a:lumMod val="95000"/>
            </a:schemeClr>
          </a:solidFill>
          <a:ln w="9525">
            <a:noFill/>
          </a:ln>
        </p:spPr>
        <p:txBody>
          <a:bodyPr wrap="square">
            <a:spAutoFit/>
          </a:bodyPr>
          <a:lstStyle/>
          <a:p>
            <a:pPr indent="266700" fontAlgn="auto">
              <a:lnSpc>
                <a:spcPct val="150000"/>
              </a:lnSpc>
            </a:pPr>
            <a:r>
              <a:rPr lang="nb-NO" altLang="zh-CN" sz="2000" b="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SHOW PARTITIONS [db_name.]table_name [PARTITION(partition_column =</a:t>
            </a:r>
          </a:p>
          <a:p>
            <a:pPr indent="266700" fontAlgn="auto">
              <a:lnSpc>
                <a:spcPct val="150000"/>
              </a:lnSpc>
            </a:pPr>
            <a:r>
              <a:rPr lang="nb-NO" altLang="zh-CN" sz="2000" b="0">
                <a:solidFill>
                  <a:srgbClr val="595959"/>
                </a:solidFill>
                <a:latin typeface="微软雅黑" panose="020B0503020204020204" pitchFamily="34" charset="-122"/>
                <a:ea typeface="微软雅黑" panose="020B0503020204020204" pitchFamily="34" charset="-122"/>
                <a:cs typeface="Courier New" panose="02070309020205020404" pitchFamily="49" charset="0"/>
              </a:rPr>
              <a:t>partition_col_value, partition_column = partition_col_value, ...)];</a:t>
            </a:r>
            <a:endParaRPr lang="nb-NO" altLang="zh-CN" sz="2000">
              <a:solidFill>
                <a:srgbClr val="595959"/>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2" name="文本框 1"/>
          <p:cNvSpPr txBox="1"/>
          <p:nvPr/>
        </p:nvSpPr>
        <p:spPr>
          <a:xfrm>
            <a:off x="1170200" y="3166652"/>
            <a:ext cx="8329295" cy="1938020"/>
          </a:xfrm>
          <a:prstGeom prst="rect">
            <a:avLst/>
          </a:prstGeom>
          <a:noFill/>
          <a:ln w="9525">
            <a:noFill/>
          </a:ln>
        </p:spPr>
        <p:txBody>
          <a:bodyPr wrap="square">
            <a:spAutoFit/>
          </a:bodyPr>
          <a:lstStyle/>
          <a:p>
            <a:pPr marL="285750" indent="-285750" fontAlgn="auto">
              <a:lnSpc>
                <a:spcPct val="150000"/>
              </a:lnSpc>
              <a:buFont typeface="Wingdings" panose="05000000000000000000" charset="0"/>
              <a:buChar char="l"/>
            </a:pPr>
            <a:r>
              <a:rPr lang="en-US" sz="2000" b="0" dirty="0">
                <a:solidFill>
                  <a:schemeClr val="tx1"/>
                </a:solidFill>
                <a:uFillTx/>
                <a:latin typeface="Times New Roman" panose="02020603050405020304" charset="0"/>
                <a:ea typeface="宋体" panose="02010600030101010101" pitchFamily="2" charset="-122"/>
                <a:cs typeface="宋体" panose="02010600030101010101" pitchFamily="2" charset="-122"/>
              </a:rPr>
              <a:t>SHOW PARTITIONS</a:t>
            </a:r>
            <a:r>
              <a:rPr lang="zh-CN" sz="2000" b="0" dirty="0">
                <a:solidFill>
                  <a:schemeClr val="tx1"/>
                </a:solidFill>
                <a:uFillTx/>
                <a:ea typeface="宋体" panose="02010600030101010101" pitchFamily="2" charset="-122"/>
              </a:rPr>
              <a:t>：</a:t>
            </a:r>
            <a:r>
              <a:rPr lang="zh-CN" sz="2000" b="0" dirty="0">
                <a:solidFill>
                  <a:schemeClr val="tx1"/>
                </a:solidFill>
                <a:uFillTx/>
                <a:latin typeface="微软雅黑" panose="020B0503020204020204" pitchFamily="34" charset="-122"/>
                <a:ea typeface="微软雅黑" panose="020B0503020204020204" pitchFamily="34" charset="-122"/>
              </a:rPr>
              <a:t>表示</a:t>
            </a:r>
            <a:r>
              <a:rPr lang="zh-CN" sz="2000" b="0" dirty="0">
                <a:solidFill>
                  <a:schemeClr val="accent1"/>
                </a:solidFill>
                <a:uFillTx/>
                <a:latin typeface="微软雅黑" panose="020B0503020204020204" pitchFamily="34" charset="-122"/>
                <a:ea typeface="微软雅黑" panose="020B0503020204020204" pitchFamily="34" charset="-122"/>
              </a:rPr>
              <a:t>查看分区表</a:t>
            </a:r>
            <a:r>
              <a:rPr lang="zh-CN" sz="2000" b="0" dirty="0">
                <a:solidFill>
                  <a:schemeClr val="tx1"/>
                </a:solidFill>
                <a:uFillTx/>
                <a:latin typeface="微软雅黑" panose="020B0503020204020204" pitchFamily="34" charset="-122"/>
                <a:ea typeface="微软雅黑" panose="020B0503020204020204" pitchFamily="34" charset="-122"/>
              </a:rPr>
              <a:t>分区信息的语句；</a:t>
            </a:r>
          </a:p>
          <a:p>
            <a:pPr marL="285750" indent="-285750" fontAlgn="auto">
              <a:lnSpc>
                <a:spcPct val="150000"/>
              </a:lnSpc>
              <a:buFont typeface="Wingdings" panose="05000000000000000000" charset="0"/>
              <a:buChar char="l"/>
            </a:pPr>
            <a:r>
              <a:rPr lang="en-US" sz="2000" b="0" dirty="0" err="1">
                <a:solidFill>
                  <a:schemeClr val="tx1"/>
                </a:solidFill>
                <a:uFillTx/>
                <a:latin typeface="Times New Roman" panose="02020603050405020304" charset="0"/>
                <a:ea typeface="宋体" panose="02010600030101010101" pitchFamily="2" charset="-122"/>
                <a:cs typeface="宋体" panose="02010600030101010101" pitchFamily="2" charset="-122"/>
              </a:rPr>
              <a:t>db_name</a:t>
            </a:r>
            <a:r>
              <a:rPr lang="en-US" sz="2000" b="0" dirty="0">
                <a:solidFill>
                  <a:schemeClr val="tx1"/>
                </a:solidFill>
                <a:uFillTx/>
                <a:latin typeface="Times New Roman" panose="02020603050405020304" charset="0"/>
                <a:ea typeface="宋体" panose="02010600030101010101" pitchFamily="2" charset="-122"/>
                <a:cs typeface="宋体" panose="02010600030101010101" pitchFamily="2" charset="-122"/>
              </a:rPr>
              <a:t>.</a:t>
            </a:r>
            <a:r>
              <a:rPr lang="zh-CN" sz="2000" b="0" dirty="0">
                <a:solidFill>
                  <a:schemeClr val="tx1"/>
                </a:solidFill>
                <a:uFillTx/>
                <a:ea typeface="宋体" panose="02010600030101010101" pitchFamily="2" charset="-122"/>
              </a:rPr>
              <a:t>：</a:t>
            </a:r>
            <a:r>
              <a:rPr lang="zh-CN" sz="2000" b="0" dirty="0">
                <a:solidFill>
                  <a:schemeClr val="tx1"/>
                </a:solidFill>
                <a:uFillTx/>
                <a:latin typeface="微软雅黑" panose="020B0503020204020204" pitchFamily="34" charset="-122"/>
                <a:ea typeface="微软雅黑" panose="020B0503020204020204" pitchFamily="34" charset="-122"/>
              </a:rPr>
              <a:t>可选，用于</a:t>
            </a:r>
            <a:r>
              <a:rPr lang="zh-CN" sz="2000" b="0" dirty="0">
                <a:solidFill>
                  <a:schemeClr val="accent1"/>
                </a:solidFill>
                <a:uFillTx/>
                <a:latin typeface="微软雅黑" panose="020B0503020204020204" pitchFamily="34" charset="-122"/>
                <a:ea typeface="微软雅黑" panose="020B0503020204020204" pitchFamily="34" charset="-122"/>
              </a:rPr>
              <a:t>指定数据库名称</a:t>
            </a:r>
            <a:r>
              <a:rPr lang="zh-CN" sz="2000" b="0" dirty="0">
                <a:solidFill>
                  <a:schemeClr val="tx1"/>
                </a:solidFill>
                <a:uFillTx/>
                <a:latin typeface="微软雅黑" panose="020B0503020204020204" pitchFamily="34" charset="-122"/>
                <a:ea typeface="微软雅黑" panose="020B0503020204020204" pitchFamily="34" charset="-122"/>
              </a:rPr>
              <a:t>，若不指定则使用当前数据库；</a:t>
            </a:r>
          </a:p>
          <a:p>
            <a:pPr marL="285750" indent="-285750" fontAlgn="auto">
              <a:lnSpc>
                <a:spcPct val="150000"/>
              </a:lnSpc>
              <a:buFont typeface="Wingdings" panose="05000000000000000000" charset="0"/>
              <a:buChar char="l"/>
            </a:pPr>
            <a:r>
              <a:rPr lang="en-US" sz="2000" dirty="0" err="1">
                <a:latin typeface="Times New Roman" panose="02020603050405020304" charset="0"/>
                <a:ea typeface="宋体" panose="02010600030101010101" pitchFamily="2" charset="-122"/>
              </a:rPr>
              <a:t>table_name</a:t>
            </a:r>
            <a:r>
              <a:rPr lang="zh-CN" sz="2000" b="0" dirty="0">
                <a:solidFill>
                  <a:schemeClr val="tx1"/>
                </a:solidFill>
                <a:uFillTx/>
                <a:ea typeface="宋体" panose="02010600030101010101" pitchFamily="2" charset="-122"/>
              </a:rPr>
              <a:t>：</a:t>
            </a:r>
            <a:r>
              <a:rPr lang="zh-CN" sz="2000" b="0" dirty="0">
                <a:solidFill>
                  <a:schemeClr val="tx1"/>
                </a:solidFill>
                <a:uFillTx/>
                <a:latin typeface="微软雅黑" panose="020B0503020204020204" pitchFamily="34" charset="-122"/>
                <a:ea typeface="微软雅黑" panose="020B0503020204020204" pitchFamily="34" charset="-122"/>
              </a:rPr>
              <a:t>用于</a:t>
            </a:r>
            <a:r>
              <a:rPr lang="zh-CN" sz="2000" b="0" dirty="0">
                <a:solidFill>
                  <a:schemeClr val="accent1"/>
                </a:solidFill>
                <a:uFillTx/>
                <a:latin typeface="微软雅黑" panose="020B0503020204020204" pitchFamily="34" charset="-122"/>
                <a:ea typeface="微软雅黑" panose="020B0503020204020204" pitchFamily="34" charset="-122"/>
              </a:rPr>
              <a:t>指定分区表名称</a:t>
            </a:r>
            <a:r>
              <a:rPr lang="zh-CN" sz="2000" b="0" dirty="0">
                <a:solidFill>
                  <a:schemeClr val="tx1"/>
                </a:solidFill>
                <a:uFillTx/>
                <a:latin typeface="微软雅黑" panose="020B0503020204020204" pitchFamily="34" charset="-122"/>
                <a:ea typeface="微软雅黑" panose="020B0503020204020204" pitchFamily="34" charset="-122"/>
              </a:rPr>
              <a:t>；</a:t>
            </a:r>
            <a:endParaRPr lang="zh-CN" sz="2000" b="0" dirty="0">
              <a:solidFill>
                <a:schemeClr val="tx1"/>
              </a:solidFill>
              <a:uFillTx/>
              <a:latin typeface="Times New Roman" panose="02020603050405020304" charset="0"/>
              <a:ea typeface="宋体" panose="02010600030101010101" pitchFamily="2" charset="-122"/>
            </a:endParaRPr>
          </a:p>
          <a:p>
            <a:pPr marL="285750" indent="-285750" fontAlgn="auto">
              <a:lnSpc>
                <a:spcPct val="150000"/>
              </a:lnSpc>
              <a:buFont typeface="Wingdings" panose="05000000000000000000" charset="0"/>
              <a:buChar char="l"/>
            </a:pPr>
            <a:r>
              <a:rPr lang="en-US" sz="2000" b="0" dirty="0">
                <a:solidFill>
                  <a:schemeClr val="tx1"/>
                </a:solidFill>
                <a:uFillTx/>
                <a:latin typeface="Times New Roman" panose="02020603050405020304" charset="0"/>
                <a:ea typeface="宋体" panose="02010600030101010101" pitchFamily="2" charset="-122"/>
                <a:cs typeface="宋体" panose="02010600030101010101" pitchFamily="2" charset="-122"/>
              </a:rPr>
              <a:t> PARTITION(…)</a:t>
            </a:r>
            <a:r>
              <a:rPr lang="zh-CN" sz="2000" b="0" dirty="0">
                <a:solidFill>
                  <a:schemeClr val="tx1"/>
                </a:solidFill>
                <a:uFillTx/>
                <a:ea typeface="宋体" panose="02010600030101010101" pitchFamily="2" charset="-122"/>
              </a:rPr>
              <a:t>：</a:t>
            </a:r>
            <a:r>
              <a:rPr lang="zh-CN" sz="2000" b="0" dirty="0">
                <a:solidFill>
                  <a:schemeClr val="tx1"/>
                </a:solidFill>
                <a:uFillTx/>
                <a:latin typeface="微软雅黑" panose="020B0503020204020204" pitchFamily="34" charset="-122"/>
                <a:ea typeface="微软雅黑" panose="020B0503020204020204" pitchFamily="34" charset="-122"/>
              </a:rPr>
              <a:t>可选，查询</a:t>
            </a:r>
            <a:r>
              <a:rPr lang="zh-CN" sz="2000" b="0" dirty="0">
                <a:solidFill>
                  <a:schemeClr val="accent1"/>
                </a:solidFill>
                <a:uFillTx/>
                <a:latin typeface="微软雅黑" panose="020B0503020204020204" pitchFamily="34" charset="-122"/>
                <a:ea typeface="微软雅黑" panose="020B0503020204020204" pitchFamily="34" charset="-122"/>
              </a:rPr>
              <a:t>指定分区</a:t>
            </a:r>
            <a:r>
              <a:rPr lang="zh-CN" sz="2000" b="0" dirty="0">
                <a:solidFill>
                  <a:schemeClr val="tx1"/>
                </a:solidFill>
                <a:uFillTx/>
                <a:latin typeface="微软雅黑" panose="020B0503020204020204" pitchFamily="34" charset="-122"/>
                <a:ea typeface="微软雅黑" panose="020B0503020204020204" pitchFamily="34" charset="-122"/>
              </a:rPr>
              <a:t>信息。</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查询分区</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990750" y="1135380"/>
            <a:ext cx="8219440" cy="499560"/>
          </a:xfrm>
          <a:prstGeom prst="rect">
            <a:avLst/>
          </a:prstGeom>
          <a:noFill/>
          <a:ln w="9525">
            <a:noFill/>
          </a:ln>
        </p:spPr>
        <p:txBody>
          <a:bodyPr wrap="square">
            <a:spAutoFit/>
          </a:bodyPr>
          <a:lstStyle/>
          <a:p>
            <a:pPr indent="266700" fontAlgn="auto">
              <a:lnSpc>
                <a:spcPct val="150000"/>
              </a:lnSpc>
            </a:pPr>
            <a:r>
              <a:rPr sz="2000" b="0" dirty="0" err="1">
                <a:latin typeface="微软雅黑" panose="020B0503020204020204" pitchFamily="34" charset="-122"/>
                <a:ea typeface="微软雅黑" panose="020B0503020204020204" pitchFamily="34" charset="-122"/>
              </a:rPr>
              <a:t>查询数据库hive_database中分区表partitioned_table的分区信息</a:t>
            </a:r>
            <a:r>
              <a:rPr sz="2000" b="0" dirty="0">
                <a:latin typeface="微软雅黑" panose="020B0503020204020204" pitchFamily="34" charset="-122"/>
                <a:ea typeface="微软雅黑" panose="020B0503020204020204" pitchFamily="34" charset="-122"/>
              </a:rPr>
              <a:t>。</a:t>
            </a:r>
            <a:endParaRPr sz="20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1121876" y="2045712"/>
            <a:ext cx="9163853" cy="499560"/>
          </a:xfrm>
          <a:prstGeom prst="rect">
            <a:avLst/>
          </a:prstGeom>
          <a:solidFill>
            <a:schemeClr val="bg1">
              <a:lumMod val="95000"/>
            </a:schemeClr>
          </a:solidFill>
          <a:ln w="9525">
            <a:noFill/>
          </a:ln>
        </p:spPr>
        <p:txBody>
          <a:bodyPr wrap="square">
            <a:spAutoFit/>
          </a:bodyPr>
          <a:lstStyle/>
          <a:p>
            <a:pPr indent="266700" algn="l">
              <a:lnSpc>
                <a:spcPct val="150000"/>
              </a:lnSpc>
              <a:buClrTx/>
              <a:buSzTx/>
              <a:buNone/>
            </a:pPr>
            <a:r>
              <a:rPr sz="2000" dirty="0">
                <a:latin typeface="微软雅黑" panose="020B0503020204020204" pitchFamily="34" charset="-122"/>
                <a:ea typeface="微软雅黑" panose="020B0503020204020204" pitchFamily="34" charset="-122"/>
              </a:rPr>
              <a:t>SHOW PARTITIONS </a:t>
            </a:r>
            <a:r>
              <a:rPr sz="2000" dirty="0" err="1">
                <a:latin typeface="微软雅黑" panose="020B0503020204020204" pitchFamily="34" charset="-122"/>
                <a:ea typeface="微软雅黑" panose="020B0503020204020204" pitchFamily="34" charset="-122"/>
              </a:rPr>
              <a:t>hive_database.partitioned_table</a:t>
            </a:r>
            <a:r>
              <a:rPr sz="2000" dirty="0">
                <a:latin typeface="微软雅黑" panose="020B0503020204020204" pitchFamily="34" charset="-122"/>
                <a:ea typeface="微软雅黑" panose="020B0503020204020204" pitchFamily="34" charset="-122"/>
              </a:rPr>
              <a:t>;</a:t>
            </a:r>
          </a:p>
        </p:txBody>
      </p:sp>
      <p:sp>
        <p:nvSpPr>
          <p:cNvPr id="10" name="矩形 9"/>
          <p:cNvSpPr/>
          <p:nvPr/>
        </p:nvSpPr>
        <p:spPr>
          <a:xfrm>
            <a:off x="987170" y="1094735"/>
            <a:ext cx="1080120" cy="63782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pic>
        <p:nvPicPr>
          <p:cNvPr id="33" name="图片 33"/>
          <p:cNvPicPr>
            <a:picLocks noChangeAspect="1"/>
          </p:cNvPicPr>
          <p:nvPr/>
        </p:nvPicPr>
        <p:blipFill>
          <a:blip r:embed="rId3"/>
          <a:stretch>
            <a:fillRect/>
          </a:stretch>
        </p:blipFill>
        <p:spPr>
          <a:xfrm>
            <a:off x="1116009" y="2858424"/>
            <a:ext cx="9066500" cy="3188191"/>
          </a:xfrm>
          <a:prstGeom prst="rect">
            <a:avLst/>
          </a:prstGeom>
        </p:spPr>
      </p:pic>
      <p:sp>
        <p:nvSpPr>
          <p:cNvPr id="7" name="矩形 6"/>
          <p:cNvSpPr/>
          <p:nvPr/>
        </p:nvSpPr>
        <p:spPr>
          <a:xfrm>
            <a:off x="997576" y="1094735"/>
            <a:ext cx="9288154"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添加分区</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2672080"/>
            <a:ext cx="5967873" cy="153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掌握分区表的基本操作，能够灵活使用HiveQL语句对Hive中的分区表进行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添加</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225415" y="282511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添加分区</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1054646" y="1082818"/>
            <a:ext cx="7920880" cy="496226"/>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rPr>
              <a:t>添加分区是在分区表中根据</a:t>
            </a:r>
            <a:r>
              <a:rPr sz="2000" b="0" dirty="0" err="1">
                <a:solidFill>
                  <a:schemeClr val="accent1"/>
                </a:solidFill>
                <a:latin typeface="微软雅黑" panose="020B0503020204020204" pitchFamily="34" charset="-122"/>
                <a:ea typeface="微软雅黑" panose="020B0503020204020204" pitchFamily="34" charset="-122"/>
              </a:rPr>
              <a:t>分区字段</a:t>
            </a:r>
            <a:r>
              <a:rPr sz="2000" b="0" dirty="0" err="1">
                <a:latin typeface="微软雅黑" panose="020B0503020204020204" pitchFamily="34" charset="-122"/>
                <a:ea typeface="微软雅黑" panose="020B0503020204020204" pitchFamily="34" charset="-122"/>
              </a:rPr>
              <a:t>添加实际分区</a:t>
            </a:r>
            <a:r>
              <a:rPr lang="zh-CN" sz="2000" b="0" dirty="0">
                <a:latin typeface="微软雅黑" panose="020B0503020204020204" pitchFamily="34" charset="-122"/>
                <a:ea typeface="微软雅黑" panose="020B0503020204020204" pitchFamily="34" charset="-122"/>
              </a:rPr>
              <a:t>，语法格式如下</a:t>
            </a:r>
            <a:r>
              <a:rPr lang="zh-CN" sz="2000" dirty="0">
                <a:latin typeface="Times New Roman" panose="02020603050405020304" charset="0"/>
                <a:ea typeface="宋体" panose="02010600030101010101" pitchFamily="2" charset="-122"/>
                <a:sym typeface="+mn-ea"/>
              </a:rPr>
              <a:t>。</a:t>
            </a:r>
            <a:endParaRPr lang="zh-CN" sz="2000" b="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24222" y="1861344"/>
            <a:ext cx="8859416" cy="1705403"/>
          </a:xfrm>
          <a:prstGeom prst="rect">
            <a:avLst/>
          </a:prstGeom>
          <a:solidFill>
            <a:schemeClr val="bg1">
              <a:lumMod val="95000"/>
            </a:schemeClr>
          </a:solidFill>
          <a:ln w="9525">
            <a:noFill/>
          </a:ln>
        </p:spPr>
        <p:txBody>
          <a:bodyPr wrap="square">
            <a:spAutoFit/>
          </a:bodyPr>
          <a:lstStyle/>
          <a:p>
            <a:pPr indent="266700" fontAlgn="auto">
              <a:lnSpc>
                <a:spcPct val="150000"/>
              </a:lnSpc>
            </a:pPr>
            <a:r>
              <a:rPr sz="1800" b="0" dirty="0">
                <a:latin typeface="微软雅黑" panose="020B0503020204020204" pitchFamily="34" charset="-122"/>
                <a:ea typeface="微软雅黑" panose="020B0503020204020204" pitchFamily="34" charset="-122"/>
              </a:rPr>
              <a:t>ALTER TABLE </a:t>
            </a:r>
            <a:r>
              <a:rPr sz="1800" b="0" dirty="0" err="1">
                <a:latin typeface="微软雅黑" panose="020B0503020204020204" pitchFamily="34" charset="-122"/>
                <a:ea typeface="微软雅黑" panose="020B0503020204020204" pitchFamily="34" charset="-122"/>
              </a:rPr>
              <a:t>table_name</a:t>
            </a:r>
            <a:r>
              <a:rPr sz="1800" b="0" dirty="0">
                <a:latin typeface="微软雅黑" panose="020B0503020204020204" pitchFamily="34" charset="-122"/>
                <a:ea typeface="微软雅黑" panose="020B0503020204020204" pitchFamily="34" charset="-122"/>
              </a:rPr>
              <a:t> ADD [IF NOT EXISTS] PARTITION </a:t>
            </a:r>
          </a:p>
          <a:p>
            <a:pPr indent="266700" fontAlgn="auto">
              <a:lnSpc>
                <a:spcPct val="150000"/>
              </a:lnSpc>
            </a:pPr>
            <a:r>
              <a:rPr sz="1800" b="0" dirty="0">
                <a:latin typeface="微软雅黑" panose="020B0503020204020204" pitchFamily="34" charset="-122"/>
                <a:ea typeface="微软雅黑" panose="020B0503020204020204" pitchFamily="34" charset="-122"/>
              </a:rPr>
              <a:t>(</a:t>
            </a:r>
            <a:r>
              <a:rPr sz="1800" b="0" dirty="0" err="1">
                <a:latin typeface="微软雅黑" panose="020B0503020204020204" pitchFamily="34" charset="-122"/>
                <a:ea typeface="微软雅黑" panose="020B0503020204020204" pitchFamily="34" charset="-122"/>
              </a:rPr>
              <a:t>partition_column</a:t>
            </a:r>
            <a:r>
              <a:rPr sz="1800" b="0" dirty="0">
                <a:latin typeface="微软雅黑" panose="020B0503020204020204" pitchFamily="34" charset="-122"/>
                <a:ea typeface="微软雅黑" panose="020B0503020204020204" pitchFamily="34" charset="-122"/>
              </a:rPr>
              <a:t> = </a:t>
            </a:r>
            <a:r>
              <a:rPr sz="1800" b="0" dirty="0" err="1">
                <a:latin typeface="微软雅黑" panose="020B0503020204020204" pitchFamily="34" charset="-122"/>
                <a:ea typeface="微软雅黑" panose="020B0503020204020204" pitchFamily="34" charset="-122"/>
              </a:rPr>
              <a:t>partition_col_value</a:t>
            </a:r>
            <a:r>
              <a:rPr sz="1800" b="0" dirty="0">
                <a:latin typeface="微软雅黑" panose="020B0503020204020204" pitchFamily="34" charset="-122"/>
                <a:ea typeface="微软雅黑" panose="020B0503020204020204" pitchFamily="34" charset="-122"/>
              </a:rPr>
              <a:t>, </a:t>
            </a:r>
          </a:p>
          <a:p>
            <a:pPr indent="266700" fontAlgn="auto">
              <a:lnSpc>
                <a:spcPct val="150000"/>
              </a:lnSpc>
            </a:pPr>
            <a:r>
              <a:rPr sz="1800" b="0" dirty="0" err="1">
                <a:latin typeface="微软雅黑" panose="020B0503020204020204" pitchFamily="34" charset="-122"/>
                <a:ea typeface="微软雅黑" panose="020B0503020204020204" pitchFamily="34" charset="-122"/>
              </a:rPr>
              <a:t>partition_column</a:t>
            </a:r>
            <a:r>
              <a:rPr sz="1800" b="0" dirty="0">
                <a:latin typeface="微软雅黑" panose="020B0503020204020204" pitchFamily="34" charset="-122"/>
                <a:ea typeface="微软雅黑" panose="020B0503020204020204" pitchFamily="34" charset="-122"/>
              </a:rPr>
              <a:t> = </a:t>
            </a:r>
            <a:r>
              <a:rPr sz="1800" b="0" dirty="0" err="1">
                <a:latin typeface="微软雅黑" panose="020B0503020204020204" pitchFamily="34" charset="-122"/>
                <a:ea typeface="微软雅黑" panose="020B0503020204020204" pitchFamily="34" charset="-122"/>
              </a:rPr>
              <a:t>partition_col_value</a:t>
            </a:r>
            <a:r>
              <a:rPr sz="1800" b="0" dirty="0">
                <a:latin typeface="微软雅黑" panose="020B0503020204020204" pitchFamily="34" charset="-122"/>
                <a:ea typeface="微软雅黑" panose="020B0503020204020204" pitchFamily="34" charset="-122"/>
              </a:rPr>
              <a:t>, ...) </a:t>
            </a:r>
          </a:p>
          <a:p>
            <a:pPr indent="266700" fontAlgn="auto">
              <a:lnSpc>
                <a:spcPct val="150000"/>
              </a:lnSpc>
            </a:pPr>
            <a:r>
              <a:rPr sz="1800" b="0" dirty="0">
                <a:latin typeface="微软雅黑" panose="020B0503020204020204" pitchFamily="34" charset="-122"/>
                <a:ea typeface="微软雅黑" panose="020B0503020204020204" pitchFamily="34" charset="-122"/>
              </a:rPr>
              <a:t>[LOCATION 'location']…;</a:t>
            </a:r>
            <a:endParaRPr sz="18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1124222" y="3717826"/>
            <a:ext cx="7386955" cy="2168525"/>
          </a:xfrm>
          <a:prstGeom prst="rect">
            <a:avLst/>
          </a:prstGeom>
          <a:noFill/>
          <a:ln w="9525">
            <a:noFill/>
          </a:ln>
        </p:spPr>
        <p:txBody>
          <a:bodyPr wrap="square">
            <a:spAutoFit/>
          </a:bodyPr>
          <a:lstStyle/>
          <a:p>
            <a:pPr indent="3810" fontAlgn="auto">
              <a:lnSpc>
                <a:spcPct val="150000"/>
              </a:lnSpc>
            </a:pPr>
            <a:r>
              <a:rPr lang="en-US" sz="1600" b="0" dirty="0">
                <a:latin typeface="Wingdings" panose="05000000000000000000" charset="0"/>
                <a:ea typeface="宋体" panose="02010600030101010101" pitchFamily="2" charset="-122"/>
              </a:rPr>
              <a:t>l </a:t>
            </a:r>
            <a:r>
              <a:rPr lang="zh-CN" sz="1800" b="0" dirty="0">
                <a:latin typeface="微软雅黑" panose="020B0503020204020204" pitchFamily="34" charset="-122"/>
                <a:ea typeface="微软雅黑" panose="020B0503020204020204" pitchFamily="34" charset="-122"/>
              </a:rPr>
              <a:t>ALTER TABLE：表示</a:t>
            </a:r>
            <a:r>
              <a:rPr lang="zh-CN" sz="1800" b="0" dirty="0">
                <a:solidFill>
                  <a:schemeClr val="accent1"/>
                </a:solidFill>
                <a:latin typeface="微软雅黑" panose="020B0503020204020204" pitchFamily="34" charset="-122"/>
                <a:ea typeface="微软雅黑" panose="020B0503020204020204" pitchFamily="34" charset="-122"/>
              </a:rPr>
              <a:t>修改数据表结构信息</a:t>
            </a:r>
            <a:r>
              <a:rPr lang="zh-CN" sz="1800" b="0" dirty="0">
                <a:latin typeface="微软雅黑" panose="020B0503020204020204" pitchFamily="34" charset="-122"/>
                <a:ea typeface="微软雅黑" panose="020B0503020204020204" pitchFamily="34" charset="-122"/>
              </a:rPr>
              <a:t>的语句；</a:t>
            </a:r>
          </a:p>
          <a:p>
            <a:pPr indent="3810" fontAlgn="auto">
              <a:lnSpc>
                <a:spcPct val="150000"/>
              </a:lnSpc>
            </a:pPr>
            <a:r>
              <a:rPr lang="en-US" sz="1600" b="0" dirty="0">
                <a:latin typeface="Wingdings" panose="05000000000000000000" charset="0"/>
                <a:ea typeface="宋体" panose="02010600030101010101" pitchFamily="2" charset="-122"/>
              </a:rPr>
              <a:t>l </a:t>
            </a:r>
            <a:r>
              <a:rPr lang="zh-CN" sz="1800" b="0" dirty="0">
                <a:latin typeface="微软雅黑" panose="020B0503020204020204" pitchFamily="34" charset="-122"/>
                <a:ea typeface="微软雅黑" panose="020B0503020204020204" pitchFamily="34" charset="-122"/>
              </a:rPr>
              <a:t>ADD [IF NOT EXISTS] PARTITION：用于</a:t>
            </a:r>
            <a:r>
              <a:rPr lang="zh-CN" sz="1800" b="0" dirty="0">
                <a:solidFill>
                  <a:schemeClr val="accent1"/>
                </a:solidFill>
                <a:latin typeface="微软雅黑" panose="020B0503020204020204" pitchFamily="34" charset="-122"/>
                <a:ea typeface="微软雅黑" panose="020B0503020204020204" pitchFamily="34" charset="-122"/>
              </a:rPr>
              <a:t>添加分区</a:t>
            </a:r>
            <a:r>
              <a:rPr lang="zh-CN" sz="1800" b="0" dirty="0">
                <a:latin typeface="微软雅黑" panose="020B0503020204020204" pitchFamily="34" charset="-122"/>
                <a:ea typeface="微软雅黑" panose="020B0503020204020204" pitchFamily="34" charset="-122"/>
              </a:rPr>
              <a:t>；</a:t>
            </a:r>
          </a:p>
          <a:p>
            <a:pPr indent="3810" fontAlgn="auto">
              <a:lnSpc>
                <a:spcPct val="150000"/>
              </a:lnSpc>
            </a:pPr>
            <a:r>
              <a:rPr lang="en-US" sz="1600" b="0" dirty="0">
                <a:latin typeface="Wingdings" panose="05000000000000000000" charset="0"/>
                <a:ea typeface="宋体" panose="02010600030101010101" pitchFamily="2" charset="-122"/>
              </a:rPr>
              <a:t>l</a:t>
            </a:r>
            <a:r>
              <a:rPr lang="zh-CN" sz="1800" b="0" dirty="0">
                <a:latin typeface="微软雅黑" panose="020B0503020204020204" pitchFamily="34" charset="-122"/>
                <a:ea typeface="微软雅黑" panose="020B0503020204020204" pitchFamily="34" charset="-122"/>
              </a:rPr>
              <a:t> </a:t>
            </a:r>
            <a:r>
              <a:rPr lang="en-US" altLang="zh-CN" sz="1800" b="0" dirty="0">
                <a:latin typeface="微软雅黑" panose="020B0503020204020204" pitchFamily="34" charset="-122"/>
                <a:ea typeface="微软雅黑" panose="020B0503020204020204" pitchFamily="34" charset="-122"/>
              </a:rPr>
              <a:t>  </a:t>
            </a:r>
            <a:r>
              <a:rPr lang="zh-CN" sz="1800" b="0" dirty="0">
                <a:latin typeface="微软雅黑" panose="020B0503020204020204" pitchFamily="34" charset="-122"/>
                <a:ea typeface="微软雅黑" panose="020B0503020204020204" pitchFamily="34" charset="-122"/>
              </a:rPr>
              <a:t>partition_column：用于</a:t>
            </a:r>
            <a:r>
              <a:rPr lang="zh-CN" sz="1800" b="0" dirty="0">
                <a:solidFill>
                  <a:schemeClr val="accent1"/>
                </a:solidFill>
                <a:latin typeface="微软雅黑" panose="020B0503020204020204" pitchFamily="34" charset="-122"/>
                <a:ea typeface="微软雅黑" panose="020B0503020204020204" pitchFamily="34" charset="-122"/>
              </a:rPr>
              <a:t>指定分区字段</a:t>
            </a:r>
            <a:r>
              <a:rPr lang="zh-CN" sz="1800" b="0" dirty="0">
                <a:latin typeface="微软雅黑" panose="020B0503020204020204" pitchFamily="34" charset="-122"/>
                <a:ea typeface="微软雅黑" panose="020B0503020204020204" pitchFamily="34" charset="-122"/>
              </a:rPr>
              <a:t>；</a:t>
            </a:r>
          </a:p>
          <a:p>
            <a:pPr indent="3810" fontAlgn="auto">
              <a:lnSpc>
                <a:spcPct val="150000"/>
              </a:lnSpc>
            </a:pPr>
            <a:r>
              <a:rPr lang="en-US" sz="1600" b="0" dirty="0">
                <a:latin typeface="Wingdings" panose="05000000000000000000" charset="0"/>
                <a:ea typeface="宋体" panose="02010600030101010101" pitchFamily="2" charset="-122"/>
              </a:rPr>
              <a:t>l </a:t>
            </a:r>
            <a:r>
              <a:rPr lang="zh-CN" sz="1800" b="0" dirty="0">
                <a:latin typeface="微软雅黑" panose="020B0503020204020204" pitchFamily="34" charset="-122"/>
                <a:ea typeface="微软雅黑" panose="020B0503020204020204" pitchFamily="34" charset="-122"/>
              </a:rPr>
              <a:t>partition_col_value：用于</a:t>
            </a:r>
            <a:r>
              <a:rPr lang="zh-CN" sz="1800" b="0" dirty="0">
                <a:solidFill>
                  <a:schemeClr val="accent1"/>
                </a:solidFill>
                <a:latin typeface="微软雅黑" panose="020B0503020204020204" pitchFamily="34" charset="-122"/>
                <a:ea typeface="微软雅黑" panose="020B0503020204020204" pitchFamily="34" charset="-122"/>
              </a:rPr>
              <a:t>指定分区字段的值</a:t>
            </a:r>
            <a:r>
              <a:rPr lang="zh-CN" sz="1800" b="0" dirty="0">
                <a:latin typeface="微软雅黑" panose="020B0503020204020204" pitchFamily="34" charset="-122"/>
                <a:ea typeface="微软雅黑" panose="020B0503020204020204" pitchFamily="34" charset="-122"/>
              </a:rPr>
              <a:t>，即实际分区；</a:t>
            </a:r>
          </a:p>
          <a:p>
            <a:pPr marL="285750" indent="-285750" fontAlgn="auto">
              <a:lnSpc>
                <a:spcPct val="150000"/>
              </a:lnSpc>
              <a:buFont typeface="Wingdings" panose="05000000000000000000" charset="0"/>
              <a:buChar char="l"/>
            </a:pPr>
            <a:r>
              <a:rPr lang="zh-CN" sz="1800" b="0" dirty="0">
                <a:latin typeface="微软雅黑" panose="020B0503020204020204" pitchFamily="34" charset="-122"/>
                <a:ea typeface="微软雅黑" panose="020B0503020204020204" pitchFamily="34" charset="-122"/>
              </a:rPr>
              <a:t>LOCATION 'location'：可选，用于指定分区在</a:t>
            </a:r>
            <a:r>
              <a:rPr lang="zh-CN" sz="1800" b="0" dirty="0">
                <a:solidFill>
                  <a:schemeClr val="accent1"/>
                </a:solidFill>
                <a:latin typeface="微软雅黑" panose="020B0503020204020204" pitchFamily="34" charset="-122"/>
                <a:ea typeface="微软雅黑" panose="020B0503020204020204" pitchFamily="34" charset="-122"/>
              </a:rPr>
              <a:t>HDFS</a:t>
            </a:r>
            <a:r>
              <a:rPr lang="zh-CN" sz="1800" b="0" dirty="0">
                <a:latin typeface="微软雅黑" panose="020B0503020204020204" pitchFamily="34" charset="-122"/>
                <a:ea typeface="微软雅黑" panose="020B0503020204020204" pitchFamily="34" charset="-122"/>
              </a:rPr>
              <a:t>上的存储位置。</a:t>
            </a:r>
            <a:endParaRPr lang="zh-CN" sz="18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3.3.3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添加分区</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2" name="文本框 1"/>
          <p:cNvSpPr txBox="1"/>
          <p:nvPr/>
        </p:nvSpPr>
        <p:spPr>
          <a:xfrm>
            <a:off x="1964050" y="1148538"/>
            <a:ext cx="7355205" cy="506730"/>
          </a:xfrm>
          <a:prstGeom prst="rect">
            <a:avLst/>
          </a:prstGeom>
          <a:noFill/>
          <a:ln w="9525">
            <a:noFill/>
          </a:ln>
        </p:spPr>
        <p:txBody>
          <a:bodyPr wrap="square">
            <a:spAutoFit/>
          </a:bodyPr>
          <a:lstStyle/>
          <a:p>
            <a:pPr indent="266700" fontAlgn="auto">
              <a:lnSpc>
                <a:spcPct val="150000"/>
              </a:lnSpc>
            </a:pPr>
            <a:r>
              <a:rPr sz="1800" b="0" dirty="0" err="1">
                <a:latin typeface="微软雅黑" panose="020B0503020204020204" pitchFamily="34" charset="-122"/>
                <a:ea typeface="微软雅黑" panose="020B0503020204020204" pitchFamily="34" charset="-122"/>
              </a:rPr>
              <a:t>向数据库hive_database的分区表partitioned_table</a:t>
            </a:r>
            <a:r>
              <a:rPr sz="1800" b="0" dirty="0" err="1">
                <a:solidFill>
                  <a:schemeClr val="accent1"/>
                </a:solidFill>
                <a:latin typeface="微软雅黑" panose="020B0503020204020204" pitchFamily="34" charset="-122"/>
                <a:ea typeface="微软雅黑" panose="020B0503020204020204" pitchFamily="34" charset="-122"/>
              </a:rPr>
              <a:t>添加分区</a:t>
            </a:r>
            <a:r>
              <a:rPr sz="1800" b="0" dirty="0">
                <a:latin typeface="微软雅黑" panose="020B0503020204020204" pitchFamily="34" charset="-122"/>
                <a:ea typeface="微软雅黑" panose="020B0503020204020204" pitchFamily="34" charset="-122"/>
              </a:rPr>
              <a:t>。</a:t>
            </a:r>
            <a:endParaRPr sz="18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997576" y="2024447"/>
            <a:ext cx="9288154" cy="2120902"/>
          </a:xfrm>
          <a:prstGeom prst="rect">
            <a:avLst/>
          </a:prstGeom>
          <a:solidFill>
            <a:schemeClr val="bg1">
              <a:lumMod val="95000"/>
            </a:schemeClr>
          </a:solidFill>
          <a:ln w="9525">
            <a:noFill/>
          </a:ln>
        </p:spPr>
        <p:txBody>
          <a:bodyPr wrap="square">
            <a:spAutoFit/>
          </a:bodyPr>
          <a:lstStyle/>
          <a:p>
            <a:pPr indent="266700" algn="l">
              <a:lnSpc>
                <a:spcPct val="150000"/>
              </a:lnSpc>
              <a:buClrTx/>
              <a:buSzTx/>
              <a:buNone/>
            </a:pPr>
            <a:r>
              <a:rPr sz="1800">
                <a:latin typeface="微软雅黑" panose="020B0503020204020204" pitchFamily="34" charset="-122"/>
                <a:ea typeface="微软雅黑" panose="020B0503020204020204" pitchFamily="34" charset="-122"/>
              </a:rPr>
              <a:t>ALTER TABLE hive_database.partitioned_table </a:t>
            </a:r>
          </a:p>
          <a:p>
            <a:pPr indent="266700" algn="l">
              <a:lnSpc>
                <a:spcPct val="150000"/>
              </a:lnSpc>
              <a:buClrTx/>
              <a:buSzTx/>
              <a:buNone/>
            </a:pPr>
            <a:r>
              <a:rPr sz="1800">
                <a:latin typeface="微软雅黑" panose="020B0503020204020204" pitchFamily="34" charset="-122"/>
                <a:ea typeface="微软雅黑" panose="020B0503020204020204" pitchFamily="34" charset="-122"/>
              </a:rPr>
              <a:t>ADD PARTITION (province='HeBei', city='HanDan') </a:t>
            </a:r>
          </a:p>
          <a:p>
            <a:pPr indent="266700" algn="l">
              <a:lnSpc>
                <a:spcPct val="150000"/>
              </a:lnSpc>
              <a:buClrTx/>
              <a:buSzTx/>
              <a:buNone/>
            </a:pPr>
            <a:r>
              <a:rPr sz="1800">
                <a:latin typeface="微软雅黑" panose="020B0503020204020204" pitchFamily="34" charset="-122"/>
                <a:ea typeface="微软雅黑" panose="020B0503020204020204" pitchFamily="34" charset="-122"/>
              </a:rPr>
              <a:t>location '/user/hive_local/warehouse/hive_database.db/HeBei' </a:t>
            </a:r>
          </a:p>
          <a:p>
            <a:pPr indent="266700" algn="l">
              <a:lnSpc>
                <a:spcPct val="150000"/>
              </a:lnSpc>
              <a:buClrTx/>
              <a:buSzTx/>
              <a:buNone/>
            </a:pPr>
            <a:r>
              <a:rPr sz="1800">
                <a:latin typeface="微软雅黑" panose="020B0503020204020204" pitchFamily="34" charset="-122"/>
                <a:ea typeface="微软雅黑" panose="020B0503020204020204" pitchFamily="34" charset="-122"/>
              </a:rPr>
              <a:t>PARTITION (province='ShanDong', city='JiNan') </a:t>
            </a:r>
          </a:p>
          <a:p>
            <a:pPr indent="266700" algn="l">
              <a:lnSpc>
                <a:spcPct val="150000"/>
              </a:lnSpc>
              <a:buClrTx/>
              <a:buSzTx/>
              <a:buNone/>
            </a:pPr>
            <a:r>
              <a:rPr sz="1800">
                <a:latin typeface="微软雅黑" panose="020B0503020204020204" pitchFamily="34" charset="-122"/>
                <a:ea typeface="微软雅黑" panose="020B0503020204020204" pitchFamily="34" charset="-122"/>
              </a:rPr>
              <a:t>location '/user/hive_local/warehouse/hive_database.db/ShanDong';</a:t>
            </a:r>
          </a:p>
        </p:txBody>
      </p:sp>
      <p:pic>
        <p:nvPicPr>
          <p:cNvPr id="4" name="图片 3" descr="图片3"/>
          <p:cNvPicPr>
            <a:picLocks noChangeAspect="1"/>
          </p:cNvPicPr>
          <p:nvPr/>
        </p:nvPicPr>
        <p:blipFill>
          <a:blip r:embed="rId3"/>
          <a:srcRect t="30444"/>
          <a:stretch>
            <a:fillRect/>
          </a:stretch>
        </p:blipFill>
        <p:spPr>
          <a:xfrm>
            <a:off x="1527230" y="4257148"/>
            <a:ext cx="8394709" cy="2339060"/>
          </a:xfrm>
          <a:prstGeom prst="rect">
            <a:avLst/>
          </a:prstGeom>
        </p:spPr>
      </p:pic>
      <p:sp>
        <p:nvSpPr>
          <p:cNvPr id="10" name="矩形 9"/>
          <p:cNvSpPr/>
          <p:nvPr/>
        </p:nvSpPr>
        <p:spPr>
          <a:xfrm>
            <a:off x="987170" y="1094735"/>
            <a:ext cx="1080120" cy="63782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7" name="矩形 6"/>
          <p:cNvSpPr/>
          <p:nvPr/>
        </p:nvSpPr>
        <p:spPr>
          <a:xfrm>
            <a:off x="997576" y="1094735"/>
            <a:ext cx="9288154"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zh-CN" altLang="en-US" sz="4800" b="1" dirty="0">
                <a:solidFill>
                  <a:schemeClr val="accent1"/>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数据库</a:t>
            </a:r>
            <a:r>
              <a:rPr lang="zh-CN" altLang="en-US"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的基本操作</a:t>
            </a:r>
            <a:endParaRPr lang="en-GB" altLang="zh-CN" sz="4800" b="1"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3.1</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重命名分区</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2672080"/>
            <a:ext cx="5967873" cy="99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掌握分区表的基本操作，能够灵活使用HiveQL语句对Hive中的分区表进行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重命名</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p:txBody>
      </p:sp>
      <p:grpSp>
        <p:nvGrpSpPr>
          <p:cNvPr id="19" name="组合 18"/>
          <p:cNvGrpSpPr/>
          <p:nvPr/>
        </p:nvGrpSpPr>
        <p:grpSpPr>
          <a:xfrm>
            <a:off x="5225415" y="2880648"/>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重命名分区</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1112014" y="1011063"/>
            <a:ext cx="10527808" cy="496226"/>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rPr>
              <a:t>重命名分区是根据</a:t>
            </a:r>
            <a:r>
              <a:rPr sz="2000" b="0" dirty="0" err="1">
                <a:solidFill>
                  <a:schemeClr val="accent1"/>
                </a:solidFill>
                <a:latin typeface="微软雅黑" panose="020B0503020204020204" pitchFamily="34" charset="-122"/>
                <a:ea typeface="微软雅黑" panose="020B0503020204020204" pitchFamily="34" charset="-122"/>
              </a:rPr>
              <a:t>分区表</a:t>
            </a:r>
            <a:r>
              <a:rPr sz="2000" b="0" dirty="0" err="1">
                <a:latin typeface="微软雅黑" panose="020B0503020204020204" pitchFamily="34" charset="-122"/>
                <a:ea typeface="微软雅黑" panose="020B0503020204020204" pitchFamily="34" charset="-122"/>
              </a:rPr>
              <a:t>的</a:t>
            </a:r>
            <a:r>
              <a:rPr sz="2000" b="0" dirty="0" err="1">
                <a:solidFill>
                  <a:schemeClr val="accent1"/>
                </a:solidFill>
                <a:latin typeface="微软雅黑" panose="020B0503020204020204" pitchFamily="34" charset="-122"/>
                <a:ea typeface="微软雅黑" panose="020B0503020204020204" pitchFamily="34" charset="-122"/>
              </a:rPr>
              <a:t>分区字段</a:t>
            </a:r>
            <a:r>
              <a:rPr sz="2000" b="0" dirty="0" err="1">
                <a:latin typeface="微软雅黑" panose="020B0503020204020204" pitchFamily="34" charset="-122"/>
                <a:ea typeface="微软雅黑" panose="020B0503020204020204" pitchFamily="34" charset="-122"/>
              </a:rPr>
              <a:t>修改分区表的实际分区，重命名分区</a:t>
            </a:r>
            <a:r>
              <a:rPr lang="zh-CN" sz="2000" b="0" dirty="0">
                <a:latin typeface="微软雅黑" panose="020B0503020204020204" pitchFamily="34" charset="-122"/>
                <a:ea typeface="微软雅黑" panose="020B0503020204020204" pitchFamily="34" charset="-122"/>
              </a:rPr>
              <a:t>语法格式如下</a:t>
            </a:r>
            <a:r>
              <a:rPr lang="zh-CN" sz="2000" dirty="0">
                <a:latin typeface="Times New Roman" panose="02020603050405020304" charset="0"/>
                <a:ea typeface="宋体" panose="02010600030101010101" pitchFamily="2" charset="-122"/>
                <a:sym typeface="+mn-ea"/>
              </a:rPr>
              <a:t>。</a:t>
            </a:r>
            <a:endParaRPr lang="zh-CN" sz="2000" b="0" dirty="0">
              <a:latin typeface="微软雅黑" panose="020B0503020204020204" pitchFamily="34" charset="-122"/>
              <a:ea typeface="微软雅黑" panose="020B0503020204020204" pitchFamily="34" charset="-122"/>
            </a:endParaRPr>
          </a:p>
        </p:txBody>
      </p:sp>
      <p:sp>
        <p:nvSpPr>
          <p:cNvPr id="6" name="文本框 5"/>
          <p:cNvSpPr txBox="1"/>
          <p:nvPr/>
        </p:nvSpPr>
        <p:spPr>
          <a:xfrm>
            <a:off x="1129940" y="1669361"/>
            <a:ext cx="6755130" cy="1938020"/>
          </a:xfrm>
          <a:prstGeom prst="rect">
            <a:avLst/>
          </a:prstGeom>
          <a:solidFill>
            <a:schemeClr val="bg1">
              <a:lumMod val="95000"/>
            </a:schemeClr>
          </a:solidFill>
          <a:ln w="9525">
            <a:noFill/>
          </a:ln>
        </p:spPr>
        <p:txBody>
          <a:bodyPr wrap="square">
            <a:spAutoFit/>
          </a:bodyPr>
          <a:lstStyle/>
          <a:p>
            <a:pPr indent="266700" fontAlgn="auto">
              <a:lnSpc>
                <a:spcPct val="150000"/>
              </a:lnSpc>
            </a:pPr>
            <a:r>
              <a:rPr sz="1600" b="0" dirty="0">
                <a:latin typeface="微软雅黑" panose="020B0503020204020204" pitchFamily="34" charset="-122"/>
                <a:ea typeface="微软雅黑" panose="020B0503020204020204" pitchFamily="34" charset="-122"/>
              </a:rPr>
              <a:t>ALTER TABLE </a:t>
            </a:r>
            <a:r>
              <a:rPr sz="1600" b="0" dirty="0" err="1">
                <a:latin typeface="微软雅黑" panose="020B0503020204020204" pitchFamily="34" charset="-122"/>
                <a:ea typeface="微软雅黑" panose="020B0503020204020204" pitchFamily="34" charset="-122"/>
              </a:rPr>
              <a:t>table_name</a:t>
            </a:r>
            <a:r>
              <a:rPr sz="1600" b="0" dirty="0">
                <a:latin typeface="微软雅黑" panose="020B0503020204020204" pitchFamily="34" charset="-122"/>
                <a:ea typeface="微软雅黑" panose="020B0503020204020204" pitchFamily="34" charset="-122"/>
              </a:rPr>
              <a:t> PARTITION </a:t>
            </a:r>
          </a:p>
          <a:p>
            <a:pPr indent="266700" fontAlgn="auto">
              <a:lnSpc>
                <a:spcPct val="150000"/>
              </a:lnSpc>
            </a:pPr>
            <a:r>
              <a:rPr sz="1600" b="0" dirty="0">
                <a:latin typeface="微软雅黑" panose="020B0503020204020204" pitchFamily="34" charset="-122"/>
                <a:ea typeface="微软雅黑" panose="020B0503020204020204" pitchFamily="34" charset="-122"/>
              </a:rPr>
              <a:t>(</a:t>
            </a:r>
            <a:r>
              <a:rPr sz="1600" b="0" dirty="0" err="1">
                <a:latin typeface="微软雅黑" panose="020B0503020204020204" pitchFamily="34" charset="-122"/>
                <a:ea typeface="微软雅黑" panose="020B0503020204020204" pitchFamily="34" charset="-122"/>
              </a:rPr>
              <a:t>partition_column</a:t>
            </a:r>
            <a:r>
              <a:rPr sz="1600" b="0" dirty="0">
                <a:latin typeface="微软雅黑" panose="020B0503020204020204" pitchFamily="34" charset="-122"/>
                <a:ea typeface="微软雅黑" panose="020B0503020204020204" pitchFamily="34" charset="-122"/>
              </a:rPr>
              <a:t> = </a:t>
            </a:r>
            <a:r>
              <a:rPr sz="1600" b="0" dirty="0" err="1">
                <a:latin typeface="微软雅黑" panose="020B0503020204020204" pitchFamily="34" charset="-122"/>
                <a:ea typeface="微软雅黑" panose="020B0503020204020204" pitchFamily="34" charset="-122"/>
              </a:rPr>
              <a:t>partition_col_value</a:t>
            </a:r>
            <a:r>
              <a:rPr sz="1600" b="0" dirty="0">
                <a:latin typeface="微软雅黑" panose="020B0503020204020204" pitchFamily="34" charset="-122"/>
                <a:ea typeface="微软雅黑" panose="020B0503020204020204" pitchFamily="34" charset="-122"/>
              </a:rPr>
              <a:t>, </a:t>
            </a:r>
          </a:p>
          <a:p>
            <a:pPr indent="266700" fontAlgn="auto">
              <a:lnSpc>
                <a:spcPct val="150000"/>
              </a:lnSpc>
            </a:pPr>
            <a:r>
              <a:rPr sz="1600" b="0" dirty="0" err="1">
                <a:latin typeface="微软雅黑" panose="020B0503020204020204" pitchFamily="34" charset="-122"/>
                <a:ea typeface="微软雅黑" panose="020B0503020204020204" pitchFamily="34" charset="-122"/>
              </a:rPr>
              <a:t>partition_column</a:t>
            </a:r>
            <a:r>
              <a:rPr sz="1600" b="0" dirty="0">
                <a:latin typeface="微软雅黑" panose="020B0503020204020204" pitchFamily="34" charset="-122"/>
                <a:ea typeface="微软雅黑" panose="020B0503020204020204" pitchFamily="34" charset="-122"/>
              </a:rPr>
              <a:t> = </a:t>
            </a:r>
            <a:r>
              <a:rPr sz="1600" b="0" dirty="0" err="1">
                <a:latin typeface="微软雅黑" panose="020B0503020204020204" pitchFamily="34" charset="-122"/>
                <a:ea typeface="微软雅黑" panose="020B0503020204020204" pitchFamily="34" charset="-122"/>
              </a:rPr>
              <a:t>partition_col_value</a:t>
            </a:r>
            <a:r>
              <a:rPr sz="1600" b="0" dirty="0">
                <a:latin typeface="微软雅黑" panose="020B0503020204020204" pitchFamily="34" charset="-122"/>
                <a:ea typeface="微软雅黑" panose="020B0503020204020204" pitchFamily="34" charset="-122"/>
              </a:rPr>
              <a:t>, ...)  </a:t>
            </a:r>
          </a:p>
          <a:p>
            <a:pPr indent="266700" fontAlgn="auto">
              <a:lnSpc>
                <a:spcPct val="150000"/>
              </a:lnSpc>
            </a:pPr>
            <a:r>
              <a:rPr sz="1600" b="0" dirty="0">
                <a:latin typeface="微软雅黑" panose="020B0503020204020204" pitchFamily="34" charset="-122"/>
                <a:ea typeface="微软雅黑" panose="020B0503020204020204" pitchFamily="34" charset="-122"/>
              </a:rPr>
              <a:t>RENAME TO PARTITION (</a:t>
            </a:r>
            <a:r>
              <a:rPr sz="1600" b="0" dirty="0" err="1">
                <a:latin typeface="微软雅黑" panose="020B0503020204020204" pitchFamily="34" charset="-122"/>
                <a:ea typeface="微软雅黑" panose="020B0503020204020204" pitchFamily="34" charset="-122"/>
              </a:rPr>
              <a:t>partition_column</a:t>
            </a:r>
            <a:r>
              <a:rPr sz="1600" b="0" dirty="0">
                <a:latin typeface="微软雅黑" panose="020B0503020204020204" pitchFamily="34" charset="-122"/>
                <a:ea typeface="微软雅黑" panose="020B0503020204020204" pitchFamily="34" charset="-122"/>
              </a:rPr>
              <a:t> = </a:t>
            </a:r>
            <a:r>
              <a:rPr sz="1600" b="0" dirty="0" err="1">
                <a:latin typeface="微软雅黑" panose="020B0503020204020204" pitchFamily="34" charset="-122"/>
                <a:ea typeface="微软雅黑" panose="020B0503020204020204" pitchFamily="34" charset="-122"/>
              </a:rPr>
              <a:t>partition_col_value</a:t>
            </a:r>
            <a:r>
              <a:rPr sz="1600" b="0" dirty="0">
                <a:latin typeface="微软雅黑" panose="020B0503020204020204" pitchFamily="34" charset="-122"/>
                <a:ea typeface="微软雅黑" panose="020B0503020204020204" pitchFamily="34" charset="-122"/>
              </a:rPr>
              <a:t>, </a:t>
            </a:r>
          </a:p>
          <a:p>
            <a:pPr indent="266700" fontAlgn="auto">
              <a:lnSpc>
                <a:spcPct val="150000"/>
              </a:lnSpc>
            </a:pPr>
            <a:r>
              <a:rPr sz="1600" b="0" dirty="0" err="1">
                <a:latin typeface="微软雅黑" panose="020B0503020204020204" pitchFamily="34" charset="-122"/>
                <a:ea typeface="微软雅黑" panose="020B0503020204020204" pitchFamily="34" charset="-122"/>
              </a:rPr>
              <a:t>partition_column</a:t>
            </a:r>
            <a:r>
              <a:rPr sz="1600" b="0" dirty="0">
                <a:latin typeface="微软雅黑" panose="020B0503020204020204" pitchFamily="34" charset="-122"/>
                <a:ea typeface="微软雅黑" panose="020B0503020204020204" pitchFamily="34" charset="-122"/>
              </a:rPr>
              <a:t> = </a:t>
            </a:r>
            <a:r>
              <a:rPr sz="1600" b="0" dirty="0" err="1">
                <a:latin typeface="微软雅黑" panose="020B0503020204020204" pitchFamily="34" charset="-122"/>
                <a:ea typeface="微软雅黑" panose="020B0503020204020204" pitchFamily="34" charset="-122"/>
              </a:rPr>
              <a:t>partition_col_value</a:t>
            </a:r>
            <a:r>
              <a:rPr sz="1600" b="0" dirty="0">
                <a:latin typeface="微软雅黑" panose="020B0503020204020204" pitchFamily="34" charset="-122"/>
                <a:ea typeface="微软雅黑" panose="020B0503020204020204" pitchFamily="34" charset="-122"/>
              </a:rPr>
              <a:t>, ...);</a:t>
            </a:r>
          </a:p>
        </p:txBody>
      </p:sp>
      <p:sp>
        <p:nvSpPr>
          <p:cNvPr id="2" name="文本框 1"/>
          <p:cNvSpPr txBox="1"/>
          <p:nvPr/>
        </p:nvSpPr>
        <p:spPr>
          <a:xfrm>
            <a:off x="2056764" y="4052092"/>
            <a:ext cx="7651115" cy="506730"/>
          </a:xfrm>
          <a:prstGeom prst="rect">
            <a:avLst/>
          </a:prstGeom>
          <a:noFill/>
          <a:ln w="9525">
            <a:noFill/>
          </a:ln>
        </p:spPr>
        <p:txBody>
          <a:bodyPr wrap="square">
            <a:spAutoFit/>
          </a:bodyPr>
          <a:lstStyle/>
          <a:p>
            <a:pPr indent="266700" fontAlgn="auto">
              <a:lnSpc>
                <a:spcPct val="150000"/>
              </a:lnSpc>
            </a:pPr>
            <a:r>
              <a:rPr sz="1800" b="0" dirty="0" err="1">
                <a:latin typeface="微软雅黑" panose="020B0503020204020204" pitchFamily="34" charset="-122"/>
                <a:ea typeface="微软雅黑" panose="020B0503020204020204" pitchFamily="34" charset="-122"/>
              </a:rPr>
              <a:t>重命名数据库</a:t>
            </a:r>
            <a:r>
              <a:rPr sz="1800" b="0" dirty="0" err="1">
                <a:solidFill>
                  <a:schemeClr val="accent1"/>
                </a:solidFill>
                <a:latin typeface="微软雅黑" panose="020B0503020204020204" pitchFamily="34" charset="-122"/>
                <a:ea typeface="微软雅黑" panose="020B0503020204020204" pitchFamily="34" charset="-122"/>
              </a:rPr>
              <a:t>hive_database</a:t>
            </a:r>
            <a:r>
              <a:rPr sz="1800" b="0" dirty="0" err="1">
                <a:latin typeface="微软雅黑" panose="020B0503020204020204" pitchFamily="34" charset="-122"/>
                <a:ea typeface="微软雅黑" panose="020B0503020204020204" pitchFamily="34" charset="-122"/>
              </a:rPr>
              <a:t>中分区表</a:t>
            </a:r>
            <a:r>
              <a:rPr sz="1800" b="0" dirty="0" err="1">
                <a:solidFill>
                  <a:schemeClr val="accent1"/>
                </a:solidFill>
                <a:latin typeface="微软雅黑" panose="020B0503020204020204" pitchFamily="34" charset="-122"/>
                <a:ea typeface="微软雅黑" panose="020B0503020204020204" pitchFamily="34" charset="-122"/>
              </a:rPr>
              <a:t>partitioned_table</a:t>
            </a:r>
            <a:r>
              <a:rPr sz="1800" b="0" dirty="0" err="1">
                <a:latin typeface="微软雅黑" panose="020B0503020204020204" pitchFamily="34" charset="-122"/>
                <a:ea typeface="微软雅黑" panose="020B0503020204020204" pitchFamily="34" charset="-122"/>
              </a:rPr>
              <a:t>的分区</a:t>
            </a:r>
            <a:r>
              <a:rPr sz="1800" b="0" dirty="0">
                <a:latin typeface="微软雅黑" panose="020B0503020204020204" pitchFamily="34" charset="-122"/>
                <a:ea typeface="微软雅黑" panose="020B0503020204020204" pitchFamily="34" charset="-122"/>
              </a:rPr>
              <a:t>。</a:t>
            </a:r>
            <a:endParaRPr sz="18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1143690" y="4836852"/>
            <a:ext cx="9256917" cy="1289905"/>
          </a:xfrm>
          <a:prstGeom prst="rect">
            <a:avLst/>
          </a:prstGeom>
          <a:solidFill>
            <a:schemeClr val="bg1">
              <a:lumMod val="95000"/>
            </a:schemeClr>
          </a:solidFill>
          <a:ln w="9525">
            <a:noFill/>
          </a:ln>
        </p:spPr>
        <p:txBody>
          <a:bodyPr wrap="square">
            <a:spAutoFit/>
          </a:bodyPr>
          <a:lstStyle/>
          <a:p>
            <a:pPr indent="266700" algn="l">
              <a:lnSpc>
                <a:spcPct val="150000"/>
              </a:lnSpc>
              <a:buClrTx/>
              <a:buSzTx/>
              <a:buNone/>
            </a:pPr>
            <a:r>
              <a:rPr sz="1800" dirty="0">
                <a:latin typeface="微软雅黑" panose="020B0503020204020204" pitchFamily="34" charset="-122"/>
                <a:ea typeface="微软雅黑" panose="020B0503020204020204" pitchFamily="34" charset="-122"/>
              </a:rPr>
              <a:t>ALTER TABLE </a:t>
            </a:r>
            <a:r>
              <a:rPr sz="1800" dirty="0" err="1">
                <a:latin typeface="微软雅黑" panose="020B0503020204020204" pitchFamily="34" charset="-122"/>
                <a:ea typeface="微软雅黑" panose="020B0503020204020204" pitchFamily="34" charset="-122"/>
              </a:rPr>
              <a:t>hive_database.partitioned_table</a:t>
            </a:r>
            <a:r>
              <a:rPr sz="1800" dirty="0">
                <a:latin typeface="微软雅黑" panose="020B0503020204020204" pitchFamily="34" charset="-122"/>
                <a:ea typeface="微软雅黑" panose="020B0503020204020204" pitchFamily="34" charset="-122"/>
              </a:rPr>
              <a:t> PARTITION </a:t>
            </a:r>
          </a:p>
          <a:p>
            <a:pPr indent="266700" algn="l">
              <a:lnSpc>
                <a:spcPct val="150000"/>
              </a:lnSpc>
              <a:buClrTx/>
              <a:buSzTx/>
              <a:buNone/>
            </a:pPr>
            <a:r>
              <a:rPr sz="1800" dirty="0">
                <a:latin typeface="微软雅黑" panose="020B0503020204020204" pitchFamily="34" charset="-122"/>
                <a:ea typeface="微软雅黑" panose="020B0503020204020204" pitchFamily="34" charset="-122"/>
              </a:rPr>
              <a:t>(province='</a:t>
            </a:r>
            <a:r>
              <a:rPr sz="1800" dirty="0" err="1">
                <a:latin typeface="微软雅黑" panose="020B0503020204020204" pitchFamily="34" charset="-122"/>
                <a:ea typeface="微软雅黑" panose="020B0503020204020204" pitchFamily="34" charset="-122"/>
              </a:rPr>
              <a:t>HeBei</a:t>
            </a:r>
            <a:r>
              <a:rPr sz="1800" dirty="0">
                <a:latin typeface="微软雅黑" panose="020B0503020204020204" pitchFamily="34" charset="-122"/>
                <a:ea typeface="微软雅黑" panose="020B0503020204020204" pitchFamily="34" charset="-122"/>
              </a:rPr>
              <a:t>', city='</a:t>
            </a:r>
            <a:r>
              <a:rPr sz="1800" dirty="0" err="1">
                <a:latin typeface="微软雅黑" panose="020B0503020204020204" pitchFamily="34" charset="-122"/>
                <a:ea typeface="微软雅黑" panose="020B0503020204020204" pitchFamily="34" charset="-122"/>
              </a:rPr>
              <a:t>HanDan</a:t>
            </a:r>
            <a:r>
              <a:rPr sz="1800" dirty="0">
                <a:latin typeface="微软雅黑" panose="020B0503020204020204" pitchFamily="34" charset="-122"/>
                <a:ea typeface="微软雅黑" panose="020B0503020204020204" pitchFamily="34" charset="-122"/>
              </a:rPr>
              <a:t>') </a:t>
            </a:r>
          </a:p>
          <a:p>
            <a:pPr indent="266700" algn="l">
              <a:lnSpc>
                <a:spcPct val="150000"/>
              </a:lnSpc>
              <a:buClrTx/>
              <a:buSzTx/>
              <a:buNone/>
            </a:pPr>
            <a:r>
              <a:rPr sz="1800" dirty="0">
                <a:latin typeface="微软雅黑" panose="020B0503020204020204" pitchFamily="34" charset="-122"/>
                <a:ea typeface="微软雅黑" panose="020B0503020204020204" pitchFamily="34" charset="-122"/>
              </a:rPr>
              <a:t>RENAME TO PARTITION (province='</a:t>
            </a:r>
            <a:r>
              <a:rPr sz="1800" dirty="0" err="1">
                <a:latin typeface="微软雅黑" panose="020B0503020204020204" pitchFamily="34" charset="-122"/>
                <a:ea typeface="微软雅黑" panose="020B0503020204020204" pitchFamily="34" charset="-122"/>
              </a:rPr>
              <a:t>HuBei</a:t>
            </a:r>
            <a:r>
              <a:rPr sz="1800" dirty="0">
                <a:latin typeface="微软雅黑" panose="020B0503020204020204" pitchFamily="34" charset="-122"/>
                <a:ea typeface="微软雅黑" panose="020B0503020204020204" pitchFamily="34" charset="-122"/>
              </a:rPr>
              <a:t>', city='</a:t>
            </a:r>
            <a:r>
              <a:rPr sz="1800" dirty="0" err="1">
                <a:latin typeface="微软雅黑" panose="020B0503020204020204" pitchFamily="34" charset="-122"/>
                <a:ea typeface="微软雅黑" panose="020B0503020204020204" pitchFamily="34" charset="-122"/>
              </a:rPr>
              <a:t>WuHan</a:t>
            </a:r>
            <a:r>
              <a:rPr sz="1800" dirty="0">
                <a:latin typeface="微软雅黑" panose="020B0503020204020204" pitchFamily="34" charset="-122"/>
                <a:ea typeface="微软雅黑" panose="020B0503020204020204" pitchFamily="34" charset="-122"/>
              </a:rPr>
              <a:t>');</a:t>
            </a:r>
          </a:p>
        </p:txBody>
      </p:sp>
      <p:sp>
        <p:nvSpPr>
          <p:cNvPr id="10" name="矩形 9"/>
          <p:cNvSpPr/>
          <p:nvPr/>
        </p:nvSpPr>
        <p:spPr>
          <a:xfrm>
            <a:off x="1126765" y="3978132"/>
            <a:ext cx="1080120" cy="637824"/>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1" name="矩形 10"/>
          <p:cNvSpPr/>
          <p:nvPr/>
        </p:nvSpPr>
        <p:spPr>
          <a:xfrm>
            <a:off x="1112453" y="3978132"/>
            <a:ext cx="9288154"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移动分区</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2672080"/>
            <a:ext cx="5751849" cy="153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掌握分区表的基本操作，能够灵活使用HiveQL语句对Hive中的分区表进行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移动</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225415" y="282511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移动分区</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36" name="1"/>
          <p:cNvSpPr txBox="1"/>
          <p:nvPr>
            <p:custDataLst>
              <p:tags r:id="rId1"/>
            </p:custDataLst>
          </p:nvPr>
        </p:nvSpPr>
        <p:spPr>
          <a:xfrm>
            <a:off x="5036198" y="3069754"/>
            <a:ext cx="6604019" cy="1476375"/>
          </a:xfrm>
          <a:prstGeom prst="rect">
            <a:avLst/>
          </a:prstGeom>
          <a:noFill/>
          <a:ln>
            <a:noFill/>
          </a:ln>
        </p:spPr>
        <p:txBody>
          <a:bodyPr wrap="square" rtlCol="0">
            <a:spAutoFit/>
          </a:bodyPr>
          <a:lstStyle/>
          <a:p>
            <a:pPr defTabSz="457200">
              <a:lnSpc>
                <a:spcPct val="150000"/>
              </a:lnSpc>
              <a:defRPr/>
            </a:pPr>
            <a:r>
              <a:rPr sz="2000">
                <a:latin typeface="微软雅黑" panose="020B0503020204020204" pitchFamily="34" charset="-122"/>
                <a:ea typeface="微软雅黑" panose="020B0503020204020204" pitchFamily="34" charset="-122"/>
              </a:rPr>
              <a:t>接下来，在虚拟机Node_03中使用Hive客户端工具Beeline，远程连接虚拟机Node_02的HiveServer2服务操作Hive，讲解</a:t>
            </a:r>
            <a:r>
              <a:rPr sz="2000">
                <a:solidFill>
                  <a:srgbClr val="006BBC"/>
                </a:solidFill>
                <a:latin typeface="微软雅黑" panose="020B0503020204020204" pitchFamily="34" charset="-122"/>
                <a:ea typeface="微软雅黑" panose="020B0503020204020204" pitchFamily="34" charset="-122"/>
              </a:rPr>
              <a:t>移动分区</a:t>
            </a:r>
            <a:r>
              <a:rPr sz="2000">
                <a:latin typeface="微软雅黑" panose="020B0503020204020204" pitchFamily="34" charset="-122"/>
                <a:ea typeface="微软雅黑" panose="020B0503020204020204" pitchFamily="34" charset="-122"/>
              </a:rPr>
              <a:t>的实际应用，具体步骤如下。</a:t>
            </a:r>
          </a:p>
        </p:txBody>
      </p:sp>
      <p:pic>
        <p:nvPicPr>
          <p:cNvPr id="3" name="图片 2"/>
          <p:cNvPicPr>
            <a:picLocks noChangeAspect="1"/>
          </p:cNvPicPr>
          <p:nvPr/>
        </p:nvPicPr>
        <p:blipFill>
          <a:blip r:embed="rId4"/>
          <a:stretch>
            <a:fillRect/>
          </a:stretch>
        </p:blipFill>
        <p:spPr>
          <a:xfrm>
            <a:off x="1011196" y="1629594"/>
            <a:ext cx="3715858" cy="4006159"/>
          </a:xfrm>
          <a:prstGeom prst="rect">
            <a:avLst/>
          </a:prstGeom>
        </p:spPr>
      </p:pic>
      <p:sp>
        <p:nvSpPr>
          <p:cNvPr id="5" name="矩形 4"/>
          <p:cNvSpPr/>
          <p:nvPr/>
        </p:nvSpPr>
        <p:spPr>
          <a:xfrm>
            <a:off x="1702435" y="5559425"/>
            <a:ext cx="9969500" cy="762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287220"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移动分区</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cxnSp>
        <p:nvCxnSpPr>
          <p:cNvPr id="3" name="直接连接符 27"/>
          <p:cNvCxnSpPr/>
          <p:nvPr/>
        </p:nvCxnSpPr>
        <p:spPr>
          <a:xfrm>
            <a:off x="1789659" y="1084573"/>
            <a:ext cx="0" cy="5369557"/>
          </a:xfrm>
          <a:prstGeom prst="line">
            <a:avLst/>
          </a:prstGeom>
          <a:ln w="15875">
            <a:solidFill>
              <a:srgbClr val="414146"/>
            </a:solidFill>
            <a:prstDash val="dashDot"/>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1680171" y="2181493"/>
            <a:ext cx="118477" cy="11847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5" name="组合 4"/>
          <p:cNvGrpSpPr/>
          <p:nvPr/>
        </p:nvGrpSpPr>
        <p:grpSpPr>
          <a:xfrm>
            <a:off x="24536" y="1976954"/>
            <a:ext cx="1653093" cy="515997"/>
            <a:chOff x="42355" y="2141478"/>
            <a:chExt cx="1653093" cy="515997"/>
          </a:xfrm>
        </p:grpSpPr>
        <p:sp>
          <p:nvSpPr>
            <p:cNvPr id="6" name="箭头: 五边形 31"/>
            <p:cNvSpPr/>
            <p:nvPr/>
          </p:nvSpPr>
          <p:spPr>
            <a:xfrm>
              <a:off x="57150" y="2141478"/>
              <a:ext cx="1638298" cy="515997"/>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 name="文本框 6"/>
            <p:cNvSpPr txBox="1"/>
            <p:nvPr/>
          </p:nvSpPr>
          <p:spPr>
            <a:xfrm>
              <a:off x="42355" y="2172268"/>
              <a:ext cx="1490650" cy="461665"/>
            </a:xfrm>
            <a:prstGeom prst="rect">
              <a:avLst/>
            </a:prstGeom>
            <a:noFill/>
          </p:spPr>
          <p:txBody>
            <a:bodyPr wrap="square" rtlCol="0">
              <a:spAutoFit/>
            </a:bodyPr>
            <a:lstStyle/>
            <a:p>
              <a:pPr algn="ctr"/>
              <a:r>
                <a:rPr lang="zh-CN" altLang="en-US" sz="2400" dirty="0">
                  <a:solidFill>
                    <a:schemeClr val="bg1"/>
                  </a:solidFill>
                  <a:latin typeface="+mn-ea"/>
                </a:rPr>
                <a:t>步骤</a:t>
              </a:r>
              <a:r>
                <a:rPr lang="en-US" altLang="zh-CN" sz="2400" dirty="0">
                  <a:solidFill>
                    <a:schemeClr val="bg1"/>
                  </a:solidFill>
                  <a:latin typeface="+mn-ea"/>
                </a:rPr>
                <a:t>1</a:t>
              </a:r>
              <a:endParaRPr lang="zh-CN" altLang="en-US" sz="2400" dirty="0">
                <a:solidFill>
                  <a:schemeClr val="bg1"/>
                </a:solidFill>
                <a:latin typeface="+mn-ea"/>
              </a:endParaRPr>
            </a:p>
          </p:txBody>
        </p:sp>
      </p:grpSp>
      <p:sp>
        <p:nvSpPr>
          <p:cNvPr id="8" name="文本框 7"/>
          <p:cNvSpPr txBox="1"/>
          <p:nvPr/>
        </p:nvSpPr>
        <p:spPr>
          <a:xfrm>
            <a:off x="0" y="3269892"/>
            <a:ext cx="1626833" cy="461665"/>
          </a:xfrm>
          <a:prstGeom prst="rect">
            <a:avLst/>
          </a:prstGeom>
          <a:noFill/>
        </p:spPr>
        <p:txBody>
          <a:bodyPr wrap="square" rtlCol="0">
            <a:spAutoFit/>
          </a:bodyPr>
          <a:lstStyle/>
          <a:p>
            <a:pPr algn="ctr"/>
            <a:r>
              <a:rPr lang="zh-CN" altLang="en-US" sz="2400" dirty="0">
                <a:latin typeface="+mn-ea"/>
              </a:rPr>
              <a:t>步骤</a:t>
            </a:r>
            <a:r>
              <a:rPr lang="en-US" altLang="zh-CN" sz="2400" dirty="0">
                <a:latin typeface="+mn-ea"/>
              </a:rPr>
              <a:t>2</a:t>
            </a:r>
            <a:endParaRPr lang="zh-CN" altLang="en-US" sz="2400" dirty="0">
              <a:latin typeface="+mn-ea"/>
            </a:endParaRPr>
          </a:p>
        </p:txBody>
      </p:sp>
      <p:sp>
        <p:nvSpPr>
          <p:cNvPr id="9" name="文本框 8"/>
          <p:cNvSpPr txBox="1"/>
          <p:nvPr/>
        </p:nvSpPr>
        <p:spPr>
          <a:xfrm>
            <a:off x="-2125" y="4750679"/>
            <a:ext cx="1626833" cy="461665"/>
          </a:xfrm>
          <a:prstGeom prst="rect">
            <a:avLst/>
          </a:prstGeom>
          <a:noFill/>
        </p:spPr>
        <p:txBody>
          <a:bodyPr wrap="square" rtlCol="0">
            <a:spAutoFit/>
          </a:bodyPr>
          <a:lstStyle/>
          <a:p>
            <a:pPr algn="ctr"/>
            <a:r>
              <a:rPr lang="zh-CN" altLang="en-US" sz="2400" dirty="0">
                <a:latin typeface="+mn-ea"/>
              </a:rPr>
              <a:t>步骤</a:t>
            </a:r>
            <a:r>
              <a:rPr lang="en-US" altLang="zh-CN" sz="2400" dirty="0">
                <a:latin typeface="+mn-ea"/>
              </a:rPr>
              <a:t>3</a:t>
            </a:r>
            <a:endParaRPr lang="zh-CN" altLang="en-US" sz="2400" dirty="0">
              <a:latin typeface="+mn-ea"/>
            </a:endParaRPr>
          </a:p>
        </p:txBody>
      </p:sp>
      <p:sp>
        <p:nvSpPr>
          <p:cNvPr id="11" name="椭圆 10"/>
          <p:cNvSpPr/>
          <p:nvPr/>
        </p:nvSpPr>
        <p:spPr>
          <a:xfrm>
            <a:off x="1730420" y="3506502"/>
            <a:ext cx="118477" cy="11847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 name="椭圆 11"/>
          <p:cNvSpPr/>
          <p:nvPr/>
        </p:nvSpPr>
        <p:spPr>
          <a:xfrm>
            <a:off x="1729620" y="4921721"/>
            <a:ext cx="118477" cy="11847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 name="1"/>
          <p:cNvSpPr txBox="1"/>
          <p:nvPr>
            <p:custDataLst>
              <p:tags r:id="rId1"/>
            </p:custDataLst>
          </p:nvPr>
        </p:nvSpPr>
        <p:spPr>
          <a:xfrm>
            <a:off x="4928277" y="887371"/>
            <a:ext cx="3583430" cy="460375"/>
          </a:xfrm>
          <a:prstGeom prst="rect">
            <a:avLst/>
          </a:prstGeom>
          <a:noFill/>
          <a:ln>
            <a:noFill/>
          </a:ln>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创建分区表</a:t>
            </a:r>
          </a:p>
        </p:txBody>
      </p:sp>
      <p:grpSp>
        <p:nvGrpSpPr>
          <p:cNvPr id="15" name="组合 14"/>
          <p:cNvGrpSpPr/>
          <p:nvPr/>
        </p:nvGrpSpPr>
        <p:grpSpPr>
          <a:xfrm>
            <a:off x="5895341" y="1399184"/>
            <a:ext cx="1654387" cy="45722"/>
            <a:chOff x="5367867" y="3100583"/>
            <a:chExt cx="1654387" cy="45722"/>
          </a:xfrm>
        </p:grpSpPr>
        <p:cxnSp>
          <p:nvCxnSpPr>
            <p:cNvPr id="16" name="直线连接符 8"/>
            <p:cNvCxnSpPr/>
            <p:nvPr/>
          </p:nvCxnSpPr>
          <p:spPr>
            <a:xfrm>
              <a:off x="5413586" y="3123298"/>
              <a:ext cx="15578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367867" y="3100583"/>
              <a:ext cx="45719" cy="45719"/>
            </a:xfrm>
            <a:prstGeom prst="ellipse">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椭圆 17"/>
            <p:cNvSpPr/>
            <p:nvPr/>
          </p:nvSpPr>
          <p:spPr>
            <a:xfrm>
              <a:off x="6976535" y="3100586"/>
              <a:ext cx="45719" cy="45719"/>
            </a:xfrm>
            <a:prstGeom prst="ellipse">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9" name="文本框 18"/>
          <p:cNvSpPr txBox="1"/>
          <p:nvPr/>
        </p:nvSpPr>
        <p:spPr>
          <a:xfrm>
            <a:off x="1961879" y="1481098"/>
            <a:ext cx="9591340" cy="961225"/>
          </a:xfrm>
          <a:prstGeom prst="rect">
            <a:avLst/>
          </a:prstGeom>
          <a:noFill/>
        </p:spPr>
        <p:txBody>
          <a:bodyPr wrap="square" rtlCol="0">
            <a:spAutoFit/>
          </a:bodyPr>
          <a:lstStyle/>
          <a:p>
            <a:pPr indent="457200" fontAlgn="auto">
              <a:lnSpc>
                <a:spcPct val="150000"/>
              </a:lnSpc>
            </a:pPr>
            <a:r>
              <a:rPr sz="2000" dirty="0">
                <a:latin typeface="微软雅黑" panose="020B0503020204020204" pitchFamily="34" charset="-122"/>
                <a:ea typeface="微软雅黑" panose="020B0503020204020204" pitchFamily="34" charset="-122"/>
              </a:rPr>
              <a:t>在数据库hive_database中，创建与分区表</a:t>
            </a:r>
            <a:r>
              <a:rPr sz="2000" dirty="0">
                <a:solidFill>
                  <a:schemeClr val="accent1"/>
                </a:solidFill>
                <a:latin typeface="微软雅黑" panose="020B0503020204020204" pitchFamily="34" charset="-122"/>
                <a:ea typeface="微软雅黑" panose="020B0503020204020204" pitchFamily="34" charset="-122"/>
              </a:rPr>
              <a:t>partitioned_table</a:t>
            </a:r>
            <a:r>
              <a:rPr sz="2000" dirty="0">
                <a:latin typeface="微软雅黑" panose="020B0503020204020204" pitchFamily="34" charset="-122"/>
                <a:ea typeface="微软雅黑" panose="020B0503020204020204" pitchFamily="34" charset="-122"/>
              </a:rPr>
              <a:t>表结构一致的分区表partitioned_table1</a:t>
            </a:r>
            <a:r>
              <a:rPr lang="zh-CN" sz="2000" dirty="0">
                <a:latin typeface="微软雅黑" panose="020B0503020204020204" pitchFamily="34" charset="-122"/>
                <a:ea typeface="微软雅黑" panose="020B0503020204020204" pitchFamily="34" charset="-122"/>
              </a:rPr>
              <a:t>。</a:t>
            </a:r>
          </a:p>
        </p:txBody>
      </p:sp>
      <p:grpSp>
        <p:nvGrpSpPr>
          <p:cNvPr id="20" name="组合 19"/>
          <p:cNvGrpSpPr/>
          <p:nvPr/>
        </p:nvGrpSpPr>
        <p:grpSpPr>
          <a:xfrm>
            <a:off x="2983744" y="2478515"/>
            <a:ext cx="7547610" cy="4328160"/>
            <a:chOff x="1852522" y="1813993"/>
            <a:chExt cx="5908072" cy="4328163"/>
          </a:xfrm>
        </p:grpSpPr>
        <p:sp>
          <p:nvSpPr>
            <p:cNvPr id="21" name="矩形 20"/>
            <p:cNvSpPr/>
            <p:nvPr/>
          </p:nvSpPr>
          <p:spPr bwMode="auto">
            <a:xfrm>
              <a:off x="1852522" y="1813993"/>
              <a:ext cx="5908072" cy="43281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3200">
                <a:solidFill>
                  <a:schemeClr val="tx1"/>
                </a:solidFill>
                <a:latin typeface="微软雅黑" panose="020B0503020204020204" pitchFamily="34" charset="-122"/>
                <a:ea typeface="微软雅黑" panose="020B0503020204020204" pitchFamily="34" charset="-122"/>
                <a:cs typeface="Courier New" panose="02070309020205020404" pitchFamily="49" charset="0"/>
                <a:sym typeface="+mn-ea"/>
              </a:endParaRPr>
            </a:p>
          </p:txBody>
        </p:sp>
        <p:sp>
          <p:nvSpPr>
            <p:cNvPr id="22" name="矩形 21"/>
            <p:cNvSpPr/>
            <p:nvPr/>
          </p:nvSpPr>
          <p:spPr bwMode="auto">
            <a:xfrm>
              <a:off x="2070235" y="1850188"/>
              <a:ext cx="5085750" cy="4220848"/>
            </a:xfrm>
            <a:prstGeom prst="rect">
              <a:avLst/>
            </a:prstGeom>
          </p:spPr>
          <p:txBody>
            <a:bodyPr wrap="square">
              <a:spAutoFit/>
            </a:bodyPr>
            <a:lstStyle/>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CREATE  TABLE IF NOT EXISTS  </a:t>
              </a:r>
            </a:p>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hive_database.partitioned_table1(</a:t>
              </a:r>
            </a:p>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username STRING COMMENT "</a:t>
              </a: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This</a:t>
              </a: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a:t>
              </a: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is</a:t>
              </a: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username", </a:t>
              </a:r>
            </a:p>
            <a:p>
              <a:pPr algn="l" fontAlgn="auto">
                <a:lnSpc>
                  <a:spcPct val="120000"/>
                </a:lnSpc>
                <a:defRPr/>
              </a:pP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age</a:t>
              </a: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INT COMMENT "</a:t>
              </a: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This</a:t>
              </a: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a:t>
              </a: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is</a:t>
              </a: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a:t>
              </a: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user</a:t>
              </a: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a:t>
              </a: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age</a:t>
              </a: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t>
              </a:r>
            </a:p>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a:t>
              </a:r>
            </a:p>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PARTITIONED BY (</a:t>
              </a:r>
            </a:p>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province STRING COMMENT "User live in province",</a:t>
              </a:r>
            </a:p>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city STRING COMMENT "User live in city"</a:t>
              </a:r>
            </a:p>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t>
              </a:r>
            </a:p>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ROW FORMAT DELIMITED</a:t>
              </a:r>
            </a:p>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FIELDS TERMINATED BY ','</a:t>
              </a:r>
            </a:p>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LINES TERMINATED BY '\n'</a:t>
              </a:r>
            </a:p>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STORED AS </a:t>
              </a: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textfile</a:t>
              </a:r>
              <a:endPar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endParaRPr>
            </a:p>
            <a:p>
              <a:pPr algn="l" fontAlgn="auto">
                <a:lnSpc>
                  <a:spcPct val="120000"/>
                </a:lnSpc>
                <a:defRPr/>
              </a:pP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TBLPROPERTIES("</a:t>
              </a: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comment</a:t>
              </a: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t>
              </a: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This</a:t>
              </a: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a:t>
              </a: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is</a:t>
              </a: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a </a:t>
              </a: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partitioned</a:t>
              </a: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a:t>
              </a:r>
              <a:r>
                <a:rPr lang="it-IT" altLang="zh-CN" sz="1600" dirty="0" err="1">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table</a:t>
              </a:r>
              <a:r>
                <a:rPr lang="it-IT" altLang="zh-CN" sz="16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t>
              </a: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287220"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移动分区</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cxnSp>
        <p:nvCxnSpPr>
          <p:cNvPr id="3" name="直接连接符 27"/>
          <p:cNvCxnSpPr/>
          <p:nvPr/>
        </p:nvCxnSpPr>
        <p:spPr>
          <a:xfrm>
            <a:off x="1789659" y="1084573"/>
            <a:ext cx="0" cy="5369557"/>
          </a:xfrm>
          <a:prstGeom prst="line">
            <a:avLst/>
          </a:prstGeom>
          <a:ln w="15875">
            <a:solidFill>
              <a:srgbClr val="414146"/>
            </a:solidFill>
            <a:prstDash val="dashDot"/>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1722591" y="1612969"/>
            <a:ext cx="118477" cy="11847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5" name="组合 4"/>
          <p:cNvGrpSpPr/>
          <p:nvPr/>
        </p:nvGrpSpPr>
        <p:grpSpPr>
          <a:xfrm>
            <a:off x="76141" y="3033864"/>
            <a:ext cx="1664816" cy="515997"/>
            <a:chOff x="30632" y="2141478"/>
            <a:chExt cx="1664816" cy="515997"/>
          </a:xfrm>
        </p:grpSpPr>
        <p:sp>
          <p:nvSpPr>
            <p:cNvPr id="6" name="箭头: 五边形 31"/>
            <p:cNvSpPr/>
            <p:nvPr/>
          </p:nvSpPr>
          <p:spPr>
            <a:xfrm>
              <a:off x="57150" y="2141478"/>
              <a:ext cx="1638298" cy="515997"/>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 name="文本框 6"/>
            <p:cNvSpPr txBox="1"/>
            <p:nvPr/>
          </p:nvSpPr>
          <p:spPr>
            <a:xfrm>
              <a:off x="30632" y="2168643"/>
              <a:ext cx="1490650" cy="461665"/>
            </a:xfrm>
            <a:prstGeom prst="rect">
              <a:avLst/>
            </a:prstGeom>
            <a:noFill/>
          </p:spPr>
          <p:txBody>
            <a:bodyPr wrap="square" rtlCol="0">
              <a:spAutoFit/>
            </a:bodyPr>
            <a:lstStyle/>
            <a:p>
              <a:pPr algn="ctr"/>
              <a:r>
                <a:rPr lang="zh-CN" altLang="en-US" sz="2400">
                  <a:solidFill>
                    <a:schemeClr val="bg1"/>
                  </a:solidFill>
                  <a:latin typeface="+mn-ea"/>
                </a:rPr>
                <a:t>步骤</a:t>
              </a:r>
              <a:r>
                <a:rPr lang="en-US" altLang="zh-CN" sz="2400">
                  <a:solidFill>
                    <a:schemeClr val="bg1"/>
                  </a:solidFill>
                  <a:latin typeface="+mn-ea"/>
                </a:rPr>
                <a:t>2</a:t>
              </a:r>
              <a:endParaRPr lang="zh-CN" altLang="en-US" sz="2400" dirty="0">
                <a:solidFill>
                  <a:schemeClr val="bg1"/>
                </a:solidFill>
                <a:latin typeface="+mn-ea"/>
              </a:endParaRPr>
            </a:p>
          </p:txBody>
        </p:sp>
      </p:grpSp>
      <p:sp>
        <p:nvSpPr>
          <p:cNvPr id="8" name="文本框 7"/>
          <p:cNvSpPr txBox="1"/>
          <p:nvPr/>
        </p:nvSpPr>
        <p:spPr>
          <a:xfrm>
            <a:off x="24200" y="1427095"/>
            <a:ext cx="1626833" cy="461665"/>
          </a:xfrm>
          <a:prstGeom prst="rect">
            <a:avLst/>
          </a:prstGeom>
          <a:noFill/>
        </p:spPr>
        <p:txBody>
          <a:bodyPr wrap="square" rtlCol="0">
            <a:spAutoFit/>
          </a:bodyPr>
          <a:lstStyle/>
          <a:p>
            <a:pPr algn="ctr"/>
            <a:r>
              <a:rPr lang="zh-CN" altLang="en-US" sz="2400">
                <a:latin typeface="+mn-ea"/>
              </a:rPr>
              <a:t>步骤</a:t>
            </a:r>
            <a:r>
              <a:rPr lang="en-US" altLang="zh-CN" sz="2400">
                <a:latin typeface="+mn-ea"/>
              </a:rPr>
              <a:t>1</a:t>
            </a:r>
            <a:endParaRPr lang="zh-CN" altLang="en-US" sz="2400" dirty="0">
              <a:latin typeface="+mn-ea"/>
            </a:endParaRPr>
          </a:p>
        </p:txBody>
      </p:sp>
      <p:sp>
        <p:nvSpPr>
          <p:cNvPr id="9" name="文本框 8"/>
          <p:cNvSpPr txBox="1"/>
          <p:nvPr/>
        </p:nvSpPr>
        <p:spPr>
          <a:xfrm>
            <a:off x="8035" y="4582404"/>
            <a:ext cx="1626833" cy="461665"/>
          </a:xfrm>
          <a:prstGeom prst="rect">
            <a:avLst/>
          </a:prstGeom>
          <a:noFill/>
        </p:spPr>
        <p:txBody>
          <a:bodyPr wrap="square" rtlCol="0">
            <a:spAutoFit/>
          </a:bodyPr>
          <a:lstStyle/>
          <a:p>
            <a:pPr algn="ctr"/>
            <a:r>
              <a:rPr lang="zh-CN" altLang="en-US" sz="2400" dirty="0">
                <a:latin typeface="+mn-ea"/>
              </a:rPr>
              <a:t>步骤</a:t>
            </a:r>
            <a:r>
              <a:rPr lang="en-US" altLang="zh-CN" sz="2400" dirty="0">
                <a:latin typeface="+mn-ea"/>
              </a:rPr>
              <a:t>3</a:t>
            </a:r>
            <a:endParaRPr lang="zh-CN" altLang="en-US" sz="2400" dirty="0">
              <a:latin typeface="+mn-ea"/>
            </a:endParaRPr>
          </a:p>
        </p:txBody>
      </p:sp>
      <p:sp>
        <p:nvSpPr>
          <p:cNvPr id="11" name="椭圆 10"/>
          <p:cNvSpPr/>
          <p:nvPr/>
        </p:nvSpPr>
        <p:spPr>
          <a:xfrm>
            <a:off x="1722800" y="3232817"/>
            <a:ext cx="118477" cy="11847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 name="椭圆 11"/>
          <p:cNvSpPr/>
          <p:nvPr/>
        </p:nvSpPr>
        <p:spPr>
          <a:xfrm>
            <a:off x="1722635" y="4753446"/>
            <a:ext cx="118477" cy="11847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 name="1"/>
          <p:cNvSpPr txBox="1"/>
          <p:nvPr>
            <p:custDataLst>
              <p:tags r:id="rId1"/>
            </p:custDataLst>
          </p:nvPr>
        </p:nvSpPr>
        <p:spPr>
          <a:xfrm>
            <a:off x="4928277" y="1036713"/>
            <a:ext cx="3583430" cy="460375"/>
          </a:xfrm>
          <a:prstGeom prst="rect">
            <a:avLst/>
          </a:prstGeom>
          <a:noFill/>
          <a:ln>
            <a:noFill/>
          </a:ln>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sz="24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移动分区</a:t>
            </a:r>
          </a:p>
        </p:txBody>
      </p:sp>
      <p:grpSp>
        <p:nvGrpSpPr>
          <p:cNvPr id="15" name="组合 14"/>
          <p:cNvGrpSpPr/>
          <p:nvPr/>
        </p:nvGrpSpPr>
        <p:grpSpPr>
          <a:xfrm>
            <a:off x="5895341" y="1614449"/>
            <a:ext cx="1654387" cy="45722"/>
            <a:chOff x="5367867" y="3100583"/>
            <a:chExt cx="1654387" cy="45722"/>
          </a:xfrm>
        </p:grpSpPr>
        <p:cxnSp>
          <p:nvCxnSpPr>
            <p:cNvPr id="16" name="直线连接符 8"/>
            <p:cNvCxnSpPr/>
            <p:nvPr/>
          </p:nvCxnSpPr>
          <p:spPr>
            <a:xfrm>
              <a:off x="5413586" y="3123298"/>
              <a:ext cx="15578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367867" y="3100583"/>
              <a:ext cx="45719" cy="45719"/>
            </a:xfrm>
            <a:prstGeom prst="ellipse">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椭圆 17"/>
            <p:cNvSpPr/>
            <p:nvPr/>
          </p:nvSpPr>
          <p:spPr>
            <a:xfrm>
              <a:off x="6976535" y="3100586"/>
              <a:ext cx="45719" cy="45719"/>
            </a:xfrm>
            <a:prstGeom prst="ellipse">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9" name="文本框 18"/>
          <p:cNvSpPr txBox="1"/>
          <p:nvPr/>
        </p:nvSpPr>
        <p:spPr>
          <a:xfrm>
            <a:off x="2260208" y="1904073"/>
            <a:ext cx="9163589" cy="961225"/>
          </a:xfrm>
          <a:prstGeom prst="rect">
            <a:avLst/>
          </a:prstGeom>
          <a:noFill/>
        </p:spPr>
        <p:txBody>
          <a:bodyPr wrap="square" rtlCol="0">
            <a:spAutoFit/>
          </a:bodyPr>
          <a:lstStyle/>
          <a:p>
            <a:pPr indent="457200" fontAlgn="auto">
              <a:lnSpc>
                <a:spcPct val="150000"/>
              </a:lnSpc>
            </a:pPr>
            <a:r>
              <a:rPr sz="2000" dirty="0" err="1">
                <a:latin typeface="微软雅黑" panose="020B0503020204020204" pitchFamily="34" charset="-122"/>
                <a:ea typeface="微软雅黑" panose="020B0503020204020204" pitchFamily="34" charset="-122"/>
              </a:rPr>
              <a:t>将分区表partitioned_table的</a:t>
            </a:r>
            <a:r>
              <a:rPr sz="2000" dirty="0" err="1">
                <a:solidFill>
                  <a:schemeClr val="accent1"/>
                </a:solidFill>
                <a:latin typeface="微软雅黑" panose="020B0503020204020204" pitchFamily="34" charset="-122"/>
                <a:ea typeface="微软雅黑" panose="020B0503020204020204" pitchFamily="34" charset="-122"/>
              </a:rPr>
              <a:t>二级分区</a:t>
            </a:r>
            <a:r>
              <a:rPr sz="2000" dirty="0" err="1">
                <a:latin typeface="微软雅黑" panose="020B0503020204020204" pitchFamily="34" charset="-122"/>
                <a:ea typeface="微软雅黑" panose="020B0503020204020204" pitchFamily="34" charset="-122"/>
              </a:rPr>
              <a:t>province</a:t>
            </a:r>
            <a:r>
              <a:rPr sz="2000" dirty="0">
                <a:latin typeface="微软雅黑" panose="020B0503020204020204" pitchFamily="34" charset="-122"/>
                <a:ea typeface="微软雅黑" panose="020B0503020204020204" pitchFamily="34" charset="-122"/>
              </a:rPr>
              <a:t>=</a:t>
            </a:r>
            <a:r>
              <a:rPr sz="2000" dirty="0" err="1">
                <a:latin typeface="微软雅黑" panose="020B0503020204020204" pitchFamily="34" charset="-122"/>
                <a:ea typeface="微软雅黑" panose="020B0503020204020204" pitchFamily="34" charset="-122"/>
              </a:rPr>
              <a:t>HuBei</a:t>
            </a:r>
            <a:r>
              <a:rPr sz="2000" dirty="0">
                <a:latin typeface="微软雅黑" panose="020B0503020204020204" pitchFamily="34" charset="-122"/>
                <a:ea typeface="微软雅黑" panose="020B0503020204020204" pitchFamily="34" charset="-122"/>
              </a:rPr>
              <a:t>/city=WuHan移动到</a:t>
            </a:r>
            <a:r>
              <a:rPr sz="2000" dirty="0">
                <a:solidFill>
                  <a:schemeClr val="accent1"/>
                </a:solidFill>
                <a:latin typeface="微软雅黑" panose="020B0503020204020204" pitchFamily="34" charset="-122"/>
                <a:ea typeface="微软雅黑" panose="020B0503020204020204" pitchFamily="34" charset="-122"/>
              </a:rPr>
              <a:t>分区表</a:t>
            </a:r>
            <a:r>
              <a:rPr sz="2000" dirty="0">
                <a:latin typeface="微软雅黑" panose="020B0503020204020204" pitchFamily="34" charset="-122"/>
                <a:ea typeface="微软雅黑" panose="020B0503020204020204" pitchFamily="34" charset="-122"/>
              </a:rPr>
              <a:t>partitioned_table1。</a:t>
            </a:r>
          </a:p>
        </p:txBody>
      </p:sp>
      <p:grpSp>
        <p:nvGrpSpPr>
          <p:cNvPr id="20" name="组合 19"/>
          <p:cNvGrpSpPr/>
          <p:nvPr/>
        </p:nvGrpSpPr>
        <p:grpSpPr>
          <a:xfrm>
            <a:off x="2761401" y="3272282"/>
            <a:ext cx="8158337" cy="1972853"/>
            <a:chOff x="-211936" y="2519029"/>
            <a:chExt cx="8122920" cy="2434339"/>
          </a:xfrm>
        </p:grpSpPr>
        <p:sp>
          <p:nvSpPr>
            <p:cNvPr id="21" name="矩形 20"/>
            <p:cNvSpPr/>
            <p:nvPr/>
          </p:nvSpPr>
          <p:spPr bwMode="auto">
            <a:xfrm>
              <a:off x="-211936" y="2519029"/>
              <a:ext cx="8122920" cy="24343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3200">
                <a:solidFill>
                  <a:schemeClr val="tx1"/>
                </a:solidFill>
                <a:latin typeface="微软雅黑" panose="020B0503020204020204" pitchFamily="34" charset="-122"/>
                <a:ea typeface="微软雅黑" panose="020B0503020204020204" pitchFamily="34" charset="-122"/>
                <a:cs typeface="Courier New" panose="02070309020205020404" pitchFamily="49" charset="0"/>
                <a:sym typeface="+mn-ea"/>
              </a:endParaRPr>
            </a:p>
          </p:txBody>
        </p:sp>
        <p:sp>
          <p:nvSpPr>
            <p:cNvPr id="22" name="矩形 21"/>
            <p:cNvSpPr/>
            <p:nvPr/>
          </p:nvSpPr>
          <p:spPr bwMode="auto">
            <a:xfrm>
              <a:off x="108039" y="2741113"/>
              <a:ext cx="7541895" cy="2046218"/>
            </a:xfrm>
            <a:prstGeom prst="rect">
              <a:avLst/>
            </a:prstGeom>
          </p:spPr>
          <p:txBody>
            <a:bodyPr wrap="square">
              <a:spAutoFit/>
            </a:bodyPr>
            <a:lstStyle/>
            <a:p>
              <a:pPr algn="l">
                <a:lnSpc>
                  <a:spcPct val="150000"/>
                </a:lnSpc>
                <a:defRPr/>
              </a:pPr>
              <a:r>
                <a:rPr sz="2000">
                  <a:solidFill>
                    <a:srgbClr val="595959"/>
                  </a:solidFill>
                  <a:latin typeface="微软雅黑" panose="020B0503020204020204" pitchFamily="34" charset="-122"/>
                  <a:ea typeface="微软雅黑" panose="020B0503020204020204" pitchFamily="34" charset="-122"/>
                </a:rPr>
                <a:t>ALTER TABLE hive_database.partitioned_table1 EXCHANGE </a:t>
              </a:r>
            </a:p>
            <a:p>
              <a:pPr algn="l">
                <a:lnSpc>
                  <a:spcPct val="150000"/>
                </a:lnSpc>
                <a:defRPr/>
              </a:pPr>
              <a:r>
                <a:rPr sz="2000">
                  <a:solidFill>
                    <a:srgbClr val="595959"/>
                  </a:solidFill>
                  <a:latin typeface="微软雅黑" panose="020B0503020204020204" pitchFamily="34" charset="-122"/>
                  <a:ea typeface="微软雅黑" panose="020B0503020204020204" pitchFamily="34" charset="-122"/>
                </a:rPr>
                <a:t>PARTITION (province='HuBei', city='WuHan') WITH TABLE partitioned_table;</a:t>
              </a: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287220"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移动分区</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cxnSp>
        <p:nvCxnSpPr>
          <p:cNvPr id="3" name="直接连接符 27"/>
          <p:cNvCxnSpPr/>
          <p:nvPr/>
        </p:nvCxnSpPr>
        <p:spPr>
          <a:xfrm flipH="1">
            <a:off x="1774825" y="1084580"/>
            <a:ext cx="14605" cy="4361180"/>
          </a:xfrm>
          <a:prstGeom prst="line">
            <a:avLst/>
          </a:prstGeom>
          <a:ln w="15875">
            <a:solidFill>
              <a:srgbClr val="414146"/>
            </a:solidFill>
            <a:prstDash val="dashDot"/>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1722591" y="1612969"/>
            <a:ext cx="118477" cy="11847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5" name="组合 4"/>
          <p:cNvGrpSpPr/>
          <p:nvPr/>
        </p:nvGrpSpPr>
        <p:grpSpPr>
          <a:xfrm>
            <a:off x="65228" y="4058750"/>
            <a:ext cx="1668914" cy="515997"/>
            <a:chOff x="26534" y="2141478"/>
            <a:chExt cx="1668914" cy="515997"/>
          </a:xfrm>
        </p:grpSpPr>
        <p:sp>
          <p:nvSpPr>
            <p:cNvPr id="6" name="箭头: 五边形 31"/>
            <p:cNvSpPr/>
            <p:nvPr/>
          </p:nvSpPr>
          <p:spPr>
            <a:xfrm>
              <a:off x="57150" y="2141478"/>
              <a:ext cx="1638298" cy="515997"/>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 name="文本框 6"/>
            <p:cNvSpPr txBox="1"/>
            <p:nvPr/>
          </p:nvSpPr>
          <p:spPr>
            <a:xfrm>
              <a:off x="26534" y="2159172"/>
              <a:ext cx="1490650" cy="461665"/>
            </a:xfrm>
            <a:prstGeom prst="rect">
              <a:avLst/>
            </a:prstGeom>
            <a:noFill/>
          </p:spPr>
          <p:txBody>
            <a:bodyPr wrap="square" rtlCol="0">
              <a:spAutoFit/>
            </a:bodyPr>
            <a:lstStyle/>
            <a:p>
              <a:pPr algn="ctr"/>
              <a:r>
                <a:rPr lang="zh-CN" altLang="en-US" sz="2400">
                  <a:solidFill>
                    <a:schemeClr val="bg1"/>
                  </a:solidFill>
                  <a:latin typeface="+mn-ea"/>
                </a:rPr>
                <a:t>步骤</a:t>
              </a:r>
              <a:r>
                <a:rPr lang="en-US" altLang="zh-CN" sz="2400">
                  <a:solidFill>
                    <a:schemeClr val="bg1"/>
                  </a:solidFill>
                  <a:latin typeface="+mn-ea"/>
                </a:rPr>
                <a:t>3</a:t>
              </a:r>
              <a:endParaRPr lang="zh-CN" altLang="en-US" sz="2400" dirty="0">
                <a:solidFill>
                  <a:schemeClr val="bg1"/>
                </a:solidFill>
                <a:latin typeface="+mn-ea"/>
              </a:endParaRPr>
            </a:p>
          </p:txBody>
        </p:sp>
      </p:grpSp>
      <p:sp>
        <p:nvSpPr>
          <p:cNvPr id="8" name="文本框 7"/>
          <p:cNvSpPr txBox="1"/>
          <p:nvPr/>
        </p:nvSpPr>
        <p:spPr>
          <a:xfrm>
            <a:off x="65421" y="1441374"/>
            <a:ext cx="1626833" cy="461665"/>
          </a:xfrm>
          <a:prstGeom prst="rect">
            <a:avLst/>
          </a:prstGeom>
          <a:noFill/>
        </p:spPr>
        <p:txBody>
          <a:bodyPr wrap="square" rtlCol="0">
            <a:spAutoFit/>
          </a:bodyPr>
          <a:lstStyle/>
          <a:p>
            <a:pPr algn="ctr"/>
            <a:r>
              <a:rPr lang="zh-CN" altLang="en-US" sz="2400">
                <a:latin typeface="+mn-ea"/>
              </a:rPr>
              <a:t>步骤</a:t>
            </a:r>
            <a:r>
              <a:rPr lang="en-US" altLang="zh-CN" sz="2400">
                <a:latin typeface="+mn-ea"/>
              </a:rPr>
              <a:t>1</a:t>
            </a:r>
            <a:endParaRPr lang="zh-CN" altLang="en-US" sz="2400" dirty="0">
              <a:latin typeface="+mn-ea"/>
            </a:endParaRPr>
          </a:p>
        </p:txBody>
      </p:sp>
      <p:sp>
        <p:nvSpPr>
          <p:cNvPr id="9" name="文本框 8"/>
          <p:cNvSpPr txBox="1"/>
          <p:nvPr/>
        </p:nvSpPr>
        <p:spPr>
          <a:xfrm>
            <a:off x="65345" y="2702394"/>
            <a:ext cx="1626833" cy="461665"/>
          </a:xfrm>
          <a:prstGeom prst="rect">
            <a:avLst/>
          </a:prstGeom>
          <a:noFill/>
        </p:spPr>
        <p:txBody>
          <a:bodyPr wrap="square" rtlCol="0">
            <a:spAutoFit/>
          </a:bodyPr>
          <a:lstStyle/>
          <a:p>
            <a:pPr algn="ctr"/>
            <a:r>
              <a:rPr lang="zh-CN" altLang="en-US" sz="2400">
                <a:latin typeface="+mn-ea"/>
              </a:rPr>
              <a:t>步骤</a:t>
            </a:r>
            <a:r>
              <a:rPr lang="en-US" altLang="zh-CN" sz="2400">
                <a:latin typeface="+mn-ea"/>
              </a:rPr>
              <a:t>2</a:t>
            </a:r>
            <a:endParaRPr lang="zh-CN" altLang="en-US" sz="2400" dirty="0">
              <a:latin typeface="+mn-ea"/>
            </a:endParaRPr>
          </a:p>
        </p:txBody>
      </p:sp>
      <p:sp>
        <p:nvSpPr>
          <p:cNvPr id="11" name="椭圆 10"/>
          <p:cNvSpPr/>
          <p:nvPr/>
        </p:nvSpPr>
        <p:spPr>
          <a:xfrm>
            <a:off x="1734230" y="2874042"/>
            <a:ext cx="118477" cy="11847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 name="椭圆 11"/>
          <p:cNvSpPr/>
          <p:nvPr/>
        </p:nvSpPr>
        <p:spPr>
          <a:xfrm>
            <a:off x="1734065" y="4257511"/>
            <a:ext cx="118477" cy="118477"/>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 name="1"/>
          <p:cNvSpPr txBox="1"/>
          <p:nvPr>
            <p:custDataLst>
              <p:tags r:id="rId1"/>
            </p:custDataLst>
          </p:nvPr>
        </p:nvSpPr>
        <p:spPr>
          <a:xfrm>
            <a:off x="4928277" y="1036713"/>
            <a:ext cx="3583430" cy="460375"/>
          </a:xfrm>
          <a:prstGeom prst="rect">
            <a:avLst/>
          </a:prstGeom>
          <a:noFill/>
          <a:ln>
            <a:noFill/>
          </a:ln>
        </p:spPr>
        <p:txBody>
          <a:bodyPr wrap="square" rtlCol="0">
            <a:spAutoFit/>
          </a:bodyPr>
          <a:lstStyle/>
          <a:p>
            <a:pPr marL="0" marR="0" lvl="0" indent="0" algn="ctr" defTabSz="457200" eaLnBrk="1" fontAlgn="auto" latinLnBrk="0" hangingPunct="1">
              <a:lnSpc>
                <a:spcPct val="100000"/>
              </a:lnSpc>
              <a:spcBef>
                <a:spcPts val="0"/>
              </a:spcBef>
              <a:spcAft>
                <a:spcPts val="0"/>
              </a:spcAft>
              <a:buClrTx/>
              <a:buSzTx/>
              <a:buFontTx/>
              <a:buNone/>
              <a:defRPr/>
            </a:pPr>
            <a:r>
              <a:rPr kumimoji="0" lang="zh-CN" sz="2400" b="1" i="0" u="none" strike="noStrike" kern="0" cap="none" spc="0" normalizeH="0" baseline="0" noProof="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查看分区表</a:t>
            </a:r>
            <a:endParaRPr kumimoji="0" lang="zh-CN" sz="2400" b="1"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grpSp>
        <p:nvGrpSpPr>
          <p:cNvPr id="15" name="组合 14"/>
          <p:cNvGrpSpPr/>
          <p:nvPr/>
        </p:nvGrpSpPr>
        <p:grpSpPr>
          <a:xfrm>
            <a:off x="5895341" y="1614449"/>
            <a:ext cx="1654387" cy="45722"/>
            <a:chOff x="5367867" y="3100583"/>
            <a:chExt cx="1654387" cy="45722"/>
          </a:xfrm>
        </p:grpSpPr>
        <p:cxnSp>
          <p:nvCxnSpPr>
            <p:cNvPr id="16" name="直线连接符 8"/>
            <p:cNvCxnSpPr/>
            <p:nvPr/>
          </p:nvCxnSpPr>
          <p:spPr>
            <a:xfrm>
              <a:off x="5413586" y="3123298"/>
              <a:ext cx="155786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367867" y="3100583"/>
              <a:ext cx="45719" cy="45719"/>
            </a:xfrm>
            <a:prstGeom prst="ellipse">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8" name="椭圆 17"/>
            <p:cNvSpPr/>
            <p:nvPr/>
          </p:nvSpPr>
          <p:spPr>
            <a:xfrm>
              <a:off x="6976535" y="3100586"/>
              <a:ext cx="45719" cy="45719"/>
            </a:xfrm>
            <a:prstGeom prst="ellipse">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19" name="文本框 18"/>
          <p:cNvSpPr txBox="1"/>
          <p:nvPr/>
        </p:nvSpPr>
        <p:spPr>
          <a:xfrm>
            <a:off x="2287300" y="1864753"/>
            <a:ext cx="9379475" cy="1337945"/>
          </a:xfrm>
          <a:prstGeom prst="rect">
            <a:avLst/>
          </a:prstGeom>
          <a:noFill/>
        </p:spPr>
        <p:txBody>
          <a:bodyPr wrap="square" rtlCol="0">
            <a:spAutoFit/>
          </a:bodyPr>
          <a:lstStyle/>
          <a:p>
            <a:pPr indent="457200" fontAlgn="auto">
              <a:lnSpc>
                <a:spcPct val="150000"/>
              </a:lnSpc>
            </a:pPr>
            <a:r>
              <a:rPr sz="1800" dirty="0" err="1">
                <a:latin typeface="微软雅黑" panose="020B0503020204020204" pitchFamily="34" charset="-122"/>
                <a:ea typeface="微软雅黑" panose="020B0503020204020204" pitchFamily="34" charset="-122"/>
              </a:rPr>
              <a:t>分别执行“SHOW</a:t>
            </a:r>
            <a:r>
              <a:rPr sz="1800" dirty="0">
                <a:latin typeface="微软雅黑" panose="020B0503020204020204" pitchFamily="34" charset="-122"/>
                <a:ea typeface="微软雅黑" panose="020B0503020204020204" pitchFamily="34" charset="-122"/>
              </a:rPr>
              <a:t> PARTITIONS hive_database.partitioned_table;”</a:t>
            </a:r>
            <a:r>
              <a:rPr sz="1800" dirty="0" err="1">
                <a:latin typeface="微软雅黑" panose="020B0503020204020204" pitchFamily="34" charset="-122"/>
                <a:ea typeface="微软雅黑" panose="020B0503020204020204" pitchFamily="34" charset="-122"/>
              </a:rPr>
              <a:t>和“SHOW</a:t>
            </a:r>
            <a:r>
              <a:rPr sz="1800" dirty="0">
                <a:latin typeface="微软雅黑" panose="020B0503020204020204" pitchFamily="34" charset="-122"/>
                <a:ea typeface="微软雅黑" panose="020B0503020204020204" pitchFamily="34" charset="-122"/>
              </a:rPr>
              <a:t> PARTITIONS hive_database.partitioned_table1;”命令查看</a:t>
            </a:r>
            <a:r>
              <a:rPr sz="1800" dirty="0">
                <a:solidFill>
                  <a:schemeClr val="accent1"/>
                </a:solidFill>
                <a:latin typeface="微软雅黑" panose="020B0503020204020204" pitchFamily="34" charset="-122"/>
                <a:ea typeface="微软雅黑" panose="020B0503020204020204" pitchFamily="34" charset="-122"/>
              </a:rPr>
              <a:t>分区表</a:t>
            </a:r>
            <a:r>
              <a:rPr sz="1800" dirty="0">
                <a:latin typeface="微软雅黑" panose="020B0503020204020204" pitchFamily="34" charset="-122"/>
                <a:ea typeface="微软雅黑" panose="020B0503020204020204" pitchFamily="34" charset="-122"/>
              </a:rPr>
              <a:t>partitioned_table和partitioned_table1的</a:t>
            </a:r>
            <a:r>
              <a:rPr sz="1800" dirty="0">
                <a:solidFill>
                  <a:schemeClr val="accent1"/>
                </a:solidFill>
                <a:latin typeface="微软雅黑" panose="020B0503020204020204" pitchFamily="34" charset="-122"/>
                <a:ea typeface="微软雅黑" panose="020B0503020204020204" pitchFamily="34" charset="-122"/>
              </a:rPr>
              <a:t>分区信息</a:t>
            </a:r>
            <a:r>
              <a:rPr lang="zh-CN" sz="1800" dirty="0">
                <a:latin typeface="微软雅黑" panose="020B0503020204020204" pitchFamily="34" charset="-122"/>
                <a:ea typeface="微软雅黑" panose="020B0503020204020204" pitchFamily="34" charset="-122"/>
              </a:rPr>
              <a:t>。</a:t>
            </a:r>
          </a:p>
        </p:txBody>
      </p:sp>
      <p:pic>
        <p:nvPicPr>
          <p:cNvPr id="2" name="图片 31"/>
          <p:cNvPicPr>
            <a:picLocks noChangeAspect="1"/>
          </p:cNvPicPr>
          <p:nvPr/>
        </p:nvPicPr>
        <p:blipFill>
          <a:blip r:embed="rId4"/>
          <a:srcRect t="21993"/>
          <a:stretch>
            <a:fillRect/>
          </a:stretch>
        </p:blipFill>
        <p:spPr>
          <a:xfrm>
            <a:off x="3357094" y="3265170"/>
            <a:ext cx="6939182" cy="301308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删除分区</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2672080"/>
            <a:ext cx="6484620" cy="1597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掌握分区表的基本操作，能够灵活使用HiveQL语句对Hive中的分区表进行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删除</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225415" y="282511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删除分区</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1143690" y="1081088"/>
            <a:ext cx="8767940" cy="499560"/>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rPr>
              <a:t>删除分区是根据</a:t>
            </a:r>
            <a:r>
              <a:rPr sz="2000" b="0" dirty="0" err="1">
                <a:solidFill>
                  <a:schemeClr val="accent1"/>
                </a:solidFill>
                <a:latin typeface="微软雅黑" panose="020B0503020204020204" pitchFamily="34" charset="-122"/>
                <a:ea typeface="微软雅黑" panose="020B0503020204020204" pitchFamily="34" charset="-122"/>
              </a:rPr>
              <a:t>分区表</a:t>
            </a:r>
            <a:r>
              <a:rPr sz="2000" b="0" dirty="0" err="1">
                <a:latin typeface="微软雅黑" panose="020B0503020204020204" pitchFamily="34" charset="-122"/>
                <a:ea typeface="微软雅黑" panose="020B0503020204020204" pitchFamily="34" charset="-122"/>
              </a:rPr>
              <a:t>的分区字段删除分区表的</a:t>
            </a:r>
            <a:r>
              <a:rPr sz="2000" b="0" dirty="0" err="1">
                <a:solidFill>
                  <a:schemeClr val="accent1"/>
                </a:solidFill>
                <a:latin typeface="微软雅黑" panose="020B0503020204020204" pitchFamily="34" charset="-122"/>
                <a:ea typeface="微软雅黑" panose="020B0503020204020204" pitchFamily="34" charset="-122"/>
              </a:rPr>
              <a:t>实际分区</a:t>
            </a:r>
            <a:r>
              <a:rPr sz="2000" b="0" dirty="0" err="1">
                <a:latin typeface="微软雅黑" panose="020B0503020204020204" pitchFamily="34" charset="-122"/>
                <a:ea typeface="微软雅黑" panose="020B0503020204020204" pitchFamily="34" charset="-122"/>
              </a:rPr>
              <a:t>，语法格式如下</a:t>
            </a:r>
            <a:r>
              <a:rPr sz="2000" b="0" dirty="0">
                <a:latin typeface="微软雅黑" panose="020B0503020204020204" pitchFamily="34" charset="-122"/>
                <a:ea typeface="微软雅黑" panose="020B0503020204020204" pitchFamily="34" charset="-122"/>
              </a:rPr>
              <a:t>。</a:t>
            </a:r>
          </a:p>
        </p:txBody>
      </p:sp>
      <p:sp>
        <p:nvSpPr>
          <p:cNvPr id="6" name="文本框 5"/>
          <p:cNvSpPr txBox="1"/>
          <p:nvPr/>
        </p:nvSpPr>
        <p:spPr>
          <a:xfrm>
            <a:off x="1225295" y="1844173"/>
            <a:ext cx="8686335" cy="1337945"/>
          </a:xfrm>
          <a:prstGeom prst="rect">
            <a:avLst/>
          </a:prstGeom>
          <a:solidFill>
            <a:schemeClr val="bg1">
              <a:lumMod val="95000"/>
            </a:schemeClr>
          </a:solidFill>
          <a:ln w="9525">
            <a:noFill/>
          </a:ln>
        </p:spPr>
        <p:txBody>
          <a:bodyPr wrap="square">
            <a:spAutoFit/>
          </a:bodyPr>
          <a:lstStyle/>
          <a:p>
            <a:pPr indent="266700" fontAlgn="auto">
              <a:lnSpc>
                <a:spcPct val="150000"/>
              </a:lnSpc>
            </a:pPr>
            <a:r>
              <a:rPr sz="1800" b="0" dirty="0">
                <a:latin typeface="微软雅黑" panose="020B0503020204020204" pitchFamily="34" charset="-122"/>
                <a:ea typeface="微软雅黑" panose="020B0503020204020204" pitchFamily="34" charset="-122"/>
              </a:rPr>
              <a:t>ALTER TABLE </a:t>
            </a:r>
            <a:r>
              <a:rPr sz="1800" b="0" dirty="0" err="1">
                <a:latin typeface="微软雅黑" panose="020B0503020204020204" pitchFamily="34" charset="-122"/>
                <a:ea typeface="微软雅黑" panose="020B0503020204020204" pitchFamily="34" charset="-122"/>
              </a:rPr>
              <a:t>table_name</a:t>
            </a:r>
            <a:r>
              <a:rPr sz="1800" b="0" dirty="0">
                <a:latin typeface="微软雅黑" panose="020B0503020204020204" pitchFamily="34" charset="-122"/>
                <a:ea typeface="微软雅黑" panose="020B0503020204020204" pitchFamily="34" charset="-122"/>
              </a:rPr>
              <a:t> DROP [IF EXISTS] </a:t>
            </a:r>
          </a:p>
          <a:p>
            <a:pPr indent="266700" fontAlgn="auto">
              <a:lnSpc>
                <a:spcPct val="150000"/>
              </a:lnSpc>
            </a:pPr>
            <a:r>
              <a:rPr sz="1800" b="0" dirty="0">
                <a:latin typeface="微软雅黑" panose="020B0503020204020204" pitchFamily="34" charset="-122"/>
                <a:ea typeface="微软雅黑" panose="020B0503020204020204" pitchFamily="34" charset="-122"/>
              </a:rPr>
              <a:t>PARTITION (</a:t>
            </a:r>
            <a:r>
              <a:rPr sz="1800" b="0" dirty="0" err="1">
                <a:latin typeface="微软雅黑" panose="020B0503020204020204" pitchFamily="34" charset="-122"/>
                <a:ea typeface="微软雅黑" panose="020B0503020204020204" pitchFamily="34" charset="-122"/>
              </a:rPr>
              <a:t>partition_column</a:t>
            </a:r>
            <a:r>
              <a:rPr sz="1800" b="0" dirty="0">
                <a:latin typeface="微软雅黑" panose="020B0503020204020204" pitchFamily="34" charset="-122"/>
                <a:ea typeface="微软雅黑" panose="020B0503020204020204" pitchFamily="34" charset="-122"/>
              </a:rPr>
              <a:t> = </a:t>
            </a:r>
            <a:r>
              <a:rPr sz="1800" b="0" dirty="0" err="1">
                <a:latin typeface="微软雅黑" panose="020B0503020204020204" pitchFamily="34" charset="-122"/>
                <a:ea typeface="微软雅黑" panose="020B0503020204020204" pitchFamily="34" charset="-122"/>
              </a:rPr>
              <a:t>partition_col_value</a:t>
            </a:r>
            <a:r>
              <a:rPr sz="1800" b="0" dirty="0">
                <a:latin typeface="微软雅黑" panose="020B0503020204020204" pitchFamily="34" charset="-122"/>
                <a:ea typeface="微软雅黑" panose="020B0503020204020204" pitchFamily="34" charset="-122"/>
              </a:rPr>
              <a:t>, </a:t>
            </a:r>
          </a:p>
          <a:p>
            <a:pPr indent="266700" fontAlgn="auto">
              <a:lnSpc>
                <a:spcPct val="150000"/>
              </a:lnSpc>
            </a:pPr>
            <a:r>
              <a:rPr sz="1800" b="0" dirty="0" err="1">
                <a:latin typeface="微软雅黑" panose="020B0503020204020204" pitchFamily="34" charset="-122"/>
                <a:ea typeface="微软雅黑" panose="020B0503020204020204" pitchFamily="34" charset="-122"/>
              </a:rPr>
              <a:t>partition_column</a:t>
            </a:r>
            <a:r>
              <a:rPr sz="1800" b="0" dirty="0">
                <a:latin typeface="微软雅黑" panose="020B0503020204020204" pitchFamily="34" charset="-122"/>
                <a:ea typeface="微软雅黑" panose="020B0503020204020204" pitchFamily="34" charset="-122"/>
              </a:rPr>
              <a:t> = </a:t>
            </a:r>
            <a:r>
              <a:rPr sz="1800" b="0" dirty="0" err="1">
                <a:latin typeface="微软雅黑" panose="020B0503020204020204" pitchFamily="34" charset="-122"/>
                <a:ea typeface="微软雅黑" panose="020B0503020204020204" pitchFamily="34" charset="-122"/>
              </a:rPr>
              <a:t>partition_col_value</a:t>
            </a:r>
            <a:r>
              <a:rPr sz="1800" b="0" dirty="0">
                <a:latin typeface="微软雅黑" panose="020B0503020204020204" pitchFamily="34" charset="-122"/>
                <a:ea typeface="微软雅黑" panose="020B0503020204020204" pitchFamily="34" charset="-122"/>
              </a:rPr>
              <a:t>, ...) [PURGE];</a:t>
            </a:r>
          </a:p>
        </p:txBody>
      </p:sp>
      <p:sp>
        <p:nvSpPr>
          <p:cNvPr id="2" name="文本框 1"/>
          <p:cNvSpPr txBox="1"/>
          <p:nvPr/>
        </p:nvSpPr>
        <p:spPr>
          <a:xfrm>
            <a:off x="2278782" y="3512569"/>
            <a:ext cx="7794625" cy="506730"/>
          </a:xfrm>
          <a:prstGeom prst="rect">
            <a:avLst/>
          </a:prstGeom>
          <a:noFill/>
          <a:ln w="9525">
            <a:noFill/>
          </a:ln>
        </p:spPr>
        <p:txBody>
          <a:bodyPr wrap="square">
            <a:spAutoFit/>
          </a:bodyPr>
          <a:lstStyle/>
          <a:p>
            <a:pPr indent="266700" fontAlgn="auto">
              <a:lnSpc>
                <a:spcPct val="150000"/>
              </a:lnSpc>
            </a:pPr>
            <a:r>
              <a:rPr sz="2000" b="0" dirty="0">
                <a:latin typeface="微软雅黑" panose="020B0503020204020204" pitchFamily="34" charset="-122"/>
                <a:ea typeface="微软雅黑" panose="020B0503020204020204" pitchFamily="34" charset="-122"/>
              </a:rPr>
              <a:t>删除数据库hive_database中分区表partitioned_table1的分区。</a:t>
            </a:r>
          </a:p>
        </p:txBody>
      </p:sp>
      <p:sp>
        <p:nvSpPr>
          <p:cNvPr id="4" name="文本框 3"/>
          <p:cNvSpPr txBox="1"/>
          <p:nvPr/>
        </p:nvSpPr>
        <p:spPr>
          <a:xfrm>
            <a:off x="1185338" y="4365014"/>
            <a:ext cx="8775384" cy="874407"/>
          </a:xfrm>
          <a:prstGeom prst="rect">
            <a:avLst/>
          </a:prstGeom>
          <a:solidFill>
            <a:schemeClr val="bg1">
              <a:lumMod val="95000"/>
            </a:schemeClr>
          </a:solidFill>
          <a:ln w="9525">
            <a:noFill/>
          </a:ln>
        </p:spPr>
        <p:txBody>
          <a:bodyPr wrap="square">
            <a:spAutoFit/>
          </a:bodyPr>
          <a:lstStyle/>
          <a:p>
            <a:pPr indent="266700" algn="l">
              <a:lnSpc>
                <a:spcPct val="150000"/>
              </a:lnSpc>
              <a:buClrTx/>
              <a:buSzTx/>
              <a:buFontTx/>
              <a:buNone/>
            </a:pPr>
            <a:r>
              <a:rPr sz="1800" b="0" dirty="0">
                <a:latin typeface="微软雅黑" panose="020B0503020204020204" pitchFamily="34" charset="-122"/>
                <a:ea typeface="微软雅黑" panose="020B0503020204020204" pitchFamily="34" charset="-122"/>
              </a:rPr>
              <a:t>ALTER TABLE hive_database.partitioned_table1 DROP IF EXISTS </a:t>
            </a:r>
          </a:p>
          <a:p>
            <a:pPr indent="266700" algn="l">
              <a:lnSpc>
                <a:spcPct val="150000"/>
              </a:lnSpc>
              <a:buClrTx/>
              <a:buSzTx/>
              <a:buFontTx/>
              <a:buNone/>
            </a:pPr>
            <a:r>
              <a:rPr sz="1800" b="0" dirty="0">
                <a:latin typeface="微软雅黑" panose="020B0503020204020204" pitchFamily="34" charset="-122"/>
                <a:ea typeface="微软雅黑" panose="020B0503020204020204" pitchFamily="34" charset="-122"/>
              </a:rPr>
              <a:t>PARTITION (province='</a:t>
            </a:r>
            <a:r>
              <a:rPr sz="1800" b="0" dirty="0" err="1">
                <a:latin typeface="微软雅黑" panose="020B0503020204020204" pitchFamily="34" charset="-122"/>
                <a:ea typeface="微软雅黑" panose="020B0503020204020204" pitchFamily="34" charset="-122"/>
              </a:rPr>
              <a:t>HuBei</a:t>
            </a:r>
            <a:r>
              <a:rPr sz="1800" b="0" dirty="0">
                <a:latin typeface="微软雅黑" panose="020B0503020204020204" pitchFamily="34" charset="-122"/>
                <a:ea typeface="微软雅黑" panose="020B0503020204020204" pitchFamily="34" charset="-122"/>
              </a:rPr>
              <a:t>', city='</a:t>
            </a:r>
            <a:r>
              <a:rPr sz="1800" b="0" dirty="0" err="1">
                <a:latin typeface="微软雅黑" panose="020B0503020204020204" pitchFamily="34" charset="-122"/>
                <a:ea typeface="微软雅黑" panose="020B0503020204020204" pitchFamily="34" charset="-122"/>
              </a:rPr>
              <a:t>WuHan</a:t>
            </a:r>
            <a:r>
              <a:rPr sz="1800" b="0" dirty="0">
                <a:latin typeface="微软雅黑" panose="020B0503020204020204" pitchFamily="34" charset="-122"/>
                <a:ea typeface="微软雅黑" panose="020B0503020204020204" pitchFamily="34" charset="-122"/>
              </a:rPr>
              <a:t>');</a:t>
            </a:r>
            <a:endParaRPr sz="1800" dirty="0">
              <a:latin typeface="微软雅黑" panose="020B0503020204020204" pitchFamily="34" charset="-122"/>
              <a:ea typeface="微软雅黑" panose="020B0503020204020204" pitchFamily="34" charset="-122"/>
            </a:endParaRPr>
          </a:p>
        </p:txBody>
      </p:sp>
      <p:sp>
        <p:nvSpPr>
          <p:cNvPr id="10" name="矩形 9"/>
          <p:cNvSpPr/>
          <p:nvPr/>
        </p:nvSpPr>
        <p:spPr>
          <a:xfrm>
            <a:off x="1211669" y="3454533"/>
            <a:ext cx="1067113" cy="622802"/>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1" name="矩形 10"/>
          <p:cNvSpPr/>
          <p:nvPr/>
        </p:nvSpPr>
        <p:spPr>
          <a:xfrm>
            <a:off x="1192782" y="3429794"/>
            <a:ext cx="8767940"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3.3.6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删除分区</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851365" y="2073227"/>
            <a:ext cx="5963920" cy="535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1800" dirty="0">
                <a:solidFill>
                  <a:srgbClr val="595959"/>
                </a:solidFill>
                <a:latin typeface="微软雅黑" panose="020B0503020204020204" pitchFamily="34" charset="-122"/>
                <a:ea typeface="微软雅黑" panose="020B0503020204020204" pitchFamily="34" charset="-122"/>
              </a:rPr>
              <a:t>修改分区表中分区在</a:t>
            </a:r>
            <a:r>
              <a:rPr lang="zh-CN" altLang="en-US" sz="1800" dirty="0">
                <a:solidFill>
                  <a:schemeClr val="accent1"/>
                </a:solidFill>
                <a:latin typeface="微软雅黑" panose="020B0503020204020204" pitchFamily="34" charset="-122"/>
                <a:ea typeface="微软雅黑" panose="020B0503020204020204" pitchFamily="34" charset="-122"/>
              </a:rPr>
              <a:t>HDFS</a:t>
            </a:r>
            <a:r>
              <a:rPr lang="zh-CN" altLang="en-US" sz="1800" dirty="0">
                <a:solidFill>
                  <a:srgbClr val="595959"/>
                </a:solidFill>
                <a:latin typeface="微软雅黑" panose="020B0503020204020204" pitchFamily="34" charset="-122"/>
                <a:ea typeface="微软雅黑" panose="020B0503020204020204" pitchFamily="34" charset="-122"/>
              </a:rPr>
              <a:t>存储位置，具体语法格式如下。</a:t>
            </a:r>
          </a:p>
        </p:txBody>
      </p:sp>
      <p:sp>
        <p:nvSpPr>
          <p:cNvPr id="100" name="文本框 99"/>
          <p:cNvSpPr txBox="1"/>
          <p:nvPr/>
        </p:nvSpPr>
        <p:spPr>
          <a:xfrm>
            <a:off x="911860" y="2772004"/>
            <a:ext cx="10295914" cy="874407"/>
          </a:xfrm>
          <a:prstGeom prst="rect">
            <a:avLst/>
          </a:prstGeom>
          <a:solidFill>
            <a:schemeClr val="bg1">
              <a:lumMod val="95000"/>
            </a:schemeClr>
          </a:solidFill>
          <a:ln w="9525">
            <a:noFill/>
          </a:ln>
        </p:spPr>
        <p:txBody>
          <a:bodyPr wrap="square">
            <a:spAutoFit/>
          </a:bodyPr>
          <a:lstStyle/>
          <a:p>
            <a:pPr indent="266700">
              <a:lnSpc>
                <a:spcPct val="150000"/>
              </a:lnSpc>
              <a:buClrTx/>
              <a:buSzTx/>
              <a:buNone/>
            </a:pPr>
            <a:r>
              <a:rPr sz="1800" b="0">
                <a:latin typeface="微软雅黑" panose="020B0503020204020204" pitchFamily="34" charset="-122"/>
                <a:ea typeface="微软雅黑" panose="020B0503020204020204" pitchFamily="34" charset="-122"/>
              </a:rPr>
              <a:t>ALTER TABLE PARTITION (partition_column = partition_col_value, partition_column = partition_col_value, ...) SET LOCATION "new location";</a:t>
            </a:r>
            <a:endParaRPr sz="1800">
              <a:latin typeface="微软雅黑" panose="020B0503020204020204" pitchFamily="34" charset="-122"/>
              <a:ea typeface="微软雅黑" panose="020B0503020204020204" pitchFamily="34" charset="-122"/>
            </a:endParaRPr>
          </a:p>
        </p:txBody>
      </p:sp>
      <p:sp>
        <p:nvSpPr>
          <p:cNvPr id="2" name="文本框 1"/>
          <p:cNvSpPr txBox="1"/>
          <p:nvPr/>
        </p:nvSpPr>
        <p:spPr>
          <a:xfrm>
            <a:off x="622598" y="3943470"/>
            <a:ext cx="4205605" cy="506730"/>
          </a:xfrm>
          <a:prstGeom prst="rect">
            <a:avLst/>
          </a:prstGeom>
          <a:noFill/>
          <a:ln w="9525">
            <a:noFill/>
          </a:ln>
        </p:spPr>
        <p:txBody>
          <a:bodyPr wrap="square">
            <a:spAutoFit/>
          </a:bodyPr>
          <a:lstStyle/>
          <a:p>
            <a:pPr indent="266700" fontAlgn="auto">
              <a:lnSpc>
                <a:spcPct val="150000"/>
              </a:lnSpc>
            </a:pPr>
            <a:r>
              <a:rPr lang="zh-CN" altLang="en-US" sz="1800" b="0" dirty="0">
                <a:solidFill>
                  <a:srgbClr val="595959"/>
                </a:solidFill>
                <a:latin typeface="微软雅黑" panose="020B0503020204020204" pitchFamily="34" charset="-122"/>
                <a:ea typeface="微软雅黑" panose="020B0503020204020204" pitchFamily="34" charset="-122"/>
              </a:rPr>
              <a:t>修改分区表中分区的</a:t>
            </a:r>
            <a:r>
              <a:rPr lang="zh-CN" altLang="en-US" sz="1800" b="0" dirty="0">
                <a:solidFill>
                  <a:schemeClr val="accent1"/>
                </a:solidFill>
                <a:latin typeface="微软雅黑" panose="020B0503020204020204" pitchFamily="34" charset="-122"/>
                <a:ea typeface="微软雅黑" panose="020B0503020204020204" pitchFamily="34" charset="-122"/>
              </a:rPr>
              <a:t>文件存储格式</a:t>
            </a:r>
            <a:r>
              <a:rPr lang="zh-CN" altLang="en-US" sz="1800" b="0" dirty="0">
                <a:solidFill>
                  <a:srgbClr val="595959"/>
                </a:solidFill>
                <a:latin typeface="微软雅黑" panose="020B0503020204020204" pitchFamily="34" charset="-122"/>
                <a:ea typeface="微软雅黑" panose="020B0503020204020204" pitchFamily="34" charset="-122"/>
              </a:rPr>
              <a:t>。</a:t>
            </a:r>
            <a:endParaRPr lang="zh-CN" altLang="en-US" sz="1800" dirty="0">
              <a:solidFill>
                <a:srgbClr val="595959"/>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911860" y="4653930"/>
            <a:ext cx="10295914" cy="874407"/>
          </a:xfrm>
          <a:prstGeom prst="rect">
            <a:avLst/>
          </a:prstGeom>
          <a:solidFill>
            <a:schemeClr val="bg1">
              <a:lumMod val="95000"/>
            </a:schemeClr>
          </a:solidFill>
          <a:ln w="9525">
            <a:noFill/>
          </a:ln>
        </p:spPr>
        <p:txBody>
          <a:bodyPr wrap="square">
            <a:spAutoFit/>
          </a:bodyPr>
          <a:lstStyle/>
          <a:p>
            <a:pPr indent="266700">
              <a:lnSpc>
                <a:spcPct val="150000"/>
              </a:lnSpc>
              <a:buClrTx/>
              <a:buSzTx/>
              <a:buFontTx/>
            </a:pPr>
            <a:r>
              <a:rPr sz="1800" b="0">
                <a:latin typeface="微软雅黑" panose="020B0503020204020204" pitchFamily="34" charset="-122"/>
                <a:ea typeface="微软雅黑" panose="020B0503020204020204" pitchFamily="34" charset="-122"/>
              </a:rPr>
              <a:t>ALTER TABLE table_name PARTITION (partition_column = partition_col_value, partition_column = partition_col_value, ...) SET FILEFORMAT file_format;</a:t>
            </a:r>
            <a:endParaRPr sz="1800">
              <a:latin typeface="微软雅黑" panose="020B0503020204020204" pitchFamily="34" charset="-122"/>
              <a:ea typeface="微软雅黑" panose="020B0503020204020204" pitchFamily="34" charset="-122"/>
            </a:endParaRPr>
          </a:p>
        </p:txBody>
      </p:sp>
      <p:sp>
        <p:nvSpPr>
          <p:cNvPr id="5" name="矩形 4"/>
          <p:cNvSpPr/>
          <p:nvPr/>
        </p:nvSpPr>
        <p:spPr>
          <a:xfrm>
            <a:off x="839634" y="1095289"/>
            <a:ext cx="1728193" cy="6704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6" name="文本框 5"/>
          <p:cNvSpPr txBox="1"/>
          <p:nvPr/>
        </p:nvSpPr>
        <p:spPr>
          <a:xfrm>
            <a:off x="911860" y="1197610"/>
            <a:ext cx="6253480" cy="460375"/>
          </a:xfrm>
          <a:prstGeom prst="rect">
            <a:avLst/>
          </a:prstGeom>
          <a:noFill/>
        </p:spPr>
        <p:txBody>
          <a:bodyPr wrap="square" rtlCol="0">
            <a:spAutoFit/>
          </a:bodyPr>
          <a:lstStyle/>
          <a:p>
            <a:r>
              <a:rPr lang="zh-CN" altLang="en-US"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     </a:t>
            </a:r>
            <a:r>
              <a:rPr lang="en-US" altLang="zh-CN"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    </a:t>
            </a:r>
            <a:r>
              <a:rPr lang="zh-CN"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修改分区存储位置和文件格式</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a:solidFill>
                  <a:srgbClr val="595959"/>
                </a:solidFill>
                <a:latin typeface="微软雅黑" panose="020B0503020204020204" pitchFamily="34" charset="-122"/>
                <a:ea typeface="微软雅黑" panose="020B0503020204020204" pitchFamily="34" charset="-122"/>
                <a:cs typeface="+mn-ea"/>
                <a:sym typeface="+mn-lt"/>
              </a:rPr>
              <a:t>3.1.1  </a:t>
            </a:r>
            <a:r>
              <a:rPr lang="zh-CN" altLang="en-US" sz="2400" b="1">
                <a:solidFill>
                  <a:srgbClr val="595959"/>
                </a:solidFill>
                <a:latin typeface="微软雅黑" panose="020B0503020204020204" pitchFamily="34" charset="-122"/>
                <a:ea typeface="微软雅黑" panose="020B0503020204020204" pitchFamily="34" charset="-122"/>
                <a:cs typeface="+mn-ea"/>
                <a:sym typeface="+mn-lt"/>
              </a:rPr>
              <a:t>创建数据库</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3036570"/>
            <a:ext cx="6484620" cy="1689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掌握数据库的基本操作，能够灵活使用</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HiveQL</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语句对</a:t>
            </a:r>
          </a:p>
          <a:p>
            <a:pPr fontAlgn="auto">
              <a:lnSpc>
                <a:spcPct val="150000"/>
              </a:lnSpc>
              <a:defRPr/>
            </a:pPr>
            <a:r>
              <a:rPr lang="en-US" altLang="zh-CN"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Hive中的数据库进行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创建</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操作</a:t>
            </a:r>
            <a:endPar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a:p>
            <a:pPr algn="just">
              <a:lnSpc>
                <a:spcPct val="150000"/>
              </a:lnSpc>
            </a:pPr>
            <a:endParaRPr lang="zh-CN" altLang="en-US" dirty="0">
              <a:solidFill>
                <a:srgbClr val="1369B2"/>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452110" y="334137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zh-CN" altLang="en-GB" sz="4800" b="1" dirty="0">
                <a:solidFill>
                  <a:srgbClr val="1369B2"/>
                </a:solidFill>
                <a:latin typeface="微软雅黑" panose="020B0503020204020204" pitchFamily="34" charset="-122"/>
                <a:ea typeface="微软雅黑" panose="020B0503020204020204" pitchFamily="34" charset="-122"/>
                <a:cs typeface="+mn-ea"/>
                <a:sym typeface="+mn-lt"/>
              </a:rPr>
              <a:t>分桶表</a:t>
            </a: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3.4</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3.4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分桶表</a:t>
            </a:r>
          </a:p>
        </p:txBody>
      </p:sp>
      <p:sp>
        <p:nvSpPr>
          <p:cNvPr id="36" name="1"/>
          <p:cNvSpPr txBox="1"/>
          <p:nvPr>
            <p:custDataLst>
              <p:tags r:id="rId1"/>
            </p:custDataLst>
          </p:nvPr>
        </p:nvSpPr>
        <p:spPr>
          <a:xfrm>
            <a:off x="984885" y="2227580"/>
            <a:ext cx="10371455" cy="2399665"/>
          </a:xfrm>
          <a:prstGeom prst="rect">
            <a:avLst/>
          </a:prstGeom>
          <a:noFill/>
          <a:ln>
            <a:noFill/>
          </a:ln>
        </p:spPr>
        <p:txBody>
          <a:bodyPr wrap="square" rtlCol="0">
            <a:spAutoFit/>
          </a:bodyPr>
          <a:lstStyle/>
          <a:p>
            <a:pPr defTabSz="457200">
              <a:lnSpc>
                <a:spcPct val="150000"/>
              </a:lnSpc>
              <a:defRPr/>
            </a:pPr>
            <a:r>
              <a:rPr sz="2000">
                <a:latin typeface="微软雅黑" panose="020B0503020204020204" pitchFamily="34" charset="-122"/>
                <a:ea typeface="微软雅黑" panose="020B0503020204020204" pitchFamily="34" charset="-122"/>
              </a:rPr>
              <a:t>Hive的分区可以将整体数据划分成</a:t>
            </a:r>
            <a:r>
              <a:rPr sz="2000">
                <a:solidFill>
                  <a:schemeClr val="accent1"/>
                </a:solidFill>
                <a:latin typeface="微软雅黑" panose="020B0503020204020204" pitchFamily="34" charset="-122"/>
                <a:ea typeface="微软雅黑" panose="020B0503020204020204" pitchFamily="34" charset="-122"/>
              </a:rPr>
              <a:t>多个分区</a:t>
            </a:r>
            <a:r>
              <a:rPr sz="2000">
                <a:latin typeface="微软雅黑" panose="020B0503020204020204" pitchFamily="34" charset="-122"/>
                <a:ea typeface="微软雅黑" panose="020B0503020204020204" pitchFamily="34" charset="-122"/>
              </a:rPr>
              <a:t>，从而优化查询，但是并非所有的数据都可以被合理的分区，会出现每个分区数据大小不一致的问题，有的分区数据量很大，有的分区数据量确</a:t>
            </a:r>
            <a:r>
              <a:rPr sz="2000">
                <a:solidFill>
                  <a:schemeClr val="accent1"/>
                </a:solidFill>
                <a:latin typeface="微软雅黑" panose="020B0503020204020204" pitchFamily="34" charset="-122"/>
                <a:ea typeface="微软雅黑" panose="020B0503020204020204" pitchFamily="34" charset="-122"/>
              </a:rPr>
              <a:t>很小</a:t>
            </a:r>
            <a:r>
              <a:rPr sz="2000">
                <a:latin typeface="微软雅黑" panose="020B0503020204020204" pitchFamily="34" charset="-122"/>
                <a:ea typeface="微软雅黑" panose="020B0503020204020204" pitchFamily="34" charset="-122"/>
              </a:rPr>
              <a:t>，这就是我们常说的数据倾斜。为了解决分区可能带来的数据倾斜问题，Hive提供了分桶技术，Hive中的分桶是指定分桶表的某一列，让该列数据按照哈希取模的方式</a:t>
            </a:r>
            <a:r>
              <a:rPr sz="2000">
                <a:solidFill>
                  <a:schemeClr val="accent1"/>
                </a:solidFill>
                <a:latin typeface="微软雅黑" panose="020B0503020204020204" pitchFamily="34" charset="-122"/>
                <a:ea typeface="微软雅黑" panose="020B0503020204020204" pitchFamily="34" charset="-122"/>
              </a:rPr>
              <a:t>随机、均匀</a:t>
            </a:r>
            <a:r>
              <a:rPr sz="2000">
                <a:latin typeface="微软雅黑" panose="020B0503020204020204" pitchFamily="34" charset="-122"/>
                <a:ea typeface="微软雅黑" panose="020B0503020204020204" pitchFamily="34" charset="-122"/>
              </a:rPr>
              <a:t>的分发到各个桶文件中。</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3.4.1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创建分桶表</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2672080"/>
            <a:ext cx="5967873" cy="99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掌握分桶表的基本操作，能够灵活使用HiveQL语句对Hive中的</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分桶表</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创建</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p:txBody>
      </p:sp>
      <p:grpSp>
        <p:nvGrpSpPr>
          <p:cNvPr id="19" name="组合 18"/>
          <p:cNvGrpSpPr/>
          <p:nvPr/>
        </p:nvGrpSpPr>
        <p:grpSpPr>
          <a:xfrm>
            <a:off x="5225415" y="282511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3.4.1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创建分桶表</a:t>
            </a:r>
          </a:p>
        </p:txBody>
      </p:sp>
      <p:sp>
        <p:nvSpPr>
          <p:cNvPr id="100" name="文本框 99"/>
          <p:cNvSpPr txBox="1"/>
          <p:nvPr/>
        </p:nvSpPr>
        <p:spPr>
          <a:xfrm>
            <a:off x="982638" y="1053530"/>
            <a:ext cx="7920880" cy="499560"/>
          </a:xfrm>
          <a:prstGeom prst="rect">
            <a:avLst/>
          </a:prstGeom>
          <a:noFill/>
          <a:ln w="9525">
            <a:noFill/>
          </a:ln>
        </p:spPr>
        <p:txBody>
          <a:bodyPr wrap="square">
            <a:spAutoFit/>
          </a:bodyPr>
          <a:lstStyle/>
          <a:p>
            <a:pPr indent="0" fontAlgn="auto">
              <a:lnSpc>
                <a:spcPct val="150000"/>
              </a:lnSpc>
            </a:pPr>
            <a:r>
              <a:rPr lang="zh-CN" altLang="en-US" sz="2000" dirty="0">
                <a:solidFill>
                  <a:srgbClr val="1369B2"/>
                </a:solidFill>
                <a:latin typeface="微软雅黑" panose="020B0503020204020204" pitchFamily="34" charset="-122"/>
                <a:ea typeface="微软雅黑" panose="020B0503020204020204" pitchFamily="34" charset="-122"/>
              </a:rPr>
              <a:t>分桶表</a:t>
            </a:r>
            <a:r>
              <a:rPr lang="zh-CN" altLang="en-US" sz="2000" dirty="0">
                <a:solidFill>
                  <a:srgbClr val="595959"/>
                </a:solidFill>
                <a:latin typeface="微软雅黑" panose="020B0503020204020204" pitchFamily="34" charset="-122"/>
                <a:ea typeface="微软雅黑" panose="020B0503020204020204" pitchFamily="34" charset="-122"/>
              </a:rPr>
              <a:t>是基于内</a:t>
            </a:r>
            <a:r>
              <a:rPr lang="en-US" altLang="zh-CN" sz="2000" dirty="0">
                <a:solidFill>
                  <a:srgbClr val="595959"/>
                </a:solidFill>
                <a:latin typeface="微软雅黑" panose="020B0503020204020204" pitchFamily="34" charset="-122"/>
                <a:ea typeface="微软雅黑" panose="020B0503020204020204" pitchFamily="34" charset="-122"/>
              </a:rPr>
              <a:t>/</a:t>
            </a:r>
            <a:r>
              <a:rPr lang="zh-CN" altLang="en-US" sz="2000" dirty="0">
                <a:solidFill>
                  <a:srgbClr val="595959"/>
                </a:solidFill>
                <a:latin typeface="微软雅黑" panose="020B0503020204020204" pitchFamily="34" charset="-122"/>
                <a:ea typeface="微软雅黑" panose="020B0503020204020204" pitchFamily="34" charset="-122"/>
              </a:rPr>
              <a:t>外部表创建</a:t>
            </a:r>
            <a:r>
              <a:rPr lang="en-US" altLang="zh-CN" sz="2000" dirty="0">
                <a:solidFill>
                  <a:srgbClr val="595959"/>
                </a:solidFill>
                <a:latin typeface="微软雅黑" panose="020B0503020204020204" pitchFamily="34" charset="-122"/>
                <a:ea typeface="微软雅黑" panose="020B0503020204020204" pitchFamily="34" charset="-122"/>
              </a:rPr>
              <a:t>,</a:t>
            </a:r>
            <a:r>
              <a:rPr lang="zh-CN" altLang="en-US" sz="2000" dirty="0">
                <a:solidFill>
                  <a:srgbClr val="595959"/>
                </a:solidFill>
                <a:latin typeface="微软雅黑" panose="020B0503020204020204" pitchFamily="34" charset="-122"/>
                <a:ea typeface="微软雅黑" panose="020B0503020204020204" pitchFamily="34" charset="-122"/>
              </a:rPr>
              <a:t>其创建方式和创建数据表的方式类似。</a:t>
            </a:r>
          </a:p>
        </p:txBody>
      </p:sp>
      <p:sp>
        <p:nvSpPr>
          <p:cNvPr id="4" name="文本框 3"/>
          <p:cNvSpPr txBox="1"/>
          <p:nvPr/>
        </p:nvSpPr>
        <p:spPr>
          <a:xfrm>
            <a:off x="4284007" y="1833539"/>
            <a:ext cx="7013575" cy="4570730"/>
          </a:xfrm>
          <a:prstGeom prst="rect">
            <a:avLst/>
          </a:prstGeom>
          <a:solidFill>
            <a:schemeClr val="bg1">
              <a:lumMod val="95000"/>
            </a:schemeClr>
          </a:solidFill>
          <a:ln w="9525">
            <a:noFill/>
          </a:ln>
        </p:spPr>
        <p:txBody>
          <a:bodyPr wrap="square">
            <a:spAutoFit/>
          </a:bodyPr>
          <a:lstStyle/>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CREATE  TABLE IF NOT EXISTS  </a:t>
            </a:r>
          </a:p>
          <a:p>
            <a:pPr indent="266700" algn="l" fontAlgn="auto">
              <a:lnSpc>
                <a:spcPct val="130000"/>
              </a:lnSpc>
              <a:buClrTx/>
              <a:buSzTx/>
              <a:buFontTx/>
            </a:pPr>
            <a:r>
              <a:rPr sz="1600" b="0" dirty="0" err="1">
                <a:latin typeface="微软雅黑" panose="020B0503020204020204" pitchFamily="34" charset="-122"/>
                <a:ea typeface="微软雅黑" panose="020B0503020204020204" pitchFamily="34" charset="-122"/>
              </a:rPr>
              <a:t>hive_database.clustered_table</a:t>
            </a:r>
            <a:r>
              <a:rPr sz="1600" b="0" dirty="0">
                <a:latin typeface="微软雅黑" panose="020B0503020204020204" pitchFamily="34" charset="-122"/>
                <a:ea typeface="微软雅黑" panose="020B0503020204020204" pitchFamily="34" charset="-122"/>
              </a:rPr>
              <a:t>(</a:t>
            </a:r>
          </a:p>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id STRING,</a:t>
            </a:r>
          </a:p>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name STRING,</a:t>
            </a:r>
          </a:p>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gender STRING,</a:t>
            </a:r>
          </a:p>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age INT,</a:t>
            </a:r>
          </a:p>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dept STRING</a:t>
            </a:r>
          </a:p>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 </a:t>
            </a:r>
          </a:p>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CLUSTERED BY (dept) SORTED BY (age DESC) INTO 3 BUCKETS</a:t>
            </a:r>
          </a:p>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ROW FORMAT DELIMITED</a:t>
            </a:r>
          </a:p>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FIELDS TERMINATED BY ','</a:t>
            </a:r>
          </a:p>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LINES TERMINATED BY '\n'</a:t>
            </a:r>
          </a:p>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STORED AS </a:t>
            </a:r>
            <a:r>
              <a:rPr sz="1600" b="0" dirty="0" err="1">
                <a:latin typeface="微软雅黑" panose="020B0503020204020204" pitchFamily="34" charset="-122"/>
                <a:ea typeface="微软雅黑" panose="020B0503020204020204" pitchFamily="34" charset="-122"/>
              </a:rPr>
              <a:t>textfile</a:t>
            </a:r>
            <a:endParaRPr sz="1600" b="0" dirty="0">
              <a:latin typeface="微软雅黑" panose="020B0503020204020204" pitchFamily="34" charset="-122"/>
              <a:ea typeface="微软雅黑" panose="020B0503020204020204" pitchFamily="34" charset="-122"/>
            </a:endParaRPr>
          </a:p>
          <a:p>
            <a:pPr indent="266700" algn="l" fontAlgn="auto">
              <a:lnSpc>
                <a:spcPct val="130000"/>
              </a:lnSpc>
              <a:buClrTx/>
              <a:buSzTx/>
              <a:buFontTx/>
            </a:pPr>
            <a:r>
              <a:rPr sz="1600" b="0" dirty="0">
                <a:latin typeface="微软雅黑" panose="020B0503020204020204" pitchFamily="34" charset="-122"/>
                <a:ea typeface="微软雅黑" panose="020B0503020204020204" pitchFamily="34" charset="-122"/>
              </a:rPr>
              <a:t>TBLPROPERTIES("comment"="This is a clustered table");</a:t>
            </a:r>
          </a:p>
        </p:txBody>
      </p:sp>
      <p:sp>
        <p:nvSpPr>
          <p:cNvPr id="2" name="矩形 1"/>
          <p:cNvSpPr/>
          <p:nvPr/>
        </p:nvSpPr>
        <p:spPr>
          <a:xfrm>
            <a:off x="982638" y="2745324"/>
            <a:ext cx="3163063" cy="2536400"/>
          </a:xfrm>
          <a:prstGeom prst="rect">
            <a:avLst/>
          </a:prstGeom>
        </p:spPr>
        <p:txBody>
          <a:bodyPr wrap="square">
            <a:spAutoFit/>
          </a:bodyPr>
          <a:lstStyle/>
          <a:p>
            <a:pPr indent="0" fontAlgn="auto">
              <a:lnSpc>
                <a:spcPct val="150000"/>
              </a:lnSpc>
            </a:pPr>
            <a:r>
              <a:rPr lang="zh-CN" altLang="en-US" sz="1800" dirty="0">
                <a:latin typeface="微软雅黑" panose="020B0503020204020204" pitchFamily="34" charset="-122"/>
                <a:ea typeface="微软雅黑" panose="020B0503020204020204" pitchFamily="34" charset="-122"/>
              </a:rPr>
              <a:t>在虚拟机 </a:t>
            </a:r>
            <a:r>
              <a:rPr lang="en-US" altLang="zh-CN" sz="1800" dirty="0">
                <a:latin typeface="微软雅黑" panose="020B0503020204020204" pitchFamily="34" charset="-122"/>
                <a:ea typeface="微软雅黑" panose="020B0503020204020204" pitchFamily="34" charset="-122"/>
              </a:rPr>
              <a:t>Node_03</a:t>
            </a:r>
            <a:r>
              <a:rPr lang="zh-CN" altLang="en-US" sz="1800" dirty="0">
                <a:latin typeface="微软雅黑" panose="020B0503020204020204" pitchFamily="34" charset="-122"/>
                <a:ea typeface="微软雅黑" panose="020B0503020204020204" pitchFamily="34" charset="-122"/>
              </a:rPr>
              <a:t>中使用 </a:t>
            </a:r>
            <a:r>
              <a:rPr lang="en-US" altLang="zh-CN" sz="1800" dirty="0">
                <a:latin typeface="微软雅黑" panose="020B0503020204020204" pitchFamily="34" charset="-122"/>
                <a:ea typeface="微软雅黑" panose="020B0503020204020204" pitchFamily="34" charset="-122"/>
              </a:rPr>
              <a:t>Hive</a:t>
            </a:r>
            <a:r>
              <a:rPr lang="zh-CN" altLang="en-US" sz="1800" dirty="0">
                <a:latin typeface="微软雅黑" panose="020B0503020204020204" pitchFamily="34" charset="-122"/>
                <a:ea typeface="微软雅黑" panose="020B0503020204020204" pitchFamily="34" charset="-122"/>
              </a:rPr>
              <a:t>客户端工具 </a:t>
            </a:r>
            <a:r>
              <a:rPr lang="en-US" altLang="zh-CN" sz="1800" dirty="0">
                <a:latin typeface="微软雅黑" panose="020B0503020204020204" pitchFamily="34" charset="-122"/>
                <a:ea typeface="微软雅黑" panose="020B0503020204020204" pitchFamily="34" charset="-122"/>
              </a:rPr>
              <a:t>Beeline,</a:t>
            </a:r>
            <a:r>
              <a:rPr lang="zh-CN" altLang="en-US" sz="1800" dirty="0">
                <a:latin typeface="微软雅黑" panose="020B0503020204020204" pitchFamily="34" charset="-122"/>
                <a:ea typeface="微软雅黑" panose="020B0503020204020204" pitchFamily="34" charset="-122"/>
              </a:rPr>
              <a:t>远程连接虚拟机 </a:t>
            </a:r>
            <a:r>
              <a:rPr lang="en-US" altLang="zh-CN" sz="1800" dirty="0">
                <a:latin typeface="微软雅黑" panose="020B0503020204020204" pitchFamily="34" charset="-122"/>
                <a:ea typeface="微软雅黑" panose="020B0503020204020204" pitchFamily="34" charset="-122"/>
              </a:rPr>
              <a:t>Node_02</a:t>
            </a:r>
            <a:r>
              <a:rPr lang="zh-CN" altLang="en-US" sz="1800" dirty="0">
                <a:latin typeface="微软雅黑" panose="020B0503020204020204" pitchFamily="34" charset="-122"/>
                <a:ea typeface="微软雅黑" panose="020B0503020204020204" pitchFamily="34" charset="-122"/>
              </a:rPr>
              <a:t>的</a:t>
            </a:r>
            <a:r>
              <a:rPr lang="en-US" altLang="zh-CN" sz="1800" dirty="0">
                <a:latin typeface="微软雅黑" panose="020B0503020204020204" pitchFamily="34" charset="-122"/>
                <a:ea typeface="微软雅黑" panose="020B0503020204020204" pitchFamily="34" charset="-122"/>
              </a:rPr>
              <a:t>HiveServer2</a:t>
            </a:r>
            <a:r>
              <a:rPr lang="zh-CN" altLang="en-US" sz="1800" dirty="0">
                <a:latin typeface="微软雅黑" panose="020B0503020204020204" pitchFamily="34" charset="-122"/>
                <a:ea typeface="微软雅黑" panose="020B0503020204020204" pitchFamily="34" charset="-122"/>
              </a:rPr>
              <a:t>服务操作 </a:t>
            </a:r>
            <a:r>
              <a:rPr lang="en-US" altLang="zh-CN" sz="1800" dirty="0">
                <a:latin typeface="微软雅黑" panose="020B0503020204020204" pitchFamily="34" charset="-122"/>
                <a:ea typeface="微软雅黑" panose="020B0503020204020204" pitchFamily="34" charset="-122"/>
              </a:rPr>
              <a:t>Hive,</a:t>
            </a:r>
            <a:r>
              <a:rPr lang="zh-CN" altLang="en-US" sz="1800" dirty="0">
                <a:latin typeface="微软雅黑" panose="020B0503020204020204" pitchFamily="34" charset="-122"/>
                <a:ea typeface="微软雅黑" panose="020B0503020204020204" pitchFamily="34" charset="-122"/>
              </a:rPr>
              <a:t>在数据库</a:t>
            </a:r>
            <a:r>
              <a:rPr lang="en-US" altLang="zh-CN" sz="1800" dirty="0">
                <a:latin typeface="微软雅黑" panose="020B0503020204020204" pitchFamily="34" charset="-122"/>
                <a:ea typeface="微软雅黑" panose="020B0503020204020204" pitchFamily="34" charset="-122"/>
              </a:rPr>
              <a:t>hive</a:t>
            </a:r>
            <a:r>
              <a:rPr lang="zh-CN" altLang="en-US" sz="1800" dirty="0">
                <a:latin typeface="微软雅黑" panose="020B0503020204020204" pitchFamily="34" charset="-122"/>
                <a:ea typeface="微软雅黑" panose="020B0503020204020204" pitchFamily="34" charset="-122"/>
              </a:rPr>
              <a:t> </a:t>
            </a:r>
            <a:r>
              <a:rPr lang="en-US" altLang="zh-CN" sz="1800" dirty="0">
                <a:latin typeface="微软雅黑" panose="020B0503020204020204" pitchFamily="34" charset="-122"/>
                <a:ea typeface="微软雅黑" panose="020B0503020204020204" pitchFamily="34" charset="-122"/>
              </a:rPr>
              <a:t>database</a:t>
            </a:r>
            <a:r>
              <a:rPr lang="zh-CN" altLang="en-US" sz="1800" dirty="0">
                <a:latin typeface="微软雅黑" panose="020B0503020204020204" pitchFamily="34" charset="-122"/>
                <a:ea typeface="微软雅黑" panose="020B0503020204020204" pitchFamily="34" charset="-122"/>
              </a:rPr>
              <a:t>中创建分桶表</a:t>
            </a:r>
            <a:r>
              <a:rPr lang="en-US" altLang="zh-CN" sz="1800" dirty="0">
                <a:latin typeface="微软雅黑" panose="020B0503020204020204" pitchFamily="34" charset="-122"/>
                <a:ea typeface="微软雅黑" panose="020B0503020204020204" pitchFamily="34" charset="-122"/>
              </a:rPr>
              <a:t>clustered</a:t>
            </a:r>
            <a:r>
              <a:rPr lang="zh-CN" altLang="en-US" sz="1800" dirty="0">
                <a:latin typeface="微软雅黑" panose="020B0503020204020204" pitchFamily="34" charset="-122"/>
                <a:ea typeface="微软雅黑" panose="020B0503020204020204" pitchFamily="34" charset="-122"/>
              </a:rPr>
              <a:t> </a:t>
            </a:r>
            <a:r>
              <a:rPr lang="en-US" altLang="zh-CN" sz="1800" dirty="0">
                <a:latin typeface="微软雅黑" panose="020B0503020204020204" pitchFamily="34" charset="-122"/>
                <a:ea typeface="微软雅黑" panose="020B0503020204020204" pitchFamily="34" charset="-122"/>
              </a:rPr>
              <a:t>table</a:t>
            </a:r>
            <a:r>
              <a:rPr lang="zh-CN" altLang="en-US" sz="1800" dirty="0">
                <a:latin typeface="微软雅黑" panose="020B0503020204020204" pitchFamily="34" charset="-122"/>
                <a:ea typeface="微软雅黑" panose="020B0503020204020204" pitchFamily="34" charset="-122"/>
              </a:rPr>
              <a:t>。</a:t>
            </a:r>
            <a:endParaRPr lang="zh-CN" altLang="zh-CN" sz="1800" dirty="0">
              <a:latin typeface="微软雅黑" panose="020B0503020204020204" pitchFamily="34" charset="-122"/>
              <a:ea typeface="微软雅黑" panose="020B0503020204020204" pitchFamily="34" charset="-122"/>
            </a:endParaRPr>
          </a:p>
        </p:txBody>
      </p:sp>
      <p:sp>
        <p:nvSpPr>
          <p:cNvPr id="6" name="矩形 5"/>
          <p:cNvSpPr/>
          <p:nvPr/>
        </p:nvSpPr>
        <p:spPr>
          <a:xfrm>
            <a:off x="892831" y="1846521"/>
            <a:ext cx="1080120" cy="63782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7" name="矩形 6"/>
          <p:cNvSpPr/>
          <p:nvPr/>
        </p:nvSpPr>
        <p:spPr>
          <a:xfrm>
            <a:off x="905341" y="1846521"/>
            <a:ext cx="3240360" cy="3959537"/>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3.4.2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查看分桶表信息</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2672080"/>
            <a:ext cx="6039881" cy="99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掌握分桶表的基本操作，能够灵活使用HiveQL语句对Hive中的</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分桶表</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查看</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信息的操作</a:t>
            </a:r>
          </a:p>
        </p:txBody>
      </p:sp>
      <p:grpSp>
        <p:nvGrpSpPr>
          <p:cNvPr id="19" name="组合 18"/>
          <p:cNvGrpSpPr/>
          <p:nvPr/>
        </p:nvGrpSpPr>
        <p:grpSpPr>
          <a:xfrm>
            <a:off x="5225415" y="282511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3.4.2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查看分桶表信息</a:t>
            </a:r>
          </a:p>
        </p:txBody>
      </p:sp>
      <p:sp>
        <p:nvSpPr>
          <p:cNvPr id="100" name="文本框 99"/>
          <p:cNvSpPr txBox="1"/>
          <p:nvPr/>
        </p:nvSpPr>
        <p:spPr>
          <a:xfrm>
            <a:off x="2496820" y="1226185"/>
            <a:ext cx="6426200" cy="506730"/>
          </a:xfrm>
          <a:prstGeom prst="rect">
            <a:avLst/>
          </a:prstGeom>
          <a:noFill/>
          <a:ln w="9525">
            <a:noFill/>
          </a:ln>
        </p:spPr>
        <p:txBody>
          <a:bodyPr wrap="square">
            <a:spAutoFit/>
          </a:bodyPr>
          <a:lstStyle/>
          <a:p>
            <a:pPr indent="0" fontAlgn="auto">
              <a:lnSpc>
                <a:spcPct val="150000"/>
              </a:lnSpc>
            </a:pPr>
            <a:r>
              <a:rPr sz="1800" b="0" dirty="0" err="1">
                <a:solidFill>
                  <a:schemeClr val="accent1"/>
                </a:solidFill>
                <a:latin typeface="微软雅黑" panose="020B0503020204020204" pitchFamily="34" charset="-122"/>
                <a:ea typeface="微软雅黑" panose="020B0503020204020204" pitchFamily="34" charset="-122"/>
              </a:rPr>
              <a:t>查看数据库</a:t>
            </a:r>
            <a:r>
              <a:rPr sz="1800" b="0" dirty="0" err="1">
                <a:latin typeface="微软雅黑" panose="020B0503020204020204" pitchFamily="34" charset="-122"/>
                <a:ea typeface="微软雅黑" panose="020B0503020204020204" pitchFamily="34" charset="-122"/>
              </a:rPr>
              <a:t>hive_database中分桶表clustered_table的信息</a:t>
            </a:r>
            <a:r>
              <a:rPr lang="zh-CN" sz="1800" b="0" dirty="0">
                <a:latin typeface="微软雅黑" panose="020B0503020204020204" pitchFamily="34" charset="-122"/>
                <a:ea typeface="微软雅黑" panose="020B0503020204020204" pitchFamily="34" charset="-122"/>
              </a:rPr>
              <a:t>。</a:t>
            </a:r>
          </a:p>
        </p:txBody>
      </p:sp>
      <p:sp>
        <p:nvSpPr>
          <p:cNvPr id="4" name="文本框 3"/>
          <p:cNvSpPr txBox="1"/>
          <p:nvPr/>
        </p:nvSpPr>
        <p:spPr>
          <a:xfrm>
            <a:off x="1192530" y="2166620"/>
            <a:ext cx="8218170" cy="506730"/>
          </a:xfrm>
          <a:prstGeom prst="rect">
            <a:avLst/>
          </a:prstGeom>
          <a:solidFill>
            <a:schemeClr val="bg1">
              <a:lumMod val="95000"/>
            </a:schemeClr>
          </a:solidFill>
          <a:ln w="9525">
            <a:noFill/>
          </a:ln>
        </p:spPr>
        <p:txBody>
          <a:bodyPr wrap="square">
            <a:spAutoFit/>
          </a:bodyPr>
          <a:lstStyle/>
          <a:p>
            <a:pPr indent="266700" algn="l">
              <a:lnSpc>
                <a:spcPct val="150000"/>
              </a:lnSpc>
              <a:buClrTx/>
              <a:buSzTx/>
              <a:buFontTx/>
            </a:pPr>
            <a:r>
              <a:rPr sz="1800" b="0">
                <a:latin typeface="微软雅黑" panose="020B0503020204020204" pitchFamily="34" charset="-122"/>
                <a:ea typeface="微软雅黑" panose="020B0503020204020204" pitchFamily="34" charset="-122"/>
              </a:rPr>
              <a:t>DESC FORMATTED hive_database.clustered_table;</a:t>
            </a:r>
          </a:p>
        </p:txBody>
      </p:sp>
      <p:pic>
        <p:nvPicPr>
          <p:cNvPr id="35" name="图片 35"/>
          <p:cNvPicPr>
            <a:picLocks noChangeAspect="1"/>
          </p:cNvPicPr>
          <p:nvPr/>
        </p:nvPicPr>
        <p:blipFill>
          <a:blip r:embed="rId3"/>
          <a:srcRect t="10487" b="9161"/>
          <a:stretch>
            <a:fillRect/>
          </a:stretch>
        </p:blipFill>
        <p:spPr>
          <a:xfrm>
            <a:off x="1308926" y="2853730"/>
            <a:ext cx="7189087" cy="3739158"/>
          </a:xfrm>
          <a:prstGeom prst="rect">
            <a:avLst/>
          </a:prstGeom>
        </p:spPr>
      </p:pic>
      <p:sp>
        <p:nvSpPr>
          <p:cNvPr id="10" name="矩形 9"/>
          <p:cNvSpPr/>
          <p:nvPr/>
        </p:nvSpPr>
        <p:spPr>
          <a:xfrm>
            <a:off x="1192619" y="1158373"/>
            <a:ext cx="1067113" cy="622802"/>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1" name="矩形 10"/>
          <p:cNvSpPr/>
          <p:nvPr/>
        </p:nvSpPr>
        <p:spPr>
          <a:xfrm>
            <a:off x="1192530" y="1158240"/>
            <a:ext cx="8216265" cy="62293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zh-CN" altLang="en-US"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临时表</a:t>
            </a:r>
            <a:endParaRPr lang="en-GB" altLang="zh-CN" sz="4800" b="1"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3.5</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临时表</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2672080"/>
            <a:ext cx="5823857" cy="991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掌握临时表的基本操作，能够灵活使用</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HiveQL</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语句在Hive中创建临时表</a:t>
            </a:r>
          </a:p>
        </p:txBody>
      </p:sp>
      <p:grpSp>
        <p:nvGrpSpPr>
          <p:cNvPr id="19" name="组合 18"/>
          <p:cNvGrpSpPr/>
          <p:nvPr/>
        </p:nvGrpSpPr>
        <p:grpSpPr>
          <a:xfrm>
            <a:off x="5225415" y="282511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3651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临时表</a:t>
            </a:r>
          </a:p>
        </p:txBody>
      </p:sp>
      <p:sp>
        <p:nvSpPr>
          <p:cNvPr id="6" name="云形标注 5"/>
          <p:cNvSpPr/>
          <p:nvPr/>
        </p:nvSpPr>
        <p:spPr>
          <a:xfrm>
            <a:off x="1401868" y="1155065"/>
            <a:ext cx="6316134" cy="3098800"/>
          </a:xfrm>
          <a:prstGeom prst="cloudCallout">
            <a:avLst>
              <a:gd name="adj1" fmla="val 64873"/>
              <a:gd name="adj2" fmla="val 4234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dirty="0"/>
              <a:t>什么是临时表？</a:t>
            </a:r>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2776" t="1975" r="11457" b="7902"/>
          <a:stretch>
            <a:fillRect/>
          </a:stretch>
        </p:blipFill>
        <p:spPr bwMode="auto">
          <a:xfrm>
            <a:off x="8869923" y="1428962"/>
            <a:ext cx="2944985" cy="4673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临时表</a:t>
            </a:r>
          </a:p>
        </p:txBody>
      </p:sp>
      <p:sp>
        <p:nvSpPr>
          <p:cNvPr id="36" name="1"/>
          <p:cNvSpPr txBox="1"/>
          <p:nvPr>
            <p:custDataLst>
              <p:tags r:id="rId1"/>
            </p:custDataLst>
          </p:nvPr>
        </p:nvSpPr>
        <p:spPr>
          <a:xfrm>
            <a:off x="5045075" y="2850515"/>
            <a:ext cx="5630545" cy="1476375"/>
          </a:xfrm>
          <a:prstGeom prst="rect">
            <a:avLst/>
          </a:prstGeom>
          <a:noFill/>
          <a:ln>
            <a:noFill/>
          </a:ln>
        </p:spPr>
        <p:txBody>
          <a:bodyPr wrap="square" rtlCol="0">
            <a:spAutoFit/>
          </a:bodyPr>
          <a:lstStyle/>
          <a:p>
            <a:pPr defTabSz="457200">
              <a:lnSpc>
                <a:spcPct val="150000"/>
              </a:lnSpc>
              <a:defRPr/>
            </a:pPr>
            <a:r>
              <a:rPr sz="2000">
                <a:solidFill>
                  <a:schemeClr val="accent1"/>
                </a:solidFill>
                <a:latin typeface="微软雅黑" panose="020B0503020204020204" pitchFamily="34" charset="-122"/>
                <a:ea typeface="微软雅黑" panose="020B0503020204020204" pitchFamily="34" charset="-122"/>
              </a:rPr>
              <a:t>临时表</a:t>
            </a:r>
            <a:r>
              <a:rPr sz="2000">
                <a:latin typeface="微软雅黑" panose="020B0503020204020204" pitchFamily="34" charset="-122"/>
                <a:ea typeface="微软雅黑" panose="020B0503020204020204" pitchFamily="34" charset="-122"/>
              </a:rPr>
              <a:t>是Hive数据表的一种特殊形式，临时表只对当前会话可见，数据被存储在用户的</a:t>
            </a:r>
            <a:r>
              <a:rPr sz="2000">
                <a:solidFill>
                  <a:schemeClr val="accent1"/>
                </a:solidFill>
                <a:latin typeface="微软雅黑" panose="020B0503020204020204" pitchFamily="34" charset="-122"/>
                <a:ea typeface="微软雅黑" panose="020B0503020204020204" pitchFamily="34" charset="-122"/>
              </a:rPr>
              <a:t>临时目录</a:t>
            </a:r>
            <a:r>
              <a:rPr sz="2000">
                <a:latin typeface="微软雅黑" panose="020B0503020204020204" pitchFamily="34" charset="-122"/>
                <a:ea typeface="微软雅黑" panose="020B0503020204020204" pitchFamily="34" charset="-122"/>
              </a:rPr>
              <a:t>，并在会话结束时删除。</a:t>
            </a:r>
          </a:p>
        </p:txBody>
      </p:sp>
      <p:pic>
        <p:nvPicPr>
          <p:cNvPr id="6" name="Picture 7" descr="总结小人"/>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020" y="989330"/>
            <a:ext cx="3649980"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标注 7"/>
          <p:cNvSpPr/>
          <p:nvPr/>
        </p:nvSpPr>
        <p:spPr bwMode="auto">
          <a:xfrm rot="5400000">
            <a:off x="6157595" y="319405"/>
            <a:ext cx="3171825" cy="6862445"/>
          </a:xfrm>
          <a:prstGeom prst="wedgeRoundRectCallout">
            <a:avLst/>
          </a:prstGeom>
          <a:noFill/>
          <a:ln w="28575"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buFont typeface="Arial" panose="020B0604020202020204" pitchFamily="34" charset="0"/>
              <a:buNone/>
              <a:defRPr/>
            </a:pPr>
            <a:endParaRPr lang="zh-CN" altLang="en-US">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470195"/>
            <a:ext cx="495151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a:solidFill>
                  <a:srgbClr val="595959"/>
                </a:solidFill>
                <a:latin typeface="微软雅黑" panose="020B0503020204020204" pitchFamily="34" charset="-122"/>
                <a:ea typeface="微软雅黑" panose="020B0503020204020204" pitchFamily="34" charset="-122"/>
                <a:cs typeface="+mn-ea"/>
                <a:sym typeface="+mn-lt"/>
              </a:rPr>
              <a:t>3.1.1  </a:t>
            </a:r>
            <a:r>
              <a:rPr lang="zh-CN" altLang="en-US" sz="2400" b="1">
                <a:solidFill>
                  <a:srgbClr val="595959"/>
                </a:solidFill>
                <a:latin typeface="微软雅黑" panose="020B0503020204020204" pitchFamily="34" charset="-122"/>
                <a:ea typeface="微软雅黑" panose="020B0503020204020204" pitchFamily="34" charset="-122"/>
                <a:cs typeface="+mn-ea"/>
                <a:sym typeface="+mn-lt"/>
              </a:rPr>
              <a:t>创建数据库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a:p>
            <a:pPr algn="l"/>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7" name="文本框 6"/>
          <p:cNvSpPr txBox="1"/>
          <p:nvPr/>
        </p:nvSpPr>
        <p:spPr>
          <a:xfrm>
            <a:off x="1133203" y="1131284"/>
            <a:ext cx="4879508" cy="400110"/>
          </a:xfrm>
          <a:prstGeom prst="rect">
            <a:avLst/>
          </a:prstGeom>
          <a:noFill/>
        </p:spPr>
        <p:txBody>
          <a:bodyPr wrap="square" rtlCol="0">
            <a:spAutoFit/>
          </a:bodyPr>
          <a:lstStyle/>
          <a:p>
            <a:r>
              <a:rPr sz="2000" dirty="0" err="1">
                <a:latin typeface="微软雅黑" panose="020B0503020204020204" pitchFamily="34" charset="-122"/>
                <a:ea typeface="微软雅黑" panose="020B0503020204020204" pitchFamily="34" charset="-122"/>
              </a:rPr>
              <a:t>Hive中</a:t>
            </a:r>
            <a:r>
              <a:rPr sz="2000" dirty="0" err="1">
                <a:solidFill>
                  <a:schemeClr val="accent1"/>
                </a:solidFill>
                <a:latin typeface="微软雅黑" panose="020B0503020204020204" pitchFamily="34" charset="-122"/>
                <a:ea typeface="微软雅黑" panose="020B0503020204020204" pitchFamily="34" charset="-122"/>
              </a:rPr>
              <a:t>创建数据库</a:t>
            </a:r>
            <a:r>
              <a:rPr sz="2000" dirty="0" err="1">
                <a:latin typeface="微软雅黑" panose="020B0503020204020204" pitchFamily="34" charset="-122"/>
                <a:ea typeface="微软雅黑" panose="020B0503020204020204" pitchFamily="34" charset="-122"/>
              </a:rPr>
              <a:t>的语法格式</a:t>
            </a:r>
            <a:r>
              <a:rPr lang="zh-CN" sz="2000" dirty="0">
                <a:latin typeface="微软雅黑" panose="020B0503020204020204" pitchFamily="34" charset="-122"/>
                <a:ea typeface="微软雅黑" panose="020B0503020204020204" pitchFamily="34" charset="-122"/>
              </a:rPr>
              <a:t>如下：</a:t>
            </a:r>
          </a:p>
        </p:txBody>
      </p:sp>
      <p:pic>
        <p:nvPicPr>
          <p:cNvPr id="11" name="图片 10"/>
          <p:cNvPicPr>
            <a:picLocks noChangeAspect="1"/>
          </p:cNvPicPr>
          <p:nvPr/>
        </p:nvPicPr>
        <p:blipFill>
          <a:blip r:embed="rId3"/>
          <a:stretch>
            <a:fillRect/>
          </a:stretch>
        </p:blipFill>
        <p:spPr>
          <a:xfrm>
            <a:off x="1133203" y="1825314"/>
            <a:ext cx="7213600" cy="1936115"/>
          </a:xfrm>
          <a:prstGeom prst="rect">
            <a:avLst/>
          </a:prstGeom>
        </p:spPr>
      </p:pic>
      <p:sp>
        <p:nvSpPr>
          <p:cNvPr id="100" name="文本框 99"/>
          <p:cNvSpPr txBox="1"/>
          <p:nvPr/>
        </p:nvSpPr>
        <p:spPr>
          <a:xfrm>
            <a:off x="1319258" y="2009146"/>
            <a:ext cx="7027545" cy="1568450"/>
          </a:xfrm>
          <a:prstGeom prst="rect">
            <a:avLst/>
          </a:prstGeom>
          <a:noFill/>
          <a:ln w="9525">
            <a:noFill/>
          </a:ln>
        </p:spPr>
        <p:txBody>
          <a:bodyPr wrap="square">
            <a:spAutoFit/>
          </a:bodyPr>
          <a:lstStyle/>
          <a:p>
            <a:pPr algn="just" fontAlgn="auto">
              <a:lnSpc>
                <a:spcPct val="150000"/>
              </a:lnSpc>
              <a:buClrTx/>
              <a:buSzTx/>
              <a:buNone/>
            </a:pPr>
            <a:r>
              <a:rPr sz="1600" b="0" dirty="0">
                <a:solidFill>
                  <a:srgbClr val="595959"/>
                </a:solidFill>
                <a:latin typeface="微软雅黑" panose="020B0503020204020204" pitchFamily="34" charset="-122"/>
                <a:ea typeface="微软雅黑" panose="020B0503020204020204" pitchFamily="34" charset="-122"/>
              </a:rPr>
              <a:t>CREATE (DATABASE|SCHEMA) [IF NOT EXISTS] database_name</a:t>
            </a:r>
          </a:p>
          <a:p>
            <a:pPr algn="just" fontAlgn="auto">
              <a:lnSpc>
                <a:spcPct val="150000"/>
              </a:lnSpc>
              <a:buClrTx/>
              <a:buSzTx/>
              <a:buNone/>
            </a:pPr>
            <a:r>
              <a:rPr sz="1600" b="0" dirty="0">
                <a:solidFill>
                  <a:srgbClr val="595959"/>
                </a:solidFill>
                <a:latin typeface="微软雅黑" panose="020B0503020204020204" pitchFamily="34" charset="-122"/>
                <a:ea typeface="微软雅黑" panose="020B0503020204020204" pitchFamily="34" charset="-122"/>
              </a:rPr>
              <a:t>[COMMENT database_comment]</a:t>
            </a:r>
          </a:p>
          <a:p>
            <a:pPr algn="just" fontAlgn="auto">
              <a:lnSpc>
                <a:spcPct val="150000"/>
              </a:lnSpc>
              <a:buClrTx/>
              <a:buSzTx/>
              <a:buNone/>
            </a:pPr>
            <a:r>
              <a:rPr sz="1600" b="0" dirty="0">
                <a:solidFill>
                  <a:srgbClr val="595959"/>
                </a:solidFill>
                <a:latin typeface="微软雅黑" panose="020B0503020204020204" pitchFamily="34" charset="-122"/>
                <a:ea typeface="微软雅黑" panose="020B0503020204020204" pitchFamily="34" charset="-122"/>
              </a:rPr>
              <a:t>[LOCATION hdfs_path]</a:t>
            </a:r>
          </a:p>
          <a:p>
            <a:pPr algn="just" fontAlgn="auto">
              <a:lnSpc>
                <a:spcPct val="150000"/>
              </a:lnSpc>
              <a:buClrTx/>
              <a:buSzTx/>
              <a:buNone/>
            </a:pPr>
            <a:r>
              <a:rPr sz="1600" b="0" dirty="0">
                <a:solidFill>
                  <a:srgbClr val="595959"/>
                </a:solidFill>
                <a:latin typeface="微软雅黑" panose="020B0503020204020204" pitchFamily="34" charset="-122"/>
                <a:ea typeface="微软雅黑" panose="020B0503020204020204" pitchFamily="34" charset="-122"/>
              </a:rPr>
              <a:t>[WITH DBPROPERTIES (property_name=property_value, ...)];</a:t>
            </a:r>
            <a:endParaRPr sz="1600" dirty="0">
              <a:solidFill>
                <a:srgbClr val="595959"/>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122988" y="3945261"/>
            <a:ext cx="9293860" cy="2306955"/>
          </a:xfrm>
          <a:prstGeom prst="rect">
            <a:avLst/>
          </a:prstGeom>
          <a:noFill/>
          <a:ln w="9525">
            <a:noFill/>
          </a:ln>
        </p:spPr>
        <p:txBody>
          <a:bodyPr wrap="square">
            <a:spAutoFit/>
          </a:bodyPr>
          <a:lstStyle/>
          <a:p>
            <a:pPr marL="285750" indent="-285750" fontAlgn="auto">
              <a:lnSpc>
                <a:spcPct val="150000"/>
              </a:lnSpc>
              <a:buFont typeface="Wingdings" panose="05000000000000000000" charset="0"/>
              <a:buChar char="l"/>
            </a:pPr>
            <a:r>
              <a:rPr lang="en-US" sz="1600" b="0" dirty="0">
                <a:latin typeface="微软雅黑" panose="020B0503020204020204" pitchFamily="34" charset="-122"/>
                <a:ea typeface="微软雅黑" panose="020B0503020204020204" pitchFamily="34" charset="-122"/>
                <a:cs typeface="微软雅黑" panose="020B0503020204020204" pitchFamily="34" charset="-122"/>
              </a:rPr>
              <a:t>CREATE (DATABASE|SCHEMA)</a:t>
            </a:r>
            <a:r>
              <a:rPr lang="zh-CN" sz="1600" b="0" dirty="0">
                <a:latin typeface="微软雅黑" panose="020B0503020204020204" pitchFamily="34" charset="-122"/>
                <a:ea typeface="微软雅黑" panose="020B0503020204020204" pitchFamily="34" charset="-122"/>
                <a:cs typeface="微软雅黑" panose="020B0503020204020204" pitchFamily="34" charset="-122"/>
              </a:rPr>
              <a:t>：表示</a:t>
            </a:r>
            <a:r>
              <a:rPr lang="zh-CN" sz="1600" b="0" dirty="0">
                <a:solidFill>
                  <a:srgbClr val="006BBC"/>
                </a:solidFill>
                <a:latin typeface="微软雅黑" panose="020B0503020204020204" pitchFamily="34" charset="-122"/>
                <a:ea typeface="微软雅黑" panose="020B0503020204020204" pitchFamily="34" charset="-122"/>
                <a:cs typeface="微软雅黑" panose="020B0503020204020204" pitchFamily="34" charset="-122"/>
              </a:rPr>
              <a:t>创建数据库</a:t>
            </a:r>
            <a:r>
              <a:rPr lang="zh-CN" sz="1600" b="0" dirty="0">
                <a:latin typeface="微软雅黑" panose="020B0503020204020204" pitchFamily="34" charset="-122"/>
                <a:ea typeface="微软雅黑" panose="020B0503020204020204" pitchFamily="34" charset="-122"/>
                <a:cs typeface="微软雅黑" panose="020B0503020204020204" pitchFamily="34" charset="-122"/>
              </a:rPr>
              <a:t>的语句；</a:t>
            </a:r>
          </a:p>
          <a:p>
            <a:pPr marL="285750" indent="-285750" fontAlgn="auto">
              <a:lnSpc>
                <a:spcPct val="150000"/>
              </a:lnSpc>
              <a:buFont typeface="Wingdings" panose="05000000000000000000" charset="0"/>
              <a:buChar char="l"/>
            </a:pPr>
            <a:r>
              <a:rPr lang="en-US" sz="1600" b="0" dirty="0">
                <a:latin typeface="微软雅黑" panose="020B0503020204020204" pitchFamily="34" charset="-122"/>
                <a:ea typeface="微软雅黑" panose="020B0503020204020204" pitchFamily="34" charset="-122"/>
                <a:cs typeface="微软雅黑" panose="020B0503020204020204" pitchFamily="34" charset="-122"/>
              </a:rPr>
              <a:t>IF NOT EXISTS</a:t>
            </a:r>
            <a:r>
              <a:rPr lang="zh-CN" sz="1600" b="0" dirty="0">
                <a:latin typeface="微软雅黑" panose="020B0503020204020204" pitchFamily="34" charset="-122"/>
                <a:ea typeface="微软雅黑" panose="020B0503020204020204" pitchFamily="34" charset="-122"/>
                <a:cs typeface="微软雅黑" panose="020B0503020204020204" pitchFamily="34" charset="-122"/>
              </a:rPr>
              <a:t>：可选，用于判断创建的数据库</a:t>
            </a:r>
            <a:r>
              <a:rPr lang="zh-CN" sz="1600" b="0" dirty="0">
                <a:solidFill>
                  <a:srgbClr val="006BBC"/>
                </a:solidFill>
                <a:latin typeface="微软雅黑" panose="020B0503020204020204" pitchFamily="34" charset="-122"/>
                <a:ea typeface="微软雅黑" panose="020B0503020204020204" pitchFamily="34" charset="-122"/>
                <a:cs typeface="微软雅黑" panose="020B0503020204020204" pitchFamily="34" charset="-122"/>
              </a:rPr>
              <a:t>是否已经存在</a:t>
            </a:r>
            <a:r>
              <a:rPr lang="zh-CN" sz="1600" b="0" dirty="0">
                <a:latin typeface="微软雅黑" panose="020B0503020204020204" pitchFamily="34" charset="-122"/>
                <a:ea typeface="微软雅黑" panose="020B0503020204020204" pitchFamily="34" charset="-122"/>
                <a:cs typeface="微软雅黑" panose="020B0503020204020204" pitchFamily="34" charset="-122"/>
              </a:rPr>
              <a:t>，若不存在则创建，反之不创建；</a:t>
            </a:r>
          </a:p>
          <a:p>
            <a:pPr marL="285750" indent="-285750" fontAlgn="auto">
              <a:lnSpc>
                <a:spcPct val="150000"/>
              </a:lnSpc>
              <a:buFont typeface="Wingdings" panose="05000000000000000000" charset="0"/>
              <a:buChar char="l"/>
            </a:pPr>
            <a:r>
              <a:rPr lang="en-US" sz="1600" b="0" dirty="0" err="1">
                <a:latin typeface="微软雅黑" panose="020B0503020204020204" pitchFamily="34" charset="-122"/>
                <a:ea typeface="微软雅黑" panose="020B0503020204020204" pitchFamily="34" charset="-122"/>
                <a:cs typeface="微软雅黑" panose="020B0503020204020204" pitchFamily="34" charset="-122"/>
              </a:rPr>
              <a:t>database_name</a:t>
            </a:r>
            <a:r>
              <a:rPr lang="zh-CN" sz="1600" b="0" dirty="0">
                <a:latin typeface="微软雅黑" panose="020B0503020204020204" pitchFamily="34" charset="-122"/>
                <a:ea typeface="微软雅黑" panose="020B0503020204020204" pitchFamily="34" charset="-122"/>
                <a:cs typeface="微软雅黑" panose="020B0503020204020204" pitchFamily="34" charset="-122"/>
              </a:rPr>
              <a:t>：表示创建的</a:t>
            </a:r>
            <a:r>
              <a:rPr lang="zh-CN" sz="1600" b="0" dirty="0">
                <a:solidFill>
                  <a:srgbClr val="006BBC"/>
                </a:solidFill>
                <a:latin typeface="微软雅黑" panose="020B0503020204020204" pitchFamily="34" charset="-122"/>
                <a:ea typeface="微软雅黑" panose="020B0503020204020204" pitchFamily="34" charset="-122"/>
                <a:cs typeface="微软雅黑" panose="020B0503020204020204" pitchFamily="34" charset="-122"/>
              </a:rPr>
              <a:t>数据库名称</a:t>
            </a:r>
            <a:r>
              <a:rPr lang="zh-CN" sz="1600" b="0" dirty="0">
                <a:latin typeface="微软雅黑" panose="020B0503020204020204" pitchFamily="34" charset="-122"/>
                <a:ea typeface="微软雅黑" panose="020B0503020204020204" pitchFamily="34" charset="-122"/>
                <a:cs typeface="微软雅黑" panose="020B0503020204020204" pitchFamily="34" charset="-122"/>
              </a:rPr>
              <a:t>；</a:t>
            </a:r>
          </a:p>
          <a:p>
            <a:pPr marL="285750" indent="-285750" fontAlgn="auto">
              <a:lnSpc>
                <a:spcPct val="150000"/>
              </a:lnSpc>
              <a:buFont typeface="Wingdings" panose="05000000000000000000" charset="0"/>
              <a:buChar char="l"/>
            </a:pP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COMMENT </a:t>
            </a:r>
            <a:r>
              <a:rPr lang="en-US" sz="1600" dirty="0" err="1">
                <a:latin typeface="微软雅黑" panose="020B0503020204020204" pitchFamily="34" charset="-122"/>
                <a:ea typeface="微软雅黑" panose="020B0503020204020204" pitchFamily="34" charset="-122"/>
                <a:cs typeface="微软雅黑" panose="020B0503020204020204" pitchFamily="34" charset="-122"/>
                <a:sym typeface="+mn-ea"/>
              </a:rPr>
              <a:t>database_comment</a:t>
            </a:r>
            <a:r>
              <a:rPr 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：可选，表示</a:t>
            </a:r>
            <a:r>
              <a:rPr lang="zh-CN" sz="1600" dirty="0">
                <a:solidFill>
                  <a:srgbClr val="006BBC"/>
                </a:solidFill>
                <a:latin typeface="微软雅黑" panose="020B0503020204020204" pitchFamily="34" charset="-122"/>
                <a:ea typeface="微软雅黑" panose="020B0503020204020204" pitchFamily="34" charset="-122"/>
                <a:cs typeface="微软雅黑" panose="020B0503020204020204" pitchFamily="34" charset="-122"/>
                <a:sym typeface="+mn-ea"/>
              </a:rPr>
              <a:t>数据库的相关描述</a:t>
            </a:r>
            <a:r>
              <a:rPr 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fontAlgn="auto">
              <a:lnSpc>
                <a:spcPct val="150000"/>
              </a:lnSpc>
              <a:buFont typeface="Wingdings" panose="05000000000000000000" charset="0"/>
              <a:buChar char="l"/>
            </a:pPr>
            <a:r>
              <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rPr>
              <a:t>LOCATION </a:t>
            </a:r>
            <a:r>
              <a:rPr lang="en-US" sz="1600" dirty="0" err="1">
                <a:latin typeface="微软雅黑" panose="020B0503020204020204" pitchFamily="34" charset="-122"/>
                <a:ea typeface="微软雅黑" panose="020B0503020204020204" pitchFamily="34" charset="-122"/>
                <a:cs typeface="微软雅黑" panose="020B0503020204020204" pitchFamily="34" charset="-122"/>
                <a:sym typeface="+mn-ea"/>
              </a:rPr>
              <a:t>hdfs_path</a:t>
            </a:r>
            <a:r>
              <a:rPr 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：可选，用于指定数据库在</a:t>
            </a:r>
            <a:r>
              <a:rPr lang="en-US" sz="1600" dirty="0">
                <a:solidFill>
                  <a:srgbClr val="006BBC"/>
                </a:solidFill>
                <a:latin typeface="微软雅黑" panose="020B0503020204020204" pitchFamily="34" charset="-122"/>
                <a:ea typeface="微软雅黑" panose="020B0503020204020204" pitchFamily="34" charset="-122"/>
                <a:cs typeface="微软雅黑" panose="020B0503020204020204" pitchFamily="34" charset="-122"/>
                <a:sym typeface="+mn-ea"/>
              </a:rPr>
              <a:t>HDFS</a:t>
            </a:r>
            <a:r>
              <a:rPr lang="zh-CN" sz="1600" dirty="0">
                <a:solidFill>
                  <a:srgbClr val="006BBC"/>
                </a:solidFill>
                <a:latin typeface="微软雅黑" panose="020B0503020204020204" pitchFamily="34" charset="-122"/>
                <a:ea typeface="微软雅黑" panose="020B0503020204020204" pitchFamily="34" charset="-122"/>
                <a:cs typeface="微软雅黑" panose="020B0503020204020204" pitchFamily="34" charset="-122"/>
                <a:sym typeface="+mn-ea"/>
              </a:rPr>
              <a:t>上的存储位置</a:t>
            </a:r>
            <a:r>
              <a:rPr lang="zh-CN" sz="16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sz="16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285750" indent="-285750" fontAlgn="auto">
              <a:lnSpc>
                <a:spcPct val="150000"/>
              </a:lnSpc>
              <a:buFont typeface="Wingdings" panose="05000000000000000000" charset="0"/>
              <a:buChar char="l"/>
            </a:pPr>
            <a:r>
              <a:rPr lang="en-US" sz="1600" b="0" dirty="0">
                <a:latin typeface="微软雅黑" panose="020B0503020204020204" pitchFamily="34" charset="-122"/>
                <a:ea typeface="微软雅黑" panose="020B0503020204020204" pitchFamily="34" charset="-122"/>
                <a:cs typeface="微软雅黑" panose="020B0503020204020204" pitchFamily="34" charset="-122"/>
              </a:rPr>
              <a:t>WITH DBPROPERTIES (</a:t>
            </a:r>
            <a:r>
              <a:rPr lang="en-US" sz="1600" b="0" dirty="0" err="1">
                <a:latin typeface="微软雅黑" panose="020B0503020204020204" pitchFamily="34" charset="-122"/>
                <a:ea typeface="微软雅黑" panose="020B0503020204020204" pitchFamily="34" charset="-122"/>
                <a:cs typeface="微软雅黑" panose="020B0503020204020204" pitchFamily="34" charset="-122"/>
              </a:rPr>
              <a:t>property_name</a:t>
            </a:r>
            <a:r>
              <a:rPr lang="en-US" sz="1600" b="0" dirty="0">
                <a:latin typeface="微软雅黑" panose="020B0503020204020204" pitchFamily="34" charset="-122"/>
                <a:ea typeface="微软雅黑" panose="020B0503020204020204" pitchFamily="34" charset="-122"/>
                <a:cs typeface="微软雅黑" panose="020B0503020204020204" pitchFamily="34" charset="-122"/>
              </a:rPr>
              <a:t>=</a:t>
            </a:r>
            <a:r>
              <a:rPr lang="en-US" sz="1600" b="0" dirty="0" err="1">
                <a:latin typeface="微软雅黑" panose="020B0503020204020204" pitchFamily="34" charset="-122"/>
                <a:ea typeface="微软雅黑" panose="020B0503020204020204" pitchFamily="34" charset="-122"/>
                <a:cs typeface="微软雅黑" panose="020B0503020204020204" pitchFamily="34" charset="-122"/>
              </a:rPr>
              <a:t>property_value</a:t>
            </a:r>
            <a:r>
              <a:rPr lang="en-US" sz="1600" b="0" dirty="0">
                <a:latin typeface="微软雅黑" panose="020B0503020204020204" pitchFamily="34" charset="-122"/>
                <a:ea typeface="微软雅黑" panose="020B0503020204020204" pitchFamily="34" charset="-122"/>
                <a:cs typeface="微软雅黑" panose="020B0503020204020204" pitchFamily="34" charset="-122"/>
              </a:rPr>
              <a:t>, ...)</a:t>
            </a:r>
            <a:r>
              <a:rPr lang="zh-CN" sz="1600" b="0" dirty="0">
                <a:latin typeface="微软雅黑" panose="020B0503020204020204" pitchFamily="34" charset="-122"/>
                <a:ea typeface="微软雅黑" panose="020B0503020204020204" pitchFamily="34" charset="-122"/>
                <a:cs typeface="微软雅黑" panose="020B0503020204020204" pitchFamily="34" charset="-122"/>
              </a:rPr>
              <a:t>：可选，用于设置</a:t>
            </a:r>
            <a:r>
              <a:rPr lang="zh-CN" sz="1600" b="0" dirty="0">
                <a:solidFill>
                  <a:srgbClr val="006BBC"/>
                </a:solidFill>
                <a:latin typeface="微软雅黑" panose="020B0503020204020204" pitchFamily="34" charset="-122"/>
                <a:ea typeface="微软雅黑" panose="020B0503020204020204" pitchFamily="34" charset="-122"/>
                <a:cs typeface="微软雅黑" panose="020B0503020204020204" pitchFamily="34" charset="-122"/>
              </a:rPr>
              <a:t>数据库属性</a:t>
            </a:r>
            <a:r>
              <a:rPr lang="zh-CN" sz="1600" b="0" dirty="0">
                <a:latin typeface="微软雅黑" panose="020B0503020204020204" pitchFamily="34" charset="-122"/>
                <a:ea typeface="微软雅黑" panose="020B0503020204020204" pitchFamily="34" charset="-122"/>
                <a:cs typeface="微软雅黑" panose="020B0503020204020204" pitchFamily="34" charset="-122"/>
              </a:rPr>
              <a:t>。</a:t>
            </a:r>
            <a:endParaRPr lang="zh-CN" sz="16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临时表</a:t>
            </a:r>
          </a:p>
        </p:txBody>
      </p:sp>
      <p:sp>
        <p:nvSpPr>
          <p:cNvPr id="4" name="文本框 3"/>
          <p:cNvSpPr txBox="1"/>
          <p:nvPr/>
        </p:nvSpPr>
        <p:spPr>
          <a:xfrm>
            <a:off x="1054100" y="1990090"/>
            <a:ext cx="9119235" cy="4198393"/>
          </a:xfrm>
          <a:prstGeom prst="rect">
            <a:avLst/>
          </a:prstGeom>
          <a:solidFill>
            <a:schemeClr val="bg1">
              <a:lumMod val="95000"/>
            </a:schemeClr>
          </a:solidFill>
          <a:ln w="9525">
            <a:noFill/>
          </a:ln>
        </p:spPr>
        <p:txBody>
          <a:bodyPr wrap="square">
            <a:spAutoFit/>
          </a:bodyPr>
          <a:lstStyle/>
          <a:p>
            <a:pPr indent="266700" fontAlgn="auto">
              <a:lnSpc>
                <a:spcPct val="150000"/>
              </a:lnSpc>
              <a:buClrTx/>
              <a:buSzTx/>
              <a:buFontTx/>
            </a:pPr>
            <a:r>
              <a:rPr sz="1800" b="0" dirty="0">
                <a:latin typeface="微软雅黑" panose="020B0503020204020204" pitchFamily="34" charset="-122"/>
                <a:ea typeface="微软雅黑" panose="020B0503020204020204" pitchFamily="34" charset="-122"/>
              </a:rPr>
              <a:t>CREATE TEMPORARY TABLE </a:t>
            </a:r>
          </a:p>
          <a:p>
            <a:pPr indent="266700" fontAlgn="auto">
              <a:lnSpc>
                <a:spcPct val="150000"/>
              </a:lnSpc>
              <a:buClrTx/>
              <a:buSzTx/>
              <a:buFontTx/>
            </a:pPr>
            <a:r>
              <a:rPr sz="1800" b="0" dirty="0" err="1">
                <a:latin typeface="微软雅黑" panose="020B0503020204020204" pitchFamily="34" charset="-122"/>
                <a:ea typeface="微软雅黑" panose="020B0503020204020204" pitchFamily="34" charset="-122"/>
              </a:rPr>
              <a:t>hive_database.temporary_table</a:t>
            </a:r>
            <a:r>
              <a:rPr sz="1800" b="0" dirty="0">
                <a:latin typeface="微软雅黑" panose="020B0503020204020204" pitchFamily="34" charset="-122"/>
                <a:ea typeface="微软雅黑" panose="020B0503020204020204" pitchFamily="34" charset="-122"/>
              </a:rPr>
              <a:t> </a:t>
            </a:r>
          </a:p>
          <a:p>
            <a:pPr indent="266700" fontAlgn="auto">
              <a:lnSpc>
                <a:spcPct val="150000"/>
              </a:lnSpc>
              <a:buClrTx/>
              <a:buSzTx/>
              <a:buFontTx/>
            </a:pPr>
            <a:r>
              <a:rPr sz="1800" dirty="0">
                <a:latin typeface="微软雅黑" panose="020B0503020204020204" pitchFamily="34" charset="-122"/>
                <a:ea typeface="微软雅黑" panose="020B0503020204020204" pitchFamily="34" charset="-122"/>
                <a:sym typeface="+mn-ea"/>
              </a:rPr>
              <a:t>(</a:t>
            </a:r>
            <a:r>
              <a:rPr sz="1800" b="0" dirty="0">
                <a:latin typeface="微软雅黑" panose="020B0503020204020204" pitchFamily="34" charset="-122"/>
                <a:ea typeface="微软雅黑" panose="020B0503020204020204" pitchFamily="34" charset="-122"/>
              </a:rPr>
              <a:t>name STRING, </a:t>
            </a:r>
          </a:p>
          <a:p>
            <a:pPr indent="266700" fontAlgn="auto">
              <a:lnSpc>
                <a:spcPct val="150000"/>
              </a:lnSpc>
              <a:buClrTx/>
              <a:buSzTx/>
              <a:buFontTx/>
            </a:pPr>
            <a:r>
              <a:rPr sz="1800" b="0" dirty="0">
                <a:latin typeface="微软雅黑" panose="020B0503020204020204" pitchFamily="34" charset="-122"/>
                <a:ea typeface="微软雅黑" panose="020B0503020204020204" pitchFamily="34" charset="-122"/>
              </a:rPr>
              <a:t>age int, </a:t>
            </a:r>
          </a:p>
          <a:p>
            <a:pPr indent="266700" fontAlgn="auto">
              <a:lnSpc>
                <a:spcPct val="150000"/>
              </a:lnSpc>
              <a:buClrTx/>
              <a:buSzTx/>
              <a:buFontTx/>
            </a:pPr>
            <a:r>
              <a:rPr sz="1800" b="0" dirty="0" err="1">
                <a:latin typeface="微软雅黑" panose="020B0503020204020204" pitchFamily="34" charset="-122"/>
                <a:ea typeface="微软雅黑" panose="020B0503020204020204" pitchFamily="34" charset="-122"/>
              </a:rPr>
              <a:t>genter</a:t>
            </a:r>
            <a:r>
              <a:rPr sz="1800" b="0" dirty="0">
                <a:latin typeface="微软雅黑" panose="020B0503020204020204" pitchFamily="34" charset="-122"/>
                <a:ea typeface="微软雅黑" panose="020B0503020204020204" pitchFamily="34" charset="-122"/>
              </a:rPr>
              <a:t> STRING)</a:t>
            </a:r>
          </a:p>
          <a:p>
            <a:pPr indent="266700" fontAlgn="auto">
              <a:lnSpc>
                <a:spcPct val="150000"/>
              </a:lnSpc>
              <a:buClrTx/>
              <a:buSzTx/>
              <a:buFontTx/>
            </a:pPr>
            <a:r>
              <a:rPr sz="1800" b="0" dirty="0">
                <a:latin typeface="微软雅黑" panose="020B0503020204020204" pitchFamily="34" charset="-122"/>
                <a:ea typeface="微软雅黑" panose="020B0503020204020204" pitchFamily="34" charset="-122"/>
              </a:rPr>
              <a:t>ROW FORMAT DELIMITED</a:t>
            </a:r>
          </a:p>
          <a:p>
            <a:pPr indent="266700" fontAlgn="auto">
              <a:lnSpc>
                <a:spcPct val="150000"/>
              </a:lnSpc>
              <a:buClrTx/>
              <a:buSzTx/>
              <a:buFontTx/>
            </a:pPr>
            <a:r>
              <a:rPr sz="1800" b="0" dirty="0">
                <a:latin typeface="微软雅黑" panose="020B0503020204020204" pitchFamily="34" charset="-122"/>
                <a:ea typeface="微软雅黑" panose="020B0503020204020204" pitchFamily="34" charset="-122"/>
              </a:rPr>
              <a:t>FIELDS TERMINATED BY ','</a:t>
            </a:r>
          </a:p>
          <a:p>
            <a:pPr indent="266700" fontAlgn="auto">
              <a:lnSpc>
                <a:spcPct val="150000"/>
              </a:lnSpc>
              <a:buClrTx/>
              <a:buSzTx/>
              <a:buFontTx/>
            </a:pPr>
            <a:r>
              <a:rPr sz="1800" b="0" dirty="0">
                <a:latin typeface="微软雅黑" panose="020B0503020204020204" pitchFamily="34" charset="-122"/>
                <a:ea typeface="微软雅黑" panose="020B0503020204020204" pitchFamily="34" charset="-122"/>
              </a:rPr>
              <a:t>LINES TERMINATED BY '\n'</a:t>
            </a:r>
          </a:p>
          <a:p>
            <a:pPr indent="266700" fontAlgn="auto">
              <a:lnSpc>
                <a:spcPct val="150000"/>
              </a:lnSpc>
              <a:buClrTx/>
              <a:buSzTx/>
              <a:buFontTx/>
            </a:pPr>
            <a:r>
              <a:rPr sz="1800" b="0" dirty="0">
                <a:latin typeface="微软雅黑" panose="020B0503020204020204" pitchFamily="34" charset="-122"/>
                <a:ea typeface="微软雅黑" panose="020B0503020204020204" pitchFamily="34" charset="-122"/>
              </a:rPr>
              <a:t>STORED AS </a:t>
            </a:r>
            <a:r>
              <a:rPr sz="1800" b="0" dirty="0" err="1">
                <a:latin typeface="微软雅黑" panose="020B0503020204020204" pitchFamily="34" charset="-122"/>
                <a:ea typeface="微软雅黑" panose="020B0503020204020204" pitchFamily="34" charset="-122"/>
              </a:rPr>
              <a:t>textfile</a:t>
            </a:r>
            <a:endParaRPr sz="1800" b="0" dirty="0">
              <a:latin typeface="微软雅黑" panose="020B0503020204020204" pitchFamily="34" charset="-122"/>
              <a:ea typeface="微软雅黑" panose="020B0503020204020204" pitchFamily="34" charset="-122"/>
            </a:endParaRPr>
          </a:p>
          <a:p>
            <a:pPr indent="266700" fontAlgn="auto">
              <a:lnSpc>
                <a:spcPct val="150000"/>
              </a:lnSpc>
              <a:buClrTx/>
              <a:buSzTx/>
              <a:buFontTx/>
            </a:pPr>
            <a:r>
              <a:rPr sz="1800" b="0" dirty="0">
                <a:latin typeface="微软雅黑" panose="020B0503020204020204" pitchFamily="34" charset="-122"/>
                <a:ea typeface="微软雅黑" panose="020B0503020204020204" pitchFamily="34" charset="-122"/>
              </a:rPr>
              <a:t>TBLPROPERTIES("comment"="This is a temporary table");</a:t>
            </a:r>
          </a:p>
        </p:txBody>
      </p:sp>
      <p:sp>
        <p:nvSpPr>
          <p:cNvPr id="3" name="文本框 2"/>
          <p:cNvSpPr txBox="1"/>
          <p:nvPr/>
        </p:nvSpPr>
        <p:spPr>
          <a:xfrm>
            <a:off x="2281555" y="1154430"/>
            <a:ext cx="6426200" cy="506730"/>
          </a:xfrm>
          <a:prstGeom prst="rect">
            <a:avLst/>
          </a:prstGeom>
          <a:noFill/>
          <a:ln w="9525">
            <a:noFill/>
          </a:ln>
        </p:spPr>
        <p:txBody>
          <a:bodyPr wrap="square">
            <a:spAutoFit/>
          </a:bodyPr>
          <a:lstStyle/>
          <a:p>
            <a:pPr indent="0" fontAlgn="auto">
              <a:lnSpc>
                <a:spcPct val="150000"/>
              </a:lnSpc>
            </a:pPr>
            <a:r>
              <a:rPr sz="1800" dirty="0" err="1">
                <a:latin typeface="微软雅黑" panose="020B0503020204020204" pitchFamily="34" charset="-122"/>
                <a:ea typeface="微软雅黑" panose="020B0503020204020204" pitchFamily="34" charset="-122"/>
                <a:sym typeface="+mn-ea"/>
              </a:rPr>
              <a:t>在数据库</a:t>
            </a:r>
            <a:r>
              <a:rPr sz="1800" dirty="0" err="1">
                <a:solidFill>
                  <a:schemeClr val="accent1"/>
                </a:solidFill>
                <a:latin typeface="微软雅黑" panose="020B0503020204020204" pitchFamily="34" charset="-122"/>
                <a:ea typeface="微软雅黑" panose="020B0503020204020204" pitchFamily="34" charset="-122"/>
                <a:sym typeface="+mn-ea"/>
              </a:rPr>
              <a:t>hive_database</a:t>
            </a:r>
            <a:r>
              <a:rPr sz="1800" dirty="0" err="1">
                <a:latin typeface="微软雅黑" panose="020B0503020204020204" pitchFamily="34" charset="-122"/>
                <a:ea typeface="微软雅黑" panose="020B0503020204020204" pitchFamily="34" charset="-122"/>
                <a:sym typeface="+mn-ea"/>
              </a:rPr>
              <a:t>中创建临时表</a:t>
            </a:r>
            <a:r>
              <a:rPr sz="1800" dirty="0" err="1">
                <a:solidFill>
                  <a:schemeClr val="accent1"/>
                </a:solidFill>
                <a:latin typeface="微软雅黑" panose="020B0503020204020204" pitchFamily="34" charset="-122"/>
                <a:ea typeface="微软雅黑" panose="020B0503020204020204" pitchFamily="34" charset="-122"/>
                <a:sym typeface="+mn-ea"/>
              </a:rPr>
              <a:t>temporary_table</a:t>
            </a:r>
            <a:r>
              <a:rPr sz="1800" dirty="0">
                <a:latin typeface="微软雅黑" panose="020B0503020204020204" pitchFamily="34" charset="-122"/>
                <a:ea typeface="微软雅黑" panose="020B0503020204020204" pitchFamily="34" charset="-122"/>
                <a:sym typeface="+mn-ea"/>
              </a:rPr>
              <a:t>。</a:t>
            </a:r>
            <a:endParaRPr lang="zh-CN" sz="1800" b="0" dirty="0">
              <a:latin typeface="微软雅黑" panose="020B0503020204020204" pitchFamily="34" charset="-122"/>
              <a:ea typeface="微软雅黑" panose="020B0503020204020204" pitchFamily="34" charset="-122"/>
            </a:endParaRPr>
          </a:p>
        </p:txBody>
      </p:sp>
      <p:sp>
        <p:nvSpPr>
          <p:cNvPr id="10" name="矩形 9"/>
          <p:cNvSpPr/>
          <p:nvPr/>
        </p:nvSpPr>
        <p:spPr>
          <a:xfrm>
            <a:off x="977354" y="1086618"/>
            <a:ext cx="1067113" cy="622802"/>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1" name="矩形 10"/>
          <p:cNvSpPr/>
          <p:nvPr/>
        </p:nvSpPr>
        <p:spPr>
          <a:xfrm>
            <a:off x="977265" y="1086485"/>
            <a:ext cx="8216265" cy="62293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临时表</a:t>
            </a:r>
          </a:p>
        </p:txBody>
      </p:sp>
      <p:pic>
        <p:nvPicPr>
          <p:cNvPr id="26" name="图片 26"/>
          <p:cNvPicPr>
            <a:picLocks noChangeAspect="1"/>
          </p:cNvPicPr>
          <p:nvPr/>
        </p:nvPicPr>
        <p:blipFill>
          <a:blip r:embed="rId3"/>
          <a:stretch>
            <a:fillRect/>
          </a:stretch>
        </p:blipFill>
        <p:spPr>
          <a:xfrm>
            <a:off x="3286894" y="2349674"/>
            <a:ext cx="6840760" cy="4103068"/>
          </a:xfrm>
          <a:prstGeom prst="rect">
            <a:avLst/>
          </a:prstGeom>
        </p:spPr>
      </p:pic>
      <p:sp>
        <p:nvSpPr>
          <p:cNvPr id="2" name="矩形 1"/>
          <p:cNvSpPr/>
          <p:nvPr/>
        </p:nvSpPr>
        <p:spPr>
          <a:xfrm>
            <a:off x="982638" y="1116095"/>
            <a:ext cx="10081120" cy="961225"/>
          </a:xfrm>
          <a:prstGeom prst="rect">
            <a:avLst/>
          </a:prstGeom>
        </p:spPr>
        <p:txBody>
          <a:bodyPr wrap="square">
            <a:spAutoFit/>
          </a:bodyPr>
          <a:lstStyle/>
          <a:p>
            <a:pPr indent="266700">
              <a:lnSpc>
                <a:spcPct val="150000"/>
              </a:lnSpc>
            </a:pPr>
            <a:r>
              <a:rPr lang="zh-CN" altLang="en-US" sz="2000" dirty="0">
                <a:solidFill>
                  <a:srgbClr val="1369B2"/>
                </a:solidFill>
                <a:latin typeface="微软雅黑" panose="020B0503020204020204" pitchFamily="34" charset="-122"/>
                <a:ea typeface="微软雅黑" panose="020B0503020204020204" pitchFamily="34" charset="-122"/>
                <a:sym typeface="+mn-ea"/>
              </a:rPr>
              <a:t>执行“</a:t>
            </a:r>
            <a:r>
              <a:rPr lang="en-US" altLang="zh-CN" sz="2000" dirty="0">
                <a:solidFill>
                  <a:srgbClr val="1369B2"/>
                </a:solidFill>
                <a:latin typeface="微软雅黑" panose="020B0503020204020204" pitchFamily="34" charset="-122"/>
                <a:ea typeface="微软雅黑" panose="020B0503020204020204" pitchFamily="34" charset="-122"/>
                <a:sym typeface="+mn-ea"/>
              </a:rPr>
              <a:t>DESC FORMATTED </a:t>
            </a:r>
            <a:r>
              <a:rPr lang="en-US" altLang="zh-CN" sz="2000" dirty="0" err="1">
                <a:solidFill>
                  <a:srgbClr val="1369B2"/>
                </a:solidFill>
                <a:latin typeface="微软雅黑" panose="020B0503020204020204" pitchFamily="34" charset="-122"/>
                <a:ea typeface="微软雅黑" panose="020B0503020204020204" pitchFamily="34" charset="-122"/>
                <a:sym typeface="+mn-ea"/>
              </a:rPr>
              <a:t>temporary_table</a:t>
            </a:r>
            <a:r>
              <a:rPr lang="en-US" altLang="zh-CN" sz="2000" dirty="0">
                <a:solidFill>
                  <a:srgbClr val="1369B2"/>
                </a:solidFill>
                <a:latin typeface="微软雅黑" panose="020B0503020204020204" pitchFamily="34" charset="-122"/>
                <a:ea typeface="微软雅黑" panose="020B0503020204020204" pitchFamily="34" charset="-122"/>
                <a:sym typeface="+mn-ea"/>
              </a:rPr>
              <a:t>;”</a:t>
            </a:r>
            <a:r>
              <a:rPr lang="zh-CN" altLang="en-US" sz="2000" dirty="0">
                <a:solidFill>
                  <a:srgbClr val="1369B2"/>
                </a:solidFill>
                <a:latin typeface="微软雅黑" panose="020B0503020204020204" pitchFamily="34" charset="-122"/>
                <a:ea typeface="微软雅黑" panose="020B0503020204020204" pitchFamily="34" charset="-122"/>
                <a:sym typeface="+mn-ea"/>
              </a:rPr>
              <a:t>命令查看表结构信息</a:t>
            </a:r>
            <a:r>
              <a:rPr lang="zh-CN" altLang="en-US" sz="2000" dirty="0">
                <a:solidFill>
                  <a:srgbClr val="595959"/>
                </a:solidFill>
                <a:latin typeface="微软雅黑" panose="020B0503020204020204" pitchFamily="34" charset="-122"/>
                <a:ea typeface="微软雅黑" panose="020B0503020204020204" pitchFamily="34" charset="-122"/>
                <a:sym typeface="+mn-ea"/>
              </a:rPr>
              <a:t>，验证临时表是   </a:t>
            </a:r>
            <a:endParaRPr lang="en-US" altLang="zh-CN" sz="2000" dirty="0">
              <a:solidFill>
                <a:srgbClr val="595959"/>
              </a:solidFill>
              <a:latin typeface="微软雅黑" panose="020B0503020204020204" pitchFamily="34" charset="-122"/>
              <a:ea typeface="微软雅黑" panose="020B0503020204020204" pitchFamily="34" charset="-122"/>
              <a:sym typeface="+mn-ea"/>
            </a:endParaRPr>
          </a:p>
          <a:p>
            <a:pPr indent="266700">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sym typeface="+mn-ea"/>
              </a:rPr>
              <a:t>否创建成功。</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3.5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临时表</a:t>
            </a:r>
          </a:p>
        </p:txBody>
      </p:sp>
      <p:sp>
        <p:nvSpPr>
          <p:cNvPr id="3" name="矩形 2"/>
          <p:cNvSpPr/>
          <p:nvPr/>
        </p:nvSpPr>
        <p:spPr>
          <a:xfrm>
            <a:off x="1414686" y="2493690"/>
            <a:ext cx="10369152" cy="2427716"/>
          </a:xfrm>
          <a:prstGeom prst="rect">
            <a:avLst/>
          </a:prstGeom>
        </p:spPr>
        <p:txBody>
          <a:bodyPr wrap="square">
            <a:spAutoFit/>
          </a:bodyPr>
          <a:lstStyle/>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(1)临时表不支持分区,不能基于 CREATETABLE句式创建临时分区表。</a:t>
            </a: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(2)临时表不支持索引。</a:t>
            </a: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(3)临时表是数据表的一种展现形式,因此针对数据表的操作同样可以应用于临时表。</a:t>
            </a: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(4)如果同一数据库中的临时表与非临时表名称一致,那么此会话内任何操作都会被</a:t>
            </a:r>
          </a:p>
          <a:p>
            <a:pPr>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解析为临时表的操作,用户将无法访问同名的非临时表。</a:t>
            </a:r>
          </a:p>
        </p:txBody>
      </p:sp>
      <p:sp>
        <p:nvSpPr>
          <p:cNvPr id="4" name="矩形 3"/>
          <p:cNvSpPr/>
          <p:nvPr/>
        </p:nvSpPr>
        <p:spPr>
          <a:xfrm>
            <a:off x="1414686" y="1773610"/>
            <a:ext cx="1107996" cy="461665"/>
          </a:xfrm>
          <a:prstGeom prst="rect">
            <a:avLst/>
          </a:prstGeom>
        </p:spPr>
        <p:txBody>
          <a:bodyPr wrap="none">
            <a:spAutoFit/>
          </a:bodyPr>
          <a:lstStyle/>
          <a:p>
            <a:r>
              <a:rPr lang="zh-CN" altLang="en-US" dirty="0">
                <a:solidFill>
                  <a:srgbClr val="C00000"/>
                </a:solidFill>
                <a:latin typeface="微软雅黑" panose="020B0503020204020204" pitchFamily="34" charset="-122"/>
                <a:ea typeface="微软雅黑" panose="020B0503020204020204" pitchFamily="34" charset="-122"/>
              </a:rPr>
              <a:t>注意：</a:t>
            </a:r>
            <a:endParaRPr lang="zh-CN" altLang="en-US" dirty="0">
              <a:solidFill>
                <a:srgbClr val="C00000"/>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zh-CN" sz="4800" b="1" dirty="0">
                <a:solidFill>
                  <a:srgbClr val="1369B2"/>
                </a:solidFill>
                <a:latin typeface="微软雅黑" panose="020B0503020204020204" pitchFamily="34" charset="-122"/>
                <a:ea typeface="微软雅黑" panose="020B0503020204020204" pitchFamily="34" charset="-122"/>
                <a:cs typeface="+mn-ea"/>
                <a:sym typeface="+mn-lt"/>
              </a:rPr>
              <a:t>视图</a:t>
            </a: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3.6</a:t>
            </a: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3651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视图</a:t>
            </a:r>
          </a:p>
        </p:txBody>
      </p:sp>
      <p:sp>
        <p:nvSpPr>
          <p:cNvPr id="6" name="云形标注 5"/>
          <p:cNvSpPr/>
          <p:nvPr/>
        </p:nvSpPr>
        <p:spPr>
          <a:xfrm>
            <a:off x="1401868" y="1155065"/>
            <a:ext cx="6316134" cy="3098800"/>
          </a:xfrm>
          <a:prstGeom prst="cloudCallout">
            <a:avLst>
              <a:gd name="adj1" fmla="val 64873"/>
              <a:gd name="adj2" fmla="val 4234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dirty="0"/>
              <a:t>什么是视图？</a:t>
            </a:r>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2776" t="1975" r="11457" b="7902"/>
          <a:stretch>
            <a:fillRect/>
          </a:stretch>
        </p:blipFill>
        <p:spPr bwMode="auto">
          <a:xfrm>
            <a:off x="8869923" y="1428962"/>
            <a:ext cx="2944985" cy="4673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2763662"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视图</a:t>
            </a:r>
          </a:p>
        </p:txBody>
      </p:sp>
      <p:sp>
        <p:nvSpPr>
          <p:cNvPr id="36" name="1"/>
          <p:cNvSpPr txBox="1"/>
          <p:nvPr>
            <p:custDataLst>
              <p:tags r:id="rId1"/>
            </p:custDataLst>
          </p:nvPr>
        </p:nvSpPr>
        <p:spPr>
          <a:xfrm>
            <a:off x="4794250" y="2331720"/>
            <a:ext cx="6092190" cy="2861310"/>
          </a:xfrm>
          <a:prstGeom prst="rect">
            <a:avLst/>
          </a:prstGeom>
          <a:noFill/>
          <a:ln>
            <a:noFill/>
          </a:ln>
        </p:spPr>
        <p:txBody>
          <a:bodyPr wrap="square" rtlCol="0">
            <a:spAutoFit/>
          </a:bodyPr>
          <a:lstStyle/>
          <a:p>
            <a:pPr defTabSz="457200">
              <a:lnSpc>
                <a:spcPct val="150000"/>
              </a:lnSpc>
              <a:defRPr/>
            </a:pPr>
            <a:r>
              <a:rPr lang="en-US" sz="2000">
                <a:latin typeface="微软雅黑" panose="020B0503020204020204" pitchFamily="34" charset="-122"/>
                <a:ea typeface="微软雅黑" panose="020B0503020204020204" pitchFamily="34" charset="-122"/>
              </a:rPr>
              <a:t>    </a:t>
            </a:r>
            <a:r>
              <a:rPr sz="2000">
                <a:latin typeface="微软雅黑" panose="020B0503020204020204" pitchFamily="34" charset="-122"/>
                <a:ea typeface="微软雅黑" panose="020B0503020204020204" pitchFamily="34" charset="-122"/>
              </a:rPr>
              <a:t>视图是从数据库的数据表中选取出来的数据组成的逻辑窗口，它是一个虚拟机表。引入</a:t>
            </a:r>
            <a:r>
              <a:rPr sz="2000">
                <a:solidFill>
                  <a:schemeClr val="accent1"/>
                </a:solidFill>
                <a:latin typeface="微软雅黑" panose="020B0503020204020204" pitchFamily="34" charset="-122"/>
                <a:ea typeface="微软雅黑" panose="020B0503020204020204" pitchFamily="34" charset="-122"/>
              </a:rPr>
              <a:t>视图</a:t>
            </a:r>
            <a:r>
              <a:rPr sz="2000">
                <a:latin typeface="微软雅黑" panose="020B0503020204020204" pitchFamily="34" charset="-122"/>
                <a:ea typeface="微软雅黑" panose="020B0503020204020204" pitchFamily="34" charset="-122"/>
              </a:rPr>
              <a:t>后，用户可以将注意力集中在关心的数据上，如果数据来源于多个</a:t>
            </a:r>
            <a:r>
              <a:rPr sz="2000">
                <a:solidFill>
                  <a:schemeClr val="accent1"/>
                </a:solidFill>
                <a:latin typeface="微软雅黑" panose="020B0503020204020204" pitchFamily="34" charset="-122"/>
                <a:ea typeface="微软雅黑" panose="020B0503020204020204" pitchFamily="34" charset="-122"/>
              </a:rPr>
              <a:t>基本表</a:t>
            </a:r>
            <a:r>
              <a:rPr sz="2000">
                <a:latin typeface="微软雅黑" panose="020B0503020204020204" pitchFamily="34" charset="-122"/>
                <a:ea typeface="微软雅黑" panose="020B0503020204020204" pitchFamily="34" charset="-122"/>
              </a:rPr>
              <a:t>结构，并且</a:t>
            </a:r>
            <a:r>
              <a:rPr sz="2000">
                <a:solidFill>
                  <a:schemeClr val="accent1"/>
                </a:solidFill>
                <a:latin typeface="微软雅黑" panose="020B0503020204020204" pitchFamily="34" charset="-122"/>
                <a:ea typeface="微软雅黑" panose="020B0503020204020204" pitchFamily="34" charset="-122"/>
              </a:rPr>
              <a:t>搜索条件</a:t>
            </a:r>
            <a:r>
              <a:rPr sz="2000">
                <a:latin typeface="微软雅黑" panose="020B0503020204020204" pitchFamily="34" charset="-122"/>
                <a:ea typeface="微软雅黑" panose="020B0503020204020204" pitchFamily="34" charset="-122"/>
              </a:rPr>
              <a:t>比较复杂时，需要编写的查询语句就会比较繁琐，此时可以使用视图将数据查询语句变得简单可行。</a:t>
            </a:r>
          </a:p>
        </p:txBody>
      </p:sp>
      <p:pic>
        <p:nvPicPr>
          <p:cNvPr id="6" name="Picture 7" descr="总结小人"/>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2337" y="842211"/>
            <a:ext cx="3649663" cy="592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圆角矩形标注 7"/>
          <p:cNvSpPr/>
          <p:nvPr/>
        </p:nvSpPr>
        <p:spPr bwMode="auto">
          <a:xfrm rot="5400000">
            <a:off x="6215380" y="548640"/>
            <a:ext cx="3171825" cy="6403975"/>
          </a:xfrm>
          <a:prstGeom prst="wedgeRoundRectCallout">
            <a:avLst/>
          </a:prstGeom>
          <a:noFill/>
          <a:ln w="28575" cap="flat" cmpd="sng" algn="ctr">
            <a:solidFill>
              <a:schemeClr val="bg1">
                <a:lumMod val="85000"/>
              </a:schemeClr>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buFont typeface="Arial" panose="020B0604020202020204" pitchFamily="34" charset="0"/>
              <a:buNone/>
              <a:defRPr/>
            </a:pPr>
            <a:endParaRPr lang="zh-CN" altLang="en-US">
              <a:latin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创建视图</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3030855"/>
            <a:ext cx="6484620" cy="1136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掌握视图的基本操作，能够灵活使用HiveQL语句对</a:t>
            </a:r>
          </a:p>
          <a:p>
            <a:pPr fontAlgn="auto">
              <a:lnSpc>
                <a:spcPct val="150000"/>
              </a:lnSpc>
              <a:defRPr/>
            </a:pP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 Hive中的视图进行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创建</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p:txBody>
      </p:sp>
      <p:grpSp>
        <p:nvGrpSpPr>
          <p:cNvPr id="19" name="组合 18"/>
          <p:cNvGrpSpPr/>
          <p:nvPr/>
        </p:nvGrpSpPr>
        <p:grpSpPr>
          <a:xfrm>
            <a:off x="5225415" y="332740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创建视图</a:t>
            </a:r>
          </a:p>
        </p:txBody>
      </p:sp>
      <p:sp>
        <p:nvSpPr>
          <p:cNvPr id="100" name="文本框 99"/>
          <p:cNvSpPr txBox="1"/>
          <p:nvPr/>
        </p:nvSpPr>
        <p:spPr>
          <a:xfrm>
            <a:off x="1143635" y="815689"/>
            <a:ext cx="3395980" cy="553085"/>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rPr>
              <a:t>创建</a:t>
            </a:r>
            <a:r>
              <a:rPr sz="2000" b="0" dirty="0" err="1">
                <a:solidFill>
                  <a:schemeClr val="accent1"/>
                </a:solidFill>
                <a:latin typeface="微软雅黑" panose="020B0503020204020204" pitchFamily="34" charset="-122"/>
                <a:ea typeface="微软雅黑" panose="020B0503020204020204" pitchFamily="34" charset="-122"/>
              </a:rPr>
              <a:t>视图</a:t>
            </a:r>
            <a:r>
              <a:rPr sz="2000" b="0" dirty="0" err="1">
                <a:latin typeface="微软雅黑" panose="020B0503020204020204" pitchFamily="34" charset="-122"/>
                <a:ea typeface="微软雅黑" panose="020B0503020204020204" pitchFamily="34" charset="-122"/>
              </a:rPr>
              <a:t>的语法格式如下</a:t>
            </a:r>
            <a:r>
              <a:rPr lang="zh-CN" sz="2000" b="0" dirty="0">
                <a:latin typeface="微软雅黑" panose="020B0503020204020204" pitchFamily="34" charset="-122"/>
                <a:ea typeface="微软雅黑" panose="020B0503020204020204" pitchFamily="34" charset="-122"/>
              </a:rPr>
              <a:t>：</a:t>
            </a:r>
          </a:p>
        </p:txBody>
      </p:sp>
      <p:sp>
        <p:nvSpPr>
          <p:cNvPr id="4" name="文本框 3"/>
          <p:cNvSpPr txBox="1"/>
          <p:nvPr/>
        </p:nvSpPr>
        <p:spPr>
          <a:xfrm>
            <a:off x="1172564" y="1440681"/>
            <a:ext cx="9315129" cy="1938020"/>
          </a:xfrm>
          <a:prstGeom prst="rect">
            <a:avLst/>
          </a:prstGeom>
          <a:solidFill>
            <a:schemeClr val="bg1">
              <a:lumMod val="95000"/>
            </a:schemeClr>
          </a:solidFill>
          <a:ln w="9525">
            <a:noFill/>
          </a:ln>
        </p:spPr>
        <p:txBody>
          <a:bodyPr wrap="square">
            <a:spAutoFit/>
          </a:bodyPr>
          <a:lstStyle/>
          <a:p>
            <a:pPr indent="266700" fontAlgn="auto">
              <a:lnSpc>
                <a:spcPct val="150000"/>
              </a:lnSpc>
              <a:buClrTx/>
              <a:buSzTx/>
              <a:buFontTx/>
            </a:pPr>
            <a:r>
              <a:rPr sz="1600" b="0" dirty="0">
                <a:latin typeface="微软雅黑" panose="020B0503020204020204" pitchFamily="34" charset="-122"/>
                <a:ea typeface="微软雅黑" panose="020B0503020204020204" pitchFamily="34" charset="-122"/>
              </a:rPr>
              <a:t>CREATE VIEW [IF NOT EXISTS] [</a:t>
            </a:r>
            <a:r>
              <a:rPr sz="1600" b="0" dirty="0" err="1">
                <a:latin typeface="微软雅黑" panose="020B0503020204020204" pitchFamily="34" charset="-122"/>
                <a:ea typeface="微软雅黑" panose="020B0503020204020204" pitchFamily="34" charset="-122"/>
              </a:rPr>
              <a:t>db_name</a:t>
            </a:r>
            <a:r>
              <a:rPr sz="1600" b="0" dirty="0">
                <a:latin typeface="微软雅黑" panose="020B0503020204020204" pitchFamily="34" charset="-122"/>
                <a:ea typeface="微软雅黑" panose="020B0503020204020204" pitchFamily="34" charset="-122"/>
              </a:rPr>
              <a:t>.]</a:t>
            </a:r>
            <a:r>
              <a:rPr sz="1600" b="0" dirty="0" err="1">
                <a:latin typeface="微软雅黑" panose="020B0503020204020204" pitchFamily="34" charset="-122"/>
                <a:ea typeface="微软雅黑" panose="020B0503020204020204" pitchFamily="34" charset="-122"/>
              </a:rPr>
              <a:t>view_name</a:t>
            </a:r>
            <a:r>
              <a:rPr sz="1600" b="0" dirty="0">
                <a:latin typeface="微软雅黑" panose="020B0503020204020204" pitchFamily="34" charset="-122"/>
                <a:ea typeface="微软雅黑" panose="020B0503020204020204" pitchFamily="34" charset="-122"/>
              </a:rPr>
              <a:t> </a:t>
            </a:r>
            <a:endParaRPr lang="en-US" sz="1600" b="0" dirty="0">
              <a:latin typeface="微软雅黑" panose="020B0503020204020204" pitchFamily="34" charset="-122"/>
              <a:ea typeface="微软雅黑" panose="020B0503020204020204" pitchFamily="34" charset="-122"/>
            </a:endParaRPr>
          </a:p>
          <a:p>
            <a:pPr indent="266700" fontAlgn="auto">
              <a:lnSpc>
                <a:spcPct val="150000"/>
              </a:lnSpc>
              <a:buClrTx/>
              <a:buSzTx/>
              <a:buFontTx/>
            </a:pPr>
            <a:r>
              <a:rPr lang="en-US" sz="1600" b="0" dirty="0">
                <a:latin typeface="微软雅黑" panose="020B0503020204020204" pitchFamily="34" charset="-122"/>
                <a:ea typeface="微软雅黑" panose="020B0503020204020204" pitchFamily="34" charset="-122"/>
              </a:rPr>
              <a:t>[(</a:t>
            </a:r>
            <a:r>
              <a:rPr lang="en-US" sz="1600" b="0" dirty="0" err="1">
                <a:latin typeface="微软雅黑" panose="020B0503020204020204" pitchFamily="34" charset="-122"/>
                <a:ea typeface="微软雅黑" panose="020B0503020204020204" pitchFamily="34" charset="-122"/>
              </a:rPr>
              <a:t>column_name</a:t>
            </a:r>
            <a:r>
              <a:rPr lang="en-US" sz="1600" b="0" dirty="0">
                <a:latin typeface="微软雅黑" panose="020B0503020204020204" pitchFamily="34" charset="-122"/>
                <a:ea typeface="微软雅黑" panose="020B0503020204020204" pitchFamily="34" charset="-122"/>
              </a:rPr>
              <a:t> [COMMENT </a:t>
            </a:r>
            <a:r>
              <a:rPr lang="en-US" sz="1600" b="0" dirty="0" err="1">
                <a:latin typeface="微软雅黑" panose="020B0503020204020204" pitchFamily="34" charset="-122"/>
                <a:ea typeface="微软雅黑" panose="020B0503020204020204" pitchFamily="34" charset="-122"/>
              </a:rPr>
              <a:t>column_comment</a:t>
            </a:r>
            <a:r>
              <a:rPr lang="en-US" sz="1600" b="0" dirty="0">
                <a:latin typeface="微软雅黑" panose="020B0503020204020204" pitchFamily="34" charset="-122"/>
                <a:ea typeface="微软雅黑" panose="020B0503020204020204" pitchFamily="34" charset="-122"/>
              </a:rPr>
              <a:t>], ...) ]</a:t>
            </a:r>
          </a:p>
          <a:p>
            <a:pPr indent="266700" fontAlgn="auto">
              <a:lnSpc>
                <a:spcPct val="150000"/>
              </a:lnSpc>
              <a:buClrTx/>
              <a:buSzTx/>
              <a:buFontTx/>
            </a:pPr>
            <a:r>
              <a:rPr lang="en-US" sz="1600" b="0" dirty="0">
                <a:latin typeface="微软雅黑" panose="020B0503020204020204" pitchFamily="34" charset="-122"/>
                <a:ea typeface="微软雅黑" panose="020B0503020204020204" pitchFamily="34" charset="-122"/>
              </a:rPr>
              <a:t>  [COMMENT </a:t>
            </a:r>
            <a:r>
              <a:rPr lang="en-US" sz="1600" b="0" dirty="0" err="1">
                <a:latin typeface="微软雅黑" panose="020B0503020204020204" pitchFamily="34" charset="-122"/>
                <a:ea typeface="微软雅黑" panose="020B0503020204020204" pitchFamily="34" charset="-122"/>
              </a:rPr>
              <a:t>view_comment</a:t>
            </a:r>
            <a:r>
              <a:rPr lang="en-US" sz="1600" b="0" dirty="0">
                <a:latin typeface="微软雅黑" panose="020B0503020204020204" pitchFamily="34" charset="-122"/>
                <a:ea typeface="微软雅黑" panose="020B0503020204020204" pitchFamily="34" charset="-122"/>
              </a:rPr>
              <a:t>]</a:t>
            </a:r>
          </a:p>
          <a:p>
            <a:pPr indent="266700" fontAlgn="auto">
              <a:lnSpc>
                <a:spcPct val="150000"/>
              </a:lnSpc>
              <a:buClrTx/>
              <a:buSzTx/>
              <a:buFontTx/>
            </a:pPr>
            <a:r>
              <a:rPr sz="1600" b="0" dirty="0">
                <a:latin typeface="微软雅黑" panose="020B0503020204020204" pitchFamily="34" charset="-122"/>
                <a:ea typeface="微软雅黑" panose="020B0503020204020204" pitchFamily="34" charset="-122"/>
              </a:rPr>
              <a:t>  [TBLPROPERTIES (</a:t>
            </a:r>
            <a:r>
              <a:rPr sz="1600" b="0" dirty="0" err="1">
                <a:latin typeface="微软雅黑" panose="020B0503020204020204" pitchFamily="34" charset="-122"/>
                <a:ea typeface="微软雅黑" panose="020B0503020204020204" pitchFamily="34" charset="-122"/>
              </a:rPr>
              <a:t>property_name</a:t>
            </a:r>
            <a:r>
              <a:rPr sz="1600" b="0" dirty="0">
                <a:latin typeface="微软雅黑" panose="020B0503020204020204" pitchFamily="34" charset="-122"/>
                <a:ea typeface="微软雅黑" panose="020B0503020204020204" pitchFamily="34" charset="-122"/>
              </a:rPr>
              <a:t> = </a:t>
            </a:r>
            <a:r>
              <a:rPr sz="1600" b="0" dirty="0" err="1">
                <a:latin typeface="微软雅黑" panose="020B0503020204020204" pitchFamily="34" charset="-122"/>
                <a:ea typeface="微软雅黑" panose="020B0503020204020204" pitchFamily="34" charset="-122"/>
              </a:rPr>
              <a:t>property_value</a:t>
            </a:r>
            <a:r>
              <a:rPr sz="1600" b="0" dirty="0">
                <a:latin typeface="微软雅黑" panose="020B0503020204020204" pitchFamily="34" charset="-122"/>
                <a:ea typeface="微软雅黑" panose="020B0503020204020204" pitchFamily="34" charset="-122"/>
              </a:rPr>
              <a:t>, ...)]</a:t>
            </a:r>
          </a:p>
          <a:p>
            <a:pPr indent="266700" fontAlgn="auto">
              <a:lnSpc>
                <a:spcPct val="150000"/>
              </a:lnSpc>
              <a:buClrTx/>
              <a:buSzTx/>
              <a:buFontTx/>
            </a:pPr>
            <a:r>
              <a:rPr sz="1600" b="0" dirty="0">
                <a:latin typeface="微软雅黑" panose="020B0503020204020204" pitchFamily="34" charset="-122"/>
                <a:ea typeface="微软雅黑" panose="020B0503020204020204" pitchFamily="34" charset="-122"/>
              </a:rPr>
              <a:t>  AS SELECT ...;</a:t>
            </a:r>
          </a:p>
        </p:txBody>
      </p:sp>
      <p:sp>
        <p:nvSpPr>
          <p:cNvPr id="5" name="文本框 4"/>
          <p:cNvSpPr txBox="1"/>
          <p:nvPr/>
        </p:nvSpPr>
        <p:spPr>
          <a:xfrm>
            <a:off x="1172845" y="3357146"/>
            <a:ext cx="9431115" cy="3415030"/>
          </a:xfrm>
          <a:prstGeom prst="rect">
            <a:avLst/>
          </a:prstGeom>
          <a:noFill/>
          <a:ln w="9525">
            <a:noFill/>
          </a:ln>
        </p:spPr>
        <p:txBody>
          <a:bodyPr wrap="square">
            <a:spAutoFit/>
          </a:bodyPr>
          <a:lstStyle/>
          <a:p>
            <a:pPr indent="3810" fontAlgn="auto">
              <a:lnSpc>
                <a:spcPct val="150000"/>
              </a:lnSpc>
            </a:pPr>
            <a:r>
              <a:rPr lang="en-US" sz="1600" b="0" dirty="0">
                <a:latin typeface="Wingdings" panose="05000000000000000000" charset="0"/>
                <a:ea typeface="宋体" panose="02010600030101010101" pitchFamily="2" charset="-122"/>
              </a:rPr>
              <a:t>l </a:t>
            </a:r>
            <a:r>
              <a:rPr sz="1600" b="0" dirty="0">
                <a:latin typeface="微软雅黑" panose="020B0503020204020204" pitchFamily="34" charset="-122"/>
                <a:ea typeface="微软雅黑" panose="020B0503020204020204" pitchFamily="34" charset="-122"/>
              </a:rPr>
              <a:t>CREATE </a:t>
            </a:r>
            <a:r>
              <a:rPr sz="1600" b="0" dirty="0" err="1">
                <a:latin typeface="微软雅黑" panose="020B0503020204020204" pitchFamily="34" charset="-122"/>
                <a:ea typeface="微软雅黑" panose="020B0503020204020204" pitchFamily="34" charset="-122"/>
              </a:rPr>
              <a:t>VIEW：表示</a:t>
            </a:r>
            <a:r>
              <a:rPr sz="1600" b="0" dirty="0" err="1">
                <a:solidFill>
                  <a:schemeClr val="accent1"/>
                </a:solidFill>
                <a:latin typeface="微软雅黑" panose="020B0503020204020204" pitchFamily="34" charset="-122"/>
                <a:ea typeface="微软雅黑" panose="020B0503020204020204" pitchFamily="34" charset="-122"/>
              </a:rPr>
              <a:t>创建视图</a:t>
            </a:r>
            <a:r>
              <a:rPr sz="1600" b="0" dirty="0" err="1">
                <a:latin typeface="微软雅黑" panose="020B0503020204020204" pitchFamily="34" charset="-122"/>
                <a:ea typeface="微软雅黑" panose="020B0503020204020204" pitchFamily="34" charset="-122"/>
              </a:rPr>
              <a:t>的语句</a:t>
            </a:r>
            <a:r>
              <a:rPr sz="1600" b="0" dirty="0">
                <a:latin typeface="微软雅黑" panose="020B0503020204020204" pitchFamily="34" charset="-122"/>
                <a:ea typeface="微软雅黑" panose="020B0503020204020204" pitchFamily="34" charset="-122"/>
              </a:rPr>
              <a:t>；</a:t>
            </a:r>
            <a:endParaRPr lang="en-US" sz="1600" b="0" dirty="0">
              <a:latin typeface="Wingdings" panose="05000000000000000000" charset="0"/>
              <a:ea typeface="宋体" panose="02010600030101010101" pitchFamily="2" charset="-122"/>
            </a:endParaRPr>
          </a:p>
          <a:p>
            <a:pPr indent="3810" fontAlgn="auto">
              <a:lnSpc>
                <a:spcPct val="150000"/>
              </a:lnSpc>
            </a:pPr>
            <a:r>
              <a:rPr lang="en-US" sz="1600" b="0" dirty="0">
                <a:latin typeface="Wingdings" panose="05000000000000000000" charset="0"/>
                <a:ea typeface="宋体" panose="02010600030101010101" pitchFamily="2" charset="-122"/>
              </a:rPr>
              <a:t>l </a:t>
            </a:r>
            <a:r>
              <a:rPr sz="1600" b="0" dirty="0">
                <a:latin typeface="微软雅黑" panose="020B0503020204020204" pitchFamily="34" charset="-122"/>
                <a:ea typeface="微软雅黑" panose="020B0503020204020204" pitchFamily="34" charset="-122"/>
              </a:rPr>
              <a:t>IF NOT </a:t>
            </a:r>
            <a:r>
              <a:rPr sz="1600" b="0" dirty="0" err="1">
                <a:latin typeface="微软雅黑" panose="020B0503020204020204" pitchFamily="34" charset="-122"/>
                <a:ea typeface="微软雅黑" panose="020B0503020204020204" pitchFamily="34" charset="-122"/>
              </a:rPr>
              <a:t>EXISTS：可选，判断创建的视图</a:t>
            </a:r>
            <a:r>
              <a:rPr sz="1600" b="0" dirty="0" err="1">
                <a:solidFill>
                  <a:schemeClr val="accent1"/>
                </a:solidFill>
                <a:latin typeface="微软雅黑" panose="020B0503020204020204" pitchFamily="34" charset="-122"/>
                <a:ea typeface="微软雅黑" panose="020B0503020204020204" pitchFamily="34" charset="-122"/>
              </a:rPr>
              <a:t>是否存在</a:t>
            </a:r>
            <a:r>
              <a:rPr sz="1600" b="0" dirty="0">
                <a:latin typeface="微软雅黑" panose="020B0503020204020204" pitchFamily="34" charset="-122"/>
                <a:ea typeface="微软雅黑" panose="020B0503020204020204" pitchFamily="34" charset="-122"/>
              </a:rPr>
              <a:t>；</a:t>
            </a:r>
            <a:endParaRPr lang="en-US" sz="1600" b="0" dirty="0">
              <a:latin typeface="Wingdings" panose="05000000000000000000" charset="0"/>
              <a:ea typeface="宋体" panose="02010600030101010101" pitchFamily="2" charset="-122"/>
            </a:endParaRPr>
          </a:p>
          <a:p>
            <a:pPr indent="3810" fontAlgn="auto">
              <a:lnSpc>
                <a:spcPct val="150000"/>
              </a:lnSpc>
            </a:pPr>
            <a:r>
              <a:rPr lang="en-US" sz="1600" b="0" dirty="0">
                <a:latin typeface="Wingdings" panose="05000000000000000000" charset="0"/>
                <a:ea typeface="宋体" panose="02010600030101010101" pitchFamily="2" charset="-122"/>
              </a:rPr>
              <a:t>l</a:t>
            </a:r>
            <a:r>
              <a:rPr sz="1600" b="0" dirty="0">
                <a:latin typeface="微软雅黑" panose="020B0503020204020204" pitchFamily="34" charset="-122"/>
                <a:ea typeface="微软雅黑" panose="020B0503020204020204" pitchFamily="34" charset="-122"/>
              </a:rPr>
              <a:t> </a:t>
            </a:r>
            <a:r>
              <a:rPr lang="en-US" sz="1600" b="0" dirty="0">
                <a:latin typeface="微软雅黑" panose="020B0503020204020204" pitchFamily="34" charset="-122"/>
                <a:ea typeface="微软雅黑" panose="020B0503020204020204" pitchFamily="34" charset="-122"/>
              </a:rPr>
              <a:t>  </a:t>
            </a:r>
            <a:r>
              <a:rPr sz="1600" b="0" dirty="0">
                <a:latin typeface="微软雅黑" panose="020B0503020204020204" pitchFamily="34" charset="-122"/>
                <a:ea typeface="微软雅黑" panose="020B0503020204020204" pitchFamily="34" charset="-122"/>
              </a:rPr>
              <a:t>db_name：</a:t>
            </a:r>
            <a:r>
              <a:rPr sz="1600" b="0" dirty="0" err="1">
                <a:latin typeface="微软雅黑" panose="020B0503020204020204" pitchFamily="34" charset="-122"/>
                <a:ea typeface="微软雅黑" panose="020B0503020204020204" pitchFamily="34" charset="-122"/>
              </a:rPr>
              <a:t>可选，用于</a:t>
            </a:r>
            <a:r>
              <a:rPr sz="1600" b="0" dirty="0" err="1">
                <a:solidFill>
                  <a:schemeClr val="accent1"/>
                </a:solidFill>
                <a:latin typeface="微软雅黑" panose="020B0503020204020204" pitchFamily="34" charset="-122"/>
                <a:ea typeface="微软雅黑" panose="020B0503020204020204" pitchFamily="34" charset="-122"/>
              </a:rPr>
              <a:t>指定创建视图</a:t>
            </a:r>
            <a:r>
              <a:rPr sz="1600" b="0" dirty="0" err="1">
                <a:latin typeface="微软雅黑" panose="020B0503020204020204" pitchFamily="34" charset="-122"/>
                <a:ea typeface="微软雅黑" panose="020B0503020204020204" pitchFamily="34" charset="-122"/>
              </a:rPr>
              <a:t>的数据库</a:t>
            </a:r>
            <a:r>
              <a:rPr lang="zh-CN" sz="1600" b="0" dirty="0">
                <a:latin typeface="Times New Roman" panose="02020603050405020304" charset="0"/>
                <a:ea typeface="宋体" panose="02010600030101010101" pitchFamily="2" charset="-122"/>
              </a:rPr>
              <a:t>；</a:t>
            </a:r>
            <a:endParaRPr lang="en-US" sz="1600" b="0" dirty="0">
              <a:latin typeface="Wingdings" panose="05000000000000000000" charset="0"/>
              <a:ea typeface="宋体" panose="02010600030101010101" pitchFamily="2" charset="-122"/>
            </a:endParaRPr>
          </a:p>
          <a:p>
            <a:pPr indent="3810" fontAlgn="auto">
              <a:lnSpc>
                <a:spcPct val="150000"/>
              </a:lnSpc>
            </a:pPr>
            <a:r>
              <a:rPr lang="en-US" sz="1600" b="0" dirty="0">
                <a:latin typeface="Wingdings" panose="05000000000000000000" charset="0"/>
                <a:ea typeface="宋体" panose="02010600030101010101" pitchFamily="2" charset="-122"/>
              </a:rPr>
              <a:t>l </a:t>
            </a:r>
            <a:r>
              <a:rPr sz="1600" b="0" dirty="0" err="1">
                <a:latin typeface="微软雅黑" panose="020B0503020204020204" pitchFamily="34" charset="-122"/>
                <a:ea typeface="微软雅黑" panose="020B0503020204020204" pitchFamily="34" charset="-122"/>
              </a:rPr>
              <a:t>view_name：用于</a:t>
            </a:r>
            <a:r>
              <a:rPr sz="1600" b="0" dirty="0" err="1">
                <a:solidFill>
                  <a:schemeClr val="accent1"/>
                </a:solidFill>
                <a:latin typeface="微软雅黑" panose="020B0503020204020204" pitchFamily="34" charset="-122"/>
                <a:ea typeface="微软雅黑" panose="020B0503020204020204" pitchFamily="34" charset="-122"/>
              </a:rPr>
              <a:t>指定视图</a:t>
            </a:r>
            <a:r>
              <a:rPr sz="1600" b="0" dirty="0" err="1">
                <a:latin typeface="微软雅黑" panose="020B0503020204020204" pitchFamily="34" charset="-122"/>
                <a:ea typeface="微软雅黑" panose="020B0503020204020204" pitchFamily="34" charset="-122"/>
              </a:rPr>
              <a:t>名称</a:t>
            </a:r>
            <a:r>
              <a:rPr sz="1600" b="0" dirty="0">
                <a:latin typeface="微软雅黑" panose="020B0503020204020204" pitchFamily="34" charset="-122"/>
                <a:ea typeface="微软雅黑" panose="020B0503020204020204" pitchFamily="34" charset="-122"/>
              </a:rPr>
              <a:t>；</a:t>
            </a:r>
            <a:endParaRPr lang="en-US" sz="1600" b="0" dirty="0">
              <a:latin typeface="Wingdings" panose="05000000000000000000" charset="0"/>
              <a:ea typeface="宋体" panose="02010600030101010101" pitchFamily="2" charset="-122"/>
            </a:endParaRPr>
          </a:p>
          <a:p>
            <a:pPr indent="3810" fontAlgn="auto">
              <a:lnSpc>
                <a:spcPct val="150000"/>
              </a:lnSpc>
            </a:pPr>
            <a:r>
              <a:rPr lang="en-US" sz="1600" b="0" dirty="0">
                <a:latin typeface="Wingdings" panose="05000000000000000000" charset="0"/>
                <a:ea typeface="宋体" panose="02010600030101010101" pitchFamily="2" charset="-122"/>
              </a:rPr>
              <a:t>l </a:t>
            </a:r>
            <a:r>
              <a:rPr sz="1600" b="0" dirty="0" err="1">
                <a:latin typeface="微软雅黑" panose="020B0503020204020204" pitchFamily="34" charset="-122"/>
                <a:ea typeface="微软雅黑" panose="020B0503020204020204" pitchFamily="34" charset="-122"/>
              </a:rPr>
              <a:t>column_name：可选，用于</a:t>
            </a:r>
            <a:r>
              <a:rPr sz="1600" b="0" dirty="0" err="1">
                <a:solidFill>
                  <a:schemeClr val="accent1"/>
                </a:solidFill>
                <a:latin typeface="微软雅黑" panose="020B0503020204020204" pitchFamily="34" charset="-122"/>
                <a:ea typeface="微软雅黑" panose="020B0503020204020204" pitchFamily="34" charset="-122"/>
              </a:rPr>
              <a:t>指定列名</a:t>
            </a:r>
            <a:r>
              <a:rPr sz="1600" b="0" dirty="0">
                <a:latin typeface="微软雅黑" panose="020B0503020204020204" pitchFamily="34" charset="-122"/>
                <a:ea typeface="微软雅黑" panose="020B0503020204020204" pitchFamily="34" charset="-122"/>
              </a:rPr>
              <a:t>；</a:t>
            </a:r>
            <a:endParaRPr lang="en-US" sz="1600" b="0" dirty="0">
              <a:latin typeface="Wingdings" panose="05000000000000000000" charset="0"/>
              <a:ea typeface="宋体" panose="02010600030101010101" pitchFamily="2" charset="-122"/>
            </a:endParaRPr>
          </a:p>
          <a:p>
            <a:pPr indent="3810" fontAlgn="auto">
              <a:lnSpc>
                <a:spcPct val="150000"/>
              </a:lnSpc>
            </a:pPr>
            <a:r>
              <a:rPr lang="en-US" sz="1600" b="0" dirty="0">
                <a:latin typeface="Wingdings" panose="05000000000000000000" charset="0"/>
                <a:ea typeface="宋体" panose="02010600030101010101" pitchFamily="2" charset="-122"/>
              </a:rPr>
              <a:t>l </a:t>
            </a:r>
            <a:r>
              <a:rPr sz="1600" b="0" dirty="0">
                <a:latin typeface="微软雅黑" panose="020B0503020204020204" pitchFamily="34" charset="-122"/>
                <a:ea typeface="微软雅黑" panose="020B0503020204020204" pitchFamily="34" charset="-122"/>
              </a:rPr>
              <a:t>COMMENT </a:t>
            </a:r>
            <a:r>
              <a:rPr sz="1600" b="0" dirty="0" err="1">
                <a:latin typeface="微软雅黑" panose="020B0503020204020204" pitchFamily="34" charset="-122"/>
                <a:ea typeface="微软雅黑" panose="020B0503020204020204" pitchFamily="34" charset="-122"/>
              </a:rPr>
              <a:t>column_comment：可选，用于</a:t>
            </a:r>
            <a:r>
              <a:rPr sz="1600" b="0" dirty="0" err="1">
                <a:solidFill>
                  <a:schemeClr val="accent1"/>
                </a:solidFill>
                <a:latin typeface="微软雅黑" panose="020B0503020204020204" pitchFamily="34" charset="-122"/>
                <a:ea typeface="微软雅黑" panose="020B0503020204020204" pitchFamily="34" charset="-122"/>
              </a:rPr>
              <a:t>指定列描述</a:t>
            </a:r>
            <a:r>
              <a:rPr sz="1600" b="0" dirty="0">
                <a:latin typeface="微软雅黑" panose="020B0503020204020204" pitchFamily="34" charset="-122"/>
                <a:ea typeface="微软雅黑" panose="020B0503020204020204" pitchFamily="34" charset="-122"/>
              </a:rPr>
              <a:t>；</a:t>
            </a:r>
            <a:endParaRPr lang="en-US" sz="1600" b="0" dirty="0">
              <a:latin typeface="Wingdings" panose="05000000000000000000" charset="0"/>
              <a:ea typeface="宋体" panose="02010600030101010101" pitchFamily="2" charset="-122"/>
            </a:endParaRPr>
          </a:p>
          <a:p>
            <a:pPr indent="3810" fontAlgn="auto">
              <a:lnSpc>
                <a:spcPct val="150000"/>
              </a:lnSpc>
            </a:pPr>
            <a:r>
              <a:rPr lang="en-US" sz="1600" b="0" dirty="0">
                <a:latin typeface="Wingdings" panose="05000000000000000000" charset="0"/>
                <a:ea typeface="宋体" panose="02010600030101010101" pitchFamily="2" charset="-122"/>
              </a:rPr>
              <a:t>l </a:t>
            </a:r>
            <a:r>
              <a:rPr sz="1600" b="0" dirty="0">
                <a:latin typeface="微软雅黑" panose="020B0503020204020204" pitchFamily="34" charset="-122"/>
                <a:ea typeface="微软雅黑" panose="020B0503020204020204" pitchFamily="34" charset="-122"/>
              </a:rPr>
              <a:t>COMMENT </a:t>
            </a:r>
            <a:r>
              <a:rPr sz="1600" b="0" dirty="0" err="1">
                <a:latin typeface="微软雅黑" panose="020B0503020204020204" pitchFamily="34" charset="-122"/>
                <a:ea typeface="微软雅黑" panose="020B0503020204020204" pitchFamily="34" charset="-122"/>
              </a:rPr>
              <a:t>view_comment：可选，用于</a:t>
            </a:r>
            <a:r>
              <a:rPr sz="1600" b="0" dirty="0" err="1">
                <a:solidFill>
                  <a:schemeClr val="accent1"/>
                </a:solidFill>
                <a:latin typeface="微软雅黑" panose="020B0503020204020204" pitchFamily="34" charset="-122"/>
                <a:ea typeface="微软雅黑" panose="020B0503020204020204" pitchFamily="34" charset="-122"/>
              </a:rPr>
              <a:t>指定视图描述</a:t>
            </a:r>
            <a:r>
              <a:rPr sz="1600" b="0" dirty="0">
                <a:latin typeface="微软雅黑" panose="020B0503020204020204" pitchFamily="34" charset="-122"/>
                <a:ea typeface="微软雅黑" panose="020B0503020204020204" pitchFamily="34" charset="-122"/>
              </a:rPr>
              <a:t>；</a:t>
            </a:r>
            <a:endParaRPr lang="en-US" sz="1600" b="0" dirty="0">
              <a:latin typeface="Wingdings" panose="05000000000000000000" charset="0"/>
              <a:ea typeface="宋体" panose="02010600030101010101" pitchFamily="2" charset="-122"/>
            </a:endParaRPr>
          </a:p>
          <a:p>
            <a:pPr indent="3810" fontAlgn="auto">
              <a:lnSpc>
                <a:spcPct val="150000"/>
              </a:lnSpc>
            </a:pPr>
            <a:r>
              <a:rPr lang="en-US" sz="1600" b="0" dirty="0">
                <a:latin typeface="Wingdings" panose="05000000000000000000" charset="0"/>
                <a:ea typeface="宋体" panose="02010600030101010101" pitchFamily="2" charset="-122"/>
              </a:rPr>
              <a:t>l </a:t>
            </a:r>
            <a:r>
              <a:rPr sz="1600" b="0" dirty="0">
                <a:latin typeface="微软雅黑" panose="020B0503020204020204" pitchFamily="34" charset="-122"/>
                <a:ea typeface="微软雅黑" panose="020B0503020204020204" pitchFamily="34" charset="-122"/>
              </a:rPr>
              <a:t>TBLPROPERTIES (</a:t>
            </a:r>
            <a:r>
              <a:rPr sz="1600" b="0" dirty="0" err="1">
                <a:latin typeface="微软雅黑" panose="020B0503020204020204" pitchFamily="34" charset="-122"/>
                <a:ea typeface="微软雅黑" panose="020B0503020204020204" pitchFamily="34" charset="-122"/>
              </a:rPr>
              <a:t>property_name</a:t>
            </a:r>
            <a:r>
              <a:rPr sz="1600" b="0" dirty="0">
                <a:latin typeface="微软雅黑" panose="020B0503020204020204" pitchFamily="34" charset="-122"/>
                <a:ea typeface="微软雅黑" panose="020B0503020204020204" pitchFamily="34" charset="-122"/>
              </a:rPr>
              <a:t> = </a:t>
            </a:r>
            <a:r>
              <a:rPr sz="1600" b="0" dirty="0" err="1">
                <a:latin typeface="微软雅黑" panose="020B0503020204020204" pitchFamily="34" charset="-122"/>
                <a:ea typeface="微软雅黑" panose="020B0503020204020204" pitchFamily="34" charset="-122"/>
              </a:rPr>
              <a:t>property_value</a:t>
            </a:r>
            <a:r>
              <a:rPr sz="1600" b="0" dirty="0">
                <a:latin typeface="微软雅黑" panose="020B0503020204020204" pitchFamily="34" charset="-122"/>
                <a:ea typeface="微软雅黑" panose="020B0503020204020204" pitchFamily="34" charset="-122"/>
              </a:rPr>
              <a:t>, ...)：</a:t>
            </a:r>
            <a:r>
              <a:rPr sz="1600" b="0" dirty="0" err="1">
                <a:latin typeface="微软雅黑" panose="020B0503020204020204" pitchFamily="34" charset="-122"/>
                <a:ea typeface="微软雅黑" panose="020B0503020204020204" pitchFamily="34" charset="-122"/>
              </a:rPr>
              <a:t>可选，用于</a:t>
            </a:r>
            <a:r>
              <a:rPr sz="1600" b="0" dirty="0" err="1">
                <a:solidFill>
                  <a:schemeClr val="accent1"/>
                </a:solidFill>
                <a:latin typeface="微软雅黑" panose="020B0503020204020204" pitchFamily="34" charset="-122"/>
                <a:ea typeface="微软雅黑" panose="020B0503020204020204" pitchFamily="34" charset="-122"/>
              </a:rPr>
              <a:t>指定视图的属性</a:t>
            </a:r>
            <a:r>
              <a:rPr sz="1600" b="0" dirty="0">
                <a:latin typeface="微软雅黑" panose="020B0503020204020204" pitchFamily="34" charset="-122"/>
                <a:ea typeface="微软雅黑" panose="020B0503020204020204" pitchFamily="34" charset="-122"/>
              </a:rPr>
              <a:t>；</a:t>
            </a:r>
            <a:endParaRPr lang="en-US" sz="1600" b="0" dirty="0">
              <a:latin typeface="Wingdings" panose="05000000000000000000" charset="0"/>
              <a:ea typeface="宋体" panose="02010600030101010101" pitchFamily="2" charset="-122"/>
            </a:endParaRPr>
          </a:p>
          <a:p>
            <a:pPr indent="3810" fontAlgn="auto">
              <a:lnSpc>
                <a:spcPct val="150000"/>
              </a:lnSpc>
            </a:pPr>
            <a:r>
              <a:rPr lang="en-US" sz="1600" b="0" dirty="0">
                <a:latin typeface="Wingdings" panose="05000000000000000000" charset="0"/>
                <a:ea typeface="宋体" panose="02010600030101010101" pitchFamily="2" charset="-122"/>
              </a:rPr>
              <a:t>l </a:t>
            </a:r>
            <a:r>
              <a:rPr sz="1600" b="0" dirty="0">
                <a:latin typeface="微软雅黑" panose="020B0503020204020204" pitchFamily="34" charset="-122"/>
                <a:ea typeface="微软雅黑" panose="020B0503020204020204" pitchFamily="34" charset="-122"/>
              </a:rPr>
              <a:t>AS </a:t>
            </a:r>
            <a:r>
              <a:rPr sz="1600" b="0" dirty="0" err="1">
                <a:latin typeface="微软雅黑" panose="020B0503020204020204" pitchFamily="34" charset="-122"/>
                <a:ea typeface="微软雅黑" panose="020B0503020204020204" pitchFamily="34" charset="-122"/>
              </a:rPr>
              <a:t>SELECT：用于</a:t>
            </a:r>
            <a:r>
              <a:rPr sz="1600" b="0" dirty="0" err="1">
                <a:solidFill>
                  <a:schemeClr val="accent1"/>
                </a:solidFill>
                <a:latin typeface="微软雅黑" panose="020B0503020204020204" pitchFamily="34" charset="-122"/>
                <a:ea typeface="微软雅黑" panose="020B0503020204020204" pitchFamily="34" charset="-122"/>
              </a:rPr>
              <a:t>指定查询语句</a:t>
            </a:r>
            <a:r>
              <a:rPr sz="1600" b="0" dirty="0">
                <a:latin typeface="微软雅黑" panose="020B0503020204020204" pitchFamily="34" charset="-122"/>
                <a:ea typeface="微软雅黑" panose="020B0503020204020204" pitchFamily="34" charset="-122"/>
              </a:rPr>
              <a:t>。</a:t>
            </a:r>
            <a:endParaRPr sz="16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35" y="266700"/>
            <a:ext cx="3759835" cy="506095"/>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创建视图</a:t>
            </a:r>
          </a:p>
        </p:txBody>
      </p:sp>
      <p:sp>
        <p:nvSpPr>
          <p:cNvPr id="2" name="文本框 1"/>
          <p:cNvSpPr txBox="1"/>
          <p:nvPr/>
        </p:nvSpPr>
        <p:spPr>
          <a:xfrm>
            <a:off x="2254244" y="1145854"/>
            <a:ext cx="5820410" cy="553085"/>
          </a:xfrm>
          <a:prstGeom prst="rect">
            <a:avLst/>
          </a:prstGeom>
          <a:noFill/>
          <a:ln w="9525">
            <a:noFill/>
          </a:ln>
        </p:spPr>
        <p:txBody>
          <a:bodyPr wrap="square">
            <a:spAutoFit/>
          </a:bodyPr>
          <a:lstStyle/>
          <a:p>
            <a:pPr>
              <a:lnSpc>
                <a:spcPct val="150000"/>
              </a:lnSpc>
              <a:buClrTx/>
              <a:buSzTx/>
              <a:buFontTx/>
            </a:pPr>
            <a:r>
              <a:rPr sz="2000" b="0" dirty="0" err="1">
                <a:latin typeface="微软雅黑" panose="020B0503020204020204" pitchFamily="34" charset="-122"/>
                <a:ea typeface="微软雅黑" panose="020B0503020204020204" pitchFamily="34" charset="-122"/>
              </a:rPr>
              <a:t>在数据库hive_database中</a:t>
            </a:r>
            <a:r>
              <a:rPr sz="2000" b="0" dirty="0" err="1">
                <a:solidFill>
                  <a:schemeClr val="accent1"/>
                </a:solidFill>
                <a:latin typeface="微软雅黑" panose="020B0503020204020204" pitchFamily="34" charset="-122"/>
                <a:ea typeface="微软雅黑" panose="020B0503020204020204" pitchFamily="34" charset="-122"/>
              </a:rPr>
              <a:t>创建视图</a:t>
            </a:r>
            <a:r>
              <a:rPr sz="2000" b="0" dirty="0" err="1">
                <a:latin typeface="微软雅黑" panose="020B0503020204020204" pitchFamily="34" charset="-122"/>
                <a:ea typeface="微软雅黑" panose="020B0503020204020204" pitchFamily="34" charset="-122"/>
              </a:rPr>
              <a:t>view_table</a:t>
            </a:r>
            <a:r>
              <a:rPr lang="zh-CN" sz="2000" b="0" dirty="0">
                <a:latin typeface="微软雅黑" panose="020B0503020204020204" pitchFamily="34" charset="-122"/>
                <a:ea typeface="微软雅黑" panose="020B0503020204020204" pitchFamily="34" charset="-122"/>
              </a:rPr>
              <a:t>。</a:t>
            </a:r>
            <a:endParaRPr lang="zh-CN" sz="20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997576" y="2045750"/>
            <a:ext cx="9288154" cy="1337945"/>
          </a:xfrm>
          <a:prstGeom prst="rect">
            <a:avLst/>
          </a:prstGeom>
          <a:solidFill>
            <a:schemeClr val="bg1">
              <a:lumMod val="95000"/>
            </a:schemeClr>
          </a:solidFill>
          <a:ln w="9525">
            <a:noFill/>
          </a:ln>
        </p:spPr>
        <p:txBody>
          <a:bodyPr wrap="square">
            <a:spAutoFit/>
          </a:bodyPr>
          <a:lstStyle/>
          <a:p>
            <a:pPr indent="266700">
              <a:lnSpc>
                <a:spcPct val="150000"/>
              </a:lnSpc>
              <a:buClrTx/>
              <a:buSzTx/>
              <a:buNone/>
            </a:pPr>
            <a:r>
              <a:rPr sz="1800" b="0" dirty="0">
                <a:latin typeface="微软雅黑" panose="020B0503020204020204" pitchFamily="34" charset="-122"/>
                <a:ea typeface="微软雅黑" panose="020B0503020204020204" pitchFamily="34" charset="-122"/>
              </a:rPr>
              <a:t>CREATE VIEW IF NOT EXISTS </a:t>
            </a:r>
            <a:r>
              <a:rPr sz="1800" b="0" dirty="0" err="1">
                <a:latin typeface="微软雅黑" panose="020B0503020204020204" pitchFamily="34" charset="-122"/>
                <a:ea typeface="微软雅黑" panose="020B0503020204020204" pitchFamily="34" charset="-122"/>
              </a:rPr>
              <a:t>hive_database.view_table</a:t>
            </a:r>
            <a:endParaRPr sz="1800" b="0" dirty="0">
              <a:latin typeface="微软雅黑" panose="020B0503020204020204" pitchFamily="34" charset="-122"/>
              <a:ea typeface="微软雅黑" panose="020B0503020204020204" pitchFamily="34" charset="-122"/>
            </a:endParaRPr>
          </a:p>
          <a:p>
            <a:pPr indent="266700">
              <a:lnSpc>
                <a:spcPct val="150000"/>
              </a:lnSpc>
              <a:buClrTx/>
              <a:buSzTx/>
              <a:buNone/>
            </a:pPr>
            <a:r>
              <a:rPr sz="1800" b="0" dirty="0">
                <a:latin typeface="微软雅黑" panose="020B0503020204020204" pitchFamily="34" charset="-122"/>
                <a:ea typeface="微软雅黑" panose="020B0503020204020204" pitchFamily="34" charset="-122"/>
              </a:rPr>
              <a:t> COMMENT "This is a view table" </a:t>
            </a:r>
          </a:p>
          <a:p>
            <a:pPr indent="266700">
              <a:lnSpc>
                <a:spcPct val="150000"/>
              </a:lnSpc>
              <a:buClrTx/>
              <a:buSzTx/>
              <a:buNone/>
            </a:pPr>
            <a:r>
              <a:rPr sz="1800" b="0" dirty="0">
                <a:latin typeface="微软雅黑" panose="020B0503020204020204" pitchFamily="34" charset="-122"/>
                <a:ea typeface="微软雅黑" panose="020B0503020204020204" pitchFamily="34" charset="-122"/>
              </a:rPr>
              <a:t>AS SELECT </a:t>
            </a:r>
            <a:r>
              <a:rPr sz="1800" b="0" dirty="0" err="1">
                <a:latin typeface="微软雅黑" panose="020B0503020204020204" pitchFamily="34" charset="-122"/>
                <a:ea typeface="微软雅黑" panose="020B0503020204020204" pitchFamily="34" charset="-122"/>
              </a:rPr>
              <a:t>staff_name</a:t>
            </a:r>
            <a:r>
              <a:rPr sz="1800" b="0" dirty="0">
                <a:latin typeface="微软雅黑" panose="020B0503020204020204" pitchFamily="34" charset="-122"/>
                <a:ea typeface="微软雅黑" panose="020B0503020204020204" pitchFamily="34" charset="-122"/>
              </a:rPr>
              <a:t> FROM </a:t>
            </a:r>
            <a:r>
              <a:rPr sz="1800" b="0" dirty="0" err="1">
                <a:latin typeface="微软雅黑" panose="020B0503020204020204" pitchFamily="34" charset="-122"/>
                <a:ea typeface="微软雅黑" panose="020B0503020204020204" pitchFamily="34" charset="-122"/>
              </a:rPr>
              <a:t>hive_database.managed_table_new</a:t>
            </a:r>
            <a:r>
              <a:rPr sz="1800" b="0" dirty="0">
                <a:latin typeface="微软雅黑" panose="020B0503020204020204" pitchFamily="34" charset="-122"/>
                <a:ea typeface="微软雅黑" panose="020B0503020204020204" pitchFamily="34" charset="-122"/>
              </a:rPr>
              <a:t>;</a:t>
            </a:r>
            <a:endParaRPr sz="1800" dirty="0">
              <a:latin typeface="微软雅黑" panose="020B0503020204020204" pitchFamily="34" charset="-122"/>
              <a:ea typeface="微软雅黑" panose="020B0503020204020204" pitchFamily="34" charset="-122"/>
            </a:endParaRPr>
          </a:p>
        </p:txBody>
      </p:sp>
      <p:sp>
        <p:nvSpPr>
          <p:cNvPr id="5" name="文本框 4"/>
          <p:cNvSpPr txBox="1"/>
          <p:nvPr/>
        </p:nvSpPr>
        <p:spPr>
          <a:xfrm>
            <a:off x="1000586" y="3696885"/>
            <a:ext cx="9285144" cy="961225"/>
          </a:xfrm>
          <a:prstGeom prst="rect">
            <a:avLst/>
          </a:prstGeom>
          <a:noFill/>
          <a:ln w="9525">
            <a:noFill/>
          </a:ln>
        </p:spPr>
        <p:txBody>
          <a:bodyPr wrap="square">
            <a:spAutoFit/>
          </a:bodyPr>
          <a:lstStyle/>
          <a:p>
            <a:pPr indent="0" fontAlgn="auto">
              <a:lnSpc>
                <a:spcPct val="150000"/>
              </a:lnSpc>
            </a:pPr>
            <a:r>
              <a:rPr sz="2000" b="0" dirty="0" err="1">
                <a:latin typeface="微软雅黑" panose="020B0503020204020204" pitchFamily="34" charset="-122"/>
                <a:ea typeface="微软雅黑" panose="020B0503020204020204" pitchFamily="34" charset="-122"/>
              </a:rPr>
              <a:t>在Hive中执行“</a:t>
            </a:r>
            <a:r>
              <a:rPr sz="2000" b="0" dirty="0" err="1">
                <a:solidFill>
                  <a:schemeClr val="accent1"/>
                </a:solidFill>
                <a:latin typeface="微软雅黑" panose="020B0503020204020204" pitchFamily="34" charset="-122"/>
                <a:ea typeface="微软雅黑" panose="020B0503020204020204" pitchFamily="34" charset="-122"/>
              </a:rPr>
              <a:t>DESC</a:t>
            </a:r>
            <a:r>
              <a:rPr sz="2000" b="0" dirty="0">
                <a:solidFill>
                  <a:schemeClr val="accent1"/>
                </a:solidFill>
                <a:latin typeface="微软雅黑" panose="020B0503020204020204" pitchFamily="34" charset="-122"/>
                <a:ea typeface="微软雅黑" panose="020B0503020204020204" pitchFamily="34" charset="-122"/>
              </a:rPr>
              <a:t> view_table</a:t>
            </a:r>
            <a:r>
              <a:rPr sz="2000" b="0" dirty="0">
                <a:latin typeface="微软雅黑" panose="020B0503020204020204" pitchFamily="34" charset="-122"/>
                <a:ea typeface="微软雅黑" panose="020B0503020204020204" pitchFamily="34" charset="-122"/>
              </a:rPr>
              <a:t>;”</a:t>
            </a:r>
            <a:r>
              <a:rPr sz="2000" b="0" dirty="0" err="1">
                <a:latin typeface="微软雅黑" panose="020B0503020204020204" pitchFamily="34" charset="-122"/>
                <a:ea typeface="微软雅黑" panose="020B0503020204020204" pitchFamily="34" charset="-122"/>
              </a:rPr>
              <a:t>命令，</a:t>
            </a:r>
            <a:r>
              <a:rPr sz="2000" b="0" dirty="0" err="1">
                <a:solidFill>
                  <a:schemeClr val="accent1"/>
                </a:solidFill>
                <a:latin typeface="微软雅黑" panose="020B0503020204020204" pitchFamily="34" charset="-122"/>
                <a:ea typeface="微软雅黑" panose="020B0503020204020204" pitchFamily="34" charset="-122"/>
              </a:rPr>
              <a:t>查看数据库</a:t>
            </a:r>
            <a:r>
              <a:rPr sz="2000" b="0" dirty="0" err="1">
                <a:latin typeface="微软雅黑" panose="020B0503020204020204" pitchFamily="34" charset="-122"/>
                <a:ea typeface="微软雅黑" panose="020B0503020204020204" pitchFamily="34" charset="-122"/>
              </a:rPr>
              <a:t>hive_database中视图view_table的表结构信息</a:t>
            </a:r>
            <a:r>
              <a:rPr sz="2000" b="0" dirty="0">
                <a:latin typeface="微软雅黑" panose="020B0503020204020204" pitchFamily="34" charset="-122"/>
                <a:ea typeface="微软雅黑" panose="020B0503020204020204" pitchFamily="34" charset="-122"/>
              </a:rPr>
              <a:t>。</a:t>
            </a:r>
            <a:endParaRPr sz="2000" dirty="0">
              <a:latin typeface="微软雅黑" panose="020B0503020204020204" pitchFamily="34" charset="-122"/>
              <a:ea typeface="微软雅黑" panose="020B0503020204020204" pitchFamily="34" charset="-122"/>
            </a:endParaRPr>
          </a:p>
        </p:txBody>
      </p:sp>
      <p:sp>
        <p:nvSpPr>
          <p:cNvPr id="10" name="矩形 9"/>
          <p:cNvSpPr/>
          <p:nvPr/>
        </p:nvSpPr>
        <p:spPr>
          <a:xfrm>
            <a:off x="987170" y="1094735"/>
            <a:ext cx="1080120" cy="655325"/>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7" name="矩形 6"/>
          <p:cNvSpPr/>
          <p:nvPr/>
        </p:nvSpPr>
        <p:spPr>
          <a:xfrm>
            <a:off x="997576" y="1094735"/>
            <a:ext cx="9288154" cy="637825"/>
          </a:xfrm>
          <a:prstGeom prst="rect">
            <a:avLst/>
          </a:prstGeom>
          <a:noFill/>
          <a:ln w="9525">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3.6.2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查询视图信息</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15965" y="3030855"/>
            <a:ext cx="6039881" cy="1084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auto">
              <a:lnSpc>
                <a:spcPct val="150000"/>
              </a:lnSpc>
              <a:defRPr/>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掌握视图的基本操作，能够灵活使用HiveQL语句对Hive中的视图进行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查询</a:t>
            </a:r>
            <a:r>
              <a:rPr lang="zh-CN" altLang="en-US" sz="2000" dirty="0">
                <a:latin typeface="微软雅黑" panose="020B0503020204020204" pitchFamily="34" charset="-122"/>
                <a:ea typeface="微软雅黑" panose="020B0503020204020204" pitchFamily="34" charset="-122"/>
                <a:cs typeface="+mn-ea"/>
                <a:sym typeface="字魂58号-创中黑" panose="00000500000000000000" pitchFamily="2" charset="-122"/>
              </a:rPr>
              <a:t>的操作</a:t>
            </a:r>
          </a:p>
        </p:txBody>
      </p:sp>
      <p:grpSp>
        <p:nvGrpSpPr>
          <p:cNvPr id="19" name="组合 18"/>
          <p:cNvGrpSpPr/>
          <p:nvPr/>
        </p:nvGrpSpPr>
        <p:grpSpPr>
          <a:xfrm>
            <a:off x="5225415" y="332740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3f15e6573a385e41c33bb97e7105a62faa5c484"/>
</p:tagLst>
</file>

<file path=ppt/tags/tag10.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1.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2.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3.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14.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15.xml><?xml version="1.0" encoding="utf-8"?>
<p:tagLst xmlns:a="http://schemas.openxmlformats.org/drawingml/2006/main" xmlns:r="http://schemas.openxmlformats.org/officeDocument/2006/relationships" xmlns:p="http://schemas.openxmlformats.org/presentationml/2006/main">
  <p:tag name="PA" val="v5.2.7"/>
  <p:tag name="RESOURCELIBID_ANIM" val="460"/>
</p:tagLst>
</file>

<file path=ppt/tags/tag16.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7.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8.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19.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454*253"/>
  <p:tag name="TABLE_ENDDRAG_RECT" val="77*235*454*253"/>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7a9bace1-51e1-4f53-813c-334b7e4b5c69}"/>
  <p:tag name="TABLE_ENDDRAG_ORIGIN_RECT" val="838*312"/>
  <p:tag name="TABLE_ENDDRAG_RECT" val="71*201*838*312"/>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c26cc136-fdd6-459e-b17d-929dc7e3ee1e}"/>
  <p:tag name="TABLE_ENDDRAG_ORIGIN_RECT" val="860*264"/>
  <p:tag name="TABLE_ENDDRAG_RECT" val="46*244*860*264"/>
</p:tagLst>
</file>

<file path=ppt/tags/tag5.xml><?xml version="1.0" encoding="utf-8"?>
<p:tagLst xmlns:a="http://schemas.openxmlformats.org/drawingml/2006/main" xmlns:r="http://schemas.openxmlformats.org/officeDocument/2006/relationships" xmlns:p="http://schemas.openxmlformats.org/presentationml/2006/main">
  <p:tag name="KSO_WM_UNIT_TABLE_BEAUTIFY" val="smartTable{c26cc136-fdd6-459e-b17d-929dc7e3ee1e}"/>
  <p:tag name="TABLE_ENDDRAG_ORIGIN_RECT" val="817*278"/>
  <p:tag name="TABLE_ENDDRAG_RECT" val="78*157*817*278"/>
</p:tagLst>
</file>

<file path=ppt/tags/tag6.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7.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8.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ags/tag9.xml><?xml version="1.0" encoding="utf-8"?>
<p:tagLst xmlns:a="http://schemas.openxmlformats.org/drawingml/2006/main" xmlns:r="http://schemas.openxmlformats.org/officeDocument/2006/relationships" xmlns:p="http://schemas.openxmlformats.org/presentationml/2006/main">
  <p:tag name="PA" val="v5.2.7"/>
  <p:tag name="RESOURCELIBID_ANIM" val="450"/>
</p:tagLst>
</file>

<file path=ppt/theme/theme1.xml><?xml version="1.0" encoding="utf-8"?>
<a:theme xmlns:a="http://schemas.openxmlformats.org/drawingml/2006/main" name="webwppDef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ud0ofpxa">
      <a:majorFont>
        <a:latin typeface="字魂105号-简雅黑"/>
        <a:ea typeface="字魂105号-简雅黑"/>
        <a:cs typeface=""/>
      </a:majorFont>
      <a:minorFont>
        <a:latin typeface="字魂105号-简雅黑"/>
        <a:ea typeface="字魂105号-简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7440</Words>
  <Application>Microsoft Macintosh PowerPoint</Application>
  <PresentationFormat>自定义</PresentationFormat>
  <Paragraphs>955</Paragraphs>
  <Slides>126</Slides>
  <Notes>125</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126</vt:i4>
      </vt:variant>
    </vt:vector>
  </HeadingPairs>
  <TitlesOfParts>
    <vt:vector size="136" baseType="lpstr">
      <vt:lpstr>微软雅黑</vt:lpstr>
      <vt:lpstr>字魂105号-简雅黑</vt:lpstr>
      <vt:lpstr>Source Han Sans K Bold</vt:lpstr>
      <vt:lpstr>Arial</vt:lpstr>
      <vt:lpstr>Calibri</vt:lpstr>
      <vt:lpstr>Impact</vt:lpstr>
      <vt:lpstr>Times New Roman</vt:lpstr>
      <vt:lpstr>Wingdings</vt:lpstr>
      <vt:lpstr>webwppDefTheme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蓝白商务述职报告工作总结ppt模板</dc:title>
  <dc:creator>常董</dc:creator>
  <cp:lastModifiedBy>Lv0593</cp:lastModifiedBy>
  <cp:revision>1756</cp:revision>
  <dcterms:created xsi:type="dcterms:W3CDTF">2020-11-11T09:29:00Z</dcterms:created>
  <dcterms:modified xsi:type="dcterms:W3CDTF">2021-11-29T01:28:32Z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01C108EB2F684BDDBEEF4A1750CB65D1</vt:lpwstr>
  </property>
</Properties>
</file>