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5.xml" ContentType="application/vnd.openxmlformats-officedocument.presentationml.tags+xml"/>
  <Override PartName="/ppt/notesSlides/notesSlide31.xml" ContentType="application/vnd.openxmlformats-officedocument.presentationml.notesSlide+xml"/>
  <Override PartName="/ppt/tags/tag16.xml" ContentType="application/vnd.openxmlformats-officedocument.presentationml.tags+xml"/>
  <Override PartName="/ppt/notesSlides/notesSlide32.xml" ContentType="application/vnd.openxmlformats-officedocument.presentationml.notesSlide+xml"/>
  <Override PartName="/ppt/tags/tag17.xml" ContentType="application/vnd.openxmlformats-officedocument.presentationml.tags+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7" r:id="rId2"/>
  </p:sldMasterIdLst>
  <p:notesMasterIdLst>
    <p:notesMasterId r:id="rId41"/>
  </p:notesMasterIdLst>
  <p:handoutMasterIdLst>
    <p:handoutMasterId r:id="rId42"/>
  </p:handoutMasterIdLst>
  <p:sldIdLst>
    <p:sldId id="325" r:id="rId3"/>
    <p:sldId id="264" r:id="rId4"/>
    <p:sldId id="328" r:id="rId5"/>
    <p:sldId id="327" r:id="rId6"/>
    <p:sldId id="309" r:id="rId7"/>
    <p:sldId id="437" r:id="rId8"/>
    <p:sldId id="372" r:id="rId9"/>
    <p:sldId id="519" r:id="rId10"/>
    <p:sldId id="259" r:id="rId11"/>
    <p:sldId id="411" r:id="rId12"/>
    <p:sldId id="487" r:id="rId13"/>
    <p:sldId id="352" r:id="rId14"/>
    <p:sldId id="353" r:id="rId15"/>
    <p:sldId id="354" r:id="rId16"/>
    <p:sldId id="412" r:id="rId17"/>
    <p:sldId id="466" r:id="rId18"/>
    <p:sldId id="376" r:id="rId19"/>
    <p:sldId id="377" r:id="rId20"/>
    <p:sldId id="340" r:id="rId21"/>
    <p:sldId id="379" r:id="rId22"/>
    <p:sldId id="380" r:id="rId23"/>
    <p:sldId id="382" r:id="rId24"/>
    <p:sldId id="394" r:id="rId25"/>
    <p:sldId id="395" r:id="rId26"/>
    <p:sldId id="396" r:id="rId27"/>
    <p:sldId id="397" r:id="rId28"/>
    <p:sldId id="399" r:id="rId29"/>
    <p:sldId id="401" r:id="rId30"/>
    <p:sldId id="398" r:id="rId31"/>
    <p:sldId id="520" r:id="rId32"/>
    <p:sldId id="403" r:id="rId33"/>
    <p:sldId id="404" r:id="rId34"/>
    <p:sldId id="405" r:id="rId35"/>
    <p:sldId id="514" r:id="rId36"/>
    <p:sldId id="406" r:id="rId37"/>
    <p:sldId id="320" r:id="rId38"/>
    <p:sldId id="407" r:id="rId39"/>
    <p:sldId id="326" r:id="rId40"/>
  </p:sldIdLst>
  <p:sldSz cx="12190413" cy="6859588"/>
  <p:notesSz cx="6858000" cy="9144000"/>
  <p:custDataLst>
    <p:tags r:id="rId43"/>
  </p:custDataLst>
  <p:defaultText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2">
          <p15:clr>
            <a:srgbClr val="A4A3A4"/>
          </p15:clr>
        </p15:guide>
        <p15:guide id="2" pos="227">
          <p15:clr>
            <a:srgbClr val="A4A3A4"/>
          </p15:clr>
        </p15:guide>
        <p15:guide id="3" pos="6550">
          <p15:clr>
            <a:srgbClr val="A4A3A4"/>
          </p15:clr>
        </p15:guide>
      </p15:sldGuideLst>
    </p:ext>
    <p:ext uri="{2D200454-40CA-4A62-9FC3-DE9A4176ACB9}">
      <p15:notesGuideLst xmlns:p15="http://schemas.microsoft.com/office/powerpoint/2012/main">
        <p15:guide id="1" orient="horz" pos="2962">
          <p15:clr>
            <a:srgbClr val="A4A3A4"/>
          </p15:clr>
        </p15:guide>
        <p15:guide id="2" pos="2195">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孟方思" initials="mfs" lastIdx="1" clrIdx="0"/>
  <p:cmAuthor id="2" name="LD" initials="L" lastIdx="2" clrIdx="1"/>
  <p:cmAuthor id="3" name="Lv0593" initials="L" lastIdx="15"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75CC"/>
    <a:srgbClr val="FAFAFA"/>
    <a:srgbClr val="005DA2"/>
    <a:srgbClr val="F2F2F2"/>
    <a:srgbClr val="1369B2"/>
    <a:srgbClr val="006BBC"/>
    <a:srgbClr val="008DF6"/>
    <a:srgbClr val="F5F5F5"/>
    <a:srgbClr val="3992D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348" autoAdjust="0"/>
    <p:restoredTop sz="94660" autoAdjust="0"/>
  </p:normalViewPr>
  <p:slideViewPr>
    <p:cSldViewPr>
      <p:cViewPr varScale="1">
        <p:scale>
          <a:sx n="76" d="100"/>
          <a:sy n="76" d="100"/>
        </p:scale>
        <p:origin x="216" y="576"/>
      </p:cViewPr>
      <p:guideLst>
        <p:guide orient="horz" pos="2222"/>
        <p:guide pos="227"/>
        <p:guide pos="655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962"/>
        <p:guide pos="2195"/>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47"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 Id="rId48"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2021/11/25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2021/11/25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和副标题">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669777" y="2309308"/>
            <a:ext cx="10850541" cy="899333"/>
          </a:xfrm>
        </p:spPr>
        <p:txBody>
          <a:bodyPr lIns="101600" tIns="38100" rIns="25400" bIns="38100" anchor="t" anchorCtr="0">
            <a:noAutofit/>
          </a:bodyPr>
          <a:lstStyle>
            <a:lvl1pPr algn="ctr">
              <a:defRPr sz="5400" b="0" spc="600">
                <a:effectLst/>
                <a:latin typeface="+mn-ea"/>
                <a:ea typeface="+mn-ea"/>
              </a:defRPr>
            </a:lvl1pPr>
          </a:lstStyle>
          <a:p>
            <a:r>
              <a:rPr lang="zh-CN" altLang="en-US" dirty="0"/>
              <a:t>单击此处编辑标题</a:t>
            </a:r>
          </a:p>
        </p:txBody>
      </p:sp>
      <p:sp>
        <p:nvSpPr>
          <p:cNvPr id="3" name="副标题 2"/>
          <p:cNvSpPr>
            <a:spLocks noGrp="1"/>
          </p:cNvSpPr>
          <p:nvPr>
            <p:ph type="subTitle" idx="1" hasCustomPrompt="1"/>
          </p:nvPr>
        </p:nvSpPr>
        <p:spPr>
          <a:xfrm>
            <a:off x="669820" y="3566185"/>
            <a:ext cx="10850454" cy="801518"/>
          </a:xfrm>
        </p:spPr>
        <p:txBody>
          <a:bodyPr lIns="101600" tIns="38100" rIns="76200" bIns="38100" anchor="ctr" anchorCtr="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dirty="0"/>
              <a:t>单击此处编辑副标题</a:t>
            </a:r>
          </a:p>
        </p:txBody>
      </p:sp>
      <p:sp>
        <p:nvSpPr>
          <p:cNvPr id="17" name="页脚占位符 16"/>
          <p:cNvSpPr>
            <a:spLocks noGrp="1"/>
          </p:cNvSpPr>
          <p:nvPr>
            <p:ph type="ftr" sz="quarter" idx="11"/>
          </p:nvPr>
        </p:nvSpPr>
        <p:spPr/>
        <p:txBody>
          <a:bodyPr/>
          <a:lstStyle>
            <a:lvl1pPr>
              <a:defRPr>
                <a:latin typeface="+mn-ea"/>
              </a:defRPr>
            </a:lvl1pPr>
          </a:lstStyle>
          <a:p>
            <a:endParaRPr lang="zh-CN" altLang="en-US" dirty="0"/>
          </a:p>
        </p:txBody>
      </p:sp>
      <p:sp>
        <p:nvSpPr>
          <p:cNvPr id="18" name="灯片编号占位符 17"/>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cxnSp>
        <p:nvCxnSpPr>
          <p:cNvPr id="7" name="直接连接符 6"/>
          <p:cNvCxnSpPr/>
          <p:nvPr userDrawn="1"/>
        </p:nvCxnSpPr>
        <p:spPr>
          <a:xfrm>
            <a:off x="1007304" y="834057"/>
            <a:ext cx="1046380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431315" y="390618"/>
            <a:ext cx="520428" cy="274702"/>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 name="TextBox 4"/>
          <p:cNvSpPr txBox="1"/>
          <p:nvPr userDrawn="1"/>
        </p:nvSpPr>
        <p:spPr>
          <a:xfrm>
            <a:off x="305731" y="6526138"/>
            <a:ext cx="2909155" cy="276999"/>
          </a:xfrm>
          <a:prstGeom prst="rect">
            <a:avLst/>
          </a:prstGeom>
          <a:noFill/>
        </p:spPr>
        <p:txBody>
          <a:bodyPr wrap="square" rtlCol="0">
            <a:spAutoFit/>
          </a:bodyPr>
          <a:lstStyle/>
          <a:p>
            <a:r>
              <a:rPr lang="en-US" altLang="zh-CN" sz="1200" b="0" dirty="0" err="1">
                <a:solidFill>
                  <a:srgbClr val="595959"/>
                </a:solidFill>
                <a:latin typeface="微软雅黑" panose="020B0503020204020204" pitchFamily="34" charset="-122"/>
                <a:ea typeface="微软雅黑" panose="020B0503020204020204" pitchFamily="34" charset="-122"/>
              </a:rPr>
              <a:t>yx.ityxb.com</a:t>
            </a:r>
            <a:endParaRPr lang="zh-CN" altLang="en-US" sz="1200" b="0" dirty="0">
              <a:solidFill>
                <a:srgbClr val="595959"/>
              </a:solidFill>
              <a:latin typeface="微软雅黑" panose="020B0503020204020204" pitchFamily="34" charset="-122"/>
              <a:ea typeface="微软雅黑" panose="020B0503020204020204" pitchFamily="34" charset="-122"/>
            </a:endParaRPr>
          </a:p>
        </p:txBody>
      </p:sp>
      <p:sp>
        <p:nvSpPr>
          <p:cNvPr id="6" name="矩形 5"/>
          <p:cNvSpPr/>
          <p:nvPr userDrawn="1"/>
        </p:nvSpPr>
        <p:spPr>
          <a:xfrm>
            <a:off x="0" y="6794447"/>
            <a:ext cx="10631710" cy="84639"/>
          </a:xfrm>
          <a:prstGeom prst="rect">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userDrawn="1"/>
        </p:nvSpPr>
        <p:spPr>
          <a:xfrm>
            <a:off x="10703717" y="6794446"/>
            <a:ext cx="1486695" cy="84639"/>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903518" y="294845"/>
            <a:ext cx="2595061" cy="40505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7922"/>
            <a:ext cx="10361851" cy="1362390"/>
          </a:xfrm>
        </p:spPr>
        <p:txBody>
          <a:bodyPr anchor="t"/>
          <a:lstStyle>
            <a:lvl1pPr algn="l">
              <a:defRPr sz="5300" b="1" cap="all"/>
            </a:lvl1pPr>
          </a:lstStyle>
          <a:p>
            <a:r>
              <a:rPr lang="zh-CN" altLang="en-US"/>
              <a:t>单击此处编辑母版标题样式</a:t>
            </a:r>
          </a:p>
        </p:txBody>
      </p:sp>
      <p:sp>
        <p:nvSpPr>
          <p:cNvPr id="3" name="文本占位符 2"/>
          <p:cNvSpPr>
            <a:spLocks noGrp="1"/>
          </p:cNvSpPr>
          <p:nvPr>
            <p:ph type="body" idx="1"/>
          </p:nvPr>
        </p:nvSpPr>
        <p:spPr>
          <a:xfrm>
            <a:off x="962959" y="2907386"/>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1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572"/>
            <a:ext cx="5384099" cy="4527011"/>
          </a:xfrm>
        </p:spPr>
        <p:txBody>
          <a:bodyPr/>
          <a:lstStyle>
            <a:lvl1pPr>
              <a:defRPr sz="37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4" name="内容占位符 3"/>
          <p:cNvSpPr>
            <a:spLocks noGrp="1"/>
          </p:cNvSpPr>
          <p:nvPr>
            <p:ph sz="half" idx="2"/>
          </p:nvPr>
        </p:nvSpPr>
        <p:spPr>
          <a:xfrm>
            <a:off x="609521" y="2175378"/>
            <a:ext cx="5386216"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2"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a:t>单击此处编辑母版文本样式</a:t>
            </a:r>
          </a:p>
        </p:txBody>
      </p:sp>
      <p:sp>
        <p:nvSpPr>
          <p:cNvPr id="6" name="内容占位符 5"/>
          <p:cNvSpPr>
            <a:spLocks noGrp="1"/>
          </p:cNvSpPr>
          <p:nvPr>
            <p:ph sz="quarter" idx="4"/>
          </p:nvPr>
        </p:nvSpPr>
        <p:spPr>
          <a:xfrm>
            <a:off x="6192562" y="2175378"/>
            <a:ext cx="5388332" cy="3952203"/>
          </a:xfrm>
        </p:spPr>
        <p:txBody>
          <a:bodyPr/>
          <a:lstStyle>
            <a:lvl1pPr>
              <a:defRPr sz="3200"/>
            </a:lvl1pPr>
            <a:lvl2pPr>
              <a:defRPr sz="27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8" name="等腰三角形 7"/>
          <p:cNvSpPr/>
          <p:nvPr userDrawn="1"/>
        </p:nvSpPr>
        <p:spPr>
          <a:xfrm flipH="1" flipV="1">
            <a:off x="-767029" y="-29126"/>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flipH="1" flipV="1">
            <a:off x="1413539" y="0"/>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a:off x="6085438" y="4298493"/>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693670"/>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椭圆 1"/>
          <p:cNvSpPr/>
          <p:nvPr userDrawn="1"/>
        </p:nvSpPr>
        <p:spPr>
          <a:xfrm>
            <a:off x="9998623" y="3693670"/>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118890" y="5045086"/>
            <a:ext cx="3952633" cy="616956"/>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cxnSp>
        <p:nvCxnSpPr>
          <p:cNvPr id="8" name="直接连接符 7"/>
          <p:cNvCxnSpPr/>
          <p:nvPr userDrawn="1"/>
        </p:nvCxnSpPr>
        <p:spPr>
          <a:xfrm>
            <a:off x="984634" y="1413103"/>
            <a:ext cx="10198475"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8"/>
          <p:cNvGrpSpPr/>
          <p:nvPr userDrawn="1"/>
        </p:nvGrpSpPr>
        <p:grpSpPr>
          <a:xfrm>
            <a:off x="10607120" y="654595"/>
            <a:ext cx="575989" cy="577246"/>
            <a:chOff x="6084168" y="1274820"/>
            <a:chExt cx="432048" cy="432834"/>
          </a:xfrm>
        </p:grpSpPr>
        <p:sp>
          <p:nvSpPr>
            <p:cNvPr id="10"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8879153" y="655120"/>
            <a:ext cx="575989" cy="576197"/>
            <a:chOff x="4788024" y="1275213"/>
            <a:chExt cx="432048" cy="432048"/>
          </a:xfrm>
        </p:grpSpPr>
        <p:sp>
          <p:nvSpPr>
            <p:cNvPr id="1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5" name="组合 14"/>
          <p:cNvGrpSpPr/>
          <p:nvPr userDrawn="1"/>
        </p:nvGrpSpPr>
        <p:grpSpPr>
          <a:xfrm>
            <a:off x="9743137" y="654595"/>
            <a:ext cx="577036" cy="577246"/>
            <a:chOff x="5436096" y="1274820"/>
            <a:chExt cx="432833" cy="432834"/>
          </a:xfrm>
        </p:grpSpPr>
        <p:sp>
          <p:nvSpPr>
            <p:cNvPr id="1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8" name="组合 17"/>
          <p:cNvGrpSpPr/>
          <p:nvPr userDrawn="1"/>
        </p:nvGrpSpPr>
        <p:grpSpPr>
          <a:xfrm>
            <a:off x="7151187" y="654595"/>
            <a:ext cx="577036" cy="577246"/>
            <a:chOff x="3491880" y="1274820"/>
            <a:chExt cx="432833" cy="432834"/>
          </a:xfrm>
        </p:grpSpPr>
        <p:sp>
          <p:nvSpPr>
            <p:cNvPr id="19"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21" name="组合 20"/>
          <p:cNvGrpSpPr/>
          <p:nvPr userDrawn="1"/>
        </p:nvGrpSpPr>
        <p:grpSpPr>
          <a:xfrm>
            <a:off x="8015170" y="654595"/>
            <a:ext cx="577036" cy="577246"/>
            <a:chOff x="4139952" y="1274820"/>
            <a:chExt cx="432833" cy="432834"/>
          </a:xfrm>
        </p:grpSpPr>
        <p:sp>
          <p:nvSpPr>
            <p:cNvPr id="2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正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文本占位符 6"/>
          <p:cNvSpPr>
            <a:spLocks noGrp="1"/>
          </p:cNvSpPr>
          <p:nvPr>
            <p:ph type="body" idx="1" hasCustomPrompt="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pic>
        <p:nvPicPr>
          <p:cNvPr id="16" name="图片 1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22998" y="3789834"/>
            <a:ext cx="3952633" cy="616956"/>
          </a:xfrm>
          <a:prstGeom prst="rect">
            <a:avLst/>
          </a:prstGeom>
        </p:spPr>
      </p:pic>
      <p:sp>
        <p:nvSpPr>
          <p:cNvPr id="4" name="日期占位符 3"/>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40" name="等腰三角形 39"/>
          <p:cNvSpPr/>
          <p:nvPr userDrawn="1"/>
        </p:nvSpPr>
        <p:spPr>
          <a:xfrm>
            <a:off x="7741543" y="3609725"/>
            <a:ext cx="6887119" cy="3248275"/>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flipH="1" flipV="1">
            <a:off x="-766394" y="-28491"/>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flipH="1" flipV="1">
            <a:off x="1414174" y="635"/>
            <a:ext cx="3825848" cy="1804442"/>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a:off x="6086073" y="4299128"/>
            <a:ext cx="5426766" cy="2559507"/>
          </a:xfrm>
          <a:prstGeom prst="triangle">
            <a:avLst/>
          </a:prstGeom>
          <a:solidFill>
            <a:srgbClr val="E9EAEF">
              <a:alpha val="5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p:nvPr userDrawn="1"/>
        </p:nvGrpSpPr>
        <p:grpSpPr>
          <a:xfrm>
            <a:off x="2308773" y="3437345"/>
            <a:ext cx="7551038" cy="105497"/>
            <a:chOff x="2101845" y="3387257"/>
            <a:chExt cx="7551038" cy="105497"/>
          </a:xfrm>
        </p:grpSpPr>
        <p:cxnSp>
          <p:nvCxnSpPr>
            <p:cNvPr id="42" name="直接连接符 41"/>
            <p:cNvCxnSpPr/>
            <p:nvPr/>
          </p:nvCxnSpPr>
          <p:spPr>
            <a:xfrm>
              <a:off x="2369489" y="3440005"/>
              <a:ext cx="7283394" cy="0"/>
            </a:xfrm>
            <a:prstGeom prst="line">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01845" y="3387257"/>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userDrawn="1"/>
        </p:nvSpPr>
        <p:spPr>
          <a:xfrm>
            <a:off x="10011958" y="3437345"/>
            <a:ext cx="105497" cy="105497"/>
          </a:xfrm>
          <a:prstGeom prst="ellipse">
            <a:avLst/>
          </a:prstGeom>
          <a:solidFill>
            <a:schemeClr val="tx1">
              <a:lumMod val="75000"/>
              <a:lumOff val="2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descr="寄语(1)"/>
          <p:cNvPicPr>
            <a:picLocks noChangeAspect="1"/>
          </p:cNvPicPr>
          <p:nvPr userDrawn="1"/>
        </p:nvPicPr>
        <p:blipFill>
          <a:blip r:embed="rId3"/>
          <a:srcRect l="114" t="60287" r="-114" b="572"/>
          <a:stretch>
            <a:fillRect/>
          </a:stretch>
        </p:blipFill>
        <p:spPr>
          <a:xfrm>
            <a:off x="2480310" y="2508250"/>
            <a:ext cx="7532370" cy="1657985"/>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702"/>
            <a:ext cx="8025355" cy="585288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2021/11/25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标题与图文">
    <p:spTree>
      <p:nvGrpSpPr>
        <p:cNvPr id="1" name=""/>
        <p:cNvGrpSpPr/>
        <p:nvPr/>
      </p:nvGrpSpPr>
      <p:grpSpPr>
        <a:xfrm>
          <a:off x="0" y="0"/>
          <a:ext cx="0" cy="0"/>
          <a:chOff x="0" y="0"/>
          <a:chExt cx="0" cy="0"/>
        </a:xfrm>
      </p:grpSpPr>
      <p:sp>
        <p:nvSpPr>
          <p:cNvPr id="3" name="页脚占位符 2"/>
          <p:cNvSpPr>
            <a:spLocks noGrp="1"/>
          </p:cNvSpPr>
          <p:nvPr>
            <p:ph type="ftr" sz="quarter" idx="11"/>
          </p:nvPr>
        </p:nvSpPr>
        <p:spPr/>
        <p:txBody>
          <a:bodyPr/>
          <a:lstStyle>
            <a:lvl1pPr>
              <a:defRPr>
                <a:latin typeface="+mn-ea"/>
              </a:defRPr>
            </a:lvl1pPr>
          </a:lstStyle>
          <a:p>
            <a:endParaRPr lang="zh-CN" altLang="en-US"/>
          </a:p>
        </p:txBody>
      </p:sp>
      <p:sp>
        <p:nvSpPr>
          <p:cNvPr id="4" name="灯片编号占位符 3"/>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5" name="标题 4"/>
          <p:cNvSpPr>
            <a:spLocks noGrp="1"/>
          </p:cNvSpPr>
          <p:nvPr>
            <p:ph type="title" hasCustomPrompt="1"/>
          </p:nvPr>
        </p:nvSpPr>
        <p:spPr>
          <a:xfrm>
            <a:off x="839974" y="727845"/>
            <a:ext cx="3931306" cy="1115266"/>
          </a:xfrm>
        </p:spPr>
        <p:txBody>
          <a:bodyPr anchor="ctr" anchorCtr="0"/>
          <a:lstStyle>
            <a:lvl1pPr>
              <a:defRPr sz="3200">
                <a:latin typeface="+mn-ea"/>
                <a:ea typeface="+mn-ea"/>
              </a:defRPr>
            </a:lvl1pPr>
          </a:lstStyle>
          <a:p>
            <a:r>
              <a:rPr lang="zh-CN" altLang="en-US"/>
              <a:t>单击此处编辑标题</a:t>
            </a:r>
          </a:p>
        </p:txBody>
      </p:sp>
      <p:sp>
        <p:nvSpPr>
          <p:cNvPr id="6" name="内容占位符 5"/>
          <p:cNvSpPr>
            <a:spLocks noGrp="1"/>
          </p:cNvSpPr>
          <p:nvPr>
            <p:ph idx="1" hasCustomPrompt="1"/>
          </p:nvPr>
        </p:nvSpPr>
        <p:spPr>
          <a:xfrm>
            <a:off x="5137617" y="727845"/>
            <a:ext cx="6171235" cy="5404215"/>
          </a:xfrm>
        </p:spPr>
        <p:txBody>
          <a:bodyPr/>
          <a:lstStyle>
            <a:lvl1pPr>
              <a:defRPr sz="2400">
                <a:latin typeface="+mn-ea"/>
                <a:ea typeface="+mn-ea"/>
              </a:defRPr>
            </a:lvl1pPr>
            <a:lvl2pPr marL="457200" indent="0">
              <a:buNone/>
              <a:defRPr sz="2400">
                <a:latin typeface="+mn-ea"/>
                <a:ea typeface="+mn-ea"/>
              </a:defRPr>
            </a:lvl2pPr>
            <a:lvl3pPr>
              <a:defRPr sz="2400">
                <a:latin typeface="+mn-ea"/>
                <a:ea typeface="+mn-ea"/>
              </a:defRPr>
            </a:lvl3pPr>
            <a:lvl4pPr>
              <a:defRPr sz="2400">
                <a:latin typeface="+mn-ea"/>
                <a:ea typeface="+mn-ea"/>
              </a:defRPr>
            </a:lvl4pPr>
            <a:lvl5pPr>
              <a:defRPr sz="2400">
                <a:latin typeface="+mn-ea"/>
                <a:ea typeface="+mn-ea"/>
              </a:defRPr>
            </a:lvl5pPr>
            <a:lvl6pPr>
              <a:defRPr sz="2000"/>
            </a:lvl6pPr>
            <a:lvl7pPr>
              <a:defRPr sz="2000"/>
            </a:lvl7pPr>
            <a:lvl8pPr>
              <a:defRPr sz="2000"/>
            </a:lvl8pPr>
            <a:lvl9pPr>
              <a:defRPr sz="2000"/>
            </a:lvl9pPr>
          </a:lstStyle>
          <a:p>
            <a:pPr lvl="0"/>
            <a:r>
              <a:rPr lang="zh-CN" altLang="en-US"/>
              <a:t>单击此处编辑正文</a:t>
            </a:r>
          </a:p>
        </p:txBody>
      </p:sp>
      <p:sp>
        <p:nvSpPr>
          <p:cNvPr id="7" name="文本占位符 6"/>
          <p:cNvSpPr>
            <a:spLocks noGrp="1"/>
          </p:cNvSpPr>
          <p:nvPr>
            <p:ph type="body" sz="half" idx="2" hasCustomPrompt="1"/>
          </p:nvPr>
        </p:nvSpPr>
        <p:spPr>
          <a:xfrm>
            <a:off x="839974" y="2240060"/>
            <a:ext cx="3931306" cy="3892636"/>
          </a:xfrm>
        </p:spPr>
        <p:txBody>
          <a:bodyPr/>
          <a:lstStyle>
            <a:lvl1pPr marL="342900" indent="-342900">
              <a:buFont typeface="Arial" panose="020B0604020202020204" pitchFamily="34" charset="0"/>
              <a:buChar char="•"/>
              <a:defRPr sz="2400">
                <a:latin typeface="+mn-ea"/>
                <a:ea typeface="+mn-ea"/>
              </a:defRPr>
            </a:lvl1pPr>
            <a:lvl2pPr marL="457200" indent="0">
              <a:buNone/>
              <a:defRPr sz="1400"/>
            </a:lvl2pPr>
            <a:lvl3pPr marL="914400" indent="0">
              <a:buNone/>
              <a:defRPr sz="1200"/>
            </a:lvl3pPr>
            <a:lvl4pPr marL="1371600" indent="0">
              <a:buNone/>
              <a:defRPr sz="1000"/>
            </a:lvl4pPr>
            <a:lvl5pPr marL="1828800"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a:t>单击此处编辑正文</a:t>
            </a:r>
          </a:p>
          <a:p>
            <a:pPr lvl="0"/>
            <a:r>
              <a:rPr lang="zh-CN" altLang="en-US">
                <a:sym typeface="+mn-ea"/>
              </a:rPr>
              <a:t>单击此处编辑正文</a:t>
            </a:r>
            <a:endParaRPr lang="zh-CN" altLang="en-US"/>
          </a:p>
          <a:p>
            <a:pPr lvl="0"/>
            <a:r>
              <a:rPr lang="zh-CN" altLang="en-US">
                <a:sym typeface="+mn-ea"/>
              </a:rPr>
              <a:t>单击此处编辑正文</a:t>
            </a:r>
            <a:endParaRPr lang="zh-CN" altLang="en-US"/>
          </a:p>
          <a:p>
            <a:pPr lvl="0"/>
            <a:r>
              <a:rPr lang="zh-CN" altLang="en-US">
                <a:sym typeface="+mn-ea"/>
              </a:rPr>
              <a:t>单击此处编辑正文</a:t>
            </a:r>
          </a:p>
          <a:p>
            <a:pPr lvl="0"/>
            <a:r>
              <a:rPr lang="zh-CN" altLang="en-US">
                <a:sym typeface="+mn-ea"/>
              </a:rPr>
              <a:t>单击此处编辑正文</a:t>
            </a:r>
            <a:endParaRPr lang="zh-CN" altLang="en-US"/>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图片与注释">
    <p:spTree>
      <p:nvGrpSpPr>
        <p:cNvPr id="1" name=""/>
        <p:cNvGrpSpPr/>
        <p:nvPr/>
      </p:nvGrpSpPr>
      <p:grpSpPr>
        <a:xfrm>
          <a:off x="0" y="0"/>
          <a:ext cx="0" cy="0"/>
          <a:chOff x="0" y="0"/>
          <a:chExt cx="0" cy="0"/>
        </a:xfrm>
      </p:grpSpPr>
      <p:sp>
        <p:nvSpPr>
          <p:cNvPr id="6" name="页脚占位符 5"/>
          <p:cNvSpPr>
            <a:spLocks noGrp="1"/>
          </p:cNvSpPr>
          <p:nvPr>
            <p:ph type="ftr" sz="quarter" idx="11"/>
          </p:nvPr>
        </p:nvSpPr>
        <p:spPr/>
        <p:txBody>
          <a:bodyPr/>
          <a:lstStyle>
            <a:lvl1pPr>
              <a:defRPr>
                <a:latin typeface="+mn-ea"/>
              </a:defRPr>
            </a:lvl1pPr>
          </a:lstStyle>
          <a:p>
            <a:endParaRPr lang="zh-CN" altLang="en-US" dirty="0"/>
          </a:p>
        </p:txBody>
      </p:sp>
      <p:sp>
        <p:nvSpPr>
          <p:cNvPr id="7" name="灯片编号占位符 6"/>
          <p:cNvSpPr>
            <a:spLocks noGrp="1"/>
          </p:cNvSpPr>
          <p:nvPr>
            <p:ph type="sldNum" sz="quarter" idx="12"/>
          </p:nvPr>
        </p:nvSpPr>
        <p:spPr/>
        <p:txBody>
          <a:bodyPr/>
          <a:lstStyle>
            <a:lvl1pPr>
              <a:defRPr>
                <a:latin typeface="+mn-ea"/>
              </a:defRPr>
            </a:lvl1pPr>
          </a:lstStyle>
          <a:p>
            <a:fld id="{FABC47A4-756D-490B-A52F-7D9E2C9FC05F}" type="slidenum">
              <a:rPr lang="zh-CN" altLang="en-US" smtClean="0"/>
              <a:t>‹#›</a:t>
            </a:fld>
            <a:endParaRPr lang="zh-CN" altLang="en-US"/>
          </a:p>
        </p:txBody>
      </p:sp>
      <p:sp>
        <p:nvSpPr>
          <p:cNvPr id="9" name="标题 8"/>
          <p:cNvSpPr>
            <a:spLocks noGrp="1"/>
          </p:cNvSpPr>
          <p:nvPr>
            <p:ph type="title" hasCustomPrompt="1"/>
          </p:nvPr>
        </p:nvSpPr>
        <p:spPr>
          <a:xfrm>
            <a:off x="669820" y="5606183"/>
            <a:ext cx="10850454" cy="558268"/>
          </a:xfrm>
        </p:spPr>
        <p:txBody>
          <a:bodyPr/>
          <a:lstStyle>
            <a:lvl1pPr>
              <a:defRPr b="0">
                <a:latin typeface="+mn-ea"/>
                <a:ea typeface="+mn-ea"/>
              </a:defRPr>
            </a:lvl1pPr>
          </a:lstStyle>
          <a:p>
            <a:r>
              <a:rPr lang="zh-CN" altLang="en-US"/>
              <a:t>单击此处编辑正文</a:t>
            </a:r>
          </a:p>
        </p:txBody>
      </p:sp>
      <p:sp>
        <p:nvSpPr>
          <p:cNvPr id="8" name="内容占位符 7"/>
          <p:cNvSpPr>
            <a:spLocks noGrp="1"/>
          </p:cNvSpPr>
          <p:nvPr>
            <p:ph idx="1" hasCustomPrompt="1"/>
          </p:nvPr>
        </p:nvSpPr>
        <p:spPr>
          <a:xfrm>
            <a:off x="669820" y="641469"/>
            <a:ext cx="10850454" cy="4556969"/>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vertTitleAndTx" preserve="1">
  <p:cSld name="单张大图">
    <p:spTree>
      <p:nvGrpSpPr>
        <p:cNvPr id="1" name=""/>
        <p:cNvGrpSpPr/>
        <p:nvPr/>
      </p:nvGrpSpPr>
      <p:grpSpPr>
        <a:xfrm>
          <a:off x="0" y="0"/>
          <a:ext cx="0" cy="0"/>
          <a:chOff x="0" y="0"/>
          <a:chExt cx="0" cy="0"/>
        </a:xfrm>
      </p:grpSpPr>
      <p:sp>
        <p:nvSpPr>
          <p:cNvPr id="5" name="页脚占位符 4"/>
          <p:cNvSpPr>
            <a:spLocks noGrp="1"/>
          </p:cNvSpPr>
          <p:nvPr>
            <p:ph type="ftr" sz="quarter" idx="11"/>
          </p:nvPr>
        </p:nvSpPr>
        <p:spPr/>
        <p:txBody>
          <a:bodyPr/>
          <a:lstStyle>
            <a:lvl1pPr>
              <a:defRPr>
                <a:latin typeface="+mn-ea"/>
              </a:defRPr>
            </a:lvl1pPr>
          </a:lstStyle>
          <a:p>
            <a:endParaRPr lang="zh-CN" altLang="en-US"/>
          </a:p>
        </p:txBody>
      </p:sp>
      <p:sp>
        <p:nvSpPr>
          <p:cNvPr id="6" name="灯片编号占位符 5"/>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7" name="内容占位符 6"/>
          <p:cNvSpPr>
            <a:spLocks noGrp="1"/>
          </p:cNvSpPr>
          <p:nvPr>
            <p:ph idx="1" hasCustomPrompt="1"/>
          </p:nvPr>
        </p:nvSpPr>
        <p:spPr>
          <a:xfrm>
            <a:off x="0" y="0"/>
            <a:ext cx="12194539" cy="6869432"/>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4572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两联图片">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内容占位符 1"/>
          <p:cNvSpPr>
            <a:spLocks noGrp="1"/>
          </p:cNvSpPr>
          <p:nvPr>
            <p:ph sz="half" idx="2" hasCustomPrompt="1"/>
          </p:nvPr>
        </p:nvSpPr>
        <p:spPr>
          <a:xfrm>
            <a:off x="467922"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单击此处编辑正文</a:t>
            </a:r>
          </a:p>
        </p:txBody>
      </p:sp>
      <p:sp>
        <p:nvSpPr>
          <p:cNvPr id="6" name="内容占位符 5"/>
          <p:cNvSpPr>
            <a:spLocks noGrp="1"/>
          </p:cNvSpPr>
          <p:nvPr>
            <p:ph sz="half" idx="13" hasCustomPrompt="1"/>
          </p:nvPr>
        </p:nvSpPr>
        <p:spPr>
          <a:xfrm>
            <a:off x="6286787" y="565255"/>
            <a:ext cx="5399196" cy="572876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4pPr>
            <a:lvl5pPr marL="2056765"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2400" b="0" i="0" u="none" strike="noStrike" kern="1200" cap="none" spc="150" normalizeH="0" baseline="0" noProof="1" dirty="0">
                <a:solidFill>
                  <a:schemeClr val="tx1">
                    <a:lumMod val="75000"/>
                    <a:lumOff val="25000"/>
                  </a:schemeClr>
                </a:solidFill>
                <a:uFillTx/>
                <a:latin typeface="+mn-ea"/>
                <a:ea typeface="+mn-ea"/>
                <a:cs typeface="+mn-cs"/>
                <a:sym typeface="+mn-ea"/>
              </a:defRPr>
            </a:lvl5pPr>
          </a:lstStyle>
          <a:p>
            <a:pPr lvl="0"/>
            <a:r>
              <a:rPr dirty="0">
                <a:sym typeface="+mn-ea"/>
              </a:rPr>
              <a:t>单击此处编辑</a:t>
            </a:r>
            <a:r>
              <a:rPr>
                <a:sym typeface="+mn-ea"/>
              </a:rPr>
              <a:t>正文</a:t>
            </a:r>
            <a:endParaRPr dirty="0">
              <a:sym typeface="+mn-ea"/>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a:p>
        </p:txBody>
      </p:sp>
      <p:sp>
        <p:nvSpPr>
          <p:cNvPr id="2" name="标题 1"/>
          <p:cNvSpPr>
            <a:spLocks noGrp="1"/>
          </p:cNvSpPr>
          <p:nvPr>
            <p:ph type="title" hasCustomPrompt="1"/>
          </p:nvPr>
        </p:nvSpPr>
        <p:spPr>
          <a:xfrm>
            <a:off x="669777" y="623706"/>
            <a:ext cx="10850541" cy="899333"/>
          </a:xfrm>
        </p:spPr>
        <p:txBody>
          <a:bodyPr vert="horz" lIns="101600" tIns="38100" rIns="25400" bIns="38100" rtlCol="0" anchor="ctr" anchorCtr="0">
            <a:noAutofit/>
          </a:bodyPr>
          <a:lstStyle>
            <a:lvl1pPr marL="0" marR="0" algn="ctr" defTabSz="914400" rtl="0" eaLnBrk="1" fontAlgn="auto" latinLnBrk="0" hangingPunct="1">
              <a:lnSpc>
                <a:spcPct val="100000"/>
              </a:lnSpc>
              <a:buNone/>
              <a:defRPr kumimoji="0" lang="zh-CN" altLang="en-US" sz="3200" b="0" i="0" u="none" strike="noStrike" kern="1200" cap="none" spc="600" normalizeH="0" baseline="0" noProof="1" dirty="0">
                <a:solidFill>
                  <a:schemeClr val="tx1"/>
                </a:solidFill>
                <a:effectLst/>
                <a:uFillTx/>
                <a:latin typeface="+mn-ea"/>
                <a:ea typeface="+mn-ea"/>
                <a:cs typeface="+mj-cs"/>
                <a:sym typeface="+mn-ea"/>
              </a:defRPr>
            </a:lvl1pPr>
          </a:lstStyle>
          <a:p>
            <a:pPr lvl="0"/>
            <a:r>
              <a:rPr>
                <a:sym typeface="+mn-ea"/>
              </a:rPr>
              <a:t>单击此处编辑标题</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4" name="页脚占位符 3"/>
          <p:cNvSpPr>
            <a:spLocks noGrp="1"/>
          </p:cNvSpPr>
          <p:nvPr>
            <p:ph type="ftr" sz="quarter" idx="11"/>
          </p:nvPr>
        </p:nvSpPr>
        <p:spPr/>
        <p:txBody>
          <a:bodyPr/>
          <a:lstStyle>
            <a:lvl1pPr>
              <a:defRPr>
                <a:latin typeface="+mn-ea"/>
              </a:defRPr>
            </a:lvl1pPr>
          </a:lstStyle>
          <a:p>
            <a:endParaRPr lang="zh-CN" altLang="en-US" dirty="0"/>
          </a:p>
        </p:txBody>
      </p:sp>
      <p:sp>
        <p:nvSpPr>
          <p:cNvPr id="5" name="灯片编号占位符 4"/>
          <p:cNvSpPr>
            <a:spLocks noGrp="1"/>
          </p:cNvSpPr>
          <p:nvPr>
            <p:ph type="sldNum" sz="quarter" idx="12"/>
          </p:nvPr>
        </p:nvSpPr>
        <p:spPr/>
        <p:txBody>
          <a:bodyPr/>
          <a:lstStyle>
            <a:lvl1pPr>
              <a:defRPr>
                <a:latin typeface="+mn-ea"/>
              </a:defRPr>
            </a:lvl1pPr>
          </a:lstStyle>
          <a:p>
            <a:fld id="{49AE70B2-8BF9-45C0-BB95-33D1B9D3A854}" type="slidenum">
              <a:rPr lang="zh-CN" altLang="en-US" smtClean="0"/>
              <a:t>‹#›</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grpSp>
        <p:nvGrpSpPr>
          <p:cNvPr id="42" name="组合 41"/>
          <p:cNvGrpSpPr/>
          <p:nvPr userDrawn="1"/>
        </p:nvGrpSpPr>
        <p:grpSpPr>
          <a:xfrm>
            <a:off x="0" y="2202951"/>
            <a:ext cx="12190413" cy="2420263"/>
            <a:chOff x="170694" y="177982"/>
            <a:chExt cx="3936004" cy="781165"/>
          </a:xfrm>
        </p:grpSpPr>
        <p:sp>
          <p:nvSpPr>
            <p:cNvPr id="44" name="等腰三角形 43"/>
            <p:cNvSpPr/>
            <p:nvPr/>
          </p:nvSpPr>
          <p:spPr>
            <a:xfrm>
              <a:off x="1233863" y="177982"/>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5" name="等腰三角形 44"/>
            <p:cNvSpPr/>
            <p:nvPr/>
          </p:nvSpPr>
          <p:spPr>
            <a:xfrm flipV="1">
              <a:off x="200258" y="602633"/>
              <a:ext cx="355284" cy="356514"/>
            </a:xfrm>
            <a:prstGeom prst="triangl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6" name="矩形 45"/>
            <p:cNvSpPr/>
            <p:nvPr/>
          </p:nvSpPr>
          <p:spPr>
            <a:xfrm>
              <a:off x="170694" y="261768"/>
              <a:ext cx="3936004" cy="611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7" name="平行四边形 46"/>
            <p:cNvSpPr/>
            <p:nvPr/>
          </p:nvSpPr>
          <p:spPr>
            <a:xfrm>
              <a:off x="376965" y="178257"/>
              <a:ext cx="1036076" cy="779005"/>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48" name="文本框 6"/>
            <p:cNvSpPr txBox="1"/>
            <p:nvPr/>
          </p:nvSpPr>
          <p:spPr>
            <a:xfrm>
              <a:off x="619911" y="284178"/>
              <a:ext cx="650908" cy="553578"/>
            </a:xfrm>
            <a:prstGeom prst="rect">
              <a:avLst/>
            </a:prstGeom>
            <a:noFill/>
          </p:spPr>
          <p:txBody>
            <a:bodyPr wrap="square" lIns="68580" tIns="34290" rIns="68580" bIns="34290" rtlCol="0">
              <a:spAutoFit/>
            </a:bodyPr>
            <a:lstStyle/>
            <a:p>
              <a:endParaRPr lang="zh-CN" altLang="en-US" sz="10700" dirty="0">
                <a:solidFill>
                  <a:schemeClr val="bg1">
                    <a:lumMod val="9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 name="组合 6"/>
          <p:cNvGrpSpPr/>
          <p:nvPr userDrawn="1"/>
        </p:nvGrpSpPr>
        <p:grpSpPr>
          <a:xfrm>
            <a:off x="7919172" y="1700153"/>
            <a:ext cx="575989" cy="577246"/>
            <a:chOff x="6084168" y="1274820"/>
            <a:chExt cx="432048" cy="432834"/>
          </a:xfrm>
        </p:grpSpPr>
        <p:sp>
          <p:nvSpPr>
            <p:cNvPr id="14" name="椭圆 22"/>
            <p:cNvSpPr>
              <a:spLocks noChangeArrowheads="1"/>
            </p:cNvSpPr>
            <p:nvPr/>
          </p:nvSpPr>
          <p:spPr bwMode="auto">
            <a:xfrm>
              <a:off x="6084168" y="1274820"/>
              <a:ext cx="432048" cy="432834"/>
            </a:xfrm>
            <a:prstGeom prst="ellipse">
              <a:avLst/>
            </a:prstGeom>
            <a:solidFill>
              <a:srgbClr val="1369B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19"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8" name="组合 7"/>
          <p:cNvGrpSpPr/>
          <p:nvPr userDrawn="1"/>
        </p:nvGrpSpPr>
        <p:grpSpPr>
          <a:xfrm>
            <a:off x="6191205" y="1700678"/>
            <a:ext cx="575989" cy="576197"/>
            <a:chOff x="4788024" y="1275213"/>
            <a:chExt cx="432048" cy="432048"/>
          </a:xfrm>
        </p:grpSpPr>
        <p:sp>
          <p:nvSpPr>
            <p:cNvPr id="17"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0"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9" name="组合 8"/>
          <p:cNvGrpSpPr/>
          <p:nvPr userDrawn="1"/>
        </p:nvGrpSpPr>
        <p:grpSpPr>
          <a:xfrm>
            <a:off x="7055189" y="1700153"/>
            <a:ext cx="577036" cy="577246"/>
            <a:chOff x="5436096" y="1274820"/>
            <a:chExt cx="432833" cy="432834"/>
          </a:xfrm>
        </p:grpSpPr>
        <p:sp>
          <p:nvSpPr>
            <p:cNvPr id="25"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1"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0" name="组合 9"/>
          <p:cNvGrpSpPr/>
          <p:nvPr userDrawn="1"/>
        </p:nvGrpSpPr>
        <p:grpSpPr>
          <a:xfrm>
            <a:off x="4463238" y="1700153"/>
            <a:ext cx="577036" cy="577246"/>
            <a:chOff x="3491880" y="1274820"/>
            <a:chExt cx="432833" cy="432834"/>
          </a:xfrm>
        </p:grpSpPr>
        <p:sp>
          <p:nvSpPr>
            <p:cNvPr id="11" name="椭圆 16"/>
            <p:cNvSpPr>
              <a:spLocks noChangeArrowheads="1"/>
            </p:cNvSpPr>
            <p:nvPr/>
          </p:nvSpPr>
          <p:spPr bwMode="auto">
            <a:xfrm>
              <a:off x="3491880" y="1274820"/>
              <a:ext cx="432833" cy="432834"/>
            </a:xfrm>
            <a:prstGeom prst="ellipse">
              <a:avLst/>
            </a:prstGeom>
            <a:solidFill>
              <a:srgbClr val="1369B2"/>
            </a:solidFill>
            <a:ln>
              <a:noFill/>
            </a:ln>
            <a:extLst>
              <a:ext uri="{91240B29-F687-4F45-9708-019B960494DF}">
                <a14:hiddenLine xmlns:a14="http://schemas.microsoft.com/office/drawing/2010/main" w="9525">
                  <a:solidFill>
                    <a:srgbClr val="000000"/>
                  </a:solidFill>
                  <a:rou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2"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grpSp>
        <p:nvGrpSpPr>
          <p:cNvPr id="12" name="组合 11"/>
          <p:cNvGrpSpPr/>
          <p:nvPr userDrawn="1"/>
        </p:nvGrpSpPr>
        <p:grpSpPr>
          <a:xfrm>
            <a:off x="5327222" y="1700153"/>
            <a:ext cx="577036" cy="577246"/>
            <a:chOff x="4139952" y="1274820"/>
            <a:chExt cx="432833" cy="432834"/>
          </a:xfrm>
        </p:grpSpPr>
        <p:sp>
          <p:nvSpPr>
            <p:cNvPr id="24"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a:solidFill>
                  <a:srgbClr val="FFFFFF"/>
                </a:solidFill>
                <a:latin typeface="+mn-lt"/>
                <a:ea typeface="+mn-ea"/>
                <a:cs typeface="+mn-ea"/>
                <a:sym typeface="+mn-lt"/>
              </a:endParaRPr>
            </a:p>
          </p:txBody>
        </p:sp>
        <p:sp>
          <p:nvSpPr>
            <p:cNvPr id="2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p:spPr>
          <p:txBody>
            <a:bodyPr wrap="none" lIns="34290" tIns="17145" rIns="34290" bIns="17145" anchor="ctr"/>
            <a:lstStyle/>
            <a:p>
              <a:endParaRPr lang="en-US">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79605" y="6351009"/>
            <a:ext cx="2699578" cy="316859"/>
          </a:xfrm>
          <a:prstGeom prst="rect">
            <a:avLst/>
          </a:prstGeom>
        </p:spPr>
        <p:txBody>
          <a:bodyPr vert="horz" lIns="91440" tIns="45720" rIns="91440" bIns="45720" rtlCol="0" anchor="ctr">
            <a:normAutofit/>
          </a:bodyPr>
          <a:lstStyle>
            <a:lvl1pPr algn="l">
              <a:defRPr sz="1200">
                <a:solidFill>
                  <a:schemeClr val="tx1">
                    <a:tint val="75000"/>
                  </a:schemeClr>
                </a:solidFill>
                <a:latin typeface="+mn-ea"/>
              </a:defRPr>
            </a:lvl1pPr>
          </a:lstStyle>
          <a:p>
            <a:fld id="{760FBDFE-C587-4B4C-A407-44438C67B59E}" type="datetimeFigureOut">
              <a:rPr lang="zh-CN" altLang="en-US" smtClean="0"/>
              <a:t>2021/11/25</a:t>
            </a:fld>
            <a:endParaRPr lang="zh-CN" altLang="en-US"/>
          </a:p>
        </p:txBody>
      </p:sp>
      <p:sp>
        <p:nvSpPr>
          <p:cNvPr id="5" name="页脚占位符 4"/>
          <p:cNvSpPr>
            <a:spLocks noGrp="1"/>
          </p:cNvSpPr>
          <p:nvPr>
            <p:ph type="ftr" sz="quarter" idx="3"/>
          </p:nvPr>
        </p:nvSpPr>
        <p:spPr>
          <a:xfrm>
            <a:off x="4115357" y="6351009"/>
            <a:ext cx="3959381" cy="316859"/>
          </a:xfrm>
          <a:prstGeom prst="rect">
            <a:avLst/>
          </a:prstGeom>
        </p:spPr>
        <p:txBody>
          <a:bodyPr vert="horz" lIns="91440" tIns="45720" rIns="91440" bIns="45720" rtlCol="0" anchor="ctr">
            <a:normAutofit/>
          </a:bodyPr>
          <a:lstStyle>
            <a:lvl1pPr algn="ctr">
              <a:defRPr sz="1200">
                <a:solidFill>
                  <a:schemeClr val="tx1">
                    <a:tint val="75000"/>
                  </a:schemeClr>
                </a:solidFill>
                <a:latin typeface="+mn-ea"/>
              </a:defRPr>
            </a:lvl1pPr>
          </a:lstStyle>
          <a:p>
            <a:endParaRPr lang="zh-CN" altLang="en-US" dirty="0"/>
          </a:p>
        </p:txBody>
      </p:sp>
      <p:sp>
        <p:nvSpPr>
          <p:cNvPr id="6" name="灯片编号占位符 5"/>
          <p:cNvSpPr>
            <a:spLocks noGrp="1"/>
          </p:cNvSpPr>
          <p:nvPr>
            <p:ph type="sldNum" sz="quarter" idx="4"/>
          </p:nvPr>
        </p:nvSpPr>
        <p:spPr>
          <a:xfrm>
            <a:off x="8609254" y="6351009"/>
            <a:ext cx="2699578" cy="316859"/>
          </a:xfrm>
          <a:prstGeom prst="rect">
            <a:avLst/>
          </a:prstGeom>
        </p:spPr>
        <p:txBody>
          <a:bodyPr vert="horz" lIns="91440" tIns="45720" rIns="91440" bIns="45720" rtlCol="0" anchor="ctr">
            <a:normAutofit/>
          </a:bodyPr>
          <a:lstStyle>
            <a:lvl1pPr algn="r">
              <a:defRPr sz="1200">
                <a:solidFill>
                  <a:schemeClr val="tx1">
                    <a:tint val="75000"/>
                  </a:schemeClr>
                </a:solidFill>
                <a:latin typeface="+mn-ea"/>
              </a:defRPr>
            </a:lvl1pPr>
          </a:lstStyle>
          <a:p>
            <a:fld id="{49AE70B2-8BF9-45C0-BB95-33D1B9D3A854}" type="slidenum">
              <a:rPr lang="zh-CN" altLang="en-US" smtClean="0"/>
              <a:t>‹#›</a:t>
            </a:fld>
            <a:endParaRPr lang="zh-CN" altLang="en-US" dirty="0"/>
          </a:p>
        </p:txBody>
      </p:sp>
      <p:sp>
        <p:nvSpPr>
          <p:cNvPr id="7" name="KSO_TEMPLATE" hidden="1"/>
          <p:cNvSpPr/>
          <p:nvPr userDrawn="1"/>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标题 7"/>
          <p:cNvSpPr>
            <a:spLocks noGrp="1"/>
          </p:cNvSpPr>
          <p:nvPr>
            <p:ph type="title"/>
          </p:nvPr>
        </p:nvSpPr>
        <p:spPr>
          <a:xfrm>
            <a:off x="669777" y="581333"/>
            <a:ext cx="10850541" cy="64812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3200" b="1" i="0" u="none" strike="noStrike" kern="1200" cap="none" spc="200" normalizeH="0" baseline="0" noProof="1" dirty="0">
                <a:solidFill>
                  <a:schemeClr val="tx1"/>
                </a:solidFill>
                <a:uFillTx/>
                <a:latin typeface="+mn-ea"/>
                <a:ea typeface="+mn-ea"/>
                <a:cs typeface="+mj-cs"/>
                <a:sym typeface="+mn-ea"/>
              </a:defRPr>
            </a:lvl1pPr>
          </a:lstStyle>
          <a:p>
            <a:pPr lvl="0"/>
            <a:r>
              <a:rPr dirty="0">
                <a:sym typeface="+mn-ea"/>
              </a:rPr>
              <a:t>单击此处编辑标题</a:t>
            </a:r>
          </a:p>
        </p:txBody>
      </p:sp>
      <p:sp>
        <p:nvSpPr>
          <p:cNvPr id="9" name="文本占位符 8"/>
          <p:cNvSpPr>
            <a:spLocks noGrp="1"/>
          </p:cNvSpPr>
          <p:nvPr>
            <p:ph type="body" idx="1"/>
          </p:nvPr>
        </p:nvSpPr>
        <p:spPr>
          <a:xfrm>
            <a:off x="669820" y="1508404"/>
            <a:ext cx="10850454" cy="4750044"/>
          </a:xfrm>
          <a:prstGeom prst="rect">
            <a:avLst/>
          </a:prstGeom>
        </p:spPr>
        <p:txBody>
          <a:bodyPr vert="horz" lIns="101600" tIns="0" rIns="82550" bIns="0" rtlCol="0">
            <a:normAutofit/>
          </a:bodyPr>
          <a:lstStyle>
            <a:lvl1pPr>
              <a:defRPr sz="2400"/>
            </a:lvl1pPr>
            <a:lvl2pPr>
              <a:defRPr sz="2400"/>
            </a:lvl2pPr>
            <a:lvl3pPr>
              <a:defRPr sz="2400"/>
            </a:lvl3pPr>
            <a:lvl4pPr>
              <a:defRPr sz="2400"/>
            </a:lvl4pPr>
            <a:lvl5pPr>
              <a:defRPr sz="2400"/>
            </a:lvl5pPr>
          </a:lstStyle>
          <a:p>
            <a:pPr lvl="0"/>
            <a:r>
              <a:rPr lang="zh-CN" altLang="en-US" dirty="0"/>
              <a:t>单击此处编辑正文</a:t>
            </a:r>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a:p>
            <a:pPr lvl="0"/>
            <a:r>
              <a:rPr lang="zh-CN" altLang="en-US" dirty="0">
                <a:sym typeface="+mn-ea"/>
              </a:rPr>
              <a:t>单击此处编辑正文</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n-ea"/>
          <a:ea typeface="+mn-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ea"/>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4pPr>
      <a:lvl5pPr marL="2056765"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ea"/>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702"/>
            <a:ext cx="10971372" cy="1143265"/>
          </a:xfrm>
          <a:prstGeom prst="rect">
            <a:avLst/>
          </a:prstGeom>
        </p:spPr>
        <p:txBody>
          <a:bodyPr vert="horz" lIns="121917" tIns="60958" rIns="121917" bIns="6095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572"/>
            <a:ext cx="10971372" cy="4527011"/>
          </a:xfrm>
          <a:prstGeom prst="rect">
            <a:avLst/>
          </a:prstGeom>
        </p:spPr>
        <p:txBody>
          <a:bodyPr vert="horz" lIns="121917" tIns="60958" rIns="121917" bIns="60958"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7822"/>
            <a:ext cx="2844430" cy="365210"/>
          </a:xfrm>
          <a:prstGeom prst="rect">
            <a:avLst/>
          </a:prstGeom>
        </p:spPr>
        <p:txBody>
          <a:bodyPr vert="horz" lIns="121917" tIns="60958" rIns="121917" bIns="60958" rtlCol="0" anchor="ctr"/>
          <a:lstStyle>
            <a:lvl1pPr algn="l">
              <a:defRPr sz="1600">
                <a:solidFill>
                  <a:schemeClr val="tx1">
                    <a:tint val="75000"/>
                  </a:schemeClr>
                </a:solidFill>
              </a:defRPr>
            </a:lvl1pPr>
          </a:lstStyle>
          <a:p>
            <a:fld id="{530820CF-B880-4189-942D-D702A7CBA730}" type="datetimeFigureOut">
              <a:rPr lang="zh-CN" altLang="en-US" smtClean="0"/>
              <a:t>2021/11/25</a:t>
            </a:fld>
            <a:endParaRPr lang="zh-CN" altLang="en-US"/>
          </a:p>
        </p:txBody>
      </p:sp>
      <p:sp>
        <p:nvSpPr>
          <p:cNvPr id="5" name="页脚占位符 4"/>
          <p:cNvSpPr>
            <a:spLocks noGrp="1"/>
          </p:cNvSpPr>
          <p:nvPr>
            <p:ph type="ftr" sz="quarter" idx="3"/>
          </p:nvPr>
        </p:nvSpPr>
        <p:spPr>
          <a:xfrm>
            <a:off x="4165058" y="6357822"/>
            <a:ext cx="3860297" cy="365210"/>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7822"/>
            <a:ext cx="2844430" cy="365210"/>
          </a:xfrm>
          <a:prstGeom prst="rect">
            <a:avLst/>
          </a:prstGeom>
        </p:spPr>
        <p:txBody>
          <a:bodyPr vert="horz" lIns="121917" tIns="60958" rIns="121917" bIns="60958" rtlCol="0" anchor="ctr"/>
          <a:lstStyle>
            <a:lvl1pPr algn="r">
              <a:defRPr sz="16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 id="2147483667" r:id="rId10"/>
    <p:sldLayoutId id="2147483668" r:id="rId11"/>
    <p:sldLayoutId id="2147483669" r:id="rId12"/>
    <p:sldLayoutId id="2147483670" r:id="rId13"/>
  </p:sldLayoutIdLst>
  <mc:AlternateContent xmlns:mc="http://schemas.openxmlformats.org/markup-compatibility/2006" xmlns:p14="http://schemas.microsoft.com/office/powerpoint/2010/main">
    <mc:Choice Requires="p14">
      <p:transition p14:dur="0" advTm="3000"/>
    </mc:Choice>
    <mc:Fallback xmlns="">
      <p:transition advTm="3000"/>
    </mc:Fallback>
  </mc:AlternateContent>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0.xml"/><Relationship Id="rId1" Type="http://schemas.openxmlformats.org/officeDocument/2006/relationships/tags" Target="../tags/tag1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1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notesSlide" Target="../notesSlides/notesSlide9.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18"/>
          <p:cNvSpPr txBox="1"/>
          <p:nvPr/>
        </p:nvSpPr>
        <p:spPr>
          <a:xfrm>
            <a:off x="2350790" y="2390987"/>
            <a:ext cx="7706107" cy="1014730"/>
          </a:xfrm>
          <a:prstGeom prst="rect">
            <a:avLst/>
          </a:prstGeom>
          <a:noFill/>
        </p:spPr>
        <p:txBody>
          <a:bodyPr wrap="square" rtlCol="0">
            <a:spAutoFit/>
          </a:bodyPr>
          <a:lstStyle/>
          <a:p>
            <a:pPr algn="ctr"/>
            <a:r>
              <a:rPr lang="zh-CN" altLang="en-US" sz="60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第</a:t>
            </a:r>
            <a:r>
              <a:rPr lang="en-US" altLang="zh-CN" sz="60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1</a:t>
            </a:r>
            <a:r>
              <a:rPr lang="zh-CN" altLang="en-US" sz="60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章  </a:t>
            </a:r>
            <a:r>
              <a:rPr lang="en-US" sz="60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Hive</a:t>
            </a:r>
            <a:r>
              <a:rPr lang="zh-CN" altLang="en-US" sz="60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简介</a:t>
            </a:r>
            <a:r>
              <a:rPr lang="en-US" altLang="zh-CN" sz="6000" dirty="0">
                <a:solidFill>
                  <a:srgbClr val="1369B2"/>
                </a:solidFill>
                <a:latin typeface="微软雅黑" panose="020B0503020204020204" pitchFamily="34" charset="-122"/>
                <a:ea typeface="微软雅黑" panose="020B0503020204020204" pitchFamily="34" charset="-122"/>
                <a:cs typeface="+mn-ea"/>
                <a:sym typeface="思源黑体 CN Medium" panose="020B0600000000000000" pitchFamily="34" charset="-122"/>
              </a:rPr>
              <a:t> </a:t>
            </a:r>
          </a:p>
        </p:txBody>
      </p:sp>
      <p:sp>
        <p:nvSpPr>
          <p:cNvPr id="68" name="Rectangle 4"/>
          <p:cNvSpPr txBox="1">
            <a:spLocks noChangeArrowheads="1"/>
          </p:cNvSpPr>
          <p:nvPr/>
        </p:nvSpPr>
        <p:spPr>
          <a:xfrm>
            <a:off x="6889115" y="3976370"/>
            <a:ext cx="4034155" cy="541655"/>
          </a:xfrm>
          <a:prstGeom prst="rect">
            <a:avLst/>
          </a:prstGeom>
        </p:spPr>
        <p:txBody>
          <a:bodyPr vert="horz" lIns="121917" tIns="60958" rIns="121917" bIns="60958" rtlCol="0"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《Hive</a:t>
            </a:r>
            <a:r>
              <a:rPr lang="zh-CN" altLang="en-US" sz="2400" dirty="0">
                <a:solidFill>
                  <a:srgbClr val="595959"/>
                </a:solidFill>
                <a:latin typeface="微软雅黑" panose="020B0503020204020204" pitchFamily="34" charset="-122"/>
                <a:ea typeface="微软雅黑" panose="020B0503020204020204" pitchFamily="34" charset="-122"/>
                <a:cs typeface="+mn-ea"/>
                <a:sym typeface="+mn-lt"/>
              </a:rPr>
              <a:t>数据仓库应用</a:t>
            </a:r>
            <a:r>
              <a:rPr lang="en-US" altLang="zh-CN" sz="2400" dirty="0">
                <a:solidFill>
                  <a:srgbClr val="595959"/>
                </a:solidFill>
                <a:latin typeface="微软雅黑" panose="020B0503020204020204" pitchFamily="34" charset="-122"/>
                <a:ea typeface="微软雅黑" panose="020B0503020204020204" pitchFamily="34" charset="-122"/>
                <a:cs typeface="+mn-ea"/>
                <a:sym typeface="+mn-lt"/>
              </a:rPr>
              <a:t>》</a:t>
            </a:r>
            <a:endParaRPr lang="zh-CN" altLang="en-US" sz="2400" dirty="0">
              <a:solidFill>
                <a:srgbClr val="595959"/>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126654" y="1095289"/>
            <a:ext cx="1728193" cy="67045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26" name="文本框 25"/>
          <p:cNvSpPr txBox="1"/>
          <p:nvPr/>
        </p:nvSpPr>
        <p:spPr>
          <a:xfrm>
            <a:off x="1270670" y="1197778"/>
            <a:ext cx="4244570" cy="461665"/>
          </a:xfrm>
          <a:prstGeom prst="rect">
            <a:avLst/>
          </a:prstGeom>
          <a:noFill/>
        </p:spPr>
        <p:txBody>
          <a:bodyPr wrap="square" rtlCol="0">
            <a:spAutoFit/>
          </a:bodyPr>
          <a:lstStyle/>
          <a:p>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     </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OLTP和OLAP</a:t>
            </a:r>
          </a:p>
        </p:txBody>
      </p:sp>
      <p:sp>
        <p:nvSpPr>
          <p:cNvPr id="100" name="文本框 99"/>
          <p:cNvSpPr txBox="1"/>
          <p:nvPr/>
        </p:nvSpPr>
        <p:spPr>
          <a:xfrm>
            <a:off x="622598" y="1925814"/>
            <a:ext cx="10818987" cy="874407"/>
          </a:xfrm>
          <a:prstGeom prst="rect">
            <a:avLst/>
          </a:prstGeom>
          <a:noFill/>
          <a:ln w="9525">
            <a:noFill/>
          </a:ln>
        </p:spPr>
        <p:txBody>
          <a:bodyPr wrap="square">
            <a:spAutoFit/>
          </a:bodyPr>
          <a:lstStyle/>
          <a:p>
            <a:pPr indent="266700" fontAlgn="auto">
              <a:lnSpc>
                <a:spcPct val="150000"/>
              </a:lnSpc>
            </a:pPr>
            <a:r>
              <a:rPr lang="zh-CN" altLang="en-US" sz="1800" b="0" dirty="0">
                <a:solidFill>
                  <a:srgbClr val="595959"/>
                </a:solidFill>
                <a:latin typeface="微软雅黑" panose="020B0503020204020204" pitchFamily="34" charset="-122"/>
                <a:ea typeface="微软雅黑" panose="020B0503020204020204" pitchFamily="34" charset="-122"/>
              </a:rPr>
              <a:t>（</a:t>
            </a:r>
            <a:r>
              <a:rPr lang="en-US" altLang="zh-CN" sz="1800" b="0" dirty="0">
                <a:solidFill>
                  <a:srgbClr val="595959"/>
                </a:solidFill>
                <a:latin typeface="微软雅黑" panose="020B0503020204020204" pitchFamily="34" charset="-122"/>
                <a:ea typeface="微软雅黑" panose="020B0503020204020204" pitchFamily="34" charset="-122"/>
              </a:rPr>
              <a:t>1</a:t>
            </a:r>
            <a:r>
              <a:rPr lang="zh-CN" altLang="en-US" sz="1800" b="0" dirty="0">
                <a:solidFill>
                  <a:srgbClr val="595959"/>
                </a:solidFill>
                <a:latin typeface="微软雅黑" panose="020B0503020204020204" pitchFamily="34" charset="-122"/>
                <a:ea typeface="微软雅黑" panose="020B0503020204020204" pitchFamily="34" charset="-122"/>
              </a:rPr>
              <a:t>）OLTP（On-Line Transaction Processing）即联机事务处理，是</a:t>
            </a:r>
            <a:r>
              <a:rPr lang="en-US" altLang="zh-CN" sz="1800" b="0" dirty="0">
                <a:solidFill>
                  <a:schemeClr val="accent1"/>
                </a:solidFill>
                <a:latin typeface="微软雅黑" panose="020B0503020204020204" pitchFamily="34" charset="-122"/>
                <a:ea typeface="微软雅黑" panose="020B0503020204020204" pitchFamily="34" charset="-122"/>
              </a:rPr>
              <a:t>传统关系型数据库</a:t>
            </a:r>
            <a:r>
              <a:rPr lang="zh-CN" altLang="en-US" sz="1800" b="0" dirty="0">
                <a:solidFill>
                  <a:srgbClr val="595959"/>
                </a:solidFill>
                <a:latin typeface="微软雅黑" panose="020B0503020204020204" pitchFamily="34" charset="-122"/>
                <a:ea typeface="微软雅黑" panose="020B0503020204020204" pitchFamily="34" charset="-122"/>
              </a:rPr>
              <a:t>的主要应用。</a:t>
            </a:r>
          </a:p>
          <a:p>
            <a:pPr indent="266700" fontAlgn="auto">
              <a:lnSpc>
                <a:spcPct val="150000"/>
              </a:lnSpc>
            </a:pPr>
            <a:r>
              <a:rPr lang="zh-CN" altLang="en-US" sz="1800" b="0" dirty="0">
                <a:solidFill>
                  <a:srgbClr val="595959"/>
                </a:solidFill>
                <a:latin typeface="微软雅黑" panose="020B0503020204020204" pitchFamily="34" charset="-122"/>
                <a:ea typeface="微软雅黑" panose="020B0503020204020204" pitchFamily="34" charset="-122"/>
              </a:rPr>
              <a:t>（</a:t>
            </a:r>
            <a:r>
              <a:rPr lang="en-US" altLang="zh-CN" sz="1800" b="0" dirty="0">
                <a:solidFill>
                  <a:srgbClr val="595959"/>
                </a:solidFill>
                <a:latin typeface="微软雅黑" panose="020B0503020204020204" pitchFamily="34" charset="-122"/>
                <a:ea typeface="微软雅黑" panose="020B0503020204020204" pitchFamily="34" charset="-122"/>
              </a:rPr>
              <a:t>2</a:t>
            </a:r>
            <a:r>
              <a:rPr lang="zh-CN" altLang="en-US" sz="1800" b="0" dirty="0">
                <a:solidFill>
                  <a:srgbClr val="595959"/>
                </a:solidFill>
                <a:latin typeface="微软雅黑" panose="020B0503020204020204" pitchFamily="34" charset="-122"/>
                <a:ea typeface="微软雅黑" panose="020B0503020204020204" pitchFamily="34" charset="-122"/>
              </a:rPr>
              <a:t>）OLAP（On-Line Analytical Processing）即联机分析处理，是</a:t>
            </a:r>
            <a:r>
              <a:rPr lang="en-US" altLang="zh-CN" sz="1800" b="0" dirty="0">
                <a:solidFill>
                  <a:schemeClr val="accent1"/>
                </a:solidFill>
                <a:latin typeface="微软雅黑" panose="020B0503020204020204" pitchFamily="34" charset="-122"/>
                <a:ea typeface="微软雅黑" panose="020B0503020204020204" pitchFamily="34" charset="-122"/>
              </a:rPr>
              <a:t>数据仓库系统</a:t>
            </a:r>
            <a:r>
              <a:rPr lang="zh-CN" altLang="en-US" sz="1800" b="0" dirty="0">
                <a:solidFill>
                  <a:srgbClr val="595959"/>
                </a:solidFill>
                <a:latin typeface="微软雅黑" panose="020B0503020204020204" pitchFamily="34" charset="-122"/>
                <a:ea typeface="微软雅黑" panose="020B0503020204020204" pitchFamily="34" charset="-122"/>
              </a:rPr>
              <a:t>的主要应用。</a:t>
            </a:r>
          </a:p>
        </p:txBody>
      </p:sp>
      <p:pic>
        <p:nvPicPr>
          <p:cNvPr id="2" name="图片 1"/>
          <p:cNvPicPr>
            <a:picLocks noChangeAspect="1"/>
          </p:cNvPicPr>
          <p:nvPr/>
        </p:nvPicPr>
        <p:blipFill>
          <a:blip r:embed="rId2"/>
          <a:stretch>
            <a:fillRect/>
          </a:stretch>
        </p:blipFill>
        <p:spPr>
          <a:xfrm>
            <a:off x="3574926" y="2960291"/>
            <a:ext cx="7488832" cy="3607610"/>
          </a:xfrm>
          <a:prstGeom prst="rect">
            <a:avLst/>
          </a:prstGeom>
        </p:spPr>
      </p:pic>
      <p:sp>
        <p:nvSpPr>
          <p:cNvPr id="14" name="Title 1"/>
          <p:cNvSpPr txBox="1"/>
          <p:nvPr/>
        </p:nvSpPr>
        <p:spPr>
          <a:xfrm>
            <a:off x="1054646" y="253421"/>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数据仓库简介</a:t>
            </a:r>
          </a:p>
        </p:txBody>
      </p:sp>
      <p:sp>
        <p:nvSpPr>
          <p:cNvPr id="7" name="圆角矩形标注 6"/>
          <p:cNvSpPr/>
          <p:nvPr/>
        </p:nvSpPr>
        <p:spPr>
          <a:xfrm>
            <a:off x="738331" y="4533263"/>
            <a:ext cx="2476555" cy="934314"/>
          </a:xfrm>
          <a:prstGeom prst="wedgeRoundRectCallout">
            <a:avLst>
              <a:gd name="adj1" fmla="val 60971"/>
              <a:gd name="adj2" fmla="val 29286"/>
              <a:gd name="adj3" fmla="val 16667"/>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595959"/>
              </a:solidFill>
            </a:endParaRPr>
          </a:p>
        </p:txBody>
      </p:sp>
      <p:sp>
        <p:nvSpPr>
          <p:cNvPr id="5" name="矩形 4"/>
          <p:cNvSpPr/>
          <p:nvPr/>
        </p:nvSpPr>
        <p:spPr>
          <a:xfrm>
            <a:off x="791607" y="4769587"/>
            <a:ext cx="2398285" cy="461665"/>
          </a:xfrm>
          <a:prstGeom prst="rect">
            <a:avLst/>
          </a:prstGeom>
        </p:spPr>
        <p:txBody>
          <a:bodyPr wrap="none">
            <a:spAutoFit/>
          </a:bodyPr>
          <a:lstStyle/>
          <a:p>
            <a:r>
              <a:rPr lang="en-US" altLang="zh-CN" dirty="0">
                <a:solidFill>
                  <a:schemeClr val="bg1"/>
                </a:solidFill>
              </a:rPr>
              <a:t>OLTP</a:t>
            </a:r>
            <a:r>
              <a:rPr lang="zh-CN" altLang="en-US" dirty="0">
                <a:solidFill>
                  <a:schemeClr val="bg1"/>
                </a:solidFill>
              </a:rPr>
              <a:t>和</a:t>
            </a:r>
            <a:r>
              <a:rPr lang="en-US" altLang="zh-CN" dirty="0">
                <a:solidFill>
                  <a:schemeClr val="bg1"/>
                </a:solidFill>
              </a:rPr>
              <a:t>OLAP</a:t>
            </a:r>
            <a:r>
              <a:rPr lang="zh-CN" altLang="en-US" dirty="0">
                <a:solidFill>
                  <a:schemeClr val="bg1"/>
                </a:solidFill>
              </a:rPr>
              <a:t>区别</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4459" y="405458"/>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1.1.2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数据仓库分层</a:t>
            </a:r>
          </a:p>
          <a:p>
            <a:pPr algn="l"/>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79092" y="3303286"/>
            <a:ext cx="6099175"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lnSpc>
                <a:spcPct val="15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掌握数据仓库分层，能够描述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数据仓库分层的结构</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与目的</a:t>
            </a:r>
            <a:endParaRPr lang="zh-CN" sz="2000"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5401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19561" y="2746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1.1.2 数据仓库分层</a:t>
            </a:r>
          </a:p>
        </p:txBody>
      </p:sp>
      <p:sp>
        <p:nvSpPr>
          <p:cNvPr id="46" name="TextBox 4"/>
          <p:cNvSpPr txBox="1">
            <a:spLocks noChangeArrowheads="1"/>
          </p:cNvSpPr>
          <p:nvPr/>
        </p:nvSpPr>
        <p:spPr bwMode="auto">
          <a:xfrm>
            <a:off x="296459" y="655256"/>
            <a:ext cx="10156562" cy="4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buFont typeface="+mj-lt"/>
              <a:buNone/>
            </a:pPr>
            <a:r>
              <a:rPr lang="en-US" altLang="zh-CN" sz="1600" dirty="0">
                <a:solidFill>
                  <a:srgbClr val="595959"/>
                </a:solidFill>
                <a:latin typeface="微软雅黑" panose="020B0503020204020204" pitchFamily="34" charset="-122"/>
                <a:ea typeface="微软雅黑" panose="020B0503020204020204" pitchFamily="34" charset="-122"/>
                <a:sym typeface="+mn-ea"/>
              </a:rPr>
              <a:t>	</a:t>
            </a:r>
          </a:p>
        </p:txBody>
      </p:sp>
      <p:sp>
        <p:nvSpPr>
          <p:cNvPr id="8" name="矩形 7"/>
          <p:cNvSpPr>
            <a:spLocks noChangeArrowheads="1"/>
          </p:cNvSpPr>
          <p:nvPr/>
        </p:nvSpPr>
        <p:spPr bwMode="auto">
          <a:xfrm>
            <a:off x="5615947" y="1723167"/>
            <a:ext cx="723899"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9" name="矩形 8"/>
          <p:cNvSpPr>
            <a:spLocks noChangeArrowheads="1"/>
          </p:cNvSpPr>
          <p:nvPr/>
        </p:nvSpPr>
        <p:spPr bwMode="auto">
          <a:xfrm>
            <a:off x="6817783" y="2593675"/>
            <a:ext cx="87630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1" name="矩形 10"/>
          <p:cNvSpPr>
            <a:spLocks noChangeArrowheads="1"/>
          </p:cNvSpPr>
          <p:nvPr/>
        </p:nvSpPr>
        <p:spPr bwMode="auto">
          <a:xfrm>
            <a:off x="4861984" y="4174266"/>
            <a:ext cx="657952"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2" name="矩形 11"/>
          <p:cNvSpPr>
            <a:spLocks noChangeArrowheads="1"/>
          </p:cNvSpPr>
          <p:nvPr/>
        </p:nvSpPr>
        <p:spPr bwMode="auto">
          <a:xfrm>
            <a:off x="4417061" y="2683074"/>
            <a:ext cx="622564"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5</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Freeform 7"/>
          <p:cNvSpPr>
            <a:spLocks noChangeArrowheads="1"/>
          </p:cNvSpPr>
          <p:nvPr/>
        </p:nvSpPr>
        <p:spPr bwMode="auto">
          <a:xfrm>
            <a:off x="5074709" y="1723167"/>
            <a:ext cx="1384300" cy="1221316"/>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rgbClr val="0070C0"/>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25" name="Freeform 8"/>
          <p:cNvSpPr>
            <a:spLocks noChangeArrowheads="1"/>
          </p:cNvSpPr>
          <p:nvPr/>
        </p:nvSpPr>
        <p:spPr bwMode="auto">
          <a:xfrm>
            <a:off x="3703108" y="2944482"/>
            <a:ext cx="1371600" cy="13208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rgbClr val="0070C0"/>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26" name="Freeform 9"/>
          <p:cNvSpPr>
            <a:spLocks noChangeArrowheads="1"/>
          </p:cNvSpPr>
          <p:nvPr/>
        </p:nvSpPr>
        <p:spPr bwMode="auto">
          <a:xfrm>
            <a:off x="4490509" y="4265283"/>
            <a:ext cx="1274233" cy="1392767"/>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rgbClr val="0070C0"/>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27" name="Freeform 10"/>
          <p:cNvSpPr>
            <a:spLocks noChangeArrowheads="1"/>
          </p:cNvSpPr>
          <p:nvPr/>
        </p:nvSpPr>
        <p:spPr bwMode="auto">
          <a:xfrm>
            <a:off x="5764742" y="4265283"/>
            <a:ext cx="1278467" cy="1392767"/>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rgbClr val="0070C0"/>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28" name="Freeform 11"/>
          <p:cNvSpPr>
            <a:spLocks noChangeArrowheads="1"/>
          </p:cNvSpPr>
          <p:nvPr/>
        </p:nvSpPr>
        <p:spPr bwMode="auto">
          <a:xfrm>
            <a:off x="6459008" y="2944482"/>
            <a:ext cx="1371600" cy="13208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rgbClr val="0070C0"/>
          </a:solidFill>
          <a:ln>
            <a:noFill/>
          </a:ln>
        </p:spPr>
        <p:txBody>
          <a:bodyPr/>
          <a:lstStyle/>
          <a:p>
            <a:endParaRPr lang="zh-CN" altLang="zh-CN" sz="2400">
              <a:solidFill>
                <a:srgbClr val="000000"/>
              </a:solidFill>
              <a:latin typeface="微软雅黑" panose="020B0503020204020204" pitchFamily="34" charset="-122"/>
              <a:ea typeface="微软雅黑" panose="020B0503020204020204" pitchFamily="34" charset="-122"/>
              <a:cs typeface="+mn-ea"/>
              <a:sym typeface="+mn-lt"/>
            </a:endParaRPr>
          </a:p>
        </p:txBody>
      </p:sp>
      <p:sp>
        <p:nvSpPr>
          <p:cNvPr id="29" name="矩形 7"/>
          <p:cNvSpPr>
            <a:spLocks noChangeArrowheads="1"/>
          </p:cNvSpPr>
          <p:nvPr/>
        </p:nvSpPr>
        <p:spPr bwMode="auto">
          <a:xfrm>
            <a:off x="5454022" y="2297842"/>
            <a:ext cx="723899"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30" name="矩形 8"/>
          <p:cNvSpPr>
            <a:spLocks noChangeArrowheads="1"/>
          </p:cNvSpPr>
          <p:nvPr/>
        </p:nvSpPr>
        <p:spPr bwMode="auto">
          <a:xfrm>
            <a:off x="6588548" y="3207720"/>
            <a:ext cx="87630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7" name="矩形 9"/>
          <p:cNvSpPr>
            <a:spLocks noChangeArrowheads="1"/>
          </p:cNvSpPr>
          <p:nvPr/>
        </p:nvSpPr>
        <p:spPr bwMode="auto">
          <a:xfrm>
            <a:off x="6177703" y="4709179"/>
            <a:ext cx="711200"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3" name="矩形 10"/>
          <p:cNvSpPr>
            <a:spLocks noChangeArrowheads="1"/>
          </p:cNvSpPr>
          <p:nvPr/>
        </p:nvSpPr>
        <p:spPr bwMode="auto">
          <a:xfrm>
            <a:off x="4632749" y="4716556"/>
            <a:ext cx="657952"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矩形 11"/>
          <p:cNvSpPr>
            <a:spLocks noChangeArrowheads="1"/>
          </p:cNvSpPr>
          <p:nvPr/>
        </p:nvSpPr>
        <p:spPr bwMode="auto">
          <a:xfrm>
            <a:off x="4107816" y="3206949"/>
            <a:ext cx="622564" cy="574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3735"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3735"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5" name="TextBox 12"/>
          <p:cNvSpPr>
            <a:spLocks noChangeArrowheads="1"/>
          </p:cNvSpPr>
          <p:nvPr/>
        </p:nvSpPr>
        <p:spPr bwMode="auto">
          <a:xfrm>
            <a:off x="6339635" y="1592228"/>
            <a:ext cx="3429000"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fontAlgn="auto">
              <a:lnSpc>
                <a:spcPct val="150000"/>
              </a:lnSpc>
            </a:pPr>
            <a:r>
              <a:rPr sz="1600" dirty="0">
                <a:solidFill>
                  <a:srgbClr val="595959"/>
                </a:solidFill>
                <a:latin typeface="微软雅黑" panose="020B0503020204020204" pitchFamily="34" charset="-122"/>
                <a:ea typeface="微软雅黑" panose="020B0503020204020204" pitchFamily="34" charset="-122"/>
                <a:cs typeface="+mn-ea"/>
                <a:sym typeface="+mn-lt"/>
              </a:rPr>
              <a:t>数据仓库的每个分层都有它的</a:t>
            </a:r>
            <a:r>
              <a:rPr sz="1600" dirty="0">
                <a:solidFill>
                  <a:schemeClr val="accent1"/>
                </a:solidFill>
                <a:latin typeface="微软雅黑" panose="020B0503020204020204" pitchFamily="34" charset="-122"/>
                <a:ea typeface="微软雅黑" panose="020B0503020204020204" pitchFamily="34" charset="-122"/>
                <a:cs typeface="+mn-ea"/>
                <a:sym typeface="+mn-lt"/>
              </a:rPr>
              <a:t>作用域</a:t>
            </a:r>
            <a:r>
              <a:rPr sz="1600" dirty="0">
                <a:solidFill>
                  <a:srgbClr val="595959"/>
                </a:solidFill>
                <a:latin typeface="微软雅黑" panose="020B0503020204020204" pitchFamily="34" charset="-122"/>
                <a:ea typeface="微软雅黑" panose="020B0503020204020204" pitchFamily="34" charset="-122"/>
                <a:cs typeface="+mn-ea"/>
                <a:sym typeface="+mn-lt"/>
              </a:rPr>
              <a:t>和</a:t>
            </a:r>
            <a:r>
              <a:rPr sz="1600" dirty="0">
                <a:solidFill>
                  <a:schemeClr val="accent1"/>
                </a:solidFill>
                <a:latin typeface="微软雅黑" panose="020B0503020204020204" pitchFamily="34" charset="-122"/>
                <a:ea typeface="微软雅黑" panose="020B0503020204020204" pitchFamily="34" charset="-122"/>
                <a:cs typeface="+mn-ea"/>
                <a:sym typeface="+mn-lt"/>
              </a:rPr>
              <a:t>职责</a:t>
            </a:r>
            <a:r>
              <a:rPr sz="1600" dirty="0">
                <a:solidFill>
                  <a:srgbClr val="595959"/>
                </a:solidFill>
                <a:latin typeface="微软雅黑" panose="020B0503020204020204" pitchFamily="34" charset="-122"/>
                <a:ea typeface="微软雅黑" panose="020B0503020204020204" pitchFamily="34" charset="-122"/>
                <a:cs typeface="+mn-ea"/>
                <a:sym typeface="+mn-lt"/>
              </a:rPr>
              <a:t>。</a:t>
            </a:r>
          </a:p>
        </p:txBody>
      </p:sp>
      <p:sp>
        <p:nvSpPr>
          <p:cNvPr id="56" name="TextBox 13"/>
          <p:cNvSpPr>
            <a:spLocks noChangeArrowheads="1"/>
          </p:cNvSpPr>
          <p:nvPr/>
        </p:nvSpPr>
        <p:spPr bwMode="auto">
          <a:xfrm>
            <a:off x="8044182" y="3378823"/>
            <a:ext cx="2813049"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fontAlgn="auto">
              <a:lnSpc>
                <a:spcPct val="150000"/>
              </a:lnSpc>
            </a:pPr>
            <a:r>
              <a:rPr sz="1600" dirty="0">
                <a:solidFill>
                  <a:srgbClr val="595959"/>
                </a:solidFill>
                <a:latin typeface="微软雅黑" panose="020B0503020204020204" pitchFamily="34" charset="-122"/>
                <a:ea typeface="微软雅黑" panose="020B0503020204020204" pitchFamily="34" charset="-122"/>
                <a:cs typeface="+mn-ea"/>
                <a:sym typeface="+mn-lt"/>
              </a:rPr>
              <a:t>复杂的任务分解成</a:t>
            </a:r>
            <a:r>
              <a:rPr sz="1600" dirty="0">
                <a:solidFill>
                  <a:schemeClr val="accent1"/>
                </a:solidFill>
                <a:latin typeface="微软雅黑" panose="020B0503020204020204" pitchFamily="34" charset="-122"/>
                <a:ea typeface="微软雅黑" panose="020B0503020204020204" pitchFamily="34" charset="-122"/>
                <a:cs typeface="+mn-ea"/>
                <a:sym typeface="+mn-lt"/>
              </a:rPr>
              <a:t>多个步骤</a:t>
            </a:r>
            <a:r>
              <a:rPr sz="1600" dirty="0">
                <a:solidFill>
                  <a:srgbClr val="595959"/>
                </a:solidFill>
                <a:latin typeface="微软雅黑" panose="020B0503020204020204" pitchFamily="34" charset="-122"/>
                <a:ea typeface="微软雅黑" panose="020B0503020204020204" pitchFamily="34" charset="-122"/>
                <a:cs typeface="+mn-ea"/>
                <a:sym typeface="+mn-lt"/>
              </a:rPr>
              <a:t>来完成</a:t>
            </a:r>
            <a:r>
              <a:rPr lang="zh-CN" sz="1600" dirty="0">
                <a:solidFill>
                  <a:srgbClr val="595959"/>
                </a:solidFill>
                <a:latin typeface="微软雅黑" panose="020B0503020204020204" pitchFamily="34" charset="-122"/>
                <a:ea typeface="微软雅黑" panose="020B0503020204020204" pitchFamily="34" charset="-122"/>
                <a:cs typeface="+mn-ea"/>
                <a:sym typeface="+mn-lt"/>
              </a:rPr>
              <a:t>，</a:t>
            </a:r>
            <a:r>
              <a:rPr sz="1600" dirty="0">
                <a:solidFill>
                  <a:srgbClr val="595959"/>
                </a:solidFill>
                <a:latin typeface="微软雅黑" panose="020B0503020204020204" pitchFamily="34" charset="-122"/>
                <a:ea typeface="微软雅黑" panose="020B0503020204020204" pitchFamily="34" charset="-122"/>
                <a:cs typeface="+mn-ea"/>
                <a:sym typeface="+mn-lt"/>
              </a:rPr>
              <a:t>每一层解决特定问题。</a:t>
            </a:r>
          </a:p>
        </p:txBody>
      </p:sp>
      <p:sp>
        <p:nvSpPr>
          <p:cNvPr id="57" name="TextBox 14"/>
          <p:cNvSpPr>
            <a:spLocks noChangeArrowheads="1"/>
          </p:cNvSpPr>
          <p:nvPr/>
        </p:nvSpPr>
        <p:spPr bwMode="auto">
          <a:xfrm>
            <a:off x="7428018" y="5082316"/>
            <a:ext cx="3179233" cy="1107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auto">
              <a:lnSpc>
                <a:spcPct val="150000"/>
              </a:lnSpc>
            </a:pPr>
            <a:r>
              <a:rPr sz="1600">
                <a:solidFill>
                  <a:srgbClr val="595959"/>
                </a:solidFill>
                <a:latin typeface="微软雅黑" panose="020B0503020204020204" pitchFamily="34" charset="-122"/>
                <a:ea typeface="微软雅黑" panose="020B0503020204020204" pitchFamily="34" charset="-122"/>
                <a:cs typeface="+mn-ea"/>
                <a:sym typeface="+mn-lt"/>
              </a:rPr>
              <a:t>当数据出现问题之后，可以</a:t>
            </a:r>
            <a:r>
              <a:rPr sz="1600">
                <a:solidFill>
                  <a:schemeClr val="accent1"/>
                </a:solidFill>
                <a:latin typeface="微软雅黑" panose="020B0503020204020204" pitchFamily="34" charset="-122"/>
                <a:ea typeface="微软雅黑" panose="020B0503020204020204" pitchFamily="34" charset="-122"/>
                <a:cs typeface="+mn-ea"/>
                <a:sym typeface="+mn-lt"/>
              </a:rPr>
              <a:t>不用修复</a:t>
            </a:r>
            <a:r>
              <a:rPr sz="1600">
                <a:solidFill>
                  <a:srgbClr val="595959"/>
                </a:solidFill>
                <a:latin typeface="微软雅黑" panose="020B0503020204020204" pitchFamily="34" charset="-122"/>
                <a:ea typeface="微软雅黑" panose="020B0503020204020204" pitchFamily="34" charset="-122"/>
                <a:cs typeface="+mn-ea"/>
                <a:sym typeface="+mn-lt"/>
              </a:rPr>
              <a:t>所有的数据，只从存在问题层的数据开始修复。</a:t>
            </a:r>
          </a:p>
        </p:txBody>
      </p:sp>
      <p:sp>
        <p:nvSpPr>
          <p:cNvPr id="58" name="TextBox 15"/>
          <p:cNvSpPr>
            <a:spLocks noChangeArrowheads="1"/>
          </p:cNvSpPr>
          <p:nvPr/>
        </p:nvSpPr>
        <p:spPr bwMode="auto">
          <a:xfrm>
            <a:off x="1446319" y="4967169"/>
            <a:ext cx="2810933"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fontAlgn="auto">
              <a:lnSpc>
                <a:spcPct val="150000"/>
              </a:lnSpc>
            </a:pPr>
            <a:r>
              <a:rPr sz="1600" dirty="0">
                <a:solidFill>
                  <a:srgbClr val="595959"/>
                </a:solidFill>
                <a:latin typeface="微软雅黑" panose="020B0503020204020204" pitchFamily="34" charset="-122"/>
                <a:ea typeface="微软雅黑" panose="020B0503020204020204" pitchFamily="34" charset="-122"/>
                <a:cs typeface="+mn-ea"/>
                <a:sym typeface="+mn-lt"/>
              </a:rPr>
              <a:t>规范数据仓库分层，开发一些通用的</a:t>
            </a:r>
            <a:r>
              <a:rPr sz="1600" dirty="0">
                <a:solidFill>
                  <a:schemeClr val="accent1"/>
                </a:solidFill>
                <a:latin typeface="微软雅黑" panose="020B0503020204020204" pitchFamily="34" charset="-122"/>
                <a:ea typeface="微软雅黑" panose="020B0503020204020204" pitchFamily="34" charset="-122"/>
                <a:cs typeface="+mn-ea"/>
                <a:sym typeface="+mn-lt"/>
              </a:rPr>
              <a:t>中间层数据</a:t>
            </a:r>
            <a:r>
              <a:rPr sz="1600" dirty="0">
                <a:solidFill>
                  <a:srgbClr val="595959"/>
                </a:solidFill>
                <a:latin typeface="微软雅黑" panose="020B0503020204020204" pitchFamily="34" charset="-122"/>
                <a:ea typeface="微软雅黑" panose="020B0503020204020204" pitchFamily="34" charset="-122"/>
                <a:cs typeface="+mn-ea"/>
                <a:sym typeface="+mn-lt"/>
              </a:rPr>
              <a:t>。</a:t>
            </a:r>
          </a:p>
        </p:txBody>
      </p:sp>
      <p:sp>
        <p:nvSpPr>
          <p:cNvPr id="59" name="TextBox 16"/>
          <p:cNvSpPr>
            <a:spLocks noChangeArrowheads="1"/>
          </p:cNvSpPr>
          <p:nvPr/>
        </p:nvSpPr>
        <p:spPr bwMode="auto">
          <a:xfrm>
            <a:off x="1446319" y="2493210"/>
            <a:ext cx="2810933" cy="738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fontAlgn="auto">
              <a:lnSpc>
                <a:spcPct val="150000"/>
              </a:lnSpc>
            </a:pPr>
            <a:r>
              <a:rPr sz="1600" dirty="0">
                <a:solidFill>
                  <a:srgbClr val="595959"/>
                </a:solidFill>
                <a:latin typeface="微软雅黑" panose="020B0503020204020204" pitchFamily="34" charset="-122"/>
                <a:ea typeface="微软雅黑" panose="020B0503020204020204" pitchFamily="34" charset="-122"/>
                <a:cs typeface="+mn-ea"/>
                <a:sym typeface="+mn-lt"/>
              </a:rPr>
              <a:t>数据仓库的构建将大大</a:t>
            </a:r>
            <a:r>
              <a:rPr sz="1600" dirty="0">
                <a:solidFill>
                  <a:schemeClr val="accent1"/>
                </a:solidFill>
                <a:latin typeface="微软雅黑" panose="020B0503020204020204" pitchFamily="34" charset="-122"/>
                <a:ea typeface="微软雅黑" panose="020B0503020204020204" pitchFamily="34" charset="-122"/>
                <a:cs typeface="+mn-ea"/>
                <a:sym typeface="+mn-lt"/>
              </a:rPr>
              <a:t>缩短获取信息</a:t>
            </a:r>
            <a:r>
              <a:rPr sz="1600" dirty="0">
                <a:solidFill>
                  <a:srgbClr val="595959"/>
                </a:solidFill>
                <a:latin typeface="微软雅黑" panose="020B0503020204020204" pitchFamily="34" charset="-122"/>
                <a:ea typeface="微软雅黑" panose="020B0503020204020204" pitchFamily="34" charset="-122"/>
                <a:cs typeface="+mn-ea"/>
                <a:sym typeface="+mn-lt"/>
              </a:rPr>
              <a:t>的时间</a:t>
            </a:r>
            <a:r>
              <a:rPr lang="zh-CN" sz="1600" dirty="0">
                <a:solidFill>
                  <a:srgbClr val="595959"/>
                </a:solidFill>
                <a:latin typeface="微软雅黑" panose="020B0503020204020204" pitchFamily="34" charset="-122"/>
                <a:ea typeface="微软雅黑" panose="020B0503020204020204" pitchFamily="34" charset="-122"/>
                <a:cs typeface="+mn-ea"/>
                <a:sym typeface="+mn-lt"/>
              </a:rPr>
              <a:t>。</a:t>
            </a:r>
          </a:p>
        </p:txBody>
      </p:sp>
      <p:sp>
        <p:nvSpPr>
          <p:cNvPr id="60" name="TextBox 17"/>
          <p:cNvSpPr>
            <a:spLocks noChangeArrowheads="1"/>
          </p:cNvSpPr>
          <p:nvPr/>
        </p:nvSpPr>
        <p:spPr bwMode="auto">
          <a:xfrm>
            <a:off x="6339846" y="1119205"/>
            <a:ext cx="215519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l">
              <a:buClrTx/>
              <a:buSzTx/>
              <a:buFontTx/>
            </a:pP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清晰数据结构</a:t>
            </a:r>
          </a:p>
        </p:txBody>
      </p:sp>
      <p:sp>
        <p:nvSpPr>
          <p:cNvPr id="61" name="TextBox 18"/>
          <p:cNvSpPr>
            <a:spLocks noChangeArrowheads="1"/>
          </p:cNvSpPr>
          <p:nvPr/>
        </p:nvSpPr>
        <p:spPr bwMode="auto">
          <a:xfrm>
            <a:off x="8044180" y="2969895"/>
            <a:ext cx="2353945"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复杂问题简单化</a:t>
            </a:r>
          </a:p>
        </p:txBody>
      </p:sp>
      <p:sp>
        <p:nvSpPr>
          <p:cNvPr id="62" name="TextBox 19"/>
          <p:cNvSpPr>
            <a:spLocks noChangeArrowheads="1"/>
          </p:cNvSpPr>
          <p:nvPr/>
        </p:nvSpPr>
        <p:spPr bwMode="auto">
          <a:xfrm>
            <a:off x="7393093" y="4680242"/>
            <a:ext cx="1682751"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便于维护</a:t>
            </a:r>
          </a:p>
        </p:txBody>
      </p:sp>
      <p:sp>
        <p:nvSpPr>
          <p:cNvPr id="63" name="TextBox 20"/>
          <p:cNvSpPr>
            <a:spLocks noChangeArrowheads="1"/>
          </p:cNvSpPr>
          <p:nvPr/>
        </p:nvSpPr>
        <p:spPr bwMode="auto">
          <a:xfrm>
            <a:off x="1446530" y="4594860"/>
            <a:ext cx="2134870"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减少重复开发</a:t>
            </a:r>
          </a:p>
        </p:txBody>
      </p:sp>
      <p:sp>
        <p:nvSpPr>
          <p:cNvPr id="64" name="TextBox 21"/>
          <p:cNvSpPr>
            <a:spLocks noChangeArrowheads="1"/>
          </p:cNvSpPr>
          <p:nvPr/>
        </p:nvSpPr>
        <p:spPr bwMode="auto">
          <a:xfrm>
            <a:off x="1446318" y="2003955"/>
            <a:ext cx="1441451" cy="30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提高性能</a:t>
            </a:r>
          </a:p>
        </p:txBody>
      </p:sp>
      <p:sp>
        <p:nvSpPr>
          <p:cNvPr id="3" name="文本框 2"/>
          <p:cNvSpPr txBox="1"/>
          <p:nvPr/>
        </p:nvSpPr>
        <p:spPr>
          <a:xfrm>
            <a:off x="5043235" y="3313749"/>
            <a:ext cx="1415772" cy="1135054"/>
          </a:xfrm>
          <a:prstGeom prst="rect">
            <a:avLst/>
          </a:prstGeom>
          <a:noFill/>
        </p:spPr>
        <p:txBody>
          <a:bodyPr wrap="none" rtlCol="0">
            <a:spAutoFit/>
          </a:bodyPr>
          <a:lstStyle/>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数据仓库</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分层目的</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1.1.2 数据仓库分层</a:t>
            </a:r>
          </a:p>
        </p:txBody>
      </p:sp>
      <p:sp>
        <p:nvSpPr>
          <p:cNvPr id="46" name="TextBox 4"/>
          <p:cNvSpPr txBox="1">
            <a:spLocks noChangeArrowheads="1"/>
          </p:cNvSpPr>
          <p:nvPr/>
        </p:nvSpPr>
        <p:spPr bwMode="auto">
          <a:xfrm>
            <a:off x="478582" y="1044182"/>
            <a:ext cx="10441160" cy="530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buFont typeface="+mj-lt"/>
              <a:buNone/>
            </a:pPr>
            <a:r>
              <a:rPr lang="en-US" altLang="zh-CN" sz="2000" dirty="0" err="1">
                <a:solidFill>
                  <a:srgbClr val="595959"/>
                </a:solidFill>
                <a:latin typeface="微软雅黑" panose="020B0503020204020204" pitchFamily="34" charset="-122"/>
                <a:ea typeface="微软雅黑" panose="020B0503020204020204" pitchFamily="34" charset="-122"/>
                <a:sym typeface="+mn-ea"/>
              </a:rPr>
              <a:t>数据仓库分为三层</a:t>
            </a:r>
            <a:r>
              <a:rPr lang="zh-CN" altLang="en-US"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err="1">
                <a:solidFill>
                  <a:schemeClr val="accent1"/>
                </a:solidFill>
                <a:latin typeface="微软雅黑" panose="020B0503020204020204" pitchFamily="34" charset="-122"/>
                <a:ea typeface="微软雅黑" panose="020B0503020204020204" pitchFamily="34" charset="-122"/>
                <a:sym typeface="+mn-ea"/>
              </a:rPr>
              <a:t>源数据层</a:t>
            </a:r>
            <a:r>
              <a:rPr lang="en-US" altLang="zh-CN" sz="2000" dirty="0" err="1">
                <a:solidFill>
                  <a:srgbClr val="595959"/>
                </a:solidFill>
                <a:latin typeface="微软雅黑" panose="020B0503020204020204" pitchFamily="34" charset="-122"/>
                <a:ea typeface="微软雅黑" panose="020B0503020204020204" pitchFamily="34" charset="-122"/>
                <a:sym typeface="+mn-ea"/>
              </a:rPr>
              <a:t>（ODS</a:t>
            </a:r>
            <a:r>
              <a:rPr lang="en-US" altLang="zh-CN" sz="2000" dirty="0">
                <a:solidFill>
                  <a:srgbClr val="595959"/>
                </a:solidFill>
                <a:latin typeface="微软雅黑" panose="020B0503020204020204" pitchFamily="34" charset="-122"/>
                <a:ea typeface="微软雅黑" panose="020B0503020204020204" pitchFamily="34" charset="-122"/>
                <a:sym typeface="+mn-ea"/>
              </a:rPr>
              <a:t>）、</a:t>
            </a:r>
            <a:r>
              <a:rPr lang="en-US" altLang="zh-CN" sz="2000" dirty="0">
                <a:solidFill>
                  <a:schemeClr val="accent1"/>
                </a:solidFill>
                <a:latin typeface="微软雅黑" panose="020B0503020204020204" pitchFamily="34" charset="-122"/>
                <a:ea typeface="微软雅黑" panose="020B0503020204020204" pitchFamily="34" charset="-122"/>
                <a:sym typeface="+mn-ea"/>
              </a:rPr>
              <a:t>数据仓库层</a:t>
            </a:r>
            <a:r>
              <a:rPr lang="en-US" altLang="zh-CN" sz="2000" dirty="0">
                <a:solidFill>
                  <a:srgbClr val="595959"/>
                </a:solidFill>
                <a:latin typeface="微软雅黑" panose="020B0503020204020204" pitchFamily="34" charset="-122"/>
                <a:ea typeface="微软雅黑" panose="020B0503020204020204" pitchFamily="34" charset="-122"/>
                <a:sym typeface="+mn-ea"/>
              </a:rPr>
              <a:t>（DW）和</a:t>
            </a:r>
            <a:r>
              <a:rPr lang="en-US" altLang="zh-CN" sz="2000" dirty="0">
                <a:solidFill>
                  <a:schemeClr val="accent1"/>
                </a:solidFill>
                <a:latin typeface="微软雅黑" panose="020B0503020204020204" pitchFamily="34" charset="-122"/>
                <a:ea typeface="微软雅黑" panose="020B0503020204020204" pitchFamily="34" charset="-122"/>
                <a:sym typeface="+mn-ea"/>
              </a:rPr>
              <a:t>数据应用层</a:t>
            </a:r>
            <a:r>
              <a:rPr lang="en-US" altLang="zh-CN" sz="2000" dirty="0">
                <a:solidFill>
                  <a:srgbClr val="595959"/>
                </a:solidFill>
                <a:latin typeface="微软雅黑" panose="020B0503020204020204" pitchFamily="34" charset="-122"/>
                <a:ea typeface="微软雅黑" panose="020B0503020204020204" pitchFamily="34" charset="-122"/>
                <a:sym typeface="+mn-ea"/>
              </a:rPr>
              <a:t>（DA）。</a:t>
            </a:r>
          </a:p>
        </p:txBody>
      </p:sp>
      <p:pic>
        <p:nvPicPr>
          <p:cNvPr id="2" name="图片 1"/>
          <p:cNvPicPr>
            <a:picLocks noChangeAspect="1"/>
          </p:cNvPicPr>
          <p:nvPr/>
        </p:nvPicPr>
        <p:blipFill>
          <a:blip r:embed="rId3"/>
          <a:stretch>
            <a:fillRect/>
          </a:stretch>
        </p:blipFill>
        <p:spPr>
          <a:xfrm>
            <a:off x="2206774" y="1845618"/>
            <a:ext cx="7776864" cy="4797147"/>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6384" y="2108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1.1.2 数据仓库分层</a:t>
            </a:r>
          </a:p>
        </p:txBody>
      </p:sp>
      <p:sp>
        <p:nvSpPr>
          <p:cNvPr id="46" name="TextBox 4"/>
          <p:cNvSpPr txBox="1">
            <a:spLocks noChangeArrowheads="1"/>
          </p:cNvSpPr>
          <p:nvPr/>
        </p:nvSpPr>
        <p:spPr bwMode="auto">
          <a:xfrm>
            <a:off x="232959" y="705421"/>
            <a:ext cx="10156562" cy="48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609600" lvl="1" indent="0">
              <a:lnSpc>
                <a:spcPct val="150000"/>
              </a:lnSpc>
              <a:buClr>
                <a:schemeClr val="tx1"/>
              </a:buClr>
              <a:buFont typeface="+mj-lt"/>
              <a:buNone/>
            </a:pPr>
            <a:r>
              <a:rPr lang="en-US" altLang="zh-CN" sz="1600" dirty="0">
                <a:solidFill>
                  <a:srgbClr val="595959"/>
                </a:solidFill>
                <a:latin typeface="微软雅黑" panose="020B0503020204020204" pitchFamily="34" charset="-122"/>
                <a:ea typeface="微软雅黑" panose="020B0503020204020204" pitchFamily="34" charset="-122"/>
                <a:sym typeface="+mn-ea"/>
              </a:rPr>
              <a:t>	</a:t>
            </a:r>
          </a:p>
        </p:txBody>
      </p:sp>
      <p:sp>
        <p:nvSpPr>
          <p:cNvPr id="3" name="Freeform 6"/>
          <p:cNvSpPr/>
          <p:nvPr/>
        </p:nvSpPr>
        <p:spPr bwMode="auto">
          <a:xfrm>
            <a:off x="1761076" y="2020802"/>
            <a:ext cx="1463675" cy="1276350"/>
          </a:xfrm>
          <a:custGeom>
            <a:avLst/>
            <a:gdLst>
              <a:gd name="T0" fmla="*/ 1256279 w 861"/>
              <a:gd name="T1" fmla="*/ 1244016 h 750"/>
              <a:gd name="T2" fmla="*/ 1256279 w 861"/>
              <a:gd name="T3" fmla="*/ 1242314 h 750"/>
              <a:gd name="T4" fmla="*/ 1463675 w 861"/>
              <a:gd name="T5" fmla="*/ 733476 h 750"/>
              <a:gd name="T6" fmla="*/ 730988 w 861"/>
              <a:gd name="T7" fmla="*/ 0 h 750"/>
              <a:gd name="T8" fmla="*/ 0 w 861"/>
              <a:gd name="T9" fmla="*/ 733476 h 750"/>
              <a:gd name="T10" fmla="*/ 203997 w 861"/>
              <a:gd name="T11" fmla="*/ 1240612 h 750"/>
              <a:gd name="T12" fmla="*/ 203997 w 861"/>
              <a:gd name="T13" fmla="*/ 1242314 h 750"/>
              <a:gd name="T14" fmla="*/ 224396 w 861"/>
              <a:gd name="T15" fmla="*/ 1262736 h 750"/>
              <a:gd name="T16" fmla="*/ 482792 w 861"/>
              <a:gd name="T17" fmla="*/ 1002360 h 750"/>
              <a:gd name="T18" fmla="*/ 472592 w 861"/>
              <a:gd name="T19" fmla="*/ 992149 h 750"/>
              <a:gd name="T20" fmla="*/ 470892 w 861"/>
              <a:gd name="T21" fmla="*/ 990448 h 750"/>
              <a:gd name="T22" fmla="*/ 365494 w 861"/>
              <a:gd name="T23" fmla="*/ 733476 h 750"/>
              <a:gd name="T24" fmla="*/ 730988 w 861"/>
              <a:gd name="T25" fmla="*/ 365887 h 750"/>
              <a:gd name="T26" fmla="*/ 1096481 w 861"/>
              <a:gd name="T27" fmla="*/ 733476 h 750"/>
              <a:gd name="T28" fmla="*/ 992783 w 861"/>
              <a:gd name="T29" fmla="*/ 988746 h 750"/>
              <a:gd name="T30" fmla="*/ 992783 w 861"/>
              <a:gd name="T31" fmla="*/ 988746 h 750"/>
              <a:gd name="T32" fmla="*/ 992783 w 861"/>
              <a:gd name="T33" fmla="*/ 988746 h 750"/>
              <a:gd name="T34" fmla="*/ 957084 w 861"/>
              <a:gd name="T35" fmla="*/ 1026185 h 750"/>
              <a:gd name="T36" fmla="*/ 1225679 w 861"/>
              <a:gd name="T37" fmla="*/ 1276350 h 750"/>
              <a:gd name="T38" fmla="*/ 1256279 w 861"/>
              <a:gd name="T39" fmla="*/ 1244016 h 7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rgbClr val="0070C0"/>
          </a:solidFill>
          <a:ln>
            <a:noFill/>
          </a:ln>
        </p:spPr>
        <p:txBody>
          <a:bodyPr lIns="68575" tIns="34288" rIns="68575" bIns="34288"/>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ea typeface="宋体" panose="02010600030101010101" pitchFamily="2" charset="-122"/>
              <a:cs typeface="+mn-lt"/>
            </a:endParaRPr>
          </a:p>
        </p:txBody>
      </p:sp>
      <p:sp>
        <p:nvSpPr>
          <p:cNvPr id="4" name="Freeform 7"/>
          <p:cNvSpPr/>
          <p:nvPr/>
        </p:nvSpPr>
        <p:spPr bwMode="auto">
          <a:xfrm>
            <a:off x="2557683" y="2783120"/>
            <a:ext cx="1465263" cy="1465262"/>
          </a:xfrm>
          <a:custGeom>
            <a:avLst/>
            <a:gdLst>
              <a:gd name="T0" fmla="*/ 753030 w 862"/>
              <a:gd name="T1" fmla="*/ 0 h 861"/>
              <a:gd name="T2" fmla="*/ 634041 w 862"/>
              <a:gd name="T3" fmla="*/ 379505 h 861"/>
              <a:gd name="T4" fmla="*/ 732632 w 862"/>
              <a:gd name="T5" fmla="*/ 365890 h 861"/>
              <a:gd name="T6" fmla="*/ 1098097 w 862"/>
              <a:gd name="T7" fmla="*/ 731780 h 861"/>
              <a:gd name="T8" fmla="*/ 732632 w 862"/>
              <a:gd name="T9" fmla="*/ 1097670 h 861"/>
              <a:gd name="T10" fmla="*/ 367166 w 862"/>
              <a:gd name="T11" fmla="*/ 731780 h 861"/>
              <a:gd name="T12" fmla="*/ 448758 w 862"/>
              <a:gd name="T13" fmla="*/ 500333 h 861"/>
              <a:gd name="T14" fmla="*/ 180183 w 862"/>
              <a:gd name="T15" fmla="*/ 250167 h 861"/>
              <a:gd name="T16" fmla="*/ 0 w 862"/>
              <a:gd name="T17" fmla="*/ 731780 h 861"/>
              <a:gd name="T18" fmla="*/ 732632 w 862"/>
              <a:gd name="T19" fmla="*/ 1465262 h 861"/>
              <a:gd name="T20" fmla="*/ 1465263 w 862"/>
              <a:gd name="T21" fmla="*/ 731780 h 861"/>
              <a:gd name="T22" fmla="*/ 753030 w 862"/>
              <a:gd name="T23" fmla="*/ 0 h 8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rgbClr val="0070C0"/>
          </a:solidFill>
          <a:ln>
            <a:noFill/>
          </a:ln>
        </p:spPr>
        <p:txBody>
          <a:bodyPr lIns="68575" tIns="34288" rIns="68575" bIns="34288"/>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ea typeface="宋体" panose="02010600030101010101" pitchFamily="2" charset="-122"/>
              <a:cs typeface="+mn-lt"/>
            </a:endParaRPr>
          </a:p>
        </p:txBody>
      </p:sp>
      <p:sp>
        <p:nvSpPr>
          <p:cNvPr id="5" name="TextBox 175"/>
          <p:cNvSpPr txBox="1">
            <a:spLocks noChangeArrowheads="1"/>
          </p:cNvSpPr>
          <p:nvPr/>
        </p:nvSpPr>
        <p:spPr bwMode="auto">
          <a:xfrm>
            <a:off x="2243675" y="2504990"/>
            <a:ext cx="481012"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5" tIns="34288" rIns="68575" bIns="34288">
            <a:spAutoFit/>
          </a:bodyPr>
          <a:lstStyle>
            <a:lvl1pPr defTabSz="455295">
              <a:defRPr>
                <a:solidFill>
                  <a:schemeClr val="tx1"/>
                </a:solidFill>
                <a:latin typeface="Calibri" panose="020F0502020204030204" pitchFamily="34" charset="0"/>
                <a:ea typeface="宋体" panose="02010600030101010101" pitchFamily="2" charset="-122"/>
              </a:defRPr>
            </a:lvl1pPr>
            <a:lvl2pPr marL="742950" indent="-285750" defTabSz="455295">
              <a:defRPr>
                <a:solidFill>
                  <a:schemeClr val="tx1"/>
                </a:solidFill>
                <a:latin typeface="Calibri" panose="020F0502020204030204" pitchFamily="34" charset="0"/>
                <a:ea typeface="宋体" panose="02010600030101010101" pitchFamily="2" charset="-122"/>
              </a:defRPr>
            </a:lvl2pPr>
            <a:lvl3pPr marL="1143000" indent="-228600" defTabSz="455295">
              <a:defRPr>
                <a:solidFill>
                  <a:schemeClr val="tx1"/>
                </a:solidFill>
                <a:latin typeface="Calibri" panose="020F0502020204030204" pitchFamily="34" charset="0"/>
                <a:ea typeface="宋体" panose="02010600030101010101" pitchFamily="2" charset="-122"/>
              </a:defRPr>
            </a:lvl3pPr>
            <a:lvl4pPr marL="1600200" indent="-228600" defTabSz="455295">
              <a:defRPr>
                <a:solidFill>
                  <a:schemeClr val="tx1"/>
                </a:solidFill>
                <a:latin typeface="Calibri" panose="020F0502020204030204" pitchFamily="34" charset="0"/>
                <a:ea typeface="宋体" panose="02010600030101010101" pitchFamily="2" charset="-122"/>
              </a:defRPr>
            </a:lvl4pPr>
            <a:lvl5pPr marL="2057400" indent="-228600" defTabSz="455295">
              <a:defRPr>
                <a:solidFill>
                  <a:schemeClr val="tx1"/>
                </a:solidFill>
                <a:latin typeface="Calibri" panose="020F0502020204030204" pitchFamily="34" charset="0"/>
                <a:ea typeface="宋体" panose="02010600030101010101" pitchFamily="2" charset="-122"/>
              </a:defRPr>
            </a:lvl5pPr>
            <a:lvl6pPr marL="25146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5295" rtl="0" eaLnBrk="1" fontAlgn="base" latinLnBrk="0" hangingPunct="1">
              <a:lnSpc>
                <a:spcPct val="100000"/>
              </a:lnSpc>
              <a:spcBef>
                <a:spcPct val="0"/>
              </a:spcBef>
              <a:spcAft>
                <a:spcPct val="0"/>
              </a:spcAft>
              <a:buClrTx/>
              <a:buSzTx/>
              <a:buFont typeface="Arial" panose="020B0604020202020204" pitchFamily="34" charset="0"/>
              <a:buNone/>
              <a:defRPr/>
            </a:pPr>
            <a:r>
              <a:rPr kumimoji="0" lang="id-ID" altLang="en-US" sz="2400" b="1" i="0" u="none" strike="noStrike" kern="1200" cap="none" spc="0" normalizeH="0" baseline="0" noProof="0" dirty="0">
                <a:ln>
                  <a:noFill/>
                </a:ln>
                <a:solidFill>
                  <a:srgbClr val="014076"/>
                </a:solidFill>
                <a:effectLst/>
                <a:uLnTx/>
                <a:uFillTx/>
                <a:latin typeface="+mn-lt"/>
                <a:ea typeface="微软雅黑" panose="020B0503020204020204" pitchFamily="34" charset="-122"/>
                <a:cs typeface="+mn-lt"/>
                <a:sym typeface="Arial" panose="020B0604020202020204" pitchFamily="34" charset="0"/>
              </a:rPr>
              <a:t>01</a:t>
            </a:r>
          </a:p>
        </p:txBody>
      </p:sp>
      <p:sp>
        <p:nvSpPr>
          <p:cNvPr id="6" name="TextBox 176"/>
          <p:cNvSpPr txBox="1">
            <a:spLocks noChangeArrowheads="1"/>
          </p:cNvSpPr>
          <p:nvPr/>
        </p:nvSpPr>
        <p:spPr bwMode="auto">
          <a:xfrm>
            <a:off x="1445163" y="3297152"/>
            <a:ext cx="52387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5" tIns="34288" rIns="68575" bIns="34288">
            <a:spAutoFit/>
          </a:bodyPr>
          <a:lstStyle>
            <a:lvl1pPr defTabSz="455295">
              <a:defRPr>
                <a:solidFill>
                  <a:schemeClr val="tx1"/>
                </a:solidFill>
                <a:latin typeface="Calibri" panose="020F0502020204030204" pitchFamily="34" charset="0"/>
                <a:ea typeface="宋体" panose="02010600030101010101" pitchFamily="2" charset="-122"/>
              </a:defRPr>
            </a:lvl1pPr>
            <a:lvl2pPr marL="742950" indent="-285750" defTabSz="455295">
              <a:defRPr>
                <a:solidFill>
                  <a:schemeClr val="tx1"/>
                </a:solidFill>
                <a:latin typeface="Calibri" panose="020F0502020204030204" pitchFamily="34" charset="0"/>
                <a:ea typeface="宋体" panose="02010600030101010101" pitchFamily="2" charset="-122"/>
              </a:defRPr>
            </a:lvl2pPr>
            <a:lvl3pPr marL="1143000" indent="-228600" defTabSz="455295">
              <a:defRPr>
                <a:solidFill>
                  <a:schemeClr val="tx1"/>
                </a:solidFill>
                <a:latin typeface="Calibri" panose="020F0502020204030204" pitchFamily="34" charset="0"/>
                <a:ea typeface="宋体" panose="02010600030101010101" pitchFamily="2" charset="-122"/>
              </a:defRPr>
            </a:lvl3pPr>
            <a:lvl4pPr marL="1600200" indent="-228600" defTabSz="455295">
              <a:defRPr>
                <a:solidFill>
                  <a:schemeClr val="tx1"/>
                </a:solidFill>
                <a:latin typeface="Calibri" panose="020F0502020204030204" pitchFamily="34" charset="0"/>
                <a:ea typeface="宋体" panose="02010600030101010101" pitchFamily="2" charset="-122"/>
              </a:defRPr>
            </a:lvl4pPr>
            <a:lvl5pPr marL="2057400" indent="-228600" defTabSz="455295">
              <a:defRPr>
                <a:solidFill>
                  <a:schemeClr val="tx1"/>
                </a:solidFill>
                <a:latin typeface="Calibri" panose="020F0502020204030204" pitchFamily="34" charset="0"/>
                <a:ea typeface="宋体" panose="02010600030101010101" pitchFamily="2" charset="-122"/>
              </a:defRPr>
            </a:lvl5pPr>
            <a:lvl6pPr marL="25146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5295" rtl="0" eaLnBrk="1" fontAlgn="base" latinLnBrk="0" hangingPunct="1">
              <a:lnSpc>
                <a:spcPct val="100000"/>
              </a:lnSpc>
              <a:spcBef>
                <a:spcPct val="0"/>
              </a:spcBef>
              <a:spcAft>
                <a:spcPct val="0"/>
              </a:spcAft>
              <a:buClrTx/>
              <a:buSzTx/>
              <a:buFont typeface="Arial" panose="020B0604020202020204" pitchFamily="34" charset="0"/>
              <a:buNone/>
              <a:defRPr/>
            </a:pPr>
            <a:r>
              <a:rPr kumimoji="0" lang="id-ID" altLang="en-US" sz="2700" b="1" i="0" u="none" strike="noStrike" kern="1200" cap="none" spc="0" normalizeH="0" baseline="0" noProof="0">
                <a:ln>
                  <a:noFill/>
                </a:ln>
                <a:solidFill>
                  <a:srgbClr val="014076"/>
                </a:solidFill>
                <a:effectLst/>
                <a:uLnTx/>
                <a:uFillTx/>
                <a:latin typeface="+mn-lt"/>
                <a:ea typeface="微软雅黑" panose="020B0503020204020204" pitchFamily="34" charset="-122"/>
                <a:cs typeface="+mn-lt"/>
                <a:sym typeface="Arial" panose="020B0604020202020204" pitchFamily="34" charset="0"/>
              </a:rPr>
              <a:t>02</a:t>
            </a:r>
          </a:p>
        </p:txBody>
      </p:sp>
      <p:sp>
        <p:nvSpPr>
          <p:cNvPr id="7" name="TextBox 177"/>
          <p:cNvSpPr txBox="1">
            <a:spLocks noChangeArrowheads="1"/>
          </p:cNvSpPr>
          <p:nvPr/>
        </p:nvSpPr>
        <p:spPr bwMode="auto">
          <a:xfrm>
            <a:off x="2991388" y="3297152"/>
            <a:ext cx="4810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5" tIns="34288" rIns="68575" bIns="34288">
            <a:spAutoFit/>
          </a:bodyPr>
          <a:lstStyle>
            <a:lvl1pPr defTabSz="455295">
              <a:defRPr>
                <a:solidFill>
                  <a:schemeClr val="tx1"/>
                </a:solidFill>
                <a:latin typeface="Calibri" panose="020F0502020204030204" pitchFamily="34" charset="0"/>
                <a:ea typeface="宋体" panose="02010600030101010101" pitchFamily="2" charset="-122"/>
              </a:defRPr>
            </a:lvl1pPr>
            <a:lvl2pPr marL="742950" indent="-285750" defTabSz="455295">
              <a:defRPr>
                <a:solidFill>
                  <a:schemeClr val="tx1"/>
                </a:solidFill>
                <a:latin typeface="Calibri" panose="020F0502020204030204" pitchFamily="34" charset="0"/>
                <a:ea typeface="宋体" panose="02010600030101010101" pitchFamily="2" charset="-122"/>
              </a:defRPr>
            </a:lvl2pPr>
            <a:lvl3pPr marL="1143000" indent="-228600" defTabSz="455295">
              <a:defRPr>
                <a:solidFill>
                  <a:schemeClr val="tx1"/>
                </a:solidFill>
                <a:latin typeface="Calibri" panose="020F0502020204030204" pitchFamily="34" charset="0"/>
                <a:ea typeface="宋体" panose="02010600030101010101" pitchFamily="2" charset="-122"/>
              </a:defRPr>
            </a:lvl3pPr>
            <a:lvl4pPr marL="1600200" indent="-228600" defTabSz="455295">
              <a:defRPr>
                <a:solidFill>
                  <a:schemeClr val="tx1"/>
                </a:solidFill>
                <a:latin typeface="Calibri" panose="020F0502020204030204" pitchFamily="34" charset="0"/>
                <a:ea typeface="宋体" panose="02010600030101010101" pitchFamily="2" charset="-122"/>
              </a:defRPr>
            </a:lvl4pPr>
            <a:lvl5pPr marL="2057400" indent="-228600" defTabSz="455295">
              <a:defRPr>
                <a:solidFill>
                  <a:schemeClr val="tx1"/>
                </a:solidFill>
                <a:latin typeface="Calibri" panose="020F0502020204030204" pitchFamily="34" charset="0"/>
                <a:ea typeface="宋体" panose="02010600030101010101" pitchFamily="2" charset="-122"/>
              </a:defRPr>
            </a:lvl5pPr>
            <a:lvl6pPr marL="25146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529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455295" rtl="0" eaLnBrk="1" fontAlgn="base" latinLnBrk="0" hangingPunct="1">
              <a:lnSpc>
                <a:spcPct val="100000"/>
              </a:lnSpc>
              <a:spcBef>
                <a:spcPct val="0"/>
              </a:spcBef>
              <a:spcAft>
                <a:spcPct val="0"/>
              </a:spcAft>
              <a:buClrTx/>
              <a:buSzTx/>
              <a:buFont typeface="Arial" panose="020B0604020202020204" pitchFamily="34" charset="0"/>
              <a:buNone/>
              <a:defRPr/>
            </a:pPr>
            <a:r>
              <a:rPr kumimoji="0" lang="id-ID" altLang="en-US" sz="2400" b="1" i="0" u="none" strike="noStrike" kern="1200" cap="none" spc="0" normalizeH="0" baseline="0" noProof="0">
                <a:ln>
                  <a:noFill/>
                </a:ln>
                <a:solidFill>
                  <a:srgbClr val="014076"/>
                </a:solidFill>
                <a:effectLst/>
                <a:uLnTx/>
                <a:uFillTx/>
                <a:latin typeface="+mn-lt"/>
                <a:ea typeface="微软雅黑" panose="020B0503020204020204" pitchFamily="34" charset="-122"/>
                <a:cs typeface="+mn-lt"/>
                <a:sym typeface="Arial" panose="020B0604020202020204" pitchFamily="34" charset="0"/>
              </a:rPr>
              <a:t>03</a:t>
            </a:r>
          </a:p>
        </p:txBody>
      </p:sp>
      <p:sp>
        <p:nvSpPr>
          <p:cNvPr id="8" name="Line 7"/>
          <p:cNvSpPr>
            <a:spLocks noChangeShapeType="1"/>
          </p:cNvSpPr>
          <p:nvPr/>
        </p:nvSpPr>
        <p:spPr bwMode="auto">
          <a:xfrm flipH="1">
            <a:off x="4682490" y="1262380"/>
            <a:ext cx="635" cy="4874895"/>
          </a:xfrm>
          <a:prstGeom prst="line">
            <a:avLst/>
          </a:prstGeom>
          <a:noFill/>
          <a:ln w="12700">
            <a:solidFill>
              <a:schemeClr val="accent1"/>
            </a:solidFill>
            <a:round/>
          </a:ln>
          <a:extLst>
            <a:ext uri="{909E8E84-426E-40DD-AFC4-6F175D3DCCD1}">
              <a14:hiddenFill xmlns:a14="http://schemas.microsoft.com/office/drawing/2010/main">
                <a:noFill/>
              </a14:hiddenFill>
            </a:ext>
          </a:ex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latin typeface="Calibri" panose="020F0502020204030204" pitchFamily="34" charset="0"/>
              <a:ea typeface="宋体" panose="02010600030101010101" pitchFamily="2" charset="-122"/>
              <a:cs typeface="+mn-cs"/>
            </a:endParaRPr>
          </a:p>
        </p:txBody>
      </p:sp>
      <p:sp>
        <p:nvSpPr>
          <p:cNvPr id="9" name="AutoShape 9"/>
          <p:cNvSpPr>
            <a:spLocks noChangeArrowheads="1"/>
          </p:cNvSpPr>
          <p:nvPr/>
        </p:nvSpPr>
        <p:spPr bwMode="auto">
          <a:xfrm>
            <a:off x="5055670" y="1555938"/>
            <a:ext cx="762000" cy="1004887"/>
          </a:xfrm>
          <a:custGeom>
            <a:avLst/>
            <a:gdLst>
              <a:gd name="T0" fmla="*/ 13440833 w 21600"/>
              <a:gd name="T1" fmla="*/ 23374974 h 21600"/>
              <a:gd name="T2" fmla="*/ 13440833 w 21600"/>
              <a:gd name="T3" fmla="*/ 23374974 h 21600"/>
              <a:gd name="T4" fmla="*/ 13440833 w 21600"/>
              <a:gd name="T5" fmla="*/ 23374974 h 21600"/>
              <a:gd name="T6" fmla="*/ 13440833 w 21600"/>
              <a:gd name="T7" fmla="*/ 2337497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0">
              <a:lnSpc>
                <a:spcPct val="100000"/>
              </a:lnSpc>
              <a:spcBef>
                <a:spcPct val="0"/>
              </a:spcBef>
              <a:spcAft>
                <a:spcPct val="0"/>
              </a:spcAft>
              <a:buClrTx/>
              <a:buSzTx/>
              <a:buFont typeface="Arial" panose="020B0604020202020204" pitchFamily="34" charset="0"/>
              <a:buNone/>
              <a:defRPr/>
            </a:pPr>
            <a:r>
              <a:rPr kumimoji="0" lang="es-ES" altLang="en-US" sz="6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lt"/>
                <a:sym typeface="Arial" panose="020B0604020202020204" pitchFamily="34" charset="0"/>
              </a:rPr>
              <a:t>1</a:t>
            </a:r>
          </a:p>
        </p:txBody>
      </p:sp>
      <p:sp>
        <p:nvSpPr>
          <p:cNvPr id="10" name="AutoShape 12"/>
          <p:cNvSpPr>
            <a:spLocks noChangeArrowheads="1"/>
          </p:cNvSpPr>
          <p:nvPr/>
        </p:nvSpPr>
        <p:spPr bwMode="auto">
          <a:xfrm>
            <a:off x="5092076" y="3294569"/>
            <a:ext cx="762000" cy="1006475"/>
          </a:xfrm>
          <a:custGeom>
            <a:avLst/>
            <a:gdLst>
              <a:gd name="T0" fmla="*/ 13440833 w 21600"/>
              <a:gd name="T1" fmla="*/ 23448910 h 21600"/>
              <a:gd name="T2" fmla="*/ 13440833 w 21600"/>
              <a:gd name="T3" fmla="*/ 23448910 h 21600"/>
              <a:gd name="T4" fmla="*/ 13440833 w 21600"/>
              <a:gd name="T5" fmla="*/ 23448910 h 21600"/>
              <a:gd name="T6" fmla="*/ 13440833 w 21600"/>
              <a:gd name="T7" fmla="*/ 2344891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fontAlgn="base" hangingPunct="0">
              <a:spcBef>
                <a:spcPct val="0"/>
              </a:spcBef>
              <a:spcAft>
                <a:spcPct val="0"/>
              </a:spcAft>
              <a:buFont typeface="Arial" panose="020B0604020202020204" pitchFamily="34" charset="0"/>
              <a:buNone/>
            </a:pPr>
            <a:r>
              <a:rPr lang="es-ES" altLang="en-US" sz="6000" dirty="0">
                <a:solidFill>
                  <a:srgbClr val="0070C0"/>
                </a:solidFill>
                <a:latin typeface="微软雅黑" panose="020B0503020204020204" pitchFamily="34" charset="-122"/>
                <a:ea typeface="微软雅黑" panose="020B0503020204020204" pitchFamily="34" charset="-122"/>
                <a:cs typeface="+mn-lt"/>
                <a:sym typeface="Arial" panose="020B0604020202020204" pitchFamily="34" charset="0"/>
              </a:rPr>
              <a:t>2</a:t>
            </a:r>
          </a:p>
        </p:txBody>
      </p:sp>
      <p:sp>
        <p:nvSpPr>
          <p:cNvPr id="11" name="AutoShape 15"/>
          <p:cNvSpPr>
            <a:spLocks noChangeArrowheads="1"/>
          </p:cNvSpPr>
          <p:nvPr/>
        </p:nvSpPr>
        <p:spPr bwMode="auto">
          <a:xfrm>
            <a:off x="5092287" y="5098176"/>
            <a:ext cx="762000" cy="1006475"/>
          </a:xfrm>
          <a:custGeom>
            <a:avLst/>
            <a:gdLst>
              <a:gd name="T0" fmla="*/ 13440833 w 21600"/>
              <a:gd name="T1" fmla="*/ 23448910 h 21600"/>
              <a:gd name="T2" fmla="*/ 13440833 w 21600"/>
              <a:gd name="T3" fmla="*/ 23448910 h 21600"/>
              <a:gd name="T4" fmla="*/ 13440833 w 21600"/>
              <a:gd name="T5" fmla="*/ 23448910 h 21600"/>
              <a:gd name="T6" fmla="*/ 13440833 w 21600"/>
              <a:gd name="T7" fmla="*/ 23448910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0">
              <a:lnSpc>
                <a:spcPct val="100000"/>
              </a:lnSpc>
              <a:spcBef>
                <a:spcPct val="0"/>
              </a:spcBef>
              <a:spcAft>
                <a:spcPct val="0"/>
              </a:spcAft>
              <a:buClrTx/>
              <a:buSzTx/>
              <a:buFont typeface="Arial" panose="020B0604020202020204" pitchFamily="34" charset="0"/>
              <a:buNone/>
              <a:defRPr/>
            </a:pPr>
            <a:r>
              <a:rPr kumimoji="0" lang="es-ES" altLang="en-US" sz="6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lt"/>
                <a:sym typeface="Arial" panose="020B0604020202020204" pitchFamily="34" charset="0"/>
              </a:rPr>
              <a:t>3</a:t>
            </a:r>
          </a:p>
        </p:txBody>
      </p:sp>
      <p:sp>
        <p:nvSpPr>
          <p:cNvPr id="12" name="TextBox 35"/>
          <p:cNvSpPr txBox="1"/>
          <p:nvPr/>
        </p:nvSpPr>
        <p:spPr>
          <a:xfrm>
            <a:off x="6003290" y="1519555"/>
            <a:ext cx="4795520" cy="1198880"/>
          </a:xfrm>
          <a:prstGeom prst="rect">
            <a:avLst/>
          </a:prstGeom>
          <a:noFill/>
        </p:spPr>
        <p:txBody>
          <a:bodyPr wrap="square" rtlCol="0">
            <a:spAutoFit/>
          </a:bodyPr>
          <a:lstStyle/>
          <a:p>
            <a:pPr marR="0" indent="0" defTabSz="914400" fontAlgn="auto">
              <a:lnSpc>
                <a:spcPct val="150000"/>
              </a:lnSpc>
              <a:spcBef>
                <a:spcPts val="0"/>
              </a:spcBef>
              <a:spcAft>
                <a:spcPts val="0"/>
              </a:spcAft>
              <a:buClrTx/>
              <a:buSzTx/>
              <a:buFontTx/>
              <a:buNone/>
              <a:defRPr/>
            </a:pPr>
            <a:r>
              <a:rPr lang="zh-CN" altLang="en-US" sz="1600" dirty="0">
                <a:latin typeface="微软雅黑" panose="020B0503020204020204" pitchFamily="34" charset="-122"/>
                <a:ea typeface="微软雅黑" panose="020B0503020204020204" pitchFamily="34" charset="-122"/>
                <a:cs typeface="+mn-lt"/>
                <a:sym typeface="+mn-ea"/>
              </a:rPr>
              <a:t>用于存放需求分析的</a:t>
            </a:r>
            <a:r>
              <a:rPr lang="zh-CN" altLang="en-US" sz="1600" dirty="0">
                <a:solidFill>
                  <a:schemeClr val="accent1"/>
                </a:solidFill>
                <a:latin typeface="微软雅黑" panose="020B0503020204020204" pitchFamily="34" charset="-122"/>
                <a:ea typeface="微软雅黑" panose="020B0503020204020204" pitchFamily="34" charset="-122"/>
                <a:cs typeface="+mn-lt"/>
                <a:sym typeface="+mn-ea"/>
              </a:rPr>
              <a:t>原始数据</a:t>
            </a:r>
            <a:r>
              <a:rPr lang="zh-CN" altLang="en-US" sz="1600" dirty="0">
                <a:latin typeface="微软雅黑" panose="020B0503020204020204" pitchFamily="34" charset="-122"/>
                <a:ea typeface="微软雅黑" panose="020B0503020204020204" pitchFamily="34" charset="-122"/>
                <a:cs typeface="+mn-lt"/>
                <a:sym typeface="+mn-ea"/>
              </a:rPr>
              <a:t>，由于原始数据会存在数据</a:t>
            </a:r>
            <a:r>
              <a:rPr lang="zh-CN" altLang="en-US" sz="1600" dirty="0">
                <a:solidFill>
                  <a:schemeClr val="accent1"/>
                </a:solidFill>
                <a:latin typeface="微软雅黑" panose="020B0503020204020204" pitchFamily="34" charset="-122"/>
                <a:ea typeface="微软雅黑" panose="020B0503020204020204" pitchFamily="34" charset="-122"/>
                <a:cs typeface="+mn-lt"/>
                <a:sym typeface="+mn-ea"/>
              </a:rPr>
              <a:t>格式不统一</a:t>
            </a:r>
            <a:r>
              <a:rPr lang="zh-CN" altLang="en-US" sz="1600" dirty="0">
                <a:latin typeface="微软雅黑" panose="020B0503020204020204" pitchFamily="34" charset="-122"/>
                <a:ea typeface="微软雅黑" panose="020B0503020204020204" pitchFamily="34" charset="-122"/>
                <a:cs typeface="+mn-lt"/>
                <a:sym typeface="+mn-ea"/>
              </a:rPr>
              <a:t>、</a:t>
            </a:r>
            <a:r>
              <a:rPr lang="zh-CN" altLang="en-US" sz="1600" dirty="0">
                <a:solidFill>
                  <a:schemeClr val="accent1"/>
                </a:solidFill>
                <a:latin typeface="微软雅黑" panose="020B0503020204020204" pitchFamily="34" charset="-122"/>
                <a:ea typeface="微软雅黑" panose="020B0503020204020204" pitchFamily="34" charset="-122"/>
                <a:cs typeface="+mn-lt"/>
                <a:sym typeface="+mn-ea"/>
              </a:rPr>
              <a:t>数据缺失</a:t>
            </a:r>
            <a:r>
              <a:rPr lang="zh-CN" altLang="en-US" sz="1600" dirty="0">
                <a:latin typeface="微软雅黑" panose="020B0503020204020204" pitchFamily="34" charset="-122"/>
                <a:ea typeface="微软雅黑" panose="020B0503020204020204" pitchFamily="34" charset="-122"/>
                <a:cs typeface="+mn-lt"/>
                <a:sym typeface="+mn-ea"/>
              </a:rPr>
              <a:t>或者</a:t>
            </a:r>
            <a:r>
              <a:rPr lang="zh-CN" altLang="en-US" sz="1600" dirty="0">
                <a:solidFill>
                  <a:schemeClr val="accent1"/>
                </a:solidFill>
                <a:latin typeface="微软雅黑" panose="020B0503020204020204" pitchFamily="34" charset="-122"/>
                <a:ea typeface="微软雅黑" panose="020B0503020204020204" pitchFamily="34" charset="-122"/>
                <a:cs typeface="+mn-lt"/>
                <a:sym typeface="+mn-ea"/>
              </a:rPr>
              <a:t>重复值</a:t>
            </a:r>
            <a:r>
              <a:rPr lang="zh-CN" altLang="en-US" sz="1600" dirty="0">
                <a:latin typeface="微软雅黑" panose="020B0503020204020204" pitchFamily="34" charset="-122"/>
                <a:ea typeface="微软雅黑" panose="020B0503020204020204" pitchFamily="34" charset="-122"/>
                <a:cs typeface="+mn-lt"/>
                <a:sym typeface="+mn-ea"/>
              </a:rPr>
              <a:t>的现象，所以源数据层的数据通常需要进行ETL操作</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cs typeface="+mn-lt"/>
                <a:sym typeface="+mn-ea"/>
              </a:rPr>
              <a:t>。</a:t>
            </a:r>
          </a:p>
        </p:txBody>
      </p:sp>
      <p:sp>
        <p:nvSpPr>
          <p:cNvPr id="13" name="文本框 12"/>
          <p:cNvSpPr txBox="1"/>
          <p:nvPr/>
        </p:nvSpPr>
        <p:spPr>
          <a:xfrm>
            <a:off x="6003332" y="1032886"/>
            <a:ext cx="1540832" cy="460375"/>
          </a:xfrm>
          <a:prstGeom prst="rect">
            <a:avLst/>
          </a:prstGeom>
          <a:noFill/>
        </p:spPr>
        <p:txBody>
          <a:bodyPr wrap="square" rtlCol="0">
            <a:spAutoFit/>
          </a:bodyPr>
          <a:lstStyle/>
          <a:p>
            <a:pPr defTabSz="913765"/>
            <a:r>
              <a:rPr lang="zh-CN" altLang="en-US" b="1" noProof="0" dirty="0">
                <a:solidFill>
                  <a:prstClr val="black">
                    <a:lumMod val="85000"/>
                    <a:lumOff val="15000"/>
                  </a:prstClr>
                </a:solidFill>
                <a:latin typeface="微软雅黑" panose="020B0503020204020204" pitchFamily="34" charset="-122"/>
                <a:ea typeface="微软雅黑" panose="020B0503020204020204" pitchFamily="34" charset="-122"/>
                <a:sym typeface="+mn-ea"/>
              </a:rPr>
              <a:t>源数据层</a:t>
            </a:r>
            <a:endParaRPr kumimoji="0" lang="zh-CN" altLang="en-US" b="1" i="0" kern="0" cap="none" spc="0" normalizeH="0" baseline="0" noProof="0" dirty="0">
              <a:solidFill>
                <a:prstClr val="black">
                  <a:lumMod val="85000"/>
                  <a:lumOff val="15000"/>
                </a:prstClr>
              </a:solidFill>
              <a:latin typeface="微软雅黑" panose="020B0503020204020204" pitchFamily="34" charset="-122"/>
              <a:ea typeface="微软雅黑" panose="020B0503020204020204" pitchFamily="34" charset="-122"/>
              <a:sym typeface="+mn-ea"/>
            </a:endParaRPr>
          </a:p>
        </p:txBody>
      </p:sp>
      <p:sp>
        <p:nvSpPr>
          <p:cNvPr id="14" name="TextBox 35"/>
          <p:cNvSpPr txBox="1"/>
          <p:nvPr/>
        </p:nvSpPr>
        <p:spPr>
          <a:xfrm>
            <a:off x="6022975" y="3359785"/>
            <a:ext cx="4918075" cy="1198880"/>
          </a:xfrm>
          <a:prstGeom prst="rect">
            <a:avLst/>
          </a:prstGeom>
          <a:noFill/>
        </p:spPr>
        <p:txBody>
          <a:bodyPr wrap="square" rtlCol="0">
            <a:spAutoFit/>
          </a:bodyPr>
          <a:lstStyle/>
          <a:p>
            <a:pPr fontAlgn="auto">
              <a:lnSpc>
                <a:spcPct val="150000"/>
              </a:lnSpc>
              <a:spcBef>
                <a:spcPts val="0"/>
              </a:spcBef>
              <a:spcAft>
                <a:spcPts val="0"/>
              </a:spcAft>
              <a:buClrTx/>
              <a:buSzTx/>
              <a:buFontTx/>
              <a:defRPr/>
            </a:pPr>
            <a:r>
              <a:rPr lang="zh-CN" altLang="en-US" sz="1600" dirty="0">
                <a:latin typeface="微软雅黑" panose="020B0503020204020204" pitchFamily="34" charset="-122"/>
                <a:ea typeface="微软雅黑" panose="020B0503020204020204" pitchFamily="34" charset="-122"/>
                <a:cs typeface="+mn-lt"/>
                <a:sym typeface="+mn-ea"/>
              </a:rPr>
              <a:t>用于存放对源数据层进行ETL操作后的数据，该层存储的数据是</a:t>
            </a:r>
            <a:r>
              <a:rPr lang="zh-CN" altLang="en-US" sz="1600" dirty="0">
                <a:solidFill>
                  <a:schemeClr val="accent1"/>
                </a:solidFill>
                <a:latin typeface="微软雅黑" panose="020B0503020204020204" pitchFamily="34" charset="-122"/>
                <a:ea typeface="微软雅黑" panose="020B0503020204020204" pitchFamily="34" charset="-122"/>
                <a:cs typeface="+mn-lt"/>
                <a:sym typeface="+mn-ea"/>
              </a:rPr>
              <a:t>一致的、准确的、干净的</a:t>
            </a:r>
            <a:r>
              <a:rPr lang="zh-CN" altLang="en-US" sz="1600" dirty="0">
                <a:latin typeface="微软雅黑" panose="020B0503020204020204" pitchFamily="34" charset="-122"/>
                <a:ea typeface="微软雅黑" panose="020B0503020204020204" pitchFamily="34" charset="-122"/>
                <a:cs typeface="+mn-lt"/>
                <a:sym typeface="+mn-ea"/>
              </a:rPr>
              <a:t>。数据仓库层可以细分为</a:t>
            </a:r>
            <a:r>
              <a:rPr lang="zh-CN" altLang="en-US" sz="1600" dirty="0">
                <a:solidFill>
                  <a:schemeClr val="accent1"/>
                </a:solidFill>
                <a:latin typeface="微软雅黑" panose="020B0503020204020204" pitchFamily="34" charset="-122"/>
                <a:ea typeface="微软雅黑" panose="020B0503020204020204" pitchFamily="34" charset="-122"/>
                <a:cs typeface="+mn-lt"/>
                <a:sym typeface="+mn-ea"/>
              </a:rPr>
              <a:t>明细层、中间层和业务层</a:t>
            </a:r>
            <a:r>
              <a:rPr lang="zh-CN" altLang="en-US" sz="1600" dirty="0">
                <a:latin typeface="微软雅黑" panose="020B0503020204020204" pitchFamily="34" charset="-122"/>
                <a:ea typeface="微软雅黑" panose="020B0503020204020204" pitchFamily="34" charset="-122"/>
                <a:cs typeface="+mn-lt"/>
                <a:sym typeface="+mn-ea"/>
              </a:rPr>
              <a:t>。</a:t>
            </a:r>
          </a:p>
        </p:txBody>
      </p:sp>
      <p:sp>
        <p:nvSpPr>
          <p:cNvPr id="15" name="文本框 14"/>
          <p:cNvSpPr txBox="1"/>
          <p:nvPr/>
        </p:nvSpPr>
        <p:spPr>
          <a:xfrm>
            <a:off x="6096000" y="2976880"/>
            <a:ext cx="1760855" cy="460375"/>
          </a:xfrm>
          <a:prstGeom prst="rect">
            <a:avLst/>
          </a:prstGeom>
          <a:noFill/>
        </p:spPr>
        <p:txBody>
          <a:bodyPr wrap="square" rtlCol="0">
            <a:spAutoFit/>
          </a:bodyPr>
          <a:lstStyle>
            <a:defPPr>
              <a:defRPr lang="zh-CN"/>
            </a:defPPr>
            <a:lvl1pPr defTabSz="913765">
              <a:defRPr b="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r>
              <a:rPr lang="zh-CN" altLang="en-US" dirty="0">
                <a:sym typeface="+mn-ea"/>
              </a:rPr>
              <a:t>数据仓库层</a:t>
            </a:r>
          </a:p>
        </p:txBody>
      </p:sp>
      <p:sp>
        <p:nvSpPr>
          <p:cNvPr id="17" name="文本框 16"/>
          <p:cNvSpPr txBox="1"/>
          <p:nvPr/>
        </p:nvSpPr>
        <p:spPr>
          <a:xfrm>
            <a:off x="6096000" y="4739640"/>
            <a:ext cx="1933575" cy="460375"/>
          </a:xfrm>
          <a:prstGeom prst="rect">
            <a:avLst/>
          </a:prstGeom>
          <a:noFill/>
        </p:spPr>
        <p:txBody>
          <a:bodyPr wrap="square" rtlCol="0">
            <a:spAutoFit/>
          </a:bodyPr>
          <a:lstStyle>
            <a:defPPr>
              <a:defRPr lang="zh-CN"/>
            </a:defPPr>
            <a:lvl1pPr defTabSz="913765">
              <a:defRPr b="1">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defRPr>
            </a:lvl1pPr>
          </a:lstStyle>
          <a:p>
            <a:r>
              <a:rPr lang="zh-CN" altLang="en-US" dirty="0">
                <a:sym typeface="+mn-ea"/>
              </a:rPr>
              <a:t>数据应用层</a:t>
            </a:r>
          </a:p>
        </p:txBody>
      </p:sp>
      <p:sp>
        <p:nvSpPr>
          <p:cNvPr id="2" name="Freeform 5"/>
          <p:cNvSpPr/>
          <p:nvPr/>
        </p:nvSpPr>
        <p:spPr bwMode="auto">
          <a:xfrm>
            <a:off x="975263" y="2793915"/>
            <a:ext cx="1463675" cy="1465262"/>
          </a:xfrm>
          <a:custGeom>
            <a:avLst/>
            <a:gdLst>
              <a:gd name="T0" fmla="*/ 1098181 w 861"/>
              <a:gd name="T1" fmla="*/ 731780 h 861"/>
              <a:gd name="T2" fmla="*/ 730988 w 861"/>
              <a:gd name="T3" fmla="*/ 1097670 h 861"/>
              <a:gd name="T4" fmla="*/ 365494 w 861"/>
              <a:gd name="T5" fmla="*/ 731780 h 861"/>
              <a:gd name="T6" fmla="*/ 730988 w 861"/>
              <a:gd name="T7" fmla="*/ 365890 h 861"/>
              <a:gd name="T8" fmla="*/ 829586 w 861"/>
              <a:gd name="T9" fmla="*/ 379505 h 861"/>
              <a:gd name="T10" fmla="*/ 710588 w 861"/>
              <a:gd name="T11" fmla="*/ 0 h 861"/>
              <a:gd name="T12" fmla="*/ 0 w 861"/>
              <a:gd name="T13" fmla="*/ 731780 h 861"/>
              <a:gd name="T14" fmla="*/ 730988 w 861"/>
              <a:gd name="T15" fmla="*/ 1465262 h 861"/>
              <a:gd name="T16" fmla="*/ 1463675 w 861"/>
              <a:gd name="T17" fmla="*/ 731780 h 861"/>
              <a:gd name="T18" fmla="*/ 1261378 w 861"/>
              <a:gd name="T19" fmla="*/ 226341 h 861"/>
              <a:gd name="T20" fmla="*/ 1002983 w 861"/>
              <a:gd name="T21" fmla="*/ 486719 h 861"/>
              <a:gd name="T22" fmla="*/ 1098181 w 861"/>
              <a:gd name="T23" fmla="*/ 731780 h 86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rgbClr val="0070C0"/>
          </a:solidFill>
          <a:ln>
            <a:noFill/>
          </a:ln>
        </p:spPr>
        <p:txBody>
          <a:bodyPr lIns="68575" tIns="34288" rIns="68575" bIns="34288"/>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a:ln>
                <a:noFill/>
              </a:ln>
              <a:solidFill>
                <a:srgbClr val="000000"/>
              </a:solidFill>
              <a:effectLst/>
              <a:uLnTx/>
              <a:uFillTx/>
              <a:ea typeface="宋体" panose="02010600030101010101" pitchFamily="2" charset="-122"/>
              <a:cs typeface="+mn-lt"/>
            </a:endParaRPr>
          </a:p>
        </p:txBody>
      </p:sp>
      <p:sp>
        <p:nvSpPr>
          <p:cNvPr id="100" name="文本框 99"/>
          <p:cNvSpPr txBox="1"/>
          <p:nvPr/>
        </p:nvSpPr>
        <p:spPr>
          <a:xfrm>
            <a:off x="6082982" y="5200332"/>
            <a:ext cx="5080000" cy="1198880"/>
          </a:xfrm>
          <a:prstGeom prst="rect">
            <a:avLst/>
          </a:prstGeom>
          <a:noFill/>
          <a:ln w="9525">
            <a:noFill/>
          </a:ln>
        </p:spPr>
        <p:txBody>
          <a:bodyPr>
            <a:spAutoFit/>
          </a:bodyPr>
          <a:lstStyle/>
          <a:p>
            <a:pPr algn="l">
              <a:lnSpc>
                <a:spcPct val="150000"/>
              </a:lnSpc>
              <a:spcBef>
                <a:spcPts val="0"/>
              </a:spcBef>
              <a:spcAft>
                <a:spcPts val="0"/>
              </a:spcAft>
              <a:buClrTx/>
              <a:buSzTx/>
              <a:buFontTx/>
              <a:defRPr/>
            </a:pP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cs typeface="+mn-lt"/>
              </a:rPr>
              <a:t>用于存放满足具体的</a:t>
            </a:r>
            <a:r>
              <a:rPr lang="zh-CN" altLang="en-US" sz="1600" b="0" dirty="0">
                <a:solidFill>
                  <a:schemeClr val="accent1"/>
                </a:solidFill>
                <a:latin typeface="微软雅黑" panose="020B0503020204020204" pitchFamily="34" charset="-122"/>
                <a:ea typeface="微软雅黑" panose="020B0503020204020204" pitchFamily="34" charset="-122"/>
                <a:cs typeface="+mn-lt"/>
              </a:rPr>
              <a:t>分析需求而构建的</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cs typeface="+mn-lt"/>
              </a:rPr>
              <a:t>数据，数据应用层的数据不一定覆盖所有业务，通常只服务于</a:t>
            </a:r>
            <a:r>
              <a:rPr lang="zh-CN" altLang="en-US" sz="1600" b="0" dirty="0">
                <a:solidFill>
                  <a:schemeClr val="accent1"/>
                </a:solidFill>
                <a:latin typeface="微软雅黑" panose="020B0503020204020204" pitchFamily="34" charset="-122"/>
                <a:ea typeface="微软雅黑" panose="020B0503020204020204" pitchFamily="34" charset="-122"/>
                <a:cs typeface="+mn-lt"/>
              </a:rPr>
              <a:t>特定的场景</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cs typeface="+mn-lt"/>
              </a:rPr>
              <a:t>。</a:t>
            </a:r>
          </a:p>
        </p:txBody>
      </p:sp>
      <p:sp>
        <p:nvSpPr>
          <p:cNvPr id="16" name="文本框 15"/>
          <p:cNvSpPr txBox="1"/>
          <p:nvPr/>
        </p:nvSpPr>
        <p:spPr>
          <a:xfrm>
            <a:off x="1781810" y="4535805"/>
            <a:ext cx="1706880" cy="398780"/>
          </a:xfrm>
          <a:prstGeom prst="rect">
            <a:avLst/>
          </a:prstGeom>
          <a:noFill/>
        </p:spPr>
        <p:txBody>
          <a:bodyPr wrap="none" rtlCol="0">
            <a:spAutoFit/>
          </a:bodyPr>
          <a:lstStyle/>
          <a:p>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数据仓库分层</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1107172" y="1045804"/>
            <a:ext cx="1504477" cy="660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思源黑体 CN Regular" panose="020B0500000000000000" pitchFamily="34" charset="-122"/>
              <a:sym typeface="Arial" panose="020B0604020202020204" pitchFamily="34" charset="0"/>
            </a:endParaRPr>
          </a:p>
        </p:txBody>
      </p:sp>
      <p:sp>
        <p:nvSpPr>
          <p:cNvPr id="26" name="文本框 25"/>
          <p:cNvSpPr txBox="1"/>
          <p:nvPr/>
        </p:nvSpPr>
        <p:spPr>
          <a:xfrm>
            <a:off x="1107172" y="1160151"/>
            <a:ext cx="6547029" cy="461665"/>
          </a:xfrm>
          <a:prstGeom prst="rect">
            <a:avLst/>
          </a:prstGeom>
          <a:noFill/>
        </p:spPr>
        <p:txBody>
          <a:bodyPr wrap="square" rtlCol="0">
            <a:spAutoFit/>
          </a:bodyPr>
          <a:lstStyle/>
          <a:p>
            <a:pPr algn="dist"/>
            <a:r>
              <a:rPr lang="zh-CN" altLang="en-US" dirty="0">
                <a:solidFill>
                  <a:schemeClr val="bg1"/>
                </a:solidFill>
                <a:latin typeface="Arial" panose="020B0604020202020204" pitchFamily="34" charset="0"/>
                <a:ea typeface="思源黑体 CN Regular" panose="020B0500000000000000" pitchFamily="34" charset="-122"/>
                <a:sym typeface="Arial" panose="020B0604020202020204" pitchFamily="34" charset="0"/>
              </a:rPr>
              <a:t>多学一招  </a:t>
            </a:r>
            <a:r>
              <a:rPr lang="zh-CN" altLang="en-US" dirty="0">
                <a:solidFill>
                  <a:srgbClr val="005DA2"/>
                </a:solidFill>
                <a:latin typeface="Arial" panose="020B0604020202020204" pitchFamily="34" charset="0"/>
                <a:ea typeface="思源黑体 CN Regular" panose="020B0500000000000000" pitchFamily="34" charset="-122"/>
                <a:sym typeface="Arial" panose="020B0604020202020204" pitchFamily="34" charset="0"/>
              </a:rPr>
              <a:t>什么是事实表、维度表和中间表</a:t>
            </a:r>
          </a:p>
        </p:txBody>
      </p:sp>
      <p:sp>
        <p:nvSpPr>
          <p:cNvPr id="2" name="矩形: 剪去单角 444"/>
          <p:cNvSpPr/>
          <p:nvPr/>
        </p:nvSpPr>
        <p:spPr bwMode="auto">
          <a:xfrm>
            <a:off x="4672607" y="2069262"/>
            <a:ext cx="2982018" cy="3538538"/>
          </a:xfrm>
          <a:prstGeom prst="snip1Rect">
            <a:avLst>
              <a:gd name="adj" fmla="val 29383"/>
            </a:avLst>
          </a:prstGeom>
          <a:solidFill>
            <a:srgbClr val="F6F6F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微软雅黑" panose="020B0503020204020204" pitchFamily="34" charset="-122"/>
              <a:ea typeface="微软雅黑" panose="020B0503020204020204" pitchFamily="34" charset="-122"/>
              <a:sym typeface="Arial" panose="020B0604020202020204"/>
            </a:endParaRPr>
          </a:p>
        </p:txBody>
      </p:sp>
      <p:sp>
        <p:nvSpPr>
          <p:cNvPr id="37" name="矩形 45"/>
          <p:cNvSpPr>
            <a:spLocks noChangeArrowheads="1"/>
          </p:cNvSpPr>
          <p:nvPr/>
        </p:nvSpPr>
        <p:spPr bwMode="auto">
          <a:xfrm>
            <a:off x="4672396" y="5527735"/>
            <a:ext cx="2982439" cy="137850"/>
          </a:xfrm>
          <a:prstGeom prst="rect">
            <a:avLst/>
          </a:prstGeom>
          <a:solidFill>
            <a:srgbClr val="0070C0"/>
          </a:solidFill>
          <a:ln>
            <a:noFill/>
          </a:ln>
        </p:spPr>
        <p:txBody>
          <a:bodyPr anchor="ctr"/>
          <a:lstStyle/>
          <a:p>
            <a:pPr algn="ctr"/>
            <a:endParaRPr lang="zh-CN" altLang="zh-CN">
              <a:latin typeface="微软雅黑" panose="020B0503020204020204" pitchFamily="34" charset="-122"/>
              <a:ea typeface="微软雅黑" panose="020B0503020204020204" pitchFamily="34" charset="-122"/>
              <a:sym typeface="Arial" panose="020B0604020202020204" pitchFamily="34" charset="0"/>
            </a:endParaRPr>
          </a:p>
        </p:txBody>
      </p:sp>
      <p:sp>
        <p:nvSpPr>
          <p:cNvPr id="38" name="任意多边形: 形状 445"/>
          <p:cNvSpPr/>
          <p:nvPr/>
        </p:nvSpPr>
        <p:spPr bwMode="auto">
          <a:xfrm>
            <a:off x="6901744" y="2069262"/>
            <a:ext cx="752457" cy="805713"/>
          </a:xfrm>
          <a:custGeom>
            <a:avLst/>
            <a:gdLst>
              <a:gd name="T0" fmla="*/ 719975 w 608"/>
              <a:gd name="T1" fmla="*/ 0 h 608"/>
              <a:gd name="T2" fmla="*/ 0 w 608"/>
              <a:gd name="T3" fmla="*/ 0 h 608"/>
              <a:gd name="T4" fmla="*/ 719975 w 608"/>
              <a:gd name="T5" fmla="*/ 719975 h 608"/>
              <a:gd name="T6" fmla="*/ 719975 w 608"/>
              <a:gd name="T7" fmla="*/ 0 h 608"/>
              <a:gd name="T8" fmla="*/ 0 60000 65536"/>
              <a:gd name="T9" fmla="*/ 0 60000 65536"/>
              <a:gd name="T10" fmla="*/ 0 60000 65536"/>
              <a:gd name="T11" fmla="*/ 0 60000 65536"/>
              <a:gd name="T12" fmla="*/ 0 w 608"/>
              <a:gd name="T13" fmla="*/ 0 h 608"/>
              <a:gd name="T14" fmla="*/ 608 w 608"/>
              <a:gd name="T15" fmla="*/ 608 h 608"/>
            </a:gdLst>
            <a:ahLst/>
            <a:cxnLst>
              <a:cxn ang="T8">
                <a:pos x="T0" y="T1"/>
              </a:cxn>
              <a:cxn ang="T9">
                <a:pos x="T2" y="T3"/>
              </a:cxn>
              <a:cxn ang="T10">
                <a:pos x="T4" y="T5"/>
              </a:cxn>
              <a:cxn ang="T11">
                <a:pos x="T6" y="T7"/>
              </a:cxn>
            </a:cxnLst>
            <a:rect l="T12" t="T13" r="T14" b="T15"/>
            <a:pathLst>
              <a:path w="608" h="608">
                <a:moveTo>
                  <a:pt x="608" y="0"/>
                </a:moveTo>
                <a:lnTo>
                  <a:pt x="0" y="0"/>
                </a:lnTo>
                <a:lnTo>
                  <a:pt x="608" y="608"/>
                </a:lnTo>
                <a:lnTo>
                  <a:pt x="608" y="0"/>
                </a:lnTo>
                <a:close/>
              </a:path>
            </a:pathLst>
          </a:custGeom>
          <a:solidFill>
            <a:srgbClr val="0070C0"/>
          </a:solidFill>
          <a:ln>
            <a:noFill/>
          </a:ln>
        </p:spPr>
        <p:txBody>
          <a:bodyPr lIns="121920" tIns="60960" rIns="121920" bIns="60960"/>
          <a:lstStyle/>
          <a:p>
            <a:pPr algn="r"/>
            <a:r>
              <a:rPr lang="en-US" altLang="zh-CN" sz="1600" b="1">
                <a:solidFill>
                  <a:schemeClr val="bg1"/>
                </a:solidFill>
                <a:latin typeface="微软雅黑" panose="020B0503020204020204" pitchFamily="34" charset="-122"/>
                <a:ea typeface="微软雅黑" panose="020B0503020204020204" pitchFamily="34" charset="-122"/>
                <a:sym typeface="Arial" panose="020B0604020202020204" pitchFamily="34" charset="0"/>
              </a:rPr>
              <a:t>2</a:t>
            </a:r>
          </a:p>
        </p:txBody>
      </p:sp>
      <p:sp>
        <p:nvSpPr>
          <p:cNvPr id="3" name="矩形: 剪去单角 437"/>
          <p:cNvSpPr/>
          <p:nvPr/>
        </p:nvSpPr>
        <p:spPr bwMode="auto">
          <a:xfrm>
            <a:off x="1209955" y="2127047"/>
            <a:ext cx="2982018" cy="3538538"/>
          </a:xfrm>
          <a:prstGeom prst="snip1Rect">
            <a:avLst>
              <a:gd name="adj" fmla="val 29383"/>
            </a:avLst>
          </a:prstGeom>
          <a:solidFill>
            <a:srgbClr val="F6F6F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微软雅黑" panose="020B0503020204020204" pitchFamily="34" charset="-122"/>
              <a:ea typeface="微软雅黑" panose="020B0503020204020204" pitchFamily="34" charset="-122"/>
              <a:sym typeface="Arial" panose="020B0604020202020204"/>
            </a:endParaRPr>
          </a:p>
        </p:txBody>
      </p:sp>
      <p:sp>
        <p:nvSpPr>
          <p:cNvPr id="40" name="矩形 42"/>
          <p:cNvSpPr>
            <a:spLocks noChangeArrowheads="1"/>
          </p:cNvSpPr>
          <p:nvPr/>
        </p:nvSpPr>
        <p:spPr bwMode="auto">
          <a:xfrm>
            <a:off x="1209321" y="5527735"/>
            <a:ext cx="2982439" cy="137850"/>
          </a:xfrm>
          <a:prstGeom prst="rect">
            <a:avLst/>
          </a:prstGeom>
          <a:solidFill>
            <a:srgbClr val="0070C0"/>
          </a:solidFill>
          <a:ln>
            <a:noFill/>
          </a:ln>
        </p:spPr>
        <p:txBody>
          <a:bodyPr anchor="ctr"/>
          <a:lstStyle/>
          <a:p>
            <a:pPr algn="ctr"/>
            <a:endParaRPr lang="zh-CN" altLang="zh-CN">
              <a:latin typeface="微软雅黑" panose="020B0503020204020204" pitchFamily="34" charset="-122"/>
              <a:ea typeface="微软雅黑" panose="020B0503020204020204" pitchFamily="34" charset="-122"/>
              <a:sym typeface="Arial" panose="020B0604020202020204" pitchFamily="34" charset="0"/>
            </a:endParaRPr>
          </a:p>
        </p:txBody>
      </p:sp>
      <p:sp>
        <p:nvSpPr>
          <p:cNvPr id="41" name="任意多边形: 形状 438"/>
          <p:cNvSpPr/>
          <p:nvPr/>
        </p:nvSpPr>
        <p:spPr bwMode="auto">
          <a:xfrm>
            <a:off x="3439939" y="2127047"/>
            <a:ext cx="752457" cy="805713"/>
          </a:xfrm>
          <a:custGeom>
            <a:avLst/>
            <a:gdLst>
              <a:gd name="T0" fmla="*/ 631242 w 608"/>
              <a:gd name="T1" fmla="*/ 0 h 608"/>
              <a:gd name="T2" fmla="*/ 0 w 608"/>
              <a:gd name="T3" fmla="*/ 0 h 608"/>
              <a:gd name="T4" fmla="*/ 631242 w 608"/>
              <a:gd name="T5" fmla="*/ 631242 h 608"/>
              <a:gd name="T6" fmla="*/ 631242 w 608"/>
              <a:gd name="T7" fmla="*/ 0 h 608"/>
              <a:gd name="T8" fmla="*/ 0 60000 65536"/>
              <a:gd name="T9" fmla="*/ 0 60000 65536"/>
              <a:gd name="T10" fmla="*/ 0 60000 65536"/>
              <a:gd name="T11" fmla="*/ 0 60000 65536"/>
              <a:gd name="T12" fmla="*/ 0 w 608"/>
              <a:gd name="T13" fmla="*/ 0 h 608"/>
              <a:gd name="T14" fmla="*/ 608 w 608"/>
              <a:gd name="T15" fmla="*/ 608 h 608"/>
            </a:gdLst>
            <a:ahLst/>
            <a:cxnLst>
              <a:cxn ang="T8">
                <a:pos x="T0" y="T1"/>
              </a:cxn>
              <a:cxn ang="T9">
                <a:pos x="T2" y="T3"/>
              </a:cxn>
              <a:cxn ang="T10">
                <a:pos x="T4" y="T5"/>
              </a:cxn>
              <a:cxn ang="T11">
                <a:pos x="T6" y="T7"/>
              </a:cxn>
            </a:cxnLst>
            <a:rect l="T12" t="T13" r="T14" b="T15"/>
            <a:pathLst>
              <a:path w="608" h="608">
                <a:moveTo>
                  <a:pt x="608" y="0"/>
                </a:moveTo>
                <a:lnTo>
                  <a:pt x="0" y="0"/>
                </a:lnTo>
                <a:lnTo>
                  <a:pt x="608" y="608"/>
                </a:lnTo>
                <a:lnTo>
                  <a:pt x="608" y="0"/>
                </a:lnTo>
                <a:close/>
              </a:path>
            </a:pathLst>
          </a:custGeom>
          <a:solidFill>
            <a:srgbClr val="0070C0"/>
          </a:solidFill>
          <a:ln>
            <a:noFill/>
          </a:ln>
        </p:spPr>
        <p:txBody>
          <a:bodyPr lIns="121920" tIns="60960" rIns="121920" bIns="60960"/>
          <a:lstStyle/>
          <a:p>
            <a:pPr algn="r"/>
            <a:r>
              <a:rPr lang="en-US" altLang="ko-KR" sz="1600" b="1">
                <a:solidFill>
                  <a:schemeClr val="bg1"/>
                </a:solidFill>
                <a:latin typeface="微软雅黑" panose="020B0503020204020204" pitchFamily="34" charset="-122"/>
                <a:ea typeface="微软雅黑" panose="020B0503020204020204" pitchFamily="34" charset="-122"/>
                <a:sym typeface="Arial" panose="020B0604020202020204" pitchFamily="34" charset="0"/>
              </a:rPr>
              <a:t>1</a:t>
            </a:r>
          </a:p>
        </p:txBody>
      </p:sp>
      <p:sp>
        <p:nvSpPr>
          <p:cNvPr id="4" name="矩形: 剪去单角 455"/>
          <p:cNvSpPr/>
          <p:nvPr/>
        </p:nvSpPr>
        <p:spPr bwMode="auto">
          <a:xfrm>
            <a:off x="8133988" y="2069262"/>
            <a:ext cx="2982018" cy="3538538"/>
          </a:xfrm>
          <a:prstGeom prst="snip1Rect">
            <a:avLst>
              <a:gd name="adj" fmla="val 29383"/>
            </a:avLst>
          </a:prstGeom>
          <a:solidFill>
            <a:srgbClr val="F6F6F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latin typeface="微软雅黑" panose="020B0503020204020204" pitchFamily="34" charset="-122"/>
              <a:ea typeface="微软雅黑" panose="020B0503020204020204" pitchFamily="34" charset="-122"/>
              <a:sym typeface="Arial" panose="020B0604020202020204"/>
            </a:endParaRPr>
          </a:p>
        </p:txBody>
      </p:sp>
      <p:sp>
        <p:nvSpPr>
          <p:cNvPr id="43" name="矩形 42"/>
          <p:cNvSpPr/>
          <p:nvPr/>
        </p:nvSpPr>
        <p:spPr bwMode="auto">
          <a:xfrm>
            <a:off x="8133988" y="5529409"/>
            <a:ext cx="2982018" cy="136811"/>
          </a:xfrm>
          <a:prstGeom prst="rect">
            <a:avLst/>
          </a:prstGeom>
          <a:solidFill>
            <a:srgbClr val="0070C0"/>
          </a:solidFill>
          <a:ln w="12700">
            <a:noFill/>
            <a:prstDash val="solid"/>
            <a:round/>
          </a:ln>
          <a:effectLst/>
        </p:spPr>
        <p:txBody>
          <a:bodyPr anchor="ctr"/>
          <a:lstStyle/>
          <a:p>
            <a:pPr algn="ctr">
              <a:defRPr/>
            </a:pPr>
            <a:endParaRPr>
              <a:latin typeface="微软雅黑" panose="020B0503020204020204" pitchFamily="34" charset="-122"/>
              <a:ea typeface="微软雅黑" panose="020B0503020204020204" pitchFamily="34" charset="-122"/>
              <a:sym typeface="Arial" panose="020B0604020202020204"/>
            </a:endParaRPr>
          </a:p>
        </p:txBody>
      </p:sp>
      <p:sp>
        <p:nvSpPr>
          <p:cNvPr id="44" name="任意多边形: 形状 456"/>
          <p:cNvSpPr/>
          <p:nvPr/>
        </p:nvSpPr>
        <p:spPr bwMode="auto">
          <a:xfrm>
            <a:off x="10364704" y="2061642"/>
            <a:ext cx="751302" cy="804634"/>
          </a:xfrm>
          <a:custGeom>
            <a:avLst/>
            <a:gdLst>
              <a:gd name="T0" fmla="*/ 608 w 608"/>
              <a:gd name="T1" fmla="*/ 0 h 608"/>
              <a:gd name="T2" fmla="*/ 0 w 608"/>
              <a:gd name="T3" fmla="*/ 0 h 608"/>
              <a:gd name="T4" fmla="*/ 608 w 608"/>
              <a:gd name="T5" fmla="*/ 608 h 608"/>
              <a:gd name="T6" fmla="*/ 608 w 608"/>
              <a:gd name="T7" fmla="*/ 0 h 608"/>
            </a:gdLst>
            <a:ahLst/>
            <a:cxnLst>
              <a:cxn ang="0">
                <a:pos x="T0" y="T1"/>
              </a:cxn>
              <a:cxn ang="0">
                <a:pos x="T2" y="T3"/>
              </a:cxn>
              <a:cxn ang="0">
                <a:pos x="T4" y="T5"/>
              </a:cxn>
              <a:cxn ang="0">
                <a:pos x="T6" y="T7"/>
              </a:cxn>
            </a:cxnLst>
            <a:rect l="0" t="0" r="r" b="b"/>
            <a:pathLst>
              <a:path w="608" h="608">
                <a:moveTo>
                  <a:pt x="608" y="0"/>
                </a:moveTo>
                <a:lnTo>
                  <a:pt x="0" y="0"/>
                </a:lnTo>
                <a:lnTo>
                  <a:pt x="608" y="608"/>
                </a:lnTo>
                <a:lnTo>
                  <a:pt x="608" y="0"/>
                </a:lnTo>
                <a:close/>
              </a:path>
            </a:pathLst>
          </a:custGeom>
          <a:solidFill>
            <a:srgbClr val="0070C0"/>
          </a:solidFill>
          <a:ln w="12700">
            <a:noFill/>
            <a:prstDash val="solid"/>
            <a:round/>
          </a:ln>
          <a:effectLst/>
        </p:spPr>
        <p:txBody>
          <a:bodyPr lIns="121920" tIns="60960" rIns="121920" bIns="60960">
            <a:normAutofit/>
          </a:bodyPr>
          <a:lstStyle/>
          <a:p>
            <a:pPr algn="r">
              <a:defRPr/>
            </a:pPr>
            <a:r>
              <a:rPr lang="en-US" altLang="ko-KR" sz="1600" b="1" dirty="0">
                <a:solidFill>
                  <a:schemeClr val="bg1"/>
                </a:solidFill>
                <a:latin typeface="微软雅黑" panose="020B0503020204020204" pitchFamily="34" charset="-122"/>
                <a:ea typeface="微软雅黑" panose="020B0503020204020204" pitchFamily="34" charset="-122"/>
                <a:sym typeface="Arial" panose="020B0604020202020204"/>
              </a:rPr>
              <a:t>3</a:t>
            </a:r>
          </a:p>
        </p:txBody>
      </p:sp>
      <p:sp>
        <p:nvSpPr>
          <p:cNvPr id="45" name="矩形 44"/>
          <p:cNvSpPr/>
          <p:nvPr/>
        </p:nvSpPr>
        <p:spPr bwMode="auto">
          <a:xfrm>
            <a:off x="1426192" y="3397557"/>
            <a:ext cx="2643099" cy="1938020"/>
          </a:xfrm>
          <a:prstGeom prst="rect">
            <a:avLst/>
          </a:prstGeom>
        </p:spPr>
        <p:txBody>
          <a:bodyPr>
            <a:spAutoFit/>
            <a:scene3d>
              <a:camera prst="orthographicFront"/>
              <a:lightRig rig="threePt" dir="t"/>
            </a:scene3d>
            <a:sp3d contourW="12700"/>
          </a:bodyPr>
          <a:lstStyle/>
          <a:p>
            <a:pPr>
              <a:lnSpc>
                <a:spcPct val="15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每个数据仓库都包含</a:t>
            </a: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a:rPr>
              <a:t>一个或多个</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事实表，它包含了与各维度表相关联的</a:t>
            </a: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a:rPr>
              <a:t>外键</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，并通过连接（Join）方式与维度表关联。</a:t>
            </a:r>
          </a:p>
        </p:txBody>
      </p:sp>
      <p:sp>
        <p:nvSpPr>
          <p:cNvPr id="46" name="矩形 45"/>
          <p:cNvSpPr/>
          <p:nvPr/>
        </p:nvSpPr>
        <p:spPr bwMode="auto">
          <a:xfrm>
            <a:off x="1426191" y="2865883"/>
            <a:ext cx="2192198" cy="645160"/>
          </a:xfrm>
          <a:prstGeom prst="rect">
            <a:avLst/>
          </a:prstGeom>
        </p:spPr>
        <p:txBody>
          <a:bodyPr>
            <a:spAutoFit/>
            <a:scene3d>
              <a:camera prst="orthographicFront"/>
              <a:lightRig rig="threePt" dir="t"/>
            </a:scene3d>
            <a:sp3d contourW="12700"/>
          </a:bodyPr>
          <a:lstStyle/>
          <a:p>
            <a:pPr lvl="0" algn="l">
              <a:lnSpc>
                <a:spcPct val="150000"/>
              </a:lnSpc>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事实表</a:t>
            </a:r>
          </a:p>
        </p:txBody>
      </p:sp>
      <p:sp>
        <p:nvSpPr>
          <p:cNvPr id="47" name="矩形 46"/>
          <p:cNvSpPr/>
          <p:nvPr/>
        </p:nvSpPr>
        <p:spPr bwMode="auto">
          <a:xfrm>
            <a:off x="4887998" y="3511222"/>
            <a:ext cx="2643099" cy="1568450"/>
          </a:xfrm>
          <a:prstGeom prst="rect">
            <a:avLst/>
          </a:prstGeom>
        </p:spPr>
        <p:txBody>
          <a:bodyPr>
            <a:spAutoFit/>
            <a:scene3d>
              <a:camera prst="orthographicFront"/>
              <a:lightRig rig="threePt" dir="t"/>
            </a:scene3d>
            <a:sp3d contourW="12700"/>
          </a:bodyPr>
          <a:lstStyle/>
          <a:p>
            <a:pPr lvl="0" algn="l">
              <a:lnSpc>
                <a:spcPct val="15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可以看作用户</a:t>
            </a: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a:rPr>
              <a:t>分析数据</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的窗口，维度表中包含事实数据表中</a:t>
            </a: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a:rPr>
              <a:t>事实记录</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的特性，根据特性提供有用信息。</a:t>
            </a:r>
          </a:p>
        </p:txBody>
      </p:sp>
      <p:sp>
        <p:nvSpPr>
          <p:cNvPr id="48" name="矩形 47"/>
          <p:cNvSpPr/>
          <p:nvPr/>
        </p:nvSpPr>
        <p:spPr bwMode="auto">
          <a:xfrm>
            <a:off x="4887997" y="2874773"/>
            <a:ext cx="2192198" cy="645160"/>
          </a:xfrm>
          <a:prstGeom prst="rect">
            <a:avLst/>
          </a:prstGeom>
        </p:spPr>
        <p:txBody>
          <a:bodyPr>
            <a:spAutoFit/>
            <a:scene3d>
              <a:camera prst="orthographicFront"/>
              <a:lightRig rig="threePt" dir="t"/>
            </a:scene3d>
            <a:sp3d contourW="12700"/>
          </a:bodyPr>
          <a:lstStyle/>
          <a:p>
            <a:pPr lvl="0" algn="l">
              <a:lnSpc>
                <a:spcPct val="150000"/>
              </a:lnSpc>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维度表</a:t>
            </a:r>
          </a:p>
        </p:txBody>
      </p:sp>
      <p:sp>
        <p:nvSpPr>
          <p:cNvPr id="49" name="矩形 48"/>
          <p:cNvSpPr/>
          <p:nvPr/>
        </p:nvSpPr>
        <p:spPr bwMode="auto">
          <a:xfrm>
            <a:off x="8303102" y="3520112"/>
            <a:ext cx="2643099" cy="1568450"/>
          </a:xfrm>
          <a:prstGeom prst="rect">
            <a:avLst/>
          </a:prstGeom>
        </p:spPr>
        <p:txBody>
          <a:bodyPr>
            <a:spAutoFit/>
            <a:scene3d>
              <a:camera prst="orthographicFront"/>
              <a:lightRig rig="threePt" dir="t"/>
            </a:scene3d>
            <a:sp3d contourW="12700"/>
          </a:bodyPr>
          <a:lstStyle/>
          <a:p>
            <a:pPr lvl="0" algn="l">
              <a:lnSpc>
                <a:spcPct val="150000"/>
              </a:lnSpc>
              <a:defRPr/>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主要用于</a:t>
            </a: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a:rPr>
              <a:t>存储中间计算结果</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的数据表，可以通过</a:t>
            </a:r>
            <a:r>
              <a:rPr lang="zh-CN" altLang="en-US" sz="1600" dirty="0">
                <a:solidFill>
                  <a:schemeClr val="accent1"/>
                </a:solidFill>
                <a:latin typeface="微软雅黑" panose="020B0503020204020204" pitchFamily="34" charset="-122"/>
                <a:ea typeface="微软雅黑" panose="020B0503020204020204" pitchFamily="34" charset="-122"/>
                <a:sym typeface="Arial" panose="020B0604020202020204"/>
              </a:rPr>
              <a:t>中间表</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拓展其它计算，从而减少复杂度。</a:t>
            </a:r>
          </a:p>
        </p:txBody>
      </p:sp>
      <p:sp>
        <p:nvSpPr>
          <p:cNvPr id="50" name="矩形 49"/>
          <p:cNvSpPr/>
          <p:nvPr/>
        </p:nvSpPr>
        <p:spPr bwMode="auto">
          <a:xfrm>
            <a:off x="8303101" y="2865883"/>
            <a:ext cx="2192198" cy="645160"/>
          </a:xfrm>
          <a:prstGeom prst="rect">
            <a:avLst/>
          </a:prstGeom>
        </p:spPr>
        <p:txBody>
          <a:bodyPr>
            <a:spAutoFit/>
            <a:scene3d>
              <a:camera prst="orthographicFront"/>
              <a:lightRig rig="threePt" dir="t"/>
            </a:scene3d>
            <a:sp3d contourW="12700"/>
          </a:bodyPr>
          <a:lstStyle/>
          <a:p>
            <a:pPr lvl="0" algn="l">
              <a:lnSpc>
                <a:spcPct val="150000"/>
              </a:lnSpc>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a:rPr>
              <a:t>中间表</a:t>
            </a:r>
          </a:p>
        </p:txBody>
      </p:sp>
      <p:sp>
        <p:nvSpPr>
          <p:cNvPr id="51" name="任意多边形: 形状 43"/>
          <p:cNvSpPr/>
          <p:nvPr/>
        </p:nvSpPr>
        <p:spPr bwMode="auto">
          <a:xfrm>
            <a:off x="5770206" y="2235101"/>
            <a:ext cx="427973" cy="458261"/>
          </a:xfrm>
          <a:custGeom>
            <a:avLst/>
            <a:gdLst>
              <a:gd name="T0" fmla="*/ 218845 w 21551"/>
              <a:gd name="T1" fmla="*/ 218844 h 21600"/>
              <a:gd name="T2" fmla="*/ 218845 w 21551"/>
              <a:gd name="T3" fmla="*/ 218844 h 21600"/>
              <a:gd name="T4" fmla="*/ 218845 w 21551"/>
              <a:gd name="T5" fmla="*/ 218844 h 21600"/>
              <a:gd name="T6" fmla="*/ 218845 w 21551"/>
              <a:gd name="T7" fmla="*/ 21884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51" h="21600" extrusionOk="0">
                <a:moveTo>
                  <a:pt x="19313" y="4353"/>
                </a:moveTo>
                <a:lnTo>
                  <a:pt x="16178" y="7496"/>
                </a:lnTo>
                <a:cubicBezTo>
                  <a:pt x="16034" y="7640"/>
                  <a:pt x="15980" y="7851"/>
                  <a:pt x="16036" y="8047"/>
                </a:cubicBezTo>
                <a:lnTo>
                  <a:pt x="18732" y="17470"/>
                </a:lnTo>
                <a:cubicBezTo>
                  <a:pt x="18788" y="17666"/>
                  <a:pt x="18734" y="17878"/>
                  <a:pt x="18590" y="18022"/>
                </a:cubicBezTo>
                <a:lnTo>
                  <a:pt x="17170" y="19445"/>
                </a:lnTo>
                <a:cubicBezTo>
                  <a:pt x="17059" y="19556"/>
                  <a:pt x="16916" y="19609"/>
                  <a:pt x="16775" y="19609"/>
                </a:cubicBezTo>
                <a:cubicBezTo>
                  <a:pt x="16581" y="19609"/>
                  <a:pt x="16390" y="19510"/>
                  <a:pt x="16285" y="19322"/>
                </a:cubicBezTo>
                <a:lnTo>
                  <a:pt x="12375" y="12317"/>
                </a:lnTo>
                <a:cubicBezTo>
                  <a:pt x="12271" y="12129"/>
                  <a:pt x="12079" y="12029"/>
                  <a:pt x="11886" y="12029"/>
                </a:cubicBezTo>
                <a:cubicBezTo>
                  <a:pt x="11744" y="12029"/>
                  <a:pt x="11602" y="12083"/>
                  <a:pt x="11491" y="12194"/>
                </a:cubicBezTo>
                <a:lnTo>
                  <a:pt x="8519" y="15172"/>
                </a:lnTo>
                <a:cubicBezTo>
                  <a:pt x="8388" y="15304"/>
                  <a:pt x="8330" y="15492"/>
                  <a:pt x="8365" y="15674"/>
                </a:cubicBezTo>
                <a:lnTo>
                  <a:pt x="8996" y="18989"/>
                </a:lnTo>
                <a:cubicBezTo>
                  <a:pt x="9031" y="19171"/>
                  <a:pt x="8973" y="19359"/>
                  <a:pt x="8842" y="19491"/>
                </a:cubicBezTo>
                <a:lnTo>
                  <a:pt x="8441" y="19893"/>
                </a:lnTo>
                <a:cubicBezTo>
                  <a:pt x="8330" y="20004"/>
                  <a:pt x="8187" y="20058"/>
                  <a:pt x="8046" y="20058"/>
                </a:cubicBezTo>
                <a:cubicBezTo>
                  <a:pt x="7852" y="20058"/>
                  <a:pt x="7661" y="19958"/>
                  <a:pt x="7556" y="19770"/>
                </a:cubicBezTo>
                <a:lnTo>
                  <a:pt x="5577" y="16226"/>
                </a:lnTo>
                <a:cubicBezTo>
                  <a:pt x="5526" y="16136"/>
                  <a:pt x="5452" y="16061"/>
                  <a:pt x="5362" y="16010"/>
                </a:cubicBezTo>
                <a:lnTo>
                  <a:pt x="1826" y="14027"/>
                </a:lnTo>
                <a:cubicBezTo>
                  <a:pt x="1502" y="13845"/>
                  <a:pt x="1441" y="13403"/>
                  <a:pt x="1703" y="13141"/>
                </a:cubicBezTo>
                <a:lnTo>
                  <a:pt x="2105" y="12738"/>
                </a:lnTo>
                <a:cubicBezTo>
                  <a:pt x="2211" y="12632"/>
                  <a:pt x="2354" y="12574"/>
                  <a:pt x="2501" y="12574"/>
                </a:cubicBezTo>
                <a:cubicBezTo>
                  <a:pt x="2536" y="12574"/>
                  <a:pt x="2571" y="12577"/>
                  <a:pt x="2606" y="12584"/>
                </a:cubicBezTo>
                <a:lnTo>
                  <a:pt x="5913" y="13216"/>
                </a:lnTo>
                <a:cubicBezTo>
                  <a:pt x="5948" y="13223"/>
                  <a:pt x="5983" y="13226"/>
                  <a:pt x="6018" y="13226"/>
                </a:cubicBezTo>
                <a:cubicBezTo>
                  <a:pt x="6165" y="13226"/>
                  <a:pt x="6308" y="13168"/>
                  <a:pt x="6414" y="13062"/>
                </a:cubicBezTo>
                <a:lnTo>
                  <a:pt x="9385" y="10083"/>
                </a:lnTo>
                <a:cubicBezTo>
                  <a:pt x="9648" y="9820"/>
                  <a:pt x="9587" y="9379"/>
                  <a:pt x="9263" y="9197"/>
                </a:cubicBezTo>
                <a:lnTo>
                  <a:pt x="2273" y="5278"/>
                </a:lnTo>
                <a:cubicBezTo>
                  <a:pt x="1949" y="5097"/>
                  <a:pt x="1888" y="4655"/>
                  <a:pt x="2150" y="4392"/>
                </a:cubicBezTo>
                <a:lnTo>
                  <a:pt x="3571" y="2968"/>
                </a:lnTo>
                <a:cubicBezTo>
                  <a:pt x="3677" y="2862"/>
                  <a:pt x="3820" y="2804"/>
                  <a:pt x="3966" y="2804"/>
                </a:cubicBezTo>
                <a:cubicBezTo>
                  <a:pt x="4018" y="2804"/>
                  <a:pt x="4070" y="2811"/>
                  <a:pt x="4121" y="2826"/>
                </a:cubicBezTo>
                <a:lnTo>
                  <a:pt x="13523" y="5528"/>
                </a:lnTo>
                <a:cubicBezTo>
                  <a:pt x="13574" y="5543"/>
                  <a:pt x="13625" y="5550"/>
                  <a:pt x="13677" y="5550"/>
                </a:cubicBezTo>
                <a:cubicBezTo>
                  <a:pt x="13823" y="5550"/>
                  <a:pt x="13966" y="5493"/>
                  <a:pt x="14073" y="5386"/>
                </a:cubicBezTo>
                <a:lnTo>
                  <a:pt x="17208" y="2243"/>
                </a:lnTo>
                <a:cubicBezTo>
                  <a:pt x="17593" y="1857"/>
                  <a:pt x="18321" y="1542"/>
                  <a:pt x="18937" y="1542"/>
                </a:cubicBezTo>
                <a:cubicBezTo>
                  <a:pt x="19252" y="1542"/>
                  <a:pt x="19538" y="1624"/>
                  <a:pt x="19734" y="1821"/>
                </a:cubicBezTo>
                <a:cubicBezTo>
                  <a:pt x="20316" y="2404"/>
                  <a:pt x="19895" y="3770"/>
                  <a:pt x="19313" y="4353"/>
                </a:cubicBezTo>
                <a:cubicBezTo>
                  <a:pt x="19313" y="4353"/>
                  <a:pt x="19313" y="4353"/>
                  <a:pt x="19313" y="4353"/>
                </a:cubicBezTo>
                <a:close/>
                <a:moveTo>
                  <a:pt x="20822" y="731"/>
                </a:moveTo>
                <a:cubicBezTo>
                  <a:pt x="20557" y="465"/>
                  <a:pt x="20235" y="268"/>
                  <a:pt x="19866" y="145"/>
                </a:cubicBezTo>
                <a:cubicBezTo>
                  <a:pt x="19578" y="49"/>
                  <a:pt x="19266" y="0"/>
                  <a:pt x="18937" y="0"/>
                </a:cubicBezTo>
                <a:cubicBezTo>
                  <a:pt x="18441" y="0"/>
                  <a:pt x="17909" y="111"/>
                  <a:pt x="17399" y="322"/>
                </a:cubicBezTo>
                <a:cubicBezTo>
                  <a:pt x="16897" y="530"/>
                  <a:pt x="16455" y="817"/>
                  <a:pt x="16120" y="1153"/>
                </a:cubicBezTo>
                <a:lnTo>
                  <a:pt x="13392" y="3887"/>
                </a:lnTo>
                <a:lnTo>
                  <a:pt x="4545" y="1343"/>
                </a:lnTo>
                <a:cubicBezTo>
                  <a:pt x="4357" y="1289"/>
                  <a:pt x="4162" y="1262"/>
                  <a:pt x="3966" y="1262"/>
                </a:cubicBezTo>
                <a:cubicBezTo>
                  <a:pt x="3691" y="1262"/>
                  <a:pt x="3423" y="1315"/>
                  <a:pt x="3169" y="1420"/>
                </a:cubicBezTo>
                <a:cubicBezTo>
                  <a:pt x="2911" y="1526"/>
                  <a:pt x="2680" y="1680"/>
                  <a:pt x="2482" y="1878"/>
                </a:cubicBezTo>
                <a:lnTo>
                  <a:pt x="1062" y="3301"/>
                </a:lnTo>
                <a:cubicBezTo>
                  <a:pt x="828" y="3536"/>
                  <a:pt x="650" y="3827"/>
                  <a:pt x="549" y="4142"/>
                </a:cubicBezTo>
                <a:cubicBezTo>
                  <a:pt x="452" y="4442"/>
                  <a:pt x="424" y="4765"/>
                  <a:pt x="467" y="5077"/>
                </a:cubicBezTo>
                <a:cubicBezTo>
                  <a:pt x="511" y="5389"/>
                  <a:pt x="625" y="5693"/>
                  <a:pt x="799" y="5955"/>
                </a:cubicBezTo>
                <a:cubicBezTo>
                  <a:pt x="982" y="6230"/>
                  <a:pt x="1232" y="6462"/>
                  <a:pt x="1522" y="6624"/>
                </a:cubicBezTo>
                <a:lnTo>
                  <a:pt x="7382" y="9910"/>
                </a:lnTo>
                <a:lnTo>
                  <a:pt x="5692" y="11604"/>
                </a:lnTo>
                <a:lnTo>
                  <a:pt x="2894" y="11069"/>
                </a:lnTo>
                <a:cubicBezTo>
                  <a:pt x="2765" y="11044"/>
                  <a:pt x="2632" y="11031"/>
                  <a:pt x="2501" y="11031"/>
                </a:cubicBezTo>
                <a:cubicBezTo>
                  <a:pt x="2225" y="11031"/>
                  <a:pt x="1956" y="11085"/>
                  <a:pt x="1701" y="11190"/>
                </a:cubicBezTo>
                <a:cubicBezTo>
                  <a:pt x="1444" y="11296"/>
                  <a:pt x="1213" y="11450"/>
                  <a:pt x="1017" y="11647"/>
                </a:cubicBezTo>
                <a:lnTo>
                  <a:pt x="615" y="12050"/>
                </a:lnTo>
                <a:cubicBezTo>
                  <a:pt x="380" y="12285"/>
                  <a:pt x="203" y="12576"/>
                  <a:pt x="101" y="12891"/>
                </a:cubicBezTo>
                <a:cubicBezTo>
                  <a:pt x="5" y="13191"/>
                  <a:pt x="-23" y="13513"/>
                  <a:pt x="20" y="13826"/>
                </a:cubicBezTo>
                <a:cubicBezTo>
                  <a:pt x="63" y="14138"/>
                  <a:pt x="178" y="14441"/>
                  <a:pt x="352" y="14703"/>
                </a:cubicBezTo>
                <a:cubicBezTo>
                  <a:pt x="535" y="14979"/>
                  <a:pt x="785" y="15210"/>
                  <a:pt x="1074" y="15373"/>
                </a:cubicBezTo>
                <a:lnTo>
                  <a:pt x="4369" y="17221"/>
                </a:lnTo>
                <a:lnTo>
                  <a:pt x="6213" y="20524"/>
                </a:lnTo>
                <a:cubicBezTo>
                  <a:pt x="6584" y="21188"/>
                  <a:pt x="7286" y="21600"/>
                  <a:pt x="8046" y="21600"/>
                </a:cubicBezTo>
                <a:cubicBezTo>
                  <a:pt x="8606" y="21600"/>
                  <a:pt x="9132" y="21381"/>
                  <a:pt x="9529" y="20984"/>
                </a:cubicBezTo>
                <a:lnTo>
                  <a:pt x="9930" y="20581"/>
                </a:lnTo>
                <a:cubicBezTo>
                  <a:pt x="10422" y="20088"/>
                  <a:pt x="10638" y="19385"/>
                  <a:pt x="10508" y="18700"/>
                </a:cubicBezTo>
                <a:lnTo>
                  <a:pt x="9974" y="15896"/>
                </a:lnTo>
                <a:lnTo>
                  <a:pt x="11664" y="14201"/>
                </a:lnTo>
                <a:lnTo>
                  <a:pt x="14942" y="20075"/>
                </a:lnTo>
                <a:cubicBezTo>
                  <a:pt x="15313" y="20739"/>
                  <a:pt x="16015" y="21152"/>
                  <a:pt x="16775" y="21152"/>
                </a:cubicBezTo>
                <a:cubicBezTo>
                  <a:pt x="17335" y="21152"/>
                  <a:pt x="17861" y="20933"/>
                  <a:pt x="18258" y="20536"/>
                </a:cubicBezTo>
                <a:lnTo>
                  <a:pt x="19678" y="19113"/>
                </a:lnTo>
                <a:cubicBezTo>
                  <a:pt x="20217" y="18572"/>
                  <a:pt x="20422" y="17780"/>
                  <a:pt x="20211" y="17045"/>
                </a:cubicBezTo>
                <a:lnTo>
                  <a:pt x="17674" y="8178"/>
                </a:lnTo>
                <a:lnTo>
                  <a:pt x="20402" y="5443"/>
                </a:lnTo>
                <a:cubicBezTo>
                  <a:pt x="20900" y="4943"/>
                  <a:pt x="21298" y="4185"/>
                  <a:pt x="21464" y="3413"/>
                </a:cubicBezTo>
                <a:cubicBezTo>
                  <a:pt x="21559" y="2971"/>
                  <a:pt x="21577" y="2546"/>
                  <a:pt x="21517" y="2149"/>
                </a:cubicBezTo>
                <a:cubicBezTo>
                  <a:pt x="21432" y="1592"/>
                  <a:pt x="21192" y="1102"/>
                  <a:pt x="20822" y="731"/>
                </a:cubicBezTo>
                <a:cubicBezTo>
                  <a:pt x="20822" y="731"/>
                  <a:pt x="20822" y="731"/>
                  <a:pt x="20822" y="731"/>
                </a:cubicBezTo>
                <a:close/>
              </a:path>
            </a:pathLst>
          </a:custGeom>
          <a:solidFill>
            <a:srgbClr val="0070C0"/>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52" name="任意多边形: 形状 41"/>
          <p:cNvSpPr/>
          <p:nvPr/>
        </p:nvSpPr>
        <p:spPr bwMode="auto">
          <a:xfrm>
            <a:off x="2150273" y="2305982"/>
            <a:ext cx="461376" cy="401428"/>
          </a:xfrm>
          <a:custGeom>
            <a:avLst/>
            <a:gdLst>
              <a:gd name="T0" fmla="*/ 235926 w 21600"/>
              <a:gd name="T1" fmla="*/ 191703 h 21600"/>
              <a:gd name="T2" fmla="*/ 235926 w 21600"/>
              <a:gd name="T3" fmla="*/ 191703 h 21600"/>
              <a:gd name="T4" fmla="*/ 235926 w 21600"/>
              <a:gd name="T5" fmla="*/ 191703 h 21600"/>
              <a:gd name="T6" fmla="*/ 235926 w 21600"/>
              <a:gd name="T7" fmla="*/ 19170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24" y="0"/>
                </a:moveTo>
                <a:cubicBezTo>
                  <a:pt x="912" y="0"/>
                  <a:pt x="0" y="1122"/>
                  <a:pt x="0" y="2491"/>
                </a:cubicBezTo>
                <a:lnTo>
                  <a:pt x="0" y="11634"/>
                </a:lnTo>
                <a:cubicBezTo>
                  <a:pt x="0" y="13008"/>
                  <a:pt x="912" y="14134"/>
                  <a:pt x="2024" y="14134"/>
                </a:cubicBezTo>
                <a:lnTo>
                  <a:pt x="2024" y="16617"/>
                </a:lnTo>
                <a:cubicBezTo>
                  <a:pt x="2024" y="17994"/>
                  <a:pt x="2935" y="19109"/>
                  <a:pt x="4049" y="19109"/>
                </a:cubicBezTo>
                <a:lnTo>
                  <a:pt x="4822" y="19109"/>
                </a:lnTo>
                <a:cubicBezTo>
                  <a:pt x="5125" y="20540"/>
                  <a:pt x="6166" y="21600"/>
                  <a:pt x="7423" y="21600"/>
                </a:cubicBezTo>
                <a:cubicBezTo>
                  <a:pt x="8673" y="21600"/>
                  <a:pt x="9726" y="20540"/>
                  <a:pt x="10030" y="19109"/>
                </a:cubicBezTo>
                <a:lnTo>
                  <a:pt x="13594" y="19109"/>
                </a:lnTo>
                <a:cubicBezTo>
                  <a:pt x="13897" y="20540"/>
                  <a:pt x="14942" y="21600"/>
                  <a:pt x="16202" y="21600"/>
                </a:cubicBezTo>
                <a:cubicBezTo>
                  <a:pt x="17449" y="21600"/>
                  <a:pt x="18498" y="20540"/>
                  <a:pt x="18803" y="19109"/>
                </a:cubicBezTo>
                <a:lnTo>
                  <a:pt x="19576" y="19109"/>
                </a:lnTo>
                <a:cubicBezTo>
                  <a:pt x="20692" y="19109"/>
                  <a:pt x="21600" y="17994"/>
                  <a:pt x="21600" y="16617"/>
                </a:cubicBezTo>
                <a:lnTo>
                  <a:pt x="21600" y="11634"/>
                </a:lnTo>
                <a:cubicBezTo>
                  <a:pt x="21600" y="11142"/>
                  <a:pt x="21482" y="10663"/>
                  <a:pt x="21259" y="10248"/>
                </a:cubicBezTo>
                <a:lnTo>
                  <a:pt x="18554" y="5265"/>
                </a:lnTo>
                <a:cubicBezTo>
                  <a:pt x="18182" y="4566"/>
                  <a:pt x="17557" y="4160"/>
                  <a:pt x="16876" y="4160"/>
                </a:cubicBezTo>
                <a:lnTo>
                  <a:pt x="14177" y="4160"/>
                </a:lnTo>
                <a:lnTo>
                  <a:pt x="14177" y="2491"/>
                </a:lnTo>
                <a:cubicBezTo>
                  <a:pt x="14177" y="1122"/>
                  <a:pt x="13265" y="0"/>
                  <a:pt x="12146" y="0"/>
                </a:cubicBezTo>
                <a:lnTo>
                  <a:pt x="2024" y="0"/>
                </a:lnTo>
                <a:close/>
                <a:moveTo>
                  <a:pt x="2024" y="1669"/>
                </a:moveTo>
                <a:lnTo>
                  <a:pt x="12146" y="1669"/>
                </a:lnTo>
                <a:cubicBezTo>
                  <a:pt x="12524" y="1669"/>
                  <a:pt x="12821" y="2034"/>
                  <a:pt x="12821" y="2491"/>
                </a:cubicBezTo>
                <a:lnTo>
                  <a:pt x="12821" y="11634"/>
                </a:lnTo>
                <a:cubicBezTo>
                  <a:pt x="12821" y="12090"/>
                  <a:pt x="12524" y="12465"/>
                  <a:pt x="12146" y="12465"/>
                </a:cubicBezTo>
                <a:cubicBezTo>
                  <a:pt x="12146" y="12465"/>
                  <a:pt x="2024" y="12465"/>
                  <a:pt x="2024" y="12465"/>
                </a:cubicBezTo>
                <a:cubicBezTo>
                  <a:pt x="1649" y="12465"/>
                  <a:pt x="1350" y="12090"/>
                  <a:pt x="1350" y="11634"/>
                </a:cubicBezTo>
                <a:lnTo>
                  <a:pt x="1350" y="2491"/>
                </a:lnTo>
                <a:cubicBezTo>
                  <a:pt x="1350" y="2034"/>
                  <a:pt x="1649" y="1669"/>
                  <a:pt x="2024" y="1669"/>
                </a:cubicBezTo>
                <a:close/>
                <a:moveTo>
                  <a:pt x="14177" y="5821"/>
                </a:moveTo>
                <a:lnTo>
                  <a:pt x="16876" y="5821"/>
                </a:lnTo>
                <a:cubicBezTo>
                  <a:pt x="17102" y="5821"/>
                  <a:pt x="17311" y="5958"/>
                  <a:pt x="17440" y="6184"/>
                </a:cubicBezTo>
                <a:lnTo>
                  <a:pt x="20132" y="11175"/>
                </a:lnTo>
                <a:cubicBezTo>
                  <a:pt x="20206" y="11307"/>
                  <a:pt x="20250" y="11475"/>
                  <a:pt x="20250" y="11634"/>
                </a:cubicBezTo>
                <a:cubicBezTo>
                  <a:pt x="20250" y="11634"/>
                  <a:pt x="20250" y="16617"/>
                  <a:pt x="20250" y="16617"/>
                </a:cubicBezTo>
                <a:cubicBezTo>
                  <a:pt x="20250" y="17074"/>
                  <a:pt x="19946" y="17448"/>
                  <a:pt x="19576" y="17448"/>
                </a:cubicBezTo>
                <a:lnTo>
                  <a:pt x="18803" y="17448"/>
                </a:lnTo>
                <a:cubicBezTo>
                  <a:pt x="18498" y="16016"/>
                  <a:pt x="17455" y="14956"/>
                  <a:pt x="16202" y="14956"/>
                </a:cubicBezTo>
                <a:cubicBezTo>
                  <a:pt x="14942" y="14956"/>
                  <a:pt x="13897" y="16016"/>
                  <a:pt x="13594" y="17448"/>
                </a:cubicBezTo>
                <a:lnTo>
                  <a:pt x="10030" y="17448"/>
                </a:lnTo>
                <a:cubicBezTo>
                  <a:pt x="9729" y="16016"/>
                  <a:pt x="8678" y="14956"/>
                  <a:pt x="7423" y="14956"/>
                </a:cubicBezTo>
                <a:cubicBezTo>
                  <a:pt x="6166" y="14956"/>
                  <a:pt x="5125" y="16016"/>
                  <a:pt x="4822" y="17448"/>
                </a:cubicBezTo>
                <a:lnTo>
                  <a:pt x="4049" y="17448"/>
                </a:lnTo>
                <a:cubicBezTo>
                  <a:pt x="3676" y="17448"/>
                  <a:pt x="3374" y="17074"/>
                  <a:pt x="3374" y="16617"/>
                </a:cubicBezTo>
                <a:lnTo>
                  <a:pt x="3374" y="14134"/>
                </a:lnTo>
                <a:lnTo>
                  <a:pt x="12146" y="14134"/>
                </a:lnTo>
                <a:cubicBezTo>
                  <a:pt x="13265" y="14134"/>
                  <a:pt x="14177" y="13008"/>
                  <a:pt x="14177" y="11634"/>
                </a:cubicBezTo>
                <a:lnTo>
                  <a:pt x="14177" y="5821"/>
                </a:lnTo>
                <a:close/>
                <a:moveTo>
                  <a:pt x="15553" y="6450"/>
                </a:moveTo>
                <a:cubicBezTo>
                  <a:pt x="15182" y="6450"/>
                  <a:pt x="14885" y="6824"/>
                  <a:pt x="14885" y="7281"/>
                </a:cubicBezTo>
                <a:lnTo>
                  <a:pt x="14885" y="12263"/>
                </a:lnTo>
                <a:cubicBezTo>
                  <a:pt x="14885" y="12721"/>
                  <a:pt x="15182" y="13102"/>
                  <a:pt x="15553" y="13102"/>
                </a:cubicBezTo>
                <a:lnTo>
                  <a:pt x="18259" y="13102"/>
                </a:lnTo>
                <a:cubicBezTo>
                  <a:pt x="18629" y="13102"/>
                  <a:pt x="18934" y="12721"/>
                  <a:pt x="18934" y="12263"/>
                </a:cubicBezTo>
                <a:lnTo>
                  <a:pt x="18934" y="11022"/>
                </a:lnTo>
                <a:cubicBezTo>
                  <a:pt x="18934" y="10857"/>
                  <a:pt x="18888" y="10694"/>
                  <a:pt x="18816" y="10554"/>
                </a:cubicBezTo>
                <a:cubicBezTo>
                  <a:pt x="18816" y="10554"/>
                  <a:pt x="16798" y="6829"/>
                  <a:pt x="16798" y="6829"/>
                </a:cubicBezTo>
                <a:cubicBezTo>
                  <a:pt x="16673" y="6592"/>
                  <a:pt x="16460" y="6450"/>
                  <a:pt x="16234" y="6450"/>
                </a:cubicBezTo>
                <a:lnTo>
                  <a:pt x="15553" y="6450"/>
                </a:lnTo>
                <a:close/>
                <a:moveTo>
                  <a:pt x="15553" y="7281"/>
                </a:moveTo>
                <a:lnTo>
                  <a:pt x="16234" y="7281"/>
                </a:lnTo>
                <a:lnTo>
                  <a:pt x="18259" y="11022"/>
                </a:lnTo>
                <a:cubicBezTo>
                  <a:pt x="18259" y="11022"/>
                  <a:pt x="18259" y="12263"/>
                  <a:pt x="18259" y="12263"/>
                </a:cubicBezTo>
                <a:lnTo>
                  <a:pt x="15553" y="12263"/>
                </a:lnTo>
                <a:lnTo>
                  <a:pt x="15553" y="7281"/>
                </a:lnTo>
                <a:close/>
                <a:moveTo>
                  <a:pt x="7423" y="16617"/>
                </a:moveTo>
                <a:cubicBezTo>
                  <a:pt x="8167" y="16617"/>
                  <a:pt x="8772" y="17365"/>
                  <a:pt x="8772" y="18278"/>
                </a:cubicBezTo>
                <a:cubicBezTo>
                  <a:pt x="8772" y="19191"/>
                  <a:pt x="8167" y="19939"/>
                  <a:pt x="7423" y="19939"/>
                </a:cubicBezTo>
                <a:cubicBezTo>
                  <a:pt x="6677" y="19939"/>
                  <a:pt x="6073" y="19191"/>
                  <a:pt x="6073" y="18278"/>
                </a:cubicBezTo>
                <a:cubicBezTo>
                  <a:pt x="6073" y="17365"/>
                  <a:pt x="6677" y="16617"/>
                  <a:pt x="7423" y="16617"/>
                </a:cubicBezTo>
                <a:close/>
                <a:moveTo>
                  <a:pt x="16202" y="16617"/>
                </a:moveTo>
                <a:cubicBezTo>
                  <a:pt x="16943" y="16617"/>
                  <a:pt x="17551" y="17365"/>
                  <a:pt x="17551" y="18278"/>
                </a:cubicBezTo>
                <a:cubicBezTo>
                  <a:pt x="17551" y="19191"/>
                  <a:pt x="16943" y="19939"/>
                  <a:pt x="16202" y="19939"/>
                </a:cubicBezTo>
                <a:cubicBezTo>
                  <a:pt x="15454" y="19939"/>
                  <a:pt x="14852" y="19191"/>
                  <a:pt x="14852" y="18278"/>
                </a:cubicBezTo>
                <a:cubicBezTo>
                  <a:pt x="14852" y="17365"/>
                  <a:pt x="15454" y="16617"/>
                  <a:pt x="16202" y="16617"/>
                </a:cubicBezTo>
                <a:close/>
              </a:path>
            </a:pathLst>
          </a:custGeom>
          <a:solidFill>
            <a:srgbClr val="0070C0"/>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53" name="任意多边形: 形状 39"/>
          <p:cNvSpPr/>
          <p:nvPr/>
        </p:nvSpPr>
        <p:spPr bwMode="auto">
          <a:xfrm>
            <a:off x="9311319" y="2235000"/>
            <a:ext cx="399247" cy="542306"/>
          </a:xfrm>
          <a:custGeom>
            <a:avLst/>
            <a:gdLst>
              <a:gd name="T0" fmla="*/ 204156 w 21600"/>
              <a:gd name="T1" fmla="*/ 258980 h 21600"/>
              <a:gd name="T2" fmla="*/ 204156 w 21600"/>
              <a:gd name="T3" fmla="*/ 258980 h 21600"/>
              <a:gd name="T4" fmla="*/ 204156 w 21600"/>
              <a:gd name="T5" fmla="*/ 258980 h 21600"/>
              <a:gd name="T6" fmla="*/ 204156 w 21600"/>
              <a:gd name="T7" fmla="*/ 258980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8003" y="6729"/>
                </a:moveTo>
                <a:cubicBezTo>
                  <a:pt x="17891" y="6790"/>
                  <a:pt x="17842" y="6883"/>
                  <a:pt x="17842" y="6994"/>
                </a:cubicBezTo>
                <a:cubicBezTo>
                  <a:pt x="17842" y="7080"/>
                  <a:pt x="17901" y="7139"/>
                  <a:pt x="18015" y="7191"/>
                </a:cubicBezTo>
                <a:cubicBezTo>
                  <a:pt x="18122" y="7230"/>
                  <a:pt x="18344" y="7284"/>
                  <a:pt x="18697" y="7352"/>
                </a:cubicBezTo>
                <a:cubicBezTo>
                  <a:pt x="19207" y="7434"/>
                  <a:pt x="19552" y="7540"/>
                  <a:pt x="19715" y="7661"/>
                </a:cubicBezTo>
                <a:cubicBezTo>
                  <a:pt x="19899" y="7775"/>
                  <a:pt x="19976" y="7963"/>
                  <a:pt x="19976" y="8220"/>
                </a:cubicBezTo>
                <a:cubicBezTo>
                  <a:pt x="19976" y="8479"/>
                  <a:pt x="19851" y="8684"/>
                  <a:pt x="19591" y="8842"/>
                </a:cubicBezTo>
                <a:cubicBezTo>
                  <a:pt x="19332" y="8993"/>
                  <a:pt x="18985" y="9069"/>
                  <a:pt x="18546" y="9069"/>
                </a:cubicBezTo>
                <a:cubicBezTo>
                  <a:pt x="18091" y="9069"/>
                  <a:pt x="17748" y="8987"/>
                  <a:pt x="17505" y="8826"/>
                </a:cubicBezTo>
                <a:cubicBezTo>
                  <a:pt x="17256" y="8660"/>
                  <a:pt x="17122" y="8433"/>
                  <a:pt x="17105" y="8130"/>
                </a:cubicBezTo>
                <a:lnTo>
                  <a:pt x="17814" y="8130"/>
                </a:lnTo>
                <a:cubicBezTo>
                  <a:pt x="17814" y="8283"/>
                  <a:pt x="17879" y="8395"/>
                  <a:pt x="18015" y="8471"/>
                </a:cubicBezTo>
                <a:cubicBezTo>
                  <a:pt x="18132" y="8553"/>
                  <a:pt x="18312" y="8592"/>
                  <a:pt x="18546" y="8592"/>
                </a:cubicBezTo>
                <a:cubicBezTo>
                  <a:pt x="18773" y="8592"/>
                  <a:pt x="18957" y="8562"/>
                  <a:pt x="19091" y="8501"/>
                </a:cubicBezTo>
                <a:cubicBezTo>
                  <a:pt x="19217" y="8442"/>
                  <a:pt x="19283" y="8356"/>
                  <a:pt x="19283" y="8253"/>
                </a:cubicBezTo>
                <a:cubicBezTo>
                  <a:pt x="19283" y="8152"/>
                  <a:pt x="19234" y="8078"/>
                  <a:pt x="19148" y="8024"/>
                </a:cubicBezTo>
                <a:cubicBezTo>
                  <a:pt x="19054" y="7973"/>
                  <a:pt x="18860" y="7926"/>
                  <a:pt x="18555" y="7874"/>
                </a:cubicBezTo>
                <a:cubicBezTo>
                  <a:pt x="18003" y="7775"/>
                  <a:pt x="17623" y="7669"/>
                  <a:pt x="17440" y="7554"/>
                </a:cubicBezTo>
                <a:cubicBezTo>
                  <a:pt x="17256" y="7442"/>
                  <a:pt x="17161" y="7268"/>
                  <a:pt x="17161" y="7024"/>
                </a:cubicBezTo>
                <a:cubicBezTo>
                  <a:pt x="17161" y="6759"/>
                  <a:pt x="17278" y="6550"/>
                  <a:pt x="17527" y="6388"/>
                </a:cubicBezTo>
                <a:cubicBezTo>
                  <a:pt x="17776" y="6230"/>
                  <a:pt x="18103" y="6154"/>
                  <a:pt x="18524" y="6154"/>
                </a:cubicBezTo>
                <a:cubicBezTo>
                  <a:pt x="18919" y="6154"/>
                  <a:pt x="19234" y="6230"/>
                  <a:pt x="19487" y="6397"/>
                </a:cubicBezTo>
                <a:cubicBezTo>
                  <a:pt x="19737" y="6563"/>
                  <a:pt x="19868" y="6785"/>
                  <a:pt x="19899" y="7063"/>
                </a:cubicBezTo>
                <a:lnTo>
                  <a:pt x="19179" y="7063"/>
                </a:lnTo>
                <a:cubicBezTo>
                  <a:pt x="19169" y="6926"/>
                  <a:pt x="19091" y="6820"/>
                  <a:pt x="18967" y="6747"/>
                </a:cubicBezTo>
                <a:cubicBezTo>
                  <a:pt x="18832" y="6670"/>
                  <a:pt x="18648" y="6631"/>
                  <a:pt x="18437" y="6631"/>
                </a:cubicBezTo>
                <a:cubicBezTo>
                  <a:pt x="18257" y="6631"/>
                  <a:pt x="18103" y="6661"/>
                  <a:pt x="18003" y="6729"/>
                </a:cubicBezTo>
                <a:cubicBezTo>
                  <a:pt x="18003" y="6729"/>
                  <a:pt x="18003" y="6729"/>
                  <a:pt x="18003" y="6729"/>
                </a:cubicBezTo>
                <a:close/>
                <a:moveTo>
                  <a:pt x="15761" y="7344"/>
                </a:moveTo>
                <a:cubicBezTo>
                  <a:pt x="15665" y="7405"/>
                  <a:pt x="15528" y="7434"/>
                  <a:pt x="15338" y="7434"/>
                </a:cubicBezTo>
                <a:lnTo>
                  <a:pt x="14490" y="7434"/>
                </a:lnTo>
                <a:lnTo>
                  <a:pt x="14490" y="6707"/>
                </a:lnTo>
                <a:lnTo>
                  <a:pt x="15366" y="6707"/>
                </a:lnTo>
                <a:cubicBezTo>
                  <a:pt x="15549" y="6707"/>
                  <a:pt x="15675" y="6738"/>
                  <a:pt x="15768" y="6798"/>
                </a:cubicBezTo>
                <a:cubicBezTo>
                  <a:pt x="15865" y="6857"/>
                  <a:pt x="15902" y="6950"/>
                  <a:pt x="15902" y="7070"/>
                </a:cubicBezTo>
                <a:cubicBezTo>
                  <a:pt x="15902" y="7191"/>
                  <a:pt x="15855" y="7284"/>
                  <a:pt x="15761" y="7344"/>
                </a:cubicBezTo>
                <a:cubicBezTo>
                  <a:pt x="15761" y="7344"/>
                  <a:pt x="15761" y="7344"/>
                  <a:pt x="15761" y="7344"/>
                </a:cubicBezTo>
                <a:close/>
                <a:moveTo>
                  <a:pt x="16633" y="6994"/>
                </a:moveTo>
                <a:cubicBezTo>
                  <a:pt x="16633" y="6769"/>
                  <a:pt x="16526" y="6579"/>
                  <a:pt x="16326" y="6435"/>
                </a:cubicBezTo>
                <a:cubicBezTo>
                  <a:pt x="16124" y="6299"/>
                  <a:pt x="15855" y="6230"/>
                  <a:pt x="15518" y="6230"/>
                </a:cubicBezTo>
                <a:lnTo>
                  <a:pt x="13751" y="6230"/>
                </a:lnTo>
                <a:lnTo>
                  <a:pt x="13751" y="8993"/>
                </a:lnTo>
                <a:lnTo>
                  <a:pt x="14490" y="8993"/>
                </a:lnTo>
                <a:lnTo>
                  <a:pt x="14490" y="7904"/>
                </a:lnTo>
                <a:lnTo>
                  <a:pt x="15210" y="7904"/>
                </a:lnTo>
                <a:cubicBezTo>
                  <a:pt x="15432" y="7904"/>
                  <a:pt x="15577" y="7926"/>
                  <a:pt x="15665" y="7980"/>
                </a:cubicBezTo>
                <a:cubicBezTo>
                  <a:pt x="15761" y="8032"/>
                  <a:pt x="15800" y="8122"/>
                  <a:pt x="15800" y="8245"/>
                </a:cubicBezTo>
                <a:lnTo>
                  <a:pt x="15806" y="8494"/>
                </a:lnTo>
                <a:cubicBezTo>
                  <a:pt x="15806" y="8609"/>
                  <a:pt x="15815" y="8706"/>
                  <a:pt x="15837" y="8805"/>
                </a:cubicBezTo>
                <a:cubicBezTo>
                  <a:pt x="15855" y="8895"/>
                  <a:pt x="15865" y="8963"/>
                  <a:pt x="15886" y="8987"/>
                </a:cubicBezTo>
                <a:lnTo>
                  <a:pt x="16692" y="8987"/>
                </a:lnTo>
                <a:lnTo>
                  <a:pt x="16692" y="8919"/>
                </a:lnTo>
                <a:cubicBezTo>
                  <a:pt x="16633" y="8895"/>
                  <a:pt x="16585" y="8864"/>
                  <a:pt x="16575" y="8826"/>
                </a:cubicBezTo>
                <a:cubicBezTo>
                  <a:pt x="16547" y="8788"/>
                  <a:pt x="16538" y="8720"/>
                  <a:pt x="16526" y="8638"/>
                </a:cubicBezTo>
                <a:lnTo>
                  <a:pt x="16519" y="8184"/>
                </a:lnTo>
                <a:cubicBezTo>
                  <a:pt x="16508" y="7963"/>
                  <a:pt x="16401" y="7805"/>
                  <a:pt x="16202" y="7707"/>
                </a:cubicBezTo>
                <a:cubicBezTo>
                  <a:pt x="16174" y="7691"/>
                  <a:pt x="16135" y="7685"/>
                  <a:pt x="16086" y="7661"/>
                </a:cubicBezTo>
                <a:cubicBezTo>
                  <a:pt x="16163" y="7639"/>
                  <a:pt x="16230" y="7609"/>
                  <a:pt x="16298" y="7579"/>
                </a:cubicBezTo>
                <a:cubicBezTo>
                  <a:pt x="16519" y="7456"/>
                  <a:pt x="16633" y="7260"/>
                  <a:pt x="16633" y="6994"/>
                </a:cubicBezTo>
                <a:cubicBezTo>
                  <a:pt x="16633" y="6994"/>
                  <a:pt x="16633" y="6994"/>
                  <a:pt x="16633" y="6994"/>
                </a:cubicBezTo>
                <a:close/>
                <a:moveTo>
                  <a:pt x="12311" y="8993"/>
                </a:moveTo>
                <a:lnTo>
                  <a:pt x="12311" y="7737"/>
                </a:lnTo>
                <a:lnTo>
                  <a:pt x="10936" y="7737"/>
                </a:lnTo>
                <a:lnTo>
                  <a:pt x="10936" y="8993"/>
                </a:lnTo>
                <a:lnTo>
                  <a:pt x="10200" y="8993"/>
                </a:lnTo>
                <a:lnTo>
                  <a:pt x="10200" y="6230"/>
                </a:lnTo>
                <a:lnTo>
                  <a:pt x="10936" y="6230"/>
                </a:lnTo>
                <a:lnTo>
                  <a:pt x="10936" y="7268"/>
                </a:lnTo>
                <a:lnTo>
                  <a:pt x="12311" y="7268"/>
                </a:lnTo>
                <a:lnTo>
                  <a:pt x="12311" y="6230"/>
                </a:lnTo>
                <a:lnTo>
                  <a:pt x="13033" y="6230"/>
                </a:lnTo>
                <a:lnTo>
                  <a:pt x="13033" y="8993"/>
                </a:lnTo>
                <a:cubicBezTo>
                  <a:pt x="13033" y="8993"/>
                  <a:pt x="12311" y="8993"/>
                  <a:pt x="12311" y="8993"/>
                </a:cubicBezTo>
                <a:close/>
                <a:moveTo>
                  <a:pt x="16086" y="3348"/>
                </a:moveTo>
                <a:lnTo>
                  <a:pt x="16135" y="3271"/>
                </a:lnTo>
                <a:lnTo>
                  <a:pt x="17787" y="1111"/>
                </a:lnTo>
                <a:lnTo>
                  <a:pt x="17787" y="3348"/>
                </a:lnTo>
                <a:cubicBezTo>
                  <a:pt x="17787" y="3348"/>
                  <a:pt x="16086" y="3348"/>
                  <a:pt x="16086" y="3348"/>
                </a:cubicBezTo>
                <a:close/>
                <a:moveTo>
                  <a:pt x="17787" y="5367"/>
                </a:moveTo>
                <a:lnTo>
                  <a:pt x="19104" y="5367"/>
                </a:lnTo>
                <a:lnTo>
                  <a:pt x="19104" y="4180"/>
                </a:lnTo>
                <a:lnTo>
                  <a:pt x="19868" y="4180"/>
                </a:lnTo>
                <a:lnTo>
                  <a:pt x="19868" y="3348"/>
                </a:lnTo>
                <a:lnTo>
                  <a:pt x="19104" y="3348"/>
                </a:lnTo>
                <a:lnTo>
                  <a:pt x="19104" y="0"/>
                </a:lnTo>
                <a:lnTo>
                  <a:pt x="17613" y="0"/>
                </a:lnTo>
                <a:lnTo>
                  <a:pt x="15106" y="3271"/>
                </a:lnTo>
                <a:lnTo>
                  <a:pt x="15106" y="4180"/>
                </a:lnTo>
                <a:lnTo>
                  <a:pt x="17787" y="4180"/>
                </a:lnTo>
                <a:cubicBezTo>
                  <a:pt x="17787" y="4180"/>
                  <a:pt x="17787" y="5367"/>
                  <a:pt x="17787" y="5367"/>
                </a:cubicBezTo>
                <a:close/>
                <a:moveTo>
                  <a:pt x="14415" y="5367"/>
                </a:moveTo>
                <a:lnTo>
                  <a:pt x="9776" y="5367"/>
                </a:lnTo>
                <a:lnTo>
                  <a:pt x="9776" y="5360"/>
                </a:lnTo>
                <a:cubicBezTo>
                  <a:pt x="9776" y="4876"/>
                  <a:pt x="9929" y="4451"/>
                  <a:pt x="10247" y="4095"/>
                </a:cubicBezTo>
                <a:cubicBezTo>
                  <a:pt x="10563" y="3746"/>
                  <a:pt x="11159" y="3340"/>
                  <a:pt x="12024" y="2853"/>
                </a:cubicBezTo>
                <a:cubicBezTo>
                  <a:pt x="12410" y="2643"/>
                  <a:pt x="12676" y="2443"/>
                  <a:pt x="12841" y="2271"/>
                </a:cubicBezTo>
                <a:cubicBezTo>
                  <a:pt x="13003" y="2089"/>
                  <a:pt x="13081" y="1892"/>
                  <a:pt x="13081" y="1674"/>
                </a:cubicBezTo>
                <a:cubicBezTo>
                  <a:pt x="13081" y="1440"/>
                  <a:pt x="12995" y="1243"/>
                  <a:pt x="12820" y="1106"/>
                </a:cubicBezTo>
                <a:cubicBezTo>
                  <a:pt x="12648" y="954"/>
                  <a:pt x="12416" y="885"/>
                  <a:pt x="12121" y="885"/>
                </a:cubicBezTo>
                <a:cubicBezTo>
                  <a:pt x="11824" y="885"/>
                  <a:pt x="11581" y="976"/>
                  <a:pt x="11419" y="1158"/>
                </a:cubicBezTo>
                <a:cubicBezTo>
                  <a:pt x="11235" y="1342"/>
                  <a:pt x="11159" y="1590"/>
                  <a:pt x="11169" y="1892"/>
                </a:cubicBezTo>
                <a:lnTo>
                  <a:pt x="9863" y="1892"/>
                </a:lnTo>
                <a:cubicBezTo>
                  <a:pt x="9842" y="1317"/>
                  <a:pt x="10038" y="855"/>
                  <a:pt x="10449" y="514"/>
                </a:cubicBezTo>
                <a:cubicBezTo>
                  <a:pt x="10851" y="175"/>
                  <a:pt x="11419" y="0"/>
                  <a:pt x="12139" y="0"/>
                </a:cubicBezTo>
                <a:cubicBezTo>
                  <a:pt x="12801" y="0"/>
                  <a:pt x="13348" y="159"/>
                  <a:pt x="13779" y="470"/>
                </a:cubicBezTo>
                <a:cubicBezTo>
                  <a:pt x="14194" y="786"/>
                  <a:pt x="14415" y="1188"/>
                  <a:pt x="14415" y="1679"/>
                </a:cubicBezTo>
                <a:cubicBezTo>
                  <a:pt x="14415" y="2089"/>
                  <a:pt x="14290" y="2430"/>
                  <a:pt x="14051" y="2695"/>
                </a:cubicBezTo>
                <a:cubicBezTo>
                  <a:pt x="13810" y="2960"/>
                  <a:pt x="13358" y="3263"/>
                  <a:pt x="12697" y="3595"/>
                </a:cubicBezTo>
                <a:cubicBezTo>
                  <a:pt x="12080" y="3907"/>
                  <a:pt x="11668" y="4180"/>
                  <a:pt x="11438" y="4429"/>
                </a:cubicBezTo>
                <a:lnTo>
                  <a:pt x="11438" y="4437"/>
                </a:lnTo>
                <a:lnTo>
                  <a:pt x="14415" y="4437"/>
                </a:lnTo>
                <a:cubicBezTo>
                  <a:pt x="14415" y="4437"/>
                  <a:pt x="14415" y="5367"/>
                  <a:pt x="14415" y="5367"/>
                </a:cubicBezTo>
                <a:close/>
                <a:moveTo>
                  <a:pt x="11045" y="20298"/>
                </a:moveTo>
                <a:cubicBezTo>
                  <a:pt x="11045" y="21008"/>
                  <a:pt x="10314" y="21600"/>
                  <a:pt x="9403" y="21600"/>
                </a:cubicBezTo>
                <a:cubicBezTo>
                  <a:pt x="8489" y="21600"/>
                  <a:pt x="7750" y="21008"/>
                  <a:pt x="7750" y="20298"/>
                </a:cubicBezTo>
                <a:cubicBezTo>
                  <a:pt x="7750" y="19577"/>
                  <a:pt x="8489" y="18995"/>
                  <a:pt x="9403" y="18995"/>
                </a:cubicBezTo>
                <a:cubicBezTo>
                  <a:pt x="10314" y="18995"/>
                  <a:pt x="11045" y="19577"/>
                  <a:pt x="11045" y="20298"/>
                </a:cubicBezTo>
                <a:cubicBezTo>
                  <a:pt x="11045" y="20298"/>
                  <a:pt x="11045" y="20298"/>
                  <a:pt x="11045" y="20298"/>
                </a:cubicBezTo>
                <a:close/>
                <a:moveTo>
                  <a:pt x="5175" y="20298"/>
                </a:moveTo>
                <a:cubicBezTo>
                  <a:pt x="5175" y="21008"/>
                  <a:pt x="4448" y="21600"/>
                  <a:pt x="3541" y="21600"/>
                </a:cubicBezTo>
                <a:cubicBezTo>
                  <a:pt x="2625" y="21600"/>
                  <a:pt x="1882" y="21008"/>
                  <a:pt x="1882" y="20298"/>
                </a:cubicBezTo>
                <a:cubicBezTo>
                  <a:pt x="1882" y="19577"/>
                  <a:pt x="2625" y="18995"/>
                  <a:pt x="3541" y="18995"/>
                </a:cubicBezTo>
                <a:cubicBezTo>
                  <a:pt x="4448" y="18995"/>
                  <a:pt x="5175" y="19577"/>
                  <a:pt x="5175" y="20298"/>
                </a:cubicBezTo>
                <a:cubicBezTo>
                  <a:pt x="5175" y="20298"/>
                  <a:pt x="5175" y="20298"/>
                  <a:pt x="5175" y="20298"/>
                </a:cubicBezTo>
                <a:close/>
                <a:moveTo>
                  <a:pt x="21600" y="12006"/>
                </a:moveTo>
                <a:cubicBezTo>
                  <a:pt x="21600" y="12259"/>
                  <a:pt x="21339" y="12460"/>
                  <a:pt x="21021" y="12460"/>
                </a:cubicBezTo>
                <a:lnTo>
                  <a:pt x="16990" y="12460"/>
                </a:lnTo>
                <a:lnTo>
                  <a:pt x="13714" y="18359"/>
                </a:lnTo>
                <a:cubicBezTo>
                  <a:pt x="13627" y="18526"/>
                  <a:pt x="13417" y="18624"/>
                  <a:pt x="13184" y="18624"/>
                </a:cubicBezTo>
                <a:lnTo>
                  <a:pt x="847" y="18624"/>
                </a:lnTo>
                <a:cubicBezTo>
                  <a:pt x="523" y="18624"/>
                  <a:pt x="264" y="18428"/>
                  <a:pt x="264" y="18177"/>
                </a:cubicBezTo>
                <a:cubicBezTo>
                  <a:pt x="264" y="17928"/>
                  <a:pt x="523" y="17723"/>
                  <a:pt x="847" y="17723"/>
                </a:cubicBezTo>
                <a:lnTo>
                  <a:pt x="12810" y="17723"/>
                </a:lnTo>
                <a:lnTo>
                  <a:pt x="16086" y="11824"/>
                </a:lnTo>
                <a:cubicBezTo>
                  <a:pt x="16174" y="11657"/>
                  <a:pt x="16384" y="11554"/>
                  <a:pt x="16613" y="11554"/>
                </a:cubicBezTo>
                <a:lnTo>
                  <a:pt x="21021" y="11554"/>
                </a:lnTo>
                <a:cubicBezTo>
                  <a:pt x="21339" y="11554"/>
                  <a:pt x="21600" y="11758"/>
                  <a:pt x="21600" y="12006"/>
                </a:cubicBezTo>
                <a:cubicBezTo>
                  <a:pt x="21600" y="12006"/>
                  <a:pt x="21600" y="12006"/>
                  <a:pt x="21600" y="12006"/>
                </a:cubicBezTo>
                <a:close/>
                <a:moveTo>
                  <a:pt x="3650" y="4466"/>
                </a:moveTo>
                <a:cubicBezTo>
                  <a:pt x="5034" y="4466"/>
                  <a:pt x="6147" y="5345"/>
                  <a:pt x="6147" y="6435"/>
                </a:cubicBezTo>
                <a:lnTo>
                  <a:pt x="6147" y="9675"/>
                </a:lnTo>
                <a:lnTo>
                  <a:pt x="1158" y="9675"/>
                </a:lnTo>
                <a:lnTo>
                  <a:pt x="1158" y="6435"/>
                </a:lnTo>
                <a:cubicBezTo>
                  <a:pt x="1158" y="5345"/>
                  <a:pt x="2273" y="4466"/>
                  <a:pt x="3650" y="4466"/>
                </a:cubicBezTo>
                <a:cubicBezTo>
                  <a:pt x="3650" y="4466"/>
                  <a:pt x="3650" y="4466"/>
                  <a:pt x="3650" y="4466"/>
                </a:cubicBezTo>
                <a:close/>
                <a:moveTo>
                  <a:pt x="10936" y="11113"/>
                </a:moveTo>
                <a:lnTo>
                  <a:pt x="5982" y="15080"/>
                </a:lnTo>
                <a:cubicBezTo>
                  <a:pt x="4963" y="13984"/>
                  <a:pt x="5059" y="12430"/>
                  <a:pt x="6310" y="11431"/>
                </a:cubicBezTo>
                <a:cubicBezTo>
                  <a:pt x="6992" y="10888"/>
                  <a:pt x="7903" y="10585"/>
                  <a:pt x="8872" y="10585"/>
                </a:cubicBezTo>
                <a:cubicBezTo>
                  <a:pt x="9620" y="10590"/>
                  <a:pt x="10341" y="10772"/>
                  <a:pt x="10936" y="11113"/>
                </a:cubicBezTo>
                <a:cubicBezTo>
                  <a:pt x="10936" y="11113"/>
                  <a:pt x="10936" y="11113"/>
                  <a:pt x="10936" y="11113"/>
                </a:cubicBezTo>
                <a:close/>
                <a:moveTo>
                  <a:pt x="11438" y="15405"/>
                </a:moveTo>
                <a:cubicBezTo>
                  <a:pt x="10228" y="16366"/>
                  <a:pt x="8201" y="16481"/>
                  <a:pt x="6809" y="15716"/>
                </a:cubicBezTo>
                <a:lnTo>
                  <a:pt x="11765" y="11750"/>
                </a:lnTo>
                <a:cubicBezTo>
                  <a:pt x="12784" y="12856"/>
                  <a:pt x="12685" y="14398"/>
                  <a:pt x="11438" y="15405"/>
                </a:cubicBezTo>
                <a:cubicBezTo>
                  <a:pt x="11438" y="15405"/>
                  <a:pt x="11438" y="15405"/>
                  <a:pt x="11438" y="15405"/>
                </a:cubicBezTo>
                <a:close/>
                <a:moveTo>
                  <a:pt x="1158" y="14082"/>
                </a:moveTo>
                <a:lnTo>
                  <a:pt x="1158" y="10585"/>
                </a:lnTo>
                <a:lnTo>
                  <a:pt x="5811" y="10585"/>
                </a:lnTo>
                <a:cubicBezTo>
                  <a:pt x="5704" y="10652"/>
                  <a:pt x="5590" y="10720"/>
                  <a:pt x="5493" y="10794"/>
                </a:cubicBezTo>
                <a:cubicBezTo>
                  <a:pt x="3821" y="12135"/>
                  <a:pt x="3713" y="14218"/>
                  <a:pt x="5109" y="15670"/>
                </a:cubicBezTo>
                <a:cubicBezTo>
                  <a:pt x="4686" y="15913"/>
                  <a:pt x="4187" y="16050"/>
                  <a:pt x="3650" y="16050"/>
                </a:cubicBezTo>
                <a:cubicBezTo>
                  <a:pt x="2273" y="16050"/>
                  <a:pt x="1158" y="15170"/>
                  <a:pt x="1158" y="14082"/>
                </a:cubicBezTo>
                <a:cubicBezTo>
                  <a:pt x="1158" y="14082"/>
                  <a:pt x="1158" y="14082"/>
                  <a:pt x="1158" y="14082"/>
                </a:cubicBezTo>
                <a:close/>
                <a:moveTo>
                  <a:pt x="3650" y="16958"/>
                </a:moveTo>
                <a:cubicBezTo>
                  <a:pt x="4485" y="16958"/>
                  <a:pt x="5271" y="16732"/>
                  <a:pt x="5916" y="16323"/>
                </a:cubicBezTo>
                <a:cubicBezTo>
                  <a:pt x="6761" y="16852"/>
                  <a:pt x="7778" y="17155"/>
                  <a:pt x="8872" y="17155"/>
                </a:cubicBezTo>
                <a:cubicBezTo>
                  <a:pt x="10151" y="17155"/>
                  <a:pt x="11360" y="16761"/>
                  <a:pt x="12252" y="16041"/>
                </a:cubicBezTo>
                <a:cubicBezTo>
                  <a:pt x="14088" y="14573"/>
                  <a:pt x="14067" y="12195"/>
                  <a:pt x="12204" y="10750"/>
                </a:cubicBezTo>
                <a:cubicBezTo>
                  <a:pt x="11304" y="10059"/>
                  <a:pt x="10123" y="9675"/>
                  <a:pt x="8872" y="9675"/>
                </a:cubicBezTo>
                <a:cubicBezTo>
                  <a:pt x="8326" y="9675"/>
                  <a:pt x="7799" y="9764"/>
                  <a:pt x="7297" y="9902"/>
                </a:cubicBezTo>
                <a:lnTo>
                  <a:pt x="7297" y="6435"/>
                </a:lnTo>
                <a:cubicBezTo>
                  <a:pt x="7297" y="4846"/>
                  <a:pt x="5667" y="3557"/>
                  <a:pt x="3650" y="3557"/>
                </a:cubicBezTo>
                <a:cubicBezTo>
                  <a:pt x="1639" y="3557"/>
                  <a:pt x="0" y="4846"/>
                  <a:pt x="0" y="6435"/>
                </a:cubicBezTo>
                <a:lnTo>
                  <a:pt x="0" y="14082"/>
                </a:lnTo>
                <a:cubicBezTo>
                  <a:pt x="0" y="15670"/>
                  <a:pt x="1639" y="16958"/>
                  <a:pt x="3650" y="16958"/>
                </a:cubicBezTo>
                <a:cubicBezTo>
                  <a:pt x="3650" y="16958"/>
                  <a:pt x="3650" y="16958"/>
                  <a:pt x="3650" y="16958"/>
                </a:cubicBezTo>
                <a:close/>
              </a:path>
            </a:pathLst>
          </a:custGeom>
          <a:solidFill>
            <a:srgbClr val="0070C0"/>
          </a:solidFill>
          <a:ln>
            <a:noFill/>
          </a:ln>
        </p:spPr>
        <p:txBody>
          <a:bodyPr anchor="ctr"/>
          <a:lstStyle/>
          <a:p>
            <a:endParaRPr lang="zh-CN" altLang="en-US">
              <a:latin typeface="微软雅黑" panose="020B0503020204020204" pitchFamily="34" charset="-122"/>
              <a:ea typeface="微软雅黑" panose="020B0503020204020204" pitchFamily="34" charset="-122"/>
            </a:endParaRPr>
          </a:p>
        </p:txBody>
      </p:sp>
      <p:sp>
        <p:nvSpPr>
          <p:cNvPr id="29" name="Title 1"/>
          <p:cNvSpPr txBox="1"/>
          <p:nvPr/>
        </p:nvSpPr>
        <p:spPr>
          <a:xfrm>
            <a:off x="1146384" y="2108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1.1.2 数据仓库分层</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1.1.3 数据仓库的数据模型</a:t>
            </a:r>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6" name="云形标注 5"/>
          <p:cNvSpPr/>
          <p:nvPr/>
        </p:nvSpPr>
        <p:spPr>
          <a:xfrm>
            <a:off x="1401868" y="1155065"/>
            <a:ext cx="6316134" cy="3098800"/>
          </a:xfrm>
          <a:prstGeom prst="cloudCallout">
            <a:avLst>
              <a:gd name="adj1" fmla="val 64873"/>
              <a:gd name="adj2" fmla="val 4234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zh-CN" altLang="en-US" sz="3600" dirty="0"/>
              <a:t>数据仓库的数据模型主要有哪些？</a:t>
            </a: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2776" t="1975" r="11457" b="7902"/>
          <a:stretch>
            <a:fillRect/>
          </a:stretch>
        </p:blipFill>
        <p:spPr bwMode="auto">
          <a:xfrm>
            <a:off x="8869923" y="1428962"/>
            <a:ext cx="2944985" cy="467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1.1.3 数据仓库的数据模型</a:t>
            </a:r>
          </a:p>
        </p:txBody>
      </p:sp>
      <p:sp>
        <p:nvSpPr>
          <p:cNvPr id="46" name="TextBox 4"/>
          <p:cNvSpPr txBox="1">
            <a:spLocks noChangeArrowheads="1"/>
          </p:cNvSpPr>
          <p:nvPr/>
        </p:nvSpPr>
        <p:spPr bwMode="auto">
          <a:xfrm>
            <a:off x="1141582" y="995350"/>
            <a:ext cx="8014335"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lgn="just">
              <a:lnSpc>
                <a:spcPct val="150000"/>
              </a:lnSpc>
              <a:buClrTx/>
              <a:buSzTx/>
              <a:buFontTx/>
              <a:buNone/>
            </a:pPr>
            <a:r>
              <a:rPr lang="en-US" altLang="zh-CN" dirty="0" err="1">
                <a:solidFill>
                  <a:schemeClr val="accent1"/>
                </a:solidFill>
                <a:latin typeface="微软雅黑" panose="020B0503020204020204" pitchFamily="34" charset="-122"/>
                <a:ea typeface="微软雅黑" panose="020B0503020204020204" pitchFamily="34" charset="-122"/>
                <a:sym typeface="+mn-ea"/>
              </a:rPr>
              <a:t>星</a:t>
            </a:r>
            <a:r>
              <a:rPr lang="zh-CN" altLang="en-US" dirty="0">
                <a:solidFill>
                  <a:schemeClr val="accent1"/>
                </a:solidFill>
                <a:latin typeface="微软雅黑" panose="020B0503020204020204" pitchFamily="34" charset="-122"/>
                <a:ea typeface="微软雅黑" panose="020B0503020204020204" pitchFamily="34" charset="-122"/>
                <a:sym typeface="+mn-ea"/>
              </a:rPr>
              <a:t>状</a:t>
            </a:r>
            <a:r>
              <a:rPr lang="en-US" altLang="zh-CN" dirty="0" err="1">
                <a:solidFill>
                  <a:schemeClr val="accent1"/>
                </a:solidFill>
                <a:latin typeface="微软雅黑" panose="020B0503020204020204" pitchFamily="34" charset="-122"/>
                <a:ea typeface="微软雅黑" panose="020B0503020204020204" pitchFamily="34" charset="-122"/>
                <a:sym typeface="+mn-ea"/>
              </a:rPr>
              <a:t>模型</a:t>
            </a:r>
            <a:r>
              <a:rPr lang="zh-CN" altLang="en-US" dirty="0">
                <a:solidFill>
                  <a:schemeClr val="accent1"/>
                </a:solidFill>
                <a:latin typeface="微软雅黑" panose="020B0503020204020204" pitchFamily="34" charset="-122"/>
                <a:ea typeface="微软雅黑" panose="020B0503020204020204" pitchFamily="34" charset="-122"/>
                <a:sym typeface="+mn-ea"/>
              </a:rPr>
              <a:t>：</a:t>
            </a:r>
            <a:r>
              <a:rPr lang="en-US" altLang="zh-CN" dirty="0">
                <a:solidFill>
                  <a:schemeClr val="accent1"/>
                </a:solidFill>
                <a:latin typeface="微软雅黑" panose="020B0503020204020204" pitchFamily="34" charset="-122"/>
                <a:ea typeface="微软雅黑" panose="020B0503020204020204" pitchFamily="34" charset="-122"/>
                <a:sym typeface="+mn-ea"/>
              </a:rPr>
              <a:t> </a:t>
            </a:r>
            <a:r>
              <a:rPr lang="zh-CN" altLang="en-US" sz="2000" dirty="0">
                <a:solidFill>
                  <a:srgbClr val="595959"/>
                </a:solidFill>
                <a:latin typeface="微软雅黑" panose="020B0503020204020204" pitchFamily="34" charset="-122"/>
                <a:ea typeface="微软雅黑" panose="020B0503020204020204" pitchFamily="34" charset="-122"/>
                <a:sym typeface="+mn-ea"/>
              </a:rPr>
              <a:t>以一个</a:t>
            </a:r>
            <a:r>
              <a:rPr lang="zh-CN" altLang="en-US" sz="2000" dirty="0">
                <a:solidFill>
                  <a:schemeClr val="accent1"/>
                </a:solidFill>
                <a:latin typeface="微软雅黑" panose="020B0503020204020204" pitchFamily="34" charset="-122"/>
                <a:ea typeface="微软雅黑" panose="020B0503020204020204" pitchFamily="34" charset="-122"/>
                <a:sym typeface="+mn-ea"/>
              </a:rPr>
              <a:t>事实表</a:t>
            </a:r>
            <a:r>
              <a:rPr lang="zh-CN" altLang="en-US" sz="2000" dirty="0">
                <a:solidFill>
                  <a:srgbClr val="595959"/>
                </a:solidFill>
                <a:latin typeface="微软雅黑" panose="020B0503020204020204" pitchFamily="34" charset="-122"/>
                <a:ea typeface="微软雅黑" panose="020B0503020204020204" pitchFamily="34" charset="-122"/>
                <a:sym typeface="+mn-ea"/>
              </a:rPr>
              <a:t>和一组</a:t>
            </a:r>
            <a:r>
              <a:rPr lang="zh-CN" altLang="en-US" sz="2000" dirty="0">
                <a:solidFill>
                  <a:schemeClr val="accent1"/>
                </a:solidFill>
                <a:latin typeface="微软雅黑" panose="020B0503020204020204" pitchFamily="34" charset="-122"/>
                <a:ea typeface="微软雅黑" panose="020B0503020204020204" pitchFamily="34" charset="-122"/>
                <a:sym typeface="+mn-ea"/>
              </a:rPr>
              <a:t>维度表</a:t>
            </a:r>
            <a:r>
              <a:rPr lang="zh-CN" altLang="en-US" sz="2000" dirty="0">
                <a:solidFill>
                  <a:srgbClr val="595959"/>
                </a:solidFill>
                <a:latin typeface="微软雅黑" panose="020B0503020204020204" pitchFamily="34" charset="-122"/>
                <a:ea typeface="微软雅黑" panose="020B0503020204020204" pitchFamily="34" charset="-122"/>
                <a:sym typeface="+mn-ea"/>
              </a:rPr>
              <a:t>组合而成。</a:t>
            </a:r>
            <a:endParaRPr lang="en-US" altLang="zh-CN" sz="2800" dirty="0">
              <a:solidFill>
                <a:schemeClr val="accent1"/>
              </a:solidFill>
              <a:latin typeface="微软雅黑" panose="020B0503020204020204" pitchFamily="34" charset="-122"/>
              <a:ea typeface="微软雅黑" panose="020B0503020204020204" pitchFamily="34" charset="-122"/>
              <a:sym typeface="+mn-ea"/>
            </a:endParaRPr>
          </a:p>
        </p:txBody>
      </p:sp>
      <p:pic>
        <p:nvPicPr>
          <p:cNvPr id="2" name="图片 5"/>
          <p:cNvPicPr>
            <a:picLocks noChangeAspect="1"/>
          </p:cNvPicPr>
          <p:nvPr/>
        </p:nvPicPr>
        <p:blipFill>
          <a:blip r:embed="rId3"/>
          <a:stretch>
            <a:fillRect/>
          </a:stretch>
        </p:blipFill>
        <p:spPr>
          <a:xfrm>
            <a:off x="3395277" y="1829450"/>
            <a:ext cx="5760640" cy="4577288"/>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sz="2400" b="1" dirty="0">
                <a:solidFill>
                  <a:srgbClr val="595959"/>
                </a:solidFill>
                <a:latin typeface="微软雅黑" panose="020B0503020204020204" pitchFamily="34" charset="-122"/>
                <a:ea typeface="微软雅黑" panose="020B0503020204020204" pitchFamily="34" charset="-122"/>
                <a:cs typeface="+mn-ea"/>
                <a:sym typeface="+mn-lt"/>
              </a:rPr>
              <a:t>1.1.3数据仓库的数据模型</a:t>
            </a:r>
          </a:p>
        </p:txBody>
      </p:sp>
      <p:sp>
        <p:nvSpPr>
          <p:cNvPr id="46" name="TextBox 4"/>
          <p:cNvSpPr txBox="1">
            <a:spLocks noChangeArrowheads="1"/>
          </p:cNvSpPr>
          <p:nvPr/>
        </p:nvSpPr>
        <p:spPr bwMode="auto">
          <a:xfrm>
            <a:off x="1016925" y="1037978"/>
            <a:ext cx="10156562" cy="611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7" tIns="60958" rIns="121917" bIns="60958">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lvl="1" algn="just">
              <a:lnSpc>
                <a:spcPct val="150000"/>
              </a:lnSpc>
              <a:buClrTx/>
              <a:buSzTx/>
              <a:buFontTx/>
              <a:buNone/>
            </a:pPr>
            <a:r>
              <a:rPr lang="en-US" altLang="zh-CN" sz="2400" dirty="0" err="1">
                <a:solidFill>
                  <a:schemeClr val="accent1"/>
                </a:solidFill>
                <a:latin typeface="微软雅黑" panose="020B0503020204020204" pitchFamily="34" charset="-122"/>
                <a:ea typeface="微软雅黑" panose="020B0503020204020204" pitchFamily="34" charset="-122"/>
                <a:sym typeface="+mn-ea"/>
              </a:rPr>
              <a:t>雪花</a:t>
            </a:r>
            <a:r>
              <a:rPr lang="zh-CN" altLang="en-US" sz="2400" dirty="0">
                <a:solidFill>
                  <a:schemeClr val="accent1"/>
                </a:solidFill>
                <a:latin typeface="微软雅黑" panose="020B0503020204020204" pitchFamily="34" charset="-122"/>
                <a:ea typeface="微软雅黑" panose="020B0503020204020204" pitchFamily="34" charset="-122"/>
                <a:sym typeface="+mn-ea"/>
              </a:rPr>
              <a:t>状</a:t>
            </a:r>
            <a:r>
              <a:rPr lang="en-US" altLang="zh-CN" sz="2400" dirty="0" err="1">
                <a:solidFill>
                  <a:schemeClr val="accent1"/>
                </a:solidFill>
                <a:latin typeface="微软雅黑" panose="020B0503020204020204" pitchFamily="34" charset="-122"/>
                <a:ea typeface="微软雅黑" panose="020B0503020204020204" pitchFamily="34" charset="-122"/>
                <a:sym typeface="+mn-ea"/>
              </a:rPr>
              <a:t>模型</a:t>
            </a:r>
            <a:r>
              <a:rPr lang="zh-CN" altLang="en-US" sz="2400" dirty="0">
                <a:solidFill>
                  <a:schemeClr val="accent1"/>
                </a:solidFill>
                <a:latin typeface="微软雅黑" panose="020B0503020204020204" pitchFamily="34" charset="-122"/>
                <a:ea typeface="微软雅黑" panose="020B0503020204020204" pitchFamily="34" charset="-122"/>
                <a:sym typeface="+mn-ea"/>
              </a:rPr>
              <a:t>：</a:t>
            </a:r>
            <a:r>
              <a:rPr lang="en-US" altLang="zh-CN" sz="2400" dirty="0">
                <a:solidFill>
                  <a:schemeClr val="accent1"/>
                </a:solidFill>
                <a:latin typeface="微软雅黑" panose="020B0503020204020204" pitchFamily="34" charset="-122"/>
                <a:ea typeface="微软雅黑" panose="020B0503020204020204" pitchFamily="34" charset="-122"/>
                <a:sym typeface="+mn-ea"/>
              </a:rPr>
              <a:t> </a:t>
            </a:r>
            <a:r>
              <a:rPr lang="zh-CN" altLang="en-US" sz="1800" dirty="0">
                <a:latin typeface="微软雅黑" panose="020B0503020204020204" pitchFamily="34" charset="-122"/>
                <a:ea typeface="微软雅黑" panose="020B0503020204020204" pitchFamily="34" charset="-122"/>
                <a:sym typeface="+mn-ea"/>
              </a:rPr>
              <a:t>也是维度建模中的另一种选择，它是对</a:t>
            </a:r>
            <a:r>
              <a:rPr lang="zh-CN" altLang="en-US" sz="1800" dirty="0">
                <a:solidFill>
                  <a:schemeClr val="tx2"/>
                </a:solidFill>
                <a:latin typeface="微软雅黑" panose="020B0503020204020204" pitchFamily="34" charset="-122"/>
                <a:ea typeface="微软雅黑" panose="020B0503020204020204" pitchFamily="34" charset="-122"/>
                <a:sym typeface="+mn-ea"/>
              </a:rPr>
              <a:t>星状模型</a:t>
            </a:r>
            <a:r>
              <a:rPr lang="zh-CN" altLang="en-US" sz="1800" dirty="0">
                <a:latin typeface="微软雅黑" panose="020B0503020204020204" pitchFamily="34" charset="-122"/>
                <a:ea typeface="微软雅黑" panose="020B0503020204020204" pitchFamily="34" charset="-122"/>
                <a:sym typeface="+mn-ea"/>
              </a:rPr>
              <a:t>的扩展。</a:t>
            </a:r>
          </a:p>
        </p:txBody>
      </p:sp>
      <p:pic>
        <p:nvPicPr>
          <p:cNvPr id="2" name="图片 6"/>
          <p:cNvPicPr>
            <a:picLocks noChangeAspect="1"/>
          </p:cNvPicPr>
          <p:nvPr/>
        </p:nvPicPr>
        <p:blipFill>
          <a:blip r:embed="rId3"/>
          <a:stretch>
            <a:fillRect/>
          </a:stretch>
        </p:blipFill>
        <p:spPr>
          <a:xfrm>
            <a:off x="2566814" y="1781053"/>
            <a:ext cx="6183216" cy="4804322"/>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en-US" altLang="zh-CN"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en-US" altLang="zh-CN"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概述</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1.2</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15308" y="572758"/>
            <a:ext cx="4775842"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学习目标</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dirty="0">
                <a:solidFill>
                  <a:srgbClr val="1369B2"/>
                </a:solidFill>
                <a:latin typeface="微软雅黑" panose="020B0503020204020204" pitchFamily="34" charset="-122"/>
                <a:ea typeface="微软雅黑" panose="020B0503020204020204" pitchFamily="34" charset="-122"/>
                <a:cs typeface="+mn-ea"/>
                <a:sym typeface="+mn-lt"/>
              </a:rPr>
              <a:t>Target</a:t>
            </a:r>
            <a:endParaRPr lang="en-GB" altLang="zh-CN"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80" name="组合 79"/>
          <p:cNvGrpSpPr/>
          <p:nvPr/>
        </p:nvGrpSpPr>
        <p:grpSpPr>
          <a:xfrm>
            <a:off x="1885950" y="2471420"/>
            <a:ext cx="8455025" cy="557530"/>
            <a:chOff x="990788" y="1790981"/>
            <a:chExt cx="5471124" cy="417890"/>
          </a:xfrm>
        </p:grpSpPr>
        <p:sp>
          <p:nvSpPr>
            <p:cNvPr id="81" name="Pentagon 3"/>
            <p:cNvSpPr/>
            <p:nvPr/>
          </p:nvSpPr>
          <p:spPr bwMode="auto">
            <a:xfrm>
              <a:off x="990788" y="1790981"/>
              <a:ext cx="5471124" cy="40884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2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掌握数据仓库分层，能够描述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数据仓库分层的结构</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与</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目的</a:t>
              </a:r>
            </a:p>
          </p:txBody>
        </p:sp>
        <p:sp>
          <p:nvSpPr>
            <p:cNvPr id="82" name="MH_Others_1"/>
            <p:cNvSpPr/>
            <p:nvPr/>
          </p:nvSpPr>
          <p:spPr bwMode="auto">
            <a:xfrm>
              <a:off x="990788" y="1813827"/>
              <a:ext cx="66977" cy="395044"/>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3" name="组合 82"/>
          <p:cNvGrpSpPr/>
          <p:nvPr/>
        </p:nvGrpSpPr>
        <p:grpSpPr>
          <a:xfrm>
            <a:off x="1885950" y="3264535"/>
            <a:ext cx="8454390" cy="623570"/>
            <a:chOff x="978872" y="2629624"/>
            <a:chExt cx="6167288" cy="514350"/>
          </a:xfrm>
        </p:grpSpPr>
        <p:sp>
          <p:nvSpPr>
            <p:cNvPr id="84" name="Pentagon 5"/>
            <p:cNvSpPr/>
            <p:nvPr/>
          </p:nvSpPr>
          <p:spPr bwMode="auto">
            <a:xfrm>
              <a:off x="978872" y="2629624"/>
              <a:ext cx="6167288" cy="514231"/>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2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了解Hive基本概述，能够描述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Hive的作用</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以及</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与MySQL的区别</a:t>
              </a:r>
            </a:p>
          </p:txBody>
        </p:sp>
        <p:sp>
          <p:nvSpPr>
            <p:cNvPr id="85" name="MH_Others_1"/>
            <p:cNvSpPr/>
            <p:nvPr/>
          </p:nvSpPr>
          <p:spPr bwMode="auto">
            <a:xfrm>
              <a:off x="985222" y="2629624"/>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6" name="组合 85"/>
          <p:cNvGrpSpPr/>
          <p:nvPr/>
        </p:nvGrpSpPr>
        <p:grpSpPr>
          <a:xfrm>
            <a:off x="1885130" y="4114165"/>
            <a:ext cx="8455025" cy="616585"/>
            <a:chOff x="482629" y="3410717"/>
            <a:chExt cx="6167764" cy="443749"/>
          </a:xfrm>
        </p:grpSpPr>
        <p:sp>
          <p:nvSpPr>
            <p:cNvPr id="87" name="Pentagon 6"/>
            <p:cNvSpPr/>
            <p:nvPr/>
          </p:nvSpPr>
          <p:spPr bwMode="auto">
            <a:xfrm>
              <a:off x="482629" y="3410717"/>
              <a:ext cx="6167764" cy="443749"/>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熟悉Hive架构，能够描述Hive架构中各组件的</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作用及执行流程</a:t>
              </a:r>
            </a:p>
          </p:txBody>
        </p:sp>
        <p:sp>
          <p:nvSpPr>
            <p:cNvPr id="88" name="MH_Others_1"/>
            <p:cNvSpPr/>
            <p:nvPr/>
          </p:nvSpPr>
          <p:spPr bwMode="auto">
            <a:xfrm>
              <a:off x="482629" y="3415564"/>
              <a:ext cx="55586" cy="412673"/>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89" name="组合 88"/>
          <p:cNvGrpSpPr/>
          <p:nvPr/>
        </p:nvGrpSpPr>
        <p:grpSpPr>
          <a:xfrm>
            <a:off x="1868170" y="5010785"/>
            <a:ext cx="8453755" cy="643255"/>
            <a:chOff x="529629" y="4108725"/>
            <a:chExt cx="5437064" cy="514350"/>
          </a:xfrm>
        </p:grpSpPr>
        <p:sp>
          <p:nvSpPr>
            <p:cNvPr id="90" name="Pentagon 7"/>
            <p:cNvSpPr/>
            <p:nvPr/>
          </p:nvSpPr>
          <p:spPr bwMode="auto">
            <a:xfrm>
              <a:off x="529629" y="4108725"/>
              <a:ext cx="5437064" cy="514350"/>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掌握Hive工作原理，能够描述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Hadoop</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之间执行任务的流程</a:t>
              </a:r>
            </a:p>
          </p:txBody>
        </p:sp>
        <p:sp>
          <p:nvSpPr>
            <p:cNvPr id="91" name="MH_Others_1"/>
            <p:cNvSpPr/>
            <p:nvPr/>
          </p:nvSpPr>
          <p:spPr bwMode="auto">
            <a:xfrm>
              <a:off x="546598" y="4108725"/>
              <a:ext cx="82550" cy="514350"/>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2" name="组合 1"/>
          <p:cNvGrpSpPr/>
          <p:nvPr/>
        </p:nvGrpSpPr>
        <p:grpSpPr>
          <a:xfrm>
            <a:off x="1885665" y="5886450"/>
            <a:ext cx="8463916" cy="624840"/>
            <a:chOff x="540947" y="4179499"/>
            <a:chExt cx="5442781" cy="443576"/>
          </a:xfrm>
        </p:grpSpPr>
        <p:sp>
          <p:nvSpPr>
            <p:cNvPr id="3" name="Pentagon 7"/>
            <p:cNvSpPr/>
            <p:nvPr/>
          </p:nvSpPr>
          <p:spPr bwMode="auto">
            <a:xfrm>
              <a:off x="546664" y="4179499"/>
              <a:ext cx="5437064" cy="443576"/>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nSpc>
                  <a:spcPct val="120000"/>
                </a:lnSpc>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熟悉Hive数据类型，能够描述Hive支持的</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基本数据类型</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集合数据类型</a:t>
              </a:r>
            </a:p>
          </p:txBody>
        </p:sp>
        <p:sp>
          <p:nvSpPr>
            <p:cNvPr id="4" name="MH_Others_1"/>
            <p:cNvSpPr/>
            <p:nvPr/>
          </p:nvSpPr>
          <p:spPr bwMode="auto">
            <a:xfrm>
              <a:off x="540947" y="4184908"/>
              <a:ext cx="88202" cy="438167"/>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grpSp>
        <p:nvGrpSpPr>
          <p:cNvPr id="5" name="组合 4"/>
          <p:cNvGrpSpPr/>
          <p:nvPr/>
        </p:nvGrpSpPr>
        <p:grpSpPr>
          <a:xfrm>
            <a:off x="1869440" y="1630045"/>
            <a:ext cx="8455025" cy="593090"/>
            <a:chOff x="990788" y="1800024"/>
            <a:chExt cx="5471124" cy="408847"/>
          </a:xfrm>
        </p:grpSpPr>
        <p:sp>
          <p:nvSpPr>
            <p:cNvPr id="6" name="Pentagon 3"/>
            <p:cNvSpPr/>
            <p:nvPr/>
          </p:nvSpPr>
          <p:spPr bwMode="auto">
            <a:xfrm>
              <a:off x="990788" y="1800024"/>
              <a:ext cx="5471124" cy="408847"/>
            </a:xfrm>
            <a:prstGeom prst="homePlat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l">
                <a:lnSpc>
                  <a:spcPct val="12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  了解数据仓库，能够描述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数据仓库的特征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数据模型</a:t>
              </a:r>
            </a:p>
          </p:txBody>
        </p:sp>
        <p:sp>
          <p:nvSpPr>
            <p:cNvPr id="7" name="MH_Others_1"/>
            <p:cNvSpPr/>
            <p:nvPr/>
          </p:nvSpPr>
          <p:spPr bwMode="auto">
            <a:xfrm>
              <a:off x="990788" y="1813827"/>
              <a:ext cx="66977" cy="395044"/>
            </a:xfrm>
            <a:custGeom>
              <a:avLst/>
              <a:gdLst>
                <a:gd name="connsiteX0" fmla="*/ 0 w 3276600"/>
                <a:gd name="connsiteY0" fmla="*/ 6311900 h 6311900"/>
                <a:gd name="connsiteX1" fmla="*/ 0 w 3276600"/>
                <a:gd name="connsiteY1" fmla="*/ 0 h 6311900"/>
                <a:gd name="connsiteX2" fmla="*/ 3276600 w 3276600"/>
                <a:gd name="connsiteY2" fmla="*/ 0 h 6311900"/>
                <a:gd name="connsiteX0-1" fmla="*/ 0 w 0"/>
                <a:gd name="connsiteY0-2" fmla="*/ 6311900 h 6311900"/>
                <a:gd name="connsiteX1-3" fmla="*/ 0 w 0"/>
                <a:gd name="connsiteY1-4" fmla="*/ 0 h 6311900"/>
              </a:gdLst>
              <a:ahLst/>
              <a:cxnLst>
                <a:cxn ang="0">
                  <a:pos x="connsiteX0-1" y="connsiteY0-2"/>
                </a:cxn>
                <a:cxn ang="0">
                  <a:pos x="connsiteX1-3" y="connsiteY1-4"/>
                </a:cxn>
              </a:cxnLst>
              <a:rect l="l" t="t" r="r" b="b"/>
              <a:pathLst>
                <a:path h="6311900">
                  <a:moveTo>
                    <a:pt x="0" y="6311900"/>
                  </a:moveTo>
                  <a:lnTo>
                    <a:pt x="0" y="0"/>
                  </a:lnTo>
                </a:path>
              </a:pathLst>
            </a:custGeom>
            <a:noFill/>
            <a:ln w="19050">
              <a:solidFill>
                <a:srgbClr val="1369B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defRPr/>
              </a:pPr>
              <a:endParaRPr lang="zh-CN" altLang="en-US" sz="2500">
                <a:solidFill>
                  <a:schemeClr val="bg1">
                    <a:lumMod val="50000"/>
                  </a:schemeClr>
                </a:solidFill>
                <a:latin typeface="Source Han Sans K Bold" panose="020B0800000000000000" pitchFamily="34" charset="-128"/>
                <a:ea typeface="Source Han Sans K Bold" panose="020B0800000000000000" pitchFamily="34" charset="-128"/>
                <a:sym typeface="Source Han Sans K Bold" panose="020B0800000000000000" pitchFamily="34" charset="-128"/>
              </a:endParaRPr>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概述</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774055" y="3307715"/>
            <a:ext cx="6099175"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sz="2000" dirty="0">
                <a:latin typeface="微软雅黑" panose="020B0503020204020204" pitchFamily="34" charset="-122"/>
                <a:ea typeface="微软雅黑" panose="020B0503020204020204" pitchFamily="34" charset="-122"/>
              </a:rPr>
              <a:t>了解Hive基本概述，能够</a:t>
            </a:r>
            <a:r>
              <a:rPr lang="zh-CN" sz="2000" dirty="0">
                <a:latin typeface="微软雅黑" panose="020B0503020204020204" pitchFamily="34" charset="-122"/>
                <a:ea typeface="微软雅黑" panose="020B0503020204020204" pitchFamily="34" charset="-122"/>
              </a:rPr>
              <a:t>描述</a:t>
            </a:r>
            <a:r>
              <a:rPr sz="2000" dirty="0">
                <a:solidFill>
                  <a:schemeClr val="accent1"/>
                </a:solidFill>
                <a:latin typeface="微软雅黑" panose="020B0503020204020204" pitchFamily="34" charset="-122"/>
                <a:ea typeface="微软雅黑" panose="020B0503020204020204" pitchFamily="34" charset="-122"/>
              </a:rPr>
              <a:t>Hive的作用</a:t>
            </a:r>
            <a:r>
              <a:rPr sz="2000" dirty="0">
                <a:latin typeface="微软雅黑" panose="020B0503020204020204" pitchFamily="34" charset="-122"/>
                <a:ea typeface="微软雅黑" panose="020B0503020204020204" pitchFamily="34" charset="-122"/>
              </a:rPr>
              <a:t>以及与</a:t>
            </a:r>
            <a:r>
              <a:rPr sz="2000" dirty="0">
                <a:solidFill>
                  <a:schemeClr val="accent1"/>
                </a:solidFill>
                <a:latin typeface="微软雅黑" panose="020B0503020204020204" pitchFamily="34" charset="-122"/>
                <a:ea typeface="微软雅黑" panose="020B0503020204020204" pitchFamily="34" charset="-122"/>
              </a:rPr>
              <a:t>MySQL</a:t>
            </a:r>
            <a:r>
              <a:rPr sz="2000" dirty="0">
                <a:latin typeface="微软雅黑" panose="020B0503020204020204" pitchFamily="34" charset="-122"/>
                <a:ea typeface="微软雅黑" panose="020B0503020204020204" pitchFamily="34" charset="-122"/>
              </a:rPr>
              <a:t>的区别</a:t>
            </a:r>
          </a:p>
        </p:txBody>
      </p:sp>
      <p:grpSp>
        <p:nvGrpSpPr>
          <p:cNvPr id="19" name="组合 18"/>
          <p:cNvGrpSpPr/>
          <p:nvPr/>
        </p:nvGrpSpPr>
        <p:grpSpPr>
          <a:xfrm>
            <a:off x="5308600" y="35401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概述</a:t>
            </a:r>
          </a:p>
        </p:txBody>
      </p:sp>
      <p:sp>
        <p:nvSpPr>
          <p:cNvPr id="3" name="原创设计师QQ598969553          _4"/>
          <p:cNvSpPr/>
          <p:nvPr/>
        </p:nvSpPr>
        <p:spPr>
          <a:xfrm>
            <a:off x="894080" y="2266950"/>
            <a:ext cx="10601726" cy="2861310"/>
          </a:xfrm>
          <a:prstGeom prst="rect">
            <a:avLst/>
          </a:prstGeom>
        </p:spPr>
        <p:txBody>
          <a:bodyPr wrap="square">
            <a:spAutoFit/>
          </a:bodyPr>
          <a:lstStyle/>
          <a:p>
            <a:pPr indent="266700" algn="l" fontAlgn="auto">
              <a:lnSpc>
                <a:spcPct val="150000"/>
              </a:lnSpc>
              <a:buClrTx/>
              <a:buSzTx/>
              <a:buFontTx/>
            </a:pPr>
            <a:r>
              <a:rPr lang="en-US" altLang="zh-CN" dirty="0">
                <a:solidFill>
                  <a:srgbClr val="595959"/>
                </a:solidFill>
                <a:latin typeface="微软雅黑" panose="020B0503020204020204" pitchFamily="34" charset="-122"/>
                <a:ea typeface="微软雅黑" panose="020B0503020204020204" pitchFamily="34" charset="-122"/>
                <a:sym typeface="+mn-ea"/>
              </a:rPr>
              <a:t>Hive是基于</a:t>
            </a:r>
            <a:r>
              <a:rPr lang="en-US" altLang="zh-CN" dirty="0">
                <a:solidFill>
                  <a:schemeClr val="accent1"/>
                </a:solidFill>
                <a:latin typeface="微软雅黑" panose="020B0503020204020204" pitchFamily="34" charset="-122"/>
                <a:ea typeface="微软雅黑" panose="020B0503020204020204" pitchFamily="34" charset="-122"/>
                <a:sym typeface="+mn-ea"/>
              </a:rPr>
              <a:t>Hadoop</a:t>
            </a:r>
            <a:r>
              <a:rPr lang="en-US" altLang="zh-CN" dirty="0">
                <a:solidFill>
                  <a:srgbClr val="595959"/>
                </a:solidFill>
                <a:latin typeface="微软雅黑" panose="020B0503020204020204" pitchFamily="34" charset="-122"/>
                <a:ea typeface="微软雅黑" panose="020B0503020204020204" pitchFamily="34" charset="-122"/>
                <a:sym typeface="+mn-ea"/>
              </a:rPr>
              <a:t>的一个</a:t>
            </a:r>
            <a:r>
              <a:rPr lang="en-US" altLang="zh-CN" dirty="0">
                <a:solidFill>
                  <a:schemeClr val="accent1"/>
                </a:solidFill>
                <a:latin typeface="微软雅黑" panose="020B0503020204020204" pitchFamily="34" charset="-122"/>
                <a:ea typeface="微软雅黑" panose="020B0503020204020204" pitchFamily="34" charset="-122"/>
                <a:sym typeface="+mn-ea"/>
              </a:rPr>
              <a:t>数据仓库</a:t>
            </a:r>
            <a:r>
              <a:rPr lang="en-US" altLang="zh-CN" dirty="0">
                <a:solidFill>
                  <a:srgbClr val="595959"/>
                </a:solidFill>
                <a:latin typeface="微软雅黑" panose="020B0503020204020204" pitchFamily="34" charset="-122"/>
                <a:ea typeface="微软雅黑" panose="020B0503020204020204" pitchFamily="34" charset="-122"/>
                <a:sym typeface="+mn-ea"/>
              </a:rPr>
              <a:t>工具，主要用来对数据进行</a:t>
            </a:r>
            <a:r>
              <a:rPr lang="en-US" altLang="zh-CN" dirty="0">
                <a:solidFill>
                  <a:schemeClr val="accent1"/>
                </a:solidFill>
                <a:latin typeface="微软雅黑" panose="020B0503020204020204" pitchFamily="34" charset="-122"/>
                <a:ea typeface="微软雅黑" panose="020B0503020204020204" pitchFamily="34" charset="-122"/>
                <a:sym typeface="+mn-ea"/>
              </a:rPr>
              <a:t>抽取</a:t>
            </a:r>
            <a:r>
              <a:rPr lang="en-US" altLang="zh-CN" dirty="0">
                <a:solidFill>
                  <a:srgbClr val="595959"/>
                </a:solidFill>
                <a:latin typeface="微软雅黑" panose="020B0503020204020204" pitchFamily="34" charset="-122"/>
                <a:ea typeface="微软雅黑" panose="020B0503020204020204" pitchFamily="34" charset="-122"/>
                <a:sym typeface="+mn-ea"/>
              </a:rPr>
              <a:t>、</a:t>
            </a:r>
            <a:r>
              <a:rPr lang="en-US" altLang="zh-CN" dirty="0">
                <a:solidFill>
                  <a:schemeClr val="accent1"/>
                </a:solidFill>
                <a:latin typeface="微软雅黑" panose="020B0503020204020204" pitchFamily="34" charset="-122"/>
                <a:ea typeface="微软雅黑" panose="020B0503020204020204" pitchFamily="34" charset="-122"/>
                <a:sym typeface="+mn-ea"/>
              </a:rPr>
              <a:t>转换</a:t>
            </a:r>
            <a:r>
              <a:rPr lang="en-US" altLang="zh-CN" dirty="0">
                <a:solidFill>
                  <a:srgbClr val="595959"/>
                </a:solidFill>
                <a:latin typeface="微软雅黑" panose="020B0503020204020204" pitchFamily="34" charset="-122"/>
                <a:ea typeface="微软雅黑" panose="020B0503020204020204" pitchFamily="34" charset="-122"/>
                <a:sym typeface="+mn-ea"/>
              </a:rPr>
              <a:t>、</a:t>
            </a:r>
          </a:p>
          <a:p>
            <a:pPr indent="266700" algn="l" fontAlgn="auto">
              <a:lnSpc>
                <a:spcPct val="150000"/>
              </a:lnSpc>
              <a:buClrTx/>
              <a:buSzTx/>
              <a:buFontTx/>
            </a:pPr>
            <a:r>
              <a:rPr lang="en-US" altLang="zh-CN" dirty="0">
                <a:solidFill>
                  <a:schemeClr val="accent1"/>
                </a:solidFill>
                <a:latin typeface="微软雅黑" panose="020B0503020204020204" pitchFamily="34" charset="-122"/>
                <a:ea typeface="微软雅黑" panose="020B0503020204020204" pitchFamily="34" charset="-122"/>
                <a:sym typeface="+mn-ea"/>
              </a:rPr>
              <a:t>加载操作</a:t>
            </a:r>
            <a:r>
              <a:rPr lang="en-US" altLang="zh-CN" dirty="0">
                <a:solidFill>
                  <a:srgbClr val="595959"/>
                </a:solidFill>
                <a:latin typeface="微软雅黑" panose="020B0503020204020204" pitchFamily="34" charset="-122"/>
                <a:ea typeface="微软雅黑" panose="020B0503020204020204" pitchFamily="34" charset="-122"/>
                <a:sym typeface="+mn-ea"/>
              </a:rPr>
              <a:t>。HiveQL可以将结构化的数据文件映射为一张数据表，允许熟悉</a:t>
            </a:r>
          </a:p>
          <a:p>
            <a:pPr indent="266700" algn="l" fontAlgn="auto">
              <a:lnSpc>
                <a:spcPct val="150000"/>
              </a:lnSpc>
              <a:buClrTx/>
              <a:buSzTx/>
              <a:buFontTx/>
            </a:pPr>
            <a:r>
              <a:rPr lang="en-US" altLang="zh-CN" dirty="0">
                <a:solidFill>
                  <a:srgbClr val="595959"/>
                </a:solidFill>
                <a:latin typeface="微软雅黑" panose="020B0503020204020204" pitchFamily="34" charset="-122"/>
                <a:ea typeface="微软雅黑" panose="020B0503020204020204" pitchFamily="34" charset="-122"/>
                <a:sym typeface="+mn-ea"/>
              </a:rPr>
              <a:t>SQL的用户查询数据，也允许熟悉 MapReduce 的开发者开发自定义的</a:t>
            </a:r>
          </a:p>
          <a:p>
            <a:pPr indent="266700" algn="l" fontAlgn="auto">
              <a:lnSpc>
                <a:spcPct val="150000"/>
              </a:lnSpc>
              <a:buClrTx/>
              <a:buSzTx/>
              <a:buFontTx/>
            </a:pPr>
            <a:r>
              <a:rPr lang="en-US" altLang="zh-CN" dirty="0">
                <a:solidFill>
                  <a:srgbClr val="595959"/>
                </a:solidFill>
                <a:latin typeface="微软雅黑" panose="020B0503020204020204" pitchFamily="34" charset="-122"/>
                <a:ea typeface="微软雅黑" panose="020B0503020204020204" pitchFamily="34" charset="-122"/>
                <a:sym typeface="+mn-ea"/>
              </a:rPr>
              <a:t>mapper和 reducer来处理内建的 mapper 和 reducer 无法完成的复杂的分</a:t>
            </a:r>
          </a:p>
          <a:p>
            <a:pPr indent="266700" algn="l" fontAlgn="auto">
              <a:lnSpc>
                <a:spcPct val="150000"/>
              </a:lnSpc>
              <a:buClrTx/>
              <a:buSzTx/>
              <a:buFontTx/>
            </a:pPr>
            <a:r>
              <a:rPr lang="en-US" altLang="zh-CN" dirty="0">
                <a:solidFill>
                  <a:srgbClr val="595959"/>
                </a:solidFill>
                <a:latin typeface="微软雅黑" panose="020B0503020204020204" pitchFamily="34" charset="-122"/>
                <a:ea typeface="微软雅黑" panose="020B0503020204020204" pitchFamily="34" charset="-122"/>
                <a:sym typeface="+mn-ea"/>
              </a:rPr>
              <a:t>析工作，相对于Java代码编写的MapReduce来说，Hive的优势更加明显。</a:t>
            </a:r>
            <a:endParaRPr lang="zh-CN" altLang="en-US"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1.2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概述</a:t>
            </a:r>
          </a:p>
        </p:txBody>
      </p:sp>
      <p:sp>
        <p:nvSpPr>
          <p:cNvPr id="5" name="原创设计师QQ598969553          _7"/>
          <p:cNvSpPr txBox="1"/>
          <p:nvPr/>
        </p:nvSpPr>
        <p:spPr>
          <a:xfrm>
            <a:off x="151701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100" name="文本框 99"/>
          <p:cNvSpPr txBox="1"/>
          <p:nvPr/>
        </p:nvSpPr>
        <p:spPr>
          <a:xfrm>
            <a:off x="982636" y="1038162"/>
            <a:ext cx="10509333" cy="961225"/>
          </a:xfrm>
          <a:prstGeom prst="rect">
            <a:avLst/>
          </a:prstGeom>
          <a:noFill/>
          <a:ln w="9525">
            <a:noFill/>
          </a:ln>
        </p:spPr>
        <p:txBody>
          <a:bodyPr wrap="square">
            <a:spAutoFit/>
          </a:bodyPr>
          <a:lstStyle/>
          <a:p>
            <a:pPr indent="0" fontAlgn="auto">
              <a:lnSpc>
                <a:spcPct val="150000"/>
              </a:lnSpc>
            </a:pPr>
            <a:r>
              <a:rPr lang="en-US" altLang="zh-CN" sz="2000" b="0" dirty="0" err="1">
                <a:solidFill>
                  <a:srgbClr val="595959"/>
                </a:solidFill>
                <a:latin typeface="微软雅黑" panose="020B0503020204020204" pitchFamily="34" charset="-122"/>
                <a:ea typeface="微软雅黑" panose="020B0503020204020204" pitchFamily="34" charset="-122"/>
              </a:rPr>
              <a:t>Hive采用了类SQL的查询语言</a:t>
            </a:r>
            <a:r>
              <a:rPr lang="en-US" altLang="zh-CN" sz="2000" b="0" dirty="0" err="1">
                <a:solidFill>
                  <a:schemeClr val="accent1"/>
                </a:solidFill>
                <a:latin typeface="微软雅黑" panose="020B0503020204020204" pitchFamily="34" charset="-122"/>
                <a:ea typeface="微软雅黑" panose="020B0503020204020204" pitchFamily="34" charset="-122"/>
              </a:rPr>
              <a:t>HiveQL</a:t>
            </a:r>
            <a:r>
              <a:rPr lang="zh-CN" altLang="en-US" sz="2000" b="0" dirty="0">
                <a:solidFill>
                  <a:srgbClr val="595959"/>
                </a:solidFill>
                <a:latin typeface="微软雅黑" panose="020B0503020204020204" pitchFamily="34" charset="-122"/>
                <a:ea typeface="微软雅黑" panose="020B0503020204020204" pitchFamily="34" charset="-122"/>
              </a:rPr>
              <a:t>。</a:t>
            </a:r>
          </a:p>
          <a:p>
            <a:pPr indent="0" fontAlgn="auto">
              <a:lnSpc>
                <a:spcPct val="150000"/>
              </a:lnSpc>
            </a:pPr>
            <a:r>
              <a:rPr lang="en-US" altLang="zh-CN" sz="2000" b="0" dirty="0" err="1">
                <a:solidFill>
                  <a:srgbClr val="595959"/>
                </a:solidFill>
                <a:latin typeface="微软雅黑" panose="020B0503020204020204" pitchFamily="34" charset="-122"/>
                <a:ea typeface="微软雅黑" panose="020B0503020204020204" pitchFamily="34" charset="-122"/>
              </a:rPr>
              <a:t>我们以</a:t>
            </a:r>
            <a:r>
              <a:rPr lang="en-US" altLang="zh-CN" sz="2000" b="0" dirty="0" err="1">
                <a:solidFill>
                  <a:schemeClr val="accent1"/>
                </a:solidFill>
                <a:latin typeface="微软雅黑" panose="020B0503020204020204" pitchFamily="34" charset="-122"/>
                <a:ea typeface="微软雅黑" panose="020B0503020204020204" pitchFamily="34" charset="-122"/>
              </a:rPr>
              <a:t>传统数据库MySQL</a:t>
            </a:r>
            <a:r>
              <a:rPr lang="en-US" altLang="zh-CN" sz="2000" b="0" dirty="0" err="1">
                <a:solidFill>
                  <a:srgbClr val="595959"/>
                </a:solidFill>
                <a:latin typeface="微软雅黑" panose="020B0503020204020204" pitchFamily="34" charset="-122"/>
                <a:ea typeface="微软雅黑" panose="020B0503020204020204" pitchFamily="34" charset="-122"/>
              </a:rPr>
              <a:t>和</a:t>
            </a:r>
            <a:r>
              <a:rPr lang="en-US" altLang="zh-CN" sz="2000" b="0" dirty="0" err="1">
                <a:solidFill>
                  <a:srgbClr val="0075CC"/>
                </a:solidFill>
                <a:latin typeface="微软雅黑" panose="020B0503020204020204" pitchFamily="34" charset="-122"/>
                <a:ea typeface="微软雅黑" panose="020B0503020204020204" pitchFamily="34" charset="-122"/>
              </a:rPr>
              <a:t>H</a:t>
            </a:r>
            <a:r>
              <a:rPr lang="en-US" altLang="zh-CN" sz="2000" b="0" dirty="0" err="1">
                <a:solidFill>
                  <a:schemeClr val="accent1"/>
                </a:solidFill>
                <a:latin typeface="微软雅黑" panose="020B0503020204020204" pitchFamily="34" charset="-122"/>
                <a:ea typeface="微软雅黑" panose="020B0503020204020204" pitchFamily="34" charset="-122"/>
              </a:rPr>
              <a:t>ive的对比</a:t>
            </a:r>
            <a:r>
              <a:rPr lang="en-US" altLang="zh-CN" sz="2000" b="0" dirty="0" err="1">
                <a:solidFill>
                  <a:srgbClr val="595959"/>
                </a:solidFill>
                <a:latin typeface="微软雅黑" panose="020B0503020204020204" pitchFamily="34" charset="-122"/>
                <a:ea typeface="微软雅黑" panose="020B0503020204020204" pitchFamily="34" charset="-122"/>
              </a:rPr>
              <a:t>为例，通过它们的对比来理解Hive的特性</a:t>
            </a:r>
            <a:r>
              <a:rPr lang="zh-CN" altLang="en-US" sz="2000" b="0" dirty="0">
                <a:solidFill>
                  <a:srgbClr val="595959"/>
                </a:solidFill>
                <a:latin typeface="微软雅黑" panose="020B0503020204020204" pitchFamily="34" charset="-122"/>
                <a:ea typeface="微软雅黑" panose="020B0503020204020204" pitchFamily="34" charset="-122"/>
              </a:rPr>
              <a:t>。</a:t>
            </a:r>
          </a:p>
        </p:txBody>
      </p:sp>
      <p:pic>
        <p:nvPicPr>
          <p:cNvPr id="2" name="图片 1"/>
          <p:cNvPicPr>
            <a:picLocks noChangeAspect="1"/>
          </p:cNvPicPr>
          <p:nvPr/>
        </p:nvPicPr>
        <p:blipFill>
          <a:blip r:embed="rId3"/>
          <a:stretch>
            <a:fillRect/>
          </a:stretch>
        </p:blipFill>
        <p:spPr>
          <a:xfrm>
            <a:off x="2051142" y="2349673"/>
            <a:ext cx="8372323" cy="3956137"/>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en-US" altLang="zh-CN"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架构</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1.3</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a:t>
            </a:r>
            <a:r>
              <a:rPr lang="en-US" sz="2400" b="1" dirty="0">
                <a:solidFill>
                  <a:srgbClr val="595959"/>
                </a:solidFill>
                <a:latin typeface="微软雅黑" panose="020B0503020204020204" pitchFamily="34" charset="-122"/>
                <a:ea typeface="微软雅黑" panose="020B0503020204020204" pitchFamily="34" charset="-122"/>
                <a:cs typeface="+mn-ea"/>
                <a:sym typeface="+mn-lt"/>
              </a:rPr>
              <a:t>3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架构</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6024245" y="3275965"/>
            <a:ext cx="5638800"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熟悉Hive架构，能够说出Hive架构中</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各组件</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的作用及</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执行流程</a:t>
            </a:r>
          </a:p>
        </p:txBody>
      </p:sp>
      <p:grpSp>
        <p:nvGrpSpPr>
          <p:cNvPr id="19" name="组合 18"/>
          <p:cNvGrpSpPr/>
          <p:nvPr/>
        </p:nvGrpSpPr>
        <p:grpSpPr>
          <a:xfrm>
            <a:off x="5474335" y="345186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架构</a:t>
            </a:r>
          </a:p>
        </p:txBody>
      </p:sp>
      <p:sp>
        <p:nvSpPr>
          <p:cNvPr id="5" name="原创设计师QQ598969553          _7"/>
          <p:cNvSpPr txBox="1"/>
          <p:nvPr/>
        </p:nvSpPr>
        <p:spPr>
          <a:xfrm>
            <a:off x="151701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100" name="文本框 99"/>
          <p:cNvSpPr txBox="1"/>
          <p:nvPr/>
        </p:nvSpPr>
        <p:spPr>
          <a:xfrm>
            <a:off x="1054646" y="1941914"/>
            <a:ext cx="4506729" cy="2346220"/>
          </a:xfrm>
          <a:prstGeom prst="rect">
            <a:avLst/>
          </a:prstGeom>
          <a:noFill/>
          <a:ln w="9525">
            <a:noFill/>
          </a:ln>
        </p:spPr>
        <p:txBody>
          <a:bodyPr wrap="square">
            <a:spAutoFit/>
          </a:bodyPr>
          <a:lstStyle/>
          <a:p>
            <a:pPr indent="0" fontAlgn="auto">
              <a:lnSpc>
                <a:spcPct val="150000"/>
              </a:lnSpc>
            </a:pPr>
            <a:r>
              <a:rPr sz="2000" b="0" dirty="0" err="1">
                <a:solidFill>
                  <a:srgbClr val="595959"/>
                </a:solidFill>
                <a:latin typeface="微软雅黑" panose="020B0503020204020204" pitchFamily="34" charset="-122"/>
                <a:ea typeface="微软雅黑" panose="020B0503020204020204" pitchFamily="34" charset="-122"/>
              </a:rPr>
              <a:t>Hive架构组成主要包含四个部分</a:t>
            </a:r>
            <a:r>
              <a:rPr lang="zh-CN" altLang="en-US" sz="2000" b="0" dirty="0">
                <a:solidFill>
                  <a:srgbClr val="595959"/>
                </a:solidFill>
                <a:latin typeface="微软雅黑" panose="020B0503020204020204" pitchFamily="34" charset="-122"/>
                <a:ea typeface="微软雅黑" panose="020B0503020204020204" pitchFamily="34" charset="-122"/>
              </a:rPr>
              <a:t>：</a:t>
            </a:r>
            <a:endParaRPr lang="en-US" altLang="zh-CN" sz="2000" b="0" dirty="0">
              <a:solidFill>
                <a:srgbClr val="595959"/>
              </a:solidFill>
              <a:latin typeface="微软雅黑" panose="020B0503020204020204" pitchFamily="34" charset="-122"/>
              <a:ea typeface="微软雅黑" panose="020B0503020204020204" pitchFamily="34" charset="-122"/>
            </a:endParaRPr>
          </a:p>
          <a:p>
            <a:pPr marL="342900" indent="-342900" fontAlgn="auto">
              <a:lnSpc>
                <a:spcPct val="150000"/>
              </a:lnSpc>
              <a:buFont typeface="Arial" panose="020B0604020202020204" pitchFamily="34" charset="0"/>
              <a:buChar char="•"/>
            </a:pPr>
            <a:r>
              <a:rPr sz="2000" b="0" dirty="0" err="1">
                <a:solidFill>
                  <a:srgbClr val="0075CC"/>
                </a:solidFill>
                <a:latin typeface="微软雅黑" panose="020B0503020204020204" pitchFamily="34" charset="-122"/>
                <a:ea typeface="微软雅黑" panose="020B0503020204020204" pitchFamily="34" charset="-122"/>
              </a:rPr>
              <a:t>用户接口</a:t>
            </a:r>
            <a:endParaRPr lang="en-US" sz="2000" b="0" dirty="0">
              <a:solidFill>
                <a:srgbClr val="0075CC"/>
              </a:solidFill>
              <a:latin typeface="微软雅黑" panose="020B0503020204020204" pitchFamily="34" charset="-122"/>
              <a:ea typeface="微软雅黑" panose="020B0503020204020204" pitchFamily="34" charset="-122"/>
            </a:endParaRPr>
          </a:p>
          <a:p>
            <a:pPr marL="342900" indent="-342900" fontAlgn="auto">
              <a:lnSpc>
                <a:spcPct val="150000"/>
              </a:lnSpc>
              <a:buFont typeface="Arial" panose="020B0604020202020204" pitchFamily="34" charset="0"/>
              <a:buChar char="•"/>
            </a:pPr>
            <a:r>
              <a:rPr sz="2000" b="0" dirty="0" err="1">
                <a:solidFill>
                  <a:srgbClr val="0075CC"/>
                </a:solidFill>
                <a:latin typeface="微软雅黑" panose="020B0503020204020204" pitchFamily="34" charset="-122"/>
                <a:ea typeface="微软雅黑" panose="020B0503020204020204" pitchFamily="34" charset="-122"/>
              </a:rPr>
              <a:t>跨语言服务</a:t>
            </a:r>
            <a:endParaRPr lang="en-US" sz="2000" b="0" dirty="0">
              <a:solidFill>
                <a:srgbClr val="0075CC"/>
              </a:solidFill>
              <a:latin typeface="微软雅黑" panose="020B0503020204020204" pitchFamily="34" charset="-122"/>
              <a:ea typeface="微软雅黑" panose="020B0503020204020204" pitchFamily="34" charset="-122"/>
            </a:endParaRPr>
          </a:p>
          <a:p>
            <a:pPr marL="342900" indent="-342900" fontAlgn="auto">
              <a:lnSpc>
                <a:spcPct val="150000"/>
              </a:lnSpc>
              <a:buFont typeface="Arial" panose="020B0604020202020204" pitchFamily="34" charset="0"/>
              <a:buChar char="•"/>
            </a:pPr>
            <a:r>
              <a:rPr sz="2000" b="0" dirty="0" err="1">
                <a:solidFill>
                  <a:srgbClr val="0075CC"/>
                </a:solidFill>
                <a:latin typeface="微软雅黑" panose="020B0503020204020204" pitchFamily="34" charset="-122"/>
                <a:ea typeface="微软雅黑" panose="020B0503020204020204" pitchFamily="34" charset="-122"/>
              </a:rPr>
              <a:t>驱动程序</a:t>
            </a:r>
            <a:endParaRPr lang="en-US" sz="2000" b="0" dirty="0">
              <a:solidFill>
                <a:srgbClr val="0075CC"/>
              </a:solidFill>
              <a:latin typeface="微软雅黑" panose="020B0503020204020204" pitchFamily="34" charset="-122"/>
              <a:ea typeface="微软雅黑" panose="020B0503020204020204" pitchFamily="34" charset="-122"/>
            </a:endParaRPr>
          </a:p>
          <a:p>
            <a:pPr marL="342900" indent="-342900" fontAlgn="auto">
              <a:lnSpc>
                <a:spcPct val="150000"/>
              </a:lnSpc>
              <a:buFont typeface="Arial" panose="020B0604020202020204" pitchFamily="34" charset="0"/>
              <a:buChar char="•"/>
            </a:pPr>
            <a:r>
              <a:rPr sz="2000" b="0" dirty="0" err="1">
                <a:solidFill>
                  <a:srgbClr val="0075CC"/>
                </a:solidFill>
                <a:latin typeface="微软雅黑" panose="020B0503020204020204" pitchFamily="34" charset="-122"/>
                <a:ea typeface="微软雅黑" panose="020B0503020204020204" pitchFamily="34" charset="-122"/>
              </a:rPr>
              <a:t>元数据存储系统</a:t>
            </a:r>
            <a:r>
              <a:rPr lang="zh-CN" sz="2000" b="0" dirty="0">
                <a:solidFill>
                  <a:srgbClr val="0075CC"/>
                </a:solidFill>
                <a:latin typeface="微软雅黑" panose="020B0503020204020204" pitchFamily="34" charset="-122"/>
                <a:ea typeface="微软雅黑" panose="020B0503020204020204" pitchFamily="34" charset="-122"/>
              </a:rPr>
              <a:t>。</a:t>
            </a:r>
          </a:p>
        </p:txBody>
      </p:sp>
      <p:pic>
        <p:nvPicPr>
          <p:cNvPr id="3" name="图片 2" descr="图片1"/>
          <p:cNvPicPr>
            <a:picLocks noChangeAspect="1"/>
          </p:cNvPicPr>
          <p:nvPr/>
        </p:nvPicPr>
        <p:blipFill>
          <a:blip r:embed="rId3"/>
          <a:stretch>
            <a:fillRect/>
          </a:stretch>
        </p:blipFill>
        <p:spPr>
          <a:xfrm>
            <a:off x="6100488" y="1053530"/>
            <a:ext cx="4099173" cy="540114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9366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1.3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架构</a:t>
            </a:r>
          </a:p>
        </p:txBody>
      </p:sp>
      <p:sp>
        <p:nvSpPr>
          <p:cNvPr id="5" name="原创设计师QQ598969553          _7"/>
          <p:cNvSpPr txBox="1"/>
          <p:nvPr/>
        </p:nvSpPr>
        <p:spPr>
          <a:xfrm>
            <a:off x="1517015" y="1416685"/>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3" name="Shape 1452"/>
          <p:cNvSpPr/>
          <p:nvPr/>
        </p:nvSpPr>
        <p:spPr>
          <a:xfrm>
            <a:off x="1143902" y="3123743"/>
            <a:ext cx="2292817" cy="2768210"/>
          </a:xfrm>
          <a:prstGeom prst="roundRect">
            <a:avLst>
              <a:gd name="adj" fmla="val 6924"/>
            </a:avLst>
          </a:prstGeom>
          <a:ln w="12700">
            <a:solidFill>
              <a:srgbClr val="A6AAA9"/>
            </a:solidFill>
            <a:miter lim="400000"/>
          </a:ln>
        </p:spPr>
        <p:txBody>
          <a:bodyPr lIns="19051" tIns="19051" rIns="19051" bIns="19051"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4" name="Shape 1454"/>
          <p:cNvSpPr/>
          <p:nvPr/>
        </p:nvSpPr>
        <p:spPr>
          <a:xfrm>
            <a:off x="3685516" y="3123743"/>
            <a:ext cx="2292819" cy="2768210"/>
          </a:xfrm>
          <a:prstGeom prst="roundRect">
            <a:avLst>
              <a:gd name="adj" fmla="val 6924"/>
            </a:avLst>
          </a:prstGeom>
          <a:ln w="12700">
            <a:solidFill>
              <a:srgbClr val="A6AAA9"/>
            </a:solidFill>
            <a:miter lim="400000"/>
          </a:ln>
        </p:spPr>
        <p:txBody>
          <a:bodyPr lIns="19051" tIns="19051" rIns="19051" bIns="19051"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6" name="Shape 1456"/>
          <p:cNvSpPr/>
          <p:nvPr/>
        </p:nvSpPr>
        <p:spPr>
          <a:xfrm>
            <a:off x="6258752" y="3123743"/>
            <a:ext cx="2292819" cy="2768210"/>
          </a:xfrm>
          <a:prstGeom prst="roundRect">
            <a:avLst>
              <a:gd name="adj" fmla="val 6924"/>
            </a:avLst>
          </a:prstGeom>
          <a:ln w="12700">
            <a:solidFill>
              <a:srgbClr val="A6AAA9"/>
            </a:solidFill>
            <a:miter lim="400000"/>
          </a:ln>
        </p:spPr>
        <p:txBody>
          <a:bodyPr lIns="19051" tIns="19051" rIns="19051" bIns="19051"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7" name="Shape 1458"/>
          <p:cNvSpPr/>
          <p:nvPr/>
        </p:nvSpPr>
        <p:spPr>
          <a:xfrm>
            <a:off x="8780681" y="3123743"/>
            <a:ext cx="2292819" cy="2768210"/>
          </a:xfrm>
          <a:prstGeom prst="roundRect">
            <a:avLst>
              <a:gd name="adj" fmla="val 6924"/>
            </a:avLst>
          </a:prstGeom>
          <a:ln w="12700">
            <a:solidFill>
              <a:srgbClr val="A6AAA9"/>
            </a:solidFill>
            <a:miter lim="400000"/>
          </a:ln>
        </p:spPr>
        <p:txBody>
          <a:bodyPr lIns="19051" tIns="19051" rIns="19051" bIns="19051"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8" name="Shape 1460"/>
          <p:cNvSpPr/>
          <p:nvPr/>
        </p:nvSpPr>
        <p:spPr>
          <a:xfrm>
            <a:off x="1477520" y="1949443"/>
            <a:ext cx="1687812"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19051" tIns="19051" rIns="19051" bIns="19051" numCol="1" anchor="ctr">
            <a:noAutofit/>
          </a:bodyPr>
          <a:lstStyle/>
          <a:p>
            <a:pPr lvl="0"/>
            <a:endParaRPr sz="1735">
              <a:latin typeface="微软雅黑" panose="020B0503020204020204" pitchFamily="34" charset="-122"/>
              <a:ea typeface="微软雅黑" panose="020B0503020204020204" pitchFamily="34" charset="-122"/>
              <a:cs typeface="+mn-ea"/>
              <a:sym typeface="+mn-lt"/>
            </a:endParaRPr>
          </a:p>
        </p:txBody>
      </p:sp>
      <p:grpSp>
        <p:nvGrpSpPr>
          <p:cNvPr id="9" name="Group 20"/>
          <p:cNvGrpSpPr/>
          <p:nvPr/>
        </p:nvGrpSpPr>
        <p:grpSpPr>
          <a:xfrm>
            <a:off x="1408459" y="2005550"/>
            <a:ext cx="474017" cy="474017"/>
            <a:chOff x="1369087" y="2088729"/>
            <a:chExt cx="474017" cy="474016"/>
          </a:xfrm>
        </p:grpSpPr>
        <p:sp>
          <p:nvSpPr>
            <p:cNvPr id="10"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25400" tIns="25400" rIns="25400" bIns="25400"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11"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735">
                <a:latin typeface="微软雅黑" panose="020B0503020204020204" pitchFamily="34" charset="-122"/>
                <a:ea typeface="微软雅黑" panose="020B0503020204020204" pitchFamily="34" charset="-122"/>
                <a:cs typeface="+mn-ea"/>
                <a:sym typeface="+mn-lt"/>
              </a:endParaRPr>
            </a:p>
          </p:txBody>
        </p:sp>
      </p:grpSp>
      <p:sp>
        <p:nvSpPr>
          <p:cNvPr id="12" name="Shape 1465"/>
          <p:cNvSpPr/>
          <p:nvPr/>
        </p:nvSpPr>
        <p:spPr>
          <a:xfrm>
            <a:off x="4031835" y="1924043"/>
            <a:ext cx="1687812" cy="16878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19051" tIns="19051" rIns="19051" bIns="19051" numCol="1" anchor="ctr">
            <a:noAutofit/>
          </a:bodyP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13" name="Shape 1468"/>
          <p:cNvSpPr/>
          <p:nvPr/>
        </p:nvSpPr>
        <p:spPr>
          <a:xfrm>
            <a:off x="6533405" y="1949580"/>
            <a:ext cx="1684355"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19051" tIns="19051" rIns="19051" bIns="19051" numCol="1" anchor="ctr">
            <a:noAutofit/>
          </a:bodyP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14" name="Shape 1471"/>
          <p:cNvSpPr/>
          <p:nvPr/>
        </p:nvSpPr>
        <p:spPr>
          <a:xfrm>
            <a:off x="9171404" y="1923865"/>
            <a:ext cx="1684355" cy="168435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70C0"/>
          </a:solidFill>
          <a:ln w="12700" cap="flat">
            <a:noFill/>
            <a:miter lim="400000"/>
          </a:ln>
          <a:effectLst/>
        </p:spPr>
        <p:txBody>
          <a:bodyPr wrap="square" lIns="19051" tIns="19051" rIns="19051" bIns="19051" numCol="1" anchor="ctr">
            <a:noAutofit/>
          </a:bodyPr>
          <a:lstStyle/>
          <a:p>
            <a:pPr lvl="0"/>
            <a:endParaRPr sz="1735">
              <a:latin typeface="微软雅黑" panose="020B0503020204020204" pitchFamily="34" charset="-122"/>
              <a:ea typeface="微软雅黑" panose="020B0503020204020204" pitchFamily="34" charset="-122"/>
              <a:cs typeface="+mn-ea"/>
              <a:sym typeface="+mn-lt"/>
            </a:endParaRPr>
          </a:p>
        </p:txBody>
      </p:sp>
      <p:grpSp>
        <p:nvGrpSpPr>
          <p:cNvPr id="15" name="Group 32"/>
          <p:cNvGrpSpPr/>
          <p:nvPr/>
        </p:nvGrpSpPr>
        <p:grpSpPr>
          <a:xfrm>
            <a:off x="4059627" y="1839814"/>
            <a:ext cx="474017" cy="474017"/>
            <a:chOff x="3906591" y="2088732"/>
            <a:chExt cx="474017" cy="474017"/>
          </a:xfrm>
        </p:grpSpPr>
        <p:sp>
          <p:nvSpPr>
            <p:cNvPr id="16"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lIns="25400" tIns="25400" rIns="25400" bIns="25400" anchor="ctr"/>
            <a:lstStyle/>
            <a:p>
              <a:pPr lvl="0"/>
              <a:endParaRPr sz="1735">
                <a:latin typeface="微软雅黑" panose="020B0503020204020204" pitchFamily="34" charset="-122"/>
                <a:ea typeface="微软雅黑" panose="020B0503020204020204" pitchFamily="34" charset="-122"/>
                <a:cs typeface="+mn-ea"/>
                <a:sym typeface="+mn-lt"/>
              </a:endParaRPr>
            </a:p>
          </p:txBody>
        </p:sp>
        <p:grpSp>
          <p:nvGrpSpPr>
            <p:cNvPr id="17" name="Group 1479"/>
            <p:cNvGrpSpPr/>
            <p:nvPr/>
          </p:nvGrpSpPr>
          <p:grpSpPr>
            <a:xfrm>
              <a:off x="4031314" y="2211790"/>
              <a:ext cx="199171" cy="186335"/>
              <a:chOff x="0" y="0"/>
              <a:chExt cx="398340" cy="372667"/>
            </a:xfrm>
          </p:grpSpPr>
          <p:sp>
            <p:nvSpPr>
              <p:cNvPr id="18"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19"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735">
                  <a:latin typeface="微软雅黑" panose="020B0503020204020204" pitchFamily="34" charset="-122"/>
                  <a:ea typeface="微软雅黑" panose="020B0503020204020204" pitchFamily="34" charset="-122"/>
                  <a:cs typeface="+mn-ea"/>
                  <a:sym typeface="+mn-lt"/>
                </a:endParaRPr>
              </a:p>
            </p:txBody>
          </p:sp>
        </p:grpSp>
      </p:grpSp>
      <p:grpSp>
        <p:nvGrpSpPr>
          <p:cNvPr id="20" name="Group 40"/>
          <p:cNvGrpSpPr/>
          <p:nvPr/>
        </p:nvGrpSpPr>
        <p:grpSpPr>
          <a:xfrm>
            <a:off x="9093391" y="2025869"/>
            <a:ext cx="474017" cy="474017"/>
            <a:chOff x="8994965" y="2088732"/>
            <a:chExt cx="474017" cy="474017"/>
          </a:xfrm>
        </p:grpSpPr>
        <p:sp>
          <p:nvSpPr>
            <p:cNvPr id="21"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lIns="25400" tIns="25400" rIns="25400" bIns="25400"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22"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735">
                <a:latin typeface="微软雅黑" panose="020B0503020204020204" pitchFamily="34" charset="-122"/>
                <a:ea typeface="微软雅黑" panose="020B0503020204020204" pitchFamily="34" charset="-122"/>
                <a:cs typeface="+mn-ea"/>
                <a:sym typeface="+mn-lt"/>
              </a:endParaRPr>
            </a:p>
          </p:txBody>
        </p:sp>
      </p:grpSp>
      <p:sp>
        <p:nvSpPr>
          <p:cNvPr id="23" name="Text Placeholder 5"/>
          <p:cNvSpPr txBox="1"/>
          <p:nvPr/>
        </p:nvSpPr>
        <p:spPr>
          <a:xfrm>
            <a:off x="1477389" y="2479007"/>
            <a:ext cx="1698820" cy="577887"/>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1865" b="1" dirty="0">
                <a:solidFill>
                  <a:schemeClr val="bg1"/>
                </a:solidFill>
                <a:latin typeface="微软雅黑" panose="020B0503020204020204" pitchFamily="34" charset="-122"/>
                <a:ea typeface="微软雅黑" panose="020B0503020204020204" pitchFamily="34" charset="-122"/>
                <a:cs typeface="+mn-ea"/>
                <a:sym typeface="+mn-lt"/>
              </a:rPr>
              <a:t>用户接口</a:t>
            </a:r>
          </a:p>
        </p:txBody>
      </p:sp>
      <p:sp>
        <p:nvSpPr>
          <p:cNvPr id="24" name="Text Placeholder 6"/>
          <p:cNvSpPr txBox="1"/>
          <p:nvPr/>
        </p:nvSpPr>
        <p:spPr>
          <a:xfrm>
            <a:off x="1293854" y="4162544"/>
            <a:ext cx="2054032" cy="1134191"/>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主要指的是</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CLI</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JDBC/ODBC</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和</a:t>
            </a:r>
            <a:r>
              <a:rPr lang="zh-CN" altLang="en-US" sz="1600" dirty="0">
                <a:solidFill>
                  <a:schemeClr val="accent1"/>
                </a:solidFill>
                <a:latin typeface="微软雅黑" panose="020B0503020204020204" pitchFamily="34" charset="-122"/>
                <a:ea typeface="微软雅黑" panose="020B0503020204020204" pitchFamily="34" charset="-122"/>
                <a:cs typeface="+mn-ea"/>
                <a:sym typeface="+mn-lt"/>
              </a:rPr>
              <a:t>WebUI</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。其中，CLI是指Hive自带的命令行工具。</a:t>
            </a:r>
          </a:p>
        </p:txBody>
      </p:sp>
      <p:sp>
        <p:nvSpPr>
          <p:cNvPr id="25" name="Text Placeholder 5"/>
          <p:cNvSpPr txBox="1"/>
          <p:nvPr/>
        </p:nvSpPr>
        <p:spPr>
          <a:xfrm>
            <a:off x="4085332" y="2479007"/>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charset="0"/>
                <a:ea typeface="Open Sans" panose="020B0606030504020204" charset="0"/>
                <a:cs typeface="Open Sans" panose="020B0606030504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微软雅黑" panose="020B0503020204020204" pitchFamily="34" charset="-122"/>
                <a:ea typeface="微软雅黑" panose="020B0503020204020204" pitchFamily="34" charset="-122"/>
                <a:cs typeface="+mn-ea"/>
                <a:sym typeface="+mn-lt"/>
              </a:rPr>
              <a:t>跨语言服务</a:t>
            </a:r>
          </a:p>
        </p:txBody>
      </p:sp>
      <p:sp>
        <p:nvSpPr>
          <p:cNvPr id="26" name="Text Placeholder 5"/>
          <p:cNvSpPr txBox="1"/>
          <p:nvPr/>
        </p:nvSpPr>
        <p:spPr>
          <a:xfrm>
            <a:off x="9223172" y="2479007"/>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charset="0"/>
                <a:ea typeface="Open Sans" panose="020B0606030504020204" charset="0"/>
                <a:cs typeface="Open Sans" panose="020B0606030504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微软雅黑" panose="020B0503020204020204" pitchFamily="34" charset="-122"/>
                <a:ea typeface="微软雅黑" panose="020B0503020204020204" pitchFamily="34" charset="-122"/>
                <a:cs typeface="+mn-ea"/>
                <a:sym typeface="+mn-lt"/>
              </a:rPr>
              <a:t>元数据存储系统</a:t>
            </a:r>
          </a:p>
        </p:txBody>
      </p:sp>
      <p:sp>
        <p:nvSpPr>
          <p:cNvPr id="27" name="Text Placeholder 6"/>
          <p:cNvSpPr txBox="1"/>
          <p:nvPr/>
        </p:nvSpPr>
        <p:spPr>
          <a:xfrm>
            <a:off x="3967483" y="4162544"/>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charset="0"/>
                <a:ea typeface="Open Sans" panose="020B0606030504020204" charset="0"/>
                <a:cs typeface="Open Sans" panose="020B0606030504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Thrift是Facebook开发的一个</a:t>
            </a:r>
            <a:r>
              <a:rPr sz="1600" dirty="0">
                <a:solidFill>
                  <a:schemeClr val="accent1"/>
                </a:solidFill>
                <a:latin typeface="微软雅黑" panose="020B0503020204020204" pitchFamily="34" charset="-122"/>
                <a:ea typeface="微软雅黑" panose="020B0503020204020204" pitchFamily="34" charset="-122"/>
                <a:cs typeface="+mn-ea"/>
                <a:sym typeface="+mn-lt"/>
              </a:rPr>
              <a:t>软件框架</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，可以用来进行可扩展且</a:t>
            </a:r>
            <a:r>
              <a:rPr sz="1600" dirty="0">
                <a:solidFill>
                  <a:schemeClr val="accent1"/>
                </a:solidFill>
                <a:latin typeface="微软雅黑" panose="020B0503020204020204" pitchFamily="34" charset="-122"/>
                <a:ea typeface="微软雅黑" panose="020B0503020204020204" pitchFamily="34" charset="-122"/>
                <a:cs typeface="+mn-ea"/>
                <a:sym typeface="+mn-lt"/>
              </a:rPr>
              <a:t>跨语言</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的服务</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28" name="Text Placeholder 6"/>
          <p:cNvSpPr txBox="1"/>
          <p:nvPr/>
        </p:nvSpPr>
        <p:spPr>
          <a:xfrm>
            <a:off x="6533468" y="4162544"/>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charset="0"/>
                <a:ea typeface="Open Sans" panose="020B0606030504020204" charset="0"/>
                <a:cs typeface="Open Sans" panose="020B0606030504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包含</a:t>
            </a:r>
            <a:r>
              <a:rPr sz="1600" dirty="0">
                <a:solidFill>
                  <a:schemeClr val="accent1"/>
                </a:solidFill>
                <a:latin typeface="微软雅黑" panose="020B0503020204020204" pitchFamily="34" charset="-122"/>
                <a:ea typeface="微软雅黑" panose="020B0503020204020204" pitchFamily="34" charset="-122"/>
                <a:cs typeface="+mn-ea"/>
                <a:sym typeface="+mn-lt"/>
              </a:rPr>
              <a:t>编译器</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sz="1600" dirty="0">
                <a:solidFill>
                  <a:schemeClr val="accent1"/>
                </a:solidFill>
                <a:latin typeface="微软雅黑" panose="020B0503020204020204" pitchFamily="34" charset="-122"/>
                <a:ea typeface="微软雅黑" panose="020B0503020204020204" pitchFamily="34" charset="-122"/>
                <a:cs typeface="+mn-ea"/>
                <a:sym typeface="+mn-lt"/>
              </a:rPr>
              <a:t>优化器</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r>
              <a:rPr sz="1600" dirty="0">
                <a:solidFill>
                  <a:schemeClr val="accent1"/>
                </a:solidFill>
                <a:latin typeface="微软雅黑" panose="020B0503020204020204" pitchFamily="34" charset="-122"/>
                <a:ea typeface="微软雅黑" panose="020B0503020204020204" pitchFamily="34" charset="-122"/>
                <a:cs typeface="+mn-ea"/>
                <a:sym typeface="+mn-lt"/>
              </a:rPr>
              <a:t>执行器</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，用于完成HiveQL查询语句从词法</a:t>
            </a:r>
            <a:r>
              <a:rPr sz="1600" dirty="0">
                <a:solidFill>
                  <a:schemeClr val="accent1"/>
                </a:solidFill>
                <a:latin typeface="微软雅黑" panose="020B0503020204020204" pitchFamily="34" charset="-122"/>
                <a:ea typeface="微软雅黑" panose="020B0503020204020204" pitchFamily="34" charset="-122"/>
                <a:cs typeface="+mn-ea"/>
                <a:sym typeface="+mn-lt"/>
              </a:rPr>
              <a:t>分析、语法分析、编译、优化以及查询</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计划的生成</a:t>
            </a:r>
            <a:r>
              <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p>
        </p:txBody>
      </p:sp>
      <p:sp>
        <p:nvSpPr>
          <p:cNvPr id="29" name="Text Placeholder 6"/>
          <p:cNvSpPr txBox="1"/>
          <p:nvPr/>
        </p:nvSpPr>
        <p:spPr>
          <a:xfrm>
            <a:off x="9105958" y="4106664"/>
            <a:ext cx="1815245" cy="113419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charset="0"/>
                <a:ea typeface="Open Sans" panose="020B0606030504020204" charset="0"/>
                <a:cs typeface="Open Sans" panose="020B0606030504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包含</a:t>
            </a:r>
            <a:r>
              <a:rPr sz="1600" dirty="0">
                <a:solidFill>
                  <a:schemeClr val="accent1"/>
                </a:solidFill>
                <a:latin typeface="微软雅黑" panose="020B0503020204020204" pitchFamily="34" charset="-122"/>
                <a:ea typeface="微软雅黑" panose="020B0503020204020204" pitchFamily="34" charset="-122"/>
                <a:cs typeface="+mn-ea"/>
                <a:sym typeface="+mn-lt"/>
              </a:rPr>
              <a:t>表名、列、分区以及表数据</a:t>
            </a:r>
            <a:r>
              <a:rPr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所在目录的位置信息等相关属性</a:t>
            </a:r>
            <a:r>
              <a:rPr lang="zh-CN" sz="1600"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a:t>
            </a:r>
          </a:p>
        </p:txBody>
      </p:sp>
      <p:sp>
        <p:nvSpPr>
          <p:cNvPr id="30" name="Text Placeholder 5"/>
          <p:cNvSpPr txBox="1"/>
          <p:nvPr/>
        </p:nvSpPr>
        <p:spPr>
          <a:xfrm>
            <a:off x="6637981" y="2479007"/>
            <a:ext cx="1579981" cy="577887"/>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charset="0"/>
                <a:ea typeface="Open Sans" panose="020B0606030504020204" charset="0"/>
                <a:cs typeface="Open Sans" panose="020B060603050402020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panose="020B0606030504020204"/>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panose="020B0606030504020204"/>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panose="020B0606030504020204"/>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865" b="1" dirty="0">
                <a:solidFill>
                  <a:schemeClr val="bg1"/>
                </a:solidFill>
                <a:latin typeface="微软雅黑" panose="020B0503020204020204" pitchFamily="34" charset="-122"/>
                <a:ea typeface="微软雅黑" panose="020B0503020204020204" pitchFamily="34" charset="-122"/>
                <a:cs typeface="+mn-ea"/>
                <a:sym typeface="+mn-lt"/>
              </a:rPr>
              <a:t>驱动程序</a:t>
            </a:r>
          </a:p>
        </p:txBody>
      </p:sp>
      <p:sp>
        <p:nvSpPr>
          <p:cNvPr id="32" name="Shape 1475"/>
          <p:cNvSpPr/>
          <p:nvPr/>
        </p:nvSpPr>
        <p:spPr>
          <a:xfrm>
            <a:off x="6533330" y="1924269"/>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2"/>
          </a:solidFill>
          <a:ln w="12700">
            <a:miter lim="400000"/>
          </a:ln>
        </p:spPr>
        <p:txBody>
          <a:bodyPr lIns="19051" tIns="19051" rIns="19051" bIns="19051" anchor="ctr"/>
          <a:lstStyle/>
          <a:p>
            <a:pPr lvl="0"/>
            <a:endParaRPr sz="1735">
              <a:latin typeface="微软雅黑" panose="020B0503020204020204" pitchFamily="34" charset="-122"/>
              <a:ea typeface="微软雅黑" panose="020B0503020204020204" pitchFamily="34" charset="-122"/>
              <a:cs typeface="+mn-ea"/>
              <a:sym typeface="+mn-lt"/>
            </a:endParaRPr>
          </a:p>
        </p:txBody>
      </p:sp>
      <p:sp>
        <p:nvSpPr>
          <p:cNvPr id="33" name="Shape 1480"/>
          <p:cNvSpPr/>
          <p:nvPr/>
        </p:nvSpPr>
        <p:spPr>
          <a:xfrm>
            <a:off x="6677477" y="2037802"/>
            <a:ext cx="186347" cy="186335"/>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735">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en-US" altLang="zh-CN"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工作原理</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1.4</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1.4</a:t>
            </a:r>
            <a:r>
              <a:rPr lang="en-US" sz="2400" b="1" dirty="0">
                <a:solidFill>
                  <a:srgbClr val="595959"/>
                </a:solidFill>
                <a:latin typeface="微软雅黑" panose="020B0503020204020204" pitchFamily="34" charset="-122"/>
                <a:ea typeface="微软雅黑" panose="020B0503020204020204" pitchFamily="34" charset="-122"/>
                <a:cs typeface="+mn-ea"/>
                <a:sym typeface="+mn-lt"/>
              </a:rPr>
              <a:t>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工作原理</a:t>
            </a:r>
            <a:endParaRPr lang="en-US"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6024245" y="3275965"/>
            <a:ext cx="5638800" cy="150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掌握</a:t>
            </a:r>
            <a:r>
              <a:rPr lang="en-US" altLang="zh-CN" sz="2000" dirty="0">
                <a:solidFill>
                  <a:srgbClr val="595959"/>
                </a:solidFill>
                <a:latin typeface="微软雅黑" panose="020B0503020204020204" pitchFamily="34" charset="-122"/>
                <a:ea typeface="微软雅黑" panose="020B0503020204020204" pitchFamily="34" charset="-122"/>
              </a:rPr>
              <a:t>Hive</a:t>
            </a:r>
            <a:r>
              <a:rPr lang="zh-CN" altLang="en-US" sz="2000" dirty="0">
                <a:solidFill>
                  <a:srgbClr val="595959"/>
                </a:solidFill>
                <a:latin typeface="微软雅黑" panose="020B0503020204020204" pitchFamily="34" charset="-122"/>
                <a:ea typeface="微软雅黑" panose="020B0503020204020204" pitchFamily="34" charset="-122"/>
              </a:rPr>
              <a:t>的工作原理，</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Hive</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Hadoop</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之间执行任务的流程</a:t>
            </a:r>
          </a:p>
          <a:p>
            <a:pPr algn="just">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74335" y="350393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五边形 5"/>
          <p:cNvSpPr/>
          <p:nvPr/>
        </p:nvSpPr>
        <p:spPr>
          <a:xfrm>
            <a:off x="916302" y="3357786"/>
            <a:ext cx="3240360" cy="1161155"/>
          </a:xfrm>
          <a:prstGeom prst="homePlate">
            <a:avLst/>
          </a:prstGeom>
          <a:solidFill>
            <a:srgbClr val="0075CC"/>
          </a:solidFill>
          <a:ln>
            <a:solidFill>
              <a:srgbClr val="0075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1.4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工作原理</a:t>
            </a:r>
          </a:p>
        </p:txBody>
      </p:sp>
      <p:sp>
        <p:nvSpPr>
          <p:cNvPr id="5" name="原创设计师QQ598969553          _7"/>
          <p:cNvSpPr txBox="1"/>
          <p:nvPr/>
        </p:nvSpPr>
        <p:spPr>
          <a:xfrm>
            <a:off x="151701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100" name="文本框 99"/>
          <p:cNvSpPr txBox="1"/>
          <p:nvPr/>
        </p:nvSpPr>
        <p:spPr>
          <a:xfrm>
            <a:off x="910630" y="911935"/>
            <a:ext cx="9686925" cy="458908"/>
          </a:xfrm>
          <a:prstGeom prst="rect">
            <a:avLst/>
          </a:prstGeom>
          <a:noFill/>
          <a:ln w="9525">
            <a:noFill/>
          </a:ln>
        </p:spPr>
        <p:txBody>
          <a:bodyPr wrap="square">
            <a:spAutoFit/>
          </a:bodyPr>
          <a:lstStyle/>
          <a:p>
            <a:pPr indent="0" fontAlgn="auto">
              <a:lnSpc>
                <a:spcPct val="150000"/>
              </a:lnSpc>
            </a:pPr>
            <a:r>
              <a:rPr sz="1800" b="0" dirty="0" err="1">
                <a:solidFill>
                  <a:srgbClr val="595959"/>
                </a:solidFill>
                <a:latin typeface="微软雅黑" panose="020B0503020204020204" pitchFamily="34" charset="-122"/>
                <a:ea typeface="微软雅黑" panose="020B0503020204020204" pitchFamily="34" charset="-122"/>
              </a:rPr>
              <a:t>Hive利用Hadoop的</a:t>
            </a:r>
            <a:r>
              <a:rPr sz="1800" b="0" dirty="0" err="1">
                <a:solidFill>
                  <a:schemeClr val="accent1"/>
                </a:solidFill>
                <a:latin typeface="微软雅黑" panose="020B0503020204020204" pitchFamily="34" charset="-122"/>
                <a:ea typeface="微软雅黑" panose="020B0503020204020204" pitchFamily="34" charset="-122"/>
              </a:rPr>
              <a:t>HDFS存储数据</a:t>
            </a:r>
            <a:r>
              <a:rPr sz="1800" b="0" dirty="0" err="1">
                <a:solidFill>
                  <a:srgbClr val="595959"/>
                </a:solidFill>
                <a:latin typeface="微软雅黑" panose="020B0503020204020204" pitchFamily="34" charset="-122"/>
                <a:ea typeface="微软雅黑" panose="020B0503020204020204" pitchFamily="34" charset="-122"/>
              </a:rPr>
              <a:t>，利用Hadoop的</a:t>
            </a:r>
            <a:r>
              <a:rPr sz="1800" b="0" dirty="0" err="1">
                <a:solidFill>
                  <a:schemeClr val="accent1"/>
                </a:solidFill>
                <a:latin typeface="微软雅黑" panose="020B0503020204020204" pitchFamily="34" charset="-122"/>
                <a:ea typeface="微软雅黑" panose="020B0503020204020204" pitchFamily="34" charset="-122"/>
              </a:rPr>
              <a:t>MapReduce执行查询</a:t>
            </a:r>
            <a:r>
              <a:rPr lang="zh-CN" sz="1800" b="0" dirty="0">
                <a:solidFill>
                  <a:schemeClr val="accent1"/>
                </a:solidFill>
                <a:latin typeface="微软雅黑" panose="020B0503020204020204" pitchFamily="34" charset="-122"/>
                <a:ea typeface="微软雅黑" panose="020B0503020204020204" pitchFamily="34" charset="-122"/>
              </a:rPr>
              <a:t>。</a:t>
            </a:r>
            <a:endParaRPr lang="en-US" altLang="zh-CN" sz="1800" b="0" dirty="0">
              <a:solidFill>
                <a:schemeClr val="accent1"/>
              </a:solidFill>
              <a:latin typeface="微软雅黑" panose="020B0503020204020204" pitchFamily="34" charset="-122"/>
              <a:ea typeface="微软雅黑" panose="020B0503020204020204" pitchFamily="34" charset="-122"/>
            </a:endParaRPr>
          </a:p>
        </p:txBody>
      </p:sp>
      <p:pic>
        <p:nvPicPr>
          <p:cNvPr id="2" name="图片 -2147482618" descr="system_architecture"/>
          <p:cNvPicPr>
            <a:picLocks noChangeAspect="1"/>
          </p:cNvPicPr>
          <p:nvPr/>
        </p:nvPicPr>
        <p:blipFill>
          <a:blip r:embed="rId3"/>
          <a:stretch>
            <a:fillRect/>
          </a:stretch>
        </p:blipFill>
        <p:spPr>
          <a:xfrm>
            <a:off x="4503497" y="1615283"/>
            <a:ext cx="6607023" cy="4990109"/>
          </a:xfrm>
          <a:prstGeom prst="rect">
            <a:avLst/>
          </a:prstGeom>
          <a:noFill/>
          <a:ln w="9525">
            <a:noFill/>
          </a:ln>
        </p:spPr>
      </p:pic>
      <p:sp>
        <p:nvSpPr>
          <p:cNvPr id="4" name="矩形 3"/>
          <p:cNvSpPr/>
          <p:nvPr/>
        </p:nvSpPr>
        <p:spPr>
          <a:xfrm>
            <a:off x="1143691" y="3429794"/>
            <a:ext cx="2666135" cy="961225"/>
          </a:xfrm>
          <a:prstGeom prst="rect">
            <a:avLst/>
          </a:prstGeom>
        </p:spPr>
        <p:txBody>
          <a:bodyPr wrap="square">
            <a:spAutoFit/>
          </a:bodyPr>
          <a:lstStyle/>
          <a:p>
            <a:pPr indent="0" fontAlgn="auto">
              <a:lnSpc>
                <a:spcPct val="150000"/>
              </a:lnSpc>
            </a:pPr>
            <a:r>
              <a:rPr lang="en-US" altLang="zh-CN" sz="2000" dirty="0">
                <a:solidFill>
                  <a:srgbClr val="FAFAFA"/>
                </a:solidFill>
                <a:latin typeface="微软雅黑" panose="020B0503020204020204" pitchFamily="34" charset="-122"/>
                <a:ea typeface="微软雅黑" panose="020B0503020204020204" pitchFamily="34" charset="-122"/>
              </a:rPr>
              <a:t>Hive</a:t>
            </a:r>
            <a:r>
              <a:rPr lang="zh-CN" altLang="en-US" sz="2000" dirty="0">
                <a:solidFill>
                  <a:srgbClr val="FAFAFA"/>
                </a:solidFill>
                <a:latin typeface="微软雅黑" panose="020B0503020204020204" pitchFamily="34" charset="-122"/>
                <a:ea typeface="微软雅黑" panose="020B0503020204020204" pitchFamily="34" charset="-122"/>
              </a:rPr>
              <a:t>和</a:t>
            </a:r>
            <a:r>
              <a:rPr lang="en-US" altLang="zh-CN" sz="2000" dirty="0">
                <a:solidFill>
                  <a:srgbClr val="FAFAFA"/>
                </a:solidFill>
                <a:latin typeface="微软雅黑" panose="020B0503020204020204" pitchFamily="34" charset="-122"/>
                <a:ea typeface="微软雅黑" panose="020B0503020204020204" pitchFamily="34" charset="-122"/>
              </a:rPr>
              <a:t>Hadoop</a:t>
            </a:r>
            <a:r>
              <a:rPr lang="zh-CN" altLang="en-US" sz="2000" dirty="0">
                <a:solidFill>
                  <a:srgbClr val="FAFAFA"/>
                </a:solidFill>
                <a:latin typeface="微软雅黑" panose="020B0503020204020204" pitchFamily="34" charset="-122"/>
                <a:ea typeface="微软雅黑" panose="020B0503020204020204" pitchFamily="34" charset="-122"/>
              </a:rPr>
              <a:t>协作执行任务的工作原理</a:t>
            </a:r>
            <a:endParaRPr lang="zh-CN" altLang="zh-CN" sz="2000" dirty="0">
              <a:solidFill>
                <a:srgbClr val="FAFAF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671292" y="572758"/>
            <a:ext cx="3911746"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章节概述</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 Summary</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80" name="TextBox 35"/>
          <p:cNvSpPr txBox="1">
            <a:spLocks noChangeArrowheads="1"/>
          </p:cNvSpPr>
          <p:nvPr/>
        </p:nvSpPr>
        <p:spPr bwMode="auto">
          <a:xfrm>
            <a:off x="1019460" y="2333164"/>
            <a:ext cx="10151132" cy="3352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ncho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buClrTx/>
              <a:buSzTx/>
              <a:buFontTx/>
            </a:pPr>
            <a:r>
              <a:rPr lang="zh-CN" altLang="en-US" sz="2000" dirty="0">
                <a:solidFill>
                  <a:srgbClr val="595959"/>
                </a:solidFill>
                <a:latin typeface="微软雅黑" panose="020B0503020204020204" pitchFamily="34" charset="-122"/>
                <a:ea typeface="微软雅黑" panose="020B0503020204020204" pitchFamily="34" charset="-122"/>
              </a:rPr>
              <a:t>如何在分布式环境下采用数据仓库技术，从海量数据中快速获取数据有效价值成为Hive诞生的背景。Hive是</a:t>
            </a:r>
            <a:r>
              <a:rPr lang="zh-CN" altLang="en-US" sz="2000" dirty="0">
                <a:solidFill>
                  <a:schemeClr val="accent1"/>
                </a:solidFill>
                <a:latin typeface="微软雅黑" panose="020B0503020204020204" pitchFamily="34" charset="-122"/>
                <a:ea typeface="微软雅黑" panose="020B0503020204020204" pitchFamily="34" charset="-122"/>
              </a:rPr>
              <a:t>基于Hadoop</a:t>
            </a:r>
            <a:r>
              <a:rPr lang="zh-CN" altLang="en-US" sz="2000" dirty="0">
                <a:solidFill>
                  <a:srgbClr val="595959"/>
                </a:solidFill>
                <a:latin typeface="微软雅黑" panose="020B0503020204020204" pitchFamily="34" charset="-122"/>
                <a:ea typeface="微软雅黑" panose="020B0503020204020204" pitchFamily="34" charset="-122"/>
              </a:rPr>
              <a:t>的一个数据仓库工具，可以将结构化的数据文件</a:t>
            </a:r>
            <a:r>
              <a:rPr lang="zh-CN" altLang="en-US" sz="2000" dirty="0">
                <a:solidFill>
                  <a:schemeClr val="accent1"/>
                </a:solidFill>
                <a:latin typeface="微软雅黑" panose="020B0503020204020204" pitchFamily="34" charset="-122"/>
                <a:ea typeface="微软雅黑" panose="020B0503020204020204" pitchFamily="34" charset="-122"/>
              </a:rPr>
              <a:t>映射</a:t>
            </a:r>
            <a:r>
              <a:rPr lang="zh-CN" altLang="en-US" sz="2000" dirty="0">
                <a:solidFill>
                  <a:srgbClr val="595959"/>
                </a:solidFill>
                <a:latin typeface="微软雅黑" panose="020B0503020204020204" pitchFamily="34" charset="-122"/>
                <a:ea typeface="微软雅黑" panose="020B0503020204020204" pitchFamily="34" charset="-122"/>
              </a:rPr>
              <a:t>为一张数据库表，并提供完整的SQL查询功能，可以将SQL语句转换为MapReduce任务运行。Hive具有</a:t>
            </a:r>
            <a:r>
              <a:rPr lang="zh-CN" altLang="en-US" sz="2000" dirty="0">
                <a:solidFill>
                  <a:schemeClr val="accent1"/>
                </a:solidFill>
                <a:latin typeface="微软雅黑" panose="020B0503020204020204" pitchFamily="34" charset="-122"/>
                <a:ea typeface="微软雅黑" panose="020B0503020204020204" pitchFamily="34" charset="-122"/>
              </a:rPr>
              <a:t>稳定和简单易用</a:t>
            </a:r>
            <a:r>
              <a:rPr lang="zh-CN" altLang="en-US" sz="2000" dirty="0">
                <a:solidFill>
                  <a:srgbClr val="595959"/>
                </a:solidFill>
                <a:latin typeface="微软雅黑" panose="020B0503020204020204" pitchFamily="34" charset="-122"/>
                <a:ea typeface="微软雅黑" panose="020B0503020204020204" pitchFamily="34" charset="-122"/>
              </a:rPr>
              <a:t>的特性，成为了当前企业在构建企业级数据仓库时使用较为普遍的大数据组件之一。本章主要对Hive的基础知识进行讲解，为后续更加深入学习Hive奠定基础</a:t>
            </a:r>
            <a:r>
              <a:rPr lang="zh-CN" altLang="en-US" sz="2000" dirty="0">
                <a:solidFill>
                  <a:srgbClr val="595959"/>
                </a:solidFill>
                <a:latin typeface="微软雅黑" panose="020B0503020204020204" pitchFamily="34" charset="-122"/>
                <a:ea typeface="微软雅黑" panose="020B0503020204020204" pitchFamily="34" charset="-122"/>
                <a:sym typeface="+mn-ea"/>
              </a:rPr>
              <a:t>。</a:t>
            </a:r>
            <a:endParaRPr lang="zh-CN" altLang="en-US" sz="2000" dirty="0">
              <a:solidFill>
                <a:srgbClr val="595959"/>
              </a:solidFill>
              <a:latin typeface="微软雅黑" panose="020B0503020204020204" pitchFamily="34" charset="-122"/>
              <a:ea typeface="微软雅黑" panose="020B0503020204020204" pitchFamily="34" charset="-122"/>
            </a:endParaRPr>
          </a:p>
          <a:p>
            <a:pPr algn="just">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五边形 9"/>
          <p:cNvSpPr/>
          <p:nvPr/>
        </p:nvSpPr>
        <p:spPr>
          <a:xfrm>
            <a:off x="1056231" y="1053220"/>
            <a:ext cx="6047087" cy="722240"/>
          </a:xfrm>
          <a:prstGeom prst="homePlate">
            <a:avLst/>
          </a:prstGeom>
          <a:solidFill>
            <a:srgbClr val="0075CC"/>
          </a:solidFill>
          <a:ln>
            <a:solidFill>
              <a:srgbClr val="0075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AFAFA"/>
              </a:solidFill>
            </a:endParaRPr>
          </a:p>
        </p:txBody>
      </p:sp>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1.4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工作原理</a:t>
            </a:r>
          </a:p>
        </p:txBody>
      </p:sp>
      <p:sp>
        <p:nvSpPr>
          <p:cNvPr id="5" name="原创设计师QQ598969553          _7"/>
          <p:cNvSpPr txBox="1"/>
          <p:nvPr/>
        </p:nvSpPr>
        <p:spPr>
          <a:xfrm>
            <a:off x="151701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8" name="文本框 7"/>
          <p:cNvSpPr txBox="1"/>
          <p:nvPr/>
        </p:nvSpPr>
        <p:spPr>
          <a:xfrm>
            <a:off x="1056231" y="1947153"/>
            <a:ext cx="9863511" cy="4192879"/>
          </a:xfrm>
          <a:prstGeom prst="rect">
            <a:avLst/>
          </a:prstGeom>
          <a:noFill/>
        </p:spPr>
        <p:txBody>
          <a:bodyPr wrap="square" rtlCol="0" anchor="t">
            <a:spAutoFit/>
          </a:bodyPr>
          <a:lstStyle/>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(1)用户通过用户接口向</a:t>
            </a:r>
            <a:r>
              <a:rPr sz="2000" dirty="0">
                <a:solidFill>
                  <a:srgbClr val="0075CC"/>
                </a:solidFill>
                <a:latin typeface="微软雅黑" panose="020B0503020204020204" pitchFamily="34" charset="-122"/>
                <a:ea typeface="微软雅黑" panose="020B0503020204020204" pitchFamily="34" charset="-122"/>
              </a:rPr>
              <a:t> Driver</a:t>
            </a:r>
            <a:r>
              <a:rPr sz="2000" dirty="0">
                <a:solidFill>
                  <a:srgbClr val="595959"/>
                </a:solidFill>
                <a:latin typeface="微软雅黑" panose="020B0503020204020204" pitchFamily="34" charset="-122"/>
                <a:ea typeface="微软雅黑" panose="020B0503020204020204" pitchFamily="34" charset="-122"/>
              </a:rPr>
              <a:t>提交</a:t>
            </a:r>
            <a:r>
              <a:rPr sz="2000" dirty="0">
                <a:solidFill>
                  <a:srgbClr val="0075CC"/>
                </a:solidFill>
                <a:latin typeface="微软雅黑" panose="020B0503020204020204" pitchFamily="34" charset="-122"/>
                <a:ea typeface="微软雅黑" panose="020B0503020204020204" pitchFamily="34" charset="-122"/>
              </a:rPr>
              <a:t>executeQuery</a:t>
            </a:r>
            <a:r>
              <a:rPr sz="2000" dirty="0">
                <a:solidFill>
                  <a:srgbClr val="595959"/>
                </a:solidFill>
                <a:latin typeface="微软雅黑" panose="020B0503020204020204" pitchFamily="34" charset="-122"/>
                <a:ea typeface="微软雅黑" panose="020B0503020204020204" pitchFamily="34" charset="-122"/>
              </a:rPr>
              <a:t>。 </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(2)Driver向 Compiler发送</a:t>
            </a:r>
            <a:r>
              <a:rPr sz="2000" dirty="0">
                <a:solidFill>
                  <a:srgbClr val="0075CC"/>
                </a:solidFill>
                <a:latin typeface="微软雅黑" panose="020B0503020204020204" pitchFamily="34" charset="-122"/>
                <a:ea typeface="微软雅黑" panose="020B0503020204020204" pitchFamily="34" charset="-122"/>
              </a:rPr>
              <a:t>获取计划</a:t>
            </a:r>
            <a:r>
              <a:rPr sz="2000" dirty="0">
                <a:solidFill>
                  <a:srgbClr val="595959"/>
                </a:solidFill>
                <a:latin typeface="微软雅黑" panose="020B0503020204020204" pitchFamily="34" charset="-122"/>
                <a:ea typeface="微软雅黑" panose="020B0503020204020204" pitchFamily="34" charset="-122"/>
              </a:rPr>
              <a:t>的请求。 </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(3)Compiler根据用户提交的executeQuery去 MetaStore获取需要的</a:t>
            </a:r>
            <a:r>
              <a:rPr sz="2000" dirty="0">
                <a:solidFill>
                  <a:srgbClr val="0075CC"/>
                </a:solidFill>
                <a:latin typeface="微软雅黑" panose="020B0503020204020204" pitchFamily="34" charset="-122"/>
                <a:ea typeface="微软雅黑" panose="020B0503020204020204" pitchFamily="34" charset="-122"/>
              </a:rPr>
              <a:t>元数据</a:t>
            </a:r>
            <a:r>
              <a:rPr sz="2000" dirty="0">
                <a:solidFill>
                  <a:srgbClr val="595959"/>
                </a:solidFill>
                <a:latin typeface="微软雅黑" panose="020B0503020204020204" pitchFamily="34" charset="-122"/>
                <a:ea typeface="微软雅黑" panose="020B0503020204020204" pitchFamily="34" charset="-122"/>
              </a:rPr>
              <a:t>信息。</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(4)</a:t>
            </a:r>
            <a:r>
              <a:rPr sz="2000" dirty="0">
                <a:solidFill>
                  <a:srgbClr val="0075CC"/>
                </a:solidFill>
                <a:latin typeface="微软雅黑" panose="020B0503020204020204" pitchFamily="34" charset="-122"/>
                <a:ea typeface="微软雅黑" panose="020B0503020204020204" pitchFamily="34" charset="-122"/>
              </a:rPr>
              <a:t>MetaStore</a:t>
            </a:r>
            <a:r>
              <a:rPr sz="2000" dirty="0">
                <a:solidFill>
                  <a:srgbClr val="595959"/>
                </a:solidFill>
                <a:latin typeface="微软雅黑" panose="020B0503020204020204" pitchFamily="34" charset="-122"/>
                <a:ea typeface="微软雅黑" panose="020B0503020204020204" pitchFamily="34" charset="-122"/>
              </a:rPr>
              <a:t>向</a:t>
            </a:r>
            <a:r>
              <a:rPr sz="2000" dirty="0">
                <a:solidFill>
                  <a:srgbClr val="0075CC"/>
                </a:solidFill>
                <a:latin typeface="微软雅黑" panose="020B0503020204020204" pitchFamily="34" charset="-122"/>
                <a:ea typeface="微软雅黑" panose="020B0503020204020204" pitchFamily="34" charset="-122"/>
              </a:rPr>
              <a:t> Compiler</a:t>
            </a:r>
            <a:r>
              <a:rPr sz="2000" dirty="0">
                <a:solidFill>
                  <a:srgbClr val="595959"/>
                </a:solidFill>
                <a:latin typeface="微软雅黑" panose="020B0503020204020204" pitchFamily="34" charset="-122"/>
                <a:ea typeface="微软雅黑" panose="020B0503020204020204" pitchFamily="34" charset="-122"/>
              </a:rPr>
              <a:t>发送元数据信息。</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(5)Compiler得到元数据信息,并</a:t>
            </a:r>
            <a:r>
              <a:rPr sz="2000" dirty="0">
                <a:solidFill>
                  <a:srgbClr val="0075CC"/>
                </a:solidFill>
                <a:latin typeface="微软雅黑" panose="020B0503020204020204" pitchFamily="34" charset="-122"/>
                <a:ea typeface="微软雅黑" panose="020B0503020204020204" pitchFamily="34" charset="-122"/>
              </a:rPr>
              <a:t>向 Driver发送计划</a:t>
            </a:r>
            <a:r>
              <a:rPr sz="2000" dirty="0">
                <a:solidFill>
                  <a:srgbClr val="595959"/>
                </a:solidFill>
                <a:latin typeface="微软雅黑" panose="020B0503020204020204" pitchFamily="34" charset="-122"/>
                <a:ea typeface="微软雅黑" panose="020B0503020204020204" pitchFamily="34" charset="-122"/>
              </a:rPr>
              <a:t>。 </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(6)Driver 向 EXECUTION ENGINE</a:t>
            </a:r>
            <a:r>
              <a:rPr sz="2000" dirty="0">
                <a:solidFill>
                  <a:srgbClr val="0075CC"/>
                </a:solidFill>
                <a:latin typeface="微软雅黑" panose="020B0503020204020204" pitchFamily="34" charset="-122"/>
                <a:ea typeface="微软雅黑" panose="020B0503020204020204" pitchFamily="34" charset="-122"/>
              </a:rPr>
              <a:t>提交executePlan</a:t>
            </a:r>
            <a:r>
              <a:rPr sz="2000" dirty="0">
                <a:solidFill>
                  <a:srgbClr val="595959"/>
                </a:solidFill>
                <a:latin typeface="微软雅黑" panose="020B0503020204020204" pitchFamily="34" charset="-122"/>
                <a:ea typeface="微软雅黑" panose="020B0503020204020204" pitchFamily="34" charset="-122"/>
              </a:rPr>
              <a:t>。</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(7)用户接口向 Driver发起获取结果集(fetchResults)的请求。</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(8)Driver向 </a:t>
            </a:r>
            <a:r>
              <a:rPr sz="2000" dirty="0">
                <a:solidFill>
                  <a:srgbClr val="0075CC"/>
                </a:solidFill>
                <a:latin typeface="微软雅黑" panose="020B0503020204020204" pitchFamily="34" charset="-122"/>
                <a:ea typeface="微软雅黑" panose="020B0503020204020204" pitchFamily="34" charset="-122"/>
              </a:rPr>
              <a:t>EXECUTION ENGINE</a:t>
            </a:r>
            <a:r>
              <a:rPr sz="2000" dirty="0">
                <a:solidFill>
                  <a:srgbClr val="595959"/>
                </a:solidFill>
                <a:latin typeface="微软雅黑" panose="020B0503020204020204" pitchFamily="34" charset="-122"/>
                <a:ea typeface="微软雅黑" panose="020B0503020204020204" pitchFamily="34" charset="-122"/>
              </a:rPr>
              <a:t>发起</a:t>
            </a:r>
            <a:r>
              <a:rPr sz="2000" dirty="0">
                <a:solidFill>
                  <a:srgbClr val="0075CC"/>
                </a:solidFill>
                <a:latin typeface="微软雅黑" panose="020B0503020204020204" pitchFamily="34" charset="-122"/>
                <a:ea typeface="微软雅黑" panose="020B0503020204020204" pitchFamily="34" charset="-122"/>
              </a:rPr>
              <a:t>获取结果集</a:t>
            </a:r>
            <a:r>
              <a:rPr sz="2000" dirty="0">
                <a:solidFill>
                  <a:srgbClr val="595959"/>
                </a:solidFill>
                <a:latin typeface="微软雅黑" panose="020B0503020204020204" pitchFamily="34" charset="-122"/>
                <a:ea typeface="微软雅黑" panose="020B0503020204020204" pitchFamily="34" charset="-122"/>
              </a:rPr>
              <a:t>的请 求。</a:t>
            </a:r>
          </a:p>
          <a:p>
            <a:pPr fontAlgn="auto">
              <a:lnSpc>
                <a:spcPct val="150000"/>
              </a:lnSpc>
            </a:pPr>
            <a:r>
              <a:rPr sz="2000" dirty="0">
                <a:solidFill>
                  <a:srgbClr val="595959"/>
                </a:solidFill>
                <a:latin typeface="微软雅黑" panose="020B0503020204020204" pitchFamily="34" charset="-122"/>
                <a:ea typeface="微软雅黑" panose="020B0503020204020204" pitchFamily="34" charset="-122"/>
              </a:rPr>
              <a:t>(9)EXECUTION ENGINE 向</a:t>
            </a:r>
            <a:r>
              <a:rPr sz="2000" dirty="0">
                <a:solidFill>
                  <a:srgbClr val="0075CC"/>
                </a:solidFill>
                <a:latin typeface="微软雅黑" panose="020B0503020204020204" pitchFamily="34" charset="-122"/>
                <a:ea typeface="微软雅黑" panose="020B0503020204020204" pitchFamily="34" charset="-122"/>
              </a:rPr>
              <a:t>Driver</a:t>
            </a:r>
            <a:r>
              <a:rPr sz="2000" dirty="0">
                <a:solidFill>
                  <a:srgbClr val="595959"/>
                </a:solidFill>
                <a:latin typeface="微软雅黑" panose="020B0503020204020204" pitchFamily="34" charset="-122"/>
                <a:ea typeface="微软雅黑" panose="020B0503020204020204" pitchFamily="34" charset="-122"/>
              </a:rPr>
              <a:t>发送结果集</a:t>
            </a:r>
            <a:r>
              <a:rPr lang="zh-CN" sz="2000" dirty="0">
                <a:solidFill>
                  <a:srgbClr val="595959"/>
                </a:solidFill>
                <a:latin typeface="微软雅黑" panose="020B0503020204020204" pitchFamily="34" charset="-122"/>
                <a:ea typeface="微软雅黑" panose="020B0503020204020204" pitchFamily="34" charset="-122"/>
              </a:rPr>
              <a:t>，</a:t>
            </a:r>
            <a:r>
              <a:rPr sz="2000" dirty="0">
                <a:solidFill>
                  <a:srgbClr val="595959"/>
                </a:solidFill>
                <a:latin typeface="微软雅黑" panose="020B0503020204020204" pitchFamily="34" charset="-122"/>
                <a:ea typeface="微软雅黑" panose="020B0503020204020204" pitchFamily="34" charset="-122"/>
              </a:rPr>
              <a:t>Driver获取到结果集后返回</a:t>
            </a:r>
            <a:r>
              <a:rPr sz="2000" dirty="0">
                <a:solidFill>
                  <a:srgbClr val="0075CC"/>
                </a:solidFill>
                <a:latin typeface="微软雅黑" panose="020B0503020204020204" pitchFamily="34" charset="-122"/>
                <a:ea typeface="微软雅黑" panose="020B0503020204020204" pitchFamily="34" charset="-122"/>
              </a:rPr>
              <a:t>用户接口</a:t>
            </a:r>
            <a:r>
              <a:rPr sz="2000" dirty="0">
                <a:solidFill>
                  <a:srgbClr val="595959"/>
                </a:solidFill>
                <a:latin typeface="微软雅黑" panose="020B0503020204020204" pitchFamily="34" charset="-122"/>
                <a:ea typeface="微软雅黑" panose="020B0503020204020204" pitchFamily="34" charset="-122"/>
              </a:rPr>
              <a:t>。</a:t>
            </a:r>
          </a:p>
        </p:txBody>
      </p:sp>
      <p:sp>
        <p:nvSpPr>
          <p:cNvPr id="7" name="矩形 6"/>
          <p:cNvSpPr/>
          <p:nvPr/>
        </p:nvSpPr>
        <p:spPr>
          <a:xfrm>
            <a:off x="1143691" y="1053220"/>
            <a:ext cx="5727530" cy="581057"/>
          </a:xfrm>
          <a:prstGeom prst="rect">
            <a:avLst/>
          </a:prstGeom>
        </p:spPr>
        <p:txBody>
          <a:bodyPr wrap="none">
            <a:spAutoFit/>
          </a:bodyPr>
          <a:lstStyle/>
          <a:p>
            <a:pPr indent="0" fontAlgn="auto">
              <a:lnSpc>
                <a:spcPct val="150000"/>
              </a:lnSpc>
            </a:pPr>
            <a:r>
              <a:rPr lang="en-US" altLang="zh-CN" dirty="0">
                <a:solidFill>
                  <a:srgbClr val="FAFAFA"/>
                </a:solidFill>
                <a:latin typeface="微软雅黑" panose="020B0503020204020204" pitchFamily="34" charset="-122"/>
                <a:ea typeface="微软雅黑" panose="020B0503020204020204" pitchFamily="34" charset="-122"/>
              </a:rPr>
              <a:t>Hive</a:t>
            </a:r>
            <a:r>
              <a:rPr lang="zh-CN" altLang="en-US" dirty="0">
                <a:solidFill>
                  <a:srgbClr val="FAFAFA"/>
                </a:solidFill>
                <a:latin typeface="微软雅黑" panose="020B0503020204020204" pitchFamily="34" charset="-122"/>
                <a:ea typeface="微软雅黑" panose="020B0503020204020204" pitchFamily="34" charset="-122"/>
              </a:rPr>
              <a:t>和</a:t>
            </a:r>
            <a:r>
              <a:rPr lang="en-US" altLang="zh-CN" dirty="0">
                <a:solidFill>
                  <a:srgbClr val="FAFAFA"/>
                </a:solidFill>
                <a:latin typeface="微软雅黑" panose="020B0503020204020204" pitchFamily="34" charset="-122"/>
                <a:ea typeface="微软雅黑" panose="020B0503020204020204" pitchFamily="34" charset="-122"/>
              </a:rPr>
              <a:t>Hadoop</a:t>
            </a:r>
            <a:r>
              <a:rPr lang="zh-CN" altLang="en-US" dirty="0">
                <a:solidFill>
                  <a:srgbClr val="FAFAFA"/>
                </a:solidFill>
                <a:latin typeface="微软雅黑" panose="020B0503020204020204" pitchFamily="34" charset="-122"/>
                <a:ea typeface="微软雅黑" panose="020B0503020204020204" pitchFamily="34" charset="-122"/>
              </a:rPr>
              <a:t>协作执行任务的工作原理</a:t>
            </a:r>
            <a:endParaRPr lang="zh-CN" altLang="zh-CN" dirty="0">
              <a:solidFill>
                <a:srgbClr val="FAFAFA"/>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en-US" altLang="zh-CN"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数据类型</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1.5</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1.5</a:t>
            </a:r>
            <a:r>
              <a:rPr lang="en-US" sz="2400" b="1" dirty="0">
                <a:solidFill>
                  <a:srgbClr val="595959"/>
                </a:solidFill>
                <a:latin typeface="微软雅黑" panose="020B0503020204020204" pitchFamily="34" charset="-122"/>
                <a:ea typeface="微软雅黑" panose="020B0503020204020204" pitchFamily="34" charset="-122"/>
                <a:cs typeface="+mn-ea"/>
                <a:sym typeface="+mn-lt"/>
              </a:rPr>
              <a:t>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数据类型</a:t>
            </a: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880735" y="3275965"/>
            <a:ext cx="5638800" cy="1505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熟悉Hive数据类型，能够描述Hive支持的</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基本数据类型</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集合数据类型</a:t>
            </a: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endParaRPr>
          </a:p>
          <a:p>
            <a:pPr algn="just">
              <a:lnSpc>
                <a:spcPct val="150000"/>
              </a:lnSpc>
            </a:pPr>
            <a:endParaRPr lang="zh-CN" altLang="en-US" sz="2000" dirty="0">
              <a:solidFill>
                <a:srgbClr val="595959"/>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330825" y="3503930"/>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1.5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数据类型</a:t>
            </a:r>
          </a:p>
        </p:txBody>
      </p:sp>
      <p:sp>
        <p:nvSpPr>
          <p:cNvPr id="5" name="原创设计师QQ598969553          _7"/>
          <p:cNvSpPr txBox="1"/>
          <p:nvPr/>
        </p:nvSpPr>
        <p:spPr>
          <a:xfrm>
            <a:off x="151701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100" name="文本框 99"/>
          <p:cNvSpPr txBox="1"/>
          <p:nvPr/>
        </p:nvSpPr>
        <p:spPr>
          <a:xfrm>
            <a:off x="1143691" y="953187"/>
            <a:ext cx="5331329" cy="553085"/>
          </a:xfrm>
          <a:prstGeom prst="rect">
            <a:avLst/>
          </a:prstGeom>
          <a:noFill/>
          <a:ln w="9525">
            <a:noFill/>
          </a:ln>
        </p:spPr>
        <p:txBody>
          <a:bodyPr wrap="square">
            <a:spAutoFit/>
          </a:bodyPr>
          <a:lstStyle/>
          <a:p>
            <a:pPr indent="0" fontAlgn="auto">
              <a:lnSpc>
                <a:spcPct val="150000"/>
              </a:lnSpc>
            </a:pPr>
            <a:r>
              <a:rPr lang="zh-CN" sz="2000" b="0" dirty="0">
                <a:solidFill>
                  <a:srgbClr val="595959"/>
                </a:solidFill>
                <a:latin typeface="微软雅黑" panose="020B0503020204020204" pitchFamily="34" charset="-122"/>
                <a:ea typeface="微软雅黑" panose="020B0503020204020204" pitchFamily="34" charset="-122"/>
              </a:rPr>
              <a:t>Hive支持的部分</a:t>
            </a:r>
            <a:r>
              <a:rPr lang="zh-CN" sz="2000" b="0" dirty="0">
                <a:solidFill>
                  <a:schemeClr val="accent1"/>
                </a:solidFill>
                <a:latin typeface="微软雅黑" panose="020B0503020204020204" pitchFamily="34" charset="-122"/>
                <a:ea typeface="微软雅黑" panose="020B0503020204020204" pitchFamily="34" charset="-122"/>
              </a:rPr>
              <a:t>基本数据类型。</a:t>
            </a:r>
            <a:endParaRPr lang="zh-CN" sz="2000" b="0" dirty="0">
              <a:solidFill>
                <a:srgbClr val="595959"/>
              </a:solidFill>
              <a:latin typeface="微软雅黑" panose="020B0503020204020204" pitchFamily="34" charset="-122"/>
              <a:ea typeface="微软雅黑" panose="020B0503020204020204" pitchFamily="34" charset="-122"/>
            </a:endParaRPr>
          </a:p>
        </p:txBody>
      </p:sp>
      <p:graphicFrame>
        <p:nvGraphicFramePr>
          <p:cNvPr id="2" name="表格 1"/>
          <p:cNvGraphicFramePr/>
          <p:nvPr>
            <p:custDataLst>
              <p:tags r:id="rId1"/>
            </p:custDataLst>
          </p:nvPr>
        </p:nvGraphicFramePr>
        <p:xfrm>
          <a:off x="1270670" y="1629594"/>
          <a:ext cx="9877544" cy="4616597"/>
        </p:xfrm>
        <a:graphic>
          <a:graphicData uri="http://schemas.openxmlformats.org/drawingml/2006/table">
            <a:tbl>
              <a:tblPr firstRow="1" bandRow="1">
                <a:tableStyleId>{5C22544A-7EE6-4342-B048-85BDC9FD1C3A}</a:tableStyleId>
              </a:tblPr>
              <a:tblGrid>
                <a:gridCol w="2316704">
                  <a:extLst>
                    <a:ext uri="{9D8B030D-6E8A-4147-A177-3AD203B41FA5}">
                      <a16:colId xmlns:a16="http://schemas.microsoft.com/office/drawing/2014/main" val="20000"/>
                    </a:ext>
                  </a:extLst>
                </a:gridCol>
                <a:gridCol w="7560840">
                  <a:extLst>
                    <a:ext uri="{9D8B030D-6E8A-4147-A177-3AD203B41FA5}">
                      <a16:colId xmlns:a16="http://schemas.microsoft.com/office/drawing/2014/main" val="20001"/>
                    </a:ext>
                  </a:extLst>
                </a:gridCol>
              </a:tblGrid>
              <a:tr h="392270">
                <a:tc>
                  <a:txBody>
                    <a:bodyPr/>
                    <a:lstStyle/>
                    <a:p>
                      <a:pPr algn="ctr">
                        <a:buNone/>
                      </a:pPr>
                      <a:r>
                        <a:rPr lang="zh-CN" altLang="en-US" sz="1800" dirty="0"/>
                        <a:t>数据类型</a:t>
                      </a:r>
                    </a:p>
                  </a:txBody>
                  <a:tcPr/>
                </a:tc>
                <a:tc>
                  <a:txBody>
                    <a:bodyPr/>
                    <a:lstStyle/>
                    <a:p>
                      <a:pPr algn="ctr">
                        <a:buNone/>
                      </a:pPr>
                      <a:r>
                        <a:rPr lang="zh-CN" altLang="en-US" sz="1800" dirty="0"/>
                        <a:t>描述</a:t>
                      </a:r>
                    </a:p>
                  </a:txBody>
                  <a:tcPr/>
                </a:tc>
                <a:extLst>
                  <a:ext uri="{0D108BD9-81ED-4DB2-BD59-A6C34878D82A}">
                    <a16:rowId xmlns:a16="http://schemas.microsoft.com/office/drawing/2014/main" val="10000"/>
                  </a:ext>
                </a:extLst>
              </a:tr>
              <a:tr h="357066">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TINYINT</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1字节的有符号整数</a:t>
                      </a:r>
                    </a:p>
                  </a:txBody>
                  <a:tcPr anchor="ctr"/>
                </a:tc>
                <a:extLst>
                  <a:ext uri="{0D108BD9-81ED-4DB2-BD59-A6C34878D82A}">
                    <a16:rowId xmlns:a16="http://schemas.microsoft.com/office/drawing/2014/main" val="10001"/>
                  </a:ext>
                </a:extLst>
              </a:tr>
              <a:tr h="358952">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SMALLINT</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2字节有符号整数</a:t>
                      </a:r>
                    </a:p>
                  </a:txBody>
                  <a:tcPr anchor="ctr"/>
                </a:tc>
                <a:extLst>
                  <a:ext uri="{0D108BD9-81ED-4DB2-BD59-A6C34878D82A}">
                    <a16:rowId xmlns:a16="http://schemas.microsoft.com/office/drawing/2014/main" val="10002"/>
                  </a:ext>
                </a:extLst>
              </a:tr>
              <a:tr h="357066">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INT/INTEGER</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4字节有符号整数</a:t>
                      </a:r>
                    </a:p>
                  </a:txBody>
                  <a:tcPr anchor="ctr"/>
                </a:tc>
                <a:extLst>
                  <a:ext uri="{0D108BD9-81ED-4DB2-BD59-A6C34878D82A}">
                    <a16:rowId xmlns:a16="http://schemas.microsoft.com/office/drawing/2014/main" val="10003"/>
                  </a:ext>
                </a:extLst>
              </a:tr>
              <a:tr h="429359">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BIGINT</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8字节有符号整数</a:t>
                      </a:r>
                    </a:p>
                  </a:txBody>
                  <a:tcPr anchor="ctr"/>
                </a:tc>
                <a:extLst>
                  <a:ext uri="{0D108BD9-81ED-4DB2-BD59-A6C34878D82A}">
                    <a16:rowId xmlns:a16="http://schemas.microsoft.com/office/drawing/2014/main" val="10004"/>
                  </a:ext>
                </a:extLst>
              </a:tr>
              <a:tr h="357695">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FLOAT</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4字节单精度浮点数</a:t>
                      </a:r>
                    </a:p>
                  </a:txBody>
                  <a:tcPr anchor="ctr"/>
                </a:tc>
                <a:extLst>
                  <a:ext uri="{0D108BD9-81ED-4DB2-BD59-A6C34878D82A}">
                    <a16:rowId xmlns:a16="http://schemas.microsoft.com/office/drawing/2014/main" val="10005"/>
                  </a:ext>
                </a:extLst>
              </a:tr>
              <a:tr h="356437">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DOUBLE</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8字节双精度浮点数</a:t>
                      </a:r>
                    </a:p>
                  </a:txBody>
                  <a:tcPr anchor="ctr"/>
                </a:tc>
                <a:extLst>
                  <a:ext uri="{0D108BD9-81ED-4DB2-BD59-A6C34878D82A}">
                    <a16:rowId xmlns:a16="http://schemas.microsoft.com/office/drawing/2014/main" val="10006"/>
                  </a:ext>
                </a:extLst>
              </a:tr>
              <a:tr h="545029">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DOUBLEPRECISION</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同 Double,从 Hive2.2.0开始提供</a:t>
                      </a:r>
                    </a:p>
                  </a:txBody>
                  <a:tcPr anchor="ctr"/>
                </a:tc>
                <a:extLst>
                  <a:ext uri="{0D108BD9-81ED-4DB2-BD59-A6C34878D82A}">
                    <a16:rowId xmlns:a16="http://schemas.microsoft.com/office/drawing/2014/main" val="10007"/>
                  </a:ext>
                </a:extLst>
              </a:tr>
              <a:tr h="1056111">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DECIMAL</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高精度浮点数,从 Hive0.13开始,用户可以在创建具有 DECIMAL数据类型 的表时通过 DECIMAL(precision,scale)语法指定小数和精度。如果未指定 scale,则默认为0(无小数位);如果未指定精度,则默认为10</a:t>
                      </a:r>
                    </a:p>
                  </a:txBody>
                  <a:tcPr anchor="ctr"/>
                </a:tc>
                <a:extLst>
                  <a:ext uri="{0D108BD9-81ED-4DB2-BD59-A6C34878D82A}">
                    <a16:rowId xmlns:a16="http://schemas.microsoft.com/office/drawing/2014/main" val="10008"/>
                  </a:ext>
                </a:extLst>
              </a:tr>
              <a:tr h="406612">
                <a:tc>
                  <a:txBody>
                    <a:bodyPr/>
                    <a:lstStyle/>
                    <a:p>
                      <a:pPr algn="ctr">
                        <a:buClrTx/>
                        <a:buSzTx/>
                        <a:buFontTx/>
                        <a:buNone/>
                      </a:pPr>
                      <a:r>
                        <a:rPr sz="1600" b="0" dirty="0">
                          <a:solidFill>
                            <a:srgbClr val="595959"/>
                          </a:solidFill>
                          <a:latin typeface="微软雅黑" panose="020B0503020204020204" pitchFamily="34" charset="-122"/>
                          <a:ea typeface="微软雅黑" panose="020B0503020204020204" pitchFamily="34" charset="-122"/>
                        </a:rPr>
                        <a:t>NUMERIC</a:t>
                      </a:r>
                    </a:p>
                  </a:txBody>
                  <a:tcPr marL="68580" marR="68580" marT="0" marB="0" anchor="ctr"/>
                </a:tc>
                <a:tc>
                  <a:txBody>
                    <a:bodyPr/>
                    <a:lstStyle/>
                    <a:p>
                      <a:pPr algn="l">
                        <a:buClrTx/>
                        <a:buSzTx/>
                        <a:buFontTx/>
                        <a:buNone/>
                      </a:pPr>
                      <a:r>
                        <a:rPr sz="1600" b="0" dirty="0">
                          <a:solidFill>
                            <a:srgbClr val="595959"/>
                          </a:solidFill>
                          <a:latin typeface="微软雅黑" panose="020B0503020204020204" pitchFamily="34" charset="-122"/>
                          <a:ea typeface="微软雅黑" panose="020B0503020204020204" pitchFamily="34" charset="-122"/>
                        </a:rPr>
                        <a:t>同 DECIMAL,从 Hive3.0开始提供</a:t>
                      </a:r>
                    </a:p>
                  </a:txBody>
                  <a:tcPr marL="68580" marR="68580" marT="0" marB="0" anchor="ct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1.5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数据类型</a:t>
            </a:r>
          </a:p>
        </p:txBody>
      </p:sp>
      <p:sp>
        <p:nvSpPr>
          <p:cNvPr id="5" name="原创设计师QQ598969553          _7"/>
          <p:cNvSpPr txBox="1"/>
          <p:nvPr/>
        </p:nvSpPr>
        <p:spPr>
          <a:xfrm>
            <a:off x="151701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100" name="文本框 99"/>
          <p:cNvSpPr txBox="1"/>
          <p:nvPr/>
        </p:nvSpPr>
        <p:spPr>
          <a:xfrm>
            <a:off x="1130934" y="910273"/>
            <a:ext cx="9686925" cy="506730"/>
          </a:xfrm>
          <a:prstGeom prst="rect">
            <a:avLst/>
          </a:prstGeom>
          <a:noFill/>
          <a:ln w="9525">
            <a:noFill/>
          </a:ln>
        </p:spPr>
        <p:txBody>
          <a:bodyPr wrap="square">
            <a:spAutoFit/>
          </a:bodyPr>
          <a:lstStyle/>
          <a:p>
            <a:pPr indent="0" fontAlgn="auto">
              <a:lnSpc>
                <a:spcPct val="150000"/>
              </a:lnSpc>
            </a:pPr>
            <a:r>
              <a:rPr lang="zh-CN" sz="2000" b="0" dirty="0">
                <a:solidFill>
                  <a:srgbClr val="595959"/>
                </a:solidFill>
                <a:latin typeface="微软雅黑" panose="020B0503020204020204" pitchFamily="34" charset="-122"/>
                <a:ea typeface="微软雅黑" panose="020B0503020204020204" pitchFamily="34" charset="-122"/>
              </a:rPr>
              <a:t>Hive支持的部分</a:t>
            </a:r>
            <a:r>
              <a:rPr lang="zh-CN" sz="2000" b="0" dirty="0">
                <a:solidFill>
                  <a:schemeClr val="accent1"/>
                </a:solidFill>
                <a:latin typeface="微软雅黑" panose="020B0503020204020204" pitchFamily="34" charset="-122"/>
                <a:ea typeface="微软雅黑" panose="020B0503020204020204" pitchFamily="34" charset="-122"/>
              </a:rPr>
              <a:t>基本数据类型</a:t>
            </a:r>
            <a:r>
              <a:rPr lang="zh-CN" sz="2000" b="0" dirty="0">
                <a:solidFill>
                  <a:srgbClr val="595959"/>
                </a:solidFill>
                <a:latin typeface="微软雅黑" panose="020B0503020204020204" pitchFamily="34" charset="-122"/>
                <a:ea typeface="微软雅黑" panose="020B0503020204020204" pitchFamily="34" charset="-122"/>
              </a:rPr>
              <a:t>。</a:t>
            </a:r>
          </a:p>
        </p:txBody>
      </p:sp>
      <p:graphicFrame>
        <p:nvGraphicFramePr>
          <p:cNvPr id="2" name="表格 1"/>
          <p:cNvGraphicFramePr/>
          <p:nvPr>
            <p:custDataLst>
              <p:tags r:id="rId1"/>
            </p:custDataLst>
          </p:nvPr>
        </p:nvGraphicFramePr>
        <p:xfrm>
          <a:off x="1281430" y="1565275"/>
          <a:ext cx="9385935" cy="4956810"/>
        </p:xfrm>
        <a:graphic>
          <a:graphicData uri="http://schemas.openxmlformats.org/drawingml/2006/table">
            <a:tbl>
              <a:tblPr firstRow="1" bandRow="1">
                <a:tableStyleId>{5C22544A-7EE6-4342-B048-85BDC9FD1C3A}</a:tableStyleId>
              </a:tblPr>
              <a:tblGrid>
                <a:gridCol w="2149480">
                  <a:extLst>
                    <a:ext uri="{9D8B030D-6E8A-4147-A177-3AD203B41FA5}">
                      <a16:colId xmlns:a16="http://schemas.microsoft.com/office/drawing/2014/main" val="20000"/>
                    </a:ext>
                  </a:extLst>
                </a:gridCol>
                <a:gridCol w="7236455">
                  <a:extLst>
                    <a:ext uri="{9D8B030D-6E8A-4147-A177-3AD203B41FA5}">
                      <a16:colId xmlns:a16="http://schemas.microsoft.com/office/drawing/2014/main" val="20001"/>
                    </a:ext>
                  </a:extLst>
                </a:gridCol>
              </a:tblGrid>
              <a:tr h="397510">
                <a:tc>
                  <a:txBody>
                    <a:bodyPr/>
                    <a:lstStyle/>
                    <a:p>
                      <a:pPr algn="ctr">
                        <a:buNone/>
                      </a:pPr>
                      <a:r>
                        <a:rPr lang="zh-CN" altLang="en-US" sz="1800" dirty="0"/>
                        <a:t>数据类型</a:t>
                      </a:r>
                    </a:p>
                  </a:txBody>
                  <a:tcPr/>
                </a:tc>
                <a:tc>
                  <a:txBody>
                    <a:bodyPr/>
                    <a:lstStyle/>
                    <a:p>
                      <a:pPr algn="ctr">
                        <a:buNone/>
                      </a:pPr>
                      <a:r>
                        <a:rPr lang="zh-CN" altLang="en-US" sz="1800" dirty="0"/>
                        <a:t>描述</a:t>
                      </a:r>
                    </a:p>
                  </a:txBody>
                  <a:tcPr/>
                </a:tc>
                <a:extLst>
                  <a:ext uri="{0D108BD9-81ED-4DB2-BD59-A6C34878D82A}">
                    <a16:rowId xmlns:a16="http://schemas.microsoft.com/office/drawing/2014/main" val="10000"/>
                  </a:ext>
                </a:extLst>
              </a:tr>
              <a:tr h="373380">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TIMESTAMP</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精度到纳秒的 UNIX时间戳</a:t>
                      </a:r>
                    </a:p>
                  </a:txBody>
                  <a:tcPr anchor="ctr"/>
                </a:tc>
                <a:extLst>
                  <a:ext uri="{0D108BD9-81ED-4DB2-BD59-A6C34878D82A}">
                    <a16:rowId xmlns:a16="http://schemas.microsoft.com/office/drawing/2014/main" val="10001"/>
                  </a:ext>
                </a:extLst>
              </a:tr>
              <a:tr h="374650">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SMALLINT</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2字节有符号整数</a:t>
                      </a:r>
                    </a:p>
                  </a:txBody>
                  <a:tcPr anchor="ctr"/>
                </a:tc>
                <a:extLst>
                  <a:ext uri="{0D108BD9-81ED-4DB2-BD59-A6C34878D82A}">
                    <a16:rowId xmlns:a16="http://schemas.microsoft.com/office/drawing/2014/main" val="10002"/>
                  </a:ext>
                </a:extLst>
              </a:tr>
              <a:tr h="568960">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DATE</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以年/月/日形式描述的日期，格式为YYYY- MM- DD</a:t>
                      </a:r>
                    </a:p>
                  </a:txBody>
                  <a:tcPr anchor="ctr"/>
                </a:tc>
                <a:extLst>
                  <a:ext uri="{0D108BD9-81ED-4DB2-BD59-A6C34878D82A}">
                    <a16:rowId xmlns:a16="http://schemas.microsoft.com/office/drawing/2014/main" val="10003"/>
                  </a:ext>
                </a:extLst>
              </a:tr>
              <a:tr h="447675">
                <a:tc>
                  <a:txBody>
                    <a:bodyPr/>
                    <a:lstStyle/>
                    <a:p>
                      <a:pPr algn="ctr">
                        <a:buNone/>
                      </a:pPr>
                      <a:r>
                        <a:rPr lang="zh-CN" altLang="en-US" sz="1600" dirty="0">
                          <a:solidFill>
                            <a:srgbClr val="595959"/>
                          </a:solidFill>
                          <a:latin typeface="微软雅黑" panose="020B0503020204020204" pitchFamily="34" charset="-122"/>
                          <a:ea typeface="微软雅黑" panose="020B0503020204020204" pitchFamily="34" charset="-122"/>
                        </a:rPr>
                        <a:t>INTERVAL</a:t>
                      </a:r>
                    </a:p>
                  </a:txBody>
                  <a:tcPr anchor="ctr"/>
                </a:tc>
                <a:tc>
                  <a:txBody>
                    <a:bodyPr/>
                    <a:lstStyle/>
                    <a:p>
                      <a:pPr algn="l">
                        <a:buNone/>
                      </a:pPr>
                      <a:r>
                        <a:rPr lang="zh-CN" altLang="en-US" sz="1600" dirty="0">
                          <a:solidFill>
                            <a:srgbClr val="595959"/>
                          </a:solidFill>
                          <a:latin typeface="微软雅黑" panose="020B0503020204020204" pitchFamily="34" charset="-122"/>
                          <a:ea typeface="微软雅黑" panose="020B0503020204020204" pitchFamily="34" charset="-122"/>
                        </a:rPr>
                        <a:t>表示时间间隔,例如INTERVAL '1' DAY 表示间隔一天</a:t>
                      </a:r>
                    </a:p>
                  </a:txBody>
                  <a:tcPr anchor="ctr"/>
                </a:tc>
                <a:extLst>
                  <a:ext uri="{0D108BD9-81ED-4DB2-BD59-A6C34878D82A}">
                    <a16:rowId xmlns:a16="http://schemas.microsoft.com/office/drawing/2014/main" val="10004"/>
                  </a:ext>
                </a:extLst>
              </a:tr>
              <a:tr h="447675">
                <a:tc>
                  <a:txBody>
                    <a:bodyPr/>
                    <a:lstStyle/>
                    <a:p>
                      <a:pPr algn="ctr">
                        <a:buNone/>
                      </a:pPr>
                      <a:r>
                        <a:rPr sz="1600" dirty="0">
                          <a:solidFill>
                            <a:srgbClr val="595959"/>
                          </a:solidFill>
                          <a:latin typeface="微软雅黑" panose="020B0503020204020204" pitchFamily="34" charset="-122"/>
                          <a:ea typeface="微软雅黑" panose="020B0503020204020204" pitchFamily="34" charset="-122"/>
                        </a:rPr>
                        <a:t>STRING</a:t>
                      </a:r>
                    </a:p>
                  </a:txBody>
                  <a:tcPr anchor="ctr"/>
                </a:tc>
                <a:tc>
                  <a:txBody>
                    <a:bodyPr/>
                    <a:lstStyle/>
                    <a:p>
                      <a:pPr algn="l">
                        <a:buNone/>
                      </a:pPr>
                      <a:r>
                        <a:rPr sz="1600" dirty="0">
                          <a:solidFill>
                            <a:srgbClr val="595959"/>
                          </a:solidFill>
                          <a:latin typeface="微软雅黑" panose="020B0503020204020204" pitchFamily="34" charset="-122"/>
                          <a:ea typeface="微软雅黑" panose="020B0503020204020204" pitchFamily="34" charset="-122"/>
                        </a:rPr>
                        <a:t>字符串，没有长度限制</a:t>
                      </a:r>
                    </a:p>
                  </a:txBody>
                  <a:tcPr anchor="ctr"/>
                </a:tc>
                <a:extLst>
                  <a:ext uri="{0D108BD9-81ED-4DB2-BD59-A6C34878D82A}">
                    <a16:rowId xmlns:a16="http://schemas.microsoft.com/office/drawing/2014/main" val="10005"/>
                  </a:ext>
                </a:extLst>
              </a:tr>
              <a:tr h="725170">
                <a:tc>
                  <a:txBody>
                    <a:bodyPr/>
                    <a:lstStyle/>
                    <a:p>
                      <a:pPr algn="ctr">
                        <a:buClrTx/>
                        <a:buSzTx/>
                        <a:buFontTx/>
                        <a:buNone/>
                      </a:pPr>
                      <a:r>
                        <a:rPr sz="1600" b="0" dirty="0">
                          <a:solidFill>
                            <a:srgbClr val="595959"/>
                          </a:solidFill>
                          <a:latin typeface="微软雅黑" panose="020B0503020204020204" pitchFamily="34" charset="-122"/>
                          <a:ea typeface="微软雅黑" panose="020B0503020204020204" pitchFamily="34" charset="-122"/>
                        </a:rPr>
                        <a:t>VARCHAR</a:t>
                      </a:r>
                    </a:p>
                  </a:txBody>
                  <a:tcPr marL="68580" marR="68580" marT="0" marB="0" anchor="ctr"/>
                </a:tc>
                <a:tc>
                  <a:txBody>
                    <a:bodyPr/>
                    <a:lstStyle/>
                    <a:p>
                      <a:pPr algn="l">
                        <a:buClrTx/>
                        <a:buSzTx/>
                        <a:buFontTx/>
                        <a:buNone/>
                      </a:pPr>
                      <a:r>
                        <a:rPr sz="1600" b="0" dirty="0">
                          <a:solidFill>
                            <a:srgbClr val="595959"/>
                          </a:solidFill>
                          <a:latin typeface="微软雅黑" panose="020B0503020204020204" pitchFamily="34" charset="-122"/>
                          <a:ea typeface="微软雅黑" panose="020B0503020204020204" pitchFamily="34" charset="-122"/>
                        </a:rPr>
                        <a:t>变长字符串，字符串长度限制区间为1~65355，例如VARCHAR（30），当插入20个字符时，只会占用20个字符位置。</a:t>
                      </a:r>
                    </a:p>
                  </a:txBody>
                  <a:tcPr marL="68580" marR="68580" marT="0" marB="0" anchor="ctr"/>
                </a:tc>
                <a:extLst>
                  <a:ext uri="{0D108BD9-81ED-4DB2-BD59-A6C34878D82A}">
                    <a16:rowId xmlns:a16="http://schemas.microsoft.com/office/drawing/2014/main" val="10006"/>
                  </a:ext>
                </a:extLst>
              </a:tr>
              <a:tr h="725170">
                <a:tc>
                  <a:txBody>
                    <a:bodyPr/>
                    <a:lstStyle/>
                    <a:p>
                      <a:pPr algn="ctr">
                        <a:buClrTx/>
                        <a:buSzTx/>
                        <a:buFontTx/>
                        <a:buNone/>
                      </a:pPr>
                      <a:r>
                        <a:rPr lang="zh-CN" altLang="en-US" sz="1600" b="0" dirty="0">
                          <a:solidFill>
                            <a:srgbClr val="595959"/>
                          </a:solidFill>
                          <a:latin typeface="微软雅黑" panose="020B0503020204020204" pitchFamily="34" charset="-122"/>
                          <a:ea typeface="微软雅黑" panose="020B0503020204020204" pitchFamily="34" charset="-122"/>
                        </a:rPr>
                        <a:t>CHAR</a:t>
                      </a:r>
                    </a:p>
                  </a:txBody>
                  <a:tcPr marL="68580" marR="68580" marT="0" marB="0" anchor="ctr"/>
                </a:tc>
                <a:tc>
                  <a:txBody>
                    <a:bodyPr/>
                    <a:lstStyle/>
                    <a:p>
                      <a:pPr algn="l">
                        <a:buClrTx/>
                        <a:buSzTx/>
                        <a:buFontTx/>
                        <a:buNone/>
                      </a:pPr>
                      <a:r>
                        <a:rPr lang="zh-CN" altLang="en-US" sz="1600" b="0" dirty="0">
                          <a:solidFill>
                            <a:srgbClr val="595959"/>
                          </a:solidFill>
                          <a:latin typeface="微软雅黑" panose="020B0503020204020204" pitchFamily="34" charset="-122"/>
                          <a:ea typeface="微软雅黑" panose="020B0503020204020204" pitchFamily="34" charset="-122"/>
                        </a:rPr>
                        <a:t>定长字符串,例如 CHAR(30),当插入20个字符时,会占用30个字符位置,剩 余的10个字符位置由空格填充</a:t>
                      </a:r>
                    </a:p>
                  </a:txBody>
                  <a:tcPr marL="68580" marR="68580" marT="0" marB="0" anchor="ctr"/>
                </a:tc>
                <a:extLst>
                  <a:ext uri="{0D108BD9-81ED-4DB2-BD59-A6C34878D82A}">
                    <a16:rowId xmlns:a16="http://schemas.microsoft.com/office/drawing/2014/main" val="10007"/>
                  </a:ext>
                </a:extLst>
              </a:tr>
              <a:tr h="448310">
                <a:tc>
                  <a:txBody>
                    <a:bodyPr/>
                    <a:lstStyle/>
                    <a:p>
                      <a:pPr algn="ctr">
                        <a:buClrTx/>
                        <a:buSzTx/>
                        <a:buFontTx/>
                        <a:buNone/>
                      </a:pPr>
                      <a:r>
                        <a:rPr sz="1600" b="0" dirty="0">
                          <a:solidFill>
                            <a:srgbClr val="595959"/>
                          </a:solidFill>
                          <a:latin typeface="微软雅黑" panose="020B0503020204020204" pitchFamily="34" charset="-122"/>
                          <a:ea typeface="微软雅黑" panose="020B0503020204020204" pitchFamily="34" charset="-122"/>
                        </a:rPr>
                        <a:t>BOOLEAN</a:t>
                      </a:r>
                    </a:p>
                  </a:txBody>
                  <a:tcPr marL="68580" marR="68580" marT="0" marB="0" anchor="ctr"/>
                </a:tc>
                <a:tc>
                  <a:txBody>
                    <a:bodyPr/>
                    <a:lstStyle/>
                    <a:p>
                      <a:pPr algn="l">
                        <a:buClrTx/>
                        <a:buSzTx/>
                        <a:buFontTx/>
                        <a:buNone/>
                      </a:pPr>
                      <a:r>
                        <a:rPr sz="1600" b="0" dirty="0">
                          <a:solidFill>
                            <a:srgbClr val="595959"/>
                          </a:solidFill>
                          <a:latin typeface="微软雅黑" panose="020B0503020204020204" pitchFamily="34" charset="-122"/>
                          <a:ea typeface="微软雅黑" panose="020B0503020204020204" pitchFamily="34" charset="-122"/>
                        </a:rPr>
                        <a:t>用于存储布尔值，即True或False</a:t>
                      </a:r>
                    </a:p>
                  </a:txBody>
                  <a:tcPr marL="68580" marR="68580" marT="0" marB="0" anchor="ctr"/>
                </a:tc>
                <a:extLst>
                  <a:ext uri="{0D108BD9-81ED-4DB2-BD59-A6C34878D82A}">
                    <a16:rowId xmlns:a16="http://schemas.microsoft.com/office/drawing/2014/main" val="10008"/>
                  </a:ext>
                </a:extLst>
              </a:tr>
              <a:tr h="448310">
                <a:tc>
                  <a:txBody>
                    <a:bodyPr/>
                    <a:lstStyle/>
                    <a:p>
                      <a:pPr algn="ctr">
                        <a:buClrTx/>
                        <a:buSzTx/>
                        <a:buFontTx/>
                        <a:buNone/>
                      </a:pPr>
                      <a:r>
                        <a:rPr lang="zh-CN" altLang="en-US" sz="1600" b="0" dirty="0">
                          <a:solidFill>
                            <a:srgbClr val="595959"/>
                          </a:solidFill>
                          <a:latin typeface="微软雅黑" panose="020B0503020204020204" pitchFamily="34" charset="-122"/>
                          <a:ea typeface="微软雅黑" panose="020B0503020204020204" pitchFamily="34" charset="-122"/>
                        </a:rPr>
                        <a:t>BINARY</a:t>
                      </a:r>
                    </a:p>
                  </a:txBody>
                  <a:tcPr marL="68580" marR="68580" marT="0" marB="0" anchor="ctr"/>
                </a:tc>
                <a:tc>
                  <a:txBody>
                    <a:bodyPr/>
                    <a:lstStyle/>
                    <a:p>
                      <a:pPr algn="l">
                        <a:buClrTx/>
                        <a:buSzTx/>
                        <a:buFontTx/>
                        <a:buNone/>
                      </a:pPr>
                      <a:r>
                        <a:rPr lang="zh-CN" altLang="en-US" sz="1600" b="0" dirty="0">
                          <a:solidFill>
                            <a:srgbClr val="595959"/>
                          </a:solidFill>
                          <a:latin typeface="微软雅黑" panose="020B0503020204020204" pitchFamily="34" charset="-122"/>
                          <a:ea typeface="微软雅黑" panose="020B0503020204020204" pitchFamily="34" charset="-122"/>
                        </a:rPr>
                        <a:t>字节数组</a:t>
                      </a:r>
                    </a:p>
                  </a:txBody>
                  <a:tcPr marL="68580" marR="68580" marT="0" marB="0" anchor="ctr"/>
                </a:tc>
                <a:extLst>
                  <a:ext uri="{0D108BD9-81ED-4DB2-BD59-A6C34878D82A}">
                    <a16:rowId xmlns:a16="http://schemas.microsoft.com/office/drawing/2014/main" val="1000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1.5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数据类型</a:t>
            </a:r>
          </a:p>
        </p:txBody>
      </p:sp>
      <p:sp>
        <p:nvSpPr>
          <p:cNvPr id="5" name="原创设计师QQ598969553          _7"/>
          <p:cNvSpPr txBox="1"/>
          <p:nvPr/>
        </p:nvSpPr>
        <p:spPr>
          <a:xfrm>
            <a:off x="1525905" y="1775460"/>
            <a:ext cx="2866390" cy="337185"/>
          </a:xfrm>
          <a:prstGeom prst="rect">
            <a:avLst/>
          </a:prstGeom>
          <a:noFill/>
        </p:spPr>
        <p:txBody>
          <a:bodyPr wrap="square" rtlCol="0">
            <a:spAutoFit/>
          </a:bodyPr>
          <a:lstStyle/>
          <a:p>
            <a:pPr algn="ctr" defTabSz="1216660">
              <a:spcBef>
                <a:spcPct val="20000"/>
              </a:spcBef>
              <a:defRPr/>
            </a:pPr>
            <a:r>
              <a:rPr lang="zh-CN" altLang="en-US" sz="1600" b="1" dirty="0">
                <a:solidFill>
                  <a:schemeClr val="bg1"/>
                </a:solidFill>
                <a:latin typeface="微软雅黑" panose="020B0503020204020204" pitchFamily="34" charset="-122"/>
                <a:ea typeface="微软雅黑" panose="020B0503020204020204" pitchFamily="34" charset="-122"/>
                <a:cs typeface="+mn-ea"/>
                <a:sym typeface="+mn-lt"/>
              </a:rPr>
              <a:t>什么是</a:t>
            </a:r>
            <a:r>
              <a:rPr lang="en-US" altLang="zh-CN" sz="1600" b="1" dirty="0">
                <a:solidFill>
                  <a:schemeClr val="bg1"/>
                </a:solidFill>
                <a:latin typeface="微软雅黑" panose="020B0503020204020204" pitchFamily="34" charset="-122"/>
                <a:ea typeface="微软雅黑" panose="020B0503020204020204" pitchFamily="34" charset="-122"/>
                <a:cs typeface="+mn-ea"/>
                <a:sym typeface="+mn-lt"/>
              </a:rPr>
              <a:t>Hive</a:t>
            </a:r>
          </a:p>
        </p:txBody>
      </p:sp>
      <p:sp>
        <p:nvSpPr>
          <p:cNvPr id="100" name="文本框 99"/>
          <p:cNvSpPr txBox="1"/>
          <p:nvPr/>
        </p:nvSpPr>
        <p:spPr>
          <a:xfrm>
            <a:off x="1143691" y="1020905"/>
            <a:ext cx="5419725" cy="553085"/>
          </a:xfrm>
          <a:prstGeom prst="rect">
            <a:avLst/>
          </a:prstGeom>
          <a:noFill/>
          <a:ln w="9525">
            <a:noFill/>
          </a:ln>
        </p:spPr>
        <p:txBody>
          <a:bodyPr wrap="square">
            <a:spAutoFit/>
          </a:bodyPr>
          <a:lstStyle/>
          <a:p>
            <a:pPr indent="0" fontAlgn="auto">
              <a:lnSpc>
                <a:spcPct val="150000"/>
              </a:lnSpc>
            </a:pPr>
            <a:r>
              <a:rPr lang="zh-CN" sz="2000" dirty="0">
                <a:solidFill>
                  <a:srgbClr val="595959"/>
                </a:solidFill>
                <a:latin typeface="微软雅黑" panose="020B0503020204020204" pitchFamily="34" charset="-122"/>
                <a:ea typeface="微软雅黑" panose="020B0503020204020204" pitchFamily="34" charset="-122"/>
                <a:sym typeface="+mn-ea"/>
              </a:rPr>
              <a:t>Hive支持的</a:t>
            </a:r>
            <a:r>
              <a:rPr lang="zh-CN" sz="2000" dirty="0">
                <a:solidFill>
                  <a:schemeClr val="accent1"/>
                </a:solidFill>
                <a:latin typeface="微软雅黑" panose="020B0503020204020204" pitchFamily="34" charset="-122"/>
                <a:ea typeface="微软雅黑" panose="020B0503020204020204" pitchFamily="34" charset="-122"/>
                <a:sym typeface="+mn-ea"/>
              </a:rPr>
              <a:t>集合数据类型。</a:t>
            </a:r>
            <a:endParaRPr lang="zh-CN" sz="2000" b="0" dirty="0">
              <a:solidFill>
                <a:srgbClr val="595959"/>
              </a:solidFill>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1143691" y="1944052"/>
          <a:ext cx="9776051" cy="4006021"/>
        </p:xfrm>
        <a:graphic>
          <a:graphicData uri="http://schemas.openxmlformats.org/drawingml/2006/table">
            <a:tbl>
              <a:tblPr firstRow="1" bandRow="1">
                <a:tableStyleId>{5C22544A-7EE6-4342-B048-85BDC9FD1C3A}</a:tableStyleId>
              </a:tblPr>
              <a:tblGrid>
                <a:gridCol w="2575251">
                  <a:extLst>
                    <a:ext uri="{9D8B030D-6E8A-4147-A177-3AD203B41FA5}">
                      <a16:colId xmlns:a16="http://schemas.microsoft.com/office/drawing/2014/main" val="20000"/>
                    </a:ext>
                  </a:extLst>
                </a:gridCol>
                <a:gridCol w="7200800">
                  <a:extLst>
                    <a:ext uri="{9D8B030D-6E8A-4147-A177-3AD203B41FA5}">
                      <a16:colId xmlns:a16="http://schemas.microsoft.com/office/drawing/2014/main" val="20001"/>
                    </a:ext>
                  </a:extLst>
                </a:gridCol>
              </a:tblGrid>
              <a:tr h="541464">
                <a:tc>
                  <a:txBody>
                    <a:bodyPr/>
                    <a:lstStyle/>
                    <a:p>
                      <a:pPr algn="ctr">
                        <a:buClrTx/>
                        <a:buSzTx/>
                        <a:buFontTx/>
                        <a:buNone/>
                      </a:pPr>
                      <a:r>
                        <a:rPr lang="zh-CN" altLang="en-US" sz="1800" b="1" dirty="0"/>
                        <a:t>数据类型</a:t>
                      </a:r>
                    </a:p>
                  </a:txBody>
                  <a:tcPr marL="68580" marR="68580" marT="0" marB="0" anchor="ctr"/>
                </a:tc>
                <a:tc>
                  <a:txBody>
                    <a:bodyPr/>
                    <a:lstStyle/>
                    <a:p>
                      <a:pPr algn="ctr">
                        <a:buClrTx/>
                        <a:buSzTx/>
                        <a:buFontTx/>
                        <a:buNone/>
                      </a:pPr>
                      <a:r>
                        <a:rPr lang="zh-CN" altLang="en-US" sz="1800" b="1" dirty="0"/>
                        <a:t>描述</a:t>
                      </a:r>
                    </a:p>
                  </a:txBody>
                  <a:tcPr marL="68580" marR="68580" marT="0" marB="0" anchor="ctr"/>
                </a:tc>
                <a:extLst>
                  <a:ext uri="{0D108BD9-81ED-4DB2-BD59-A6C34878D82A}">
                    <a16:rowId xmlns:a16="http://schemas.microsoft.com/office/drawing/2014/main" val="10000"/>
                  </a:ext>
                </a:extLst>
              </a:tr>
              <a:tr h="1385823">
                <a:tc>
                  <a:txBody>
                    <a:bodyPr/>
                    <a:lstStyle/>
                    <a:p>
                      <a:pPr algn="ctr">
                        <a:buClrTx/>
                        <a:buSzTx/>
                        <a:buFontTx/>
                        <a:buNone/>
                      </a:pPr>
                      <a:r>
                        <a:rPr sz="1600" b="0" dirty="0">
                          <a:solidFill>
                            <a:srgbClr val="595959"/>
                          </a:solidFill>
                          <a:latin typeface="微软雅黑" panose="020B0503020204020204" pitchFamily="34" charset="-122"/>
                          <a:ea typeface="微软雅黑" panose="020B0503020204020204" pitchFamily="34" charset="-122"/>
                        </a:rPr>
                        <a:t>ARRAY</a:t>
                      </a:r>
                    </a:p>
                  </a:txBody>
                  <a:tcPr marL="68580" marR="68580" marT="0" marB="0" anchor="ctr"/>
                </a:tc>
                <a:tc>
                  <a:txBody>
                    <a:bodyPr/>
                    <a:lstStyle/>
                    <a:p>
                      <a:pPr algn="l">
                        <a:buClrTx/>
                        <a:buSzTx/>
                        <a:buFontTx/>
                        <a:buNone/>
                      </a:pPr>
                      <a:r>
                        <a:rPr sz="1600" b="0" dirty="0">
                          <a:solidFill>
                            <a:srgbClr val="595959"/>
                          </a:solidFill>
                          <a:latin typeface="微软雅黑" panose="020B0503020204020204" pitchFamily="34" charset="-122"/>
                          <a:ea typeface="微软雅黑" panose="020B0503020204020204" pitchFamily="34" charset="-122"/>
                        </a:rPr>
                        <a:t>ARRAY是一组具有相同数据类型元素的集合，ARRAY中的元素是有序的，每个元素都有一个编号，编号从零开始，因此可以通过编号获取ARRAY指定位置的元素。</a:t>
                      </a:r>
                    </a:p>
                  </a:txBody>
                  <a:tcPr marL="68580" marR="68580" marT="0" marB="0" anchor="ctr"/>
                </a:tc>
                <a:extLst>
                  <a:ext uri="{0D108BD9-81ED-4DB2-BD59-A6C34878D82A}">
                    <a16:rowId xmlns:a16="http://schemas.microsoft.com/office/drawing/2014/main" val="10001"/>
                  </a:ext>
                </a:extLst>
              </a:tr>
              <a:tr h="1038960">
                <a:tc>
                  <a:txBody>
                    <a:bodyPr/>
                    <a:lstStyle/>
                    <a:p>
                      <a:pPr algn="ctr">
                        <a:buClrTx/>
                        <a:buSzTx/>
                        <a:buFontTx/>
                        <a:buNone/>
                      </a:pPr>
                      <a:r>
                        <a:rPr sz="1600" b="0" dirty="0">
                          <a:solidFill>
                            <a:srgbClr val="595959"/>
                          </a:solidFill>
                          <a:latin typeface="微软雅黑" panose="020B0503020204020204" pitchFamily="34" charset="-122"/>
                          <a:ea typeface="微软雅黑" panose="020B0503020204020204" pitchFamily="34" charset="-122"/>
                        </a:rPr>
                        <a:t>MAP</a:t>
                      </a:r>
                    </a:p>
                  </a:txBody>
                  <a:tcPr marL="68580" marR="68580" marT="0" marB="0" anchor="ctr"/>
                </a:tc>
                <a:tc>
                  <a:txBody>
                    <a:bodyPr/>
                    <a:lstStyle/>
                    <a:p>
                      <a:pPr algn="l">
                        <a:buClrTx/>
                        <a:buSzTx/>
                        <a:buFontTx/>
                        <a:buNone/>
                      </a:pPr>
                      <a:r>
                        <a:rPr sz="1600" b="0" dirty="0">
                          <a:solidFill>
                            <a:srgbClr val="595959"/>
                          </a:solidFill>
                          <a:latin typeface="微软雅黑" panose="020B0503020204020204" pitchFamily="34" charset="-122"/>
                          <a:ea typeface="微软雅黑" panose="020B0503020204020204" pitchFamily="34" charset="-122"/>
                        </a:rPr>
                        <a:t>Map是一种键值对形式的集合，通过key（键）来快速检索value（值）。在Map中，key是唯一的，但value可以重复。</a:t>
                      </a:r>
                    </a:p>
                  </a:txBody>
                  <a:tcPr marL="68580" marR="68580" marT="0" marB="0" anchor="ctr"/>
                </a:tc>
                <a:extLst>
                  <a:ext uri="{0D108BD9-81ED-4DB2-BD59-A6C34878D82A}">
                    <a16:rowId xmlns:a16="http://schemas.microsoft.com/office/drawing/2014/main" val="10002"/>
                  </a:ext>
                </a:extLst>
              </a:tr>
              <a:tr h="1039774">
                <a:tc>
                  <a:txBody>
                    <a:bodyPr/>
                    <a:lstStyle/>
                    <a:p>
                      <a:pPr algn="ctr">
                        <a:buClrTx/>
                        <a:buSzTx/>
                        <a:buFontTx/>
                        <a:buNone/>
                      </a:pPr>
                      <a:r>
                        <a:rPr sz="1600" b="0" dirty="0">
                          <a:solidFill>
                            <a:srgbClr val="595959"/>
                          </a:solidFill>
                          <a:latin typeface="微软雅黑" panose="020B0503020204020204" pitchFamily="34" charset="-122"/>
                          <a:ea typeface="微软雅黑" panose="020B0503020204020204" pitchFamily="34" charset="-122"/>
                        </a:rPr>
                        <a:t>STRUCT</a:t>
                      </a:r>
                    </a:p>
                  </a:txBody>
                  <a:tcPr marL="68580" marR="68580" marT="0" marB="0" anchor="ctr"/>
                </a:tc>
                <a:tc>
                  <a:txBody>
                    <a:bodyPr/>
                    <a:lstStyle/>
                    <a:p>
                      <a:pPr algn="l">
                        <a:buClrTx/>
                        <a:buSzTx/>
                        <a:buFontTx/>
                        <a:buNone/>
                      </a:pPr>
                      <a:r>
                        <a:rPr sz="1600" b="0" dirty="0">
                          <a:solidFill>
                            <a:srgbClr val="595959"/>
                          </a:solidFill>
                          <a:latin typeface="微软雅黑" panose="020B0503020204020204" pitchFamily="34" charset="-122"/>
                          <a:ea typeface="微软雅黑" panose="020B0503020204020204" pitchFamily="34" charset="-122"/>
                        </a:rPr>
                        <a:t>STRUCT和C语言中的struct或者“对象”类似，都可以通过“点”符号访问元素内容，元素的数据类型可以不相同</a:t>
                      </a:r>
                    </a:p>
                  </a:txBody>
                  <a:tcPr marL="68580" marR="68580" marT="0" marB="0" anchor="ctr"/>
                </a:tc>
                <a:extLst>
                  <a:ext uri="{0D108BD9-81ED-4DB2-BD59-A6C34878D82A}">
                    <a16:rowId xmlns:a16="http://schemas.microsoft.com/office/drawing/2014/main" val="10003"/>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6699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1.5  Hive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数据类型</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grpSp>
        <p:nvGrpSpPr>
          <p:cNvPr id="7" name="组合 8"/>
          <p:cNvGrpSpPr/>
          <p:nvPr/>
        </p:nvGrpSpPr>
        <p:grpSpPr bwMode="auto">
          <a:xfrm>
            <a:off x="1345945" y="2229857"/>
            <a:ext cx="6549836" cy="3320739"/>
            <a:chOff x="220961" y="1667918"/>
            <a:chExt cx="6434724" cy="3321892"/>
          </a:xfrm>
        </p:grpSpPr>
        <p:sp>
          <p:nvSpPr>
            <p:cNvPr id="8" name="矩形 7"/>
            <p:cNvSpPr/>
            <p:nvPr/>
          </p:nvSpPr>
          <p:spPr>
            <a:xfrm>
              <a:off x="220961" y="1667918"/>
              <a:ext cx="6434724" cy="3321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zh-CN" altLang="en-US" sz="3200">
                <a:solidFill>
                  <a:schemeClr val="tx1"/>
                </a:solidFill>
                <a:latin typeface="微软雅黑" panose="020B0503020204020204" pitchFamily="34" charset="-122"/>
                <a:ea typeface="微软雅黑" panose="020B0503020204020204" pitchFamily="34" charset="-122"/>
                <a:cs typeface="Courier New" panose="02070309020205020404" pitchFamily="49" charset="0"/>
                <a:sym typeface="+mn-ea"/>
              </a:endParaRPr>
            </a:p>
          </p:txBody>
        </p:sp>
        <p:sp>
          <p:nvSpPr>
            <p:cNvPr id="9" name="矩形 8"/>
            <p:cNvSpPr/>
            <p:nvPr/>
          </p:nvSpPr>
          <p:spPr>
            <a:xfrm>
              <a:off x="751530" y="2347497"/>
              <a:ext cx="5631967" cy="2347034"/>
            </a:xfrm>
            <a:prstGeom prst="rect">
              <a:avLst/>
            </a:prstGeom>
          </p:spPr>
          <p:txBody>
            <a:bodyPr wrap="square">
              <a:spAutoFit/>
            </a:bodyPr>
            <a:lstStyle/>
            <a:p>
              <a:pPr algn="l">
                <a:lnSpc>
                  <a:spcPct val="150000"/>
                </a:lnSpc>
                <a:defRPr/>
              </a:pPr>
              <a:r>
                <a:rPr lang="it-IT" altLang="zh-CN" sz="20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CREAT TABLE complex(</a:t>
              </a:r>
            </a:p>
            <a:p>
              <a:pPr algn="l">
                <a:lnSpc>
                  <a:spcPct val="150000"/>
                </a:lnSpc>
                <a:defRPr/>
              </a:pPr>
              <a:r>
                <a:rPr lang="it-IT" altLang="zh-CN" sz="20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col1 ARRAY&lt;int&gt;,</a:t>
              </a:r>
            </a:p>
            <a:p>
              <a:pPr algn="l">
                <a:lnSpc>
                  <a:spcPct val="150000"/>
                </a:lnSpc>
                <a:defRPr/>
              </a:pPr>
              <a:r>
                <a:rPr lang="it-IT" altLang="zh-CN" sz="20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col2 Map&lt;INT,STRING&gt;,</a:t>
              </a:r>
            </a:p>
            <a:p>
              <a:pPr algn="l">
                <a:lnSpc>
                  <a:spcPct val="150000"/>
                </a:lnSpc>
                <a:defRPr/>
              </a:pPr>
              <a:r>
                <a:rPr lang="it-IT" altLang="zh-CN" sz="20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   col3 STRUCT&lt;a:STRING,b:INT,c:DOUBLE&gt;</a:t>
              </a:r>
            </a:p>
            <a:p>
              <a:pPr algn="l">
                <a:lnSpc>
                  <a:spcPct val="150000"/>
                </a:lnSpc>
                <a:defRPr/>
              </a:pPr>
              <a:r>
                <a:rPr lang="it-IT" altLang="zh-CN" sz="2000" dirty="0">
                  <a:solidFill>
                    <a:srgbClr val="595959"/>
                  </a:solidFill>
                  <a:latin typeface="微软雅黑" panose="020B0503020204020204" pitchFamily="34" charset="-122"/>
                  <a:ea typeface="微软雅黑" panose="020B0503020204020204" pitchFamily="34" charset="-122"/>
                  <a:cs typeface="Courier New" panose="02070309020205020404" pitchFamily="49" charset="0"/>
                  <a:sym typeface="+mn-ea"/>
                </a:rPr>
                <a:t>)</a:t>
              </a:r>
            </a:p>
          </p:txBody>
        </p:sp>
      </p:grpSp>
      <p:sp>
        <p:nvSpPr>
          <p:cNvPr id="100" name="文本框 99"/>
          <p:cNvSpPr txBox="1"/>
          <p:nvPr/>
        </p:nvSpPr>
        <p:spPr>
          <a:xfrm>
            <a:off x="1143691" y="1127161"/>
            <a:ext cx="10321820" cy="499560"/>
          </a:xfrm>
          <a:prstGeom prst="rect">
            <a:avLst/>
          </a:prstGeom>
          <a:noFill/>
          <a:ln w="9525">
            <a:noFill/>
          </a:ln>
        </p:spPr>
        <p:txBody>
          <a:bodyPr wrap="square">
            <a:spAutoFit/>
          </a:bodyPr>
          <a:lstStyle/>
          <a:p>
            <a:pPr indent="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集合数据类型允许</a:t>
            </a:r>
            <a:r>
              <a:rPr sz="2000" b="0" dirty="0">
                <a:solidFill>
                  <a:schemeClr val="accent1"/>
                </a:solidFill>
                <a:latin typeface="微软雅黑" panose="020B0503020204020204" pitchFamily="34" charset="-122"/>
                <a:ea typeface="微软雅黑" panose="020B0503020204020204" pitchFamily="34" charset="-122"/>
              </a:rPr>
              <a:t>任意</a:t>
            </a:r>
            <a:r>
              <a:rPr sz="2000" b="0" dirty="0">
                <a:solidFill>
                  <a:srgbClr val="595959"/>
                </a:solidFill>
                <a:latin typeface="微软雅黑" panose="020B0503020204020204" pitchFamily="34" charset="-122"/>
                <a:ea typeface="微软雅黑" panose="020B0503020204020204" pitchFamily="34" charset="-122"/>
              </a:rPr>
              <a:t>层次的嵌套，声明方式必须使用</a:t>
            </a:r>
            <a:r>
              <a:rPr sz="2000" b="0" dirty="0">
                <a:solidFill>
                  <a:schemeClr val="accent1"/>
                </a:solidFill>
                <a:latin typeface="微软雅黑" panose="020B0503020204020204" pitchFamily="34" charset="-122"/>
                <a:ea typeface="微软雅黑" panose="020B0503020204020204" pitchFamily="34" charset="-122"/>
              </a:rPr>
              <a:t>尖括号</a:t>
            </a:r>
            <a:r>
              <a:rPr sz="2000" b="0" dirty="0">
                <a:solidFill>
                  <a:srgbClr val="595959"/>
                </a:solidFill>
                <a:latin typeface="微软雅黑" panose="020B0503020204020204" pitchFamily="34" charset="-122"/>
                <a:ea typeface="微软雅黑" panose="020B0503020204020204" pitchFamily="34" charset="-122"/>
              </a:rPr>
              <a:t>指明其中</a:t>
            </a:r>
            <a:r>
              <a:rPr sz="2000" b="0" dirty="0">
                <a:solidFill>
                  <a:schemeClr val="accent1"/>
                </a:solidFill>
                <a:latin typeface="微软雅黑" panose="020B0503020204020204" pitchFamily="34" charset="-122"/>
                <a:ea typeface="微软雅黑" panose="020B0503020204020204" pitchFamily="34" charset="-122"/>
              </a:rPr>
              <a:t>数据字段</a:t>
            </a:r>
            <a:r>
              <a:rPr sz="2000" b="0" dirty="0">
                <a:solidFill>
                  <a:srgbClr val="595959"/>
                </a:solidFill>
                <a:latin typeface="微软雅黑" panose="020B0503020204020204" pitchFamily="34" charset="-122"/>
                <a:ea typeface="微软雅黑" panose="020B0503020204020204" pitchFamily="34" charset="-122"/>
              </a:rPr>
              <a:t>的类型</a:t>
            </a:r>
            <a:r>
              <a:rPr lang="zh-CN" sz="2000" b="0" dirty="0">
                <a:solidFill>
                  <a:srgbClr val="595959"/>
                </a:solidFill>
                <a:latin typeface="微软雅黑" panose="020B0503020204020204" pitchFamily="34" charset="-122"/>
                <a:ea typeface="微软雅黑" panose="020B0503020204020204" pitchFamily="34" charset="-122"/>
              </a:rPr>
              <a:t>。</a:t>
            </a:r>
          </a:p>
        </p:txBody>
      </p:sp>
      <p:sp>
        <p:nvSpPr>
          <p:cNvPr id="6" name="文本框 5"/>
          <p:cNvSpPr txBox="1"/>
          <p:nvPr/>
        </p:nvSpPr>
        <p:spPr>
          <a:xfrm>
            <a:off x="5268595" y="4295140"/>
            <a:ext cx="309880" cy="275590"/>
          </a:xfrm>
          <a:prstGeom prst="rect">
            <a:avLst/>
          </a:prstGeom>
          <a:noFill/>
        </p:spPr>
        <p:txBody>
          <a:bodyPr wrap="none" rtlCol="0">
            <a:spAutoFit/>
          </a:bodyPr>
          <a:lstStyle/>
          <a:p>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 name="矩形 1"/>
          <p:cNvSpPr/>
          <p:nvPr/>
        </p:nvSpPr>
        <p:spPr>
          <a:xfrm>
            <a:off x="2125178" y="4344670"/>
            <a:ext cx="5254372" cy="452120"/>
          </a:xfrm>
          <a:prstGeom prst="rect">
            <a:avLst/>
          </a:prstGeom>
          <a:noFill/>
          <a:ln>
            <a:solidFill>
              <a:srgbClr val="FF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矩形 9"/>
          <p:cNvSpPr/>
          <p:nvPr/>
        </p:nvSpPr>
        <p:spPr>
          <a:xfrm>
            <a:off x="1345945" y="2229857"/>
            <a:ext cx="1080120" cy="547422"/>
          </a:xfrm>
          <a:prstGeom prst="rect">
            <a:avLst/>
          </a:prstGeom>
          <a:solidFill>
            <a:srgbClr val="0075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t>示例</a:t>
            </a:r>
          </a:p>
        </p:txBody>
      </p:sp>
      <p:sp>
        <p:nvSpPr>
          <p:cNvPr id="17" name="线形标注 2 16"/>
          <p:cNvSpPr/>
          <p:nvPr/>
        </p:nvSpPr>
        <p:spPr>
          <a:xfrm>
            <a:off x="8252044" y="3072553"/>
            <a:ext cx="3387777" cy="2019511"/>
          </a:xfrm>
          <a:prstGeom prst="borderCallout2">
            <a:avLst>
              <a:gd name="adj1" fmla="val 18750"/>
              <a:gd name="adj2" fmla="val -8333"/>
              <a:gd name="adj3" fmla="val 18750"/>
              <a:gd name="adj4" fmla="val -16667"/>
              <a:gd name="adj5" fmla="val 61562"/>
              <a:gd name="adj6" fmla="val -26475"/>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rgbClr val="FF0000"/>
              </a:solidFill>
            </a:endParaRPr>
          </a:p>
        </p:txBody>
      </p:sp>
      <p:sp>
        <p:nvSpPr>
          <p:cNvPr id="4" name="矩形 3"/>
          <p:cNvSpPr/>
          <p:nvPr/>
        </p:nvSpPr>
        <p:spPr>
          <a:xfrm>
            <a:off x="8349542" y="3143161"/>
            <a:ext cx="3192780" cy="18782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50000"/>
              </a:lnSpc>
            </a:pPr>
            <a:r>
              <a:rPr lang="zh-CN" sz="2000" dirty="0">
                <a:solidFill>
                  <a:srgbClr val="FF0000"/>
                </a:solidFill>
                <a:latin typeface="微软雅黑" panose="020B0503020204020204" pitchFamily="34" charset="-122"/>
                <a:ea typeface="微软雅黑" panose="020B0503020204020204" pitchFamily="34" charset="-122"/>
              </a:rPr>
              <a:t>数据</a:t>
            </a:r>
            <a:r>
              <a:rPr lang="zh-CN" altLang="en-US" sz="2000" dirty="0">
                <a:solidFill>
                  <a:srgbClr val="FF0000"/>
                </a:solidFill>
                <a:latin typeface="微软雅黑" panose="020B0503020204020204" pitchFamily="34" charset="-122"/>
                <a:ea typeface="微软雅黑" panose="020B0503020204020204" pitchFamily="34" charset="-122"/>
              </a:rPr>
              <a:t>类型为</a:t>
            </a:r>
            <a:r>
              <a:rPr lang="en-US" altLang="zh-CN" sz="2000" dirty="0">
                <a:solidFill>
                  <a:srgbClr val="FF0000"/>
                </a:solidFill>
                <a:latin typeface="微软雅黑" panose="020B0503020204020204" pitchFamily="34" charset="-122"/>
                <a:ea typeface="微软雅黑" panose="020B0503020204020204" pitchFamily="34" charset="-122"/>
              </a:rPr>
              <a:t>STRUCT</a:t>
            </a:r>
            <a:r>
              <a:rPr lang="zh-CN" altLang="en-US" sz="2000" dirty="0">
                <a:solidFill>
                  <a:srgbClr val="FF0000"/>
                </a:solidFill>
                <a:latin typeface="微软雅黑" panose="020B0503020204020204" pitchFamily="34" charset="-122"/>
                <a:ea typeface="微软雅黑" panose="020B0503020204020204" pitchFamily="34" charset="-122"/>
              </a:rPr>
              <a:t>的字段需要在创建时指定点（</a:t>
            </a:r>
            <a:r>
              <a:rPr lang="en-US" altLang="zh-CN" sz="2000" dirty="0">
                <a:solidFill>
                  <a:srgbClr val="FF0000"/>
                </a:solidFill>
                <a:latin typeface="微软雅黑" panose="020B0503020204020204" pitchFamily="34" charset="-122"/>
                <a:ea typeface="微软雅黑" panose="020B0503020204020204" pitchFamily="34" charset="-122"/>
              </a:rPr>
              <a:t>a,b,c</a:t>
            </a:r>
            <a:r>
              <a:rPr lang="zh-CN" altLang="en-US" sz="2000" dirty="0">
                <a:solidFill>
                  <a:srgbClr val="FF0000"/>
                </a:solidFill>
                <a:latin typeface="微软雅黑" panose="020B0503020204020204" pitchFamily="34" charset="-122"/>
                <a:ea typeface="微软雅黑" panose="020B0503020204020204" pitchFamily="34" charset="-122"/>
              </a:rPr>
              <a:t>）以及点对应元素的数据类型。</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0" y="266995"/>
            <a:ext cx="5671595"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None/>
            </a:pP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本章小结</a:t>
            </a:r>
            <a:endParaRPr lang="en-GB" altLang="zh-CN" sz="2400" b="1" dirty="0">
              <a:solidFill>
                <a:srgbClr val="595959"/>
              </a:solidFill>
              <a:latin typeface="微软雅黑" panose="020B0503020204020204" pitchFamily="34" charset="-122"/>
              <a:ea typeface="微软雅黑" panose="020B0503020204020204" pitchFamily="34" charset="-122"/>
              <a:cs typeface="+mn-ea"/>
              <a:sym typeface="+mn-lt"/>
            </a:endParaRPr>
          </a:p>
        </p:txBody>
      </p:sp>
      <p:sp>
        <p:nvSpPr>
          <p:cNvPr id="100" name="文本框 99"/>
          <p:cNvSpPr txBox="1"/>
          <p:nvPr/>
        </p:nvSpPr>
        <p:spPr>
          <a:xfrm>
            <a:off x="1025366" y="1999139"/>
            <a:ext cx="10139680" cy="2861310"/>
          </a:xfrm>
          <a:prstGeom prst="rect">
            <a:avLst/>
          </a:prstGeom>
          <a:noFill/>
          <a:ln w="9525">
            <a:noFill/>
          </a:ln>
        </p:spPr>
        <p:txBody>
          <a:bodyPr wrap="square">
            <a:spAutoFit/>
          </a:bodyPr>
          <a:lstStyle/>
          <a:p>
            <a:pPr indent="26670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本章主要对Hive的基础知识进行讲解。首先介绍</a:t>
            </a:r>
            <a:r>
              <a:rPr sz="2000" b="0" dirty="0">
                <a:solidFill>
                  <a:schemeClr val="accent1"/>
                </a:solidFill>
                <a:latin typeface="微软雅黑" panose="020B0503020204020204" pitchFamily="34" charset="-122"/>
                <a:ea typeface="微软雅黑" panose="020B0503020204020204" pitchFamily="34" charset="-122"/>
              </a:rPr>
              <a:t>数据仓库</a:t>
            </a:r>
            <a:r>
              <a:rPr sz="2000" b="0" dirty="0">
                <a:solidFill>
                  <a:srgbClr val="595959"/>
                </a:solidFill>
                <a:latin typeface="微软雅黑" panose="020B0503020204020204" pitchFamily="34" charset="-122"/>
                <a:ea typeface="微软雅黑" panose="020B0503020204020204" pitchFamily="34" charset="-122"/>
              </a:rPr>
              <a:t>，即</a:t>
            </a:r>
            <a:r>
              <a:rPr sz="2000" b="0" dirty="0">
                <a:solidFill>
                  <a:schemeClr val="accent1"/>
                </a:solidFill>
                <a:latin typeface="微软雅黑" panose="020B0503020204020204" pitchFamily="34" charset="-122"/>
                <a:ea typeface="微软雅黑" panose="020B0503020204020204" pitchFamily="34" charset="-122"/>
              </a:rPr>
              <a:t>数据仓库简介</a:t>
            </a:r>
            <a:r>
              <a:rPr sz="2000" b="0" dirty="0">
                <a:solidFill>
                  <a:srgbClr val="595959"/>
                </a:solidFill>
                <a:latin typeface="微软雅黑" panose="020B0503020204020204" pitchFamily="34" charset="-122"/>
                <a:ea typeface="微软雅黑" panose="020B0503020204020204" pitchFamily="34" charset="-122"/>
              </a:rPr>
              <a:t>、</a:t>
            </a:r>
            <a:r>
              <a:rPr sz="2000" b="0" dirty="0">
                <a:solidFill>
                  <a:schemeClr val="accent1"/>
                </a:solidFill>
                <a:latin typeface="微软雅黑" panose="020B0503020204020204" pitchFamily="34" charset="-122"/>
                <a:ea typeface="微软雅黑" panose="020B0503020204020204" pitchFamily="34" charset="-122"/>
              </a:rPr>
              <a:t>数据仓库</a:t>
            </a:r>
          </a:p>
          <a:p>
            <a:pPr indent="266700" fontAlgn="auto">
              <a:lnSpc>
                <a:spcPct val="150000"/>
              </a:lnSpc>
            </a:pPr>
            <a:r>
              <a:rPr sz="2000" b="0" dirty="0">
                <a:solidFill>
                  <a:schemeClr val="accent1"/>
                </a:solidFill>
                <a:latin typeface="微软雅黑" panose="020B0503020204020204" pitchFamily="34" charset="-122"/>
                <a:ea typeface="微软雅黑" panose="020B0503020204020204" pitchFamily="34" charset="-122"/>
              </a:rPr>
              <a:t>分层</a:t>
            </a:r>
            <a:r>
              <a:rPr sz="2000" b="0" dirty="0">
                <a:solidFill>
                  <a:srgbClr val="595959"/>
                </a:solidFill>
                <a:latin typeface="微软雅黑" panose="020B0503020204020204" pitchFamily="34" charset="-122"/>
                <a:ea typeface="微软雅黑" panose="020B0503020204020204" pitchFamily="34" charset="-122"/>
              </a:rPr>
              <a:t>、</a:t>
            </a:r>
            <a:r>
              <a:rPr sz="2000" b="0" dirty="0">
                <a:solidFill>
                  <a:schemeClr val="accent1"/>
                </a:solidFill>
                <a:latin typeface="微软雅黑" panose="020B0503020204020204" pitchFamily="34" charset="-122"/>
                <a:ea typeface="微软雅黑" panose="020B0503020204020204" pitchFamily="34" charset="-122"/>
              </a:rPr>
              <a:t>数据仓库的数据模型</a:t>
            </a:r>
            <a:r>
              <a:rPr sz="2000" b="0" dirty="0">
                <a:solidFill>
                  <a:srgbClr val="595959"/>
                </a:solidFill>
                <a:latin typeface="微软雅黑" panose="020B0503020204020204" pitchFamily="34" charset="-122"/>
                <a:ea typeface="微软雅黑" panose="020B0503020204020204" pitchFamily="34" charset="-122"/>
              </a:rPr>
              <a:t>，希望读者可以了解数据仓库的基本概念；其次介绍Hive的</a:t>
            </a:r>
          </a:p>
          <a:p>
            <a:pPr indent="26670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概念，希望读者可以了解Hive由来、概念以及和关系型数据库MySQL的区别；然后介</a:t>
            </a:r>
          </a:p>
          <a:p>
            <a:pPr indent="26670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绍Hive架构，希望读者可以理解</a:t>
            </a:r>
            <a:r>
              <a:rPr sz="2000" b="0" dirty="0">
                <a:solidFill>
                  <a:schemeClr val="accent1"/>
                </a:solidFill>
                <a:latin typeface="微软雅黑" panose="020B0503020204020204" pitchFamily="34" charset="-122"/>
                <a:ea typeface="微软雅黑" panose="020B0503020204020204" pitchFamily="34" charset="-122"/>
              </a:rPr>
              <a:t>Hive架构</a:t>
            </a:r>
            <a:r>
              <a:rPr sz="2000" b="0" dirty="0">
                <a:solidFill>
                  <a:srgbClr val="595959"/>
                </a:solidFill>
                <a:latin typeface="微软雅黑" panose="020B0503020204020204" pitchFamily="34" charset="-122"/>
                <a:ea typeface="微软雅黑" panose="020B0503020204020204" pitchFamily="34" charset="-122"/>
              </a:rPr>
              <a:t>以及</a:t>
            </a:r>
            <a:r>
              <a:rPr sz="2000" b="0" dirty="0">
                <a:solidFill>
                  <a:schemeClr val="accent1"/>
                </a:solidFill>
                <a:latin typeface="微软雅黑" panose="020B0503020204020204" pitchFamily="34" charset="-122"/>
                <a:ea typeface="微软雅黑" panose="020B0503020204020204" pitchFamily="34" charset="-122"/>
              </a:rPr>
              <a:t>架构的组成</a:t>
            </a:r>
            <a:r>
              <a:rPr sz="2000" b="0" dirty="0">
                <a:solidFill>
                  <a:srgbClr val="595959"/>
                </a:solidFill>
                <a:latin typeface="微软雅黑" panose="020B0503020204020204" pitchFamily="34" charset="-122"/>
                <a:ea typeface="微软雅黑" panose="020B0503020204020204" pitchFamily="34" charset="-122"/>
              </a:rPr>
              <a:t>；接着介绍</a:t>
            </a:r>
            <a:r>
              <a:rPr sz="2000" b="0" dirty="0">
                <a:solidFill>
                  <a:schemeClr val="accent1"/>
                </a:solidFill>
                <a:latin typeface="微软雅黑" panose="020B0503020204020204" pitchFamily="34" charset="-122"/>
                <a:ea typeface="微软雅黑" panose="020B0503020204020204" pitchFamily="34" charset="-122"/>
              </a:rPr>
              <a:t>Hive工作原理</a:t>
            </a:r>
            <a:r>
              <a:rPr sz="2000" b="0" dirty="0">
                <a:solidFill>
                  <a:srgbClr val="595959"/>
                </a:solidFill>
                <a:latin typeface="微软雅黑" panose="020B0503020204020204" pitchFamily="34" charset="-122"/>
                <a:ea typeface="微软雅黑" panose="020B0503020204020204" pitchFamily="34" charset="-122"/>
              </a:rPr>
              <a:t>，</a:t>
            </a:r>
          </a:p>
          <a:p>
            <a:pPr indent="26670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使得读者熟悉</a:t>
            </a:r>
            <a:r>
              <a:rPr sz="2000" b="0" dirty="0">
                <a:solidFill>
                  <a:schemeClr val="accent1"/>
                </a:solidFill>
                <a:latin typeface="微软雅黑" panose="020B0503020204020204" pitchFamily="34" charset="-122"/>
                <a:ea typeface="微软雅黑" panose="020B0503020204020204" pitchFamily="34" charset="-122"/>
              </a:rPr>
              <a:t>Hive内部的工作流程</a:t>
            </a:r>
            <a:r>
              <a:rPr sz="2000" b="0" dirty="0">
                <a:solidFill>
                  <a:srgbClr val="595959"/>
                </a:solidFill>
                <a:latin typeface="微软雅黑" panose="020B0503020204020204" pitchFamily="34" charset="-122"/>
                <a:ea typeface="微软雅黑" panose="020B0503020204020204" pitchFamily="34" charset="-122"/>
              </a:rPr>
              <a:t>；最后介绍</a:t>
            </a:r>
            <a:r>
              <a:rPr sz="2000" b="0" dirty="0">
                <a:solidFill>
                  <a:schemeClr val="accent1"/>
                </a:solidFill>
                <a:latin typeface="微软雅黑" panose="020B0503020204020204" pitchFamily="34" charset="-122"/>
                <a:ea typeface="微软雅黑" panose="020B0503020204020204" pitchFamily="34" charset="-122"/>
              </a:rPr>
              <a:t>Hive数据类型</a:t>
            </a:r>
            <a:r>
              <a:rPr sz="2000" b="0" dirty="0">
                <a:solidFill>
                  <a:srgbClr val="595959"/>
                </a:solidFill>
                <a:latin typeface="微软雅黑" panose="020B0503020204020204" pitchFamily="34" charset="-122"/>
                <a:ea typeface="微软雅黑" panose="020B0503020204020204" pitchFamily="34" charset="-122"/>
              </a:rPr>
              <a:t>，主要包括</a:t>
            </a:r>
            <a:r>
              <a:rPr sz="2000" b="0" dirty="0">
                <a:solidFill>
                  <a:schemeClr val="accent1"/>
                </a:solidFill>
                <a:latin typeface="微软雅黑" panose="020B0503020204020204" pitchFamily="34" charset="-122"/>
                <a:ea typeface="微软雅黑" panose="020B0503020204020204" pitchFamily="34" charset="-122"/>
              </a:rPr>
              <a:t>基本数据类型</a:t>
            </a:r>
          </a:p>
          <a:p>
            <a:pPr indent="266700" fontAlgn="auto">
              <a:lnSpc>
                <a:spcPct val="150000"/>
              </a:lnSpc>
            </a:pPr>
            <a:r>
              <a:rPr sz="2000" b="0" dirty="0">
                <a:solidFill>
                  <a:srgbClr val="595959"/>
                </a:solidFill>
                <a:latin typeface="微软雅黑" panose="020B0503020204020204" pitchFamily="34" charset="-122"/>
                <a:ea typeface="微软雅黑" panose="020B0503020204020204" pitchFamily="34" charset="-122"/>
              </a:rPr>
              <a:t>和</a:t>
            </a:r>
            <a:r>
              <a:rPr sz="2000" b="0" dirty="0">
                <a:solidFill>
                  <a:schemeClr val="accent1"/>
                </a:solidFill>
                <a:latin typeface="微软雅黑" panose="020B0503020204020204" pitchFamily="34" charset="-122"/>
                <a:ea typeface="微软雅黑" panose="020B0503020204020204" pitchFamily="34" charset="-122"/>
              </a:rPr>
              <a:t>集合数据类型</a:t>
            </a:r>
            <a:r>
              <a:rPr sz="2000" b="0" dirty="0">
                <a:solidFill>
                  <a:srgbClr val="595959"/>
                </a:solidFill>
                <a:latin typeface="微软雅黑" panose="020B0503020204020204" pitchFamily="34" charset="-122"/>
                <a:ea typeface="微软雅黑" panose="020B0503020204020204" pitchFamily="34" charset="-122"/>
              </a:rPr>
              <a:t>，希望读者理解Hive数据类型，便于后续创建数据表使用。</a:t>
            </a:r>
            <a:endParaRPr sz="2000" dirty="0">
              <a:solidFill>
                <a:srgbClr val="59595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837863" y="572758"/>
            <a:ext cx="3007988" cy="662532"/>
          </a:xfrm>
          <a:prstGeom prst="rect">
            <a:avLst/>
          </a:prstGeom>
        </p:spPr>
        <p:txBody>
          <a:bodyPr lIns="121917" tIns="60958" rIns="121917" bIns="60958"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b="1" dirty="0">
                <a:solidFill>
                  <a:srgbClr val="1369B2"/>
                </a:solidFill>
                <a:latin typeface="微软雅黑" panose="020B0503020204020204" pitchFamily="34" charset="-122"/>
                <a:ea typeface="微软雅黑" panose="020B0503020204020204" pitchFamily="34" charset="-122"/>
                <a:cs typeface="+mn-ea"/>
                <a:sym typeface="+mn-lt"/>
              </a:rPr>
              <a:t>目录</a:t>
            </a:r>
            <a:r>
              <a:rPr lang="en-US" altLang="zh-CN" b="1" dirty="0">
                <a:solidFill>
                  <a:srgbClr val="1369B2"/>
                </a:solidFill>
                <a:latin typeface="微软雅黑" panose="020B0503020204020204" pitchFamily="34" charset="-122"/>
                <a:ea typeface="微软雅黑" panose="020B0503020204020204" pitchFamily="34" charset="-122"/>
                <a:cs typeface="+mn-ea"/>
                <a:sym typeface="+mn-lt"/>
              </a:rPr>
              <a:t>/</a:t>
            </a:r>
            <a:r>
              <a:rPr lang="en-US" altLang="zh-CN" sz="2400" dirty="0">
                <a:solidFill>
                  <a:srgbClr val="1369B2"/>
                </a:solidFill>
                <a:latin typeface="微软雅黑" panose="020B0503020204020204" pitchFamily="34" charset="-122"/>
                <a:ea typeface="微软雅黑" panose="020B0503020204020204" pitchFamily="34" charset="-122"/>
                <a:cs typeface="+mn-ea"/>
                <a:sym typeface="+mn-lt"/>
              </a:rPr>
              <a:t>Contents</a:t>
            </a:r>
            <a:endParaRPr lang="en-GB" sz="2400" dirty="0">
              <a:solidFill>
                <a:srgbClr val="1369B2"/>
              </a:solidFill>
              <a:latin typeface="微软雅黑" panose="020B0503020204020204" pitchFamily="34" charset="-122"/>
              <a:ea typeface="微软雅黑" panose="020B0503020204020204" pitchFamily="34" charset="-122"/>
              <a:cs typeface="+mn-ea"/>
              <a:sym typeface="+mn-lt"/>
            </a:endParaRPr>
          </a:p>
        </p:txBody>
      </p:sp>
      <p:grpSp>
        <p:nvGrpSpPr>
          <p:cNvPr id="45" name="组合 44"/>
          <p:cNvGrpSpPr/>
          <p:nvPr/>
        </p:nvGrpSpPr>
        <p:grpSpPr>
          <a:xfrm>
            <a:off x="3119265" y="1933199"/>
            <a:ext cx="1192190" cy="613062"/>
            <a:chOff x="2215144" y="982844"/>
            <a:chExt cx="1244730" cy="842780"/>
          </a:xfrm>
        </p:grpSpPr>
        <p:sp>
          <p:nvSpPr>
            <p:cNvPr id="46" name="平行四边形 45"/>
            <p:cNvSpPr/>
            <p:nvPr/>
          </p:nvSpPr>
          <p:spPr>
            <a:xfrm>
              <a:off x="2215144" y="982844"/>
              <a:ext cx="1120898" cy="842780"/>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47" name="文本框 9"/>
            <p:cNvSpPr txBox="1"/>
            <p:nvPr/>
          </p:nvSpPr>
          <p:spPr>
            <a:xfrm>
              <a:off x="2393075" y="1005670"/>
              <a:ext cx="1066799" cy="803893"/>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01</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48" name="组合 47"/>
          <p:cNvGrpSpPr/>
          <p:nvPr/>
        </p:nvGrpSpPr>
        <p:grpSpPr>
          <a:xfrm>
            <a:off x="3119265" y="2853597"/>
            <a:ext cx="1192190" cy="618406"/>
            <a:chOff x="2215144" y="2026500"/>
            <a:chExt cx="1244730" cy="850129"/>
          </a:xfrm>
        </p:grpSpPr>
        <p:sp>
          <p:nvSpPr>
            <p:cNvPr id="49" name="平行四边形 48"/>
            <p:cNvSpPr/>
            <p:nvPr/>
          </p:nvSpPr>
          <p:spPr>
            <a:xfrm>
              <a:off x="2215144" y="2033848"/>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0" name="文本框 10"/>
            <p:cNvSpPr txBox="1"/>
            <p:nvPr/>
          </p:nvSpPr>
          <p:spPr>
            <a:xfrm>
              <a:off x="2393075" y="2026500"/>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02</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1" name="组合 50"/>
          <p:cNvGrpSpPr/>
          <p:nvPr/>
        </p:nvGrpSpPr>
        <p:grpSpPr>
          <a:xfrm>
            <a:off x="3119265" y="3784175"/>
            <a:ext cx="1192190" cy="614525"/>
            <a:chOff x="2215144" y="3084852"/>
            <a:chExt cx="1244730" cy="844793"/>
          </a:xfrm>
        </p:grpSpPr>
        <p:sp>
          <p:nvSpPr>
            <p:cNvPr id="52" name="平行四边形 51"/>
            <p:cNvSpPr/>
            <p:nvPr/>
          </p:nvSpPr>
          <p:spPr>
            <a:xfrm>
              <a:off x="2215144" y="3084852"/>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3" name="文本框 11"/>
            <p:cNvSpPr txBox="1"/>
            <p:nvPr/>
          </p:nvSpPr>
          <p:spPr>
            <a:xfrm>
              <a:off x="2393075" y="3125750"/>
              <a:ext cx="1066799" cy="803895"/>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03</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4" name="组合 53"/>
          <p:cNvGrpSpPr/>
          <p:nvPr/>
        </p:nvGrpSpPr>
        <p:grpSpPr>
          <a:xfrm>
            <a:off x="3119265" y="4710448"/>
            <a:ext cx="1192190" cy="613061"/>
            <a:chOff x="2215144" y="4135856"/>
            <a:chExt cx="1244730" cy="842781"/>
          </a:xfrm>
        </p:grpSpPr>
        <p:sp>
          <p:nvSpPr>
            <p:cNvPr id="55" name="平行四边形 54"/>
            <p:cNvSpPr/>
            <p:nvPr/>
          </p:nvSpPr>
          <p:spPr>
            <a:xfrm>
              <a:off x="2215144" y="4135856"/>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6" name="文本框 12"/>
            <p:cNvSpPr txBox="1"/>
            <p:nvPr/>
          </p:nvSpPr>
          <p:spPr>
            <a:xfrm>
              <a:off x="2393075" y="4169272"/>
              <a:ext cx="1066799" cy="803896"/>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04</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57" name="组合 56"/>
          <p:cNvGrpSpPr/>
          <p:nvPr/>
        </p:nvGrpSpPr>
        <p:grpSpPr>
          <a:xfrm>
            <a:off x="3119263" y="5636184"/>
            <a:ext cx="1179161" cy="643673"/>
            <a:chOff x="2215144" y="5186859"/>
            <a:chExt cx="1231128" cy="884866"/>
          </a:xfrm>
        </p:grpSpPr>
        <p:sp>
          <p:nvSpPr>
            <p:cNvPr id="58" name="平行四边形 57"/>
            <p:cNvSpPr/>
            <p:nvPr/>
          </p:nvSpPr>
          <p:spPr>
            <a:xfrm>
              <a:off x="2215144" y="5186859"/>
              <a:ext cx="1120898" cy="842781"/>
            </a:xfrm>
            <a:prstGeom prst="parallelogram">
              <a:avLst>
                <a:gd name="adj" fmla="val 48207"/>
              </a:avLst>
            </a:prstGeom>
            <a:solidFill>
              <a:srgbClr val="1369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微软雅黑" panose="020B0503020204020204" pitchFamily="34" charset="-122"/>
                <a:ea typeface="微软雅黑" panose="020B0503020204020204" pitchFamily="34" charset="-122"/>
                <a:cs typeface="+mn-ea"/>
                <a:sym typeface="+mn-lt"/>
              </a:endParaRPr>
            </a:p>
          </p:txBody>
        </p:sp>
        <p:sp>
          <p:nvSpPr>
            <p:cNvPr id="59" name="文本框 13"/>
            <p:cNvSpPr txBox="1"/>
            <p:nvPr/>
          </p:nvSpPr>
          <p:spPr>
            <a:xfrm>
              <a:off x="2379473" y="5267827"/>
              <a:ext cx="1066799" cy="803898"/>
            </a:xfrm>
            <a:prstGeom prst="rect">
              <a:avLst/>
            </a:prstGeom>
            <a:noFill/>
          </p:spPr>
          <p:txBody>
            <a:bodyPr wrap="square" rtlCol="0">
              <a:spAutoFit/>
            </a:bodyPr>
            <a:lstStyle/>
            <a:p>
              <a:r>
                <a:rPr lang="en-US" altLang="zh-CN" sz="3200" dirty="0">
                  <a:solidFill>
                    <a:schemeClr val="bg1"/>
                  </a:solidFill>
                  <a:latin typeface="微软雅黑" panose="020B0503020204020204" pitchFamily="34" charset="-122"/>
                  <a:ea typeface="微软雅黑" panose="020B0503020204020204" pitchFamily="34" charset="-122"/>
                  <a:cs typeface="+mn-ea"/>
                  <a:sym typeface="+mn-lt"/>
                </a:rPr>
                <a:t>05</a:t>
              </a:r>
              <a:endParaRPr lang="zh-CN" altLang="en-US" sz="3200" dirty="0">
                <a:solidFill>
                  <a:schemeClr val="bg1"/>
                </a:solidFill>
                <a:latin typeface="微软雅黑" panose="020B0503020204020204" pitchFamily="34" charset="-122"/>
                <a:ea typeface="微软雅黑" panose="020B0503020204020204" pitchFamily="34" charset="-122"/>
                <a:cs typeface="+mn-ea"/>
                <a:sym typeface="+mn-lt"/>
              </a:endParaRPr>
            </a:p>
          </p:txBody>
        </p:sp>
      </p:grpSp>
      <p:grpSp>
        <p:nvGrpSpPr>
          <p:cNvPr id="60" name="组合 59"/>
          <p:cNvGrpSpPr/>
          <p:nvPr/>
        </p:nvGrpSpPr>
        <p:grpSpPr>
          <a:xfrm>
            <a:off x="4024817" y="1911020"/>
            <a:ext cx="5142331" cy="613062"/>
            <a:chOff x="4315150" y="953426"/>
            <a:chExt cx="3857250" cy="540057"/>
          </a:xfrm>
        </p:grpSpPr>
        <p:sp>
          <p:nvSpPr>
            <p:cNvPr id="61" name="矩形 60"/>
            <p:cNvSpPr/>
            <p:nvPr/>
          </p:nvSpPr>
          <p:spPr>
            <a:xfrm>
              <a:off x="4841196" y="1036090"/>
              <a:ext cx="2827147" cy="331154"/>
            </a:xfrm>
            <a:prstGeom prst="rect">
              <a:avLst/>
            </a:prstGeom>
            <a:ln w="15875">
              <a:noFill/>
            </a:ln>
          </p:spPr>
          <p:txBody>
            <a:bodyPr wrap="square" lIns="68580" tIns="34290" rIns="68580" bIns="34290">
              <a:spAutoFit/>
            </a:bodyPr>
            <a:lstStyle/>
            <a:p>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认识数据仓库</a:t>
              </a:r>
              <a:endParaRPr lang="en-GB" altLang="zh-CN" sz="2000" dirty="0">
                <a:solidFill>
                  <a:srgbClr val="1369B2"/>
                </a:solidFill>
                <a:latin typeface="微软雅黑" panose="020B0503020204020204" pitchFamily="34" charset="-122"/>
                <a:ea typeface="微软雅黑" panose="020B0503020204020204" pitchFamily="34" charset="-122"/>
                <a:cs typeface="+mn-ea"/>
                <a:sym typeface="+mn-lt"/>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3" name="组合 62"/>
          <p:cNvGrpSpPr/>
          <p:nvPr/>
        </p:nvGrpSpPr>
        <p:grpSpPr>
          <a:xfrm>
            <a:off x="4024817" y="2836771"/>
            <a:ext cx="5142331" cy="613062"/>
            <a:chOff x="4315150" y="1647579"/>
            <a:chExt cx="3857250" cy="540057"/>
          </a:xfrm>
        </p:grpSpPr>
        <p:sp>
          <p:nvSpPr>
            <p:cNvPr id="64" name="矩形 63"/>
            <p:cNvSpPr/>
            <p:nvPr/>
          </p:nvSpPr>
          <p:spPr>
            <a:xfrm>
              <a:off x="4841196" y="1730243"/>
              <a:ext cx="2827147" cy="331154"/>
            </a:xfrm>
            <a:prstGeom prst="rect">
              <a:avLst/>
            </a:prstGeom>
            <a:ln w="15875">
              <a:noFill/>
            </a:ln>
          </p:spPr>
          <p:txBody>
            <a:bodyPr wrap="square" lIns="68580" tIns="34290" rIns="68580" bIns="34290">
              <a:spAutoFit/>
            </a:bodyPr>
            <a:lstStyle/>
            <a:p>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概述</a:t>
              </a: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6" name="组合 65"/>
          <p:cNvGrpSpPr/>
          <p:nvPr/>
        </p:nvGrpSpPr>
        <p:grpSpPr>
          <a:xfrm>
            <a:off x="4024817" y="3762522"/>
            <a:ext cx="5142331" cy="613062"/>
            <a:chOff x="4315150" y="2341731"/>
            <a:chExt cx="3857250" cy="540057"/>
          </a:xfrm>
        </p:grpSpPr>
        <p:sp>
          <p:nvSpPr>
            <p:cNvPr id="67" name="矩形 66"/>
            <p:cNvSpPr/>
            <p:nvPr/>
          </p:nvSpPr>
          <p:spPr>
            <a:xfrm>
              <a:off x="4841197" y="2424395"/>
              <a:ext cx="2827146" cy="331154"/>
            </a:xfrm>
            <a:prstGeom prst="rect">
              <a:avLst/>
            </a:prstGeom>
            <a:ln w="15875">
              <a:noFill/>
            </a:ln>
          </p:spPr>
          <p:txBody>
            <a:bodyPr wrap="square" lIns="68580" tIns="34290" rIns="68580" bIns="34290">
              <a:spAutoFit/>
            </a:bodyPr>
            <a:lstStyle/>
            <a:p>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架构</a:t>
              </a: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9" name="组合 68"/>
          <p:cNvGrpSpPr/>
          <p:nvPr/>
        </p:nvGrpSpPr>
        <p:grpSpPr>
          <a:xfrm>
            <a:off x="4024817" y="4688273"/>
            <a:ext cx="5142331" cy="613062"/>
            <a:chOff x="4315150" y="3035884"/>
            <a:chExt cx="3857250" cy="540057"/>
          </a:xfrm>
        </p:grpSpPr>
        <p:sp>
          <p:nvSpPr>
            <p:cNvPr id="70" name="矩形 69"/>
            <p:cNvSpPr/>
            <p:nvPr/>
          </p:nvSpPr>
          <p:spPr>
            <a:xfrm>
              <a:off x="4841196" y="3118548"/>
              <a:ext cx="2827147" cy="331154"/>
            </a:xfrm>
            <a:prstGeom prst="rect">
              <a:avLst/>
            </a:prstGeom>
            <a:ln w="15875">
              <a:noFill/>
            </a:ln>
          </p:spPr>
          <p:txBody>
            <a:bodyPr wrap="square" lIns="68580" tIns="34290" rIns="68580" bIns="34290">
              <a:spAutoFit/>
            </a:bodyPr>
            <a:lstStyle/>
            <a:p>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工作原理</a:t>
              </a: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grpSp>
        <p:nvGrpSpPr>
          <p:cNvPr id="72" name="组合 71"/>
          <p:cNvGrpSpPr/>
          <p:nvPr/>
        </p:nvGrpSpPr>
        <p:grpSpPr>
          <a:xfrm>
            <a:off x="4024817" y="5614026"/>
            <a:ext cx="5142331" cy="613062"/>
            <a:chOff x="4315150" y="3730038"/>
            <a:chExt cx="3857250" cy="540057"/>
          </a:xfrm>
        </p:grpSpPr>
        <p:sp>
          <p:nvSpPr>
            <p:cNvPr id="73" name="矩形 72"/>
            <p:cNvSpPr/>
            <p:nvPr/>
          </p:nvSpPr>
          <p:spPr>
            <a:xfrm>
              <a:off x="4841197" y="3812702"/>
              <a:ext cx="2827146" cy="331154"/>
            </a:xfrm>
            <a:prstGeom prst="rect">
              <a:avLst/>
            </a:prstGeom>
            <a:ln w="15875">
              <a:noFill/>
            </a:ln>
          </p:spPr>
          <p:txBody>
            <a:bodyPr wrap="square" lIns="68580" tIns="34290" rIns="68580" bIns="34290">
              <a:spAutoFit/>
            </a:bodyPr>
            <a:lstStyle/>
            <a:p>
              <a:r>
                <a:rPr 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Hive </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数据类型</a:t>
              </a: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200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3970118" y="3014256"/>
            <a:ext cx="6733001" cy="829945"/>
          </a:xfrm>
          <a:prstGeom prst="rect">
            <a:avLst/>
          </a:prstGeom>
          <a:noFill/>
        </p:spPr>
        <p:txBody>
          <a:bodyPr wrap="square" lIns="91443" tIns="45720" rIns="91443" bIns="45720" rtlCol="0">
            <a:spAutoFit/>
          </a:bodyPr>
          <a:lstStyle/>
          <a:p>
            <a:r>
              <a:rPr lang="zh-CN" altLang="en-US" sz="4800" b="1" dirty="0">
                <a:solidFill>
                  <a:srgbClr val="595959"/>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认识</a:t>
            </a:r>
            <a:r>
              <a:rPr lang="zh-CN" altLang="en-US" sz="4800" b="1" dirty="0">
                <a:solidFill>
                  <a:schemeClr val="accent1"/>
                </a:solidFill>
                <a:latin typeface="微软雅黑" panose="020B0503020204020204" pitchFamily="34" charset="-122"/>
                <a:ea typeface="微软雅黑" panose="020B0503020204020204" pitchFamily="34" charset="-122"/>
                <a:cs typeface="+mn-ea"/>
                <a:sym typeface="Source Han Sans K Bold" panose="020B0800000000000000" pitchFamily="34" charset="-128"/>
              </a:rPr>
              <a:t>数据仓库</a:t>
            </a:r>
          </a:p>
        </p:txBody>
      </p:sp>
      <p:sp>
        <p:nvSpPr>
          <p:cNvPr id="2" name="TextBox 48"/>
          <p:cNvSpPr txBox="1"/>
          <p:nvPr/>
        </p:nvSpPr>
        <p:spPr>
          <a:xfrm>
            <a:off x="1626870" y="2809240"/>
            <a:ext cx="1734820" cy="1106805"/>
          </a:xfrm>
          <a:prstGeom prst="rect">
            <a:avLst/>
          </a:prstGeom>
          <a:noFill/>
        </p:spPr>
        <p:txBody>
          <a:bodyPr wrap="square" lIns="91443" tIns="45720" rIns="91443" bIns="45720" rtlCol="0">
            <a:spAutoFit/>
          </a:bodyPr>
          <a:lstStyle/>
          <a:p>
            <a:r>
              <a:rPr lang="en-US" altLang="en-GB" sz="6600" b="1" dirty="0">
                <a:solidFill>
                  <a:srgbClr val="FAFAFA"/>
                </a:solidFill>
                <a:latin typeface="微软雅黑" panose="020B0503020204020204" pitchFamily="34" charset="-122"/>
                <a:ea typeface="微软雅黑" panose="020B0503020204020204" pitchFamily="34" charset="-122"/>
                <a:cs typeface="+mn-ea"/>
                <a:sym typeface="+mn-lt"/>
              </a:rPr>
              <a:t>1.1</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4459" y="405458"/>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认识数据仓库</a:t>
            </a:r>
          </a:p>
          <a:p>
            <a:pPr algn="l"/>
            <a:endParaRPr lang="zh-CN" altLang="en-US" sz="2400" b="1" dirty="0">
              <a:solidFill>
                <a:srgbClr val="595959"/>
              </a:solidFill>
              <a:latin typeface="微软雅黑" panose="020B0503020204020204" pitchFamily="34" charset="-122"/>
              <a:ea typeface="微软雅黑" panose="020B0503020204020204" pitchFamily="34" charset="-122"/>
              <a:cs typeface="+mn-ea"/>
              <a:sym typeface="+mn-lt"/>
            </a:endParaRPr>
          </a:p>
        </p:txBody>
      </p:sp>
      <p:pic>
        <p:nvPicPr>
          <p:cNvPr id="12" name="图片 11"/>
          <p:cNvPicPr>
            <a:picLocks noChangeAspect="1"/>
          </p:cNvPicPr>
          <p:nvPr/>
        </p:nvPicPr>
        <p:blipFill>
          <a:blip r:embed="rId3"/>
          <a:stretch>
            <a:fillRect/>
          </a:stretch>
        </p:blipFill>
        <p:spPr>
          <a:xfrm>
            <a:off x="944880" y="2215515"/>
            <a:ext cx="2797810" cy="3898265"/>
          </a:xfrm>
          <a:prstGeom prst="rect">
            <a:avLst/>
          </a:prstGeom>
        </p:spPr>
      </p:pic>
      <p:sp>
        <p:nvSpPr>
          <p:cNvPr id="13" name="椭圆形标注 12"/>
          <p:cNvSpPr/>
          <p:nvPr/>
        </p:nvSpPr>
        <p:spPr>
          <a:xfrm>
            <a:off x="2968625" y="1560195"/>
            <a:ext cx="2071370" cy="1493520"/>
          </a:xfrm>
          <a:prstGeom prst="wedgeEllipseCallout">
            <a:avLst/>
          </a:prstGeom>
          <a:solidFill>
            <a:schemeClr val="bg1">
              <a:lumMod val="85000"/>
            </a:schemeClr>
          </a:solidFill>
          <a:ln>
            <a:solidFill>
              <a:srgbClr val="000000">
                <a:alpha val="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t> </a:t>
            </a:r>
          </a:p>
        </p:txBody>
      </p:sp>
      <p:sp>
        <p:nvSpPr>
          <p:cNvPr id="14" name="TextBox 35"/>
          <p:cNvSpPr txBox="1">
            <a:spLocks noChangeArrowheads="1"/>
          </p:cNvSpPr>
          <p:nvPr/>
        </p:nvSpPr>
        <p:spPr bwMode="auto">
          <a:xfrm>
            <a:off x="3247390" y="1638300"/>
            <a:ext cx="1606550" cy="1228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2000" dirty="0">
                <a:solidFill>
                  <a:srgbClr val="595959"/>
                </a:solidFill>
                <a:latin typeface="微软雅黑" panose="020B0503020204020204" pitchFamily="34" charset="-122"/>
                <a:ea typeface="微软雅黑" panose="020B0503020204020204" pitchFamily="34" charset="-122"/>
              </a:rPr>
              <a:t>先定一个</a:t>
            </a:r>
            <a:r>
              <a:rPr lang="zh-CN" altLang="en-US" dirty="0">
                <a:solidFill>
                  <a:srgbClr val="595959"/>
                </a:solidFill>
                <a:latin typeface="微软雅黑" panose="020B0503020204020204" pitchFamily="34" charset="-122"/>
                <a:ea typeface="微软雅黑" panose="020B0503020204020204" pitchFamily="34" charset="-122"/>
              </a:rPr>
              <a:t>小目标！</a:t>
            </a:r>
          </a:p>
        </p:txBody>
      </p:sp>
      <p:sp>
        <p:nvSpPr>
          <p:cNvPr id="15" name="TextBox 35"/>
          <p:cNvSpPr txBox="1">
            <a:spLocks noChangeArrowheads="1"/>
          </p:cNvSpPr>
          <p:nvPr/>
        </p:nvSpPr>
        <p:spPr bwMode="auto">
          <a:xfrm>
            <a:off x="5935354" y="3213770"/>
            <a:ext cx="5669299" cy="1043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l">
              <a:lnSpc>
                <a:spcPct val="150000"/>
              </a:lnSpc>
              <a:buClrTx/>
              <a:buSzTx/>
              <a:buFontTx/>
              <a:defRPr/>
            </a:pP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了解数据仓库，能够描述</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数据仓库的特征</a:t>
            </a:r>
            <a:r>
              <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字魂58号-创中黑" panose="00000500000000000000" pitchFamily="2" charset="-122"/>
              </a:rPr>
              <a:t>和</a:t>
            </a:r>
            <a:r>
              <a:rPr lang="zh-CN" altLang="en-US" sz="2000" dirty="0">
                <a:solidFill>
                  <a:schemeClr val="accent1"/>
                </a:solidFill>
                <a:latin typeface="微软雅黑" panose="020B0503020204020204" pitchFamily="34" charset="-122"/>
                <a:ea typeface="微软雅黑" panose="020B0503020204020204" pitchFamily="34" charset="-122"/>
                <a:cs typeface="+mn-ea"/>
                <a:sym typeface="字魂58号-创中黑" panose="00000500000000000000" pitchFamily="2" charset="-122"/>
              </a:rPr>
              <a:t>数据模型</a:t>
            </a:r>
            <a:endParaRPr lang="zh-CN" sz="2000" dirty="0">
              <a:latin typeface="微软雅黑" panose="020B0503020204020204" pitchFamily="34" charset="-122"/>
              <a:ea typeface="微软雅黑" panose="020B0503020204020204" pitchFamily="34" charset="-122"/>
            </a:endParaRPr>
          </a:p>
        </p:txBody>
      </p:sp>
      <p:grpSp>
        <p:nvGrpSpPr>
          <p:cNvPr id="19" name="组合 18"/>
          <p:cNvGrpSpPr/>
          <p:nvPr/>
        </p:nvGrpSpPr>
        <p:grpSpPr>
          <a:xfrm>
            <a:off x="5452110" y="3540125"/>
            <a:ext cx="405130" cy="405130"/>
            <a:chOff x="8881" y="4685"/>
            <a:chExt cx="638" cy="638"/>
          </a:xfrm>
        </p:grpSpPr>
        <p:sp>
          <p:nvSpPr>
            <p:cNvPr id="18" name="椭圆 17"/>
            <p:cNvSpPr/>
            <p:nvPr/>
          </p:nvSpPr>
          <p:spPr>
            <a:xfrm>
              <a:off x="8881" y="4685"/>
              <a:ext cx="638" cy="638"/>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8946" y="4750"/>
              <a:ext cx="508" cy="508"/>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认识数据仓库</a:t>
            </a:r>
          </a:p>
        </p:txBody>
      </p:sp>
      <p:sp>
        <p:nvSpPr>
          <p:cNvPr id="6" name="云形标注 5"/>
          <p:cNvSpPr/>
          <p:nvPr/>
        </p:nvSpPr>
        <p:spPr>
          <a:xfrm>
            <a:off x="1401868" y="1155065"/>
            <a:ext cx="6316134" cy="3098800"/>
          </a:xfrm>
          <a:prstGeom prst="cloudCallout">
            <a:avLst>
              <a:gd name="adj1" fmla="val 64873"/>
              <a:gd name="adj2" fmla="val 4234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4000" dirty="0"/>
              <a:t>什么是数据仓库</a:t>
            </a:r>
          </a:p>
        </p:txBody>
      </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2776" t="1975" r="11457" b="7902"/>
          <a:stretch>
            <a:fillRect/>
          </a:stretch>
        </p:blipFill>
        <p:spPr bwMode="auto">
          <a:xfrm>
            <a:off x="8869923" y="1428962"/>
            <a:ext cx="2944985" cy="46736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143691" y="236515"/>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buClrTx/>
              <a:buSzTx/>
              <a:buFontTx/>
            </a:pPr>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认识数据仓库</a:t>
            </a:r>
          </a:p>
        </p:txBody>
      </p:sp>
      <p:sp>
        <p:nvSpPr>
          <p:cNvPr id="100" name="文本框 99"/>
          <p:cNvSpPr txBox="1"/>
          <p:nvPr/>
        </p:nvSpPr>
        <p:spPr>
          <a:xfrm>
            <a:off x="1342678" y="2553176"/>
            <a:ext cx="9913620" cy="1753235"/>
          </a:xfrm>
          <a:prstGeom prst="rect">
            <a:avLst/>
          </a:prstGeom>
          <a:noFill/>
          <a:ln w="9525">
            <a:noFill/>
          </a:ln>
        </p:spPr>
        <p:txBody>
          <a:bodyPr wrap="square">
            <a:spAutoFit/>
          </a:bodyPr>
          <a:lstStyle/>
          <a:p>
            <a:pPr indent="0" fontAlgn="auto">
              <a:lnSpc>
                <a:spcPct val="150000"/>
              </a:lnSpc>
            </a:pPr>
            <a:r>
              <a:rPr lang="zh-CN" b="0" dirty="0">
                <a:latin typeface="微软雅黑" panose="020B0503020204020204" pitchFamily="34" charset="-122"/>
                <a:ea typeface="微软雅黑" panose="020B0503020204020204" pitchFamily="34" charset="-122"/>
              </a:rPr>
              <a:t>数据仓是一个</a:t>
            </a:r>
            <a:r>
              <a:rPr lang="zh-CN" b="0" dirty="0">
                <a:solidFill>
                  <a:srgbClr val="005DA2"/>
                </a:solidFill>
                <a:latin typeface="微软雅黑" panose="020B0503020204020204" pitchFamily="34" charset="-122"/>
                <a:ea typeface="微软雅黑" panose="020B0503020204020204" pitchFamily="34" charset="-122"/>
              </a:rPr>
              <a:t>面向主题</a:t>
            </a:r>
            <a:r>
              <a:rPr lang="zh-CN" b="0" dirty="0">
                <a:latin typeface="微软雅黑" panose="020B0503020204020204" pitchFamily="34" charset="-122"/>
                <a:ea typeface="微软雅黑" panose="020B0503020204020204" pitchFamily="34" charset="-122"/>
              </a:rPr>
              <a:t>的、</a:t>
            </a:r>
            <a:r>
              <a:rPr lang="zh-CN" b="0" dirty="0">
                <a:solidFill>
                  <a:srgbClr val="005DA2"/>
                </a:solidFill>
                <a:latin typeface="微软雅黑" panose="020B0503020204020204" pitchFamily="34" charset="-122"/>
                <a:ea typeface="微软雅黑" panose="020B0503020204020204" pitchFamily="34" charset="-122"/>
              </a:rPr>
              <a:t>数据集成</a:t>
            </a:r>
            <a:r>
              <a:rPr lang="zh-CN" b="0" dirty="0">
                <a:latin typeface="微软雅黑" panose="020B0503020204020204" pitchFamily="34" charset="-122"/>
                <a:ea typeface="微软雅黑" panose="020B0503020204020204" pitchFamily="34" charset="-122"/>
              </a:rPr>
              <a:t>的、</a:t>
            </a:r>
            <a:r>
              <a:rPr lang="zh-CN" b="0" dirty="0">
                <a:solidFill>
                  <a:srgbClr val="005DA2"/>
                </a:solidFill>
                <a:latin typeface="微软雅黑" panose="020B0503020204020204" pitchFamily="34" charset="-122"/>
                <a:ea typeface="微软雅黑" panose="020B0503020204020204" pitchFamily="34" charset="-122"/>
              </a:rPr>
              <a:t>非易失</a:t>
            </a:r>
            <a:r>
              <a:rPr lang="zh-CN" b="0" dirty="0">
                <a:latin typeface="微软雅黑" panose="020B0503020204020204" pitchFamily="34" charset="-122"/>
                <a:ea typeface="微软雅黑" panose="020B0503020204020204" pitchFamily="34" charset="-122"/>
              </a:rPr>
              <a:t>的和</a:t>
            </a:r>
            <a:r>
              <a:rPr lang="zh-CN" b="0" dirty="0">
                <a:solidFill>
                  <a:srgbClr val="005DA2"/>
                </a:solidFill>
                <a:latin typeface="微软雅黑" panose="020B0503020204020204" pitchFamily="34" charset="-122"/>
                <a:ea typeface="微软雅黑" panose="020B0503020204020204" pitchFamily="34" charset="-122"/>
              </a:rPr>
              <a:t>时变</a:t>
            </a:r>
            <a:r>
              <a:rPr lang="zh-CN" b="0" dirty="0">
                <a:latin typeface="微软雅黑" panose="020B0503020204020204" pitchFamily="34" charset="-122"/>
                <a:ea typeface="微软雅黑" panose="020B0503020204020204" pitchFamily="34" charset="-122"/>
              </a:rPr>
              <a:t>的数据集合，数据仓库的目的是构建</a:t>
            </a:r>
            <a:r>
              <a:rPr lang="zh-CN" b="0" dirty="0">
                <a:solidFill>
                  <a:srgbClr val="005DA2"/>
                </a:solidFill>
                <a:latin typeface="微软雅黑" panose="020B0503020204020204" pitchFamily="34" charset="-122"/>
                <a:ea typeface="微软雅黑" panose="020B0503020204020204" pitchFamily="34" charset="-122"/>
              </a:rPr>
              <a:t>面向分析</a:t>
            </a:r>
            <a:r>
              <a:rPr lang="zh-CN" b="0" dirty="0">
                <a:latin typeface="微软雅黑" panose="020B0503020204020204" pitchFamily="34" charset="-122"/>
                <a:ea typeface="微软雅黑" panose="020B0503020204020204" pitchFamily="34" charset="-122"/>
              </a:rPr>
              <a:t>的集成化数据环境，为组织或企业提供决策支持。</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p:nvPr/>
        </p:nvSpPr>
        <p:spPr>
          <a:xfrm>
            <a:off x="1054646" y="253421"/>
            <a:ext cx="3895536" cy="506086"/>
          </a:xfrm>
          <a:prstGeom prst="rect">
            <a:avLst/>
          </a:prstGeom>
        </p:spPr>
        <p:txBody>
          <a:bodyPr lIns="0" tIns="60958" rIns="0" bIns="60958"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anose="02000000000000000000" pitchFamily="2" charset="0"/>
                <a:cs typeface="Open Sans Light" panose="020B0306030504020204" pitchFamily="34" charset="0"/>
              </a:defRPr>
            </a:lvl1pPr>
          </a:lstStyle>
          <a:p>
            <a:pPr algn="l"/>
            <a:r>
              <a:rPr lang="en-US" altLang="zh-CN" sz="2400" b="1" dirty="0">
                <a:solidFill>
                  <a:srgbClr val="595959"/>
                </a:solidFill>
                <a:latin typeface="微软雅黑" panose="020B0503020204020204" pitchFamily="34" charset="-122"/>
                <a:ea typeface="微软雅黑" panose="020B0503020204020204" pitchFamily="34" charset="-122"/>
                <a:cs typeface="+mn-ea"/>
                <a:sym typeface="+mn-lt"/>
              </a:rPr>
              <a:t>1.1.1  </a:t>
            </a:r>
            <a:r>
              <a:rPr lang="zh-CN" altLang="en-US" sz="2400" b="1" dirty="0">
                <a:solidFill>
                  <a:srgbClr val="595959"/>
                </a:solidFill>
                <a:latin typeface="微软雅黑" panose="020B0503020204020204" pitchFamily="34" charset="-122"/>
                <a:ea typeface="微软雅黑" panose="020B0503020204020204" pitchFamily="34" charset="-122"/>
                <a:cs typeface="+mn-ea"/>
                <a:sym typeface="+mn-lt"/>
              </a:rPr>
              <a:t>数据仓库简介</a:t>
            </a:r>
          </a:p>
        </p:txBody>
      </p:sp>
      <p:grpSp>
        <p:nvGrpSpPr>
          <p:cNvPr id="20" name="组合 19"/>
          <p:cNvGrpSpPr/>
          <p:nvPr/>
        </p:nvGrpSpPr>
        <p:grpSpPr>
          <a:xfrm>
            <a:off x="746182" y="1413570"/>
            <a:ext cx="10497187" cy="3200701"/>
            <a:chOff x="632864" y="2435096"/>
            <a:chExt cx="10539696" cy="2431097"/>
          </a:xfrm>
        </p:grpSpPr>
        <p:sp>
          <p:nvSpPr>
            <p:cNvPr id="21" name="MH_Other_1"/>
            <p:cNvSpPr/>
            <p:nvPr>
              <p:custDataLst>
                <p:tags r:id="rId2"/>
              </p:custDataLst>
            </p:nvPr>
          </p:nvSpPr>
          <p:spPr>
            <a:xfrm>
              <a:off x="7183722" y="2970901"/>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22" name="MH_SubTitle_4"/>
            <p:cNvSpPr txBox="1">
              <a:spLocks noChangeArrowheads="1"/>
            </p:cNvSpPr>
            <p:nvPr>
              <p:custDataLst>
                <p:tags r:id="rId3"/>
              </p:custDataLst>
            </p:nvPr>
          </p:nvSpPr>
          <p:spPr bwMode="auto">
            <a:xfrm>
              <a:off x="8500631" y="2435096"/>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defTabSz="1087755">
                <a:lnSpc>
                  <a:spcPct val="120000"/>
                </a:lnSpc>
                <a:defRPr/>
              </a:pPr>
              <a:r>
                <a:rPr lang="zh-CN" altLang="en-US" sz="2000" b="1"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sym typeface="+mn-ea"/>
                </a:rPr>
                <a:t>数据集成的</a:t>
              </a:r>
            </a:p>
          </p:txBody>
        </p:sp>
        <p:sp>
          <p:nvSpPr>
            <p:cNvPr id="24" name="MH_Other_2"/>
            <p:cNvSpPr/>
            <p:nvPr>
              <p:custDataLst>
                <p:tags r:id="rId4"/>
              </p:custDataLst>
            </p:nvPr>
          </p:nvSpPr>
          <p:spPr>
            <a:xfrm flipH="1">
              <a:off x="3914736" y="2970901"/>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25" name="MH_SubTitle_1"/>
            <p:cNvSpPr txBox="1">
              <a:spLocks noChangeArrowheads="1"/>
            </p:cNvSpPr>
            <p:nvPr>
              <p:custDataLst>
                <p:tags r:id="rId5"/>
              </p:custDataLst>
            </p:nvPr>
          </p:nvSpPr>
          <p:spPr bwMode="auto">
            <a:xfrm flipH="1">
              <a:off x="1054375" y="2435097"/>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gn="r" defTabSz="1087755">
                <a:lnSpc>
                  <a:spcPct val="120000"/>
                </a:lnSpc>
                <a:defRPr/>
              </a:pPr>
              <a:r>
                <a:rPr lang="zh-CN" altLang="en-US" sz="2000" b="1"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sym typeface="+mn-ea"/>
                </a:rPr>
                <a:t>面向主题的</a:t>
              </a:r>
            </a:p>
          </p:txBody>
        </p:sp>
        <p:sp>
          <p:nvSpPr>
            <p:cNvPr id="26" name="MH_Text_1"/>
            <p:cNvSpPr txBox="1"/>
            <p:nvPr>
              <p:custDataLst>
                <p:tags r:id="rId6"/>
              </p:custDataLst>
            </p:nvPr>
          </p:nvSpPr>
          <p:spPr>
            <a:xfrm flipH="1">
              <a:off x="632864" y="3188217"/>
              <a:ext cx="3093356" cy="1005120"/>
            </a:xfrm>
            <a:prstGeom prst="rect">
              <a:avLst/>
            </a:prstGeom>
            <a:noFill/>
          </p:spPr>
          <p:txBody>
            <a:bodyPr lIns="0" tIns="0" rIns="0" bIns="0"/>
            <a:lstStyle/>
            <a:p>
              <a:pPr marL="0" marR="0" lvl="0" indent="0" algn="r" defTabSz="914400" rtl="0" fontAlgn="auto">
                <a:lnSpc>
                  <a:spcPct val="150000"/>
                </a:lnSpc>
                <a:spcBef>
                  <a:spcPts val="0"/>
                </a:spcBef>
                <a:spcAft>
                  <a:spcPts val="0"/>
                </a:spcAft>
                <a:buClrTx/>
                <a:buSzTx/>
                <a:buFontTx/>
                <a:buNone/>
                <a:defRPr/>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mn-ea"/>
                </a:rPr>
                <a:t>以</a:t>
              </a:r>
              <a:r>
                <a:rPr lang="zh-CN" altLang="en-US" sz="1600" dirty="0">
                  <a:solidFill>
                    <a:srgbClr val="1369B2"/>
                  </a:solidFill>
                  <a:latin typeface="微软雅黑" panose="020B0503020204020204" pitchFamily="34" charset="-122"/>
                  <a:ea typeface="微软雅黑" panose="020B0503020204020204" pitchFamily="34" charset="-122"/>
                  <a:sym typeface="+mn-ea"/>
                </a:rPr>
                <a:t>数据分析需求</a:t>
              </a: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sym typeface="+mn-ea"/>
                </a:rPr>
                <a:t>来对数据进行组织并划分成若干主题。</a:t>
              </a:r>
            </a:p>
          </p:txBody>
        </p:sp>
        <p:sp>
          <p:nvSpPr>
            <p:cNvPr id="27" name="MH_Other_3"/>
            <p:cNvSpPr/>
            <p:nvPr>
              <p:custDataLst>
                <p:tags r:id="rId7"/>
              </p:custDataLst>
            </p:nvPr>
          </p:nvSpPr>
          <p:spPr>
            <a:xfrm flipV="1">
              <a:off x="7183722" y="4450794"/>
              <a:ext cx="1128476"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28" name="MH_Other_4"/>
            <p:cNvSpPr/>
            <p:nvPr>
              <p:custDataLst>
                <p:tags r:id="rId8"/>
              </p:custDataLst>
            </p:nvPr>
          </p:nvSpPr>
          <p:spPr>
            <a:xfrm flipH="1" flipV="1">
              <a:off x="3914736" y="4450794"/>
              <a:ext cx="1126360" cy="217537"/>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C0C0C0"/>
              </a:solidFill>
              <a:tailEnd type="oval"/>
            </a:ln>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29" name="MH_Other_5"/>
            <p:cNvSpPr/>
            <p:nvPr>
              <p:custDataLst>
                <p:tags r:id="rId9"/>
              </p:custDataLst>
            </p:nvPr>
          </p:nvSpPr>
          <p:spPr>
            <a:xfrm>
              <a:off x="4763017" y="2801907"/>
              <a:ext cx="1162607" cy="871929"/>
            </a:xfrm>
            <a:custGeom>
              <a:avLst/>
              <a:gdLst>
                <a:gd name="connsiteX0" fmla="*/ 1090749 w 1090749"/>
                <a:gd name="connsiteY0" fmla="*/ 0 h 1090749"/>
                <a:gd name="connsiteX1" fmla="*/ 1090749 w 1090749"/>
                <a:gd name="connsiteY1" fmla="*/ 520353 h 1090749"/>
                <a:gd name="connsiteX2" fmla="*/ 1054097 w 1090749"/>
                <a:gd name="connsiteY2" fmla="*/ 529777 h 1090749"/>
                <a:gd name="connsiteX3" fmla="*/ 529777 w 1090749"/>
                <a:gd name="connsiteY3" fmla="*/ 1054097 h 1090749"/>
                <a:gd name="connsiteX4" fmla="*/ 520353 w 1090749"/>
                <a:gd name="connsiteY4" fmla="*/ 1090749 h 1090749"/>
                <a:gd name="connsiteX5" fmla="*/ 0 w 1090749"/>
                <a:gd name="connsiteY5" fmla="*/ 1090749 h 1090749"/>
                <a:gd name="connsiteX6" fmla="*/ 9646 w 1090749"/>
                <a:gd name="connsiteY6" fmla="*/ 1027542 h 1090749"/>
                <a:gd name="connsiteX7" fmla="*/ 1027542 w 1090749"/>
                <a:gd name="connsiteY7" fmla="*/ 9646 h 1090749"/>
                <a:gd name="connsiteX8" fmla="*/ 1090749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1090749" y="0"/>
                  </a:moveTo>
                  <a:lnTo>
                    <a:pt x="1090749" y="520353"/>
                  </a:lnTo>
                  <a:lnTo>
                    <a:pt x="1054097" y="529777"/>
                  </a:lnTo>
                  <a:cubicBezTo>
                    <a:pt x="804459" y="607423"/>
                    <a:pt x="607423" y="804459"/>
                    <a:pt x="529777" y="1054097"/>
                  </a:cubicBezTo>
                  <a:lnTo>
                    <a:pt x="520353" y="1090749"/>
                  </a:lnTo>
                  <a:lnTo>
                    <a:pt x="0" y="1090749"/>
                  </a:lnTo>
                  <a:lnTo>
                    <a:pt x="9646" y="1027542"/>
                  </a:lnTo>
                  <a:cubicBezTo>
                    <a:pt x="114196" y="516617"/>
                    <a:pt x="516617" y="114196"/>
                    <a:pt x="1027542" y="9646"/>
                  </a:cubicBezTo>
                  <a:lnTo>
                    <a:pt x="1090749" y="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30" name="MH_Other_6"/>
            <p:cNvSpPr/>
            <p:nvPr>
              <p:custDataLst>
                <p:tags r:id="rId10"/>
              </p:custDataLst>
            </p:nvPr>
          </p:nvSpPr>
          <p:spPr>
            <a:xfrm>
              <a:off x="6324182" y="2801907"/>
              <a:ext cx="1162607" cy="871929"/>
            </a:xfrm>
            <a:custGeom>
              <a:avLst/>
              <a:gdLst>
                <a:gd name="connsiteX0" fmla="*/ 0 w 1090749"/>
                <a:gd name="connsiteY0" fmla="*/ 0 h 1090749"/>
                <a:gd name="connsiteX1" fmla="*/ 63206 w 1090749"/>
                <a:gd name="connsiteY1" fmla="*/ 9646 h 1090749"/>
                <a:gd name="connsiteX2" fmla="*/ 1081102 w 1090749"/>
                <a:gd name="connsiteY2" fmla="*/ 1027542 h 1090749"/>
                <a:gd name="connsiteX3" fmla="*/ 1090749 w 1090749"/>
                <a:gd name="connsiteY3" fmla="*/ 1090749 h 1090749"/>
                <a:gd name="connsiteX4" fmla="*/ 570395 w 1090749"/>
                <a:gd name="connsiteY4" fmla="*/ 1090749 h 1090749"/>
                <a:gd name="connsiteX5" fmla="*/ 560971 w 1090749"/>
                <a:gd name="connsiteY5" fmla="*/ 1054097 h 1090749"/>
                <a:gd name="connsiteX6" fmla="*/ 36651 w 1090749"/>
                <a:gd name="connsiteY6" fmla="*/ 529777 h 1090749"/>
                <a:gd name="connsiteX7" fmla="*/ 0 w 1090749"/>
                <a:gd name="connsiteY7" fmla="*/ 520353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63206" y="9646"/>
                  </a:lnTo>
                  <a:cubicBezTo>
                    <a:pt x="574131" y="114196"/>
                    <a:pt x="976552" y="516617"/>
                    <a:pt x="1081102" y="1027542"/>
                  </a:cubicBezTo>
                  <a:lnTo>
                    <a:pt x="1090749" y="1090749"/>
                  </a:lnTo>
                  <a:lnTo>
                    <a:pt x="570395" y="1090749"/>
                  </a:lnTo>
                  <a:lnTo>
                    <a:pt x="560971" y="1054097"/>
                  </a:lnTo>
                  <a:cubicBezTo>
                    <a:pt x="483326" y="804459"/>
                    <a:pt x="286290" y="607423"/>
                    <a:pt x="36651" y="529777"/>
                  </a:cubicBezTo>
                  <a:lnTo>
                    <a:pt x="0" y="520353"/>
                  </a:lnTo>
                  <a:lnTo>
                    <a:pt x="0" y="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32" name="MH_Other_7"/>
            <p:cNvSpPr/>
            <p:nvPr>
              <p:custDataLst>
                <p:tags r:id="rId11"/>
              </p:custDataLst>
            </p:nvPr>
          </p:nvSpPr>
          <p:spPr>
            <a:xfrm>
              <a:off x="4734326" y="3994264"/>
              <a:ext cx="1162607" cy="871929"/>
            </a:xfrm>
            <a:custGeom>
              <a:avLst/>
              <a:gdLst>
                <a:gd name="connsiteX0" fmla="*/ 0 w 1090749"/>
                <a:gd name="connsiteY0" fmla="*/ 0 h 1090749"/>
                <a:gd name="connsiteX1" fmla="*/ 520353 w 1090749"/>
                <a:gd name="connsiteY1" fmla="*/ 0 h 1090749"/>
                <a:gd name="connsiteX2" fmla="*/ 529777 w 1090749"/>
                <a:gd name="connsiteY2" fmla="*/ 36651 h 1090749"/>
                <a:gd name="connsiteX3" fmla="*/ 1054097 w 1090749"/>
                <a:gd name="connsiteY3" fmla="*/ 560971 h 1090749"/>
                <a:gd name="connsiteX4" fmla="*/ 1090749 w 1090749"/>
                <a:gd name="connsiteY4" fmla="*/ 570395 h 1090749"/>
                <a:gd name="connsiteX5" fmla="*/ 1090749 w 1090749"/>
                <a:gd name="connsiteY5" fmla="*/ 1090749 h 1090749"/>
                <a:gd name="connsiteX6" fmla="*/ 1027542 w 1090749"/>
                <a:gd name="connsiteY6" fmla="*/ 1081102 h 1090749"/>
                <a:gd name="connsiteX7" fmla="*/ 9646 w 1090749"/>
                <a:gd name="connsiteY7" fmla="*/ 63206 h 1090749"/>
                <a:gd name="connsiteX8" fmla="*/ 0 w 1090749"/>
                <a:gd name="connsiteY8" fmla="*/ 0 h 1090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9" h="1090749">
                  <a:moveTo>
                    <a:pt x="0" y="0"/>
                  </a:moveTo>
                  <a:lnTo>
                    <a:pt x="520353" y="0"/>
                  </a:lnTo>
                  <a:lnTo>
                    <a:pt x="529777" y="36651"/>
                  </a:lnTo>
                  <a:cubicBezTo>
                    <a:pt x="607423" y="286290"/>
                    <a:pt x="804459" y="483326"/>
                    <a:pt x="1054097" y="560971"/>
                  </a:cubicBezTo>
                  <a:lnTo>
                    <a:pt x="1090749" y="570395"/>
                  </a:lnTo>
                  <a:lnTo>
                    <a:pt x="1090749" y="1090749"/>
                  </a:lnTo>
                  <a:lnTo>
                    <a:pt x="1027542" y="1081102"/>
                  </a:lnTo>
                  <a:cubicBezTo>
                    <a:pt x="516617" y="976552"/>
                    <a:pt x="114196" y="574131"/>
                    <a:pt x="9646" y="63206"/>
                  </a:cubicBezTo>
                  <a:lnTo>
                    <a:pt x="0" y="0"/>
                  </a:lnTo>
                  <a:close/>
                </a:path>
              </a:pathLst>
            </a:cu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33" name="MH_Other_8"/>
            <p:cNvSpPr/>
            <p:nvPr>
              <p:custDataLst>
                <p:tags r:id="rId12"/>
              </p:custDataLst>
            </p:nvPr>
          </p:nvSpPr>
          <p:spPr>
            <a:xfrm>
              <a:off x="6324182" y="3994263"/>
              <a:ext cx="1162605" cy="871928"/>
            </a:xfrm>
            <a:custGeom>
              <a:avLst/>
              <a:gdLst>
                <a:gd name="connsiteX0" fmla="*/ 570395 w 1090748"/>
                <a:gd name="connsiteY0" fmla="*/ 0 h 1090748"/>
                <a:gd name="connsiteX1" fmla="*/ 1090748 w 1090748"/>
                <a:gd name="connsiteY1" fmla="*/ 0 h 1090748"/>
                <a:gd name="connsiteX2" fmla="*/ 1081102 w 1090748"/>
                <a:gd name="connsiteY2" fmla="*/ 63206 h 1090748"/>
                <a:gd name="connsiteX3" fmla="*/ 63206 w 1090748"/>
                <a:gd name="connsiteY3" fmla="*/ 1081102 h 1090748"/>
                <a:gd name="connsiteX4" fmla="*/ 0 w 1090748"/>
                <a:gd name="connsiteY4" fmla="*/ 1090748 h 1090748"/>
                <a:gd name="connsiteX5" fmla="*/ 0 w 1090748"/>
                <a:gd name="connsiteY5" fmla="*/ 570395 h 1090748"/>
                <a:gd name="connsiteX6" fmla="*/ 36651 w 1090748"/>
                <a:gd name="connsiteY6" fmla="*/ 560971 h 1090748"/>
                <a:gd name="connsiteX7" fmla="*/ 560971 w 1090748"/>
                <a:gd name="connsiteY7" fmla="*/ 36651 h 1090748"/>
                <a:gd name="connsiteX8" fmla="*/ 570395 w 1090748"/>
                <a:gd name="connsiteY8" fmla="*/ 0 h 1090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0748" h="1090748">
                  <a:moveTo>
                    <a:pt x="570395" y="0"/>
                  </a:moveTo>
                  <a:lnTo>
                    <a:pt x="1090748" y="0"/>
                  </a:lnTo>
                  <a:lnTo>
                    <a:pt x="1081102" y="63206"/>
                  </a:lnTo>
                  <a:cubicBezTo>
                    <a:pt x="976552" y="574131"/>
                    <a:pt x="574131" y="976552"/>
                    <a:pt x="63206" y="1081102"/>
                  </a:cubicBezTo>
                  <a:lnTo>
                    <a:pt x="0" y="1090748"/>
                  </a:lnTo>
                  <a:lnTo>
                    <a:pt x="0" y="570395"/>
                  </a:lnTo>
                  <a:lnTo>
                    <a:pt x="36651" y="560971"/>
                  </a:lnTo>
                  <a:cubicBezTo>
                    <a:pt x="286290" y="483326"/>
                    <a:pt x="483326" y="286290"/>
                    <a:pt x="560971" y="36651"/>
                  </a:cubicBezTo>
                  <a:lnTo>
                    <a:pt x="570395" y="0"/>
                  </a:lnTo>
                  <a:close/>
                </a:path>
              </a:pathLst>
            </a:custGeom>
            <a:solidFill>
              <a:srgbClr val="0070C0"/>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108850" tIns="54425" rIns="108850" bIns="54425" anchor="ctr"/>
            <a:lstStyle/>
            <a:p>
              <a:pPr algn="ctr" defTabSz="1087755">
                <a:defRPr/>
              </a:pPr>
              <a:endParaRPr lang="zh-CN" altLang="en-US" sz="2100">
                <a:solidFill>
                  <a:prstClr val="black">
                    <a:lumMod val="65000"/>
                    <a:lumOff val="35000"/>
                  </a:prstClr>
                </a:solidFill>
                <a:latin typeface="微软雅黑" panose="020B0503020204020204" pitchFamily="34" charset="-122"/>
                <a:ea typeface="微软雅黑" panose="020B0503020204020204" pitchFamily="34" charset="-122"/>
                <a:cs typeface="+mn-lt"/>
              </a:endParaRPr>
            </a:p>
          </p:txBody>
        </p:sp>
        <p:sp>
          <p:nvSpPr>
            <p:cNvPr id="34" name="MH_SubTitle_3"/>
            <p:cNvSpPr txBox="1">
              <a:spLocks noChangeArrowheads="1"/>
            </p:cNvSpPr>
            <p:nvPr>
              <p:custDataLst>
                <p:tags r:id="rId13"/>
              </p:custDataLst>
            </p:nvPr>
          </p:nvSpPr>
          <p:spPr bwMode="auto">
            <a:xfrm>
              <a:off x="8500631" y="4156346"/>
              <a:ext cx="2671929" cy="64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defTabSz="1087755">
                <a:lnSpc>
                  <a:spcPct val="120000"/>
                </a:lnSpc>
                <a:defRPr/>
              </a:pPr>
              <a:r>
                <a:rPr lang="zh-CN" altLang="en-US" sz="2000" b="1"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sym typeface="+mn-ea"/>
                </a:rPr>
                <a:t>时变的</a:t>
              </a:r>
            </a:p>
          </p:txBody>
        </p:sp>
      </p:grpSp>
      <p:sp>
        <p:nvSpPr>
          <p:cNvPr id="38" name="MH_SubTitle_1"/>
          <p:cNvSpPr txBox="1">
            <a:spLocks noChangeArrowheads="1"/>
          </p:cNvSpPr>
          <p:nvPr>
            <p:custDataLst>
              <p:tags r:id="rId1"/>
            </p:custDataLst>
          </p:nvPr>
        </p:nvSpPr>
        <p:spPr bwMode="auto">
          <a:xfrm flipH="1">
            <a:off x="1290453" y="3616386"/>
            <a:ext cx="2661153" cy="84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gn="r" defTabSz="1087755">
              <a:lnSpc>
                <a:spcPct val="120000"/>
              </a:lnSpc>
              <a:defRPr/>
            </a:pPr>
            <a:r>
              <a:rPr lang="zh-CN" altLang="en-US" sz="2000" b="1" noProof="0" dirty="0">
                <a:solidFill>
                  <a:prstClr val="black">
                    <a:lumMod val="85000"/>
                    <a:lumOff val="15000"/>
                  </a:prstClr>
                </a:solidFill>
                <a:latin typeface="微软雅黑" panose="020B0503020204020204" pitchFamily="34" charset="-122"/>
                <a:ea typeface="微软雅黑" panose="020B0503020204020204" pitchFamily="34" charset="-122"/>
                <a:sym typeface="+mn-ea"/>
              </a:rPr>
              <a:t>非易失的</a:t>
            </a:r>
          </a:p>
        </p:txBody>
      </p:sp>
      <p:sp>
        <p:nvSpPr>
          <p:cNvPr id="100" name="文本框 99"/>
          <p:cNvSpPr txBox="1"/>
          <p:nvPr/>
        </p:nvSpPr>
        <p:spPr>
          <a:xfrm>
            <a:off x="8488565" y="2393849"/>
            <a:ext cx="3583305" cy="829945"/>
          </a:xfrm>
          <a:prstGeom prst="rect">
            <a:avLst/>
          </a:prstGeom>
          <a:noFill/>
          <a:ln w="9525">
            <a:noFill/>
          </a:ln>
        </p:spPr>
        <p:txBody>
          <a:bodyPr wrap="square">
            <a:spAutoFit/>
          </a:bodyPr>
          <a:lstStyle/>
          <a:p>
            <a:pPr defTabSz="914400" fontAlgn="auto">
              <a:lnSpc>
                <a:spcPct val="150000"/>
              </a:lnSpc>
              <a:spcBef>
                <a:spcPts val="0"/>
              </a:spcBef>
              <a:spcAft>
                <a:spcPts val="0"/>
              </a:spcAft>
              <a:buClrTx/>
              <a:buSzTx/>
              <a:buFontTx/>
              <a:defRPr/>
            </a:pPr>
            <a:r>
              <a:rPr lang="zh-CN" altLang="en-US" sz="1600" b="0" dirty="0">
                <a:latin typeface="微软雅黑" panose="020B0503020204020204" pitchFamily="34" charset="-122"/>
                <a:ea typeface="微软雅黑" panose="020B0503020204020204" pitchFamily="34" charset="-122"/>
              </a:rPr>
              <a:t>集成</a:t>
            </a:r>
            <a:r>
              <a:rPr lang="zh-CN" altLang="en-US" sz="1600" b="0" dirty="0">
                <a:solidFill>
                  <a:srgbClr val="0075CC"/>
                </a:solidFill>
                <a:latin typeface="微软雅黑" panose="020B0503020204020204" pitchFamily="34" charset="-122"/>
                <a:ea typeface="微软雅黑" panose="020B0503020204020204" pitchFamily="34" charset="-122"/>
              </a:rPr>
              <a:t>同一主题</a:t>
            </a:r>
            <a:r>
              <a:rPr lang="zh-CN" altLang="en-US" sz="1600" b="0" dirty="0">
                <a:latin typeface="微软雅黑" panose="020B0503020204020204" pitchFamily="34" charset="-122"/>
                <a:ea typeface="微软雅黑" panose="020B0503020204020204" pitchFamily="34" charset="-122"/>
              </a:rPr>
              <a:t>的不同数据源进行统一管理</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a:t>
            </a:r>
          </a:p>
        </p:txBody>
      </p:sp>
      <p:sp>
        <p:nvSpPr>
          <p:cNvPr id="39" name="文本框 38"/>
          <p:cNvSpPr txBox="1"/>
          <p:nvPr/>
        </p:nvSpPr>
        <p:spPr>
          <a:xfrm>
            <a:off x="397395" y="4613174"/>
            <a:ext cx="3554095" cy="829945"/>
          </a:xfrm>
          <a:prstGeom prst="rect">
            <a:avLst/>
          </a:prstGeom>
          <a:noFill/>
          <a:ln w="9525">
            <a:noFill/>
          </a:ln>
        </p:spPr>
        <p:txBody>
          <a:bodyPr wrap="square">
            <a:spAutoFit/>
          </a:bodyPr>
          <a:lstStyle/>
          <a:p>
            <a:pPr indent="0" algn="r" fontAlgn="auto">
              <a:lnSpc>
                <a:spcPct val="150000"/>
              </a:lnSpc>
            </a:pPr>
            <a:r>
              <a:rPr sz="1600" b="0" dirty="0">
                <a:latin typeface="微软雅黑" panose="020B0503020204020204" pitchFamily="34" charset="-122"/>
                <a:ea typeface="微软雅黑" panose="020B0503020204020204" pitchFamily="34" charset="-122"/>
              </a:rPr>
              <a:t>为了保证数据分析的</a:t>
            </a:r>
            <a:r>
              <a:rPr sz="1600" b="0" dirty="0">
                <a:solidFill>
                  <a:srgbClr val="0075CC"/>
                </a:solidFill>
                <a:latin typeface="微软雅黑" panose="020B0503020204020204" pitchFamily="34" charset="-122"/>
                <a:ea typeface="微软雅黑" panose="020B0503020204020204" pitchFamily="34" charset="-122"/>
              </a:rPr>
              <a:t>准确性</a:t>
            </a:r>
            <a:r>
              <a:rPr sz="1600" b="0" dirty="0">
                <a:latin typeface="微软雅黑" panose="020B0503020204020204" pitchFamily="34" charset="-122"/>
                <a:ea typeface="微软雅黑" panose="020B0503020204020204" pitchFamily="34" charset="-122"/>
              </a:rPr>
              <a:t>和</a:t>
            </a:r>
            <a:r>
              <a:rPr sz="1600" b="0" dirty="0">
                <a:solidFill>
                  <a:srgbClr val="0075CC"/>
                </a:solidFill>
                <a:latin typeface="微软雅黑" panose="020B0503020204020204" pitchFamily="34" charset="-122"/>
                <a:ea typeface="微软雅黑" panose="020B0503020204020204" pitchFamily="34" charset="-122"/>
              </a:rPr>
              <a:t>稳定性</a:t>
            </a:r>
            <a:r>
              <a:rPr sz="1600" b="0" dirty="0">
                <a:latin typeface="微软雅黑" panose="020B0503020204020204" pitchFamily="34" charset="-122"/>
                <a:ea typeface="微软雅黑" panose="020B0503020204020204" pitchFamily="34" charset="-122"/>
              </a:rPr>
              <a:t>，数据仓库中的数据一般很少更新</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a:t>
            </a:r>
            <a:endPar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581910" y="4613174"/>
            <a:ext cx="3395980" cy="829945"/>
          </a:xfrm>
          <a:prstGeom prst="rect">
            <a:avLst/>
          </a:prstGeom>
          <a:noFill/>
          <a:ln w="9525">
            <a:noFill/>
          </a:ln>
        </p:spPr>
        <p:txBody>
          <a:bodyPr wrap="square">
            <a:spAutoFit/>
          </a:bodyPr>
          <a:lstStyle/>
          <a:p>
            <a:pPr defTabSz="914400" fontAlgn="auto">
              <a:lnSpc>
                <a:spcPct val="150000"/>
              </a:lnSpc>
              <a:spcBef>
                <a:spcPts val="0"/>
              </a:spcBef>
              <a:spcAft>
                <a:spcPts val="0"/>
              </a:spcAft>
              <a:buClrTx/>
              <a:buSzTx/>
              <a:buFontTx/>
              <a:defRPr/>
            </a:pP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数据存储的是</a:t>
            </a:r>
            <a:r>
              <a:rPr lang="zh-CN" altLang="en-US" sz="1600" b="0" dirty="0">
                <a:solidFill>
                  <a:srgbClr val="1369B2"/>
                </a:solidFill>
                <a:latin typeface="微软雅黑" panose="020B0503020204020204" pitchFamily="34" charset="-122"/>
                <a:ea typeface="微软雅黑" panose="020B0503020204020204" pitchFamily="34" charset="-122"/>
              </a:rPr>
              <a:t>历史数据</a:t>
            </a:r>
            <a:r>
              <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rPr>
              <a:t>，是随时间变化的</a:t>
            </a:r>
            <a:r>
              <a:rPr lang="zh-CN" altLang="en-US" sz="1600" b="0" dirty="0">
                <a:solidFill>
                  <a:srgbClr val="1369B2"/>
                </a:solidFill>
                <a:latin typeface="微软雅黑" panose="020B0503020204020204" pitchFamily="34" charset="-122"/>
                <a:ea typeface="微软雅黑" panose="020B0503020204020204" pitchFamily="34" charset="-122"/>
              </a:rPr>
              <a:t>。</a:t>
            </a:r>
            <a:endParaRPr lang="zh-CN" altLang="en-US" sz="1600" b="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600471" y="2774773"/>
            <a:ext cx="1210588" cy="961225"/>
          </a:xfrm>
          <a:prstGeom prst="rect">
            <a:avLst/>
          </a:prstGeom>
          <a:noFill/>
        </p:spPr>
        <p:txBody>
          <a:bodyPr wrap="none" rtlCol="0">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数据仓库</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特点</a:t>
            </a:r>
          </a:p>
        </p:txBody>
      </p:sp>
    </p:spTree>
  </p:cSld>
  <p:clrMapOvr>
    <a:masterClrMapping/>
  </p:clrMapOvr>
  <mc:AlternateContent xmlns:mc="http://schemas.openxmlformats.org/markup-compatibility/2006" xmlns:p14="http://schemas.microsoft.com/office/powerpoint/2010/main">
    <mc:Choice Requires="p14">
      <p:transition p14:dur="0" advTm="3000"/>
    </mc:Choice>
    <mc:Fallback xmlns="">
      <p:transition advTm="3000"/>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f15e6573a385e41c33bb97e7105a62faa5c484"/>
</p:tagLst>
</file>

<file path=ppt/tags/tag10.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5"/>
</p:tagLst>
</file>

<file path=ppt/tags/tag11.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6"/>
</p:tagLst>
</file>

<file path=ppt/tags/tag12.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7"/>
</p:tagLst>
</file>

<file path=ppt/tags/tag13.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SubTitle"/>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KSO_WM_UNIT_TABLE_BEAUTIFY" val="smartTable{a246a1bb-1bda-4f6c-845a-5f619f8c46c6}"/>
  <p:tag name="TABLE_ENDDRAG_ORIGIN_RECT" val="739*386"/>
  <p:tag name="TABLE_ENDDRAG_RECT" val="100*128*739*386"/>
</p:tagLst>
</file>

<file path=ppt/tags/tag16.xml><?xml version="1.0" encoding="utf-8"?>
<p:tagLst xmlns:a="http://schemas.openxmlformats.org/drawingml/2006/main" xmlns:r="http://schemas.openxmlformats.org/officeDocument/2006/relationships" xmlns:p="http://schemas.openxmlformats.org/presentationml/2006/main">
  <p:tag name="KSO_WM_UNIT_TABLE_BEAUTIFY" val="smartTable{a246a1bb-1bda-4f6c-845a-5f619f8c46c6}"/>
</p:tagLst>
</file>

<file path=ppt/tags/tag17.xml><?xml version="1.0" encoding="utf-8"?>
<p:tagLst xmlns:a="http://schemas.openxmlformats.org/drawingml/2006/main" xmlns:r="http://schemas.openxmlformats.org/officeDocument/2006/relationships" xmlns:p="http://schemas.openxmlformats.org/presentationml/2006/main">
  <p:tag name="KSO_WM_UNIT_TABLE_BEAUTIFY" val="smartTable{d0984fd8-d7c5-42a7-92ae-078acdd02f2b}"/>
</p:tagLst>
</file>

<file path=ppt/tags/tag2.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SubTitle"/>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80611105247"/>
  <p:tag name="MH_LIBRARY" val="GRAPHIC"/>
  <p:tag name="MH_TYPE" val="Other"/>
  <p:tag name="MH_ORDER" val="4"/>
</p:tagLst>
</file>

<file path=ppt/theme/theme1.xml><?xml version="1.0" encoding="utf-8"?>
<a:theme xmlns:a="http://schemas.openxmlformats.org/drawingml/2006/main" name="webwppDef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ud0ofpxa">
      <a:majorFont>
        <a:latin typeface="字魂105号-简雅黑"/>
        <a:ea typeface="字魂105号-简雅黑"/>
        <a:cs typeface=""/>
      </a:majorFont>
      <a:minorFont>
        <a:latin typeface="字魂105号-简雅黑"/>
        <a:ea typeface="字魂105号-简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1694</Words>
  <Application>Microsoft Macintosh PowerPoint</Application>
  <PresentationFormat>自定义</PresentationFormat>
  <Paragraphs>285</Paragraphs>
  <Slides>38</Slides>
  <Notes>36</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38</vt:i4>
      </vt:variant>
    </vt:vector>
  </HeadingPairs>
  <TitlesOfParts>
    <vt:vector size="45" baseType="lpstr">
      <vt:lpstr>微软雅黑</vt:lpstr>
      <vt:lpstr>字魂105号-简雅黑</vt:lpstr>
      <vt:lpstr>Source Han Sans K Bold</vt:lpstr>
      <vt:lpstr>Arial</vt:lpstr>
      <vt:lpstr>Calibri</vt:lpstr>
      <vt:lpstr>webwppDefTheme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蓝白商务述职报告工作总结ppt模板</dc:title>
  <dc:creator>常董</dc:creator>
  <cp:lastModifiedBy>Lv0593</cp:lastModifiedBy>
  <cp:revision>484</cp:revision>
  <dcterms:created xsi:type="dcterms:W3CDTF">2020-11-11T09:29:00Z</dcterms:created>
  <dcterms:modified xsi:type="dcterms:W3CDTF">2021-11-25T08:49:24Z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1B1EC882B1E443FF969BB842EC8D6A2D</vt:lpwstr>
  </property>
</Properties>
</file>