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258"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502" r:id="rId24"/>
    <p:sldId id="409" r:id="rId25"/>
    <p:sldId id="410" r:id="rId26"/>
    <p:sldId id="411" r:id="rId27"/>
    <p:sldId id="412" r:id="rId28"/>
    <p:sldId id="413" r:id="rId29"/>
    <p:sldId id="414" r:id="rId30"/>
    <p:sldId id="417" r:id="rId31"/>
    <p:sldId id="418" r:id="rId32"/>
    <p:sldId id="421" r:id="rId33"/>
    <p:sldId id="422" r:id="rId34"/>
    <p:sldId id="423" r:id="rId35"/>
    <p:sldId id="603" r:id="rId36"/>
    <p:sldId id="508" r:id="rId37"/>
    <p:sldId id="604" r:id="rId38"/>
    <p:sldId id="605" r:id="rId39"/>
    <p:sldId id="431" r:id="rId40"/>
    <p:sldId id="432" r:id="rId41"/>
    <p:sldId id="433" r:id="rId42"/>
    <p:sldId id="434" r:id="rId43"/>
    <p:sldId id="435" r:id="rId44"/>
    <p:sldId id="436" r:id="rId45"/>
    <p:sldId id="437" r:id="rId46"/>
    <p:sldId id="438" r:id="rId47"/>
    <p:sldId id="439" r:id="rId48"/>
    <p:sldId id="606" r:id="rId49"/>
    <p:sldId id="607" r:id="rId50"/>
    <p:sldId id="608" r:id="rId51"/>
    <p:sldId id="609" r:id="rId52"/>
    <p:sldId id="610" r:id="rId53"/>
    <p:sldId id="611" r:id="rId54"/>
    <p:sldId id="612" r:id="rId55"/>
    <p:sldId id="613" r:id="rId56"/>
    <p:sldId id="614" r:id="rId57"/>
    <p:sldId id="615" r:id="rId58"/>
    <p:sldId id="442" r:id="rId59"/>
    <p:sldId id="443" r:id="rId60"/>
    <p:sldId id="444" r:id="rId61"/>
    <p:sldId id="445" r:id="rId62"/>
    <p:sldId id="446" r:id="rId63"/>
    <p:sldId id="447" r:id="rId64"/>
    <p:sldId id="448" r:id="rId65"/>
    <p:sldId id="449" r:id="rId66"/>
    <p:sldId id="450" r:id="rId67"/>
    <p:sldId id="451" r:id="rId68"/>
    <p:sldId id="452" r:id="rId69"/>
    <p:sldId id="453" r:id="rId70"/>
    <p:sldId id="454" r:id="rId71"/>
    <p:sldId id="455" r:id="rId72"/>
    <p:sldId id="456" r:id="rId73"/>
    <p:sldId id="457" r:id="rId74"/>
    <p:sldId id="458" r:id="rId75"/>
    <p:sldId id="459" r:id="rId76"/>
    <p:sldId id="460" r:id="rId77"/>
    <p:sldId id="461" r:id="rId78"/>
    <p:sldId id="462" r:id="rId79"/>
    <p:sldId id="463" r:id="rId80"/>
    <p:sldId id="464" r:id="rId81"/>
    <p:sldId id="465" r:id="rId82"/>
    <p:sldId id="466" r:id="rId83"/>
    <p:sldId id="467" r:id="rId84"/>
    <p:sldId id="468" r:id="rId85"/>
    <p:sldId id="469" r:id="rId86"/>
    <p:sldId id="470" r:id="rId87"/>
    <p:sldId id="471" r:id="rId88"/>
    <p:sldId id="472" r:id="rId89"/>
    <p:sldId id="477" r:id="rId90"/>
    <p:sldId id="478" r:id="rId91"/>
    <p:sldId id="479" r:id="rId92"/>
    <p:sldId id="480" r:id="rId93"/>
    <p:sldId id="481" r:id="rId94"/>
    <p:sldId id="482" r:id="rId95"/>
    <p:sldId id="483" r:id="rId96"/>
    <p:sldId id="484" r:id="rId97"/>
    <p:sldId id="485" r:id="rId98"/>
    <p:sldId id="486" r:id="rId99"/>
    <p:sldId id="487" r:id="rId100"/>
    <p:sldId id="488" r:id="rId101"/>
    <p:sldId id="489" r:id="rId102"/>
    <p:sldId id="510" r:id="rId103"/>
    <p:sldId id="490" r:id="rId104"/>
    <p:sldId id="476" r:id="rId105"/>
    <p:sldId id="491" r:id="rId106"/>
    <p:sldId id="492" r:id="rId107"/>
    <p:sldId id="493" r:id="rId108"/>
    <p:sldId id="494" r:id="rId109"/>
    <p:sldId id="495" r:id="rId110"/>
    <p:sldId id="496" r:id="rId111"/>
    <p:sldId id="497" r:id="rId112"/>
    <p:sldId id="498" r:id="rId113"/>
    <p:sldId id="501" r:id="rId114"/>
    <p:sldId id="375" r:id="rId115"/>
  </p:sldIdLst>
  <p:sldSz cx="9144000" cy="6858000" type="screen4x3"/>
  <p:notesSz cx="6858000" cy="9144000"/>
  <p:custDataLst>
    <p:tags r:id="rId119"/>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1971"/>
  </p:normalViewPr>
  <p:slideViewPr>
    <p:cSldViewPr showGuides="1">
      <p:cViewPr varScale="1">
        <p:scale>
          <a:sx n="68" d="100"/>
          <a:sy n="68" d="100"/>
        </p:scale>
        <p:origin x="144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9" Type="http://schemas.openxmlformats.org/officeDocument/2006/relationships/tags" Target="tags/tag4.xml"/><Relationship Id="rId118" Type="http://schemas.openxmlformats.org/officeDocument/2006/relationships/tableStyles" Target="tableStyles.xml"/><Relationship Id="rId117" Type="http://schemas.openxmlformats.org/officeDocument/2006/relationships/viewProps" Target="viewProps.xml"/><Relationship Id="rId116" Type="http://schemas.openxmlformats.org/officeDocument/2006/relationships/presProps" Target="presProps.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DB4E22D1-0FBE-48AA-A2FF-FDBA63F433B1}"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F9F1B8D-EF52-4B41-BC84-91F85FC0F6CC}"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36DC552-55E4-48BC-9293-9304D56BC957}" type="datetimeFigureOut">
              <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AA9AC6E-D1C9-4527-9D7E-99FCA55BB8D7}"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87F4BB8-F091-41DE-B733-8C56C5EB5700}" type="datetimeFigureOut">
              <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0A70AA1-DC13-4309-9AD7-D7A370A47BBD}"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16D3A42-D69F-4314-A43F-70BE4562E071}"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wrap="square" lIns="0" tIns="0" rIns="0" bIns="0" numCol="1" anchor="b"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4AF51D0-EBCA-48D1-B2EE-4D21ACF7AA51}"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14" name="日期占位符 29"/>
          <p:cNvSpPr>
            <a:spLocks noGrp="1"/>
          </p:cNvSpPr>
          <p:nvPr>
            <p:ph type="dt" sz="half" idx="2"/>
          </p:nvPr>
        </p:nvSpPr>
        <p:spPr>
          <a:xfrm>
            <a:off x="457200" y="6356350"/>
            <a:ext cx="21336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5DD20E6-5331-4893-8608-D406DA12E098}" type="datetimeFigureOut">
              <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5" name="页脚占位符 18"/>
          <p:cNvSpPr>
            <a:spLocks noGrp="1"/>
          </p:cNvSpPr>
          <p:nvPr>
            <p:ph type="ftr" sz="quarter" idx="3"/>
          </p:nvPr>
        </p:nvSpPr>
        <p:spPr>
          <a:xfrm>
            <a:off x="2667000" y="6356350"/>
            <a:ext cx="33528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6" name="灯片编号占位符 26"/>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643EC8F-F043-4562-AEE6-13F846A83AD0}"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941B941D-D660-4B9A-8272-4972501BC251}" type="datetimeFigureOut">
              <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solidFill>
                  <a:srgbClr val="DBF5F9">
                    <a:shade val="9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DBF5F9">
                  <a:shade val="90000"/>
                </a:srgb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E763A20-657C-46DF-B335-E75F4A6AC7E6}"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14" name="日期占位符 3"/>
          <p:cNvSpPr>
            <a:spLocks noGrp="1"/>
          </p:cNvSpPr>
          <p:nvPr>
            <p:ph type="dt" sz="half" idx="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9354A79-FECE-46F8-AFC8-877352775925}"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5" name="页脚占位符 4"/>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6" name="灯片编号占位符 5"/>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defRPr>
                <a:solidFill>
                  <a:srgbClr val="D1EAEE"/>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3A9F5072-C099-42D4-B213-831FE02C151A}" type="slidenum">
              <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D1EAEE"/>
              </a:solidFill>
              <a:effectLst/>
              <a:uLnTx/>
              <a:uFillTx/>
              <a:latin typeface="Constantia" panose="02030602050306030303" pitchFamily="18" charset="0"/>
              <a:ea typeface="宋体" panose="02010600030101010101" pitchFamily="2" charset="-122"/>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AD1A0FC6-8A11-4542-88AF-F776C5478F40}"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wrap="square" lIns="0" tIns="0" rIns="0" bIns="0" numCol="1" anchor="b"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37B80B7-97FA-48E0-A938-8D40CAEE1BE1}"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endParaRPr lang="zh-CN" altLang="en-US" smtClean="0"/>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endParaRPr lang="zh-CN" altLang="en-US" smtClean="0"/>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4" name="单圆角矩形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直角三角形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任意多边形 15"/>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任意多边形 16"/>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日期占位符 4"/>
          <p:cNvSpPr>
            <a:spLocks noGrp="1"/>
          </p:cNvSpPr>
          <p:nvPr>
            <p:ph type="dt" sz="half" idx="12"/>
          </p:nvPr>
        </p:nvSpPr>
        <p:spPr>
          <a:xfrm>
            <a:off x="457200" y="6356350"/>
            <a:ext cx="21336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E9C51E5-6A47-470F-94A0-CB0418C49894}"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0" name="页脚占位符 5"/>
          <p:cNvSpPr>
            <a:spLocks noGrp="1"/>
          </p:cNvSpPr>
          <p:nvPr>
            <p:ph type="ftr" sz="quarter" idx="3"/>
          </p:nvPr>
        </p:nvSpPr>
        <p:spPr>
          <a:xfrm>
            <a:off x="2667000" y="6356350"/>
            <a:ext cx="3352800" cy="365125"/>
          </a:xfrm>
          <a:prstGeom prst="rect">
            <a:avLst/>
          </a:prstGeom>
        </p:spPr>
        <p:txBody>
          <a:bodyPr vert="horz" lIns="0" tIns="0" rIns="0" bIns="0" anchor="b"/>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1" name="灯片编号占位符 6"/>
          <p:cNvSpPr>
            <a:spLocks noGrp="1"/>
          </p:cNvSpPr>
          <p:nvPr>
            <p:ph type="sldNum" sz="quarter" idx="4"/>
          </p:nvPr>
        </p:nvSpPr>
        <p:spPr>
          <a:xfrm>
            <a:off x="8077200" y="6356350"/>
            <a:ext cx="609600" cy="365125"/>
          </a:xfrm>
          <a:prstGeom prst="rect">
            <a:avLst/>
          </a:prstGeom>
        </p:spPr>
        <p:txBody>
          <a:bodyPr vert="horz" wrap="square" lIns="0" tIns="0" rIns="0" bIns="0" numCol="1" anchor="b"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71E5031-A75D-4457-AC0E-516F6170C2EE}"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28"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1029"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8413390-BC01-4F26-AE6F-F7197DB29B19}" type="datetimeFigureOut">
              <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2">
                  <a:shade val="90000"/>
                </a:scheme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lgn="r">
              <a:defRPr sz="1200">
                <a:solidFill>
                  <a:srgbClr val="045C75"/>
                </a:solidFill>
                <a:latin typeface="Constantia" panose="02030602050306030303"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9BC3A883-BA2C-4453-9577-B0B537A46DAA}"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grpSp>
        <p:nvGrpSpPr>
          <p:cNvPr id="1033"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2052"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2053"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5262DE4-0595-45BD-A457-5B393DED0E3B}"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lgn="r">
              <a:defRPr sz="1200">
                <a:solidFill>
                  <a:srgbClr val="045C75"/>
                </a:solidFill>
                <a:latin typeface="Constantia" panose="02030602050306030303"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CBEE401-2B7C-4436-9A15-C1E04B897063}"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grpSp>
        <p:nvGrpSpPr>
          <p:cNvPr id="2057"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p:sp>
        <p:nvSpPr>
          <p:cNvPr id="7" name="任意多边形 6"/>
          <p:cNvSpPr/>
          <p:nvPr/>
        </p:nvSpPr>
        <p:spPr bwMode="auto">
          <a:xfrm>
            <a:off x="-9525" y="-7937"/>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8" name="任意多边形 7"/>
          <p:cNvSpPr/>
          <p:nvPr/>
        </p:nvSpPr>
        <p:spPr bwMode="auto">
          <a:xfrm>
            <a:off x="4381500" y="-793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3076" name="标题占位符 8"/>
          <p:cNvSpPr>
            <a:spLocks noGrp="1"/>
          </p:cNvSpPr>
          <p:nvPr>
            <p:ph type="title"/>
          </p:nvPr>
        </p:nvSpPr>
        <p:spPr>
          <a:xfrm>
            <a:off x="457200" y="704850"/>
            <a:ext cx="8229600" cy="1143000"/>
          </a:xfrm>
          <a:prstGeom prst="rect">
            <a:avLst/>
          </a:prstGeom>
          <a:noFill/>
          <a:ln w="9525">
            <a:noFill/>
          </a:ln>
        </p:spPr>
        <p:txBody>
          <a:bodyPr lIns="0" rIns="0" bIns="0" anchor="b" anchorCtr="0"/>
          <a:p>
            <a:pPr lvl="0"/>
            <a:r>
              <a:rPr lang="zh-CN" altLang="en-US" dirty="0"/>
              <a:t>单击此处编辑母版标题样式</a:t>
            </a:r>
            <a:endParaRPr lang="en-US" altLang="zh-CN" dirty="0"/>
          </a:p>
        </p:txBody>
      </p:sp>
      <p:sp>
        <p:nvSpPr>
          <p:cNvPr id="3077" name="文本占位符 29"/>
          <p:cNvSpPr>
            <a:spLocks noGrp="1"/>
          </p:cNvSpPr>
          <p:nvPr>
            <p:ph type="body" idx="1"/>
          </p:nvPr>
        </p:nvSpPr>
        <p:spPr>
          <a:xfrm>
            <a:off x="457200" y="1935163"/>
            <a:ext cx="8229600" cy="4389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E41E0B2A-3ADD-47FA-888C-D70E1BC5E97C}" type="datetimeFigureOut">
              <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rPr>
            </a:fld>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rgbClr val="04617B">
                    <a:shade val="90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rgbClr val="04617B">
                  <a:shade val="90000"/>
                </a:srgbClr>
              </a:solidFill>
              <a:effectLst/>
              <a:uLnTx/>
              <a:uFillTx/>
              <a:latin typeface="+mn-lt"/>
              <a:ea typeface="+mn-ea"/>
              <a:cs typeface="+mn-cs"/>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lstStyle>
            <a:lvl1pPr algn="r">
              <a:defRPr sz="1200">
                <a:solidFill>
                  <a:srgbClr val="045C75"/>
                </a:solidFill>
                <a:latin typeface="Constantia" panose="02030602050306030303"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F3AA1E8-5511-44EE-B39A-2C4ED0EAB4E9}" type="slidenum">
              <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45C75"/>
              </a:solidFill>
              <a:effectLst/>
              <a:uLnTx/>
              <a:uFillTx/>
              <a:latin typeface="Constantia" panose="02030602050306030303" pitchFamily="18" charset="0"/>
              <a:ea typeface="宋体" panose="02010600030101010101" pitchFamily="2" charset="-122"/>
              <a:cs typeface="+mn-cs"/>
            </a:endParaRPr>
          </a:p>
        </p:txBody>
      </p:sp>
      <p:grpSp>
        <p:nvGrpSpPr>
          <p:cNvPr id="3081" name="组合 1"/>
          <p:cNvGrpSpPr/>
          <p:nvPr/>
        </p:nvGrpSpPr>
        <p:grpSpPr>
          <a:xfrm>
            <a:off x="-19050" y="203200"/>
            <a:ext cx="9180513" cy="647700"/>
            <a:chOff x="-19045" y="216550"/>
            <a:chExt cx="9180548" cy="649224"/>
          </a:xfrm>
        </p:grpSpPr>
        <p:sp>
          <p:nvSpPr>
            <p:cNvPr id="12" name="任意多边形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sp>
          <p:nvSpPr>
            <p:cNvPr id="13" name="任意多边形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Constantia" panose="02030602050306030303"/>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2pPr>
      <a:lvl3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3pPr>
      <a:lvl4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4pPr>
      <a:lvl5pPr algn="l" rtl="0" eaLnBrk="0" fontAlgn="base" hangingPunct="0">
        <a:spcBef>
          <a:spcPct val="0"/>
        </a:spcBef>
        <a:spcAft>
          <a:spcPct val="0"/>
        </a:spcAft>
        <a:defRPr sz="5000">
          <a:solidFill>
            <a:schemeClr val="tx2"/>
          </a:solidFill>
          <a:latin typeface="Calibri" panose="020F0502020204030204" pitchFamily="34" charset="0"/>
          <a:ea typeface="隶书" panose="02010509060101010101" pitchFamily="49" charset="-122"/>
        </a:defRPr>
      </a:lvl5pPr>
      <a:lvl6pPr marL="4572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6pPr>
      <a:lvl7pPr marL="9144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7pPr>
      <a:lvl8pPr marL="13716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8pPr>
      <a:lvl9pPr marL="1828800" algn="l" rtl="0" fontAlgn="base">
        <a:spcBef>
          <a:spcPct val="0"/>
        </a:spcBef>
        <a:spcAft>
          <a:spcPct val="0"/>
        </a:spcAft>
        <a:defRPr sz="5000">
          <a:solidFill>
            <a:schemeClr val="tx2"/>
          </a:solidFill>
          <a:latin typeface="Calibri" panose="020F0502020204030204" pitchFamily="34" charset="0"/>
          <a:ea typeface="隶书" panose="02010509060101010101" pitchFamily="49" charset="-122"/>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3.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18288" bIns="0" numCol="1" anchor="b" anchorCtr="0" compatLnSpc="1">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第四部分</a:t>
            </a:r>
            <a:b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br>
            <a:r>
              <a:rPr kumimoji="0" lang="zh-CN" alt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  软件维护与管理</a:t>
            </a:r>
            <a:endParaRPr kumimoji="0" lang="zh-CN" altLang="en-US"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
        <p:nvSpPr>
          <p:cNvPr id="13315" name="副标题 2"/>
          <p:cNvSpPr>
            <a:spLocks noGrp="1"/>
          </p:cNvSpPr>
          <p:nvPr>
            <p:ph type="subTitle" idx="1"/>
          </p:nvPr>
        </p:nvSpPr>
        <p:spPr>
          <a:xfrm>
            <a:off x="533400" y="3228975"/>
            <a:ext cx="7854950" cy="1752600"/>
          </a:xfrm>
        </p:spPr>
        <p:txBody>
          <a:bodyPr vert="horz" wrap="square" lIns="0" tIns="45720" rIns="18288" bIns="45720" anchor="t" anchorCtr="0"/>
          <a:p>
            <a:pPr marR="0" eaLnBrk="1" hangingPunct="1">
              <a:buClr>
                <a:srgbClr val="0BD0D9"/>
              </a:buClr>
              <a:buSzPct val="95000"/>
            </a:pPr>
            <a:r>
              <a:rPr lang="zh-CN" altLang="en-US" kern="1200" dirty="0">
                <a:latin typeface="+mn-lt"/>
                <a:ea typeface="+mn-ea"/>
                <a:cs typeface="+mn-cs"/>
              </a:rPr>
              <a:t>窦万峰</a:t>
            </a:r>
            <a:endParaRPr lang="en-US" altLang="zh-CN" kern="1200" dirty="0">
              <a:latin typeface="+mn-lt"/>
              <a:ea typeface="+mn-ea"/>
              <a:cs typeface="+mn-cs"/>
            </a:endParaRPr>
          </a:p>
          <a:p>
            <a:pPr marR="0" eaLnBrk="1" hangingPunct="1">
              <a:buClr>
                <a:srgbClr val="0BD0D9"/>
              </a:buClr>
              <a:buSzPct val="95000"/>
            </a:pPr>
            <a:r>
              <a:rPr lang="zh-CN" altLang="en-US" kern="1200" dirty="0">
                <a:latin typeface="+mn-lt"/>
                <a:ea typeface="+mn-ea"/>
                <a:cs typeface="+mn-cs"/>
              </a:rPr>
              <a:t>计算机与电子</a:t>
            </a:r>
            <a:r>
              <a:rPr lang="zh-CN" altLang="en-US" kern="1200" dirty="0">
                <a:latin typeface="+mn-lt"/>
                <a:ea typeface="+mn-ea"/>
                <a:cs typeface="+mn-cs"/>
              </a:rPr>
              <a:t>信息学院</a:t>
            </a:r>
            <a:endParaRPr lang="en-US" altLang="zh-CN" kern="1200" dirty="0">
              <a:latin typeface="+mn-lt"/>
              <a:ea typeface="+mn-ea"/>
              <a:cs typeface="+mn-cs"/>
            </a:endParaRPr>
          </a:p>
          <a:p>
            <a:pPr marR="0" eaLnBrk="1" hangingPunct="1">
              <a:buClr>
                <a:srgbClr val="0BD0D9"/>
              </a:buClr>
              <a:buSzPct val="95000"/>
            </a:pPr>
            <a:r>
              <a:rPr lang="zh-CN" altLang="en-US" kern="1200" dirty="0">
                <a:latin typeface="+mn-lt"/>
                <a:ea typeface="+mn-ea"/>
                <a:cs typeface="+mn-cs"/>
              </a:rPr>
              <a:t>南京师范大学</a:t>
            </a:r>
            <a:endParaRPr lang="zh-CN" altLang="en-US" kern="1200" dirty="0">
              <a:latin typeface="+mn-lt"/>
              <a:ea typeface="+mn-ea"/>
              <a:cs typeface="+mn-cs"/>
            </a:endParaRPr>
          </a:p>
          <a:p>
            <a:pPr marR="0" eaLnBrk="1" hangingPunct="1">
              <a:buClr>
                <a:srgbClr val="0BD0D9"/>
              </a:buClr>
              <a:buSzPct val="95000"/>
            </a:pPr>
            <a:r>
              <a:rPr lang="en-US" altLang="zh-CN" kern="1200" dirty="0">
                <a:latin typeface="+mn-lt"/>
                <a:ea typeface="+mn-ea"/>
                <a:cs typeface="+mn-cs"/>
              </a:rPr>
              <a:t>2024</a:t>
            </a:r>
            <a:r>
              <a:rPr lang="zh-CN" altLang="en-US" kern="1200" dirty="0">
                <a:latin typeface="+mn-lt"/>
                <a:ea typeface="+mn-ea"/>
                <a:cs typeface="+mn-cs"/>
              </a:rPr>
              <a:t>年</a:t>
            </a:r>
            <a:r>
              <a:rPr lang="en-US" altLang="zh-CN" kern="1200" dirty="0">
                <a:latin typeface="+mn-lt"/>
                <a:ea typeface="+mn-ea"/>
                <a:cs typeface="+mn-cs"/>
              </a:rPr>
              <a:t>2</a:t>
            </a:r>
            <a:r>
              <a:rPr lang="zh-CN" altLang="en-US" kern="1200" dirty="0">
                <a:latin typeface="+mn-lt"/>
                <a:ea typeface="+mn-ea"/>
                <a:cs typeface="+mn-cs"/>
              </a:rPr>
              <a:t>月</a:t>
            </a:r>
            <a:endParaRPr lang="zh-CN" altLang="en-US" kern="1200" dirty="0">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软件维护机构</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22531" name="Group 2"/>
          <p:cNvGrpSpPr/>
          <p:nvPr/>
        </p:nvGrpSpPr>
        <p:grpSpPr>
          <a:xfrm>
            <a:off x="1571625" y="2071688"/>
            <a:ext cx="5429250" cy="3929062"/>
            <a:chOff x="0" y="0"/>
            <a:chExt cx="4635" cy="4063"/>
          </a:xfrm>
        </p:grpSpPr>
        <p:sp>
          <p:nvSpPr>
            <p:cNvPr id="22532" name="Oval 3"/>
            <p:cNvSpPr/>
            <p:nvPr/>
          </p:nvSpPr>
          <p:spPr>
            <a:xfrm>
              <a:off x="1440" y="0"/>
              <a:ext cx="1620" cy="468"/>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维护申请</a:t>
              </a:r>
              <a:endParaRPr lang="zh-CN" altLang="en-US" sz="1600" dirty="0">
                <a:latin typeface="Arial" panose="020B0604020202020204" pitchFamily="34" charset="0"/>
              </a:endParaRPr>
            </a:p>
          </p:txBody>
        </p:sp>
        <p:grpSp>
          <p:nvGrpSpPr>
            <p:cNvPr id="22533" name="Group 4"/>
            <p:cNvGrpSpPr/>
            <p:nvPr/>
          </p:nvGrpSpPr>
          <p:grpSpPr>
            <a:xfrm>
              <a:off x="0" y="774"/>
              <a:ext cx="1080" cy="1288"/>
              <a:chOff x="0" y="0"/>
              <a:chExt cx="1080" cy="1288"/>
            </a:xfrm>
          </p:grpSpPr>
          <p:sp>
            <p:nvSpPr>
              <p:cNvPr id="22576" name="AutoShape 5"/>
              <p:cNvSpPr/>
              <p:nvPr/>
            </p:nvSpPr>
            <p:spPr>
              <a:xfrm>
                <a:off x="0" y="891"/>
                <a:ext cx="108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维护负责人</a:t>
                </a:r>
                <a:endParaRPr lang="zh-CN" altLang="en-US" sz="1600" dirty="0">
                  <a:latin typeface="Arial" panose="020B0604020202020204" pitchFamily="34" charset="0"/>
                </a:endParaRPr>
              </a:p>
            </p:txBody>
          </p:sp>
          <p:grpSp>
            <p:nvGrpSpPr>
              <p:cNvPr id="22577" name="Group 6"/>
              <p:cNvGrpSpPr/>
              <p:nvPr/>
            </p:nvGrpSpPr>
            <p:grpSpPr>
              <a:xfrm>
                <a:off x="210" y="0"/>
                <a:ext cx="510" cy="907"/>
                <a:chOff x="0" y="0"/>
                <a:chExt cx="600" cy="1338"/>
              </a:xfrm>
            </p:grpSpPr>
            <p:grpSp>
              <p:nvGrpSpPr>
                <p:cNvPr id="22578" name="Group 7"/>
                <p:cNvGrpSpPr/>
                <p:nvPr/>
              </p:nvGrpSpPr>
              <p:grpSpPr>
                <a:xfrm>
                  <a:off x="0" y="0"/>
                  <a:ext cx="600" cy="1329"/>
                  <a:chOff x="0" y="0"/>
                  <a:chExt cx="600" cy="1329"/>
                </a:xfrm>
              </p:grpSpPr>
              <p:sp>
                <p:nvSpPr>
                  <p:cNvPr id="22582" name="未知"/>
                  <p:cNvSpPr/>
                  <p:nvPr/>
                </p:nvSpPr>
                <p:spPr>
                  <a:xfrm>
                    <a:off x="0" y="234"/>
                    <a:ext cx="600" cy="1095"/>
                  </a:xfrm>
                  <a:custGeom>
                    <a:avLst/>
                    <a:gdLst>
                      <a:gd name="txL" fmla="*/ 0 w 600"/>
                      <a:gd name="txT" fmla="*/ 0 h 1095"/>
                      <a:gd name="txR" fmla="*/ 600 w 600"/>
                      <a:gd name="txB" fmla="*/ 1095 h 1095"/>
                    </a:gdLst>
                    <a:ahLst/>
                    <a:cxnLst>
                      <a:cxn ang="0">
                        <a:pos x="197" y="0"/>
                      </a:cxn>
                      <a:cxn ang="0">
                        <a:pos x="0" y="105"/>
                      </a:cxn>
                      <a:cxn ang="0">
                        <a:pos x="0" y="510"/>
                      </a:cxn>
                      <a:cxn ang="0">
                        <a:pos x="171" y="506"/>
                      </a:cxn>
                      <a:cxn ang="0">
                        <a:pos x="171" y="997"/>
                      </a:cxn>
                      <a:cxn ang="0">
                        <a:pos x="71" y="997"/>
                      </a:cxn>
                      <a:cxn ang="0">
                        <a:pos x="75" y="1095"/>
                      </a:cxn>
                      <a:cxn ang="0">
                        <a:pos x="525" y="1095"/>
                      </a:cxn>
                      <a:cxn ang="0">
                        <a:pos x="525" y="990"/>
                      </a:cxn>
                      <a:cxn ang="0">
                        <a:pos x="436" y="984"/>
                      </a:cxn>
                      <a:cxn ang="0">
                        <a:pos x="436" y="492"/>
                      </a:cxn>
                      <a:cxn ang="0">
                        <a:pos x="600" y="495"/>
                      </a:cxn>
                      <a:cxn ang="0">
                        <a:pos x="600" y="90"/>
                      </a:cxn>
                      <a:cxn ang="0">
                        <a:pos x="411" y="0"/>
                      </a:cxn>
                    </a:cxnLst>
                    <a:rect l="txL" t="txT" r="txR" b="txB"/>
                    <a:pathLst>
                      <a:path w="600" h="1095">
                        <a:moveTo>
                          <a:pt x="197" y="0"/>
                        </a:moveTo>
                        <a:lnTo>
                          <a:pt x="0" y="105"/>
                        </a:lnTo>
                        <a:lnTo>
                          <a:pt x="0" y="510"/>
                        </a:lnTo>
                        <a:lnTo>
                          <a:pt x="171" y="506"/>
                        </a:lnTo>
                        <a:lnTo>
                          <a:pt x="171" y="997"/>
                        </a:lnTo>
                        <a:lnTo>
                          <a:pt x="71" y="997"/>
                        </a:lnTo>
                        <a:lnTo>
                          <a:pt x="75" y="1095"/>
                        </a:lnTo>
                        <a:lnTo>
                          <a:pt x="525" y="1095"/>
                        </a:lnTo>
                        <a:lnTo>
                          <a:pt x="525" y="990"/>
                        </a:lnTo>
                        <a:lnTo>
                          <a:pt x="436" y="984"/>
                        </a:lnTo>
                        <a:lnTo>
                          <a:pt x="436" y="492"/>
                        </a:lnTo>
                        <a:lnTo>
                          <a:pt x="600" y="495"/>
                        </a:lnTo>
                        <a:lnTo>
                          <a:pt x="600" y="90"/>
                        </a:lnTo>
                        <a:lnTo>
                          <a:pt x="411" y="0"/>
                        </a:lnTo>
                      </a:path>
                    </a:pathLst>
                  </a:custGeom>
                  <a:solidFill>
                    <a:srgbClr val="80808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2583" name="Oval 9"/>
                  <p:cNvSpPr/>
                  <p:nvPr/>
                </p:nvSpPr>
                <p:spPr>
                  <a:xfrm>
                    <a:off x="195" y="0"/>
                    <a:ext cx="227" cy="283"/>
                  </a:xfrm>
                  <a:prstGeom prst="ellipse">
                    <a:avLst/>
                  </a:prstGeom>
                  <a:solidFill>
                    <a:srgbClr val="808080"/>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79" name="Line 10"/>
                <p:cNvSpPr/>
                <p:nvPr/>
              </p:nvSpPr>
              <p:spPr>
                <a:xfrm>
                  <a:off x="300" y="714"/>
                  <a:ext cx="0" cy="624"/>
                </a:xfrm>
                <a:prstGeom prst="line">
                  <a:avLst/>
                </a:prstGeom>
                <a:ln w="9525" cap="flat" cmpd="sng">
                  <a:solidFill>
                    <a:srgbClr val="000000"/>
                  </a:solidFill>
                  <a:prstDash val="solid"/>
                  <a:headEnd type="none" w="med" len="med"/>
                  <a:tailEnd type="none" w="med" len="med"/>
                </a:ln>
              </p:spPr>
            </p:sp>
            <p:sp>
              <p:nvSpPr>
                <p:cNvPr id="22580" name="Line 11"/>
                <p:cNvSpPr/>
                <p:nvPr/>
              </p:nvSpPr>
              <p:spPr>
                <a:xfrm>
                  <a:off x="435" y="423"/>
                  <a:ext cx="0" cy="312"/>
                </a:xfrm>
                <a:prstGeom prst="line">
                  <a:avLst/>
                </a:prstGeom>
                <a:ln w="9525" cap="flat" cmpd="sng">
                  <a:solidFill>
                    <a:srgbClr val="000000"/>
                  </a:solidFill>
                  <a:prstDash val="solid"/>
                  <a:headEnd type="none" w="med" len="med"/>
                  <a:tailEnd type="none" w="med" len="med"/>
                </a:ln>
              </p:spPr>
            </p:sp>
            <p:sp>
              <p:nvSpPr>
                <p:cNvPr id="22581" name="Line 12"/>
                <p:cNvSpPr/>
                <p:nvPr/>
              </p:nvSpPr>
              <p:spPr>
                <a:xfrm>
                  <a:off x="165" y="438"/>
                  <a:ext cx="0" cy="312"/>
                </a:xfrm>
                <a:prstGeom prst="line">
                  <a:avLst/>
                </a:prstGeom>
                <a:ln w="9525" cap="flat" cmpd="sng">
                  <a:solidFill>
                    <a:srgbClr val="000000"/>
                  </a:solidFill>
                  <a:prstDash val="solid"/>
                  <a:headEnd type="none" w="med" len="med"/>
                  <a:tailEnd type="none" w="med" len="med"/>
                </a:ln>
              </p:spPr>
            </p:sp>
          </p:grpSp>
        </p:grpSp>
        <p:grpSp>
          <p:nvGrpSpPr>
            <p:cNvPr id="22534" name="Group 14"/>
            <p:cNvGrpSpPr/>
            <p:nvPr/>
          </p:nvGrpSpPr>
          <p:grpSpPr>
            <a:xfrm>
              <a:off x="1230" y="2556"/>
              <a:ext cx="1080" cy="1309"/>
              <a:chOff x="0" y="0"/>
              <a:chExt cx="1080" cy="1309"/>
            </a:xfrm>
          </p:grpSpPr>
          <p:grpSp>
            <p:nvGrpSpPr>
              <p:cNvPr id="22568" name="Group 15"/>
              <p:cNvGrpSpPr/>
              <p:nvPr/>
            </p:nvGrpSpPr>
            <p:grpSpPr>
              <a:xfrm>
                <a:off x="240" y="0"/>
                <a:ext cx="510" cy="907"/>
                <a:chOff x="0" y="0"/>
                <a:chExt cx="600" cy="1338"/>
              </a:xfrm>
            </p:grpSpPr>
            <p:grpSp>
              <p:nvGrpSpPr>
                <p:cNvPr id="22570" name="Group 16"/>
                <p:cNvGrpSpPr/>
                <p:nvPr/>
              </p:nvGrpSpPr>
              <p:grpSpPr>
                <a:xfrm>
                  <a:off x="0" y="0"/>
                  <a:ext cx="600" cy="1329"/>
                  <a:chOff x="0" y="0"/>
                  <a:chExt cx="600" cy="1329"/>
                </a:xfrm>
              </p:grpSpPr>
              <p:sp>
                <p:nvSpPr>
                  <p:cNvPr id="22574" name="未知"/>
                  <p:cNvSpPr/>
                  <p:nvPr/>
                </p:nvSpPr>
                <p:spPr>
                  <a:xfrm>
                    <a:off x="0" y="234"/>
                    <a:ext cx="600" cy="1095"/>
                  </a:xfrm>
                  <a:custGeom>
                    <a:avLst/>
                    <a:gdLst>
                      <a:gd name="txL" fmla="*/ 0 w 600"/>
                      <a:gd name="txT" fmla="*/ 0 h 1095"/>
                      <a:gd name="txR" fmla="*/ 600 w 600"/>
                      <a:gd name="txB" fmla="*/ 1095 h 1095"/>
                    </a:gdLst>
                    <a:ahLst/>
                    <a:cxnLst>
                      <a:cxn ang="0">
                        <a:pos x="197" y="0"/>
                      </a:cxn>
                      <a:cxn ang="0">
                        <a:pos x="0" y="105"/>
                      </a:cxn>
                      <a:cxn ang="0">
                        <a:pos x="0" y="510"/>
                      </a:cxn>
                      <a:cxn ang="0">
                        <a:pos x="171" y="506"/>
                      </a:cxn>
                      <a:cxn ang="0">
                        <a:pos x="171" y="997"/>
                      </a:cxn>
                      <a:cxn ang="0">
                        <a:pos x="71" y="997"/>
                      </a:cxn>
                      <a:cxn ang="0">
                        <a:pos x="75" y="1095"/>
                      </a:cxn>
                      <a:cxn ang="0">
                        <a:pos x="525" y="1095"/>
                      </a:cxn>
                      <a:cxn ang="0">
                        <a:pos x="525" y="990"/>
                      </a:cxn>
                      <a:cxn ang="0">
                        <a:pos x="436" y="984"/>
                      </a:cxn>
                      <a:cxn ang="0">
                        <a:pos x="436" y="492"/>
                      </a:cxn>
                      <a:cxn ang="0">
                        <a:pos x="600" y="495"/>
                      </a:cxn>
                      <a:cxn ang="0">
                        <a:pos x="600" y="90"/>
                      </a:cxn>
                      <a:cxn ang="0">
                        <a:pos x="411" y="0"/>
                      </a:cxn>
                    </a:cxnLst>
                    <a:rect l="txL" t="txT" r="txR" b="txB"/>
                    <a:pathLst>
                      <a:path w="600" h="1095">
                        <a:moveTo>
                          <a:pt x="197" y="0"/>
                        </a:moveTo>
                        <a:lnTo>
                          <a:pt x="0" y="105"/>
                        </a:lnTo>
                        <a:lnTo>
                          <a:pt x="0" y="510"/>
                        </a:lnTo>
                        <a:lnTo>
                          <a:pt x="171" y="506"/>
                        </a:lnTo>
                        <a:lnTo>
                          <a:pt x="171" y="997"/>
                        </a:lnTo>
                        <a:lnTo>
                          <a:pt x="71" y="997"/>
                        </a:lnTo>
                        <a:lnTo>
                          <a:pt x="75" y="1095"/>
                        </a:lnTo>
                        <a:lnTo>
                          <a:pt x="525" y="1095"/>
                        </a:lnTo>
                        <a:lnTo>
                          <a:pt x="525" y="990"/>
                        </a:lnTo>
                        <a:lnTo>
                          <a:pt x="436" y="984"/>
                        </a:lnTo>
                        <a:lnTo>
                          <a:pt x="436" y="492"/>
                        </a:lnTo>
                        <a:lnTo>
                          <a:pt x="600" y="495"/>
                        </a:lnTo>
                        <a:lnTo>
                          <a:pt x="600" y="90"/>
                        </a:lnTo>
                        <a:lnTo>
                          <a:pt x="411" y="0"/>
                        </a:lnTo>
                      </a:path>
                    </a:pathLst>
                  </a:custGeom>
                  <a:solidFill>
                    <a:srgbClr val="80808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2575" name="Oval 18"/>
                  <p:cNvSpPr/>
                  <p:nvPr/>
                </p:nvSpPr>
                <p:spPr>
                  <a:xfrm>
                    <a:off x="195" y="0"/>
                    <a:ext cx="227" cy="283"/>
                  </a:xfrm>
                  <a:prstGeom prst="ellipse">
                    <a:avLst/>
                  </a:prstGeom>
                  <a:solidFill>
                    <a:srgbClr val="808080"/>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71" name="Line 19"/>
                <p:cNvSpPr/>
                <p:nvPr/>
              </p:nvSpPr>
              <p:spPr>
                <a:xfrm>
                  <a:off x="300" y="714"/>
                  <a:ext cx="0" cy="624"/>
                </a:xfrm>
                <a:prstGeom prst="line">
                  <a:avLst/>
                </a:prstGeom>
                <a:ln w="9525" cap="flat" cmpd="sng">
                  <a:solidFill>
                    <a:srgbClr val="000000"/>
                  </a:solidFill>
                  <a:prstDash val="solid"/>
                  <a:headEnd type="none" w="med" len="med"/>
                  <a:tailEnd type="none" w="med" len="med"/>
                </a:ln>
              </p:spPr>
            </p:sp>
            <p:sp>
              <p:nvSpPr>
                <p:cNvPr id="22572" name="Line 20"/>
                <p:cNvSpPr/>
                <p:nvPr/>
              </p:nvSpPr>
              <p:spPr>
                <a:xfrm>
                  <a:off x="435" y="423"/>
                  <a:ext cx="0" cy="312"/>
                </a:xfrm>
                <a:prstGeom prst="line">
                  <a:avLst/>
                </a:prstGeom>
                <a:ln w="9525" cap="flat" cmpd="sng">
                  <a:solidFill>
                    <a:srgbClr val="000000"/>
                  </a:solidFill>
                  <a:prstDash val="solid"/>
                  <a:headEnd type="none" w="med" len="med"/>
                  <a:tailEnd type="none" w="med" len="med"/>
                </a:ln>
              </p:spPr>
            </p:sp>
            <p:sp>
              <p:nvSpPr>
                <p:cNvPr id="22573" name="Line 21"/>
                <p:cNvSpPr/>
                <p:nvPr/>
              </p:nvSpPr>
              <p:spPr>
                <a:xfrm>
                  <a:off x="165" y="438"/>
                  <a:ext cx="0" cy="312"/>
                </a:xfrm>
                <a:prstGeom prst="line">
                  <a:avLst/>
                </a:prstGeom>
                <a:ln w="9525" cap="flat" cmpd="sng">
                  <a:solidFill>
                    <a:srgbClr val="000000"/>
                  </a:solidFill>
                  <a:prstDash val="solid"/>
                  <a:headEnd type="none" w="med" len="med"/>
                  <a:tailEnd type="none" w="med" len="med"/>
                </a:ln>
              </p:spPr>
            </p:sp>
          </p:grpSp>
          <p:sp>
            <p:nvSpPr>
              <p:cNvPr id="22569" name="AutoShape 22"/>
              <p:cNvSpPr/>
              <p:nvPr/>
            </p:nvSpPr>
            <p:spPr>
              <a:xfrm>
                <a:off x="0" y="912"/>
                <a:ext cx="108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配置管理员</a:t>
                </a:r>
                <a:endParaRPr lang="zh-CN" altLang="en-US" sz="1600" dirty="0">
                  <a:latin typeface="Arial" panose="020B0604020202020204" pitchFamily="34" charset="0"/>
                </a:endParaRPr>
              </a:p>
            </p:txBody>
          </p:sp>
        </p:grpSp>
        <p:grpSp>
          <p:nvGrpSpPr>
            <p:cNvPr id="22535" name="Group 23"/>
            <p:cNvGrpSpPr/>
            <p:nvPr/>
          </p:nvGrpSpPr>
          <p:grpSpPr>
            <a:xfrm>
              <a:off x="3195" y="2730"/>
              <a:ext cx="1080" cy="1333"/>
              <a:chOff x="0" y="0"/>
              <a:chExt cx="1080" cy="1333"/>
            </a:xfrm>
          </p:grpSpPr>
          <p:grpSp>
            <p:nvGrpSpPr>
              <p:cNvPr id="22560" name="Group 24"/>
              <p:cNvGrpSpPr/>
              <p:nvPr/>
            </p:nvGrpSpPr>
            <p:grpSpPr>
              <a:xfrm>
                <a:off x="120" y="0"/>
                <a:ext cx="510" cy="907"/>
                <a:chOff x="0" y="0"/>
                <a:chExt cx="600" cy="1338"/>
              </a:xfrm>
            </p:grpSpPr>
            <p:grpSp>
              <p:nvGrpSpPr>
                <p:cNvPr id="22562" name="Group 25"/>
                <p:cNvGrpSpPr/>
                <p:nvPr/>
              </p:nvGrpSpPr>
              <p:grpSpPr>
                <a:xfrm>
                  <a:off x="0" y="0"/>
                  <a:ext cx="600" cy="1329"/>
                  <a:chOff x="0" y="0"/>
                  <a:chExt cx="600" cy="1329"/>
                </a:xfrm>
              </p:grpSpPr>
              <p:sp>
                <p:nvSpPr>
                  <p:cNvPr id="22566" name="未知"/>
                  <p:cNvSpPr/>
                  <p:nvPr/>
                </p:nvSpPr>
                <p:spPr>
                  <a:xfrm>
                    <a:off x="0" y="234"/>
                    <a:ext cx="600" cy="1095"/>
                  </a:xfrm>
                  <a:custGeom>
                    <a:avLst/>
                    <a:gdLst>
                      <a:gd name="txL" fmla="*/ 0 w 600"/>
                      <a:gd name="txT" fmla="*/ 0 h 1095"/>
                      <a:gd name="txR" fmla="*/ 600 w 600"/>
                      <a:gd name="txB" fmla="*/ 1095 h 1095"/>
                    </a:gdLst>
                    <a:ahLst/>
                    <a:cxnLst>
                      <a:cxn ang="0">
                        <a:pos x="197" y="0"/>
                      </a:cxn>
                      <a:cxn ang="0">
                        <a:pos x="0" y="105"/>
                      </a:cxn>
                      <a:cxn ang="0">
                        <a:pos x="0" y="510"/>
                      </a:cxn>
                      <a:cxn ang="0">
                        <a:pos x="171" y="506"/>
                      </a:cxn>
                      <a:cxn ang="0">
                        <a:pos x="171" y="997"/>
                      </a:cxn>
                      <a:cxn ang="0">
                        <a:pos x="71" y="997"/>
                      </a:cxn>
                      <a:cxn ang="0">
                        <a:pos x="75" y="1095"/>
                      </a:cxn>
                      <a:cxn ang="0">
                        <a:pos x="525" y="1095"/>
                      </a:cxn>
                      <a:cxn ang="0">
                        <a:pos x="525" y="990"/>
                      </a:cxn>
                      <a:cxn ang="0">
                        <a:pos x="436" y="984"/>
                      </a:cxn>
                      <a:cxn ang="0">
                        <a:pos x="436" y="492"/>
                      </a:cxn>
                      <a:cxn ang="0">
                        <a:pos x="600" y="495"/>
                      </a:cxn>
                      <a:cxn ang="0">
                        <a:pos x="600" y="90"/>
                      </a:cxn>
                      <a:cxn ang="0">
                        <a:pos x="411" y="0"/>
                      </a:cxn>
                    </a:cxnLst>
                    <a:rect l="txL" t="txT" r="txR" b="txB"/>
                    <a:pathLst>
                      <a:path w="600" h="1095">
                        <a:moveTo>
                          <a:pt x="197" y="0"/>
                        </a:moveTo>
                        <a:lnTo>
                          <a:pt x="0" y="105"/>
                        </a:lnTo>
                        <a:lnTo>
                          <a:pt x="0" y="510"/>
                        </a:lnTo>
                        <a:lnTo>
                          <a:pt x="171" y="506"/>
                        </a:lnTo>
                        <a:lnTo>
                          <a:pt x="171" y="997"/>
                        </a:lnTo>
                        <a:lnTo>
                          <a:pt x="71" y="997"/>
                        </a:lnTo>
                        <a:lnTo>
                          <a:pt x="75" y="1095"/>
                        </a:lnTo>
                        <a:lnTo>
                          <a:pt x="525" y="1095"/>
                        </a:lnTo>
                        <a:lnTo>
                          <a:pt x="525" y="990"/>
                        </a:lnTo>
                        <a:lnTo>
                          <a:pt x="436" y="984"/>
                        </a:lnTo>
                        <a:lnTo>
                          <a:pt x="436" y="492"/>
                        </a:lnTo>
                        <a:lnTo>
                          <a:pt x="600" y="495"/>
                        </a:lnTo>
                        <a:lnTo>
                          <a:pt x="600" y="90"/>
                        </a:lnTo>
                        <a:lnTo>
                          <a:pt x="411" y="0"/>
                        </a:lnTo>
                      </a:path>
                    </a:pathLst>
                  </a:custGeom>
                  <a:solidFill>
                    <a:srgbClr val="80808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2567" name="Oval 27"/>
                  <p:cNvSpPr/>
                  <p:nvPr/>
                </p:nvSpPr>
                <p:spPr>
                  <a:xfrm>
                    <a:off x="195" y="0"/>
                    <a:ext cx="227" cy="283"/>
                  </a:xfrm>
                  <a:prstGeom prst="ellipse">
                    <a:avLst/>
                  </a:prstGeom>
                  <a:solidFill>
                    <a:srgbClr val="808080"/>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63" name="Line 28"/>
                <p:cNvSpPr/>
                <p:nvPr/>
              </p:nvSpPr>
              <p:spPr>
                <a:xfrm>
                  <a:off x="300" y="714"/>
                  <a:ext cx="0" cy="624"/>
                </a:xfrm>
                <a:prstGeom prst="line">
                  <a:avLst/>
                </a:prstGeom>
                <a:ln w="9525" cap="flat" cmpd="sng">
                  <a:solidFill>
                    <a:srgbClr val="000000"/>
                  </a:solidFill>
                  <a:prstDash val="solid"/>
                  <a:headEnd type="none" w="med" len="med"/>
                  <a:tailEnd type="none" w="med" len="med"/>
                </a:ln>
              </p:spPr>
            </p:sp>
            <p:sp>
              <p:nvSpPr>
                <p:cNvPr id="22564" name="Line 29"/>
                <p:cNvSpPr/>
                <p:nvPr/>
              </p:nvSpPr>
              <p:spPr>
                <a:xfrm>
                  <a:off x="435" y="423"/>
                  <a:ext cx="0" cy="312"/>
                </a:xfrm>
                <a:prstGeom prst="line">
                  <a:avLst/>
                </a:prstGeom>
                <a:ln w="9525" cap="flat" cmpd="sng">
                  <a:solidFill>
                    <a:srgbClr val="000000"/>
                  </a:solidFill>
                  <a:prstDash val="solid"/>
                  <a:headEnd type="none" w="med" len="med"/>
                  <a:tailEnd type="none" w="med" len="med"/>
                </a:ln>
              </p:spPr>
            </p:sp>
            <p:sp>
              <p:nvSpPr>
                <p:cNvPr id="22565" name="Line 30"/>
                <p:cNvSpPr/>
                <p:nvPr/>
              </p:nvSpPr>
              <p:spPr>
                <a:xfrm>
                  <a:off x="165" y="438"/>
                  <a:ext cx="0" cy="312"/>
                </a:xfrm>
                <a:prstGeom prst="line">
                  <a:avLst/>
                </a:prstGeom>
                <a:ln w="9525" cap="flat" cmpd="sng">
                  <a:solidFill>
                    <a:srgbClr val="000000"/>
                  </a:solidFill>
                  <a:prstDash val="solid"/>
                  <a:headEnd type="none" w="med" len="med"/>
                  <a:tailEnd type="none" w="med" len="med"/>
                </a:ln>
              </p:spPr>
            </p:sp>
          </p:grpSp>
          <p:sp>
            <p:nvSpPr>
              <p:cNvPr id="22561" name="AutoShape 31"/>
              <p:cNvSpPr/>
              <p:nvPr/>
            </p:nvSpPr>
            <p:spPr>
              <a:xfrm>
                <a:off x="0" y="936"/>
                <a:ext cx="108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维护人员</a:t>
                </a:r>
                <a:endParaRPr lang="zh-CN" altLang="en-US" sz="1600" dirty="0">
                  <a:latin typeface="Arial" panose="020B0604020202020204" pitchFamily="34" charset="0"/>
                </a:endParaRPr>
              </a:p>
            </p:txBody>
          </p:sp>
        </p:grpSp>
        <p:grpSp>
          <p:nvGrpSpPr>
            <p:cNvPr id="22536" name="Group 32"/>
            <p:cNvGrpSpPr/>
            <p:nvPr/>
          </p:nvGrpSpPr>
          <p:grpSpPr>
            <a:xfrm>
              <a:off x="3555" y="1035"/>
              <a:ext cx="1080" cy="1333"/>
              <a:chOff x="0" y="0"/>
              <a:chExt cx="1080" cy="1333"/>
            </a:xfrm>
          </p:grpSpPr>
          <p:grpSp>
            <p:nvGrpSpPr>
              <p:cNvPr id="22552" name="Group 33"/>
              <p:cNvGrpSpPr/>
              <p:nvPr/>
            </p:nvGrpSpPr>
            <p:grpSpPr>
              <a:xfrm>
                <a:off x="225" y="0"/>
                <a:ext cx="510" cy="907"/>
                <a:chOff x="0" y="0"/>
                <a:chExt cx="600" cy="1338"/>
              </a:xfrm>
            </p:grpSpPr>
            <p:grpSp>
              <p:nvGrpSpPr>
                <p:cNvPr id="22554" name="Group 34"/>
                <p:cNvGrpSpPr/>
                <p:nvPr/>
              </p:nvGrpSpPr>
              <p:grpSpPr>
                <a:xfrm>
                  <a:off x="0" y="0"/>
                  <a:ext cx="600" cy="1329"/>
                  <a:chOff x="0" y="0"/>
                  <a:chExt cx="600" cy="1329"/>
                </a:xfrm>
              </p:grpSpPr>
              <p:sp>
                <p:nvSpPr>
                  <p:cNvPr id="22558" name="未知"/>
                  <p:cNvSpPr/>
                  <p:nvPr/>
                </p:nvSpPr>
                <p:spPr>
                  <a:xfrm>
                    <a:off x="0" y="234"/>
                    <a:ext cx="600" cy="1095"/>
                  </a:xfrm>
                  <a:custGeom>
                    <a:avLst/>
                    <a:gdLst>
                      <a:gd name="txL" fmla="*/ 0 w 600"/>
                      <a:gd name="txT" fmla="*/ 0 h 1095"/>
                      <a:gd name="txR" fmla="*/ 600 w 600"/>
                      <a:gd name="txB" fmla="*/ 1095 h 1095"/>
                    </a:gdLst>
                    <a:ahLst/>
                    <a:cxnLst>
                      <a:cxn ang="0">
                        <a:pos x="197" y="0"/>
                      </a:cxn>
                      <a:cxn ang="0">
                        <a:pos x="0" y="105"/>
                      </a:cxn>
                      <a:cxn ang="0">
                        <a:pos x="0" y="510"/>
                      </a:cxn>
                      <a:cxn ang="0">
                        <a:pos x="171" y="506"/>
                      </a:cxn>
                      <a:cxn ang="0">
                        <a:pos x="171" y="997"/>
                      </a:cxn>
                      <a:cxn ang="0">
                        <a:pos x="71" y="997"/>
                      </a:cxn>
                      <a:cxn ang="0">
                        <a:pos x="75" y="1095"/>
                      </a:cxn>
                      <a:cxn ang="0">
                        <a:pos x="525" y="1095"/>
                      </a:cxn>
                      <a:cxn ang="0">
                        <a:pos x="525" y="990"/>
                      </a:cxn>
                      <a:cxn ang="0">
                        <a:pos x="436" y="984"/>
                      </a:cxn>
                      <a:cxn ang="0">
                        <a:pos x="436" y="492"/>
                      </a:cxn>
                      <a:cxn ang="0">
                        <a:pos x="600" y="495"/>
                      </a:cxn>
                      <a:cxn ang="0">
                        <a:pos x="600" y="90"/>
                      </a:cxn>
                      <a:cxn ang="0">
                        <a:pos x="411" y="0"/>
                      </a:cxn>
                    </a:cxnLst>
                    <a:rect l="txL" t="txT" r="txR" b="txB"/>
                    <a:pathLst>
                      <a:path w="600" h="1095">
                        <a:moveTo>
                          <a:pt x="197" y="0"/>
                        </a:moveTo>
                        <a:lnTo>
                          <a:pt x="0" y="105"/>
                        </a:lnTo>
                        <a:lnTo>
                          <a:pt x="0" y="510"/>
                        </a:lnTo>
                        <a:lnTo>
                          <a:pt x="171" y="506"/>
                        </a:lnTo>
                        <a:lnTo>
                          <a:pt x="171" y="997"/>
                        </a:lnTo>
                        <a:lnTo>
                          <a:pt x="71" y="997"/>
                        </a:lnTo>
                        <a:lnTo>
                          <a:pt x="75" y="1095"/>
                        </a:lnTo>
                        <a:lnTo>
                          <a:pt x="525" y="1095"/>
                        </a:lnTo>
                        <a:lnTo>
                          <a:pt x="525" y="990"/>
                        </a:lnTo>
                        <a:lnTo>
                          <a:pt x="436" y="984"/>
                        </a:lnTo>
                        <a:lnTo>
                          <a:pt x="436" y="492"/>
                        </a:lnTo>
                        <a:lnTo>
                          <a:pt x="600" y="495"/>
                        </a:lnTo>
                        <a:lnTo>
                          <a:pt x="600" y="90"/>
                        </a:lnTo>
                        <a:lnTo>
                          <a:pt x="411" y="0"/>
                        </a:lnTo>
                      </a:path>
                    </a:pathLst>
                  </a:custGeom>
                  <a:solidFill>
                    <a:srgbClr val="80808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2559" name="Oval 36"/>
                  <p:cNvSpPr/>
                  <p:nvPr/>
                </p:nvSpPr>
                <p:spPr>
                  <a:xfrm>
                    <a:off x="195" y="0"/>
                    <a:ext cx="227" cy="283"/>
                  </a:xfrm>
                  <a:prstGeom prst="ellipse">
                    <a:avLst/>
                  </a:prstGeom>
                  <a:solidFill>
                    <a:srgbClr val="808080"/>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55" name="Line 37"/>
                <p:cNvSpPr/>
                <p:nvPr/>
              </p:nvSpPr>
              <p:spPr>
                <a:xfrm>
                  <a:off x="300" y="714"/>
                  <a:ext cx="0" cy="624"/>
                </a:xfrm>
                <a:prstGeom prst="line">
                  <a:avLst/>
                </a:prstGeom>
                <a:ln w="9525" cap="flat" cmpd="sng">
                  <a:solidFill>
                    <a:srgbClr val="000000"/>
                  </a:solidFill>
                  <a:prstDash val="solid"/>
                  <a:headEnd type="none" w="med" len="med"/>
                  <a:tailEnd type="none" w="med" len="med"/>
                </a:ln>
              </p:spPr>
            </p:sp>
            <p:sp>
              <p:nvSpPr>
                <p:cNvPr id="22556" name="Line 38"/>
                <p:cNvSpPr/>
                <p:nvPr/>
              </p:nvSpPr>
              <p:spPr>
                <a:xfrm>
                  <a:off x="435" y="423"/>
                  <a:ext cx="0" cy="312"/>
                </a:xfrm>
                <a:prstGeom prst="line">
                  <a:avLst/>
                </a:prstGeom>
                <a:ln w="9525" cap="flat" cmpd="sng">
                  <a:solidFill>
                    <a:srgbClr val="000000"/>
                  </a:solidFill>
                  <a:prstDash val="solid"/>
                  <a:headEnd type="none" w="med" len="med"/>
                  <a:tailEnd type="none" w="med" len="med"/>
                </a:ln>
              </p:spPr>
            </p:sp>
            <p:sp>
              <p:nvSpPr>
                <p:cNvPr id="22557" name="Line 39"/>
                <p:cNvSpPr/>
                <p:nvPr/>
              </p:nvSpPr>
              <p:spPr>
                <a:xfrm>
                  <a:off x="165" y="438"/>
                  <a:ext cx="0" cy="312"/>
                </a:xfrm>
                <a:prstGeom prst="line">
                  <a:avLst/>
                </a:prstGeom>
                <a:ln w="9525" cap="flat" cmpd="sng">
                  <a:solidFill>
                    <a:srgbClr val="000000"/>
                  </a:solidFill>
                  <a:prstDash val="solid"/>
                  <a:headEnd type="none" w="med" len="med"/>
                  <a:tailEnd type="none" w="med" len="med"/>
                </a:ln>
              </p:spPr>
            </p:sp>
          </p:grpSp>
          <p:sp>
            <p:nvSpPr>
              <p:cNvPr id="22553" name="AutoShape 40"/>
              <p:cNvSpPr/>
              <p:nvPr/>
            </p:nvSpPr>
            <p:spPr>
              <a:xfrm>
                <a:off x="0" y="936"/>
                <a:ext cx="108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系统监督员</a:t>
                </a:r>
                <a:endParaRPr lang="zh-CN" altLang="en-US" sz="1600" dirty="0">
                  <a:latin typeface="Arial" panose="020B0604020202020204" pitchFamily="34" charset="0"/>
                </a:endParaRPr>
              </a:p>
            </p:txBody>
          </p:sp>
        </p:grpSp>
        <p:sp>
          <p:nvSpPr>
            <p:cNvPr id="22537" name="AutoShape 41"/>
            <p:cNvSpPr/>
            <p:nvPr/>
          </p:nvSpPr>
          <p:spPr>
            <a:xfrm>
              <a:off x="2145" y="558"/>
              <a:ext cx="181" cy="454"/>
            </a:xfrm>
            <a:prstGeom prst="downArrow">
              <a:avLst>
                <a:gd name="adj1" fmla="val 50000"/>
                <a:gd name="adj2" fmla="val 62707"/>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22538" name="AutoShape 42"/>
            <p:cNvSpPr/>
            <p:nvPr/>
          </p:nvSpPr>
          <p:spPr>
            <a:xfrm rot="-1800000">
              <a:off x="2985" y="1761"/>
              <a:ext cx="170" cy="907"/>
            </a:xfrm>
            <a:prstGeom prst="downArrow">
              <a:avLst>
                <a:gd name="adj1" fmla="val 50000"/>
                <a:gd name="adj2" fmla="val 133382"/>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nvGrpSpPr>
            <p:cNvPr id="22539" name="Group 43"/>
            <p:cNvGrpSpPr/>
            <p:nvPr/>
          </p:nvGrpSpPr>
          <p:grpSpPr>
            <a:xfrm>
              <a:off x="1305" y="1062"/>
              <a:ext cx="1485" cy="1414"/>
              <a:chOff x="0" y="0"/>
              <a:chExt cx="1485" cy="1414"/>
            </a:xfrm>
          </p:grpSpPr>
          <p:grpSp>
            <p:nvGrpSpPr>
              <p:cNvPr id="22543" name="Group 44"/>
              <p:cNvGrpSpPr/>
              <p:nvPr/>
            </p:nvGrpSpPr>
            <p:grpSpPr>
              <a:xfrm>
                <a:off x="660" y="0"/>
                <a:ext cx="510" cy="907"/>
                <a:chOff x="0" y="0"/>
                <a:chExt cx="600" cy="1338"/>
              </a:xfrm>
            </p:grpSpPr>
            <p:grpSp>
              <p:nvGrpSpPr>
                <p:cNvPr id="22546" name="Group 45"/>
                <p:cNvGrpSpPr/>
                <p:nvPr/>
              </p:nvGrpSpPr>
              <p:grpSpPr>
                <a:xfrm>
                  <a:off x="0" y="0"/>
                  <a:ext cx="600" cy="1329"/>
                  <a:chOff x="0" y="0"/>
                  <a:chExt cx="600" cy="1329"/>
                </a:xfrm>
              </p:grpSpPr>
              <p:sp>
                <p:nvSpPr>
                  <p:cNvPr id="22550" name="未知"/>
                  <p:cNvSpPr/>
                  <p:nvPr/>
                </p:nvSpPr>
                <p:spPr>
                  <a:xfrm>
                    <a:off x="0" y="234"/>
                    <a:ext cx="600" cy="1095"/>
                  </a:xfrm>
                  <a:custGeom>
                    <a:avLst/>
                    <a:gdLst>
                      <a:gd name="txL" fmla="*/ 0 w 600"/>
                      <a:gd name="txT" fmla="*/ 0 h 1095"/>
                      <a:gd name="txR" fmla="*/ 600 w 600"/>
                      <a:gd name="txB" fmla="*/ 1095 h 1095"/>
                    </a:gdLst>
                    <a:ahLst/>
                    <a:cxnLst>
                      <a:cxn ang="0">
                        <a:pos x="197" y="0"/>
                      </a:cxn>
                      <a:cxn ang="0">
                        <a:pos x="0" y="105"/>
                      </a:cxn>
                      <a:cxn ang="0">
                        <a:pos x="0" y="510"/>
                      </a:cxn>
                      <a:cxn ang="0">
                        <a:pos x="171" y="506"/>
                      </a:cxn>
                      <a:cxn ang="0">
                        <a:pos x="171" y="997"/>
                      </a:cxn>
                      <a:cxn ang="0">
                        <a:pos x="71" y="997"/>
                      </a:cxn>
                      <a:cxn ang="0">
                        <a:pos x="75" y="1095"/>
                      </a:cxn>
                      <a:cxn ang="0">
                        <a:pos x="525" y="1095"/>
                      </a:cxn>
                      <a:cxn ang="0">
                        <a:pos x="525" y="990"/>
                      </a:cxn>
                      <a:cxn ang="0">
                        <a:pos x="436" y="984"/>
                      </a:cxn>
                      <a:cxn ang="0">
                        <a:pos x="436" y="492"/>
                      </a:cxn>
                      <a:cxn ang="0">
                        <a:pos x="600" y="495"/>
                      </a:cxn>
                      <a:cxn ang="0">
                        <a:pos x="600" y="90"/>
                      </a:cxn>
                      <a:cxn ang="0">
                        <a:pos x="411" y="0"/>
                      </a:cxn>
                    </a:cxnLst>
                    <a:rect l="txL" t="txT" r="txR" b="txB"/>
                    <a:pathLst>
                      <a:path w="600" h="1095">
                        <a:moveTo>
                          <a:pt x="197" y="0"/>
                        </a:moveTo>
                        <a:lnTo>
                          <a:pt x="0" y="105"/>
                        </a:lnTo>
                        <a:lnTo>
                          <a:pt x="0" y="510"/>
                        </a:lnTo>
                        <a:lnTo>
                          <a:pt x="171" y="506"/>
                        </a:lnTo>
                        <a:lnTo>
                          <a:pt x="171" y="997"/>
                        </a:lnTo>
                        <a:lnTo>
                          <a:pt x="71" y="997"/>
                        </a:lnTo>
                        <a:lnTo>
                          <a:pt x="75" y="1095"/>
                        </a:lnTo>
                        <a:lnTo>
                          <a:pt x="525" y="1095"/>
                        </a:lnTo>
                        <a:lnTo>
                          <a:pt x="525" y="990"/>
                        </a:lnTo>
                        <a:lnTo>
                          <a:pt x="436" y="984"/>
                        </a:lnTo>
                        <a:lnTo>
                          <a:pt x="436" y="492"/>
                        </a:lnTo>
                        <a:lnTo>
                          <a:pt x="600" y="495"/>
                        </a:lnTo>
                        <a:lnTo>
                          <a:pt x="600" y="90"/>
                        </a:lnTo>
                        <a:lnTo>
                          <a:pt x="411" y="0"/>
                        </a:lnTo>
                      </a:path>
                    </a:pathLst>
                  </a:custGeom>
                  <a:solidFill>
                    <a:srgbClr val="80808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2551" name="Oval 47"/>
                  <p:cNvSpPr/>
                  <p:nvPr/>
                </p:nvSpPr>
                <p:spPr>
                  <a:xfrm>
                    <a:off x="195" y="0"/>
                    <a:ext cx="227" cy="283"/>
                  </a:xfrm>
                  <a:prstGeom prst="ellipse">
                    <a:avLst/>
                  </a:prstGeom>
                  <a:solidFill>
                    <a:srgbClr val="808080"/>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47" name="Line 48"/>
                <p:cNvSpPr/>
                <p:nvPr/>
              </p:nvSpPr>
              <p:spPr>
                <a:xfrm>
                  <a:off x="300" y="714"/>
                  <a:ext cx="0" cy="624"/>
                </a:xfrm>
                <a:prstGeom prst="line">
                  <a:avLst/>
                </a:prstGeom>
                <a:ln w="9525" cap="flat" cmpd="sng">
                  <a:solidFill>
                    <a:srgbClr val="000000"/>
                  </a:solidFill>
                  <a:prstDash val="solid"/>
                  <a:headEnd type="none" w="med" len="med"/>
                  <a:tailEnd type="none" w="med" len="med"/>
                </a:ln>
              </p:spPr>
            </p:sp>
            <p:sp>
              <p:nvSpPr>
                <p:cNvPr id="22548" name="Line 49"/>
                <p:cNvSpPr/>
                <p:nvPr/>
              </p:nvSpPr>
              <p:spPr>
                <a:xfrm>
                  <a:off x="435" y="423"/>
                  <a:ext cx="0" cy="312"/>
                </a:xfrm>
                <a:prstGeom prst="line">
                  <a:avLst/>
                </a:prstGeom>
                <a:ln w="9525" cap="flat" cmpd="sng">
                  <a:solidFill>
                    <a:srgbClr val="000000"/>
                  </a:solidFill>
                  <a:prstDash val="solid"/>
                  <a:headEnd type="none" w="med" len="med"/>
                  <a:tailEnd type="none" w="med" len="med"/>
                </a:ln>
              </p:spPr>
            </p:sp>
            <p:sp>
              <p:nvSpPr>
                <p:cNvPr id="22549" name="Line 50"/>
                <p:cNvSpPr/>
                <p:nvPr/>
              </p:nvSpPr>
              <p:spPr>
                <a:xfrm>
                  <a:off x="165" y="438"/>
                  <a:ext cx="0" cy="312"/>
                </a:xfrm>
                <a:prstGeom prst="line">
                  <a:avLst/>
                </a:prstGeom>
                <a:ln w="9525" cap="flat" cmpd="sng">
                  <a:solidFill>
                    <a:srgbClr val="000000"/>
                  </a:solidFill>
                  <a:prstDash val="solid"/>
                  <a:headEnd type="none" w="med" len="med"/>
                  <a:tailEnd type="none" w="med" len="med"/>
                </a:ln>
              </p:spPr>
            </p:sp>
          </p:grpSp>
          <p:sp>
            <p:nvSpPr>
              <p:cNvPr id="22544" name="AutoShape 51"/>
              <p:cNvSpPr/>
              <p:nvPr/>
            </p:nvSpPr>
            <p:spPr>
              <a:xfrm>
                <a:off x="405" y="930"/>
                <a:ext cx="108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维护管理员</a:t>
                </a:r>
                <a:endParaRPr lang="zh-CN" altLang="en-US" sz="1600" dirty="0">
                  <a:latin typeface="Arial" panose="020B0604020202020204" pitchFamily="34" charset="0"/>
                </a:endParaRPr>
              </a:p>
            </p:txBody>
          </p:sp>
          <p:sp>
            <p:nvSpPr>
              <p:cNvPr id="22545" name="AutoShape 52"/>
              <p:cNvSpPr/>
              <p:nvPr/>
            </p:nvSpPr>
            <p:spPr>
              <a:xfrm rot="-1800000">
                <a:off x="0" y="507"/>
                <a:ext cx="170" cy="907"/>
              </a:xfrm>
              <a:prstGeom prst="downArrow">
                <a:avLst>
                  <a:gd name="adj1" fmla="val 50000"/>
                  <a:gd name="adj2" fmla="val 133382"/>
                </a:avLst>
              </a:prstGeom>
              <a:solidFill>
                <a:srgbClr val="FFFFFF"/>
              </a:solidFill>
              <a:ln w="9525" cap="flat" cmpd="sng">
                <a:solidFill>
                  <a:srgbClr val="000000"/>
                </a:solidFill>
                <a:prstDash val="solid"/>
                <a:miter/>
                <a:headEnd type="none" w="med" len="med"/>
                <a:tailEnd type="none" w="med" len="med"/>
              </a:ln>
            </p:spPr>
            <p:txBody>
              <a:bodyPr vert="eaVert"/>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
          <p:nvSpPr>
            <p:cNvPr id="22540" name="AutoShape 53"/>
            <p:cNvSpPr/>
            <p:nvPr/>
          </p:nvSpPr>
          <p:spPr>
            <a:xfrm>
              <a:off x="2187" y="3010"/>
              <a:ext cx="907" cy="170"/>
            </a:xfrm>
            <a:prstGeom prst="leftRightArrow">
              <a:avLst>
                <a:gd name="adj1" fmla="val 50000"/>
                <a:gd name="adj2" fmla="val 106705"/>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22541" name="AutoShape 54"/>
            <p:cNvSpPr/>
            <p:nvPr/>
          </p:nvSpPr>
          <p:spPr>
            <a:xfrm>
              <a:off x="918" y="1227"/>
              <a:ext cx="907" cy="170"/>
            </a:xfrm>
            <a:prstGeom prst="leftRightArrow">
              <a:avLst>
                <a:gd name="adj1" fmla="val 50000"/>
                <a:gd name="adj2" fmla="val 106705"/>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22542" name="AutoShape 55"/>
            <p:cNvSpPr/>
            <p:nvPr/>
          </p:nvSpPr>
          <p:spPr>
            <a:xfrm>
              <a:off x="2739" y="1366"/>
              <a:ext cx="907" cy="170"/>
            </a:xfrm>
            <a:prstGeom prst="leftRightArrow">
              <a:avLst>
                <a:gd name="adj1" fmla="val 50000"/>
                <a:gd name="adj2" fmla="val 106705"/>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0" name="标题 1"/>
          <p:cNvSpPr>
            <a:spLocks noGrp="1"/>
          </p:cNvSpPr>
          <p:nvPr>
            <p:ph type="title"/>
          </p:nvPr>
        </p:nvSpPr>
        <p:spPr/>
        <p:txBody>
          <a:bodyPr vert="horz" wrap="square" lIns="0" tIns="45720" rIns="0" bIns="0" anchor="b" anchorCtr="0"/>
          <a:p>
            <a:pPr eaLnBrk="1" hangingPunct="1"/>
            <a:r>
              <a:rPr lang="zh-CN" altLang="en-US" b="1" dirty="0"/>
              <a:t>软件质量认证标准</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软件质量认证（</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SQC</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ISO 9000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标准系列</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SO 9000</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标准系列由五个相关的标准组成：</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① 质量术语标准（</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8402-1994</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② 质量保证标准（</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9001</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③ 质量管理标准（</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9004-1</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④ 质量管理和质量保证标准的选用和实施指南（</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9000-3</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⑤ 支持性技术标准（</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ISO 10005</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ISO 9001</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标准，包括：设计、开发、生产、安装和服务</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ISO 9000-3</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标准：计算机软件开发、供应、安装和维护的使用指</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CMM</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标准，强调持续改进</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标题 1"/>
          <p:cNvSpPr>
            <a:spLocks noGrp="1"/>
          </p:cNvSpPr>
          <p:nvPr>
            <p:ph type="title"/>
          </p:nvPr>
        </p:nvSpPr>
        <p:spPr/>
        <p:txBody>
          <a:bodyPr vert="horz" wrap="square" lIns="0" tIns="45720" rIns="0" bIns="0" anchor="b" anchorCtr="0"/>
          <a:p>
            <a:pPr eaLnBrk="1" hangingPunct="1"/>
            <a:r>
              <a:rPr lang="en-US" altLang="zh-CN" b="1" dirty="0"/>
              <a:t>12.8</a:t>
            </a:r>
            <a:r>
              <a:rPr lang="zh-CN" altLang="en-US" b="1" dirty="0"/>
              <a:t>软件项目进度管理</a:t>
            </a:r>
            <a:endParaRPr lang="zh-CN" altLang="en-US" dirty="0"/>
          </a:p>
        </p:txBody>
      </p:sp>
      <p:sp>
        <p:nvSpPr>
          <p:cNvPr id="115715" name="内容占位符 2"/>
          <p:cNvSpPr>
            <a:spLocks noGrp="1"/>
          </p:cNvSpPr>
          <p:nvPr>
            <p:ph idx="1"/>
          </p:nvPr>
        </p:nvSpPr>
        <p:spPr/>
        <p:txBody>
          <a:bodyPr vert="horz" wrap="square" lIns="91440" tIns="45720" rIns="91440" bIns="45720" anchor="t" anchorCtr="0"/>
          <a:p>
            <a:pPr eaLnBrk="1" hangingPunct="1"/>
            <a:r>
              <a:rPr lang="zh-CN" altLang="en-US" dirty="0"/>
              <a:t>任务：</a:t>
            </a:r>
            <a:endParaRPr lang="en-US" altLang="zh-CN" dirty="0"/>
          </a:p>
          <a:p>
            <a:pPr lvl="1" eaLnBrk="1" hangingPunct="1"/>
            <a:r>
              <a:rPr lang="zh-CN" altLang="en-US" dirty="0"/>
              <a:t>制定软件开发计划</a:t>
            </a:r>
            <a:endParaRPr lang="en-US" altLang="zh-CN" dirty="0"/>
          </a:p>
          <a:p>
            <a:pPr lvl="1" eaLnBrk="1" hangingPunct="1"/>
            <a:r>
              <a:rPr lang="zh-CN" altLang="en-US" dirty="0"/>
              <a:t>跟踪、监督和协调工程进度</a:t>
            </a:r>
            <a:endParaRPr lang="en-US" altLang="zh-CN" dirty="0"/>
          </a:p>
          <a:p>
            <a:pPr lvl="1" eaLnBrk="1" hangingPunct="1"/>
            <a:r>
              <a:rPr lang="zh-CN" altLang="en-US" dirty="0"/>
              <a:t>保证工期</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标题 1"/>
          <p:cNvSpPr>
            <a:spLocks noGrp="1"/>
          </p:cNvSpPr>
          <p:nvPr>
            <p:ph type="title"/>
          </p:nvPr>
        </p:nvSpPr>
        <p:spPr>
          <a:xfrm>
            <a:off x="457200" y="704850"/>
            <a:ext cx="8229600" cy="825500"/>
          </a:xfrm>
        </p:spPr>
        <p:txBody>
          <a:bodyPr vert="horz" wrap="square" lIns="0" tIns="45720" rIns="0" bIns="0" anchor="b" anchorCtr="0"/>
          <a:p>
            <a:pPr eaLnBrk="1" hangingPunct="1"/>
            <a:r>
              <a:rPr lang="en-US" altLang="zh-CN" sz="3600" b="1" dirty="0"/>
              <a:t>12.8.1 </a:t>
            </a:r>
            <a:r>
              <a:rPr lang="zh-CN" altLang="en-US" sz="3600" b="1" dirty="0"/>
              <a:t>进度计划</a:t>
            </a:r>
            <a:endParaRPr lang="zh-CN" altLang="en-US" sz="3600"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目标是为项目负责人提供一个框架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7</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个指导原则：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）运用项目规划的方法进行协调而不是控制</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）在项目环境中利用不同个性的人</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）预先制定项目规划中需要经常修改的版本</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）授权员工对自己的工作进行评估</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）描述创造价值的任务而不仅仅是价值创造的活动</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6</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）定义具体的可实现的里程碑式的事件</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7</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）在项目规划中使用检查列表、矩阵模型等其他补充工具</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标题 1"/>
          <p:cNvSpPr>
            <a:spLocks noGrp="1"/>
          </p:cNvSpPr>
          <p:nvPr>
            <p:ph type="title"/>
          </p:nvPr>
        </p:nvSpPr>
        <p:spPr>
          <a:xfrm>
            <a:off x="457200" y="704850"/>
            <a:ext cx="8229600" cy="621030"/>
          </a:xfrm>
        </p:spPr>
        <p:txBody>
          <a:bodyPr vert="horz" wrap="square" lIns="0" tIns="45720" rIns="0" bIns="0" anchor="b" anchorCtr="0"/>
          <a:p>
            <a:pPr eaLnBrk="1" hangingPunct="1"/>
            <a:r>
              <a:rPr lang="en-US" altLang="zh-CN" sz="3600" b="1" dirty="0"/>
              <a:t>12.8.2</a:t>
            </a:r>
            <a:r>
              <a:rPr lang="zh-CN" altLang="en-US" sz="3600" b="1" dirty="0"/>
              <a:t>进度安排</a:t>
            </a:r>
            <a:endParaRPr lang="zh-CN" altLang="en-US" sz="3600" dirty="0"/>
          </a:p>
        </p:txBody>
      </p:sp>
      <p:sp>
        <p:nvSpPr>
          <p:cNvPr id="3" name="内容占位符 2"/>
          <p:cNvSpPr>
            <a:spLocks noGrp="1"/>
          </p:cNvSpPr>
          <p:nvPr>
            <p:ph idx="1"/>
          </p:nvPr>
        </p:nvSpPr>
        <p:spPr>
          <a:xfrm>
            <a:off x="457200" y="1684655"/>
            <a:ext cx="8229600" cy="4640580"/>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目标是定义所有项目任务和活动，识别关键任务</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活动，并跟踪关键任务</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活动的进展</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基本原则：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①</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划分</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②</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相互依赖性</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③</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时间分配</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④</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人员分配</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⑤</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定义责任</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⑥</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定义结果</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⑦</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定义里程碑</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工作量调度指导原则：</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40-20-40</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规则”，即</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40</a:t>
            </a:r>
            <a:r>
              <a:rPr kumimoji="0" lang="en-US" sz="2400" b="0" i="1"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或更多的工作量分配给前端的分析和设计任务，</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40</a:t>
            </a:r>
            <a:r>
              <a:rPr kumimoji="0" lang="en-US" sz="2400" b="0" i="1"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的比例用于后端测试，只有</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20</a:t>
            </a:r>
            <a:r>
              <a:rPr kumimoji="0" lang="en-US" sz="2400" b="0" i="1"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的比例用于编码工作</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7" name="内容占位符 2"/>
          <p:cNvSpPr>
            <a:spLocks noGrp="1"/>
          </p:cNvSpPr>
          <p:nvPr>
            <p:ph idx="1"/>
          </p:nvPr>
        </p:nvSpPr>
        <p:spPr>
          <a:xfrm>
            <a:off x="457200" y="1355725"/>
            <a:ext cx="8229600" cy="4968875"/>
          </a:xfrm>
        </p:spPr>
        <p:txBody>
          <a:bodyPr vert="horz" wrap="square" lIns="91440" tIns="45720" rIns="91440" bIns="45720" anchor="t" anchorCtr="0"/>
          <a:p>
            <a:pPr eaLnBrk="1" hangingPunct="1"/>
            <a:r>
              <a:rPr lang="zh-CN" altLang="en-US" dirty="0"/>
              <a:t>方法：</a:t>
            </a:r>
            <a:endParaRPr lang="en-US" altLang="zh-CN" dirty="0"/>
          </a:p>
          <a:p>
            <a:pPr lvl="1" eaLnBrk="1" hangingPunct="1"/>
            <a:r>
              <a:rPr lang="zh-CN" altLang="en-US" dirty="0"/>
              <a:t>程序评估和复审技术（</a:t>
            </a:r>
            <a:r>
              <a:rPr lang="en-US" altLang="zh-CN" dirty="0"/>
              <a:t>PERT</a:t>
            </a:r>
            <a:r>
              <a:rPr lang="zh-CN" altLang="en-US" dirty="0"/>
              <a:t>，</a:t>
            </a:r>
            <a:r>
              <a:rPr lang="en-US" altLang="zh-CN" dirty="0"/>
              <a:t>Program Evaluation and Review Technique</a:t>
            </a:r>
            <a:r>
              <a:rPr lang="zh-CN" altLang="en-US" dirty="0"/>
              <a:t>）</a:t>
            </a:r>
            <a:endParaRPr lang="en-US" altLang="zh-CN" dirty="0"/>
          </a:p>
          <a:p>
            <a:pPr lvl="1" eaLnBrk="1" hangingPunct="1"/>
            <a:r>
              <a:rPr lang="zh-CN" altLang="en-US" dirty="0"/>
              <a:t>关键路径管理（</a:t>
            </a:r>
            <a:r>
              <a:rPr lang="en-US" altLang="zh-CN" dirty="0"/>
              <a:t>CPM</a:t>
            </a:r>
            <a:r>
              <a:rPr lang="zh-CN" altLang="en-US" dirty="0"/>
              <a:t>，</a:t>
            </a:r>
            <a:r>
              <a:rPr lang="en-US" altLang="zh-CN" dirty="0"/>
              <a:t>Critical Path Management</a:t>
            </a:r>
            <a:r>
              <a:rPr lang="zh-CN" altLang="en-US" dirty="0"/>
              <a:t>）</a:t>
            </a:r>
            <a:endParaRPr lang="en-US" altLang="zh-CN" dirty="0"/>
          </a:p>
          <a:p>
            <a:pPr eaLnBrk="1" hangingPunct="1"/>
            <a:r>
              <a:rPr lang="zh-CN" altLang="en-US" dirty="0"/>
              <a:t>要点：</a:t>
            </a:r>
            <a:endParaRPr lang="en-US" altLang="zh-CN" dirty="0"/>
          </a:p>
          <a:p>
            <a:pPr lvl="1" eaLnBrk="1" hangingPunct="1"/>
            <a:r>
              <a:rPr lang="zh-CN" altLang="en-US" dirty="0"/>
              <a:t>提供项目工作量划分的工具</a:t>
            </a:r>
            <a:endParaRPr lang="en-US" altLang="zh-CN" dirty="0"/>
          </a:p>
          <a:p>
            <a:pPr lvl="1" eaLnBrk="1" hangingPunct="1"/>
            <a:r>
              <a:rPr lang="zh-CN" altLang="en-US" dirty="0"/>
              <a:t>支持计划者确定关键路径（决定项目持续时间的任务链）</a:t>
            </a:r>
            <a:endParaRPr lang="en-US" altLang="zh-CN" dirty="0"/>
          </a:p>
          <a:p>
            <a:pPr lvl="1" eaLnBrk="1" hangingPunct="1"/>
            <a:r>
              <a:rPr lang="zh-CN" altLang="en-US" dirty="0"/>
              <a:t>通过使用统计模型为单个任务建立最有可能的时间估算</a:t>
            </a:r>
            <a:endParaRPr lang="en-US" altLang="zh-CN" dirty="0"/>
          </a:p>
          <a:p>
            <a:pPr lvl="1" eaLnBrk="1" hangingPunct="1"/>
            <a:r>
              <a:rPr lang="zh-CN" altLang="en-US" dirty="0"/>
              <a:t>为特定任务定义其时间窗口的边界时间</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0" name="标题 1"/>
          <p:cNvSpPr>
            <a:spLocks noGrp="1"/>
          </p:cNvSpPr>
          <p:nvPr>
            <p:ph type="title"/>
          </p:nvPr>
        </p:nvSpPr>
        <p:spPr>
          <a:xfrm>
            <a:off x="457200" y="704850"/>
            <a:ext cx="8229600" cy="770890"/>
          </a:xfrm>
        </p:spPr>
        <p:txBody>
          <a:bodyPr vert="horz" wrap="square" lIns="0" tIns="45720" rIns="0" bIns="0" anchor="b" anchorCtr="0"/>
          <a:p>
            <a:pPr eaLnBrk="1" hangingPunct="1"/>
            <a:r>
              <a:rPr lang="zh-CN" altLang="en-US" sz="3600" dirty="0"/>
              <a:t>建立时间表</a:t>
            </a:r>
            <a:endParaRPr lang="zh-CN" altLang="en-US" sz="3600" dirty="0"/>
          </a:p>
        </p:txBody>
      </p:sp>
      <p:sp>
        <p:nvSpPr>
          <p:cNvPr id="3" name="内容占位符 2"/>
          <p:cNvSpPr>
            <a:spLocks noGrp="1"/>
          </p:cNvSpPr>
          <p:nvPr>
            <p:ph idx="1"/>
          </p:nvPr>
        </p:nvSpPr>
        <p:spPr>
          <a:xfrm>
            <a:off x="457200" y="1741805"/>
            <a:ext cx="8229600" cy="4583430"/>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甘特（</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Gantt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）图</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2.PERT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图：描绘任务的分解情况，每个任务的工作量、开始时间和结束时间、各个任务间的依赖关系</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圆框表示一项任务，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圆框间的箭头表示任务的顺序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圆框上面的（</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）表示开始时间和结束时间</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工程网络图：一种有向图</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圆表示事件</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有向弧或箭头表示子任务的进行</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箭头上的数字称为权，该权表示此子任务的持续时间</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箭头下面括号中的数字表示该任务的机动时间</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时间表（</a:t>
            </a:r>
            <a:r>
              <a:rPr kumimoji="0" lang="en-US" sz="5000" b="0" i="0" u="none" strike="noStrike" kern="1200" cap="none" spc="0" normalizeH="0" baseline="0" noProof="0" dirty="0" smtClean="0">
                <a:ln>
                  <a:noFill/>
                </a:ln>
                <a:solidFill>
                  <a:schemeClr val="tx2"/>
                </a:solidFill>
                <a:effectLst/>
                <a:uLnTx/>
                <a:uFillTx/>
                <a:latin typeface="+mj-lt"/>
                <a:ea typeface="+mj-ea"/>
                <a:cs typeface="+mj-cs"/>
              </a:rPr>
              <a:t>Gantt</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图）描述示例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nvGraphicFramePr>
        <p:xfrm>
          <a:off x="357188" y="2214563"/>
          <a:ext cx="8286750" cy="3786188"/>
        </p:xfrm>
        <a:graphic>
          <a:graphicData uri="http://schemas.openxmlformats.org/drawingml/2006/table">
            <a:tbl>
              <a:tblPr/>
              <a:tblGrid>
                <a:gridCol w="846307"/>
                <a:gridCol w="846307"/>
                <a:gridCol w="634729"/>
                <a:gridCol w="411064"/>
                <a:gridCol w="411064"/>
                <a:gridCol w="412069"/>
                <a:gridCol w="411064"/>
                <a:gridCol w="411064"/>
                <a:gridCol w="412069"/>
                <a:gridCol w="411064"/>
                <a:gridCol w="411064"/>
                <a:gridCol w="412069"/>
                <a:gridCol w="634729"/>
                <a:gridCol w="405018"/>
                <a:gridCol w="406025"/>
                <a:gridCol w="405018"/>
                <a:gridCol w="406025"/>
              </a:tblGrid>
              <a:tr h="1032594">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任务</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负责人</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1998</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3</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4</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5</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6</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7</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8</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9</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11</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1999</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a:latin typeface="Times New Roman" panose="02020603050405020304"/>
                          <a:ea typeface="宋体" panose="02010600030101010101" pitchFamily="2" charset="-122"/>
                          <a:cs typeface="Times New Roman" panose="02020603050405020304"/>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A</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SE</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B</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SE</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C</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PG</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D</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SE</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E</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VV</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F</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VV</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G</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VV</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4199">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H</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VV </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121017" name="Group 1"/>
          <p:cNvGrpSpPr/>
          <p:nvPr/>
        </p:nvGrpSpPr>
        <p:grpSpPr>
          <a:xfrm>
            <a:off x="2000250" y="3357563"/>
            <a:ext cx="6715125" cy="2571750"/>
            <a:chOff x="2596" y="6929"/>
            <a:chExt cx="6707" cy="2419"/>
          </a:xfrm>
        </p:grpSpPr>
        <p:sp>
          <p:nvSpPr>
            <p:cNvPr id="121018" name="AutoShape 25"/>
            <p:cNvSpPr/>
            <p:nvPr/>
          </p:nvSpPr>
          <p:spPr>
            <a:xfrm>
              <a:off x="2606" y="8207"/>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19" name="AutoShape 24"/>
            <p:cNvSpPr/>
            <p:nvPr/>
          </p:nvSpPr>
          <p:spPr>
            <a:xfrm>
              <a:off x="4039" y="8527"/>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0" name="AutoShape 23"/>
            <p:cNvSpPr/>
            <p:nvPr/>
          </p:nvSpPr>
          <p:spPr>
            <a:xfrm>
              <a:off x="4029" y="6929"/>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1" name="AutoShape 22"/>
            <p:cNvSpPr/>
            <p:nvPr/>
          </p:nvSpPr>
          <p:spPr>
            <a:xfrm>
              <a:off x="5679" y="7249"/>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2" name="Line 21"/>
            <p:cNvSpPr/>
            <p:nvPr/>
          </p:nvSpPr>
          <p:spPr>
            <a:xfrm>
              <a:off x="2701" y="8318"/>
              <a:ext cx="964" cy="0"/>
            </a:xfrm>
            <a:prstGeom prst="line">
              <a:avLst/>
            </a:prstGeom>
            <a:ln w="9525" cap="flat" cmpd="sng">
              <a:solidFill>
                <a:srgbClr val="000000"/>
              </a:solidFill>
              <a:prstDash val="solid"/>
              <a:headEnd type="none" w="med" len="med"/>
              <a:tailEnd type="none" w="med" len="med"/>
            </a:ln>
          </p:spPr>
        </p:sp>
        <p:sp>
          <p:nvSpPr>
            <p:cNvPr id="121023" name="AutoShape 20"/>
            <p:cNvSpPr/>
            <p:nvPr/>
          </p:nvSpPr>
          <p:spPr>
            <a:xfrm>
              <a:off x="5677" y="7895"/>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4" name="AutoShape 19"/>
            <p:cNvSpPr/>
            <p:nvPr/>
          </p:nvSpPr>
          <p:spPr>
            <a:xfrm>
              <a:off x="3634" y="8210"/>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5" name="AutoShape 18"/>
            <p:cNvSpPr/>
            <p:nvPr/>
          </p:nvSpPr>
          <p:spPr>
            <a:xfrm>
              <a:off x="6494" y="7880"/>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6" name="AutoShape 17"/>
            <p:cNvSpPr/>
            <p:nvPr/>
          </p:nvSpPr>
          <p:spPr>
            <a:xfrm>
              <a:off x="7536" y="7563"/>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7" name="AutoShape 16"/>
            <p:cNvSpPr/>
            <p:nvPr/>
          </p:nvSpPr>
          <p:spPr>
            <a:xfrm>
              <a:off x="9133" y="9178"/>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8" name="AutoShape 15"/>
            <p:cNvSpPr/>
            <p:nvPr/>
          </p:nvSpPr>
          <p:spPr>
            <a:xfrm>
              <a:off x="7531" y="9176"/>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29" name="AutoShape 14"/>
            <p:cNvSpPr/>
            <p:nvPr/>
          </p:nvSpPr>
          <p:spPr>
            <a:xfrm>
              <a:off x="2596" y="6942"/>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30" name="Line 13"/>
            <p:cNvSpPr/>
            <p:nvPr/>
          </p:nvSpPr>
          <p:spPr>
            <a:xfrm>
              <a:off x="2691" y="7049"/>
              <a:ext cx="1417" cy="0"/>
            </a:xfrm>
            <a:prstGeom prst="line">
              <a:avLst/>
            </a:prstGeom>
            <a:ln w="9525" cap="flat" cmpd="sng">
              <a:solidFill>
                <a:srgbClr val="000000"/>
              </a:solidFill>
              <a:prstDash val="solid"/>
              <a:headEnd type="none" w="med" len="med"/>
              <a:tailEnd type="none" w="med" len="med"/>
            </a:ln>
          </p:spPr>
        </p:sp>
        <p:sp>
          <p:nvSpPr>
            <p:cNvPr id="121031" name="AutoShape 12"/>
            <p:cNvSpPr/>
            <p:nvPr/>
          </p:nvSpPr>
          <p:spPr>
            <a:xfrm>
              <a:off x="4036" y="7274"/>
              <a:ext cx="170" cy="170"/>
            </a:xfrm>
            <a:prstGeom prst="triangle">
              <a:avLst>
                <a:gd name="adj" fmla="val 50000"/>
              </a:avLst>
            </a:prstGeom>
            <a:solidFill>
              <a:srgbClr val="000000"/>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32" name="Line 11"/>
            <p:cNvSpPr/>
            <p:nvPr/>
          </p:nvSpPr>
          <p:spPr>
            <a:xfrm>
              <a:off x="4141" y="7381"/>
              <a:ext cx="1587" cy="0"/>
            </a:xfrm>
            <a:prstGeom prst="line">
              <a:avLst/>
            </a:prstGeom>
            <a:ln w="9525" cap="flat" cmpd="sng">
              <a:solidFill>
                <a:srgbClr val="000000"/>
              </a:solidFill>
              <a:prstDash val="solid"/>
              <a:headEnd type="none" w="med" len="med"/>
              <a:tailEnd type="none" w="med" len="med"/>
            </a:ln>
          </p:spPr>
        </p:sp>
        <p:sp>
          <p:nvSpPr>
            <p:cNvPr id="121033" name="AutoShape 10"/>
            <p:cNvSpPr/>
            <p:nvPr/>
          </p:nvSpPr>
          <p:spPr>
            <a:xfrm>
              <a:off x="5674" y="7561"/>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34" name="Line 9"/>
            <p:cNvSpPr/>
            <p:nvPr/>
          </p:nvSpPr>
          <p:spPr>
            <a:xfrm>
              <a:off x="5812" y="7668"/>
              <a:ext cx="1757" cy="0"/>
            </a:xfrm>
            <a:prstGeom prst="line">
              <a:avLst/>
            </a:prstGeom>
            <a:ln w="9525" cap="flat" cmpd="sng">
              <a:solidFill>
                <a:srgbClr val="000000"/>
              </a:solidFill>
              <a:prstDash val="solid"/>
              <a:headEnd type="none" w="med" len="med"/>
              <a:tailEnd type="none" w="med" len="med"/>
            </a:ln>
          </p:spPr>
        </p:sp>
        <p:sp>
          <p:nvSpPr>
            <p:cNvPr id="121035" name="Line 8"/>
            <p:cNvSpPr/>
            <p:nvPr/>
          </p:nvSpPr>
          <p:spPr>
            <a:xfrm>
              <a:off x="7668" y="9283"/>
              <a:ext cx="1531" cy="0"/>
            </a:xfrm>
            <a:prstGeom prst="line">
              <a:avLst/>
            </a:prstGeom>
            <a:ln w="9525" cap="flat" cmpd="sng">
              <a:solidFill>
                <a:srgbClr val="000000"/>
              </a:solidFill>
              <a:prstDash val="solid"/>
              <a:headEnd type="none" w="med" len="med"/>
              <a:tailEnd type="none" w="med" len="med"/>
            </a:ln>
          </p:spPr>
        </p:sp>
        <p:sp>
          <p:nvSpPr>
            <p:cNvPr id="121036" name="Line 7"/>
            <p:cNvSpPr/>
            <p:nvPr/>
          </p:nvSpPr>
          <p:spPr>
            <a:xfrm>
              <a:off x="5812" y="7988"/>
              <a:ext cx="737" cy="0"/>
            </a:xfrm>
            <a:prstGeom prst="line">
              <a:avLst/>
            </a:prstGeom>
            <a:ln w="9525" cap="flat" cmpd="sng">
              <a:solidFill>
                <a:srgbClr val="000000"/>
              </a:solidFill>
              <a:prstDash val="solid"/>
              <a:headEnd type="none" w="med" len="med"/>
              <a:tailEnd type="none" w="med" len="med"/>
            </a:ln>
          </p:spPr>
        </p:sp>
        <p:sp>
          <p:nvSpPr>
            <p:cNvPr id="121037" name="AutoShape 6"/>
            <p:cNvSpPr/>
            <p:nvPr/>
          </p:nvSpPr>
          <p:spPr>
            <a:xfrm>
              <a:off x="4868" y="8523"/>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38" name="Line 5"/>
            <p:cNvSpPr/>
            <p:nvPr/>
          </p:nvSpPr>
          <p:spPr>
            <a:xfrm>
              <a:off x="4171" y="8631"/>
              <a:ext cx="737" cy="0"/>
            </a:xfrm>
            <a:prstGeom prst="line">
              <a:avLst/>
            </a:prstGeom>
            <a:ln w="9525" cap="flat" cmpd="sng">
              <a:solidFill>
                <a:srgbClr val="000000"/>
              </a:solidFill>
              <a:prstDash val="solid"/>
              <a:headEnd type="none" w="med" len="med"/>
              <a:tailEnd type="none" w="med" len="med"/>
            </a:ln>
          </p:spPr>
        </p:sp>
        <p:sp>
          <p:nvSpPr>
            <p:cNvPr id="121039" name="AutoShape 4"/>
            <p:cNvSpPr/>
            <p:nvPr/>
          </p:nvSpPr>
          <p:spPr>
            <a:xfrm>
              <a:off x="3634" y="8859"/>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21040" name="Line 3"/>
            <p:cNvSpPr/>
            <p:nvPr/>
          </p:nvSpPr>
          <p:spPr>
            <a:xfrm>
              <a:off x="3771" y="8966"/>
              <a:ext cx="2381" cy="0"/>
            </a:xfrm>
            <a:prstGeom prst="line">
              <a:avLst/>
            </a:prstGeom>
            <a:ln w="9525" cap="flat" cmpd="sng">
              <a:solidFill>
                <a:srgbClr val="000000"/>
              </a:solidFill>
              <a:prstDash val="solid"/>
              <a:headEnd type="none" w="med" len="med"/>
              <a:tailEnd type="none" w="med" len="med"/>
            </a:ln>
          </p:spPr>
        </p:sp>
        <p:sp>
          <p:nvSpPr>
            <p:cNvPr id="121041" name="AutoShape 2"/>
            <p:cNvSpPr/>
            <p:nvPr/>
          </p:nvSpPr>
          <p:spPr>
            <a:xfrm>
              <a:off x="6101" y="8876"/>
              <a:ext cx="170" cy="170"/>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PERT</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121859" name="Group 2"/>
          <p:cNvGrpSpPr/>
          <p:nvPr/>
        </p:nvGrpSpPr>
        <p:grpSpPr>
          <a:xfrm>
            <a:off x="928688" y="2143125"/>
            <a:ext cx="6786562" cy="3500438"/>
            <a:chOff x="1921" y="8070"/>
            <a:chExt cx="5939" cy="2730"/>
          </a:xfrm>
        </p:grpSpPr>
        <p:grpSp>
          <p:nvGrpSpPr>
            <p:cNvPr id="121860" name="Group 3"/>
            <p:cNvGrpSpPr/>
            <p:nvPr/>
          </p:nvGrpSpPr>
          <p:grpSpPr>
            <a:xfrm rot="4800000">
              <a:off x="5389" y="9938"/>
              <a:ext cx="1020" cy="68"/>
              <a:chOff x="5160" y="7509"/>
              <a:chExt cx="1020" cy="91"/>
            </a:xfrm>
          </p:grpSpPr>
          <p:sp>
            <p:nvSpPr>
              <p:cNvPr id="121926" name="Freeform 4"/>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927" name="Line 5"/>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61" name="Group 6"/>
            <p:cNvGrpSpPr/>
            <p:nvPr/>
          </p:nvGrpSpPr>
          <p:grpSpPr>
            <a:xfrm>
              <a:off x="1921" y="8805"/>
              <a:ext cx="840" cy="677"/>
              <a:chOff x="1921" y="9505"/>
              <a:chExt cx="840" cy="677"/>
            </a:xfrm>
          </p:grpSpPr>
          <p:sp>
            <p:nvSpPr>
              <p:cNvPr id="121924" name="Oval 7"/>
              <p:cNvSpPr/>
              <p:nvPr/>
            </p:nvSpPr>
            <p:spPr>
              <a:xfrm>
                <a:off x="1936" y="9842"/>
                <a:ext cx="68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solidFill>
                      <a:srgbClr val="000000"/>
                    </a:solidFill>
                    <a:latin typeface="Calibri" panose="020F0502020204030204" pitchFamily="34" charset="0"/>
                  </a:rPr>
                  <a:t>起点</a:t>
                </a:r>
                <a:endParaRPr lang="zh-CN" altLang="en-US" sz="1600" dirty="0">
                  <a:solidFill>
                    <a:srgbClr val="000000"/>
                  </a:solidFill>
                  <a:latin typeface="Arial" panose="020B0604020202020204" pitchFamily="34" charset="0"/>
                </a:endParaRPr>
              </a:p>
            </p:txBody>
          </p:sp>
          <p:sp>
            <p:nvSpPr>
              <p:cNvPr id="121925" name="Rectangle 8"/>
              <p:cNvSpPr/>
              <p:nvPr/>
            </p:nvSpPr>
            <p:spPr>
              <a:xfrm>
                <a:off x="1921" y="9505"/>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Times New Roman" panose="02020603050405020304" pitchFamily="18" charset="0"/>
                  </a:rPr>
                  <a:t>0</a:t>
                </a:r>
                <a:r>
                  <a:rPr lang="zh-CN" altLang="en-US" sz="1600" dirty="0">
                    <a:solidFill>
                      <a:srgbClr val="000000"/>
                    </a:solidFill>
                    <a:latin typeface="Calibri" panose="020F0502020204030204" pitchFamily="34" charset="0"/>
                  </a:rPr>
                  <a:t>，</a:t>
                </a:r>
                <a:r>
                  <a:rPr lang="en-US" altLang="zh-CN" sz="1600" dirty="0">
                    <a:solidFill>
                      <a:srgbClr val="000000"/>
                    </a:solidFill>
                    <a:latin typeface="Times New Roman" panose="02020603050405020304" pitchFamily="18" charset="0"/>
                  </a:rPr>
                  <a:t>0</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62" name="Group 9"/>
            <p:cNvGrpSpPr/>
            <p:nvPr/>
          </p:nvGrpSpPr>
          <p:grpSpPr>
            <a:xfrm>
              <a:off x="7020" y="9024"/>
              <a:ext cx="840" cy="651"/>
              <a:chOff x="7501" y="9842"/>
              <a:chExt cx="840" cy="651"/>
            </a:xfrm>
          </p:grpSpPr>
          <p:sp>
            <p:nvSpPr>
              <p:cNvPr id="121922" name="Oval 10"/>
              <p:cNvSpPr/>
              <p:nvPr/>
            </p:nvSpPr>
            <p:spPr>
              <a:xfrm>
                <a:off x="7531" y="10153"/>
                <a:ext cx="68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solidFill>
                      <a:srgbClr val="000000"/>
                    </a:solidFill>
                    <a:latin typeface="Calibri" panose="020F0502020204030204" pitchFamily="34" charset="0"/>
                  </a:rPr>
                  <a:t>终点</a:t>
                </a:r>
                <a:endParaRPr lang="zh-CN" altLang="en-US" sz="1600" dirty="0">
                  <a:solidFill>
                    <a:srgbClr val="000000"/>
                  </a:solidFill>
                  <a:latin typeface="Arial" panose="020B0604020202020204" pitchFamily="34" charset="0"/>
                </a:endParaRPr>
              </a:p>
            </p:txBody>
          </p:sp>
          <p:sp>
            <p:nvSpPr>
              <p:cNvPr id="121923" name="Rectangle 11"/>
              <p:cNvSpPr/>
              <p:nvPr/>
            </p:nvSpPr>
            <p:spPr>
              <a:xfrm>
                <a:off x="7501" y="9842"/>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15</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15</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63" name="Group 12"/>
            <p:cNvGrpSpPr/>
            <p:nvPr/>
          </p:nvGrpSpPr>
          <p:grpSpPr>
            <a:xfrm>
              <a:off x="4170" y="8937"/>
              <a:ext cx="840" cy="696"/>
              <a:chOff x="4006" y="10419"/>
              <a:chExt cx="840" cy="696"/>
            </a:xfrm>
          </p:grpSpPr>
          <p:sp>
            <p:nvSpPr>
              <p:cNvPr id="121920" name="Oval 13"/>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E</a:t>
                </a:r>
                <a:endParaRPr lang="zh-CN" altLang="zh-CN" sz="1600" dirty="0">
                  <a:solidFill>
                    <a:srgbClr val="000000"/>
                  </a:solidFill>
                  <a:latin typeface="Arial" panose="020B0604020202020204" pitchFamily="34" charset="0"/>
                </a:endParaRPr>
              </a:p>
            </p:txBody>
          </p:sp>
          <p:sp>
            <p:nvSpPr>
              <p:cNvPr id="121921" name="Rectangle 14"/>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3</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5</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64" name="Group 15"/>
            <p:cNvGrpSpPr/>
            <p:nvPr/>
          </p:nvGrpSpPr>
          <p:grpSpPr>
            <a:xfrm>
              <a:off x="3166" y="8070"/>
              <a:ext cx="840" cy="696"/>
              <a:chOff x="4006" y="10419"/>
              <a:chExt cx="840" cy="696"/>
            </a:xfrm>
          </p:grpSpPr>
          <p:sp>
            <p:nvSpPr>
              <p:cNvPr id="121918" name="Oval 16"/>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A</a:t>
                </a:r>
                <a:endParaRPr lang="zh-CN" altLang="zh-CN" sz="1600" dirty="0">
                  <a:solidFill>
                    <a:srgbClr val="000000"/>
                  </a:solidFill>
                  <a:latin typeface="Arial" panose="020B0604020202020204" pitchFamily="34" charset="0"/>
                </a:endParaRPr>
              </a:p>
            </p:txBody>
          </p:sp>
          <p:sp>
            <p:nvSpPr>
              <p:cNvPr id="121919" name="Rectangle 17"/>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Times New Roman" panose="02020603050405020304" pitchFamily="18" charset="0"/>
                  </a:rPr>
                  <a:t>0</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3</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65" name="Group 18"/>
            <p:cNvGrpSpPr/>
            <p:nvPr/>
          </p:nvGrpSpPr>
          <p:grpSpPr>
            <a:xfrm>
              <a:off x="4531" y="8070"/>
              <a:ext cx="840" cy="696"/>
              <a:chOff x="4006" y="10419"/>
              <a:chExt cx="840" cy="696"/>
            </a:xfrm>
          </p:grpSpPr>
          <p:sp>
            <p:nvSpPr>
              <p:cNvPr id="121916" name="Oval 19"/>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B</a:t>
                </a:r>
                <a:endParaRPr lang="zh-CN" altLang="zh-CN" sz="1600" dirty="0">
                  <a:solidFill>
                    <a:srgbClr val="000000"/>
                  </a:solidFill>
                  <a:latin typeface="Arial" panose="020B0604020202020204" pitchFamily="34" charset="0"/>
                </a:endParaRPr>
              </a:p>
            </p:txBody>
          </p:sp>
          <p:sp>
            <p:nvSpPr>
              <p:cNvPr id="121917" name="Rectangle 20"/>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3</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7</a:t>
                </a:r>
                <a:r>
                  <a:rPr lang="zh-CN" altLang="en-US" sz="900" dirty="0">
                    <a:solidFill>
                      <a:srgbClr val="000000"/>
                    </a:solidFill>
                    <a:latin typeface="Calibri" panose="020F0502020204030204" pitchFamily="34" charset="0"/>
                  </a:rPr>
                  <a:t>）</a:t>
                </a:r>
                <a:endParaRPr lang="zh-CN" altLang="en-US" sz="1800" dirty="0">
                  <a:solidFill>
                    <a:srgbClr val="000000"/>
                  </a:solidFill>
                  <a:latin typeface="Arial" panose="020B0604020202020204" pitchFamily="34" charset="0"/>
                </a:endParaRPr>
              </a:p>
            </p:txBody>
          </p:sp>
        </p:grpSp>
        <p:grpSp>
          <p:nvGrpSpPr>
            <p:cNvPr id="121866" name="Group 21"/>
            <p:cNvGrpSpPr/>
            <p:nvPr/>
          </p:nvGrpSpPr>
          <p:grpSpPr>
            <a:xfrm>
              <a:off x="5866" y="8070"/>
              <a:ext cx="840" cy="696"/>
              <a:chOff x="4006" y="10419"/>
              <a:chExt cx="840" cy="696"/>
            </a:xfrm>
          </p:grpSpPr>
          <p:sp>
            <p:nvSpPr>
              <p:cNvPr id="121914" name="Oval 22"/>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D</a:t>
                </a:r>
                <a:endParaRPr lang="zh-CN" altLang="zh-CN" sz="1600" dirty="0">
                  <a:solidFill>
                    <a:srgbClr val="000000"/>
                  </a:solidFill>
                  <a:latin typeface="Arial" panose="020B0604020202020204" pitchFamily="34" charset="0"/>
                </a:endParaRPr>
              </a:p>
            </p:txBody>
          </p:sp>
          <p:sp>
            <p:nvSpPr>
              <p:cNvPr id="121915" name="Rectangle 23"/>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7</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9</a:t>
                </a:r>
                <a:r>
                  <a:rPr lang="zh-CN" altLang="en-US" sz="900" dirty="0">
                    <a:solidFill>
                      <a:srgbClr val="000000"/>
                    </a:solidFill>
                    <a:latin typeface="Calibri" panose="020F0502020204030204" pitchFamily="34" charset="0"/>
                  </a:rPr>
                  <a:t>）</a:t>
                </a:r>
                <a:endParaRPr lang="zh-CN" altLang="en-US" sz="1800" dirty="0">
                  <a:solidFill>
                    <a:srgbClr val="000000"/>
                  </a:solidFill>
                  <a:latin typeface="Arial" panose="020B0604020202020204" pitchFamily="34" charset="0"/>
                </a:endParaRPr>
              </a:p>
            </p:txBody>
          </p:sp>
        </p:grpSp>
        <p:sp>
          <p:nvSpPr>
            <p:cNvPr id="121867" name="Oval 24"/>
            <p:cNvSpPr/>
            <p:nvPr/>
          </p:nvSpPr>
          <p:spPr>
            <a:xfrm>
              <a:off x="5835" y="10460"/>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H</a:t>
              </a:r>
              <a:endParaRPr lang="zh-CN" altLang="zh-CN" sz="1600" dirty="0">
                <a:solidFill>
                  <a:srgbClr val="000000"/>
                </a:solidFill>
                <a:latin typeface="Arial" panose="020B0604020202020204" pitchFamily="34" charset="0"/>
              </a:endParaRPr>
            </a:p>
          </p:txBody>
        </p:sp>
        <p:sp>
          <p:nvSpPr>
            <p:cNvPr id="121868" name="Rectangle 25"/>
            <p:cNvSpPr/>
            <p:nvPr/>
          </p:nvSpPr>
          <p:spPr>
            <a:xfrm>
              <a:off x="6195" y="10464"/>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11</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15</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nvGrpSpPr>
            <p:cNvPr id="121869" name="Group 26"/>
            <p:cNvGrpSpPr/>
            <p:nvPr/>
          </p:nvGrpSpPr>
          <p:grpSpPr>
            <a:xfrm>
              <a:off x="3075" y="9627"/>
              <a:ext cx="840" cy="696"/>
              <a:chOff x="4006" y="10419"/>
              <a:chExt cx="840" cy="696"/>
            </a:xfrm>
          </p:grpSpPr>
          <p:sp>
            <p:nvSpPr>
              <p:cNvPr id="121912" name="Oval 27"/>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F</a:t>
                </a:r>
                <a:endParaRPr lang="zh-CN" altLang="zh-CN" sz="1600" dirty="0">
                  <a:solidFill>
                    <a:srgbClr val="000000"/>
                  </a:solidFill>
                  <a:latin typeface="Arial" panose="020B0604020202020204" pitchFamily="34" charset="0"/>
                </a:endParaRPr>
              </a:p>
            </p:txBody>
          </p:sp>
          <p:sp>
            <p:nvSpPr>
              <p:cNvPr id="121913" name="Rectangle 28"/>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Times New Roman" panose="02020603050405020304" pitchFamily="18" charset="0"/>
                  </a:rPr>
                  <a:t>0</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2</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70" name="Group 29"/>
            <p:cNvGrpSpPr/>
            <p:nvPr/>
          </p:nvGrpSpPr>
          <p:grpSpPr>
            <a:xfrm>
              <a:off x="5520" y="8937"/>
              <a:ext cx="840" cy="696"/>
              <a:chOff x="4006" y="10419"/>
              <a:chExt cx="840" cy="696"/>
            </a:xfrm>
          </p:grpSpPr>
          <p:sp>
            <p:nvSpPr>
              <p:cNvPr id="121910" name="Oval 30"/>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C</a:t>
                </a:r>
                <a:endParaRPr lang="zh-CN" altLang="zh-CN" sz="1600" dirty="0">
                  <a:solidFill>
                    <a:srgbClr val="000000"/>
                  </a:solidFill>
                  <a:latin typeface="Arial" panose="020B0604020202020204" pitchFamily="34" charset="0"/>
                </a:endParaRPr>
              </a:p>
            </p:txBody>
          </p:sp>
          <p:sp>
            <p:nvSpPr>
              <p:cNvPr id="121911" name="Rectangle 31"/>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7</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11</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71" name="Group 32"/>
            <p:cNvGrpSpPr/>
            <p:nvPr/>
          </p:nvGrpSpPr>
          <p:grpSpPr>
            <a:xfrm>
              <a:off x="4305" y="10104"/>
              <a:ext cx="840" cy="696"/>
              <a:chOff x="4006" y="10419"/>
              <a:chExt cx="840" cy="696"/>
            </a:xfrm>
          </p:grpSpPr>
          <p:sp>
            <p:nvSpPr>
              <p:cNvPr id="121908" name="Oval 33"/>
              <p:cNvSpPr/>
              <p:nvPr/>
            </p:nvSpPr>
            <p:spPr>
              <a:xfrm>
                <a:off x="4171" y="10775"/>
                <a:ext cx="340" cy="340"/>
              </a:xfrm>
              <a:prstGeom prst="ellipse">
                <a:avLst/>
              </a:prstGeom>
              <a:solidFill>
                <a:srgbClr val="FFFFFF"/>
              </a:solidFill>
              <a:ln w="9525" cap="flat" cmpd="sng">
                <a:solidFill>
                  <a:srgbClr val="000000"/>
                </a:solidFill>
                <a:prstDash val="solid"/>
                <a:headEnd type="none" w="med" len="med"/>
                <a:tailEnd type="none" w="med" len="med"/>
              </a:ln>
            </p:spPr>
            <p:txBody>
              <a:bodyPr lIns="3600" tIns="3600" rIns="36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600" dirty="0">
                    <a:solidFill>
                      <a:srgbClr val="000000"/>
                    </a:solidFill>
                    <a:latin typeface="Calibri" panose="020F0502020204030204" pitchFamily="34" charset="0"/>
                  </a:rPr>
                  <a:t>G</a:t>
                </a:r>
                <a:endParaRPr lang="zh-CN" altLang="zh-CN" sz="1600" dirty="0">
                  <a:solidFill>
                    <a:srgbClr val="000000"/>
                  </a:solidFill>
                  <a:latin typeface="Arial" panose="020B0604020202020204" pitchFamily="34" charset="0"/>
                </a:endParaRPr>
              </a:p>
            </p:txBody>
          </p:sp>
          <p:sp>
            <p:nvSpPr>
              <p:cNvPr id="121909" name="Rectangle 34"/>
              <p:cNvSpPr/>
              <p:nvPr/>
            </p:nvSpPr>
            <p:spPr>
              <a:xfrm>
                <a:off x="4006" y="10419"/>
                <a:ext cx="840" cy="311"/>
              </a:xfrm>
              <a:prstGeom prst="rect">
                <a:avLst/>
              </a:prstGeom>
              <a:solidFill>
                <a:srgbClr val="FFFFFF"/>
              </a:solidFill>
              <a:ln w="9525">
                <a:noFill/>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2</a:t>
                </a:r>
                <a:r>
                  <a:rPr lang="zh-CN" altLang="en-US" sz="1600" dirty="0">
                    <a:solidFill>
                      <a:srgbClr val="000000"/>
                    </a:solidFill>
                    <a:latin typeface="Calibri" panose="020F0502020204030204" pitchFamily="34" charset="0"/>
                  </a:rPr>
                  <a:t>，</a:t>
                </a:r>
                <a:r>
                  <a:rPr lang="en-US" altLang="zh-CN" sz="1600" dirty="0">
                    <a:solidFill>
                      <a:srgbClr val="000000"/>
                    </a:solidFill>
                    <a:latin typeface="Calibri" panose="020F0502020204030204" pitchFamily="34" charset="0"/>
                  </a:rPr>
                  <a:t>8</a:t>
                </a:r>
                <a:r>
                  <a:rPr lang="zh-CN" altLang="en-US" sz="1600" dirty="0">
                    <a:solidFill>
                      <a:srgbClr val="000000"/>
                    </a:solidFill>
                    <a:latin typeface="Calibri" panose="020F0502020204030204" pitchFamily="34" charset="0"/>
                  </a:rPr>
                  <a:t>）</a:t>
                </a:r>
                <a:endParaRPr lang="zh-CN" altLang="en-US" sz="1600" dirty="0">
                  <a:solidFill>
                    <a:srgbClr val="000000"/>
                  </a:solidFill>
                  <a:latin typeface="Arial" panose="020B0604020202020204" pitchFamily="34" charset="0"/>
                </a:endParaRPr>
              </a:p>
            </p:txBody>
          </p:sp>
        </p:grpSp>
        <p:grpSp>
          <p:nvGrpSpPr>
            <p:cNvPr id="121872" name="Group 36"/>
            <p:cNvGrpSpPr/>
            <p:nvPr/>
          </p:nvGrpSpPr>
          <p:grpSpPr>
            <a:xfrm>
              <a:off x="3690" y="8548"/>
              <a:ext cx="1020" cy="68"/>
              <a:chOff x="5160" y="7509"/>
              <a:chExt cx="1020" cy="91"/>
            </a:xfrm>
          </p:grpSpPr>
          <p:sp>
            <p:nvSpPr>
              <p:cNvPr id="121906" name="Freeform 37"/>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907" name="Line 38"/>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3" name="Group 39"/>
            <p:cNvGrpSpPr/>
            <p:nvPr/>
          </p:nvGrpSpPr>
          <p:grpSpPr>
            <a:xfrm>
              <a:off x="5040" y="8541"/>
              <a:ext cx="1020" cy="68"/>
              <a:chOff x="5160" y="7509"/>
              <a:chExt cx="1020" cy="91"/>
            </a:xfrm>
          </p:grpSpPr>
          <p:sp>
            <p:nvSpPr>
              <p:cNvPr id="121904" name="Freeform 40"/>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905" name="Line 41"/>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4" name="Group 42"/>
            <p:cNvGrpSpPr/>
            <p:nvPr/>
          </p:nvGrpSpPr>
          <p:grpSpPr>
            <a:xfrm rot="-1800000">
              <a:off x="2415" y="8868"/>
              <a:ext cx="1020" cy="68"/>
              <a:chOff x="5160" y="7509"/>
              <a:chExt cx="1020" cy="91"/>
            </a:xfrm>
          </p:grpSpPr>
          <p:sp>
            <p:nvSpPr>
              <p:cNvPr id="121902" name="Freeform 43"/>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903" name="Line 44"/>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5" name="Group 45"/>
            <p:cNvGrpSpPr/>
            <p:nvPr/>
          </p:nvGrpSpPr>
          <p:grpSpPr>
            <a:xfrm>
              <a:off x="6150" y="9643"/>
              <a:ext cx="1125" cy="872"/>
              <a:chOff x="6150" y="9643"/>
              <a:chExt cx="1125" cy="872"/>
            </a:xfrm>
          </p:grpSpPr>
          <p:sp>
            <p:nvSpPr>
              <p:cNvPr id="121900" name="Freeform 46"/>
              <p:cNvSpPr/>
              <p:nvPr/>
            </p:nvSpPr>
            <p:spPr>
              <a:xfrm rot="-1800000">
                <a:off x="7145" y="9643"/>
                <a:ext cx="130" cy="68"/>
              </a:xfrm>
              <a:custGeom>
                <a:avLst/>
                <a:gdLst>
                  <a:gd name="txL" fmla="*/ 0 w 450"/>
                  <a:gd name="txT" fmla="*/ 0 h 285"/>
                  <a:gd name="txR" fmla="*/ 450 w 450"/>
                  <a:gd name="txB" fmla="*/ 285 h 285"/>
                </a:gdLst>
                <a:ahLst/>
                <a:cxnLst>
                  <a:cxn ang="0">
                    <a:pos x="3" y="2"/>
                  </a:cxn>
                  <a:cxn ang="0">
                    <a:pos x="0" y="0"/>
                  </a:cxn>
                  <a:cxn ang="0">
                    <a:pos x="11" y="2"/>
                  </a:cxn>
                  <a:cxn ang="0">
                    <a:pos x="0" y="4"/>
                  </a:cxn>
                  <a:cxn ang="0">
                    <a:pos x="3" y="2"/>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901" name="Freeform 47"/>
              <p:cNvSpPr/>
              <p:nvPr/>
            </p:nvSpPr>
            <p:spPr>
              <a:xfrm>
                <a:off x="6150" y="9705"/>
                <a:ext cx="1005" cy="810"/>
              </a:xfrm>
              <a:custGeom>
                <a:avLst/>
                <a:gdLst>
                  <a:gd name="txL" fmla="*/ 0 w 1005"/>
                  <a:gd name="txT" fmla="*/ 0 h 810"/>
                  <a:gd name="txR" fmla="*/ 1005 w 1005"/>
                  <a:gd name="txB" fmla="*/ 810 h 810"/>
                </a:gdLst>
                <a:ahLst/>
                <a:cxnLst>
                  <a:cxn ang="0">
                    <a:pos x="0" y="810"/>
                  </a:cxn>
                  <a:cxn ang="0">
                    <a:pos x="1005" y="0"/>
                  </a:cxn>
                </a:cxnLst>
                <a:rect l="txL" t="txT" r="txR" b="txB"/>
                <a:pathLst>
                  <a:path w="1005" h="810">
                    <a:moveTo>
                      <a:pt x="0" y="810"/>
                    </a:moveTo>
                    <a:lnTo>
                      <a:pt x="1005"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121876" name="Group 48"/>
            <p:cNvGrpSpPr/>
            <p:nvPr/>
          </p:nvGrpSpPr>
          <p:grpSpPr>
            <a:xfrm rot="2400000">
              <a:off x="2389" y="9722"/>
              <a:ext cx="1020" cy="68"/>
              <a:chOff x="5160" y="7509"/>
              <a:chExt cx="1020" cy="91"/>
            </a:xfrm>
          </p:grpSpPr>
          <p:sp>
            <p:nvSpPr>
              <p:cNvPr id="121898" name="Freeform 49"/>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99" name="Line 50"/>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7" name="Group 51"/>
            <p:cNvGrpSpPr/>
            <p:nvPr/>
          </p:nvGrpSpPr>
          <p:grpSpPr>
            <a:xfrm rot="2400000">
              <a:off x="3495" y="9003"/>
              <a:ext cx="1020" cy="68"/>
              <a:chOff x="5160" y="7509"/>
              <a:chExt cx="1020" cy="91"/>
            </a:xfrm>
          </p:grpSpPr>
          <p:sp>
            <p:nvSpPr>
              <p:cNvPr id="121896" name="Freeform 52"/>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97" name="Line 53"/>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8" name="Group 54"/>
            <p:cNvGrpSpPr/>
            <p:nvPr/>
          </p:nvGrpSpPr>
          <p:grpSpPr>
            <a:xfrm rot="2400000">
              <a:off x="4845" y="9033"/>
              <a:ext cx="1020" cy="68"/>
              <a:chOff x="5160" y="7509"/>
              <a:chExt cx="1020" cy="91"/>
            </a:xfrm>
          </p:grpSpPr>
          <p:sp>
            <p:nvSpPr>
              <p:cNvPr id="121894" name="Freeform 55"/>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95" name="Line 56"/>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79" name="Group 57"/>
            <p:cNvGrpSpPr/>
            <p:nvPr/>
          </p:nvGrpSpPr>
          <p:grpSpPr>
            <a:xfrm rot="-1800000">
              <a:off x="3495" y="9796"/>
              <a:ext cx="1020" cy="68"/>
              <a:chOff x="5160" y="7509"/>
              <a:chExt cx="1020" cy="91"/>
            </a:xfrm>
          </p:grpSpPr>
          <p:sp>
            <p:nvSpPr>
              <p:cNvPr id="121892" name="Freeform 58"/>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93" name="Line 59"/>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80" name="Group 60"/>
            <p:cNvGrpSpPr/>
            <p:nvPr/>
          </p:nvGrpSpPr>
          <p:grpSpPr>
            <a:xfrm rot="1200000">
              <a:off x="3495" y="10429"/>
              <a:ext cx="1020" cy="68"/>
              <a:chOff x="5160" y="7509"/>
              <a:chExt cx="1020" cy="91"/>
            </a:xfrm>
          </p:grpSpPr>
          <p:sp>
            <p:nvSpPr>
              <p:cNvPr id="121890" name="Freeform 61"/>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91" name="Line 62"/>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81" name="Group 63"/>
            <p:cNvGrpSpPr/>
            <p:nvPr/>
          </p:nvGrpSpPr>
          <p:grpSpPr>
            <a:xfrm>
              <a:off x="4830" y="10606"/>
              <a:ext cx="1020" cy="68"/>
              <a:chOff x="5160" y="7509"/>
              <a:chExt cx="1020" cy="91"/>
            </a:xfrm>
          </p:grpSpPr>
          <p:sp>
            <p:nvSpPr>
              <p:cNvPr id="121888" name="Freeform 64"/>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89" name="Line 65"/>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82" name="Group 66"/>
            <p:cNvGrpSpPr/>
            <p:nvPr/>
          </p:nvGrpSpPr>
          <p:grpSpPr>
            <a:xfrm rot="2400000">
              <a:off x="6225" y="9018"/>
              <a:ext cx="1020" cy="68"/>
              <a:chOff x="5160" y="7509"/>
              <a:chExt cx="1020" cy="91"/>
            </a:xfrm>
          </p:grpSpPr>
          <p:sp>
            <p:nvSpPr>
              <p:cNvPr id="121886" name="Freeform 67"/>
              <p:cNvSpPr/>
              <p:nvPr/>
            </p:nvSpPr>
            <p:spPr>
              <a:xfrm>
                <a:off x="6015" y="750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87" name="Line 68"/>
              <p:cNvSpPr/>
              <p:nvPr/>
            </p:nvSpPr>
            <p:spPr>
              <a:xfrm>
                <a:off x="5160" y="7560"/>
                <a:ext cx="1020" cy="0"/>
              </a:xfrm>
              <a:prstGeom prst="line">
                <a:avLst/>
              </a:prstGeom>
              <a:ln w="9525" cap="flat" cmpd="sng">
                <a:solidFill>
                  <a:srgbClr val="000000"/>
                </a:solidFill>
                <a:prstDash val="solid"/>
                <a:headEnd type="none" w="med" len="med"/>
                <a:tailEnd type="none" w="med" len="med"/>
              </a:ln>
            </p:spPr>
          </p:sp>
        </p:grpSp>
        <p:grpSp>
          <p:nvGrpSpPr>
            <p:cNvPr id="121883" name="Group 69"/>
            <p:cNvGrpSpPr/>
            <p:nvPr/>
          </p:nvGrpSpPr>
          <p:grpSpPr>
            <a:xfrm>
              <a:off x="4665" y="9552"/>
              <a:ext cx="1234" cy="970"/>
              <a:chOff x="4500" y="9552"/>
              <a:chExt cx="1234" cy="970"/>
            </a:xfrm>
          </p:grpSpPr>
          <p:sp>
            <p:nvSpPr>
              <p:cNvPr id="121884" name="Freeform 70"/>
              <p:cNvSpPr/>
              <p:nvPr/>
            </p:nvSpPr>
            <p:spPr>
              <a:xfrm rot="2400000">
                <a:off x="5604" y="10431"/>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21885" name="Freeform 71"/>
              <p:cNvSpPr/>
              <p:nvPr/>
            </p:nvSpPr>
            <p:spPr>
              <a:xfrm>
                <a:off x="4500" y="9552"/>
                <a:ext cx="1155" cy="918"/>
              </a:xfrm>
              <a:custGeom>
                <a:avLst/>
                <a:gdLst>
                  <a:gd name="txL" fmla="*/ 0 w 1155"/>
                  <a:gd name="txT" fmla="*/ 0 h 918"/>
                  <a:gd name="txR" fmla="*/ 1155 w 1155"/>
                  <a:gd name="txB" fmla="*/ 918 h 918"/>
                </a:gdLst>
                <a:ahLst/>
                <a:cxnLst>
                  <a:cxn ang="0">
                    <a:pos x="0" y="0"/>
                  </a:cxn>
                  <a:cxn ang="0">
                    <a:pos x="1155" y="918"/>
                  </a:cxn>
                </a:cxnLst>
                <a:rect l="txL" t="txT" r="txR" b="txB"/>
                <a:pathLst>
                  <a:path w="1155" h="918">
                    <a:moveTo>
                      <a:pt x="0" y="0"/>
                    </a:moveTo>
                    <a:lnTo>
                      <a:pt x="1155" y="918"/>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工程网络图</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pic>
        <p:nvPicPr>
          <p:cNvPr id="122883" name="Picture 2" descr="200632810521244"/>
          <p:cNvPicPr>
            <a:picLocks noChangeAspect="1"/>
          </p:cNvPicPr>
          <p:nvPr/>
        </p:nvPicPr>
        <p:blipFill>
          <a:blip r:embed="rId1"/>
          <a:srcRect r="394" b="8647"/>
          <a:stretch>
            <a:fillRect/>
          </a:stretch>
        </p:blipFill>
        <p:spPr>
          <a:xfrm>
            <a:off x="785813" y="2286000"/>
            <a:ext cx="7507287" cy="3500438"/>
          </a:xfrm>
          <a:prstGeom prst="rect">
            <a:avLst/>
          </a:prstGeom>
          <a:noFill/>
          <a:ln w="9525">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标题 1"/>
          <p:cNvSpPr>
            <a:spLocks noGrp="1"/>
          </p:cNvSpPr>
          <p:nvPr>
            <p:ph type="title"/>
          </p:nvPr>
        </p:nvSpPr>
        <p:spPr/>
        <p:txBody>
          <a:bodyPr vert="horz" wrap="square" lIns="0" tIns="45720" rIns="0" bIns="0" anchor="b" anchorCtr="0"/>
          <a:p>
            <a:pPr eaLnBrk="1" hangingPunct="1"/>
            <a:r>
              <a:rPr lang="zh-CN" altLang="en-US" b="1" dirty="0"/>
              <a:t>项目进度的跟踪管理</a:t>
            </a:r>
            <a:endParaRPr lang="zh-CN" altLang="en-US" dirty="0"/>
          </a:p>
        </p:txBody>
      </p:sp>
      <p:sp>
        <p:nvSpPr>
          <p:cNvPr id="123907" name="内容占位符 2"/>
          <p:cNvSpPr>
            <a:spLocks noGrp="1"/>
          </p:cNvSpPr>
          <p:nvPr>
            <p:ph idx="1"/>
          </p:nvPr>
        </p:nvSpPr>
        <p:spPr/>
        <p:txBody>
          <a:bodyPr vert="horz" wrap="square" lIns="91440" tIns="45720" rIns="91440" bIns="45720" anchor="t" anchorCtr="0"/>
          <a:p>
            <a:pPr eaLnBrk="1" hangingPunct="1"/>
            <a:r>
              <a:rPr lang="zh-CN" altLang="en-US" dirty="0"/>
              <a:t>定期举行项目状态会议，由项目组成员分析报告进度和问题。</a:t>
            </a:r>
            <a:endParaRPr lang="zh-CN" altLang="en-US" dirty="0"/>
          </a:p>
          <a:p>
            <a:pPr eaLnBrk="1" hangingPunct="1"/>
            <a:r>
              <a:rPr lang="zh-CN" altLang="en-US" dirty="0"/>
              <a:t>评估所有软件过程中所进行的复审的结果。</a:t>
            </a:r>
            <a:endParaRPr lang="zh-CN" altLang="en-US" dirty="0"/>
          </a:p>
          <a:p>
            <a:pPr eaLnBrk="1" hangingPunct="1"/>
            <a:r>
              <a:rPr lang="zh-CN" altLang="en-US" dirty="0"/>
              <a:t>确定正式的项目里程碑是否在预定日期内完成。</a:t>
            </a:r>
            <a:endParaRPr lang="zh-CN" altLang="en-US" dirty="0"/>
          </a:p>
          <a:p>
            <a:pPr eaLnBrk="1" hangingPunct="1"/>
            <a:r>
              <a:rPr lang="zh-CN" altLang="en-US" dirty="0"/>
              <a:t>比较项目表中列出的更新任务的实际开始日期与计划开始日期。</a:t>
            </a:r>
            <a:endParaRPr lang="zh-CN" altLang="en-US" dirty="0"/>
          </a:p>
          <a:p>
            <a:pPr eaLnBrk="1" hangingPunct="1"/>
            <a:r>
              <a:rPr lang="zh-CN" altLang="en-US" dirty="0"/>
              <a:t>与开发者进行非正式会谈，获取他们对项目进展及可能出现的问题的客观评估。</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1"/>
          <p:cNvSpPr>
            <a:spLocks noGrp="1"/>
          </p:cNvSpPr>
          <p:nvPr>
            <p:ph type="title"/>
          </p:nvPr>
        </p:nvSpPr>
        <p:spPr/>
        <p:txBody>
          <a:bodyPr vert="horz" wrap="square" lIns="0" tIns="45720" rIns="0" bIns="0" anchor="b" anchorCtr="0"/>
          <a:p>
            <a:pPr eaLnBrk="1" hangingPunct="1"/>
            <a:r>
              <a:rPr lang="zh-CN" altLang="en-US" dirty="0"/>
              <a:t>软件维护申请报告</a:t>
            </a:r>
            <a:endParaRPr lang="zh-CN" altLang="en-US" dirty="0"/>
          </a:p>
        </p:txBody>
      </p:sp>
      <p:sp>
        <p:nvSpPr>
          <p:cNvPr id="23555" name="内容占位符 2"/>
          <p:cNvSpPr>
            <a:spLocks noGrp="1"/>
          </p:cNvSpPr>
          <p:nvPr>
            <p:ph idx="1"/>
          </p:nvPr>
        </p:nvSpPr>
        <p:spPr/>
        <p:txBody>
          <a:bodyPr vert="horz" wrap="square" lIns="91440" tIns="45720" rIns="91440" bIns="45720" anchor="t" anchorCtr="0"/>
          <a:p>
            <a:pPr eaLnBrk="1" hangingPunct="1"/>
            <a:r>
              <a:rPr lang="zh-CN" altLang="en-US" dirty="0"/>
              <a:t>维护申请单（</a:t>
            </a:r>
            <a:r>
              <a:rPr lang="en-US" altLang="zh-CN" dirty="0"/>
              <a:t>MRF</a:t>
            </a:r>
            <a:r>
              <a:rPr lang="zh-CN" altLang="en-US" dirty="0"/>
              <a:t>，</a:t>
            </a:r>
            <a:r>
              <a:rPr lang="en-US" altLang="zh-CN" dirty="0"/>
              <a:t>Maintenance Request Form</a:t>
            </a:r>
            <a:r>
              <a:rPr lang="zh-CN" altLang="en-US" dirty="0"/>
              <a:t>），或称为软件问题报告（</a:t>
            </a:r>
            <a:r>
              <a:rPr lang="en-US" altLang="zh-CN" dirty="0"/>
              <a:t>SPR</a:t>
            </a:r>
            <a:r>
              <a:rPr lang="zh-CN" altLang="en-US" dirty="0"/>
              <a:t>，</a:t>
            </a:r>
            <a:r>
              <a:rPr lang="en-US" altLang="zh-CN" dirty="0"/>
              <a:t>Software Problem Report</a:t>
            </a:r>
            <a:r>
              <a:rPr lang="zh-CN" altLang="en-US" dirty="0"/>
              <a:t>），提交给软件维护机构</a:t>
            </a:r>
            <a:endParaRPr lang="en-US" altLang="zh-CN" dirty="0"/>
          </a:p>
          <a:p>
            <a:pPr eaLnBrk="1" hangingPunct="1"/>
            <a:r>
              <a:rPr lang="zh-CN" altLang="en-US" dirty="0"/>
              <a:t>软件变更报告（</a:t>
            </a:r>
            <a:r>
              <a:rPr lang="en-US" altLang="zh-CN" dirty="0"/>
              <a:t>SCR</a:t>
            </a:r>
            <a:r>
              <a:rPr lang="zh-CN" altLang="en-US" dirty="0"/>
              <a:t>，</a:t>
            </a:r>
            <a:r>
              <a:rPr lang="en-US" altLang="zh-CN" dirty="0"/>
              <a:t>Software Change Report</a:t>
            </a:r>
            <a:r>
              <a:rPr lang="zh-CN" altLang="en-US" dirty="0"/>
              <a:t>），</a:t>
            </a:r>
            <a:r>
              <a:rPr lang="en-US" altLang="zh-CN" dirty="0"/>
              <a:t>SCR</a:t>
            </a:r>
            <a:r>
              <a:rPr lang="zh-CN" altLang="en-US" dirty="0"/>
              <a:t>的内容包括：</a:t>
            </a:r>
            <a:endParaRPr lang="zh-CN" altLang="en-US" dirty="0"/>
          </a:p>
          <a:p>
            <a:pPr lvl="1" eaLnBrk="1" hangingPunct="1"/>
            <a:r>
              <a:rPr lang="zh-CN" altLang="en-US" dirty="0"/>
              <a:t>① 所需修改变动的性质；</a:t>
            </a:r>
            <a:endParaRPr lang="zh-CN" altLang="en-US" dirty="0"/>
          </a:p>
          <a:p>
            <a:pPr lvl="1" eaLnBrk="1" hangingPunct="1"/>
            <a:r>
              <a:rPr lang="zh-CN" altLang="en-US" dirty="0"/>
              <a:t>② 申请修改的优先级；</a:t>
            </a:r>
            <a:endParaRPr lang="zh-CN" altLang="en-US" dirty="0"/>
          </a:p>
          <a:p>
            <a:pPr lvl="1" eaLnBrk="1" hangingPunct="1"/>
            <a:r>
              <a:rPr lang="zh-CN" altLang="en-US" dirty="0"/>
              <a:t>③ 为满足该维护申请报告，所需的工作量（人员数、时间数）；</a:t>
            </a:r>
            <a:endParaRPr lang="zh-CN" altLang="en-US" dirty="0"/>
          </a:p>
          <a:p>
            <a:pPr lvl="1" eaLnBrk="1" hangingPunct="1"/>
            <a:r>
              <a:rPr lang="zh-CN" altLang="en-US" dirty="0"/>
              <a:t>④ 预计修改后的结果。</a:t>
            </a:r>
            <a:endParaRPr lang="zh-CN" altLang="en-US" dirty="0"/>
          </a:p>
          <a:p>
            <a:pPr eaLnBrk="1" hangingPunct="1"/>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标题 1"/>
          <p:cNvSpPr>
            <a:spLocks noGrp="1"/>
          </p:cNvSpPr>
          <p:nvPr>
            <p:ph type="title"/>
          </p:nvPr>
        </p:nvSpPr>
        <p:spPr/>
        <p:txBody>
          <a:bodyPr vert="horz" wrap="square" lIns="0" tIns="45720" rIns="0" bIns="0" anchor="b" anchorCtr="0"/>
          <a:p>
            <a:pPr eaLnBrk="1" hangingPunct="1"/>
            <a:r>
              <a:rPr lang="zh-CN" altLang="en-US" b="1" dirty="0"/>
              <a:t>小结</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77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软件项目管理是软件工程的保护性活动。它先于任何技术活动之前开始，并持续贯穿于整个软件的定义、开发和维护过程之中。</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软件质量保证（</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SQA</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）机制是贯穿于整个生存周期的、全员参与的一系列保护性活动。</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软件可靠性在质量属性中占有主要地位，它既可表示为一定时间内软件正常运行的概率，也可表示为软件的平均故障时间。</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可靠性是通过避免错误和容错两类技术支持的。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软件项目整个开发周期的管理工作还必须涉及到软件项目的进度安排和跟踪管理。</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项目计划的目标是为项目负责人提供一个框架，使之能合理地估算软件项目开发所需的资源 、经费和开发进度，并控制软件项目开发过程按此计划进行。</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软件项目的进度安排是通过把工作量分配给特定的软件工程任务并规定完成各项任务的起止日期，从而将估算出的项目工作量分布于计划好的项目持续期内。</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内容占位符 2"/>
          <p:cNvSpPr>
            <a:spLocks noGrp="1"/>
          </p:cNvSpPr>
          <p:nvPr>
            <p:ph idx="1"/>
          </p:nvPr>
        </p:nvSpPr>
        <p:spPr>
          <a:xfrm>
            <a:off x="642938" y="2643188"/>
            <a:ext cx="8229600" cy="785812"/>
          </a:xfrm>
        </p:spPr>
        <p:txBody>
          <a:bodyPr vert="horz" wrap="square" lIns="91440" tIns="45720" rIns="91440" bIns="45720" anchor="t" anchorCtr="0"/>
          <a:p>
            <a:pPr algn="ctr" eaLnBrk="1" hangingPunct="1">
              <a:buNone/>
            </a:pPr>
            <a:r>
              <a:rPr lang="zh-CN" altLang="en-US" sz="6000" dirty="0"/>
              <a:t>第四部分（完）</a:t>
            </a:r>
            <a:endParaRPr lang="zh-CN" altLang="en-US" sz="6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p:txBody>
          <a:bodyPr vert="horz" wrap="square" lIns="0" tIns="45720" rIns="0" bIns="0" anchor="b" anchorCtr="0"/>
          <a:p>
            <a:pPr eaLnBrk="1" hangingPunct="1"/>
            <a:r>
              <a:rPr lang="zh-CN" altLang="en-US" dirty="0"/>
              <a:t>维护工作流程</a:t>
            </a:r>
            <a:endParaRPr lang="zh-CN" altLang="en-US" dirty="0"/>
          </a:p>
        </p:txBody>
      </p:sp>
      <p:sp>
        <p:nvSpPr>
          <p:cNvPr id="24579" name="内容占位符 2"/>
          <p:cNvSpPr>
            <a:spLocks noGrp="1"/>
          </p:cNvSpPr>
          <p:nvPr>
            <p:ph idx="1"/>
          </p:nvPr>
        </p:nvSpPr>
        <p:spPr/>
        <p:txBody>
          <a:bodyPr vert="horz" wrap="square" lIns="91440" tIns="45720" rIns="91440" bIns="45720" anchor="t" anchorCtr="0"/>
          <a:p>
            <a:pPr eaLnBrk="1" hangingPunct="1"/>
            <a:r>
              <a:rPr lang="zh-CN" altLang="en-US" dirty="0"/>
              <a:t>确认维护类型</a:t>
            </a:r>
            <a:endParaRPr lang="en-US" altLang="zh-CN" dirty="0"/>
          </a:p>
          <a:p>
            <a:pPr eaLnBrk="1" hangingPunct="1"/>
            <a:r>
              <a:rPr lang="zh-CN" altLang="en-US" dirty="0"/>
              <a:t>实施相应维护</a:t>
            </a:r>
            <a:endParaRPr lang="en-US" altLang="zh-CN" dirty="0"/>
          </a:p>
          <a:p>
            <a:pPr eaLnBrk="1" hangingPunct="1"/>
            <a:r>
              <a:rPr lang="zh-CN" altLang="en-US" dirty="0"/>
              <a:t>维护评审</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ln>
            <a:miter lim="800000"/>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维护流程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25603" name="Group 2"/>
          <p:cNvGrpSpPr/>
          <p:nvPr/>
        </p:nvGrpSpPr>
        <p:grpSpPr>
          <a:xfrm>
            <a:off x="285750" y="1928813"/>
            <a:ext cx="8572500" cy="4214812"/>
            <a:chOff x="0" y="0"/>
            <a:chExt cx="7725" cy="4160"/>
          </a:xfrm>
        </p:grpSpPr>
        <p:grpSp>
          <p:nvGrpSpPr>
            <p:cNvPr id="25604" name="Group 3"/>
            <p:cNvGrpSpPr/>
            <p:nvPr/>
          </p:nvGrpSpPr>
          <p:grpSpPr>
            <a:xfrm>
              <a:off x="0" y="0"/>
              <a:ext cx="7725" cy="4160"/>
              <a:chOff x="0" y="0"/>
              <a:chExt cx="7725" cy="4160"/>
            </a:xfrm>
          </p:grpSpPr>
          <p:grpSp>
            <p:nvGrpSpPr>
              <p:cNvPr id="25607" name="Group 4"/>
              <p:cNvGrpSpPr/>
              <p:nvPr/>
            </p:nvGrpSpPr>
            <p:grpSpPr>
              <a:xfrm>
                <a:off x="720" y="784"/>
                <a:ext cx="7005" cy="3363"/>
                <a:chOff x="0" y="0"/>
                <a:chExt cx="7005" cy="3363"/>
              </a:xfrm>
            </p:grpSpPr>
            <p:sp>
              <p:nvSpPr>
                <p:cNvPr id="25627" name="AutoShape 5"/>
                <p:cNvSpPr/>
                <p:nvPr/>
              </p:nvSpPr>
              <p:spPr>
                <a:xfrm>
                  <a:off x="0" y="2475"/>
                  <a:ext cx="54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较低</a:t>
                  </a:r>
                  <a:endParaRPr lang="zh-CN" altLang="en-US" sz="1600" dirty="0">
                    <a:latin typeface="Arial" panose="020B0604020202020204" pitchFamily="34" charset="0"/>
                  </a:endParaRPr>
                </a:p>
              </p:txBody>
            </p:sp>
            <p:grpSp>
              <p:nvGrpSpPr>
                <p:cNvPr id="25628" name="Group 6"/>
                <p:cNvGrpSpPr/>
                <p:nvPr/>
              </p:nvGrpSpPr>
              <p:grpSpPr>
                <a:xfrm>
                  <a:off x="3810" y="2394"/>
                  <a:ext cx="91" cy="482"/>
                  <a:chOff x="0" y="0"/>
                  <a:chExt cx="91" cy="460"/>
                </a:xfrm>
              </p:grpSpPr>
              <p:sp>
                <p:nvSpPr>
                  <p:cNvPr id="25687" name="未知"/>
                  <p:cNvSpPr/>
                  <p:nvPr/>
                </p:nvSpPr>
                <p:spPr>
                  <a:xfrm rot="-5400000">
                    <a:off x="-19" y="18"/>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88" name="Line 8"/>
                  <p:cNvSpPr/>
                  <p:nvPr/>
                </p:nvSpPr>
                <p:spPr>
                  <a:xfrm rot="-5400000">
                    <a:off x="-131" y="278"/>
                    <a:ext cx="364" cy="0"/>
                  </a:xfrm>
                  <a:prstGeom prst="line">
                    <a:avLst/>
                  </a:prstGeom>
                  <a:ln w="9525" cap="flat" cmpd="sng">
                    <a:solidFill>
                      <a:srgbClr val="000000"/>
                    </a:solidFill>
                    <a:prstDash val="solid"/>
                    <a:headEnd type="none" w="med" len="med"/>
                    <a:tailEnd type="none" w="med" len="med"/>
                  </a:ln>
                </p:spPr>
              </p:sp>
            </p:grpSp>
            <p:grpSp>
              <p:nvGrpSpPr>
                <p:cNvPr id="25629" name="Group 9"/>
                <p:cNvGrpSpPr/>
                <p:nvPr/>
              </p:nvGrpSpPr>
              <p:grpSpPr>
                <a:xfrm>
                  <a:off x="2370" y="780"/>
                  <a:ext cx="915" cy="780"/>
                  <a:chOff x="0" y="0"/>
                  <a:chExt cx="915" cy="780"/>
                </a:xfrm>
              </p:grpSpPr>
              <p:sp>
                <p:nvSpPr>
                  <p:cNvPr id="25683" name="AutoShape 10"/>
                  <p:cNvSpPr/>
                  <p:nvPr/>
                </p:nvSpPr>
                <p:spPr>
                  <a:xfrm>
                    <a:off x="195" y="0"/>
                    <a:ext cx="720" cy="780"/>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严重</a:t>
                    </a:r>
                    <a:endParaRPr lang="zh-CN" altLang="en-US" sz="1600" dirty="0">
                      <a:latin typeface="Times New Roman" panose="02020603050405020304" pitchFamily="18" charset="0"/>
                    </a:endParaRPr>
                  </a:p>
                  <a:p>
                    <a:pPr marL="0" lvl="0" indent="0" algn="just" eaLnBrk="1" hangingPunct="1">
                      <a:spcBef>
                        <a:spcPct val="0"/>
                      </a:spcBef>
                      <a:buClrTx/>
                      <a:buSzTx/>
                      <a:buFontTx/>
                      <a:buNone/>
                    </a:pPr>
                    <a:r>
                      <a:rPr lang="en-US" altLang="zh-CN" sz="1600" dirty="0">
                        <a:latin typeface="Calibri" panose="020F0502020204030204" pitchFamily="34" charset="0"/>
                      </a:rPr>
                      <a:t>(</a:t>
                    </a:r>
                    <a:r>
                      <a:rPr lang="zh-CN" altLang="en-US" sz="1600" dirty="0">
                        <a:latin typeface="Calibri" panose="020F0502020204030204" pitchFamily="34" charset="0"/>
                      </a:rPr>
                      <a:t>救火</a:t>
                    </a:r>
                    <a:r>
                      <a:rPr lang="en-US" altLang="zh-CN" sz="1600" dirty="0">
                        <a:latin typeface="Calibri" panose="020F0502020204030204" pitchFamily="34" charset="0"/>
                      </a:rPr>
                      <a:t>)</a:t>
                    </a:r>
                    <a:endParaRPr lang="zh-CN" altLang="zh-CN" sz="1600" dirty="0">
                      <a:latin typeface="Arial" panose="020B0604020202020204" pitchFamily="34" charset="0"/>
                    </a:endParaRPr>
                  </a:p>
                </p:txBody>
              </p:sp>
              <p:grpSp>
                <p:nvGrpSpPr>
                  <p:cNvPr id="25684" name="Group 11"/>
                  <p:cNvGrpSpPr/>
                  <p:nvPr/>
                </p:nvGrpSpPr>
                <p:grpSpPr>
                  <a:xfrm>
                    <a:off x="0" y="342"/>
                    <a:ext cx="865" cy="68"/>
                    <a:chOff x="0" y="0"/>
                    <a:chExt cx="865" cy="91"/>
                  </a:xfrm>
                </p:grpSpPr>
                <p:sp>
                  <p:nvSpPr>
                    <p:cNvPr id="25685" name="未知"/>
                    <p:cNvSpPr/>
                    <p:nvPr/>
                  </p:nvSpPr>
                  <p:spPr>
                    <a:xfrm>
                      <a:off x="735"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86" name="Line 13"/>
                    <p:cNvSpPr/>
                    <p:nvPr/>
                  </p:nvSpPr>
                  <p:spPr>
                    <a:xfrm>
                      <a:off x="0" y="36"/>
                      <a:ext cx="794" cy="0"/>
                    </a:xfrm>
                    <a:prstGeom prst="line">
                      <a:avLst/>
                    </a:prstGeom>
                    <a:ln w="9525" cap="flat" cmpd="sng">
                      <a:solidFill>
                        <a:srgbClr val="000000"/>
                      </a:solidFill>
                      <a:prstDash val="solid"/>
                      <a:headEnd type="none" w="med" len="med"/>
                      <a:tailEnd type="none" w="med" len="med"/>
                    </a:ln>
                  </p:spPr>
                </p:sp>
              </p:grpSp>
            </p:grpSp>
            <p:sp>
              <p:nvSpPr>
                <p:cNvPr id="25630" name="AutoShape 14"/>
                <p:cNvSpPr/>
                <p:nvPr/>
              </p:nvSpPr>
              <p:spPr>
                <a:xfrm>
                  <a:off x="1875" y="528"/>
                  <a:ext cx="72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不严重</a:t>
                  </a:r>
                  <a:endParaRPr lang="zh-CN" altLang="en-US" sz="1600" dirty="0">
                    <a:latin typeface="Arial" panose="020B0604020202020204" pitchFamily="34" charset="0"/>
                  </a:endParaRPr>
                </a:p>
              </p:txBody>
            </p:sp>
            <p:sp>
              <p:nvSpPr>
                <p:cNvPr id="25631" name="AutoShape 15"/>
                <p:cNvSpPr/>
                <p:nvPr/>
              </p:nvSpPr>
              <p:spPr>
                <a:xfrm>
                  <a:off x="570" y="804"/>
                  <a:ext cx="72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改正性</a:t>
                  </a:r>
                  <a:endParaRPr lang="zh-CN" altLang="en-US" sz="1600" dirty="0">
                    <a:latin typeface="Arial" panose="020B0604020202020204" pitchFamily="34" charset="0"/>
                  </a:endParaRPr>
                </a:p>
              </p:txBody>
            </p:sp>
            <p:grpSp>
              <p:nvGrpSpPr>
                <p:cNvPr id="25632" name="Group 16"/>
                <p:cNvGrpSpPr/>
                <p:nvPr/>
              </p:nvGrpSpPr>
              <p:grpSpPr>
                <a:xfrm rot="5400000">
                  <a:off x="3328" y="632"/>
                  <a:ext cx="482" cy="91"/>
                  <a:chOff x="0" y="0"/>
                  <a:chExt cx="520" cy="91"/>
                </a:xfrm>
              </p:grpSpPr>
              <p:sp>
                <p:nvSpPr>
                  <p:cNvPr id="25681"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82" name="Line 18"/>
                  <p:cNvSpPr/>
                  <p:nvPr/>
                </p:nvSpPr>
                <p:spPr>
                  <a:xfrm>
                    <a:off x="0" y="51"/>
                    <a:ext cx="454" cy="0"/>
                  </a:xfrm>
                  <a:prstGeom prst="line">
                    <a:avLst/>
                  </a:prstGeom>
                  <a:ln w="9525" cap="flat" cmpd="sng">
                    <a:solidFill>
                      <a:srgbClr val="000000"/>
                    </a:solidFill>
                    <a:prstDash val="solid"/>
                    <a:headEnd type="none" w="med" len="med"/>
                    <a:tailEnd type="none" w="med" len="med"/>
                  </a:ln>
                </p:spPr>
              </p:sp>
            </p:grpSp>
            <p:grpSp>
              <p:nvGrpSpPr>
                <p:cNvPr id="25633" name="Group 19"/>
                <p:cNvGrpSpPr/>
                <p:nvPr/>
              </p:nvGrpSpPr>
              <p:grpSpPr>
                <a:xfrm rot="5400000">
                  <a:off x="3328" y="1583"/>
                  <a:ext cx="482" cy="91"/>
                  <a:chOff x="0" y="0"/>
                  <a:chExt cx="520" cy="91"/>
                </a:xfrm>
              </p:grpSpPr>
              <p:sp>
                <p:nvSpPr>
                  <p:cNvPr id="25679"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80" name="Line 21"/>
                  <p:cNvSpPr/>
                  <p:nvPr/>
                </p:nvSpPr>
                <p:spPr>
                  <a:xfrm>
                    <a:off x="0" y="51"/>
                    <a:ext cx="454" cy="0"/>
                  </a:xfrm>
                  <a:prstGeom prst="line">
                    <a:avLst/>
                  </a:prstGeom>
                  <a:ln w="9525" cap="flat" cmpd="sng">
                    <a:solidFill>
                      <a:srgbClr val="000000"/>
                    </a:solidFill>
                    <a:prstDash val="solid"/>
                    <a:headEnd type="none" w="med" len="med"/>
                    <a:tailEnd type="none" w="med" len="med"/>
                  </a:ln>
                </p:spPr>
              </p:sp>
            </p:grpSp>
            <p:sp>
              <p:nvSpPr>
                <p:cNvPr id="25634" name="AutoShape 22"/>
                <p:cNvSpPr/>
                <p:nvPr/>
              </p:nvSpPr>
              <p:spPr>
                <a:xfrm>
                  <a:off x="5925" y="1776"/>
                  <a:ext cx="1080" cy="780"/>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完成维护的</a:t>
                  </a:r>
                  <a:endParaRPr lang="zh-CN" altLang="en-US" sz="1600" dirty="0">
                    <a:latin typeface="Times New Roman" panose="02020603050405020304" pitchFamily="18" charset="0"/>
                  </a:endParaRPr>
                </a:p>
                <a:p>
                  <a:pPr marL="0" lvl="0" indent="0" algn="just" eaLnBrk="1" hangingPunct="1">
                    <a:spcBef>
                      <a:spcPct val="0"/>
                    </a:spcBef>
                    <a:buClrTx/>
                    <a:buSzTx/>
                    <a:buFontTx/>
                    <a:buNone/>
                  </a:pPr>
                  <a:r>
                    <a:rPr lang="zh-CN" altLang="en-US" sz="1600" dirty="0">
                      <a:latin typeface="Calibri" panose="020F0502020204030204" pitchFamily="34" charset="0"/>
                    </a:rPr>
                    <a:t>软件和配置</a:t>
                  </a:r>
                  <a:endParaRPr lang="zh-CN" altLang="en-US" sz="1600" dirty="0">
                    <a:latin typeface="Arial" panose="020B0604020202020204" pitchFamily="34" charset="0"/>
                  </a:endParaRPr>
                </a:p>
              </p:txBody>
            </p:sp>
            <p:sp>
              <p:nvSpPr>
                <p:cNvPr id="25635" name="AutoShape 23"/>
                <p:cNvSpPr/>
                <p:nvPr/>
              </p:nvSpPr>
              <p:spPr>
                <a:xfrm>
                  <a:off x="3240" y="915"/>
                  <a:ext cx="907"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错误分析</a:t>
                  </a:r>
                  <a:endParaRPr lang="zh-CN" altLang="en-US" sz="1600" dirty="0">
                    <a:latin typeface="Arial" panose="020B0604020202020204" pitchFamily="34" charset="0"/>
                  </a:endParaRPr>
                </a:p>
              </p:txBody>
            </p:sp>
            <p:grpSp>
              <p:nvGrpSpPr>
                <p:cNvPr id="25636" name="Group 25"/>
                <p:cNvGrpSpPr/>
                <p:nvPr/>
              </p:nvGrpSpPr>
              <p:grpSpPr>
                <a:xfrm>
                  <a:off x="1725" y="528"/>
                  <a:ext cx="91" cy="482"/>
                  <a:chOff x="0" y="0"/>
                  <a:chExt cx="91" cy="460"/>
                </a:xfrm>
              </p:grpSpPr>
              <p:sp>
                <p:nvSpPr>
                  <p:cNvPr id="25677" name="未知"/>
                  <p:cNvSpPr/>
                  <p:nvPr/>
                </p:nvSpPr>
                <p:spPr>
                  <a:xfrm rot="-5400000">
                    <a:off x="-19" y="18"/>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78" name="Line 27"/>
                  <p:cNvSpPr/>
                  <p:nvPr/>
                </p:nvSpPr>
                <p:spPr>
                  <a:xfrm rot="-5400000">
                    <a:off x="-131" y="278"/>
                    <a:ext cx="364" cy="0"/>
                  </a:xfrm>
                  <a:prstGeom prst="line">
                    <a:avLst/>
                  </a:prstGeom>
                  <a:ln w="9525" cap="flat" cmpd="sng">
                    <a:solidFill>
                      <a:srgbClr val="000000"/>
                    </a:solidFill>
                    <a:prstDash val="solid"/>
                    <a:headEnd type="none" w="med" len="med"/>
                    <a:tailEnd type="none" w="med" len="med"/>
                  </a:ln>
                </p:spPr>
              </p:sp>
            </p:grpSp>
            <p:grpSp>
              <p:nvGrpSpPr>
                <p:cNvPr id="25637" name="Group 28"/>
                <p:cNvGrpSpPr/>
                <p:nvPr/>
              </p:nvGrpSpPr>
              <p:grpSpPr>
                <a:xfrm>
                  <a:off x="405" y="1122"/>
                  <a:ext cx="865" cy="68"/>
                  <a:chOff x="0" y="0"/>
                  <a:chExt cx="865" cy="91"/>
                </a:xfrm>
              </p:grpSpPr>
              <p:sp>
                <p:nvSpPr>
                  <p:cNvPr id="25675" name="未知"/>
                  <p:cNvSpPr/>
                  <p:nvPr/>
                </p:nvSpPr>
                <p:spPr>
                  <a:xfrm>
                    <a:off x="735"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76" name="Line 30"/>
                  <p:cNvSpPr/>
                  <p:nvPr/>
                </p:nvSpPr>
                <p:spPr>
                  <a:xfrm>
                    <a:off x="0" y="36"/>
                    <a:ext cx="794" cy="0"/>
                  </a:xfrm>
                  <a:prstGeom prst="line">
                    <a:avLst/>
                  </a:prstGeom>
                  <a:ln w="9525" cap="flat" cmpd="sng">
                    <a:solidFill>
                      <a:srgbClr val="000000"/>
                    </a:solidFill>
                    <a:prstDash val="solid"/>
                    <a:headEnd type="none" w="med" len="med"/>
                    <a:tailEnd type="none" w="med" len="med"/>
                  </a:ln>
                </p:spPr>
              </p:sp>
            </p:grpSp>
            <p:grpSp>
              <p:nvGrpSpPr>
                <p:cNvPr id="25638" name="Group 31"/>
                <p:cNvGrpSpPr/>
                <p:nvPr/>
              </p:nvGrpSpPr>
              <p:grpSpPr>
                <a:xfrm>
                  <a:off x="465" y="3090"/>
                  <a:ext cx="520" cy="68"/>
                  <a:chOff x="0" y="0"/>
                  <a:chExt cx="520" cy="91"/>
                </a:xfrm>
              </p:grpSpPr>
              <p:sp>
                <p:nvSpPr>
                  <p:cNvPr id="25673"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74" name="Line 33"/>
                  <p:cNvSpPr/>
                  <p:nvPr/>
                </p:nvSpPr>
                <p:spPr>
                  <a:xfrm>
                    <a:off x="0" y="51"/>
                    <a:ext cx="454" cy="0"/>
                  </a:xfrm>
                  <a:prstGeom prst="line">
                    <a:avLst/>
                  </a:prstGeom>
                  <a:ln w="9525" cap="flat" cmpd="sng">
                    <a:solidFill>
                      <a:srgbClr val="000000"/>
                    </a:solidFill>
                    <a:prstDash val="solid"/>
                    <a:headEnd type="none" w="med" len="med"/>
                    <a:tailEnd type="none" w="med" len="med"/>
                  </a:ln>
                </p:spPr>
              </p:sp>
            </p:grpSp>
            <p:sp>
              <p:nvSpPr>
                <p:cNvPr id="25639" name="AutoShape 34"/>
                <p:cNvSpPr/>
                <p:nvPr/>
              </p:nvSpPr>
              <p:spPr>
                <a:xfrm>
                  <a:off x="1275" y="906"/>
                  <a:ext cx="1260"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评价错误程度</a:t>
                  </a:r>
                  <a:endParaRPr lang="zh-CN" altLang="en-US" sz="1600" dirty="0">
                    <a:latin typeface="Arial" panose="020B0604020202020204" pitchFamily="34" charset="0"/>
                  </a:endParaRPr>
                </a:p>
              </p:txBody>
            </p:sp>
            <p:sp>
              <p:nvSpPr>
                <p:cNvPr id="25640" name="AutoShape 35"/>
                <p:cNvSpPr/>
                <p:nvPr/>
              </p:nvSpPr>
              <p:spPr>
                <a:xfrm>
                  <a:off x="30" y="1464"/>
                  <a:ext cx="1695"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适应</a:t>
                  </a:r>
                  <a:r>
                    <a:rPr lang="en-US" altLang="zh-CN" sz="1600" dirty="0">
                      <a:latin typeface="Calibri" panose="020F0502020204030204" pitchFamily="34" charset="0"/>
                    </a:rPr>
                    <a:t>/</a:t>
                  </a:r>
                  <a:r>
                    <a:rPr lang="zh-CN" altLang="en-US" sz="1600" dirty="0">
                      <a:latin typeface="Calibri" panose="020F0502020204030204" pitchFamily="34" charset="0"/>
                    </a:rPr>
                    <a:t>完善</a:t>
                  </a:r>
                  <a:r>
                    <a:rPr lang="en-US" altLang="zh-CN" sz="1600" dirty="0">
                      <a:latin typeface="Calibri" panose="020F0502020204030204" pitchFamily="34" charset="0"/>
                    </a:rPr>
                    <a:t>/</a:t>
                  </a:r>
                  <a:r>
                    <a:rPr lang="zh-CN" altLang="en-US" sz="1600" dirty="0">
                      <a:latin typeface="Calibri" panose="020F0502020204030204" pitchFamily="34" charset="0"/>
                    </a:rPr>
                    <a:t>预防性</a:t>
                  </a:r>
                  <a:endParaRPr lang="zh-CN" altLang="en-US" sz="1600" dirty="0">
                    <a:latin typeface="Arial" panose="020B0604020202020204" pitchFamily="34" charset="0"/>
                  </a:endParaRPr>
                </a:p>
              </p:txBody>
            </p:sp>
            <p:grpSp>
              <p:nvGrpSpPr>
                <p:cNvPr id="25641" name="Group 36"/>
                <p:cNvGrpSpPr/>
                <p:nvPr/>
              </p:nvGrpSpPr>
              <p:grpSpPr>
                <a:xfrm>
                  <a:off x="990" y="2883"/>
                  <a:ext cx="1530" cy="480"/>
                  <a:chOff x="0" y="0"/>
                  <a:chExt cx="1530" cy="480"/>
                </a:xfrm>
              </p:grpSpPr>
              <p:sp>
                <p:nvSpPr>
                  <p:cNvPr id="25671" name="AutoShape 37"/>
                  <p:cNvSpPr/>
                  <p:nvPr/>
                </p:nvSpPr>
                <p:spPr>
                  <a:xfrm>
                    <a:off x="195" y="81"/>
                    <a:ext cx="126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开发项目表</a:t>
                    </a:r>
                    <a:endParaRPr lang="zh-CN" altLang="en-US" sz="1600" dirty="0">
                      <a:latin typeface="Arial" panose="020B0604020202020204" pitchFamily="34" charset="0"/>
                    </a:endParaRPr>
                  </a:p>
                </p:txBody>
              </p:sp>
              <p:sp>
                <p:nvSpPr>
                  <p:cNvPr id="25672" name="未知"/>
                  <p:cNvSpPr/>
                  <p:nvPr/>
                </p:nvSpPr>
                <p:spPr>
                  <a:xfrm>
                    <a:off x="0" y="0"/>
                    <a:ext cx="1530" cy="480"/>
                  </a:xfrm>
                  <a:custGeom>
                    <a:avLst/>
                    <a:gdLst>
                      <a:gd name="txL" fmla="*/ 0 w 1530"/>
                      <a:gd name="txT" fmla="*/ 0 h 480"/>
                      <a:gd name="txR" fmla="*/ 1530 w 1530"/>
                      <a:gd name="txB" fmla="*/ 480 h 480"/>
                    </a:gdLst>
                    <a:ahLst/>
                    <a:cxnLst>
                      <a:cxn ang="0">
                        <a:pos x="1530" y="480"/>
                      </a:cxn>
                      <a:cxn ang="0">
                        <a:pos x="0" y="480"/>
                      </a:cxn>
                      <a:cxn ang="0">
                        <a:pos x="0" y="0"/>
                      </a:cxn>
                      <a:cxn ang="0">
                        <a:pos x="1530" y="0"/>
                      </a:cxn>
                    </a:cxnLst>
                    <a:rect l="txL" t="txT" r="txR" b="txB"/>
                    <a:pathLst>
                      <a:path w="1530" h="480">
                        <a:moveTo>
                          <a:pt x="1530" y="480"/>
                        </a:moveTo>
                        <a:lnTo>
                          <a:pt x="0" y="480"/>
                        </a:lnTo>
                        <a:lnTo>
                          <a:pt x="0" y="0"/>
                        </a:lnTo>
                        <a:lnTo>
                          <a:pt x="153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25642" name="Group 39"/>
                <p:cNvGrpSpPr/>
                <p:nvPr/>
              </p:nvGrpSpPr>
              <p:grpSpPr>
                <a:xfrm>
                  <a:off x="555" y="1776"/>
                  <a:ext cx="5423" cy="621"/>
                  <a:chOff x="0" y="0"/>
                  <a:chExt cx="5423" cy="621"/>
                </a:xfrm>
              </p:grpSpPr>
              <p:sp>
                <p:nvSpPr>
                  <p:cNvPr id="25661" name="AutoShape 40"/>
                  <p:cNvSpPr/>
                  <p:nvPr/>
                </p:nvSpPr>
                <p:spPr>
                  <a:xfrm>
                    <a:off x="1665" y="0"/>
                    <a:ext cx="90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开发方案</a:t>
                    </a:r>
                    <a:endParaRPr lang="zh-CN" altLang="en-US" sz="1600" dirty="0">
                      <a:latin typeface="Arial" panose="020B0604020202020204" pitchFamily="34" charset="0"/>
                    </a:endParaRPr>
                  </a:p>
                </p:txBody>
              </p:sp>
              <p:sp>
                <p:nvSpPr>
                  <p:cNvPr id="25662" name="AutoShape 41"/>
                  <p:cNvSpPr/>
                  <p:nvPr/>
                </p:nvSpPr>
                <p:spPr>
                  <a:xfrm>
                    <a:off x="135" y="21"/>
                    <a:ext cx="54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最高</a:t>
                    </a:r>
                    <a:endParaRPr lang="zh-CN" altLang="en-US" sz="1600" dirty="0">
                      <a:latin typeface="Arial" panose="020B0604020202020204" pitchFamily="34" charset="0"/>
                    </a:endParaRPr>
                  </a:p>
                </p:txBody>
              </p:sp>
              <p:sp>
                <p:nvSpPr>
                  <p:cNvPr id="25663" name="Line 42"/>
                  <p:cNvSpPr/>
                  <p:nvPr/>
                </p:nvSpPr>
                <p:spPr>
                  <a:xfrm>
                    <a:off x="0" y="354"/>
                    <a:ext cx="5386" cy="0"/>
                  </a:xfrm>
                  <a:prstGeom prst="line">
                    <a:avLst/>
                  </a:prstGeom>
                  <a:ln w="9525" cap="flat" cmpd="sng">
                    <a:solidFill>
                      <a:srgbClr val="000000"/>
                    </a:solidFill>
                    <a:prstDash val="solid"/>
                    <a:headEnd type="none" w="med" len="med"/>
                    <a:tailEnd type="none" w="med" len="med"/>
                  </a:ln>
                </p:spPr>
              </p:sp>
              <p:sp>
                <p:nvSpPr>
                  <p:cNvPr id="25664" name="AutoShape 43"/>
                  <p:cNvSpPr/>
                  <p:nvPr/>
                </p:nvSpPr>
                <p:spPr>
                  <a:xfrm>
                    <a:off x="720" y="111"/>
                    <a:ext cx="907"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问题分析</a:t>
                    </a:r>
                    <a:endParaRPr lang="zh-CN" altLang="en-US" sz="1600" dirty="0">
                      <a:latin typeface="Arial" panose="020B0604020202020204" pitchFamily="34" charset="0"/>
                    </a:endParaRPr>
                  </a:p>
                </p:txBody>
              </p:sp>
              <p:sp>
                <p:nvSpPr>
                  <p:cNvPr id="25665" name="AutoShape 44"/>
                  <p:cNvSpPr/>
                  <p:nvPr/>
                </p:nvSpPr>
                <p:spPr>
                  <a:xfrm>
                    <a:off x="2595" y="111"/>
                    <a:ext cx="907"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实施维护</a:t>
                    </a:r>
                    <a:endParaRPr lang="zh-CN" altLang="en-US" sz="1600" dirty="0">
                      <a:latin typeface="Arial" panose="020B0604020202020204" pitchFamily="34" charset="0"/>
                    </a:endParaRPr>
                  </a:p>
                </p:txBody>
              </p:sp>
              <p:sp>
                <p:nvSpPr>
                  <p:cNvPr id="25666" name="AutoShape 45"/>
                  <p:cNvSpPr/>
                  <p:nvPr/>
                </p:nvSpPr>
                <p:spPr>
                  <a:xfrm>
                    <a:off x="3960" y="111"/>
                    <a:ext cx="907"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评审</a:t>
                    </a:r>
                    <a:r>
                      <a:rPr lang="en-US" altLang="zh-CN" sz="1600" dirty="0">
                        <a:latin typeface="Calibri" panose="020F0502020204030204" pitchFamily="34" charset="0"/>
                      </a:rPr>
                      <a:t>/</a:t>
                    </a:r>
                    <a:r>
                      <a:rPr lang="zh-CN" altLang="en-US" sz="1600" dirty="0">
                        <a:latin typeface="Calibri" panose="020F0502020204030204" pitchFamily="34" charset="0"/>
                      </a:rPr>
                      <a:t>评价</a:t>
                    </a:r>
                    <a:endParaRPr lang="zh-CN" altLang="en-US" sz="1600" dirty="0">
                      <a:latin typeface="Arial" panose="020B0604020202020204" pitchFamily="34" charset="0"/>
                    </a:endParaRPr>
                  </a:p>
                </p:txBody>
              </p:sp>
              <p:sp>
                <p:nvSpPr>
                  <p:cNvPr id="25667" name="未知"/>
                  <p:cNvSpPr/>
                  <p:nvPr/>
                </p:nvSpPr>
                <p:spPr>
                  <a:xfrm>
                    <a:off x="2506" y="310"/>
                    <a:ext cx="68" cy="102"/>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68" name="未知"/>
                  <p:cNvSpPr/>
                  <p:nvPr/>
                </p:nvSpPr>
                <p:spPr>
                  <a:xfrm>
                    <a:off x="5355" y="306"/>
                    <a:ext cx="68" cy="102"/>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69" name="未知"/>
                  <p:cNvSpPr/>
                  <p:nvPr/>
                </p:nvSpPr>
                <p:spPr>
                  <a:xfrm>
                    <a:off x="3870" y="312"/>
                    <a:ext cx="68" cy="102"/>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70" name="未知"/>
                  <p:cNvSpPr/>
                  <p:nvPr/>
                </p:nvSpPr>
                <p:spPr>
                  <a:xfrm>
                    <a:off x="630" y="312"/>
                    <a:ext cx="68" cy="102"/>
                  </a:xfrm>
                  <a:custGeom>
                    <a:avLst/>
                    <a:gdLst>
                      <a:gd name="txL" fmla="*/ 0 w 810"/>
                      <a:gd name="txT" fmla="*/ 0 h 630"/>
                      <a:gd name="txR" fmla="*/ 810 w 810"/>
                      <a:gd name="txB" fmla="*/ 630 h 630"/>
                    </a:gdLst>
                    <a:ahLst/>
                    <a:cxnLst>
                      <a:cxn ang="0">
                        <a:pos x="0" y="0"/>
                      </a:cxn>
                      <a:cxn ang="0">
                        <a:pos x="0" y="0"/>
                      </a:cxn>
                      <a:cxn ang="0">
                        <a:pos x="0" y="0"/>
                      </a:cxn>
                      <a:cxn ang="0">
                        <a:pos x="0" y="0"/>
                      </a:cxn>
                      <a:cxn ang="0">
                        <a:pos x="0" y="0"/>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25643" name="Group 50"/>
                <p:cNvGrpSpPr/>
                <p:nvPr/>
              </p:nvGrpSpPr>
              <p:grpSpPr>
                <a:xfrm>
                  <a:off x="1260" y="0"/>
                  <a:ext cx="3210" cy="510"/>
                  <a:chOff x="0" y="0"/>
                  <a:chExt cx="3210" cy="510"/>
                </a:xfrm>
              </p:grpSpPr>
              <p:sp>
                <p:nvSpPr>
                  <p:cNvPr id="25654" name="AutoShape 51"/>
                  <p:cNvSpPr/>
                  <p:nvPr/>
                </p:nvSpPr>
                <p:spPr>
                  <a:xfrm>
                    <a:off x="0" y="0"/>
                    <a:ext cx="1134"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改错安排</a:t>
                    </a:r>
                    <a:endParaRPr lang="zh-CN" altLang="en-US" sz="1600" dirty="0">
                      <a:latin typeface="Arial" panose="020B0604020202020204" pitchFamily="34" charset="0"/>
                    </a:endParaRPr>
                  </a:p>
                </p:txBody>
              </p:sp>
              <p:grpSp>
                <p:nvGrpSpPr>
                  <p:cNvPr id="25655" name="Group 52"/>
                  <p:cNvGrpSpPr/>
                  <p:nvPr/>
                </p:nvGrpSpPr>
                <p:grpSpPr>
                  <a:xfrm>
                    <a:off x="1680" y="0"/>
                    <a:ext cx="1530" cy="480"/>
                    <a:chOff x="0" y="0"/>
                    <a:chExt cx="1530" cy="480"/>
                  </a:xfrm>
                </p:grpSpPr>
                <p:sp>
                  <p:nvSpPr>
                    <p:cNvPr id="25659" name="AutoShape 53"/>
                    <p:cNvSpPr/>
                    <p:nvPr/>
                  </p:nvSpPr>
                  <p:spPr>
                    <a:xfrm>
                      <a:off x="195" y="81"/>
                      <a:ext cx="126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改错项目表</a:t>
                      </a:r>
                      <a:endParaRPr lang="zh-CN" altLang="en-US" sz="1600" dirty="0">
                        <a:latin typeface="Arial" panose="020B0604020202020204" pitchFamily="34" charset="0"/>
                      </a:endParaRPr>
                    </a:p>
                  </p:txBody>
                </p:sp>
                <p:sp>
                  <p:nvSpPr>
                    <p:cNvPr id="25660" name="未知"/>
                    <p:cNvSpPr/>
                    <p:nvPr/>
                  </p:nvSpPr>
                  <p:spPr>
                    <a:xfrm>
                      <a:off x="0" y="0"/>
                      <a:ext cx="1530" cy="480"/>
                    </a:xfrm>
                    <a:custGeom>
                      <a:avLst/>
                      <a:gdLst>
                        <a:gd name="txL" fmla="*/ 0 w 1530"/>
                        <a:gd name="txT" fmla="*/ 0 h 480"/>
                        <a:gd name="txR" fmla="*/ 1530 w 1530"/>
                        <a:gd name="txB" fmla="*/ 480 h 480"/>
                      </a:gdLst>
                      <a:ahLst/>
                      <a:cxnLst>
                        <a:cxn ang="0">
                          <a:pos x="1530" y="480"/>
                        </a:cxn>
                        <a:cxn ang="0">
                          <a:pos x="0" y="480"/>
                        </a:cxn>
                        <a:cxn ang="0">
                          <a:pos x="0" y="0"/>
                        </a:cxn>
                        <a:cxn ang="0">
                          <a:pos x="1530" y="0"/>
                        </a:cxn>
                      </a:cxnLst>
                      <a:rect l="txL" t="txT" r="txR" b="txB"/>
                      <a:pathLst>
                        <a:path w="1530" h="480">
                          <a:moveTo>
                            <a:pt x="1530" y="480"/>
                          </a:moveTo>
                          <a:lnTo>
                            <a:pt x="0" y="480"/>
                          </a:lnTo>
                          <a:lnTo>
                            <a:pt x="0" y="0"/>
                          </a:lnTo>
                          <a:lnTo>
                            <a:pt x="153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25656" name="Group 55"/>
                  <p:cNvGrpSpPr/>
                  <p:nvPr/>
                </p:nvGrpSpPr>
                <p:grpSpPr>
                  <a:xfrm>
                    <a:off x="1140" y="214"/>
                    <a:ext cx="520" cy="68"/>
                    <a:chOff x="0" y="0"/>
                    <a:chExt cx="520" cy="91"/>
                  </a:xfrm>
                </p:grpSpPr>
                <p:sp>
                  <p:nvSpPr>
                    <p:cNvPr id="25657"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58" name="Line 57"/>
                    <p:cNvSpPr/>
                    <p:nvPr/>
                  </p:nvSpPr>
                  <p:spPr>
                    <a:xfrm>
                      <a:off x="0" y="51"/>
                      <a:ext cx="454" cy="0"/>
                    </a:xfrm>
                    <a:prstGeom prst="line">
                      <a:avLst/>
                    </a:prstGeom>
                    <a:ln w="9525" cap="flat" cmpd="sng">
                      <a:solidFill>
                        <a:srgbClr val="000000"/>
                      </a:solidFill>
                      <a:prstDash val="solid"/>
                      <a:headEnd type="none" w="med" len="med"/>
                      <a:tailEnd type="none" w="med" len="med"/>
                    </a:ln>
                  </p:spPr>
                </p:sp>
              </p:grpSp>
            </p:grpSp>
            <p:sp>
              <p:nvSpPr>
                <p:cNvPr id="25644" name="AutoShape 58"/>
                <p:cNvSpPr/>
                <p:nvPr/>
              </p:nvSpPr>
              <p:spPr>
                <a:xfrm>
                  <a:off x="3705" y="1464"/>
                  <a:ext cx="90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改错方案</a:t>
                  </a:r>
                  <a:endParaRPr lang="zh-CN" altLang="en-US" sz="1600" dirty="0">
                    <a:latin typeface="Arial" panose="020B0604020202020204" pitchFamily="34" charset="0"/>
                  </a:endParaRPr>
                </a:p>
              </p:txBody>
            </p:sp>
            <p:grpSp>
              <p:nvGrpSpPr>
                <p:cNvPr id="25645" name="Group 59"/>
                <p:cNvGrpSpPr/>
                <p:nvPr/>
              </p:nvGrpSpPr>
              <p:grpSpPr>
                <a:xfrm>
                  <a:off x="3660" y="2877"/>
                  <a:ext cx="1530" cy="480"/>
                  <a:chOff x="0" y="0"/>
                  <a:chExt cx="1530" cy="480"/>
                </a:xfrm>
              </p:grpSpPr>
              <p:sp>
                <p:nvSpPr>
                  <p:cNvPr id="25652" name="AutoShape 60"/>
                  <p:cNvSpPr/>
                  <p:nvPr/>
                </p:nvSpPr>
                <p:spPr>
                  <a:xfrm>
                    <a:off x="195" y="81"/>
                    <a:ext cx="126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维护文档</a:t>
                    </a:r>
                    <a:endParaRPr lang="zh-CN" altLang="en-US" sz="1600" dirty="0">
                      <a:latin typeface="Arial" panose="020B0604020202020204" pitchFamily="34" charset="0"/>
                    </a:endParaRPr>
                  </a:p>
                </p:txBody>
              </p:sp>
              <p:sp>
                <p:nvSpPr>
                  <p:cNvPr id="25653" name="未知"/>
                  <p:cNvSpPr/>
                  <p:nvPr/>
                </p:nvSpPr>
                <p:spPr>
                  <a:xfrm>
                    <a:off x="0" y="0"/>
                    <a:ext cx="1530" cy="480"/>
                  </a:xfrm>
                  <a:custGeom>
                    <a:avLst/>
                    <a:gdLst>
                      <a:gd name="txL" fmla="*/ 0 w 1530"/>
                      <a:gd name="txT" fmla="*/ 0 h 480"/>
                      <a:gd name="txR" fmla="*/ 1530 w 1530"/>
                      <a:gd name="txB" fmla="*/ 480 h 480"/>
                    </a:gdLst>
                    <a:ahLst/>
                    <a:cxnLst>
                      <a:cxn ang="0">
                        <a:pos x="1530" y="480"/>
                      </a:cxn>
                      <a:cxn ang="0">
                        <a:pos x="0" y="480"/>
                      </a:cxn>
                      <a:cxn ang="0">
                        <a:pos x="0" y="0"/>
                      </a:cxn>
                      <a:cxn ang="0">
                        <a:pos x="1530" y="0"/>
                      </a:cxn>
                    </a:cxnLst>
                    <a:rect l="txL" t="txT" r="txR" b="txB"/>
                    <a:pathLst>
                      <a:path w="1530" h="480">
                        <a:moveTo>
                          <a:pt x="1530" y="480"/>
                        </a:moveTo>
                        <a:lnTo>
                          <a:pt x="0" y="480"/>
                        </a:lnTo>
                        <a:lnTo>
                          <a:pt x="0" y="0"/>
                        </a:lnTo>
                        <a:lnTo>
                          <a:pt x="153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25646" name="Group 62"/>
                <p:cNvGrpSpPr/>
                <p:nvPr/>
              </p:nvGrpSpPr>
              <p:grpSpPr>
                <a:xfrm rot="5400000">
                  <a:off x="4453" y="2579"/>
                  <a:ext cx="482" cy="91"/>
                  <a:chOff x="0" y="0"/>
                  <a:chExt cx="520" cy="91"/>
                </a:xfrm>
              </p:grpSpPr>
              <p:sp>
                <p:nvSpPr>
                  <p:cNvPr id="25650"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51" name="Line 64"/>
                  <p:cNvSpPr/>
                  <p:nvPr/>
                </p:nvSpPr>
                <p:spPr>
                  <a:xfrm>
                    <a:off x="0" y="51"/>
                    <a:ext cx="454" cy="0"/>
                  </a:xfrm>
                  <a:prstGeom prst="line">
                    <a:avLst/>
                  </a:prstGeom>
                  <a:ln w="9525" cap="flat" cmpd="sng">
                    <a:solidFill>
                      <a:srgbClr val="000000"/>
                    </a:solidFill>
                    <a:prstDash val="solid"/>
                    <a:headEnd type="none" w="med" len="med"/>
                    <a:tailEnd type="none" w="med" len="med"/>
                  </a:ln>
                </p:spPr>
              </p:sp>
            </p:grpSp>
            <p:grpSp>
              <p:nvGrpSpPr>
                <p:cNvPr id="25647" name="Group 65"/>
                <p:cNvGrpSpPr/>
                <p:nvPr/>
              </p:nvGrpSpPr>
              <p:grpSpPr>
                <a:xfrm>
                  <a:off x="1620" y="2400"/>
                  <a:ext cx="91" cy="482"/>
                  <a:chOff x="0" y="0"/>
                  <a:chExt cx="91" cy="460"/>
                </a:xfrm>
              </p:grpSpPr>
              <p:sp>
                <p:nvSpPr>
                  <p:cNvPr id="25648" name="未知"/>
                  <p:cNvSpPr/>
                  <p:nvPr/>
                </p:nvSpPr>
                <p:spPr>
                  <a:xfrm rot="-5400000">
                    <a:off x="-19" y="18"/>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49" name="Line 67"/>
                  <p:cNvSpPr/>
                  <p:nvPr/>
                </p:nvSpPr>
                <p:spPr>
                  <a:xfrm rot="-5400000">
                    <a:off x="-131" y="278"/>
                    <a:ext cx="364" cy="0"/>
                  </a:xfrm>
                  <a:prstGeom prst="line">
                    <a:avLst/>
                  </a:prstGeom>
                  <a:ln w="9525" cap="flat" cmpd="sng">
                    <a:solidFill>
                      <a:srgbClr val="000000"/>
                    </a:solidFill>
                    <a:prstDash val="solid"/>
                    <a:headEnd type="none" w="med" len="med"/>
                    <a:tailEnd type="none" w="med" len="med"/>
                  </a:ln>
                </p:spPr>
              </p:sp>
            </p:grpSp>
          </p:grpSp>
          <p:grpSp>
            <p:nvGrpSpPr>
              <p:cNvPr id="25608" name="Group 68"/>
              <p:cNvGrpSpPr/>
              <p:nvPr/>
            </p:nvGrpSpPr>
            <p:grpSpPr>
              <a:xfrm>
                <a:off x="0" y="0"/>
                <a:ext cx="1609" cy="4160"/>
                <a:chOff x="0" y="0"/>
                <a:chExt cx="1609" cy="4160"/>
              </a:xfrm>
            </p:grpSpPr>
            <p:sp>
              <p:nvSpPr>
                <p:cNvPr id="25609" name="AutoShape 69"/>
                <p:cNvSpPr/>
                <p:nvPr/>
              </p:nvSpPr>
              <p:spPr>
                <a:xfrm>
                  <a:off x="709" y="1287"/>
                  <a:ext cx="90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维护需求</a:t>
                  </a:r>
                  <a:endParaRPr lang="zh-CN" altLang="en-US" sz="1600" dirty="0">
                    <a:latin typeface="Arial" panose="020B0604020202020204" pitchFamily="34" charset="0"/>
                  </a:endParaRPr>
                </a:p>
              </p:txBody>
            </p:sp>
            <p:grpSp>
              <p:nvGrpSpPr>
                <p:cNvPr id="25610" name="Group 70"/>
                <p:cNvGrpSpPr/>
                <p:nvPr/>
              </p:nvGrpSpPr>
              <p:grpSpPr>
                <a:xfrm>
                  <a:off x="0" y="1304"/>
                  <a:ext cx="1275" cy="2856"/>
                  <a:chOff x="0" y="0"/>
                  <a:chExt cx="1275" cy="2856"/>
                </a:xfrm>
              </p:grpSpPr>
              <p:sp>
                <p:nvSpPr>
                  <p:cNvPr id="25620" name="Line 71"/>
                  <p:cNvSpPr/>
                  <p:nvPr/>
                </p:nvSpPr>
                <p:spPr>
                  <a:xfrm>
                    <a:off x="645" y="0"/>
                    <a:ext cx="0" cy="2494"/>
                  </a:xfrm>
                  <a:prstGeom prst="line">
                    <a:avLst/>
                  </a:prstGeom>
                  <a:ln w="9525" cap="flat" cmpd="sng">
                    <a:solidFill>
                      <a:srgbClr val="000000"/>
                    </a:solidFill>
                    <a:prstDash val="solid"/>
                    <a:headEnd type="none" w="med" len="med"/>
                    <a:tailEnd type="none" w="med" len="med"/>
                  </a:ln>
                </p:spPr>
              </p:sp>
              <p:sp>
                <p:nvSpPr>
                  <p:cNvPr id="25621" name="AutoShape 72"/>
                  <p:cNvSpPr/>
                  <p:nvPr/>
                </p:nvSpPr>
                <p:spPr>
                  <a:xfrm>
                    <a:off x="0" y="381"/>
                    <a:ext cx="1260"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判断维护类型</a:t>
                    </a:r>
                    <a:endParaRPr lang="zh-CN" altLang="en-US" sz="1600" dirty="0">
                      <a:latin typeface="Arial" panose="020B0604020202020204" pitchFamily="34" charset="0"/>
                    </a:endParaRPr>
                  </a:p>
                </p:txBody>
              </p:sp>
              <p:sp>
                <p:nvSpPr>
                  <p:cNvPr id="25622" name="AutoShape 73"/>
                  <p:cNvSpPr/>
                  <p:nvPr/>
                </p:nvSpPr>
                <p:spPr>
                  <a:xfrm>
                    <a:off x="15" y="1359"/>
                    <a:ext cx="1260"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评价优先程度</a:t>
                    </a:r>
                    <a:endParaRPr lang="zh-CN" altLang="en-US" sz="1600" dirty="0">
                      <a:latin typeface="Arial" panose="020B0604020202020204" pitchFamily="34" charset="0"/>
                    </a:endParaRPr>
                  </a:p>
                </p:txBody>
              </p:sp>
              <p:sp>
                <p:nvSpPr>
                  <p:cNvPr id="25623" name="AutoShape 74"/>
                  <p:cNvSpPr/>
                  <p:nvPr/>
                </p:nvSpPr>
                <p:spPr>
                  <a:xfrm>
                    <a:off x="15" y="2346"/>
                    <a:ext cx="1260"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维护开发安排</a:t>
                    </a:r>
                    <a:endParaRPr lang="zh-CN" altLang="en-US" sz="1600" dirty="0">
                      <a:latin typeface="Arial" panose="020B0604020202020204" pitchFamily="34" charset="0"/>
                    </a:endParaRPr>
                  </a:p>
                </p:txBody>
              </p:sp>
              <p:sp>
                <p:nvSpPr>
                  <p:cNvPr id="25624" name="未知"/>
                  <p:cNvSpPr/>
                  <p:nvPr/>
                </p:nvSpPr>
                <p:spPr>
                  <a:xfrm rot="5400000">
                    <a:off x="590" y="285"/>
                    <a:ext cx="102" cy="68"/>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25" name="未知"/>
                  <p:cNvSpPr/>
                  <p:nvPr/>
                </p:nvSpPr>
                <p:spPr>
                  <a:xfrm rot="5400000">
                    <a:off x="583" y="2246"/>
                    <a:ext cx="102" cy="68"/>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26" name="未知"/>
                  <p:cNvSpPr/>
                  <p:nvPr/>
                </p:nvSpPr>
                <p:spPr>
                  <a:xfrm rot="5400000">
                    <a:off x="598" y="1265"/>
                    <a:ext cx="102" cy="68"/>
                  </a:xfrm>
                  <a:custGeom>
                    <a:avLst/>
                    <a:gdLst>
                      <a:gd name="txL" fmla="*/ 0 w 450"/>
                      <a:gd name="txT" fmla="*/ 0 h 285"/>
                      <a:gd name="txR" fmla="*/ 450 w 450"/>
                      <a:gd name="txB" fmla="*/ 285 h 285"/>
                    </a:gdLst>
                    <a:ahLst/>
                    <a:cxnLst>
                      <a:cxn ang="0">
                        <a:pos x="0" y="0"/>
                      </a:cxn>
                      <a:cxn ang="0">
                        <a:pos x="0" y="0"/>
                      </a:cxn>
                      <a:cxn ang="0">
                        <a:pos x="0" y="0"/>
                      </a:cxn>
                      <a:cxn ang="0">
                        <a:pos x="0" y="0"/>
                      </a:cxn>
                      <a:cxn ang="0">
                        <a:pos x="0" y="0"/>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25611" name="Group 78"/>
                <p:cNvGrpSpPr/>
                <p:nvPr/>
              </p:nvGrpSpPr>
              <p:grpSpPr>
                <a:xfrm>
                  <a:off x="23" y="0"/>
                  <a:ext cx="1260" cy="1287"/>
                  <a:chOff x="0" y="0"/>
                  <a:chExt cx="1260" cy="1287"/>
                </a:xfrm>
              </p:grpSpPr>
              <p:sp>
                <p:nvSpPr>
                  <p:cNvPr id="25612" name="Rectangle 79"/>
                  <p:cNvSpPr/>
                  <p:nvPr/>
                </p:nvSpPr>
                <p:spPr>
                  <a:xfrm>
                    <a:off x="45" y="0"/>
                    <a:ext cx="1215" cy="397"/>
                  </a:xfrm>
                  <a:prstGeom prst="rect">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用户</a:t>
                    </a:r>
                    <a:r>
                      <a:rPr lang="en-US" altLang="zh-CN" sz="1600" dirty="0">
                        <a:latin typeface="Calibri" panose="020F0502020204030204" pitchFamily="34" charset="0"/>
                      </a:rPr>
                      <a:t>/</a:t>
                    </a:r>
                    <a:r>
                      <a:rPr lang="zh-CN" altLang="en-US" sz="1600" dirty="0">
                        <a:latin typeface="Calibri" panose="020F0502020204030204" pitchFamily="34" charset="0"/>
                      </a:rPr>
                      <a:t>维护人员</a:t>
                    </a:r>
                    <a:endParaRPr lang="zh-CN" altLang="en-US" sz="1600" dirty="0">
                      <a:latin typeface="Arial" panose="020B0604020202020204" pitchFamily="34" charset="0"/>
                    </a:endParaRPr>
                  </a:p>
                </p:txBody>
              </p:sp>
              <p:sp>
                <p:nvSpPr>
                  <p:cNvPr id="25613" name="AutoShape 80"/>
                  <p:cNvSpPr/>
                  <p:nvPr/>
                </p:nvSpPr>
                <p:spPr>
                  <a:xfrm>
                    <a:off x="0" y="777"/>
                    <a:ext cx="1260" cy="510"/>
                  </a:xfrm>
                  <a:prstGeom prst="flowChartAlternateProcess">
                    <a:avLst/>
                  </a:prstGeom>
                  <a:solidFill>
                    <a:srgbClr val="FFFFFF"/>
                  </a:solidFill>
                  <a:ln w="9525" cap="flat" cmpd="sng">
                    <a:solidFill>
                      <a:srgbClr val="000000"/>
                    </a:solidFill>
                    <a:prstDash val="solid"/>
                    <a:miter/>
                    <a:headEnd type="none" w="med" len="med"/>
                    <a:tailEnd type="none" w="med" len="med"/>
                  </a:ln>
                </p:spPr>
                <p:txBody>
                  <a:bodyPr lIns="18000" tIns="64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600" dirty="0">
                        <a:latin typeface="Calibri" panose="020F0502020204030204" pitchFamily="34" charset="0"/>
                      </a:rPr>
                      <a:t>确认维护需求</a:t>
                    </a:r>
                    <a:endParaRPr lang="zh-CN" altLang="en-US" sz="1600" dirty="0">
                      <a:latin typeface="Arial" panose="020B0604020202020204" pitchFamily="34" charset="0"/>
                    </a:endParaRPr>
                  </a:p>
                </p:txBody>
              </p:sp>
              <p:grpSp>
                <p:nvGrpSpPr>
                  <p:cNvPr id="25614" name="Group 81"/>
                  <p:cNvGrpSpPr/>
                  <p:nvPr/>
                </p:nvGrpSpPr>
                <p:grpSpPr>
                  <a:xfrm>
                    <a:off x="405" y="297"/>
                    <a:ext cx="91" cy="482"/>
                    <a:chOff x="0" y="0"/>
                    <a:chExt cx="91" cy="460"/>
                  </a:xfrm>
                </p:grpSpPr>
                <p:sp>
                  <p:nvSpPr>
                    <p:cNvPr id="25618" name="未知"/>
                    <p:cNvSpPr/>
                    <p:nvPr/>
                  </p:nvSpPr>
                  <p:spPr>
                    <a:xfrm rot="-5400000">
                      <a:off x="-19" y="18"/>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19" name="Line 83"/>
                    <p:cNvSpPr/>
                    <p:nvPr/>
                  </p:nvSpPr>
                  <p:spPr>
                    <a:xfrm rot="-5400000">
                      <a:off x="-131" y="278"/>
                      <a:ext cx="364" cy="0"/>
                    </a:xfrm>
                    <a:prstGeom prst="line">
                      <a:avLst/>
                    </a:prstGeom>
                    <a:ln w="9525" cap="flat" cmpd="sng">
                      <a:solidFill>
                        <a:srgbClr val="000000"/>
                      </a:solidFill>
                      <a:prstDash val="solid"/>
                      <a:headEnd type="none" w="med" len="med"/>
                      <a:tailEnd type="none" w="med" len="med"/>
                    </a:ln>
                  </p:spPr>
                </p:sp>
              </p:grpSp>
              <p:grpSp>
                <p:nvGrpSpPr>
                  <p:cNvPr id="25615" name="Group 84"/>
                  <p:cNvGrpSpPr/>
                  <p:nvPr/>
                </p:nvGrpSpPr>
                <p:grpSpPr>
                  <a:xfrm rot="5400000">
                    <a:off x="553" y="491"/>
                    <a:ext cx="482" cy="91"/>
                    <a:chOff x="0" y="0"/>
                    <a:chExt cx="520" cy="91"/>
                  </a:xfrm>
                </p:grpSpPr>
                <p:sp>
                  <p:nvSpPr>
                    <p:cNvPr id="25616" name="未知"/>
                    <p:cNvSpPr/>
                    <p:nvPr/>
                  </p:nvSpPr>
                  <p:spPr>
                    <a:xfrm>
                      <a:off x="390" y="0"/>
                      <a:ext cx="130" cy="91"/>
                    </a:xfrm>
                    <a:custGeom>
                      <a:avLst/>
                      <a:gdLst>
                        <a:gd name="txL" fmla="*/ 0 w 450"/>
                        <a:gd name="txT" fmla="*/ 0 h 285"/>
                        <a:gd name="txR" fmla="*/ 450 w 450"/>
                        <a:gd name="txB" fmla="*/ 285 h 285"/>
                      </a:gdLst>
                      <a:ahLst/>
                      <a:cxnLst>
                        <a:cxn ang="0">
                          <a:pos x="0" y="1"/>
                        </a:cxn>
                        <a:cxn ang="0">
                          <a:pos x="0" y="0"/>
                        </a:cxn>
                        <a:cxn ang="0">
                          <a:pos x="1" y="1"/>
                        </a:cxn>
                        <a:cxn ang="0">
                          <a:pos x="0" y="1"/>
                        </a:cxn>
                        <a:cxn ang="0">
                          <a:pos x="0" y="1"/>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25617" name="Line 86"/>
                    <p:cNvSpPr/>
                    <p:nvPr/>
                  </p:nvSpPr>
                  <p:spPr>
                    <a:xfrm>
                      <a:off x="0" y="51"/>
                      <a:ext cx="454" cy="0"/>
                    </a:xfrm>
                    <a:prstGeom prst="line">
                      <a:avLst/>
                    </a:prstGeom>
                    <a:ln w="9525" cap="flat" cmpd="sng">
                      <a:solidFill>
                        <a:srgbClr val="000000"/>
                      </a:solidFill>
                      <a:prstDash val="solid"/>
                      <a:headEnd type="none" w="med" len="med"/>
                      <a:tailEnd type="none" w="med" len="med"/>
                    </a:ln>
                  </p:spPr>
                </p:sp>
              </p:grpSp>
            </p:grpSp>
          </p:grpSp>
        </p:grpSp>
        <p:sp>
          <p:nvSpPr>
            <p:cNvPr id="25605" name="Rectangle 87"/>
            <p:cNvSpPr/>
            <p:nvPr/>
          </p:nvSpPr>
          <p:spPr>
            <a:xfrm>
              <a:off x="4361" y="1295"/>
              <a:ext cx="1215" cy="397"/>
            </a:xfrm>
            <a:prstGeom prst="rect">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600" dirty="0">
                  <a:latin typeface="Calibri" panose="020F0502020204030204" pitchFamily="34" charset="0"/>
                </a:rPr>
                <a:t>（根据安排）</a:t>
              </a:r>
              <a:endParaRPr lang="zh-CN" altLang="en-US" sz="1600" dirty="0">
                <a:latin typeface="Arial" panose="020B0604020202020204" pitchFamily="34" charset="0"/>
              </a:endParaRPr>
            </a:p>
          </p:txBody>
        </p:sp>
        <p:sp>
          <p:nvSpPr>
            <p:cNvPr id="25606" name="Rectangle 88"/>
            <p:cNvSpPr/>
            <p:nvPr/>
          </p:nvSpPr>
          <p:spPr>
            <a:xfrm>
              <a:off x="2449" y="3254"/>
              <a:ext cx="1215" cy="397"/>
            </a:xfrm>
            <a:prstGeom prst="rect">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900" dirty="0">
                  <a:latin typeface="Calibri" panose="020F0502020204030204" pitchFamily="34" charset="0"/>
                </a:rPr>
                <a:t>（</a:t>
              </a:r>
              <a:r>
                <a:rPr lang="zh-CN" altLang="en-US" sz="1600" dirty="0">
                  <a:latin typeface="Calibri" panose="020F0502020204030204" pitchFamily="34" charset="0"/>
                </a:rPr>
                <a:t>根据安排）</a:t>
              </a:r>
              <a:endParaRPr lang="zh-CN" altLang="en-US" sz="1600" dirty="0">
                <a:latin typeface="Arial" panose="020B0604020202020204" pitchFamily="34" charset="0"/>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p:txBody>
          <a:bodyPr vert="horz" wrap="square" lIns="0" tIns="45720" rIns="0" bIns="0" anchor="b" anchorCtr="0"/>
          <a:p>
            <a:pPr eaLnBrk="1" hangingPunct="1"/>
            <a:r>
              <a:rPr lang="zh-CN" altLang="en-US" dirty="0"/>
              <a:t>实施维护</a:t>
            </a:r>
            <a:endParaRPr lang="zh-CN" altLang="en-US" dirty="0"/>
          </a:p>
        </p:txBody>
      </p:sp>
      <p:sp>
        <p:nvSpPr>
          <p:cNvPr id="26627" name="内容占位符 2"/>
          <p:cNvSpPr>
            <a:spLocks noGrp="1"/>
          </p:cNvSpPr>
          <p:nvPr>
            <p:ph idx="1"/>
          </p:nvPr>
        </p:nvSpPr>
        <p:spPr/>
        <p:txBody>
          <a:bodyPr vert="horz" wrap="square" lIns="91440" tIns="45720" rIns="91440" bIns="45720" anchor="t" anchorCtr="0"/>
          <a:p>
            <a:pPr eaLnBrk="1" hangingPunct="1"/>
            <a:r>
              <a:rPr lang="zh-CN" altLang="en-US" dirty="0"/>
              <a:t>① 修改软件需求说明</a:t>
            </a:r>
            <a:endParaRPr lang="zh-CN" altLang="en-US" dirty="0"/>
          </a:p>
          <a:p>
            <a:pPr eaLnBrk="1" hangingPunct="1"/>
            <a:r>
              <a:rPr lang="zh-CN" altLang="en-US" dirty="0"/>
              <a:t>② 修改软件设计</a:t>
            </a:r>
            <a:endParaRPr lang="zh-CN" altLang="en-US" dirty="0"/>
          </a:p>
          <a:p>
            <a:pPr eaLnBrk="1" hangingPunct="1"/>
            <a:r>
              <a:rPr lang="zh-CN" altLang="en-US" dirty="0"/>
              <a:t>③ 设计评审</a:t>
            </a:r>
            <a:endParaRPr lang="zh-CN" altLang="en-US" dirty="0"/>
          </a:p>
          <a:p>
            <a:pPr eaLnBrk="1" hangingPunct="1"/>
            <a:r>
              <a:rPr lang="zh-CN" altLang="en-US" dirty="0"/>
              <a:t>④ 对源程序做必要的修改</a:t>
            </a:r>
            <a:endParaRPr lang="zh-CN" altLang="en-US" dirty="0"/>
          </a:p>
          <a:p>
            <a:pPr eaLnBrk="1" hangingPunct="1"/>
            <a:r>
              <a:rPr lang="zh-CN" altLang="en-US" dirty="0"/>
              <a:t>⑤ 单元测试</a:t>
            </a:r>
            <a:endParaRPr lang="zh-CN" altLang="en-US" dirty="0"/>
          </a:p>
          <a:p>
            <a:pPr eaLnBrk="1" hangingPunct="1"/>
            <a:r>
              <a:rPr lang="zh-CN" altLang="en-US" dirty="0"/>
              <a:t>⑥ 集成测试（回归测试）</a:t>
            </a:r>
            <a:endParaRPr lang="zh-CN" altLang="en-US" dirty="0"/>
          </a:p>
          <a:p>
            <a:pPr eaLnBrk="1" hangingPunct="1"/>
            <a:r>
              <a:rPr lang="zh-CN" altLang="en-US" dirty="0"/>
              <a:t>⑦ 确认测试</a:t>
            </a:r>
            <a:endParaRPr lang="zh-CN" altLang="en-US" dirty="0"/>
          </a:p>
          <a:p>
            <a:pPr eaLnBrk="1" hangingPunct="1"/>
            <a:r>
              <a:rPr lang="zh-CN" altLang="en-US" dirty="0"/>
              <a:t>⑧ 软件配置评审等</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p:txBody>
          <a:bodyPr vert="horz" wrap="square" lIns="0" tIns="45720" rIns="0" bIns="0" anchor="b" anchorCtr="0"/>
          <a:p>
            <a:pPr eaLnBrk="1" hangingPunct="1"/>
            <a:r>
              <a:rPr lang="zh-CN" altLang="en-US" dirty="0"/>
              <a:t>维护评审</a:t>
            </a:r>
            <a:endParaRPr lang="zh-CN" altLang="en-US" dirty="0"/>
          </a:p>
        </p:txBody>
      </p:sp>
      <p:sp>
        <p:nvSpPr>
          <p:cNvPr id="27651" name="内容占位符 2"/>
          <p:cNvSpPr>
            <a:spLocks noGrp="1"/>
          </p:cNvSpPr>
          <p:nvPr>
            <p:ph idx="1"/>
          </p:nvPr>
        </p:nvSpPr>
        <p:spPr/>
        <p:txBody>
          <a:bodyPr vert="horz" wrap="square" lIns="91440" tIns="45720" rIns="91440" bIns="45720" anchor="t" anchorCtr="0"/>
          <a:p>
            <a:pPr eaLnBrk="1" hangingPunct="1"/>
            <a:r>
              <a:rPr lang="zh-CN" altLang="en-US" dirty="0"/>
              <a:t>① 在目前情况下，设计、编码、测试中的哪些方面可以改进？</a:t>
            </a:r>
            <a:endParaRPr lang="zh-CN" altLang="en-US" dirty="0"/>
          </a:p>
          <a:p>
            <a:pPr eaLnBrk="1" hangingPunct="1"/>
            <a:r>
              <a:rPr lang="zh-CN" altLang="en-US" dirty="0"/>
              <a:t>② 哪些维护资源应该有而没有？</a:t>
            </a:r>
            <a:endParaRPr lang="zh-CN" altLang="en-US" dirty="0"/>
          </a:p>
          <a:p>
            <a:pPr eaLnBrk="1" hangingPunct="1"/>
            <a:r>
              <a:rPr lang="zh-CN" altLang="en-US" dirty="0"/>
              <a:t>③ 工作中主要的或次要的障碍是什么</a:t>
            </a:r>
            <a:r>
              <a:rPr lang="en-US" altLang="zh-CN" dirty="0"/>
              <a:t>?</a:t>
            </a:r>
            <a:endParaRPr lang="zh-CN" altLang="en-US" dirty="0"/>
          </a:p>
          <a:p>
            <a:pPr eaLnBrk="1" hangingPunct="1"/>
            <a:r>
              <a:rPr lang="zh-CN" altLang="en-US" dirty="0"/>
              <a:t>④ 从维护申请的类型来看，是否应当有预防性维护？</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p:txBody>
          <a:bodyPr vert="horz" wrap="square" lIns="0" tIns="45720" rIns="0" bIns="0" anchor="b" anchorCtr="0"/>
          <a:p>
            <a:pPr eaLnBrk="1" hangingPunct="1">
              <a:buNone/>
            </a:pPr>
            <a:r>
              <a:rPr lang="zh-CN" altLang="en-US" b="1" dirty="0"/>
              <a:t>维护方法</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非结构化维护：</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只有源代码，没有或少量的文档，维护活动只能从阅读、理解、分析程序源代码开始。</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通过阅读和分析程序源代码来理解系统的功能、结构、数据、接口、设计约束等。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需要花费大量的人力、物力，而且很容易出错，很难保证程序的正确性。</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结构化维护：</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存在软件开发各阶段的文档，这对于理解和掌握软件的功能、性能、结构、数据、接口和约束有很大帮助。</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从需求文档弄清系统功能、性能的改变。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从设计文档检查和修改设计。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根据设计改动源代码，并从测试文档的测试用例进行回归测试。</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1350" marR="0" lvl="1" indent="-274320" algn="l" defTabSz="914400" rtl="0" eaLnBrk="1" fontAlgn="auto" latinLnBrk="0" hangingPunct="1">
              <a:lnSpc>
                <a:spcPct val="100000"/>
              </a:lnSpc>
              <a:spcBef>
                <a:spcPct val="20000"/>
              </a:spcBef>
              <a:spcAft>
                <a:spcPts val="0"/>
              </a:spcAft>
              <a:buClr>
                <a:schemeClr val="accent3"/>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减少维护人员的精力和花费，提高软件维护效率。</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p:txBody>
          <a:bodyPr vert="horz" wrap="square" lIns="0" tIns="45720" rIns="0" bIns="0" anchor="b" anchorCtr="0"/>
          <a:p>
            <a:pPr eaLnBrk="1" hangingPunct="1"/>
            <a:r>
              <a:rPr lang="en-US" altLang="zh-CN" b="1" dirty="0"/>
              <a:t>11.5</a:t>
            </a:r>
            <a:r>
              <a:rPr lang="zh-CN" altLang="en-US" b="1" dirty="0"/>
              <a:t>提高软件</a:t>
            </a:r>
            <a:r>
              <a:rPr lang="zh-CN" altLang="en-US" b="1" dirty="0"/>
              <a:t>的可维护性</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提高软件可维护性，可以从两方面考虑：</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在软件开发期的各个阶段、各项开发活动进行的同时，应该提高软件可维护性，保证软件产品在发布之日有尽可能高水准的可维护性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在软件维护期进行维护活动的同时，也要兼顾提高软件的可维护性，更不能对可维护性产生负面影响</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技术途径：</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建立完整的文档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明确质量标准</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采用易于维护的技术和工具</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加强可维护性复审</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p:txBody>
          <a:bodyPr vert="horz" wrap="square" lIns="0" tIns="45720" rIns="0" bIns="0" anchor="b" anchorCtr="0"/>
          <a:p>
            <a:pPr eaLnBrk="1" hangingPunct="1"/>
            <a:r>
              <a:rPr lang="zh-CN" altLang="en-US" b="1" dirty="0"/>
              <a:t>面向对象的软件维护</a:t>
            </a:r>
            <a:endParaRPr lang="zh-CN" altLang="en-US" dirty="0"/>
          </a:p>
        </p:txBody>
      </p:sp>
      <p:sp>
        <p:nvSpPr>
          <p:cNvPr id="30723" name="内容占位符 2"/>
          <p:cNvSpPr>
            <a:spLocks noGrp="1"/>
          </p:cNvSpPr>
          <p:nvPr>
            <p:ph idx="1"/>
          </p:nvPr>
        </p:nvSpPr>
        <p:spPr/>
        <p:txBody>
          <a:bodyPr vert="horz" wrap="square" lIns="91440" tIns="45720" rIns="91440" bIns="45720" anchor="t" anchorCtr="0"/>
          <a:p>
            <a:pPr eaLnBrk="1" hangingPunct="1"/>
            <a:r>
              <a:rPr lang="zh-CN" altLang="en-US" dirty="0"/>
              <a:t>面向对象范型极大地提高了软件可维护性</a:t>
            </a:r>
            <a:endParaRPr lang="en-US" altLang="zh-CN" dirty="0"/>
          </a:p>
          <a:p>
            <a:pPr eaLnBrk="1" hangingPunct="1"/>
            <a:r>
              <a:rPr lang="zh-CN" altLang="en-US" dirty="0"/>
              <a:t>设计良好的对象能体现概念上的封装特性，即独立性</a:t>
            </a:r>
            <a:endParaRPr lang="en-US" altLang="zh-CN" dirty="0"/>
          </a:p>
          <a:p>
            <a:pPr lvl="1" eaLnBrk="1" hangingPunct="1"/>
            <a:r>
              <a:rPr lang="zh-CN" altLang="en-US" dirty="0"/>
              <a:t>对象良好的独立性</a:t>
            </a:r>
            <a:endParaRPr lang="en-US" altLang="zh-CN" dirty="0"/>
          </a:p>
          <a:p>
            <a:pPr lvl="1" eaLnBrk="1" hangingPunct="1"/>
            <a:r>
              <a:rPr lang="zh-CN" altLang="en-US" dirty="0"/>
              <a:t>对象的信息隐蔽技术</a:t>
            </a:r>
            <a:endParaRPr lang="en-US" altLang="zh-CN" dirty="0"/>
          </a:p>
          <a:p>
            <a:pPr eaLnBrk="1" hangingPunct="1"/>
            <a:r>
              <a:rPr lang="zh-CN" altLang="en-US" dirty="0"/>
              <a:t>困难：</a:t>
            </a:r>
            <a:endParaRPr lang="en-US" altLang="zh-CN" dirty="0"/>
          </a:p>
          <a:p>
            <a:pPr lvl="1" eaLnBrk="1" hangingPunct="1"/>
            <a:r>
              <a:rPr lang="zh-CN" altLang="en-US" dirty="0"/>
              <a:t>面向对象的类的继承性对于开发来说是好的特性，但对某一对象的维护会因继承关系涉及到其他部分，并不能做到真正意义上的独立</a:t>
            </a:r>
            <a:endParaRPr lang="en-US" altLang="zh-CN" dirty="0"/>
          </a:p>
          <a:p>
            <a:pPr lvl="1" eaLnBrk="1" hangingPunct="1"/>
            <a:r>
              <a:rPr lang="zh-CN" altLang="en-US" dirty="0"/>
              <a:t>面向对象软件的多态性和动态联编特性</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p:txBody>
          <a:bodyPr vert="horz" wrap="square" lIns="0" tIns="45720" rIns="0" bIns="0" anchor="b" anchorCtr="0"/>
          <a:p>
            <a:pPr eaLnBrk="1" hangingPunct="1"/>
            <a:r>
              <a:rPr lang="zh-CN" altLang="en-US" b="1" dirty="0"/>
              <a:t>小结</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软件维护的基本目标和任务是改正错误、增加功能、提高质量、优化软件、延长软件寿命，以及提高软件产品价值。</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软件维护活动可分为改正性维护、完善性维护、适应性维护和预防性维护四种类型。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软件维护过程主要有提交维护申请报告、确定软件维护工作流程、编制软件维护文档和评价软件维护性能。</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软件的可理解性、可测试性和可修改性是定义软件可维护性的基本要素。文档是影响软件可维护性的决定因素。</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提高软件可维护性的技术途径主要有建立完整的软件文档、确立正确的质量指标、采用易维护的开发</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维护的方法和工具，以及加强可维护性复审等。</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p:txBody>
          <a:bodyPr vert="horz" wrap="square" lIns="0" tIns="45720" rIns="0" bIns="0" anchor="b" anchorCtr="0"/>
          <a:p>
            <a:pPr eaLnBrk="1" hangingPunct="1"/>
            <a:r>
              <a:rPr lang="zh-CN" altLang="en-US" dirty="0"/>
              <a:t>问题</a:t>
            </a:r>
            <a:endParaRPr lang="zh-CN" altLang="en-US" dirty="0"/>
          </a:p>
        </p:txBody>
      </p:sp>
      <p:sp>
        <p:nvSpPr>
          <p:cNvPr id="14339" name="内容占位符 2"/>
          <p:cNvSpPr>
            <a:spLocks noGrp="1"/>
          </p:cNvSpPr>
          <p:nvPr>
            <p:ph idx="1"/>
          </p:nvPr>
        </p:nvSpPr>
        <p:spPr/>
        <p:txBody>
          <a:bodyPr vert="horz" wrap="square" lIns="91440" tIns="45720" rIns="91440" bIns="45720" anchor="t" anchorCtr="0"/>
          <a:p>
            <a:r>
              <a:rPr lang="zh-CN" altLang="zh-CN" dirty="0"/>
              <a:t>什么是软件结构化维护？</a:t>
            </a:r>
            <a:endParaRPr lang="zh-CN" altLang="zh-CN" dirty="0"/>
          </a:p>
          <a:p>
            <a:r>
              <a:rPr lang="zh-CN" altLang="zh-CN" dirty="0">
                <a:sym typeface="+mn-ea"/>
              </a:rPr>
              <a:t>软件维护有哪些</a:t>
            </a:r>
            <a:r>
              <a:rPr lang="zh-CN" altLang="zh-CN" dirty="0">
                <a:sym typeface="+mn-ea"/>
              </a:rPr>
              <a:t>方法？</a:t>
            </a:r>
            <a:endParaRPr lang="zh-CN" altLang="zh-CN" dirty="0"/>
          </a:p>
          <a:p>
            <a:r>
              <a:rPr lang="zh-CN" altLang="zh-CN" dirty="0"/>
              <a:t>软件维护有哪些类型？</a:t>
            </a:r>
            <a:endParaRPr lang="zh-CN" altLang="zh-CN" dirty="0"/>
          </a:p>
          <a:p>
            <a:r>
              <a:rPr lang="zh-CN" altLang="zh-CN" dirty="0">
                <a:sym typeface="+mn-ea"/>
              </a:rPr>
              <a:t>什么是软件项目管理？</a:t>
            </a:r>
            <a:endParaRPr lang="zh-CN" altLang="zh-CN" dirty="0"/>
          </a:p>
          <a:p>
            <a:r>
              <a:rPr lang="zh-CN" altLang="zh-CN" dirty="0"/>
              <a:t>软件项目管理包括哪些内容？</a:t>
            </a:r>
            <a:endParaRPr lang="zh-CN"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p:txBody>
          <a:bodyPr vert="horz" wrap="square" lIns="0" tIns="45720" rIns="0" bIns="0" anchor="b" anchorCtr="0"/>
          <a:p>
            <a:pPr eaLnBrk="1" hangingPunct="1"/>
            <a:r>
              <a:rPr lang="zh-CN" altLang="en-US" dirty="0"/>
              <a:t>第</a:t>
            </a:r>
            <a:r>
              <a:rPr lang="en-US" altLang="zh-CN" dirty="0"/>
              <a:t>12</a:t>
            </a:r>
            <a:r>
              <a:rPr lang="zh-CN" altLang="en-US" dirty="0"/>
              <a:t>章  软件项目管理</a:t>
            </a:r>
            <a:endParaRPr lang="zh-CN" altLang="en-US" dirty="0"/>
          </a:p>
        </p:txBody>
      </p:sp>
      <p:sp>
        <p:nvSpPr>
          <p:cNvPr id="32771" name="内容占位符 2"/>
          <p:cNvSpPr>
            <a:spLocks noGrp="1"/>
          </p:cNvSpPr>
          <p:nvPr>
            <p:ph idx="1"/>
          </p:nvPr>
        </p:nvSpPr>
        <p:spPr/>
        <p:txBody>
          <a:bodyPr vert="horz" wrap="square" lIns="91440" tIns="45720" rIns="91440" bIns="45720" anchor="t" anchorCtr="0"/>
          <a:p>
            <a:pPr eaLnBrk="1" hangingPunct="1"/>
            <a:r>
              <a:rPr lang="zh-CN" altLang="en-US" dirty="0"/>
              <a:t>软件项目管理概述</a:t>
            </a:r>
            <a:endParaRPr lang="en-US" altLang="zh-CN" dirty="0"/>
          </a:p>
          <a:p>
            <a:pPr eaLnBrk="1" hangingPunct="1"/>
            <a:r>
              <a:rPr lang="zh-CN" altLang="en-US" dirty="0"/>
              <a:t>软件工程管理度量</a:t>
            </a:r>
            <a:endParaRPr lang="en-US" altLang="zh-CN" dirty="0"/>
          </a:p>
          <a:p>
            <a:pPr eaLnBrk="1" hangingPunct="1"/>
            <a:r>
              <a:rPr lang="zh-CN" altLang="en-US" dirty="0"/>
              <a:t>软件风险管理</a:t>
            </a:r>
            <a:endParaRPr lang="en-US" altLang="zh-CN" dirty="0"/>
          </a:p>
          <a:p>
            <a:pPr eaLnBrk="1" hangingPunct="1"/>
            <a:r>
              <a:rPr lang="zh-CN" altLang="en-US" dirty="0"/>
              <a:t>软件</a:t>
            </a:r>
            <a:r>
              <a:rPr lang="zh-CN" altLang="en-US" dirty="0"/>
              <a:t>配置管理</a:t>
            </a:r>
            <a:endParaRPr lang="en-US" altLang="zh-CN" dirty="0"/>
          </a:p>
          <a:p>
            <a:pPr eaLnBrk="1" hangingPunct="1"/>
            <a:r>
              <a:rPr lang="zh-CN" altLang="en-US" dirty="0"/>
              <a:t>软件项目估算的分解技术</a:t>
            </a:r>
            <a:endParaRPr lang="en-US" altLang="zh-CN" dirty="0"/>
          </a:p>
          <a:p>
            <a:pPr eaLnBrk="1" hangingPunct="1"/>
            <a:r>
              <a:rPr lang="zh-CN" altLang="en-US" dirty="0"/>
              <a:t>软件质量管理</a:t>
            </a:r>
            <a:endParaRPr lang="en-US" altLang="zh-CN" dirty="0"/>
          </a:p>
          <a:p>
            <a:pPr eaLnBrk="1" hangingPunct="1"/>
            <a:r>
              <a:rPr lang="zh-CN" altLang="en-US" dirty="0"/>
              <a:t>软件项目进度管理</a:t>
            </a:r>
            <a:endParaRPr lang="en-US" altLang="zh-CN" dirty="0"/>
          </a:p>
          <a:p>
            <a:pPr eaLnBrk="1" hangingPunct="1"/>
            <a:endParaRPr lang="en-US" altLang="zh-CN"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p:txBody>
          <a:bodyPr vert="horz" wrap="square" lIns="0" tIns="45720" rIns="0" bIns="0" anchor="b" anchorCtr="0"/>
          <a:p>
            <a:pPr eaLnBrk="1" hangingPunct="1"/>
            <a:r>
              <a:rPr lang="en-US" altLang="zh-CN" dirty="0"/>
              <a:t>12.1 </a:t>
            </a:r>
            <a:r>
              <a:rPr lang="zh-CN" altLang="en-US" dirty="0"/>
              <a:t>软件项目管理概述</a:t>
            </a:r>
            <a:endParaRPr lang="zh-CN" altLang="en-US" dirty="0"/>
          </a:p>
        </p:txBody>
      </p:sp>
      <p:sp>
        <p:nvSpPr>
          <p:cNvPr id="33795" name="内容占位符 2"/>
          <p:cNvSpPr>
            <a:spLocks noGrp="1"/>
          </p:cNvSpPr>
          <p:nvPr>
            <p:ph idx="1"/>
          </p:nvPr>
        </p:nvSpPr>
        <p:spPr/>
        <p:txBody>
          <a:bodyPr vert="horz" wrap="square" lIns="91440" tIns="45720" rIns="91440" bIns="45720" anchor="t" anchorCtr="0"/>
          <a:p>
            <a:pPr eaLnBrk="1" hangingPunct="1"/>
            <a:r>
              <a:rPr lang="zh-CN" altLang="en-US" dirty="0"/>
              <a:t>项目是指一系列独特的、复杂的并相互关联的活动。</a:t>
            </a:r>
            <a:endParaRPr lang="en-US" altLang="zh-CN" dirty="0"/>
          </a:p>
          <a:p>
            <a:pPr eaLnBrk="1" hangingPunct="1"/>
            <a:r>
              <a:rPr lang="zh-CN" altLang="en-US" dirty="0"/>
              <a:t>项目参数包括项目范围、质量、成本、时间、资源。</a:t>
            </a:r>
            <a:endParaRPr lang="en-US" altLang="zh-CN" dirty="0"/>
          </a:p>
          <a:p>
            <a:pPr eaLnBrk="1" hangingPunct="1"/>
            <a:r>
              <a:rPr lang="zh-CN" altLang="en-US" dirty="0"/>
              <a:t>项目三维管理：</a:t>
            </a:r>
            <a:endParaRPr lang="en-US" altLang="zh-CN" dirty="0"/>
          </a:p>
          <a:p>
            <a:pPr lvl="1" eaLnBrk="1" hangingPunct="1"/>
            <a:r>
              <a:rPr lang="zh-CN" altLang="en-US" dirty="0"/>
              <a:t>时间维：即把整个项目的生命周期划分为若干个阶段，从而进行阶段管理。</a:t>
            </a:r>
            <a:endParaRPr lang="zh-CN" altLang="en-US" dirty="0"/>
          </a:p>
          <a:p>
            <a:pPr lvl="1" eaLnBrk="1" hangingPunct="1"/>
            <a:r>
              <a:rPr lang="zh-CN" altLang="en-US" dirty="0"/>
              <a:t>知识维：即针对项目生命周期的各个不同阶段，采用和研究不同的管理技术方法。</a:t>
            </a:r>
            <a:endParaRPr lang="zh-CN" altLang="en-US" dirty="0"/>
          </a:p>
          <a:p>
            <a:pPr lvl="1" eaLnBrk="1" hangingPunct="1"/>
            <a:r>
              <a:rPr lang="en-US" altLang="zh-CN" dirty="0"/>
              <a:t> </a:t>
            </a:r>
            <a:r>
              <a:rPr lang="zh-CN" altLang="en-US" dirty="0"/>
              <a:t>保障维：即对项目人力、财力、物力、信息等后勤保障管理。</a:t>
            </a:r>
            <a:endParaRPr lang="zh-CN" altLang="en-US" dirty="0"/>
          </a:p>
          <a:p>
            <a:pPr eaLnBrk="1" hangingPunct="1"/>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p:txBody>
          <a:bodyPr vert="horz" wrap="square" lIns="0" tIns="45720" rIns="0" bIns="0" anchor="b" anchorCtr="0"/>
          <a:p>
            <a:pPr eaLnBrk="1" hangingPunct="1"/>
            <a:r>
              <a:rPr lang="zh-CN" altLang="en-US" dirty="0"/>
              <a:t>项目管理特点</a:t>
            </a:r>
            <a:endParaRPr lang="zh-CN" altLang="en-US" dirty="0"/>
          </a:p>
        </p:txBody>
      </p:sp>
      <p:sp>
        <p:nvSpPr>
          <p:cNvPr id="34819" name="内容占位符 2"/>
          <p:cNvSpPr>
            <a:spLocks noGrp="1"/>
          </p:cNvSpPr>
          <p:nvPr>
            <p:ph idx="1"/>
          </p:nvPr>
        </p:nvSpPr>
        <p:spPr/>
        <p:txBody>
          <a:bodyPr vert="horz" wrap="square" lIns="91440" tIns="45720" rIns="91440" bIns="45720" anchor="t" anchorCtr="0"/>
          <a:p>
            <a:pPr eaLnBrk="1" hangingPunct="1"/>
            <a:r>
              <a:rPr lang="zh-CN" altLang="en-US" dirty="0"/>
              <a:t>项目管理是一项比较复杂的工作</a:t>
            </a:r>
            <a:endParaRPr lang="zh-CN" altLang="en-US" dirty="0"/>
          </a:p>
          <a:p>
            <a:pPr eaLnBrk="1" hangingPunct="1"/>
            <a:r>
              <a:rPr lang="zh-CN" altLang="en-US" dirty="0"/>
              <a:t>项目管理具有创造性</a:t>
            </a:r>
            <a:endParaRPr lang="zh-CN" altLang="en-US" dirty="0"/>
          </a:p>
          <a:p>
            <a:pPr eaLnBrk="1" hangingPunct="1"/>
            <a:r>
              <a:rPr lang="zh-CN" altLang="en-US" dirty="0"/>
              <a:t>项目管理的对象是项目或被当作项目来处理的作业</a:t>
            </a:r>
            <a:endParaRPr lang="zh-CN" altLang="en-US" dirty="0"/>
          </a:p>
          <a:p>
            <a:pPr eaLnBrk="1" hangingPunct="1"/>
            <a:r>
              <a:rPr lang="zh-CN" altLang="en-US" dirty="0"/>
              <a:t>项目负责人</a:t>
            </a:r>
            <a:r>
              <a:rPr lang="en-US" altLang="zh-CN" dirty="0"/>
              <a:t>(</a:t>
            </a:r>
            <a:r>
              <a:rPr lang="zh-CN" altLang="en-US" dirty="0"/>
              <a:t>或项目经理</a:t>
            </a:r>
            <a:r>
              <a:rPr lang="en-US" altLang="zh-CN" dirty="0"/>
              <a:t>)</a:t>
            </a:r>
            <a:r>
              <a:rPr lang="zh-CN" altLang="en-US" dirty="0"/>
              <a:t>在项目管理中起着非常重要的作用</a:t>
            </a:r>
            <a:endParaRPr lang="zh-CN" altLang="en-US" dirty="0"/>
          </a:p>
          <a:p>
            <a:pPr eaLnBrk="1" hangingPunct="1"/>
            <a:r>
              <a:rPr lang="zh-CN" altLang="en-US" dirty="0"/>
              <a:t>项目管理需要集权领导和建立专门的项目组织</a:t>
            </a:r>
            <a:r>
              <a:rPr lang="en-US" altLang="zh-CN" dirty="0"/>
              <a:t> </a:t>
            </a:r>
            <a:endParaRPr lang="zh-CN" altLang="en-US" dirty="0"/>
          </a:p>
          <a:p>
            <a:pPr eaLnBrk="1" hangingPunct="1"/>
            <a:r>
              <a:rPr lang="zh-CN" altLang="en-US" dirty="0"/>
              <a:t>项目管理的方法、工具和手段具有先进性、开放性</a:t>
            </a:r>
            <a:endParaRPr lang="zh-CN" altLang="en-US" dirty="0"/>
          </a:p>
          <a:p>
            <a:pPr eaLnBrk="1" hangingPunct="1"/>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p:txBody>
          <a:bodyPr vert="horz" wrap="square" lIns="0" tIns="45720" rIns="0" bIns="0" anchor="b" anchorCtr="0"/>
          <a:p>
            <a:pPr eaLnBrk="1" hangingPunct="1"/>
            <a:r>
              <a:rPr lang="zh-CN" altLang="en-US" dirty="0"/>
              <a:t>项目的五个阶段</a:t>
            </a:r>
            <a:endParaRPr lang="zh-CN" altLang="en-US" dirty="0"/>
          </a:p>
        </p:txBody>
      </p:sp>
      <p:sp>
        <p:nvSpPr>
          <p:cNvPr id="35843" name="内容占位符 2"/>
          <p:cNvSpPr>
            <a:spLocks noGrp="1"/>
          </p:cNvSpPr>
          <p:nvPr>
            <p:ph idx="1"/>
          </p:nvPr>
        </p:nvSpPr>
        <p:spPr/>
        <p:txBody>
          <a:bodyPr vert="horz" wrap="square" lIns="91440" tIns="45720" rIns="91440" bIns="45720" anchor="t" anchorCtr="0"/>
          <a:p>
            <a:pPr eaLnBrk="1" hangingPunct="1"/>
            <a:r>
              <a:rPr lang="zh-CN" altLang="en-US" dirty="0"/>
              <a:t>启动阶段：用户提出需求，开发人员进行需求分析，确定可行性，编写项目实施计划。</a:t>
            </a:r>
            <a:endParaRPr lang="zh-CN" altLang="en-US" dirty="0"/>
          </a:p>
          <a:p>
            <a:pPr eaLnBrk="1" hangingPunct="1"/>
            <a:r>
              <a:rPr lang="zh-CN" altLang="en-US" dirty="0"/>
              <a:t>计划阶段：创建项目范围文档和项目计划，项目范围详细描述项目范围。</a:t>
            </a:r>
            <a:r>
              <a:rPr lang="en-US" altLang="zh-CN" dirty="0"/>
              <a:t> </a:t>
            </a:r>
            <a:endParaRPr lang="zh-CN" altLang="en-US" dirty="0"/>
          </a:p>
          <a:p>
            <a:pPr eaLnBrk="1" hangingPunct="1"/>
            <a:r>
              <a:rPr lang="zh-CN" altLang="en-US" dirty="0"/>
              <a:t>实施阶段：实施阶段意味着项目正在进一步设计、编码、测试，小组成员正在创造项目需要的可交付产品。</a:t>
            </a:r>
            <a:endParaRPr lang="zh-CN" altLang="en-US" dirty="0"/>
          </a:p>
          <a:p>
            <a:pPr eaLnBrk="1" hangingPunct="1"/>
            <a:r>
              <a:rPr lang="zh-CN" altLang="en-US" dirty="0"/>
              <a:t>控制阶段：项目经理开始监督小组成员的工作，将项目的进度、任务和预算控制在正常的范围内。</a:t>
            </a:r>
            <a:r>
              <a:rPr lang="en-US" altLang="zh-CN" dirty="0"/>
              <a:t> </a:t>
            </a:r>
            <a:endParaRPr lang="zh-CN" altLang="en-US" dirty="0"/>
          </a:p>
          <a:p>
            <a:pPr eaLnBrk="1" hangingPunct="1"/>
            <a:r>
              <a:rPr lang="zh-CN" altLang="en-US" dirty="0"/>
              <a:t>收尾阶段：项目负责人和用户批准和签署项目，交付产品。项目的收尾阶段标志着项目的正式结束。</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p:txBody>
          <a:bodyPr vert="horz" wrap="square" lIns="0" tIns="45720" rIns="0" bIns="0" anchor="b" anchorCtr="0"/>
          <a:p>
            <a:pPr eaLnBrk="1" hangingPunct="1"/>
            <a:r>
              <a:rPr lang="zh-CN" altLang="en-US" dirty="0"/>
              <a:t>软件项目管理任务</a:t>
            </a:r>
            <a:endParaRPr lang="zh-CN" altLang="en-US" dirty="0"/>
          </a:p>
        </p:txBody>
      </p:sp>
      <p:sp>
        <p:nvSpPr>
          <p:cNvPr id="36867" name="内容占位符 2"/>
          <p:cNvSpPr>
            <a:spLocks noGrp="1"/>
          </p:cNvSpPr>
          <p:nvPr>
            <p:ph idx="1"/>
          </p:nvPr>
        </p:nvSpPr>
        <p:spPr/>
        <p:txBody>
          <a:bodyPr vert="horz" wrap="square" lIns="91440" tIns="45720" rIns="91440" bIns="45720" anchor="t" anchorCtr="0"/>
          <a:p>
            <a:pPr eaLnBrk="1" hangingPunct="1"/>
            <a:r>
              <a:rPr lang="zh-CN" altLang="en-US" dirty="0"/>
              <a:t>软件项目管理涉及对人员、过程、产品和项目本身等管理过程中发生的事件的计划和监控。</a:t>
            </a:r>
            <a:endParaRPr lang="en-US" altLang="zh-CN" dirty="0"/>
          </a:p>
          <a:p>
            <a:pPr eaLnBrk="1" hangingPunct="1"/>
            <a:r>
              <a:rPr lang="zh-CN" altLang="en-US" dirty="0"/>
              <a:t>软件项目管理的任务包括：</a:t>
            </a:r>
            <a:endParaRPr lang="en-US" altLang="zh-CN" dirty="0"/>
          </a:p>
          <a:p>
            <a:pPr lvl="1" eaLnBrk="1" hangingPunct="1"/>
            <a:r>
              <a:rPr lang="zh-CN" altLang="en-US" dirty="0"/>
              <a:t>制定项目实施计划</a:t>
            </a:r>
            <a:endParaRPr lang="en-US" altLang="zh-CN" dirty="0"/>
          </a:p>
          <a:p>
            <a:pPr lvl="1" eaLnBrk="1" hangingPunct="1"/>
            <a:r>
              <a:rPr lang="zh-CN" altLang="en-US" dirty="0"/>
              <a:t>对人员进行组织、分工</a:t>
            </a:r>
            <a:endParaRPr lang="en-US" altLang="zh-CN" dirty="0"/>
          </a:p>
          <a:p>
            <a:pPr lvl="1" eaLnBrk="1" hangingPunct="1"/>
            <a:r>
              <a:rPr lang="zh-CN" altLang="en-US" dirty="0"/>
              <a:t>成本管理</a:t>
            </a:r>
            <a:endParaRPr lang="en-US" altLang="zh-CN" dirty="0"/>
          </a:p>
          <a:p>
            <a:pPr lvl="1" eaLnBrk="1" hangingPunct="1"/>
            <a:r>
              <a:rPr lang="zh-CN" altLang="en-US" dirty="0"/>
              <a:t>质量管理</a:t>
            </a:r>
            <a:endParaRPr lang="en-US" altLang="zh-CN" dirty="0"/>
          </a:p>
          <a:p>
            <a:pPr lvl="1" eaLnBrk="1" hangingPunct="1"/>
            <a:r>
              <a:rPr lang="zh-CN" altLang="en-US" dirty="0"/>
              <a:t>软件开发管理</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p:txBody>
          <a:bodyPr vert="horz" wrap="square" lIns="0" tIns="45720" rIns="0" bIns="0" anchor="b" anchorCtr="0"/>
          <a:p>
            <a:pPr eaLnBrk="1" hangingPunct="1"/>
            <a:r>
              <a:rPr lang="zh-CN" altLang="en-US" b="1" dirty="0"/>
              <a:t>软件项目管理范围</a:t>
            </a:r>
            <a:endParaRPr lang="zh-CN" altLang="en-US" dirty="0"/>
          </a:p>
        </p:txBody>
      </p:sp>
      <p:sp>
        <p:nvSpPr>
          <p:cNvPr id="37891" name="内容占位符 2"/>
          <p:cNvSpPr>
            <a:spLocks noGrp="1"/>
          </p:cNvSpPr>
          <p:nvPr>
            <p:ph idx="1"/>
          </p:nvPr>
        </p:nvSpPr>
        <p:spPr/>
        <p:txBody>
          <a:bodyPr vert="horz" wrap="square" lIns="91440" tIns="45720" rIns="91440" bIns="45720" anchor="t" anchorCtr="0"/>
          <a:p>
            <a:pPr eaLnBrk="1" hangingPunct="1"/>
            <a:r>
              <a:rPr lang="zh-CN" altLang="en-US" dirty="0"/>
              <a:t>软件项目管理是软件工程的保护性和支持性活动，持续贯穿于整个软件的定义、开发和维护过程之中。</a:t>
            </a:r>
            <a:endParaRPr lang="en-US" altLang="zh-CN" dirty="0"/>
          </a:p>
          <a:p>
            <a:pPr eaLnBrk="1" hangingPunct="1"/>
            <a:r>
              <a:rPr lang="zh-CN" altLang="en-US" dirty="0"/>
              <a:t>软件项目管理的目的是为了按照预定的进度、费用等要求，成功地组织与实施软件的工程化生产，完成软件（产品）的开发和维护任务。</a:t>
            </a:r>
            <a:endParaRPr lang="en-US" altLang="zh-CN" dirty="0"/>
          </a:p>
          <a:p>
            <a:pPr eaLnBrk="1" hangingPunct="1"/>
            <a:r>
              <a:rPr lang="zh-CN" altLang="en-US" dirty="0"/>
              <a:t>范围包括四个方面：</a:t>
            </a:r>
            <a:endParaRPr lang="en-US" altLang="zh-CN" dirty="0"/>
          </a:p>
          <a:p>
            <a:pPr lvl="1" eaLnBrk="1" hangingPunct="1"/>
            <a:r>
              <a:rPr lang="zh-CN" altLang="en-US" dirty="0"/>
              <a:t>组织管理</a:t>
            </a:r>
            <a:endParaRPr lang="en-US" altLang="zh-CN" dirty="0"/>
          </a:p>
          <a:p>
            <a:pPr lvl="1" eaLnBrk="1" hangingPunct="1"/>
            <a:r>
              <a:rPr lang="zh-CN" altLang="en-US" dirty="0"/>
              <a:t>成本管理</a:t>
            </a:r>
            <a:endParaRPr lang="en-US" altLang="zh-CN" dirty="0"/>
          </a:p>
          <a:p>
            <a:pPr lvl="1" eaLnBrk="1" hangingPunct="1"/>
            <a:r>
              <a:rPr lang="zh-CN" altLang="en-US" dirty="0"/>
              <a:t>进度管理</a:t>
            </a:r>
            <a:endParaRPr lang="en-US" altLang="zh-CN" dirty="0"/>
          </a:p>
          <a:p>
            <a:pPr lvl="1" eaLnBrk="1" hangingPunct="1"/>
            <a:r>
              <a:rPr lang="zh-CN" altLang="en-US" dirty="0"/>
              <a:t>质量管理</a:t>
            </a:r>
            <a:endParaRPr lang="en-US" altLang="zh-CN" dirty="0"/>
          </a:p>
          <a:p>
            <a:pPr eaLnBrk="1" hangingPunct="1"/>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标题 1"/>
          <p:cNvSpPr>
            <a:spLocks noGrp="1"/>
          </p:cNvSpPr>
          <p:nvPr>
            <p:ph type="title"/>
          </p:nvPr>
        </p:nvSpPr>
        <p:spPr/>
        <p:txBody>
          <a:bodyPr vert="horz" wrap="square" lIns="0" tIns="45720" rIns="0" bIns="0" anchor="b" anchorCtr="0"/>
          <a:p>
            <a:pPr eaLnBrk="1" hangingPunct="1"/>
            <a:r>
              <a:rPr lang="zh-CN" altLang="en-US" dirty="0"/>
              <a:t>组织管理</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软件开发过程是人的智力密集型劳动，所以项目开发成功一个很重要的因素是人。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目的之一就是通过吸引、培养、鼓励和留住有创造力的、技术水平高的人才，增强软件组织承担日益繁重的软件开发的能力。</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软件项目的参与者也称为项目的共利益者：</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高级管理者</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项目（技术）管理者</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开发人员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客户</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最终用户</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标题 1"/>
          <p:cNvSpPr>
            <a:spLocks noGrp="1"/>
          </p:cNvSpPr>
          <p:nvPr>
            <p:ph type="title"/>
          </p:nvPr>
        </p:nvSpPr>
        <p:spPr/>
        <p:txBody>
          <a:bodyPr vert="horz" wrap="square" lIns="0" tIns="45720" rIns="0" bIns="0" anchor="b" anchorCtr="0"/>
          <a:p>
            <a:pPr eaLnBrk="1" hangingPunct="1"/>
            <a:r>
              <a:rPr lang="zh-CN" altLang="en-US" dirty="0"/>
              <a:t>软件工程管理的内容</a:t>
            </a:r>
            <a:endParaRPr lang="zh-CN" altLang="en-US" dirty="0"/>
          </a:p>
        </p:txBody>
      </p:sp>
      <p:sp>
        <p:nvSpPr>
          <p:cNvPr id="41987" name="内容占位符 2"/>
          <p:cNvSpPr>
            <a:spLocks noGrp="1"/>
          </p:cNvSpPr>
          <p:nvPr>
            <p:ph idx="1"/>
          </p:nvPr>
        </p:nvSpPr>
        <p:spPr/>
        <p:txBody>
          <a:bodyPr vert="horz" wrap="square" lIns="91440" tIns="45720" rIns="91440" bIns="45720" anchor="t" anchorCtr="0"/>
          <a:p>
            <a:pPr eaLnBrk="1" hangingPunct="1"/>
            <a:r>
              <a:rPr lang="zh-CN" altLang="en-US" dirty="0"/>
              <a:t>内容：</a:t>
            </a:r>
            <a:endParaRPr lang="en-US" altLang="zh-CN" dirty="0"/>
          </a:p>
          <a:p>
            <a:pPr lvl="1" eaLnBrk="1" hangingPunct="1"/>
            <a:r>
              <a:rPr lang="zh-CN" altLang="en-US" dirty="0"/>
              <a:t>项目管理</a:t>
            </a:r>
            <a:endParaRPr lang="en-US" altLang="zh-CN" dirty="0"/>
          </a:p>
          <a:p>
            <a:pPr lvl="1" eaLnBrk="1" hangingPunct="1"/>
            <a:r>
              <a:rPr lang="zh-CN" altLang="en-US" dirty="0"/>
              <a:t>过程管理</a:t>
            </a:r>
            <a:endParaRPr lang="en-US" altLang="zh-CN" dirty="0"/>
          </a:p>
          <a:p>
            <a:pPr eaLnBrk="1" hangingPunct="1"/>
            <a:r>
              <a:rPr lang="zh-CN" altLang="en-US" dirty="0"/>
              <a:t>项目开发过程要做的工作：</a:t>
            </a:r>
            <a:endParaRPr lang="en-US" altLang="zh-CN" dirty="0"/>
          </a:p>
          <a:p>
            <a:pPr lvl="1" eaLnBrk="1" hangingPunct="1"/>
            <a:r>
              <a:rPr lang="zh-CN" altLang="en-US" dirty="0"/>
              <a:t>项目职责（</a:t>
            </a:r>
            <a:r>
              <a:rPr lang="en-US" altLang="zh-CN" dirty="0"/>
              <a:t>Project Function</a:t>
            </a:r>
            <a:r>
              <a:rPr lang="zh-CN" altLang="en-US" dirty="0"/>
              <a:t>）：不与软件开发过程的特定阶段相关联</a:t>
            </a:r>
            <a:endParaRPr lang="en-US" altLang="zh-CN" dirty="0"/>
          </a:p>
          <a:p>
            <a:pPr lvl="1" eaLnBrk="1" hangingPunct="1"/>
            <a:r>
              <a:rPr lang="zh-CN" altLang="en-US" dirty="0"/>
              <a:t>活动（</a:t>
            </a:r>
            <a:r>
              <a:rPr lang="en-US" altLang="zh-CN" dirty="0"/>
              <a:t>Activity</a:t>
            </a:r>
            <a:r>
              <a:rPr lang="zh-CN" altLang="en-US" dirty="0"/>
              <a:t>）或任务（</a:t>
            </a:r>
            <a:r>
              <a:rPr lang="en-US" altLang="zh-CN" dirty="0"/>
              <a:t>Task</a:t>
            </a:r>
            <a:r>
              <a:rPr lang="zh-CN" altLang="en-US" dirty="0"/>
              <a:t>）：与软件开发过程的特定阶段相联系。活动是一个较大的工作单元，可以包含一系列任务。</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p:txBody>
          <a:bodyPr vert="horz" wrap="square" lIns="0" tIns="45720" rIns="0" bIns="0" anchor="b" anchorCtr="0"/>
          <a:p>
            <a:pPr eaLnBrk="1" hangingPunct="1"/>
            <a:r>
              <a:rPr lang="zh-CN" altLang="en-US" dirty="0"/>
              <a:t>项目职责的管理过程</a:t>
            </a:r>
            <a:endParaRPr lang="zh-CN" altLang="en-US" dirty="0"/>
          </a:p>
        </p:txBody>
      </p:sp>
      <p:sp>
        <p:nvSpPr>
          <p:cNvPr id="43011" name="内容占位符 2"/>
          <p:cNvSpPr>
            <a:spLocks noGrp="1"/>
          </p:cNvSpPr>
          <p:nvPr>
            <p:ph idx="1"/>
          </p:nvPr>
        </p:nvSpPr>
        <p:spPr/>
        <p:txBody>
          <a:bodyPr vert="horz" wrap="square" lIns="91440" tIns="45720" rIns="91440" bIns="45720" anchor="t" anchorCtr="0"/>
          <a:p>
            <a:pPr eaLnBrk="1" hangingPunct="1"/>
            <a:r>
              <a:rPr lang="zh-CN" altLang="en-US" dirty="0"/>
              <a:t>根据项目的目标和范围（用户和开发者共同确定），考虑可选的解决方案，定义技术和管理的约束；</a:t>
            </a:r>
            <a:endParaRPr lang="en-US" altLang="zh-CN" dirty="0"/>
          </a:p>
          <a:p>
            <a:pPr eaLnBrk="1" hangingPunct="1"/>
            <a:r>
              <a:rPr lang="zh-CN" altLang="en-US" dirty="0"/>
              <a:t>进行合理（尽可能准确）的成本估算、有效的风险评估、适当的项目任务划分或给出意义明确的项目进度标志等；</a:t>
            </a:r>
            <a:endParaRPr lang="en-US" altLang="zh-CN" dirty="0"/>
          </a:p>
          <a:p>
            <a:pPr eaLnBrk="1" hangingPunct="1"/>
            <a:r>
              <a:rPr lang="zh-CN" altLang="en-US" dirty="0"/>
              <a:t>制定一份详细的软件项目管理计划。</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1"/>
          <p:cNvSpPr>
            <a:spLocks noGrp="1"/>
          </p:cNvSpPr>
          <p:nvPr>
            <p:ph type="title"/>
          </p:nvPr>
        </p:nvSpPr>
        <p:spPr/>
        <p:txBody>
          <a:bodyPr vert="horz" wrap="square" lIns="0" tIns="45720" rIns="0" bIns="0" anchor="b" anchorCtr="0"/>
          <a:p>
            <a:pPr eaLnBrk="1" hangingPunct="1"/>
            <a:r>
              <a:rPr lang="zh-CN" altLang="en-US" b="1" dirty="0"/>
              <a:t>软件项目管理计划文档</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计划阶段的主要任务是拟定软件项目管理计划书（</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SPMP</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Software Project Management Plan</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软件项目管理计划（</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SPMP</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）的目标是提供一个框架</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内容：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需要做的事：软件项目实施计划，包括进度安排、质量保证措施等；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需要的资源：软件项目资源需求和资源计划，资源包括时间、硬件、软件、人员和组织机构等；</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需要的经费：对软件项目的规模、开发和维护成本估计。</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SPMP</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中软件产品的进展情况可以通过一个“里程碑（</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Milestone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）”来反映。</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p:txBody>
          <a:bodyPr vert="horz" wrap="square" lIns="0" tIns="45720" rIns="0" bIns="0" anchor="b" anchorCtr="0"/>
          <a:p>
            <a:pPr eaLnBrk="1" hangingPunct="1"/>
            <a:r>
              <a:rPr lang="zh-CN" altLang="en-US" b="1" dirty="0"/>
              <a:t>第</a:t>
            </a:r>
            <a:r>
              <a:rPr lang="en-US" altLang="zh-CN" b="1" dirty="0"/>
              <a:t>11</a:t>
            </a:r>
            <a:r>
              <a:rPr lang="zh-CN" altLang="en-US" b="1" dirty="0"/>
              <a:t>章 软件维护</a:t>
            </a:r>
            <a:endParaRPr lang="zh-CN" altLang="en-US" dirty="0"/>
          </a:p>
        </p:txBody>
      </p:sp>
      <p:sp>
        <p:nvSpPr>
          <p:cNvPr id="15363" name="内容占位符 2"/>
          <p:cNvSpPr>
            <a:spLocks noGrp="1"/>
          </p:cNvSpPr>
          <p:nvPr>
            <p:ph idx="1"/>
          </p:nvPr>
        </p:nvSpPr>
        <p:spPr/>
        <p:txBody>
          <a:bodyPr vert="horz" wrap="square" lIns="91440" tIns="45720" rIns="91440" bIns="45720" anchor="t" anchorCtr="0"/>
          <a:p>
            <a:pPr eaLnBrk="1" hangingPunct="1"/>
            <a:r>
              <a:rPr lang="zh-CN" altLang="en-US" dirty="0"/>
              <a:t>软件维护工作处于软件生命期的最后阶段</a:t>
            </a:r>
            <a:endParaRPr lang="en-US" altLang="zh-CN" dirty="0"/>
          </a:p>
          <a:p>
            <a:pPr eaLnBrk="1" hangingPunct="1"/>
            <a:r>
              <a:rPr lang="zh-CN" altLang="en-US" dirty="0"/>
              <a:t>维护阶段是软件生存期中最长的一个阶段，所花费的人力、物力最多，其花费高达整个软件生命期花费的约</a:t>
            </a:r>
            <a:r>
              <a:rPr lang="en-US" altLang="zh-CN" dirty="0"/>
              <a:t>60-70</a:t>
            </a:r>
            <a:r>
              <a:rPr lang="zh-CN" altLang="en-US" dirty="0"/>
              <a:t>％</a:t>
            </a:r>
            <a:endParaRPr lang="en-US" altLang="zh-CN" dirty="0"/>
          </a:p>
          <a:p>
            <a:pPr eaLnBrk="1" hangingPunct="1"/>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1"/>
          <p:cNvSpPr>
            <a:spLocks noGrp="1"/>
          </p:cNvSpPr>
          <p:nvPr>
            <p:ph type="title"/>
          </p:nvPr>
        </p:nvSpPr>
        <p:spPr/>
        <p:txBody>
          <a:bodyPr vert="horz" wrap="square" lIns="0" tIns="45720" rIns="0" bIns="0" anchor="b" anchorCtr="0"/>
          <a:p>
            <a:pPr eaLnBrk="1" hangingPunct="1"/>
            <a:r>
              <a:rPr lang="en-US" altLang="zh-CN" dirty="0"/>
              <a:t>SPMP</a:t>
            </a:r>
            <a:r>
              <a:rPr lang="zh-CN" altLang="en-US" dirty="0"/>
              <a:t>类型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项目实施计划：包括软件目标、功能、进度、资源和费用等多个方面的一个综合性计划；</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质量保证计划：包括软件开发各个阶段的质量要求和质量保证活动；</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软件测试计划：规定各种测试活动的任务、方法、进度、资源和人员等；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文档编制计划：规定项目开发各个阶段应编制的文档种类、内容和标准等；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用户培训计划：包括对用户培训的目标、要求和进度等；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综合支持计划：描述软件开发所需的各个方面的支持，以及如何获得和利用这些支持等；</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 软件分发计划：软件产品如何交付的说明。</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p:txBody>
          <a:bodyPr vert="horz" wrap="square" lIns="0" tIns="45720" rIns="0" bIns="0" anchor="b" anchorCtr="0"/>
          <a:p>
            <a:pPr eaLnBrk="1" hangingPunct="1"/>
            <a:r>
              <a:rPr lang="en-US" altLang="zh-CN" dirty="0"/>
              <a:t>SPMP</a:t>
            </a:r>
            <a:r>
              <a:rPr lang="zh-CN" altLang="en-US" dirty="0"/>
              <a:t>文档标准规范</a:t>
            </a:r>
            <a:endParaRPr lang="zh-CN" altLang="en-US" dirty="0"/>
          </a:p>
        </p:txBody>
      </p:sp>
      <p:sp>
        <p:nvSpPr>
          <p:cNvPr id="3" name="内容占位符 2"/>
          <p:cNvSpPr>
            <a:spLocks noGrp="1"/>
          </p:cNvSpPr>
          <p:nvPr>
            <p:ph idx="1"/>
          </p:nvPr>
        </p:nvSpPr>
        <p:spPr bwMode="auto">
          <a:xfrm>
            <a:off x="457200" y="1935480"/>
            <a:ext cx="7829576" cy="4389120"/>
          </a:xfrm>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2" anchor="t" anchorCtr="0" compatLnSpc="1">
            <a:normAutofit fontScale="7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引言</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项目概述</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项目交付</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软件项目管理计划的演变</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1.4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参考资料</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1.5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术语和缩写词</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项目组织</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过程模型</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组织结构</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组织边界和接口</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2.4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项目责任</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管理过程</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管理目标和优先级</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假设、依赖性和限制</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风险管理</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3.4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监督与控制机制</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3.5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人员计划</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4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技术过程</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4.1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方法、工具和技术</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4.2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软件文档</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4.3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项目支持功能</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工作包、进度和预算</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5.1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工作包</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5.2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依赖性</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5.3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资源要求</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5.4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预算和资源分配</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5.5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进度表</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6  </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附加部分</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12.2 软件工程管理度量</a:t>
            </a:r>
            <a:endParaRPr lang="zh-CN" altLang="en-US"/>
          </a:p>
        </p:txBody>
      </p:sp>
      <p:sp>
        <p:nvSpPr>
          <p:cNvPr id="3" name="内容占位符 2"/>
          <p:cNvSpPr>
            <a:spLocks noGrp="1"/>
          </p:cNvSpPr>
          <p:nvPr>
            <p:ph idx="1"/>
          </p:nvPr>
        </p:nvSpPr>
        <p:spPr/>
        <p:txBody>
          <a:bodyPr/>
          <a:p>
            <a:r>
              <a:rPr lang="zh-CN" altLang="en-US"/>
              <a:t>软件工程管理最重要的内容是项目管理和过程管理，其基本目标是提高软件生产的效率和保证软件的质量。</a:t>
            </a:r>
            <a:endParaRPr lang="zh-CN" altLang="en-US"/>
          </a:p>
          <a:p>
            <a:r>
              <a:rPr lang="zh-CN" altLang="en-US"/>
              <a:t>软件工程管理度量主要分为项目度量和过程度量两大类。</a:t>
            </a:r>
            <a:endParaRPr lang="zh-CN" altLang="en-US"/>
          </a:p>
          <a:p>
            <a:pPr lvl="1"/>
            <a:r>
              <a:rPr lang="zh-CN" altLang="en-US"/>
              <a:t>软件项目度量是战术性活动，目的在于辅助项目开发的控制和决策，改进软件产品的质量。</a:t>
            </a:r>
            <a:endParaRPr lang="zh-CN" altLang="en-US"/>
          </a:p>
          <a:p>
            <a:pPr lvl="1"/>
            <a:r>
              <a:rPr lang="zh-CN" altLang="en-US"/>
              <a:t>软件过程度量是战略性活动，目的在于改进企业的软件开发过程，提高开发生产率。</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1"/>
          <p:cNvSpPr>
            <a:spLocks noGrp="1"/>
          </p:cNvSpPr>
          <p:nvPr>
            <p:ph type="title"/>
          </p:nvPr>
        </p:nvSpPr>
        <p:spPr/>
        <p:txBody>
          <a:bodyPr vert="horz" wrap="square" lIns="0" tIns="45720" rIns="0" bIns="0" anchor="b" anchorCtr="0"/>
          <a:p>
            <a:pPr eaLnBrk="1" hangingPunct="1"/>
            <a:r>
              <a:rPr lang="zh-CN" altLang="en-US" dirty="0"/>
              <a:t>软件度量过程</a:t>
            </a:r>
            <a:endParaRPr lang="zh-CN" altLang="en-US" dirty="0"/>
          </a:p>
        </p:txBody>
      </p:sp>
      <p:grpSp>
        <p:nvGrpSpPr>
          <p:cNvPr id="58371" name="Group 2"/>
          <p:cNvGrpSpPr/>
          <p:nvPr/>
        </p:nvGrpSpPr>
        <p:grpSpPr>
          <a:xfrm>
            <a:off x="1428750" y="2571750"/>
            <a:ext cx="6351588" cy="2928938"/>
            <a:chOff x="3390" y="5652"/>
            <a:chExt cx="5430" cy="3237"/>
          </a:xfrm>
        </p:grpSpPr>
        <p:grpSp>
          <p:nvGrpSpPr>
            <p:cNvPr id="58372" name="Group 4"/>
            <p:cNvGrpSpPr/>
            <p:nvPr/>
          </p:nvGrpSpPr>
          <p:grpSpPr>
            <a:xfrm>
              <a:off x="5925" y="6477"/>
              <a:ext cx="2880" cy="950"/>
              <a:chOff x="5940" y="5652"/>
              <a:chExt cx="2880" cy="950"/>
            </a:xfrm>
          </p:grpSpPr>
          <p:sp>
            <p:nvSpPr>
              <p:cNvPr id="58401" name="AutoShape 5"/>
              <p:cNvSpPr/>
              <p:nvPr/>
            </p:nvSpPr>
            <p:spPr>
              <a:xfrm>
                <a:off x="8100" y="5697"/>
                <a:ext cx="72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Calibri" panose="020F0502020204030204" pitchFamily="34" charset="0"/>
                  </a:rPr>
                  <a:t>测度</a:t>
                </a:r>
                <a:endParaRPr lang="zh-CN" altLang="en-US" sz="1800" dirty="0">
                  <a:solidFill>
                    <a:srgbClr val="000000"/>
                  </a:solidFill>
                  <a:latin typeface="Arial" panose="020B0604020202020204" pitchFamily="34" charset="0"/>
                </a:endParaRPr>
              </a:p>
            </p:txBody>
          </p:sp>
          <p:grpSp>
            <p:nvGrpSpPr>
              <p:cNvPr id="58402" name="Group 6"/>
              <p:cNvGrpSpPr/>
              <p:nvPr/>
            </p:nvGrpSpPr>
            <p:grpSpPr>
              <a:xfrm rot="5400000">
                <a:off x="6389" y="6315"/>
                <a:ext cx="482" cy="91"/>
                <a:chOff x="3750" y="1752"/>
                <a:chExt cx="520" cy="91"/>
              </a:xfrm>
            </p:grpSpPr>
            <p:sp>
              <p:nvSpPr>
                <p:cNvPr id="58407" name="Freeform 7"/>
                <p:cNvSpPr/>
                <p:nvPr/>
              </p:nvSpPr>
              <p:spPr>
                <a:xfrm>
                  <a:off x="4140" y="1752"/>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408" name="Line 8"/>
                <p:cNvSpPr/>
                <p:nvPr/>
              </p:nvSpPr>
              <p:spPr>
                <a:xfrm>
                  <a:off x="3750" y="1803"/>
                  <a:ext cx="454" cy="0"/>
                </a:xfrm>
                <a:prstGeom prst="line">
                  <a:avLst/>
                </a:prstGeom>
                <a:ln w="9525" cap="flat" cmpd="sng">
                  <a:solidFill>
                    <a:srgbClr val="000000"/>
                  </a:solidFill>
                  <a:prstDash val="solid"/>
                  <a:headEnd type="none" w="med" len="med"/>
                  <a:tailEnd type="none" w="med" len="med"/>
                </a:ln>
              </p:spPr>
            </p:sp>
          </p:grpSp>
          <p:grpSp>
            <p:nvGrpSpPr>
              <p:cNvPr id="58403" name="Group 9"/>
              <p:cNvGrpSpPr/>
              <p:nvPr/>
            </p:nvGrpSpPr>
            <p:grpSpPr>
              <a:xfrm>
                <a:off x="7200" y="5853"/>
                <a:ext cx="865" cy="68"/>
                <a:chOff x="5446" y="4803"/>
                <a:chExt cx="865" cy="91"/>
              </a:xfrm>
            </p:grpSpPr>
            <p:sp>
              <p:nvSpPr>
                <p:cNvPr id="58405" name="Freeform 10"/>
                <p:cNvSpPr/>
                <p:nvPr/>
              </p:nvSpPr>
              <p:spPr>
                <a:xfrm>
                  <a:off x="6181" y="4803"/>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406" name="Line 11"/>
                <p:cNvSpPr/>
                <p:nvPr/>
              </p:nvSpPr>
              <p:spPr>
                <a:xfrm>
                  <a:off x="5446" y="4839"/>
                  <a:ext cx="794" cy="0"/>
                </a:xfrm>
                <a:prstGeom prst="line">
                  <a:avLst/>
                </a:prstGeom>
                <a:ln w="9525" cap="flat" cmpd="sng">
                  <a:solidFill>
                    <a:srgbClr val="000000"/>
                  </a:solidFill>
                  <a:prstDash val="solid"/>
                  <a:headEnd type="none" w="med" len="med"/>
                  <a:tailEnd type="none" w="med" len="med"/>
                </a:ln>
              </p:spPr>
            </p:sp>
          </p:grpSp>
          <p:sp>
            <p:nvSpPr>
              <p:cNvPr id="58404" name="AutoShape 12"/>
              <p:cNvSpPr/>
              <p:nvPr/>
            </p:nvSpPr>
            <p:spPr>
              <a:xfrm>
                <a:off x="5940" y="5652"/>
                <a:ext cx="1361"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测量数据收集</a:t>
                </a:r>
                <a:endParaRPr lang="zh-CN" altLang="en-US" sz="1800" dirty="0">
                  <a:solidFill>
                    <a:srgbClr val="000000"/>
                  </a:solidFill>
                  <a:latin typeface="Arial" panose="020B0604020202020204" pitchFamily="34" charset="0"/>
                </a:endParaRPr>
              </a:p>
            </p:txBody>
          </p:sp>
        </p:grpSp>
        <p:grpSp>
          <p:nvGrpSpPr>
            <p:cNvPr id="58373" name="Group 13"/>
            <p:cNvGrpSpPr/>
            <p:nvPr/>
          </p:nvGrpSpPr>
          <p:grpSpPr>
            <a:xfrm>
              <a:off x="3390" y="5652"/>
              <a:ext cx="2586" cy="2161"/>
              <a:chOff x="3390" y="5652"/>
              <a:chExt cx="2586" cy="2161"/>
            </a:xfrm>
          </p:grpSpPr>
          <p:grpSp>
            <p:nvGrpSpPr>
              <p:cNvPr id="58389" name="Group 14"/>
              <p:cNvGrpSpPr/>
              <p:nvPr/>
            </p:nvGrpSpPr>
            <p:grpSpPr>
              <a:xfrm>
                <a:off x="5400" y="6699"/>
                <a:ext cx="520" cy="68"/>
                <a:chOff x="3750" y="1752"/>
                <a:chExt cx="520" cy="91"/>
              </a:xfrm>
            </p:grpSpPr>
            <p:sp>
              <p:nvSpPr>
                <p:cNvPr id="58399" name="Freeform 15"/>
                <p:cNvSpPr/>
                <p:nvPr/>
              </p:nvSpPr>
              <p:spPr>
                <a:xfrm>
                  <a:off x="4140" y="1752"/>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400" name="Line 16"/>
                <p:cNvSpPr/>
                <p:nvPr/>
              </p:nvSpPr>
              <p:spPr>
                <a:xfrm>
                  <a:off x="3750" y="1803"/>
                  <a:ext cx="454" cy="0"/>
                </a:xfrm>
                <a:prstGeom prst="line">
                  <a:avLst/>
                </a:prstGeom>
                <a:ln w="9525" cap="flat" cmpd="sng">
                  <a:solidFill>
                    <a:srgbClr val="000000"/>
                  </a:solidFill>
                  <a:prstDash val="solid"/>
                  <a:headEnd type="none" w="med" len="med"/>
                  <a:tailEnd type="none" w="med" len="med"/>
                </a:ln>
              </p:spPr>
            </p:sp>
          </p:grpSp>
          <p:sp>
            <p:nvSpPr>
              <p:cNvPr id="58390" name="Oval 17"/>
              <p:cNvSpPr/>
              <p:nvPr/>
            </p:nvSpPr>
            <p:spPr>
              <a:xfrm>
                <a:off x="3405" y="5652"/>
                <a:ext cx="1984" cy="907"/>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软件过程</a:t>
                </a:r>
                <a:endParaRPr lang="zh-CN" altLang="en-US" sz="1800" dirty="0">
                  <a:solidFill>
                    <a:srgbClr val="000000"/>
                  </a:solidFill>
                  <a:latin typeface="Arial" panose="020B0604020202020204" pitchFamily="34" charset="0"/>
                </a:endParaRPr>
              </a:p>
            </p:txBody>
          </p:sp>
          <p:sp>
            <p:nvSpPr>
              <p:cNvPr id="58391" name="Oval 18"/>
              <p:cNvSpPr/>
              <p:nvPr/>
            </p:nvSpPr>
            <p:spPr>
              <a:xfrm>
                <a:off x="3420" y="6276"/>
                <a:ext cx="1984" cy="907"/>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软件项目</a:t>
                </a:r>
                <a:endParaRPr lang="zh-CN" altLang="en-US" sz="1800" dirty="0">
                  <a:solidFill>
                    <a:srgbClr val="000000"/>
                  </a:solidFill>
                  <a:latin typeface="Arial" panose="020B0604020202020204" pitchFamily="34" charset="0"/>
                </a:endParaRPr>
              </a:p>
            </p:txBody>
          </p:sp>
          <p:sp>
            <p:nvSpPr>
              <p:cNvPr id="58392" name="Oval 19"/>
              <p:cNvSpPr/>
              <p:nvPr/>
            </p:nvSpPr>
            <p:spPr>
              <a:xfrm>
                <a:off x="3390" y="6906"/>
                <a:ext cx="1984" cy="907"/>
              </a:xfrm>
              <a:prstGeom prst="ellipse">
                <a:avLst/>
              </a:prstGeom>
              <a:solidFill>
                <a:srgbClr val="FFFFFF"/>
              </a:solidFill>
              <a:ln w="9525" cap="flat" cmpd="sng">
                <a:solidFill>
                  <a:srgbClr val="000000"/>
                </a:solidFill>
                <a:prstDash val="solid"/>
                <a:headEnd type="none" w="med" len="med"/>
                <a:tailEnd type="none" w="med" len="med"/>
              </a:ln>
            </p:spPr>
            <p:txBody>
              <a:bodyPr tIns="1080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软件产品</a:t>
                </a:r>
                <a:endParaRPr lang="zh-CN" altLang="en-US" sz="1800" dirty="0">
                  <a:solidFill>
                    <a:srgbClr val="000000"/>
                  </a:solidFill>
                  <a:latin typeface="Arial" panose="020B0604020202020204" pitchFamily="34" charset="0"/>
                </a:endParaRPr>
              </a:p>
            </p:txBody>
          </p:sp>
          <p:grpSp>
            <p:nvGrpSpPr>
              <p:cNvPr id="58393" name="Group 20"/>
              <p:cNvGrpSpPr/>
              <p:nvPr/>
            </p:nvGrpSpPr>
            <p:grpSpPr>
              <a:xfrm>
                <a:off x="5385" y="6099"/>
                <a:ext cx="586" cy="427"/>
                <a:chOff x="5400" y="5964"/>
                <a:chExt cx="586" cy="427"/>
              </a:xfrm>
            </p:grpSpPr>
            <p:sp>
              <p:nvSpPr>
                <p:cNvPr id="58397" name="Freeform 21"/>
                <p:cNvSpPr/>
                <p:nvPr/>
              </p:nvSpPr>
              <p:spPr>
                <a:xfrm rot="2700000">
                  <a:off x="5875" y="6280"/>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6350" cap="flat" cmpd="sng">
                  <a:solidFill>
                    <a:srgbClr val="000000">
                      <a:alpha val="100000"/>
                    </a:srgbClr>
                  </a:solidFill>
                  <a:prstDash val="solid"/>
                  <a:round/>
                  <a:headEnd type="none" w="med" len="med"/>
                  <a:tailEnd type="none" w="med" len="med"/>
                </a:ln>
              </p:spPr>
              <p:txBody>
                <a:bodyPr/>
                <a:p>
                  <a:endParaRPr lang="zh-CN" altLang="en-US"/>
                </a:p>
              </p:txBody>
            </p:sp>
            <p:sp>
              <p:nvSpPr>
                <p:cNvPr id="58398" name="Freeform 22"/>
                <p:cNvSpPr/>
                <p:nvPr/>
              </p:nvSpPr>
              <p:spPr>
                <a:xfrm>
                  <a:off x="5400" y="5964"/>
                  <a:ext cx="585" cy="375"/>
                </a:xfrm>
                <a:custGeom>
                  <a:avLst/>
                  <a:gdLst>
                    <a:gd name="txL" fmla="*/ 0 w 585"/>
                    <a:gd name="txT" fmla="*/ 0 h 375"/>
                    <a:gd name="txR" fmla="*/ 585 w 585"/>
                    <a:gd name="txB" fmla="*/ 375 h 375"/>
                  </a:gdLst>
                  <a:ahLst/>
                  <a:cxnLst>
                    <a:cxn ang="0">
                      <a:pos x="0" y="0"/>
                    </a:cxn>
                    <a:cxn ang="0">
                      <a:pos x="585" y="375"/>
                    </a:cxn>
                  </a:cxnLst>
                  <a:rect l="txL" t="txT" r="txR" b="txB"/>
                  <a:pathLst>
                    <a:path w="585" h="375">
                      <a:moveTo>
                        <a:pt x="0" y="0"/>
                      </a:moveTo>
                      <a:lnTo>
                        <a:pt x="585" y="37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nvGrpSpPr>
              <p:cNvPr id="58394" name="Group 23"/>
              <p:cNvGrpSpPr/>
              <p:nvPr/>
            </p:nvGrpSpPr>
            <p:grpSpPr>
              <a:xfrm>
                <a:off x="5385" y="6970"/>
                <a:ext cx="591" cy="413"/>
                <a:chOff x="5385" y="6970"/>
                <a:chExt cx="591" cy="413"/>
              </a:xfrm>
            </p:grpSpPr>
            <p:sp>
              <p:nvSpPr>
                <p:cNvPr id="58395" name="Freeform 24"/>
                <p:cNvSpPr/>
                <p:nvPr/>
              </p:nvSpPr>
              <p:spPr>
                <a:xfrm rot="-2700000">
                  <a:off x="5846" y="6970"/>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6350" cap="flat" cmpd="sng">
                  <a:solidFill>
                    <a:srgbClr val="000000">
                      <a:alpha val="100000"/>
                    </a:srgbClr>
                  </a:solidFill>
                  <a:prstDash val="solid"/>
                  <a:round/>
                  <a:headEnd type="none" w="med" len="med"/>
                  <a:tailEnd type="none" w="med" len="med"/>
                </a:ln>
              </p:spPr>
              <p:txBody>
                <a:bodyPr/>
                <a:p>
                  <a:endParaRPr lang="zh-CN" altLang="en-US"/>
                </a:p>
              </p:txBody>
            </p:sp>
            <p:sp>
              <p:nvSpPr>
                <p:cNvPr id="58396" name="Freeform 25"/>
                <p:cNvSpPr/>
                <p:nvPr/>
              </p:nvSpPr>
              <p:spPr>
                <a:xfrm>
                  <a:off x="5385" y="6975"/>
                  <a:ext cx="570" cy="408"/>
                </a:xfrm>
                <a:custGeom>
                  <a:avLst/>
                  <a:gdLst>
                    <a:gd name="txL" fmla="*/ 0 w 570"/>
                    <a:gd name="txT" fmla="*/ 0 h 408"/>
                    <a:gd name="txR" fmla="*/ 570 w 570"/>
                    <a:gd name="txB" fmla="*/ 408 h 408"/>
                  </a:gdLst>
                  <a:ahLst/>
                  <a:cxnLst>
                    <a:cxn ang="0">
                      <a:pos x="0" y="408"/>
                    </a:cxn>
                    <a:cxn ang="0">
                      <a:pos x="570" y="0"/>
                    </a:cxn>
                  </a:cxnLst>
                  <a:rect l="txL" t="txT" r="txR" b="txB"/>
                  <a:pathLst>
                    <a:path w="570" h="408">
                      <a:moveTo>
                        <a:pt x="0" y="408"/>
                      </a:moveTo>
                      <a:lnTo>
                        <a:pt x="570"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grpSp>
          <p:nvGrpSpPr>
            <p:cNvPr id="58374" name="Group 26"/>
            <p:cNvGrpSpPr/>
            <p:nvPr/>
          </p:nvGrpSpPr>
          <p:grpSpPr>
            <a:xfrm>
              <a:off x="5940" y="7419"/>
              <a:ext cx="2880" cy="950"/>
              <a:chOff x="5940" y="5652"/>
              <a:chExt cx="2880" cy="950"/>
            </a:xfrm>
          </p:grpSpPr>
          <p:sp>
            <p:nvSpPr>
              <p:cNvPr id="58381" name="AutoShape 27"/>
              <p:cNvSpPr/>
              <p:nvPr/>
            </p:nvSpPr>
            <p:spPr>
              <a:xfrm>
                <a:off x="8100" y="5697"/>
                <a:ext cx="72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Calibri" panose="020F0502020204030204" pitchFamily="34" charset="0"/>
                  </a:rPr>
                  <a:t>度量</a:t>
                </a:r>
                <a:endParaRPr lang="zh-CN" altLang="en-US" sz="1800" dirty="0">
                  <a:solidFill>
                    <a:srgbClr val="000000"/>
                  </a:solidFill>
                  <a:latin typeface="Arial" panose="020B0604020202020204" pitchFamily="34" charset="0"/>
                </a:endParaRPr>
              </a:p>
            </p:txBody>
          </p:sp>
          <p:grpSp>
            <p:nvGrpSpPr>
              <p:cNvPr id="58382" name="Group 28"/>
              <p:cNvGrpSpPr/>
              <p:nvPr/>
            </p:nvGrpSpPr>
            <p:grpSpPr>
              <a:xfrm rot="5400000">
                <a:off x="6389" y="6315"/>
                <a:ext cx="482" cy="91"/>
                <a:chOff x="3750" y="1752"/>
                <a:chExt cx="520" cy="91"/>
              </a:xfrm>
            </p:grpSpPr>
            <p:sp>
              <p:nvSpPr>
                <p:cNvPr id="58387" name="Freeform 29"/>
                <p:cNvSpPr/>
                <p:nvPr/>
              </p:nvSpPr>
              <p:spPr>
                <a:xfrm>
                  <a:off x="4140" y="1752"/>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388" name="Line 30"/>
                <p:cNvSpPr/>
                <p:nvPr/>
              </p:nvSpPr>
              <p:spPr>
                <a:xfrm>
                  <a:off x="3750" y="1803"/>
                  <a:ext cx="454" cy="0"/>
                </a:xfrm>
                <a:prstGeom prst="line">
                  <a:avLst/>
                </a:prstGeom>
                <a:ln w="9525" cap="flat" cmpd="sng">
                  <a:solidFill>
                    <a:srgbClr val="000000"/>
                  </a:solidFill>
                  <a:prstDash val="solid"/>
                  <a:headEnd type="none" w="med" len="med"/>
                  <a:tailEnd type="none" w="med" len="med"/>
                </a:ln>
              </p:spPr>
            </p:sp>
          </p:grpSp>
          <p:grpSp>
            <p:nvGrpSpPr>
              <p:cNvPr id="58383" name="Group 31"/>
              <p:cNvGrpSpPr/>
              <p:nvPr/>
            </p:nvGrpSpPr>
            <p:grpSpPr>
              <a:xfrm>
                <a:off x="7200" y="5853"/>
                <a:ext cx="865" cy="68"/>
                <a:chOff x="5446" y="4803"/>
                <a:chExt cx="865" cy="91"/>
              </a:xfrm>
            </p:grpSpPr>
            <p:sp>
              <p:nvSpPr>
                <p:cNvPr id="58385" name="Freeform 32"/>
                <p:cNvSpPr/>
                <p:nvPr/>
              </p:nvSpPr>
              <p:spPr>
                <a:xfrm>
                  <a:off x="6181" y="4803"/>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386" name="Line 33"/>
                <p:cNvSpPr/>
                <p:nvPr/>
              </p:nvSpPr>
              <p:spPr>
                <a:xfrm>
                  <a:off x="5446" y="4839"/>
                  <a:ext cx="794" cy="0"/>
                </a:xfrm>
                <a:prstGeom prst="line">
                  <a:avLst/>
                </a:prstGeom>
                <a:ln w="9525" cap="flat" cmpd="sng">
                  <a:solidFill>
                    <a:srgbClr val="000000"/>
                  </a:solidFill>
                  <a:prstDash val="solid"/>
                  <a:headEnd type="none" w="med" len="med"/>
                  <a:tailEnd type="none" w="med" len="med"/>
                </a:ln>
              </p:spPr>
            </p:sp>
          </p:grpSp>
          <p:sp>
            <p:nvSpPr>
              <p:cNvPr id="58384" name="AutoShape 34"/>
              <p:cNvSpPr/>
              <p:nvPr/>
            </p:nvSpPr>
            <p:spPr>
              <a:xfrm>
                <a:off x="5940" y="5652"/>
                <a:ext cx="1361"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度量计算</a:t>
                </a:r>
                <a:endParaRPr lang="zh-CN" altLang="en-US" sz="1800" dirty="0">
                  <a:solidFill>
                    <a:srgbClr val="000000"/>
                  </a:solidFill>
                  <a:latin typeface="Arial" panose="020B0604020202020204" pitchFamily="34" charset="0"/>
                </a:endParaRPr>
              </a:p>
            </p:txBody>
          </p:sp>
        </p:grpSp>
        <p:grpSp>
          <p:nvGrpSpPr>
            <p:cNvPr id="58375" name="Group 35"/>
            <p:cNvGrpSpPr/>
            <p:nvPr/>
          </p:nvGrpSpPr>
          <p:grpSpPr>
            <a:xfrm>
              <a:off x="5925" y="8379"/>
              <a:ext cx="2880" cy="510"/>
              <a:chOff x="5925" y="8379"/>
              <a:chExt cx="2880" cy="510"/>
            </a:xfrm>
          </p:grpSpPr>
          <p:sp>
            <p:nvSpPr>
              <p:cNvPr id="58376" name="AutoShape 36"/>
              <p:cNvSpPr/>
              <p:nvPr/>
            </p:nvSpPr>
            <p:spPr>
              <a:xfrm>
                <a:off x="8085" y="8424"/>
                <a:ext cx="72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Arial" panose="020B0604020202020204" pitchFamily="34" charset="0"/>
                  </a:rPr>
                  <a:t>测量</a:t>
                </a:r>
                <a:endParaRPr lang="zh-CN" altLang="en-US" sz="1800" dirty="0">
                  <a:solidFill>
                    <a:srgbClr val="000000"/>
                  </a:solidFill>
                  <a:latin typeface="Arial" panose="020B0604020202020204" pitchFamily="34" charset="0"/>
                </a:endParaRPr>
              </a:p>
            </p:txBody>
          </p:sp>
          <p:grpSp>
            <p:nvGrpSpPr>
              <p:cNvPr id="58377" name="Group 37"/>
              <p:cNvGrpSpPr/>
              <p:nvPr/>
            </p:nvGrpSpPr>
            <p:grpSpPr>
              <a:xfrm>
                <a:off x="7185" y="8580"/>
                <a:ext cx="865" cy="68"/>
                <a:chOff x="5446" y="4803"/>
                <a:chExt cx="865" cy="91"/>
              </a:xfrm>
            </p:grpSpPr>
            <p:sp>
              <p:nvSpPr>
                <p:cNvPr id="58379" name="Freeform 38"/>
                <p:cNvSpPr/>
                <p:nvPr/>
              </p:nvSpPr>
              <p:spPr>
                <a:xfrm>
                  <a:off x="6181" y="4803"/>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58380" name="Line 39"/>
                <p:cNvSpPr/>
                <p:nvPr/>
              </p:nvSpPr>
              <p:spPr>
                <a:xfrm>
                  <a:off x="5446" y="4839"/>
                  <a:ext cx="794" cy="0"/>
                </a:xfrm>
                <a:prstGeom prst="line">
                  <a:avLst/>
                </a:prstGeom>
                <a:ln w="9525" cap="flat" cmpd="sng">
                  <a:solidFill>
                    <a:srgbClr val="000000"/>
                  </a:solidFill>
                  <a:prstDash val="solid"/>
                  <a:headEnd type="none" w="med" len="med"/>
                  <a:tailEnd type="none" w="med" len="med"/>
                </a:ln>
              </p:spPr>
            </p:sp>
          </p:grpSp>
          <p:sp>
            <p:nvSpPr>
              <p:cNvPr id="58378" name="AutoShape 40"/>
              <p:cNvSpPr/>
              <p:nvPr/>
            </p:nvSpPr>
            <p:spPr>
              <a:xfrm>
                <a:off x="5925" y="8379"/>
                <a:ext cx="1361" cy="510"/>
              </a:xfrm>
              <a:prstGeom prst="roundRect">
                <a:avLst>
                  <a:gd name="adj" fmla="val 16667"/>
                </a:avLst>
              </a:prstGeom>
              <a:solidFill>
                <a:srgbClr val="FFFFFF"/>
              </a:solidFill>
              <a:ln w="9525" cap="flat" cmpd="sng">
                <a:solidFill>
                  <a:srgbClr val="000000"/>
                </a:solidFill>
                <a:prstDash val="solid"/>
                <a:headEnd type="none" w="med" len="med"/>
                <a:tailEnd type="none" w="med" len="med"/>
              </a:ln>
            </p:spPr>
            <p:txBody>
              <a:bodyPr lIns="18000" tIns="54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度量评价</a:t>
                </a:r>
                <a:endParaRPr lang="zh-CN" altLang="en-US" sz="1800" dirty="0">
                  <a:solidFill>
                    <a:srgbClr val="000000"/>
                  </a:solidFill>
                  <a:latin typeface="Arial" panose="020B0604020202020204" pitchFamily="34" charset="0"/>
                </a:endParaRPr>
              </a:p>
            </p:txBody>
          </p:sp>
        </p:gr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软件过程度量</a:t>
            </a:r>
            <a:endParaRPr lang="zh-CN" altLang="en-US"/>
          </a:p>
        </p:txBody>
      </p:sp>
      <p:sp>
        <p:nvSpPr>
          <p:cNvPr id="3" name="内容占位符 2"/>
          <p:cNvSpPr>
            <a:spLocks noGrp="1"/>
          </p:cNvSpPr>
          <p:nvPr>
            <p:ph idx="1"/>
          </p:nvPr>
        </p:nvSpPr>
        <p:spPr/>
        <p:txBody>
          <a:bodyPr/>
          <a:p>
            <a:r>
              <a:rPr lang="zh-CN" altLang="en-US"/>
              <a:t>软件过程度量对于组织提高其整体的过程成熟度能够提供很大的帮助，并给出一组软件过程度量规则：</a:t>
            </a:r>
            <a:endParaRPr lang="zh-CN" altLang="en-US"/>
          </a:p>
          <a:p>
            <a:r>
              <a:rPr lang="zh-CN" altLang="en-US"/>
              <a:t>（1）解释度量数据时使用常识，并考虑组织的敏感性。</a:t>
            </a:r>
            <a:endParaRPr lang="zh-CN" altLang="en-US"/>
          </a:p>
          <a:p>
            <a:r>
              <a:rPr lang="zh-CN" altLang="en-US"/>
              <a:t>（2）提供测量和度量结果的反馈。</a:t>
            </a:r>
            <a:endParaRPr lang="zh-CN" altLang="en-US"/>
          </a:p>
          <a:p>
            <a:r>
              <a:rPr lang="zh-CN" altLang="en-US"/>
              <a:t>（3）不要使用度量评价个人。</a:t>
            </a:r>
            <a:endParaRPr lang="zh-CN" altLang="en-US"/>
          </a:p>
          <a:p>
            <a:r>
              <a:rPr lang="zh-CN" altLang="en-US"/>
              <a:t>（4）制定清晰的目标和为达到目标而要使用的度量。</a:t>
            </a:r>
            <a:endParaRPr lang="zh-CN" altLang="en-US"/>
          </a:p>
          <a:p>
            <a:r>
              <a:rPr lang="zh-CN" altLang="en-US"/>
              <a:t>（5）综合考虑度量。</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软件项目度量</a:t>
            </a:r>
            <a:endParaRPr lang="zh-CN" altLang="en-US"/>
          </a:p>
        </p:txBody>
      </p:sp>
      <p:sp>
        <p:nvSpPr>
          <p:cNvPr id="3" name="内容占位符 2"/>
          <p:cNvSpPr>
            <a:spLocks noGrp="1"/>
          </p:cNvSpPr>
          <p:nvPr>
            <p:ph idx="1"/>
          </p:nvPr>
        </p:nvSpPr>
        <p:spPr/>
        <p:txBody>
          <a:bodyPr/>
          <a:p>
            <a:r>
              <a:rPr lang="zh-CN" altLang="en-US"/>
              <a:t>软件项目度量使得软件项目组织能够对一个待开发的软件进行估算、计划和组织实施。例如，包括软件规模和成本的估计、质量控制和评估、生产率评估等</a:t>
            </a:r>
            <a:endParaRPr lang="zh-CN" altLang="en-US"/>
          </a:p>
          <a:p>
            <a:r>
              <a:rPr lang="zh-CN" altLang="en-US"/>
              <a:t>软件项目度量常用在估算阶段</a:t>
            </a:r>
            <a:endParaRPr lang="zh-CN" altLang="en-US"/>
          </a:p>
          <a:p>
            <a:r>
              <a:rPr lang="zh-CN" altLang="en-US"/>
              <a:t>软件项目度量的目的是双重的</a:t>
            </a:r>
            <a:endParaRPr lang="zh-CN" altLang="en-US"/>
          </a:p>
          <a:p>
            <a:pPr lvl="1"/>
            <a:r>
              <a:rPr lang="zh-CN" altLang="en-US"/>
              <a:t>利用软件项目度量能够对开发进度进行必要的调整，同时可以避免延迟，并减少潜在的问题及风险，从而使得开发时间减到最少。</a:t>
            </a:r>
            <a:endParaRPr lang="zh-CN" altLang="en-US"/>
          </a:p>
          <a:p>
            <a:pPr lvl="1"/>
            <a:r>
              <a:rPr lang="zh-CN" altLang="en-US"/>
              <a:t>可利用软件项目度量在项目进行过程中评估产品质量，必要时可调整技术方法以提高质量。</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1"/>
          <p:cNvSpPr>
            <a:spLocks noGrp="1"/>
          </p:cNvSpPr>
          <p:nvPr>
            <p:ph type="title"/>
          </p:nvPr>
        </p:nvSpPr>
        <p:spPr/>
        <p:txBody>
          <a:bodyPr vert="horz" wrap="square" lIns="0" tIns="45720" rIns="0" bIns="0" anchor="b" anchorCtr="0"/>
          <a:p>
            <a:pPr eaLnBrk="1" hangingPunct="1"/>
            <a:r>
              <a:rPr lang="en-US" altLang="zh-CN" b="1" dirty="0"/>
              <a:t>12.3 </a:t>
            </a:r>
            <a:r>
              <a:rPr lang="zh-CN" altLang="en-US" b="1" dirty="0"/>
              <a:t>软件风险管理</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对策：</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项目风险需要识别、分析、应对和监控</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整个项目的风险管理应有一个计划</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可考虑前人总结出来的风险应对策略</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管理步骤</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风险识别</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风险估计</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风险管理策略</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风险解决</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风险监控</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1"/>
          <p:cNvSpPr>
            <a:spLocks noGrp="1"/>
          </p:cNvSpPr>
          <p:nvPr>
            <p:ph type="title"/>
          </p:nvPr>
        </p:nvSpPr>
        <p:spPr/>
        <p:txBody>
          <a:bodyPr vert="horz" wrap="square" lIns="0" tIns="45720" rIns="0" bIns="0" anchor="b" anchorCtr="0"/>
          <a:p>
            <a:pPr eaLnBrk="1" hangingPunct="1"/>
            <a:r>
              <a:rPr lang="zh-CN" altLang="en-US" b="1" dirty="0"/>
              <a:t>风险识别</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软件风险</a:t>
            </a: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项目风险</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技术风险</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商业风险</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检查内容：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产品规模风险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检查与软件总体规模相关的风险；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商业影响风险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检查与管理或市场的约束相关的风险；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与客户相关的风险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检查与客户素质和沟通能力相关的风险；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过程风险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检查与软件过程定义和开发相关的风险；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技术风险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检查与软件的复杂性和系统所包含的技术成熟度相关的风险；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开发环境风险</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检查与开发工具的可用性和质量相关的风险；</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人员结构和经验风险</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1"/>
          <p:cNvSpPr>
            <a:spLocks noGrp="1"/>
          </p:cNvSpPr>
          <p:nvPr>
            <p:ph type="title"/>
          </p:nvPr>
        </p:nvSpPr>
        <p:spPr/>
        <p:txBody>
          <a:bodyPr vert="horz" wrap="square" lIns="0" tIns="45720" rIns="0" bIns="0" anchor="b" anchorCtr="0"/>
          <a:p>
            <a:pPr eaLnBrk="1" hangingPunct="1"/>
            <a:r>
              <a:rPr lang="zh-CN" altLang="en-US" b="1" dirty="0"/>
              <a:t>风险预测</a:t>
            </a:r>
            <a:endParaRPr lang="zh-CN" altLang="en-US" dirty="0"/>
          </a:p>
        </p:txBody>
      </p:sp>
      <p:sp>
        <p:nvSpPr>
          <p:cNvPr id="61443" name="内容占位符 2"/>
          <p:cNvSpPr>
            <a:spLocks noGrp="1"/>
          </p:cNvSpPr>
          <p:nvPr>
            <p:ph idx="1"/>
          </p:nvPr>
        </p:nvSpPr>
        <p:spPr/>
        <p:txBody>
          <a:bodyPr vert="horz" wrap="square" lIns="91440" tIns="45720" rIns="91440" bIns="45720" anchor="t" anchorCtr="0"/>
          <a:p>
            <a:pPr eaLnBrk="1" hangingPunct="1"/>
            <a:r>
              <a:rPr lang="zh-CN" altLang="en-US" dirty="0"/>
              <a:t>风险预测，又可称为风险估计（</a:t>
            </a:r>
            <a:r>
              <a:rPr lang="en-US" altLang="zh-CN" dirty="0"/>
              <a:t>Risk Estimation</a:t>
            </a:r>
            <a:r>
              <a:rPr lang="zh-CN" altLang="en-US" dirty="0"/>
              <a:t>）：</a:t>
            </a:r>
            <a:endParaRPr lang="en-US" altLang="zh-CN" dirty="0"/>
          </a:p>
          <a:p>
            <a:pPr lvl="1" eaLnBrk="1" hangingPunct="1"/>
            <a:r>
              <a:rPr lang="zh-CN" altLang="en-US" dirty="0"/>
              <a:t>包括风险发生的可能性</a:t>
            </a:r>
            <a:endParaRPr lang="en-US" altLang="zh-CN" dirty="0"/>
          </a:p>
          <a:p>
            <a:pPr lvl="2" eaLnBrk="1" hangingPunct="1"/>
            <a:r>
              <a:rPr lang="zh-CN" altLang="en-US" dirty="0"/>
              <a:t>建立风险可能性尺度</a:t>
            </a:r>
            <a:endParaRPr lang="en-US" altLang="zh-CN" dirty="0"/>
          </a:p>
          <a:p>
            <a:pPr lvl="2" eaLnBrk="1" hangingPunct="1"/>
            <a:r>
              <a:rPr lang="zh-CN" altLang="en-US" dirty="0"/>
              <a:t>使用的是概率尺度</a:t>
            </a:r>
            <a:endParaRPr lang="en-US" altLang="zh-CN" dirty="0"/>
          </a:p>
          <a:p>
            <a:pPr lvl="1" eaLnBrk="1" hangingPunct="1"/>
            <a:r>
              <a:rPr lang="zh-CN" altLang="en-US" dirty="0"/>
              <a:t>风险发生所产生的后果</a:t>
            </a:r>
            <a:endParaRPr lang="en-US" altLang="zh-CN" dirty="0"/>
          </a:p>
          <a:p>
            <a:pPr lvl="2" eaLnBrk="1" hangingPunct="1"/>
            <a:r>
              <a:rPr lang="zh-CN" altLang="en-US" dirty="0"/>
              <a:t>估计风险对产品和项目的影响</a:t>
            </a:r>
            <a:endParaRPr lang="en-US" altLang="zh-CN" dirty="0"/>
          </a:p>
          <a:p>
            <a:pPr lvl="2" eaLnBrk="1" hangingPunct="1"/>
            <a:r>
              <a:rPr lang="zh-CN" altLang="en-US" dirty="0"/>
              <a:t>使用定性的描述</a:t>
            </a:r>
            <a:endParaRPr lang="en-US" altLang="zh-CN" dirty="0"/>
          </a:p>
          <a:p>
            <a:pPr lvl="2" eaLnBrk="1" hangingPunct="1"/>
            <a:r>
              <a:rPr lang="zh-CN" altLang="en-US" dirty="0"/>
              <a:t>三个因素：风险的性质、范围和时间</a:t>
            </a:r>
            <a:endParaRPr lang="en-US" altLang="zh-CN" dirty="0"/>
          </a:p>
          <a:p>
            <a:pPr eaLnBrk="1" hangingPunct="1"/>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1"/>
          <p:cNvSpPr>
            <a:spLocks noGrp="1"/>
          </p:cNvSpPr>
          <p:nvPr>
            <p:ph type="title"/>
          </p:nvPr>
        </p:nvSpPr>
        <p:spPr/>
        <p:txBody>
          <a:bodyPr vert="horz" wrap="square" lIns="0" tIns="45720" rIns="0" bIns="0" anchor="b" anchorCtr="0"/>
          <a:p>
            <a:pPr eaLnBrk="1" hangingPunct="1"/>
            <a:r>
              <a:rPr lang="zh-CN" altLang="en-US" dirty="0"/>
              <a:t>风险管理（规避）</a:t>
            </a:r>
            <a:endParaRPr lang="zh-CN" altLang="en-US" dirty="0"/>
          </a:p>
        </p:txBody>
      </p:sp>
      <p:sp>
        <p:nvSpPr>
          <p:cNvPr id="62467" name="内容占位符 2"/>
          <p:cNvSpPr>
            <a:spLocks noGrp="1"/>
          </p:cNvSpPr>
          <p:nvPr>
            <p:ph idx="1"/>
          </p:nvPr>
        </p:nvSpPr>
        <p:spPr/>
        <p:txBody>
          <a:bodyPr vert="horz" wrap="square" lIns="91440" tIns="45720" rIns="91440" bIns="45720" anchor="t" anchorCtr="0"/>
          <a:p>
            <a:pPr eaLnBrk="1" hangingPunct="1"/>
            <a:r>
              <a:rPr lang="zh-CN" altLang="en-US" dirty="0"/>
              <a:t>风险驾驭</a:t>
            </a:r>
            <a:endParaRPr lang="en-US" altLang="zh-CN" dirty="0"/>
          </a:p>
          <a:p>
            <a:pPr lvl="1" eaLnBrk="1" hangingPunct="1"/>
            <a:r>
              <a:rPr lang="zh-CN" altLang="en-US" dirty="0"/>
              <a:t>考虑风险出现的概率</a:t>
            </a:r>
            <a:endParaRPr lang="en-US" altLang="zh-CN" dirty="0"/>
          </a:p>
          <a:p>
            <a:pPr lvl="1" eaLnBrk="1" hangingPunct="1"/>
            <a:r>
              <a:rPr lang="zh-CN" altLang="en-US" dirty="0"/>
              <a:t>产生的影响</a:t>
            </a:r>
            <a:endParaRPr lang="en-US" altLang="zh-CN" dirty="0"/>
          </a:p>
          <a:p>
            <a:pPr lvl="1" eaLnBrk="1" hangingPunct="1"/>
            <a:r>
              <a:rPr lang="zh-CN" altLang="en-US" dirty="0"/>
              <a:t>处理风险的策略</a:t>
            </a:r>
            <a:endParaRPr lang="en-US" altLang="zh-CN" dirty="0"/>
          </a:p>
          <a:p>
            <a:pPr eaLnBrk="1" hangingPunct="1"/>
            <a:r>
              <a:rPr lang="zh-CN" altLang="en-US" dirty="0"/>
              <a:t>风险监控</a:t>
            </a:r>
            <a:endParaRPr lang="en-US" altLang="zh-CN" dirty="0"/>
          </a:p>
          <a:p>
            <a:pPr lvl="1" eaLnBrk="1" hangingPunct="1"/>
            <a:r>
              <a:rPr lang="zh-CN" altLang="en-US" dirty="0"/>
              <a:t>评估</a:t>
            </a:r>
            <a:endParaRPr lang="en-US" altLang="zh-CN" dirty="0"/>
          </a:p>
          <a:p>
            <a:pPr eaLnBrk="1" hangingPunct="1"/>
            <a:r>
              <a:rPr lang="zh-CN" altLang="en-US" dirty="0"/>
              <a:t>风险成本</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
          <p:cNvSpPr>
            <a:spLocks noGrp="1"/>
          </p:cNvSpPr>
          <p:nvPr>
            <p:ph type="title"/>
          </p:nvPr>
        </p:nvSpPr>
        <p:spPr/>
        <p:txBody>
          <a:bodyPr vert="horz" wrap="square" lIns="0" tIns="45720" rIns="0" bIns="0" anchor="b" anchorCtr="0"/>
          <a:p>
            <a:pPr eaLnBrk="1" hangingPunct="1"/>
            <a:r>
              <a:rPr lang="en-US" altLang="zh-CN" b="1" dirty="0"/>
              <a:t>11.1</a:t>
            </a:r>
            <a:r>
              <a:rPr lang="zh-CN" altLang="en-US" b="1" dirty="0"/>
              <a:t>软件维护概述</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软件维护主要工作就是在软件运行和维护阶段对软件产品所进行必要的调整和修改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维护的原因：</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在运行中发现在测试阶段未能发现的潜在软件错误和设计缺陷；</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根据实际情况，需要改进软件设计，以增强软件的功能，提高软件的性能；</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要求在某环境下已运行的软件能适应特定的硬件、软件、外部设备和通信设备等新的工作环境，或是要求适应已变动的数据或文件；</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为使投入运行的软件与其它相关的程序有良好的接口，以利于协同工作；</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为使运行软件的应用范围得到必要的扩充</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1"/>
          <p:cNvSpPr>
            <a:spLocks noGrp="1"/>
          </p:cNvSpPr>
          <p:nvPr>
            <p:ph type="title"/>
          </p:nvPr>
        </p:nvSpPr>
        <p:spPr/>
        <p:txBody>
          <a:bodyPr vert="horz" wrap="square" lIns="0" tIns="45720" rIns="0" bIns="0" anchor="b" anchorCtr="0"/>
          <a:p>
            <a:pPr eaLnBrk="1" hangingPunct="1"/>
            <a:r>
              <a:rPr lang="en-US" altLang="zh-CN" b="1" dirty="0"/>
              <a:t>12.4</a:t>
            </a:r>
            <a:r>
              <a:rPr lang="zh-CN" altLang="en-US" b="1" dirty="0"/>
              <a:t>软件配置管理</a:t>
            </a:r>
            <a:endParaRPr lang="zh-CN" altLang="en-US" dirty="0"/>
          </a:p>
        </p:txBody>
      </p:sp>
      <p:sp>
        <p:nvSpPr>
          <p:cNvPr id="63491" name="内容占位符 2"/>
          <p:cNvSpPr>
            <a:spLocks noGrp="1"/>
          </p:cNvSpPr>
          <p:nvPr>
            <p:ph idx="1"/>
          </p:nvPr>
        </p:nvSpPr>
        <p:spPr/>
        <p:txBody>
          <a:bodyPr vert="horz" wrap="square" lIns="91440" tIns="45720" rIns="91440" bIns="45720" anchor="t" anchorCtr="0"/>
          <a:p>
            <a:pPr eaLnBrk="1" hangingPunct="1"/>
            <a:r>
              <a:rPr lang="zh-CN" altLang="en-US" dirty="0"/>
              <a:t>软件配置（</a:t>
            </a:r>
            <a:r>
              <a:rPr lang="en-US" altLang="zh-CN" dirty="0"/>
              <a:t>Software Configuration</a:t>
            </a:r>
            <a:r>
              <a:rPr lang="zh-CN" altLang="en-US" dirty="0"/>
              <a:t>）是一个软件各种形式、各种版本的文档和程序的总称</a:t>
            </a:r>
            <a:endParaRPr lang="en-US" altLang="zh-CN" dirty="0"/>
          </a:p>
          <a:p>
            <a:pPr eaLnBrk="1" hangingPunct="1"/>
            <a:r>
              <a:rPr lang="zh-CN" altLang="en-US" dirty="0"/>
              <a:t>软件配置管理（</a:t>
            </a:r>
            <a:r>
              <a:rPr lang="en-US" altLang="zh-CN" dirty="0"/>
              <a:t>SCM</a:t>
            </a:r>
            <a:r>
              <a:rPr lang="zh-CN" altLang="en-US" dirty="0"/>
              <a:t>，</a:t>
            </a:r>
            <a:r>
              <a:rPr lang="en-US" altLang="zh-CN" dirty="0"/>
              <a:t>Software Configuration Management</a:t>
            </a:r>
            <a:r>
              <a:rPr lang="zh-CN" altLang="en-US" dirty="0"/>
              <a:t>）是对软件变更（或称为进化）过程的管理</a:t>
            </a:r>
            <a:endParaRPr lang="en-US" altLang="zh-CN" dirty="0"/>
          </a:p>
          <a:p>
            <a:pPr lvl="1" eaLnBrk="1" hangingPunct="1"/>
            <a:r>
              <a:rPr lang="zh-CN" altLang="en-US" dirty="0"/>
              <a:t>变更不可避免</a:t>
            </a:r>
            <a:endParaRPr lang="en-US" altLang="zh-CN" dirty="0"/>
          </a:p>
          <a:p>
            <a:pPr lvl="1" eaLnBrk="1" hangingPunct="1"/>
            <a:r>
              <a:rPr lang="zh-CN" altLang="en-US" dirty="0"/>
              <a:t>管理变更的能力是项目成败的关键</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1"/>
          <p:cNvSpPr>
            <a:spLocks noGrp="1"/>
          </p:cNvSpPr>
          <p:nvPr>
            <p:ph type="title"/>
          </p:nvPr>
        </p:nvSpPr>
        <p:spPr/>
        <p:txBody>
          <a:bodyPr vert="horz" wrap="square" lIns="0" tIns="45720" rIns="0" bIns="0" anchor="b" anchorCtr="0"/>
          <a:p>
            <a:pPr eaLnBrk="1" hangingPunct="1"/>
            <a:r>
              <a:rPr lang="zh-CN" altLang="en-US" b="1" dirty="0"/>
              <a:t>基本概念</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软件变更</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新的商业或市场条件，引起产品需求或业务流程（规则）的变化。</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新的客户需要，要求修改软件系统产生的数据、产品提供的功能，或基于计算机系统提供的服务。</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改组或减小企业规模，导致项目优先级或软件工程队伍结构的变化。</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预算或进度的限制，导致系统或产品的重定义。</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软件配置项</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计算机程序（源程序和执行代码）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软件（产品）文档（技术文档和用户文档）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以及数据</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1"/>
          <p:cNvSpPr>
            <a:spLocks noGrp="1"/>
          </p:cNvSpPr>
          <p:nvPr>
            <p:ph type="title"/>
          </p:nvPr>
        </p:nvSpPr>
        <p:spPr/>
        <p:txBody>
          <a:bodyPr vert="horz" wrap="square" lIns="0" tIns="45720" rIns="0" bIns="0" anchor="b" anchorCtr="0"/>
          <a:p>
            <a:pPr eaLnBrk="1" hangingPunct="1"/>
            <a:r>
              <a:rPr lang="zh-CN" altLang="en-US" b="1" dirty="0"/>
              <a:t>基本概念</a:t>
            </a:r>
            <a:endParaRPr lang="zh-CN" altLang="en-US" dirty="0"/>
          </a:p>
        </p:txBody>
      </p:sp>
      <p:sp>
        <p:nvSpPr>
          <p:cNvPr id="65539" name="内容占位符 2"/>
          <p:cNvSpPr>
            <a:spLocks noGrp="1"/>
          </p:cNvSpPr>
          <p:nvPr>
            <p:ph idx="1"/>
          </p:nvPr>
        </p:nvSpPr>
        <p:spPr/>
        <p:txBody>
          <a:bodyPr vert="horz" wrap="square" lIns="91440" tIns="45720" rIns="91440" bIns="45720" anchor="t" anchorCtr="0"/>
          <a:p>
            <a:pPr eaLnBrk="1" hangingPunct="1"/>
            <a:r>
              <a:rPr lang="zh-CN" altLang="en-US" dirty="0"/>
              <a:t>各个阶段产品的复审时间均称为基线（</a:t>
            </a:r>
            <a:r>
              <a:rPr lang="en-US" altLang="zh-CN" dirty="0"/>
              <a:t>Base Lines</a:t>
            </a:r>
            <a:r>
              <a:rPr lang="zh-CN" altLang="en-US" dirty="0"/>
              <a:t>）</a:t>
            </a:r>
            <a:endParaRPr lang="en-US" altLang="zh-CN" dirty="0"/>
          </a:p>
          <a:p>
            <a:pPr eaLnBrk="1" hangingPunct="1"/>
            <a:r>
              <a:rPr lang="zh-CN" altLang="en-US" dirty="0"/>
              <a:t>基线是软件过程中的里程碑，其标志就是有一个或多个</a:t>
            </a:r>
            <a:r>
              <a:rPr lang="en-US" altLang="zh-CN" dirty="0"/>
              <a:t>SCI</a:t>
            </a:r>
            <a:r>
              <a:rPr lang="zh-CN" altLang="en-US" dirty="0"/>
              <a:t>的交付</a:t>
            </a:r>
            <a:endParaRPr lang="en-US" altLang="zh-CN" dirty="0"/>
          </a:p>
          <a:p>
            <a:pPr eaLnBrk="1" hangingPunct="1"/>
            <a:r>
              <a:rPr lang="zh-CN" altLang="en-US" dirty="0"/>
              <a:t>重要原则：基线之前变更自由，基线之后必须严格变更管理</a:t>
            </a:r>
            <a:endParaRPr lang="en-US" altLang="zh-CN" dirty="0"/>
          </a:p>
          <a:p>
            <a:pPr eaLnBrk="1" hangingPunct="1"/>
            <a:r>
              <a:rPr lang="zh-CN" altLang="en-US" dirty="0"/>
              <a:t>所有基线</a:t>
            </a:r>
            <a:r>
              <a:rPr lang="en-US" altLang="zh-CN" dirty="0"/>
              <a:t>SCI</a:t>
            </a:r>
            <a:r>
              <a:rPr lang="zh-CN" altLang="en-US" dirty="0"/>
              <a:t>被放置到项目配置数据库（或称为中心数据库）中</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1"/>
          <p:cNvSpPr>
            <a:spLocks noGrp="1"/>
          </p:cNvSpPr>
          <p:nvPr>
            <p:ph type="title"/>
          </p:nvPr>
        </p:nvSpPr>
        <p:spPr/>
        <p:txBody>
          <a:bodyPr vert="horz" wrap="square" lIns="0" tIns="45720" rIns="0" bIns="0" anchor="b" anchorCtr="0"/>
          <a:p>
            <a:pPr eaLnBrk="1" hangingPunct="1"/>
            <a:r>
              <a:rPr lang="zh-CN" altLang="en-US" dirty="0"/>
              <a:t>软件配置管理</a:t>
            </a:r>
            <a:r>
              <a:rPr lang="zh-CN" altLang="en-US" dirty="0"/>
              <a:t>活动</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配置管理规划</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定义哪些</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SCI</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需要管理，以及识别这些</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SCI</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的形式模式</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说明由谁负责配置管理规程，并把受控</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SCI</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提交给配置管理团队</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用于变更控制和版本管理的配置管理策略</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描述配置管理过程的记录，以及该记录应该被维护的形式</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描述配置管理所使用的工具和使用这些工具的过程</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定义将用于记录配置信息的配置数据库</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变更管理：启动变更过程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版本和发布管理</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版本发布管理负责确定发布时间、分发渠道、编制和管理发布文档，以及协助安装新的版本</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标题 1"/>
          <p:cNvSpPr>
            <a:spLocks noGrp="1"/>
          </p:cNvSpPr>
          <p:nvPr>
            <p:ph type="title"/>
          </p:nvPr>
        </p:nvSpPr>
        <p:spPr/>
        <p:txBody>
          <a:bodyPr vert="horz" wrap="square" lIns="0" tIns="45720" rIns="0" bIns="0" anchor="b" anchorCtr="0"/>
          <a:p>
            <a:pPr eaLnBrk="1" hangingPunct="1"/>
            <a:r>
              <a:rPr lang="en-US" altLang="zh-CN" b="1" dirty="0"/>
              <a:t>SCM</a:t>
            </a:r>
            <a:r>
              <a:rPr lang="zh-CN" altLang="en-US" b="1" dirty="0"/>
              <a:t>中心存储库</a:t>
            </a:r>
            <a:endParaRPr lang="zh-CN" altLang="en-US" dirty="0"/>
          </a:p>
        </p:txBody>
      </p:sp>
      <p:sp>
        <p:nvSpPr>
          <p:cNvPr id="67587" name="内容占位符 2"/>
          <p:cNvSpPr>
            <a:spLocks noGrp="1"/>
          </p:cNvSpPr>
          <p:nvPr>
            <p:ph idx="1"/>
          </p:nvPr>
        </p:nvSpPr>
        <p:spPr/>
        <p:txBody>
          <a:bodyPr vert="horz" wrap="square" lIns="91440" tIns="45720" rIns="91440" bIns="45720" anchor="t" anchorCtr="0"/>
          <a:p>
            <a:pPr eaLnBrk="1" hangingPunct="1"/>
            <a:r>
              <a:rPr lang="en-US" altLang="zh-CN" dirty="0"/>
              <a:t>SCM</a:t>
            </a:r>
            <a:r>
              <a:rPr lang="zh-CN" altLang="en-US" dirty="0"/>
              <a:t>中心存储库是一组机制和数据结构</a:t>
            </a:r>
            <a:endParaRPr lang="en-US" altLang="zh-CN" dirty="0"/>
          </a:p>
          <a:p>
            <a:pPr eaLnBrk="1" hangingPunct="1"/>
            <a:r>
              <a:rPr lang="zh-CN" altLang="en-US" dirty="0"/>
              <a:t>功能：</a:t>
            </a:r>
            <a:endParaRPr lang="zh-CN" altLang="en-US" dirty="0"/>
          </a:p>
          <a:p>
            <a:pPr lvl="1" eaLnBrk="1" hangingPunct="1"/>
            <a:r>
              <a:rPr lang="zh-CN" altLang="en-US" dirty="0"/>
              <a:t>数据完整性</a:t>
            </a:r>
            <a:endParaRPr lang="zh-CN" altLang="en-US" dirty="0"/>
          </a:p>
          <a:p>
            <a:pPr lvl="1" eaLnBrk="1" hangingPunct="1"/>
            <a:r>
              <a:rPr lang="zh-CN" altLang="en-US" dirty="0"/>
              <a:t>信息共享</a:t>
            </a:r>
            <a:endParaRPr lang="zh-CN" altLang="en-US" dirty="0"/>
          </a:p>
          <a:p>
            <a:pPr lvl="1" eaLnBrk="1" hangingPunct="1"/>
            <a:r>
              <a:rPr lang="zh-CN" altLang="en-US" dirty="0"/>
              <a:t>工具集成</a:t>
            </a:r>
            <a:endParaRPr lang="zh-CN" altLang="en-US" dirty="0"/>
          </a:p>
          <a:p>
            <a:pPr lvl="1" eaLnBrk="1" hangingPunct="1"/>
            <a:r>
              <a:rPr lang="zh-CN" altLang="en-US" dirty="0"/>
              <a:t>数据集成</a:t>
            </a:r>
            <a:endParaRPr lang="zh-CN" altLang="en-US" dirty="0"/>
          </a:p>
          <a:p>
            <a:pPr lvl="1" eaLnBrk="1" hangingPunct="1"/>
            <a:r>
              <a:rPr lang="zh-CN" altLang="en-US" dirty="0"/>
              <a:t>推行方法</a:t>
            </a:r>
            <a:endParaRPr lang="zh-CN" altLang="en-US" dirty="0"/>
          </a:p>
          <a:p>
            <a:pPr lvl="1" eaLnBrk="1" hangingPunct="1"/>
            <a:r>
              <a:rPr lang="zh-CN" altLang="en-US" dirty="0"/>
              <a:t>文档标准化</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12.4.3</a:t>
            </a:r>
            <a:r>
              <a:rPr lang="zh-CN" altLang="en-US"/>
              <a:t>版本管理</a:t>
            </a:r>
            <a:endParaRPr lang="zh-CN" altLang="en-US"/>
          </a:p>
        </p:txBody>
      </p:sp>
      <p:sp>
        <p:nvSpPr>
          <p:cNvPr id="3" name="内容占位符 2"/>
          <p:cNvSpPr>
            <a:spLocks noGrp="1"/>
          </p:cNvSpPr>
          <p:nvPr>
            <p:ph idx="1"/>
          </p:nvPr>
        </p:nvSpPr>
        <p:spPr/>
        <p:txBody>
          <a:bodyPr>
            <a:normAutofit fontScale="80000"/>
          </a:bodyPr>
          <a:p>
            <a:pPr>
              <a:lnSpc>
                <a:spcPct val="110000"/>
              </a:lnSpc>
            </a:pPr>
            <a:r>
              <a:rPr lang="zh-CN" altLang="en-US"/>
              <a:t>版本是记录特定对象各个可选状态的快照。</a:t>
            </a:r>
            <a:endParaRPr lang="zh-CN" altLang="en-US"/>
          </a:p>
          <a:p>
            <a:pPr>
              <a:lnSpc>
                <a:spcPct val="110000"/>
              </a:lnSpc>
            </a:pPr>
            <a:r>
              <a:rPr lang="zh-CN" altLang="en-US"/>
              <a:t>版本管理是为满足不同需求，对同一产品或系统进行局部的改进和改型所产生的产品或系统系列的变更情况进行记录、跟踪、维护和控制的过程。</a:t>
            </a:r>
            <a:endParaRPr lang="zh-CN" altLang="en-US"/>
          </a:p>
          <a:p>
            <a:pPr>
              <a:lnSpc>
                <a:spcPct val="110000"/>
              </a:lnSpc>
            </a:pPr>
            <a:r>
              <a:rPr lang="zh-CN" altLang="en-US"/>
              <a:t>版本管理的任务就是对对象的历史演变过程进行记录和维护。</a:t>
            </a:r>
            <a:endParaRPr lang="zh-CN" altLang="en-US"/>
          </a:p>
          <a:p>
            <a:pPr>
              <a:lnSpc>
                <a:spcPct val="110000"/>
              </a:lnSpc>
            </a:pPr>
            <a:r>
              <a:rPr lang="zh-CN" altLang="en-US"/>
              <a:t>发布版本是分发给用户的系统版本。</a:t>
            </a:r>
            <a:endParaRPr lang="zh-CN" altLang="en-US"/>
          </a:p>
          <a:p>
            <a:pPr>
              <a:lnSpc>
                <a:spcPct val="110000"/>
              </a:lnSpc>
            </a:pPr>
            <a:r>
              <a:rPr lang="zh-CN" altLang="en-US"/>
              <a:t>版本管理的主要功能有：</a:t>
            </a:r>
            <a:endParaRPr lang="zh-CN" altLang="en-US"/>
          </a:p>
          <a:p>
            <a:pPr lvl="1">
              <a:lnSpc>
                <a:spcPct val="110000"/>
              </a:lnSpc>
            </a:pPr>
            <a:r>
              <a:rPr lang="zh-CN" altLang="en-US"/>
              <a:t>集中管理档案和安全授权机制</a:t>
            </a:r>
            <a:endParaRPr lang="zh-CN" altLang="en-US"/>
          </a:p>
          <a:p>
            <a:pPr lvl="1">
              <a:lnSpc>
                <a:spcPct val="110000"/>
              </a:lnSpc>
            </a:pPr>
            <a:r>
              <a:rPr lang="zh-CN" altLang="en-US"/>
              <a:t>软件版本升级管理</a:t>
            </a:r>
            <a:endParaRPr lang="zh-CN" altLang="en-US"/>
          </a:p>
          <a:p>
            <a:pPr lvl="1">
              <a:lnSpc>
                <a:spcPct val="110000"/>
              </a:lnSpc>
            </a:pPr>
            <a:r>
              <a:rPr lang="zh-CN" altLang="en-US"/>
              <a:t>加锁功能</a:t>
            </a:r>
            <a:endParaRPr lang="zh-CN" altLang="en-US"/>
          </a:p>
          <a:p>
            <a:pPr lvl="1">
              <a:lnSpc>
                <a:spcPct val="110000"/>
              </a:lnSpc>
            </a:pPr>
            <a:r>
              <a:rPr lang="zh-CN" altLang="en-US"/>
              <a:t>版本内容比较</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995680"/>
            <a:ext cx="8229600" cy="5328920"/>
          </a:xfrm>
        </p:spPr>
        <p:txBody>
          <a:bodyPr>
            <a:normAutofit fontScale="90000"/>
          </a:bodyPr>
          <a:p>
            <a:pPr>
              <a:lnSpc>
                <a:spcPct val="110000"/>
              </a:lnSpc>
            </a:pPr>
            <a:r>
              <a:rPr lang="zh-CN" altLang="en-US"/>
              <a:t>版本管理的作</a:t>
            </a:r>
            <a:r>
              <a:rPr lang="zh-CN" altLang="en-US"/>
              <a:t>用：</a:t>
            </a:r>
            <a:endParaRPr lang="zh-CN" altLang="en-US"/>
          </a:p>
          <a:p>
            <a:pPr lvl="1">
              <a:lnSpc>
                <a:spcPct val="110000"/>
              </a:lnSpc>
            </a:pPr>
            <a:r>
              <a:rPr lang="zh-CN" altLang="en-US"/>
              <a:t>有效记录不同版本的演变过程及对不同版本进行有效管理，以尽可能少的数据冗余记录各版本。</a:t>
            </a:r>
            <a:endParaRPr lang="zh-CN" altLang="en-US"/>
          </a:p>
          <a:p>
            <a:pPr lvl="1">
              <a:lnSpc>
                <a:spcPct val="110000"/>
              </a:lnSpc>
            </a:pPr>
            <a:r>
              <a:rPr lang="zh-CN" altLang="en-US"/>
              <a:t>版本管理主要是为版本的标识、编辑和检索等设计一个规程，以保证版本信息的有效管理。</a:t>
            </a:r>
            <a:endParaRPr lang="zh-CN" altLang="en-US"/>
          </a:p>
          <a:p>
            <a:pPr>
              <a:lnSpc>
                <a:spcPct val="110000"/>
              </a:lnSpc>
            </a:pPr>
            <a:r>
              <a:rPr lang="zh-CN" altLang="en-US"/>
              <a:t>版本标识的内容包括版本号、基于属性的标识和基于变更的标识。</a:t>
            </a:r>
            <a:endParaRPr lang="zh-CN" altLang="en-US"/>
          </a:p>
          <a:p>
            <a:pPr>
              <a:lnSpc>
                <a:spcPct val="110000"/>
              </a:lnSpc>
            </a:pPr>
            <a:r>
              <a:rPr lang="zh-CN" altLang="en-US"/>
              <a:t>版本发布管理负责确定发布时间、分发渠道、编制和管理发布文档，以及协助安装新的版本。</a:t>
            </a:r>
            <a:endParaRPr lang="zh-CN" altLang="en-US"/>
          </a:p>
          <a:p>
            <a:pPr>
              <a:lnSpc>
                <a:spcPct val="110000"/>
              </a:lnSpc>
            </a:pPr>
            <a:r>
              <a:rPr lang="zh-CN" altLang="en-US"/>
              <a:t>发布版本不仅仅是本系统的可执行代码，还包括配置文件、数据文件、安装程序、电子和书面文档、包装和相关宣传。</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329565"/>
            <a:ext cx="8229600" cy="5995035"/>
          </a:xfrm>
        </p:spPr>
        <p:txBody>
          <a:bodyPr/>
          <a:p>
            <a:r>
              <a:rPr lang="zh-CN" altLang="en-US"/>
              <a:t>版本管理的主要模型：</a:t>
            </a:r>
            <a:endParaRPr lang="zh-CN" altLang="en-US"/>
          </a:p>
          <a:p>
            <a:pPr lvl="1"/>
            <a:r>
              <a:rPr lang="zh-CN" altLang="en-US"/>
              <a:t>线型版本管理模型</a:t>
            </a:r>
            <a:endParaRPr lang="zh-CN" altLang="en-US"/>
          </a:p>
          <a:p>
            <a:pPr lvl="1"/>
            <a:r>
              <a:rPr lang="zh-CN" altLang="en-US"/>
              <a:t>树型版本管理模型</a:t>
            </a:r>
            <a:endParaRPr lang="zh-CN" altLang="en-US"/>
          </a:p>
          <a:p>
            <a:pPr lvl="1"/>
            <a:r>
              <a:rPr lang="zh-CN" altLang="en-US"/>
              <a:t>有向无环图版本管理模型</a:t>
            </a:r>
            <a:endParaRPr lang="zh-CN" altLang="en-US"/>
          </a:p>
        </p:txBody>
      </p:sp>
      <p:pic>
        <p:nvPicPr>
          <p:cNvPr id="4" name="图片 3" descr="K8XH(F4QS~U_)VE6}H%NH6V"/>
          <p:cNvPicPr>
            <a:picLocks noChangeAspect="1"/>
          </p:cNvPicPr>
          <p:nvPr/>
        </p:nvPicPr>
        <p:blipFill>
          <a:blip r:embed="rId1"/>
          <a:stretch>
            <a:fillRect/>
          </a:stretch>
        </p:blipFill>
        <p:spPr>
          <a:xfrm>
            <a:off x="2051685" y="2349500"/>
            <a:ext cx="5179695" cy="387286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108710"/>
            <a:ext cx="8229600" cy="5215890"/>
          </a:xfrm>
        </p:spPr>
        <p:txBody>
          <a:bodyPr>
            <a:normAutofit fontScale="80000"/>
          </a:bodyPr>
          <a:p>
            <a:pPr>
              <a:lnSpc>
                <a:spcPct val="100000"/>
              </a:lnSpc>
            </a:pPr>
            <a:r>
              <a:rPr lang="zh-CN" altLang="en-US"/>
              <a:t>线性版本管理模型按版本出现的先后次序排列的一种简单模型。</a:t>
            </a:r>
            <a:endParaRPr lang="zh-CN" altLang="en-US"/>
          </a:p>
          <a:p>
            <a:pPr lvl="1">
              <a:lnSpc>
                <a:spcPct val="100000"/>
              </a:lnSpc>
            </a:pPr>
            <a:r>
              <a:rPr lang="zh-CN" altLang="en-US"/>
              <a:t>一个对象的版本聚集 在一起组成一个版本集，版本集中的元素之间满足 “successor-of”的有序关系。</a:t>
            </a:r>
            <a:endParaRPr lang="zh-CN" altLang="en-US"/>
          </a:p>
          <a:p>
            <a:pPr lvl="1">
              <a:lnSpc>
                <a:spcPct val="100000"/>
              </a:lnSpc>
            </a:pPr>
            <a:r>
              <a:rPr lang="zh-CN" altLang="en-US"/>
              <a:t>版本集中的元素是全序关系，新元素只能朝一个方向上增加。</a:t>
            </a:r>
            <a:endParaRPr lang="zh-CN" altLang="en-US"/>
          </a:p>
          <a:p>
            <a:pPr lvl="0">
              <a:lnSpc>
                <a:spcPct val="100000"/>
              </a:lnSpc>
            </a:pPr>
            <a:r>
              <a:rPr lang="zh-CN" altLang="en-US"/>
              <a:t>树型版本管理模型中各版本的出现呈现树状结构。</a:t>
            </a:r>
            <a:endParaRPr lang="zh-CN" altLang="en-US"/>
          </a:p>
          <a:p>
            <a:pPr lvl="1">
              <a:lnSpc>
                <a:spcPct val="100000"/>
              </a:lnSpc>
            </a:pPr>
            <a:r>
              <a:rPr lang="zh-CN" altLang="en-US"/>
              <a:t>一个对象的版本聚集的版本集中的元素之间满足“successor-of”的有序关系。</a:t>
            </a:r>
            <a:endParaRPr lang="zh-CN" altLang="en-US"/>
          </a:p>
          <a:p>
            <a:pPr lvl="1">
              <a:lnSpc>
                <a:spcPct val="100000"/>
              </a:lnSpc>
            </a:pPr>
            <a:r>
              <a:rPr lang="zh-CN" altLang="en-US"/>
              <a:t>版本集中的元素是半序关系，即一个版本可以有多个后继版本。</a:t>
            </a:r>
            <a:endParaRPr lang="zh-CN" altLang="en-US"/>
          </a:p>
          <a:p>
            <a:pPr lvl="0">
              <a:lnSpc>
                <a:spcPct val="100000"/>
              </a:lnSpc>
            </a:pPr>
            <a:r>
              <a:rPr lang="zh-CN" altLang="en-US"/>
              <a:t>有向无环图版本管理模型中各版本的出现呈现无循环图的结构。</a:t>
            </a:r>
            <a:endParaRPr lang="zh-CN" altLang="en-US"/>
          </a:p>
          <a:p>
            <a:pPr lvl="1">
              <a:lnSpc>
                <a:spcPct val="100000"/>
              </a:lnSpc>
            </a:pPr>
            <a:r>
              <a:rPr lang="zh-CN" altLang="en-US"/>
              <a:t>一个对象的版本聚集在一起组成一个版本集， 版本集中的元素之间满足“successor-of”的有序关系。</a:t>
            </a:r>
            <a:endParaRPr lang="zh-CN" altLang="en-US"/>
          </a:p>
          <a:p>
            <a:pPr lvl="1">
              <a:lnSpc>
                <a:spcPct val="100000"/>
              </a:lnSpc>
            </a:pPr>
            <a:r>
              <a:rPr lang="zh-CN" altLang="en-US"/>
              <a:t>版本集中的元素是半序关系，即一个版本可以有多个后继版本。</a:t>
            </a:r>
            <a:endParaRPr lang="zh-CN" altLang="en-US"/>
          </a:p>
          <a:p>
            <a:pPr lvl="1">
              <a:lnSpc>
                <a:spcPct val="100000"/>
              </a:lnSpc>
            </a:pPr>
            <a:r>
              <a:rPr lang="zh-CN" altLang="en-US"/>
              <a:t>一个版本可以有多个前驱版本。</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69595"/>
            <a:ext cx="8229600" cy="5755005"/>
          </a:xfrm>
        </p:spPr>
        <p:txBody>
          <a:bodyPr>
            <a:normAutofit/>
          </a:bodyPr>
          <a:p>
            <a:r>
              <a:rPr lang="zh-CN" altLang="en-US"/>
              <a:t>版本管理的常用方法有：</a:t>
            </a:r>
            <a:endParaRPr lang="zh-CN" altLang="en-US"/>
          </a:p>
          <a:p>
            <a:pPr lvl="1"/>
            <a:r>
              <a:rPr lang="zh-CN" altLang="en-US"/>
              <a:t>向前版本管理法</a:t>
            </a:r>
            <a:endParaRPr lang="zh-CN" altLang="en-US"/>
          </a:p>
          <a:p>
            <a:pPr lvl="2"/>
            <a:r>
              <a:rPr lang="zh-CN" altLang="en-US"/>
              <a:t>只完整的存储原始版本数据，后继的版本仅存储与前驱版本的差。</a:t>
            </a:r>
            <a:endParaRPr lang="zh-CN" altLang="en-US"/>
          </a:p>
          <a:p>
            <a:pPr lvl="2"/>
            <a:r>
              <a:rPr lang="zh-CN" altLang="en-US"/>
              <a:t>优点是数据冗余少，生成新版本简单。</a:t>
            </a:r>
            <a:endParaRPr lang="zh-CN" altLang="en-US"/>
          </a:p>
          <a:p>
            <a:pPr lvl="2"/>
            <a:r>
              <a:rPr lang="zh-CN" altLang="en-US"/>
              <a:t>缺点是对原始版本以外的所有版本的访问都必须依据一定的算法临时生成相应的版本，比较繁琐。</a:t>
            </a:r>
            <a:endParaRPr lang="zh-CN" altLang="en-US"/>
          </a:p>
          <a:p>
            <a:pPr lvl="1"/>
            <a:r>
              <a:rPr lang="zh-CN" altLang="en-US"/>
              <a:t>向后版本管理法</a:t>
            </a:r>
            <a:endParaRPr lang="zh-CN" altLang="en-US"/>
          </a:p>
          <a:p>
            <a:pPr lvl="2"/>
            <a:r>
              <a:rPr lang="zh-CN" altLang="en-US"/>
              <a:t>只完整存储最新版本数据，其他版本只存储其与后继版本之间的差。</a:t>
            </a:r>
            <a:endParaRPr lang="zh-CN" altLang="en-US"/>
          </a:p>
          <a:p>
            <a:pPr lvl="2"/>
            <a:r>
              <a:rPr lang="zh-CN" altLang="en-US"/>
              <a:t>优点</a:t>
            </a:r>
            <a:r>
              <a:rPr lang="zh-CN" altLang="en-US"/>
              <a:t>是数据冗余少，而且一般情况下对新版本的访问频度较高，效率比向前版本管理法高。</a:t>
            </a:r>
            <a:endParaRPr lang="zh-CN" altLang="en-US"/>
          </a:p>
          <a:p>
            <a:pPr lvl="2"/>
            <a:r>
              <a:rPr lang="zh-CN" altLang="en-US"/>
              <a:t>缺点是每次生成的新版本都是完整的版本，比较费时和复杂，访问新版本以外版本时也必须依据一定的算法临时生成相应的版本。</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
          <p:cNvSpPr>
            <a:spLocks noGrp="1"/>
          </p:cNvSpPr>
          <p:nvPr>
            <p:ph type="title"/>
          </p:nvPr>
        </p:nvSpPr>
        <p:spPr/>
        <p:txBody>
          <a:bodyPr vert="horz" wrap="square" lIns="0" tIns="45720" rIns="0" bIns="0" anchor="b" anchorCtr="0"/>
          <a:p>
            <a:pPr eaLnBrk="1" hangingPunct="1"/>
            <a:r>
              <a:rPr lang="en-US" altLang="zh-CN" b="1" dirty="0"/>
              <a:t>11.1</a:t>
            </a:r>
            <a:r>
              <a:rPr lang="zh-CN" altLang="en-US" b="1" dirty="0"/>
              <a:t>软件维护概述</a:t>
            </a:r>
            <a:endParaRPr lang="zh-CN" altLang="en-US" dirty="0"/>
          </a:p>
        </p:txBody>
      </p:sp>
      <p:sp>
        <p:nvSpPr>
          <p:cNvPr id="17411" name="内容占位符 2"/>
          <p:cNvSpPr>
            <a:spLocks noGrp="1"/>
          </p:cNvSpPr>
          <p:nvPr>
            <p:ph idx="1"/>
          </p:nvPr>
        </p:nvSpPr>
        <p:spPr/>
        <p:txBody>
          <a:bodyPr vert="horz" wrap="square" lIns="91440" tIns="45720" rIns="91440" bIns="45720" anchor="t" anchorCtr="0"/>
          <a:p>
            <a:pPr eaLnBrk="1" hangingPunct="1"/>
            <a:r>
              <a:rPr lang="zh-CN" altLang="en-US" dirty="0"/>
              <a:t>特点：</a:t>
            </a:r>
            <a:endParaRPr lang="zh-CN" altLang="en-US" dirty="0"/>
          </a:p>
          <a:p>
            <a:pPr lvl="1" eaLnBrk="1" hangingPunct="1"/>
            <a:r>
              <a:rPr lang="zh-CN" altLang="en-US" dirty="0"/>
              <a:t>软件维护是软件生产性活动中延续时间最长、工作量最大的活动</a:t>
            </a:r>
            <a:endParaRPr lang="en-US" altLang="zh-CN" dirty="0"/>
          </a:p>
          <a:p>
            <a:pPr lvl="1" eaLnBrk="1" hangingPunct="1"/>
            <a:r>
              <a:rPr lang="zh-CN" altLang="en-US" dirty="0"/>
              <a:t>软件维护不仅工作量大、任务重，甚至引入新的错误</a:t>
            </a:r>
            <a:endParaRPr lang="en-US" altLang="zh-CN" dirty="0"/>
          </a:p>
          <a:p>
            <a:pPr lvl="1" eaLnBrk="1" hangingPunct="1"/>
            <a:r>
              <a:rPr lang="zh-CN" altLang="en-US" dirty="0"/>
              <a:t>软件维护活动实际是一个修改和简化了的软件开发过程</a:t>
            </a:r>
            <a:endParaRPr lang="en-US" altLang="zh-CN" dirty="0"/>
          </a:p>
          <a:p>
            <a:pPr lvl="1" eaLnBrk="1" hangingPunct="1"/>
            <a:r>
              <a:rPr lang="zh-CN" altLang="en-US" dirty="0"/>
              <a:t>软件维护和软件开发一样，都需要采用软件工程原理和方法</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965200"/>
            <a:ext cx="8229600" cy="5359400"/>
          </a:xfrm>
        </p:spPr>
        <p:txBody>
          <a:bodyPr/>
          <a:p>
            <a:pPr lvl="1">
              <a:lnSpc>
                <a:spcPct val="100000"/>
              </a:lnSpc>
            </a:pPr>
            <a:r>
              <a:rPr lang="zh-CN" altLang="en-US" sz="2000">
                <a:sym typeface="+mn-ea"/>
              </a:rPr>
              <a:t>有限记录版本管理法</a:t>
            </a:r>
            <a:endParaRPr lang="zh-CN" altLang="en-US" sz="2000">
              <a:sym typeface="+mn-ea"/>
            </a:endParaRPr>
          </a:p>
          <a:p>
            <a:pPr lvl="3">
              <a:lnSpc>
                <a:spcPct val="100000"/>
              </a:lnSpc>
            </a:pPr>
            <a:r>
              <a:rPr lang="zh-CN" altLang="en-US" sz="1570"/>
              <a:t>为每个对象保留有限数量的不同版本进行版本管理，在新版本生成时，系统自动废除一些老版本。</a:t>
            </a:r>
            <a:endParaRPr lang="zh-CN" altLang="en-US" sz="1570"/>
          </a:p>
          <a:p>
            <a:pPr lvl="3">
              <a:lnSpc>
                <a:spcPct val="100000"/>
              </a:lnSpc>
            </a:pPr>
            <a:r>
              <a:rPr lang="zh-CN" altLang="en-US" sz="1570"/>
              <a:t>可以重用其占有的空间，从而不会扩大数据库所占用的总空间。</a:t>
            </a:r>
            <a:endParaRPr lang="zh-CN" altLang="en-US" sz="1570"/>
          </a:p>
          <a:p>
            <a:pPr lvl="1">
              <a:lnSpc>
                <a:spcPct val="100000"/>
              </a:lnSpc>
            </a:pPr>
            <a:r>
              <a:rPr lang="zh-CN" altLang="en-US" sz="2000">
                <a:sym typeface="+mn-ea"/>
              </a:rPr>
              <a:t>关键版本管理法</a:t>
            </a:r>
            <a:endParaRPr lang="zh-CN" altLang="en-US" sz="2000">
              <a:sym typeface="+mn-ea"/>
            </a:endParaRPr>
          </a:p>
          <a:p>
            <a:pPr lvl="3">
              <a:lnSpc>
                <a:spcPct val="100000"/>
              </a:lnSpc>
            </a:pPr>
            <a:r>
              <a:rPr lang="zh-CN" altLang="en-US" sz="1570"/>
              <a:t>可以将版本分为关键版本和非关键版本</a:t>
            </a:r>
            <a:endParaRPr lang="zh-CN" altLang="en-US" sz="1570"/>
          </a:p>
          <a:p>
            <a:pPr lvl="3">
              <a:lnSpc>
                <a:spcPct val="100000"/>
              </a:lnSpc>
            </a:pPr>
            <a:r>
              <a:rPr lang="zh-CN" altLang="en-US" sz="1570"/>
              <a:t>在生成数据库的新版本之时，可以废除某个非关键版本，以减少其所占有的存储空间，但不允许系统自动废除某一关键版本。</a:t>
            </a:r>
            <a:endParaRPr lang="zh-CN" altLang="en-US" sz="1570"/>
          </a:p>
          <a:p>
            <a:pPr lvl="1">
              <a:lnSpc>
                <a:spcPct val="100000"/>
              </a:lnSpc>
            </a:pPr>
            <a:r>
              <a:rPr lang="zh-CN" altLang="en-US" sz="2000">
                <a:sym typeface="+mn-ea"/>
              </a:rPr>
              <a:t>设计版本的重新组织</a:t>
            </a:r>
            <a:endParaRPr lang="zh-CN" altLang="en-US" sz="2000">
              <a:sym typeface="+mn-ea"/>
            </a:endParaRPr>
          </a:p>
          <a:p>
            <a:pPr lvl="3">
              <a:lnSpc>
                <a:spcPct val="100000"/>
              </a:lnSpc>
            </a:pPr>
            <a:r>
              <a:rPr lang="zh-CN" altLang="en-US"/>
              <a:t>利用已有的多个数据库版本融合出一个新的数据库版本。</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254125"/>
            <a:ext cx="8229600" cy="5070475"/>
          </a:xfrm>
        </p:spPr>
        <p:txBody>
          <a:bodyPr/>
          <a:p>
            <a:pPr>
              <a:lnSpc>
                <a:spcPct val="100000"/>
              </a:lnSpc>
            </a:pPr>
            <a:r>
              <a:rPr lang="zh-CN" altLang="en-US"/>
              <a:t>版本集是通过修改一个已存在的实体而产生的版本，同一实体的不同版本实质上是相似的。</a:t>
            </a:r>
            <a:endParaRPr lang="zh-CN" altLang="en-US"/>
          </a:p>
          <a:p>
            <a:pPr>
              <a:lnSpc>
                <a:spcPct val="100000"/>
              </a:lnSpc>
            </a:pPr>
            <a:r>
              <a:rPr lang="zh-CN" altLang="en-US"/>
              <a:t>版本选择是通过创建一个新的实体以表示相同功能的实体而产生的，两个选择之间可能没有任何共同之处。</a:t>
            </a:r>
            <a:endParaRPr lang="zh-CN" altLang="en-US"/>
          </a:p>
          <a:p>
            <a:pPr>
              <a:lnSpc>
                <a:spcPct val="100000"/>
              </a:lnSpc>
            </a:pPr>
            <a:r>
              <a:rPr lang="zh-CN" altLang="en-US"/>
              <a:t>版本之间只是部分的修改，且修改多集中在一些记录上，可以采用“记录级版本”的方法。</a:t>
            </a:r>
            <a:endParaRPr lang="zh-CN" altLang="en-US"/>
          </a:p>
          <a:p>
            <a:pPr>
              <a:lnSpc>
                <a:spcPct val="100000"/>
              </a:lnSpc>
            </a:pPr>
            <a:r>
              <a:rPr lang="zh-CN" altLang="en-US"/>
              <a:t>若两个选择之间的差别较大，应采用“文件级版本”的方法。</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146175"/>
            <a:ext cx="8229600" cy="5178425"/>
          </a:xfrm>
        </p:spPr>
        <p:txBody>
          <a:bodyPr/>
          <a:p>
            <a:pPr>
              <a:lnSpc>
                <a:spcPct val="100000"/>
              </a:lnSpc>
            </a:pPr>
            <a:r>
              <a:rPr lang="zh-CN" altLang="en-US"/>
              <a:t>在记录级版本法中，用一个唯一的记录标识来标识每条物理记录，并作为该记录在数据库中的物理地址。</a:t>
            </a:r>
            <a:endParaRPr lang="zh-CN" altLang="en-US"/>
          </a:p>
          <a:p>
            <a:pPr>
              <a:lnSpc>
                <a:spcPct val="100000"/>
              </a:lnSpc>
            </a:pPr>
            <a:r>
              <a:rPr lang="zh-CN" altLang="en-US"/>
              <a:t>一个版本文件由历史索引、当前版本文件和旧版本文件3个内部文件支持。</a:t>
            </a:r>
            <a:endParaRPr lang="zh-CN" altLang="en-US"/>
          </a:p>
          <a:p>
            <a:pPr>
              <a:lnSpc>
                <a:spcPct val="100000"/>
              </a:lnSpc>
            </a:pPr>
            <a:r>
              <a:rPr lang="zh-CN" altLang="en-US"/>
              <a:t>这3个文件组织成一个树型结构，其中历史索引是根，其孩子是记录级版本顺序号，不同的版本顺序号通过键与当前版本文件和旧版本文件连接，表示版本的变迁情况。</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235075"/>
            <a:ext cx="8229600" cy="5089525"/>
          </a:xfrm>
        </p:spPr>
        <p:txBody>
          <a:bodyPr/>
          <a:p>
            <a:r>
              <a:rPr lang="zh-CN" altLang="en-US"/>
              <a:t>在文件级版本法中，每个选择用一个文件的命名集合来表示，对集合中每个文件，在文件名后用一个后缀序号表示。如：</a:t>
            </a:r>
            <a:endParaRPr lang="zh-CN" altLang="en-US"/>
          </a:p>
          <a:p>
            <a:pPr lvl="1"/>
            <a:r>
              <a:rPr lang="zh-CN" altLang="en-US"/>
              <a:t>cmp.1 ——表示原始版本</a:t>
            </a:r>
            <a:endParaRPr lang="zh-CN" altLang="en-US"/>
          </a:p>
          <a:p>
            <a:pPr lvl="1"/>
            <a:r>
              <a:rPr lang="zh-CN" altLang="en-US"/>
              <a:t>cmp.2</a:t>
            </a:r>
            <a:endParaRPr lang="zh-CN" altLang="en-US"/>
          </a:p>
          <a:p>
            <a:pPr lvl="1"/>
            <a:r>
              <a:rPr lang="zh-CN" altLang="en-US"/>
              <a:t>…</a:t>
            </a:r>
            <a:endParaRPr lang="zh-CN" altLang="en-US"/>
          </a:p>
          <a:p>
            <a:pPr lvl="1"/>
            <a:r>
              <a:rPr lang="zh-CN" altLang="en-US"/>
              <a:t>对于每个文件下，可以采用子序列1.1、 1.2、1.3的形式加以扩充。</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1134110"/>
            <a:ext cx="8229600" cy="5190490"/>
          </a:xfrm>
        </p:spPr>
        <p:txBody>
          <a:bodyPr>
            <a:normAutofit fontScale="90000"/>
          </a:bodyPr>
          <a:p>
            <a:pPr>
              <a:lnSpc>
                <a:spcPct val="110000"/>
              </a:lnSpc>
            </a:pPr>
            <a:r>
              <a:rPr lang="zh-CN" altLang="en-US"/>
              <a:t>C/S体系中一般采用版本的不同类型实现版本管理，即多种语义版本模式，由公有数据库、若干项目数据库和若干私有数据库组成。</a:t>
            </a:r>
            <a:endParaRPr lang="zh-CN" altLang="en-US"/>
          </a:p>
          <a:p>
            <a:pPr>
              <a:lnSpc>
                <a:spcPct val="110000"/>
              </a:lnSpc>
            </a:pPr>
            <a:r>
              <a:rPr lang="zh-CN" altLang="en-US"/>
              <a:t>这种版本模式用三种不同的语义类型加以区分：</a:t>
            </a:r>
            <a:endParaRPr lang="zh-CN" altLang="en-US"/>
          </a:p>
          <a:p>
            <a:pPr lvl="1">
              <a:lnSpc>
                <a:spcPct val="110000"/>
              </a:lnSpc>
            </a:pPr>
            <a:r>
              <a:rPr lang="zh-CN" altLang="en-US"/>
              <a:t>发布版本： 发布版本驻留在公有数据库中，不能删除和修改保护权限。其他对象对发布版本的使用是安全的。</a:t>
            </a:r>
            <a:endParaRPr lang="zh-CN" altLang="en-US"/>
          </a:p>
          <a:p>
            <a:pPr lvl="1">
              <a:lnSpc>
                <a:spcPct val="110000"/>
              </a:lnSpc>
            </a:pPr>
            <a:r>
              <a:rPr lang="zh-CN" altLang="en-US"/>
              <a:t>工作版本：工作版本也是不能修改的。它可由创建者来修改，可以驻留在私有数据库中，也可以驻留在项目数据库中。工作版本通过检验进入公有数据库后，就成为发布版本。</a:t>
            </a:r>
            <a:endParaRPr lang="zh-CN" altLang="en-US"/>
          </a:p>
          <a:p>
            <a:pPr lvl="1">
              <a:lnSpc>
                <a:spcPct val="110000"/>
              </a:lnSpc>
            </a:pPr>
            <a:r>
              <a:rPr lang="zh-CN" altLang="en-US"/>
              <a:t>过渡版本：过渡版本驻留在私有数据库中，禁止该私有数据库外的其他对象访问。一个过渡版本可以从工作版本或发布版本中派生出来，也可以通过自动升级成为工作版本。</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1"/>
          <p:cNvSpPr>
            <a:spLocks noGrp="1"/>
          </p:cNvSpPr>
          <p:nvPr>
            <p:ph type="title"/>
          </p:nvPr>
        </p:nvSpPr>
        <p:spPr>
          <a:xfrm>
            <a:off x="457200" y="405130"/>
            <a:ext cx="8229600" cy="1143000"/>
          </a:xfrm>
        </p:spPr>
        <p:txBody>
          <a:bodyPr vert="horz" wrap="square" lIns="0" tIns="45720" rIns="0" bIns="0" anchor="b" anchorCtr="0"/>
          <a:p>
            <a:pPr eaLnBrk="1" hangingPunct="1"/>
            <a:r>
              <a:rPr lang="zh-CN" altLang="en-US" dirty="0"/>
              <a:t>12.5 软件项目规模估算</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软件项目估算是软件项目计划的基础</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估算必然存在一定程度的不确定性</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估算要随着项目的进展不断地进行调整和更新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过程度量和项目度量为定量估算从历史角度提供了依据和有效的输入</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软件项目的资源：</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人员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可复用的软件构件或模块</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开发环境。</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每一项资源的四个特性：资源的描述、可用性说明、何时需要资源、事业资源的持续时间</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1"/>
          <p:cNvSpPr>
            <a:spLocks noGrp="1"/>
          </p:cNvSpPr>
          <p:nvPr>
            <p:ph type="title"/>
          </p:nvPr>
        </p:nvSpPr>
        <p:spPr/>
        <p:txBody>
          <a:bodyPr vert="horz" wrap="square" lIns="0" tIns="45720" rIns="0" bIns="0" anchor="b" anchorCtr="0"/>
          <a:p>
            <a:pPr eaLnBrk="1" hangingPunct="1"/>
            <a:r>
              <a:rPr lang="zh-CN" altLang="en-US" dirty="0"/>
              <a:t>四种软件资源</a:t>
            </a:r>
            <a:endParaRPr lang="zh-CN" altLang="en-US" dirty="0"/>
          </a:p>
        </p:txBody>
      </p:sp>
      <p:sp>
        <p:nvSpPr>
          <p:cNvPr id="69635" name="内容占位符 2"/>
          <p:cNvSpPr>
            <a:spLocks noGrp="1"/>
          </p:cNvSpPr>
          <p:nvPr>
            <p:ph idx="1"/>
          </p:nvPr>
        </p:nvSpPr>
        <p:spPr/>
        <p:txBody>
          <a:bodyPr vert="horz" wrap="square" lIns="91440" tIns="45720" rIns="91440" bIns="45720" anchor="t" anchorCtr="0"/>
          <a:p>
            <a:pPr eaLnBrk="1" hangingPunct="1"/>
            <a:r>
              <a:rPr lang="en-US" altLang="zh-CN" dirty="0"/>
              <a:t>Bennatan</a:t>
            </a:r>
            <a:r>
              <a:rPr lang="zh-CN" altLang="en-US" dirty="0"/>
              <a:t>建议：</a:t>
            </a:r>
            <a:endParaRPr lang="zh-CN" altLang="en-US" dirty="0"/>
          </a:p>
          <a:p>
            <a:pPr eaLnBrk="1" hangingPunct="1"/>
            <a:r>
              <a:rPr lang="zh-CN" altLang="en-US" dirty="0"/>
              <a:t>成品构件：从第三方获得的或在以前的项目中已经进行过内部开发的已有软件。</a:t>
            </a:r>
            <a:endParaRPr lang="zh-CN" altLang="en-US" dirty="0"/>
          </a:p>
          <a:p>
            <a:pPr eaLnBrk="1" hangingPunct="1"/>
            <a:r>
              <a:rPr lang="zh-CN" altLang="en-US" dirty="0"/>
              <a:t>具有完全经验的构件：为以前项目开发的，且与当前项目具有相似的规格说明、设计、代码或测试数据的构件。</a:t>
            </a:r>
            <a:endParaRPr lang="zh-CN" altLang="en-US" dirty="0"/>
          </a:p>
          <a:p>
            <a:pPr eaLnBrk="1" hangingPunct="1"/>
            <a:r>
              <a:rPr lang="zh-CN" altLang="en-US" dirty="0"/>
              <a:t>具有部分经验的构件：为以前项目开发的，且与当前项目有关的构件，但要做实质上的修改。</a:t>
            </a:r>
            <a:endParaRPr lang="zh-CN" altLang="en-US" dirty="0"/>
          </a:p>
          <a:p>
            <a:pPr eaLnBrk="1" hangingPunct="1"/>
            <a:r>
              <a:rPr lang="zh-CN" altLang="en-US" dirty="0"/>
              <a:t>新构件：必须要专门开发的构件。</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1"/>
          <p:cNvSpPr>
            <a:spLocks noGrp="1"/>
          </p:cNvSpPr>
          <p:nvPr>
            <p:ph type="title"/>
          </p:nvPr>
        </p:nvSpPr>
        <p:spPr>
          <a:xfrm>
            <a:off x="457200" y="704850"/>
            <a:ext cx="8229600" cy="777875"/>
          </a:xfrm>
        </p:spPr>
        <p:txBody>
          <a:bodyPr vert="horz" wrap="square" lIns="0" tIns="45720" rIns="0" bIns="0" anchor="b" anchorCtr="0"/>
          <a:p>
            <a:pPr eaLnBrk="1" hangingPunct="1"/>
            <a:r>
              <a:rPr lang="zh-CN" altLang="en-US" b="1" dirty="0"/>
              <a:t>软件规模度量</a:t>
            </a:r>
            <a:endParaRPr lang="zh-CN" altLang="en-US" dirty="0"/>
          </a:p>
        </p:txBody>
      </p:sp>
      <p:sp>
        <p:nvSpPr>
          <p:cNvPr id="3" name="内容占位符 2"/>
          <p:cNvSpPr>
            <a:spLocks noGrp="1"/>
          </p:cNvSpPr>
          <p:nvPr>
            <p:ph idx="1"/>
          </p:nvPr>
        </p:nvSpPr>
        <p:spPr>
          <a:xfrm>
            <a:off x="457200" y="1631950"/>
            <a:ext cx="8229600" cy="4693285"/>
          </a:xfrm>
        </p:spPr>
        <p:txBody>
          <a:bodyPr vert="horz" wrap="square" lIns="91440" tIns="45720" rIns="91440" bIns="45720" numCol="1" anchor="t" anchorCtr="0" compatLnSpc="1">
            <a:normAutofit fontScale="80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软件过程的直接度量：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成本</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工作量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产品的直接度量：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代码行（</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LOC</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运行速度</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某段时间内报告的缺陷</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产品的间接度量：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功能</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质量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复杂性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有效性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可靠性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可维护性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其他特性</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1"/>
          <p:cNvSpPr>
            <a:spLocks noGrp="1"/>
          </p:cNvSpPr>
          <p:nvPr>
            <p:ph type="title"/>
          </p:nvPr>
        </p:nvSpPr>
        <p:spPr>
          <a:xfrm>
            <a:off x="457200" y="704850"/>
            <a:ext cx="8229600" cy="716280"/>
          </a:xfrm>
        </p:spPr>
        <p:txBody>
          <a:bodyPr vert="horz" wrap="square" lIns="0" tIns="45720" rIns="0" bIns="0" anchor="b" anchorCtr="0"/>
          <a:p>
            <a:pPr eaLnBrk="1" hangingPunct="1"/>
            <a:r>
              <a:rPr lang="en-US" altLang="zh-CN" sz="3600" b="1" dirty="0"/>
              <a:t>12.5.2</a:t>
            </a:r>
            <a:r>
              <a:rPr lang="zh-CN" altLang="en-US" sz="3600" b="1" dirty="0"/>
              <a:t>软件项目规模度量</a:t>
            </a:r>
            <a:endParaRPr lang="zh-CN" altLang="en-US" sz="3600" dirty="0"/>
          </a:p>
        </p:txBody>
      </p:sp>
      <p:sp>
        <p:nvSpPr>
          <p:cNvPr id="3" name="内容占位符 2"/>
          <p:cNvSpPr>
            <a:spLocks noGrp="1"/>
          </p:cNvSpPr>
          <p:nvPr>
            <p:ph idx="1"/>
          </p:nvPr>
        </p:nvSpPr>
        <p:spPr>
          <a:xfrm>
            <a:off x="457200" y="1525905"/>
            <a:ext cx="8229600" cy="4799330"/>
          </a:xfrm>
        </p:spPr>
        <p:txBody>
          <a:bodyPr vert="horz" wrap="square" lIns="91440" tIns="45720" rIns="91440" bIns="45720" numCol="1" anchor="t" anchorCtr="0" compatLnSpc="1">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altLang="zh-CN" sz="26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代码行</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代码行（</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LOC</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）或千条代码行</a:t>
            </a:r>
            <a:r>
              <a:rPr lang="zh-CN" altLang="en-US" noProof="0" dirty="0" smtClean="0">
                <a:ln>
                  <a:noFill/>
                </a:ln>
                <a:effectLst/>
                <a:uLnTx/>
                <a:uFillTx/>
                <a:sym typeface="+mn-ea"/>
              </a:rPr>
              <a:t>（</a:t>
            </a:r>
            <a:r>
              <a:rPr lang="en-US" noProof="0" dirty="0" smtClean="0">
                <a:ln>
                  <a:noFill/>
                </a:ln>
                <a:effectLst/>
                <a:uLnTx/>
                <a:uFillTx/>
                <a:sym typeface="+mn-ea"/>
              </a:rPr>
              <a:t>KLOC</a:t>
            </a:r>
            <a:r>
              <a:rPr lang="zh-CN" altLang="en-US" noProof="0" dirty="0" smtClean="0">
                <a:ln>
                  <a:noFill/>
                </a:ln>
                <a:effectLst/>
                <a:uLnTx/>
                <a:uFillTx/>
                <a:sym typeface="+mn-ea"/>
              </a:rPr>
              <a:t>）</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每千行代码的错误数、缺陷数、成本、文档页数</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每人</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月错误数</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每人</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月千行代码数</a:t>
            </a:r>
            <a:endParaRPr kumimoji="0" lang="zh-CN" altLang="en-US"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每页文档的成本</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问题：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代码只是整个的一小部分</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不同的语言实现同一个软件产品将导致不同的代码行数</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计算代码行数往往不是很准确</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并非所有的代码都交付给用户</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代码行数在软件产品开发完全结束后才能确定</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7" name="内容占位符 2"/>
          <p:cNvSpPr>
            <a:spLocks noGrp="1"/>
          </p:cNvSpPr>
          <p:nvPr>
            <p:ph idx="1"/>
          </p:nvPr>
        </p:nvSpPr>
        <p:spPr>
          <a:xfrm>
            <a:off x="457200" y="1217295"/>
            <a:ext cx="8229600" cy="5107305"/>
          </a:xfrm>
        </p:spPr>
        <p:txBody>
          <a:bodyPr vert="horz" wrap="square" lIns="91440" tIns="45720" rIns="91440" bIns="45720" anchor="t" anchorCtr="0"/>
          <a:p>
            <a:pPr eaLnBrk="1" hangingPunct="1"/>
            <a:r>
              <a:rPr lang="en-US" altLang="zh-CN" dirty="0"/>
              <a:t>2.</a:t>
            </a:r>
            <a:r>
              <a:rPr lang="zh-CN" altLang="en-US" dirty="0"/>
              <a:t>软件科学</a:t>
            </a:r>
            <a:endParaRPr lang="en-US" altLang="zh-CN" dirty="0"/>
          </a:p>
          <a:p>
            <a:pPr lvl="1" eaLnBrk="1" hangingPunct="1"/>
            <a:r>
              <a:rPr lang="zh-CN" altLang="en-US" dirty="0"/>
              <a:t>源于软件科学基本度量原理的度量软件产品规模的方法</a:t>
            </a:r>
            <a:endParaRPr lang="en-US" altLang="zh-CN" dirty="0"/>
          </a:p>
          <a:p>
            <a:pPr lvl="1" eaLnBrk="1" hangingPunct="1"/>
            <a:r>
              <a:rPr lang="zh-CN" altLang="en-US" dirty="0"/>
              <a:t>计算软件产品中（单一）操作数和运算符的数目</a:t>
            </a:r>
            <a:endParaRPr lang="en-US" altLang="zh-CN" dirty="0"/>
          </a:p>
          <a:p>
            <a:pPr eaLnBrk="1" hangingPunct="1"/>
            <a:r>
              <a:rPr lang="en-US" altLang="zh-CN" dirty="0"/>
              <a:t>3.</a:t>
            </a:r>
            <a:r>
              <a:rPr lang="zh-CN" altLang="en-US" dirty="0"/>
              <a:t>可测量数据</a:t>
            </a:r>
            <a:endParaRPr lang="en-US" altLang="zh-CN" dirty="0"/>
          </a:p>
          <a:p>
            <a:pPr lvl="1" eaLnBrk="1" hangingPunct="1"/>
            <a:r>
              <a:rPr lang="en-US" altLang="zh-CN" dirty="0"/>
              <a:t>FFP</a:t>
            </a:r>
            <a:r>
              <a:rPr lang="zh-CN" altLang="en-US" dirty="0"/>
              <a:t>度量方法</a:t>
            </a:r>
            <a:endParaRPr lang="en-US" altLang="zh-CN" dirty="0"/>
          </a:p>
          <a:p>
            <a:pPr lvl="2" eaLnBrk="1" hangingPunct="1"/>
            <a:r>
              <a:rPr lang="zh-CN" altLang="en-US" dirty="0"/>
              <a:t>文件</a:t>
            </a:r>
            <a:r>
              <a:rPr lang="en-US" altLang="zh-CN" i="1" dirty="0"/>
              <a:t>F</a:t>
            </a:r>
            <a:r>
              <a:rPr lang="en-US" altLang="zh-CN" i="1" baseline="-25000" dirty="0"/>
              <a:t>i </a:t>
            </a:r>
            <a:r>
              <a:rPr lang="zh-CN" altLang="en-US" dirty="0"/>
              <a:t>、流</a:t>
            </a:r>
            <a:r>
              <a:rPr lang="en-US" altLang="zh-CN" i="1" dirty="0"/>
              <a:t>F</a:t>
            </a:r>
            <a:r>
              <a:rPr lang="en-US" altLang="zh-CN" i="1" baseline="-25000" dirty="0"/>
              <a:t>l </a:t>
            </a:r>
            <a:r>
              <a:rPr lang="zh-CN" altLang="en-US" dirty="0"/>
              <a:t>和过程</a:t>
            </a:r>
            <a:r>
              <a:rPr lang="en-US" altLang="zh-CN" i="1" dirty="0"/>
              <a:t>P</a:t>
            </a:r>
            <a:r>
              <a:rPr lang="en-US" altLang="zh-CN" i="1" baseline="-25000" dirty="0"/>
              <a:t>r</a:t>
            </a:r>
            <a:r>
              <a:rPr lang="en-US" altLang="zh-CN" dirty="0"/>
              <a:t> </a:t>
            </a:r>
            <a:endParaRPr lang="en-US" altLang="zh-CN" dirty="0"/>
          </a:p>
          <a:p>
            <a:pPr lvl="2" eaLnBrk="1" hangingPunct="1"/>
            <a:r>
              <a:rPr lang="en-US" altLang="zh-CN" i="1" dirty="0"/>
              <a:t>S</a:t>
            </a:r>
            <a:r>
              <a:rPr lang="en-US" altLang="zh-CN" dirty="0"/>
              <a:t>  =  </a:t>
            </a:r>
            <a:r>
              <a:rPr lang="en-US" altLang="zh-CN" i="1" dirty="0"/>
              <a:t>F</a:t>
            </a:r>
            <a:r>
              <a:rPr lang="en-US" altLang="zh-CN" i="1" baseline="-25000" dirty="0"/>
              <a:t>i</a:t>
            </a:r>
            <a:r>
              <a:rPr lang="en-US" altLang="zh-CN" dirty="0"/>
              <a:t> + </a:t>
            </a:r>
            <a:r>
              <a:rPr lang="en-US" altLang="zh-CN" i="1" dirty="0"/>
              <a:t>F</a:t>
            </a:r>
            <a:r>
              <a:rPr lang="en-US" altLang="zh-CN" i="1" baseline="-25000" dirty="0"/>
              <a:t>l</a:t>
            </a:r>
            <a:r>
              <a:rPr lang="en-US" altLang="zh-CN" dirty="0"/>
              <a:t> +</a:t>
            </a:r>
            <a:r>
              <a:rPr lang="zh-CN" altLang="en-US" dirty="0"/>
              <a:t> </a:t>
            </a:r>
            <a:r>
              <a:rPr lang="en-US" altLang="zh-CN" i="1" dirty="0"/>
              <a:t>P</a:t>
            </a:r>
            <a:r>
              <a:rPr lang="en-US" altLang="zh-CN" i="1" baseline="-25000" dirty="0"/>
              <a:t>r</a:t>
            </a:r>
            <a:r>
              <a:rPr lang="en-US" altLang="zh-CN" dirty="0"/>
              <a:t> </a:t>
            </a:r>
            <a:endParaRPr lang="zh-CN" altLang="en-US" dirty="0"/>
          </a:p>
          <a:p>
            <a:pPr lvl="2" eaLnBrk="1" hangingPunct="1"/>
            <a:r>
              <a:rPr lang="en-US" altLang="zh-CN" i="1" dirty="0"/>
              <a:t>C</a:t>
            </a:r>
            <a:r>
              <a:rPr lang="en-US" altLang="zh-CN" dirty="0"/>
              <a:t>  = </a:t>
            </a:r>
            <a:r>
              <a:rPr lang="zh-CN" altLang="en-US" dirty="0"/>
              <a:t>ｂ</a:t>
            </a:r>
            <a:r>
              <a:rPr lang="en-US" altLang="zh-CN" dirty="0"/>
              <a:t>×</a:t>
            </a:r>
            <a:r>
              <a:rPr lang="en-US" altLang="zh-CN" i="1" dirty="0"/>
              <a:t>S </a:t>
            </a:r>
            <a:endParaRPr lang="en-US" altLang="zh-CN" i="1" dirty="0"/>
          </a:p>
          <a:p>
            <a:pPr lvl="1" eaLnBrk="1" hangingPunct="1"/>
            <a:r>
              <a:rPr lang="zh-CN" altLang="en-US" dirty="0"/>
              <a:t>不适合用于强调功能和控制的大型数据库领域</a:t>
            </a:r>
            <a:endParaRPr lang="en-US" altLang="zh-C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p:txBody>
          <a:bodyPr vert="horz" wrap="square" lIns="0" tIns="45720" rIns="0" bIns="0" anchor="b" anchorCtr="0"/>
          <a:p>
            <a:pPr eaLnBrk="1" hangingPunct="1"/>
            <a:r>
              <a:rPr lang="en-US" altLang="zh-CN" b="1" dirty="0"/>
              <a:t>11.1</a:t>
            </a:r>
            <a:r>
              <a:rPr lang="zh-CN" altLang="en-US" b="1" dirty="0"/>
              <a:t>软件可维护性</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软件的可维护性是衡量软件（产品）维护容易程度的一种软件质量属性</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软件可维护性定义为软件的可理解、可测试、可修改性的难易程度</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特性：</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可理解性</a:t>
            </a:r>
            <a:endParaRPr kumimoji="0" lang="zh-CN" altLang="en-US" sz="2400" b="0" i="0" u="none" strike="noStrike" kern="1200" cap="none" spc="0" normalizeH="0" baseline="0" noProof="0" dirty="0" smtClean="0">
              <a:ln>
                <a:noFill/>
              </a:ln>
              <a:solidFill>
                <a:srgbClr val="FF0000"/>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可测试性</a:t>
            </a:r>
            <a:endParaRPr kumimoji="0" lang="en-US" altLang="zh-CN" sz="2400" b="0" i="0" u="none" strike="noStrike" kern="1200" cap="none" spc="0" normalizeH="0" baseline="0" noProof="0" dirty="0" smtClean="0">
              <a:ln>
                <a:noFill/>
              </a:ln>
              <a:solidFill>
                <a:srgbClr val="FF0000"/>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可修改性</a:t>
            </a:r>
            <a:endParaRPr kumimoji="0" lang="en-US" altLang="zh-CN" sz="2400" b="0" i="0" u="none" strike="noStrike" kern="1200" cap="none" spc="0" normalizeH="0" baseline="0" noProof="0" dirty="0" smtClean="0">
              <a:ln>
                <a:noFill/>
              </a:ln>
              <a:solidFill>
                <a:srgbClr val="FF0000"/>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可靠性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可移植性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可使用性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效率</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2"/>
          <p:cNvSpPr>
            <a:spLocks noGrp="1"/>
          </p:cNvSpPr>
          <p:nvPr>
            <p:ph idx="1"/>
          </p:nvPr>
        </p:nvSpPr>
        <p:spPr>
          <a:xfrm>
            <a:off x="457200" y="1091565"/>
            <a:ext cx="8229600" cy="5233035"/>
          </a:xfrm>
        </p:spPr>
        <p:txBody>
          <a:bodyPr vert="horz" wrap="square" lIns="91440" tIns="45720" rIns="91440" bIns="45720" anchor="t" anchorCtr="0"/>
          <a:p>
            <a:pPr eaLnBrk="1" hangingPunct="1"/>
            <a:r>
              <a:rPr lang="en-US" altLang="zh-CN" dirty="0"/>
              <a:t>4.</a:t>
            </a:r>
            <a:r>
              <a:rPr lang="zh-CN" altLang="en-US" dirty="0"/>
              <a:t>功能点</a:t>
            </a:r>
            <a:endParaRPr lang="en-US" altLang="zh-CN" dirty="0"/>
          </a:p>
          <a:p>
            <a:pPr lvl="1" eaLnBrk="1" hangingPunct="1"/>
            <a:r>
              <a:rPr lang="zh-CN" altLang="en-US" dirty="0"/>
              <a:t>功能点（</a:t>
            </a:r>
            <a:r>
              <a:rPr lang="en-US" altLang="zh-CN" dirty="0"/>
              <a:t>FP</a:t>
            </a:r>
            <a:r>
              <a:rPr lang="zh-CN" altLang="en-US" dirty="0"/>
              <a:t>，</a:t>
            </a:r>
            <a:r>
              <a:rPr lang="en-US" altLang="zh-CN" dirty="0"/>
              <a:t>Function Points</a:t>
            </a:r>
            <a:r>
              <a:rPr lang="zh-CN" altLang="en-US" dirty="0"/>
              <a:t>）度量方法使用软件产品提供的功能测量作为规范值</a:t>
            </a:r>
            <a:endParaRPr lang="en-US" altLang="zh-CN" dirty="0"/>
          </a:p>
          <a:p>
            <a:pPr lvl="1" eaLnBrk="1" hangingPunct="1"/>
            <a:r>
              <a:rPr lang="zh-CN" altLang="en-US" dirty="0"/>
              <a:t>信息域值有输入项数</a:t>
            </a:r>
            <a:r>
              <a:rPr lang="en-US" altLang="zh-CN" dirty="0"/>
              <a:t>Inp</a:t>
            </a:r>
            <a:r>
              <a:rPr lang="zh-CN" altLang="en-US" dirty="0"/>
              <a:t>、输出项数</a:t>
            </a:r>
            <a:r>
              <a:rPr lang="en-US" altLang="zh-CN" dirty="0"/>
              <a:t>Out</a:t>
            </a:r>
            <a:r>
              <a:rPr lang="zh-CN" altLang="en-US" dirty="0"/>
              <a:t>、查询项数</a:t>
            </a:r>
            <a:r>
              <a:rPr lang="en-US" altLang="zh-CN" dirty="0"/>
              <a:t>Inq</a:t>
            </a:r>
            <a:r>
              <a:rPr lang="zh-CN" altLang="en-US" dirty="0"/>
              <a:t>、主文件数</a:t>
            </a:r>
            <a:r>
              <a:rPr lang="en-US" altLang="zh-CN" dirty="0"/>
              <a:t>Maf</a:t>
            </a:r>
            <a:r>
              <a:rPr lang="zh-CN" altLang="en-US" dirty="0"/>
              <a:t>和接口数</a:t>
            </a:r>
            <a:r>
              <a:rPr lang="en-US" altLang="zh-CN" dirty="0"/>
              <a:t>Inf</a:t>
            </a:r>
            <a:endParaRPr lang="en-US" altLang="zh-CN" dirty="0"/>
          </a:p>
          <a:p>
            <a:pPr lvl="1" eaLnBrk="1" hangingPunct="1"/>
            <a:r>
              <a:rPr lang="zh-CN" altLang="en-US" dirty="0"/>
              <a:t>计算功能点数</a:t>
            </a:r>
            <a:r>
              <a:rPr lang="en-US" altLang="zh-CN" dirty="0"/>
              <a:t>FP</a:t>
            </a:r>
            <a:r>
              <a:rPr lang="zh-CN" altLang="en-US" dirty="0"/>
              <a:t>最简单的公式如下：</a:t>
            </a:r>
            <a:endParaRPr lang="zh-CN" altLang="en-US" dirty="0"/>
          </a:p>
          <a:p>
            <a:pPr lvl="2" eaLnBrk="1" hangingPunct="1"/>
            <a:r>
              <a:rPr lang="en-US" altLang="zh-CN" dirty="0"/>
              <a:t> FP = 4×Inp + 5×Out + 4×Inq + 10×Maf +7×Inf</a:t>
            </a:r>
            <a:endParaRPr lang="en-US" altLang="zh-CN" dirty="0"/>
          </a:p>
          <a:p>
            <a:pPr lvl="1" eaLnBrk="1" hangingPunct="1"/>
            <a:r>
              <a:rPr lang="zh-CN" altLang="en-US" dirty="0"/>
              <a:t>信息度量项的系数，可以根据软件复杂性分成的简单、平均和复杂三个等级来选择</a:t>
            </a:r>
            <a:endParaRPr lang="zh-CN" altLang="en-US" dirty="0"/>
          </a:p>
          <a:p>
            <a:pPr eaLnBrk="1" hangingPunct="1"/>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dirty="0" smtClean="0">
                <a:ln>
                  <a:noFill/>
                </a:ln>
                <a:solidFill>
                  <a:schemeClr val="tx2"/>
                </a:solidFill>
                <a:effectLst/>
                <a:uLnTx/>
                <a:uFillTx/>
                <a:latin typeface="+mj-lt"/>
                <a:ea typeface="+mj-ea"/>
                <a:cs typeface="+mj-cs"/>
              </a:rPr>
              <a:t>度量项不同级别功能点分配值</a:t>
            </a:r>
            <a:endParaRPr kumimoji="0" lang="zh-CN" altLang="en-US" sz="3200" b="0" i="0" u="none" strike="noStrike" kern="1200" cap="none" spc="0" normalizeH="0" baseline="0" noProof="0" dirty="0" smtClean="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custDataLst>
              <p:tags r:id="rId1"/>
            </p:custDataLst>
          </p:nvPr>
        </p:nvGraphicFramePr>
        <p:xfrm>
          <a:off x="1428750" y="2392680"/>
          <a:ext cx="6178550" cy="2750820"/>
        </p:xfrm>
        <a:graphic>
          <a:graphicData uri="http://schemas.openxmlformats.org/drawingml/2006/table">
            <a:tbl>
              <a:tblPr/>
              <a:tblGrid>
                <a:gridCol w="1543685"/>
                <a:gridCol w="1544955"/>
                <a:gridCol w="1544955"/>
                <a:gridCol w="1544955"/>
              </a:tblGrid>
              <a:tr h="458470">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度量项</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简单级</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平均级</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复杂级</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Inp</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4</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6</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Out</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7</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Inq</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6</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Maf</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7</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15</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lgn="ctr">
                        <a:spcAft>
                          <a:spcPts val="0"/>
                        </a:spcAft>
                      </a:pPr>
                      <a:r>
                        <a:rPr lang="en-US" sz="1800" kern="100" dirty="0" err="1">
                          <a:latin typeface="Times New Roman" panose="02020603050405020304"/>
                          <a:ea typeface="宋体" panose="02010600030101010101" pitchFamily="2" charset="-122"/>
                          <a:cs typeface="Times New Roman" panose="02020603050405020304"/>
                        </a:rPr>
                        <a:t>Inf</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7</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标题 1"/>
          <p:cNvSpPr>
            <a:spLocks noGrp="1"/>
          </p:cNvSpPr>
          <p:nvPr>
            <p:ph type="title"/>
          </p:nvPr>
        </p:nvSpPr>
        <p:spPr>
          <a:xfrm>
            <a:off x="457200" y="704850"/>
            <a:ext cx="8229600" cy="825500"/>
          </a:xfrm>
        </p:spPr>
        <p:txBody>
          <a:bodyPr vert="horz" wrap="square" lIns="0" tIns="45720" rIns="0" bIns="0" anchor="b" anchorCtr="0"/>
          <a:p>
            <a:pPr eaLnBrk="1" hangingPunct="1"/>
            <a:r>
              <a:rPr lang="zh-CN" altLang="en-US" sz="3600" dirty="0"/>
              <a:t>功能点估算步骤</a:t>
            </a:r>
            <a:endParaRPr lang="zh-CN" altLang="en-US" sz="3600"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确定软件产品中每个度量项，即</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Inp</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Out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Inq</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Maf</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600" b="0" i="0" u="none" strike="noStrike" kern="1200" cap="none" spc="0" normalizeH="0" baseline="0" noProof="0" dirty="0" err="1" smtClean="0">
                <a:ln>
                  <a:noFill/>
                </a:ln>
                <a:solidFill>
                  <a:schemeClr val="tx1"/>
                </a:solidFill>
                <a:effectLst/>
                <a:uLnTx/>
                <a:uFillTx/>
                <a:latin typeface="+mn-lt"/>
                <a:ea typeface="+mn-ea"/>
                <a:cs typeface="+mn-cs"/>
              </a:rPr>
              <a:t>Inf</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的功能点数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确定对应等级是简单、平均还是复杂级，即每个信息度量项的系数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一个未调整的功能点</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UFP</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计算技术复杂性因子</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TCF</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14</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种技术因素</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每一个因素分配一个从</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0</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（无影响）到</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（影响最大）</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这</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14</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个技术因子的影响值相加得到总</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的影响度</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DI</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TCF = 0.65 + 0.01</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DI</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扩展的功能点数</a:t>
            </a:r>
            <a:r>
              <a:rPr kumimoji="0" lang="en-US" sz="2600" b="0" i="1" u="none" strike="noStrike" kern="1200" cap="none" spc="0" normalizeH="0" baseline="0" noProof="0" dirty="0" smtClean="0">
                <a:ln>
                  <a:noFill/>
                </a:ln>
                <a:solidFill>
                  <a:schemeClr val="tx1"/>
                </a:solidFill>
                <a:effectLst/>
                <a:uLnTx/>
                <a:uFillTx/>
                <a:latin typeface="+mn-lt"/>
                <a:ea typeface="+mn-ea"/>
                <a:cs typeface="+mn-cs"/>
              </a:rPr>
              <a:t>FP</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从以下计算得到：</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 FP = UFP</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TCF</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标题 1"/>
          <p:cNvSpPr>
            <a:spLocks noGrp="1"/>
          </p:cNvSpPr>
          <p:nvPr>
            <p:ph type="title"/>
          </p:nvPr>
        </p:nvSpPr>
        <p:spPr/>
        <p:txBody>
          <a:bodyPr vert="horz" wrap="square" lIns="0" tIns="45720" rIns="0" bIns="0" anchor="b" anchorCtr="0"/>
          <a:p>
            <a:pPr eaLnBrk="1" hangingPunct="1"/>
            <a:r>
              <a:rPr lang="en-US" altLang="zh-CN" sz="3600" b="1" dirty="0"/>
              <a:t>5.</a:t>
            </a:r>
            <a:r>
              <a:rPr lang="zh-CN" altLang="en-US" sz="3600" b="1" dirty="0"/>
              <a:t>面向对象的度量</a:t>
            </a:r>
            <a:endParaRPr lang="zh-CN" altLang="en-US" sz="3600" dirty="0"/>
          </a:p>
        </p:txBody>
      </p:sp>
      <p:sp>
        <p:nvSpPr>
          <p:cNvPr id="76803" name="内容占位符 2"/>
          <p:cNvSpPr>
            <a:spLocks noGrp="1"/>
          </p:cNvSpPr>
          <p:nvPr>
            <p:ph idx="1"/>
          </p:nvPr>
        </p:nvSpPr>
        <p:spPr/>
        <p:txBody>
          <a:bodyPr vert="horz" wrap="square" lIns="91440" tIns="45720" rIns="91440" bIns="45720" anchor="t" anchorCtr="0"/>
          <a:p>
            <a:pPr eaLnBrk="1" hangingPunct="1"/>
            <a:r>
              <a:rPr lang="zh-CN" altLang="en-US" dirty="0"/>
              <a:t>场景脚本的数量</a:t>
            </a:r>
            <a:endParaRPr lang="en-US" altLang="zh-CN" dirty="0"/>
          </a:p>
          <a:p>
            <a:pPr eaLnBrk="1" hangingPunct="1"/>
            <a:r>
              <a:rPr lang="zh-CN" altLang="en-US" dirty="0"/>
              <a:t>关键类的数量</a:t>
            </a:r>
            <a:endParaRPr lang="en-US" altLang="zh-CN" dirty="0"/>
          </a:p>
          <a:p>
            <a:pPr eaLnBrk="1" hangingPunct="1"/>
            <a:r>
              <a:rPr lang="zh-CN" altLang="en-US" dirty="0"/>
              <a:t>支持类的数量</a:t>
            </a:r>
            <a:endParaRPr lang="en-US" altLang="zh-CN" dirty="0"/>
          </a:p>
          <a:p>
            <a:pPr eaLnBrk="1" hangingPunct="1"/>
            <a:r>
              <a:rPr lang="zh-CN" altLang="en-US" dirty="0"/>
              <a:t>每个关键类的平均支持类数量</a:t>
            </a:r>
            <a:endParaRPr lang="en-US" altLang="zh-CN" dirty="0"/>
          </a:p>
          <a:p>
            <a:pPr eaLnBrk="1" hangingPunct="1"/>
            <a:r>
              <a:rPr lang="zh-CN" altLang="en-US" dirty="0"/>
              <a:t>子系统的数量</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标题 1"/>
          <p:cNvSpPr>
            <a:spLocks noGrp="1"/>
          </p:cNvSpPr>
          <p:nvPr>
            <p:ph type="title"/>
          </p:nvPr>
        </p:nvSpPr>
        <p:spPr>
          <a:xfrm>
            <a:off x="457200" y="704850"/>
            <a:ext cx="8350885" cy="1143000"/>
          </a:xfrm>
        </p:spPr>
        <p:txBody>
          <a:bodyPr vert="horz" wrap="square" lIns="0" tIns="45720" rIns="0" bIns="0" anchor="b" anchorCtr="0"/>
          <a:p>
            <a:pPr eaLnBrk="1" hangingPunct="1"/>
            <a:r>
              <a:rPr lang="en-US" altLang="zh-CN" b="1" dirty="0"/>
              <a:t>12.6 </a:t>
            </a:r>
            <a:r>
              <a:rPr lang="zh-CN" altLang="en-US" b="1" dirty="0"/>
              <a:t>软件</a:t>
            </a:r>
            <a:r>
              <a:rPr lang="zh-CN" altLang="en-US" b="1" dirty="0"/>
              <a:t>项目估算的分解技术</a:t>
            </a:r>
            <a:endParaRPr lang="zh-CN" altLang="en-US" dirty="0"/>
          </a:p>
        </p:txBody>
      </p:sp>
      <p:sp>
        <p:nvSpPr>
          <p:cNvPr id="77827" name="内容占位符 2"/>
          <p:cNvSpPr>
            <a:spLocks noGrp="1"/>
          </p:cNvSpPr>
          <p:nvPr>
            <p:ph idx="1"/>
          </p:nvPr>
        </p:nvSpPr>
        <p:spPr/>
        <p:txBody>
          <a:bodyPr vert="horz" wrap="square" lIns="91440" tIns="45720" rIns="91440" bIns="45720" anchor="t" anchorCtr="0"/>
          <a:p>
            <a:pPr eaLnBrk="1" hangingPunct="1"/>
            <a:r>
              <a:rPr lang="zh-CN" altLang="en-US" dirty="0"/>
              <a:t>基于问题分解的估算</a:t>
            </a:r>
            <a:endParaRPr lang="en-US" altLang="zh-CN" dirty="0"/>
          </a:p>
          <a:p>
            <a:pPr eaLnBrk="1" hangingPunct="1"/>
            <a:r>
              <a:rPr lang="zh-CN" altLang="en-US" dirty="0"/>
              <a:t>基于过程分解的估算</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标题 1"/>
          <p:cNvSpPr>
            <a:spLocks noGrp="1"/>
          </p:cNvSpPr>
          <p:nvPr>
            <p:ph type="title"/>
          </p:nvPr>
        </p:nvSpPr>
        <p:spPr>
          <a:xfrm>
            <a:off x="457200" y="704850"/>
            <a:ext cx="8229600" cy="800100"/>
          </a:xfrm>
        </p:spPr>
        <p:txBody>
          <a:bodyPr vert="horz" wrap="square" lIns="0" tIns="45720" rIns="0" bIns="0" anchor="b" anchorCtr="0"/>
          <a:p>
            <a:pPr eaLnBrk="1" hangingPunct="1"/>
            <a:r>
              <a:rPr lang="en-US" altLang="zh-CN" dirty="0"/>
              <a:t>12.6.1</a:t>
            </a:r>
            <a:r>
              <a:rPr lang="zh-CN" altLang="en-US" dirty="0"/>
              <a:t>基于问题分解的估算</a:t>
            </a:r>
            <a:endParaRPr lang="zh-CN" altLang="en-US" dirty="0"/>
          </a:p>
        </p:txBody>
      </p:sp>
      <p:sp>
        <p:nvSpPr>
          <p:cNvPr id="78851" name="内容占位符 2"/>
          <p:cNvSpPr>
            <a:spLocks noGrp="1"/>
          </p:cNvSpPr>
          <p:nvPr>
            <p:ph idx="1"/>
          </p:nvPr>
        </p:nvSpPr>
        <p:spPr/>
        <p:txBody>
          <a:bodyPr vert="horz" wrap="square" lIns="91440" tIns="45720" rIns="91440" bIns="45720" anchor="t" anchorCtr="0"/>
          <a:p>
            <a:pPr eaLnBrk="1" hangingPunct="1"/>
            <a:r>
              <a:rPr lang="zh-CN" altLang="en-US" dirty="0"/>
              <a:t>步骤：</a:t>
            </a:r>
            <a:endParaRPr lang="zh-CN" altLang="en-US" dirty="0"/>
          </a:p>
          <a:p>
            <a:pPr lvl="1" eaLnBrk="1" hangingPunct="1"/>
            <a:r>
              <a:rPr lang="zh-CN" altLang="en-US" dirty="0"/>
              <a:t>界定的软件范围</a:t>
            </a:r>
            <a:endParaRPr lang="en-US" altLang="zh-CN" dirty="0"/>
          </a:p>
          <a:p>
            <a:pPr lvl="1" eaLnBrk="1" hangingPunct="1"/>
            <a:r>
              <a:rPr lang="zh-CN" altLang="en-US" dirty="0"/>
              <a:t>软件分解为可以被单独估算的问题或者功能</a:t>
            </a:r>
            <a:endParaRPr lang="en-US" altLang="zh-CN" dirty="0"/>
          </a:p>
          <a:p>
            <a:pPr lvl="1" eaLnBrk="1" hangingPunct="1"/>
            <a:r>
              <a:rPr lang="zh-CN" altLang="en-US" dirty="0"/>
              <a:t>估算每一个问题</a:t>
            </a:r>
            <a:r>
              <a:rPr lang="en-US" altLang="zh-CN" dirty="0"/>
              <a:t>/</a:t>
            </a:r>
            <a:r>
              <a:rPr lang="zh-CN" altLang="en-US" dirty="0"/>
              <a:t>功能的</a:t>
            </a:r>
            <a:r>
              <a:rPr lang="en-US" altLang="zh-CN" dirty="0"/>
              <a:t>LOC</a:t>
            </a:r>
            <a:r>
              <a:rPr lang="zh-CN" altLang="en-US" dirty="0"/>
              <a:t>，</a:t>
            </a:r>
            <a:r>
              <a:rPr lang="en-US" altLang="zh-CN" dirty="0"/>
              <a:t>FFP</a:t>
            </a:r>
            <a:r>
              <a:rPr lang="zh-CN" altLang="en-US" dirty="0"/>
              <a:t>或</a:t>
            </a:r>
            <a:r>
              <a:rPr lang="en-US" altLang="zh-CN" dirty="0"/>
              <a:t>FP</a:t>
            </a:r>
            <a:endParaRPr lang="en-US" altLang="zh-CN" dirty="0"/>
          </a:p>
          <a:p>
            <a:pPr lvl="1" eaLnBrk="1" hangingPunct="1"/>
            <a:r>
              <a:rPr lang="zh-CN" altLang="en-US" dirty="0"/>
              <a:t>对每个功能或每个信息域的计算值都估算出乐观值</a:t>
            </a:r>
            <a:r>
              <a:rPr lang="en-US" altLang="zh-CN" i="1" dirty="0"/>
              <a:t>S</a:t>
            </a:r>
            <a:r>
              <a:rPr lang="en-US" altLang="zh-CN" baseline="-25000" dirty="0"/>
              <a:t>opt</a:t>
            </a:r>
            <a:r>
              <a:rPr lang="zh-CN" altLang="en-US" dirty="0"/>
              <a:t>，可能值</a:t>
            </a:r>
            <a:r>
              <a:rPr lang="en-US" altLang="zh-CN" i="1" dirty="0"/>
              <a:t>S</a:t>
            </a:r>
            <a:r>
              <a:rPr lang="en-US" altLang="zh-CN" baseline="-25000" dirty="0"/>
              <a:t>m</a:t>
            </a:r>
            <a:r>
              <a:rPr lang="zh-CN" altLang="en-US" dirty="0"/>
              <a:t>，悲观值</a:t>
            </a:r>
            <a:r>
              <a:rPr lang="en-US" altLang="zh-CN" i="1" dirty="0"/>
              <a:t>S</a:t>
            </a:r>
            <a:r>
              <a:rPr lang="en-US" altLang="zh-CN" baseline="-25000" dirty="0"/>
              <a:t>pess</a:t>
            </a:r>
            <a:endParaRPr lang="en-US" altLang="zh-CN" dirty="0"/>
          </a:p>
          <a:p>
            <a:pPr lvl="1" eaLnBrk="1" hangingPunct="1"/>
            <a:r>
              <a:rPr lang="zh-CN" altLang="en-US" dirty="0"/>
              <a:t>计算估算变量（规模）的期望值</a:t>
            </a:r>
            <a:r>
              <a:rPr lang="en-US" altLang="zh-CN" dirty="0"/>
              <a:t>EV</a:t>
            </a:r>
            <a:r>
              <a:rPr lang="en-US" altLang="zh-CN" i="1" dirty="0"/>
              <a:t> = </a:t>
            </a:r>
            <a:r>
              <a:rPr lang="zh-CN" altLang="en-US" dirty="0"/>
              <a:t>（</a:t>
            </a:r>
            <a:r>
              <a:rPr lang="en-US" altLang="zh-CN" i="1" dirty="0"/>
              <a:t>S</a:t>
            </a:r>
            <a:r>
              <a:rPr lang="en-US" altLang="zh-CN" baseline="-25000" dirty="0"/>
              <a:t>opt</a:t>
            </a:r>
            <a:r>
              <a:rPr lang="en-US" altLang="zh-CN" dirty="0"/>
              <a:t> + 4×</a:t>
            </a:r>
            <a:r>
              <a:rPr lang="en-US" altLang="zh-CN" i="1" dirty="0"/>
              <a:t>S</a:t>
            </a:r>
            <a:r>
              <a:rPr lang="en-US" altLang="zh-CN" baseline="-25000" dirty="0"/>
              <a:t>m</a:t>
            </a:r>
            <a:r>
              <a:rPr lang="en-US" altLang="zh-CN" dirty="0"/>
              <a:t> + </a:t>
            </a:r>
            <a:r>
              <a:rPr lang="en-US" altLang="zh-CN" i="1" dirty="0"/>
              <a:t>S</a:t>
            </a:r>
            <a:r>
              <a:rPr lang="en-US" altLang="zh-CN" baseline="-25000" dirty="0"/>
              <a:t>pess</a:t>
            </a:r>
            <a:r>
              <a:rPr lang="en-US" altLang="zh-CN" dirty="0"/>
              <a:t> </a:t>
            </a:r>
            <a:r>
              <a:rPr lang="zh-CN" altLang="en-US" dirty="0"/>
              <a:t>）</a:t>
            </a:r>
            <a:r>
              <a:rPr lang="en-US" altLang="zh-CN" dirty="0"/>
              <a:t>/ 6</a:t>
            </a:r>
            <a:endParaRPr lang="en-US" altLang="zh-CN" dirty="0"/>
          </a:p>
          <a:p>
            <a:pPr lvl="1" eaLnBrk="1" hangingPunct="1"/>
            <a:r>
              <a:rPr lang="zh-CN" altLang="en-US" dirty="0"/>
              <a:t>将基线生产率度量估算成本及工作量</a:t>
            </a:r>
            <a:endParaRPr lang="en-US" altLang="zh-CN" dirty="0"/>
          </a:p>
          <a:p>
            <a:pPr eaLnBrk="1" hangingPunct="1"/>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标题 1"/>
          <p:cNvSpPr>
            <a:spLocks noGrp="1"/>
          </p:cNvSpPr>
          <p:nvPr>
            <p:ph type="title"/>
          </p:nvPr>
        </p:nvSpPr>
        <p:spPr>
          <a:xfrm>
            <a:off x="457200" y="704850"/>
            <a:ext cx="8229600" cy="604520"/>
          </a:xfrm>
        </p:spPr>
        <p:txBody>
          <a:bodyPr vert="horz" wrap="square" lIns="0" tIns="45720" rIns="0" bIns="0" anchor="b" anchorCtr="0"/>
          <a:p>
            <a:pPr eaLnBrk="1" hangingPunct="1"/>
            <a:r>
              <a:rPr lang="zh-CN" altLang="en-US" sz="3600" dirty="0"/>
              <a:t>例</a:t>
            </a:r>
            <a:r>
              <a:rPr lang="en-US" altLang="zh-CN" sz="3600" dirty="0"/>
              <a:t>12.1</a:t>
            </a:r>
            <a:r>
              <a:rPr lang="zh-CN" altLang="en-US" sz="3600" dirty="0"/>
              <a:t>基于</a:t>
            </a:r>
            <a:r>
              <a:rPr lang="en-US" altLang="zh-CN" sz="3600" dirty="0"/>
              <a:t>LOC</a:t>
            </a:r>
            <a:r>
              <a:rPr lang="zh-CN" altLang="en-US" sz="3600" dirty="0"/>
              <a:t>的方法估算</a:t>
            </a:r>
            <a:endParaRPr lang="zh-CN" altLang="en-US" sz="3600" dirty="0"/>
          </a:p>
        </p:txBody>
      </p:sp>
      <p:sp>
        <p:nvSpPr>
          <p:cNvPr id="3" name="内容占位符 2"/>
          <p:cNvSpPr>
            <a:spLocks noGrp="1"/>
          </p:cNvSpPr>
          <p:nvPr>
            <p:ph idx="1"/>
          </p:nvPr>
        </p:nvSpPr>
        <p:spPr>
          <a:xfrm>
            <a:off x="457200" y="1612265"/>
            <a:ext cx="8229600" cy="4712970"/>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问题描述：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一个计算机辅助设计（</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CAD</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Computer Aided Design</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）应用软件的开发成本。该</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CAD</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系统运行在工作站上，并与各种计算机图形外设，如鼠标、数字化仪、高分辨率彩色显示器</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以及激光打印机有接口。</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主要功能模块</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2100" b="0" i="0" u="none" strike="noStrike" kern="1200" cap="none" spc="0" normalizeH="0" baseline="0" noProof="0" dirty="0" smtClean="0">
                <a:ln>
                  <a:noFill/>
                </a:ln>
                <a:solidFill>
                  <a:schemeClr val="tx1"/>
                </a:solidFill>
                <a:effectLst/>
                <a:uLnTx/>
                <a:uFillTx/>
                <a:latin typeface="+mn-lt"/>
                <a:ea typeface="+mn-ea"/>
                <a:cs typeface="+mn-cs"/>
              </a:rPr>
              <a:t>CAD</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软件有用户界面及控制机制</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二维几何分析</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三维几何分析</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数据库管理</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计算机图形显示控制</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外设控制</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设计分析模块</a:t>
            </a:r>
            <a:endParaRPr kumimoji="0" lang="zh-CN" altLang="en-US" sz="21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745490"/>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none" spc="0" normalizeH="0" baseline="0" noProof="0" dirty="0" smtClean="0">
                <a:ln>
                  <a:noFill/>
                </a:ln>
                <a:solidFill>
                  <a:schemeClr val="tx2"/>
                </a:solidFill>
                <a:effectLst/>
                <a:uLnTx/>
                <a:uFillTx/>
                <a:latin typeface="+mj-lt"/>
                <a:ea typeface="+mj-ea"/>
                <a:cs typeface="+mj-cs"/>
              </a:rPr>
              <a:t>功能代码行估计</a:t>
            </a:r>
            <a:endParaRPr kumimoji="0" lang="zh-CN" altLang="en-US" sz="3600" b="0" i="0" u="none" strike="noStrike" kern="1200" cap="none" spc="0" normalizeH="0" baseline="0" noProof="0" dirty="0" smtClean="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nvGraphicFramePr>
        <p:xfrm>
          <a:off x="642938" y="2357438"/>
          <a:ext cx="7572375" cy="2214563"/>
        </p:xfrm>
        <a:graphic>
          <a:graphicData uri="http://schemas.openxmlformats.org/drawingml/2006/table">
            <a:tbl>
              <a:tblPr/>
              <a:tblGrid>
                <a:gridCol w="2316144"/>
                <a:gridCol w="1524139"/>
                <a:gridCol w="2414882"/>
                <a:gridCol w="1317210"/>
              </a:tblGrid>
              <a:tr h="441378">
                <a:tc>
                  <a:txBody>
                    <a:bodyPr/>
                    <a:lstStyle/>
                    <a:p>
                      <a:pPr algn="ctr">
                        <a:spcAft>
                          <a:spcPts val="0"/>
                        </a:spcAft>
                      </a:pPr>
                      <a:r>
                        <a:rPr lang="zh-CN" sz="1800" b="1" kern="100" dirty="0">
                          <a:latin typeface="Times New Roman" panose="02020603050405020304"/>
                          <a:ea typeface="宋体" panose="02010600030101010101" pitchFamily="2" charset="-122"/>
                          <a:cs typeface="Times New Roman" panose="02020603050405020304"/>
                        </a:rPr>
                        <a:t>功能</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latin typeface="Times New Roman" panose="02020603050405020304"/>
                          <a:ea typeface="宋体" panose="02010600030101010101" pitchFamily="2" charset="-122"/>
                          <a:cs typeface="Times New Roman" panose="02020603050405020304"/>
                        </a:rPr>
                        <a:t>LOC</a:t>
                      </a:r>
                      <a:r>
                        <a:rPr lang="zh-CN" sz="1800" b="1" kern="100" dirty="0">
                          <a:latin typeface="Times New Roman" panose="02020603050405020304"/>
                          <a:ea typeface="宋体" panose="02010600030101010101" pitchFamily="2" charset="-122"/>
                          <a:cs typeface="Times New Roman" panose="02020603050405020304"/>
                        </a:rPr>
                        <a:t>估算</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功能</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latin typeface="Times New Roman" panose="02020603050405020304"/>
                          <a:ea typeface="宋体" panose="02010600030101010101" pitchFamily="2" charset="-122"/>
                          <a:cs typeface="Times New Roman" panose="02020603050405020304"/>
                        </a:rPr>
                        <a:t>LOC</a:t>
                      </a:r>
                      <a:r>
                        <a:rPr lang="zh-CN" sz="1800" b="1" kern="100">
                          <a:latin typeface="Times New Roman" panose="02020603050405020304"/>
                          <a:ea typeface="宋体" panose="02010600030101010101" pitchFamily="2" charset="-122"/>
                          <a:cs typeface="Times New Roman" panose="02020603050405020304"/>
                        </a:rPr>
                        <a:t>估算</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1378">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用户界面及控制机制</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2300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计算机图形显示控制</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4950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951">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二维几何分析</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5300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外设控制</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2100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951">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三维几何分析</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7800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设计分析模块</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8400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951">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数据库管理</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3350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2951">
                <a:tc gridSpan="4">
                  <a:txBody>
                    <a:bodyPr/>
                    <a:lstStyle/>
                    <a:p>
                      <a:pPr indent="344170" algn="just">
                        <a:spcAft>
                          <a:spcPts val="0"/>
                        </a:spcAft>
                      </a:pPr>
                      <a:r>
                        <a:rPr lang="zh-CN" sz="1800" b="1" kern="100" dirty="0">
                          <a:latin typeface="Times New Roman" panose="02020603050405020304"/>
                          <a:ea typeface="宋体" panose="02010600030101010101" pitchFamily="2" charset="-122"/>
                          <a:cs typeface="Times New Roman" panose="02020603050405020304"/>
                        </a:rPr>
                        <a:t>总</a:t>
                      </a:r>
                      <a:r>
                        <a:rPr lang="en-US" sz="1800" b="1" kern="100" dirty="0">
                          <a:latin typeface="Times New Roman" panose="02020603050405020304"/>
                          <a:ea typeface="宋体" panose="02010600030101010101" pitchFamily="2" charset="-122"/>
                          <a:cs typeface="Times New Roman" panose="02020603050405020304"/>
                        </a:rPr>
                        <a:t>LOC</a:t>
                      </a:r>
                      <a:r>
                        <a:rPr lang="zh-CN" sz="1800" b="1" kern="100" dirty="0">
                          <a:latin typeface="Times New Roman" panose="02020603050405020304"/>
                          <a:ea typeface="宋体" panose="02010600030101010101" pitchFamily="2" charset="-122"/>
                          <a:cs typeface="Times New Roman" panose="02020603050405020304"/>
                        </a:rPr>
                        <a:t>估算</a:t>
                      </a:r>
                      <a:r>
                        <a:rPr lang="en-US" sz="1800" b="1" kern="100" dirty="0">
                          <a:latin typeface="Times New Roman" panose="02020603050405020304"/>
                          <a:ea typeface="宋体" panose="02010600030101010101" pitchFamily="2" charset="-122"/>
                          <a:cs typeface="Times New Roman" panose="02020603050405020304"/>
                        </a:rPr>
                        <a:t>                    34200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标题 1"/>
          <p:cNvSpPr>
            <a:spLocks noGrp="1"/>
          </p:cNvSpPr>
          <p:nvPr>
            <p:ph type="title"/>
          </p:nvPr>
        </p:nvSpPr>
        <p:spPr>
          <a:xfrm>
            <a:off x="457200" y="704850"/>
            <a:ext cx="8229600" cy="831850"/>
          </a:xfrm>
        </p:spPr>
        <p:txBody>
          <a:bodyPr vert="horz" wrap="square" lIns="0" tIns="45720" rIns="0" bIns="0" anchor="b" anchorCtr="0"/>
          <a:p>
            <a:pPr eaLnBrk="1" hangingPunct="1"/>
            <a:r>
              <a:rPr lang="zh-CN" altLang="en-US" sz="3600" dirty="0"/>
              <a:t>成本与工作量</a:t>
            </a:r>
            <a:endParaRPr lang="zh-CN" altLang="en-US" sz="3600" dirty="0"/>
          </a:p>
        </p:txBody>
      </p:sp>
      <p:sp>
        <p:nvSpPr>
          <p:cNvPr id="81923" name="内容占位符 2"/>
          <p:cNvSpPr>
            <a:spLocks noGrp="1"/>
          </p:cNvSpPr>
          <p:nvPr>
            <p:ph idx="1"/>
          </p:nvPr>
        </p:nvSpPr>
        <p:spPr/>
        <p:txBody>
          <a:bodyPr vert="horz" wrap="square" lIns="91440" tIns="45720" rIns="91440" bIns="45720" anchor="t" anchorCtr="0"/>
          <a:p>
            <a:pPr eaLnBrk="1" hangingPunct="1"/>
            <a:r>
              <a:rPr lang="zh-CN" altLang="en-US" dirty="0"/>
              <a:t>这类系统的平均生产率是</a:t>
            </a:r>
            <a:r>
              <a:rPr lang="en-US" altLang="zh-CN" dirty="0"/>
              <a:t>620 LOC/pm</a:t>
            </a:r>
            <a:endParaRPr lang="en-US" altLang="zh-CN" dirty="0"/>
          </a:p>
          <a:p>
            <a:pPr eaLnBrk="1" hangingPunct="1"/>
            <a:r>
              <a:rPr lang="zh-CN" altLang="en-US" dirty="0"/>
              <a:t>如果一个劳动力价格是</a:t>
            </a:r>
            <a:r>
              <a:rPr lang="en-US" altLang="zh-CN" dirty="0"/>
              <a:t>10000</a:t>
            </a:r>
            <a:r>
              <a:rPr lang="zh-CN" altLang="en-US" dirty="0"/>
              <a:t>美元</a:t>
            </a:r>
            <a:r>
              <a:rPr lang="en-US" altLang="zh-CN" dirty="0"/>
              <a:t>/</a:t>
            </a:r>
            <a:r>
              <a:rPr lang="zh-CN" altLang="en-US" dirty="0"/>
              <a:t>月，则每行代码的成本约为</a:t>
            </a:r>
            <a:r>
              <a:rPr lang="en-US" altLang="zh-CN" dirty="0"/>
              <a:t>16</a:t>
            </a:r>
            <a:r>
              <a:rPr lang="zh-CN" altLang="en-US" dirty="0"/>
              <a:t>美元（</a:t>
            </a:r>
            <a:r>
              <a:rPr lang="en-US" altLang="zh-CN" dirty="0"/>
              <a:t>10000÷620</a:t>
            </a:r>
            <a:r>
              <a:rPr lang="zh-CN" altLang="en-US" dirty="0"/>
              <a:t>≈</a:t>
            </a:r>
            <a:r>
              <a:rPr lang="en-US" altLang="zh-CN" dirty="0"/>
              <a:t>16</a:t>
            </a:r>
            <a:r>
              <a:rPr lang="zh-CN" altLang="en-US" dirty="0"/>
              <a:t>）</a:t>
            </a:r>
            <a:endParaRPr lang="en-US" altLang="zh-CN" dirty="0"/>
          </a:p>
          <a:p>
            <a:pPr eaLnBrk="1" hangingPunct="1"/>
            <a:r>
              <a:rPr lang="zh-CN" altLang="en-US" dirty="0"/>
              <a:t>根据</a:t>
            </a:r>
            <a:r>
              <a:rPr lang="en-US" altLang="zh-CN" dirty="0"/>
              <a:t>LOC</a:t>
            </a:r>
            <a:r>
              <a:rPr lang="zh-CN" altLang="en-US" dirty="0"/>
              <a:t>估算及历史生产率数据，总的项目成本估算约为</a:t>
            </a:r>
            <a:r>
              <a:rPr lang="en-US" altLang="zh-CN" dirty="0"/>
              <a:t>547200</a:t>
            </a:r>
            <a:r>
              <a:rPr lang="zh-CN" altLang="en-US" dirty="0"/>
              <a:t>美元（</a:t>
            </a:r>
            <a:r>
              <a:rPr lang="en-US" altLang="zh-CN" dirty="0"/>
              <a:t>34200×16=547200</a:t>
            </a:r>
            <a:r>
              <a:rPr lang="zh-CN" altLang="en-US" dirty="0"/>
              <a:t>），工作量估算约为</a:t>
            </a:r>
            <a:r>
              <a:rPr lang="en-US" altLang="zh-CN" dirty="0"/>
              <a:t>55</a:t>
            </a:r>
            <a:r>
              <a:rPr lang="zh-CN" altLang="en-US" dirty="0"/>
              <a:t>人</a:t>
            </a:r>
            <a:r>
              <a:rPr lang="en-US" altLang="zh-CN" dirty="0"/>
              <a:t>·</a:t>
            </a:r>
            <a:r>
              <a:rPr lang="zh-CN" altLang="en-US" dirty="0"/>
              <a:t>月（</a:t>
            </a:r>
            <a:r>
              <a:rPr lang="en-US" altLang="zh-CN" dirty="0"/>
              <a:t>34200÷620</a:t>
            </a:r>
            <a:r>
              <a:rPr lang="zh-CN" altLang="en-US" dirty="0"/>
              <a:t>≈</a:t>
            </a:r>
            <a:r>
              <a:rPr lang="en-US" altLang="zh-CN" dirty="0"/>
              <a:t>56</a:t>
            </a:r>
            <a:r>
              <a:rPr lang="zh-CN" altLang="en-US" dirty="0"/>
              <a:t>）</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标题 1"/>
          <p:cNvSpPr>
            <a:spLocks noGrp="1"/>
          </p:cNvSpPr>
          <p:nvPr>
            <p:ph type="title"/>
          </p:nvPr>
        </p:nvSpPr>
        <p:spPr/>
        <p:txBody>
          <a:bodyPr vert="horz" wrap="square" lIns="0" tIns="45720" rIns="0" bIns="0" anchor="b" anchorCtr="0"/>
          <a:p>
            <a:pPr eaLnBrk="1" hangingPunct="1"/>
            <a:r>
              <a:rPr lang="zh-CN" altLang="en-US" b="1" dirty="0"/>
              <a:t>举例</a:t>
            </a:r>
            <a:r>
              <a:rPr lang="zh-CN" altLang="en-US" dirty="0"/>
              <a:t>：用功能点</a:t>
            </a:r>
            <a:r>
              <a:rPr lang="en-US" altLang="zh-CN" dirty="0"/>
              <a:t>FP</a:t>
            </a:r>
            <a:r>
              <a:rPr lang="zh-CN" altLang="en-US" dirty="0"/>
              <a:t>方法估算</a:t>
            </a:r>
            <a:endParaRPr lang="zh-CN" altLang="en-US" dirty="0"/>
          </a:p>
        </p:txBody>
      </p:sp>
      <p:sp>
        <p:nvSpPr>
          <p:cNvPr id="82947" name="内容占位符 2"/>
          <p:cNvSpPr>
            <a:spLocks noGrp="1"/>
          </p:cNvSpPr>
          <p:nvPr>
            <p:ph idx="1"/>
          </p:nvPr>
        </p:nvSpPr>
        <p:spPr>
          <a:xfrm>
            <a:off x="457200" y="1935163"/>
            <a:ext cx="8229600" cy="1065212"/>
          </a:xfrm>
        </p:spPr>
        <p:txBody>
          <a:bodyPr vert="horz" wrap="square" lIns="91440" tIns="45720" rIns="91440" bIns="45720" anchor="t" anchorCtr="0"/>
          <a:p>
            <a:pPr eaLnBrk="1" hangingPunct="1"/>
            <a:r>
              <a:rPr lang="zh-CN" altLang="en-US" dirty="0"/>
              <a:t>估算软件的输入、输出、查询、主文件和外部接口</a:t>
            </a:r>
            <a:endParaRPr lang="en-US" altLang="zh-CN" dirty="0"/>
          </a:p>
          <a:p>
            <a:pPr eaLnBrk="1" hangingPunct="1"/>
            <a:r>
              <a:rPr lang="zh-CN" altLang="en-US" dirty="0"/>
              <a:t>用平均级加权因子的未调整的</a:t>
            </a:r>
            <a:r>
              <a:rPr lang="en-US" altLang="zh-CN" dirty="0"/>
              <a:t>FP</a:t>
            </a:r>
            <a:r>
              <a:rPr lang="zh-CN" altLang="en-US" dirty="0"/>
              <a:t>估算</a:t>
            </a:r>
            <a:endParaRPr lang="zh-CN" altLang="en-US" dirty="0"/>
          </a:p>
        </p:txBody>
      </p:sp>
      <p:graphicFrame>
        <p:nvGraphicFramePr>
          <p:cNvPr id="4" name="表格 3"/>
          <p:cNvGraphicFramePr>
            <a:graphicFrameLocks noGrp="1"/>
          </p:cNvGraphicFramePr>
          <p:nvPr/>
        </p:nvGraphicFramePr>
        <p:xfrm>
          <a:off x="785813" y="3357563"/>
          <a:ext cx="7429500" cy="2173288"/>
        </p:xfrm>
        <a:graphic>
          <a:graphicData uri="http://schemas.openxmlformats.org/drawingml/2006/table">
            <a:tbl>
              <a:tblPr/>
              <a:tblGrid>
                <a:gridCol w="1060631"/>
                <a:gridCol w="1061647"/>
                <a:gridCol w="1061647"/>
                <a:gridCol w="1060631"/>
                <a:gridCol w="1061647"/>
                <a:gridCol w="1061647"/>
                <a:gridCol w="1061647"/>
              </a:tblGrid>
              <a:tr h="358693">
                <a:tc>
                  <a:txBody>
                    <a:bodyPr/>
                    <a:lstStyle/>
                    <a:p>
                      <a:pPr algn="ctr">
                        <a:spcAft>
                          <a:spcPts val="0"/>
                        </a:spcAft>
                      </a:pPr>
                      <a:r>
                        <a:rPr lang="zh-CN" sz="1800" b="1" kern="100" dirty="0">
                          <a:latin typeface="Times New Roman" panose="02020603050405020304"/>
                          <a:ea typeface="宋体" panose="02010600030101010101" pitchFamily="2" charset="-122"/>
                          <a:cs typeface="Times New Roman" panose="02020603050405020304"/>
                        </a:rPr>
                        <a:t>信息域值</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latin typeface="Times New Roman" panose="02020603050405020304"/>
                          <a:ea typeface="宋体" panose="02010600030101010101" pitchFamily="2" charset="-122"/>
                          <a:cs typeface="Times New Roman" panose="02020603050405020304"/>
                        </a:rPr>
                        <a:t>乐观值</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可能值</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悲观值</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估算计数</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加权因子</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latin typeface="Times New Roman" panose="02020603050405020304"/>
                          <a:ea typeface="宋体" panose="02010600030101010101" pitchFamily="2" charset="-122"/>
                          <a:cs typeface="Times New Roman" panose="02020603050405020304"/>
                        </a:rPr>
                        <a:t>FP</a:t>
                      </a:r>
                      <a:r>
                        <a:rPr lang="zh-CN" sz="1800" b="1" kern="100">
                          <a:latin typeface="Times New Roman" panose="02020603050405020304"/>
                          <a:ea typeface="宋体" panose="02010600030101010101" pitchFamily="2" charset="-122"/>
                          <a:cs typeface="Times New Roman" panose="02020603050405020304"/>
                        </a:rPr>
                        <a:t>计数</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302">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输入</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24</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30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96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302">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输出</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16</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80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302">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查询</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16</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28</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88</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693">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主文件</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4</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40</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693">
                <a:tc>
                  <a:txBody>
                    <a:bodyPr/>
                    <a:lstStyle/>
                    <a:p>
                      <a:pPr algn="ctr">
                        <a:spcAft>
                          <a:spcPts val="0"/>
                        </a:spcAft>
                      </a:pPr>
                      <a:r>
                        <a:rPr lang="zh-CN" sz="1800" kern="100">
                          <a:latin typeface="Times New Roman" panose="02020603050405020304"/>
                          <a:ea typeface="宋体" panose="02010600030101010101" pitchFamily="2" charset="-122"/>
                          <a:cs typeface="Times New Roman" panose="02020603050405020304"/>
                        </a:rPr>
                        <a:t>外部接口</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3</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2</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7</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14</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4302">
                <a:tc gridSpan="7">
                  <a:txBody>
                    <a:bodyPr/>
                    <a:lstStyle/>
                    <a:p>
                      <a:pPr indent="114935" algn="just">
                        <a:spcAft>
                          <a:spcPts val="0"/>
                        </a:spcAft>
                      </a:pPr>
                      <a:r>
                        <a:rPr lang="zh-CN" sz="1800" b="1" kern="100" dirty="0">
                          <a:latin typeface="Times New Roman" panose="02020603050405020304"/>
                          <a:ea typeface="宋体" panose="02010600030101010101" pitchFamily="2" charset="-122"/>
                          <a:cs typeface="Times New Roman" panose="02020603050405020304"/>
                        </a:rPr>
                        <a:t>总</a:t>
                      </a:r>
                      <a:r>
                        <a:rPr lang="en-US" sz="1800" b="1" kern="100" dirty="0">
                          <a:latin typeface="Times New Roman" panose="02020603050405020304"/>
                          <a:ea typeface="宋体" panose="02010600030101010101" pitchFamily="2" charset="-122"/>
                          <a:cs typeface="Times New Roman" panose="02020603050405020304"/>
                        </a:rPr>
                        <a:t>FP</a:t>
                      </a:r>
                      <a:r>
                        <a:rPr lang="zh-CN" sz="1800" b="1" kern="100" dirty="0">
                          <a:latin typeface="Times New Roman" panose="02020603050405020304"/>
                          <a:ea typeface="宋体" panose="02010600030101010101" pitchFamily="2" charset="-122"/>
                          <a:cs typeface="Times New Roman" panose="02020603050405020304"/>
                        </a:rPr>
                        <a:t>计数值</a:t>
                      </a:r>
                      <a:r>
                        <a:rPr lang="en-US" sz="1800" b="1" kern="100" dirty="0">
                          <a:latin typeface="Times New Roman" panose="02020603050405020304"/>
                          <a:ea typeface="宋体" panose="02010600030101010101" pitchFamily="2" charset="-122"/>
                          <a:cs typeface="Times New Roman" panose="02020603050405020304"/>
                        </a:rPr>
                        <a:t>                       318</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hMerge="1">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p:txBody>
          <a:bodyPr vert="horz" wrap="square" lIns="0" tIns="45720" rIns="0" bIns="0" anchor="b" anchorCtr="0"/>
          <a:p>
            <a:pPr eaLnBrk="1" hangingPunct="1"/>
            <a:r>
              <a:rPr lang="en-US" altLang="zh-CN" b="1" dirty="0"/>
              <a:t>11.3 </a:t>
            </a:r>
            <a:r>
              <a:rPr lang="zh-CN" altLang="en-US" b="1" dirty="0"/>
              <a:t>软件维护</a:t>
            </a:r>
            <a:r>
              <a:rPr lang="zh-CN" altLang="en-US" b="1" dirty="0"/>
              <a:t>活动的类型</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850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纠错性维护（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Corrective Maintenance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）：对在测试阶段未能发现的，在软件投入使用后才逐渐暴露出来的错误的测试、诊断、定位、纠错以及验证、修改的回归测试过程。纠错性维护占整个维护工作的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21%</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完善性维护（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Perfective Maintenance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）：为了满足这些日益增长的新要求，需要修改或再开发软件，以扩充软件功能、增强软件性能、改进加工效率、提高软件的可维护性等。完善性维护所占的比重最大，大约占总维护量的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50</a:t>
            </a:r>
            <a:r>
              <a:rPr kumimoji="0" lang="en-US" sz="2600" b="0" i="1"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以上。</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适应性维护：为了适应计算机的飞速发展，使软件适应外部新的硬件和软件环境或者数据环境（数据库、数据格式、数据输入</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输出方式、数据存储介质）发生的变化，而进行修改软件的过程。适应性维护占整个维护工作的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25%</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预防性维护（</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Preventive Maintenance</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）：为了提高软件的可维护性和可靠性等，主动为以后进一步维护软件打下良好基础的维护活动。大约占总维护量的</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5</a:t>
            </a:r>
            <a:r>
              <a:rPr kumimoji="0" lang="en-US" sz="2600" b="0" i="1"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600" b="0" i="1" u="none" strike="noStrike" kern="1200" cap="none" spc="0" normalizeH="0" baseline="0" noProof="0" dirty="0" smtClean="0">
                <a:ln>
                  <a:noFill/>
                </a:ln>
                <a:solidFill>
                  <a:schemeClr val="tx1"/>
                </a:solidFill>
                <a:effectLst/>
                <a:uLnTx/>
                <a:uFillTx/>
                <a:latin typeface="+mn-lt"/>
                <a:ea typeface="+mn-ea"/>
                <a:cs typeface="+mn-cs"/>
              </a:rPr>
              <a:t>。</a:t>
            </a: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1"/>
          <p:cNvSpPr>
            <a:spLocks noGrp="1"/>
          </p:cNvSpPr>
          <p:nvPr>
            <p:ph type="title"/>
          </p:nvPr>
        </p:nvSpPr>
        <p:spPr/>
        <p:txBody>
          <a:bodyPr vert="horz" wrap="square" lIns="0" tIns="45720" rIns="0" bIns="0" anchor="b" anchorCtr="0"/>
          <a:p>
            <a:pPr eaLnBrk="1" hangingPunct="1"/>
            <a:r>
              <a:rPr lang="zh-CN" altLang="en-US" dirty="0"/>
              <a:t>计算复杂度调整因子估算表</a:t>
            </a:r>
            <a:endParaRPr lang="zh-CN" altLang="en-US" dirty="0"/>
          </a:p>
        </p:txBody>
      </p:sp>
      <p:graphicFrame>
        <p:nvGraphicFramePr>
          <p:cNvPr id="4" name="表格 3"/>
          <p:cNvGraphicFramePr>
            <a:graphicFrameLocks noGrp="1"/>
          </p:cNvGraphicFramePr>
          <p:nvPr/>
        </p:nvGraphicFramePr>
        <p:xfrm>
          <a:off x="857250" y="2428875"/>
          <a:ext cx="6037264" cy="2625725"/>
        </p:xfrm>
        <a:graphic>
          <a:graphicData uri="http://schemas.openxmlformats.org/drawingml/2006/table">
            <a:tbl>
              <a:tblPr/>
              <a:tblGrid>
                <a:gridCol w="1339871"/>
                <a:gridCol w="728963"/>
                <a:gridCol w="1380323"/>
                <a:gridCol w="690162"/>
                <a:gridCol w="1207783"/>
                <a:gridCol w="690162"/>
              </a:tblGrid>
              <a:tr h="294149">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调整因子</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值</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调整因子</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值</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调整因子</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值</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4761">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数据通信</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2</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联机数据输入</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3</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安装方便</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72">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分布式数据处理</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终端用户效率</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操作方便</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149">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性能计算</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联机更新</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可移植性</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4</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72">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高负荷的硬件</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计算复杂性</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可维护性</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149">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高处理率</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5</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重用性</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900" kern="10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172">
                <a:tc gridSpan="6">
                  <a:txBody>
                    <a:bodyPr/>
                    <a:lstStyle/>
                    <a:p>
                      <a:pPr indent="401320" algn="just">
                        <a:spcAft>
                          <a:spcPts val="0"/>
                        </a:spcAft>
                      </a:pPr>
                      <a:r>
                        <a:rPr lang="en-US" sz="1600" b="1" kern="100" dirty="0">
                          <a:latin typeface="Times New Roman" panose="02020603050405020304"/>
                          <a:ea typeface="宋体" panose="02010600030101010101" pitchFamily="2" charset="-122"/>
                          <a:cs typeface="Times New Roman" panose="02020603050405020304"/>
                        </a:rPr>
                        <a:t>DI</a:t>
                      </a:r>
                      <a:r>
                        <a:rPr lang="zh-CN" sz="1600" b="1" kern="100" dirty="0">
                          <a:latin typeface="Times New Roman" panose="02020603050405020304"/>
                          <a:ea typeface="宋体" panose="02010600030101010101" pitchFamily="2" charset="-122"/>
                          <a:cs typeface="Times New Roman" panose="02020603050405020304"/>
                        </a:rPr>
                        <a:t>值</a:t>
                      </a:r>
                      <a:r>
                        <a:rPr lang="en-US" sz="1600" b="1" kern="100" dirty="0">
                          <a:latin typeface="Times New Roman" panose="02020603050405020304"/>
                          <a:ea typeface="宋体" panose="02010600030101010101" pitchFamily="2" charset="-122"/>
                          <a:cs typeface="Times New Roman" panose="02020603050405020304"/>
                        </a:rPr>
                        <a:t>                  52</a:t>
                      </a:r>
                      <a:endParaRPr lang="zh-CN" sz="1600" kern="100" dirty="0">
                        <a:latin typeface="Times New Roman" panose="02020603050405020304"/>
                        <a:ea typeface="宋体" panose="02010600030101010101" pitchFamily="2" charset="-122"/>
                        <a:cs typeface="Times New Roman" panose="02020603050405020304"/>
                      </a:endParaRPr>
                    </a:p>
                  </a:txBody>
                  <a:tcPr marL="68587" marR="685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标题 1"/>
          <p:cNvSpPr>
            <a:spLocks noGrp="1"/>
          </p:cNvSpPr>
          <p:nvPr>
            <p:ph type="title"/>
          </p:nvPr>
        </p:nvSpPr>
        <p:spPr/>
        <p:txBody>
          <a:bodyPr vert="horz" wrap="square" lIns="0" tIns="45720" rIns="0" bIns="0" anchor="b" anchorCtr="0"/>
          <a:p>
            <a:pPr eaLnBrk="1" hangingPunct="1"/>
            <a:r>
              <a:rPr lang="zh-CN" altLang="en-US" b="1" dirty="0"/>
              <a:t>举例</a:t>
            </a:r>
            <a:r>
              <a:rPr lang="zh-CN" altLang="en-US" dirty="0"/>
              <a:t>：用功能点</a:t>
            </a:r>
            <a:r>
              <a:rPr lang="en-US" altLang="zh-CN" dirty="0"/>
              <a:t>FP</a:t>
            </a:r>
            <a:r>
              <a:rPr lang="zh-CN" altLang="en-US" dirty="0"/>
              <a:t>方法估算</a:t>
            </a:r>
            <a:endParaRPr lang="zh-CN" altLang="en-US" dirty="0"/>
          </a:p>
        </p:txBody>
      </p:sp>
      <p:sp>
        <p:nvSpPr>
          <p:cNvPr id="84995" name="内容占位符 2"/>
          <p:cNvSpPr>
            <a:spLocks noGrp="1"/>
          </p:cNvSpPr>
          <p:nvPr>
            <p:ph idx="1"/>
          </p:nvPr>
        </p:nvSpPr>
        <p:spPr/>
        <p:txBody>
          <a:bodyPr vert="horz" wrap="square" lIns="91440" tIns="45720" rIns="91440" bIns="45720" anchor="t" anchorCtr="0"/>
          <a:p>
            <a:pPr eaLnBrk="1" hangingPunct="1"/>
            <a:r>
              <a:rPr lang="zh-CN" altLang="en-US" dirty="0"/>
              <a:t>估算</a:t>
            </a:r>
            <a:r>
              <a:rPr lang="en-US" altLang="zh-CN" dirty="0"/>
              <a:t>14</a:t>
            </a:r>
            <a:r>
              <a:rPr lang="zh-CN" altLang="en-US" dirty="0"/>
              <a:t>个技术加权因子，并计算复杂度调整因子</a:t>
            </a:r>
            <a:r>
              <a:rPr lang="en-US" altLang="zh-CN" dirty="0"/>
              <a:t>DI</a:t>
            </a:r>
            <a:endParaRPr lang="en-US" altLang="zh-CN" dirty="0"/>
          </a:p>
          <a:p>
            <a:pPr eaLnBrk="1" hangingPunct="1"/>
            <a:r>
              <a:rPr lang="zh-CN" altLang="en-US" dirty="0"/>
              <a:t>得出</a:t>
            </a:r>
            <a:r>
              <a:rPr lang="en-US" altLang="zh-CN" dirty="0"/>
              <a:t>FP</a:t>
            </a:r>
            <a:r>
              <a:rPr lang="zh-CN" altLang="en-US" dirty="0"/>
              <a:t>的估算值：</a:t>
            </a:r>
            <a:r>
              <a:rPr lang="en-US" altLang="zh-CN" dirty="0"/>
              <a:t>FP = 318×</a:t>
            </a:r>
            <a:r>
              <a:rPr lang="zh-CN" altLang="en-US" dirty="0"/>
              <a:t>（</a:t>
            </a:r>
            <a:r>
              <a:rPr lang="en-US" altLang="zh-CN" dirty="0"/>
              <a:t>0.65+0.01×52</a:t>
            </a:r>
            <a:r>
              <a:rPr lang="zh-CN" altLang="en-US" dirty="0"/>
              <a:t>）</a:t>
            </a:r>
            <a:r>
              <a:rPr lang="en-US" altLang="zh-CN" dirty="0"/>
              <a:t> = 372</a:t>
            </a:r>
            <a:endParaRPr lang="en-US" altLang="zh-CN" dirty="0"/>
          </a:p>
          <a:p>
            <a:pPr eaLnBrk="1" hangingPunct="1"/>
            <a:r>
              <a:rPr lang="zh-CN" altLang="en-US" dirty="0"/>
              <a:t>这类系统组织的平均生产率是</a:t>
            </a:r>
            <a:r>
              <a:rPr lang="en-US" altLang="zh-CN" dirty="0"/>
              <a:t>6.5 FP/pm</a:t>
            </a:r>
            <a:r>
              <a:rPr lang="zh-CN" altLang="en-US" dirty="0"/>
              <a:t>。</a:t>
            </a:r>
            <a:endParaRPr lang="en-US" altLang="zh-CN" dirty="0"/>
          </a:p>
          <a:p>
            <a:pPr eaLnBrk="1" hangingPunct="1"/>
            <a:r>
              <a:rPr lang="zh-CN" altLang="en-US" dirty="0"/>
              <a:t>如果一个劳动力价格是</a:t>
            </a:r>
            <a:r>
              <a:rPr lang="en-US" altLang="zh-CN" dirty="0"/>
              <a:t>10000</a:t>
            </a:r>
            <a:r>
              <a:rPr lang="zh-CN" altLang="en-US" dirty="0"/>
              <a:t>美元</a:t>
            </a:r>
            <a:r>
              <a:rPr lang="en-US" altLang="zh-CN" dirty="0"/>
              <a:t>/</a:t>
            </a:r>
            <a:r>
              <a:rPr lang="zh-CN" altLang="en-US" dirty="0"/>
              <a:t>月，则每个</a:t>
            </a:r>
            <a:r>
              <a:rPr lang="en-US" altLang="zh-CN" dirty="0"/>
              <a:t>FP</a:t>
            </a:r>
            <a:r>
              <a:rPr lang="zh-CN" altLang="en-US" dirty="0"/>
              <a:t>的成本约为</a:t>
            </a:r>
            <a:r>
              <a:rPr lang="en-US" altLang="zh-CN" dirty="0"/>
              <a:t>1539</a:t>
            </a:r>
            <a:r>
              <a:rPr lang="zh-CN" altLang="en-US" dirty="0"/>
              <a:t>美元。根据功能点估算及历史生产率数据，总的项目成本估算约为</a:t>
            </a:r>
            <a:r>
              <a:rPr lang="en-US" altLang="zh-CN" dirty="0"/>
              <a:t>572508</a:t>
            </a:r>
            <a:r>
              <a:rPr lang="zh-CN" altLang="en-US" dirty="0"/>
              <a:t>美元（</a:t>
            </a:r>
            <a:r>
              <a:rPr lang="en-US" altLang="zh-CN" dirty="0"/>
              <a:t>372×1539=572508</a:t>
            </a:r>
            <a:r>
              <a:rPr lang="zh-CN" altLang="en-US" dirty="0"/>
              <a:t>）</a:t>
            </a:r>
            <a:endParaRPr lang="en-US" altLang="zh-CN" dirty="0"/>
          </a:p>
          <a:p>
            <a:pPr eaLnBrk="1" hangingPunct="1"/>
            <a:r>
              <a:rPr lang="zh-CN" altLang="en-US" dirty="0"/>
              <a:t>工作量估算约为</a:t>
            </a:r>
            <a:r>
              <a:rPr lang="en-US" altLang="zh-CN" dirty="0"/>
              <a:t>57</a:t>
            </a:r>
            <a:r>
              <a:rPr lang="zh-CN" altLang="en-US" dirty="0"/>
              <a:t>人</a:t>
            </a:r>
            <a:r>
              <a:rPr lang="en-US" altLang="zh-CN" dirty="0"/>
              <a:t>·</a:t>
            </a:r>
            <a:r>
              <a:rPr lang="zh-CN" altLang="en-US" dirty="0"/>
              <a:t>月（</a:t>
            </a:r>
            <a:r>
              <a:rPr lang="en-US" altLang="zh-CN" dirty="0"/>
              <a:t>372÷6.5</a:t>
            </a:r>
            <a:r>
              <a:rPr lang="zh-CN" altLang="en-US" dirty="0"/>
              <a:t>≈</a:t>
            </a:r>
            <a:r>
              <a:rPr lang="en-US" altLang="zh-CN" dirty="0"/>
              <a:t>56</a:t>
            </a:r>
            <a:r>
              <a:rPr lang="zh-CN" altLang="en-US" dirty="0"/>
              <a:t>）</a:t>
            </a:r>
            <a:endParaRPr lang="zh-CN" altLang="en-US" dirty="0"/>
          </a:p>
          <a:p>
            <a:pPr eaLnBrk="1" hangingPunct="1"/>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标题 1"/>
          <p:cNvSpPr>
            <a:spLocks noGrp="1"/>
          </p:cNvSpPr>
          <p:nvPr>
            <p:ph type="title"/>
          </p:nvPr>
        </p:nvSpPr>
        <p:spPr>
          <a:xfrm>
            <a:off x="457200" y="704850"/>
            <a:ext cx="8229600" cy="823595"/>
          </a:xfrm>
        </p:spPr>
        <p:txBody>
          <a:bodyPr vert="horz" wrap="square" lIns="0" tIns="45720" rIns="0" bIns="0" anchor="b" anchorCtr="0"/>
          <a:p>
            <a:pPr eaLnBrk="1" hangingPunct="1"/>
            <a:r>
              <a:rPr lang="en-US" altLang="zh-CN" sz="4000" dirty="0"/>
              <a:t>12.6.2</a:t>
            </a:r>
            <a:r>
              <a:rPr lang="zh-CN" altLang="en-US" sz="4000" dirty="0"/>
              <a:t>基于过程分解的估算</a:t>
            </a:r>
            <a:endParaRPr lang="zh-CN" altLang="en-US" sz="4000" dirty="0"/>
          </a:p>
        </p:txBody>
      </p:sp>
      <p:sp>
        <p:nvSpPr>
          <p:cNvPr id="86019" name="内容占位符 2"/>
          <p:cNvSpPr>
            <a:spLocks noGrp="1"/>
          </p:cNvSpPr>
          <p:nvPr>
            <p:ph idx="1"/>
          </p:nvPr>
        </p:nvSpPr>
        <p:spPr/>
        <p:txBody>
          <a:bodyPr vert="horz" wrap="square" lIns="91440" tIns="45720" rIns="91440" bIns="45720" anchor="t" anchorCtr="0"/>
          <a:p>
            <a:pPr eaLnBrk="1" hangingPunct="1"/>
            <a:r>
              <a:rPr lang="zh-CN" altLang="en-US" dirty="0"/>
              <a:t>步骤：</a:t>
            </a:r>
            <a:endParaRPr lang="zh-CN" altLang="en-US" dirty="0"/>
          </a:p>
          <a:p>
            <a:pPr lvl="1" eaLnBrk="1" hangingPunct="1"/>
            <a:r>
              <a:rPr lang="zh-CN" altLang="en-US" dirty="0"/>
              <a:t>得到软件功能描述</a:t>
            </a:r>
            <a:endParaRPr lang="en-US" altLang="zh-CN" dirty="0"/>
          </a:p>
          <a:p>
            <a:pPr lvl="1" eaLnBrk="1" hangingPunct="1"/>
            <a:r>
              <a:rPr lang="zh-CN" altLang="en-US" dirty="0"/>
              <a:t>估算出每个软件功能的每个过程活动所需的工作量，并编制成估算表</a:t>
            </a:r>
            <a:endParaRPr lang="en-US" altLang="zh-CN" dirty="0"/>
          </a:p>
          <a:p>
            <a:pPr lvl="1" eaLnBrk="1" hangingPunct="1"/>
            <a:r>
              <a:rPr lang="zh-CN" altLang="en-US" dirty="0"/>
              <a:t>将平均劳动力价格用来估算每一个活动的工作量，得到成本估算</a:t>
            </a:r>
            <a:endParaRPr lang="en-US" altLang="zh-CN" dirty="0"/>
          </a:p>
          <a:p>
            <a:pPr lvl="1" eaLnBrk="1" hangingPunct="1"/>
            <a:r>
              <a:rPr lang="zh-CN" altLang="en-US" dirty="0"/>
              <a:t>估算每一个功能及软件过程活动的成本及工作量</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2" name="标题 1"/>
          <p:cNvSpPr>
            <a:spLocks noGrp="1"/>
          </p:cNvSpPr>
          <p:nvPr>
            <p:ph type="title"/>
          </p:nvPr>
        </p:nvSpPr>
        <p:spPr>
          <a:xfrm>
            <a:off x="457200" y="704850"/>
            <a:ext cx="8229600" cy="609600"/>
          </a:xfrm>
        </p:spPr>
        <p:txBody>
          <a:bodyPr vert="horz" wrap="square" lIns="0" tIns="45720" rIns="0" bIns="0" anchor="b" anchorCtr="0"/>
          <a:p>
            <a:pPr eaLnBrk="1" hangingPunct="1"/>
            <a:r>
              <a:rPr lang="zh-CN" altLang="en-US" sz="3600" dirty="0"/>
              <a:t>例</a:t>
            </a:r>
            <a:r>
              <a:rPr lang="en-US" altLang="zh-CN" sz="3600" dirty="0"/>
              <a:t>12.3 </a:t>
            </a:r>
            <a:r>
              <a:rPr lang="zh-CN" altLang="en-US" sz="3600" dirty="0"/>
              <a:t>基于过程的</a:t>
            </a:r>
            <a:r>
              <a:rPr lang="en-US" altLang="zh-CN" sz="3600" dirty="0"/>
              <a:t>CAD</a:t>
            </a:r>
            <a:r>
              <a:rPr lang="zh-CN" altLang="en-US" sz="3600" dirty="0"/>
              <a:t>系统规模估算</a:t>
            </a:r>
            <a:endParaRPr lang="zh-CN" altLang="en-US" sz="3600" dirty="0"/>
          </a:p>
        </p:txBody>
      </p:sp>
      <p:graphicFrame>
        <p:nvGraphicFramePr>
          <p:cNvPr id="4" name="内容占位符 3"/>
          <p:cNvGraphicFramePr>
            <a:graphicFrameLocks noGrp="1"/>
          </p:cNvGraphicFramePr>
          <p:nvPr>
            <p:ph idx="1"/>
            <p:custDataLst>
              <p:tags r:id="rId1"/>
            </p:custDataLst>
          </p:nvPr>
        </p:nvGraphicFramePr>
        <p:xfrm>
          <a:off x="714375" y="1462405"/>
          <a:ext cx="7866380" cy="4570730"/>
        </p:xfrm>
        <a:graphic>
          <a:graphicData uri="http://schemas.openxmlformats.org/drawingml/2006/table">
            <a:tbl>
              <a:tblPr/>
              <a:tblGrid>
                <a:gridCol w="892810"/>
                <a:gridCol w="2279015"/>
                <a:gridCol w="522605"/>
                <a:gridCol w="522605"/>
                <a:gridCol w="522605"/>
                <a:gridCol w="520700"/>
                <a:gridCol w="521335"/>
                <a:gridCol w="521335"/>
                <a:gridCol w="520700"/>
                <a:gridCol w="521335"/>
                <a:gridCol w="521335"/>
              </a:tblGrid>
              <a:tr h="975995">
                <a:tc gridSpan="2">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活动</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用户</a:t>
                      </a:r>
                      <a:endParaRPr lang="zh-CN" sz="16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通信</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计划</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风险</a:t>
                      </a:r>
                      <a:endParaRPr lang="zh-CN" sz="16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分析</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工程</a:t>
                      </a:r>
                      <a:r>
                        <a:rPr lang="en-US" sz="1600" b="1" kern="100" dirty="0">
                          <a:latin typeface="Times New Roman" panose="02020603050405020304"/>
                          <a:ea typeface="宋体" panose="02010600030101010101" pitchFamily="2" charset="-122"/>
                          <a:cs typeface="Times New Roman" panose="02020603050405020304"/>
                        </a:rPr>
                        <a:t>   </a:t>
                      </a:r>
                      <a:r>
                        <a:rPr lang="zh-CN" sz="1600" b="1" kern="100" dirty="0">
                          <a:latin typeface="Times New Roman" panose="02020603050405020304"/>
                          <a:ea typeface="宋体" panose="02010600030101010101" pitchFamily="2" charset="-122"/>
                          <a:cs typeface="Times New Roman" panose="02020603050405020304"/>
                        </a:rPr>
                        <a:t>建造</a:t>
                      </a:r>
                      <a:r>
                        <a:rPr lang="en-US" sz="1600" b="1" kern="100" dirty="0">
                          <a:latin typeface="Times New Roman" panose="02020603050405020304"/>
                          <a:ea typeface="宋体" panose="02010600030101010101" pitchFamily="2" charset="-122"/>
                          <a:cs typeface="Times New Roman" panose="02020603050405020304"/>
                        </a:rPr>
                        <a:t>   </a:t>
                      </a:r>
                      <a:r>
                        <a:rPr lang="zh-CN" sz="1600" b="1" kern="100" dirty="0">
                          <a:latin typeface="Times New Roman" panose="02020603050405020304"/>
                          <a:ea typeface="宋体" panose="02010600030101010101" pitchFamily="2" charset="-122"/>
                          <a:cs typeface="Times New Roman" panose="02020603050405020304"/>
                        </a:rPr>
                        <a:t>发布</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hMerge="1">
                  <a:tcPr/>
                </a:tc>
                <a:tc hMerge="1">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用户</a:t>
                      </a:r>
                      <a:endParaRPr lang="zh-CN" sz="16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评估</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dirty="0">
                          <a:latin typeface="Times New Roman" panose="02020603050405020304"/>
                          <a:ea typeface="宋体" panose="02010600030101010101" pitchFamily="2" charset="-122"/>
                          <a:cs typeface="Times New Roman" panose="02020603050405020304"/>
                        </a:rPr>
                        <a:t>总和</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6705">
                <a:tc gridSpan="2">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子任务</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分析</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设计</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编码</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测试</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770">
                <a:tc rowSpan="7">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功</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能</a:t>
                      </a:r>
                      <a:endParaRPr lang="zh-CN" sz="1400" kern="100">
                        <a:latin typeface="Times New Roman" panose="02020603050405020304"/>
                        <a:ea typeface="宋体" panose="02010600030101010101" pitchFamily="2" charset="-122"/>
                        <a:cs typeface="Times New Roman" panose="02020603050405020304"/>
                      </a:endParaRPr>
                    </a:p>
                  </a:txBody>
                  <a:tcPr marL="32183" marR="321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用户界面及控制机制</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0.4</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n/a</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8.4</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12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二维几何分析</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0.75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0.6</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7.35</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60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三维几何分析</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8.5</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973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数据库管理</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6.0</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148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计算机图形显示控制</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0.75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5.75</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33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外设控制</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0.25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4.25</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4495">
                <a:tc vMerge="1">
                  <a:tcPr/>
                </a:tc>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设计分析模块</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2.0</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n/a</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5.0</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480">
                <a:tc gridSpan="2">
                  <a:txBody>
                    <a:bodyPr/>
                    <a:lstStyle/>
                    <a:p>
                      <a:pPr algn="ctr">
                        <a:spcAft>
                          <a:spcPts val="0"/>
                        </a:spcAft>
                      </a:pPr>
                      <a:r>
                        <a:rPr lang="zh-CN" sz="1600" b="1" kern="100">
                          <a:latin typeface="Times New Roman" panose="02020603050405020304"/>
                          <a:ea typeface="宋体" panose="02010600030101010101" pitchFamily="2" charset="-122"/>
                          <a:cs typeface="Times New Roman" panose="02020603050405020304"/>
                        </a:rPr>
                        <a:t>总计</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0.25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0.25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0.25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3.5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20.5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4.75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latin typeface="Times New Roman" panose="02020603050405020304"/>
                          <a:ea typeface="宋体" panose="02010600030101010101" pitchFamily="2" charset="-122"/>
                          <a:cs typeface="Times New Roman" panose="02020603050405020304"/>
                        </a:rPr>
                        <a:t>16.5</a:t>
                      </a:r>
                      <a:endParaRPr lang="zh-CN"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600" kern="10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latin typeface="Times New Roman" panose="02020603050405020304"/>
                          <a:ea typeface="宋体" panose="02010600030101010101" pitchFamily="2" charset="-122"/>
                          <a:cs typeface="Times New Roman" panose="02020603050405020304"/>
                        </a:rPr>
                        <a:t>46.0</a:t>
                      </a:r>
                      <a:endParaRPr lang="zh-CN" sz="1600" kern="100" dirty="0">
                        <a:latin typeface="Times New Roman" panose="02020603050405020304"/>
                        <a:ea typeface="宋体" panose="02010600030101010101" pitchFamily="2" charset="-122"/>
                        <a:cs typeface="Times New Roman" panose="02020603050405020304"/>
                      </a:endParaRPr>
                    </a:p>
                  </a:txBody>
                  <a:tcPr marL="32183" marR="321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7" name="内容占位符 2"/>
          <p:cNvSpPr>
            <a:spLocks noGrp="1"/>
          </p:cNvSpPr>
          <p:nvPr>
            <p:ph idx="1"/>
          </p:nvPr>
        </p:nvSpPr>
        <p:spPr>
          <a:xfrm>
            <a:off x="457200" y="1477645"/>
            <a:ext cx="8229600" cy="4846955"/>
          </a:xfrm>
        </p:spPr>
        <p:txBody>
          <a:bodyPr vert="horz" wrap="square" lIns="91440" tIns="45720" rIns="91440" bIns="45720" anchor="t" anchorCtr="0"/>
          <a:p>
            <a:pPr eaLnBrk="1" hangingPunct="1"/>
            <a:r>
              <a:rPr lang="zh-CN" altLang="en-US" dirty="0"/>
              <a:t>如果一个劳动力价格是</a:t>
            </a:r>
            <a:r>
              <a:rPr lang="en-US" altLang="zh-CN" dirty="0"/>
              <a:t>10000</a:t>
            </a:r>
            <a:r>
              <a:rPr lang="zh-CN" altLang="en-US" dirty="0"/>
              <a:t>美元</a:t>
            </a:r>
            <a:r>
              <a:rPr lang="en-US" altLang="zh-CN" dirty="0"/>
              <a:t>/</a:t>
            </a:r>
            <a:r>
              <a:rPr lang="zh-CN" altLang="en-US" dirty="0"/>
              <a:t>月，则总的项目成本估算是</a:t>
            </a:r>
            <a:r>
              <a:rPr lang="en-US" altLang="zh-CN" dirty="0"/>
              <a:t>460000</a:t>
            </a:r>
            <a:r>
              <a:rPr lang="zh-CN" altLang="en-US" dirty="0"/>
              <a:t>美元，工作量估算是</a:t>
            </a:r>
            <a:r>
              <a:rPr lang="en-US" altLang="zh-CN" dirty="0"/>
              <a:t>46</a:t>
            </a:r>
            <a:r>
              <a:rPr lang="zh-CN" altLang="en-US" dirty="0"/>
              <a:t>个人</a:t>
            </a:r>
            <a:r>
              <a:rPr lang="en-US" altLang="zh-CN" dirty="0"/>
              <a:t>·</a:t>
            </a:r>
            <a:r>
              <a:rPr lang="zh-CN" altLang="en-US" dirty="0"/>
              <a:t>月。</a:t>
            </a:r>
            <a:endParaRPr lang="en-US" altLang="zh-CN" dirty="0"/>
          </a:p>
          <a:p>
            <a:pPr eaLnBrk="1" hangingPunct="1"/>
            <a:r>
              <a:rPr lang="zh-CN" altLang="en-US" dirty="0"/>
              <a:t>如果需要做更详细的预算，每一个软件过程活动可以关联不同的劳动力价格。</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1"/>
          <p:cNvSpPr>
            <a:spLocks noGrp="1"/>
          </p:cNvSpPr>
          <p:nvPr>
            <p:ph type="title"/>
          </p:nvPr>
        </p:nvSpPr>
        <p:spPr/>
        <p:txBody>
          <a:bodyPr vert="horz" wrap="square" lIns="0" tIns="45720" rIns="0" bIns="0" anchor="b" anchorCtr="0"/>
          <a:p>
            <a:pPr eaLnBrk="1" hangingPunct="1"/>
            <a:r>
              <a:rPr lang="en-US" altLang="zh-CN" b="1" dirty="0"/>
              <a:t>12.6.3 </a:t>
            </a:r>
            <a:r>
              <a:rPr lang="zh-CN" altLang="en-US" b="1" dirty="0"/>
              <a:t>经验估算技术</a:t>
            </a:r>
            <a:endParaRPr lang="zh-CN" altLang="en-US" dirty="0"/>
          </a:p>
        </p:txBody>
      </p:sp>
      <p:sp>
        <p:nvSpPr>
          <p:cNvPr id="89091" name="内容占位符 2"/>
          <p:cNvSpPr>
            <a:spLocks noGrp="1"/>
          </p:cNvSpPr>
          <p:nvPr>
            <p:ph idx="1"/>
          </p:nvPr>
        </p:nvSpPr>
        <p:spPr/>
        <p:txBody>
          <a:bodyPr vert="horz" wrap="square" lIns="91440" tIns="45720" rIns="91440" bIns="45720" anchor="t" anchorCtr="0"/>
          <a:p>
            <a:pPr eaLnBrk="1" hangingPunct="1"/>
            <a:r>
              <a:rPr lang="zh-CN" altLang="en-US" dirty="0"/>
              <a:t>专家类比推断技术</a:t>
            </a:r>
            <a:endParaRPr lang="en-US" altLang="zh-CN" dirty="0"/>
          </a:p>
          <a:p>
            <a:pPr lvl="1" eaLnBrk="1" hangingPunct="1"/>
            <a:r>
              <a:rPr lang="zh-CN" altLang="en-US" dirty="0"/>
              <a:t>专家通过比较目标产品与他曾经亲身参与过的产品项目，区别两者的异同，而得到估算结果</a:t>
            </a:r>
            <a:endParaRPr lang="en-US" altLang="zh-CN" dirty="0"/>
          </a:p>
          <a:p>
            <a:pPr eaLnBrk="1" hangingPunct="1"/>
            <a:r>
              <a:rPr lang="zh-CN" altLang="en-US" dirty="0"/>
              <a:t>由底向上估算方法</a:t>
            </a:r>
            <a:endParaRPr lang="en-US" altLang="zh-CN" dirty="0"/>
          </a:p>
          <a:p>
            <a:pPr lvl="1" eaLnBrk="1" hangingPunct="1"/>
            <a:r>
              <a:rPr lang="zh-CN" altLang="en-US" dirty="0"/>
              <a:t>把产品分解成许多更小的部分，先对每个部分的工作量和成本进行估算，然后把它们组合得到一个总的估算数据</a:t>
            </a:r>
            <a:endParaRPr lang="en-US" altLang="zh-CN" dirty="0"/>
          </a:p>
          <a:p>
            <a:pPr eaLnBrk="1" hangingPunct="1"/>
            <a:r>
              <a:rPr lang="en-US" altLang="zh-CN" dirty="0"/>
              <a:t>COCOMO</a:t>
            </a:r>
            <a:r>
              <a:rPr lang="zh-CN" altLang="en-US" dirty="0"/>
              <a:t>（</a:t>
            </a:r>
            <a:r>
              <a:rPr lang="en-US" altLang="zh-CN" dirty="0"/>
              <a:t>COnstructive COst MOdel, </a:t>
            </a:r>
            <a:r>
              <a:rPr lang="zh-CN" altLang="en-US" dirty="0"/>
              <a:t>构造性成本模型）</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1"/>
          <p:cNvSpPr>
            <a:spLocks noGrp="1"/>
          </p:cNvSpPr>
          <p:nvPr>
            <p:ph type="title"/>
          </p:nvPr>
        </p:nvSpPr>
        <p:spPr/>
        <p:txBody>
          <a:bodyPr vert="horz" wrap="square" lIns="0" tIns="45720" rIns="0" bIns="0" anchor="b" anchorCtr="0"/>
          <a:p>
            <a:pPr eaLnBrk="1" hangingPunct="1"/>
            <a:r>
              <a:rPr lang="zh-CN" altLang="en-US" dirty="0"/>
              <a:t>中级</a:t>
            </a:r>
            <a:r>
              <a:rPr lang="en-US" altLang="zh-CN" dirty="0"/>
              <a:t>COCOMO</a:t>
            </a:r>
            <a:r>
              <a:rPr lang="zh-CN" altLang="en-US" dirty="0"/>
              <a:t>估算模型</a:t>
            </a:r>
            <a:endParaRPr lang="zh-CN" altLang="en-US" dirty="0"/>
          </a:p>
        </p:txBody>
      </p:sp>
      <p:sp>
        <p:nvSpPr>
          <p:cNvPr id="90115" name="内容占位符 2"/>
          <p:cNvSpPr>
            <a:spLocks noGrp="1"/>
          </p:cNvSpPr>
          <p:nvPr>
            <p:ph idx="1"/>
          </p:nvPr>
        </p:nvSpPr>
        <p:spPr>
          <a:xfrm>
            <a:off x="457200" y="1935163"/>
            <a:ext cx="8229600" cy="2208212"/>
          </a:xfrm>
        </p:spPr>
        <p:txBody>
          <a:bodyPr vert="horz" wrap="square" lIns="91440" tIns="45720" rIns="91440" bIns="45720" anchor="t" anchorCtr="0"/>
          <a:p>
            <a:pPr eaLnBrk="1" hangingPunct="1"/>
            <a:r>
              <a:rPr lang="zh-CN" altLang="en-US" dirty="0"/>
              <a:t>基于对象点的估算</a:t>
            </a:r>
            <a:endParaRPr lang="en-US" altLang="zh-CN" dirty="0"/>
          </a:p>
          <a:p>
            <a:pPr lvl="1" eaLnBrk="1" hangingPunct="1"/>
            <a:r>
              <a:rPr lang="zh-CN" altLang="en-US" dirty="0"/>
              <a:t>计算对象点：（</a:t>
            </a:r>
            <a:r>
              <a:rPr lang="en-US" altLang="zh-CN" dirty="0"/>
              <a:t>1</a:t>
            </a:r>
            <a:r>
              <a:rPr lang="zh-CN" altLang="en-US" dirty="0"/>
              <a:t>）用户界面数，（</a:t>
            </a:r>
            <a:r>
              <a:rPr lang="en-US" altLang="zh-CN" dirty="0"/>
              <a:t>2</a:t>
            </a:r>
            <a:r>
              <a:rPr lang="zh-CN" altLang="en-US" dirty="0"/>
              <a:t>）报表数，（</a:t>
            </a:r>
            <a:r>
              <a:rPr lang="en-US" altLang="zh-CN" dirty="0"/>
              <a:t>3</a:t>
            </a:r>
            <a:r>
              <a:rPr lang="zh-CN" altLang="en-US" dirty="0"/>
              <a:t>）构造应用可能需要的构件数</a:t>
            </a:r>
            <a:endParaRPr lang="en-US" altLang="zh-CN" dirty="0"/>
          </a:p>
          <a:p>
            <a:pPr lvl="1" eaLnBrk="1" hangingPunct="1"/>
            <a:r>
              <a:rPr lang="zh-CN" altLang="en-US" dirty="0"/>
              <a:t>确定三个复杂度级别之一，即简单级、中等级和困难级</a:t>
            </a:r>
            <a:endParaRPr lang="en-US" altLang="zh-CN" dirty="0"/>
          </a:p>
          <a:p>
            <a:pPr lvl="1" eaLnBrk="1" hangingPunct="1"/>
            <a:r>
              <a:rPr lang="zh-CN" altLang="en-US" dirty="0"/>
              <a:t>求和后得到了总的对象点数</a:t>
            </a:r>
            <a:endParaRPr lang="zh-CN" altLang="en-US" dirty="0"/>
          </a:p>
        </p:txBody>
      </p:sp>
      <p:graphicFrame>
        <p:nvGraphicFramePr>
          <p:cNvPr id="4" name="表格 3"/>
          <p:cNvGraphicFramePr>
            <a:graphicFrameLocks noGrp="1"/>
          </p:cNvGraphicFramePr>
          <p:nvPr/>
        </p:nvGraphicFramePr>
        <p:xfrm>
          <a:off x="2643188" y="4143375"/>
          <a:ext cx="4286250" cy="1643064"/>
        </p:xfrm>
        <a:graphic>
          <a:graphicData uri="http://schemas.openxmlformats.org/drawingml/2006/table">
            <a:tbl>
              <a:tblPr/>
              <a:tblGrid>
                <a:gridCol w="1599348"/>
                <a:gridCol w="972253"/>
                <a:gridCol w="857697"/>
                <a:gridCol w="856951"/>
              </a:tblGrid>
              <a:tr h="410766">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对象类型</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简单级</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中等级</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困难级</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766">
                <a:tc>
                  <a:txBody>
                    <a:bodyPr/>
                    <a:lstStyle/>
                    <a:p>
                      <a:pPr algn="just">
                        <a:spcAft>
                          <a:spcPts val="0"/>
                        </a:spcAft>
                      </a:pPr>
                      <a:r>
                        <a:rPr lang="zh-CN" sz="1800" kern="100">
                          <a:latin typeface="Times New Roman" panose="02020603050405020304"/>
                          <a:ea typeface="宋体" panose="02010600030101010101" pitchFamily="2" charset="-122"/>
                          <a:cs typeface="Times New Roman" panose="02020603050405020304"/>
                        </a:rPr>
                        <a:t>界面</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1</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3</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766">
                <a:tc>
                  <a:txBody>
                    <a:bodyPr/>
                    <a:lstStyle/>
                    <a:p>
                      <a:pPr algn="just">
                        <a:spcAft>
                          <a:spcPts val="0"/>
                        </a:spcAft>
                      </a:pPr>
                      <a:r>
                        <a:rPr lang="zh-CN" sz="1800" kern="100">
                          <a:latin typeface="Times New Roman" panose="02020603050405020304"/>
                          <a:ea typeface="宋体" panose="02010600030101010101" pitchFamily="2" charset="-122"/>
                          <a:cs typeface="Times New Roman" panose="02020603050405020304"/>
                        </a:rPr>
                        <a:t>报表</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2</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latin typeface="Times New Roman" panose="02020603050405020304"/>
                          <a:ea typeface="宋体" panose="02010600030101010101" pitchFamily="2" charset="-122"/>
                          <a:cs typeface="Times New Roman" panose="02020603050405020304"/>
                        </a:rPr>
                        <a:t>5</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8</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766">
                <a:tc>
                  <a:txBody>
                    <a:bodyPr/>
                    <a:lstStyle/>
                    <a:p>
                      <a:pPr algn="just">
                        <a:spcAft>
                          <a:spcPts val="0"/>
                        </a:spcAft>
                      </a:pPr>
                      <a:r>
                        <a:rPr lang="zh-CN" sz="1800" kern="100">
                          <a:latin typeface="Times New Roman" panose="02020603050405020304"/>
                          <a:ea typeface="宋体" panose="02010600030101010101" pitchFamily="2" charset="-122"/>
                          <a:cs typeface="Times New Roman" panose="02020603050405020304"/>
                        </a:rPr>
                        <a:t>构件</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标题 1"/>
          <p:cNvSpPr>
            <a:spLocks noGrp="1"/>
          </p:cNvSpPr>
          <p:nvPr>
            <p:ph type="title"/>
          </p:nvPr>
        </p:nvSpPr>
        <p:spPr/>
        <p:txBody>
          <a:bodyPr vert="horz" wrap="square" lIns="0" tIns="45720" rIns="0" bIns="0" anchor="b" anchorCtr="0"/>
          <a:p>
            <a:pPr eaLnBrk="1" hangingPunct="1"/>
            <a:r>
              <a:rPr lang="zh-CN" altLang="en-US" dirty="0"/>
              <a:t>中级</a:t>
            </a:r>
            <a:r>
              <a:rPr lang="en-US" altLang="zh-CN" dirty="0"/>
              <a:t>COCOMO</a:t>
            </a:r>
            <a:r>
              <a:rPr lang="zh-CN" altLang="en-US" dirty="0"/>
              <a:t>估算模型</a:t>
            </a:r>
            <a:endParaRPr lang="zh-CN" altLang="en-US" dirty="0"/>
          </a:p>
        </p:txBody>
      </p:sp>
      <p:sp>
        <p:nvSpPr>
          <p:cNvPr id="91139" name="内容占位符 2"/>
          <p:cNvSpPr>
            <a:spLocks noGrp="1"/>
          </p:cNvSpPr>
          <p:nvPr>
            <p:ph idx="1"/>
          </p:nvPr>
        </p:nvSpPr>
        <p:spPr>
          <a:xfrm>
            <a:off x="457200" y="1935163"/>
            <a:ext cx="8229600" cy="2136775"/>
          </a:xfrm>
        </p:spPr>
        <p:txBody>
          <a:bodyPr vert="horz" wrap="square" lIns="91440" tIns="45720" rIns="91440" bIns="45720" anchor="t" anchorCtr="0"/>
          <a:p>
            <a:pPr lvl="1" eaLnBrk="1" hangingPunct="1"/>
            <a:r>
              <a:rPr lang="zh-CN" altLang="en-US" dirty="0"/>
              <a:t>估算复用的百分比，并调整对象点数：</a:t>
            </a:r>
            <a:endParaRPr lang="zh-CN" altLang="en-US" dirty="0"/>
          </a:p>
          <a:p>
            <a:pPr lvl="2" eaLnBrk="1" hangingPunct="1"/>
            <a:r>
              <a:rPr lang="en-US" altLang="zh-CN" dirty="0"/>
              <a:t>   NOP = </a:t>
            </a:r>
            <a:r>
              <a:rPr lang="zh-CN" altLang="en-US" dirty="0"/>
              <a:t>对象点</a:t>
            </a:r>
            <a:r>
              <a:rPr lang="en-US" altLang="zh-CN" dirty="0"/>
              <a:t>×[</a:t>
            </a:r>
            <a:r>
              <a:rPr lang="zh-CN" altLang="en-US" dirty="0"/>
              <a:t>（</a:t>
            </a:r>
            <a:r>
              <a:rPr lang="en-US" altLang="zh-CN" dirty="0"/>
              <a:t>100-</a:t>
            </a:r>
            <a:r>
              <a:rPr lang="zh-CN" altLang="en-US" dirty="0"/>
              <a:t>复用的百分比）</a:t>
            </a:r>
            <a:r>
              <a:rPr lang="en-US" altLang="zh-CN" dirty="0"/>
              <a:t>/100]</a:t>
            </a:r>
            <a:endParaRPr lang="en-US" altLang="zh-CN" dirty="0"/>
          </a:p>
          <a:p>
            <a:pPr lvl="1" eaLnBrk="1" hangingPunct="1"/>
            <a:r>
              <a:rPr lang="zh-CN" altLang="en-US" dirty="0"/>
              <a:t>确定生产率的值</a:t>
            </a:r>
            <a:r>
              <a:rPr lang="en-US" altLang="zh-CN" dirty="0"/>
              <a:t>PROD = NOP/</a:t>
            </a:r>
            <a:r>
              <a:rPr lang="zh-CN" altLang="en-US" dirty="0"/>
              <a:t>人</a:t>
            </a:r>
            <a:r>
              <a:rPr lang="en-US" altLang="zh-CN" dirty="0"/>
              <a:t>·</a:t>
            </a:r>
            <a:r>
              <a:rPr lang="zh-CN" altLang="en-US" dirty="0"/>
              <a:t>月</a:t>
            </a:r>
            <a:endParaRPr lang="en-US" altLang="zh-CN" dirty="0"/>
          </a:p>
          <a:p>
            <a:pPr lvl="1" eaLnBrk="1" hangingPunct="1"/>
            <a:r>
              <a:rPr lang="zh-CN" altLang="en-US" dirty="0"/>
              <a:t>得到项目工作量的估算值：</a:t>
            </a:r>
            <a:endParaRPr lang="zh-CN" altLang="en-US" dirty="0"/>
          </a:p>
          <a:p>
            <a:pPr lvl="2" eaLnBrk="1" hangingPunct="1"/>
            <a:r>
              <a:rPr lang="en-US" altLang="zh-CN" dirty="0"/>
              <a:t>     </a:t>
            </a:r>
            <a:r>
              <a:rPr lang="zh-CN" altLang="en-US" dirty="0"/>
              <a:t>估算工作量</a:t>
            </a:r>
            <a:r>
              <a:rPr lang="en-US" altLang="zh-CN" dirty="0"/>
              <a:t> = NOP/PROD</a:t>
            </a:r>
            <a:endParaRPr lang="zh-CN" altLang="en-US" dirty="0"/>
          </a:p>
          <a:p>
            <a:pPr lvl="1" eaLnBrk="1" hangingPunct="1"/>
            <a:endParaRPr lang="zh-CN" altLang="en-US" dirty="0"/>
          </a:p>
          <a:p>
            <a:pPr eaLnBrk="1" hangingPunct="1"/>
            <a:endParaRPr lang="zh-CN" altLang="en-US" dirty="0"/>
          </a:p>
        </p:txBody>
      </p:sp>
      <p:graphicFrame>
        <p:nvGraphicFramePr>
          <p:cNvPr id="4" name="表格 3"/>
          <p:cNvGraphicFramePr>
            <a:graphicFrameLocks noGrp="1"/>
          </p:cNvGraphicFramePr>
          <p:nvPr/>
        </p:nvGraphicFramePr>
        <p:xfrm>
          <a:off x="1357313" y="4293235"/>
          <a:ext cx="5929313" cy="1643064"/>
        </p:xfrm>
        <a:graphic>
          <a:graphicData uri="http://schemas.openxmlformats.org/drawingml/2006/table">
            <a:tbl>
              <a:tblPr/>
              <a:tblGrid>
                <a:gridCol w="1550362"/>
                <a:gridCol w="875630"/>
                <a:gridCol w="882033"/>
                <a:gridCol w="875630"/>
                <a:gridCol w="882033"/>
                <a:gridCol w="863624"/>
              </a:tblGrid>
              <a:tr h="547688">
                <a:tc>
                  <a:txBody>
                    <a:bodyPr/>
                    <a:lstStyle/>
                    <a:p>
                      <a:pPr algn="just">
                        <a:spcAft>
                          <a:spcPts val="0"/>
                        </a:spcAft>
                      </a:pPr>
                      <a:r>
                        <a:rPr lang="zh-CN" sz="1600" kern="100" dirty="0">
                          <a:latin typeface="Times New Roman" panose="02020603050405020304"/>
                          <a:ea typeface="宋体" panose="02010600030101010101" pitchFamily="2" charset="-122"/>
                          <a:cs typeface="Times New Roman" panose="02020603050405020304"/>
                        </a:rPr>
                        <a:t>开发者的经验</a:t>
                      </a:r>
                      <a:r>
                        <a:rPr lang="en-US" sz="1600" kern="100" dirty="0">
                          <a:latin typeface="Times New Roman" panose="02020603050405020304"/>
                          <a:ea typeface="宋体" panose="02010600030101010101" pitchFamily="2" charset="-122"/>
                          <a:cs typeface="Times New Roman" panose="02020603050405020304"/>
                        </a:rPr>
                        <a:t>/</a:t>
                      </a:r>
                      <a:r>
                        <a:rPr lang="zh-CN" sz="1600" kern="100" dirty="0">
                          <a:latin typeface="Times New Roman" panose="02020603050405020304"/>
                          <a:ea typeface="宋体" panose="02010600030101010101" pitchFamily="2" charset="-122"/>
                          <a:cs typeface="Times New Roman" panose="02020603050405020304"/>
                        </a:rPr>
                        <a:t>能力</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非常低</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低</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正常</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高</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非常高</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688">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环境成熟度</a:t>
                      </a:r>
                      <a:r>
                        <a:rPr lang="en-US" sz="1600" kern="100">
                          <a:latin typeface="Times New Roman" panose="02020603050405020304"/>
                          <a:ea typeface="宋体" panose="02010600030101010101" pitchFamily="2" charset="-122"/>
                          <a:cs typeface="Times New Roman" panose="02020603050405020304"/>
                        </a:rPr>
                        <a:t>/</a:t>
                      </a:r>
                      <a:r>
                        <a:rPr lang="zh-CN" sz="1600" kern="100">
                          <a:latin typeface="Times New Roman" panose="02020603050405020304"/>
                          <a:ea typeface="宋体" panose="02010600030101010101" pitchFamily="2" charset="-122"/>
                          <a:cs typeface="Times New Roman" panose="02020603050405020304"/>
                        </a:rPr>
                        <a:t>能力</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非常低</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panose="02020603050405020304"/>
                          <a:ea typeface="宋体" panose="02010600030101010101" pitchFamily="2" charset="-122"/>
                          <a:cs typeface="Times New Roman" panose="02020603050405020304"/>
                        </a:rPr>
                        <a:t>低</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正常</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高</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非常高</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7688">
                <a:tc>
                  <a:txBody>
                    <a:bodyPr/>
                    <a:lstStyle/>
                    <a:p>
                      <a:pPr algn="just">
                        <a:spcAft>
                          <a:spcPts val="0"/>
                        </a:spcAft>
                      </a:pPr>
                      <a:r>
                        <a:rPr lang="en-US" sz="1600" kern="100">
                          <a:latin typeface="Times New Roman" panose="02020603050405020304"/>
                          <a:ea typeface="宋体" panose="02010600030101010101" pitchFamily="2" charset="-122"/>
                          <a:cs typeface="Times New Roman" panose="02020603050405020304"/>
                        </a:rPr>
                        <a:t>PROD</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4</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7</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13</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25</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50</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标题 1"/>
          <p:cNvSpPr>
            <a:spLocks noGrp="1"/>
          </p:cNvSpPr>
          <p:nvPr>
            <p:ph type="title"/>
          </p:nvPr>
        </p:nvSpPr>
        <p:spPr/>
        <p:txBody>
          <a:bodyPr vert="horz" wrap="square" lIns="0" tIns="45720" rIns="0" bIns="0" anchor="b" anchorCtr="0"/>
          <a:p>
            <a:pPr eaLnBrk="1" hangingPunct="1"/>
            <a:r>
              <a:rPr lang="zh-CN" altLang="en-US" dirty="0"/>
              <a:t>中级</a:t>
            </a:r>
            <a:r>
              <a:rPr lang="en-US" altLang="zh-CN" dirty="0"/>
              <a:t>COCOMO</a:t>
            </a:r>
            <a:r>
              <a:rPr lang="zh-CN" altLang="en-US" dirty="0"/>
              <a:t>估算模型</a:t>
            </a:r>
            <a:endParaRPr lang="zh-CN" altLang="en-US" dirty="0"/>
          </a:p>
        </p:txBody>
      </p:sp>
      <p:sp>
        <p:nvSpPr>
          <p:cNvPr id="92163" name="内容占位符 2"/>
          <p:cNvSpPr>
            <a:spLocks noGrp="1"/>
          </p:cNvSpPr>
          <p:nvPr>
            <p:ph idx="1"/>
          </p:nvPr>
        </p:nvSpPr>
        <p:spPr/>
        <p:txBody>
          <a:bodyPr vert="horz" wrap="square" lIns="91440" tIns="45720" rIns="91440" bIns="45720" anchor="t" anchorCtr="0"/>
          <a:p>
            <a:pPr eaLnBrk="1" hangingPunct="1"/>
            <a:r>
              <a:rPr lang="zh-CN" altLang="en-US" dirty="0"/>
              <a:t>基于代码行的估算</a:t>
            </a:r>
            <a:endParaRPr lang="en-US" altLang="zh-CN" dirty="0"/>
          </a:p>
          <a:p>
            <a:pPr lvl="1" eaLnBrk="1" hangingPunct="1"/>
            <a:r>
              <a:rPr lang="zh-CN" altLang="en-US" dirty="0"/>
              <a:t>首先用千条代码行数（</a:t>
            </a:r>
            <a:r>
              <a:rPr lang="en-US" altLang="zh-CN" dirty="0"/>
              <a:t>KLOC</a:t>
            </a:r>
            <a:r>
              <a:rPr lang="zh-CN" altLang="en-US" dirty="0"/>
              <a:t>）度量产品长度</a:t>
            </a:r>
            <a:endParaRPr lang="en-US" altLang="zh-CN" dirty="0"/>
          </a:p>
          <a:p>
            <a:pPr lvl="1" eaLnBrk="1" hangingPunct="1"/>
            <a:r>
              <a:rPr lang="zh-CN" altLang="en-US" dirty="0"/>
              <a:t>确定开发模式，有三种模式：组织型（</a:t>
            </a:r>
            <a:r>
              <a:rPr lang="en-US" altLang="zh-CN" dirty="0"/>
              <a:t>Organic</a:t>
            </a:r>
            <a:r>
              <a:rPr lang="zh-CN" altLang="en-US" dirty="0"/>
              <a:t>，小型、较简单型）、半独立型（</a:t>
            </a:r>
            <a:r>
              <a:rPr lang="en-US" altLang="zh-CN" dirty="0"/>
              <a:t>Semidetached</a:t>
            </a:r>
            <a:r>
              <a:rPr lang="zh-CN" altLang="en-US" dirty="0"/>
              <a:t>，中等规模型）和嵌入型（</a:t>
            </a:r>
            <a:r>
              <a:rPr lang="en-US" altLang="zh-CN" dirty="0"/>
              <a:t>Embedded</a:t>
            </a:r>
            <a:r>
              <a:rPr lang="zh-CN" altLang="en-US" dirty="0"/>
              <a:t>，复杂型）</a:t>
            </a:r>
            <a:endParaRPr lang="en-US" altLang="zh-CN" dirty="0"/>
          </a:p>
          <a:p>
            <a:pPr lvl="1" eaLnBrk="1" hangingPunct="1"/>
            <a:r>
              <a:rPr lang="zh-CN" altLang="en-US" dirty="0"/>
              <a:t>计算正常工作量</a:t>
            </a:r>
            <a:r>
              <a:rPr lang="en-US" altLang="zh-CN" i="1" dirty="0"/>
              <a:t>E</a:t>
            </a:r>
            <a:r>
              <a:rPr lang="zh-CN" altLang="en-US" dirty="0"/>
              <a:t>（以人月为单位）和正常开发时间</a:t>
            </a:r>
            <a:r>
              <a:rPr lang="en-US" altLang="zh-CN" i="1" dirty="0"/>
              <a:t>T</a:t>
            </a:r>
            <a:r>
              <a:rPr lang="zh-CN" altLang="en-US" dirty="0"/>
              <a:t>（以月为单位）</a:t>
            </a:r>
            <a:endParaRPr lang="en-US" altLang="zh-CN" dirty="0"/>
          </a:p>
          <a:p>
            <a:pPr lvl="2" eaLnBrk="1" hangingPunct="1"/>
            <a:r>
              <a:rPr lang="zh-CN" altLang="en-US" dirty="0"/>
              <a:t>正常工作量（</a:t>
            </a:r>
            <a:r>
              <a:rPr lang="en-US" altLang="zh-CN" i="1" dirty="0"/>
              <a:t>E</a:t>
            </a:r>
            <a:r>
              <a:rPr lang="zh-CN" altLang="en-US" dirty="0"/>
              <a:t>）</a:t>
            </a:r>
            <a:r>
              <a:rPr lang="en-US" altLang="zh-CN" dirty="0"/>
              <a:t>= </a:t>
            </a:r>
            <a:r>
              <a:rPr lang="en-US" altLang="zh-CN" i="1" dirty="0"/>
              <a:t>a</a:t>
            </a:r>
            <a:r>
              <a:rPr lang="en-US" altLang="zh-CN" dirty="0"/>
              <a:t> ×</a:t>
            </a:r>
            <a:r>
              <a:rPr lang="zh-CN" altLang="en-US" dirty="0"/>
              <a:t>（</a:t>
            </a:r>
            <a:r>
              <a:rPr lang="en-US" altLang="zh-CN" dirty="0"/>
              <a:t>KLOC </a:t>
            </a:r>
            <a:r>
              <a:rPr lang="zh-CN" altLang="en-US" dirty="0"/>
              <a:t>）</a:t>
            </a:r>
            <a:r>
              <a:rPr lang="en-US" altLang="zh-CN" i="1" baseline="30000" dirty="0"/>
              <a:t>b</a:t>
            </a:r>
            <a:r>
              <a:rPr lang="en-US" altLang="zh-CN" baseline="30000" dirty="0"/>
              <a:t> </a:t>
            </a:r>
            <a:endParaRPr lang="en-US" altLang="zh-CN" baseline="30000" dirty="0"/>
          </a:p>
          <a:p>
            <a:pPr lvl="2" eaLnBrk="1" hangingPunct="1"/>
            <a:r>
              <a:rPr lang="zh-CN" altLang="en-US" dirty="0"/>
              <a:t>正常开发时间（</a:t>
            </a:r>
            <a:r>
              <a:rPr lang="en-US" altLang="zh-CN" i="1" dirty="0"/>
              <a:t>T</a:t>
            </a:r>
            <a:r>
              <a:rPr lang="zh-CN" altLang="en-US" dirty="0"/>
              <a:t>）</a:t>
            </a:r>
            <a:r>
              <a:rPr lang="en-US" altLang="zh-CN" dirty="0"/>
              <a:t>=</a:t>
            </a:r>
            <a:r>
              <a:rPr lang="en-US" altLang="zh-CN" i="1" dirty="0"/>
              <a:t> c</a:t>
            </a:r>
            <a:r>
              <a:rPr lang="en-US" altLang="zh-CN" dirty="0"/>
              <a:t> ×</a:t>
            </a:r>
            <a:r>
              <a:rPr lang="zh-CN" altLang="en-US" dirty="0"/>
              <a:t>（正常工作量）</a:t>
            </a:r>
            <a:r>
              <a:rPr lang="en-US" altLang="zh-CN" i="1" baseline="30000" dirty="0"/>
              <a:t>d</a:t>
            </a:r>
            <a:endParaRPr lang="zh-CN" altLang="en-US" dirty="0"/>
          </a:p>
          <a:p>
            <a:pPr eaLnBrk="1" hangingPunct="1"/>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1" u="none" strike="noStrike" kern="1200" cap="none" spc="0" normalizeH="0" baseline="0" noProof="0" dirty="0" smtClean="0">
                <a:ln>
                  <a:noFill/>
                </a:ln>
                <a:solidFill>
                  <a:schemeClr val="tx2"/>
                </a:solidFill>
                <a:effectLst/>
                <a:uLnTx/>
                <a:uFillTx/>
                <a:latin typeface="+mj-lt"/>
                <a:ea typeface="+mj-ea"/>
                <a:cs typeface="+mj-cs"/>
              </a:rPr>
              <a:t>a</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a:t>
            </a:r>
            <a:r>
              <a:rPr kumimoji="0" lang="en-US" sz="5000" b="0" i="1" u="none" strike="noStrike" kern="1200" cap="none" spc="0" normalizeH="0" baseline="0" noProof="0" dirty="0" smtClean="0">
                <a:ln>
                  <a:noFill/>
                </a:ln>
                <a:solidFill>
                  <a:schemeClr val="tx2"/>
                </a:solidFill>
                <a:effectLst/>
                <a:uLnTx/>
                <a:uFillTx/>
                <a:latin typeface="+mj-lt"/>
                <a:ea typeface="+mj-ea"/>
                <a:cs typeface="+mj-cs"/>
              </a:rPr>
              <a:t>b</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a:t>
            </a:r>
            <a:r>
              <a:rPr kumimoji="0" lang="en-US" sz="5000" b="0" i="1" u="none" strike="noStrike" kern="1200" cap="none" spc="0" normalizeH="0" baseline="0" noProof="0" dirty="0" smtClean="0">
                <a:ln>
                  <a:noFill/>
                </a:ln>
                <a:solidFill>
                  <a:schemeClr val="tx2"/>
                </a:solidFill>
                <a:effectLst/>
                <a:uLnTx/>
                <a:uFillTx/>
                <a:latin typeface="+mj-lt"/>
                <a:ea typeface="+mj-ea"/>
                <a:cs typeface="+mj-cs"/>
              </a:rPr>
              <a:t>c</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a:t>
            </a:r>
            <a:r>
              <a:rPr kumimoji="0" lang="en-US" sz="5000" b="0" i="1" u="none" strike="noStrike" kern="1200" cap="none" spc="0" normalizeH="0" baseline="0" noProof="0" dirty="0" smtClean="0">
                <a:ln>
                  <a:noFill/>
                </a:ln>
                <a:solidFill>
                  <a:schemeClr val="tx2"/>
                </a:solidFill>
                <a:effectLst/>
                <a:uLnTx/>
                <a:uFillTx/>
                <a:latin typeface="+mj-lt"/>
                <a:ea typeface="+mj-ea"/>
                <a:cs typeface="+mj-cs"/>
              </a:rPr>
              <a:t>d</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取值由开发模式而定</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nvGraphicFramePr>
        <p:xfrm>
          <a:off x="1428750" y="3214688"/>
          <a:ext cx="5786439" cy="1643063"/>
        </p:xfrm>
        <a:graphic>
          <a:graphicData uri="http://schemas.openxmlformats.org/drawingml/2006/table">
            <a:tbl>
              <a:tblPr/>
              <a:tblGrid>
                <a:gridCol w="1928813"/>
                <a:gridCol w="963987"/>
                <a:gridCol w="964826"/>
                <a:gridCol w="963987"/>
                <a:gridCol w="964826"/>
              </a:tblGrid>
              <a:tr h="376031">
                <a:tc>
                  <a:txBody>
                    <a:bodyPr/>
                    <a:lstStyle/>
                    <a:p>
                      <a:pPr algn="ctr">
                        <a:spcAft>
                          <a:spcPts val="0"/>
                        </a:spcAft>
                      </a:pPr>
                      <a:r>
                        <a:rPr lang="zh-CN" sz="1600" kern="100" dirty="0">
                          <a:latin typeface="Times New Roman" panose="02020603050405020304"/>
                          <a:ea typeface="宋体" panose="02010600030101010101" pitchFamily="2" charset="-122"/>
                          <a:cs typeface="Times New Roman" panose="02020603050405020304"/>
                        </a:rPr>
                        <a:t>项目开发模式</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i="1" kern="100" dirty="0">
                          <a:latin typeface="Times New Roman" panose="02020603050405020304"/>
                          <a:ea typeface="宋体" panose="02010600030101010101" pitchFamily="2" charset="-122"/>
                          <a:cs typeface="Times New Roman" panose="02020603050405020304"/>
                        </a:rPr>
                        <a:t>a</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i="1" kern="100" dirty="0">
                          <a:latin typeface="Times New Roman" panose="02020603050405020304"/>
                          <a:ea typeface="宋体" panose="02010600030101010101" pitchFamily="2" charset="-122"/>
                          <a:cs typeface="Times New Roman" panose="02020603050405020304"/>
                        </a:rPr>
                        <a:t>b</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i="1" kern="100" dirty="0">
                          <a:latin typeface="Times New Roman" panose="02020603050405020304"/>
                          <a:ea typeface="宋体" panose="02010600030101010101" pitchFamily="2" charset="-122"/>
                          <a:cs typeface="Times New Roman" panose="02020603050405020304"/>
                        </a:rPr>
                        <a:t>c</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i="1" kern="100" dirty="0">
                          <a:latin typeface="Times New Roman" panose="02020603050405020304"/>
                          <a:ea typeface="宋体" panose="02010600030101010101" pitchFamily="2" charset="-122"/>
                          <a:cs typeface="Times New Roman" panose="02020603050405020304"/>
                        </a:rPr>
                        <a:t>d</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74">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组织型（简单型）</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3.2</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1.05</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2.5</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0.38</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482">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半独立型（中等规模型）</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3.0</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1.12</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2.5</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0.35</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4774">
                <a:tc>
                  <a:txBody>
                    <a:bodyPr/>
                    <a:lstStyle/>
                    <a:p>
                      <a:pPr algn="just">
                        <a:spcAft>
                          <a:spcPts val="0"/>
                        </a:spcAft>
                      </a:pPr>
                      <a:r>
                        <a:rPr lang="zh-CN" sz="1600" kern="100">
                          <a:latin typeface="Times New Roman" panose="02020603050405020304"/>
                          <a:ea typeface="宋体" panose="02010600030101010101" pitchFamily="2" charset="-122"/>
                          <a:cs typeface="Times New Roman" panose="02020603050405020304"/>
                        </a:rPr>
                        <a:t>嵌入型（复杂型）</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2.8</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1.20</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panose="02020603050405020304"/>
                          <a:ea typeface="宋体" panose="02010600030101010101" pitchFamily="2" charset="-122"/>
                          <a:cs typeface="Times New Roman" panose="02020603050405020304"/>
                        </a:rPr>
                        <a:t>2.5</a:t>
                      </a:r>
                      <a:endParaRPr lang="zh-CN" sz="16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latin typeface="Times New Roman" panose="02020603050405020304"/>
                          <a:ea typeface="宋体" panose="02010600030101010101" pitchFamily="2" charset="-122"/>
                          <a:cs typeface="Times New Roman" panose="02020603050405020304"/>
                        </a:rPr>
                        <a:t>0.32</a:t>
                      </a:r>
                      <a:endParaRPr lang="zh-CN" sz="16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p:txBody>
          <a:bodyPr vert="horz" wrap="square" lIns="0" tIns="45720" rIns="0" bIns="0" anchor="b" anchorCtr="0"/>
          <a:p>
            <a:pPr eaLnBrk="1" hangingPunct="1"/>
            <a:r>
              <a:rPr lang="en-US" altLang="zh-CN" dirty="0"/>
              <a:t>11.4 </a:t>
            </a:r>
            <a:r>
              <a:rPr lang="zh-CN" altLang="en-US" dirty="0"/>
              <a:t>软件维护技术</a:t>
            </a:r>
            <a:r>
              <a:rPr lang="zh-CN" altLang="en-US" dirty="0"/>
              <a:t>与过程</a:t>
            </a:r>
            <a:endParaRPr lang="zh-CN" altLang="en-US" dirty="0"/>
          </a:p>
        </p:txBody>
      </p:sp>
      <p:sp>
        <p:nvSpPr>
          <p:cNvPr id="20483" name="内容占位符 2"/>
          <p:cNvSpPr>
            <a:spLocks noGrp="1"/>
          </p:cNvSpPr>
          <p:nvPr>
            <p:ph idx="1"/>
          </p:nvPr>
        </p:nvSpPr>
        <p:spPr/>
        <p:txBody>
          <a:bodyPr vert="horz" wrap="square" lIns="91440" tIns="45720" rIns="91440" bIns="45720" anchor="t" anchorCtr="0"/>
          <a:p>
            <a:pPr eaLnBrk="1" hangingPunct="1"/>
            <a:r>
              <a:rPr lang="zh-CN" altLang="en-US" dirty="0"/>
              <a:t>面向维护的技术</a:t>
            </a:r>
            <a:r>
              <a:rPr lang="en-US" altLang="zh-CN" dirty="0"/>
              <a:t>——</a:t>
            </a:r>
            <a:r>
              <a:rPr lang="zh-CN" altLang="en-US" dirty="0"/>
              <a:t>涉及到软件开发的所有阶段。</a:t>
            </a:r>
            <a:endParaRPr lang="zh-CN" altLang="en-US" dirty="0"/>
          </a:p>
          <a:p>
            <a:pPr eaLnBrk="1" hangingPunct="1"/>
            <a:r>
              <a:rPr lang="zh-CN" altLang="en-US" dirty="0"/>
              <a:t>维护支援技术</a:t>
            </a:r>
            <a:r>
              <a:rPr lang="en-US" altLang="zh-CN" dirty="0"/>
              <a:t>——</a:t>
            </a:r>
            <a:r>
              <a:rPr lang="zh-CN" altLang="en-US" dirty="0"/>
              <a:t>支持软件维护阶段的技术。</a:t>
            </a:r>
            <a:endParaRPr lang="zh-CN" altLang="en-US" dirty="0"/>
          </a:p>
          <a:p>
            <a:pPr eaLnBrk="1" hangingPunct="1"/>
            <a:r>
              <a:rPr lang="zh-CN" altLang="en-US" dirty="0"/>
              <a:t>维护档案记录</a:t>
            </a:r>
            <a:r>
              <a:rPr lang="en-US" altLang="zh-CN" dirty="0"/>
              <a:t>——</a:t>
            </a:r>
            <a:r>
              <a:rPr lang="zh-CN" altLang="en-US" dirty="0"/>
              <a:t>做好维护档案记录，才能为维护评价提供有效的数据。</a:t>
            </a:r>
            <a:endParaRPr lang="zh-CN" altLang="en-US" dirty="0"/>
          </a:p>
          <a:p>
            <a:pPr eaLnBrk="1" hangingPunct="1"/>
            <a:r>
              <a:rPr lang="zh-CN" altLang="en-US" dirty="0"/>
              <a:t>维护评价</a:t>
            </a:r>
            <a:r>
              <a:rPr lang="en-US" altLang="zh-CN" dirty="0"/>
              <a:t>——</a:t>
            </a:r>
            <a:r>
              <a:rPr lang="zh-CN" altLang="en-US" dirty="0"/>
              <a:t>确定维护的质量和成本</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标题 1"/>
          <p:cNvSpPr>
            <a:spLocks noGrp="1"/>
          </p:cNvSpPr>
          <p:nvPr>
            <p:ph type="title"/>
          </p:nvPr>
        </p:nvSpPr>
        <p:spPr/>
        <p:txBody>
          <a:bodyPr vert="horz" wrap="square" lIns="0" tIns="45720" rIns="0" bIns="0" anchor="b" anchorCtr="0"/>
          <a:p>
            <a:pPr eaLnBrk="1" hangingPunct="1"/>
            <a:r>
              <a:rPr lang="zh-CN" altLang="en-US" dirty="0"/>
              <a:t>中级</a:t>
            </a:r>
            <a:r>
              <a:rPr lang="en-US" altLang="zh-CN" dirty="0"/>
              <a:t>COCOMO</a:t>
            </a:r>
            <a:r>
              <a:rPr lang="zh-CN" altLang="en-US" dirty="0"/>
              <a:t>估算模型</a:t>
            </a:r>
            <a:endParaRPr lang="zh-CN" altLang="en-US" dirty="0"/>
          </a:p>
        </p:txBody>
      </p:sp>
      <p:sp>
        <p:nvSpPr>
          <p:cNvPr id="94211" name="内容占位符 2"/>
          <p:cNvSpPr>
            <a:spLocks noGrp="1"/>
          </p:cNvSpPr>
          <p:nvPr>
            <p:ph idx="1"/>
          </p:nvPr>
        </p:nvSpPr>
        <p:spPr/>
        <p:txBody>
          <a:bodyPr vert="horz" wrap="square" lIns="91440" tIns="45720" rIns="91440" bIns="45720" anchor="t" anchorCtr="0"/>
          <a:p>
            <a:pPr eaLnBrk="1" hangingPunct="1"/>
            <a:r>
              <a:rPr lang="zh-CN" altLang="en-US" dirty="0"/>
              <a:t>正常的工作量</a:t>
            </a:r>
            <a:r>
              <a:rPr lang="en-US" altLang="zh-CN" i="1" dirty="0"/>
              <a:t>E</a:t>
            </a:r>
            <a:r>
              <a:rPr lang="zh-CN" altLang="en-US" dirty="0"/>
              <a:t>和开发时间</a:t>
            </a:r>
            <a:r>
              <a:rPr lang="en-US" altLang="zh-CN" i="1" dirty="0"/>
              <a:t>T</a:t>
            </a:r>
            <a:r>
              <a:rPr lang="zh-CN" altLang="en-US" dirty="0"/>
              <a:t>还必须与</a:t>
            </a:r>
            <a:r>
              <a:rPr lang="en-US" altLang="zh-CN" dirty="0"/>
              <a:t>15</a:t>
            </a:r>
            <a:r>
              <a:rPr lang="zh-CN" altLang="en-US" dirty="0"/>
              <a:t>个软件开发工作量调节因子（</a:t>
            </a:r>
            <a:r>
              <a:rPr lang="en-US" altLang="zh-CN" dirty="0"/>
              <a:t>EAF</a:t>
            </a:r>
            <a:r>
              <a:rPr lang="zh-CN" altLang="en-US" dirty="0"/>
              <a:t>，</a:t>
            </a:r>
            <a:r>
              <a:rPr lang="en-US" altLang="zh-CN" dirty="0"/>
              <a:t>Effort Adjustment Factor</a:t>
            </a:r>
            <a:r>
              <a:rPr lang="zh-CN" altLang="en-US" dirty="0"/>
              <a:t>）相乘</a:t>
            </a:r>
            <a:endParaRPr lang="en-US" altLang="zh-CN" dirty="0"/>
          </a:p>
          <a:p>
            <a:pPr eaLnBrk="1" hangingPunct="1"/>
            <a:r>
              <a:rPr lang="zh-CN" altLang="en-US" dirty="0"/>
              <a:t>每个调节因子可以有</a:t>
            </a:r>
            <a:r>
              <a:rPr lang="en-US" altLang="zh-CN" dirty="0"/>
              <a:t>6</a:t>
            </a:r>
            <a:r>
              <a:rPr lang="zh-CN" altLang="en-US" dirty="0"/>
              <a:t>个值，分别是非常低、低、正常、高、非常高和极高。</a:t>
            </a:r>
            <a:endParaRPr lang="en-US" altLang="zh-CN" dirty="0"/>
          </a:p>
          <a:p>
            <a:pPr eaLnBrk="1" hangingPunct="1"/>
            <a:r>
              <a:rPr lang="en-US" altLang="zh-CN" dirty="0"/>
              <a:t>15</a:t>
            </a:r>
            <a:r>
              <a:rPr lang="zh-CN" altLang="en-US" dirty="0"/>
              <a:t>个工作量调节因子（</a:t>
            </a:r>
            <a:r>
              <a:rPr lang="en-US" altLang="zh-CN" dirty="0"/>
              <a:t>EAF</a:t>
            </a:r>
            <a:r>
              <a:rPr lang="zh-CN" altLang="en-US" dirty="0"/>
              <a:t>）值</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xfrm>
            <a:off x="457200" y="704215"/>
            <a:ext cx="8305800" cy="669925"/>
          </a:xfrm>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fontScale="90000"/>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工作量调节因子（</a:t>
            </a:r>
            <a:r>
              <a:rPr kumimoji="0" lang="en-US" sz="5000" b="0" i="0" u="none" strike="noStrike" kern="1200" cap="none" spc="0" normalizeH="0" baseline="0" noProof="0" dirty="0" smtClean="0">
                <a:ln>
                  <a:noFill/>
                </a:ln>
                <a:solidFill>
                  <a:schemeClr val="tx2"/>
                </a:solidFill>
                <a:effectLst/>
                <a:uLnTx/>
                <a:uFillTx/>
                <a:latin typeface="+mj-lt"/>
                <a:ea typeface="+mj-ea"/>
                <a:cs typeface="+mj-cs"/>
              </a:rPr>
              <a:t>EAF</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custDataLst>
              <p:tags r:id="rId1"/>
            </p:custDataLst>
          </p:nvPr>
        </p:nvGraphicFramePr>
        <p:xfrm>
          <a:off x="546735" y="1988185"/>
          <a:ext cx="7954645" cy="4155440"/>
        </p:xfrm>
        <a:graphic>
          <a:graphicData uri="http://schemas.openxmlformats.org/drawingml/2006/table">
            <a:tbl>
              <a:tblPr/>
              <a:tblGrid>
                <a:gridCol w="1167765"/>
                <a:gridCol w="2188845"/>
                <a:gridCol w="982345"/>
                <a:gridCol w="722630"/>
                <a:gridCol w="723265"/>
                <a:gridCol w="723265"/>
                <a:gridCol w="723265"/>
                <a:gridCol w="723265"/>
              </a:tblGrid>
              <a:tr h="259715">
                <a:tc gridSpan="2">
                  <a:txBody>
                    <a:bodyPr/>
                    <a:lstStyle/>
                    <a:p>
                      <a:pPr algn="ctr">
                        <a:spcAft>
                          <a:spcPts val="0"/>
                        </a:spcAft>
                      </a:pPr>
                      <a:r>
                        <a:rPr lang="zh-CN" sz="1400" b="1" kern="100" dirty="0">
                          <a:latin typeface="Times New Roman" panose="02020603050405020304"/>
                          <a:ea typeface="宋体" panose="02010600030101010101" pitchFamily="2" charset="-122"/>
                          <a:cs typeface="Times New Roman" panose="02020603050405020304"/>
                        </a:rPr>
                        <a:t>因</a:t>
                      </a:r>
                      <a:r>
                        <a:rPr lang="en-US" sz="1400" b="1" kern="100" dirty="0">
                          <a:latin typeface="Times New Roman" panose="02020603050405020304"/>
                          <a:ea typeface="宋体" panose="02010600030101010101" pitchFamily="2" charset="-122"/>
                          <a:cs typeface="Times New Roman" panose="02020603050405020304"/>
                        </a:rPr>
                        <a:t>    </a:t>
                      </a:r>
                      <a:r>
                        <a:rPr lang="zh-CN" sz="1400" b="1" kern="100" dirty="0">
                          <a:latin typeface="Times New Roman" panose="02020603050405020304"/>
                          <a:ea typeface="宋体" panose="02010600030101010101" pitchFamily="2" charset="-122"/>
                          <a:cs typeface="Times New Roman" panose="02020603050405020304"/>
                        </a:rPr>
                        <a:t>素</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非常低</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低</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正常</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高</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非常高</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极高</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rowSpan="3">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产品</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属性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软件要求的可靠性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0.75</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0.88</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1.40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数据库规模</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0.94</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1.0</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1.08</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产品复杂度</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0.70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1.15</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1.30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1.65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rowSpan="4">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计算</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机属</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执行时间限制</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1.30</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1.66</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主存限制</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1.56</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开发环境易变性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0.87</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1.30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计算机响应时间</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0.87</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1.07</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rowSpan="5">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人员</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属性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分析能力</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1.46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1.19</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0.71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应用领域的经验</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1.29</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1.13</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0.91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0.82</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程序员的能力</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1.42</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0.86</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0.70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开发环境的使用经验</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0.90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程序语言使用经验</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1.14</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1.07</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0.95</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rowSpan="3">
                  <a:txBody>
                    <a:bodyPr/>
                    <a:lstStyle/>
                    <a:p>
                      <a:pPr algn="ctr">
                        <a:spcAft>
                          <a:spcPts val="0"/>
                        </a:spcAft>
                      </a:pPr>
                      <a:r>
                        <a:rPr lang="zh-CN" sz="1400" b="1" kern="100">
                          <a:latin typeface="Times New Roman" panose="02020603050405020304"/>
                          <a:ea typeface="宋体" panose="02010600030101010101" pitchFamily="2" charset="-122"/>
                          <a:cs typeface="Times New Roman" panose="02020603050405020304"/>
                        </a:rPr>
                        <a:t>项目</a:t>
                      </a:r>
                      <a:endParaRPr lang="zh-CN" sz="1400" kern="100">
                        <a:latin typeface="Times New Roman" panose="02020603050405020304"/>
                        <a:ea typeface="宋体" panose="02010600030101010101" pitchFamily="2" charset="-122"/>
                        <a:cs typeface="Times New Roman" panose="02020603050405020304"/>
                      </a:endParaRPr>
                    </a:p>
                    <a:p>
                      <a:pPr algn="ctr">
                        <a:spcAft>
                          <a:spcPts val="0"/>
                        </a:spcAft>
                      </a:pPr>
                      <a:r>
                        <a:rPr lang="zh-CN" sz="1400" b="1" kern="100">
                          <a:latin typeface="Times New Roman" panose="02020603050405020304"/>
                          <a:ea typeface="宋体" panose="02010600030101010101" pitchFamily="2" charset="-122"/>
                          <a:cs typeface="Times New Roman" panose="02020603050405020304"/>
                        </a:rPr>
                        <a:t>属性</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现代软件技术使用程度</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1.24</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0.91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0.82</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软件工具的使用程度</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1.24</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0.91</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0.83</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715">
                <a:tc vMerge="1">
                  <a:tcPr/>
                </a:tc>
                <a:tc>
                  <a:txBody>
                    <a:bodyPr/>
                    <a:lstStyle/>
                    <a:p>
                      <a:pPr algn="just">
                        <a:spcAft>
                          <a:spcPts val="0"/>
                        </a:spcAft>
                      </a:pPr>
                      <a:r>
                        <a:rPr lang="zh-CN" sz="1400" kern="100">
                          <a:latin typeface="Times New Roman" panose="02020603050405020304"/>
                          <a:ea typeface="宋体" panose="02010600030101010101" pitchFamily="2" charset="-122"/>
                          <a:cs typeface="Times New Roman" panose="02020603050405020304"/>
                        </a:rPr>
                        <a:t>要求的开发进度</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1.23</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1.08</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1.04</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panose="02020603050405020304"/>
                          <a:ea typeface="宋体" panose="02010600030101010101" pitchFamily="2" charset="-122"/>
                          <a:cs typeface="Times New Roman" panose="02020603050405020304"/>
                        </a:rPr>
                        <a:t>1.10</a:t>
                      </a:r>
                      <a:endParaRPr lang="zh-CN" sz="14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dirty="0">
                          <a:latin typeface="Times New Roman" panose="02020603050405020304"/>
                          <a:ea typeface="宋体" panose="02010600030101010101" pitchFamily="2" charset="-122"/>
                          <a:cs typeface="Times New Roman" panose="02020603050405020304"/>
                        </a:rPr>
                        <a:t>-</a:t>
                      </a:r>
                      <a:endParaRPr lang="zh-CN" sz="14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标题 1"/>
          <p:cNvSpPr>
            <a:spLocks noGrp="1"/>
          </p:cNvSpPr>
          <p:nvPr>
            <p:ph type="title"/>
          </p:nvPr>
        </p:nvSpPr>
        <p:spPr/>
        <p:txBody>
          <a:bodyPr vert="horz" wrap="square" lIns="0" tIns="45720" rIns="0" bIns="0" anchor="b" anchorCtr="0"/>
          <a:p>
            <a:pPr eaLnBrk="1" hangingPunct="1"/>
            <a:r>
              <a:rPr lang="zh-CN" altLang="en-US" sz="3600" dirty="0"/>
              <a:t>例</a:t>
            </a:r>
            <a:r>
              <a:rPr lang="en-US" altLang="zh-CN" sz="3600" dirty="0"/>
              <a:t>12.4 </a:t>
            </a:r>
            <a:r>
              <a:rPr lang="zh-CN" altLang="en-US" sz="3600" dirty="0">
                <a:sym typeface="+mn-ea"/>
              </a:rPr>
              <a:t>一个基于微处理器的通信处理软件规模估算</a:t>
            </a:r>
            <a:endParaRPr lang="zh-CN" altLang="en-US" sz="3600" dirty="0">
              <a:sym typeface="+mn-ea"/>
            </a:endParaRPr>
          </a:p>
        </p:txBody>
      </p:sp>
      <p:sp>
        <p:nvSpPr>
          <p:cNvPr id="96259" name="内容占位符 2"/>
          <p:cNvSpPr>
            <a:spLocks noGrp="1"/>
          </p:cNvSpPr>
          <p:nvPr>
            <p:ph idx="1"/>
          </p:nvPr>
        </p:nvSpPr>
        <p:spPr/>
        <p:txBody>
          <a:bodyPr vert="horz" wrap="square" lIns="91440" tIns="45720" rIns="91440" bIns="45720" anchor="t" anchorCtr="0"/>
          <a:p>
            <a:pPr eaLnBrk="1" hangingPunct="1"/>
            <a:endParaRPr lang="zh-CN" altLang="en-US" dirty="0"/>
          </a:p>
          <a:p>
            <a:pPr lvl="1" eaLnBrk="1" hangingPunct="1"/>
            <a:r>
              <a:rPr lang="zh-CN" altLang="en-US" dirty="0"/>
              <a:t>该通信处理软件用于可靠的电子基金传输网络，具有性能、开发速度和接口方面的要求，符合嵌入型模式的描述，估算有</a:t>
            </a:r>
            <a:r>
              <a:rPr lang="en-US" altLang="zh-CN" dirty="0"/>
              <a:t>10000</a:t>
            </a:r>
            <a:r>
              <a:rPr lang="zh-CN" altLang="en-US" dirty="0"/>
              <a:t>条源代码行，即</a:t>
            </a:r>
            <a:r>
              <a:rPr lang="en-US" altLang="zh-CN" dirty="0"/>
              <a:t>10 KLOC</a:t>
            </a:r>
            <a:r>
              <a:rPr lang="zh-CN" altLang="en-US" dirty="0"/>
              <a:t>。</a:t>
            </a:r>
            <a:endParaRPr lang="en-US" altLang="zh-CN" dirty="0"/>
          </a:p>
          <a:p>
            <a:pPr lvl="1" eaLnBrk="1" hangingPunct="1"/>
            <a:r>
              <a:rPr lang="zh-CN" altLang="en-US" dirty="0"/>
              <a:t>该项目的具体情况和工作量调节因子（</a:t>
            </a:r>
            <a:r>
              <a:rPr lang="en-US" altLang="zh-CN" dirty="0"/>
              <a:t>EAF</a:t>
            </a:r>
            <a:r>
              <a:rPr lang="zh-CN" altLang="en-US" dirty="0"/>
              <a:t>）的取值</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bwMode="auto">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normAutofit/>
            <a:scene3d>
              <a:camera prst="orthographicFront"/>
              <a:lightRig rig="freezing" dir="t">
                <a:rot lat="0" lon="0" rev="5640000"/>
              </a:lightRig>
            </a:scene3d>
            <a:sp3d prstMaterial="flat">
              <a:contourClr>
                <a:schemeClr val="tx2"/>
              </a:contourClr>
            </a:sp3d>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中级</a:t>
            </a:r>
            <a:r>
              <a:rPr kumimoji="0" lang="en-US" sz="5000" b="0" i="0" u="none" strike="noStrike" kern="1200" cap="none" spc="0" normalizeH="0" baseline="0" noProof="0" dirty="0" smtClean="0">
                <a:ln>
                  <a:noFill/>
                </a:ln>
                <a:solidFill>
                  <a:schemeClr val="tx2"/>
                </a:solidFill>
                <a:effectLst/>
                <a:uLnTx/>
                <a:uFillTx/>
                <a:latin typeface="+mj-lt"/>
                <a:ea typeface="+mj-ea"/>
                <a:cs typeface="+mj-cs"/>
              </a:rPr>
              <a:t>COCOMO</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工作量调节因子</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aphicFrame>
        <p:nvGraphicFramePr>
          <p:cNvPr id="3" name="表格 2"/>
          <p:cNvGraphicFramePr>
            <a:graphicFrameLocks noGrp="1"/>
          </p:cNvGraphicFramePr>
          <p:nvPr/>
        </p:nvGraphicFramePr>
        <p:xfrm>
          <a:off x="357188" y="2000250"/>
          <a:ext cx="8143875" cy="4389438"/>
        </p:xfrm>
        <a:graphic>
          <a:graphicData uri="http://schemas.openxmlformats.org/drawingml/2006/table">
            <a:tbl>
              <a:tblPr/>
              <a:tblGrid>
                <a:gridCol w="2500312"/>
                <a:gridCol w="3214688"/>
                <a:gridCol w="1032401"/>
                <a:gridCol w="1396474"/>
              </a:tblGrid>
              <a:tr h="274340">
                <a:tc>
                  <a:txBody>
                    <a:bodyPr/>
                    <a:lstStyle/>
                    <a:p>
                      <a:pPr algn="ctr">
                        <a:spcAft>
                          <a:spcPts val="0"/>
                        </a:spcAft>
                      </a:pPr>
                      <a:r>
                        <a:rPr lang="zh-CN" sz="1800" b="1" kern="100" dirty="0">
                          <a:latin typeface="Times New Roman" panose="02020603050405020304"/>
                          <a:ea typeface="宋体" panose="02010600030101010101" pitchFamily="2" charset="-122"/>
                          <a:cs typeface="Times New Roman" panose="02020603050405020304"/>
                        </a:rPr>
                        <a:t>因</a:t>
                      </a:r>
                      <a:r>
                        <a:rPr lang="en-US" sz="1800" b="1" kern="100" dirty="0">
                          <a:latin typeface="Times New Roman" panose="02020603050405020304"/>
                          <a:ea typeface="宋体" panose="02010600030101010101" pitchFamily="2" charset="-122"/>
                          <a:cs typeface="Times New Roman" panose="02020603050405020304"/>
                        </a:rPr>
                        <a:t>  </a:t>
                      </a:r>
                      <a:r>
                        <a:rPr lang="zh-CN" sz="1800" b="1" kern="100" dirty="0">
                          <a:latin typeface="Times New Roman" panose="02020603050405020304"/>
                          <a:ea typeface="宋体" panose="02010600030101010101" pitchFamily="2" charset="-122"/>
                          <a:cs typeface="Times New Roman" panose="02020603050405020304"/>
                        </a:rPr>
                        <a:t>素</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情</a:t>
                      </a:r>
                      <a:r>
                        <a:rPr lang="en-US" sz="1800" b="1" kern="100">
                          <a:latin typeface="Times New Roman" panose="02020603050405020304"/>
                          <a:ea typeface="宋体" panose="02010600030101010101" pitchFamily="2" charset="-122"/>
                          <a:cs typeface="Times New Roman" panose="02020603050405020304"/>
                        </a:rPr>
                        <a:t>  </a:t>
                      </a:r>
                      <a:r>
                        <a:rPr lang="zh-CN" sz="1800" b="1" kern="100">
                          <a:latin typeface="Times New Roman" panose="02020603050405020304"/>
                          <a:ea typeface="宋体" panose="02010600030101010101" pitchFamily="2" charset="-122"/>
                          <a:cs typeface="Times New Roman" panose="02020603050405020304"/>
                        </a:rPr>
                        <a:t>况</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等级</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latin typeface="Times New Roman" panose="02020603050405020304"/>
                          <a:ea typeface="宋体" panose="02010600030101010101" pitchFamily="2" charset="-122"/>
                          <a:cs typeface="Times New Roman" panose="02020603050405020304"/>
                        </a:rPr>
                        <a:t>工作量乘数</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15098">
                <a:tc>
                  <a:txBody>
                    <a:bodyPr/>
                    <a:lstStyle/>
                    <a:p>
                      <a:pPr algn="just">
                        <a:spcAft>
                          <a:spcPts val="0"/>
                        </a:spcAft>
                      </a:pPr>
                      <a:r>
                        <a:rPr lang="zh-CN" sz="1800" kern="100">
                          <a:latin typeface="Times New Roman" panose="02020603050405020304"/>
                          <a:ea typeface="宋体" panose="02010600030101010101" pitchFamily="2" charset="-122"/>
                          <a:cs typeface="Times New Roman" panose="02020603050405020304"/>
                        </a:rPr>
                        <a:t>软件要求的可靠性</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数据库规模</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产品复杂度</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执行时间限制</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主存限制</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开发环境易变性</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计算机周转时间</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分析能力</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应用领域的经验</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程序员的能力</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开发环境的使用经验</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程序语言的使用经验</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现代软件技术使用程度</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软件工具的使用程度</a:t>
                      </a:r>
                      <a:endParaRPr lang="zh-CN" sz="1800" kern="10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a:latin typeface="Times New Roman" panose="02020603050405020304"/>
                          <a:ea typeface="宋体" panose="02010600030101010101" pitchFamily="2" charset="-122"/>
                          <a:cs typeface="Times New Roman" panose="02020603050405020304"/>
                        </a:rPr>
                        <a:t>要求的开发进度</a:t>
                      </a:r>
                      <a:endParaRPr lang="zh-CN" sz="180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软件故障会带来严重</a:t>
                      </a:r>
                      <a:r>
                        <a:rPr lang="zh-CN" sz="1800" kern="100" dirty="0" smtClean="0">
                          <a:latin typeface="Times New Roman" panose="02020603050405020304"/>
                          <a:ea typeface="宋体" panose="02010600030101010101" pitchFamily="2" charset="-122"/>
                          <a:cs typeface="Times New Roman" panose="02020603050405020304"/>
                        </a:rPr>
                        <a:t>的后果</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en-US" sz="1800" kern="100" dirty="0">
                          <a:latin typeface="Times New Roman" panose="02020603050405020304"/>
                          <a:ea typeface="宋体" panose="02010600030101010101" pitchFamily="2" charset="-122"/>
                          <a:cs typeface="Times New Roman" panose="02020603050405020304"/>
                        </a:rPr>
                        <a:t>20000</a:t>
                      </a:r>
                      <a:r>
                        <a:rPr lang="zh-CN" sz="1800" kern="100" dirty="0">
                          <a:latin typeface="Times New Roman" panose="02020603050405020304"/>
                          <a:ea typeface="宋体" panose="02010600030101010101" pitchFamily="2" charset="-122"/>
                          <a:cs typeface="Times New Roman" panose="02020603050405020304"/>
                        </a:rPr>
                        <a:t>字节</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通信处理</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en-US" sz="1800" kern="100" dirty="0">
                          <a:latin typeface="Times New Roman" panose="02020603050405020304"/>
                          <a:ea typeface="宋体" panose="02010600030101010101" pitchFamily="2" charset="-122"/>
                          <a:cs typeface="Times New Roman" panose="02020603050405020304"/>
                        </a:rPr>
                        <a:t>70</a:t>
                      </a:r>
                      <a:r>
                        <a:rPr lang="en-US" sz="1800" i="1" kern="100" dirty="0">
                          <a:latin typeface="Times New Roman" panose="02020603050405020304"/>
                          <a:ea typeface="宋体" panose="02010600030101010101" pitchFamily="2" charset="-122"/>
                          <a:cs typeface="Times New Roman" panose="02020603050405020304"/>
                        </a:rPr>
                        <a:t>%</a:t>
                      </a:r>
                      <a:r>
                        <a:rPr lang="zh-CN" sz="1800" kern="100" dirty="0">
                          <a:latin typeface="Times New Roman" panose="02020603050405020304"/>
                          <a:ea typeface="宋体" panose="02010600030101010101" pitchFamily="2" charset="-122"/>
                          <a:cs typeface="Times New Roman" panose="02020603050405020304"/>
                        </a:rPr>
                        <a:t>的时间可用</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en-US" sz="1800" kern="100" dirty="0">
                          <a:latin typeface="Times New Roman" panose="02020603050405020304"/>
                          <a:ea typeface="宋体" panose="02010600030101010101" pitchFamily="2" charset="-122"/>
                          <a:cs typeface="Times New Roman" panose="02020603050405020304"/>
                        </a:rPr>
                        <a:t>64KB</a:t>
                      </a:r>
                      <a:r>
                        <a:rPr lang="zh-CN" sz="1800" kern="100" dirty="0">
                          <a:latin typeface="Times New Roman" panose="02020603050405020304"/>
                          <a:ea typeface="宋体" panose="02010600030101010101" pitchFamily="2" charset="-122"/>
                          <a:cs typeface="Times New Roman" panose="02020603050405020304"/>
                        </a:rPr>
                        <a:t>中的</a:t>
                      </a:r>
                      <a:r>
                        <a:rPr lang="en-US" sz="1800" kern="100" dirty="0">
                          <a:latin typeface="Times New Roman" panose="02020603050405020304"/>
                          <a:ea typeface="宋体" panose="02010600030101010101" pitchFamily="2" charset="-122"/>
                          <a:cs typeface="Times New Roman" panose="02020603050405020304"/>
                        </a:rPr>
                        <a:t>45KB</a:t>
                      </a:r>
                      <a:r>
                        <a:rPr lang="zh-CN" sz="1800" kern="100" dirty="0">
                          <a:latin typeface="Times New Roman" panose="02020603050405020304"/>
                          <a:ea typeface="宋体" panose="02010600030101010101" pitchFamily="2" charset="-122"/>
                          <a:cs typeface="Times New Roman" panose="02020603050405020304"/>
                        </a:rPr>
                        <a:t>（</a:t>
                      </a:r>
                      <a:r>
                        <a:rPr lang="en-US" sz="1800" kern="100" dirty="0">
                          <a:latin typeface="Times New Roman" panose="02020603050405020304"/>
                          <a:ea typeface="宋体" panose="02010600030101010101" pitchFamily="2" charset="-122"/>
                          <a:cs typeface="Times New Roman" panose="02020603050405020304"/>
                        </a:rPr>
                        <a:t>70</a:t>
                      </a:r>
                      <a:r>
                        <a:rPr lang="en-US" sz="1800" i="1" kern="100" dirty="0">
                          <a:latin typeface="Times New Roman" panose="02020603050405020304"/>
                          <a:ea typeface="宋体" panose="02010600030101010101" pitchFamily="2" charset="-122"/>
                          <a:cs typeface="Times New Roman" panose="02020603050405020304"/>
                        </a:rPr>
                        <a:t>%</a:t>
                      </a:r>
                      <a:r>
                        <a:rPr lang="zh-CN" sz="1800" kern="100" dirty="0">
                          <a:latin typeface="Times New Roman" panose="02020603050405020304"/>
                          <a:ea typeface="宋体" panose="02010600030101010101" pitchFamily="2" charset="-122"/>
                          <a:cs typeface="Times New Roman" panose="02020603050405020304"/>
                        </a:rPr>
                        <a:t>）</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基于商用微处理器硬件</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平均周转时间为两小时</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优秀的高级分析员</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两年</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优秀的程序员</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两年</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六个月</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大多数技术使用一年</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处于基本的小型机工具级</a:t>
                      </a:r>
                      <a:endParaRPr lang="zh-CN" sz="1800" kern="100" dirty="0">
                        <a:latin typeface="Times New Roman" panose="02020603050405020304"/>
                        <a:ea typeface="宋体" panose="02010600030101010101" pitchFamily="2" charset="-122"/>
                        <a:cs typeface="Times New Roman" panose="02020603050405020304"/>
                      </a:endParaRPr>
                    </a:p>
                    <a:p>
                      <a:pPr algn="just">
                        <a:spcAft>
                          <a:spcPts val="0"/>
                        </a:spcAft>
                      </a:pPr>
                      <a:r>
                        <a:rPr lang="zh-CN" sz="1800" kern="100" dirty="0">
                          <a:latin typeface="Times New Roman" panose="02020603050405020304"/>
                          <a:ea typeface="宋体" panose="02010600030101010101" pitchFamily="2" charset="-122"/>
                          <a:cs typeface="Times New Roman" panose="02020603050405020304"/>
                        </a:rPr>
                        <a:t>九个月</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低</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非常高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正常</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正常</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正常</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正常</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低</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高</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低</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zh-CN" sz="1800" kern="100" dirty="0">
                          <a:latin typeface="Times New Roman" panose="02020603050405020304"/>
                          <a:ea typeface="宋体" panose="02010600030101010101" pitchFamily="2" charset="-122"/>
                          <a:cs typeface="Times New Roman" panose="02020603050405020304"/>
                        </a:rPr>
                        <a:t>正常</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1.15</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0.94</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1.30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1.11</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1.06</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0.86</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0.86</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1.10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0.91</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1.10</a:t>
                      </a:r>
                      <a:endParaRPr lang="zh-CN" sz="1800" kern="100" dirty="0">
                        <a:latin typeface="Times New Roman" panose="02020603050405020304"/>
                        <a:ea typeface="宋体" panose="02010600030101010101" pitchFamily="2" charset="-122"/>
                        <a:cs typeface="Times New Roman" panose="02020603050405020304"/>
                      </a:endParaRPr>
                    </a:p>
                    <a:p>
                      <a:pPr algn="ctr">
                        <a:spcAft>
                          <a:spcPts val="0"/>
                        </a:spcAft>
                      </a:pPr>
                      <a:r>
                        <a:rPr lang="en-US" sz="1800" kern="100" dirty="0">
                          <a:latin typeface="Times New Roman" panose="02020603050405020304"/>
                          <a:ea typeface="宋体" panose="02010600030101010101" pitchFamily="2" charset="-122"/>
                          <a:cs typeface="Times New Roman" panose="02020603050405020304"/>
                        </a:rPr>
                        <a:t>1.00</a:t>
                      </a:r>
                      <a:endParaRPr lang="zh-CN" sz="180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7" name="内容占位符 2"/>
          <p:cNvSpPr>
            <a:spLocks noGrp="1"/>
          </p:cNvSpPr>
          <p:nvPr>
            <p:ph idx="1"/>
          </p:nvPr>
        </p:nvSpPr>
        <p:spPr>
          <a:xfrm>
            <a:off x="457200" y="1313180"/>
            <a:ext cx="8229600" cy="5011420"/>
          </a:xfrm>
        </p:spPr>
        <p:txBody>
          <a:bodyPr vert="horz" wrap="square" lIns="91440" tIns="45720" rIns="91440" bIns="45720" anchor="t" anchorCtr="0"/>
          <a:p>
            <a:pPr lvl="1" eaLnBrk="1" hangingPunct="1"/>
            <a:r>
              <a:rPr lang="zh-CN" altLang="en-US" dirty="0"/>
              <a:t>正常工作量</a:t>
            </a:r>
            <a:r>
              <a:rPr lang="en-US" altLang="zh-CN" i="1" dirty="0"/>
              <a:t>E</a:t>
            </a:r>
            <a:r>
              <a:rPr lang="en-US" altLang="zh-CN" dirty="0"/>
              <a:t> = 2.8×10</a:t>
            </a:r>
            <a:r>
              <a:rPr lang="en-US" altLang="zh-CN" baseline="30000" dirty="0"/>
              <a:t>1.20 </a:t>
            </a:r>
            <a:r>
              <a:rPr lang="en-US" altLang="zh-CN" dirty="0"/>
              <a:t>= 44.4</a:t>
            </a:r>
            <a:r>
              <a:rPr lang="zh-CN" altLang="en-US" dirty="0"/>
              <a:t>（人月）</a:t>
            </a:r>
            <a:endParaRPr lang="en-US" altLang="zh-CN" dirty="0"/>
          </a:p>
          <a:p>
            <a:pPr lvl="1" eaLnBrk="1" hangingPunct="1"/>
            <a:r>
              <a:rPr lang="zh-CN" altLang="en-US" dirty="0"/>
              <a:t>正常开发时间</a:t>
            </a:r>
            <a:r>
              <a:rPr lang="en-US" altLang="zh-CN" i="1" dirty="0"/>
              <a:t>T</a:t>
            </a:r>
            <a:r>
              <a:rPr lang="en-US" altLang="zh-CN" dirty="0"/>
              <a:t> = 2.5×44.4</a:t>
            </a:r>
            <a:r>
              <a:rPr lang="en-US" altLang="zh-CN" baseline="30000" dirty="0"/>
              <a:t>0.32 </a:t>
            </a:r>
            <a:r>
              <a:rPr lang="en-US" altLang="zh-CN" dirty="0"/>
              <a:t>= 8.4</a:t>
            </a:r>
            <a:r>
              <a:rPr lang="zh-CN" altLang="en-US" dirty="0"/>
              <a:t>（月）</a:t>
            </a:r>
            <a:endParaRPr lang="zh-CN" altLang="en-US" dirty="0"/>
          </a:p>
          <a:p>
            <a:pPr lvl="1" eaLnBrk="1" hangingPunct="1"/>
            <a:r>
              <a:rPr lang="zh-CN" altLang="en-US" dirty="0"/>
              <a:t>将</a:t>
            </a:r>
            <a:r>
              <a:rPr lang="en-US" altLang="zh-CN" dirty="0"/>
              <a:t>15</a:t>
            </a:r>
            <a:r>
              <a:rPr lang="zh-CN" altLang="en-US" dirty="0"/>
              <a:t>个工作量调节因子相乘，结果为</a:t>
            </a:r>
            <a:r>
              <a:rPr lang="en-US" altLang="zh-CN" dirty="0"/>
              <a:t>1.35</a:t>
            </a:r>
            <a:r>
              <a:rPr lang="zh-CN" altLang="en-US" dirty="0"/>
              <a:t>。</a:t>
            </a:r>
            <a:endParaRPr lang="en-US" altLang="zh-CN" dirty="0"/>
          </a:p>
          <a:p>
            <a:pPr lvl="1" eaLnBrk="1" hangingPunct="1"/>
            <a:r>
              <a:rPr lang="zh-CN" altLang="en-US" dirty="0"/>
              <a:t>该项目的总估算为：</a:t>
            </a:r>
            <a:endParaRPr lang="zh-CN" altLang="en-US" dirty="0"/>
          </a:p>
          <a:p>
            <a:pPr lvl="2" eaLnBrk="1" hangingPunct="1"/>
            <a:r>
              <a:rPr lang="en-US" altLang="zh-CN" i="1" dirty="0"/>
              <a:t>E</a:t>
            </a:r>
            <a:r>
              <a:rPr lang="en-US" altLang="zh-CN" dirty="0"/>
              <a:t> = 44.4×1.35 = 59.9</a:t>
            </a:r>
            <a:r>
              <a:rPr lang="zh-CN" altLang="en-US" dirty="0"/>
              <a:t>（人月）</a:t>
            </a:r>
            <a:endParaRPr lang="zh-CN" altLang="en-US" dirty="0"/>
          </a:p>
          <a:p>
            <a:pPr lvl="2" eaLnBrk="1" hangingPunct="1"/>
            <a:r>
              <a:rPr lang="en-US" altLang="zh-CN" i="1" dirty="0"/>
              <a:t>T</a:t>
            </a:r>
            <a:r>
              <a:rPr lang="en-US" altLang="zh-CN" dirty="0"/>
              <a:t> = 8.4×1.35 = 11.3</a:t>
            </a:r>
            <a:r>
              <a:rPr lang="zh-CN" altLang="en-US" dirty="0"/>
              <a:t>（月）</a:t>
            </a:r>
            <a:endParaRPr lang="zh-CN" altLang="en-US" dirty="0"/>
          </a:p>
          <a:p>
            <a:pPr eaLnBrk="1" hangingPunct="1"/>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标题 1"/>
          <p:cNvSpPr>
            <a:spLocks noGrp="1"/>
          </p:cNvSpPr>
          <p:nvPr>
            <p:ph type="title"/>
          </p:nvPr>
        </p:nvSpPr>
        <p:spPr/>
        <p:txBody>
          <a:bodyPr vert="horz" wrap="square" lIns="0" tIns="45720" rIns="0" bIns="0" anchor="b" anchorCtr="0"/>
          <a:p>
            <a:pPr eaLnBrk="1" hangingPunct="1"/>
            <a:r>
              <a:rPr lang="zh-CN" altLang="en-US" b="1" dirty="0"/>
              <a:t>成本估算管理</a:t>
            </a:r>
            <a:endParaRPr lang="zh-CN" altLang="en-US" dirty="0"/>
          </a:p>
        </p:txBody>
      </p:sp>
      <p:sp>
        <p:nvSpPr>
          <p:cNvPr id="99331" name="内容占位符 2"/>
          <p:cNvSpPr>
            <a:spLocks noGrp="1"/>
          </p:cNvSpPr>
          <p:nvPr>
            <p:ph idx="1"/>
          </p:nvPr>
        </p:nvSpPr>
        <p:spPr/>
        <p:txBody>
          <a:bodyPr vert="horz" wrap="square" lIns="91440" tIns="45720" rIns="91440" bIns="45720" anchor="t" anchorCtr="0"/>
          <a:p>
            <a:pPr eaLnBrk="1" hangingPunct="1"/>
            <a:r>
              <a:rPr lang="zh-CN" altLang="en-US" dirty="0"/>
              <a:t>跟踪实际的开发工作量，并把它们与预测值进行比较</a:t>
            </a:r>
            <a:endParaRPr lang="en-US" altLang="zh-CN" dirty="0"/>
          </a:p>
          <a:p>
            <a:pPr eaLnBrk="1" hangingPunct="1"/>
            <a:r>
              <a:rPr lang="zh-CN" altLang="en-US" dirty="0"/>
              <a:t>软件质量保证（</a:t>
            </a:r>
            <a:r>
              <a:rPr lang="en-US" altLang="zh-CN" dirty="0"/>
              <a:t>SQA</a:t>
            </a:r>
            <a:r>
              <a:rPr lang="zh-CN" altLang="en-US" dirty="0"/>
              <a:t>）小组独立对开发周期和成本估算再次进行估算分析</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标题 1"/>
          <p:cNvSpPr>
            <a:spLocks noGrp="1"/>
          </p:cNvSpPr>
          <p:nvPr>
            <p:ph type="title"/>
          </p:nvPr>
        </p:nvSpPr>
        <p:spPr/>
        <p:txBody>
          <a:bodyPr vert="horz" wrap="square" lIns="0" tIns="45720" rIns="0" bIns="0" anchor="b" anchorCtr="0"/>
          <a:p>
            <a:pPr eaLnBrk="1" hangingPunct="1"/>
            <a:r>
              <a:rPr lang="en-US" altLang="zh-CN" b="1" dirty="0"/>
              <a:t>12.7</a:t>
            </a:r>
            <a:r>
              <a:rPr lang="zh-CN" altLang="en-US" b="1" dirty="0"/>
              <a:t>软件质量管理</a:t>
            </a:r>
            <a:endParaRPr lang="zh-CN" altLang="en-US" dirty="0"/>
          </a:p>
        </p:txBody>
      </p:sp>
      <p:sp>
        <p:nvSpPr>
          <p:cNvPr id="100355" name="内容占位符 2"/>
          <p:cNvSpPr>
            <a:spLocks noGrp="1"/>
          </p:cNvSpPr>
          <p:nvPr>
            <p:ph idx="1"/>
          </p:nvPr>
        </p:nvSpPr>
        <p:spPr/>
        <p:txBody>
          <a:bodyPr vert="horz" wrap="square" lIns="91440" tIns="45720" rIns="91440" bIns="45720" anchor="t" anchorCtr="0"/>
          <a:p>
            <a:pPr eaLnBrk="1" hangingPunct="1"/>
            <a:r>
              <a:rPr lang="zh-CN" altLang="en-US" dirty="0"/>
              <a:t>软件质量管理手段：</a:t>
            </a:r>
            <a:endParaRPr lang="en-US" altLang="zh-CN" dirty="0"/>
          </a:p>
          <a:p>
            <a:pPr lvl="1" eaLnBrk="1" hangingPunct="1"/>
            <a:r>
              <a:rPr lang="zh-CN" altLang="en-US" dirty="0"/>
              <a:t>技术手段</a:t>
            </a:r>
            <a:endParaRPr lang="en-US" altLang="zh-CN" dirty="0"/>
          </a:p>
          <a:p>
            <a:pPr lvl="2" eaLnBrk="1" hangingPunct="1"/>
            <a:r>
              <a:rPr lang="zh-CN" altLang="en-US" dirty="0"/>
              <a:t>改进测试方法，提高测试效率，提高软件质量</a:t>
            </a:r>
            <a:endParaRPr lang="en-US" altLang="zh-CN" dirty="0"/>
          </a:p>
          <a:p>
            <a:pPr lvl="2" eaLnBrk="1" hangingPunct="1"/>
            <a:r>
              <a:rPr lang="zh-CN" altLang="en-US" dirty="0"/>
              <a:t>改进开发过程，使各种错误不会或很少引入软件开发过程</a:t>
            </a:r>
            <a:endParaRPr lang="en-US" altLang="zh-CN" dirty="0"/>
          </a:p>
          <a:p>
            <a:pPr lvl="1" eaLnBrk="1" hangingPunct="1"/>
            <a:r>
              <a:rPr lang="zh-CN" altLang="en-US" dirty="0"/>
              <a:t>管理手段</a:t>
            </a:r>
            <a:endParaRPr lang="en-US" altLang="zh-CN" dirty="0"/>
          </a:p>
          <a:p>
            <a:pPr lvl="2" eaLnBrk="1" hangingPunct="1"/>
            <a:r>
              <a:rPr lang="zh-CN" altLang="en-US" dirty="0"/>
              <a:t>技术手段能力有限</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标题 1"/>
          <p:cNvSpPr>
            <a:spLocks noGrp="1"/>
          </p:cNvSpPr>
          <p:nvPr>
            <p:ph type="title"/>
          </p:nvPr>
        </p:nvSpPr>
        <p:spPr/>
        <p:txBody>
          <a:bodyPr vert="horz" wrap="square" lIns="0" tIns="45720" rIns="0" bIns="0" anchor="b" anchorCtr="0"/>
          <a:p>
            <a:pPr eaLnBrk="1" hangingPunct="1"/>
            <a:r>
              <a:rPr lang="zh-CN" altLang="en-US" dirty="0"/>
              <a:t>软件质量概念</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软件质量属性包括循环复杂度、内聚性、功能点数量、代码行数</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质量分为：</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设计质量：指设计者为一个产品规定的特征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系统的需求</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规格说明</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设计</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一致性质量：指在制造产品的过程中遵守设计规格说明的程度</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实现问题</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用户满意度</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 = </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合格的产品</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好的质量</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按预算和进度交付</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endParaRPr kumimoji="0" lang="zh-CN" alt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1"/>
          <p:cNvSpPr>
            <a:spLocks noGrp="1"/>
          </p:cNvSpPr>
          <p:nvPr>
            <p:ph type="title"/>
          </p:nvPr>
        </p:nvSpPr>
        <p:spPr/>
        <p:txBody>
          <a:bodyPr vert="horz" wrap="square" lIns="0" tIns="45720" rIns="0" bIns="0" anchor="b" anchorCtr="0"/>
          <a:p>
            <a:pPr eaLnBrk="1" hangingPunct="1"/>
            <a:r>
              <a:rPr lang="zh-CN" altLang="en-US" dirty="0"/>
              <a:t>软件质量管理</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软件的质量检测</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属于一种粗放式的质量管理形式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事后检测的方式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软件质量保证</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指软件生产过程包含的一系列质量保证活动</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体现了软件质量全面控制（</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TQC</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Total Quality Control</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）的核心思想</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遵循的</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PDCA</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Plan-Do-Check-Action</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）循环所建议的“计划</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实施</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检测</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措施”的顺序</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软件质量认证</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把对个别产品的质量保证扩展到对软件企业（组织）整体资质的认证</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ISO9000</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标题 1"/>
          <p:cNvSpPr>
            <a:spLocks noGrp="1"/>
          </p:cNvSpPr>
          <p:nvPr>
            <p:ph type="title"/>
          </p:nvPr>
        </p:nvSpPr>
        <p:spPr/>
        <p:txBody>
          <a:bodyPr vert="horz" wrap="square" lIns="0" tIns="45720" rIns="0" bIns="0" anchor="b" anchorCtr="0"/>
          <a:p>
            <a:pPr eaLnBrk="1" hangingPunct="1"/>
            <a:r>
              <a:rPr lang="zh-CN" altLang="en-US" dirty="0"/>
              <a:t>软件质量保证（</a:t>
            </a:r>
            <a:r>
              <a:rPr lang="en-US" altLang="zh-CN" dirty="0"/>
              <a:t>SQA</a:t>
            </a:r>
            <a:r>
              <a:rPr lang="zh-CN" altLang="en-US" dirty="0"/>
              <a:t>）</a:t>
            </a:r>
            <a:endParaRPr lang="zh-CN" altLang="en-US" dirty="0"/>
          </a:p>
        </p:txBody>
      </p:sp>
      <p:sp>
        <p:nvSpPr>
          <p:cNvPr id="103427" name="内容占位符 2"/>
          <p:cNvSpPr>
            <a:spLocks noGrp="1"/>
          </p:cNvSpPr>
          <p:nvPr>
            <p:ph idx="1"/>
          </p:nvPr>
        </p:nvSpPr>
        <p:spPr/>
        <p:txBody>
          <a:bodyPr vert="horz" wrap="square" lIns="91440" tIns="45720" rIns="91440" bIns="45720" anchor="t" anchorCtr="0"/>
          <a:p>
            <a:pPr eaLnBrk="1" hangingPunct="1"/>
            <a:r>
              <a:rPr lang="en-US" altLang="zh-CN" dirty="0"/>
              <a:t>SQA</a:t>
            </a:r>
            <a:r>
              <a:rPr lang="zh-CN" altLang="en-US" dirty="0"/>
              <a:t>小组</a:t>
            </a:r>
            <a:endParaRPr lang="en-US" altLang="zh-CN" dirty="0"/>
          </a:p>
          <a:p>
            <a:pPr eaLnBrk="1" hangingPunct="1"/>
            <a:r>
              <a:rPr lang="en-US" altLang="zh-CN" dirty="0"/>
              <a:t>SQA</a:t>
            </a:r>
            <a:r>
              <a:rPr lang="zh-CN" altLang="en-US" dirty="0"/>
              <a:t>活动：</a:t>
            </a:r>
            <a:endParaRPr lang="en-US" altLang="zh-CN" dirty="0"/>
          </a:p>
          <a:p>
            <a:pPr lvl="1" eaLnBrk="1" hangingPunct="1"/>
            <a:r>
              <a:rPr lang="zh-CN" altLang="en-US" dirty="0"/>
              <a:t>准备</a:t>
            </a:r>
            <a:r>
              <a:rPr lang="en-US" altLang="zh-CN" dirty="0"/>
              <a:t>SQA</a:t>
            </a:r>
            <a:r>
              <a:rPr lang="zh-CN" altLang="en-US" dirty="0"/>
              <a:t>计划</a:t>
            </a:r>
            <a:endParaRPr lang="en-US" altLang="zh-CN" dirty="0"/>
          </a:p>
          <a:p>
            <a:pPr lvl="1" eaLnBrk="1" hangingPunct="1"/>
            <a:r>
              <a:rPr lang="zh-CN" altLang="en-US" dirty="0"/>
              <a:t>参与和监督软件过程</a:t>
            </a:r>
            <a:endParaRPr lang="en-US" altLang="zh-CN" dirty="0"/>
          </a:p>
          <a:p>
            <a:pPr lvl="1" eaLnBrk="1" hangingPunct="1"/>
            <a:r>
              <a:rPr lang="zh-CN" altLang="en-US" dirty="0"/>
              <a:t>评审</a:t>
            </a:r>
            <a:endParaRPr lang="en-US" altLang="zh-CN" dirty="0"/>
          </a:p>
          <a:p>
            <a:pPr lvl="1" eaLnBrk="1" hangingPunct="1"/>
            <a:r>
              <a:rPr lang="zh-CN" altLang="en-US" dirty="0"/>
              <a:t>记录报告</a:t>
            </a:r>
            <a:endParaRPr lang="en-US" altLang="zh-CN" dirty="0"/>
          </a:p>
          <a:p>
            <a:pPr eaLnBrk="1" hangingPunct="1"/>
            <a:r>
              <a:rPr lang="en-US" altLang="zh-CN" dirty="0"/>
              <a:t>SQA</a:t>
            </a:r>
            <a:r>
              <a:rPr lang="zh-CN" altLang="en-US" dirty="0"/>
              <a:t>计划</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p:cNvSpPr>
          <p:nvPr>
            <p:ph type="title"/>
          </p:nvPr>
        </p:nvSpPr>
        <p:spPr/>
        <p:txBody>
          <a:bodyPr vert="horz" wrap="square" lIns="0" tIns="45720" rIns="0" bIns="0" anchor="b" anchorCtr="0"/>
          <a:p>
            <a:pPr eaLnBrk="1" hangingPunct="1"/>
            <a:r>
              <a:rPr lang="zh-CN" altLang="en-US" b="1" dirty="0"/>
              <a:t>软件维护过程</a:t>
            </a:r>
            <a:endParaRPr lang="zh-CN" altLang="en-US" dirty="0"/>
          </a:p>
        </p:txBody>
      </p:sp>
      <p:sp>
        <p:nvSpPr>
          <p:cNvPr id="21507" name="内容占位符 2"/>
          <p:cNvSpPr>
            <a:spLocks noGrp="1"/>
          </p:cNvSpPr>
          <p:nvPr>
            <p:ph idx="1"/>
          </p:nvPr>
        </p:nvSpPr>
        <p:spPr/>
        <p:txBody>
          <a:bodyPr vert="horz" wrap="square" lIns="91440" tIns="45720" rIns="91440" bIns="45720" anchor="t" anchorCtr="0"/>
          <a:p>
            <a:pPr eaLnBrk="1" hangingPunct="1"/>
            <a:r>
              <a:rPr lang="zh-CN" altLang="en-US" dirty="0"/>
              <a:t>维护申请</a:t>
            </a:r>
            <a:endParaRPr lang="en-US" altLang="zh-CN" dirty="0"/>
          </a:p>
          <a:p>
            <a:pPr eaLnBrk="1" hangingPunct="1"/>
            <a:r>
              <a:rPr lang="zh-CN" altLang="en-US" dirty="0"/>
              <a:t>制定维护计划</a:t>
            </a:r>
            <a:endParaRPr lang="en-US" altLang="zh-CN" dirty="0"/>
          </a:p>
          <a:p>
            <a:pPr eaLnBrk="1" hangingPunct="1"/>
            <a:r>
              <a:rPr lang="zh-CN" altLang="en-US" dirty="0"/>
              <a:t>进行维护活动</a:t>
            </a:r>
            <a:endParaRPr lang="en-US" altLang="zh-CN" dirty="0"/>
          </a:p>
          <a:p>
            <a:pPr eaLnBrk="1" hangingPunct="1"/>
            <a:r>
              <a:rPr lang="zh-CN" altLang="en-US" dirty="0"/>
              <a:t>建立维护文档</a:t>
            </a:r>
            <a:endParaRPr lang="en-US" altLang="zh-CN" dirty="0"/>
          </a:p>
          <a:p>
            <a:pPr eaLnBrk="1" hangingPunct="1"/>
            <a:r>
              <a:rPr lang="zh-CN" altLang="en-US" dirty="0"/>
              <a:t>复审</a:t>
            </a:r>
            <a:r>
              <a:rPr lang="en-US" altLang="zh-CN" dirty="0"/>
              <a:t>/</a:t>
            </a:r>
            <a:r>
              <a:rPr lang="zh-CN" altLang="en-US" dirty="0"/>
              <a:t>评价维护</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sz="5000" b="0" i="0" u="none" strike="noStrike" kern="1200" cap="none" spc="0" normalizeH="0" baseline="0" noProof="0" dirty="0" smtClean="0">
                <a:ln>
                  <a:noFill/>
                </a:ln>
                <a:solidFill>
                  <a:schemeClr val="tx2"/>
                </a:solidFill>
                <a:effectLst/>
                <a:uLnTx/>
                <a:uFillTx/>
                <a:latin typeface="+mj-lt"/>
                <a:ea typeface="+mj-ea"/>
                <a:cs typeface="+mj-cs"/>
              </a:rPr>
              <a:t>ANSI/IEEE Std.983-1986 SQA</a:t>
            </a: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计划</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sp>
        <p:nvSpPr>
          <p:cNvPr id="3" name="内容占位符 2"/>
          <p:cNvSpPr>
            <a:spLocks noGrp="1"/>
          </p:cNvSpPr>
          <p:nvPr>
            <p:ph idx="1"/>
          </p:nvPr>
        </p:nvSpPr>
        <p:spPr bwMode="auto">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3" anchor="t" anchorCtr="0" compatLnSpc="1">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计划目的</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2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参考文献</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3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管理</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3.1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组织</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3.2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任务</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3.3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责任</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4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文档</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4.1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目的</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4.2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软件工程文档</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4.3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其他文档</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5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标准、实践和约定</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51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目的</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5.2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约定</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6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复审和审计</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6.1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目的</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6.2 </a:t>
            </a:r>
            <a:r>
              <a:rPr kumimoji="0" lang="zh-CN" altLang="en-US" sz="1800" b="0" i="0" u="none" strike="noStrike" kern="1200" cap="none" spc="0" normalizeH="0" baseline="0" noProof="0" dirty="0" smtClean="0">
                <a:ln>
                  <a:noFill/>
                </a:ln>
                <a:solidFill>
                  <a:schemeClr val="tx1"/>
                </a:solidFill>
                <a:effectLst/>
                <a:uLnTx/>
                <a:uFillTx/>
                <a:latin typeface="+mn-lt"/>
                <a:ea typeface="+mn-ea"/>
                <a:cs typeface="+mn-cs"/>
              </a:rPr>
              <a:t>需求复审</a:t>
            </a:r>
            <a:endParaRPr kumimoji="0" lang="zh-CN" altLang="en-US" sz="18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6.2.1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软件需求复审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6.2.2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设计复审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6.2.3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软件验证和确认复审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6.2.4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功能审计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6.2.5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物理审计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6.2.6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过程内部审计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en-US" sz="1500" b="0" i="0" u="none" strike="noStrike" kern="1200" cap="none" spc="0" normalizeH="0" baseline="0" noProof="0" dirty="0" smtClean="0">
                <a:ln>
                  <a:noFill/>
                </a:ln>
                <a:solidFill>
                  <a:schemeClr val="tx1"/>
                </a:solidFill>
                <a:effectLst/>
                <a:uLnTx/>
                <a:uFillTx/>
                <a:latin typeface="+mn-lt"/>
                <a:ea typeface="+mn-ea"/>
                <a:cs typeface="+mn-cs"/>
              </a:rPr>
              <a:t>  6.2.7 </a:t>
            </a:r>
            <a:r>
              <a:rPr kumimoji="0" lang="zh-CN" altLang="en-US" sz="1500" b="0" i="0" u="none" strike="noStrike" kern="1200" cap="none" spc="0" normalizeH="0" baseline="0" noProof="0" dirty="0" smtClean="0">
                <a:ln>
                  <a:noFill/>
                </a:ln>
                <a:solidFill>
                  <a:schemeClr val="tx1"/>
                </a:solidFill>
                <a:effectLst/>
                <a:uLnTx/>
                <a:uFillTx/>
                <a:latin typeface="+mn-lt"/>
                <a:ea typeface="+mn-ea"/>
                <a:cs typeface="+mn-cs"/>
              </a:rPr>
              <a:t>管理复审</a:t>
            </a:r>
            <a:endParaRPr kumimoji="0" lang="zh-CN" altLang="en-US" sz="15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7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测试</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8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问题报告和改正行动</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9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工具、技术和方法</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10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代码控制</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11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媒体控制</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12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供应商控制</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13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记录收集、维护和保留</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14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培训</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15 </a:t>
            </a:r>
            <a:r>
              <a:rPr kumimoji="0" lang="zh-CN" altLang="en-US" sz="2000" b="0" i="0" u="none" strike="noStrike" kern="1200" cap="none" spc="0" normalizeH="0" baseline="0" noProof="0" dirty="0" smtClean="0">
                <a:ln>
                  <a:noFill/>
                </a:ln>
                <a:solidFill>
                  <a:schemeClr val="tx1"/>
                </a:solidFill>
                <a:effectLst/>
                <a:uLnTx/>
                <a:uFillTx/>
                <a:latin typeface="+mn-lt"/>
                <a:ea typeface="+mn-ea"/>
                <a:cs typeface="+mn-cs"/>
              </a:rPr>
              <a:t>风险管理</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标题 1"/>
          <p:cNvSpPr>
            <a:spLocks noGrp="1"/>
          </p:cNvSpPr>
          <p:nvPr>
            <p:ph type="title"/>
          </p:nvPr>
        </p:nvSpPr>
        <p:spPr/>
        <p:txBody>
          <a:bodyPr vert="horz" wrap="square" lIns="0" tIns="45720" rIns="0" bIns="0" anchor="b" anchorCtr="0"/>
          <a:p>
            <a:pPr eaLnBrk="1" hangingPunct="1"/>
            <a:r>
              <a:rPr lang="zh-CN" altLang="en-US" b="1" dirty="0"/>
              <a:t>软件质量度量</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软件质量的定义和测量：</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正确性：软件完成所要求的功能的程度</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千行代码（</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KLOC</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）的缺陷数</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缺陷是按标准时间段来计数的，一般是一年</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可维护性：遇到错误时程序能够被修改的容易程度</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平均变更时间（</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mean-time-to-change, MTTC</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完整性：一个系统对安全性攻击的抵抗能力</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完整性</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[1</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（危险性</a:t>
            </a:r>
            <a:r>
              <a:rPr kumimoji="0" lang="en-US" altLang="zh-CN" sz="21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安全性））</a:t>
            </a:r>
            <a:r>
              <a:rPr kumimoji="0" lang="en-US" sz="21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可用性：使用的容易程度进行量化</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可靠性</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：在规定的条件和时间内，软件完成规定功能的能力</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rgbClr val="FF0000"/>
                </a:solidFill>
                <a:effectLst/>
                <a:uLnTx/>
                <a:uFillTx/>
                <a:latin typeface="+mn-lt"/>
                <a:ea typeface="+mn-ea"/>
                <a:cs typeface="+mn-cs"/>
              </a:rPr>
              <a:t>缺陷排除效率</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：软件团队排除软件故障的能力</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标题 1"/>
          <p:cNvSpPr>
            <a:spLocks noGrp="1"/>
          </p:cNvSpPr>
          <p:nvPr>
            <p:ph type="title"/>
          </p:nvPr>
        </p:nvSpPr>
        <p:spPr/>
        <p:txBody>
          <a:bodyPr vert="horz" wrap="square" lIns="0" tIns="45720" rIns="0" bIns="0" anchor="b" anchorCtr="0"/>
          <a:p>
            <a:pPr eaLnBrk="1" hangingPunct="1"/>
            <a:r>
              <a:rPr lang="zh-CN" altLang="en-US" dirty="0"/>
              <a:t>缺陷排除效率</a:t>
            </a:r>
            <a:endParaRPr lang="zh-CN" altLang="en-US" dirty="0"/>
          </a:p>
        </p:txBody>
      </p:sp>
      <p:sp>
        <p:nvSpPr>
          <p:cNvPr id="106499" name="内容占位符 2"/>
          <p:cNvSpPr>
            <a:spLocks noGrp="1"/>
          </p:cNvSpPr>
          <p:nvPr>
            <p:ph idx="1"/>
          </p:nvPr>
        </p:nvSpPr>
        <p:spPr/>
        <p:txBody>
          <a:bodyPr vert="horz" wrap="square" lIns="91440" tIns="45720" rIns="91440" bIns="45720" anchor="t" anchorCtr="0"/>
          <a:p>
            <a:pPr eaLnBrk="1" hangingPunct="1"/>
            <a:r>
              <a:rPr lang="zh-CN" altLang="en-US" dirty="0"/>
              <a:t>缺陷排除效率（</a:t>
            </a:r>
            <a:r>
              <a:rPr lang="en-US" altLang="zh-CN" dirty="0"/>
              <a:t>defect removal efficiency, DRE</a:t>
            </a:r>
            <a:r>
              <a:rPr lang="zh-CN" altLang="en-US" dirty="0"/>
              <a:t>）是在项目级和过程级都有意义的质量度量</a:t>
            </a:r>
            <a:endParaRPr lang="en-US" altLang="zh-CN" dirty="0"/>
          </a:p>
          <a:p>
            <a:pPr eaLnBrk="1" hangingPunct="1"/>
            <a:r>
              <a:rPr lang="zh-CN" altLang="en-US" dirty="0"/>
              <a:t>定义：</a:t>
            </a:r>
            <a:r>
              <a:rPr lang="en-US" altLang="zh-CN" dirty="0"/>
              <a:t> DRE=E/</a:t>
            </a:r>
            <a:r>
              <a:rPr lang="zh-CN" altLang="en-US" dirty="0"/>
              <a:t>（</a:t>
            </a:r>
            <a:r>
              <a:rPr lang="en-US" altLang="zh-CN" dirty="0"/>
              <a:t>E+D</a:t>
            </a:r>
            <a:r>
              <a:rPr lang="zh-CN" altLang="en-US" dirty="0"/>
              <a:t>）</a:t>
            </a:r>
            <a:endParaRPr lang="en-US" altLang="zh-CN" dirty="0"/>
          </a:p>
          <a:p>
            <a:pPr lvl="1" eaLnBrk="1" hangingPunct="1"/>
            <a:r>
              <a:rPr lang="zh-CN" altLang="en-US" dirty="0"/>
              <a:t>其中</a:t>
            </a:r>
            <a:r>
              <a:rPr lang="en-US" altLang="zh-CN" dirty="0"/>
              <a:t>E</a:t>
            </a:r>
            <a:r>
              <a:rPr lang="zh-CN" altLang="en-US" dirty="0"/>
              <a:t>是软件交付给用户之前发现的错误数，</a:t>
            </a:r>
            <a:r>
              <a:rPr lang="en-US" altLang="zh-CN" dirty="0"/>
              <a:t>D</a:t>
            </a:r>
            <a:r>
              <a:rPr lang="zh-CN" altLang="en-US" dirty="0"/>
              <a:t>是软件交付之后发现的缺陷数</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标题 1"/>
          <p:cNvSpPr>
            <a:spLocks noGrp="1"/>
          </p:cNvSpPr>
          <p:nvPr>
            <p:ph type="title"/>
          </p:nvPr>
        </p:nvSpPr>
        <p:spPr/>
        <p:txBody>
          <a:bodyPr vert="horz" wrap="square" lIns="0" tIns="45720" rIns="0" bIns="0" anchor="b" anchorCtr="0"/>
          <a:p>
            <a:pPr eaLnBrk="1" hangingPunct="1"/>
            <a:r>
              <a:rPr lang="zh-CN" altLang="en-US" b="1" dirty="0"/>
              <a:t>软件可靠性</a:t>
            </a:r>
            <a:endParaRPr lang="zh-CN" altLang="en-US" dirty="0"/>
          </a:p>
        </p:txBody>
      </p:sp>
      <p:sp>
        <p:nvSpPr>
          <p:cNvPr id="107523" name="内容占位符 2"/>
          <p:cNvSpPr>
            <a:spLocks noGrp="1"/>
          </p:cNvSpPr>
          <p:nvPr>
            <p:ph idx="1"/>
          </p:nvPr>
        </p:nvSpPr>
        <p:spPr>
          <a:xfrm>
            <a:off x="457200" y="1935163"/>
            <a:ext cx="8229600" cy="1422400"/>
          </a:xfrm>
        </p:spPr>
        <p:txBody>
          <a:bodyPr vert="horz" wrap="square" lIns="91440" tIns="45720" rIns="91440" bIns="45720" anchor="t" anchorCtr="0"/>
          <a:p>
            <a:pPr eaLnBrk="1" hangingPunct="1"/>
            <a:r>
              <a:rPr lang="zh-CN" altLang="en-US" dirty="0"/>
              <a:t>定义：软件可靠性是在给定的时间内，按照（系统规格说明书）规定的条件，软件成功运行的概率。</a:t>
            </a:r>
            <a:endParaRPr lang="en-US" altLang="zh-CN" dirty="0"/>
          </a:p>
          <a:p>
            <a:pPr eaLnBrk="1" hangingPunct="1"/>
            <a:r>
              <a:rPr lang="zh-CN" altLang="en-US" dirty="0"/>
              <a:t>软件可靠性分为五级</a:t>
            </a:r>
            <a:endParaRPr lang="zh-CN" altLang="en-US" dirty="0"/>
          </a:p>
        </p:txBody>
      </p:sp>
      <p:graphicFrame>
        <p:nvGraphicFramePr>
          <p:cNvPr id="4" name="表格 3"/>
          <p:cNvGraphicFramePr>
            <a:graphicFrameLocks noGrp="1"/>
          </p:cNvGraphicFramePr>
          <p:nvPr/>
        </p:nvGraphicFramePr>
        <p:xfrm>
          <a:off x="1285875" y="3571875"/>
          <a:ext cx="6215064" cy="2286000"/>
        </p:xfrm>
        <a:graphic>
          <a:graphicData uri="http://schemas.openxmlformats.org/drawingml/2006/table">
            <a:tbl>
              <a:tblPr/>
              <a:tblGrid>
                <a:gridCol w="1500188"/>
                <a:gridCol w="2786063"/>
                <a:gridCol w="1928813"/>
              </a:tblGrid>
              <a:tr h="541362">
                <a:tc>
                  <a:txBody>
                    <a:bodyPr/>
                    <a:lstStyle/>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分级</a:t>
                      </a:r>
                      <a:endParaRPr lang="zh-CN" sz="2000" kern="100" dirty="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故障后果</a:t>
                      </a:r>
                      <a:endParaRPr lang="zh-CN" sz="2000" kern="100" dirty="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a:latin typeface="Times New Roman" panose="02020603050405020304"/>
                          <a:ea typeface="宋体" panose="02010600030101010101" pitchFamily="2" charset="-122"/>
                          <a:cs typeface="Times New Roman" panose="02020603050405020304"/>
                        </a:rPr>
                        <a:t>工作量调节因子</a:t>
                      </a:r>
                      <a:endParaRPr lang="zh-CN" sz="2000" kern="10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4638">
                <a:tc>
                  <a:txBody>
                    <a:bodyPr/>
                    <a:lstStyle/>
                    <a:p>
                      <a:pPr algn="ctr">
                        <a:spcAft>
                          <a:spcPts val="0"/>
                        </a:spcAft>
                      </a:pPr>
                      <a:r>
                        <a:rPr lang="zh-CN" sz="2000" kern="100">
                          <a:latin typeface="Times New Roman" panose="02020603050405020304"/>
                          <a:ea typeface="宋体" panose="02010600030101010101" pitchFamily="2" charset="-122"/>
                          <a:cs typeface="Times New Roman" panose="02020603050405020304"/>
                        </a:rPr>
                        <a:t>很低</a:t>
                      </a:r>
                      <a:endParaRPr lang="zh-CN" sz="2000" kern="10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a:latin typeface="Times New Roman" panose="02020603050405020304"/>
                          <a:ea typeface="宋体" panose="02010600030101010101" pitchFamily="2" charset="-122"/>
                          <a:cs typeface="Times New Roman" panose="02020603050405020304"/>
                        </a:rPr>
                        <a:t>低</a:t>
                      </a:r>
                      <a:endParaRPr lang="zh-CN" sz="2000" kern="10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a:latin typeface="Times New Roman" panose="02020603050405020304"/>
                          <a:ea typeface="宋体" panose="02010600030101010101" pitchFamily="2" charset="-122"/>
                          <a:cs typeface="Times New Roman" panose="02020603050405020304"/>
                        </a:rPr>
                        <a:t>正常</a:t>
                      </a:r>
                      <a:endParaRPr lang="zh-CN" sz="2000" kern="10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a:latin typeface="Times New Roman" panose="02020603050405020304"/>
                          <a:ea typeface="宋体" panose="02010600030101010101" pitchFamily="2" charset="-122"/>
                          <a:cs typeface="Times New Roman" panose="02020603050405020304"/>
                        </a:rPr>
                        <a:t>高</a:t>
                      </a:r>
                      <a:endParaRPr lang="zh-CN" sz="2000" kern="10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a:latin typeface="Times New Roman" panose="02020603050405020304"/>
                          <a:ea typeface="宋体" panose="02010600030101010101" pitchFamily="2" charset="-122"/>
                          <a:cs typeface="Times New Roman" panose="02020603050405020304"/>
                        </a:rPr>
                        <a:t>很高</a:t>
                      </a:r>
                      <a:endParaRPr lang="zh-CN" sz="2000" kern="10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工作略有不便</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有损失，但容易弥补</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弥补损失比较困难</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有重大的经济损失</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zh-CN" sz="2000" kern="100" dirty="0">
                          <a:latin typeface="Times New Roman" panose="02020603050405020304"/>
                          <a:ea typeface="宋体" panose="02010600030101010101" pitchFamily="2" charset="-122"/>
                          <a:cs typeface="Times New Roman" panose="02020603050405020304"/>
                        </a:rPr>
                        <a:t>危及人的生命</a:t>
                      </a:r>
                      <a:endParaRPr lang="zh-CN" sz="2000" kern="100" dirty="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kern="100" dirty="0">
                          <a:latin typeface="Times New Roman" panose="02020603050405020304"/>
                          <a:ea typeface="宋体" panose="02010600030101010101" pitchFamily="2" charset="-122"/>
                          <a:cs typeface="Times New Roman" panose="02020603050405020304"/>
                        </a:rPr>
                        <a:t>0.75</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en-US" sz="2000" kern="100" dirty="0">
                          <a:latin typeface="Times New Roman" panose="02020603050405020304"/>
                          <a:ea typeface="宋体" panose="02010600030101010101" pitchFamily="2" charset="-122"/>
                          <a:cs typeface="Times New Roman" panose="02020603050405020304"/>
                        </a:rPr>
                        <a:t>0.88</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en-US" sz="2000" kern="100" dirty="0">
                          <a:latin typeface="Times New Roman" panose="02020603050405020304"/>
                          <a:ea typeface="宋体" panose="02010600030101010101" pitchFamily="2" charset="-122"/>
                          <a:cs typeface="Times New Roman" panose="02020603050405020304"/>
                        </a:rPr>
                        <a:t>1.00</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en-US" sz="2000" kern="100" dirty="0">
                          <a:latin typeface="Times New Roman" panose="02020603050405020304"/>
                          <a:ea typeface="宋体" panose="02010600030101010101" pitchFamily="2" charset="-122"/>
                          <a:cs typeface="Times New Roman" panose="02020603050405020304"/>
                        </a:rPr>
                        <a:t>1.15</a:t>
                      </a:r>
                      <a:endParaRPr lang="zh-CN" sz="2000" kern="100" dirty="0">
                        <a:latin typeface="宋体" panose="02010600030101010101" pitchFamily="2" charset="-122"/>
                        <a:ea typeface="宋体" panose="02010600030101010101" pitchFamily="2" charset="-122"/>
                        <a:cs typeface="Times New Roman" panose="02020603050405020304"/>
                      </a:endParaRPr>
                    </a:p>
                    <a:p>
                      <a:pPr algn="ctr">
                        <a:spcAft>
                          <a:spcPts val="0"/>
                        </a:spcAft>
                      </a:pPr>
                      <a:r>
                        <a:rPr lang="en-US" sz="2000" kern="100" dirty="0">
                          <a:latin typeface="Times New Roman" panose="02020603050405020304"/>
                          <a:ea typeface="宋体" panose="02010600030101010101" pitchFamily="2" charset="-122"/>
                          <a:cs typeface="Times New Roman" panose="02020603050405020304"/>
                        </a:rPr>
                        <a:t>1.40</a:t>
                      </a:r>
                      <a:endParaRPr lang="zh-CN" sz="2000" kern="100" dirty="0">
                        <a:latin typeface="宋体" panose="02010600030101010101" pitchFamily="2" charset="-122"/>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标题 1"/>
          <p:cNvSpPr>
            <a:spLocks noGrp="1"/>
          </p:cNvSpPr>
          <p:nvPr>
            <p:ph type="title"/>
          </p:nvPr>
        </p:nvSpPr>
        <p:spPr/>
        <p:txBody>
          <a:bodyPr vert="horz" wrap="square" lIns="0" tIns="45720" rIns="0" bIns="0" anchor="b" anchorCtr="0"/>
          <a:p>
            <a:pPr eaLnBrk="1" hangingPunct="1"/>
            <a:r>
              <a:rPr lang="zh-CN" altLang="en-US" dirty="0"/>
              <a:t>评测可靠性的方法</a:t>
            </a:r>
            <a:endParaRPr lang="zh-CN" altLang="en-US" dirty="0"/>
          </a:p>
        </p:txBody>
      </p:sp>
      <p:sp>
        <p:nvSpPr>
          <p:cNvPr id="108547" name="内容占位符 2"/>
          <p:cNvSpPr>
            <a:spLocks noGrp="1"/>
          </p:cNvSpPr>
          <p:nvPr>
            <p:ph idx="1"/>
          </p:nvPr>
        </p:nvSpPr>
        <p:spPr>
          <a:xfrm>
            <a:off x="457200" y="1935163"/>
            <a:ext cx="8229600" cy="1779587"/>
          </a:xfrm>
        </p:spPr>
        <p:txBody>
          <a:bodyPr vert="horz" wrap="square" lIns="91440" tIns="45720" rIns="91440" bIns="45720" anchor="t" anchorCtr="0"/>
          <a:p>
            <a:pPr eaLnBrk="1" hangingPunct="1"/>
            <a:r>
              <a:rPr lang="zh-CN" altLang="en-US" dirty="0"/>
              <a:t>可靠性与软件的故障密切相关</a:t>
            </a:r>
            <a:endParaRPr lang="en-US" altLang="zh-CN" dirty="0"/>
          </a:p>
          <a:p>
            <a:pPr eaLnBrk="1" hangingPunct="1"/>
            <a:r>
              <a:rPr lang="zh-CN" altLang="en-US" dirty="0"/>
              <a:t>可靠性理论：</a:t>
            </a:r>
            <a:r>
              <a:rPr lang="en-US" altLang="zh-CN" i="1" dirty="0"/>
              <a:t> R</a:t>
            </a:r>
            <a:r>
              <a:rPr lang="zh-CN" altLang="en-US" dirty="0"/>
              <a:t>（</a:t>
            </a:r>
            <a:r>
              <a:rPr lang="en-US" altLang="zh-CN" i="1" dirty="0"/>
              <a:t>t</a:t>
            </a:r>
            <a:r>
              <a:rPr lang="zh-CN" altLang="en-US" dirty="0"/>
              <a:t>）可以表示为程序运行时间</a:t>
            </a:r>
            <a:r>
              <a:rPr lang="en-US" altLang="zh-CN" i="1" dirty="0"/>
              <a:t>t</a:t>
            </a:r>
            <a:r>
              <a:rPr lang="zh-CN" altLang="en-US" dirty="0"/>
              <a:t>和故障率</a:t>
            </a:r>
            <a:r>
              <a:rPr lang="en-US" altLang="zh-CN" dirty="0"/>
              <a:t>λ</a:t>
            </a:r>
            <a:r>
              <a:rPr lang="zh-CN" altLang="en-US" dirty="0"/>
              <a:t>（单位时间内程序运行失败的次数）的指数函数</a:t>
            </a:r>
            <a:r>
              <a:rPr lang="en-US" altLang="zh-CN" i="1" dirty="0"/>
              <a:t>R</a:t>
            </a:r>
            <a:r>
              <a:rPr lang="zh-CN" altLang="en-US" dirty="0"/>
              <a:t>（</a:t>
            </a:r>
            <a:r>
              <a:rPr lang="en-US" altLang="zh-CN" i="1" dirty="0"/>
              <a:t>t</a:t>
            </a:r>
            <a:r>
              <a:rPr lang="zh-CN" altLang="en-US" dirty="0"/>
              <a:t>）</a:t>
            </a:r>
            <a:r>
              <a:rPr lang="en-US" altLang="zh-CN" dirty="0"/>
              <a:t>= e</a:t>
            </a:r>
            <a:r>
              <a:rPr lang="zh-CN" altLang="en-US" baseline="30000" dirty="0"/>
              <a:t>－</a:t>
            </a:r>
            <a:r>
              <a:rPr lang="en-US" altLang="zh-CN" baseline="30000" dirty="0"/>
              <a:t>λt</a:t>
            </a:r>
            <a:endParaRPr lang="zh-CN" altLang="en-US" dirty="0"/>
          </a:p>
          <a:p>
            <a:pPr eaLnBrk="1" hangingPunct="1"/>
            <a:endParaRPr lang="zh-CN" altLang="en-US" dirty="0"/>
          </a:p>
        </p:txBody>
      </p:sp>
      <p:grpSp>
        <p:nvGrpSpPr>
          <p:cNvPr id="108548" name="Group 2"/>
          <p:cNvGrpSpPr/>
          <p:nvPr/>
        </p:nvGrpSpPr>
        <p:grpSpPr>
          <a:xfrm>
            <a:off x="1428750" y="3857625"/>
            <a:ext cx="5143500" cy="2500313"/>
            <a:chOff x="3134" y="6741"/>
            <a:chExt cx="4551" cy="2438"/>
          </a:xfrm>
        </p:grpSpPr>
        <p:sp>
          <p:nvSpPr>
            <p:cNvPr id="108549" name="Rectangle 3"/>
            <p:cNvSpPr/>
            <p:nvPr/>
          </p:nvSpPr>
          <p:spPr>
            <a:xfrm>
              <a:off x="3134" y="6741"/>
              <a:ext cx="687" cy="1047"/>
            </a:xfrm>
            <a:prstGeom prst="rect">
              <a:avLst/>
            </a:prstGeom>
            <a:solidFill>
              <a:srgbClr val="FFFFFF"/>
            </a:solidFill>
            <a:ln w="9525" cap="flat" cmpd="sng">
              <a:solidFill>
                <a:srgbClr val="FFFFFF"/>
              </a:solidFill>
              <a:prstDash val="solid"/>
              <a:miter/>
              <a:headEnd type="none" w="med" len="med"/>
              <a:tailEnd type="none" w="med" len="med"/>
            </a:ln>
          </p:spPr>
          <p:txBody>
            <a:bodyPr lIns="18000" tIns="3600" rIns="18000" bIns="36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r" eaLnBrk="1" hangingPunct="1">
                <a:spcBef>
                  <a:spcPct val="0"/>
                </a:spcBef>
                <a:buClrTx/>
                <a:buSzTx/>
                <a:buFontTx/>
                <a:buNone/>
              </a:pPr>
              <a:r>
                <a:rPr lang="en-US" altLang="zh-CN" sz="900" i="1" dirty="0">
                  <a:solidFill>
                    <a:srgbClr val="000000"/>
                  </a:solidFill>
                  <a:latin typeface="Calibri" panose="020F0502020204030204" pitchFamily="34" charset="0"/>
                </a:rPr>
                <a:t>R</a:t>
              </a:r>
              <a:r>
                <a:rPr lang="zh-CN" altLang="en-US" sz="900" dirty="0">
                  <a:solidFill>
                    <a:srgbClr val="000000"/>
                  </a:solidFill>
                  <a:latin typeface="Calibri" panose="020F0502020204030204" pitchFamily="34" charset="0"/>
                </a:rPr>
                <a:t>（</a:t>
              </a:r>
              <a:r>
                <a:rPr lang="en-US" altLang="zh-CN" sz="900" i="1" dirty="0">
                  <a:solidFill>
                    <a:srgbClr val="000000"/>
                  </a:solidFill>
                  <a:latin typeface="Calibri" panose="020F0502020204030204" pitchFamily="34" charset="0"/>
                </a:rPr>
                <a:t>t</a:t>
              </a:r>
              <a:r>
                <a:rPr lang="zh-CN" altLang="en-US" sz="900" dirty="0">
                  <a:solidFill>
                    <a:srgbClr val="000000"/>
                  </a:solidFill>
                  <a:latin typeface="Calibri" panose="020F0502020204030204" pitchFamily="34" charset="0"/>
                </a:rPr>
                <a:t>）</a:t>
              </a:r>
              <a:endParaRPr lang="zh-CN" altLang="en-US" sz="900" dirty="0">
                <a:solidFill>
                  <a:srgbClr val="000000"/>
                </a:solidFill>
                <a:latin typeface="Times New Roman" panose="02020603050405020304" pitchFamily="18" charset="0"/>
              </a:endParaRPr>
            </a:p>
            <a:p>
              <a:pPr marL="0" lvl="0" indent="0" algn="just" eaLnBrk="1" hangingPunct="1">
                <a:spcBef>
                  <a:spcPct val="0"/>
                </a:spcBef>
                <a:buClrTx/>
                <a:buSzTx/>
                <a:buFontTx/>
                <a:buNone/>
              </a:pPr>
              <a:endParaRPr lang="zh-CN" altLang="en-US" sz="900" dirty="0">
                <a:solidFill>
                  <a:srgbClr val="000000"/>
                </a:solidFill>
                <a:latin typeface="Times New Roman" panose="02020603050405020304" pitchFamily="18" charset="0"/>
              </a:endParaRPr>
            </a:p>
            <a:p>
              <a:pPr marL="0" lvl="0" indent="0" algn="r" eaLnBrk="1" hangingPunct="1">
                <a:spcBef>
                  <a:spcPct val="0"/>
                </a:spcBef>
                <a:buClrTx/>
                <a:buSzTx/>
                <a:buFontTx/>
                <a:buNone/>
              </a:pPr>
              <a:r>
                <a:rPr lang="en-US" altLang="zh-CN" sz="900" dirty="0">
                  <a:solidFill>
                    <a:srgbClr val="000000"/>
                  </a:solidFill>
                  <a:latin typeface="Calibri" panose="020F0502020204030204" pitchFamily="34" charset="0"/>
                </a:rPr>
                <a:t>1.0</a:t>
              </a:r>
              <a:endParaRPr lang="zh-CN" altLang="zh-CN" sz="1800" dirty="0">
                <a:solidFill>
                  <a:srgbClr val="000000"/>
                </a:solidFill>
                <a:latin typeface="Arial" panose="020B0604020202020204" pitchFamily="34" charset="0"/>
              </a:endParaRPr>
            </a:p>
          </p:txBody>
        </p:sp>
        <p:sp>
          <p:nvSpPr>
            <p:cNvPr id="108550" name="Rectangle 5"/>
            <p:cNvSpPr/>
            <p:nvPr/>
          </p:nvSpPr>
          <p:spPr>
            <a:xfrm>
              <a:off x="7417" y="8839"/>
              <a:ext cx="268" cy="340"/>
            </a:xfrm>
            <a:prstGeom prst="rect">
              <a:avLst/>
            </a:prstGeom>
            <a:solidFill>
              <a:srgbClr val="FFFFFF"/>
            </a:solidFill>
            <a:ln w="9525" cap="flat" cmpd="sng">
              <a:solidFill>
                <a:srgbClr val="FFFFFF"/>
              </a:solidFill>
              <a:prstDash val="solid"/>
              <a:miter/>
              <a:headEnd type="none" w="med" len="med"/>
              <a:tailEnd type="none" w="med" len="med"/>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1000" i="1" dirty="0">
                  <a:solidFill>
                    <a:srgbClr val="000000"/>
                  </a:solidFill>
                  <a:latin typeface="Calibri" panose="020F0502020204030204" pitchFamily="34" charset="0"/>
                </a:rPr>
                <a:t>t</a:t>
              </a:r>
              <a:endParaRPr lang="zh-CN" altLang="zh-CN" sz="1800" dirty="0">
                <a:solidFill>
                  <a:srgbClr val="000000"/>
                </a:solidFill>
                <a:latin typeface="Arial" panose="020B0604020202020204" pitchFamily="34" charset="0"/>
              </a:endParaRPr>
            </a:p>
          </p:txBody>
        </p:sp>
        <p:sp>
          <p:nvSpPr>
            <p:cNvPr id="108551" name="Freeform 6"/>
            <p:cNvSpPr/>
            <p:nvPr/>
          </p:nvSpPr>
          <p:spPr>
            <a:xfrm>
              <a:off x="3943" y="6952"/>
              <a:ext cx="3257" cy="2100"/>
            </a:xfrm>
            <a:custGeom>
              <a:avLst/>
              <a:gdLst>
                <a:gd name="txL" fmla="*/ 0 w 3257"/>
                <a:gd name="txT" fmla="*/ 0 h 2100"/>
                <a:gd name="txR" fmla="*/ 3257 w 3257"/>
                <a:gd name="txB" fmla="*/ 2100 h 2100"/>
              </a:gdLst>
              <a:ahLst/>
              <a:cxnLst>
                <a:cxn ang="0">
                  <a:pos x="0" y="0"/>
                </a:cxn>
                <a:cxn ang="0">
                  <a:pos x="0" y="2100"/>
                </a:cxn>
                <a:cxn ang="0">
                  <a:pos x="3257" y="2093"/>
                </a:cxn>
              </a:cxnLst>
              <a:rect l="txL" t="txT" r="txR" b="txB"/>
              <a:pathLst>
                <a:path w="3257" h="2100">
                  <a:moveTo>
                    <a:pt x="0" y="0"/>
                  </a:moveTo>
                  <a:lnTo>
                    <a:pt x="0" y="2100"/>
                  </a:lnTo>
                  <a:lnTo>
                    <a:pt x="3257" y="2093"/>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08552" name="Rectangle 7"/>
            <p:cNvSpPr/>
            <p:nvPr/>
          </p:nvSpPr>
          <p:spPr>
            <a:xfrm>
              <a:off x="5507" y="7161"/>
              <a:ext cx="1463" cy="397"/>
            </a:xfrm>
            <a:prstGeom prst="rect">
              <a:avLst/>
            </a:prstGeom>
            <a:solidFill>
              <a:srgbClr val="FFFFFF"/>
            </a:solidFill>
            <a:ln w="9525" cap="flat" cmpd="sng">
              <a:solidFill>
                <a:srgbClr val="FFFFFF"/>
              </a:solidFill>
              <a:prstDash val="solid"/>
              <a:miter/>
              <a:headEnd type="none" w="med" len="med"/>
              <a:tailEnd type="none" w="med" len="med"/>
            </a:ln>
          </p:spPr>
          <p:txBody>
            <a:bodyPr lIns="3600" tIns="10800" rIns="36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1</a:t>
              </a:r>
              <a:r>
                <a:rPr lang="zh-CN" altLang="en-US" sz="900" dirty="0">
                  <a:solidFill>
                    <a:srgbClr val="000000"/>
                  </a:solidFill>
                  <a:latin typeface="Calibri" panose="020F0502020204030204" pitchFamily="34" charset="0"/>
                </a:rPr>
                <a:t>＜</a:t>
              </a: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2</a:t>
              </a:r>
              <a:r>
                <a:rPr lang="zh-CN" altLang="en-US" sz="900" dirty="0">
                  <a:solidFill>
                    <a:srgbClr val="000000"/>
                  </a:solidFill>
                  <a:latin typeface="Calibri" panose="020F0502020204030204" pitchFamily="34" charset="0"/>
                </a:rPr>
                <a:t>＜</a:t>
              </a: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3</a:t>
              </a:r>
              <a:endParaRPr lang="zh-CN" altLang="zh-CN" sz="1800" dirty="0">
                <a:solidFill>
                  <a:srgbClr val="000000"/>
                </a:solidFill>
                <a:latin typeface="Arial" panose="020B0604020202020204" pitchFamily="34" charset="0"/>
              </a:endParaRPr>
            </a:p>
          </p:txBody>
        </p:sp>
        <p:sp>
          <p:nvSpPr>
            <p:cNvPr id="108553" name="Freeform 8"/>
            <p:cNvSpPr/>
            <p:nvPr/>
          </p:nvSpPr>
          <p:spPr>
            <a:xfrm rot="-5400000">
              <a:off x="3877" y="6869"/>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08554" name="Freeform 9"/>
            <p:cNvSpPr/>
            <p:nvPr/>
          </p:nvSpPr>
          <p:spPr>
            <a:xfrm>
              <a:off x="7135" y="8993"/>
              <a:ext cx="113" cy="102"/>
            </a:xfrm>
            <a:custGeom>
              <a:avLst/>
              <a:gdLst>
                <a:gd name="txL" fmla="*/ 0 w 810"/>
                <a:gd name="txT" fmla="*/ 0 h 630"/>
                <a:gd name="txR" fmla="*/ 810 w 810"/>
                <a:gd name="txB" fmla="*/ 630 h 630"/>
              </a:gdLst>
              <a:ahLst/>
              <a:cxnLst>
                <a:cxn ang="0">
                  <a:pos x="1" y="1"/>
                </a:cxn>
                <a:cxn ang="0">
                  <a:pos x="0" y="0"/>
                </a:cxn>
                <a:cxn ang="0">
                  <a:pos x="2" y="1"/>
                </a:cxn>
                <a:cxn ang="0">
                  <a:pos x="0" y="3"/>
                </a:cxn>
                <a:cxn ang="0">
                  <a:pos x="1" y="1"/>
                </a:cxn>
              </a:cxnLst>
              <a:rect l="txL" t="txT" r="txR" b="txB"/>
              <a:pathLst>
                <a:path w="810" h="630">
                  <a:moveTo>
                    <a:pt x="240" y="315"/>
                  </a:moveTo>
                  <a:lnTo>
                    <a:pt x="0" y="0"/>
                  </a:lnTo>
                  <a:lnTo>
                    <a:pt x="810" y="300"/>
                  </a:lnTo>
                  <a:lnTo>
                    <a:pt x="0" y="630"/>
                  </a:lnTo>
                  <a:lnTo>
                    <a:pt x="255" y="300"/>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08555" name="Rectangle 10"/>
            <p:cNvSpPr/>
            <p:nvPr/>
          </p:nvSpPr>
          <p:spPr>
            <a:xfrm>
              <a:off x="6881" y="7904"/>
              <a:ext cx="418" cy="1036"/>
            </a:xfrm>
            <a:prstGeom prst="rect">
              <a:avLst/>
            </a:prstGeom>
            <a:solidFill>
              <a:srgbClr val="FFFFFF"/>
            </a:solidFill>
            <a:ln w="9525" cap="flat" cmpd="sng">
              <a:solidFill>
                <a:srgbClr val="FFFFFF"/>
              </a:solidFill>
              <a:prstDash val="solid"/>
              <a:miter/>
              <a:headEnd type="none" w="med" len="med"/>
              <a:tailEnd type="none" w="med" len="med"/>
            </a:ln>
          </p:spPr>
          <p:txBody>
            <a:bodyPr lIns="3600" tIns="10800" rIns="36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1</a:t>
              </a:r>
              <a:endParaRPr lang="en-US" altLang="zh-CN" sz="900" baseline="-25000" dirty="0">
                <a:solidFill>
                  <a:srgbClr val="000000"/>
                </a:solidFill>
                <a:latin typeface="Calibri" panose="020F0502020204030204" pitchFamily="34" charset="0"/>
              </a:endParaRPr>
            </a:p>
            <a:p>
              <a:pPr marL="0" lvl="0" indent="0" algn="just" eaLnBrk="1" hangingPunct="1">
                <a:spcBef>
                  <a:spcPct val="0"/>
                </a:spcBef>
                <a:buClrTx/>
                <a:buSzTx/>
                <a:buFontTx/>
                <a:buNone/>
              </a:pP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2</a:t>
              </a:r>
              <a:endParaRPr lang="en-US" altLang="zh-CN" sz="900" baseline="-25000" dirty="0">
                <a:solidFill>
                  <a:srgbClr val="000000"/>
                </a:solidFill>
                <a:latin typeface="Calibri" panose="020F0502020204030204" pitchFamily="34" charset="0"/>
              </a:endParaRPr>
            </a:p>
            <a:p>
              <a:pPr marL="0" lvl="0" indent="0" algn="just" eaLnBrk="1" hangingPunct="1">
                <a:spcBef>
                  <a:spcPct val="0"/>
                </a:spcBef>
                <a:buClrTx/>
                <a:buSzTx/>
                <a:buFontTx/>
                <a:buNone/>
              </a:pPr>
              <a:r>
                <a:rPr lang="en-US" altLang="zh-CN" sz="900" dirty="0">
                  <a:solidFill>
                    <a:srgbClr val="000000"/>
                  </a:solidFill>
                  <a:latin typeface="Calibri" panose="020F0502020204030204" pitchFamily="34" charset="0"/>
                </a:rPr>
                <a:t>λ</a:t>
              </a:r>
              <a:r>
                <a:rPr lang="en-US" altLang="zh-CN" sz="900" baseline="-25000" dirty="0">
                  <a:solidFill>
                    <a:srgbClr val="000000"/>
                  </a:solidFill>
                  <a:latin typeface="Calibri" panose="020F0502020204030204" pitchFamily="34" charset="0"/>
                </a:rPr>
                <a:t>3</a:t>
              </a:r>
              <a:endParaRPr lang="zh-CN" altLang="zh-CN" sz="1800" dirty="0">
                <a:solidFill>
                  <a:srgbClr val="000000"/>
                </a:solidFill>
                <a:latin typeface="Arial" panose="020B0604020202020204" pitchFamily="34" charset="0"/>
              </a:endParaRPr>
            </a:p>
          </p:txBody>
        </p:sp>
        <p:sp>
          <p:nvSpPr>
            <p:cNvPr id="108556" name="Freeform 11"/>
            <p:cNvSpPr/>
            <p:nvPr/>
          </p:nvSpPr>
          <p:spPr>
            <a:xfrm>
              <a:off x="3960" y="7575"/>
              <a:ext cx="2760" cy="510"/>
            </a:xfrm>
            <a:custGeom>
              <a:avLst/>
              <a:gdLst>
                <a:gd name="txL" fmla="*/ 0 w 2760"/>
                <a:gd name="txT" fmla="*/ 0 h 510"/>
                <a:gd name="txR" fmla="*/ 2760 w 2760"/>
                <a:gd name="txB" fmla="*/ 510 h 510"/>
              </a:gdLst>
              <a:ahLst/>
              <a:cxnLst>
                <a:cxn ang="0">
                  <a:pos x="0" y="0"/>
                </a:cxn>
                <a:cxn ang="0">
                  <a:pos x="735" y="210"/>
                </a:cxn>
                <a:cxn ang="0">
                  <a:pos x="1455" y="375"/>
                </a:cxn>
                <a:cxn ang="0">
                  <a:pos x="2190" y="480"/>
                </a:cxn>
                <a:cxn ang="0">
                  <a:pos x="2760" y="510"/>
                </a:cxn>
              </a:cxnLst>
              <a:rect l="txL" t="txT" r="txR" b="txB"/>
              <a:pathLst>
                <a:path w="2760" h="510">
                  <a:moveTo>
                    <a:pt x="0" y="0"/>
                  </a:moveTo>
                  <a:cubicBezTo>
                    <a:pt x="122" y="35"/>
                    <a:pt x="492" y="147"/>
                    <a:pt x="735" y="210"/>
                  </a:cubicBezTo>
                  <a:cubicBezTo>
                    <a:pt x="978" y="273"/>
                    <a:pt x="1213" y="330"/>
                    <a:pt x="1455" y="375"/>
                  </a:cubicBezTo>
                  <a:cubicBezTo>
                    <a:pt x="1697" y="420"/>
                    <a:pt x="1973" y="458"/>
                    <a:pt x="2190" y="480"/>
                  </a:cubicBezTo>
                  <a:cubicBezTo>
                    <a:pt x="2407" y="502"/>
                    <a:pt x="2641" y="504"/>
                    <a:pt x="2760" y="510"/>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08557" name="Freeform 12"/>
            <p:cNvSpPr/>
            <p:nvPr/>
          </p:nvSpPr>
          <p:spPr>
            <a:xfrm>
              <a:off x="3930" y="7575"/>
              <a:ext cx="2835" cy="825"/>
            </a:xfrm>
            <a:custGeom>
              <a:avLst/>
              <a:gdLst>
                <a:gd name="txL" fmla="*/ 0 w 2835"/>
                <a:gd name="txT" fmla="*/ 0 h 825"/>
                <a:gd name="txR" fmla="*/ 2835 w 2835"/>
                <a:gd name="txB" fmla="*/ 825 h 825"/>
              </a:gdLst>
              <a:ahLst/>
              <a:cxnLst>
                <a:cxn ang="0">
                  <a:pos x="0" y="0"/>
                </a:cxn>
                <a:cxn ang="0">
                  <a:pos x="690" y="345"/>
                </a:cxn>
                <a:cxn ang="0">
                  <a:pos x="1455" y="615"/>
                </a:cxn>
                <a:cxn ang="0">
                  <a:pos x="2220" y="780"/>
                </a:cxn>
                <a:cxn ang="0">
                  <a:pos x="2835" y="825"/>
                </a:cxn>
              </a:cxnLst>
              <a:rect l="txL" t="txT" r="txR" b="txB"/>
              <a:pathLst>
                <a:path w="2835" h="825">
                  <a:moveTo>
                    <a:pt x="0" y="0"/>
                  </a:moveTo>
                  <a:cubicBezTo>
                    <a:pt x="115" y="57"/>
                    <a:pt x="448" y="243"/>
                    <a:pt x="690" y="345"/>
                  </a:cubicBezTo>
                  <a:cubicBezTo>
                    <a:pt x="932" y="447"/>
                    <a:pt x="1200" y="543"/>
                    <a:pt x="1455" y="615"/>
                  </a:cubicBezTo>
                  <a:cubicBezTo>
                    <a:pt x="1710" y="687"/>
                    <a:pt x="1990" y="745"/>
                    <a:pt x="2220" y="780"/>
                  </a:cubicBezTo>
                  <a:cubicBezTo>
                    <a:pt x="2450" y="815"/>
                    <a:pt x="2707" y="816"/>
                    <a:pt x="2835" y="825"/>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08558" name="Freeform 13"/>
            <p:cNvSpPr/>
            <p:nvPr/>
          </p:nvSpPr>
          <p:spPr>
            <a:xfrm>
              <a:off x="3945" y="7590"/>
              <a:ext cx="2835" cy="1140"/>
            </a:xfrm>
            <a:custGeom>
              <a:avLst/>
              <a:gdLst>
                <a:gd name="txL" fmla="*/ 0 w 2835"/>
                <a:gd name="txT" fmla="*/ 0 h 1140"/>
                <a:gd name="txR" fmla="*/ 2835 w 2835"/>
                <a:gd name="txB" fmla="*/ 1140 h 1140"/>
              </a:gdLst>
              <a:ahLst/>
              <a:cxnLst>
                <a:cxn ang="0">
                  <a:pos x="0" y="0"/>
                </a:cxn>
                <a:cxn ang="0">
                  <a:pos x="870" y="645"/>
                </a:cxn>
                <a:cxn ang="0">
                  <a:pos x="1530" y="930"/>
                </a:cxn>
                <a:cxn ang="0">
                  <a:pos x="2250" y="1065"/>
                </a:cxn>
                <a:cxn ang="0">
                  <a:pos x="2835" y="1140"/>
                </a:cxn>
              </a:cxnLst>
              <a:rect l="txL" t="txT" r="txR" b="txB"/>
              <a:pathLst>
                <a:path w="2835" h="1140">
                  <a:moveTo>
                    <a:pt x="0" y="0"/>
                  </a:moveTo>
                  <a:cubicBezTo>
                    <a:pt x="145" y="110"/>
                    <a:pt x="615" y="490"/>
                    <a:pt x="870" y="645"/>
                  </a:cubicBezTo>
                  <a:cubicBezTo>
                    <a:pt x="1125" y="800"/>
                    <a:pt x="1300" y="860"/>
                    <a:pt x="1530" y="930"/>
                  </a:cubicBezTo>
                  <a:cubicBezTo>
                    <a:pt x="1760" y="1000"/>
                    <a:pt x="2033" y="1030"/>
                    <a:pt x="2250" y="1065"/>
                  </a:cubicBezTo>
                  <a:cubicBezTo>
                    <a:pt x="2467" y="1100"/>
                    <a:pt x="2713" y="1125"/>
                    <a:pt x="2835" y="1140"/>
                  </a:cubicBez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标题 1"/>
          <p:cNvSpPr>
            <a:spLocks noGrp="1"/>
          </p:cNvSpPr>
          <p:nvPr>
            <p:ph type="title"/>
          </p:nvPr>
        </p:nvSpPr>
        <p:spPr/>
        <p:txBody>
          <a:bodyPr vert="horz" wrap="square" lIns="0" tIns="45720" rIns="0" bIns="0" anchor="b" anchorCtr="0"/>
          <a:p>
            <a:pPr eaLnBrk="1" hangingPunct="1"/>
            <a:r>
              <a:rPr lang="zh-CN" altLang="en-US" dirty="0"/>
              <a:t>评测可靠性的方法</a:t>
            </a:r>
            <a:endParaRPr lang="zh-CN" altLang="en-US" dirty="0"/>
          </a:p>
        </p:txBody>
      </p:sp>
      <p:sp>
        <p:nvSpPr>
          <p:cNvPr id="109571" name="内容占位符 2"/>
          <p:cNvSpPr>
            <a:spLocks noGrp="1"/>
          </p:cNvSpPr>
          <p:nvPr>
            <p:ph idx="1"/>
          </p:nvPr>
        </p:nvSpPr>
        <p:spPr/>
        <p:txBody>
          <a:bodyPr vert="horz" wrap="square" lIns="91440" tIns="45720" rIns="91440" bIns="45720" anchor="t" anchorCtr="0"/>
          <a:p>
            <a:pPr eaLnBrk="1" hangingPunct="1"/>
            <a:r>
              <a:rPr lang="zh-CN" altLang="en-US" dirty="0"/>
              <a:t>衡量可靠性的方法是直接计算软件平均故障时间（</a:t>
            </a:r>
            <a:r>
              <a:rPr lang="en-US" altLang="zh-CN" dirty="0"/>
              <a:t>MTTF</a:t>
            </a:r>
            <a:r>
              <a:rPr lang="zh-CN" altLang="en-US" dirty="0"/>
              <a:t>，</a:t>
            </a:r>
            <a:r>
              <a:rPr lang="en-US" altLang="zh-CN" dirty="0"/>
              <a:t>Mean Time To Failure</a:t>
            </a:r>
            <a:r>
              <a:rPr lang="zh-CN" altLang="en-US" dirty="0"/>
              <a:t>）</a:t>
            </a:r>
            <a:endParaRPr lang="en-US" altLang="zh-CN" dirty="0"/>
          </a:p>
          <a:p>
            <a:pPr lvl="1" eaLnBrk="1" hangingPunct="1"/>
            <a:r>
              <a:rPr lang="en-US" altLang="zh-CN" dirty="0"/>
              <a:t>MTTF</a:t>
            </a:r>
            <a:r>
              <a:rPr lang="zh-CN" altLang="en-US" dirty="0"/>
              <a:t>可以是故障率的倒数，即</a:t>
            </a:r>
            <a:r>
              <a:rPr lang="en-US" altLang="zh-CN" dirty="0"/>
              <a:t>MTTF = l /λ</a:t>
            </a:r>
            <a:endParaRPr lang="en-US" altLang="zh-CN" dirty="0"/>
          </a:p>
          <a:p>
            <a:pPr eaLnBrk="1" hangingPunct="1"/>
            <a:r>
              <a:rPr lang="zh-CN" altLang="en-US" dirty="0"/>
              <a:t>统可靠性（</a:t>
            </a:r>
            <a:r>
              <a:rPr lang="en-US" altLang="zh-CN" i="1" dirty="0"/>
              <a:t>R</a:t>
            </a:r>
            <a:r>
              <a:rPr lang="en-US" altLang="zh-CN" baseline="-25000" dirty="0"/>
              <a:t>SYS</a:t>
            </a:r>
            <a:r>
              <a:rPr lang="zh-CN" altLang="en-US" dirty="0"/>
              <a:t>）是软件、硬件和运行操作三种可靠性（分别是</a:t>
            </a:r>
            <a:r>
              <a:rPr lang="en-US" altLang="zh-CN" i="1" dirty="0"/>
              <a:t>R</a:t>
            </a:r>
            <a:r>
              <a:rPr lang="en-US" altLang="zh-CN" baseline="-25000" dirty="0"/>
              <a:t>S</a:t>
            </a:r>
            <a:r>
              <a:rPr lang="zh-CN" altLang="en-US" dirty="0"/>
              <a:t>，</a:t>
            </a:r>
            <a:r>
              <a:rPr lang="en-US" altLang="zh-CN" i="1" dirty="0"/>
              <a:t>R</a:t>
            </a:r>
            <a:r>
              <a:rPr lang="en-US" altLang="zh-CN" baseline="-25000" dirty="0"/>
              <a:t>H</a:t>
            </a:r>
            <a:r>
              <a:rPr lang="zh-CN" altLang="en-US" dirty="0"/>
              <a:t>，</a:t>
            </a:r>
            <a:r>
              <a:rPr lang="en-US" altLang="zh-CN" i="1" dirty="0"/>
              <a:t>R</a:t>
            </a:r>
            <a:r>
              <a:rPr lang="en-US" altLang="zh-CN" baseline="-25000" dirty="0"/>
              <a:t>OP</a:t>
            </a:r>
            <a:r>
              <a:rPr lang="zh-CN" altLang="en-US" dirty="0"/>
              <a:t>）的综合反映</a:t>
            </a:r>
            <a:endParaRPr lang="en-US" altLang="zh-CN" dirty="0"/>
          </a:p>
          <a:p>
            <a:pPr lvl="1" eaLnBrk="1" hangingPunct="1"/>
            <a:r>
              <a:rPr lang="en-US" altLang="zh-CN" i="1" dirty="0"/>
              <a:t>R</a:t>
            </a:r>
            <a:r>
              <a:rPr lang="en-US" altLang="zh-CN" baseline="-25000" dirty="0"/>
              <a:t>SYS</a:t>
            </a:r>
            <a:r>
              <a:rPr lang="en-US" altLang="zh-CN" dirty="0"/>
              <a:t> = </a:t>
            </a:r>
            <a:r>
              <a:rPr lang="en-US" altLang="zh-CN" i="1" dirty="0"/>
              <a:t>R</a:t>
            </a:r>
            <a:r>
              <a:rPr lang="en-US" altLang="zh-CN" baseline="-25000" dirty="0"/>
              <a:t>S</a:t>
            </a:r>
            <a:r>
              <a:rPr lang="en-US" altLang="zh-CN" dirty="0"/>
              <a:t>·</a:t>
            </a:r>
            <a:r>
              <a:rPr lang="en-US" altLang="zh-CN" i="1" dirty="0"/>
              <a:t>R</a:t>
            </a:r>
            <a:r>
              <a:rPr lang="en-US" altLang="zh-CN" baseline="-25000" dirty="0"/>
              <a:t>H</a:t>
            </a:r>
            <a:r>
              <a:rPr lang="en-US" altLang="zh-CN" dirty="0"/>
              <a:t>·</a:t>
            </a:r>
            <a:r>
              <a:rPr lang="en-US" altLang="zh-CN" i="1" dirty="0"/>
              <a:t>R</a:t>
            </a:r>
            <a:r>
              <a:rPr lang="en-US" altLang="zh-CN" baseline="-25000" dirty="0"/>
              <a:t>OP</a:t>
            </a:r>
            <a:endParaRPr lang="zh-CN" altLang="en-US" dirty="0"/>
          </a:p>
          <a:p>
            <a:pPr lvl="1" eaLnBrk="1" hangingPunct="1"/>
            <a:r>
              <a:rPr lang="en-US" altLang="zh-CN" dirty="0"/>
              <a:t>λ</a:t>
            </a:r>
            <a:r>
              <a:rPr lang="en-US" altLang="zh-CN" baseline="-25000" dirty="0"/>
              <a:t>SYS</a:t>
            </a:r>
            <a:r>
              <a:rPr lang="en-US" altLang="zh-CN" dirty="0"/>
              <a:t> = λ</a:t>
            </a:r>
            <a:r>
              <a:rPr lang="en-US" altLang="zh-CN" baseline="-25000" dirty="0"/>
              <a:t>S </a:t>
            </a:r>
            <a:r>
              <a:rPr lang="en-US" altLang="zh-CN" dirty="0"/>
              <a:t>+λ</a:t>
            </a:r>
            <a:r>
              <a:rPr lang="en-US" altLang="zh-CN" baseline="-25000" dirty="0"/>
              <a:t>H </a:t>
            </a:r>
            <a:r>
              <a:rPr lang="en-US" altLang="zh-CN" dirty="0"/>
              <a:t>+λ</a:t>
            </a:r>
            <a:r>
              <a:rPr lang="en-US" altLang="zh-CN" baseline="-25000" dirty="0"/>
              <a:t>OP</a:t>
            </a:r>
            <a:endParaRPr lang="zh-CN" altLang="en-US" dirty="0"/>
          </a:p>
          <a:p>
            <a:pPr lvl="1" eaLnBrk="1" hangingPunct="1"/>
            <a:r>
              <a:rPr lang="en-US" altLang="zh-CN" dirty="0"/>
              <a:t>MTTF</a:t>
            </a:r>
            <a:r>
              <a:rPr lang="en-US" altLang="zh-CN" baseline="-25000" dirty="0"/>
              <a:t> SYS</a:t>
            </a:r>
            <a:r>
              <a:rPr lang="en-US" altLang="zh-CN" dirty="0"/>
              <a:t> = l /</a:t>
            </a:r>
            <a:r>
              <a:rPr lang="zh-CN" altLang="en-US" dirty="0"/>
              <a:t>（</a:t>
            </a:r>
            <a:r>
              <a:rPr lang="en-US" altLang="zh-CN" dirty="0"/>
              <a:t>λ</a:t>
            </a:r>
            <a:r>
              <a:rPr lang="en-US" altLang="zh-CN" baseline="-25000" dirty="0"/>
              <a:t>S </a:t>
            </a:r>
            <a:r>
              <a:rPr lang="en-US" altLang="zh-CN" dirty="0"/>
              <a:t>+λ</a:t>
            </a:r>
            <a:r>
              <a:rPr lang="en-US" altLang="zh-CN" baseline="-25000" dirty="0"/>
              <a:t>H </a:t>
            </a:r>
            <a:r>
              <a:rPr lang="en-US" altLang="zh-CN" dirty="0"/>
              <a:t>+λ</a:t>
            </a:r>
            <a:r>
              <a:rPr lang="en-US" altLang="zh-CN" baseline="-25000" dirty="0"/>
              <a:t>OP</a:t>
            </a:r>
            <a:r>
              <a:rPr lang="zh-CN" altLang="en-US" dirty="0"/>
              <a:t>）</a:t>
            </a:r>
            <a:endParaRPr lang="zh-CN" altLang="en-US" dirty="0"/>
          </a:p>
          <a:p>
            <a:pPr eaLnBrk="1" hangingPunct="1"/>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标题 1"/>
          <p:cNvSpPr>
            <a:spLocks noGrp="1"/>
          </p:cNvSpPr>
          <p:nvPr>
            <p:ph type="title"/>
          </p:nvPr>
        </p:nvSpPr>
        <p:spPr/>
        <p:txBody>
          <a:bodyPr vert="horz" wrap="square" lIns="0" tIns="45720" rIns="0" bIns="0" anchor="b" anchorCtr="0"/>
          <a:p>
            <a:pPr eaLnBrk="1" hangingPunct="1"/>
            <a:r>
              <a:rPr lang="zh-CN" altLang="en-US" dirty="0"/>
              <a:t>软件容错技术</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容错性是软件可靠性的子属性之一</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容错软件，即具有抗故障能力的软件，处理错误的方法有三种：</a:t>
            </a:r>
            <a:endParaRPr kumimoji="0" lang="zh-CN" altLang="en-US"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① 屏蔽错误</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把错误屏蔽掉，使之不致产生危害</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② 修复错误</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能在一定程度上，使软件从错误状态恢复到正常状态</a:t>
            </a:r>
            <a:endParaRPr kumimoji="0" lang="zh-CN" altLang="en-US"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③ 减少影响</a:t>
            </a: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能在一定程度上，使软件完成预定的功能</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冗余（</a:t>
            </a:r>
            <a:r>
              <a:rPr kumimoji="0" lang="en-US" sz="2600" b="0" i="0" u="none" strike="noStrike" kern="1200" cap="none" spc="0" normalizeH="0" baseline="0" noProof="0" dirty="0" smtClean="0">
                <a:ln>
                  <a:noFill/>
                </a:ln>
                <a:solidFill>
                  <a:schemeClr val="tx1"/>
                </a:solidFill>
                <a:effectLst/>
                <a:uLnTx/>
                <a:uFillTx/>
                <a:latin typeface="+mn-lt"/>
                <a:ea typeface="+mn-ea"/>
                <a:cs typeface="+mn-cs"/>
              </a:rPr>
              <a:t>Redundancy</a:t>
            </a: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）技术：以额外的资源消耗换取系统的正常运行”。常用的冗余技术有：</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结构冗余：利用多余的结构来换取可靠性的提高</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时间冗余：检测程序，如看门狗</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信息冗余：附加的冗余信息（如奇偶码、循环码等误差校正码），检测和纠正传输或运算中可能出现的错误</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wrap="square" lIns="0" tIns="45720" rIns="0" bIns="0" numCol="1" anchor="b"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5000" b="0" i="0" u="none" strike="noStrike" kern="1200" cap="none" spc="0" normalizeH="0" baseline="0" noProof="0" dirty="0" smtClean="0">
                <a:ln>
                  <a:noFill/>
                </a:ln>
                <a:solidFill>
                  <a:schemeClr val="tx2"/>
                </a:solidFill>
                <a:effectLst/>
                <a:uLnTx/>
                <a:uFillTx/>
                <a:latin typeface="+mj-lt"/>
                <a:ea typeface="+mj-ea"/>
                <a:cs typeface="+mj-cs"/>
              </a:rPr>
              <a:t>静态、动态冗余结构系统示例</a:t>
            </a:r>
            <a:endParaRPr kumimoji="0" lang="zh-CN" altLang="en-US" sz="5000" b="0" i="0" u="none" strike="noStrike" kern="1200" cap="none" spc="0" normalizeH="0" baseline="0" noProof="0" dirty="0">
              <a:ln>
                <a:noFill/>
              </a:ln>
              <a:solidFill>
                <a:schemeClr val="tx2"/>
              </a:solidFill>
              <a:effectLst/>
              <a:uLnTx/>
              <a:uFillTx/>
              <a:latin typeface="+mj-lt"/>
              <a:ea typeface="+mj-ea"/>
              <a:cs typeface="+mj-cs"/>
            </a:endParaRPr>
          </a:p>
        </p:txBody>
      </p:sp>
      <p:grpSp>
        <p:nvGrpSpPr>
          <p:cNvPr id="111619" name="Group 2"/>
          <p:cNvGrpSpPr/>
          <p:nvPr/>
        </p:nvGrpSpPr>
        <p:grpSpPr>
          <a:xfrm>
            <a:off x="500063" y="2397125"/>
            <a:ext cx="7929562" cy="3175000"/>
            <a:chOff x="2340" y="10292"/>
            <a:chExt cx="7360" cy="2008"/>
          </a:xfrm>
        </p:grpSpPr>
        <p:grpSp>
          <p:nvGrpSpPr>
            <p:cNvPr id="111620" name="Group 4"/>
            <p:cNvGrpSpPr/>
            <p:nvPr/>
          </p:nvGrpSpPr>
          <p:grpSpPr>
            <a:xfrm>
              <a:off x="2340" y="10332"/>
              <a:ext cx="3790" cy="1957"/>
              <a:chOff x="2340" y="10332"/>
              <a:chExt cx="3790" cy="1957"/>
            </a:xfrm>
          </p:grpSpPr>
          <p:grpSp>
            <p:nvGrpSpPr>
              <p:cNvPr id="111644" name="Group 5"/>
              <p:cNvGrpSpPr/>
              <p:nvPr/>
            </p:nvGrpSpPr>
            <p:grpSpPr>
              <a:xfrm>
                <a:off x="5610" y="11097"/>
                <a:ext cx="520" cy="68"/>
                <a:chOff x="3750" y="1752"/>
                <a:chExt cx="520" cy="91"/>
              </a:xfrm>
            </p:grpSpPr>
            <p:sp>
              <p:nvSpPr>
                <p:cNvPr id="111657" name="Freeform 6"/>
                <p:cNvSpPr/>
                <p:nvPr/>
              </p:nvSpPr>
              <p:spPr>
                <a:xfrm>
                  <a:off x="4140" y="1752"/>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58" name="Line 7"/>
                <p:cNvSpPr/>
                <p:nvPr/>
              </p:nvSpPr>
              <p:spPr>
                <a:xfrm>
                  <a:off x="3750" y="1803"/>
                  <a:ext cx="454" cy="0"/>
                </a:xfrm>
                <a:prstGeom prst="line">
                  <a:avLst/>
                </a:prstGeom>
                <a:ln w="9525" cap="flat" cmpd="sng">
                  <a:solidFill>
                    <a:srgbClr val="000000"/>
                  </a:solidFill>
                  <a:prstDash val="solid"/>
                  <a:headEnd type="none" w="med" len="med"/>
                  <a:tailEnd type="none" w="med" len="med"/>
                </a:ln>
              </p:spPr>
            </p:sp>
          </p:grpSp>
          <p:sp>
            <p:nvSpPr>
              <p:cNvPr id="111645" name="Oval 8"/>
              <p:cNvSpPr/>
              <p:nvPr/>
            </p:nvSpPr>
            <p:spPr>
              <a:xfrm>
                <a:off x="4440" y="10899"/>
                <a:ext cx="1215" cy="452"/>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zh-CN" altLang="en-US" sz="1800" dirty="0">
                    <a:solidFill>
                      <a:srgbClr val="000000"/>
                    </a:solidFill>
                    <a:latin typeface="Calibri" panose="020F0502020204030204" pitchFamily="34" charset="0"/>
                  </a:rPr>
                  <a:t>表决器</a:t>
                </a:r>
                <a:endParaRPr lang="zh-CN" altLang="en-US" sz="1800" dirty="0">
                  <a:solidFill>
                    <a:srgbClr val="000000"/>
                  </a:solidFill>
                  <a:latin typeface="Arial" panose="020B0604020202020204" pitchFamily="34" charset="0"/>
                </a:endParaRPr>
              </a:p>
            </p:txBody>
          </p:sp>
          <p:grpSp>
            <p:nvGrpSpPr>
              <p:cNvPr id="111646" name="Group 9"/>
              <p:cNvGrpSpPr/>
              <p:nvPr/>
            </p:nvGrpSpPr>
            <p:grpSpPr>
              <a:xfrm>
                <a:off x="2340" y="10332"/>
                <a:ext cx="2265" cy="1957"/>
                <a:chOff x="2340" y="10332"/>
                <a:chExt cx="2265" cy="1957"/>
              </a:xfrm>
            </p:grpSpPr>
            <p:grpSp>
              <p:nvGrpSpPr>
                <p:cNvPr id="111647" name="Group 10"/>
                <p:cNvGrpSpPr/>
                <p:nvPr/>
              </p:nvGrpSpPr>
              <p:grpSpPr>
                <a:xfrm>
                  <a:off x="3060" y="10332"/>
                  <a:ext cx="680" cy="1957"/>
                  <a:chOff x="9720" y="4716"/>
                  <a:chExt cx="680" cy="1957"/>
                </a:xfrm>
              </p:grpSpPr>
              <p:sp>
                <p:nvSpPr>
                  <p:cNvPr id="111653" name="Rectangle 11"/>
                  <p:cNvSpPr/>
                  <p:nvPr/>
                </p:nvSpPr>
                <p:spPr>
                  <a:xfrm rot="5400000">
                    <a:off x="9885" y="5808"/>
                    <a:ext cx="397" cy="397"/>
                  </a:xfrm>
                  <a:prstGeom prst="rect">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900" dirty="0">
                        <a:solidFill>
                          <a:srgbClr val="000000"/>
                        </a:solidFill>
                        <a:latin typeface="宋体" panose="02010600030101010101" pitchFamily="2" charset="-122"/>
                      </a:rPr>
                      <a:t>┇</a:t>
                    </a:r>
                    <a:endParaRPr lang="zh-CN" altLang="zh-CN" sz="1800" dirty="0">
                      <a:solidFill>
                        <a:srgbClr val="000000"/>
                      </a:solidFill>
                      <a:latin typeface="Arial" panose="020B0604020202020204" pitchFamily="34" charset="0"/>
                    </a:endParaRPr>
                  </a:p>
                </p:txBody>
              </p:sp>
              <p:sp>
                <p:nvSpPr>
                  <p:cNvPr id="111654" name="Rectangle 12"/>
                  <p:cNvSpPr/>
                  <p:nvPr/>
                </p:nvSpPr>
                <p:spPr>
                  <a:xfrm>
                    <a:off x="9720" y="4716"/>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1</a:t>
                    </a:r>
                    <a:endParaRPr lang="zh-CN" altLang="zh-CN" sz="1800" dirty="0">
                      <a:solidFill>
                        <a:srgbClr val="000000"/>
                      </a:solidFill>
                      <a:latin typeface="Arial" panose="020B0604020202020204" pitchFamily="34" charset="0"/>
                    </a:endParaRPr>
                  </a:p>
                </p:txBody>
              </p:sp>
              <p:sp>
                <p:nvSpPr>
                  <p:cNvPr id="111655" name="Rectangle 13"/>
                  <p:cNvSpPr/>
                  <p:nvPr/>
                </p:nvSpPr>
                <p:spPr>
                  <a:xfrm>
                    <a:off x="9720" y="5340"/>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2</a:t>
                    </a:r>
                    <a:endParaRPr lang="zh-CN" altLang="zh-CN" sz="1800" dirty="0">
                      <a:solidFill>
                        <a:srgbClr val="000000"/>
                      </a:solidFill>
                      <a:latin typeface="Arial" panose="020B0604020202020204" pitchFamily="34" charset="0"/>
                    </a:endParaRPr>
                  </a:p>
                </p:txBody>
              </p:sp>
              <p:sp>
                <p:nvSpPr>
                  <p:cNvPr id="111656" name="Rectangle 14"/>
                  <p:cNvSpPr/>
                  <p:nvPr/>
                </p:nvSpPr>
                <p:spPr>
                  <a:xfrm>
                    <a:off x="9720" y="6276"/>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n</a:t>
                    </a:r>
                    <a:endParaRPr lang="zh-CN" altLang="zh-CN" sz="1800" dirty="0">
                      <a:solidFill>
                        <a:srgbClr val="000000"/>
                      </a:solidFill>
                      <a:latin typeface="Arial" panose="020B0604020202020204" pitchFamily="34" charset="0"/>
                    </a:endParaRPr>
                  </a:p>
                </p:txBody>
              </p:sp>
            </p:grpSp>
            <p:sp>
              <p:nvSpPr>
                <p:cNvPr id="111648" name="Freeform 15"/>
                <p:cNvSpPr/>
                <p:nvPr/>
              </p:nvSpPr>
              <p:spPr>
                <a:xfrm>
                  <a:off x="2685" y="10485"/>
                  <a:ext cx="375" cy="1590"/>
                </a:xfrm>
                <a:custGeom>
                  <a:avLst/>
                  <a:gdLst>
                    <a:gd name="txL" fmla="*/ 0 w 375"/>
                    <a:gd name="txT" fmla="*/ 0 h 1590"/>
                    <a:gd name="txR" fmla="*/ 375 w 375"/>
                    <a:gd name="txB" fmla="*/ 1590 h 1590"/>
                  </a:gdLst>
                  <a:ahLst/>
                  <a:cxnLst>
                    <a:cxn ang="0">
                      <a:pos x="375" y="1590"/>
                    </a:cxn>
                    <a:cxn ang="0">
                      <a:pos x="0" y="1590"/>
                    </a:cxn>
                    <a:cxn ang="0">
                      <a:pos x="0" y="0"/>
                    </a:cxn>
                    <a:cxn ang="0">
                      <a:pos x="375" y="4"/>
                    </a:cxn>
                  </a:cxnLst>
                  <a:rect l="txL" t="txT" r="txR" b="txB"/>
                  <a:pathLst>
                    <a:path w="375" h="1590">
                      <a:moveTo>
                        <a:pt x="375" y="1590"/>
                      </a:moveTo>
                      <a:lnTo>
                        <a:pt x="0" y="1590"/>
                      </a:lnTo>
                      <a:lnTo>
                        <a:pt x="0" y="0"/>
                      </a:lnTo>
                      <a:lnTo>
                        <a:pt x="375" y="4"/>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49" name="Line 16"/>
                <p:cNvSpPr/>
                <p:nvPr/>
              </p:nvSpPr>
              <p:spPr>
                <a:xfrm>
                  <a:off x="2340" y="11142"/>
                  <a:ext cx="720" cy="0"/>
                </a:xfrm>
                <a:prstGeom prst="line">
                  <a:avLst/>
                </a:prstGeom>
                <a:ln w="9525" cap="flat" cmpd="sng">
                  <a:solidFill>
                    <a:srgbClr val="000000"/>
                  </a:solidFill>
                  <a:prstDash val="solid"/>
                  <a:headEnd type="none" w="med" len="med"/>
                  <a:tailEnd type="none" w="med" len="med"/>
                </a:ln>
              </p:spPr>
            </p:sp>
            <p:sp>
              <p:nvSpPr>
                <p:cNvPr id="111650" name="Freeform 17"/>
                <p:cNvSpPr/>
                <p:nvPr/>
              </p:nvSpPr>
              <p:spPr>
                <a:xfrm>
                  <a:off x="3735" y="10533"/>
                  <a:ext cx="870" cy="387"/>
                </a:xfrm>
                <a:custGeom>
                  <a:avLst/>
                  <a:gdLst>
                    <a:gd name="txL" fmla="*/ 0 w 870"/>
                    <a:gd name="txT" fmla="*/ 0 h 387"/>
                    <a:gd name="txR" fmla="*/ 870 w 870"/>
                    <a:gd name="txB" fmla="*/ 387 h 387"/>
                  </a:gdLst>
                  <a:ahLst/>
                  <a:cxnLst>
                    <a:cxn ang="0">
                      <a:pos x="0" y="0"/>
                    </a:cxn>
                    <a:cxn ang="0">
                      <a:pos x="870" y="387"/>
                    </a:cxn>
                  </a:cxnLst>
                  <a:rect l="txL" t="txT" r="txR" b="txB"/>
                  <a:pathLst>
                    <a:path w="870" h="387">
                      <a:moveTo>
                        <a:pt x="0" y="0"/>
                      </a:moveTo>
                      <a:lnTo>
                        <a:pt x="870" y="387"/>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51" name="Line 18"/>
                <p:cNvSpPr/>
                <p:nvPr/>
              </p:nvSpPr>
              <p:spPr>
                <a:xfrm>
                  <a:off x="3735" y="11142"/>
                  <a:ext cx="720" cy="0"/>
                </a:xfrm>
                <a:prstGeom prst="line">
                  <a:avLst/>
                </a:prstGeom>
                <a:ln w="9525" cap="flat" cmpd="sng">
                  <a:solidFill>
                    <a:srgbClr val="000000"/>
                  </a:solidFill>
                  <a:prstDash val="solid"/>
                  <a:headEnd type="none" w="med" len="med"/>
                  <a:tailEnd type="none" w="med" len="med"/>
                </a:ln>
              </p:spPr>
            </p:sp>
            <p:sp>
              <p:nvSpPr>
                <p:cNvPr id="111652" name="Freeform 19"/>
                <p:cNvSpPr/>
                <p:nvPr/>
              </p:nvSpPr>
              <p:spPr>
                <a:xfrm>
                  <a:off x="3735" y="11310"/>
                  <a:ext cx="825" cy="765"/>
                </a:xfrm>
                <a:custGeom>
                  <a:avLst/>
                  <a:gdLst>
                    <a:gd name="txL" fmla="*/ 0 w 825"/>
                    <a:gd name="txT" fmla="*/ 0 h 765"/>
                    <a:gd name="txR" fmla="*/ 825 w 825"/>
                    <a:gd name="txB" fmla="*/ 765 h 765"/>
                  </a:gdLst>
                  <a:ahLst/>
                  <a:cxnLst>
                    <a:cxn ang="0">
                      <a:pos x="0" y="765"/>
                    </a:cxn>
                    <a:cxn ang="0">
                      <a:pos x="825" y="0"/>
                    </a:cxn>
                  </a:cxnLst>
                  <a:rect l="txL" t="txT" r="txR" b="txB"/>
                  <a:pathLst>
                    <a:path w="825" h="765">
                      <a:moveTo>
                        <a:pt x="0" y="765"/>
                      </a:moveTo>
                      <a:lnTo>
                        <a:pt x="825"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grpSp>
        <p:grpSp>
          <p:nvGrpSpPr>
            <p:cNvPr id="111621" name="Group 20"/>
            <p:cNvGrpSpPr/>
            <p:nvPr/>
          </p:nvGrpSpPr>
          <p:grpSpPr>
            <a:xfrm>
              <a:off x="6570" y="10292"/>
              <a:ext cx="3130" cy="2008"/>
              <a:chOff x="6570" y="10266"/>
              <a:chExt cx="3130" cy="2008"/>
            </a:xfrm>
          </p:grpSpPr>
          <p:sp>
            <p:nvSpPr>
              <p:cNvPr id="111622" name="AutoShape 21"/>
              <p:cNvSpPr/>
              <p:nvPr/>
            </p:nvSpPr>
            <p:spPr>
              <a:xfrm>
                <a:off x="8280" y="11802"/>
                <a:ext cx="54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Calibri" panose="020F0502020204030204" pitchFamily="34" charset="0"/>
                  </a:rPr>
                  <a:t>备用</a:t>
                </a:r>
                <a:endParaRPr lang="zh-CN" altLang="en-US" sz="1800" dirty="0">
                  <a:solidFill>
                    <a:srgbClr val="000000"/>
                  </a:solidFill>
                  <a:latin typeface="Arial" panose="020B0604020202020204" pitchFamily="34" charset="0"/>
                </a:endParaRPr>
              </a:p>
            </p:txBody>
          </p:sp>
          <p:sp>
            <p:nvSpPr>
              <p:cNvPr id="111623" name="AutoShape 22"/>
              <p:cNvSpPr/>
              <p:nvPr/>
            </p:nvSpPr>
            <p:spPr>
              <a:xfrm>
                <a:off x="8055" y="10800"/>
                <a:ext cx="54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Calibri" panose="020F0502020204030204" pitchFamily="34" charset="0"/>
                  </a:rPr>
                  <a:t>备用</a:t>
                </a:r>
                <a:endParaRPr lang="zh-CN" altLang="en-US" sz="1800" dirty="0">
                  <a:solidFill>
                    <a:srgbClr val="000000"/>
                  </a:solidFill>
                  <a:latin typeface="Arial" panose="020B0604020202020204" pitchFamily="34" charset="0"/>
                </a:endParaRPr>
              </a:p>
            </p:txBody>
          </p:sp>
          <p:sp>
            <p:nvSpPr>
              <p:cNvPr id="111624" name="AutoShape 23"/>
              <p:cNvSpPr/>
              <p:nvPr/>
            </p:nvSpPr>
            <p:spPr>
              <a:xfrm>
                <a:off x="8205" y="10266"/>
                <a:ext cx="540" cy="397"/>
              </a:xfrm>
              <a:prstGeom prst="roundRect">
                <a:avLst>
                  <a:gd name="adj" fmla="val 16667"/>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zh-CN" altLang="en-US" sz="1800" dirty="0">
                    <a:solidFill>
                      <a:srgbClr val="000000"/>
                    </a:solidFill>
                    <a:latin typeface="Calibri" panose="020F0502020204030204" pitchFamily="34" charset="0"/>
                  </a:rPr>
                  <a:t>主用</a:t>
                </a:r>
                <a:endParaRPr lang="zh-CN" altLang="en-US" sz="1800" dirty="0">
                  <a:solidFill>
                    <a:srgbClr val="000000"/>
                  </a:solidFill>
                  <a:latin typeface="Arial" panose="020B0604020202020204" pitchFamily="34" charset="0"/>
                </a:endParaRPr>
              </a:p>
            </p:txBody>
          </p:sp>
          <p:sp>
            <p:nvSpPr>
              <p:cNvPr id="111625" name="Freeform 24"/>
              <p:cNvSpPr/>
              <p:nvPr/>
            </p:nvSpPr>
            <p:spPr>
              <a:xfrm>
                <a:off x="7965" y="10518"/>
                <a:ext cx="885" cy="297"/>
              </a:xfrm>
              <a:custGeom>
                <a:avLst/>
                <a:gdLst>
                  <a:gd name="txL" fmla="*/ 0 w 885"/>
                  <a:gd name="txT" fmla="*/ 0 h 297"/>
                  <a:gd name="txR" fmla="*/ 885 w 885"/>
                  <a:gd name="txB" fmla="*/ 297 h 297"/>
                </a:gdLst>
                <a:ahLst/>
                <a:cxnLst>
                  <a:cxn ang="0">
                    <a:pos x="0" y="0"/>
                  </a:cxn>
                  <a:cxn ang="0">
                    <a:pos x="885" y="297"/>
                  </a:cxn>
                </a:cxnLst>
                <a:rect l="txL" t="txT" r="txR" b="txB"/>
                <a:pathLst>
                  <a:path w="885" h="297">
                    <a:moveTo>
                      <a:pt x="0" y="0"/>
                    </a:moveTo>
                    <a:lnTo>
                      <a:pt x="885" y="297"/>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nvGrpSpPr>
              <p:cNvPr id="111626" name="Group 25"/>
              <p:cNvGrpSpPr/>
              <p:nvPr/>
            </p:nvGrpSpPr>
            <p:grpSpPr>
              <a:xfrm>
                <a:off x="6570" y="10317"/>
                <a:ext cx="2115" cy="1957"/>
                <a:chOff x="6570" y="10317"/>
                <a:chExt cx="2115" cy="1957"/>
              </a:xfrm>
            </p:grpSpPr>
            <p:grpSp>
              <p:nvGrpSpPr>
                <p:cNvPr id="111636" name="Group 26"/>
                <p:cNvGrpSpPr/>
                <p:nvPr/>
              </p:nvGrpSpPr>
              <p:grpSpPr>
                <a:xfrm>
                  <a:off x="7290" y="10317"/>
                  <a:ext cx="680" cy="1957"/>
                  <a:chOff x="9720" y="4716"/>
                  <a:chExt cx="680" cy="1957"/>
                </a:xfrm>
              </p:grpSpPr>
              <p:sp>
                <p:nvSpPr>
                  <p:cNvPr id="111640" name="Rectangle 27"/>
                  <p:cNvSpPr/>
                  <p:nvPr/>
                </p:nvSpPr>
                <p:spPr>
                  <a:xfrm rot="5400000">
                    <a:off x="9885" y="5808"/>
                    <a:ext cx="397" cy="397"/>
                  </a:xfrm>
                  <a:prstGeom prst="rect">
                    <a:avLst/>
                  </a:prstGeom>
                  <a:solidFill>
                    <a:srgbClr val="FFFFFF"/>
                  </a:solidFill>
                  <a:ln w="9525">
                    <a:noFill/>
                  </a:ln>
                </p:spPr>
                <p:txBody>
                  <a:bodyPr lIns="18000" tIns="108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just" eaLnBrk="1" hangingPunct="1">
                      <a:spcBef>
                        <a:spcPct val="0"/>
                      </a:spcBef>
                      <a:buClrTx/>
                      <a:buSzTx/>
                      <a:buFontTx/>
                      <a:buNone/>
                    </a:pPr>
                    <a:r>
                      <a:rPr lang="en-US" altLang="zh-CN" sz="900" dirty="0">
                        <a:solidFill>
                          <a:srgbClr val="000000"/>
                        </a:solidFill>
                        <a:latin typeface="宋体" panose="02010600030101010101" pitchFamily="2" charset="-122"/>
                      </a:rPr>
                      <a:t>┇</a:t>
                    </a:r>
                    <a:endParaRPr lang="zh-CN" altLang="zh-CN" sz="1800" dirty="0">
                      <a:solidFill>
                        <a:srgbClr val="000000"/>
                      </a:solidFill>
                      <a:latin typeface="Arial" panose="020B0604020202020204" pitchFamily="34" charset="0"/>
                    </a:endParaRPr>
                  </a:p>
                </p:txBody>
              </p:sp>
              <p:sp>
                <p:nvSpPr>
                  <p:cNvPr id="111641" name="Rectangle 28"/>
                  <p:cNvSpPr/>
                  <p:nvPr/>
                </p:nvSpPr>
                <p:spPr>
                  <a:xfrm>
                    <a:off x="9720" y="4716"/>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1</a:t>
                    </a:r>
                    <a:endParaRPr lang="zh-CN" altLang="zh-CN" sz="1800" dirty="0">
                      <a:solidFill>
                        <a:srgbClr val="000000"/>
                      </a:solidFill>
                      <a:latin typeface="Arial" panose="020B0604020202020204" pitchFamily="34" charset="0"/>
                    </a:endParaRPr>
                  </a:p>
                </p:txBody>
              </p:sp>
              <p:sp>
                <p:nvSpPr>
                  <p:cNvPr id="111642" name="Rectangle 29"/>
                  <p:cNvSpPr/>
                  <p:nvPr/>
                </p:nvSpPr>
                <p:spPr>
                  <a:xfrm>
                    <a:off x="9720" y="5340"/>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2</a:t>
                    </a:r>
                    <a:endParaRPr lang="zh-CN" altLang="zh-CN" sz="1800" dirty="0">
                      <a:solidFill>
                        <a:srgbClr val="000000"/>
                      </a:solidFill>
                      <a:latin typeface="Arial" panose="020B0604020202020204" pitchFamily="34" charset="0"/>
                    </a:endParaRPr>
                  </a:p>
                </p:txBody>
              </p:sp>
              <p:sp>
                <p:nvSpPr>
                  <p:cNvPr id="111643" name="Rectangle 30"/>
                  <p:cNvSpPr/>
                  <p:nvPr/>
                </p:nvSpPr>
                <p:spPr>
                  <a:xfrm>
                    <a:off x="9720" y="6276"/>
                    <a:ext cx="680" cy="397"/>
                  </a:xfrm>
                  <a:prstGeom prst="rect">
                    <a:avLst/>
                  </a:prstGeom>
                  <a:solidFill>
                    <a:srgbClr val="FFFFFF"/>
                  </a:solidFill>
                  <a:ln w="9525" cap="flat" cmpd="sng">
                    <a:solidFill>
                      <a:srgbClr val="000000"/>
                    </a:solidFill>
                    <a:prstDash val="solid"/>
                    <a:miter/>
                    <a:headEnd type="none" w="med" len="med"/>
                    <a:tailEnd type="none" w="med" len="med"/>
                  </a:ln>
                </p:spPr>
                <p:txBody>
                  <a:bodyPr lIns="18000" tIns="36000" rIns="18000" bIns="10800"/>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algn="ctr" eaLnBrk="1" hangingPunct="1">
                      <a:spcBef>
                        <a:spcPct val="0"/>
                      </a:spcBef>
                      <a:buClrTx/>
                      <a:buSzTx/>
                      <a:buFontTx/>
                      <a:buNone/>
                    </a:pPr>
                    <a:r>
                      <a:rPr lang="en-US" altLang="zh-CN" sz="1800" dirty="0">
                        <a:solidFill>
                          <a:srgbClr val="000000"/>
                        </a:solidFill>
                        <a:latin typeface="Calibri" panose="020F0502020204030204" pitchFamily="34" charset="0"/>
                      </a:rPr>
                      <a:t>M</a:t>
                    </a:r>
                    <a:r>
                      <a:rPr lang="en-US" altLang="zh-CN" sz="1800" baseline="-25000" dirty="0">
                        <a:solidFill>
                          <a:srgbClr val="000000"/>
                        </a:solidFill>
                        <a:latin typeface="Calibri" panose="020F0502020204030204" pitchFamily="34" charset="0"/>
                      </a:rPr>
                      <a:t>n</a:t>
                    </a:r>
                    <a:endParaRPr lang="zh-CN" altLang="zh-CN" sz="1800" dirty="0">
                      <a:solidFill>
                        <a:srgbClr val="000000"/>
                      </a:solidFill>
                      <a:latin typeface="Arial" panose="020B0604020202020204" pitchFamily="34" charset="0"/>
                    </a:endParaRPr>
                  </a:p>
                </p:txBody>
              </p:sp>
            </p:grpSp>
            <p:sp>
              <p:nvSpPr>
                <p:cNvPr id="111637" name="Freeform 31"/>
                <p:cNvSpPr/>
                <p:nvPr/>
              </p:nvSpPr>
              <p:spPr>
                <a:xfrm>
                  <a:off x="6915" y="10470"/>
                  <a:ext cx="375" cy="1590"/>
                </a:xfrm>
                <a:custGeom>
                  <a:avLst/>
                  <a:gdLst>
                    <a:gd name="txL" fmla="*/ 0 w 375"/>
                    <a:gd name="txT" fmla="*/ 0 h 1590"/>
                    <a:gd name="txR" fmla="*/ 375 w 375"/>
                    <a:gd name="txB" fmla="*/ 1590 h 1590"/>
                  </a:gdLst>
                  <a:ahLst/>
                  <a:cxnLst>
                    <a:cxn ang="0">
                      <a:pos x="375" y="1590"/>
                    </a:cxn>
                    <a:cxn ang="0">
                      <a:pos x="0" y="1590"/>
                    </a:cxn>
                    <a:cxn ang="0">
                      <a:pos x="0" y="0"/>
                    </a:cxn>
                    <a:cxn ang="0">
                      <a:pos x="375" y="4"/>
                    </a:cxn>
                  </a:cxnLst>
                  <a:rect l="txL" t="txT" r="txR" b="txB"/>
                  <a:pathLst>
                    <a:path w="375" h="1590">
                      <a:moveTo>
                        <a:pt x="375" y="1590"/>
                      </a:moveTo>
                      <a:lnTo>
                        <a:pt x="0" y="1590"/>
                      </a:lnTo>
                      <a:lnTo>
                        <a:pt x="0" y="0"/>
                      </a:lnTo>
                      <a:lnTo>
                        <a:pt x="375" y="4"/>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38" name="Line 32"/>
                <p:cNvSpPr/>
                <p:nvPr/>
              </p:nvSpPr>
              <p:spPr>
                <a:xfrm>
                  <a:off x="6570" y="11127"/>
                  <a:ext cx="720" cy="0"/>
                </a:xfrm>
                <a:prstGeom prst="line">
                  <a:avLst/>
                </a:prstGeom>
                <a:ln w="9525" cap="flat" cmpd="sng">
                  <a:solidFill>
                    <a:srgbClr val="000000"/>
                  </a:solidFill>
                  <a:prstDash val="solid"/>
                  <a:headEnd type="none" w="med" len="med"/>
                  <a:tailEnd type="none" w="med" len="med"/>
                </a:ln>
              </p:spPr>
            </p:sp>
            <p:sp>
              <p:nvSpPr>
                <p:cNvPr id="111639" name="Line 33"/>
                <p:cNvSpPr/>
                <p:nvPr/>
              </p:nvSpPr>
              <p:spPr>
                <a:xfrm>
                  <a:off x="7965" y="11127"/>
                  <a:ext cx="720" cy="0"/>
                </a:xfrm>
                <a:prstGeom prst="line">
                  <a:avLst/>
                </a:prstGeom>
                <a:ln w="9525" cap="flat" cmpd="sng">
                  <a:solidFill>
                    <a:srgbClr val="000000"/>
                  </a:solidFill>
                  <a:prstDash val="solid"/>
                  <a:headEnd type="none" w="med" len="med"/>
                  <a:tailEnd type="none" w="med" len="med"/>
                </a:ln>
              </p:spPr>
            </p:sp>
          </p:grpSp>
          <p:sp>
            <p:nvSpPr>
              <p:cNvPr id="111627" name="Freeform 34"/>
              <p:cNvSpPr/>
              <p:nvPr/>
            </p:nvSpPr>
            <p:spPr>
              <a:xfrm>
                <a:off x="7965" y="11430"/>
                <a:ext cx="915" cy="630"/>
              </a:xfrm>
              <a:custGeom>
                <a:avLst/>
                <a:gdLst>
                  <a:gd name="txL" fmla="*/ 0 w 915"/>
                  <a:gd name="txT" fmla="*/ 0 h 630"/>
                  <a:gd name="txR" fmla="*/ 915 w 915"/>
                  <a:gd name="txB" fmla="*/ 630 h 630"/>
                </a:gdLst>
                <a:ahLst/>
                <a:cxnLst>
                  <a:cxn ang="0">
                    <a:pos x="0" y="630"/>
                  </a:cxn>
                  <a:cxn ang="0">
                    <a:pos x="915" y="0"/>
                  </a:cxn>
                </a:cxnLst>
                <a:rect l="txL" t="txT" r="txR" b="txB"/>
                <a:pathLst>
                  <a:path w="915" h="630">
                    <a:moveTo>
                      <a:pt x="0" y="630"/>
                    </a:moveTo>
                    <a:lnTo>
                      <a:pt x="915" y="0"/>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28" name="Oval 35"/>
              <p:cNvSpPr/>
              <p:nvPr/>
            </p:nvSpPr>
            <p:spPr>
              <a:xfrm>
                <a:off x="8820" y="10761"/>
                <a:ext cx="113" cy="113"/>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11629" name="Oval 36"/>
              <p:cNvSpPr/>
              <p:nvPr/>
            </p:nvSpPr>
            <p:spPr>
              <a:xfrm>
                <a:off x="8685" y="11067"/>
                <a:ext cx="113" cy="113"/>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sp>
            <p:nvSpPr>
              <p:cNvPr id="111630" name="Oval 37"/>
              <p:cNvSpPr/>
              <p:nvPr/>
            </p:nvSpPr>
            <p:spPr>
              <a:xfrm>
                <a:off x="8820" y="11373"/>
                <a:ext cx="113" cy="113"/>
              </a:xfrm>
              <a:prstGeom prst="ellipse">
                <a:avLst/>
              </a:prstGeom>
              <a:solidFill>
                <a:srgbClr val="FFFFFF"/>
              </a:solidFill>
              <a:ln w="9525" cap="flat" cmpd="sng">
                <a:solidFill>
                  <a:srgbClr val="000000"/>
                </a:solidFill>
                <a:prstDash val="solid"/>
                <a:headEnd type="none" w="med" len="med"/>
                <a:tailEnd type="none" w="med" len="med"/>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40080" indent="-246380"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380"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405"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solidFill>
                    <a:srgbClr val="000000"/>
                  </a:solidFill>
                </a:endParaRPr>
              </a:p>
            </p:txBody>
          </p:sp>
          <p:grpSp>
            <p:nvGrpSpPr>
              <p:cNvPr id="111631" name="Group 38"/>
              <p:cNvGrpSpPr/>
              <p:nvPr/>
            </p:nvGrpSpPr>
            <p:grpSpPr>
              <a:xfrm>
                <a:off x="8940" y="10809"/>
                <a:ext cx="760" cy="320"/>
                <a:chOff x="8940" y="10809"/>
                <a:chExt cx="760" cy="320"/>
              </a:xfrm>
            </p:grpSpPr>
            <p:grpSp>
              <p:nvGrpSpPr>
                <p:cNvPr id="111632" name="Group 39"/>
                <p:cNvGrpSpPr/>
                <p:nvPr/>
              </p:nvGrpSpPr>
              <p:grpSpPr>
                <a:xfrm>
                  <a:off x="8985" y="10875"/>
                  <a:ext cx="715" cy="254"/>
                  <a:chOff x="8985" y="10875"/>
                  <a:chExt cx="715" cy="254"/>
                </a:xfrm>
              </p:grpSpPr>
              <p:sp>
                <p:nvSpPr>
                  <p:cNvPr id="111634" name="Freeform 40"/>
                  <p:cNvSpPr/>
                  <p:nvPr/>
                </p:nvSpPr>
                <p:spPr>
                  <a:xfrm>
                    <a:off x="9570" y="11061"/>
                    <a:ext cx="130" cy="68"/>
                  </a:xfrm>
                  <a:custGeom>
                    <a:avLst/>
                    <a:gdLst>
                      <a:gd name="txL" fmla="*/ 0 w 450"/>
                      <a:gd name="txT" fmla="*/ 0 h 285"/>
                      <a:gd name="txR" fmla="*/ 450 w 450"/>
                      <a:gd name="txB" fmla="*/ 285 h 285"/>
                    </a:gdLst>
                    <a:ahLst/>
                    <a:cxnLst>
                      <a:cxn ang="0">
                        <a:pos x="3" y="2"/>
                      </a:cxn>
                      <a:cxn ang="0">
                        <a:pos x="0" y="0"/>
                      </a:cxn>
                      <a:cxn ang="0">
                        <a:pos x="11" y="2"/>
                      </a:cxn>
                      <a:cxn ang="0">
                        <a:pos x="0" y="4"/>
                      </a:cxn>
                      <a:cxn ang="0">
                        <a:pos x="3" y="2"/>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sp>
                <p:nvSpPr>
                  <p:cNvPr id="111635" name="Freeform 41"/>
                  <p:cNvSpPr/>
                  <p:nvPr/>
                </p:nvSpPr>
                <p:spPr>
                  <a:xfrm>
                    <a:off x="8985" y="10875"/>
                    <a:ext cx="649" cy="225"/>
                  </a:xfrm>
                  <a:custGeom>
                    <a:avLst/>
                    <a:gdLst>
                      <a:gd name="txL" fmla="*/ 0 w 649"/>
                      <a:gd name="txT" fmla="*/ 0 h 225"/>
                      <a:gd name="txR" fmla="*/ 649 w 649"/>
                      <a:gd name="txB" fmla="*/ 225 h 225"/>
                    </a:gdLst>
                    <a:ahLst/>
                    <a:cxnLst>
                      <a:cxn ang="0">
                        <a:pos x="0" y="0"/>
                      </a:cxn>
                      <a:cxn ang="0">
                        <a:pos x="225" y="225"/>
                      </a:cxn>
                      <a:cxn ang="0">
                        <a:pos x="649" y="225"/>
                      </a:cxn>
                    </a:cxnLst>
                    <a:rect l="txL" t="txT" r="txR" b="txB"/>
                    <a:pathLst>
                      <a:path w="649" h="225">
                        <a:moveTo>
                          <a:pt x="0" y="0"/>
                        </a:moveTo>
                        <a:lnTo>
                          <a:pt x="225" y="225"/>
                        </a:lnTo>
                        <a:lnTo>
                          <a:pt x="649" y="225"/>
                        </a:lnTo>
                      </a:path>
                    </a:pathLst>
                  </a:custGeom>
                  <a:noFill/>
                  <a:ln w="9525" cap="flat" cmpd="sng">
                    <a:solidFill>
                      <a:srgbClr val="000000">
                        <a:alpha val="100000"/>
                      </a:srgbClr>
                    </a:solidFill>
                    <a:prstDash val="solid"/>
                    <a:round/>
                    <a:headEnd type="none" w="med" len="med"/>
                    <a:tailEnd type="none" w="med" len="med"/>
                  </a:ln>
                </p:spPr>
                <p:txBody>
                  <a:bodyPr/>
                  <a:p>
                    <a:endParaRPr lang="zh-CN" altLang="en-US"/>
                  </a:p>
                </p:txBody>
              </p:sp>
            </p:grpSp>
            <p:sp>
              <p:nvSpPr>
                <p:cNvPr id="111633" name="Freeform 42"/>
                <p:cNvSpPr/>
                <p:nvPr/>
              </p:nvSpPr>
              <p:spPr>
                <a:xfrm rot="-7800000">
                  <a:off x="8920" y="10828"/>
                  <a:ext cx="130" cy="91"/>
                </a:xfrm>
                <a:custGeom>
                  <a:avLst/>
                  <a:gdLst>
                    <a:gd name="txL" fmla="*/ 0 w 450"/>
                    <a:gd name="txT" fmla="*/ 0 h 285"/>
                    <a:gd name="txR" fmla="*/ 450 w 450"/>
                    <a:gd name="txB" fmla="*/ 285 h 285"/>
                  </a:gdLst>
                  <a:ahLst/>
                  <a:cxnLst>
                    <a:cxn ang="0">
                      <a:pos x="3" y="5"/>
                    </a:cxn>
                    <a:cxn ang="0">
                      <a:pos x="0" y="0"/>
                    </a:cxn>
                    <a:cxn ang="0">
                      <a:pos x="11" y="5"/>
                    </a:cxn>
                    <a:cxn ang="0">
                      <a:pos x="0" y="9"/>
                    </a:cxn>
                    <a:cxn ang="0">
                      <a:pos x="3" y="5"/>
                    </a:cxn>
                  </a:cxnLst>
                  <a:rect l="txL" t="txT" r="txR" b="txB"/>
                  <a:pathLst>
                    <a:path w="450" h="285">
                      <a:moveTo>
                        <a:pt x="120" y="165"/>
                      </a:moveTo>
                      <a:lnTo>
                        <a:pt x="15" y="0"/>
                      </a:lnTo>
                      <a:lnTo>
                        <a:pt x="450" y="150"/>
                      </a:lnTo>
                      <a:lnTo>
                        <a:pt x="0" y="285"/>
                      </a:lnTo>
                      <a:lnTo>
                        <a:pt x="105" y="144"/>
                      </a:lnTo>
                    </a:path>
                  </a:pathLst>
                </a:custGeom>
                <a:solidFill>
                  <a:srgbClr val="000000">
                    <a:alpha val="100000"/>
                  </a:srgbClr>
                </a:solidFill>
                <a:ln w="9525" cap="flat" cmpd="sng">
                  <a:solidFill>
                    <a:srgbClr val="000000">
                      <a:alpha val="100000"/>
                    </a:srgbClr>
                  </a:solidFill>
                  <a:prstDash val="solid"/>
                  <a:round/>
                  <a:headEnd type="none" w="med" len="med"/>
                  <a:tailEnd type="none" w="med" len="med"/>
                </a:ln>
              </p:spPr>
              <p:txBody>
                <a:bodyPr/>
                <a:p>
                  <a:endParaRPr lang="zh-CN" altLang="en-US"/>
                </a:p>
              </p:txBody>
            </p:sp>
          </p:grpSp>
        </p:grpSp>
      </p:gr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2" name="标题 1"/>
          <p:cNvSpPr>
            <a:spLocks noGrp="1"/>
          </p:cNvSpPr>
          <p:nvPr>
            <p:ph type="title"/>
          </p:nvPr>
        </p:nvSpPr>
        <p:spPr/>
        <p:txBody>
          <a:bodyPr vert="horz" wrap="square" lIns="0" tIns="45720" rIns="0" bIns="0" anchor="b" anchorCtr="0"/>
          <a:p>
            <a:pPr eaLnBrk="1" hangingPunct="1"/>
            <a:r>
              <a:rPr lang="zh-CN" altLang="en-US" b="1" dirty="0"/>
              <a:t>软件复审</a:t>
            </a:r>
            <a:endParaRPr lang="zh-CN" altLang="en-US" dirty="0"/>
          </a:p>
        </p:txBody>
      </p:sp>
      <p:sp>
        <p:nvSpPr>
          <p:cNvPr id="3" name="内容占位符 2"/>
          <p:cNvSpPr>
            <a:spLocks noGrp="1"/>
          </p:cNvSpPr>
          <p:nvPr>
            <p:ph idx="1"/>
          </p:nvPr>
        </p:nvSpPr>
        <p:spPr>
          <a:xfrm>
            <a:off x="457200" y="1935163"/>
            <a:ext cx="8229600" cy="4389438"/>
          </a:xfrm>
        </p:spPr>
        <p:txBody>
          <a:bodyPr vert="horz" wrap="square" lIns="91440" tIns="45720" rIns="91440" bIns="45720" numCol="1" anchor="t" anchorCtr="0" compatLnSpc="1">
            <a:normAutofit fontScale="92500" lnSpcReduction="10000"/>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软件复审是软件错误的过滤器</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软件复审可以认为是净化分析、设计和编程等过程所产生的软件产品的必要手段</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panose="05020102010507070707"/>
              <a:buChar char=""/>
              <a:defRPr/>
            </a:pPr>
            <a:r>
              <a:rPr kumimoji="0" lang="zh-CN" altLang="en-US" sz="2600" b="0" i="0" u="none" strike="noStrike" kern="1200" cap="none" spc="0" normalizeH="0" baseline="0" noProof="0" dirty="0" smtClean="0">
                <a:ln>
                  <a:noFill/>
                </a:ln>
                <a:solidFill>
                  <a:schemeClr val="tx1"/>
                </a:solidFill>
                <a:effectLst/>
                <a:uLnTx/>
                <a:uFillTx/>
                <a:latin typeface="+mn-lt"/>
                <a:ea typeface="+mn-ea"/>
                <a:cs typeface="+mn-cs"/>
              </a:rPr>
              <a:t>复审分：</a:t>
            </a:r>
            <a:endParaRPr kumimoji="0" lang="en-US" altLang="zh-CN" sz="26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技术复审：越在早期发现错误越容易改正，代价也越低</a:t>
            </a:r>
            <a:endParaRPr kumimoji="0" lang="en-US" altLang="zh-CN" sz="24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正式的技术复审</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技术复审小组由审查组长、作者和评审员组成</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以会议形式进行</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完整的技术复审过程一般由准备、介绍情况、阅读资料、开审查会、返工和复查六个步骤组成</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914400" marR="0" lvl="2" indent="-247015" algn="l" defTabSz="914400" rtl="0" eaLnBrk="1" fontAlgn="auto" latinLnBrk="0" hangingPunct="1">
              <a:lnSpc>
                <a:spcPct val="100000"/>
              </a:lnSpc>
              <a:spcBef>
                <a:spcPct val="20000"/>
              </a:spcBef>
              <a:spcAft>
                <a:spcPts val="0"/>
              </a:spcAft>
              <a:buClr>
                <a:schemeClr val="accent2"/>
              </a:buClr>
              <a:buSzPct val="70000"/>
              <a:buFont typeface="Wingdings 2" panose="05020102010507070707"/>
              <a:buChar char=""/>
              <a:defRPr/>
            </a:pPr>
            <a:r>
              <a:rPr kumimoji="0" lang="zh-CN" altLang="en-US" sz="2100" b="0" i="0" u="none" strike="noStrike" kern="1200" cap="none" spc="0" normalizeH="0" baseline="0" noProof="0" dirty="0" smtClean="0">
                <a:ln>
                  <a:noFill/>
                </a:ln>
                <a:solidFill>
                  <a:schemeClr val="tx1"/>
                </a:solidFill>
                <a:effectLst/>
                <a:uLnTx/>
                <a:uFillTx/>
                <a:latin typeface="+mn-lt"/>
                <a:ea typeface="+mn-ea"/>
                <a:cs typeface="+mn-cs"/>
              </a:rPr>
              <a:t>审查会的目的是发现错误而不是改正错误</a:t>
            </a:r>
            <a:endParaRPr kumimoji="0" lang="en-US" altLang="zh-CN" sz="2100" b="0" i="0" u="none" strike="noStrike" kern="1200" cap="none" spc="0" normalizeH="0" baseline="0" noProof="0" dirty="0" smtClean="0">
              <a:ln>
                <a:noFill/>
              </a:ln>
              <a:solidFill>
                <a:schemeClr val="tx1"/>
              </a:solidFill>
              <a:effectLst/>
              <a:uLnTx/>
              <a:uFillTx/>
              <a:latin typeface="+mn-lt"/>
              <a:ea typeface="+mn-ea"/>
              <a:cs typeface="+mn-cs"/>
            </a:endParaRPr>
          </a:p>
          <a:p>
            <a:pPr marL="640080" marR="0" lvl="1" indent="-247015" algn="l" defTabSz="914400" rtl="0" eaLnBrk="1" fontAlgn="auto" latinLnBrk="0" hangingPunct="1">
              <a:lnSpc>
                <a:spcPct val="100000"/>
              </a:lnSpc>
              <a:spcBef>
                <a:spcPct val="20000"/>
              </a:spcBef>
              <a:spcAft>
                <a:spcPts val="0"/>
              </a:spcAft>
              <a:buClr>
                <a:schemeClr val="accent1"/>
              </a:buClr>
              <a:buSzPct val="85000"/>
              <a:buFont typeface="Wingdings 2" panose="05020102010507070707"/>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mn-ea"/>
                <a:cs typeface="+mn-cs"/>
              </a:rPr>
              <a:t>管理复审</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标题 1"/>
          <p:cNvSpPr>
            <a:spLocks noGrp="1"/>
          </p:cNvSpPr>
          <p:nvPr>
            <p:ph type="title"/>
          </p:nvPr>
        </p:nvSpPr>
        <p:spPr/>
        <p:txBody>
          <a:bodyPr vert="horz" wrap="square" lIns="0" tIns="45720" rIns="0" bIns="0" anchor="b" anchorCtr="0"/>
          <a:p>
            <a:pPr>
              <a:buNone/>
            </a:pPr>
            <a:r>
              <a:rPr lang="zh-CN" altLang="en-US" dirty="0"/>
              <a:t>程序准确性证明</a:t>
            </a:r>
            <a:endParaRPr lang="zh-CN" altLang="en-US" dirty="0"/>
          </a:p>
        </p:txBody>
      </p:sp>
      <p:sp>
        <p:nvSpPr>
          <p:cNvPr id="113667" name="内容占位符 2"/>
          <p:cNvSpPr>
            <a:spLocks noGrp="1"/>
          </p:cNvSpPr>
          <p:nvPr>
            <p:ph idx="1"/>
          </p:nvPr>
        </p:nvSpPr>
        <p:spPr/>
        <p:txBody>
          <a:bodyPr vert="horz" wrap="square" lIns="91440" tIns="45720" rIns="91440" bIns="45720" anchor="t" anchorCtr="0"/>
          <a:p>
            <a:r>
              <a:rPr lang="zh-CN" altLang="en-US" dirty="0"/>
              <a:t>软件测试只能证明程序有错，无法证明无错</a:t>
            </a:r>
            <a:endParaRPr lang="en-US" altLang="zh-CN" dirty="0"/>
          </a:p>
          <a:p>
            <a:r>
              <a:rPr lang="zh-CN" altLang="en-US" dirty="0"/>
              <a:t>准确性证明能够减少测试的工作量</a:t>
            </a:r>
            <a:endParaRPr lang="en-US" altLang="zh-CN" dirty="0"/>
          </a:p>
          <a:p>
            <a:r>
              <a:rPr lang="zh-CN" altLang="en-US" dirty="0"/>
              <a:t>目前只能进行某些程序段的证明</a:t>
            </a:r>
            <a:endParaRPr lang="en-US" altLang="zh-CN" dirty="0"/>
          </a:p>
          <a:p>
            <a:r>
              <a:rPr lang="zh-CN" altLang="en-US" dirty="0"/>
              <a:t>常见的方法</a:t>
            </a:r>
            <a:endParaRPr lang="en-US" altLang="zh-CN" dirty="0"/>
          </a:p>
          <a:p>
            <a:pPr lvl="1"/>
            <a:r>
              <a:rPr lang="zh-CN" altLang="en-US" dirty="0"/>
              <a:t>输入</a:t>
            </a:r>
            <a:r>
              <a:rPr lang="en-US" altLang="zh-CN" dirty="0"/>
              <a:t>-</a:t>
            </a:r>
            <a:r>
              <a:rPr lang="zh-CN" altLang="en-US" dirty="0"/>
              <a:t>输出断言法</a:t>
            </a:r>
            <a:endParaRPr lang="en-US" altLang="zh-CN" dirty="0"/>
          </a:p>
          <a:p>
            <a:pPr lvl="1"/>
            <a:r>
              <a:rPr lang="zh-CN" altLang="en-US" dirty="0"/>
              <a:t>最弱前置条件法</a:t>
            </a:r>
            <a:endParaRPr lang="en-US" altLang="zh-CN" dirty="0"/>
          </a:p>
          <a:p>
            <a:pPr lvl="1"/>
            <a:r>
              <a:rPr lang="zh-CN" altLang="en-US" dirty="0"/>
              <a:t>结构归纳法</a:t>
            </a:r>
            <a:endParaRPr lang="en-US" altLang="zh-CN" dirty="0"/>
          </a:p>
          <a:p>
            <a:endParaRPr lang="zh-CN" altLang="en-US" dirty="0"/>
          </a:p>
        </p:txBody>
      </p:sp>
    </p:spTree>
  </p:cSld>
  <p:clrMapOvr>
    <a:masterClrMapping/>
  </p:clrMapOvr>
</p:sld>
</file>

<file path=ppt/tags/tag1.xml><?xml version="1.0" encoding="utf-8"?>
<p:tagLst xmlns:p="http://schemas.openxmlformats.org/presentationml/2006/main">
  <p:tag name="TABLE_ENDDRAG_ORIGIN_RECT" val="486*216"/>
  <p:tag name="TABLE_ENDDRAG_RECT" val="112*188*486*216"/>
</p:tagLst>
</file>

<file path=ppt/tags/tag2.xml><?xml version="1.0" encoding="utf-8"?>
<p:tagLst xmlns:p="http://schemas.openxmlformats.org/presentationml/2006/main">
  <p:tag name="TABLE_ENDDRAG_ORIGIN_RECT" val="619*366"/>
  <p:tag name="TABLE_ENDDRAG_RECT" val="56*115*619*366"/>
</p:tagLst>
</file>

<file path=ppt/tags/tag3.xml><?xml version="1.0" encoding="utf-8"?>
<p:tagLst xmlns:p="http://schemas.openxmlformats.org/presentationml/2006/main">
  <p:tag name="TABLE_ENDDRAG_ORIGIN_RECT" val="626*325"/>
  <p:tag name="TABLE_ENDDRAG_RECT" val="43*157*626*325"/>
</p:tagLst>
</file>

<file path=ppt/tags/tag4.xml><?xml version="1.0" encoding="utf-8"?>
<p:tagLst xmlns:p="http://schemas.openxmlformats.org/presentationml/2006/main">
  <p:tag name="commondata" val="eyJoZGlkIjoiZTQ4ODQwNThiYTg4YTBlNDhkZDRmNGNiNWM5NWE1YzAifQ=="/>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0</TotalTime>
  <Words>16932</Words>
  <Application>WPS 演示</Application>
  <PresentationFormat>全屏显示(4:3)</PresentationFormat>
  <Paragraphs>2128</Paragraphs>
  <Slides>111</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111</vt:i4>
      </vt:variant>
    </vt:vector>
  </HeadingPairs>
  <TitlesOfParts>
    <vt:vector size="127" baseType="lpstr">
      <vt:lpstr>Arial</vt:lpstr>
      <vt:lpstr>宋体</vt:lpstr>
      <vt:lpstr>Wingdings</vt:lpstr>
      <vt:lpstr>Constantia</vt:lpstr>
      <vt:lpstr>Calibri</vt:lpstr>
      <vt:lpstr>隶书</vt:lpstr>
      <vt:lpstr>Wingdings 2</vt:lpstr>
      <vt:lpstr>Wingdings 2</vt:lpstr>
      <vt:lpstr>Constantia</vt:lpstr>
      <vt:lpstr>微软雅黑</vt:lpstr>
      <vt:lpstr>Arial Unicode MS</vt:lpstr>
      <vt:lpstr>Times New Roman</vt:lpstr>
      <vt:lpstr>Times New Roman</vt:lpstr>
      <vt:lpstr>流畅</vt:lpstr>
      <vt:lpstr>1_流畅</vt:lpstr>
      <vt:lpstr>2_流畅</vt:lpstr>
      <vt:lpstr>第四部分   软件维护与管理</vt:lpstr>
      <vt:lpstr>问题</vt:lpstr>
      <vt:lpstr>第11章 软件维护</vt:lpstr>
      <vt:lpstr>11.1软件维护概述</vt:lpstr>
      <vt:lpstr>11.1软件维护概述</vt:lpstr>
      <vt:lpstr>11.1软件可维护性</vt:lpstr>
      <vt:lpstr>11.3 软件维护活动的类型</vt:lpstr>
      <vt:lpstr>11.4 软件维护技术与过程</vt:lpstr>
      <vt:lpstr>软件维护过程</vt:lpstr>
      <vt:lpstr>软件维护机构</vt:lpstr>
      <vt:lpstr>软件维护申请报告</vt:lpstr>
      <vt:lpstr>维护工作流程</vt:lpstr>
      <vt:lpstr>维护流程</vt:lpstr>
      <vt:lpstr>实施维护</vt:lpstr>
      <vt:lpstr>维护评审</vt:lpstr>
      <vt:lpstr>维护方法</vt:lpstr>
      <vt:lpstr>11.5提高软件的可维护性</vt:lpstr>
      <vt:lpstr>面向对象的软件维护</vt:lpstr>
      <vt:lpstr>小结</vt:lpstr>
      <vt:lpstr>第12章  软件项目管理</vt:lpstr>
      <vt:lpstr>12.1 软件项目管理概述</vt:lpstr>
      <vt:lpstr>项目管理特点</vt:lpstr>
      <vt:lpstr>项目的五个阶段</vt:lpstr>
      <vt:lpstr>软件项目管理任务</vt:lpstr>
      <vt:lpstr>软件项目管理范围</vt:lpstr>
      <vt:lpstr>组织管理</vt:lpstr>
      <vt:lpstr>软件工程管理的内容</vt:lpstr>
      <vt:lpstr>项目职责的管理过程</vt:lpstr>
      <vt:lpstr>软件项目管理计划文档</vt:lpstr>
      <vt:lpstr>SPMP类型</vt:lpstr>
      <vt:lpstr>SPMP文档标准规范</vt:lpstr>
      <vt:lpstr>12.2 软件工程管理度量</vt:lpstr>
      <vt:lpstr>软件度量过程</vt:lpstr>
      <vt:lpstr>PowerPoint 演示文稿</vt:lpstr>
      <vt:lpstr>软件项目度量</vt:lpstr>
      <vt:lpstr>12.3 软件风险管理</vt:lpstr>
      <vt:lpstr>风险识别</vt:lpstr>
      <vt:lpstr>风险预测</vt:lpstr>
      <vt:lpstr>风险管理（规避）</vt:lpstr>
      <vt:lpstr>12.4软件配置管理</vt:lpstr>
      <vt:lpstr>基本概念</vt:lpstr>
      <vt:lpstr>基本概念</vt:lpstr>
      <vt:lpstr>软件配置管理活动</vt:lpstr>
      <vt:lpstr>SCM中心存储库</vt:lpstr>
      <vt:lpstr>版本管理</vt:lpstr>
      <vt:lpstr>版本管理</vt:lpstr>
      <vt:lpstr>版本管理</vt:lpstr>
      <vt:lpstr>版本管理</vt:lpstr>
      <vt:lpstr>版本管理</vt:lpstr>
      <vt:lpstr>版本管理</vt:lpstr>
      <vt:lpstr>版本管理</vt:lpstr>
      <vt:lpstr>版本管理</vt:lpstr>
      <vt:lpstr>10.4 版本管理</vt:lpstr>
      <vt:lpstr>版本管理</vt:lpstr>
      <vt:lpstr>12.5 软件项目规模估算</vt:lpstr>
      <vt:lpstr>四种软件资源</vt:lpstr>
      <vt:lpstr>软件规模度量</vt:lpstr>
      <vt:lpstr>面向规模的度量</vt:lpstr>
      <vt:lpstr>面向规模的度量</vt:lpstr>
      <vt:lpstr>面向规模的度量</vt:lpstr>
      <vt:lpstr>度量项不同级别功能点分配值</vt:lpstr>
      <vt:lpstr>功能点度量方法估算步骤</vt:lpstr>
      <vt:lpstr>面向对象的度量</vt:lpstr>
      <vt:lpstr>12.6 软件项目估算的分解技术</vt:lpstr>
      <vt:lpstr>基于问题分解的估算</vt:lpstr>
      <vt:lpstr>举例：用基于LOC的方法估算</vt:lpstr>
      <vt:lpstr>三点估算</vt:lpstr>
      <vt:lpstr>成本与工作量</vt:lpstr>
      <vt:lpstr>举例：用功能点FP方法估算</vt:lpstr>
      <vt:lpstr>计算复杂度调整因子估算表</vt:lpstr>
      <vt:lpstr>举例：用功能点FP方法估算</vt:lpstr>
      <vt:lpstr>基于过程分解的估算</vt:lpstr>
      <vt:lpstr>举例：基于过程的估算方法</vt:lpstr>
      <vt:lpstr>举例：基于过程的估算方法</vt:lpstr>
      <vt:lpstr>经验估算技术</vt:lpstr>
      <vt:lpstr>中级COCOMO估算模型</vt:lpstr>
      <vt:lpstr>中级COCOMO估算模型</vt:lpstr>
      <vt:lpstr>中级COCOMO估算模型</vt:lpstr>
      <vt:lpstr>a，b，c，d取值由开发模式而定</vt:lpstr>
      <vt:lpstr>中级COCOMO估算模型</vt:lpstr>
      <vt:lpstr>工作量调节因子（EAF）</vt:lpstr>
      <vt:lpstr>举例：中级COCOMO方法估算</vt:lpstr>
      <vt:lpstr>中级COCOMO工作量调节因子</vt:lpstr>
      <vt:lpstr>举例：中级COCOMO方法估算</vt:lpstr>
      <vt:lpstr>成本估算管理</vt:lpstr>
      <vt:lpstr>12.7软件质量管理</vt:lpstr>
      <vt:lpstr>软件质量概念</vt:lpstr>
      <vt:lpstr>软件质量管理</vt:lpstr>
      <vt:lpstr>软件质量保证（SQA）</vt:lpstr>
      <vt:lpstr>ANSI/IEEE Std.983-1986 SQA计划</vt:lpstr>
      <vt:lpstr>软件质量度量</vt:lpstr>
      <vt:lpstr>缺陷排除效率</vt:lpstr>
      <vt:lpstr>软件可靠性</vt:lpstr>
      <vt:lpstr>评测可靠性的方法</vt:lpstr>
      <vt:lpstr>评测可靠性的方法</vt:lpstr>
      <vt:lpstr>软件容错技术</vt:lpstr>
      <vt:lpstr>静态、动态冗余结构系统示例</vt:lpstr>
      <vt:lpstr>软件复审</vt:lpstr>
      <vt:lpstr>程序准确性证明</vt:lpstr>
      <vt:lpstr>软件质量认证标准</vt:lpstr>
      <vt:lpstr>12.8软件项目进度管理</vt:lpstr>
      <vt:lpstr>软件项目管理计划</vt:lpstr>
      <vt:lpstr>进度安排</vt:lpstr>
      <vt:lpstr>进度安排方法</vt:lpstr>
      <vt:lpstr>建立时间表</vt:lpstr>
      <vt:lpstr>时间表（Gantt图）描述示例</vt:lpstr>
      <vt:lpstr>PERT图</vt:lpstr>
      <vt:lpstr>工程网络图</vt:lpstr>
      <vt:lpstr>项目进度的跟踪管理</vt:lpstr>
      <vt:lpstr>小结</vt:lpstr>
      <vt:lpstr>PowerPoint 演示文稿</vt:lpstr>
    </vt:vector>
  </TitlesOfParts>
  <Company>nsd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第四部分  软件测试与维护</dc:title>
  <dc:creator>dou</dc:creator>
  <cp:lastModifiedBy>窦</cp:lastModifiedBy>
  <cp:revision>78</cp:revision>
  <dcterms:created xsi:type="dcterms:W3CDTF">2009-07-24T00:02:00Z</dcterms:created>
  <dcterms:modified xsi:type="dcterms:W3CDTF">2024-01-07T03:23:01Z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DFEE632138D94A4C9635163267EA5C88_12</vt:lpwstr>
  </property>
  <property fmtid="{D5CDD505-2E9C-101B-9397-08002B2CF9AE}" pid="3" name="KSOProductBuildVer">
    <vt:lpwstr>2052-12.1.0.16120</vt:lpwstr>
  </property>
</Properties>
</file>