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5"/>
  </p:notesMasterIdLst>
  <p:sldIdLst>
    <p:sldId id="256" r:id="rId3"/>
    <p:sldId id="257" r:id="rId4"/>
    <p:sldId id="258" r:id="rId5"/>
    <p:sldId id="260" r:id="rId6"/>
    <p:sldId id="261" r:id="rId7"/>
    <p:sldId id="396" r:id="rId8"/>
    <p:sldId id="262" r:id="rId9"/>
    <p:sldId id="263" r:id="rId10"/>
    <p:sldId id="259" r:id="rId11"/>
    <p:sldId id="404" r:id="rId12"/>
    <p:sldId id="264" r:id="rId13"/>
    <p:sldId id="405" r:id="rId14"/>
    <p:sldId id="268" r:id="rId15"/>
    <p:sldId id="267" r:id="rId16"/>
    <p:sldId id="265" r:id="rId17"/>
    <p:sldId id="266" r:id="rId18"/>
    <p:sldId id="397" r:id="rId19"/>
    <p:sldId id="270" r:id="rId20"/>
    <p:sldId id="271" r:id="rId21"/>
    <p:sldId id="446" r:id="rId22"/>
    <p:sldId id="272" r:id="rId23"/>
    <p:sldId id="274" r:id="rId24"/>
    <p:sldId id="273" r:id="rId25"/>
    <p:sldId id="400" r:id="rId26"/>
    <p:sldId id="406" r:id="rId27"/>
    <p:sldId id="531" r:id="rId28"/>
    <p:sldId id="398" r:id="rId29"/>
    <p:sldId id="401" r:id="rId30"/>
    <p:sldId id="402" r:id="rId31"/>
    <p:sldId id="532" r:id="rId32"/>
    <p:sldId id="533" r:id="rId33"/>
    <p:sldId id="534" r:id="rId34"/>
    <p:sldId id="535" r:id="rId35"/>
    <p:sldId id="536" r:id="rId36"/>
    <p:sldId id="537" r:id="rId37"/>
    <p:sldId id="538" r:id="rId38"/>
    <p:sldId id="539" r:id="rId39"/>
    <p:sldId id="540" r:id="rId40"/>
    <p:sldId id="541" r:id="rId41"/>
    <p:sldId id="542" r:id="rId42"/>
    <p:sldId id="543" r:id="rId43"/>
    <p:sldId id="544" r:id="rId44"/>
    <p:sldId id="545" r:id="rId45"/>
    <p:sldId id="546" r:id="rId46"/>
    <p:sldId id="547" r:id="rId47"/>
    <p:sldId id="548" r:id="rId48"/>
    <p:sldId id="447" r:id="rId49"/>
    <p:sldId id="407" r:id="rId50"/>
    <p:sldId id="409" r:id="rId51"/>
    <p:sldId id="410" r:id="rId52"/>
    <p:sldId id="411" r:id="rId53"/>
    <p:sldId id="412" r:id="rId54"/>
    <p:sldId id="413" r:id="rId55"/>
    <p:sldId id="414" r:id="rId56"/>
    <p:sldId id="415" r:id="rId57"/>
    <p:sldId id="416" r:id="rId58"/>
    <p:sldId id="417" r:id="rId59"/>
    <p:sldId id="418" r:id="rId60"/>
    <p:sldId id="419" r:id="rId61"/>
    <p:sldId id="452" r:id="rId62"/>
    <p:sldId id="453" r:id="rId63"/>
    <p:sldId id="420" r:id="rId64"/>
    <p:sldId id="421" r:id="rId66"/>
    <p:sldId id="422" r:id="rId67"/>
    <p:sldId id="423" r:id="rId68"/>
    <p:sldId id="424" r:id="rId69"/>
    <p:sldId id="425" r:id="rId70"/>
    <p:sldId id="426" r:id="rId71"/>
    <p:sldId id="427" r:id="rId72"/>
    <p:sldId id="428" r:id="rId73"/>
    <p:sldId id="429" r:id="rId74"/>
    <p:sldId id="430" r:id="rId75"/>
    <p:sldId id="431" r:id="rId76"/>
    <p:sldId id="436" r:id="rId77"/>
    <p:sldId id="437" r:id="rId78"/>
    <p:sldId id="438" r:id="rId79"/>
    <p:sldId id="439" r:id="rId80"/>
    <p:sldId id="440" r:id="rId81"/>
    <p:sldId id="441" r:id="rId82"/>
    <p:sldId id="442" r:id="rId83"/>
    <p:sldId id="445" r:id="rId84"/>
    <p:sldId id="448" r:id="rId85"/>
    <p:sldId id="290" r:id="rId86"/>
    <p:sldId id="347" r:id="rId87"/>
    <p:sldId id="348" r:id="rId88"/>
    <p:sldId id="449" r:id="rId89"/>
    <p:sldId id="456" r:id="rId90"/>
    <p:sldId id="454" r:id="rId91"/>
    <p:sldId id="457" r:id="rId92"/>
    <p:sldId id="455" r:id="rId93"/>
    <p:sldId id="458" r:id="rId94"/>
    <p:sldId id="291" r:id="rId95"/>
    <p:sldId id="292" r:id="rId96"/>
    <p:sldId id="349" r:id="rId97"/>
    <p:sldId id="350" r:id="rId98"/>
    <p:sldId id="351" r:id="rId99"/>
    <p:sldId id="352" r:id="rId100"/>
    <p:sldId id="353" r:id="rId101"/>
    <p:sldId id="354" r:id="rId102"/>
    <p:sldId id="293" r:id="rId103"/>
    <p:sldId id="355" r:id="rId104"/>
    <p:sldId id="356" r:id="rId105"/>
    <p:sldId id="357" r:id="rId106"/>
    <p:sldId id="360" r:id="rId107"/>
    <p:sldId id="361" r:id="rId108"/>
    <p:sldId id="362" r:id="rId109"/>
    <p:sldId id="364" r:id="rId110"/>
    <p:sldId id="365" r:id="rId111"/>
    <p:sldId id="366" r:id="rId112"/>
    <p:sldId id="367" r:id="rId113"/>
    <p:sldId id="369" r:id="rId114"/>
    <p:sldId id="370" r:id="rId115"/>
    <p:sldId id="372" r:id="rId116"/>
    <p:sldId id="374" r:id="rId117"/>
    <p:sldId id="375" r:id="rId118"/>
    <p:sldId id="294" r:id="rId119"/>
    <p:sldId id="296" r:id="rId120"/>
    <p:sldId id="297" r:id="rId121"/>
    <p:sldId id="298" r:id="rId122"/>
    <p:sldId id="399" r:id="rId123"/>
    <p:sldId id="302" r:id="rId124"/>
    <p:sldId id="627" r:id="rId125"/>
    <p:sldId id="628" r:id="rId126"/>
    <p:sldId id="632" r:id="rId127"/>
    <p:sldId id="629" r:id="rId128"/>
    <p:sldId id="633" r:id="rId129"/>
    <p:sldId id="634" r:id="rId130"/>
    <p:sldId id="635" r:id="rId131"/>
    <p:sldId id="636" r:id="rId132"/>
    <p:sldId id="637" r:id="rId133"/>
    <p:sldId id="638" r:id="rId134"/>
    <p:sldId id="639" r:id="rId135"/>
    <p:sldId id="640" r:id="rId136"/>
    <p:sldId id="641" r:id="rId137"/>
    <p:sldId id="642" r:id="rId138"/>
    <p:sldId id="643" r:id="rId139"/>
    <p:sldId id="644" r:id="rId140"/>
    <p:sldId id="645" r:id="rId141"/>
    <p:sldId id="646" r:id="rId142"/>
    <p:sldId id="647" r:id="rId143"/>
    <p:sldId id="648" r:id="rId144"/>
    <p:sldId id="649" r:id="rId145"/>
    <p:sldId id="651" r:id="rId146"/>
    <p:sldId id="652" r:id="rId147"/>
    <p:sldId id="653" r:id="rId148"/>
    <p:sldId id="654" r:id="rId149"/>
    <p:sldId id="655" r:id="rId150"/>
    <p:sldId id="656" r:id="rId151"/>
    <p:sldId id="657" r:id="rId152"/>
    <p:sldId id="658" r:id="rId153"/>
    <p:sldId id="659" r:id="rId154"/>
    <p:sldId id="660" r:id="rId155"/>
    <p:sldId id="661" r:id="rId156"/>
    <p:sldId id="662" r:id="rId157"/>
    <p:sldId id="663" r:id="rId158"/>
    <p:sldId id="664" r:id="rId159"/>
    <p:sldId id="650" r:id="rId160"/>
  </p:sldIdLst>
  <p:sldSz cx="9144000" cy="6858000" type="screen4x3"/>
  <p:notesSz cx="6858000" cy="9144000"/>
  <p:custDataLst>
    <p:tags r:id="rId16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0" d="100"/>
          <a:sy n="70" d="100"/>
        </p:scale>
        <p:origin x="138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notesMaster" Target="notesMasters/notesMaster1.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4" Type="http://schemas.openxmlformats.org/officeDocument/2006/relationships/tags" Target="tags/tag1.xml"/><Relationship Id="rId163" Type="http://schemas.openxmlformats.org/officeDocument/2006/relationships/tableStyles" Target="tableStyles.xml"/><Relationship Id="rId162" Type="http://schemas.openxmlformats.org/officeDocument/2006/relationships/viewProps" Target="viewProps.xml"/><Relationship Id="rId161" Type="http://schemas.openxmlformats.org/officeDocument/2006/relationships/presProps" Target="presProps.xml"/><Relationship Id="rId160" Type="http://schemas.openxmlformats.org/officeDocument/2006/relationships/slide" Target="slides/slide157.xml"/><Relationship Id="rId16" Type="http://schemas.openxmlformats.org/officeDocument/2006/relationships/slide" Target="slides/slide14.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3.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36F25D3-3DC6-440E-AAF1-89F201DA442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2EAB5C66-5DCC-4CC9-AFD1-2AF240B9C76E}"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a:spLocks noTextEdit="1"/>
          </p:cNvSpPr>
          <p:nvPr>
            <p:ph type="sldImg"/>
          </p:nvPr>
        </p:nvSpPr>
        <p:spPr>
          <a:xfrm>
            <a:off x="996950" y="415925"/>
            <a:ext cx="4859338" cy="3643313"/>
          </a:xfrm>
          <a:ln>
            <a:solidFill>
              <a:srgbClr val="000000">
                <a:alpha val="100000"/>
              </a:srgbClr>
            </a:solidFill>
            <a:miter lim="800000"/>
          </a:ln>
        </p:spPr>
      </p:sp>
      <p:sp>
        <p:nvSpPr>
          <p:cNvPr id="55299" name="Rectangle 3"/>
          <p:cNvSpPr>
            <a:spLocks noGrp="1"/>
          </p:cNvSpPr>
          <p:nvPr>
            <p:ph type="body" idx="1"/>
          </p:nvPr>
        </p:nvSpPr>
        <p:spPr>
          <a:xfrm>
            <a:off x="827088" y="4503738"/>
            <a:ext cx="5202237" cy="3973512"/>
          </a:xfrm>
          <a:noFill/>
          <a:ln>
            <a:noFill/>
          </a:ln>
        </p:spPr>
        <p:txBody>
          <a:bodyPr wrap="square" lIns="88690" tIns="44345" rIns="88690" bIns="44345" anchor="t" anchorCtr="0"/>
          <a:p>
            <a:pPr lvl="0" eaLnBrk="1" hangingPunct="1">
              <a:spcBef>
                <a:spcPct val="0"/>
              </a:spcBef>
            </a:pPr>
            <a:r>
              <a:rPr lang="en-US" altLang="zh-CN" dirty="0"/>
              <a:t>If anything I would be happy if you had a good understanding of these three keywords, when you leave this...</a:t>
            </a:r>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spcBef>
                <a:spcPct val="0"/>
              </a:spcBef>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
        <p:nvSpPr>
          <p:cNvPr id="101379" name="Rectangle 2"/>
          <p:cNvSpPr>
            <a:spLocks noTextEdit="1"/>
          </p:cNvSpPr>
          <p:nvPr>
            <p:ph type="sldImg"/>
          </p:nvPr>
        </p:nvSpPr>
        <p:spPr>
          <a:solidFill>
            <a:srgbClr val="FFFFFF">
              <a:alpha val="100000"/>
            </a:srgbClr>
          </a:solidFill>
          <a:ln>
            <a:solidFill>
              <a:srgbClr val="000000">
                <a:alpha val="100000"/>
              </a:srgbClr>
            </a:solidFill>
            <a:miter lim="800000"/>
          </a:ln>
        </p:spPr>
      </p:sp>
      <p:sp>
        <p:nvSpPr>
          <p:cNvPr id="101380" name="Rectangle 3"/>
          <p:cNvSpPr/>
          <p:nvPr>
            <p:ph type="body" idx="1"/>
          </p:nvPr>
        </p:nvSpPr>
        <p:spPr>
          <a:solidFill>
            <a:srgbClr val="FFFFFF">
              <a:alpha val="100000"/>
            </a:srgbClr>
          </a:solidFill>
          <a:ln>
            <a:solidFill>
              <a:srgbClr val="000000">
                <a:alpha val="100000"/>
              </a:srgbClr>
            </a:solidFill>
            <a:miter lim="800000"/>
          </a:ln>
        </p:spPr>
        <p:txBody>
          <a:bodyPr wrap="square" lIns="91440" tIns="45720" rIns="91440" bIns="45720" anchor="t" anchorCtr="0"/>
          <a:p>
            <a:pPr lvl="0" eaLnBrk="1" hangingPunct="1">
              <a:spcBef>
                <a:spcPct val="0"/>
              </a:spcBef>
            </a:pPr>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2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0D219FB6-4F03-4616-BDAE-B4FAA0038592}"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18"/>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26"/>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26A2490-66A4-4D67-AFAE-38E27FB53106}" type="slidenum">
              <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cSld name="标题，文本与媒体剪辑">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媒体占位符 3"/>
          <p:cNvSpPr>
            <a:spLocks noGrp="1"/>
          </p:cNvSpPr>
          <p:nvPr>
            <p:ph type="media" sz="half" idx="2"/>
          </p:nvPr>
        </p:nvSpPr>
        <p:spPr>
          <a:xfrm>
            <a:off x="4648200" y="1600200"/>
            <a:ext cx="4038600" cy="4525963"/>
          </a:xfrm>
          <a:prstGeom prst="rect">
            <a:avLst/>
          </a:prstGeo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endParaRPr kumimoji="0" lang="zh-CN" altLang="en-US" sz="2600" b="0" i="0" u="none" strike="noStrike" kern="1200" cap="none" spc="0" normalizeH="0" baseline="0" noProof="0" smtClean="0">
              <a:ln>
                <a:noFill/>
              </a:ln>
              <a:solidFill>
                <a:schemeClr val="tx1"/>
              </a:solidFill>
              <a:effectLst/>
              <a:uLnTx/>
              <a:uFillTx/>
              <a:latin typeface="+mn-lt"/>
              <a:ea typeface="+mn-ea"/>
              <a:cs typeface="+mn-cs"/>
            </a:endParaRPr>
          </a:p>
        </p:txBody>
      </p:sp>
      <p:sp>
        <p:nvSpPr>
          <p:cNvPr id="14" name="Rectangle 10"/>
          <p:cNvSpPr>
            <a:spLocks noGrp="1" noChangeArrowheads="1"/>
          </p:cNvSpPr>
          <p:nvPr>
            <p:ph type="ftr" sz="quarter" idx="3"/>
          </p:nvPr>
        </p:nvSpPr>
        <p:spPr>
          <a:xfrm>
            <a:off x="2667000" y="6356350"/>
            <a:ext cx="3352800" cy="365125"/>
          </a:xfrm>
          <a:prstGeom prst="rect">
            <a:avLst/>
          </a:prstGeom>
        </p:spPr>
        <p:txBody>
          <a:bodyPr vert="horz" wrap="square" lIns="0" tIns="0" rIns="0" bIns="0" numCol="1" anchor="b" anchorCtr="0" compatLnSpc="1"/>
          <a:lstStyle>
            <a:lvl1pPr fontAlgn="base">
              <a:spcBef>
                <a:spcPct val="0"/>
              </a:spcBef>
              <a:spcAft>
                <a:spcPct val="0"/>
              </a:spcAft>
              <a:defRPr smtClean="0">
                <a:solidFill>
                  <a:srgbClr val="045C75"/>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smtClean="0">
                <a:ln>
                  <a:noFill/>
                </a:ln>
                <a:solidFill>
                  <a:srgbClr val="045C75"/>
                </a:solidFill>
                <a:effectLst/>
                <a:uLnTx/>
                <a:uFillTx/>
                <a:latin typeface="+mn-lt"/>
                <a:ea typeface="+mn-ea"/>
                <a:cs typeface="+mn-cs"/>
              </a:rPr>
              <a:t>		</a:t>
            </a:r>
            <a:fld id="{A1CFD4FD-A6EF-49F7-A273-E19450EE2F8C}" type="slidenum">
              <a:rPr kumimoji="0" lang="en-US" altLang="zh-CN" sz="1200" b="0" i="0" u="none" strike="noStrike" kern="1200" cap="none" spc="0" normalizeH="0" baseline="0" noProof="0" smtClean="0">
                <a:ln>
                  <a:noFill/>
                </a:ln>
                <a:solidFill>
                  <a:srgbClr val="045C75"/>
                </a:solidFill>
                <a:effectLst/>
                <a:uLnTx/>
                <a:uFillTx/>
                <a:latin typeface="+mn-lt"/>
                <a:ea typeface="+mn-ea"/>
                <a:cs typeface="+mn-cs"/>
              </a:rPr>
            </a:fld>
            <a:endParaRPr kumimoji="0" lang="en-US" altLang="zh-CN"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标题，文本与图表">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图表占位符 3"/>
          <p:cNvSpPr>
            <a:spLocks noGrp="1"/>
          </p:cNvSpPr>
          <p:nvPr>
            <p:ph type="chart" sz="half" idx="2"/>
          </p:nvPr>
        </p:nvSpPr>
        <p:spPr>
          <a:xfrm>
            <a:off x="4648200" y="1600200"/>
            <a:ext cx="4038600" cy="4525963"/>
          </a:xfrm>
          <a:prstGeom prst="rect">
            <a:avLst/>
          </a:prstGeo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endParaRPr kumimoji="0" lang="zh-CN" altLang="en-US" sz="2600" b="0" i="0" u="none" strike="noStrike" kern="1200" cap="none" spc="0" normalizeH="0" baseline="0" noProof="0" smtClean="0">
              <a:ln>
                <a:noFill/>
              </a:ln>
              <a:solidFill>
                <a:schemeClr val="tx1"/>
              </a:solidFill>
              <a:effectLst/>
              <a:uLnTx/>
              <a:uFillTx/>
              <a:latin typeface="+mn-lt"/>
              <a:ea typeface="+mn-ea"/>
              <a:cs typeface="+mn-cs"/>
            </a:endParaRPr>
          </a:p>
        </p:txBody>
      </p:sp>
      <p:sp>
        <p:nvSpPr>
          <p:cNvPr id="14" name="Rectangle 10"/>
          <p:cNvSpPr>
            <a:spLocks noGrp="1" noChangeArrowheads="1"/>
          </p:cNvSpPr>
          <p:nvPr>
            <p:ph type="ftr" sz="quarter" idx="3"/>
          </p:nvPr>
        </p:nvSpPr>
        <p:spPr>
          <a:xfrm>
            <a:off x="2667000" y="6356350"/>
            <a:ext cx="3352800" cy="365125"/>
          </a:xfrm>
          <a:prstGeom prst="rect">
            <a:avLst/>
          </a:prstGeom>
        </p:spPr>
        <p:txBody>
          <a:bodyPr vert="horz" wrap="square" lIns="0" tIns="0" rIns="0" bIns="0" numCol="1" anchor="b" anchorCtr="0" compatLnSpc="1"/>
          <a:lstStyle>
            <a:lvl1pPr fontAlgn="base">
              <a:spcBef>
                <a:spcPct val="0"/>
              </a:spcBef>
              <a:spcAft>
                <a:spcPct val="0"/>
              </a:spcAft>
              <a:defRPr smtClean="0">
                <a:solidFill>
                  <a:srgbClr val="045C75"/>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smtClean="0">
                <a:ln>
                  <a:noFill/>
                </a:ln>
                <a:solidFill>
                  <a:srgbClr val="045C75"/>
                </a:solidFill>
                <a:effectLst/>
                <a:uLnTx/>
                <a:uFillTx/>
                <a:latin typeface="+mn-lt"/>
                <a:ea typeface="+mn-ea"/>
                <a:cs typeface="+mn-cs"/>
              </a:rPr>
              <a:t>		</a:t>
            </a:r>
            <a:fld id="{5FA498CA-E358-4D34-8791-609083618C2D}" type="slidenum">
              <a:rPr kumimoji="0" lang="en-US" altLang="zh-CN" sz="1200" b="0" i="0" u="none" strike="noStrike" kern="1200" cap="none" spc="0" normalizeH="0" baseline="0" noProof="0" smtClean="0">
                <a:ln>
                  <a:noFill/>
                </a:ln>
                <a:solidFill>
                  <a:srgbClr val="045C75"/>
                </a:solidFill>
                <a:effectLst/>
                <a:uLnTx/>
                <a:uFillTx/>
                <a:latin typeface="+mn-lt"/>
                <a:ea typeface="+mn-ea"/>
                <a:cs typeface="+mn-cs"/>
              </a:rPr>
            </a:fld>
            <a:endParaRPr kumimoji="0" lang="en-US" altLang="zh-CN" sz="1200" b="0" i="0" u="none" strike="noStrike" kern="1200" cap="none" spc="0" normalizeH="0" baseline="0" noProof="0" smtClean="0">
              <a:ln>
                <a:noFill/>
              </a:ln>
              <a:solidFill>
                <a:srgbClr val="045C75"/>
              </a:solidFill>
              <a:effectLst/>
              <a:uLnTx/>
              <a:uFillTx/>
              <a:latin typeface="+mn-lt"/>
              <a:ea typeface="+mn-ea"/>
              <a:cs typeface="+mn-cs"/>
            </a:endParaRPr>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1"/>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F500843-0BB6-4AB8-B9FE-DE26BF80AE9A}"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6DC4DE7-427A-4300-A7D8-626EE77A11DB}" type="slidenum">
              <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endParaRPr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4" name="单圆角矩形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日期占位符 4"/>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08B9FFEE-B3FD-4F40-8025-0285A603BE50}"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0" name="页脚占位符 5"/>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1" name="灯片编号占位符 6"/>
          <p:cNvSpPr>
            <a:spLocks noGrp="1"/>
          </p:cNvSpPr>
          <p:nvPr>
            <p:ph type="sldNum" sz="quarter" idx="4"/>
          </p:nvPr>
        </p:nvSpPr>
        <p:spPr>
          <a:xfrm>
            <a:off x="8077200" y="6356350"/>
            <a:ext cx="609600" cy="365125"/>
          </a:xfrm>
          <a:prstGeom prst="rect">
            <a:avLst/>
          </a:prstGeom>
        </p:spPr>
        <p:txBody>
          <a:bodyPr vert="horz" wrap="square" lIns="0" tIns="0" rIns="0" bIns="0" numCol="1" anchor="b"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6098555-C336-4F4D-B70A-4199D26CBEB6}"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p:sp>
        <p:nvSpPr>
          <p:cNvPr id="7" name="任意多边形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28" name="标题占位符 8"/>
          <p:cNvSpPr>
            <a:spLocks noGrp="1"/>
          </p:cNvSpPr>
          <p:nvPr>
            <p:ph type="title"/>
          </p:nvPr>
        </p:nvSpPr>
        <p:spPr>
          <a:xfrm>
            <a:off x="457200" y="704850"/>
            <a:ext cx="8229600" cy="1143000"/>
          </a:xfrm>
          <a:prstGeom prst="rect">
            <a:avLst/>
          </a:prstGeom>
          <a:noFill/>
          <a:ln w="9525">
            <a:noFill/>
          </a:ln>
        </p:spPr>
        <p:txBody>
          <a:bodyPr lIns="0" rIns="0" bIns="0" anchor="b" anchorCtr="0"/>
          <a:p>
            <a:pPr lvl="0"/>
            <a:r>
              <a:rPr lang="zh-CN" altLang="en-US" dirty="0"/>
              <a:t>单击此处编辑母版标题样式</a:t>
            </a:r>
            <a:endParaRPr lang="en-US" altLang="zh-CN" dirty="0"/>
          </a:p>
        </p:txBody>
      </p:sp>
      <p:sp>
        <p:nvSpPr>
          <p:cNvPr id="1029" name="文本占位符 29"/>
          <p:cNvSpPr>
            <a:spLocks noGrp="1"/>
          </p:cNvSpPr>
          <p:nvPr>
            <p:ph type="body" idx="1"/>
          </p:nvPr>
        </p:nvSpPr>
        <p:spPr>
          <a:xfrm>
            <a:off x="457200" y="1935163"/>
            <a:ext cx="82296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E1101B5-17D9-4CA7-B491-30A4465FC4C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lgn="r">
              <a:defRPr sz="1200">
                <a:solidFill>
                  <a:srgbClr val="045C75"/>
                </a:solidFill>
                <a:latin typeface="Constantia" panose="02030602050306030303"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977BDA9-BA40-482C-8C74-B4FF8C11605B}"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grpSp>
        <p:nvGrpSpPr>
          <p:cNvPr id="1033" name="组合 1"/>
          <p:cNvGrpSpPr/>
          <p:nvPr/>
        </p:nvGrpSpPr>
        <p:grpSpPr>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oleObject" Target="../embeddings/oleObject2.bin"/></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pn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jpe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12.png"/><Relationship Id="rId1"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bwMode="auto">
          <a:xfrm>
            <a:off x="500034" y="1000108"/>
            <a:ext cx="7851648" cy="182880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18288" bIns="0" numCol="1" anchor="b" anchorCtr="0" compatLnSpc="1">
            <a:normAutofit/>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软件工程基础与案例教程</a:t>
            </a:r>
            <a:br>
              <a:rPr kumimoji="0" lang="en-US" altLang="zh-CN"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br>
            <a:r>
              <a:rPr kumimoji="0" lang="en-US" altLang="zh-CN" sz="3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a:t>
            </a:r>
            <a:r>
              <a:rPr kumimoji="0" lang="zh-CN" altLang="en-US" sz="3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微课</a:t>
            </a:r>
            <a:r>
              <a:rPr kumimoji="0" lang="zh-CN" altLang="en-US" sz="3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视频版</a:t>
            </a:r>
            <a:r>
              <a:rPr kumimoji="0" lang="en-US" altLang="zh-CN" sz="3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a:t>
            </a:r>
            <a:endParaRPr kumimoji="0" lang="zh-CN" altLang="en-US" sz="3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
        <p:nvSpPr>
          <p:cNvPr id="8195" name="副标题 2"/>
          <p:cNvSpPr>
            <a:spLocks noGrp="1"/>
          </p:cNvSpPr>
          <p:nvPr>
            <p:ph type="subTitle" idx="1"/>
          </p:nvPr>
        </p:nvSpPr>
        <p:spPr>
          <a:xfrm>
            <a:off x="500063" y="3929063"/>
            <a:ext cx="7854950" cy="2163762"/>
          </a:xfrm>
        </p:spPr>
        <p:txBody>
          <a:bodyPr vert="horz" wrap="square" lIns="0" tIns="45720" rIns="18288" bIns="45720" anchor="t" anchorCtr="0"/>
          <a:p>
            <a:pPr marR="0" eaLnBrk="1" hangingPunct="1">
              <a:lnSpc>
                <a:spcPct val="90000"/>
              </a:lnSpc>
              <a:buClr>
                <a:srgbClr val="0BD0D9"/>
              </a:buClr>
              <a:buSzPct val="95000"/>
            </a:pPr>
            <a:r>
              <a:rPr lang="zh-CN" altLang="en-US" sz="2400" kern="1200" dirty="0">
                <a:latin typeface="+mn-lt"/>
                <a:ea typeface="+mn-ea"/>
                <a:cs typeface="+mn-cs"/>
              </a:rPr>
              <a:t>窦万峰</a:t>
            </a:r>
            <a:endParaRPr lang="en-US" altLang="zh-CN" sz="2400" kern="1200" dirty="0">
              <a:latin typeface="+mn-lt"/>
              <a:ea typeface="+mn-ea"/>
              <a:cs typeface="+mn-cs"/>
            </a:endParaRPr>
          </a:p>
          <a:p>
            <a:pPr marR="0" eaLnBrk="1" hangingPunct="1">
              <a:lnSpc>
                <a:spcPct val="90000"/>
              </a:lnSpc>
              <a:buClr>
                <a:srgbClr val="0BD0D9"/>
              </a:buClr>
              <a:buSzPct val="95000"/>
            </a:pPr>
            <a:r>
              <a:rPr lang="zh-CN" altLang="en-US" sz="2400" kern="1200" dirty="0">
                <a:latin typeface="+mn-lt"/>
                <a:ea typeface="+mn-ea"/>
                <a:cs typeface="+mn-cs"/>
              </a:rPr>
              <a:t>计算机与电子信息学院</a:t>
            </a:r>
            <a:r>
              <a:rPr lang="en-US" altLang="zh-CN" sz="2400" kern="1200" dirty="0">
                <a:latin typeface="+mn-lt"/>
                <a:ea typeface="+mn-ea"/>
                <a:cs typeface="+mn-cs"/>
              </a:rPr>
              <a:t>/</a:t>
            </a:r>
            <a:r>
              <a:rPr lang="zh-CN" altLang="en-US" sz="2400" kern="1200" dirty="0">
                <a:latin typeface="+mn-lt"/>
                <a:ea typeface="+mn-ea"/>
                <a:cs typeface="+mn-cs"/>
              </a:rPr>
              <a:t>人工智能学院</a:t>
            </a:r>
            <a:endParaRPr lang="en-US" altLang="zh-CN" sz="2400" kern="1200" dirty="0">
              <a:latin typeface="+mn-lt"/>
              <a:ea typeface="+mn-ea"/>
              <a:cs typeface="+mn-cs"/>
            </a:endParaRPr>
          </a:p>
          <a:p>
            <a:pPr marR="0" eaLnBrk="1" hangingPunct="1">
              <a:lnSpc>
                <a:spcPct val="90000"/>
              </a:lnSpc>
              <a:buClr>
                <a:srgbClr val="0BD0D9"/>
              </a:buClr>
              <a:buSzPct val="95000"/>
            </a:pPr>
            <a:r>
              <a:rPr lang="zh-CN" altLang="en-US" sz="2400" kern="1200" dirty="0">
                <a:latin typeface="+mn-lt"/>
                <a:ea typeface="+mn-ea"/>
                <a:cs typeface="+mn-cs"/>
              </a:rPr>
              <a:t>南京师范大学</a:t>
            </a:r>
            <a:endParaRPr lang="en-US" altLang="zh-CN" sz="2400" kern="1200" dirty="0">
              <a:latin typeface="+mn-lt"/>
              <a:ea typeface="+mn-ea"/>
              <a:cs typeface="+mn-cs"/>
            </a:endParaRPr>
          </a:p>
          <a:p>
            <a:pPr marR="0" eaLnBrk="1" hangingPunct="1">
              <a:lnSpc>
                <a:spcPct val="90000"/>
              </a:lnSpc>
              <a:buClr>
                <a:srgbClr val="0BD0D9"/>
              </a:buClr>
              <a:buSzPct val="95000"/>
            </a:pPr>
            <a:r>
              <a:rPr lang="en-US" altLang="zh-CN" sz="2400" kern="1200" dirty="0">
                <a:latin typeface="+mn-lt"/>
                <a:ea typeface="+mn-ea"/>
                <a:cs typeface="+mn-cs"/>
              </a:rPr>
              <a:t>2024</a:t>
            </a:r>
            <a:r>
              <a:rPr lang="zh-CN" altLang="en-US" sz="2400" kern="1200" dirty="0">
                <a:latin typeface="+mn-lt"/>
                <a:ea typeface="+mn-ea"/>
                <a:cs typeface="+mn-cs"/>
              </a:rPr>
              <a:t>年</a:t>
            </a:r>
            <a:r>
              <a:rPr lang="en-US" altLang="zh-CN" sz="2400" kern="1200" dirty="0">
                <a:latin typeface="+mn-lt"/>
                <a:ea typeface="+mn-ea"/>
                <a:cs typeface="+mn-cs"/>
              </a:rPr>
              <a:t>1</a:t>
            </a:r>
            <a:r>
              <a:rPr lang="zh-CN" altLang="en-US" sz="2400" kern="1200" dirty="0">
                <a:latin typeface="+mn-lt"/>
                <a:ea typeface="+mn-ea"/>
                <a:cs typeface="+mn-cs"/>
              </a:rPr>
              <a:t>月</a:t>
            </a:r>
            <a:endParaRPr lang="en-US" altLang="zh-CN" sz="2400" kern="1200" dirty="0">
              <a:latin typeface="+mn-lt"/>
              <a:ea typeface="+mn-ea"/>
              <a:cs typeface="+mn-cs"/>
            </a:endParaRPr>
          </a:p>
          <a:p>
            <a:pPr marR="0" eaLnBrk="1" hangingPunct="1">
              <a:lnSpc>
                <a:spcPct val="90000"/>
              </a:lnSpc>
              <a:buClr>
                <a:srgbClr val="0BD0D9"/>
              </a:buClr>
              <a:buSzPct val="95000"/>
            </a:pPr>
            <a:r>
              <a:rPr lang="en-US" altLang="zh-CN" sz="2400" kern="1200" dirty="0">
                <a:latin typeface="+mn-lt"/>
                <a:ea typeface="+mn-ea"/>
                <a:cs typeface="+mn-cs"/>
              </a:rPr>
              <a:t>douwanfeng@njnu.edu.cn</a:t>
            </a:r>
            <a:endParaRPr lang="zh-CN" altLang="en-US" sz="2400"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
          <p:cNvSpPr>
            <a:spLocks noGrp="1"/>
          </p:cNvSpPr>
          <p:nvPr>
            <p:ph type="title"/>
          </p:nvPr>
        </p:nvSpPr>
        <p:spPr/>
        <p:txBody>
          <a:bodyPr vert="horz" wrap="square" lIns="0" tIns="45720" rIns="0" bIns="0" anchor="b" anchorCtr="0"/>
          <a:p>
            <a:pPr>
              <a:buNone/>
            </a:pPr>
            <a:r>
              <a:rPr lang="zh-CN" altLang="en-US" dirty="0"/>
              <a:t>软件工程三要素</a:t>
            </a:r>
            <a:endParaRPr lang="zh-CN" altLang="en-US" dirty="0"/>
          </a:p>
        </p:txBody>
      </p:sp>
      <p:pic>
        <p:nvPicPr>
          <p:cNvPr id="17411" name="内容占位符 3"/>
          <p:cNvPicPr>
            <a:picLocks noGrp="1" noChangeAspect="1"/>
          </p:cNvPicPr>
          <p:nvPr>
            <p:ph idx="1"/>
          </p:nvPr>
        </p:nvPicPr>
        <p:blipFill>
          <a:blip r:embed="rId1"/>
          <a:stretch>
            <a:fillRect/>
          </a:stretch>
        </p:blipFill>
        <p:spPr>
          <a:xfrm>
            <a:off x="1835150" y="2349500"/>
            <a:ext cx="5353050" cy="3065780"/>
          </a:xfr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标题 1"/>
          <p:cNvSpPr>
            <a:spLocks noGrp="1"/>
          </p:cNvSpPr>
          <p:nvPr>
            <p:ph type="title"/>
          </p:nvPr>
        </p:nvSpPr>
        <p:spPr/>
        <p:txBody>
          <a:bodyPr vert="horz" wrap="square" lIns="0" tIns="45720" rIns="0" bIns="0" anchor="b" anchorCtr="0"/>
          <a:p>
            <a:pPr eaLnBrk="1" hangingPunct="1"/>
            <a:r>
              <a:rPr lang="zh-CN" altLang="en-US" dirty="0"/>
              <a:t>什么</a:t>
            </a:r>
            <a:r>
              <a:rPr lang="zh-CN" altLang="en-US" dirty="0"/>
              <a:t>是结对编程</a:t>
            </a:r>
            <a:endParaRPr lang="zh-CN" altLang="en-US" dirty="0"/>
          </a:p>
        </p:txBody>
      </p:sp>
      <p:sp>
        <p:nvSpPr>
          <p:cNvPr id="98307" name="内容占位符 2"/>
          <p:cNvSpPr>
            <a:spLocks noGrp="1"/>
          </p:cNvSpPr>
          <p:nvPr>
            <p:ph idx="1"/>
          </p:nvPr>
        </p:nvSpPr>
        <p:spPr/>
        <p:txBody>
          <a:bodyPr vert="horz" wrap="square" lIns="91440" tIns="45720" rIns="91440" bIns="45720" anchor="t" anchorCtr="0"/>
          <a:p>
            <a:pPr eaLnBrk="1" hangingPunct="1"/>
            <a:r>
              <a:rPr lang="zh-CN" altLang="en-US" dirty="0"/>
              <a:t>结对编程</a:t>
            </a:r>
            <a:r>
              <a:rPr lang="en-US" altLang="zh-CN" dirty="0"/>
              <a:t>(Pair-Programming) </a:t>
            </a:r>
            <a:r>
              <a:rPr lang="zh-CN" altLang="en-US" dirty="0"/>
              <a:t>是</a:t>
            </a:r>
            <a:r>
              <a:rPr lang="en-US" altLang="zh-CN" dirty="0"/>
              <a:t>XP</a:t>
            </a:r>
            <a:r>
              <a:rPr lang="zh-CN" altLang="en-US" dirty="0"/>
              <a:t>中非常重要的实践之一。</a:t>
            </a:r>
            <a:endParaRPr lang="en-US" altLang="zh-CN" dirty="0"/>
          </a:p>
          <a:p>
            <a:pPr eaLnBrk="1" hangingPunct="1"/>
            <a:r>
              <a:rPr lang="zh-CN" altLang="en-US" dirty="0"/>
              <a:t>定义：两个人坐在同一台计算机前面，使用相同的键盘和鼠标来开发同样的一个模块，一个称为驾驶者</a:t>
            </a:r>
            <a:r>
              <a:rPr lang="en-US" altLang="zh-CN" dirty="0"/>
              <a:t>(Driver)</a:t>
            </a:r>
            <a:r>
              <a:rPr lang="zh-CN" altLang="en-US" dirty="0"/>
              <a:t>，负责代码的键入，另外一个称为领航员</a:t>
            </a:r>
            <a:r>
              <a:rPr lang="en-US" altLang="zh-CN" dirty="0"/>
              <a:t>(Navigator)</a:t>
            </a:r>
            <a:r>
              <a:rPr lang="zh-CN" altLang="en-US" dirty="0"/>
              <a:t>，负责监看与决策，包括低级错误和方向性的错误。当出现的一个问题对其中一个人来说，难以解决，而恰好是另外一个人的强项的时候，那么角色就会发生转换。</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Rectangle 2"/>
          <p:cNvSpPr>
            <a:spLocks noGrp="1"/>
          </p:cNvSpPr>
          <p:nvPr>
            <p:ph type="title"/>
          </p:nvPr>
        </p:nvSpPr>
        <p:spPr/>
        <p:txBody>
          <a:bodyPr vert="horz" wrap="square" lIns="0" tIns="45720" rIns="0" bIns="0" anchor="b" anchorCtr="0"/>
          <a:p>
            <a:pPr eaLnBrk="1" hangingPunct="1"/>
            <a:r>
              <a:rPr lang="en-US" altLang="zh-CN" sz="3200" dirty="0">
                <a:latin typeface="Arial" panose="020B0604020202020204" pitchFamily="34" charset="0"/>
              </a:rPr>
              <a:t>Pair Programming</a:t>
            </a:r>
            <a:r>
              <a:rPr lang="zh-CN" altLang="en-US" sz="3200" dirty="0">
                <a:latin typeface="Arial" panose="020B0604020202020204" pitchFamily="34" charset="0"/>
              </a:rPr>
              <a:t>的角色</a:t>
            </a:r>
            <a:r>
              <a:rPr lang="en-US" altLang="zh-CN" sz="3200" dirty="0">
                <a:latin typeface="Arial" panose="020B0604020202020204" pitchFamily="34" charset="0"/>
              </a:rPr>
              <a:t>(Role)</a:t>
            </a:r>
            <a:endParaRPr lang="en-US" altLang="zh-CN" sz="3200" dirty="0">
              <a:latin typeface="Arial" panose="020B0604020202020204" pitchFamily="34" charset="0"/>
            </a:endParaRPr>
          </a:p>
        </p:txBody>
      </p:sp>
      <p:sp>
        <p:nvSpPr>
          <p:cNvPr id="99331" name="Rectangle 3"/>
          <p:cNvSpPr>
            <a:spLocks noGrp="1"/>
          </p:cNvSpPr>
          <p:nvPr>
            <p:ph type="body" sz="half" idx="1"/>
          </p:nvPr>
        </p:nvSpPr>
        <p:spPr>
          <a:xfrm>
            <a:off x="685800" y="1981200"/>
            <a:ext cx="6477000" cy="4114800"/>
          </a:xfrm>
        </p:spPr>
        <p:txBody>
          <a:bodyPr vert="horz" wrap="square" lIns="91440" tIns="45720" rIns="91440" bIns="45720" anchor="t" anchorCtr="0"/>
          <a:p>
            <a:pPr eaLnBrk="1" hangingPunct="1">
              <a:buClr>
                <a:srgbClr val="0BD0D9"/>
              </a:buClr>
              <a:buSzPct val="95000"/>
              <a:buFont typeface="Wingdings 2" panose="05020102010507070707" pitchFamily="18" charset="2"/>
            </a:pPr>
            <a:r>
              <a:rPr lang="en-US" altLang="zh-CN" sz="2800" dirty="0"/>
              <a:t>Driver  The one who types</a:t>
            </a:r>
            <a:endParaRPr lang="en-US" altLang="zh-CN" sz="2800" dirty="0"/>
          </a:p>
          <a:p>
            <a:pPr eaLnBrk="1" hangingPunct="1">
              <a:buClr>
                <a:srgbClr val="0BD0D9"/>
              </a:buClr>
              <a:buSzPct val="95000"/>
              <a:buFont typeface="Wingdings 2" panose="05020102010507070707" pitchFamily="18" charset="2"/>
            </a:pPr>
            <a:r>
              <a:rPr lang="en-US" altLang="zh-CN" sz="2800" dirty="0"/>
              <a:t>Navigator The one who watches the back</a:t>
            </a:r>
            <a:endParaRPr lang="en-US" altLang="zh-CN" sz="2800" dirty="0"/>
          </a:p>
          <a:p>
            <a:pPr eaLnBrk="1" hangingPunct="1">
              <a:buClr>
                <a:srgbClr val="0BD0D9"/>
              </a:buClr>
              <a:buSzPct val="95000"/>
              <a:buFont typeface="Wingdings 2" panose="05020102010507070707" pitchFamily="18" charset="2"/>
            </a:pPr>
            <a:r>
              <a:rPr lang="zh-CN" altLang="en-US" sz="2800" dirty="0"/>
              <a:t>角色可以互换的</a:t>
            </a:r>
            <a:endParaRPr lang="zh-CN" altLang="en-US" sz="2800"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Rectangle 1031"/>
          <p:cNvSpPr>
            <a:spLocks noGrp="1"/>
          </p:cNvSpPr>
          <p:nvPr>
            <p:ph idx="1"/>
          </p:nvPr>
        </p:nvSpPr>
        <p:spPr/>
        <p:txBody>
          <a:bodyPr vert="horz" wrap="square" lIns="91440" tIns="45720" rIns="91440" bIns="45720" anchor="t" anchorCtr="0"/>
          <a:p>
            <a:pPr eaLnBrk="1" hangingPunct="1">
              <a:lnSpc>
                <a:spcPct val="150000"/>
              </a:lnSpc>
              <a:buFontTx/>
              <a:buNone/>
            </a:pPr>
            <a:r>
              <a:rPr lang="zh-CN" altLang="en-US" sz="1600" dirty="0">
                <a:latin typeface="Arial" panose="020B0604020202020204" pitchFamily="34" charset="0"/>
              </a:rPr>
              <a:t>疑问：</a:t>
            </a:r>
            <a:endParaRPr lang="zh-CN" altLang="en-US" sz="16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600" dirty="0">
                <a:latin typeface="Arial" panose="020B0604020202020204" pitchFamily="34" charset="0"/>
              </a:rPr>
              <a:t> 一个程序两个人写是不是一种浪费（可是两份工资，双倍资源哦）？</a:t>
            </a:r>
            <a:endParaRPr lang="zh-CN" altLang="en-US" sz="16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600" dirty="0">
                <a:latin typeface="Arial" panose="020B0604020202020204" pitchFamily="34" charset="0"/>
              </a:rPr>
              <a:t> 编程从来是一个人的活动。学校里这么教的，一直以来也是做么做的。</a:t>
            </a:r>
            <a:endParaRPr lang="zh-CN" altLang="en-US" sz="16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600" dirty="0">
                <a:latin typeface="Arial" panose="020B0604020202020204" pitchFamily="34" charset="0"/>
              </a:rPr>
              <a:t> 我不喜欢被人盯着工作，这样我不自在，无法工作。</a:t>
            </a:r>
            <a:endParaRPr lang="zh-CN" altLang="en-US" sz="16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600" dirty="0">
                <a:latin typeface="Arial" panose="020B0604020202020204" pitchFamily="34" charset="0"/>
              </a:rPr>
              <a:t> 这个笨家伙老是问问题，他</a:t>
            </a:r>
            <a:r>
              <a:rPr lang="en-US" altLang="zh-CN" sz="1600" dirty="0">
                <a:latin typeface="Arial" panose="020B0604020202020204" pitchFamily="34" charset="0"/>
              </a:rPr>
              <a:t>/</a:t>
            </a:r>
            <a:r>
              <a:rPr lang="zh-CN" altLang="en-US" sz="1600" dirty="0">
                <a:latin typeface="Arial" panose="020B0604020202020204" pitchFamily="34" charset="0"/>
              </a:rPr>
              <a:t>她不会看书么？我都无法专心工作了。</a:t>
            </a:r>
            <a:endParaRPr lang="zh-CN" altLang="en-US" sz="1600" dirty="0">
              <a:latin typeface="Arial" panose="020B0604020202020204" pitchFamily="34" charset="0"/>
            </a:endParaRPr>
          </a:p>
          <a:p>
            <a:pPr eaLnBrk="1" hangingPunct="1">
              <a:lnSpc>
                <a:spcPct val="150000"/>
              </a:lnSpc>
              <a:buFontTx/>
              <a:buNone/>
            </a:pPr>
            <a:r>
              <a:rPr lang="zh-CN" altLang="en-US" sz="1600" dirty="0">
                <a:latin typeface="Arial" panose="020B0604020202020204" pitchFamily="34" charset="0"/>
              </a:rPr>
              <a:t>       </a:t>
            </a:r>
            <a:r>
              <a:rPr lang="en-US" altLang="zh-CN" sz="1600" dirty="0">
                <a:latin typeface="Arial" panose="020B0604020202020204" pitchFamily="34" charset="0"/>
              </a:rPr>
              <a:t>……</a:t>
            </a:r>
            <a:endParaRPr lang="en-US" altLang="zh-CN" sz="1600" dirty="0">
              <a:latin typeface="Arial" panose="020B0604020202020204" pitchFamily="34" charset="0"/>
            </a:endParaRPr>
          </a:p>
          <a:p>
            <a:pPr eaLnBrk="1" hangingPunct="1">
              <a:lnSpc>
                <a:spcPct val="150000"/>
              </a:lnSpc>
              <a:buFontTx/>
              <a:buNone/>
            </a:pPr>
            <a:r>
              <a:rPr lang="zh-CN" altLang="en-US" sz="1600" dirty="0">
                <a:latin typeface="Arial" panose="020B0604020202020204" pitchFamily="34" charset="0"/>
              </a:rPr>
              <a:t>另一方面：</a:t>
            </a:r>
            <a:endParaRPr lang="zh-CN" altLang="en-US" sz="16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600" dirty="0">
                <a:latin typeface="Arial" panose="020B0604020202020204" pitchFamily="34" charset="0"/>
              </a:rPr>
              <a:t> </a:t>
            </a:r>
            <a:r>
              <a:rPr lang="en-US" altLang="zh-CN" sz="1600" dirty="0">
                <a:latin typeface="Arial" panose="020B0604020202020204" pitchFamily="34" charset="0"/>
              </a:rPr>
              <a:t>Pair Programming</a:t>
            </a:r>
            <a:r>
              <a:rPr lang="zh-CN" altLang="en-US" sz="1600" dirty="0">
                <a:latin typeface="Arial" panose="020B0604020202020204" pitchFamily="34" charset="0"/>
              </a:rPr>
              <a:t>被很多的大师级程序员推崇；</a:t>
            </a:r>
            <a:endParaRPr lang="zh-CN" altLang="en-US" sz="16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600" dirty="0">
                <a:latin typeface="Arial" panose="020B0604020202020204" pitchFamily="34" charset="0"/>
              </a:rPr>
              <a:t>不少大学都展开对</a:t>
            </a:r>
            <a:r>
              <a:rPr lang="en-US" altLang="zh-CN" sz="1600" dirty="0">
                <a:latin typeface="Arial" panose="020B0604020202020204" pitchFamily="34" charset="0"/>
              </a:rPr>
              <a:t>Pair Programming</a:t>
            </a:r>
            <a:r>
              <a:rPr lang="zh-CN" altLang="en-US" sz="1600" dirty="0">
                <a:latin typeface="Arial" panose="020B0604020202020204" pitchFamily="34" charset="0"/>
              </a:rPr>
              <a:t>的研究，并得到正面的结论；</a:t>
            </a:r>
            <a:endParaRPr lang="zh-CN" altLang="en-US" sz="16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600" dirty="0">
                <a:latin typeface="Arial" panose="020B0604020202020204" pitchFamily="34" charset="0"/>
              </a:rPr>
              <a:t> 很多尝试过的</a:t>
            </a:r>
            <a:r>
              <a:rPr lang="en-US" altLang="zh-CN" sz="1600" dirty="0">
                <a:latin typeface="Arial" panose="020B0604020202020204" pitchFamily="34" charset="0"/>
              </a:rPr>
              <a:t>Developer</a:t>
            </a:r>
            <a:r>
              <a:rPr lang="zh-CN" altLang="en-US" sz="1600" dirty="0">
                <a:latin typeface="Arial" panose="020B0604020202020204" pitchFamily="34" charset="0"/>
              </a:rPr>
              <a:t>都开始喜欢</a:t>
            </a:r>
            <a:r>
              <a:rPr lang="en-US" altLang="zh-CN" sz="1600" dirty="0">
                <a:latin typeface="Arial" panose="020B0604020202020204" pitchFamily="34" charset="0"/>
              </a:rPr>
              <a:t>Pair Programming</a:t>
            </a:r>
            <a:r>
              <a:rPr lang="zh-CN" altLang="en-US" sz="1600" dirty="0">
                <a:latin typeface="Arial" panose="020B0604020202020204" pitchFamily="34" charset="0"/>
              </a:rPr>
              <a:t>。</a:t>
            </a:r>
            <a:endParaRPr lang="zh-CN" altLang="en-US" sz="1600" dirty="0">
              <a:latin typeface="Arial" panose="020B0604020202020204" pitchFamily="34" charset="0"/>
            </a:endParaRPr>
          </a:p>
        </p:txBody>
      </p:sp>
      <p:sp>
        <p:nvSpPr>
          <p:cNvPr id="100355" name="Rectangle 1026"/>
          <p:cNvSpPr>
            <a:spLocks noGrp="1"/>
          </p:cNvSpPr>
          <p:nvPr>
            <p:ph type="title"/>
          </p:nvPr>
        </p:nvSpPr>
        <p:spPr/>
        <p:txBody>
          <a:bodyPr vert="horz" wrap="square" lIns="0" tIns="45720" rIns="0" bIns="0" anchor="b" anchorCtr="0"/>
          <a:p>
            <a:pPr eaLnBrk="1" hangingPunct="1"/>
            <a:r>
              <a:rPr lang="en-US" altLang="zh-CN" sz="4800" dirty="0">
                <a:latin typeface="Arial" panose="020B0604020202020204" pitchFamily="34" charset="0"/>
              </a:rPr>
              <a:t>Pair Programming</a:t>
            </a:r>
            <a:r>
              <a:rPr lang="zh-CN" altLang="en-US" sz="4800" dirty="0">
                <a:latin typeface="Arial" panose="020B0604020202020204" pitchFamily="34" charset="0"/>
              </a:rPr>
              <a:t>的疑问</a:t>
            </a:r>
            <a:endParaRPr lang="zh-CN" altLang="en-US" sz="4800" dirty="0">
              <a:latin typeface="Arial" panose="020B0604020202020204"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Rectangle 2"/>
          <p:cNvSpPr>
            <a:spLocks noGrp="1"/>
          </p:cNvSpPr>
          <p:nvPr>
            <p:ph type="title"/>
          </p:nvPr>
        </p:nvSpPr>
        <p:spPr/>
        <p:txBody>
          <a:bodyPr vert="horz" wrap="square" lIns="0" tIns="45720" rIns="0" bIns="0" anchor="b" anchorCtr="0"/>
          <a:p>
            <a:pPr eaLnBrk="1" hangingPunct="1"/>
            <a:r>
              <a:rPr lang="en-US" altLang="zh-CN" sz="4400" dirty="0">
                <a:latin typeface="Arial" panose="020B0604020202020204" pitchFamily="34" charset="0"/>
              </a:rPr>
              <a:t>Pair Programming</a:t>
            </a:r>
            <a:r>
              <a:rPr lang="zh-CN" altLang="en-US" sz="4400" dirty="0">
                <a:latin typeface="Arial" panose="020B0604020202020204" pitchFamily="34" charset="0"/>
              </a:rPr>
              <a:t>和</a:t>
            </a:r>
            <a:r>
              <a:rPr lang="en-US" altLang="zh-CN" sz="4400" dirty="0">
                <a:latin typeface="Arial" panose="020B0604020202020204" pitchFamily="34" charset="0"/>
              </a:rPr>
              <a:t>Solo Programming</a:t>
            </a:r>
            <a:r>
              <a:rPr lang="zh-CN" altLang="en-US" sz="4400" dirty="0">
                <a:latin typeface="Arial" panose="020B0604020202020204" pitchFamily="34" charset="0"/>
              </a:rPr>
              <a:t>的比较</a:t>
            </a:r>
            <a:endParaRPr lang="zh-CN" altLang="en-US" sz="4400" dirty="0">
              <a:latin typeface="Arial" panose="020B0604020202020204" pitchFamily="34" charset="0"/>
            </a:endParaRPr>
          </a:p>
        </p:txBody>
      </p:sp>
      <p:sp>
        <p:nvSpPr>
          <p:cNvPr id="102403" name="Rectangle 3"/>
          <p:cNvSpPr>
            <a:spLocks noGrp="1"/>
          </p:cNvSpPr>
          <p:nvPr>
            <p:ph idx="1"/>
          </p:nvPr>
        </p:nvSpPr>
        <p:spPr>
          <a:xfrm>
            <a:off x="685800" y="1981200"/>
            <a:ext cx="7772400" cy="4114800"/>
          </a:xfrm>
        </p:spPr>
        <p:txBody>
          <a:bodyPr vert="horz" wrap="square" lIns="91440" tIns="45720" rIns="91440" bIns="45720" anchor="t" anchorCtr="0"/>
          <a:p>
            <a:pPr eaLnBrk="1" hangingPunct="1">
              <a:lnSpc>
                <a:spcPct val="150000"/>
              </a:lnSpc>
              <a:buFontTx/>
              <a:buNone/>
            </a:pPr>
            <a:r>
              <a:rPr lang="zh-CN" altLang="en-US" sz="2400" dirty="0">
                <a:latin typeface="Arial" panose="020B0604020202020204" pitchFamily="34" charset="0"/>
              </a:rPr>
              <a:t>一些研究数据：</a:t>
            </a:r>
            <a:endParaRPr lang="zh-CN" altLang="en-US" sz="2400" dirty="0">
              <a:latin typeface="Arial" panose="020B0604020202020204" pitchFamily="34" charset="0"/>
            </a:endParaRPr>
          </a:p>
          <a:p>
            <a:pPr eaLnBrk="1" hangingPunct="1">
              <a:lnSpc>
                <a:spcPct val="150000"/>
              </a:lnSpc>
              <a:buFontTx/>
              <a:buNone/>
            </a:pPr>
            <a:r>
              <a:rPr lang="zh-CN" altLang="en-US" sz="2400" dirty="0">
                <a:latin typeface="Arial" panose="020B0604020202020204" pitchFamily="34" charset="0"/>
              </a:rPr>
              <a:t>	</a:t>
            </a:r>
            <a:r>
              <a:rPr lang="en-US" altLang="zh-CN" sz="2400" dirty="0">
                <a:latin typeface="Arial" panose="020B0604020202020204" pitchFamily="34" charset="0"/>
              </a:rPr>
              <a:t>1999</a:t>
            </a:r>
            <a:r>
              <a:rPr lang="zh-CN" altLang="en-US" sz="2400" dirty="0">
                <a:latin typeface="Arial" panose="020B0604020202020204" pitchFamily="34" charset="0"/>
              </a:rPr>
              <a:t>年，</a:t>
            </a:r>
            <a:r>
              <a:rPr lang="en-US" altLang="zh-CN" sz="2400" dirty="0">
                <a:latin typeface="Arial" panose="020B0604020202020204" pitchFamily="34" charset="0"/>
              </a:rPr>
              <a:t>University of Uath.</a:t>
            </a:r>
            <a:r>
              <a:rPr lang="zh-CN" altLang="en-US" sz="2400" dirty="0">
                <a:latin typeface="Arial" panose="020B0604020202020204" pitchFamily="34" charset="0"/>
              </a:rPr>
              <a:t>两组学生，一组独自工作，一组</a:t>
            </a:r>
            <a:r>
              <a:rPr lang="en-US" altLang="zh-CN" sz="2400" dirty="0">
                <a:latin typeface="Arial" panose="020B0604020202020204" pitchFamily="34" charset="0"/>
              </a:rPr>
              <a:t>Pair Programming</a:t>
            </a:r>
            <a:r>
              <a:rPr lang="zh-CN" altLang="en-US" sz="2400" dirty="0">
                <a:latin typeface="Arial" panose="020B0604020202020204" pitchFamily="34" charset="0"/>
              </a:rPr>
              <a:t>。</a:t>
            </a:r>
            <a:endParaRPr lang="zh-CN" altLang="en-US" sz="2400" dirty="0">
              <a:latin typeface="Arial" panose="020B0604020202020204" pitchFamily="34" charset="0"/>
            </a:endParaRPr>
          </a:p>
        </p:txBody>
      </p:sp>
      <p:graphicFrame>
        <p:nvGraphicFramePr>
          <p:cNvPr id="102404" name="Object 5"/>
          <p:cNvGraphicFramePr>
            <a:graphicFrameLocks noChangeAspect="1"/>
          </p:cNvGraphicFramePr>
          <p:nvPr/>
        </p:nvGraphicFramePr>
        <p:xfrm>
          <a:off x="1568450" y="3933825"/>
          <a:ext cx="6007100" cy="1903413"/>
        </p:xfrm>
        <a:graphic>
          <a:graphicData uri="http://schemas.openxmlformats.org/presentationml/2006/ole">
            <mc:AlternateContent xmlns:mc="http://schemas.openxmlformats.org/markup-compatibility/2006">
              <mc:Choice xmlns:v="urn:schemas-microsoft-com:vml" Requires="v">
                <p:oleObj spid="_x0000_s3077" name="" r:id="rId1" imgW="3886200" imgH="1231900" progId="Photoshop.Image.4">
                  <p:embed/>
                </p:oleObj>
              </mc:Choice>
              <mc:Fallback>
                <p:oleObj name="" r:id="rId1" imgW="3886200" imgH="1231900" progId="Photoshop.Image.4">
                  <p:embed/>
                  <p:pic>
                    <p:nvPicPr>
                      <p:cNvPr id="0" name="图片 3076"/>
                      <p:cNvPicPr/>
                      <p:nvPr/>
                    </p:nvPicPr>
                    <p:blipFill>
                      <a:blip r:embed="rId2"/>
                      <a:stretch>
                        <a:fillRect/>
                      </a:stretch>
                    </p:blipFill>
                    <p:spPr>
                      <a:xfrm>
                        <a:off x="1568450" y="3933825"/>
                        <a:ext cx="6007100" cy="1903413"/>
                      </a:xfrm>
                      <a:prstGeom prst="rect">
                        <a:avLst/>
                      </a:prstGeom>
                      <a:noFill/>
                      <a:ln w="38100">
                        <a:noFill/>
                        <a:miter/>
                      </a:ln>
                    </p:spPr>
                  </p:pic>
                </p:oleObj>
              </mc:Fallback>
            </mc:AlternateContent>
          </a:graphicData>
        </a:graphic>
      </p:graphicFrame>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Rectangle 2"/>
          <p:cNvSpPr>
            <a:spLocks noGrp="1"/>
          </p:cNvSpPr>
          <p:nvPr>
            <p:ph type="title"/>
          </p:nvPr>
        </p:nvSpPr>
        <p:spPr>
          <a:xfrm>
            <a:off x="685800" y="304800"/>
            <a:ext cx="7772400" cy="1143000"/>
          </a:xfrm>
        </p:spPr>
        <p:txBody>
          <a:bodyPr vert="horz" wrap="square" lIns="0" tIns="45720" rIns="0" bIns="0" anchor="b" anchorCtr="0"/>
          <a:p>
            <a:pPr eaLnBrk="1" hangingPunct="1"/>
            <a:r>
              <a:rPr lang="zh-CN" altLang="en-US" sz="4000" b="1" dirty="0">
                <a:solidFill>
                  <a:schemeClr val="tx1"/>
                </a:solidFill>
                <a:latin typeface="Arial" panose="020B0604020202020204" pitchFamily="34" charset="0"/>
              </a:rPr>
              <a:t>不间断的</a:t>
            </a:r>
            <a:r>
              <a:rPr lang="en-US" altLang="zh-CN" sz="4000" b="1" dirty="0">
                <a:solidFill>
                  <a:schemeClr val="tx1"/>
                </a:solidFill>
                <a:latin typeface="Arial" panose="020B0604020202020204" pitchFamily="34" charset="0"/>
              </a:rPr>
              <a:t>Code Review</a:t>
            </a:r>
            <a:endParaRPr lang="en-US" altLang="zh-CN" sz="4000" b="1" dirty="0">
              <a:solidFill>
                <a:schemeClr val="tx1"/>
              </a:solidFill>
              <a:latin typeface="Arial" panose="020B0604020202020204" pitchFamily="34" charset="0"/>
            </a:endParaRPr>
          </a:p>
        </p:txBody>
      </p:sp>
      <p:sp>
        <p:nvSpPr>
          <p:cNvPr id="103427" name="Rectangle 4"/>
          <p:cNvSpPr>
            <a:spLocks noGrp="1"/>
          </p:cNvSpPr>
          <p:nvPr>
            <p:ph idx="1"/>
          </p:nvPr>
        </p:nvSpPr>
        <p:spPr>
          <a:xfrm>
            <a:off x="457200" y="3071813"/>
            <a:ext cx="3733800" cy="3054350"/>
          </a:xfrm>
        </p:spPr>
        <p:txBody>
          <a:bodyPr vert="horz" wrap="square" lIns="91440" tIns="45720" rIns="91440" bIns="45720" anchor="t" anchorCtr="0"/>
          <a:p>
            <a:pPr eaLnBrk="1" hangingPunct="1">
              <a:lnSpc>
                <a:spcPct val="125000"/>
              </a:lnSpc>
              <a:buFontTx/>
              <a:buNone/>
            </a:pPr>
            <a:r>
              <a:rPr lang="en-US" altLang="zh-CN" sz="2000" dirty="0">
                <a:latin typeface="Arial" panose="020B0604020202020204" pitchFamily="34" charset="0"/>
              </a:rPr>
              <a:t>1.   Peer Code Review</a:t>
            </a:r>
            <a:r>
              <a:rPr lang="zh-CN" altLang="en-US" sz="2000" dirty="0">
                <a:latin typeface="Arial" panose="020B0604020202020204" pitchFamily="34" charset="0"/>
              </a:rPr>
              <a:t>，即程序员之间的互相</a:t>
            </a:r>
            <a:r>
              <a:rPr lang="en-US" altLang="zh-CN" sz="2000" dirty="0">
                <a:latin typeface="Arial" panose="020B0604020202020204" pitchFamily="34" charset="0"/>
              </a:rPr>
              <a:t>Review</a:t>
            </a:r>
            <a:endParaRPr lang="en-US" altLang="zh-CN" sz="2000" dirty="0">
              <a:latin typeface="Arial" panose="020B0604020202020204" pitchFamily="34" charset="0"/>
            </a:endParaRPr>
          </a:p>
          <a:p>
            <a:pPr eaLnBrk="1" hangingPunct="1">
              <a:lnSpc>
                <a:spcPct val="125000"/>
              </a:lnSpc>
              <a:buFont typeface="Wingdings 2" panose="05020102010507070707" pitchFamily="18" charset="2"/>
              <a:buChar char=""/>
            </a:pPr>
            <a:r>
              <a:rPr lang="zh-CN" altLang="en-US" sz="2000" dirty="0">
                <a:latin typeface="Arial" panose="020B0604020202020204" pitchFamily="34" charset="0"/>
              </a:rPr>
              <a:t>缺乏</a:t>
            </a:r>
            <a:r>
              <a:rPr lang="en-US" altLang="zh-CN" sz="2000" dirty="0">
                <a:latin typeface="Arial" panose="020B0604020202020204" pitchFamily="34" charset="0"/>
              </a:rPr>
              <a:t>Design Review</a:t>
            </a:r>
            <a:endParaRPr lang="en-US" altLang="zh-CN" sz="2000" dirty="0">
              <a:latin typeface="Arial" panose="020B0604020202020204" pitchFamily="34" charset="0"/>
            </a:endParaRPr>
          </a:p>
          <a:p>
            <a:pPr eaLnBrk="1" hangingPunct="1">
              <a:lnSpc>
                <a:spcPct val="125000"/>
              </a:lnSpc>
              <a:buFont typeface="Wingdings 2" panose="05020102010507070707" pitchFamily="18" charset="2"/>
              <a:buChar char=""/>
            </a:pPr>
            <a:r>
              <a:rPr lang="zh-CN" altLang="en-US" sz="2000" dirty="0">
                <a:latin typeface="Arial" panose="020B0604020202020204" pitchFamily="34" charset="0"/>
              </a:rPr>
              <a:t>不能持久</a:t>
            </a:r>
            <a:r>
              <a:rPr lang="en-US" altLang="zh-CN" sz="2000" dirty="0">
                <a:latin typeface="Arial" panose="020B0604020202020204" pitchFamily="34" charset="0"/>
              </a:rPr>
              <a:t>,</a:t>
            </a:r>
            <a:r>
              <a:rPr lang="zh-CN" altLang="en-US" sz="2000" dirty="0">
                <a:latin typeface="Arial" panose="020B0604020202020204" pitchFamily="34" charset="0"/>
              </a:rPr>
              <a:t>定时</a:t>
            </a:r>
            <a:r>
              <a:rPr lang="en-US" altLang="zh-CN" sz="2000" dirty="0">
                <a:latin typeface="Arial" panose="020B0604020202020204" pitchFamily="34" charset="0"/>
              </a:rPr>
              <a:t>Code Review</a:t>
            </a:r>
            <a:endParaRPr lang="en-US" altLang="zh-CN" sz="2000" dirty="0">
              <a:latin typeface="Arial" panose="020B0604020202020204" pitchFamily="34" charset="0"/>
            </a:endParaRPr>
          </a:p>
          <a:p>
            <a:pPr eaLnBrk="1" hangingPunct="1">
              <a:lnSpc>
                <a:spcPct val="125000"/>
              </a:lnSpc>
              <a:buFont typeface="Wingdings 2" panose="05020102010507070707" pitchFamily="18" charset="2"/>
              <a:buChar char=""/>
            </a:pPr>
            <a:r>
              <a:rPr lang="zh-CN" altLang="en-US" sz="2000" dirty="0">
                <a:latin typeface="Arial" panose="020B0604020202020204" pitchFamily="34" charset="0"/>
              </a:rPr>
              <a:t>对需求和设计的不了解导致无法实现有效的</a:t>
            </a:r>
            <a:r>
              <a:rPr lang="en-US" altLang="zh-CN" sz="2000" dirty="0">
                <a:latin typeface="Arial" panose="020B0604020202020204" pitchFamily="34" charset="0"/>
              </a:rPr>
              <a:t>Review</a:t>
            </a:r>
            <a:endParaRPr lang="en-US" altLang="zh-CN" sz="2000" dirty="0">
              <a:latin typeface="Arial" panose="020B0604020202020204" pitchFamily="34" charset="0"/>
            </a:endParaRPr>
          </a:p>
        </p:txBody>
      </p:sp>
      <p:sp>
        <p:nvSpPr>
          <p:cNvPr id="103428" name="Rectangle 5"/>
          <p:cNvSpPr/>
          <p:nvPr/>
        </p:nvSpPr>
        <p:spPr>
          <a:xfrm>
            <a:off x="4724400" y="3071813"/>
            <a:ext cx="3962400" cy="3054350"/>
          </a:xfrm>
          <a:prstGeom prst="rect">
            <a:avLst/>
          </a:prstGeom>
          <a:noFill/>
          <a:ln w="9525">
            <a:noFill/>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342900" lvl="0" indent="-342900" eaLnBrk="1" hangingPunct="1">
              <a:lnSpc>
                <a:spcPct val="125000"/>
              </a:lnSpc>
              <a:buClrTx/>
              <a:buSzTx/>
              <a:buFontTx/>
              <a:buNone/>
            </a:pPr>
            <a:r>
              <a:rPr lang="en-US" altLang="zh-CN" sz="2000" dirty="0">
                <a:latin typeface="Arial" panose="020B0604020202020204" pitchFamily="34" charset="0"/>
              </a:rPr>
              <a:t>2.   Team Code Review</a:t>
            </a:r>
            <a:endParaRPr lang="en-US" altLang="zh-CN" sz="2000" dirty="0">
              <a:latin typeface="Arial" panose="020B0604020202020204" pitchFamily="34" charset="0"/>
            </a:endParaRPr>
          </a:p>
          <a:p>
            <a:pPr marL="342900" lvl="0" indent="-342900" eaLnBrk="1" hangingPunct="1">
              <a:lnSpc>
                <a:spcPct val="125000"/>
              </a:lnSpc>
              <a:buClrTx/>
              <a:buSzTx/>
              <a:buFontTx/>
              <a:buChar char="•"/>
            </a:pPr>
            <a:r>
              <a:rPr lang="zh-CN" altLang="en-US" sz="2000" dirty="0">
                <a:latin typeface="Arial" panose="020B0604020202020204" pitchFamily="34" charset="0"/>
              </a:rPr>
              <a:t>什么时候开会做</a:t>
            </a:r>
            <a:r>
              <a:rPr lang="en-US" altLang="zh-CN" sz="2000" dirty="0">
                <a:latin typeface="Arial" panose="020B0604020202020204" pitchFamily="34" charset="0"/>
              </a:rPr>
              <a:t>Review</a:t>
            </a:r>
            <a:r>
              <a:rPr lang="zh-CN" altLang="en-US" sz="2000" dirty="0">
                <a:latin typeface="Arial" panose="020B0604020202020204" pitchFamily="34" charset="0"/>
              </a:rPr>
              <a:t>？不可能</a:t>
            </a:r>
            <a:r>
              <a:rPr lang="en-US" altLang="zh-CN" sz="2000" dirty="0">
                <a:latin typeface="Arial" panose="020B0604020202020204" pitchFamily="34" charset="0"/>
              </a:rPr>
              <a:t>Team</a:t>
            </a:r>
            <a:r>
              <a:rPr lang="zh-CN" altLang="en-US" sz="2000" dirty="0">
                <a:latin typeface="Arial" panose="020B0604020202020204" pitchFamily="34" charset="0"/>
              </a:rPr>
              <a:t>天天开会</a:t>
            </a:r>
            <a:endParaRPr lang="zh-CN" altLang="en-US" sz="2000" dirty="0">
              <a:latin typeface="Arial" panose="020B0604020202020204" pitchFamily="34" charset="0"/>
            </a:endParaRPr>
          </a:p>
          <a:p>
            <a:pPr marL="342900" lvl="0" indent="-342900" eaLnBrk="1" hangingPunct="1">
              <a:lnSpc>
                <a:spcPct val="125000"/>
              </a:lnSpc>
              <a:buClrTx/>
              <a:buSzTx/>
              <a:buFontTx/>
              <a:buChar char="•"/>
            </a:pPr>
            <a:r>
              <a:rPr lang="zh-CN" altLang="en-US" sz="2000" dirty="0">
                <a:latin typeface="Arial" panose="020B0604020202020204" pitchFamily="34" charset="0"/>
              </a:rPr>
              <a:t>无法对所有的设计和</a:t>
            </a:r>
            <a:r>
              <a:rPr lang="en-US" altLang="zh-CN" sz="2000" dirty="0">
                <a:latin typeface="Arial" panose="020B0604020202020204" pitchFamily="34" charset="0"/>
              </a:rPr>
              <a:t>Code</a:t>
            </a:r>
            <a:r>
              <a:rPr lang="zh-CN" altLang="en-US" sz="2000" dirty="0">
                <a:latin typeface="Arial" panose="020B0604020202020204" pitchFamily="34" charset="0"/>
              </a:rPr>
              <a:t>进行</a:t>
            </a:r>
            <a:r>
              <a:rPr lang="en-US" altLang="zh-CN" sz="2000" dirty="0">
                <a:latin typeface="Arial" panose="020B0604020202020204" pitchFamily="34" charset="0"/>
              </a:rPr>
              <a:t>Review</a:t>
            </a:r>
            <a:endParaRPr lang="en-US" altLang="zh-CN" sz="2000" dirty="0">
              <a:latin typeface="Arial" panose="020B0604020202020204" pitchFamily="34" charset="0"/>
            </a:endParaRPr>
          </a:p>
          <a:p>
            <a:pPr marL="342900" lvl="0" indent="-342900" eaLnBrk="1" hangingPunct="1">
              <a:lnSpc>
                <a:spcPct val="125000"/>
              </a:lnSpc>
              <a:buClrTx/>
              <a:buSzTx/>
              <a:buFontTx/>
              <a:buChar char="•"/>
            </a:pPr>
            <a:r>
              <a:rPr lang="zh-CN" altLang="en-US" sz="2000" dirty="0">
                <a:latin typeface="Arial" panose="020B0604020202020204" pitchFamily="34" charset="0"/>
              </a:rPr>
              <a:t>面子问题</a:t>
            </a:r>
            <a:endParaRPr lang="zh-CN" altLang="en-US" sz="2000" dirty="0">
              <a:latin typeface="Arial" panose="020B0604020202020204" pitchFamily="34" charset="0"/>
            </a:endParaRPr>
          </a:p>
          <a:p>
            <a:pPr marL="342900" lvl="0" indent="-342900" eaLnBrk="1" hangingPunct="1">
              <a:lnSpc>
                <a:spcPct val="125000"/>
              </a:lnSpc>
              <a:buClrTx/>
              <a:buSzTx/>
              <a:buFontTx/>
              <a:buChar char="•"/>
            </a:pPr>
            <a:r>
              <a:rPr lang="zh-CN" altLang="en-US" sz="2000" dirty="0">
                <a:latin typeface="Arial" panose="020B0604020202020204" pitchFamily="34" charset="0"/>
              </a:rPr>
              <a:t>效率低</a:t>
            </a:r>
            <a:endParaRPr lang="en-US" altLang="zh-CN" sz="2000" dirty="0">
              <a:latin typeface="Arial" panose="020B0604020202020204" pitchFamily="34" charset="0"/>
            </a:endParaRPr>
          </a:p>
        </p:txBody>
      </p:sp>
      <p:sp>
        <p:nvSpPr>
          <p:cNvPr id="103429" name="Text Box 6"/>
          <p:cNvSpPr txBox="1"/>
          <p:nvPr/>
        </p:nvSpPr>
        <p:spPr>
          <a:xfrm>
            <a:off x="571500" y="2071688"/>
            <a:ext cx="7643813" cy="1016000"/>
          </a:xfrm>
          <a:prstGeom prst="rect">
            <a:avLst/>
          </a:prstGeom>
          <a:noFill/>
          <a:ln w="9525">
            <a:noFill/>
          </a:ln>
        </p:spPr>
        <p:txBody>
          <a:bodyPr>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lnSpc>
                <a:spcPct val="125000"/>
              </a:lnSpc>
              <a:buClrTx/>
              <a:buSzTx/>
              <a:buFontTx/>
              <a:buNone/>
            </a:pPr>
            <a:r>
              <a:rPr lang="zh-CN" altLang="en-US" sz="2400" dirty="0">
                <a:latin typeface="Arial" panose="020B0604020202020204" pitchFamily="34" charset="0"/>
              </a:rPr>
              <a:t>传统开发过程的</a:t>
            </a:r>
            <a:r>
              <a:rPr lang="en-US" altLang="zh-CN" sz="2400" dirty="0">
                <a:latin typeface="Arial" panose="020B0604020202020204" pitchFamily="34" charset="0"/>
              </a:rPr>
              <a:t>Review</a:t>
            </a:r>
            <a:r>
              <a:rPr lang="zh-CN" altLang="en-US" sz="2400" dirty="0">
                <a:latin typeface="Arial" panose="020B0604020202020204" pitchFamily="34" charset="0"/>
              </a:rPr>
              <a:t>（例如印度的</a:t>
            </a:r>
            <a:r>
              <a:rPr lang="en-US" altLang="zh-CN" sz="2400" dirty="0">
                <a:latin typeface="Arial" panose="020B0604020202020204" pitchFamily="34" charset="0"/>
              </a:rPr>
              <a:t>InfoSys</a:t>
            </a:r>
            <a:r>
              <a:rPr lang="zh-CN" altLang="en-US" sz="2400" dirty="0">
                <a:latin typeface="Arial" panose="020B0604020202020204" pitchFamily="34" charset="0"/>
              </a:rPr>
              <a:t>公司）的问题：</a:t>
            </a:r>
            <a:endParaRPr lang="en-US" altLang="zh-CN" sz="2400" dirty="0">
              <a:latin typeface="Arial" panose="020B0604020202020204"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Rectangle 2"/>
          <p:cNvSpPr>
            <a:spLocks noGrp="1"/>
          </p:cNvSpPr>
          <p:nvPr>
            <p:ph type="title"/>
          </p:nvPr>
        </p:nvSpPr>
        <p:spPr>
          <a:xfrm>
            <a:off x="762000" y="304800"/>
            <a:ext cx="7772400" cy="1143000"/>
          </a:xfrm>
        </p:spPr>
        <p:txBody>
          <a:bodyPr vert="horz" wrap="square" lIns="0" tIns="45720" rIns="0" bIns="0" anchor="b" anchorCtr="0"/>
          <a:p>
            <a:pPr eaLnBrk="1" hangingPunct="1"/>
            <a:r>
              <a:rPr lang="zh-CN" altLang="en-US" sz="4000" b="1" dirty="0">
                <a:solidFill>
                  <a:schemeClr val="tx1"/>
                </a:solidFill>
                <a:latin typeface="Arial" panose="020B0604020202020204" pitchFamily="34" charset="0"/>
              </a:rPr>
              <a:t>不间断的</a:t>
            </a:r>
            <a:r>
              <a:rPr lang="en-US" altLang="zh-CN" sz="4000" b="1" dirty="0">
                <a:solidFill>
                  <a:schemeClr val="tx1"/>
                </a:solidFill>
                <a:latin typeface="Arial" panose="020B0604020202020204" pitchFamily="34" charset="0"/>
              </a:rPr>
              <a:t>Code Review</a:t>
            </a:r>
            <a:endParaRPr lang="en-US" altLang="zh-CN" sz="4000" b="1" dirty="0">
              <a:solidFill>
                <a:schemeClr val="tx1"/>
              </a:solidFill>
              <a:latin typeface="Arial" panose="020B0604020202020204" pitchFamily="34" charset="0"/>
            </a:endParaRPr>
          </a:p>
        </p:txBody>
      </p:sp>
      <p:sp>
        <p:nvSpPr>
          <p:cNvPr id="104451" name="Rectangle 5"/>
          <p:cNvSpPr>
            <a:spLocks noGrp="1"/>
          </p:cNvSpPr>
          <p:nvPr>
            <p:ph idx="1"/>
          </p:nvPr>
        </p:nvSpPr>
        <p:spPr/>
        <p:txBody>
          <a:bodyPr vert="horz" wrap="square" lIns="91440" tIns="45720" rIns="91440" bIns="45720" anchor="t" anchorCtr="0"/>
          <a:p>
            <a:pPr eaLnBrk="1" hangingPunct="1">
              <a:lnSpc>
                <a:spcPct val="150000"/>
              </a:lnSpc>
              <a:buFontTx/>
              <a:buNone/>
            </a:pPr>
            <a:r>
              <a:rPr lang="en-US" altLang="zh-CN" sz="1800" dirty="0">
                <a:latin typeface="Arial" panose="020B0604020202020204" pitchFamily="34" charset="0"/>
              </a:rPr>
              <a:t>	</a:t>
            </a:r>
            <a:r>
              <a:rPr lang="zh-CN" altLang="en-US" sz="2400" dirty="0">
                <a:latin typeface="Arial" panose="020B0604020202020204" pitchFamily="34" charset="0"/>
              </a:rPr>
              <a:t>提供不间断的</a:t>
            </a:r>
            <a:r>
              <a:rPr lang="en-US" altLang="zh-CN" sz="2400" dirty="0">
                <a:latin typeface="Arial" panose="020B0604020202020204" pitchFamily="34" charset="0"/>
              </a:rPr>
              <a:t>Design review</a:t>
            </a:r>
            <a:r>
              <a:rPr lang="zh-CN" altLang="en-US" sz="2400" dirty="0">
                <a:latin typeface="Arial" panose="020B0604020202020204" pitchFamily="34" charset="0"/>
              </a:rPr>
              <a:t>，</a:t>
            </a:r>
            <a:r>
              <a:rPr lang="en-US" altLang="zh-CN" sz="2400" dirty="0">
                <a:latin typeface="Arial" panose="020B0604020202020204" pitchFamily="34" charset="0"/>
              </a:rPr>
              <a:t>Unit Test Review</a:t>
            </a:r>
            <a:r>
              <a:rPr lang="zh-CN" altLang="en-US" sz="2400" dirty="0">
                <a:latin typeface="Arial" panose="020B0604020202020204" pitchFamily="34" charset="0"/>
              </a:rPr>
              <a:t>，</a:t>
            </a:r>
            <a:r>
              <a:rPr lang="en-US" altLang="zh-CN" sz="2400" dirty="0">
                <a:latin typeface="Arial" panose="020B0604020202020204" pitchFamily="34" charset="0"/>
              </a:rPr>
              <a:t>Code Review</a:t>
            </a:r>
            <a:r>
              <a:rPr lang="zh-CN" altLang="en-US" sz="2400" dirty="0">
                <a:latin typeface="Arial" panose="020B0604020202020204" pitchFamily="34" charset="0"/>
              </a:rPr>
              <a:t>，</a:t>
            </a:r>
            <a:r>
              <a:rPr lang="en-US" altLang="zh-CN" sz="2400" dirty="0">
                <a:latin typeface="Arial" panose="020B0604020202020204" pitchFamily="34" charset="0"/>
              </a:rPr>
              <a:t>Document Review</a:t>
            </a:r>
            <a:r>
              <a:rPr lang="zh-CN" altLang="en-US" sz="2400" dirty="0">
                <a:latin typeface="Arial" panose="020B0604020202020204" pitchFamily="34" charset="0"/>
              </a:rPr>
              <a:t>，避免了效果差的</a:t>
            </a:r>
            <a:r>
              <a:rPr lang="en-US" altLang="zh-CN" sz="2400" dirty="0">
                <a:latin typeface="Arial" panose="020B0604020202020204" pitchFamily="34" charset="0"/>
              </a:rPr>
              <a:t>Team Code Review</a:t>
            </a:r>
            <a:r>
              <a:rPr lang="zh-CN" altLang="en-US" sz="2400" dirty="0">
                <a:latin typeface="Arial" panose="020B0604020202020204" pitchFamily="34" charset="0"/>
              </a:rPr>
              <a:t>，也比抽查式的</a:t>
            </a:r>
            <a:r>
              <a:rPr lang="en-US" altLang="zh-CN" sz="2400" dirty="0">
                <a:latin typeface="Arial" panose="020B0604020202020204" pitchFamily="34" charset="0"/>
              </a:rPr>
              <a:t>Peer Code Review</a:t>
            </a:r>
            <a:r>
              <a:rPr lang="zh-CN" altLang="en-US" sz="2400" dirty="0">
                <a:latin typeface="Arial" panose="020B0604020202020204" pitchFamily="34" charset="0"/>
              </a:rPr>
              <a:t>有更好的质量。</a:t>
            </a:r>
            <a:endParaRPr lang="en-US" altLang="zh-CN" sz="2400" dirty="0">
              <a:latin typeface="Arial" panose="020B0604020202020204" pitchFamily="34" charset="0"/>
            </a:endParaRPr>
          </a:p>
          <a:p>
            <a:pPr eaLnBrk="1" hangingPunct="1">
              <a:lnSpc>
                <a:spcPct val="150000"/>
              </a:lnSpc>
              <a:buFontTx/>
              <a:buNone/>
            </a:pPr>
            <a:r>
              <a:rPr lang="en-US" altLang="zh-CN" sz="2400" dirty="0">
                <a:latin typeface="Arial" panose="020B0604020202020204" pitchFamily="34" charset="0"/>
              </a:rPr>
              <a:t>	Pair Programming</a:t>
            </a:r>
            <a:r>
              <a:rPr lang="zh-CN" altLang="en-US" sz="2400" dirty="0">
                <a:latin typeface="Arial" panose="020B0604020202020204" pitchFamily="34" charset="0"/>
              </a:rPr>
              <a:t>中，任何一段代码都至少被两双眼睛看过，两个脑袋思考过。代码被不断的</a:t>
            </a:r>
            <a:r>
              <a:rPr lang="en-US" altLang="zh-CN" sz="2400" dirty="0">
                <a:latin typeface="Arial" panose="020B0604020202020204" pitchFamily="34" charset="0"/>
              </a:rPr>
              <a:t>Review</a:t>
            </a:r>
            <a:r>
              <a:rPr lang="zh-CN" altLang="en-US" sz="2400" dirty="0">
                <a:latin typeface="Arial" panose="020B0604020202020204" pitchFamily="34" charset="0"/>
              </a:rPr>
              <a:t>。</a:t>
            </a:r>
            <a:endParaRPr lang="en-US" altLang="zh-CN" sz="2400" dirty="0">
              <a:latin typeface="Arial" panose="020B0604020202020204"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Rectangle 2"/>
          <p:cNvSpPr>
            <a:spLocks noGrp="1"/>
          </p:cNvSpPr>
          <p:nvPr>
            <p:ph type="title"/>
          </p:nvPr>
        </p:nvSpPr>
        <p:spPr>
          <a:xfrm>
            <a:off x="685800" y="381000"/>
            <a:ext cx="7772400" cy="1143000"/>
          </a:xfrm>
        </p:spPr>
        <p:txBody>
          <a:bodyPr vert="horz" wrap="square" lIns="0" tIns="45720" rIns="0" bIns="0" anchor="b" anchorCtr="0"/>
          <a:p>
            <a:pPr eaLnBrk="1" hangingPunct="1"/>
            <a:br>
              <a:rPr lang="en-US" altLang="zh-CN" sz="4000" dirty="0">
                <a:latin typeface="Arial" panose="020B0604020202020204" pitchFamily="34" charset="0"/>
                <a:ea typeface="楷体_GB2312" pitchFamily="49" charset="-122"/>
              </a:rPr>
            </a:br>
            <a:r>
              <a:rPr lang="zh-CN" altLang="en-US" sz="4000" b="1" dirty="0">
                <a:solidFill>
                  <a:schemeClr val="tx1"/>
                </a:solidFill>
                <a:latin typeface="Arial" panose="020B0604020202020204" pitchFamily="34" charset="0"/>
              </a:rPr>
              <a:t>编程方式</a:t>
            </a:r>
            <a:endParaRPr lang="zh-CN" altLang="en-US" sz="4000" b="1" dirty="0">
              <a:solidFill>
                <a:schemeClr val="tx1"/>
              </a:solidFill>
              <a:latin typeface="Arial" panose="020B0604020202020204" pitchFamily="34" charset="0"/>
            </a:endParaRPr>
          </a:p>
        </p:txBody>
      </p:sp>
      <p:sp>
        <p:nvSpPr>
          <p:cNvPr id="105475" name="Rectangle 7"/>
          <p:cNvSpPr>
            <a:spLocks noGrp="1"/>
          </p:cNvSpPr>
          <p:nvPr>
            <p:ph idx="1"/>
          </p:nvPr>
        </p:nvSpPr>
        <p:spPr>
          <a:xfrm>
            <a:off x="457200" y="1646238"/>
            <a:ext cx="8229600" cy="4525962"/>
          </a:xfrm>
        </p:spPr>
        <p:txBody>
          <a:bodyPr vert="horz" wrap="square" lIns="91440" tIns="45720" rIns="91440" bIns="45720" anchor="t" anchorCtr="0"/>
          <a:p>
            <a:pPr eaLnBrk="1" hangingPunct="1">
              <a:lnSpc>
                <a:spcPct val="150000"/>
              </a:lnSpc>
            </a:pPr>
            <a:r>
              <a:rPr lang="zh-CN" altLang="en-US" sz="2400" dirty="0">
                <a:solidFill>
                  <a:srgbClr val="000000"/>
                </a:solidFill>
                <a:latin typeface="Arial" panose="020B0604020202020204" pitchFamily="34" charset="0"/>
              </a:rPr>
              <a:t>避免</a:t>
            </a:r>
            <a:r>
              <a:rPr lang="en-US" altLang="zh-CN" sz="2400" dirty="0">
                <a:solidFill>
                  <a:srgbClr val="000000"/>
                </a:solidFill>
                <a:latin typeface="Arial" panose="020B0604020202020204" pitchFamily="34" charset="0"/>
              </a:rPr>
              <a:t>cow boy</a:t>
            </a:r>
            <a:r>
              <a:rPr lang="zh-CN" altLang="en-US" sz="2400" dirty="0">
                <a:solidFill>
                  <a:srgbClr val="000000"/>
                </a:solidFill>
                <a:latin typeface="Arial" panose="020B0604020202020204" pitchFamily="34" charset="0"/>
              </a:rPr>
              <a:t>式的编程</a:t>
            </a:r>
            <a:endParaRPr lang="zh-CN" altLang="en-US" sz="2400" dirty="0">
              <a:solidFill>
                <a:srgbClr val="000000"/>
              </a:solidFill>
              <a:latin typeface="Arial" panose="020B0604020202020204" pitchFamily="34" charset="0"/>
            </a:endParaRPr>
          </a:p>
          <a:p>
            <a:pPr eaLnBrk="1" hangingPunct="1">
              <a:lnSpc>
                <a:spcPct val="150000"/>
              </a:lnSpc>
            </a:pPr>
            <a:r>
              <a:rPr lang="zh-CN" altLang="en-US" sz="2400" dirty="0">
                <a:solidFill>
                  <a:srgbClr val="000000"/>
                </a:solidFill>
                <a:latin typeface="Arial" panose="020B0604020202020204" pitchFamily="34" charset="0"/>
              </a:rPr>
              <a:t>好代码的衡量标准：可读性和可维护性</a:t>
            </a:r>
            <a:endParaRPr lang="zh-CN" altLang="en-US" sz="2400" dirty="0">
              <a:solidFill>
                <a:srgbClr val="000000"/>
              </a:solidFill>
              <a:latin typeface="Arial" panose="020B0604020202020204" pitchFamily="34" charset="0"/>
            </a:endParaRPr>
          </a:p>
          <a:p>
            <a:pPr eaLnBrk="1" hangingPunct="1">
              <a:lnSpc>
                <a:spcPct val="150000"/>
              </a:lnSpc>
            </a:pPr>
            <a:r>
              <a:rPr lang="zh-CN" altLang="en-US" sz="2400" dirty="0">
                <a:solidFill>
                  <a:srgbClr val="000000"/>
                </a:solidFill>
                <a:latin typeface="Arial" panose="020B0604020202020204" pitchFamily="34" charset="0"/>
              </a:rPr>
              <a:t>对大部分的商业项目来说，更主要的顾虑是成本。好的代码可以减少修改的成本。</a:t>
            </a:r>
            <a:endParaRPr lang="zh-CN" altLang="en-US" sz="2400" dirty="0">
              <a:solidFill>
                <a:srgbClr val="000000"/>
              </a:solidFill>
              <a:latin typeface="Arial" panose="020B0604020202020204" pitchFamily="34" charset="0"/>
            </a:endParaRPr>
          </a:p>
          <a:p>
            <a:pPr eaLnBrk="1" hangingPunct="1">
              <a:lnSpc>
                <a:spcPct val="150000"/>
              </a:lnSpc>
            </a:pPr>
            <a:r>
              <a:rPr lang="zh-CN" altLang="en-US" sz="2400" dirty="0">
                <a:solidFill>
                  <a:srgbClr val="000000"/>
                </a:solidFill>
                <a:latin typeface="Arial" panose="020B0604020202020204" pitchFamily="34" charset="0"/>
              </a:rPr>
              <a:t>互相督促可以提高代码的可读性。</a:t>
            </a:r>
            <a:endParaRPr lang="en-US" altLang="zh-CN" sz="2400" dirty="0">
              <a:latin typeface="Arial" panose="020B0604020202020204" pitchFamily="34"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Rectangle 6"/>
          <p:cNvSpPr>
            <a:spLocks noGrp="1"/>
          </p:cNvSpPr>
          <p:nvPr>
            <p:ph type="title"/>
          </p:nvPr>
        </p:nvSpPr>
        <p:spPr>
          <a:xfrm>
            <a:off x="685800" y="381000"/>
            <a:ext cx="7772400" cy="1143000"/>
          </a:xfrm>
        </p:spPr>
        <p:txBody>
          <a:bodyPr vert="horz" wrap="square" lIns="0" tIns="45720" rIns="0" bIns="0" anchor="b" anchorCtr="0"/>
          <a:p>
            <a:pPr eaLnBrk="1" hangingPunct="1"/>
            <a:br>
              <a:rPr lang="en-US" altLang="zh-CN" sz="4000" dirty="0">
                <a:latin typeface="Arial" panose="020B0604020202020204" pitchFamily="34" charset="0"/>
                <a:ea typeface="楷体_GB2312" pitchFamily="49" charset="-122"/>
              </a:rPr>
            </a:br>
            <a:r>
              <a:rPr lang="zh-CN" altLang="en-US" sz="4000" b="1" dirty="0">
                <a:solidFill>
                  <a:schemeClr val="tx1"/>
                </a:solidFill>
                <a:latin typeface="Arial" panose="020B0604020202020204" pitchFamily="34" charset="0"/>
              </a:rPr>
              <a:t>以人为本</a:t>
            </a:r>
            <a:endParaRPr lang="zh-CN" altLang="en-US" sz="4000" b="1" dirty="0">
              <a:solidFill>
                <a:schemeClr val="tx1"/>
              </a:solidFill>
              <a:latin typeface="Arial" panose="020B0604020202020204" pitchFamily="34" charset="0"/>
            </a:endParaRPr>
          </a:p>
        </p:txBody>
      </p:sp>
      <p:sp>
        <p:nvSpPr>
          <p:cNvPr id="106499" name="Rectangle 7"/>
          <p:cNvSpPr>
            <a:spLocks noGrp="1"/>
          </p:cNvSpPr>
          <p:nvPr>
            <p:ph idx="1"/>
          </p:nvPr>
        </p:nvSpPr>
        <p:spPr>
          <a:xfrm>
            <a:off x="457200" y="1643063"/>
            <a:ext cx="8229600" cy="4681537"/>
          </a:xfrm>
        </p:spPr>
        <p:txBody>
          <a:bodyPr vert="horz" wrap="square" lIns="91440" tIns="45720" rIns="91440" bIns="45720" anchor="t" anchorCtr="0"/>
          <a:p>
            <a:pPr eaLnBrk="1" hangingPunct="1">
              <a:lnSpc>
                <a:spcPct val="150000"/>
              </a:lnSpc>
            </a:pPr>
            <a:r>
              <a:rPr lang="zh-CN" altLang="en-US" sz="2000" dirty="0">
                <a:latin typeface="宋体" panose="02010600030101010101" pitchFamily="2" charset="-122"/>
              </a:rPr>
              <a:t>同伴的潜在压力</a:t>
            </a:r>
            <a:r>
              <a:rPr lang="en-US" altLang="zh-CN" sz="2000" dirty="0">
                <a:latin typeface="宋体" panose="02010600030101010101" pitchFamily="2" charset="-122"/>
              </a:rPr>
              <a:t>( Peer Pressure )</a:t>
            </a:r>
            <a:r>
              <a:rPr lang="zh-CN" altLang="en-US" sz="2000" dirty="0">
                <a:latin typeface="宋体" panose="02010600030101010101" pitchFamily="2" charset="-122"/>
              </a:rPr>
              <a:t>。</a:t>
            </a:r>
            <a:r>
              <a:rPr lang="en-US" altLang="zh-CN" sz="2000" dirty="0">
                <a:latin typeface="宋体" panose="02010600030101010101" pitchFamily="2" charset="-122"/>
              </a:rPr>
              <a:t>Pair Programming</a:t>
            </a:r>
            <a:r>
              <a:rPr lang="zh-CN" altLang="en-US" sz="2000" dirty="0">
                <a:latin typeface="宋体" panose="02010600030101010101" pitchFamily="2" charset="-122"/>
              </a:rPr>
              <a:t>的过程也是一个互相督促的过程。由于这种督促的压力，使得程序员更认真的工作。</a:t>
            </a:r>
            <a:endParaRPr lang="zh-CN" altLang="en-US" sz="2000" dirty="0">
              <a:latin typeface="宋体" panose="02010600030101010101" pitchFamily="2" charset="-122"/>
            </a:endParaRPr>
          </a:p>
          <a:p>
            <a:pPr eaLnBrk="1" hangingPunct="1">
              <a:lnSpc>
                <a:spcPct val="150000"/>
              </a:lnSpc>
            </a:pPr>
            <a:r>
              <a:rPr lang="zh-CN" altLang="en-US" sz="2000" dirty="0">
                <a:latin typeface="宋体" panose="02010600030101010101" pitchFamily="2" charset="-122"/>
              </a:rPr>
              <a:t>每个人每天的有效工作时段不超过</a:t>
            </a:r>
            <a:r>
              <a:rPr lang="en-US" altLang="zh-CN" sz="2000" dirty="0">
                <a:latin typeface="宋体" panose="02010600030101010101" pitchFamily="2" charset="-122"/>
              </a:rPr>
              <a:t>3-4</a:t>
            </a:r>
            <a:r>
              <a:rPr lang="zh-CN" altLang="en-US" sz="2000" dirty="0">
                <a:latin typeface="宋体" panose="02010600030101010101" pitchFamily="2" charset="-122"/>
              </a:rPr>
              <a:t>个小时。</a:t>
            </a:r>
            <a:endParaRPr lang="zh-CN" altLang="en-US" sz="2000" dirty="0">
              <a:latin typeface="宋体" panose="02010600030101010101" pitchFamily="2" charset="-122"/>
            </a:endParaRPr>
          </a:p>
          <a:p>
            <a:pPr eaLnBrk="1" hangingPunct="1">
              <a:lnSpc>
                <a:spcPct val="150000"/>
              </a:lnSpc>
            </a:pPr>
            <a:r>
              <a:rPr lang="en-US" altLang="zh-CN" sz="2000" dirty="0">
                <a:latin typeface="宋体" panose="02010600030101010101" pitchFamily="2" charset="-122"/>
              </a:rPr>
              <a:t>Pair Programming</a:t>
            </a:r>
            <a:r>
              <a:rPr lang="zh-CN" altLang="en-US" sz="2000" dirty="0">
                <a:latin typeface="宋体" panose="02010600030101010101" pitchFamily="2" charset="-122"/>
              </a:rPr>
              <a:t>中</a:t>
            </a:r>
            <a:r>
              <a:rPr lang="en-US" altLang="zh-CN" sz="2000" dirty="0">
                <a:latin typeface="宋体" panose="02010600030101010101" pitchFamily="2" charset="-122"/>
              </a:rPr>
              <a:t>Driver</a:t>
            </a:r>
            <a:r>
              <a:rPr lang="zh-CN" altLang="en-US" sz="2000" dirty="0">
                <a:latin typeface="宋体" panose="02010600030101010101" pitchFamily="2" charset="-122"/>
              </a:rPr>
              <a:t>和</a:t>
            </a:r>
            <a:r>
              <a:rPr lang="en-US" altLang="zh-CN" sz="2000" dirty="0">
                <a:latin typeface="宋体" panose="02010600030101010101" pitchFamily="2" charset="-122"/>
              </a:rPr>
              <a:t>Navigator</a:t>
            </a:r>
            <a:r>
              <a:rPr lang="zh-CN" altLang="en-US" sz="2000" dirty="0">
                <a:latin typeface="宋体" panose="02010600030101010101" pitchFamily="2" charset="-122"/>
              </a:rPr>
              <a:t>的互换可以让程序员轮流工作，从而避免出现过度思考而导致观察力和判断力出现偏差。</a:t>
            </a:r>
            <a:endParaRPr lang="zh-CN" altLang="en-US" sz="2000" dirty="0">
              <a:latin typeface="宋体" panose="02010600030101010101" pitchFamily="2" charset="-122"/>
            </a:endParaRPr>
          </a:p>
          <a:p>
            <a:pPr eaLnBrk="1" hangingPunct="1">
              <a:lnSpc>
                <a:spcPct val="150000"/>
              </a:lnSpc>
            </a:pPr>
            <a:r>
              <a:rPr lang="zh-CN" altLang="en-US" sz="2000" dirty="0">
                <a:latin typeface="宋体" panose="02010600030101010101" pitchFamily="2" charset="-122"/>
              </a:rPr>
              <a:t>潜意识的有利竞争。当人在一个团队中工作，总是下意识的努力展现自己的优点。</a:t>
            </a:r>
            <a:endParaRPr lang="zh-CN" altLang="en-US" sz="2000" dirty="0">
              <a:latin typeface="宋体" panose="02010600030101010101" pitchFamily="2" charset="-122"/>
            </a:endParaRPr>
          </a:p>
          <a:p>
            <a:pPr eaLnBrk="1" hangingPunct="1">
              <a:lnSpc>
                <a:spcPct val="150000"/>
              </a:lnSpc>
            </a:pPr>
            <a:r>
              <a:rPr lang="zh-CN" altLang="en-US" sz="2000" dirty="0">
                <a:latin typeface="宋体" panose="02010600030101010101" pitchFamily="2" charset="-122"/>
              </a:rPr>
              <a:t>工作及时得到同伴的肯定，自信心和成就感</a:t>
            </a:r>
            <a:r>
              <a:rPr lang="en-US" altLang="zh-CN" sz="2000" dirty="0">
                <a:latin typeface="宋体" panose="02010600030101010101" pitchFamily="2" charset="-122"/>
              </a:rPr>
              <a:t>(Self-Satisfaction)</a:t>
            </a:r>
            <a:r>
              <a:rPr lang="zh-CN" altLang="en-US" sz="2000" dirty="0">
                <a:latin typeface="宋体" panose="02010600030101010101" pitchFamily="2" charset="-122"/>
              </a:rPr>
              <a:t>增强。</a:t>
            </a:r>
            <a:endParaRPr lang="zh-CN" altLang="en-US" sz="2000" dirty="0">
              <a:latin typeface="宋体" panose="02010600030101010101" pitchFamily="2" charset="-122"/>
            </a:endParaRPr>
          </a:p>
          <a:p>
            <a:pPr eaLnBrk="1" hangingPunct="1">
              <a:lnSpc>
                <a:spcPct val="150000"/>
              </a:lnSpc>
            </a:pPr>
            <a:r>
              <a:rPr lang="zh-CN" altLang="en-US" sz="2000" dirty="0">
                <a:latin typeface="宋体" panose="02010600030101010101" pitchFamily="2" charset="-122"/>
              </a:rPr>
              <a:t>觉得工作是一件愉快</a:t>
            </a:r>
            <a:r>
              <a:rPr lang="en-US" altLang="zh-CN" sz="2000" dirty="0">
                <a:latin typeface="宋体" panose="02010600030101010101" pitchFamily="2" charset="-122"/>
              </a:rPr>
              <a:t>( Enjoyable )</a:t>
            </a:r>
            <a:r>
              <a:rPr lang="zh-CN" altLang="en-US" sz="2000" dirty="0">
                <a:latin typeface="宋体" panose="02010600030101010101" pitchFamily="2" charset="-122"/>
              </a:rPr>
              <a:t>的事情。</a:t>
            </a:r>
            <a:endParaRPr lang="en-US" altLang="zh-CN" sz="2000" dirty="0">
              <a:latin typeface="宋体" panose="02010600030101010101" pitchFamily="2"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Rectangle 2"/>
          <p:cNvSpPr>
            <a:spLocks noGrp="1"/>
          </p:cNvSpPr>
          <p:nvPr>
            <p:ph type="title"/>
          </p:nvPr>
        </p:nvSpPr>
        <p:spPr>
          <a:xfrm>
            <a:off x="457200" y="704850"/>
            <a:ext cx="8229600" cy="795338"/>
          </a:xfrm>
        </p:spPr>
        <p:txBody>
          <a:bodyPr vert="horz" wrap="square" lIns="0" tIns="45720" rIns="0" bIns="0" anchor="b" anchorCtr="0"/>
          <a:p>
            <a:pPr eaLnBrk="1" hangingPunct="1"/>
            <a:r>
              <a:rPr lang="zh-CN" altLang="en-US" sz="4000" dirty="0">
                <a:latin typeface="Arial" panose="020B0604020202020204" pitchFamily="34" charset="0"/>
              </a:rPr>
              <a:t>结对建议</a:t>
            </a:r>
            <a:endParaRPr lang="en-US" altLang="zh-CN" sz="4000" dirty="0">
              <a:latin typeface="Arial" panose="020B0604020202020204" pitchFamily="34" charset="0"/>
            </a:endParaRPr>
          </a:p>
        </p:txBody>
      </p:sp>
      <p:sp>
        <p:nvSpPr>
          <p:cNvPr id="107523" name="Rectangle 4"/>
          <p:cNvSpPr>
            <a:spLocks noGrp="1"/>
          </p:cNvSpPr>
          <p:nvPr>
            <p:ph idx="1"/>
          </p:nvPr>
        </p:nvSpPr>
        <p:spPr>
          <a:xfrm>
            <a:off x="457200" y="1600200"/>
            <a:ext cx="8229600" cy="4648200"/>
          </a:xfrm>
        </p:spPr>
        <p:txBody>
          <a:bodyPr vert="horz" wrap="square" lIns="91440" tIns="45720" rIns="91440" bIns="45720" anchor="t" anchorCtr="0"/>
          <a:p>
            <a:pPr eaLnBrk="1" hangingPunct="1">
              <a:lnSpc>
                <a:spcPct val="125000"/>
              </a:lnSpc>
            </a:pPr>
            <a:r>
              <a:rPr lang="en-US" altLang="zh-CN" sz="2000" dirty="0">
                <a:latin typeface="Arial" panose="020B0604020202020204" pitchFamily="34" charset="0"/>
              </a:rPr>
              <a:t>Extreme Programming</a:t>
            </a:r>
            <a:r>
              <a:rPr lang="zh-CN" altLang="en-US" sz="2000" dirty="0">
                <a:latin typeface="Arial" panose="020B0604020202020204" pitchFamily="34" charset="0"/>
              </a:rPr>
              <a:t>对实施的程序员提出了更高的要求。这种要求不是技术水平，也不是学历水平也不是工作经验。这种要求是对一个人的心智，道德，修养的更高要求。</a:t>
            </a:r>
            <a:endParaRPr lang="zh-CN" altLang="en-US" sz="2000" dirty="0">
              <a:latin typeface="Arial" panose="020B0604020202020204" pitchFamily="34" charset="0"/>
            </a:endParaRPr>
          </a:p>
          <a:p>
            <a:pPr eaLnBrk="1" hangingPunct="1">
              <a:lnSpc>
                <a:spcPct val="125000"/>
              </a:lnSpc>
            </a:pPr>
            <a:r>
              <a:rPr lang="zh-CN" altLang="en-US" sz="2000" dirty="0">
                <a:latin typeface="Arial" panose="020B0604020202020204" pitchFamily="34" charset="0"/>
              </a:rPr>
              <a:t>程序员的四怕：</a:t>
            </a:r>
            <a:endParaRPr lang="zh-CN" altLang="en-US" sz="2000" dirty="0">
              <a:latin typeface="Arial" panose="020B0604020202020204" pitchFamily="34" charset="0"/>
            </a:endParaRPr>
          </a:p>
          <a:p>
            <a:pPr eaLnBrk="1" hangingPunct="1">
              <a:lnSpc>
                <a:spcPct val="125000"/>
              </a:lnSpc>
              <a:buFontTx/>
              <a:buNone/>
            </a:pPr>
            <a:r>
              <a:rPr lang="zh-CN" altLang="en-US" sz="2000" dirty="0">
                <a:latin typeface="Arial" panose="020B0604020202020204" pitchFamily="34" charset="0"/>
              </a:rPr>
              <a:t>     </a:t>
            </a:r>
            <a:r>
              <a:rPr lang="en-US" altLang="zh-CN" sz="2000" dirty="0">
                <a:latin typeface="Arial" panose="020B0604020202020204" pitchFamily="34" charset="0"/>
              </a:rPr>
              <a:t>1) </a:t>
            </a:r>
            <a:r>
              <a:rPr lang="zh-CN" altLang="en-US" sz="2000" dirty="0">
                <a:latin typeface="Arial" panose="020B0604020202020204" pitchFamily="34" charset="0"/>
              </a:rPr>
              <a:t>怕自己看上去傻</a:t>
            </a:r>
            <a:endParaRPr lang="zh-CN" altLang="en-US" sz="2000" dirty="0">
              <a:latin typeface="Arial" panose="020B0604020202020204" pitchFamily="34" charset="0"/>
            </a:endParaRPr>
          </a:p>
          <a:p>
            <a:pPr eaLnBrk="1" hangingPunct="1">
              <a:lnSpc>
                <a:spcPct val="125000"/>
              </a:lnSpc>
              <a:buFontTx/>
              <a:buNone/>
            </a:pPr>
            <a:r>
              <a:rPr lang="zh-CN" altLang="en-US" sz="2000" dirty="0">
                <a:latin typeface="Arial" panose="020B0604020202020204" pitchFamily="34" charset="0"/>
              </a:rPr>
              <a:t>     </a:t>
            </a:r>
            <a:r>
              <a:rPr lang="en-US" altLang="zh-CN" sz="2000" dirty="0">
                <a:latin typeface="Arial" panose="020B0604020202020204" pitchFamily="34" charset="0"/>
              </a:rPr>
              <a:t>2) </a:t>
            </a:r>
            <a:r>
              <a:rPr lang="zh-CN" altLang="en-US" sz="2000" dirty="0">
                <a:latin typeface="Arial" panose="020B0604020202020204" pitchFamily="34" charset="0"/>
              </a:rPr>
              <a:t>怕被认为是没用的</a:t>
            </a:r>
            <a:endParaRPr lang="zh-CN" altLang="en-US" sz="2000" dirty="0">
              <a:latin typeface="Arial" panose="020B0604020202020204" pitchFamily="34" charset="0"/>
            </a:endParaRPr>
          </a:p>
          <a:p>
            <a:pPr eaLnBrk="1" hangingPunct="1">
              <a:lnSpc>
                <a:spcPct val="125000"/>
              </a:lnSpc>
              <a:buFontTx/>
              <a:buNone/>
            </a:pPr>
            <a:r>
              <a:rPr lang="zh-CN" altLang="en-US" sz="2000" dirty="0">
                <a:latin typeface="Arial" panose="020B0604020202020204" pitchFamily="34" charset="0"/>
              </a:rPr>
              <a:t>     </a:t>
            </a:r>
            <a:r>
              <a:rPr lang="en-US" altLang="zh-CN" sz="2000" dirty="0">
                <a:latin typeface="Arial" panose="020B0604020202020204" pitchFamily="34" charset="0"/>
              </a:rPr>
              <a:t>3) </a:t>
            </a:r>
            <a:r>
              <a:rPr lang="zh-CN" altLang="en-US" sz="2000" dirty="0">
                <a:latin typeface="Arial" panose="020B0604020202020204" pitchFamily="34" charset="0"/>
              </a:rPr>
              <a:t>怕自己变的不重要（过时）</a:t>
            </a:r>
            <a:endParaRPr lang="zh-CN" altLang="en-US" sz="2000" dirty="0">
              <a:latin typeface="Arial" panose="020B0604020202020204" pitchFamily="34" charset="0"/>
            </a:endParaRPr>
          </a:p>
          <a:p>
            <a:pPr eaLnBrk="1" hangingPunct="1">
              <a:lnSpc>
                <a:spcPct val="125000"/>
              </a:lnSpc>
              <a:buFontTx/>
              <a:buNone/>
            </a:pPr>
            <a:r>
              <a:rPr lang="zh-CN" altLang="en-US" sz="2000" dirty="0">
                <a:latin typeface="Arial" panose="020B0604020202020204" pitchFamily="34" charset="0"/>
              </a:rPr>
              <a:t>     </a:t>
            </a:r>
            <a:r>
              <a:rPr lang="en-US" altLang="zh-CN" sz="2000" dirty="0">
                <a:latin typeface="Arial" panose="020B0604020202020204" pitchFamily="34" charset="0"/>
              </a:rPr>
              <a:t>4) </a:t>
            </a:r>
            <a:r>
              <a:rPr lang="zh-CN" altLang="en-US" sz="2000" dirty="0">
                <a:latin typeface="Arial" panose="020B0604020202020204" pitchFamily="34" charset="0"/>
              </a:rPr>
              <a:t>怕自己不够好</a:t>
            </a:r>
            <a:endParaRPr lang="zh-CN" altLang="en-US" sz="2000" dirty="0">
              <a:latin typeface="Arial" panose="020B0604020202020204" pitchFamily="34" charset="0"/>
            </a:endParaRPr>
          </a:p>
          <a:p>
            <a:pPr eaLnBrk="1" hangingPunct="1">
              <a:lnSpc>
                <a:spcPct val="125000"/>
              </a:lnSpc>
            </a:pPr>
            <a:r>
              <a:rPr lang="en-US" altLang="zh-CN" sz="2000" dirty="0">
                <a:latin typeface="Arial" panose="020B0604020202020204" pitchFamily="34" charset="0"/>
              </a:rPr>
              <a:t>Pair Programming</a:t>
            </a:r>
            <a:r>
              <a:rPr lang="zh-CN" altLang="en-US" sz="2000" dirty="0">
                <a:latin typeface="Arial" panose="020B0604020202020204" pitchFamily="34" charset="0"/>
              </a:rPr>
              <a:t>中，编码不再是私人的工作，而是一种公开的“表演”。程序员的代码，工作方式，技术水平都变得公开和透明。</a:t>
            </a:r>
            <a:endParaRPr lang="en-US" altLang="zh-CN" sz="2000" dirty="0">
              <a:latin typeface="Arial" panose="020B0604020202020204" pitchFamily="34"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2"/>
          <p:cNvSpPr>
            <a:spLocks noGrp="1"/>
          </p:cNvSpPr>
          <p:nvPr>
            <p:ph type="title"/>
          </p:nvPr>
        </p:nvSpPr>
        <p:spPr>
          <a:xfrm>
            <a:off x="457200" y="704850"/>
            <a:ext cx="8229600" cy="795338"/>
          </a:xfrm>
        </p:spPr>
        <p:txBody>
          <a:bodyPr vert="horz" wrap="square" lIns="0" tIns="45720" rIns="0" bIns="0" anchor="b" anchorCtr="0"/>
          <a:p>
            <a:pPr eaLnBrk="1" hangingPunct="1"/>
            <a:r>
              <a:rPr lang="zh-CN" altLang="en-US" sz="4800" dirty="0">
                <a:latin typeface="Arial" panose="020B0604020202020204" pitchFamily="34" charset="0"/>
              </a:rPr>
              <a:t>开发人员素质</a:t>
            </a:r>
            <a:endParaRPr lang="zh-CN" altLang="en-US" sz="4800" dirty="0">
              <a:latin typeface="Arial" panose="020B0604020202020204" pitchFamily="34" charset="0"/>
            </a:endParaRPr>
          </a:p>
        </p:txBody>
      </p:sp>
      <p:sp>
        <p:nvSpPr>
          <p:cNvPr id="108547" name="Rectangle 3"/>
          <p:cNvSpPr>
            <a:spLocks noGrp="1"/>
          </p:cNvSpPr>
          <p:nvPr>
            <p:ph idx="1"/>
          </p:nvPr>
        </p:nvSpPr>
        <p:spPr>
          <a:xfrm>
            <a:off x="533400" y="1714500"/>
            <a:ext cx="8153400" cy="4381500"/>
          </a:xfrm>
        </p:spPr>
        <p:txBody>
          <a:bodyPr vert="horz" wrap="square" lIns="91440" tIns="45720" rIns="91440" bIns="45720" anchor="t" anchorCtr="0"/>
          <a:p>
            <a:pPr eaLnBrk="1" hangingPunct="1">
              <a:lnSpc>
                <a:spcPct val="150000"/>
              </a:lnSpc>
              <a:buFontTx/>
              <a:buNone/>
            </a:pPr>
            <a:r>
              <a:rPr lang="en-US" altLang="zh-CN" sz="1800" dirty="0">
                <a:latin typeface="Arial" panose="020B0604020202020204" pitchFamily="34" charset="0"/>
              </a:rPr>
              <a:t>      </a:t>
            </a:r>
            <a:r>
              <a:rPr lang="zh-CN" altLang="en-US" sz="1800" dirty="0">
                <a:latin typeface="Arial" panose="020B0604020202020204" pitchFamily="34" charset="0"/>
              </a:rPr>
              <a:t>一个</a:t>
            </a:r>
            <a:r>
              <a:rPr lang="en-US" altLang="zh-CN" sz="1800" dirty="0">
                <a:latin typeface="Arial" panose="020B0604020202020204" pitchFamily="34" charset="0"/>
              </a:rPr>
              <a:t>XP</a:t>
            </a:r>
            <a:r>
              <a:rPr lang="zh-CN" altLang="en-US" sz="1800" dirty="0">
                <a:latin typeface="Arial" panose="020B0604020202020204" pitchFamily="34" charset="0"/>
              </a:rPr>
              <a:t>开发人员具备这样一些基本素质：诚实，公正，开明，勇敢和谦卑！在这些素质的基础之上，才是对技术水平，能力和天分等的要求。</a:t>
            </a:r>
            <a:endParaRPr lang="zh-CN" altLang="en-US" sz="18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800" b="1" dirty="0">
                <a:latin typeface="Arial" panose="020B0604020202020204" pitchFamily="34" charset="0"/>
              </a:rPr>
              <a:t>诚实</a:t>
            </a:r>
            <a:r>
              <a:rPr lang="zh-CN" altLang="en-US" sz="1800" dirty="0">
                <a:latin typeface="Arial" panose="020B0604020202020204" pitchFamily="34" charset="0"/>
              </a:rPr>
              <a:t>  </a:t>
            </a:r>
            <a:endParaRPr lang="zh-CN" altLang="en-US" sz="18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800" b="1" dirty="0">
                <a:latin typeface="Arial" panose="020B0604020202020204" pitchFamily="34" charset="0"/>
              </a:rPr>
              <a:t>公正</a:t>
            </a:r>
            <a:endParaRPr lang="zh-CN" altLang="en-US" sz="1800" b="1"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800" b="1" dirty="0">
                <a:latin typeface="Arial" panose="020B0604020202020204" pitchFamily="34" charset="0"/>
              </a:rPr>
              <a:t>开明 </a:t>
            </a:r>
            <a:endParaRPr lang="zh-CN" altLang="en-US" sz="1800" b="1"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800" b="1" dirty="0">
                <a:latin typeface="Arial" panose="020B0604020202020204" pitchFamily="34" charset="0"/>
              </a:rPr>
              <a:t>勇气</a:t>
            </a:r>
            <a:r>
              <a:rPr lang="zh-CN" altLang="en-US" sz="1800" dirty="0">
                <a:latin typeface="Arial" panose="020B0604020202020204" pitchFamily="34" charset="0"/>
              </a:rPr>
              <a:t> </a:t>
            </a:r>
            <a:endParaRPr lang="zh-CN" altLang="en-US" sz="1800" dirty="0">
              <a:latin typeface="Arial" panose="020B0604020202020204" pitchFamily="34" charset="0"/>
            </a:endParaRPr>
          </a:p>
          <a:p>
            <a:pPr eaLnBrk="1" hangingPunct="1">
              <a:lnSpc>
                <a:spcPct val="150000"/>
              </a:lnSpc>
              <a:buFont typeface="Wingdings 2" panose="05020102010507070707" pitchFamily="18" charset="2"/>
              <a:buChar char=""/>
            </a:pPr>
            <a:r>
              <a:rPr lang="zh-CN" altLang="en-US" sz="1800" b="1" dirty="0">
                <a:latin typeface="Arial" panose="020B0604020202020204" pitchFamily="34" charset="0"/>
              </a:rPr>
              <a:t>谦卑</a:t>
            </a:r>
            <a:endParaRPr lang="zh-CN" altLang="en-US" sz="1800" dirty="0">
              <a:latin typeface="Arial" panose="020B0604020202020204" pitchFamily="34" charset="0"/>
            </a:endParaRPr>
          </a:p>
          <a:p>
            <a:pPr eaLnBrk="1" hangingPunct="1">
              <a:lnSpc>
                <a:spcPct val="150000"/>
              </a:lnSpc>
              <a:buFontTx/>
              <a:buNone/>
            </a:pPr>
            <a:r>
              <a:rPr lang="zh-CN" altLang="en-US" sz="1800" dirty="0">
                <a:latin typeface="Arial" panose="020B0604020202020204" pitchFamily="34" charset="0"/>
              </a:rPr>
              <a:t>     具备这些素质才能克服“四怕”，才能成为一个成熟和专业的</a:t>
            </a:r>
            <a:r>
              <a:rPr lang="en-US" altLang="zh-CN" sz="1800" dirty="0">
                <a:latin typeface="Arial" panose="020B0604020202020204" pitchFamily="34" charset="0"/>
              </a:rPr>
              <a:t>Developer</a:t>
            </a:r>
            <a:r>
              <a:rPr lang="zh-CN" altLang="en-US" sz="1800" dirty="0">
                <a:latin typeface="Arial" panose="020B0604020202020204" pitchFamily="34" charset="0"/>
              </a:rPr>
              <a:t>。</a:t>
            </a:r>
            <a:endParaRPr lang="zh-CN" altLang="en-US" dirty="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p:txBody>
          <a:bodyPr vert="horz" wrap="square" lIns="0" tIns="45720" rIns="0" bIns="0" anchor="b" anchorCtr="0"/>
          <a:p>
            <a:pPr eaLnBrk="1" hangingPunct="1"/>
            <a:r>
              <a:rPr lang="zh-CN" altLang="en-US" b="1" dirty="0"/>
              <a:t>工程化思想</a:t>
            </a:r>
            <a:endParaRPr lang="zh-CN" altLang="en-US" dirty="0"/>
          </a:p>
        </p:txBody>
      </p:sp>
      <p:sp>
        <p:nvSpPr>
          <p:cNvPr id="18435" name="内容占位符 2"/>
          <p:cNvSpPr>
            <a:spLocks noGrp="1"/>
          </p:cNvSpPr>
          <p:nvPr>
            <p:ph idx="1"/>
          </p:nvPr>
        </p:nvSpPr>
        <p:spPr/>
        <p:txBody>
          <a:bodyPr vert="horz" wrap="square" lIns="91440" tIns="45720" rIns="91440" bIns="45720" anchor="t" anchorCtr="0"/>
          <a:p>
            <a:pPr eaLnBrk="1" hangingPunct="1"/>
            <a:r>
              <a:rPr lang="zh-CN" altLang="en-US" dirty="0"/>
              <a:t>把软件看作是一个工程产品</a:t>
            </a:r>
            <a:endParaRPr lang="en-US" altLang="zh-CN" dirty="0"/>
          </a:p>
          <a:p>
            <a:pPr eaLnBrk="1" hangingPunct="1"/>
            <a:r>
              <a:rPr lang="zh-CN" altLang="en-US" dirty="0"/>
              <a:t>两个方面：</a:t>
            </a:r>
            <a:endParaRPr lang="en-US" altLang="zh-CN" dirty="0"/>
          </a:p>
          <a:p>
            <a:pPr lvl="1" eaLnBrk="1" hangingPunct="1"/>
            <a:r>
              <a:rPr lang="zh-CN" altLang="en-US" dirty="0"/>
              <a:t>软件开发技术</a:t>
            </a:r>
            <a:endParaRPr lang="en-US" altLang="zh-CN" dirty="0"/>
          </a:p>
          <a:p>
            <a:pPr lvl="1" eaLnBrk="1" hangingPunct="1"/>
            <a:r>
              <a:rPr lang="zh-CN" altLang="en-US" dirty="0"/>
              <a:t>软件工程管理</a:t>
            </a:r>
            <a:endParaRPr lang="en-US" altLang="zh-CN" dirty="0"/>
          </a:p>
          <a:p>
            <a:pPr eaLnBrk="1" hangingPunct="1"/>
            <a:r>
              <a:rPr lang="zh-CN" altLang="en-US" dirty="0"/>
              <a:t>原因：</a:t>
            </a:r>
            <a:endParaRPr lang="en-US" altLang="zh-CN" dirty="0"/>
          </a:p>
          <a:p>
            <a:pPr lvl="1" eaLnBrk="1" hangingPunct="1"/>
            <a:r>
              <a:rPr lang="zh-CN" altLang="en-US" dirty="0"/>
              <a:t>缺乏软件过程控制能力</a:t>
            </a:r>
            <a:endParaRPr lang="en-US" altLang="zh-CN" dirty="0"/>
          </a:p>
          <a:p>
            <a:pPr lvl="1" eaLnBrk="1" hangingPunct="1"/>
            <a:r>
              <a:rPr lang="zh-CN" altLang="en-US" dirty="0"/>
              <a:t>能力成熟模型（</a:t>
            </a:r>
            <a:r>
              <a:rPr lang="en-US" altLang="zh-CN" dirty="0"/>
              <a:t>Capability Maturity Model</a:t>
            </a:r>
            <a:r>
              <a:rPr lang="zh-CN" altLang="en-US" dirty="0"/>
              <a:t>）</a:t>
            </a:r>
            <a:endParaRPr lang="en-US" altLang="zh-CN" dirty="0"/>
          </a:p>
          <a:p>
            <a:pPr eaLnBrk="1" hangingPunct="1"/>
            <a:r>
              <a:rPr lang="zh-CN" altLang="en-US" dirty="0"/>
              <a:t>体现</a:t>
            </a:r>
            <a:r>
              <a:rPr lang="en-US" altLang="zh-CN" dirty="0"/>
              <a:t>:</a:t>
            </a:r>
            <a:endParaRPr lang="en-US" altLang="zh-CN" dirty="0"/>
          </a:p>
          <a:p>
            <a:pPr lvl="1" eaLnBrk="1" hangingPunct="1"/>
            <a:r>
              <a:rPr lang="zh-CN" altLang="en-US" dirty="0"/>
              <a:t>工程化管理</a:t>
            </a:r>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Rectangle 2"/>
          <p:cNvSpPr>
            <a:spLocks noGrp="1"/>
          </p:cNvSpPr>
          <p:nvPr>
            <p:ph type="title"/>
          </p:nvPr>
        </p:nvSpPr>
        <p:spPr>
          <a:xfrm>
            <a:off x="457200" y="704850"/>
            <a:ext cx="8229600" cy="866775"/>
          </a:xfrm>
        </p:spPr>
        <p:txBody>
          <a:bodyPr vert="horz" wrap="square" lIns="0" tIns="45720" rIns="0" bIns="0" anchor="b" anchorCtr="0"/>
          <a:p>
            <a:pPr eaLnBrk="1" hangingPunct="1"/>
            <a:r>
              <a:rPr lang="zh-CN" altLang="en-US" sz="4800" dirty="0">
                <a:latin typeface="Arial" panose="020B0604020202020204" pitchFamily="34" charset="0"/>
              </a:rPr>
              <a:t>如何结对编程</a:t>
            </a:r>
            <a:endParaRPr lang="en-US" altLang="zh-CN" sz="4800" dirty="0">
              <a:latin typeface="Arial" panose="020B0604020202020204" pitchFamily="34" charset="0"/>
            </a:endParaRPr>
          </a:p>
        </p:txBody>
      </p:sp>
      <p:sp>
        <p:nvSpPr>
          <p:cNvPr id="109571" name="Rectangle 3"/>
          <p:cNvSpPr>
            <a:spLocks noGrp="1"/>
          </p:cNvSpPr>
          <p:nvPr>
            <p:ph idx="1"/>
          </p:nvPr>
        </p:nvSpPr>
        <p:spPr>
          <a:xfrm>
            <a:off x="381000" y="1571625"/>
            <a:ext cx="8382000" cy="4600575"/>
          </a:xfrm>
        </p:spPr>
        <p:txBody>
          <a:bodyPr vert="horz" wrap="square" lIns="91440" tIns="45720" rIns="91440" bIns="45720" anchor="t" anchorCtr="0"/>
          <a:p>
            <a:pPr eaLnBrk="1" hangingPunct="1">
              <a:lnSpc>
                <a:spcPct val="150000"/>
              </a:lnSpc>
            </a:pPr>
            <a:r>
              <a:rPr lang="en-US" altLang="zh-CN" sz="2000" dirty="0">
                <a:latin typeface="Arial" panose="020B0604020202020204" pitchFamily="34" charset="0"/>
                <a:ea typeface="楷体_GB2312" pitchFamily="49" charset="-122"/>
              </a:rPr>
              <a:t>Driver – </a:t>
            </a:r>
            <a:r>
              <a:rPr lang="zh-CN" altLang="en-US" sz="2000" dirty="0">
                <a:latin typeface="Arial" panose="020B0604020202020204" pitchFamily="34" charset="0"/>
                <a:ea typeface="楷体_GB2312" pitchFamily="49" charset="-122"/>
              </a:rPr>
              <a:t>写设计文档</a:t>
            </a:r>
            <a:r>
              <a:rPr lang="en-US" altLang="zh-CN" sz="2000" dirty="0">
                <a:latin typeface="Arial" panose="020B0604020202020204" pitchFamily="34" charset="0"/>
                <a:ea typeface="楷体_GB2312" pitchFamily="49" charset="-122"/>
              </a:rPr>
              <a:t>(Class diagram</a:t>
            </a:r>
            <a:r>
              <a:rPr lang="zh-CN" altLang="en-US" sz="2000" dirty="0">
                <a:latin typeface="Arial" panose="020B0604020202020204" pitchFamily="34" charset="0"/>
                <a:ea typeface="楷体_GB2312" pitchFamily="49" charset="-122"/>
              </a:rPr>
              <a:t>等</a:t>
            </a:r>
            <a:r>
              <a:rPr lang="en-US" altLang="zh-CN" sz="2000" dirty="0">
                <a:latin typeface="Arial" panose="020B0604020202020204" pitchFamily="34" charset="0"/>
                <a:ea typeface="楷体_GB2312" pitchFamily="49" charset="-122"/>
              </a:rPr>
              <a:t>)</a:t>
            </a:r>
            <a:r>
              <a:rPr lang="zh-CN" altLang="en-US" sz="2000" dirty="0">
                <a:latin typeface="Arial" panose="020B0604020202020204" pitchFamily="34" charset="0"/>
                <a:ea typeface="楷体_GB2312" pitchFamily="49" charset="-122"/>
              </a:rPr>
              <a:t>，进行编码</a:t>
            </a:r>
            <a:r>
              <a:rPr lang="en-US" altLang="zh-CN" sz="2000" dirty="0">
                <a:latin typeface="Arial" panose="020B0604020202020204" pitchFamily="34" charset="0"/>
                <a:ea typeface="楷体_GB2312" pitchFamily="49" charset="-122"/>
              </a:rPr>
              <a:t>(Unit Test and Business Object)</a:t>
            </a:r>
            <a:r>
              <a:rPr lang="zh-CN" altLang="en-US" sz="2000" dirty="0">
                <a:latin typeface="Arial" panose="020B0604020202020204" pitchFamily="34" charset="0"/>
                <a:ea typeface="楷体_GB2312" pitchFamily="49" charset="-122"/>
              </a:rPr>
              <a:t>等</a:t>
            </a:r>
            <a:r>
              <a:rPr lang="en-US" altLang="zh-CN" sz="2000" dirty="0">
                <a:latin typeface="Arial" panose="020B0604020202020204" pitchFamily="34" charset="0"/>
                <a:ea typeface="楷体_GB2312" pitchFamily="49" charset="-122"/>
              </a:rPr>
              <a:t>XP</a:t>
            </a:r>
            <a:r>
              <a:rPr lang="zh-CN" altLang="en-US" sz="2000" dirty="0">
                <a:latin typeface="Arial" panose="020B0604020202020204" pitchFamily="34" charset="0"/>
                <a:ea typeface="楷体_GB2312" pitchFamily="49" charset="-122"/>
              </a:rPr>
              <a:t>开发流程。</a:t>
            </a:r>
            <a:endParaRPr lang="zh-CN" altLang="en-US" sz="2000" dirty="0">
              <a:latin typeface="Arial" panose="020B0604020202020204" pitchFamily="34" charset="0"/>
              <a:ea typeface="楷体_GB2312" pitchFamily="49" charset="-122"/>
            </a:endParaRPr>
          </a:p>
          <a:p>
            <a:pPr eaLnBrk="1" hangingPunct="1">
              <a:lnSpc>
                <a:spcPct val="150000"/>
              </a:lnSpc>
            </a:pPr>
            <a:r>
              <a:rPr lang="en-US" altLang="zh-CN" sz="2000" dirty="0">
                <a:latin typeface="Arial" panose="020B0604020202020204" pitchFamily="34" charset="0"/>
                <a:ea typeface="楷体_GB2312" pitchFamily="49" charset="-122"/>
              </a:rPr>
              <a:t>Navigator – </a:t>
            </a:r>
            <a:r>
              <a:rPr lang="zh-CN" altLang="en-US" sz="2000" dirty="0">
                <a:latin typeface="Arial" panose="020B0604020202020204" pitchFamily="34" charset="0"/>
                <a:ea typeface="楷体_GB2312" pitchFamily="49" charset="-122"/>
              </a:rPr>
              <a:t>审阅</a:t>
            </a:r>
            <a:r>
              <a:rPr lang="en-US" altLang="zh-CN" sz="2000" dirty="0">
                <a:latin typeface="Arial" panose="020B0604020202020204" pitchFamily="34" charset="0"/>
                <a:ea typeface="楷体_GB2312" pitchFamily="49" charset="-122"/>
              </a:rPr>
              <a:t>Driver</a:t>
            </a:r>
            <a:r>
              <a:rPr lang="zh-CN" altLang="en-US" sz="2000" dirty="0">
                <a:latin typeface="Arial" panose="020B0604020202020204" pitchFamily="34" charset="0"/>
                <a:ea typeface="楷体_GB2312" pitchFamily="49" charset="-122"/>
              </a:rPr>
              <a:t>的文档、</a:t>
            </a:r>
            <a:r>
              <a:rPr lang="en-US" altLang="zh-CN" sz="2000" dirty="0">
                <a:latin typeface="Arial" panose="020B0604020202020204" pitchFamily="34" charset="0"/>
                <a:ea typeface="楷体_GB2312" pitchFamily="49" charset="-122"/>
              </a:rPr>
              <a:t>Driver</a:t>
            </a:r>
            <a:r>
              <a:rPr lang="zh-CN" altLang="en-US" sz="2000" dirty="0">
                <a:latin typeface="Arial" panose="020B0604020202020204" pitchFamily="34" charset="0"/>
                <a:ea typeface="楷体_GB2312" pitchFamily="49" charset="-122"/>
              </a:rPr>
              <a:t>对编码等开发流程的执行；考虑</a:t>
            </a:r>
            <a:r>
              <a:rPr lang="en-US" altLang="zh-CN" sz="2000" dirty="0">
                <a:latin typeface="Arial" panose="020B0604020202020204" pitchFamily="34" charset="0"/>
                <a:ea typeface="楷体_GB2312" pitchFamily="49" charset="-122"/>
              </a:rPr>
              <a:t>Unit Test</a:t>
            </a:r>
            <a:r>
              <a:rPr lang="zh-CN" altLang="en-US" sz="2000" dirty="0">
                <a:latin typeface="Arial" panose="020B0604020202020204" pitchFamily="34" charset="0"/>
                <a:ea typeface="楷体_GB2312" pitchFamily="49" charset="-122"/>
              </a:rPr>
              <a:t>的覆盖程度；是否需要和如何</a:t>
            </a:r>
            <a:r>
              <a:rPr lang="en-US" altLang="zh-CN" sz="2000" dirty="0">
                <a:latin typeface="Arial" panose="020B0604020202020204" pitchFamily="34" charset="0"/>
                <a:ea typeface="楷体_GB2312" pitchFamily="49" charset="-122"/>
              </a:rPr>
              <a:t>Refactoring</a:t>
            </a:r>
            <a:r>
              <a:rPr lang="zh-CN" altLang="en-US" sz="2000" dirty="0">
                <a:latin typeface="Arial" panose="020B0604020202020204" pitchFamily="34" charset="0"/>
                <a:ea typeface="楷体_GB2312" pitchFamily="49" charset="-122"/>
              </a:rPr>
              <a:t>；帮助</a:t>
            </a:r>
            <a:r>
              <a:rPr lang="en-US" altLang="zh-CN" sz="2000" dirty="0">
                <a:latin typeface="Arial" panose="020B0604020202020204" pitchFamily="34" charset="0"/>
                <a:ea typeface="楷体_GB2312" pitchFamily="49" charset="-122"/>
              </a:rPr>
              <a:t>Driver</a:t>
            </a:r>
            <a:r>
              <a:rPr lang="zh-CN" altLang="en-US" sz="2000" dirty="0">
                <a:latin typeface="Arial" panose="020B0604020202020204" pitchFamily="34" charset="0"/>
                <a:ea typeface="楷体_GB2312" pitchFamily="49" charset="-122"/>
              </a:rPr>
              <a:t>解决具体的技术问题。</a:t>
            </a:r>
            <a:endParaRPr lang="zh-CN" altLang="en-US" sz="2000" dirty="0">
              <a:latin typeface="Arial" panose="020B0604020202020204" pitchFamily="34" charset="0"/>
              <a:ea typeface="楷体_GB2312" pitchFamily="49" charset="-122"/>
            </a:endParaRPr>
          </a:p>
          <a:p>
            <a:pPr eaLnBrk="1" hangingPunct="1">
              <a:lnSpc>
                <a:spcPct val="150000"/>
              </a:lnSpc>
            </a:pPr>
            <a:r>
              <a:rPr lang="en-US" altLang="zh-CN" sz="2000" dirty="0">
                <a:latin typeface="Arial" panose="020B0604020202020204" pitchFamily="34" charset="0"/>
                <a:ea typeface="楷体_GB2312" pitchFamily="49" charset="-122"/>
              </a:rPr>
              <a:t>Driver</a:t>
            </a:r>
            <a:r>
              <a:rPr lang="zh-CN" altLang="en-US" sz="2000" dirty="0">
                <a:latin typeface="Arial" panose="020B0604020202020204" pitchFamily="34" charset="0"/>
                <a:ea typeface="楷体_GB2312" pitchFamily="49" charset="-122"/>
              </a:rPr>
              <a:t>和</a:t>
            </a:r>
            <a:r>
              <a:rPr lang="en-US" altLang="zh-CN" sz="2000" dirty="0">
                <a:latin typeface="Arial" panose="020B0604020202020204" pitchFamily="34" charset="0"/>
                <a:ea typeface="楷体_GB2312" pitchFamily="49" charset="-122"/>
              </a:rPr>
              <a:t>Navigator</a:t>
            </a:r>
            <a:r>
              <a:rPr lang="zh-CN" altLang="en-US" sz="2000" dirty="0">
                <a:latin typeface="Arial" panose="020B0604020202020204" pitchFamily="34" charset="0"/>
                <a:ea typeface="楷体_GB2312" pitchFamily="49" charset="-122"/>
              </a:rPr>
              <a:t>不断轮换角色，不要连续工作超过一小时，每一小时休息</a:t>
            </a:r>
            <a:r>
              <a:rPr lang="en-US" altLang="zh-CN" sz="2000" dirty="0">
                <a:latin typeface="Arial" panose="020B0604020202020204" pitchFamily="34" charset="0"/>
                <a:ea typeface="楷体_GB2312" pitchFamily="49" charset="-122"/>
              </a:rPr>
              <a:t>15</a:t>
            </a:r>
            <a:r>
              <a:rPr lang="zh-CN" altLang="en-US" sz="2000" dirty="0">
                <a:latin typeface="Arial" panose="020B0604020202020204" pitchFamily="34" charset="0"/>
                <a:ea typeface="楷体_GB2312" pitchFamily="49" charset="-122"/>
              </a:rPr>
              <a:t>分钟。</a:t>
            </a:r>
            <a:r>
              <a:rPr lang="en-US" altLang="zh-CN" sz="2000" dirty="0">
                <a:latin typeface="Arial" panose="020B0604020202020204" pitchFamily="34" charset="0"/>
                <a:ea typeface="楷体_GB2312" pitchFamily="49" charset="-122"/>
              </a:rPr>
              <a:t>Navigator</a:t>
            </a:r>
            <a:r>
              <a:rPr lang="zh-CN" altLang="en-US" sz="2000" dirty="0">
                <a:latin typeface="Arial" panose="020B0604020202020204" pitchFamily="34" charset="0"/>
                <a:ea typeface="楷体_GB2312" pitchFamily="49" charset="-122"/>
              </a:rPr>
              <a:t>要控制开发时间。</a:t>
            </a:r>
            <a:endParaRPr lang="zh-CN" altLang="en-US" sz="2000" dirty="0">
              <a:latin typeface="Arial" panose="020B0604020202020204" pitchFamily="34" charset="0"/>
              <a:ea typeface="楷体_GB2312" pitchFamily="49" charset="-122"/>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页脚占位符 3"/>
          <p:cNvSpPr txBox="1">
            <a:spLocks noGrp="1"/>
          </p:cNvSpPr>
          <p:nvPr>
            <p:ph type="ftr" sz="quarter" idx="11"/>
          </p:nvPr>
        </p:nvSpPr>
        <p:spPr>
          <a:xfrm>
            <a:off x="457200" y="6356350"/>
            <a:ext cx="2133600" cy="365125"/>
          </a:xfrm>
          <a:noFill/>
          <a:ln>
            <a:noFill/>
          </a:ln>
        </p:spPr>
        <p:txBody>
          <a:bodyPr lIns="0" tIns="0" rIns="0" bIns="0" anchor="b" anchorCtr="0"/>
          <a:p>
            <a:pPr marL="0" indent="0" eaLnBrk="1" hangingPunct="1">
              <a:spcBef>
                <a:spcPct val="0"/>
              </a:spcBef>
              <a:buClrTx/>
              <a:buSzTx/>
              <a:buFontTx/>
              <a:buNone/>
            </a:pPr>
            <a:r>
              <a:rPr lang="en-US" altLang="zh-CN" sz="1200" dirty="0">
                <a:solidFill>
                  <a:srgbClr val="045C75"/>
                </a:solidFill>
              </a:rPr>
              <a:t>		</a:t>
            </a:r>
            <a:fld id="{9A0DB2DC-4C9A-4742-B13C-FB6460FD3503}" type="slidenum">
              <a:rPr lang="en-US" altLang="zh-CN" sz="1200" dirty="0">
                <a:solidFill>
                  <a:srgbClr val="045C75"/>
                </a:solidFill>
              </a:rPr>
            </a:fld>
            <a:endParaRPr lang="en-US" altLang="zh-CN" sz="1200" dirty="0">
              <a:solidFill>
                <a:srgbClr val="045C75"/>
              </a:solidFill>
            </a:endParaRPr>
          </a:p>
        </p:txBody>
      </p:sp>
      <p:sp>
        <p:nvSpPr>
          <p:cNvPr id="110595" name="Rectangle 2"/>
          <p:cNvSpPr>
            <a:spLocks noGrp="1"/>
          </p:cNvSpPr>
          <p:nvPr>
            <p:ph type="title"/>
          </p:nvPr>
        </p:nvSpPr>
        <p:spPr/>
        <p:txBody>
          <a:bodyPr vert="horz" wrap="square" lIns="0" tIns="45720" rIns="0" bIns="0" anchor="b" anchorCtr="0"/>
          <a:p>
            <a:pPr eaLnBrk="1" hangingPunct="1"/>
            <a:r>
              <a:rPr lang="zh-CN" altLang="en-US" sz="4400" dirty="0">
                <a:latin typeface="Arial" panose="020B0604020202020204" pitchFamily="34" charset="0"/>
              </a:rPr>
              <a:t>没有结对编程就没有</a:t>
            </a:r>
            <a:r>
              <a:rPr lang="en-US" altLang="zh-CN" sz="4400" dirty="0">
                <a:latin typeface="Arial" panose="020B0604020202020204" pitchFamily="34" charset="0"/>
              </a:rPr>
              <a:t>XP</a:t>
            </a:r>
            <a:endParaRPr lang="en-US" altLang="zh-CN" sz="4400" dirty="0">
              <a:latin typeface="Arial" panose="020B0604020202020204" pitchFamily="34" charset="0"/>
            </a:endParaRPr>
          </a:p>
        </p:txBody>
      </p:sp>
      <p:sp>
        <p:nvSpPr>
          <p:cNvPr id="110596" name="Rectangle 3"/>
          <p:cNvSpPr>
            <a:spLocks noGrp="1"/>
          </p:cNvSpPr>
          <p:nvPr>
            <p:ph idx="1"/>
          </p:nvPr>
        </p:nvSpPr>
        <p:spPr>
          <a:xfrm>
            <a:off x="609600" y="1981200"/>
            <a:ext cx="8001000" cy="4114800"/>
          </a:xfrm>
        </p:spPr>
        <p:txBody>
          <a:bodyPr vert="horz" wrap="square" lIns="91440" tIns="45720" rIns="91440" bIns="45720" anchor="t" anchorCtr="0"/>
          <a:p>
            <a:pPr eaLnBrk="1" hangingPunct="1">
              <a:lnSpc>
                <a:spcPct val="150000"/>
              </a:lnSpc>
            </a:pPr>
            <a:r>
              <a:rPr lang="en-US" altLang="zh-CN" sz="1800" dirty="0">
                <a:latin typeface="Arial" panose="020B0604020202020204" pitchFamily="34" charset="0"/>
              </a:rPr>
              <a:t>Pair Programming</a:t>
            </a:r>
            <a:r>
              <a:rPr lang="zh-CN" altLang="en-US" sz="1800" dirty="0">
                <a:latin typeface="Arial" panose="020B0604020202020204" pitchFamily="34" charset="0"/>
              </a:rPr>
              <a:t>是</a:t>
            </a:r>
            <a:r>
              <a:rPr lang="en-US" altLang="zh-CN" sz="1800" dirty="0">
                <a:latin typeface="Arial" panose="020B0604020202020204" pitchFamily="34" charset="0"/>
              </a:rPr>
              <a:t>XP</a:t>
            </a:r>
            <a:r>
              <a:rPr lang="zh-CN" altLang="en-US" sz="1800" dirty="0">
                <a:latin typeface="Arial" panose="020B0604020202020204" pitchFamily="34" charset="0"/>
              </a:rPr>
              <a:t>所有的</a:t>
            </a:r>
            <a:r>
              <a:rPr lang="en-US" altLang="zh-CN" sz="1800" dirty="0">
                <a:latin typeface="Arial" panose="020B0604020202020204" pitchFamily="34" charset="0"/>
              </a:rPr>
              <a:t>Practices</a:t>
            </a:r>
            <a:r>
              <a:rPr lang="zh-CN" altLang="en-US" sz="1800" dirty="0">
                <a:latin typeface="Arial" panose="020B0604020202020204" pitchFamily="34" charset="0"/>
              </a:rPr>
              <a:t>中最被争议和被认为是最难接受。</a:t>
            </a:r>
            <a:endParaRPr lang="zh-CN" altLang="en-US" sz="1800" dirty="0">
              <a:latin typeface="Arial" panose="020B0604020202020204" pitchFamily="34" charset="0"/>
            </a:endParaRPr>
          </a:p>
          <a:p>
            <a:pPr eaLnBrk="1" hangingPunct="1">
              <a:lnSpc>
                <a:spcPct val="150000"/>
              </a:lnSpc>
            </a:pPr>
            <a:r>
              <a:rPr lang="en-US" altLang="zh-CN" sz="1800" dirty="0">
                <a:latin typeface="Arial" panose="020B0604020202020204" pitchFamily="34" charset="0"/>
              </a:rPr>
              <a:t>Pair Programming</a:t>
            </a:r>
            <a:r>
              <a:rPr lang="zh-CN" altLang="en-US" sz="1800" dirty="0">
                <a:latin typeface="Arial" panose="020B0604020202020204" pitchFamily="34" charset="0"/>
              </a:rPr>
              <a:t>是获得</a:t>
            </a:r>
            <a:r>
              <a:rPr lang="en-US" altLang="zh-CN" sz="1800" dirty="0">
                <a:latin typeface="Arial" panose="020B0604020202020204" pitchFamily="34" charset="0"/>
              </a:rPr>
              <a:t>XP</a:t>
            </a:r>
            <a:r>
              <a:rPr lang="zh-CN" altLang="en-US" sz="1800" dirty="0">
                <a:latin typeface="Arial" panose="020B0604020202020204" pitchFamily="34" charset="0"/>
              </a:rPr>
              <a:t>最大价值的关键。</a:t>
            </a:r>
            <a:endParaRPr lang="zh-CN" altLang="en-US" sz="1800" dirty="0">
              <a:latin typeface="Arial" panose="020B0604020202020204" pitchFamily="34" charset="0"/>
            </a:endParaRPr>
          </a:p>
          <a:p>
            <a:pPr eaLnBrk="1" hangingPunct="1">
              <a:lnSpc>
                <a:spcPct val="150000"/>
              </a:lnSpc>
            </a:pPr>
            <a:r>
              <a:rPr lang="zh-CN" altLang="en-CA" sz="1800" dirty="0">
                <a:latin typeface="Arial" panose="020B0604020202020204" pitchFamily="34" charset="0"/>
              </a:rPr>
              <a:t>没有</a:t>
            </a:r>
            <a:r>
              <a:rPr lang="en-CA" altLang="zh-CN" sz="1800" dirty="0">
                <a:latin typeface="Arial" panose="020B0604020202020204" pitchFamily="34" charset="0"/>
              </a:rPr>
              <a:t>Pair Programming,</a:t>
            </a:r>
            <a:r>
              <a:rPr lang="zh-CN" altLang="en-CA" sz="1800" dirty="0">
                <a:latin typeface="Arial" panose="020B0604020202020204" pitchFamily="34" charset="0"/>
              </a:rPr>
              <a:t>无法实现有效的</a:t>
            </a:r>
            <a:r>
              <a:rPr lang="en-CA" altLang="zh-CN" sz="1800" dirty="0">
                <a:latin typeface="Arial" panose="020B0604020202020204" pitchFamily="34" charset="0"/>
              </a:rPr>
              <a:t>Continuous Code Review,</a:t>
            </a:r>
            <a:r>
              <a:rPr lang="zh-CN" altLang="en-CA" sz="1800" dirty="0">
                <a:latin typeface="Arial" panose="020B0604020202020204" pitchFamily="34" charset="0"/>
              </a:rPr>
              <a:t>代码质量下降。</a:t>
            </a:r>
            <a:endParaRPr lang="zh-CN" altLang="en-CA" sz="1800" dirty="0">
              <a:latin typeface="Arial" panose="020B0604020202020204" pitchFamily="34" charset="0"/>
            </a:endParaRPr>
          </a:p>
          <a:p>
            <a:pPr eaLnBrk="1" hangingPunct="1">
              <a:lnSpc>
                <a:spcPct val="150000"/>
              </a:lnSpc>
            </a:pPr>
            <a:r>
              <a:rPr lang="zh-CN" altLang="en-CA" sz="1800" dirty="0">
                <a:latin typeface="Arial" panose="020B0604020202020204" pitchFamily="34" charset="0"/>
              </a:rPr>
              <a:t>没有</a:t>
            </a:r>
            <a:r>
              <a:rPr lang="en-CA" altLang="zh-CN" sz="1800" dirty="0">
                <a:latin typeface="Arial" panose="020B0604020202020204" pitchFamily="34" charset="0"/>
              </a:rPr>
              <a:t>Peer Pressure，</a:t>
            </a:r>
            <a:r>
              <a:rPr lang="zh-CN" altLang="en-CA" sz="1800" dirty="0">
                <a:latin typeface="Arial" panose="020B0604020202020204" pitchFamily="34" charset="0"/>
              </a:rPr>
              <a:t>流程的执行很容易出现偏差。</a:t>
            </a:r>
            <a:endParaRPr lang="zh-CN" altLang="en-CA" sz="1800" dirty="0">
              <a:latin typeface="Arial" panose="020B0604020202020204" pitchFamily="34" charset="0"/>
            </a:endParaRPr>
          </a:p>
          <a:p>
            <a:pPr eaLnBrk="1" hangingPunct="1">
              <a:lnSpc>
                <a:spcPct val="150000"/>
              </a:lnSpc>
            </a:pPr>
            <a:r>
              <a:rPr lang="zh-CN" altLang="en-CA" sz="1800" dirty="0">
                <a:latin typeface="Arial" panose="020B0604020202020204" pitchFamily="34" charset="0"/>
              </a:rPr>
              <a:t>没有</a:t>
            </a:r>
            <a:r>
              <a:rPr lang="en-CA" altLang="zh-CN" sz="1800" dirty="0">
                <a:latin typeface="Arial" panose="020B0604020202020204" pitchFamily="34" charset="0"/>
              </a:rPr>
              <a:t>Pair Programming，Communication</a:t>
            </a:r>
            <a:r>
              <a:rPr lang="zh-CN" altLang="en-CA" sz="1800" dirty="0">
                <a:latin typeface="Arial" panose="020B0604020202020204" pitchFamily="34" charset="0"/>
              </a:rPr>
              <a:t>很容易弱化，进而影响</a:t>
            </a:r>
            <a:r>
              <a:rPr lang="en-CA" altLang="zh-CN" sz="1800" dirty="0">
                <a:latin typeface="Arial" panose="020B0604020202020204" pitchFamily="34" charset="0"/>
              </a:rPr>
              <a:t>Team work。</a:t>
            </a:r>
            <a:endParaRPr lang="en-CA" altLang="zh-CN" sz="1800" dirty="0">
              <a:latin typeface="Arial" panose="020B0604020202020204" pitchFamily="34" charset="0"/>
            </a:endParaRPr>
          </a:p>
          <a:p>
            <a:pPr eaLnBrk="1" hangingPunct="1">
              <a:lnSpc>
                <a:spcPct val="150000"/>
              </a:lnSpc>
            </a:pPr>
            <a:r>
              <a:rPr lang="en-CA" altLang="zh-CN" sz="1800" dirty="0">
                <a:latin typeface="Arial" panose="020B0604020202020204" pitchFamily="34" charset="0"/>
              </a:rPr>
              <a:t>Pair Programming</a:t>
            </a:r>
            <a:r>
              <a:rPr lang="zh-CN" altLang="en-CA" sz="1800" dirty="0">
                <a:latin typeface="Arial" panose="020B0604020202020204" pitchFamily="34" charset="0"/>
              </a:rPr>
              <a:t>象</a:t>
            </a:r>
            <a:r>
              <a:rPr lang="en-CA" altLang="zh-CN" sz="1800" dirty="0">
                <a:latin typeface="Arial" panose="020B0604020202020204" pitchFamily="34" charset="0"/>
              </a:rPr>
              <a:t>XP</a:t>
            </a:r>
            <a:r>
              <a:rPr lang="zh-CN" altLang="en-CA" sz="1800" dirty="0">
                <a:latin typeface="Arial" panose="020B0604020202020204" pitchFamily="34" charset="0"/>
              </a:rPr>
              <a:t>流程中的粘合剂，把各个环节连接起来实现最大的价值。</a:t>
            </a:r>
            <a:endParaRPr lang="zh-CN" altLang="en-US" sz="1800" dirty="0">
              <a:latin typeface="Arial" panose="020B0604020202020204" pitchFamily="34"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页脚占位符 3"/>
          <p:cNvSpPr txBox="1">
            <a:spLocks noGrp="1"/>
          </p:cNvSpPr>
          <p:nvPr>
            <p:ph type="ftr" sz="quarter" idx="11"/>
          </p:nvPr>
        </p:nvSpPr>
        <p:spPr>
          <a:xfrm>
            <a:off x="457200" y="6356350"/>
            <a:ext cx="2133600" cy="365125"/>
          </a:xfrm>
          <a:noFill/>
          <a:ln>
            <a:noFill/>
          </a:ln>
        </p:spPr>
        <p:txBody>
          <a:bodyPr lIns="0" tIns="0" rIns="0" bIns="0" anchor="b" anchorCtr="0"/>
          <a:p>
            <a:pPr marL="0" indent="0" eaLnBrk="1" hangingPunct="1">
              <a:spcBef>
                <a:spcPct val="0"/>
              </a:spcBef>
              <a:buClrTx/>
              <a:buSzTx/>
              <a:buFontTx/>
              <a:buNone/>
            </a:pPr>
            <a:r>
              <a:rPr lang="en-US" altLang="zh-CN" sz="1200" dirty="0">
                <a:solidFill>
                  <a:srgbClr val="045C75"/>
                </a:solidFill>
              </a:rPr>
              <a:t>		</a:t>
            </a:r>
            <a:fld id="{9A0DB2DC-4C9A-4742-B13C-FB6460FD3503}" type="slidenum">
              <a:rPr lang="en-US" altLang="zh-CN" sz="1200" dirty="0">
                <a:solidFill>
                  <a:srgbClr val="045C75"/>
                </a:solidFill>
              </a:rPr>
            </a:fld>
            <a:endParaRPr lang="en-US" altLang="zh-CN" sz="1200" dirty="0">
              <a:solidFill>
                <a:srgbClr val="045C75"/>
              </a:solidFill>
            </a:endParaRPr>
          </a:p>
        </p:txBody>
      </p:sp>
      <p:sp>
        <p:nvSpPr>
          <p:cNvPr id="111619" name="Rectangle 2"/>
          <p:cNvSpPr>
            <a:spLocks noGrp="1"/>
          </p:cNvSpPr>
          <p:nvPr>
            <p:ph type="title"/>
          </p:nvPr>
        </p:nvSpPr>
        <p:spPr/>
        <p:txBody>
          <a:bodyPr vert="horz" wrap="square" lIns="0" tIns="45720" rIns="0" bIns="0" anchor="b" anchorCtr="0"/>
          <a:p>
            <a:pPr eaLnBrk="1" hangingPunct="1"/>
            <a:r>
              <a:rPr lang="zh-CN" altLang="en-US" sz="4400" dirty="0">
                <a:latin typeface="Arial" panose="020B0604020202020204" pitchFamily="34" charset="0"/>
              </a:rPr>
              <a:t>没有结对编程就没有</a:t>
            </a:r>
            <a:r>
              <a:rPr lang="en-US" altLang="zh-CN" sz="4400" dirty="0">
                <a:latin typeface="Arial" panose="020B0604020202020204" pitchFamily="34" charset="0"/>
              </a:rPr>
              <a:t>XP</a:t>
            </a:r>
            <a:endParaRPr lang="en-US" altLang="zh-CN" sz="4400" dirty="0">
              <a:latin typeface="Arial" panose="020B0604020202020204" pitchFamily="34" charset="0"/>
            </a:endParaRPr>
          </a:p>
        </p:txBody>
      </p:sp>
      <p:sp>
        <p:nvSpPr>
          <p:cNvPr id="111620" name="Rectangle 4"/>
          <p:cNvSpPr>
            <a:spLocks noGrp="1"/>
          </p:cNvSpPr>
          <p:nvPr>
            <p:ph idx="1"/>
          </p:nvPr>
        </p:nvSpPr>
        <p:spPr/>
        <p:txBody>
          <a:bodyPr vert="horz" wrap="square" lIns="91440" tIns="45720" rIns="91440" bIns="45720" anchor="t" anchorCtr="0"/>
          <a:p>
            <a:pPr eaLnBrk="1" hangingPunct="1">
              <a:lnSpc>
                <a:spcPct val="150000"/>
              </a:lnSpc>
              <a:buFontTx/>
              <a:buNone/>
            </a:pPr>
            <a:r>
              <a:rPr lang="zh-CN" altLang="en-US" sz="2000" dirty="0">
                <a:latin typeface="楷体_GB2312" pitchFamily="49" charset="-122"/>
                <a:ea typeface="楷体_GB2312" pitchFamily="49" charset="-122"/>
              </a:rPr>
              <a:t>这是</a:t>
            </a:r>
            <a:r>
              <a:rPr lang="zh-CN" altLang="en-CA" sz="2000" dirty="0">
                <a:latin typeface="楷体_GB2312" pitchFamily="49" charset="-122"/>
                <a:ea typeface="楷体_GB2312" pitchFamily="49" charset="-122"/>
              </a:rPr>
              <a:t>引进</a:t>
            </a:r>
            <a:r>
              <a:rPr lang="en-CA" altLang="zh-CN" sz="2000" dirty="0">
                <a:latin typeface="Arial" panose="020B0604020202020204" pitchFamily="34" charset="0"/>
                <a:ea typeface="楷体_GB2312" pitchFamily="49" charset="-122"/>
              </a:rPr>
              <a:t>XP</a:t>
            </a:r>
            <a:r>
              <a:rPr lang="zh-CN" altLang="en-CA" sz="2000" dirty="0">
                <a:latin typeface="Arial" panose="020B0604020202020204" pitchFamily="34" charset="0"/>
                <a:ea typeface="楷体_GB2312" pitchFamily="49" charset="-122"/>
              </a:rPr>
              <a:t>时</a:t>
            </a:r>
            <a:r>
              <a:rPr lang="zh-CN" altLang="en-CA" sz="2000" dirty="0">
                <a:latin typeface="楷体_GB2312" pitchFamily="49" charset="-122"/>
                <a:ea typeface="楷体_GB2312" pitchFamily="49" charset="-122"/>
              </a:rPr>
              <a:t>最难被接受的规则。但如果在采用其它</a:t>
            </a:r>
            <a:r>
              <a:rPr lang="en-CA" altLang="zh-CN" sz="2000" dirty="0">
                <a:latin typeface="楷体_GB2312" pitchFamily="49" charset="-122"/>
                <a:ea typeface="楷体_GB2312" pitchFamily="49" charset="-122"/>
              </a:rPr>
              <a:t>XP</a:t>
            </a:r>
            <a:r>
              <a:rPr lang="zh-CN" altLang="en-CA" sz="2000" dirty="0">
                <a:latin typeface="楷体_GB2312" pitchFamily="49" charset="-122"/>
                <a:ea typeface="楷体_GB2312" pitchFamily="49" charset="-122"/>
              </a:rPr>
              <a:t>的惯例和规则时，抛弃</a:t>
            </a:r>
            <a:r>
              <a:rPr lang="en-CA" altLang="zh-CN" sz="2000" dirty="0">
                <a:latin typeface="Arial" panose="020B0604020202020204" pitchFamily="34" charset="0"/>
                <a:ea typeface="楷体_GB2312" pitchFamily="49" charset="-122"/>
              </a:rPr>
              <a:t>Pair Programming</a:t>
            </a:r>
            <a:r>
              <a:rPr lang="zh-CN" altLang="en-CA" sz="2000" dirty="0">
                <a:latin typeface="Arial" panose="020B0604020202020204" pitchFamily="34" charset="0"/>
                <a:ea typeface="楷体_GB2312" pitchFamily="49" charset="-122"/>
              </a:rPr>
              <a:t>，那么会</a:t>
            </a:r>
            <a:r>
              <a:rPr lang="zh-CN" altLang="en-CA" sz="2000" dirty="0">
                <a:latin typeface="楷体_GB2312" pitchFamily="49" charset="-122"/>
                <a:ea typeface="楷体_GB2312" pitchFamily="49" charset="-122"/>
              </a:rPr>
              <a:t>面对以下问题：</a:t>
            </a:r>
            <a:endParaRPr lang="zh-CN" altLang="en-CA" sz="2000" dirty="0">
              <a:latin typeface="楷体_GB2312" pitchFamily="49" charset="-122"/>
              <a:ea typeface="楷体_GB2312" pitchFamily="49" charset="-122"/>
            </a:endParaRPr>
          </a:p>
          <a:p>
            <a:pPr eaLnBrk="1" hangingPunct="1">
              <a:lnSpc>
                <a:spcPct val="150000"/>
              </a:lnSpc>
              <a:buFont typeface="Wingdings 2" panose="05020102010507070707" pitchFamily="18" charset="2"/>
              <a:buChar char=""/>
            </a:pPr>
            <a:r>
              <a:rPr lang="zh-CN" altLang="en-CA" sz="1800" dirty="0">
                <a:latin typeface="楷体_GB2312" pitchFamily="49" charset="-122"/>
                <a:ea typeface="楷体_GB2312" pitchFamily="49" charset="-122"/>
              </a:rPr>
              <a:t>如何进行有效的</a:t>
            </a:r>
            <a:r>
              <a:rPr lang="en-CA" altLang="zh-CN" sz="1800" dirty="0">
                <a:latin typeface="Arial" panose="020B0604020202020204" pitchFamily="34" charset="0"/>
                <a:ea typeface="楷体_GB2312" pitchFamily="49" charset="-122"/>
              </a:rPr>
              <a:t>Design Review</a:t>
            </a:r>
            <a:endParaRPr lang="en-CA" altLang="zh-CN" sz="1800" dirty="0">
              <a:latin typeface="Arial" panose="020B0604020202020204" pitchFamily="34" charset="0"/>
              <a:ea typeface="楷体_GB2312" pitchFamily="49" charset="-122"/>
            </a:endParaRPr>
          </a:p>
          <a:p>
            <a:pPr eaLnBrk="1" hangingPunct="1">
              <a:lnSpc>
                <a:spcPct val="150000"/>
              </a:lnSpc>
              <a:buFont typeface="Wingdings 2" panose="05020102010507070707" pitchFamily="18" charset="2"/>
              <a:buChar char=""/>
            </a:pPr>
            <a:r>
              <a:rPr lang="zh-CN" altLang="en-CA" sz="1800" dirty="0">
                <a:latin typeface="Arial" panose="020B0604020202020204" pitchFamily="34" charset="0"/>
                <a:ea typeface="楷体_GB2312" pitchFamily="49" charset="-122"/>
              </a:rPr>
              <a:t>如何进行有效的</a:t>
            </a:r>
            <a:r>
              <a:rPr lang="en-CA" altLang="zh-CN" sz="1800" dirty="0">
                <a:latin typeface="Arial" panose="020B0604020202020204" pitchFamily="34" charset="0"/>
                <a:ea typeface="楷体_GB2312" pitchFamily="49" charset="-122"/>
              </a:rPr>
              <a:t>Code Review</a:t>
            </a:r>
            <a:endParaRPr lang="en-CA" altLang="zh-CN" sz="1800" dirty="0">
              <a:latin typeface="Arial" panose="020B0604020202020204" pitchFamily="34" charset="0"/>
              <a:ea typeface="楷体_GB2312" pitchFamily="49" charset="-122"/>
            </a:endParaRPr>
          </a:p>
          <a:p>
            <a:pPr eaLnBrk="1" hangingPunct="1">
              <a:lnSpc>
                <a:spcPct val="150000"/>
              </a:lnSpc>
              <a:buFont typeface="Wingdings 2" panose="05020102010507070707" pitchFamily="18" charset="2"/>
              <a:buChar char=""/>
            </a:pPr>
            <a:r>
              <a:rPr lang="zh-CN" altLang="en-CA" sz="1800" dirty="0">
                <a:latin typeface="Arial" panose="020B0604020202020204" pitchFamily="34" charset="0"/>
                <a:ea typeface="楷体_GB2312" pitchFamily="49" charset="-122"/>
              </a:rPr>
              <a:t>如何保证代码质量</a:t>
            </a:r>
            <a:endParaRPr lang="zh-CN" altLang="en-CA" sz="1800" dirty="0">
              <a:latin typeface="Arial" panose="020B0604020202020204" pitchFamily="34" charset="0"/>
              <a:ea typeface="楷体_GB2312" pitchFamily="49" charset="-122"/>
            </a:endParaRPr>
          </a:p>
          <a:p>
            <a:pPr eaLnBrk="1" hangingPunct="1">
              <a:lnSpc>
                <a:spcPct val="150000"/>
              </a:lnSpc>
              <a:buFont typeface="Wingdings 2" panose="05020102010507070707" pitchFamily="18" charset="2"/>
              <a:buChar char=""/>
            </a:pPr>
            <a:r>
              <a:rPr lang="zh-CN" altLang="en-CA" sz="1800" dirty="0">
                <a:latin typeface="Arial" panose="020B0604020202020204" pitchFamily="34" charset="0"/>
                <a:ea typeface="楷体_GB2312" pitchFamily="49" charset="-122"/>
              </a:rPr>
              <a:t>如何保证流程的执行</a:t>
            </a:r>
            <a:endParaRPr lang="zh-CN" altLang="en-CA" sz="1800" dirty="0">
              <a:latin typeface="Arial" panose="020B0604020202020204" pitchFamily="34" charset="0"/>
              <a:ea typeface="楷体_GB2312" pitchFamily="49" charset="-122"/>
            </a:endParaRPr>
          </a:p>
          <a:p>
            <a:pPr eaLnBrk="1" hangingPunct="1">
              <a:lnSpc>
                <a:spcPct val="150000"/>
              </a:lnSpc>
              <a:buFont typeface="Wingdings 2" panose="05020102010507070707" pitchFamily="18" charset="2"/>
              <a:buChar char=""/>
            </a:pPr>
            <a:r>
              <a:rPr lang="zh-CN" altLang="en-CA" sz="1800" dirty="0">
                <a:latin typeface="Arial" panose="020B0604020202020204" pitchFamily="34" charset="0"/>
                <a:ea typeface="楷体_GB2312" pitchFamily="49" charset="-122"/>
              </a:rPr>
              <a:t>如何增进</a:t>
            </a:r>
            <a:r>
              <a:rPr lang="en-CA" altLang="zh-CN" sz="1800" dirty="0">
                <a:latin typeface="Arial" panose="020B0604020202020204" pitchFamily="34" charset="0"/>
                <a:ea typeface="楷体_GB2312" pitchFamily="49" charset="-122"/>
              </a:rPr>
              <a:t>Communication</a:t>
            </a:r>
            <a:endParaRPr lang="en-CA" altLang="zh-CN" sz="1800" dirty="0">
              <a:latin typeface="Arial" panose="020B0604020202020204" pitchFamily="34" charset="0"/>
              <a:ea typeface="楷体_GB2312" pitchFamily="49" charset="-122"/>
            </a:endParaRPr>
          </a:p>
          <a:p>
            <a:pPr eaLnBrk="1" hangingPunct="1">
              <a:lnSpc>
                <a:spcPct val="150000"/>
              </a:lnSpc>
              <a:buFont typeface="Wingdings 2" panose="05020102010507070707" pitchFamily="18" charset="2"/>
              <a:buChar char=""/>
            </a:pPr>
            <a:r>
              <a:rPr lang="zh-CN" altLang="en-CA" sz="1800" dirty="0">
                <a:latin typeface="Arial" panose="020B0604020202020204" pitchFamily="34" charset="0"/>
                <a:ea typeface="楷体_GB2312" pitchFamily="49" charset="-122"/>
              </a:rPr>
              <a:t>如何进行</a:t>
            </a:r>
            <a:r>
              <a:rPr lang="en-CA" altLang="zh-CN" sz="1800" dirty="0">
                <a:latin typeface="Arial" panose="020B0604020202020204" pitchFamily="34" charset="0"/>
                <a:ea typeface="楷体_GB2312" pitchFamily="49" charset="-122"/>
              </a:rPr>
              <a:t>Cross-Training</a:t>
            </a:r>
            <a:endParaRPr lang="en-CA" altLang="zh-CN" sz="1800" dirty="0">
              <a:latin typeface="Arial" panose="020B0604020202020204" pitchFamily="34" charset="0"/>
              <a:ea typeface="楷体_GB2312" pitchFamily="49" charset="-122"/>
            </a:endParaRPr>
          </a:p>
          <a:p>
            <a:pPr eaLnBrk="1" hangingPunct="1">
              <a:lnSpc>
                <a:spcPct val="150000"/>
              </a:lnSpc>
              <a:buFont typeface="Wingdings 2" panose="05020102010507070707" pitchFamily="18" charset="2"/>
              <a:buChar char=""/>
            </a:pPr>
            <a:r>
              <a:rPr lang="zh-CN" altLang="en-CA" sz="1800" dirty="0">
                <a:latin typeface="Arial" panose="020B0604020202020204" pitchFamily="34" charset="0"/>
                <a:ea typeface="楷体_GB2312" pitchFamily="49" charset="-122"/>
              </a:rPr>
              <a:t>如何增强</a:t>
            </a:r>
            <a:r>
              <a:rPr lang="en-CA" altLang="zh-CN" sz="1800" dirty="0">
                <a:latin typeface="Arial" panose="020B0604020202020204" pitchFamily="34" charset="0"/>
                <a:ea typeface="楷体_GB2312" pitchFamily="49" charset="-122"/>
              </a:rPr>
              <a:t>Teamwork</a:t>
            </a:r>
            <a:endParaRPr lang="en-US" altLang="zh-CN" sz="1800" dirty="0">
              <a:latin typeface="Arial" panose="020B0604020202020204" pitchFamily="34" charset="0"/>
              <a:ea typeface="楷体_GB2312" pitchFamily="49" charset="-122"/>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Rectangle 2"/>
          <p:cNvSpPr>
            <a:spLocks noGrp="1"/>
          </p:cNvSpPr>
          <p:nvPr>
            <p:ph type="title"/>
          </p:nvPr>
        </p:nvSpPr>
        <p:spPr>
          <a:xfrm>
            <a:off x="457200" y="704850"/>
            <a:ext cx="8229600" cy="1009650"/>
          </a:xfrm>
        </p:spPr>
        <p:txBody>
          <a:bodyPr vert="horz" wrap="square" lIns="0" tIns="45720" rIns="0" bIns="0" anchor="b" anchorCtr="0"/>
          <a:p>
            <a:pPr eaLnBrk="1" hangingPunct="1"/>
            <a:r>
              <a:rPr lang="en-US" altLang="zh-CN" sz="4800" dirty="0">
                <a:latin typeface="Arial" panose="020B0604020202020204" pitchFamily="34" charset="0"/>
              </a:rPr>
              <a:t>Distributed Pair Programming</a:t>
            </a:r>
            <a:endParaRPr lang="en-US" altLang="zh-CN" sz="4800" dirty="0">
              <a:latin typeface="Arial" panose="020B0604020202020204" pitchFamily="34" charset="0"/>
            </a:endParaRPr>
          </a:p>
        </p:txBody>
      </p:sp>
      <p:sp>
        <p:nvSpPr>
          <p:cNvPr id="112643" name="Rectangle 4"/>
          <p:cNvSpPr>
            <a:spLocks noGrp="1"/>
          </p:cNvSpPr>
          <p:nvPr>
            <p:ph idx="1"/>
          </p:nvPr>
        </p:nvSpPr>
        <p:spPr/>
        <p:txBody>
          <a:bodyPr vert="horz" wrap="square" lIns="91440" tIns="45720" rIns="91440" bIns="45720" anchor="t" anchorCtr="0"/>
          <a:p>
            <a:pPr eaLnBrk="1" hangingPunct="1">
              <a:lnSpc>
                <a:spcPct val="150000"/>
              </a:lnSpc>
            </a:pPr>
            <a:r>
              <a:rPr lang="zh-CN" altLang="en-US" sz="2000" dirty="0">
                <a:latin typeface="Arial" panose="020B0604020202020204" pitchFamily="34" charset="0"/>
              </a:rPr>
              <a:t>分布式的</a:t>
            </a:r>
            <a:r>
              <a:rPr lang="en-US" altLang="zh-CN" sz="2000" dirty="0">
                <a:latin typeface="Arial" panose="020B0604020202020204" pitchFamily="34" charset="0"/>
              </a:rPr>
              <a:t>Pair Programming:</a:t>
            </a:r>
            <a:endParaRPr lang="en-US" altLang="zh-CN" sz="2000" dirty="0">
              <a:latin typeface="Arial" panose="020B0604020202020204" pitchFamily="34" charset="0"/>
            </a:endParaRPr>
          </a:p>
          <a:p>
            <a:pPr lvl="1" eaLnBrk="1" hangingPunct="1">
              <a:lnSpc>
                <a:spcPct val="150000"/>
              </a:lnSpc>
            </a:pPr>
            <a:r>
              <a:rPr lang="zh-CN" altLang="en-US" sz="2000" dirty="0">
                <a:latin typeface="Arial" panose="020B0604020202020204" pitchFamily="34" charset="0"/>
              </a:rPr>
              <a:t>两个</a:t>
            </a:r>
            <a:r>
              <a:rPr lang="en-US" altLang="zh-CN" sz="2000" dirty="0">
                <a:latin typeface="Arial" panose="020B0604020202020204" pitchFamily="34" charset="0"/>
              </a:rPr>
              <a:t>Programmers</a:t>
            </a:r>
            <a:r>
              <a:rPr lang="zh-CN" altLang="en-US" sz="2000" dirty="0">
                <a:latin typeface="Arial" panose="020B0604020202020204" pitchFamily="34" charset="0"/>
              </a:rPr>
              <a:t>身处不同的物理位置，通过</a:t>
            </a:r>
            <a:r>
              <a:rPr lang="en-US" altLang="zh-CN" sz="2000" dirty="0">
                <a:latin typeface="Arial" panose="020B0604020202020204" pitchFamily="34" charset="0"/>
              </a:rPr>
              <a:t>Sharing </a:t>
            </a:r>
            <a:r>
              <a:rPr lang="zh-CN" altLang="en-US" sz="2000" dirty="0">
                <a:latin typeface="Arial" panose="020B0604020202020204" pitchFamily="34" charset="0"/>
              </a:rPr>
              <a:t>软件来实现</a:t>
            </a:r>
            <a:r>
              <a:rPr lang="en-US" altLang="zh-CN" sz="2000" dirty="0">
                <a:latin typeface="Arial" panose="020B0604020202020204" pitchFamily="34" charset="0"/>
              </a:rPr>
              <a:t>Pair Programming</a:t>
            </a:r>
            <a:r>
              <a:rPr lang="zh-CN" altLang="en-US" sz="2000" dirty="0">
                <a:latin typeface="Arial" panose="020B0604020202020204" pitchFamily="34" charset="0"/>
              </a:rPr>
              <a:t>。需要</a:t>
            </a:r>
            <a:r>
              <a:rPr lang="en-US" altLang="zh-CN" sz="2000" dirty="0">
                <a:latin typeface="Arial" panose="020B0604020202020204" pitchFamily="34" charset="0"/>
              </a:rPr>
              <a:t>Sharing</a:t>
            </a:r>
            <a:r>
              <a:rPr lang="zh-CN" altLang="en-US" sz="2000" dirty="0">
                <a:latin typeface="Arial" panose="020B0604020202020204" pitchFamily="34" charset="0"/>
              </a:rPr>
              <a:t>软件能提供 桌面共享，文字交谈，语音交谈，甚至是视频交流。</a:t>
            </a:r>
            <a:endParaRPr lang="zh-CN" altLang="en-US" sz="2000" dirty="0">
              <a:latin typeface="Arial" panose="020B0604020202020204" pitchFamily="34" charset="0"/>
            </a:endParaRPr>
          </a:p>
          <a:p>
            <a:pPr lvl="1" eaLnBrk="1" hangingPunct="1">
              <a:lnSpc>
                <a:spcPct val="150000"/>
              </a:lnSpc>
            </a:pPr>
            <a:r>
              <a:rPr lang="zh-CN" altLang="en-US" sz="2000" dirty="0">
                <a:latin typeface="Arial" panose="020B0604020202020204" pitchFamily="34" charset="0"/>
              </a:rPr>
              <a:t>目前这种方法还没有被认可，主要出现在学校的关于</a:t>
            </a:r>
            <a:r>
              <a:rPr lang="en-US" altLang="zh-CN" sz="2000" dirty="0">
                <a:latin typeface="Arial" panose="020B0604020202020204" pitchFamily="34" charset="0"/>
              </a:rPr>
              <a:t>XP</a:t>
            </a:r>
            <a:r>
              <a:rPr lang="zh-CN" altLang="en-US" sz="2000" dirty="0">
                <a:latin typeface="Arial" panose="020B0604020202020204" pitchFamily="34" charset="0"/>
              </a:rPr>
              <a:t>的研究项目中</a:t>
            </a:r>
            <a:r>
              <a:rPr lang="en-US" altLang="zh-CN" sz="2000" dirty="0">
                <a:latin typeface="Arial" panose="020B0604020202020204" pitchFamily="34" charset="0"/>
              </a:rPr>
              <a:t>.</a:t>
            </a:r>
            <a:endParaRPr lang="zh-CN" altLang="en-US" sz="2000" dirty="0">
              <a:latin typeface="Arial" panose="020B0604020202020204" pitchFamily="34" charset="0"/>
            </a:endParaRPr>
          </a:p>
          <a:p>
            <a:pPr eaLnBrk="1" hangingPunct="1">
              <a:lnSpc>
                <a:spcPct val="150000"/>
              </a:lnSpc>
            </a:pPr>
            <a:r>
              <a:rPr lang="zh-CN" altLang="en-US" sz="2000" dirty="0">
                <a:latin typeface="Arial" panose="020B0604020202020204" pitchFamily="34" charset="0"/>
              </a:rPr>
              <a:t>面临的问题：</a:t>
            </a:r>
            <a:endParaRPr lang="zh-CN" altLang="en-US" sz="2000" dirty="0">
              <a:latin typeface="Arial" panose="020B0604020202020204" pitchFamily="34" charset="0"/>
            </a:endParaRPr>
          </a:p>
          <a:p>
            <a:pPr lvl="1" eaLnBrk="1" hangingPunct="1">
              <a:lnSpc>
                <a:spcPct val="150000"/>
              </a:lnSpc>
            </a:pPr>
            <a:r>
              <a:rPr lang="en-US" altLang="zh-CN" sz="2000" dirty="0">
                <a:latin typeface="Arial" panose="020B0604020202020204" pitchFamily="34" charset="0"/>
              </a:rPr>
              <a:t>Internet</a:t>
            </a:r>
            <a:r>
              <a:rPr lang="zh-CN" altLang="en-US" sz="2000" dirty="0">
                <a:latin typeface="Arial" panose="020B0604020202020204" pitchFamily="34" charset="0"/>
              </a:rPr>
              <a:t>的网路延迟</a:t>
            </a:r>
            <a:endParaRPr lang="zh-CN" altLang="en-US" sz="2000" dirty="0">
              <a:latin typeface="Arial" panose="020B0604020202020204" pitchFamily="34" charset="0"/>
            </a:endParaRPr>
          </a:p>
          <a:p>
            <a:pPr lvl="1" eaLnBrk="1" hangingPunct="1">
              <a:lnSpc>
                <a:spcPct val="150000"/>
              </a:lnSpc>
            </a:pPr>
            <a:r>
              <a:rPr lang="zh-CN" altLang="en-US" sz="2000" dirty="0">
                <a:latin typeface="Arial" panose="020B0604020202020204" pitchFamily="34" charset="0"/>
              </a:rPr>
              <a:t>工作时段的约定</a:t>
            </a:r>
            <a:endParaRPr lang="en-US" altLang="zh-CN" sz="2000" dirty="0">
              <a:latin typeface="Arial" panose="020B0604020202020204" pitchFamily="34"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Rectangle 2"/>
          <p:cNvSpPr>
            <a:spLocks noGrp="1"/>
          </p:cNvSpPr>
          <p:nvPr>
            <p:ph type="title"/>
          </p:nvPr>
        </p:nvSpPr>
        <p:spPr/>
        <p:txBody>
          <a:bodyPr vert="horz" wrap="square" lIns="0" tIns="45720" rIns="0" bIns="0" anchor="b" anchorCtr="0"/>
          <a:p>
            <a:pPr eaLnBrk="1" hangingPunct="1"/>
            <a:r>
              <a:rPr lang="en-US" altLang="zh-CN" sz="2800" dirty="0">
                <a:latin typeface="Arial" panose="020B0604020202020204" pitchFamily="34" charset="0"/>
              </a:rPr>
              <a:t>Pair Programming</a:t>
            </a:r>
            <a:r>
              <a:rPr lang="zh-CN" altLang="en-US" sz="2800" dirty="0">
                <a:latin typeface="Arial" panose="020B0604020202020204" pitchFamily="34" charset="0"/>
              </a:rPr>
              <a:t>和</a:t>
            </a:r>
            <a:r>
              <a:rPr lang="en-US" altLang="zh-CN" sz="2800" dirty="0">
                <a:latin typeface="Arial" panose="020B0604020202020204" pitchFamily="34" charset="0"/>
              </a:rPr>
              <a:t>Solo Programming</a:t>
            </a:r>
            <a:r>
              <a:rPr lang="zh-CN" altLang="en-US" sz="2800" dirty="0">
                <a:latin typeface="Arial" panose="020B0604020202020204" pitchFamily="34" charset="0"/>
              </a:rPr>
              <a:t>的比较</a:t>
            </a:r>
            <a:endParaRPr lang="zh-CN" altLang="en-US" sz="2800" dirty="0">
              <a:latin typeface="Arial" panose="020B0604020202020204" pitchFamily="34" charset="0"/>
            </a:endParaRPr>
          </a:p>
        </p:txBody>
      </p:sp>
      <p:sp>
        <p:nvSpPr>
          <p:cNvPr id="113667" name="Rectangle 3"/>
          <p:cNvSpPr>
            <a:spLocks noGrp="1"/>
          </p:cNvSpPr>
          <p:nvPr>
            <p:ph idx="1"/>
          </p:nvPr>
        </p:nvSpPr>
        <p:spPr>
          <a:xfrm>
            <a:off x="685800" y="1981200"/>
            <a:ext cx="7772400" cy="4114800"/>
          </a:xfrm>
        </p:spPr>
        <p:txBody>
          <a:bodyPr vert="horz" wrap="square" lIns="91440" tIns="45720" rIns="91440" bIns="45720" anchor="t" anchorCtr="0"/>
          <a:p>
            <a:pPr eaLnBrk="1" hangingPunct="1">
              <a:lnSpc>
                <a:spcPct val="125000"/>
              </a:lnSpc>
              <a:buFontTx/>
              <a:buNone/>
            </a:pPr>
            <a:r>
              <a:rPr lang="zh-CN" altLang="en-US" sz="2000" dirty="0">
                <a:latin typeface="Arial" panose="020B0604020202020204" pitchFamily="34" charset="0"/>
              </a:rPr>
              <a:t>比较研究项目后的问卷调查发现：</a:t>
            </a:r>
            <a:endParaRPr lang="zh-CN" altLang="en-US" sz="2000" dirty="0">
              <a:latin typeface="Arial" panose="020B0604020202020204" pitchFamily="34" charset="0"/>
            </a:endParaRPr>
          </a:p>
          <a:p>
            <a:pPr eaLnBrk="1" hangingPunct="1">
              <a:lnSpc>
                <a:spcPct val="125000"/>
              </a:lnSpc>
              <a:buFont typeface="Wingdings 2" panose="05020102010507070707" pitchFamily="18" charset="2"/>
              <a:buChar char=""/>
            </a:pPr>
            <a:r>
              <a:rPr lang="en-US" altLang="zh-CN" sz="1600" dirty="0">
                <a:latin typeface="Arial" panose="020B0604020202020204" pitchFamily="34" charset="0"/>
              </a:rPr>
              <a:t>Pair Programming</a:t>
            </a:r>
            <a:r>
              <a:rPr lang="zh-CN" altLang="en-US" sz="1600" dirty="0">
                <a:latin typeface="Arial" panose="020B0604020202020204" pitchFamily="34" charset="0"/>
              </a:rPr>
              <a:t>能用较少的时间生产更高质量的代码。</a:t>
            </a:r>
            <a:endParaRPr lang="zh-CN" altLang="en-US" sz="1600" dirty="0">
              <a:latin typeface="Arial" panose="020B0604020202020204" pitchFamily="34" charset="0"/>
            </a:endParaRPr>
          </a:p>
          <a:p>
            <a:pPr eaLnBrk="1" hangingPunct="1">
              <a:lnSpc>
                <a:spcPct val="125000"/>
              </a:lnSpc>
              <a:buFont typeface="Wingdings 2" panose="05020102010507070707" pitchFamily="18" charset="2"/>
              <a:buChar char=""/>
            </a:pPr>
            <a:r>
              <a:rPr lang="en-US" altLang="zh-CN" sz="1600" dirty="0">
                <a:latin typeface="Arial" panose="020B0604020202020204" pitchFamily="34" charset="0"/>
              </a:rPr>
              <a:t>Pair Programming</a:t>
            </a:r>
            <a:r>
              <a:rPr lang="zh-CN" altLang="en-US" sz="1600" dirty="0">
                <a:latin typeface="Arial" panose="020B0604020202020204" pitchFamily="34" charset="0"/>
              </a:rPr>
              <a:t>的学生们认为自己比一个人的时候更勤奋和更聪明的工作，因为不想让自己的</a:t>
            </a:r>
            <a:r>
              <a:rPr lang="en-US" altLang="zh-CN" sz="1600" dirty="0">
                <a:latin typeface="Arial" panose="020B0604020202020204" pitchFamily="34" charset="0"/>
              </a:rPr>
              <a:t>partner</a:t>
            </a:r>
            <a:r>
              <a:rPr lang="zh-CN" altLang="en-US" sz="1600" dirty="0">
                <a:latin typeface="Arial" panose="020B0604020202020204" pitchFamily="34" charset="0"/>
              </a:rPr>
              <a:t>失望。</a:t>
            </a:r>
            <a:endParaRPr lang="zh-CN" altLang="en-US" sz="1600" dirty="0">
              <a:latin typeface="Arial" panose="020B0604020202020204" pitchFamily="34" charset="0"/>
            </a:endParaRPr>
          </a:p>
          <a:p>
            <a:pPr eaLnBrk="1" hangingPunct="1">
              <a:lnSpc>
                <a:spcPct val="125000"/>
              </a:lnSpc>
              <a:buFont typeface="Wingdings 2" panose="05020102010507070707" pitchFamily="18" charset="2"/>
              <a:buChar char=""/>
            </a:pPr>
            <a:r>
              <a:rPr lang="en-US" altLang="zh-CN" sz="1600" dirty="0">
                <a:latin typeface="Arial" panose="020B0604020202020204" pitchFamily="34" charset="0"/>
              </a:rPr>
              <a:t>Pair Programming</a:t>
            </a:r>
            <a:r>
              <a:rPr lang="zh-CN" altLang="en-US" sz="1600" dirty="0">
                <a:latin typeface="Arial" panose="020B0604020202020204" pitchFamily="34" charset="0"/>
              </a:rPr>
              <a:t>的学生认为自己比一个人的时候更专著</a:t>
            </a:r>
            <a:r>
              <a:rPr lang="en-US" altLang="zh-CN" sz="1600" dirty="0">
                <a:latin typeface="Arial" panose="020B0604020202020204" pitchFamily="34" charset="0"/>
              </a:rPr>
              <a:t>,</a:t>
            </a:r>
            <a:r>
              <a:rPr lang="zh-CN" altLang="en-US" sz="1600" dirty="0">
                <a:latin typeface="Arial" panose="020B0604020202020204" pitchFamily="34" charset="0"/>
              </a:rPr>
              <a:t>紧凑和由纪律的工作，而且是持续的（因为来自</a:t>
            </a:r>
            <a:r>
              <a:rPr lang="en-US" altLang="zh-CN" sz="1600" dirty="0">
                <a:latin typeface="Arial" panose="020B0604020202020204" pitchFamily="34" charset="0"/>
              </a:rPr>
              <a:t>Partner</a:t>
            </a:r>
            <a:r>
              <a:rPr lang="zh-CN" altLang="en-US" sz="1600" dirty="0">
                <a:latin typeface="Arial" panose="020B0604020202020204" pitchFamily="34" charset="0"/>
              </a:rPr>
              <a:t>的</a:t>
            </a:r>
            <a:r>
              <a:rPr lang="en-US" altLang="zh-CN" sz="1600" dirty="0">
                <a:latin typeface="Arial" panose="020B0604020202020204" pitchFamily="34" charset="0"/>
              </a:rPr>
              <a:t>Pair-Pressure</a:t>
            </a:r>
            <a:r>
              <a:rPr lang="zh-CN" altLang="en-US" sz="1600" dirty="0">
                <a:latin typeface="Arial" panose="020B0604020202020204" pitchFamily="34" charset="0"/>
              </a:rPr>
              <a:t>）。而独立工作的学生也可以专著和紧凑的工作，但往往不持续。</a:t>
            </a:r>
            <a:endParaRPr lang="zh-CN" altLang="en-US" sz="1600" dirty="0">
              <a:latin typeface="Arial" panose="020B0604020202020204" pitchFamily="34" charset="0"/>
            </a:endParaRPr>
          </a:p>
          <a:p>
            <a:pPr eaLnBrk="1" hangingPunct="1">
              <a:lnSpc>
                <a:spcPct val="125000"/>
              </a:lnSpc>
              <a:buFont typeface="Wingdings 2" panose="05020102010507070707" pitchFamily="18" charset="2"/>
              <a:buChar char=""/>
            </a:pPr>
            <a:r>
              <a:rPr lang="en-US" altLang="zh-CN" sz="1600" dirty="0">
                <a:latin typeface="Arial" panose="020B0604020202020204" pitchFamily="34" charset="0"/>
              </a:rPr>
              <a:t>Pair Programming</a:t>
            </a:r>
            <a:r>
              <a:rPr lang="zh-CN" altLang="en-US" sz="1600" dirty="0">
                <a:latin typeface="Arial" panose="020B0604020202020204" pitchFamily="34" charset="0"/>
              </a:rPr>
              <a:t>的学生对自己的工作更有信心和成就感。</a:t>
            </a:r>
            <a:endParaRPr lang="zh-CN" altLang="en-US" sz="1600" dirty="0">
              <a:latin typeface="Arial" panose="020B0604020202020204" pitchFamily="34" charset="0"/>
            </a:endParaRPr>
          </a:p>
          <a:p>
            <a:pPr eaLnBrk="1" hangingPunct="1">
              <a:lnSpc>
                <a:spcPct val="125000"/>
              </a:lnSpc>
              <a:buFont typeface="Wingdings 2" panose="05020102010507070707" pitchFamily="18" charset="2"/>
              <a:buChar char=""/>
            </a:pPr>
            <a:r>
              <a:rPr lang="en-US" altLang="zh-CN" sz="1600" dirty="0">
                <a:latin typeface="Arial" panose="020B0604020202020204" pitchFamily="34" charset="0"/>
              </a:rPr>
              <a:t>Pair Programming</a:t>
            </a:r>
            <a:r>
              <a:rPr lang="zh-CN" altLang="en-US" sz="1600" dirty="0">
                <a:latin typeface="Arial" panose="020B0604020202020204" pitchFamily="34" charset="0"/>
              </a:rPr>
              <a:t>的学生觉得工作很愉快，很愿意很</a:t>
            </a:r>
            <a:r>
              <a:rPr lang="en-US" altLang="zh-CN" sz="1600" dirty="0">
                <a:latin typeface="Arial" panose="020B0604020202020204" pitchFamily="34" charset="0"/>
              </a:rPr>
              <a:t>partner</a:t>
            </a:r>
            <a:r>
              <a:rPr lang="zh-CN" altLang="en-US" sz="1600" dirty="0">
                <a:latin typeface="Arial" panose="020B0604020202020204" pitchFamily="34" charset="0"/>
              </a:rPr>
              <a:t>一起工作。</a:t>
            </a:r>
            <a:endParaRPr lang="zh-CN" altLang="en-US" sz="1600" dirty="0">
              <a:latin typeface="Arial" panose="020B0604020202020204" pitchFamily="34" charset="0"/>
            </a:endParaRPr>
          </a:p>
          <a:p>
            <a:pPr eaLnBrk="1" hangingPunct="1">
              <a:lnSpc>
                <a:spcPct val="125000"/>
              </a:lnSpc>
              <a:buFont typeface="Wingdings 2" panose="05020102010507070707" pitchFamily="18" charset="2"/>
              <a:buChar char=""/>
            </a:pPr>
            <a:r>
              <a:rPr lang="zh-CN" altLang="en-US" sz="1600" dirty="0">
                <a:latin typeface="Arial" panose="020B0604020202020204" pitchFamily="34" charset="0"/>
              </a:rPr>
              <a:t>在紧张时间安排和繁重的工作压力下，独自工作的学生很容易蜕变为没有纪律的</a:t>
            </a:r>
            <a:r>
              <a:rPr lang="en-US" altLang="zh-CN" sz="1600" dirty="0">
                <a:latin typeface="Arial" panose="020B0604020202020204" pitchFamily="34" charset="0"/>
              </a:rPr>
              <a:t>Programmer</a:t>
            </a:r>
            <a:r>
              <a:rPr lang="zh-CN" altLang="en-US" sz="1600" dirty="0">
                <a:latin typeface="Arial" panose="020B0604020202020204" pitchFamily="34" charset="0"/>
              </a:rPr>
              <a:t>。</a:t>
            </a:r>
            <a:endParaRPr lang="zh-CN" altLang="en-US" sz="1600" dirty="0">
              <a:latin typeface="Arial" panose="020B0604020202020204" pitchFamily="34"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Rectangle 2"/>
          <p:cNvSpPr>
            <a:spLocks noGrp="1"/>
          </p:cNvSpPr>
          <p:nvPr>
            <p:ph type="title"/>
          </p:nvPr>
        </p:nvSpPr>
        <p:spPr>
          <a:xfrm>
            <a:off x="457200" y="704850"/>
            <a:ext cx="8229600" cy="652463"/>
          </a:xfrm>
        </p:spPr>
        <p:txBody>
          <a:bodyPr vert="horz" wrap="square" lIns="0" tIns="45720" rIns="0" bIns="0" anchor="b" anchorCtr="0"/>
          <a:p>
            <a:pPr eaLnBrk="1" hangingPunct="1"/>
            <a:r>
              <a:rPr lang="en-US" altLang="zh-CN" sz="4000" dirty="0">
                <a:latin typeface="Arial" panose="020B0604020202020204" pitchFamily="34" charset="0"/>
              </a:rPr>
              <a:t>Pair Programming</a:t>
            </a:r>
            <a:r>
              <a:rPr lang="zh-CN" altLang="en-US" sz="4000" dirty="0">
                <a:latin typeface="Arial" panose="020B0604020202020204" pitchFamily="34" charset="0"/>
              </a:rPr>
              <a:t>是个渐进的过程</a:t>
            </a:r>
            <a:endParaRPr lang="zh-CN" altLang="en-US" sz="4000" dirty="0">
              <a:latin typeface="Arial" panose="020B0604020202020204" pitchFamily="34" charset="0"/>
            </a:endParaRPr>
          </a:p>
        </p:txBody>
      </p:sp>
      <p:sp>
        <p:nvSpPr>
          <p:cNvPr id="114691" name="Rectangle 3"/>
          <p:cNvSpPr>
            <a:spLocks noGrp="1"/>
          </p:cNvSpPr>
          <p:nvPr>
            <p:ph idx="1"/>
          </p:nvPr>
        </p:nvSpPr>
        <p:spPr>
          <a:xfrm>
            <a:off x="609600" y="1752600"/>
            <a:ext cx="8153400" cy="4343400"/>
          </a:xfrm>
        </p:spPr>
        <p:txBody>
          <a:bodyPr vert="horz" wrap="square" lIns="91440" tIns="45720" rIns="91440" bIns="45720" anchor="t" anchorCtr="0"/>
          <a:p>
            <a:pPr eaLnBrk="1" hangingPunct="1">
              <a:lnSpc>
                <a:spcPct val="150000"/>
              </a:lnSpc>
            </a:pPr>
            <a:r>
              <a:rPr lang="zh-CN" altLang="en-US" sz="2400" dirty="0">
                <a:latin typeface="Arial" panose="020B0604020202020204" pitchFamily="34" charset="0"/>
                <a:ea typeface="楷体_GB2312" pitchFamily="49" charset="-122"/>
              </a:rPr>
              <a:t>有效率的</a:t>
            </a:r>
            <a:r>
              <a:rPr lang="en-US" altLang="zh-CN" sz="2400" dirty="0">
                <a:latin typeface="Arial" panose="020B0604020202020204" pitchFamily="34" charset="0"/>
                <a:ea typeface="楷体_GB2312" pitchFamily="49" charset="-122"/>
              </a:rPr>
              <a:t>Pair Programming</a:t>
            </a:r>
            <a:r>
              <a:rPr lang="zh-CN" altLang="en-US" sz="2400" dirty="0">
                <a:latin typeface="楷体_GB2312" pitchFamily="49" charset="-122"/>
                <a:ea typeface="楷体_GB2312" pitchFamily="49" charset="-122"/>
              </a:rPr>
              <a:t>不是一天就能做到的。</a:t>
            </a:r>
            <a:endParaRPr lang="zh-CN" altLang="en-US" sz="2400" dirty="0">
              <a:latin typeface="楷体_GB2312" pitchFamily="49" charset="-122"/>
              <a:ea typeface="楷体_GB2312" pitchFamily="49" charset="-122"/>
            </a:endParaRPr>
          </a:p>
          <a:p>
            <a:pPr eaLnBrk="1" hangingPunct="1">
              <a:lnSpc>
                <a:spcPct val="150000"/>
              </a:lnSpc>
            </a:pPr>
            <a:r>
              <a:rPr lang="en-US" altLang="zh-CN" sz="2400" dirty="0">
                <a:latin typeface="Arial" panose="020B0604020202020204" pitchFamily="34" charset="0"/>
                <a:ea typeface="楷体_GB2312" pitchFamily="49" charset="-122"/>
              </a:rPr>
              <a:t>Pair Programming</a:t>
            </a:r>
            <a:r>
              <a:rPr lang="zh-CN" altLang="en-US" sz="2400" dirty="0">
                <a:latin typeface="楷体_GB2312" pitchFamily="49" charset="-122"/>
                <a:ea typeface="楷体_GB2312" pitchFamily="49" charset="-122"/>
              </a:rPr>
              <a:t>是一个相互学习，相互磨合的一个渐进过程。</a:t>
            </a:r>
            <a:endParaRPr lang="zh-CN" altLang="en-US" sz="2400" dirty="0">
              <a:latin typeface="楷体_GB2312" pitchFamily="49" charset="-122"/>
              <a:ea typeface="楷体_GB2312" pitchFamily="49" charset="-122"/>
            </a:endParaRPr>
          </a:p>
          <a:p>
            <a:pPr eaLnBrk="1" hangingPunct="1">
              <a:lnSpc>
                <a:spcPct val="150000"/>
              </a:lnSpc>
            </a:pPr>
            <a:r>
              <a:rPr lang="en-US" altLang="zh-CN" sz="2400" dirty="0">
                <a:latin typeface="Arial" panose="020B0604020202020204" pitchFamily="34" charset="0"/>
                <a:ea typeface="楷体_GB2312" pitchFamily="49" charset="-122"/>
              </a:rPr>
              <a:t>Developers</a:t>
            </a:r>
            <a:r>
              <a:rPr lang="zh-CN" altLang="en-US" sz="2400" dirty="0">
                <a:latin typeface="楷体_GB2312" pitchFamily="49" charset="-122"/>
                <a:ea typeface="楷体_GB2312" pitchFamily="49" charset="-122"/>
              </a:rPr>
              <a:t>需要时间来适应这种新的开发模式。</a:t>
            </a:r>
            <a:endParaRPr lang="zh-CN" altLang="en-US" sz="2400" dirty="0">
              <a:latin typeface="楷体_GB2312" pitchFamily="49" charset="-122"/>
              <a:ea typeface="楷体_GB2312" pitchFamily="49" charset="-122"/>
            </a:endParaRPr>
          </a:p>
          <a:p>
            <a:pPr eaLnBrk="1" hangingPunct="1">
              <a:lnSpc>
                <a:spcPct val="150000"/>
              </a:lnSpc>
            </a:pPr>
            <a:r>
              <a:rPr lang="zh-CN" altLang="en-US" sz="2400" dirty="0">
                <a:latin typeface="楷体_GB2312" pitchFamily="49" charset="-122"/>
                <a:ea typeface="楷体_GB2312" pitchFamily="49" charset="-122"/>
              </a:rPr>
              <a:t>刚开始的</a:t>
            </a:r>
            <a:r>
              <a:rPr lang="en-US" altLang="zh-CN" sz="2400" dirty="0">
                <a:latin typeface="Arial" panose="020B0604020202020204" pitchFamily="34" charset="0"/>
                <a:ea typeface="楷体_GB2312" pitchFamily="49" charset="-122"/>
              </a:rPr>
              <a:t>Pair Programming</a:t>
            </a:r>
            <a:r>
              <a:rPr lang="zh-CN" altLang="en-US" sz="2400" dirty="0">
                <a:latin typeface="楷体_GB2312" pitchFamily="49" charset="-122"/>
                <a:ea typeface="楷体_GB2312" pitchFamily="49" charset="-122"/>
              </a:rPr>
              <a:t>很可能不比</a:t>
            </a:r>
            <a:r>
              <a:rPr lang="en-US" altLang="zh-CN" sz="2400" dirty="0">
                <a:latin typeface="Arial" panose="020B0604020202020204" pitchFamily="34" charset="0"/>
                <a:ea typeface="楷体_GB2312" pitchFamily="49" charset="-122"/>
              </a:rPr>
              <a:t>Solo Programming</a:t>
            </a:r>
            <a:r>
              <a:rPr lang="zh-CN" altLang="en-US" sz="2400" dirty="0">
                <a:latin typeface="楷体_GB2312" pitchFamily="49" charset="-122"/>
                <a:ea typeface="楷体_GB2312" pitchFamily="49" charset="-122"/>
              </a:rPr>
              <a:t>有更高的效率。但适应后的</a:t>
            </a:r>
            <a:r>
              <a:rPr lang="en-US" altLang="zh-CN" sz="2400" dirty="0">
                <a:latin typeface="Arial" panose="020B0604020202020204" pitchFamily="34" charset="0"/>
                <a:ea typeface="楷体_GB2312" pitchFamily="49" charset="-122"/>
              </a:rPr>
              <a:t>Pairs</a:t>
            </a:r>
            <a:r>
              <a:rPr lang="zh-CN" altLang="en-US" sz="2400" dirty="0">
                <a:latin typeface="楷体_GB2312" pitchFamily="49" charset="-122"/>
                <a:ea typeface="楷体_GB2312" pitchFamily="49" charset="-122"/>
              </a:rPr>
              <a:t>的开发质量和开发时间都比</a:t>
            </a:r>
            <a:r>
              <a:rPr lang="en-US" altLang="zh-CN" sz="2400" dirty="0">
                <a:latin typeface="Arial" panose="020B0604020202020204" pitchFamily="34" charset="0"/>
                <a:ea typeface="楷体_GB2312" pitchFamily="49" charset="-122"/>
              </a:rPr>
              <a:t>Solo Programming</a:t>
            </a:r>
            <a:r>
              <a:rPr lang="zh-CN" altLang="en-US" sz="2400" dirty="0">
                <a:latin typeface="楷体_GB2312" pitchFamily="49" charset="-122"/>
                <a:ea typeface="楷体_GB2312" pitchFamily="49" charset="-122"/>
              </a:rPr>
              <a:t>有大幅度的改善。</a:t>
            </a:r>
            <a:endParaRPr lang="zh-CN" altLang="en-US" sz="2400" dirty="0">
              <a:latin typeface="楷体_GB2312" pitchFamily="49" charset="-122"/>
              <a:ea typeface="楷体_GB2312" pitchFamily="49" charset="-122"/>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标题 1"/>
          <p:cNvSpPr>
            <a:spLocks noGrp="1"/>
          </p:cNvSpPr>
          <p:nvPr>
            <p:ph type="title"/>
          </p:nvPr>
        </p:nvSpPr>
        <p:spPr/>
        <p:txBody>
          <a:bodyPr vert="horz" wrap="square" lIns="0" tIns="45720" rIns="0" bIns="0" anchor="b" anchorCtr="0"/>
          <a:p>
            <a:pPr eaLnBrk="1" hangingPunct="1"/>
            <a:r>
              <a:rPr lang="zh-CN" altLang="en-US" dirty="0"/>
              <a:t>结对编程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优势：</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可以减少风险</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可以使团队生产效率更高</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是知识传播的最好途径</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可以打造出最佳的合作团队。</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可以生成更好的代码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三个方面的应用：</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教育学结对学习</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工业界结对开发与编程</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分布式结对编程环境</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标题 1"/>
          <p:cNvSpPr>
            <a:spLocks noGrp="1"/>
          </p:cNvSpPr>
          <p:nvPr>
            <p:ph type="title"/>
          </p:nvPr>
        </p:nvSpPr>
        <p:spPr/>
        <p:txBody>
          <a:bodyPr vert="horz" wrap="square" lIns="0" tIns="45720" rIns="0" bIns="0" anchor="b" anchorCtr="0"/>
          <a:p>
            <a:pPr eaLnBrk="1" hangingPunct="1"/>
            <a:r>
              <a:rPr lang="zh-CN" altLang="en-US" dirty="0"/>
              <a:t>结对编程与测试驱动开发</a:t>
            </a:r>
            <a:endParaRPr lang="zh-CN" altLang="en-US" dirty="0"/>
          </a:p>
        </p:txBody>
      </p:sp>
      <p:sp>
        <p:nvSpPr>
          <p:cNvPr id="116739" name="内容占位符 2"/>
          <p:cNvSpPr>
            <a:spLocks noGrp="1"/>
          </p:cNvSpPr>
          <p:nvPr>
            <p:ph idx="1"/>
          </p:nvPr>
        </p:nvSpPr>
        <p:spPr/>
        <p:txBody>
          <a:bodyPr vert="horz" wrap="square" lIns="91440" tIns="45720" rIns="91440" bIns="45720" anchor="t" anchorCtr="0"/>
          <a:p>
            <a:pPr eaLnBrk="1" hangingPunct="1"/>
            <a:r>
              <a:rPr lang="zh-CN" altLang="en-US" dirty="0"/>
              <a:t>测试驱动开发（</a:t>
            </a:r>
            <a:r>
              <a:rPr lang="en-US" altLang="zh-CN" dirty="0"/>
              <a:t>Test Driven Development,TDD</a:t>
            </a:r>
            <a:r>
              <a:rPr lang="zh-CN" altLang="en-US" dirty="0"/>
              <a:t>）</a:t>
            </a:r>
            <a:endParaRPr lang="en-US" altLang="zh-CN" dirty="0"/>
          </a:p>
          <a:p>
            <a:pPr eaLnBrk="1" hangingPunct="1"/>
            <a:r>
              <a:rPr lang="zh-CN" altLang="en-US" dirty="0"/>
              <a:t>思想：开发之前首先完成测试用例编写；然后编写代码和测试；测试通过后即需增加新功能。</a:t>
            </a:r>
            <a:endParaRPr lang="en-US" altLang="zh-CN" dirty="0"/>
          </a:p>
          <a:p>
            <a:pPr eaLnBrk="1" hangingPunct="1"/>
            <a:r>
              <a:rPr lang="zh-CN" altLang="en-US" dirty="0"/>
              <a:t>优势：</a:t>
            </a:r>
            <a:endParaRPr lang="en-US" altLang="zh-CN" dirty="0"/>
          </a:p>
          <a:p>
            <a:pPr lvl="1" eaLnBrk="1" hangingPunct="1"/>
            <a:r>
              <a:rPr lang="zh-CN" altLang="en-US" dirty="0"/>
              <a:t>测试优先，保证质量</a:t>
            </a:r>
            <a:endParaRPr lang="en-US" altLang="zh-CN" dirty="0"/>
          </a:p>
          <a:p>
            <a:pPr lvl="1" eaLnBrk="1" hangingPunct="1"/>
            <a:r>
              <a:rPr lang="zh-CN" altLang="en-US" dirty="0"/>
              <a:t>结合结对编程</a:t>
            </a:r>
            <a:endParaRPr lang="en-US" altLang="zh-CN" dirty="0"/>
          </a:p>
          <a:p>
            <a:pPr lvl="1" eaLnBrk="1" hangingPunct="1"/>
            <a:endParaRPr lang="zh-CN" alt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标题 1"/>
          <p:cNvSpPr>
            <a:spLocks noGrp="1"/>
          </p:cNvSpPr>
          <p:nvPr>
            <p:ph type="title"/>
          </p:nvPr>
        </p:nvSpPr>
        <p:spPr/>
        <p:txBody>
          <a:bodyPr vert="horz" wrap="square" lIns="0" tIns="45720" rIns="0" bIns="0" anchor="b" anchorCtr="0"/>
          <a:p>
            <a:pPr eaLnBrk="1" hangingPunct="1"/>
            <a:r>
              <a:rPr lang="zh-CN" altLang="en-US" dirty="0"/>
              <a:t>结对编程与代码重构</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重构就是代码的重新设计。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目的：</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得到好的代码和架构，易修改、易理解</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适应需求</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结对编程：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审查代码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理解代码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反馈</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6" name="标题 1"/>
          <p:cNvSpPr>
            <a:spLocks noGrp="1"/>
          </p:cNvSpPr>
          <p:nvPr>
            <p:ph type="title"/>
          </p:nvPr>
        </p:nvSpPr>
        <p:spPr/>
        <p:txBody>
          <a:bodyPr vert="horz" wrap="square" lIns="0" tIns="45720" rIns="0" bIns="0" anchor="b" anchorCtr="0"/>
          <a:p>
            <a:pPr eaLnBrk="1" hangingPunct="1"/>
            <a:r>
              <a:rPr lang="zh-CN" altLang="en-US" dirty="0"/>
              <a:t>结对编程与简单设计</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简单设计：达到目前需求即可</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47015" algn="l" defTabSz="914400" rtl="0" eaLnBrk="1" fontAlgn="auto" latinLnBrk="0" hangingPunct="1">
              <a:lnSpc>
                <a:spcPct val="100000"/>
              </a:lnSpc>
              <a:spcBef>
                <a:spcPct val="20000"/>
              </a:spcBef>
              <a:spcAft>
                <a:spcPts val="0"/>
              </a:spcAft>
              <a:buClr>
                <a:srgbClr val="0BD0D9"/>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结对编程可以达到简单</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47015" algn="l" defTabSz="914400" rtl="0" eaLnBrk="1" fontAlgn="auto" latinLnBrk="0" hangingPunct="1">
              <a:lnSpc>
                <a:spcPct val="100000"/>
              </a:lnSpc>
              <a:spcBef>
                <a:spcPct val="20000"/>
              </a:spcBef>
              <a:spcAft>
                <a:spcPts val="0"/>
              </a:spcAft>
              <a:buClr>
                <a:srgbClr val="0BD0D9"/>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p:txBody>
          <a:bodyPr vert="horz" wrap="square" lIns="0" tIns="45720" rIns="0" bIns="0" anchor="b" anchorCtr="0"/>
          <a:p>
            <a:pPr>
              <a:buNone/>
            </a:pPr>
            <a:r>
              <a:rPr lang="zh-CN" altLang="en-US" dirty="0"/>
              <a:t>软件工程管理</a:t>
            </a:r>
            <a:endParaRPr lang="zh-CN" altLang="en-US" dirty="0"/>
          </a:p>
        </p:txBody>
      </p:sp>
      <p:pic>
        <p:nvPicPr>
          <p:cNvPr id="19459" name="内容占位符 5"/>
          <p:cNvPicPr>
            <a:picLocks noGrp="1" noChangeAspect="1"/>
          </p:cNvPicPr>
          <p:nvPr>
            <p:ph idx="1"/>
          </p:nvPr>
        </p:nvPicPr>
        <p:blipFill>
          <a:blip r:embed="rId1"/>
          <a:stretch>
            <a:fillRect/>
          </a:stretch>
        </p:blipFill>
        <p:spPr>
          <a:xfrm>
            <a:off x="1724025" y="1944370"/>
            <a:ext cx="6007735" cy="3642360"/>
          </a:xfr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标题 1"/>
          <p:cNvSpPr>
            <a:spLocks noGrp="1"/>
          </p:cNvSpPr>
          <p:nvPr>
            <p:ph type="title"/>
          </p:nvPr>
        </p:nvSpPr>
        <p:spPr/>
        <p:txBody>
          <a:bodyPr vert="horz" wrap="square" lIns="0" tIns="45720" rIns="0" bIns="0" anchor="b" anchorCtr="0"/>
          <a:p>
            <a:r>
              <a:rPr lang="zh-CN" altLang="en-US" dirty="0"/>
              <a:t>结对编程方法</a:t>
            </a:r>
            <a:endParaRPr lang="zh-CN" altLang="en-US" dirty="0"/>
          </a:p>
        </p:txBody>
      </p:sp>
      <p:sp>
        <p:nvSpPr>
          <p:cNvPr id="119811" name="内容占位符 2"/>
          <p:cNvSpPr>
            <a:spLocks noGrp="1"/>
          </p:cNvSpPr>
          <p:nvPr>
            <p:ph idx="1"/>
          </p:nvPr>
        </p:nvSpPr>
        <p:spPr/>
        <p:txBody>
          <a:bodyPr vert="horz" wrap="square" lIns="91440" tIns="45720" rIns="91440" bIns="45720" anchor="t" anchorCtr="0"/>
          <a:p>
            <a:r>
              <a:rPr lang="zh-CN" altLang="en-US" dirty="0"/>
              <a:t>面对面结对编程</a:t>
            </a:r>
            <a:endParaRPr lang="en-US" altLang="zh-CN" dirty="0"/>
          </a:p>
          <a:p>
            <a:r>
              <a:rPr lang="zh-CN" altLang="en-US" dirty="0"/>
              <a:t>分布式结对编程</a:t>
            </a:r>
            <a:endParaRPr lang="zh-CN" alt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4" name="标题 1"/>
          <p:cNvSpPr>
            <a:spLocks noGrp="1"/>
          </p:cNvSpPr>
          <p:nvPr>
            <p:ph type="title"/>
          </p:nvPr>
        </p:nvSpPr>
        <p:spPr/>
        <p:txBody>
          <a:bodyPr vert="horz" wrap="square" lIns="0" tIns="45720" rIns="0" bIns="0" anchor="b" anchorCtr="0"/>
          <a:p>
            <a:pPr eaLnBrk="1" hangingPunct="1"/>
            <a:r>
              <a:rPr lang="zh-CN" altLang="en-US" dirty="0"/>
              <a:t>小结</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软件工程是一种层次化技术，包括过程、技术和工具。</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软件过程是为了获得高质量软件所需要完成的一系列任务的框架，它规定了完成各项任务的工作步骤。</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软件过程框架定义了若干个小的框架活动，为完整的软件开发过程建立了基础。软件过程框架的通用过程框架活动包括沟通、计划、建模、构建和部署。</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敏捷方法是一组敏捷实践技术的总称，包括极限编程、</a:t>
            </a: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Scrum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方法、结对编程等等。</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1"/>
          <p:cNvSpPr>
            <a:spLocks noGrp="1"/>
          </p:cNvSpPr>
          <p:nvPr>
            <p:ph type="title"/>
          </p:nvPr>
        </p:nvSpPr>
        <p:spPr>
          <a:xfrm>
            <a:off x="457200" y="704850"/>
            <a:ext cx="8229600" cy="1007110"/>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第</a:t>
            </a:r>
            <a:r>
              <a:rPr kumimoji="0" lang="en-US" altLang="zh-CN" sz="48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4</a:t>
            </a:r>
            <a:r>
              <a:rPr kumimoji="0" lang="zh-CN" altLang="en-US" sz="48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章</a:t>
            </a:r>
            <a:r>
              <a:rPr kumimoji="0" lang="en-US" sz="48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隶书" panose="02010509060101010101" pitchFamily="49" charset="-122"/>
                <a:cs typeface="+mj-cs"/>
              </a:rPr>
              <a:t>  </a:t>
            </a:r>
            <a:r>
              <a:rPr kumimoji="0" lang="zh-CN" altLang="en-US" sz="48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需求获取</a:t>
            </a:r>
            <a:endParaRPr kumimoji="0" lang="zh-CN" altLang="en-US" sz="48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12291" name="内容占位符 2"/>
          <p:cNvSpPr>
            <a:spLocks noGrp="1"/>
          </p:cNvSpPr>
          <p:nvPr>
            <p:ph idx="1"/>
          </p:nvPr>
        </p:nvSpPr>
        <p:spPr/>
        <p:txBody>
          <a:bodyPr vert="horz" wrap="square" lIns="91440" tIns="45720" rIns="91440" bIns="45720" anchor="t" anchorCtr="0"/>
          <a:p>
            <a:pPr eaLnBrk="1" hangingPunct="1"/>
            <a:r>
              <a:rPr lang="zh-CN" altLang="en-US" sz="4400" b="1" cap="all"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sym typeface="+mn-ea"/>
              </a:rPr>
              <a:t>内容提要</a:t>
            </a:r>
            <a:endParaRPr lang="zh-CN" altLang="en-US" dirty="0">
              <a:solidFill>
                <a:schemeClr val="tx1"/>
              </a:solidFill>
              <a:effectLst>
                <a:outerShdw blurRad="38100" dist="19050" dir="2700000" algn="tl" rotWithShape="0">
                  <a:schemeClr val="dk1">
                    <a:alpha val="40000"/>
                  </a:schemeClr>
                </a:outerShdw>
              </a:effectLst>
            </a:endParaRPr>
          </a:p>
          <a:p>
            <a:pPr lvl="1" eaLnBrk="1" hangingPunct="1"/>
            <a:r>
              <a:rPr lang="zh-CN" altLang="en-US" dirty="0"/>
              <a:t>关于用户需求</a:t>
            </a:r>
            <a:r>
              <a:rPr lang="zh-CN" altLang="en-US" dirty="0"/>
              <a:t>和软件需求</a:t>
            </a:r>
            <a:endParaRPr lang="zh-CN" altLang="en-US" dirty="0"/>
          </a:p>
          <a:p>
            <a:pPr lvl="1" eaLnBrk="1" hangingPunct="1"/>
            <a:r>
              <a:rPr lang="zh-CN" altLang="en-US" dirty="0"/>
              <a:t>需求</a:t>
            </a:r>
            <a:r>
              <a:rPr lang="zh-CN" altLang="en-US" dirty="0"/>
              <a:t>获取过程</a:t>
            </a:r>
            <a:endParaRPr lang="zh-CN" altLang="en-US" dirty="0"/>
          </a:p>
          <a:p>
            <a:pPr lvl="1" eaLnBrk="1" hangingPunct="1"/>
            <a:r>
              <a:rPr lang="zh-CN" altLang="en-US" dirty="0"/>
              <a:t>基于会谈的需求获取</a:t>
            </a:r>
            <a:r>
              <a:rPr lang="zh-CN" altLang="en-US" dirty="0"/>
              <a:t>方法</a:t>
            </a:r>
            <a:endParaRPr lang="zh-CN" altLang="en-US" dirty="0"/>
          </a:p>
          <a:p>
            <a:pPr lvl="1" eaLnBrk="1" hangingPunct="1"/>
            <a:r>
              <a:rPr lang="zh-CN" altLang="en-US" dirty="0">
                <a:sym typeface="+mn-ea"/>
              </a:rPr>
              <a:t>基于</a:t>
            </a:r>
            <a:r>
              <a:rPr lang="zh-CN" altLang="en-US" dirty="0">
                <a:sym typeface="+mn-ea"/>
              </a:rPr>
              <a:t>调查的需求获取方法</a:t>
            </a:r>
            <a:endParaRPr lang="zh-CN" altLang="en-US" dirty="0">
              <a:sym typeface="+mn-ea"/>
            </a:endParaRPr>
          </a:p>
          <a:p>
            <a:pPr lvl="1" eaLnBrk="1" hangingPunct="1"/>
            <a:r>
              <a:rPr lang="zh-CN" altLang="en-US" dirty="0">
                <a:sym typeface="+mn-ea"/>
              </a:rPr>
              <a:t>基于</a:t>
            </a:r>
            <a:r>
              <a:rPr lang="zh-CN" altLang="en-US" dirty="0">
                <a:sym typeface="+mn-ea"/>
              </a:rPr>
              <a:t>场景的需求获取方法</a:t>
            </a:r>
            <a:endParaRPr lang="zh-CN" altLang="en-US" dirty="0">
              <a:sym typeface="+mn-ea"/>
            </a:endParaRPr>
          </a:p>
          <a:p>
            <a:pPr lvl="1" eaLnBrk="1" hangingPunct="1"/>
            <a:r>
              <a:rPr lang="zh-CN" altLang="en-US" dirty="0">
                <a:sym typeface="+mn-ea"/>
              </a:rPr>
              <a:t>基于</a:t>
            </a:r>
            <a:r>
              <a:rPr lang="zh-CN" altLang="en-US" dirty="0">
                <a:sym typeface="+mn-ea"/>
              </a:rPr>
              <a:t>用例的需求获取方法</a:t>
            </a:r>
            <a:endParaRPr lang="zh-CN" altLang="en-US"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457200" y="476885"/>
            <a:ext cx="8229600" cy="1143000"/>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4.1 </a:t>
            </a:r>
            <a:r>
              <a:rPr kumimoji="0" lang="zh-CN" altLang="en-US"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关于用户需求和软件需求</a:t>
            </a:r>
            <a:endParaRPr kumimoji="0" lang="zh-CN" altLang="en-US"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9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用户需求：</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731520" marR="0" lvl="1"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lang="zh-CN" altLang="en-US" sz="2950" noProof="0" dirty="0" smtClean="0">
                <a:ln>
                  <a:noFill/>
                </a:ln>
                <a:solidFill>
                  <a:schemeClr val="tx2"/>
                </a:solidFill>
                <a:effectLst/>
                <a:uLnTx/>
                <a:uFillTx/>
                <a:sym typeface="+mn-ea"/>
              </a:rPr>
              <a:t>业务需求与源于系统的特定领域的需求</a:t>
            </a:r>
            <a:endParaRPr lang="zh-CN" altLang="en-US" sz="2950" noProof="0" dirty="0" smtClean="0">
              <a:ln>
                <a:noFill/>
              </a:ln>
              <a:solidFill>
                <a:schemeClr val="tx2"/>
              </a:solidFill>
              <a:effectLst/>
              <a:uLnTx/>
              <a:uFillTx/>
              <a:sym typeface="+mn-ea"/>
            </a:endParaRPr>
          </a:p>
          <a:p>
            <a:pPr marL="731520" marR="0" lvl="1"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lang="zh-CN" altLang="en-US" sz="2950" noProof="0" dirty="0" smtClean="0">
                <a:ln>
                  <a:noFill/>
                </a:ln>
                <a:solidFill>
                  <a:schemeClr val="tx2"/>
                </a:solidFill>
                <a:effectLst/>
                <a:uLnTx/>
                <a:uFillTx/>
                <a:sym typeface="+mn-ea"/>
              </a:rPr>
              <a:t>用户需求是站在用户角度描述软件必须要完成的业务需求，通过使用实例文档或场景说明中予以详细描述。</a:t>
            </a:r>
            <a:endParaRPr kumimoji="0" lang="zh-CN" altLang="en-US" sz="295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软件</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需求：</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731520" marR="0" lvl="1"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2950" b="0" i="0" u="none" strike="noStrike" kern="1200" cap="none" spc="0" normalizeH="0" baseline="0" noProof="0" dirty="0" smtClean="0">
                <a:ln>
                  <a:noFill/>
                </a:ln>
                <a:solidFill>
                  <a:schemeClr val="tx2"/>
                </a:solidFill>
                <a:effectLst/>
                <a:uLnTx/>
                <a:uFillTx/>
                <a:latin typeface="+mn-lt"/>
                <a:ea typeface="+mn-ea"/>
                <a:cs typeface="+mn-cs"/>
              </a:rPr>
              <a:t>从软件角度来看，用户希望软件能够完成哪些功能和受到哪些约束，称为软件需求</a:t>
            </a:r>
            <a:endParaRPr kumimoji="0" lang="zh-CN" altLang="en-US" sz="2950" b="0" i="0" u="none" strike="noStrike" kern="1200" cap="none" spc="0" normalizeH="0" baseline="0" noProof="0" dirty="0" smtClean="0">
              <a:ln>
                <a:noFill/>
              </a:ln>
              <a:solidFill>
                <a:schemeClr val="tx2"/>
              </a:solidFill>
              <a:effectLst/>
              <a:uLnTx/>
              <a:uFillTx/>
              <a:latin typeface="+mn-lt"/>
              <a:ea typeface="+mn-ea"/>
              <a:cs typeface="+mn-cs"/>
            </a:endParaRPr>
          </a:p>
          <a:p>
            <a:pPr marL="1188720" marR="0" lvl="2"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2580" b="0" i="0" u="none" strike="noStrike" kern="1200" cap="none" spc="0" normalizeH="0" baseline="0" noProof="0" dirty="0" smtClean="0">
                <a:ln>
                  <a:noFill/>
                </a:ln>
                <a:solidFill>
                  <a:schemeClr val="tx2"/>
                </a:solidFill>
                <a:effectLst/>
                <a:uLnTx/>
                <a:uFillTx/>
                <a:latin typeface="+mn-lt"/>
                <a:ea typeface="+mn-ea"/>
                <a:cs typeface="+mn-cs"/>
              </a:rPr>
              <a:t>功能需求：描述系统预期提供的功能或服务</a:t>
            </a:r>
            <a:endParaRPr kumimoji="0" lang="en-US" altLang="zh-CN" sz="2580" b="0" i="0" u="none" strike="noStrike" kern="1200" cap="none" spc="0" normalizeH="0" baseline="0" noProof="0" dirty="0" smtClean="0">
              <a:ln>
                <a:noFill/>
              </a:ln>
              <a:solidFill>
                <a:schemeClr val="tx2"/>
              </a:solidFill>
              <a:effectLst/>
              <a:uLnTx/>
              <a:uFillTx/>
              <a:latin typeface="+mn-lt"/>
              <a:ea typeface="+mn-ea"/>
              <a:cs typeface="+mn-cs"/>
            </a:endParaRPr>
          </a:p>
          <a:p>
            <a:pPr marL="1188720" marR="0" lvl="2"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2580" b="0" i="0" u="none" strike="noStrike" kern="1200" cap="none" spc="0" normalizeH="0" baseline="0" noProof="0" dirty="0" smtClean="0">
                <a:ln>
                  <a:noFill/>
                </a:ln>
                <a:solidFill>
                  <a:schemeClr val="tx2"/>
                </a:solidFill>
                <a:effectLst/>
                <a:uLnTx/>
                <a:uFillTx/>
                <a:latin typeface="+mn-lt"/>
                <a:ea typeface="+mn-ea"/>
                <a:cs typeface="+mn-cs"/>
              </a:rPr>
              <a:t>非功能需求：指那些不直接与系统具体功能相关的一类需求</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rPr>
              <a:t>业务需求</a:t>
            </a:r>
            <a:endParaRPr kumimoji="0" lang="zh-CN" altLang="en-US" sz="3600" b="0" i="0" u="none" strike="noStrike" kern="1200" cap="all" spc="0" normalizeH="0" baseline="0" noProof="0" dirty="0" smtClean="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18435" name="内容占位符 2"/>
          <p:cNvSpPr>
            <a:spLocks noGrp="1"/>
          </p:cNvSpPr>
          <p:nvPr>
            <p:ph idx="1"/>
          </p:nvPr>
        </p:nvSpPr>
        <p:spPr/>
        <p:txBody>
          <a:bodyPr vert="horz" wrap="square" lIns="91440" tIns="45720" rIns="91440" bIns="45720" anchor="t" anchorCtr="0"/>
          <a:p>
            <a:pPr eaLnBrk="1" hangingPunct="1"/>
            <a:r>
              <a:rPr lang="zh-CN" altLang="en-US" dirty="0"/>
              <a:t>领域需求反映应用领域的基本问题，直接影响到系统的可用性。</a:t>
            </a:r>
            <a:endParaRPr lang="en-US" altLang="zh-CN" dirty="0"/>
          </a:p>
          <a:p>
            <a:pPr eaLnBrk="1" hangingPunct="1"/>
            <a:r>
              <a:rPr lang="zh-CN" altLang="en-US" dirty="0"/>
              <a:t>例如：图书馆系统的功能需求基于标准用户界面将一些文档输出到本地打印机或网络打印机上，但因为</a:t>
            </a:r>
            <a:r>
              <a:rPr lang="zh-CN" altLang="en-US" b="1" dirty="0"/>
              <a:t>版权限制</a:t>
            </a:r>
            <a:r>
              <a:rPr lang="zh-CN" altLang="en-US" dirty="0"/>
              <a:t>，这些文档打印之后应立即删除。</a:t>
            </a:r>
            <a:endParaRPr lang="zh-CN" alt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smtClean="0">
                <a:ln>
                  <a:noFill/>
                </a:ln>
                <a:solidFill>
                  <a:schemeClr val="tx2"/>
                </a:solidFill>
                <a:effectLst>
                  <a:reflection blurRad="12700" stA="48000" endA="300" endPos="55000" dir="5400000" sy="-90000" algn="bl" rotWithShape="0"/>
                </a:effectLst>
                <a:uLnTx/>
                <a:uFillTx/>
                <a:latin typeface="+mj-lt"/>
                <a:ea typeface="+mj-ea"/>
                <a:cs typeface="+mj-cs"/>
              </a:rPr>
              <a:t>功能需求</a:t>
            </a:r>
            <a:endParaRPr kumimoji="0" lang="zh-CN" altLang="en-US" sz="3600" b="0" i="0" u="none" strike="noStrike" kern="1200" cap="all" spc="0" normalizeH="0" baseline="0" noProof="0" smtClean="0">
              <a:ln>
                <a:noFill/>
              </a:ln>
              <a:solidFill>
                <a:schemeClr val="tx2"/>
              </a:solidFill>
              <a:effectLst>
                <a:reflection blurRad="12700" stA="48000" endA="300" endPos="55000" dir="5400000" sy="-90000" algn="bl" rotWithShape="0"/>
              </a:effectLst>
              <a:uLnTx/>
              <a:uFillTx/>
              <a:latin typeface="+mj-lt"/>
              <a:ea typeface="+mj-ea"/>
              <a:cs typeface="+mj-cs"/>
            </a:endParaRPr>
          </a:p>
        </p:txBody>
      </p:sp>
      <p:sp>
        <p:nvSpPr>
          <p:cNvPr id="9219"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925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软件系统的功能需求描述可以有许多方式：</a:t>
            </a:r>
            <a:endParaRPr kumimoji="0" lang="en-US" altLang="zh-CN" sz="3200" b="0" i="0" u="none" strike="noStrike" kern="1200" cap="none" spc="0" normalizeH="0" baseline="0" noProof="0" smtClean="0">
              <a:ln>
                <a:noFill/>
              </a:ln>
              <a:solidFill>
                <a:schemeClr val="tx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smtClean="0">
                <a:ln>
                  <a:noFill/>
                </a:ln>
                <a:solidFill>
                  <a:schemeClr val="tx2"/>
                </a:solidFill>
                <a:effectLst/>
                <a:uLnTx/>
                <a:uFillTx/>
                <a:latin typeface="+mn-lt"/>
                <a:ea typeface="+mn-ea"/>
                <a:cs typeface="+mn-cs"/>
              </a:rPr>
              <a:t>文字描述</a:t>
            </a:r>
            <a:endParaRPr kumimoji="0" lang="en-US" altLang="zh-CN" sz="2800" b="0" i="0" u="none" strike="noStrike" kern="1200" cap="none" spc="0" normalizeH="0" baseline="0" noProof="0" smtClean="0">
              <a:ln>
                <a:noFill/>
              </a:ln>
              <a:solidFill>
                <a:schemeClr val="tx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smtClean="0">
                <a:ln>
                  <a:noFill/>
                </a:ln>
                <a:solidFill>
                  <a:schemeClr val="tx2"/>
                </a:solidFill>
                <a:effectLst/>
                <a:uLnTx/>
                <a:uFillTx/>
                <a:latin typeface="+mn-lt"/>
                <a:ea typeface="+mn-ea"/>
                <a:cs typeface="+mn-cs"/>
              </a:rPr>
              <a:t>图表表示</a:t>
            </a:r>
            <a:endParaRPr kumimoji="0" lang="en-US" altLang="zh-CN" sz="2800" b="0" i="0" u="none" strike="noStrike" kern="1200" cap="none" spc="0" normalizeH="0" baseline="0" noProof="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功能需求可以以不同的详细程度反复编写和细化</a:t>
            </a:r>
            <a:endParaRPr kumimoji="0" lang="en-US" altLang="zh-CN" sz="3200" b="0" i="0" u="none" strike="noStrike" kern="1200" cap="none" spc="0" normalizeH="0" baseline="0" noProof="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功能需求描述应该完整而且一致和准确</a:t>
            </a:r>
            <a:endParaRPr kumimoji="0" lang="en-US" altLang="zh-CN" sz="3200" b="0" i="0" u="none" strike="noStrike" kern="1200" cap="none" spc="0" normalizeH="0" baseline="0" noProof="0" smtClean="0">
              <a:ln>
                <a:noFill/>
              </a:ln>
              <a:solidFill>
                <a:schemeClr val="tx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1" i="0" u="none" strike="noStrike" kern="1200" cap="none" spc="0" normalizeH="0" baseline="0" noProof="0" smtClean="0">
                <a:ln>
                  <a:noFill/>
                </a:ln>
                <a:solidFill>
                  <a:schemeClr val="tx2"/>
                </a:solidFill>
                <a:effectLst/>
                <a:uLnTx/>
                <a:uFillTx/>
                <a:latin typeface="+mn-lt"/>
                <a:ea typeface="+mn-ea"/>
                <a:cs typeface="+mn-cs"/>
              </a:rPr>
              <a:t>完整性</a:t>
            </a:r>
            <a:r>
              <a:rPr kumimoji="0" lang="zh-CN" altLang="en-US" sz="2800" b="0" i="0" u="none" strike="noStrike" kern="1200" cap="none" spc="0" normalizeH="0" baseline="0" noProof="0" smtClean="0">
                <a:ln>
                  <a:noFill/>
                </a:ln>
                <a:solidFill>
                  <a:schemeClr val="tx2"/>
                </a:solidFill>
                <a:effectLst/>
                <a:uLnTx/>
                <a:uFillTx/>
                <a:latin typeface="+mn-lt"/>
                <a:ea typeface="+mn-ea"/>
                <a:cs typeface="+mn-cs"/>
              </a:rPr>
              <a:t>意味着用户所需的所有的服务应该全部给出描述</a:t>
            </a:r>
            <a:endParaRPr kumimoji="0" lang="en-US" altLang="zh-CN" sz="2800" b="0" i="0" u="none" strike="noStrike" kern="1200" cap="none" spc="0" normalizeH="0" baseline="0" noProof="0" smtClean="0">
              <a:ln>
                <a:noFill/>
              </a:ln>
              <a:solidFill>
                <a:schemeClr val="tx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1" i="0" u="none" strike="noStrike" kern="1200" cap="none" spc="0" normalizeH="0" baseline="0" noProof="0" smtClean="0">
                <a:ln>
                  <a:noFill/>
                </a:ln>
                <a:solidFill>
                  <a:schemeClr val="tx2"/>
                </a:solidFill>
                <a:effectLst/>
                <a:uLnTx/>
                <a:uFillTx/>
                <a:latin typeface="+mn-lt"/>
                <a:ea typeface="+mn-ea"/>
                <a:cs typeface="+mn-cs"/>
              </a:rPr>
              <a:t>一致性</a:t>
            </a:r>
            <a:r>
              <a:rPr kumimoji="0" lang="zh-CN" altLang="en-US" sz="2800" b="0" i="0" u="none" strike="noStrike" kern="1200" cap="none" spc="0" normalizeH="0" baseline="0" noProof="0" smtClean="0">
                <a:ln>
                  <a:noFill/>
                </a:ln>
                <a:solidFill>
                  <a:schemeClr val="tx2"/>
                </a:solidFill>
                <a:effectLst/>
                <a:uLnTx/>
                <a:uFillTx/>
                <a:latin typeface="+mn-lt"/>
                <a:ea typeface="+mn-ea"/>
                <a:cs typeface="+mn-cs"/>
              </a:rPr>
              <a:t>意味着需求描述不能前后矛盾</a:t>
            </a:r>
            <a:endParaRPr kumimoji="0" lang="en-US" altLang="zh-CN" sz="2800" b="0" i="0" u="none" strike="noStrike" kern="1200" cap="none" spc="0" normalizeH="0" baseline="0" noProof="0" smtClean="0">
              <a:ln>
                <a:noFill/>
              </a:ln>
              <a:solidFill>
                <a:schemeClr val="tx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1" i="0" u="none" strike="noStrike" kern="1200" cap="none" spc="0" normalizeH="0" baseline="0" noProof="0" smtClean="0">
                <a:ln>
                  <a:noFill/>
                </a:ln>
                <a:solidFill>
                  <a:schemeClr val="tx2"/>
                </a:solidFill>
                <a:effectLst/>
                <a:uLnTx/>
                <a:uFillTx/>
                <a:latin typeface="+mn-lt"/>
                <a:ea typeface="+mn-ea"/>
                <a:cs typeface="+mn-cs"/>
              </a:rPr>
              <a:t>准确性</a:t>
            </a:r>
            <a:r>
              <a:rPr kumimoji="0" lang="zh-CN" altLang="en-US" sz="2800" b="0" i="0" u="none" strike="noStrike" kern="1200" cap="none" spc="0" normalizeH="0" baseline="0" noProof="0" smtClean="0">
                <a:ln>
                  <a:noFill/>
                </a:ln>
                <a:solidFill>
                  <a:schemeClr val="tx2"/>
                </a:solidFill>
                <a:effectLst/>
                <a:uLnTx/>
                <a:uFillTx/>
                <a:latin typeface="+mn-lt"/>
                <a:ea typeface="+mn-ea"/>
                <a:cs typeface="+mn-cs"/>
              </a:rPr>
              <a:t>是指需求不能出现模糊和二义性的地方</a:t>
            </a:r>
            <a:endParaRPr kumimoji="0" lang="zh-CN" altLang="en-US" sz="2800" b="0" i="0" u="none" strike="noStrike" kern="1200" cap="none" spc="0" normalizeH="0" baseline="0" noProof="0" smtClean="0">
              <a:ln>
                <a:noFill/>
              </a:ln>
              <a:solidFill>
                <a:schemeClr val="tx2"/>
              </a:solidFill>
              <a:effectLst/>
              <a:uLnTx/>
              <a:uFillTx/>
              <a:latin typeface="+mn-lt"/>
              <a:ea typeface="+mn-ea"/>
              <a:cs typeface="+mn-cs"/>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457200" y="476885"/>
            <a:ext cx="8229600" cy="901700"/>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4.2 </a:t>
            </a:r>
            <a:r>
              <a:rPr kumimoji="0" lang="zh-CN" altLang="en-US"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需求</a:t>
            </a:r>
            <a:r>
              <a:rPr kumimoji="0" lang="zh-CN" altLang="en-US"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获取过程</a:t>
            </a:r>
            <a:endParaRPr kumimoji="0" lang="zh-CN" altLang="en-US"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需求</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获取主要是理解客户需要什么、分析要求、评价可行性、协商合理的方案、无歧义地详细说明方案、确认规格说明、管理需求以至将这些需求转化为可行系统</a:t>
            </a:r>
            <a:r>
              <a:rPr kumimoji="0" lang="en-US" altLang="zh-CN"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过程包括：</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沟通</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导出需求</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精化需求</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可行性研究</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与客户和</a:t>
            </a: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用户协商</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编写需求规格说明</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验证需求</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管理需求</a:t>
            </a:r>
            <a:endParaRPr kumimoji="0" lang="zh-CN" altLang="en-US" sz="28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xfrm>
            <a:off x="467360" y="765175"/>
            <a:ext cx="8229600" cy="906145"/>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沟通</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20483" name="内容占位符 2"/>
          <p:cNvSpPr>
            <a:spLocks noGrp="1"/>
          </p:cNvSpPr>
          <p:nvPr>
            <p:ph idx="1"/>
          </p:nvPr>
        </p:nvSpPr>
        <p:spPr/>
        <p:txBody>
          <a:bodyPr vert="horz" wrap="square" lIns="91440" tIns="45720" rIns="91440" bIns="45720" anchor="t" anchorCtr="0"/>
          <a:p>
            <a:pPr eaLnBrk="1" hangingPunct="1"/>
            <a:r>
              <a:rPr lang="zh-CN" altLang="en-US" dirty="0"/>
              <a:t>业务领域的</a:t>
            </a:r>
            <a:r>
              <a:rPr lang="zh-CN" altLang="en-US" b="1" dirty="0"/>
              <a:t>共利益者</a:t>
            </a:r>
            <a:r>
              <a:rPr lang="zh-CN" altLang="en-US" dirty="0"/>
              <a:t>（如业务管理人员，市场营销人员，产品管理人员）定义</a:t>
            </a:r>
            <a:r>
              <a:rPr lang="zh-CN" altLang="en-US" b="1" dirty="0"/>
              <a:t>业务用例</a:t>
            </a:r>
            <a:endParaRPr lang="en-US" altLang="zh-CN" b="1" dirty="0"/>
          </a:p>
          <a:p>
            <a:pPr eaLnBrk="1" hangingPunct="1"/>
            <a:r>
              <a:rPr lang="zh-CN" altLang="en-US" dirty="0"/>
              <a:t>确定市场的</a:t>
            </a:r>
            <a:r>
              <a:rPr lang="zh-CN" altLang="en-US" b="1" dirty="0"/>
              <a:t>范围</a:t>
            </a:r>
            <a:endParaRPr lang="en-US" altLang="zh-CN" b="1" dirty="0"/>
          </a:p>
          <a:p>
            <a:pPr eaLnBrk="1" hangingPunct="1"/>
            <a:r>
              <a:rPr lang="zh-CN" altLang="en-US" dirty="0"/>
              <a:t>初略地可行性分析</a:t>
            </a:r>
            <a:endParaRPr lang="en-US" altLang="zh-CN" dirty="0"/>
          </a:p>
          <a:p>
            <a:pPr eaLnBrk="1" hangingPunct="1"/>
            <a:r>
              <a:rPr lang="zh-CN" altLang="en-US" dirty="0"/>
              <a:t>确定</a:t>
            </a:r>
            <a:r>
              <a:rPr lang="zh-CN" altLang="en-US" b="1" dirty="0"/>
              <a:t>项目范围</a:t>
            </a:r>
            <a:r>
              <a:rPr lang="zh-CN" altLang="en-US" dirty="0"/>
              <a:t>的工作说明</a:t>
            </a:r>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a:xfrm>
            <a:off x="457200" y="704850"/>
            <a:ext cx="8229600" cy="716280"/>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导出需求</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导出需求应理解问题</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范围问题：系统的边界，是客户和开发者共同关心的部分</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理解问题：确定业务需求、需求冲突、说明有歧义和不可测试的需求</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易变问题：分清需求稳定部分和易变部分</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收集活动：</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识别真正的客户</a:t>
            </a:r>
            <a:r>
              <a:rPr kumimoji="0" lang="en-US" sz="2800" b="0" i="0" u="none" strike="noStrike" kern="1200" cap="none" spc="0" normalizeH="0" baseline="0" noProof="0" dirty="0" smtClean="0">
                <a:ln>
                  <a:noFill/>
                </a:ln>
                <a:solidFill>
                  <a:schemeClr val="tx2"/>
                </a:solidFill>
                <a:effectLst/>
                <a:uLnTx/>
                <a:uFillTx/>
                <a:latin typeface="+mn-lt"/>
                <a:ea typeface="+mn-ea"/>
                <a:cs typeface="+mn-cs"/>
              </a:rPr>
              <a:t>/</a:t>
            </a: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用户</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正确理解客户的需求</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耐心听取客户意见和思考</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尽量使用符合客户语言习惯的表达</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精化需求</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22531" name="内容占位符 2"/>
          <p:cNvSpPr>
            <a:spLocks noGrp="1"/>
          </p:cNvSpPr>
          <p:nvPr>
            <p:ph idx="1"/>
          </p:nvPr>
        </p:nvSpPr>
        <p:spPr/>
        <p:txBody>
          <a:bodyPr vert="horz" wrap="square" lIns="91440" tIns="45720" rIns="91440" bIns="45720" anchor="t" anchorCtr="0"/>
          <a:p>
            <a:pPr eaLnBrk="1" hangingPunct="1"/>
            <a:r>
              <a:rPr lang="zh-CN" altLang="en-US" dirty="0"/>
              <a:t>开发一个精确的</a:t>
            </a:r>
            <a:r>
              <a:rPr lang="zh-CN" altLang="en-US" b="1" dirty="0"/>
              <a:t>技术模型</a:t>
            </a:r>
            <a:r>
              <a:rPr lang="zh-CN" altLang="en-US" dirty="0"/>
              <a:t>，用以说明软件的功能、特征和约束。</a:t>
            </a:r>
            <a:endParaRPr lang="en-US" altLang="zh-CN" dirty="0"/>
          </a:p>
          <a:p>
            <a:pPr eaLnBrk="1" hangingPunct="1"/>
            <a:r>
              <a:rPr lang="zh-CN" altLang="en-US" dirty="0"/>
              <a:t>精化是一个分析建模动作，由一系列建模和求精任务构成</a:t>
            </a:r>
            <a:endParaRPr lang="en-US" altLang="zh-CN" dirty="0"/>
          </a:p>
          <a:p>
            <a:pPr eaLnBrk="1" hangingPunct="1"/>
            <a:r>
              <a:rPr lang="zh-CN" altLang="en-US" dirty="0"/>
              <a:t>定义了问题的</a:t>
            </a:r>
            <a:r>
              <a:rPr lang="zh-CN" altLang="en-US" b="1" dirty="0"/>
              <a:t>信息域</a:t>
            </a:r>
            <a:r>
              <a:rPr lang="zh-CN" altLang="en-US" dirty="0"/>
              <a:t>，</a:t>
            </a:r>
            <a:r>
              <a:rPr lang="zh-CN" altLang="en-US" b="1" dirty="0"/>
              <a:t>功能域</a:t>
            </a:r>
            <a:r>
              <a:rPr lang="zh-CN" altLang="en-US" dirty="0"/>
              <a:t>和</a:t>
            </a:r>
            <a:r>
              <a:rPr lang="zh-CN" altLang="en-US" b="1" dirty="0"/>
              <a:t>行为域</a:t>
            </a:r>
            <a:endParaRPr lang="zh-CN" altLang="en-US"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a:xfrm>
            <a:off x="457200" y="476885"/>
            <a:ext cx="8229600" cy="861060"/>
          </a:xfrm>
        </p:spPr>
        <p:txBody>
          <a:bodyPr vert="horz" wrap="square" lIns="0" tIns="45720" rIns="0" bIns="0" anchor="b" anchorCtr="0"/>
          <a:p>
            <a:pPr eaLnBrk="1" hangingPunct="1"/>
            <a:r>
              <a:rPr lang="en-US" altLang="zh-CN" b="1" dirty="0"/>
              <a:t>1.3</a:t>
            </a:r>
            <a:r>
              <a:rPr lang="zh-CN" altLang="en-US" b="1" dirty="0"/>
              <a:t>软件工程基本原理与</a:t>
            </a:r>
            <a:r>
              <a:rPr lang="zh-CN" altLang="en-US" b="1" dirty="0"/>
              <a:t>原则</a:t>
            </a:r>
            <a:endParaRPr lang="zh-CN" altLang="en-US" b="1" dirty="0"/>
          </a:p>
        </p:txBody>
      </p:sp>
      <p:sp>
        <p:nvSpPr>
          <p:cNvPr id="20483" name="内容占位符 2"/>
          <p:cNvSpPr>
            <a:spLocks noGrp="1"/>
          </p:cNvSpPr>
          <p:nvPr>
            <p:ph idx="1"/>
          </p:nvPr>
        </p:nvSpPr>
        <p:spPr>
          <a:xfrm>
            <a:off x="457200" y="1511935"/>
            <a:ext cx="8229600" cy="4812665"/>
          </a:xfrm>
        </p:spPr>
        <p:txBody>
          <a:bodyPr vert="horz" wrap="square" lIns="91440" tIns="45720" rIns="91440" bIns="45720" anchor="t" anchorCtr="0"/>
          <a:p>
            <a:pPr eaLnBrk="1" hangingPunct="1"/>
            <a:r>
              <a:rPr lang="zh-CN" altLang="en-US" sz="3600" b="1" dirty="0"/>
              <a:t>基本原理</a:t>
            </a:r>
            <a:endParaRPr lang="zh-CN" altLang="en-US" sz="3600" b="1" dirty="0"/>
          </a:p>
          <a:p>
            <a:pPr lvl="1" eaLnBrk="1" hangingPunct="1"/>
            <a:r>
              <a:rPr lang="zh-CN" altLang="en-US" sz="3320" dirty="0"/>
              <a:t>推迟实现</a:t>
            </a:r>
            <a:endParaRPr lang="en-US" altLang="zh-CN" sz="3320" dirty="0"/>
          </a:p>
          <a:p>
            <a:pPr lvl="1" eaLnBrk="1" hangingPunct="1"/>
            <a:r>
              <a:rPr lang="zh-CN" altLang="en-US" sz="3320" dirty="0"/>
              <a:t>逐步求精</a:t>
            </a:r>
            <a:endParaRPr lang="en-US" altLang="zh-CN" sz="3320" dirty="0"/>
          </a:p>
          <a:p>
            <a:pPr lvl="1" eaLnBrk="1" hangingPunct="1"/>
            <a:r>
              <a:rPr lang="zh-CN" altLang="en-US" sz="3320" dirty="0"/>
              <a:t>分解与抽象</a:t>
            </a:r>
            <a:endParaRPr lang="en-US" altLang="zh-CN" sz="3320" dirty="0"/>
          </a:p>
          <a:p>
            <a:pPr lvl="1" eaLnBrk="1" hangingPunct="1"/>
            <a:r>
              <a:rPr lang="zh-CN" altLang="en-US" sz="3320" dirty="0"/>
              <a:t>信息隐蔽</a:t>
            </a:r>
            <a:endParaRPr lang="en-US" altLang="zh-CN" sz="3320" dirty="0"/>
          </a:p>
          <a:p>
            <a:pPr lvl="1" eaLnBrk="1" hangingPunct="1"/>
            <a:r>
              <a:rPr lang="zh-CN" altLang="en-US" sz="3320" dirty="0"/>
              <a:t>质量保证</a:t>
            </a:r>
            <a:endParaRPr lang="zh-CN" altLang="en-US" sz="3320"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可行性研究</a:t>
            </a:r>
            <a:endParaRPr kumimoji="0" lang="zh-CN" altLang="en-US" sz="36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可行性研究的目的是确定用最小的代价，在尽可能短的时间内确定问题是否能够解决</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可行性研究的输入是系统的一个框架描述和高层</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逻辑模型</a:t>
            </a:r>
            <a:endParaRPr kumimoji="0" lang="en-US" altLang="zh-CN" sz="3200" b="1"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输出是一份需求开发</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评价报告</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，对需求工程和系统开发是否值得做的具体建议和意见</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三个问题：</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系统是否符合机构的总体要求？</a:t>
            </a:r>
            <a:endParaRPr kumimoji="0" lang="zh-CN" altLang="en-US"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系统是否可以在现有的技术条件、预算和时间限制内完成？</a:t>
            </a:r>
            <a:endParaRPr kumimoji="0" lang="zh-CN" altLang="en-US"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系统能否把已存在的其他系统集成？</a:t>
            </a:r>
            <a:endParaRPr kumimoji="0" lang="zh-CN" altLang="en-US" sz="28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与客户和</a:t>
            </a: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用户协商</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24579" name="内容占位符 2"/>
          <p:cNvSpPr>
            <a:spLocks noGrp="1"/>
          </p:cNvSpPr>
          <p:nvPr>
            <p:ph idx="1"/>
          </p:nvPr>
        </p:nvSpPr>
        <p:spPr/>
        <p:txBody>
          <a:bodyPr vert="horz" wrap="square" lIns="91440" tIns="45720" rIns="91440" bIns="45720" anchor="t" anchorCtr="0"/>
          <a:p>
            <a:pPr eaLnBrk="1" hangingPunct="1"/>
            <a:r>
              <a:rPr lang="zh-CN" altLang="en-US" dirty="0"/>
              <a:t>调节冲突和问题</a:t>
            </a:r>
            <a:endParaRPr lang="en-US" altLang="zh-CN" dirty="0"/>
          </a:p>
          <a:p>
            <a:pPr eaLnBrk="1" hangingPunct="1"/>
            <a:r>
              <a:rPr lang="zh-CN" altLang="en-US" dirty="0"/>
              <a:t>需求排序</a:t>
            </a:r>
            <a:endParaRPr lang="en-US" altLang="zh-CN" dirty="0"/>
          </a:p>
          <a:p>
            <a:pPr eaLnBrk="1" hangingPunct="1"/>
            <a:r>
              <a:rPr lang="zh-CN" altLang="en-US" dirty="0"/>
              <a:t>识别和分析与每项需求相关的风险、开发工作量、成本和交付时间</a:t>
            </a:r>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p:cNvSpPr>
          <p:nvPr>
            <p:ph type="title"/>
          </p:nvPr>
        </p:nvSpPr>
        <p:spPr>
          <a:xfrm>
            <a:off x="457200" y="704850"/>
            <a:ext cx="8229600" cy="829945"/>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编写软件需求规格说明</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一个规格说明可以是一份写好的文档、一套图形化的模型、一个形式化的数学模型、一组使用场景、一个原型或以上各项的任意组合。</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软件需求规格（</a:t>
            </a:r>
            <a:r>
              <a:rPr kumimoji="0" lang="en-US" sz="3200" b="0" i="0" u="none" strike="noStrike" kern="1200" cap="none" spc="0" normalizeH="0" baseline="0" noProof="0" dirty="0" smtClean="0">
                <a:ln>
                  <a:noFill/>
                </a:ln>
                <a:solidFill>
                  <a:schemeClr val="tx2"/>
                </a:solidFill>
                <a:effectLst/>
                <a:uLnTx/>
                <a:uFillTx/>
                <a:latin typeface="+mn-lt"/>
                <a:ea typeface="+mn-ea"/>
                <a:cs typeface="+mn-cs"/>
              </a:rPr>
              <a:t>SRS</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a:t>
            </a:r>
            <a:r>
              <a:rPr kumimoji="0" lang="en-US" sz="3200" b="0" i="0" u="none" strike="noStrike" kern="1200" cap="none" spc="0" normalizeH="0" baseline="0" noProof="0" dirty="0" smtClean="0">
                <a:ln>
                  <a:noFill/>
                </a:ln>
                <a:solidFill>
                  <a:schemeClr val="tx2"/>
                </a:solidFill>
                <a:effectLst/>
                <a:uLnTx/>
                <a:uFillTx/>
                <a:latin typeface="+mn-lt"/>
                <a:ea typeface="+mn-ea"/>
                <a:cs typeface="+mn-cs"/>
              </a:rPr>
              <a:t>Software Requirement Specification</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）是需求分析任务的最终“产品”，它是客户、管理者、分析工程师、测试工程师、维护工程师交流的标准和依据。</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软件需求规格描述了系统的数据、功能、行为、性能需求、设计约束、验收标准、以及其他与需求相关的信息。</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en-US" altLang="zh-CN" sz="3200" b="0" i="0" u="none" strike="noStrike" kern="1200" cap="none" spc="0" normalizeH="0" baseline="0" noProof="0" dirty="0" smtClean="0">
                <a:ln>
                  <a:noFill/>
                </a:ln>
                <a:solidFill>
                  <a:schemeClr val="tx2"/>
                </a:solidFill>
                <a:effectLst/>
                <a:uLnTx/>
                <a:uFillTx/>
                <a:latin typeface="+mn-lt"/>
                <a:ea typeface="+mn-ea"/>
                <a:cs typeface="+mn-cs"/>
              </a:rPr>
              <a:t>SRS</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模板，包括用户需求和系统需求（表</a:t>
            </a:r>
            <a:r>
              <a:rPr kumimoji="0" lang="en-US" altLang="zh-CN" sz="3200" b="0" i="0" u="none" strike="noStrike" kern="1200" cap="none" spc="0" normalizeH="0" baseline="0" noProof="0" dirty="0" smtClean="0">
                <a:ln>
                  <a:noFill/>
                </a:ln>
                <a:solidFill>
                  <a:schemeClr val="tx2"/>
                </a:solidFill>
                <a:effectLst/>
                <a:uLnTx/>
                <a:uFillTx/>
                <a:latin typeface="+mn-lt"/>
                <a:ea typeface="+mn-ea"/>
                <a:cs typeface="+mn-cs"/>
              </a:rPr>
              <a:t>4-1</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xfrm>
            <a:off x="457200" y="704850"/>
            <a:ext cx="8229600" cy="736600"/>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需求规格文档标准（表</a:t>
            </a:r>
            <a:r>
              <a:rPr kumimoji="0" lang="en-US" altLang="zh-CN"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4-1</a:t>
            </a: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4" name="TextBox 3"/>
          <p:cNvSpPr txBox="1"/>
          <p:nvPr/>
        </p:nvSpPr>
        <p:spPr>
          <a:xfrm>
            <a:off x="785786" y="1340769"/>
            <a:ext cx="7818662" cy="5326664"/>
          </a:xfrm>
          <a:prstGeom prst="rect">
            <a:avLst/>
          </a:prstGeom>
          <a:noFill/>
        </p:spPr>
        <p:txBody>
          <a:bodyPr numCol="2">
            <a:spAutoFit/>
          </a:bodyPr>
          <a:lstStyle/>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1 </a:t>
            </a:r>
            <a:r>
              <a:rPr kumimoji="0" lang="zh-CN" altLang="en-US" sz="2000" kern="1200" cap="none" spc="0" normalizeH="0" baseline="0" noProof="0" dirty="0">
                <a:latin typeface="+mn-lt"/>
                <a:ea typeface="+mn-ea"/>
                <a:cs typeface="+mn-cs"/>
              </a:rPr>
              <a:t>引言</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1.1 </a:t>
            </a:r>
            <a:r>
              <a:rPr kumimoji="0" lang="zh-CN" altLang="en-US" sz="2000" kern="1200" cap="none" spc="0" normalizeH="0" baseline="0" noProof="0" dirty="0">
                <a:latin typeface="+mn-lt"/>
                <a:ea typeface="+mn-ea"/>
                <a:cs typeface="+mn-cs"/>
              </a:rPr>
              <a:t>编写目的</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1.2 </a:t>
            </a:r>
            <a:r>
              <a:rPr kumimoji="0" lang="zh-CN" altLang="en-US" sz="2000" kern="1200" cap="none" spc="0" normalizeH="0" baseline="0" noProof="0" dirty="0">
                <a:latin typeface="+mn-lt"/>
                <a:ea typeface="+mn-ea"/>
                <a:cs typeface="+mn-cs"/>
              </a:rPr>
              <a:t>项目背景（单位和与其他系统的关系）</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1.3 </a:t>
            </a:r>
            <a:r>
              <a:rPr kumimoji="0" lang="zh-CN" altLang="en-US" sz="2000" kern="1200" cap="none" spc="0" normalizeH="0" baseline="0" noProof="0" dirty="0">
                <a:latin typeface="+mn-lt"/>
                <a:ea typeface="+mn-ea"/>
                <a:cs typeface="+mn-cs"/>
              </a:rPr>
              <a:t>定义（专门术语和缩写词）</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2 </a:t>
            </a:r>
            <a:r>
              <a:rPr kumimoji="0" lang="zh-CN" altLang="en-US" sz="2000" kern="1200" cap="none" spc="0" normalizeH="0" baseline="0" noProof="0" dirty="0">
                <a:latin typeface="+mn-lt"/>
                <a:ea typeface="+mn-ea"/>
                <a:cs typeface="+mn-cs"/>
              </a:rPr>
              <a:t>任务概述</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2.1 </a:t>
            </a:r>
            <a:r>
              <a:rPr kumimoji="0" lang="zh-CN" altLang="en-US" sz="2000" kern="1200" cap="none" spc="0" normalizeH="0" baseline="0" noProof="0" dirty="0">
                <a:latin typeface="+mn-lt"/>
                <a:ea typeface="+mn-ea"/>
                <a:cs typeface="+mn-cs"/>
              </a:rPr>
              <a:t>目标</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2.2 </a:t>
            </a:r>
            <a:r>
              <a:rPr kumimoji="0" lang="zh-CN" altLang="en-US" sz="2000" kern="1200" cap="none" spc="0" normalizeH="0" baseline="0" noProof="0" dirty="0">
                <a:latin typeface="+mn-lt"/>
                <a:ea typeface="+mn-ea"/>
                <a:cs typeface="+mn-cs"/>
              </a:rPr>
              <a:t>运行环境</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2.3 </a:t>
            </a:r>
            <a:r>
              <a:rPr kumimoji="0" lang="zh-CN" altLang="en-US" sz="2000" kern="1200" cap="none" spc="0" normalizeH="0" baseline="0" noProof="0" dirty="0">
                <a:latin typeface="+mn-lt"/>
                <a:ea typeface="+mn-ea"/>
                <a:cs typeface="+mn-cs"/>
              </a:rPr>
              <a:t>条件限制</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3 </a:t>
            </a:r>
            <a:r>
              <a:rPr kumimoji="0" lang="zh-CN" altLang="en-US" sz="2000" kern="1200" cap="none" spc="0" normalizeH="0" baseline="0" noProof="0" dirty="0">
                <a:latin typeface="+mn-lt"/>
                <a:ea typeface="+mn-ea"/>
                <a:cs typeface="+mn-cs"/>
              </a:rPr>
              <a:t>数据描述</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3.1 </a:t>
            </a:r>
            <a:r>
              <a:rPr kumimoji="0" lang="zh-CN" altLang="en-US" sz="2000" kern="1200" cap="none" spc="0" normalizeH="0" baseline="0" noProof="0" dirty="0">
                <a:latin typeface="+mn-lt"/>
                <a:ea typeface="+mn-ea"/>
                <a:cs typeface="+mn-cs"/>
              </a:rPr>
              <a:t>静态数据</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3.2 </a:t>
            </a:r>
            <a:r>
              <a:rPr kumimoji="0" lang="zh-CN" altLang="en-US" sz="2000" kern="1200" cap="none" spc="0" normalizeH="0" baseline="0" noProof="0" dirty="0">
                <a:latin typeface="+mn-lt"/>
                <a:ea typeface="+mn-ea"/>
                <a:cs typeface="+mn-cs"/>
              </a:rPr>
              <a:t>动态数据</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3.3 </a:t>
            </a:r>
            <a:r>
              <a:rPr kumimoji="0" lang="zh-CN" altLang="en-US" sz="2000" kern="1200" cap="none" spc="0" normalizeH="0" baseline="0" noProof="0" dirty="0">
                <a:latin typeface="+mn-lt"/>
                <a:ea typeface="+mn-ea"/>
                <a:cs typeface="+mn-cs"/>
              </a:rPr>
              <a:t>数据库描述</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3.4 </a:t>
            </a:r>
            <a:r>
              <a:rPr kumimoji="0" lang="zh-CN" altLang="en-US" sz="2000" kern="1200" cap="none" spc="0" normalizeH="0" baseline="0" noProof="0" dirty="0">
                <a:latin typeface="+mn-lt"/>
                <a:ea typeface="+mn-ea"/>
                <a:cs typeface="+mn-cs"/>
              </a:rPr>
              <a:t>数据字典</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3.5 </a:t>
            </a:r>
            <a:r>
              <a:rPr kumimoji="0" lang="zh-CN" altLang="en-US" sz="2000" kern="1200" cap="none" spc="0" normalizeH="0" baseline="0" noProof="0" dirty="0">
                <a:latin typeface="+mn-lt"/>
                <a:ea typeface="+mn-ea"/>
                <a:cs typeface="+mn-cs"/>
              </a:rPr>
              <a:t>数据采集</a:t>
            </a:r>
            <a:r>
              <a:rPr kumimoji="0" lang="en-US" sz="2000" kern="1200" cap="none" spc="0" normalizeH="0" baseline="0" noProof="0" dirty="0">
                <a:latin typeface="+mn-lt"/>
                <a:ea typeface="+mn-ea"/>
                <a:cs typeface="+mn-cs"/>
              </a:rPr>
              <a:t>	</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4 </a:t>
            </a:r>
            <a:r>
              <a:rPr kumimoji="0" lang="zh-CN" altLang="en-US" sz="2000" kern="1200" cap="none" spc="0" normalizeH="0" baseline="0" noProof="0" dirty="0">
                <a:latin typeface="+mn-lt"/>
                <a:ea typeface="+mn-ea"/>
                <a:cs typeface="+mn-cs"/>
              </a:rPr>
              <a:t>功能需求</a:t>
            </a:r>
            <a:r>
              <a:rPr kumimoji="0" lang="en-US" sz="2000" kern="1200" cap="none" spc="0" normalizeH="0" baseline="0" noProof="0" dirty="0">
                <a:latin typeface="+mn-lt"/>
                <a:ea typeface="+mn-ea"/>
                <a:cs typeface="+mn-cs"/>
              </a:rPr>
              <a:t> </a:t>
            </a:r>
            <a:endParaRPr kumimoji="0" 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4.1 </a:t>
            </a:r>
            <a:r>
              <a:rPr kumimoji="0" lang="zh-CN" altLang="en-US" sz="2000" kern="1200" cap="none" spc="0" normalizeH="0" baseline="0" noProof="0" dirty="0">
                <a:latin typeface="+mn-lt"/>
                <a:ea typeface="+mn-ea"/>
                <a:cs typeface="+mn-cs"/>
              </a:rPr>
              <a:t>功能划分</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4.2 </a:t>
            </a:r>
            <a:r>
              <a:rPr kumimoji="0" lang="zh-CN" altLang="en-US" sz="2000" kern="1200" cap="none" spc="0" normalizeH="0" baseline="0" noProof="0" dirty="0">
                <a:latin typeface="+mn-lt"/>
                <a:ea typeface="+mn-ea"/>
                <a:cs typeface="+mn-cs"/>
              </a:rPr>
              <a:t>功能描述</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5 </a:t>
            </a:r>
            <a:r>
              <a:rPr kumimoji="0" lang="zh-CN" altLang="en-US" sz="2000" kern="1200" cap="none" spc="0" normalizeH="0" baseline="0" noProof="0" dirty="0">
                <a:latin typeface="+mn-lt"/>
                <a:ea typeface="+mn-ea"/>
                <a:cs typeface="+mn-cs"/>
              </a:rPr>
              <a:t>性能需求</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5.1 </a:t>
            </a:r>
            <a:r>
              <a:rPr kumimoji="0" lang="zh-CN" altLang="en-US" sz="2000" kern="1200" cap="none" spc="0" normalizeH="0" baseline="0" noProof="0" dirty="0">
                <a:latin typeface="+mn-lt"/>
                <a:ea typeface="+mn-ea"/>
                <a:cs typeface="+mn-cs"/>
              </a:rPr>
              <a:t>数据精确度</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5.2 </a:t>
            </a:r>
            <a:r>
              <a:rPr kumimoji="0" lang="zh-CN" altLang="en-US" sz="2000" kern="1200" cap="none" spc="0" normalizeH="0" baseline="0" noProof="0" dirty="0">
                <a:latin typeface="+mn-lt"/>
                <a:ea typeface="+mn-ea"/>
                <a:cs typeface="+mn-cs"/>
              </a:rPr>
              <a:t>时间特性</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5.3 </a:t>
            </a:r>
            <a:r>
              <a:rPr kumimoji="0" lang="zh-CN" altLang="en-US" sz="2000" kern="1200" cap="none" spc="0" normalizeH="0" baseline="0" noProof="0" dirty="0">
                <a:latin typeface="+mn-lt"/>
                <a:ea typeface="+mn-ea"/>
                <a:cs typeface="+mn-cs"/>
              </a:rPr>
              <a:t>适应性</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6 </a:t>
            </a:r>
            <a:r>
              <a:rPr kumimoji="0" lang="zh-CN" altLang="en-US" sz="2000" kern="1200" cap="none" spc="0" normalizeH="0" baseline="0" noProof="0" dirty="0">
                <a:latin typeface="+mn-lt"/>
                <a:ea typeface="+mn-ea"/>
                <a:cs typeface="+mn-cs"/>
              </a:rPr>
              <a:t>运行需求</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5.1 </a:t>
            </a:r>
            <a:r>
              <a:rPr kumimoji="0" lang="zh-CN" altLang="en-US" sz="2000" kern="1200" cap="none" spc="0" normalizeH="0" baseline="0" noProof="0" dirty="0">
                <a:latin typeface="+mn-lt"/>
                <a:ea typeface="+mn-ea"/>
                <a:cs typeface="+mn-cs"/>
              </a:rPr>
              <a:t>用户界面</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5.2 </a:t>
            </a:r>
            <a:r>
              <a:rPr kumimoji="0" lang="zh-CN" altLang="en-US" sz="2000" kern="1200" cap="none" spc="0" normalizeH="0" baseline="0" noProof="0" dirty="0">
                <a:latin typeface="+mn-lt"/>
                <a:ea typeface="+mn-ea"/>
                <a:cs typeface="+mn-cs"/>
              </a:rPr>
              <a:t>硬件接口</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5.3 </a:t>
            </a:r>
            <a:r>
              <a:rPr kumimoji="0" lang="zh-CN" altLang="en-US" sz="2000" kern="1200" cap="none" spc="0" normalizeH="0" baseline="0" noProof="0" dirty="0">
                <a:latin typeface="+mn-lt"/>
                <a:ea typeface="+mn-ea"/>
                <a:cs typeface="+mn-cs"/>
              </a:rPr>
              <a:t>软件接口</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   5.4 </a:t>
            </a:r>
            <a:r>
              <a:rPr kumimoji="0" lang="zh-CN" altLang="en-US" sz="2000" kern="1200" cap="none" spc="0" normalizeH="0" baseline="0" noProof="0" dirty="0">
                <a:latin typeface="+mn-lt"/>
                <a:ea typeface="+mn-ea"/>
                <a:cs typeface="+mn-cs"/>
              </a:rPr>
              <a:t>故障处理</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en-US" sz="2000" kern="1200" cap="none" spc="0" normalizeH="0" baseline="0" noProof="0" dirty="0">
                <a:latin typeface="+mn-lt"/>
                <a:ea typeface="+mn-ea"/>
                <a:cs typeface="+mn-cs"/>
              </a:rPr>
              <a:t>7 </a:t>
            </a:r>
            <a:r>
              <a:rPr kumimoji="0" lang="zh-CN" altLang="en-US" sz="2000" kern="1200" cap="none" spc="0" normalizeH="0" baseline="0" noProof="0" dirty="0">
                <a:latin typeface="+mn-lt"/>
                <a:ea typeface="+mn-ea"/>
                <a:cs typeface="+mn-cs"/>
              </a:rPr>
              <a:t>其他需求</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zh-CN" altLang="en-US" sz="2000" kern="1200" cap="none" spc="0" normalizeH="0" baseline="0" noProof="0" dirty="0">
                <a:latin typeface="+mn-lt"/>
                <a:ea typeface="+mn-ea"/>
                <a:cs typeface="+mn-cs"/>
              </a:rPr>
              <a:t>（检测或验收标准、可用性、可维护性</a:t>
            </a:r>
            <a:endParaRPr kumimoji="0" lang="zh-CN" altLang="en-US" sz="2000" kern="1200" cap="none" spc="0" normalizeH="0" baseline="0" noProof="0" dirty="0">
              <a:latin typeface="+mn-lt"/>
              <a:ea typeface="+mn-ea"/>
              <a:cs typeface="+mn-cs"/>
            </a:endParaRPr>
          </a:p>
          <a:p>
            <a:pPr marR="0" defTabSz="914400" fontAlgn="auto">
              <a:spcBef>
                <a:spcPts val="0"/>
              </a:spcBef>
              <a:spcAft>
                <a:spcPts val="0"/>
              </a:spcAft>
              <a:buClrTx/>
              <a:buSzTx/>
              <a:buFontTx/>
              <a:buNone/>
              <a:defRPr/>
            </a:pPr>
            <a:r>
              <a:rPr kumimoji="0" lang="zh-CN" altLang="en-US" sz="2000" kern="1200" cap="none" spc="0" normalizeH="0" baseline="0" noProof="0" dirty="0">
                <a:latin typeface="+mn-lt"/>
                <a:ea typeface="+mn-ea"/>
                <a:cs typeface="+mn-cs"/>
              </a:rPr>
              <a:t>可移植性、安全保密性）</a:t>
            </a:r>
            <a:endParaRPr kumimoji="0" lang="zh-CN" altLang="en-US" sz="2000" kern="1200" cap="none" spc="0" normalizeH="0" baseline="0" noProof="0" dirty="0">
              <a:latin typeface="+mn-lt"/>
              <a:ea typeface="+mn-ea"/>
              <a:cs typeface="+mn-cs"/>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验证需求</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验需求证对需求文档和制品进行质量评估，确保需求说明准确、完整</a:t>
            </a:r>
            <a:r>
              <a:rPr kumimoji="0" lang="en-US" altLang="zh-CN"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包括以下内容：</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正确性</a:t>
            </a:r>
            <a:endParaRPr kumimoji="0" lang="zh-CN" altLang="en-US"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一致性</a:t>
            </a:r>
            <a:endParaRPr kumimoji="0" lang="zh-CN" altLang="en-US"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完整性</a:t>
            </a:r>
            <a:endParaRPr kumimoji="0" lang="zh-CN" altLang="en-US"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可行性</a:t>
            </a:r>
            <a:endParaRPr kumimoji="0" lang="zh-CN" altLang="en-US"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必要性</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可检验性</a:t>
            </a:r>
            <a:endParaRPr kumimoji="0" lang="zh-CN" altLang="en-US"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需求的可跟踪性</a:t>
            </a:r>
            <a:endParaRPr kumimoji="0" lang="zh-CN" altLang="en-US" sz="2800" b="0" i="0" u="none" strike="noStrike" kern="1200" cap="none" spc="0" normalizeH="0" baseline="0" noProof="0" dirty="0" smtClean="0">
              <a:ln>
                <a:noFill/>
              </a:ln>
              <a:solidFill>
                <a:schemeClr val="tx2"/>
              </a:solidFill>
              <a:effectLst/>
              <a:uLnTx/>
              <a:uFillTx/>
              <a:latin typeface="+mn-lt"/>
              <a:ea typeface="+mn-ea"/>
              <a:cs typeface="+mn-cs"/>
            </a:endParaRPr>
          </a:p>
          <a:p>
            <a:pPr marL="273050" marR="0" lvl="0"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最后签字确认</a:t>
            </a:r>
            <a:endParaRPr kumimoji="0" lang="zh-CN" altLang="en-US" sz="32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管理需求</a:t>
            </a:r>
            <a:endParaRPr kumimoji="0" lang="zh-CN" altLang="en-US" sz="36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28675" name="内容占位符 2"/>
          <p:cNvSpPr>
            <a:spLocks noGrp="1"/>
          </p:cNvSpPr>
          <p:nvPr>
            <p:ph idx="1"/>
          </p:nvPr>
        </p:nvSpPr>
        <p:spPr/>
        <p:txBody>
          <a:bodyPr vert="horz" wrap="square" lIns="91440" tIns="45720" rIns="91440" bIns="45720" anchor="t" anchorCtr="0"/>
          <a:p>
            <a:pPr eaLnBrk="1" hangingPunct="1"/>
            <a:r>
              <a:rPr lang="zh-CN" altLang="en-US" dirty="0"/>
              <a:t>管理需求是组织、控制和文档化需求的系统方法</a:t>
            </a:r>
            <a:r>
              <a:rPr lang="en-US" altLang="zh-CN" dirty="0"/>
              <a:t>.</a:t>
            </a:r>
            <a:endParaRPr lang="en-US" altLang="zh-CN" dirty="0"/>
          </a:p>
          <a:p>
            <a:pPr eaLnBrk="1" hangingPunct="1"/>
            <a:r>
              <a:rPr lang="zh-CN" altLang="en-US" dirty="0"/>
              <a:t>建立</a:t>
            </a:r>
            <a:r>
              <a:rPr lang="zh-CN" altLang="en-US" dirty="0">
                <a:solidFill>
                  <a:srgbClr val="FF0000"/>
                </a:solidFill>
              </a:rPr>
              <a:t>基线</a:t>
            </a:r>
            <a:r>
              <a:rPr lang="zh-CN" altLang="en-US" dirty="0"/>
              <a:t>以便在客户和开发人员之间构建一个约定</a:t>
            </a:r>
            <a:r>
              <a:rPr lang="en-US" altLang="zh-CN" dirty="0"/>
              <a:t>.</a:t>
            </a:r>
            <a:endParaRPr lang="en-US" altLang="zh-CN" dirty="0"/>
          </a:p>
          <a:p>
            <a:pPr eaLnBrk="1" hangingPunct="1"/>
            <a:r>
              <a:rPr lang="zh-CN" altLang="en-US" dirty="0"/>
              <a:t>需求管理从标识开始，建立跟踪表</a:t>
            </a:r>
            <a:r>
              <a:rPr lang="en-US" altLang="zh-CN" dirty="0"/>
              <a:t>.</a:t>
            </a:r>
            <a:endParaRPr lang="en-US" altLang="zh-CN" dirty="0"/>
          </a:p>
          <a:p>
            <a:pPr eaLnBrk="1" hangingPunct="1"/>
            <a:r>
              <a:rPr lang="zh-CN" altLang="en-US" dirty="0"/>
              <a:t>需求跟踪表可以跟踪需求的特征、来源、依赖、子系统和接口等关系</a:t>
            </a:r>
            <a:r>
              <a:rPr lang="en-US" altLang="zh-CN" dirty="0"/>
              <a:t>.</a:t>
            </a:r>
            <a:endParaRPr lang="zh-CN" altLang="en-US"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p:nvPr>
        </p:nvSpPr>
        <p:spPr>
          <a:xfrm>
            <a:off x="323215" y="548640"/>
            <a:ext cx="8229600" cy="944245"/>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4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4.3 </a:t>
            </a:r>
            <a:r>
              <a:rPr kumimoji="0" lang="zh-CN" altLang="en-US" sz="44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基于会谈的需求获取方法</a:t>
            </a:r>
            <a:endParaRPr kumimoji="0" lang="zh-CN" altLang="en-US" sz="4400" b="1"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92500" lnSpcReduction="10000"/>
          </a:bodyPr>
          <a:lstStyle/>
          <a:p>
            <a:pPr marL="273050" marR="0" lvl="0"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非正式会谈：提出一些可自由回答的问题</a:t>
            </a:r>
            <a:r>
              <a:rPr kumimoji="0" lang="en-US" altLang="zh-CN"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3050" marR="0" lvl="0"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正式会谈：提出一些事先准备好的议题</a:t>
            </a:r>
            <a:r>
              <a:rPr kumimoji="0" lang="en-US" altLang="zh-CN"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情景分析：需求分析从对场景的评论中得到信息，然后再将其以形式化方式表示出来。</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使用用例</a:t>
            </a:r>
            <a:endParaRPr kumimoji="0" lang="en-US" altLang="zh-CN" sz="3200" b="1"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建立原型</a:t>
            </a:r>
            <a:endParaRPr kumimoji="0" lang="en-US" altLang="zh-CN" sz="32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界面序列</a:t>
            </a:r>
            <a:endParaRPr kumimoji="0" lang="en-US" altLang="zh-CN" sz="2800" b="0" i="0" u="none" strike="noStrike" kern="1200" cap="none" spc="0" normalizeH="0" baseline="0" noProof="0" dirty="0" smtClean="0">
              <a:ln>
                <a:noFill/>
              </a:ln>
              <a:solidFill>
                <a:schemeClr val="tx2"/>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2800" b="0" i="0" u="none" strike="noStrike" kern="1200" cap="none" spc="0" normalizeH="0" baseline="0" noProof="0" dirty="0" smtClean="0">
                <a:ln>
                  <a:noFill/>
                </a:ln>
                <a:solidFill>
                  <a:schemeClr val="tx2"/>
                </a:solidFill>
                <a:effectLst/>
                <a:uLnTx/>
                <a:uFillTx/>
                <a:latin typeface="+mn-lt"/>
                <a:ea typeface="+mn-ea"/>
                <a:cs typeface="+mn-cs"/>
              </a:rPr>
              <a:t>执行过程</a:t>
            </a:r>
            <a:endParaRPr kumimoji="0" lang="zh-CN" altLang="en-US" sz="28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视点分析</a:t>
            </a:r>
            <a:endParaRPr kumimoji="0" lang="zh-CN" altLang="en-US" sz="36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3795"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85000" lnSpcReduction="1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接受系统服务的当前</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银行客户</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银行间自动柜员机有互惠协议的其他银行的</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代表</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从该系统中获得管理信息的银行</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支行管理者</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负责系统日常运转和处理客户意见的支行</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柜台职员</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负责系统和客户数据库集成的</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数据库管理者</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负责保证系统信息安全的银行</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信息安全管理者</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将该系统视为银行市场开拓手段的银行</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市场开发部</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负责硬件和软件维护及升级的</a:t>
            </a:r>
            <a:r>
              <a:rPr kumimoji="0" lang="zh-CN" altLang="en-US" sz="3200" b="1" i="0" u="none" strike="noStrike" kern="1200" cap="none" spc="0" normalizeH="0" baseline="0" noProof="0" dirty="0" smtClean="0">
                <a:ln>
                  <a:noFill/>
                </a:ln>
                <a:solidFill>
                  <a:schemeClr val="tx2"/>
                </a:solidFill>
                <a:effectLst/>
                <a:uLnTx/>
                <a:uFillTx/>
                <a:latin typeface="+mn-lt"/>
                <a:ea typeface="+mn-ea"/>
                <a:cs typeface="+mn-cs"/>
              </a:rPr>
              <a:t>硬件和软件维护工程师</a:t>
            </a:r>
            <a:endParaRPr kumimoji="0" lang="zh-CN" altLang="en-US" sz="3200" b="1"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多视点的需求分析过程</a:t>
            </a:r>
            <a:endPar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4819"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lnSpcReduction="1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视点识别：包括发现接收系统服务的视点和发现提供给每个视点的特别服务。</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视点组织：包括组织相关的视点到层次结构中，通用的服务放在较高的层次，并被较低层次的视点继承。</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视点文档编写：包括对被识别的视点和服务描述的精炼。</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视点系统映射：包括在面向对象设计中通过封装在视点中的服务信息识别对象。</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8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4.4 </a:t>
            </a:r>
            <a:r>
              <a:rPr kumimoji="0" lang="zh-CN" altLang="en-US" sz="48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rPr>
              <a:t>基于调查的需求获取方法</a:t>
            </a:r>
            <a:endParaRPr kumimoji="0" lang="zh-CN" altLang="en-US" sz="4800" b="0" i="0" u="none" strike="noStrike" kern="1200" cap="all" spc="0" normalizeH="0" baseline="0" noProof="0" dirty="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2771" name="内容占位符 2"/>
          <p:cNvSpPr>
            <a:spLocks noGrp="1"/>
          </p:cNvSpPr>
          <p:nvPr>
            <p:ph idx="1"/>
          </p:nvPr>
        </p:nvSpPr>
        <p:spPr/>
        <p:txBody>
          <a:bodyPr vert="horz" wrap="square" lIns="91440" tIns="45720" rIns="91440" bIns="45720" anchor="t" anchorCtr="0"/>
          <a:p>
            <a:pPr marL="273050" indent="-245745" eaLnBrk="1" hangingPunct="1">
              <a:buFont typeface="Wingdings 2" panose="05020102010507070707" pitchFamily="18" charset="2"/>
              <a:buChar char=""/>
            </a:pPr>
            <a:r>
              <a:rPr lang="zh-CN" altLang="en-US" dirty="0"/>
              <a:t>制定调查表</a:t>
            </a:r>
            <a:endParaRPr lang="en-US" altLang="zh-CN" dirty="0"/>
          </a:p>
          <a:p>
            <a:pPr marL="273050" indent="-245745" eaLnBrk="1" hangingPunct="1">
              <a:buFont typeface="Wingdings 2" panose="05020102010507070707" pitchFamily="18" charset="2"/>
              <a:buChar char=""/>
            </a:pPr>
            <a:r>
              <a:rPr lang="zh-CN" altLang="en-US" dirty="0"/>
              <a:t>可靠可信分析</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p:cNvSpPr>
          <p:nvPr>
            <p:ph type="title"/>
          </p:nvPr>
        </p:nvSpPr>
        <p:spPr/>
        <p:txBody>
          <a:bodyPr vert="horz" wrap="square" lIns="0" tIns="45720" rIns="0" bIns="0" anchor="b" anchorCtr="0"/>
          <a:p>
            <a:pPr eaLnBrk="1" hangingPunct="1"/>
            <a:r>
              <a:rPr lang="zh-CN" altLang="en-US" b="1" dirty="0"/>
              <a:t>基本原则</a:t>
            </a:r>
            <a:endParaRPr lang="zh-CN" altLang="en-US" dirty="0"/>
          </a:p>
        </p:txBody>
      </p:sp>
      <p:sp>
        <p:nvSpPr>
          <p:cNvPr id="21507" name="内容占位符 2"/>
          <p:cNvSpPr>
            <a:spLocks noGrp="1"/>
          </p:cNvSpPr>
          <p:nvPr>
            <p:ph idx="1"/>
          </p:nvPr>
        </p:nvSpPr>
        <p:spPr/>
        <p:txBody>
          <a:bodyPr vert="horz" wrap="square" lIns="91440" tIns="45720" rIns="91440" bIns="45720" anchor="t" anchorCtr="0"/>
          <a:p>
            <a:pPr eaLnBrk="1" hangingPunct="1"/>
            <a:r>
              <a:rPr lang="zh-CN" altLang="en-US" dirty="0"/>
              <a:t>分阶段的软件开发</a:t>
            </a:r>
            <a:endParaRPr lang="en-US" altLang="zh-CN" dirty="0"/>
          </a:p>
          <a:p>
            <a:pPr eaLnBrk="1" hangingPunct="1"/>
            <a:r>
              <a:rPr lang="zh-CN" altLang="en-US" dirty="0"/>
              <a:t>坚持进行阶段评审</a:t>
            </a:r>
            <a:endParaRPr lang="en-US" altLang="zh-CN" dirty="0"/>
          </a:p>
          <a:p>
            <a:pPr eaLnBrk="1" hangingPunct="1"/>
            <a:r>
              <a:rPr lang="zh-CN" altLang="en-US" dirty="0"/>
              <a:t>实行严格的产品控制</a:t>
            </a:r>
            <a:endParaRPr lang="en-US" altLang="zh-CN" dirty="0"/>
          </a:p>
          <a:p>
            <a:pPr eaLnBrk="1" hangingPunct="1"/>
            <a:r>
              <a:rPr lang="zh-CN" altLang="en-US" dirty="0"/>
              <a:t>采用先进</a:t>
            </a:r>
            <a:r>
              <a:rPr lang="zh-CN" altLang="en-US" dirty="0"/>
              <a:t>的程序设计技术</a:t>
            </a:r>
            <a:endParaRPr lang="en-US" altLang="zh-CN" dirty="0"/>
          </a:p>
          <a:p>
            <a:pPr eaLnBrk="1" hangingPunct="1"/>
            <a:r>
              <a:rPr lang="zh-CN" altLang="en-US" dirty="0"/>
              <a:t>明确责任</a:t>
            </a:r>
            <a:endParaRPr lang="en-US" altLang="zh-CN" dirty="0"/>
          </a:p>
          <a:p>
            <a:pPr eaLnBrk="1" hangingPunct="1"/>
            <a:r>
              <a:rPr lang="zh-CN" altLang="en-US" dirty="0"/>
              <a:t>开发小组的人员应少而精</a:t>
            </a:r>
            <a:endParaRPr lang="en-US" altLang="zh-CN" dirty="0"/>
          </a:p>
          <a:p>
            <a:pPr eaLnBrk="1" hangingPunct="1"/>
            <a:r>
              <a:rPr lang="zh-CN" altLang="en-US" dirty="0"/>
              <a:t>不断改进开发过程</a:t>
            </a:r>
            <a:endParaRPr lang="zh-CN" altLang="en-US"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a:xfrm>
            <a:off x="457200" y="476885"/>
            <a:ext cx="8229600" cy="912495"/>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4.5</a:t>
            </a:r>
            <a:r>
              <a:rPr kumimoji="0" lang="zh-CN" altLang="en-US"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基于场景的需求获取方法</a:t>
            </a:r>
            <a:endParaRPr kumimoji="0" lang="zh-CN" altLang="en-US"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584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lnSpcReduction="10000"/>
          </a:bodyPr>
          <a:lstStyle/>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分析员与项目相关人员共同识别出情景，并捕获这些情景的细节</a:t>
            </a:r>
            <a:endParaRPr kumimoji="0" lang="en-US" altLang="zh-CN" sz="3200" b="0" i="0" u="none" strike="noStrike" kern="1200" cap="none" spc="0" normalizeH="0" baseline="0" noProof="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把细节加入到一个纲要的需求描述中时，情景特别有用</a:t>
            </a:r>
            <a:endParaRPr kumimoji="0" lang="en-US" altLang="zh-CN" sz="3200" b="0" i="0" u="none" strike="noStrike" kern="1200" cap="none" spc="0" normalizeH="0" baseline="0" noProof="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情景是对交互实例片断的描述，每个情景可能包含一个或多个交互，它们能在不同的细节层次上提供不同类型的情景信息</a:t>
            </a:r>
            <a:endParaRPr kumimoji="0" lang="en-US" altLang="zh-CN" sz="3200" b="0" i="0" u="none" strike="noStrike" kern="1200" cap="none" spc="0" normalizeH="0" baseline="0" noProof="0" smtClean="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情景开始于一个框架，在导出过程中，细节被逐渐增加，直到产生交互的一个完整的描述</a:t>
            </a:r>
            <a:endParaRPr kumimoji="0" lang="zh-CN" altLang="en-US" sz="3200" b="0" i="0" u="none" strike="noStrike" kern="1200" cap="none" spc="0" normalizeH="0" baseline="0" noProof="0" smtClean="0">
              <a:ln>
                <a:noFill/>
              </a:ln>
              <a:solidFill>
                <a:schemeClr val="tx2"/>
              </a:solidFill>
              <a:effectLst/>
              <a:uLnTx/>
              <a:uFillTx/>
              <a:latin typeface="+mn-lt"/>
              <a:ea typeface="+mn-ea"/>
              <a:cs typeface="+mn-cs"/>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
          <p:cNvSpPr>
            <a:spLocks noGrp="1"/>
          </p:cNvSpPr>
          <p:nvPr>
            <p:ph type="title"/>
          </p:nvPr>
        </p:nvSpPr>
        <p:spPr>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情景内容</a:t>
            </a:r>
            <a:endParaRPr kumimoji="0" lang="zh-CN" altLang="en-US" sz="3600" b="0"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4819" name="内容占位符 2"/>
          <p:cNvSpPr>
            <a:spLocks noGrp="1"/>
          </p:cNvSpPr>
          <p:nvPr>
            <p:ph idx="1"/>
          </p:nvPr>
        </p:nvSpPr>
        <p:spPr/>
        <p:txBody>
          <a:bodyPr vert="horz" wrap="square" lIns="91440" tIns="45720" rIns="91440" bIns="45720" anchor="t" anchorCtr="0"/>
          <a:p>
            <a:pPr lvl="1" eaLnBrk="1" hangingPunct="1"/>
            <a:r>
              <a:rPr lang="zh-CN" altLang="en-US" dirty="0"/>
              <a:t> 在情景开始部分有一个系统状态描述；</a:t>
            </a:r>
            <a:endParaRPr lang="zh-CN" altLang="en-US" dirty="0"/>
          </a:p>
          <a:p>
            <a:pPr lvl="1" eaLnBrk="1" hangingPunct="1"/>
            <a:r>
              <a:rPr lang="zh-CN" altLang="en-US" dirty="0"/>
              <a:t> 关于标准事件流的描述；</a:t>
            </a:r>
            <a:endParaRPr lang="zh-CN" altLang="en-US" dirty="0"/>
          </a:p>
          <a:p>
            <a:pPr lvl="1" eaLnBrk="1" hangingPunct="1"/>
            <a:r>
              <a:rPr lang="zh-CN" altLang="en-US" dirty="0"/>
              <a:t> 关于哪儿会出错，以及如何处理错误的描述；</a:t>
            </a:r>
            <a:endParaRPr lang="zh-CN" altLang="en-US" dirty="0"/>
          </a:p>
          <a:p>
            <a:pPr lvl="1" eaLnBrk="1" hangingPunct="1"/>
            <a:r>
              <a:rPr lang="zh-CN" altLang="en-US" dirty="0"/>
              <a:t> 有关其他可能在同一时间进行的活动的信息；</a:t>
            </a:r>
            <a:endParaRPr lang="zh-CN" altLang="en-US" dirty="0"/>
          </a:p>
          <a:p>
            <a:pPr lvl="1" eaLnBrk="1" hangingPunct="1"/>
            <a:r>
              <a:rPr lang="zh-CN" altLang="en-US" dirty="0"/>
              <a:t> 在情景完成后系统状态的描述</a:t>
            </a:r>
            <a:endParaRPr lang="zh-CN" altLang="en-US"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内容占位符 2"/>
          <p:cNvSpPr>
            <a:spLocks noGrp="1"/>
          </p:cNvSpPr>
          <p:nvPr>
            <p:ph idx="1"/>
          </p:nvPr>
        </p:nvSpPr>
        <p:spPr>
          <a:xfrm>
            <a:off x="323850" y="692150"/>
            <a:ext cx="8686800" cy="5675313"/>
          </a:xfrm>
        </p:spPr>
        <p:txBody>
          <a:bodyPr vert="horz" wrap="square" lIns="91440" tIns="45720" rIns="91440" bIns="45720" anchor="t" anchorCtr="0"/>
          <a:p>
            <a:r>
              <a:rPr lang="zh-CN" altLang="zh-CN" sz="2000" b="1" dirty="0"/>
              <a:t>场景名</a:t>
            </a:r>
            <a:r>
              <a:rPr lang="zh-CN" altLang="zh-CN" sz="2000" dirty="0"/>
              <a:t>：取款</a:t>
            </a:r>
            <a:endParaRPr lang="zh-CN" altLang="zh-CN" sz="2000" dirty="0"/>
          </a:p>
          <a:p>
            <a:r>
              <a:rPr lang="zh-CN" altLang="zh-CN" sz="2000" b="1" dirty="0"/>
              <a:t>参与者</a:t>
            </a:r>
            <a:r>
              <a:rPr lang="zh-CN" altLang="zh-CN" sz="2000" dirty="0"/>
              <a:t>：银行客户</a:t>
            </a:r>
            <a:endParaRPr lang="zh-CN" altLang="zh-CN" sz="2000" dirty="0"/>
          </a:p>
          <a:p>
            <a:r>
              <a:rPr lang="zh-CN" altLang="zh-CN" sz="2000" b="1" dirty="0"/>
              <a:t>场景描述</a:t>
            </a:r>
            <a:r>
              <a:rPr lang="zh-CN" altLang="zh-CN" sz="2000" dirty="0"/>
              <a:t>：</a:t>
            </a:r>
            <a:endParaRPr lang="zh-CN" altLang="zh-CN" sz="2000" dirty="0"/>
          </a:p>
          <a:p>
            <a:r>
              <a:rPr lang="en-US" altLang="zh-CN" sz="2000" dirty="0"/>
              <a:t>    1</a:t>
            </a:r>
            <a:r>
              <a:rPr lang="zh-CN" altLang="zh-CN" sz="2000" dirty="0"/>
              <a:t>．插入有效的银行卡；</a:t>
            </a:r>
            <a:endParaRPr lang="zh-CN" altLang="zh-CN" sz="2000" dirty="0"/>
          </a:p>
          <a:p>
            <a:r>
              <a:rPr lang="en-US" altLang="zh-CN" sz="2000" dirty="0"/>
              <a:t>    2</a:t>
            </a:r>
            <a:r>
              <a:rPr lang="zh-CN" altLang="zh-CN" sz="2000" dirty="0"/>
              <a:t>．</a:t>
            </a:r>
            <a:r>
              <a:rPr lang="en-US" altLang="zh-CN" sz="2000" dirty="0"/>
              <a:t>ATM</a:t>
            </a:r>
            <a:r>
              <a:rPr lang="zh-CN" altLang="zh-CN" sz="2000" dirty="0"/>
              <a:t>机验证该银行卡；</a:t>
            </a:r>
            <a:endParaRPr lang="zh-CN" altLang="zh-CN" sz="2000" dirty="0"/>
          </a:p>
          <a:p>
            <a:r>
              <a:rPr lang="en-US" altLang="zh-CN" sz="2000" dirty="0"/>
              <a:t>    3</a:t>
            </a:r>
            <a:r>
              <a:rPr lang="zh-CN" altLang="zh-CN" sz="2000" dirty="0"/>
              <a:t>．系统要求输入银行卡密码，用户输入密码；</a:t>
            </a:r>
            <a:endParaRPr lang="zh-CN" altLang="zh-CN" sz="2000" dirty="0"/>
          </a:p>
          <a:p>
            <a:r>
              <a:rPr lang="en-US" altLang="zh-CN" sz="2000" dirty="0"/>
              <a:t>    4</a:t>
            </a:r>
            <a:r>
              <a:rPr lang="zh-CN" altLang="zh-CN" sz="2000" dirty="0"/>
              <a:t>．系统通过网络向银行内部系统请求验证密码；</a:t>
            </a:r>
            <a:endParaRPr lang="zh-CN" altLang="zh-CN" sz="2000" dirty="0"/>
          </a:p>
          <a:p>
            <a:r>
              <a:rPr lang="en-US" altLang="zh-CN" sz="2000" dirty="0"/>
              <a:t>    5</a:t>
            </a:r>
            <a:r>
              <a:rPr lang="zh-CN" altLang="zh-CN" sz="2000" dirty="0"/>
              <a:t>．若验证通过，系统请求选择业务，选择取款；</a:t>
            </a:r>
            <a:endParaRPr lang="zh-CN" altLang="zh-CN" sz="2000" dirty="0"/>
          </a:p>
          <a:p>
            <a:r>
              <a:rPr lang="en-US" altLang="zh-CN" sz="2000" dirty="0"/>
              <a:t>    6</a:t>
            </a:r>
            <a:r>
              <a:rPr lang="zh-CN" altLang="zh-CN" sz="2000" dirty="0"/>
              <a:t>．系统要求输入取款金额，比如</a:t>
            </a:r>
            <a:r>
              <a:rPr lang="en-US" altLang="zh-CN" sz="2000" dirty="0"/>
              <a:t>1000</a:t>
            </a:r>
            <a:r>
              <a:rPr lang="zh-CN" altLang="zh-CN" sz="2000" dirty="0"/>
              <a:t>元；</a:t>
            </a:r>
            <a:endParaRPr lang="zh-CN" altLang="zh-CN" sz="2000" dirty="0"/>
          </a:p>
          <a:p>
            <a:r>
              <a:rPr lang="en-US" altLang="zh-CN" sz="2000" dirty="0"/>
              <a:t>    7</a:t>
            </a:r>
            <a:r>
              <a:rPr lang="zh-CN" altLang="zh-CN" sz="2000" dirty="0"/>
              <a:t>．系统验证是有足够的现金，并请求验证银行内部服务器处理取款；</a:t>
            </a:r>
            <a:endParaRPr lang="zh-CN" altLang="zh-CN" sz="2000" dirty="0"/>
          </a:p>
          <a:p>
            <a:r>
              <a:rPr lang="en-US" altLang="zh-CN" sz="2000" dirty="0"/>
              <a:t>    8</a:t>
            </a:r>
            <a:r>
              <a:rPr lang="zh-CN" altLang="zh-CN" sz="2000" dirty="0"/>
              <a:t>．若处理成功，系统计算钞票数目，并送出现金；</a:t>
            </a:r>
            <a:endParaRPr lang="zh-CN" altLang="zh-CN" sz="2000" dirty="0"/>
          </a:p>
          <a:p>
            <a:r>
              <a:rPr lang="en-US" altLang="zh-CN" sz="2000" dirty="0"/>
              <a:t>    9</a:t>
            </a:r>
            <a:r>
              <a:rPr lang="zh-CN" altLang="zh-CN" sz="2000" dirty="0"/>
              <a:t>．用户取走现金；</a:t>
            </a:r>
            <a:endParaRPr lang="zh-CN" altLang="zh-CN" sz="2000" dirty="0"/>
          </a:p>
          <a:p>
            <a:r>
              <a:rPr lang="en-US" altLang="zh-CN" sz="2000" dirty="0"/>
              <a:t>    10</a:t>
            </a:r>
            <a:r>
              <a:rPr lang="zh-CN" altLang="zh-CN" sz="2000" dirty="0"/>
              <a:t>．系统打印凭条，用户取走凭条；</a:t>
            </a:r>
            <a:endParaRPr lang="zh-CN" altLang="zh-CN" sz="2000" dirty="0"/>
          </a:p>
          <a:p>
            <a:r>
              <a:rPr lang="en-US" altLang="zh-CN" sz="2000" dirty="0"/>
              <a:t>    11</a:t>
            </a:r>
            <a:r>
              <a:rPr lang="zh-CN" altLang="zh-CN" sz="2000" dirty="0"/>
              <a:t>．系统退出银行卡，用户取走银行卡。</a:t>
            </a:r>
            <a:endParaRPr lang="zh-CN" altLang="zh-CN" sz="2000"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p:txBody>
          <a:bodyPr vert="horz" wrap="square" lIns="0" tIns="45720" rIns="0" bIns="0" anchor="b" anchorCtr="0"/>
          <a:p>
            <a:pPr eaLnBrk="1" hangingPunct="1"/>
            <a:r>
              <a:rPr lang="en-US" altLang="zh-CN" b="1" dirty="0"/>
              <a:t>4.6 </a:t>
            </a:r>
            <a:r>
              <a:rPr lang="zh-CN" altLang="en-US" b="1" dirty="0"/>
              <a:t>基于用例（</a:t>
            </a:r>
            <a:r>
              <a:rPr lang="zh-CN" altLang="en-US" b="1" dirty="0"/>
              <a:t>用况）的需求获取</a:t>
            </a:r>
            <a:r>
              <a:rPr lang="zh-CN" altLang="en-US" b="1" dirty="0"/>
              <a:t>方法</a:t>
            </a:r>
            <a:endParaRPr lang="zh-CN" altLang="en-US" b="1" dirty="0"/>
          </a:p>
        </p:txBody>
      </p:sp>
      <p:sp>
        <p:nvSpPr>
          <p:cNvPr id="20483" name="内容占位符 2"/>
          <p:cNvSpPr>
            <a:spLocks noGrp="1"/>
          </p:cNvSpPr>
          <p:nvPr>
            <p:ph idx="1"/>
          </p:nvPr>
        </p:nvSpPr>
        <p:spPr/>
        <p:txBody>
          <a:bodyPr vert="horz" wrap="square" lIns="91440" tIns="45720" rIns="91440" bIns="45720" anchor="t" anchorCtr="0"/>
          <a:p>
            <a:pPr eaLnBrk="1" hangingPunct="1"/>
            <a:r>
              <a:rPr lang="zh-CN" altLang="en-US" dirty="0"/>
              <a:t>需求捕获的目标：</a:t>
            </a:r>
            <a:endParaRPr lang="en-US" altLang="zh-CN" dirty="0"/>
          </a:p>
          <a:p>
            <a:pPr lvl="1" eaLnBrk="1" hangingPunct="1"/>
            <a:r>
              <a:rPr lang="zh-CN" altLang="en-US" dirty="0"/>
              <a:t>发现真正的需求</a:t>
            </a:r>
            <a:endParaRPr lang="en-US" altLang="zh-CN" dirty="0"/>
          </a:p>
          <a:p>
            <a:pPr lvl="1" eaLnBrk="1" hangingPunct="1"/>
            <a:r>
              <a:rPr lang="zh-CN" altLang="en-US" dirty="0"/>
              <a:t>以适用于用户、客户和开发人员的方式加以表示</a:t>
            </a:r>
            <a:endParaRPr lang="en-US" altLang="zh-CN" dirty="0"/>
          </a:p>
          <a:p>
            <a:pPr eaLnBrk="1" hangingPunct="1"/>
            <a:r>
              <a:rPr lang="zh-CN" altLang="en-US" dirty="0"/>
              <a:t>系统用户表示为一个参与者</a:t>
            </a:r>
            <a:endParaRPr lang="en-US" altLang="zh-CN" dirty="0"/>
          </a:p>
          <a:p>
            <a:pPr eaLnBrk="1" hangingPunct="1"/>
            <a:r>
              <a:rPr lang="zh-CN" altLang="en-US" dirty="0"/>
              <a:t>参与者在与用例进行交互时使用系统</a:t>
            </a:r>
            <a:endParaRPr lang="en-US" altLang="zh-CN" dirty="0"/>
          </a:p>
          <a:p>
            <a:pPr eaLnBrk="1" hangingPunct="1"/>
            <a:r>
              <a:rPr lang="zh-CN" altLang="en-US" dirty="0"/>
              <a:t>用例向参与者提供某些有价值结果而执行一些动作序列</a:t>
            </a:r>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p:cNvSpPr>
          <p:nvPr>
            <p:ph type="title"/>
          </p:nvPr>
        </p:nvSpPr>
        <p:spPr/>
        <p:txBody>
          <a:bodyPr vert="horz" wrap="square" lIns="0" tIns="45720" rIns="0" bIns="0" anchor="b" anchorCtr="0"/>
          <a:p>
            <a:r>
              <a:rPr lang="zh-CN" altLang="en-US" dirty="0"/>
              <a:t>用例分析过程</a:t>
            </a:r>
            <a:endParaRPr lang="zh-CN" altLang="en-US" dirty="0"/>
          </a:p>
        </p:txBody>
      </p:sp>
      <p:sp>
        <p:nvSpPr>
          <p:cNvPr id="21507" name="内容占位符 2"/>
          <p:cNvSpPr>
            <a:spLocks noGrp="1"/>
          </p:cNvSpPr>
          <p:nvPr>
            <p:ph idx="1"/>
          </p:nvPr>
        </p:nvSpPr>
        <p:spPr/>
        <p:txBody>
          <a:bodyPr vert="horz" wrap="square" lIns="91440" tIns="45720" rIns="91440" bIns="45720" anchor="t" anchorCtr="0"/>
          <a:p>
            <a:r>
              <a:rPr lang="zh-CN" altLang="en-US" dirty="0"/>
              <a:t>用例建模分析</a:t>
            </a:r>
            <a:endParaRPr lang="en-US" altLang="zh-CN" dirty="0"/>
          </a:p>
          <a:p>
            <a:r>
              <a:rPr lang="zh-CN" altLang="en-US" dirty="0"/>
              <a:t>开发活动图</a:t>
            </a:r>
            <a:endParaRPr lang="en-US" altLang="zh-CN" dirty="0"/>
          </a:p>
          <a:p>
            <a:r>
              <a:rPr lang="zh-CN" altLang="en-US" dirty="0"/>
              <a:t>开发泳道图</a:t>
            </a:r>
            <a:endParaRPr lang="en-US" altLang="zh-CN"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0" tIns="45720" rIns="0" bIns="0" numCol="1" anchor="b" anchorCtr="0" compatLnSpc="1">
            <a:normAutofit/>
          </a:bodyPr>
          <a:lstStyle/>
          <a:p>
            <a:pPr marL="0" marR="0" lvl="2" indent="0" algn="l" defTabSz="914400" rtl="0" eaLnBrk="1" fontAlgn="auto" latinLnBrk="0" hangingPunct="1">
              <a:lnSpc>
                <a:spcPct val="100000"/>
              </a:lnSpc>
              <a:spcBef>
                <a:spcPct val="0"/>
              </a:spcBef>
              <a:spcAft>
                <a:spcPts val="0"/>
              </a:spcAft>
              <a:buClrTx/>
              <a:buSzTx/>
              <a:buFontTx/>
              <a:buNone/>
              <a:defRPr/>
            </a:pPr>
            <a:r>
              <a:rPr kumimoji="0" lang="zh-CN" sz="5400" b="1" i="0" u="none" strike="noStrike" kern="0" cap="none" spc="0" normalizeH="0" baseline="0" noProof="0" dirty="0" smtClean="0">
                <a:ln>
                  <a:noFill/>
                </a:ln>
                <a:solidFill>
                  <a:sysClr val="windowText" lastClr="000000"/>
                </a:solidFill>
                <a:effectLst/>
                <a:uLnTx/>
                <a:uFillTx/>
                <a:latin typeface="+mj-ea"/>
                <a:ea typeface="+mj-ea"/>
              </a:rPr>
              <a:t>用例</a:t>
            </a:r>
            <a:r>
              <a:rPr kumimoji="0" lang="zh-CN" altLang="en-US" sz="5400" b="1" i="0" u="none" strike="noStrike" kern="0" cap="none" spc="0" normalizeH="0" baseline="0" noProof="0" dirty="0" smtClean="0">
                <a:ln>
                  <a:noFill/>
                </a:ln>
                <a:solidFill>
                  <a:sysClr val="windowText" lastClr="000000"/>
                </a:solidFill>
                <a:effectLst/>
                <a:uLnTx/>
                <a:uFillTx/>
                <a:latin typeface="+mj-ea"/>
                <a:ea typeface="+mj-ea"/>
              </a:rPr>
              <a:t>分析</a:t>
            </a:r>
            <a:endParaRPr kumimoji="0" lang="zh-CN" altLang="en-US" sz="5400" b="0" i="0" u="none" strike="noStrike" kern="0" cap="none" spc="0" normalizeH="0" baseline="0" noProof="0" dirty="0">
              <a:ln>
                <a:noFill/>
              </a:ln>
              <a:solidFill>
                <a:sysClr val="windowText" lastClr="000000"/>
              </a:solidFill>
              <a:effectLst/>
              <a:uLnTx/>
              <a:uFillTx/>
              <a:latin typeface="+mj-ea"/>
              <a:ea typeface="+mj-ea"/>
            </a:endParaRPr>
          </a:p>
        </p:txBody>
      </p:sp>
      <p:sp>
        <p:nvSpPr>
          <p:cNvPr id="22531" name="内容占位符 2"/>
          <p:cNvSpPr>
            <a:spLocks noGrp="1"/>
          </p:cNvSpPr>
          <p:nvPr>
            <p:ph idx="1"/>
          </p:nvPr>
        </p:nvSpPr>
        <p:spPr/>
        <p:txBody>
          <a:bodyPr vert="horz" wrap="square" lIns="91440" tIns="45720" rIns="91440" bIns="45720" anchor="t" anchorCtr="0"/>
          <a:p>
            <a:pPr eaLnBrk="1" hangingPunct="1"/>
            <a:r>
              <a:rPr lang="zh-CN" altLang="en-US" dirty="0">
                <a:solidFill>
                  <a:srgbClr val="FF0000"/>
                </a:solidFill>
              </a:rPr>
              <a:t>用例</a:t>
            </a:r>
            <a:r>
              <a:rPr lang="zh-CN" altLang="en-US" dirty="0"/>
              <a:t>着眼于为用户增加价值，提供了一种捕获功能需求的系统且直观的方法，可驱动整个开发过程。</a:t>
            </a:r>
            <a:endParaRPr lang="zh-CN" altLang="en-US" dirty="0"/>
          </a:p>
          <a:p>
            <a:pPr eaLnBrk="1" hangingPunct="1"/>
            <a:r>
              <a:rPr lang="zh-CN" altLang="en-US" dirty="0"/>
              <a:t>用例从某个特定参与者的角度用简单易懂的语言说明一个特定的</a:t>
            </a:r>
            <a:r>
              <a:rPr lang="zh-CN" altLang="en-US" dirty="0">
                <a:solidFill>
                  <a:srgbClr val="FF0000"/>
                </a:solidFill>
              </a:rPr>
              <a:t>使用场景</a:t>
            </a:r>
            <a:r>
              <a:rPr lang="zh-CN" altLang="en-US" dirty="0"/>
              <a:t>。</a:t>
            </a:r>
            <a:endParaRPr lang="en-US" altLang="zh-CN" dirty="0"/>
          </a:p>
          <a:p>
            <a:pPr eaLnBrk="1" hangingPunct="1"/>
            <a:r>
              <a:rPr lang="zh-CN" altLang="en-US" dirty="0"/>
              <a:t>要开始开发用例，应列出特定参与者执行的功能或者活动。</a:t>
            </a:r>
            <a:endParaRPr lang="en-US" altLang="zh-CN" dirty="0"/>
          </a:p>
          <a:p>
            <a:pPr eaLnBrk="1" hangingPunct="1"/>
            <a:r>
              <a:rPr lang="zh-CN" altLang="en-US" dirty="0">
                <a:solidFill>
                  <a:srgbClr val="FF0000"/>
                </a:solidFill>
              </a:rPr>
              <a:t>用例模型</a:t>
            </a:r>
            <a:r>
              <a:rPr lang="zh-CN" altLang="en-US" dirty="0"/>
              <a:t>帮助客户、用户和开发人员在如何使用系统方面达成共识。</a:t>
            </a:r>
            <a:endParaRPr lang="en-US" altLang="zh-CN" dirty="0"/>
          </a:p>
          <a:p>
            <a:pPr eaLnBrk="1" hangingPunct="1"/>
            <a:r>
              <a:rPr lang="zh-CN" altLang="en-US" dirty="0">
                <a:solidFill>
                  <a:srgbClr val="FF0000"/>
                </a:solidFill>
              </a:rPr>
              <a:t>用例图</a:t>
            </a:r>
            <a:r>
              <a:rPr lang="zh-CN" altLang="en-US" dirty="0"/>
              <a:t>描述部分用例模型，显示带有联系的用例和参与者的集合</a:t>
            </a:r>
            <a:endParaRPr lang="zh-CN" altLang="en-US"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p:txBody>
          <a:bodyPr vert="horz" wrap="square" lIns="0" tIns="45720" rIns="0" bIns="0" anchor="b" anchorCtr="0"/>
          <a:p>
            <a:r>
              <a:rPr lang="en-US" altLang="zh-CN" dirty="0"/>
              <a:t>POS</a:t>
            </a:r>
            <a:r>
              <a:rPr lang="zh-CN" altLang="zh-CN" dirty="0"/>
              <a:t>机系统用例建模</a:t>
            </a:r>
            <a:endParaRPr lang="zh-CN" altLang="en-US" dirty="0"/>
          </a:p>
        </p:txBody>
      </p:sp>
      <p:sp>
        <p:nvSpPr>
          <p:cNvPr id="23555" name="内容占位符 2"/>
          <p:cNvSpPr>
            <a:spLocks noGrp="1"/>
          </p:cNvSpPr>
          <p:nvPr>
            <p:ph idx="1"/>
          </p:nvPr>
        </p:nvSpPr>
        <p:spPr/>
        <p:txBody>
          <a:bodyPr vert="horz" wrap="square" lIns="91440" tIns="45720" rIns="91440" bIns="45720" anchor="t" anchorCtr="0"/>
          <a:p>
            <a:r>
              <a:rPr lang="en-US" altLang="zh-CN" dirty="0"/>
              <a:t>POS</a:t>
            </a:r>
            <a:r>
              <a:rPr lang="zh-CN" altLang="zh-CN" dirty="0"/>
              <a:t>机系统是电子收款机系统，通过计算机化用于处理销售和支付，记录销售信息。该系统包括计算机、条码扫描仪、现金抽屉等硬件，以及使系统运转的软件和为不同服务的应用程序提供接口。</a:t>
            </a:r>
            <a:endParaRPr lang="en-US" altLang="zh-CN" dirty="0"/>
          </a:p>
          <a:p>
            <a:r>
              <a:rPr lang="en-US" altLang="zh-CN" dirty="0"/>
              <a:t>POS</a:t>
            </a:r>
            <a:r>
              <a:rPr lang="zh-CN" altLang="zh-CN" dirty="0"/>
              <a:t>机系统为例说明用例建模分析过程</a:t>
            </a:r>
            <a:r>
              <a:rPr lang="zh-CN" altLang="en-US" dirty="0"/>
              <a:t>。</a:t>
            </a:r>
            <a:endParaRPr lang="zh-CN" altLang="zh-CN" dirty="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p:cNvSpPr>
          <p:nvPr>
            <p:ph type="title"/>
          </p:nvPr>
        </p:nvSpPr>
        <p:spPr>
          <a:xfrm>
            <a:off x="395288" y="404813"/>
            <a:ext cx="8229600" cy="1143000"/>
          </a:xfrm>
        </p:spPr>
        <p:txBody>
          <a:bodyPr vert="horz" wrap="square" lIns="0" tIns="45720" rIns="0" bIns="0" anchor="b" anchorCtr="0"/>
          <a:p>
            <a:r>
              <a:rPr lang="en-US" altLang="zh-CN" dirty="0"/>
              <a:t>POS</a:t>
            </a:r>
            <a:r>
              <a:rPr lang="zh-CN" altLang="zh-CN" dirty="0"/>
              <a:t>机系统的问题描述</a:t>
            </a:r>
            <a:endParaRPr lang="zh-CN" altLang="en-US" dirty="0"/>
          </a:p>
        </p:txBody>
      </p:sp>
      <p:sp>
        <p:nvSpPr>
          <p:cNvPr id="24579" name="内容占位符 2"/>
          <p:cNvSpPr>
            <a:spLocks noGrp="1"/>
          </p:cNvSpPr>
          <p:nvPr>
            <p:ph idx="1"/>
          </p:nvPr>
        </p:nvSpPr>
        <p:spPr>
          <a:xfrm>
            <a:off x="457200" y="1628775"/>
            <a:ext cx="8229600" cy="4695825"/>
          </a:xfrm>
        </p:spPr>
        <p:txBody>
          <a:bodyPr vert="horz" wrap="square" lIns="91440" tIns="45720" rIns="91440" bIns="45720" anchor="t" anchorCtr="0"/>
          <a:p>
            <a:r>
              <a:rPr lang="zh-CN" altLang="zh-CN" sz="2400" dirty="0"/>
              <a:t>收银员可以记录销售商品信息，系统计算总价。</a:t>
            </a:r>
            <a:endParaRPr lang="zh-CN" altLang="zh-CN" sz="2400" dirty="0"/>
          </a:p>
          <a:p>
            <a:r>
              <a:rPr lang="zh-CN" altLang="zh-CN" sz="2400" dirty="0"/>
              <a:t>收银员能够通过系统处理</a:t>
            </a:r>
            <a:r>
              <a:rPr lang="zh-CN" altLang="zh-CN" sz="2400" dirty="0"/>
              <a:t>支付，包括现金支付、信用卡支付和支票支付。</a:t>
            </a:r>
            <a:endParaRPr lang="zh-CN" altLang="zh-CN" sz="2400" dirty="0"/>
          </a:p>
          <a:p>
            <a:r>
              <a:rPr lang="zh-CN" altLang="zh-CN" sz="2400" dirty="0"/>
              <a:t>经理还能处理顾客退货。</a:t>
            </a:r>
            <a:endParaRPr lang="zh-CN" altLang="zh-CN" sz="2400" dirty="0"/>
          </a:p>
          <a:p>
            <a:r>
              <a:rPr lang="zh-CN" altLang="zh-CN" sz="2400" dirty="0"/>
              <a:t>系统要求具有一定的容错性，即如果远程服务（如库存系统）暂时中断，系统必须仍然能够获取销售信息并且至少能够处理现金付款。</a:t>
            </a:r>
            <a:endParaRPr lang="zh-CN" altLang="zh-CN" sz="2400" dirty="0"/>
          </a:p>
          <a:p>
            <a:r>
              <a:rPr lang="en-US" altLang="zh-CN" sz="2400" dirty="0"/>
              <a:t>POS</a:t>
            </a:r>
            <a:r>
              <a:rPr lang="zh-CN" altLang="zh-CN" sz="2400" dirty="0"/>
              <a:t>机必须支持日益增多的各种的客户终端和接口，比如多种形式的用户图形界面、触摸屏输入、无线</a:t>
            </a:r>
            <a:r>
              <a:rPr lang="en-US" altLang="zh-CN" sz="2400" dirty="0"/>
              <a:t>PDA</a:t>
            </a:r>
            <a:r>
              <a:rPr lang="zh-CN" altLang="zh-CN" sz="2400" dirty="0"/>
              <a:t>等。</a:t>
            </a:r>
            <a:endParaRPr lang="zh-CN" altLang="zh-CN" sz="2400" dirty="0"/>
          </a:p>
          <a:p>
            <a:r>
              <a:rPr lang="zh-CN" altLang="zh-CN" sz="2400" dirty="0"/>
              <a:t>系统需要一种机制提供灵活的处理不同客户独特的业务逻辑规则和定制能力。</a:t>
            </a:r>
            <a:endParaRPr lang="zh-CN" altLang="zh-CN" sz="2400" dirty="0"/>
          </a:p>
          <a:p>
            <a:endParaRPr lang="zh-CN" altLang="en-US"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POS</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机系统部分用例图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25603" name="Picture 2"/>
          <p:cNvPicPr>
            <a:picLocks noChangeAspect="1"/>
          </p:cNvPicPr>
          <p:nvPr/>
        </p:nvPicPr>
        <p:blipFill>
          <a:blip r:embed="rId1"/>
          <a:stretch>
            <a:fillRect/>
          </a:stretch>
        </p:blipFill>
        <p:spPr>
          <a:xfrm>
            <a:off x="2071688" y="2643188"/>
            <a:ext cx="3484562" cy="2571750"/>
          </a:xfrm>
          <a:prstGeom prst="rect">
            <a:avLst/>
          </a:prstGeom>
          <a:noFill/>
          <a:ln w="9525">
            <a:noFill/>
          </a:ln>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p:txBody>
          <a:bodyPr vert="horz" wrap="square" lIns="0" tIns="45720" rIns="0" bIns="0" anchor="b" anchorCtr="0"/>
          <a:p>
            <a:pPr eaLnBrk="1" hangingPunct="1"/>
            <a:r>
              <a:rPr lang="zh-CN" altLang="en-US" dirty="0"/>
              <a:t>用例图</a:t>
            </a:r>
            <a:endParaRPr lang="zh-CN" altLang="en-US" dirty="0"/>
          </a:p>
        </p:txBody>
      </p:sp>
      <p:sp>
        <p:nvSpPr>
          <p:cNvPr id="26627" name="内容占位符 2"/>
          <p:cNvSpPr>
            <a:spLocks noGrp="1"/>
          </p:cNvSpPr>
          <p:nvPr>
            <p:ph idx="1"/>
          </p:nvPr>
        </p:nvSpPr>
        <p:spPr/>
        <p:txBody>
          <a:bodyPr vert="horz" wrap="square" lIns="91440" tIns="45720" rIns="91440" bIns="45720" anchor="t" anchorCtr="0"/>
          <a:p>
            <a:pPr eaLnBrk="1" hangingPunct="1"/>
            <a:r>
              <a:rPr lang="zh-CN" altLang="en-US" dirty="0"/>
              <a:t>用例图包括：参与者、用例、关联和边界四个要素。</a:t>
            </a:r>
            <a:endParaRPr lang="en-US" altLang="zh-CN" dirty="0"/>
          </a:p>
          <a:p>
            <a:pPr lvl="1" eaLnBrk="1" hangingPunct="1"/>
            <a:r>
              <a:rPr lang="zh-CN" altLang="en-US" dirty="0"/>
              <a:t>参与者：用小人形表示</a:t>
            </a:r>
            <a:endParaRPr lang="en-US" altLang="zh-CN" dirty="0"/>
          </a:p>
          <a:p>
            <a:pPr lvl="1" eaLnBrk="1" hangingPunct="1"/>
            <a:r>
              <a:rPr lang="zh-CN" altLang="en-US" dirty="0"/>
              <a:t>用例：用椭圆表示</a:t>
            </a:r>
            <a:endParaRPr lang="en-US" altLang="zh-CN" dirty="0"/>
          </a:p>
          <a:p>
            <a:pPr lvl="1" eaLnBrk="1" hangingPunct="1"/>
            <a:r>
              <a:rPr lang="zh-CN" altLang="en-US" dirty="0"/>
              <a:t>关联：用直线表示说明参与者驱动某个用例</a:t>
            </a:r>
            <a:endParaRPr lang="en-US" altLang="zh-CN" dirty="0"/>
          </a:p>
          <a:p>
            <a:pPr lvl="1" eaLnBrk="1" hangingPunct="1"/>
            <a:r>
              <a:rPr lang="zh-CN" altLang="en-US" dirty="0"/>
              <a:t>边界：用矩形框表示，说明系统关注点。</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p:txBody>
          <a:bodyPr vert="horz" wrap="square" lIns="0" tIns="45720" rIns="0" bIns="0" anchor="b" anchorCtr="0"/>
          <a:p>
            <a:pPr eaLnBrk="1" hangingPunct="1"/>
            <a:r>
              <a:rPr lang="en-US" altLang="zh-CN" b="1" dirty="0"/>
              <a:t>1.4</a:t>
            </a:r>
            <a:r>
              <a:rPr lang="zh-CN" altLang="en-US" b="1" dirty="0"/>
              <a:t>软件工程范型</a:t>
            </a:r>
            <a:endParaRPr lang="zh-CN" altLang="en-US" dirty="0"/>
          </a:p>
        </p:txBody>
      </p:sp>
      <p:sp>
        <p:nvSpPr>
          <p:cNvPr id="22531" name="内容占位符 2"/>
          <p:cNvSpPr>
            <a:spLocks noGrp="1"/>
          </p:cNvSpPr>
          <p:nvPr>
            <p:ph idx="1"/>
          </p:nvPr>
        </p:nvSpPr>
        <p:spPr/>
        <p:txBody>
          <a:bodyPr vert="horz" wrap="square" lIns="91440" tIns="45720" rIns="91440" bIns="45720" anchor="t" anchorCtr="0"/>
          <a:p>
            <a:pPr eaLnBrk="1" hangingPunct="1"/>
            <a:r>
              <a:rPr lang="zh-CN" altLang="en-US" b="1" dirty="0"/>
              <a:t>结构化开发范型</a:t>
            </a:r>
            <a:endParaRPr lang="en-US" altLang="zh-CN" dirty="0"/>
          </a:p>
          <a:p>
            <a:pPr lvl="1" eaLnBrk="1" hangingPunct="1"/>
            <a:r>
              <a:rPr lang="zh-CN" altLang="en-US" dirty="0"/>
              <a:t>特征：结构化技术要么面向</a:t>
            </a:r>
            <a:r>
              <a:rPr lang="zh-CN" altLang="en-US" dirty="0">
                <a:solidFill>
                  <a:srgbClr val="FF0000"/>
                </a:solidFill>
              </a:rPr>
              <a:t>行为</a:t>
            </a:r>
            <a:r>
              <a:rPr lang="zh-CN" altLang="en-US" dirty="0"/>
              <a:t>，要么面向</a:t>
            </a:r>
            <a:r>
              <a:rPr lang="zh-CN" altLang="en-US" dirty="0">
                <a:solidFill>
                  <a:srgbClr val="FF0000"/>
                </a:solidFill>
              </a:rPr>
              <a:t>数据</a:t>
            </a:r>
            <a:endParaRPr lang="en-US" altLang="zh-CN" dirty="0">
              <a:solidFill>
                <a:srgbClr val="FF0000"/>
              </a:solidFill>
            </a:endParaRPr>
          </a:p>
          <a:p>
            <a:pPr lvl="1" eaLnBrk="1" hangingPunct="1"/>
            <a:r>
              <a:rPr lang="zh-CN" altLang="en-US" dirty="0"/>
              <a:t>构成结构化开发范型的技术包括：</a:t>
            </a:r>
            <a:endParaRPr lang="en-US" altLang="zh-CN" dirty="0"/>
          </a:p>
          <a:p>
            <a:pPr lvl="2" eaLnBrk="1" hangingPunct="1"/>
            <a:r>
              <a:rPr lang="zh-CN" altLang="en-US" dirty="0"/>
              <a:t>结构化分析（</a:t>
            </a:r>
            <a:r>
              <a:rPr lang="en-US" altLang="zh-CN" dirty="0"/>
              <a:t>SA</a:t>
            </a:r>
            <a:r>
              <a:rPr lang="zh-CN" altLang="en-US" dirty="0"/>
              <a:t>）</a:t>
            </a:r>
            <a:endParaRPr lang="en-US" altLang="zh-CN" dirty="0"/>
          </a:p>
          <a:p>
            <a:pPr lvl="2" eaLnBrk="1" hangingPunct="1"/>
            <a:r>
              <a:rPr lang="zh-CN" altLang="en-US" dirty="0"/>
              <a:t>结构化设计（</a:t>
            </a:r>
            <a:r>
              <a:rPr lang="en-US" altLang="zh-CN" dirty="0"/>
              <a:t>SD</a:t>
            </a:r>
            <a:r>
              <a:rPr lang="zh-CN" altLang="en-US" dirty="0"/>
              <a:t>）</a:t>
            </a:r>
            <a:endParaRPr lang="en-US" altLang="zh-CN" dirty="0"/>
          </a:p>
          <a:p>
            <a:pPr lvl="2" eaLnBrk="1" hangingPunct="1"/>
            <a:r>
              <a:rPr lang="zh-CN" altLang="en-US" dirty="0"/>
              <a:t>结构化编程（</a:t>
            </a:r>
            <a:r>
              <a:rPr lang="en-US" altLang="zh-CN" dirty="0"/>
              <a:t>SP</a:t>
            </a:r>
            <a:r>
              <a:rPr lang="zh-CN" altLang="en-US" dirty="0"/>
              <a:t>）</a:t>
            </a:r>
            <a:endParaRPr lang="en-US" altLang="zh-CN" dirty="0"/>
          </a:p>
          <a:p>
            <a:pPr lvl="2" eaLnBrk="1" hangingPunct="1"/>
            <a:r>
              <a:rPr lang="zh-CN" altLang="en-US" dirty="0"/>
              <a:t>结构化测试（</a:t>
            </a:r>
            <a:r>
              <a:rPr lang="en-US" altLang="zh-CN" dirty="0"/>
              <a:t>ST</a:t>
            </a:r>
            <a:r>
              <a:rPr lang="zh-CN" altLang="en-US" dirty="0"/>
              <a:t>）</a:t>
            </a:r>
            <a:endParaRPr lang="en-US" altLang="zh-CN" dirty="0"/>
          </a:p>
          <a:p>
            <a:pPr lvl="2" eaLnBrk="1" hangingPunct="1"/>
            <a:r>
              <a:rPr lang="zh-CN" altLang="en-US" dirty="0"/>
              <a:t>结构化维护（</a:t>
            </a:r>
            <a:r>
              <a:rPr lang="en-US" altLang="zh-CN" dirty="0"/>
              <a:t>SM</a:t>
            </a:r>
            <a:r>
              <a:rPr lang="zh-CN" altLang="en-US" dirty="0"/>
              <a:t>）</a:t>
            </a:r>
            <a:endParaRPr lang="en-US" altLang="zh-CN"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p:txBody>
          <a:bodyPr vert="horz" wrap="square" lIns="0" tIns="45720" rIns="0" bIns="0" anchor="b" anchorCtr="0"/>
          <a:p>
            <a:pPr eaLnBrk="1" hangingPunct="1"/>
            <a:r>
              <a:rPr lang="zh-CN" altLang="en-US" dirty="0"/>
              <a:t>开发用例</a:t>
            </a:r>
            <a:endParaRPr lang="zh-CN" altLang="en-US" dirty="0"/>
          </a:p>
        </p:txBody>
      </p:sp>
      <p:sp>
        <p:nvSpPr>
          <p:cNvPr id="27651" name="内容占位符 2"/>
          <p:cNvSpPr>
            <a:spLocks noGrp="1"/>
          </p:cNvSpPr>
          <p:nvPr>
            <p:ph idx="1"/>
          </p:nvPr>
        </p:nvSpPr>
        <p:spPr>
          <a:xfrm>
            <a:off x="500063" y="1857375"/>
            <a:ext cx="2286000" cy="4071938"/>
          </a:xfrm>
        </p:spPr>
        <p:txBody>
          <a:bodyPr vert="horz" wrap="square" lIns="91440" tIns="45720" rIns="91440" bIns="45720" anchor="t" anchorCtr="0"/>
          <a:p>
            <a:pPr eaLnBrk="1" hangingPunct="1"/>
            <a:r>
              <a:rPr lang="zh-CN" altLang="en-US" dirty="0"/>
              <a:t>用例使用非正式的描述性风格编写，也可以使用某个结构化的格式编写，有些格式更强调描述的直观性。</a:t>
            </a:r>
            <a:endParaRPr lang="zh-CN" altLang="en-US" dirty="0"/>
          </a:p>
        </p:txBody>
      </p:sp>
      <p:graphicFrame>
        <p:nvGraphicFramePr>
          <p:cNvPr id="4" name="表格 3"/>
          <p:cNvGraphicFramePr>
            <a:graphicFrameLocks noGrp="1"/>
          </p:cNvGraphicFramePr>
          <p:nvPr/>
        </p:nvGraphicFramePr>
        <p:xfrm>
          <a:off x="3000375" y="1857375"/>
          <a:ext cx="5786438" cy="4627564"/>
        </p:xfrm>
        <a:graphic>
          <a:graphicData uri="http://schemas.openxmlformats.org/drawingml/2006/table">
            <a:tbl>
              <a:tblPr/>
              <a:tblGrid>
                <a:gridCol w="1876682"/>
                <a:gridCol w="3909756"/>
              </a:tblGrid>
              <a:tr h="297903">
                <a:tc>
                  <a:txBody>
                    <a:bodyPr/>
                    <a:lstStyle/>
                    <a:p>
                      <a:pPr algn="just">
                        <a:spcAft>
                          <a:spcPts val="0"/>
                        </a:spcAft>
                      </a:pPr>
                      <a:r>
                        <a:rPr lang="zh-CN" sz="1800" b="1" kern="100" dirty="0">
                          <a:latin typeface="Times New Roman" panose="02020603050405020304"/>
                          <a:ea typeface="宋体" panose="02010600030101010101" pitchFamily="2" charset="-122"/>
                        </a:rPr>
                        <a:t>用例不同部分</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b="1" kern="100" dirty="0">
                          <a:latin typeface="Times New Roman" panose="02020603050405020304"/>
                          <a:ea typeface="宋体" panose="02010600030101010101" pitchFamily="2" charset="-122"/>
                        </a:rPr>
                        <a:t>说明</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412">
                <a:tc>
                  <a:txBody>
                    <a:bodyPr/>
                    <a:lstStyle/>
                    <a:p>
                      <a:pPr algn="just">
                        <a:spcAft>
                          <a:spcPts val="0"/>
                        </a:spcAft>
                      </a:pPr>
                      <a:r>
                        <a:rPr lang="zh-CN" sz="1800" b="1" kern="100" dirty="0">
                          <a:latin typeface="Times New Roman" panose="02020603050405020304"/>
                          <a:ea typeface="宋体" panose="02010600030101010101" pitchFamily="2" charset="-122"/>
                        </a:rPr>
                        <a:t>用例名称</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以动词开始描述用例名称</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903">
                <a:tc>
                  <a:txBody>
                    <a:bodyPr/>
                    <a:lstStyle/>
                    <a:p>
                      <a:pPr algn="just">
                        <a:spcAft>
                          <a:spcPts val="0"/>
                        </a:spcAft>
                      </a:pPr>
                      <a:r>
                        <a:rPr lang="zh-CN" sz="1800" b="1" kern="100" dirty="0">
                          <a:latin typeface="Times New Roman" panose="02020603050405020304"/>
                          <a:ea typeface="宋体" panose="02010600030101010101" pitchFamily="2" charset="-122"/>
                        </a:rPr>
                        <a:t>范围</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要设计的系统</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903">
                <a:tc>
                  <a:txBody>
                    <a:bodyPr/>
                    <a:lstStyle/>
                    <a:p>
                      <a:pPr algn="just">
                        <a:spcAft>
                          <a:spcPts val="0"/>
                        </a:spcAft>
                      </a:pPr>
                      <a:r>
                        <a:rPr lang="zh-CN" sz="1800" b="1" kern="100" dirty="0">
                          <a:latin typeface="Times New Roman" panose="02020603050405020304"/>
                          <a:ea typeface="宋体" panose="02010600030101010101" pitchFamily="2" charset="-122"/>
                        </a:rPr>
                        <a:t>级别</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“用户目标”或者是“子功能”</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412">
                <a:tc>
                  <a:txBody>
                    <a:bodyPr/>
                    <a:lstStyle/>
                    <a:p>
                      <a:pPr algn="just">
                        <a:spcAft>
                          <a:spcPts val="0"/>
                        </a:spcAft>
                      </a:pPr>
                      <a:r>
                        <a:rPr lang="zh-CN" sz="1800" b="1" kern="100" dirty="0">
                          <a:latin typeface="Times New Roman" panose="02020603050405020304"/>
                          <a:ea typeface="宋体" panose="02010600030101010101" pitchFamily="2" charset="-122"/>
                        </a:rPr>
                        <a:t>主要参与者</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调用系统，使之交付服务</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903">
                <a:tc>
                  <a:txBody>
                    <a:bodyPr/>
                    <a:lstStyle/>
                    <a:p>
                      <a:pPr algn="just">
                        <a:spcAft>
                          <a:spcPts val="0"/>
                        </a:spcAft>
                      </a:pPr>
                      <a:r>
                        <a:rPr lang="zh-CN" sz="1800" b="1" kern="100" dirty="0">
                          <a:latin typeface="Times New Roman" panose="02020603050405020304"/>
                          <a:ea typeface="宋体" panose="02010600030101010101" pitchFamily="2" charset="-122"/>
                        </a:rPr>
                        <a:t>渋众及其关注点</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关注该用例的人，及其需要</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903">
                <a:tc>
                  <a:txBody>
                    <a:bodyPr/>
                    <a:lstStyle/>
                    <a:p>
                      <a:pPr algn="just">
                        <a:spcAft>
                          <a:spcPts val="0"/>
                        </a:spcAft>
                      </a:pPr>
                      <a:r>
                        <a:rPr lang="zh-CN" sz="1800" b="1" kern="100" dirty="0">
                          <a:latin typeface="Times New Roman" panose="02020603050405020304"/>
                          <a:ea typeface="宋体" panose="02010600030101010101" pitchFamily="2" charset="-122"/>
                        </a:rPr>
                        <a:t>前置条件</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开始前必须为真的条件</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903">
                <a:tc>
                  <a:txBody>
                    <a:bodyPr/>
                    <a:lstStyle/>
                    <a:p>
                      <a:pPr algn="just">
                        <a:spcAft>
                          <a:spcPts val="0"/>
                        </a:spcAft>
                      </a:pPr>
                      <a:r>
                        <a:rPr lang="zh-CN" sz="1800" b="1" kern="100" dirty="0">
                          <a:latin typeface="Times New Roman" panose="02020603050405020304"/>
                          <a:ea typeface="宋体" panose="02010600030101010101" pitchFamily="2" charset="-122"/>
                        </a:rPr>
                        <a:t>成功保证</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成功完成必须满足的条件</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645">
                <a:tc>
                  <a:txBody>
                    <a:bodyPr/>
                    <a:lstStyle/>
                    <a:p>
                      <a:pPr algn="just">
                        <a:spcAft>
                          <a:spcPts val="0"/>
                        </a:spcAft>
                      </a:pPr>
                      <a:r>
                        <a:rPr lang="zh-CN" sz="1800" b="1" kern="100" dirty="0">
                          <a:latin typeface="Times New Roman" panose="02020603050405020304"/>
                          <a:ea typeface="宋体" panose="02010600030101010101" pitchFamily="2" charset="-122"/>
                        </a:rPr>
                        <a:t>主成功场景</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典型的、无条件的、理想方式的成功场景</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903">
                <a:tc>
                  <a:txBody>
                    <a:bodyPr/>
                    <a:lstStyle/>
                    <a:p>
                      <a:pPr algn="just">
                        <a:spcAft>
                          <a:spcPts val="0"/>
                        </a:spcAft>
                      </a:pPr>
                      <a:r>
                        <a:rPr lang="zh-CN" sz="1800" b="1" kern="100" dirty="0">
                          <a:latin typeface="Times New Roman" panose="02020603050405020304"/>
                          <a:ea typeface="宋体" panose="02010600030101010101" pitchFamily="2" charset="-122"/>
                        </a:rPr>
                        <a:t>扩展</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成功或失败的替代场景</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903">
                <a:tc>
                  <a:txBody>
                    <a:bodyPr/>
                    <a:lstStyle/>
                    <a:p>
                      <a:pPr algn="just">
                        <a:spcAft>
                          <a:spcPts val="0"/>
                        </a:spcAft>
                      </a:pPr>
                      <a:r>
                        <a:rPr lang="zh-CN" sz="1800" b="1" kern="100" dirty="0">
                          <a:latin typeface="Times New Roman" panose="02020603050405020304"/>
                          <a:ea typeface="宋体" panose="02010600030101010101" pitchFamily="2" charset="-122"/>
                        </a:rPr>
                        <a:t>特殊需求</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相关的非功能性需求</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645">
                <a:tc>
                  <a:txBody>
                    <a:bodyPr/>
                    <a:lstStyle/>
                    <a:p>
                      <a:pPr algn="just">
                        <a:spcAft>
                          <a:spcPts val="0"/>
                        </a:spcAft>
                      </a:pPr>
                      <a:r>
                        <a:rPr lang="zh-CN" sz="1800" b="1" kern="100" dirty="0">
                          <a:latin typeface="Times New Roman" panose="02020603050405020304"/>
                          <a:ea typeface="宋体" panose="02010600030101010101" pitchFamily="2" charset="-122"/>
                        </a:rPr>
                        <a:t>技术和数据变元素</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不同的</a:t>
                      </a:r>
                      <a:r>
                        <a:rPr lang="en-US" sz="1800" kern="100" dirty="0">
                          <a:latin typeface="Times New Roman" panose="02020603050405020304"/>
                          <a:ea typeface="宋体" panose="02010600030101010101" pitchFamily="2" charset="-122"/>
                        </a:rPr>
                        <a:t>I/O</a:t>
                      </a:r>
                      <a:r>
                        <a:rPr lang="zh-CN" sz="1800" kern="100" dirty="0">
                          <a:latin typeface="Times New Roman" panose="02020603050405020304"/>
                          <a:ea typeface="宋体" panose="02010600030101010101" pitchFamily="2" charset="-122"/>
                        </a:rPr>
                        <a:t>方法和数据格式</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903">
                <a:tc>
                  <a:txBody>
                    <a:bodyPr/>
                    <a:lstStyle/>
                    <a:p>
                      <a:pPr algn="just">
                        <a:spcAft>
                          <a:spcPts val="0"/>
                        </a:spcAft>
                      </a:pPr>
                      <a:r>
                        <a:rPr lang="zh-CN" sz="1800" b="1" kern="100" dirty="0">
                          <a:latin typeface="Times New Roman" panose="02020603050405020304"/>
                          <a:ea typeface="宋体" panose="02010600030101010101" pitchFamily="2" charset="-122"/>
                        </a:rPr>
                        <a:t>发生频率</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影响对实现的调查、测试和时间安排</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323">
                <a:tc>
                  <a:txBody>
                    <a:bodyPr/>
                    <a:lstStyle/>
                    <a:p>
                      <a:pPr algn="just">
                        <a:spcAft>
                          <a:spcPts val="0"/>
                        </a:spcAft>
                      </a:pPr>
                      <a:r>
                        <a:rPr lang="zh-CN" sz="1800" b="1" kern="100" dirty="0">
                          <a:latin typeface="Times New Roman" panose="02020603050405020304"/>
                          <a:ea typeface="宋体" panose="02010600030101010101" pitchFamily="2" charset="-122"/>
                        </a:rPr>
                        <a:t>杂项</a:t>
                      </a:r>
                      <a:endParaRPr lang="zh-CN" sz="1800" b="1"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rPr>
                        <a:t>未决问题等</a:t>
                      </a:r>
                      <a:endParaRPr lang="zh-CN" sz="1800" kern="100" dirty="0">
                        <a:latin typeface="Times New Roman" panose="02020603050405020304"/>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1"/>
          <p:cNvSpPr>
            <a:spLocks noGrp="1"/>
          </p:cNvSpPr>
          <p:nvPr>
            <p:ph type="title"/>
          </p:nvPr>
        </p:nvSpPr>
        <p:spPr/>
        <p:txBody>
          <a:bodyPr vert="horz" wrap="square" lIns="0" tIns="45720" rIns="0" bIns="0" anchor="b" anchorCtr="0"/>
          <a:p>
            <a:pPr eaLnBrk="1" hangingPunct="1">
              <a:buNone/>
            </a:pPr>
            <a:r>
              <a:rPr lang="zh-CN" altLang="en-US" dirty="0"/>
              <a:t>用例场景</a:t>
            </a:r>
            <a:endParaRPr lang="zh-CN" altLang="en-US" dirty="0"/>
          </a:p>
        </p:txBody>
      </p:sp>
      <p:sp>
        <p:nvSpPr>
          <p:cNvPr id="28675" name="内容占位符 2"/>
          <p:cNvSpPr>
            <a:spLocks noGrp="1"/>
          </p:cNvSpPr>
          <p:nvPr>
            <p:ph idx="1"/>
          </p:nvPr>
        </p:nvSpPr>
        <p:spPr>
          <a:xfrm>
            <a:off x="457200" y="1935163"/>
            <a:ext cx="7972425" cy="4389437"/>
          </a:xfrm>
        </p:spPr>
        <p:txBody>
          <a:bodyPr vert="horz" wrap="square" lIns="91440" tIns="45720" rIns="91440" bIns="45720" anchor="t" anchorCtr="0"/>
          <a:p>
            <a:pPr eaLnBrk="1" hangingPunct="1"/>
            <a:r>
              <a:rPr lang="zh-CN" altLang="en-US" sz="1600" b="1" dirty="0"/>
              <a:t>用例名称：</a:t>
            </a:r>
            <a:r>
              <a:rPr lang="zh-CN" altLang="en-US" sz="1600" dirty="0"/>
              <a:t>处理一次销售</a:t>
            </a:r>
            <a:endParaRPr lang="zh-CN" altLang="en-US" sz="1600" dirty="0"/>
          </a:p>
          <a:p>
            <a:pPr eaLnBrk="1" hangingPunct="1"/>
            <a:r>
              <a:rPr lang="zh-CN" altLang="en-US" sz="1600" b="1" dirty="0"/>
              <a:t>范围</a:t>
            </a:r>
            <a:r>
              <a:rPr lang="zh-CN" altLang="en-US" sz="1600" dirty="0"/>
              <a:t>：</a:t>
            </a:r>
            <a:r>
              <a:rPr lang="en-US" altLang="zh-CN" sz="1600" dirty="0"/>
              <a:t>POS</a:t>
            </a:r>
            <a:r>
              <a:rPr lang="zh-CN" altLang="en-US" sz="1600" dirty="0"/>
              <a:t>机应用</a:t>
            </a:r>
            <a:endParaRPr lang="zh-CN" altLang="en-US" sz="1600" dirty="0"/>
          </a:p>
          <a:p>
            <a:pPr eaLnBrk="1" hangingPunct="1"/>
            <a:r>
              <a:rPr lang="zh-CN" altLang="en-US" sz="1600" b="1" dirty="0"/>
              <a:t>级别</a:t>
            </a:r>
            <a:r>
              <a:rPr lang="zh-CN" altLang="en-US" sz="1600" dirty="0"/>
              <a:t>：用户目标</a:t>
            </a:r>
            <a:endParaRPr lang="zh-CN" altLang="en-US" sz="1600" dirty="0"/>
          </a:p>
          <a:p>
            <a:pPr eaLnBrk="1" hangingPunct="1"/>
            <a:r>
              <a:rPr lang="zh-CN" altLang="en-US" sz="1600" b="1" dirty="0"/>
              <a:t>主要参与者</a:t>
            </a:r>
            <a:r>
              <a:rPr lang="zh-CN" altLang="en-US" sz="1600" dirty="0"/>
              <a:t>：收银员</a:t>
            </a:r>
            <a:endParaRPr lang="zh-CN" altLang="en-US" sz="1600" dirty="0"/>
          </a:p>
          <a:p>
            <a:pPr eaLnBrk="1" hangingPunct="1"/>
            <a:r>
              <a:rPr lang="zh-CN" altLang="en-US" sz="1600" b="1" dirty="0"/>
              <a:t>涉众及其关注点</a:t>
            </a:r>
            <a:r>
              <a:rPr lang="zh-CN" altLang="en-US" sz="1600" dirty="0"/>
              <a:t>：</a:t>
            </a:r>
            <a:endParaRPr lang="zh-CN" altLang="en-US" sz="1600" dirty="0"/>
          </a:p>
          <a:p>
            <a:pPr lvl="1" eaLnBrk="1" hangingPunct="1"/>
            <a:r>
              <a:rPr lang="zh-CN" altLang="en-US" sz="1400" dirty="0"/>
              <a:t>收银员：希望能够准确、快速地输入，而且没有支付错误，因为如果少收货款，将从其薪水众扣除。</a:t>
            </a:r>
            <a:endParaRPr lang="zh-CN" altLang="en-US" sz="1400" dirty="0"/>
          </a:p>
          <a:p>
            <a:pPr lvl="1" eaLnBrk="1" hangingPunct="1"/>
            <a:r>
              <a:rPr lang="zh-CN" altLang="en-US" sz="1400" dirty="0"/>
              <a:t>售货员：希望自动更新销售提成</a:t>
            </a:r>
            <a:endParaRPr lang="zh-CN" altLang="en-US" sz="1400" dirty="0"/>
          </a:p>
          <a:p>
            <a:pPr lvl="1" eaLnBrk="1" hangingPunct="1"/>
            <a:r>
              <a:rPr lang="zh-CN" altLang="en-US" sz="1400" dirty="0"/>
              <a:t>顾客：希望以最小代价完成购买活动并得到快速服务。希望便捷、清晰地看到所输入的商品项目和价格。希望得到购买凭证，以便退货。</a:t>
            </a:r>
            <a:endParaRPr lang="zh-CN" altLang="en-US" sz="1400" dirty="0"/>
          </a:p>
          <a:p>
            <a:pPr lvl="1" eaLnBrk="1" hangingPunct="1"/>
            <a:r>
              <a:rPr lang="zh-CN" altLang="en-US" sz="1400" dirty="0"/>
              <a:t>公司：希望准确地记录交易，满足顾客要求。希望确保记录了支付授权服务的支付票据。希望有一定的容错性，即便在某些服务器构件不可用时（如远程信用卡验证），也能够完成销售。希望能够自动、快速地更新帐户和库存信息。</a:t>
            </a:r>
            <a:endParaRPr lang="zh-CN" altLang="en-US" sz="1400" dirty="0"/>
          </a:p>
          <a:p>
            <a:pPr lvl="1" eaLnBrk="1" hangingPunct="1"/>
            <a:r>
              <a:rPr lang="zh-CN" altLang="en-US" sz="1400" dirty="0"/>
              <a:t>经理：希望能够快速执行超控操作，并易于更正收银员的不当操作。</a:t>
            </a:r>
            <a:endParaRPr lang="zh-CN" altLang="en-US" sz="1400" dirty="0"/>
          </a:p>
          <a:p>
            <a:pPr eaLnBrk="1" hangingPunct="1"/>
            <a:r>
              <a:rPr lang="zh-CN" altLang="en-US" sz="1600" b="1" dirty="0"/>
              <a:t>前置条件</a:t>
            </a:r>
            <a:r>
              <a:rPr lang="zh-CN" altLang="en-US" sz="1600" dirty="0"/>
              <a:t>：收银员必须经过确认和认证。</a:t>
            </a:r>
            <a:endParaRPr lang="zh-CN" altLang="en-US" sz="1600" dirty="0"/>
          </a:p>
          <a:p>
            <a:pPr eaLnBrk="1" hangingPunct="1"/>
            <a:r>
              <a:rPr lang="zh-CN" altLang="en-US" sz="1600" b="1" dirty="0"/>
              <a:t>成功保证（或后置条件）</a:t>
            </a:r>
            <a:r>
              <a:rPr lang="zh-CN" altLang="en-US" sz="1600" dirty="0"/>
              <a:t>：存储销售信息，更新帐户和库存信息，记录提成，生成票据，记录支付授权的批准。</a:t>
            </a:r>
            <a:endParaRPr lang="zh-CN" altLang="en-US" sz="1600"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p:txBody>
          <a:bodyPr vert="horz" wrap="square" lIns="0" tIns="45720" rIns="0" bIns="0" anchor="b" anchorCtr="0"/>
          <a:p>
            <a:pPr eaLnBrk="1" hangingPunct="1"/>
            <a:r>
              <a:rPr lang="zh-CN" altLang="en-US" sz="5400" b="1" dirty="0"/>
              <a:t>主成功场景</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顾客携带所购商品或服务到收银台通过</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POS</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机付款。</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收银员开始一次新的销售交易。</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收银员输入商品条码。</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系统逐步记录出售的商品，并显示该商品的描述、价格和累计额。价格通过一组价格规则来计算。收银员重复</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3~~4</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步，直到输入结束。</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5.</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系统显示总额和计算折扣。</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6.</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收银员告知顾客总额，并请顾客付款。</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7.</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顾客付款，系统处理支付。</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8.</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系统记录完整的销售信息，并将销售和支付信息发送到外部的账务系统（进行账务处理和提成）和库存系统（更新库存）。</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9.</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系统打印票据。</a:t>
            </a:r>
            <a:endParaRPr kumimoji="0" lang="zh-CN" alt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10.</a:t>
            </a:r>
            <a:r>
              <a:rPr kumimoji="0" lang="zh-CN" altLang="en-US" sz="2800" b="0" i="0" u="none" strike="noStrike" kern="1200" cap="none" spc="0" normalizeH="0" baseline="0" noProof="0" dirty="0" smtClean="0">
                <a:ln>
                  <a:noFill/>
                </a:ln>
                <a:solidFill>
                  <a:schemeClr val="tx1"/>
                </a:solidFill>
                <a:effectLst/>
                <a:uLnTx/>
                <a:uFillTx/>
                <a:latin typeface="+mn-lt"/>
                <a:ea typeface="+mn-ea"/>
                <a:cs typeface="+mn-cs"/>
              </a:rPr>
              <a:t>顾客携带商品和票据离开。</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p:nvPr>
        </p:nvSpPr>
        <p:spPr/>
        <p:txBody>
          <a:bodyPr vert="horz" wrap="square" lIns="0" tIns="45720" rIns="0" bIns="0" anchor="b" anchorCtr="0"/>
          <a:p>
            <a:pPr eaLnBrk="1" hangingPunct="1"/>
            <a:r>
              <a:rPr lang="zh-CN" altLang="en-US" b="1" dirty="0"/>
              <a:t>开发活动图</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活动图通过提供特定的场景内交流的图形化表示来补充用例。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活动图符号：</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两端为半圆形的矩形表示一个特定的系统功能</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箭头表示通过系统的流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判定菱形表示判定分支</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水平线、分叉点和连接表示并发活动</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对象节点表示活动对象</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活动图通常能够既表示控制流又表示数据流。</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UML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活动图代替传统的数据流图（</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Data Flow Diagram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）表示法</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67360" y="2204720"/>
            <a:ext cx="1372235" cy="165608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处理销售用例活动图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31747" name="Picture 2"/>
          <p:cNvPicPr>
            <a:picLocks noChangeAspect="1"/>
          </p:cNvPicPr>
          <p:nvPr/>
        </p:nvPicPr>
        <p:blipFill>
          <a:blip r:embed="rId1"/>
          <a:stretch>
            <a:fillRect/>
          </a:stretch>
        </p:blipFill>
        <p:spPr>
          <a:xfrm>
            <a:off x="2411730" y="188595"/>
            <a:ext cx="5019675" cy="6543040"/>
          </a:xfrm>
          <a:prstGeom prst="rect">
            <a:avLst/>
          </a:prstGeom>
          <a:noFill/>
          <a:ln w="9525">
            <a:noFill/>
          </a:ln>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p:nvPr>
        </p:nvSpPr>
        <p:spPr/>
        <p:txBody>
          <a:bodyPr vert="horz" wrap="square" lIns="0" tIns="45720" rIns="0" bIns="0" anchor="b" anchorCtr="0"/>
          <a:p>
            <a:pPr eaLnBrk="1" hangingPunct="1"/>
            <a:r>
              <a:rPr lang="zh-CN" altLang="en-US" b="1" dirty="0"/>
              <a:t>泳道图</a:t>
            </a:r>
            <a:endParaRPr lang="zh-CN" altLang="en-US" dirty="0"/>
          </a:p>
        </p:txBody>
      </p:sp>
      <p:sp>
        <p:nvSpPr>
          <p:cNvPr id="32771" name="内容占位符 2"/>
          <p:cNvSpPr>
            <a:spLocks noGrp="1"/>
          </p:cNvSpPr>
          <p:nvPr>
            <p:ph idx="1"/>
          </p:nvPr>
        </p:nvSpPr>
        <p:spPr/>
        <p:txBody>
          <a:bodyPr vert="horz" wrap="square" lIns="91440" tIns="45720" rIns="91440" bIns="45720" anchor="t" anchorCtr="0"/>
          <a:p>
            <a:pPr eaLnBrk="1" hangingPunct="1"/>
            <a:r>
              <a:rPr lang="en-US" altLang="zh-CN" dirty="0"/>
              <a:t>UML</a:t>
            </a:r>
            <a:r>
              <a:rPr lang="zh-CN" altLang="en-US" dirty="0"/>
              <a:t>泳道图（</a:t>
            </a:r>
            <a:r>
              <a:rPr lang="en-US" altLang="zh-CN" dirty="0"/>
              <a:t>swimlane</a:t>
            </a:r>
            <a:r>
              <a:rPr lang="zh-CN" altLang="en-US" dirty="0"/>
              <a:t>）是活动图的一种有用的变形</a:t>
            </a:r>
            <a:endParaRPr lang="en-US" altLang="zh-CN" dirty="0"/>
          </a:p>
          <a:p>
            <a:pPr eaLnBrk="1" hangingPunct="1"/>
            <a:r>
              <a:rPr lang="zh-CN" altLang="en-US" dirty="0"/>
              <a:t>可以让建模人员表示用例所描述的活动图，同时看哪个参与者或分析类对活动矩形所描述的活动负责。</a:t>
            </a:r>
            <a:endParaRPr lang="en-US" altLang="zh-CN" dirty="0"/>
          </a:p>
          <a:p>
            <a:pPr eaLnBrk="1" hangingPunct="1"/>
            <a:r>
              <a:rPr lang="zh-CN" altLang="en-US" dirty="0"/>
              <a:t>泳道用纵向分割图的并列条形部分表示，就像游泳池中的泳道，也称特定分区。</a:t>
            </a:r>
            <a:endParaRPr lang="en-US" altLang="zh-CN" dirty="0"/>
          </a:p>
          <a:p>
            <a:pPr eaLnBrk="1" hangingPunct="1"/>
            <a:r>
              <a:rPr lang="en-US" altLang="zh-CN" dirty="0"/>
              <a:t>UML</a:t>
            </a:r>
            <a:r>
              <a:rPr lang="zh-CN" altLang="en-US" dirty="0"/>
              <a:t>泳道图通常对于涉及众多参与者的非常复杂的业务过程建模具有价值。</a:t>
            </a:r>
            <a:endParaRPr lang="zh-CN" altLang="en-US"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179512" y="188640"/>
            <a:ext cx="8305799" cy="864096"/>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1" i="0" u="none" strike="noStrike" kern="1200" cap="none" spc="0" normalizeH="0" baseline="0" noProof="0" dirty="0" smtClean="0">
                <a:ln>
                  <a:noFill/>
                </a:ln>
                <a:solidFill>
                  <a:schemeClr val="tx2"/>
                </a:solidFill>
                <a:effectLst/>
                <a:uLnTx/>
                <a:uFillTx/>
                <a:latin typeface="+mj-lt"/>
                <a:ea typeface="+mj-ea"/>
                <a:cs typeface="+mj-cs"/>
              </a:rPr>
              <a:t>泳道图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33795" name="Picture 2" descr="1"/>
          <p:cNvPicPr>
            <a:picLocks noChangeAspect="1"/>
          </p:cNvPicPr>
          <p:nvPr/>
        </p:nvPicPr>
        <p:blipFill>
          <a:blip r:embed="rId1"/>
          <a:stretch>
            <a:fillRect/>
          </a:stretch>
        </p:blipFill>
        <p:spPr>
          <a:xfrm>
            <a:off x="1071563" y="992188"/>
            <a:ext cx="7316787" cy="5605462"/>
          </a:xfrm>
          <a:prstGeom prst="rect">
            <a:avLst/>
          </a:prstGeom>
          <a:noFill/>
          <a:ln w="9525">
            <a:noFill/>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1"/>
          <p:cNvSpPr>
            <a:spLocks noGrp="1"/>
          </p:cNvSpPr>
          <p:nvPr>
            <p:ph type="title"/>
          </p:nvPr>
        </p:nvSpPr>
        <p:spPr>
          <a:xfrm>
            <a:off x="457200" y="704850"/>
            <a:ext cx="8229600" cy="783590"/>
          </a:xfrm>
          <a:noFill/>
          <a:ln>
            <a:noFill/>
          </a:ln>
          <a:effectLst/>
          <a:scene3d>
            <a:camera prst="orthographicFront"/>
            <a:lightRig rig="balanced" dir="t"/>
          </a:scene3d>
          <a:sp3d prstMaterial="plastic"/>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rPr>
              <a:t>小结</a:t>
            </a:r>
            <a:endParaRPr kumimoji="0" lang="zh-CN" altLang="en-US" sz="4800" b="1" i="0" u="none" strike="noStrike" kern="1200" cap="all" spc="0" normalizeH="0" baseline="0" noProof="0" smtClean="0">
              <a:solidFill>
                <a:schemeClr val="tx1"/>
              </a:solidFill>
              <a:effectLst>
                <a:outerShdw blurRad="38100" dist="19050" dir="2700000" algn="tl" rotWithShape="0">
                  <a:schemeClr val="dk1">
                    <a:alpha val="40000"/>
                  </a:schemeClr>
                </a:outerShdw>
              </a:effectLst>
              <a:uLnTx/>
              <a:uFillTx/>
              <a:latin typeface="+mj-lt"/>
              <a:ea typeface="+mj-ea"/>
              <a:cs typeface="+mj-cs"/>
            </a:endParaRPr>
          </a:p>
        </p:txBody>
      </p:sp>
      <p:sp>
        <p:nvSpPr>
          <p:cNvPr id="3" name="内容占位符 2"/>
          <p:cNvSpPr>
            <a:spLocks noGrp="1"/>
          </p:cNvSpPr>
          <p:nvPr>
            <p:ph idx="1"/>
          </p:nvPr>
        </p:nvSpPr>
        <p:spPr>
          <a:xfrm>
            <a:off x="304800" y="1554163"/>
            <a:ext cx="8686800" cy="4525963"/>
          </a:xfrm>
        </p:spPr>
        <p:txBody>
          <a:bodyPr vert="horz" wrap="square" lIns="91440" tIns="45720" rIns="91440" bIns="45720" numCol="1" anchor="t" anchorCtr="0" compatLnSpc="1">
            <a:normAutofit fontScale="7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需求分析也称为需求工程，是一个非常重要而有很复杂的，需要交替进行，反复迭代的过程。</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从用户角度看，需求分为业务需求和用户需求，从软件角度看，需求分为功能需求和非功能需求。需求分析过程</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分为沟通、导出需求、精化需求、可行性研究、与客户和用户协商、编写规格说明、验证需求和管理需求</a:t>
            </a:r>
            <a:r>
              <a:rPr kumimoji="0" lang="zh-CN" altLang="en-US" sz="3200" b="0" i="0" u="none" strike="noStrike" kern="1200" cap="none" spc="0" normalizeH="0" baseline="0" noProof="0" dirty="0" smtClean="0">
                <a:ln>
                  <a:noFill/>
                </a:ln>
                <a:solidFill>
                  <a:schemeClr val="tx2"/>
                </a:solidFill>
                <a:effectLst/>
                <a:uLnTx/>
                <a:uFillTx/>
                <a:latin typeface="+mn-lt"/>
                <a:ea typeface="+mn-ea"/>
                <a:cs typeface="+mn-cs"/>
              </a:rPr>
              <a:t>等活动。</a:t>
            </a:r>
            <a:endParaRPr kumimoji="0" lang="zh-CN" altLang="en-US" sz="3200" b="0" i="0" u="none" strike="noStrike" kern="1200" cap="none" spc="0" normalizeH="0" baseline="0" noProof="0" dirty="0" smtClean="0">
              <a:ln>
                <a:noFill/>
              </a:ln>
              <a:solidFill>
                <a:schemeClr val="tx2"/>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70000"/>
              <a:buFont typeface="Wingdings 2" panose="05020102010507070707"/>
              <a:buChar char=""/>
              <a:defRPr/>
            </a:pPr>
            <a:r>
              <a:rPr kumimoji="0" lang="zh-CN" altLang="en-US" sz="3200" b="0" i="0" u="none" strike="noStrike" kern="1200" cap="none" spc="0" normalizeH="0" baseline="0" noProof="0" smtClean="0">
                <a:ln>
                  <a:noFill/>
                </a:ln>
                <a:solidFill>
                  <a:schemeClr val="tx2"/>
                </a:solidFill>
                <a:effectLst/>
                <a:uLnTx/>
                <a:uFillTx/>
                <a:latin typeface="+mn-lt"/>
                <a:ea typeface="+mn-ea"/>
                <a:cs typeface="+mn-cs"/>
              </a:rPr>
              <a:t>需求获取方法主要包括会谈、调查表、场景分析和用例分析等。用例建模根据外部使用者从使用系统或业务分析出发，抽取出系统的业务需求和领域要求，并精化为系统的需求。用例模型包括用例视图模型、用例场景和用例活动图或泳道图。</a:t>
            </a:r>
            <a:endParaRPr kumimoji="0" lang="zh-CN" altLang="en-US" sz="3200" b="0" i="0" u="none" strike="noStrike" kern="1200" cap="none" spc="0" normalizeH="0" baseline="0" noProof="0" smtClean="0">
              <a:ln>
                <a:noFill/>
              </a:ln>
              <a:solidFill>
                <a:schemeClr val="tx2"/>
              </a:solidFill>
              <a:effectLst/>
              <a:uLnTx/>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p:txBody>
          <a:bodyPr vert="horz" wrap="square" lIns="0" tIns="45720" rIns="0" bIns="0" anchor="b" anchorCtr="0"/>
          <a:p>
            <a:pPr eaLnBrk="1" hangingPunct="1"/>
            <a:r>
              <a:rPr lang="en-US" altLang="zh-CN" b="1" dirty="0"/>
              <a:t>1.4</a:t>
            </a:r>
            <a:r>
              <a:rPr lang="zh-CN" altLang="en-US" b="1" dirty="0"/>
              <a:t>软件工程范型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1" i="0" u="none" strike="noStrike" kern="1200" cap="none" spc="0" normalizeH="0" baseline="0" noProof="0" dirty="0" smtClean="0">
                <a:ln>
                  <a:noFill/>
                </a:ln>
                <a:solidFill>
                  <a:schemeClr val="tx1"/>
                </a:solidFill>
                <a:effectLst/>
                <a:uLnTx/>
                <a:uFillTx/>
                <a:latin typeface="+mn-lt"/>
                <a:ea typeface="+mn-ea"/>
                <a:cs typeface="+mn-cs"/>
              </a:rPr>
              <a:t>面向对象范型</a:t>
            </a:r>
            <a:endParaRPr kumimoji="0" lang="en-US" altLang="zh-CN" sz="2600" b="1"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特征：将对象视作一个融合了数据及在其上操作的行为的、统一的软件</a:t>
            </a: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组件</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技术包括：</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面向对象分析（</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OOA</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面向对象设计（</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OOD</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面向对象编程（</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OOP</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面向对象测试（</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OOT</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面向对象维护（</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OOM</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优势：</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对象的概念符合业务或领域的客观实际</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维护容易</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p:cNvSpPr>
          <p:nvPr>
            <p:ph type="title"/>
          </p:nvPr>
        </p:nvSpPr>
        <p:spPr/>
        <p:txBody>
          <a:bodyPr vert="horz" wrap="square" lIns="0" tIns="45720" rIns="0" bIns="0" anchor="b" anchorCtr="0"/>
          <a:p>
            <a:r>
              <a:rPr lang="en-US" altLang="zh-CN" dirty="0"/>
              <a:t>1.5</a:t>
            </a:r>
            <a:r>
              <a:rPr lang="zh-CN" altLang="en-US" dirty="0"/>
              <a:t>软件工程基本</a:t>
            </a:r>
            <a:r>
              <a:rPr lang="zh-CN" altLang="en-US" dirty="0"/>
              <a:t>活动</a:t>
            </a:r>
            <a:endParaRPr lang="zh-CN" altLang="en-US" dirty="0"/>
          </a:p>
        </p:txBody>
      </p:sp>
      <p:sp>
        <p:nvSpPr>
          <p:cNvPr id="24579" name="内容占位符 2"/>
          <p:cNvSpPr>
            <a:spLocks noGrp="1"/>
          </p:cNvSpPr>
          <p:nvPr>
            <p:ph idx="1"/>
          </p:nvPr>
        </p:nvSpPr>
        <p:spPr/>
        <p:txBody>
          <a:bodyPr vert="horz" wrap="square" lIns="91440" tIns="45720" rIns="91440" bIns="45720" anchor="t" anchorCtr="0"/>
          <a:p>
            <a:r>
              <a:rPr lang="zh-CN" altLang="en-US" dirty="0"/>
              <a:t>沟通</a:t>
            </a:r>
            <a:endParaRPr lang="zh-CN" altLang="en-US" dirty="0"/>
          </a:p>
          <a:p>
            <a:r>
              <a:rPr lang="zh-CN" altLang="en-US" dirty="0"/>
              <a:t>计划</a:t>
            </a:r>
            <a:endParaRPr lang="zh-CN" altLang="en-US" dirty="0"/>
          </a:p>
          <a:p>
            <a:r>
              <a:rPr lang="zh-CN" altLang="en-US" dirty="0"/>
              <a:t>建模</a:t>
            </a:r>
            <a:endParaRPr lang="zh-CN" altLang="en-US" dirty="0"/>
          </a:p>
          <a:p>
            <a:r>
              <a:rPr lang="zh-CN" altLang="en-US" dirty="0"/>
              <a:t>实现</a:t>
            </a:r>
            <a:endParaRPr lang="zh-CN" altLang="en-US" dirty="0"/>
          </a:p>
          <a:p>
            <a:r>
              <a:rPr lang="zh-CN" altLang="en-US" dirty="0"/>
              <a:t>部署</a:t>
            </a:r>
            <a:endParaRPr lang="zh-CN" altLang="en-US" dirty="0"/>
          </a:p>
          <a:p>
            <a:r>
              <a:rPr lang="zh-CN" altLang="en-US" dirty="0"/>
              <a:t>维护</a:t>
            </a:r>
            <a:endParaRPr lang="zh-CN" altLang="en-US" dirty="0"/>
          </a:p>
          <a:p>
            <a:r>
              <a:rPr lang="zh-CN" altLang="en-US" dirty="0"/>
              <a:t>管理</a:t>
            </a:r>
            <a:endParaRPr lang="zh-CN" altLang="en-US" dirty="0"/>
          </a:p>
          <a:p>
            <a:r>
              <a:rPr lang="zh-CN" altLang="en-US" dirty="0"/>
              <a:t>过程</a:t>
            </a:r>
            <a:r>
              <a:rPr lang="zh-CN" altLang="en-US" dirty="0"/>
              <a:t>改进</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1"/>
          <p:cNvSpPr>
            <a:spLocks noGrp="1"/>
          </p:cNvSpPr>
          <p:nvPr>
            <p:ph type="title"/>
          </p:nvPr>
        </p:nvSpPr>
        <p:spPr/>
        <p:txBody>
          <a:bodyPr vert="horz" wrap="square" lIns="0" tIns="45720" rIns="0" bIns="0" anchor="b" anchorCtr="0"/>
          <a:p>
            <a:pPr eaLnBrk="1" hangingPunct="1"/>
            <a:r>
              <a:rPr lang="zh-CN" altLang="en-US" dirty="0"/>
              <a:t>小结</a:t>
            </a:r>
            <a:endParaRPr lang="zh-CN" altLang="en-US" dirty="0"/>
          </a:p>
        </p:txBody>
      </p:sp>
      <p:sp>
        <p:nvSpPr>
          <p:cNvPr id="25603" name="内容占位符 2"/>
          <p:cNvSpPr>
            <a:spLocks noGrp="1"/>
          </p:cNvSpPr>
          <p:nvPr>
            <p:ph idx="1"/>
          </p:nvPr>
        </p:nvSpPr>
        <p:spPr/>
        <p:txBody>
          <a:bodyPr vert="horz" wrap="square" lIns="91440" tIns="45720" rIns="91440" bIns="45720" anchor="t" anchorCtr="0"/>
          <a:p>
            <a:pPr eaLnBrk="1" hangingPunct="1"/>
            <a:r>
              <a:rPr lang="zh-CN" altLang="en-US" dirty="0"/>
              <a:t>软件工程的是主旨以工程化的思想进行软件开发，以生产高质量和高效率的软件。</a:t>
            </a:r>
            <a:endParaRPr lang="en-US" altLang="zh-CN" dirty="0"/>
          </a:p>
          <a:p>
            <a:pPr eaLnBrk="1" hangingPunct="1"/>
            <a:r>
              <a:rPr lang="zh-CN" altLang="en-US" dirty="0"/>
              <a:t>软件工程化思想的核心是，把软件看作是一个工程产品。</a:t>
            </a:r>
            <a:endParaRPr lang="en-US" altLang="zh-CN" dirty="0"/>
          </a:p>
          <a:p>
            <a:pPr eaLnBrk="1" hangingPunct="1"/>
            <a:r>
              <a:rPr lang="zh-CN" altLang="en-US" dirty="0"/>
              <a:t>软件工程方法学分别是结构化开发范型和面向对象</a:t>
            </a:r>
            <a:r>
              <a:rPr lang="zh-CN" altLang="en-US" dirty="0"/>
              <a:t>开发范型。</a:t>
            </a:r>
            <a:endParaRPr lang="en-US" altLang="zh-CN" dirty="0"/>
          </a:p>
          <a:p>
            <a:pPr eaLnBrk="1" hangingPunct="1"/>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p:txBody>
          <a:bodyPr vert="horz" wrap="square" lIns="0" tIns="45720" rIns="0" bIns="0" anchor="b" anchorCtr="0"/>
          <a:p>
            <a:pPr eaLnBrk="1" hangingPunct="1"/>
            <a:r>
              <a:rPr lang="zh-CN" altLang="en-US" dirty="0"/>
              <a:t>第</a:t>
            </a:r>
            <a:r>
              <a:rPr lang="en-US" altLang="zh-CN" dirty="0"/>
              <a:t>2</a:t>
            </a:r>
            <a:r>
              <a:rPr lang="zh-CN" altLang="en-US" dirty="0"/>
              <a:t>章 软件过程与</a:t>
            </a:r>
            <a:r>
              <a:rPr lang="zh-CN" altLang="en-US" dirty="0"/>
              <a:t>模型</a:t>
            </a:r>
            <a:endParaRPr lang="zh-CN" altLang="en-US" dirty="0"/>
          </a:p>
        </p:txBody>
      </p:sp>
      <p:sp>
        <p:nvSpPr>
          <p:cNvPr id="26627" name="内容占位符 2"/>
          <p:cNvSpPr>
            <a:spLocks noGrp="1"/>
          </p:cNvSpPr>
          <p:nvPr>
            <p:ph idx="1"/>
          </p:nvPr>
        </p:nvSpPr>
        <p:spPr/>
        <p:txBody>
          <a:bodyPr vert="horz" wrap="square" lIns="91440" tIns="45720" rIns="91440" bIns="45720" anchor="t" anchorCtr="0"/>
          <a:p>
            <a:pPr eaLnBrk="1" hangingPunct="1"/>
            <a:r>
              <a:rPr lang="zh-CN" altLang="en-US" b="1" dirty="0">
                <a:sym typeface="+mn-ea"/>
              </a:rPr>
              <a:t>内容提要</a:t>
            </a:r>
            <a:endParaRPr lang="zh-CN" altLang="en-US" b="1" dirty="0"/>
          </a:p>
          <a:p>
            <a:pPr lvl="1" eaLnBrk="1" hangingPunct="1"/>
            <a:r>
              <a:rPr lang="zh-CN" altLang="en-US" dirty="0">
                <a:sym typeface="+mn-ea"/>
              </a:rPr>
              <a:t>软件生存周期</a:t>
            </a:r>
            <a:endParaRPr lang="zh-CN" altLang="en-US" dirty="0">
              <a:sym typeface="+mn-ea"/>
            </a:endParaRPr>
          </a:p>
          <a:p>
            <a:pPr lvl="1" eaLnBrk="1" hangingPunct="1"/>
            <a:r>
              <a:rPr lang="zh-CN" altLang="en-US" dirty="0"/>
              <a:t>软件过程与框架</a:t>
            </a:r>
            <a:endParaRPr lang="en-US" altLang="zh-CN" dirty="0"/>
          </a:p>
          <a:p>
            <a:pPr lvl="1" eaLnBrk="1" hangingPunct="1"/>
            <a:r>
              <a:rPr lang="zh-CN" altLang="en-US" dirty="0"/>
              <a:t>软件</a:t>
            </a:r>
            <a:r>
              <a:rPr lang="zh-CN" altLang="en-US" dirty="0">
                <a:sym typeface="+mn-ea"/>
              </a:rPr>
              <a:t>过程选择</a:t>
            </a:r>
            <a:r>
              <a:rPr lang="zh-CN" altLang="en-US" dirty="0"/>
              <a:t>与评估</a:t>
            </a:r>
            <a:endParaRPr lang="en-US" altLang="zh-CN" dirty="0"/>
          </a:p>
          <a:p>
            <a:pPr lvl="1" eaLnBrk="1" hangingPunct="1"/>
            <a:r>
              <a:rPr lang="zh-CN" altLang="en-US" dirty="0"/>
              <a:t>软件能力成熟度模型</a:t>
            </a:r>
            <a:endParaRPr lang="en-US" altLang="zh-CN" dirty="0"/>
          </a:p>
          <a:p>
            <a:pPr lvl="1" eaLnBrk="1" hangingPunct="1"/>
            <a:r>
              <a:rPr lang="zh-CN" altLang="en-US" dirty="0"/>
              <a:t>软件过程模型</a:t>
            </a:r>
            <a:endParaRPr lang="zh-CN" altLang="en-US" dirty="0"/>
          </a:p>
          <a:p>
            <a:pPr lvl="1" eaLnBrk="1" hangingPunct="1"/>
            <a:r>
              <a:rPr lang="zh-CN" altLang="en-US" dirty="0"/>
              <a:t>传统的</a:t>
            </a:r>
            <a:r>
              <a:rPr lang="zh-CN" altLang="en-US" dirty="0">
                <a:sym typeface="+mn-ea"/>
              </a:rPr>
              <a:t>软件过程模型</a:t>
            </a:r>
            <a:endParaRPr lang="zh-CN" altLang="en-US" dirty="0">
              <a:sym typeface="+mn-ea"/>
            </a:endParaRPr>
          </a:p>
          <a:p>
            <a:pPr lvl="1" eaLnBrk="1" hangingPunct="1"/>
            <a:r>
              <a:rPr lang="zh-CN" altLang="en-US" dirty="0">
                <a:sym typeface="+mn-ea"/>
              </a:rPr>
              <a:t>面向对象过程模型</a:t>
            </a:r>
            <a:endParaRPr lang="en-US" altLang="zh-CN" dirty="0"/>
          </a:p>
          <a:p>
            <a:pPr eaLnBrk="1" hangingPunct="1"/>
            <a:endParaRPr lang="en-US" altLang="zh-C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a:xfrm>
            <a:off x="457200" y="704850"/>
            <a:ext cx="8229600" cy="1010285"/>
          </a:xfrm>
        </p:spPr>
        <p:txBody>
          <a:bodyPr vert="horz" wrap="square" lIns="0" tIns="45720" rIns="0" bIns="0" anchor="b" anchorCtr="0"/>
          <a:p>
            <a:pPr eaLnBrk="1" hangingPunct="1"/>
            <a:r>
              <a:rPr lang="zh-CN" altLang="en-US" sz="4800" dirty="0"/>
              <a:t>第一部分：软件工程理论基础</a:t>
            </a:r>
            <a:endParaRPr lang="zh-CN" altLang="en-US" sz="4800" dirty="0"/>
          </a:p>
        </p:txBody>
      </p:sp>
      <p:sp>
        <p:nvSpPr>
          <p:cNvPr id="9219" name="内容占位符 2"/>
          <p:cNvSpPr>
            <a:spLocks noGrp="1"/>
          </p:cNvSpPr>
          <p:nvPr>
            <p:ph idx="1"/>
          </p:nvPr>
        </p:nvSpPr>
        <p:spPr/>
        <p:txBody>
          <a:bodyPr vert="horz" wrap="square" lIns="91440" tIns="45720" rIns="91440" bIns="45720" anchor="t" anchorCtr="0"/>
          <a:p>
            <a:pPr eaLnBrk="1" hangingPunct="1"/>
            <a:r>
              <a:rPr lang="zh-CN" altLang="en-US" dirty="0"/>
              <a:t>什么是软件工程？</a:t>
            </a:r>
            <a:endParaRPr lang="zh-CN" altLang="en-US" dirty="0"/>
          </a:p>
          <a:p>
            <a:pPr eaLnBrk="1" hangingPunct="1"/>
            <a:r>
              <a:rPr lang="zh-CN" altLang="en-US" dirty="0"/>
              <a:t>软件工程的思想是</a:t>
            </a:r>
            <a:r>
              <a:rPr lang="zh-CN" altLang="en-US" dirty="0"/>
              <a:t>什么？</a:t>
            </a:r>
            <a:endParaRPr lang="zh-CN" altLang="en-US" dirty="0"/>
          </a:p>
          <a:p>
            <a:pPr eaLnBrk="1" hangingPunct="1"/>
            <a:r>
              <a:rPr lang="zh-CN" altLang="en-US" dirty="0"/>
              <a:t>软件工程有哪些基本原理和</a:t>
            </a:r>
            <a:r>
              <a:rPr lang="zh-CN" altLang="en-US" dirty="0"/>
              <a:t>原则？</a:t>
            </a:r>
            <a:endParaRPr lang="zh-CN" altLang="en-US" dirty="0"/>
          </a:p>
          <a:p>
            <a:pPr eaLnBrk="1" hangingPunct="1"/>
            <a:r>
              <a:rPr lang="zh-CN" altLang="en-US" dirty="0"/>
              <a:t>软件过程</a:t>
            </a:r>
            <a:r>
              <a:rPr lang="zh-CN" altLang="en-US" dirty="0">
                <a:sym typeface="+mn-ea"/>
              </a:rPr>
              <a:t>与过程模型的关系是什么</a:t>
            </a:r>
            <a:r>
              <a:rPr lang="zh-CN" altLang="en-US" dirty="0"/>
              <a:t>？</a:t>
            </a:r>
            <a:endParaRPr lang="zh-CN" altLang="en-US" dirty="0"/>
          </a:p>
          <a:p>
            <a:pPr eaLnBrk="1" hangingPunct="1"/>
            <a:r>
              <a:rPr lang="zh-CN" altLang="en-US" dirty="0"/>
              <a:t>什么是敏捷软件</a:t>
            </a:r>
            <a:r>
              <a:rPr lang="zh-CN" altLang="en-US" dirty="0"/>
              <a:t>开发？</a:t>
            </a:r>
            <a:endParaRPr lang="zh-CN" altLang="en-US" dirty="0"/>
          </a:p>
          <a:p>
            <a:pPr eaLnBrk="1" hangingPunct="1"/>
            <a:r>
              <a:rPr lang="zh-CN" altLang="en-US" dirty="0"/>
              <a:t>如何进行用例</a:t>
            </a:r>
            <a:r>
              <a:rPr lang="zh-CN" altLang="en-US" dirty="0"/>
              <a:t>建模？</a:t>
            </a:r>
            <a:endParaRPr lang="en-US" altLang="zh-C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a:xfrm>
            <a:off x="457200" y="704850"/>
            <a:ext cx="8229600" cy="779463"/>
          </a:xfrm>
        </p:spPr>
        <p:txBody>
          <a:bodyPr vert="horz" wrap="square" lIns="0" tIns="45720" rIns="0" bIns="0" anchor="b" anchorCtr="0"/>
          <a:p>
            <a:r>
              <a:rPr lang="en-US" altLang="zh-CN" dirty="0"/>
              <a:t>2.1</a:t>
            </a:r>
            <a:r>
              <a:rPr lang="zh-CN" altLang="en-US" dirty="0"/>
              <a:t>软件生存周期</a:t>
            </a:r>
            <a:endParaRPr lang="zh-CN" altLang="en-US" dirty="0"/>
          </a:p>
        </p:txBody>
      </p:sp>
      <p:sp>
        <p:nvSpPr>
          <p:cNvPr id="35843" name="内容占位符 2"/>
          <p:cNvSpPr>
            <a:spLocks noGrp="1"/>
          </p:cNvSpPr>
          <p:nvPr>
            <p:ph idx="1"/>
          </p:nvPr>
        </p:nvSpPr>
        <p:spPr>
          <a:xfrm>
            <a:off x="457200" y="1557338"/>
            <a:ext cx="8229600" cy="4767262"/>
          </a:xfrm>
        </p:spPr>
        <p:txBody>
          <a:bodyPr vert="horz" wrap="square" lIns="91440" tIns="45720" rIns="91440" bIns="45720" anchor="t" anchorCtr="0"/>
          <a:p>
            <a:r>
              <a:rPr lang="zh-CN" altLang="zh-CN" dirty="0"/>
              <a:t>软件也有一个从生到死的过程，这个过程一般称之为软件的软件生存周期或生命周期（</a:t>
            </a:r>
            <a:r>
              <a:rPr lang="en-US" altLang="zh-CN" dirty="0"/>
              <a:t>Software Development Life Cycle</a:t>
            </a:r>
            <a:r>
              <a:rPr lang="zh-CN" altLang="zh-CN" dirty="0"/>
              <a:t>）</a:t>
            </a:r>
            <a:endParaRPr lang="en-US" altLang="zh-CN" dirty="0"/>
          </a:p>
          <a:p>
            <a:r>
              <a:rPr lang="zh-CN" altLang="zh-CN" dirty="0"/>
              <a:t>软件生存周期可划分为定义、开发和运行三个时期，每个时期又细分为若干个阶段。把整个软件生存周期划分为若干阶段，使得每个阶段有明确的任务，使规模大，结构复杂和管理复杂的软件开发变的容易控制和管理。</a:t>
            </a:r>
            <a:endParaRPr lang="en-US" altLang="zh-CN" dirty="0"/>
          </a:p>
          <a:p>
            <a:r>
              <a:rPr lang="zh-CN" altLang="zh-CN" dirty="0"/>
              <a:t>软件生存周期包括问题定义与可行性分析、软件项目计划、需求分析、软件设计、实现与测试、运行</a:t>
            </a:r>
            <a:r>
              <a:rPr lang="zh-CN" altLang="zh-CN" dirty="0"/>
              <a:t>与维护等阶段，每个阶段有包含一系列的活动。</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p:txBody>
          <a:bodyPr vert="horz" wrap="square" lIns="0" tIns="45720" rIns="0" bIns="0" anchor="b" anchorCtr="0"/>
          <a:p>
            <a:pPr eaLnBrk="1" hangingPunct="1"/>
            <a:r>
              <a:rPr lang="en-US" altLang="zh-CN" dirty="0"/>
              <a:t>2.2</a:t>
            </a:r>
            <a:r>
              <a:rPr lang="zh-CN" altLang="en-US" dirty="0"/>
              <a:t>软件过程与</a:t>
            </a:r>
            <a:r>
              <a:rPr lang="zh-CN" altLang="en-US" dirty="0"/>
              <a:t>框架</a:t>
            </a:r>
            <a:endParaRPr lang="zh-CN" altLang="en-US" dirty="0"/>
          </a:p>
        </p:txBody>
      </p:sp>
      <p:sp>
        <p:nvSpPr>
          <p:cNvPr id="27651" name="内容占位符 2"/>
          <p:cNvSpPr>
            <a:spLocks noGrp="1"/>
          </p:cNvSpPr>
          <p:nvPr>
            <p:ph idx="1"/>
          </p:nvPr>
        </p:nvSpPr>
        <p:spPr/>
        <p:txBody>
          <a:bodyPr vert="horz" wrap="square" lIns="91440" tIns="45720" rIns="91440" bIns="45720" anchor="t" anchorCtr="0"/>
          <a:p>
            <a:pPr eaLnBrk="1" hangingPunct="1"/>
            <a:r>
              <a:rPr lang="zh-CN" altLang="en-US" dirty="0"/>
              <a:t>定义：</a:t>
            </a:r>
            <a:endParaRPr lang="en-US" altLang="zh-CN" dirty="0"/>
          </a:p>
          <a:p>
            <a:pPr lvl="1" eaLnBrk="1" hangingPunct="1"/>
            <a:r>
              <a:rPr lang="zh-CN" altLang="en-US" dirty="0"/>
              <a:t>软件过程是为了开发出软件产品，或者是为了完成软件工程项目而需要完成的有关软件工程的活动</a:t>
            </a:r>
            <a:endParaRPr lang="en-US" altLang="zh-CN" dirty="0"/>
          </a:p>
          <a:p>
            <a:pPr lvl="1" eaLnBrk="1" hangingPunct="1"/>
            <a:r>
              <a:rPr lang="zh-CN" altLang="en-US" dirty="0"/>
              <a:t>通常使用生存周期模型简洁地描述软件过程</a:t>
            </a:r>
            <a:endParaRPr lang="en-US" altLang="zh-CN" dirty="0"/>
          </a:p>
          <a:p>
            <a:pPr eaLnBrk="1" hangingPunct="1"/>
            <a:r>
              <a:rPr lang="zh-CN" altLang="en-US" dirty="0"/>
              <a:t>层次：</a:t>
            </a:r>
            <a:endParaRPr lang="en-US" altLang="zh-CN" dirty="0"/>
          </a:p>
          <a:p>
            <a:pPr lvl="1" eaLnBrk="1" hangingPunct="1"/>
            <a:r>
              <a:rPr lang="zh-CN" altLang="en-US" dirty="0"/>
              <a:t>软件工程是一门建立在以质量焦点为基础的层次化综合技术</a:t>
            </a:r>
            <a:endParaRPr lang="en-US" altLang="zh-CN" dirty="0"/>
          </a:p>
          <a:p>
            <a:pPr lvl="2" eaLnBrk="1" hangingPunct="1"/>
            <a:r>
              <a:rPr lang="zh-CN" altLang="en-US" dirty="0"/>
              <a:t>过程</a:t>
            </a:r>
            <a:r>
              <a:rPr lang="en-US" altLang="zh-CN" dirty="0"/>
              <a:t>:</a:t>
            </a:r>
            <a:r>
              <a:rPr lang="zh-CN" altLang="en-US" dirty="0"/>
              <a:t>定义阶段和管理</a:t>
            </a:r>
            <a:endParaRPr lang="en-US" altLang="zh-CN" dirty="0"/>
          </a:p>
          <a:p>
            <a:pPr lvl="2" eaLnBrk="1" hangingPunct="1"/>
            <a:r>
              <a:rPr lang="zh-CN" altLang="en-US" dirty="0"/>
              <a:t>方法</a:t>
            </a:r>
            <a:r>
              <a:rPr lang="en-US" altLang="zh-CN" dirty="0"/>
              <a:t>:</a:t>
            </a:r>
            <a:r>
              <a:rPr lang="zh-CN" altLang="en-US" dirty="0"/>
              <a:t>技术支持</a:t>
            </a:r>
            <a:endParaRPr lang="en-US" altLang="zh-CN" dirty="0"/>
          </a:p>
          <a:p>
            <a:pPr lvl="2" eaLnBrk="1" hangingPunct="1"/>
            <a:r>
              <a:rPr lang="zh-CN" altLang="en-US" dirty="0"/>
              <a:t>工具</a:t>
            </a:r>
            <a:r>
              <a:rPr lang="en-US" altLang="zh-CN" dirty="0"/>
              <a:t>:</a:t>
            </a:r>
            <a:r>
              <a:rPr lang="zh-CN" altLang="en-US" dirty="0"/>
              <a:t>自动化实施支持</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1"/>
          <p:cNvSpPr>
            <a:spLocks noGrp="1"/>
          </p:cNvSpPr>
          <p:nvPr>
            <p:ph type="title"/>
          </p:nvPr>
        </p:nvSpPr>
        <p:spPr/>
        <p:txBody>
          <a:bodyPr vert="horz" wrap="square" lIns="0" tIns="45720" rIns="0" bIns="0" anchor="b" anchorCtr="0"/>
          <a:p>
            <a:pPr eaLnBrk="1" hangingPunct="1"/>
            <a:r>
              <a:rPr lang="zh-CN" altLang="en-US" b="1" dirty="0"/>
              <a:t>软件过程框架与</a:t>
            </a:r>
            <a:r>
              <a:rPr lang="zh-CN" altLang="en-US" b="1" dirty="0"/>
              <a:t>管理</a:t>
            </a:r>
            <a:endParaRPr lang="zh-CN" altLang="en-US" b="1" dirty="0"/>
          </a:p>
        </p:txBody>
      </p:sp>
      <p:sp>
        <p:nvSpPr>
          <p:cNvPr id="28675" name="内容占位符 2"/>
          <p:cNvSpPr>
            <a:spLocks noGrp="1"/>
          </p:cNvSpPr>
          <p:nvPr>
            <p:ph idx="1"/>
          </p:nvPr>
        </p:nvSpPr>
        <p:spPr/>
        <p:txBody>
          <a:bodyPr vert="horz" wrap="square" lIns="91440" tIns="45720" rIns="91440" bIns="45720" anchor="t" anchorCtr="0"/>
          <a:p>
            <a:pPr eaLnBrk="1" hangingPunct="1"/>
            <a:r>
              <a:rPr lang="zh-CN" altLang="en-US" dirty="0"/>
              <a:t>定义：</a:t>
            </a:r>
            <a:endParaRPr lang="en-US" altLang="zh-CN" dirty="0"/>
          </a:p>
          <a:p>
            <a:pPr lvl="1" eaLnBrk="1" hangingPunct="1"/>
            <a:r>
              <a:rPr lang="zh-CN" altLang="en-US" dirty="0"/>
              <a:t>框架是实现整个软件开发活动的基础，并且那些与过程有关的角色、职责的定义以及实现也都离不开框架的支持</a:t>
            </a:r>
            <a:endParaRPr lang="en-US" altLang="zh-CN" dirty="0"/>
          </a:p>
          <a:p>
            <a:pPr eaLnBrk="1" hangingPunct="1"/>
            <a:r>
              <a:rPr lang="zh-CN" altLang="en-US" dirty="0"/>
              <a:t>两个方面的内容</a:t>
            </a:r>
            <a:endParaRPr lang="en-US" altLang="zh-CN" dirty="0"/>
          </a:p>
          <a:p>
            <a:pPr lvl="1" eaLnBrk="1" hangingPunct="1"/>
            <a:r>
              <a:rPr lang="zh-CN" altLang="en-US" dirty="0"/>
              <a:t>组织及管理框架</a:t>
            </a:r>
            <a:endParaRPr lang="en-US" altLang="zh-CN" dirty="0"/>
          </a:p>
          <a:p>
            <a:pPr lvl="1" eaLnBrk="1" hangingPunct="1"/>
            <a:r>
              <a:rPr lang="zh-CN" altLang="en-US" dirty="0"/>
              <a:t>技术及工具框架</a:t>
            </a:r>
            <a:endParaRPr lang="en-US" altLang="zh-CN" dirty="0"/>
          </a:p>
          <a:p>
            <a:pPr eaLnBrk="1" hangingPunct="1"/>
            <a:r>
              <a:rPr lang="zh-CN" altLang="en-US" dirty="0"/>
              <a:t>软件过程环境</a:t>
            </a:r>
            <a:endParaRPr lang="en-US" altLang="zh-CN" dirty="0"/>
          </a:p>
          <a:p>
            <a:pPr lvl="1" eaLnBrk="1" hangingPunct="1"/>
            <a:r>
              <a:rPr lang="zh-CN" altLang="en-US" dirty="0"/>
              <a:t>组织、管理的角色和职责</a:t>
            </a:r>
            <a:endParaRPr lang="en-US" altLang="zh-CN" dirty="0"/>
          </a:p>
          <a:p>
            <a:pPr lvl="1" eaLnBrk="1" hangingPunct="1"/>
            <a:r>
              <a:rPr lang="zh-CN" altLang="en-US" dirty="0"/>
              <a:t>技术环境</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p:txBody>
          <a:bodyPr vert="horz" wrap="square" lIns="0" tIns="45720" rIns="0" bIns="0" anchor="b" anchorCtr="0"/>
          <a:p>
            <a:pPr eaLnBrk="1" hangingPunct="1"/>
            <a:r>
              <a:rPr lang="zh-CN" altLang="en-US" b="1" dirty="0"/>
              <a:t>软件过程框架</a:t>
            </a:r>
            <a:endParaRPr lang="zh-CN" altLang="en-US" dirty="0"/>
          </a:p>
        </p:txBody>
      </p:sp>
      <p:sp>
        <p:nvSpPr>
          <p:cNvPr id="29699" name="内容占位符 15"/>
          <p:cNvSpPr>
            <a:spLocks noGrp="1"/>
          </p:cNvSpPr>
          <p:nvPr>
            <p:ph idx="1"/>
          </p:nvPr>
        </p:nvSpPr>
        <p:spPr/>
        <p:txBody>
          <a:bodyPr vert="horz" wrap="square" lIns="91440" tIns="45720" rIns="91440" bIns="45720" anchor="t" anchorCtr="0"/>
          <a:p>
            <a:r>
              <a:rPr lang="zh-CN" altLang="en-US" dirty="0"/>
              <a:t>组织与管理框架：过程改进活动及角色与职责</a:t>
            </a:r>
            <a:endParaRPr lang="en-US" altLang="zh-CN" dirty="0"/>
          </a:p>
          <a:p>
            <a:r>
              <a:rPr lang="zh-CN" altLang="en-US" dirty="0"/>
              <a:t>技术与工具框架：技术及自动化活动工具</a:t>
            </a:r>
            <a:endParaRPr lang="en-US" altLang="zh-CN" dirty="0"/>
          </a:p>
          <a:p>
            <a:r>
              <a:rPr lang="zh-CN" altLang="en-US" dirty="0"/>
              <a:t>框架活动：</a:t>
            </a:r>
            <a:endParaRPr lang="en-US" altLang="zh-CN" dirty="0"/>
          </a:p>
          <a:p>
            <a:pPr lvl="1"/>
            <a:r>
              <a:rPr lang="zh-CN" altLang="en-US" dirty="0"/>
              <a:t>沟通</a:t>
            </a:r>
            <a:endParaRPr lang="en-US" altLang="zh-CN" dirty="0"/>
          </a:p>
          <a:p>
            <a:pPr lvl="1"/>
            <a:r>
              <a:rPr lang="zh-CN" altLang="en-US" dirty="0"/>
              <a:t>策划</a:t>
            </a:r>
            <a:endParaRPr lang="en-US" altLang="zh-CN" dirty="0"/>
          </a:p>
          <a:p>
            <a:pPr lvl="1"/>
            <a:r>
              <a:rPr lang="zh-CN" altLang="en-US" dirty="0"/>
              <a:t>建模</a:t>
            </a:r>
            <a:endParaRPr lang="en-US" altLang="zh-CN" dirty="0"/>
          </a:p>
          <a:p>
            <a:pPr lvl="1"/>
            <a:r>
              <a:rPr lang="zh-CN" altLang="en-US" dirty="0"/>
              <a:t>构建</a:t>
            </a:r>
            <a:endParaRPr lang="en-US" altLang="zh-CN" dirty="0"/>
          </a:p>
          <a:p>
            <a:pPr lvl="1"/>
            <a:r>
              <a:rPr lang="zh-CN" altLang="en-US" dirty="0"/>
              <a:t>部署</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内容占位符 2"/>
          <p:cNvSpPr>
            <a:spLocks noGrp="1"/>
          </p:cNvSpPr>
          <p:nvPr>
            <p:ph idx="1"/>
          </p:nvPr>
        </p:nvSpPr>
        <p:spPr>
          <a:xfrm>
            <a:off x="457200" y="750570"/>
            <a:ext cx="8229600" cy="5574030"/>
          </a:xfrm>
        </p:spPr>
        <p:txBody>
          <a:bodyPr vert="horz" wrap="square" lIns="91440" tIns="45720" rIns="91440" bIns="45720" anchor="t" anchorCtr="0"/>
          <a:p>
            <a:r>
              <a:rPr lang="zh-CN" altLang="zh-CN" dirty="0">
                <a:sym typeface="+mn-ea"/>
              </a:rPr>
              <a:t>软件过程框架包括一组普适的过程、活动和任务。具体包括：</a:t>
            </a:r>
            <a:endParaRPr lang="zh-CN" altLang="zh-CN" dirty="0"/>
          </a:p>
          <a:p>
            <a:pPr lvl="1"/>
            <a:r>
              <a:rPr lang="zh-CN" altLang="zh-CN" dirty="0"/>
              <a:t>系统语境的过程</a:t>
            </a:r>
            <a:endParaRPr lang="en-US" altLang="zh-CN" dirty="0"/>
          </a:p>
          <a:p>
            <a:pPr lvl="2"/>
            <a:r>
              <a:rPr lang="zh-CN" altLang="zh-CN" dirty="0"/>
              <a:t>协议过程组</a:t>
            </a:r>
            <a:r>
              <a:rPr lang="zh-CN" altLang="en-US" dirty="0"/>
              <a:t>（</a:t>
            </a:r>
            <a:r>
              <a:rPr lang="en-US" altLang="zh-CN" dirty="0"/>
              <a:t>2</a:t>
            </a:r>
            <a:r>
              <a:rPr lang="zh-CN" altLang="zh-CN" dirty="0"/>
              <a:t>个过程</a:t>
            </a:r>
            <a:r>
              <a:rPr lang="zh-CN" altLang="en-US" dirty="0"/>
              <a:t>，</a:t>
            </a:r>
            <a:r>
              <a:rPr lang="en-US" altLang="zh-CN" dirty="0"/>
              <a:t>13</a:t>
            </a:r>
            <a:r>
              <a:rPr lang="zh-CN" altLang="zh-CN" dirty="0"/>
              <a:t>个活动</a:t>
            </a:r>
            <a:r>
              <a:rPr lang="zh-CN" altLang="en-US" dirty="0"/>
              <a:t>，</a:t>
            </a:r>
            <a:r>
              <a:rPr lang="en-US" altLang="zh-CN" dirty="0"/>
              <a:t>52</a:t>
            </a:r>
            <a:r>
              <a:rPr lang="zh-CN" altLang="zh-CN" dirty="0"/>
              <a:t>个任务</a:t>
            </a:r>
            <a:r>
              <a:rPr lang="zh-CN" altLang="en-US" dirty="0"/>
              <a:t>）</a:t>
            </a:r>
            <a:endParaRPr lang="en-US" altLang="zh-CN" dirty="0"/>
          </a:p>
          <a:p>
            <a:pPr lvl="2"/>
            <a:r>
              <a:rPr lang="zh-CN" altLang="zh-CN" dirty="0"/>
              <a:t>项目过程组</a:t>
            </a:r>
            <a:r>
              <a:rPr lang="zh-CN" altLang="en-US" dirty="0"/>
              <a:t>（</a:t>
            </a:r>
            <a:r>
              <a:rPr lang="en-US" altLang="zh-CN" dirty="0"/>
              <a:t>7</a:t>
            </a:r>
            <a:r>
              <a:rPr lang="zh-CN" altLang="zh-CN" dirty="0"/>
              <a:t>个过程</a:t>
            </a:r>
            <a:r>
              <a:rPr lang="zh-CN" altLang="en-US" dirty="0"/>
              <a:t>，</a:t>
            </a:r>
            <a:r>
              <a:rPr lang="en-US" altLang="zh-CN" dirty="0"/>
              <a:t>23</a:t>
            </a:r>
            <a:r>
              <a:rPr lang="zh-CN" altLang="zh-CN" dirty="0"/>
              <a:t>个活动</a:t>
            </a:r>
            <a:r>
              <a:rPr lang="zh-CN" altLang="en-US" dirty="0"/>
              <a:t>，</a:t>
            </a:r>
            <a:r>
              <a:rPr lang="en-US" altLang="zh-CN" dirty="0"/>
              <a:t>72</a:t>
            </a:r>
            <a:r>
              <a:rPr lang="zh-CN" altLang="zh-CN" dirty="0"/>
              <a:t>个任务</a:t>
            </a:r>
            <a:r>
              <a:rPr lang="zh-CN" altLang="en-US" dirty="0"/>
              <a:t>）</a:t>
            </a:r>
            <a:endParaRPr lang="en-US" altLang="zh-CN" dirty="0"/>
          </a:p>
          <a:p>
            <a:pPr lvl="2"/>
            <a:r>
              <a:rPr lang="zh-CN" altLang="zh-CN" dirty="0"/>
              <a:t>技术过程组</a:t>
            </a:r>
            <a:r>
              <a:rPr lang="zh-CN" altLang="en-US" dirty="0"/>
              <a:t>（</a:t>
            </a:r>
            <a:r>
              <a:rPr lang="en-US" altLang="zh-CN" dirty="0"/>
              <a:t>11</a:t>
            </a:r>
            <a:r>
              <a:rPr lang="zh-CN" altLang="zh-CN" dirty="0"/>
              <a:t>个过程</a:t>
            </a:r>
            <a:r>
              <a:rPr lang="zh-CN" altLang="en-US" dirty="0"/>
              <a:t>，</a:t>
            </a:r>
            <a:r>
              <a:rPr lang="en-US" altLang="zh-CN" dirty="0"/>
              <a:t>26</a:t>
            </a:r>
            <a:r>
              <a:rPr lang="zh-CN" altLang="zh-CN" dirty="0"/>
              <a:t>个活动</a:t>
            </a:r>
            <a:r>
              <a:rPr lang="zh-CN" altLang="en-US" dirty="0"/>
              <a:t>，</a:t>
            </a:r>
            <a:r>
              <a:rPr lang="en-US" altLang="zh-CN" dirty="0"/>
              <a:t>64</a:t>
            </a:r>
            <a:r>
              <a:rPr lang="zh-CN" altLang="zh-CN" dirty="0"/>
              <a:t>个任务</a:t>
            </a:r>
            <a:r>
              <a:rPr lang="zh-CN" altLang="en-US" dirty="0"/>
              <a:t>）</a:t>
            </a:r>
            <a:endParaRPr lang="en-US" altLang="zh-CN" dirty="0"/>
          </a:p>
          <a:p>
            <a:pPr lvl="2"/>
            <a:r>
              <a:rPr lang="zh-CN" altLang="zh-CN" dirty="0"/>
              <a:t>组织上项目使能过程组</a:t>
            </a:r>
            <a:r>
              <a:rPr lang="zh-CN" altLang="en-US" dirty="0"/>
              <a:t>（</a:t>
            </a:r>
            <a:r>
              <a:rPr lang="en-US" altLang="zh-CN" dirty="0"/>
              <a:t>5</a:t>
            </a:r>
            <a:r>
              <a:rPr lang="zh-CN" altLang="zh-CN" dirty="0"/>
              <a:t>个过程</a:t>
            </a:r>
            <a:r>
              <a:rPr lang="zh-CN" altLang="en-US" dirty="0"/>
              <a:t>，</a:t>
            </a:r>
            <a:r>
              <a:rPr lang="en-US" altLang="zh-CN" dirty="0"/>
              <a:t>15</a:t>
            </a:r>
            <a:r>
              <a:rPr lang="zh-CN" altLang="zh-CN" dirty="0"/>
              <a:t>个活动</a:t>
            </a:r>
            <a:r>
              <a:rPr lang="zh-CN" altLang="en-US" dirty="0"/>
              <a:t>，</a:t>
            </a:r>
            <a:r>
              <a:rPr lang="en-US" altLang="zh-CN" dirty="0"/>
              <a:t>48</a:t>
            </a:r>
            <a:r>
              <a:rPr lang="zh-CN" altLang="zh-CN" dirty="0"/>
              <a:t>个任务</a:t>
            </a:r>
            <a:r>
              <a:rPr lang="zh-CN" altLang="en-US" dirty="0"/>
              <a:t>）</a:t>
            </a:r>
            <a:endParaRPr lang="en-US" altLang="zh-CN" dirty="0"/>
          </a:p>
          <a:p>
            <a:pPr lvl="1"/>
            <a:r>
              <a:rPr lang="zh-CN" altLang="zh-CN" dirty="0"/>
              <a:t>针对软件开发的过程</a:t>
            </a:r>
            <a:endParaRPr lang="en-US" altLang="zh-CN" dirty="0"/>
          </a:p>
          <a:p>
            <a:pPr lvl="2"/>
            <a:r>
              <a:rPr lang="zh-CN" altLang="zh-CN" dirty="0"/>
              <a:t>软件实现过程组</a:t>
            </a:r>
            <a:r>
              <a:rPr lang="zh-CN" altLang="en-US" dirty="0"/>
              <a:t>（</a:t>
            </a:r>
            <a:r>
              <a:rPr lang="en-US" altLang="zh-CN" dirty="0"/>
              <a:t>7</a:t>
            </a:r>
            <a:r>
              <a:rPr lang="zh-CN" altLang="zh-CN" dirty="0"/>
              <a:t>个过程</a:t>
            </a:r>
            <a:r>
              <a:rPr lang="zh-CN" altLang="en-US" dirty="0"/>
              <a:t>，</a:t>
            </a:r>
            <a:r>
              <a:rPr lang="en-US" altLang="zh-CN" dirty="0"/>
              <a:t>7</a:t>
            </a:r>
            <a:r>
              <a:rPr lang="zh-CN" altLang="zh-CN" dirty="0"/>
              <a:t>个活动</a:t>
            </a:r>
            <a:r>
              <a:rPr lang="zh-CN" altLang="en-US" dirty="0"/>
              <a:t>，</a:t>
            </a:r>
            <a:r>
              <a:rPr lang="en-US" altLang="zh-CN" dirty="0"/>
              <a:t>39</a:t>
            </a:r>
            <a:r>
              <a:rPr lang="zh-CN" altLang="zh-CN" dirty="0"/>
              <a:t>个任务</a:t>
            </a:r>
            <a:r>
              <a:rPr lang="zh-CN" altLang="en-US" dirty="0"/>
              <a:t>）</a:t>
            </a:r>
            <a:endParaRPr lang="en-US" altLang="zh-CN" dirty="0"/>
          </a:p>
          <a:p>
            <a:pPr lvl="2"/>
            <a:r>
              <a:rPr lang="zh-CN" altLang="zh-CN" dirty="0"/>
              <a:t>软件支持过程组</a:t>
            </a:r>
            <a:r>
              <a:rPr lang="zh-CN" altLang="en-US" dirty="0"/>
              <a:t>（</a:t>
            </a:r>
            <a:r>
              <a:rPr lang="en-US" altLang="zh-CN" dirty="0"/>
              <a:t>8</a:t>
            </a:r>
            <a:r>
              <a:rPr lang="zh-CN" altLang="zh-CN" dirty="0"/>
              <a:t>个过程</a:t>
            </a:r>
            <a:r>
              <a:rPr lang="zh-CN" altLang="en-US" dirty="0"/>
              <a:t>，</a:t>
            </a:r>
            <a:r>
              <a:rPr lang="en-US" altLang="zh-CN" dirty="0"/>
              <a:t>25</a:t>
            </a:r>
            <a:r>
              <a:rPr lang="zh-CN" altLang="zh-CN" dirty="0"/>
              <a:t>个活动</a:t>
            </a:r>
            <a:r>
              <a:rPr lang="zh-CN" altLang="en-US" dirty="0"/>
              <a:t>，</a:t>
            </a:r>
            <a:r>
              <a:rPr lang="en-US" altLang="zh-CN" dirty="0"/>
              <a:t>68</a:t>
            </a:r>
            <a:r>
              <a:rPr lang="zh-CN" altLang="zh-CN" dirty="0"/>
              <a:t>个任务</a:t>
            </a:r>
            <a:r>
              <a:rPr lang="zh-CN" altLang="en-US" dirty="0"/>
              <a:t>）</a:t>
            </a:r>
            <a:endParaRPr lang="en-US" altLang="zh-CN" dirty="0"/>
          </a:p>
          <a:p>
            <a:pPr lvl="2"/>
            <a:r>
              <a:rPr lang="zh-CN" altLang="zh-CN" dirty="0"/>
              <a:t>软件复用过程组</a:t>
            </a:r>
            <a:r>
              <a:rPr lang="zh-CN" altLang="en-US" dirty="0"/>
              <a:t>（</a:t>
            </a:r>
            <a:r>
              <a:rPr lang="en-US" altLang="zh-CN" dirty="0"/>
              <a:t>3</a:t>
            </a:r>
            <a:r>
              <a:rPr lang="zh-CN" altLang="zh-CN" dirty="0"/>
              <a:t>个过程</a:t>
            </a:r>
            <a:r>
              <a:rPr lang="zh-CN" altLang="en-US" dirty="0"/>
              <a:t>，</a:t>
            </a:r>
            <a:r>
              <a:rPr lang="en-US" altLang="zh-CN" dirty="0"/>
              <a:t>14</a:t>
            </a:r>
            <a:r>
              <a:rPr lang="zh-CN" altLang="zh-CN" dirty="0"/>
              <a:t>个活动</a:t>
            </a:r>
            <a:r>
              <a:rPr lang="zh-CN" altLang="en-US" dirty="0"/>
              <a:t>，</a:t>
            </a:r>
            <a:r>
              <a:rPr lang="en-US" altLang="zh-CN" dirty="0"/>
              <a:t>62</a:t>
            </a:r>
            <a:r>
              <a:rPr lang="zh-CN" altLang="zh-CN" dirty="0"/>
              <a:t>个任务</a:t>
            </a:r>
            <a:r>
              <a:rPr lang="zh-CN" altLang="en-US" dirty="0"/>
              <a:t>）</a:t>
            </a:r>
            <a:endParaRPr lang="zh-CN" altLang="en-US" dirty="0"/>
          </a:p>
          <a:p>
            <a:pPr lvl="2"/>
            <a:endParaRPr lang="en-US" altLang="zh-CN" dirty="0"/>
          </a:p>
          <a:p>
            <a:pPr marL="668020" lvl="2" indent="-633730">
              <a:buNone/>
            </a:pPr>
            <a:r>
              <a:rPr lang="en-US" altLang="zh-CN" b="1" dirty="0"/>
              <a:t>整个系统的生存周期包括了43个过程、123个活动和405项任务。</a:t>
            </a:r>
            <a:endParaRPr lang="en-US" altLang="zh-CN"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p:nvPr>
        </p:nvSpPr>
        <p:spPr/>
        <p:txBody>
          <a:bodyPr vert="horz" wrap="square" lIns="0" tIns="45720" rIns="0" bIns="0" anchor="b" anchorCtr="0"/>
          <a:p>
            <a:pPr>
              <a:buNone/>
            </a:pPr>
            <a:r>
              <a:rPr lang="en-US" altLang="zh-CN" dirty="0"/>
              <a:t>2.3</a:t>
            </a:r>
            <a:r>
              <a:rPr lang="zh-CN" altLang="en-US" dirty="0"/>
              <a:t>软件过程选择与</a:t>
            </a:r>
            <a:r>
              <a:rPr lang="zh-CN" altLang="en-US" dirty="0"/>
              <a:t>评估</a:t>
            </a:r>
            <a:endParaRPr lang="zh-CN" altLang="en-US" dirty="0"/>
          </a:p>
        </p:txBody>
      </p:sp>
      <p:sp>
        <p:nvSpPr>
          <p:cNvPr id="31747" name="内容占位符 2"/>
          <p:cNvSpPr>
            <a:spLocks noGrp="1"/>
          </p:cNvSpPr>
          <p:nvPr>
            <p:ph idx="1"/>
          </p:nvPr>
        </p:nvSpPr>
        <p:spPr/>
        <p:txBody>
          <a:bodyPr vert="horz" wrap="square" lIns="91440" tIns="45720" rIns="91440" bIns="45720" anchor="t" anchorCtr="0"/>
          <a:p>
            <a:r>
              <a:rPr lang="zh-CN" altLang="en-US" b="1" dirty="0">
                <a:sym typeface="+mn-ea"/>
              </a:rPr>
              <a:t>软件过程选择</a:t>
            </a:r>
            <a:endParaRPr lang="zh-CN" altLang="en-US" b="1" dirty="0"/>
          </a:p>
          <a:p>
            <a:pPr lvl="1"/>
            <a:r>
              <a:rPr lang="zh-CN" altLang="en-US" dirty="0"/>
              <a:t>把软件看成产品，必然注重软件的质量，决定了软件过程、周期和成本。</a:t>
            </a:r>
            <a:endParaRPr lang="en-US" altLang="zh-CN" dirty="0"/>
          </a:p>
          <a:p>
            <a:pPr lvl="1"/>
            <a:r>
              <a:rPr lang="zh-CN" altLang="en-US" dirty="0"/>
              <a:t>产品依赖过程，其就是过程定义的一系列活动和任务的结果。</a:t>
            </a:r>
            <a:endParaRPr lang="en-US" altLang="zh-CN" dirty="0"/>
          </a:p>
          <a:p>
            <a:pPr lvl="1"/>
            <a:r>
              <a:rPr lang="zh-CN" altLang="en-US" dirty="0"/>
              <a:t>软件产品越复杂，其开发周期也越长，开发成本越高。</a:t>
            </a:r>
            <a:endParaRPr lang="zh-CN" altLang="en-US" dirty="0"/>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lvl="1"/>
            <a:r>
              <a:rPr lang="en-US" altLang="zh-CN" sz="2600" dirty="0">
                <a:sym typeface="+mn-ea"/>
              </a:rPr>
              <a:t>当软件比较复杂，开发周期比较长（一般持续一年及以上），开发成本比较高时，团队就要选择重型软件过程，比如螺旋模型或者统一过程模型等。</a:t>
            </a:r>
            <a:endParaRPr lang="zh-CN" altLang="en-US" sz="2600" dirty="0"/>
          </a:p>
          <a:p>
            <a:pPr lvl="1"/>
            <a:r>
              <a:rPr lang="en-US" altLang="zh-CN" sz="2600" dirty="0">
                <a:sym typeface="+mn-ea"/>
              </a:rPr>
              <a:t>当软件较为简单或需求比较稳定时，一般开发周期也比较短（三个月以内），开发人员也比较少（一般4-8人），这样的软件就可以采用轻型软件过程，比如极限编程方法或者瀑布模型等。</a:t>
            </a:r>
            <a:endParaRPr lang="en-US" altLang="zh-CN" sz="2600" dirty="0"/>
          </a:p>
          <a:p>
            <a:endParaRPr lang="zh-CN" altLang="en-US" sz="2600" dirty="0"/>
          </a:p>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p:nvPr>
        </p:nvSpPr>
        <p:spPr/>
        <p:txBody>
          <a:bodyPr vert="horz" wrap="square" lIns="0" tIns="45720" rIns="0" bIns="0" anchor="b" anchorCtr="0"/>
          <a:p>
            <a:r>
              <a:rPr lang="zh-CN" altLang="en-US" dirty="0"/>
              <a:t>软件过程评估</a:t>
            </a:r>
            <a:endParaRPr lang="zh-CN" altLang="en-US" dirty="0"/>
          </a:p>
        </p:txBody>
      </p:sp>
      <p:sp>
        <p:nvSpPr>
          <p:cNvPr id="32771" name="内容占位符 2"/>
          <p:cNvSpPr>
            <a:spLocks noGrp="1"/>
          </p:cNvSpPr>
          <p:nvPr>
            <p:ph idx="1"/>
          </p:nvPr>
        </p:nvSpPr>
        <p:spPr/>
        <p:txBody>
          <a:bodyPr vert="horz" wrap="square" lIns="91440" tIns="45720" rIns="91440" bIns="45720" anchor="t" anchorCtr="0"/>
          <a:p>
            <a:r>
              <a:rPr lang="zh-CN" altLang="en-US" dirty="0"/>
              <a:t>产品与过程</a:t>
            </a:r>
            <a:endParaRPr lang="en-US" altLang="zh-CN" dirty="0"/>
          </a:p>
          <a:p>
            <a:pPr lvl="1"/>
            <a:r>
              <a:rPr lang="zh-CN" altLang="en-US" dirty="0"/>
              <a:t>选择软件过程</a:t>
            </a:r>
            <a:endParaRPr lang="en-US" altLang="zh-CN" dirty="0"/>
          </a:p>
          <a:p>
            <a:r>
              <a:rPr lang="zh-CN" altLang="en-US" dirty="0"/>
              <a:t>过程评估</a:t>
            </a:r>
            <a:endParaRPr lang="en-US" altLang="zh-CN" dirty="0"/>
          </a:p>
          <a:p>
            <a:pPr lvl="1"/>
            <a:r>
              <a:rPr lang="en-US" altLang="zh-CN" dirty="0"/>
              <a:t>CMMI/CMM</a:t>
            </a:r>
            <a:endParaRPr lang="en-US" altLang="zh-CN" dirty="0"/>
          </a:p>
          <a:p>
            <a:pPr lvl="1"/>
            <a:r>
              <a:rPr lang="en-US" altLang="zh-CN" dirty="0"/>
              <a:t>ISO9001:2000</a:t>
            </a:r>
            <a:endParaRPr lang="en-US" altLang="zh-CN" dirty="0"/>
          </a:p>
          <a:p>
            <a:r>
              <a:rPr lang="zh-CN" altLang="en-US" dirty="0"/>
              <a:t>个人软件过程</a:t>
            </a:r>
            <a:endParaRPr lang="en-US" altLang="zh-CN" dirty="0"/>
          </a:p>
          <a:p>
            <a:r>
              <a:rPr lang="zh-CN" altLang="en-US" dirty="0"/>
              <a:t>团队软件过程</a:t>
            </a:r>
            <a:endParaRPr lang="zh-CN" altLang="en-US" dirty="0"/>
          </a:p>
        </p:txBody>
      </p:sp>
      <p:pic>
        <p:nvPicPr>
          <p:cNvPr id="32772" name="图片 1"/>
          <p:cNvPicPr>
            <a:picLocks noChangeAspect="1"/>
          </p:cNvPicPr>
          <p:nvPr/>
        </p:nvPicPr>
        <p:blipFill>
          <a:blip r:embed="rId1"/>
          <a:srcRect b="16557"/>
          <a:stretch>
            <a:fillRect/>
          </a:stretch>
        </p:blipFill>
        <p:spPr>
          <a:xfrm>
            <a:off x="2990215" y="2080260"/>
            <a:ext cx="5535930" cy="329311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1"/>
          <p:cNvSpPr>
            <a:spLocks noGrp="1"/>
          </p:cNvSpPr>
          <p:nvPr>
            <p:ph type="title"/>
          </p:nvPr>
        </p:nvSpPr>
        <p:spPr>
          <a:xfrm>
            <a:off x="457200" y="704850"/>
            <a:ext cx="8229600" cy="814070"/>
          </a:xfrm>
        </p:spPr>
        <p:txBody>
          <a:bodyPr vert="horz" wrap="square" lIns="0" tIns="45720" rIns="0" bIns="0" anchor="b" anchorCtr="0"/>
          <a:p>
            <a:r>
              <a:rPr lang="zh-CN" altLang="en-US" dirty="0"/>
              <a:t>个人软件过程（</a:t>
            </a:r>
            <a:r>
              <a:rPr lang="en-US" altLang="zh-CN" dirty="0"/>
              <a:t>PSP</a:t>
            </a:r>
            <a:r>
              <a:rPr lang="zh-CN" altLang="en-US" dirty="0"/>
              <a:t>）</a:t>
            </a:r>
            <a:endParaRPr lang="zh-CN" altLang="en-US" dirty="0"/>
          </a:p>
        </p:txBody>
      </p:sp>
      <p:sp>
        <p:nvSpPr>
          <p:cNvPr id="3" name="内容占位符 2"/>
          <p:cNvSpPr>
            <a:spLocks noGrp="1"/>
          </p:cNvSpPr>
          <p:nvPr>
            <p:ph idx="1"/>
          </p:nvPr>
        </p:nvSpPr>
        <p:spPr>
          <a:xfrm>
            <a:off x="457200" y="1663700"/>
            <a:ext cx="8229600" cy="4661535"/>
          </a:xfrm>
        </p:spPr>
        <p:txBody>
          <a:bodyPr vert="horz" wrap="square" lIns="91440" tIns="45720" rIns="91440" bIns="45720" numCol="1" anchor="t" anchorCtr="0" compatLnSpc="1"/>
          <a:lstStyle/>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PSP0</a:t>
            </a:r>
            <a:r>
              <a:rPr kumimoji="0" lang="zh-CN" altLang="zh-CN" sz="2600" b="0" i="0" u="none" strike="noStrike" kern="1200" cap="none" spc="0" normalizeH="0" baseline="0" noProof="0" dirty="0" smtClean="0">
                <a:ln>
                  <a:noFill/>
                </a:ln>
                <a:solidFill>
                  <a:schemeClr val="tx1"/>
                </a:solidFill>
                <a:effectLst/>
                <a:uLnTx/>
                <a:uFillTx/>
                <a:latin typeface="+mn-lt"/>
                <a:ea typeface="+mn-ea"/>
                <a:cs typeface="+mn-cs"/>
              </a:rPr>
              <a:t>是</a:t>
            </a:r>
            <a:r>
              <a:rPr kumimoji="0" lang="en-US" altLang="zh-CN" sz="2600" b="0" i="0" u="none" strike="noStrike" kern="1200" cap="none" spc="0" normalizeH="0" baseline="0" noProof="0" dirty="0">
                <a:ln>
                  <a:noFill/>
                </a:ln>
                <a:solidFill>
                  <a:schemeClr val="tx1"/>
                </a:solidFill>
                <a:effectLst/>
                <a:uLnTx/>
                <a:uFillTx/>
                <a:latin typeface="+mn-lt"/>
                <a:ea typeface="+mn-ea"/>
                <a:cs typeface="+mn-cs"/>
              </a:rPr>
              <a:t>PSP</a:t>
            </a:r>
            <a:r>
              <a:rPr kumimoji="0" lang="zh-CN" altLang="zh-CN" sz="2600" b="0" i="0" u="none" strike="noStrike" kern="1200" cap="none" spc="0" normalizeH="0" baseline="0" noProof="0" dirty="0">
                <a:ln>
                  <a:noFill/>
                </a:ln>
                <a:solidFill>
                  <a:schemeClr val="tx1"/>
                </a:solidFill>
                <a:effectLst/>
                <a:uLnTx/>
                <a:uFillTx/>
                <a:latin typeface="+mn-lt"/>
                <a:ea typeface="+mn-ea"/>
                <a:cs typeface="+mn-cs"/>
              </a:rPr>
              <a:t>的个人度量过程，其目的是建立个体</a:t>
            </a:r>
            <a:r>
              <a:rPr kumimoji="0" lang="zh-CN" altLang="zh-CN" sz="2600" b="0" i="0" u="none" strike="noStrike" kern="1200" cap="none" spc="0" normalizeH="0" baseline="0" noProof="0" dirty="0" smtClean="0">
                <a:ln>
                  <a:noFill/>
                </a:ln>
                <a:solidFill>
                  <a:schemeClr val="tx1"/>
                </a:solidFill>
                <a:effectLst/>
                <a:uLnTx/>
                <a:uFillTx/>
                <a:latin typeface="+mn-lt"/>
                <a:ea typeface="+mn-ea"/>
                <a:cs typeface="+mn-cs"/>
              </a:rPr>
              <a:t>过程</a:t>
            </a:r>
            <a:r>
              <a:rPr kumimoji="0" lang="zh-CN" altLang="en-US" sz="2600" b="0" i="0" u="none" strike="noStrike" kern="1200" cap="none" spc="0" normalizeH="0" baseline="0" noProof="0" dirty="0" smtClean="0">
                <a:ln>
                  <a:noFill/>
                </a:ln>
                <a:solidFill>
                  <a:schemeClr val="tx1"/>
                </a:solidFill>
                <a:effectLst/>
                <a:uLnTx/>
                <a:uFillTx/>
                <a:latin typeface="+mn-ea"/>
                <a:ea typeface="+mn-ea"/>
                <a:cs typeface="+mn-cs"/>
              </a:rPr>
              <a:t>基线。</a:t>
            </a:r>
            <a:endParaRPr kumimoji="0" lang="en-US" altLang="zh-CN" sz="2600" b="0" i="0" u="none" strike="noStrike" kern="1200" cap="none" spc="0" normalizeH="0" baseline="0" noProof="0" dirty="0" smtClean="0">
              <a:ln>
                <a:noFill/>
              </a:ln>
              <a:solidFill>
                <a:schemeClr val="tx1"/>
              </a:solidFill>
              <a:effectLst/>
              <a:uLnTx/>
              <a:uFillTx/>
              <a:latin typeface="+mn-ea"/>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r>
              <a:rPr kumimoji="0" lang="en-US" altLang="zh-CN" sz="2600" b="0" i="0" u="none" strike="noStrike" kern="1200" cap="none" spc="0" normalizeH="0" baseline="0" noProof="0" dirty="0">
                <a:ln>
                  <a:noFill/>
                </a:ln>
                <a:solidFill>
                  <a:schemeClr val="tx1"/>
                </a:solidFill>
                <a:effectLst/>
                <a:uLnTx/>
                <a:uFillTx/>
                <a:latin typeface="+mn-lt"/>
                <a:ea typeface="+mn-ea"/>
                <a:cs typeface="+mn-cs"/>
              </a:rPr>
              <a:t>PSP1</a:t>
            </a:r>
            <a:r>
              <a:rPr kumimoji="0" lang="zh-CN" altLang="zh-CN" sz="2600" b="0" i="0" u="none" strike="noStrike" kern="1200" cap="none" spc="0" normalizeH="0" baseline="0" noProof="0" dirty="0">
                <a:ln>
                  <a:noFill/>
                </a:ln>
                <a:solidFill>
                  <a:schemeClr val="tx1"/>
                </a:solidFill>
                <a:effectLst/>
                <a:uLnTx/>
                <a:uFillTx/>
                <a:latin typeface="+mn-lt"/>
                <a:ea typeface="+mn-ea"/>
                <a:cs typeface="+mn-cs"/>
              </a:rPr>
              <a:t>是个人规划过程，引入了基于估计的计划方法</a:t>
            </a: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PROBE</a:t>
            </a:r>
            <a:r>
              <a:rPr kumimoji="0" lang="zh-CN" altLang="zh-CN"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600" b="0" i="0" u="none" strike="noStrike" kern="1200" cap="none" spc="0" normalizeH="0" baseline="0" noProof="0" dirty="0">
                <a:ln>
                  <a:noFill/>
                </a:ln>
                <a:solidFill>
                  <a:schemeClr val="tx1"/>
                </a:solidFill>
                <a:effectLst/>
                <a:uLnTx/>
                <a:uFillTx/>
                <a:latin typeface="+mn-lt"/>
                <a:ea typeface="+mn-ea"/>
                <a:cs typeface="+mn-cs"/>
              </a:rPr>
              <a:t>用自己的历史数据来预测新</a:t>
            </a:r>
            <a:r>
              <a:rPr kumimoji="0" lang="zh-CN" altLang="zh-CN" sz="2600" b="0" i="0" u="none" strike="noStrike" kern="1200" cap="none" spc="0" normalizeH="0" baseline="0" noProof="0" dirty="0" smtClean="0">
                <a:ln>
                  <a:noFill/>
                </a:ln>
                <a:solidFill>
                  <a:schemeClr val="tx1"/>
                </a:solidFill>
                <a:effectLst/>
                <a:uLnTx/>
                <a:uFillTx/>
                <a:latin typeface="+mn-lt"/>
                <a:ea typeface="+mn-ea"/>
                <a:cs typeface="+mn-cs"/>
              </a:rPr>
              <a:t>程序大小和开发</a:t>
            </a:r>
            <a:r>
              <a:rPr kumimoji="0" lang="zh-CN" altLang="zh-CN" sz="2600" b="0" i="0" u="none" strike="noStrike" kern="1200" cap="none" spc="0" normalizeH="0" baseline="0" noProof="0" dirty="0">
                <a:ln>
                  <a:noFill/>
                </a:ln>
                <a:solidFill>
                  <a:schemeClr val="tx1"/>
                </a:solidFill>
                <a:effectLst/>
                <a:uLnTx/>
                <a:uFillTx/>
                <a:latin typeface="+mn-lt"/>
                <a:ea typeface="+mn-ea"/>
                <a:cs typeface="+mn-cs"/>
              </a:rPr>
              <a:t>时间，并使用线性回归</a:t>
            </a:r>
            <a:r>
              <a:rPr kumimoji="0" lang="zh-CN" altLang="zh-CN" sz="2600" b="0" i="0" u="none" strike="noStrike" kern="1200" cap="none" spc="0" normalizeH="0" baseline="0" noProof="0" dirty="0" smtClean="0">
                <a:ln>
                  <a:noFill/>
                </a:ln>
                <a:solidFill>
                  <a:schemeClr val="tx1"/>
                </a:solidFill>
                <a:effectLst/>
                <a:uLnTx/>
                <a:uFillTx/>
                <a:latin typeface="+mn-lt"/>
                <a:ea typeface="+mn-ea"/>
                <a:cs typeface="+mn-cs"/>
              </a:rPr>
              <a:t>方法估计</a:t>
            </a:r>
            <a:r>
              <a:rPr kumimoji="0" lang="zh-CN" altLang="zh-CN" sz="2600" b="0" i="0" u="none" strike="noStrike" kern="1200" cap="none" spc="0" normalizeH="0" baseline="0" noProof="0" dirty="0">
                <a:ln>
                  <a:noFill/>
                </a:ln>
                <a:solidFill>
                  <a:schemeClr val="tx1"/>
                </a:solidFill>
                <a:effectLst/>
                <a:uLnTx/>
                <a:uFillTx/>
                <a:latin typeface="+mn-lt"/>
                <a:ea typeface="+mn-ea"/>
                <a:cs typeface="+mn-cs"/>
              </a:rPr>
              <a:t>参数，确定置信区间以评价预测的可信</a:t>
            </a:r>
            <a:r>
              <a:rPr kumimoji="0" lang="zh-CN" altLang="zh-CN" sz="2600" b="0" i="0" u="none" strike="noStrike" kern="1200" cap="none" spc="0" normalizeH="0" baseline="0" noProof="0" dirty="0" smtClean="0">
                <a:ln>
                  <a:noFill/>
                </a:ln>
                <a:solidFill>
                  <a:schemeClr val="tx1"/>
                </a:solidFill>
                <a:effectLst/>
                <a:uLnTx/>
                <a:uFillTx/>
                <a:latin typeface="+mn-lt"/>
                <a:ea typeface="+mn-ea"/>
                <a:cs typeface="+mn-cs"/>
              </a:rPr>
              <a:t>程度</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r>
              <a:rPr kumimoji="0" lang="en-US" altLang="zh-CN" sz="2600" b="0" i="0" u="none" strike="noStrike" kern="1200" cap="none" spc="0" normalizeH="0" baseline="0" noProof="0" dirty="0">
                <a:ln>
                  <a:noFill/>
                </a:ln>
                <a:solidFill>
                  <a:schemeClr val="tx1"/>
                </a:solidFill>
                <a:effectLst/>
                <a:uLnTx/>
                <a:uFillTx/>
                <a:latin typeface="+mn-lt"/>
                <a:ea typeface="+mn-ea"/>
                <a:cs typeface="+mn-cs"/>
              </a:rPr>
              <a:t>PSP2</a:t>
            </a:r>
            <a:r>
              <a:rPr kumimoji="0" lang="zh-CN" altLang="zh-CN" sz="2600" b="0" i="0" u="none" strike="noStrike" kern="1200" cap="none" spc="0" normalizeH="0" baseline="0" noProof="0" dirty="0">
                <a:ln>
                  <a:noFill/>
                </a:ln>
                <a:solidFill>
                  <a:schemeClr val="tx1"/>
                </a:solidFill>
                <a:effectLst/>
                <a:uLnTx/>
                <a:uFillTx/>
                <a:latin typeface="+mn-lt"/>
                <a:ea typeface="+mn-ea"/>
                <a:cs typeface="+mn-cs"/>
              </a:rPr>
              <a:t>是个人质量管理，根据程序的缺陷建立检测表，按照检测表进行设计复查和代码</a:t>
            </a:r>
            <a:r>
              <a:rPr kumimoji="0" lang="zh-CN" altLang="zh-CN" sz="2600" b="0" i="0" u="none" strike="noStrike" kern="1200" cap="none" spc="0" normalizeH="0" baseline="0" noProof="0" dirty="0" smtClean="0">
                <a:ln>
                  <a:noFill/>
                </a:ln>
                <a:solidFill>
                  <a:schemeClr val="tx1"/>
                </a:solidFill>
                <a:effectLst/>
                <a:uLnTx/>
                <a:uFillTx/>
                <a:latin typeface="+mn-lt"/>
                <a:ea typeface="+mn-ea"/>
                <a:cs typeface="+mn-cs"/>
              </a:rPr>
              <a:t>复查，</a:t>
            </a:r>
            <a:r>
              <a:rPr kumimoji="0" lang="zh-CN" altLang="zh-CN" sz="2600" b="0" i="0" u="none" strike="noStrike" kern="1200" cap="none" spc="0" normalizeH="0" baseline="0" noProof="0" dirty="0">
                <a:ln>
                  <a:noFill/>
                </a:ln>
                <a:solidFill>
                  <a:schemeClr val="tx1"/>
                </a:solidFill>
                <a:effectLst/>
                <a:uLnTx/>
                <a:uFillTx/>
                <a:latin typeface="+mn-lt"/>
                <a:ea typeface="+mn-ea"/>
                <a:cs typeface="+mn-cs"/>
              </a:rPr>
              <a:t>以便及早发现缺陷，使修复缺陷的代价最小</a:t>
            </a:r>
            <a:r>
              <a:rPr kumimoji="0" lang="zh-CN" altLang="zh-CN"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Char char=""/>
              <a:defRPr/>
            </a:pPr>
            <a:r>
              <a:rPr kumimoji="0" lang="en-US" altLang="zh-CN" sz="2600" b="0" i="0" u="none" strike="noStrike" kern="1200" cap="none" spc="0" normalizeH="0" baseline="0" noProof="0" dirty="0">
                <a:ln>
                  <a:noFill/>
                </a:ln>
                <a:solidFill>
                  <a:schemeClr val="tx1"/>
                </a:solidFill>
                <a:effectLst/>
                <a:uLnTx/>
                <a:uFillTx/>
                <a:latin typeface="+mn-lt"/>
                <a:ea typeface="+mn-ea"/>
                <a:cs typeface="+mn-cs"/>
              </a:rPr>
              <a:t>PSP3</a:t>
            </a:r>
            <a:r>
              <a:rPr kumimoji="0" lang="zh-CN" altLang="zh-CN" sz="2600" b="0" i="0" u="none" strike="noStrike" kern="1200" cap="none" spc="0" normalizeH="0" baseline="0" noProof="0" dirty="0">
                <a:ln>
                  <a:noFill/>
                </a:ln>
                <a:solidFill>
                  <a:schemeClr val="tx1"/>
                </a:solidFill>
                <a:effectLst/>
                <a:uLnTx/>
                <a:uFillTx/>
                <a:latin typeface="+mn-lt"/>
                <a:ea typeface="+mn-ea"/>
                <a:cs typeface="+mn-cs"/>
              </a:rPr>
              <a:t>的目标是把个体开发小程序所能达到的生产效率和生产质量，延伸到大型</a:t>
            </a:r>
            <a:r>
              <a:rPr kumimoji="0" lang="zh-CN" altLang="zh-CN" sz="2600" b="0" i="0" u="none" strike="noStrike" kern="1200" cap="none" spc="0" normalizeH="0" baseline="0" noProof="0" dirty="0" smtClean="0">
                <a:ln>
                  <a:noFill/>
                </a:ln>
                <a:solidFill>
                  <a:schemeClr val="tx1"/>
                </a:solidFill>
                <a:effectLst/>
                <a:uLnTx/>
                <a:uFillTx/>
                <a:latin typeface="+mn-lt"/>
                <a:ea typeface="+mn-ea"/>
                <a:cs typeface="+mn-cs"/>
              </a:rPr>
              <a:t>程序</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a:xfrm>
            <a:off x="457200" y="476885"/>
            <a:ext cx="8229600" cy="1143000"/>
          </a:xfrm>
        </p:spPr>
        <p:txBody>
          <a:bodyPr vert="horz" wrap="square" lIns="0" tIns="45720" rIns="0" bIns="0" anchor="b" anchorCtr="0"/>
          <a:p>
            <a:r>
              <a:rPr lang="zh-CN" altLang="en-US" dirty="0"/>
              <a:t>团队软件过程</a:t>
            </a:r>
            <a:r>
              <a:rPr lang="en-US" altLang="zh-CN" dirty="0"/>
              <a:t>(TSP)</a:t>
            </a:r>
            <a:endParaRPr lang="zh-CN" altLang="en-US" dirty="0"/>
          </a:p>
        </p:txBody>
      </p:sp>
      <p:sp>
        <p:nvSpPr>
          <p:cNvPr id="34819" name="内容占位符 2"/>
          <p:cNvSpPr>
            <a:spLocks noGrp="1"/>
          </p:cNvSpPr>
          <p:nvPr>
            <p:ph idx="1"/>
          </p:nvPr>
        </p:nvSpPr>
        <p:spPr/>
        <p:txBody>
          <a:bodyPr vert="horz" wrap="square" lIns="91440" tIns="45720" rIns="91440" bIns="45720" anchor="t" anchorCtr="0"/>
          <a:p>
            <a:r>
              <a:rPr lang="en-US" altLang="zh-CN" dirty="0"/>
              <a:t>TSP </a:t>
            </a:r>
            <a:r>
              <a:rPr lang="zh-CN" altLang="zh-CN" dirty="0"/>
              <a:t>采用了循环递增的开发策略，整个软件生产过程由多个循环出现的开发周期组成，每个开发周期划分出若干个相对独立的阶段。</a:t>
            </a:r>
            <a:endParaRPr lang="en-US" altLang="zh-CN" dirty="0"/>
          </a:p>
          <a:p>
            <a:r>
              <a:rPr lang="en-US" altLang="zh-CN" dirty="0"/>
              <a:t>TSP </a:t>
            </a:r>
            <a:r>
              <a:rPr lang="zh-CN" altLang="zh-CN" dirty="0"/>
              <a:t>提供了如下方法：</a:t>
            </a:r>
            <a:endParaRPr lang="zh-CN" altLang="zh-CN" dirty="0"/>
          </a:p>
          <a:p>
            <a:pPr lvl="1"/>
            <a:r>
              <a:rPr lang="zh-CN" altLang="zh-CN" dirty="0"/>
              <a:t>计划评审</a:t>
            </a:r>
            <a:endParaRPr lang="en-US" altLang="zh-CN" dirty="0"/>
          </a:p>
          <a:p>
            <a:pPr lvl="1"/>
            <a:r>
              <a:rPr lang="zh-CN" altLang="zh-CN" dirty="0"/>
              <a:t>设计和编码标准</a:t>
            </a:r>
            <a:endParaRPr lang="en-US" altLang="zh-CN" dirty="0"/>
          </a:p>
          <a:p>
            <a:pPr lvl="1"/>
            <a:r>
              <a:rPr lang="zh-CN" altLang="zh-CN" dirty="0"/>
              <a:t>设计和代码评审方法</a:t>
            </a:r>
            <a:endParaRPr lang="en-US" altLang="zh-CN" dirty="0"/>
          </a:p>
          <a:p>
            <a:pPr lvl="1"/>
            <a:r>
              <a:rPr lang="zh-CN" altLang="zh-CN" dirty="0"/>
              <a:t>缺陷评审</a:t>
            </a:r>
            <a:endParaRPr lang="en-US" altLang="zh-CN" dirty="0"/>
          </a:p>
          <a:p>
            <a:pPr lvl="1"/>
            <a:r>
              <a:rPr lang="zh-CN" altLang="en-US" dirty="0"/>
              <a:t>质量分析</a:t>
            </a:r>
            <a:endParaRPr lang="en-US" altLang="zh-CN" dirty="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0" y="333375"/>
            <a:ext cx="9144000" cy="1087120"/>
          </a:xfrm>
        </p:spPr>
        <p:txBody>
          <a:bodyPr vert="horz" wrap="square" lIns="0" tIns="45720" rIns="0" bIns="0" anchor="b" anchorCtr="0"/>
          <a:p>
            <a:pPr eaLnBrk="1" hangingPunct="1"/>
            <a:r>
              <a:rPr lang="zh-CN" altLang="en-US" dirty="0"/>
              <a:t>第</a:t>
            </a:r>
            <a:r>
              <a:rPr lang="en-US" altLang="zh-CN" dirty="0"/>
              <a:t>1</a:t>
            </a:r>
            <a:r>
              <a:rPr lang="zh-CN" altLang="en-US" dirty="0"/>
              <a:t>章  软件工程概述</a:t>
            </a:r>
            <a:endParaRPr lang="zh-CN" altLang="en-US" dirty="0"/>
          </a:p>
        </p:txBody>
      </p:sp>
      <p:sp>
        <p:nvSpPr>
          <p:cNvPr id="10243" name="内容占位符 2"/>
          <p:cNvSpPr>
            <a:spLocks noGrp="1"/>
          </p:cNvSpPr>
          <p:nvPr>
            <p:ph idx="1"/>
          </p:nvPr>
        </p:nvSpPr>
        <p:spPr>
          <a:xfrm>
            <a:off x="457200" y="1692910"/>
            <a:ext cx="8229600" cy="4631690"/>
          </a:xfrm>
        </p:spPr>
        <p:txBody>
          <a:bodyPr vert="horz" wrap="square" lIns="91440" tIns="45720" rIns="91440" bIns="45720" anchor="t" anchorCtr="0"/>
          <a:p>
            <a:pPr eaLnBrk="1" hangingPunct="1"/>
            <a:r>
              <a:rPr lang="zh-CN" altLang="en-US" sz="3200" b="1" dirty="0">
                <a:sym typeface="+mn-ea"/>
              </a:rPr>
              <a:t>内容提要：</a:t>
            </a:r>
            <a:endParaRPr lang="zh-CN" altLang="en-US" sz="3200" b="1" dirty="0"/>
          </a:p>
          <a:p>
            <a:pPr lvl="1" eaLnBrk="1" hangingPunct="1"/>
            <a:r>
              <a:rPr lang="zh-CN" altLang="en-US" sz="2950" dirty="0"/>
              <a:t>关于软件</a:t>
            </a:r>
            <a:endParaRPr lang="en-US" altLang="zh-CN" sz="2950" dirty="0"/>
          </a:p>
          <a:p>
            <a:pPr lvl="1" eaLnBrk="1" hangingPunct="1"/>
            <a:r>
              <a:rPr lang="zh-CN" altLang="en-US" sz="2950" dirty="0"/>
              <a:t>关于软件工程</a:t>
            </a:r>
            <a:endParaRPr lang="en-US" altLang="zh-CN" sz="2950" dirty="0"/>
          </a:p>
          <a:p>
            <a:pPr lvl="1" eaLnBrk="1" hangingPunct="1"/>
            <a:r>
              <a:rPr lang="zh-CN" altLang="en-US" sz="2950" dirty="0"/>
              <a:t>软件工程基本原理与基本原则</a:t>
            </a:r>
            <a:endParaRPr lang="en-US" altLang="zh-CN" sz="2950" dirty="0"/>
          </a:p>
          <a:p>
            <a:pPr lvl="1" eaLnBrk="1" hangingPunct="1"/>
            <a:r>
              <a:rPr lang="zh-CN" altLang="en-US" sz="2950" dirty="0"/>
              <a:t>软件工程</a:t>
            </a:r>
            <a:r>
              <a:rPr lang="zh-CN" altLang="en-US" sz="2950" dirty="0"/>
              <a:t>范型</a:t>
            </a:r>
            <a:endParaRPr lang="zh-CN" altLang="en-US" sz="2950" dirty="0"/>
          </a:p>
          <a:p>
            <a:pPr lvl="1" eaLnBrk="1" hangingPunct="1"/>
            <a:r>
              <a:rPr lang="zh-CN" altLang="en-US" sz="2950" dirty="0"/>
              <a:t>软件工程基本</a:t>
            </a:r>
            <a:r>
              <a:rPr lang="zh-CN" altLang="en-US" sz="2950" dirty="0"/>
              <a:t>活动</a:t>
            </a:r>
            <a:endParaRPr lang="zh-CN" altLang="en-US" sz="295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1"/>
          <p:cNvSpPr>
            <a:spLocks noGrp="1"/>
          </p:cNvSpPr>
          <p:nvPr>
            <p:ph type="title"/>
          </p:nvPr>
        </p:nvSpPr>
        <p:spPr/>
        <p:txBody>
          <a:bodyPr vert="horz" wrap="square" lIns="0" tIns="45720" rIns="0" bIns="0" anchor="b" anchorCtr="0"/>
          <a:p>
            <a:pPr eaLnBrk="1" hangingPunct="1"/>
            <a:r>
              <a:rPr lang="en-US" altLang="zh-CN" b="1" dirty="0"/>
              <a:t>2.4</a:t>
            </a:r>
            <a:r>
              <a:rPr lang="zh-CN" altLang="en-US" b="1" dirty="0"/>
              <a:t>软件能力成熟度模型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CMM(Capability Maturity Model)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是指</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能力成熟度模型</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CMM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是由美国卡内基－梅隆大学的软件工程研究所（</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SEI</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）开发的软件成熟度模型。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思想：管理软件过程的方法不当引起的问题，导致新软件技术的运用并不会自动提高软件的生产率和质量。</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CMM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为软件企业的过程能力提供了一个阶梯式的改进框架，它基于过去所有软件工程过程改进的成果，吸取了以往软件工程的经验教训，提供了一个基于过程改进的框架。</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能力成熟度模型集成（</a:t>
            </a:r>
            <a:r>
              <a:rPr kumimoji="0" lang="en-US" sz="2600" b="0" i="0" u="none" strike="noStrike" kern="1200" cap="none" spc="0" normalizeH="0" baseline="0" noProof="0" dirty="0" smtClean="0">
                <a:ln>
                  <a:noFill/>
                </a:ln>
                <a:solidFill>
                  <a:schemeClr val="tx1"/>
                </a:solidFill>
                <a:effectLst/>
                <a:uLnTx/>
                <a:uFillTx/>
                <a:latin typeface="+mn-ea"/>
                <a:ea typeface="+mn-ea"/>
                <a:cs typeface="+mn-cs"/>
              </a:rPr>
              <a:t>CMMI</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--Capability Maturity Model Integration</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）是</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CMM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模型的最新版本。</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Rectangle 2"/>
          <p:cNvSpPr>
            <a:spLocks noGrp="1"/>
          </p:cNvSpPr>
          <p:nvPr>
            <p:ph type="title"/>
          </p:nvPr>
        </p:nvSpPr>
        <p:spPr/>
        <p:txBody>
          <a:bodyPr vert="horz" wrap="square" lIns="0" tIns="45720" rIns="0" bIns="0" anchor="b" anchorCtr="0"/>
          <a:p>
            <a:pPr eaLnBrk="1" hangingPunct="1"/>
            <a:r>
              <a:rPr lang="zh-CN" altLang="en-US" dirty="0"/>
              <a:t>什么是</a:t>
            </a:r>
            <a:r>
              <a:rPr lang="en-US" altLang="zh-CN" dirty="0"/>
              <a:t>CMM</a:t>
            </a:r>
            <a:r>
              <a:rPr lang="zh-CN" altLang="en-US" dirty="0"/>
              <a:t>？</a:t>
            </a:r>
            <a:endParaRPr lang="zh-CN" altLang="en-US" dirty="0"/>
          </a:p>
        </p:txBody>
      </p:sp>
      <p:sp>
        <p:nvSpPr>
          <p:cNvPr id="34819" name="Rectangle 3"/>
          <p:cNvSpPr>
            <a:spLocks noGrp="1"/>
          </p:cNvSpPr>
          <p:nvPr>
            <p:ph idx="1"/>
          </p:nvPr>
        </p:nvSpPr>
        <p:spPr/>
        <p:txBody>
          <a:bodyPr vert="horz" wrap="square" lIns="91440" tIns="45720" rIns="91440" bIns="45720" anchor="t" anchorCtr="0"/>
          <a:p>
            <a:pPr eaLnBrk="1" hangingPunct="1">
              <a:lnSpc>
                <a:spcPct val="90000"/>
              </a:lnSpc>
            </a:pPr>
            <a:r>
              <a:rPr lang="zh-CN" altLang="en-US" sz="2800" dirty="0"/>
              <a:t>为企业的发展规定过程成熟级别，分为</a:t>
            </a:r>
            <a:r>
              <a:rPr lang="en-US" altLang="zh-CN" sz="2800" dirty="0"/>
              <a:t>5</a:t>
            </a:r>
            <a:r>
              <a:rPr lang="zh-CN" altLang="en-US" sz="2800" dirty="0"/>
              <a:t>级（</a:t>
            </a:r>
            <a:r>
              <a:rPr lang="en-US" altLang="zh-CN" sz="2800" dirty="0"/>
              <a:t>Version 1.0</a:t>
            </a:r>
            <a:r>
              <a:rPr lang="zh-CN" altLang="en-US" sz="2800" dirty="0"/>
              <a:t>）：</a:t>
            </a:r>
            <a:endParaRPr lang="zh-CN" altLang="en-US" sz="2800" dirty="0"/>
          </a:p>
          <a:p>
            <a:pPr lvl="1" eaLnBrk="1" hangingPunct="1">
              <a:lnSpc>
                <a:spcPct val="90000"/>
              </a:lnSpc>
            </a:pPr>
            <a:r>
              <a:rPr lang="zh-CN" altLang="en-US" dirty="0"/>
              <a:t>初始级（</a:t>
            </a:r>
            <a:r>
              <a:rPr lang="en-US" altLang="zh-CN" dirty="0"/>
              <a:t>Initial</a:t>
            </a:r>
            <a:r>
              <a:rPr lang="zh-CN" altLang="en-US" dirty="0"/>
              <a:t>）：一般企业皆具有</a:t>
            </a:r>
            <a:endParaRPr lang="zh-CN" altLang="en-US" dirty="0"/>
          </a:p>
          <a:p>
            <a:pPr lvl="1" eaLnBrk="1" hangingPunct="1">
              <a:lnSpc>
                <a:spcPct val="90000"/>
              </a:lnSpc>
            </a:pPr>
            <a:r>
              <a:rPr lang="zh-CN" altLang="en-US" dirty="0"/>
              <a:t>可重复级（</a:t>
            </a:r>
            <a:r>
              <a:rPr lang="en-US" altLang="zh-CN" dirty="0"/>
              <a:t>Repeatable</a:t>
            </a:r>
            <a:r>
              <a:rPr lang="zh-CN" altLang="en-US" dirty="0"/>
              <a:t>）：成功经验可以重复</a:t>
            </a:r>
            <a:endParaRPr lang="zh-CN" altLang="en-US" dirty="0"/>
          </a:p>
          <a:p>
            <a:pPr lvl="1" eaLnBrk="1" hangingPunct="1">
              <a:lnSpc>
                <a:spcPct val="90000"/>
              </a:lnSpc>
            </a:pPr>
            <a:r>
              <a:rPr lang="zh-CN" altLang="en-US" dirty="0"/>
              <a:t>定义级（</a:t>
            </a:r>
            <a:r>
              <a:rPr lang="en-US" altLang="zh-CN" dirty="0"/>
              <a:t>Defined</a:t>
            </a:r>
            <a:r>
              <a:rPr lang="zh-CN" altLang="en-US" dirty="0"/>
              <a:t>）：一套完整的企业过程，人员自觉遵守（培训）</a:t>
            </a:r>
            <a:endParaRPr lang="zh-CN" altLang="en-US" dirty="0"/>
          </a:p>
          <a:p>
            <a:pPr lvl="1" eaLnBrk="1" hangingPunct="1">
              <a:lnSpc>
                <a:spcPct val="90000"/>
              </a:lnSpc>
            </a:pPr>
            <a:r>
              <a:rPr lang="zh-CN" altLang="en-US" dirty="0"/>
              <a:t>管理级（</a:t>
            </a:r>
            <a:r>
              <a:rPr lang="en-US" altLang="zh-CN" dirty="0"/>
              <a:t>Managed</a:t>
            </a:r>
            <a:r>
              <a:rPr lang="zh-CN" altLang="en-US" dirty="0"/>
              <a:t>）：过程</a:t>
            </a:r>
            <a:r>
              <a:rPr lang="en-US" altLang="zh-CN" dirty="0"/>
              <a:t>&amp;</a:t>
            </a:r>
            <a:r>
              <a:rPr lang="zh-CN" altLang="en-US" dirty="0"/>
              <a:t>产品可度量和控制</a:t>
            </a:r>
            <a:endParaRPr lang="zh-CN" altLang="en-US" dirty="0"/>
          </a:p>
          <a:p>
            <a:pPr lvl="1" eaLnBrk="1" hangingPunct="1">
              <a:lnSpc>
                <a:spcPct val="90000"/>
              </a:lnSpc>
            </a:pPr>
            <a:r>
              <a:rPr lang="zh-CN" altLang="en-US" dirty="0"/>
              <a:t>优化级（</a:t>
            </a:r>
            <a:r>
              <a:rPr lang="en-US" altLang="zh-CN" dirty="0"/>
              <a:t>Optimizing</a:t>
            </a:r>
            <a:r>
              <a:rPr lang="zh-CN" altLang="en-US" dirty="0"/>
              <a:t>）：过程持续改进</a:t>
            </a:r>
            <a:endParaRPr lang="zh-CN" altLang="en-US" dirty="0"/>
          </a:p>
          <a:p>
            <a:pPr eaLnBrk="1" hangingPunct="1">
              <a:lnSpc>
                <a:spcPct val="90000"/>
              </a:lnSpc>
            </a:pPr>
            <a:r>
              <a:rPr lang="zh-CN" altLang="en-US" sz="2800" dirty="0"/>
              <a:t>从无序到有序、从特殊到一般、从定性管理到定量管理、最终达到动态优化</a:t>
            </a:r>
            <a:endParaRPr lang="zh-CN" altLang="en-US" sz="2800" dirty="0"/>
          </a:p>
          <a:p>
            <a:pPr eaLnBrk="1" hangingPunct="1">
              <a:lnSpc>
                <a:spcPct val="90000"/>
              </a:lnSpc>
            </a:pPr>
            <a:endParaRPr lang="en-US" altLang="zh-CN" sz="2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p:cNvSpPr>
          <p:nvPr>
            <p:ph type="title"/>
          </p:nvPr>
        </p:nvSpPr>
        <p:spPr>
          <a:xfrm>
            <a:off x="457200" y="704850"/>
            <a:ext cx="8229600" cy="817245"/>
          </a:xfrm>
        </p:spPr>
        <p:txBody>
          <a:bodyPr vert="horz" wrap="square" lIns="0" tIns="45720" rIns="0" bIns="0" anchor="b" anchorCtr="0"/>
          <a:p>
            <a:pPr eaLnBrk="1" hangingPunct="1"/>
            <a:r>
              <a:rPr lang="en-US" altLang="zh-CN" dirty="0"/>
              <a:t>CMM</a:t>
            </a:r>
            <a:r>
              <a:rPr lang="zh-CN" altLang="en-US" dirty="0"/>
              <a:t>基本</a:t>
            </a:r>
            <a:r>
              <a:rPr lang="zh-CN" altLang="en-US" dirty="0"/>
              <a:t>内容</a:t>
            </a:r>
            <a:endParaRPr lang="zh-CN" altLang="en-US" dirty="0"/>
          </a:p>
        </p:txBody>
      </p:sp>
      <p:sp>
        <p:nvSpPr>
          <p:cNvPr id="214019" name="AutoShape 3"/>
          <p:cNvSpPr>
            <a:spLocks noChangeArrowheads="1"/>
          </p:cNvSpPr>
          <p:nvPr/>
        </p:nvSpPr>
        <p:spPr bwMode="auto">
          <a:xfrm>
            <a:off x="463550" y="5416550"/>
            <a:ext cx="2425700" cy="901700"/>
          </a:xfrm>
          <a:prstGeom prst="roundRect">
            <a:avLst>
              <a:gd name="adj" fmla="val 12495"/>
            </a:avLst>
          </a:prstGeom>
          <a:solidFill>
            <a:schemeClr val="bg1"/>
          </a:solidFill>
          <a:ln w="12700">
            <a:solidFill>
              <a:schemeClr val="tx1"/>
            </a:solidFill>
            <a:round/>
          </a:ln>
          <a:effectLst>
            <a:outerShdw dist="107763" dir="2700000" algn="ctr" rotWithShape="0">
              <a:schemeClr val="bg2"/>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5844" name="Rectangle 4"/>
          <p:cNvSpPr/>
          <p:nvPr/>
        </p:nvSpPr>
        <p:spPr>
          <a:xfrm>
            <a:off x="381000" y="1676400"/>
            <a:ext cx="7162800" cy="4114800"/>
          </a:xfrm>
          <a:prstGeom prst="rect">
            <a:avLst/>
          </a:prstGeom>
          <a:noFill/>
          <a:ln w="12700">
            <a:noFill/>
          </a:ln>
        </p:spPr>
        <p:txBody>
          <a:bodyPr wrap="none" anchor="ctr" anchorCtr="0"/>
          <a:p>
            <a:endParaRPr lang="zh-CN" altLang="en-US" dirty="0">
              <a:latin typeface="Constantia" panose="02030602050306030303" pitchFamily="18" charset="0"/>
            </a:endParaRPr>
          </a:p>
        </p:txBody>
      </p:sp>
      <p:sp>
        <p:nvSpPr>
          <p:cNvPr id="214021" name="AutoShape 5"/>
          <p:cNvSpPr>
            <a:spLocks noChangeArrowheads="1"/>
          </p:cNvSpPr>
          <p:nvPr/>
        </p:nvSpPr>
        <p:spPr bwMode="auto">
          <a:xfrm>
            <a:off x="1758950" y="4502150"/>
            <a:ext cx="2425700" cy="901700"/>
          </a:xfrm>
          <a:prstGeom prst="roundRect">
            <a:avLst>
              <a:gd name="adj" fmla="val 12495"/>
            </a:avLst>
          </a:prstGeom>
          <a:solidFill>
            <a:schemeClr val="bg1"/>
          </a:solidFill>
          <a:ln w="12700">
            <a:solidFill>
              <a:schemeClr val="tx1"/>
            </a:solidFill>
            <a:round/>
          </a:ln>
          <a:effectLst>
            <a:outerShdw dist="107763" dir="2700000" algn="ctr" rotWithShape="0">
              <a:schemeClr val="bg2"/>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5846" name="Rectangle 6"/>
          <p:cNvSpPr/>
          <p:nvPr/>
        </p:nvSpPr>
        <p:spPr>
          <a:xfrm>
            <a:off x="457200" y="1828800"/>
            <a:ext cx="7162800" cy="4114800"/>
          </a:xfrm>
          <a:prstGeom prst="rect">
            <a:avLst/>
          </a:prstGeom>
          <a:noFill/>
          <a:ln w="12700">
            <a:noFill/>
          </a:ln>
        </p:spPr>
        <p:txBody>
          <a:bodyPr wrap="none" anchor="ctr" anchorCtr="0"/>
          <a:p>
            <a:endParaRPr lang="zh-CN" altLang="en-US" dirty="0">
              <a:latin typeface="Constantia" panose="02030602050306030303" pitchFamily="18" charset="0"/>
            </a:endParaRPr>
          </a:p>
        </p:txBody>
      </p:sp>
      <p:sp>
        <p:nvSpPr>
          <p:cNvPr id="35847" name="Rectangle 7"/>
          <p:cNvSpPr/>
          <p:nvPr/>
        </p:nvSpPr>
        <p:spPr>
          <a:xfrm>
            <a:off x="1906588" y="4497388"/>
            <a:ext cx="2054225" cy="363537"/>
          </a:xfrm>
          <a:prstGeom prst="rect">
            <a:avLst/>
          </a:prstGeom>
          <a:noFill/>
          <a:ln w="12700">
            <a:noFill/>
          </a:ln>
        </p:spPr>
        <p:txBody>
          <a:bodyPr lIns="90488" tIns="44450" rIns="90488" bIns="44450">
            <a:spAutoFit/>
          </a:bodyPr>
          <a:p>
            <a:pPr eaLnBrk="0" hangingPunct="0">
              <a:spcBef>
                <a:spcPct val="50000"/>
              </a:spcBef>
            </a:pPr>
            <a:r>
              <a:rPr lang="en-US" altLang="zh-CN" b="1" dirty="0">
                <a:latin typeface="Arial" panose="020B0604020202020204" pitchFamily="34" charset="0"/>
              </a:rPr>
              <a:t>2. Repeatable</a:t>
            </a:r>
            <a:endParaRPr lang="en-US" altLang="zh-CN" b="1" dirty="0">
              <a:latin typeface="Arial" panose="020B0604020202020204" pitchFamily="34" charset="0"/>
            </a:endParaRPr>
          </a:p>
        </p:txBody>
      </p:sp>
      <p:sp>
        <p:nvSpPr>
          <p:cNvPr id="214024" name="AutoShape 8"/>
          <p:cNvSpPr>
            <a:spLocks noChangeArrowheads="1"/>
          </p:cNvSpPr>
          <p:nvPr/>
        </p:nvSpPr>
        <p:spPr bwMode="auto">
          <a:xfrm>
            <a:off x="3359150" y="3587750"/>
            <a:ext cx="2425700" cy="901700"/>
          </a:xfrm>
          <a:prstGeom prst="roundRect">
            <a:avLst>
              <a:gd name="adj" fmla="val 12495"/>
            </a:avLst>
          </a:prstGeom>
          <a:solidFill>
            <a:schemeClr val="bg1"/>
          </a:solidFill>
          <a:ln w="12700">
            <a:solidFill>
              <a:schemeClr val="tx1"/>
            </a:solidFill>
            <a:round/>
          </a:ln>
          <a:effectLst>
            <a:outerShdw dist="107763" dir="2700000" algn="ctr" rotWithShape="0">
              <a:schemeClr val="bg2"/>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14025" name="AutoShape 9"/>
          <p:cNvSpPr>
            <a:spLocks noChangeArrowheads="1"/>
          </p:cNvSpPr>
          <p:nvPr/>
        </p:nvSpPr>
        <p:spPr bwMode="auto">
          <a:xfrm>
            <a:off x="5035550" y="2673350"/>
            <a:ext cx="2120900" cy="901700"/>
          </a:xfrm>
          <a:prstGeom prst="roundRect">
            <a:avLst>
              <a:gd name="adj" fmla="val 12495"/>
            </a:avLst>
          </a:prstGeom>
          <a:solidFill>
            <a:schemeClr val="bg1"/>
          </a:solidFill>
          <a:ln w="12700">
            <a:solidFill>
              <a:schemeClr val="tx1"/>
            </a:solidFill>
            <a:round/>
          </a:ln>
          <a:effectLst>
            <a:outerShdw dist="107763" dir="2700000" algn="ctr" rotWithShape="0">
              <a:schemeClr val="bg2"/>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5850" name="Rectangle 10"/>
          <p:cNvSpPr/>
          <p:nvPr/>
        </p:nvSpPr>
        <p:spPr>
          <a:xfrm>
            <a:off x="1066800" y="2286000"/>
            <a:ext cx="7162800" cy="4114800"/>
          </a:xfrm>
          <a:prstGeom prst="rect">
            <a:avLst/>
          </a:prstGeom>
          <a:noFill/>
          <a:ln w="12700">
            <a:noFill/>
          </a:ln>
        </p:spPr>
        <p:txBody>
          <a:bodyPr wrap="none" anchor="ctr" anchorCtr="0"/>
          <a:p>
            <a:endParaRPr lang="zh-CN" altLang="en-US" dirty="0">
              <a:latin typeface="Constantia" panose="02030602050306030303" pitchFamily="18" charset="0"/>
            </a:endParaRPr>
          </a:p>
        </p:txBody>
      </p:sp>
      <p:sp>
        <p:nvSpPr>
          <p:cNvPr id="35851" name="Rectangle 11"/>
          <p:cNvSpPr/>
          <p:nvPr/>
        </p:nvSpPr>
        <p:spPr>
          <a:xfrm>
            <a:off x="839788" y="5411788"/>
            <a:ext cx="1216025" cy="363537"/>
          </a:xfrm>
          <a:prstGeom prst="rect">
            <a:avLst/>
          </a:prstGeom>
          <a:noFill/>
          <a:ln w="12700">
            <a:noFill/>
          </a:ln>
        </p:spPr>
        <p:txBody>
          <a:bodyPr lIns="90488" tIns="44450" rIns="90488" bIns="44450">
            <a:spAutoFit/>
          </a:bodyPr>
          <a:p>
            <a:pPr eaLnBrk="0" hangingPunct="0">
              <a:spcBef>
                <a:spcPct val="50000"/>
              </a:spcBef>
            </a:pPr>
            <a:r>
              <a:rPr lang="en-US" altLang="zh-CN" b="1" dirty="0">
                <a:latin typeface="Arial" panose="020B0604020202020204" pitchFamily="34" charset="0"/>
              </a:rPr>
              <a:t>1. Initial</a:t>
            </a:r>
            <a:endParaRPr lang="en-US" altLang="zh-CN" b="1" dirty="0">
              <a:latin typeface="Arial" panose="020B0604020202020204" pitchFamily="34" charset="0"/>
            </a:endParaRPr>
          </a:p>
        </p:txBody>
      </p:sp>
      <p:sp>
        <p:nvSpPr>
          <p:cNvPr id="35852" name="Rectangle 12"/>
          <p:cNvSpPr/>
          <p:nvPr/>
        </p:nvSpPr>
        <p:spPr>
          <a:xfrm>
            <a:off x="3735388" y="3582988"/>
            <a:ext cx="2054225" cy="363537"/>
          </a:xfrm>
          <a:prstGeom prst="rect">
            <a:avLst/>
          </a:prstGeom>
          <a:noFill/>
          <a:ln w="12700">
            <a:noFill/>
          </a:ln>
        </p:spPr>
        <p:txBody>
          <a:bodyPr lIns="90488" tIns="44450" rIns="90488" bIns="44450">
            <a:spAutoFit/>
          </a:bodyPr>
          <a:p>
            <a:pPr eaLnBrk="0" hangingPunct="0">
              <a:spcBef>
                <a:spcPct val="50000"/>
              </a:spcBef>
            </a:pPr>
            <a:r>
              <a:rPr lang="en-US" altLang="zh-CN" b="1" dirty="0">
                <a:latin typeface="Arial" panose="020B0604020202020204" pitchFamily="34" charset="0"/>
              </a:rPr>
              <a:t>3. Defined</a:t>
            </a:r>
            <a:endParaRPr lang="en-US" altLang="zh-CN" b="1" dirty="0">
              <a:latin typeface="Arial" panose="020B0604020202020204" pitchFamily="34" charset="0"/>
            </a:endParaRPr>
          </a:p>
        </p:txBody>
      </p:sp>
      <p:sp>
        <p:nvSpPr>
          <p:cNvPr id="35853" name="Rectangle 13"/>
          <p:cNvSpPr/>
          <p:nvPr/>
        </p:nvSpPr>
        <p:spPr>
          <a:xfrm>
            <a:off x="5335588" y="2668588"/>
            <a:ext cx="2054225" cy="363537"/>
          </a:xfrm>
          <a:prstGeom prst="rect">
            <a:avLst/>
          </a:prstGeom>
          <a:noFill/>
          <a:ln w="12700">
            <a:noFill/>
          </a:ln>
        </p:spPr>
        <p:txBody>
          <a:bodyPr lIns="90488" tIns="44450" rIns="90488" bIns="44450">
            <a:spAutoFit/>
          </a:bodyPr>
          <a:p>
            <a:pPr eaLnBrk="0" hangingPunct="0">
              <a:spcBef>
                <a:spcPct val="50000"/>
              </a:spcBef>
            </a:pPr>
            <a:r>
              <a:rPr lang="en-US" altLang="zh-CN" b="1" dirty="0">
                <a:latin typeface="Arial" panose="020B0604020202020204" pitchFamily="34" charset="0"/>
              </a:rPr>
              <a:t>4. Managed</a:t>
            </a:r>
            <a:endParaRPr lang="en-US" altLang="zh-CN" b="1" dirty="0">
              <a:latin typeface="Arial" panose="020B0604020202020204" pitchFamily="34" charset="0"/>
            </a:endParaRPr>
          </a:p>
        </p:txBody>
      </p:sp>
      <p:sp>
        <p:nvSpPr>
          <p:cNvPr id="35854" name="Rectangle 14"/>
          <p:cNvSpPr/>
          <p:nvPr/>
        </p:nvSpPr>
        <p:spPr>
          <a:xfrm>
            <a:off x="230188" y="4573588"/>
            <a:ext cx="18256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Disciplined Process</a:t>
            </a:r>
            <a:endParaRPr lang="en-US" altLang="zh-CN" dirty="0">
              <a:latin typeface="Arial" panose="020B0604020202020204" pitchFamily="34" charset="0"/>
            </a:endParaRPr>
          </a:p>
        </p:txBody>
      </p:sp>
      <p:sp>
        <p:nvSpPr>
          <p:cNvPr id="35855" name="Rectangle 15"/>
          <p:cNvSpPr/>
          <p:nvPr/>
        </p:nvSpPr>
        <p:spPr>
          <a:xfrm>
            <a:off x="1677988" y="3430588"/>
            <a:ext cx="1825625" cy="912812"/>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Standard, Consistent Process</a:t>
            </a:r>
            <a:endParaRPr lang="en-US" altLang="zh-CN" dirty="0">
              <a:latin typeface="Arial" panose="020B0604020202020204" pitchFamily="34" charset="0"/>
            </a:endParaRPr>
          </a:p>
        </p:txBody>
      </p:sp>
      <p:sp>
        <p:nvSpPr>
          <p:cNvPr id="35856" name="Rectangle 16"/>
          <p:cNvSpPr/>
          <p:nvPr/>
        </p:nvSpPr>
        <p:spPr>
          <a:xfrm>
            <a:off x="3430588" y="2820988"/>
            <a:ext cx="18256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Predictable Process</a:t>
            </a:r>
            <a:endParaRPr lang="en-US" altLang="zh-CN" dirty="0">
              <a:latin typeface="Arial" panose="020B0604020202020204" pitchFamily="34" charset="0"/>
            </a:endParaRPr>
          </a:p>
        </p:txBody>
      </p:sp>
      <p:sp>
        <p:nvSpPr>
          <p:cNvPr id="35857" name="Rectangle 17"/>
          <p:cNvSpPr/>
          <p:nvPr/>
        </p:nvSpPr>
        <p:spPr>
          <a:xfrm>
            <a:off x="4802188" y="1677988"/>
            <a:ext cx="1825625" cy="912812"/>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Continuously Improving Process</a:t>
            </a:r>
            <a:endParaRPr lang="en-US" altLang="zh-CN" dirty="0">
              <a:latin typeface="Arial" panose="020B0604020202020204" pitchFamily="34" charset="0"/>
            </a:endParaRPr>
          </a:p>
        </p:txBody>
      </p:sp>
      <p:sp>
        <p:nvSpPr>
          <p:cNvPr id="35858" name="Arc 18"/>
          <p:cNvSpPr/>
          <p:nvPr/>
        </p:nvSpPr>
        <p:spPr>
          <a:xfrm>
            <a:off x="1144588" y="5030788"/>
            <a:ext cx="609600" cy="457200"/>
          </a:xfrm>
          <a:custGeom>
            <a:avLst/>
            <a:gdLst>
              <a:gd name="txL" fmla="*/ 0 w 21600"/>
              <a:gd name="txT" fmla="*/ 0 h 21600"/>
              <a:gd name="txR" fmla="*/ 21600 w 21600"/>
              <a:gd name="txB" fmla="*/ 21600 h 21600"/>
            </a:gdLst>
            <a:ahLst/>
            <a:cxnLst>
              <a:cxn ang="0">
                <a:pos x="0" y="2147483647"/>
              </a:cxn>
              <a:cxn ang="0">
                <a:pos x="2147483647" y="0"/>
              </a:cxn>
              <a:cxn ang="0">
                <a:pos x="2147483647" y="2147483647"/>
              </a:cxn>
            </a:cxnLst>
            <a:rect l="txL" t="txT" r="txR" b="txB"/>
            <a:pathLst>
              <a:path w="21600" h="21600" fill="none">
                <a:moveTo>
                  <a:pt x="0" y="21600"/>
                </a:moveTo>
                <a:cubicBezTo>
                  <a:pt x="0" y="9692"/>
                  <a:pt x="9636" y="30"/>
                  <a:pt x="21544" y="0"/>
                </a:cubicBezTo>
              </a:path>
              <a:path w="21600" h="21600" stroke="0">
                <a:moveTo>
                  <a:pt x="0" y="21600"/>
                </a:moveTo>
                <a:cubicBezTo>
                  <a:pt x="0" y="9692"/>
                  <a:pt x="9636" y="30"/>
                  <a:pt x="21544" y="0"/>
                </a:cubicBezTo>
                <a:lnTo>
                  <a:pt x="21600" y="21600"/>
                </a:lnTo>
                <a:lnTo>
                  <a:pt x="0" y="21600"/>
                </a:lnTo>
                <a:close/>
              </a:path>
            </a:pathLst>
          </a:custGeom>
          <a:noFill/>
          <a:ln w="25400" cap="rnd" cmpd="sng">
            <a:solidFill>
              <a:schemeClr val="tx1">
                <a:alpha val="100000"/>
              </a:schemeClr>
            </a:solidFill>
            <a:prstDash val="solid"/>
            <a:round/>
            <a:headEnd type="none" w="med" len="med"/>
            <a:tailEnd type="triangle" w="med" len="med"/>
          </a:ln>
        </p:spPr>
        <p:txBody>
          <a:bodyPr/>
          <a:p>
            <a:endParaRPr lang="zh-CN" altLang="en-US"/>
          </a:p>
        </p:txBody>
      </p:sp>
      <p:sp>
        <p:nvSpPr>
          <p:cNvPr id="35859" name="Arc 19"/>
          <p:cNvSpPr/>
          <p:nvPr/>
        </p:nvSpPr>
        <p:spPr>
          <a:xfrm>
            <a:off x="2668588" y="4040188"/>
            <a:ext cx="609600" cy="457200"/>
          </a:xfrm>
          <a:custGeom>
            <a:avLst/>
            <a:gdLst>
              <a:gd name="txL" fmla="*/ 0 w 21600"/>
              <a:gd name="txT" fmla="*/ 0 h 21600"/>
              <a:gd name="txR" fmla="*/ 21600 w 21600"/>
              <a:gd name="txB" fmla="*/ 21600 h 21600"/>
            </a:gdLst>
            <a:ahLst/>
            <a:cxnLst>
              <a:cxn ang="0">
                <a:pos x="0" y="2147483647"/>
              </a:cxn>
              <a:cxn ang="0">
                <a:pos x="2147483647" y="0"/>
              </a:cxn>
              <a:cxn ang="0">
                <a:pos x="2147483647" y="2147483647"/>
              </a:cxn>
            </a:cxnLst>
            <a:rect l="txL" t="txT" r="txR" b="txB"/>
            <a:pathLst>
              <a:path w="21600" h="21600" fill="none">
                <a:moveTo>
                  <a:pt x="0" y="21600"/>
                </a:moveTo>
                <a:cubicBezTo>
                  <a:pt x="0" y="9692"/>
                  <a:pt x="9636" y="30"/>
                  <a:pt x="21544" y="0"/>
                </a:cubicBezTo>
              </a:path>
              <a:path w="21600" h="21600" stroke="0">
                <a:moveTo>
                  <a:pt x="0" y="21600"/>
                </a:moveTo>
                <a:cubicBezTo>
                  <a:pt x="0" y="9692"/>
                  <a:pt x="9636" y="30"/>
                  <a:pt x="21544" y="0"/>
                </a:cubicBezTo>
                <a:lnTo>
                  <a:pt x="21600" y="21600"/>
                </a:lnTo>
                <a:lnTo>
                  <a:pt x="0" y="21600"/>
                </a:lnTo>
                <a:close/>
              </a:path>
            </a:pathLst>
          </a:custGeom>
          <a:noFill/>
          <a:ln w="25400" cap="rnd" cmpd="sng">
            <a:solidFill>
              <a:schemeClr val="tx1">
                <a:alpha val="100000"/>
              </a:schemeClr>
            </a:solidFill>
            <a:prstDash val="solid"/>
            <a:round/>
            <a:headEnd type="none" w="med" len="med"/>
            <a:tailEnd type="triangle" w="med" len="med"/>
          </a:ln>
        </p:spPr>
        <p:txBody>
          <a:bodyPr/>
          <a:p>
            <a:endParaRPr lang="zh-CN" altLang="en-US"/>
          </a:p>
        </p:txBody>
      </p:sp>
      <p:sp>
        <p:nvSpPr>
          <p:cNvPr id="35860" name="Arc 20"/>
          <p:cNvSpPr/>
          <p:nvPr/>
        </p:nvSpPr>
        <p:spPr>
          <a:xfrm>
            <a:off x="4421188" y="3125788"/>
            <a:ext cx="609600" cy="457200"/>
          </a:xfrm>
          <a:custGeom>
            <a:avLst/>
            <a:gdLst>
              <a:gd name="txL" fmla="*/ 0 w 21600"/>
              <a:gd name="txT" fmla="*/ 0 h 21600"/>
              <a:gd name="txR" fmla="*/ 21600 w 21600"/>
              <a:gd name="txB" fmla="*/ 21600 h 21600"/>
            </a:gdLst>
            <a:ahLst/>
            <a:cxnLst>
              <a:cxn ang="0">
                <a:pos x="0" y="2147483647"/>
              </a:cxn>
              <a:cxn ang="0">
                <a:pos x="2147483647" y="0"/>
              </a:cxn>
              <a:cxn ang="0">
                <a:pos x="2147483647" y="2147483647"/>
              </a:cxn>
            </a:cxnLst>
            <a:rect l="txL" t="txT" r="txR" b="txB"/>
            <a:pathLst>
              <a:path w="21600" h="21600" fill="none">
                <a:moveTo>
                  <a:pt x="0" y="21600"/>
                </a:moveTo>
                <a:cubicBezTo>
                  <a:pt x="0" y="9692"/>
                  <a:pt x="9636" y="30"/>
                  <a:pt x="21544" y="0"/>
                </a:cubicBezTo>
              </a:path>
              <a:path w="21600" h="21600" stroke="0">
                <a:moveTo>
                  <a:pt x="0" y="21600"/>
                </a:moveTo>
                <a:cubicBezTo>
                  <a:pt x="0" y="9692"/>
                  <a:pt x="9636" y="30"/>
                  <a:pt x="21544" y="0"/>
                </a:cubicBezTo>
                <a:lnTo>
                  <a:pt x="21600" y="21600"/>
                </a:lnTo>
                <a:lnTo>
                  <a:pt x="0" y="21600"/>
                </a:lnTo>
                <a:close/>
              </a:path>
            </a:pathLst>
          </a:custGeom>
          <a:noFill/>
          <a:ln w="25400" cap="rnd" cmpd="sng">
            <a:solidFill>
              <a:schemeClr val="tx1">
                <a:alpha val="100000"/>
              </a:schemeClr>
            </a:solidFill>
            <a:prstDash val="solid"/>
            <a:round/>
            <a:headEnd type="none" w="med" len="med"/>
            <a:tailEnd type="triangle" w="med" len="med"/>
          </a:ln>
        </p:spPr>
        <p:txBody>
          <a:bodyPr/>
          <a:p>
            <a:endParaRPr lang="zh-CN" altLang="en-US"/>
          </a:p>
        </p:txBody>
      </p:sp>
      <p:sp>
        <p:nvSpPr>
          <p:cNvPr id="35861" name="Arc 21"/>
          <p:cNvSpPr/>
          <p:nvPr/>
        </p:nvSpPr>
        <p:spPr>
          <a:xfrm>
            <a:off x="5945188" y="2211388"/>
            <a:ext cx="609600" cy="457200"/>
          </a:xfrm>
          <a:custGeom>
            <a:avLst/>
            <a:gdLst>
              <a:gd name="txL" fmla="*/ 0 w 21600"/>
              <a:gd name="txT" fmla="*/ 0 h 21600"/>
              <a:gd name="txR" fmla="*/ 21600 w 21600"/>
              <a:gd name="txB" fmla="*/ 21600 h 21600"/>
            </a:gdLst>
            <a:ahLst/>
            <a:cxnLst>
              <a:cxn ang="0">
                <a:pos x="0" y="2147483647"/>
              </a:cxn>
              <a:cxn ang="0">
                <a:pos x="2147483647" y="0"/>
              </a:cxn>
              <a:cxn ang="0">
                <a:pos x="2147483647" y="2147483647"/>
              </a:cxn>
            </a:cxnLst>
            <a:rect l="txL" t="txT" r="txR" b="txB"/>
            <a:pathLst>
              <a:path w="21600" h="21600" fill="none">
                <a:moveTo>
                  <a:pt x="0" y="21600"/>
                </a:moveTo>
                <a:cubicBezTo>
                  <a:pt x="0" y="9692"/>
                  <a:pt x="9636" y="30"/>
                  <a:pt x="21544" y="0"/>
                </a:cubicBezTo>
              </a:path>
              <a:path w="21600" h="21600" stroke="0">
                <a:moveTo>
                  <a:pt x="0" y="21600"/>
                </a:moveTo>
                <a:cubicBezTo>
                  <a:pt x="0" y="9692"/>
                  <a:pt x="9636" y="30"/>
                  <a:pt x="21544" y="0"/>
                </a:cubicBezTo>
                <a:lnTo>
                  <a:pt x="21600" y="21600"/>
                </a:lnTo>
                <a:lnTo>
                  <a:pt x="0" y="21600"/>
                </a:lnTo>
                <a:close/>
              </a:path>
            </a:pathLst>
          </a:custGeom>
          <a:noFill/>
          <a:ln w="25400" cap="rnd" cmpd="sng">
            <a:solidFill>
              <a:schemeClr val="tx1">
                <a:alpha val="100000"/>
              </a:schemeClr>
            </a:solidFill>
            <a:prstDash val="solid"/>
            <a:round/>
            <a:headEnd type="none" w="med" len="med"/>
            <a:tailEnd type="triangle" w="med" len="med"/>
          </a:ln>
        </p:spPr>
        <p:txBody>
          <a:bodyPr/>
          <a:p>
            <a:endParaRPr lang="zh-CN" altLang="en-US"/>
          </a:p>
        </p:txBody>
      </p:sp>
      <p:sp>
        <p:nvSpPr>
          <p:cNvPr id="35862" name="Rectangle 22"/>
          <p:cNvSpPr/>
          <p:nvPr/>
        </p:nvSpPr>
        <p:spPr>
          <a:xfrm>
            <a:off x="611188" y="5716588"/>
            <a:ext cx="21304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Unpredictable and poorly controlled</a:t>
            </a:r>
            <a:endParaRPr lang="en-US" altLang="zh-CN" dirty="0">
              <a:latin typeface="Arial" panose="020B0604020202020204" pitchFamily="34" charset="0"/>
            </a:endParaRPr>
          </a:p>
        </p:txBody>
      </p:sp>
      <p:sp>
        <p:nvSpPr>
          <p:cNvPr id="35863" name="Rectangle 23"/>
          <p:cNvSpPr/>
          <p:nvPr/>
        </p:nvSpPr>
        <p:spPr>
          <a:xfrm>
            <a:off x="1754188" y="4802188"/>
            <a:ext cx="28162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Can repeat previously mastered tasks</a:t>
            </a:r>
            <a:endParaRPr lang="en-US" altLang="zh-CN" dirty="0">
              <a:latin typeface="Arial" panose="020B0604020202020204" pitchFamily="34" charset="0"/>
            </a:endParaRPr>
          </a:p>
        </p:txBody>
      </p:sp>
      <p:sp>
        <p:nvSpPr>
          <p:cNvPr id="35864" name="Rectangle 24"/>
          <p:cNvSpPr/>
          <p:nvPr/>
        </p:nvSpPr>
        <p:spPr>
          <a:xfrm>
            <a:off x="3354388" y="3887788"/>
            <a:ext cx="28162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Process characterized, fairly well understood</a:t>
            </a:r>
            <a:endParaRPr lang="en-US" altLang="zh-CN" dirty="0">
              <a:latin typeface="Arial" panose="020B0604020202020204" pitchFamily="34" charset="0"/>
            </a:endParaRPr>
          </a:p>
        </p:txBody>
      </p:sp>
      <p:sp>
        <p:nvSpPr>
          <p:cNvPr id="35865" name="Rectangle 25"/>
          <p:cNvSpPr/>
          <p:nvPr/>
        </p:nvSpPr>
        <p:spPr>
          <a:xfrm>
            <a:off x="5030788" y="2973388"/>
            <a:ext cx="23590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Process measured and controlled</a:t>
            </a:r>
            <a:endParaRPr lang="en-US" altLang="zh-CN" dirty="0">
              <a:latin typeface="Arial" panose="020B0604020202020204" pitchFamily="34" charset="0"/>
            </a:endParaRPr>
          </a:p>
        </p:txBody>
      </p:sp>
      <p:sp>
        <p:nvSpPr>
          <p:cNvPr id="214042" name="AutoShape 26"/>
          <p:cNvSpPr>
            <a:spLocks noChangeArrowheads="1"/>
          </p:cNvSpPr>
          <p:nvPr/>
        </p:nvSpPr>
        <p:spPr bwMode="auto">
          <a:xfrm>
            <a:off x="6635750" y="1682750"/>
            <a:ext cx="2120900" cy="977900"/>
          </a:xfrm>
          <a:prstGeom prst="roundRect">
            <a:avLst>
              <a:gd name="adj" fmla="val 12495"/>
            </a:avLst>
          </a:prstGeom>
          <a:solidFill>
            <a:schemeClr val="bg1"/>
          </a:solidFill>
          <a:ln w="12700">
            <a:solidFill>
              <a:schemeClr val="tx1"/>
            </a:solidFill>
            <a:round/>
          </a:ln>
          <a:effectLst>
            <a:outerShdw dist="107763" dir="2700000" algn="ctr" rotWithShape="0">
              <a:schemeClr val="bg2"/>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5867" name="Rectangle 27"/>
          <p:cNvSpPr/>
          <p:nvPr/>
        </p:nvSpPr>
        <p:spPr>
          <a:xfrm>
            <a:off x="6707188" y="1982788"/>
            <a:ext cx="20542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Focus on process improvement</a:t>
            </a:r>
            <a:endParaRPr lang="en-US" altLang="zh-CN" dirty="0">
              <a:latin typeface="Arial" panose="020B0604020202020204" pitchFamily="34" charset="0"/>
            </a:endParaRPr>
          </a:p>
        </p:txBody>
      </p:sp>
      <p:sp>
        <p:nvSpPr>
          <p:cNvPr id="35868" name="Rectangle 28"/>
          <p:cNvSpPr/>
          <p:nvPr/>
        </p:nvSpPr>
        <p:spPr>
          <a:xfrm>
            <a:off x="6935788" y="1677988"/>
            <a:ext cx="1749425" cy="363537"/>
          </a:xfrm>
          <a:prstGeom prst="rect">
            <a:avLst/>
          </a:prstGeom>
          <a:noFill/>
          <a:ln w="12700">
            <a:noFill/>
          </a:ln>
        </p:spPr>
        <p:txBody>
          <a:bodyPr lIns="90488" tIns="44450" rIns="90488" bIns="44450">
            <a:spAutoFit/>
          </a:bodyPr>
          <a:p>
            <a:pPr eaLnBrk="0" hangingPunct="0">
              <a:spcBef>
                <a:spcPct val="50000"/>
              </a:spcBef>
            </a:pPr>
            <a:r>
              <a:rPr lang="en-US" altLang="zh-CN" b="1" dirty="0">
                <a:latin typeface="Arial" panose="020B0604020202020204" pitchFamily="34" charset="0"/>
              </a:rPr>
              <a:t>5.Optimizing</a:t>
            </a:r>
            <a:endParaRPr lang="en-US" altLang="zh-CN" b="1" dirty="0">
              <a:latin typeface="Arial" panose="020B0604020202020204" pitchFamily="34" charset="0"/>
            </a:endParaRPr>
          </a:p>
        </p:txBody>
      </p:sp>
      <p:sp>
        <p:nvSpPr>
          <p:cNvPr id="35869" name="Rectangle 29"/>
          <p:cNvSpPr/>
          <p:nvPr/>
        </p:nvSpPr>
        <p:spPr>
          <a:xfrm>
            <a:off x="3125788" y="5564188"/>
            <a:ext cx="18256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Project Management </a:t>
            </a:r>
            <a:endParaRPr lang="en-US" altLang="zh-CN" dirty="0">
              <a:latin typeface="Arial" panose="020B0604020202020204" pitchFamily="34" charset="0"/>
            </a:endParaRPr>
          </a:p>
        </p:txBody>
      </p:sp>
      <p:sp>
        <p:nvSpPr>
          <p:cNvPr id="35870" name="Rectangle 30"/>
          <p:cNvSpPr/>
          <p:nvPr/>
        </p:nvSpPr>
        <p:spPr>
          <a:xfrm>
            <a:off x="4421188" y="4649788"/>
            <a:ext cx="1825625" cy="912812"/>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Integrated Engineering Process</a:t>
            </a:r>
            <a:endParaRPr lang="en-US" altLang="zh-CN" dirty="0">
              <a:latin typeface="Arial" panose="020B0604020202020204" pitchFamily="34" charset="0"/>
            </a:endParaRPr>
          </a:p>
        </p:txBody>
      </p:sp>
      <p:sp>
        <p:nvSpPr>
          <p:cNvPr id="35871" name="Rectangle 31"/>
          <p:cNvSpPr/>
          <p:nvPr/>
        </p:nvSpPr>
        <p:spPr>
          <a:xfrm>
            <a:off x="6021388" y="3735388"/>
            <a:ext cx="18256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Product and Process Quality</a:t>
            </a:r>
            <a:endParaRPr lang="en-US" altLang="zh-CN" dirty="0">
              <a:latin typeface="Arial" panose="020B0604020202020204" pitchFamily="34" charset="0"/>
            </a:endParaRPr>
          </a:p>
        </p:txBody>
      </p:sp>
      <p:sp>
        <p:nvSpPr>
          <p:cNvPr id="35872" name="Rectangle 32"/>
          <p:cNvSpPr/>
          <p:nvPr/>
        </p:nvSpPr>
        <p:spPr>
          <a:xfrm>
            <a:off x="7392988" y="2820988"/>
            <a:ext cx="1444625" cy="638175"/>
          </a:xfrm>
          <a:prstGeom prst="rect">
            <a:avLst/>
          </a:prstGeom>
          <a:noFill/>
          <a:ln w="12700">
            <a:noFill/>
          </a:ln>
        </p:spPr>
        <p:txBody>
          <a:bodyPr lIns="90488" tIns="44450" rIns="90488" bIns="44450">
            <a:spAutoFit/>
          </a:bodyPr>
          <a:p>
            <a:pPr eaLnBrk="0" hangingPunct="0">
              <a:spcBef>
                <a:spcPct val="50000"/>
              </a:spcBef>
            </a:pPr>
            <a:r>
              <a:rPr lang="en-US" altLang="zh-CN" dirty="0">
                <a:latin typeface="Arial" panose="020B0604020202020204" pitchFamily="34" charset="0"/>
              </a:rPr>
              <a:t>Managing Change</a:t>
            </a:r>
            <a:endParaRPr lang="en-US" altLang="zh-CN" dirty="0">
              <a:latin typeface="Arial" panose="020B0604020202020204" pitchFamily="34" charset="0"/>
            </a:endParaRPr>
          </a:p>
        </p:txBody>
      </p:sp>
      <p:sp>
        <p:nvSpPr>
          <p:cNvPr id="35873" name="Line 33"/>
          <p:cNvSpPr/>
          <p:nvPr/>
        </p:nvSpPr>
        <p:spPr>
          <a:xfrm flipV="1">
            <a:off x="838200" y="2057400"/>
            <a:ext cx="2590800" cy="1981200"/>
          </a:xfrm>
          <a:prstGeom prst="line">
            <a:avLst/>
          </a:prstGeom>
          <a:ln w="57150" cap="flat" cmpd="sng">
            <a:solidFill>
              <a:schemeClr val="tx1"/>
            </a:solidFill>
            <a:prstDash val="solid"/>
            <a:headEnd type="none" w="med" len="med"/>
            <a:tailEnd type="triangle" w="med" len="med"/>
          </a:ln>
        </p:spPr>
      </p:sp>
      <p:sp>
        <p:nvSpPr>
          <p:cNvPr id="35874" name="Rectangle 34"/>
          <p:cNvSpPr/>
          <p:nvPr/>
        </p:nvSpPr>
        <p:spPr>
          <a:xfrm>
            <a:off x="0" y="3352800"/>
            <a:ext cx="1295400" cy="533400"/>
          </a:xfrm>
          <a:prstGeom prst="rect">
            <a:avLst/>
          </a:prstGeom>
          <a:noFill/>
          <a:ln w="9525">
            <a:noFill/>
          </a:ln>
        </p:spPr>
        <p:txBody>
          <a:bodyPr wrap="none" anchor="ctr" anchorCtr="0"/>
          <a:p>
            <a:pPr algn="ctr"/>
            <a:r>
              <a:rPr lang="en-US" altLang="zh-CN" b="1" dirty="0">
                <a:latin typeface="Times New Roman" panose="02020603050405020304" pitchFamily="18" charset="0"/>
              </a:rPr>
              <a:t>Disorder</a:t>
            </a:r>
            <a:r>
              <a:rPr lang="en-US" altLang="zh-CN" dirty="0">
                <a:latin typeface="Times New Roman" panose="02020603050405020304" pitchFamily="18" charset="0"/>
              </a:rPr>
              <a:t> </a:t>
            </a:r>
            <a:endParaRPr lang="en-US" altLang="zh-CN" dirty="0">
              <a:latin typeface="Times New Roman" panose="02020603050405020304" pitchFamily="18" charset="0"/>
            </a:endParaRPr>
          </a:p>
        </p:txBody>
      </p:sp>
      <p:sp>
        <p:nvSpPr>
          <p:cNvPr id="35875" name="Rectangle 35"/>
          <p:cNvSpPr/>
          <p:nvPr/>
        </p:nvSpPr>
        <p:spPr>
          <a:xfrm>
            <a:off x="762000" y="2590800"/>
            <a:ext cx="1295400" cy="533400"/>
          </a:xfrm>
          <a:prstGeom prst="rect">
            <a:avLst/>
          </a:prstGeom>
          <a:noFill/>
          <a:ln w="9525">
            <a:noFill/>
          </a:ln>
        </p:spPr>
        <p:txBody>
          <a:bodyPr wrap="none" anchor="ctr" anchorCtr="0"/>
          <a:p>
            <a:pPr algn="ctr"/>
            <a:r>
              <a:rPr lang="en-US" altLang="zh-CN" b="1" dirty="0">
                <a:latin typeface="Times New Roman" panose="02020603050405020304" pitchFamily="18" charset="0"/>
              </a:rPr>
              <a:t>Disciplined</a:t>
            </a:r>
            <a:r>
              <a:rPr lang="en-US" altLang="zh-CN" dirty="0">
                <a:latin typeface="Times New Roman" panose="02020603050405020304" pitchFamily="18" charset="0"/>
              </a:rPr>
              <a:t> </a:t>
            </a:r>
            <a:endParaRPr lang="en-US" altLang="zh-CN" dirty="0">
              <a:latin typeface="Times New Roman" panose="02020603050405020304" pitchFamily="18" charset="0"/>
            </a:endParaRPr>
          </a:p>
        </p:txBody>
      </p:sp>
      <p:sp>
        <p:nvSpPr>
          <p:cNvPr id="35876" name="Rectangle 36"/>
          <p:cNvSpPr/>
          <p:nvPr/>
        </p:nvSpPr>
        <p:spPr>
          <a:xfrm>
            <a:off x="1524000" y="1905000"/>
            <a:ext cx="1295400" cy="533400"/>
          </a:xfrm>
          <a:prstGeom prst="rect">
            <a:avLst/>
          </a:prstGeom>
          <a:noFill/>
          <a:ln w="9525">
            <a:noFill/>
          </a:ln>
        </p:spPr>
        <p:txBody>
          <a:bodyPr wrap="none" anchor="ctr" anchorCtr="0"/>
          <a:p>
            <a:pPr algn="ctr"/>
            <a:r>
              <a:rPr lang="en-US" altLang="zh-CN" b="1" dirty="0">
                <a:latin typeface="Times New Roman" panose="02020603050405020304" pitchFamily="18" charset="0"/>
              </a:rPr>
              <a:t>Predictable</a:t>
            </a:r>
            <a:r>
              <a:rPr lang="en-US" altLang="zh-CN" dirty="0">
                <a:latin typeface="Times New Roman" panose="02020603050405020304" pitchFamily="18" charset="0"/>
              </a:rPr>
              <a:t> </a:t>
            </a:r>
            <a:endParaRPr lang="en-US" altLang="zh-CN" dirty="0">
              <a:latin typeface="Times New Roman" panose="02020603050405020304" pitchFamily="18" charset="0"/>
            </a:endParaRPr>
          </a:p>
        </p:txBody>
      </p:sp>
      <p:sp>
        <p:nvSpPr>
          <p:cNvPr id="35877" name="Line 37"/>
          <p:cNvSpPr/>
          <p:nvPr/>
        </p:nvSpPr>
        <p:spPr>
          <a:xfrm flipV="1">
            <a:off x="5638800" y="4114800"/>
            <a:ext cx="2590800" cy="1981200"/>
          </a:xfrm>
          <a:prstGeom prst="line">
            <a:avLst/>
          </a:prstGeom>
          <a:ln w="57150" cap="flat" cmpd="sng">
            <a:solidFill>
              <a:schemeClr val="tx1"/>
            </a:solidFill>
            <a:prstDash val="solid"/>
            <a:headEnd type="none" w="med" len="med"/>
            <a:tailEnd type="triangle" w="med" len="med"/>
          </a:ln>
        </p:spPr>
      </p:sp>
      <p:sp>
        <p:nvSpPr>
          <p:cNvPr id="35878" name="Rectangle 38"/>
          <p:cNvSpPr/>
          <p:nvPr/>
        </p:nvSpPr>
        <p:spPr>
          <a:xfrm>
            <a:off x="6096000" y="5791200"/>
            <a:ext cx="1295400" cy="533400"/>
          </a:xfrm>
          <a:prstGeom prst="rect">
            <a:avLst/>
          </a:prstGeom>
          <a:noFill/>
          <a:ln w="9525">
            <a:noFill/>
          </a:ln>
        </p:spPr>
        <p:txBody>
          <a:bodyPr wrap="none" anchor="ctr" anchorCtr="0"/>
          <a:p>
            <a:pPr algn="ctr"/>
            <a:r>
              <a:rPr lang="en-US" altLang="zh-CN" b="1" dirty="0">
                <a:latin typeface="Times New Roman" panose="02020603050405020304" pitchFamily="18" charset="0"/>
              </a:rPr>
              <a:t>Immature</a:t>
            </a:r>
            <a:r>
              <a:rPr lang="en-US" altLang="zh-CN" dirty="0">
                <a:latin typeface="Times New Roman" panose="02020603050405020304" pitchFamily="18" charset="0"/>
              </a:rPr>
              <a:t> </a:t>
            </a:r>
            <a:endParaRPr lang="en-US" altLang="zh-CN" dirty="0">
              <a:latin typeface="Times New Roman" panose="02020603050405020304" pitchFamily="18" charset="0"/>
            </a:endParaRPr>
          </a:p>
        </p:txBody>
      </p:sp>
      <p:sp>
        <p:nvSpPr>
          <p:cNvPr id="35879" name="Rectangle 39"/>
          <p:cNvSpPr/>
          <p:nvPr/>
        </p:nvSpPr>
        <p:spPr>
          <a:xfrm>
            <a:off x="7696200" y="4495800"/>
            <a:ext cx="1295400" cy="533400"/>
          </a:xfrm>
          <a:prstGeom prst="rect">
            <a:avLst/>
          </a:prstGeom>
          <a:noFill/>
          <a:ln w="9525">
            <a:noFill/>
          </a:ln>
        </p:spPr>
        <p:txBody>
          <a:bodyPr wrap="none" anchor="ctr" anchorCtr="0"/>
          <a:p>
            <a:pPr algn="ctr"/>
            <a:r>
              <a:rPr lang="en-US" altLang="zh-CN" b="1" dirty="0">
                <a:latin typeface="Times New Roman" panose="02020603050405020304" pitchFamily="18" charset="0"/>
              </a:rPr>
              <a:t>Mature</a:t>
            </a:r>
            <a:r>
              <a:rPr lang="en-US" altLang="zh-CN" dirty="0">
                <a:latin typeface="Times New Roman" panose="02020603050405020304" pitchFamily="18" charset="0"/>
              </a:rPr>
              <a:t> </a:t>
            </a:r>
            <a:endParaRPr lang="en-US" altLang="zh-CN" dirty="0">
              <a:latin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p:cNvSpPr>
          <p:nvPr>
            <p:ph type="title"/>
          </p:nvPr>
        </p:nvSpPr>
        <p:spPr>
          <a:xfrm>
            <a:off x="457200" y="704850"/>
            <a:ext cx="8229600" cy="883920"/>
          </a:xfrm>
        </p:spPr>
        <p:txBody>
          <a:bodyPr vert="horz" wrap="square" lIns="0" tIns="45720" rIns="0" bIns="0" anchor="b" anchorCtr="0"/>
          <a:p>
            <a:pPr eaLnBrk="1" hangingPunct="1"/>
            <a:r>
              <a:rPr lang="en-US" altLang="zh-CN" dirty="0"/>
              <a:t>CMM</a:t>
            </a:r>
            <a:r>
              <a:rPr lang="zh-CN" altLang="en-US" dirty="0"/>
              <a:t>基本</a:t>
            </a:r>
            <a:r>
              <a:rPr lang="zh-CN" altLang="en-US" dirty="0"/>
              <a:t>内容</a:t>
            </a:r>
            <a:endParaRPr lang="zh-CN" altLang="en-US" dirty="0"/>
          </a:p>
        </p:txBody>
      </p:sp>
      <p:sp>
        <p:nvSpPr>
          <p:cNvPr id="36867" name="Rectangle 3"/>
          <p:cNvSpPr>
            <a:spLocks noGrp="1"/>
          </p:cNvSpPr>
          <p:nvPr>
            <p:ph idx="1"/>
          </p:nvPr>
        </p:nvSpPr>
        <p:spPr/>
        <p:txBody>
          <a:bodyPr vert="horz" wrap="square" lIns="91440" tIns="45720" rIns="91440" bIns="45720" anchor="t" anchorCtr="0"/>
          <a:p>
            <a:pPr eaLnBrk="1" hangingPunct="1">
              <a:lnSpc>
                <a:spcPct val="90000"/>
              </a:lnSpc>
            </a:pPr>
            <a:r>
              <a:rPr lang="zh-CN" altLang="en-US" sz="2800" dirty="0"/>
              <a:t>关键过程域</a:t>
            </a:r>
            <a:r>
              <a:rPr lang="en-US" altLang="zh-CN" sz="2800" dirty="0"/>
              <a:t>KPA</a:t>
            </a:r>
            <a:r>
              <a:rPr lang="zh-CN" altLang="en-US" sz="2800" dirty="0"/>
              <a:t>：代表一组相关的工作（活动）。每个</a:t>
            </a:r>
            <a:r>
              <a:rPr lang="en-US" altLang="zh-CN" sz="2800" dirty="0"/>
              <a:t>KPA</a:t>
            </a:r>
            <a:r>
              <a:rPr lang="zh-CN" altLang="en-US" sz="2800" dirty="0"/>
              <a:t>都有一个确定的目标，完成该目标即认为过程能力的提高。</a:t>
            </a:r>
            <a:endParaRPr lang="zh-CN" altLang="en-US" sz="2800" dirty="0"/>
          </a:p>
          <a:p>
            <a:pPr eaLnBrk="1" hangingPunct="1">
              <a:lnSpc>
                <a:spcPct val="90000"/>
              </a:lnSpc>
            </a:pPr>
            <a:r>
              <a:rPr lang="zh-CN" altLang="en-US" sz="2800" dirty="0"/>
              <a:t>一般特性</a:t>
            </a:r>
            <a:r>
              <a:rPr lang="en-US" altLang="zh-CN" sz="2800" dirty="0"/>
              <a:t>CF</a:t>
            </a:r>
            <a:r>
              <a:rPr lang="zh-CN" altLang="en-US" sz="2800" dirty="0"/>
              <a:t>（</a:t>
            </a:r>
            <a:r>
              <a:rPr lang="en-US" altLang="zh-CN" sz="2800" dirty="0"/>
              <a:t>Common Features</a:t>
            </a:r>
            <a:r>
              <a:rPr lang="zh-CN" altLang="en-US" sz="2800" dirty="0"/>
              <a:t>）：进一步细分</a:t>
            </a:r>
            <a:r>
              <a:rPr lang="en-US" altLang="zh-CN" sz="2800" dirty="0"/>
              <a:t>KPA</a:t>
            </a:r>
            <a:r>
              <a:rPr lang="zh-CN" altLang="en-US" sz="2800" dirty="0"/>
              <a:t>的工作。五个特性：</a:t>
            </a:r>
            <a:endParaRPr lang="zh-CN" altLang="en-US" sz="2800" dirty="0"/>
          </a:p>
          <a:p>
            <a:pPr lvl="1" eaLnBrk="1" hangingPunct="1">
              <a:lnSpc>
                <a:spcPct val="90000"/>
              </a:lnSpc>
            </a:pPr>
            <a:r>
              <a:rPr lang="zh-CN" altLang="en-US" dirty="0"/>
              <a:t>承诺（</a:t>
            </a:r>
            <a:r>
              <a:rPr lang="en-US" altLang="zh-CN" dirty="0"/>
              <a:t>commitment</a:t>
            </a:r>
            <a:r>
              <a:rPr lang="zh-CN" altLang="en-US" dirty="0"/>
              <a:t>）</a:t>
            </a:r>
            <a:endParaRPr lang="zh-CN" altLang="en-US" dirty="0"/>
          </a:p>
          <a:p>
            <a:pPr lvl="1" eaLnBrk="1" hangingPunct="1">
              <a:lnSpc>
                <a:spcPct val="90000"/>
              </a:lnSpc>
            </a:pPr>
            <a:r>
              <a:rPr lang="zh-CN" altLang="en-US" dirty="0"/>
              <a:t>准备（</a:t>
            </a:r>
            <a:r>
              <a:rPr lang="en-US" altLang="zh-CN" dirty="0"/>
              <a:t>ability</a:t>
            </a:r>
            <a:r>
              <a:rPr lang="zh-CN" altLang="en-US" dirty="0"/>
              <a:t>）</a:t>
            </a:r>
            <a:endParaRPr lang="zh-CN" altLang="en-US" dirty="0"/>
          </a:p>
          <a:p>
            <a:pPr lvl="1" eaLnBrk="1" hangingPunct="1">
              <a:lnSpc>
                <a:spcPct val="90000"/>
              </a:lnSpc>
            </a:pPr>
            <a:r>
              <a:rPr lang="zh-CN" altLang="en-US" dirty="0"/>
              <a:t>执行（</a:t>
            </a:r>
            <a:r>
              <a:rPr lang="en-US" altLang="zh-CN" dirty="0"/>
              <a:t>activity</a:t>
            </a:r>
            <a:r>
              <a:rPr lang="zh-CN" altLang="en-US" dirty="0"/>
              <a:t>）</a:t>
            </a:r>
            <a:endParaRPr lang="zh-CN" altLang="en-US" dirty="0"/>
          </a:p>
          <a:p>
            <a:pPr lvl="1" eaLnBrk="1" hangingPunct="1">
              <a:lnSpc>
                <a:spcPct val="90000"/>
              </a:lnSpc>
            </a:pPr>
            <a:r>
              <a:rPr lang="zh-CN" altLang="en-US" dirty="0"/>
              <a:t>度量分析（</a:t>
            </a:r>
            <a:r>
              <a:rPr lang="en-US" altLang="zh-CN" dirty="0"/>
              <a:t>measurement &amp; analysis</a:t>
            </a:r>
            <a:r>
              <a:rPr lang="zh-CN" altLang="en-US" dirty="0"/>
              <a:t>）</a:t>
            </a:r>
            <a:endParaRPr lang="zh-CN" altLang="en-US" dirty="0"/>
          </a:p>
          <a:p>
            <a:pPr lvl="1" eaLnBrk="1" hangingPunct="1">
              <a:lnSpc>
                <a:spcPct val="90000"/>
              </a:lnSpc>
            </a:pPr>
            <a:r>
              <a:rPr lang="zh-CN" altLang="en-US" dirty="0"/>
              <a:t>验证（</a:t>
            </a:r>
            <a:r>
              <a:rPr lang="en-US" altLang="zh-CN" dirty="0"/>
              <a:t>verifying implementation</a:t>
            </a:r>
            <a:r>
              <a:rPr lang="zh-CN" altLang="en-US" dirty="0"/>
              <a:t>）</a:t>
            </a:r>
            <a:endParaRPr lang="zh-CN" altLang="en-US" dirty="0"/>
          </a:p>
          <a:p>
            <a:pPr eaLnBrk="1" hangingPunct="1">
              <a:lnSpc>
                <a:spcPct val="90000"/>
              </a:lnSpc>
            </a:pPr>
            <a:endParaRPr lang="en-US" altLang="zh-CN" sz="28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Rectangle 2"/>
          <p:cNvSpPr>
            <a:spLocks noGrp="1"/>
          </p:cNvSpPr>
          <p:nvPr>
            <p:ph type="title"/>
          </p:nvPr>
        </p:nvSpPr>
        <p:spPr/>
        <p:txBody>
          <a:bodyPr vert="horz" wrap="square" lIns="0" tIns="45720" rIns="0" bIns="0" anchor="b" anchorCtr="0"/>
          <a:p>
            <a:pPr eaLnBrk="1" hangingPunct="1"/>
            <a:r>
              <a:rPr lang="en-US" altLang="zh-CN" dirty="0"/>
              <a:t>CMM</a:t>
            </a:r>
            <a:r>
              <a:rPr lang="zh-CN" altLang="en-US" dirty="0"/>
              <a:t>的五个级别</a:t>
            </a:r>
            <a:endParaRPr lang="zh-CN" altLang="en-US" dirty="0"/>
          </a:p>
        </p:txBody>
      </p:sp>
      <p:sp>
        <p:nvSpPr>
          <p:cNvPr id="37891" name="Rectangle 3"/>
          <p:cNvSpPr>
            <a:spLocks noGrp="1"/>
          </p:cNvSpPr>
          <p:nvPr>
            <p:ph idx="1"/>
          </p:nvPr>
        </p:nvSpPr>
        <p:spPr/>
        <p:txBody>
          <a:bodyPr vert="horz" wrap="square" lIns="91440" tIns="45720" rIns="91440" bIns="45720" anchor="t" anchorCtr="0"/>
          <a:p>
            <a:pPr eaLnBrk="1" hangingPunct="1"/>
            <a:r>
              <a:rPr lang="en-US" altLang="zh-CN" dirty="0"/>
              <a:t>Level 1</a:t>
            </a:r>
            <a:r>
              <a:rPr lang="zh-CN" altLang="en-US" dirty="0"/>
              <a:t>：初始级</a:t>
            </a:r>
            <a:endParaRPr lang="zh-CN" altLang="en-US" dirty="0"/>
          </a:p>
          <a:p>
            <a:pPr eaLnBrk="1" hangingPunct="1"/>
            <a:endParaRPr lang="zh-CN" altLang="en-US" dirty="0"/>
          </a:p>
          <a:p>
            <a:pPr eaLnBrk="1" hangingPunct="1"/>
            <a:endParaRPr lang="zh-CN" altLang="en-US" dirty="0"/>
          </a:p>
          <a:p>
            <a:pPr eaLnBrk="1" hangingPunct="1"/>
            <a:endParaRPr lang="en-US" altLang="zh-CN" dirty="0"/>
          </a:p>
          <a:p>
            <a:pPr eaLnBrk="1" hangingPunct="1"/>
            <a:endParaRPr lang="en-US" altLang="zh-CN" dirty="0"/>
          </a:p>
          <a:p>
            <a:pPr eaLnBrk="1" hangingPunct="1"/>
            <a:endParaRPr lang="zh-CN" altLang="en-US" dirty="0"/>
          </a:p>
          <a:p>
            <a:pPr lvl="1" eaLnBrk="1" hangingPunct="1"/>
            <a:r>
              <a:rPr lang="zh-CN" altLang="en-US" dirty="0"/>
              <a:t>过程无序且不可见</a:t>
            </a:r>
            <a:endParaRPr lang="zh-CN" altLang="en-US" dirty="0"/>
          </a:p>
        </p:txBody>
      </p:sp>
      <p:grpSp>
        <p:nvGrpSpPr>
          <p:cNvPr id="37892" name="Group 4"/>
          <p:cNvGrpSpPr/>
          <p:nvPr/>
        </p:nvGrpSpPr>
        <p:grpSpPr>
          <a:xfrm>
            <a:off x="1428750" y="2971800"/>
            <a:ext cx="5945188" cy="1243013"/>
            <a:chOff x="2348" y="12704"/>
            <a:chExt cx="6812" cy="748"/>
          </a:xfrm>
        </p:grpSpPr>
        <p:sp>
          <p:nvSpPr>
            <p:cNvPr id="37893" name="Rectangle 5"/>
            <p:cNvSpPr/>
            <p:nvPr/>
          </p:nvSpPr>
          <p:spPr>
            <a:xfrm>
              <a:off x="7005" y="12731"/>
              <a:ext cx="2155" cy="349"/>
            </a:xfrm>
            <a:prstGeom prst="rect">
              <a:avLst/>
            </a:prstGeom>
            <a:noFill/>
            <a:ln w="12700">
              <a:noFill/>
            </a:ln>
          </p:spPr>
          <p:txBody>
            <a:bodyPr lIns="90488" tIns="44450" rIns="90488" bIns="44450">
              <a:spAutoFit/>
            </a:bodyPr>
            <a:p>
              <a:pPr algn="just" eaLnBrk="0" hangingPunct="0"/>
              <a:r>
                <a:rPr lang="en-US" altLang="zh-CN" b="1" dirty="0">
                  <a:solidFill>
                    <a:srgbClr val="000000"/>
                  </a:solidFill>
                  <a:latin typeface="Arial" panose="020B0604020202020204" pitchFamily="34" charset="0"/>
                </a:rPr>
                <a:t>Out</a:t>
              </a:r>
              <a:endParaRPr lang="en-US" altLang="zh-CN" b="1" dirty="0">
                <a:solidFill>
                  <a:srgbClr val="000000"/>
                </a:solidFill>
                <a:latin typeface="Arial" panose="020B0604020202020204" pitchFamily="34" charset="0"/>
              </a:endParaRPr>
            </a:p>
          </p:txBody>
        </p:sp>
        <p:sp>
          <p:nvSpPr>
            <p:cNvPr id="37894" name="Freeform 6"/>
            <p:cNvSpPr/>
            <p:nvPr/>
          </p:nvSpPr>
          <p:spPr>
            <a:xfrm>
              <a:off x="3457" y="12707"/>
              <a:ext cx="2666" cy="745"/>
            </a:xfrm>
            <a:custGeom>
              <a:avLst/>
              <a:gdLst>
                <a:gd name="txL" fmla="*/ 0 w 1066"/>
                <a:gd name="txT" fmla="*/ 0 h 298"/>
                <a:gd name="txR" fmla="*/ 1066 w 1066"/>
                <a:gd name="txB" fmla="*/ 298 h 298"/>
              </a:gdLst>
              <a:ahLst/>
              <a:cxnLst>
                <a:cxn ang="0">
                  <a:pos x="3441" y="6563"/>
                </a:cxn>
                <a:cxn ang="0">
                  <a:pos x="6850" y="780"/>
                </a:cxn>
                <a:cxn ang="0">
                  <a:pos x="13998" y="0"/>
                </a:cxn>
                <a:cxn ang="0">
                  <a:pos x="19365" y="780"/>
                </a:cxn>
                <a:cxn ang="0">
                  <a:pos x="23869" y="4093"/>
                </a:cxn>
                <a:cxn ang="0">
                  <a:pos x="28096" y="5750"/>
                </a:cxn>
                <a:cxn ang="0">
                  <a:pos x="31412" y="7688"/>
                </a:cxn>
                <a:cxn ang="0">
                  <a:pos x="34821" y="7688"/>
                </a:cxn>
                <a:cxn ang="0">
                  <a:pos x="38654" y="6563"/>
                </a:cxn>
                <a:cxn ang="0">
                  <a:pos x="42063" y="5750"/>
                </a:cxn>
                <a:cxn ang="0">
                  <a:pos x="45502" y="4875"/>
                </a:cxn>
                <a:cxn ang="0">
                  <a:pos x="48898" y="4875"/>
                </a:cxn>
                <a:cxn ang="0">
                  <a:pos x="54215" y="5750"/>
                </a:cxn>
                <a:cxn ang="0">
                  <a:pos x="59507" y="7295"/>
                </a:cxn>
                <a:cxn ang="0">
                  <a:pos x="62916" y="9763"/>
                </a:cxn>
                <a:cxn ang="0">
                  <a:pos x="67013" y="8205"/>
                </a:cxn>
                <a:cxn ang="0">
                  <a:pos x="70454" y="6125"/>
                </a:cxn>
                <a:cxn ang="0">
                  <a:pos x="73863" y="4093"/>
                </a:cxn>
                <a:cxn ang="0">
                  <a:pos x="77697" y="3700"/>
                </a:cxn>
                <a:cxn ang="0">
                  <a:pos x="83769" y="3233"/>
                </a:cxn>
                <a:cxn ang="0">
                  <a:pos x="87160" y="2813"/>
                </a:cxn>
                <a:cxn ang="0">
                  <a:pos x="95496" y="4093"/>
                </a:cxn>
                <a:cxn ang="0">
                  <a:pos x="101946" y="6563"/>
                </a:cxn>
                <a:cxn ang="0">
                  <a:pos x="104179" y="10625"/>
                </a:cxn>
                <a:cxn ang="0">
                  <a:pos x="104179" y="14720"/>
                </a:cxn>
                <a:cxn ang="0">
                  <a:pos x="104179" y="18750"/>
                </a:cxn>
                <a:cxn ang="0">
                  <a:pos x="103396" y="24480"/>
                </a:cxn>
                <a:cxn ang="0">
                  <a:pos x="101163" y="27733"/>
                </a:cxn>
                <a:cxn ang="0">
                  <a:pos x="96936" y="29013"/>
                </a:cxn>
                <a:cxn ang="0">
                  <a:pos x="94328" y="25783"/>
                </a:cxn>
                <a:cxn ang="0">
                  <a:pos x="91274" y="22075"/>
                </a:cxn>
                <a:cxn ang="0">
                  <a:pos x="87865" y="20000"/>
                </a:cxn>
                <a:cxn ang="0">
                  <a:pos x="84157" y="21293"/>
                </a:cxn>
                <a:cxn ang="0">
                  <a:pos x="79915" y="23250"/>
                </a:cxn>
                <a:cxn ang="0">
                  <a:pos x="76526" y="24875"/>
                </a:cxn>
                <a:cxn ang="0">
                  <a:pos x="71234" y="25783"/>
                </a:cxn>
                <a:cxn ang="0">
                  <a:pos x="67408" y="26170"/>
                </a:cxn>
                <a:cxn ang="0">
                  <a:pos x="62116" y="26170"/>
                </a:cxn>
                <a:cxn ang="0">
                  <a:pos x="55673" y="24875"/>
                </a:cxn>
                <a:cxn ang="0">
                  <a:pos x="48118" y="24093"/>
                </a:cxn>
                <a:cxn ang="0">
                  <a:pos x="42456" y="23700"/>
                </a:cxn>
                <a:cxn ang="0">
                  <a:pos x="35996" y="22468"/>
                </a:cxn>
                <a:cxn ang="0">
                  <a:pos x="32580" y="22075"/>
                </a:cxn>
                <a:cxn ang="0">
                  <a:pos x="28753" y="23250"/>
                </a:cxn>
                <a:cxn ang="0">
                  <a:pos x="24649" y="23250"/>
                </a:cxn>
                <a:cxn ang="0">
                  <a:pos x="18194" y="23700"/>
                </a:cxn>
                <a:cxn ang="0">
                  <a:pos x="15173" y="20000"/>
                </a:cxn>
                <a:cxn ang="0">
                  <a:pos x="11734" y="17188"/>
                </a:cxn>
                <a:cxn ang="0">
                  <a:pos x="6067" y="16800"/>
                </a:cxn>
                <a:cxn ang="0">
                  <a:pos x="2271" y="17580"/>
                </a:cxn>
                <a:cxn ang="0">
                  <a:pos x="0" y="16280"/>
                </a:cxn>
                <a:cxn ang="0">
                  <a:pos x="1175" y="12688"/>
                </a:cxn>
                <a:cxn ang="0">
                  <a:pos x="2271" y="8988"/>
                </a:cxn>
              </a:cxnLst>
              <a:rect l="txL" t="txT" r="txR" b="txB"/>
              <a:pathLst>
                <a:path w="1066" h="298">
                  <a:moveTo>
                    <a:pt x="23" y="109"/>
                  </a:moveTo>
                  <a:lnTo>
                    <a:pt x="31" y="92"/>
                  </a:lnTo>
                  <a:lnTo>
                    <a:pt x="35" y="67"/>
                  </a:lnTo>
                  <a:lnTo>
                    <a:pt x="43" y="42"/>
                  </a:lnTo>
                  <a:lnTo>
                    <a:pt x="54" y="25"/>
                  </a:lnTo>
                  <a:lnTo>
                    <a:pt x="70" y="8"/>
                  </a:lnTo>
                  <a:lnTo>
                    <a:pt x="97" y="4"/>
                  </a:lnTo>
                  <a:lnTo>
                    <a:pt x="128" y="0"/>
                  </a:lnTo>
                  <a:lnTo>
                    <a:pt x="143" y="0"/>
                  </a:lnTo>
                  <a:lnTo>
                    <a:pt x="167" y="0"/>
                  </a:lnTo>
                  <a:lnTo>
                    <a:pt x="182" y="0"/>
                  </a:lnTo>
                  <a:lnTo>
                    <a:pt x="198" y="8"/>
                  </a:lnTo>
                  <a:lnTo>
                    <a:pt x="213" y="21"/>
                  </a:lnTo>
                  <a:lnTo>
                    <a:pt x="228" y="33"/>
                  </a:lnTo>
                  <a:lnTo>
                    <a:pt x="244" y="42"/>
                  </a:lnTo>
                  <a:lnTo>
                    <a:pt x="259" y="50"/>
                  </a:lnTo>
                  <a:lnTo>
                    <a:pt x="275" y="54"/>
                  </a:lnTo>
                  <a:lnTo>
                    <a:pt x="287" y="59"/>
                  </a:lnTo>
                  <a:lnTo>
                    <a:pt x="298" y="67"/>
                  </a:lnTo>
                  <a:lnTo>
                    <a:pt x="310" y="75"/>
                  </a:lnTo>
                  <a:lnTo>
                    <a:pt x="321" y="79"/>
                  </a:lnTo>
                  <a:lnTo>
                    <a:pt x="333" y="84"/>
                  </a:lnTo>
                  <a:lnTo>
                    <a:pt x="345" y="88"/>
                  </a:lnTo>
                  <a:lnTo>
                    <a:pt x="356" y="79"/>
                  </a:lnTo>
                  <a:lnTo>
                    <a:pt x="368" y="75"/>
                  </a:lnTo>
                  <a:lnTo>
                    <a:pt x="383" y="67"/>
                  </a:lnTo>
                  <a:lnTo>
                    <a:pt x="395" y="67"/>
                  </a:lnTo>
                  <a:lnTo>
                    <a:pt x="407" y="63"/>
                  </a:lnTo>
                  <a:lnTo>
                    <a:pt x="418" y="59"/>
                  </a:lnTo>
                  <a:lnTo>
                    <a:pt x="430" y="59"/>
                  </a:lnTo>
                  <a:lnTo>
                    <a:pt x="441" y="54"/>
                  </a:lnTo>
                  <a:lnTo>
                    <a:pt x="453" y="50"/>
                  </a:lnTo>
                  <a:lnTo>
                    <a:pt x="465" y="50"/>
                  </a:lnTo>
                  <a:lnTo>
                    <a:pt x="476" y="50"/>
                  </a:lnTo>
                  <a:lnTo>
                    <a:pt x="488" y="50"/>
                  </a:lnTo>
                  <a:lnTo>
                    <a:pt x="500" y="50"/>
                  </a:lnTo>
                  <a:lnTo>
                    <a:pt x="515" y="50"/>
                  </a:lnTo>
                  <a:lnTo>
                    <a:pt x="531" y="54"/>
                  </a:lnTo>
                  <a:lnTo>
                    <a:pt x="554" y="59"/>
                  </a:lnTo>
                  <a:lnTo>
                    <a:pt x="565" y="59"/>
                  </a:lnTo>
                  <a:lnTo>
                    <a:pt x="593" y="67"/>
                  </a:lnTo>
                  <a:lnTo>
                    <a:pt x="608" y="75"/>
                  </a:lnTo>
                  <a:lnTo>
                    <a:pt x="620" y="88"/>
                  </a:lnTo>
                  <a:lnTo>
                    <a:pt x="631" y="92"/>
                  </a:lnTo>
                  <a:lnTo>
                    <a:pt x="643" y="100"/>
                  </a:lnTo>
                  <a:lnTo>
                    <a:pt x="654" y="100"/>
                  </a:lnTo>
                  <a:lnTo>
                    <a:pt x="670" y="92"/>
                  </a:lnTo>
                  <a:lnTo>
                    <a:pt x="685" y="84"/>
                  </a:lnTo>
                  <a:lnTo>
                    <a:pt x="697" y="79"/>
                  </a:lnTo>
                  <a:lnTo>
                    <a:pt x="709" y="71"/>
                  </a:lnTo>
                  <a:lnTo>
                    <a:pt x="720" y="63"/>
                  </a:lnTo>
                  <a:lnTo>
                    <a:pt x="732" y="54"/>
                  </a:lnTo>
                  <a:lnTo>
                    <a:pt x="744" y="46"/>
                  </a:lnTo>
                  <a:lnTo>
                    <a:pt x="755" y="42"/>
                  </a:lnTo>
                  <a:lnTo>
                    <a:pt x="767" y="38"/>
                  </a:lnTo>
                  <a:lnTo>
                    <a:pt x="778" y="38"/>
                  </a:lnTo>
                  <a:lnTo>
                    <a:pt x="794" y="38"/>
                  </a:lnTo>
                  <a:lnTo>
                    <a:pt x="809" y="33"/>
                  </a:lnTo>
                  <a:lnTo>
                    <a:pt x="825" y="33"/>
                  </a:lnTo>
                  <a:lnTo>
                    <a:pt x="856" y="33"/>
                  </a:lnTo>
                  <a:lnTo>
                    <a:pt x="867" y="29"/>
                  </a:lnTo>
                  <a:lnTo>
                    <a:pt x="879" y="29"/>
                  </a:lnTo>
                  <a:lnTo>
                    <a:pt x="891" y="29"/>
                  </a:lnTo>
                  <a:lnTo>
                    <a:pt x="906" y="33"/>
                  </a:lnTo>
                  <a:lnTo>
                    <a:pt x="945" y="38"/>
                  </a:lnTo>
                  <a:lnTo>
                    <a:pt x="976" y="42"/>
                  </a:lnTo>
                  <a:lnTo>
                    <a:pt x="999" y="50"/>
                  </a:lnTo>
                  <a:lnTo>
                    <a:pt x="1030" y="54"/>
                  </a:lnTo>
                  <a:lnTo>
                    <a:pt x="1042" y="67"/>
                  </a:lnTo>
                  <a:lnTo>
                    <a:pt x="1057" y="79"/>
                  </a:lnTo>
                  <a:lnTo>
                    <a:pt x="1061" y="92"/>
                  </a:lnTo>
                  <a:lnTo>
                    <a:pt x="1065" y="109"/>
                  </a:lnTo>
                  <a:lnTo>
                    <a:pt x="1065" y="121"/>
                  </a:lnTo>
                  <a:lnTo>
                    <a:pt x="1065" y="134"/>
                  </a:lnTo>
                  <a:lnTo>
                    <a:pt x="1065" y="151"/>
                  </a:lnTo>
                  <a:lnTo>
                    <a:pt x="1065" y="163"/>
                  </a:lnTo>
                  <a:lnTo>
                    <a:pt x="1065" y="180"/>
                  </a:lnTo>
                  <a:lnTo>
                    <a:pt x="1065" y="192"/>
                  </a:lnTo>
                  <a:lnTo>
                    <a:pt x="1065" y="218"/>
                  </a:lnTo>
                  <a:lnTo>
                    <a:pt x="1061" y="234"/>
                  </a:lnTo>
                  <a:lnTo>
                    <a:pt x="1057" y="251"/>
                  </a:lnTo>
                  <a:lnTo>
                    <a:pt x="1057" y="264"/>
                  </a:lnTo>
                  <a:lnTo>
                    <a:pt x="1050" y="276"/>
                  </a:lnTo>
                  <a:lnTo>
                    <a:pt x="1034" y="284"/>
                  </a:lnTo>
                  <a:lnTo>
                    <a:pt x="1019" y="293"/>
                  </a:lnTo>
                  <a:lnTo>
                    <a:pt x="1003" y="297"/>
                  </a:lnTo>
                  <a:lnTo>
                    <a:pt x="991" y="297"/>
                  </a:lnTo>
                  <a:lnTo>
                    <a:pt x="984" y="284"/>
                  </a:lnTo>
                  <a:lnTo>
                    <a:pt x="972" y="276"/>
                  </a:lnTo>
                  <a:lnTo>
                    <a:pt x="964" y="264"/>
                  </a:lnTo>
                  <a:lnTo>
                    <a:pt x="953" y="255"/>
                  </a:lnTo>
                  <a:lnTo>
                    <a:pt x="941" y="238"/>
                  </a:lnTo>
                  <a:lnTo>
                    <a:pt x="933" y="226"/>
                  </a:lnTo>
                  <a:lnTo>
                    <a:pt x="922" y="218"/>
                  </a:lnTo>
                  <a:lnTo>
                    <a:pt x="910" y="213"/>
                  </a:lnTo>
                  <a:lnTo>
                    <a:pt x="898" y="205"/>
                  </a:lnTo>
                  <a:lnTo>
                    <a:pt x="887" y="209"/>
                  </a:lnTo>
                  <a:lnTo>
                    <a:pt x="871" y="213"/>
                  </a:lnTo>
                  <a:lnTo>
                    <a:pt x="860" y="218"/>
                  </a:lnTo>
                  <a:lnTo>
                    <a:pt x="848" y="222"/>
                  </a:lnTo>
                  <a:lnTo>
                    <a:pt x="833" y="230"/>
                  </a:lnTo>
                  <a:lnTo>
                    <a:pt x="817" y="238"/>
                  </a:lnTo>
                  <a:lnTo>
                    <a:pt x="806" y="247"/>
                  </a:lnTo>
                  <a:lnTo>
                    <a:pt x="794" y="251"/>
                  </a:lnTo>
                  <a:lnTo>
                    <a:pt x="782" y="255"/>
                  </a:lnTo>
                  <a:lnTo>
                    <a:pt x="771" y="259"/>
                  </a:lnTo>
                  <a:lnTo>
                    <a:pt x="744" y="264"/>
                  </a:lnTo>
                  <a:lnTo>
                    <a:pt x="728" y="264"/>
                  </a:lnTo>
                  <a:lnTo>
                    <a:pt x="716" y="264"/>
                  </a:lnTo>
                  <a:lnTo>
                    <a:pt x="701" y="268"/>
                  </a:lnTo>
                  <a:lnTo>
                    <a:pt x="689" y="268"/>
                  </a:lnTo>
                  <a:lnTo>
                    <a:pt x="674" y="268"/>
                  </a:lnTo>
                  <a:lnTo>
                    <a:pt x="658" y="268"/>
                  </a:lnTo>
                  <a:lnTo>
                    <a:pt x="635" y="268"/>
                  </a:lnTo>
                  <a:lnTo>
                    <a:pt x="604" y="264"/>
                  </a:lnTo>
                  <a:lnTo>
                    <a:pt x="581" y="259"/>
                  </a:lnTo>
                  <a:lnTo>
                    <a:pt x="569" y="255"/>
                  </a:lnTo>
                  <a:lnTo>
                    <a:pt x="538" y="251"/>
                  </a:lnTo>
                  <a:lnTo>
                    <a:pt x="515" y="251"/>
                  </a:lnTo>
                  <a:lnTo>
                    <a:pt x="492" y="247"/>
                  </a:lnTo>
                  <a:lnTo>
                    <a:pt x="469" y="247"/>
                  </a:lnTo>
                  <a:lnTo>
                    <a:pt x="445" y="247"/>
                  </a:lnTo>
                  <a:lnTo>
                    <a:pt x="434" y="243"/>
                  </a:lnTo>
                  <a:lnTo>
                    <a:pt x="418" y="238"/>
                  </a:lnTo>
                  <a:lnTo>
                    <a:pt x="380" y="234"/>
                  </a:lnTo>
                  <a:lnTo>
                    <a:pt x="368" y="230"/>
                  </a:lnTo>
                  <a:lnTo>
                    <a:pt x="356" y="226"/>
                  </a:lnTo>
                  <a:lnTo>
                    <a:pt x="345" y="226"/>
                  </a:lnTo>
                  <a:lnTo>
                    <a:pt x="333" y="226"/>
                  </a:lnTo>
                  <a:lnTo>
                    <a:pt x="321" y="230"/>
                  </a:lnTo>
                  <a:lnTo>
                    <a:pt x="310" y="234"/>
                  </a:lnTo>
                  <a:lnTo>
                    <a:pt x="294" y="238"/>
                  </a:lnTo>
                  <a:lnTo>
                    <a:pt x="279" y="238"/>
                  </a:lnTo>
                  <a:lnTo>
                    <a:pt x="263" y="238"/>
                  </a:lnTo>
                  <a:lnTo>
                    <a:pt x="252" y="238"/>
                  </a:lnTo>
                  <a:lnTo>
                    <a:pt x="240" y="243"/>
                  </a:lnTo>
                  <a:lnTo>
                    <a:pt x="225" y="243"/>
                  </a:lnTo>
                  <a:lnTo>
                    <a:pt x="186" y="243"/>
                  </a:lnTo>
                  <a:lnTo>
                    <a:pt x="174" y="238"/>
                  </a:lnTo>
                  <a:lnTo>
                    <a:pt x="167" y="222"/>
                  </a:lnTo>
                  <a:lnTo>
                    <a:pt x="155" y="205"/>
                  </a:lnTo>
                  <a:lnTo>
                    <a:pt x="143" y="197"/>
                  </a:lnTo>
                  <a:lnTo>
                    <a:pt x="132" y="188"/>
                  </a:lnTo>
                  <a:lnTo>
                    <a:pt x="120" y="176"/>
                  </a:lnTo>
                  <a:lnTo>
                    <a:pt x="108" y="172"/>
                  </a:lnTo>
                  <a:lnTo>
                    <a:pt x="93" y="172"/>
                  </a:lnTo>
                  <a:lnTo>
                    <a:pt x="62" y="172"/>
                  </a:lnTo>
                  <a:lnTo>
                    <a:pt x="50" y="172"/>
                  </a:lnTo>
                  <a:lnTo>
                    <a:pt x="39" y="176"/>
                  </a:lnTo>
                  <a:lnTo>
                    <a:pt x="23" y="180"/>
                  </a:lnTo>
                  <a:lnTo>
                    <a:pt x="12" y="180"/>
                  </a:lnTo>
                  <a:lnTo>
                    <a:pt x="0" y="180"/>
                  </a:lnTo>
                  <a:lnTo>
                    <a:pt x="0" y="167"/>
                  </a:lnTo>
                  <a:lnTo>
                    <a:pt x="4" y="155"/>
                  </a:lnTo>
                  <a:lnTo>
                    <a:pt x="8" y="142"/>
                  </a:lnTo>
                  <a:lnTo>
                    <a:pt x="12" y="130"/>
                  </a:lnTo>
                  <a:lnTo>
                    <a:pt x="12" y="117"/>
                  </a:lnTo>
                  <a:lnTo>
                    <a:pt x="15" y="105"/>
                  </a:lnTo>
                  <a:lnTo>
                    <a:pt x="23" y="92"/>
                  </a:lnTo>
                  <a:lnTo>
                    <a:pt x="27" y="79"/>
                  </a:lnTo>
                </a:path>
              </a:pathLst>
            </a:custGeom>
            <a:pattFill prst="lgConfetti">
              <a:fgClr>
                <a:srgbClr val="000000">
                  <a:alpha val="100000"/>
                </a:srgbClr>
              </a:fgClr>
              <a:bgClr>
                <a:srgbClr val="FFFFFF">
                  <a:alpha val="100000"/>
                </a:srgbClr>
              </a:bgClr>
            </a:pattFill>
            <a:ln w="12700" cap="rnd" cmpd="sng">
              <a:solidFill>
                <a:srgbClr val="000000">
                  <a:alpha val="100000"/>
                </a:srgbClr>
              </a:solidFill>
              <a:prstDash val="solid"/>
              <a:round/>
              <a:headEnd type="none" w="med" len="med"/>
              <a:tailEnd type="none" w="med" len="med"/>
            </a:ln>
          </p:spPr>
          <p:txBody>
            <a:bodyPr/>
            <a:p>
              <a:endParaRPr lang="zh-CN" altLang="en-US"/>
            </a:p>
          </p:txBody>
        </p:sp>
        <p:sp>
          <p:nvSpPr>
            <p:cNvPr id="37895" name="Rectangle 7"/>
            <p:cNvSpPr/>
            <p:nvPr/>
          </p:nvSpPr>
          <p:spPr>
            <a:xfrm>
              <a:off x="2348" y="12704"/>
              <a:ext cx="5691" cy="349"/>
            </a:xfrm>
            <a:prstGeom prst="rect">
              <a:avLst/>
            </a:prstGeom>
            <a:noFill/>
            <a:ln w="12700">
              <a:noFill/>
            </a:ln>
          </p:spPr>
          <p:txBody>
            <a:bodyPr lIns="90488" tIns="44450" rIns="90488" bIns="44450">
              <a:spAutoFit/>
            </a:bodyPr>
            <a:p>
              <a:pPr algn="just" eaLnBrk="0" hangingPunct="0"/>
              <a:r>
                <a:rPr lang="en-US" altLang="zh-CN" b="1" dirty="0">
                  <a:solidFill>
                    <a:srgbClr val="000000"/>
                  </a:solidFill>
                  <a:latin typeface="Arial" panose="020B0604020202020204" pitchFamily="34" charset="0"/>
                </a:rPr>
                <a:t>In</a:t>
              </a:r>
              <a:endParaRPr lang="en-US" altLang="zh-CN" b="1" dirty="0">
                <a:solidFill>
                  <a:srgbClr val="000000"/>
                </a:solidFill>
                <a:latin typeface="Arial" panose="020B0604020202020204" pitchFamily="34" charset="0"/>
              </a:endParaRPr>
            </a:p>
          </p:txBody>
        </p:sp>
        <p:sp>
          <p:nvSpPr>
            <p:cNvPr id="37896" name="Line 8"/>
            <p:cNvSpPr/>
            <p:nvPr/>
          </p:nvSpPr>
          <p:spPr>
            <a:xfrm>
              <a:off x="2880" y="13307"/>
              <a:ext cx="600" cy="0"/>
            </a:xfrm>
            <a:prstGeom prst="line">
              <a:avLst/>
            </a:prstGeom>
            <a:ln w="12700" cap="flat" cmpd="sng">
              <a:solidFill>
                <a:srgbClr val="000000"/>
              </a:solidFill>
              <a:prstDash val="solid"/>
              <a:headEnd type="none" w="med" len="med"/>
              <a:tailEnd type="triangle" w="med" len="med"/>
            </a:ln>
          </p:spPr>
        </p:sp>
        <p:sp>
          <p:nvSpPr>
            <p:cNvPr id="37897" name="Line 9"/>
            <p:cNvSpPr/>
            <p:nvPr/>
          </p:nvSpPr>
          <p:spPr>
            <a:xfrm>
              <a:off x="2880" y="12827"/>
              <a:ext cx="600" cy="0"/>
            </a:xfrm>
            <a:prstGeom prst="line">
              <a:avLst/>
            </a:prstGeom>
            <a:ln w="12700" cap="flat" cmpd="sng">
              <a:solidFill>
                <a:srgbClr val="000000"/>
              </a:solidFill>
              <a:prstDash val="solid"/>
              <a:headEnd type="none" w="med" len="med"/>
              <a:tailEnd type="triangle" w="med" len="med"/>
            </a:ln>
          </p:spPr>
        </p:sp>
        <p:sp>
          <p:nvSpPr>
            <p:cNvPr id="37898" name="Line 10"/>
            <p:cNvSpPr/>
            <p:nvPr/>
          </p:nvSpPr>
          <p:spPr>
            <a:xfrm>
              <a:off x="6360" y="12947"/>
              <a:ext cx="600" cy="0"/>
            </a:xfrm>
            <a:prstGeom prst="line">
              <a:avLst/>
            </a:prstGeom>
            <a:ln w="12700" cap="flat" cmpd="sng">
              <a:solidFill>
                <a:srgbClr val="000000"/>
              </a:solidFill>
              <a:prstDash val="solid"/>
              <a:headEnd type="none" w="med" len="med"/>
              <a:tailEnd type="triangle" w="med" len="med"/>
            </a:ln>
          </p:spPr>
        </p:sp>
        <p:sp>
          <p:nvSpPr>
            <p:cNvPr id="37899" name="Line 11"/>
            <p:cNvSpPr/>
            <p:nvPr/>
          </p:nvSpPr>
          <p:spPr>
            <a:xfrm>
              <a:off x="6360" y="13187"/>
              <a:ext cx="600" cy="0"/>
            </a:xfrm>
            <a:prstGeom prst="line">
              <a:avLst/>
            </a:prstGeom>
            <a:ln w="12700" cap="flat" cmpd="sng">
              <a:solidFill>
                <a:srgbClr val="000000"/>
              </a:solidFill>
              <a:prstDash val="solid"/>
              <a:headEnd type="none" w="med" len="med"/>
              <a:tailEnd type="triangle" w="med" len="med"/>
            </a:ln>
          </p:spPr>
        </p:sp>
        <p:sp>
          <p:nvSpPr>
            <p:cNvPr id="37900" name="Line 12"/>
            <p:cNvSpPr/>
            <p:nvPr/>
          </p:nvSpPr>
          <p:spPr>
            <a:xfrm>
              <a:off x="2880" y="13067"/>
              <a:ext cx="600" cy="0"/>
            </a:xfrm>
            <a:prstGeom prst="line">
              <a:avLst/>
            </a:prstGeom>
            <a:ln w="12700" cap="flat" cmpd="sng">
              <a:solidFill>
                <a:srgbClr val="000000"/>
              </a:solidFill>
              <a:prstDash val="solid"/>
              <a:headEnd type="none" w="med" len="med"/>
              <a:tailEnd type="triangle" w="med" len="med"/>
            </a:ln>
          </p:spPr>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p:cNvSpPr>
          <p:nvPr>
            <p:ph type="title"/>
          </p:nvPr>
        </p:nvSpPr>
        <p:spPr/>
        <p:txBody>
          <a:bodyPr vert="horz" wrap="square" lIns="0" tIns="45720" rIns="0" bIns="0" anchor="b" anchorCtr="0"/>
          <a:p>
            <a:pPr eaLnBrk="1" hangingPunct="1"/>
            <a:r>
              <a:rPr lang="en-US" altLang="zh-CN" dirty="0"/>
              <a:t>CMM</a:t>
            </a:r>
            <a:r>
              <a:rPr lang="zh-CN" altLang="en-US" dirty="0"/>
              <a:t>的五个级别</a:t>
            </a:r>
            <a:endParaRPr lang="zh-CN" altLang="en-US" dirty="0"/>
          </a:p>
        </p:txBody>
      </p:sp>
      <p:sp>
        <p:nvSpPr>
          <p:cNvPr id="38915" name="Rectangle 3"/>
          <p:cNvSpPr>
            <a:spLocks noGrp="1"/>
          </p:cNvSpPr>
          <p:nvPr>
            <p:ph idx="1"/>
          </p:nvPr>
        </p:nvSpPr>
        <p:spPr/>
        <p:txBody>
          <a:bodyPr vert="horz" wrap="square" lIns="91440" tIns="45720" rIns="91440" bIns="45720" anchor="t" anchorCtr="0"/>
          <a:p>
            <a:pPr eaLnBrk="1" hangingPunct="1"/>
            <a:r>
              <a:rPr lang="en-US" altLang="zh-CN" dirty="0"/>
              <a:t>Level 2</a:t>
            </a:r>
            <a:r>
              <a:rPr lang="zh-CN" altLang="en-US" dirty="0"/>
              <a:t>：可重复级</a:t>
            </a:r>
            <a:endParaRPr lang="zh-CN" altLang="en-US" dirty="0"/>
          </a:p>
          <a:p>
            <a:pPr eaLnBrk="1" hangingPunct="1"/>
            <a:endParaRPr lang="zh-CN" altLang="en-US" dirty="0"/>
          </a:p>
          <a:p>
            <a:pPr eaLnBrk="1" hangingPunct="1"/>
            <a:endParaRPr lang="zh-CN" altLang="en-US" dirty="0"/>
          </a:p>
          <a:p>
            <a:pPr lvl="1" eaLnBrk="1" hangingPunct="1"/>
            <a:endParaRPr lang="zh-CN" altLang="en-US" dirty="0"/>
          </a:p>
          <a:p>
            <a:pPr lvl="1" eaLnBrk="1" hangingPunct="1"/>
            <a:endParaRPr lang="en-US" altLang="zh-CN" dirty="0"/>
          </a:p>
          <a:p>
            <a:pPr lvl="1" eaLnBrk="1" hangingPunct="1"/>
            <a:endParaRPr lang="en-US" altLang="zh-CN" dirty="0"/>
          </a:p>
          <a:p>
            <a:pPr lvl="1" eaLnBrk="1" hangingPunct="1"/>
            <a:r>
              <a:rPr lang="en-US" altLang="zh-CN" dirty="0"/>
              <a:t>Milestone</a:t>
            </a:r>
            <a:r>
              <a:rPr lang="zh-CN" altLang="en-US" dirty="0"/>
              <a:t>可见，按计划开发</a:t>
            </a:r>
            <a:endParaRPr lang="zh-CN" altLang="en-US" dirty="0"/>
          </a:p>
        </p:txBody>
      </p:sp>
      <p:grpSp>
        <p:nvGrpSpPr>
          <p:cNvPr id="38916" name="Group 4"/>
          <p:cNvGrpSpPr/>
          <p:nvPr/>
        </p:nvGrpSpPr>
        <p:grpSpPr>
          <a:xfrm>
            <a:off x="928688" y="2819400"/>
            <a:ext cx="6215062" cy="1395413"/>
            <a:chOff x="2280" y="13992"/>
            <a:chExt cx="5120" cy="1020"/>
          </a:xfrm>
        </p:grpSpPr>
        <p:sp>
          <p:nvSpPr>
            <p:cNvPr id="38917" name="Line 5"/>
            <p:cNvSpPr/>
            <p:nvPr/>
          </p:nvSpPr>
          <p:spPr>
            <a:xfrm>
              <a:off x="2280" y="14177"/>
              <a:ext cx="600" cy="0"/>
            </a:xfrm>
            <a:prstGeom prst="line">
              <a:avLst/>
            </a:prstGeom>
            <a:ln w="25400" cap="flat" cmpd="sng">
              <a:solidFill>
                <a:srgbClr val="000000"/>
              </a:solidFill>
              <a:prstDash val="solid"/>
              <a:headEnd type="none" w="med" len="med"/>
              <a:tailEnd type="triangle" w="med" len="med"/>
            </a:ln>
          </p:spPr>
        </p:sp>
        <p:sp>
          <p:nvSpPr>
            <p:cNvPr id="38918" name="Line 6"/>
            <p:cNvSpPr/>
            <p:nvPr/>
          </p:nvSpPr>
          <p:spPr>
            <a:xfrm>
              <a:off x="5950" y="14242"/>
              <a:ext cx="333" cy="0"/>
            </a:xfrm>
            <a:prstGeom prst="line">
              <a:avLst/>
            </a:prstGeom>
            <a:ln w="25400" cap="flat" cmpd="sng">
              <a:solidFill>
                <a:srgbClr val="000000"/>
              </a:solidFill>
              <a:prstDash val="solid"/>
              <a:headEnd type="none" w="med" len="med"/>
              <a:tailEnd type="triangle" w="med" len="med"/>
            </a:ln>
          </p:spPr>
        </p:sp>
        <p:sp>
          <p:nvSpPr>
            <p:cNvPr id="38919" name="Line 7"/>
            <p:cNvSpPr/>
            <p:nvPr/>
          </p:nvSpPr>
          <p:spPr>
            <a:xfrm>
              <a:off x="3715" y="14242"/>
              <a:ext cx="325" cy="0"/>
            </a:xfrm>
            <a:prstGeom prst="line">
              <a:avLst/>
            </a:prstGeom>
            <a:ln w="25400" cap="flat" cmpd="sng">
              <a:solidFill>
                <a:srgbClr val="000000"/>
              </a:solidFill>
              <a:prstDash val="solid"/>
              <a:headEnd type="none" w="med" len="med"/>
              <a:tailEnd type="triangle" w="med" len="med"/>
            </a:ln>
          </p:spPr>
        </p:sp>
        <p:sp>
          <p:nvSpPr>
            <p:cNvPr id="38920" name="Line 8"/>
            <p:cNvSpPr/>
            <p:nvPr/>
          </p:nvSpPr>
          <p:spPr>
            <a:xfrm>
              <a:off x="4835" y="14242"/>
              <a:ext cx="325" cy="0"/>
            </a:xfrm>
            <a:prstGeom prst="line">
              <a:avLst/>
            </a:prstGeom>
            <a:ln w="25400" cap="flat" cmpd="sng">
              <a:solidFill>
                <a:srgbClr val="000000"/>
              </a:solidFill>
              <a:prstDash val="solid"/>
              <a:headEnd type="none" w="med" len="med"/>
              <a:tailEnd type="triangle" w="med" len="med"/>
            </a:ln>
          </p:spPr>
        </p:sp>
        <p:sp>
          <p:nvSpPr>
            <p:cNvPr id="38921" name="Line 9"/>
            <p:cNvSpPr/>
            <p:nvPr/>
          </p:nvSpPr>
          <p:spPr>
            <a:xfrm flipV="1">
              <a:off x="2793" y="14369"/>
              <a:ext cx="0" cy="523"/>
            </a:xfrm>
            <a:prstGeom prst="line">
              <a:avLst/>
            </a:prstGeom>
            <a:ln w="25400" cap="flat" cmpd="sng">
              <a:solidFill>
                <a:srgbClr val="000000"/>
              </a:solidFill>
              <a:prstDash val="solid"/>
              <a:headEnd type="none" w="med" len="med"/>
              <a:tailEnd type="triangle" w="med" len="med"/>
            </a:ln>
          </p:spPr>
        </p:sp>
        <p:sp>
          <p:nvSpPr>
            <p:cNvPr id="38922" name="Line 10"/>
            <p:cNvSpPr/>
            <p:nvPr/>
          </p:nvSpPr>
          <p:spPr>
            <a:xfrm>
              <a:off x="7068" y="14242"/>
              <a:ext cx="332" cy="0"/>
            </a:xfrm>
            <a:prstGeom prst="line">
              <a:avLst/>
            </a:prstGeom>
            <a:ln w="25400" cap="flat" cmpd="sng">
              <a:solidFill>
                <a:srgbClr val="000000"/>
              </a:solidFill>
              <a:prstDash val="solid"/>
              <a:headEnd type="none" w="med" len="med"/>
              <a:tailEnd type="triangle" w="med" len="med"/>
            </a:ln>
          </p:spPr>
        </p:sp>
        <p:sp>
          <p:nvSpPr>
            <p:cNvPr id="38923" name="Rectangle 11"/>
            <p:cNvSpPr/>
            <p:nvPr/>
          </p:nvSpPr>
          <p:spPr>
            <a:xfrm>
              <a:off x="2937" y="13992"/>
              <a:ext cx="768" cy="438"/>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38924" name="Rectangle 12"/>
            <p:cNvSpPr/>
            <p:nvPr/>
          </p:nvSpPr>
          <p:spPr>
            <a:xfrm>
              <a:off x="4050" y="13992"/>
              <a:ext cx="775" cy="438"/>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38925" name="Rectangle 13"/>
            <p:cNvSpPr/>
            <p:nvPr/>
          </p:nvSpPr>
          <p:spPr>
            <a:xfrm>
              <a:off x="5170" y="13992"/>
              <a:ext cx="770" cy="438"/>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38926" name="Rectangle 14"/>
            <p:cNvSpPr/>
            <p:nvPr/>
          </p:nvSpPr>
          <p:spPr>
            <a:xfrm>
              <a:off x="6292" y="13992"/>
              <a:ext cx="765" cy="438"/>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38927" name="Line 15"/>
            <p:cNvSpPr/>
            <p:nvPr/>
          </p:nvSpPr>
          <p:spPr>
            <a:xfrm flipV="1">
              <a:off x="3907" y="14369"/>
              <a:ext cx="0" cy="523"/>
            </a:xfrm>
            <a:prstGeom prst="line">
              <a:avLst/>
            </a:prstGeom>
            <a:ln w="25400" cap="flat" cmpd="sng">
              <a:solidFill>
                <a:srgbClr val="000000"/>
              </a:solidFill>
              <a:prstDash val="solid"/>
              <a:headEnd type="none" w="med" len="med"/>
              <a:tailEnd type="triangle" w="med" len="med"/>
            </a:ln>
          </p:spPr>
        </p:sp>
        <p:sp>
          <p:nvSpPr>
            <p:cNvPr id="38928" name="Line 16"/>
            <p:cNvSpPr/>
            <p:nvPr/>
          </p:nvSpPr>
          <p:spPr>
            <a:xfrm flipV="1">
              <a:off x="5032" y="14369"/>
              <a:ext cx="0" cy="523"/>
            </a:xfrm>
            <a:prstGeom prst="line">
              <a:avLst/>
            </a:prstGeom>
            <a:ln w="25400" cap="flat" cmpd="sng">
              <a:solidFill>
                <a:srgbClr val="000000"/>
              </a:solidFill>
              <a:prstDash val="solid"/>
              <a:headEnd type="none" w="med" len="med"/>
              <a:tailEnd type="triangle" w="med" len="med"/>
            </a:ln>
          </p:spPr>
        </p:sp>
        <p:sp>
          <p:nvSpPr>
            <p:cNvPr id="38929" name="Line 17"/>
            <p:cNvSpPr/>
            <p:nvPr/>
          </p:nvSpPr>
          <p:spPr>
            <a:xfrm flipV="1">
              <a:off x="6083" y="14369"/>
              <a:ext cx="0" cy="523"/>
            </a:xfrm>
            <a:prstGeom prst="line">
              <a:avLst/>
            </a:prstGeom>
            <a:ln w="25400" cap="flat" cmpd="sng">
              <a:solidFill>
                <a:srgbClr val="000000"/>
              </a:solidFill>
              <a:prstDash val="solid"/>
              <a:headEnd type="none" w="med" len="med"/>
              <a:tailEnd type="triangle" w="med" len="med"/>
            </a:ln>
          </p:spPr>
        </p:sp>
        <p:sp>
          <p:nvSpPr>
            <p:cNvPr id="38930" name="Line 18"/>
            <p:cNvSpPr/>
            <p:nvPr/>
          </p:nvSpPr>
          <p:spPr>
            <a:xfrm flipV="1">
              <a:off x="7265" y="14369"/>
              <a:ext cx="0" cy="523"/>
            </a:xfrm>
            <a:prstGeom prst="line">
              <a:avLst/>
            </a:prstGeom>
            <a:ln w="25400" cap="flat" cmpd="sng">
              <a:solidFill>
                <a:srgbClr val="000000"/>
              </a:solidFill>
              <a:prstDash val="solid"/>
              <a:headEnd type="none" w="med" len="med"/>
              <a:tailEnd type="triangle" w="med" len="med"/>
            </a:ln>
          </p:spPr>
        </p:sp>
        <p:sp>
          <p:nvSpPr>
            <p:cNvPr id="38931" name="Line 19"/>
            <p:cNvSpPr/>
            <p:nvPr/>
          </p:nvSpPr>
          <p:spPr>
            <a:xfrm>
              <a:off x="2793" y="14892"/>
              <a:ext cx="4472" cy="0"/>
            </a:xfrm>
            <a:prstGeom prst="line">
              <a:avLst/>
            </a:prstGeom>
            <a:ln w="12700" cap="flat" cmpd="sng">
              <a:solidFill>
                <a:srgbClr val="000000"/>
              </a:solidFill>
              <a:prstDash val="solid"/>
              <a:headEnd type="none" w="med" len="med"/>
              <a:tailEnd type="none" w="med" len="med"/>
            </a:ln>
          </p:spPr>
        </p:sp>
        <p:grpSp>
          <p:nvGrpSpPr>
            <p:cNvPr id="38932" name="Group 20"/>
            <p:cNvGrpSpPr/>
            <p:nvPr/>
          </p:nvGrpSpPr>
          <p:grpSpPr>
            <a:xfrm>
              <a:off x="2670" y="14772"/>
              <a:ext cx="247" cy="240"/>
              <a:chOff x="1068" y="3262"/>
              <a:chExt cx="99" cy="96"/>
            </a:xfrm>
          </p:grpSpPr>
          <p:sp>
            <p:nvSpPr>
              <p:cNvPr id="38946" name="Oval 21"/>
              <p:cNvSpPr/>
              <p:nvPr/>
            </p:nvSpPr>
            <p:spPr>
              <a:xfrm>
                <a:off x="1068" y="3262"/>
                <a:ext cx="99"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38947" name="Line 22"/>
              <p:cNvSpPr/>
              <p:nvPr/>
            </p:nvSpPr>
            <p:spPr>
              <a:xfrm flipV="1">
                <a:off x="1117" y="3284"/>
                <a:ext cx="26" cy="26"/>
              </a:xfrm>
              <a:prstGeom prst="line">
                <a:avLst/>
              </a:prstGeom>
              <a:ln w="12700" cap="flat" cmpd="sng">
                <a:solidFill>
                  <a:srgbClr val="000000"/>
                </a:solidFill>
                <a:prstDash val="solid"/>
                <a:headEnd type="none" w="med" len="med"/>
                <a:tailEnd type="none" w="med" len="med"/>
              </a:ln>
            </p:spPr>
          </p:sp>
        </p:grpSp>
        <p:grpSp>
          <p:nvGrpSpPr>
            <p:cNvPr id="38933" name="Group 23"/>
            <p:cNvGrpSpPr/>
            <p:nvPr/>
          </p:nvGrpSpPr>
          <p:grpSpPr>
            <a:xfrm>
              <a:off x="3790" y="14772"/>
              <a:ext cx="240" cy="240"/>
              <a:chOff x="1516" y="3262"/>
              <a:chExt cx="96" cy="96"/>
            </a:xfrm>
          </p:grpSpPr>
          <p:sp>
            <p:nvSpPr>
              <p:cNvPr id="38944" name="Oval 24"/>
              <p:cNvSpPr/>
              <p:nvPr/>
            </p:nvSpPr>
            <p:spPr>
              <a:xfrm>
                <a:off x="1516" y="3262"/>
                <a:ext cx="96"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38945" name="Line 25"/>
              <p:cNvSpPr/>
              <p:nvPr/>
            </p:nvSpPr>
            <p:spPr>
              <a:xfrm flipV="1">
                <a:off x="1563" y="3284"/>
                <a:ext cx="27" cy="26"/>
              </a:xfrm>
              <a:prstGeom prst="line">
                <a:avLst/>
              </a:prstGeom>
              <a:ln w="12700" cap="flat" cmpd="sng">
                <a:solidFill>
                  <a:srgbClr val="000000"/>
                </a:solidFill>
                <a:prstDash val="solid"/>
                <a:headEnd type="none" w="med" len="med"/>
                <a:tailEnd type="none" w="med" len="med"/>
              </a:ln>
            </p:spPr>
          </p:sp>
        </p:grpSp>
        <p:grpSp>
          <p:nvGrpSpPr>
            <p:cNvPr id="38934" name="Group 26"/>
            <p:cNvGrpSpPr/>
            <p:nvPr/>
          </p:nvGrpSpPr>
          <p:grpSpPr>
            <a:xfrm>
              <a:off x="4908" y="14772"/>
              <a:ext cx="242" cy="240"/>
              <a:chOff x="1963" y="3262"/>
              <a:chExt cx="97" cy="96"/>
            </a:xfrm>
          </p:grpSpPr>
          <p:sp>
            <p:nvSpPr>
              <p:cNvPr id="38942" name="Oval 27"/>
              <p:cNvSpPr/>
              <p:nvPr/>
            </p:nvSpPr>
            <p:spPr>
              <a:xfrm>
                <a:off x="1963" y="3262"/>
                <a:ext cx="97"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38943" name="Line 28"/>
              <p:cNvSpPr/>
              <p:nvPr/>
            </p:nvSpPr>
            <p:spPr>
              <a:xfrm flipV="1">
                <a:off x="2013" y="3284"/>
                <a:ext cx="26" cy="26"/>
              </a:xfrm>
              <a:prstGeom prst="line">
                <a:avLst/>
              </a:prstGeom>
              <a:ln w="12700" cap="flat" cmpd="sng">
                <a:solidFill>
                  <a:srgbClr val="000000"/>
                </a:solidFill>
                <a:prstDash val="solid"/>
                <a:headEnd type="none" w="med" len="med"/>
                <a:tailEnd type="none" w="med" len="med"/>
              </a:ln>
            </p:spPr>
          </p:sp>
        </p:grpSp>
        <p:grpSp>
          <p:nvGrpSpPr>
            <p:cNvPr id="38935" name="Group 29"/>
            <p:cNvGrpSpPr/>
            <p:nvPr/>
          </p:nvGrpSpPr>
          <p:grpSpPr>
            <a:xfrm>
              <a:off x="5960" y="14772"/>
              <a:ext cx="242" cy="240"/>
              <a:chOff x="2384" y="3262"/>
              <a:chExt cx="97" cy="96"/>
            </a:xfrm>
          </p:grpSpPr>
          <p:sp>
            <p:nvSpPr>
              <p:cNvPr id="38940" name="Oval 30"/>
              <p:cNvSpPr/>
              <p:nvPr/>
            </p:nvSpPr>
            <p:spPr>
              <a:xfrm>
                <a:off x="2384" y="3262"/>
                <a:ext cx="97"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38941" name="Line 31"/>
              <p:cNvSpPr/>
              <p:nvPr/>
            </p:nvSpPr>
            <p:spPr>
              <a:xfrm flipV="1">
                <a:off x="2433" y="3284"/>
                <a:ext cx="25" cy="26"/>
              </a:xfrm>
              <a:prstGeom prst="line">
                <a:avLst/>
              </a:prstGeom>
              <a:ln w="12700" cap="flat" cmpd="sng">
                <a:solidFill>
                  <a:srgbClr val="000000"/>
                </a:solidFill>
                <a:prstDash val="solid"/>
                <a:headEnd type="none" w="med" len="med"/>
                <a:tailEnd type="none" w="med" len="med"/>
              </a:ln>
            </p:spPr>
          </p:sp>
        </p:grpSp>
        <p:grpSp>
          <p:nvGrpSpPr>
            <p:cNvPr id="38936" name="Group 32"/>
            <p:cNvGrpSpPr/>
            <p:nvPr/>
          </p:nvGrpSpPr>
          <p:grpSpPr>
            <a:xfrm>
              <a:off x="7147" y="14772"/>
              <a:ext cx="243" cy="240"/>
              <a:chOff x="2859" y="3262"/>
              <a:chExt cx="97" cy="96"/>
            </a:xfrm>
          </p:grpSpPr>
          <p:sp>
            <p:nvSpPr>
              <p:cNvPr id="38938" name="Oval 33"/>
              <p:cNvSpPr/>
              <p:nvPr/>
            </p:nvSpPr>
            <p:spPr>
              <a:xfrm>
                <a:off x="2859" y="3262"/>
                <a:ext cx="97"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38939" name="Line 34"/>
              <p:cNvSpPr/>
              <p:nvPr/>
            </p:nvSpPr>
            <p:spPr>
              <a:xfrm flipV="1">
                <a:off x="2906" y="3284"/>
                <a:ext cx="28" cy="26"/>
              </a:xfrm>
              <a:prstGeom prst="line">
                <a:avLst/>
              </a:prstGeom>
              <a:ln w="12700" cap="flat" cmpd="sng">
                <a:solidFill>
                  <a:srgbClr val="000000"/>
                </a:solidFill>
                <a:prstDash val="solid"/>
                <a:headEnd type="none" w="med" len="med"/>
                <a:tailEnd type="none" w="med" len="med"/>
              </a:ln>
            </p:spPr>
          </p:sp>
        </p:grpSp>
        <p:sp>
          <p:nvSpPr>
            <p:cNvPr id="38937" name="Line 35"/>
            <p:cNvSpPr/>
            <p:nvPr/>
          </p:nvSpPr>
          <p:spPr>
            <a:xfrm>
              <a:off x="2280" y="14177"/>
              <a:ext cx="600" cy="0"/>
            </a:xfrm>
            <a:prstGeom prst="line">
              <a:avLst/>
            </a:prstGeom>
            <a:ln w="12700" cap="flat" cmpd="sng">
              <a:solidFill>
                <a:srgbClr val="000000"/>
              </a:solidFill>
              <a:prstDash val="solid"/>
              <a:headEnd type="none" w="med" len="med"/>
              <a:tailEnd type="triangle" w="med" len="med"/>
            </a:ln>
          </p:spPr>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a:spLocks noGrp="1"/>
          </p:cNvSpPr>
          <p:nvPr>
            <p:ph type="title"/>
          </p:nvPr>
        </p:nvSpPr>
        <p:spPr/>
        <p:txBody>
          <a:bodyPr vert="horz" wrap="square" lIns="0" tIns="45720" rIns="0" bIns="0" anchor="b" anchorCtr="0"/>
          <a:p>
            <a:pPr eaLnBrk="1" hangingPunct="1"/>
            <a:r>
              <a:rPr lang="en-US" altLang="zh-CN" dirty="0"/>
              <a:t>CMM</a:t>
            </a:r>
            <a:r>
              <a:rPr lang="zh-CN" altLang="en-US" dirty="0"/>
              <a:t>的五个级别</a:t>
            </a:r>
            <a:endParaRPr lang="zh-CN" altLang="en-US" dirty="0"/>
          </a:p>
        </p:txBody>
      </p:sp>
      <p:sp>
        <p:nvSpPr>
          <p:cNvPr id="39939" name="Rectangle 3"/>
          <p:cNvSpPr>
            <a:spLocks noGrp="1"/>
          </p:cNvSpPr>
          <p:nvPr>
            <p:ph idx="1"/>
          </p:nvPr>
        </p:nvSpPr>
        <p:spPr/>
        <p:txBody>
          <a:bodyPr vert="horz" wrap="square" lIns="91440" tIns="45720" rIns="91440" bIns="45720" anchor="t" anchorCtr="0"/>
          <a:p>
            <a:pPr eaLnBrk="1" hangingPunct="1">
              <a:lnSpc>
                <a:spcPct val="90000"/>
              </a:lnSpc>
            </a:pPr>
            <a:r>
              <a:rPr lang="en-US" altLang="zh-CN" sz="2800" dirty="0"/>
              <a:t>Level 2</a:t>
            </a:r>
            <a:r>
              <a:rPr lang="zh-CN" altLang="en-US" sz="2800" dirty="0"/>
              <a:t>的</a:t>
            </a:r>
            <a:r>
              <a:rPr lang="en-US" altLang="zh-CN" sz="2800" dirty="0"/>
              <a:t>6</a:t>
            </a:r>
            <a:r>
              <a:rPr lang="zh-CN" altLang="en-US" sz="2800" dirty="0"/>
              <a:t>个</a:t>
            </a:r>
            <a:r>
              <a:rPr lang="en-US" altLang="zh-CN" sz="2800" dirty="0"/>
              <a:t>KPA</a:t>
            </a:r>
            <a:r>
              <a:rPr lang="zh-CN" altLang="en-US" sz="2800" dirty="0"/>
              <a:t>：侧重于管理</a:t>
            </a:r>
            <a:endParaRPr lang="zh-CN" altLang="en-US" sz="2800" dirty="0"/>
          </a:p>
          <a:p>
            <a:pPr lvl="1" eaLnBrk="1" hangingPunct="1">
              <a:lnSpc>
                <a:spcPct val="90000"/>
              </a:lnSpc>
              <a:buFontTx/>
              <a:buChar char="•"/>
            </a:pPr>
            <a:r>
              <a:rPr lang="zh-CN" altLang="en-US" dirty="0"/>
              <a:t>需求管理（</a:t>
            </a:r>
            <a:r>
              <a:rPr lang="en-US" altLang="zh-CN" dirty="0"/>
              <a:t>Requirements Management</a:t>
            </a:r>
            <a:r>
              <a:rPr lang="zh-CN" altLang="en-US" dirty="0"/>
              <a:t>）</a:t>
            </a:r>
            <a:endParaRPr lang="zh-CN" altLang="en-US" dirty="0"/>
          </a:p>
          <a:p>
            <a:pPr lvl="1" eaLnBrk="1" hangingPunct="1">
              <a:lnSpc>
                <a:spcPct val="90000"/>
              </a:lnSpc>
              <a:buFontTx/>
              <a:buChar char="•"/>
            </a:pPr>
            <a:r>
              <a:rPr lang="zh-CN" altLang="en-US" dirty="0">
                <a:latin typeface="新宋体" panose="02010609030101010101" charset="-122"/>
                <a:ea typeface="新宋体" panose="02010609030101010101" charset="-122"/>
              </a:rPr>
              <a:t>软件项目计划（</a:t>
            </a:r>
            <a:r>
              <a:rPr lang="en-US" altLang="zh-CN" dirty="0"/>
              <a:t>Software Project Planning</a:t>
            </a:r>
            <a:r>
              <a:rPr lang="zh-CN" altLang="en-US" dirty="0"/>
              <a:t>）</a:t>
            </a:r>
            <a:endParaRPr lang="zh-CN" altLang="en-US" dirty="0"/>
          </a:p>
          <a:p>
            <a:pPr lvl="1" eaLnBrk="1" hangingPunct="1">
              <a:lnSpc>
                <a:spcPct val="90000"/>
              </a:lnSpc>
              <a:buFontTx/>
              <a:buChar char="•"/>
            </a:pPr>
            <a:r>
              <a:rPr lang="zh-CN" altLang="en-US" dirty="0">
                <a:latin typeface="新宋体" panose="02010609030101010101" charset="-122"/>
                <a:ea typeface="新宋体" panose="02010609030101010101" charset="-122"/>
              </a:rPr>
              <a:t>软件项目的跟踪和监控（</a:t>
            </a:r>
            <a:r>
              <a:rPr lang="en-US" altLang="zh-CN" dirty="0"/>
              <a:t>Software Project Tacking and Oversight</a:t>
            </a:r>
            <a:r>
              <a:rPr lang="zh-CN" altLang="en-US" dirty="0">
                <a:latin typeface="新宋体" panose="02010609030101010101" charset="-122"/>
                <a:ea typeface="新宋体" panose="02010609030101010101" charset="-122"/>
              </a:rPr>
              <a:t>）</a:t>
            </a:r>
            <a:endParaRPr lang="zh-CN" altLang="en-US" dirty="0"/>
          </a:p>
          <a:p>
            <a:pPr lvl="1" eaLnBrk="1" hangingPunct="1">
              <a:lnSpc>
                <a:spcPct val="90000"/>
              </a:lnSpc>
              <a:buFontTx/>
              <a:buChar char="•"/>
            </a:pPr>
            <a:r>
              <a:rPr lang="zh-CN" altLang="en-US" dirty="0">
                <a:latin typeface="新宋体" panose="02010609030101010101" charset="-122"/>
                <a:ea typeface="新宋体" panose="02010609030101010101" charset="-122"/>
              </a:rPr>
              <a:t>软件子合同管理（</a:t>
            </a:r>
            <a:r>
              <a:rPr lang="en-US" altLang="zh-CN" dirty="0">
                <a:ea typeface="新宋体" panose="02010609030101010101" charset="-122"/>
              </a:rPr>
              <a:t>Software Subcontract Management</a:t>
            </a:r>
            <a:r>
              <a:rPr lang="zh-CN" altLang="en-US" dirty="0">
                <a:latin typeface="新宋体" panose="02010609030101010101" charset="-122"/>
                <a:ea typeface="新宋体" panose="02010609030101010101" charset="-122"/>
              </a:rPr>
              <a:t>）</a:t>
            </a:r>
            <a:endParaRPr lang="zh-CN" altLang="en-US" dirty="0"/>
          </a:p>
          <a:p>
            <a:pPr lvl="1" eaLnBrk="1" hangingPunct="1">
              <a:lnSpc>
                <a:spcPct val="90000"/>
              </a:lnSpc>
              <a:buFontTx/>
              <a:buChar char="•"/>
            </a:pPr>
            <a:r>
              <a:rPr lang="zh-CN" altLang="en-US" dirty="0">
                <a:latin typeface="新宋体" panose="02010609030101010101" charset="-122"/>
                <a:ea typeface="新宋体" panose="02010609030101010101" charset="-122"/>
              </a:rPr>
              <a:t>软件质量保证（</a:t>
            </a:r>
            <a:r>
              <a:rPr lang="en-US" altLang="zh-CN" dirty="0">
                <a:ea typeface="新宋体" panose="02010609030101010101" charset="-122"/>
              </a:rPr>
              <a:t>Software Quality Assurance</a:t>
            </a:r>
            <a:r>
              <a:rPr lang="zh-CN" altLang="en-US" dirty="0">
                <a:latin typeface="新宋体" panose="02010609030101010101" charset="-122"/>
                <a:ea typeface="新宋体" panose="02010609030101010101" charset="-122"/>
              </a:rPr>
              <a:t>）</a:t>
            </a:r>
            <a:endParaRPr lang="zh-CN" altLang="en-US" dirty="0"/>
          </a:p>
          <a:p>
            <a:pPr lvl="1" eaLnBrk="1" hangingPunct="1">
              <a:lnSpc>
                <a:spcPct val="90000"/>
              </a:lnSpc>
              <a:buFontTx/>
              <a:buChar char="•"/>
            </a:pPr>
            <a:r>
              <a:rPr lang="zh-CN" altLang="en-US" dirty="0">
                <a:latin typeface="新宋体" panose="02010609030101010101" charset="-122"/>
                <a:ea typeface="新宋体" panose="02010609030101010101" charset="-122"/>
              </a:rPr>
              <a:t>软件配置管理（</a:t>
            </a:r>
            <a:r>
              <a:rPr lang="en-US" altLang="zh-CN" dirty="0">
                <a:ea typeface="新宋体" panose="02010609030101010101" charset="-122"/>
              </a:rPr>
              <a:t>Software Configuration Management</a:t>
            </a:r>
            <a:r>
              <a:rPr lang="zh-CN" altLang="en-US" dirty="0">
                <a:latin typeface="新宋体" panose="02010609030101010101" charset="-122"/>
                <a:ea typeface="新宋体" panose="02010609030101010101" charset="-122"/>
              </a:rPr>
              <a:t>）</a:t>
            </a:r>
            <a:endParaRPr lang="zh-CN" altLang="en-US" dirty="0"/>
          </a:p>
          <a:p>
            <a:pPr lvl="1" eaLnBrk="1" hangingPunct="1">
              <a:lnSpc>
                <a:spcPct val="90000"/>
              </a:lnSpc>
              <a:buFontTx/>
              <a:buChar char="•"/>
            </a:pPr>
            <a:endParaRPr lang="zh-CN" altLang="en-US" dirty="0"/>
          </a:p>
          <a:p>
            <a:pPr lvl="1" eaLnBrk="1" hangingPunct="1">
              <a:lnSpc>
                <a:spcPct val="90000"/>
              </a:lnSpc>
              <a:buFont typeface="Wingdings 2" panose="05020102010507070707" pitchFamily="18" charset="2"/>
              <a:buChar char=""/>
            </a:pPr>
            <a:endParaRPr lang="en-US" altLang="zh-CN"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2"/>
          <p:cNvSpPr>
            <a:spLocks noGrp="1"/>
          </p:cNvSpPr>
          <p:nvPr>
            <p:ph type="title"/>
          </p:nvPr>
        </p:nvSpPr>
        <p:spPr/>
        <p:txBody>
          <a:bodyPr vert="horz" wrap="square" lIns="0" tIns="45720" rIns="0" bIns="0" anchor="b" anchorCtr="0"/>
          <a:p>
            <a:pPr eaLnBrk="1" hangingPunct="1"/>
            <a:r>
              <a:rPr lang="en-US" altLang="zh-CN" dirty="0"/>
              <a:t>CMM</a:t>
            </a:r>
            <a:r>
              <a:rPr lang="zh-CN" altLang="en-US" dirty="0"/>
              <a:t>的五个级别</a:t>
            </a:r>
            <a:endParaRPr lang="zh-CN" altLang="en-US" dirty="0"/>
          </a:p>
        </p:txBody>
      </p:sp>
      <p:sp>
        <p:nvSpPr>
          <p:cNvPr id="40963" name="Rectangle 3"/>
          <p:cNvSpPr>
            <a:spLocks noGrp="1"/>
          </p:cNvSpPr>
          <p:nvPr>
            <p:ph idx="1"/>
          </p:nvPr>
        </p:nvSpPr>
        <p:spPr/>
        <p:txBody>
          <a:bodyPr vert="horz" wrap="square" lIns="91440" tIns="45720" rIns="91440" bIns="45720" anchor="t" anchorCtr="0"/>
          <a:p>
            <a:pPr eaLnBrk="1" hangingPunct="1"/>
            <a:r>
              <a:rPr lang="en-US" altLang="zh-CN" dirty="0"/>
              <a:t>Level 3</a:t>
            </a:r>
            <a:r>
              <a:rPr lang="zh-CN" altLang="en-US" dirty="0"/>
              <a:t>：定义级</a:t>
            </a:r>
            <a:endParaRPr lang="zh-CN" altLang="en-US" dirty="0"/>
          </a:p>
          <a:p>
            <a:pPr eaLnBrk="1" hangingPunct="1"/>
            <a:endParaRPr lang="zh-CN" altLang="en-US" dirty="0"/>
          </a:p>
          <a:p>
            <a:pPr eaLnBrk="1" hangingPunct="1"/>
            <a:endParaRPr lang="zh-CN" altLang="en-US" dirty="0"/>
          </a:p>
          <a:p>
            <a:pPr eaLnBrk="1" hangingPunct="1"/>
            <a:endParaRPr lang="en-US" altLang="zh-CN" dirty="0"/>
          </a:p>
          <a:p>
            <a:pPr eaLnBrk="1" hangingPunct="1"/>
            <a:endParaRPr lang="en-US" altLang="zh-CN" dirty="0"/>
          </a:p>
          <a:p>
            <a:pPr eaLnBrk="1" hangingPunct="1"/>
            <a:endParaRPr lang="zh-CN" altLang="en-US" dirty="0"/>
          </a:p>
          <a:p>
            <a:pPr lvl="1" eaLnBrk="1" hangingPunct="1"/>
            <a:r>
              <a:rPr lang="zh-CN" altLang="en-US" dirty="0"/>
              <a:t>每个阶段的内部活动可见</a:t>
            </a:r>
            <a:endParaRPr lang="zh-CN" altLang="en-US" dirty="0"/>
          </a:p>
          <a:p>
            <a:pPr lvl="1" eaLnBrk="1" hangingPunct="1"/>
            <a:r>
              <a:rPr lang="zh-CN" altLang="en-US" dirty="0"/>
              <a:t>标准过程和项目定义过程裁剪</a:t>
            </a:r>
            <a:endParaRPr lang="zh-CN" altLang="en-US" dirty="0"/>
          </a:p>
        </p:txBody>
      </p:sp>
      <p:grpSp>
        <p:nvGrpSpPr>
          <p:cNvPr id="40964" name="Group 4"/>
          <p:cNvGrpSpPr/>
          <p:nvPr/>
        </p:nvGrpSpPr>
        <p:grpSpPr>
          <a:xfrm>
            <a:off x="714375" y="2819400"/>
            <a:ext cx="7143750" cy="1538288"/>
            <a:chOff x="2280" y="2376"/>
            <a:chExt cx="5120" cy="1020"/>
          </a:xfrm>
        </p:grpSpPr>
        <p:sp>
          <p:nvSpPr>
            <p:cNvPr id="40965" name="Line 5"/>
            <p:cNvSpPr/>
            <p:nvPr/>
          </p:nvSpPr>
          <p:spPr>
            <a:xfrm>
              <a:off x="2280" y="2561"/>
              <a:ext cx="600" cy="0"/>
            </a:xfrm>
            <a:prstGeom prst="line">
              <a:avLst/>
            </a:prstGeom>
            <a:ln w="25400" cap="flat" cmpd="sng">
              <a:solidFill>
                <a:srgbClr val="000000"/>
              </a:solidFill>
              <a:prstDash val="solid"/>
              <a:headEnd type="none" w="med" len="med"/>
              <a:tailEnd type="triangle" w="med" len="med"/>
            </a:ln>
          </p:spPr>
        </p:sp>
        <p:sp>
          <p:nvSpPr>
            <p:cNvPr id="40966" name="Line 6"/>
            <p:cNvSpPr/>
            <p:nvPr/>
          </p:nvSpPr>
          <p:spPr>
            <a:xfrm>
              <a:off x="5950" y="2626"/>
              <a:ext cx="333" cy="0"/>
            </a:xfrm>
            <a:prstGeom prst="line">
              <a:avLst/>
            </a:prstGeom>
            <a:ln w="25400" cap="flat" cmpd="sng">
              <a:solidFill>
                <a:srgbClr val="000000"/>
              </a:solidFill>
              <a:prstDash val="solid"/>
              <a:headEnd type="none" w="med" len="med"/>
              <a:tailEnd type="triangle" w="med" len="med"/>
            </a:ln>
          </p:spPr>
        </p:sp>
        <p:sp>
          <p:nvSpPr>
            <p:cNvPr id="40967" name="Line 7"/>
            <p:cNvSpPr/>
            <p:nvPr/>
          </p:nvSpPr>
          <p:spPr>
            <a:xfrm>
              <a:off x="3715" y="2626"/>
              <a:ext cx="325" cy="0"/>
            </a:xfrm>
            <a:prstGeom prst="line">
              <a:avLst/>
            </a:prstGeom>
            <a:ln w="25400" cap="flat" cmpd="sng">
              <a:solidFill>
                <a:srgbClr val="000000"/>
              </a:solidFill>
              <a:prstDash val="solid"/>
              <a:headEnd type="none" w="med" len="med"/>
              <a:tailEnd type="triangle" w="med" len="med"/>
            </a:ln>
          </p:spPr>
        </p:sp>
        <p:sp>
          <p:nvSpPr>
            <p:cNvPr id="40968" name="Line 8"/>
            <p:cNvSpPr/>
            <p:nvPr/>
          </p:nvSpPr>
          <p:spPr>
            <a:xfrm>
              <a:off x="4835" y="2626"/>
              <a:ext cx="325" cy="0"/>
            </a:xfrm>
            <a:prstGeom prst="line">
              <a:avLst/>
            </a:prstGeom>
            <a:ln w="25400" cap="flat" cmpd="sng">
              <a:solidFill>
                <a:srgbClr val="000000"/>
              </a:solidFill>
              <a:prstDash val="solid"/>
              <a:headEnd type="none" w="med" len="med"/>
              <a:tailEnd type="triangle" w="med" len="med"/>
            </a:ln>
          </p:spPr>
        </p:sp>
        <p:sp>
          <p:nvSpPr>
            <p:cNvPr id="40969" name="Line 9"/>
            <p:cNvSpPr/>
            <p:nvPr/>
          </p:nvSpPr>
          <p:spPr>
            <a:xfrm flipV="1">
              <a:off x="2793" y="2753"/>
              <a:ext cx="0" cy="523"/>
            </a:xfrm>
            <a:prstGeom prst="line">
              <a:avLst/>
            </a:prstGeom>
            <a:ln w="25400" cap="flat" cmpd="sng">
              <a:solidFill>
                <a:srgbClr val="000000"/>
              </a:solidFill>
              <a:prstDash val="solid"/>
              <a:headEnd type="none" w="med" len="med"/>
              <a:tailEnd type="triangle" w="med" len="med"/>
            </a:ln>
          </p:spPr>
        </p:sp>
        <p:sp>
          <p:nvSpPr>
            <p:cNvPr id="40970" name="Line 10"/>
            <p:cNvSpPr/>
            <p:nvPr/>
          </p:nvSpPr>
          <p:spPr>
            <a:xfrm>
              <a:off x="7068" y="2626"/>
              <a:ext cx="332" cy="0"/>
            </a:xfrm>
            <a:prstGeom prst="line">
              <a:avLst/>
            </a:prstGeom>
            <a:ln w="25400" cap="flat" cmpd="sng">
              <a:solidFill>
                <a:srgbClr val="000000"/>
              </a:solidFill>
              <a:prstDash val="solid"/>
              <a:headEnd type="none" w="med" len="med"/>
              <a:tailEnd type="triangle" w="med" len="med"/>
            </a:ln>
          </p:spPr>
        </p:sp>
        <p:sp>
          <p:nvSpPr>
            <p:cNvPr id="40971" name="Rectangle 11"/>
            <p:cNvSpPr/>
            <p:nvPr/>
          </p:nvSpPr>
          <p:spPr>
            <a:xfrm>
              <a:off x="6292" y="2376"/>
              <a:ext cx="765" cy="437"/>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0972" name="Line 12"/>
            <p:cNvSpPr/>
            <p:nvPr/>
          </p:nvSpPr>
          <p:spPr>
            <a:xfrm flipV="1">
              <a:off x="3907" y="2753"/>
              <a:ext cx="0" cy="523"/>
            </a:xfrm>
            <a:prstGeom prst="line">
              <a:avLst/>
            </a:prstGeom>
            <a:ln w="25400" cap="flat" cmpd="sng">
              <a:solidFill>
                <a:srgbClr val="000000"/>
              </a:solidFill>
              <a:prstDash val="solid"/>
              <a:headEnd type="none" w="med" len="med"/>
              <a:tailEnd type="triangle" w="med" len="med"/>
            </a:ln>
          </p:spPr>
        </p:sp>
        <p:sp>
          <p:nvSpPr>
            <p:cNvPr id="40973" name="Line 13"/>
            <p:cNvSpPr/>
            <p:nvPr/>
          </p:nvSpPr>
          <p:spPr>
            <a:xfrm flipV="1">
              <a:off x="5032" y="2753"/>
              <a:ext cx="0" cy="523"/>
            </a:xfrm>
            <a:prstGeom prst="line">
              <a:avLst/>
            </a:prstGeom>
            <a:ln w="25400" cap="flat" cmpd="sng">
              <a:solidFill>
                <a:srgbClr val="000000"/>
              </a:solidFill>
              <a:prstDash val="solid"/>
              <a:headEnd type="none" w="med" len="med"/>
              <a:tailEnd type="triangle" w="med" len="med"/>
            </a:ln>
          </p:spPr>
        </p:sp>
        <p:sp>
          <p:nvSpPr>
            <p:cNvPr id="40974" name="Line 14"/>
            <p:cNvSpPr/>
            <p:nvPr/>
          </p:nvSpPr>
          <p:spPr>
            <a:xfrm flipV="1">
              <a:off x="6083" y="2753"/>
              <a:ext cx="0" cy="523"/>
            </a:xfrm>
            <a:prstGeom prst="line">
              <a:avLst/>
            </a:prstGeom>
            <a:ln w="25400" cap="flat" cmpd="sng">
              <a:solidFill>
                <a:srgbClr val="000000"/>
              </a:solidFill>
              <a:prstDash val="solid"/>
              <a:headEnd type="none" w="med" len="med"/>
              <a:tailEnd type="triangle" w="med" len="med"/>
            </a:ln>
          </p:spPr>
        </p:sp>
        <p:sp>
          <p:nvSpPr>
            <p:cNvPr id="40975" name="Line 15"/>
            <p:cNvSpPr/>
            <p:nvPr/>
          </p:nvSpPr>
          <p:spPr>
            <a:xfrm flipV="1">
              <a:off x="7265" y="2753"/>
              <a:ext cx="0" cy="523"/>
            </a:xfrm>
            <a:prstGeom prst="line">
              <a:avLst/>
            </a:prstGeom>
            <a:ln w="25400" cap="flat" cmpd="sng">
              <a:solidFill>
                <a:srgbClr val="000000"/>
              </a:solidFill>
              <a:prstDash val="solid"/>
              <a:headEnd type="none" w="med" len="med"/>
              <a:tailEnd type="triangle" w="med" len="med"/>
            </a:ln>
          </p:spPr>
        </p:sp>
        <p:sp>
          <p:nvSpPr>
            <p:cNvPr id="40976" name="Line 16"/>
            <p:cNvSpPr/>
            <p:nvPr/>
          </p:nvSpPr>
          <p:spPr>
            <a:xfrm>
              <a:off x="2793" y="3276"/>
              <a:ext cx="4472" cy="0"/>
            </a:xfrm>
            <a:prstGeom prst="line">
              <a:avLst/>
            </a:prstGeom>
            <a:ln w="12700" cap="flat" cmpd="sng">
              <a:solidFill>
                <a:srgbClr val="000000"/>
              </a:solidFill>
              <a:prstDash val="solid"/>
              <a:headEnd type="none" w="med" len="med"/>
              <a:tailEnd type="none" w="med" len="med"/>
            </a:ln>
          </p:spPr>
        </p:sp>
        <p:grpSp>
          <p:nvGrpSpPr>
            <p:cNvPr id="40977" name="Group 17"/>
            <p:cNvGrpSpPr/>
            <p:nvPr/>
          </p:nvGrpSpPr>
          <p:grpSpPr>
            <a:xfrm>
              <a:off x="2670" y="3156"/>
              <a:ext cx="247" cy="240"/>
              <a:chOff x="1068" y="2734"/>
              <a:chExt cx="99" cy="96"/>
            </a:xfrm>
          </p:grpSpPr>
          <p:sp>
            <p:nvSpPr>
              <p:cNvPr id="41059" name="Oval 18"/>
              <p:cNvSpPr/>
              <p:nvPr/>
            </p:nvSpPr>
            <p:spPr>
              <a:xfrm>
                <a:off x="1068" y="2734"/>
                <a:ext cx="99"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60" name="Line 19"/>
              <p:cNvSpPr/>
              <p:nvPr/>
            </p:nvSpPr>
            <p:spPr>
              <a:xfrm flipV="1">
                <a:off x="1117" y="2756"/>
                <a:ext cx="26" cy="26"/>
              </a:xfrm>
              <a:prstGeom prst="line">
                <a:avLst/>
              </a:prstGeom>
              <a:ln w="12700" cap="flat" cmpd="sng">
                <a:solidFill>
                  <a:srgbClr val="000000"/>
                </a:solidFill>
                <a:prstDash val="solid"/>
                <a:headEnd type="none" w="med" len="med"/>
                <a:tailEnd type="none" w="med" len="med"/>
              </a:ln>
            </p:spPr>
          </p:sp>
        </p:grpSp>
        <p:grpSp>
          <p:nvGrpSpPr>
            <p:cNvPr id="40978" name="Group 20"/>
            <p:cNvGrpSpPr/>
            <p:nvPr/>
          </p:nvGrpSpPr>
          <p:grpSpPr>
            <a:xfrm>
              <a:off x="3790" y="3156"/>
              <a:ext cx="240" cy="240"/>
              <a:chOff x="1516" y="2734"/>
              <a:chExt cx="96" cy="96"/>
            </a:xfrm>
          </p:grpSpPr>
          <p:sp>
            <p:nvSpPr>
              <p:cNvPr id="41057" name="Oval 21"/>
              <p:cNvSpPr/>
              <p:nvPr/>
            </p:nvSpPr>
            <p:spPr>
              <a:xfrm>
                <a:off x="1516" y="2734"/>
                <a:ext cx="96"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58" name="Line 22"/>
              <p:cNvSpPr/>
              <p:nvPr/>
            </p:nvSpPr>
            <p:spPr>
              <a:xfrm flipV="1">
                <a:off x="1563" y="2756"/>
                <a:ext cx="27" cy="26"/>
              </a:xfrm>
              <a:prstGeom prst="line">
                <a:avLst/>
              </a:prstGeom>
              <a:ln w="12700" cap="flat" cmpd="sng">
                <a:solidFill>
                  <a:srgbClr val="000000"/>
                </a:solidFill>
                <a:prstDash val="solid"/>
                <a:headEnd type="none" w="med" len="med"/>
                <a:tailEnd type="none" w="med" len="med"/>
              </a:ln>
            </p:spPr>
          </p:sp>
        </p:grpSp>
        <p:grpSp>
          <p:nvGrpSpPr>
            <p:cNvPr id="40979" name="Group 23"/>
            <p:cNvGrpSpPr/>
            <p:nvPr/>
          </p:nvGrpSpPr>
          <p:grpSpPr>
            <a:xfrm>
              <a:off x="4908" y="3156"/>
              <a:ext cx="242" cy="240"/>
              <a:chOff x="1963" y="2734"/>
              <a:chExt cx="97" cy="96"/>
            </a:xfrm>
          </p:grpSpPr>
          <p:sp>
            <p:nvSpPr>
              <p:cNvPr id="41055" name="Oval 24"/>
              <p:cNvSpPr/>
              <p:nvPr/>
            </p:nvSpPr>
            <p:spPr>
              <a:xfrm>
                <a:off x="1963" y="2734"/>
                <a:ext cx="97"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56" name="Line 25"/>
              <p:cNvSpPr/>
              <p:nvPr/>
            </p:nvSpPr>
            <p:spPr>
              <a:xfrm flipV="1">
                <a:off x="2013" y="2756"/>
                <a:ext cx="26" cy="26"/>
              </a:xfrm>
              <a:prstGeom prst="line">
                <a:avLst/>
              </a:prstGeom>
              <a:ln w="12700" cap="flat" cmpd="sng">
                <a:solidFill>
                  <a:srgbClr val="000000"/>
                </a:solidFill>
                <a:prstDash val="solid"/>
                <a:headEnd type="none" w="med" len="med"/>
                <a:tailEnd type="none" w="med" len="med"/>
              </a:ln>
            </p:spPr>
          </p:sp>
        </p:grpSp>
        <p:grpSp>
          <p:nvGrpSpPr>
            <p:cNvPr id="40980" name="Group 26"/>
            <p:cNvGrpSpPr/>
            <p:nvPr/>
          </p:nvGrpSpPr>
          <p:grpSpPr>
            <a:xfrm>
              <a:off x="5960" y="3156"/>
              <a:ext cx="242" cy="240"/>
              <a:chOff x="2384" y="2734"/>
              <a:chExt cx="97" cy="96"/>
            </a:xfrm>
          </p:grpSpPr>
          <p:sp>
            <p:nvSpPr>
              <p:cNvPr id="41053" name="Oval 27"/>
              <p:cNvSpPr/>
              <p:nvPr/>
            </p:nvSpPr>
            <p:spPr>
              <a:xfrm>
                <a:off x="2384" y="2734"/>
                <a:ext cx="97"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54" name="Line 28"/>
              <p:cNvSpPr/>
              <p:nvPr/>
            </p:nvSpPr>
            <p:spPr>
              <a:xfrm flipV="1">
                <a:off x="2433" y="2756"/>
                <a:ext cx="25" cy="26"/>
              </a:xfrm>
              <a:prstGeom prst="line">
                <a:avLst/>
              </a:prstGeom>
              <a:ln w="12700" cap="flat" cmpd="sng">
                <a:solidFill>
                  <a:srgbClr val="000000"/>
                </a:solidFill>
                <a:prstDash val="solid"/>
                <a:headEnd type="none" w="med" len="med"/>
                <a:tailEnd type="none" w="med" len="med"/>
              </a:ln>
            </p:spPr>
          </p:sp>
        </p:grpSp>
        <p:grpSp>
          <p:nvGrpSpPr>
            <p:cNvPr id="40981" name="Group 29"/>
            <p:cNvGrpSpPr/>
            <p:nvPr/>
          </p:nvGrpSpPr>
          <p:grpSpPr>
            <a:xfrm>
              <a:off x="7147" y="3156"/>
              <a:ext cx="243" cy="240"/>
              <a:chOff x="2859" y="2734"/>
              <a:chExt cx="97" cy="96"/>
            </a:xfrm>
          </p:grpSpPr>
          <p:sp>
            <p:nvSpPr>
              <p:cNvPr id="41051" name="Oval 30"/>
              <p:cNvSpPr/>
              <p:nvPr/>
            </p:nvSpPr>
            <p:spPr>
              <a:xfrm>
                <a:off x="2859" y="2734"/>
                <a:ext cx="97"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52" name="Line 31"/>
              <p:cNvSpPr/>
              <p:nvPr/>
            </p:nvSpPr>
            <p:spPr>
              <a:xfrm flipV="1">
                <a:off x="2906" y="2756"/>
                <a:ext cx="28" cy="26"/>
              </a:xfrm>
              <a:prstGeom prst="line">
                <a:avLst/>
              </a:prstGeom>
              <a:ln w="12700" cap="flat" cmpd="sng">
                <a:solidFill>
                  <a:srgbClr val="000000"/>
                </a:solidFill>
                <a:prstDash val="solid"/>
                <a:headEnd type="none" w="med" len="med"/>
                <a:tailEnd type="none" w="med" len="med"/>
              </a:ln>
            </p:spPr>
          </p:sp>
        </p:grpSp>
        <p:sp>
          <p:nvSpPr>
            <p:cNvPr id="40982" name="Line 32"/>
            <p:cNvSpPr/>
            <p:nvPr/>
          </p:nvSpPr>
          <p:spPr>
            <a:xfrm>
              <a:off x="2280" y="2561"/>
              <a:ext cx="600" cy="0"/>
            </a:xfrm>
            <a:prstGeom prst="line">
              <a:avLst/>
            </a:prstGeom>
            <a:ln w="12700" cap="flat" cmpd="sng">
              <a:solidFill>
                <a:srgbClr val="000000"/>
              </a:solidFill>
              <a:prstDash val="solid"/>
              <a:headEnd type="none" w="med" len="med"/>
              <a:tailEnd type="triangle" w="med" len="med"/>
            </a:ln>
          </p:spPr>
        </p:sp>
        <p:grpSp>
          <p:nvGrpSpPr>
            <p:cNvPr id="40983" name="Group 33"/>
            <p:cNvGrpSpPr/>
            <p:nvPr/>
          </p:nvGrpSpPr>
          <p:grpSpPr>
            <a:xfrm>
              <a:off x="2880" y="2376"/>
              <a:ext cx="840" cy="437"/>
              <a:chOff x="1152" y="2422"/>
              <a:chExt cx="336" cy="175"/>
            </a:xfrm>
          </p:grpSpPr>
          <p:sp>
            <p:nvSpPr>
              <p:cNvPr id="41041" name="Rectangle 34"/>
              <p:cNvSpPr/>
              <p:nvPr/>
            </p:nvSpPr>
            <p:spPr>
              <a:xfrm>
                <a:off x="1175" y="2422"/>
                <a:ext cx="307" cy="175"/>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42" name="Rectangle 35"/>
              <p:cNvSpPr/>
              <p:nvPr/>
            </p:nvSpPr>
            <p:spPr>
              <a:xfrm>
                <a:off x="1200" y="2448"/>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43" name="Rectangle 36"/>
              <p:cNvSpPr/>
              <p:nvPr/>
            </p:nvSpPr>
            <p:spPr>
              <a:xfrm>
                <a:off x="1200" y="254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44" name="Rectangle 37"/>
              <p:cNvSpPr/>
              <p:nvPr/>
            </p:nvSpPr>
            <p:spPr>
              <a:xfrm>
                <a:off x="1344" y="2448"/>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45" name="Rectangle 38"/>
              <p:cNvSpPr/>
              <p:nvPr/>
            </p:nvSpPr>
            <p:spPr>
              <a:xfrm>
                <a:off x="1344" y="254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46" name="Line 39"/>
              <p:cNvSpPr/>
              <p:nvPr/>
            </p:nvSpPr>
            <p:spPr>
              <a:xfrm>
                <a:off x="1152" y="2496"/>
                <a:ext cx="96" cy="0"/>
              </a:xfrm>
              <a:prstGeom prst="line">
                <a:avLst/>
              </a:prstGeom>
              <a:ln w="25400" cap="flat" cmpd="sng">
                <a:solidFill>
                  <a:srgbClr val="FFFFFF"/>
                </a:solidFill>
                <a:prstDash val="solid"/>
                <a:headEnd type="none" w="med" len="med"/>
                <a:tailEnd type="none" w="med" len="med"/>
              </a:ln>
            </p:spPr>
          </p:sp>
          <p:sp>
            <p:nvSpPr>
              <p:cNvPr id="41047" name="Line 40"/>
              <p:cNvSpPr/>
              <p:nvPr/>
            </p:nvSpPr>
            <p:spPr>
              <a:xfrm>
                <a:off x="1248" y="2496"/>
                <a:ext cx="0" cy="48"/>
              </a:xfrm>
              <a:prstGeom prst="line">
                <a:avLst/>
              </a:prstGeom>
              <a:ln w="25400" cap="flat" cmpd="sng">
                <a:solidFill>
                  <a:srgbClr val="FFFFFF"/>
                </a:solidFill>
                <a:prstDash val="solid"/>
                <a:headEnd type="none" w="med" len="med"/>
                <a:tailEnd type="none" w="med" len="med"/>
              </a:ln>
            </p:spPr>
          </p:sp>
          <p:sp>
            <p:nvSpPr>
              <p:cNvPr id="41048" name="Line 41"/>
              <p:cNvSpPr/>
              <p:nvPr/>
            </p:nvSpPr>
            <p:spPr>
              <a:xfrm>
                <a:off x="1296" y="2496"/>
                <a:ext cx="48" cy="48"/>
              </a:xfrm>
              <a:prstGeom prst="line">
                <a:avLst/>
              </a:prstGeom>
              <a:ln w="25400" cap="flat" cmpd="sng">
                <a:solidFill>
                  <a:srgbClr val="FFFFFF"/>
                </a:solidFill>
                <a:prstDash val="solid"/>
                <a:headEnd type="none" w="med" len="med"/>
                <a:tailEnd type="none" w="med" len="med"/>
              </a:ln>
            </p:spPr>
          </p:sp>
          <p:sp>
            <p:nvSpPr>
              <p:cNvPr id="41049" name="Line 42"/>
              <p:cNvSpPr/>
              <p:nvPr/>
            </p:nvSpPr>
            <p:spPr>
              <a:xfrm flipV="1">
                <a:off x="1392" y="2496"/>
                <a:ext cx="0" cy="48"/>
              </a:xfrm>
              <a:prstGeom prst="line">
                <a:avLst/>
              </a:prstGeom>
              <a:ln w="25400" cap="flat" cmpd="sng">
                <a:solidFill>
                  <a:srgbClr val="FFFFFF"/>
                </a:solidFill>
                <a:prstDash val="solid"/>
                <a:headEnd type="none" w="med" len="med"/>
                <a:tailEnd type="none" w="med" len="med"/>
              </a:ln>
            </p:spPr>
          </p:sp>
          <p:sp>
            <p:nvSpPr>
              <p:cNvPr id="41050" name="Line 43"/>
              <p:cNvSpPr/>
              <p:nvPr/>
            </p:nvSpPr>
            <p:spPr>
              <a:xfrm>
                <a:off x="1440" y="2496"/>
                <a:ext cx="48" cy="0"/>
              </a:xfrm>
              <a:prstGeom prst="line">
                <a:avLst/>
              </a:prstGeom>
              <a:ln w="25400" cap="flat" cmpd="sng">
                <a:solidFill>
                  <a:srgbClr val="FFFFFF"/>
                </a:solidFill>
                <a:prstDash val="solid"/>
                <a:headEnd type="none" w="med" len="med"/>
                <a:tailEnd type="none" w="med" len="med"/>
              </a:ln>
            </p:spPr>
          </p:sp>
        </p:grpSp>
        <p:grpSp>
          <p:nvGrpSpPr>
            <p:cNvPr id="40984" name="Group 44"/>
            <p:cNvGrpSpPr/>
            <p:nvPr/>
          </p:nvGrpSpPr>
          <p:grpSpPr>
            <a:xfrm>
              <a:off x="3960" y="2376"/>
              <a:ext cx="840" cy="437"/>
              <a:chOff x="1584" y="2422"/>
              <a:chExt cx="336" cy="175"/>
            </a:xfrm>
          </p:grpSpPr>
          <p:sp>
            <p:nvSpPr>
              <p:cNvPr id="41031" name="Rectangle 45"/>
              <p:cNvSpPr/>
              <p:nvPr/>
            </p:nvSpPr>
            <p:spPr>
              <a:xfrm>
                <a:off x="1607" y="2422"/>
                <a:ext cx="307" cy="175"/>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32" name="Rectangle 46"/>
              <p:cNvSpPr/>
              <p:nvPr/>
            </p:nvSpPr>
            <p:spPr>
              <a:xfrm>
                <a:off x="1632" y="2448"/>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33" name="Rectangle 47"/>
              <p:cNvSpPr/>
              <p:nvPr/>
            </p:nvSpPr>
            <p:spPr>
              <a:xfrm>
                <a:off x="1632" y="254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34" name="Rectangle 48"/>
              <p:cNvSpPr/>
              <p:nvPr/>
            </p:nvSpPr>
            <p:spPr>
              <a:xfrm>
                <a:off x="1776" y="2448"/>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35" name="Rectangle 49"/>
              <p:cNvSpPr/>
              <p:nvPr/>
            </p:nvSpPr>
            <p:spPr>
              <a:xfrm>
                <a:off x="1776" y="254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36" name="Line 50"/>
              <p:cNvSpPr/>
              <p:nvPr/>
            </p:nvSpPr>
            <p:spPr>
              <a:xfrm>
                <a:off x="1584" y="2496"/>
                <a:ext cx="96" cy="0"/>
              </a:xfrm>
              <a:prstGeom prst="line">
                <a:avLst/>
              </a:prstGeom>
              <a:ln w="25400" cap="flat" cmpd="sng">
                <a:solidFill>
                  <a:srgbClr val="FFFFFF"/>
                </a:solidFill>
                <a:prstDash val="solid"/>
                <a:headEnd type="none" w="med" len="med"/>
                <a:tailEnd type="none" w="med" len="med"/>
              </a:ln>
            </p:spPr>
          </p:sp>
          <p:sp>
            <p:nvSpPr>
              <p:cNvPr id="41037" name="Line 51"/>
              <p:cNvSpPr/>
              <p:nvPr/>
            </p:nvSpPr>
            <p:spPr>
              <a:xfrm>
                <a:off x="1680" y="2496"/>
                <a:ext cx="0" cy="48"/>
              </a:xfrm>
              <a:prstGeom prst="line">
                <a:avLst/>
              </a:prstGeom>
              <a:ln w="25400" cap="flat" cmpd="sng">
                <a:solidFill>
                  <a:srgbClr val="FFFFFF"/>
                </a:solidFill>
                <a:prstDash val="solid"/>
                <a:headEnd type="none" w="med" len="med"/>
                <a:tailEnd type="none" w="med" len="med"/>
              </a:ln>
            </p:spPr>
          </p:sp>
          <p:sp>
            <p:nvSpPr>
              <p:cNvPr id="41038" name="Line 52"/>
              <p:cNvSpPr/>
              <p:nvPr/>
            </p:nvSpPr>
            <p:spPr>
              <a:xfrm>
                <a:off x="1728" y="2496"/>
                <a:ext cx="48" cy="48"/>
              </a:xfrm>
              <a:prstGeom prst="line">
                <a:avLst/>
              </a:prstGeom>
              <a:ln w="25400" cap="flat" cmpd="sng">
                <a:solidFill>
                  <a:srgbClr val="FFFFFF"/>
                </a:solidFill>
                <a:prstDash val="solid"/>
                <a:headEnd type="none" w="med" len="med"/>
                <a:tailEnd type="none" w="med" len="med"/>
              </a:ln>
            </p:spPr>
          </p:sp>
          <p:sp>
            <p:nvSpPr>
              <p:cNvPr id="41039" name="Line 53"/>
              <p:cNvSpPr/>
              <p:nvPr/>
            </p:nvSpPr>
            <p:spPr>
              <a:xfrm flipV="1">
                <a:off x="1824" y="2496"/>
                <a:ext cx="0" cy="48"/>
              </a:xfrm>
              <a:prstGeom prst="line">
                <a:avLst/>
              </a:prstGeom>
              <a:ln w="25400" cap="flat" cmpd="sng">
                <a:solidFill>
                  <a:srgbClr val="FFFFFF"/>
                </a:solidFill>
                <a:prstDash val="solid"/>
                <a:headEnd type="none" w="med" len="med"/>
                <a:tailEnd type="none" w="med" len="med"/>
              </a:ln>
            </p:spPr>
          </p:sp>
          <p:sp>
            <p:nvSpPr>
              <p:cNvPr id="41040" name="Line 54"/>
              <p:cNvSpPr/>
              <p:nvPr/>
            </p:nvSpPr>
            <p:spPr>
              <a:xfrm>
                <a:off x="1872" y="2496"/>
                <a:ext cx="48" cy="0"/>
              </a:xfrm>
              <a:prstGeom prst="line">
                <a:avLst/>
              </a:prstGeom>
              <a:ln w="25400" cap="flat" cmpd="sng">
                <a:solidFill>
                  <a:srgbClr val="FFFFFF"/>
                </a:solidFill>
                <a:prstDash val="solid"/>
                <a:headEnd type="none" w="med" len="med"/>
                <a:tailEnd type="none" w="med" len="med"/>
              </a:ln>
            </p:spPr>
          </p:sp>
        </p:grpSp>
        <p:grpSp>
          <p:nvGrpSpPr>
            <p:cNvPr id="40985" name="Group 55"/>
            <p:cNvGrpSpPr/>
            <p:nvPr/>
          </p:nvGrpSpPr>
          <p:grpSpPr>
            <a:xfrm>
              <a:off x="5160" y="2376"/>
              <a:ext cx="840" cy="437"/>
              <a:chOff x="2064" y="2422"/>
              <a:chExt cx="336" cy="175"/>
            </a:xfrm>
          </p:grpSpPr>
          <p:sp>
            <p:nvSpPr>
              <p:cNvPr id="41021" name="Rectangle 56"/>
              <p:cNvSpPr/>
              <p:nvPr/>
            </p:nvSpPr>
            <p:spPr>
              <a:xfrm>
                <a:off x="2087" y="2422"/>
                <a:ext cx="307" cy="175"/>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22" name="Rectangle 57"/>
              <p:cNvSpPr/>
              <p:nvPr/>
            </p:nvSpPr>
            <p:spPr>
              <a:xfrm>
                <a:off x="2112" y="2448"/>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23" name="Rectangle 58"/>
              <p:cNvSpPr/>
              <p:nvPr/>
            </p:nvSpPr>
            <p:spPr>
              <a:xfrm>
                <a:off x="2112" y="254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24" name="Rectangle 59"/>
              <p:cNvSpPr/>
              <p:nvPr/>
            </p:nvSpPr>
            <p:spPr>
              <a:xfrm>
                <a:off x="2256" y="2448"/>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25" name="Rectangle 60"/>
              <p:cNvSpPr/>
              <p:nvPr/>
            </p:nvSpPr>
            <p:spPr>
              <a:xfrm>
                <a:off x="2256" y="254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26" name="Line 61"/>
              <p:cNvSpPr/>
              <p:nvPr/>
            </p:nvSpPr>
            <p:spPr>
              <a:xfrm>
                <a:off x="2064" y="2496"/>
                <a:ext cx="96" cy="0"/>
              </a:xfrm>
              <a:prstGeom prst="line">
                <a:avLst/>
              </a:prstGeom>
              <a:ln w="25400" cap="flat" cmpd="sng">
                <a:solidFill>
                  <a:srgbClr val="FFFFFF"/>
                </a:solidFill>
                <a:prstDash val="solid"/>
                <a:headEnd type="none" w="med" len="med"/>
                <a:tailEnd type="none" w="med" len="med"/>
              </a:ln>
            </p:spPr>
          </p:sp>
          <p:sp>
            <p:nvSpPr>
              <p:cNvPr id="41027" name="Line 62"/>
              <p:cNvSpPr/>
              <p:nvPr/>
            </p:nvSpPr>
            <p:spPr>
              <a:xfrm>
                <a:off x="2160" y="2496"/>
                <a:ext cx="0" cy="48"/>
              </a:xfrm>
              <a:prstGeom prst="line">
                <a:avLst/>
              </a:prstGeom>
              <a:ln w="25400" cap="flat" cmpd="sng">
                <a:solidFill>
                  <a:srgbClr val="FFFFFF"/>
                </a:solidFill>
                <a:prstDash val="solid"/>
                <a:headEnd type="none" w="med" len="med"/>
                <a:tailEnd type="none" w="med" len="med"/>
              </a:ln>
            </p:spPr>
          </p:sp>
          <p:sp>
            <p:nvSpPr>
              <p:cNvPr id="41028" name="Line 63"/>
              <p:cNvSpPr/>
              <p:nvPr/>
            </p:nvSpPr>
            <p:spPr>
              <a:xfrm>
                <a:off x="2208" y="2496"/>
                <a:ext cx="48" cy="48"/>
              </a:xfrm>
              <a:prstGeom prst="line">
                <a:avLst/>
              </a:prstGeom>
              <a:ln w="25400" cap="flat" cmpd="sng">
                <a:solidFill>
                  <a:srgbClr val="FFFFFF"/>
                </a:solidFill>
                <a:prstDash val="solid"/>
                <a:headEnd type="none" w="med" len="med"/>
                <a:tailEnd type="none" w="med" len="med"/>
              </a:ln>
            </p:spPr>
          </p:sp>
          <p:sp>
            <p:nvSpPr>
              <p:cNvPr id="41029" name="Line 64"/>
              <p:cNvSpPr/>
              <p:nvPr/>
            </p:nvSpPr>
            <p:spPr>
              <a:xfrm flipV="1">
                <a:off x="2304" y="2496"/>
                <a:ext cx="0" cy="48"/>
              </a:xfrm>
              <a:prstGeom prst="line">
                <a:avLst/>
              </a:prstGeom>
              <a:ln w="25400" cap="flat" cmpd="sng">
                <a:solidFill>
                  <a:srgbClr val="FFFFFF"/>
                </a:solidFill>
                <a:prstDash val="solid"/>
                <a:headEnd type="none" w="med" len="med"/>
                <a:tailEnd type="none" w="med" len="med"/>
              </a:ln>
            </p:spPr>
          </p:sp>
          <p:sp>
            <p:nvSpPr>
              <p:cNvPr id="41030" name="Line 65"/>
              <p:cNvSpPr/>
              <p:nvPr/>
            </p:nvSpPr>
            <p:spPr>
              <a:xfrm>
                <a:off x="2352" y="2496"/>
                <a:ext cx="48" cy="0"/>
              </a:xfrm>
              <a:prstGeom prst="line">
                <a:avLst/>
              </a:prstGeom>
              <a:ln w="25400" cap="flat" cmpd="sng">
                <a:solidFill>
                  <a:srgbClr val="FFFFFF"/>
                </a:solidFill>
                <a:prstDash val="solid"/>
                <a:headEnd type="none" w="med" len="med"/>
                <a:tailEnd type="none" w="med" len="med"/>
              </a:ln>
            </p:spPr>
          </p:sp>
        </p:grpSp>
        <p:grpSp>
          <p:nvGrpSpPr>
            <p:cNvPr id="40986" name="Group 66"/>
            <p:cNvGrpSpPr/>
            <p:nvPr/>
          </p:nvGrpSpPr>
          <p:grpSpPr>
            <a:xfrm>
              <a:off x="6240" y="2376"/>
              <a:ext cx="840" cy="437"/>
              <a:chOff x="2496" y="2422"/>
              <a:chExt cx="336" cy="175"/>
            </a:xfrm>
          </p:grpSpPr>
          <p:sp>
            <p:nvSpPr>
              <p:cNvPr id="41011" name="Rectangle 67"/>
              <p:cNvSpPr/>
              <p:nvPr/>
            </p:nvSpPr>
            <p:spPr>
              <a:xfrm>
                <a:off x="2519" y="2422"/>
                <a:ext cx="307" cy="175"/>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12" name="Rectangle 68"/>
              <p:cNvSpPr/>
              <p:nvPr/>
            </p:nvSpPr>
            <p:spPr>
              <a:xfrm>
                <a:off x="2544" y="2448"/>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13" name="Rectangle 69"/>
              <p:cNvSpPr/>
              <p:nvPr/>
            </p:nvSpPr>
            <p:spPr>
              <a:xfrm>
                <a:off x="2544" y="254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14" name="Rectangle 70"/>
              <p:cNvSpPr/>
              <p:nvPr/>
            </p:nvSpPr>
            <p:spPr>
              <a:xfrm>
                <a:off x="2688" y="2448"/>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15" name="Rectangle 71"/>
              <p:cNvSpPr/>
              <p:nvPr/>
            </p:nvSpPr>
            <p:spPr>
              <a:xfrm>
                <a:off x="2688" y="254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1016" name="Line 72"/>
              <p:cNvSpPr/>
              <p:nvPr/>
            </p:nvSpPr>
            <p:spPr>
              <a:xfrm>
                <a:off x="2496" y="2496"/>
                <a:ext cx="96" cy="0"/>
              </a:xfrm>
              <a:prstGeom prst="line">
                <a:avLst/>
              </a:prstGeom>
              <a:ln w="25400" cap="flat" cmpd="sng">
                <a:solidFill>
                  <a:srgbClr val="FFFFFF"/>
                </a:solidFill>
                <a:prstDash val="solid"/>
                <a:headEnd type="none" w="med" len="med"/>
                <a:tailEnd type="none" w="med" len="med"/>
              </a:ln>
            </p:spPr>
          </p:sp>
          <p:sp>
            <p:nvSpPr>
              <p:cNvPr id="41017" name="Line 73"/>
              <p:cNvSpPr/>
              <p:nvPr/>
            </p:nvSpPr>
            <p:spPr>
              <a:xfrm>
                <a:off x="2592" y="2496"/>
                <a:ext cx="0" cy="48"/>
              </a:xfrm>
              <a:prstGeom prst="line">
                <a:avLst/>
              </a:prstGeom>
              <a:ln w="25400" cap="flat" cmpd="sng">
                <a:solidFill>
                  <a:srgbClr val="FFFFFF"/>
                </a:solidFill>
                <a:prstDash val="solid"/>
                <a:headEnd type="none" w="med" len="med"/>
                <a:tailEnd type="none" w="med" len="med"/>
              </a:ln>
            </p:spPr>
          </p:sp>
          <p:sp>
            <p:nvSpPr>
              <p:cNvPr id="41018" name="Line 74"/>
              <p:cNvSpPr/>
              <p:nvPr/>
            </p:nvSpPr>
            <p:spPr>
              <a:xfrm>
                <a:off x="2640" y="2496"/>
                <a:ext cx="48" cy="48"/>
              </a:xfrm>
              <a:prstGeom prst="line">
                <a:avLst/>
              </a:prstGeom>
              <a:ln w="25400" cap="flat" cmpd="sng">
                <a:solidFill>
                  <a:srgbClr val="FFFFFF"/>
                </a:solidFill>
                <a:prstDash val="solid"/>
                <a:headEnd type="none" w="med" len="med"/>
                <a:tailEnd type="none" w="med" len="med"/>
              </a:ln>
            </p:spPr>
          </p:sp>
          <p:sp>
            <p:nvSpPr>
              <p:cNvPr id="41019" name="Line 75"/>
              <p:cNvSpPr/>
              <p:nvPr/>
            </p:nvSpPr>
            <p:spPr>
              <a:xfrm flipV="1">
                <a:off x="2736" y="2496"/>
                <a:ext cx="0" cy="48"/>
              </a:xfrm>
              <a:prstGeom prst="line">
                <a:avLst/>
              </a:prstGeom>
              <a:ln w="25400" cap="flat" cmpd="sng">
                <a:solidFill>
                  <a:srgbClr val="FFFFFF"/>
                </a:solidFill>
                <a:prstDash val="solid"/>
                <a:headEnd type="none" w="med" len="med"/>
                <a:tailEnd type="none" w="med" len="med"/>
              </a:ln>
            </p:spPr>
          </p:sp>
          <p:sp>
            <p:nvSpPr>
              <p:cNvPr id="41020" name="Line 76"/>
              <p:cNvSpPr/>
              <p:nvPr/>
            </p:nvSpPr>
            <p:spPr>
              <a:xfrm>
                <a:off x="2784" y="2496"/>
                <a:ext cx="48" cy="0"/>
              </a:xfrm>
              <a:prstGeom prst="line">
                <a:avLst/>
              </a:prstGeom>
              <a:ln w="25400" cap="flat" cmpd="sng">
                <a:solidFill>
                  <a:srgbClr val="FFFFFF"/>
                </a:solidFill>
                <a:prstDash val="solid"/>
                <a:headEnd type="none" w="med" len="med"/>
                <a:tailEnd type="none" w="med" len="med"/>
              </a:ln>
            </p:spPr>
          </p:sp>
        </p:grpSp>
        <p:grpSp>
          <p:nvGrpSpPr>
            <p:cNvPr id="40987" name="Group 77"/>
            <p:cNvGrpSpPr/>
            <p:nvPr/>
          </p:nvGrpSpPr>
          <p:grpSpPr>
            <a:xfrm>
              <a:off x="3030" y="3051"/>
              <a:ext cx="200" cy="105"/>
              <a:chOff x="1212" y="2692"/>
              <a:chExt cx="80" cy="42"/>
            </a:xfrm>
          </p:grpSpPr>
          <p:sp>
            <p:nvSpPr>
              <p:cNvPr id="41009" name="Oval 78"/>
              <p:cNvSpPr/>
              <p:nvPr/>
            </p:nvSpPr>
            <p:spPr>
              <a:xfrm>
                <a:off x="1212" y="2692"/>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10" name="Line 79"/>
              <p:cNvSpPr/>
              <p:nvPr/>
            </p:nvSpPr>
            <p:spPr>
              <a:xfrm flipV="1">
                <a:off x="1252" y="2701"/>
                <a:ext cx="21" cy="12"/>
              </a:xfrm>
              <a:prstGeom prst="line">
                <a:avLst/>
              </a:prstGeom>
              <a:ln w="12700" cap="flat" cmpd="sng">
                <a:solidFill>
                  <a:srgbClr val="000000"/>
                </a:solidFill>
                <a:prstDash val="solid"/>
                <a:headEnd type="none" w="med" len="med"/>
                <a:tailEnd type="none" w="med" len="med"/>
              </a:ln>
            </p:spPr>
          </p:sp>
        </p:grpSp>
        <p:grpSp>
          <p:nvGrpSpPr>
            <p:cNvPr id="40988" name="Group 80"/>
            <p:cNvGrpSpPr/>
            <p:nvPr/>
          </p:nvGrpSpPr>
          <p:grpSpPr>
            <a:xfrm>
              <a:off x="4110" y="3051"/>
              <a:ext cx="200" cy="105"/>
              <a:chOff x="1644" y="2692"/>
              <a:chExt cx="80" cy="42"/>
            </a:xfrm>
          </p:grpSpPr>
          <p:sp>
            <p:nvSpPr>
              <p:cNvPr id="41007" name="Oval 81"/>
              <p:cNvSpPr/>
              <p:nvPr/>
            </p:nvSpPr>
            <p:spPr>
              <a:xfrm>
                <a:off x="1644" y="2692"/>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08" name="Line 82"/>
              <p:cNvSpPr/>
              <p:nvPr/>
            </p:nvSpPr>
            <p:spPr>
              <a:xfrm flipV="1">
                <a:off x="1684" y="2701"/>
                <a:ext cx="21" cy="12"/>
              </a:xfrm>
              <a:prstGeom prst="line">
                <a:avLst/>
              </a:prstGeom>
              <a:ln w="12700" cap="flat" cmpd="sng">
                <a:solidFill>
                  <a:srgbClr val="000000"/>
                </a:solidFill>
                <a:prstDash val="solid"/>
                <a:headEnd type="none" w="med" len="med"/>
                <a:tailEnd type="none" w="med" len="med"/>
              </a:ln>
            </p:spPr>
          </p:sp>
        </p:grpSp>
        <p:grpSp>
          <p:nvGrpSpPr>
            <p:cNvPr id="40989" name="Group 83"/>
            <p:cNvGrpSpPr/>
            <p:nvPr/>
          </p:nvGrpSpPr>
          <p:grpSpPr>
            <a:xfrm>
              <a:off x="4350" y="3051"/>
              <a:ext cx="200" cy="105"/>
              <a:chOff x="1740" y="2692"/>
              <a:chExt cx="80" cy="42"/>
            </a:xfrm>
          </p:grpSpPr>
          <p:sp>
            <p:nvSpPr>
              <p:cNvPr id="41005" name="Oval 84"/>
              <p:cNvSpPr/>
              <p:nvPr/>
            </p:nvSpPr>
            <p:spPr>
              <a:xfrm>
                <a:off x="1740" y="2692"/>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06" name="Line 85"/>
              <p:cNvSpPr/>
              <p:nvPr/>
            </p:nvSpPr>
            <p:spPr>
              <a:xfrm flipV="1">
                <a:off x="1780" y="2701"/>
                <a:ext cx="21" cy="12"/>
              </a:xfrm>
              <a:prstGeom prst="line">
                <a:avLst/>
              </a:prstGeom>
              <a:ln w="12700" cap="flat" cmpd="sng">
                <a:solidFill>
                  <a:srgbClr val="000000"/>
                </a:solidFill>
                <a:prstDash val="solid"/>
                <a:headEnd type="none" w="med" len="med"/>
                <a:tailEnd type="none" w="med" len="med"/>
              </a:ln>
            </p:spPr>
          </p:sp>
        </p:grpSp>
        <p:grpSp>
          <p:nvGrpSpPr>
            <p:cNvPr id="40990" name="Group 86"/>
            <p:cNvGrpSpPr/>
            <p:nvPr/>
          </p:nvGrpSpPr>
          <p:grpSpPr>
            <a:xfrm>
              <a:off x="4590" y="3051"/>
              <a:ext cx="200" cy="105"/>
              <a:chOff x="1836" y="2692"/>
              <a:chExt cx="80" cy="42"/>
            </a:xfrm>
          </p:grpSpPr>
          <p:sp>
            <p:nvSpPr>
              <p:cNvPr id="41003" name="Oval 87"/>
              <p:cNvSpPr/>
              <p:nvPr/>
            </p:nvSpPr>
            <p:spPr>
              <a:xfrm>
                <a:off x="1836" y="2692"/>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04" name="Line 88"/>
              <p:cNvSpPr/>
              <p:nvPr/>
            </p:nvSpPr>
            <p:spPr>
              <a:xfrm flipV="1">
                <a:off x="1876" y="2701"/>
                <a:ext cx="21" cy="12"/>
              </a:xfrm>
              <a:prstGeom prst="line">
                <a:avLst/>
              </a:prstGeom>
              <a:ln w="12700" cap="flat" cmpd="sng">
                <a:solidFill>
                  <a:srgbClr val="000000"/>
                </a:solidFill>
                <a:prstDash val="solid"/>
                <a:headEnd type="none" w="med" len="med"/>
                <a:tailEnd type="none" w="med" len="med"/>
              </a:ln>
            </p:spPr>
          </p:sp>
        </p:grpSp>
        <p:grpSp>
          <p:nvGrpSpPr>
            <p:cNvPr id="40991" name="Group 89"/>
            <p:cNvGrpSpPr/>
            <p:nvPr/>
          </p:nvGrpSpPr>
          <p:grpSpPr>
            <a:xfrm>
              <a:off x="5310" y="3051"/>
              <a:ext cx="200" cy="105"/>
              <a:chOff x="2124" y="2692"/>
              <a:chExt cx="80" cy="42"/>
            </a:xfrm>
          </p:grpSpPr>
          <p:sp>
            <p:nvSpPr>
              <p:cNvPr id="41001" name="Oval 90"/>
              <p:cNvSpPr/>
              <p:nvPr/>
            </p:nvSpPr>
            <p:spPr>
              <a:xfrm>
                <a:off x="2124" y="2692"/>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02" name="Line 91"/>
              <p:cNvSpPr/>
              <p:nvPr/>
            </p:nvSpPr>
            <p:spPr>
              <a:xfrm flipV="1">
                <a:off x="2164" y="2701"/>
                <a:ext cx="21" cy="12"/>
              </a:xfrm>
              <a:prstGeom prst="line">
                <a:avLst/>
              </a:prstGeom>
              <a:ln w="12700" cap="flat" cmpd="sng">
                <a:solidFill>
                  <a:srgbClr val="000000"/>
                </a:solidFill>
                <a:prstDash val="solid"/>
                <a:headEnd type="none" w="med" len="med"/>
                <a:tailEnd type="none" w="med" len="med"/>
              </a:ln>
            </p:spPr>
          </p:sp>
        </p:grpSp>
        <p:grpSp>
          <p:nvGrpSpPr>
            <p:cNvPr id="40992" name="Group 92"/>
            <p:cNvGrpSpPr/>
            <p:nvPr/>
          </p:nvGrpSpPr>
          <p:grpSpPr>
            <a:xfrm>
              <a:off x="5550" y="3051"/>
              <a:ext cx="200" cy="105"/>
              <a:chOff x="2220" y="2692"/>
              <a:chExt cx="80" cy="42"/>
            </a:xfrm>
          </p:grpSpPr>
          <p:sp>
            <p:nvSpPr>
              <p:cNvPr id="40999" name="Oval 93"/>
              <p:cNvSpPr/>
              <p:nvPr/>
            </p:nvSpPr>
            <p:spPr>
              <a:xfrm>
                <a:off x="2220" y="2692"/>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1000" name="Line 94"/>
              <p:cNvSpPr/>
              <p:nvPr/>
            </p:nvSpPr>
            <p:spPr>
              <a:xfrm flipV="1">
                <a:off x="2260" y="2701"/>
                <a:ext cx="21" cy="12"/>
              </a:xfrm>
              <a:prstGeom prst="line">
                <a:avLst/>
              </a:prstGeom>
              <a:ln w="12700" cap="flat" cmpd="sng">
                <a:solidFill>
                  <a:srgbClr val="000000"/>
                </a:solidFill>
                <a:prstDash val="solid"/>
                <a:headEnd type="none" w="med" len="med"/>
                <a:tailEnd type="none" w="med" len="med"/>
              </a:ln>
            </p:spPr>
          </p:sp>
        </p:grpSp>
        <p:grpSp>
          <p:nvGrpSpPr>
            <p:cNvPr id="40993" name="Group 95"/>
            <p:cNvGrpSpPr/>
            <p:nvPr/>
          </p:nvGrpSpPr>
          <p:grpSpPr>
            <a:xfrm>
              <a:off x="6390" y="3051"/>
              <a:ext cx="200" cy="105"/>
              <a:chOff x="2556" y="2692"/>
              <a:chExt cx="80" cy="42"/>
            </a:xfrm>
          </p:grpSpPr>
          <p:sp>
            <p:nvSpPr>
              <p:cNvPr id="40997" name="Oval 96"/>
              <p:cNvSpPr/>
              <p:nvPr/>
            </p:nvSpPr>
            <p:spPr>
              <a:xfrm>
                <a:off x="2556" y="2692"/>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0998" name="Line 97"/>
              <p:cNvSpPr/>
              <p:nvPr/>
            </p:nvSpPr>
            <p:spPr>
              <a:xfrm flipV="1">
                <a:off x="2596" y="2701"/>
                <a:ext cx="21" cy="12"/>
              </a:xfrm>
              <a:prstGeom prst="line">
                <a:avLst/>
              </a:prstGeom>
              <a:ln w="12700" cap="flat" cmpd="sng">
                <a:solidFill>
                  <a:srgbClr val="000000"/>
                </a:solidFill>
                <a:prstDash val="solid"/>
                <a:headEnd type="none" w="med" len="med"/>
                <a:tailEnd type="none" w="med" len="med"/>
              </a:ln>
            </p:spPr>
          </p:sp>
        </p:grpSp>
        <p:grpSp>
          <p:nvGrpSpPr>
            <p:cNvPr id="40994" name="Group 98"/>
            <p:cNvGrpSpPr/>
            <p:nvPr/>
          </p:nvGrpSpPr>
          <p:grpSpPr>
            <a:xfrm>
              <a:off x="6870" y="3051"/>
              <a:ext cx="200" cy="105"/>
              <a:chOff x="2748" y="2692"/>
              <a:chExt cx="80" cy="42"/>
            </a:xfrm>
          </p:grpSpPr>
          <p:sp>
            <p:nvSpPr>
              <p:cNvPr id="40995" name="Oval 99"/>
              <p:cNvSpPr/>
              <p:nvPr/>
            </p:nvSpPr>
            <p:spPr>
              <a:xfrm>
                <a:off x="2748" y="2692"/>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0996" name="Line 100"/>
              <p:cNvSpPr/>
              <p:nvPr/>
            </p:nvSpPr>
            <p:spPr>
              <a:xfrm flipV="1">
                <a:off x="2788" y="2701"/>
                <a:ext cx="21" cy="12"/>
              </a:xfrm>
              <a:prstGeom prst="line">
                <a:avLst/>
              </a:prstGeom>
              <a:ln w="12700" cap="flat" cmpd="sng">
                <a:solidFill>
                  <a:srgbClr val="000000"/>
                </a:solidFill>
                <a:prstDash val="solid"/>
                <a:headEnd type="none" w="med" len="med"/>
                <a:tailEnd type="none" w="med" len="med"/>
              </a:ln>
            </p:spPr>
          </p:sp>
        </p:gr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a:spLocks noGrp="1"/>
          </p:cNvSpPr>
          <p:nvPr>
            <p:ph type="title"/>
          </p:nvPr>
        </p:nvSpPr>
        <p:spPr/>
        <p:txBody>
          <a:bodyPr vert="horz" wrap="square" lIns="0" tIns="45720" rIns="0" bIns="0" anchor="b" anchorCtr="0"/>
          <a:p>
            <a:pPr eaLnBrk="1" hangingPunct="1"/>
            <a:r>
              <a:rPr lang="en-US" altLang="zh-CN" dirty="0"/>
              <a:t>CMM</a:t>
            </a:r>
            <a:r>
              <a:rPr lang="zh-CN" altLang="en-US" dirty="0"/>
              <a:t>的五个级别</a:t>
            </a:r>
            <a:endParaRPr lang="zh-CN" altLang="en-US" dirty="0"/>
          </a:p>
        </p:txBody>
      </p:sp>
      <p:sp>
        <p:nvSpPr>
          <p:cNvPr id="41987" name="Rectangle 3"/>
          <p:cNvSpPr>
            <a:spLocks noGrp="1"/>
          </p:cNvSpPr>
          <p:nvPr>
            <p:ph idx="1"/>
          </p:nvPr>
        </p:nvSpPr>
        <p:spPr/>
        <p:txBody>
          <a:bodyPr vert="horz" wrap="square" lIns="91440" tIns="45720" rIns="91440" bIns="45720" anchor="t" anchorCtr="0"/>
          <a:p>
            <a:pPr eaLnBrk="1" hangingPunct="1">
              <a:lnSpc>
                <a:spcPct val="90000"/>
              </a:lnSpc>
            </a:pPr>
            <a:r>
              <a:rPr lang="en-US" altLang="zh-CN" sz="2800" dirty="0"/>
              <a:t>Level 3</a:t>
            </a:r>
            <a:r>
              <a:rPr lang="zh-CN" altLang="en-US" sz="2800" dirty="0"/>
              <a:t>的</a:t>
            </a:r>
            <a:r>
              <a:rPr lang="en-US" altLang="zh-CN" sz="2800" dirty="0"/>
              <a:t>7</a:t>
            </a:r>
            <a:r>
              <a:rPr lang="zh-CN" altLang="en-US" sz="2800" dirty="0"/>
              <a:t>个</a:t>
            </a:r>
            <a:r>
              <a:rPr lang="en-US" altLang="zh-CN" sz="2800" dirty="0"/>
              <a:t>KPA</a:t>
            </a:r>
            <a:r>
              <a:rPr lang="zh-CN" altLang="en-US" sz="2800" dirty="0"/>
              <a:t>：工程过程＋企业理念</a:t>
            </a:r>
            <a:endParaRPr lang="zh-CN" altLang="en-US" sz="2800" dirty="0"/>
          </a:p>
          <a:p>
            <a:pPr lvl="1" eaLnBrk="1" hangingPunct="1">
              <a:lnSpc>
                <a:spcPct val="90000"/>
              </a:lnSpc>
              <a:buFontTx/>
              <a:buChar char="•"/>
            </a:pPr>
            <a:r>
              <a:rPr lang="zh-CN" altLang="en-US" dirty="0">
                <a:ea typeface="新宋体" panose="02010609030101010101" charset="-122"/>
              </a:rPr>
              <a:t>机构过程关注（</a:t>
            </a:r>
            <a:r>
              <a:rPr lang="en-US" altLang="zh-CN" dirty="0">
                <a:ea typeface="新宋体" panose="02010609030101010101" charset="-122"/>
              </a:rPr>
              <a:t>Organization Process Focus</a:t>
            </a:r>
            <a:r>
              <a:rPr lang="zh-CN" altLang="en-US" dirty="0">
                <a:ea typeface="新宋体" panose="02010609030101010101" charset="-122"/>
              </a:rPr>
              <a:t>）</a:t>
            </a:r>
            <a:endParaRPr lang="zh-CN" altLang="en-US" dirty="0">
              <a:ea typeface="新宋体" panose="02010609030101010101" charset="-122"/>
            </a:endParaRPr>
          </a:p>
          <a:p>
            <a:pPr lvl="1" eaLnBrk="1" hangingPunct="1">
              <a:lnSpc>
                <a:spcPct val="90000"/>
              </a:lnSpc>
              <a:buFontTx/>
              <a:buChar char="•"/>
            </a:pPr>
            <a:r>
              <a:rPr lang="zh-CN" altLang="en-US" dirty="0">
                <a:ea typeface="新宋体" panose="02010609030101010101" charset="-122"/>
              </a:rPr>
              <a:t>机构过程定义（</a:t>
            </a:r>
            <a:r>
              <a:rPr lang="en-US" altLang="zh-CN" dirty="0">
                <a:ea typeface="新宋体" panose="02010609030101010101" charset="-122"/>
              </a:rPr>
              <a:t>Organization Process Definition</a:t>
            </a:r>
            <a:r>
              <a:rPr lang="zh-CN" altLang="en-US" dirty="0">
                <a:ea typeface="新宋体" panose="02010609030101010101" charset="-122"/>
              </a:rPr>
              <a:t>）</a:t>
            </a:r>
            <a:endParaRPr lang="zh-CN" altLang="en-US" dirty="0">
              <a:ea typeface="新宋体" panose="02010609030101010101" charset="-122"/>
            </a:endParaRPr>
          </a:p>
          <a:p>
            <a:pPr lvl="1" eaLnBrk="1" hangingPunct="1">
              <a:lnSpc>
                <a:spcPct val="90000"/>
              </a:lnSpc>
              <a:buFontTx/>
              <a:buChar char="•"/>
            </a:pPr>
            <a:r>
              <a:rPr lang="zh-CN" altLang="en-US" dirty="0">
                <a:ea typeface="新宋体" panose="02010609030101010101" charset="-122"/>
              </a:rPr>
              <a:t>培训计划（</a:t>
            </a:r>
            <a:r>
              <a:rPr lang="en-US" altLang="zh-CN" dirty="0">
                <a:ea typeface="新宋体" panose="02010609030101010101" charset="-122"/>
              </a:rPr>
              <a:t>Training Program</a:t>
            </a:r>
            <a:r>
              <a:rPr lang="zh-CN" altLang="en-US" dirty="0">
                <a:ea typeface="新宋体" panose="02010609030101010101" charset="-122"/>
              </a:rPr>
              <a:t>）</a:t>
            </a:r>
            <a:endParaRPr lang="zh-CN" altLang="en-US" dirty="0">
              <a:ea typeface="新宋体" panose="02010609030101010101" charset="-122"/>
            </a:endParaRPr>
          </a:p>
          <a:p>
            <a:pPr lvl="1" eaLnBrk="1" hangingPunct="1">
              <a:lnSpc>
                <a:spcPct val="90000"/>
              </a:lnSpc>
              <a:buFontTx/>
              <a:buChar char="•"/>
            </a:pPr>
            <a:r>
              <a:rPr lang="zh-CN" altLang="en-US" dirty="0">
                <a:ea typeface="新宋体" panose="02010609030101010101" charset="-122"/>
              </a:rPr>
              <a:t>集成软件管理（</a:t>
            </a:r>
            <a:r>
              <a:rPr lang="en-US" altLang="zh-CN" dirty="0">
                <a:ea typeface="新宋体" panose="02010609030101010101" charset="-122"/>
              </a:rPr>
              <a:t>Integrated Software Management</a:t>
            </a:r>
            <a:r>
              <a:rPr lang="zh-CN" altLang="en-US" dirty="0">
                <a:ea typeface="新宋体" panose="02010609030101010101" charset="-122"/>
              </a:rPr>
              <a:t>）－过程裁剪和定义</a:t>
            </a:r>
            <a:endParaRPr lang="zh-CN" altLang="en-US" dirty="0">
              <a:ea typeface="新宋体" panose="02010609030101010101" charset="-122"/>
            </a:endParaRPr>
          </a:p>
          <a:p>
            <a:pPr lvl="1" eaLnBrk="1" hangingPunct="1">
              <a:lnSpc>
                <a:spcPct val="90000"/>
              </a:lnSpc>
              <a:buFontTx/>
              <a:buChar char="•"/>
            </a:pPr>
            <a:r>
              <a:rPr lang="zh-CN" altLang="en-US" dirty="0">
                <a:ea typeface="新宋体" panose="02010609030101010101" charset="-122"/>
              </a:rPr>
              <a:t>软件产品工程（</a:t>
            </a:r>
            <a:r>
              <a:rPr lang="en-US" altLang="zh-CN" dirty="0">
                <a:ea typeface="新宋体" panose="02010609030101010101" charset="-122"/>
              </a:rPr>
              <a:t>Software Product Engineering</a:t>
            </a:r>
            <a:r>
              <a:rPr lang="zh-CN" altLang="en-US" dirty="0">
                <a:ea typeface="新宋体" panose="02010609030101010101" charset="-122"/>
              </a:rPr>
              <a:t>）－过程执行</a:t>
            </a:r>
            <a:endParaRPr lang="zh-CN" altLang="en-US" dirty="0">
              <a:ea typeface="新宋体" panose="02010609030101010101" charset="-122"/>
            </a:endParaRPr>
          </a:p>
          <a:p>
            <a:pPr lvl="1" eaLnBrk="1" hangingPunct="1">
              <a:lnSpc>
                <a:spcPct val="90000"/>
              </a:lnSpc>
              <a:buFontTx/>
              <a:buChar char="•"/>
            </a:pPr>
            <a:r>
              <a:rPr lang="zh-CN" altLang="en-US" dirty="0">
                <a:ea typeface="新宋体" panose="02010609030101010101" charset="-122"/>
              </a:rPr>
              <a:t>组间协调（</a:t>
            </a:r>
            <a:r>
              <a:rPr lang="en-US" altLang="zh-CN" dirty="0">
                <a:ea typeface="新宋体" panose="02010609030101010101" charset="-122"/>
              </a:rPr>
              <a:t>Intergroup Coordination</a:t>
            </a:r>
            <a:r>
              <a:rPr lang="zh-CN" altLang="en-US" dirty="0">
                <a:ea typeface="新宋体" panose="02010609030101010101" charset="-122"/>
              </a:rPr>
              <a:t>）</a:t>
            </a:r>
            <a:endParaRPr lang="zh-CN" altLang="en-US" dirty="0">
              <a:ea typeface="新宋体" panose="02010609030101010101" charset="-122"/>
            </a:endParaRPr>
          </a:p>
          <a:p>
            <a:pPr lvl="1" eaLnBrk="1" hangingPunct="1">
              <a:lnSpc>
                <a:spcPct val="90000"/>
              </a:lnSpc>
              <a:buFontTx/>
              <a:buChar char="•"/>
            </a:pPr>
            <a:r>
              <a:rPr lang="zh-CN" altLang="en-US" dirty="0">
                <a:ea typeface="新宋体" panose="02010609030101010101" charset="-122"/>
              </a:rPr>
              <a:t>对等审查（</a:t>
            </a:r>
            <a:r>
              <a:rPr lang="en-US" altLang="zh-CN" dirty="0">
                <a:ea typeface="新宋体" panose="02010609030101010101" charset="-122"/>
              </a:rPr>
              <a:t>Peer Reviews</a:t>
            </a:r>
            <a:r>
              <a:rPr lang="zh-CN" altLang="en-US" dirty="0">
                <a:ea typeface="新宋体" panose="02010609030101010101" charset="-122"/>
              </a:rPr>
              <a:t>）</a:t>
            </a:r>
            <a:endParaRPr lang="zh-CN" altLang="en-US" dirty="0">
              <a:ea typeface="新宋体" panose="02010609030101010101" charset="-122"/>
            </a:endParaRPr>
          </a:p>
          <a:p>
            <a:pPr lvl="1" eaLnBrk="1" hangingPunct="1">
              <a:lnSpc>
                <a:spcPct val="90000"/>
              </a:lnSpc>
              <a:buFontTx/>
              <a:buChar char="•"/>
            </a:pPr>
            <a:endParaRPr lang="zh-CN" altLang="en-US" dirty="0">
              <a:ea typeface="新宋体" panose="02010609030101010101" charset="-122"/>
            </a:endParaRPr>
          </a:p>
          <a:p>
            <a:pPr lvl="1" eaLnBrk="1" hangingPunct="1">
              <a:lnSpc>
                <a:spcPct val="90000"/>
              </a:lnSpc>
              <a:buFontTx/>
              <a:buChar char="•"/>
            </a:pPr>
            <a:endParaRPr lang="zh-CN" altLang="en-US" dirty="0">
              <a:ea typeface="新宋体" panose="02010609030101010101" charset="-122"/>
            </a:endParaRPr>
          </a:p>
          <a:p>
            <a:pPr lvl="1" eaLnBrk="1" hangingPunct="1">
              <a:lnSpc>
                <a:spcPct val="90000"/>
              </a:lnSpc>
              <a:buFontTx/>
              <a:buChar char="•"/>
            </a:pPr>
            <a:endParaRPr lang="en-US" altLang="zh-CN"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2"/>
          <p:cNvSpPr>
            <a:spLocks noGrp="1"/>
          </p:cNvSpPr>
          <p:nvPr>
            <p:ph type="title"/>
          </p:nvPr>
        </p:nvSpPr>
        <p:spPr/>
        <p:txBody>
          <a:bodyPr vert="horz" wrap="square" lIns="0" tIns="45720" rIns="0" bIns="0" anchor="b" anchorCtr="0"/>
          <a:p>
            <a:pPr eaLnBrk="1" hangingPunct="1"/>
            <a:r>
              <a:rPr lang="en-US" altLang="zh-CN" dirty="0"/>
              <a:t>CMM</a:t>
            </a:r>
            <a:r>
              <a:rPr lang="zh-CN" altLang="en-US" dirty="0"/>
              <a:t>的五个级别</a:t>
            </a:r>
            <a:endParaRPr lang="zh-CN" altLang="en-US" dirty="0"/>
          </a:p>
        </p:txBody>
      </p:sp>
      <p:sp>
        <p:nvSpPr>
          <p:cNvPr id="43011" name="Rectangle 3"/>
          <p:cNvSpPr>
            <a:spLocks noGrp="1"/>
          </p:cNvSpPr>
          <p:nvPr>
            <p:ph idx="1"/>
          </p:nvPr>
        </p:nvSpPr>
        <p:spPr/>
        <p:txBody>
          <a:bodyPr vert="horz" wrap="square" lIns="91440" tIns="45720" rIns="91440" bIns="45720" anchor="t" anchorCtr="0"/>
          <a:p>
            <a:pPr eaLnBrk="1" hangingPunct="1"/>
            <a:r>
              <a:rPr lang="en-US" altLang="zh-CN" dirty="0"/>
              <a:t>Level 4 </a:t>
            </a:r>
            <a:r>
              <a:rPr lang="zh-CN" altLang="en-US" dirty="0"/>
              <a:t>管理级</a:t>
            </a:r>
            <a:endParaRPr lang="zh-CN" altLang="en-US" dirty="0"/>
          </a:p>
          <a:p>
            <a:pPr eaLnBrk="1" hangingPunct="1"/>
            <a:endParaRPr lang="zh-CN" altLang="en-US" dirty="0"/>
          </a:p>
          <a:p>
            <a:pPr eaLnBrk="1" hangingPunct="1"/>
            <a:endParaRPr lang="zh-CN" altLang="en-US" dirty="0"/>
          </a:p>
          <a:p>
            <a:pPr eaLnBrk="1" hangingPunct="1"/>
            <a:endParaRPr lang="en-US" altLang="zh-CN" dirty="0"/>
          </a:p>
          <a:p>
            <a:pPr eaLnBrk="1" hangingPunct="1"/>
            <a:endParaRPr lang="en-US" altLang="zh-CN" dirty="0"/>
          </a:p>
          <a:p>
            <a:pPr eaLnBrk="1" hangingPunct="1"/>
            <a:endParaRPr lang="en-US" altLang="zh-CN" dirty="0"/>
          </a:p>
          <a:p>
            <a:pPr eaLnBrk="1" hangingPunct="1"/>
            <a:endParaRPr lang="zh-CN" altLang="en-US" dirty="0"/>
          </a:p>
          <a:p>
            <a:pPr lvl="1" eaLnBrk="1" hangingPunct="1"/>
            <a:r>
              <a:rPr lang="zh-CN" altLang="en-US" dirty="0"/>
              <a:t>过程可度量，预测值与结果之间的偏差可控</a:t>
            </a:r>
            <a:endParaRPr lang="zh-CN" altLang="en-US" dirty="0"/>
          </a:p>
        </p:txBody>
      </p:sp>
      <p:grpSp>
        <p:nvGrpSpPr>
          <p:cNvPr id="43012" name="Group 4"/>
          <p:cNvGrpSpPr/>
          <p:nvPr/>
        </p:nvGrpSpPr>
        <p:grpSpPr>
          <a:xfrm>
            <a:off x="785813" y="2667000"/>
            <a:ext cx="7072312" cy="1690688"/>
            <a:chOff x="2280" y="4495"/>
            <a:chExt cx="5120" cy="1140"/>
          </a:xfrm>
        </p:grpSpPr>
        <p:sp>
          <p:nvSpPr>
            <p:cNvPr id="43013" name="Line 5"/>
            <p:cNvSpPr/>
            <p:nvPr/>
          </p:nvSpPr>
          <p:spPr>
            <a:xfrm>
              <a:off x="2280" y="4680"/>
              <a:ext cx="600" cy="0"/>
            </a:xfrm>
            <a:prstGeom prst="line">
              <a:avLst/>
            </a:prstGeom>
            <a:ln w="25400" cap="flat" cmpd="sng">
              <a:solidFill>
                <a:srgbClr val="000000"/>
              </a:solidFill>
              <a:prstDash val="solid"/>
              <a:headEnd type="none" w="med" len="med"/>
              <a:tailEnd type="triangle" w="med" len="med"/>
            </a:ln>
          </p:spPr>
        </p:sp>
        <p:sp>
          <p:nvSpPr>
            <p:cNvPr id="43014" name="Line 6"/>
            <p:cNvSpPr/>
            <p:nvPr/>
          </p:nvSpPr>
          <p:spPr>
            <a:xfrm>
              <a:off x="5950" y="4745"/>
              <a:ext cx="333" cy="0"/>
            </a:xfrm>
            <a:prstGeom prst="line">
              <a:avLst/>
            </a:prstGeom>
            <a:ln w="25400" cap="flat" cmpd="sng">
              <a:solidFill>
                <a:srgbClr val="000000"/>
              </a:solidFill>
              <a:prstDash val="solid"/>
              <a:headEnd type="none" w="med" len="med"/>
              <a:tailEnd type="triangle" w="med" len="med"/>
            </a:ln>
          </p:spPr>
        </p:sp>
        <p:sp>
          <p:nvSpPr>
            <p:cNvPr id="43015" name="Line 7"/>
            <p:cNvSpPr/>
            <p:nvPr/>
          </p:nvSpPr>
          <p:spPr>
            <a:xfrm>
              <a:off x="3715" y="4745"/>
              <a:ext cx="325" cy="0"/>
            </a:xfrm>
            <a:prstGeom prst="line">
              <a:avLst/>
            </a:prstGeom>
            <a:ln w="25400" cap="flat" cmpd="sng">
              <a:solidFill>
                <a:srgbClr val="000000"/>
              </a:solidFill>
              <a:prstDash val="solid"/>
              <a:headEnd type="none" w="med" len="med"/>
              <a:tailEnd type="triangle" w="med" len="med"/>
            </a:ln>
          </p:spPr>
        </p:sp>
        <p:sp>
          <p:nvSpPr>
            <p:cNvPr id="43016" name="Line 8"/>
            <p:cNvSpPr/>
            <p:nvPr/>
          </p:nvSpPr>
          <p:spPr>
            <a:xfrm>
              <a:off x="4835" y="4745"/>
              <a:ext cx="325" cy="0"/>
            </a:xfrm>
            <a:prstGeom prst="line">
              <a:avLst/>
            </a:prstGeom>
            <a:ln w="25400" cap="flat" cmpd="sng">
              <a:solidFill>
                <a:srgbClr val="000000"/>
              </a:solidFill>
              <a:prstDash val="solid"/>
              <a:headEnd type="none" w="med" len="med"/>
              <a:tailEnd type="triangle" w="med" len="med"/>
            </a:ln>
          </p:spPr>
        </p:sp>
        <p:sp>
          <p:nvSpPr>
            <p:cNvPr id="43017" name="Line 9"/>
            <p:cNvSpPr/>
            <p:nvPr/>
          </p:nvSpPr>
          <p:spPr>
            <a:xfrm flipV="1">
              <a:off x="2793" y="4992"/>
              <a:ext cx="0" cy="523"/>
            </a:xfrm>
            <a:prstGeom prst="line">
              <a:avLst/>
            </a:prstGeom>
            <a:ln w="25400" cap="flat" cmpd="sng">
              <a:solidFill>
                <a:srgbClr val="000000"/>
              </a:solidFill>
              <a:prstDash val="solid"/>
              <a:headEnd type="none" w="med" len="med"/>
              <a:tailEnd type="triangle" w="med" len="med"/>
            </a:ln>
          </p:spPr>
        </p:sp>
        <p:sp>
          <p:nvSpPr>
            <p:cNvPr id="43018" name="Line 10"/>
            <p:cNvSpPr/>
            <p:nvPr/>
          </p:nvSpPr>
          <p:spPr>
            <a:xfrm>
              <a:off x="7068" y="4745"/>
              <a:ext cx="332" cy="0"/>
            </a:xfrm>
            <a:prstGeom prst="line">
              <a:avLst/>
            </a:prstGeom>
            <a:ln w="25400" cap="flat" cmpd="sng">
              <a:solidFill>
                <a:srgbClr val="000000"/>
              </a:solidFill>
              <a:prstDash val="solid"/>
              <a:headEnd type="none" w="med" len="med"/>
              <a:tailEnd type="triangle" w="med" len="med"/>
            </a:ln>
          </p:spPr>
        </p:sp>
        <p:sp>
          <p:nvSpPr>
            <p:cNvPr id="43019" name="Rectangle 11"/>
            <p:cNvSpPr/>
            <p:nvPr/>
          </p:nvSpPr>
          <p:spPr>
            <a:xfrm>
              <a:off x="2937" y="4495"/>
              <a:ext cx="768" cy="438"/>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20" name="Rectangle 12"/>
            <p:cNvSpPr/>
            <p:nvPr/>
          </p:nvSpPr>
          <p:spPr>
            <a:xfrm>
              <a:off x="6292" y="4495"/>
              <a:ext cx="765" cy="438"/>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21" name="Line 13"/>
            <p:cNvSpPr/>
            <p:nvPr/>
          </p:nvSpPr>
          <p:spPr>
            <a:xfrm flipV="1">
              <a:off x="3907" y="4992"/>
              <a:ext cx="0" cy="523"/>
            </a:xfrm>
            <a:prstGeom prst="line">
              <a:avLst/>
            </a:prstGeom>
            <a:ln w="25400" cap="flat" cmpd="sng">
              <a:solidFill>
                <a:srgbClr val="000000"/>
              </a:solidFill>
              <a:prstDash val="solid"/>
              <a:headEnd type="none" w="med" len="med"/>
              <a:tailEnd type="triangle" w="med" len="med"/>
            </a:ln>
          </p:spPr>
        </p:sp>
        <p:sp>
          <p:nvSpPr>
            <p:cNvPr id="43022" name="Line 14"/>
            <p:cNvSpPr/>
            <p:nvPr/>
          </p:nvSpPr>
          <p:spPr>
            <a:xfrm flipV="1">
              <a:off x="5032" y="4992"/>
              <a:ext cx="0" cy="523"/>
            </a:xfrm>
            <a:prstGeom prst="line">
              <a:avLst/>
            </a:prstGeom>
            <a:ln w="25400" cap="flat" cmpd="sng">
              <a:solidFill>
                <a:srgbClr val="000000"/>
              </a:solidFill>
              <a:prstDash val="solid"/>
              <a:headEnd type="none" w="med" len="med"/>
              <a:tailEnd type="triangle" w="med" len="med"/>
            </a:ln>
          </p:spPr>
        </p:sp>
        <p:sp>
          <p:nvSpPr>
            <p:cNvPr id="43023" name="Line 15"/>
            <p:cNvSpPr/>
            <p:nvPr/>
          </p:nvSpPr>
          <p:spPr>
            <a:xfrm flipV="1">
              <a:off x="6083" y="4992"/>
              <a:ext cx="0" cy="523"/>
            </a:xfrm>
            <a:prstGeom prst="line">
              <a:avLst/>
            </a:prstGeom>
            <a:ln w="25400" cap="flat" cmpd="sng">
              <a:solidFill>
                <a:srgbClr val="000000"/>
              </a:solidFill>
              <a:prstDash val="solid"/>
              <a:headEnd type="none" w="med" len="med"/>
              <a:tailEnd type="triangle" w="med" len="med"/>
            </a:ln>
          </p:spPr>
        </p:sp>
        <p:sp>
          <p:nvSpPr>
            <p:cNvPr id="43024" name="Line 16"/>
            <p:cNvSpPr/>
            <p:nvPr/>
          </p:nvSpPr>
          <p:spPr>
            <a:xfrm flipV="1">
              <a:off x="7265" y="4992"/>
              <a:ext cx="0" cy="523"/>
            </a:xfrm>
            <a:prstGeom prst="line">
              <a:avLst/>
            </a:prstGeom>
            <a:ln w="25400" cap="flat" cmpd="sng">
              <a:solidFill>
                <a:srgbClr val="000000"/>
              </a:solidFill>
              <a:prstDash val="solid"/>
              <a:headEnd type="none" w="med" len="med"/>
              <a:tailEnd type="triangle" w="med" len="med"/>
            </a:ln>
          </p:spPr>
        </p:sp>
        <p:sp>
          <p:nvSpPr>
            <p:cNvPr id="43025" name="Line 17"/>
            <p:cNvSpPr/>
            <p:nvPr/>
          </p:nvSpPr>
          <p:spPr>
            <a:xfrm>
              <a:off x="2793" y="5515"/>
              <a:ext cx="4472" cy="0"/>
            </a:xfrm>
            <a:prstGeom prst="line">
              <a:avLst/>
            </a:prstGeom>
            <a:ln w="12700" cap="flat" cmpd="sng">
              <a:solidFill>
                <a:srgbClr val="000000"/>
              </a:solidFill>
              <a:prstDash val="solid"/>
              <a:headEnd type="none" w="med" len="med"/>
              <a:tailEnd type="none" w="med" len="med"/>
            </a:ln>
          </p:spPr>
        </p:sp>
        <p:grpSp>
          <p:nvGrpSpPr>
            <p:cNvPr id="43026" name="Group 18"/>
            <p:cNvGrpSpPr/>
            <p:nvPr/>
          </p:nvGrpSpPr>
          <p:grpSpPr>
            <a:xfrm>
              <a:off x="2670" y="5395"/>
              <a:ext cx="247" cy="240"/>
              <a:chOff x="1068" y="2158"/>
              <a:chExt cx="99" cy="96"/>
            </a:xfrm>
          </p:grpSpPr>
          <p:sp>
            <p:nvSpPr>
              <p:cNvPr id="43114" name="Oval 19"/>
              <p:cNvSpPr/>
              <p:nvPr/>
            </p:nvSpPr>
            <p:spPr>
              <a:xfrm>
                <a:off x="1068" y="2158"/>
                <a:ext cx="99"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115" name="Line 20"/>
              <p:cNvSpPr/>
              <p:nvPr/>
            </p:nvSpPr>
            <p:spPr>
              <a:xfrm flipV="1">
                <a:off x="1117" y="2180"/>
                <a:ext cx="26" cy="26"/>
              </a:xfrm>
              <a:prstGeom prst="line">
                <a:avLst/>
              </a:prstGeom>
              <a:ln w="12700" cap="flat" cmpd="sng">
                <a:solidFill>
                  <a:srgbClr val="000000"/>
                </a:solidFill>
                <a:prstDash val="solid"/>
                <a:headEnd type="none" w="med" len="med"/>
                <a:tailEnd type="none" w="med" len="med"/>
              </a:ln>
            </p:spPr>
          </p:sp>
        </p:grpSp>
        <p:grpSp>
          <p:nvGrpSpPr>
            <p:cNvPr id="43027" name="Group 21"/>
            <p:cNvGrpSpPr/>
            <p:nvPr/>
          </p:nvGrpSpPr>
          <p:grpSpPr>
            <a:xfrm>
              <a:off x="3790" y="5395"/>
              <a:ext cx="240" cy="240"/>
              <a:chOff x="1516" y="2158"/>
              <a:chExt cx="96" cy="96"/>
            </a:xfrm>
          </p:grpSpPr>
          <p:sp>
            <p:nvSpPr>
              <p:cNvPr id="43112" name="Oval 22"/>
              <p:cNvSpPr/>
              <p:nvPr/>
            </p:nvSpPr>
            <p:spPr>
              <a:xfrm>
                <a:off x="1516" y="2158"/>
                <a:ext cx="96"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113" name="Line 23"/>
              <p:cNvSpPr/>
              <p:nvPr/>
            </p:nvSpPr>
            <p:spPr>
              <a:xfrm flipV="1">
                <a:off x="1563" y="2180"/>
                <a:ext cx="27" cy="26"/>
              </a:xfrm>
              <a:prstGeom prst="line">
                <a:avLst/>
              </a:prstGeom>
              <a:ln w="12700" cap="flat" cmpd="sng">
                <a:solidFill>
                  <a:srgbClr val="000000"/>
                </a:solidFill>
                <a:prstDash val="solid"/>
                <a:headEnd type="none" w="med" len="med"/>
                <a:tailEnd type="none" w="med" len="med"/>
              </a:ln>
            </p:spPr>
          </p:sp>
        </p:grpSp>
        <p:grpSp>
          <p:nvGrpSpPr>
            <p:cNvPr id="43028" name="Group 24"/>
            <p:cNvGrpSpPr/>
            <p:nvPr/>
          </p:nvGrpSpPr>
          <p:grpSpPr>
            <a:xfrm>
              <a:off x="4908" y="5395"/>
              <a:ext cx="242" cy="240"/>
              <a:chOff x="1963" y="2158"/>
              <a:chExt cx="97" cy="96"/>
            </a:xfrm>
          </p:grpSpPr>
          <p:sp>
            <p:nvSpPr>
              <p:cNvPr id="43110" name="Oval 25"/>
              <p:cNvSpPr/>
              <p:nvPr/>
            </p:nvSpPr>
            <p:spPr>
              <a:xfrm>
                <a:off x="1963" y="2158"/>
                <a:ext cx="97"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111" name="Line 26"/>
              <p:cNvSpPr/>
              <p:nvPr/>
            </p:nvSpPr>
            <p:spPr>
              <a:xfrm flipV="1">
                <a:off x="2013" y="2180"/>
                <a:ext cx="26" cy="26"/>
              </a:xfrm>
              <a:prstGeom prst="line">
                <a:avLst/>
              </a:prstGeom>
              <a:ln w="12700" cap="flat" cmpd="sng">
                <a:solidFill>
                  <a:srgbClr val="000000"/>
                </a:solidFill>
                <a:prstDash val="solid"/>
                <a:headEnd type="none" w="med" len="med"/>
                <a:tailEnd type="none" w="med" len="med"/>
              </a:ln>
            </p:spPr>
          </p:sp>
        </p:grpSp>
        <p:grpSp>
          <p:nvGrpSpPr>
            <p:cNvPr id="43029" name="Group 27"/>
            <p:cNvGrpSpPr/>
            <p:nvPr/>
          </p:nvGrpSpPr>
          <p:grpSpPr>
            <a:xfrm>
              <a:off x="5960" y="5395"/>
              <a:ext cx="242" cy="240"/>
              <a:chOff x="2384" y="2158"/>
              <a:chExt cx="97" cy="96"/>
            </a:xfrm>
          </p:grpSpPr>
          <p:sp>
            <p:nvSpPr>
              <p:cNvPr id="43108" name="Oval 28"/>
              <p:cNvSpPr/>
              <p:nvPr/>
            </p:nvSpPr>
            <p:spPr>
              <a:xfrm>
                <a:off x="2384" y="2158"/>
                <a:ext cx="97"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109" name="Line 29"/>
              <p:cNvSpPr/>
              <p:nvPr/>
            </p:nvSpPr>
            <p:spPr>
              <a:xfrm flipV="1">
                <a:off x="2433" y="2180"/>
                <a:ext cx="25" cy="26"/>
              </a:xfrm>
              <a:prstGeom prst="line">
                <a:avLst/>
              </a:prstGeom>
              <a:ln w="12700" cap="flat" cmpd="sng">
                <a:solidFill>
                  <a:srgbClr val="000000"/>
                </a:solidFill>
                <a:prstDash val="solid"/>
                <a:headEnd type="none" w="med" len="med"/>
                <a:tailEnd type="none" w="med" len="med"/>
              </a:ln>
            </p:spPr>
          </p:sp>
        </p:grpSp>
        <p:grpSp>
          <p:nvGrpSpPr>
            <p:cNvPr id="43030" name="Group 30"/>
            <p:cNvGrpSpPr/>
            <p:nvPr/>
          </p:nvGrpSpPr>
          <p:grpSpPr>
            <a:xfrm>
              <a:off x="7147" y="5395"/>
              <a:ext cx="243" cy="240"/>
              <a:chOff x="2859" y="2158"/>
              <a:chExt cx="97" cy="96"/>
            </a:xfrm>
          </p:grpSpPr>
          <p:sp>
            <p:nvSpPr>
              <p:cNvPr id="43106" name="Oval 31"/>
              <p:cNvSpPr/>
              <p:nvPr/>
            </p:nvSpPr>
            <p:spPr>
              <a:xfrm>
                <a:off x="2859" y="2158"/>
                <a:ext cx="97" cy="96"/>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107" name="Line 32"/>
              <p:cNvSpPr/>
              <p:nvPr/>
            </p:nvSpPr>
            <p:spPr>
              <a:xfrm flipV="1">
                <a:off x="2906" y="2180"/>
                <a:ext cx="28" cy="26"/>
              </a:xfrm>
              <a:prstGeom prst="line">
                <a:avLst/>
              </a:prstGeom>
              <a:ln w="12700" cap="flat" cmpd="sng">
                <a:solidFill>
                  <a:srgbClr val="000000"/>
                </a:solidFill>
                <a:prstDash val="solid"/>
                <a:headEnd type="none" w="med" len="med"/>
                <a:tailEnd type="none" w="med" len="med"/>
              </a:ln>
            </p:spPr>
          </p:sp>
        </p:grpSp>
        <p:sp>
          <p:nvSpPr>
            <p:cNvPr id="43031" name="Line 33"/>
            <p:cNvSpPr/>
            <p:nvPr/>
          </p:nvSpPr>
          <p:spPr>
            <a:xfrm>
              <a:off x="2280" y="4680"/>
              <a:ext cx="600" cy="0"/>
            </a:xfrm>
            <a:prstGeom prst="line">
              <a:avLst/>
            </a:prstGeom>
            <a:ln w="12700" cap="flat" cmpd="sng">
              <a:solidFill>
                <a:srgbClr val="000000"/>
              </a:solidFill>
              <a:prstDash val="solid"/>
              <a:headEnd type="none" w="med" len="med"/>
              <a:tailEnd type="triangle" w="med" len="med"/>
            </a:ln>
          </p:spPr>
        </p:sp>
        <p:grpSp>
          <p:nvGrpSpPr>
            <p:cNvPr id="43032" name="Group 34"/>
            <p:cNvGrpSpPr/>
            <p:nvPr/>
          </p:nvGrpSpPr>
          <p:grpSpPr>
            <a:xfrm>
              <a:off x="2880" y="4495"/>
              <a:ext cx="840" cy="438"/>
              <a:chOff x="1152" y="1798"/>
              <a:chExt cx="336" cy="175"/>
            </a:xfrm>
          </p:grpSpPr>
          <p:sp>
            <p:nvSpPr>
              <p:cNvPr id="43096" name="Rectangle 35"/>
              <p:cNvSpPr/>
              <p:nvPr/>
            </p:nvSpPr>
            <p:spPr>
              <a:xfrm>
                <a:off x="1175" y="1798"/>
                <a:ext cx="307" cy="175"/>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97" name="Rectangle 36"/>
              <p:cNvSpPr/>
              <p:nvPr/>
            </p:nvSpPr>
            <p:spPr>
              <a:xfrm>
                <a:off x="1200" y="182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98" name="Rectangle 37"/>
              <p:cNvSpPr/>
              <p:nvPr/>
            </p:nvSpPr>
            <p:spPr>
              <a:xfrm>
                <a:off x="1200" y="1920"/>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99" name="Rectangle 38"/>
              <p:cNvSpPr/>
              <p:nvPr/>
            </p:nvSpPr>
            <p:spPr>
              <a:xfrm>
                <a:off x="1344" y="182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100" name="Rectangle 39"/>
              <p:cNvSpPr/>
              <p:nvPr/>
            </p:nvSpPr>
            <p:spPr>
              <a:xfrm>
                <a:off x="1344" y="1920"/>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101" name="Line 40"/>
              <p:cNvSpPr/>
              <p:nvPr/>
            </p:nvSpPr>
            <p:spPr>
              <a:xfrm>
                <a:off x="1152" y="1872"/>
                <a:ext cx="96" cy="0"/>
              </a:xfrm>
              <a:prstGeom prst="line">
                <a:avLst/>
              </a:prstGeom>
              <a:ln w="25400" cap="flat" cmpd="sng">
                <a:solidFill>
                  <a:srgbClr val="FFFFFF"/>
                </a:solidFill>
                <a:prstDash val="solid"/>
                <a:headEnd type="none" w="med" len="med"/>
                <a:tailEnd type="none" w="med" len="med"/>
              </a:ln>
            </p:spPr>
          </p:sp>
          <p:sp>
            <p:nvSpPr>
              <p:cNvPr id="43102" name="Line 41"/>
              <p:cNvSpPr/>
              <p:nvPr/>
            </p:nvSpPr>
            <p:spPr>
              <a:xfrm>
                <a:off x="1248" y="1872"/>
                <a:ext cx="0" cy="48"/>
              </a:xfrm>
              <a:prstGeom prst="line">
                <a:avLst/>
              </a:prstGeom>
              <a:ln w="25400" cap="flat" cmpd="sng">
                <a:solidFill>
                  <a:srgbClr val="FFFFFF"/>
                </a:solidFill>
                <a:prstDash val="solid"/>
                <a:headEnd type="none" w="med" len="med"/>
                <a:tailEnd type="none" w="med" len="med"/>
              </a:ln>
            </p:spPr>
          </p:sp>
          <p:sp>
            <p:nvSpPr>
              <p:cNvPr id="43103" name="Line 42"/>
              <p:cNvSpPr/>
              <p:nvPr/>
            </p:nvSpPr>
            <p:spPr>
              <a:xfrm>
                <a:off x="1296" y="1872"/>
                <a:ext cx="48" cy="48"/>
              </a:xfrm>
              <a:prstGeom prst="line">
                <a:avLst/>
              </a:prstGeom>
              <a:ln w="25400" cap="flat" cmpd="sng">
                <a:solidFill>
                  <a:srgbClr val="FFFFFF"/>
                </a:solidFill>
                <a:prstDash val="solid"/>
                <a:headEnd type="none" w="med" len="med"/>
                <a:tailEnd type="none" w="med" len="med"/>
              </a:ln>
            </p:spPr>
          </p:sp>
          <p:sp>
            <p:nvSpPr>
              <p:cNvPr id="43104" name="Line 43"/>
              <p:cNvSpPr/>
              <p:nvPr/>
            </p:nvSpPr>
            <p:spPr>
              <a:xfrm flipV="1">
                <a:off x="1392" y="1872"/>
                <a:ext cx="0" cy="48"/>
              </a:xfrm>
              <a:prstGeom prst="line">
                <a:avLst/>
              </a:prstGeom>
              <a:ln w="25400" cap="flat" cmpd="sng">
                <a:solidFill>
                  <a:srgbClr val="FFFFFF"/>
                </a:solidFill>
                <a:prstDash val="solid"/>
                <a:headEnd type="none" w="med" len="med"/>
                <a:tailEnd type="none" w="med" len="med"/>
              </a:ln>
            </p:spPr>
          </p:sp>
          <p:sp>
            <p:nvSpPr>
              <p:cNvPr id="43105" name="Line 44"/>
              <p:cNvSpPr/>
              <p:nvPr/>
            </p:nvSpPr>
            <p:spPr>
              <a:xfrm>
                <a:off x="1440" y="1872"/>
                <a:ext cx="48" cy="0"/>
              </a:xfrm>
              <a:prstGeom prst="line">
                <a:avLst/>
              </a:prstGeom>
              <a:ln w="25400" cap="flat" cmpd="sng">
                <a:solidFill>
                  <a:srgbClr val="FFFFFF"/>
                </a:solidFill>
                <a:prstDash val="solid"/>
                <a:headEnd type="none" w="med" len="med"/>
                <a:tailEnd type="none" w="med" len="med"/>
              </a:ln>
            </p:spPr>
          </p:sp>
        </p:grpSp>
        <p:grpSp>
          <p:nvGrpSpPr>
            <p:cNvPr id="43033" name="Group 45"/>
            <p:cNvGrpSpPr/>
            <p:nvPr/>
          </p:nvGrpSpPr>
          <p:grpSpPr>
            <a:xfrm>
              <a:off x="3960" y="4495"/>
              <a:ext cx="840" cy="438"/>
              <a:chOff x="1584" y="1798"/>
              <a:chExt cx="336" cy="175"/>
            </a:xfrm>
          </p:grpSpPr>
          <p:sp>
            <p:nvSpPr>
              <p:cNvPr id="43086" name="Rectangle 46"/>
              <p:cNvSpPr/>
              <p:nvPr/>
            </p:nvSpPr>
            <p:spPr>
              <a:xfrm>
                <a:off x="1607" y="1798"/>
                <a:ext cx="307" cy="175"/>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87" name="Rectangle 47"/>
              <p:cNvSpPr/>
              <p:nvPr/>
            </p:nvSpPr>
            <p:spPr>
              <a:xfrm>
                <a:off x="1632" y="182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88" name="Rectangle 48"/>
              <p:cNvSpPr/>
              <p:nvPr/>
            </p:nvSpPr>
            <p:spPr>
              <a:xfrm>
                <a:off x="1632" y="1920"/>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89" name="Rectangle 49"/>
              <p:cNvSpPr/>
              <p:nvPr/>
            </p:nvSpPr>
            <p:spPr>
              <a:xfrm>
                <a:off x="1776" y="182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90" name="Rectangle 50"/>
              <p:cNvSpPr/>
              <p:nvPr/>
            </p:nvSpPr>
            <p:spPr>
              <a:xfrm>
                <a:off x="1776" y="1920"/>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91" name="Line 51"/>
              <p:cNvSpPr/>
              <p:nvPr/>
            </p:nvSpPr>
            <p:spPr>
              <a:xfrm>
                <a:off x="1584" y="1872"/>
                <a:ext cx="96" cy="0"/>
              </a:xfrm>
              <a:prstGeom prst="line">
                <a:avLst/>
              </a:prstGeom>
              <a:ln w="25400" cap="flat" cmpd="sng">
                <a:solidFill>
                  <a:srgbClr val="FFFFFF"/>
                </a:solidFill>
                <a:prstDash val="solid"/>
                <a:headEnd type="none" w="med" len="med"/>
                <a:tailEnd type="none" w="med" len="med"/>
              </a:ln>
            </p:spPr>
          </p:sp>
          <p:sp>
            <p:nvSpPr>
              <p:cNvPr id="43092" name="Line 52"/>
              <p:cNvSpPr/>
              <p:nvPr/>
            </p:nvSpPr>
            <p:spPr>
              <a:xfrm>
                <a:off x="1680" y="1872"/>
                <a:ext cx="0" cy="48"/>
              </a:xfrm>
              <a:prstGeom prst="line">
                <a:avLst/>
              </a:prstGeom>
              <a:ln w="25400" cap="flat" cmpd="sng">
                <a:solidFill>
                  <a:srgbClr val="FFFFFF"/>
                </a:solidFill>
                <a:prstDash val="solid"/>
                <a:headEnd type="none" w="med" len="med"/>
                <a:tailEnd type="none" w="med" len="med"/>
              </a:ln>
            </p:spPr>
          </p:sp>
          <p:sp>
            <p:nvSpPr>
              <p:cNvPr id="43093" name="Line 53"/>
              <p:cNvSpPr/>
              <p:nvPr/>
            </p:nvSpPr>
            <p:spPr>
              <a:xfrm>
                <a:off x="1728" y="1872"/>
                <a:ext cx="48" cy="48"/>
              </a:xfrm>
              <a:prstGeom prst="line">
                <a:avLst/>
              </a:prstGeom>
              <a:ln w="25400" cap="flat" cmpd="sng">
                <a:solidFill>
                  <a:srgbClr val="FFFFFF"/>
                </a:solidFill>
                <a:prstDash val="solid"/>
                <a:headEnd type="none" w="med" len="med"/>
                <a:tailEnd type="none" w="med" len="med"/>
              </a:ln>
            </p:spPr>
          </p:sp>
          <p:sp>
            <p:nvSpPr>
              <p:cNvPr id="43094" name="Line 54"/>
              <p:cNvSpPr/>
              <p:nvPr/>
            </p:nvSpPr>
            <p:spPr>
              <a:xfrm flipV="1">
                <a:off x="1824" y="1872"/>
                <a:ext cx="0" cy="48"/>
              </a:xfrm>
              <a:prstGeom prst="line">
                <a:avLst/>
              </a:prstGeom>
              <a:ln w="25400" cap="flat" cmpd="sng">
                <a:solidFill>
                  <a:srgbClr val="FFFFFF"/>
                </a:solidFill>
                <a:prstDash val="solid"/>
                <a:headEnd type="none" w="med" len="med"/>
                <a:tailEnd type="none" w="med" len="med"/>
              </a:ln>
            </p:spPr>
          </p:sp>
          <p:sp>
            <p:nvSpPr>
              <p:cNvPr id="43095" name="Line 55"/>
              <p:cNvSpPr/>
              <p:nvPr/>
            </p:nvSpPr>
            <p:spPr>
              <a:xfrm>
                <a:off x="1872" y="1872"/>
                <a:ext cx="48" cy="0"/>
              </a:xfrm>
              <a:prstGeom prst="line">
                <a:avLst/>
              </a:prstGeom>
              <a:ln w="25400" cap="flat" cmpd="sng">
                <a:solidFill>
                  <a:srgbClr val="FFFFFF"/>
                </a:solidFill>
                <a:prstDash val="solid"/>
                <a:headEnd type="none" w="med" len="med"/>
                <a:tailEnd type="none" w="med" len="med"/>
              </a:ln>
            </p:spPr>
          </p:sp>
        </p:grpSp>
        <p:grpSp>
          <p:nvGrpSpPr>
            <p:cNvPr id="43034" name="Group 56"/>
            <p:cNvGrpSpPr/>
            <p:nvPr/>
          </p:nvGrpSpPr>
          <p:grpSpPr>
            <a:xfrm>
              <a:off x="5040" y="4495"/>
              <a:ext cx="840" cy="438"/>
              <a:chOff x="2016" y="1798"/>
              <a:chExt cx="336" cy="175"/>
            </a:xfrm>
          </p:grpSpPr>
          <p:sp>
            <p:nvSpPr>
              <p:cNvPr id="43076" name="Rectangle 57"/>
              <p:cNvSpPr/>
              <p:nvPr/>
            </p:nvSpPr>
            <p:spPr>
              <a:xfrm>
                <a:off x="2039" y="1798"/>
                <a:ext cx="307" cy="175"/>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77" name="Rectangle 58"/>
              <p:cNvSpPr/>
              <p:nvPr/>
            </p:nvSpPr>
            <p:spPr>
              <a:xfrm>
                <a:off x="2064" y="182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78" name="Rectangle 59"/>
              <p:cNvSpPr/>
              <p:nvPr/>
            </p:nvSpPr>
            <p:spPr>
              <a:xfrm>
                <a:off x="2064" y="1920"/>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79" name="Rectangle 60"/>
              <p:cNvSpPr/>
              <p:nvPr/>
            </p:nvSpPr>
            <p:spPr>
              <a:xfrm>
                <a:off x="2208" y="182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80" name="Rectangle 61"/>
              <p:cNvSpPr/>
              <p:nvPr/>
            </p:nvSpPr>
            <p:spPr>
              <a:xfrm>
                <a:off x="2208" y="1920"/>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81" name="Line 62"/>
              <p:cNvSpPr/>
              <p:nvPr/>
            </p:nvSpPr>
            <p:spPr>
              <a:xfrm>
                <a:off x="2016" y="1872"/>
                <a:ext cx="96" cy="0"/>
              </a:xfrm>
              <a:prstGeom prst="line">
                <a:avLst/>
              </a:prstGeom>
              <a:ln w="25400" cap="flat" cmpd="sng">
                <a:solidFill>
                  <a:srgbClr val="FFFFFF"/>
                </a:solidFill>
                <a:prstDash val="solid"/>
                <a:headEnd type="none" w="med" len="med"/>
                <a:tailEnd type="none" w="med" len="med"/>
              </a:ln>
            </p:spPr>
          </p:sp>
          <p:sp>
            <p:nvSpPr>
              <p:cNvPr id="43082" name="Line 63"/>
              <p:cNvSpPr/>
              <p:nvPr/>
            </p:nvSpPr>
            <p:spPr>
              <a:xfrm>
                <a:off x="2112" y="1872"/>
                <a:ext cx="0" cy="48"/>
              </a:xfrm>
              <a:prstGeom prst="line">
                <a:avLst/>
              </a:prstGeom>
              <a:ln w="25400" cap="flat" cmpd="sng">
                <a:solidFill>
                  <a:srgbClr val="FFFFFF"/>
                </a:solidFill>
                <a:prstDash val="solid"/>
                <a:headEnd type="none" w="med" len="med"/>
                <a:tailEnd type="none" w="med" len="med"/>
              </a:ln>
            </p:spPr>
          </p:sp>
          <p:sp>
            <p:nvSpPr>
              <p:cNvPr id="43083" name="Line 64"/>
              <p:cNvSpPr/>
              <p:nvPr/>
            </p:nvSpPr>
            <p:spPr>
              <a:xfrm>
                <a:off x="2160" y="1872"/>
                <a:ext cx="48" cy="48"/>
              </a:xfrm>
              <a:prstGeom prst="line">
                <a:avLst/>
              </a:prstGeom>
              <a:ln w="25400" cap="flat" cmpd="sng">
                <a:solidFill>
                  <a:srgbClr val="FFFFFF"/>
                </a:solidFill>
                <a:prstDash val="solid"/>
                <a:headEnd type="none" w="med" len="med"/>
                <a:tailEnd type="none" w="med" len="med"/>
              </a:ln>
            </p:spPr>
          </p:sp>
          <p:sp>
            <p:nvSpPr>
              <p:cNvPr id="43084" name="Line 65"/>
              <p:cNvSpPr/>
              <p:nvPr/>
            </p:nvSpPr>
            <p:spPr>
              <a:xfrm flipV="1">
                <a:off x="2256" y="1872"/>
                <a:ext cx="0" cy="48"/>
              </a:xfrm>
              <a:prstGeom prst="line">
                <a:avLst/>
              </a:prstGeom>
              <a:ln w="25400" cap="flat" cmpd="sng">
                <a:solidFill>
                  <a:srgbClr val="FFFFFF"/>
                </a:solidFill>
                <a:prstDash val="solid"/>
                <a:headEnd type="none" w="med" len="med"/>
                <a:tailEnd type="none" w="med" len="med"/>
              </a:ln>
            </p:spPr>
          </p:sp>
          <p:sp>
            <p:nvSpPr>
              <p:cNvPr id="43085" name="Line 66"/>
              <p:cNvSpPr/>
              <p:nvPr/>
            </p:nvSpPr>
            <p:spPr>
              <a:xfrm>
                <a:off x="2304" y="1872"/>
                <a:ext cx="48" cy="0"/>
              </a:xfrm>
              <a:prstGeom prst="line">
                <a:avLst/>
              </a:prstGeom>
              <a:ln w="25400" cap="flat" cmpd="sng">
                <a:solidFill>
                  <a:srgbClr val="FFFFFF"/>
                </a:solidFill>
                <a:prstDash val="solid"/>
                <a:headEnd type="none" w="med" len="med"/>
                <a:tailEnd type="none" w="med" len="med"/>
              </a:ln>
            </p:spPr>
          </p:sp>
        </p:grpSp>
        <p:grpSp>
          <p:nvGrpSpPr>
            <p:cNvPr id="43035" name="Group 67"/>
            <p:cNvGrpSpPr/>
            <p:nvPr/>
          </p:nvGrpSpPr>
          <p:grpSpPr>
            <a:xfrm>
              <a:off x="6240" y="4495"/>
              <a:ext cx="840" cy="438"/>
              <a:chOff x="2496" y="1798"/>
              <a:chExt cx="336" cy="175"/>
            </a:xfrm>
          </p:grpSpPr>
          <p:sp>
            <p:nvSpPr>
              <p:cNvPr id="43066" name="Rectangle 68"/>
              <p:cNvSpPr/>
              <p:nvPr/>
            </p:nvSpPr>
            <p:spPr>
              <a:xfrm>
                <a:off x="2519" y="1798"/>
                <a:ext cx="307" cy="175"/>
              </a:xfrm>
              <a:prstGeom prst="rect">
                <a:avLst/>
              </a:prstGeom>
              <a:solidFill>
                <a:srgbClr val="CECECE"/>
              </a:solidFill>
              <a:ln w="12700" cap="flat" cmpd="sng">
                <a:solidFill>
                  <a:srgbClr val="000000"/>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67" name="Rectangle 69"/>
              <p:cNvSpPr/>
              <p:nvPr/>
            </p:nvSpPr>
            <p:spPr>
              <a:xfrm>
                <a:off x="2544" y="182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68" name="Rectangle 70"/>
              <p:cNvSpPr/>
              <p:nvPr/>
            </p:nvSpPr>
            <p:spPr>
              <a:xfrm>
                <a:off x="2544" y="1920"/>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69" name="Rectangle 71"/>
              <p:cNvSpPr/>
              <p:nvPr/>
            </p:nvSpPr>
            <p:spPr>
              <a:xfrm>
                <a:off x="2688" y="1824"/>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70" name="Rectangle 72"/>
              <p:cNvSpPr/>
              <p:nvPr/>
            </p:nvSpPr>
            <p:spPr>
              <a:xfrm>
                <a:off x="2688" y="1920"/>
                <a:ext cx="96" cy="48"/>
              </a:xfrm>
              <a:prstGeom prst="rect">
                <a:avLst/>
              </a:prstGeom>
              <a:solidFill>
                <a:srgbClr val="FFFFFF"/>
              </a:solidFill>
              <a:ln w="12700">
                <a:noFill/>
              </a:ln>
            </p:spPr>
            <p:txBody>
              <a:bodyPr wrap="none" anchor="ctr" anchorCtr="0"/>
              <a:p>
                <a:endParaRPr lang="zh-CN" altLang="en-US" dirty="0">
                  <a:latin typeface="Constantia" panose="02030602050306030303" pitchFamily="18" charset="0"/>
                </a:endParaRPr>
              </a:p>
            </p:txBody>
          </p:sp>
          <p:sp>
            <p:nvSpPr>
              <p:cNvPr id="43071" name="Line 73"/>
              <p:cNvSpPr/>
              <p:nvPr/>
            </p:nvSpPr>
            <p:spPr>
              <a:xfrm>
                <a:off x="2496" y="1872"/>
                <a:ext cx="96" cy="0"/>
              </a:xfrm>
              <a:prstGeom prst="line">
                <a:avLst/>
              </a:prstGeom>
              <a:ln w="25400" cap="flat" cmpd="sng">
                <a:solidFill>
                  <a:srgbClr val="FFFFFF"/>
                </a:solidFill>
                <a:prstDash val="solid"/>
                <a:headEnd type="none" w="med" len="med"/>
                <a:tailEnd type="none" w="med" len="med"/>
              </a:ln>
            </p:spPr>
          </p:sp>
          <p:sp>
            <p:nvSpPr>
              <p:cNvPr id="43072" name="Line 74"/>
              <p:cNvSpPr/>
              <p:nvPr/>
            </p:nvSpPr>
            <p:spPr>
              <a:xfrm>
                <a:off x="2592" y="1872"/>
                <a:ext cx="0" cy="48"/>
              </a:xfrm>
              <a:prstGeom prst="line">
                <a:avLst/>
              </a:prstGeom>
              <a:ln w="25400" cap="flat" cmpd="sng">
                <a:solidFill>
                  <a:srgbClr val="FFFFFF"/>
                </a:solidFill>
                <a:prstDash val="solid"/>
                <a:headEnd type="none" w="med" len="med"/>
                <a:tailEnd type="none" w="med" len="med"/>
              </a:ln>
            </p:spPr>
          </p:sp>
          <p:sp>
            <p:nvSpPr>
              <p:cNvPr id="43073" name="Line 75"/>
              <p:cNvSpPr/>
              <p:nvPr/>
            </p:nvSpPr>
            <p:spPr>
              <a:xfrm>
                <a:off x="2640" y="1872"/>
                <a:ext cx="48" cy="48"/>
              </a:xfrm>
              <a:prstGeom prst="line">
                <a:avLst/>
              </a:prstGeom>
              <a:ln w="25400" cap="flat" cmpd="sng">
                <a:solidFill>
                  <a:srgbClr val="FFFFFF"/>
                </a:solidFill>
                <a:prstDash val="solid"/>
                <a:headEnd type="none" w="med" len="med"/>
                <a:tailEnd type="none" w="med" len="med"/>
              </a:ln>
            </p:spPr>
          </p:sp>
          <p:sp>
            <p:nvSpPr>
              <p:cNvPr id="43074" name="Line 76"/>
              <p:cNvSpPr/>
              <p:nvPr/>
            </p:nvSpPr>
            <p:spPr>
              <a:xfrm flipV="1">
                <a:off x="2736" y="1872"/>
                <a:ext cx="0" cy="48"/>
              </a:xfrm>
              <a:prstGeom prst="line">
                <a:avLst/>
              </a:prstGeom>
              <a:ln w="25400" cap="flat" cmpd="sng">
                <a:solidFill>
                  <a:srgbClr val="FFFFFF"/>
                </a:solidFill>
                <a:prstDash val="solid"/>
                <a:headEnd type="none" w="med" len="med"/>
                <a:tailEnd type="none" w="med" len="med"/>
              </a:ln>
            </p:spPr>
          </p:sp>
          <p:sp>
            <p:nvSpPr>
              <p:cNvPr id="43075" name="Line 77"/>
              <p:cNvSpPr/>
              <p:nvPr/>
            </p:nvSpPr>
            <p:spPr>
              <a:xfrm>
                <a:off x="2784" y="1872"/>
                <a:ext cx="48" cy="0"/>
              </a:xfrm>
              <a:prstGeom prst="line">
                <a:avLst/>
              </a:prstGeom>
              <a:ln w="25400" cap="flat" cmpd="sng">
                <a:solidFill>
                  <a:srgbClr val="FFFFFF"/>
                </a:solidFill>
                <a:prstDash val="solid"/>
                <a:headEnd type="none" w="med" len="med"/>
                <a:tailEnd type="none" w="med" len="med"/>
              </a:ln>
            </p:spPr>
          </p:sp>
        </p:grpSp>
        <p:grpSp>
          <p:nvGrpSpPr>
            <p:cNvPr id="43036" name="Group 78"/>
            <p:cNvGrpSpPr/>
            <p:nvPr/>
          </p:nvGrpSpPr>
          <p:grpSpPr>
            <a:xfrm>
              <a:off x="3150" y="5290"/>
              <a:ext cx="200" cy="105"/>
              <a:chOff x="1260" y="2116"/>
              <a:chExt cx="80" cy="42"/>
            </a:xfrm>
          </p:grpSpPr>
          <p:sp>
            <p:nvSpPr>
              <p:cNvPr id="43064" name="Oval 79"/>
              <p:cNvSpPr/>
              <p:nvPr/>
            </p:nvSpPr>
            <p:spPr>
              <a:xfrm>
                <a:off x="1260" y="2116"/>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65" name="Line 80"/>
              <p:cNvSpPr/>
              <p:nvPr/>
            </p:nvSpPr>
            <p:spPr>
              <a:xfrm flipV="1">
                <a:off x="1300" y="2125"/>
                <a:ext cx="21" cy="12"/>
              </a:xfrm>
              <a:prstGeom prst="line">
                <a:avLst/>
              </a:prstGeom>
              <a:ln w="12700" cap="flat" cmpd="sng">
                <a:solidFill>
                  <a:srgbClr val="000000"/>
                </a:solidFill>
                <a:prstDash val="solid"/>
                <a:headEnd type="none" w="med" len="med"/>
                <a:tailEnd type="none" w="med" len="med"/>
              </a:ln>
            </p:spPr>
          </p:sp>
        </p:grpSp>
        <p:sp>
          <p:nvSpPr>
            <p:cNvPr id="43037" name="Line 81"/>
            <p:cNvSpPr/>
            <p:nvPr/>
          </p:nvSpPr>
          <p:spPr>
            <a:xfrm>
              <a:off x="3120" y="4920"/>
              <a:ext cx="0" cy="360"/>
            </a:xfrm>
            <a:prstGeom prst="line">
              <a:avLst/>
            </a:prstGeom>
            <a:ln w="12700" cap="flat" cmpd="sng">
              <a:solidFill>
                <a:srgbClr val="000000"/>
              </a:solidFill>
              <a:prstDash val="solid"/>
              <a:headEnd type="none" w="med" len="med"/>
              <a:tailEnd type="triangle" w="med" len="med"/>
            </a:ln>
          </p:spPr>
        </p:sp>
        <p:sp>
          <p:nvSpPr>
            <p:cNvPr id="43038" name="Line 82"/>
            <p:cNvSpPr/>
            <p:nvPr/>
          </p:nvSpPr>
          <p:spPr>
            <a:xfrm flipV="1">
              <a:off x="3360" y="4920"/>
              <a:ext cx="0" cy="360"/>
            </a:xfrm>
            <a:prstGeom prst="line">
              <a:avLst/>
            </a:prstGeom>
            <a:ln w="12700" cap="flat" cmpd="sng">
              <a:solidFill>
                <a:srgbClr val="000000"/>
              </a:solidFill>
              <a:prstDash val="solid"/>
              <a:headEnd type="none" w="med" len="med"/>
              <a:tailEnd type="triangle" w="med" len="med"/>
            </a:ln>
          </p:spPr>
        </p:sp>
        <p:grpSp>
          <p:nvGrpSpPr>
            <p:cNvPr id="43039" name="Group 83"/>
            <p:cNvGrpSpPr/>
            <p:nvPr/>
          </p:nvGrpSpPr>
          <p:grpSpPr>
            <a:xfrm>
              <a:off x="4110" y="5290"/>
              <a:ext cx="200" cy="105"/>
              <a:chOff x="1644" y="2116"/>
              <a:chExt cx="80" cy="42"/>
            </a:xfrm>
          </p:grpSpPr>
          <p:sp>
            <p:nvSpPr>
              <p:cNvPr id="43062" name="Oval 84"/>
              <p:cNvSpPr/>
              <p:nvPr/>
            </p:nvSpPr>
            <p:spPr>
              <a:xfrm>
                <a:off x="1644" y="2116"/>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63" name="Line 85"/>
              <p:cNvSpPr/>
              <p:nvPr/>
            </p:nvSpPr>
            <p:spPr>
              <a:xfrm flipV="1">
                <a:off x="1684" y="2125"/>
                <a:ext cx="21" cy="12"/>
              </a:xfrm>
              <a:prstGeom prst="line">
                <a:avLst/>
              </a:prstGeom>
              <a:ln w="12700" cap="flat" cmpd="sng">
                <a:solidFill>
                  <a:srgbClr val="000000"/>
                </a:solidFill>
                <a:prstDash val="solid"/>
                <a:headEnd type="none" w="med" len="med"/>
                <a:tailEnd type="none" w="med" len="med"/>
              </a:ln>
            </p:spPr>
          </p:sp>
        </p:grpSp>
        <p:sp>
          <p:nvSpPr>
            <p:cNvPr id="43040" name="Line 86"/>
            <p:cNvSpPr/>
            <p:nvPr/>
          </p:nvSpPr>
          <p:spPr>
            <a:xfrm>
              <a:off x="4080" y="4920"/>
              <a:ext cx="0" cy="360"/>
            </a:xfrm>
            <a:prstGeom prst="line">
              <a:avLst/>
            </a:prstGeom>
            <a:ln w="12700" cap="flat" cmpd="sng">
              <a:solidFill>
                <a:srgbClr val="000000"/>
              </a:solidFill>
              <a:prstDash val="solid"/>
              <a:headEnd type="none" w="med" len="med"/>
              <a:tailEnd type="triangle" w="med" len="med"/>
            </a:ln>
          </p:spPr>
        </p:sp>
        <p:sp>
          <p:nvSpPr>
            <p:cNvPr id="43041" name="Line 87"/>
            <p:cNvSpPr/>
            <p:nvPr/>
          </p:nvSpPr>
          <p:spPr>
            <a:xfrm flipV="1">
              <a:off x="4320" y="4920"/>
              <a:ext cx="0" cy="360"/>
            </a:xfrm>
            <a:prstGeom prst="line">
              <a:avLst/>
            </a:prstGeom>
            <a:ln w="12700" cap="flat" cmpd="sng">
              <a:solidFill>
                <a:srgbClr val="000000"/>
              </a:solidFill>
              <a:prstDash val="solid"/>
              <a:headEnd type="none" w="med" len="med"/>
              <a:tailEnd type="triangle" w="med" len="med"/>
            </a:ln>
          </p:spPr>
        </p:sp>
        <p:grpSp>
          <p:nvGrpSpPr>
            <p:cNvPr id="43042" name="Group 88"/>
            <p:cNvGrpSpPr/>
            <p:nvPr/>
          </p:nvGrpSpPr>
          <p:grpSpPr>
            <a:xfrm>
              <a:off x="4470" y="5290"/>
              <a:ext cx="200" cy="105"/>
              <a:chOff x="1788" y="2116"/>
              <a:chExt cx="80" cy="42"/>
            </a:xfrm>
          </p:grpSpPr>
          <p:sp>
            <p:nvSpPr>
              <p:cNvPr id="43060" name="Oval 89"/>
              <p:cNvSpPr/>
              <p:nvPr/>
            </p:nvSpPr>
            <p:spPr>
              <a:xfrm>
                <a:off x="1788" y="2116"/>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61" name="Line 90"/>
              <p:cNvSpPr/>
              <p:nvPr/>
            </p:nvSpPr>
            <p:spPr>
              <a:xfrm flipV="1">
                <a:off x="1828" y="2125"/>
                <a:ext cx="21" cy="12"/>
              </a:xfrm>
              <a:prstGeom prst="line">
                <a:avLst/>
              </a:prstGeom>
              <a:ln w="12700" cap="flat" cmpd="sng">
                <a:solidFill>
                  <a:srgbClr val="000000"/>
                </a:solidFill>
                <a:prstDash val="solid"/>
                <a:headEnd type="none" w="med" len="med"/>
                <a:tailEnd type="none" w="med" len="med"/>
              </a:ln>
            </p:spPr>
          </p:sp>
        </p:grpSp>
        <p:sp>
          <p:nvSpPr>
            <p:cNvPr id="43043" name="Line 91"/>
            <p:cNvSpPr/>
            <p:nvPr/>
          </p:nvSpPr>
          <p:spPr>
            <a:xfrm>
              <a:off x="4440" y="4920"/>
              <a:ext cx="0" cy="360"/>
            </a:xfrm>
            <a:prstGeom prst="line">
              <a:avLst/>
            </a:prstGeom>
            <a:ln w="12700" cap="flat" cmpd="sng">
              <a:solidFill>
                <a:srgbClr val="000000"/>
              </a:solidFill>
              <a:prstDash val="solid"/>
              <a:headEnd type="none" w="med" len="med"/>
              <a:tailEnd type="triangle" w="med" len="med"/>
            </a:ln>
          </p:spPr>
        </p:sp>
        <p:sp>
          <p:nvSpPr>
            <p:cNvPr id="43044" name="Line 92"/>
            <p:cNvSpPr/>
            <p:nvPr/>
          </p:nvSpPr>
          <p:spPr>
            <a:xfrm flipV="1">
              <a:off x="4680" y="4920"/>
              <a:ext cx="0" cy="360"/>
            </a:xfrm>
            <a:prstGeom prst="line">
              <a:avLst/>
            </a:prstGeom>
            <a:ln w="12700" cap="flat" cmpd="sng">
              <a:solidFill>
                <a:srgbClr val="000000"/>
              </a:solidFill>
              <a:prstDash val="solid"/>
              <a:headEnd type="none" w="med" len="med"/>
              <a:tailEnd type="triangle" w="med" len="med"/>
            </a:ln>
          </p:spPr>
        </p:sp>
        <p:grpSp>
          <p:nvGrpSpPr>
            <p:cNvPr id="43045" name="Group 93"/>
            <p:cNvGrpSpPr/>
            <p:nvPr/>
          </p:nvGrpSpPr>
          <p:grpSpPr>
            <a:xfrm>
              <a:off x="5550" y="5290"/>
              <a:ext cx="200" cy="105"/>
              <a:chOff x="2220" y="2116"/>
              <a:chExt cx="80" cy="42"/>
            </a:xfrm>
          </p:grpSpPr>
          <p:sp>
            <p:nvSpPr>
              <p:cNvPr id="43058" name="Oval 94"/>
              <p:cNvSpPr/>
              <p:nvPr/>
            </p:nvSpPr>
            <p:spPr>
              <a:xfrm>
                <a:off x="2220" y="2116"/>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59" name="Line 95"/>
              <p:cNvSpPr/>
              <p:nvPr/>
            </p:nvSpPr>
            <p:spPr>
              <a:xfrm flipV="1">
                <a:off x="2260" y="2125"/>
                <a:ext cx="21" cy="12"/>
              </a:xfrm>
              <a:prstGeom prst="line">
                <a:avLst/>
              </a:prstGeom>
              <a:ln w="12700" cap="flat" cmpd="sng">
                <a:solidFill>
                  <a:srgbClr val="000000"/>
                </a:solidFill>
                <a:prstDash val="solid"/>
                <a:headEnd type="none" w="med" len="med"/>
                <a:tailEnd type="none" w="med" len="med"/>
              </a:ln>
            </p:spPr>
          </p:sp>
        </p:grpSp>
        <p:sp>
          <p:nvSpPr>
            <p:cNvPr id="43046" name="Line 96"/>
            <p:cNvSpPr/>
            <p:nvPr/>
          </p:nvSpPr>
          <p:spPr>
            <a:xfrm>
              <a:off x="5520" y="4920"/>
              <a:ext cx="0" cy="360"/>
            </a:xfrm>
            <a:prstGeom prst="line">
              <a:avLst/>
            </a:prstGeom>
            <a:ln w="12700" cap="flat" cmpd="sng">
              <a:solidFill>
                <a:srgbClr val="000000"/>
              </a:solidFill>
              <a:prstDash val="solid"/>
              <a:headEnd type="none" w="med" len="med"/>
              <a:tailEnd type="triangle" w="med" len="med"/>
            </a:ln>
          </p:spPr>
        </p:sp>
        <p:sp>
          <p:nvSpPr>
            <p:cNvPr id="43047" name="Line 97"/>
            <p:cNvSpPr/>
            <p:nvPr/>
          </p:nvSpPr>
          <p:spPr>
            <a:xfrm flipV="1">
              <a:off x="5760" y="4920"/>
              <a:ext cx="0" cy="360"/>
            </a:xfrm>
            <a:prstGeom prst="line">
              <a:avLst/>
            </a:prstGeom>
            <a:ln w="12700" cap="flat" cmpd="sng">
              <a:solidFill>
                <a:srgbClr val="000000"/>
              </a:solidFill>
              <a:prstDash val="solid"/>
              <a:headEnd type="none" w="med" len="med"/>
              <a:tailEnd type="triangle" w="med" len="med"/>
            </a:ln>
          </p:spPr>
        </p:sp>
        <p:grpSp>
          <p:nvGrpSpPr>
            <p:cNvPr id="43048" name="Group 98"/>
            <p:cNvGrpSpPr/>
            <p:nvPr/>
          </p:nvGrpSpPr>
          <p:grpSpPr>
            <a:xfrm>
              <a:off x="6390" y="5290"/>
              <a:ext cx="200" cy="105"/>
              <a:chOff x="2556" y="2116"/>
              <a:chExt cx="80" cy="42"/>
            </a:xfrm>
          </p:grpSpPr>
          <p:sp>
            <p:nvSpPr>
              <p:cNvPr id="43056" name="Oval 99"/>
              <p:cNvSpPr/>
              <p:nvPr/>
            </p:nvSpPr>
            <p:spPr>
              <a:xfrm>
                <a:off x="2556" y="2116"/>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57" name="Line 100"/>
              <p:cNvSpPr/>
              <p:nvPr/>
            </p:nvSpPr>
            <p:spPr>
              <a:xfrm flipV="1">
                <a:off x="2596" y="2125"/>
                <a:ext cx="21" cy="12"/>
              </a:xfrm>
              <a:prstGeom prst="line">
                <a:avLst/>
              </a:prstGeom>
              <a:ln w="12700" cap="flat" cmpd="sng">
                <a:solidFill>
                  <a:srgbClr val="000000"/>
                </a:solidFill>
                <a:prstDash val="solid"/>
                <a:headEnd type="none" w="med" len="med"/>
                <a:tailEnd type="none" w="med" len="med"/>
              </a:ln>
            </p:spPr>
          </p:sp>
        </p:grpSp>
        <p:sp>
          <p:nvSpPr>
            <p:cNvPr id="43049" name="Line 101"/>
            <p:cNvSpPr/>
            <p:nvPr/>
          </p:nvSpPr>
          <p:spPr>
            <a:xfrm>
              <a:off x="6360" y="4920"/>
              <a:ext cx="0" cy="360"/>
            </a:xfrm>
            <a:prstGeom prst="line">
              <a:avLst/>
            </a:prstGeom>
            <a:ln w="12700" cap="flat" cmpd="sng">
              <a:solidFill>
                <a:srgbClr val="000000"/>
              </a:solidFill>
              <a:prstDash val="solid"/>
              <a:headEnd type="none" w="med" len="med"/>
              <a:tailEnd type="triangle" w="med" len="med"/>
            </a:ln>
          </p:spPr>
        </p:sp>
        <p:sp>
          <p:nvSpPr>
            <p:cNvPr id="43050" name="Line 102"/>
            <p:cNvSpPr/>
            <p:nvPr/>
          </p:nvSpPr>
          <p:spPr>
            <a:xfrm flipV="1">
              <a:off x="6600" y="4920"/>
              <a:ext cx="0" cy="360"/>
            </a:xfrm>
            <a:prstGeom prst="line">
              <a:avLst/>
            </a:prstGeom>
            <a:ln w="12700" cap="flat" cmpd="sng">
              <a:solidFill>
                <a:srgbClr val="000000"/>
              </a:solidFill>
              <a:prstDash val="solid"/>
              <a:headEnd type="none" w="med" len="med"/>
              <a:tailEnd type="triangle" w="med" len="med"/>
            </a:ln>
          </p:spPr>
        </p:sp>
        <p:grpSp>
          <p:nvGrpSpPr>
            <p:cNvPr id="43051" name="Group 103"/>
            <p:cNvGrpSpPr/>
            <p:nvPr/>
          </p:nvGrpSpPr>
          <p:grpSpPr>
            <a:xfrm>
              <a:off x="6750" y="5290"/>
              <a:ext cx="200" cy="105"/>
              <a:chOff x="2700" y="2116"/>
              <a:chExt cx="80" cy="42"/>
            </a:xfrm>
          </p:grpSpPr>
          <p:sp>
            <p:nvSpPr>
              <p:cNvPr id="43054" name="Oval 104"/>
              <p:cNvSpPr/>
              <p:nvPr/>
            </p:nvSpPr>
            <p:spPr>
              <a:xfrm>
                <a:off x="2700" y="2116"/>
                <a:ext cx="80" cy="42"/>
              </a:xfrm>
              <a:prstGeom prst="ellipse">
                <a:avLst/>
              </a:prstGeom>
              <a:solidFill>
                <a:srgbClr val="FFFFFF"/>
              </a:solidFill>
              <a:ln w="12700" cap="flat" cmpd="sng">
                <a:solidFill>
                  <a:srgbClr val="000000"/>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3055" name="Line 105"/>
              <p:cNvSpPr/>
              <p:nvPr/>
            </p:nvSpPr>
            <p:spPr>
              <a:xfrm flipV="1">
                <a:off x="2740" y="2125"/>
                <a:ext cx="21" cy="12"/>
              </a:xfrm>
              <a:prstGeom prst="line">
                <a:avLst/>
              </a:prstGeom>
              <a:ln w="12700" cap="flat" cmpd="sng">
                <a:solidFill>
                  <a:srgbClr val="000000"/>
                </a:solidFill>
                <a:prstDash val="solid"/>
                <a:headEnd type="none" w="med" len="med"/>
                <a:tailEnd type="none" w="med" len="med"/>
              </a:ln>
            </p:spPr>
          </p:sp>
        </p:grpSp>
        <p:sp>
          <p:nvSpPr>
            <p:cNvPr id="43052" name="Line 106"/>
            <p:cNvSpPr/>
            <p:nvPr/>
          </p:nvSpPr>
          <p:spPr>
            <a:xfrm>
              <a:off x="6720" y="4920"/>
              <a:ext cx="0" cy="360"/>
            </a:xfrm>
            <a:prstGeom prst="line">
              <a:avLst/>
            </a:prstGeom>
            <a:ln w="12700" cap="flat" cmpd="sng">
              <a:solidFill>
                <a:srgbClr val="000000"/>
              </a:solidFill>
              <a:prstDash val="solid"/>
              <a:headEnd type="none" w="med" len="med"/>
              <a:tailEnd type="triangle" w="med" len="med"/>
            </a:ln>
          </p:spPr>
        </p:sp>
        <p:sp>
          <p:nvSpPr>
            <p:cNvPr id="43053" name="Line 107"/>
            <p:cNvSpPr/>
            <p:nvPr/>
          </p:nvSpPr>
          <p:spPr>
            <a:xfrm flipV="1">
              <a:off x="6960" y="4920"/>
              <a:ext cx="0" cy="360"/>
            </a:xfrm>
            <a:prstGeom prst="line">
              <a:avLst/>
            </a:prstGeom>
            <a:ln w="12700" cap="flat" cmpd="sng">
              <a:solidFill>
                <a:srgbClr val="000000"/>
              </a:solidFill>
              <a:prstDash val="solid"/>
              <a:headEnd type="none" w="med" len="med"/>
              <a:tailEnd type="triangle" w="med" len="med"/>
            </a:ln>
          </p:spPr>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a:xfrm>
            <a:off x="467360" y="621030"/>
            <a:ext cx="8229600" cy="920750"/>
          </a:xfrm>
        </p:spPr>
        <p:txBody>
          <a:bodyPr vert="horz" wrap="square" lIns="0" tIns="45720" rIns="0" bIns="0" anchor="b" anchorCtr="0"/>
          <a:p>
            <a:pPr eaLnBrk="1" hangingPunct="1"/>
            <a:r>
              <a:rPr lang="en-US" altLang="zh-CN" dirty="0"/>
              <a:t>1.1</a:t>
            </a:r>
            <a:r>
              <a:rPr lang="zh-CN" altLang="en-US" dirty="0"/>
              <a:t>关于软件</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概念：三要素：</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软件</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程序</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文档</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数据</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软件特性：</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复杂性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一致性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退化性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易变性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移植性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高成本</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11268" name="图片 1"/>
          <p:cNvPicPr>
            <a:picLocks noChangeAspect="1"/>
          </p:cNvPicPr>
          <p:nvPr/>
        </p:nvPicPr>
        <p:blipFill>
          <a:blip r:embed="rId1"/>
          <a:stretch>
            <a:fillRect/>
          </a:stretch>
        </p:blipFill>
        <p:spPr>
          <a:xfrm>
            <a:off x="2987675" y="2781300"/>
            <a:ext cx="5081905" cy="2933065"/>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p:cNvSpPr>
          <p:nvPr>
            <p:ph type="title"/>
          </p:nvPr>
        </p:nvSpPr>
        <p:spPr/>
        <p:txBody>
          <a:bodyPr vert="horz" wrap="square" lIns="0" tIns="45720" rIns="0" bIns="0" anchor="b" anchorCtr="0"/>
          <a:p>
            <a:pPr eaLnBrk="1" hangingPunct="1"/>
            <a:r>
              <a:rPr lang="en-US" altLang="zh-CN" dirty="0"/>
              <a:t>CMM</a:t>
            </a:r>
            <a:r>
              <a:rPr lang="zh-CN" altLang="en-US" dirty="0"/>
              <a:t>的五个级别</a:t>
            </a:r>
            <a:endParaRPr lang="zh-CN" altLang="en-US" dirty="0"/>
          </a:p>
        </p:txBody>
      </p:sp>
      <p:sp>
        <p:nvSpPr>
          <p:cNvPr id="44035" name="Rectangle 3"/>
          <p:cNvSpPr>
            <a:spLocks noGrp="1"/>
          </p:cNvSpPr>
          <p:nvPr>
            <p:ph idx="1"/>
          </p:nvPr>
        </p:nvSpPr>
        <p:spPr/>
        <p:txBody>
          <a:bodyPr vert="horz" wrap="square" lIns="91440" tIns="45720" rIns="91440" bIns="45720" anchor="t" anchorCtr="0"/>
          <a:p>
            <a:pPr eaLnBrk="1" hangingPunct="1"/>
            <a:r>
              <a:rPr lang="en-US" altLang="zh-CN" dirty="0"/>
              <a:t>Level 4</a:t>
            </a:r>
            <a:r>
              <a:rPr lang="zh-CN" altLang="en-US" dirty="0"/>
              <a:t>的</a:t>
            </a:r>
            <a:r>
              <a:rPr lang="en-US" altLang="zh-CN" dirty="0"/>
              <a:t>2</a:t>
            </a:r>
            <a:r>
              <a:rPr lang="zh-CN" altLang="en-US" dirty="0"/>
              <a:t>个</a:t>
            </a:r>
            <a:r>
              <a:rPr lang="en-US" altLang="zh-CN" dirty="0"/>
              <a:t>KPA</a:t>
            </a:r>
            <a:r>
              <a:rPr lang="zh-CN" altLang="en-US" dirty="0"/>
              <a:t>：预测＋量化管理</a:t>
            </a:r>
            <a:endParaRPr lang="zh-CN" altLang="en-US" dirty="0"/>
          </a:p>
          <a:p>
            <a:pPr lvl="1" eaLnBrk="1" hangingPunct="1">
              <a:buFontTx/>
              <a:buChar char="•"/>
            </a:pPr>
            <a:r>
              <a:rPr lang="zh-CN" altLang="en-US" dirty="0">
                <a:ea typeface="新宋体" panose="02010609030101010101" charset="-122"/>
              </a:rPr>
              <a:t>定量过程管理（</a:t>
            </a:r>
            <a:r>
              <a:rPr lang="en-US" altLang="zh-CN" dirty="0">
                <a:ea typeface="新宋体" panose="02010609030101010101" charset="-122"/>
              </a:rPr>
              <a:t>Quantitative Process Management</a:t>
            </a:r>
            <a:r>
              <a:rPr lang="zh-CN" altLang="en-US" dirty="0">
                <a:ea typeface="新宋体" panose="02010609030101010101" charset="-122"/>
              </a:rPr>
              <a:t>）－过程度量</a:t>
            </a:r>
            <a:endParaRPr lang="zh-CN" altLang="en-US" dirty="0"/>
          </a:p>
          <a:p>
            <a:pPr lvl="1" eaLnBrk="1" hangingPunct="1">
              <a:buFontTx/>
              <a:buChar char="•"/>
            </a:pPr>
            <a:r>
              <a:rPr lang="zh-CN" altLang="en-US" dirty="0">
                <a:ea typeface="新宋体" panose="02010609030101010101" charset="-122"/>
              </a:rPr>
              <a:t>软件质量管理（</a:t>
            </a:r>
            <a:r>
              <a:rPr lang="en-US" altLang="zh-CN" dirty="0">
                <a:ea typeface="新宋体" panose="02010609030101010101" charset="-122"/>
              </a:rPr>
              <a:t>Software Quality Management</a:t>
            </a:r>
            <a:r>
              <a:rPr lang="zh-CN" altLang="en-US" dirty="0">
                <a:ea typeface="新宋体" panose="02010609030101010101" charset="-122"/>
              </a:rPr>
              <a:t>）－产品度量</a:t>
            </a:r>
            <a:endParaRPr lang="zh-CN" altLang="en-US" dirty="0"/>
          </a:p>
          <a:p>
            <a:pPr lvl="1" eaLnBrk="1" hangingPunct="1">
              <a:buFont typeface="Wingdings 2" panose="05020102010507070707" pitchFamily="18" charset="2"/>
              <a:buChar char=""/>
            </a:pPr>
            <a:endParaRPr lang="en-US" altLang="zh-CN"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p:cNvSpPr>
          <p:nvPr>
            <p:ph type="title"/>
          </p:nvPr>
        </p:nvSpPr>
        <p:spPr/>
        <p:txBody>
          <a:bodyPr vert="horz" wrap="square" lIns="0" tIns="45720" rIns="0" bIns="0" anchor="b" anchorCtr="0"/>
          <a:p>
            <a:pPr eaLnBrk="1" hangingPunct="1"/>
            <a:r>
              <a:rPr lang="en-US" altLang="zh-CN" dirty="0"/>
              <a:t>CMM</a:t>
            </a:r>
            <a:r>
              <a:rPr lang="zh-CN" altLang="en-US" dirty="0"/>
              <a:t>的五个级别</a:t>
            </a:r>
            <a:endParaRPr lang="zh-CN" altLang="en-US" dirty="0"/>
          </a:p>
        </p:txBody>
      </p:sp>
      <p:sp>
        <p:nvSpPr>
          <p:cNvPr id="45059" name="Rectangle 3"/>
          <p:cNvSpPr>
            <a:spLocks noGrp="1"/>
          </p:cNvSpPr>
          <p:nvPr>
            <p:ph idx="1"/>
          </p:nvPr>
        </p:nvSpPr>
        <p:spPr/>
        <p:txBody>
          <a:bodyPr vert="horz" wrap="square" lIns="91440" tIns="45720" rIns="91440" bIns="45720" anchor="t" anchorCtr="0"/>
          <a:p>
            <a:pPr eaLnBrk="1" hangingPunct="1"/>
            <a:r>
              <a:rPr lang="en-US" altLang="zh-CN" dirty="0"/>
              <a:t>Level 5 </a:t>
            </a:r>
            <a:r>
              <a:rPr lang="zh-CN" altLang="en-US" dirty="0"/>
              <a:t>优化级</a:t>
            </a:r>
            <a:endParaRPr lang="zh-CN" altLang="en-US" dirty="0"/>
          </a:p>
          <a:p>
            <a:pPr eaLnBrk="1" hangingPunct="1"/>
            <a:endParaRPr lang="zh-CN" altLang="en-US" dirty="0"/>
          </a:p>
          <a:p>
            <a:pPr eaLnBrk="1" hangingPunct="1"/>
            <a:endParaRPr lang="zh-CN" altLang="en-US" dirty="0"/>
          </a:p>
          <a:p>
            <a:pPr eaLnBrk="1" hangingPunct="1"/>
            <a:endParaRPr lang="zh-CN" altLang="en-US" dirty="0"/>
          </a:p>
          <a:p>
            <a:pPr eaLnBrk="1" hangingPunct="1"/>
            <a:endParaRPr lang="en-US" altLang="zh-CN" dirty="0"/>
          </a:p>
          <a:p>
            <a:pPr eaLnBrk="1" hangingPunct="1"/>
            <a:endParaRPr lang="en-US" altLang="zh-CN" dirty="0"/>
          </a:p>
          <a:p>
            <a:pPr eaLnBrk="1" hangingPunct="1"/>
            <a:endParaRPr lang="zh-CN" altLang="en-US" dirty="0"/>
          </a:p>
          <a:p>
            <a:pPr lvl="1" eaLnBrk="1" hangingPunct="1"/>
            <a:r>
              <a:rPr lang="zh-CN" altLang="en-US" dirty="0"/>
              <a:t>过程动态调整、新技术的采用</a:t>
            </a:r>
            <a:endParaRPr lang="zh-CN" altLang="en-US" dirty="0"/>
          </a:p>
        </p:txBody>
      </p:sp>
      <p:grpSp>
        <p:nvGrpSpPr>
          <p:cNvPr id="45060" name="Group 4"/>
          <p:cNvGrpSpPr/>
          <p:nvPr/>
        </p:nvGrpSpPr>
        <p:grpSpPr>
          <a:xfrm>
            <a:off x="1428750" y="2743200"/>
            <a:ext cx="5124450" cy="2328863"/>
            <a:chOff x="960" y="2554"/>
            <a:chExt cx="2000" cy="902"/>
          </a:xfrm>
        </p:grpSpPr>
        <p:sp>
          <p:nvSpPr>
            <p:cNvPr id="45061" name="Line 5"/>
            <p:cNvSpPr/>
            <p:nvPr/>
          </p:nvSpPr>
          <p:spPr>
            <a:xfrm>
              <a:off x="960" y="3074"/>
              <a:ext cx="480" cy="0"/>
            </a:xfrm>
            <a:prstGeom prst="line">
              <a:avLst/>
            </a:prstGeom>
            <a:ln w="25400" cap="flat" cmpd="sng">
              <a:solidFill>
                <a:schemeClr val="tx1"/>
              </a:solidFill>
              <a:prstDash val="solid"/>
              <a:headEnd type="none" w="med" len="med"/>
              <a:tailEnd type="triangle" w="med" len="med"/>
            </a:ln>
          </p:spPr>
        </p:sp>
        <p:sp>
          <p:nvSpPr>
            <p:cNvPr id="45062" name="Line 6"/>
            <p:cNvSpPr/>
            <p:nvPr/>
          </p:nvSpPr>
          <p:spPr>
            <a:xfrm>
              <a:off x="2380" y="2764"/>
              <a:ext cx="133" cy="0"/>
            </a:xfrm>
            <a:prstGeom prst="line">
              <a:avLst/>
            </a:prstGeom>
            <a:ln w="25400" cap="flat" cmpd="sng">
              <a:solidFill>
                <a:schemeClr val="tx1"/>
              </a:solidFill>
              <a:prstDash val="solid"/>
              <a:headEnd type="none" w="med" len="med"/>
              <a:tailEnd type="triangle" w="med" len="med"/>
            </a:ln>
          </p:spPr>
        </p:sp>
        <p:sp>
          <p:nvSpPr>
            <p:cNvPr id="45063" name="Line 7"/>
            <p:cNvSpPr/>
            <p:nvPr/>
          </p:nvSpPr>
          <p:spPr>
            <a:xfrm>
              <a:off x="1486" y="2764"/>
              <a:ext cx="130" cy="0"/>
            </a:xfrm>
            <a:prstGeom prst="line">
              <a:avLst/>
            </a:prstGeom>
            <a:ln w="25400" cap="flat" cmpd="sng">
              <a:solidFill>
                <a:schemeClr val="tx1"/>
              </a:solidFill>
              <a:prstDash val="solid"/>
              <a:headEnd type="none" w="med" len="med"/>
              <a:tailEnd type="triangle" w="med" len="med"/>
            </a:ln>
          </p:spPr>
        </p:sp>
        <p:sp>
          <p:nvSpPr>
            <p:cNvPr id="45064" name="Line 8"/>
            <p:cNvSpPr/>
            <p:nvPr/>
          </p:nvSpPr>
          <p:spPr>
            <a:xfrm>
              <a:off x="1934" y="2764"/>
              <a:ext cx="130" cy="0"/>
            </a:xfrm>
            <a:prstGeom prst="line">
              <a:avLst/>
            </a:prstGeom>
            <a:ln w="25400" cap="flat" cmpd="sng">
              <a:solidFill>
                <a:schemeClr val="tx1"/>
              </a:solidFill>
              <a:prstDash val="solid"/>
              <a:headEnd type="none" w="med" len="med"/>
              <a:tailEnd type="triangle" w="med" len="med"/>
            </a:ln>
          </p:spPr>
        </p:sp>
        <p:sp>
          <p:nvSpPr>
            <p:cNvPr id="45065" name="Line 9"/>
            <p:cNvSpPr/>
            <p:nvPr/>
          </p:nvSpPr>
          <p:spPr>
            <a:xfrm>
              <a:off x="2827" y="2764"/>
              <a:ext cx="133" cy="0"/>
            </a:xfrm>
            <a:prstGeom prst="line">
              <a:avLst/>
            </a:prstGeom>
            <a:ln w="25400" cap="flat" cmpd="sng">
              <a:solidFill>
                <a:schemeClr val="tx1"/>
              </a:solidFill>
              <a:prstDash val="solid"/>
              <a:headEnd type="none" w="med" len="med"/>
              <a:tailEnd type="triangle" w="med" len="med"/>
            </a:ln>
          </p:spPr>
        </p:sp>
        <p:sp>
          <p:nvSpPr>
            <p:cNvPr id="45066" name="Rectangle 10"/>
            <p:cNvSpPr/>
            <p:nvPr/>
          </p:nvSpPr>
          <p:spPr>
            <a:xfrm>
              <a:off x="1175" y="2664"/>
              <a:ext cx="307" cy="175"/>
            </a:xfrm>
            <a:prstGeom prst="rect">
              <a:avLst/>
            </a:prstGeom>
            <a:solidFill>
              <a:schemeClr val="folHlink"/>
            </a:solidFill>
            <a:ln w="12700" cap="flat" cmpd="sng">
              <a:solidFill>
                <a:schemeClr val="tx1"/>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067" name="Rectangle 11"/>
            <p:cNvSpPr/>
            <p:nvPr/>
          </p:nvSpPr>
          <p:spPr>
            <a:xfrm>
              <a:off x="2517" y="2664"/>
              <a:ext cx="306" cy="175"/>
            </a:xfrm>
            <a:prstGeom prst="rect">
              <a:avLst/>
            </a:prstGeom>
            <a:solidFill>
              <a:schemeClr val="folHlink"/>
            </a:solidFill>
            <a:ln w="12700" cap="flat" cmpd="sng">
              <a:solidFill>
                <a:schemeClr val="tx1"/>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068" name="Line 12"/>
            <p:cNvSpPr/>
            <p:nvPr/>
          </p:nvSpPr>
          <p:spPr>
            <a:xfrm flipV="1">
              <a:off x="2013" y="3151"/>
              <a:ext cx="0" cy="209"/>
            </a:xfrm>
            <a:prstGeom prst="line">
              <a:avLst/>
            </a:prstGeom>
            <a:ln w="25400" cap="flat" cmpd="sng">
              <a:solidFill>
                <a:schemeClr val="tx1"/>
              </a:solidFill>
              <a:prstDash val="solid"/>
              <a:headEnd type="none" w="med" len="med"/>
              <a:tailEnd type="triangle" w="med" len="med"/>
            </a:ln>
          </p:spPr>
        </p:sp>
        <p:sp>
          <p:nvSpPr>
            <p:cNvPr id="45069" name="Line 13"/>
            <p:cNvSpPr/>
            <p:nvPr/>
          </p:nvSpPr>
          <p:spPr>
            <a:xfrm flipV="1">
              <a:off x="2433" y="3151"/>
              <a:ext cx="0" cy="209"/>
            </a:xfrm>
            <a:prstGeom prst="line">
              <a:avLst/>
            </a:prstGeom>
            <a:ln w="25400" cap="flat" cmpd="sng">
              <a:solidFill>
                <a:schemeClr val="tx1"/>
              </a:solidFill>
              <a:prstDash val="solid"/>
              <a:headEnd type="none" w="med" len="med"/>
              <a:tailEnd type="triangle" w="med" len="med"/>
            </a:ln>
          </p:spPr>
        </p:sp>
        <p:sp>
          <p:nvSpPr>
            <p:cNvPr id="45070" name="Line 14"/>
            <p:cNvSpPr/>
            <p:nvPr/>
          </p:nvSpPr>
          <p:spPr>
            <a:xfrm flipV="1">
              <a:off x="2906" y="3151"/>
              <a:ext cx="0" cy="209"/>
            </a:xfrm>
            <a:prstGeom prst="line">
              <a:avLst/>
            </a:prstGeom>
            <a:ln w="25400" cap="flat" cmpd="sng">
              <a:solidFill>
                <a:schemeClr val="tx1"/>
              </a:solidFill>
              <a:prstDash val="solid"/>
              <a:headEnd type="none" w="med" len="med"/>
              <a:tailEnd type="triangle" w="med" len="med"/>
            </a:ln>
          </p:spPr>
        </p:sp>
        <p:sp>
          <p:nvSpPr>
            <p:cNvPr id="45071" name="Line 15"/>
            <p:cNvSpPr/>
            <p:nvPr/>
          </p:nvSpPr>
          <p:spPr>
            <a:xfrm>
              <a:off x="1117" y="3408"/>
              <a:ext cx="1789" cy="0"/>
            </a:xfrm>
            <a:prstGeom prst="line">
              <a:avLst/>
            </a:prstGeom>
            <a:ln w="12700" cap="flat" cmpd="sng">
              <a:solidFill>
                <a:schemeClr val="tx1"/>
              </a:solidFill>
              <a:prstDash val="solid"/>
              <a:headEnd type="none" w="med" len="med"/>
              <a:tailEnd type="none" w="med" len="med"/>
            </a:ln>
          </p:spPr>
        </p:sp>
        <p:grpSp>
          <p:nvGrpSpPr>
            <p:cNvPr id="45072" name="Group 16"/>
            <p:cNvGrpSpPr/>
            <p:nvPr/>
          </p:nvGrpSpPr>
          <p:grpSpPr>
            <a:xfrm>
              <a:off x="1068" y="3360"/>
              <a:ext cx="99" cy="96"/>
              <a:chOff x="1068" y="1582"/>
              <a:chExt cx="99" cy="96"/>
            </a:xfrm>
          </p:grpSpPr>
          <p:sp>
            <p:nvSpPr>
              <p:cNvPr id="45161" name="Oval 17"/>
              <p:cNvSpPr/>
              <p:nvPr/>
            </p:nvSpPr>
            <p:spPr>
              <a:xfrm>
                <a:off x="1068" y="1582"/>
                <a:ext cx="99" cy="96"/>
              </a:xfrm>
              <a:prstGeom prst="ellipse">
                <a:avLst/>
              </a:prstGeom>
              <a:solidFill>
                <a:schemeClr val="bg1"/>
              </a:solidFill>
              <a:ln w="12700" cap="flat" cmpd="sng">
                <a:solidFill>
                  <a:schemeClr val="tx1"/>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62" name="Line 18"/>
              <p:cNvSpPr/>
              <p:nvPr/>
            </p:nvSpPr>
            <p:spPr>
              <a:xfrm flipV="1">
                <a:off x="1117" y="1604"/>
                <a:ext cx="26" cy="26"/>
              </a:xfrm>
              <a:prstGeom prst="line">
                <a:avLst/>
              </a:prstGeom>
              <a:ln w="12700" cap="flat" cmpd="sng">
                <a:solidFill>
                  <a:schemeClr val="tx1"/>
                </a:solidFill>
                <a:prstDash val="solid"/>
                <a:headEnd type="none" w="med" len="med"/>
                <a:tailEnd type="none" w="med" len="med"/>
              </a:ln>
            </p:spPr>
          </p:sp>
        </p:grpSp>
        <p:grpSp>
          <p:nvGrpSpPr>
            <p:cNvPr id="45073" name="Group 19"/>
            <p:cNvGrpSpPr/>
            <p:nvPr/>
          </p:nvGrpSpPr>
          <p:grpSpPr>
            <a:xfrm>
              <a:off x="1963" y="3360"/>
              <a:ext cx="97" cy="96"/>
              <a:chOff x="1963" y="1582"/>
              <a:chExt cx="97" cy="96"/>
            </a:xfrm>
          </p:grpSpPr>
          <p:sp>
            <p:nvSpPr>
              <p:cNvPr id="45159" name="Oval 20"/>
              <p:cNvSpPr/>
              <p:nvPr/>
            </p:nvSpPr>
            <p:spPr>
              <a:xfrm>
                <a:off x="1963" y="1582"/>
                <a:ext cx="97" cy="96"/>
              </a:xfrm>
              <a:prstGeom prst="ellipse">
                <a:avLst/>
              </a:prstGeom>
              <a:solidFill>
                <a:schemeClr val="bg1"/>
              </a:solidFill>
              <a:ln w="12700" cap="flat" cmpd="sng">
                <a:solidFill>
                  <a:schemeClr val="tx1"/>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60" name="Line 21"/>
              <p:cNvSpPr/>
              <p:nvPr/>
            </p:nvSpPr>
            <p:spPr>
              <a:xfrm flipV="1">
                <a:off x="2013" y="1604"/>
                <a:ext cx="26" cy="26"/>
              </a:xfrm>
              <a:prstGeom prst="line">
                <a:avLst/>
              </a:prstGeom>
              <a:ln w="12700" cap="flat" cmpd="sng">
                <a:solidFill>
                  <a:schemeClr val="tx1"/>
                </a:solidFill>
                <a:prstDash val="solid"/>
                <a:headEnd type="none" w="med" len="med"/>
                <a:tailEnd type="none" w="med" len="med"/>
              </a:ln>
            </p:spPr>
          </p:sp>
        </p:grpSp>
        <p:grpSp>
          <p:nvGrpSpPr>
            <p:cNvPr id="45074" name="Group 22"/>
            <p:cNvGrpSpPr/>
            <p:nvPr/>
          </p:nvGrpSpPr>
          <p:grpSpPr>
            <a:xfrm>
              <a:off x="2384" y="3360"/>
              <a:ext cx="97" cy="96"/>
              <a:chOff x="2384" y="1582"/>
              <a:chExt cx="97" cy="96"/>
            </a:xfrm>
          </p:grpSpPr>
          <p:sp>
            <p:nvSpPr>
              <p:cNvPr id="45157" name="Oval 23"/>
              <p:cNvSpPr/>
              <p:nvPr/>
            </p:nvSpPr>
            <p:spPr>
              <a:xfrm>
                <a:off x="2384" y="1582"/>
                <a:ext cx="97" cy="96"/>
              </a:xfrm>
              <a:prstGeom prst="ellipse">
                <a:avLst/>
              </a:prstGeom>
              <a:solidFill>
                <a:schemeClr val="bg1"/>
              </a:solidFill>
              <a:ln w="12700" cap="flat" cmpd="sng">
                <a:solidFill>
                  <a:schemeClr val="tx1"/>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58" name="Line 24"/>
              <p:cNvSpPr/>
              <p:nvPr/>
            </p:nvSpPr>
            <p:spPr>
              <a:xfrm flipV="1">
                <a:off x="2433" y="1604"/>
                <a:ext cx="25" cy="26"/>
              </a:xfrm>
              <a:prstGeom prst="line">
                <a:avLst/>
              </a:prstGeom>
              <a:ln w="12700" cap="flat" cmpd="sng">
                <a:solidFill>
                  <a:schemeClr val="tx1"/>
                </a:solidFill>
                <a:prstDash val="solid"/>
                <a:headEnd type="none" w="med" len="med"/>
                <a:tailEnd type="none" w="med" len="med"/>
              </a:ln>
            </p:spPr>
          </p:sp>
        </p:grpSp>
        <p:grpSp>
          <p:nvGrpSpPr>
            <p:cNvPr id="45075" name="Group 25"/>
            <p:cNvGrpSpPr/>
            <p:nvPr/>
          </p:nvGrpSpPr>
          <p:grpSpPr>
            <a:xfrm>
              <a:off x="2859" y="3360"/>
              <a:ext cx="97" cy="96"/>
              <a:chOff x="2859" y="1582"/>
              <a:chExt cx="97" cy="96"/>
            </a:xfrm>
          </p:grpSpPr>
          <p:sp>
            <p:nvSpPr>
              <p:cNvPr id="45155" name="Oval 26"/>
              <p:cNvSpPr/>
              <p:nvPr/>
            </p:nvSpPr>
            <p:spPr>
              <a:xfrm>
                <a:off x="2859" y="1582"/>
                <a:ext cx="97" cy="96"/>
              </a:xfrm>
              <a:prstGeom prst="ellipse">
                <a:avLst/>
              </a:prstGeom>
              <a:solidFill>
                <a:schemeClr val="bg1"/>
              </a:solidFill>
              <a:ln w="12700" cap="flat" cmpd="sng">
                <a:solidFill>
                  <a:schemeClr val="tx1"/>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56" name="Line 27"/>
              <p:cNvSpPr/>
              <p:nvPr/>
            </p:nvSpPr>
            <p:spPr>
              <a:xfrm flipV="1">
                <a:off x="2906" y="1604"/>
                <a:ext cx="28" cy="26"/>
              </a:xfrm>
              <a:prstGeom prst="line">
                <a:avLst/>
              </a:prstGeom>
              <a:ln w="12700" cap="flat" cmpd="sng">
                <a:solidFill>
                  <a:schemeClr val="tx1"/>
                </a:solidFill>
                <a:prstDash val="solid"/>
                <a:headEnd type="none" w="med" len="med"/>
                <a:tailEnd type="none" w="med" len="med"/>
              </a:ln>
            </p:spPr>
          </p:sp>
        </p:grpSp>
        <p:grpSp>
          <p:nvGrpSpPr>
            <p:cNvPr id="45076" name="Group 28"/>
            <p:cNvGrpSpPr/>
            <p:nvPr/>
          </p:nvGrpSpPr>
          <p:grpSpPr>
            <a:xfrm>
              <a:off x="1152" y="2664"/>
              <a:ext cx="336" cy="175"/>
              <a:chOff x="1152" y="886"/>
              <a:chExt cx="336" cy="175"/>
            </a:xfrm>
          </p:grpSpPr>
          <p:sp>
            <p:nvSpPr>
              <p:cNvPr id="45145" name="Rectangle 29"/>
              <p:cNvSpPr/>
              <p:nvPr/>
            </p:nvSpPr>
            <p:spPr>
              <a:xfrm>
                <a:off x="1175" y="886"/>
                <a:ext cx="307" cy="175"/>
              </a:xfrm>
              <a:prstGeom prst="rect">
                <a:avLst/>
              </a:prstGeom>
              <a:solidFill>
                <a:schemeClr val="folHlink"/>
              </a:solidFill>
              <a:ln w="12700" cap="flat" cmpd="sng">
                <a:solidFill>
                  <a:schemeClr val="tx1"/>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46" name="Rectangle 30"/>
              <p:cNvSpPr/>
              <p:nvPr/>
            </p:nvSpPr>
            <p:spPr>
              <a:xfrm>
                <a:off x="1200" y="91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47" name="Rectangle 31"/>
              <p:cNvSpPr/>
              <p:nvPr/>
            </p:nvSpPr>
            <p:spPr>
              <a:xfrm>
                <a:off x="1200" y="1008"/>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48" name="Rectangle 32"/>
              <p:cNvSpPr/>
              <p:nvPr/>
            </p:nvSpPr>
            <p:spPr>
              <a:xfrm>
                <a:off x="1344" y="91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49" name="Rectangle 33"/>
              <p:cNvSpPr/>
              <p:nvPr/>
            </p:nvSpPr>
            <p:spPr>
              <a:xfrm>
                <a:off x="1344" y="1008"/>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50" name="Line 34"/>
              <p:cNvSpPr/>
              <p:nvPr/>
            </p:nvSpPr>
            <p:spPr>
              <a:xfrm>
                <a:off x="1152" y="960"/>
                <a:ext cx="96" cy="0"/>
              </a:xfrm>
              <a:prstGeom prst="line">
                <a:avLst/>
              </a:prstGeom>
              <a:ln w="25400" cap="flat" cmpd="sng">
                <a:solidFill>
                  <a:schemeClr val="bg1"/>
                </a:solidFill>
                <a:prstDash val="solid"/>
                <a:headEnd type="none" w="med" len="med"/>
                <a:tailEnd type="none" w="med" len="med"/>
              </a:ln>
            </p:spPr>
          </p:sp>
          <p:sp>
            <p:nvSpPr>
              <p:cNvPr id="45151" name="Line 35"/>
              <p:cNvSpPr/>
              <p:nvPr/>
            </p:nvSpPr>
            <p:spPr>
              <a:xfrm>
                <a:off x="1248" y="960"/>
                <a:ext cx="0" cy="48"/>
              </a:xfrm>
              <a:prstGeom prst="line">
                <a:avLst/>
              </a:prstGeom>
              <a:ln w="25400" cap="flat" cmpd="sng">
                <a:solidFill>
                  <a:schemeClr val="bg1"/>
                </a:solidFill>
                <a:prstDash val="solid"/>
                <a:headEnd type="none" w="med" len="med"/>
                <a:tailEnd type="none" w="med" len="med"/>
              </a:ln>
            </p:spPr>
          </p:sp>
          <p:sp>
            <p:nvSpPr>
              <p:cNvPr id="45152" name="Line 36"/>
              <p:cNvSpPr/>
              <p:nvPr/>
            </p:nvSpPr>
            <p:spPr>
              <a:xfrm>
                <a:off x="1296" y="960"/>
                <a:ext cx="48" cy="48"/>
              </a:xfrm>
              <a:prstGeom prst="line">
                <a:avLst/>
              </a:prstGeom>
              <a:ln w="25400" cap="flat" cmpd="sng">
                <a:solidFill>
                  <a:schemeClr val="bg1"/>
                </a:solidFill>
                <a:prstDash val="solid"/>
                <a:headEnd type="none" w="med" len="med"/>
                <a:tailEnd type="none" w="med" len="med"/>
              </a:ln>
            </p:spPr>
          </p:sp>
          <p:sp>
            <p:nvSpPr>
              <p:cNvPr id="45153" name="Line 37"/>
              <p:cNvSpPr/>
              <p:nvPr/>
            </p:nvSpPr>
            <p:spPr>
              <a:xfrm flipV="1">
                <a:off x="1392" y="960"/>
                <a:ext cx="0" cy="48"/>
              </a:xfrm>
              <a:prstGeom prst="line">
                <a:avLst/>
              </a:prstGeom>
              <a:ln w="25400" cap="flat" cmpd="sng">
                <a:solidFill>
                  <a:schemeClr val="bg1"/>
                </a:solidFill>
                <a:prstDash val="solid"/>
                <a:headEnd type="none" w="med" len="med"/>
                <a:tailEnd type="none" w="med" len="med"/>
              </a:ln>
            </p:spPr>
          </p:sp>
          <p:sp>
            <p:nvSpPr>
              <p:cNvPr id="45154" name="Line 38"/>
              <p:cNvSpPr/>
              <p:nvPr/>
            </p:nvSpPr>
            <p:spPr>
              <a:xfrm>
                <a:off x="1440" y="960"/>
                <a:ext cx="48" cy="0"/>
              </a:xfrm>
              <a:prstGeom prst="line">
                <a:avLst/>
              </a:prstGeom>
              <a:ln w="25400" cap="flat" cmpd="sng">
                <a:solidFill>
                  <a:schemeClr val="bg1"/>
                </a:solidFill>
                <a:prstDash val="solid"/>
                <a:headEnd type="none" w="med" len="med"/>
                <a:tailEnd type="none" w="med" len="med"/>
              </a:ln>
            </p:spPr>
          </p:sp>
        </p:grpSp>
        <p:grpSp>
          <p:nvGrpSpPr>
            <p:cNvPr id="45077" name="Group 39"/>
            <p:cNvGrpSpPr/>
            <p:nvPr/>
          </p:nvGrpSpPr>
          <p:grpSpPr>
            <a:xfrm>
              <a:off x="1584" y="2664"/>
              <a:ext cx="336" cy="175"/>
              <a:chOff x="1584" y="886"/>
              <a:chExt cx="336" cy="175"/>
            </a:xfrm>
          </p:grpSpPr>
          <p:sp>
            <p:nvSpPr>
              <p:cNvPr id="45135" name="Rectangle 40"/>
              <p:cNvSpPr/>
              <p:nvPr/>
            </p:nvSpPr>
            <p:spPr>
              <a:xfrm>
                <a:off x="1607" y="886"/>
                <a:ext cx="307" cy="175"/>
              </a:xfrm>
              <a:prstGeom prst="rect">
                <a:avLst/>
              </a:prstGeom>
              <a:solidFill>
                <a:schemeClr val="folHlink"/>
              </a:solidFill>
              <a:ln w="12700" cap="flat" cmpd="sng">
                <a:solidFill>
                  <a:schemeClr val="tx1"/>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36" name="Rectangle 41"/>
              <p:cNvSpPr/>
              <p:nvPr/>
            </p:nvSpPr>
            <p:spPr>
              <a:xfrm>
                <a:off x="1632" y="91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37" name="Rectangle 42"/>
              <p:cNvSpPr/>
              <p:nvPr/>
            </p:nvSpPr>
            <p:spPr>
              <a:xfrm>
                <a:off x="1632" y="1008"/>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38" name="Rectangle 43"/>
              <p:cNvSpPr/>
              <p:nvPr/>
            </p:nvSpPr>
            <p:spPr>
              <a:xfrm>
                <a:off x="1776" y="91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39" name="Rectangle 44"/>
              <p:cNvSpPr/>
              <p:nvPr/>
            </p:nvSpPr>
            <p:spPr>
              <a:xfrm>
                <a:off x="1776" y="1008"/>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40" name="Line 45"/>
              <p:cNvSpPr/>
              <p:nvPr/>
            </p:nvSpPr>
            <p:spPr>
              <a:xfrm>
                <a:off x="1584" y="960"/>
                <a:ext cx="96" cy="0"/>
              </a:xfrm>
              <a:prstGeom prst="line">
                <a:avLst/>
              </a:prstGeom>
              <a:ln w="25400" cap="flat" cmpd="sng">
                <a:solidFill>
                  <a:schemeClr val="bg1"/>
                </a:solidFill>
                <a:prstDash val="solid"/>
                <a:headEnd type="none" w="med" len="med"/>
                <a:tailEnd type="none" w="med" len="med"/>
              </a:ln>
            </p:spPr>
          </p:sp>
          <p:sp>
            <p:nvSpPr>
              <p:cNvPr id="45141" name="Line 46"/>
              <p:cNvSpPr/>
              <p:nvPr/>
            </p:nvSpPr>
            <p:spPr>
              <a:xfrm>
                <a:off x="1680" y="960"/>
                <a:ext cx="0" cy="48"/>
              </a:xfrm>
              <a:prstGeom prst="line">
                <a:avLst/>
              </a:prstGeom>
              <a:ln w="25400" cap="flat" cmpd="sng">
                <a:solidFill>
                  <a:schemeClr val="bg1"/>
                </a:solidFill>
                <a:prstDash val="solid"/>
                <a:headEnd type="none" w="med" len="med"/>
                <a:tailEnd type="none" w="med" len="med"/>
              </a:ln>
            </p:spPr>
          </p:sp>
          <p:sp>
            <p:nvSpPr>
              <p:cNvPr id="45142" name="Line 47"/>
              <p:cNvSpPr/>
              <p:nvPr/>
            </p:nvSpPr>
            <p:spPr>
              <a:xfrm>
                <a:off x="1728" y="960"/>
                <a:ext cx="48" cy="48"/>
              </a:xfrm>
              <a:prstGeom prst="line">
                <a:avLst/>
              </a:prstGeom>
              <a:ln w="25400" cap="flat" cmpd="sng">
                <a:solidFill>
                  <a:schemeClr val="bg1"/>
                </a:solidFill>
                <a:prstDash val="solid"/>
                <a:headEnd type="none" w="med" len="med"/>
                <a:tailEnd type="none" w="med" len="med"/>
              </a:ln>
            </p:spPr>
          </p:sp>
          <p:sp>
            <p:nvSpPr>
              <p:cNvPr id="45143" name="Line 48"/>
              <p:cNvSpPr/>
              <p:nvPr/>
            </p:nvSpPr>
            <p:spPr>
              <a:xfrm flipV="1">
                <a:off x="1824" y="960"/>
                <a:ext cx="0" cy="48"/>
              </a:xfrm>
              <a:prstGeom prst="line">
                <a:avLst/>
              </a:prstGeom>
              <a:ln w="25400" cap="flat" cmpd="sng">
                <a:solidFill>
                  <a:schemeClr val="bg1"/>
                </a:solidFill>
                <a:prstDash val="solid"/>
                <a:headEnd type="none" w="med" len="med"/>
                <a:tailEnd type="none" w="med" len="med"/>
              </a:ln>
            </p:spPr>
          </p:sp>
          <p:sp>
            <p:nvSpPr>
              <p:cNvPr id="45144" name="Line 49"/>
              <p:cNvSpPr/>
              <p:nvPr/>
            </p:nvSpPr>
            <p:spPr>
              <a:xfrm>
                <a:off x="1872" y="960"/>
                <a:ext cx="48" cy="0"/>
              </a:xfrm>
              <a:prstGeom prst="line">
                <a:avLst/>
              </a:prstGeom>
              <a:ln w="25400" cap="flat" cmpd="sng">
                <a:solidFill>
                  <a:schemeClr val="bg1"/>
                </a:solidFill>
                <a:prstDash val="solid"/>
                <a:headEnd type="none" w="med" len="med"/>
                <a:tailEnd type="none" w="med" len="med"/>
              </a:ln>
            </p:spPr>
          </p:sp>
        </p:grpSp>
        <p:grpSp>
          <p:nvGrpSpPr>
            <p:cNvPr id="45078" name="Group 50"/>
            <p:cNvGrpSpPr/>
            <p:nvPr/>
          </p:nvGrpSpPr>
          <p:grpSpPr>
            <a:xfrm>
              <a:off x="2016" y="2664"/>
              <a:ext cx="336" cy="175"/>
              <a:chOff x="2016" y="886"/>
              <a:chExt cx="336" cy="175"/>
            </a:xfrm>
          </p:grpSpPr>
          <p:sp>
            <p:nvSpPr>
              <p:cNvPr id="45125" name="Rectangle 51"/>
              <p:cNvSpPr/>
              <p:nvPr/>
            </p:nvSpPr>
            <p:spPr>
              <a:xfrm>
                <a:off x="2039" y="886"/>
                <a:ext cx="307" cy="175"/>
              </a:xfrm>
              <a:prstGeom prst="rect">
                <a:avLst/>
              </a:prstGeom>
              <a:solidFill>
                <a:schemeClr val="folHlink"/>
              </a:solidFill>
              <a:ln w="12700" cap="flat" cmpd="sng">
                <a:solidFill>
                  <a:schemeClr val="tx1"/>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26" name="Rectangle 52"/>
              <p:cNvSpPr/>
              <p:nvPr/>
            </p:nvSpPr>
            <p:spPr>
              <a:xfrm>
                <a:off x="2064" y="91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27" name="Rectangle 53"/>
              <p:cNvSpPr/>
              <p:nvPr/>
            </p:nvSpPr>
            <p:spPr>
              <a:xfrm>
                <a:off x="2064" y="1008"/>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28" name="Rectangle 54"/>
              <p:cNvSpPr/>
              <p:nvPr/>
            </p:nvSpPr>
            <p:spPr>
              <a:xfrm>
                <a:off x="2208" y="91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29" name="Rectangle 55"/>
              <p:cNvSpPr/>
              <p:nvPr/>
            </p:nvSpPr>
            <p:spPr>
              <a:xfrm>
                <a:off x="2208" y="1008"/>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30" name="Line 56"/>
              <p:cNvSpPr/>
              <p:nvPr/>
            </p:nvSpPr>
            <p:spPr>
              <a:xfrm>
                <a:off x="2016" y="960"/>
                <a:ext cx="96" cy="0"/>
              </a:xfrm>
              <a:prstGeom prst="line">
                <a:avLst/>
              </a:prstGeom>
              <a:ln w="25400" cap="flat" cmpd="sng">
                <a:solidFill>
                  <a:schemeClr val="bg1"/>
                </a:solidFill>
                <a:prstDash val="solid"/>
                <a:headEnd type="none" w="med" len="med"/>
                <a:tailEnd type="none" w="med" len="med"/>
              </a:ln>
            </p:spPr>
          </p:sp>
          <p:sp>
            <p:nvSpPr>
              <p:cNvPr id="45131" name="Line 57"/>
              <p:cNvSpPr/>
              <p:nvPr/>
            </p:nvSpPr>
            <p:spPr>
              <a:xfrm>
                <a:off x="2112" y="960"/>
                <a:ext cx="0" cy="48"/>
              </a:xfrm>
              <a:prstGeom prst="line">
                <a:avLst/>
              </a:prstGeom>
              <a:ln w="25400" cap="flat" cmpd="sng">
                <a:solidFill>
                  <a:schemeClr val="bg1"/>
                </a:solidFill>
                <a:prstDash val="solid"/>
                <a:headEnd type="none" w="med" len="med"/>
                <a:tailEnd type="none" w="med" len="med"/>
              </a:ln>
            </p:spPr>
          </p:sp>
          <p:sp>
            <p:nvSpPr>
              <p:cNvPr id="45132" name="Line 58"/>
              <p:cNvSpPr/>
              <p:nvPr/>
            </p:nvSpPr>
            <p:spPr>
              <a:xfrm>
                <a:off x="2160" y="960"/>
                <a:ext cx="48" cy="48"/>
              </a:xfrm>
              <a:prstGeom prst="line">
                <a:avLst/>
              </a:prstGeom>
              <a:ln w="25400" cap="flat" cmpd="sng">
                <a:solidFill>
                  <a:schemeClr val="bg1"/>
                </a:solidFill>
                <a:prstDash val="solid"/>
                <a:headEnd type="none" w="med" len="med"/>
                <a:tailEnd type="none" w="med" len="med"/>
              </a:ln>
            </p:spPr>
          </p:sp>
          <p:sp>
            <p:nvSpPr>
              <p:cNvPr id="45133" name="Line 59"/>
              <p:cNvSpPr/>
              <p:nvPr/>
            </p:nvSpPr>
            <p:spPr>
              <a:xfrm flipV="1">
                <a:off x="2256" y="960"/>
                <a:ext cx="0" cy="48"/>
              </a:xfrm>
              <a:prstGeom prst="line">
                <a:avLst/>
              </a:prstGeom>
              <a:ln w="25400" cap="flat" cmpd="sng">
                <a:solidFill>
                  <a:schemeClr val="bg1"/>
                </a:solidFill>
                <a:prstDash val="solid"/>
                <a:headEnd type="none" w="med" len="med"/>
                <a:tailEnd type="none" w="med" len="med"/>
              </a:ln>
            </p:spPr>
          </p:sp>
          <p:sp>
            <p:nvSpPr>
              <p:cNvPr id="45134" name="Line 60"/>
              <p:cNvSpPr/>
              <p:nvPr/>
            </p:nvSpPr>
            <p:spPr>
              <a:xfrm>
                <a:off x="2304" y="960"/>
                <a:ext cx="48" cy="0"/>
              </a:xfrm>
              <a:prstGeom prst="line">
                <a:avLst/>
              </a:prstGeom>
              <a:ln w="25400" cap="flat" cmpd="sng">
                <a:solidFill>
                  <a:schemeClr val="bg1"/>
                </a:solidFill>
                <a:prstDash val="solid"/>
                <a:headEnd type="none" w="med" len="med"/>
                <a:tailEnd type="none" w="med" len="med"/>
              </a:ln>
            </p:spPr>
          </p:sp>
        </p:grpSp>
        <p:grpSp>
          <p:nvGrpSpPr>
            <p:cNvPr id="45079" name="Group 61"/>
            <p:cNvGrpSpPr/>
            <p:nvPr/>
          </p:nvGrpSpPr>
          <p:grpSpPr>
            <a:xfrm>
              <a:off x="2496" y="2664"/>
              <a:ext cx="336" cy="175"/>
              <a:chOff x="2496" y="886"/>
              <a:chExt cx="336" cy="175"/>
            </a:xfrm>
          </p:grpSpPr>
          <p:sp>
            <p:nvSpPr>
              <p:cNvPr id="45115" name="Rectangle 62"/>
              <p:cNvSpPr/>
              <p:nvPr/>
            </p:nvSpPr>
            <p:spPr>
              <a:xfrm>
                <a:off x="2519" y="886"/>
                <a:ext cx="307" cy="175"/>
              </a:xfrm>
              <a:prstGeom prst="rect">
                <a:avLst/>
              </a:prstGeom>
              <a:solidFill>
                <a:schemeClr val="folHlink"/>
              </a:solidFill>
              <a:ln w="12700" cap="flat" cmpd="sng">
                <a:solidFill>
                  <a:schemeClr val="tx1"/>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16" name="Rectangle 63"/>
              <p:cNvSpPr/>
              <p:nvPr/>
            </p:nvSpPr>
            <p:spPr>
              <a:xfrm>
                <a:off x="2544" y="91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17" name="Rectangle 64"/>
              <p:cNvSpPr/>
              <p:nvPr/>
            </p:nvSpPr>
            <p:spPr>
              <a:xfrm>
                <a:off x="2544" y="1008"/>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18" name="Rectangle 65"/>
              <p:cNvSpPr/>
              <p:nvPr/>
            </p:nvSpPr>
            <p:spPr>
              <a:xfrm>
                <a:off x="2688" y="91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19" name="Rectangle 66"/>
              <p:cNvSpPr/>
              <p:nvPr/>
            </p:nvSpPr>
            <p:spPr>
              <a:xfrm>
                <a:off x="2688" y="1008"/>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20" name="Line 67"/>
              <p:cNvSpPr/>
              <p:nvPr/>
            </p:nvSpPr>
            <p:spPr>
              <a:xfrm>
                <a:off x="2496" y="960"/>
                <a:ext cx="96" cy="0"/>
              </a:xfrm>
              <a:prstGeom prst="line">
                <a:avLst/>
              </a:prstGeom>
              <a:ln w="25400" cap="flat" cmpd="sng">
                <a:solidFill>
                  <a:schemeClr val="bg1"/>
                </a:solidFill>
                <a:prstDash val="solid"/>
                <a:headEnd type="none" w="med" len="med"/>
                <a:tailEnd type="none" w="med" len="med"/>
              </a:ln>
            </p:spPr>
          </p:sp>
          <p:sp>
            <p:nvSpPr>
              <p:cNvPr id="45121" name="Line 68"/>
              <p:cNvSpPr/>
              <p:nvPr/>
            </p:nvSpPr>
            <p:spPr>
              <a:xfrm>
                <a:off x="2592" y="960"/>
                <a:ext cx="0" cy="48"/>
              </a:xfrm>
              <a:prstGeom prst="line">
                <a:avLst/>
              </a:prstGeom>
              <a:ln w="25400" cap="flat" cmpd="sng">
                <a:solidFill>
                  <a:schemeClr val="bg1"/>
                </a:solidFill>
                <a:prstDash val="solid"/>
                <a:headEnd type="none" w="med" len="med"/>
                <a:tailEnd type="none" w="med" len="med"/>
              </a:ln>
            </p:spPr>
          </p:sp>
          <p:sp>
            <p:nvSpPr>
              <p:cNvPr id="45122" name="Line 69"/>
              <p:cNvSpPr/>
              <p:nvPr/>
            </p:nvSpPr>
            <p:spPr>
              <a:xfrm>
                <a:off x="2640" y="960"/>
                <a:ext cx="48" cy="48"/>
              </a:xfrm>
              <a:prstGeom prst="line">
                <a:avLst/>
              </a:prstGeom>
              <a:ln w="25400" cap="flat" cmpd="sng">
                <a:solidFill>
                  <a:schemeClr val="bg1"/>
                </a:solidFill>
                <a:prstDash val="solid"/>
                <a:headEnd type="none" w="med" len="med"/>
                <a:tailEnd type="none" w="med" len="med"/>
              </a:ln>
            </p:spPr>
          </p:sp>
          <p:sp>
            <p:nvSpPr>
              <p:cNvPr id="45123" name="Line 70"/>
              <p:cNvSpPr/>
              <p:nvPr/>
            </p:nvSpPr>
            <p:spPr>
              <a:xfrm flipV="1">
                <a:off x="2736" y="960"/>
                <a:ext cx="0" cy="48"/>
              </a:xfrm>
              <a:prstGeom prst="line">
                <a:avLst/>
              </a:prstGeom>
              <a:ln w="25400" cap="flat" cmpd="sng">
                <a:solidFill>
                  <a:schemeClr val="bg1"/>
                </a:solidFill>
                <a:prstDash val="solid"/>
                <a:headEnd type="none" w="med" len="med"/>
                <a:tailEnd type="none" w="med" len="med"/>
              </a:ln>
            </p:spPr>
          </p:sp>
          <p:sp>
            <p:nvSpPr>
              <p:cNvPr id="45124" name="Line 71"/>
              <p:cNvSpPr/>
              <p:nvPr/>
            </p:nvSpPr>
            <p:spPr>
              <a:xfrm>
                <a:off x="2784" y="960"/>
                <a:ext cx="48" cy="0"/>
              </a:xfrm>
              <a:prstGeom prst="line">
                <a:avLst/>
              </a:prstGeom>
              <a:ln w="25400" cap="flat" cmpd="sng">
                <a:solidFill>
                  <a:schemeClr val="bg1"/>
                </a:solidFill>
                <a:prstDash val="solid"/>
                <a:headEnd type="none" w="med" len="med"/>
                <a:tailEnd type="none" w="med" len="med"/>
              </a:ln>
            </p:spPr>
          </p:sp>
        </p:grpSp>
        <p:grpSp>
          <p:nvGrpSpPr>
            <p:cNvPr id="45080" name="Group 72"/>
            <p:cNvGrpSpPr/>
            <p:nvPr/>
          </p:nvGrpSpPr>
          <p:grpSpPr>
            <a:xfrm>
              <a:off x="1440" y="3048"/>
              <a:ext cx="336" cy="175"/>
              <a:chOff x="1440" y="1270"/>
              <a:chExt cx="336" cy="175"/>
            </a:xfrm>
          </p:grpSpPr>
          <p:sp>
            <p:nvSpPr>
              <p:cNvPr id="45105" name="Rectangle 73"/>
              <p:cNvSpPr/>
              <p:nvPr/>
            </p:nvSpPr>
            <p:spPr>
              <a:xfrm>
                <a:off x="1463" y="1270"/>
                <a:ext cx="307" cy="175"/>
              </a:xfrm>
              <a:prstGeom prst="rect">
                <a:avLst/>
              </a:prstGeom>
              <a:solidFill>
                <a:schemeClr val="folHlink"/>
              </a:solidFill>
              <a:ln w="12700" cap="flat" cmpd="sng">
                <a:solidFill>
                  <a:schemeClr val="tx1"/>
                </a:solidFill>
                <a:prstDash val="solid"/>
                <a:miter/>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06" name="Rectangle 74"/>
              <p:cNvSpPr/>
              <p:nvPr/>
            </p:nvSpPr>
            <p:spPr>
              <a:xfrm>
                <a:off x="1488" y="1296"/>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07" name="Rectangle 75"/>
              <p:cNvSpPr/>
              <p:nvPr/>
            </p:nvSpPr>
            <p:spPr>
              <a:xfrm>
                <a:off x="1488" y="139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08" name="Rectangle 76"/>
              <p:cNvSpPr/>
              <p:nvPr/>
            </p:nvSpPr>
            <p:spPr>
              <a:xfrm>
                <a:off x="1632" y="1296"/>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09" name="Rectangle 77"/>
              <p:cNvSpPr/>
              <p:nvPr/>
            </p:nvSpPr>
            <p:spPr>
              <a:xfrm>
                <a:off x="1632" y="1392"/>
                <a:ext cx="96" cy="48"/>
              </a:xfrm>
              <a:prstGeom prst="rect">
                <a:avLst/>
              </a:prstGeom>
              <a:solidFill>
                <a:schemeClr val="bg1"/>
              </a:solidFill>
              <a:ln w="12700">
                <a:noFill/>
              </a:ln>
            </p:spPr>
            <p:txBody>
              <a:bodyPr wrap="none" anchor="ctr" anchorCtr="0"/>
              <a:p>
                <a:endParaRPr lang="zh-CN" altLang="en-US" dirty="0">
                  <a:latin typeface="Constantia" panose="02030602050306030303" pitchFamily="18" charset="0"/>
                </a:endParaRPr>
              </a:p>
            </p:txBody>
          </p:sp>
          <p:sp>
            <p:nvSpPr>
              <p:cNvPr id="45110" name="Line 78"/>
              <p:cNvSpPr/>
              <p:nvPr/>
            </p:nvSpPr>
            <p:spPr>
              <a:xfrm>
                <a:off x="1440" y="1344"/>
                <a:ext cx="96" cy="0"/>
              </a:xfrm>
              <a:prstGeom prst="line">
                <a:avLst/>
              </a:prstGeom>
              <a:ln w="25400" cap="flat" cmpd="sng">
                <a:solidFill>
                  <a:schemeClr val="bg1"/>
                </a:solidFill>
                <a:prstDash val="solid"/>
                <a:headEnd type="none" w="med" len="med"/>
                <a:tailEnd type="none" w="med" len="med"/>
              </a:ln>
            </p:spPr>
          </p:sp>
          <p:sp>
            <p:nvSpPr>
              <p:cNvPr id="45111" name="Line 79"/>
              <p:cNvSpPr/>
              <p:nvPr/>
            </p:nvSpPr>
            <p:spPr>
              <a:xfrm>
                <a:off x="1536" y="1344"/>
                <a:ext cx="0" cy="48"/>
              </a:xfrm>
              <a:prstGeom prst="line">
                <a:avLst/>
              </a:prstGeom>
              <a:ln w="25400" cap="flat" cmpd="sng">
                <a:solidFill>
                  <a:schemeClr val="bg1"/>
                </a:solidFill>
                <a:prstDash val="solid"/>
                <a:headEnd type="none" w="med" len="med"/>
                <a:tailEnd type="none" w="med" len="med"/>
              </a:ln>
            </p:spPr>
          </p:sp>
          <p:sp>
            <p:nvSpPr>
              <p:cNvPr id="45112" name="Line 80"/>
              <p:cNvSpPr/>
              <p:nvPr/>
            </p:nvSpPr>
            <p:spPr>
              <a:xfrm>
                <a:off x="1584" y="1344"/>
                <a:ext cx="48" cy="48"/>
              </a:xfrm>
              <a:prstGeom prst="line">
                <a:avLst/>
              </a:prstGeom>
              <a:ln w="25400" cap="flat" cmpd="sng">
                <a:solidFill>
                  <a:schemeClr val="bg1"/>
                </a:solidFill>
                <a:prstDash val="solid"/>
                <a:headEnd type="none" w="med" len="med"/>
                <a:tailEnd type="none" w="med" len="med"/>
              </a:ln>
            </p:spPr>
          </p:sp>
          <p:sp>
            <p:nvSpPr>
              <p:cNvPr id="45113" name="Line 81"/>
              <p:cNvSpPr/>
              <p:nvPr/>
            </p:nvSpPr>
            <p:spPr>
              <a:xfrm flipV="1">
                <a:off x="1680" y="1344"/>
                <a:ext cx="0" cy="48"/>
              </a:xfrm>
              <a:prstGeom prst="line">
                <a:avLst/>
              </a:prstGeom>
              <a:ln w="25400" cap="flat" cmpd="sng">
                <a:solidFill>
                  <a:schemeClr val="bg1"/>
                </a:solidFill>
                <a:prstDash val="solid"/>
                <a:headEnd type="none" w="med" len="med"/>
                <a:tailEnd type="none" w="med" len="med"/>
              </a:ln>
            </p:spPr>
          </p:sp>
          <p:sp>
            <p:nvSpPr>
              <p:cNvPr id="45114" name="Line 82"/>
              <p:cNvSpPr/>
              <p:nvPr/>
            </p:nvSpPr>
            <p:spPr>
              <a:xfrm>
                <a:off x="1728" y="1344"/>
                <a:ext cx="48" cy="0"/>
              </a:xfrm>
              <a:prstGeom prst="line">
                <a:avLst/>
              </a:prstGeom>
              <a:ln w="25400" cap="flat" cmpd="sng">
                <a:solidFill>
                  <a:schemeClr val="bg1"/>
                </a:solidFill>
                <a:prstDash val="solid"/>
                <a:headEnd type="none" w="med" len="med"/>
                <a:tailEnd type="none" w="med" len="med"/>
              </a:ln>
            </p:spPr>
          </p:sp>
        </p:grpSp>
        <p:sp>
          <p:nvSpPr>
            <p:cNvPr id="45081" name="Line 83"/>
            <p:cNvSpPr/>
            <p:nvPr/>
          </p:nvSpPr>
          <p:spPr>
            <a:xfrm flipV="1">
              <a:off x="1131" y="3151"/>
              <a:ext cx="0" cy="209"/>
            </a:xfrm>
            <a:prstGeom prst="line">
              <a:avLst/>
            </a:prstGeom>
            <a:ln w="25400" cap="flat" cmpd="sng">
              <a:solidFill>
                <a:schemeClr val="tx1"/>
              </a:solidFill>
              <a:prstDash val="solid"/>
              <a:headEnd type="none" w="med" len="med"/>
              <a:tailEnd type="triangle" w="med" len="med"/>
            </a:ln>
          </p:spPr>
        </p:sp>
        <p:sp>
          <p:nvSpPr>
            <p:cNvPr id="45082" name="Line 84"/>
            <p:cNvSpPr/>
            <p:nvPr/>
          </p:nvSpPr>
          <p:spPr>
            <a:xfrm flipV="1">
              <a:off x="1776" y="2786"/>
              <a:ext cx="240" cy="336"/>
            </a:xfrm>
            <a:prstGeom prst="line">
              <a:avLst/>
            </a:prstGeom>
            <a:ln w="25400" cap="flat" cmpd="sng">
              <a:solidFill>
                <a:schemeClr val="tx1"/>
              </a:solidFill>
              <a:prstDash val="solid"/>
              <a:headEnd type="none" w="med" len="med"/>
              <a:tailEnd type="triangle" w="med" len="med"/>
            </a:ln>
          </p:spPr>
        </p:sp>
        <p:sp>
          <p:nvSpPr>
            <p:cNvPr id="45083" name="Oval 85"/>
            <p:cNvSpPr/>
            <p:nvPr/>
          </p:nvSpPr>
          <p:spPr>
            <a:xfrm>
              <a:off x="1112" y="2554"/>
              <a:ext cx="896" cy="368"/>
            </a:xfrm>
            <a:prstGeom prst="ellipse">
              <a:avLst/>
            </a:prstGeom>
            <a:noFill/>
            <a:ln w="25400" cap="flat" cmpd="sng">
              <a:solidFill>
                <a:schemeClr val="tx1"/>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084" name="Line 86"/>
            <p:cNvSpPr/>
            <p:nvPr/>
          </p:nvSpPr>
          <p:spPr>
            <a:xfrm>
              <a:off x="1248" y="2594"/>
              <a:ext cx="624" cy="288"/>
            </a:xfrm>
            <a:prstGeom prst="line">
              <a:avLst/>
            </a:prstGeom>
            <a:ln w="25400" cap="flat" cmpd="sng">
              <a:solidFill>
                <a:schemeClr val="tx1"/>
              </a:solidFill>
              <a:prstDash val="solid"/>
              <a:headEnd type="none" w="med" len="med"/>
              <a:tailEnd type="none" w="med" len="med"/>
            </a:ln>
          </p:spPr>
        </p:sp>
        <p:grpSp>
          <p:nvGrpSpPr>
            <p:cNvPr id="45085" name="Group 87"/>
            <p:cNvGrpSpPr/>
            <p:nvPr/>
          </p:nvGrpSpPr>
          <p:grpSpPr>
            <a:xfrm>
              <a:off x="1596" y="3366"/>
              <a:ext cx="80" cy="42"/>
              <a:chOff x="1596" y="1588"/>
              <a:chExt cx="80" cy="42"/>
            </a:xfrm>
          </p:grpSpPr>
          <p:sp>
            <p:nvSpPr>
              <p:cNvPr id="45103" name="Oval 88"/>
              <p:cNvSpPr/>
              <p:nvPr/>
            </p:nvSpPr>
            <p:spPr>
              <a:xfrm>
                <a:off x="1596" y="1588"/>
                <a:ext cx="80" cy="42"/>
              </a:xfrm>
              <a:prstGeom prst="ellipse">
                <a:avLst/>
              </a:prstGeom>
              <a:solidFill>
                <a:schemeClr val="bg1"/>
              </a:solidFill>
              <a:ln w="12700" cap="flat" cmpd="sng">
                <a:solidFill>
                  <a:schemeClr val="tx1"/>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04" name="Line 89"/>
              <p:cNvSpPr/>
              <p:nvPr/>
            </p:nvSpPr>
            <p:spPr>
              <a:xfrm flipV="1">
                <a:off x="1636" y="1597"/>
                <a:ext cx="21" cy="12"/>
              </a:xfrm>
              <a:prstGeom prst="line">
                <a:avLst/>
              </a:prstGeom>
              <a:ln w="12700" cap="flat" cmpd="sng">
                <a:solidFill>
                  <a:schemeClr val="tx1"/>
                </a:solidFill>
                <a:prstDash val="solid"/>
                <a:headEnd type="none" w="med" len="med"/>
                <a:tailEnd type="none" w="med" len="med"/>
              </a:ln>
            </p:spPr>
          </p:sp>
        </p:grpSp>
        <p:sp>
          <p:nvSpPr>
            <p:cNvPr id="45086" name="Line 90"/>
            <p:cNvSpPr/>
            <p:nvPr/>
          </p:nvSpPr>
          <p:spPr>
            <a:xfrm>
              <a:off x="1584" y="3218"/>
              <a:ext cx="0" cy="144"/>
            </a:xfrm>
            <a:prstGeom prst="line">
              <a:avLst/>
            </a:prstGeom>
            <a:ln w="12700" cap="flat" cmpd="sng">
              <a:solidFill>
                <a:schemeClr val="tx1"/>
              </a:solidFill>
              <a:prstDash val="solid"/>
              <a:headEnd type="none" w="med" len="med"/>
              <a:tailEnd type="triangle" w="med" len="med"/>
            </a:ln>
          </p:spPr>
        </p:sp>
        <p:sp>
          <p:nvSpPr>
            <p:cNvPr id="45087" name="Line 91"/>
            <p:cNvSpPr/>
            <p:nvPr/>
          </p:nvSpPr>
          <p:spPr>
            <a:xfrm flipV="1">
              <a:off x="1680" y="3218"/>
              <a:ext cx="0" cy="144"/>
            </a:xfrm>
            <a:prstGeom prst="line">
              <a:avLst/>
            </a:prstGeom>
            <a:ln w="12700" cap="flat" cmpd="sng">
              <a:solidFill>
                <a:schemeClr val="tx1"/>
              </a:solidFill>
              <a:prstDash val="solid"/>
              <a:headEnd type="none" w="med" len="med"/>
              <a:tailEnd type="triangle" w="med" len="med"/>
            </a:ln>
          </p:spPr>
        </p:sp>
        <p:grpSp>
          <p:nvGrpSpPr>
            <p:cNvPr id="45088" name="Group 92"/>
            <p:cNvGrpSpPr/>
            <p:nvPr/>
          </p:nvGrpSpPr>
          <p:grpSpPr>
            <a:xfrm>
              <a:off x="2220" y="2982"/>
              <a:ext cx="80" cy="42"/>
              <a:chOff x="2220" y="1204"/>
              <a:chExt cx="80" cy="42"/>
            </a:xfrm>
          </p:grpSpPr>
          <p:sp>
            <p:nvSpPr>
              <p:cNvPr id="45101" name="Oval 93"/>
              <p:cNvSpPr/>
              <p:nvPr/>
            </p:nvSpPr>
            <p:spPr>
              <a:xfrm>
                <a:off x="2220" y="1204"/>
                <a:ext cx="80" cy="42"/>
              </a:xfrm>
              <a:prstGeom prst="ellipse">
                <a:avLst/>
              </a:prstGeom>
              <a:solidFill>
                <a:schemeClr val="bg1"/>
              </a:solidFill>
              <a:ln w="12700" cap="flat" cmpd="sng">
                <a:solidFill>
                  <a:schemeClr val="tx1"/>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02" name="Line 94"/>
              <p:cNvSpPr/>
              <p:nvPr/>
            </p:nvSpPr>
            <p:spPr>
              <a:xfrm flipV="1">
                <a:off x="2260" y="1213"/>
                <a:ext cx="21" cy="12"/>
              </a:xfrm>
              <a:prstGeom prst="line">
                <a:avLst/>
              </a:prstGeom>
              <a:ln w="12700" cap="flat" cmpd="sng">
                <a:solidFill>
                  <a:schemeClr val="tx1"/>
                </a:solidFill>
                <a:prstDash val="solid"/>
                <a:headEnd type="none" w="med" len="med"/>
                <a:tailEnd type="none" w="med" len="med"/>
              </a:ln>
            </p:spPr>
          </p:sp>
        </p:grpSp>
        <p:sp>
          <p:nvSpPr>
            <p:cNvPr id="45089" name="Line 95"/>
            <p:cNvSpPr/>
            <p:nvPr/>
          </p:nvSpPr>
          <p:spPr>
            <a:xfrm>
              <a:off x="2208" y="2834"/>
              <a:ext cx="0" cy="144"/>
            </a:xfrm>
            <a:prstGeom prst="line">
              <a:avLst/>
            </a:prstGeom>
            <a:ln w="12700" cap="flat" cmpd="sng">
              <a:solidFill>
                <a:schemeClr val="tx1"/>
              </a:solidFill>
              <a:prstDash val="solid"/>
              <a:headEnd type="none" w="med" len="med"/>
              <a:tailEnd type="triangle" w="med" len="med"/>
            </a:ln>
          </p:spPr>
        </p:sp>
        <p:sp>
          <p:nvSpPr>
            <p:cNvPr id="45090" name="Line 96"/>
            <p:cNvSpPr/>
            <p:nvPr/>
          </p:nvSpPr>
          <p:spPr>
            <a:xfrm flipV="1">
              <a:off x="2304" y="2834"/>
              <a:ext cx="0" cy="144"/>
            </a:xfrm>
            <a:prstGeom prst="line">
              <a:avLst/>
            </a:prstGeom>
            <a:ln w="12700" cap="flat" cmpd="sng">
              <a:solidFill>
                <a:schemeClr val="tx1"/>
              </a:solidFill>
              <a:prstDash val="solid"/>
              <a:headEnd type="none" w="med" len="med"/>
              <a:tailEnd type="triangle" w="med" len="med"/>
            </a:ln>
          </p:spPr>
        </p:sp>
        <p:grpSp>
          <p:nvGrpSpPr>
            <p:cNvPr id="45091" name="Group 97"/>
            <p:cNvGrpSpPr/>
            <p:nvPr/>
          </p:nvGrpSpPr>
          <p:grpSpPr>
            <a:xfrm>
              <a:off x="2556" y="2982"/>
              <a:ext cx="80" cy="42"/>
              <a:chOff x="2556" y="1204"/>
              <a:chExt cx="80" cy="42"/>
            </a:xfrm>
          </p:grpSpPr>
          <p:sp>
            <p:nvSpPr>
              <p:cNvPr id="45099" name="Oval 98"/>
              <p:cNvSpPr/>
              <p:nvPr/>
            </p:nvSpPr>
            <p:spPr>
              <a:xfrm>
                <a:off x="2556" y="1204"/>
                <a:ext cx="80" cy="42"/>
              </a:xfrm>
              <a:prstGeom prst="ellipse">
                <a:avLst/>
              </a:prstGeom>
              <a:solidFill>
                <a:schemeClr val="bg1"/>
              </a:solidFill>
              <a:ln w="12700" cap="flat" cmpd="sng">
                <a:solidFill>
                  <a:schemeClr val="tx1"/>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100" name="Line 99"/>
              <p:cNvSpPr/>
              <p:nvPr/>
            </p:nvSpPr>
            <p:spPr>
              <a:xfrm flipV="1">
                <a:off x="2596" y="1213"/>
                <a:ext cx="21" cy="12"/>
              </a:xfrm>
              <a:prstGeom prst="line">
                <a:avLst/>
              </a:prstGeom>
              <a:ln w="12700" cap="flat" cmpd="sng">
                <a:solidFill>
                  <a:schemeClr val="tx1"/>
                </a:solidFill>
                <a:prstDash val="solid"/>
                <a:headEnd type="none" w="med" len="med"/>
                <a:tailEnd type="none" w="med" len="med"/>
              </a:ln>
            </p:spPr>
          </p:sp>
        </p:grpSp>
        <p:sp>
          <p:nvSpPr>
            <p:cNvPr id="45092" name="Line 100"/>
            <p:cNvSpPr/>
            <p:nvPr/>
          </p:nvSpPr>
          <p:spPr>
            <a:xfrm>
              <a:off x="2544" y="2834"/>
              <a:ext cx="0" cy="144"/>
            </a:xfrm>
            <a:prstGeom prst="line">
              <a:avLst/>
            </a:prstGeom>
            <a:ln w="12700" cap="flat" cmpd="sng">
              <a:solidFill>
                <a:schemeClr val="tx1"/>
              </a:solidFill>
              <a:prstDash val="solid"/>
              <a:headEnd type="none" w="med" len="med"/>
              <a:tailEnd type="triangle" w="med" len="med"/>
            </a:ln>
          </p:spPr>
        </p:sp>
        <p:sp>
          <p:nvSpPr>
            <p:cNvPr id="45093" name="Line 101"/>
            <p:cNvSpPr/>
            <p:nvPr/>
          </p:nvSpPr>
          <p:spPr>
            <a:xfrm flipV="1">
              <a:off x="2640" y="2834"/>
              <a:ext cx="0" cy="144"/>
            </a:xfrm>
            <a:prstGeom prst="line">
              <a:avLst/>
            </a:prstGeom>
            <a:ln w="12700" cap="flat" cmpd="sng">
              <a:solidFill>
                <a:schemeClr val="tx1"/>
              </a:solidFill>
              <a:prstDash val="solid"/>
              <a:headEnd type="none" w="med" len="med"/>
              <a:tailEnd type="triangle" w="med" len="med"/>
            </a:ln>
          </p:spPr>
        </p:sp>
        <p:grpSp>
          <p:nvGrpSpPr>
            <p:cNvPr id="45094" name="Group 102"/>
            <p:cNvGrpSpPr/>
            <p:nvPr/>
          </p:nvGrpSpPr>
          <p:grpSpPr>
            <a:xfrm>
              <a:off x="2700" y="2982"/>
              <a:ext cx="80" cy="42"/>
              <a:chOff x="2700" y="1204"/>
              <a:chExt cx="80" cy="42"/>
            </a:xfrm>
          </p:grpSpPr>
          <p:sp>
            <p:nvSpPr>
              <p:cNvPr id="45097" name="Oval 103"/>
              <p:cNvSpPr/>
              <p:nvPr/>
            </p:nvSpPr>
            <p:spPr>
              <a:xfrm>
                <a:off x="2700" y="1204"/>
                <a:ext cx="80" cy="42"/>
              </a:xfrm>
              <a:prstGeom prst="ellipse">
                <a:avLst/>
              </a:prstGeom>
              <a:solidFill>
                <a:schemeClr val="bg1"/>
              </a:solidFill>
              <a:ln w="12700" cap="flat" cmpd="sng">
                <a:solidFill>
                  <a:schemeClr val="tx1"/>
                </a:solidFill>
                <a:prstDash val="solid"/>
                <a:headEnd type="none" w="med" len="med"/>
                <a:tailEnd type="none" w="med" len="med"/>
              </a:ln>
            </p:spPr>
            <p:txBody>
              <a:bodyPr wrap="none" anchor="ctr" anchorCtr="0"/>
              <a:p>
                <a:endParaRPr lang="zh-CN" altLang="en-US" dirty="0">
                  <a:latin typeface="Constantia" panose="02030602050306030303" pitchFamily="18" charset="0"/>
                </a:endParaRPr>
              </a:p>
            </p:txBody>
          </p:sp>
          <p:sp>
            <p:nvSpPr>
              <p:cNvPr id="45098" name="Line 104"/>
              <p:cNvSpPr/>
              <p:nvPr/>
            </p:nvSpPr>
            <p:spPr>
              <a:xfrm flipV="1">
                <a:off x="2740" y="1213"/>
                <a:ext cx="21" cy="12"/>
              </a:xfrm>
              <a:prstGeom prst="line">
                <a:avLst/>
              </a:prstGeom>
              <a:ln w="12700" cap="flat" cmpd="sng">
                <a:solidFill>
                  <a:schemeClr val="tx1"/>
                </a:solidFill>
                <a:prstDash val="solid"/>
                <a:headEnd type="none" w="med" len="med"/>
                <a:tailEnd type="none" w="med" len="med"/>
              </a:ln>
            </p:spPr>
          </p:sp>
        </p:grpSp>
        <p:sp>
          <p:nvSpPr>
            <p:cNvPr id="45095" name="Line 105"/>
            <p:cNvSpPr/>
            <p:nvPr/>
          </p:nvSpPr>
          <p:spPr>
            <a:xfrm>
              <a:off x="2688" y="2834"/>
              <a:ext cx="0" cy="144"/>
            </a:xfrm>
            <a:prstGeom prst="line">
              <a:avLst/>
            </a:prstGeom>
            <a:ln w="12700" cap="flat" cmpd="sng">
              <a:solidFill>
                <a:schemeClr val="tx1"/>
              </a:solidFill>
              <a:prstDash val="solid"/>
              <a:headEnd type="none" w="med" len="med"/>
              <a:tailEnd type="triangle" w="med" len="med"/>
            </a:ln>
          </p:spPr>
        </p:sp>
        <p:sp>
          <p:nvSpPr>
            <p:cNvPr id="45096" name="Line 106"/>
            <p:cNvSpPr/>
            <p:nvPr/>
          </p:nvSpPr>
          <p:spPr>
            <a:xfrm flipV="1">
              <a:off x="2784" y="2834"/>
              <a:ext cx="0" cy="144"/>
            </a:xfrm>
            <a:prstGeom prst="line">
              <a:avLst/>
            </a:prstGeom>
            <a:ln w="12700" cap="flat" cmpd="sng">
              <a:solidFill>
                <a:schemeClr val="tx1"/>
              </a:solidFill>
              <a:prstDash val="solid"/>
              <a:headEnd type="none" w="med" len="med"/>
              <a:tailEnd type="triangle" w="med" len="med"/>
            </a:ln>
          </p:spPr>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Rectangle 2"/>
          <p:cNvSpPr>
            <a:spLocks noGrp="1"/>
          </p:cNvSpPr>
          <p:nvPr>
            <p:ph type="title"/>
          </p:nvPr>
        </p:nvSpPr>
        <p:spPr/>
        <p:txBody>
          <a:bodyPr vert="horz" wrap="square" lIns="0" tIns="45720" rIns="0" bIns="0" anchor="b" anchorCtr="0"/>
          <a:p>
            <a:pPr eaLnBrk="1" hangingPunct="1"/>
            <a:r>
              <a:rPr lang="en-US" altLang="zh-CN" dirty="0"/>
              <a:t>CMM</a:t>
            </a:r>
            <a:r>
              <a:rPr lang="zh-CN" altLang="en-US" dirty="0"/>
              <a:t>的五个级别</a:t>
            </a:r>
            <a:endParaRPr lang="zh-CN" altLang="en-US" dirty="0"/>
          </a:p>
        </p:txBody>
      </p:sp>
      <p:sp>
        <p:nvSpPr>
          <p:cNvPr id="46083" name="Rectangle 3"/>
          <p:cNvSpPr>
            <a:spLocks noGrp="1"/>
          </p:cNvSpPr>
          <p:nvPr>
            <p:ph idx="1"/>
          </p:nvPr>
        </p:nvSpPr>
        <p:spPr/>
        <p:txBody>
          <a:bodyPr vert="horz" wrap="square" lIns="91440" tIns="45720" rIns="91440" bIns="45720" anchor="t" anchorCtr="0"/>
          <a:p>
            <a:pPr eaLnBrk="1" hangingPunct="1"/>
            <a:r>
              <a:rPr lang="en-US" altLang="zh-CN" dirty="0"/>
              <a:t>Level 5</a:t>
            </a:r>
            <a:r>
              <a:rPr lang="zh-CN" altLang="en-US" dirty="0"/>
              <a:t>的</a:t>
            </a:r>
            <a:r>
              <a:rPr lang="en-US" altLang="zh-CN" dirty="0"/>
              <a:t>3</a:t>
            </a:r>
            <a:r>
              <a:rPr lang="zh-CN" altLang="en-US" dirty="0"/>
              <a:t>个</a:t>
            </a:r>
            <a:r>
              <a:rPr lang="en-US" altLang="zh-CN" dirty="0"/>
              <a:t>KPA</a:t>
            </a:r>
            <a:r>
              <a:rPr lang="zh-CN" altLang="en-US" dirty="0"/>
              <a:t>：动态优化</a:t>
            </a:r>
            <a:endParaRPr lang="zh-CN" altLang="en-US" dirty="0"/>
          </a:p>
          <a:p>
            <a:pPr lvl="1" eaLnBrk="1" hangingPunct="1">
              <a:buFontTx/>
              <a:buChar char="•"/>
            </a:pPr>
            <a:r>
              <a:rPr lang="zh-CN" altLang="en-US" dirty="0">
                <a:ea typeface="新宋体" panose="02010609030101010101" charset="-122"/>
              </a:rPr>
              <a:t>缺陷预防（</a:t>
            </a:r>
            <a:r>
              <a:rPr lang="en-US" altLang="zh-CN" dirty="0">
                <a:ea typeface="新宋体" panose="02010609030101010101" charset="-122"/>
              </a:rPr>
              <a:t>Defect Prevention</a:t>
            </a:r>
            <a:r>
              <a:rPr lang="zh-CN" altLang="en-US" dirty="0">
                <a:ea typeface="新宋体" panose="02010609030101010101" charset="-122"/>
              </a:rPr>
              <a:t>）</a:t>
            </a:r>
            <a:endParaRPr lang="zh-CN" altLang="en-US" dirty="0"/>
          </a:p>
          <a:p>
            <a:pPr lvl="1" eaLnBrk="1" hangingPunct="1">
              <a:buFontTx/>
              <a:buChar char="•"/>
            </a:pPr>
            <a:r>
              <a:rPr lang="zh-CN" altLang="en-US" dirty="0">
                <a:ea typeface="新宋体" panose="02010609030101010101" charset="-122"/>
              </a:rPr>
              <a:t>技术改变管理（</a:t>
            </a:r>
            <a:r>
              <a:rPr lang="en-US" altLang="zh-CN" dirty="0">
                <a:ea typeface="新宋体" panose="02010609030101010101" charset="-122"/>
              </a:rPr>
              <a:t>Technology Change Management</a:t>
            </a:r>
            <a:r>
              <a:rPr lang="zh-CN" altLang="en-US" dirty="0">
                <a:ea typeface="新宋体" panose="02010609030101010101" charset="-122"/>
              </a:rPr>
              <a:t>）</a:t>
            </a:r>
            <a:endParaRPr lang="zh-CN" altLang="en-US" dirty="0"/>
          </a:p>
          <a:p>
            <a:pPr lvl="1" eaLnBrk="1" hangingPunct="1">
              <a:buFontTx/>
              <a:buChar char="•"/>
            </a:pPr>
            <a:r>
              <a:rPr lang="zh-CN" altLang="en-US" dirty="0">
                <a:ea typeface="新宋体" panose="02010609030101010101" charset="-122"/>
              </a:rPr>
              <a:t>过程改变管理（</a:t>
            </a:r>
            <a:r>
              <a:rPr lang="en-US" altLang="zh-CN" dirty="0">
                <a:ea typeface="新宋体" panose="02010609030101010101" charset="-122"/>
              </a:rPr>
              <a:t>Process Change Management</a:t>
            </a:r>
            <a:r>
              <a:rPr lang="zh-CN" altLang="en-US" dirty="0">
                <a:ea typeface="新宋体" panose="02010609030101010101" charset="-122"/>
              </a:rPr>
              <a:t>）</a:t>
            </a:r>
            <a:endParaRPr lang="zh-CN" altLang="en-US" dirty="0"/>
          </a:p>
          <a:p>
            <a:pPr lvl="1" eaLnBrk="1" hangingPunct="1">
              <a:buFont typeface="Wingdings 2" panose="05020102010507070707" pitchFamily="18" charset="2"/>
              <a:buChar char=""/>
            </a:pPr>
            <a:endParaRPr lang="en-US" altLang="zh-CN"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1"/>
          <p:cNvSpPr>
            <a:spLocks noGrp="1"/>
          </p:cNvSpPr>
          <p:nvPr>
            <p:ph type="title"/>
          </p:nvPr>
        </p:nvSpPr>
        <p:spPr/>
        <p:txBody>
          <a:bodyPr vert="horz" wrap="square" lIns="0" tIns="45720" rIns="0" bIns="0" anchor="b" anchorCtr="0"/>
          <a:p>
            <a:pPr eaLnBrk="1" hangingPunct="1"/>
            <a:r>
              <a:rPr lang="zh-CN" altLang="en-US" dirty="0"/>
              <a:t>能力成熟度模型集成</a:t>
            </a:r>
            <a:endParaRPr lang="zh-CN" altLang="en-US" dirty="0"/>
          </a:p>
        </p:txBody>
      </p:sp>
      <p:sp>
        <p:nvSpPr>
          <p:cNvPr id="47107" name="内容占位符 2"/>
          <p:cNvSpPr>
            <a:spLocks noGrp="1"/>
          </p:cNvSpPr>
          <p:nvPr>
            <p:ph idx="1"/>
          </p:nvPr>
        </p:nvSpPr>
        <p:spPr/>
        <p:txBody>
          <a:bodyPr vert="horz" wrap="square" lIns="91440" tIns="45720" rIns="91440" bIns="45720" anchor="t" anchorCtr="0"/>
          <a:p>
            <a:pPr eaLnBrk="1" hangingPunct="1"/>
            <a:r>
              <a:rPr lang="en-US" altLang="zh-CN" dirty="0"/>
              <a:t>CMMI--Capability Maturity Model Integration</a:t>
            </a:r>
            <a:r>
              <a:rPr lang="zh-CN" altLang="en-US" dirty="0"/>
              <a:t>是</a:t>
            </a:r>
            <a:r>
              <a:rPr lang="en-US" altLang="zh-CN" dirty="0"/>
              <a:t>CMM</a:t>
            </a:r>
            <a:r>
              <a:rPr lang="zh-CN" altLang="en-US" dirty="0"/>
              <a:t>模型的最新版本。</a:t>
            </a:r>
            <a:endParaRPr lang="en-US" altLang="zh-CN" dirty="0"/>
          </a:p>
          <a:p>
            <a:pPr eaLnBrk="1" hangingPunct="1"/>
            <a:r>
              <a:rPr lang="en-US" altLang="zh-CN" dirty="0"/>
              <a:t>CMMI</a:t>
            </a:r>
            <a:r>
              <a:rPr lang="zh-CN" altLang="en-US" dirty="0"/>
              <a:t>有两种表示方法：</a:t>
            </a:r>
            <a:endParaRPr lang="en-US" altLang="zh-CN" dirty="0"/>
          </a:p>
          <a:p>
            <a:pPr lvl="1" eaLnBrk="1" hangingPunct="1"/>
            <a:r>
              <a:rPr lang="zh-CN" altLang="en-US" dirty="0"/>
              <a:t>和软件</a:t>
            </a:r>
            <a:r>
              <a:rPr lang="en-US" altLang="zh-CN" dirty="0"/>
              <a:t>CMM</a:t>
            </a:r>
            <a:r>
              <a:rPr lang="zh-CN" altLang="en-US" dirty="0"/>
              <a:t>一样的阶段式表现方法</a:t>
            </a:r>
            <a:endParaRPr lang="en-US" altLang="zh-CN" dirty="0"/>
          </a:p>
          <a:p>
            <a:pPr lvl="1" eaLnBrk="1" hangingPunct="1"/>
            <a:r>
              <a:rPr lang="zh-CN" altLang="en-US" dirty="0"/>
              <a:t>连续式的表现方法</a:t>
            </a:r>
            <a:endParaRPr lang="en-US" altLang="zh-CN" dirty="0"/>
          </a:p>
          <a:p>
            <a:pPr lvl="2" eaLnBrk="1" hangingPunct="1"/>
            <a:r>
              <a:rPr lang="zh-CN" altLang="en-US" dirty="0"/>
              <a:t>过程管理</a:t>
            </a:r>
            <a:endParaRPr lang="en-US" altLang="zh-CN" dirty="0"/>
          </a:p>
          <a:p>
            <a:pPr lvl="2" eaLnBrk="1" hangingPunct="1"/>
            <a:r>
              <a:rPr lang="en-US" altLang="zh-CN" dirty="0"/>
              <a:t>项目管理</a:t>
            </a:r>
            <a:endParaRPr lang="en-US" altLang="zh-CN" dirty="0"/>
          </a:p>
          <a:p>
            <a:pPr lvl="2" eaLnBrk="1" hangingPunct="1"/>
            <a:r>
              <a:rPr lang="zh-CN" altLang="en-US" dirty="0"/>
              <a:t>工程</a:t>
            </a:r>
            <a:endParaRPr lang="en-US" altLang="zh-CN" dirty="0"/>
          </a:p>
          <a:p>
            <a:pPr lvl="2" eaLnBrk="1" hangingPunct="1"/>
            <a:r>
              <a:rPr lang="zh-CN" altLang="en-US" dirty="0"/>
              <a:t>支持</a:t>
            </a:r>
            <a:endParaRPr lang="en-US" altLang="zh-CN" dirty="0"/>
          </a:p>
          <a:p>
            <a:pPr eaLnBrk="1" hangingPunct="1"/>
            <a:r>
              <a:rPr lang="en-US" altLang="zh-CN" dirty="0"/>
              <a:t>CMMI</a:t>
            </a:r>
            <a:r>
              <a:rPr lang="zh-CN" altLang="en-US" dirty="0"/>
              <a:t>的目标是质量、时间表和最低的成本</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8130" name="Picture 26"/>
          <p:cNvPicPr>
            <a:picLocks noChangeAspect="1"/>
          </p:cNvPicPr>
          <p:nvPr/>
        </p:nvPicPr>
        <p:blipFill>
          <a:blip r:embed="rId1"/>
          <a:srcRect l="14844" t="25586" r="29492" b="24609"/>
          <a:stretch>
            <a:fillRect/>
          </a:stretch>
        </p:blipFill>
        <p:spPr>
          <a:xfrm>
            <a:off x="1143000" y="1450975"/>
            <a:ext cx="7000875" cy="4699000"/>
          </a:xfrm>
          <a:prstGeom prst="rect">
            <a:avLst/>
          </a:prstGeom>
          <a:noFill/>
          <a:ln w="9525">
            <a:noFill/>
          </a:ln>
        </p:spPr>
      </p:pic>
      <p:sp>
        <p:nvSpPr>
          <p:cNvPr id="27" name="标题 26"/>
          <p:cNvSpPr>
            <a:spLocks noGrp="1"/>
          </p:cNvSpPr>
          <p:nvPr>
            <p:ph type="title"/>
          </p:nvPr>
        </p:nvSpPr>
        <p:spPr bwMode="auto">
          <a:xfrm>
            <a:off x="428596" y="571480"/>
            <a:ext cx="8305800" cy="796086"/>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Autofit/>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5400" b="0" i="0" u="none" strike="noStrike" kern="1200" cap="none" spc="0" normalizeH="0" baseline="0" noProof="0" dirty="0" smtClean="0">
                <a:ln>
                  <a:noFill/>
                </a:ln>
                <a:solidFill>
                  <a:schemeClr val="tx2"/>
                </a:solidFill>
                <a:effectLst/>
                <a:uLnTx/>
                <a:uFillTx/>
                <a:latin typeface="+mj-lt"/>
                <a:ea typeface="+mj-ea"/>
                <a:cs typeface="+mj-cs"/>
              </a:rPr>
              <a:t>关键实践</a:t>
            </a:r>
            <a:endParaRPr kumimoji="0" lang="zh-CN" altLang="en-US" sz="54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5400" b="0" i="0" u="none" strike="noStrike" kern="1200" cap="none" spc="0" normalizeH="0" baseline="0" noProof="0" dirty="0" smtClean="0">
                <a:ln>
                  <a:noFill/>
                </a:ln>
                <a:solidFill>
                  <a:schemeClr val="tx2"/>
                </a:solidFill>
                <a:effectLst/>
                <a:uLnTx/>
                <a:uFillTx/>
                <a:latin typeface="+mj-lt"/>
                <a:ea typeface="+mj-ea"/>
                <a:cs typeface="+mj-cs"/>
              </a:rPr>
              <a:t>CMM</a:t>
            </a:r>
            <a:r>
              <a:rPr kumimoji="0" lang="zh-CN" altLang="en-US" sz="5400" b="0" i="0" u="none" strike="noStrike" kern="1200" cap="none" spc="0" normalizeH="0" baseline="0" noProof="0" dirty="0" smtClean="0">
                <a:ln>
                  <a:noFill/>
                </a:ln>
                <a:solidFill>
                  <a:schemeClr val="tx2"/>
                </a:solidFill>
                <a:effectLst/>
                <a:uLnTx/>
                <a:uFillTx/>
                <a:latin typeface="+mj-lt"/>
                <a:ea typeface="+mj-ea"/>
                <a:cs typeface="+mj-cs"/>
              </a:rPr>
              <a:t>结构</a:t>
            </a:r>
            <a:endParaRPr kumimoji="0" lang="zh-CN" altLang="en-US" sz="5400" b="0" i="0" u="none" strike="noStrike" kern="1200" cap="none" spc="0" normalizeH="0" baseline="0" noProof="0" dirty="0">
              <a:ln>
                <a:noFill/>
              </a:ln>
              <a:solidFill>
                <a:schemeClr val="tx2"/>
              </a:solidFill>
              <a:effectLst/>
              <a:uLnTx/>
              <a:uFillTx/>
              <a:latin typeface="+mj-lt"/>
              <a:ea typeface="+mj-ea"/>
              <a:cs typeface="+mj-cs"/>
            </a:endParaRPr>
          </a:p>
        </p:txBody>
      </p:sp>
      <p:pic>
        <p:nvPicPr>
          <p:cNvPr id="49155" name="Picture 2"/>
          <p:cNvPicPr>
            <a:picLocks noChangeAspect="1"/>
          </p:cNvPicPr>
          <p:nvPr/>
        </p:nvPicPr>
        <p:blipFill>
          <a:blip r:embed="rId1"/>
          <a:srcRect l="6592" t="27344" r="20898" b="10156"/>
          <a:stretch>
            <a:fillRect/>
          </a:stretch>
        </p:blipFill>
        <p:spPr>
          <a:xfrm>
            <a:off x="642938" y="2000250"/>
            <a:ext cx="7072312" cy="4572000"/>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1"/>
          <p:cNvSpPr>
            <a:spLocks noGrp="1"/>
          </p:cNvSpPr>
          <p:nvPr>
            <p:ph type="title"/>
          </p:nvPr>
        </p:nvSpPr>
        <p:spPr/>
        <p:txBody>
          <a:bodyPr vert="horz" wrap="square" lIns="0" tIns="45720" rIns="0" bIns="0" anchor="b" anchorCtr="0"/>
          <a:p>
            <a:r>
              <a:rPr lang="en-US" altLang="zh-CN" dirty="0"/>
              <a:t>CMM</a:t>
            </a:r>
            <a:r>
              <a:rPr lang="zh-CN" altLang="en-US" dirty="0"/>
              <a:t>标准的使用</a:t>
            </a:r>
            <a:endParaRPr lang="zh-CN" altLang="en-US" dirty="0"/>
          </a:p>
        </p:txBody>
      </p:sp>
      <p:sp>
        <p:nvSpPr>
          <p:cNvPr id="50179" name="内容占位符 2"/>
          <p:cNvSpPr>
            <a:spLocks noGrp="1"/>
          </p:cNvSpPr>
          <p:nvPr>
            <p:ph idx="1"/>
          </p:nvPr>
        </p:nvSpPr>
        <p:spPr/>
        <p:txBody>
          <a:bodyPr vert="horz" wrap="square" lIns="91440" tIns="45720" rIns="91440" bIns="45720" anchor="t" anchorCtr="0"/>
          <a:p>
            <a:r>
              <a:rPr lang="zh-CN" altLang="en-US" sz="3200" dirty="0"/>
              <a:t>软件过程的改进</a:t>
            </a:r>
            <a:r>
              <a:rPr lang="en-US" altLang="zh-CN" sz="3200" dirty="0"/>
              <a:t>(SPI</a:t>
            </a:r>
            <a:r>
              <a:rPr lang="zh-CN" altLang="en-US" sz="3200" dirty="0"/>
              <a:t>，</a:t>
            </a:r>
            <a:r>
              <a:rPr lang="en-US" altLang="zh-CN" sz="3200" dirty="0"/>
              <a:t>Software Process Improvement)</a:t>
            </a:r>
            <a:endParaRPr lang="en-US" altLang="zh-CN" sz="3200" dirty="0"/>
          </a:p>
          <a:p>
            <a:r>
              <a:rPr lang="zh-CN" altLang="en-US" sz="3200" dirty="0"/>
              <a:t>软件过程评估</a:t>
            </a:r>
            <a:r>
              <a:rPr lang="en-US" altLang="zh-CN" sz="3200" dirty="0"/>
              <a:t>(SPA</a:t>
            </a:r>
            <a:r>
              <a:rPr lang="zh-CN" altLang="en-US" sz="3200" dirty="0"/>
              <a:t>，</a:t>
            </a:r>
            <a:r>
              <a:rPr lang="en-US" altLang="zh-CN" sz="3200" dirty="0"/>
              <a:t>Software Process Assessment)</a:t>
            </a:r>
            <a:endParaRPr lang="en-US" altLang="zh-CN" sz="3200" dirty="0"/>
          </a:p>
          <a:p>
            <a:r>
              <a:rPr lang="zh-CN" altLang="en-US" sz="3200" dirty="0"/>
              <a:t>软件能力评价</a:t>
            </a:r>
            <a:r>
              <a:rPr lang="en-US" altLang="zh-CN" sz="3200" dirty="0"/>
              <a:t>(SCE Software Capability Evaluation)</a:t>
            </a:r>
            <a:endParaRPr lang="zh-CN" altLang="en-US" sz="32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1"/>
          <p:cNvSpPr>
            <a:spLocks noGrp="1"/>
          </p:cNvSpPr>
          <p:nvPr>
            <p:ph type="title"/>
          </p:nvPr>
        </p:nvSpPr>
        <p:spPr/>
        <p:txBody>
          <a:bodyPr vert="horz" wrap="square" lIns="0" tIns="45720" rIns="0" bIns="0" anchor="b" anchorCtr="0"/>
          <a:p>
            <a:pPr eaLnBrk="1" hangingPunct="1"/>
            <a:r>
              <a:rPr lang="en-US" altLang="zh-CN" b="1" dirty="0"/>
              <a:t>2.5</a:t>
            </a:r>
            <a:r>
              <a:rPr lang="zh-CN" altLang="en-US" b="1" dirty="0"/>
              <a:t>软件过程模型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把软件生命周期中各项开发活动的流程用一个合理的框架</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开发模型来规范描述，这就是软件过程模型</a:t>
            </a: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也称为软件生命周期模型</a:t>
            </a: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软件过程模型是一种就是软件过程抽象</a:t>
            </a: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zh-CN" sz="2600" b="0" i="0" u="none" strike="noStrike" kern="1200" cap="none" spc="0" normalizeH="0" baseline="0" noProof="0" dirty="0">
                <a:ln>
                  <a:noFill/>
                </a:ln>
                <a:solidFill>
                  <a:schemeClr val="tx1"/>
                </a:solidFill>
                <a:effectLst/>
                <a:uLnTx/>
                <a:uFillTx/>
                <a:latin typeface="+mn-lt"/>
                <a:ea typeface="+mn-ea"/>
                <a:cs typeface="+mn-cs"/>
              </a:rPr>
              <a:t>软件过程模型是从一个特定的角度表现一个过程，一般使用直观的图形标识软件开发的过程，主要根据软件的类型、规模，特别是软件的开发方法、开发环境等多种因素确立过程模型。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0" tIns="45720" rIns="0" bIns="0" numCol="1" anchor="b" anchorCtr="0" compatLnSpc="1">
            <a:norm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5000" b="0" i="0" u="none" strike="noStrike" kern="1200" cap="none" spc="0" normalizeH="0" baseline="0" noProof="0" dirty="0" smtClean="0">
                <a:ln>
                  <a:noFill/>
                </a:ln>
                <a:solidFill>
                  <a:schemeClr val="tx2"/>
                </a:solidFill>
                <a:effectLst/>
                <a:uLnTx/>
                <a:uFillTx/>
                <a:latin typeface="+mj-lt"/>
                <a:ea typeface="+mj-ea"/>
                <a:cs typeface="+mj-cs"/>
              </a:rPr>
              <a:t>2.</a:t>
            </a:r>
            <a:r>
              <a:rPr kumimoji="0" lang="en-US" sz="5000" b="0" i="0" u="none" strike="noStrike" kern="1200" cap="none" spc="0" normalizeH="0" baseline="0" noProof="0" dirty="0" smtClean="0">
                <a:ln>
                  <a:noFill/>
                </a:ln>
                <a:solidFill>
                  <a:schemeClr val="tx2"/>
                </a:solidFill>
                <a:effectLst/>
                <a:uLnTx/>
                <a:uFillTx/>
                <a:latin typeface="+mj-lt"/>
                <a:ea typeface="+mj-ea"/>
                <a:cs typeface="+mj-cs"/>
              </a:rPr>
              <a:t>6 </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传统</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的软件过程模型</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8915" name="内容占位符 2"/>
          <p:cNvSpPr>
            <a:spLocks noGrp="1"/>
          </p:cNvSpPr>
          <p:nvPr>
            <p:ph idx="1"/>
          </p:nvPr>
        </p:nvSpPr>
        <p:spPr/>
        <p:txBody>
          <a:bodyPr vert="horz" wrap="square" lIns="91440" tIns="45720" rIns="91440" bIns="45720" anchor="t" anchorCtr="0"/>
          <a:p>
            <a:pPr eaLnBrk="1" hangingPunct="1"/>
            <a:r>
              <a:rPr lang="zh-CN" altLang="en-US" dirty="0"/>
              <a:t>瀑布模型</a:t>
            </a:r>
            <a:endParaRPr lang="en-US" altLang="zh-CN" dirty="0"/>
          </a:p>
          <a:p>
            <a:pPr eaLnBrk="1" hangingPunct="1"/>
            <a:r>
              <a:rPr lang="zh-CN" altLang="en-US" dirty="0"/>
              <a:t>增量模型</a:t>
            </a:r>
            <a:endParaRPr lang="en-US" altLang="zh-CN" dirty="0"/>
          </a:p>
          <a:p>
            <a:pPr eaLnBrk="1" hangingPunct="1"/>
            <a:r>
              <a:rPr lang="zh-CN" altLang="en-US" dirty="0"/>
              <a:t>螺旋模型</a:t>
            </a:r>
            <a:endParaRPr lang="en-US" altLang="zh-CN" dirty="0"/>
          </a:p>
          <a:p>
            <a:pPr marL="0" indent="0" eaLnBrk="1" hangingPunct="1">
              <a:buNone/>
            </a:pPr>
            <a:endParaRPr lang="en-US" altLang="zh-CN"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1"/>
          <p:cNvSpPr>
            <a:spLocks noGrp="1"/>
          </p:cNvSpPr>
          <p:nvPr>
            <p:ph type="title"/>
          </p:nvPr>
        </p:nvSpPr>
        <p:spPr/>
        <p:txBody>
          <a:bodyPr vert="horz" wrap="square" lIns="0" tIns="45720" rIns="0" bIns="0" anchor="b" anchorCtr="0"/>
          <a:p>
            <a:r>
              <a:rPr lang="zh-CN" altLang="en-US" dirty="0"/>
              <a:t>瀑布模型</a:t>
            </a:r>
            <a:endParaRPr lang="zh-CN" altLang="en-US" dirty="0"/>
          </a:p>
        </p:txBody>
      </p:sp>
      <p:sp>
        <p:nvSpPr>
          <p:cNvPr id="40963" name="内容占位符 2"/>
          <p:cNvSpPr>
            <a:spLocks noGrp="1"/>
          </p:cNvSpPr>
          <p:nvPr>
            <p:ph idx="1"/>
          </p:nvPr>
        </p:nvSpPr>
        <p:spPr/>
        <p:txBody>
          <a:bodyPr vert="horz" wrap="square" lIns="91440" tIns="45720" rIns="91440" bIns="45720" anchor="t" anchorCtr="0"/>
          <a:p>
            <a:r>
              <a:rPr lang="zh-CN" altLang="en-US" dirty="0"/>
              <a:t>瀑布模型将软件生命周期划分为软件计划、需求分析和定义、设计、实现、测试、运行和维护这</a:t>
            </a:r>
            <a:r>
              <a:rPr lang="en-US" altLang="zh-CN" dirty="0"/>
              <a:t>6</a:t>
            </a:r>
            <a:r>
              <a:rPr lang="zh-CN" altLang="en-US" dirty="0"/>
              <a:t>个阶段，规定了它们自上而下、相互衔接的固定次序，如同瀑布流水逐级下落。</a:t>
            </a:r>
            <a:endParaRPr lang="en-US" altLang="zh-CN" dirty="0"/>
          </a:p>
          <a:p>
            <a:r>
              <a:rPr lang="zh-CN" altLang="en-US" dirty="0"/>
              <a:t>从本质来讲，它是一个软件开发架构，开发过程是通过一系列阶段顺序展开的，从系统需求分析开始直到产品发布和维护，每个阶段都会产生循环反馈</a:t>
            </a:r>
            <a:r>
              <a:rPr lang="en-US" altLang="zh-CN" dirty="0"/>
              <a:t>.</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p:txBody>
          <a:bodyPr vert="horz" wrap="square" lIns="0" tIns="45720" rIns="0" bIns="0" anchor="b" anchorCtr="0"/>
          <a:p>
            <a:pPr eaLnBrk="1" hangingPunct="1"/>
            <a:r>
              <a:rPr lang="zh-CN" altLang="en-US" dirty="0"/>
              <a:t>软件</a:t>
            </a:r>
            <a:r>
              <a:rPr lang="zh-CN" altLang="en-US" dirty="0"/>
              <a:t>开发技术演化</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软件技术</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发展阶段。</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1946</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年到</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60</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年代初：个体手工方式。 </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结构化和面向对象程序</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设计阶段。</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60</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年代初到</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8</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0</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年代初：小组化生产，出现软件危机。</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lang="zh-CN" altLang="en-US" noProof="0" dirty="0" smtClean="0">
                <a:ln>
                  <a:noFill/>
                </a:ln>
                <a:effectLst/>
                <a:uLnTx/>
                <a:uFillTx/>
                <a:sym typeface="+mn-ea"/>
              </a:rPr>
              <a:t>软件工程阶段</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20</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世纪</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90</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年代中期至今：</a:t>
            </a:r>
            <a:r>
              <a:rPr lang="zh-CN" altLang="en-US" noProof="0" dirty="0" smtClean="0">
                <a:ln>
                  <a:noFill/>
                </a:ln>
                <a:effectLst/>
                <a:uLnTx/>
                <a:uFillTx/>
                <a:sym typeface="+mn-ea"/>
              </a:rPr>
              <a:t>把工程化的思想引入到软件开发中，结构化方法的发展，规模化软件开发。</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面向对象方法学发展，软件定制和满足客户需求。</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251520" y="404664"/>
            <a:ext cx="8305799" cy="636680"/>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瀑布模型示意图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41987" name="Picture 23"/>
          <p:cNvPicPr>
            <a:picLocks noChangeAspect="1"/>
          </p:cNvPicPr>
          <p:nvPr/>
        </p:nvPicPr>
        <p:blipFill>
          <a:blip r:embed="rId1"/>
          <a:stretch>
            <a:fillRect/>
          </a:stretch>
        </p:blipFill>
        <p:spPr>
          <a:xfrm>
            <a:off x="1096963" y="1341438"/>
            <a:ext cx="7297737" cy="4391025"/>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1"/>
          <p:cNvSpPr>
            <a:spLocks noGrp="1"/>
          </p:cNvSpPr>
          <p:nvPr>
            <p:ph type="title"/>
          </p:nvPr>
        </p:nvSpPr>
        <p:spPr/>
        <p:txBody>
          <a:bodyPr vert="horz" wrap="square" lIns="0" tIns="45720" rIns="0" bIns="0" anchor="b" anchorCtr="0"/>
          <a:p>
            <a:pPr eaLnBrk="1" hangingPunct="1"/>
            <a:r>
              <a:rPr lang="zh-CN" altLang="en-US" dirty="0"/>
              <a:t>瀑布模型</a:t>
            </a:r>
            <a:endParaRPr lang="zh-CN" altLang="en-US" dirty="0"/>
          </a:p>
        </p:txBody>
      </p:sp>
      <p:sp>
        <p:nvSpPr>
          <p:cNvPr id="43011" name="内容占位符 2"/>
          <p:cNvSpPr>
            <a:spLocks noGrp="1"/>
          </p:cNvSpPr>
          <p:nvPr>
            <p:ph idx="1"/>
          </p:nvPr>
        </p:nvSpPr>
        <p:spPr/>
        <p:txBody>
          <a:bodyPr vert="horz" wrap="square" lIns="91440" tIns="45720" rIns="91440" bIns="45720" anchor="t" anchorCtr="0"/>
          <a:p>
            <a:pPr eaLnBrk="1" hangingPunct="1"/>
            <a:r>
              <a:rPr lang="zh-CN" altLang="en-US" dirty="0"/>
              <a:t>它是一个软件开发架构，开发过程是通过一系列阶段顺序展开的。</a:t>
            </a:r>
            <a:endParaRPr lang="en-US" altLang="zh-CN" dirty="0"/>
          </a:p>
          <a:p>
            <a:pPr eaLnBrk="1" hangingPunct="1"/>
            <a:r>
              <a:rPr lang="zh-CN" altLang="en-US" dirty="0"/>
              <a:t>每个阶段都会产生循环反馈</a:t>
            </a:r>
            <a:endParaRPr lang="en-US" altLang="zh-CN" dirty="0"/>
          </a:p>
          <a:p>
            <a:pPr eaLnBrk="1" hangingPunct="1"/>
            <a:r>
              <a:rPr lang="zh-CN" altLang="en-US" dirty="0"/>
              <a:t>各个阶段产生的文档是维护软件产品时必不可少的，没有文档的软件几乎是不可能维护的。</a:t>
            </a:r>
            <a:endParaRPr lang="en-US" altLang="zh-CN" dirty="0"/>
          </a:p>
          <a:p>
            <a:pPr eaLnBrk="1" hangingPunct="1"/>
            <a:r>
              <a:rPr lang="zh-CN" altLang="en-US" dirty="0"/>
              <a:t>瀑布模型是一种文档驱动的过程模型</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p:txBody>
          <a:bodyPr vert="horz" wrap="square" lIns="0" tIns="45720" rIns="0" bIns="0" anchor="b" anchorCtr="0"/>
          <a:p>
            <a:pPr eaLnBrk="1" hangingPunct="1"/>
            <a:r>
              <a:rPr lang="zh-CN" altLang="en-US" dirty="0"/>
              <a:t>瀑布模型特点</a:t>
            </a:r>
            <a:endParaRPr lang="zh-CN" altLang="en-US" dirty="0"/>
          </a:p>
        </p:txBody>
      </p:sp>
      <p:sp>
        <p:nvSpPr>
          <p:cNvPr id="44035" name="内容占位符 2"/>
          <p:cNvSpPr>
            <a:spLocks noGrp="1"/>
          </p:cNvSpPr>
          <p:nvPr>
            <p:ph idx="1"/>
          </p:nvPr>
        </p:nvSpPr>
        <p:spPr/>
        <p:txBody>
          <a:bodyPr vert="horz" wrap="square" lIns="91440" tIns="45720" rIns="91440" bIns="45720" anchor="t" anchorCtr="0"/>
          <a:p>
            <a:pPr eaLnBrk="1" hangingPunct="1"/>
            <a:r>
              <a:rPr lang="zh-CN" altLang="en-US" dirty="0"/>
              <a:t>顺序性和依赖性</a:t>
            </a:r>
            <a:endParaRPr lang="en-US" altLang="zh-CN" dirty="0"/>
          </a:p>
          <a:p>
            <a:pPr eaLnBrk="1" hangingPunct="1"/>
            <a:r>
              <a:rPr lang="zh-CN" altLang="en-US" dirty="0"/>
              <a:t>推迟实现</a:t>
            </a:r>
            <a:endParaRPr lang="en-US" altLang="zh-CN" dirty="0"/>
          </a:p>
          <a:p>
            <a:pPr eaLnBrk="1" hangingPunct="1"/>
            <a:r>
              <a:rPr lang="zh-CN" altLang="en-US" dirty="0"/>
              <a:t>质量保证的观点</a:t>
            </a:r>
            <a:endParaRPr lang="en-US" altLang="zh-CN" dirty="0"/>
          </a:p>
          <a:p>
            <a:pPr eaLnBrk="1" hangingPunct="1"/>
            <a:r>
              <a:rPr lang="zh-CN" altLang="en-US" dirty="0"/>
              <a:t>是一种线性模型</a:t>
            </a:r>
            <a:endParaRPr lang="en-US" altLang="zh-CN" dirty="0"/>
          </a:p>
          <a:p>
            <a:pPr eaLnBrk="1" hangingPunct="1"/>
            <a:r>
              <a:rPr lang="zh-CN" altLang="en-US" dirty="0"/>
              <a:t>强调文档的作用</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1"/>
          <p:cNvSpPr>
            <a:spLocks noGrp="1"/>
          </p:cNvSpPr>
          <p:nvPr>
            <p:ph type="title"/>
          </p:nvPr>
        </p:nvSpPr>
        <p:spPr/>
        <p:txBody>
          <a:bodyPr vert="horz" wrap="square" lIns="0" tIns="45720" rIns="0" bIns="0" anchor="b" anchorCtr="0"/>
          <a:p>
            <a:pPr eaLnBrk="1" hangingPunct="1"/>
            <a:r>
              <a:rPr lang="zh-CN" altLang="en-US" dirty="0"/>
              <a:t>增量模型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增量模型（</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Incremental Model</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）也称为渐增模型，是在项目的开发过程中以一系列的增量方式开发系统。</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软件被作为一系列的增量构件来设计、实现、集成和测试，每一个构件是由多种相互作用的模块所形成的提供特定功能的代码片段构成</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增量方式包括：</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增量开发：以一定的时间间隔开发部分工作软件</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增量提交：以一定的时间间隔增量方式向用户提交工作软件及相应文档</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增量模型融合了线性顺序模型的基本成份和原型实现模型的迭代特征。</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p:txBody>
          <a:bodyPr vert="horz" wrap="square" lIns="0" tIns="45720" rIns="0" bIns="0" anchor="b" anchorCtr="0"/>
          <a:p>
            <a:pPr eaLnBrk="1" hangingPunct="1"/>
            <a:r>
              <a:rPr lang="zh-CN" altLang="en-US" dirty="0"/>
              <a:t>增量模型</a:t>
            </a:r>
            <a:endParaRPr lang="zh-CN" altLang="en-US" dirty="0"/>
          </a:p>
        </p:txBody>
      </p:sp>
      <p:sp>
        <p:nvSpPr>
          <p:cNvPr id="46083" name="内容占位符 2"/>
          <p:cNvSpPr>
            <a:spLocks noGrp="1"/>
          </p:cNvSpPr>
          <p:nvPr>
            <p:ph idx="1"/>
          </p:nvPr>
        </p:nvSpPr>
        <p:spPr/>
        <p:txBody>
          <a:bodyPr vert="horz" wrap="square" lIns="91440" tIns="45720" rIns="91440" bIns="45720" anchor="t" anchorCtr="0"/>
          <a:p>
            <a:pPr eaLnBrk="1" hangingPunct="1"/>
            <a:r>
              <a:rPr lang="zh-CN" altLang="en-US" dirty="0"/>
              <a:t>分为渐增模型和原型模型</a:t>
            </a:r>
            <a:endParaRPr lang="en-US" altLang="zh-CN" dirty="0"/>
          </a:p>
          <a:p>
            <a:pPr eaLnBrk="1" hangingPunct="1"/>
            <a:r>
              <a:rPr lang="zh-CN" altLang="en-US" dirty="0"/>
              <a:t>渐增模型是瀑布模型的变种，有两类渐增模型：</a:t>
            </a:r>
            <a:endParaRPr lang="en-US" altLang="zh-CN" dirty="0"/>
          </a:p>
          <a:p>
            <a:pPr lvl="1" eaLnBrk="1" hangingPunct="1"/>
            <a:r>
              <a:rPr lang="zh-CN" altLang="en-US" dirty="0"/>
              <a:t>增量构造模型：它在瀑布模型基础上，对一些阶段进行</a:t>
            </a:r>
            <a:r>
              <a:rPr lang="zh-CN" altLang="en-US" b="1" dirty="0"/>
              <a:t>整体开发</a:t>
            </a:r>
            <a:r>
              <a:rPr lang="zh-CN" altLang="en-US" dirty="0"/>
              <a:t>，对另一些阶段进行增量开发。前面的开发阶段按瀑布模型进行整体开发，后面的开发阶段按</a:t>
            </a:r>
            <a:r>
              <a:rPr lang="zh-CN" altLang="en-US" b="1" dirty="0"/>
              <a:t>增量提交</a:t>
            </a:r>
            <a:r>
              <a:rPr lang="zh-CN" altLang="en-US" dirty="0"/>
              <a:t>。</a:t>
            </a:r>
            <a:endParaRPr lang="en-US" altLang="zh-CN" dirty="0"/>
          </a:p>
          <a:p>
            <a:pPr lvl="1" eaLnBrk="1" hangingPunct="1"/>
            <a:r>
              <a:rPr lang="zh-CN" altLang="en-US" dirty="0"/>
              <a:t>演化提交模型：它在瀑布模型的基础上，所有阶段都进行</a:t>
            </a:r>
            <a:r>
              <a:rPr lang="zh-CN" altLang="en-US" b="1" dirty="0"/>
              <a:t>增量开发</a:t>
            </a:r>
            <a:r>
              <a:rPr lang="zh-CN" altLang="en-US" dirty="0"/>
              <a:t>，也就是说不仅是增量开发，也是</a:t>
            </a:r>
            <a:r>
              <a:rPr lang="zh-CN" altLang="en-US" b="1" dirty="0"/>
              <a:t>增量提交</a:t>
            </a:r>
            <a:r>
              <a:rPr lang="zh-CN" altLang="en-US" dirty="0"/>
              <a:t>。</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增量构造模型</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pSp>
        <p:nvGrpSpPr>
          <p:cNvPr id="47107" name="Group 3"/>
          <p:cNvGrpSpPr/>
          <p:nvPr/>
        </p:nvGrpSpPr>
        <p:grpSpPr>
          <a:xfrm>
            <a:off x="1357313" y="2214563"/>
            <a:ext cx="5286375" cy="2914650"/>
            <a:chOff x="2880" y="4140"/>
            <a:chExt cx="5282" cy="2745"/>
          </a:xfrm>
        </p:grpSpPr>
        <p:sp>
          <p:nvSpPr>
            <p:cNvPr id="47108" name="Text Box 4"/>
            <p:cNvSpPr txBox="1"/>
            <p:nvPr/>
          </p:nvSpPr>
          <p:spPr>
            <a:xfrm>
              <a:off x="2880" y="4140"/>
              <a:ext cx="1350" cy="43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需求分析</a:t>
              </a:r>
              <a:endParaRPr lang="zh-CN" altLang="en-US" sz="1800" dirty="0">
                <a:latin typeface="Arial" panose="020B0604020202020204" pitchFamily="34" charset="0"/>
              </a:endParaRPr>
            </a:p>
          </p:txBody>
        </p:sp>
        <p:sp>
          <p:nvSpPr>
            <p:cNvPr id="47109" name="Text Box 5"/>
            <p:cNvSpPr txBox="1"/>
            <p:nvPr/>
          </p:nvSpPr>
          <p:spPr>
            <a:xfrm>
              <a:off x="2924" y="4875"/>
              <a:ext cx="1350" cy="43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设计</a:t>
              </a:r>
              <a:endParaRPr lang="zh-CN" altLang="en-US" sz="1800" dirty="0">
                <a:latin typeface="Arial" panose="020B0604020202020204" pitchFamily="34" charset="0"/>
              </a:endParaRPr>
            </a:p>
          </p:txBody>
        </p:sp>
        <p:sp>
          <p:nvSpPr>
            <p:cNvPr id="47110" name="Text Box 6"/>
            <p:cNvSpPr txBox="1"/>
            <p:nvPr/>
          </p:nvSpPr>
          <p:spPr>
            <a:xfrm>
              <a:off x="2968" y="5733"/>
              <a:ext cx="1350" cy="43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编码</a:t>
              </a:r>
              <a:r>
                <a:rPr lang="en-US" altLang="zh-CN" sz="1800" dirty="0">
                  <a:latin typeface="Calibri" panose="020F0502020204030204" pitchFamily="34" charset="0"/>
                </a:rPr>
                <a:t>1</a:t>
              </a:r>
              <a:endParaRPr lang="zh-CN" altLang="zh-CN" sz="1800" dirty="0">
                <a:latin typeface="Arial" panose="020B0604020202020204" pitchFamily="34" charset="0"/>
              </a:endParaRPr>
            </a:p>
          </p:txBody>
        </p:sp>
        <p:sp>
          <p:nvSpPr>
            <p:cNvPr id="47111" name="Text Box 7"/>
            <p:cNvSpPr txBox="1"/>
            <p:nvPr/>
          </p:nvSpPr>
          <p:spPr>
            <a:xfrm>
              <a:off x="2988" y="6450"/>
              <a:ext cx="1350" cy="43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测试</a:t>
              </a:r>
              <a:r>
                <a:rPr lang="en-US" altLang="zh-CN" sz="1800" dirty="0">
                  <a:latin typeface="Calibri" panose="020F0502020204030204" pitchFamily="34" charset="0"/>
                </a:rPr>
                <a:t>1</a:t>
              </a:r>
              <a:endParaRPr lang="zh-CN" altLang="zh-CN" sz="1800" dirty="0">
                <a:latin typeface="Arial" panose="020B0604020202020204" pitchFamily="34" charset="0"/>
              </a:endParaRPr>
            </a:p>
          </p:txBody>
        </p:sp>
        <p:sp>
          <p:nvSpPr>
            <p:cNvPr id="47112" name="Text Box 8"/>
            <p:cNvSpPr txBox="1"/>
            <p:nvPr/>
          </p:nvSpPr>
          <p:spPr>
            <a:xfrm>
              <a:off x="6798" y="4590"/>
              <a:ext cx="1350" cy="43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测试</a:t>
              </a:r>
              <a:r>
                <a:rPr lang="en-US" altLang="zh-CN" sz="1800" dirty="0">
                  <a:latin typeface="Calibri" panose="020F0502020204030204" pitchFamily="34" charset="0"/>
                </a:rPr>
                <a:t>2</a:t>
              </a:r>
              <a:endParaRPr lang="zh-CN" altLang="zh-CN" sz="1800" dirty="0">
                <a:latin typeface="Arial" panose="020B0604020202020204" pitchFamily="34" charset="0"/>
              </a:endParaRPr>
            </a:p>
          </p:txBody>
        </p:sp>
        <p:sp>
          <p:nvSpPr>
            <p:cNvPr id="47113" name="Text Box 9"/>
            <p:cNvSpPr txBox="1"/>
            <p:nvPr/>
          </p:nvSpPr>
          <p:spPr>
            <a:xfrm>
              <a:off x="4816" y="4605"/>
              <a:ext cx="1350" cy="43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编码</a:t>
              </a:r>
              <a:r>
                <a:rPr lang="en-US" altLang="zh-CN" sz="1800" dirty="0">
                  <a:latin typeface="Calibri" panose="020F0502020204030204" pitchFamily="34" charset="0"/>
                </a:rPr>
                <a:t>2</a:t>
              </a:r>
              <a:endParaRPr lang="zh-CN" altLang="zh-CN" sz="1800" dirty="0">
                <a:latin typeface="Arial" panose="020B0604020202020204" pitchFamily="34" charset="0"/>
              </a:endParaRPr>
            </a:p>
          </p:txBody>
        </p:sp>
        <p:sp>
          <p:nvSpPr>
            <p:cNvPr id="47114" name="Text Box 10"/>
            <p:cNvSpPr txBox="1"/>
            <p:nvPr/>
          </p:nvSpPr>
          <p:spPr>
            <a:xfrm>
              <a:off x="4807" y="5149"/>
              <a:ext cx="1350" cy="43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编码</a:t>
              </a:r>
              <a:r>
                <a:rPr lang="en-US" altLang="zh-CN" sz="1800" dirty="0">
                  <a:latin typeface="Calibri" panose="020F0502020204030204" pitchFamily="34" charset="0"/>
                </a:rPr>
                <a:t>3</a:t>
              </a:r>
              <a:endParaRPr lang="zh-CN" altLang="zh-CN" sz="1800" dirty="0">
                <a:latin typeface="Arial" panose="020B0604020202020204" pitchFamily="34" charset="0"/>
              </a:endParaRPr>
            </a:p>
          </p:txBody>
        </p:sp>
        <p:sp>
          <p:nvSpPr>
            <p:cNvPr id="47115" name="Text Box 11"/>
            <p:cNvSpPr txBox="1"/>
            <p:nvPr/>
          </p:nvSpPr>
          <p:spPr>
            <a:xfrm>
              <a:off x="6812" y="5205"/>
              <a:ext cx="1350" cy="435"/>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测试</a:t>
              </a:r>
              <a:r>
                <a:rPr lang="en-US" altLang="zh-CN" sz="1800" dirty="0">
                  <a:latin typeface="Calibri" panose="020F0502020204030204" pitchFamily="34" charset="0"/>
                </a:rPr>
                <a:t>3</a:t>
              </a:r>
              <a:endParaRPr lang="zh-CN" altLang="zh-CN" sz="1800" dirty="0">
                <a:latin typeface="Arial" panose="020B0604020202020204" pitchFamily="34" charset="0"/>
              </a:endParaRPr>
            </a:p>
          </p:txBody>
        </p:sp>
        <p:sp>
          <p:nvSpPr>
            <p:cNvPr id="47116" name="AutoShape 12"/>
            <p:cNvSpPr/>
            <p:nvPr/>
          </p:nvSpPr>
          <p:spPr>
            <a:xfrm>
              <a:off x="3436" y="4575"/>
              <a:ext cx="270" cy="285"/>
            </a:xfrm>
            <a:prstGeom prst="downArrow">
              <a:avLst>
                <a:gd name="adj1" fmla="val 50000"/>
                <a:gd name="adj2" fmla="val 26388"/>
              </a:avLst>
            </a:prstGeom>
            <a:solidFill>
              <a:srgbClr val="FFFFFF"/>
            </a:solidFill>
            <a:ln w="9525" cap="flat" cmpd="sng">
              <a:solidFill>
                <a:srgbClr val="000000"/>
              </a:solidFill>
              <a:prstDash val="solid"/>
              <a:miter/>
              <a:headEnd type="none" w="med" len="med"/>
              <a:tailEnd type="none" w="med" len="med"/>
            </a:ln>
          </p:spPr>
          <p:txBody>
            <a:bodyPr vert="eaVert"/>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47117" name="AutoShape 13"/>
            <p:cNvSpPr/>
            <p:nvPr/>
          </p:nvSpPr>
          <p:spPr>
            <a:xfrm>
              <a:off x="3512" y="5370"/>
              <a:ext cx="270" cy="285"/>
            </a:xfrm>
            <a:prstGeom prst="downArrow">
              <a:avLst>
                <a:gd name="adj1" fmla="val 50000"/>
                <a:gd name="adj2" fmla="val 26388"/>
              </a:avLst>
            </a:prstGeom>
            <a:solidFill>
              <a:srgbClr val="FFFFFF"/>
            </a:solidFill>
            <a:ln w="9525" cap="flat" cmpd="sng">
              <a:solidFill>
                <a:srgbClr val="000000"/>
              </a:solidFill>
              <a:prstDash val="solid"/>
              <a:miter/>
              <a:headEnd type="none" w="med" len="med"/>
              <a:tailEnd type="none" w="med" len="med"/>
            </a:ln>
          </p:spPr>
          <p:txBody>
            <a:bodyPr vert="eaVert"/>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47118" name="AutoShape 14"/>
            <p:cNvSpPr/>
            <p:nvPr/>
          </p:nvSpPr>
          <p:spPr>
            <a:xfrm>
              <a:off x="3480" y="6210"/>
              <a:ext cx="270" cy="285"/>
            </a:xfrm>
            <a:prstGeom prst="downArrow">
              <a:avLst>
                <a:gd name="adj1" fmla="val 50000"/>
                <a:gd name="adj2" fmla="val 26388"/>
              </a:avLst>
            </a:prstGeom>
            <a:solidFill>
              <a:srgbClr val="FFFFFF"/>
            </a:solidFill>
            <a:ln w="9525" cap="flat" cmpd="sng">
              <a:solidFill>
                <a:srgbClr val="000000"/>
              </a:solidFill>
              <a:prstDash val="solid"/>
              <a:miter/>
              <a:headEnd type="none" w="med" len="med"/>
              <a:tailEnd type="none" w="med" len="med"/>
            </a:ln>
          </p:spPr>
          <p:txBody>
            <a:bodyPr vert="eaVert"/>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47119" name="AutoShape 15"/>
            <p:cNvSpPr/>
            <p:nvPr/>
          </p:nvSpPr>
          <p:spPr>
            <a:xfrm>
              <a:off x="4230" y="5145"/>
              <a:ext cx="524" cy="345"/>
            </a:xfrm>
            <a:prstGeom prst="rightArrow">
              <a:avLst>
                <a:gd name="adj1" fmla="val 50000"/>
                <a:gd name="adj2" fmla="val 37971"/>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47120" name="AutoShape 16"/>
            <p:cNvSpPr/>
            <p:nvPr/>
          </p:nvSpPr>
          <p:spPr>
            <a:xfrm>
              <a:off x="4244" y="4665"/>
              <a:ext cx="524" cy="345"/>
            </a:xfrm>
            <a:prstGeom prst="rightArrow">
              <a:avLst>
                <a:gd name="adj1" fmla="val 50000"/>
                <a:gd name="adj2" fmla="val 37971"/>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47121" name="AutoShape 17"/>
            <p:cNvSpPr/>
            <p:nvPr/>
          </p:nvSpPr>
          <p:spPr>
            <a:xfrm>
              <a:off x="6224" y="5220"/>
              <a:ext cx="524" cy="345"/>
            </a:xfrm>
            <a:prstGeom prst="rightArrow">
              <a:avLst>
                <a:gd name="adj1" fmla="val 50000"/>
                <a:gd name="adj2" fmla="val 37971"/>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47122" name="AutoShape 18"/>
            <p:cNvSpPr/>
            <p:nvPr/>
          </p:nvSpPr>
          <p:spPr>
            <a:xfrm>
              <a:off x="6224" y="4680"/>
              <a:ext cx="524" cy="345"/>
            </a:xfrm>
            <a:prstGeom prst="rightArrow">
              <a:avLst>
                <a:gd name="adj1" fmla="val 50000"/>
                <a:gd name="adj2" fmla="val 37971"/>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标题 1"/>
          <p:cNvSpPr>
            <a:spLocks noGrp="1"/>
          </p:cNvSpPr>
          <p:nvPr>
            <p:ph type="title"/>
          </p:nvPr>
        </p:nvSpPr>
        <p:spPr/>
        <p:txBody>
          <a:bodyPr vert="horz" wrap="square" lIns="0" tIns="45720" rIns="0" bIns="0" anchor="b" anchorCtr="0"/>
          <a:p>
            <a:pPr eaLnBrk="1" hangingPunct="1"/>
            <a:r>
              <a:rPr lang="zh-CN" altLang="en-US" dirty="0"/>
              <a:t>螺旋模型</a:t>
            </a:r>
            <a:endParaRPr lang="zh-CN" altLang="en-US" dirty="0"/>
          </a:p>
        </p:txBody>
      </p:sp>
      <p:sp>
        <p:nvSpPr>
          <p:cNvPr id="48131" name="内容占位符 2"/>
          <p:cNvSpPr>
            <a:spLocks noGrp="1"/>
          </p:cNvSpPr>
          <p:nvPr>
            <p:ph idx="1"/>
          </p:nvPr>
        </p:nvSpPr>
        <p:spPr/>
        <p:txBody>
          <a:bodyPr vert="horz" wrap="square" lIns="91440" tIns="45720" rIns="91440" bIns="45720" anchor="t" anchorCtr="0"/>
          <a:p>
            <a:pPr eaLnBrk="1" hangingPunct="1"/>
            <a:r>
              <a:rPr lang="zh-CN" altLang="en-US" dirty="0"/>
              <a:t>螺旋模型（</a:t>
            </a:r>
            <a:r>
              <a:rPr lang="en-US" altLang="zh-CN" dirty="0"/>
              <a:t>Spiral Model</a:t>
            </a:r>
            <a:r>
              <a:rPr lang="zh-CN" altLang="en-US" dirty="0"/>
              <a:t>）是结合了瀑布模型和快速原型模型的迭代开发模型</a:t>
            </a:r>
            <a:endParaRPr lang="en-US" altLang="zh-CN" dirty="0"/>
          </a:p>
          <a:p>
            <a:pPr eaLnBrk="1" hangingPunct="1"/>
            <a:r>
              <a:rPr lang="zh-CN" altLang="en-US" dirty="0"/>
              <a:t>强调了其他模型均忽略了的风险分析：</a:t>
            </a:r>
            <a:endParaRPr lang="en-US" altLang="zh-CN" dirty="0"/>
          </a:p>
          <a:p>
            <a:pPr lvl="1" eaLnBrk="1" hangingPunct="1"/>
            <a:r>
              <a:rPr lang="zh-CN" altLang="en-US" dirty="0"/>
              <a:t>风险识别</a:t>
            </a:r>
            <a:endParaRPr lang="en-US" altLang="zh-CN" dirty="0"/>
          </a:p>
          <a:p>
            <a:pPr lvl="1" eaLnBrk="1" hangingPunct="1"/>
            <a:r>
              <a:rPr lang="zh-CN" altLang="en-US" dirty="0"/>
              <a:t>风险分析</a:t>
            </a:r>
            <a:endParaRPr lang="en-US" altLang="zh-CN" dirty="0"/>
          </a:p>
          <a:p>
            <a:pPr lvl="1" eaLnBrk="1" hangingPunct="1"/>
            <a:r>
              <a:rPr lang="zh-CN" altLang="en-US" dirty="0"/>
              <a:t>风险控制</a:t>
            </a:r>
            <a:endParaRPr lang="en-US" altLang="zh-CN" dirty="0"/>
          </a:p>
          <a:p>
            <a:pPr eaLnBrk="1" hangingPunct="1"/>
            <a:r>
              <a:rPr lang="zh-CN" altLang="en-US" dirty="0"/>
              <a:t>特别适合于大型复杂的系统</a:t>
            </a:r>
            <a:endParaRPr lang="en-US" altLang="zh-CN" dirty="0"/>
          </a:p>
          <a:p>
            <a:pPr eaLnBrk="1" hangingPunct="1"/>
            <a:r>
              <a:rPr lang="zh-CN" altLang="en-US" dirty="0"/>
              <a:t>每一个周期都包括需求定义、风险分析、工程实现和评审</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0" y="0"/>
            <a:ext cx="8305800" cy="724647"/>
          </a:xfrm>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螺旋模型示意图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49155" name="Picture 2" descr="rj8"/>
          <p:cNvPicPr>
            <a:picLocks noChangeAspect="1"/>
          </p:cNvPicPr>
          <p:nvPr/>
        </p:nvPicPr>
        <p:blipFill>
          <a:blip r:embed="rId1"/>
          <a:stretch>
            <a:fillRect/>
          </a:stretch>
        </p:blipFill>
        <p:spPr>
          <a:xfrm>
            <a:off x="523875" y="612775"/>
            <a:ext cx="8191500" cy="5816600"/>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1"/>
          <p:cNvSpPr>
            <a:spLocks noGrp="1"/>
          </p:cNvSpPr>
          <p:nvPr>
            <p:ph type="title"/>
          </p:nvPr>
        </p:nvSpPr>
        <p:spPr/>
        <p:txBody>
          <a:bodyPr vert="horz" wrap="square" lIns="0" tIns="45720" rIns="0" bIns="0" anchor="b" anchorCtr="0"/>
          <a:p>
            <a:pPr eaLnBrk="1" hangingPunct="1"/>
            <a:r>
              <a:rPr lang="zh-CN" altLang="en-US" dirty="0"/>
              <a:t>螺旋模型活动</a:t>
            </a:r>
            <a:endParaRPr lang="zh-CN" altLang="en-US" dirty="0"/>
          </a:p>
        </p:txBody>
      </p:sp>
      <p:sp>
        <p:nvSpPr>
          <p:cNvPr id="50179" name="内容占位符 2"/>
          <p:cNvSpPr>
            <a:spLocks noGrp="1"/>
          </p:cNvSpPr>
          <p:nvPr>
            <p:ph idx="1"/>
          </p:nvPr>
        </p:nvSpPr>
        <p:spPr/>
        <p:txBody>
          <a:bodyPr vert="horz" wrap="square" lIns="91440" tIns="45720" rIns="91440" bIns="45720" anchor="t" anchorCtr="0"/>
          <a:p>
            <a:pPr eaLnBrk="1" hangingPunct="1"/>
            <a:r>
              <a:rPr lang="zh-CN" altLang="en-US" dirty="0"/>
              <a:t>四个象限分别代表了以下活动：</a:t>
            </a:r>
            <a:endParaRPr lang="zh-CN" altLang="en-US" dirty="0"/>
          </a:p>
          <a:p>
            <a:pPr lvl="1" eaLnBrk="1" hangingPunct="1"/>
            <a:r>
              <a:rPr lang="zh-CN" altLang="en-US" dirty="0"/>
              <a:t>制定计划：确定软件目标，选定实施方案，确定项目开发的限制条件； </a:t>
            </a:r>
            <a:endParaRPr lang="zh-CN" altLang="en-US" dirty="0"/>
          </a:p>
          <a:p>
            <a:pPr lvl="1" eaLnBrk="1" hangingPunct="1"/>
            <a:r>
              <a:rPr lang="zh-CN" altLang="en-US" dirty="0"/>
              <a:t>风险分析：分析评估所选方案，考虑如何识别和消除风险；</a:t>
            </a:r>
            <a:endParaRPr lang="zh-CN" altLang="en-US" dirty="0"/>
          </a:p>
          <a:p>
            <a:pPr lvl="1" eaLnBrk="1" hangingPunct="1"/>
            <a:r>
              <a:rPr lang="zh-CN" altLang="en-US" dirty="0"/>
              <a:t>实施工程：实施软件开发和验证；</a:t>
            </a:r>
            <a:endParaRPr lang="zh-CN" altLang="en-US" dirty="0"/>
          </a:p>
          <a:p>
            <a:pPr lvl="1" eaLnBrk="1" hangingPunct="1"/>
            <a:r>
              <a:rPr lang="zh-CN" altLang="en-US" dirty="0"/>
              <a:t>客户评估：评价开发工作，提出修正建议，制定下一步计划。</a:t>
            </a:r>
            <a:endParaRPr lang="en-US" altLang="zh-CN" dirty="0"/>
          </a:p>
          <a:p>
            <a:pPr eaLnBrk="1" hangingPunct="1"/>
            <a:r>
              <a:rPr lang="zh-CN" altLang="en-US" dirty="0"/>
              <a:t>螺旋模型是风险驱动的模型</a:t>
            </a:r>
            <a:endParaRPr lang="zh-CN" altLang="en-US" dirty="0"/>
          </a:p>
          <a:p>
            <a:pPr eaLnBrk="1" hangingPunct="1"/>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1"/>
          <p:cNvSpPr>
            <a:spLocks noGrp="1"/>
          </p:cNvSpPr>
          <p:nvPr>
            <p:ph type="title"/>
          </p:nvPr>
        </p:nvSpPr>
        <p:spPr/>
        <p:txBody>
          <a:bodyPr vert="horz" wrap="square" lIns="0" tIns="45720" rIns="0" bIns="0" anchor="b" anchorCtr="0"/>
          <a:p>
            <a:pPr eaLnBrk="1" hangingPunct="1"/>
            <a:r>
              <a:rPr lang="en-US" altLang="zh-CN" b="1" dirty="0"/>
              <a:t>2.7</a:t>
            </a:r>
            <a:r>
              <a:rPr lang="zh-CN" altLang="en-US" b="1" dirty="0"/>
              <a:t>面向对象过程模型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面向对象是一种的程序设计方法，或者说它是一种程序设计范型。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基本思想是使用对象，类，继承，封装，消息等基本概念来进行程序设计。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面向对象的要素： </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抽象：强调实体的本质、内在的属性，忽略一些无关紧要的属性。类实现了对象的数据（即状态）和行为的抽象，是对象的共性的抽象。</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封装性：指所有软件部件内部都有明确的范围以及清楚的外部边界。 </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共享性：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面向对象的特征：对象惟一性；分类性；继承性；多态性（多形性）。</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p:nvPr>
        </p:nvSpPr>
        <p:spPr/>
        <p:txBody>
          <a:bodyPr vert="horz" wrap="square" lIns="0" tIns="45720" rIns="0" bIns="0" anchor="b" anchorCtr="0"/>
          <a:p>
            <a:r>
              <a:rPr lang="zh-CN" altLang="en-US" dirty="0"/>
              <a:t>发展趋势</a:t>
            </a:r>
            <a:endParaRPr lang="zh-CN" altLang="en-US" dirty="0"/>
          </a:p>
        </p:txBody>
      </p:sp>
      <p:sp>
        <p:nvSpPr>
          <p:cNvPr id="13315" name="内容占位符 2"/>
          <p:cNvSpPr>
            <a:spLocks noGrp="1"/>
          </p:cNvSpPr>
          <p:nvPr>
            <p:ph idx="1"/>
          </p:nvPr>
        </p:nvSpPr>
        <p:spPr/>
        <p:txBody>
          <a:bodyPr vert="horz" wrap="square" lIns="91440" tIns="45720" rIns="91440" bIns="45720" anchor="t" anchorCtr="0"/>
          <a:p>
            <a:r>
              <a:rPr lang="zh-CN" altLang="en-US" dirty="0"/>
              <a:t>软件服务：云服务、大数据服务</a:t>
            </a:r>
            <a:endParaRPr lang="en-US" altLang="zh-CN" dirty="0"/>
          </a:p>
          <a:p>
            <a:r>
              <a:rPr lang="zh-CN" altLang="en-US" dirty="0"/>
              <a:t>多样性：中间件</a:t>
            </a:r>
            <a:endParaRPr lang="en-US" altLang="zh-CN" dirty="0"/>
          </a:p>
          <a:p>
            <a:r>
              <a:rPr lang="zh-CN" altLang="en-US" dirty="0"/>
              <a:t>开放性：新型中间件平台</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1"/>
          <p:cNvSpPr>
            <a:spLocks noGrp="1"/>
          </p:cNvSpPr>
          <p:nvPr>
            <p:ph type="title"/>
          </p:nvPr>
        </p:nvSpPr>
        <p:spPr/>
        <p:txBody>
          <a:bodyPr vert="horz" wrap="square" lIns="0" tIns="45720" rIns="0" bIns="0" anchor="b" anchorCtr="0"/>
          <a:p>
            <a:pPr eaLnBrk="1" hangingPunct="1"/>
            <a:r>
              <a:rPr lang="zh-CN" altLang="en-US" dirty="0"/>
              <a:t>构件集成模型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构件集成模型是基于构件的开发模型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构件集成模型：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整个系统模块化</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复用构件库中的软件构件</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构件集成模型是演化形的，开发过程是迭代的</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5</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个阶段：</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软件的需求分析和定义</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体系结构设计</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构件库建立</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应用软件构建</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测试和发布</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构件集成模型</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pSp>
        <p:nvGrpSpPr>
          <p:cNvPr id="53251" name="Group 2"/>
          <p:cNvGrpSpPr/>
          <p:nvPr/>
        </p:nvGrpSpPr>
        <p:grpSpPr>
          <a:xfrm>
            <a:off x="2571750" y="2357438"/>
            <a:ext cx="4533900" cy="3278187"/>
            <a:chOff x="4839" y="363"/>
            <a:chExt cx="2904" cy="3276"/>
          </a:xfrm>
        </p:grpSpPr>
        <p:sp>
          <p:nvSpPr>
            <p:cNvPr id="53252" name="Text Box 3"/>
            <p:cNvSpPr txBox="1"/>
            <p:nvPr/>
          </p:nvSpPr>
          <p:spPr>
            <a:xfrm>
              <a:off x="4839" y="363"/>
              <a:ext cx="1870" cy="401"/>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需求分析和定义</a:t>
              </a:r>
              <a:endParaRPr lang="zh-CN" altLang="en-US" sz="1800" dirty="0">
                <a:latin typeface="Arial" panose="020B0604020202020204" pitchFamily="34" charset="0"/>
              </a:endParaRPr>
            </a:p>
          </p:txBody>
        </p:sp>
        <p:sp>
          <p:nvSpPr>
            <p:cNvPr id="53253" name="Text Box 4"/>
            <p:cNvSpPr txBox="1"/>
            <p:nvPr/>
          </p:nvSpPr>
          <p:spPr>
            <a:xfrm>
              <a:off x="4839" y="1057"/>
              <a:ext cx="1870" cy="401"/>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体系结构设计</a:t>
              </a:r>
              <a:endParaRPr lang="zh-CN" altLang="en-US" sz="1800" dirty="0">
                <a:latin typeface="Arial" panose="020B0604020202020204" pitchFamily="34" charset="0"/>
              </a:endParaRPr>
            </a:p>
          </p:txBody>
        </p:sp>
        <p:sp>
          <p:nvSpPr>
            <p:cNvPr id="53254" name="Text Box 5"/>
            <p:cNvSpPr txBox="1"/>
            <p:nvPr/>
          </p:nvSpPr>
          <p:spPr>
            <a:xfrm>
              <a:off x="4839" y="1736"/>
              <a:ext cx="1862" cy="400"/>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构件库建立</a:t>
              </a:r>
              <a:endParaRPr lang="zh-CN" altLang="en-US" sz="1800" dirty="0">
                <a:latin typeface="Arial" panose="020B0604020202020204" pitchFamily="34" charset="0"/>
              </a:endParaRPr>
            </a:p>
          </p:txBody>
        </p:sp>
        <p:sp>
          <p:nvSpPr>
            <p:cNvPr id="53255" name="Text Box 6"/>
            <p:cNvSpPr txBox="1"/>
            <p:nvPr/>
          </p:nvSpPr>
          <p:spPr>
            <a:xfrm>
              <a:off x="4839" y="3241"/>
              <a:ext cx="1870" cy="398"/>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测试和发布</a:t>
              </a:r>
              <a:endParaRPr lang="zh-CN" altLang="en-US" sz="1800" dirty="0">
                <a:latin typeface="Arial" panose="020B0604020202020204" pitchFamily="34" charset="0"/>
              </a:endParaRPr>
            </a:p>
          </p:txBody>
        </p:sp>
        <p:sp>
          <p:nvSpPr>
            <p:cNvPr id="53256" name="Text Box 7"/>
            <p:cNvSpPr txBox="1"/>
            <p:nvPr/>
          </p:nvSpPr>
          <p:spPr>
            <a:xfrm>
              <a:off x="4839" y="2482"/>
              <a:ext cx="1870" cy="413"/>
            </a:xfrm>
            <a:prstGeom prst="rect">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latin typeface="Calibri" panose="020F0502020204030204" pitchFamily="34" charset="0"/>
                </a:rPr>
                <a:t>应用软件构建</a:t>
              </a:r>
              <a:endParaRPr lang="zh-CN" altLang="en-US" sz="1800" dirty="0">
                <a:latin typeface="Arial" panose="020B0604020202020204" pitchFamily="34" charset="0"/>
              </a:endParaRPr>
            </a:p>
          </p:txBody>
        </p:sp>
        <p:sp>
          <p:nvSpPr>
            <p:cNvPr id="53257" name="Line 8"/>
            <p:cNvSpPr/>
            <p:nvPr/>
          </p:nvSpPr>
          <p:spPr>
            <a:xfrm>
              <a:off x="5776" y="778"/>
              <a:ext cx="0" cy="279"/>
            </a:xfrm>
            <a:prstGeom prst="line">
              <a:avLst/>
            </a:prstGeom>
            <a:ln w="9525" cap="flat" cmpd="sng">
              <a:solidFill>
                <a:srgbClr val="000000"/>
              </a:solidFill>
              <a:prstDash val="solid"/>
              <a:headEnd type="none" w="med" len="med"/>
              <a:tailEnd type="triangle" w="med" len="med"/>
            </a:ln>
          </p:spPr>
        </p:sp>
        <p:sp>
          <p:nvSpPr>
            <p:cNvPr id="53258" name="Line 9"/>
            <p:cNvSpPr/>
            <p:nvPr/>
          </p:nvSpPr>
          <p:spPr>
            <a:xfrm>
              <a:off x="5762" y="1430"/>
              <a:ext cx="0" cy="306"/>
            </a:xfrm>
            <a:prstGeom prst="line">
              <a:avLst/>
            </a:prstGeom>
            <a:ln w="9525" cap="flat" cmpd="sng">
              <a:solidFill>
                <a:srgbClr val="000000"/>
              </a:solidFill>
              <a:prstDash val="solid"/>
              <a:headEnd type="none" w="med" len="med"/>
              <a:tailEnd type="triangle" w="med" len="med"/>
            </a:ln>
          </p:spPr>
        </p:sp>
        <p:sp>
          <p:nvSpPr>
            <p:cNvPr id="53259" name="Line 10"/>
            <p:cNvSpPr/>
            <p:nvPr/>
          </p:nvSpPr>
          <p:spPr>
            <a:xfrm>
              <a:off x="5735" y="2096"/>
              <a:ext cx="0" cy="386"/>
            </a:xfrm>
            <a:prstGeom prst="line">
              <a:avLst/>
            </a:prstGeom>
            <a:ln w="9525" cap="flat" cmpd="sng">
              <a:solidFill>
                <a:srgbClr val="000000"/>
              </a:solidFill>
              <a:prstDash val="solid"/>
              <a:headEnd type="none" w="med" len="med"/>
              <a:tailEnd type="triangle" w="med" len="med"/>
            </a:ln>
          </p:spPr>
        </p:sp>
        <p:sp>
          <p:nvSpPr>
            <p:cNvPr id="53260" name="Line 11"/>
            <p:cNvSpPr/>
            <p:nvPr/>
          </p:nvSpPr>
          <p:spPr>
            <a:xfrm>
              <a:off x="5723" y="2855"/>
              <a:ext cx="0" cy="386"/>
            </a:xfrm>
            <a:prstGeom prst="line">
              <a:avLst/>
            </a:prstGeom>
            <a:ln w="9525" cap="flat" cmpd="sng">
              <a:solidFill>
                <a:srgbClr val="000000"/>
              </a:solidFill>
              <a:prstDash val="solid"/>
              <a:headEnd type="none" w="med" len="med"/>
              <a:tailEnd type="triangle" w="med" len="med"/>
            </a:ln>
          </p:spPr>
        </p:sp>
        <p:sp>
          <p:nvSpPr>
            <p:cNvPr id="53261" name="Text Box 12"/>
            <p:cNvSpPr txBox="1"/>
            <p:nvPr/>
          </p:nvSpPr>
          <p:spPr>
            <a:xfrm>
              <a:off x="6712" y="933"/>
              <a:ext cx="750" cy="386"/>
            </a:xfrm>
            <a:prstGeom prst="rect">
              <a:avLst/>
            </a:prstGeom>
            <a:noFill/>
            <a:ln w="9525">
              <a:noFill/>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en-US" altLang="zh-CN" sz="1800" dirty="0">
                  <a:latin typeface="Calibri" panose="020F0502020204030204" pitchFamily="34" charset="0"/>
                </a:rPr>
                <a:t>1</a:t>
              </a:r>
              <a:r>
                <a:rPr lang="zh-CN" altLang="en-US" sz="1800" dirty="0">
                  <a:latin typeface="Calibri" panose="020F0502020204030204" pitchFamily="34" charset="0"/>
                </a:rPr>
                <a:t>：</a:t>
              </a:r>
              <a:r>
                <a:rPr lang="en-US" altLang="zh-CN" sz="1800" dirty="0">
                  <a:latin typeface="Calibri" panose="020F0502020204030204" pitchFamily="34" charset="0"/>
                </a:rPr>
                <a:t>N</a:t>
              </a:r>
              <a:endParaRPr lang="zh-CN" altLang="zh-CN" sz="1800" dirty="0">
                <a:latin typeface="Arial" panose="020B0604020202020204" pitchFamily="34" charset="0"/>
              </a:endParaRPr>
            </a:p>
          </p:txBody>
        </p:sp>
        <p:sp>
          <p:nvSpPr>
            <p:cNvPr id="53262" name="Line 13"/>
            <p:cNvSpPr/>
            <p:nvPr/>
          </p:nvSpPr>
          <p:spPr>
            <a:xfrm>
              <a:off x="6713" y="3414"/>
              <a:ext cx="1003" cy="0"/>
            </a:xfrm>
            <a:prstGeom prst="line">
              <a:avLst/>
            </a:prstGeom>
            <a:ln w="9525" cap="flat" cmpd="sng">
              <a:solidFill>
                <a:srgbClr val="000000"/>
              </a:solidFill>
              <a:prstDash val="solid"/>
              <a:headEnd type="none" w="med" len="med"/>
              <a:tailEnd type="none" w="med" len="med"/>
            </a:ln>
          </p:spPr>
        </p:sp>
        <p:sp>
          <p:nvSpPr>
            <p:cNvPr id="53263" name="Line 14"/>
            <p:cNvSpPr/>
            <p:nvPr/>
          </p:nvSpPr>
          <p:spPr>
            <a:xfrm flipV="1">
              <a:off x="7731" y="1297"/>
              <a:ext cx="0" cy="2117"/>
            </a:xfrm>
            <a:prstGeom prst="line">
              <a:avLst/>
            </a:prstGeom>
            <a:ln w="9525" cap="flat" cmpd="sng">
              <a:solidFill>
                <a:srgbClr val="000000"/>
              </a:solidFill>
              <a:prstDash val="solid"/>
              <a:headEnd type="none" w="med" len="med"/>
              <a:tailEnd type="none" w="med" len="med"/>
            </a:ln>
          </p:spPr>
        </p:sp>
        <p:sp>
          <p:nvSpPr>
            <p:cNvPr id="53264" name="Line 15"/>
            <p:cNvSpPr/>
            <p:nvPr/>
          </p:nvSpPr>
          <p:spPr>
            <a:xfrm flipH="1">
              <a:off x="6686" y="1297"/>
              <a:ext cx="1057" cy="0"/>
            </a:xfrm>
            <a:prstGeom prst="line">
              <a:avLst/>
            </a:prstGeom>
            <a:ln w="9525" cap="flat" cmpd="sng">
              <a:solidFill>
                <a:srgbClr val="000000"/>
              </a:solidFill>
              <a:prstDash val="solid"/>
              <a:headEnd type="none" w="med" len="med"/>
              <a:tailEnd type="triangle" w="med" len="med"/>
            </a:ln>
          </p:spPr>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Grp="1"/>
          </p:cNvSpPr>
          <p:nvPr>
            <p:ph type="title"/>
          </p:nvPr>
        </p:nvSpPr>
        <p:spPr>
          <a:xfrm>
            <a:off x="762000" y="762000"/>
            <a:ext cx="7310438" cy="857250"/>
          </a:xfrm>
        </p:spPr>
        <p:txBody>
          <a:bodyPr vert="horz" wrap="square" lIns="86173" tIns="43087" rIns="86173" bIns="43087" anchor="t" anchorCtr="0">
            <a:spAutoFit/>
          </a:bodyPr>
          <a:p>
            <a:r>
              <a:rPr lang="zh-CN" altLang="en-US" b="1" dirty="0">
                <a:latin typeface="华文隶书" panose="02010800040101010101" pitchFamily="2" charset="-122"/>
                <a:ea typeface="华文隶书" panose="02010800040101010101" pitchFamily="2" charset="-122"/>
              </a:rPr>
              <a:t>统一过程</a:t>
            </a:r>
            <a:endParaRPr lang="en-US" altLang="zh-CN" b="1" dirty="0">
              <a:latin typeface="华文隶书" panose="02010800040101010101" pitchFamily="2" charset="-122"/>
              <a:ea typeface="华文隶书" panose="02010800040101010101" pitchFamily="2" charset="-122"/>
            </a:endParaRPr>
          </a:p>
        </p:txBody>
      </p:sp>
      <p:sp>
        <p:nvSpPr>
          <p:cNvPr id="54275" name="Rectangle 3"/>
          <p:cNvSpPr>
            <a:spLocks noGrp="1"/>
          </p:cNvSpPr>
          <p:nvPr>
            <p:ph idx="1"/>
          </p:nvPr>
        </p:nvSpPr>
        <p:spPr>
          <a:xfrm>
            <a:off x="1219200" y="1752600"/>
            <a:ext cx="6924675" cy="4033838"/>
          </a:xfrm>
        </p:spPr>
        <p:txBody>
          <a:bodyPr vert="horz" wrap="square" lIns="101732" tIns="50866" rIns="101732" bIns="50866" anchor="t" anchorCtr="0"/>
          <a:p>
            <a:r>
              <a:rPr lang="en-US" altLang="zh-CN" sz="2000" b="1" dirty="0"/>
              <a:t>A software development process：</a:t>
            </a:r>
            <a:r>
              <a:rPr lang="zh-CN" altLang="en-US" sz="2000" b="1" dirty="0"/>
              <a:t>是一个将用户需求转化为软件系统所需要的活动的集合。</a:t>
            </a:r>
            <a:endParaRPr lang="zh-CN" altLang="en-US" sz="2000" b="1" dirty="0"/>
          </a:p>
          <a:p>
            <a:r>
              <a:rPr lang="en-US" altLang="zh-CN" sz="2000" b="1" dirty="0"/>
              <a:t>A process framework：</a:t>
            </a:r>
            <a:r>
              <a:rPr lang="zh-CN" altLang="en-US" sz="2000" b="1" dirty="0"/>
              <a:t>一个简单的过程，也是一个通用的过程框架。</a:t>
            </a:r>
            <a:endParaRPr lang="zh-CN" altLang="en-US" sz="2000" b="1" dirty="0"/>
          </a:p>
          <a:p>
            <a:r>
              <a:rPr lang="en-US" altLang="zh-CN" sz="2000" b="1" dirty="0"/>
              <a:t>Component-based：</a:t>
            </a:r>
            <a:r>
              <a:rPr lang="zh-CN" altLang="en-US" sz="2000" b="1" dirty="0"/>
              <a:t>软件构件+接口</a:t>
            </a:r>
            <a:endParaRPr lang="zh-CN" altLang="en-US" sz="2000" b="1" dirty="0"/>
          </a:p>
          <a:p>
            <a:r>
              <a:rPr lang="en-US" altLang="zh-CN" sz="2000" b="1" dirty="0"/>
              <a:t>The standard -- employing the UML（Unified Modeling Language）</a:t>
            </a:r>
            <a:endParaRPr lang="en-US" altLang="zh-CN" sz="2000" b="1" dirty="0"/>
          </a:p>
          <a:p>
            <a:pPr lvl="1"/>
            <a:r>
              <a:rPr lang="en-US" altLang="zh-CN" sz="2000" b="1" dirty="0"/>
              <a:t>use-case driven</a:t>
            </a:r>
            <a:endParaRPr lang="en-US" altLang="zh-CN" sz="2000" b="1" dirty="0"/>
          </a:p>
          <a:p>
            <a:pPr lvl="1"/>
            <a:r>
              <a:rPr lang="en-US" altLang="zh-CN" sz="2000" b="1" dirty="0"/>
              <a:t>architecture-centric</a:t>
            </a:r>
            <a:endParaRPr lang="en-US" altLang="zh-CN" sz="2000" b="1" dirty="0"/>
          </a:p>
          <a:p>
            <a:pPr lvl="1"/>
            <a:r>
              <a:rPr lang="en-US" altLang="zh-CN" sz="2000" b="1" dirty="0"/>
              <a:t>iterative and incremental</a:t>
            </a:r>
            <a:endParaRPr lang="en-US" altLang="zh-CN" sz="2000" b="1"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a:spLocks noGrp="1"/>
          </p:cNvSpPr>
          <p:nvPr>
            <p:ph type="title"/>
          </p:nvPr>
        </p:nvSpPr>
        <p:spPr>
          <a:xfrm>
            <a:off x="571500" y="571500"/>
            <a:ext cx="7858125" cy="762000"/>
          </a:xfrm>
        </p:spPr>
        <p:txBody>
          <a:bodyPr vert="horz" wrap="square" lIns="86173" tIns="43087" rIns="86173" bIns="43087" anchor="t" anchorCtr="0">
            <a:spAutoFit/>
          </a:bodyPr>
          <a:p>
            <a:r>
              <a:rPr lang="zh-CN" altLang="en-US" sz="4400" dirty="0">
                <a:ea typeface="宋体" panose="02010600030101010101" pitchFamily="2" charset="-122"/>
              </a:rPr>
              <a:t>发展</a:t>
            </a:r>
            <a:r>
              <a:rPr lang="zh-CN" altLang="en-US" sz="4400" dirty="0">
                <a:ea typeface="宋体" panose="02010600030101010101" pitchFamily="2" charset="-122"/>
              </a:rPr>
              <a:t>过程</a:t>
            </a:r>
            <a:endParaRPr lang="zh-CN" altLang="en-US" sz="4400" dirty="0">
              <a:ea typeface="宋体" panose="02010600030101010101" pitchFamily="2" charset="-122"/>
            </a:endParaRPr>
          </a:p>
        </p:txBody>
      </p:sp>
      <p:sp>
        <p:nvSpPr>
          <p:cNvPr id="56323" name="Rectangle 3"/>
          <p:cNvSpPr/>
          <p:nvPr/>
        </p:nvSpPr>
        <p:spPr>
          <a:xfrm>
            <a:off x="1325563" y="5530850"/>
            <a:ext cx="2257425" cy="603250"/>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zh-CN" altLang="en-US" sz="1700" b="1" dirty="0">
                <a:latin typeface="Arial" panose="020B0604020202020204" pitchFamily="34" charset="0"/>
              </a:rPr>
              <a:t>1967: </a:t>
            </a:r>
            <a:r>
              <a:rPr lang="en-US" altLang="zh-CN" sz="1700" b="1" dirty="0">
                <a:latin typeface="Arial" panose="020B0604020202020204" pitchFamily="34" charset="0"/>
              </a:rPr>
              <a:t>a predecessor</a:t>
            </a:r>
            <a:endParaRPr lang="en-US" altLang="zh-CN" sz="1700" b="1" dirty="0">
              <a:latin typeface="Arial" panose="020B0604020202020204" pitchFamily="34" charset="0"/>
            </a:endParaRPr>
          </a:p>
          <a:p>
            <a:pPr marL="0" lvl="0" indent="0" algn="ctr" defTabSz="862330" eaLnBrk="1" hangingPunct="1">
              <a:spcBef>
                <a:spcPct val="0"/>
              </a:spcBef>
              <a:buClrTx/>
              <a:buSzTx/>
              <a:buFontTx/>
              <a:buNone/>
            </a:pPr>
            <a:r>
              <a:rPr lang="en-US" altLang="zh-CN" sz="1700" b="1" dirty="0">
                <a:latin typeface="Arial" panose="020B0604020202020204" pitchFamily="34" charset="0"/>
              </a:rPr>
              <a:t>of Objectory</a:t>
            </a:r>
            <a:endParaRPr lang="en-US" altLang="zh-CN" sz="1700" dirty="0">
              <a:latin typeface="FranklinGothic"/>
            </a:endParaRPr>
          </a:p>
        </p:txBody>
      </p:sp>
      <p:sp>
        <p:nvSpPr>
          <p:cNvPr id="56324" name="Rectangle 4"/>
          <p:cNvSpPr/>
          <p:nvPr/>
        </p:nvSpPr>
        <p:spPr>
          <a:xfrm>
            <a:off x="1914525" y="4510088"/>
            <a:ext cx="2662238" cy="603250"/>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zh-CN" altLang="en-US" sz="1700" b="1" dirty="0">
                <a:latin typeface="Arial" panose="020B0604020202020204" pitchFamily="34" charset="0"/>
              </a:rPr>
              <a:t>1976-80: </a:t>
            </a:r>
            <a:r>
              <a:rPr lang="en-US" altLang="zh-CN" sz="1700" b="1" dirty="0">
                <a:latin typeface="Arial" panose="020B0604020202020204" pitchFamily="34" charset="0"/>
              </a:rPr>
              <a:t>formalization &amp;</a:t>
            </a:r>
            <a:endParaRPr lang="en-US" altLang="zh-CN" sz="1700" b="1" dirty="0">
              <a:latin typeface="Arial" panose="020B0604020202020204" pitchFamily="34" charset="0"/>
            </a:endParaRPr>
          </a:p>
          <a:p>
            <a:pPr marL="0" lvl="0" indent="0" algn="ctr" defTabSz="862330" eaLnBrk="1" hangingPunct="1">
              <a:spcBef>
                <a:spcPct val="0"/>
              </a:spcBef>
              <a:buClrTx/>
              <a:buSzTx/>
              <a:buFontTx/>
              <a:buNone/>
            </a:pPr>
            <a:r>
              <a:rPr lang="en-US" altLang="zh-CN" sz="1700" b="1" dirty="0">
                <a:latin typeface="Arial" panose="020B0604020202020204" pitchFamily="34" charset="0"/>
              </a:rPr>
              <a:t>generalization</a:t>
            </a:r>
            <a:endParaRPr lang="en-US" altLang="zh-CN" sz="1700" dirty="0">
              <a:latin typeface="FranklinGothic"/>
            </a:endParaRPr>
          </a:p>
        </p:txBody>
      </p:sp>
      <p:sp>
        <p:nvSpPr>
          <p:cNvPr id="56325" name="Rectangle 5"/>
          <p:cNvSpPr/>
          <p:nvPr/>
        </p:nvSpPr>
        <p:spPr>
          <a:xfrm>
            <a:off x="3230563" y="3208338"/>
            <a:ext cx="2160587" cy="344487"/>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zh-CN" altLang="en-US" sz="1700" b="1" dirty="0">
                <a:latin typeface="Arial" panose="020B0604020202020204" pitchFamily="34" charset="0"/>
              </a:rPr>
              <a:t>1997: </a:t>
            </a:r>
            <a:r>
              <a:rPr lang="en-US" altLang="zh-CN" sz="1700" b="1" dirty="0">
                <a:latin typeface="Arial" panose="020B0604020202020204" pitchFamily="34" charset="0"/>
              </a:rPr>
              <a:t>Objectory 4.1</a:t>
            </a:r>
            <a:endParaRPr lang="en-US" altLang="zh-CN" sz="1700" b="1" dirty="0">
              <a:latin typeface="Arial" panose="020B0604020202020204" pitchFamily="34" charset="0"/>
            </a:endParaRPr>
          </a:p>
        </p:txBody>
      </p:sp>
      <p:sp>
        <p:nvSpPr>
          <p:cNvPr id="56326" name="Rectangle 6"/>
          <p:cNvSpPr/>
          <p:nvPr/>
        </p:nvSpPr>
        <p:spPr>
          <a:xfrm>
            <a:off x="5510213" y="3860800"/>
            <a:ext cx="174625" cy="344488"/>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endParaRPr lang="zh-CN" altLang="en-US" sz="1700" dirty="0">
              <a:latin typeface="FranklinGothic"/>
            </a:endParaRPr>
          </a:p>
        </p:txBody>
      </p:sp>
      <p:sp>
        <p:nvSpPr>
          <p:cNvPr id="56327" name="Line 7"/>
          <p:cNvSpPr/>
          <p:nvPr/>
        </p:nvSpPr>
        <p:spPr>
          <a:xfrm flipV="1">
            <a:off x="2439988" y="5013325"/>
            <a:ext cx="452437" cy="517525"/>
          </a:xfrm>
          <a:prstGeom prst="line">
            <a:avLst/>
          </a:prstGeom>
          <a:ln w="25400" cap="flat" cmpd="sng">
            <a:solidFill>
              <a:schemeClr val="tx2"/>
            </a:solidFill>
            <a:prstDash val="solid"/>
            <a:headEnd type="none" w="sm" len="sm"/>
            <a:tailEnd type="stealth" w="med" len="med"/>
          </a:ln>
        </p:spPr>
      </p:sp>
      <p:sp>
        <p:nvSpPr>
          <p:cNvPr id="56328" name="Line 8"/>
          <p:cNvSpPr/>
          <p:nvPr/>
        </p:nvSpPr>
        <p:spPr>
          <a:xfrm flipV="1">
            <a:off x="3306763" y="4191000"/>
            <a:ext cx="304800" cy="354013"/>
          </a:xfrm>
          <a:prstGeom prst="line">
            <a:avLst/>
          </a:prstGeom>
          <a:ln w="25400" cap="flat" cmpd="sng">
            <a:solidFill>
              <a:schemeClr val="tx2"/>
            </a:solidFill>
            <a:prstDash val="solid"/>
            <a:headEnd type="none" w="sm" len="sm"/>
            <a:tailEnd type="stealth" w="med" len="med"/>
          </a:ln>
        </p:spPr>
      </p:sp>
      <p:sp>
        <p:nvSpPr>
          <p:cNvPr id="56329" name="Line 9"/>
          <p:cNvSpPr/>
          <p:nvPr/>
        </p:nvSpPr>
        <p:spPr>
          <a:xfrm flipV="1">
            <a:off x="4443413" y="2860675"/>
            <a:ext cx="261937" cy="330200"/>
          </a:xfrm>
          <a:prstGeom prst="line">
            <a:avLst/>
          </a:prstGeom>
          <a:ln w="25400" cap="flat" cmpd="sng">
            <a:solidFill>
              <a:schemeClr val="tx2"/>
            </a:solidFill>
            <a:prstDash val="solid"/>
            <a:headEnd type="none" w="sm" len="sm"/>
            <a:tailEnd type="stealth" w="med" len="med"/>
          </a:ln>
        </p:spPr>
      </p:sp>
      <p:sp>
        <p:nvSpPr>
          <p:cNvPr id="56330" name="Line 10"/>
          <p:cNvSpPr/>
          <p:nvPr/>
        </p:nvSpPr>
        <p:spPr>
          <a:xfrm flipH="1" flipV="1">
            <a:off x="1647825" y="3670300"/>
            <a:ext cx="663575" cy="827088"/>
          </a:xfrm>
          <a:prstGeom prst="line">
            <a:avLst/>
          </a:prstGeom>
          <a:ln w="25400" cap="flat" cmpd="sng">
            <a:solidFill>
              <a:schemeClr val="tx2"/>
            </a:solidFill>
            <a:prstDash val="solid"/>
            <a:headEnd type="none" w="sm" len="sm"/>
            <a:tailEnd type="stealth" w="med" len="med"/>
          </a:ln>
        </p:spPr>
      </p:sp>
      <p:sp>
        <p:nvSpPr>
          <p:cNvPr id="56331" name="Rectangle 11"/>
          <p:cNvSpPr/>
          <p:nvPr/>
        </p:nvSpPr>
        <p:spPr>
          <a:xfrm>
            <a:off x="2359025" y="3860800"/>
            <a:ext cx="2846388" cy="344488"/>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zh-CN" altLang="en-US" sz="1700" b="1" dirty="0">
                <a:latin typeface="Arial" panose="020B0604020202020204" pitchFamily="34" charset="0"/>
              </a:rPr>
              <a:t>1987-95: </a:t>
            </a:r>
            <a:r>
              <a:rPr lang="en-US" altLang="zh-CN" sz="1700" b="1" dirty="0">
                <a:latin typeface="Arial" panose="020B0604020202020204" pitchFamily="34" charset="0"/>
              </a:rPr>
              <a:t>Objectory 1.0-3.8</a:t>
            </a:r>
            <a:endParaRPr lang="en-US" altLang="zh-CN" sz="1700" dirty="0">
              <a:latin typeface="FranklinGothic"/>
            </a:endParaRPr>
          </a:p>
        </p:txBody>
      </p:sp>
      <p:sp>
        <p:nvSpPr>
          <p:cNvPr id="56332" name="Line 12"/>
          <p:cNvSpPr/>
          <p:nvPr/>
        </p:nvSpPr>
        <p:spPr>
          <a:xfrm flipV="1">
            <a:off x="3870325" y="3517900"/>
            <a:ext cx="304800" cy="354013"/>
          </a:xfrm>
          <a:prstGeom prst="line">
            <a:avLst/>
          </a:prstGeom>
          <a:ln w="25400" cap="flat" cmpd="sng">
            <a:solidFill>
              <a:schemeClr val="tx2"/>
            </a:solidFill>
            <a:prstDash val="solid"/>
            <a:headEnd type="none" w="sm" len="sm"/>
            <a:tailEnd type="stealth" w="med" len="med"/>
          </a:ln>
        </p:spPr>
      </p:sp>
      <p:sp>
        <p:nvSpPr>
          <p:cNvPr id="56333" name="Rectangle 13"/>
          <p:cNvSpPr/>
          <p:nvPr/>
        </p:nvSpPr>
        <p:spPr>
          <a:xfrm>
            <a:off x="1295400" y="3357563"/>
            <a:ext cx="657225" cy="374650"/>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en-US" altLang="zh-CN" sz="1900" b="1" dirty="0">
                <a:latin typeface="Arial" panose="020B0604020202020204" pitchFamily="34" charset="0"/>
              </a:rPr>
              <a:t>SDL</a:t>
            </a:r>
            <a:endParaRPr lang="en-US" altLang="zh-CN" sz="1500" dirty="0">
              <a:latin typeface="FranklinGothic"/>
            </a:endParaRPr>
          </a:p>
        </p:txBody>
      </p:sp>
      <p:sp>
        <p:nvSpPr>
          <p:cNvPr id="56334" name="Rectangle 14"/>
          <p:cNvSpPr/>
          <p:nvPr/>
        </p:nvSpPr>
        <p:spPr>
          <a:xfrm>
            <a:off x="5811838" y="2368550"/>
            <a:ext cx="2573337" cy="1228725"/>
          </a:xfrm>
          <a:prstGeom prst="rect">
            <a:avLst/>
          </a:prstGeom>
          <a:noFill/>
          <a:ln w="9525">
            <a:noFill/>
          </a:ln>
        </p:spPr>
        <p:txBody>
          <a:bodyPr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spcBef>
                <a:spcPct val="0"/>
              </a:spcBef>
              <a:buClrTx/>
              <a:buSzTx/>
              <a:buFontTx/>
              <a:buNone/>
            </a:pPr>
            <a:r>
              <a:rPr lang="en-US" altLang="zh-CN" sz="1500" b="1" dirty="0">
                <a:solidFill>
                  <a:srgbClr val="FF0033"/>
                </a:solidFill>
                <a:latin typeface="FranklinGothic"/>
              </a:rPr>
              <a:t>A book: </a:t>
            </a:r>
            <a:endParaRPr lang="en-US" altLang="zh-CN" sz="1500" b="1" dirty="0">
              <a:solidFill>
                <a:srgbClr val="FF0033"/>
              </a:solidFill>
              <a:latin typeface="FranklinGothic"/>
            </a:endParaRPr>
          </a:p>
          <a:p>
            <a:pPr marL="0" lvl="0" indent="0" defTabSz="862330" eaLnBrk="1" hangingPunct="1">
              <a:spcBef>
                <a:spcPct val="0"/>
              </a:spcBef>
              <a:buClrTx/>
              <a:buSzTx/>
              <a:buFontTx/>
              <a:buNone/>
            </a:pPr>
            <a:r>
              <a:rPr lang="en-US" altLang="zh-CN" sz="1500" b="1" dirty="0">
                <a:solidFill>
                  <a:srgbClr val="FF0033"/>
                </a:solidFill>
                <a:latin typeface="FranklinGothic"/>
              </a:rPr>
              <a:t>         The Unified Process</a:t>
            </a:r>
            <a:endParaRPr lang="en-US" altLang="zh-CN" sz="1500" b="1" dirty="0">
              <a:solidFill>
                <a:srgbClr val="FF0033"/>
              </a:solidFill>
              <a:latin typeface="FranklinGothic"/>
            </a:endParaRPr>
          </a:p>
          <a:p>
            <a:pPr marL="0" lvl="0" indent="0" defTabSz="862330" eaLnBrk="1" hangingPunct="1">
              <a:spcBef>
                <a:spcPct val="0"/>
              </a:spcBef>
              <a:buClrTx/>
              <a:buSzTx/>
              <a:buFontTx/>
              <a:buNone/>
            </a:pPr>
            <a:r>
              <a:rPr lang="en-US" altLang="zh-CN" sz="1500" b="1" dirty="0">
                <a:solidFill>
                  <a:srgbClr val="FF0033"/>
                </a:solidFill>
                <a:latin typeface="FranklinGothic"/>
              </a:rPr>
              <a:t>A product: </a:t>
            </a:r>
            <a:endParaRPr lang="en-US" altLang="zh-CN" sz="1500" b="1" dirty="0">
              <a:solidFill>
                <a:srgbClr val="FF0033"/>
              </a:solidFill>
              <a:latin typeface="FranklinGothic"/>
            </a:endParaRPr>
          </a:p>
          <a:p>
            <a:pPr marL="0" lvl="0" indent="0" defTabSz="862330" eaLnBrk="1" hangingPunct="1">
              <a:spcBef>
                <a:spcPct val="0"/>
              </a:spcBef>
              <a:buClrTx/>
              <a:buSzTx/>
              <a:buFontTx/>
              <a:buNone/>
            </a:pPr>
            <a:r>
              <a:rPr lang="en-US" altLang="zh-CN" sz="1500" b="1" dirty="0">
                <a:solidFill>
                  <a:srgbClr val="FF0033"/>
                </a:solidFill>
                <a:latin typeface="FranklinGothic"/>
              </a:rPr>
              <a:t>         The Rational Unified Process</a:t>
            </a:r>
            <a:endParaRPr lang="en-US" altLang="zh-CN" sz="1500" dirty="0">
              <a:solidFill>
                <a:srgbClr val="FF0033"/>
              </a:solidFill>
              <a:latin typeface="FranklinGothic"/>
            </a:endParaRPr>
          </a:p>
        </p:txBody>
      </p:sp>
      <p:sp>
        <p:nvSpPr>
          <p:cNvPr id="56335" name="Rectangle 15"/>
          <p:cNvSpPr/>
          <p:nvPr/>
        </p:nvSpPr>
        <p:spPr>
          <a:xfrm>
            <a:off x="3648075" y="2532063"/>
            <a:ext cx="2424113" cy="344487"/>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zh-CN" altLang="en-US" sz="1700" b="1" dirty="0">
                <a:latin typeface="Arial" panose="020B0604020202020204" pitchFamily="34" charset="0"/>
              </a:rPr>
              <a:t>1998: </a:t>
            </a:r>
            <a:r>
              <a:rPr lang="en-US" altLang="zh-CN" sz="1700" b="1" dirty="0">
                <a:latin typeface="Arial" panose="020B0604020202020204" pitchFamily="34" charset="0"/>
              </a:rPr>
              <a:t>Unified Process</a:t>
            </a:r>
            <a:endParaRPr lang="en-US" altLang="zh-CN" sz="1700" dirty="0">
              <a:latin typeface="FranklinGothic"/>
            </a:endParaRPr>
          </a:p>
        </p:txBody>
      </p:sp>
      <p:sp>
        <p:nvSpPr>
          <p:cNvPr id="56336" name="Line 16"/>
          <p:cNvSpPr/>
          <p:nvPr/>
        </p:nvSpPr>
        <p:spPr>
          <a:xfrm flipV="1">
            <a:off x="4994275" y="2184400"/>
            <a:ext cx="261938" cy="330200"/>
          </a:xfrm>
          <a:prstGeom prst="line">
            <a:avLst/>
          </a:prstGeom>
          <a:ln w="25400" cap="flat" cmpd="sng">
            <a:solidFill>
              <a:schemeClr val="tx2"/>
            </a:solidFill>
            <a:prstDash val="solid"/>
            <a:headEnd type="none" w="sm" len="sm"/>
            <a:tailEnd type="stealth" w="med" len="med"/>
          </a:ln>
        </p:spPr>
      </p:sp>
      <p:sp>
        <p:nvSpPr>
          <p:cNvPr id="56337" name="Rectangle 17"/>
          <p:cNvSpPr/>
          <p:nvPr/>
        </p:nvSpPr>
        <p:spPr>
          <a:xfrm>
            <a:off x="5265738" y="4230688"/>
            <a:ext cx="650875" cy="319087"/>
          </a:xfrm>
          <a:prstGeom prst="rect">
            <a:avLst/>
          </a:prstGeom>
          <a:noFill/>
          <a:ln w="25400">
            <a:noFill/>
          </a:ln>
        </p:spPr>
        <p:txBody>
          <a:bodyPr wrap="none" lIns="86173" tIns="43087" rIns="86173" bIns="43087">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lnSpc>
                <a:spcPct val="90000"/>
              </a:lnSpc>
              <a:spcBef>
                <a:spcPct val="50000"/>
              </a:spcBef>
              <a:buClrTx/>
              <a:buSzTx/>
              <a:buFontTx/>
              <a:buNone/>
            </a:pPr>
            <a:r>
              <a:rPr lang="en-US" altLang="zh-CN" sz="1700" b="1" dirty="0">
                <a:latin typeface="Arial" panose="020B0604020202020204" pitchFamily="34" charset="0"/>
              </a:rPr>
              <a:t>OMT</a:t>
            </a:r>
            <a:endParaRPr lang="en-US" altLang="zh-CN" sz="1700" b="1" dirty="0">
              <a:latin typeface="Arial" panose="020B0604020202020204" pitchFamily="34" charset="0"/>
            </a:endParaRPr>
          </a:p>
        </p:txBody>
      </p:sp>
      <p:sp>
        <p:nvSpPr>
          <p:cNvPr id="56338" name="Rectangle 18"/>
          <p:cNvSpPr/>
          <p:nvPr/>
        </p:nvSpPr>
        <p:spPr>
          <a:xfrm>
            <a:off x="5868988" y="4545013"/>
            <a:ext cx="842962" cy="319087"/>
          </a:xfrm>
          <a:prstGeom prst="rect">
            <a:avLst/>
          </a:prstGeom>
          <a:noFill/>
          <a:ln w="25400">
            <a:noFill/>
          </a:ln>
        </p:spPr>
        <p:txBody>
          <a:bodyPr wrap="none" lIns="86173" tIns="43087" rIns="86173" bIns="43087">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lnSpc>
                <a:spcPct val="90000"/>
              </a:lnSpc>
              <a:spcBef>
                <a:spcPct val="50000"/>
              </a:spcBef>
              <a:buClrTx/>
              <a:buSzTx/>
              <a:buFontTx/>
              <a:buNone/>
            </a:pPr>
            <a:r>
              <a:rPr lang="en-US" altLang="zh-CN" sz="1700" b="1" dirty="0">
                <a:latin typeface="Arial" panose="020B0604020202020204" pitchFamily="34" charset="0"/>
              </a:rPr>
              <a:t>Booch</a:t>
            </a:r>
            <a:endParaRPr lang="en-US" altLang="zh-CN" sz="1700" b="1" dirty="0">
              <a:latin typeface="Arial" panose="020B0604020202020204" pitchFamily="34" charset="0"/>
            </a:endParaRPr>
          </a:p>
        </p:txBody>
      </p:sp>
      <p:sp>
        <p:nvSpPr>
          <p:cNvPr id="56339" name="Line 19"/>
          <p:cNvSpPr/>
          <p:nvPr/>
        </p:nvSpPr>
        <p:spPr>
          <a:xfrm flipH="1" flipV="1">
            <a:off x="4748213" y="3497263"/>
            <a:ext cx="776287" cy="733425"/>
          </a:xfrm>
          <a:prstGeom prst="line">
            <a:avLst/>
          </a:prstGeom>
          <a:ln w="25400" cap="flat" cmpd="sng">
            <a:solidFill>
              <a:schemeClr val="tx2"/>
            </a:solidFill>
            <a:prstDash val="solid"/>
            <a:headEnd type="none" w="sm" len="sm"/>
            <a:tailEnd type="stealth" w="med" len="med"/>
          </a:ln>
        </p:spPr>
      </p:sp>
      <p:sp>
        <p:nvSpPr>
          <p:cNvPr id="56340" name="Line 20"/>
          <p:cNvSpPr/>
          <p:nvPr/>
        </p:nvSpPr>
        <p:spPr>
          <a:xfrm flipH="1" flipV="1">
            <a:off x="4994275" y="3497263"/>
            <a:ext cx="1149350" cy="1000125"/>
          </a:xfrm>
          <a:prstGeom prst="line">
            <a:avLst/>
          </a:prstGeom>
          <a:ln w="25400" cap="flat" cmpd="sng">
            <a:solidFill>
              <a:schemeClr val="tx2"/>
            </a:solidFill>
            <a:prstDash val="solid"/>
            <a:headEnd type="none" w="sm" len="sm"/>
            <a:tailEnd type="stealth" w="med" len="med"/>
          </a:ln>
        </p:spPr>
      </p:sp>
      <p:sp>
        <p:nvSpPr>
          <p:cNvPr id="56341" name="Line 21"/>
          <p:cNvSpPr/>
          <p:nvPr/>
        </p:nvSpPr>
        <p:spPr>
          <a:xfrm flipH="1" flipV="1">
            <a:off x="5210175" y="3405188"/>
            <a:ext cx="1366838" cy="744537"/>
          </a:xfrm>
          <a:prstGeom prst="line">
            <a:avLst/>
          </a:prstGeom>
          <a:ln w="25400" cap="flat" cmpd="sng">
            <a:solidFill>
              <a:schemeClr val="tx2"/>
            </a:solidFill>
            <a:prstDash val="solid"/>
            <a:headEnd type="none" w="sm" len="sm"/>
            <a:tailEnd type="stealth" w="med" len="med"/>
          </a:ln>
        </p:spPr>
      </p:sp>
      <p:sp>
        <p:nvSpPr>
          <p:cNvPr id="56342" name="Rectangle 22"/>
          <p:cNvSpPr/>
          <p:nvPr/>
        </p:nvSpPr>
        <p:spPr>
          <a:xfrm>
            <a:off x="6781800" y="3810000"/>
            <a:ext cx="1957388" cy="1514475"/>
          </a:xfrm>
          <a:prstGeom prst="rect">
            <a:avLst/>
          </a:prstGeom>
          <a:noFill/>
          <a:ln w="25400">
            <a:noFill/>
          </a:ln>
        </p:spPr>
        <p:txBody>
          <a:bodyPr lIns="86173" tIns="43087" rIns="86173" bIns="43087">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lnSpc>
                <a:spcPct val="90000"/>
              </a:lnSpc>
              <a:spcBef>
                <a:spcPct val="50000"/>
              </a:spcBef>
              <a:buClrTx/>
              <a:buSzTx/>
              <a:buFontTx/>
              <a:buNone/>
            </a:pPr>
            <a:r>
              <a:rPr lang="en-US" altLang="zh-CN" sz="1700" b="1" dirty="0">
                <a:latin typeface="Arial" panose="020B0604020202020204" pitchFamily="34" charset="0"/>
              </a:rPr>
              <a:t>Rational’s best practices:</a:t>
            </a:r>
            <a:endParaRPr lang="en-US" altLang="zh-CN" sz="1700" b="1" dirty="0">
              <a:latin typeface="Arial" panose="020B0604020202020204" pitchFamily="34" charset="0"/>
            </a:endParaRPr>
          </a:p>
          <a:p>
            <a:pPr marL="0" lvl="0" indent="0" defTabSz="862330" eaLnBrk="1" hangingPunct="1">
              <a:lnSpc>
                <a:spcPct val="90000"/>
              </a:lnSpc>
              <a:spcBef>
                <a:spcPct val="50000"/>
              </a:spcBef>
              <a:buClrTx/>
              <a:buSzTx/>
              <a:buFontTx/>
              <a:buChar char="•"/>
            </a:pPr>
            <a:r>
              <a:rPr lang="en-US" altLang="zh-CN" sz="1500" b="1" dirty="0">
                <a:latin typeface="Arial" panose="020B0604020202020204" pitchFamily="34" charset="0"/>
              </a:rPr>
              <a:t> Kruchten</a:t>
            </a:r>
            <a:endParaRPr lang="en-US" altLang="zh-CN" sz="1500" b="1" dirty="0">
              <a:latin typeface="Arial" panose="020B0604020202020204" pitchFamily="34" charset="0"/>
            </a:endParaRPr>
          </a:p>
          <a:p>
            <a:pPr marL="0" lvl="0" indent="0" defTabSz="862330" eaLnBrk="1" hangingPunct="1">
              <a:lnSpc>
                <a:spcPct val="90000"/>
              </a:lnSpc>
              <a:spcBef>
                <a:spcPct val="50000"/>
              </a:spcBef>
              <a:buClrTx/>
              <a:buSzTx/>
              <a:buFontTx/>
              <a:buChar char="•"/>
            </a:pPr>
            <a:r>
              <a:rPr lang="en-US" altLang="zh-CN" sz="1500" b="1" dirty="0">
                <a:latin typeface="Arial" panose="020B0604020202020204" pitchFamily="34" charset="0"/>
              </a:rPr>
              <a:t> Royce</a:t>
            </a:r>
            <a:endParaRPr lang="en-US" altLang="zh-CN" sz="1500" b="1" dirty="0">
              <a:latin typeface="Arial" panose="020B0604020202020204" pitchFamily="34" charset="0"/>
            </a:endParaRPr>
          </a:p>
          <a:p>
            <a:pPr marL="0" lvl="0" indent="0" defTabSz="862330" eaLnBrk="1" hangingPunct="1">
              <a:lnSpc>
                <a:spcPct val="90000"/>
              </a:lnSpc>
              <a:spcBef>
                <a:spcPct val="50000"/>
              </a:spcBef>
              <a:buClrTx/>
              <a:buSzTx/>
              <a:buFontTx/>
              <a:buChar char="•"/>
            </a:pPr>
            <a:r>
              <a:rPr lang="en-US" altLang="zh-CN" sz="1500" b="1" dirty="0">
                <a:latin typeface="Arial" panose="020B0604020202020204" pitchFamily="34" charset="0"/>
              </a:rPr>
              <a:t> and many others</a:t>
            </a:r>
            <a:endParaRPr lang="en-US" altLang="zh-CN" sz="1500" b="1" dirty="0">
              <a:latin typeface="Arial" panose="020B0604020202020204" pitchFamily="34" charset="0"/>
            </a:endParaRPr>
          </a:p>
        </p:txBody>
      </p:sp>
      <p:sp>
        <p:nvSpPr>
          <p:cNvPr id="56343" name="Rectangle 23"/>
          <p:cNvSpPr/>
          <p:nvPr/>
        </p:nvSpPr>
        <p:spPr>
          <a:xfrm>
            <a:off x="3384550" y="1752600"/>
            <a:ext cx="3979863" cy="436563"/>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en-US" altLang="zh-CN" sz="2300" b="1" dirty="0">
                <a:solidFill>
                  <a:srgbClr val="FF0033"/>
                </a:solidFill>
                <a:latin typeface="Arial" panose="020B0604020202020204" pitchFamily="34" charset="0"/>
              </a:rPr>
              <a:t>The Next Industry Standard</a:t>
            </a:r>
            <a:endParaRPr lang="en-US" altLang="zh-CN" sz="1700" dirty="0">
              <a:solidFill>
                <a:srgbClr val="FF0033"/>
              </a:solidFill>
              <a:latin typeface="FranklinGothic"/>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a:spLocks noGrp="1"/>
          </p:cNvSpPr>
          <p:nvPr>
            <p:ph type="title"/>
          </p:nvPr>
        </p:nvSpPr>
        <p:spPr>
          <a:xfrm>
            <a:off x="685800" y="762000"/>
            <a:ext cx="7162800" cy="868363"/>
          </a:xfrm>
        </p:spPr>
        <p:txBody>
          <a:bodyPr vert="horz" wrap="square" lIns="86173" tIns="43087" rIns="86173" bIns="43087" anchor="t" anchorCtr="0"/>
          <a:p>
            <a:r>
              <a:rPr lang="en-US" altLang="zh-CN" dirty="0">
                <a:ea typeface="宋体" panose="02010600030101010101" pitchFamily="2" charset="-122"/>
              </a:rPr>
              <a:t>A Software Development Process</a:t>
            </a:r>
            <a:endParaRPr lang="en-US" altLang="zh-CN" dirty="0">
              <a:ea typeface="宋体" panose="02010600030101010101" pitchFamily="2" charset="-122"/>
            </a:endParaRPr>
          </a:p>
        </p:txBody>
      </p:sp>
      <p:sp>
        <p:nvSpPr>
          <p:cNvPr id="57347" name="Rectangle 3"/>
          <p:cNvSpPr/>
          <p:nvPr/>
        </p:nvSpPr>
        <p:spPr>
          <a:xfrm>
            <a:off x="669925" y="2043113"/>
            <a:ext cx="7312025" cy="2101850"/>
          </a:xfrm>
          <a:prstGeom prst="rect">
            <a:avLst/>
          </a:prstGeom>
          <a:noFill/>
          <a:ln w="9525">
            <a:noFill/>
          </a:ln>
        </p:spPr>
        <p:txBody>
          <a:bodyPr wrap="none" anchor="ctr" anchorCtr="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latin typeface="Arial" panose="020B0604020202020204" pitchFamily="34" charset="0"/>
            </a:endParaRPr>
          </a:p>
        </p:txBody>
      </p:sp>
      <p:sp>
        <p:nvSpPr>
          <p:cNvPr id="57348" name="Rectangle 4"/>
          <p:cNvSpPr/>
          <p:nvPr/>
        </p:nvSpPr>
        <p:spPr>
          <a:xfrm>
            <a:off x="1174750" y="5013325"/>
            <a:ext cx="6237288" cy="552450"/>
          </a:xfrm>
          <a:prstGeom prst="rect">
            <a:avLst/>
          </a:prstGeom>
          <a:noFill/>
          <a:ln w="12700">
            <a:noFill/>
          </a:ln>
        </p:spPr>
        <p:txBody>
          <a:bodyPr lIns="71811" tIns="35905" rIns="71811" bIns="35905">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r>
              <a:rPr lang="en-US" altLang="zh-CN" sz="1900" dirty="0">
                <a:latin typeface="Arial" panose="020B0604020202020204" pitchFamily="34" charset="0"/>
              </a:rPr>
              <a:t>Software development is the process of developing software from requirements.</a:t>
            </a:r>
            <a:endParaRPr lang="en-US" altLang="zh-CN" sz="1900" dirty="0">
              <a:latin typeface="Times New Roman" panose="02020603050405020304" pitchFamily="18" charset="0"/>
            </a:endParaRPr>
          </a:p>
        </p:txBody>
      </p:sp>
      <p:sp>
        <p:nvSpPr>
          <p:cNvPr id="57349" name="Rectangle 5"/>
          <p:cNvSpPr/>
          <p:nvPr/>
        </p:nvSpPr>
        <p:spPr>
          <a:xfrm>
            <a:off x="830263" y="2746375"/>
            <a:ext cx="1841500" cy="671513"/>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r>
              <a:rPr lang="en-US" altLang="zh-CN" sz="1700" b="1" dirty="0">
                <a:latin typeface="Arial" panose="020B0604020202020204" pitchFamily="34" charset="0"/>
              </a:rPr>
              <a:t>New or changed</a:t>
            </a:r>
            <a:endParaRPr lang="en-US" altLang="zh-CN" sz="1700" b="1" dirty="0">
              <a:latin typeface="Arial" panose="020B0604020202020204" pitchFamily="34" charset="0"/>
            </a:endParaRPr>
          </a:p>
          <a:p>
            <a:pPr marL="0" lvl="0" indent="0"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r>
              <a:rPr lang="en-US" altLang="zh-CN" sz="1700" b="1" dirty="0">
                <a:latin typeface="Arial" panose="020B0604020202020204" pitchFamily="34" charset="0"/>
              </a:rPr>
              <a:t>requirements</a:t>
            </a:r>
            <a:endParaRPr lang="en-US" altLang="zh-CN" sz="1700" b="1" dirty="0">
              <a:latin typeface="Arial" panose="020B0604020202020204" pitchFamily="34" charset="0"/>
            </a:endParaRPr>
          </a:p>
        </p:txBody>
      </p:sp>
      <p:sp>
        <p:nvSpPr>
          <p:cNvPr id="57350" name="Rectangle 6"/>
          <p:cNvSpPr/>
          <p:nvPr/>
        </p:nvSpPr>
        <p:spPr>
          <a:xfrm>
            <a:off x="5956300" y="2746375"/>
            <a:ext cx="1901825" cy="671513"/>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r>
              <a:rPr lang="en-US" altLang="zh-CN" sz="1700" b="1" dirty="0">
                <a:latin typeface="Arial" panose="020B0604020202020204" pitchFamily="34" charset="0"/>
              </a:rPr>
              <a:t>New or changed </a:t>
            </a:r>
            <a:endParaRPr lang="en-US" altLang="zh-CN" sz="1700" b="1" dirty="0">
              <a:latin typeface="Arial" panose="020B0604020202020204" pitchFamily="34" charset="0"/>
            </a:endParaRPr>
          </a:p>
          <a:p>
            <a:pPr marL="0" lvl="0" indent="0"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r>
              <a:rPr lang="en-US" altLang="zh-CN" sz="1700" b="1" dirty="0">
                <a:latin typeface="Arial" panose="020B0604020202020204" pitchFamily="34" charset="0"/>
              </a:rPr>
              <a:t>system</a:t>
            </a:r>
            <a:endParaRPr lang="en-US" altLang="zh-CN" sz="1700" b="1" dirty="0">
              <a:latin typeface="Arial" panose="020B0604020202020204" pitchFamily="34" charset="0"/>
            </a:endParaRPr>
          </a:p>
        </p:txBody>
      </p:sp>
      <p:sp>
        <p:nvSpPr>
          <p:cNvPr id="57351" name="Rectangle 7"/>
          <p:cNvSpPr/>
          <p:nvPr/>
        </p:nvSpPr>
        <p:spPr>
          <a:xfrm>
            <a:off x="2736850" y="2517775"/>
            <a:ext cx="3117850" cy="1150938"/>
          </a:xfrm>
          <a:prstGeom prst="rect">
            <a:avLst/>
          </a:prstGeom>
          <a:solidFill>
            <a:srgbClr val="FAFD00"/>
          </a:solidFill>
          <a:ln w="28575" cap="flat" cmpd="sng">
            <a:solidFill>
              <a:schemeClr val="tx1"/>
            </a:solidFill>
            <a:prstDash val="solid"/>
            <a:miter/>
            <a:headEnd type="none" w="med" len="med"/>
            <a:tailEnd type="none" w="med" len="med"/>
          </a:ln>
        </p:spPr>
        <p:txBody>
          <a:bodyPr wrap="none" anchor="ctr" anchorCtr="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latin typeface="Arial" panose="020B0604020202020204" pitchFamily="34" charset="0"/>
            </a:endParaRPr>
          </a:p>
        </p:txBody>
      </p:sp>
      <p:sp>
        <p:nvSpPr>
          <p:cNvPr id="57352" name="Rectangle 8"/>
          <p:cNvSpPr/>
          <p:nvPr/>
        </p:nvSpPr>
        <p:spPr>
          <a:xfrm>
            <a:off x="2662238" y="2506663"/>
            <a:ext cx="3276600" cy="1017587"/>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endParaRPr lang="zh-CN" altLang="en-US" sz="2300" b="1" dirty="0">
              <a:solidFill>
                <a:srgbClr val="000000"/>
              </a:solidFill>
              <a:latin typeface="Arial" panose="020B0604020202020204" pitchFamily="34" charset="0"/>
            </a:endParaRPr>
          </a:p>
          <a:p>
            <a:pPr marL="0" lvl="0" indent="0" algn="ctr"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r>
              <a:rPr lang="en-US" altLang="zh-CN" sz="2300" b="1" dirty="0">
                <a:solidFill>
                  <a:srgbClr val="000000"/>
                </a:solidFill>
                <a:latin typeface="Arial" panose="020B0604020202020204" pitchFamily="34" charset="0"/>
              </a:rPr>
              <a:t>Software Development</a:t>
            </a:r>
            <a:endParaRPr lang="en-US" altLang="zh-CN" sz="2300" b="1" dirty="0">
              <a:solidFill>
                <a:srgbClr val="000000"/>
              </a:solidFill>
              <a:latin typeface="Arial" panose="020B0604020202020204" pitchFamily="34" charset="0"/>
            </a:endParaRPr>
          </a:p>
          <a:p>
            <a:pPr marL="0" lvl="0" indent="0" algn="ctr"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r>
              <a:rPr lang="en-US" altLang="zh-CN" sz="2300" b="1" dirty="0">
                <a:solidFill>
                  <a:srgbClr val="000000"/>
                </a:solidFill>
                <a:latin typeface="Arial" panose="020B0604020202020204" pitchFamily="34" charset="0"/>
              </a:rPr>
              <a:t>Process</a:t>
            </a:r>
            <a:endParaRPr lang="en-US" altLang="zh-CN" sz="2300" b="1" dirty="0">
              <a:solidFill>
                <a:srgbClr val="000000"/>
              </a:solidFill>
              <a:latin typeface="Arial" panose="020B0604020202020204" pitchFamily="34" charset="0"/>
            </a:endParaRPr>
          </a:p>
        </p:txBody>
      </p:sp>
      <p:sp>
        <p:nvSpPr>
          <p:cNvPr id="57353" name="Line 9"/>
          <p:cNvSpPr/>
          <p:nvPr/>
        </p:nvSpPr>
        <p:spPr>
          <a:xfrm>
            <a:off x="850900" y="3082925"/>
            <a:ext cx="1865313" cy="0"/>
          </a:xfrm>
          <a:prstGeom prst="line">
            <a:avLst/>
          </a:prstGeom>
          <a:ln w="12700" cap="flat" cmpd="sng">
            <a:solidFill>
              <a:schemeClr val="tx1"/>
            </a:solidFill>
            <a:prstDash val="solid"/>
            <a:headEnd type="none" w="sm" len="sm"/>
            <a:tailEnd type="stealth" w="med" len="med"/>
          </a:ln>
        </p:spPr>
      </p:sp>
      <p:sp>
        <p:nvSpPr>
          <p:cNvPr id="57354" name="Line 10"/>
          <p:cNvSpPr/>
          <p:nvPr/>
        </p:nvSpPr>
        <p:spPr>
          <a:xfrm>
            <a:off x="5903913" y="3082925"/>
            <a:ext cx="1863725" cy="0"/>
          </a:xfrm>
          <a:prstGeom prst="line">
            <a:avLst/>
          </a:prstGeom>
          <a:ln w="12700" cap="flat" cmpd="sng">
            <a:solidFill>
              <a:schemeClr val="tx1"/>
            </a:solidFill>
            <a:prstDash val="solid"/>
            <a:headEnd type="none" w="sm" len="sm"/>
            <a:tailEnd type="stealth" w="med" len="med"/>
          </a:ln>
        </p:spPr>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3074"/>
          <p:cNvSpPr>
            <a:spLocks noGrp="1"/>
          </p:cNvSpPr>
          <p:nvPr>
            <p:ph type="title"/>
          </p:nvPr>
        </p:nvSpPr>
        <p:spPr/>
        <p:txBody>
          <a:bodyPr vert="horz" wrap="square" lIns="0" tIns="45720" rIns="0" bIns="0" anchor="b" anchorCtr="0"/>
          <a:p>
            <a:r>
              <a:rPr lang="zh-CN" altLang="en-US" dirty="0">
                <a:ea typeface="宋体" panose="02010600030101010101" pitchFamily="2" charset="-122"/>
              </a:rPr>
              <a:t>统一过程是用况驱动的</a:t>
            </a:r>
            <a:endParaRPr lang="zh-CN" altLang="en-US" dirty="0">
              <a:ea typeface="宋体" panose="02010600030101010101" pitchFamily="2" charset="-122"/>
            </a:endParaRPr>
          </a:p>
        </p:txBody>
      </p:sp>
      <p:sp>
        <p:nvSpPr>
          <p:cNvPr id="58371" name="Rectangle 3075"/>
          <p:cNvSpPr>
            <a:spLocks noGrp="1"/>
          </p:cNvSpPr>
          <p:nvPr>
            <p:ph idx="1"/>
          </p:nvPr>
        </p:nvSpPr>
        <p:spPr>
          <a:xfrm>
            <a:off x="666750" y="2152650"/>
            <a:ext cx="7796213" cy="3705225"/>
          </a:xfrm>
        </p:spPr>
        <p:txBody>
          <a:bodyPr vert="horz" wrap="square" lIns="91440" tIns="45720" rIns="91440" bIns="45720" anchor="t" anchorCtr="0"/>
          <a:p>
            <a:r>
              <a:rPr lang="zh-CN" altLang="en-US" dirty="0"/>
              <a:t>用况模型(</a:t>
            </a:r>
            <a:r>
              <a:rPr lang="en-US" altLang="zh-CN" dirty="0"/>
              <a:t>use case model)</a:t>
            </a:r>
            <a:r>
              <a:rPr lang="zh-CN" altLang="en-US" dirty="0"/>
              <a:t>要素</a:t>
            </a:r>
            <a:r>
              <a:rPr lang="en-US" altLang="zh-CN" dirty="0"/>
              <a:t>:</a:t>
            </a:r>
            <a:endParaRPr lang="en-US" altLang="zh-CN" dirty="0"/>
          </a:p>
          <a:p>
            <a:pPr lvl="1"/>
            <a:r>
              <a:rPr lang="zh-CN" altLang="en-US" dirty="0"/>
              <a:t>用户（</a:t>
            </a:r>
            <a:r>
              <a:rPr lang="en-US" altLang="zh-CN" dirty="0"/>
              <a:t>user）</a:t>
            </a:r>
            <a:endParaRPr lang="en-US" altLang="zh-CN" dirty="0"/>
          </a:p>
          <a:p>
            <a:pPr lvl="1"/>
            <a:r>
              <a:rPr lang="zh-CN" altLang="en-US" dirty="0"/>
              <a:t>用况（</a:t>
            </a:r>
            <a:r>
              <a:rPr lang="en-US" altLang="zh-CN" dirty="0"/>
              <a:t>use case）</a:t>
            </a:r>
            <a:endParaRPr lang="en-US" altLang="zh-CN" dirty="0"/>
          </a:p>
          <a:p>
            <a:pPr lvl="1"/>
            <a:r>
              <a:rPr lang="zh-CN" altLang="en-US" dirty="0"/>
              <a:t>动作（</a:t>
            </a:r>
            <a:r>
              <a:rPr lang="en-US" altLang="zh-CN" dirty="0"/>
              <a:t>action）</a:t>
            </a:r>
            <a:endParaRPr lang="en-US" altLang="zh-CN" dirty="0"/>
          </a:p>
          <a:p>
            <a:r>
              <a:rPr lang="zh-CN" altLang="en-US" dirty="0"/>
              <a:t>用况驱动（</a:t>
            </a:r>
            <a:r>
              <a:rPr lang="en-US" altLang="zh-CN" dirty="0"/>
              <a:t>use-case driven）：</a:t>
            </a:r>
            <a:r>
              <a:rPr lang="zh-CN" altLang="en-US" dirty="0"/>
              <a:t>用况可以驱动开发过程：用况不只是确定系统需求的工具，还能驱动系统设计、实现和测试的进行。</a:t>
            </a:r>
            <a:endParaRPr lang="zh-CN" altLang="en-US" dirty="0"/>
          </a:p>
          <a:p>
            <a:r>
              <a:rPr lang="zh-CN" altLang="en-US" dirty="0"/>
              <a:t>不能孤立地选择用况</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2"/>
          <p:cNvSpPr>
            <a:spLocks noGrp="1"/>
          </p:cNvSpPr>
          <p:nvPr>
            <p:ph type="title"/>
          </p:nvPr>
        </p:nvSpPr>
        <p:spPr/>
        <p:txBody>
          <a:bodyPr vert="horz" wrap="square" lIns="0" tIns="45720" rIns="0" bIns="0" anchor="b" anchorCtr="0"/>
          <a:p>
            <a:r>
              <a:rPr lang="zh-CN" altLang="en-US" dirty="0">
                <a:ea typeface="宋体" panose="02010600030101010101" pitchFamily="2" charset="-122"/>
              </a:rPr>
              <a:t>统一过程是以构架为中心的</a:t>
            </a:r>
            <a:endParaRPr lang="zh-CN" altLang="en-US" dirty="0">
              <a:ea typeface="宋体" panose="02010600030101010101" pitchFamily="2" charset="-122"/>
            </a:endParaRPr>
          </a:p>
        </p:txBody>
      </p:sp>
      <p:sp>
        <p:nvSpPr>
          <p:cNvPr id="59395" name="Rectangle 3"/>
          <p:cNvSpPr>
            <a:spLocks noGrp="1"/>
          </p:cNvSpPr>
          <p:nvPr>
            <p:ph idx="1"/>
          </p:nvPr>
        </p:nvSpPr>
        <p:spPr>
          <a:xfrm>
            <a:off x="666750" y="2152650"/>
            <a:ext cx="7796213" cy="3990975"/>
          </a:xfrm>
        </p:spPr>
        <p:txBody>
          <a:bodyPr vert="horz" wrap="square" lIns="91440" tIns="45720" rIns="91440" bIns="45720" anchor="t" anchorCtr="0"/>
          <a:p>
            <a:r>
              <a:rPr lang="zh-CN" altLang="en-US" dirty="0"/>
              <a:t>软件构架包含了系统中最重要的静态和动态特征</a:t>
            </a:r>
            <a:endParaRPr lang="zh-CN" altLang="en-US" dirty="0"/>
          </a:p>
          <a:p>
            <a:r>
              <a:rPr lang="zh-CN" altLang="en-US" dirty="0"/>
              <a:t>构架刻画了系统的整体设计，突出系统的重要特征</a:t>
            </a:r>
            <a:endParaRPr lang="zh-CN" altLang="en-US" dirty="0"/>
          </a:p>
          <a:p>
            <a:r>
              <a:rPr lang="zh-CN" altLang="en-US" dirty="0"/>
              <a:t>构架的价值依赖于执行该任务的人的素质</a:t>
            </a:r>
            <a:endParaRPr lang="zh-CN" altLang="en-US" dirty="0"/>
          </a:p>
          <a:p>
            <a:r>
              <a:rPr lang="zh-CN" altLang="en-US" dirty="0"/>
              <a:t>过程可以帮助构架设计师确定正确的目标</a:t>
            </a:r>
            <a:endParaRPr lang="zh-CN" altLang="en-US" dirty="0"/>
          </a:p>
          <a:p>
            <a:r>
              <a:rPr lang="zh-CN" altLang="en-US" dirty="0"/>
              <a:t>用况和构架的关系：</a:t>
            </a:r>
            <a:endParaRPr lang="zh-CN" altLang="en-US" dirty="0"/>
          </a:p>
          <a:p>
            <a:pPr lvl="1"/>
            <a:r>
              <a:rPr lang="zh-CN" altLang="en-US" dirty="0"/>
              <a:t>用况对应功能</a:t>
            </a:r>
            <a:endParaRPr lang="en-US" altLang="zh-CN" dirty="0"/>
          </a:p>
          <a:p>
            <a:pPr lvl="1"/>
            <a:r>
              <a:rPr lang="zh-CN" altLang="en-US" dirty="0"/>
              <a:t>构架对应表现形式</a:t>
            </a:r>
            <a:endParaRPr lang="en-US" altLang="zh-CN" dirty="0"/>
          </a:p>
          <a:p>
            <a:pPr lvl="1"/>
            <a:r>
              <a:rPr lang="zh-CN" altLang="en-US" dirty="0"/>
              <a:t>用况和构架相互影响，并必须进化</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2"/>
          <p:cNvSpPr>
            <a:spLocks noGrp="1"/>
          </p:cNvSpPr>
          <p:nvPr>
            <p:ph type="title"/>
          </p:nvPr>
        </p:nvSpPr>
        <p:spPr/>
        <p:txBody>
          <a:bodyPr vert="horz" wrap="square" lIns="0" tIns="45720" rIns="0" bIns="0" anchor="b" anchorCtr="0"/>
          <a:p>
            <a:r>
              <a:rPr lang="zh-CN" altLang="en-US" dirty="0">
                <a:ea typeface="宋体" panose="02010600030101010101" pitchFamily="2" charset="-122"/>
              </a:rPr>
              <a:t>统一过程是以构架为中心的</a:t>
            </a:r>
            <a:endParaRPr lang="zh-CN" altLang="en-US" dirty="0">
              <a:ea typeface="宋体" panose="02010600030101010101" pitchFamily="2" charset="-122"/>
            </a:endParaRPr>
          </a:p>
        </p:txBody>
      </p:sp>
      <p:sp>
        <p:nvSpPr>
          <p:cNvPr id="60419" name="Rectangle 3"/>
          <p:cNvSpPr>
            <a:spLocks noGrp="1"/>
          </p:cNvSpPr>
          <p:nvPr>
            <p:ph idx="1"/>
          </p:nvPr>
        </p:nvSpPr>
        <p:spPr>
          <a:xfrm>
            <a:off x="666750" y="2152650"/>
            <a:ext cx="7796213" cy="3633788"/>
          </a:xfrm>
        </p:spPr>
        <p:txBody>
          <a:bodyPr vert="horz" wrap="square" lIns="91440" tIns="45720" rIns="91440" bIns="45720" anchor="t" anchorCtr="0"/>
          <a:p>
            <a:r>
              <a:rPr lang="zh-CN" altLang="en-US" dirty="0"/>
              <a:t>构架设计师应遵循的四个步骤：</a:t>
            </a:r>
            <a:endParaRPr lang="zh-CN" altLang="en-US" dirty="0"/>
          </a:p>
          <a:p>
            <a:pPr lvl="1"/>
            <a:r>
              <a:rPr lang="zh-CN" altLang="en-US" dirty="0"/>
              <a:t>针对通用用况，创建一个粗略的构架轮廓</a:t>
            </a:r>
            <a:endParaRPr lang="zh-CN" altLang="en-US" dirty="0"/>
          </a:p>
          <a:p>
            <a:pPr lvl="1"/>
            <a:r>
              <a:rPr lang="zh-CN" altLang="en-US" dirty="0"/>
              <a:t>处理已经确定的重要用况子集</a:t>
            </a:r>
            <a:endParaRPr lang="zh-CN" altLang="en-US" dirty="0"/>
          </a:p>
          <a:p>
            <a:pPr lvl="1"/>
            <a:r>
              <a:rPr lang="zh-CN" altLang="en-US" dirty="0"/>
              <a:t>用况完善</a:t>
            </a:r>
            <a:endParaRPr lang="zh-CN" altLang="en-US" dirty="0"/>
          </a:p>
          <a:p>
            <a:pPr lvl="1"/>
            <a:r>
              <a:rPr lang="zh-CN" altLang="en-US" dirty="0"/>
              <a:t>继续上述过程…</a:t>
            </a:r>
            <a:endParaRPr lang="zh-CN" altLang="en-US" dirty="0"/>
          </a:p>
          <a:p>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a:spLocks noGrp="1"/>
          </p:cNvSpPr>
          <p:nvPr>
            <p:ph type="title"/>
          </p:nvPr>
        </p:nvSpPr>
        <p:spPr>
          <a:xfrm>
            <a:off x="457200" y="571500"/>
            <a:ext cx="8229600" cy="1000125"/>
          </a:xfrm>
        </p:spPr>
        <p:txBody>
          <a:bodyPr vert="horz" wrap="square" lIns="0" tIns="45720" rIns="0" bIns="0" anchor="b" anchorCtr="0"/>
          <a:p>
            <a:r>
              <a:rPr lang="zh-CN" altLang="en-US" dirty="0">
                <a:ea typeface="宋体" panose="02010600030101010101" pitchFamily="2" charset="-122"/>
              </a:rPr>
              <a:t>统一过程是迭代和增量的</a:t>
            </a:r>
            <a:endParaRPr lang="zh-CN" altLang="en-US" dirty="0">
              <a:ea typeface="宋体" panose="02010600030101010101" pitchFamily="2" charset="-122"/>
            </a:endParaRPr>
          </a:p>
        </p:txBody>
      </p:sp>
      <p:sp>
        <p:nvSpPr>
          <p:cNvPr id="61443" name="Rectangle 3"/>
          <p:cNvSpPr>
            <a:spLocks noGrp="1"/>
          </p:cNvSpPr>
          <p:nvPr>
            <p:ph idx="1"/>
          </p:nvPr>
        </p:nvSpPr>
        <p:spPr>
          <a:xfrm>
            <a:off x="666750" y="1857375"/>
            <a:ext cx="7796213" cy="4232275"/>
          </a:xfrm>
        </p:spPr>
        <p:txBody>
          <a:bodyPr vert="horz" wrap="square" lIns="91440" tIns="45720" rIns="91440" bIns="45720" anchor="t" anchorCtr="0"/>
          <a:p>
            <a:r>
              <a:rPr lang="zh-CN" altLang="en-US" dirty="0"/>
              <a:t>划分为袖珍项目（</a:t>
            </a:r>
            <a:r>
              <a:rPr lang="en-US" altLang="zh-CN" dirty="0"/>
              <a:t>mini-project）:</a:t>
            </a:r>
            <a:r>
              <a:rPr lang="zh-CN" altLang="en-US" dirty="0"/>
              <a:t>一个增量的迭代过程</a:t>
            </a:r>
            <a:endParaRPr lang="zh-CN" altLang="en-US" dirty="0"/>
          </a:p>
          <a:p>
            <a:r>
              <a:rPr lang="zh-CN" altLang="en-US" dirty="0"/>
              <a:t>迭代是指工作流中的步骤</a:t>
            </a:r>
            <a:r>
              <a:rPr lang="en-US" altLang="zh-CN" dirty="0"/>
              <a:t>,</a:t>
            </a:r>
            <a:r>
              <a:rPr lang="zh-CN" altLang="en-US" dirty="0"/>
              <a:t>迭代过程必须是受控的</a:t>
            </a:r>
            <a:endParaRPr lang="zh-CN" altLang="en-US" dirty="0"/>
          </a:p>
          <a:p>
            <a:r>
              <a:rPr lang="zh-CN" altLang="en-US" dirty="0"/>
              <a:t>目标：处理一组过程</a:t>
            </a:r>
            <a:r>
              <a:rPr lang="en-US" altLang="zh-CN" dirty="0"/>
              <a:t>,</a:t>
            </a:r>
            <a:r>
              <a:rPr lang="zh-CN" altLang="en-US" dirty="0"/>
              <a:t>风险分析</a:t>
            </a:r>
            <a:endParaRPr lang="zh-CN" altLang="en-US" dirty="0"/>
          </a:p>
          <a:p>
            <a:r>
              <a:rPr lang="zh-CN" altLang="en-US" dirty="0"/>
              <a:t>做法：</a:t>
            </a:r>
            <a:endParaRPr lang="zh-CN" altLang="en-US" dirty="0"/>
          </a:p>
          <a:p>
            <a:pPr lvl="1"/>
            <a:r>
              <a:rPr lang="zh-CN" altLang="en-US" dirty="0"/>
              <a:t>标识与描述用况</a:t>
            </a:r>
            <a:endParaRPr lang="zh-CN" altLang="en-US" dirty="0"/>
          </a:p>
          <a:p>
            <a:pPr lvl="1"/>
            <a:r>
              <a:rPr lang="zh-CN" altLang="en-US" dirty="0"/>
              <a:t>选定构架创建设计</a:t>
            </a:r>
            <a:endParaRPr lang="zh-CN" altLang="en-US" dirty="0"/>
          </a:p>
          <a:p>
            <a:pPr lvl="1"/>
            <a:r>
              <a:rPr lang="zh-CN" altLang="en-US" dirty="0"/>
              <a:t>选择构件实现设计</a:t>
            </a:r>
            <a:endParaRPr lang="zh-CN" altLang="en-US" dirty="0"/>
          </a:p>
          <a:p>
            <a:pPr lvl="1"/>
            <a:r>
              <a:rPr lang="zh-CN" altLang="en-US" dirty="0"/>
              <a:t>验证</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2"/>
          <p:cNvSpPr>
            <a:spLocks noGrp="1"/>
          </p:cNvSpPr>
          <p:nvPr>
            <p:ph type="title"/>
          </p:nvPr>
        </p:nvSpPr>
        <p:spPr>
          <a:xfrm>
            <a:off x="571500" y="781050"/>
            <a:ext cx="7858125" cy="1004888"/>
          </a:xfrm>
        </p:spPr>
        <p:txBody>
          <a:bodyPr vert="horz" wrap="square" lIns="86173" tIns="43087" rIns="86173" bIns="43087" anchor="t" anchorCtr="0"/>
          <a:p>
            <a:r>
              <a:rPr lang="en-US" altLang="zh-CN" sz="4400" dirty="0">
                <a:ea typeface="宋体" panose="02010600030101010101" pitchFamily="2" charset="-122"/>
              </a:rPr>
              <a:t>Phases in the Software Lifecycle</a:t>
            </a:r>
            <a:endParaRPr lang="en-US" altLang="zh-CN" sz="4400" dirty="0">
              <a:ea typeface="宋体" panose="02010600030101010101" pitchFamily="2" charset="-122"/>
            </a:endParaRPr>
          </a:p>
        </p:txBody>
      </p:sp>
      <p:sp>
        <p:nvSpPr>
          <p:cNvPr id="62467" name="Rectangle 3"/>
          <p:cNvSpPr/>
          <p:nvPr/>
        </p:nvSpPr>
        <p:spPr>
          <a:xfrm>
            <a:off x="914400" y="3810000"/>
            <a:ext cx="7362825" cy="2068513"/>
          </a:xfrm>
          <a:prstGeom prst="rect">
            <a:avLst/>
          </a:prstGeom>
          <a:noFill/>
          <a:ln w="9525">
            <a:noFill/>
          </a:ln>
        </p:spPr>
        <p:txBody>
          <a:bodyPr lIns="0" tIns="0" rIns="0" bIns="0">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r>
              <a:rPr lang="en-US" altLang="zh-CN" sz="1800" dirty="0">
                <a:latin typeface="Arial" panose="020B0604020202020204" pitchFamily="34" charset="0"/>
              </a:rPr>
              <a:t>The Unified Process has four phases:</a:t>
            </a:r>
            <a:endParaRPr lang="en-US" altLang="zh-CN" sz="2300" dirty="0">
              <a:latin typeface="Arial" panose="020B0604020202020204" pitchFamily="34" charset="0"/>
            </a:endParaRPr>
          </a:p>
          <a:p>
            <a:pPr marL="449580" lvl="1" indent="-269875" defTabSz="862330" eaLnBrk="1" hangingPunct="1">
              <a:spcBef>
                <a:spcPct val="0"/>
              </a:spcBef>
              <a:buClrTx/>
              <a:buSzTx/>
              <a:buFontTx/>
              <a:buChar char="•"/>
              <a:tabLst>
                <a:tab pos="269875" algn="l"/>
                <a:tab pos="538480" algn="l"/>
                <a:tab pos="808355" algn="l"/>
                <a:tab pos="1078230" algn="l"/>
                <a:tab pos="1346200" algn="l"/>
                <a:tab pos="1616075" algn="l"/>
                <a:tab pos="1884680" algn="l"/>
                <a:tab pos="2154555" algn="l"/>
              </a:tabLst>
            </a:pPr>
            <a:r>
              <a:rPr lang="en-US" altLang="zh-CN" sz="2000" b="1" dirty="0">
                <a:latin typeface="Arial" panose="020B0604020202020204" pitchFamily="34" charset="0"/>
              </a:rPr>
              <a:t>Inception</a:t>
            </a:r>
            <a:r>
              <a:rPr lang="en-US" altLang="zh-CN" sz="2000" dirty="0">
                <a:latin typeface="Arial" panose="020B0604020202020204" pitchFamily="34" charset="0"/>
              </a:rPr>
              <a:t> —Defining the scope of the project</a:t>
            </a:r>
            <a:endParaRPr lang="en-US" altLang="zh-CN" sz="2000" dirty="0">
              <a:latin typeface="Arial" panose="020B0604020202020204" pitchFamily="34" charset="0"/>
            </a:endParaRPr>
          </a:p>
          <a:p>
            <a:pPr marL="449580" lvl="1" indent="-269875" defTabSz="862330" eaLnBrk="1" hangingPunct="1">
              <a:spcBef>
                <a:spcPct val="0"/>
              </a:spcBef>
              <a:buClrTx/>
              <a:buSzTx/>
              <a:buFontTx/>
              <a:buChar char="•"/>
              <a:tabLst>
                <a:tab pos="269875" algn="l"/>
                <a:tab pos="538480" algn="l"/>
                <a:tab pos="808355" algn="l"/>
                <a:tab pos="1078230" algn="l"/>
                <a:tab pos="1346200" algn="l"/>
                <a:tab pos="1616075" algn="l"/>
                <a:tab pos="1884680" algn="l"/>
                <a:tab pos="2154555" algn="l"/>
              </a:tabLst>
            </a:pPr>
            <a:r>
              <a:rPr lang="en-US" altLang="zh-CN" sz="2000" b="1" dirty="0">
                <a:latin typeface="Arial" panose="020B0604020202020204" pitchFamily="34" charset="0"/>
              </a:rPr>
              <a:t>Elaboration</a:t>
            </a:r>
            <a:r>
              <a:rPr lang="en-US" altLang="zh-CN" sz="2000" dirty="0">
                <a:latin typeface="Arial" panose="020B0604020202020204" pitchFamily="34" charset="0"/>
              </a:rPr>
              <a:t> —Planning, specifying features and designing architecture</a:t>
            </a:r>
            <a:endParaRPr lang="en-US" altLang="zh-CN" sz="2000" dirty="0">
              <a:latin typeface="Arial" panose="020B0604020202020204" pitchFamily="34" charset="0"/>
            </a:endParaRPr>
          </a:p>
          <a:p>
            <a:pPr marL="449580" lvl="1" indent="-269875" defTabSz="862330" eaLnBrk="1" hangingPunct="1">
              <a:spcBef>
                <a:spcPct val="0"/>
              </a:spcBef>
              <a:buClrTx/>
              <a:buSzTx/>
              <a:buFontTx/>
              <a:buChar char="•"/>
              <a:tabLst>
                <a:tab pos="269875" algn="l"/>
                <a:tab pos="538480" algn="l"/>
                <a:tab pos="808355" algn="l"/>
                <a:tab pos="1078230" algn="l"/>
                <a:tab pos="1346200" algn="l"/>
                <a:tab pos="1616075" algn="l"/>
                <a:tab pos="1884680" algn="l"/>
                <a:tab pos="2154555" algn="l"/>
              </a:tabLst>
            </a:pPr>
            <a:r>
              <a:rPr lang="en-US" altLang="zh-CN" sz="2000" b="1" dirty="0">
                <a:latin typeface="Arial" panose="020B0604020202020204" pitchFamily="34" charset="0"/>
              </a:rPr>
              <a:t>Construction</a:t>
            </a:r>
            <a:r>
              <a:rPr lang="en-US" altLang="zh-CN" sz="2000" dirty="0">
                <a:latin typeface="Arial" panose="020B0604020202020204" pitchFamily="34" charset="0"/>
              </a:rPr>
              <a:t> —Building the product</a:t>
            </a:r>
            <a:endParaRPr lang="en-US" altLang="zh-CN" sz="2000" dirty="0">
              <a:latin typeface="Arial" panose="020B0604020202020204" pitchFamily="34" charset="0"/>
            </a:endParaRPr>
          </a:p>
          <a:p>
            <a:pPr marL="449580" lvl="1" indent="-269875" defTabSz="862330" eaLnBrk="1" hangingPunct="1">
              <a:spcBef>
                <a:spcPct val="0"/>
              </a:spcBef>
              <a:buClrTx/>
              <a:buSzTx/>
              <a:buFontTx/>
              <a:buChar char="•"/>
              <a:tabLst>
                <a:tab pos="269875" algn="l"/>
                <a:tab pos="538480" algn="l"/>
                <a:tab pos="808355" algn="l"/>
                <a:tab pos="1078230" algn="l"/>
                <a:tab pos="1346200" algn="l"/>
                <a:tab pos="1616075" algn="l"/>
                <a:tab pos="1884680" algn="l"/>
                <a:tab pos="2154555" algn="l"/>
              </a:tabLst>
            </a:pPr>
            <a:r>
              <a:rPr lang="en-US" altLang="zh-CN" sz="2000" b="1" dirty="0">
                <a:latin typeface="Arial" panose="020B0604020202020204" pitchFamily="34" charset="0"/>
              </a:rPr>
              <a:t>Transition</a:t>
            </a:r>
            <a:r>
              <a:rPr lang="en-US" altLang="zh-CN" sz="2000" dirty="0">
                <a:latin typeface="Arial" panose="020B0604020202020204" pitchFamily="34" charset="0"/>
              </a:rPr>
              <a:t> —Transitioning the product into its user community</a:t>
            </a:r>
            <a:endParaRPr lang="en-US" altLang="zh-CN" sz="2000" dirty="0">
              <a:latin typeface="Arial" panose="020B0604020202020204" pitchFamily="34" charset="0"/>
            </a:endParaRPr>
          </a:p>
        </p:txBody>
      </p:sp>
      <p:sp>
        <p:nvSpPr>
          <p:cNvPr id="62468" name="Rectangle 4"/>
          <p:cNvSpPr/>
          <p:nvPr/>
        </p:nvSpPr>
        <p:spPr>
          <a:xfrm>
            <a:off x="1366838" y="2549525"/>
            <a:ext cx="6164262" cy="823913"/>
          </a:xfrm>
          <a:prstGeom prst="rect">
            <a:avLst/>
          </a:prstGeom>
          <a:noFill/>
          <a:ln w="9525">
            <a:noFill/>
          </a:ln>
        </p:spPr>
        <p:txBody>
          <a:bodyPr wrap="none" anchor="ctr" anchorCtr="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latin typeface="Arial" panose="020B0604020202020204" pitchFamily="34" charset="0"/>
            </a:endParaRPr>
          </a:p>
        </p:txBody>
      </p:sp>
      <p:sp>
        <p:nvSpPr>
          <p:cNvPr id="62469" name="Line 5"/>
          <p:cNvSpPr/>
          <p:nvPr/>
        </p:nvSpPr>
        <p:spPr>
          <a:xfrm>
            <a:off x="1873250" y="3297238"/>
            <a:ext cx="5246688" cy="0"/>
          </a:xfrm>
          <a:prstGeom prst="line">
            <a:avLst/>
          </a:prstGeom>
          <a:ln w="12700" cap="flat" cmpd="sng">
            <a:solidFill>
              <a:schemeClr val="tx1"/>
            </a:solidFill>
            <a:prstDash val="solid"/>
            <a:headEnd type="none" w="sm" len="sm"/>
            <a:tailEnd type="stealth" w="med" len="lg"/>
          </a:ln>
        </p:spPr>
      </p:sp>
      <p:sp>
        <p:nvSpPr>
          <p:cNvPr id="62470" name="Rectangle 6"/>
          <p:cNvSpPr/>
          <p:nvPr/>
        </p:nvSpPr>
        <p:spPr>
          <a:xfrm>
            <a:off x="4203700" y="3290888"/>
            <a:ext cx="487363" cy="284162"/>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spcBef>
                <a:spcPct val="0"/>
              </a:spcBef>
              <a:buClrTx/>
              <a:buSzTx/>
              <a:buFontTx/>
              <a:buNone/>
            </a:pPr>
            <a:r>
              <a:rPr lang="en-US" altLang="zh-CN" sz="1300" i="1" dirty="0">
                <a:latin typeface="Arial" panose="020B0604020202020204" pitchFamily="34" charset="0"/>
              </a:rPr>
              <a:t>time</a:t>
            </a:r>
            <a:endParaRPr lang="en-US" altLang="zh-CN" sz="1300" i="1" dirty="0">
              <a:latin typeface="Arial" panose="020B0604020202020204" pitchFamily="34" charset="0"/>
            </a:endParaRPr>
          </a:p>
        </p:txBody>
      </p:sp>
      <p:grpSp>
        <p:nvGrpSpPr>
          <p:cNvPr id="62471" name="Group 7"/>
          <p:cNvGrpSpPr/>
          <p:nvPr/>
        </p:nvGrpSpPr>
        <p:grpSpPr>
          <a:xfrm>
            <a:off x="1862138" y="2854325"/>
            <a:ext cx="5218112" cy="287338"/>
            <a:chOff x="1242" y="2056"/>
            <a:chExt cx="3481" cy="192"/>
          </a:xfrm>
        </p:grpSpPr>
        <p:sp>
          <p:nvSpPr>
            <p:cNvPr id="62477" name="Line 8"/>
            <p:cNvSpPr/>
            <p:nvPr/>
          </p:nvSpPr>
          <p:spPr>
            <a:xfrm>
              <a:off x="1246" y="2248"/>
              <a:ext cx="3477" cy="0"/>
            </a:xfrm>
            <a:prstGeom prst="line">
              <a:avLst/>
            </a:prstGeom>
            <a:ln w="25400" cap="flat" cmpd="sng">
              <a:solidFill>
                <a:schemeClr val="tx1"/>
              </a:solidFill>
              <a:prstDash val="solid"/>
              <a:headEnd type="none" w="sm" len="sm"/>
              <a:tailEnd type="none" w="sm" len="sm"/>
            </a:ln>
          </p:spPr>
        </p:sp>
        <p:sp>
          <p:nvSpPr>
            <p:cNvPr id="62478" name="Line 9"/>
            <p:cNvSpPr/>
            <p:nvPr/>
          </p:nvSpPr>
          <p:spPr>
            <a:xfrm flipV="1">
              <a:off x="2104" y="2065"/>
              <a:ext cx="0" cy="181"/>
            </a:xfrm>
            <a:prstGeom prst="line">
              <a:avLst/>
            </a:prstGeom>
            <a:ln w="25400" cap="flat" cmpd="sng">
              <a:solidFill>
                <a:schemeClr val="tx1"/>
              </a:solidFill>
              <a:prstDash val="solid"/>
              <a:headEnd type="none" w="sm" len="sm"/>
              <a:tailEnd type="none" w="sm" len="sm"/>
            </a:ln>
          </p:spPr>
        </p:sp>
        <p:sp>
          <p:nvSpPr>
            <p:cNvPr id="62479" name="Line 10"/>
            <p:cNvSpPr/>
            <p:nvPr/>
          </p:nvSpPr>
          <p:spPr>
            <a:xfrm flipV="1">
              <a:off x="2968" y="2065"/>
              <a:ext cx="0" cy="181"/>
            </a:xfrm>
            <a:prstGeom prst="line">
              <a:avLst/>
            </a:prstGeom>
            <a:ln w="25400" cap="flat" cmpd="sng">
              <a:solidFill>
                <a:schemeClr val="tx1"/>
              </a:solidFill>
              <a:prstDash val="solid"/>
              <a:headEnd type="none" w="sm" len="sm"/>
              <a:tailEnd type="none" w="sm" len="sm"/>
            </a:ln>
          </p:spPr>
        </p:sp>
        <p:sp>
          <p:nvSpPr>
            <p:cNvPr id="62480" name="Line 11"/>
            <p:cNvSpPr/>
            <p:nvPr/>
          </p:nvSpPr>
          <p:spPr>
            <a:xfrm flipV="1">
              <a:off x="3828" y="2062"/>
              <a:ext cx="0" cy="184"/>
            </a:xfrm>
            <a:prstGeom prst="line">
              <a:avLst/>
            </a:prstGeom>
            <a:ln w="25400" cap="flat" cmpd="sng">
              <a:solidFill>
                <a:schemeClr val="tx1"/>
              </a:solidFill>
              <a:prstDash val="solid"/>
              <a:headEnd type="none" w="sm" len="sm"/>
              <a:tailEnd type="none" w="sm" len="sm"/>
            </a:ln>
          </p:spPr>
        </p:sp>
        <p:sp>
          <p:nvSpPr>
            <p:cNvPr id="62481" name="Line 12"/>
            <p:cNvSpPr/>
            <p:nvPr/>
          </p:nvSpPr>
          <p:spPr>
            <a:xfrm flipV="1">
              <a:off x="4715" y="2065"/>
              <a:ext cx="0" cy="181"/>
            </a:xfrm>
            <a:prstGeom prst="line">
              <a:avLst/>
            </a:prstGeom>
            <a:ln w="25400" cap="flat" cmpd="sng">
              <a:solidFill>
                <a:schemeClr val="tx1"/>
              </a:solidFill>
              <a:prstDash val="solid"/>
              <a:headEnd type="none" w="sm" len="sm"/>
              <a:tailEnd type="none" w="sm" len="sm"/>
            </a:ln>
          </p:spPr>
        </p:sp>
        <p:sp>
          <p:nvSpPr>
            <p:cNvPr id="62482" name="Rectangle 13"/>
            <p:cNvSpPr/>
            <p:nvPr/>
          </p:nvSpPr>
          <p:spPr>
            <a:xfrm>
              <a:off x="1354" y="2056"/>
              <a:ext cx="590" cy="181"/>
            </a:xfrm>
            <a:prstGeom prst="rect">
              <a:avLst/>
            </a:prstGeom>
            <a:noFill/>
            <a:ln w="9525">
              <a:noFill/>
            </a:ln>
          </p:spPr>
          <p:txBody>
            <a:bodyPr wrap="none" lIns="72624" tIns="36313" rIns="72624" bIns="36313">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spcBef>
                  <a:spcPct val="0"/>
                </a:spcBef>
                <a:buClrTx/>
                <a:buSzTx/>
                <a:buFontTx/>
                <a:buNone/>
              </a:pPr>
              <a:r>
                <a:rPr lang="en-US" altLang="zh-CN" sz="1300" b="1" dirty="0">
                  <a:latin typeface="Arial" panose="020B0604020202020204" pitchFamily="34" charset="0"/>
                </a:rPr>
                <a:t>Inception</a:t>
              </a:r>
              <a:endParaRPr lang="en-US" altLang="zh-CN" sz="1300" b="1" dirty="0">
                <a:latin typeface="Arial" panose="020B0604020202020204" pitchFamily="34" charset="0"/>
              </a:endParaRPr>
            </a:p>
          </p:txBody>
        </p:sp>
        <p:sp>
          <p:nvSpPr>
            <p:cNvPr id="62483" name="Rectangle 14"/>
            <p:cNvSpPr/>
            <p:nvPr/>
          </p:nvSpPr>
          <p:spPr>
            <a:xfrm>
              <a:off x="2212" y="2056"/>
              <a:ext cx="705" cy="181"/>
            </a:xfrm>
            <a:prstGeom prst="rect">
              <a:avLst/>
            </a:prstGeom>
            <a:noFill/>
            <a:ln w="9525">
              <a:noFill/>
            </a:ln>
          </p:spPr>
          <p:txBody>
            <a:bodyPr wrap="none" lIns="72624" tIns="36313" rIns="72624" bIns="36313">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spcBef>
                  <a:spcPct val="0"/>
                </a:spcBef>
                <a:buClrTx/>
                <a:buSzTx/>
                <a:buFontTx/>
                <a:buNone/>
              </a:pPr>
              <a:r>
                <a:rPr lang="en-US" altLang="zh-CN" sz="1300" b="1" dirty="0">
                  <a:latin typeface="Arial" panose="020B0604020202020204" pitchFamily="34" charset="0"/>
                </a:rPr>
                <a:t>Elaboration</a:t>
              </a:r>
              <a:endParaRPr lang="en-US" altLang="zh-CN" sz="1300" b="1" dirty="0">
                <a:latin typeface="Arial" panose="020B0604020202020204" pitchFamily="34" charset="0"/>
              </a:endParaRPr>
            </a:p>
          </p:txBody>
        </p:sp>
        <p:sp>
          <p:nvSpPr>
            <p:cNvPr id="62484" name="Rectangle 15"/>
            <p:cNvSpPr/>
            <p:nvPr/>
          </p:nvSpPr>
          <p:spPr>
            <a:xfrm>
              <a:off x="2985" y="2056"/>
              <a:ext cx="786" cy="181"/>
            </a:xfrm>
            <a:prstGeom prst="rect">
              <a:avLst/>
            </a:prstGeom>
            <a:noFill/>
            <a:ln w="9525">
              <a:noFill/>
            </a:ln>
          </p:spPr>
          <p:txBody>
            <a:bodyPr wrap="none" lIns="72624" tIns="36313" rIns="72624" bIns="36313">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spcBef>
                  <a:spcPct val="0"/>
                </a:spcBef>
                <a:buClrTx/>
                <a:buSzTx/>
                <a:buFontTx/>
                <a:buNone/>
              </a:pPr>
              <a:r>
                <a:rPr lang="en-US" altLang="zh-CN" sz="1300" b="1" dirty="0">
                  <a:latin typeface="Arial" panose="020B0604020202020204" pitchFamily="34" charset="0"/>
                </a:rPr>
                <a:t>Construction</a:t>
              </a:r>
              <a:endParaRPr lang="en-US" altLang="zh-CN" sz="1300" b="1" dirty="0">
                <a:latin typeface="Arial" panose="020B0604020202020204" pitchFamily="34" charset="0"/>
              </a:endParaRPr>
            </a:p>
          </p:txBody>
        </p:sp>
        <p:sp>
          <p:nvSpPr>
            <p:cNvPr id="62485" name="Rectangle 16"/>
            <p:cNvSpPr/>
            <p:nvPr/>
          </p:nvSpPr>
          <p:spPr>
            <a:xfrm>
              <a:off x="3945" y="2056"/>
              <a:ext cx="632" cy="181"/>
            </a:xfrm>
            <a:prstGeom prst="rect">
              <a:avLst/>
            </a:prstGeom>
            <a:noFill/>
            <a:ln w="9525">
              <a:noFill/>
            </a:ln>
          </p:spPr>
          <p:txBody>
            <a:bodyPr wrap="none" lIns="72624" tIns="36313" rIns="72624" bIns="36313">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spcBef>
                  <a:spcPct val="0"/>
                </a:spcBef>
                <a:buClrTx/>
                <a:buSzTx/>
                <a:buFontTx/>
                <a:buNone/>
              </a:pPr>
              <a:r>
                <a:rPr lang="en-US" altLang="zh-CN" sz="1300" b="1" dirty="0">
                  <a:latin typeface="Arial" panose="020B0604020202020204" pitchFamily="34" charset="0"/>
                </a:rPr>
                <a:t>Transition</a:t>
              </a:r>
              <a:endParaRPr lang="en-US" altLang="zh-CN" sz="1300" b="1" dirty="0">
                <a:latin typeface="Arial" panose="020B0604020202020204" pitchFamily="34" charset="0"/>
              </a:endParaRPr>
            </a:p>
          </p:txBody>
        </p:sp>
        <p:sp>
          <p:nvSpPr>
            <p:cNvPr id="62486" name="Line 17"/>
            <p:cNvSpPr/>
            <p:nvPr/>
          </p:nvSpPr>
          <p:spPr>
            <a:xfrm flipV="1">
              <a:off x="1242" y="2059"/>
              <a:ext cx="0" cy="181"/>
            </a:xfrm>
            <a:prstGeom prst="line">
              <a:avLst/>
            </a:prstGeom>
            <a:ln w="25400" cap="flat" cmpd="sng">
              <a:solidFill>
                <a:schemeClr val="tx1"/>
              </a:solidFill>
              <a:prstDash val="solid"/>
              <a:headEnd type="none" w="sm" len="sm"/>
              <a:tailEnd type="none" w="sm" len="sm"/>
            </a:ln>
          </p:spPr>
        </p:sp>
      </p:grpSp>
      <p:sp>
        <p:nvSpPr>
          <p:cNvPr id="62472" name="Rectangle 18"/>
          <p:cNvSpPr/>
          <p:nvPr/>
        </p:nvSpPr>
        <p:spPr>
          <a:xfrm>
            <a:off x="619125" y="1905000"/>
            <a:ext cx="1527175" cy="325438"/>
          </a:xfrm>
          <a:prstGeom prst="rect">
            <a:avLst/>
          </a:prstGeom>
          <a:noFill/>
          <a:ln w="9525">
            <a:noFill/>
          </a:ln>
        </p:spPr>
        <p:txBody>
          <a:bodyPr wrap="none"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defTabSz="862330" eaLnBrk="1" hangingPunct="1">
              <a:lnSpc>
                <a:spcPts val="1890"/>
              </a:lnSpc>
              <a:spcBef>
                <a:spcPts val="850"/>
              </a:spcBef>
              <a:buClrTx/>
              <a:buSzTx/>
              <a:buFontTx/>
              <a:buNone/>
              <a:tabLst>
                <a:tab pos="269875" algn="l"/>
                <a:tab pos="538480" algn="l"/>
                <a:tab pos="808355" algn="l"/>
                <a:tab pos="1078230" algn="l"/>
                <a:tab pos="1346200" algn="l"/>
                <a:tab pos="1616075" algn="l"/>
                <a:tab pos="1884680" algn="l"/>
                <a:tab pos="2154555" algn="l"/>
              </a:tabLst>
            </a:pPr>
            <a:r>
              <a:rPr lang="en-US" altLang="zh-CN" sz="1300" b="1" dirty="0">
                <a:latin typeface="Arial" panose="020B0604020202020204" pitchFamily="34" charset="0"/>
              </a:rPr>
              <a:t>Major milestones</a:t>
            </a:r>
            <a:endParaRPr lang="en-US" altLang="zh-CN" sz="1300" b="1" dirty="0">
              <a:latin typeface="Arial" panose="020B0604020202020204" pitchFamily="34" charset="0"/>
            </a:endParaRPr>
          </a:p>
        </p:txBody>
      </p:sp>
      <p:sp>
        <p:nvSpPr>
          <p:cNvPr id="62473" name="Arc 19"/>
          <p:cNvSpPr/>
          <p:nvPr/>
        </p:nvSpPr>
        <p:spPr>
          <a:xfrm>
            <a:off x="2232025" y="1905000"/>
            <a:ext cx="4824413" cy="827088"/>
          </a:xfrm>
          <a:custGeom>
            <a:avLst/>
            <a:gdLst>
              <a:gd name="txL" fmla="*/ 0 w 21600"/>
              <a:gd name="txT" fmla="*/ 0 h 21600"/>
              <a:gd name="txR" fmla="*/ 21600 w 21600"/>
              <a:gd name="txB" fmla="*/ 21600 h 21600"/>
            </a:gdLst>
            <a:ahLst/>
            <a:cxnLst>
              <a:cxn ang="0">
                <a:pos x="2147483646" y="0"/>
              </a:cxn>
              <a:cxn ang="0">
                <a:pos x="2147483646" y="2147483646"/>
              </a:cxn>
              <a:cxn ang="0">
                <a:pos x="0" y="2147483646"/>
              </a:cxn>
            </a:cxnLst>
            <a:rect l="txL" t="txT" r="txR" b="txB"/>
            <a:pathLst>
              <a:path w="21600" h="21600" fill="none">
                <a:moveTo>
                  <a:pt x="19" y="0"/>
                </a:moveTo>
                <a:cubicBezTo>
                  <a:pt x="11941" y="11"/>
                  <a:pt x="21600" y="9678"/>
                  <a:pt x="21600" y="21600"/>
                </a:cubicBezTo>
              </a:path>
              <a:path w="21600" h="21600" stroke="0">
                <a:moveTo>
                  <a:pt x="19" y="0"/>
                </a:moveTo>
                <a:cubicBezTo>
                  <a:pt x="11941" y="11"/>
                  <a:pt x="21600" y="9678"/>
                  <a:pt x="21600" y="21600"/>
                </a:cubicBezTo>
                <a:lnTo>
                  <a:pt x="0" y="21600"/>
                </a:lnTo>
                <a:lnTo>
                  <a:pt x="19" y="0"/>
                </a:lnTo>
                <a:close/>
              </a:path>
            </a:pathLst>
          </a:custGeom>
          <a:noFill/>
          <a:ln w="28575" cap="rnd" cmpd="sng">
            <a:solidFill>
              <a:schemeClr val="tx2">
                <a:alpha val="100000"/>
              </a:schemeClr>
            </a:solidFill>
            <a:prstDash val="solid"/>
            <a:round/>
            <a:headEnd type="none" w="sm" len="sm"/>
            <a:tailEnd type="stealth" w="med" len="med"/>
          </a:ln>
        </p:spPr>
        <p:txBody>
          <a:bodyPr/>
          <a:p>
            <a:endParaRPr lang="zh-CN" altLang="en-US"/>
          </a:p>
        </p:txBody>
      </p:sp>
      <p:sp>
        <p:nvSpPr>
          <p:cNvPr id="62474" name="Arc 20"/>
          <p:cNvSpPr/>
          <p:nvPr/>
        </p:nvSpPr>
        <p:spPr>
          <a:xfrm>
            <a:off x="2260600" y="2049463"/>
            <a:ext cx="3475038" cy="690562"/>
          </a:xfrm>
          <a:custGeom>
            <a:avLst/>
            <a:gdLst>
              <a:gd name="txL" fmla="*/ 0 w 21600"/>
              <a:gd name="txT" fmla="*/ 0 h 21600"/>
              <a:gd name="txR" fmla="*/ 21600 w 21600"/>
              <a:gd name="txB" fmla="*/ 21600 h 21600"/>
            </a:gdLst>
            <a:ahLst/>
            <a:cxnLst>
              <a:cxn ang="0">
                <a:pos x="2147483646" y="0"/>
              </a:cxn>
              <a:cxn ang="0">
                <a:pos x="2147483646" y="2147483646"/>
              </a:cxn>
              <a:cxn ang="0">
                <a:pos x="0" y="2147483646"/>
              </a:cxn>
            </a:cxnLst>
            <a:rect l="txL" t="txT" r="txR" b="txB"/>
            <a:pathLst>
              <a:path w="21600" h="21600" fill="none">
                <a:moveTo>
                  <a:pt x="18" y="0"/>
                </a:moveTo>
                <a:cubicBezTo>
                  <a:pt x="11940" y="10"/>
                  <a:pt x="21600" y="9678"/>
                  <a:pt x="21600" y="21600"/>
                </a:cubicBezTo>
              </a:path>
              <a:path w="21600" h="21600" stroke="0">
                <a:moveTo>
                  <a:pt x="18" y="0"/>
                </a:moveTo>
                <a:cubicBezTo>
                  <a:pt x="11940" y="10"/>
                  <a:pt x="21600" y="9678"/>
                  <a:pt x="21600" y="21600"/>
                </a:cubicBezTo>
                <a:lnTo>
                  <a:pt x="0" y="21600"/>
                </a:lnTo>
                <a:lnTo>
                  <a:pt x="18" y="0"/>
                </a:lnTo>
                <a:close/>
              </a:path>
            </a:pathLst>
          </a:custGeom>
          <a:noFill/>
          <a:ln w="28575" cap="rnd" cmpd="sng">
            <a:solidFill>
              <a:schemeClr val="tx2">
                <a:alpha val="100000"/>
              </a:schemeClr>
            </a:solidFill>
            <a:prstDash val="solid"/>
            <a:round/>
            <a:headEnd type="none" w="sm" len="sm"/>
            <a:tailEnd type="stealth" w="med" len="med"/>
          </a:ln>
        </p:spPr>
        <p:txBody>
          <a:bodyPr/>
          <a:p>
            <a:endParaRPr lang="zh-CN" altLang="en-US"/>
          </a:p>
        </p:txBody>
      </p:sp>
      <p:sp>
        <p:nvSpPr>
          <p:cNvPr id="62475" name="Arc 21"/>
          <p:cNvSpPr/>
          <p:nvPr/>
        </p:nvSpPr>
        <p:spPr>
          <a:xfrm>
            <a:off x="2259013" y="2192338"/>
            <a:ext cx="2190750" cy="539750"/>
          </a:xfrm>
          <a:custGeom>
            <a:avLst/>
            <a:gdLst>
              <a:gd name="txL" fmla="*/ 0 w 21600"/>
              <a:gd name="txT" fmla="*/ 0 h 21600"/>
              <a:gd name="txR" fmla="*/ 21600 w 21600"/>
              <a:gd name="txB" fmla="*/ 21600 h 21600"/>
            </a:gdLst>
            <a:ahLst/>
            <a:cxnLst>
              <a:cxn ang="0">
                <a:pos x="1586885280" y="0"/>
              </a:cxn>
              <a:cxn ang="0">
                <a:pos x="2147483646" y="2147483646"/>
              </a:cxn>
              <a:cxn ang="0">
                <a:pos x="0" y="2147483646"/>
              </a:cxn>
            </a:cxnLst>
            <a:rect l="txL" t="txT" r="txR" b="txB"/>
            <a:pathLst>
              <a:path w="21600" h="21600" fill="none">
                <a:moveTo>
                  <a:pt x="14" y="0"/>
                </a:moveTo>
                <a:cubicBezTo>
                  <a:pt x="11938" y="8"/>
                  <a:pt x="21600" y="9676"/>
                  <a:pt x="21600" y="21600"/>
                </a:cubicBezTo>
              </a:path>
              <a:path w="21600" h="21600" stroke="0">
                <a:moveTo>
                  <a:pt x="14" y="0"/>
                </a:moveTo>
                <a:cubicBezTo>
                  <a:pt x="11938" y="8"/>
                  <a:pt x="21600" y="9676"/>
                  <a:pt x="21600" y="21600"/>
                </a:cubicBezTo>
                <a:lnTo>
                  <a:pt x="0" y="21600"/>
                </a:lnTo>
                <a:lnTo>
                  <a:pt x="14" y="0"/>
                </a:lnTo>
                <a:close/>
              </a:path>
            </a:pathLst>
          </a:custGeom>
          <a:noFill/>
          <a:ln w="28575" cap="rnd" cmpd="sng">
            <a:solidFill>
              <a:schemeClr val="tx2">
                <a:alpha val="100000"/>
              </a:schemeClr>
            </a:solidFill>
            <a:prstDash val="solid"/>
            <a:round/>
            <a:headEnd type="none" w="sm" len="sm"/>
            <a:tailEnd type="stealth" w="med" len="med"/>
          </a:ln>
        </p:spPr>
        <p:txBody>
          <a:bodyPr/>
          <a:p>
            <a:endParaRPr lang="zh-CN" altLang="en-US"/>
          </a:p>
        </p:txBody>
      </p:sp>
      <p:sp>
        <p:nvSpPr>
          <p:cNvPr id="62476" name="Arc 22"/>
          <p:cNvSpPr/>
          <p:nvPr/>
        </p:nvSpPr>
        <p:spPr>
          <a:xfrm>
            <a:off x="2279650" y="2335213"/>
            <a:ext cx="873125" cy="411162"/>
          </a:xfrm>
          <a:custGeom>
            <a:avLst/>
            <a:gdLst>
              <a:gd name="txL" fmla="*/ 0 w 21637"/>
              <a:gd name="txT" fmla="*/ 0 h 21600"/>
              <a:gd name="txR" fmla="*/ 21637 w 21637"/>
              <a:gd name="txB" fmla="*/ 21600 h 21600"/>
            </a:gdLst>
            <a:ahLst/>
            <a:cxnLst>
              <a:cxn ang="0">
                <a:pos x="0" y="0"/>
              </a:cxn>
              <a:cxn ang="0">
                <a:pos x="2147483646" y="2147483646"/>
              </a:cxn>
              <a:cxn ang="0">
                <a:pos x="98107298" y="2147483646"/>
              </a:cxn>
            </a:cxnLst>
            <a:rect l="txL" t="txT" r="txR" b="txB"/>
            <a:pathLst>
              <a:path w="21637" h="21600" fill="none">
                <a:moveTo>
                  <a:pt x="0" y="0"/>
                </a:moveTo>
                <a:cubicBezTo>
                  <a:pt x="12" y="0"/>
                  <a:pt x="24" y="-1"/>
                  <a:pt x="37" y="0"/>
                </a:cubicBezTo>
                <a:cubicBezTo>
                  <a:pt x="11966" y="0"/>
                  <a:pt x="21637" y="9670"/>
                  <a:pt x="21637" y="21600"/>
                </a:cubicBezTo>
              </a:path>
              <a:path w="21637" h="21600" stroke="0">
                <a:moveTo>
                  <a:pt x="0" y="0"/>
                </a:moveTo>
                <a:cubicBezTo>
                  <a:pt x="12" y="0"/>
                  <a:pt x="24" y="-1"/>
                  <a:pt x="37" y="0"/>
                </a:cubicBezTo>
                <a:cubicBezTo>
                  <a:pt x="11966" y="0"/>
                  <a:pt x="21637" y="9670"/>
                  <a:pt x="21637" y="21600"/>
                </a:cubicBezTo>
                <a:lnTo>
                  <a:pt x="37" y="21600"/>
                </a:lnTo>
                <a:lnTo>
                  <a:pt x="0" y="0"/>
                </a:lnTo>
                <a:close/>
              </a:path>
            </a:pathLst>
          </a:custGeom>
          <a:noFill/>
          <a:ln w="28575" cap="rnd" cmpd="sng">
            <a:solidFill>
              <a:schemeClr val="tx2">
                <a:alpha val="100000"/>
              </a:schemeClr>
            </a:solidFill>
            <a:prstDash val="solid"/>
            <a:round/>
            <a:headEnd type="none" w="sm" len="sm"/>
            <a:tailEnd type="stealth" w="med" len="med"/>
          </a:ln>
        </p:spPr>
        <p:txBody>
          <a:bodyPr/>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a:xfrm>
            <a:off x="457200" y="621030"/>
            <a:ext cx="8229600" cy="955040"/>
          </a:xfrm>
        </p:spPr>
        <p:txBody>
          <a:bodyPr vert="horz" wrap="square" lIns="0" tIns="45720" rIns="0" bIns="0" anchor="b" anchorCtr="0"/>
          <a:p>
            <a:pPr eaLnBrk="1" hangingPunct="1"/>
            <a:r>
              <a:rPr lang="en-US" altLang="zh-CN" dirty="0"/>
              <a:t>1.2</a:t>
            </a:r>
            <a:r>
              <a:rPr lang="zh-CN" altLang="en-US" dirty="0"/>
              <a:t>关于软件</a:t>
            </a:r>
            <a:r>
              <a:rPr lang="zh-CN" altLang="en-US" dirty="0"/>
              <a:t>工程</a:t>
            </a:r>
            <a:endParaRPr lang="zh-CN" altLang="en-US" dirty="0"/>
          </a:p>
        </p:txBody>
      </p:sp>
      <p:sp>
        <p:nvSpPr>
          <p:cNvPr id="3" name="内容占位符 2"/>
          <p:cNvSpPr>
            <a:spLocks noGrp="1"/>
          </p:cNvSpPr>
          <p:nvPr>
            <p:ph idx="1"/>
          </p:nvPr>
        </p:nvSpPr>
        <p:spPr>
          <a:xfrm>
            <a:off x="457200" y="1727200"/>
            <a:ext cx="8229600" cy="4598035"/>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1" i="0" u="none" strike="noStrike" kern="1200" cap="none" spc="0" normalizeH="0" baseline="0" noProof="0" dirty="0" smtClean="0">
                <a:ln>
                  <a:noFill/>
                </a:ln>
                <a:solidFill>
                  <a:schemeClr val="tx1"/>
                </a:solidFill>
                <a:effectLst/>
                <a:uLnTx/>
                <a:uFillTx/>
                <a:latin typeface="+mn-lt"/>
                <a:ea typeface="+mn-ea"/>
                <a:cs typeface="+mn-cs"/>
              </a:rPr>
              <a:t>软件危机的出现</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731520" marR="0" lvl="1"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问题：</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1097280" marR="0" lvl="2"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如何开发软件</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1097280" marR="0" lvl="2"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如何维护软件</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731520" marR="0" lvl="1"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表现：</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1097280" marR="0" lvl="2"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规模大、复杂度增加</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1097280" marR="0" lvl="2"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供需差增大</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1097280" marR="0" lvl="2"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100" b="0" i="0" u="none" strike="noStrike" kern="1200" cap="none" spc="0" normalizeH="0" baseline="0" noProof="0" dirty="0">
                <a:ln>
                  <a:noFill/>
                </a:ln>
                <a:solidFill>
                  <a:schemeClr val="tx1"/>
                </a:solidFill>
                <a:effectLst/>
                <a:uLnTx/>
                <a:uFillTx/>
                <a:latin typeface="+mn-lt"/>
                <a:ea typeface="+mn-ea"/>
                <a:cs typeface="+mn-cs"/>
              </a:rPr>
              <a:t>价格</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昂贵</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1097280" marR="0" lvl="2"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开发速度慢</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1097280" marR="0" lvl="2"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质量难以保证</a:t>
            </a:r>
            <a:endParaRPr kumimoji="0" lang="zh-CN" altLang="en-US" sz="21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a:ln>
                  <a:noFill/>
                </a:ln>
                <a:solidFill>
                  <a:schemeClr val="tx1"/>
                </a:solidFill>
                <a:effectLst/>
                <a:uLnTx/>
                <a:uFillTx/>
                <a:latin typeface="+mn-lt"/>
                <a:ea typeface="+mn-ea"/>
                <a:cs typeface="+mn-cs"/>
              </a:rPr>
              <a:t>案例</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标题 1"/>
          <p:cNvSpPr>
            <a:spLocks noGrp="1"/>
          </p:cNvSpPr>
          <p:nvPr>
            <p:ph type="title"/>
          </p:nvPr>
        </p:nvSpPr>
        <p:spPr/>
        <p:txBody>
          <a:bodyPr vert="horz" wrap="square" lIns="0" tIns="45720" rIns="0" bIns="0" anchor="b" anchorCtr="0"/>
          <a:p>
            <a:pPr eaLnBrk="1" hangingPunct="1"/>
            <a:r>
              <a:rPr lang="zh-CN" altLang="en-US" b="1" dirty="0"/>
              <a:t>统一过程模型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统一过程（</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Unified Process</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UP)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是风险驱动的、基于用</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况技术的、以架构为中心的、迭代的、可配置的软件开发流程。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统一过程是以用况驱动的，以构</a:t>
            </a:r>
            <a:r>
              <a:rPr lang="zh-CN" altLang="en-US" noProof="0" dirty="0" smtClean="0">
                <a:ln>
                  <a:noFill/>
                </a:ln>
                <a:effectLst/>
                <a:uLnTx/>
                <a:uFillTx/>
                <a:sym typeface="+mn-ea"/>
              </a:rPr>
              <a:t>架</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为中心，迭代和增量的过程。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统一过程是一个软件开发过程，是一个通用的过程框架：</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初始</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细化</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构造</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移交</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统一过程的四个阶段</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64515" name="Picture 2"/>
          <p:cNvPicPr>
            <a:picLocks noChangeAspect="1"/>
          </p:cNvPicPr>
          <p:nvPr/>
        </p:nvPicPr>
        <p:blipFill>
          <a:blip r:embed="rId1"/>
          <a:stretch>
            <a:fillRect/>
          </a:stretch>
        </p:blipFill>
        <p:spPr>
          <a:xfrm>
            <a:off x="1285875" y="2286000"/>
            <a:ext cx="6334125" cy="3429000"/>
          </a:xfrm>
          <a:prstGeom prst="rect">
            <a:avLst/>
          </a:prstGeom>
          <a:noFill/>
          <a:ln w="9525">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1"/>
          <p:cNvSpPr>
            <a:spLocks noGrp="1"/>
          </p:cNvSpPr>
          <p:nvPr>
            <p:ph type="title"/>
          </p:nvPr>
        </p:nvSpPr>
        <p:spPr/>
        <p:txBody>
          <a:bodyPr vert="horz" wrap="square" lIns="0" tIns="45720" rIns="0" bIns="0" anchor="b" anchorCtr="0"/>
          <a:p>
            <a:pPr eaLnBrk="1" hangingPunct="1"/>
            <a:r>
              <a:rPr lang="zh-CN" altLang="en-US" dirty="0"/>
              <a:t>统一过程五个核心工作流</a:t>
            </a:r>
            <a:endParaRPr lang="zh-CN" altLang="en-US" dirty="0"/>
          </a:p>
        </p:txBody>
      </p:sp>
      <p:sp>
        <p:nvSpPr>
          <p:cNvPr id="65539" name="内容占位符 2"/>
          <p:cNvSpPr>
            <a:spLocks noGrp="1"/>
          </p:cNvSpPr>
          <p:nvPr>
            <p:ph idx="1"/>
          </p:nvPr>
        </p:nvSpPr>
        <p:spPr/>
        <p:txBody>
          <a:bodyPr vert="horz" wrap="square" lIns="91440" tIns="45720" rIns="91440" bIns="45720" anchor="t" anchorCtr="0"/>
          <a:p>
            <a:pPr eaLnBrk="1" hangingPunct="1"/>
            <a:r>
              <a:rPr lang="zh-CN" altLang="en-US" dirty="0"/>
              <a:t>需求捕获</a:t>
            </a:r>
            <a:r>
              <a:rPr lang="en-US" altLang="zh-CN" dirty="0"/>
              <a:t>(Requirements Capture)</a:t>
            </a:r>
            <a:r>
              <a:rPr lang="zh-CN" altLang="en-US" dirty="0"/>
              <a:t>：致力于开发正确的系统</a:t>
            </a:r>
            <a:endParaRPr lang="en-US" altLang="zh-CN" dirty="0"/>
          </a:p>
          <a:p>
            <a:pPr eaLnBrk="1" hangingPunct="1"/>
            <a:r>
              <a:rPr lang="zh-CN" altLang="en-US" dirty="0"/>
              <a:t>分析</a:t>
            </a:r>
            <a:r>
              <a:rPr lang="en-US" altLang="zh-CN" dirty="0"/>
              <a:t>(Analysis)</a:t>
            </a:r>
            <a:r>
              <a:rPr lang="zh-CN" altLang="en-US" dirty="0"/>
              <a:t>：更精确地理解需求</a:t>
            </a:r>
            <a:endParaRPr lang="en-US" altLang="zh-CN" dirty="0"/>
          </a:p>
          <a:p>
            <a:pPr eaLnBrk="1" hangingPunct="1"/>
            <a:r>
              <a:rPr lang="zh-CN" altLang="en-US" dirty="0"/>
              <a:t>设计</a:t>
            </a:r>
            <a:r>
              <a:rPr lang="en-US" altLang="zh-CN" dirty="0"/>
              <a:t>(Design)</a:t>
            </a:r>
            <a:r>
              <a:rPr lang="zh-CN" altLang="en-US" dirty="0"/>
              <a:t>：深入理解与非功能性需求和约束相联系的问题</a:t>
            </a:r>
            <a:endParaRPr lang="en-US" altLang="zh-CN" dirty="0"/>
          </a:p>
          <a:p>
            <a:pPr eaLnBrk="1" hangingPunct="1"/>
            <a:r>
              <a:rPr lang="zh-CN" altLang="en-US" dirty="0"/>
              <a:t>实现</a:t>
            </a:r>
            <a:r>
              <a:rPr lang="en-US" altLang="zh-CN" dirty="0"/>
              <a:t>(Implementation)</a:t>
            </a:r>
            <a:r>
              <a:rPr lang="zh-CN" altLang="en-US" dirty="0"/>
              <a:t>：实现系统与集成</a:t>
            </a:r>
            <a:endParaRPr lang="en-US" altLang="zh-CN" dirty="0"/>
          </a:p>
          <a:p>
            <a:pPr eaLnBrk="1" hangingPunct="1"/>
            <a:r>
              <a:rPr lang="zh-CN" altLang="en-US" dirty="0"/>
              <a:t>测试</a:t>
            </a:r>
            <a:r>
              <a:rPr lang="en-US" altLang="zh-CN" dirty="0"/>
              <a:t>(Test)</a:t>
            </a:r>
            <a:r>
              <a:rPr lang="zh-CN" altLang="en-US" dirty="0"/>
              <a:t>：验证实现的结构</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核心工作流</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66563" name="Picture 2"/>
          <p:cNvPicPr>
            <a:picLocks noChangeAspect="1"/>
          </p:cNvPicPr>
          <p:nvPr/>
        </p:nvPicPr>
        <p:blipFill>
          <a:blip r:embed="rId1"/>
          <a:stretch>
            <a:fillRect/>
          </a:stretch>
        </p:blipFill>
        <p:spPr>
          <a:xfrm>
            <a:off x="1285875" y="2000250"/>
            <a:ext cx="6205538" cy="4203700"/>
          </a:xfrm>
          <a:prstGeom prst="rect">
            <a:avLst/>
          </a:prstGeom>
          <a:noFill/>
          <a:ln w="9525">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Rectangle 1026"/>
          <p:cNvSpPr>
            <a:spLocks noGrp="1"/>
          </p:cNvSpPr>
          <p:nvPr>
            <p:ph type="title"/>
          </p:nvPr>
        </p:nvSpPr>
        <p:spPr/>
        <p:txBody>
          <a:bodyPr vert="horz" wrap="square" lIns="0" tIns="45720" rIns="0" bIns="0" anchor="b" anchorCtr="0"/>
          <a:p>
            <a:r>
              <a:rPr lang="zh-CN" altLang="en-US" dirty="0">
                <a:latin typeface="华文隶书" panose="02010800040101010101" pitchFamily="2" charset="-122"/>
                <a:ea typeface="华文隶书" panose="02010800040101010101" pitchFamily="2" charset="-122"/>
              </a:rPr>
              <a:t>软件开发的四个要素</a:t>
            </a:r>
            <a:endParaRPr lang="zh-CN" altLang="en-US" dirty="0">
              <a:latin typeface="华文隶书" panose="02010800040101010101" pitchFamily="2" charset="-122"/>
              <a:ea typeface="华文隶书" panose="02010800040101010101" pitchFamily="2" charset="-122"/>
            </a:endParaRPr>
          </a:p>
        </p:txBody>
      </p:sp>
      <p:sp>
        <p:nvSpPr>
          <p:cNvPr id="71683" name="Rectangle 1027"/>
          <p:cNvSpPr>
            <a:spLocks noGrp="1"/>
          </p:cNvSpPr>
          <p:nvPr>
            <p:ph idx="1"/>
          </p:nvPr>
        </p:nvSpPr>
        <p:spPr>
          <a:xfrm>
            <a:off x="666750" y="2152650"/>
            <a:ext cx="7796213" cy="3705225"/>
          </a:xfrm>
        </p:spPr>
        <p:txBody>
          <a:bodyPr vert="horz" wrap="square" lIns="91440" tIns="45720" rIns="91440" bIns="45720" anchor="t" anchorCtr="0"/>
          <a:p>
            <a:r>
              <a:rPr lang="zh-CN" altLang="en-US" dirty="0"/>
              <a:t>人员</a:t>
            </a:r>
            <a:endParaRPr lang="zh-CN" altLang="en-US" dirty="0"/>
          </a:p>
          <a:p>
            <a:r>
              <a:rPr lang="zh-CN" altLang="en-US" dirty="0"/>
              <a:t>项目</a:t>
            </a:r>
            <a:endParaRPr lang="zh-CN" altLang="en-US" dirty="0"/>
          </a:p>
          <a:p>
            <a:r>
              <a:rPr lang="zh-CN" altLang="en-US" dirty="0"/>
              <a:t>产品</a:t>
            </a:r>
            <a:endParaRPr lang="zh-CN" altLang="en-US" dirty="0"/>
          </a:p>
          <a:p>
            <a:r>
              <a:rPr lang="zh-CN" altLang="en-US" dirty="0"/>
              <a:t>过程</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Rectangle 1026"/>
          <p:cNvSpPr>
            <a:spLocks noGrp="1"/>
          </p:cNvSpPr>
          <p:nvPr>
            <p:ph type="title"/>
          </p:nvPr>
        </p:nvSpPr>
        <p:spPr/>
        <p:txBody>
          <a:bodyPr vert="horz" wrap="square" lIns="0" tIns="45720" rIns="0" bIns="0" anchor="b" anchorCtr="0"/>
          <a:p>
            <a:r>
              <a:rPr lang="zh-CN" altLang="en-US" dirty="0">
                <a:latin typeface="华文隶书" panose="02010800040101010101" pitchFamily="2" charset="-122"/>
                <a:ea typeface="华文隶书" panose="02010800040101010101" pitchFamily="2" charset="-122"/>
              </a:rPr>
              <a:t>人员至关重要</a:t>
            </a:r>
            <a:endParaRPr lang="zh-CN" altLang="en-US" dirty="0">
              <a:latin typeface="华文隶书" panose="02010800040101010101" pitchFamily="2" charset="-122"/>
              <a:ea typeface="华文隶书" panose="02010800040101010101" pitchFamily="2" charset="-122"/>
            </a:endParaRPr>
          </a:p>
        </p:txBody>
      </p:sp>
      <p:sp>
        <p:nvSpPr>
          <p:cNvPr id="72707" name="Rectangle 1027"/>
          <p:cNvSpPr>
            <a:spLocks noGrp="1"/>
          </p:cNvSpPr>
          <p:nvPr>
            <p:ph idx="1"/>
          </p:nvPr>
        </p:nvSpPr>
        <p:spPr>
          <a:xfrm>
            <a:off x="666750" y="2152650"/>
            <a:ext cx="7796213" cy="3633788"/>
          </a:xfrm>
        </p:spPr>
        <p:txBody>
          <a:bodyPr vert="horz" wrap="square" lIns="91440" tIns="45720" rIns="91440" bIns="45720" anchor="t" anchorCtr="0"/>
          <a:p>
            <a:r>
              <a:rPr lang="zh-CN" altLang="en-US" dirty="0"/>
              <a:t>开发过程影响人员</a:t>
            </a:r>
            <a:endParaRPr lang="zh-CN" altLang="en-US" dirty="0"/>
          </a:p>
          <a:p>
            <a:r>
              <a:rPr lang="zh-CN" altLang="en-US" dirty="0"/>
              <a:t>角色会发生变化</a:t>
            </a:r>
            <a:endParaRPr lang="zh-CN" altLang="en-US" dirty="0"/>
          </a:p>
          <a:p>
            <a:pPr lvl="1"/>
            <a:r>
              <a:rPr lang="zh-CN" altLang="en-US" dirty="0"/>
              <a:t>角色</a:t>
            </a:r>
            <a:endParaRPr lang="zh-CN" altLang="en-US" dirty="0"/>
          </a:p>
          <a:p>
            <a:pPr lvl="1"/>
            <a:r>
              <a:rPr lang="zh-CN" altLang="en-US" dirty="0"/>
              <a:t>实例</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Grp="1"/>
          </p:cNvSpPr>
          <p:nvPr>
            <p:ph type="title"/>
          </p:nvPr>
        </p:nvSpPr>
        <p:spPr>
          <a:xfrm>
            <a:off x="428625" y="571500"/>
            <a:ext cx="8229600" cy="795338"/>
          </a:xfrm>
        </p:spPr>
        <p:txBody>
          <a:bodyPr vert="horz" wrap="square" lIns="0" tIns="45720" rIns="0" bIns="0" anchor="b" anchorCtr="0"/>
          <a:p>
            <a:r>
              <a:rPr lang="zh-CN" altLang="en-US" dirty="0">
                <a:latin typeface="华文隶书" panose="02010800040101010101" pitchFamily="2" charset="-122"/>
                <a:ea typeface="华文隶书" panose="02010800040101010101" pitchFamily="2" charset="-122"/>
              </a:rPr>
              <a:t>项目创造产品</a:t>
            </a:r>
            <a:endParaRPr lang="zh-CN" altLang="en-US" dirty="0">
              <a:latin typeface="华文隶书" panose="02010800040101010101" pitchFamily="2" charset="-122"/>
              <a:ea typeface="华文隶书" panose="02010800040101010101" pitchFamily="2" charset="-122"/>
            </a:endParaRPr>
          </a:p>
        </p:txBody>
      </p:sp>
      <p:sp>
        <p:nvSpPr>
          <p:cNvPr id="73731" name="Rectangle 3"/>
          <p:cNvSpPr>
            <a:spLocks noGrp="1"/>
          </p:cNvSpPr>
          <p:nvPr>
            <p:ph idx="1"/>
          </p:nvPr>
        </p:nvSpPr>
        <p:spPr>
          <a:xfrm>
            <a:off x="666750" y="1285875"/>
            <a:ext cx="7796213" cy="5172075"/>
          </a:xfrm>
        </p:spPr>
        <p:txBody>
          <a:bodyPr vert="horz" wrap="square" lIns="91440" tIns="45720" rIns="91440" bIns="45720" anchor="t" anchorCtr="0"/>
          <a:p>
            <a:r>
              <a:rPr lang="zh-CN" altLang="en-US" dirty="0"/>
              <a:t>三要素：</a:t>
            </a:r>
            <a:endParaRPr lang="zh-CN" altLang="en-US" dirty="0"/>
          </a:p>
          <a:p>
            <a:pPr lvl="1"/>
            <a:r>
              <a:rPr lang="zh-CN" altLang="en-US" dirty="0"/>
              <a:t>一系列变化</a:t>
            </a:r>
            <a:endParaRPr lang="zh-CN" altLang="en-US" dirty="0"/>
          </a:p>
          <a:p>
            <a:pPr lvl="1"/>
            <a:r>
              <a:rPr lang="zh-CN" altLang="en-US" dirty="0"/>
              <a:t>一系列迭代</a:t>
            </a:r>
            <a:endParaRPr lang="zh-CN" altLang="en-US" dirty="0"/>
          </a:p>
          <a:p>
            <a:pPr lvl="1"/>
            <a:r>
              <a:rPr lang="zh-CN" altLang="en-US" dirty="0"/>
              <a:t>组织模式</a:t>
            </a:r>
            <a:endParaRPr lang="zh-CN" altLang="en-US" dirty="0"/>
          </a:p>
          <a:p>
            <a:r>
              <a:rPr lang="zh-CN" altLang="en-US" dirty="0"/>
              <a:t>产品不仅仅是代码</a:t>
            </a:r>
            <a:endParaRPr lang="zh-CN" altLang="en-US" dirty="0"/>
          </a:p>
          <a:p>
            <a:pPr lvl="1"/>
            <a:r>
              <a:rPr lang="zh-CN" altLang="en-US" dirty="0"/>
              <a:t>软件系统</a:t>
            </a:r>
            <a:endParaRPr lang="zh-CN" altLang="en-US" dirty="0"/>
          </a:p>
          <a:p>
            <a:pPr lvl="1"/>
            <a:r>
              <a:rPr lang="zh-CN" altLang="en-US" dirty="0"/>
              <a:t>制品</a:t>
            </a:r>
            <a:endParaRPr lang="zh-CN" altLang="en-US" dirty="0"/>
          </a:p>
          <a:p>
            <a:pPr lvl="1"/>
            <a:r>
              <a:rPr lang="zh-CN" altLang="en-US" dirty="0"/>
              <a:t>系统包含一组模型</a:t>
            </a:r>
            <a:endParaRPr lang="zh-CN" altLang="en-US" dirty="0"/>
          </a:p>
          <a:p>
            <a:r>
              <a:rPr lang="zh-CN" altLang="en-US" dirty="0"/>
              <a:t>什么是模型？</a:t>
            </a:r>
            <a:endParaRPr lang="zh-CN" altLang="en-US" dirty="0"/>
          </a:p>
          <a:p>
            <a:pPr lvl="1"/>
            <a:r>
              <a:rPr lang="zh-CN" altLang="en-US" dirty="0"/>
              <a:t>视图</a:t>
            </a:r>
            <a:endParaRPr lang="zh-CN" altLang="en-US" dirty="0"/>
          </a:p>
          <a:p>
            <a:pPr lvl="1"/>
            <a:r>
              <a:rPr lang="zh-CN" altLang="en-US" dirty="0"/>
              <a:t>模型内部</a:t>
            </a:r>
            <a:endParaRPr lang="zh-CN" altLang="en-US" dirty="0"/>
          </a:p>
          <a:p>
            <a:pPr lvl="1"/>
            <a:r>
              <a:rPr lang="zh-CN" altLang="en-US" dirty="0"/>
              <a:t>模型间的关系</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Rectangle 2"/>
          <p:cNvSpPr>
            <a:spLocks noGrp="1"/>
          </p:cNvSpPr>
          <p:nvPr>
            <p:ph type="title"/>
          </p:nvPr>
        </p:nvSpPr>
        <p:spPr/>
        <p:txBody>
          <a:bodyPr vert="horz" wrap="square" lIns="0" tIns="45720" rIns="0" bIns="0" anchor="b" anchorCtr="0"/>
          <a:p>
            <a:r>
              <a:rPr lang="zh-CN" altLang="en-US" dirty="0">
                <a:latin typeface="华文隶书" panose="02010800040101010101" pitchFamily="2" charset="-122"/>
                <a:ea typeface="华文隶书" panose="02010800040101010101" pitchFamily="2" charset="-122"/>
              </a:rPr>
              <a:t>过程指导项目</a:t>
            </a:r>
            <a:endParaRPr lang="zh-CN" altLang="en-US" dirty="0">
              <a:latin typeface="华文隶书" panose="02010800040101010101" pitchFamily="2" charset="-122"/>
              <a:ea typeface="华文隶书" panose="02010800040101010101" pitchFamily="2" charset="-122"/>
            </a:endParaRPr>
          </a:p>
        </p:txBody>
      </p:sp>
      <p:sp>
        <p:nvSpPr>
          <p:cNvPr id="74755" name="Rectangle 3"/>
          <p:cNvSpPr>
            <a:spLocks noGrp="1"/>
          </p:cNvSpPr>
          <p:nvPr>
            <p:ph idx="1"/>
          </p:nvPr>
        </p:nvSpPr>
        <p:spPr>
          <a:xfrm>
            <a:off x="666750" y="2152650"/>
            <a:ext cx="7796213" cy="4133850"/>
          </a:xfrm>
        </p:spPr>
        <p:txBody>
          <a:bodyPr vert="horz" wrap="square" lIns="91440" tIns="45720" rIns="91440" bIns="45720" anchor="t" anchorCtr="0"/>
          <a:p>
            <a:r>
              <a:rPr lang="zh-CN" altLang="en-US" dirty="0"/>
              <a:t>过程：一个模板</a:t>
            </a:r>
            <a:endParaRPr lang="zh-CN" altLang="en-US" dirty="0"/>
          </a:p>
          <a:p>
            <a:pPr lvl="1"/>
            <a:r>
              <a:rPr lang="zh-CN" altLang="en-US" dirty="0"/>
              <a:t>过程</a:t>
            </a:r>
            <a:endParaRPr lang="zh-CN" altLang="en-US" dirty="0"/>
          </a:p>
          <a:p>
            <a:pPr lvl="1"/>
            <a:r>
              <a:rPr lang="zh-CN" altLang="en-US" dirty="0"/>
              <a:t>过程实例</a:t>
            </a:r>
            <a:endParaRPr lang="zh-CN" altLang="en-US" dirty="0"/>
          </a:p>
          <a:p>
            <a:pPr lvl="1"/>
            <a:r>
              <a:rPr lang="zh-CN" altLang="en-US" dirty="0"/>
              <a:t>软件开发过程</a:t>
            </a:r>
            <a:endParaRPr lang="zh-CN" altLang="en-US" dirty="0"/>
          </a:p>
          <a:p>
            <a:pPr lvl="1"/>
            <a:r>
              <a:rPr lang="zh-CN" altLang="en-US" dirty="0"/>
              <a:t>工作流</a:t>
            </a:r>
            <a:endParaRPr lang="zh-CN" altLang="en-US" dirty="0"/>
          </a:p>
          <a:p>
            <a:pPr lvl="1"/>
            <a:r>
              <a:rPr lang="zh-CN" altLang="en-US" dirty="0"/>
              <a:t>过程具体化</a:t>
            </a:r>
            <a:endParaRPr lang="zh-CN" altLang="en-US" dirty="0"/>
          </a:p>
          <a:p>
            <a:pPr lvl="1"/>
            <a:r>
              <a:rPr lang="zh-CN" altLang="en-US" dirty="0"/>
              <a:t>过程的价值</a:t>
            </a:r>
            <a:endParaRPr lang="zh-CN" altLang="en-US" dirty="0"/>
          </a:p>
          <a:p>
            <a:r>
              <a:rPr lang="zh-CN" altLang="en-US" dirty="0"/>
              <a:t>工具</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2"/>
          <p:cNvSpPr>
            <a:spLocks noGrp="1"/>
          </p:cNvSpPr>
          <p:nvPr>
            <p:ph type="title"/>
          </p:nvPr>
        </p:nvSpPr>
        <p:spPr/>
        <p:txBody>
          <a:bodyPr vert="horz" wrap="square" lIns="0" tIns="45720" rIns="0" bIns="0" anchor="b" anchorCtr="0"/>
          <a:p>
            <a:r>
              <a:rPr lang="zh-CN" altLang="en-US" dirty="0">
                <a:latin typeface="华文隶书" panose="02010800040101010101" pitchFamily="2" charset="-122"/>
                <a:ea typeface="华文隶书" panose="02010800040101010101" pitchFamily="2" charset="-122"/>
              </a:rPr>
              <a:t>用况驱动</a:t>
            </a:r>
            <a:r>
              <a:rPr lang="zh-CN" altLang="en-US" dirty="0">
                <a:latin typeface="华文隶书" panose="02010800040101010101" pitchFamily="2" charset="-122"/>
                <a:ea typeface="华文隶书" panose="02010800040101010101" pitchFamily="2" charset="-122"/>
              </a:rPr>
              <a:t>开发</a:t>
            </a:r>
            <a:endParaRPr lang="zh-CN" altLang="en-US" dirty="0">
              <a:latin typeface="华文隶书" panose="02010800040101010101" pitchFamily="2" charset="-122"/>
              <a:ea typeface="华文隶书" panose="02010800040101010101" pitchFamily="2" charset="-122"/>
            </a:endParaRPr>
          </a:p>
        </p:txBody>
      </p:sp>
      <p:sp>
        <p:nvSpPr>
          <p:cNvPr id="75779" name="Rectangle 3"/>
          <p:cNvSpPr>
            <a:spLocks noGrp="1"/>
          </p:cNvSpPr>
          <p:nvPr>
            <p:ph idx="1"/>
          </p:nvPr>
        </p:nvSpPr>
        <p:spPr>
          <a:xfrm>
            <a:off x="666750" y="2152650"/>
            <a:ext cx="7796213" cy="3348038"/>
          </a:xfrm>
        </p:spPr>
        <p:txBody>
          <a:bodyPr vert="horz" wrap="square" lIns="91440" tIns="45720" rIns="91440" bIns="45720" anchor="t" anchorCtr="0"/>
          <a:p>
            <a:r>
              <a:rPr lang="zh-CN" altLang="en-US" dirty="0"/>
              <a:t>统一过程的目标：指导开发人员有效地实现并实施满足客户需求的系统。</a:t>
            </a:r>
            <a:endParaRPr lang="zh-CN" altLang="en-US" dirty="0"/>
          </a:p>
          <a:p>
            <a:r>
              <a:rPr lang="zh-CN" altLang="en-US" dirty="0"/>
              <a:t>效率：成本、质量、交付时间</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Rectangle 2"/>
          <p:cNvSpPr>
            <a:spLocks noGrp="1"/>
          </p:cNvSpPr>
          <p:nvPr>
            <p:ph type="title"/>
          </p:nvPr>
        </p:nvSpPr>
        <p:spPr>
          <a:xfrm>
            <a:off x="714375" y="642938"/>
            <a:ext cx="7672388" cy="874712"/>
          </a:xfrm>
        </p:spPr>
        <p:txBody>
          <a:bodyPr vert="horz" wrap="square" lIns="86173" tIns="43087" rIns="86173" bIns="43087" anchor="t" anchorCtr="0"/>
          <a:p>
            <a:r>
              <a:rPr lang="zh-CN" altLang="en-US" dirty="0">
                <a:latin typeface="华文隶书" panose="02010800040101010101" pitchFamily="2" charset="-122"/>
                <a:ea typeface="华文隶书" panose="02010800040101010101" pitchFamily="2" charset="-122"/>
              </a:rPr>
              <a:t>用况驱动</a:t>
            </a:r>
            <a:r>
              <a:rPr lang="zh-CN" altLang="en-US" dirty="0">
                <a:latin typeface="华文隶书" panose="02010800040101010101" pitchFamily="2" charset="-122"/>
                <a:ea typeface="华文隶书" panose="02010800040101010101" pitchFamily="2" charset="-122"/>
              </a:rPr>
              <a:t>开发</a:t>
            </a:r>
            <a:endParaRPr lang="zh-CN" altLang="en-US" dirty="0">
              <a:latin typeface="华文隶书" panose="02010800040101010101" pitchFamily="2" charset="-122"/>
              <a:ea typeface="华文隶书" panose="02010800040101010101" pitchFamily="2" charset="-122"/>
            </a:endParaRPr>
          </a:p>
        </p:txBody>
      </p:sp>
      <p:sp>
        <p:nvSpPr>
          <p:cNvPr id="76803" name="Rectangle 3"/>
          <p:cNvSpPr/>
          <p:nvPr/>
        </p:nvSpPr>
        <p:spPr>
          <a:xfrm>
            <a:off x="889000" y="2238375"/>
            <a:ext cx="1601788" cy="2220913"/>
          </a:xfrm>
          <a:prstGeom prst="rect">
            <a:avLst/>
          </a:prstGeom>
          <a:solidFill>
            <a:srgbClr val="FFFF99"/>
          </a:solidFill>
          <a:ln w="12700" cap="flat" cmpd="sng">
            <a:solidFill>
              <a:schemeClr val="tx1"/>
            </a:solidFill>
            <a:prstDash val="solid"/>
            <a:miter/>
            <a:headEnd type="none" w="med" len="med"/>
            <a:tailEnd type="none" w="med" len="med"/>
          </a:ln>
        </p:spPr>
        <p:txBody>
          <a:bodyPr lIns="86771" tIns="43386" rIns="86771" bIns="43386"/>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
                <a:schemeClr val="bg2"/>
              </a:buClr>
              <a:buSzPct val="75000"/>
              <a:buFont typeface="Wingdings" panose="05000000000000000000" pitchFamily="2" charset="2"/>
              <a:buChar char="n"/>
            </a:pPr>
            <a:endParaRPr lang="zh-CN" altLang="en-US" sz="2300" dirty="0">
              <a:latin typeface="Times New Roman" panose="02020603050405020304" pitchFamily="18" charset="0"/>
            </a:endParaRPr>
          </a:p>
        </p:txBody>
      </p:sp>
      <p:sp>
        <p:nvSpPr>
          <p:cNvPr id="76804" name="Rectangle 4"/>
          <p:cNvSpPr/>
          <p:nvPr/>
        </p:nvSpPr>
        <p:spPr>
          <a:xfrm>
            <a:off x="889000" y="2260600"/>
            <a:ext cx="1654175" cy="330200"/>
          </a:xfrm>
          <a:prstGeom prst="rect">
            <a:avLst/>
          </a:prstGeom>
          <a:noFill/>
          <a:ln w="9525">
            <a:noFill/>
          </a:ln>
        </p:spPr>
        <p:txBody>
          <a:bodyPr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en-US" altLang="zh-CN" sz="1600" b="1" dirty="0">
                <a:solidFill>
                  <a:srgbClr val="00007F"/>
                </a:solidFill>
                <a:latin typeface="Arial" panose="020B0604020202020204" pitchFamily="34" charset="0"/>
              </a:rPr>
              <a:t>Requirements</a:t>
            </a:r>
            <a:endParaRPr lang="en-US" altLang="zh-CN" sz="1600" b="1" dirty="0">
              <a:solidFill>
                <a:srgbClr val="00007F"/>
              </a:solidFill>
              <a:latin typeface="Arial" panose="020B0604020202020204" pitchFamily="34" charset="0"/>
            </a:endParaRPr>
          </a:p>
        </p:txBody>
      </p:sp>
      <p:sp>
        <p:nvSpPr>
          <p:cNvPr id="76805" name="Rectangle 5"/>
          <p:cNvSpPr/>
          <p:nvPr/>
        </p:nvSpPr>
        <p:spPr>
          <a:xfrm>
            <a:off x="2616200" y="2238375"/>
            <a:ext cx="1601788" cy="2220913"/>
          </a:xfrm>
          <a:prstGeom prst="rect">
            <a:avLst/>
          </a:prstGeom>
          <a:solidFill>
            <a:srgbClr val="FFFF99"/>
          </a:solidFill>
          <a:ln w="12700" cap="flat" cmpd="sng">
            <a:solidFill>
              <a:schemeClr val="tx1"/>
            </a:solidFill>
            <a:prstDash val="solid"/>
            <a:miter/>
            <a:headEnd type="none" w="med" len="med"/>
            <a:tailEnd type="none" w="med" len="med"/>
          </a:ln>
        </p:spPr>
        <p:txBody>
          <a:bodyPr lIns="86771" tIns="43386" rIns="86771" bIns="43386"/>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
                <a:schemeClr val="bg2"/>
              </a:buClr>
              <a:buSzPct val="75000"/>
              <a:buFont typeface="Wingdings" panose="05000000000000000000" pitchFamily="2" charset="2"/>
              <a:buChar char="n"/>
            </a:pPr>
            <a:endParaRPr lang="zh-CN" altLang="en-US" sz="2300" dirty="0">
              <a:latin typeface="Times New Roman" panose="02020603050405020304" pitchFamily="18" charset="0"/>
            </a:endParaRPr>
          </a:p>
        </p:txBody>
      </p:sp>
      <p:sp>
        <p:nvSpPr>
          <p:cNvPr id="76806" name="Rectangle 6"/>
          <p:cNvSpPr/>
          <p:nvPr/>
        </p:nvSpPr>
        <p:spPr>
          <a:xfrm>
            <a:off x="2543175" y="2238375"/>
            <a:ext cx="1517650" cy="573088"/>
          </a:xfrm>
          <a:prstGeom prst="rect">
            <a:avLst/>
          </a:prstGeom>
          <a:noFill/>
          <a:ln w="9525">
            <a:noFill/>
          </a:ln>
        </p:spPr>
        <p:txBody>
          <a:bodyPr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en-US" altLang="zh-CN" sz="1600" b="1" dirty="0">
                <a:solidFill>
                  <a:srgbClr val="00007F"/>
                </a:solidFill>
                <a:latin typeface="Arial" panose="020B0604020202020204" pitchFamily="34" charset="0"/>
              </a:rPr>
              <a:t>Analysis &amp; </a:t>
            </a:r>
            <a:endParaRPr lang="en-US" altLang="zh-CN" sz="1600" b="1" dirty="0">
              <a:solidFill>
                <a:srgbClr val="00007F"/>
              </a:solidFill>
              <a:latin typeface="Arial" panose="020B0604020202020204" pitchFamily="34" charset="0"/>
            </a:endParaRPr>
          </a:p>
          <a:p>
            <a:pPr marL="0" lvl="0" indent="0" algn="ctr" defTabSz="862330" eaLnBrk="1" hangingPunct="1">
              <a:spcBef>
                <a:spcPct val="0"/>
              </a:spcBef>
              <a:buClrTx/>
              <a:buSzTx/>
              <a:buFontTx/>
              <a:buNone/>
            </a:pPr>
            <a:r>
              <a:rPr lang="en-US" altLang="zh-CN" sz="1600" b="1" dirty="0">
                <a:solidFill>
                  <a:srgbClr val="00007F"/>
                </a:solidFill>
                <a:latin typeface="Arial" panose="020B0604020202020204" pitchFamily="34" charset="0"/>
              </a:rPr>
              <a:t>Design</a:t>
            </a:r>
            <a:endParaRPr lang="en-US" altLang="zh-CN" sz="1600" b="1" dirty="0">
              <a:solidFill>
                <a:srgbClr val="00007F"/>
              </a:solidFill>
              <a:latin typeface="Arial" panose="020B0604020202020204" pitchFamily="34" charset="0"/>
            </a:endParaRPr>
          </a:p>
        </p:txBody>
      </p:sp>
      <p:sp>
        <p:nvSpPr>
          <p:cNvPr id="76807" name="Rectangle 7"/>
          <p:cNvSpPr/>
          <p:nvPr/>
        </p:nvSpPr>
        <p:spPr>
          <a:xfrm>
            <a:off x="4343400" y="2238375"/>
            <a:ext cx="1601788" cy="2220913"/>
          </a:xfrm>
          <a:prstGeom prst="rect">
            <a:avLst/>
          </a:prstGeom>
          <a:solidFill>
            <a:srgbClr val="FFFF99"/>
          </a:solidFill>
          <a:ln w="12700" cap="flat" cmpd="sng">
            <a:solidFill>
              <a:schemeClr val="tx1"/>
            </a:solidFill>
            <a:prstDash val="solid"/>
            <a:miter/>
            <a:headEnd type="none" w="med" len="med"/>
            <a:tailEnd type="none" w="med" len="med"/>
          </a:ln>
        </p:spPr>
        <p:txBody>
          <a:bodyPr lIns="86771" tIns="43386" rIns="86771" bIns="43386"/>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
                <a:schemeClr val="bg2"/>
              </a:buClr>
              <a:buSzPct val="75000"/>
              <a:buFont typeface="Wingdings" panose="05000000000000000000" pitchFamily="2" charset="2"/>
              <a:buChar char="n"/>
            </a:pPr>
            <a:endParaRPr lang="zh-CN" altLang="en-US" sz="2300" dirty="0">
              <a:latin typeface="Times New Roman" panose="02020603050405020304" pitchFamily="18" charset="0"/>
            </a:endParaRPr>
          </a:p>
        </p:txBody>
      </p:sp>
      <p:sp>
        <p:nvSpPr>
          <p:cNvPr id="76808" name="Rectangle 8"/>
          <p:cNvSpPr/>
          <p:nvPr/>
        </p:nvSpPr>
        <p:spPr>
          <a:xfrm>
            <a:off x="4217988" y="2260600"/>
            <a:ext cx="1779587" cy="330200"/>
          </a:xfrm>
          <a:prstGeom prst="rect">
            <a:avLst/>
          </a:prstGeom>
          <a:noFill/>
          <a:ln w="9525">
            <a:noFill/>
          </a:ln>
        </p:spPr>
        <p:txBody>
          <a:bodyPr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en-US" altLang="zh-CN" sz="1600" b="1" dirty="0">
                <a:solidFill>
                  <a:srgbClr val="00007F"/>
                </a:solidFill>
                <a:latin typeface="Arial" panose="020B0604020202020204" pitchFamily="34" charset="0"/>
              </a:rPr>
              <a:t>Implementation</a:t>
            </a:r>
            <a:endParaRPr lang="en-US" altLang="zh-CN" sz="1600" b="1" dirty="0">
              <a:solidFill>
                <a:srgbClr val="00007F"/>
              </a:solidFill>
              <a:latin typeface="Arial" panose="020B0604020202020204" pitchFamily="34" charset="0"/>
            </a:endParaRPr>
          </a:p>
        </p:txBody>
      </p:sp>
      <p:sp>
        <p:nvSpPr>
          <p:cNvPr id="76809" name="Rectangle 9"/>
          <p:cNvSpPr/>
          <p:nvPr/>
        </p:nvSpPr>
        <p:spPr>
          <a:xfrm>
            <a:off x="6069013" y="2238375"/>
            <a:ext cx="1603375" cy="2220913"/>
          </a:xfrm>
          <a:prstGeom prst="rect">
            <a:avLst/>
          </a:prstGeom>
          <a:solidFill>
            <a:srgbClr val="FFFF99"/>
          </a:solidFill>
          <a:ln w="12700" cap="flat" cmpd="sng">
            <a:solidFill>
              <a:schemeClr val="tx1"/>
            </a:solidFill>
            <a:prstDash val="solid"/>
            <a:miter/>
            <a:headEnd type="none" w="med" len="med"/>
            <a:tailEnd type="none" w="med" len="med"/>
          </a:ln>
        </p:spPr>
        <p:txBody>
          <a:bodyPr lIns="86771" tIns="43386" rIns="86771" bIns="43386"/>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
                <a:schemeClr val="bg2"/>
              </a:buClr>
              <a:buSzPct val="75000"/>
              <a:buFont typeface="Wingdings" panose="05000000000000000000" pitchFamily="2" charset="2"/>
              <a:buChar char="n"/>
              <a:tabLst>
                <a:tab pos="269875" algn="l"/>
                <a:tab pos="538480" algn="l"/>
                <a:tab pos="808355" algn="l"/>
                <a:tab pos="1078230" algn="l"/>
                <a:tab pos="1346200" algn="l"/>
                <a:tab pos="1616075" algn="l"/>
                <a:tab pos="1884680" algn="l"/>
                <a:tab pos="2154555" algn="l"/>
              </a:tabLst>
            </a:pPr>
            <a:endParaRPr lang="zh-CN" altLang="en-US" sz="2300" dirty="0">
              <a:latin typeface="Times New Roman" panose="02020603050405020304" pitchFamily="18" charset="0"/>
            </a:endParaRPr>
          </a:p>
        </p:txBody>
      </p:sp>
      <p:sp>
        <p:nvSpPr>
          <p:cNvPr id="76810" name="Rectangle 10"/>
          <p:cNvSpPr/>
          <p:nvPr/>
        </p:nvSpPr>
        <p:spPr>
          <a:xfrm>
            <a:off x="5997575" y="2238375"/>
            <a:ext cx="1517650" cy="330200"/>
          </a:xfrm>
          <a:prstGeom prst="rect">
            <a:avLst/>
          </a:prstGeom>
          <a:noFill/>
          <a:ln w="9525">
            <a:noFill/>
          </a:ln>
        </p:spPr>
        <p:txBody>
          <a:bodyPr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en-US" altLang="zh-CN" sz="1600" b="1" dirty="0">
                <a:solidFill>
                  <a:srgbClr val="00007F"/>
                </a:solidFill>
                <a:latin typeface="Arial" panose="020B0604020202020204" pitchFamily="34" charset="0"/>
              </a:rPr>
              <a:t>Test</a:t>
            </a:r>
            <a:endParaRPr lang="en-US" altLang="zh-CN" sz="1600" b="1" dirty="0">
              <a:solidFill>
                <a:srgbClr val="00007F"/>
              </a:solidFill>
              <a:latin typeface="Arial" panose="020B0604020202020204" pitchFamily="34" charset="0"/>
            </a:endParaRPr>
          </a:p>
        </p:txBody>
      </p:sp>
      <p:sp>
        <p:nvSpPr>
          <p:cNvPr id="76811" name="Freeform 11"/>
          <p:cNvSpPr/>
          <p:nvPr/>
        </p:nvSpPr>
        <p:spPr>
          <a:xfrm>
            <a:off x="504825" y="3084513"/>
            <a:ext cx="7491413" cy="838200"/>
          </a:xfrm>
          <a:custGeom>
            <a:avLst/>
            <a:gdLst>
              <a:gd name="txL" fmla="*/ 0 w 4997"/>
              <a:gd name="txT" fmla="*/ 0 h 562"/>
              <a:gd name="txR" fmla="*/ 4997 w 4997"/>
              <a:gd name="txB" fmla="*/ 562 h 562"/>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4997" h="562">
                <a:moveTo>
                  <a:pt x="2486" y="0"/>
                </a:moveTo>
                <a:lnTo>
                  <a:pt x="3026" y="19"/>
                </a:lnTo>
                <a:lnTo>
                  <a:pt x="3471" y="32"/>
                </a:lnTo>
                <a:lnTo>
                  <a:pt x="3894" y="63"/>
                </a:lnTo>
                <a:lnTo>
                  <a:pt x="4292" y="88"/>
                </a:lnTo>
                <a:lnTo>
                  <a:pt x="4550" y="132"/>
                </a:lnTo>
                <a:lnTo>
                  <a:pt x="4832" y="176"/>
                </a:lnTo>
                <a:lnTo>
                  <a:pt x="4926" y="221"/>
                </a:lnTo>
                <a:lnTo>
                  <a:pt x="4996" y="284"/>
                </a:lnTo>
                <a:lnTo>
                  <a:pt x="4926" y="340"/>
                </a:lnTo>
                <a:lnTo>
                  <a:pt x="4832" y="397"/>
                </a:lnTo>
                <a:lnTo>
                  <a:pt x="4550" y="441"/>
                </a:lnTo>
                <a:lnTo>
                  <a:pt x="4292" y="485"/>
                </a:lnTo>
                <a:lnTo>
                  <a:pt x="3894" y="517"/>
                </a:lnTo>
                <a:lnTo>
                  <a:pt x="3471" y="542"/>
                </a:lnTo>
                <a:lnTo>
                  <a:pt x="3026" y="561"/>
                </a:lnTo>
                <a:lnTo>
                  <a:pt x="2486" y="561"/>
                </a:lnTo>
                <a:lnTo>
                  <a:pt x="1994" y="561"/>
                </a:lnTo>
                <a:lnTo>
                  <a:pt x="1525" y="542"/>
                </a:lnTo>
                <a:lnTo>
                  <a:pt x="1126" y="517"/>
                </a:lnTo>
                <a:lnTo>
                  <a:pt x="751" y="485"/>
                </a:lnTo>
                <a:lnTo>
                  <a:pt x="422" y="441"/>
                </a:lnTo>
                <a:lnTo>
                  <a:pt x="211" y="397"/>
                </a:lnTo>
                <a:lnTo>
                  <a:pt x="47" y="340"/>
                </a:lnTo>
                <a:lnTo>
                  <a:pt x="0" y="284"/>
                </a:lnTo>
                <a:lnTo>
                  <a:pt x="47" y="221"/>
                </a:lnTo>
                <a:lnTo>
                  <a:pt x="211" y="176"/>
                </a:lnTo>
                <a:lnTo>
                  <a:pt x="422" y="132"/>
                </a:lnTo>
                <a:lnTo>
                  <a:pt x="751" y="88"/>
                </a:lnTo>
                <a:lnTo>
                  <a:pt x="1126" y="63"/>
                </a:lnTo>
                <a:lnTo>
                  <a:pt x="1525" y="32"/>
                </a:lnTo>
                <a:lnTo>
                  <a:pt x="1994" y="19"/>
                </a:lnTo>
                <a:lnTo>
                  <a:pt x="2486" y="0"/>
                </a:lnTo>
              </a:path>
            </a:pathLst>
          </a:custGeom>
          <a:solidFill>
            <a:schemeClr val="hlink">
              <a:alpha val="100000"/>
            </a:schemeClr>
          </a:solidFill>
          <a:ln w="12700" cap="rnd" cmpd="sng">
            <a:solidFill>
              <a:schemeClr val="tx1">
                <a:alpha val="100000"/>
              </a:schemeClr>
            </a:solidFill>
            <a:prstDash val="solid"/>
            <a:round/>
            <a:headEnd type="none" w="sm" len="sm"/>
            <a:tailEnd type="none" w="sm" len="sm"/>
          </a:ln>
        </p:spPr>
        <p:txBody>
          <a:bodyPr/>
          <a:p>
            <a:endParaRPr lang="zh-CN" altLang="en-US"/>
          </a:p>
        </p:txBody>
      </p:sp>
      <p:sp>
        <p:nvSpPr>
          <p:cNvPr id="76812" name="Rectangle 12"/>
          <p:cNvSpPr/>
          <p:nvPr/>
        </p:nvSpPr>
        <p:spPr>
          <a:xfrm>
            <a:off x="1119188" y="3333750"/>
            <a:ext cx="6094412" cy="401638"/>
          </a:xfrm>
          <a:prstGeom prst="rect">
            <a:avLst/>
          </a:prstGeom>
          <a:noFill/>
          <a:ln w="9525">
            <a:noFill/>
          </a:ln>
        </p:spPr>
        <p:txBody>
          <a:bodyPr lIns="86771" tIns="43386" rIns="86771" bIns="43386">
            <a:spAutoFit/>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defTabSz="862330" eaLnBrk="1" hangingPunct="1">
              <a:spcBef>
                <a:spcPct val="0"/>
              </a:spcBef>
              <a:buClrTx/>
              <a:buSzTx/>
              <a:buFontTx/>
              <a:buNone/>
            </a:pPr>
            <a:r>
              <a:rPr lang="en-US" altLang="zh-CN" sz="2100" b="1" dirty="0">
                <a:latin typeface="Arial" panose="020B0604020202020204" pitchFamily="34" charset="0"/>
              </a:rPr>
              <a:t>Use Cases bind these workflows together</a:t>
            </a:r>
            <a:endParaRPr lang="en-US" altLang="zh-CN" sz="1700" dirty="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p:txBody>
          <a:bodyPr vert="horz" wrap="square" lIns="0" tIns="45720" rIns="0" bIns="0" anchor="b" anchorCtr="0"/>
          <a:p>
            <a:pPr eaLnBrk="1" hangingPunct="1"/>
            <a:r>
              <a:rPr lang="zh-CN" altLang="en-US" b="1" dirty="0"/>
              <a:t>软件危机解决途径</a:t>
            </a:r>
            <a:endParaRPr lang="zh-CN" altLang="en-US" dirty="0"/>
          </a:p>
        </p:txBody>
      </p:sp>
      <p:sp>
        <p:nvSpPr>
          <p:cNvPr id="15363" name="内容占位符 2"/>
          <p:cNvSpPr>
            <a:spLocks noGrp="1"/>
          </p:cNvSpPr>
          <p:nvPr>
            <p:ph idx="1"/>
          </p:nvPr>
        </p:nvSpPr>
        <p:spPr/>
        <p:txBody>
          <a:bodyPr vert="horz" wrap="square" lIns="91440" tIns="45720" rIns="91440" bIns="45720" anchor="t" anchorCtr="0"/>
          <a:p>
            <a:pPr eaLnBrk="1" hangingPunct="1"/>
            <a:r>
              <a:rPr lang="zh-CN" altLang="en-US" dirty="0"/>
              <a:t>重视需求分析，明确与确切表达需求</a:t>
            </a:r>
            <a:endParaRPr lang="en-US" altLang="zh-CN" dirty="0"/>
          </a:p>
          <a:p>
            <a:pPr eaLnBrk="1" hangingPunct="1"/>
            <a:r>
              <a:rPr lang="zh-CN" altLang="en-US" dirty="0"/>
              <a:t>重视与客户沟通与交流</a:t>
            </a:r>
            <a:endParaRPr lang="en-US" altLang="zh-CN" dirty="0"/>
          </a:p>
          <a:p>
            <a:pPr eaLnBrk="1" hangingPunct="1"/>
            <a:r>
              <a:rPr lang="zh-CN" altLang="en-US" dirty="0"/>
              <a:t>统一的、公认的方法论和规范指导</a:t>
            </a:r>
            <a:endParaRPr lang="en-US" altLang="zh-CN" dirty="0"/>
          </a:p>
          <a:p>
            <a:pPr eaLnBrk="1" hangingPunct="1"/>
            <a:r>
              <a:rPr lang="zh-CN" altLang="en-US" dirty="0"/>
              <a:t>重视设计和实现过程的资料</a:t>
            </a:r>
            <a:endParaRPr lang="en-US" altLang="zh-CN" dirty="0"/>
          </a:p>
          <a:p>
            <a:pPr eaLnBrk="1" hangingPunct="1"/>
            <a:r>
              <a:rPr lang="zh-CN" altLang="en-US" dirty="0"/>
              <a:t>充分的检测工作</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2"/>
          <p:cNvSpPr>
            <a:spLocks noGrp="1"/>
          </p:cNvSpPr>
          <p:nvPr>
            <p:ph type="title"/>
          </p:nvPr>
        </p:nvSpPr>
        <p:spPr/>
        <p:txBody>
          <a:bodyPr vert="horz" wrap="square" lIns="0" tIns="45720" rIns="0" bIns="0" anchor="b" anchorCtr="0"/>
          <a:p>
            <a:r>
              <a:rPr lang="zh-CN" altLang="en-US" dirty="0">
                <a:latin typeface="华文隶书" panose="02010800040101010101" pitchFamily="2" charset="-122"/>
                <a:ea typeface="华文隶书" panose="02010800040101010101" pitchFamily="2" charset="-122"/>
              </a:rPr>
              <a:t>模型</a:t>
            </a:r>
            <a:endParaRPr lang="zh-CN" altLang="en-US" dirty="0">
              <a:latin typeface="华文隶书" panose="02010800040101010101" pitchFamily="2" charset="-122"/>
              <a:ea typeface="华文隶书" panose="02010800040101010101" pitchFamily="2" charset="-122"/>
            </a:endParaRPr>
          </a:p>
        </p:txBody>
      </p:sp>
      <p:sp>
        <p:nvSpPr>
          <p:cNvPr id="77827" name="Rectangle 3"/>
          <p:cNvSpPr>
            <a:spLocks noGrp="1"/>
          </p:cNvSpPr>
          <p:nvPr>
            <p:ph idx="1"/>
          </p:nvPr>
        </p:nvSpPr>
        <p:spPr>
          <a:xfrm>
            <a:off x="666750" y="2152650"/>
            <a:ext cx="7796213" cy="3419475"/>
          </a:xfrm>
        </p:spPr>
        <p:txBody>
          <a:bodyPr vert="horz" wrap="square" lIns="91440" tIns="45720" rIns="91440" bIns="45720" anchor="t" anchorCtr="0"/>
          <a:p>
            <a:pPr lvl="1"/>
            <a:r>
              <a:rPr lang="zh-CN" altLang="en-US" dirty="0"/>
              <a:t>用况模型</a:t>
            </a:r>
            <a:endParaRPr lang="zh-CN" altLang="en-US" dirty="0"/>
          </a:p>
          <a:p>
            <a:pPr lvl="1"/>
            <a:r>
              <a:rPr lang="zh-CN" altLang="en-US" dirty="0"/>
              <a:t>分析模型</a:t>
            </a:r>
            <a:endParaRPr lang="zh-CN" altLang="en-US" dirty="0"/>
          </a:p>
          <a:p>
            <a:pPr lvl="1"/>
            <a:r>
              <a:rPr lang="zh-CN" altLang="en-US" dirty="0"/>
              <a:t>设计模型</a:t>
            </a:r>
            <a:endParaRPr lang="zh-CN" altLang="en-US" dirty="0"/>
          </a:p>
          <a:p>
            <a:pPr lvl="1"/>
            <a:r>
              <a:rPr lang="zh-CN" altLang="en-US" dirty="0"/>
              <a:t>实现模型</a:t>
            </a:r>
            <a:endParaRPr lang="zh-CN" altLang="en-US" dirty="0"/>
          </a:p>
          <a:p>
            <a:pPr lvl="1"/>
            <a:r>
              <a:rPr lang="zh-CN" altLang="en-US" dirty="0"/>
              <a:t>实施模型</a:t>
            </a:r>
            <a:endParaRPr lang="zh-CN" altLang="en-US" dirty="0"/>
          </a:p>
          <a:p>
            <a:pPr lvl="1"/>
            <a:r>
              <a:rPr lang="zh-CN" altLang="en-US" dirty="0"/>
              <a:t>测试模型</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标题 1"/>
          <p:cNvSpPr>
            <a:spLocks noGrp="1"/>
          </p:cNvSpPr>
          <p:nvPr>
            <p:ph type="title"/>
          </p:nvPr>
        </p:nvSpPr>
        <p:spPr>
          <a:xfrm>
            <a:off x="539750" y="404813"/>
            <a:ext cx="8229600" cy="1143000"/>
          </a:xfrm>
        </p:spPr>
        <p:txBody>
          <a:bodyPr vert="horz" wrap="square" lIns="0" tIns="45720" rIns="0" bIns="0" anchor="b" anchorCtr="0"/>
          <a:p>
            <a:pPr eaLnBrk="1" hangingPunct="1"/>
            <a:r>
              <a:rPr lang="zh-CN" altLang="en-US" b="1" dirty="0"/>
              <a:t>小结</a:t>
            </a:r>
            <a:endParaRPr lang="zh-CN" altLang="en-US" dirty="0"/>
          </a:p>
        </p:txBody>
      </p:sp>
      <p:sp>
        <p:nvSpPr>
          <p:cNvPr id="78851" name="内容占位符 2"/>
          <p:cNvSpPr>
            <a:spLocks noGrp="1"/>
          </p:cNvSpPr>
          <p:nvPr>
            <p:ph idx="1"/>
          </p:nvPr>
        </p:nvSpPr>
        <p:spPr>
          <a:xfrm>
            <a:off x="457200" y="1700213"/>
            <a:ext cx="8229600" cy="4752975"/>
          </a:xfrm>
        </p:spPr>
        <p:txBody>
          <a:bodyPr vert="horz" wrap="square" lIns="91440" tIns="45720" rIns="91440" bIns="45720" anchor="t" anchorCtr="0"/>
          <a:p>
            <a:pPr eaLnBrk="1" hangingPunct="1"/>
            <a:r>
              <a:rPr lang="zh-CN" altLang="en-US" sz="2400" dirty="0"/>
              <a:t>大多数软件开发过程都有一个共同的软件过程框架软件开发模型是指软件开发全部过程、活动和任务的结构框架，表达软件开发全过程，规定了要完成的主要活动和任务，用来作为软件项目工作的基础。</a:t>
            </a:r>
            <a:endParaRPr lang="en-US" altLang="zh-CN" sz="2400" dirty="0"/>
          </a:p>
          <a:p>
            <a:pPr eaLnBrk="1" hangingPunct="1"/>
            <a:r>
              <a:rPr lang="zh-CN" altLang="en-US" sz="2400" dirty="0"/>
              <a:t>软件过程分为个人软件过程PSP和团队软件过程TSP。</a:t>
            </a:r>
            <a:endParaRPr lang="zh-CN" altLang="en-US" sz="2400" dirty="0"/>
          </a:p>
          <a:p>
            <a:pPr eaLnBrk="1" hangingPunct="1"/>
            <a:r>
              <a:rPr lang="en-US" altLang="zh-CN" sz="2400" dirty="0"/>
              <a:t>CMM为软件企业的过程能力提供了一个阶梯式的改进框架，包括初始级、可重复级、已定义级、可管理级和优化级5个级别。</a:t>
            </a:r>
            <a:endParaRPr lang="en-US" altLang="zh-CN" sz="2400" dirty="0"/>
          </a:p>
          <a:p>
            <a:pPr eaLnBrk="1" hangingPunct="1"/>
            <a:r>
              <a:rPr lang="zh-CN" altLang="en-US" sz="2400" dirty="0"/>
              <a:t>软件过程模型的选择取决于软件的特性和开发团队的特性。对于开发大型复杂的软件，建议采用重型软件过程模型，如螺旋模型、统一过程模型等；对于需求稳定或简单的软件，建议采用轻型软件过程模型，如极限编程、瀑布模型等。</a:t>
            </a:r>
            <a:endParaRPr lang="en-US" altLang="zh-CN" sz="2400" dirty="0"/>
          </a:p>
          <a:p>
            <a:pPr eaLnBrk="1" hangingPunct="1"/>
            <a:endParaRPr lang="zh-CN" altLang="en-US" sz="2000"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标题 1"/>
          <p:cNvSpPr>
            <a:spLocks noGrp="1"/>
          </p:cNvSpPr>
          <p:nvPr>
            <p:ph type="title"/>
          </p:nvPr>
        </p:nvSpPr>
        <p:spPr/>
        <p:txBody>
          <a:bodyPr vert="horz" wrap="square" lIns="0" tIns="45720" rIns="0" bIns="0" anchor="b" anchorCtr="0"/>
          <a:p>
            <a:pPr>
              <a:buNone/>
            </a:pPr>
            <a:r>
              <a:rPr lang="zh-CN" altLang="en-US" dirty="0"/>
              <a:t>第</a:t>
            </a:r>
            <a:r>
              <a:rPr lang="en-US" altLang="zh-CN" dirty="0"/>
              <a:t>3</a:t>
            </a:r>
            <a:r>
              <a:rPr lang="zh-CN" altLang="en-US" dirty="0"/>
              <a:t>章  敏捷软件</a:t>
            </a:r>
            <a:r>
              <a:rPr lang="zh-CN" altLang="en-US" dirty="0"/>
              <a:t>工程方法</a:t>
            </a:r>
            <a:endParaRPr lang="zh-CN" altLang="en-US" dirty="0"/>
          </a:p>
        </p:txBody>
      </p:sp>
      <p:sp>
        <p:nvSpPr>
          <p:cNvPr id="79875" name="内容占位符 2"/>
          <p:cNvSpPr>
            <a:spLocks noGrp="1"/>
          </p:cNvSpPr>
          <p:nvPr>
            <p:ph idx="1"/>
          </p:nvPr>
        </p:nvSpPr>
        <p:spPr/>
        <p:txBody>
          <a:bodyPr vert="horz" wrap="square" lIns="91440" tIns="45720" rIns="91440" bIns="45720" anchor="t" anchorCtr="0"/>
          <a:p>
            <a:r>
              <a:rPr lang="zh-CN" altLang="en-US" b="1" dirty="0"/>
              <a:t>内容提要：</a:t>
            </a:r>
            <a:endParaRPr lang="zh-CN" altLang="en-US" b="1" dirty="0"/>
          </a:p>
          <a:p>
            <a:pPr lvl="1"/>
            <a:r>
              <a:rPr lang="zh-CN" altLang="en-US" dirty="0"/>
              <a:t>敏捷软件</a:t>
            </a:r>
            <a:r>
              <a:rPr lang="zh-CN" altLang="en-US" dirty="0"/>
              <a:t>工程过程</a:t>
            </a:r>
            <a:endParaRPr lang="en-US" altLang="zh-CN" dirty="0"/>
          </a:p>
          <a:p>
            <a:pPr lvl="1"/>
            <a:r>
              <a:rPr lang="en-US" altLang="zh-CN" dirty="0"/>
              <a:t>SCRUM</a:t>
            </a:r>
            <a:r>
              <a:rPr lang="zh-CN" altLang="en-US" dirty="0"/>
              <a:t>软件开发过程</a:t>
            </a:r>
            <a:endParaRPr lang="en-US" altLang="zh-CN" dirty="0"/>
          </a:p>
          <a:p>
            <a:pPr lvl="1"/>
            <a:r>
              <a:rPr lang="zh-CN" altLang="en-US" dirty="0"/>
              <a:t>极限编程</a:t>
            </a:r>
            <a:endParaRPr lang="en-US" altLang="zh-CN" dirty="0"/>
          </a:p>
          <a:p>
            <a:pPr lvl="1"/>
            <a:r>
              <a:rPr lang="zh-CN" altLang="en-US" dirty="0"/>
              <a:t>结对编程</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标题 1"/>
          <p:cNvSpPr>
            <a:spLocks noGrp="1"/>
          </p:cNvSpPr>
          <p:nvPr>
            <p:ph type="title"/>
          </p:nvPr>
        </p:nvSpPr>
        <p:spPr/>
        <p:txBody>
          <a:bodyPr vert="horz" wrap="square" lIns="0" tIns="45720" rIns="0" bIns="0" anchor="b" anchorCtr="0"/>
          <a:p>
            <a:pPr eaLnBrk="1" hangingPunct="1"/>
            <a:r>
              <a:rPr lang="en-US" altLang="zh-CN" dirty="0"/>
              <a:t>3.1 </a:t>
            </a:r>
            <a:r>
              <a:rPr lang="zh-CN" altLang="en-US" dirty="0"/>
              <a:t>敏捷软件</a:t>
            </a:r>
            <a:r>
              <a:rPr lang="zh-CN" altLang="en-US" dirty="0"/>
              <a:t>工程过程</a:t>
            </a:r>
            <a:endParaRPr lang="zh-CN" altLang="en-US" dirty="0"/>
          </a:p>
        </p:txBody>
      </p:sp>
      <p:sp>
        <p:nvSpPr>
          <p:cNvPr id="80899" name="内容占位符 2"/>
          <p:cNvSpPr>
            <a:spLocks noGrp="1"/>
          </p:cNvSpPr>
          <p:nvPr>
            <p:ph idx="1"/>
          </p:nvPr>
        </p:nvSpPr>
        <p:spPr/>
        <p:txBody>
          <a:bodyPr vert="horz" wrap="square" lIns="91440" tIns="45720" rIns="91440" bIns="45720" anchor="t" anchorCtr="0"/>
          <a:p>
            <a:pPr eaLnBrk="1" hangingPunct="1"/>
            <a:r>
              <a:rPr lang="zh-CN" altLang="en-US" dirty="0"/>
              <a:t>敏捷不是一个过程，是一类过程的统称。</a:t>
            </a:r>
            <a:endParaRPr lang="en-US" altLang="zh-CN" dirty="0"/>
          </a:p>
          <a:p>
            <a:pPr eaLnBrk="1" hangingPunct="1"/>
            <a:r>
              <a:rPr lang="zh-CN" altLang="en-US" dirty="0"/>
              <a:t>敏捷方法的两大主要特征：</a:t>
            </a:r>
            <a:endParaRPr lang="en-US" altLang="zh-CN" dirty="0"/>
          </a:p>
          <a:p>
            <a:pPr lvl="1" eaLnBrk="1" hangingPunct="1"/>
            <a:r>
              <a:rPr lang="zh-CN" altLang="en-US" dirty="0"/>
              <a:t>对“适应性”的强调</a:t>
            </a:r>
            <a:endParaRPr lang="en-US" altLang="zh-CN" dirty="0"/>
          </a:p>
          <a:p>
            <a:pPr lvl="1" eaLnBrk="1" hangingPunct="1"/>
            <a:r>
              <a:rPr lang="zh-CN" altLang="en-US" dirty="0"/>
              <a:t>对“人”的关注</a:t>
            </a:r>
            <a:endParaRPr lang="en-US" altLang="zh-CN" dirty="0"/>
          </a:p>
          <a:p>
            <a:pPr eaLnBrk="1" hangingPunct="1"/>
            <a:r>
              <a:rPr lang="zh-CN" altLang="en-US" dirty="0"/>
              <a:t>做法：</a:t>
            </a:r>
            <a:endParaRPr lang="en-US" altLang="zh-CN" dirty="0"/>
          </a:p>
          <a:p>
            <a:pPr lvl="1" eaLnBrk="1" hangingPunct="1"/>
            <a:r>
              <a:rPr lang="zh-CN" altLang="en-US" dirty="0"/>
              <a:t>快速响应</a:t>
            </a:r>
            <a:r>
              <a:rPr lang="en-US" altLang="zh-CN" dirty="0"/>
              <a:t>:</a:t>
            </a:r>
            <a:r>
              <a:rPr lang="zh-CN" altLang="en-US" dirty="0"/>
              <a:t>引入迭代式的开发手段</a:t>
            </a:r>
            <a:endParaRPr lang="en-US" altLang="zh-CN" dirty="0"/>
          </a:p>
          <a:p>
            <a:pPr lvl="1" eaLnBrk="1" hangingPunct="1"/>
            <a:r>
              <a:rPr lang="zh-CN" altLang="en-US" dirty="0"/>
              <a:t>将整个软件生命周期分解为若干个小的迭代周期</a:t>
            </a:r>
            <a:endParaRPr lang="en-US" altLang="zh-CN" dirty="0"/>
          </a:p>
          <a:p>
            <a:pPr lvl="1" eaLnBrk="1" hangingPunct="1"/>
            <a:r>
              <a:rPr lang="zh-CN" altLang="en-US" dirty="0"/>
              <a:t>获取切实有效的客户反馈</a:t>
            </a:r>
            <a:endParaRPr lang="en-US" altLang="zh-CN" dirty="0"/>
          </a:p>
          <a:p>
            <a:pPr lvl="1" eaLnBrk="1" hangingPunct="1"/>
            <a:r>
              <a:rPr lang="zh-CN" altLang="en-US" dirty="0"/>
              <a:t>提出</a:t>
            </a:r>
            <a:r>
              <a:rPr lang="en-US" altLang="zh-CN" dirty="0"/>
              <a:t>12</a:t>
            </a:r>
            <a:r>
              <a:rPr lang="zh-CN" altLang="en-US" dirty="0"/>
              <a:t>条基本原则</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标题 1"/>
          <p:cNvSpPr>
            <a:spLocks noGrp="1"/>
          </p:cNvSpPr>
          <p:nvPr>
            <p:ph type="title"/>
          </p:nvPr>
        </p:nvSpPr>
        <p:spPr/>
        <p:txBody>
          <a:bodyPr vert="horz" wrap="square" lIns="0" tIns="45720" rIns="0" bIns="0" anchor="b" anchorCtr="0"/>
          <a:p>
            <a:r>
              <a:rPr lang="zh-CN" altLang="en-US" dirty="0"/>
              <a:t>敏捷开发</a:t>
            </a:r>
            <a:r>
              <a:rPr lang="en-US" altLang="zh-CN" dirty="0"/>
              <a:t>12</a:t>
            </a:r>
            <a:r>
              <a:rPr lang="zh-CN" altLang="en-US" dirty="0"/>
              <a:t>条原则</a:t>
            </a:r>
            <a:endParaRPr lang="zh-CN" altLang="en-US" dirty="0"/>
          </a:p>
        </p:txBody>
      </p:sp>
      <p:sp>
        <p:nvSpPr>
          <p:cNvPr id="81923" name="内容占位符 2"/>
          <p:cNvSpPr>
            <a:spLocks noGrp="1"/>
          </p:cNvSpPr>
          <p:nvPr>
            <p:ph idx="1"/>
          </p:nvPr>
        </p:nvSpPr>
        <p:spPr/>
        <p:txBody>
          <a:bodyPr vert="horz" wrap="square" lIns="91440" tIns="45720" rIns="91440" bIns="45720" anchor="t" anchorCtr="0"/>
          <a:p>
            <a:r>
              <a:rPr lang="zh-CN" altLang="en-US" dirty="0"/>
              <a:t>我们最优先要做的是通过尽早的、持续的交付有价值的软件来使客户满意。</a:t>
            </a:r>
            <a:endParaRPr lang="zh-CN" altLang="en-US" dirty="0"/>
          </a:p>
          <a:p>
            <a:r>
              <a:rPr lang="zh-CN" altLang="en-US" dirty="0"/>
              <a:t>即使到了开发的后期，也欢迎改变需求。敏捷过程利用变化来为客户创造竞争优势。</a:t>
            </a:r>
            <a:r>
              <a:rPr lang="en-US" altLang="zh-CN" dirty="0"/>
              <a:t> </a:t>
            </a:r>
            <a:endParaRPr lang="zh-CN" altLang="en-US" dirty="0"/>
          </a:p>
          <a:p>
            <a:r>
              <a:rPr lang="zh-CN" altLang="en-US" dirty="0"/>
              <a:t>经常性地交付可以工作的软件，交付的间隔可以从几个星期到几个月，交付的时间间隔越短越好。</a:t>
            </a:r>
            <a:endParaRPr lang="zh-CN" altLang="en-US" dirty="0"/>
          </a:p>
          <a:p>
            <a:r>
              <a:rPr lang="zh-CN" altLang="en-US" dirty="0"/>
              <a:t>在整个项目开发期间，业务人员和开发人员必须天天都在一起工作。</a:t>
            </a:r>
            <a:endParaRPr lang="zh-CN" altLang="en-US" dirty="0"/>
          </a:p>
          <a:p>
            <a:r>
              <a:rPr lang="zh-CN" altLang="en-US" dirty="0"/>
              <a:t>围绕被激励起来的个体来构建项目，给他们提供所需的环境和支持，并且信任他们能够完成工作。</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标题 1"/>
          <p:cNvSpPr>
            <a:spLocks noGrp="1"/>
          </p:cNvSpPr>
          <p:nvPr>
            <p:ph type="title"/>
          </p:nvPr>
        </p:nvSpPr>
        <p:spPr>
          <a:xfrm>
            <a:off x="457200" y="704850"/>
            <a:ext cx="8229600" cy="795338"/>
          </a:xfrm>
        </p:spPr>
        <p:txBody>
          <a:bodyPr vert="horz" wrap="square" lIns="0" tIns="45720" rIns="0" bIns="0" anchor="b" anchorCtr="0"/>
          <a:p>
            <a:r>
              <a:rPr lang="zh-CN" altLang="en-US" dirty="0"/>
              <a:t>敏捷开发</a:t>
            </a:r>
            <a:r>
              <a:rPr lang="en-US" altLang="zh-CN" dirty="0"/>
              <a:t>12</a:t>
            </a:r>
            <a:r>
              <a:rPr lang="zh-CN" altLang="en-US" dirty="0"/>
              <a:t>条原则</a:t>
            </a:r>
            <a:r>
              <a:rPr lang="en-US" altLang="zh-CN" dirty="0"/>
              <a:t>(</a:t>
            </a:r>
            <a:r>
              <a:rPr lang="zh-CN" altLang="en-US" dirty="0"/>
              <a:t>续</a:t>
            </a:r>
            <a:r>
              <a:rPr lang="en-US" altLang="zh-CN" dirty="0"/>
              <a:t>)</a:t>
            </a:r>
            <a:endParaRPr lang="zh-CN" altLang="en-US" dirty="0"/>
          </a:p>
        </p:txBody>
      </p:sp>
      <p:sp>
        <p:nvSpPr>
          <p:cNvPr id="82947" name="内容占位符 2"/>
          <p:cNvSpPr>
            <a:spLocks noGrp="1"/>
          </p:cNvSpPr>
          <p:nvPr>
            <p:ph idx="1"/>
          </p:nvPr>
        </p:nvSpPr>
        <p:spPr>
          <a:xfrm>
            <a:off x="457200" y="1571625"/>
            <a:ext cx="8229600" cy="4752975"/>
          </a:xfrm>
        </p:spPr>
        <p:txBody>
          <a:bodyPr vert="horz" wrap="square" lIns="91440" tIns="45720" rIns="91440" bIns="45720" anchor="t" anchorCtr="0"/>
          <a:p>
            <a:r>
              <a:rPr lang="zh-CN" altLang="en-US" dirty="0"/>
              <a:t>在团队内部，最具有效果并富有效率的传递信息的方法，就是面对面的交谈。</a:t>
            </a:r>
            <a:endParaRPr lang="zh-CN" altLang="en-US" dirty="0"/>
          </a:p>
          <a:p>
            <a:r>
              <a:rPr lang="zh-CN" altLang="en-US" dirty="0"/>
              <a:t>工作的软件是首要的进度度量标准。</a:t>
            </a:r>
            <a:endParaRPr lang="zh-CN" altLang="en-US" dirty="0"/>
          </a:p>
          <a:p>
            <a:r>
              <a:rPr lang="zh-CN" altLang="en-US" dirty="0"/>
              <a:t>敏捷过程提倡可持续的开发速度。责任人、开发者和用户应该能够保持一个长期的、恒定的开发速度。</a:t>
            </a:r>
            <a:endParaRPr lang="zh-CN" altLang="en-US" dirty="0"/>
          </a:p>
          <a:p>
            <a:r>
              <a:rPr lang="zh-CN" altLang="en-US" dirty="0"/>
              <a:t>不断地关注优秀的技能和好的设计会增强敏捷能力。</a:t>
            </a:r>
            <a:r>
              <a:rPr lang="en-US" altLang="zh-CN" dirty="0"/>
              <a:t> </a:t>
            </a:r>
            <a:endParaRPr lang="zh-CN" altLang="en-US" dirty="0"/>
          </a:p>
          <a:p>
            <a:r>
              <a:rPr lang="zh-CN" altLang="en-US" dirty="0"/>
              <a:t>简单是最根本的。</a:t>
            </a:r>
            <a:r>
              <a:rPr lang="en-US" altLang="zh-CN" dirty="0"/>
              <a:t> </a:t>
            </a:r>
            <a:endParaRPr lang="zh-CN" altLang="en-US" dirty="0"/>
          </a:p>
          <a:p>
            <a:r>
              <a:rPr lang="zh-CN" altLang="en-US" dirty="0"/>
              <a:t>最好的构架、需求和设计出于自组织团队。</a:t>
            </a:r>
            <a:r>
              <a:rPr lang="en-US" altLang="zh-CN" dirty="0"/>
              <a:t> </a:t>
            </a:r>
            <a:endParaRPr lang="zh-CN" altLang="en-US" dirty="0"/>
          </a:p>
          <a:p>
            <a:r>
              <a:rPr lang="zh-CN" altLang="en-US" dirty="0"/>
              <a:t>每隔一定时间，团队会在如何才能更有效地工作方面进行反省，然后相应地对自己的行为进行调整。</a:t>
            </a:r>
            <a:endParaRPr lang="zh-CN" altLang="en-US" dirty="0"/>
          </a:p>
          <a:p>
            <a:endParaRPr lang="zh-CN" altLang="en-US" dirty="0"/>
          </a:p>
          <a:p>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标题 1"/>
          <p:cNvSpPr>
            <a:spLocks noGrp="1"/>
          </p:cNvSpPr>
          <p:nvPr>
            <p:ph type="title"/>
          </p:nvPr>
        </p:nvSpPr>
        <p:spPr/>
        <p:txBody>
          <a:bodyPr vert="horz" wrap="square" lIns="0" tIns="45720" rIns="0" bIns="0" anchor="b" anchorCtr="0"/>
          <a:p>
            <a:pPr>
              <a:buNone/>
            </a:pPr>
            <a:r>
              <a:rPr lang="en-US" altLang="zh-CN" dirty="0"/>
              <a:t>3.2 SCRUM</a:t>
            </a:r>
            <a:r>
              <a:rPr lang="zh-CN" altLang="en-US" dirty="0"/>
              <a:t>软件开发过程</a:t>
            </a:r>
            <a:endParaRPr lang="zh-CN" altLang="en-US" dirty="0"/>
          </a:p>
        </p:txBody>
      </p:sp>
      <p:sp>
        <p:nvSpPr>
          <p:cNvPr id="83971" name="内容占位符 2"/>
          <p:cNvSpPr>
            <a:spLocks noGrp="1"/>
          </p:cNvSpPr>
          <p:nvPr>
            <p:ph idx="1"/>
          </p:nvPr>
        </p:nvSpPr>
        <p:spPr/>
        <p:txBody>
          <a:bodyPr vert="horz" wrap="square" lIns="91440" tIns="45720" rIns="91440" bIns="45720" anchor="t" anchorCtr="0"/>
          <a:p>
            <a:r>
              <a:rPr lang="en-US" altLang="zh-CN" dirty="0"/>
              <a:t>Scrum </a:t>
            </a:r>
            <a:r>
              <a:rPr lang="zh-CN" altLang="en-US" dirty="0"/>
              <a:t>是一种迭代式增量</a:t>
            </a:r>
            <a:r>
              <a:rPr lang="zh-CN" altLang="zh-CN" dirty="0"/>
              <a:t>软件开发</a:t>
            </a:r>
            <a:r>
              <a:rPr lang="zh-CN" altLang="en-US" dirty="0"/>
              <a:t>过程，适合于敏捷软件开发。</a:t>
            </a:r>
            <a:endParaRPr lang="en-US" altLang="zh-CN" dirty="0"/>
          </a:p>
          <a:p>
            <a:r>
              <a:rPr lang="en-US" altLang="zh-CN" dirty="0"/>
              <a:t>Scrum</a:t>
            </a:r>
            <a:r>
              <a:rPr lang="zh-CN" altLang="zh-CN" dirty="0"/>
              <a:t>的基本假设：开发软件就像开发新产品，无法一开始就能定义软件产品最终的方案，过程中需要研发、创意、尝试错误，所以没有一种固定的流程可以保证方案成功。</a:t>
            </a:r>
            <a:endParaRPr lang="en-US" altLang="zh-CN" dirty="0"/>
          </a:p>
          <a:p>
            <a:r>
              <a:rPr lang="en-US" altLang="zh-CN" dirty="0"/>
              <a:t>Scrum </a:t>
            </a:r>
            <a:r>
              <a:rPr lang="zh-CN" altLang="zh-CN" dirty="0"/>
              <a:t>有明确的最高目标，熟悉开发流程中所需具备的最佳典范与技术，具有高度自主权，紧密地沟通合作，以高度弹性解决各种挑战，确保每天、每个阶段都朝向目标有明确的推进。</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p:txBody>
          <a:bodyPr vert="horz" wrap="square" lIns="0" tIns="45720" rIns="0" bIns="0" anchor="b" anchorCtr="0"/>
          <a:p>
            <a:pPr>
              <a:buNone/>
            </a:pPr>
            <a:r>
              <a:rPr lang="en-US" altLang="zh-CN" dirty="0"/>
              <a:t>Scrum</a:t>
            </a:r>
            <a:r>
              <a:rPr lang="zh-CN" altLang="en-US" dirty="0"/>
              <a:t>角色</a:t>
            </a:r>
            <a:endParaRPr lang="zh-CN" altLang="en-US" dirty="0"/>
          </a:p>
        </p:txBody>
      </p:sp>
      <p:sp>
        <p:nvSpPr>
          <p:cNvPr id="84995" name="内容占位符 2"/>
          <p:cNvSpPr>
            <a:spLocks noGrp="1"/>
          </p:cNvSpPr>
          <p:nvPr>
            <p:ph idx="1"/>
          </p:nvPr>
        </p:nvSpPr>
        <p:spPr/>
        <p:txBody>
          <a:bodyPr vert="horz" wrap="square" lIns="91440" tIns="45720" rIns="91440" bIns="45720" anchor="t" anchorCtr="0"/>
          <a:p>
            <a:r>
              <a:rPr lang="zh-CN" altLang="en-US" dirty="0"/>
              <a:t>主管</a:t>
            </a:r>
            <a:endParaRPr lang="en-US" altLang="zh-CN" dirty="0"/>
          </a:p>
          <a:p>
            <a:r>
              <a:rPr lang="zh-CN" altLang="en-US" dirty="0"/>
              <a:t>产品负责人</a:t>
            </a:r>
            <a:endParaRPr lang="en-US" altLang="zh-CN" dirty="0"/>
          </a:p>
          <a:p>
            <a:r>
              <a:rPr lang="zh-CN" altLang="en-US" dirty="0"/>
              <a:t>开发团队</a:t>
            </a:r>
            <a:endParaRPr lang="en-US" altLang="zh-CN" dirty="0"/>
          </a:p>
          <a:p>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标题 1"/>
          <p:cNvSpPr>
            <a:spLocks noGrp="1"/>
          </p:cNvSpPr>
          <p:nvPr>
            <p:ph type="title"/>
          </p:nvPr>
        </p:nvSpPr>
        <p:spPr>
          <a:xfrm>
            <a:off x="457200" y="704850"/>
            <a:ext cx="8229600" cy="779463"/>
          </a:xfrm>
        </p:spPr>
        <p:txBody>
          <a:bodyPr vert="horz" wrap="square" lIns="0" tIns="45720" rIns="0" bIns="0" anchor="b" anchorCtr="0"/>
          <a:p>
            <a:pPr>
              <a:buNone/>
            </a:pPr>
            <a:r>
              <a:rPr lang="en-US" altLang="zh-CN" dirty="0"/>
              <a:t>Scrum</a:t>
            </a:r>
            <a:r>
              <a:rPr lang="zh-CN" altLang="en-US" dirty="0"/>
              <a:t>术语</a:t>
            </a:r>
            <a:endParaRPr lang="zh-CN" altLang="en-US" dirty="0"/>
          </a:p>
        </p:txBody>
      </p:sp>
      <p:sp>
        <p:nvSpPr>
          <p:cNvPr id="86019" name="内容占位符 2"/>
          <p:cNvSpPr>
            <a:spLocks noGrp="1"/>
          </p:cNvSpPr>
          <p:nvPr>
            <p:ph idx="1"/>
          </p:nvPr>
        </p:nvSpPr>
        <p:spPr>
          <a:xfrm>
            <a:off x="457200" y="1628775"/>
            <a:ext cx="8229600" cy="4695825"/>
          </a:xfrm>
        </p:spPr>
        <p:txBody>
          <a:bodyPr vert="horz" wrap="square" lIns="91440" tIns="45720" rIns="91440" bIns="45720" anchor="t" anchorCtr="0"/>
          <a:p>
            <a:r>
              <a:rPr lang="zh-CN" altLang="en-US" sz="2400" dirty="0"/>
              <a:t>订单</a:t>
            </a:r>
            <a:r>
              <a:rPr lang="en-US" altLang="zh-CN" sz="2400" dirty="0"/>
              <a:t>backlog: </a:t>
            </a:r>
            <a:r>
              <a:rPr lang="zh-CN" altLang="zh-CN" sz="2400" dirty="0"/>
              <a:t>可以预知的所有任务， 包括功能性的和非功能性的所有任务。</a:t>
            </a:r>
            <a:endParaRPr lang="zh-CN" altLang="zh-CN" sz="2400" dirty="0"/>
          </a:p>
          <a:p>
            <a:r>
              <a:rPr lang="zh-CN" altLang="en-US" sz="2400" dirty="0"/>
              <a:t>冲刺</a:t>
            </a:r>
            <a:r>
              <a:rPr lang="en-US" altLang="zh-CN" sz="2400" dirty="0"/>
              <a:t>sprint:</a:t>
            </a:r>
            <a:r>
              <a:rPr lang="zh-CN" altLang="zh-CN" sz="2400" dirty="0"/>
              <a:t>一次跌代开发的时间周期</a:t>
            </a:r>
            <a:r>
              <a:rPr lang="zh-CN" altLang="en-US" sz="2400" dirty="0"/>
              <a:t>。</a:t>
            </a:r>
            <a:endParaRPr lang="en-US" altLang="zh-CN" sz="2400" dirty="0"/>
          </a:p>
          <a:p>
            <a:r>
              <a:rPr lang="zh-CN" altLang="en-US" sz="2400" dirty="0"/>
              <a:t>冲刺订单</a:t>
            </a:r>
            <a:r>
              <a:rPr lang="en-US" altLang="zh-CN" sz="2400" dirty="0"/>
              <a:t>sprint backlog:</a:t>
            </a:r>
            <a:r>
              <a:rPr lang="zh-CN" altLang="zh-CN" sz="2400" dirty="0"/>
              <a:t>一个</a:t>
            </a:r>
            <a:r>
              <a:rPr lang="en-US" altLang="zh-CN" sz="2400" dirty="0"/>
              <a:t>sprint</a:t>
            </a:r>
            <a:r>
              <a:rPr lang="zh-CN" altLang="zh-CN" sz="2400" dirty="0"/>
              <a:t>周期内所需要完成的任务。</a:t>
            </a:r>
            <a:endParaRPr lang="zh-CN" altLang="zh-CN" sz="2400" dirty="0"/>
          </a:p>
          <a:p>
            <a:r>
              <a:rPr lang="zh-CN" altLang="en-US" sz="2400" dirty="0"/>
              <a:t>主管</a:t>
            </a:r>
            <a:r>
              <a:rPr lang="en-US" altLang="zh-CN" sz="2400" dirty="0"/>
              <a:t>scrumMaster: </a:t>
            </a:r>
            <a:r>
              <a:rPr lang="zh-CN" altLang="zh-CN" sz="2400" dirty="0"/>
              <a:t>负责监督整个</a:t>
            </a:r>
            <a:r>
              <a:rPr lang="en-US" altLang="zh-CN" sz="2400" dirty="0"/>
              <a:t>Scrum</a:t>
            </a:r>
            <a:r>
              <a:rPr lang="zh-CN" altLang="zh-CN" sz="2400" dirty="0"/>
              <a:t>进程，修订计划的一个团队成员。</a:t>
            </a:r>
            <a:endParaRPr lang="zh-CN" altLang="zh-CN" sz="2400" dirty="0"/>
          </a:p>
          <a:p>
            <a:r>
              <a:rPr lang="zh-CN" altLang="en-US" sz="2400" dirty="0"/>
              <a:t>时间盒</a:t>
            </a:r>
            <a:r>
              <a:rPr lang="en-US" altLang="zh-CN" sz="2400" dirty="0"/>
              <a:t>time-box: </a:t>
            </a:r>
            <a:r>
              <a:rPr lang="zh-CN" altLang="zh-CN" sz="2400" dirty="0"/>
              <a:t>一个用于开会时间段。</a:t>
            </a:r>
            <a:endParaRPr lang="en-US" altLang="zh-CN" sz="2400" dirty="0"/>
          </a:p>
          <a:p>
            <a:r>
              <a:rPr lang="zh-CN" altLang="en-US" sz="2400" dirty="0"/>
              <a:t>冲刺计划会</a:t>
            </a:r>
            <a:r>
              <a:rPr lang="en-US" altLang="zh-CN" sz="2400" dirty="0"/>
              <a:t>sprint planning</a:t>
            </a:r>
            <a:r>
              <a:rPr lang="zh-CN" altLang="zh-CN" sz="2400" dirty="0"/>
              <a:t>会议</a:t>
            </a:r>
            <a:endParaRPr lang="en-US" altLang="zh-CN" sz="2400"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标题 1"/>
          <p:cNvSpPr>
            <a:spLocks noGrp="1"/>
          </p:cNvSpPr>
          <p:nvPr>
            <p:ph type="title"/>
          </p:nvPr>
        </p:nvSpPr>
        <p:spPr/>
        <p:txBody>
          <a:bodyPr vert="horz" wrap="square" lIns="0" tIns="45720" rIns="0" bIns="0" anchor="b" anchorCtr="0"/>
          <a:p>
            <a:pPr>
              <a:buNone/>
            </a:pPr>
            <a:endParaRPr lang="zh-CN" altLang="en-US" dirty="0"/>
          </a:p>
        </p:txBody>
      </p:sp>
      <p:sp>
        <p:nvSpPr>
          <p:cNvPr id="87043" name="内容占位符 2"/>
          <p:cNvSpPr>
            <a:spLocks noGrp="1"/>
          </p:cNvSpPr>
          <p:nvPr>
            <p:ph idx="1"/>
          </p:nvPr>
        </p:nvSpPr>
        <p:spPr/>
        <p:txBody>
          <a:bodyPr vert="horz" wrap="square" lIns="91440" tIns="45720" rIns="91440" bIns="45720" anchor="t" anchorCtr="0"/>
          <a:p>
            <a:r>
              <a:rPr lang="zh-CN" altLang="en-US" sz="2800" dirty="0"/>
              <a:t>每日立会</a:t>
            </a:r>
            <a:r>
              <a:rPr lang="en-US" altLang="zh-CN" sz="2800" dirty="0"/>
              <a:t>Daily Scrum</a:t>
            </a:r>
            <a:r>
              <a:rPr lang="zh-CN" altLang="zh-CN" sz="2800" dirty="0"/>
              <a:t>会议</a:t>
            </a:r>
            <a:endParaRPr lang="en-US" altLang="zh-CN" sz="2800" dirty="0"/>
          </a:p>
          <a:p>
            <a:r>
              <a:rPr lang="zh-CN" altLang="en-US" sz="2800" dirty="0"/>
              <a:t>冲刺评审会</a:t>
            </a:r>
            <a:r>
              <a:rPr lang="en-US" altLang="zh-CN" sz="2800" dirty="0"/>
              <a:t>Sprint review</a:t>
            </a:r>
            <a:r>
              <a:rPr lang="zh-CN" altLang="zh-CN" sz="2800" dirty="0"/>
              <a:t>会议</a:t>
            </a:r>
            <a:endParaRPr lang="en-US" altLang="zh-CN" sz="2800" dirty="0"/>
          </a:p>
          <a:p>
            <a:r>
              <a:rPr lang="zh-CN" altLang="en-US" sz="2800" dirty="0"/>
              <a:t>冲刺反思会</a:t>
            </a:r>
            <a:r>
              <a:rPr lang="en-US" altLang="zh-CN" sz="2800" dirty="0"/>
              <a:t>Sprint retrospective</a:t>
            </a:r>
            <a:r>
              <a:rPr lang="zh-CN" altLang="zh-CN" sz="2800" dirty="0"/>
              <a:t>会议</a:t>
            </a:r>
            <a:endParaRPr lang="zh-CN" altLang="en-US" sz="2800"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a:xfrm>
            <a:off x="457200" y="704850"/>
            <a:ext cx="8229600" cy="800100"/>
          </a:xfrm>
        </p:spPr>
        <p:txBody>
          <a:bodyPr vert="horz" wrap="square" lIns="0" tIns="45720" rIns="0" bIns="0" anchor="b" anchorCtr="0"/>
          <a:p>
            <a:pPr eaLnBrk="1" hangingPunct="1"/>
            <a:r>
              <a:rPr lang="zh-CN" altLang="en-US" dirty="0"/>
              <a:t>软件工程</a:t>
            </a:r>
            <a:r>
              <a:rPr lang="zh-CN" altLang="en-US" dirty="0"/>
              <a:t>概念</a:t>
            </a:r>
            <a:endParaRPr lang="zh-CN" altLang="en-US" dirty="0"/>
          </a:p>
        </p:txBody>
      </p:sp>
      <p:sp>
        <p:nvSpPr>
          <p:cNvPr id="15363" name="内容占位符 2"/>
          <p:cNvSpPr>
            <a:spLocks noGrp="1"/>
          </p:cNvSpPr>
          <p:nvPr>
            <p:ph idx="1"/>
          </p:nvPr>
        </p:nvSpPr>
        <p:spPr>
          <a:xfrm>
            <a:off x="457200" y="1935163"/>
            <a:ext cx="8229600" cy="4389438"/>
          </a:xfrm>
        </p:spPr>
        <p:txBody>
          <a:bodyPr vert="horz" wrap="square" lIns="91440" tIns="45720" rIns="91440" bIns="45720" numCol="1" anchor="t" anchorCtr="0" compatLnSpc="1"/>
          <a:lstStyle/>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软件工程运用现代科学技术知识来设计并构造计算机程序及为开发、运行和维护这些程序所必须的相关文件资料。</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软件工程是为了经济地获得能够在实际机器上有效运行的可靠软件而建立和使用的一系列完善的工程化原则。</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None/>
              <a:defRPr/>
            </a:pP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软件工程是开发、运行、维护和修复软件的系统方法。</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3050" marR="0" lvl="0" indent="-273050" algn="l" defTabSz="914400" rtl="0" eaLnBrk="1" fontAlgn="base" latinLnBrk="0" hangingPunct="1">
              <a:lnSpc>
                <a:spcPct val="100000"/>
              </a:lnSpc>
              <a:spcBef>
                <a:spcPct val="20000"/>
              </a:spcBef>
              <a:spcAft>
                <a:spcPct val="0"/>
              </a:spcAft>
              <a:buClr>
                <a:srgbClr val="0BD0D9"/>
              </a:buClr>
              <a:buSzPct val="95000"/>
              <a:buFont typeface="Wingdings 2" panose="05020102010507070707" pitchFamily="18" charset="2"/>
              <a:buChar char=""/>
              <a:defRPr/>
            </a:pP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标题 1"/>
          <p:cNvSpPr>
            <a:spLocks noGrp="1"/>
          </p:cNvSpPr>
          <p:nvPr>
            <p:ph type="title"/>
          </p:nvPr>
        </p:nvSpPr>
        <p:spPr/>
        <p:txBody>
          <a:bodyPr vert="horz" wrap="square" lIns="0" tIns="45720" rIns="0" bIns="0" anchor="b" anchorCtr="0"/>
          <a:p>
            <a:pPr>
              <a:buNone/>
            </a:pPr>
            <a:r>
              <a:rPr lang="zh-CN" altLang="zh-CN" dirty="0"/>
              <a:t>实施</a:t>
            </a:r>
            <a:r>
              <a:rPr lang="en-US" altLang="zh-CN" dirty="0"/>
              <a:t>Scrum</a:t>
            </a:r>
            <a:r>
              <a:rPr lang="zh-CN" altLang="zh-CN" dirty="0"/>
              <a:t>的过程</a:t>
            </a:r>
            <a:endParaRPr lang="zh-CN" altLang="en-US" dirty="0"/>
          </a:p>
        </p:txBody>
      </p:sp>
      <p:sp>
        <p:nvSpPr>
          <p:cNvPr id="88067" name="内容占位符 2"/>
          <p:cNvSpPr>
            <a:spLocks noGrp="1"/>
          </p:cNvSpPr>
          <p:nvPr>
            <p:ph idx="1"/>
          </p:nvPr>
        </p:nvSpPr>
        <p:spPr/>
        <p:txBody>
          <a:bodyPr vert="horz" wrap="square" lIns="91440" tIns="45720" rIns="91440" bIns="45720" anchor="t" anchorCtr="0"/>
          <a:p>
            <a:r>
              <a:rPr lang="zh-CN" altLang="zh-CN" dirty="0"/>
              <a:t>分解</a:t>
            </a:r>
            <a:r>
              <a:rPr lang="zh-CN" altLang="en-US" dirty="0"/>
              <a:t>产品订单</a:t>
            </a:r>
            <a:r>
              <a:rPr lang="zh-CN" altLang="zh-CN" dirty="0"/>
              <a:t>成</a:t>
            </a:r>
            <a:r>
              <a:rPr lang="zh-CN" altLang="en-US" dirty="0"/>
              <a:t>冲刺订单</a:t>
            </a:r>
            <a:endParaRPr lang="en-US" altLang="zh-CN" dirty="0"/>
          </a:p>
          <a:p>
            <a:r>
              <a:rPr lang="zh-CN" altLang="zh-CN" dirty="0"/>
              <a:t>召开</a:t>
            </a:r>
            <a:r>
              <a:rPr lang="zh-CN" altLang="en-US" dirty="0"/>
              <a:t>冲刺计划</a:t>
            </a:r>
            <a:r>
              <a:rPr lang="zh-CN" altLang="zh-CN" dirty="0"/>
              <a:t>会议</a:t>
            </a:r>
            <a:endParaRPr lang="en-US" altLang="zh-CN" dirty="0"/>
          </a:p>
          <a:p>
            <a:r>
              <a:rPr lang="zh-CN" altLang="en-US" dirty="0"/>
              <a:t>进入冲刺</a:t>
            </a:r>
            <a:r>
              <a:rPr lang="zh-CN" altLang="zh-CN" dirty="0"/>
              <a:t>开发周期，每天需要召开</a:t>
            </a:r>
            <a:r>
              <a:rPr lang="zh-CN" altLang="en-US" dirty="0"/>
              <a:t>立会</a:t>
            </a:r>
            <a:endParaRPr lang="en-US" altLang="zh-CN" dirty="0"/>
          </a:p>
          <a:p>
            <a:r>
              <a:rPr lang="zh-CN" altLang="zh-CN" dirty="0"/>
              <a:t>整个</a:t>
            </a:r>
            <a:r>
              <a:rPr lang="zh-CN" altLang="en-US" dirty="0"/>
              <a:t>冲刺</a:t>
            </a:r>
            <a:r>
              <a:rPr lang="zh-CN" altLang="zh-CN" dirty="0"/>
              <a:t>周期结束，召开</a:t>
            </a:r>
            <a:r>
              <a:rPr lang="zh-CN" altLang="en-US" dirty="0"/>
              <a:t>冲刺评审会</a:t>
            </a:r>
            <a:endParaRPr lang="en-US" altLang="zh-CN" dirty="0"/>
          </a:p>
          <a:p>
            <a:r>
              <a:rPr lang="zh-CN" altLang="en-US" dirty="0"/>
              <a:t>团队召开冲刺反思会</a:t>
            </a:r>
            <a:endParaRPr lang="en-US" altLang="zh-CN" dirty="0"/>
          </a:p>
          <a:p>
            <a:pPr marL="0" indent="0">
              <a:buNone/>
            </a:pPr>
            <a:r>
              <a:rPr lang="zh-CN" altLang="en-US" dirty="0"/>
              <a:t>。。。以上循环进行</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标题 1"/>
          <p:cNvSpPr>
            <a:spLocks noGrp="1"/>
          </p:cNvSpPr>
          <p:nvPr>
            <p:ph type="title"/>
          </p:nvPr>
        </p:nvSpPr>
        <p:spPr/>
        <p:txBody>
          <a:bodyPr vert="horz" wrap="square" lIns="0" tIns="45720" rIns="0" bIns="0" anchor="b" anchorCtr="0"/>
          <a:p>
            <a:pPr>
              <a:buNone/>
            </a:pPr>
            <a:r>
              <a:rPr lang="en-US" altLang="zh-CN" dirty="0"/>
              <a:t>Scrum</a:t>
            </a:r>
            <a:r>
              <a:rPr lang="zh-CN" altLang="en-US" dirty="0"/>
              <a:t>文档</a:t>
            </a:r>
            <a:endParaRPr lang="zh-CN" altLang="en-US" dirty="0"/>
          </a:p>
        </p:txBody>
      </p:sp>
      <p:sp>
        <p:nvSpPr>
          <p:cNvPr id="89091" name="内容占位符 2"/>
          <p:cNvSpPr>
            <a:spLocks noGrp="1"/>
          </p:cNvSpPr>
          <p:nvPr>
            <p:ph idx="1"/>
          </p:nvPr>
        </p:nvSpPr>
        <p:spPr/>
        <p:txBody>
          <a:bodyPr vert="horz" wrap="square" lIns="91440" tIns="45720" rIns="91440" bIns="45720" anchor="t" anchorCtr="0"/>
          <a:p>
            <a:r>
              <a:rPr lang="zh-CN" altLang="en-US" dirty="0"/>
              <a:t>产品订单文档</a:t>
            </a:r>
            <a:endParaRPr lang="en-US" altLang="zh-CN" dirty="0"/>
          </a:p>
          <a:p>
            <a:r>
              <a:rPr lang="zh-CN" altLang="en-US" dirty="0"/>
              <a:t>冲刺订单文档</a:t>
            </a:r>
            <a:endParaRPr lang="en-US" altLang="zh-CN" dirty="0"/>
          </a:p>
          <a:p>
            <a:r>
              <a:rPr lang="zh-CN" altLang="en-US" dirty="0"/>
              <a:t>燃尽图</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标题 1"/>
          <p:cNvSpPr>
            <a:spLocks noGrp="1"/>
          </p:cNvSpPr>
          <p:nvPr>
            <p:ph type="title"/>
          </p:nvPr>
        </p:nvSpPr>
        <p:spPr/>
        <p:txBody>
          <a:bodyPr vert="horz" wrap="square" lIns="0" tIns="45720" rIns="0" bIns="0" anchor="b" anchorCtr="0"/>
          <a:p>
            <a:pPr eaLnBrk="1" hangingPunct="1"/>
            <a:r>
              <a:rPr lang="en-US" altLang="zh-CN" dirty="0"/>
              <a:t>3.3</a:t>
            </a:r>
            <a:r>
              <a:rPr lang="zh-CN" altLang="en-US" dirty="0"/>
              <a:t>极限编程</a:t>
            </a:r>
            <a:endParaRPr lang="zh-CN" altLang="en-US" dirty="0"/>
          </a:p>
        </p:txBody>
      </p:sp>
      <p:sp>
        <p:nvSpPr>
          <p:cNvPr id="90115" name="内容占位符 2"/>
          <p:cNvSpPr>
            <a:spLocks noGrp="1"/>
          </p:cNvSpPr>
          <p:nvPr>
            <p:ph idx="1"/>
          </p:nvPr>
        </p:nvSpPr>
        <p:spPr/>
        <p:txBody>
          <a:bodyPr vert="horz" wrap="square" lIns="91440" tIns="45720" rIns="91440" bIns="45720" anchor="t" anchorCtr="0"/>
          <a:p>
            <a:pPr eaLnBrk="1" hangingPunct="1"/>
            <a:r>
              <a:rPr lang="zh-CN" altLang="en-US" dirty="0"/>
              <a:t>极限编程（</a:t>
            </a:r>
            <a:r>
              <a:rPr lang="en-US" altLang="zh-CN" dirty="0"/>
              <a:t>eXtreme Programming</a:t>
            </a:r>
            <a:r>
              <a:rPr lang="zh-CN" altLang="en-US" dirty="0"/>
              <a:t>，</a:t>
            </a:r>
            <a:r>
              <a:rPr lang="en-US" altLang="zh-CN" dirty="0"/>
              <a:t>XP</a:t>
            </a:r>
            <a:r>
              <a:rPr lang="zh-CN" altLang="en-US" dirty="0"/>
              <a:t>）是一种软件工程方法学，是</a:t>
            </a:r>
            <a:r>
              <a:rPr lang="en-US" altLang="zh-CN" dirty="0"/>
              <a:t>敏捷开发</a:t>
            </a:r>
            <a:r>
              <a:rPr lang="zh-CN" altLang="en-US" dirty="0"/>
              <a:t>中最富有成效的方法学之一</a:t>
            </a:r>
            <a:endParaRPr lang="en-US" altLang="zh-CN" dirty="0"/>
          </a:p>
          <a:p>
            <a:pPr eaLnBrk="1" hangingPunct="1"/>
            <a:r>
              <a:rPr lang="zh-CN" altLang="en-US" dirty="0"/>
              <a:t>由</a:t>
            </a:r>
            <a:r>
              <a:rPr lang="en-US" altLang="zh-CN" dirty="0"/>
              <a:t>KentBeck</a:t>
            </a:r>
            <a:r>
              <a:rPr lang="zh-CN" altLang="en-US" dirty="0"/>
              <a:t>在</a:t>
            </a:r>
            <a:r>
              <a:rPr lang="en-US" altLang="zh-CN" dirty="0"/>
              <a:t>1996</a:t>
            </a:r>
            <a:r>
              <a:rPr lang="zh-CN" altLang="en-US" dirty="0"/>
              <a:t>年提出</a:t>
            </a:r>
            <a:endParaRPr lang="en-US" altLang="zh-CN" dirty="0"/>
          </a:p>
          <a:p>
            <a:pPr eaLnBrk="1" hangingPunct="1"/>
            <a:r>
              <a:rPr lang="zh-CN" altLang="en-US" dirty="0"/>
              <a:t>具有强沟通、简化设计、迅速反馈等特点</a:t>
            </a:r>
            <a:endParaRPr lang="en-US" altLang="zh-CN" dirty="0"/>
          </a:p>
          <a:p>
            <a:pPr eaLnBrk="1" hangingPunct="1"/>
            <a:r>
              <a:rPr lang="zh-CN" altLang="en-US" dirty="0"/>
              <a:t>适合于规模小、进度紧、需求不稳定、开发小项目的小团队。</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标题 1"/>
          <p:cNvSpPr>
            <a:spLocks noGrp="1"/>
          </p:cNvSpPr>
          <p:nvPr>
            <p:ph type="title"/>
          </p:nvPr>
        </p:nvSpPr>
        <p:spPr/>
        <p:txBody>
          <a:bodyPr vert="horz" wrap="square" lIns="0" tIns="45720" rIns="0" bIns="0" anchor="b" anchorCtr="0"/>
          <a:p>
            <a:pPr eaLnBrk="1" hangingPunct="1"/>
            <a:r>
              <a:rPr lang="zh-CN" altLang="en-US" dirty="0"/>
              <a:t>极限编程</a:t>
            </a:r>
            <a:endParaRPr lang="zh-CN" altLang="en-US" dirty="0"/>
          </a:p>
        </p:txBody>
      </p:sp>
      <p:sp>
        <p:nvSpPr>
          <p:cNvPr id="91139" name="内容占位符 2"/>
          <p:cNvSpPr>
            <a:spLocks noGrp="1"/>
          </p:cNvSpPr>
          <p:nvPr>
            <p:ph idx="1"/>
          </p:nvPr>
        </p:nvSpPr>
        <p:spPr/>
        <p:txBody>
          <a:bodyPr vert="horz" wrap="square" lIns="91440" tIns="45720" rIns="91440" bIns="45720" anchor="t" anchorCtr="0"/>
          <a:p>
            <a:pPr eaLnBrk="1" hangingPunct="1"/>
            <a:r>
              <a:rPr lang="zh-CN" altLang="en-US" dirty="0"/>
              <a:t>特点：</a:t>
            </a:r>
            <a:endParaRPr lang="en-US" altLang="zh-CN" dirty="0"/>
          </a:p>
          <a:p>
            <a:pPr lvl="1" eaLnBrk="1" hangingPunct="1"/>
            <a:r>
              <a:rPr lang="en-US" altLang="zh-CN" dirty="0"/>
              <a:t>XP</a:t>
            </a:r>
            <a:r>
              <a:rPr lang="zh-CN" altLang="en-US" dirty="0"/>
              <a:t>模型是“轻量型”或“灵活”的软件过程模型</a:t>
            </a:r>
            <a:endParaRPr lang="en-US" altLang="zh-CN" dirty="0"/>
          </a:p>
          <a:p>
            <a:pPr lvl="1" eaLnBrk="1" hangingPunct="1"/>
            <a:r>
              <a:rPr lang="zh-CN" altLang="en-US" dirty="0"/>
              <a:t>与面向对象语言结合的开发方案</a:t>
            </a:r>
            <a:endParaRPr lang="en-US" altLang="zh-CN" dirty="0"/>
          </a:p>
          <a:p>
            <a:pPr lvl="1" eaLnBrk="1" hangingPunct="1"/>
            <a:r>
              <a:rPr lang="zh-CN" altLang="en-US" dirty="0"/>
              <a:t>“专家协作”的开发方式，解决难点问题</a:t>
            </a:r>
            <a:endParaRPr lang="en-US" altLang="zh-CN" dirty="0"/>
          </a:p>
          <a:p>
            <a:pPr lvl="1" eaLnBrk="1" hangingPunct="1"/>
            <a:r>
              <a:rPr lang="zh-CN" altLang="en-US" dirty="0"/>
              <a:t>重视客户反馈</a:t>
            </a:r>
            <a:endParaRPr lang="en-US" altLang="zh-CN" dirty="0"/>
          </a:p>
          <a:p>
            <a:pPr eaLnBrk="1" hangingPunct="1"/>
            <a:r>
              <a:rPr lang="zh-CN" altLang="en-US" dirty="0"/>
              <a:t>核心有四个要点：</a:t>
            </a:r>
            <a:endParaRPr lang="en-US" altLang="zh-CN" dirty="0"/>
          </a:p>
          <a:p>
            <a:pPr lvl="1" eaLnBrk="1" hangingPunct="1"/>
            <a:r>
              <a:rPr lang="zh-CN" altLang="en-US" dirty="0"/>
              <a:t>交流</a:t>
            </a:r>
            <a:endParaRPr lang="en-US" altLang="zh-CN" dirty="0"/>
          </a:p>
          <a:p>
            <a:pPr lvl="1" eaLnBrk="1" hangingPunct="1"/>
            <a:r>
              <a:rPr lang="zh-CN" altLang="en-US" dirty="0"/>
              <a:t>简单</a:t>
            </a:r>
            <a:endParaRPr lang="en-US" altLang="zh-CN" dirty="0"/>
          </a:p>
          <a:p>
            <a:pPr lvl="1" eaLnBrk="1" hangingPunct="1"/>
            <a:r>
              <a:rPr lang="zh-CN" altLang="en-US" dirty="0"/>
              <a:t>反馈</a:t>
            </a:r>
            <a:endParaRPr lang="en-US" altLang="zh-CN" dirty="0"/>
          </a:p>
          <a:p>
            <a:pPr lvl="1" eaLnBrk="1" hangingPunct="1"/>
            <a:r>
              <a:rPr lang="zh-CN" altLang="en-US" dirty="0"/>
              <a:t>勇气</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标题 1"/>
          <p:cNvSpPr>
            <a:spLocks noGrp="1"/>
          </p:cNvSpPr>
          <p:nvPr>
            <p:ph type="title"/>
          </p:nvPr>
        </p:nvSpPr>
        <p:spPr/>
        <p:txBody>
          <a:bodyPr vert="horz" wrap="square" lIns="0" tIns="45720" rIns="0" bIns="0" anchor="b" anchorCtr="0"/>
          <a:p>
            <a:r>
              <a:rPr lang="zh-CN" altLang="en-US" dirty="0"/>
              <a:t>交流</a:t>
            </a:r>
            <a:endParaRPr lang="zh-CN" altLang="en-US" dirty="0"/>
          </a:p>
        </p:txBody>
      </p:sp>
      <p:sp>
        <p:nvSpPr>
          <p:cNvPr id="92163" name="内容占位符 2"/>
          <p:cNvSpPr>
            <a:spLocks noGrp="1"/>
          </p:cNvSpPr>
          <p:nvPr>
            <p:ph idx="1"/>
          </p:nvPr>
        </p:nvSpPr>
        <p:spPr/>
        <p:txBody>
          <a:bodyPr vert="horz" wrap="square" lIns="91440" tIns="45720" rIns="91440" bIns="45720" anchor="t" anchorCtr="0"/>
          <a:p>
            <a:r>
              <a:rPr lang="zh-CN" altLang="en-US" sz="4000" dirty="0"/>
              <a:t>开发人员与客户的交流</a:t>
            </a:r>
            <a:endParaRPr lang="en-US" altLang="zh-CN" sz="4000" dirty="0"/>
          </a:p>
          <a:p>
            <a:r>
              <a:rPr lang="zh-CN" altLang="en-US" sz="4000" dirty="0"/>
              <a:t>开发人员之间的交流</a:t>
            </a:r>
            <a:endParaRPr lang="en-US" altLang="zh-CN" sz="4000" dirty="0"/>
          </a:p>
          <a:p>
            <a:pPr lvl="1"/>
            <a:r>
              <a:rPr lang="zh-CN" altLang="en-US" sz="3800" dirty="0"/>
              <a:t>使用结对编程</a:t>
            </a:r>
            <a:endParaRPr lang="en-US" altLang="zh-CN" sz="3800" dirty="0"/>
          </a:p>
          <a:p>
            <a:r>
              <a:rPr lang="zh-CN" altLang="en-US" sz="4000" dirty="0"/>
              <a:t>开发人员与管理人员的交流</a:t>
            </a:r>
            <a:endParaRPr lang="zh-CN" altLang="en-US" sz="4000"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标题 1"/>
          <p:cNvSpPr>
            <a:spLocks noGrp="1"/>
          </p:cNvSpPr>
          <p:nvPr>
            <p:ph type="title"/>
          </p:nvPr>
        </p:nvSpPr>
        <p:spPr/>
        <p:txBody>
          <a:bodyPr vert="horz" wrap="square" lIns="0" tIns="45720" rIns="0" bIns="0" anchor="b" anchorCtr="0"/>
          <a:p>
            <a:r>
              <a:rPr lang="zh-CN" altLang="en-US" sz="5400" dirty="0"/>
              <a:t>简单</a:t>
            </a:r>
            <a:endParaRPr lang="zh-CN" altLang="en-US" sz="5400" dirty="0"/>
          </a:p>
        </p:txBody>
      </p:sp>
      <p:sp>
        <p:nvSpPr>
          <p:cNvPr id="93187" name="内容占位符 2"/>
          <p:cNvSpPr>
            <a:spLocks noGrp="1"/>
          </p:cNvSpPr>
          <p:nvPr>
            <p:ph idx="1"/>
          </p:nvPr>
        </p:nvSpPr>
        <p:spPr/>
        <p:txBody>
          <a:bodyPr vert="horz" wrap="square" lIns="91440" tIns="45720" rIns="91440" bIns="45720" anchor="t" anchorCtr="0"/>
          <a:p>
            <a:r>
              <a:rPr lang="zh-CN" altLang="en-US" sz="4000" dirty="0"/>
              <a:t>设计的简单</a:t>
            </a:r>
            <a:endParaRPr lang="en-US" altLang="zh-CN" sz="4000" dirty="0"/>
          </a:p>
          <a:p>
            <a:r>
              <a:rPr lang="zh-CN" altLang="en-US" sz="4000" dirty="0"/>
              <a:t>编码的简单</a:t>
            </a:r>
            <a:endParaRPr lang="en-US" altLang="zh-CN" sz="4000" dirty="0"/>
          </a:p>
          <a:p>
            <a:r>
              <a:rPr lang="zh-CN" altLang="en-US" sz="4000" dirty="0"/>
              <a:t>注释的简单</a:t>
            </a:r>
            <a:endParaRPr lang="en-US" altLang="zh-CN" sz="4000" dirty="0"/>
          </a:p>
          <a:p>
            <a:r>
              <a:rPr lang="zh-CN" altLang="en-US" sz="4000" dirty="0"/>
              <a:t>测试的简单</a:t>
            </a:r>
            <a:endParaRPr lang="zh-CN" altLang="en-US" sz="4000"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标题 1"/>
          <p:cNvSpPr>
            <a:spLocks noGrp="1"/>
          </p:cNvSpPr>
          <p:nvPr>
            <p:ph type="title"/>
          </p:nvPr>
        </p:nvSpPr>
        <p:spPr/>
        <p:txBody>
          <a:bodyPr vert="horz" wrap="square" lIns="0" tIns="45720" rIns="0" bIns="0" anchor="b" anchorCtr="0"/>
          <a:p>
            <a:r>
              <a:rPr lang="zh-CN" altLang="en-US" sz="5400" dirty="0"/>
              <a:t>反馈</a:t>
            </a:r>
            <a:endParaRPr lang="zh-CN" altLang="en-US" sz="5400" dirty="0"/>
          </a:p>
        </p:txBody>
      </p:sp>
      <p:sp>
        <p:nvSpPr>
          <p:cNvPr id="94211" name="内容占位符 2"/>
          <p:cNvSpPr>
            <a:spLocks noGrp="1"/>
          </p:cNvSpPr>
          <p:nvPr>
            <p:ph idx="1"/>
          </p:nvPr>
        </p:nvSpPr>
        <p:spPr/>
        <p:txBody>
          <a:bodyPr vert="horz" wrap="square" lIns="91440" tIns="45720" rIns="91440" bIns="45720" anchor="t" anchorCtr="0"/>
          <a:p>
            <a:r>
              <a:rPr lang="zh-CN" altLang="en-US" sz="4000" dirty="0"/>
              <a:t>客户对软件的反馈</a:t>
            </a:r>
            <a:endParaRPr lang="en-US" altLang="zh-CN" sz="4000" dirty="0"/>
          </a:p>
          <a:p>
            <a:r>
              <a:rPr lang="zh-CN" altLang="en-US" sz="4000" dirty="0"/>
              <a:t>测试代码对功能代码的反馈</a:t>
            </a:r>
            <a:endParaRPr lang="en-US" altLang="zh-CN" sz="4000" dirty="0"/>
          </a:p>
          <a:p>
            <a:pPr lvl="1"/>
            <a:r>
              <a:rPr lang="zh-CN" altLang="en-US" sz="3800" dirty="0"/>
              <a:t>先测试，后编程</a:t>
            </a:r>
            <a:endParaRPr lang="zh-CN" altLang="en-US" sz="38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标题 1"/>
          <p:cNvSpPr>
            <a:spLocks noGrp="1"/>
          </p:cNvSpPr>
          <p:nvPr>
            <p:ph type="title"/>
          </p:nvPr>
        </p:nvSpPr>
        <p:spPr/>
        <p:txBody>
          <a:bodyPr vert="horz" wrap="square" lIns="0" tIns="45720" rIns="0" bIns="0" anchor="b" anchorCtr="0"/>
          <a:p>
            <a:r>
              <a:rPr lang="zh-CN" altLang="en-US" dirty="0"/>
              <a:t>勇气</a:t>
            </a:r>
            <a:endParaRPr lang="zh-CN" altLang="en-US" dirty="0"/>
          </a:p>
        </p:txBody>
      </p:sp>
      <p:sp>
        <p:nvSpPr>
          <p:cNvPr id="95235" name="内容占位符 2"/>
          <p:cNvSpPr>
            <a:spLocks noGrp="1"/>
          </p:cNvSpPr>
          <p:nvPr>
            <p:ph idx="1"/>
          </p:nvPr>
        </p:nvSpPr>
        <p:spPr/>
        <p:txBody>
          <a:bodyPr vert="horz" wrap="square" lIns="91440" tIns="45720" rIns="91440" bIns="45720" anchor="t" anchorCtr="0"/>
          <a:p>
            <a:r>
              <a:rPr lang="zh-CN" altLang="en-US" sz="4000" dirty="0"/>
              <a:t>接受任务的勇气</a:t>
            </a:r>
            <a:endParaRPr lang="zh-CN" altLang="en-US" sz="4000"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标题 1"/>
          <p:cNvSpPr>
            <a:spLocks noGrp="1"/>
          </p:cNvSpPr>
          <p:nvPr>
            <p:ph type="title"/>
          </p:nvPr>
        </p:nvSpPr>
        <p:spPr/>
        <p:txBody>
          <a:bodyPr vert="horz" wrap="square" lIns="0" tIns="45720" rIns="0" bIns="0" anchor="b" anchorCtr="0"/>
          <a:p>
            <a:r>
              <a:rPr lang="en-US" altLang="zh-CN" dirty="0"/>
              <a:t>XP</a:t>
            </a:r>
            <a:r>
              <a:rPr lang="zh-CN" altLang="en-US" dirty="0"/>
              <a:t>常见问题</a:t>
            </a:r>
            <a:endParaRPr lang="zh-CN" altLang="en-US" dirty="0"/>
          </a:p>
        </p:txBody>
      </p:sp>
      <p:sp>
        <p:nvSpPr>
          <p:cNvPr id="96259" name="内容占位符 2"/>
          <p:cNvSpPr>
            <a:spLocks noGrp="1"/>
          </p:cNvSpPr>
          <p:nvPr>
            <p:ph idx="1"/>
          </p:nvPr>
        </p:nvSpPr>
        <p:spPr/>
        <p:txBody>
          <a:bodyPr vert="horz" wrap="square" lIns="91440" tIns="45720" rIns="91440" bIns="45720" anchor="t" anchorCtr="0"/>
          <a:p>
            <a:r>
              <a:rPr lang="en-US" altLang="zh-CN" sz="4000" dirty="0"/>
              <a:t>XP</a:t>
            </a:r>
            <a:r>
              <a:rPr lang="zh-CN" altLang="en-US" sz="4000" dirty="0"/>
              <a:t>适合于小型项目（</a:t>
            </a:r>
            <a:r>
              <a:rPr lang="en-US" altLang="zh-CN" sz="4000" dirty="0"/>
              <a:t>10</a:t>
            </a:r>
            <a:r>
              <a:rPr lang="zh-CN" altLang="en-US" sz="4000" dirty="0"/>
              <a:t>人左右）</a:t>
            </a:r>
            <a:r>
              <a:rPr lang="en-US" altLang="zh-CN" sz="4000" dirty="0"/>
              <a:t>?</a:t>
            </a:r>
            <a:endParaRPr lang="en-US" altLang="zh-CN" sz="4000" dirty="0"/>
          </a:p>
          <a:p>
            <a:r>
              <a:rPr lang="zh-CN" altLang="en-US" sz="4000" dirty="0"/>
              <a:t>结对编程，搭档如何安排</a:t>
            </a:r>
            <a:r>
              <a:rPr lang="en-US" altLang="zh-CN" sz="4000" dirty="0"/>
              <a:t>?</a:t>
            </a:r>
            <a:endParaRPr lang="en-US" altLang="zh-CN" sz="4000" dirty="0"/>
          </a:p>
          <a:p>
            <a:r>
              <a:rPr lang="zh-CN" altLang="en-US" sz="4000" dirty="0"/>
              <a:t>实施结对编程、集体代码所有权之后，如何考核单个开发人员？</a:t>
            </a:r>
            <a:endParaRPr lang="zh-CN" altLang="en-US" sz="4000"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页脚占位符 4"/>
          <p:cNvSpPr txBox="1">
            <a:spLocks noGrp="1"/>
          </p:cNvSpPr>
          <p:nvPr>
            <p:ph type="ftr" sz="quarter" idx="3"/>
          </p:nvPr>
        </p:nvSpPr>
        <p:spPr>
          <a:noFill/>
          <a:ln>
            <a:noFill/>
          </a:ln>
        </p:spPr>
        <p:txBody>
          <a:bodyPr lIns="0" tIns="0" rIns="0" bIns="0" anchor="b" anchorCtr="0"/>
          <a:p>
            <a:pPr marL="0" indent="0" eaLnBrk="1" hangingPunct="1">
              <a:buClrTx/>
              <a:buSzTx/>
              <a:buFontTx/>
              <a:buNone/>
            </a:pPr>
            <a:r>
              <a:rPr lang="en-US" altLang="zh-CN" sz="1200" kern="1200" dirty="0">
                <a:solidFill>
                  <a:srgbClr val="045C75"/>
                </a:solidFill>
                <a:latin typeface="+mn-lt"/>
                <a:ea typeface="+mn-ea"/>
                <a:cs typeface="+mn-cs"/>
              </a:rPr>
              <a:t>		</a:t>
            </a:r>
            <a:fld id="{9A0DB2DC-4C9A-4742-B13C-FB6460FD3503}" type="slidenum">
              <a:rPr lang="en-US" altLang="zh-CN" sz="1200" kern="1200" dirty="0">
                <a:solidFill>
                  <a:srgbClr val="045C75"/>
                </a:solidFill>
                <a:latin typeface="+mn-lt"/>
                <a:ea typeface="+mn-ea"/>
                <a:cs typeface="+mn-cs"/>
              </a:rPr>
            </a:fld>
            <a:endParaRPr lang="en-US" altLang="zh-CN" sz="1200" kern="1200" dirty="0">
              <a:solidFill>
                <a:srgbClr val="045C75"/>
              </a:solidFill>
              <a:latin typeface="+mn-lt"/>
              <a:ea typeface="+mn-ea"/>
              <a:cs typeface="+mn-cs"/>
            </a:endParaRPr>
          </a:p>
        </p:txBody>
      </p:sp>
      <p:sp>
        <p:nvSpPr>
          <p:cNvPr id="97283" name="Rectangle 2"/>
          <p:cNvSpPr>
            <a:spLocks noGrp="1"/>
          </p:cNvSpPr>
          <p:nvPr>
            <p:ph type="title"/>
          </p:nvPr>
        </p:nvSpPr>
        <p:spPr/>
        <p:txBody>
          <a:bodyPr vert="horz" wrap="square" lIns="0" tIns="45720" rIns="0" bIns="0" anchor="b" anchorCtr="0"/>
          <a:p>
            <a:pPr eaLnBrk="1" hangingPunct="1"/>
            <a:r>
              <a:rPr lang="en-US" altLang="zh-CN" b="1" dirty="0">
                <a:latin typeface="Arial" panose="020B0604020202020204" pitchFamily="34" charset="0"/>
              </a:rPr>
              <a:t>3.4 </a:t>
            </a:r>
            <a:r>
              <a:rPr lang="zh-CN" altLang="en-US" dirty="0">
                <a:latin typeface="楷体_GB2312" pitchFamily="49" charset="-122"/>
                <a:ea typeface="楷体_GB2312" pitchFamily="49" charset="-122"/>
                <a:sym typeface="+mn-ea"/>
              </a:rPr>
              <a:t>结对编程</a:t>
            </a:r>
            <a:br>
              <a:rPr lang="en-US" altLang="zh-CN" sz="4000" dirty="0">
                <a:latin typeface="Arial" panose="020B0604020202020204" pitchFamily="34" charset="0"/>
              </a:rPr>
            </a:br>
            <a:r>
              <a:rPr lang="en-US" altLang="zh-CN" dirty="0">
                <a:latin typeface="黑体" panose="02010609060101010101" pitchFamily="49" charset="-122"/>
                <a:ea typeface="黑体" panose="02010609060101010101" pitchFamily="49" charset="-122"/>
              </a:rPr>
              <a:t>( </a:t>
            </a:r>
            <a:r>
              <a:rPr lang="en-US" altLang="zh-CN" b="1" dirty="0">
                <a:latin typeface="Arial" panose="020B0604020202020204" pitchFamily="34" charset="0"/>
                <a:sym typeface="+mn-ea"/>
              </a:rPr>
              <a:t>Pair Programming</a:t>
            </a:r>
            <a:r>
              <a:rPr lang="zh-CN" altLang="en-US" dirty="0">
                <a:latin typeface="黑体" panose="02010609060101010101" pitchFamily="49" charset="-122"/>
                <a:ea typeface="黑体" panose="02010609060101010101" pitchFamily="49" charset="-122"/>
              </a:rPr>
              <a:t> </a:t>
            </a:r>
            <a:r>
              <a:rPr lang="en-US" altLang="zh-CN" dirty="0">
                <a:latin typeface="黑体" panose="02010609060101010101" pitchFamily="49" charset="-122"/>
                <a:ea typeface="黑体" panose="02010609060101010101" pitchFamily="49" charset="-122"/>
              </a:rPr>
              <a:t>)</a:t>
            </a:r>
            <a:endParaRPr lang="en-US" altLang="zh-CN" dirty="0">
              <a:latin typeface="黑体" panose="02010609060101010101" pitchFamily="49" charset="-122"/>
              <a:ea typeface="黑体" panose="02010609060101010101" pitchFamily="49" charset="-122"/>
            </a:endParaRPr>
          </a:p>
        </p:txBody>
      </p:sp>
      <p:graphicFrame>
        <p:nvGraphicFramePr>
          <p:cNvPr id="97284" name="Object 10"/>
          <p:cNvGraphicFramePr>
            <a:graphicFrameLocks noChangeAspect="1"/>
          </p:cNvGraphicFramePr>
          <p:nvPr/>
        </p:nvGraphicFramePr>
        <p:xfrm>
          <a:off x="2438400" y="2286000"/>
          <a:ext cx="4256088" cy="3476625"/>
        </p:xfrm>
        <a:graphic>
          <a:graphicData uri="http://schemas.openxmlformats.org/presentationml/2006/ole">
            <mc:AlternateContent xmlns:mc="http://schemas.openxmlformats.org/markup-compatibility/2006">
              <mc:Choice xmlns:v="urn:schemas-microsoft-com:vml" Requires="v">
                <p:oleObj spid="_x0000_s3076" name="" r:id="rId1" imgW="3263900" imgH="3556000" progId="Photoshop.Image.4">
                  <p:embed/>
                </p:oleObj>
              </mc:Choice>
              <mc:Fallback>
                <p:oleObj name="" r:id="rId1" imgW="3263900" imgH="3556000" progId="Photoshop.Image.4">
                  <p:embed/>
                  <p:pic>
                    <p:nvPicPr>
                      <p:cNvPr id="0" name="图片 3075"/>
                      <p:cNvPicPr/>
                      <p:nvPr/>
                    </p:nvPicPr>
                    <p:blipFill>
                      <a:blip r:embed="rId2"/>
                      <a:stretch>
                        <a:fillRect/>
                      </a:stretch>
                    </p:blipFill>
                    <p:spPr>
                      <a:xfrm>
                        <a:off x="2438400" y="2286000"/>
                        <a:ext cx="4256088" cy="3476625"/>
                      </a:xfrm>
                      <a:prstGeom prst="rect">
                        <a:avLst/>
                      </a:prstGeom>
                      <a:noFill/>
                      <a:ln w="38100">
                        <a:noFill/>
                        <a:miter/>
                      </a:ln>
                    </p:spPr>
                  </p:pic>
                </p:oleObj>
              </mc:Fallback>
            </mc:AlternateContent>
          </a:graphicData>
        </a:graphic>
      </p:graphicFrame>
    </p:spTree>
  </p:cSld>
  <p:clrMapOvr>
    <a:masterClrMapping/>
  </p:clrMapOvr>
</p:sld>
</file>

<file path=ppt/tags/tag1.xml><?xml version="1.0" encoding="utf-8"?>
<p:tagLst xmlns:p="http://schemas.openxmlformats.org/presentationml/2006/main">
  <p:tag name="commondata" val="eyJoZGlkIjoiZTQ4ODQwNThiYTg4YTBlNDhkZDRmNGNiNWM5NWE1YzA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19197</Words>
  <Application>WPS 演示</Application>
  <PresentationFormat>全屏显示(4:3)</PresentationFormat>
  <Paragraphs>1513</Paragraphs>
  <Slides>157</Slides>
  <Notes>2</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2</vt:i4>
      </vt:variant>
      <vt:variant>
        <vt:lpstr>幻灯片标题</vt:lpstr>
      </vt:variant>
      <vt:variant>
        <vt:i4>157</vt:i4>
      </vt:variant>
    </vt:vector>
  </HeadingPairs>
  <TitlesOfParts>
    <vt:vector size="178" baseType="lpstr">
      <vt:lpstr>Arial</vt:lpstr>
      <vt:lpstr>宋体</vt:lpstr>
      <vt:lpstr>Wingdings</vt:lpstr>
      <vt:lpstr>Constantia</vt:lpstr>
      <vt:lpstr>Calibri</vt:lpstr>
      <vt:lpstr>隶书</vt:lpstr>
      <vt:lpstr>Wingdings 2</vt:lpstr>
      <vt:lpstr>Wingdings 2</vt:lpstr>
      <vt:lpstr>微软雅黑</vt:lpstr>
      <vt:lpstr>Arial Unicode MS</vt:lpstr>
      <vt:lpstr>Times New Roman</vt:lpstr>
      <vt:lpstr>新宋体</vt:lpstr>
      <vt:lpstr>华文隶书</vt:lpstr>
      <vt:lpstr>FranklinGothic</vt:lpstr>
      <vt:lpstr>Segoe Print</vt:lpstr>
      <vt:lpstr>楷体_GB2312</vt:lpstr>
      <vt:lpstr>黑体</vt:lpstr>
      <vt:lpstr>Times New Roman</vt:lpstr>
      <vt:lpstr>流畅</vt:lpstr>
      <vt:lpstr>Photoshop.Image.4</vt:lpstr>
      <vt:lpstr>Photoshop.Image.4</vt:lpstr>
      <vt:lpstr>软件工程基础与案例教程 (微课视频版)</vt:lpstr>
      <vt:lpstr>第一部分：软件工程理论基础</vt:lpstr>
      <vt:lpstr>第1章  软件工程概述</vt:lpstr>
      <vt:lpstr>1.1关于软件</vt:lpstr>
      <vt:lpstr>软件开发技术演化</vt:lpstr>
      <vt:lpstr>发展趋势</vt:lpstr>
      <vt:lpstr>1.2关于软件工程</vt:lpstr>
      <vt:lpstr>软件危机解决途径</vt:lpstr>
      <vt:lpstr>软件工程概念</vt:lpstr>
      <vt:lpstr>软件工程三要素</vt:lpstr>
      <vt:lpstr>工程化思想</vt:lpstr>
      <vt:lpstr>软件工程管理</vt:lpstr>
      <vt:lpstr>1.3软件工程基本原理与原则</vt:lpstr>
      <vt:lpstr>基本原则</vt:lpstr>
      <vt:lpstr>1.4软件工程范型</vt:lpstr>
      <vt:lpstr>1.4软件工程范型</vt:lpstr>
      <vt:lpstr>1.5软件工程基本活动</vt:lpstr>
      <vt:lpstr>小结</vt:lpstr>
      <vt:lpstr>第2章 软件过程与模型</vt:lpstr>
      <vt:lpstr>2.1软件生存周期</vt:lpstr>
      <vt:lpstr>2.2软件过程与框架</vt:lpstr>
      <vt:lpstr>软件过程框架与管理</vt:lpstr>
      <vt:lpstr>软件过程框架</vt:lpstr>
      <vt:lpstr>PowerPoint 演示文稿</vt:lpstr>
      <vt:lpstr>2.3软件过程选择与评估</vt:lpstr>
      <vt:lpstr>PowerPoint 演示文稿</vt:lpstr>
      <vt:lpstr>软件过程评估</vt:lpstr>
      <vt:lpstr>个人软件过程（PSP）</vt:lpstr>
      <vt:lpstr>团队软件过程(TSP)</vt:lpstr>
      <vt:lpstr>2.4软件能力成熟度模型</vt:lpstr>
      <vt:lpstr>什么是CMM？</vt:lpstr>
      <vt:lpstr>CMM基本内容</vt:lpstr>
      <vt:lpstr>CMM基本内容</vt:lpstr>
      <vt:lpstr>CMM的五个级别</vt:lpstr>
      <vt:lpstr>CMM的五个级别</vt:lpstr>
      <vt:lpstr>CMM的五个级别</vt:lpstr>
      <vt:lpstr>CMM的五个级别</vt:lpstr>
      <vt:lpstr>CMM的五个级别</vt:lpstr>
      <vt:lpstr>CMM的五个级别</vt:lpstr>
      <vt:lpstr>CMM的五个级别</vt:lpstr>
      <vt:lpstr>CMM的五个级别</vt:lpstr>
      <vt:lpstr>CMM的五个级别</vt:lpstr>
      <vt:lpstr>能力成熟度模型集成</vt:lpstr>
      <vt:lpstr>关键实践</vt:lpstr>
      <vt:lpstr>CMM结构</vt:lpstr>
      <vt:lpstr>CMM标准的使用</vt:lpstr>
      <vt:lpstr>2.5软件过程模型</vt:lpstr>
      <vt:lpstr>2.6 传统的软件过程模型</vt:lpstr>
      <vt:lpstr>瀑布模型</vt:lpstr>
      <vt:lpstr>瀑布模型示意图</vt:lpstr>
      <vt:lpstr>瀑布模型</vt:lpstr>
      <vt:lpstr>瀑布模型特点</vt:lpstr>
      <vt:lpstr>增量模型</vt:lpstr>
      <vt:lpstr>增量模型</vt:lpstr>
      <vt:lpstr>增量构造模型</vt:lpstr>
      <vt:lpstr>螺旋模型</vt:lpstr>
      <vt:lpstr>螺旋模型示意图</vt:lpstr>
      <vt:lpstr>螺旋模型活动</vt:lpstr>
      <vt:lpstr>2.7面向对象过程模型</vt:lpstr>
      <vt:lpstr>构件集成模型</vt:lpstr>
      <vt:lpstr>构件集成模型</vt:lpstr>
      <vt:lpstr>统一过程</vt:lpstr>
      <vt:lpstr>发展过程</vt:lpstr>
      <vt:lpstr>A Software Development Process</vt:lpstr>
      <vt:lpstr>统一过程是用况驱动的</vt:lpstr>
      <vt:lpstr>统一过程是以构架为中心的</vt:lpstr>
      <vt:lpstr>统一过程是以构架为中心的</vt:lpstr>
      <vt:lpstr>统一过程是迭代和增量的</vt:lpstr>
      <vt:lpstr>Phases in the Software Lifecycle</vt:lpstr>
      <vt:lpstr>统一过程模型</vt:lpstr>
      <vt:lpstr>统一过程的四个阶段</vt:lpstr>
      <vt:lpstr>统一过程五个核心工作流</vt:lpstr>
      <vt:lpstr>核心工作流</vt:lpstr>
      <vt:lpstr>软件开发的四个要素</vt:lpstr>
      <vt:lpstr>人员至关重要</vt:lpstr>
      <vt:lpstr>项目创造产品</vt:lpstr>
      <vt:lpstr>过程指导项目</vt:lpstr>
      <vt:lpstr>用况驱动开发</vt:lpstr>
      <vt:lpstr>用况驱动开发</vt:lpstr>
      <vt:lpstr>模型</vt:lpstr>
      <vt:lpstr>小结</vt:lpstr>
      <vt:lpstr>第3章  敏捷软件工程方法</vt:lpstr>
      <vt:lpstr>3.1 敏捷软件工程过程</vt:lpstr>
      <vt:lpstr>敏捷开发12条原则</vt:lpstr>
      <vt:lpstr>敏捷开发12条原则(续)</vt:lpstr>
      <vt:lpstr>3.2 SCRUM软件开发过程</vt:lpstr>
      <vt:lpstr>Scrum角色</vt:lpstr>
      <vt:lpstr>Scrum术语</vt:lpstr>
      <vt:lpstr>PowerPoint 演示文稿</vt:lpstr>
      <vt:lpstr>实施Scrum的过程</vt:lpstr>
      <vt:lpstr>Scrum文档</vt:lpstr>
      <vt:lpstr>3.3极限编程</vt:lpstr>
      <vt:lpstr>极限编程</vt:lpstr>
      <vt:lpstr>交流</vt:lpstr>
      <vt:lpstr>简单</vt:lpstr>
      <vt:lpstr>反馈</vt:lpstr>
      <vt:lpstr>勇气</vt:lpstr>
      <vt:lpstr>XP常见问题</vt:lpstr>
      <vt:lpstr>3.4 结对编程 ( Pair Programming )</vt:lpstr>
      <vt:lpstr>什么是结对编程</vt:lpstr>
      <vt:lpstr>Pair Programming的角色(Role)</vt:lpstr>
      <vt:lpstr>Pair Programming的疑问</vt:lpstr>
      <vt:lpstr>Pair Programming和Solo Programming的比较</vt:lpstr>
      <vt:lpstr>不间断的Code Review</vt:lpstr>
      <vt:lpstr>不间断的Code Review</vt:lpstr>
      <vt:lpstr> 编程方式</vt:lpstr>
      <vt:lpstr> 以人为本</vt:lpstr>
      <vt:lpstr>结对建议</vt:lpstr>
      <vt:lpstr>开发人员素质</vt:lpstr>
      <vt:lpstr>如何结对编程</vt:lpstr>
      <vt:lpstr>没有结对编程就没有XP</vt:lpstr>
      <vt:lpstr>没有结对编程就没有XP</vt:lpstr>
      <vt:lpstr>Distributed Pair Programming</vt:lpstr>
      <vt:lpstr>Pair Programming和Solo Programming的比较</vt:lpstr>
      <vt:lpstr>Pair Programming是个渐进的过程</vt:lpstr>
      <vt:lpstr>结对编程</vt:lpstr>
      <vt:lpstr>结对编程与测试驱动开发</vt:lpstr>
      <vt:lpstr>结对编程与代码重构</vt:lpstr>
      <vt:lpstr>结对编程与简单设计</vt:lpstr>
      <vt:lpstr>结对编程方法</vt:lpstr>
      <vt:lpstr>小结</vt:lpstr>
      <vt:lpstr>第4章  需求获取</vt:lpstr>
      <vt:lpstr>4.1 关于用户需求和软件需求</vt:lpstr>
      <vt:lpstr>业务需求</vt:lpstr>
      <vt:lpstr>功能需求</vt:lpstr>
      <vt:lpstr>4.2 需求获取过程</vt:lpstr>
      <vt:lpstr>沟通</vt:lpstr>
      <vt:lpstr>导出需求</vt:lpstr>
      <vt:lpstr>精化需求</vt:lpstr>
      <vt:lpstr>可行性研究</vt:lpstr>
      <vt:lpstr>与客户和用户协商</vt:lpstr>
      <vt:lpstr>编写软件需求规格说明</vt:lpstr>
      <vt:lpstr>需求规格文档标准（表4-1）</vt:lpstr>
      <vt:lpstr>验证需求</vt:lpstr>
      <vt:lpstr>管理需求</vt:lpstr>
      <vt:lpstr>4.3 基于会谈的需求获取方法</vt:lpstr>
      <vt:lpstr>视点分析</vt:lpstr>
      <vt:lpstr>多视点的需求分析过程</vt:lpstr>
      <vt:lpstr>4.4 基于调查的需求获取方法</vt:lpstr>
      <vt:lpstr>4.5基于场景的需求获取方法</vt:lpstr>
      <vt:lpstr>情景内容</vt:lpstr>
      <vt:lpstr>PowerPoint 演示文稿</vt:lpstr>
      <vt:lpstr>4.6 基于用例的需求获取方法</vt:lpstr>
      <vt:lpstr>用例分析过程</vt:lpstr>
      <vt:lpstr>用例分析</vt:lpstr>
      <vt:lpstr>POS机系统用例建模</vt:lpstr>
      <vt:lpstr>POS机系统的问题描述</vt:lpstr>
      <vt:lpstr>POS机系统部分用例图</vt:lpstr>
      <vt:lpstr>用例图</vt:lpstr>
      <vt:lpstr>开发用例</vt:lpstr>
      <vt:lpstr>用例场景</vt:lpstr>
      <vt:lpstr>主成功场景</vt:lpstr>
      <vt:lpstr>开发活动图</vt:lpstr>
      <vt:lpstr>处理销售用例活动图</vt:lpstr>
      <vt:lpstr>泳道图</vt:lpstr>
      <vt:lpstr>泳道图</vt:lpstr>
      <vt:lpstr>小结</vt:lpstr>
    </vt:vector>
  </TitlesOfParts>
  <Company>nsd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软件工程 方法与实践</dc:title>
  <dc:creator>dou</dc:creator>
  <cp:lastModifiedBy>窦</cp:lastModifiedBy>
  <cp:revision>84</cp:revision>
  <dcterms:created xsi:type="dcterms:W3CDTF">2009-07-17T00:09:00Z</dcterms:created>
  <dcterms:modified xsi:type="dcterms:W3CDTF">2024-01-06T05:30:06Z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93BE3A5F6A8A49089F2EE36645FE0802_12</vt:lpwstr>
  </property>
  <property fmtid="{D5CDD505-2E9C-101B-9397-08002B2CF9AE}" pid="3" name="KSOProductBuildVer">
    <vt:lpwstr>2052-12.1.0.16120</vt:lpwstr>
  </property>
</Properties>
</file>