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0" r:id="rId4"/>
    <p:sldId id="478" r:id="rId5"/>
    <p:sldId id="479" r:id="rId6"/>
    <p:sldId id="480" r:id="rId7"/>
    <p:sldId id="483" r:id="rId8"/>
    <p:sldId id="673" r:id="rId9"/>
    <p:sldId id="482" r:id="rId10"/>
    <p:sldId id="951" r:id="rId11"/>
    <p:sldId id="484" r:id="rId12"/>
    <p:sldId id="485" r:id="rId13"/>
    <p:sldId id="486" r:id="rId14"/>
    <p:sldId id="487" r:id="rId15"/>
    <p:sldId id="546" r:id="rId16"/>
    <p:sldId id="674" r:id="rId17"/>
    <p:sldId id="675" r:id="rId18"/>
    <p:sldId id="489" r:id="rId19"/>
    <p:sldId id="499" r:id="rId20"/>
    <p:sldId id="953" r:id="rId21"/>
    <p:sldId id="500" r:id="rId22"/>
    <p:sldId id="501" r:id="rId23"/>
    <p:sldId id="502" r:id="rId24"/>
    <p:sldId id="503" r:id="rId25"/>
    <p:sldId id="504" r:id="rId26"/>
    <p:sldId id="505" r:id="rId27"/>
    <p:sldId id="679" r:id="rId28"/>
    <p:sldId id="680" r:id="rId29"/>
    <p:sldId id="681" r:id="rId30"/>
    <p:sldId id="507" r:id="rId31"/>
    <p:sldId id="682" r:id="rId32"/>
    <p:sldId id="515" r:id="rId33"/>
    <p:sldId id="683" r:id="rId34"/>
    <p:sldId id="684" r:id="rId35"/>
    <p:sldId id="685" r:id="rId36"/>
    <p:sldId id="686" r:id="rId37"/>
    <p:sldId id="687" r:id="rId38"/>
    <p:sldId id="688" r:id="rId39"/>
    <p:sldId id="689" r:id="rId40"/>
    <p:sldId id="690" r:id="rId41"/>
    <p:sldId id="508" r:id="rId42"/>
    <p:sldId id="509" r:id="rId43"/>
    <p:sldId id="510" r:id="rId44"/>
    <p:sldId id="511" r:id="rId45"/>
    <p:sldId id="512" r:id="rId46"/>
    <p:sldId id="513" r:id="rId47"/>
    <p:sldId id="514" r:id="rId48"/>
    <p:sldId id="519" r:id="rId49"/>
    <p:sldId id="520" r:id="rId50"/>
    <p:sldId id="521" r:id="rId51"/>
    <p:sldId id="522" r:id="rId52"/>
    <p:sldId id="523" r:id="rId53"/>
    <p:sldId id="524" r:id="rId54"/>
    <p:sldId id="525" r:id="rId55"/>
    <p:sldId id="526" r:id="rId56"/>
    <p:sldId id="527" r:id="rId57"/>
    <p:sldId id="528" r:id="rId58"/>
    <p:sldId id="529" r:id="rId59"/>
    <p:sldId id="530" r:id="rId60"/>
    <p:sldId id="531" r:id="rId61"/>
    <p:sldId id="532" r:id="rId62"/>
    <p:sldId id="533" r:id="rId63"/>
    <p:sldId id="534" r:id="rId64"/>
    <p:sldId id="535" r:id="rId65"/>
    <p:sldId id="536" r:id="rId66"/>
    <p:sldId id="537" r:id="rId67"/>
    <p:sldId id="538" r:id="rId68"/>
    <p:sldId id="539" r:id="rId69"/>
    <p:sldId id="765" r:id="rId70"/>
    <p:sldId id="544" r:id="rId71"/>
    <p:sldId id="355" r:id="rId72"/>
    <p:sldId id="356" r:id="rId73"/>
    <p:sldId id="764" r:id="rId74"/>
    <p:sldId id="360" r:id="rId75"/>
    <p:sldId id="954" r:id="rId76"/>
    <p:sldId id="955" r:id="rId77"/>
    <p:sldId id="956" r:id="rId78"/>
    <p:sldId id="957" r:id="rId79"/>
    <p:sldId id="958" r:id="rId80"/>
    <p:sldId id="959" r:id="rId81"/>
    <p:sldId id="960" r:id="rId82"/>
    <p:sldId id="961" r:id="rId83"/>
    <p:sldId id="962" r:id="rId84"/>
    <p:sldId id="963" r:id="rId85"/>
    <p:sldId id="964" r:id="rId86"/>
    <p:sldId id="965" r:id="rId87"/>
    <p:sldId id="966" r:id="rId88"/>
    <p:sldId id="967" r:id="rId89"/>
    <p:sldId id="968" r:id="rId90"/>
    <p:sldId id="969" r:id="rId91"/>
    <p:sldId id="970" r:id="rId92"/>
    <p:sldId id="971" r:id="rId93"/>
    <p:sldId id="972" r:id="rId94"/>
    <p:sldId id="1163" r:id="rId95"/>
    <p:sldId id="973" r:id="rId96"/>
    <p:sldId id="974" r:id="rId97"/>
    <p:sldId id="975" r:id="rId98"/>
    <p:sldId id="976" r:id="rId99"/>
    <p:sldId id="977" r:id="rId100"/>
    <p:sldId id="978" r:id="rId101"/>
    <p:sldId id="979" r:id="rId102"/>
    <p:sldId id="980" r:id="rId103"/>
    <p:sldId id="365" r:id="rId104"/>
    <p:sldId id="366" r:id="rId105"/>
    <p:sldId id="367" r:id="rId106"/>
    <p:sldId id="551" r:id="rId107"/>
    <p:sldId id="697" r:id="rId108"/>
    <p:sldId id="698" r:id="rId109"/>
    <p:sldId id="699" r:id="rId110"/>
    <p:sldId id="385" r:id="rId111"/>
    <p:sldId id="386" r:id="rId112"/>
    <p:sldId id="387" r:id="rId113"/>
    <p:sldId id="388" r:id="rId114"/>
    <p:sldId id="389" r:id="rId115"/>
    <p:sldId id="390" r:id="rId116"/>
    <p:sldId id="391" r:id="rId117"/>
    <p:sldId id="392" r:id="rId118"/>
    <p:sldId id="393" r:id="rId119"/>
    <p:sldId id="394" r:id="rId120"/>
    <p:sldId id="395" r:id="rId121"/>
    <p:sldId id="396" r:id="rId122"/>
    <p:sldId id="397" r:id="rId123"/>
    <p:sldId id="398" r:id="rId124"/>
    <p:sldId id="399" r:id="rId125"/>
    <p:sldId id="400" r:id="rId126"/>
    <p:sldId id="401" r:id="rId127"/>
    <p:sldId id="402" r:id="rId128"/>
    <p:sldId id="403" r:id="rId129"/>
    <p:sldId id="404" r:id="rId130"/>
    <p:sldId id="405" r:id="rId131"/>
    <p:sldId id="406" r:id="rId132"/>
    <p:sldId id="407" r:id="rId133"/>
    <p:sldId id="408" r:id="rId134"/>
    <p:sldId id="700" r:id="rId135"/>
    <p:sldId id="409" r:id="rId136"/>
    <p:sldId id="726" r:id="rId137"/>
    <p:sldId id="727" r:id="rId138"/>
    <p:sldId id="728" r:id="rId139"/>
    <p:sldId id="729" r:id="rId140"/>
    <p:sldId id="730" r:id="rId141"/>
    <p:sldId id="731" r:id="rId142"/>
    <p:sldId id="701" r:id="rId143"/>
    <p:sldId id="702" r:id="rId144"/>
    <p:sldId id="703" r:id="rId145"/>
    <p:sldId id="704" r:id="rId146"/>
    <p:sldId id="705" r:id="rId147"/>
    <p:sldId id="706" r:id="rId148"/>
    <p:sldId id="707" r:id="rId149"/>
    <p:sldId id="708" r:id="rId150"/>
    <p:sldId id="710" r:id="rId151"/>
    <p:sldId id="711" r:id="rId152"/>
    <p:sldId id="712" r:id="rId153"/>
    <p:sldId id="713" r:id="rId154"/>
    <p:sldId id="714" r:id="rId155"/>
    <p:sldId id="715" r:id="rId156"/>
    <p:sldId id="716" r:id="rId157"/>
    <p:sldId id="709" r:id="rId158"/>
    <p:sldId id="767" r:id="rId159"/>
    <p:sldId id="717" r:id="rId160"/>
    <p:sldId id="718" r:id="rId161"/>
    <p:sldId id="719" r:id="rId162"/>
    <p:sldId id="720" r:id="rId163"/>
    <p:sldId id="721" r:id="rId164"/>
    <p:sldId id="722" r:id="rId165"/>
    <p:sldId id="723" r:id="rId166"/>
    <p:sldId id="724" r:id="rId167"/>
    <p:sldId id="725" r:id="rId168"/>
    <p:sldId id="416" r:id="rId169"/>
    <p:sldId id="417" r:id="rId170"/>
    <p:sldId id="418" r:id="rId171"/>
    <p:sldId id="419" r:id="rId172"/>
    <p:sldId id="420" r:id="rId173"/>
    <p:sldId id="421" r:id="rId174"/>
    <p:sldId id="422" r:id="rId175"/>
    <p:sldId id="423" r:id="rId176"/>
    <p:sldId id="424" r:id="rId177"/>
    <p:sldId id="425" r:id="rId178"/>
    <p:sldId id="426" r:id="rId179"/>
    <p:sldId id="427" r:id="rId180"/>
    <p:sldId id="428" r:id="rId181"/>
    <p:sldId id="429" r:id="rId182"/>
    <p:sldId id="430" r:id="rId183"/>
    <p:sldId id="431" r:id="rId184"/>
    <p:sldId id="432" r:id="rId185"/>
    <p:sldId id="433" r:id="rId186"/>
    <p:sldId id="770" r:id="rId187"/>
    <p:sldId id="768" r:id="rId188"/>
    <p:sldId id="769" r:id="rId189"/>
    <p:sldId id="434" r:id="rId190"/>
    <p:sldId id="435" r:id="rId191"/>
    <p:sldId id="436" r:id="rId192"/>
    <p:sldId id="437" r:id="rId193"/>
    <p:sldId id="438" r:id="rId194"/>
    <p:sldId id="733" r:id="rId195"/>
    <p:sldId id="734" r:id="rId196"/>
    <p:sldId id="737" r:id="rId197"/>
    <p:sldId id="738" r:id="rId198"/>
    <p:sldId id="739" r:id="rId199"/>
    <p:sldId id="1164" r:id="rId200"/>
    <p:sldId id="743" r:id="rId201"/>
    <p:sldId id="744" r:id="rId202"/>
    <p:sldId id="745" r:id="rId203"/>
    <p:sldId id="746" r:id="rId204"/>
    <p:sldId id="747" r:id="rId205"/>
    <p:sldId id="748" r:id="rId206"/>
    <p:sldId id="749" r:id="rId207"/>
    <p:sldId id="750" r:id="rId208"/>
    <p:sldId id="751" r:id="rId209"/>
    <p:sldId id="752" r:id="rId210"/>
    <p:sldId id="753" r:id="rId211"/>
    <p:sldId id="754" r:id="rId212"/>
    <p:sldId id="755" r:id="rId213"/>
    <p:sldId id="759" r:id="rId214"/>
    <p:sldId id="771" r:id="rId215"/>
    <p:sldId id="756" r:id="rId216"/>
    <p:sldId id="757" r:id="rId217"/>
    <p:sldId id="758" r:id="rId218"/>
    <p:sldId id="760" r:id="rId219"/>
    <p:sldId id="761" r:id="rId220"/>
    <p:sldId id="762" r:id="rId221"/>
    <p:sldId id="772" r:id="rId222"/>
  </p:sldIdLst>
  <p:sldSz cx="9144000" cy="6858000" type="screen4x3"/>
  <p:notesSz cx="6858000" cy="9144000"/>
  <p:custDataLst>
    <p:tags r:id="rId226"/>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70" d="100"/>
          <a:sy n="70" d="100"/>
        </p:scale>
        <p:origin x="138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6" Type="http://schemas.openxmlformats.org/officeDocument/2006/relationships/tags" Target="tags/tag53.xml"/><Relationship Id="rId225" Type="http://schemas.openxmlformats.org/officeDocument/2006/relationships/tableStyles" Target="tableStyles.xml"/><Relationship Id="rId224" Type="http://schemas.openxmlformats.org/officeDocument/2006/relationships/viewProps" Target="viewProps.xml"/><Relationship Id="rId223" Type="http://schemas.openxmlformats.org/officeDocument/2006/relationships/presProps" Target="presProps.xml"/><Relationship Id="rId222" Type="http://schemas.openxmlformats.org/officeDocument/2006/relationships/slide" Target="slides/slide220.xml"/><Relationship Id="rId221" Type="http://schemas.openxmlformats.org/officeDocument/2006/relationships/slide" Target="slides/slide219.xml"/><Relationship Id="rId220" Type="http://schemas.openxmlformats.org/officeDocument/2006/relationships/slide" Target="slides/slide218.xml"/><Relationship Id="rId22" Type="http://schemas.openxmlformats.org/officeDocument/2006/relationships/slide" Target="slides/slide20.xml"/><Relationship Id="rId219" Type="http://schemas.openxmlformats.org/officeDocument/2006/relationships/slide" Target="slides/slide217.xml"/><Relationship Id="rId218" Type="http://schemas.openxmlformats.org/officeDocument/2006/relationships/slide" Target="slides/slide216.xml"/><Relationship Id="rId217" Type="http://schemas.openxmlformats.org/officeDocument/2006/relationships/slide" Target="slides/slide215.xml"/><Relationship Id="rId216" Type="http://schemas.openxmlformats.org/officeDocument/2006/relationships/slide" Target="slides/slide214.xml"/><Relationship Id="rId215" Type="http://schemas.openxmlformats.org/officeDocument/2006/relationships/slide" Target="slides/slide213.xml"/><Relationship Id="rId214" Type="http://schemas.openxmlformats.org/officeDocument/2006/relationships/slide" Target="slides/slide212.xml"/><Relationship Id="rId213" Type="http://schemas.openxmlformats.org/officeDocument/2006/relationships/slide" Target="slides/slide211.xml"/><Relationship Id="rId212" Type="http://schemas.openxmlformats.org/officeDocument/2006/relationships/slide" Target="slides/slide210.xml"/><Relationship Id="rId211" Type="http://schemas.openxmlformats.org/officeDocument/2006/relationships/slide" Target="slides/slide209.xml"/><Relationship Id="rId210" Type="http://schemas.openxmlformats.org/officeDocument/2006/relationships/slide" Target="slides/slide208.xml"/><Relationship Id="rId21" Type="http://schemas.openxmlformats.org/officeDocument/2006/relationships/slide" Target="slides/slide19.xml"/><Relationship Id="rId209" Type="http://schemas.openxmlformats.org/officeDocument/2006/relationships/slide" Target="slides/slide207.xml"/><Relationship Id="rId208" Type="http://schemas.openxmlformats.org/officeDocument/2006/relationships/slide" Target="slides/slide206.xml"/><Relationship Id="rId207" Type="http://schemas.openxmlformats.org/officeDocument/2006/relationships/slide" Target="slides/slide205.xml"/><Relationship Id="rId206" Type="http://schemas.openxmlformats.org/officeDocument/2006/relationships/slide" Target="slides/slide204.xml"/><Relationship Id="rId205" Type="http://schemas.openxmlformats.org/officeDocument/2006/relationships/slide" Target="slides/slide203.xml"/><Relationship Id="rId204" Type="http://schemas.openxmlformats.org/officeDocument/2006/relationships/slide" Target="slides/slide202.xml"/><Relationship Id="rId203" Type="http://schemas.openxmlformats.org/officeDocument/2006/relationships/slide" Target="slides/slide201.xml"/><Relationship Id="rId202" Type="http://schemas.openxmlformats.org/officeDocument/2006/relationships/slide" Target="slides/slide200.xml"/><Relationship Id="rId201" Type="http://schemas.openxmlformats.org/officeDocument/2006/relationships/slide" Target="slides/slide199.xml"/><Relationship Id="rId200" Type="http://schemas.openxmlformats.org/officeDocument/2006/relationships/slide" Target="slides/slide198.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7.xml"/><Relationship Id="rId198" Type="http://schemas.openxmlformats.org/officeDocument/2006/relationships/slide" Target="slides/slide196.xml"/><Relationship Id="rId197" Type="http://schemas.openxmlformats.org/officeDocument/2006/relationships/slide" Target="slides/slide195.xml"/><Relationship Id="rId196" Type="http://schemas.openxmlformats.org/officeDocument/2006/relationships/slide" Target="slides/slide194.xml"/><Relationship Id="rId195" Type="http://schemas.openxmlformats.org/officeDocument/2006/relationships/slide" Target="slides/slide193.xml"/><Relationship Id="rId194" Type="http://schemas.openxmlformats.org/officeDocument/2006/relationships/slide" Target="slides/slide192.xml"/><Relationship Id="rId193" Type="http://schemas.openxmlformats.org/officeDocument/2006/relationships/slide" Target="slides/slide191.xml"/><Relationship Id="rId192" Type="http://schemas.openxmlformats.org/officeDocument/2006/relationships/slide" Target="slides/slide190.xml"/><Relationship Id="rId191" Type="http://schemas.openxmlformats.org/officeDocument/2006/relationships/slide" Target="slides/slide189.xml"/><Relationship Id="rId190" Type="http://schemas.openxmlformats.org/officeDocument/2006/relationships/slide" Target="slides/slide188.xml"/><Relationship Id="rId19" Type="http://schemas.openxmlformats.org/officeDocument/2006/relationships/slide" Target="slides/slide17.xml"/><Relationship Id="rId189" Type="http://schemas.openxmlformats.org/officeDocument/2006/relationships/slide" Target="slides/slide187.xml"/><Relationship Id="rId188" Type="http://schemas.openxmlformats.org/officeDocument/2006/relationships/slide" Target="slides/slide186.xml"/><Relationship Id="rId187" Type="http://schemas.openxmlformats.org/officeDocument/2006/relationships/slide" Target="slides/slide185.xml"/><Relationship Id="rId186" Type="http://schemas.openxmlformats.org/officeDocument/2006/relationships/slide" Target="slides/slide184.xml"/><Relationship Id="rId185" Type="http://schemas.openxmlformats.org/officeDocument/2006/relationships/slide" Target="slides/slide183.xml"/><Relationship Id="rId184" Type="http://schemas.openxmlformats.org/officeDocument/2006/relationships/slide" Target="slides/slide182.xml"/><Relationship Id="rId183" Type="http://schemas.openxmlformats.org/officeDocument/2006/relationships/slide" Target="slides/slide181.xml"/><Relationship Id="rId182" Type="http://schemas.openxmlformats.org/officeDocument/2006/relationships/slide" Target="slides/slide180.xml"/><Relationship Id="rId181" Type="http://schemas.openxmlformats.org/officeDocument/2006/relationships/slide" Target="slides/slide179.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4" name="日期占位符 29"/>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FB7F619-D6D9-428C-8948-B14EEF14791D}"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18"/>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26"/>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defRPr smtClean="0">
                <a:solidFill>
                  <a:srgbClr val="D1EAEE"/>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134D5571-9BEF-436C-BDB8-2C5401B9B347}" type="slidenum">
              <a:rPr kumimoji="0" lang="zh-CN" altLang="en-US" sz="1200" b="0" i="0" u="none" strike="noStrike" kern="1200" cap="none" spc="0" normalizeH="0" baseline="0" noProof="0">
                <a:ln>
                  <a:noFill/>
                </a:ln>
                <a:solidFill>
                  <a:srgbClr val="D1EAEE"/>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rgbClr val="D1EAEE"/>
              </a:solidFill>
              <a:effectLst/>
              <a:uLnTx/>
              <a:uFillTx/>
              <a:latin typeface="Constantia" panose="02030602050306030303" pitchFamily="18" charset="0"/>
              <a:ea typeface="宋体" panose="02010600030101010101" pitchFamily="2" charset="-122"/>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C832F8-AB97-4692-943E-6036DE0901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7529C330-4516-40E5-AB63-2A1CD49EEEBF}" type="slidenum">
              <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C832F8-AB97-4692-943E-6036DE0901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7529C330-4516-40E5-AB63-2A1CD49EEEBF}" type="slidenum">
              <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C832F8-AB97-4692-943E-6036DE0901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7529C330-4516-40E5-AB63-2A1CD49EEEBF}" type="slidenum">
              <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14" name="日期占位符 3"/>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7DFD88A-26AD-41AA-A362-A9E3A356C11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4"/>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defRPr smtClean="0">
                <a:solidFill>
                  <a:srgbClr val="D1EAEE"/>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2F336C3-1F9B-4409-A6FB-962E59962811}" type="slidenum">
              <a:rPr kumimoji="0" lang="zh-CN" altLang="en-US" sz="1200" b="0" i="0" u="none" strike="noStrike" kern="1200" cap="none" spc="0" normalizeH="0" baseline="0" noProof="0">
                <a:ln>
                  <a:noFill/>
                </a:ln>
                <a:solidFill>
                  <a:srgbClr val="D1EAEE"/>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rgbClr val="D1EAEE"/>
              </a:solidFill>
              <a:effectLst/>
              <a:uLnTx/>
              <a:uFillTx/>
              <a:latin typeface="Constantia" panose="02030602050306030303" pitchFamily="18" charset="0"/>
              <a:ea typeface="宋体" panose="02010600030101010101" pitchFamily="2" charset="-122"/>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C832F8-AB97-4692-943E-6036DE0901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7529C330-4516-40E5-AB63-2A1CD49EEEBF}" type="slidenum">
              <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C832F8-AB97-4692-943E-6036DE0901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7529C330-4516-40E5-AB63-2A1CD49EEEBF}" type="slidenum">
              <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C832F8-AB97-4692-943E-6036DE0901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7529C330-4516-40E5-AB63-2A1CD49EEEBF}" type="slidenum">
              <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C832F8-AB97-4692-943E-6036DE0901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7529C330-4516-40E5-AB63-2A1CD49EEEBF}" type="slidenum">
              <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endParaRPr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66C832F8-AB97-4692-943E-6036DE0901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7529C330-4516-40E5-AB63-2A1CD49EEEBF}" type="slidenum">
              <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4" name="单圆角矩形 13"/>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直角三角形 14"/>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任意多边形 15"/>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任意多边形 16"/>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9" name="日期占位符 4"/>
          <p:cNvSpPr>
            <a:spLocks noGrp="1"/>
          </p:cNvSpPr>
          <p:nvPr>
            <p:ph type="dt" sz="half" idx="1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D4A6B2EB-2761-404A-9AC0-6AD5940F693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0" name="页脚占位符 5"/>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1" name="灯片编号占位符 6"/>
          <p:cNvSpPr>
            <a:spLocks noGrp="1"/>
          </p:cNvSpPr>
          <p:nvPr>
            <p:ph type="sldNum" sz="quarter" idx="4"/>
          </p:nvPr>
        </p:nvSpPr>
        <p:spPr>
          <a:xfrm>
            <a:off x="8077200" y="6356350"/>
            <a:ext cx="609600" cy="365125"/>
          </a:xfrm>
          <a:prstGeom prst="rect">
            <a:avLst/>
          </a:prstGeom>
        </p:spPr>
        <p:txBody>
          <a:bodyPr vert="horz" wrap="square" lIns="0" tIns="0" rIns="0" bIns="0" numCol="1" anchor="b" anchorCtr="0" compatLnSpc="1"/>
          <a:lstStyle>
            <a:lvl1pPr>
              <a:defRPr smtClean="0"/>
            </a:lvl1pPr>
          </a:lstStyle>
          <a:p>
            <a:pPr marL="0" marR="0" lvl="0" indent="0" algn="r" defTabSz="914400" rtl="0" eaLnBrk="1" fontAlgn="base" latinLnBrk="0" hangingPunct="1">
              <a:lnSpc>
                <a:spcPct val="100000"/>
              </a:lnSpc>
              <a:spcBef>
                <a:spcPct val="0"/>
              </a:spcBef>
              <a:spcAft>
                <a:spcPct val="0"/>
              </a:spcAft>
              <a:buClrTx/>
              <a:buSzTx/>
              <a:buFontTx/>
              <a:buNone/>
              <a:defRPr/>
            </a:pPr>
            <a:fld id="{4F483D11-0019-4B52-9121-EEC8853AFEAC}" type="slidenum">
              <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p:sp>
        <p:nvSpPr>
          <p:cNvPr id="7" name="任意多边形 6"/>
          <p:cNvSpPr/>
          <p:nvPr/>
        </p:nvSpPr>
        <p:spPr bwMode="auto">
          <a:xfrm>
            <a:off x="-9525" y="-7937"/>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4381500" y="-793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28" name="标题占位符 8"/>
          <p:cNvSpPr>
            <a:spLocks noGrp="1"/>
          </p:cNvSpPr>
          <p:nvPr>
            <p:ph type="title"/>
          </p:nvPr>
        </p:nvSpPr>
        <p:spPr>
          <a:xfrm>
            <a:off x="457200" y="704850"/>
            <a:ext cx="8229600" cy="1143000"/>
          </a:xfrm>
          <a:prstGeom prst="rect">
            <a:avLst/>
          </a:prstGeom>
          <a:noFill/>
          <a:ln w="9525">
            <a:noFill/>
          </a:ln>
        </p:spPr>
        <p:txBody>
          <a:bodyPr lIns="0" rIns="0" bIns="0" anchor="b" anchorCtr="0"/>
          <a:p>
            <a:pPr lvl="0"/>
            <a:r>
              <a:rPr lang="zh-CN" altLang="en-US" dirty="0"/>
              <a:t>单击此处编辑母版标题样式</a:t>
            </a:r>
            <a:endParaRPr lang="en-US" altLang="zh-CN" dirty="0"/>
          </a:p>
        </p:txBody>
      </p:sp>
      <p:sp>
        <p:nvSpPr>
          <p:cNvPr id="1029" name="文本占位符 29"/>
          <p:cNvSpPr>
            <a:spLocks noGrp="1"/>
          </p:cNvSpPr>
          <p:nvPr>
            <p:ph type="body" idx="1"/>
          </p:nvPr>
        </p:nvSpPr>
        <p:spPr>
          <a:xfrm>
            <a:off x="457200" y="1935163"/>
            <a:ext cx="82296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66C832F8-AB97-4692-943E-6036DE090106}"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lgn="r" eaLnBrk="1" hangingPunct="1">
              <a:defRPr sz="1200" smtClean="0">
                <a:solidFill>
                  <a:srgbClr val="045C75"/>
                </a:solidFill>
                <a:latin typeface="Constantia" panose="02030602050306030303"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7529C330-4516-40E5-AB63-2A1CD49EEEBF}" type="slidenum">
              <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rgbClr val="045C75"/>
              </a:solidFill>
              <a:effectLst/>
              <a:uLnTx/>
              <a:uFillTx/>
              <a:latin typeface="Constantia" panose="02030602050306030303" pitchFamily="18" charset="0"/>
              <a:ea typeface="宋体" panose="02010600030101010101" pitchFamily="2" charset="-122"/>
              <a:cs typeface="+mn-cs"/>
            </a:endParaRPr>
          </a:p>
        </p:txBody>
      </p:sp>
      <p:grpSp>
        <p:nvGrpSpPr>
          <p:cNvPr id="1033" name="组合 1"/>
          <p:cNvGrpSpPr/>
          <p:nvPr/>
        </p:nvGrpSpPr>
        <p:grpSpPr>
          <a:xfrm>
            <a:off x="-19050" y="203200"/>
            <a:ext cx="9180513"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5pPr>
      <a:lvl6pPr marL="4572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6pPr>
      <a:lvl7pPr marL="9144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7pPr>
      <a:lvl8pPr marL="13716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8pPr>
      <a:lvl9pPr marL="18288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tags" Target="../tags/tag21.xml"/></Relationships>
</file>

<file path=ppt/slides/_rels/slide10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7.emf"/><Relationship Id="rId1" Type="http://schemas.openxmlformats.org/officeDocument/2006/relationships/tags" Target="../tags/tag2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8.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9.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0.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1.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2.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3.png"/></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4.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5.png"/></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6.png"/></Relationships>
</file>

<file path=ppt/slides/_rels/slide1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7.png"/></Relationships>
</file>

<file path=ppt/slides/_rels/slide12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8.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9.png"/></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0.png"/></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1.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9.emf"/><Relationship Id="rId1" Type="http://schemas.openxmlformats.org/officeDocument/2006/relationships/tags" Target="../tags/tag23.xml"/></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2.png"/></Relationships>
</file>

<file path=ppt/slides/_rels/slide1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3.png"/></Relationships>
</file>

<file path=ppt/slides/_rels/slide1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4.png"/></Relationships>
</file>

<file path=ppt/slides/_rels/slide13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6.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7.png"/></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8.png"/></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9.png"/></Relationships>
</file>

<file path=ppt/slides/_rels/slide14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0.png"/></Relationships>
</file>

<file path=ppt/slides/_rels/slide14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1.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2.png"/></Relationships>
</file>

<file path=ppt/slides/_rels/slide15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3.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4.png"/></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5.png"/></Relationships>
</file>

<file path=ppt/slides/_rels/slide15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6.png"/></Relationships>
</file>

<file path=ppt/slides/_rels/slide15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7.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8.pn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9.png"/></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0.png"/></Relationships>
</file>

<file path=ppt/slides/_rels/slide16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1.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2.png"/></Relationships>
</file>

<file path=ppt/slides/_rels/slide17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3.png"/></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4.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5.pn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7.png"/></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8.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89.png"/><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0.emf"/><Relationship Id="rId1" Type="http://schemas.openxmlformats.org/officeDocument/2006/relationships/tags" Target="../tags/tag25.xml"/></Relationships>
</file>

<file path=ppt/slides/_rels/slide19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1.png"/><Relationship Id="rId1" Type="http://schemas.openxmlformats.org/officeDocument/2006/relationships/tags" Target="../tags/tag26.xml"/></Relationships>
</file>

<file path=ppt/slides/_rels/slide19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2.png"/><Relationship Id="rId1" Type="http://schemas.openxmlformats.org/officeDocument/2006/relationships/tags" Target="../tags/tag27.xml"/></Relationships>
</file>

<file path=ppt/slides/_rels/slide193.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image" Target="../media/image3.jpeg"/><Relationship Id="rId6" Type="http://schemas.openxmlformats.org/officeDocument/2006/relationships/tags" Target="../tags/tag32.xml"/><Relationship Id="rId5" Type="http://schemas.openxmlformats.org/officeDocument/2006/relationships/image" Target="../media/image93.png"/><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3" Type="http://schemas.openxmlformats.org/officeDocument/2006/relationships/slideLayout" Target="../slideLayouts/slideLayout6.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8.xml"/></Relationships>
</file>

<file path=ppt/slides/_rels/slide194.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image" Target="../media/image3.jpeg"/><Relationship Id="rId5" Type="http://schemas.openxmlformats.org/officeDocument/2006/relationships/tags" Target="../tags/tag41.xml"/><Relationship Id="rId4" Type="http://schemas.openxmlformats.org/officeDocument/2006/relationships/image" Target="../media/image93.png"/><Relationship Id="rId3" Type="http://schemas.openxmlformats.org/officeDocument/2006/relationships/tags" Target="../tags/tag40.xml"/><Relationship Id="rId2" Type="http://schemas.openxmlformats.org/officeDocument/2006/relationships/tags" Target="../tags/tag39.xml"/><Relationship Id="rId18" Type="http://schemas.openxmlformats.org/officeDocument/2006/relationships/slideLayout" Target="../slideLayouts/slideLayout6.xml"/><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8.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4.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em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emf"/></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em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6.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9.emf"/><Relationship Id="rId1" Type="http://schemas.openxmlformats.org/officeDocument/2006/relationships/tags" Target="../tags/tag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0.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1.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2.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3.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4.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5.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6.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emf"/><Relationship Id="rId1" Type="http://schemas.openxmlformats.org/officeDocument/2006/relationships/tags" Target="../tags/tag2.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emf"/><Relationship Id="rId1" Type="http://schemas.openxmlformats.org/officeDocument/2006/relationships/tags" Target="../tags/tag3.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emf"/><Relationship Id="rId1" Type="http://schemas.openxmlformats.org/officeDocument/2006/relationships/tags" Target="../tags/tag4.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emf"/><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emf"/><Relationship Id="rId1" Type="http://schemas.openxmlformats.org/officeDocument/2006/relationships/tags" Target="../tags/tag6.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emf"/><Relationship Id="rId1" Type="http://schemas.openxmlformats.org/officeDocument/2006/relationships/tags" Target="../tags/tag7.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emf"/><Relationship Id="rId1" Type="http://schemas.openxmlformats.org/officeDocument/2006/relationships/tags" Target="../tags/tag8.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emf"/><Relationship Id="rId1" Type="http://schemas.openxmlformats.org/officeDocument/2006/relationships/tags" Target="../tags/tag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emf"/><Relationship Id="rId1" Type="http://schemas.openxmlformats.org/officeDocument/2006/relationships/tags" Target="../tags/tag10.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emf"/><Relationship Id="rId1" Type="http://schemas.openxmlformats.org/officeDocument/2006/relationships/tags" Target="../tags/tag11.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emf"/><Relationship Id="rId1" Type="http://schemas.openxmlformats.org/officeDocument/2006/relationships/tags" Target="../tags/tag12.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emf"/><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emf"/><Relationship Id="rId1" Type="http://schemas.openxmlformats.org/officeDocument/2006/relationships/tags" Target="../tags/tag14.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emf"/><Relationship Id="rId1" Type="http://schemas.openxmlformats.org/officeDocument/2006/relationships/tags" Target="../tags/tag1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emf"/><Relationship Id="rId1" Type="http://schemas.openxmlformats.org/officeDocument/2006/relationships/tags" Target="../tags/tag16.xml"/></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2.emf"/><Relationship Id="rId1" Type="http://schemas.openxmlformats.org/officeDocument/2006/relationships/tags" Target="../tags/tag17.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3.emf"/><Relationship Id="rId1" Type="http://schemas.openxmlformats.org/officeDocument/2006/relationships/tags" Target="../tags/tag18.xml"/></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4.emf"/><Relationship Id="rId1" Type="http://schemas.openxmlformats.org/officeDocument/2006/relationships/tags" Target="../tags/tag1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emf"/><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bwMode="auto">
          <a:xfrm>
            <a:off x="285720" y="1371600"/>
            <a:ext cx="8099328" cy="182880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18288" bIns="0" numCol="1" anchor="b" anchorCtr="0" compatLnSpc="1">
            <a:normAutofit/>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第三部分</a:t>
            </a:r>
            <a:br>
              <a:rPr kumimoji="0" lang="zh-CN" altLang="en-US"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br>
            <a:r>
              <a:rPr kumimoji="0" lang="zh-CN" altLang="en-US"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面向对象软件工程</a:t>
            </a:r>
            <a:r>
              <a:rPr kumimoji="0" lang="zh-CN" altLang="en-US"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范型</a:t>
            </a:r>
            <a:endParaRPr kumimoji="0" lang="zh-CN" altLang="en-US"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
        <p:nvSpPr>
          <p:cNvPr id="5123" name="副标题 2"/>
          <p:cNvSpPr>
            <a:spLocks noGrp="1"/>
          </p:cNvSpPr>
          <p:nvPr>
            <p:ph type="subTitle" idx="1"/>
          </p:nvPr>
        </p:nvSpPr>
        <p:spPr>
          <a:xfrm>
            <a:off x="530225" y="3501390"/>
            <a:ext cx="7854950" cy="1752600"/>
          </a:xfrm>
        </p:spPr>
        <p:txBody>
          <a:bodyPr vert="horz" wrap="square" lIns="0" tIns="45720" rIns="18288" bIns="45720" anchor="t" anchorCtr="0"/>
          <a:p>
            <a:pPr marR="0" eaLnBrk="1" hangingPunct="1">
              <a:buClr>
                <a:srgbClr val="0BD0D9"/>
              </a:buClr>
              <a:buSzPct val="95000"/>
            </a:pPr>
            <a:r>
              <a:rPr lang="zh-CN" altLang="en-US" kern="1200" dirty="0">
                <a:latin typeface="+mn-lt"/>
                <a:ea typeface="+mn-ea"/>
                <a:cs typeface="+mn-cs"/>
              </a:rPr>
              <a:t>窦万峰</a:t>
            </a:r>
            <a:endParaRPr lang="en-US" altLang="zh-CN" kern="1200" dirty="0">
              <a:latin typeface="+mn-lt"/>
              <a:ea typeface="+mn-ea"/>
              <a:cs typeface="+mn-cs"/>
            </a:endParaRPr>
          </a:p>
          <a:p>
            <a:pPr marR="0" eaLnBrk="1" hangingPunct="1">
              <a:buClr>
                <a:srgbClr val="0BD0D9"/>
              </a:buClr>
              <a:buSzPct val="95000"/>
            </a:pPr>
            <a:r>
              <a:rPr lang="zh-CN" altLang="en-US" kern="1200" dirty="0">
                <a:latin typeface="+mn-lt"/>
                <a:ea typeface="+mn-ea"/>
                <a:cs typeface="+mn-cs"/>
              </a:rPr>
              <a:t>计算机与电子</a:t>
            </a:r>
            <a:r>
              <a:rPr lang="zh-CN" altLang="en-US" kern="1200" dirty="0">
                <a:latin typeface="+mn-lt"/>
                <a:ea typeface="+mn-ea"/>
                <a:cs typeface="+mn-cs"/>
              </a:rPr>
              <a:t>信息学院</a:t>
            </a:r>
            <a:endParaRPr lang="en-US" altLang="zh-CN" kern="1200" dirty="0">
              <a:latin typeface="+mn-lt"/>
              <a:ea typeface="+mn-ea"/>
              <a:cs typeface="+mn-cs"/>
            </a:endParaRPr>
          </a:p>
          <a:p>
            <a:pPr marR="0" eaLnBrk="1" hangingPunct="1">
              <a:buClr>
                <a:srgbClr val="0BD0D9"/>
              </a:buClr>
              <a:buSzPct val="95000"/>
            </a:pPr>
            <a:r>
              <a:rPr lang="zh-CN" altLang="en-US" kern="1200" dirty="0">
                <a:latin typeface="+mn-lt"/>
                <a:ea typeface="+mn-ea"/>
                <a:cs typeface="+mn-cs"/>
              </a:rPr>
              <a:t>南京师范大学</a:t>
            </a:r>
            <a:endParaRPr lang="en-US" altLang="zh-CN" kern="1200" dirty="0">
              <a:latin typeface="+mn-lt"/>
              <a:ea typeface="+mn-ea"/>
              <a:cs typeface="+mn-cs"/>
            </a:endParaRPr>
          </a:p>
          <a:p>
            <a:pPr marR="0" eaLnBrk="1" hangingPunct="1">
              <a:buClr>
                <a:srgbClr val="0BD0D9"/>
              </a:buClr>
              <a:buSzPct val="95000"/>
            </a:pPr>
            <a:r>
              <a:rPr lang="en-US" altLang="zh-CN" kern="1200" dirty="0">
                <a:latin typeface="+mn-lt"/>
                <a:ea typeface="+mn-ea"/>
                <a:cs typeface="+mn-cs"/>
              </a:rPr>
              <a:t>2024</a:t>
            </a:r>
            <a:r>
              <a:rPr lang="zh-CN" altLang="en-US" kern="1200" dirty="0">
                <a:latin typeface="+mn-lt"/>
                <a:ea typeface="+mn-ea"/>
                <a:cs typeface="+mn-cs"/>
              </a:rPr>
              <a:t>年</a:t>
            </a:r>
            <a:r>
              <a:rPr lang="en-US" altLang="zh-CN" kern="1200" dirty="0">
                <a:latin typeface="+mn-lt"/>
                <a:ea typeface="+mn-ea"/>
                <a:cs typeface="+mn-cs"/>
              </a:rPr>
              <a:t>2</a:t>
            </a:r>
            <a:r>
              <a:rPr lang="zh-CN" altLang="en-US" kern="1200" dirty="0">
                <a:latin typeface="+mn-lt"/>
                <a:ea typeface="+mn-ea"/>
                <a:cs typeface="+mn-cs"/>
              </a:rPr>
              <a:t>月</a:t>
            </a:r>
            <a:endParaRPr lang="zh-CN" altLang="en-US"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p:txBody>
          <a:bodyPr vert="horz" wrap="square" lIns="0" tIns="45720" rIns="0" bIns="0" anchor="b" anchorCtr="0"/>
          <a:p>
            <a:pPr eaLnBrk="1" hangingPunct="1"/>
            <a:r>
              <a:rPr lang="en-US" altLang="zh-CN" b="1" dirty="0"/>
              <a:t>8.2 </a:t>
            </a:r>
            <a:r>
              <a:rPr lang="zh-CN" altLang="en-US" b="1" dirty="0"/>
              <a:t>面向</a:t>
            </a:r>
            <a:r>
              <a:rPr lang="zh-CN" altLang="en-US" b="1" dirty="0"/>
              <a:t>对象建模语言</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统一建模语言（</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Unified Modeling Language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）是一种基于面向对象的可视化建模语言。</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用丰富的图形符号隐含表示了模型元素的语法，而用这些图形符号组成元模型表达语义，组成模型描述系统结构（或称为静态特征）以及行为（或称为动态特征）。</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的模型元素：</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一类模型元素用于表示模型中的某个</a:t>
            </a: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概念</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，如类、对象、用例、结点、构件、包、接口等；</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另一类模型元素用于表示模型元素之间相互连接的</a:t>
            </a: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关系</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，主要有关联、泛化（表示一般与特殊的关系）、依赖、聚集（表示整体与部分的关系）等。</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30" name="图片 3"/>
          <p:cNvPicPr>
            <a:picLocks noChangeAspect="1"/>
          </p:cNvPicPr>
          <p:nvPr>
            <p:custDataLst>
              <p:tags r:id="rId1"/>
            </p:custDataLst>
          </p:nvPr>
        </p:nvPicPr>
        <p:blipFill>
          <a:blip r:embed="rId2" cstate="print"/>
          <a:srcRect t="2872" b="4672"/>
          <a:stretch>
            <a:fillRect/>
          </a:stretch>
        </p:blipFill>
        <p:spPr>
          <a:xfrm>
            <a:off x="1506855" y="875030"/>
            <a:ext cx="6423025" cy="4885690"/>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31" name="图片 2"/>
          <p:cNvPicPr>
            <a:picLocks noChangeAspect="1"/>
          </p:cNvPicPr>
          <p:nvPr>
            <p:custDataLst>
              <p:tags r:id="rId1"/>
            </p:custDataLst>
          </p:nvPr>
        </p:nvPicPr>
        <p:blipFill>
          <a:blip r:embed="rId2" cstate="print"/>
          <a:srcRect t="3682" b="5452"/>
          <a:stretch>
            <a:fillRect/>
          </a:stretch>
        </p:blipFill>
        <p:spPr>
          <a:xfrm>
            <a:off x="850900" y="1242060"/>
            <a:ext cx="7551420" cy="4311650"/>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标题 1"/>
          <p:cNvSpPr>
            <a:spLocks noGrp="1"/>
          </p:cNvSpPr>
          <p:nvPr>
            <p:ph type="title"/>
          </p:nvPr>
        </p:nvSpPr>
        <p:spPr/>
        <p:txBody>
          <a:bodyPr vert="horz" wrap="square" lIns="0" tIns="45720" rIns="0" bIns="0" anchor="b" anchorCtr="0"/>
          <a:p>
            <a:pPr eaLnBrk="1" hangingPunct="1"/>
            <a:r>
              <a:rPr lang="en-US" altLang="zh-CN" b="1" dirty="0"/>
              <a:t>9.2</a:t>
            </a:r>
            <a:r>
              <a:rPr lang="zh-CN" altLang="en-US" b="1" dirty="0"/>
              <a:t>构件设计</a:t>
            </a:r>
            <a:endParaRPr lang="zh-CN" altLang="en-US" dirty="0"/>
          </a:p>
        </p:txBody>
      </p:sp>
      <p:sp>
        <p:nvSpPr>
          <p:cNvPr id="99331" name="内容占位符 2"/>
          <p:cNvSpPr>
            <a:spLocks noGrp="1"/>
          </p:cNvSpPr>
          <p:nvPr>
            <p:ph idx="1"/>
          </p:nvPr>
        </p:nvSpPr>
        <p:spPr/>
        <p:txBody>
          <a:bodyPr vert="horz" wrap="square" lIns="91440" tIns="45720" rIns="91440" bIns="45720" anchor="t" anchorCtr="0"/>
          <a:p>
            <a:pPr eaLnBrk="1" hangingPunct="1"/>
            <a:r>
              <a:rPr lang="zh-CN" altLang="en-US" dirty="0"/>
              <a:t>构件设计定义了数据结构、算法、接口特征和分配给每个软件构件的通信机制。</a:t>
            </a:r>
            <a:endParaRPr lang="en-US" altLang="zh-CN" dirty="0"/>
          </a:p>
          <a:p>
            <a:pPr eaLnBrk="1" hangingPunct="1"/>
            <a:r>
              <a:rPr lang="zh-CN" altLang="en-US" dirty="0"/>
              <a:t>每个构件的类定义或者处理叙述都转化为一种详细设计。</a:t>
            </a:r>
            <a:endParaRPr lang="en-US" altLang="zh-CN" dirty="0"/>
          </a:p>
          <a:p>
            <a:pPr eaLnBrk="1" hangingPunct="1"/>
            <a:r>
              <a:rPr lang="zh-CN" altLang="en-US" dirty="0"/>
              <a:t>设计采用图形或基于文本的形式来详细说明内部的数据结构、局部接口细节和处理逻辑。</a:t>
            </a:r>
            <a:endParaRPr lang="en-US" altLang="zh-CN" dirty="0"/>
          </a:p>
          <a:p>
            <a:pPr eaLnBrk="1" hangingPunct="1"/>
            <a:r>
              <a:rPr lang="zh-CN" altLang="en-US" dirty="0"/>
              <a:t>设计符号包括</a:t>
            </a:r>
            <a:r>
              <a:rPr lang="en-US" altLang="zh-CN" dirty="0"/>
              <a:t>UML</a:t>
            </a:r>
            <a:r>
              <a:rPr lang="zh-CN" altLang="en-US" dirty="0"/>
              <a:t>图和一些辅助表示。</a:t>
            </a:r>
            <a:endParaRPr lang="en-US" altLang="zh-CN" dirty="0"/>
          </a:p>
          <a:p>
            <a:pPr eaLnBrk="1" hangingPunct="1"/>
            <a:r>
              <a:rPr lang="zh-CN" altLang="en-US" dirty="0"/>
              <a:t>通过一系列结构化编程结构来说明程序的设计。</a:t>
            </a:r>
            <a:endParaRPr lang="zh-CN" alt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标题 1"/>
          <p:cNvSpPr>
            <a:spLocks noGrp="1"/>
          </p:cNvSpPr>
          <p:nvPr>
            <p:ph type="title"/>
          </p:nvPr>
        </p:nvSpPr>
        <p:spPr/>
        <p:txBody>
          <a:bodyPr vert="horz" wrap="square" lIns="0" tIns="45720" rIns="0" bIns="0" anchor="b" anchorCtr="0"/>
          <a:p>
            <a:pPr eaLnBrk="1" hangingPunct="1"/>
            <a:r>
              <a:rPr lang="zh-CN" altLang="en-US" b="1" dirty="0"/>
              <a:t>构件类</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构件是计算机软件中的一个模块化的构造块</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在</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OMG 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规范中将构件定义为“系统中某一定型化的、可配置的和可替换的部件，该部件封装了实现并暴露一系列接口”。</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面向对象的观点：</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构件中的每一个类都被详细阐述，包括所有的属性和与其实现相关的操作。</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从分析模型开始，详细描述分析类（对于构件而言该类与问题域相关）和基础类（对于构件而言该类为问题域提供了支持性服务）。</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传统观点：</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模块控制构件，协调问题域中所有其他构件的调用；</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问题域构件，完成部分或全部用户的需求；</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基础设施构件，负责完成问题域中所需要相关处理的功能</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1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标题 1"/>
          <p:cNvSpPr>
            <a:spLocks noGrp="1"/>
          </p:cNvSpPr>
          <p:nvPr>
            <p:ph type="title"/>
          </p:nvPr>
        </p:nvSpPr>
        <p:spPr/>
        <p:txBody>
          <a:bodyPr vert="horz" wrap="square" lIns="0" tIns="45720" rIns="0" bIns="0" anchor="b" anchorCtr="0"/>
          <a:p>
            <a:pPr eaLnBrk="1" hangingPunct="1"/>
            <a:r>
              <a:rPr lang="zh-CN" altLang="en-US" b="1" dirty="0"/>
              <a:t>构件设计步骤</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850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步骤</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：标识出所有与问题域相对应的设计类</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步骤</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：确定所有与基础设施相对应的设计类</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步骤</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：细化所有不能作为复用构件的设计类</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在类或构件的协作时说明消息的细节</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为每一个构件确定适当的接口</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细化属性并且定义相应的数据类型和数据结构</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详细描述每个操作中的处理流</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步骤</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：说明持久性数据源（数据库和文件）并确定管理数据源所需要的类</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步骤</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5</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：开发并且细化类或构件的行为表示</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步骤</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6</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：细化部署图以提供额外的实现细节</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步骤</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7</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：考虑每一个构件级设计表示，并且时刻考虑其他选择</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标题 1"/>
          <p:cNvSpPr>
            <a:spLocks noGrp="1"/>
          </p:cNvSpPr>
          <p:nvPr>
            <p:ph type="title"/>
          </p:nvPr>
        </p:nvSpPr>
        <p:spPr/>
        <p:txBody>
          <a:bodyPr vert="horz" wrap="square" lIns="0" tIns="45720" rIns="0" bIns="0" anchor="b" anchorCtr="0"/>
          <a:p>
            <a:r>
              <a:rPr lang="en-US" altLang="zh-CN" dirty="0"/>
              <a:t>9.3 </a:t>
            </a:r>
            <a:r>
              <a:rPr lang="zh-CN" altLang="en-US" dirty="0"/>
              <a:t>确定并发性</a:t>
            </a:r>
            <a:endParaRPr lang="zh-CN" altLang="en-US" dirty="0"/>
          </a:p>
        </p:txBody>
      </p:sp>
      <p:sp>
        <p:nvSpPr>
          <p:cNvPr id="103427" name="内容占位符 2"/>
          <p:cNvSpPr>
            <a:spLocks noGrp="1"/>
          </p:cNvSpPr>
          <p:nvPr>
            <p:ph idx="1"/>
          </p:nvPr>
        </p:nvSpPr>
        <p:spPr/>
        <p:txBody>
          <a:bodyPr vert="horz" wrap="square" lIns="91440" tIns="45720" rIns="91440" bIns="45720" anchor="t" anchorCtr="0"/>
          <a:p>
            <a:r>
              <a:rPr lang="zh-CN" altLang="zh-CN" dirty="0"/>
              <a:t>软件设计的一个重要目标就是识别必须是并发获得的那些对象和具有互斥获得的对象。可以将具有互斥获得的对象叠加在单线程控制或任务中。</a:t>
            </a:r>
            <a:endParaRPr lang="en-US" altLang="zh-CN" dirty="0"/>
          </a:p>
          <a:p>
            <a:r>
              <a:rPr lang="zh-CN" altLang="zh-CN" dirty="0"/>
              <a:t>状态机模型可以帮助我们识别并发性。如果两个对象在不交互的情况下，在同一时刻可以接受事件，它们就是内在并发的。如果事件不同步，我们就不能将这两个对象叠加在单线程控制中。</a:t>
            </a:r>
            <a:endParaRPr lang="en-US" altLang="zh-CN" dirty="0"/>
          </a:p>
          <a:p>
            <a:r>
              <a:rPr lang="zh-CN" altLang="zh-CN" dirty="0"/>
              <a:t>不能将两个内部并发的构件实现成一个独立的硬件单元</a:t>
            </a:r>
            <a:endParaRPr lang="en-US" altLang="zh-CN"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标题 1"/>
          <p:cNvSpPr>
            <a:spLocks noGrp="1"/>
          </p:cNvSpPr>
          <p:nvPr>
            <p:ph type="title"/>
          </p:nvPr>
        </p:nvSpPr>
        <p:spPr>
          <a:xfrm>
            <a:off x="457200" y="831850"/>
            <a:ext cx="8229600" cy="509905"/>
          </a:xfrm>
        </p:spPr>
        <p:txBody>
          <a:bodyPr vert="horz" wrap="square" lIns="0" tIns="45720" rIns="0" bIns="0" anchor="b" anchorCtr="0"/>
          <a:p>
            <a:r>
              <a:rPr lang="en-US" altLang="zh-CN" dirty="0"/>
              <a:t>ATM</a:t>
            </a:r>
            <a:r>
              <a:rPr lang="zh-CN" altLang="en-US" dirty="0"/>
              <a:t>机系统并发设计</a:t>
            </a:r>
            <a:endParaRPr lang="zh-CN" altLang="en-US" dirty="0"/>
          </a:p>
        </p:txBody>
      </p:sp>
      <p:sp>
        <p:nvSpPr>
          <p:cNvPr id="104451" name="内容占位符 2"/>
          <p:cNvSpPr>
            <a:spLocks noGrp="1"/>
          </p:cNvSpPr>
          <p:nvPr>
            <p:ph idx="1"/>
          </p:nvPr>
        </p:nvSpPr>
        <p:spPr>
          <a:xfrm>
            <a:off x="457200" y="1628775"/>
            <a:ext cx="8229600" cy="4695825"/>
          </a:xfrm>
        </p:spPr>
        <p:txBody>
          <a:bodyPr vert="horz" wrap="square" lIns="91440" tIns="45720" rIns="91440" bIns="45720" anchor="t" anchorCtr="0"/>
          <a:p>
            <a:r>
              <a:rPr lang="zh-CN" altLang="zh-CN" sz="2400" dirty="0"/>
              <a:t>在</a:t>
            </a:r>
            <a:r>
              <a:rPr lang="en-US" altLang="zh-CN" sz="2400" dirty="0"/>
              <a:t>ATM</a:t>
            </a:r>
            <a:r>
              <a:rPr lang="zh-CN" altLang="zh-CN" sz="2400" dirty="0"/>
              <a:t>机系统中，当银行校验账户或处理银行交易时，</a:t>
            </a:r>
            <a:r>
              <a:rPr lang="en-US" altLang="zh-CN" sz="2400" dirty="0"/>
              <a:t>ATM</a:t>
            </a:r>
            <a:r>
              <a:rPr lang="zh-CN" altLang="zh-CN" sz="2400" dirty="0"/>
              <a:t>机就会闲置。如果中心计算机直接控制</a:t>
            </a:r>
            <a:r>
              <a:rPr lang="en-US" altLang="zh-CN" sz="2400" dirty="0"/>
              <a:t>ATM</a:t>
            </a:r>
            <a:r>
              <a:rPr lang="zh-CN" altLang="zh-CN" sz="2400" dirty="0"/>
              <a:t>机，可以把</a:t>
            </a:r>
            <a:r>
              <a:rPr lang="en-US" altLang="zh-CN" sz="2400" dirty="0"/>
              <a:t>ATM</a:t>
            </a:r>
            <a:r>
              <a:rPr lang="zh-CN" altLang="zh-CN" sz="2400" dirty="0"/>
              <a:t>对象与银行交易对象合并成单项任务。</a:t>
            </a:r>
            <a:endParaRPr lang="zh-CN" altLang="zh-CN" sz="2400" dirty="0"/>
          </a:p>
          <a:p>
            <a:r>
              <a:rPr lang="zh-CN" altLang="zh-CN" sz="2400" dirty="0"/>
              <a:t>将每一个并发子系统分配给一个硬件单元，可以是通用处理器或者是特定的部件。</a:t>
            </a:r>
            <a:endParaRPr lang="en-US" altLang="zh-CN" sz="2400" dirty="0"/>
          </a:p>
          <a:p>
            <a:r>
              <a:rPr lang="en-US" altLang="zh-CN" sz="2400" dirty="0"/>
              <a:t>ATM</a:t>
            </a:r>
            <a:r>
              <a:rPr lang="zh-CN" altLang="zh-CN" sz="2400" dirty="0"/>
              <a:t>机本身比较简单，处理的活动基本都是用户界面和一些本地处理，因此单</a:t>
            </a:r>
            <a:r>
              <a:rPr lang="en-US" altLang="zh-CN" sz="2400" dirty="0"/>
              <a:t>CPU</a:t>
            </a:r>
            <a:r>
              <a:rPr lang="zh-CN" altLang="zh-CN" sz="2400" dirty="0"/>
              <a:t>就已经足够。</a:t>
            </a:r>
            <a:endParaRPr lang="en-US" altLang="zh-CN" sz="2400" dirty="0"/>
          </a:p>
          <a:p>
            <a:r>
              <a:rPr lang="zh-CN" altLang="zh-CN" sz="2400" dirty="0"/>
              <a:t>对于中心计算机，由于要接受多个</a:t>
            </a:r>
            <a:r>
              <a:rPr lang="en-US" altLang="zh-CN" sz="2400" dirty="0"/>
              <a:t>ATM</a:t>
            </a:r>
            <a:r>
              <a:rPr lang="zh-CN" altLang="zh-CN" sz="2400" dirty="0"/>
              <a:t>机的请求，并将请求分配给相应的银行计算机，因此需要多个</a:t>
            </a:r>
            <a:r>
              <a:rPr lang="en-US" altLang="zh-CN" sz="2400" dirty="0"/>
              <a:t>CPU</a:t>
            </a:r>
            <a:r>
              <a:rPr lang="zh-CN" altLang="zh-CN" sz="2400" dirty="0"/>
              <a:t>来解决瓶颈问题。</a:t>
            </a:r>
            <a:endParaRPr lang="en-US" altLang="zh-CN" sz="2400" dirty="0"/>
          </a:p>
          <a:p>
            <a:r>
              <a:rPr lang="zh-CN" altLang="zh-CN" sz="2400" dirty="0"/>
              <a:t>银行计算机执行数据处理操作，并包含相对简单的数据库应用，可根据所需的吞吐率和可靠性来选择数据库版本。</a:t>
            </a:r>
            <a:endParaRPr lang="zh-CN" altLang="zh-CN" sz="2400" dirty="0"/>
          </a:p>
          <a:p>
            <a:endParaRPr lang="zh-CN" altLang="zh-CN" dirty="0"/>
          </a:p>
          <a:p>
            <a:endParaRPr lang="zh-CN" altLang="en-US"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标题 1"/>
          <p:cNvSpPr>
            <a:spLocks noGrp="1"/>
          </p:cNvSpPr>
          <p:nvPr>
            <p:ph type="title"/>
          </p:nvPr>
        </p:nvSpPr>
        <p:spPr>
          <a:xfrm>
            <a:off x="468313" y="476250"/>
            <a:ext cx="8229600" cy="1143000"/>
          </a:xfrm>
        </p:spPr>
        <p:txBody>
          <a:bodyPr vert="horz" wrap="square" lIns="0" tIns="45720" rIns="0" bIns="0" anchor="b" anchorCtr="0"/>
          <a:p>
            <a:r>
              <a:rPr lang="zh-CN" altLang="zh-CN" dirty="0"/>
              <a:t>硬件和软件的选择</a:t>
            </a:r>
            <a:endParaRPr lang="zh-CN" altLang="en-US" dirty="0"/>
          </a:p>
        </p:txBody>
      </p:sp>
      <p:sp>
        <p:nvSpPr>
          <p:cNvPr id="105475" name="内容占位符 2"/>
          <p:cNvSpPr>
            <a:spLocks noGrp="1"/>
          </p:cNvSpPr>
          <p:nvPr>
            <p:ph idx="1"/>
          </p:nvPr>
        </p:nvSpPr>
        <p:spPr>
          <a:xfrm>
            <a:off x="457200" y="1773238"/>
            <a:ext cx="8229600" cy="4551362"/>
          </a:xfrm>
        </p:spPr>
        <p:txBody>
          <a:bodyPr vert="horz" wrap="square" lIns="91440" tIns="45720" rIns="91440" bIns="45720" anchor="t" anchorCtr="0"/>
          <a:p>
            <a:r>
              <a:rPr lang="zh-CN" altLang="zh-CN" dirty="0"/>
              <a:t>对于硬件和软件的选择，我们必须确定要用硬件和软件分别实现哪些子系统。</a:t>
            </a:r>
            <a:endParaRPr lang="en-US" altLang="zh-CN" dirty="0"/>
          </a:p>
          <a:p>
            <a:r>
              <a:rPr lang="en-US" altLang="zh-CN" dirty="0"/>
              <a:t>ATM</a:t>
            </a:r>
            <a:r>
              <a:rPr lang="zh-CN" altLang="zh-CN" dirty="0"/>
              <a:t>机应用没有迫切的性能需求，通用的计算机就可以满足了。</a:t>
            </a:r>
            <a:endParaRPr lang="en-US" altLang="zh-CN" dirty="0"/>
          </a:p>
          <a:p>
            <a:r>
              <a:rPr lang="zh-CN" altLang="zh-CN" dirty="0"/>
              <a:t>系统设计必须将不同软件子系统的任务分配给处理器。给处理器分配任务要考虑特定动作、通信限制和计算限制等。</a:t>
            </a:r>
            <a:r>
              <a:rPr lang="en-US" altLang="zh-CN" dirty="0"/>
              <a:t>ATM</a:t>
            </a:r>
            <a:r>
              <a:rPr lang="zh-CN" altLang="zh-CN" dirty="0"/>
              <a:t>机系统没有任何通信和计算限制的问题。</a:t>
            </a:r>
            <a:endParaRPr lang="en-US" altLang="zh-CN" dirty="0"/>
          </a:p>
          <a:p>
            <a:r>
              <a:rPr lang="zh-CN" altLang="zh-CN" dirty="0"/>
              <a:t>如果</a:t>
            </a:r>
            <a:r>
              <a:rPr lang="en-US" altLang="zh-CN" dirty="0"/>
              <a:t>ATM</a:t>
            </a:r>
            <a:r>
              <a:rPr lang="zh-CN" altLang="zh-CN" dirty="0"/>
              <a:t>必须要有自主性，当通信网络出现故障时还可以运行，那么它就必须要有自己的</a:t>
            </a:r>
            <a:r>
              <a:rPr lang="en-US" altLang="zh-CN" dirty="0"/>
              <a:t>CPU</a:t>
            </a:r>
            <a:r>
              <a:rPr lang="zh-CN" altLang="zh-CN" dirty="0"/>
              <a:t>和程序设计。</a:t>
            </a:r>
            <a:endParaRPr lang="zh-CN" alt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标题 1"/>
          <p:cNvSpPr>
            <a:spLocks noGrp="1"/>
          </p:cNvSpPr>
          <p:nvPr>
            <p:ph type="title"/>
          </p:nvPr>
        </p:nvSpPr>
        <p:spPr/>
        <p:txBody>
          <a:bodyPr vert="horz" wrap="square" lIns="0" tIns="45720" rIns="0" bIns="0" anchor="b" anchorCtr="0"/>
          <a:p>
            <a:r>
              <a:rPr lang="zh-CN" altLang="zh-CN" dirty="0"/>
              <a:t>确定物理部件之间的配置和连接形式</a:t>
            </a:r>
            <a:endParaRPr lang="zh-CN" altLang="en-US" dirty="0"/>
          </a:p>
        </p:txBody>
      </p:sp>
      <p:sp>
        <p:nvSpPr>
          <p:cNvPr id="106499" name="内容占位符 2"/>
          <p:cNvSpPr>
            <a:spLocks noGrp="1"/>
          </p:cNvSpPr>
          <p:nvPr>
            <p:ph idx="1"/>
          </p:nvPr>
        </p:nvSpPr>
        <p:spPr/>
        <p:txBody>
          <a:bodyPr vert="horz" wrap="square" lIns="91440" tIns="45720" rIns="91440" bIns="45720" anchor="t" anchorCtr="0"/>
          <a:p>
            <a:r>
              <a:rPr lang="zh-CN" altLang="zh-CN" dirty="0"/>
              <a:t>确定物理部件之间的配置和连接形式，包括连接拓扑、重复部件和通信。比如，进程间的通信调用连接的单个操作系统内部的任务，这种调用要比同一个程序中的子程序要慢得多，对于时间要求比较严格的时候是不实用的。简单的做法是合并任务，运用子程序来建立连接。</a:t>
            </a:r>
            <a:endParaRPr lang="en-US" altLang="zh-CN" dirty="0"/>
          </a:p>
          <a:p>
            <a:r>
              <a:rPr lang="en-US" altLang="zh-CN" dirty="0"/>
              <a:t>ATM</a:t>
            </a:r>
            <a:r>
              <a:rPr lang="zh-CN" altLang="zh-CN" dirty="0"/>
              <a:t>机系统中，多个</a:t>
            </a:r>
            <a:r>
              <a:rPr lang="en-US" altLang="zh-CN" dirty="0"/>
              <a:t>ATM</a:t>
            </a:r>
            <a:r>
              <a:rPr lang="zh-CN" altLang="zh-CN" dirty="0"/>
              <a:t>客户机连接到中心计算机，然后路由到相应的银行计算机。拓扑结构是星型的，中心计算机来仲裁通信。</a:t>
            </a:r>
            <a:endParaRPr lang="zh-CN" altLang="zh-CN" dirty="0"/>
          </a:p>
          <a:p>
            <a:endParaRPr lang="zh-CN" altLang="en-US"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标题 1"/>
          <p:cNvSpPr>
            <a:spLocks noGrp="1"/>
          </p:cNvSpPr>
          <p:nvPr>
            <p:ph type="title"/>
          </p:nvPr>
        </p:nvSpPr>
        <p:spPr/>
        <p:txBody>
          <a:bodyPr vert="horz" wrap="square" lIns="0" tIns="45720" rIns="0" bIns="0" anchor="b" anchorCtr="0"/>
          <a:p>
            <a:pPr eaLnBrk="1" hangingPunct="1"/>
            <a:r>
              <a:rPr lang="en-US" altLang="zh-CN" b="1" dirty="0"/>
              <a:t>9.4</a:t>
            </a:r>
            <a:r>
              <a:rPr lang="zh-CN" altLang="en-US" b="1" dirty="0"/>
              <a:t>面向对象详细设计</a:t>
            </a:r>
            <a:endParaRPr lang="zh-CN" altLang="en-US" dirty="0"/>
          </a:p>
        </p:txBody>
      </p:sp>
      <p:sp>
        <p:nvSpPr>
          <p:cNvPr id="123907" name="内容占位符 2"/>
          <p:cNvSpPr>
            <a:spLocks noGrp="1"/>
          </p:cNvSpPr>
          <p:nvPr>
            <p:ph idx="1"/>
          </p:nvPr>
        </p:nvSpPr>
        <p:spPr/>
        <p:txBody>
          <a:bodyPr vert="horz" wrap="square" lIns="91440" tIns="45720" rIns="91440" bIns="45720" anchor="t" anchorCtr="0"/>
          <a:p>
            <a:pPr eaLnBrk="1" hangingPunct="1"/>
            <a:r>
              <a:rPr lang="zh-CN" altLang="en-US" dirty="0"/>
              <a:t>面向对象详细设计的目的就是不断精化设计类</a:t>
            </a:r>
            <a:endParaRPr lang="en-US" altLang="zh-CN" dirty="0"/>
          </a:p>
          <a:p>
            <a:pPr eaLnBrk="1" hangingPunct="1"/>
            <a:r>
              <a:rPr lang="zh-CN" altLang="en-US" dirty="0"/>
              <a:t>领域模型也称为概念模型、领域对象模型和分析对象模型。</a:t>
            </a:r>
            <a:endParaRPr lang="en-US" altLang="zh-CN" dirty="0"/>
          </a:p>
          <a:p>
            <a:pPr eaLnBrk="1" hangingPunct="1"/>
            <a:r>
              <a:rPr lang="zh-CN" altLang="en-US" dirty="0"/>
              <a:t>领域模型的精化对类图和交互图的精化起了至关重要的作用，也是设计个良好系统的关键。</a:t>
            </a:r>
            <a:endParaRPr lang="en-US" altLang="zh-CN" dirty="0"/>
          </a:p>
          <a:p>
            <a:pPr eaLnBrk="1" hangingPunct="1"/>
            <a:r>
              <a:rPr lang="zh-CN" altLang="en-US" dirty="0"/>
              <a:t>使用泛化、特化、关联类、时间间隔、组合和包等概念精化领域模型。</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5000" b="0" i="0" u="none" strike="noStrike" kern="1200" cap="none" spc="0" normalizeH="0" baseline="0" noProof="0" dirty="0" smtClean="0">
                <a:ln>
                  <a:noFill/>
                </a:ln>
                <a:solidFill>
                  <a:schemeClr val="tx2"/>
                </a:solidFill>
                <a:effectLst/>
                <a:uLnTx/>
                <a:uFillTx/>
                <a:latin typeface="+mj-lt"/>
                <a:ea typeface="+mj-ea"/>
                <a:cs typeface="+mj-cs"/>
              </a:rPr>
              <a:t>UML</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模型元素</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grpSp>
        <p:nvGrpSpPr>
          <p:cNvPr id="14339" name="Group 2"/>
          <p:cNvGrpSpPr/>
          <p:nvPr/>
        </p:nvGrpSpPr>
        <p:grpSpPr>
          <a:xfrm>
            <a:off x="1600200" y="1974215"/>
            <a:ext cx="5913755" cy="2524125"/>
            <a:chOff x="1708" y="2850"/>
            <a:chExt cx="6873" cy="2964"/>
          </a:xfrm>
        </p:grpSpPr>
        <p:grpSp>
          <p:nvGrpSpPr>
            <p:cNvPr id="14340" name="Group 4"/>
            <p:cNvGrpSpPr/>
            <p:nvPr/>
          </p:nvGrpSpPr>
          <p:grpSpPr>
            <a:xfrm>
              <a:off x="7191" y="5218"/>
              <a:ext cx="1345" cy="556"/>
              <a:chOff x="7560" y="11754"/>
              <a:chExt cx="1345" cy="589"/>
            </a:xfrm>
          </p:grpSpPr>
          <p:sp>
            <p:nvSpPr>
              <p:cNvPr id="14384" name="Text Box 5"/>
              <p:cNvSpPr txBox="1"/>
              <p:nvPr/>
            </p:nvSpPr>
            <p:spPr>
              <a:xfrm>
                <a:off x="7815" y="12003"/>
                <a:ext cx="680" cy="340"/>
              </a:xfrm>
              <a:prstGeom prst="rect">
                <a:avLst/>
              </a:prstGeom>
              <a:noFill/>
              <a:ln w="9525">
                <a:noFill/>
              </a:ln>
            </p:spPr>
            <p:txBody>
              <a:bodyPr lIns="18000" tIns="360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聚集</a:t>
                </a:r>
                <a:endParaRPr lang="zh-CN" altLang="en-US" sz="1800" dirty="0">
                  <a:latin typeface="Arial" panose="020B0604020202020204" pitchFamily="34" charset="0"/>
                </a:endParaRPr>
              </a:p>
            </p:txBody>
          </p:sp>
          <p:sp>
            <p:nvSpPr>
              <p:cNvPr id="14385" name="Line 6"/>
              <p:cNvSpPr/>
              <p:nvPr/>
            </p:nvSpPr>
            <p:spPr>
              <a:xfrm>
                <a:off x="7560" y="11892"/>
                <a:ext cx="1020" cy="0"/>
              </a:xfrm>
              <a:prstGeom prst="line">
                <a:avLst/>
              </a:prstGeom>
              <a:ln w="9525" cap="flat" cmpd="sng">
                <a:solidFill>
                  <a:srgbClr val="000000"/>
                </a:solidFill>
                <a:prstDash val="solid"/>
                <a:headEnd type="none" w="med" len="med"/>
                <a:tailEnd type="none" w="med" len="med"/>
              </a:ln>
            </p:spPr>
          </p:sp>
          <p:sp>
            <p:nvSpPr>
              <p:cNvPr id="14386" name="Rectangle 7"/>
              <p:cNvSpPr/>
              <p:nvPr/>
            </p:nvSpPr>
            <p:spPr>
              <a:xfrm rot="2700000">
                <a:off x="8622" y="11754"/>
                <a:ext cx="283" cy="283"/>
              </a:xfrm>
              <a:prstGeom prst="rect">
                <a:avLst/>
              </a:prstGeom>
              <a:solidFill>
                <a:srgbClr val="FFFFFF"/>
              </a:solidFill>
              <a:ln w="9525" cap="flat" cmpd="sng">
                <a:solidFill>
                  <a:srgbClr val="000000"/>
                </a:solidFill>
                <a:prstDash val="solid"/>
                <a:miter/>
                <a:headEnd type="none" w="med" len="med"/>
                <a:tailEnd type="none" w="med" len="med"/>
              </a:ln>
            </p:spPr>
            <p:txBody>
              <a:bodyPr tIns="36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grpSp>
        <p:grpSp>
          <p:nvGrpSpPr>
            <p:cNvPr id="14341" name="Group 8"/>
            <p:cNvGrpSpPr/>
            <p:nvPr/>
          </p:nvGrpSpPr>
          <p:grpSpPr>
            <a:xfrm>
              <a:off x="1861" y="5325"/>
              <a:ext cx="4860" cy="489"/>
              <a:chOff x="2700" y="12322"/>
              <a:chExt cx="4860" cy="519"/>
            </a:xfrm>
          </p:grpSpPr>
          <p:sp>
            <p:nvSpPr>
              <p:cNvPr id="14376" name="Freeform 9"/>
              <p:cNvSpPr/>
              <p:nvPr/>
            </p:nvSpPr>
            <p:spPr>
              <a:xfrm>
                <a:off x="5828" y="12322"/>
                <a:ext cx="142" cy="68"/>
              </a:xfrm>
              <a:custGeom>
                <a:avLst/>
                <a:gdLst>
                  <a:gd name="txL" fmla="*/ 0 w 810"/>
                  <a:gd name="txT" fmla="*/ 0 h 630"/>
                  <a:gd name="txR" fmla="*/ 810 w 810"/>
                  <a:gd name="txB" fmla="*/ 630 h 630"/>
                </a:gdLst>
                <a:ahLst/>
                <a:cxnLst>
                  <a:cxn ang="0">
                    <a:pos x="0" y="0"/>
                  </a:cxn>
                  <a:cxn ang="0">
                    <a:pos x="0" y="0"/>
                  </a:cxn>
                  <a:cxn ang="0">
                    <a:pos x="0" y="0"/>
                  </a:cxn>
                  <a:cxn ang="0">
                    <a:pos x="0" y="0"/>
                  </a:cxn>
                  <a:cxn ang="0">
                    <a:pos x="0" y="0"/>
                  </a:cxn>
                </a:cxnLst>
                <a:rect l="txL" t="txT" r="txR" b="txB"/>
                <a:pathLst>
                  <a:path w="810" h="630">
                    <a:moveTo>
                      <a:pt x="240" y="315"/>
                    </a:moveTo>
                    <a:lnTo>
                      <a:pt x="0" y="0"/>
                    </a:lnTo>
                    <a:lnTo>
                      <a:pt x="810" y="300"/>
                    </a:lnTo>
                    <a:lnTo>
                      <a:pt x="0" y="630"/>
                    </a:lnTo>
                    <a:lnTo>
                      <a:pt x="255" y="300"/>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4377" name="Text Box 10"/>
              <p:cNvSpPr txBox="1"/>
              <p:nvPr/>
            </p:nvSpPr>
            <p:spPr>
              <a:xfrm>
                <a:off x="6405" y="12486"/>
                <a:ext cx="680" cy="340"/>
              </a:xfrm>
              <a:prstGeom prst="rect">
                <a:avLst/>
              </a:prstGeom>
              <a:noFill/>
              <a:ln w="9525">
                <a:noFill/>
              </a:ln>
            </p:spPr>
            <p:txBody>
              <a:bodyPr lIns="18000" tIns="360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依赖</a:t>
                </a:r>
                <a:endParaRPr lang="zh-CN" altLang="en-US" sz="1800" dirty="0">
                  <a:latin typeface="Arial" panose="020B0604020202020204" pitchFamily="34" charset="0"/>
                </a:endParaRPr>
              </a:p>
            </p:txBody>
          </p:sp>
          <p:sp>
            <p:nvSpPr>
              <p:cNvPr id="14378" name="Text Box 11"/>
              <p:cNvSpPr txBox="1"/>
              <p:nvPr/>
            </p:nvSpPr>
            <p:spPr>
              <a:xfrm>
                <a:off x="4830" y="12501"/>
                <a:ext cx="680" cy="340"/>
              </a:xfrm>
              <a:prstGeom prst="rect">
                <a:avLst/>
              </a:prstGeom>
              <a:noFill/>
              <a:ln w="9525">
                <a:noFill/>
              </a:ln>
            </p:spPr>
            <p:txBody>
              <a:bodyPr lIns="18000" tIns="360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泛化</a:t>
                </a:r>
                <a:endParaRPr lang="zh-CN" altLang="en-US" sz="1800" dirty="0">
                  <a:latin typeface="Arial" panose="020B0604020202020204" pitchFamily="34" charset="0"/>
                </a:endParaRPr>
              </a:p>
            </p:txBody>
          </p:sp>
          <p:sp>
            <p:nvSpPr>
              <p:cNvPr id="14379" name="Text Box 12"/>
              <p:cNvSpPr txBox="1"/>
              <p:nvPr/>
            </p:nvSpPr>
            <p:spPr>
              <a:xfrm>
                <a:off x="3060" y="12486"/>
                <a:ext cx="680" cy="340"/>
              </a:xfrm>
              <a:prstGeom prst="rect">
                <a:avLst/>
              </a:prstGeom>
              <a:noFill/>
              <a:ln w="9525">
                <a:noFill/>
              </a:ln>
            </p:spPr>
            <p:txBody>
              <a:bodyPr lIns="18000" tIns="360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关联</a:t>
                </a:r>
                <a:endParaRPr lang="zh-CN" altLang="en-US" sz="1800" dirty="0">
                  <a:latin typeface="Arial" panose="020B0604020202020204" pitchFamily="34" charset="0"/>
                </a:endParaRPr>
              </a:p>
            </p:txBody>
          </p:sp>
          <p:sp>
            <p:nvSpPr>
              <p:cNvPr id="14380" name="Line 13"/>
              <p:cNvSpPr/>
              <p:nvPr/>
            </p:nvSpPr>
            <p:spPr>
              <a:xfrm>
                <a:off x="2700" y="12360"/>
                <a:ext cx="1440" cy="0"/>
              </a:xfrm>
              <a:prstGeom prst="line">
                <a:avLst/>
              </a:prstGeom>
              <a:ln w="9525" cap="flat" cmpd="sng">
                <a:solidFill>
                  <a:srgbClr val="000000"/>
                </a:solidFill>
                <a:prstDash val="solid"/>
                <a:headEnd type="none" w="med" len="med"/>
                <a:tailEnd type="none" w="med" len="med"/>
              </a:ln>
            </p:spPr>
          </p:sp>
          <p:sp>
            <p:nvSpPr>
              <p:cNvPr id="14381" name="Line 14"/>
              <p:cNvSpPr/>
              <p:nvPr/>
            </p:nvSpPr>
            <p:spPr>
              <a:xfrm>
                <a:off x="6120" y="12360"/>
                <a:ext cx="1440" cy="0"/>
              </a:xfrm>
              <a:prstGeom prst="line">
                <a:avLst/>
              </a:prstGeom>
              <a:ln w="9525" cap="flat" cmpd="sng">
                <a:solidFill>
                  <a:srgbClr val="000000"/>
                </a:solidFill>
                <a:prstDash val="dash"/>
                <a:headEnd type="none" w="med" len="med"/>
                <a:tailEnd type="none" w="med" len="med"/>
              </a:ln>
            </p:spPr>
          </p:sp>
          <p:sp>
            <p:nvSpPr>
              <p:cNvPr id="14382" name="Line 15"/>
              <p:cNvSpPr/>
              <p:nvPr/>
            </p:nvSpPr>
            <p:spPr>
              <a:xfrm>
                <a:off x="4500" y="12360"/>
                <a:ext cx="1440" cy="0"/>
              </a:xfrm>
              <a:prstGeom prst="line">
                <a:avLst/>
              </a:prstGeom>
              <a:ln w="9525" cap="flat" cmpd="sng">
                <a:solidFill>
                  <a:srgbClr val="000000"/>
                </a:solidFill>
                <a:prstDash val="solid"/>
                <a:headEnd type="none" w="med" len="med"/>
                <a:tailEnd type="none" w="med" len="med"/>
              </a:ln>
            </p:spPr>
          </p:sp>
          <p:sp>
            <p:nvSpPr>
              <p:cNvPr id="14383" name="Freeform 16"/>
              <p:cNvSpPr/>
              <p:nvPr/>
            </p:nvSpPr>
            <p:spPr>
              <a:xfrm>
                <a:off x="7418" y="12322"/>
                <a:ext cx="142" cy="68"/>
              </a:xfrm>
              <a:custGeom>
                <a:avLst/>
                <a:gdLst>
                  <a:gd name="txL" fmla="*/ 0 w 810"/>
                  <a:gd name="txT" fmla="*/ 0 h 630"/>
                  <a:gd name="txR" fmla="*/ 810 w 810"/>
                  <a:gd name="txB" fmla="*/ 630 h 630"/>
                </a:gdLst>
                <a:ahLst/>
                <a:cxnLst>
                  <a:cxn ang="0">
                    <a:pos x="0" y="0"/>
                  </a:cxn>
                  <a:cxn ang="0">
                    <a:pos x="0" y="0"/>
                  </a:cxn>
                  <a:cxn ang="0">
                    <a:pos x="0" y="0"/>
                  </a:cxn>
                  <a:cxn ang="0">
                    <a:pos x="0" y="0"/>
                  </a:cxn>
                  <a:cxn ang="0">
                    <a:pos x="0" y="0"/>
                  </a:cxn>
                </a:cxnLst>
                <a:rect l="txL" t="txT" r="txR" b="txB"/>
                <a:pathLst>
                  <a:path w="810" h="630">
                    <a:moveTo>
                      <a:pt x="240" y="315"/>
                    </a:moveTo>
                    <a:lnTo>
                      <a:pt x="0" y="0"/>
                    </a:lnTo>
                    <a:lnTo>
                      <a:pt x="810" y="300"/>
                    </a:lnTo>
                    <a:lnTo>
                      <a:pt x="0" y="630"/>
                    </a:lnTo>
                    <a:lnTo>
                      <a:pt x="255" y="300"/>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grpSp>
        <p:grpSp>
          <p:nvGrpSpPr>
            <p:cNvPr id="14342" name="Group 17"/>
            <p:cNvGrpSpPr/>
            <p:nvPr/>
          </p:nvGrpSpPr>
          <p:grpSpPr>
            <a:xfrm>
              <a:off x="1708" y="2850"/>
              <a:ext cx="6873" cy="2286"/>
              <a:chOff x="1708" y="2850"/>
              <a:chExt cx="6873" cy="2286"/>
            </a:xfrm>
          </p:grpSpPr>
          <p:sp>
            <p:nvSpPr>
              <p:cNvPr id="14343" name="AutoShape 18"/>
              <p:cNvSpPr/>
              <p:nvPr/>
            </p:nvSpPr>
            <p:spPr>
              <a:xfrm>
                <a:off x="4591" y="3068"/>
                <a:ext cx="1020" cy="641"/>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tIns="72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2000" dirty="0">
                    <a:latin typeface="Calibri" panose="020F0502020204030204" pitchFamily="34" charset="0"/>
                  </a:rPr>
                  <a:t>状态</a:t>
                </a:r>
                <a:endParaRPr lang="zh-CN" altLang="en-US" sz="2000" dirty="0">
                  <a:latin typeface="Arial" panose="020B0604020202020204" pitchFamily="34" charset="0"/>
                </a:endParaRPr>
              </a:p>
            </p:txBody>
          </p:sp>
          <p:grpSp>
            <p:nvGrpSpPr>
              <p:cNvPr id="14344" name="Group 19"/>
              <p:cNvGrpSpPr/>
              <p:nvPr/>
            </p:nvGrpSpPr>
            <p:grpSpPr>
              <a:xfrm>
                <a:off x="3151" y="2850"/>
                <a:ext cx="1080" cy="1177"/>
                <a:chOff x="8820" y="9552"/>
                <a:chExt cx="1080" cy="1248"/>
              </a:xfrm>
            </p:grpSpPr>
            <p:sp>
              <p:nvSpPr>
                <p:cNvPr id="14373" name="Rectangle 20"/>
                <p:cNvSpPr/>
                <p:nvPr/>
              </p:nvSpPr>
              <p:spPr>
                <a:xfrm>
                  <a:off x="8820" y="9552"/>
                  <a:ext cx="1080" cy="1248"/>
                </a:xfrm>
                <a:prstGeom prst="rect">
                  <a:avLst/>
                </a:prstGeom>
                <a:solidFill>
                  <a:srgbClr val="FFFFFF"/>
                </a:solidFill>
                <a:ln w="9525" cap="flat" cmpd="sng">
                  <a:solidFill>
                    <a:srgbClr val="000000"/>
                  </a:solidFill>
                  <a:prstDash val="solid"/>
                  <a:miter/>
                  <a:headEnd type="none" w="med" len="med"/>
                  <a:tailEnd type="none" w="med" len="med"/>
                </a:ln>
              </p:spPr>
              <p:txBody>
                <a:bodyPr tIns="36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2000" u="sng" dirty="0">
                      <a:latin typeface="Calibri" panose="020F0502020204030204" pitchFamily="34" charset="0"/>
                    </a:rPr>
                    <a:t>对象</a:t>
                  </a:r>
                  <a:endParaRPr lang="zh-CN" altLang="en-US" sz="2000" u="sng" dirty="0">
                    <a:latin typeface="Times New Roman" panose="02020603050405020304" pitchFamily="18" charset="0"/>
                  </a:endParaRPr>
                </a:p>
                <a:p>
                  <a:pPr marL="0" lvl="0" indent="0" algn="ctr" eaLnBrk="1" hangingPunct="1">
                    <a:spcBef>
                      <a:spcPct val="0"/>
                    </a:spcBef>
                    <a:buClrTx/>
                    <a:buSzTx/>
                    <a:buFontTx/>
                    <a:buNone/>
                  </a:pPr>
                  <a:r>
                    <a:rPr lang="zh-CN" altLang="en-US" sz="2000" dirty="0">
                      <a:latin typeface="Calibri" panose="020F0502020204030204" pitchFamily="34" charset="0"/>
                    </a:rPr>
                    <a:t>属性</a:t>
                  </a:r>
                  <a:endParaRPr lang="zh-CN" altLang="en-US" sz="2000" dirty="0">
                    <a:latin typeface="Times New Roman" panose="02020603050405020304" pitchFamily="18" charset="0"/>
                  </a:endParaRPr>
                </a:p>
                <a:p>
                  <a:pPr marL="0" lvl="0" indent="0" algn="ctr" eaLnBrk="1" hangingPunct="1">
                    <a:spcBef>
                      <a:spcPct val="0"/>
                    </a:spcBef>
                    <a:buClrTx/>
                    <a:buSzTx/>
                    <a:buFontTx/>
                    <a:buNone/>
                  </a:pPr>
                  <a:r>
                    <a:rPr lang="zh-CN" altLang="en-US" sz="2000" dirty="0">
                      <a:latin typeface="Calibri" panose="020F0502020204030204" pitchFamily="34" charset="0"/>
                    </a:rPr>
                    <a:t>操作</a:t>
                  </a:r>
                  <a:endParaRPr lang="zh-CN" altLang="en-US" sz="2000" dirty="0">
                    <a:latin typeface="Arial" panose="020B0604020202020204" pitchFamily="34" charset="0"/>
                  </a:endParaRPr>
                </a:p>
              </p:txBody>
            </p:sp>
            <p:sp>
              <p:nvSpPr>
                <p:cNvPr id="14374" name="Line 21"/>
                <p:cNvSpPr/>
                <p:nvPr/>
              </p:nvSpPr>
              <p:spPr>
                <a:xfrm>
                  <a:off x="8820" y="10020"/>
                  <a:ext cx="1080" cy="0"/>
                </a:xfrm>
                <a:prstGeom prst="line">
                  <a:avLst/>
                </a:prstGeom>
                <a:ln w="9525" cap="flat" cmpd="sng">
                  <a:solidFill>
                    <a:srgbClr val="000000"/>
                  </a:solidFill>
                  <a:prstDash val="solid"/>
                  <a:headEnd type="none" w="med" len="med"/>
                  <a:tailEnd type="none" w="med" len="med"/>
                </a:ln>
              </p:spPr>
            </p:sp>
            <p:sp>
              <p:nvSpPr>
                <p:cNvPr id="14375" name="Line 22"/>
                <p:cNvSpPr/>
                <p:nvPr/>
              </p:nvSpPr>
              <p:spPr>
                <a:xfrm>
                  <a:off x="8820" y="10404"/>
                  <a:ext cx="1080" cy="0"/>
                </a:xfrm>
                <a:prstGeom prst="line">
                  <a:avLst/>
                </a:prstGeom>
                <a:ln w="9525" cap="flat" cmpd="sng">
                  <a:solidFill>
                    <a:srgbClr val="000000"/>
                  </a:solidFill>
                  <a:prstDash val="solid"/>
                  <a:headEnd type="none" w="med" len="med"/>
                  <a:tailEnd type="none" w="med" len="med"/>
                </a:ln>
              </p:spPr>
            </p:sp>
          </p:grpSp>
          <p:grpSp>
            <p:nvGrpSpPr>
              <p:cNvPr id="14345" name="Group 23"/>
              <p:cNvGrpSpPr/>
              <p:nvPr/>
            </p:nvGrpSpPr>
            <p:grpSpPr>
              <a:xfrm>
                <a:off x="1711" y="2850"/>
                <a:ext cx="1080" cy="1177"/>
                <a:chOff x="8820" y="9552"/>
                <a:chExt cx="1080" cy="1248"/>
              </a:xfrm>
            </p:grpSpPr>
            <p:sp>
              <p:nvSpPr>
                <p:cNvPr id="14370" name="Rectangle 24"/>
                <p:cNvSpPr/>
                <p:nvPr/>
              </p:nvSpPr>
              <p:spPr>
                <a:xfrm>
                  <a:off x="8820" y="9552"/>
                  <a:ext cx="1080" cy="1248"/>
                </a:xfrm>
                <a:prstGeom prst="rect">
                  <a:avLst/>
                </a:prstGeom>
                <a:solidFill>
                  <a:srgbClr val="FFFFFF"/>
                </a:solidFill>
                <a:ln w="9525" cap="flat" cmpd="sng">
                  <a:solidFill>
                    <a:srgbClr val="000000"/>
                  </a:solidFill>
                  <a:prstDash val="solid"/>
                  <a:miter/>
                  <a:headEnd type="none" w="med" len="med"/>
                  <a:tailEnd type="none" w="med" len="med"/>
                </a:ln>
              </p:spPr>
              <p:txBody>
                <a:bodyPr tIns="36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2000" dirty="0">
                      <a:latin typeface="Calibri" panose="020F0502020204030204" pitchFamily="34" charset="0"/>
                    </a:rPr>
                    <a:t>类</a:t>
                  </a:r>
                  <a:endParaRPr lang="zh-CN" altLang="en-US" sz="2000" dirty="0">
                    <a:latin typeface="Times New Roman" panose="02020603050405020304" pitchFamily="18" charset="0"/>
                  </a:endParaRPr>
                </a:p>
                <a:p>
                  <a:pPr marL="0" lvl="0" indent="0" algn="ctr" eaLnBrk="1" hangingPunct="1">
                    <a:spcBef>
                      <a:spcPct val="0"/>
                    </a:spcBef>
                    <a:buClrTx/>
                    <a:buSzTx/>
                    <a:buFontTx/>
                    <a:buNone/>
                  </a:pPr>
                  <a:r>
                    <a:rPr lang="zh-CN" altLang="en-US" sz="2000" dirty="0">
                      <a:latin typeface="Calibri" panose="020F0502020204030204" pitchFamily="34" charset="0"/>
                    </a:rPr>
                    <a:t>属性</a:t>
                  </a:r>
                  <a:endParaRPr lang="zh-CN" altLang="en-US" sz="2000" dirty="0">
                    <a:latin typeface="Times New Roman" panose="02020603050405020304" pitchFamily="18" charset="0"/>
                  </a:endParaRPr>
                </a:p>
                <a:p>
                  <a:pPr marL="0" lvl="0" indent="0" algn="ctr" eaLnBrk="1" hangingPunct="1">
                    <a:spcBef>
                      <a:spcPct val="0"/>
                    </a:spcBef>
                    <a:buClrTx/>
                    <a:buSzTx/>
                    <a:buFontTx/>
                    <a:buNone/>
                  </a:pPr>
                  <a:r>
                    <a:rPr lang="zh-CN" altLang="en-US" sz="2000" dirty="0">
                      <a:latin typeface="Calibri" panose="020F0502020204030204" pitchFamily="34" charset="0"/>
                    </a:rPr>
                    <a:t>操作</a:t>
                  </a:r>
                  <a:endParaRPr lang="zh-CN" altLang="en-US" sz="2000" dirty="0">
                    <a:latin typeface="Arial" panose="020B0604020202020204" pitchFamily="34" charset="0"/>
                  </a:endParaRPr>
                </a:p>
              </p:txBody>
            </p:sp>
            <p:sp>
              <p:nvSpPr>
                <p:cNvPr id="14371" name="Line 25"/>
                <p:cNvSpPr/>
                <p:nvPr/>
              </p:nvSpPr>
              <p:spPr>
                <a:xfrm>
                  <a:off x="8820" y="10020"/>
                  <a:ext cx="1080" cy="0"/>
                </a:xfrm>
                <a:prstGeom prst="line">
                  <a:avLst/>
                </a:prstGeom>
                <a:ln w="9525" cap="flat" cmpd="sng">
                  <a:solidFill>
                    <a:srgbClr val="000000"/>
                  </a:solidFill>
                  <a:prstDash val="solid"/>
                  <a:headEnd type="none" w="med" len="med"/>
                  <a:tailEnd type="none" w="med" len="med"/>
                </a:ln>
              </p:spPr>
            </p:sp>
            <p:sp>
              <p:nvSpPr>
                <p:cNvPr id="14372" name="Line 26"/>
                <p:cNvSpPr/>
                <p:nvPr/>
              </p:nvSpPr>
              <p:spPr>
                <a:xfrm>
                  <a:off x="8820" y="10404"/>
                  <a:ext cx="1080" cy="0"/>
                </a:xfrm>
                <a:prstGeom prst="line">
                  <a:avLst/>
                </a:prstGeom>
                <a:ln w="9525" cap="flat" cmpd="sng">
                  <a:solidFill>
                    <a:srgbClr val="000000"/>
                  </a:solidFill>
                  <a:prstDash val="solid"/>
                  <a:headEnd type="none" w="med" len="med"/>
                  <a:tailEnd type="none" w="med" len="med"/>
                </a:ln>
              </p:spPr>
            </p:sp>
          </p:grpSp>
          <p:grpSp>
            <p:nvGrpSpPr>
              <p:cNvPr id="14346" name="Group 27"/>
              <p:cNvGrpSpPr/>
              <p:nvPr/>
            </p:nvGrpSpPr>
            <p:grpSpPr>
              <a:xfrm>
                <a:off x="6511" y="4074"/>
                <a:ext cx="680" cy="1062"/>
                <a:chOff x="2820" y="10956"/>
                <a:chExt cx="680" cy="1126"/>
              </a:xfrm>
            </p:grpSpPr>
            <p:grpSp>
              <p:nvGrpSpPr>
                <p:cNvPr id="14363" name="Group 28"/>
                <p:cNvGrpSpPr/>
                <p:nvPr/>
              </p:nvGrpSpPr>
              <p:grpSpPr>
                <a:xfrm>
                  <a:off x="3060" y="10956"/>
                  <a:ext cx="195" cy="642"/>
                  <a:chOff x="2880" y="2064"/>
                  <a:chExt cx="195" cy="642"/>
                </a:xfrm>
              </p:grpSpPr>
              <p:sp>
                <p:nvSpPr>
                  <p:cNvPr id="14365" name="Line 29"/>
                  <p:cNvSpPr/>
                  <p:nvPr/>
                </p:nvSpPr>
                <p:spPr>
                  <a:xfrm>
                    <a:off x="2880" y="2376"/>
                    <a:ext cx="180" cy="0"/>
                  </a:xfrm>
                  <a:prstGeom prst="line">
                    <a:avLst/>
                  </a:prstGeom>
                  <a:ln w="9525" cap="flat" cmpd="sng">
                    <a:solidFill>
                      <a:srgbClr val="000000"/>
                    </a:solidFill>
                    <a:prstDash val="solid"/>
                    <a:headEnd type="none" w="med" len="med"/>
                    <a:tailEnd type="none" w="med" len="med"/>
                  </a:ln>
                </p:spPr>
              </p:sp>
              <p:sp>
                <p:nvSpPr>
                  <p:cNvPr id="14366" name="Oval 30"/>
                  <p:cNvSpPr/>
                  <p:nvPr/>
                </p:nvSpPr>
                <p:spPr>
                  <a:xfrm>
                    <a:off x="2880" y="2064"/>
                    <a:ext cx="180" cy="156"/>
                  </a:xfrm>
                  <a:prstGeom prst="ellipse">
                    <a:avLst/>
                  </a:prstGeom>
                  <a:solidFill>
                    <a:srgbClr val="FFFFFF"/>
                  </a:solidFill>
                  <a:ln w="9525" cap="flat" cmpd="sng">
                    <a:solidFill>
                      <a:srgbClr val="000000"/>
                    </a:solidFill>
                    <a:prstDash val="solid"/>
                    <a:headEnd type="none" w="med" len="med"/>
                    <a:tailEnd type="none" w="med" len="med"/>
                  </a:ln>
                </p:spPr>
                <p:txBody>
                  <a:bodyPr tIns="36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14367" name="Freeform 31"/>
                  <p:cNvSpPr/>
                  <p:nvPr/>
                </p:nvSpPr>
                <p:spPr>
                  <a:xfrm>
                    <a:off x="2970" y="2256"/>
                    <a:ext cx="1" cy="285"/>
                  </a:xfrm>
                  <a:custGeom>
                    <a:avLst/>
                    <a:gdLst>
                      <a:gd name="txL" fmla="*/ 0 w 1"/>
                      <a:gd name="txT" fmla="*/ 0 h 285"/>
                      <a:gd name="txR" fmla="*/ 1 w 1"/>
                      <a:gd name="txB" fmla="*/ 285 h 285"/>
                    </a:gdLst>
                    <a:ahLst/>
                    <a:cxnLst>
                      <a:cxn ang="0">
                        <a:pos x="0" y="0"/>
                      </a:cxn>
                      <a:cxn ang="0">
                        <a:pos x="0" y="285"/>
                      </a:cxn>
                    </a:cxnLst>
                    <a:rect l="txL" t="txT" r="txR" b="txB"/>
                    <a:pathLst>
                      <a:path w="1" h="285">
                        <a:moveTo>
                          <a:pt x="0" y="0"/>
                        </a:moveTo>
                        <a:lnTo>
                          <a:pt x="0" y="28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4368" name="Freeform 32"/>
                  <p:cNvSpPr/>
                  <p:nvPr/>
                </p:nvSpPr>
                <p:spPr>
                  <a:xfrm>
                    <a:off x="2880" y="2526"/>
                    <a:ext cx="105" cy="162"/>
                  </a:xfrm>
                  <a:custGeom>
                    <a:avLst/>
                    <a:gdLst>
                      <a:gd name="txL" fmla="*/ 0 w 105"/>
                      <a:gd name="txT" fmla="*/ 0 h 162"/>
                      <a:gd name="txR" fmla="*/ 105 w 105"/>
                      <a:gd name="txB" fmla="*/ 162 h 162"/>
                    </a:gdLst>
                    <a:ahLst/>
                    <a:cxnLst>
                      <a:cxn ang="0">
                        <a:pos x="105" y="0"/>
                      </a:cxn>
                      <a:cxn ang="0">
                        <a:pos x="0" y="162"/>
                      </a:cxn>
                    </a:cxnLst>
                    <a:rect l="txL" t="txT" r="txR" b="txB"/>
                    <a:pathLst>
                      <a:path w="105" h="162">
                        <a:moveTo>
                          <a:pt x="105" y="0"/>
                        </a:moveTo>
                        <a:lnTo>
                          <a:pt x="0" y="162"/>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4369" name="Freeform 33"/>
                  <p:cNvSpPr/>
                  <p:nvPr/>
                </p:nvSpPr>
                <p:spPr>
                  <a:xfrm>
                    <a:off x="3000" y="2526"/>
                    <a:ext cx="75" cy="180"/>
                  </a:xfrm>
                  <a:custGeom>
                    <a:avLst/>
                    <a:gdLst>
                      <a:gd name="txL" fmla="*/ 0 w 75"/>
                      <a:gd name="txT" fmla="*/ 0 h 180"/>
                      <a:gd name="txR" fmla="*/ 75 w 75"/>
                      <a:gd name="txB" fmla="*/ 180 h 180"/>
                    </a:gdLst>
                    <a:ahLst/>
                    <a:cxnLst>
                      <a:cxn ang="0">
                        <a:pos x="0" y="0"/>
                      </a:cxn>
                      <a:cxn ang="0">
                        <a:pos x="75" y="180"/>
                      </a:cxn>
                    </a:cxnLst>
                    <a:rect l="txL" t="txT" r="txR" b="txB"/>
                    <a:pathLst>
                      <a:path w="75" h="180">
                        <a:moveTo>
                          <a:pt x="0" y="0"/>
                        </a:moveTo>
                        <a:lnTo>
                          <a:pt x="75" y="18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grpSp>
            <p:sp>
              <p:nvSpPr>
                <p:cNvPr id="14364" name="Text Box 34"/>
                <p:cNvSpPr txBox="1"/>
                <p:nvPr/>
              </p:nvSpPr>
              <p:spPr>
                <a:xfrm>
                  <a:off x="2820" y="11742"/>
                  <a:ext cx="680" cy="340"/>
                </a:xfrm>
                <a:prstGeom prst="rect">
                  <a:avLst/>
                </a:prstGeom>
                <a:noFill/>
                <a:ln w="9525">
                  <a:noFill/>
                </a:ln>
              </p:spPr>
              <p:txBody>
                <a:bodyPr lIns="18000" tIns="360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角色</a:t>
                  </a:r>
                  <a:endParaRPr lang="zh-CN" altLang="en-US" sz="1800" dirty="0">
                    <a:latin typeface="Arial" panose="020B0604020202020204" pitchFamily="34" charset="0"/>
                  </a:endParaRPr>
                </a:p>
              </p:txBody>
            </p:sp>
          </p:grpSp>
          <p:sp>
            <p:nvSpPr>
              <p:cNvPr id="14347" name="Oval 35"/>
              <p:cNvSpPr/>
              <p:nvPr/>
            </p:nvSpPr>
            <p:spPr>
              <a:xfrm>
                <a:off x="6061" y="3102"/>
                <a:ext cx="1260" cy="589"/>
              </a:xfrm>
              <a:prstGeom prst="ellipse">
                <a:avLst/>
              </a:prstGeom>
              <a:solidFill>
                <a:srgbClr val="FFFFFF"/>
              </a:solidFill>
              <a:ln w="9525" cap="flat" cmpd="sng">
                <a:solidFill>
                  <a:srgbClr val="000000"/>
                </a:solidFill>
                <a:prstDash val="solid"/>
                <a:headEnd type="none" w="med" len="med"/>
                <a:tailEnd type="none" w="med" len="med"/>
              </a:ln>
            </p:spPr>
            <p:txBody>
              <a:bodyPr tIns="36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2000" dirty="0">
                    <a:latin typeface="Calibri" panose="020F0502020204030204" pitchFamily="34" charset="0"/>
                  </a:rPr>
                  <a:t>用例</a:t>
                </a:r>
                <a:endParaRPr lang="zh-CN" altLang="en-US" sz="2000" dirty="0">
                  <a:latin typeface="Arial" panose="020B0604020202020204" pitchFamily="34" charset="0"/>
                </a:endParaRPr>
              </a:p>
            </p:txBody>
          </p:sp>
          <p:sp>
            <p:nvSpPr>
              <p:cNvPr id="14348" name="AutoShape 36"/>
              <p:cNvSpPr/>
              <p:nvPr/>
            </p:nvSpPr>
            <p:spPr>
              <a:xfrm>
                <a:off x="1708" y="4364"/>
                <a:ext cx="900" cy="736"/>
              </a:xfrm>
              <a:prstGeom prst="cube">
                <a:avLst>
                  <a:gd name="adj" fmla="val 25000"/>
                </a:avLst>
              </a:prstGeom>
              <a:solidFill>
                <a:srgbClr val="FFFFFF"/>
              </a:solidFill>
              <a:ln w="9525" cap="flat" cmpd="sng">
                <a:solidFill>
                  <a:srgbClr val="000000"/>
                </a:solidFill>
                <a:prstDash val="solid"/>
                <a:miter/>
                <a:headEnd type="none" w="med" len="med"/>
                <a:tailEnd type="none" w="med" len="med"/>
              </a:ln>
            </p:spPr>
            <p:txBody>
              <a:bodyPr tIns="36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400" dirty="0">
                    <a:latin typeface="Calibri" panose="020F0502020204030204" pitchFamily="34" charset="0"/>
                  </a:rPr>
                  <a:t>结点</a:t>
                </a:r>
                <a:endParaRPr lang="zh-CN" altLang="en-US" sz="1400" dirty="0">
                  <a:latin typeface="Arial" panose="020B0604020202020204" pitchFamily="34" charset="0"/>
                </a:endParaRPr>
              </a:p>
            </p:txBody>
          </p:sp>
          <p:grpSp>
            <p:nvGrpSpPr>
              <p:cNvPr id="14349" name="Group 37"/>
              <p:cNvGrpSpPr/>
              <p:nvPr/>
            </p:nvGrpSpPr>
            <p:grpSpPr>
              <a:xfrm>
                <a:off x="3181" y="4245"/>
                <a:ext cx="1635" cy="883"/>
                <a:chOff x="4125" y="10830"/>
                <a:chExt cx="1635" cy="936"/>
              </a:xfrm>
            </p:grpSpPr>
            <p:sp>
              <p:nvSpPr>
                <p:cNvPr id="14358" name="Rectangle 38"/>
                <p:cNvSpPr/>
                <p:nvPr/>
              </p:nvSpPr>
              <p:spPr>
                <a:xfrm>
                  <a:off x="4590" y="10830"/>
                  <a:ext cx="1170" cy="936"/>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r" eaLnBrk="1" hangingPunct="1">
                    <a:spcBef>
                      <a:spcPct val="0"/>
                    </a:spcBef>
                    <a:buClrTx/>
                    <a:buSzTx/>
                    <a:buFontTx/>
                    <a:buNone/>
                  </a:pPr>
                  <a:endParaRPr lang="en-US" altLang="zh-CN" sz="900" dirty="0">
                    <a:latin typeface="Times New Roman" panose="02020603050405020304" pitchFamily="18" charset="0"/>
                  </a:endParaRPr>
                </a:p>
                <a:p>
                  <a:pPr marL="0" lvl="0" indent="0" algn="r" eaLnBrk="1" hangingPunct="1">
                    <a:spcBef>
                      <a:spcPct val="0"/>
                    </a:spcBef>
                    <a:buClrTx/>
                    <a:buSzTx/>
                    <a:buFontTx/>
                    <a:buNone/>
                  </a:pPr>
                  <a:r>
                    <a:rPr lang="zh-CN" altLang="en-US" sz="1800" dirty="0">
                      <a:latin typeface="Calibri" panose="020F0502020204030204" pitchFamily="34" charset="0"/>
                    </a:rPr>
                    <a:t>构件</a:t>
                  </a:r>
                  <a:endParaRPr lang="zh-CN" altLang="en-US" sz="1800" dirty="0">
                    <a:latin typeface="Arial" panose="020B0604020202020204" pitchFamily="34" charset="0"/>
                  </a:endParaRPr>
                </a:p>
              </p:txBody>
            </p:sp>
            <p:grpSp>
              <p:nvGrpSpPr>
                <p:cNvPr id="14359" name="Group 39"/>
                <p:cNvGrpSpPr/>
                <p:nvPr/>
              </p:nvGrpSpPr>
              <p:grpSpPr>
                <a:xfrm>
                  <a:off x="4125" y="10956"/>
                  <a:ext cx="900" cy="687"/>
                  <a:chOff x="6300" y="11112"/>
                  <a:chExt cx="900" cy="687"/>
                </a:xfrm>
              </p:grpSpPr>
              <p:sp>
                <p:nvSpPr>
                  <p:cNvPr id="14360" name="Oval 40"/>
                  <p:cNvSpPr/>
                  <p:nvPr/>
                </p:nvSpPr>
                <p:spPr>
                  <a:xfrm>
                    <a:off x="6300" y="11112"/>
                    <a:ext cx="900" cy="156"/>
                  </a:xfrm>
                  <a:prstGeom prst="ellipse">
                    <a:avLst/>
                  </a:prstGeom>
                  <a:solidFill>
                    <a:srgbClr val="FFFFFF"/>
                  </a:solidFill>
                  <a:ln w="9525" cap="flat" cmpd="sng">
                    <a:solidFill>
                      <a:srgbClr val="000000"/>
                    </a:solidFill>
                    <a:prstDash val="solid"/>
                    <a:headEnd type="none" w="med" len="med"/>
                    <a:tailEnd type="none" w="med" len="med"/>
                  </a:ln>
                </p:spPr>
                <p:txBody>
                  <a:bodyPr tIns="36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14361" name="Rectangle 41"/>
                  <p:cNvSpPr/>
                  <p:nvPr/>
                </p:nvSpPr>
                <p:spPr>
                  <a:xfrm>
                    <a:off x="6300" y="11370"/>
                    <a:ext cx="900" cy="156"/>
                  </a:xfrm>
                  <a:prstGeom prst="rect">
                    <a:avLst/>
                  </a:prstGeom>
                  <a:solidFill>
                    <a:srgbClr val="FFFFFF"/>
                  </a:solidFill>
                  <a:ln w="9525" cap="flat" cmpd="sng">
                    <a:solidFill>
                      <a:srgbClr val="000000"/>
                    </a:solidFill>
                    <a:prstDash val="solid"/>
                    <a:miter/>
                    <a:headEnd type="none" w="med" len="med"/>
                    <a:tailEnd type="none" w="med" len="med"/>
                  </a:ln>
                </p:spPr>
                <p:txBody>
                  <a:bodyPr tIns="36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14362" name="Rectangle 42"/>
                  <p:cNvSpPr/>
                  <p:nvPr/>
                </p:nvSpPr>
                <p:spPr>
                  <a:xfrm>
                    <a:off x="6300" y="11643"/>
                    <a:ext cx="900" cy="156"/>
                  </a:xfrm>
                  <a:prstGeom prst="rect">
                    <a:avLst/>
                  </a:prstGeom>
                  <a:solidFill>
                    <a:srgbClr val="FFFFFF"/>
                  </a:solidFill>
                  <a:ln w="9525" cap="flat" cmpd="sng">
                    <a:solidFill>
                      <a:srgbClr val="000000"/>
                    </a:solidFill>
                    <a:prstDash val="solid"/>
                    <a:miter/>
                    <a:headEnd type="none" w="med" len="med"/>
                    <a:tailEnd type="none" w="med" len="med"/>
                  </a:ln>
                </p:spPr>
                <p:txBody>
                  <a:bodyPr tIns="36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grpSp>
          </p:grpSp>
          <p:grpSp>
            <p:nvGrpSpPr>
              <p:cNvPr id="14350" name="Group 43"/>
              <p:cNvGrpSpPr/>
              <p:nvPr/>
            </p:nvGrpSpPr>
            <p:grpSpPr>
              <a:xfrm>
                <a:off x="5341" y="4358"/>
                <a:ext cx="900" cy="589"/>
                <a:chOff x="6300" y="10800"/>
                <a:chExt cx="900" cy="624"/>
              </a:xfrm>
            </p:grpSpPr>
            <p:sp>
              <p:nvSpPr>
                <p:cNvPr id="14356" name="Rectangle 44"/>
                <p:cNvSpPr/>
                <p:nvPr/>
              </p:nvSpPr>
              <p:spPr>
                <a:xfrm>
                  <a:off x="6300" y="10800"/>
                  <a:ext cx="360" cy="156"/>
                </a:xfrm>
                <a:prstGeom prst="rect">
                  <a:avLst/>
                </a:prstGeom>
                <a:solidFill>
                  <a:srgbClr val="FFFFFF"/>
                </a:solidFill>
                <a:ln w="9525" cap="flat" cmpd="sng">
                  <a:solidFill>
                    <a:srgbClr val="000000"/>
                  </a:solidFill>
                  <a:prstDash val="solid"/>
                  <a:miter/>
                  <a:headEnd type="none" w="med" len="med"/>
                  <a:tailEnd type="none" w="med" len="med"/>
                </a:ln>
              </p:spPr>
              <p:txBody>
                <a:bodyPr tIns="36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14357" name="Rectangle 45"/>
                <p:cNvSpPr/>
                <p:nvPr/>
              </p:nvSpPr>
              <p:spPr>
                <a:xfrm>
                  <a:off x="6300" y="10956"/>
                  <a:ext cx="900" cy="468"/>
                </a:xfrm>
                <a:prstGeom prst="rect">
                  <a:avLst/>
                </a:prstGeom>
                <a:solidFill>
                  <a:srgbClr val="FFFFFF"/>
                </a:solidFill>
                <a:ln w="9525" cap="flat" cmpd="sng">
                  <a:solidFill>
                    <a:srgbClr val="000000"/>
                  </a:solidFill>
                  <a:prstDash val="solid"/>
                  <a:miter/>
                  <a:headEnd type="none" w="med" len="med"/>
                  <a:tailEnd type="none" w="med" len="med"/>
                </a:ln>
              </p:spPr>
              <p:txBody>
                <a:bodyPr tIns="36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2000" dirty="0">
                      <a:latin typeface="Calibri" panose="020F0502020204030204" pitchFamily="34" charset="0"/>
                    </a:rPr>
                    <a:t>包</a:t>
                  </a:r>
                  <a:endParaRPr lang="zh-CN" altLang="en-US" sz="2000" dirty="0">
                    <a:latin typeface="Arial" panose="020B0604020202020204" pitchFamily="34" charset="0"/>
                  </a:endParaRPr>
                </a:p>
              </p:txBody>
            </p:sp>
          </p:grpSp>
          <p:grpSp>
            <p:nvGrpSpPr>
              <p:cNvPr id="14351" name="Group 46"/>
              <p:cNvGrpSpPr/>
              <p:nvPr/>
            </p:nvGrpSpPr>
            <p:grpSpPr>
              <a:xfrm>
                <a:off x="7381" y="4305"/>
                <a:ext cx="1200" cy="559"/>
                <a:chOff x="7905" y="11016"/>
                <a:chExt cx="1200" cy="592"/>
              </a:xfrm>
            </p:grpSpPr>
            <p:sp>
              <p:nvSpPr>
                <p:cNvPr id="14353" name="Text Box 47"/>
                <p:cNvSpPr txBox="1"/>
                <p:nvPr/>
              </p:nvSpPr>
              <p:spPr>
                <a:xfrm>
                  <a:off x="8100" y="11268"/>
                  <a:ext cx="680" cy="340"/>
                </a:xfrm>
                <a:prstGeom prst="rect">
                  <a:avLst/>
                </a:prstGeom>
                <a:noFill/>
                <a:ln w="9525">
                  <a:noFill/>
                </a:ln>
              </p:spPr>
              <p:txBody>
                <a:bodyPr lIns="18000" tIns="360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接口</a:t>
                  </a:r>
                  <a:endParaRPr lang="zh-CN" altLang="en-US" sz="1800" dirty="0">
                    <a:latin typeface="Arial" panose="020B0604020202020204" pitchFamily="34" charset="0"/>
                  </a:endParaRPr>
                </a:p>
              </p:txBody>
            </p:sp>
            <p:sp>
              <p:nvSpPr>
                <p:cNvPr id="14354" name="Oval 48"/>
                <p:cNvSpPr/>
                <p:nvPr/>
              </p:nvSpPr>
              <p:spPr>
                <a:xfrm>
                  <a:off x="8925" y="11016"/>
                  <a:ext cx="180" cy="312"/>
                </a:xfrm>
                <a:prstGeom prst="ellipse">
                  <a:avLst/>
                </a:prstGeom>
                <a:solidFill>
                  <a:srgbClr val="FFFFFF"/>
                </a:solidFill>
                <a:ln w="9525" cap="flat" cmpd="sng">
                  <a:solidFill>
                    <a:srgbClr val="000000"/>
                  </a:solidFill>
                  <a:prstDash val="solid"/>
                  <a:headEnd type="none" w="med" len="med"/>
                  <a:tailEnd type="none" w="med" len="med"/>
                </a:ln>
              </p:spPr>
              <p:txBody>
                <a:bodyPr tIns="36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14355" name="Line 49"/>
                <p:cNvSpPr/>
                <p:nvPr/>
              </p:nvSpPr>
              <p:spPr>
                <a:xfrm>
                  <a:off x="7905" y="11172"/>
                  <a:ext cx="1020" cy="0"/>
                </a:xfrm>
                <a:prstGeom prst="line">
                  <a:avLst/>
                </a:prstGeom>
                <a:ln w="9525" cap="flat" cmpd="sng">
                  <a:solidFill>
                    <a:srgbClr val="000000"/>
                  </a:solidFill>
                  <a:prstDash val="solid"/>
                  <a:headEnd type="none" w="med" len="med"/>
                  <a:tailEnd type="none" w="med" len="med"/>
                </a:ln>
              </p:spPr>
            </p:sp>
          </p:grpSp>
          <p:sp>
            <p:nvSpPr>
              <p:cNvPr id="1074" name="AutoShape 50"/>
              <p:cNvSpPr>
                <a:spLocks noChangeArrowheads="1"/>
              </p:cNvSpPr>
              <p:nvPr/>
            </p:nvSpPr>
            <p:spPr bwMode="auto">
              <a:xfrm rot="10800000">
                <a:off x="7594" y="3162"/>
                <a:ext cx="987" cy="454"/>
              </a:xfrm>
              <a:prstGeom prst="foldedCorner">
                <a:avLst>
                  <a:gd name="adj" fmla="val 12500"/>
                </a:avLst>
              </a:prstGeom>
              <a:solidFill>
                <a:srgbClr val="FFFFFF"/>
              </a:solidFill>
              <a:ln w="9525">
                <a:solidFill>
                  <a:srgbClr val="000000"/>
                </a:solidFill>
                <a:round/>
              </a:ln>
              <a:scene3d>
                <a:camera prst="orthographicFront">
                  <a:rot lat="0" lon="0" rev="10800000"/>
                </a:camera>
                <a:lightRig rig="threePt" dir="t"/>
              </a:scene3d>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rPr>
                  <a:t>注解</a:t>
                </a:r>
                <a:endParaRPr kumimoji="0" lang="zh-CN" sz="20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标题 1"/>
          <p:cNvSpPr>
            <a:spLocks noGrp="1"/>
          </p:cNvSpPr>
          <p:nvPr>
            <p:ph type="title"/>
          </p:nvPr>
        </p:nvSpPr>
        <p:spPr/>
        <p:txBody>
          <a:bodyPr vert="horz" wrap="square" lIns="0" tIns="45720" rIns="0" bIns="0" anchor="b" anchorCtr="0"/>
          <a:p>
            <a:pPr eaLnBrk="1" hangingPunct="1"/>
            <a:r>
              <a:rPr lang="en-US" altLang="zh-CN" dirty="0"/>
              <a:t>9.4.1</a:t>
            </a:r>
            <a:r>
              <a:rPr lang="zh-CN" altLang="en-US" dirty="0"/>
              <a:t>模型精</a:t>
            </a:r>
            <a:r>
              <a:rPr lang="zh-CN" altLang="en-US" dirty="0"/>
              <a:t>化</a:t>
            </a:r>
            <a:endParaRPr lang="zh-CN" altLang="en-US" dirty="0"/>
          </a:p>
        </p:txBody>
      </p:sp>
      <p:sp>
        <p:nvSpPr>
          <p:cNvPr id="124931" name="内容占位符 2"/>
          <p:cNvSpPr>
            <a:spLocks noGrp="1"/>
          </p:cNvSpPr>
          <p:nvPr>
            <p:ph idx="1"/>
          </p:nvPr>
        </p:nvSpPr>
        <p:spPr/>
        <p:txBody>
          <a:bodyPr vert="horz" wrap="square" lIns="91440" tIns="45720" rIns="91440" bIns="45720" anchor="t" anchorCtr="0"/>
          <a:p>
            <a:pPr eaLnBrk="1" hangingPunct="1"/>
            <a:r>
              <a:rPr lang="zh-CN" altLang="en-US" dirty="0">
                <a:sym typeface="+mn-ea"/>
              </a:rPr>
              <a:t>泛化和特化</a:t>
            </a:r>
            <a:endParaRPr lang="zh-CN" altLang="en-US" dirty="0"/>
          </a:p>
          <a:p>
            <a:pPr lvl="1" eaLnBrk="1" hangingPunct="1"/>
            <a:r>
              <a:rPr lang="zh-CN" altLang="en-US" dirty="0"/>
              <a:t>泛化是在多个概念中识别共性和定义超类（普遍概念）与子类（具体概念）关系的活动。</a:t>
            </a:r>
            <a:endParaRPr lang="en-US" altLang="zh-CN" dirty="0"/>
          </a:p>
          <a:p>
            <a:pPr lvl="1" eaLnBrk="1" hangingPunct="1"/>
            <a:r>
              <a:rPr lang="zh-CN" altLang="en-US" dirty="0"/>
              <a:t>例如在</a:t>
            </a:r>
            <a:r>
              <a:rPr lang="en-GB" altLang="zh-CN" dirty="0"/>
              <a:t>POS</a:t>
            </a:r>
            <a:r>
              <a:rPr lang="zh-CN" altLang="en-US" dirty="0"/>
              <a:t>机系统中</a:t>
            </a:r>
            <a:r>
              <a:rPr lang="en-GB" altLang="zh-CN" dirty="0"/>
              <a:t>CashPayment, CreditPayment </a:t>
            </a:r>
            <a:r>
              <a:rPr lang="zh-CN" altLang="en-US" dirty="0"/>
              <a:t>和 </a:t>
            </a:r>
            <a:r>
              <a:rPr lang="en-GB" altLang="zh-CN" dirty="0"/>
              <a:t>ChequePayment</a:t>
            </a:r>
            <a:r>
              <a:rPr lang="zh-CN" altLang="en-US" dirty="0"/>
              <a:t>。</a:t>
            </a:r>
            <a:endParaRPr lang="en-US" altLang="zh-CN" dirty="0"/>
          </a:p>
          <a:p>
            <a:pPr lvl="1" eaLnBrk="1" hangingPunct="1"/>
            <a:r>
              <a:rPr lang="zh-CN" altLang="en-US" dirty="0"/>
              <a:t>在领域中识别父类和子类是一个有价值的活动，这样可以使我们对概念有更概括、精炼和抽象的描述。</a:t>
            </a:r>
            <a:endParaRPr lang="zh-CN" altLang="en-US"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GB" sz="5000" b="0" i="0" u="none" strike="noStrike" kern="1200" cap="none" spc="0" normalizeH="0" baseline="0" noProof="0" dirty="0" smtClean="0">
                <a:ln>
                  <a:noFill/>
                </a:ln>
                <a:solidFill>
                  <a:schemeClr val="tx2"/>
                </a:solidFill>
                <a:effectLst/>
                <a:uLnTx/>
                <a:uFillTx/>
                <a:latin typeface="+mj-lt"/>
                <a:ea typeface="+mj-ea"/>
                <a:cs typeface="+mj-cs"/>
              </a:rPr>
              <a:t>POS</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机系统中</a:t>
            </a:r>
            <a:r>
              <a:rPr kumimoji="0" lang="en-US" altLang="zh-CN" sz="5000" b="0" i="0" u="none" strike="noStrike" kern="1200" cap="none" spc="0" normalizeH="0" baseline="0" noProof="0" dirty="0" smtClean="0">
                <a:ln>
                  <a:noFill/>
                </a:ln>
                <a:solidFill>
                  <a:schemeClr val="tx2"/>
                </a:solidFill>
                <a:effectLst/>
                <a:uLnTx/>
                <a:uFillTx/>
                <a:latin typeface="+mj-lt"/>
                <a:ea typeface="+mj-ea"/>
                <a:cs typeface="+mj-cs"/>
              </a:rPr>
              <a:t>Payment</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25955" name="Picture 2"/>
          <p:cNvPicPr>
            <a:picLocks noChangeAspect="1"/>
          </p:cNvPicPr>
          <p:nvPr/>
        </p:nvPicPr>
        <p:blipFill>
          <a:blip r:embed="rId1"/>
          <a:stretch>
            <a:fillRect/>
          </a:stretch>
        </p:blipFill>
        <p:spPr>
          <a:xfrm>
            <a:off x="857250" y="2643188"/>
            <a:ext cx="7045325" cy="2714625"/>
          </a:xfrm>
          <a:prstGeom prst="rect">
            <a:avLst/>
          </a:prstGeom>
          <a:noFill/>
          <a:ln w="9525">
            <a:noFill/>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标题 1"/>
          <p:cNvSpPr>
            <a:spLocks noGrp="1"/>
          </p:cNvSpPr>
          <p:nvPr>
            <p:ph type="title"/>
          </p:nvPr>
        </p:nvSpPr>
        <p:spPr>
          <a:xfrm>
            <a:off x="457200" y="704850"/>
            <a:ext cx="8229600" cy="615315"/>
          </a:xfrm>
        </p:spPr>
        <p:txBody>
          <a:bodyPr vert="horz" wrap="square" lIns="0" tIns="45720" rIns="0" bIns="0" anchor="b" anchorCtr="0"/>
          <a:p>
            <a:pPr eaLnBrk="1" hangingPunct="1"/>
            <a:r>
              <a:rPr lang="en-US" altLang="zh-CN" sz="4000" dirty="0"/>
              <a:t>2.</a:t>
            </a:r>
            <a:r>
              <a:rPr lang="zh-CN" altLang="en-US" sz="4000" dirty="0"/>
              <a:t>定义概念超类和子类</a:t>
            </a:r>
            <a:endParaRPr lang="zh-CN" altLang="en-US" sz="4000" dirty="0"/>
          </a:p>
        </p:txBody>
      </p:sp>
      <p:sp>
        <p:nvSpPr>
          <p:cNvPr id="3" name="内容占位符 2"/>
          <p:cNvSpPr>
            <a:spLocks noGrp="1"/>
          </p:cNvSpPr>
          <p:nvPr>
            <p:ph idx="1"/>
          </p:nvPr>
        </p:nvSpPr>
        <p:spPr>
          <a:xfrm>
            <a:off x="457200" y="1655445"/>
            <a:ext cx="8229600" cy="4669790"/>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概念超类的定义较子类的定义更为概括或包含范围更广。</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例如，在</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POS</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机系统中，考虑超类</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Payment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和它的子类。</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将概念类划分为子类的动机有：</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子类有额外的有意义的属性；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子类有额外的有意义的关联；</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子类概念的操作、处理、反应或使用的方式不同于其超类或其他子类，而这些方式是我们所关注的；</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子类概念表示了一个活动体，其行为与超类或者其他子类不同，而这些行为是我们所关注的。</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泛化和定义概念超类的动机：</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潜在的概念子类表示的是相似概念的不同变体；</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子类满足</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100%</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准则（即概念超类的定义必须</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100%</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适用于子类，子类必须</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100%</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与超类一致。）；</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所有子类都具有相同的属性，可以将其解析出来并在超类中表达；</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所有子类都具有相同的关联，可以将其解析出来并与超类关联。</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57200" y="704215"/>
            <a:ext cx="8305800" cy="80645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5000" b="0" i="0" u="none" strike="noStrike" kern="1200" cap="none" spc="0" normalizeH="0" baseline="0" noProof="0" dirty="0" smtClean="0">
                <a:ln>
                  <a:noFill/>
                </a:ln>
                <a:solidFill>
                  <a:schemeClr val="tx2"/>
                </a:solidFill>
                <a:effectLst/>
                <a:uLnTx/>
                <a:uFillTx/>
                <a:latin typeface="+mj-lt"/>
                <a:ea typeface="+mj-ea"/>
                <a:cs typeface="+mj-cs"/>
              </a:rPr>
              <a:t>Payment</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类层次划分</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28003" name="Picture 2"/>
          <p:cNvPicPr>
            <a:picLocks noChangeAspect="1"/>
          </p:cNvPicPr>
          <p:nvPr/>
        </p:nvPicPr>
        <p:blipFill>
          <a:blip r:embed="rId1"/>
          <a:stretch>
            <a:fillRect/>
          </a:stretch>
        </p:blipFill>
        <p:spPr>
          <a:xfrm>
            <a:off x="1259523" y="1772603"/>
            <a:ext cx="6143625" cy="4138612"/>
          </a:xfrm>
          <a:prstGeom prst="rect">
            <a:avLst/>
          </a:prstGeom>
          <a:noFill/>
          <a:ln w="9525">
            <a:noFill/>
          </a:ln>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标题 1"/>
          <p:cNvSpPr>
            <a:spLocks noGrp="1"/>
          </p:cNvSpPr>
          <p:nvPr>
            <p:ph type="title"/>
          </p:nvPr>
        </p:nvSpPr>
        <p:spPr>
          <a:xfrm>
            <a:off x="467360" y="476885"/>
            <a:ext cx="8229600" cy="703580"/>
          </a:xfrm>
        </p:spPr>
        <p:txBody>
          <a:bodyPr vert="horz" wrap="square" lIns="0" tIns="45720" rIns="0" bIns="0" anchor="b" anchorCtr="0"/>
          <a:p>
            <a:pPr eaLnBrk="1" hangingPunct="1"/>
            <a:r>
              <a:rPr lang="en-US" altLang="zh-CN" sz="4000" dirty="0"/>
              <a:t>3.</a:t>
            </a:r>
            <a:r>
              <a:rPr lang="zh-CN" altLang="en-US" sz="4000" dirty="0"/>
              <a:t>关联类</a:t>
            </a:r>
            <a:endParaRPr lang="zh-CN" altLang="en-US" sz="4000" dirty="0"/>
          </a:p>
        </p:txBody>
      </p:sp>
      <p:sp>
        <p:nvSpPr>
          <p:cNvPr id="3" name="内容占位符 2"/>
          <p:cNvSpPr>
            <a:spLocks noGrp="1"/>
          </p:cNvSpPr>
          <p:nvPr>
            <p:ph idx="1"/>
          </p:nvPr>
        </p:nvSpPr>
        <p:spPr>
          <a:xfrm>
            <a:off x="457200" y="1442720"/>
            <a:ext cx="8229600" cy="4882515"/>
          </a:xfrm>
        </p:spPr>
        <p:txBody>
          <a:bodyPr vert="horz" wrap="square" lIns="91440" tIns="45720" rIns="91440" bIns="45720" numCol="1" anchor="t" anchorCtr="0" compatLnSpc="1">
            <a:normAutofit fontScale="85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原则：在领域模型中，如果类</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可能同时有多个相同的属性</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B</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，则不要将属性</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B</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置于</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之中。应该将属性</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B</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放在另一个类</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C</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中，并且将其与类</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关联。这样就得出一个关联类</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C</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在</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POS</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机系统中，授权服务给每个商店分配一个商业</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，商店发送授权服务的支付授权请求需要商业</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标识商店，商店对于每个服务有不同的商业</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Store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可能有多个</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merchantID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值，所以将</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merchantID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作为</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Store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的属性是不正确的。同理，放入</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Authorization Service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中也不正确。</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可以用一个关联类</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ServiceContract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来拥有属性</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merchantID</a:t>
            </a: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关联类的增加具有原则：</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有某个属性与关联相关；</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关联类的实例具有依赖于关联的生命期；</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两个概念之间有多对多关联，并且存在与关联自身相关的信息。</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关联类</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30051" name="Picture 2"/>
          <p:cNvPicPr>
            <a:picLocks noChangeAspect="1"/>
          </p:cNvPicPr>
          <p:nvPr/>
        </p:nvPicPr>
        <p:blipFill>
          <a:blip r:embed="rId1"/>
          <a:stretch>
            <a:fillRect/>
          </a:stretch>
        </p:blipFill>
        <p:spPr>
          <a:xfrm>
            <a:off x="428625" y="2286000"/>
            <a:ext cx="8151813" cy="2857500"/>
          </a:xfrm>
          <a:prstGeom prst="rect">
            <a:avLst/>
          </a:prstGeom>
          <a:noFill/>
          <a:ln w="9525">
            <a:noFill/>
          </a:ln>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标题 1"/>
          <p:cNvSpPr>
            <a:spLocks noGrp="1"/>
          </p:cNvSpPr>
          <p:nvPr>
            <p:ph type="title"/>
          </p:nvPr>
        </p:nvSpPr>
        <p:spPr>
          <a:xfrm>
            <a:off x="457200" y="704850"/>
            <a:ext cx="8229600" cy="792480"/>
          </a:xfrm>
        </p:spPr>
        <p:txBody>
          <a:bodyPr vert="horz" wrap="square" lIns="0" tIns="45720" rIns="0" bIns="0" anchor="b" anchorCtr="0"/>
          <a:p>
            <a:pPr eaLnBrk="1" hangingPunct="1"/>
            <a:r>
              <a:rPr lang="en-US" altLang="zh-CN" sz="4000" dirty="0"/>
              <a:t>4.</a:t>
            </a:r>
            <a:r>
              <a:rPr lang="zh-CN" altLang="en-US" sz="4000" dirty="0"/>
              <a:t>聚合关系和组合关系</a:t>
            </a:r>
            <a:endParaRPr lang="zh-CN" altLang="en-US" sz="4000" dirty="0"/>
          </a:p>
        </p:txBody>
      </p:sp>
      <p:sp>
        <p:nvSpPr>
          <p:cNvPr id="3" name="内容占位符 2"/>
          <p:cNvSpPr>
            <a:spLocks noGrp="1"/>
          </p:cNvSpPr>
          <p:nvPr>
            <p:ph idx="1"/>
          </p:nvPr>
        </p:nvSpPr>
        <p:spPr>
          <a:xfrm>
            <a:off x="457200" y="1560195"/>
            <a:ext cx="8229600" cy="4765040"/>
          </a:xfrm>
        </p:spPr>
        <p:txBody>
          <a:bodyPr vert="horz" wrap="square" lIns="91440" tIns="45720" rIns="91440" bIns="45720" numCol="1" anchor="t" anchorCtr="0" compatLnSpc="1">
            <a:normAutofit fontScale="850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聚合是</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中的是</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中的一种模糊关联，其不明确的暗示了整体和部分关系。</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组合也称组成聚合，是一种强的整体</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部分聚合关系，并且在某些模型中具有效用。组合关系意味着：</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在某一时刻，部分的一个实例只属于一个组成实例；</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部分必须总是属于组成；</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组成要负责创建和删除部分，可以自己创建和删除部分也可以和其它对象协作进行创建和删除部分；</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组成被销毁，其部分必须要销毁。</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组合关系的识别准则是：</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部分的生命期在组成的生命期之内，部分的创建饿删除依赖于整体；</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在物理或者逻辑组装上，有明确的整体</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部分关系；</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组成的某些属性会传递给部分；</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对组成的操作可能传递给部分。</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标题 1"/>
          <p:cNvSpPr>
            <a:spLocks noGrp="1"/>
          </p:cNvSpPr>
          <p:nvPr>
            <p:ph type="title"/>
          </p:nvPr>
        </p:nvSpPr>
        <p:spPr>
          <a:xfrm>
            <a:off x="457200" y="704850"/>
            <a:ext cx="8229600" cy="861060"/>
          </a:xfrm>
        </p:spPr>
        <p:txBody>
          <a:bodyPr vert="horz" wrap="square" lIns="0" tIns="45720" rIns="0" bIns="0" anchor="b" anchorCtr="0"/>
          <a:p>
            <a:pPr eaLnBrk="1" hangingPunct="1"/>
            <a:r>
              <a:rPr lang="zh-CN" altLang="en-US" sz="4000" dirty="0"/>
              <a:t>识别和显示组合关系</a:t>
            </a:r>
            <a:endParaRPr lang="zh-CN" altLang="en-US" sz="4000" dirty="0"/>
          </a:p>
        </p:txBody>
      </p:sp>
      <p:sp>
        <p:nvSpPr>
          <p:cNvPr id="132099" name="内容占位符 2"/>
          <p:cNvSpPr>
            <a:spLocks noGrp="1"/>
          </p:cNvSpPr>
          <p:nvPr>
            <p:ph idx="1"/>
          </p:nvPr>
        </p:nvSpPr>
        <p:spPr/>
        <p:txBody>
          <a:bodyPr vert="horz" wrap="square" lIns="91440" tIns="45720" rIns="91440" bIns="45720" anchor="t" anchorCtr="0"/>
          <a:p>
            <a:pPr eaLnBrk="1" hangingPunct="1"/>
            <a:r>
              <a:rPr lang="zh-CN" altLang="en-US" dirty="0"/>
              <a:t>好处：</a:t>
            </a:r>
            <a:endParaRPr lang="en-US" altLang="zh-CN" dirty="0"/>
          </a:p>
          <a:p>
            <a:pPr lvl="1" eaLnBrk="1" hangingPunct="1"/>
            <a:r>
              <a:rPr lang="zh-CN" altLang="en-US" dirty="0"/>
              <a:t>有利于澄清部分对整体的依赖的领域约束；</a:t>
            </a:r>
            <a:endParaRPr lang="en-US" altLang="zh-CN" dirty="0"/>
          </a:p>
          <a:p>
            <a:pPr lvl="1" eaLnBrk="1" hangingPunct="1"/>
            <a:r>
              <a:rPr lang="zh-CN" altLang="en-US" dirty="0"/>
              <a:t>有助于使用</a:t>
            </a:r>
            <a:r>
              <a:rPr lang="en-US" altLang="zh-CN" dirty="0"/>
              <a:t>GRASP</a:t>
            </a:r>
            <a:r>
              <a:rPr lang="zh-CN" altLang="en-US" dirty="0"/>
              <a:t>创建者模式识别创建者；</a:t>
            </a:r>
            <a:endParaRPr lang="en-US" altLang="zh-CN" dirty="0"/>
          </a:p>
          <a:p>
            <a:pPr lvl="1" eaLnBrk="1" hangingPunct="1"/>
            <a:r>
              <a:rPr lang="zh-CN" altLang="en-US" dirty="0"/>
              <a:t>对整体的复制、拷贝这些操作经常会传递给部分。</a:t>
            </a:r>
            <a:endParaRPr lang="zh-CN" altLang="en-US" dirty="0"/>
          </a:p>
          <a:p>
            <a:pPr eaLnBrk="1" hangingPunct="1"/>
            <a:r>
              <a:rPr lang="zh-CN" altLang="en-US" dirty="0"/>
              <a:t>在</a:t>
            </a:r>
            <a:r>
              <a:rPr lang="en-US" altLang="zh-CN" dirty="0"/>
              <a:t>POS</a:t>
            </a:r>
            <a:r>
              <a:rPr lang="zh-CN" altLang="en-US" dirty="0"/>
              <a:t>机系统中，</a:t>
            </a:r>
            <a:r>
              <a:rPr lang="en-US" altLang="zh-CN" dirty="0"/>
              <a:t>SalesLineItems</a:t>
            </a:r>
            <a:r>
              <a:rPr lang="zh-CN" altLang="en-US" dirty="0"/>
              <a:t>可以被视为</a:t>
            </a:r>
            <a:r>
              <a:rPr lang="en-US" altLang="zh-CN" dirty="0"/>
              <a:t>Sale</a:t>
            </a:r>
            <a:r>
              <a:rPr lang="zh-CN" altLang="en-US" dirty="0"/>
              <a:t>的组成部分。</a:t>
            </a:r>
            <a:endParaRPr lang="en-US" altLang="zh-CN" dirty="0"/>
          </a:p>
          <a:p>
            <a:pPr eaLnBrk="1" hangingPunct="1"/>
            <a:r>
              <a:rPr lang="en-US" altLang="zh-CN" dirty="0"/>
              <a:t>ProductCatalog</a:t>
            </a:r>
            <a:r>
              <a:rPr lang="zh-CN" altLang="en-US" dirty="0"/>
              <a:t>是</a:t>
            </a:r>
            <a:r>
              <a:rPr lang="en-US" altLang="zh-CN" dirty="0"/>
              <a:t>ProductDescriptions</a:t>
            </a:r>
            <a:r>
              <a:rPr lang="zh-CN" altLang="en-US" dirty="0"/>
              <a:t>的一个组成。</a:t>
            </a:r>
            <a:endParaRPr lang="zh-CN" altLang="en-US"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57200" y="704215"/>
            <a:ext cx="8305800" cy="78867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5000" b="0" i="0" u="none" strike="noStrike" kern="1200" cap="none" spc="0" normalizeH="0" baseline="0" noProof="0" dirty="0" smtClean="0">
                <a:ln>
                  <a:noFill/>
                </a:ln>
                <a:solidFill>
                  <a:schemeClr val="tx2"/>
                </a:solidFill>
                <a:effectLst/>
                <a:uLnTx/>
                <a:uFillTx/>
                <a:latin typeface="+mj-lt"/>
                <a:ea typeface="+mj-ea"/>
                <a:cs typeface="+mj-cs"/>
              </a:rPr>
              <a:t>pos</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机系统中</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的组合关系</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33123" name="Picture 2"/>
          <p:cNvPicPr>
            <a:picLocks noChangeAspect="1"/>
          </p:cNvPicPr>
          <p:nvPr/>
        </p:nvPicPr>
        <p:blipFill>
          <a:blip r:embed="rId1"/>
          <a:stretch>
            <a:fillRect/>
          </a:stretch>
        </p:blipFill>
        <p:spPr>
          <a:xfrm>
            <a:off x="1143000" y="2643188"/>
            <a:ext cx="6775450" cy="2643187"/>
          </a:xfrm>
          <a:prstGeom prst="rect">
            <a:avLst/>
          </a:prstGeom>
          <a:noFill/>
          <a:ln w="9525">
            <a:noFill/>
          </a:ln>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6" name="标题 1"/>
          <p:cNvSpPr>
            <a:spLocks noGrp="1"/>
          </p:cNvSpPr>
          <p:nvPr>
            <p:ph type="title"/>
          </p:nvPr>
        </p:nvSpPr>
        <p:spPr>
          <a:xfrm>
            <a:off x="457200" y="704850"/>
            <a:ext cx="8229600" cy="705485"/>
          </a:xfrm>
        </p:spPr>
        <p:txBody>
          <a:bodyPr vert="horz" wrap="square" lIns="0" tIns="45720" rIns="0" bIns="0" anchor="b" anchorCtr="0"/>
          <a:p>
            <a:pPr eaLnBrk="1" hangingPunct="1"/>
            <a:r>
              <a:rPr lang="en-US" altLang="zh-CN" dirty="0"/>
              <a:t>5.</a:t>
            </a:r>
            <a:r>
              <a:rPr lang="zh-CN" altLang="en-US" dirty="0"/>
              <a:t>时间间隔</a:t>
            </a:r>
            <a:endParaRPr lang="zh-CN" altLang="en-US" dirty="0"/>
          </a:p>
        </p:txBody>
      </p:sp>
      <p:sp>
        <p:nvSpPr>
          <p:cNvPr id="3" name="内容占位符 2"/>
          <p:cNvSpPr>
            <a:spLocks noGrp="1"/>
          </p:cNvSpPr>
          <p:nvPr>
            <p:ph idx="1"/>
          </p:nvPr>
        </p:nvSpPr>
        <p:spPr>
          <a:xfrm>
            <a:off x="457200" y="1577340"/>
            <a:ext cx="8229600" cy="4747895"/>
          </a:xfrm>
        </p:spPr>
        <p:txBody>
          <a:bodyPr vert="horz" wrap="square" lIns="91440" tIns="45720" rIns="91440" bIns="45720" numCol="1" anchor="t" anchorCtr="0" compatLnSpc="1">
            <a:normAutofit fontScale="925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例如，</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POS</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机系统在初始设计时，</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SalesLineItems</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与</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ProductDescriptions</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关联，记录了销售项的价格。在精化过程中，需要关注与信息、合同等相关的时间间隔问题。</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如果</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SalesLineItems</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从</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ProductDescriptions</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取得当前价格，当价格改变时，以前的销售将指向新的价格，这很显然是不正确的。</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需要区别销售发生时的历史价格和当前价格。</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基于信息需求，可以采用两种方法对此问题解决：</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一是可以在</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ProductDescriptions</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中保存当前价格，仅将销售发生时的价格写入</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SalesLineItem</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二是将一组</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ProductPrices</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与</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ProductDescriptions</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关联，每个</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ProductPrices</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关联适用的时间间隔。</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p:txBody>
          <a:bodyPr vert="horz" wrap="square" lIns="0" tIns="45720" rIns="0" bIns="0" anchor="b" anchorCtr="0"/>
          <a:p>
            <a:pPr eaLnBrk="1" hangingPunct="1"/>
            <a:r>
              <a:rPr lang="en-US" altLang="zh-CN" dirty="0"/>
              <a:t>UML</a:t>
            </a:r>
            <a:r>
              <a:rPr lang="zh-CN" altLang="en-US" dirty="0"/>
              <a:t>模型结构</a:t>
            </a:r>
            <a:endParaRPr lang="zh-CN" altLang="en-US" dirty="0"/>
          </a:p>
        </p:txBody>
      </p:sp>
      <p:sp>
        <p:nvSpPr>
          <p:cNvPr id="15363" name="内容占位符 2"/>
          <p:cNvSpPr>
            <a:spLocks noGrp="1"/>
          </p:cNvSpPr>
          <p:nvPr>
            <p:ph idx="1"/>
          </p:nvPr>
        </p:nvSpPr>
        <p:spPr>
          <a:xfrm>
            <a:off x="457200" y="1935163"/>
            <a:ext cx="8229600" cy="2351087"/>
          </a:xfrm>
        </p:spPr>
        <p:txBody>
          <a:bodyPr vert="horz" wrap="square" lIns="91440" tIns="45720" rIns="91440" bIns="45720" anchor="t" anchorCtr="0"/>
          <a:p>
            <a:pPr eaLnBrk="1" hangingPunct="1"/>
            <a:r>
              <a:rPr lang="zh-CN" altLang="en-US" dirty="0"/>
              <a:t>抽象层次：</a:t>
            </a:r>
            <a:endParaRPr lang="en-US" altLang="zh-CN" dirty="0"/>
          </a:p>
          <a:p>
            <a:pPr lvl="1" eaLnBrk="1" hangingPunct="1"/>
            <a:r>
              <a:rPr lang="zh-CN" altLang="en-US" dirty="0"/>
              <a:t>元元模型：定义了描述元模型的语言</a:t>
            </a:r>
            <a:endParaRPr lang="en-US" altLang="zh-CN" dirty="0"/>
          </a:p>
          <a:p>
            <a:pPr lvl="1" eaLnBrk="1" hangingPunct="1"/>
            <a:r>
              <a:rPr lang="zh-CN" altLang="en-US" dirty="0"/>
              <a:t>元模型：定义了元类、元属性、元操作等一些概念</a:t>
            </a:r>
            <a:endParaRPr lang="en-US" altLang="zh-CN" dirty="0"/>
          </a:p>
          <a:p>
            <a:pPr lvl="1" eaLnBrk="1" hangingPunct="1"/>
            <a:r>
              <a:rPr lang="zh-CN" altLang="en-US" dirty="0"/>
              <a:t>模型：定义了描述信息领域的语言</a:t>
            </a:r>
            <a:endParaRPr lang="en-US" altLang="zh-CN" dirty="0"/>
          </a:p>
          <a:p>
            <a:pPr lvl="1" eaLnBrk="1" hangingPunct="1"/>
            <a:r>
              <a:rPr lang="zh-CN" altLang="en-US" dirty="0"/>
              <a:t>用户模型：模型的实例，用于表达一个模型的特定情况</a:t>
            </a:r>
            <a:endParaRPr lang="zh-CN" altLang="en-US" dirty="0"/>
          </a:p>
        </p:txBody>
      </p:sp>
      <p:grpSp>
        <p:nvGrpSpPr>
          <p:cNvPr id="15364" name="Group 2"/>
          <p:cNvGrpSpPr/>
          <p:nvPr/>
        </p:nvGrpSpPr>
        <p:grpSpPr>
          <a:xfrm>
            <a:off x="1285875" y="4429125"/>
            <a:ext cx="4954588" cy="1273175"/>
            <a:chOff x="1494" y="4388"/>
            <a:chExt cx="7630" cy="1560"/>
          </a:xfrm>
        </p:grpSpPr>
        <p:grpSp>
          <p:nvGrpSpPr>
            <p:cNvPr id="15365" name="Group 4"/>
            <p:cNvGrpSpPr/>
            <p:nvPr/>
          </p:nvGrpSpPr>
          <p:grpSpPr>
            <a:xfrm>
              <a:off x="1494" y="4421"/>
              <a:ext cx="1446" cy="1105"/>
              <a:chOff x="8816" y="9554"/>
              <a:chExt cx="1084" cy="1226"/>
            </a:xfrm>
          </p:grpSpPr>
          <p:sp>
            <p:nvSpPr>
              <p:cNvPr id="15391" name="Rectangle 5"/>
              <p:cNvSpPr/>
              <p:nvPr/>
            </p:nvSpPr>
            <p:spPr>
              <a:xfrm>
                <a:off x="8816" y="9554"/>
                <a:ext cx="1072" cy="1226"/>
              </a:xfrm>
              <a:prstGeom prst="rect">
                <a:avLst/>
              </a:prstGeom>
              <a:solidFill>
                <a:srgbClr val="FFFFFF"/>
              </a:solidFill>
              <a:ln w="9525" cap="flat" cmpd="sng">
                <a:solidFill>
                  <a:srgbClr val="000000"/>
                </a:solidFill>
                <a:prstDash val="solid"/>
                <a:miter/>
                <a:headEnd type="none" w="med" len="med"/>
                <a:tailEnd type="none" w="med" len="med"/>
              </a:ln>
            </p:spPr>
            <p:txBody>
              <a:bodyPr tIns="21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400" dirty="0">
                    <a:latin typeface="Calibri" panose="020F0502020204030204" pitchFamily="34" charset="0"/>
                  </a:rPr>
                  <a:t>用户模型</a:t>
                </a:r>
                <a:endParaRPr lang="en-US" altLang="zh-CN" sz="1400" dirty="0">
                  <a:latin typeface="Calibri" panose="020F0502020204030204" pitchFamily="34" charset="0"/>
                </a:endParaRPr>
              </a:p>
              <a:p>
                <a:pPr marL="0" lvl="0" indent="0" algn="ctr" eaLnBrk="1" hangingPunct="1">
                  <a:spcBef>
                    <a:spcPct val="0"/>
                  </a:spcBef>
                  <a:buClrTx/>
                  <a:buSzTx/>
                  <a:buFontTx/>
                  <a:buNone/>
                </a:pPr>
                <a:endParaRPr lang="zh-CN" altLang="en-US" sz="1400" dirty="0">
                  <a:latin typeface="Times New Roman" panose="02020603050405020304" pitchFamily="18" charset="0"/>
                </a:endParaRPr>
              </a:p>
              <a:p>
                <a:pPr marL="0" lvl="0" indent="0" algn="ctr" eaLnBrk="1" hangingPunct="1">
                  <a:spcBef>
                    <a:spcPct val="0"/>
                  </a:spcBef>
                  <a:buClrTx/>
                  <a:buSzTx/>
                  <a:buFontTx/>
                  <a:buNone/>
                </a:pPr>
                <a:r>
                  <a:rPr lang="zh-CN" altLang="en-US" sz="1400" dirty="0">
                    <a:latin typeface="Calibri" panose="020F0502020204030204" pitchFamily="34" charset="0"/>
                  </a:rPr>
                  <a:t>模型</a:t>
                </a:r>
                <a:endParaRPr lang="zh-CN" altLang="en-US" sz="1400" dirty="0">
                  <a:latin typeface="Times New Roman" panose="02020603050405020304" pitchFamily="18" charset="0"/>
                </a:endParaRPr>
              </a:p>
              <a:p>
                <a:pPr marL="0" lvl="0" indent="0" algn="ctr" eaLnBrk="1" hangingPunct="1">
                  <a:spcBef>
                    <a:spcPct val="0"/>
                  </a:spcBef>
                  <a:buClrTx/>
                  <a:buSzTx/>
                  <a:buFontTx/>
                  <a:buNone/>
                </a:pPr>
                <a:r>
                  <a:rPr lang="zh-CN" altLang="en-US" sz="1400" dirty="0">
                    <a:latin typeface="Calibri" panose="020F0502020204030204" pitchFamily="34" charset="0"/>
                  </a:rPr>
                  <a:t>元模型</a:t>
                </a:r>
                <a:endParaRPr lang="zh-CN" altLang="en-US" sz="1400" dirty="0">
                  <a:latin typeface="Arial" panose="020B0604020202020204" pitchFamily="34" charset="0"/>
                </a:endParaRPr>
              </a:p>
            </p:txBody>
          </p:sp>
          <p:sp>
            <p:nvSpPr>
              <p:cNvPr id="15392" name="Line 6"/>
              <p:cNvSpPr/>
              <p:nvPr/>
            </p:nvSpPr>
            <p:spPr>
              <a:xfrm>
                <a:off x="8820" y="10020"/>
                <a:ext cx="1080" cy="0"/>
              </a:xfrm>
              <a:prstGeom prst="line">
                <a:avLst/>
              </a:prstGeom>
              <a:ln w="9525" cap="flat" cmpd="sng">
                <a:solidFill>
                  <a:srgbClr val="000000"/>
                </a:solidFill>
                <a:prstDash val="solid"/>
                <a:headEnd type="none" w="med" len="med"/>
                <a:tailEnd type="none" w="med" len="med"/>
              </a:ln>
            </p:spPr>
          </p:sp>
          <p:sp>
            <p:nvSpPr>
              <p:cNvPr id="15393" name="Line 7"/>
              <p:cNvSpPr/>
              <p:nvPr/>
            </p:nvSpPr>
            <p:spPr>
              <a:xfrm>
                <a:off x="8820" y="10404"/>
                <a:ext cx="1080" cy="0"/>
              </a:xfrm>
              <a:prstGeom prst="line">
                <a:avLst/>
              </a:prstGeom>
              <a:ln w="9525" cap="flat" cmpd="sng">
                <a:solidFill>
                  <a:srgbClr val="000000"/>
                </a:solidFill>
                <a:prstDash val="solid"/>
                <a:headEnd type="none" w="med" len="med"/>
                <a:tailEnd type="none" w="med" len="med"/>
              </a:ln>
            </p:spPr>
          </p:sp>
        </p:grpSp>
        <p:sp>
          <p:nvSpPr>
            <p:cNvPr id="15366" name="Rectangle 8"/>
            <p:cNvSpPr/>
            <p:nvPr/>
          </p:nvSpPr>
          <p:spPr>
            <a:xfrm>
              <a:off x="1494" y="5526"/>
              <a:ext cx="1440" cy="422"/>
            </a:xfrm>
            <a:prstGeom prst="rect">
              <a:avLst/>
            </a:prstGeom>
            <a:solidFill>
              <a:srgbClr val="FFFFFF"/>
            </a:solidFill>
            <a:ln w="9525" cap="flat" cmpd="sng">
              <a:solidFill>
                <a:srgbClr val="000000"/>
              </a:solidFill>
              <a:prstDash val="solid"/>
              <a:miter/>
              <a:headEnd type="none" w="med" len="med"/>
              <a:tailEnd type="none" w="med" len="med"/>
            </a:ln>
          </p:spPr>
          <p:txBody>
            <a:bodyPr tIns="21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400" dirty="0">
                  <a:latin typeface="Calibri" panose="020F0502020204030204" pitchFamily="34" charset="0"/>
                </a:rPr>
                <a:t>元元模型</a:t>
              </a:r>
              <a:endParaRPr lang="zh-CN" altLang="en-US" sz="1400" dirty="0">
                <a:latin typeface="Times New Roman" panose="02020603050405020304" pitchFamily="18" charset="0"/>
              </a:endParaRPr>
            </a:p>
            <a:p>
              <a:pPr marL="0" lvl="0" indent="0" eaLnBrk="1" hangingPunct="1">
                <a:spcBef>
                  <a:spcPct val="0"/>
                </a:spcBef>
                <a:buClrTx/>
                <a:buSzTx/>
                <a:buFontTx/>
                <a:buNone/>
              </a:pPr>
              <a:endParaRPr lang="zh-CN" altLang="zh-CN" sz="1800" dirty="0">
                <a:latin typeface="Arial" panose="020B0604020202020204" pitchFamily="34" charset="0"/>
              </a:endParaRPr>
            </a:p>
          </p:txBody>
        </p:sp>
        <p:sp>
          <p:nvSpPr>
            <p:cNvPr id="15367" name="Rectangle 11"/>
            <p:cNvSpPr/>
            <p:nvPr/>
          </p:nvSpPr>
          <p:spPr>
            <a:xfrm>
              <a:off x="3549" y="4975"/>
              <a:ext cx="1440" cy="422"/>
            </a:xfrm>
            <a:prstGeom prst="rect">
              <a:avLst/>
            </a:prstGeom>
            <a:solidFill>
              <a:srgbClr val="FFFFFF"/>
            </a:solidFill>
            <a:ln w="9525" cap="flat" cmpd="sng">
              <a:solidFill>
                <a:srgbClr val="000000"/>
              </a:solidFill>
              <a:prstDash val="solid"/>
              <a:miter/>
              <a:headEnd type="none" w="med" len="med"/>
              <a:tailEnd type="none" w="med" len="med"/>
            </a:ln>
          </p:spPr>
          <p:txBody>
            <a:bodyPr tIns="21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事物</a:t>
              </a:r>
              <a:endParaRPr lang="zh-CN" altLang="en-US" sz="1600" dirty="0">
                <a:latin typeface="Times New Roman" panose="02020603050405020304" pitchFamily="18" charset="0"/>
              </a:endParaRPr>
            </a:p>
            <a:p>
              <a:pPr marL="0" lvl="0" indent="0" eaLnBrk="1" hangingPunct="1">
                <a:spcBef>
                  <a:spcPct val="0"/>
                </a:spcBef>
                <a:buClrTx/>
                <a:buSzTx/>
                <a:buFontTx/>
                <a:buNone/>
              </a:pPr>
              <a:endParaRPr lang="zh-CN" altLang="zh-CN" sz="1800" dirty="0">
                <a:latin typeface="Arial" panose="020B0604020202020204" pitchFamily="34" charset="0"/>
              </a:endParaRPr>
            </a:p>
          </p:txBody>
        </p:sp>
        <p:grpSp>
          <p:nvGrpSpPr>
            <p:cNvPr id="15368" name="Group 12"/>
            <p:cNvGrpSpPr/>
            <p:nvPr/>
          </p:nvGrpSpPr>
          <p:grpSpPr>
            <a:xfrm>
              <a:off x="5544" y="4388"/>
              <a:ext cx="3580" cy="1520"/>
              <a:chOff x="3050" y="12984"/>
              <a:chExt cx="3580" cy="1686"/>
            </a:xfrm>
          </p:grpSpPr>
          <p:grpSp>
            <p:nvGrpSpPr>
              <p:cNvPr id="15369" name="Group 14"/>
              <p:cNvGrpSpPr/>
              <p:nvPr/>
            </p:nvGrpSpPr>
            <p:grpSpPr>
              <a:xfrm>
                <a:off x="3050" y="12984"/>
                <a:ext cx="3250" cy="517"/>
                <a:chOff x="3050" y="12984"/>
                <a:chExt cx="3250" cy="517"/>
              </a:xfrm>
            </p:grpSpPr>
            <p:sp>
              <p:nvSpPr>
                <p:cNvPr id="15386" name="Line 15"/>
                <p:cNvSpPr/>
                <p:nvPr/>
              </p:nvSpPr>
              <p:spPr>
                <a:xfrm>
                  <a:off x="3960" y="13326"/>
                  <a:ext cx="1440" cy="0"/>
                </a:xfrm>
                <a:prstGeom prst="line">
                  <a:avLst/>
                </a:prstGeom>
                <a:ln w="9525" cap="flat" cmpd="sng">
                  <a:solidFill>
                    <a:srgbClr val="000000"/>
                  </a:solidFill>
                  <a:prstDash val="solid"/>
                  <a:headEnd type="none" w="med" len="med"/>
                  <a:tailEnd type="none" w="med" len="med"/>
                </a:ln>
              </p:spPr>
            </p:sp>
            <p:grpSp>
              <p:nvGrpSpPr>
                <p:cNvPr id="15387" name="Group 16"/>
                <p:cNvGrpSpPr/>
                <p:nvPr/>
              </p:nvGrpSpPr>
              <p:grpSpPr>
                <a:xfrm>
                  <a:off x="3050" y="12984"/>
                  <a:ext cx="3250" cy="517"/>
                  <a:chOff x="2877" y="13335"/>
                  <a:chExt cx="3250" cy="517"/>
                </a:xfrm>
              </p:grpSpPr>
              <p:sp>
                <p:nvSpPr>
                  <p:cNvPr id="15388" name="Text Box 17"/>
                  <p:cNvSpPr txBox="1"/>
                  <p:nvPr/>
                </p:nvSpPr>
                <p:spPr>
                  <a:xfrm>
                    <a:off x="3840" y="13335"/>
                    <a:ext cx="1440" cy="340"/>
                  </a:xfrm>
                  <a:prstGeom prst="rect">
                    <a:avLst/>
                  </a:prstGeom>
                  <a:noFill/>
                  <a:ln w="9525">
                    <a:noFill/>
                  </a:ln>
                </p:spPr>
                <p:txBody>
                  <a:bodyPr lIns="18000" tIns="21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en-US" altLang="zh-CN" sz="1200" i="1" dirty="0">
                        <a:latin typeface="Calibri" panose="020F0502020204030204" pitchFamily="34" charset="0"/>
                      </a:rPr>
                      <a:t>n</a:t>
                    </a:r>
                    <a:r>
                      <a:rPr lang="en-US" altLang="zh-CN" sz="1200" dirty="0">
                        <a:latin typeface="Calibri" panose="020F0502020204030204" pitchFamily="34" charset="0"/>
                      </a:rPr>
                      <a:t>   </a:t>
                    </a:r>
                    <a:r>
                      <a:rPr lang="zh-CN" altLang="en-US" sz="1200" dirty="0">
                        <a:latin typeface="Calibri" panose="020F0502020204030204" pitchFamily="34" charset="0"/>
                      </a:rPr>
                      <a:t>相关   </a:t>
                    </a:r>
                    <a:r>
                      <a:rPr lang="en-US" altLang="zh-CN" sz="1200" dirty="0">
                        <a:latin typeface="Calibri" panose="020F0502020204030204" pitchFamily="34" charset="0"/>
                      </a:rPr>
                      <a:t>1..</a:t>
                    </a:r>
                    <a:r>
                      <a:rPr lang="en-US" altLang="zh-CN" sz="1200" i="1" dirty="0">
                        <a:latin typeface="Calibri" panose="020F0502020204030204" pitchFamily="34" charset="0"/>
                      </a:rPr>
                      <a:t>n</a:t>
                    </a:r>
                    <a:endParaRPr lang="zh-CN" altLang="zh-CN" sz="1200" dirty="0">
                      <a:latin typeface="Arial" panose="020B0604020202020204" pitchFamily="34" charset="0"/>
                    </a:endParaRPr>
                  </a:p>
                </p:txBody>
              </p:sp>
              <p:sp>
                <p:nvSpPr>
                  <p:cNvPr id="15389" name="Rectangle 18"/>
                  <p:cNvSpPr/>
                  <p:nvPr/>
                </p:nvSpPr>
                <p:spPr>
                  <a:xfrm>
                    <a:off x="2877" y="13455"/>
                    <a:ext cx="907" cy="397"/>
                  </a:xfrm>
                  <a:prstGeom prst="rect">
                    <a:avLst/>
                  </a:prstGeom>
                  <a:solidFill>
                    <a:srgbClr val="FFFFFF"/>
                  </a:solidFill>
                  <a:ln w="9525" cap="flat" cmpd="sng">
                    <a:solidFill>
                      <a:srgbClr val="000000"/>
                    </a:solidFill>
                    <a:prstDash val="solid"/>
                    <a:miter/>
                    <a:headEnd type="none" w="med" len="med"/>
                    <a:tailEnd type="none" w="med" len="med"/>
                  </a:ln>
                </p:spPr>
                <p:txBody>
                  <a:bodyPr lIns="18000" tIns="21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链接</a:t>
                    </a:r>
                    <a:endParaRPr lang="zh-CN" altLang="en-US" sz="1600" dirty="0">
                      <a:latin typeface="Times New Roman" panose="02020603050405020304" pitchFamily="18" charset="0"/>
                    </a:endParaRPr>
                  </a:p>
                  <a:p>
                    <a:pPr marL="0" lvl="0" indent="0" eaLnBrk="1" hangingPunct="1">
                      <a:spcBef>
                        <a:spcPct val="0"/>
                      </a:spcBef>
                      <a:buClrTx/>
                      <a:buSzTx/>
                      <a:buFontTx/>
                      <a:buNone/>
                    </a:pPr>
                    <a:endParaRPr lang="zh-CN" altLang="zh-CN" sz="1800" dirty="0">
                      <a:latin typeface="Arial" panose="020B0604020202020204" pitchFamily="34" charset="0"/>
                    </a:endParaRPr>
                  </a:p>
                </p:txBody>
              </p:sp>
              <p:sp>
                <p:nvSpPr>
                  <p:cNvPr id="15390" name="Rectangle 19"/>
                  <p:cNvSpPr/>
                  <p:nvPr/>
                </p:nvSpPr>
                <p:spPr>
                  <a:xfrm>
                    <a:off x="5220" y="13452"/>
                    <a:ext cx="907" cy="397"/>
                  </a:xfrm>
                  <a:prstGeom prst="rect">
                    <a:avLst/>
                  </a:prstGeom>
                  <a:solidFill>
                    <a:srgbClr val="FFFFFF"/>
                  </a:solidFill>
                  <a:ln w="9525" cap="flat" cmpd="sng">
                    <a:solidFill>
                      <a:srgbClr val="000000"/>
                    </a:solidFill>
                    <a:prstDash val="solid"/>
                    <a:miter/>
                    <a:headEnd type="none" w="med" len="med"/>
                    <a:tailEnd type="none" w="med" len="med"/>
                  </a:ln>
                </p:spPr>
                <p:txBody>
                  <a:bodyPr lIns="18000" tIns="21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对象</a:t>
                    </a:r>
                    <a:endParaRPr lang="zh-CN" altLang="en-US" sz="1600" dirty="0">
                      <a:latin typeface="Times New Roman" panose="02020603050405020304" pitchFamily="18" charset="0"/>
                    </a:endParaRPr>
                  </a:p>
                  <a:p>
                    <a:pPr marL="0" lvl="0" indent="0" eaLnBrk="1" hangingPunct="1">
                      <a:spcBef>
                        <a:spcPct val="0"/>
                      </a:spcBef>
                      <a:buClrTx/>
                      <a:buSzTx/>
                      <a:buFontTx/>
                      <a:buNone/>
                    </a:pPr>
                    <a:endParaRPr lang="zh-CN" altLang="zh-CN" sz="1800" dirty="0">
                      <a:latin typeface="Arial" panose="020B0604020202020204" pitchFamily="34" charset="0"/>
                    </a:endParaRPr>
                  </a:p>
                </p:txBody>
              </p:sp>
            </p:grpSp>
          </p:grpSp>
          <p:grpSp>
            <p:nvGrpSpPr>
              <p:cNvPr id="15370" name="Group 20"/>
              <p:cNvGrpSpPr/>
              <p:nvPr/>
            </p:nvGrpSpPr>
            <p:grpSpPr>
              <a:xfrm>
                <a:off x="3057" y="14153"/>
                <a:ext cx="3250" cy="517"/>
                <a:chOff x="3117" y="14183"/>
                <a:chExt cx="3250" cy="517"/>
              </a:xfrm>
            </p:grpSpPr>
            <p:grpSp>
              <p:nvGrpSpPr>
                <p:cNvPr id="15381" name="Group 21"/>
                <p:cNvGrpSpPr/>
                <p:nvPr/>
              </p:nvGrpSpPr>
              <p:grpSpPr>
                <a:xfrm>
                  <a:off x="3117" y="14183"/>
                  <a:ext cx="3250" cy="517"/>
                  <a:chOff x="2877" y="13335"/>
                  <a:chExt cx="3250" cy="517"/>
                </a:xfrm>
              </p:grpSpPr>
              <p:sp>
                <p:nvSpPr>
                  <p:cNvPr id="15383" name="Text Box 22"/>
                  <p:cNvSpPr txBox="1"/>
                  <p:nvPr/>
                </p:nvSpPr>
                <p:spPr>
                  <a:xfrm>
                    <a:off x="3840" y="13335"/>
                    <a:ext cx="1440" cy="340"/>
                  </a:xfrm>
                  <a:prstGeom prst="rect">
                    <a:avLst/>
                  </a:prstGeom>
                  <a:noFill/>
                  <a:ln w="9525">
                    <a:noFill/>
                  </a:ln>
                </p:spPr>
                <p:txBody>
                  <a:bodyPr lIns="18000" tIns="21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en-US" altLang="zh-CN" sz="1200" i="1" dirty="0">
                        <a:latin typeface="Calibri" panose="020F0502020204030204" pitchFamily="34" charset="0"/>
                      </a:rPr>
                      <a:t>n</a:t>
                    </a:r>
                    <a:r>
                      <a:rPr lang="en-US" altLang="zh-CN" sz="1200" dirty="0">
                        <a:latin typeface="Calibri" panose="020F0502020204030204" pitchFamily="34" charset="0"/>
                      </a:rPr>
                      <a:t>   </a:t>
                    </a:r>
                    <a:r>
                      <a:rPr lang="zh-CN" altLang="en-US" sz="1200" dirty="0">
                        <a:latin typeface="Calibri" panose="020F0502020204030204" pitchFamily="34" charset="0"/>
                      </a:rPr>
                      <a:t>相关   </a:t>
                    </a:r>
                    <a:r>
                      <a:rPr lang="en-US" altLang="zh-CN" sz="1200" dirty="0">
                        <a:latin typeface="Calibri" panose="020F0502020204030204" pitchFamily="34" charset="0"/>
                      </a:rPr>
                      <a:t>1..</a:t>
                    </a:r>
                    <a:r>
                      <a:rPr lang="en-US" altLang="zh-CN" sz="1200" i="1" dirty="0">
                        <a:latin typeface="Calibri" panose="020F0502020204030204" pitchFamily="34" charset="0"/>
                      </a:rPr>
                      <a:t>n</a:t>
                    </a:r>
                    <a:endParaRPr lang="zh-CN" altLang="zh-CN" sz="1200" dirty="0">
                      <a:latin typeface="Arial" panose="020B0604020202020204" pitchFamily="34" charset="0"/>
                    </a:endParaRPr>
                  </a:p>
                </p:txBody>
              </p:sp>
              <p:sp>
                <p:nvSpPr>
                  <p:cNvPr id="15384" name="Rectangle 23"/>
                  <p:cNvSpPr/>
                  <p:nvPr/>
                </p:nvSpPr>
                <p:spPr>
                  <a:xfrm>
                    <a:off x="2877" y="13455"/>
                    <a:ext cx="907" cy="397"/>
                  </a:xfrm>
                  <a:prstGeom prst="rect">
                    <a:avLst/>
                  </a:prstGeom>
                  <a:solidFill>
                    <a:srgbClr val="FFFFFF"/>
                  </a:solidFill>
                  <a:ln w="9525" cap="flat" cmpd="sng">
                    <a:solidFill>
                      <a:srgbClr val="000000"/>
                    </a:solidFill>
                    <a:prstDash val="solid"/>
                    <a:miter/>
                    <a:headEnd type="none" w="med" len="med"/>
                    <a:tailEnd type="none" w="med" len="med"/>
                  </a:ln>
                </p:spPr>
                <p:txBody>
                  <a:bodyPr lIns="18000" tIns="21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关联</a:t>
                    </a:r>
                    <a:endParaRPr lang="zh-CN" altLang="en-US" sz="1600" dirty="0">
                      <a:latin typeface="Times New Roman" panose="02020603050405020304" pitchFamily="18" charset="0"/>
                    </a:endParaRPr>
                  </a:p>
                  <a:p>
                    <a:pPr marL="0" lvl="0" indent="0" eaLnBrk="1" hangingPunct="1">
                      <a:spcBef>
                        <a:spcPct val="0"/>
                      </a:spcBef>
                      <a:buClrTx/>
                      <a:buSzTx/>
                      <a:buFontTx/>
                      <a:buNone/>
                    </a:pPr>
                    <a:endParaRPr lang="zh-CN" altLang="zh-CN" sz="1800" dirty="0">
                      <a:latin typeface="Arial" panose="020B0604020202020204" pitchFamily="34" charset="0"/>
                    </a:endParaRPr>
                  </a:p>
                </p:txBody>
              </p:sp>
              <p:sp>
                <p:nvSpPr>
                  <p:cNvPr id="15385" name="Rectangle 24"/>
                  <p:cNvSpPr/>
                  <p:nvPr/>
                </p:nvSpPr>
                <p:spPr>
                  <a:xfrm>
                    <a:off x="5220" y="13452"/>
                    <a:ext cx="907" cy="397"/>
                  </a:xfrm>
                  <a:prstGeom prst="rect">
                    <a:avLst/>
                  </a:prstGeom>
                  <a:solidFill>
                    <a:srgbClr val="FFFFFF"/>
                  </a:solidFill>
                  <a:ln w="9525" cap="flat" cmpd="sng">
                    <a:solidFill>
                      <a:srgbClr val="000000"/>
                    </a:solidFill>
                    <a:prstDash val="solid"/>
                    <a:miter/>
                    <a:headEnd type="none" w="med" len="med"/>
                    <a:tailEnd type="none" w="med" len="med"/>
                  </a:ln>
                </p:spPr>
                <p:txBody>
                  <a:bodyPr lIns="18000" tIns="21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类</a:t>
                    </a:r>
                    <a:endParaRPr lang="zh-CN" altLang="en-US" sz="1600" dirty="0">
                      <a:latin typeface="Times New Roman" panose="02020603050405020304" pitchFamily="18" charset="0"/>
                    </a:endParaRPr>
                  </a:p>
                  <a:p>
                    <a:pPr marL="0" lvl="0" indent="0" eaLnBrk="1" hangingPunct="1">
                      <a:spcBef>
                        <a:spcPct val="0"/>
                      </a:spcBef>
                      <a:buClrTx/>
                      <a:buSzTx/>
                      <a:buFontTx/>
                      <a:buNone/>
                    </a:pPr>
                    <a:endParaRPr lang="zh-CN" altLang="zh-CN" sz="1800" dirty="0">
                      <a:latin typeface="Arial" panose="020B0604020202020204" pitchFamily="34" charset="0"/>
                    </a:endParaRPr>
                  </a:p>
                </p:txBody>
              </p:sp>
            </p:grpSp>
            <p:sp>
              <p:nvSpPr>
                <p:cNvPr id="15382" name="Line 25"/>
                <p:cNvSpPr/>
                <p:nvPr/>
              </p:nvSpPr>
              <p:spPr>
                <a:xfrm>
                  <a:off x="4020" y="14529"/>
                  <a:ext cx="1440" cy="0"/>
                </a:xfrm>
                <a:prstGeom prst="line">
                  <a:avLst/>
                </a:prstGeom>
                <a:ln w="9525" cap="flat" cmpd="sng">
                  <a:solidFill>
                    <a:srgbClr val="000000"/>
                  </a:solidFill>
                  <a:prstDash val="solid"/>
                  <a:headEnd type="none" w="med" len="med"/>
                  <a:tailEnd type="none" w="med" len="med"/>
                </a:ln>
              </p:spPr>
            </p:sp>
          </p:grpSp>
          <p:grpSp>
            <p:nvGrpSpPr>
              <p:cNvPr id="15371" name="Group 26"/>
              <p:cNvGrpSpPr/>
              <p:nvPr/>
            </p:nvGrpSpPr>
            <p:grpSpPr>
              <a:xfrm>
                <a:off x="3057" y="13473"/>
                <a:ext cx="1238" cy="804"/>
                <a:chOff x="3057" y="13473"/>
                <a:chExt cx="1238" cy="804"/>
              </a:xfrm>
            </p:grpSpPr>
            <p:sp>
              <p:nvSpPr>
                <p:cNvPr id="15377" name="Text Box 27"/>
                <p:cNvSpPr txBox="1"/>
                <p:nvPr/>
              </p:nvSpPr>
              <p:spPr>
                <a:xfrm>
                  <a:off x="3057" y="13473"/>
                  <a:ext cx="363" cy="312"/>
                </a:xfrm>
                <a:prstGeom prst="rect">
                  <a:avLst/>
                </a:prstGeom>
                <a:noFill/>
                <a:ln w="9525">
                  <a:noFill/>
                </a:ln>
              </p:spPr>
              <p:txBody>
                <a:bodyPr lIns="18000" tIns="21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r" eaLnBrk="1" hangingPunct="1">
                    <a:spcBef>
                      <a:spcPct val="0"/>
                    </a:spcBef>
                    <a:buClrTx/>
                    <a:buSzTx/>
                    <a:buFontTx/>
                    <a:buNone/>
                  </a:pPr>
                  <a:r>
                    <a:rPr lang="en-US" altLang="zh-CN" sz="1600" i="1" dirty="0">
                      <a:latin typeface="Calibri" panose="020F0502020204030204" pitchFamily="34" charset="0"/>
                    </a:rPr>
                    <a:t>n</a:t>
                  </a:r>
                  <a:endParaRPr lang="zh-CN" altLang="zh-CN" sz="1600" dirty="0">
                    <a:latin typeface="Arial" panose="020B0604020202020204" pitchFamily="34" charset="0"/>
                  </a:endParaRPr>
                </a:p>
              </p:txBody>
            </p:sp>
            <p:sp>
              <p:nvSpPr>
                <p:cNvPr id="15378" name="Text Box 28"/>
                <p:cNvSpPr txBox="1"/>
                <p:nvPr/>
              </p:nvSpPr>
              <p:spPr>
                <a:xfrm>
                  <a:off x="3615" y="13764"/>
                  <a:ext cx="680" cy="340"/>
                </a:xfrm>
                <a:prstGeom prst="rect">
                  <a:avLst/>
                </a:prstGeom>
                <a:noFill/>
                <a:ln w="9525">
                  <a:noFill/>
                </a:ln>
              </p:spPr>
              <p:txBody>
                <a:bodyPr lIns="18000" tIns="21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400" dirty="0">
                      <a:latin typeface="Calibri" panose="020F0502020204030204" pitchFamily="34" charset="0"/>
                    </a:rPr>
                    <a:t>实例</a:t>
                  </a:r>
                  <a:endParaRPr lang="zh-CN" altLang="en-US" sz="1400" dirty="0">
                    <a:latin typeface="Arial" panose="020B0604020202020204" pitchFamily="34" charset="0"/>
                  </a:endParaRPr>
                </a:p>
              </p:txBody>
            </p:sp>
            <p:sp>
              <p:nvSpPr>
                <p:cNvPr id="15379" name="Line 29"/>
                <p:cNvSpPr/>
                <p:nvPr/>
              </p:nvSpPr>
              <p:spPr>
                <a:xfrm>
                  <a:off x="3525" y="13497"/>
                  <a:ext cx="0" cy="780"/>
                </a:xfrm>
                <a:prstGeom prst="line">
                  <a:avLst/>
                </a:prstGeom>
                <a:ln w="9525" cap="flat" cmpd="sng">
                  <a:solidFill>
                    <a:srgbClr val="000000"/>
                  </a:solidFill>
                  <a:prstDash val="solid"/>
                  <a:headEnd type="none" w="med" len="med"/>
                  <a:tailEnd type="none" w="med" len="med"/>
                </a:ln>
              </p:spPr>
            </p:sp>
            <p:sp>
              <p:nvSpPr>
                <p:cNvPr id="15380" name="Text Box 30"/>
                <p:cNvSpPr txBox="1"/>
                <p:nvPr/>
              </p:nvSpPr>
              <p:spPr>
                <a:xfrm>
                  <a:off x="3072" y="13950"/>
                  <a:ext cx="363" cy="312"/>
                </a:xfrm>
                <a:prstGeom prst="rect">
                  <a:avLst/>
                </a:prstGeom>
                <a:noFill/>
                <a:ln w="9525">
                  <a:noFill/>
                </a:ln>
              </p:spPr>
              <p:txBody>
                <a:bodyPr lIns="18000" tIns="21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r" eaLnBrk="1" hangingPunct="1">
                    <a:spcBef>
                      <a:spcPct val="0"/>
                    </a:spcBef>
                    <a:buClrTx/>
                    <a:buSzTx/>
                    <a:buFontTx/>
                    <a:buNone/>
                  </a:pPr>
                  <a:r>
                    <a:rPr lang="en-US" altLang="zh-CN" sz="1600" dirty="0">
                      <a:latin typeface="Calibri" panose="020F0502020204030204" pitchFamily="34" charset="0"/>
                    </a:rPr>
                    <a:t>1</a:t>
                  </a:r>
                  <a:endParaRPr lang="zh-CN" altLang="zh-CN" sz="1600" dirty="0">
                    <a:latin typeface="Arial" panose="020B0604020202020204" pitchFamily="34" charset="0"/>
                  </a:endParaRPr>
                </a:p>
              </p:txBody>
            </p:sp>
          </p:grpSp>
          <p:grpSp>
            <p:nvGrpSpPr>
              <p:cNvPr id="15372" name="Group 31"/>
              <p:cNvGrpSpPr/>
              <p:nvPr/>
            </p:nvGrpSpPr>
            <p:grpSpPr>
              <a:xfrm>
                <a:off x="5161" y="13482"/>
                <a:ext cx="1469" cy="804"/>
                <a:chOff x="2826" y="13473"/>
                <a:chExt cx="1469" cy="804"/>
              </a:xfrm>
            </p:grpSpPr>
            <p:sp>
              <p:nvSpPr>
                <p:cNvPr id="15373" name="Text Box 32"/>
                <p:cNvSpPr txBox="1"/>
                <p:nvPr/>
              </p:nvSpPr>
              <p:spPr>
                <a:xfrm>
                  <a:off x="3057" y="13473"/>
                  <a:ext cx="363" cy="312"/>
                </a:xfrm>
                <a:prstGeom prst="rect">
                  <a:avLst/>
                </a:prstGeom>
                <a:noFill/>
                <a:ln w="9525">
                  <a:noFill/>
                </a:ln>
              </p:spPr>
              <p:txBody>
                <a:bodyPr lIns="18000" tIns="21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r" eaLnBrk="1" hangingPunct="1">
                    <a:spcBef>
                      <a:spcPct val="0"/>
                    </a:spcBef>
                    <a:buClrTx/>
                    <a:buSzTx/>
                    <a:buFontTx/>
                    <a:buNone/>
                  </a:pPr>
                  <a:r>
                    <a:rPr lang="en-US" altLang="zh-CN" sz="1800" dirty="0">
                      <a:latin typeface="Calibri" panose="020F0502020204030204" pitchFamily="34" charset="0"/>
                    </a:rPr>
                    <a:t>n</a:t>
                  </a:r>
                  <a:endParaRPr lang="zh-CN" altLang="zh-CN" sz="1800" dirty="0">
                    <a:latin typeface="Arial" panose="020B0604020202020204" pitchFamily="34" charset="0"/>
                  </a:endParaRPr>
                </a:p>
              </p:txBody>
            </p:sp>
            <p:sp>
              <p:nvSpPr>
                <p:cNvPr id="15374" name="Text Box 33"/>
                <p:cNvSpPr txBox="1"/>
                <p:nvPr/>
              </p:nvSpPr>
              <p:spPr>
                <a:xfrm>
                  <a:off x="3615" y="13764"/>
                  <a:ext cx="680" cy="340"/>
                </a:xfrm>
                <a:prstGeom prst="rect">
                  <a:avLst/>
                </a:prstGeom>
                <a:noFill/>
                <a:ln w="9525">
                  <a:noFill/>
                </a:ln>
              </p:spPr>
              <p:txBody>
                <a:bodyPr lIns="18000" tIns="21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400" dirty="0">
                      <a:latin typeface="Calibri" panose="020F0502020204030204" pitchFamily="34" charset="0"/>
                    </a:rPr>
                    <a:t>实例</a:t>
                  </a:r>
                  <a:endParaRPr lang="zh-CN" altLang="en-US" sz="1400" dirty="0">
                    <a:latin typeface="Arial" panose="020B0604020202020204" pitchFamily="34" charset="0"/>
                  </a:endParaRPr>
                </a:p>
              </p:txBody>
            </p:sp>
            <p:sp>
              <p:nvSpPr>
                <p:cNvPr id="15375" name="Line 34"/>
                <p:cNvSpPr/>
                <p:nvPr/>
              </p:nvSpPr>
              <p:spPr>
                <a:xfrm>
                  <a:off x="3525" y="13497"/>
                  <a:ext cx="0" cy="780"/>
                </a:xfrm>
                <a:prstGeom prst="line">
                  <a:avLst/>
                </a:prstGeom>
                <a:ln w="9525" cap="flat" cmpd="sng">
                  <a:solidFill>
                    <a:srgbClr val="000000"/>
                  </a:solidFill>
                  <a:prstDash val="solid"/>
                  <a:headEnd type="none" w="med" len="med"/>
                  <a:tailEnd type="none" w="med" len="med"/>
                </a:ln>
              </p:spPr>
            </p:sp>
            <p:sp>
              <p:nvSpPr>
                <p:cNvPr id="15376" name="Text Box 35"/>
                <p:cNvSpPr txBox="1"/>
                <p:nvPr/>
              </p:nvSpPr>
              <p:spPr>
                <a:xfrm>
                  <a:off x="2826" y="13946"/>
                  <a:ext cx="660" cy="316"/>
                </a:xfrm>
                <a:prstGeom prst="rect">
                  <a:avLst/>
                </a:prstGeom>
                <a:noFill/>
                <a:ln w="9525">
                  <a:noFill/>
                </a:ln>
              </p:spPr>
              <p:txBody>
                <a:bodyPr lIns="18000" tIns="21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r" eaLnBrk="1" hangingPunct="1">
                    <a:spcBef>
                      <a:spcPct val="0"/>
                    </a:spcBef>
                    <a:buClrTx/>
                    <a:buSzTx/>
                    <a:buFontTx/>
                    <a:buNone/>
                  </a:pPr>
                  <a:r>
                    <a:rPr lang="en-US" altLang="zh-CN" sz="1400" dirty="0">
                      <a:latin typeface="Calibri" panose="020F0502020204030204" pitchFamily="34" charset="0"/>
                    </a:rPr>
                    <a:t>1..</a:t>
                  </a:r>
                  <a:r>
                    <a:rPr lang="en-US" altLang="zh-CN" sz="1400" i="1" dirty="0">
                      <a:latin typeface="Calibri" panose="020F0502020204030204" pitchFamily="34" charset="0"/>
                    </a:rPr>
                    <a:t>n</a:t>
                  </a:r>
                  <a:endParaRPr lang="zh-CN" altLang="zh-CN" sz="1400" dirty="0">
                    <a:latin typeface="Arial" panose="020B0604020202020204" pitchFamily="34" charset="0"/>
                  </a:endParaRPr>
                </a:p>
              </p:txBody>
            </p:sp>
          </p:grpSp>
        </p:grpSp>
      </p:gr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57200" y="704215"/>
            <a:ext cx="8305800" cy="687705"/>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000" b="0" i="0" u="none" strike="noStrike" kern="1200" cap="none" spc="0" normalizeH="0" baseline="0" noProof="0" dirty="0" smtClean="0">
                <a:ln>
                  <a:noFill/>
                </a:ln>
                <a:solidFill>
                  <a:schemeClr val="tx2"/>
                </a:solidFill>
                <a:effectLst/>
                <a:uLnTx/>
                <a:uFillTx/>
                <a:latin typeface="+mj-lt"/>
                <a:ea typeface="+mj-ea"/>
                <a:cs typeface="+mj-cs"/>
              </a:rPr>
              <a:t>区别历史价格和当前价格</a:t>
            </a:r>
            <a:endParaRPr kumimoji="0" lang="zh-CN" altLang="en-US" sz="4000" b="0" i="0" u="none" strike="noStrike" kern="1200" cap="none" spc="0" normalizeH="0" baseline="0" noProof="0" dirty="0">
              <a:ln>
                <a:noFill/>
              </a:ln>
              <a:solidFill>
                <a:schemeClr val="tx2"/>
              </a:solidFill>
              <a:effectLst/>
              <a:uLnTx/>
              <a:uFillTx/>
              <a:latin typeface="+mj-lt"/>
              <a:ea typeface="+mj-ea"/>
              <a:cs typeface="+mj-cs"/>
            </a:endParaRPr>
          </a:p>
        </p:txBody>
      </p:sp>
      <p:pic>
        <p:nvPicPr>
          <p:cNvPr id="135171" name="Picture 2"/>
          <p:cNvPicPr>
            <a:picLocks noChangeAspect="1"/>
          </p:cNvPicPr>
          <p:nvPr/>
        </p:nvPicPr>
        <p:blipFill>
          <a:blip r:embed="rId1"/>
          <a:stretch>
            <a:fillRect/>
          </a:stretch>
        </p:blipFill>
        <p:spPr>
          <a:xfrm>
            <a:off x="683260" y="1750060"/>
            <a:ext cx="7679055" cy="3489325"/>
          </a:xfrm>
          <a:prstGeom prst="rect">
            <a:avLst/>
          </a:prstGeom>
          <a:noFill/>
          <a:ln w="9525">
            <a:noFill/>
          </a:ln>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标题 1"/>
          <p:cNvSpPr>
            <a:spLocks noGrp="1"/>
          </p:cNvSpPr>
          <p:nvPr>
            <p:ph type="title"/>
          </p:nvPr>
        </p:nvSpPr>
        <p:spPr>
          <a:xfrm>
            <a:off x="457200" y="704850"/>
            <a:ext cx="8229600" cy="875030"/>
          </a:xfrm>
        </p:spPr>
        <p:txBody>
          <a:bodyPr vert="horz" wrap="square" lIns="0" tIns="45720" rIns="0" bIns="0" anchor="b" anchorCtr="0"/>
          <a:p>
            <a:pPr eaLnBrk="1" hangingPunct="1"/>
            <a:r>
              <a:rPr lang="en-US" altLang="zh-CN" dirty="0"/>
              <a:t>6.</a:t>
            </a:r>
            <a:r>
              <a:rPr lang="zh-CN" altLang="en-US" dirty="0"/>
              <a:t>组织模型</a:t>
            </a:r>
            <a:endParaRPr lang="zh-CN" altLang="en-US" dirty="0"/>
          </a:p>
        </p:txBody>
      </p:sp>
      <p:sp>
        <p:nvSpPr>
          <p:cNvPr id="136195" name="内容占位符 2"/>
          <p:cNvSpPr>
            <a:spLocks noGrp="1"/>
          </p:cNvSpPr>
          <p:nvPr>
            <p:ph idx="1"/>
          </p:nvPr>
        </p:nvSpPr>
        <p:spPr/>
        <p:txBody>
          <a:bodyPr vert="horz" wrap="square" lIns="91440" tIns="45720" rIns="91440" bIns="45720" anchor="t" anchorCtr="0"/>
          <a:p>
            <a:pPr eaLnBrk="1" hangingPunct="1"/>
            <a:r>
              <a:rPr lang="zh-CN" altLang="en-US" dirty="0"/>
              <a:t>将领域模型划分成包结构时，将满足下述条件的元素放在一起：</a:t>
            </a:r>
            <a:endParaRPr lang="en-US" altLang="zh-CN" dirty="0"/>
          </a:p>
          <a:p>
            <a:pPr lvl="1" eaLnBrk="1" hangingPunct="1"/>
            <a:r>
              <a:rPr lang="zh-CN" altLang="en-US" dirty="0"/>
              <a:t>在同一个主题领域，概念或目标密切相关的元素；</a:t>
            </a:r>
            <a:endParaRPr lang="en-US" altLang="zh-CN" dirty="0"/>
          </a:p>
          <a:p>
            <a:pPr lvl="1" eaLnBrk="1" hangingPunct="1"/>
            <a:r>
              <a:rPr lang="zh-CN" altLang="en-US" dirty="0"/>
              <a:t>在同一个类层次结构中的关系；</a:t>
            </a:r>
            <a:endParaRPr lang="en-US" altLang="zh-CN" dirty="0"/>
          </a:p>
          <a:p>
            <a:pPr lvl="1" eaLnBrk="1" hangingPunct="1"/>
            <a:r>
              <a:rPr lang="zh-CN" altLang="en-US" dirty="0"/>
              <a:t>参与同一个用例的元素；</a:t>
            </a:r>
            <a:endParaRPr lang="en-US" altLang="zh-CN" dirty="0"/>
          </a:p>
          <a:p>
            <a:pPr lvl="1" eaLnBrk="1" hangingPunct="1"/>
            <a:r>
              <a:rPr lang="zh-CN" altLang="en-US" dirty="0"/>
              <a:t>有很强的关联性的元素。</a:t>
            </a:r>
            <a:endParaRPr lang="en-US" altLang="zh-CN" dirty="0"/>
          </a:p>
          <a:p>
            <a:pPr eaLnBrk="1" hangingPunct="1"/>
            <a:r>
              <a:rPr lang="zh-CN" altLang="en-US" dirty="0"/>
              <a:t>例如，在</a:t>
            </a:r>
            <a:r>
              <a:rPr lang="en-US" altLang="zh-CN" dirty="0"/>
              <a:t>POS</a:t>
            </a:r>
            <a:r>
              <a:rPr lang="zh-CN" altLang="en-US" dirty="0"/>
              <a:t>机系统领域模型中包的结构</a:t>
            </a:r>
            <a:endParaRPr lang="zh-CN" altLang="en-U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57200" y="704215"/>
            <a:ext cx="8305800" cy="89027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POS</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机系统包</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结构</a:t>
            </a:r>
            <a:endParaRPr kumimoji="0" lang="zh-CN" altLang="en-US" sz="5000" b="0"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137219" name="Picture 2"/>
          <p:cNvPicPr>
            <a:picLocks noChangeAspect="1"/>
          </p:cNvPicPr>
          <p:nvPr/>
        </p:nvPicPr>
        <p:blipFill>
          <a:blip r:embed="rId1"/>
          <a:stretch>
            <a:fillRect/>
          </a:stretch>
        </p:blipFill>
        <p:spPr>
          <a:xfrm>
            <a:off x="1115378" y="1916748"/>
            <a:ext cx="6208712" cy="3357562"/>
          </a:xfrm>
          <a:prstGeom prst="rect">
            <a:avLst/>
          </a:prstGeom>
          <a:noFill/>
          <a:ln w="9525">
            <a:noFill/>
          </a:ln>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57200" y="704215"/>
            <a:ext cx="8305800" cy="71628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包嵌套</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38243" name="Picture 2"/>
          <p:cNvPicPr>
            <a:picLocks noChangeAspect="1"/>
          </p:cNvPicPr>
          <p:nvPr/>
        </p:nvPicPr>
        <p:blipFill>
          <a:blip r:embed="rId1"/>
          <a:stretch>
            <a:fillRect/>
          </a:stretch>
        </p:blipFill>
        <p:spPr>
          <a:xfrm>
            <a:off x="1000125" y="1857375"/>
            <a:ext cx="6662738" cy="3929063"/>
          </a:xfrm>
          <a:prstGeom prst="rect">
            <a:avLst/>
          </a:prstGeom>
          <a:noFill/>
          <a:ln w="9525">
            <a:noFill/>
          </a:ln>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6" name="标题 1"/>
          <p:cNvSpPr>
            <a:spLocks noGrp="1"/>
          </p:cNvSpPr>
          <p:nvPr>
            <p:ph type="title"/>
          </p:nvPr>
        </p:nvSpPr>
        <p:spPr>
          <a:xfrm>
            <a:off x="457200" y="704850"/>
            <a:ext cx="8229600" cy="848995"/>
          </a:xfrm>
        </p:spPr>
        <p:txBody>
          <a:bodyPr vert="horz" wrap="square" lIns="0" tIns="45720" rIns="0" bIns="0" anchor="b" anchorCtr="0"/>
          <a:p>
            <a:pPr eaLnBrk="1" hangingPunct="1"/>
            <a:r>
              <a:rPr lang="en-US" altLang="zh-CN" sz="4400" b="1" dirty="0"/>
              <a:t>9.4.2</a:t>
            </a:r>
            <a:r>
              <a:rPr lang="zh-CN" altLang="en-US" sz="4400" b="1" dirty="0"/>
              <a:t>逻辑架构精化与设计</a:t>
            </a:r>
            <a:r>
              <a:rPr lang="zh-CN" altLang="en-US" sz="4400" b="1" dirty="0"/>
              <a:t>模式</a:t>
            </a:r>
            <a:endParaRPr lang="zh-CN" altLang="en-US" sz="4400" b="1" dirty="0"/>
          </a:p>
        </p:txBody>
      </p:sp>
      <p:sp>
        <p:nvSpPr>
          <p:cNvPr id="139267" name="内容占位符 2"/>
          <p:cNvSpPr>
            <a:spLocks noGrp="1"/>
          </p:cNvSpPr>
          <p:nvPr>
            <p:ph idx="1"/>
          </p:nvPr>
        </p:nvSpPr>
        <p:spPr/>
        <p:txBody>
          <a:bodyPr vert="horz" wrap="square" lIns="91440" tIns="45720" rIns="91440" bIns="45720" anchor="t" anchorCtr="0"/>
          <a:p>
            <a:pPr eaLnBrk="1" hangingPunct="1"/>
            <a:r>
              <a:rPr lang="zh-CN" altLang="en-US" dirty="0"/>
              <a:t>在逻辑架构精化设计中主要更细化各层内部元素、层与层之间关系和分层架构中一些模式的应用。</a:t>
            </a:r>
            <a:endParaRPr lang="en-US" altLang="zh-CN" dirty="0"/>
          </a:p>
          <a:p>
            <a:pPr eaLnBrk="1" hangingPunct="1"/>
            <a:r>
              <a:rPr lang="zh-CN" altLang="en-US" dirty="0"/>
              <a:t>遵循模型</a:t>
            </a:r>
            <a:r>
              <a:rPr lang="en-US" altLang="zh-CN" dirty="0"/>
              <a:t>-</a:t>
            </a:r>
            <a:r>
              <a:rPr lang="zh-CN" altLang="en-US" dirty="0"/>
              <a:t>视图</a:t>
            </a:r>
            <a:r>
              <a:rPr lang="en-US" altLang="zh-CN" dirty="0"/>
              <a:t>-</a:t>
            </a:r>
            <a:r>
              <a:rPr lang="zh-CN" altLang="en-US" dirty="0"/>
              <a:t>控制器（</a:t>
            </a:r>
            <a:r>
              <a:rPr lang="en-US" altLang="zh-CN" dirty="0"/>
              <a:t>MVC</a:t>
            </a:r>
            <a:r>
              <a:rPr lang="zh-CN" altLang="en-US" dirty="0"/>
              <a:t>）三层模型。在精化逻辑模型时首先要进一步指出个系统层之间、包之间的关系。</a:t>
            </a:r>
            <a:endParaRPr lang="zh-CN" altLang="en-US" dirty="0"/>
          </a:p>
          <a:p>
            <a:pPr eaLnBrk="1" hangingPunct="1"/>
            <a:r>
              <a:rPr lang="zh-CN" altLang="en-US" dirty="0"/>
              <a:t>可以用依赖线来表达包或者包内类型之间的耦合。</a:t>
            </a:r>
            <a:endParaRPr lang="en-US" altLang="zh-CN" dirty="0"/>
          </a:p>
          <a:p>
            <a:pPr eaLnBrk="1" hangingPunct="1"/>
            <a:r>
              <a:rPr lang="zh-CN" altLang="en-US" dirty="0"/>
              <a:t>依赖线可以由一个包发出</a:t>
            </a:r>
            <a:endParaRPr lang="en-US" altLang="zh-CN" dirty="0"/>
          </a:p>
          <a:p>
            <a:pPr eaLnBrk="1" hangingPunct="1"/>
            <a:r>
              <a:rPr lang="zh-CN" altLang="en-US" dirty="0"/>
              <a:t>例如在</a:t>
            </a:r>
            <a:r>
              <a:rPr lang="en-US" altLang="zh-CN" dirty="0"/>
              <a:t>POS</a:t>
            </a:r>
            <a:r>
              <a:rPr lang="zh-CN" altLang="en-US" dirty="0"/>
              <a:t>机系统中从</a:t>
            </a:r>
            <a:r>
              <a:rPr lang="en-US" altLang="zh-CN" dirty="0"/>
              <a:t>Sale</a:t>
            </a:r>
            <a:r>
              <a:rPr lang="zh-CN" altLang="en-US" dirty="0"/>
              <a:t>包指向</a:t>
            </a:r>
            <a:r>
              <a:rPr lang="en-US" altLang="zh-CN" dirty="0"/>
              <a:t>POSRuleEngineFacade</a:t>
            </a:r>
            <a:r>
              <a:rPr lang="zh-CN" altLang="en-US" dirty="0"/>
              <a:t>类，从</a:t>
            </a:r>
            <a:r>
              <a:rPr lang="en-US" altLang="zh-CN" dirty="0"/>
              <a:t>Domain</a:t>
            </a:r>
            <a:r>
              <a:rPr lang="zh-CN" altLang="en-US" dirty="0"/>
              <a:t>包指向</a:t>
            </a:r>
            <a:r>
              <a:rPr lang="en-US" altLang="zh-CN" dirty="0"/>
              <a:t>Log4J</a:t>
            </a:r>
            <a:r>
              <a:rPr lang="zh-CN" altLang="en-US" dirty="0"/>
              <a:t>包。</a:t>
            </a:r>
            <a:endParaRPr lang="zh-CN" alt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0290" name="Picture 2"/>
          <p:cNvPicPr>
            <a:picLocks noChangeAspect="1"/>
          </p:cNvPicPr>
          <p:nvPr/>
        </p:nvPicPr>
        <p:blipFill>
          <a:blip r:embed="rId1"/>
          <a:stretch>
            <a:fillRect/>
          </a:stretch>
        </p:blipFill>
        <p:spPr>
          <a:xfrm>
            <a:off x="1214438" y="0"/>
            <a:ext cx="6786562" cy="6858000"/>
          </a:xfrm>
          <a:prstGeom prst="rect">
            <a:avLst/>
          </a:prstGeom>
          <a:noFill/>
          <a:ln w="9525">
            <a:noFill/>
          </a:ln>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57200" y="704215"/>
            <a:ext cx="8305800" cy="72771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层次</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模型</a:t>
            </a:r>
            <a:endParaRPr kumimoji="0" lang="zh-CN" altLang="en-US" sz="5000" b="0"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141315" name="Picture 2"/>
          <p:cNvPicPr>
            <a:picLocks noChangeAspect="1"/>
          </p:cNvPicPr>
          <p:nvPr/>
        </p:nvPicPr>
        <p:blipFill>
          <a:blip r:embed="rId1"/>
          <a:stretch>
            <a:fillRect/>
          </a:stretch>
        </p:blipFill>
        <p:spPr>
          <a:xfrm>
            <a:off x="928688" y="2000250"/>
            <a:ext cx="6643687" cy="3960813"/>
          </a:xfrm>
          <a:prstGeom prst="rect">
            <a:avLst/>
          </a:prstGeom>
          <a:noFill/>
          <a:ln w="9525">
            <a:noFill/>
          </a:ln>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57200" y="704215"/>
            <a:ext cx="8305800" cy="743585"/>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445" b="0" i="0" u="none" strike="noStrike" kern="1200" cap="none" spc="0" normalizeH="0" baseline="0" noProof="0" dirty="0" smtClean="0">
                <a:ln>
                  <a:noFill/>
                </a:ln>
                <a:solidFill>
                  <a:schemeClr val="tx2"/>
                </a:solidFill>
                <a:effectLst/>
                <a:uLnTx/>
                <a:uFillTx/>
                <a:latin typeface="+mj-lt"/>
                <a:ea typeface="+mj-ea"/>
                <a:cs typeface="+mj-cs"/>
              </a:rPr>
              <a:t>2.</a:t>
            </a:r>
            <a:r>
              <a:rPr kumimoji="0" lang="zh-CN" altLang="en-US" sz="4445" b="0" i="0" u="none" strike="noStrike" kern="1200" cap="none" spc="0" normalizeH="0" baseline="0" noProof="0" dirty="0" smtClean="0">
                <a:ln>
                  <a:noFill/>
                </a:ln>
                <a:solidFill>
                  <a:schemeClr val="tx2"/>
                </a:solidFill>
                <a:effectLst/>
                <a:uLnTx/>
                <a:uFillTx/>
                <a:latin typeface="+mj-lt"/>
                <a:ea typeface="+mj-ea"/>
                <a:cs typeface="+mj-cs"/>
              </a:rPr>
              <a:t>架构</a:t>
            </a:r>
            <a:r>
              <a:rPr kumimoji="0" lang="zh-CN" altLang="en-US" sz="4445" b="0" i="0" u="none" strike="noStrike" kern="1200" cap="none" spc="0" normalizeH="0" baseline="0" noProof="0" dirty="0" smtClean="0">
                <a:ln>
                  <a:noFill/>
                </a:ln>
                <a:solidFill>
                  <a:schemeClr val="tx2"/>
                </a:solidFill>
                <a:effectLst/>
                <a:uLnTx/>
                <a:uFillTx/>
                <a:latin typeface="+mj-lt"/>
                <a:ea typeface="+mj-ea"/>
                <a:cs typeface="+mj-cs"/>
              </a:rPr>
              <a:t>设计与模式：外观和控制器</a:t>
            </a:r>
            <a:endParaRPr kumimoji="0" lang="zh-CN" altLang="en-US" sz="4445" b="0" i="0" u="none" strike="noStrike" kern="1200" cap="none" spc="0" normalizeH="0" baseline="0" noProof="0" dirty="0">
              <a:ln>
                <a:noFill/>
              </a:ln>
              <a:solidFill>
                <a:schemeClr val="tx2"/>
              </a:solidFill>
              <a:effectLst/>
              <a:uLnTx/>
              <a:uFillTx/>
              <a:latin typeface="+mj-lt"/>
              <a:ea typeface="+mj-ea"/>
              <a:cs typeface="+mj-cs"/>
            </a:endParaRPr>
          </a:p>
        </p:txBody>
      </p:sp>
      <p:pic>
        <p:nvPicPr>
          <p:cNvPr id="142339" name="Picture 2"/>
          <p:cNvPicPr>
            <a:picLocks noChangeAspect="1"/>
          </p:cNvPicPr>
          <p:nvPr/>
        </p:nvPicPr>
        <p:blipFill>
          <a:blip r:embed="rId1"/>
          <a:stretch>
            <a:fillRect/>
          </a:stretch>
        </p:blipFill>
        <p:spPr>
          <a:xfrm>
            <a:off x="1115695" y="1844993"/>
            <a:ext cx="6500813" cy="4338637"/>
          </a:xfrm>
          <a:prstGeom prst="rect">
            <a:avLst/>
          </a:prstGeom>
          <a:noFill/>
          <a:ln w="9525">
            <a:noFill/>
          </a:ln>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445" b="0" i="0" u="none" strike="noStrike" kern="1200" cap="none" spc="0" normalizeH="0" baseline="0" noProof="0" dirty="0" smtClean="0">
                <a:ln>
                  <a:noFill/>
                </a:ln>
                <a:solidFill>
                  <a:schemeClr val="tx2"/>
                </a:solidFill>
                <a:effectLst/>
                <a:uLnTx/>
                <a:uFillTx/>
                <a:latin typeface="+mj-lt"/>
                <a:ea typeface="+mj-ea"/>
                <a:cs typeface="+mj-cs"/>
              </a:rPr>
              <a:t>设计模式：模型</a:t>
            </a:r>
            <a:r>
              <a:rPr kumimoji="0" lang="en-US" sz="4445" b="0" i="0" u="none" strike="noStrike" kern="1200" cap="none" spc="0" normalizeH="0" baseline="0" noProof="0" dirty="0" smtClean="0">
                <a:ln>
                  <a:noFill/>
                </a:ln>
                <a:solidFill>
                  <a:schemeClr val="tx2"/>
                </a:solidFill>
                <a:effectLst/>
                <a:uLnTx/>
                <a:uFillTx/>
                <a:latin typeface="+mj-lt"/>
                <a:ea typeface="+mj-ea"/>
                <a:cs typeface="+mj-cs"/>
              </a:rPr>
              <a:t>-</a:t>
            </a:r>
            <a:r>
              <a:rPr kumimoji="0" lang="zh-CN" altLang="en-US" sz="4445" b="0" i="0" u="none" strike="noStrike" kern="1200" cap="none" spc="0" normalizeH="0" baseline="0" noProof="0" dirty="0" smtClean="0">
                <a:ln>
                  <a:noFill/>
                </a:ln>
                <a:solidFill>
                  <a:schemeClr val="tx2"/>
                </a:solidFill>
                <a:effectLst/>
                <a:uLnTx/>
                <a:uFillTx/>
                <a:latin typeface="+mj-lt"/>
                <a:ea typeface="+mj-ea"/>
                <a:cs typeface="+mj-cs"/>
              </a:rPr>
              <a:t>视图分离和“向上”通信</a:t>
            </a:r>
            <a:endParaRPr kumimoji="0" lang="zh-CN" altLang="en-US" sz="4445" b="0" i="0" u="none" strike="noStrike" kern="1200" cap="none" spc="0" normalizeH="0" baseline="0" noProof="0" dirty="0">
              <a:ln>
                <a:noFill/>
              </a:ln>
              <a:solidFill>
                <a:schemeClr val="tx2"/>
              </a:solidFill>
              <a:effectLst/>
              <a:uLnTx/>
              <a:uFillTx/>
              <a:latin typeface="+mj-lt"/>
              <a:ea typeface="+mj-ea"/>
              <a:cs typeface="+mj-cs"/>
            </a:endParaRPr>
          </a:p>
        </p:txBody>
      </p:sp>
      <p:pic>
        <p:nvPicPr>
          <p:cNvPr id="143363" name="Picture 2"/>
          <p:cNvPicPr>
            <a:picLocks noChangeAspect="1"/>
          </p:cNvPicPr>
          <p:nvPr/>
        </p:nvPicPr>
        <p:blipFill>
          <a:blip r:embed="rId1"/>
          <a:stretch>
            <a:fillRect/>
          </a:stretch>
        </p:blipFill>
        <p:spPr>
          <a:xfrm>
            <a:off x="1000125" y="2143125"/>
            <a:ext cx="6823075" cy="3786188"/>
          </a:xfrm>
          <a:prstGeom prst="rect">
            <a:avLst/>
          </a:prstGeom>
          <a:noFill/>
          <a:ln w="9525">
            <a:noFill/>
          </a:ln>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6" name="标题 1"/>
          <p:cNvSpPr>
            <a:spLocks noGrp="1"/>
          </p:cNvSpPr>
          <p:nvPr>
            <p:ph type="title"/>
          </p:nvPr>
        </p:nvSpPr>
        <p:spPr/>
        <p:txBody>
          <a:bodyPr vert="horz" wrap="square" lIns="0" tIns="45720" rIns="0" bIns="0" anchor="b" anchorCtr="0"/>
          <a:p>
            <a:pPr eaLnBrk="1" hangingPunct="1"/>
            <a:r>
              <a:rPr lang="zh-CN" altLang="en-US" b="1" dirty="0"/>
              <a:t>分层设计</a:t>
            </a:r>
            <a:endParaRPr lang="zh-CN" altLang="en-US" dirty="0"/>
          </a:p>
        </p:txBody>
      </p:sp>
      <p:sp>
        <p:nvSpPr>
          <p:cNvPr id="144387" name="内容占位符 2"/>
          <p:cNvSpPr>
            <a:spLocks noGrp="1"/>
          </p:cNvSpPr>
          <p:nvPr>
            <p:ph idx="1"/>
          </p:nvPr>
        </p:nvSpPr>
        <p:spPr/>
        <p:txBody>
          <a:bodyPr vert="horz" wrap="square" lIns="91440" tIns="45720" rIns="91440" bIns="45720" anchor="t" anchorCtr="0"/>
          <a:p>
            <a:pPr eaLnBrk="1" hangingPunct="1"/>
            <a:r>
              <a:rPr lang="zh-CN" altLang="en-US" dirty="0"/>
              <a:t>包在水平和垂直划分上的功能性内聚</a:t>
            </a:r>
            <a:endParaRPr lang="zh-CN" altLang="en-US" dirty="0"/>
          </a:p>
          <a:p>
            <a:pPr eaLnBrk="1" hangingPunct="1"/>
            <a:r>
              <a:rPr lang="zh-CN" altLang="en-US" dirty="0"/>
              <a:t>由一族接口组成的包</a:t>
            </a:r>
            <a:endParaRPr lang="zh-CN" altLang="en-US" dirty="0"/>
          </a:p>
          <a:p>
            <a:pPr eaLnBrk="1" hangingPunct="1"/>
            <a:r>
              <a:rPr lang="zh-CN" altLang="en-US" dirty="0"/>
              <a:t>正式包和聚集不稳定类的包</a:t>
            </a:r>
            <a:endParaRPr lang="zh-CN" altLang="en-US" dirty="0"/>
          </a:p>
          <a:p>
            <a:pPr eaLnBrk="1" hangingPunct="1"/>
            <a:r>
              <a:rPr lang="zh-CN" altLang="en-US" dirty="0"/>
              <a:t>职责越多的包越需要稳定</a:t>
            </a:r>
            <a:endParaRPr lang="zh-CN" altLang="en-US" dirty="0"/>
          </a:p>
          <a:p>
            <a:pPr eaLnBrk="1" hangingPunct="1"/>
            <a:r>
              <a:rPr lang="zh-CN" altLang="en-US" dirty="0"/>
              <a:t>将不相关的类型分离出去</a:t>
            </a:r>
            <a:endParaRPr lang="zh-CN" altLang="en-US" dirty="0"/>
          </a:p>
          <a:p>
            <a:pPr eaLnBrk="1" hangingPunct="1"/>
            <a:r>
              <a:rPr lang="zh-CN" altLang="en-US" dirty="0"/>
              <a:t>使用工厂模式减少对具体包的依赖</a:t>
            </a:r>
            <a:endParaRPr lang="zh-CN" altLang="en-US" dirty="0"/>
          </a:p>
          <a:p>
            <a:pPr eaLnBrk="1" hangingPunct="1"/>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p:txBody>
          <a:bodyPr vert="horz" wrap="square" lIns="0" tIns="45720" rIns="0" bIns="0" anchor="b" anchorCtr="0"/>
          <a:p>
            <a:pPr eaLnBrk="1" hangingPunct="1"/>
            <a:r>
              <a:rPr lang="en-US" altLang="zh-CN" b="1" dirty="0"/>
              <a:t>UML</a:t>
            </a:r>
            <a:r>
              <a:rPr lang="zh-CN" altLang="en-US" b="1" dirty="0"/>
              <a:t>视图</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850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主要是用来描述模型的。它可以从不同视角为系统建模，形成不同的视图（</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View</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）。每个视图是系统完整描述中的一个抽象，代表该系统一个特定的方面；每个视图又由一组图（</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Diagram</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）构成，图包含了强调系统某一方面的信息。</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两类图：</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静态图：包括用例图、类图、对象图、构件图和部署图</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动态图：包括状态图、时序图、协作图和活动图</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五种视图：</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用例视图</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从用户角度表达系统功能；</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结构视图</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主要使用类图和对象图描述系统静态结构；</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行为视图</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展示系统动态行为及其并发性；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实现视图</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展示系统实现的结构和行为特征；</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部署视图</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展示系统的实现环境和构件是如何在物理结构中部署的</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分离不相关的类型</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45411" name="Picture 2"/>
          <p:cNvPicPr>
            <a:picLocks noChangeAspect="1"/>
          </p:cNvPicPr>
          <p:nvPr/>
        </p:nvPicPr>
        <p:blipFill>
          <a:blip r:embed="rId1"/>
          <a:stretch>
            <a:fillRect/>
          </a:stretch>
        </p:blipFill>
        <p:spPr>
          <a:xfrm>
            <a:off x="714375" y="2500313"/>
            <a:ext cx="7385050" cy="3214687"/>
          </a:xfrm>
          <a:prstGeom prst="rect">
            <a:avLst/>
          </a:prstGeom>
          <a:noFill/>
          <a:ln w="9525">
            <a:noFill/>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具体包的依赖</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46435" name="Picture 2"/>
          <p:cNvPicPr>
            <a:picLocks noChangeAspect="1"/>
          </p:cNvPicPr>
          <p:nvPr/>
        </p:nvPicPr>
        <p:blipFill>
          <a:blip r:embed="rId1"/>
          <a:stretch>
            <a:fillRect/>
          </a:stretch>
        </p:blipFill>
        <p:spPr>
          <a:xfrm>
            <a:off x="1143000" y="2286000"/>
            <a:ext cx="6572250" cy="3333750"/>
          </a:xfrm>
          <a:prstGeom prst="rect">
            <a:avLst/>
          </a:prstGeom>
          <a:noFill/>
          <a:ln w="9525">
            <a:noFill/>
          </a:ln>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工厂模式减少对具体包的依赖</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47459" name="Picture 2"/>
          <p:cNvPicPr>
            <a:picLocks noChangeAspect="1"/>
          </p:cNvPicPr>
          <p:nvPr/>
        </p:nvPicPr>
        <p:blipFill>
          <a:blip r:embed="rId1"/>
          <a:stretch>
            <a:fillRect/>
          </a:stretch>
        </p:blipFill>
        <p:spPr>
          <a:xfrm>
            <a:off x="928688" y="2143125"/>
            <a:ext cx="7131050" cy="3857625"/>
          </a:xfrm>
          <a:prstGeom prst="rect">
            <a:avLst/>
          </a:prstGeom>
          <a:noFill/>
          <a:ln w="9525">
            <a:noFill/>
          </a:ln>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标题 1"/>
          <p:cNvSpPr>
            <a:spLocks noGrp="1"/>
          </p:cNvSpPr>
          <p:nvPr>
            <p:ph type="title"/>
          </p:nvPr>
        </p:nvSpPr>
        <p:spPr/>
        <p:txBody>
          <a:bodyPr vert="horz" wrap="square" lIns="0" tIns="45720" rIns="0" bIns="0" anchor="b" anchorCtr="0"/>
          <a:p>
            <a:r>
              <a:rPr lang="en-US" altLang="zh-CN" dirty="0"/>
              <a:t>3.</a:t>
            </a:r>
            <a:r>
              <a:rPr lang="zh-CN" altLang="en-US" dirty="0"/>
              <a:t>详细设计</a:t>
            </a:r>
            <a:endParaRPr lang="zh-CN" altLang="en-US" dirty="0"/>
          </a:p>
        </p:txBody>
      </p:sp>
      <p:sp>
        <p:nvSpPr>
          <p:cNvPr id="148483" name="内容占位符 2"/>
          <p:cNvSpPr>
            <a:spLocks noGrp="1"/>
          </p:cNvSpPr>
          <p:nvPr>
            <p:ph idx="1"/>
          </p:nvPr>
        </p:nvSpPr>
        <p:spPr/>
        <p:txBody>
          <a:bodyPr vert="horz" wrap="square" lIns="91440" tIns="45720" rIns="91440" bIns="45720" anchor="t" anchorCtr="0"/>
          <a:p>
            <a:r>
              <a:rPr lang="zh-CN" altLang="en-US" dirty="0"/>
              <a:t>精化交互图</a:t>
            </a:r>
            <a:endParaRPr lang="en-US" altLang="zh-CN" dirty="0"/>
          </a:p>
          <a:p>
            <a:r>
              <a:rPr lang="zh-CN" altLang="en-US" dirty="0"/>
              <a:t>本地缓存处理</a:t>
            </a:r>
            <a:endParaRPr lang="en-US" altLang="zh-CN" dirty="0"/>
          </a:p>
          <a:p>
            <a:r>
              <a:rPr lang="zh-CN" altLang="en-US" dirty="0"/>
              <a:t>异常处理</a:t>
            </a:r>
            <a:endParaRPr lang="en-US" altLang="zh-CN" dirty="0"/>
          </a:p>
          <a:p>
            <a:endParaRPr lang="zh-CN" altLang="en-US"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标题 1"/>
          <p:cNvSpPr>
            <a:spLocks noGrp="1"/>
          </p:cNvSpPr>
          <p:nvPr>
            <p:ph type="title"/>
          </p:nvPr>
        </p:nvSpPr>
        <p:spPr>
          <a:xfrm>
            <a:off x="457200" y="704850"/>
            <a:ext cx="8229600" cy="806450"/>
          </a:xfrm>
        </p:spPr>
        <p:txBody>
          <a:bodyPr vert="horz" wrap="square" lIns="0" tIns="45720" rIns="0" bIns="0" anchor="b" anchorCtr="0"/>
          <a:p>
            <a:pPr eaLnBrk="1" hangingPunct="1"/>
            <a:r>
              <a:rPr lang="zh-CN" altLang="en-US" b="1" dirty="0"/>
              <a:t>精化交互图</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在交互图中，领域模型指出了需要设计的软件对象，设计模型中的设计类是以领域模型的类为基础的。</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在顺序图和协作图精化设计中，一些类直接来自前面的分析模型中的类，还有一些针对软件系统的更好的实现虚构出来的。</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例如设计</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makeNewSale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操作。要处理一次新的销售，首先必须创建软件对象</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Sale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。根据控制器模式我们还需要设计一个转发</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makeNewSale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请求的对象</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Register</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Register</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是记录</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Sale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的类。又根据创建者模式得出应该由</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Register</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创建</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Sale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在销售过程中必须设计一个集合来存储一系列的商品，所有由</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Sale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对象创建了记录所有将来会添加的集合</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SalesLineItem</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实例。</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类精化设计</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275" name="图片 27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b="20919"/>
          <a:stretch>
            <a:fillRect/>
          </a:stretch>
        </p:blipFill>
        <p:spPr>
          <a:xfrm>
            <a:off x="1115695" y="1988820"/>
            <a:ext cx="5916295" cy="3890645"/>
          </a:xfrm>
          <a:prstGeom prst="rect">
            <a:avLst/>
          </a:prstGeom>
          <a:noFill/>
          <a:ln>
            <a:noFill/>
          </a:ln>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输入商品</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51555" name="Picture 2"/>
          <p:cNvPicPr>
            <a:picLocks noChangeAspect="1"/>
          </p:cNvPicPr>
          <p:nvPr/>
        </p:nvPicPr>
        <p:blipFill>
          <a:blip r:embed="rId1"/>
          <a:stretch>
            <a:fillRect/>
          </a:stretch>
        </p:blipFill>
        <p:spPr>
          <a:xfrm>
            <a:off x="428625" y="2643188"/>
            <a:ext cx="8170863" cy="3000375"/>
          </a:xfrm>
          <a:prstGeom prst="rect">
            <a:avLst/>
          </a:prstGeom>
          <a:noFill/>
          <a:ln w="9525">
            <a:noFill/>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结束销售</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52579" name="Picture 2"/>
          <p:cNvPicPr>
            <a:picLocks noChangeAspect="1"/>
          </p:cNvPicPr>
          <p:nvPr/>
        </p:nvPicPr>
        <p:blipFill>
          <a:blip r:embed="rId1"/>
          <a:stretch>
            <a:fillRect/>
          </a:stretch>
        </p:blipFill>
        <p:spPr>
          <a:xfrm>
            <a:off x="357188" y="2928938"/>
            <a:ext cx="8134350" cy="1643062"/>
          </a:xfrm>
          <a:prstGeom prst="rect">
            <a:avLst/>
          </a:prstGeom>
          <a:noFill/>
          <a:ln w="9525">
            <a:noFill/>
          </a:ln>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获取总价</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53603" name="Picture 2"/>
          <p:cNvPicPr>
            <a:picLocks noChangeAspect="1"/>
          </p:cNvPicPr>
          <p:nvPr/>
        </p:nvPicPr>
        <p:blipFill>
          <a:blip r:embed="rId1"/>
          <a:stretch>
            <a:fillRect/>
          </a:stretch>
        </p:blipFill>
        <p:spPr>
          <a:xfrm>
            <a:off x="642938" y="2143125"/>
            <a:ext cx="7700962" cy="2857500"/>
          </a:xfrm>
          <a:prstGeom prst="rect">
            <a:avLst/>
          </a:prstGeom>
          <a:noFill/>
          <a:ln w="9525">
            <a:noFill/>
          </a:ln>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处理支付</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54627" name="Picture 2"/>
          <p:cNvPicPr>
            <a:picLocks noChangeAspect="1"/>
          </p:cNvPicPr>
          <p:nvPr/>
        </p:nvPicPr>
        <p:blipFill>
          <a:blip r:embed="rId1"/>
          <a:stretch>
            <a:fillRect/>
          </a:stretch>
        </p:blipFill>
        <p:spPr>
          <a:xfrm>
            <a:off x="642938" y="2143125"/>
            <a:ext cx="8043862" cy="3071813"/>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
          <p:cNvSpPr>
            <a:spLocks noGrp="1"/>
          </p:cNvSpPr>
          <p:nvPr>
            <p:ph type="title"/>
          </p:nvPr>
        </p:nvSpPr>
        <p:spPr/>
        <p:txBody>
          <a:bodyPr vert="horz" wrap="square" lIns="0" tIns="45720" rIns="0" bIns="0" anchor="b" anchorCtr="0"/>
          <a:p>
            <a:r>
              <a:rPr lang="en-US" altLang="zh-CN" dirty="0"/>
              <a:t>UML</a:t>
            </a:r>
            <a:r>
              <a:rPr lang="zh-CN" altLang="en-US" dirty="0"/>
              <a:t>与面向对象</a:t>
            </a:r>
            <a:r>
              <a:rPr lang="zh-CN" altLang="en-US" dirty="0"/>
              <a:t>范型</a:t>
            </a:r>
            <a:endParaRPr lang="zh-CN" altLang="en-US" dirty="0"/>
          </a:p>
        </p:txBody>
      </p:sp>
      <p:sp>
        <p:nvSpPr>
          <p:cNvPr id="17411" name="内容占位符 2"/>
          <p:cNvSpPr>
            <a:spLocks noGrp="1"/>
          </p:cNvSpPr>
          <p:nvPr>
            <p:ph idx="1"/>
          </p:nvPr>
        </p:nvSpPr>
        <p:spPr/>
        <p:txBody>
          <a:bodyPr vert="horz" wrap="square" lIns="91440" tIns="45720" rIns="91440" bIns="45720" anchor="t" anchorCtr="0"/>
          <a:p>
            <a:r>
              <a:rPr lang="en-US" altLang="zh-CN" dirty="0"/>
              <a:t>UML</a:t>
            </a:r>
            <a:r>
              <a:rPr lang="zh-CN" altLang="zh-CN" dirty="0"/>
              <a:t>包含了表达面向对象的用</a:t>
            </a:r>
            <a:r>
              <a:rPr lang="zh-CN" altLang="zh-CN" dirty="0"/>
              <a:t>例模型、类</a:t>
            </a:r>
            <a:r>
              <a:rPr lang="en-US" altLang="zh-CN" dirty="0"/>
              <a:t>/</a:t>
            </a:r>
            <a:r>
              <a:rPr lang="zh-CN" altLang="zh-CN" dirty="0"/>
              <a:t>对象模型、动态模型等不同系统模型的图形符号描述。</a:t>
            </a:r>
            <a:endParaRPr lang="en-US" altLang="zh-CN" dirty="0"/>
          </a:p>
          <a:p>
            <a:r>
              <a:rPr lang="en-US" altLang="zh-CN" dirty="0"/>
              <a:t>UML</a:t>
            </a:r>
            <a:r>
              <a:rPr lang="zh-CN" altLang="zh-CN" dirty="0"/>
              <a:t>作为面向对象技术最重要的一种建模语言工具，特别能从不同的视角为系统建模。</a:t>
            </a:r>
            <a:endParaRPr lang="zh-CN" altLang="en-US"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计算找零</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55651" name="Picture 2"/>
          <p:cNvPicPr>
            <a:picLocks noChangeAspect="1"/>
          </p:cNvPicPr>
          <p:nvPr/>
        </p:nvPicPr>
        <p:blipFill>
          <a:blip r:embed="rId1"/>
          <a:stretch>
            <a:fillRect/>
          </a:stretch>
        </p:blipFill>
        <p:spPr>
          <a:xfrm>
            <a:off x="571500" y="2214563"/>
            <a:ext cx="8074025" cy="3071812"/>
          </a:xfrm>
          <a:prstGeom prst="rect">
            <a:avLst/>
          </a:prstGeom>
          <a:noFill/>
          <a:ln w="9525">
            <a:noFill/>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6674" name="标题 1"/>
          <p:cNvSpPr>
            <a:spLocks noGrp="1"/>
          </p:cNvSpPr>
          <p:nvPr>
            <p:ph type="title"/>
          </p:nvPr>
        </p:nvSpPr>
        <p:spPr>
          <a:xfrm>
            <a:off x="468313" y="404813"/>
            <a:ext cx="8229600" cy="852487"/>
          </a:xfrm>
        </p:spPr>
        <p:txBody>
          <a:bodyPr vert="horz" wrap="square" lIns="0" tIns="45720" rIns="0" bIns="0" anchor="b" anchorCtr="0"/>
          <a:p>
            <a:r>
              <a:rPr lang="zh-CN" altLang="en-US" sz="4000" dirty="0"/>
              <a:t>例</a:t>
            </a:r>
            <a:r>
              <a:rPr lang="en-US" altLang="zh-CN" sz="4000" dirty="0"/>
              <a:t>9.7 POS</a:t>
            </a:r>
            <a:r>
              <a:rPr lang="zh-CN" altLang="en-US" sz="4000" dirty="0"/>
              <a:t>机</a:t>
            </a:r>
            <a:r>
              <a:rPr lang="zh-CN" altLang="en-US" sz="4000" dirty="0"/>
              <a:t>系统本地缓存处理</a:t>
            </a:r>
            <a:endParaRPr lang="zh-CN" altLang="en-US" sz="4000" dirty="0"/>
          </a:p>
        </p:txBody>
      </p:sp>
      <p:sp>
        <p:nvSpPr>
          <p:cNvPr id="156675" name="内容占位符 2"/>
          <p:cNvSpPr>
            <a:spLocks noGrp="1"/>
          </p:cNvSpPr>
          <p:nvPr>
            <p:ph idx="1"/>
          </p:nvPr>
        </p:nvSpPr>
        <p:spPr>
          <a:xfrm>
            <a:off x="457200" y="1412875"/>
            <a:ext cx="8229600" cy="4911725"/>
          </a:xfrm>
        </p:spPr>
        <p:txBody>
          <a:bodyPr vert="horz" wrap="square" lIns="91440" tIns="45720" rIns="91440" bIns="45720" anchor="t" anchorCtr="0"/>
          <a:p>
            <a:r>
              <a:rPr lang="zh-CN" altLang="zh-CN" dirty="0"/>
              <a:t>当远程服务访问失败时（比如产品数据库暂时无法访问），需要保障交易正常进行。</a:t>
            </a:r>
            <a:endParaRPr lang="en-US" altLang="zh-CN" dirty="0"/>
          </a:p>
          <a:p>
            <a:r>
              <a:rPr lang="zh-CN" altLang="zh-CN" dirty="0"/>
              <a:t>解决的方法是使用由</a:t>
            </a:r>
            <a:r>
              <a:rPr lang="en-US" altLang="zh-CN" dirty="0"/>
              <a:t>servicesFactory</a:t>
            </a:r>
            <a:r>
              <a:rPr lang="zh-CN" altLang="zh-CN" dirty="0"/>
              <a:t>工厂创建的</a:t>
            </a:r>
            <a:r>
              <a:rPr lang="en-US" altLang="zh-CN" dirty="0"/>
              <a:t>Adapter</a:t>
            </a:r>
            <a:r>
              <a:rPr lang="zh-CN" altLang="zh-CN" dirty="0"/>
              <a:t>对象，实现对服务位置的防止变异。例如，可以提供远程服务的本地部分复制，实现从远程到本地的容错。本地产品信息数据库将缓存最常用的一小部分产品信息，等重新连接时将在本地存储库存的更新。</a:t>
            </a:r>
            <a:endParaRPr lang="en-US" altLang="zh-CN" dirty="0"/>
          </a:p>
          <a:p>
            <a:r>
              <a:rPr lang="zh-CN" altLang="zh-CN" dirty="0"/>
              <a:t>为了满足重新连接远程服务的质量场景，对这些服务使用智能代理对象，在每次服务调用时都要测试远程服务是否激活，并且在远程服务激活时进行重新定向，实现从远程服务访问失败中恢复。</a:t>
            </a:r>
            <a:endParaRPr lang="zh-CN" altLang="zh-CN" dirty="0"/>
          </a:p>
          <a:p>
            <a:endParaRPr lang="zh-CN" altLang="en-US"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7698" name="标题 1"/>
          <p:cNvSpPr>
            <a:spLocks noGrp="1"/>
          </p:cNvSpPr>
          <p:nvPr>
            <p:ph type="title"/>
          </p:nvPr>
        </p:nvSpPr>
        <p:spPr>
          <a:xfrm>
            <a:off x="468313" y="333375"/>
            <a:ext cx="8229600" cy="792163"/>
          </a:xfrm>
        </p:spPr>
        <p:txBody>
          <a:bodyPr vert="horz" wrap="square" lIns="0" tIns="45720" rIns="0" bIns="0" anchor="b" anchorCtr="0"/>
          <a:p>
            <a:r>
              <a:rPr lang="zh-CN" altLang="en-US" dirty="0"/>
              <a:t>数据恢复</a:t>
            </a:r>
            <a:endParaRPr lang="zh-CN" altLang="en-US" dirty="0"/>
          </a:p>
        </p:txBody>
      </p:sp>
      <p:sp>
        <p:nvSpPr>
          <p:cNvPr id="157699" name="内容占位符 2"/>
          <p:cNvSpPr>
            <a:spLocks noGrp="1"/>
          </p:cNvSpPr>
          <p:nvPr>
            <p:ph idx="1"/>
          </p:nvPr>
        </p:nvSpPr>
        <p:spPr>
          <a:xfrm>
            <a:off x="457200" y="1268413"/>
            <a:ext cx="8229600" cy="5056187"/>
          </a:xfrm>
        </p:spPr>
        <p:txBody>
          <a:bodyPr vert="horz" wrap="square" lIns="91440" tIns="45720" rIns="91440" bIns="45720" anchor="t" anchorCtr="0"/>
          <a:p>
            <a:r>
              <a:rPr lang="zh-CN" altLang="zh-CN" dirty="0"/>
              <a:t>为了实现从远程数据库访问失败中恢复的可能性，我们建议使用</a:t>
            </a:r>
            <a:r>
              <a:rPr lang="en-US" altLang="zh-CN" dirty="0"/>
              <a:t>ProductDescription</a:t>
            </a:r>
            <a:r>
              <a:rPr lang="zh-CN" altLang="zh-CN" dirty="0"/>
              <a:t>对象的本地缓存，以文件形式存放在本地硬盘中。在试图访问远程服务之前，应该总是首先在本地缓存中查找产品信息。</a:t>
            </a:r>
            <a:endParaRPr lang="zh-CN" altLang="zh-CN" dirty="0"/>
          </a:p>
          <a:p>
            <a:r>
              <a:rPr lang="zh-CN" altLang="zh-CN" dirty="0"/>
              <a:t>使用适配器和工厂模式能够间接地实现这一特性：</a:t>
            </a:r>
            <a:endParaRPr lang="zh-CN" altLang="zh-CN" dirty="0"/>
          </a:p>
          <a:p>
            <a:pPr lvl="1"/>
            <a:r>
              <a:rPr lang="en-US" altLang="zh-CN" dirty="0"/>
              <a:t>ServiceFactory</a:t>
            </a:r>
            <a:r>
              <a:rPr lang="zh-CN" altLang="zh-CN" dirty="0"/>
              <a:t>总是返回本地产品信息服务的适配器；</a:t>
            </a:r>
            <a:endParaRPr lang="zh-CN" altLang="zh-CN" dirty="0"/>
          </a:p>
          <a:p>
            <a:pPr lvl="1"/>
            <a:r>
              <a:rPr lang="zh-CN" altLang="zh-CN" dirty="0"/>
              <a:t>本地产品适配器并不会真正地适配其他构件，它将负责实现本地服务；</a:t>
            </a:r>
            <a:endParaRPr lang="zh-CN" altLang="zh-CN" dirty="0"/>
          </a:p>
          <a:p>
            <a:pPr lvl="1"/>
            <a:r>
              <a:rPr lang="zh-CN" altLang="zh-CN" dirty="0"/>
              <a:t>使用实际的远程产品服务适配器的引用来初始化本地服务；</a:t>
            </a:r>
            <a:endParaRPr lang="zh-CN" altLang="zh-CN" dirty="0"/>
          </a:p>
          <a:p>
            <a:pPr lvl="1"/>
            <a:r>
              <a:rPr lang="zh-CN" altLang="zh-CN" dirty="0"/>
              <a:t>如果本地服务在缓存中找到数据，就将数据返回；否则，将请求转发给外部服务。</a:t>
            </a:r>
            <a:endParaRPr lang="zh-CN" altLang="en-US" dirty="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8722" name="标题 1"/>
          <p:cNvSpPr>
            <a:spLocks noGrp="1"/>
          </p:cNvSpPr>
          <p:nvPr>
            <p:ph type="title"/>
          </p:nvPr>
        </p:nvSpPr>
        <p:spPr/>
        <p:txBody>
          <a:bodyPr vert="horz" wrap="square" lIns="0" tIns="45720" rIns="0" bIns="0" anchor="b" anchorCtr="0"/>
          <a:p>
            <a:r>
              <a:rPr lang="zh-CN" altLang="zh-CN" dirty="0"/>
              <a:t>两级客户端缓存</a:t>
            </a:r>
            <a:endParaRPr lang="zh-CN" altLang="en-US" dirty="0"/>
          </a:p>
        </p:txBody>
      </p:sp>
      <p:sp>
        <p:nvSpPr>
          <p:cNvPr id="158723" name="内容占位符 2"/>
          <p:cNvSpPr>
            <a:spLocks noGrp="1"/>
          </p:cNvSpPr>
          <p:nvPr>
            <p:ph idx="1"/>
          </p:nvPr>
        </p:nvSpPr>
        <p:spPr/>
        <p:txBody>
          <a:bodyPr vert="horz" wrap="square" lIns="91440" tIns="45720" rIns="91440" bIns="45720" anchor="t" anchorCtr="0"/>
          <a:p>
            <a:r>
              <a:rPr lang="zh-CN" altLang="zh-CN" dirty="0"/>
              <a:t>在内存中的</a:t>
            </a:r>
            <a:r>
              <a:rPr lang="en-US" altLang="zh-CN" dirty="0"/>
              <a:t>ProductCatalog</a:t>
            </a:r>
            <a:r>
              <a:rPr lang="zh-CN" altLang="zh-CN" dirty="0"/>
              <a:t>对象保存着从产品信息服务中读取的一些</a:t>
            </a:r>
            <a:r>
              <a:rPr lang="en-US" altLang="zh-CN" dirty="0"/>
              <a:t>ProductDescription</a:t>
            </a:r>
            <a:r>
              <a:rPr lang="zh-CN" altLang="zh-CN" dirty="0"/>
              <a:t>对象的内存集合，例如</a:t>
            </a:r>
            <a:r>
              <a:rPr lang="en-US" altLang="zh-CN" dirty="0"/>
              <a:t>Java</a:t>
            </a:r>
            <a:r>
              <a:rPr lang="zh-CN" altLang="zh-CN" dirty="0"/>
              <a:t>的</a:t>
            </a:r>
            <a:r>
              <a:rPr lang="en-US" altLang="zh-CN" dirty="0"/>
              <a:t>HashMap</a:t>
            </a:r>
            <a:r>
              <a:rPr lang="zh-CN" altLang="zh-CN" dirty="0"/>
              <a:t>。依据本地可用内存的大小，可以调整该集合的大小。</a:t>
            </a:r>
            <a:endParaRPr lang="zh-CN" altLang="zh-CN" dirty="0"/>
          </a:p>
          <a:p>
            <a:r>
              <a:rPr lang="zh-CN" altLang="zh-CN" dirty="0"/>
              <a:t>本地产品服务可以维护一个较大的持久化缓存，例如基于硬盘文件存储，用于维护一定数量的产品信息。该持久化缓存对于容错很重要，即使</a:t>
            </a:r>
            <a:r>
              <a:rPr lang="en-US" altLang="zh-CN" dirty="0"/>
              <a:t>POS</a:t>
            </a:r>
            <a:r>
              <a:rPr lang="zh-CN" altLang="zh-CN" dirty="0"/>
              <a:t>机应用程序崩溃，内存中的</a:t>
            </a:r>
            <a:r>
              <a:rPr lang="en-US" altLang="zh-CN" dirty="0"/>
              <a:t>ProductCatalog</a:t>
            </a:r>
            <a:r>
              <a:rPr lang="zh-CN" altLang="zh-CN" dirty="0"/>
              <a:t>对象丢失，但持久化缓存依然有效。</a:t>
            </a:r>
            <a:endParaRPr lang="zh-CN" altLang="zh-CN" dirty="0"/>
          </a:p>
          <a:p>
            <a:endParaRPr lang="zh-CN" altLang="en-US"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9746" name="Picture 2"/>
          <p:cNvPicPr>
            <a:picLocks noChangeAspect="1"/>
          </p:cNvPicPr>
          <p:nvPr/>
        </p:nvPicPr>
        <p:blipFill>
          <a:blip r:embed="rId1"/>
          <a:stretch>
            <a:fillRect/>
          </a:stretch>
        </p:blipFill>
        <p:spPr>
          <a:xfrm>
            <a:off x="130175" y="764858"/>
            <a:ext cx="8689975" cy="4373562"/>
          </a:xfrm>
          <a:prstGeom prst="rect">
            <a:avLst/>
          </a:prstGeom>
          <a:noFill/>
          <a:ln w="9525">
            <a:noFill/>
          </a:ln>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0770" name="Picture 2"/>
          <p:cNvPicPr>
            <a:picLocks noChangeAspect="1"/>
          </p:cNvPicPr>
          <p:nvPr/>
        </p:nvPicPr>
        <p:blipFill>
          <a:blip r:embed="rId1"/>
          <a:stretch>
            <a:fillRect/>
          </a:stretch>
        </p:blipFill>
        <p:spPr>
          <a:xfrm>
            <a:off x="168275" y="1341438"/>
            <a:ext cx="8975725" cy="4376737"/>
          </a:xfrm>
          <a:prstGeom prst="rect">
            <a:avLst/>
          </a:prstGeom>
          <a:noFill/>
          <a:ln w="9525">
            <a:noFill/>
          </a:ln>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1794" name="Picture 2"/>
          <p:cNvPicPr>
            <a:picLocks noChangeAspect="1"/>
          </p:cNvPicPr>
          <p:nvPr/>
        </p:nvPicPr>
        <p:blipFill>
          <a:blip r:embed="rId1"/>
          <a:stretch>
            <a:fillRect/>
          </a:stretch>
        </p:blipFill>
        <p:spPr>
          <a:xfrm>
            <a:off x="250825" y="1557338"/>
            <a:ext cx="8753475" cy="3948112"/>
          </a:xfrm>
          <a:prstGeom prst="rect">
            <a:avLst/>
          </a:prstGeom>
          <a:noFill/>
          <a:ln w="9525">
            <a:noFill/>
          </a:ln>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704850"/>
            <a:ext cx="8305800" cy="1143000"/>
          </a:xfrm>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62819" name="Picture 2"/>
          <p:cNvPicPr>
            <a:picLocks noChangeAspect="1"/>
          </p:cNvPicPr>
          <p:nvPr/>
        </p:nvPicPr>
        <p:blipFill>
          <a:blip r:embed="rId1"/>
          <a:stretch>
            <a:fillRect/>
          </a:stretch>
        </p:blipFill>
        <p:spPr>
          <a:xfrm>
            <a:off x="458788" y="2205038"/>
            <a:ext cx="8205787" cy="2447925"/>
          </a:xfrm>
          <a:prstGeom prst="rect">
            <a:avLst/>
          </a:prstGeom>
          <a:noFill/>
          <a:ln w="9525">
            <a:noFill/>
          </a:ln>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93564" y="1196752"/>
            <a:ext cx="8305800" cy="1658448"/>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400" b="0" i="0" u="none" strike="noStrike" kern="1200" cap="none" spc="0" normalizeH="0" baseline="0" noProof="0" dirty="0">
                <a:ln>
                  <a:noFill/>
                </a:ln>
                <a:solidFill>
                  <a:schemeClr val="tx2"/>
                </a:solidFill>
                <a:effectLst/>
                <a:uLnTx/>
                <a:uFillTx/>
                <a:latin typeface="+mj-lt"/>
                <a:ea typeface="+mj-ea"/>
                <a:cs typeface="+mj-cs"/>
              </a:rPr>
              <a:t>通过</a:t>
            </a:r>
            <a:r>
              <a:rPr kumimoji="0" lang="en-US" altLang="zh-CN" sz="2400" b="0" i="0" u="none" strike="noStrike" kern="1200" cap="none" spc="0" normalizeH="0" baseline="0" noProof="0" dirty="0" err="1">
                <a:ln>
                  <a:noFill/>
                </a:ln>
                <a:solidFill>
                  <a:schemeClr val="tx2"/>
                </a:solidFill>
                <a:effectLst/>
                <a:uLnTx/>
                <a:uFillTx/>
                <a:latin typeface="+mj-lt"/>
                <a:ea typeface="+mj-ea"/>
                <a:cs typeface="+mj-cs"/>
              </a:rPr>
              <a:t>ServicesFactory</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工厂返回一个本地服务。本地服务获取了对外部服务的适配器的引用</a:t>
            </a:r>
            <a:r>
              <a:rPr kumimoji="0" lang="zh-CN" altLang="zh-CN" sz="2400" b="0" i="0" u="none" strike="noStrike" kern="1200" cap="none" spc="0" normalizeH="0" baseline="0" noProof="0" dirty="0" smtClean="0">
                <a:ln>
                  <a:noFill/>
                </a:ln>
                <a:solidFill>
                  <a:schemeClr val="tx2"/>
                </a:solidFill>
                <a:effectLst/>
                <a:uLnTx/>
                <a:uFillTx/>
                <a:latin typeface="+mj-lt"/>
                <a:ea typeface="+mj-ea"/>
                <a:cs typeface="+mj-cs"/>
              </a:rPr>
              <a:t>。</a:t>
            </a:r>
            <a:br>
              <a:rPr kumimoji="0" lang="en-US" altLang="zh-CN" sz="2400" b="0" i="0" u="none" strike="noStrike" kern="1200" cap="none" spc="0" normalizeH="0" baseline="0" noProof="0" dirty="0" smtClean="0">
                <a:ln>
                  <a:noFill/>
                </a:ln>
                <a:solidFill>
                  <a:schemeClr val="tx2"/>
                </a:solidFill>
                <a:effectLst/>
                <a:uLnTx/>
                <a:uFillTx/>
                <a:latin typeface="+mj-lt"/>
                <a:ea typeface="+mj-ea"/>
                <a:cs typeface="+mj-cs"/>
              </a:rPr>
            </a:br>
            <a:r>
              <a:rPr kumimoji="0" lang="zh-CN" altLang="zh-CN" sz="2400" b="0" i="0" u="none" strike="noStrike" kern="1200" cap="none" spc="0" normalizeH="0" baseline="0" noProof="0" dirty="0">
                <a:ln>
                  <a:noFill/>
                </a:ln>
                <a:solidFill>
                  <a:schemeClr val="tx2"/>
                </a:solidFill>
                <a:effectLst/>
                <a:uLnTx/>
                <a:uFillTx/>
                <a:latin typeface="+mj-lt"/>
                <a:ea typeface="+mj-ea"/>
                <a:cs typeface="+mj-cs"/>
              </a:rPr>
              <a:t>系统首先从本地获取产品信息，如果存在则直接读取。若果本地没有，则从本地文件中读取产品数据信息。如果本地文件也没有该产品信息，则系统从外部服务器上读取信息。</a:t>
            </a:r>
            <a:endParaRPr kumimoji="0" lang="zh-CN" altLang="en-US" sz="2400" b="0" i="0" u="none" strike="noStrike" kern="1200" cap="none" spc="0" normalizeH="0" baseline="0" noProof="0" dirty="0">
              <a:ln>
                <a:noFill/>
              </a:ln>
              <a:solidFill>
                <a:schemeClr val="tx2"/>
              </a:solidFill>
              <a:effectLst/>
              <a:uLnTx/>
              <a:uFillTx/>
              <a:latin typeface="+mj-lt"/>
              <a:ea typeface="+mj-ea"/>
              <a:cs typeface="+mj-cs"/>
            </a:endParaRPr>
          </a:p>
        </p:txBody>
      </p:sp>
      <p:pic>
        <p:nvPicPr>
          <p:cNvPr id="163843" name="Picture 2"/>
          <p:cNvPicPr>
            <a:picLocks noChangeAspect="1"/>
          </p:cNvPicPr>
          <p:nvPr/>
        </p:nvPicPr>
        <p:blipFill>
          <a:blip r:embed="rId1"/>
          <a:stretch>
            <a:fillRect/>
          </a:stretch>
        </p:blipFill>
        <p:spPr>
          <a:xfrm>
            <a:off x="128588" y="3595688"/>
            <a:ext cx="9036050" cy="1085850"/>
          </a:xfrm>
          <a:prstGeom prst="rect">
            <a:avLst/>
          </a:prstGeom>
          <a:noFill/>
          <a:ln w="9525">
            <a:noFill/>
          </a:ln>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6" name="标题 1"/>
          <p:cNvSpPr>
            <a:spLocks noGrp="1"/>
          </p:cNvSpPr>
          <p:nvPr>
            <p:ph type="title"/>
          </p:nvPr>
        </p:nvSpPr>
        <p:spPr>
          <a:xfrm>
            <a:off x="457200" y="704850"/>
            <a:ext cx="8229600" cy="760095"/>
          </a:xfrm>
        </p:spPr>
        <p:txBody>
          <a:bodyPr vert="horz" wrap="square" lIns="0" tIns="45720" rIns="0" bIns="0" anchor="b" anchorCtr="0"/>
          <a:p>
            <a:r>
              <a:rPr lang="zh-CN" altLang="zh-CN" sz="4000" dirty="0"/>
              <a:t>例</a:t>
            </a:r>
            <a:r>
              <a:rPr lang="en-US" altLang="zh-CN" sz="4000" dirty="0"/>
              <a:t>9.8POS</a:t>
            </a:r>
            <a:r>
              <a:rPr lang="zh-CN" altLang="en-US" sz="4000" dirty="0"/>
              <a:t>机系统</a:t>
            </a:r>
            <a:r>
              <a:rPr lang="zh-CN" altLang="zh-CN" sz="4000" dirty="0"/>
              <a:t>异常处理</a:t>
            </a:r>
            <a:endParaRPr lang="zh-CN" altLang="en-US" sz="4000" dirty="0"/>
          </a:p>
        </p:txBody>
      </p:sp>
      <p:sp>
        <p:nvSpPr>
          <p:cNvPr id="164867" name="内容占位符 2"/>
          <p:cNvSpPr>
            <a:spLocks noGrp="1"/>
          </p:cNvSpPr>
          <p:nvPr>
            <p:ph idx="1"/>
          </p:nvPr>
        </p:nvSpPr>
        <p:spPr/>
        <p:txBody>
          <a:bodyPr vert="horz" wrap="square" lIns="91440" tIns="45720" rIns="91440" bIns="45720" anchor="t" anchorCtr="0"/>
          <a:p>
            <a:r>
              <a:rPr lang="zh-CN" altLang="zh-CN" dirty="0"/>
              <a:t>由于产品价格经常变动，缓存价格信息会导致数据失效。</a:t>
            </a:r>
            <a:endParaRPr lang="en-US" altLang="zh-CN" dirty="0"/>
          </a:p>
          <a:p>
            <a:r>
              <a:rPr lang="zh-CN" altLang="zh-CN" dirty="0"/>
              <a:t>解决的方案是增加远程服务操作，来查询当日更新的数据。</a:t>
            </a:r>
            <a:endParaRPr lang="en-US" altLang="zh-CN" dirty="0"/>
          </a:p>
          <a:p>
            <a:r>
              <a:rPr lang="en-US" altLang="zh-CN" dirty="0"/>
              <a:t>LocalProducts</a:t>
            </a:r>
            <a:r>
              <a:rPr lang="zh-CN" altLang="zh-CN" dirty="0"/>
              <a:t>对象定期地查询并更新它的缓存。如果这样做，将</a:t>
            </a:r>
            <a:r>
              <a:rPr lang="en-US" altLang="zh-CN" dirty="0"/>
              <a:t>LocalProducts</a:t>
            </a:r>
            <a:r>
              <a:rPr lang="zh-CN" altLang="zh-CN" dirty="0"/>
              <a:t>对象设计为拥有控制线程的主动对象。</a:t>
            </a:r>
            <a:endParaRPr lang="en-US" altLang="zh-CN" dirty="0"/>
          </a:p>
          <a:p>
            <a:r>
              <a:rPr lang="zh-CN" altLang="zh-CN" dirty="0"/>
              <a:t>线程休眠一段时间，唤醒后读取数据，再次休眠，如此反复。</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p:txBody>
          <a:bodyPr vert="horz" wrap="square" lIns="0" tIns="45720" rIns="0" bIns="0" anchor="b" anchorCtr="0"/>
          <a:p>
            <a:r>
              <a:rPr lang="en-US" altLang="zh-CN" dirty="0"/>
              <a:t>8.3 </a:t>
            </a:r>
            <a:r>
              <a:rPr lang="zh-CN" altLang="zh-CN" dirty="0"/>
              <a:t>面向对象分析过程</a:t>
            </a:r>
            <a:endParaRPr lang="zh-CN" altLang="en-US" dirty="0"/>
          </a:p>
        </p:txBody>
      </p:sp>
      <p:sp>
        <p:nvSpPr>
          <p:cNvPr id="18435" name="内容占位符 2"/>
          <p:cNvSpPr>
            <a:spLocks noGrp="1"/>
          </p:cNvSpPr>
          <p:nvPr>
            <p:ph idx="1"/>
          </p:nvPr>
        </p:nvSpPr>
        <p:spPr/>
        <p:txBody>
          <a:bodyPr vert="horz" wrap="square" lIns="91440" tIns="45720" rIns="91440" bIns="45720" anchor="t" anchorCtr="0"/>
          <a:p>
            <a:r>
              <a:rPr lang="zh-CN" altLang="zh-CN" dirty="0"/>
              <a:t>面向对象分析与设计是一个动态迭代的过程</a:t>
            </a:r>
            <a:endParaRPr lang="en-US" altLang="zh-CN" dirty="0"/>
          </a:p>
          <a:p>
            <a:pPr lvl="1"/>
            <a:r>
              <a:rPr lang="zh-CN" altLang="zh-CN" dirty="0"/>
              <a:t>通过用例模型抽取系统的功能</a:t>
            </a:r>
            <a:endParaRPr lang="en-US" altLang="zh-CN" dirty="0"/>
          </a:p>
          <a:p>
            <a:pPr lvl="1"/>
            <a:r>
              <a:rPr lang="zh-CN" altLang="zh-CN" dirty="0"/>
              <a:t>根据业务功能和领域概念得到系统所涉及的概念，进而得到类和对象，以及构建对象模型和类模型</a:t>
            </a:r>
            <a:endParaRPr lang="en-US" altLang="zh-CN" dirty="0"/>
          </a:p>
          <a:p>
            <a:pPr lvl="1"/>
            <a:r>
              <a:rPr lang="zh-CN" altLang="zh-CN" dirty="0"/>
              <a:t>基于系统的行为分析系统类或对象的交互行为，得到类或对象的行为和事件，并构建系统的交互模型。</a:t>
            </a:r>
            <a:endParaRPr lang="en-US" altLang="zh-CN" dirty="0"/>
          </a:p>
          <a:p>
            <a:r>
              <a:rPr lang="zh-CN" altLang="zh-CN" dirty="0"/>
              <a:t>初始阶段构造一个初步的对象模型和类型模型，然后再回追到用例分析，检查这些对象能否实现系统的功能，进一步完善对象模型。在设计阶段进一步精化类模型，根据系统的交互行为，添加对象的方法和属性，并追踪回分析阶段，检查设计问题，完善设计。</a:t>
            </a:r>
            <a:endParaRPr lang="zh-CN" altLang="zh-CN" dirty="0"/>
          </a:p>
          <a:p>
            <a:endParaRPr lang="zh-CN" altLang="en-US" dirty="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395605" y="404495"/>
            <a:ext cx="8305800" cy="767080"/>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5000" b="0" i="0" u="none" strike="noStrike" kern="1200" cap="none" spc="0" normalizeH="0" baseline="0" noProof="0" dirty="0">
                <a:ln>
                  <a:noFill/>
                </a:ln>
                <a:solidFill>
                  <a:schemeClr val="tx2"/>
                </a:solidFill>
                <a:effectLst/>
                <a:uLnTx/>
                <a:uFillTx/>
                <a:latin typeface="+mj-lt"/>
                <a:ea typeface="+mj-ea"/>
                <a:cs typeface="+mj-cs"/>
              </a:rPr>
              <a:t>对线程的</a:t>
            </a:r>
            <a:r>
              <a:rPr kumimoji="0" lang="en-US" altLang="zh-CN" sz="5000" b="0" i="0" u="none" strike="noStrike" kern="1200" cap="none" spc="0" normalizeH="0" baseline="0" noProof="0" dirty="0">
                <a:ln>
                  <a:noFill/>
                </a:ln>
                <a:solidFill>
                  <a:schemeClr val="tx2"/>
                </a:solidFill>
                <a:effectLst/>
                <a:uLnTx/>
                <a:uFillTx/>
                <a:latin typeface="+mj-lt"/>
                <a:ea typeface="+mj-ea"/>
                <a:cs typeface="+mj-cs"/>
              </a:rPr>
              <a:t>run</a:t>
            </a:r>
            <a:r>
              <a:rPr kumimoji="0" lang="zh-CN" altLang="zh-CN" sz="5000" b="0" i="0" u="none" strike="noStrike" kern="1200" cap="none" spc="0" normalizeH="0" baseline="0" noProof="0" dirty="0">
                <a:ln>
                  <a:noFill/>
                </a:ln>
                <a:solidFill>
                  <a:schemeClr val="tx2"/>
                </a:solidFill>
                <a:effectLst/>
                <a:uLnTx/>
                <a:uFillTx/>
                <a:latin typeface="+mj-lt"/>
                <a:ea typeface="+mj-ea"/>
                <a:cs typeface="+mj-cs"/>
              </a:rPr>
              <a:t>可以视为异步消息</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65891" name="Picture 2"/>
          <p:cNvPicPr>
            <a:picLocks noChangeAspect="1"/>
          </p:cNvPicPr>
          <p:nvPr/>
        </p:nvPicPr>
        <p:blipFill>
          <a:blip r:embed="rId1"/>
          <a:stretch>
            <a:fillRect/>
          </a:stretch>
        </p:blipFill>
        <p:spPr>
          <a:xfrm>
            <a:off x="273050" y="1268730"/>
            <a:ext cx="8528050" cy="5221288"/>
          </a:xfrm>
          <a:prstGeom prst="rect">
            <a:avLst/>
          </a:prstGeom>
          <a:noFill/>
          <a:ln w="9525">
            <a:noFill/>
          </a:ln>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200" cap="none" spc="0" normalizeH="0" baseline="0" noProof="0" dirty="0">
                <a:ln>
                  <a:noFill/>
                </a:ln>
                <a:solidFill>
                  <a:schemeClr val="tx2"/>
                </a:solidFill>
                <a:effectLst/>
                <a:uLnTx/>
                <a:uFillTx/>
                <a:latin typeface="+mj-lt"/>
                <a:ea typeface="+mj-ea"/>
                <a:cs typeface="+mj-cs"/>
              </a:rPr>
              <a:t>用“</a:t>
            </a:r>
            <a:r>
              <a:rPr kumimoji="0" lang="en-US" altLang="zh-CN" sz="3200" b="0" i="0" u="none" strike="noStrike" kern="1200" cap="none" spc="0" normalizeH="0" baseline="0" noProof="0" dirty="0">
                <a:ln>
                  <a:noFill/>
                </a:ln>
                <a:solidFill>
                  <a:schemeClr val="tx2"/>
                </a:solidFill>
                <a:effectLst/>
                <a:uLnTx/>
                <a:uFillTx/>
                <a:latin typeface="+mj-lt"/>
                <a:ea typeface="+mj-ea"/>
                <a:cs typeface="+mj-cs"/>
              </a:rPr>
              <a:t>active</a:t>
            </a:r>
            <a:r>
              <a:rPr kumimoji="0" lang="zh-CN" altLang="zh-CN" sz="3200" b="0" i="0" u="none" strike="noStrike" kern="1200" cap="none" spc="0" normalizeH="0" baseline="0" noProof="0" dirty="0">
                <a:ln>
                  <a:noFill/>
                </a:ln>
                <a:solidFill>
                  <a:schemeClr val="tx2"/>
                </a:solidFill>
                <a:effectLst/>
                <a:uLnTx/>
                <a:uFillTx/>
                <a:latin typeface="+mj-lt"/>
                <a:ea typeface="+mj-ea"/>
                <a:cs typeface="+mj-cs"/>
              </a:rPr>
              <a:t>”表示</a:t>
            </a:r>
            <a:r>
              <a:rPr kumimoji="0" lang="en-US" altLang="zh-CN" sz="3200" b="0" i="0" u="none" strike="noStrike" kern="1200" cap="none" spc="0" normalizeH="0" baseline="0" noProof="0" dirty="0" err="1">
                <a:ln>
                  <a:noFill/>
                </a:ln>
                <a:solidFill>
                  <a:schemeClr val="tx2"/>
                </a:solidFill>
                <a:effectLst/>
                <a:uLnTx/>
                <a:uFillTx/>
                <a:latin typeface="+mj-lt"/>
                <a:ea typeface="+mj-ea"/>
                <a:cs typeface="+mj-cs"/>
              </a:rPr>
              <a:t>LocalProducts</a:t>
            </a:r>
            <a:r>
              <a:rPr kumimoji="0" lang="zh-CN" altLang="zh-CN" sz="3200" b="0" i="0" u="none" strike="noStrike" kern="1200" cap="none" spc="0" normalizeH="0" baseline="0" noProof="0" dirty="0">
                <a:ln>
                  <a:noFill/>
                </a:ln>
                <a:solidFill>
                  <a:schemeClr val="tx2"/>
                </a:solidFill>
                <a:effectLst/>
                <a:uLnTx/>
                <a:uFillTx/>
                <a:latin typeface="+mj-lt"/>
                <a:ea typeface="+mj-ea"/>
                <a:cs typeface="+mj-cs"/>
              </a:rPr>
              <a:t>对象为主动对象，其运行于自身线程之上</a:t>
            </a:r>
            <a:r>
              <a:rPr kumimoji="0" lang="zh-CN" altLang="zh-CN" sz="3200" b="0" i="0" u="none" strike="noStrike" kern="1200" cap="none" spc="0" normalizeH="0" baseline="0" noProof="0" dirty="0" smtClean="0">
                <a:ln>
                  <a:noFill/>
                </a:ln>
                <a:solidFill>
                  <a:schemeClr val="tx2"/>
                </a:solidFill>
                <a:effectLst/>
                <a:uLnTx/>
                <a:uFillTx/>
                <a:latin typeface="+mj-lt"/>
                <a:ea typeface="+mj-ea"/>
                <a:cs typeface="+mj-cs"/>
              </a:rPr>
              <a:t>。</a:t>
            </a:r>
            <a:endParaRPr kumimoji="0" lang="zh-CN" altLang="en-US" sz="3200" b="0" i="0" u="none" strike="noStrike" kern="1200" cap="none" spc="0" normalizeH="0" baseline="0" noProof="0" dirty="0">
              <a:ln>
                <a:noFill/>
              </a:ln>
              <a:solidFill>
                <a:schemeClr val="tx2"/>
              </a:solidFill>
              <a:effectLst/>
              <a:uLnTx/>
              <a:uFillTx/>
              <a:latin typeface="+mj-lt"/>
              <a:ea typeface="+mj-ea"/>
              <a:cs typeface="+mj-cs"/>
            </a:endParaRPr>
          </a:p>
        </p:txBody>
      </p:sp>
      <p:pic>
        <p:nvPicPr>
          <p:cNvPr id="166915" name="Picture 2"/>
          <p:cNvPicPr>
            <a:picLocks noChangeAspect="1"/>
          </p:cNvPicPr>
          <p:nvPr/>
        </p:nvPicPr>
        <p:blipFill>
          <a:blip r:embed="rId1"/>
          <a:stretch>
            <a:fillRect/>
          </a:stretch>
        </p:blipFill>
        <p:spPr>
          <a:xfrm>
            <a:off x="1042988" y="2348548"/>
            <a:ext cx="7297737" cy="2808287"/>
          </a:xfrm>
          <a:prstGeom prst="rect">
            <a:avLst/>
          </a:prstGeom>
          <a:noFill/>
          <a:ln w="9525">
            <a:noFill/>
          </a:ln>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938" name="标题 1"/>
          <p:cNvSpPr>
            <a:spLocks noGrp="1"/>
          </p:cNvSpPr>
          <p:nvPr>
            <p:ph type="title"/>
          </p:nvPr>
        </p:nvSpPr>
        <p:spPr>
          <a:xfrm>
            <a:off x="457200" y="704850"/>
            <a:ext cx="8229600" cy="644525"/>
          </a:xfrm>
        </p:spPr>
        <p:txBody>
          <a:bodyPr vert="horz" wrap="square" lIns="0" tIns="45720" rIns="0" bIns="0" anchor="b" anchorCtr="0"/>
          <a:p>
            <a:r>
              <a:rPr lang="zh-CN" altLang="en-US" dirty="0"/>
              <a:t>异常处理模式</a:t>
            </a:r>
            <a:endParaRPr lang="zh-CN" altLang="en-US" dirty="0"/>
          </a:p>
        </p:txBody>
      </p:sp>
      <p:sp>
        <p:nvSpPr>
          <p:cNvPr id="167939" name="内容占位符 2"/>
          <p:cNvSpPr>
            <a:spLocks noGrp="1"/>
          </p:cNvSpPr>
          <p:nvPr>
            <p:ph idx="1"/>
          </p:nvPr>
        </p:nvSpPr>
        <p:spPr>
          <a:xfrm>
            <a:off x="457200" y="1560195"/>
            <a:ext cx="8229600" cy="4764405"/>
          </a:xfrm>
        </p:spPr>
        <p:txBody>
          <a:bodyPr vert="horz" wrap="square" lIns="91440" tIns="45720" rIns="91440" bIns="45720" anchor="t" anchorCtr="0"/>
          <a:p>
            <a:r>
              <a:rPr lang="zh-CN" altLang="zh-CN" dirty="0"/>
              <a:t>采用对象缓存文件的方案可以提高系统效率，但是本地缓存没有产品信息时访问外部产品服务失败时，系统如何处理？</a:t>
            </a:r>
            <a:endParaRPr lang="en-US" altLang="zh-CN" dirty="0"/>
          </a:p>
          <a:p>
            <a:r>
              <a:rPr lang="zh-CN" altLang="zh-CN" dirty="0"/>
              <a:t>通知故障的最直接的方法是抛出一个异常。当访问外部产品数据库失败时，持久化子系统可能抛出异常。</a:t>
            </a:r>
            <a:endParaRPr lang="en-US" altLang="zh-CN" dirty="0"/>
          </a:p>
          <a:p>
            <a:r>
              <a:rPr lang="zh-CN" altLang="zh-CN" dirty="0"/>
              <a:t>常用的异常处理模式称为“转换异常”模式。转换异常模式的原则是：在一个子系统中，避免直接抛出来自较低层子系统或服务的异常。应该将较低层的异常转换成在本层子系统中有意义的异常。较高层的异常包裹较低层的异常并添加一些信息，使得该异常在较高层的子系统语境中有意义。</a:t>
            </a:r>
            <a:endParaRPr lang="zh-CN" altLang="en-US" dirty="0"/>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323528" y="188640"/>
            <a:ext cx="8640959" cy="2151112"/>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Autofit/>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400" b="0" i="0" u="none" strike="noStrike" kern="1200" cap="none" spc="0" normalizeH="0" baseline="0" noProof="0" dirty="0">
                <a:ln>
                  <a:noFill/>
                </a:ln>
                <a:solidFill>
                  <a:schemeClr val="tx2"/>
                </a:solidFill>
                <a:effectLst/>
                <a:uLnTx/>
                <a:uFillTx/>
                <a:latin typeface="+mj-lt"/>
                <a:ea typeface="+mj-ea"/>
                <a:cs typeface="+mj-cs"/>
              </a:rPr>
              <a:t>持久化子系统捕获一个特定的</a:t>
            </a:r>
            <a:r>
              <a:rPr kumimoji="0" lang="en-US" altLang="zh-CN" sz="2400" b="0" i="0" u="none" strike="noStrike" kern="1200" cap="none" spc="0" normalizeH="0" baseline="0" noProof="0" dirty="0" err="1">
                <a:ln>
                  <a:noFill/>
                </a:ln>
                <a:solidFill>
                  <a:schemeClr val="tx2"/>
                </a:solidFill>
                <a:effectLst/>
                <a:uLnTx/>
                <a:uFillTx/>
                <a:latin typeface="+mj-lt"/>
                <a:ea typeface="+mj-ea"/>
                <a:cs typeface="+mj-cs"/>
              </a:rPr>
              <a:t>SQLException</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异常，并且抛出一个新的包含</a:t>
            </a:r>
            <a:r>
              <a:rPr kumimoji="0" lang="en-US" altLang="zh-CN" sz="2400" b="0" i="0" u="none" strike="noStrike" kern="1200" cap="none" spc="0" normalizeH="0" baseline="0" noProof="0" dirty="0" err="1">
                <a:ln>
                  <a:noFill/>
                </a:ln>
                <a:solidFill>
                  <a:schemeClr val="tx2"/>
                </a:solidFill>
                <a:effectLst/>
                <a:uLnTx/>
                <a:uFillTx/>
                <a:latin typeface="+mj-lt"/>
                <a:ea typeface="+mj-ea"/>
                <a:cs typeface="+mj-cs"/>
              </a:rPr>
              <a:t>SQLException</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异常的</a:t>
            </a:r>
            <a:r>
              <a:rPr kumimoji="0" lang="en-US" altLang="zh-CN" sz="2400" b="0" i="0" u="none" strike="noStrike" kern="1200" cap="none" spc="0" normalizeH="0" baseline="0" noProof="0" dirty="0" err="1">
                <a:ln>
                  <a:noFill/>
                </a:ln>
                <a:solidFill>
                  <a:schemeClr val="tx2"/>
                </a:solidFill>
                <a:effectLst/>
                <a:uLnTx/>
                <a:uFillTx/>
                <a:latin typeface="+mj-lt"/>
                <a:ea typeface="+mj-ea"/>
                <a:cs typeface="+mj-cs"/>
              </a:rPr>
              <a:t>DBUnavailableException</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异常。较高层的</a:t>
            </a:r>
            <a:r>
              <a:rPr kumimoji="0" lang="en-US" altLang="zh-CN" sz="2400" b="0" i="0" u="none" strike="noStrike" kern="1200" cap="none" spc="0" normalizeH="0" baseline="0" noProof="0" dirty="0" err="1">
                <a:ln>
                  <a:noFill/>
                </a:ln>
                <a:solidFill>
                  <a:schemeClr val="tx2"/>
                </a:solidFill>
                <a:effectLst/>
                <a:uLnTx/>
                <a:uFillTx/>
                <a:latin typeface="+mj-lt"/>
                <a:ea typeface="+mj-ea"/>
                <a:cs typeface="+mj-cs"/>
              </a:rPr>
              <a:t>DBProductAdapter</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作为逻辑子系统的代表，可以捕获较低层的</a:t>
            </a:r>
            <a:r>
              <a:rPr kumimoji="0" lang="en-US" altLang="zh-CN" sz="2400" b="0" i="0" u="none" strike="noStrike" kern="1200" cap="none" spc="0" normalizeH="0" baseline="0" noProof="0" dirty="0" err="1">
                <a:ln>
                  <a:noFill/>
                </a:ln>
                <a:solidFill>
                  <a:schemeClr val="tx2"/>
                </a:solidFill>
                <a:effectLst/>
                <a:uLnTx/>
                <a:uFillTx/>
                <a:latin typeface="+mj-lt"/>
                <a:ea typeface="+mj-ea"/>
                <a:cs typeface="+mj-cs"/>
              </a:rPr>
              <a:t>DBUnavailableException</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异常，并且抛出一个新的</a:t>
            </a:r>
            <a:r>
              <a:rPr kumimoji="0" lang="en-US" altLang="zh-CN" sz="2400" b="0" i="0" u="none" strike="noStrike" kern="1200" cap="none" spc="0" normalizeH="0" baseline="0" noProof="0" dirty="0" err="1">
                <a:ln>
                  <a:noFill/>
                </a:ln>
                <a:solidFill>
                  <a:schemeClr val="tx2"/>
                </a:solidFill>
                <a:effectLst/>
                <a:uLnTx/>
                <a:uFillTx/>
                <a:latin typeface="+mj-lt"/>
                <a:ea typeface="+mj-ea"/>
                <a:cs typeface="+mj-cs"/>
              </a:rPr>
              <a:t>ProductInfoUnavailableException</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异常，而新的异常包裹了</a:t>
            </a:r>
            <a:r>
              <a:rPr kumimoji="0" lang="en-US" altLang="zh-CN" sz="2400" b="0" i="0" u="none" strike="noStrike" kern="1200" cap="none" spc="0" normalizeH="0" baseline="0" noProof="0" dirty="0" err="1">
                <a:ln>
                  <a:noFill/>
                </a:ln>
                <a:solidFill>
                  <a:schemeClr val="tx2"/>
                </a:solidFill>
                <a:effectLst/>
                <a:uLnTx/>
                <a:uFillTx/>
                <a:latin typeface="+mj-lt"/>
                <a:ea typeface="+mj-ea"/>
                <a:cs typeface="+mj-cs"/>
              </a:rPr>
              <a:t>DBUnavailableException</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a:t>
            </a:r>
            <a:endParaRPr kumimoji="0" lang="zh-CN" altLang="en-US" sz="2400" b="0" i="0" u="none" strike="noStrike" kern="1200" cap="none" spc="0" normalizeH="0" baseline="0" noProof="0" dirty="0">
              <a:ln>
                <a:noFill/>
              </a:ln>
              <a:solidFill>
                <a:schemeClr val="tx2"/>
              </a:solidFill>
              <a:effectLst/>
              <a:uLnTx/>
              <a:uFillTx/>
              <a:latin typeface="+mj-lt"/>
              <a:ea typeface="+mj-ea"/>
              <a:cs typeface="+mj-cs"/>
            </a:endParaRPr>
          </a:p>
        </p:txBody>
      </p:sp>
      <p:pic>
        <p:nvPicPr>
          <p:cNvPr id="168963" name="Picture 2"/>
          <p:cNvPicPr>
            <a:picLocks noChangeAspect="1"/>
          </p:cNvPicPr>
          <p:nvPr/>
        </p:nvPicPr>
        <p:blipFill>
          <a:blip r:embed="rId1"/>
          <a:stretch>
            <a:fillRect/>
          </a:stretch>
        </p:blipFill>
        <p:spPr>
          <a:xfrm>
            <a:off x="34925" y="2636838"/>
            <a:ext cx="9190038" cy="4110037"/>
          </a:xfrm>
          <a:prstGeom prst="rect">
            <a:avLst/>
          </a:prstGeom>
          <a:noFill/>
          <a:ln w="9525">
            <a:noFill/>
          </a:ln>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57200" y="704088"/>
            <a:ext cx="8305800" cy="1788808"/>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Autofit/>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800" b="0" i="0" u="none" strike="noStrike" kern="1200" cap="none" spc="0" normalizeH="0" baseline="0" noProof="0" dirty="0">
                <a:ln>
                  <a:noFill/>
                </a:ln>
                <a:solidFill>
                  <a:schemeClr val="tx2"/>
                </a:solidFill>
                <a:effectLst/>
                <a:uLnTx/>
                <a:uFillTx/>
                <a:latin typeface="+mj-lt"/>
                <a:ea typeface="+mj-ea"/>
                <a:cs typeface="+mj-cs"/>
              </a:rPr>
              <a:t>两个模式来处理异常：集中错误日志（</a:t>
            </a:r>
            <a:r>
              <a:rPr kumimoji="0" lang="en-US" altLang="zh-CN" sz="2800" b="0" i="0" u="none" strike="noStrike" kern="1200" cap="none" spc="0" normalizeH="0" baseline="0" noProof="0" dirty="0">
                <a:ln>
                  <a:noFill/>
                </a:ln>
                <a:solidFill>
                  <a:schemeClr val="tx2"/>
                </a:solidFill>
                <a:effectLst/>
                <a:uLnTx/>
                <a:uFillTx/>
                <a:latin typeface="+mj-lt"/>
                <a:ea typeface="+mj-ea"/>
                <a:cs typeface="+mj-cs"/>
              </a:rPr>
              <a:t>Centralized Error Logging</a:t>
            </a:r>
            <a:r>
              <a:rPr kumimoji="0" lang="zh-CN" altLang="zh-CN" sz="2800" b="0" i="0" u="none" strike="noStrike" kern="1200" cap="none" spc="0" normalizeH="0" baseline="0" noProof="0" dirty="0">
                <a:ln>
                  <a:noFill/>
                </a:ln>
                <a:solidFill>
                  <a:schemeClr val="tx2"/>
                </a:solidFill>
                <a:effectLst/>
                <a:uLnTx/>
                <a:uFillTx/>
                <a:latin typeface="+mj-lt"/>
                <a:ea typeface="+mj-ea"/>
                <a:cs typeface="+mj-cs"/>
              </a:rPr>
              <a:t>）和错误会话</a:t>
            </a:r>
            <a:r>
              <a:rPr kumimoji="0" lang="en-US" altLang="zh-CN" sz="2800" b="0" i="0" u="none" strike="noStrike" kern="1200" cap="none" spc="0" normalizeH="0" baseline="0" noProof="0" dirty="0">
                <a:ln>
                  <a:noFill/>
                </a:ln>
                <a:solidFill>
                  <a:schemeClr val="tx2"/>
                </a:solidFill>
                <a:effectLst/>
                <a:uLnTx/>
                <a:uFillTx/>
                <a:latin typeface="+mj-lt"/>
                <a:ea typeface="+mj-ea"/>
                <a:cs typeface="+mj-cs"/>
              </a:rPr>
              <a:t>(Error Dialog)</a:t>
            </a:r>
            <a:r>
              <a:rPr kumimoji="0" lang="zh-CN" altLang="zh-CN" sz="2800" b="0" i="0" u="none" strike="noStrike" kern="1200" cap="none" spc="0" normalizeH="0" baseline="0" noProof="0" dirty="0">
                <a:ln>
                  <a:noFill/>
                </a:ln>
                <a:solidFill>
                  <a:schemeClr val="tx2"/>
                </a:solidFill>
                <a:effectLst/>
                <a:uLnTx/>
                <a:uFillTx/>
                <a:latin typeface="+mj-lt"/>
                <a:ea typeface="+mj-ea"/>
                <a:cs typeface="+mj-cs"/>
              </a:rPr>
              <a:t>。集中错误日志模式的原则是：使用单实例类访问的集中错误日志对象，所有的异常都向它报告。</a:t>
            </a:r>
            <a:endParaRPr kumimoji="0" lang="zh-CN" altLang="en-US" sz="2800" b="0" i="0" u="none" strike="noStrike" kern="1200" cap="none" spc="0" normalizeH="0" baseline="0" noProof="0" dirty="0">
              <a:ln>
                <a:noFill/>
              </a:ln>
              <a:solidFill>
                <a:schemeClr val="tx2"/>
              </a:solidFill>
              <a:effectLst/>
              <a:uLnTx/>
              <a:uFillTx/>
              <a:latin typeface="+mj-lt"/>
              <a:ea typeface="+mj-ea"/>
              <a:cs typeface="+mj-cs"/>
            </a:endParaRPr>
          </a:p>
        </p:txBody>
      </p:sp>
      <p:pic>
        <p:nvPicPr>
          <p:cNvPr id="169987" name="Picture 2"/>
          <p:cNvPicPr>
            <a:picLocks noChangeAspect="1"/>
          </p:cNvPicPr>
          <p:nvPr/>
        </p:nvPicPr>
        <p:blipFill>
          <a:blip r:embed="rId1"/>
          <a:stretch>
            <a:fillRect/>
          </a:stretch>
        </p:blipFill>
        <p:spPr>
          <a:xfrm>
            <a:off x="325438" y="3213100"/>
            <a:ext cx="8335962" cy="2936875"/>
          </a:xfrm>
          <a:prstGeom prst="rect">
            <a:avLst/>
          </a:prstGeom>
          <a:noFill/>
          <a:ln w="9525">
            <a:noFill/>
          </a:ln>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107504" y="116632"/>
            <a:ext cx="864096" cy="2736304"/>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异常设计</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71011" name="Picture 2"/>
          <p:cNvPicPr>
            <a:picLocks noChangeAspect="1"/>
          </p:cNvPicPr>
          <p:nvPr/>
        </p:nvPicPr>
        <p:blipFill>
          <a:blip r:embed="rId1"/>
          <a:stretch>
            <a:fillRect/>
          </a:stretch>
        </p:blipFill>
        <p:spPr>
          <a:xfrm>
            <a:off x="1403350" y="198438"/>
            <a:ext cx="7489825" cy="6345237"/>
          </a:xfrm>
          <a:prstGeom prst="rect">
            <a:avLst/>
          </a:prstGeom>
          <a:noFill/>
          <a:ln w="9525">
            <a:noFill/>
          </a:ln>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390475" y="1052736"/>
            <a:ext cx="8305800" cy="2511152"/>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Autofit/>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400" b="0" i="0" u="none" strike="noStrike" kern="1200" cap="none" spc="0" normalizeH="0" baseline="0" noProof="0" dirty="0">
                <a:ln>
                  <a:noFill/>
                </a:ln>
                <a:solidFill>
                  <a:schemeClr val="tx2"/>
                </a:solidFill>
                <a:effectLst/>
                <a:uLnTx/>
                <a:uFillTx/>
                <a:latin typeface="+mj-lt"/>
                <a:ea typeface="+mj-ea"/>
                <a:cs typeface="+mj-cs"/>
              </a:rPr>
              <a:t>如果产品不在本地产品服务的缓存中，则本地产品服务将与外部服务的适配器进行协作。本地产品服务将</a:t>
            </a:r>
            <a:r>
              <a:rPr kumimoji="0" lang="en-US" altLang="zh-CN" sz="2400" b="0" i="0" u="none" strike="noStrike" kern="1200" cap="none" spc="0" normalizeH="0" baseline="0" noProof="0" dirty="0" err="1">
                <a:ln>
                  <a:noFill/>
                </a:ln>
                <a:solidFill>
                  <a:schemeClr val="tx2"/>
                </a:solidFill>
                <a:effectLst/>
                <a:uLnTx/>
                <a:uFillTx/>
                <a:latin typeface="+mj-lt"/>
                <a:ea typeface="+mj-ea"/>
                <a:cs typeface="+mj-cs"/>
              </a:rPr>
              <a:t>ProductDescription</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对象缓存为串行化对象</a:t>
            </a:r>
            <a:r>
              <a:rPr kumimoji="0" lang="zh-CN" altLang="zh-CN" sz="2400" b="0" i="0" u="none" strike="noStrike" kern="1200" cap="none" spc="0" normalizeH="0" baseline="0" noProof="0" dirty="0" smtClean="0">
                <a:ln>
                  <a:noFill/>
                </a:ln>
                <a:solidFill>
                  <a:schemeClr val="tx2"/>
                </a:solidFill>
                <a:effectLst/>
                <a:uLnTx/>
                <a:uFillTx/>
                <a:latin typeface="+mj-lt"/>
                <a:ea typeface="+mj-ea"/>
                <a:cs typeface="+mj-cs"/>
              </a:rPr>
              <a:t>。</a:t>
            </a:r>
            <a:br>
              <a:rPr kumimoji="0" lang="en-US" altLang="zh-CN" sz="2400" b="0" i="0" u="none" strike="noStrike" kern="1200" cap="none" spc="0" normalizeH="0" baseline="0" noProof="0" dirty="0" smtClean="0">
                <a:ln>
                  <a:noFill/>
                </a:ln>
                <a:solidFill>
                  <a:schemeClr val="tx2"/>
                </a:solidFill>
                <a:effectLst/>
                <a:uLnTx/>
                <a:uFillTx/>
                <a:latin typeface="+mj-lt"/>
                <a:ea typeface="+mj-ea"/>
                <a:cs typeface="+mj-cs"/>
              </a:rPr>
            </a:br>
            <a:r>
              <a:rPr kumimoji="0" lang="zh-CN" altLang="zh-CN" sz="2400" b="0" i="0" u="none" strike="noStrike" kern="1200" cap="none" spc="0" normalizeH="0" baseline="0" noProof="0" dirty="0" smtClean="0">
                <a:ln>
                  <a:noFill/>
                </a:ln>
                <a:solidFill>
                  <a:schemeClr val="tx2"/>
                </a:solidFill>
                <a:effectLst/>
                <a:uLnTx/>
                <a:uFillTx/>
                <a:latin typeface="+mj-lt"/>
                <a:ea typeface="+mj-ea"/>
                <a:cs typeface="+mj-cs"/>
              </a:rPr>
              <a:t>如果</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实际的外部服务从数据库改为新的</a:t>
            </a:r>
            <a:r>
              <a:rPr kumimoji="0" lang="en-US" altLang="zh-CN" sz="2400" b="0" i="0" u="none" strike="noStrike" kern="1200" cap="none" spc="0" normalizeH="0" baseline="0" noProof="0" dirty="0" err="1">
                <a:ln>
                  <a:noFill/>
                </a:ln>
                <a:solidFill>
                  <a:schemeClr val="tx2"/>
                </a:solidFill>
                <a:effectLst/>
                <a:uLnTx/>
                <a:uFillTx/>
                <a:latin typeface="+mj-lt"/>
                <a:ea typeface="+mj-ea"/>
                <a:cs typeface="+mj-cs"/>
              </a:rPr>
              <a:t>WebService</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，则只需改动远程服务的工厂配置。考虑到与</a:t>
            </a:r>
            <a:r>
              <a:rPr kumimoji="0" lang="en-US" altLang="zh-CN" sz="2400" b="0" i="0" u="none" strike="noStrike" kern="1200" cap="none" spc="0" normalizeH="0" baseline="0" noProof="0" dirty="0" err="1">
                <a:ln>
                  <a:noFill/>
                </a:ln>
                <a:solidFill>
                  <a:schemeClr val="tx2"/>
                </a:solidFill>
                <a:effectLst/>
                <a:uLnTx/>
                <a:uFillTx/>
                <a:latin typeface="+mj-lt"/>
                <a:ea typeface="+mj-ea"/>
                <a:cs typeface="+mj-cs"/>
              </a:rPr>
              <a:t>DBProductsAdapter</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的协作，适配器需要与对象</a:t>
            </a:r>
            <a:r>
              <a:rPr kumimoji="0" lang="en-US" altLang="zh-CN" sz="2400" b="0" i="0" u="none" strike="noStrike" kern="1200" cap="none" spc="0" normalizeH="0" baseline="0" noProof="0" dirty="0">
                <a:ln>
                  <a:noFill/>
                </a:ln>
                <a:solidFill>
                  <a:schemeClr val="tx2"/>
                </a:solidFill>
                <a:effectLst/>
                <a:uLnTx/>
                <a:uFillTx/>
                <a:latin typeface="+mj-lt"/>
                <a:ea typeface="+mj-ea"/>
                <a:cs typeface="+mj-cs"/>
              </a:rPr>
              <a:t>-</a:t>
            </a:r>
            <a:r>
              <a:rPr kumimoji="0" lang="zh-CN" altLang="zh-CN" sz="2400" b="0" i="0" u="none" strike="noStrike" kern="1200" cap="none" spc="0" normalizeH="0" baseline="0" noProof="0" dirty="0">
                <a:ln>
                  <a:noFill/>
                </a:ln>
                <a:solidFill>
                  <a:schemeClr val="tx2"/>
                </a:solidFill>
                <a:effectLst/>
                <a:uLnTx/>
                <a:uFillTx/>
                <a:latin typeface="+mj-lt"/>
                <a:ea typeface="+mj-ea"/>
                <a:cs typeface="+mj-cs"/>
              </a:rPr>
              <a:t>关系映射持久化子系统交互。</a:t>
            </a:r>
            <a:endParaRPr kumimoji="0" lang="zh-CN" altLang="en-US" sz="2400" b="0" i="0" u="none" strike="noStrike" kern="1200" cap="none" spc="0" normalizeH="0" baseline="0" noProof="0" dirty="0">
              <a:ln>
                <a:noFill/>
              </a:ln>
              <a:solidFill>
                <a:schemeClr val="tx2"/>
              </a:solidFill>
              <a:effectLst/>
              <a:uLnTx/>
              <a:uFillTx/>
              <a:latin typeface="+mj-lt"/>
              <a:ea typeface="+mj-ea"/>
              <a:cs typeface="+mj-cs"/>
            </a:endParaRPr>
          </a:p>
        </p:txBody>
      </p:sp>
      <p:pic>
        <p:nvPicPr>
          <p:cNvPr id="172035" name="Picture 2"/>
          <p:cNvPicPr>
            <a:picLocks noChangeAspect="1"/>
          </p:cNvPicPr>
          <p:nvPr/>
        </p:nvPicPr>
        <p:blipFill>
          <a:blip r:embed="rId1"/>
          <a:stretch>
            <a:fillRect/>
          </a:stretch>
        </p:blipFill>
        <p:spPr>
          <a:xfrm>
            <a:off x="415925" y="4224338"/>
            <a:ext cx="8728075" cy="835025"/>
          </a:xfrm>
          <a:prstGeom prst="rect">
            <a:avLst/>
          </a:prstGeom>
          <a:noFill/>
          <a:ln w="9525">
            <a:noFill/>
          </a:ln>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8" name="标题 1"/>
          <p:cNvSpPr>
            <a:spLocks noGrp="1"/>
          </p:cNvSpPr>
          <p:nvPr>
            <p:ph type="title"/>
          </p:nvPr>
        </p:nvSpPr>
        <p:spPr/>
        <p:txBody>
          <a:bodyPr vert="horz" wrap="square" lIns="0" tIns="45720" rIns="0" bIns="0" anchor="b" anchorCtr="0"/>
          <a:p>
            <a:pPr>
              <a:buNone/>
            </a:pPr>
            <a:r>
              <a:rPr lang="zh-CN" altLang="en-US" dirty="0"/>
              <a:t>方法设计与实现</a:t>
            </a:r>
            <a:endParaRPr lang="zh-CN" altLang="en-US" dirty="0"/>
          </a:p>
        </p:txBody>
      </p:sp>
      <p:sp>
        <p:nvSpPr>
          <p:cNvPr id="173059" name="内容占位符 2"/>
          <p:cNvSpPr>
            <a:spLocks noGrp="1"/>
          </p:cNvSpPr>
          <p:nvPr>
            <p:ph idx="1"/>
          </p:nvPr>
        </p:nvSpPr>
        <p:spPr/>
        <p:txBody>
          <a:bodyPr vert="horz" wrap="square" lIns="91440" tIns="45720" rIns="91440" bIns="45720" anchor="t" anchorCtr="0"/>
          <a:p>
            <a:r>
              <a:rPr lang="zh-CN" altLang="en-US" dirty="0"/>
              <a:t>支付实现</a:t>
            </a:r>
            <a:endParaRPr lang="en-US" altLang="zh-CN" dirty="0"/>
          </a:p>
          <a:p>
            <a:r>
              <a:rPr lang="zh-CN" altLang="en-US" dirty="0"/>
              <a:t>容错处理</a:t>
            </a:r>
            <a:endParaRPr lang="en-US" altLang="zh-CN" dirty="0"/>
          </a:p>
          <a:p>
            <a:r>
              <a:rPr lang="zh-CN" altLang="en-US" dirty="0"/>
              <a:t>非功能性需求设计</a:t>
            </a:r>
            <a:endParaRPr lang="zh-CN" altLang="en-US" dirty="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2" name="标题 1"/>
          <p:cNvSpPr>
            <a:spLocks noGrp="1"/>
          </p:cNvSpPr>
          <p:nvPr>
            <p:ph type="title"/>
          </p:nvPr>
        </p:nvSpPr>
        <p:spPr/>
        <p:txBody>
          <a:bodyPr vert="horz" wrap="square" lIns="0" tIns="45720" rIns="0" bIns="0" anchor="b" anchorCtr="0"/>
          <a:p>
            <a:r>
              <a:rPr lang="zh-CN" altLang="zh-CN" dirty="0"/>
              <a:t>支付实现</a:t>
            </a:r>
            <a:endParaRPr lang="zh-CN" altLang="en-US" dirty="0"/>
          </a:p>
        </p:txBody>
      </p:sp>
      <p:sp>
        <p:nvSpPr>
          <p:cNvPr id="174083" name="内容占位符 2"/>
          <p:cNvSpPr>
            <a:spLocks noGrp="1"/>
          </p:cNvSpPr>
          <p:nvPr>
            <p:ph idx="1"/>
          </p:nvPr>
        </p:nvSpPr>
        <p:spPr/>
        <p:txBody>
          <a:bodyPr vert="horz" wrap="square" lIns="91440" tIns="45720" rIns="91440" bIns="45720" anchor="t" anchorCtr="0"/>
          <a:p>
            <a:r>
              <a:rPr lang="zh-CN" altLang="zh-CN" dirty="0"/>
              <a:t>结束销售后就是获取总额的操作。由控制器发出</a:t>
            </a:r>
            <a:r>
              <a:rPr lang="en-US" altLang="zh-CN" dirty="0"/>
              <a:t>getTotal</a:t>
            </a:r>
            <a:r>
              <a:rPr lang="zh-CN" altLang="zh-CN" dirty="0"/>
              <a:t>（）操作并要求返回总额</a:t>
            </a:r>
            <a:r>
              <a:rPr lang="en-US" altLang="zh-CN" dirty="0"/>
              <a:t>tot</a:t>
            </a:r>
            <a:r>
              <a:rPr lang="zh-CN" altLang="zh-CN" dirty="0"/>
              <a:t>。</a:t>
            </a:r>
            <a:endParaRPr lang="en-US" altLang="zh-CN" dirty="0"/>
          </a:p>
          <a:p>
            <a:r>
              <a:rPr lang="zh-CN" altLang="zh-CN" dirty="0"/>
              <a:t>总额计算得出后就可以进行</a:t>
            </a:r>
            <a:r>
              <a:rPr lang="en-US" altLang="zh-CN" dirty="0"/>
              <a:t>makePayment()</a:t>
            </a:r>
            <a:r>
              <a:rPr lang="zh-CN" altLang="zh-CN" dirty="0"/>
              <a:t>操作</a:t>
            </a:r>
            <a:r>
              <a:rPr lang="zh-CN" altLang="en-US" dirty="0"/>
              <a:t>。</a:t>
            </a:r>
            <a:endParaRPr lang="en-US" altLang="zh-CN" dirty="0"/>
          </a:p>
          <a:p>
            <a:r>
              <a:rPr lang="zh-CN" altLang="zh-CN" dirty="0"/>
              <a:t>最后是计算找零的系统操作，将</a:t>
            </a:r>
            <a:r>
              <a:rPr lang="en-US" altLang="zh-CN" dirty="0"/>
              <a:t>Sale</a:t>
            </a:r>
            <a:r>
              <a:rPr lang="zh-CN" altLang="zh-CN" dirty="0"/>
              <a:t>对象与</a:t>
            </a:r>
            <a:r>
              <a:rPr lang="en-US" altLang="zh-CN" dirty="0"/>
              <a:t>Payment</a:t>
            </a:r>
            <a:r>
              <a:rPr lang="zh-CN" altLang="zh-CN" dirty="0"/>
              <a:t>对象相结合</a:t>
            </a:r>
            <a:r>
              <a:rPr lang="zh-CN" altLang="en-US" dirty="0"/>
              <a:t>。</a:t>
            </a:r>
            <a:endParaRPr lang="en-US" altLang="zh-CN" dirty="0"/>
          </a:p>
          <a:p>
            <a:endParaRPr lang="zh-CN" altLang="en-US" dirty="0"/>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6" name="标题 1"/>
          <p:cNvSpPr>
            <a:spLocks noGrp="1"/>
          </p:cNvSpPr>
          <p:nvPr>
            <p:ph type="title"/>
          </p:nvPr>
        </p:nvSpPr>
        <p:spPr/>
        <p:txBody>
          <a:bodyPr vert="horz" wrap="square" lIns="0" tIns="45720" rIns="0" bIns="0" anchor="b" anchorCtr="0"/>
          <a:p>
            <a:r>
              <a:rPr lang="zh-CN" altLang="zh-CN" dirty="0"/>
              <a:t>容错处理</a:t>
            </a:r>
            <a:endParaRPr lang="zh-CN" altLang="en-US" dirty="0"/>
          </a:p>
        </p:txBody>
      </p:sp>
      <p:sp>
        <p:nvSpPr>
          <p:cNvPr id="175107" name="内容占位符 2"/>
          <p:cNvSpPr>
            <a:spLocks noGrp="1"/>
          </p:cNvSpPr>
          <p:nvPr>
            <p:ph idx="1"/>
          </p:nvPr>
        </p:nvSpPr>
        <p:spPr/>
        <p:txBody>
          <a:bodyPr vert="horz" wrap="square" lIns="91440" tIns="45720" rIns="91440" bIns="45720" anchor="t" anchorCtr="0"/>
          <a:p>
            <a:r>
              <a:rPr lang="zh-CN" altLang="zh-CN" dirty="0"/>
              <a:t>系统的使用过程是首先尝试本地服务，如果没有命中，然后进行尝试外部服务。但这种方案并不是对所有服务都适用，例如账务服务过程中的记录销售，希望快速实时地追踪商店和终端的活动。</a:t>
            </a:r>
            <a:endParaRPr lang="en-US" altLang="zh-CN" dirty="0"/>
          </a:p>
          <a:p>
            <a:r>
              <a:rPr lang="zh-CN" altLang="zh-CN" dirty="0"/>
              <a:t>代理（</a:t>
            </a:r>
            <a:r>
              <a:rPr lang="en-US" altLang="zh-CN" dirty="0"/>
              <a:t>Proxy</a:t>
            </a:r>
            <a:r>
              <a:rPr lang="zh-CN" altLang="zh-CN" dirty="0"/>
              <a:t>）模式是解决这个问题较好的方案。代理模式的变体称为远程代理（</a:t>
            </a:r>
            <a:r>
              <a:rPr lang="en-US" altLang="zh-CN" dirty="0"/>
              <a:t>Remote Proxy</a:t>
            </a:r>
            <a:r>
              <a:rPr lang="zh-CN" altLang="zh-CN" dirty="0"/>
              <a:t>）模式</a:t>
            </a:r>
            <a:r>
              <a:rPr lang="zh-CN" altLang="en-US" dirty="0"/>
              <a:t>。</a:t>
            </a:r>
            <a:endParaRPr lang="en-US" altLang="zh-CN" dirty="0"/>
          </a:p>
          <a:p>
            <a:r>
              <a:rPr lang="zh-CN" altLang="zh-CN" dirty="0"/>
              <a:t>代理模式的另一种变体称为重定向代理（</a:t>
            </a:r>
            <a:r>
              <a:rPr lang="en-US" altLang="zh-CN" dirty="0"/>
              <a:t>Redirection Proxy</a:t>
            </a:r>
            <a:r>
              <a:rPr lang="zh-CN" altLang="zh-CN" dirty="0"/>
              <a:t>）模式，也称为容错代理（</a:t>
            </a:r>
            <a:r>
              <a:rPr lang="en-US" altLang="zh-CN" dirty="0"/>
              <a:t>Failover Proxy</a:t>
            </a:r>
            <a:r>
              <a:rPr lang="zh-CN" altLang="zh-CN" dirty="0"/>
              <a:t>）。</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a:xfrm>
            <a:off x="395288" y="476250"/>
            <a:ext cx="8229600" cy="852488"/>
          </a:xfrm>
        </p:spPr>
        <p:txBody>
          <a:bodyPr vert="horz" wrap="square" lIns="0" tIns="45720" rIns="0" bIns="0" anchor="b" anchorCtr="0"/>
          <a:p>
            <a:r>
              <a:rPr lang="en-US" altLang="zh-CN" dirty="0"/>
              <a:t>8.3</a:t>
            </a:r>
            <a:r>
              <a:rPr lang="zh-CN" altLang="zh-CN" dirty="0"/>
              <a:t>面向对象分析过程</a:t>
            </a:r>
            <a:endParaRPr lang="zh-CN" altLang="en-US" dirty="0"/>
          </a:p>
        </p:txBody>
      </p:sp>
      <p:sp>
        <p:nvSpPr>
          <p:cNvPr id="19459" name="内容占位符 2"/>
          <p:cNvSpPr>
            <a:spLocks noGrp="1"/>
          </p:cNvSpPr>
          <p:nvPr>
            <p:ph idx="1"/>
          </p:nvPr>
        </p:nvSpPr>
        <p:spPr>
          <a:xfrm>
            <a:off x="457200" y="1484313"/>
            <a:ext cx="8229600" cy="4840287"/>
          </a:xfrm>
        </p:spPr>
        <p:txBody>
          <a:bodyPr vert="horz" wrap="square" lIns="91440" tIns="45720" rIns="91440" bIns="45720" anchor="t" anchorCtr="0"/>
          <a:p>
            <a:r>
              <a:rPr lang="zh-CN" altLang="zh-CN" dirty="0"/>
              <a:t>面向对象分析阶段的主要任务是获取用户的需求，并构建系统初步的逻辑模型。</a:t>
            </a:r>
            <a:endParaRPr lang="en-US" altLang="zh-CN" dirty="0"/>
          </a:p>
          <a:p>
            <a:r>
              <a:rPr lang="zh-CN" altLang="zh-CN" dirty="0"/>
              <a:t>用例建模</a:t>
            </a:r>
            <a:r>
              <a:rPr lang="zh-CN" altLang="en-US" dirty="0"/>
              <a:t>：</a:t>
            </a:r>
            <a:r>
              <a:rPr lang="zh-CN" altLang="zh-CN" dirty="0"/>
              <a:t>获取用户的需求</a:t>
            </a:r>
            <a:r>
              <a:rPr lang="zh-CN" altLang="en-US" dirty="0"/>
              <a:t>，</a:t>
            </a:r>
            <a:r>
              <a:rPr lang="zh-CN" altLang="zh-CN" dirty="0"/>
              <a:t>构建用例模型。</a:t>
            </a:r>
            <a:endParaRPr lang="en-US" altLang="zh-CN" dirty="0"/>
          </a:p>
          <a:p>
            <a:pPr lvl="1"/>
            <a:r>
              <a:rPr lang="zh-CN" altLang="zh-CN" dirty="0"/>
              <a:t>识别外部用户</a:t>
            </a:r>
            <a:endParaRPr lang="en-US" altLang="zh-CN" dirty="0"/>
          </a:p>
          <a:p>
            <a:pPr lvl="1"/>
            <a:r>
              <a:rPr lang="zh-CN" altLang="zh-CN" dirty="0"/>
              <a:t>场景分析</a:t>
            </a:r>
            <a:endParaRPr lang="en-US" altLang="zh-CN" dirty="0"/>
          </a:p>
          <a:p>
            <a:pPr lvl="1"/>
            <a:r>
              <a:rPr lang="zh-CN" altLang="zh-CN" dirty="0"/>
              <a:t>构建活动图</a:t>
            </a:r>
            <a:endParaRPr lang="en-US" altLang="zh-CN" dirty="0"/>
          </a:p>
          <a:p>
            <a:pPr lvl="1"/>
            <a:r>
              <a:rPr lang="zh-CN" altLang="zh-CN" dirty="0"/>
              <a:t>构建用例图</a:t>
            </a:r>
            <a:endParaRPr lang="en-US" altLang="zh-CN" dirty="0"/>
          </a:p>
          <a:p>
            <a:r>
              <a:rPr lang="zh-CN" altLang="zh-CN" dirty="0"/>
              <a:t>领域建模</a:t>
            </a:r>
            <a:r>
              <a:rPr lang="zh-CN" altLang="en-US" dirty="0"/>
              <a:t>：</a:t>
            </a:r>
            <a:r>
              <a:rPr lang="zh-CN" altLang="zh-CN" dirty="0"/>
              <a:t>目的是建立系统的概念模型。</a:t>
            </a:r>
            <a:endParaRPr lang="en-US" altLang="zh-CN" dirty="0"/>
          </a:p>
          <a:p>
            <a:pPr lvl="1"/>
            <a:r>
              <a:rPr lang="zh-CN" altLang="zh-CN" dirty="0"/>
              <a:t>抽取领域对象</a:t>
            </a:r>
            <a:endParaRPr lang="en-US" altLang="zh-CN" dirty="0"/>
          </a:p>
          <a:p>
            <a:pPr lvl="1"/>
            <a:r>
              <a:rPr lang="zh-CN" altLang="zh-CN" dirty="0"/>
              <a:t>构建领域模型</a:t>
            </a:r>
            <a:endParaRPr lang="en-US" altLang="zh-CN" dirty="0"/>
          </a:p>
          <a:p>
            <a:pPr lvl="1"/>
            <a:r>
              <a:rPr lang="zh-CN" altLang="zh-CN" dirty="0"/>
              <a:t>构建初步的交互模型</a:t>
            </a:r>
            <a:endParaRPr lang="zh-CN" altLang="en-US" dirty="0"/>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5000" b="0" i="0" u="none" strike="noStrike" kern="1200" cap="none" spc="0" normalizeH="0" baseline="0" noProof="0" dirty="0">
                <a:ln>
                  <a:noFill/>
                </a:ln>
                <a:solidFill>
                  <a:schemeClr val="tx2"/>
                </a:solidFill>
                <a:effectLst/>
                <a:uLnTx/>
                <a:uFillTx/>
                <a:latin typeface="+mj-lt"/>
                <a:ea typeface="+mj-ea"/>
                <a:cs typeface="+mj-cs"/>
              </a:rPr>
              <a:t>代理模式的一般结构</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76131" name="Picture 2"/>
          <p:cNvPicPr>
            <a:picLocks noChangeAspect="1"/>
          </p:cNvPicPr>
          <p:nvPr/>
        </p:nvPicPr>
        <p:blipFill>
          <a:blip r:embed="rId1"/>
          <a:stretch>
            <a:fillRect/>
          </a:stretch>
        </p:blipFill>
        <p:spPr>
          <a:xfrm>
            <a:off x="123825" y="2365375"/>
            <a:ext cx="8624888" cy="4181475"/>
          </a:xfrm>
          <a:prstGeom prst="rect">
            <a:avLst/>
          </a:prstGeom>
          <a:noFill/>
          <a:ln w="9525">
            <a:noFill/>
          </a:ln>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4" name="标题 1"/>
          <p:cNvSpPr>
            <a:spLocks noGrp="1"/>
          </p:cNvSpPr>
          <p:nvPr>
            <p:ph type="title"/>
          </p:nvPr>
        </p:nvSpPr>
        <p:spPr/>
        <p:txBody>
          <a:bodyPr vert="horz" wrap="square" lIns="0" tIns="45720" rIns="0" bIns="0" anchor="b" anchorCtr="0"/>
          <a:p>
            <a:r>
              <a:rPr lang="zh-CN" altLang="zh-CN" dirty="0"/>
              <a:t>重定向代理</a:t>
            </a:r>
            <a:endParaRPr lang="zh-CN" altLang="en-US" dirty="0"/>
          </a:p>
        </p:txBody>
      </p:sp>
      <p:sp>
        <p:nvSpPr>
          <p:cNvPr id="177155" name="内容占位符 2"/>
          <p:cNvSpPr>
            <a:spLocks noGrp="1"/>
          </p:cNvSpPr>
          <p:nvPr>
            <p:ph idx="1"/>
          </p:nvPr>
        </p:nvSpPr>
        <p:spPr/>
        <p:txBody>
          <a:bodyPr vert="horz" wrap="square" lIns="91440" tIns="45720" rIns="91440" bIns="45720" anchor="t" anchorCtr="0"/>
          <a:p>
            <a:r>
              <a:rPr lang="zh-CN" altLang="zh-CN" dirty="0"/>
              <a:t>代理模式的基本原则是：通过代理对象增加一层间接性，代理对象实现与</a:t>
            </a:r>
            <a:r>
              <a:rPr lang="en-US" altLang="zh-CN" dirty="0"/>
              <a:t>subject</a:t>
            </a:r>
            <a:r>
              <a:rPr lang="zh-CN" altLang="zh-CN" dirty="0"/>
              <a:t>对象相同的接口，并且负责控制和增强对主体对象的访问。 </a:t>
            </a:r>
            <a:endParaRPr lang="zh-CN" altLang="zh-CN" dirty="0"/>
          </a:p>
          <a:p>
            <a:r>
              <a:rPr lang="zh-CN" altLang="zh-CN" dirty="0"/>
              <a:t>重定向代理：</a:t>
            </a:r>
            <a:endParaRPr lang="zh-CN" altLang="zh-CN" dirty="0"/>
          </a:p>
          <a:p>
            <a:pPr lvl="1"/>
            <a:r>
              <a:rPr lang="zh-CN" altLang="zh-CN" dirty="0"/>
              <a:t>向重定向代理发送</a:t>
            </a:r>
            <a:r>
              <a:rPr lang="en-US" altLang="zh-CN" dirty="0"/>
              <a:t>postSale</a:t>
            </a:r>
            <a:r>
              <a:rPr lang="zh-CN" altLang="zh-CN" dirty="0"/>
              <a:t>消息，将其视为实际的外部账务服务；</a:t>
            </a:r>
            <a:endParaRPr lang="zh-CN" altLang="zh-CN" dirty="0"/>
          </a:p>
          <a:p>
            <a:pPr lvl="1"/>
            <a:r>
              <a:rPr lang="zh-CN" altLang="zh-CN" dirty="0"/>
              <a:t>如果重定向代理通过适配器与外部服务通信失败，则将</a:t>
            </a:r>
            <a:r>
              <a:rPr lang="en-US" altLang="zh-CN" dirty="0"/>
              <a:t>postSale</a:t>
            </a:r>
            <a:r>
              <a:rPr lang="zh-CN" altLang="zh-CN" dirty="0"/>
              <a:t>消息重定向到本地服务。本地服务将</a:t>
            </a:r>
            <a:r>
              <a:rPr lang="en-US" altLang="zh-CN" dirty="0"/>
              <a:t>Sale</a:t>
            </a:r>
            <a:r>
              <a:rPr lang="zh-CN" altLang="zh-CN" dirty="0"/>
              <a:t>保存在本地，当账务服务激活时重新发给它。</a:t>
            </a:r>
            <a:endParaRPr lang="zh-CN" altLang="zh-CN" dirty="0"/>
          </a:p>
          <a:p>
            <a:endParaRPr lang="zh-CN" altLang="en-US" dirty="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8178" name="Picture 2"/>
          <p:cNvPicPr>
            <a:picLocks noChangeAspect="1"/>
          </p:cNvPicPr>
          <p:nvPr/>
        </p:nvPicPr>
        <p:blipFill>
          <a:blip r:embed="rId1"/>
          <a:stretch>
            <a:fillRect/>
          </a:stretch>
        </p:blipFill>
        <p:spPr>
          <a:xfrm>
            <a:off x="342900" y="404813"/>
            <a:ext cx="8248650" cy="5903912"/>
          </a:xfrm>
          <a:prstGeom prst="rect">
            <a:avLst/>
          </a:prstGeom>
          <a:noFill/>
          <a:ln w="9525">
            <a:noFill/>
          </a:ln>
        </p:spPr>
      </p:pic>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9202" name="标题 1"/>
          <p:cNvSpPr>
            <a:spLocks noGrp="1"/>
          </p:cNvSpPr>
          <p:nvPr>
            <p:ph type="title"/>
          </p:nvPr>
        </p:nvSpPr>
        <p:spPr/>
        <p:txBody>
          <a:bodyPr vert="horz" wrap="square" lIns="0" tIns="45720" rIns="0" bIns="0" anchor="b" anchorCtr="0"/>
          <a:p>
            <a:r>
              <a:rPr lang="zh-CN" altLang="zh-CN" dirty="0"/>
              <a:t>抽象工厂模式</a:t>
            </a:r>
            <a:endParaRPr lang="zh-CN" altLang="en-US" dirty="0"/>
          </a:p>
        </p:txBody>
      </p:sp>
      <p:sp>
        <p:nvSpPr>
          <p:cNvPr id="179203" name="内容占位符 2"/>
          <p:cNvSpPr>
            <a:spLocks noGrp="1"/>
          </p:cNvSpPr>
          <p:nvPr>
            <p:ph idx="1"/>
          </p:nvPr>
        </p:nvSpPr>
        <p:spPr/>
        <p:txBody>
          <a:bodyPr vert="horz" wrap="square" lIns="91440" tIns="45720" rIns="91440" bIns="45720" anchor="t" anchorCtr="0"/>
          <a:p>
            <a:r>
              <a:rPr lang="en-US" altLang="zh-CN" dirty="0"/>
              <a:t>POS</a:t>
            </a:r>
            <a:r>
              <a:rPr lang="zh-CN" altLang="zh-CN" dirty="0"/>
              <a:t>机系统中，系统需要与各种各样的设备进行工作，包括显示器、票据打印机、现金抽屉、扫描仪等等。这些设备许多都存在工业标准和已经定义好的标准的面向对象接口。例如，</a:t>
            </a:r>
            <a:r>
              <a:rPr lang="en-US" altLang="zh-CN" dirty="0"/>
              <a:t>UnifiedPOS</a:t>
            </a:r>
            <a:r>
              <a:rPr lang="zh-CN" altLang="zh-CN" dirty="0"/>
              <a:t>是为</a:t>
            </a:r>
            <a:r>
              <a:rPr lang="en-US" altLang="zh-CN" dirty="0"/>
              <a:t>POS</a:t>
            </a:r>
            <a:r>
              <a:rPr lang="zh-CN" altLang="zh-CN" dirty="0"/>
              <a:t>机设备定义了接口的工业标准的</a:t>
            </a:r>
            <a:r>
              <a:rPr lang="en-US" altLang="zh-CN" dirty="0"/>
              <a:t>UML</a:t>
            </a:r>
            <a:r>
              <a:rPr lang="zh-CN" altLang="zh-CN" dirty="0"/>
              <a:t>模型。</a:t>
            </a:r>
            <a:endParaRPr lang="en-US" altLang="zh-CN" dirty="0"/>
          </a:p>
          <a:p>
            <a:r>
              <a:rPr lang="zh-CN" altLang="zh-CN" dirty="0"/>
              <a:t>使用工厂模式从系统属性中读取需要加载的类集，并返回基于其接口的实例。</a:t>
            </a:r>
            <a:endParaRPr lang="en-US" altLang="zh-CN" dirty="0"/>
          </a:p>
          <a:p>
            <a:r>
              <a:rPr lang="zh-CN" altLang="zh-CN" dirty="0"/>
              <a:t>设备驱动能够与</a:t>
            </a:r>
            <a:r>
              <a:rPr lang="en-US" altLang="zh-CN" dirty="0"/>
              <a:t>JavaPOS</a:t>
            </a:r>
            <a:r>
              <a:rPr lang="zh-CN" altLang="zh-CN" dirty="0"/>
              <a:t>接口进行适配，因此可以看作是适配器对象。它们可以作为代理对象，控制和增强对物理设备访问的本地代理。</a:t>
            </a:r>
            <a:endParaRPr lang="zh-CN" altLang="en-US" dirty="0"/>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0226" name="标题 1"/>
          <p:cNvSpPr>
            <a:spLocks noGrp="1"/>
          </p:cNvSpPr>
          <p:nvPr>
            <p:ph type="title"/>
          </p:nvPr>
        </p:nvSpPr>
        <p:spPr/>
        <p:txBody>
          <a:bodyPr vert="horz" wrap="square" lIns="0" tIns="45720" rIns="0" bIns="0" anchor="b" anchorCtr="0"/>
          <a:p>
            <a:r>
              <a:rPr lang="zh-CN" altLang="zh-CN" dirty="0"/>
              <a:t>抽象工厂模式的基本原则</a:t>
            </a:r>
            <a:endParaRPr lang="zh-CN" altLang="en-US" dirty="0"/>
          </a:p>
        </p:txBody>
      </p:sp>
      <p:sp>
        <p:nvSpPr>
          <p:cNvPr id="180227" name="内容占位符 2"/>
          <p:cNvSpPr>
            <a:spLocks noGrp="1"/>
          </p:cNvSpPr>
          <p:nvPr>
            <p:ph idx="1"/>
          </p:nvPr>
        </p:nvSpPr>
        <p:spPr/>
        <p:txBody>
          <a:bodyPr vert="horz" wrap="square" lIns="91440" tIns="45720" rIns="91440" bIns="45720" anchor="t" anchorCtr="0"/>
          <a:p>
            <a:r>
              <a:rPr lang="zh-CN" altLang="zh-CN" dirty="0"/>
              <a:t>定义一个工厂接口（抽象工厂），为每一族要创建的事物定义一个具体的工厂类。或者定义实际的抽象类来实现工厂接口，为扩展该抽象类的具体工厂提供公共服务。</a:t>
            </a:r>
            <a:endParaRPr lang="en-US" altLang="zh-CN" dirty="0"/>
          </a:p>
          <a:p>
            <a:r>
              <a:rPr lang="zh-CN" altLang="zh-CN" dirty="0"/>
              <a:t>抽象工厂模式的一种变体是创建一个抽象工厂，使用单实例类（</a:t>
            </a:r>
            <a:r>
              <a:rPr lang="en-US" altLang="zh-CN" dirty="0"/>
              <a:t>Singleton</a:t>
            </a:r>
            <a:r>
              <a:rPr lang="zh-CN" altLang="zh-CN" dirty="0"/>
              <a:t>）模式访问它，读取系统属性以决定创建哪个子类工厂，然后返回对应的子系统实例。</a:t>
            </a:r>
            <a:endParaRPr lang="zh-CN" altLang="en-US" dirty="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0" y="0"/>
            <a:ext cx="683568" cy="2852936"/>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基本思想</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81251" name="Picture 2"/>
          <p:cNvPicPr>
            <a:picLocks noChangeAspect="1"/>
          </p:cNvPicPr>
          <p:nvPr/>
        </p:nvPicPr>
        <p:blipFill>
          <a:blip r:embed="rId1"/>
          <a:stretch>
            <a:fillRect/>
          </a:stretch>
        </p:blipFill>
        <p:spPr>
          <a:xfrm>
            <a:off x="1022350" y="188913"/>
            <a:ext cx="8121650" cy="6308725"/>
          </a:xfrm>
          <a:prstGeom prst="rect">
            <a:avLst/>
          </a:prstGeom>
          <a:noFill/>
          <a:ln w="9525">
            <a:noFill/>
          </a:ln>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57200" y="188640"/>
            <a:ext cx="802432" cy="4680520"/>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5000" b="0" i="0" u="none" strike="noStrike" kern="1200" cap="none" spc="0" normalizeH="0" baseline="0" noProof="0" dirty="0">
                <a:ln>
                  <a:noFill/>
                </a:ln>
                <a:solidFill>
                  <a:schemeClr val="tx2"/>
                </a:solidFill>
                <a:effectLst/>
                <a:uLnTx/>
                <a:uFillTx/>
                <a:latin typeface="+mj-lt"/>
                <a:ea typeface="+mj-ea"/>
                <a:cs typeface="+mj-cs"/>
              </a:rPr>
              <a:t>抽象类工厂设计</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82275" name="Picture 2"/>
          <p:cNvPicPr>
            <a:picLocks noChangeAspect="1"/>
          </p:cNvPicPr>
          <p:nvPr/>
        </p:nvPicPr>
        <p:blipFill>
          <a:blip r:embed="rId1"/>
          <a:stretch>
            <a:fillRect/>
          </a:stretch>
        </p:blipFill>
        <p:spPr>
          <a:xfrm>
            <a:off x="1692275" y="42863"/>
            <a:ext cx="7200900" cy="6394450"/>
          </a:xfrm>
          <a:prstGeom prst="rect">
            <a:avLst/>
          </a:prstGeom>
          <a:noFill/>
          <a:ln w="9525">
            <a:noFill/>
          </a:ln>
        </p:spPr>
      </p:pic>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3298" name="标题 1"/>
          <p:cNvSpPr>
            <a:spLocks noGrp="1"/>
          </p:cNvSpPr>
          <p:nvPr>
            <p:ph type="title"/>
          </p:nvPr>
        </p:nvSpPr>
        <p:spPr>
          <a:xfrm>
            <a:off x="457200" y="704850"/>
            <a:ext cx="8229600" cy="806450"/>
          </a:xfrm>
        </p:spPr>
        <p:txBody>
          <a:bodyPr vert="horz" wrap="square" lIns="0" tIns="45720" rIns="0" bIns="0" anchor="b" anchorCtr="0"/>
          <a:p>
            <a:pPr eaLnBrk="1" hangingPunct="1"/>
            <a:r>
              <a:rPr lang="en-US" altLang="zh-CN" b="1" dirty="0"/>
              <a:t>9.4.3 </a:t>
            </a:r>
            <a:r>
              <a:rPr lang="zh-CN" altLang="en-US" b="1" dirty="0"/>
              <a:t>类</a:t>
            </a:r>
            <a:r>
              <a:rPr lang="zh-CN" altLang="en-US" b="1" dirty="0"/>
              <a:t>详细设计</a:t>
            </a:r>
            <a:endParaRPr lang="zh-CN" altLang="en-US" dirty="0"/>
          </a:p>
        </p:txBody>
      </p:sp>
      <p:sp>
        <p:nvSpPr>
          <p:cNvPr id="183299" name="内容占位符 2"/>
          <p:cNvSpPr>
            <a:spLocks noGrp="1"/>
          </p:cNvSpPr>
          <p:nvPr>
            <p:ph idx="1"/>
          </p:nvPr>
        </p:nvSpPr>
        <p:spPr/>
        <p:txBody>
          <a:bodyPr vert="horz" wrap="square" lIns="91440" tIns="45720" rIns="91440" bIns="45720" anchor="t" anchorCtr="0"/>
          <a:p>
            <a:pPr eaLnBrk="1" hangingPunct="1"/>
            <a:r>
              <a:rPr lang="zh-CN" altLang="en-US" dirty="0"/>
              <a:t>类图和对象图是设计阶段的主要制品</a:t>
            </a:r>
            <a:endParaRPr lang="en-US" altLang="zh-CN" dirty="0"/>
          </a:p>
          <a:p>
            <a:pPr eaLnBrk="1" hangingPunct="1"/>
            <a:r>
              <a:rPr lang="zh-CN" altLang="en-US" dirty="0"/>
              <a:t>顺序图和协作图中的消息映射为类图中的方法，交互消息的对象映射为类的对象，每个消息的交互实现映射为类图和对象图中方法的实现。</a:t>
            </a:r>
            <a:endParaRPr lang="en-US" altLang="zh-CN" dirty="0"/>
          </a:p>
          <a:p>
            <a:pPr eaLnBrk="1" hangingPunct="1"/>
            <a:r>
              <a:rPr lang="zh-CN" altLang="en-US" dirty="0"/>
              <a:t>在类图的精化设计中不仅要得到每个类中的属性和方法，还要有方法的粗略实现（也即方法的实现过程）</a:t>
            </a:r>
            <a:endParaRPr lang="zh-CN" altLang="en-US" dirty="0"/>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22" name="标题 1"/>
          <p:cNvSpPr>
            <a:spLocks noGrp="1"/>
          </p:cNvSpPr>
          <p:nvPr>
            <p:ph type="title"/>
          </p:nvPr>
        </p:nvSpPr>
        <p:spPr/>
        <p:txBody>
          <a:bodyPr vert="horz" wrap="square" lIns="0" tIns="45720" rIns="0" bIns="0" anchor="b" anchorCtr="0"/>
          <a:p>
            <a:pPr eaLnBrk="1" hangingPunct="1"/>
            <a:r>
              <a:rPr lang="zh-CN" altLang="en-US" dirty="0"/>
              <a:t>可见性的设计</a:t>
            </a:r>
            <a:endParaRPr lang="zh-CN" altLang="en-US" dirty="0"/>
          </a:p>
        </p:txBody>
      </p:sp>
      <p:sp>
        <p:nvSpPr>
          <p:cNvPr id="184323" name="内容占位符 2"/>
          <p:cNvSpPr>
            <a:spLocks noGrp="1"/>
          </p:cNvSpPr>
          <p:nvPr>
            <p:ph idx="1"/>
          </p:nvPr>
        </p:nvSpPr>
        <p:spPr>
          <a:xfrm>
            <a:off x="457200" y="1935163"/>
            <a:ext cx="8229600" cy="2279650"/>
          </a:xfrm>
        </p:spPr>
        <p:txBody>
          <a:bodyPr vert="horz" wrap="square" lIns="91440" tIns="45720" rIns="91440" bIns="45720" anchor="t" anchorCtr="0"/>
          <a:p>
            <a:pPr eaLnBrk="1" hangingPunct="1"/>
            <a:r>
              <a:rPr lang="zh-CN" altLang="en-US" dirty="0"/>
              <a:t>可见性的设计主要有四种：</a:t>
            </a:r>
            <a:endParaRPr lang="en-US" altLang="zh-CN" dirty="0"/>
          </a:p>
          <a:p>
            <a:pPr lvl="1" eaLnBrk="1" hangingPunct="1"/>
            <a:r>
              <a:rPr lang="zh-CN" altLang="en-US" dirty="0"/>
              <a:t>属性可见性</a:t>
            </a:r>
            <a:endParaRPr lang="en-US" altLang="zh-CN" dirty="0"/>
          </a:p>
          <a:p>
            <a:pPr lvl="1" eaLnBrk="1" hangingPunct="1"/>
            <a:r>
              <a:rPr lang="zh-CN" altLang="en-US" dirty="0"/>
              <a:t>参数可见性</a:t>
            </a:r>
            <a:endParaRPr lang="en-US" altLang="zh-CN" dirty="0"/>
          </a:p>
          <a:p>
            <a:pPr lvl="1" eaLnBrk="1" hangingPunct="1"/>
            <a:r>
              <a:rPr lang="zh-CN" altLang="en-US" dirty="0"/>
              <a:t>局部可见性</a:t>
            </a:r>
            <a:endParaRPr lang="en-US" altLang="zh-CN" dirty="0"/>
          </a:p>
          <a:p>
            <a:pPr lvl="1" eaLnBrk="1" hangingPunct="1"/>
            <a:r>
              <a:rPr lang="zh-CN" altLang="en-US" dirty="0"/>
              <a:t>全局可见性</a:t>
            </a:r>
            <a:endParaRPr lang="zh-CN" altLang="en-US" dirty="0"/>
          </a:p>
          <a:p>
            <a:pPr eaLnBrk="1" hangingPunct="1"/>
            <a:endParaRPr lang="zh-CN" altLang="en-US" dirty="0"/>
          </a:p>
        </p:txBody>
      </p:sp>
      <p:sp>
        <p:nvSpPr>
          <p:cNvPr id="184324" name="TextBox 3"/>
          <p:cNvSpPr txBox="1"/>
          <p:nvPr/>
        </p:nvSpPr>
        <p:spPr>
          <a:xfrm>
            <a:off x="3571875" y="3357563"/>
            <a:ext cx="5072063" cy="2862262"/>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sz="1800" dirty="0"/>
              <a:t>class Register{                           </a:t>
            </a:r>
            <a:endParaRPr lang="zh-CN" altLang="en-US" sz="1800" dirty="0"/>
          </a:p>
          <a:p>
            <a:pPr marL="0" lvl="0" indent="0" eaLnBrk="1" hangingPunct="1">
              <a:spcBef>
                <a:spcPct val="0"/>
              </a:spcBef>
              <a:buClrTx/>
              <a:buSzTx/>
              <a:buFontTx/>
              <a:buNone/>
            </a:pPr>
            <a:r>
              <a:rPr lang="en-US" altLang="zh-CN" sz="1800" dirty="0"/>
              <a:t>	……</a:t>
            </a:r>
            <a:endParaRPr lang="zh-CN" altLang="en-US" sz="1800" dirty="0"/>
          </a:p>
          <a:p>
            <a:pPr marL="0" lvl="0" indent="0" eaLnBrk="1" hangingPunct="1">
              <a:spcBef>
                <a:spcPct val="0"/>
              </a:spcBef>
              <a:buClrTx/>
              <a:buSzTx/>
              <a:buFontTx/>
              <a:buNone/>
            </a:pPr>
            <a:r>
              <a:rPr lang="en-US" altLang="zh-CN" sz="1800" dirty="0"/>
              <a:t>	private ProductCalatog catalog;</a:t>
            </a:r>
            <a:endParaRPr lang="zh-CN" altLang="en-US" sz="1800" dirty="0"/>
          </a:p>
          <a:p>
            <a:pPr marL="0" lvl="0" indent="0" eaLnBrk="1" hangingPunct="1">
              <a:spcBef>
                <a:spcPct val="0"/>
              </a:spcBef>
              <a:buClrTx/>
              <a:buSzTx/>
              <a:buFontTx/>
              <a:buNone/>
            </a:pPr>
            <a:r>
              <a:rPr lang="en-US" altLang="zh-CN" sz="1800" dirty="0"/>
              <a:t>	public void enterItem(itemID,qty){</a:t>
            </a:r>
            <a:endParaRPr lang="zh-CN" altLang="en-US" sz="1800" dirty="0"/>
          </a:p>
          <a:p>
            <a:pPr marL="0" lvl="0" indent="0" eaLnBrk="1" hangingPunct="1">
              <a:spcBef>
                <a:spcPct val="0"/>
              </a:spcBef>
              <a:buClrTx/>
              <a:buSzTx/>
              <a:buFontTx/>
              <a:buNone/>
            </a:pPr>
            <a:r>
              <a:rPr lang="en-US" altLang="zh-CN" sz="1800" dirty="0"/>
              <a:t>	……</a:t>
            </a:r>
            <a:endParaRPr lang="zh-CN" altLang="en-US" sz="1800" dirty="0"/>
          </a:p>
          <a:p>
            <a:pPr marL="0" lvl="0" indent="0" eaLnBrk="1" hangingPunct="1">
              <a:spcBef>
                <a:spcPct val="0"/>
              </a:spcBef>
              <a:buClrTx/>
              <a:buSzTx/>
              <a:buFontTx/>
              <a:buNone/>
            </a:pPr>
            <a:r>
              <a:rPr lang="en-US" altLang="zh-CN" sz="1800" dirty="0"/>
              <a:t>	desc=catalog.getProductDesc(itemID);</a:t>
            </a:r>
            <a:endParaRPr lang="zh-CN" altLang="en-US" sz="1800" dirty="0"/>
          </a:p>
          <a:p>
            <a:pPr marL="0" lvl="0" indent="0" eaLnBrk="1" hangingPunct="1">
              <a:spcBef>
                <a:spcPct val="0"/>
              </a:spcBef>
              <a:buClrTx/>
              <a:buSzTx/>
              <a:buFontTx/>
              <a:buNone/>
            </a:pPr>
            <a:r>
              <a:rPr lang="en-US" altLang="zh-CN" sz="1800" dirty="0"/>
              <a:t>	……</a:t>
            </a:r>
            <a:endParaRPr lang="zh-CN" altLang="en-US" sz="1800" dirty="0"/>
          </a:p>
          <a:p>
            <a:pPr marL="0" lvl="0" indent="0" eaLnBrk="1" hangingPunct="1">
              <a:spcBef>
                <a:spcPct val="0"/>
              </a:spcBef>
              <a:buClrTx/>
              <a:buSzTx/>
              <a:buFontTx/>
              <a:buNone/>
            </a:pPr>
            <a:r>
              <a:rPr lang="en-US" altLang="zh-CN" sz="1800" dirty="0"/>
              <a:t>	}</a:t>
            </a:r>
            <a:endParaRPr lang="zh-CN" altLang="en-US" sz="1800" dirty="0"/>
          </a:p>
          <a:p>
            <a:pPr marL="0" lvl="0" indent="0" eaLnBrk="1" hangingPunct="1">
              <a:spcBef>
                <a:spcPct val="0"/>
              </a:spcBef>
              <a:buClrTx/>
              <a:buSzTx/>
              <a:buFontTx/>
              <a:buNone/>
            </a:pPr>
            <a:r>
              <a:rPr lang="en-US" altLang="zh-CN" sz="1800" dirty="0"/>
              <a:t>	……</a:t>
            </a:r>
            <a:endParaRPr lang="zh-CN" altLang="en-US" sz="1800" dirty="0"/>
          </a:p>
          <a:p>
            <a:pPr marL="0" lvl="0" indent="0" eaLnBrk="1" hangingPunct="1">
              <a:spcBef>
                <a:spcPct val="0"/>
              </a:spcBef>
              <a:buClrTx/>
              <a:buSzTx/>
              <a:buFontTx/>
              <a:buNone/>
            </a:pPr>
            <a:r>
              <a:rPr lang="en-US" altLang="zh-CN" sz="1800" dirty="0"/>
              <a:t>}</a:t>
            </a:r>
            <a:endParaRPr lang="zh-CN" altLang="en-US" sz="1800" dirty="0"/>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5346" name="标题 1"/>
          <p:cNvSpPr>
            <a:spLocks noGrp="1"/>
          </p:cNvSpPr>
          <p:nvPr>
            <p:ph type="title"/>
          </p:nvPr>
        </p:nvSpPr>
        <p:spPr>
          <a:xfrm>
            <a:off x="457200" y="704850"/>
            <a:ext cx="8229600" cy="837565"/>
          </a:xfrm>
        </p:spPr>
        <p:txBody>
          <a:bodyPr vert="horz" wrap="square" lIns="0" tIns="45720" rIns="0" bIns="0" anchor="b" anchorCtr="0"/>
          <a:p>
            <a:pPr eaLnBrk="1" hangingPunct="1"/>
            <a:r>
              <a:rPr lang="zh-CN" altLang="en-US" dirty="0"/>
              <a:t>类图的细化</a:t>
            </a:r>
            <a:endParaRPr lang="zh-CN" altLang="en-US" dirty="0"/>
          </a:p>
        </p:txBody>
      </p:sp>
      <p:sp>
        <p:nvSpPr>
          <p:cNvPr id="185347" name="内容占位符 2"/>
          <p:cNvSpPr>
            <a:spLocks noGrp="1"/>
          </p:cNvSpPr>
          <p:nvPr>
            <p:ph idx="1"/>
          </p:nvPr>
        </p:nvSpPr>
        <p:spPr/>
        <p:txBody>
          <a:bodyPr vert="horz" wrap="square" lIns="91440" tIns="45720" rIns="91440" bIns="45720" anchor="t" anchorCtr="0"/>
          <a:p>
            <a:pPr eaLnBrk="1" hangingPunct="1"/>
            <a:r>
              <a:rPr lang="zh-CN" altLang="en-US" dirty="0"/>
              <a:t>类图的设计是以交互图的设计为基础的，类图中的元素也是从交互图中抽象提取出来的。</a:t>
            </a:r>
            <a:endParaRPr lang="zh-CN" altLang="en-US" dirty="0"/>
          </a:p>
          <a:p>
            <a:pPr eaLnBrk="1" hangingPunct="1"/>
            <a:r>
              <a:rPr lang="zh-CN" altLang="en-US" dirty="0"/>
              <a:t>通过交互图中对象之间的交互，找出对象所属的类以及类之间的关系。</a:t>
            </a:r>
            <a:endParaRPr lang="en-US" altLang="zh-CN" dirty="0"/>
          </a:p>
          <a:p>
            <a:pPr eaLnBrk="1" hangingPunct="1"/>
            <a:r>
              <a:rPr lang="zh-CN" altLang="en-US" dirty="0"/>
              <a:t>通过对交互图中对象之间消息的交互的分析和细化得到类图中的属性和方法。</a:t>
            </a:r>
            <a:endParaRPr lang="en-US" altLang="zh-CN" dirty="0"/>
          </a:p>
          <a:p>
            <a:pPr eaLnBrk="1" hangingPunct="1"/>
            <a:r>
              <a:rPr lang="zh-CN" altLang="en-US" dirty="0"/>
              <a:t>对类图进行分析的时候也必须理解类图和类之间的关系如何映射得到具体的实现类。</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0" tIns="45720" rIns="0" bIns="0" numCol="1" anchor="b" anchorCtr="0" compatLnSpc="1">
            <a:normAutofit/>
          </a:bodyPr>
          <a:lstStyle/>
          <a:p>
            <a:pPr marL="0" marR="0" lvl="2" indent="0" algn="l" defTabSz="914400" rtl="0" eaLnBrk="1" fontAlgn="auto" latinLnBrk="0" hangingPunct="1">
              <a:lnSpc>
                <a:spcPct val="100000"/>
              </a:lnSpc>
              <a:spcBef>
                <a:spcPct val="0"/>
              </a:spcBef>
              <a:spcAft>
                <a:spcPts val="0"/>
              </a:spcAft>
              <a:buClrTx/>
              <a:buSzTx/>
              <a:buFontTx/>
              <a:buNone/>
              <a:defRPr/>
            </a:pPr>
            <a:r>
              <a:rPr kumimoji="0" lang="zh-CN" sz="5400" b="1" i="0" u="none" strike="noStrike" kern="0" cap="none" spc="0" normalizeH="0" baseline="0" noProof="0" dirty="0" smtClean="0">
                <a:ln>
                  <a:noFill/>
                </a:ln>
                <a:solidFill>
                  <a:sysClr val="windowText" lastClr="000000"/>
                </a:solidFill>
                <a:effectLst/>
                <a:uLnTx/>
                <a:uFillTx/>
                <a:latin typeface="+mj-ea"/>
                <a:ea typeface="+mj-ea"/>
              </a:rPr>
              <a:t>用例</a:t>
            </a:r>
            <a:r>
              <a:rPr kumimoji="0" lang="zh-CN" altLang="en-US" sz="5400" b="1" i="0" u="none" strike="noStrike" kern="0" cap="none" spc="0" normalizeH="0" baseline="0" noProof="0" dirty="0" smtClean="0">
                <a:ln>
                  <a:noFill/>
                </a:ln>
                <a:solidFill>
                  <a:sysClr val="windowText" lastClr="000000"/>
                </a:solidFill>
                <a:effectLst/>
                <a:uLnTx/>
                <a:uFillTx/>
                <a:latin typeface="+mj-ea"/>
                <a:ea typeface="+mj-ea"/>
              </a:rPr>
              <a:t>建模分析</a:t>
            </a:r>
            <a:endParaRPr kumimoji="0" lang="zh-CN" altLang="en-US" sz="5400" b="0" i="0" u="none" strike="noStrike" kern="0" cap="none" spc="0" normalizeH="0" baseline="0" noProof="0" dirty="0">
              <a:ln>
                <a:noFill/>
              </a:ln>
              <a:solidFill>
                <a:sysClr val="windowText" lastClr="000000"/>
              </a:solidFill>
              <a:effectLst/>
              <a:uLnTx/>
              <a:uFillTx/>
              <a:latin typeface="+mj-ea"/>
              <a:ea typeface="+mj-ea"/>
            </a:endParaRPr>
          </a:p>
        </p:txBody>
      </p:sp>
      <p:sp>
        <p:nvSpPr>
          <p:cNvPr id="22531" name="内容占位符 2"/>
          <p:cNvSpPr>
            <a:spLocks noGrp="1"/>
          </p:cNvSpPr>
          <p:nvPr>
            <p:ph idx="1"/>
          </p:nvPr>
        </p:nvSpPr>
        <p:spPr/>
        <p:txBody>
          <a:bodyPr vert="horz" wrap="square" lIns="91440" tIns="45720" rIns="91440" bIns="45720" anchor="t" anchorCtr="0"/>
          <a:p>
            <a:pPr eaLnBrk="1" hangingPunct="1"/>
            <a:r>
              <a:rPr lang="zh-CN" altLang="en-US" dirty="0">
                <a:solidFill>
                  <a:srgbClr val="FF0000"/>
                </a:solidFill>
              </a:rPr>
              <a:t>用例</a:t>
            </a:r>
            <a:r>
              <a:rPr lang="zh-CN" altLang="en-US" dirty="0"/>
              <a:t>着眼于为用户增加价值，提供了一种捕获功能需求的系统且直观的方法，可驱动整个开发过程。</a:t>
            </a:r>
            <a:endParaRPr lang="zh-CN" altLang="en-US" dirty="0"/>
          </a:p>
          <a:p>
            <a:pPr eaLnBrk="1" hangingPunct="1"/>
            <a:r>
              <a:rPr lang="zh-CN" altLang="en-US" dirty="0"/>
              <a:t>用例从某个特定参与者的角度用简单易懂的语言说明一个特定的</a:t>
            </a:r>
            <a:r>
              <a:rPr lang="zh-CN" altLang="en-US" dirty="0">
                <a:solidFill>
                  <a:srgbClr val="FF0000"/>
                </a:solidFill>
              </a:rPr>
              <a:t>使用场景</a:t>
            </a:r>
            <a:r>
              <a:rPr lang="zh-CN" altLang="en-US" dirty="0"/>
              <a:t>。</a:t>
            </a:r>
            <a:endParaRPr lang="en-US" altLang="zh-CN" dirty="0"/>
          </a:p>
          <a:p>
            <a:pPr eaLnBrk="1" hangingPunct="1"/>
            <a:r>
              <a:rPr lang="zh-CN" altLang="en-US" dirty="0"/>
              <a:t>要开始开发用例，应列出特定参与者执行的功能或者活动。</a:t>
            </a:r>
            <a:endParaRPr lang="en-US" altLang="zh-CN" dirty="0"/>
          </a:p>
          <a:p>
            <a:pPr eaLnBrk="1" hangingPunct="1"/>
            <a:r>
              <a:rPr lang="zh-CN" altLang="en-US" dirty="0">
                <a:solidFill>
                  <a:srgbClr val="FF0000"/>
                </a:solidFill>
              </a:rPr>
              <a:t>用例模型</a:t>
            </a:r>
            <a:r>
              <a:rPr lang="zh-CN" altLang="en-US" dirty="0"/>
              <a:t>帮助客户、用户和开发人员在如何使用系统方面达成共识。</a:t>
            </a:r>
            <a:endParaRPr lang="en-US" altLang="zh-CN" dirty="0"/>
          </a:p>
          <a:p>
            <a:pPr eaLnBrk="1" hangingPunct="1"/>
            <a:r>
              <a:rPr lang="zh-CN" altLang="en-US" dirty="0">
                <a:solidFill>
                  <a:srgbClr val="FF0000"/>
                </a:solidFill>
              </a:rPr>
              <a:t>用例图</a:t>
            </a:r>
            <a:r>
              <a:rPr lang="zh-CN" altLang="en-US" dirty="0"/>
              <a:t>描述部分用例模型，显示带有联系的用例和参与者的集合</a:t>
            </a:r>
            <a:endParaRPr lang="zh-CN" altLang="en-US" dirty="0"/>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6370" name="标题 1"/>
          <p:cNvSpPr>
            <a:spLocks noGrp="1"/>
          </p:cNvSpPr>
          <p:nvPr>
            <p:ph type="title"/>
          </p:nvPr>
        </p:nvSpPr>
        <p:spPr/>
        <p:txBody>
          <a:bodyPr vert="horz" wrap="square" lIns="0" tIns="45720" rIns="0" bIns="0" anchor="b" anchorCtr="0"/>
          <a:p>
            <a:pPr eaLnBrk="1" hangingPunct="1"/>
            <a:r>
              <a:rPr lang="zh-CN" altLang="en-US" dirty="0"/>
              <a:t>输入商品条目的类图</a:t>
            </a:r>
            <a:endParaRPr lang="zh-CN" altLang="en-US" dirty="0"/>
          </a:p>
        </p:txBody>
      </p:sp>
      <p:pic>
        <p:nvPicPr>
          <p:cNvPr id="186371" name="Picture 2"/>
          <p:cNvPicPr>
            <a:picLocks noChangeAspect="1"/>
          </p:cNvPicPr>
          <p:nvPr/>
        </p:nvPicPr>
        <p:blipFill>
          <a:blip r:embed="rId1"/>
          <a:stretch>
            <a:fillRect/>
          </a:stretch>
        </p:blipFill>
        <p:spPr>
          <a:xfrm>
            <a:off x="428625" y="2357438"/>
            <a:ext cx="7907338" cy="3286125"/>
          </a:xfrm>
          <a:prstGeom prst="rect">
            <a:avLst/>
          </a:prstGeom>
          <a:noFill/>
          <a:ln w="9525">
            <a:noFill/>
          </a:ln>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细化的类图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87395" name="Picture 2"/>
          <p:cNvPicPr>
            <a:picLocks noChangeAspect="1"/>
          </p:cNvPicPr>
          <p:nvPr/>
        </p:nvPicPr>
        <p:blipFill>
          <a:blip r:embed="rId1"/>
          <a:stretch>
            <a:fillRect/>
          </a:stretch>
        </p:blipFill>
        <p:spPr>
          <a:xfrm>
            <a:off x="785813" y="2143125"/>
            <a:ext cx="7858125" cy="4135438"/>
          </a:xfrm>
          <a:prstGeom prst="rect">
            <a:avLst/>
          </a:prstGeom>
          <a:noFill/>
          <a:ln w="9525">
            <a:noFill/>
          </a:ln>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8418" name="标题 1"/>
          <p:cNvSpPr>
            <a:spLocks noGrp="1"/>
          </p:cNvSpPr>
          <p:nvPr>
            <p:ph type="title"/>
          </p:nvPr>
        </p:nvSpPr>
        <p:spPr/>
        <p:txBody>
          <a:bodyPr vert="horz" wrap="square" lIns="0" tIns="45720" rIns="0" bIns="0" anchor="b" anchorCtr="0"/>
          <a:p>
            <a:pPr eaLnBrk="1" hangingPunct="1"/>
            <a:r>
              <a:rPr lang="zh-CN" altLang="en-US" dirty="0"/>
              <a:t>实现</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None/>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public class Register{</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None/>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	private </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ProductCatalog</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 catalog</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None/>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	private Sale </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currentSale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None/>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 </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None/>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	public Register</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ProductCatalog</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 pc</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None/>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	public  void </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endSale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None/>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	public  void </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enterItem</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ItemID</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 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int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 qty</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None/>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	public void </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makeNewSale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None/>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	public  void </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makePayment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Money </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cashTendered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None/>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	}</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9442" name="标题 1"/>
          <p:cNvSpPr>
            <a:spLocks noGrp="1"/>
          </p:cNvSpPr>
          <p:nvPr>
            <p:ph type="title"/>
          </p:nvPr>
        </p:nvSpPr>
        <p:spPr/>
        <p:txBody>
          <a:bodyPr vert="horz" wrap="square" lIns="0" tIns="45720" rIns="0" bIns="0" anchor="b" anchorCtr="0"/>
          <a:p>
            <a:pPr eaLnBrk="1" hangingPunct="1"/>
            <a:r>
              <a:rPr lang="zh-CN" altLang="en-US" b="1" dirty="0"/>
              <a:t>数据存储与持久性设计</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持久性设计的目的就是让对象能够方便、快捷的持久化存储。所以在系统中要持久存储的对象也叫做持久性对象。</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例如：在</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POS</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系统中的</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SaleLineItem</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对象、</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ProductDescription</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对象。</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在运用关系型数据库来存储对象信息时需要第三方或者系统拥有的持久性服务。通过这种持久性服务来解决面向对象和面向记录的数据之间的失配问题。</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用对象数据库来存储对象时就不需要设计持久性服务。但对象数据库应用比较少。</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在设计持久性服务时不仅仅对于存储在关系型数据库中，还设计其他的存储机制，如普通的文件形式、</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XML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结构、层次数据库等等。</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0466" name="标题 1"/>
          <p:cNvSpPr>
            <a:spLocks noGrp="1"/>
          </p:cNvSpPr>
          <p:nvPr>
            <p:ph type="title"/>
          </p:nvPr>
        </p:nvSpPr>
        <p:spPr/>
        <p:txBody>
          <a:bodyPr vert="horz" wrap="square" lIns="0" tIns="45720" rIns="0" bIns="0" anchor="b" anchorCtr="0"/>
          <a:p>
            <a:pPr eaLnBrk="1" hangingPunct="1"/>
            <a:r>
              <a:rPr lang="zh-CN" altLang="en-US" dirty="0"/>
              <a:t>基本原理</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持久性服务又称为</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O-R</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（对象</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关系）映射服务。</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持久性服务主要完成两件事：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一是在存储数据时，把对象转换为记录（或其他数据格式如</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XML</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），并将其存储到数据库中；</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二是在读取数据时，从数据库中读出记录型数据（或其他格式数据），并将其转换成对象。</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概念：</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映射：在类和持久性存储（如数据库中的表）之间，对象的属性和记录的域（属性列）之间必须存在着一定的映射关系。</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对象标识：为了方便将记录与对象联系起来并确保没有重复，所以对象和记录都必须有唯一的对象标识。</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具体化和虚化：具体化是指将以某些格式存储的非对象数据（如数据库中的记录，</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XML</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中的数据）转换为对象型数据。虚化是指将需要持久化的对象数据转换为非对象形式的数据（如记录）进行存储。</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数据库映射器：主要负责具体化和虚化的纯虚构映射器。</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445" b="0" i="0" u="none" strike="noStrike" kern="1200" cap="none" spc="0" normalizeH="0" baseline="0" noProof="0" dirty="0" smtClean="0">
                <a:ln>
                  <a:noFill/>
                </a:ln>
                <a:solidFill>
                  <a:schemeClr val="tx2"/>
                </a:solidFill>
                <a:effectLst/>
                <a:uLnTx/>
                <a:uFillTx/>
                <a:latin typeface="+mj-lt"/>
                <a:ea typeface="+mj-ea"/>
                <a:cs typeface="+mj-cs"/>
              </a:rPr>
              <a:t>类</a:t>
            </a:r>
            <a:r>
              <a:rPr kumimoji="0" lang="en-US" sz="4445" b="0" i="0" u="none" strike="noStrike" kern="1200" cap="none" spc="0" normalizeH="0" baseline="0" noProof="0" dirty="0" err="1" smtClean="0">
                <a:ln>
                  <a:noFill/>
                </a:ln>
                <a:solidFill>
                  <a:schemeClr val="tx2"/>
                </a:solidFill>
                <a:effectLst/>
                <a:uLnTx/>
                <a:uFillTx/>
                <a:latin typeface="+mj-lt"/>
                <a:ea typeface="+mj-ea"/>
                <a:cs typeface="+mj-cs"/>
              </a:rPr>
              <a:t>ProductDescription</a:t>
            </a:r>
            <a:r>
              <a:rPr kumimoji="0" lang="zh-CN" altLang="en-US" sz="4445" b="0" i="0" u="none" strike="noStrike" kern="1200" cap="none" spc="0" normalizeH="0" baseline="0" noProof="0" dirty="0" smtClean="0">
                <a:ln>
                  <a:noFill/>
                </a:ln>
                <a:solidFill>
                  <a:schemeClr val="tx2"/>
                </a:solidFill>
                <a:effectLst/>
                <a:uLnTx/>
                <a:uFillTx/>
                <a:latin typeface="+mj-lt"/>
                <a:ea typeface="+mj-ea"/>
                <a:cs typeface="+mj-cs"/>
              </a:rPr>
              <a:t>表示为表</a:t>
            </a:r>
            <a:r>
              <a:rPr kumimoji="0" lang="en-US" sz="4445" b="0" i="0" u="none" strike="noStrike" kern="1200" cap="none" spc="0" normalizeH="0" baseline="0" noProof="0" dirty="0" smtClean="0">
                <a:ln>
                  <a:noFill/>
                </a:ln>
                <a:solidFill>
                  <a:schemeClr val="tx2"/>
                </a:solidFill>
                <a:effectLst/>
                <a:uLnTx/>
                <a:uFillTx/>
                <a:latin typeface="+mj-lt"/>
                <a:ea typeface="+mj-ea"/>
                <a:cs typeface="+mj-cs"/>
              </a:rPr>
              <a:t>PRODUCTDESCRIPTION</a:t>
            </a:r>
            <a:r>
              <a:rPr kumimoji="0" lang="zh-CN" altLang="en-US" sz="4445" b="0" i="0" u="none" strike="noStrike" kern="1200" cap="none" spc="0" normalizeH="0" baseline="0" noProof="0" dirty="0" smtClean="0">
                <a:ln>
                  <a:noFill/>
                </a:ln>
                <a:solidFill>
                  <a:schemeClr val="tx2"/>
                </a:solidFill>
                <a:effectLst/>
                <a:uLnTx/>
                <a:uFillTx/>
                <a:latin typeface="+mj-lt"/>
                <a:ea typeface="+mj-ea"/>
                <a:cs typeface="+mj-cs"/>
              </a:rPr>
              <a:t>表</a:t>
            </a:r>
            <a:endParaRPr kumimoji="0" lang="zh-CN" altLang="en-US" sz="4445" b="0" i="0" u="none" strike="noStrike" kern="1200" cap="none" spc="0" normalizeH="0" baseline="0" noProof="0" dirty="0">
              <a:ln>
                <a:noFill/>
              </a:ln>
              <a:solidFill>
                <a:schemeClr val="tx2"/>
              </a:solidFill>
              <a:effectLst/>
              <a:uLnTx/>
              <a:uFillTx/>
              <a:latin typeface="+mj-lt"/>
              <a:ea typeface="+mj-ea"/>
              <a:cs typeface="+mj-cs"/>
            </a:endParaRPr>
          </a:p>
        </p:txBody>
      </p:sp>
      <p:pic>
        <p:nvPicPr>
          <p:cNvPr id="191491" name="Picture 2"/>
          <p:cNvPicPr>
            <a:picLocks noChangeAspect="1"/>
          </p:cNvPicPr>
          <p:nvPr/>
        </p:nvPicPr>
        <p:blipFill>
          <a:blip r:embed="rId1"/>
          <a:stretch>
            <a:fillRect/>
          </a:stretch>
        </p:blipFill>
        <p:spPr>
          <a:xfrm>
            <a:off x="1076960" y="2286000"/>
            <a:ext cx="6830695" cy="3782695"/>
          </a:xfrm>
          <a:prstGeom prst="rect">
            <a:avLst/>
          </a:prstGeom>
          <a:noFill/>
          <a:ln w="9525">
            <a:noFill/>
          </a:ln>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2514" name="标题 1"/>
          <p:cNvSpPr>
            <a:spLocks noGrp="1"/>
          </p:cNvSpPr>
          <p:nvPr>
            <p:ph type="title"/>
          </p:nvPr>
        </p:nvSpPr>
        <p:spPr/>
        <p:txBody>
          <a:bodyPr vert="horz" wrap="square" lIns="0" tIns="45720" rIns="0" bIns="0" anchor="b" anchorCtr="0"/>
          <a:p>
            <a:pPr eaLnBrk="1" hangingPunct="1"/>
            <a:r>
              <a:rPr lang="zh-CN" altLang="en-US" dirty="0"/>
              <a:t>对象标识符</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记录和对象的相互映射都通过对象标识符（</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）来实现。</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OID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的值通常由字母和数字组成，每个对象具有惟一的</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有各种方法可以生成惟一的</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，包括对于一个数据库的惟一</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乃至全局性的惟一</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。这些方法包括：</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数据库序列生成器</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High-Low</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键生成策略等。</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在对象领域，</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由封装实际值及其表示的</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接口或类来表示；</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在关系数据库中，</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通常被存储为固定长度的字符串值。每个表都有一个</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作为主键，每个对象也（直接或间接的有一个</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通过</a:t>
            </a:r>
            <a:r>
              <a:rPr kumimoji="0" lang="en-US" sz="5000" b="0" i="0" u="none" strike="noStrike" kern="1200" cap="none" spc="0" normalizeH="0" baseline="0" noProof="0" dirty="0" smtClean="0">
                <a:ln>
                  <a:noFill/>
                </a:ln>
                <a:solidFill>
                  <a:schemeClr val="tx2"/>
                </a:solidFill>
                <a:effectLst/>
                <a:uLnTx/>
                <a:uFillTx/>
                <a:latin typeface="+mj-lt"/>
                <a:ea typeface="+mj-ea"/>
                <a:cs typeface="+mj-cs"/>
              </a:rPr>
              <a:t>OID</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来映射对象和记录</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93539" name="Picture 2"/>
          <p:cNvPicPr>
            <a:picLocks noChangeAspect="1"/>
          </p:cNvPicPr>
          <p:nvPr/>
        </p:nvPicPr>
        <p:blipFill>
          <a:blip r:embed="rId1"/>
          <a:stretch>
            <a:fillRect/>
          </a:stretch>
        </p:blipFill>
        <p:spPr>
          <a:xfrm>
            <a:off x="928688" y="2000250"/>
            <a:ext cx="6681787" cy="3643313"/>
          </a:xfrm>
          <a:prstGeom prst="rect">
            <a:avLst/>
          </a:prstGeom>
          <a:noFill/>
          <a:ln w="9525">
            <a:noFill/>
          </a:ln>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62" name="标题 1"/>
          <p:cNvSpPr>
            <a:spLocks noGrp="1"/>
          </p:cNvSpPr>
          <p:nvPr>
            <p:ph type="title"/>
          </p:nvPr>
        </p:nvSpPr>
        <p:spPr/>
        <p:txBody>
          <a:bodyPr vert="horz" wrap="square" lIns="0" tIns="45720" rIns="0" bIns="0" anchor="b" anchorCtr="0"/>
          <a:p>
            <a:pPr eaLnBrk="1" hangingPunct="1"/>
            <a:r>
              <a:rPr lang="zh-CN" altLang="en-US" dirty="0"/>
              <a:t>持久性框架</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持久性框架是一组通用的、可复用的、可扩展的类型，它提供支持持久性对象的功能，即提供持久性服务。</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在持久化设计中，可以通过外观来访问持久化服务。</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根据指定的</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OID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提取对象的操作，当然子系统还必须知道具体化对象的类型，所以在这里要提供具体化后类的类型。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例如，在</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POS</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机系统中使用外观访问持久服务。</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持久化设计两种具体化和虚化对象的方式：</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直接映射：持久性对象类本身定义了自己存储到数据库中的代码。但是这种方式使类的耦合性增加了，同时对象类的内聚性也降低。</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间接映射：使用了数据库代理模式，即创建一个类来负责对象的具体化和虚化。</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持久化外观</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95587" name="Picture 2"/>
          <p:cNvPicPr>
            <a:picLocks noChangeAspect="1"/>
          </p:cNvPicPr>
          <p:nvPr/>
        </p:nvPicPr>
        <p:blipFill>
          <a:blip r:embed="rId1"/>
          <a:stretch>
            <a:fillRect/>
          </a:stretch>
        </p:blipFill>
        <p:spPr>
          <a:xfrm>
            <a:off x="642938" y="2714625"/>
            <a:ext cx="7802562" cy="2714625"/>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a:xfrm>
            <a:off x="323850" y="404813"/>
            <a:ext cx="8229600" cy="863600"/>
          </a:xfrm>
        </p:spPr>
        <p:txBody>
          <a:bodyPr vert="horz" wrap="square" lIns="0" tIns="45720" rIns="0" bIns="0" anchor="b" anchorCtr="0"/>
          <a:p>
            <a:pPr eaLnBrk="1" hangingPunct="1"/>
            <a:r>
              <a:rPr lang="zh-CN" altLang="en-US" b="1" dirty="0"/>
              <a:t>领域建模</a:t>
            </a:r>
            <a:endParaRPr lang="zh-CN" altLang="en-US" dirty="0"/>
          </a:p>
        </p:txBody>
      </p:sp>
      <p:sp>
        <p:nvSpPr>
          <p:cNvPr id="3" name="内容占位符 2"/>
          <p:cNvSpPr>
            <a:spLocks noGrp="1"/>
          </p:cNvSpPr>
          <p:nvPr>
            <p:ph idx="1"/>
          </p:nvPr>
        </p:nvSpPr>
        <p:spPr>
          <a:xfrm>
            <a:off x="457200" y="1700213"/>
            <a:ext cx="8229600" cy="462438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领域模型能捕获语境中最重要的对象模型，领域对象代表系统工作的环境中存在的事情或发生的事件。</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领域有三种典型的形式：</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业务对象，表示业务中可操作的东西，例如订单、帐户和合同等。</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系统需要处理的现实世界中的对象和概念，如导弹、轮船等。</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将要发生或已经发生的事件，例如飞机起飞或午餐休息等。</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领域建模的目的是理解和描述在领域语境中最重要的类</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数据库映射器</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96611" name="Picture 2"/>
          <p:cNvPicPr>
            <a:picLocks noChangeAspect="1"/>
          </p:cNvPicPr>
          <p:nvPr/>
        </p:nvPicPr>
        <p:blipFill>
          <a:blip r:embed="rId1"/>
          <a:stretch>
            <a:fillRect/>
          </a:stretch>
        </p:blipFill>
        <p:spPr>
          <a:xfrm>
            <a:off x="714375" y="2071688"/>
            <a:ext cx="7705725" cy="3714750"/>
          </a:xfrm>
          <a:prstGeom prst="rect">
            <a:avLst/>
          </a:prstGeom>
          <a:noFill/>
          <a:ln w="9525">
            <a:noFill/>
          </a:ln>
        </p:spPr>
      </p:pic>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7634" name="标题 1"/>
          <p:cNvSpPr>
            <a:spLocks noGrp="1"/>
          </p:cNvSpPr>
          <p:nvPr>
            <p:ph type="title"/>
          </p:nvPr>
        </p:nvSpPr>
        <p:spPr>
          <a:xfrm>
            <a:off x="457200" y="704850"/>
            <a:ext cx="8229600" cy="777875"/>
          </a:xfrm>
        </p:spPr>
        <p:txBody>
          <a:bodyPr vert="horz" wrap="square" lIns="0" tIns="45720" rIns="0" bIns="0" anchor="b" anchorCtr="0"/>
          <a:p>
            <a:pPr eaLnBrk="1" hangingPunct="1"/>
            <a:r>
              <a:rPr lang="zh-CN" altLang="en-US" sz="4000" dirty="0"/>
              <a:t>使用模板方法设计持久性框架</a:t>
            </a:r>
            <a:endParaRPr lang="zh-CN" altLang="en-US" sz="4000" dirty="0"/>
          </a:p>
        </p:txBody>
      </p:sp>
      <p:sp>
        <p:nvSpPr>
          <p:cNvPr id="197635" name="内容占位符 2"/>
          <p:cNvSpPr>
            <a:spLocks noGrp="1"/>
          </p:cNvSpPr>
          <p:nvPr>
            <p:ph idx="1"/>
          </p:nvPr>
        </p:nvSpPr>
        <p:spPr/>
        <p:txBody>
          <a:bodyPr vert="horz" wrap="square" lIns="91440" tIns="45720" rIns="91440" bIns="45720" anchor="t" anchorCtr="0"/>
          <a:p>
            <a:pPr eaLnBrk="1" hangingPunct="1"/>
            <a:r>
              <a:rPr lang="zh-CN" altLang="en-US" dirty="0"/>
              <a:t>使用模板方法模式设计持久性框架的思想是，在超类中定义一种方法，这种方法叫模板方法。</a:t>
            </a:r>
            <a:endParaRPr lang="en-US" altLang="zh-CN" dirty="0"/>
          </a:p>
          <a:p>
            <a:pPr eaLnBrk="1" hangingPunct="1"/>
            <a:r>
              <a:rPr lang="zh-CN" altLang="en-US" dirty="0"/>
              <a:t>超类中定义了算法的框架，其中既有固定的部分也有可变的部分。</a:t>
            </a:r>
            <a:endParaRPr lang="en-US" altLang="zh-CN" dirty="0"/>
          </a:p>
          <a:p>
            <a:pPr eaLnBrk="1" hangingPunct="1"/>
            <a:r>
              <a:rPr lang="zh-CN" altLang="en-US" dirty="0"/>
              <a:t>通过模板方法调用其他一些方法，这些方法中有些可能会被子类覆盖。</a:t>
            </a:r>
            <a:endParaRPr lang="en-US" altLang="zh-CN" dirty="0"/>
          </a:p>
          <a:p>
            <a:pPr eaLnBrk="1" hangingPunct="1"/>
            <a:r>
              <a:rPr lang="zh-CN" altLang="en-US" dirty="0"/>
              <a:t>子类覆盖这些变化的方法，增加自己特有的行为。</a:t>
            </a:r>
            <a:endParaRPr lang="zh-CN" altLang="en-US" dirty="0"/>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使用模板方法</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98659" name="Picture 2"/>
          <p:cNvPicPr>
            <a:picLocks noChangeAspect="1"/>
          </p:cNvPicPr>
          <p:nvPr/>
        </p:nvPicPr>
        <p:blipFill>
          <a:blip r:embed="rId1"/>
          <a:stretch>
            <a:fillRect/>
          </a:stretch>
        </p:blipFill>
        <p:spPr>
          <a:xfrm>
            <a:off x="785813" y="2000250"/>
            <a:ext cx="7143750" cy="4076700"/>
          </a:xfrm>
          <a:prstGeom prst="rect">
            <a:avLst/>
          </a:prstGeom>
          <a:noFill/>
          <a:ln w="9525">
            <a:noFill/>
          </a:ln>
        </p:spPr>
      </p:pic>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9682" name="标题 1"/>
          <p:cNvSpPr>
            <a:spLocks noGrp="1"/>
          </p:cNvSpPr>
          <p:nvPr>
            <p:ph type="title"/>
          </p:nvPr>
        </p:nvSpPr>
        <p:spPr>
          <a:xfrm>
            <a:off x="457200" y="704850"/>
            <a:ext cx="8229600" cy="800100"/>
          </a:xfrm>
        </p:spPr>
        <p:txBody>
          <a:bodyPr vert="horz" wrap="square" lIns="0" tIns="45720" rIns="0" bIns="0" anchor="b" anchorCtr="0"/>
          <a:p>
            <a:pPr eaLnBrk="1" hangingPunct="1"/>
            <a:r>
              <a:rPr lang="en-US" altLang="zh-CN" b="1" dirty="0"/>
              <a:t>9.5</a:t>
            </a:r>
            <a:r>
              <a:rPr lang="zh-CN" altLang="en-US" b="1" dirty="0"/>
              <a:t>部署设计</a:t>
            </a:r>
            <a:endParaRPr lang="zh-CN" altLang="en-US" dirty="0"/>
          </a:p>
        </p:txBody>
      </p:sp>
      <p:sp>
        <p:nvSpPr>
          <p:cNvPr id="199683" name="内容占位符 2"/>
          <p:cNvSpPr>
            <a:spLocks noGrp="1"/>
          </p:cNvSpPr>
          <p:nvPr>
            <p:ph idx="1"/>
          </p:nvPr>
        </p:nvSpPr>
        <p:spPr/>
        <p:txBody>
          <a:bodyPr vert="horz" wrap="square" lIns="91440" tIns="45720" rIns="91440" bIns="45720" anchor="t" anchorCtr="0"/>
          <a:p>
            <a:pPr eaLnBrk="1" hangingPunct="1"/>
            <a:r>
              <a:rPr lang="zh-CN" altLang="en-US" dirty="0"/>
              <a:t>部署图表示的是如何将具体软件制品（例如可执行文件）分配到计算节点（具有处理服务的某种事物）上。</a:t>
            </a:r>
            <a:endParaRPr lang="en-US" altLang="zh-CN" dirty="0"/>
          </a:p>
          <a:p>
            <a:pPr eaLnBrk="1" hangingPunct="1"/>
            <a:r>
              <a:rPr lang="zh-CN" altLang="en-US" dirty="0"/>
              <a:t>部署图表示了软件元素在物理架构上的部署，以及物理元素之间的通信。</a:t>
            </a:r>
            <a:endParaRPr lang="en-US" altLang="zh-CN" dirty="0"/>
          </a:p>
          <a:p>
            <a:pPr eaLnBrk="1" hangingPunct="1"/>
            <a:r>
              <a:rPr lang="zh-CN" altLang="en-US" dirty="0"/>
              <a:t>部署图有助于沟通物理或者部署架构。部署图中最基本的元素是节点，有两种类型的节点：</a:t>
            </a:r>
            <a:endParaRPr lang="zh-CN" altLang="en-US" dirty="0"/>
          </a:p>
          <a:p>
            <a:pPr lvl="1" eaLnBrk="1" hangingPunct="1"/>
            <a:r>
              <a:rPr lang="zh-CN" altLang="en-US" dirty="0"/>
              <a:t>设备节点：具有处理和存储能力，可执行软件的物理计算资源，例如典型的计算机或者移动电话。</a:t>
            </a:r>
            <a:endParaRPr lang="zh-CN" altLang="en-US" dirty="0"/>
          </a:p>
          <a:p>
            <a:pPr lvl="1" eaLnBrk="1" hangingPunct="1"/>
            <a:r>
              <a:rPr lang="zh-CN" altLang="en-US" dirty="0"/>
              <a:t>执行环境节点：在外部节点中运行的软件计算资源，其自身可以容纳和执行其他可执行软件元素。</a:t>
            </a:r>
            <a:endParaRPr lang="zh-CN" altLang="en-US" dirty="0"/>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0706" name="标题 1"/>
          <p:cNvSpPr>
            <a:spLocks noGrp="1"/>
          </p:cNvSpPr>
          <p:nvPr>
            <p:ph type="title"/>
          </p:nvPr>
        </p:nvSpPr>
        <p:spPr/>
        <p:txBody>
          <a:bodyPr vert="horz" wrap="square" lIns="0" tIns="45720" rIns="0" bIns="0" anchor="b" anchorCtr="0"/>
          <a:p>
            <a:pPr eaLnBrk="1" hangingPunct="1"/>
            <a:r>
              <a:rPr lang="zh-CN" altLang="en-US" dirty="0"/>
              <a:t>构件图</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构件是系统中用来描述客观事物的一个实体，它是构成系统的、支持即插即用的基本组成单位，一个构件由一个或多个对象经过包装构成，通过接口独立地时外提供服务。</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一个构件由四部分组成</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构件 名是构件的唯一标识，采用</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118</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位全局唯一标识符</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GUID</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来表示。</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属性是用来描述构件静态特征的一个数据项。</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服务是用来描述构件动态特征的一个操作序列。</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接口是用来描述构件对外界提供服务的图形界面。</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构件是设计级别的视图，并不存在于具体软件视图，但是可以映射为具体的软件制品。</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1730" name="标题 1"/>
          <p:cNvSpPr>
            <a:spLocks noGrp="1"/>
          </p:cNvSpPr>
          <p:nvPr>
            <p:ph type="title"/>
          </p:nvPr>
        </p:nvSpPr>
        <p:spPr/>
        <p:txBody>
          <a:bodyPr vert="horz" wrap="square" lIns="0" tIns="45720" rIns="0" bIns="0" anchor="b" anchorCtr="0"/>
          <a:p>
            <a:pPr eaLnBrk="1" hangingPunct="1"/>
            <a:r>
              <a:rPr lang="zh-CN" altLang="en-US" b="1" dirty="0"/>
              <a:t>小结</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低层设计主要针对分析阶段创建的模型进行设计和细化。例如，对顺序图和协作图中的消息的交互进行细化，对类图和对象图确定属性、方法以及方法的实现等等。</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高层设计主要是对系统架构的设计以及实施和部署。例如，对系统的逻辑架构进行精确设计和包的划分，设计出合适的构件来实现类和对象设计，最后还要具体部署整体系统的模型。</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设计模式在面向对象的设计中的是非常重要的，以设计模式为指导原则来设计整个系统同时又以内聚和耦合等这样的原则来评价设计的好坏。</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4" name="标题 1"/>
          <p:cNvSpPr>
            <a:spLocks noGrp="1"/>
          </p:cNvSpPr>
          <p:nvPr>
            <p:ph type="title"/>
          </p:nvPr>
        </p:nvSpPr>
        <p:spPr/>
        <p:txBody>
          <a:bodyPr vert="horz" wrap="square" lIns="0" tIns="45720" rIns="0" bIns="0" anchor="b" anchorCtr="0"/>
          <a:p>
            <a:pPr>
              <a:buNone/>
            </a:pPr>
            <a:r>
              <a:rPr lang="zh-CN" altLang="en-US" dirty="0"/>
              <a:t>第</a:t>
            </a:r>
            <a:r>
              <a:rPr lang="en-US" altLang="zh-CN" dirty="0"/>
              <a:t>10</a:t>
            </a:r>
            <a:r>
              <a:rPr lang="zh-CN" altLang="en-US" dirty="0"/>
              <a:t>章  面向对象实现与测试</a:t>
            </a:r>
            <a:endParaRPr lang="zh-CN" altLang="en-US" dirty="0"/>
          </a:p>
        </p:txBody>
      </p:sp>
      <p:sp>
        <p:nvSpPr>
          <p:cNvPr id="202755" name="内容占位符 2"/>
          <p:cNvSpPr>
            <a:spLocks noGrp="1"/>
          </p:cNvSpPr>
          <p:nvPr>
            <p:ph idx="1"/>
          </p:nvPr>
        </p:nvSpPr>
        <p:spPr/>
        <p:txBody>
          <a:bodyPr vert="horz" wrap="square" lIns="91440" tIns="45720" rIns="91440" bIns="45720" anchor="t" anchorCtr="0"/>
          <a:p>
            <a:r>
              <a:rPr lang="zh-CN" altLang="en-US" dirty="0"/>
              <a:t>面向对象实现</a:t>
            </a:r>
            <a:endParaRPr lang="en-US" altLang="zh-CN" dirty="0"/>
          </a:p>
          <a:p>
            <a:r>
              <a:rPr lang="zh-CN" altLang="en-US" dirty="0"/>
              <a:t>面向对象测试基础</a:t>
            </a:r>
            <a:endParaRPr lang="en-US" altLang="zh-CN" dirty="0"/>
          </a:p>
          <a:p>
            <a:r>
              <a:rPr lang="zh-CN" altLang="en-US" dirty="0"/>
              <a:t>面向对象测试过程</a:t>
            </a:r>
            <a:endParaRPr lang="en-US" altLang="zh-CN" dirty="0"/>
          </a:p>
          <a:p>
            <a:endParaRPr lang="zh-CN" altLang="en-US" dirty="0"/>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3778" name="标题 1"/>
          <p:cNvSpPr>
            <a:spLocks noGrp="1"/>
          </p:cNvSpPr>
          <p:nvPr>
            <p:ph type="title"/>
          </p:nvPr>
        </p:nvSpPr>
        <p:spPr/>
        <p:txBody>
          <a:bodyPr vert="horz" wrap="square" lIns="0" tIns="45720" rIns="0" bIns="0" anchor="b" anchorCtr="0"/>
          <a:p>
            <a:r>
              <a:rPr lang="en-US" altLang="zh-CN" dirty="0"/>
              <a:t>10.1</a:t>
            </a:r>
            <a:r>
              <a:rPr lang="zh-CN" altLang="en-US" dirty="0"/>
              <a:t>面向对象</a:t>
            </a:r>
            <a:r>
              <a:rPr lang="zh-CN" altLang="en-US" dirty="0"/>
              <a:t>实现</a:t>
            </a:r>
            <a:endParaRPr lang="zh-CN" altLang="en-US" dirty="0"/>
          </a:p>
        </p:txBody>
      </p:sp>
      <p:sp>
        <p:nvSpPr>
          <p:cNvPr id="203779" name="内容占位符 2"/>
          <p:cNvSpPr>
            <a:spLocks noGrp="1"/>
          </p:cNvSpPr>
          <p:nvPr>
            <p:ph idx="1"/>
          </p:nvPr>
        </p:nvSpPr>
        <p:spPr/>
        <p:txBody>
          <a:bodyPr vert="horz" wrap="square" lIns="91440" tIns="45720" rIns="91440" bIns="45720" anchor="t" anchorCtr="0"/>
          <a:p>
            <a:r>
              <a:rPr lang="zh-CN" altLang="zh-CN" dirty="0"/>
              <a:t>抽象性：强调实体的本质、内在的属性，忽略一些无关紧要的属性。类实现了对象的数据（即状态）和行为的抽象，是对象的共性的抽象。</a:t>
            </a:r>
            <a:endParaRPr lang="zh-CN" altLang="zh-CN" dirty="0"/>
          </a:p>
          <a:p>
            <a:r>
              <a:rPr lang="zh-CN" altLang="zh-CN" dirty="0"/>
              <a:t>封装性：指所有软件部件内部都有明确的范围以及清楚的外部边界。每个软件部件都有友好的界面接口，软件部件的内部实现与外部可访问性分离。 </a:t>
            </a:r>
            <a:endParaRPr lang="zh-CN" altLang="zh-CN" dirty="0"/>
          </a:p>
          <a:p>
            <a:r>
              <a:rPr lang="zh-CN" altLang="zh-CN" dirty="0"/>
              <a:t>共享性：面向对象技术在不同级别上促进了共享。</a:t>
            </a:r>
            <a:endParaRPr lang="zh-CN" altLang="en-US" dirty="0"/>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02" name="标题 1"/>
          <p:cNvSpPr>
            <a:spLocks noGrp="1"/>
          </p:cNvSpPr>
          <p:nvPr>
            <p:ph type="title"/>
          </p:nvPr>
        </p:nvSpPr>
        <p:spPr>
          <a:xfrm>
            <a:off x="467360" y="405130"/>
            <a:ext cx="8229600" cy="847090"/>
          </a:xfrm>
        </p:spPr>
        <p:txBody>
          <a:bodyPr vert="horz" wrap="square" lIns="0" tIns="45720" rIns="0" bIns="0" anchor="b" anchorCtr="0"/>
          <a:p>
            <a:pPr eaLnBrk="1" hangingPunct="1"/>
            <a:r>
              <a:rPr lang="zh-CN" altLang="en-US" b="1" dirty="0"/>
              <a:t>例</a:t>
            </a:r>
            <a:r>
              <a:rPr lang="en-US" altLang="zh-CN" b="1" dirty="0"/>
              <a:t>10.1POS</a:t>
            </a:r>
            <a:r>
              <a:rPr lang="zh-CN" altLang="en-US" b="1" dirty="0"/>
              <a:t>机系统</a:t>
            </a:r>
            <a:endParaRPr lang="zh-CN" altLang="en-US" dirty="0"/>
          </a:p>
        </p:txBody>
      </p:sp>
      <p:sp>
        <p:nvSpPr>
          <p:cNvPr id="100" name="文本框 99"/>
          <p:cNvSpPr txBox="1"/>
          <p:nvPr/>
        </p:nvSpPr>
        <p:spPr>
          <a:xfrm>
            <a:off x="643890" y="2115185"/>
            <a:ext cx="7407275" cy="1636395"/>
          </a:xfrm>
          <a:prstGeom prst="rect">
            <a:avLst/>
          </a:prstGeom>
          <a:noFill/>
          <a:ln w="9525">
            <a:noFill/>
          </a:ln>
        </p:spPr>
        <p:txBody>
          <a:bodyPr>
            <a:noAutofit/>
          </a:bodyPr>
          <a:p>
            <a:r>
              <a:rPr lang="zh-CN" sz="3200">
                <a:ea typeface="宋体" panose="02010600030101010101" pitchFamily="2" charset="-122"/>
              </a:rPr>
              <a:t>关于POS机系统，我们考虑了会员的情况，所以增加了一个会员类Customer。</a:t>
            </a:r>
            <a:endParaRPr lang="zh-CN" altLang="en-US" sz="3200">
              <a:ea typeface="宋体" panose="02010600030101010101" pitchFamily="2" charset="-122"/>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57200" y="704215"/>
            <a:ext cx="8305800" cy="799465"/>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4445" i="0" u="none" strike="noStrike" kern="1200" cap="none" spc="0" normalizeH="0" baseline="0" noProof="0" dirty="0" smtClean="0">
                <a:ln>
                  <a:noFill/>
                </a:ln>
                <a:solidFill>
                  <a:schemeClr val="tx2"/>
                </a:solidFill>
                <a:effectLst/>
                <a:uLnTx/>
                <a:uFillTx/>
                <a:latin typeface="+mj-lt"/>
                <a:ea typeface="+mj-ea"/>
                <a:cs typeface="+mj-cs"/>
              </a:rPr>
              <a:t>1.</a:t>
            </a:r>
            <a:r>
              <a:rPr kumimoji="0" sz="4445" i="0" u="none" strike="noStrike" kern="1200" cap="none" spc="0" normalizeH="0" baseline="0" noProof="0" dirty="0" smtClean="0">
                <a:ln>
                  <a:noFill/>
                </a:ln>
                <a:solidFill>
                  <a:schemeClr val="tx2"/>
                </a:solidFill>
                <a:effectLst/>
                <a:uLnTx/>
                <a:uFillTx/>
                <a:latin typeface="+mj-lt"/>
                <a:ea typeface="+mj-ea"/>
                <a:cs typeface="+mj-cs"/>
              </a:rPr>
              <a:t>创建一次销售</a:t>
            </a:r>
            <a:endParaRPr kumimoji="0" sz="4445"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763" name="图片 508"/>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l="34311" t="17112" r="806" b="26689"/>
          <a:stretch>
            <a:fillRect/>
          </a:stretch>
        </p:blipFill>
        <p:spPr>
          <a:xfrm>
            <a:off x="424180" y="1684655"/>
            <a:ext cx="8150225" cy="424434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8.4 </a:t>
            </a:r>
            <a:r>
              <a:rPr lang="zh-CN" altLang="en-US"/>
              <a:t>业务</a:t>
            </a:r>
            <a:r>
              <a:rPr lang="zh-CN" altLang="en-US"/>
              <a:t>建模</a:t>
            </a:r>
            <a:endParaRPr lang="zh-CN" altLang="en-US"/>
          </a:p>
        </p:txBody>
      </p:sp>
      <p:sp>
        <p:nvSpPr>
          <p:cNvPr id="3" name="内容占位符 2"/>
          <p:cNvSpPr>
            <a:spLocks noGrp="1"/>
          </p:cNvSpPr>
          <p:nvPr>
            <p:ph idx="1"/>
          </p:nvPr>
        </p:nvSpPr>
        <p:spPr/>
        <p:txBody>
          <a:bodyPr/>
          <a:p>
            <a:r>
              <a:rPr lang="zh-CN" altLang="en-US"/>
              <a:t>业务分析是抽取一个行业或业务的基本概念或术语，用于理解行业或业务的知识和行为。业务建模能捕获语境中最重要的对象，业务对象代表软件工作的环境中存在的事情或发生的事件。</a:t>
            </a:r>
            <a:endParaRPr lang="zh-CN" altLang="en-US"/>
          </a:p>
          <a:p>
            <a:r>
              <a:rPr lang="zh-CN" altLang="en-US"/>
              <a:t>业务建模有3种典型的业务模型所涉及的术语：</a:t>
            </a:r>
            <a:endParaRPr lang="zh-CN" altLang="en-US"/>
          </a:p>
          <a:p>
            <a:pPr lvl="1"/>
            <a:r>
              <a:rPr lang="zh-CN" altLang="en-US"/>
              <a:t>业务对象，表示业务中可操作的东西，例如订单、账户和合同等；</a:t>
            </a:r>
            <a:endParaRPr lang="zh-CN" altLang="en-US"/>
          </a:p>
          <a:p>
            <a:pPr lvl="1"/>
            <a:r>
              <a:rPr lang="zh-CN" altLang="en-US"/>
              <a:t>软件需要处理的现实世界中的对象和概念，如导弹、轮船等；</a:t>
            </a:r>
            <a:endParaRPr lang="zh-CN" altLang="en-US"/>
          </a:p>
          <a:p>
            <a:pPr lvl="1"/>
            <a:r>
              <a:rPr lang="zh-CN" altLang="en-US"/>
              <a:t>将要发生或已经发生的事件，例如飞机起飞或午餐休息等。</a:t>
            </a:r>
            <a:endParaRPr lang="zh-CN" altLang="en-US"/>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67360" y="188595"/>
            <a:ext cx="8305800" cy="69088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3600" b="1" i="0" u="none" strike="noStrike" kern="1200" cap="none" spc="0" normalizeH="0" baseline="0" noProof="0" dirty="0" smtClean="0">
                <a:ln>
                  <a:noFill/>
                </a:ln>
                <a:solidFill>
                  <a:schemeClr val="tx2"/>
                </a:solidFill>
                <a:effectLst/>
                <a:uLnTx/>
                <a:uFillTx/>
                <a:latin typeface="+mj-lt"/>
                <a:ea typeface="+mj-ea"/>
                <a:cs typeface="+mj-cs"/>
              </a:rPr>
              <a:t>2.</a:t>
            </a:r>
            <a:r>
              <a:rPr kumimoji="0" sz="3600" b="1" i="0" u="none" strike="noStrike" kern="1200" cap="none" spc="0" normalizeH="0" baseline="0" noProof="0" dirty="0" smtClean="0">
                <a:ln>
                  <a:noFill/>
                </a:ln>
                <a:solidFill>
                  <a:schemeClr val="tx2"/>
                </a:solidFill>
                <a:effectLst/>
                <a:uLnTx/>
                <a:uFillTx/>
                <a:latin typeface="+mj-lt"/>
                <a:ea typeface="+mj-ea"/>
                <a:cs typeface="+mj-cs"/>
              </a:rPr>
              <a:t>输入商品</a:t>
            </a:r>
            <a:endParaRPr kumimoji="0" sz="3600" b="1"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764" name="图片 513"/>
          <p:cNvPicPr>
            <a:picLocks noChangeAspect="1" noChangeArrowheads="1"/>
          </p:cNvPicPr>
          <p:nvPr>
            <p:custDataLst>
              <p:tags r:id="rId1"/>
            </p:custDataLst>
          </p:nvPr>
        </p:nvPicPr>
        <p:blipFill>
          <a:blip r:embed="rId2" cstate="print"/>
          <a:srcRect l="5937" t="3590" r="3750" b="10500"/>
          <a:stretch>
            <a:fillRect/>
          </a:stretch>
        </p:blipFill>
        <p:spPr>
          <a:xfrm>
            <a:off x="243840" y="949960"/>
            <a:ext cx="8815070" cy="5583555"/>
          </a:xfrm>
          <a:prstGeom prst="rect">
            <a:avLst/>
          </a:prstGeom>
          <a:noFill/>
          <a:ln w="9525">
            <a:noFill/>
            <a:miter lim="800000"/>
            <a:headEnd/>
            <a:tailEnd/>
          </a:ln>
          <a:scene3d>
            <a:camera prst="orthographicFront">
              <a:rot lat="0" lon="0" rev="0"/>
            </a:camera>
            <a:lightRig rig="threePt" dir="t"/>
          </a:scene3d>
        </p:spPr>
      </p:pic>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67360" y="332740"/>
            <a:ext cx="8305800" cy="62865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3600" b="1" i="0" u="none" strike="noStrike" kern="1200" cap="none" spc="0" normalizeH="0" baseline="0" noProof="0" dirty="0" smtClean="0">
                <a:ln>
                  <a:noFill/>
                </a:ln>
                <a:solidFill>
                  <a:schemeClr val="tx2"/>
                </a:solidFill>
                <a:effectLst/>
                <a:uLnTx/>
                <a:uFillTx/>
                <a:latin typeface="+mj-lt"/>
                <a:ea typeface="+mj-ea"/>
                <a:cs typeface="+mj-cs"/>
              </a:rPr>
              <a:t>3.</a:t>
            </a:r>
            <a:r>
              <a:rPr kumimoji="0" sz="3600" b="1" i="0" u="none" strike="noStrike" kern="1200" cap="none" spc="0" normalizeH="0" baseline="0" noProof="0" dirty="0" smtClean="0">
                <a:ln>
                  <a:noFill/>
                </a:ln>
                <a:solidFill>
                  <a:schemeClr val="tx2"/>
                </a:solidFill>
                <a:effectLst/>
                <a:uLnTx/>
                <a:uFillTx/>
                <a:latin typeface="+mj-lt"/>
                <a:ea typeface="+mj-ea"/>
                <a:cs typeface="+mj-cs"/>
              </a:rPr>
              <a:t>处理支付</a:t>
            </a:r>
            <a:endParaRPr kumimoji="0" sz="3600" b="1"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765" name="图片 514"/>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l="20969" t="13574" r="18353" b="16840"/>
          <a:stretch>
            <a:fillRect/>
          </a:stretch>
        </p:blipFill>
        <p:spPr>
          <a:xfrm>
            <a:off x="284480" y="1114425"/>
            <a:ext cx="8535670" cy="5389880"/>
          </a:xfrm>
          <a:prstGeom prst="rect">
            <a:avLst/>
          </a:prstGeom>
          <a:noFill/>
          <a:ln>
            <a:noFill/>
          </a:ln>
        </p:spPr>
      </p:pic>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214282" y="285728"/>
            <a:ext cx="8305800" cy="65321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4445" b="1" i="0" u="none" strike="noStrike" kern="1200" cap="none" spc="0" normalizeH="0" baseline="0" noProof="0" dirty="0" smtClean="0">
                <a:ln>
                  <a:noFill/>
                </a:ln>
                <a:solidFill>
                  <a:schemeClr val="tx2"/>
                </a:solidFill>
                <a:effectLst/>
                <a:uLnTx/>
                <a:uFillTx/>
                <a:latin typeface="+mj-lt"/>
                <a:ea typeface="+mj-ea"/>
                <a:cs typeface="+mj-cs"/>
              </a:rPr>
              <a:t>4.</a:t>
            </a:r>
            <a:r>
              <a:rPr kumimoji="0" sz="4445" b="1" i="0" u="none" strike="noStrike" kern="1200" cap="none" spc="0" normalizeH="0" baseline="0" noProof="0" dirty="0" smtClean="0">
                <a:ln>
                  <a:noFill/>
                </a:ln>
                <a:solidFill>
                  <a:schemeClr val="tx2"/>
                </a:solidFill>
                <a:effectLst/>
                <a:uLnTx/>
                <a:uFillTx/>
                <a:latin typeface="+mj-lt"/>
                <a:ea typeface="+mj-ea"/>
                <a:cs typeface="+mj-cs"/>
              </a:rPr>
              <a:t>最终的类图</a:t>
            </a:r>
            <a:endParaRPr kumimoji="0" sz="4445" b="1" i="0" u="none" strike="noStrike" kern="1200" cap="none" spc="0" normalizeH="0" baseline="0" noProof="0" dirty="0" smtClean="0">
              <a:ln>
                <a:noFill/>
              </a:ln>
              <a:solidFill>
                <a:schemeClr val="tx2"/>
              </a:solidFill>
              <a:effectLst/>
              <a:uLnTx/>
              <a:uFillTx/>
              <a:latin typeface="+mj-lt"/>
              <a:ea typeface="+mj-ea"/>
              <a:cs typeface="+mj-cs"/>
            </a:endParaRPr>
          </a:p>
        </p:txBody>
      </p:sp>
      <p:pic>
        <p:nvPicPr>
          <p:cNvPr id="766" name="图片 517"/>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l="19858" t="14572" r="3695" b="19124"/>
          <a:stretch>
            <a:fillRect/>
          </a:stretch>
        </p:blipFill>
        <p:spPr>
          <a:xfrm>
            <a:off x="74295" y="1142365"/>
            <a:ext cx="8912860" cy="5164455"/>
          </a:xfrm>
          <a:prstGeom prst="rect">
            <a:avLst/>
          </a:prstGeom>
          <a:noFill/>
          <a:ln>
            <a:noFill/>
          </a:ln>
        </p:spPr>
      </p:pic>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24765" y="116840"/>
            <a:ext cx="6360160" cy="720090"/>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4445" b="0" i="0" u="none" strike="noStrike" kern="1200" cap="none" spc="0" normalizeH="0" baseline="0" noProof="0" dirty="0" smtClean="0">
                <a:ln>
                  <a:noFill/>
                </a:ln>
                <a:solidFill>
                  <a:schemeClr val="tx2"/>
                </a:solidFill>
                <a:effectLst/>
                <a:uLnTx/>
                <a:uFillTx/>
                <a:latin typeface="+mj-lt"/>
                <a:ea typeface="+mj-ea"/>
                <a:cs typeface="+mj-cs"/>
              </a:rPr>
              <a:t>5.</a:t>
            </a:r>
            <a:r>
              <a:rPr kumimoji="0" lang="zh-CN" altLang="en-US" sz="4445" b="0" i="0" u="none" strike="noStrike" kern="1200" cap="none" spc="0" normalizeH="0" baseline="0" noProof="0" dirty="0" smtClean="0">
                <a:ln>
                  <a:noFill/>
                </a:ln>
                <a:solidFill>
                  <a:schemeClr val="tx2"/>
                </a:solidFill>
                <a:effectLst/>
                <a:uLnTx/>
                <a:uFillTx/>
                <a:latin typeface="+mj-lt"/>
                <a:ea typeface="+mj-ea"/>
                <a:cs typeface="+mj-cs"/>
              </a:rPr>
              <a:t>界面层与领域层的连接</a:t>
            </a:r>
            <a:endParaRPr kumimoji="0" lang="zh-CN" altLang="en-US" sz="4445" b="0" i="0" u="none" strike="noStrike" kern="1200" cap="none" spc="0" normalizeH="0" baseline="0" noProof="0" dirty="0" smtClean="0">
              <a:ln>
                <a:noFill/>
              </a:ln>
              <a:solidFill>
                <a:schemeClr val="tx2"/>
              </a:solidFill>
              <a:effectLst/>
              <a:uLnTx/>
              <a:uFillTx/>
              <a:latin typeface="+mj-lt"/>
              <a:ea typeface="+mj-ea"/>
              <a:cs typeface="+mj-cs"/>
            </a:endParaRPr>
          </a:p>
        </p:txBody>
      </p:sp>
      <p:grpSp>
        <p:nvGrpSpPr>
          <p:cNvPr id="312" name="组合 312"/>
          <p:cNvGrpSpPr/>
          <p:nvPr/>
        </p:nvGrpSpPr>
        <p:grpSpPr>
          <a:xfrm>
            <a:off x="925830" y="937895"/>
            <a:ext cx="6190170" cy="4895849"/>
            <a:chOff x="4100" y="4081394"/>
            <a:chExt cx="4635" cy="4335"/>
          </a:xfrm>
        </p:grpSpPr>
        <p:cxnSp>
          <p:nvCxnSpPr>
            <p:cNvPr id="813" name="AutoShape 366"/>
            <p:cNvCxnSpPr>
              <a:cxnSpLocks noChangeShapeType="1"/>
              <a:endCxn id="811" idx="0"/>
            </p:cNvCxnSpPr>
            <p:nvPr>
              <p:custDataLst>
                <p:tags r:id="rId1"/>
              </p:custDataLst>
            </p:nvPr>
          </p:nvCxnSpPr>
          <p:spPr bwMode="auto">
            <a:xfrm>
              <a:off x="6425" y="4084325"/>
              <a:ext cx="15" cy="1027"/>
            </a:xfrm>
            <a:prstGeom prst="straightConnector1">
              <a:avLst/>
            </a:prstGeom>
            <a:noFill/>
            <a:ln w="9525">
              <a:solidFill>
                <a:srgbClr val="000000"/>
              </a:solidFill>
              <a:round/>
            </a:ln>
          </p:spPr>
        </p:cxnSp>
        <p:cxnSp>
          <p:nvCxnSpPr>
            <p:cNvPr id="817" name="AutoShape 370"/>
            <p:cNvCxnSpPr>
              <a:cxnSpLocks noChangeShapeType="1"/>
            </p:cNvCxnSpPr>
            <p:nvPr>
              <p:custDataLst>
                <p:tags r:id="rId2"/>
              </p:custDataLst>
            </p:nvPr>
          </p:nvCxnSpPr>
          <p:spPr bwMode="auto">
            <a:xfrm>
              <a:off x="6488" y="4084809"/>
              <a:ext cx="0" cy="329"/>
            </a:xfrm>
            <a:prstGeom prst="straightConnector1">
              <a:avLst/>
            </a:prstGeom>
            <a:noFill/>
            <a:ln w="9525">
              <a:solidFill>
                <a:srgbClr val="000000"/>
              </a:solidFill>
              <a:round/>
              <a:tailEnd type="triangle" w="med" len="med"/>
            </a:ln>
          </p:spPr>
        </p:cxnSp>
        <p:cxnSp>
          <p:nvCxnSpPr>
            <p:cNvPr id="818" name="AutoShape 371"/>
            <p:cNvCxnSpPr>
              <a:cxnSpLocks noChangeShapeType="1"/>
            </p:cNvCxnSpPr>
            <p:nvPr>
              <p:custDataLst>
                <p:tags r:id="rId3"/>
              </p:custDataLst>
            </p:nvPr>
          </p:nvCxnSpPr>
          <p:spPr bwMode="auto">
            <a:xfrm>
              <a:off x="6354" y="4083845"/>
              <a:ext cx="0" cy="290"/>
            </a:xfrm>
            <a:prstGeom prst="straightConnector1">
              <a:avLst/>
            </a:prstGeom>
            <a:noFill/>
            <a:ln w="9525">
              <a:solidFill>
                <a:srgbClr val="000000"/>
              </a:solidFill>
              <a:round/>
              <a:tailEnd type="triangle" w="med" len="med"/>
            </a:ln>
          </p:spPr>
        </p:cxnSp>
        <p:grpSp>
          <p:nvGrpSpPr>
            <p:cNvPr id="768" name="组合 768"/>
            <p:cNvGrpSpPr/>
            <p:nvPr/>
          </p:nvGrpSpPr>
          <p:grpSpPr>
            <a:xfrm>
              <a:off x="4100" y="4081394"/>
              <a:ext cx="4635" cy="4335"/>
              <a:chOff x="0" y="-125336"/>
              <a:chExt cx="2943541" cy="2753107"/>
            </a:xfrm>
          </p:grpSpPr>
          <p:pic>
            <p:nvPicPr>
              <p:cNvPr id="820" name="图片 483"/>
              <p:cNvPicPr>
                <a:picLocks noChangeAspect="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a:xfrm>
                <a:off x="886840" y="-125336"/>
                <a:ext cx="2022792" cy="1522243"/>
              </a:xfrm>
              <a:prstGeom prst="rect">
                <a:avLst/>
              </a:prstGeom>
              <a:noFill/>
            </p:spPr>
          </p:pic>
          <p:pic>
            <p:nvPicPr>
              <p:cNvPr id="821" name="图片 28" descr="3"/>
              <p:cNvPicPr>
                <a:picLocks noChangeAspect="1"/>
              </p:cNvPicPr>
              <p:nvPr>
                <p:custDataLst>
                  <p:tags r:id="rId6"/>
                </p:custDataLst>
              </p:nvPr>
            </p:nvPicPr>
            <p:blipFill>
              <a:blip r:embed="rId7">
                <a:extLst>
                  <a:ext uri="{28A0092B-C50C-407E-A947-70E740481C1C}">
                    <a14:useLocalDpi xmlns:a14="http://schemas.microsoft.com/office/drawing/2010/main" val="0"/>
                  </a:ext>
                </a:extLst>
              </a:blip>
              <a:srcRect r="70531" b="72911"/>
              <a:stretch>
                <a:fillRect/>
              </a:stretch>
            </p:blipFill>
            <p:spPr>
              <a:xfrm>
                <a:off x="0" y="133004"/>
                <a:ext cx="883285" cy="498475"/>
              </a:xfrm>
              <a:prstGeom prst="rect">
                <a:avLst/>
              </a:prstGeom>
              <a:noFill/>
            </p:spPr>
          </p:pic>
          <p:sp>
            <p:nvSpPr>
              <p:cNvPr id="815" name="Text Box 368"/>
              <p:cNvSpPr txBox="1">
                <a:spLocks noChangeArrowheads="1"/>
              </p:cNvSpPr>
              <p:nvPr>
                <p:custDataLst>
                  <p:tags r:id="rId8"/>
                </p:custDataLst>
              </p:nvPr>
            </p:nvSpPr>
            <p:spPr bwMode="auto">
              <a:xfrm>
                <a:off x="1471121" y="1432259"/>
                <a:ext cx="1273341" cy="256385"/>
              </a:xfrm>
              <a:prstGeom prst="rect">
                <a:avLst/>
              </a:prstGeom>
              <a:noFill/>
              <a:ln>
                <a:noFill/>
              </a:ln>
            </p:spPr>
            <p:txBody>
              <a:bodyPr rot="0" vert="horz" wrap="square" lIns="91440" tIns="45720" rIns="91440" bIns="45720" anchor="t" anchorCtr="0" upright="1">
                <a:noAutofit/>
              </a:bodyPr>
              <a:lstStyle/>
              <a:p>
                <a:pPr algn="just"/>
                <a:r>
                  <a:rPr lang="en-US" altLang="zh-CN" sz="1600" kern="100">
                    <a:latin typeface="Times New Roman" panose="02020603050405020304"/>
                    <a:ea typeface="宋体" panose="02010600030101010101" pitchFamily="2" charset="-122"/>
                    <a:cs typeface="Times New Roman" panose="02020603050405020304"/>
                    <a:sym typeface="Times New Roman" panose="02020603050405020304"/>
                  </a:rPr>
                  <a:t>actionPerformed(actionEvent)</a:t>
                </a:r>
                <a:endParaRPr lang="en-US" altLang="zh-CN" sz="16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812" name="Rectangle 365"/>
              <p:cNvSpPr>
                <a:spLocks noChangeArrowheads="1"/>
              </p:cNvSpPr>
              <p:nvPr>
                <p:custDataLst>
                  <p:tags r:id="rId9"/>
                </p:custDataLst>
              </p:nvPr>
            </p:nvSpPr>
            <p:spPr bwMode="auto">
              <a:xfrm>
                <a:off x="1095792" y="1753990"/>
                <a:ext cx="1141387" cy="258171"/>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r>
                  <a:rPr lang="en-US" altLang="zh-CN" sz="1600" kern="100">
                    <a:latin typeface="Times New Roman" panose="02020603050405020304"/>
                    <a:ea typeface="宋体" panose="02010600030101010101" pitchFamily="2" charset="-122"/>
                    <a:cs typeface="Times New Roman" panose="02020603050405020304"/>
                    <a:sym typeface="Times New Roman" panose="02020603050405020304"/>
                  </a:rPr>
                  <a:t>:ProcessSaleJFrame</a:t>
                </a:r>
                <a:endParaRPr lang="en-US" altLang="zh-CN" sz="16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816" name="Text Box 369"/>
              <p:cNvSpPr txBox="1">
                <a:spLocks noChangeArrowheads="1"/>
              </p:cNvSpPr>
              <p:nvPr>
                <p:custDataLst>
                  <p:tags r:id="rId10"/>
                </p:custDataLst>
              </p:nvPr>
            </p:nvSpPr>
            <p:spPr bwMode="auto">
              <a:xfrm>
                <a:off x="1631141" y="2072283"/>
                <a:ext cx="1312400" cy="256508"/>
              </a:xfrm>
              <a:prstGeom prst="rect">
                <a:avLst/>
              </a:prstGeom>
              <a:noFill/>
              <a:ln>
                <a:noFill/>
              </a:ln>
            </p:spPr>
            <p:txBody>
              <a:bodyPr rot="0" vert="horz" wrap="square" lIns="91440" tIns="45720" rIns="91440" bIns="45720" anchor="t" anchorCtr="0" upright="1">
                <a:noAutofit/>
              </a:bodyPr>
              <a:lstStyle/>
              <a:p>
                <a:pPr algn="just"/>
                <a:r>
                  <a:rPr lang="en-US" altLang="zh-CN" sz="1600" kern="100">
                    <a:latin typeface="Times New Roman" panose="02020603050405020304"/>
                    <a:ea typeface="宋体" panose="02010600030101010101" pitchFamily="2" charset="-122"/>
                    <a:cs typeface="Times New Roman" panose="02020603050405020304"/>
                    <a:sym typeface="Times New Roman" panose="02020603050405020304"/>
                  </a:rPr>
                  <a:t>1:enterItem(id,qty)</a:t>
                </a:r>
                <a:endParaRPr lang="en-US" altLang="zh-CN" sz="16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811" name="Rectangle 364"/>
              <p:cNvSpPr>
                <a:spLocks noChangeArrowheads="1"/>
              </p:cNvSpPr>
              <p:nvPr>
                <p:custDataLst>
                  <p:tags r:id="rId11"/>
                </p:custDataLst>
              </p:nvPr>
            </p:nvSpPr>
            <p:spPr bwMode="auto">
              <a:xfrm>
                <a:off x="1121458" y="2388526"/>
                <a:ext cx="729522" cy="23924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r>
                  <a:rPr lang="en-US" altLang="zh-CN" sz="1600" kern="100">
                    <a:latin typeface="Times New Roman" panose="02020603050405020304"/>
                    <a:ea typeface="宋体" panose="02010600030101010101" pitchFamily="2" charset="-122"/>
                    <a:cs typeface="Times New Roman" panose="02020603050405020304"/>
                    <a:sym typeface="Times New Roman" panose="02020603050405020304"/>
                  </a:rPr>
                  <a:t>:Register</a:t>
                </a:r>
                <a:endParaRPr lang="en-US" altLang="zh-CN" sz="1600" kern="100">
                  <a:latin typeface="Times New Roman" panose="02020603050405020304"/>
                  <a:ea typeface="宋体" panose="02010600030101010101" pitchFamily="2" charset="-122"/>
                  <a:cs typeface="Times New Roman" panose="02020603050405020304"/>
                  <a:sym typeface="Times New Roman" panose="02020603050405020304"/>
                </a:endParaRPr>
              </a:p>
            </p:txBody>
          </p:sp>
        </p:grpSp>
        <p:cxnSp>
          <p:nvCxnSpPr>
            <p:cNvPr id="814" name="AutoShape 367"/>
            <p:cNvCxnSpPr>
              <a:cxnSpLocks noChangeShapeType="1"/>
            </p:cNvCxnSpPr>
            <p:nvPr>
              <p:custDataLst>
                <p:tags r:id="rId12"/>
              </p:custDataLst>
            </p:nvPr>
          </p:nvCxnSpPr>
          <p:spPr bwMode="auto">
            <a:xfrm flipH="1">
              <a:off x="6279" y="4083791"/>
              <a:ext cx="12" cy="571"/>
            </a:xfrm>
            <a:prstGeom prst="straightConnector1">
              <a:avLst/>
            </a:prstGeom>
            <a:noFill/>
            <a:ln w="9525">
              <a:solidFill>
                <a:srgbClr val="000000"/>
              </a:solidFill>
              <a:round/>
            </a:ln>
          </p:spPr>
        </p:cxnSp>
      </p:gr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99" name="组合 1299"/>
          <p:cNvGrpSpPr/>
          <p:nvPr/>
        </p:nvGrpSpPr>
        <p:grpSpPr>
          <a:xfrm>
            <a:off x="971550" y="812799"/>
            <a:ext cx="6839584" cy="4978017"/>
            <a:chOff x="3928" y="4092273"/>
            <a:chExt cx="6060" cy="5525"/>
          </a:xfrm>
        </p:grpSpPr>
        <p:cxnSp>
          <p:nvCxnSpPr>
            <p:cNvPr id="790" name="AutoShape 379"/>
            <p:cNvCxnSpPr>
              <a:cxnSpLocks noChangeShapeType="1"/>
            </p:cNvCxnSpPr>
            <p:nvPr>
              <p:custDataLst>
                <p:tags r:id="rId1"/>
              </p:custDataLst>
            </p:nvPr>
          </p:nvCxnSpPr>
          <p:spPr bwMode="auto">
            <a:xfrm>
              <a:off x="6464" y="4096687"/>
              <a:ext cx="0" cy="642"/>
            </a:xfrm>
            <a:prstGeom prst="straightConnector1">
              <a:avLst/>
            </a:prstGeom>
            <a:noFill/>
            <a:ln w="9525">
              <a:solidFill>
                <a:srgbClr val="000000"/>
              </a:solidFill>
              <a:round/>
            </a:ln>
          </p:spPr>
        </p:cxnSp>
        <p:grpSp>
          <p:nvGrpSpPr>
            <p:cNvPr id="1184" name="组合 1184"/>
            <p:cNvGrpSpPr/>
            <p:nvPr/>
          </p:nvGrpSpPr>
          <p:grpSpPr>
            <a:xfrm>
              <a:off x="3928" y="4092273"/>
              <a:ext cx="6060" cy="5525"/>
              <a:chOff x="3928" y="4092273"/>
              <a:chExt cx="6060" cy="5525"/>
            </a:xfrm>
          </p:grpSpPr>
          <p:cxnSp>
            <p:nvCxnSpPr>
              <p:cNvPr id="800" name="AutoShape 382"/>
              <p:cNvCxnSpPr>
                <a:cxnSpLocks noChangeShapeType="1"/>
              </p:cNvCxnSpPr>
              <p:nvPr>
                <p:custDataLst>
                  <p:tags r:id="rId2"/>
                </p:custDataLst>
              </p:nvPr>
            </p:nvCxnSpPr>
            <p:spPr bwMode="auto">
              <a:xfrm>
                <a:off x="6662" y="4095612"/>
                <a:ext cx="0" cy="338"/>
              </a:xfrm>
              <a:prstGeom prst="straightConnector1">
                <a:avLst/>
              </a:prstGeom>
              <a:noFill/>
              <a:ln w="9525">
                <a:solidFill>
                  <a:srgbClr val="000000"/>
                </a:solidFill>
                <a:round/>
                <a:tailEnd type="triangle" w="med" len="med"/>
              </a:ln>
            </p:spPr>
          </p:cxnSp>
          <p:grpSp>
            <p:nvGrpSpPr>
              <p:cNvPr id="769" name="组合 769"/>
              <p:cNvGrpSpPr/>
              <p:nvPr/>
            </p:nvGrpSpPr>
            <p:grpSpPr>
              <a:xfrm>
                <a:off x="3928" y="4092273"/>
                <a:ext cx="6060" cy="5525"/>
                <a:chOff x="0" y="-878136"/>
                <a:chExt cx="3848375" cy="3508692"/>
              </a:xfrm>
            </p:grpSpPr>
            <p:pic>
              <p:nvPicPr>
                <p:cNvPr id="809" name="图片 373"/>
                <p:cNvPicPr>
                  <a:picLocks noChangeAspect="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a:xfrm>
                  <a:off x="1252303" y="-878136"/>
                  <a:ext cx="2596072" cy="2063753"/>
                </a:xfrm>
                <a:prstGeom prst="rect">
                  <a:avLst/>
                </a:prstGeom>
                <a:noFill/>
              </p:spPr>
            </p:pic>
            <p:pic>
              <p:nvPicPr>
                <p:cNvPr id="808" name="图片 374" descr="3"/>
                <p:cNvPicPr>
                  <a:picLocks noChangeAspect="1"/>
                </p:cNvPicPr>
                <p:nvPr>
                  <p:custDataLst>
                    <p:tags r:id="rId5"/>
                  </p:custDataLst>
                </p:nvPr>
              </p:nvPicPr>
              <p:blipFill>
                <a:blip r:embed="rId6">
                  <a:extLst>
                    <a:ext uri="{28A0092B-C50C-407E-A947-70E740481C1C}">
                      <a14:useLocalDpi xmlns:a14="http://schemas.microsoft.com/office/drawing/2010/main" val="0"/>
                    </a:ext>
                  </a:extLst>
                </a:blip>
                <a:srcRect r="70531" b="72911"/>
                <a:stretch>
                  <a:fillRect/>
                </a:stretch>
              </p:blipFill>
              <p:spPr>
                <a:xfrm>
                  <a:off x="0" y="168965"/>
                  <a:ext cx="1255395" cy="708025"/>
                </a:xfrm>
                <a:prstGeom prst="rect">
                  <a:avLst/>
                </a:prstGeom>
                <a:noFill/>
              </p:spPr>
            </p:pic>
            <p:cxnSp>
              <p:nvCxnSpPr>
                <p:cNvPr id="770" name="AutoShape 378"/>
                <p:cNvCxnSpPr>
                  <a:cxnSpLocks noChangeShapeType="1"/>
                </p:cNvCxnSpPr>
                <p:nvPr>
                  <p:custDataLst>
                    <p:tags r:id="rId7"/>
                  </p:custDataLst>
                </p:nvPr>
              </p:nvCxnSpPr>
              <p:spPr bwMode="auto">
                <a:xfrm flipH="1">
                  <a:off x="1628113" y="1182756"/>
                  <a:ext cx="1905" cy="438797"/>
                </a:xfrm>
                <a:prstGeom prst="straightConnector1">
                  <a:avLst/>
                </a:prstGeom>
                <a:noFill/>
                <a:ln w="9525">
                  <a:solidFill>
                    <a:srgbClr val="000000"/>
                  </a:solidFill>
                  <a:round/>
                </a:ln>
              </p:spPr>
            </p:cxnSp>
            <p:sp>
              <p:nvSpPr>
                <p:cNvPr id="784" name="Text Box 380"/>
                <p:cNvSpPr txBox="1">
                  <a:spLocks noChangeArrowheads="1"/>
                </p:cNvSpPr>
                <p:nvPr>
                  <p:custDataLst>
                    <p:tags r:id="rId8"/>
                  </p:custDataLst>
                </p:nvPr>
              </p:nvSpPr>
              <p:spPr bwMode="auto">
                <a:xfrm>
                  <a:off x="1759226" y="1212573"/>
                  <a:ext cx="1812925" cy="263525"/>
                </a:xfrm>
                <a:prstGeom prst="rect">
                  <a:avLst/>
                </a:prstGeom>
                <a:noFill/>
                <a:ln>
                  <a:noFill/>
                </a:ln>
              </p:spPr>
              <p:txBody>
                <a:bodyPr rot="0" vert="horz" wrap="square" lIns="91440" tIns="45720" rIns="91440" bIns="45720" anchor="t" anchorCtr="0" upright="1">
                  <a:noAutofit/>
                </a:bodyPr>
                <a:lstStyle/>
                <a:p>
                  <a:pPr algn="just"/>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actionPerformed</a:t>
                  </a: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(actionEvent</a:t>
                  </a: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785" name="Rectangle 377"/>
                <p:cNvSpPr>
                  <a:spLocks noChangeArrowheads="1"/>
                </p:cNvSpPr>
                <p:nvPr>
                  <p:custDataLst>
                    <p:tags r:id="rId9"/>
                  </p:custDataLst>
                </p:nvPr>
              </p:nvSpPr>
              <p:spPr bwMode="auto">
                <a:xfrm>
                  <a:off x="1143000" y="1610139"/>
                  <a:ext cx="1276985" cy="30480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ProcessSaleJFrame</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806" name="Text Box 388"/>
                <p:cNvSpPr txBox="1">
                  <a:spLocks noChangeArrowheads="1"/>
                </p:cNvSpPr>
                <p:nvPr>
                  <p:custDataLst>
                    <p:tags r:id="rId10"/>
                  </p:custDataLst>
                </p:nvPr>
              </p:nvSpPr>
              <p:spPr bwMode="auto">
                <a:xfrm>
                  <a:off x="2534479" y="1510747"/>
                  <a:ext cx="930910" cy="263525"/>
                </a:xfrm>
                <a:prstGeom prst="rect">
                  <a:avLst/>
                </a:prstGeom>
                <a:noFill/>
                <a:ln>
                  <a:noFill/>
                </a:ln>
              </p:spPr>
              <p:txBody>
                <a:bodyPr rot="0" vert="horz" wrap="square" lIns="91440" tIns="45720" rIns="91440" bIns="45720" anchor="t" anchorCtr="0" upright="1">
                  <a:noAutofit/>
                </a:bodyPr>
                <a:lstStyle/>
                <a:p>
                  <a:pPr algn="just"/>
                  <a:r>
                    <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rPr>
                    <a:t>2:t=getTotal</a:t>
                  </a:r>
                  <a:endParaRPr lang="en-US" altLang="zh-CN" sz="105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787" name="Text Box 381"/>
                <p:cNvSpPr txBox="1">
                  <a:spLocks noChangeArrowheads="1"/>
                </p:cNvSpPr>
                <p:nvPr>
                  <p:custDataLst>
                    <p:tags r:id="rId11"/>
                  </p:custDataLst>
                </p:nvPr>
              </p:nvSpPr>
              <p:spPr bwMode="auto">
                <a:xfrm>
                  <a:off x="1808922" y="1997765"/>
                  <a:ext cx="1264920" cy="263525"/>
                </a:xfrm>
                <a:prstGeom prst="rect">
                  <a:avLst/>
                </a:prstGeom>
                <a:noFill/>
                <a:ln>
                  <a:noFill/>
                </a:ln>
              </p:spPr>
              <p:txBody>
                <a:bodyPr rot="0" vert="horz" wrap="square" lIns="91440" tIns="45720" rIns="91440" bIns="45720" anchor="t" anchorCtr="0" upright="1">
                  <a:noAutofit/>
                </a:bodyPr>
                <a:lstStyle/>
                <a:p>
                  <a:pPr algn="just"/>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1:</a:t>
                  </a: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enterItem</a:t>
                  </a: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(id,qty)</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788" name="Rectangle 376"/>
                <p:cNvSpPr>
                  <a:spLocks noChangeArrowheads="1"/>
                </p:cNvSpPr>
                <p:nvPr>
                  <p:custDataLst>
                    <p:tags r:id="rId12"/>
                  </p:custDataLst>
                </p:nvPr>
              </p:nvSpPr>
              <p:spPr bwMode="auto">
                <a:xfrm>
                  <a:off x="1282148" y="2325756"/>
                  <a:ext cx="790575" cy="30480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a:t>
                  </a: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Register</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sp>
              <p:nvSpPr>
                <p:cNvPr id="803" name="Rectangle 385"/>
                <p:cNvSpPr>
                  <a:spLocks noChangeArrowheads="1"/>
                </p:cNvSpPr>
                <p:nvPr>
                  <p:custDataLst>
                    <p:tags r:id="rId13"/>
                  </p:custDataLst>
                </p:nvPr>
              </p:nvSpPr>
              <p:spPr bwMode="auto">
                <a:xfrm>
                  <a:off x="3160644" y="2325756"/>
                  <a:ext cx="596900" cy="30480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s:</a:t>
                  </a:r>
                  <a:r>
                    <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rPr>
                    <a:t>Sale</a:t>
                  </a:r>
                  <a:endParaRPr lang="en-US" altLang="zh-CN" sz="1800" kern="100">
                    <a:latin typeface="Times New Roman" panose="02020603050405020304"/>
                    <a:ea typeface="宋体" panose="02010600030101010101" pitchFamily="2" charset="-122"/>
                    <a:cs typeface="Times New Roman" panose="02020603050405020304"/>
                    <a:sym typeface="Times New Roman" panose="02020603050405020304"/>
                  </a:endParaRPr>
                </a:p>
              </p:txBody>
            </p:sp>
          </p:grpSp>
          <p:cxnSp>
            <p:nvCxnSpPr>
              <p:cNvPr id="804" name="AutoShape 386"/>
              <p:cNvCxnSpPr>
                <a:cxnSpLocks noChangeShapeType="1"/>
              </p:cNvCxnSpPr>
              <p:nvPr>
                <p:custDataLst>
                  <p:tags r:id="rId14"/>
                </p:custDataLst>
              </p:nvPr>
            </p:nvCxnSpPr>
            <p:spPr bwMode="auto">
              <a:xfrm>
                <a:off x="7732" y="4096429"/>
                <a:ext cx="1641" cy="0"/>
              </a:xfrm>
              <a:prstGeom prst="straightConnector1">
                <a:avLst/>
              </a:prstGeom>
              <a:noFill/>
              <a:ln w="9525">
                <a:solidFill>
                  <a:srgbClr val="000000"/>
                </a:solidFill>
                <a:round/>
              </a:ln>
            </p:spPr>
          </p:cxnSp>
          <p:cxnSp>
            <p:nvCxnSpPr>
              <p:cNvPr id="805" name="AutoShape 387"/>
              <p:cNvCxnSpPr>
                <a:cxnSpLocks noChangeShapeType="1"/>
              </p:cNvCxnSpPr>
              <p:nvPr>
                <p:custDataLst>
                  <p:tags r:id="rId15"/>
                </p:custDataLst>
              </p:nvPr>
            </p:nvCxnSpPr>
            <p:spPr bwMode="auto">
              <a:xfrm>
                <a:off x="9360" y="4096423"/>
                <a:ext cx="0" cy="863"/>
              </a:xfrm>
              <a:prstGeom prst="straightConnector1">
                <a:avLst/>
              </a:prstGeom>
              <a:noFill/>
              <a:ln w="9525">
                <a:solidFill>
                  <a:srgbClr val="000000"/>
                </a:solidFill>
                <a:round/>
              </a:ln>
            </p:spPr>
          </p:cxnSp>
          <p:cxnSp>
            <p:nvCxnSpPr>
              <p:cNvPr id="807" name="AutoShape 389"/>
              <p:cNvCxnSpPr>
                <a:cxnSpLocks noChangeShapeType="1"/>
              </p:cNvCxnSpPr>
              <p:nvPr>
                <p:custDataLst>
                  <p:tags r:id="rId16"/>
                </p:custDataLst>
              </p:nvPr>
            </p:nvCxnSpPr>
            <p:spPr bwMode="auto">
              <a:xfrm>
                <a:off x="8290" y="4096143"/>
                <a:ext cx="377" cy="0"/>
              </a:xfrm>
              <a:prstGeom prst="straightConnector1">
                <a:avLst/>
              </a:prstGeom>
              <a:noFill/>
              <a:ln w="9525">
                <a:solidFill>
                  <a:srgbClr val="000000"/>
                </a:solidFill>
                <a:round/>
                <a:tailEnd type="triangle" w="med" len="med"/>
              </a:ln>
            </p:spPr>
          </p:cxnSp>
          <p:cxnSp>
            <p:nvCxnSpPr>
              <p:cNvPr id="801" name="AutoShape 383"/>
              <p:cNvCxnSpPr>
                <a:cxnSpLocks noChangeShapeType="1"/>
              </p:cNvCxnSpPr>
              <p:nvPr>
                <p:custDataLst>
                  <p:tags r:id="rId17"/>
                </p:custDataLst>
              </p:nvPr>
            </p:nvCxnSpPr>
            <p:spPr bwMode="auto">
              <a:xfrm>
                <a:off x="6568" y="4096866"/>
                <a:ext cx="0" cy="298"/>
              </a:xfrm>
              <a:prstGeom prst="straightConnector1">
                <a:avLst/>
              </a:prstGeom>
              <a:noFill/>
              <a:ln w="9525">
                <a:solidFill>
                  <a:srgbClr val="000000"/>
                </a:solidFill>
                <a:round/>
                <a:tailEnd type="triangle" w="med" len="med"/>
              </a:ln>
            </p:spPr>
          </p:cxnSp>
        </p:grpSp>
      </p:gr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018" name="标题 1"/>
          <p:cNvSpPr>
            <a:spLocks noGrp="1"/>
          </p:cNvSpPr>
          <p:nvPr>
            <p:ph type="title"/>
          </p:nvPr>
        </p:nvSpPr>
        <p:spPr>
          <a:xfrm>
            <a:off x="457200" y="405130"/>
            <a:ext cx="8229600" cy="909955"/>
          </a:xfrm>
        </p:spPr>
        <p:txBody>
          <a:bodyPr vert="horz" wrap="square" lIns="0" tIns="45720" rIns="0" bIns="0" anchor="b" anchorCtr="0"/>
          <a:p>
            <a:r>
              <a:rPr lang="en-US" altLang="zh-CN" dirty="0"/>
              <a:t>6.</a:t>
            </a:r>
            <a:r>
              <a:rPr lang="zh-CN" altLang="zh-CN" dirty="0"/>
              <a:t>初始化和启动用例</a:t>
            </a:r>
            <a:endParaRPr lang="zh-CN" altLang="en-US" dirty="0"/>
          </a:p>
        </p:txBody>
      </p:sp>
      <p:sp>
        <p:nvSpPr>
          <p:cNvPr id="214019" name="内容占位符 2"/>
          <p:cNvSpPr>
            <a:spLocks noGrp="1"/>
          </p:cNvSpPr>
          <p:nvPr>
            <p:ph idx="1"/>
          </p:nvPr>
        </p:nvSpPr>
        <p:spPr/>
        <p:txBody>
          <a:bodyPr vert="horz" wrap="square" lIns="91440" tIns="45720" rIns="91440" bIns="45720" anchor="t" anchorCtr="0"/>
          <a:p>
            <a:r>
              <a:rPr lang="zh-CN" altLang="zh-CN" dirty="0"/>
              <a:t>启动用例操作可看作是应用开始时执行的初始化阶段。要正确设计启动用例操作，我们必须要理解发生初始化的语境。</a:t>
            </a:r>
            <a:endParaRPr lang="en-US" altLang="zh-CN" dirty="0"/>
          </a:p>
          <a:p>
            <a:r>
              <a:rPr lang="zh-CN" altLang="zh-CN" dirty="0"/>
              <a:t>常见的设计约定是创建一个初始领域对象或一组对等的初始领域对象，这些对象是首先要创建的软件领域对象。</a:t>
            </a:r>
            <a:endParaRPr lang="en-US" altLang="zh-CN" dirty="0"/>
          </a:p>
          <a:p>
            <a:r>
              <a:rPr lang="zh-CN" altLang="zh-CN" dirty="0"/>
              <a:t>这些创建活动可以显式地在最初的</a:t>
            </a:r>
            <a:r>
              <a:rPr lang="en-US" altLang="zh-CN" dirty="0"/>
              <a:t>main</a:t>
            </a:r>
            <a:r>
              <a:rPr lang="zh-CN" altLang="zh-CN" dirty="0"/>
              <a:t>方法中完成，也可以从</a:t>
            </a:r>
            <a:r>
              <a:rPr lang="en-US" altLang="zh-CN" dirty="0"/>
              <a:t>main</a:t>
            </a:r>
            <a:r>
              <a:rPr lang="zh-CN" altLang="zh-CN" dirty="0"/>
              <a:t>方法调用</a:t>
            </a:r>
            <a:r>
              <a:rPr lang="en-US" altLang="zh-CN" dirty="0"/>
              <a:t>Factory</a:t>
            </a:r>
            <a:r>
              <a:rPr lang="zh-CN" altLang="zh-CN" dirty="0"/>
              <a:t>对象来完成。</a:t>
            </a:r>
            <a:endParaRPr lang="zh-CN" altLang="en-US" dirty="0"/>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2" name="标题 1"/>
          <p:cNvSpPr>
            <a:spLocks noGrp="1"/>
          </p:cNvSpPr>
          <p:nvPr>
            <p:ph type="title"/>
          </p:nvPr>
        </p:nvSpPr>
        <p:spPr/>
        <p:txBody>
          <a:bodyPr vert="horz" wrap="square" lIns="0" tIns="45720" rIns="0" bIns="0" anchor="b" anchorCtr="0"/>
          <a:p>
            <a:r>
              <a:rPr lang="zh-CN" altLang="zh-CN" dirty="0"/>
              <a:t>选择初始领域对象的原则</a:t>
            </a:r>
            <a:endParaRPr lang="zh-CN" altLang="en-US" dirty="0"/>
          </a:p>
        </p:txBody>
      </p:sp>
      <p:sp>
        <p:nvSpPr>
          <p:cNvPr id="215043" name="内容占位符 2"/>
          <p:cNvSpPr>
            <a:spLocks noGrp="1"/>
          </p:cNvSpPr>
          <p:nvPr>
            <p:ph idx="1"/>
          </p:nvPr>
        </p:nvSpPr>
        <p:spPr/>
        <p:txBody>
          <a:bodyPr vert="horz" wrap="square" lIns="91440" tIns="45720" rIns="91440" bIns="45720" anchor="t" anchorCtr="0"/>
          <a:p>
            <a:r>
              <a:rPr lang="zh-CN" altLang="zh-CN" dirty="0"/>
              <a:t>位于或接近于领域对象包含或聚合层次中的根类作为初始领域对象，该类可能是外观控制器</a:t>
            </a:r>
            <a:r>
              <a:rPr lang="zh-CN" altLang="en-US" dirty="0"/>
              <a:t>。</a:t>
            </a:r>
            <a:endParaRPr lang="en-US" altLang="zh-CN" dirty="0"/>
          </a:p>
          <a:p>
            <a:pPr lvl="1"/>
            <a:r>
              <a:rPr lang="zh-CN" altLang="zh-CN" dirty="0"/>
              <a:t>创建</a:t>
            </a:r>
            <a:r>
              <a:rPr lang="en-US" altLang="zh-CN" dirty="0"/>
              <a:t>Store</a:t>
            </a:r>
            <a:r>
              <a:rPr lang="zh-CN" altLang="zh-CN" dirty="0"/>
              <a:t>、</a:t>
            </a:r>
            <a:r>
              <a:rPr lang="en-US" altLang="zh-CN" dirty="0"/>
              <a:t>Register</a:t>
            </a:r>
            <a:r>
              <a:rPr lang="zh-CN" altLang="zh-CN" dirty="0"/>
              <a:t>、</a:t>
            </a:r>
            <a:r>
              <a:rPr lang="en-US" altLang="zh-CN" dirty="0"/>
              <a:t>ProductCatalog</a:t>
            </a:r>
            <a:r>
              <a:rPr lang="zh-CN" altLang="zh-CN" dirty="0"/>
              <a:t>和</a:t>
            </a:r>
            <a:r>
              <a:rPr lang="en-US" altLang="zh-CN" dirty="0"/>
              <a:t>ProductDescription</a:t>
            </a:r>
            <a:r>
              <a:rPr lang="zh-CN" altLang="zh-CN" dirty="0"/>
              <a:t>；</a:t>
            </a:r>
            <a:endParaRPr lang="zh-CN" altLang="zh-CN" dirty="0"/>
          </a:p>
          <a:p>
            <a:pPr lvl="1"/>
            <a:r>
              <a:rPr lang="zh-CN" altLang="zh-CN" dirty="0"/>
              <a:t>建立</a:t>
            </a:r>
            <a:r>
              <a:rPr lang="en-US" altLang="zh-CN" dirty="0"/>
              <a:t>ProductCatalog</a:t>
            </a:r>
            <a:r>
              <a:rPr lang="zh-CN" altLang="zh-CN" dirty="0"/>
              <a:t>与</a:t>
            </a:r>
            <a:r>
              <a:rPr lang="en-US" altLang="zh-CN" dirty="0"/>
              <a:t>ProductDescription</a:t>
            </a:r>
            <a:r>
              <a:rPr lang="zh-CN" altLang="zh-CN" dirty="0"/>
              <a:t>的关联；</a:t>
            </a:r>
            <a:endParaRPr lang="zh-CN" altLang="zh-CN" dirty="0"/>
          </a:p>
          <a:p>
            <a:pPr lvl="1"/>
            <a:r>
              <a:rPr lang="zh-CN" altLang="zh-CN" dirty="0"/>
              <a:t>建立</a:t>
            </a:r>
            <a:r>
              <a:rPr lang="en-US" altLang="zh-CN" dirty="0"/>
              <a:t>Store</a:t>
            </a:r>
            <a:r>
              <a:rPr lang="zh-CN" altLang="zh-CN" dirty="0"/>
              <a:t>与</a:t>
            </a:r>
            <a:r>
              <a:rPr lang="en-US" altLang="zh-CN" dirty="0"/>
              <a:t>ProductCatalog</a:t>
            </a:r>
            <a:r>
              <a:rPr lang="zh-CN" altLang="zh-CN" dirty="0"/>
              <a:t>的关联；</a:t>
            </a:r>
            <a:endParaRPr lang="zh-CN" altLang="zh-CN" dirty="0"/>
          </a:p>
          <a:p>
            <a:pPr lvl="1"/>
            <a:r>
              <a:rPr lang="zh-CN" altLang="zh-CN" dirty="0"/>
              <a:t>建立</a:t>
            </a:r>
            <a:r>
              <a:rPr lang="en-US" altLang="zh-CN" dirty="0"/>
              <a:t>Store</a:t>
            </a:r>
            <a:r>
              <a:rPr lang="zh-CN" altLang="zh-CN" dirty="0"/>
              <a:t>与</a:t>
            </a:r>
            <a:r>
              <a:rPr lang="en-US" altLang="zh-CN" dirty="0"/>
              <a:t>Register</a:t>
            </a:r>
            <a:r>
              <a:rPr lang="zh-CN" altLang="zh-CN" dirty="0"/>
              <a:t>的关联；</a:t>
            </a:r>
            <a:endParaRPr lang="zh-CN" altLang="zh-CN" dirty="0"/>
          </a:p>
          <a:p>
            <a:pPr lvl="1"/>
            <a:r>
              <a:rPr lang="zh-CN" altLang="zh-CN" dirty="0"/>
              <a:t>建立</a:t>
            </a:r>
            <a:r>
              <a:rPr lang="en-US" altLang="zh-CN" dirty="0"/>
              <a:t>Register</a:t>
            </a:r>
            <a:r>
              <a:rPr lang="zh-CN" altLang="zh-CN" dirty="0"/>
              <a:t>与</a:t>
            </a:r>
            <a:r>
              <a:rPr lang="en-US" altLang="zh-CN" dirty="0"/>
              <a:t>ProductCatalog</a:t>
            </a:r>
            <a:r>
              <a:rPr lang="zh-CN" altLang="zh-CN" dirty="0"/>
              <a:t>的关联。</a:t>
            </a:r>
            <a:endParaRPr lang="en-US" altLang="zh-CN" dirty="0"/>
          </a:p>
          <a:p>
            <a:endParaRPr lang="zh-CN" altLang="en-US" dirty="0"/>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6066" name="Picture 2"/>
          <p:cNvPicPr>
            <a:picLocks noChangeAspect="1"/>
          </p:cNvPicPr>
          <p:nvPr/>
        </p:nvPicPr>
        <p:blipFill>
          <a:blip r:embed="rId1"/>
          <a:stretch>
            <a:fillRect/>
          </a:stretch>
        </p:blipFill>
        <p:spPr>
          <a:xfrm>
            <a:off x="507365" y="876300"/>
            <a:ext cx="8047990" cy="5322570"/>
          </a:xfrm>
          <a:prstGeom prst="rect">
            <a:avLst/>
          </a:prstGeom>
          <a:noFill/>
          <a:ln w="9525">
            <a:noFill/>
          </a:ln>
        </p:spPr>
      </p:pic>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405130"/>
            <a:ext cx="8305800" cy="547370"/>
          </a:xfrm>
        </p:spPr>
        <p:txBody>
          <a:bodyPr>
            <a:normAutofit fontScale="90000"/>
          </a:bodyPr>
          <a:p>
            <a:r>
              <a:rPr lang="zh-CN" altLang="en-US"/>
              <a:t>主程序</a:t>
            </a:r>
            <a:endParaRPr lang="zh-CN" altLang="en-US"/>
          </a:p>
        </p:txBody>
      </p:sp>
      <p:sp>
        <p:nvSpPr>
          <p:cNvPr id="100" name="文本框 99"/>
          <p:cNvSpPr txBox="1"/>
          <p:nvPr/>
        </p:nvSpPr>
        <p:spPr>
          <a:xfrm>
            <a:off x="727710" y="1435100"/>
            <a:ext cx="7800340" cy="4893310"/>
          </a:xfrm>
          <a:prstGeom prst="rect">
            <a:avLst/>
          </a:prstGeom>
          <a:noFill/>
          <a:ln w="9525">
            <a:noFill/>
          </a:ln>
        </p:spPr>
        <p:txBody>
          <a:bodyPr>
            <a:noAutofit/>
          </a:bodyPr>
          <a:p>
            <a:pPr indent="255905"/>
            <a:r>
              <a:rPr lang="en-US" sz="2400">
                <a:latin typeface="宋体" panose="02010600030101010101" pitchFamily="2" charset="-122"/>
                <a:ea typeface="宋体" panose="02010600030101010101" pitchFamily="2" charset="-122"/>
              </a:rPr>
              <a:t>public class main {   public static void main(string[] args)   {       </a:t>
            </a:r>
            <a:r>
              <a:rPr lang="zh-CN" sz="2400">
                <a:ea typeface="宋体" panose="02010600030101010101" pitchFamily="2" charset="-122"/>
              </a:rPr>
              <a:t>//Store是初始领域对象，创建其他一些领域对象</a:t>
            </a:r>
            <a:r>
              <a:rPr lang="en-US" sz="2400">
                <a:latin typeface="宋体" panose="02010600030101010101" pitchFamily="2" charset="-122"/>
                <a:ea typeface="宋体" panose="02010600030101010101" pitchFamily="2" charset="-122"/>
              </a:rPr>
              <a:t>      Store store = new Store();      Register register = store.getRegister();      ProcessSaleJFrame frame = new   </a:t>
            </a:r>
            <a:endParaRPr lang="en-US" sz="2400">
              <a:latin typeface="宋体" panose="02010600030101010101" pitchFamily="2" charset="-122"/>
              <a:ea typeface="宋体" panose="02010600030101010101" pitchFamily="2" charset="-122"/>
            </a:endParaRPr>
          </a:p>
          <a:p>
            <a:pPr indent="255905"/>
            <a:r>
              <a:rPr lang="en-US" sz="2400">
                <a:latin typeface="宋体" panose="02010600030101010101" pitchFamily="2" charset="-122"/>
                <a:ea typeface="宋体" panose="02010600030101010101" pitchFamily="2" charset="-122"/>
              </a:rPr>
              <a:t>                ProcessSaleJFrame(register);      …   }}</a:t>
            </a:r>
            <a:endParaRPr lang="en-US" altLang="en-US" sz="2400">
              <a:latin typeface="宋体" panose="02010600030101010101" pitchFamily="2" charset="-122"/>
              <a:ea typeface="宋体" panose="02010600030101010101" pitchFamily="2" charset="-122"/>
            </a:endParaRP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162" name="标题 1"/>
          <p:cNvSpPr>
            <a:spLocks noGrp="1"/>
          </p:cNvSpPr>
          <p:nvPr>
            <p:ph type="title"/>
          </p:nvPr>
        </p:nvSpPr>
        <p:spPr/>
        <p:txBody>
          <a:bodyPr vert="horz" wrap="square" lIns="0" tIns="45720" rIns="0" bIns="0" anchor="b" anchorCtr="0"/>
          <a:p>
            <a:r>
              <a:rPr lang="en-US" altLang="zh-CN" dirty="0"/>
              <a:t>10.2</a:t>
            </a:r>
            <a:r>
              <a:rPr lang="zh-CN" altLang="zh-CN" dirty="0"/>
              <a:t>面向对象测试</a:t>
            </a:r>
            <a:r>
              <a:rPr lang="zh-CN" altLang="zh-CN" dirty="0"/>
              <a:t>基础</a:t>
            </a:r>
            <a:endParaRPr lang="zh-CN" altLang="zh-CN" dirty="0"/>
          </a:p>
        </p:txBody>
      </p:sp>
      <p:sp>
        <p:nvSpPr>
          <p:cNvPr id="220163" name="内容占位符 2"/>
          <p:cNvSpPr>
            <a:spLocks noGrp="1"/>
          </p:cNvSpPr>
          <p:nvPr>
            <p:ph idx="1"/>
          </p:nvPr>
        </p:nvSpPr>
        <p:spPr/>
        <p:txBody>
          <a:bodyPr vert="horz" wrap="square" lIns="91440" tIns="45720" rIns="91440" bIns="45720" anchor="t" anchorCtr="0"/>
          <a:p>
            <a:r>
              <a:rPr lang="zh-CN" altLang="zh-CN" dirty="0"/>
              <a:t>面向对象测试的整体目标</a:t>
            </a:r>
            <a:r>
              <a:rPr lang="en-US" altLang="zh-CN" dirty="0"/>
              <a:t>——</a:t>
            </a:r>
            <a:r>
              <a:rPr lang="zh-CN" altLang="zh-CN" dirty="0"/>
              <a:t>以最小的工作量发现最多的错误</a:t>
            </a:r>
            <a:r>
              <a:rPr lang="en-US" altLang="zh-CN" dirty="0"/>
              <a:t>——</a:t>
            </a:r>
            <a:r>
              <a:rPr lang="zh-CN" altLang="zh-CN" dirty="0"/>
              <a:t>和传统软件测试的目标是一致的，但是面向对象测试的策略和战术有很大不同。</a:t>
            </a:r>
            <a:endParaRPr lang="en-US" altLang="zh-CN" dirty="0"/>
          </a:p>
          <a:p>
            <a:r>
              <a:rPr lang="zh-CN" altLang="zh-CN" dirty="0"/>
              <a:t>测试的视角扩大到包括复审分析和设计模型</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p:txBody>
          <a:bodyPr vert="horz" wrap="square" lIns="0" tIns="45720" rIns="0" bIns="0" anchor="b" anchorCtr="0"/>
          <a:p>
            <a:pPr eaLnBrk="1" hangingPunct="1"/>
            <a:r>
              <a:rPr noProof="0" dirty="0" smtClean="0">
                <a:ln>
                  <a:noFill/>
                </a:ln>
                <a:solidFill>
                  <a:schemeClr val="tx1"/>
                </a:solidFill>
                <a:effectLst/>
                <a:uLnTx/>
                <a:uFillTx/>
                <a:latin typeface="+mn-lt"/>
                <a:ea typeface="+mn-ea"/>
                <a:cs typeface="+mn-cs"/>
                <a:sym typeface="+mn-ea"/>
              </a:rPr>
              <a:t>本部分将回答以下问题</a:t>
            </a:r>
            <a:endParaRPr kumimoji="0" lang="zh-CN" altLang="en-US"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sz="2600" b="0" i="0" u="none" strike="noStrike" kern="1200" cap="none" spc="0" normalizeH="0" baseline="0" noProof="0" dirty="0" smtClean="0">
                <a:ln>
                  <a:noFill/>
                </a:ln>
                <a:solidFill>
                  <a:schemeClr val="tx1"/>
                </a:solidFill>
                <a:effectLst/>
                <a:uLnTx/>
                <a:uFillTx/>
                <a:latin typeface="+mn-lt"/>
                <a:ea typeface="+mn-ea"/>
                <a:cs typeface="+mn-cs"/>
              </a:rPr>
              <a:t>什么是面向对象分析与设计？</a:t>
            </a:r>
            <a:endParaRPr kumimoji="0"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sz="2600" b="0" i="0" u="none" strike="noStrike" kern="1200" cap="none" spc="0" normalizeH="0" baseline="0" noProof="0" dirty="0" smtClean="0">
                <a:ln>
                  <a:noFill/>
                </a:ln>
                <a:solidFill>
                  <a:schemeClr val="tx1"/>
                </a:solidFill>
                <a:effectLst/>
                <a:uLnTx/>
                <a:uFillTx/>
                <a:latin typeface="+mn-lt"/>
                <a:ea typeface="+mn-ea"/>
                <a:cs typeface="+mn-cs"/>
              </a:rPr>
              <a:t>面向对象分析模型有哪些？有什么特点？</a:t>
            </a:r>
            <a:endParaRPr kumimoji="0"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sz="2600" b="0" i="0" u="none" strike="noStrike" kern="1200" cap="none" spc="0" normalizeH="0" baseline="0" noProof="0" dirty="0" smtClean="0">
                <a:ln>
                  <a:noFill/>
                </a:ln>
                <a:solidFill>
                  <a:schemeClr val="tx1"/>
                </a:solidFill>
                <a:effectLst/>
                <a:uLnTx/>
                <a:uFillTx/>
                <a:latin typeface="+mn-lt"/>
                <a:ea typeface="+mn-ea"/>
                <a:cs typeface="+mn-cs"/>
              </a:rPr>
              <a:t>面向对象设计采用哪些模型？有什么特点？</a:t>
            </a:r>
            <a:endParaRPr kumimoji="0"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sz="2600" b="0" i="0" u="none" strike="noStrike" kern="1200" cap="none" spc="0" normalizeH="0" baseline="0" noProof="0" dirty="0" smtClean="0">
                <a:ln>
                  <a:noFill/>
                </a:ln>
                <a:solidFill>
                  <a:schemeClr val="tx1"/>
                </a:solidFill>
                <a:effectLst/>
                <a:uLnTx/>
                <a:uFillTx/>
                <a:latin typeface="+mn-lt"/>
                <a:ea typeface="+mn-ea"/>
                <a:cs typeface="+mn-cs"/>
              </a:rPr>
              <a:t>面向对象测试的基本步骤和技术有哪些？</a:t>
            </a:r>
            <a:endParaRPr kumimoji="0" sz="2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1"/>
          <p:cNvSpPr>
            <a:spLocks noGrp="1"/>
          </p:cNvSpPr>
          <p:nvPr>
            <p:ph type="title"/>
          </p:nvPr>
        </p:nvSpPr>
        <p:spPr/>
        <p:txBody>
          <a:bodyPr vert="horz" wrap="square" lIns="0" tIns="45720" rIns="0" bIns="0" anchor="b" anchorCtr="0"/>
          <a:p>
            <a:pPr eaLnBrk="1" hangingPunct="1"/>
            <a:r>
              <a:rPr lang="zh-CN" altLang="en-US" b="1" dirty="0"/>
              <a:t>识别业务类和领域类</a:t>
            </a:r>
            <a:endParaRPr lang="zh-CN" altLang="en-US" dirty="0"/>
          </a:p>
        </p:txBody>
      </p:sp>
      <p:sp>
        <p:nvSpPr>
          <p:cNvPr id="35843" name="内容占位符 2"/>
          <p:cNvSpPr>
            <a:spLocks noGrp="1"/>
          </p:cNvSpPr>
          <p:nvPr>
            <p:ph idx="1"/>
          </p:nvPr>
        </p:nvSpPr>
        <p:spPr/>
        <p:txBody>
          <a:bodyPr vert="horz" wrap="square" lIns="91440" tIns="45720" rIns="91440" bIns="45720" anchor="t" anchorCtr="0"/>
          <a:p>
            <a:pPr eaLnBrk="1" hangingPunct="1"/>
            <a:r>
              <a:rPr lang="zh-CN" altLang="en-US" dirty="0"/>
              <a:t>领域模型实际上是更为完整的业务模型的一个特例</a:t>
            </a:r>
            <a:endParaRPr lang="en-US" altLang="zh-CN" dirty="0"/>
          </a:p>
          <a:p>
            <a:pPr eaLnBrk="1" hangingPunct="1"/>
            <a:r>
              <a:rPr lang="zh-CN" altLang="en-US" dirty="0"/>
              <a:t>有两种类型的</a:t>
            </a:r>
            <a:r>
              <a:rPr lang="en-US" altLang="zh-CN" dirty="0"/>
              <a:t>UML</a:t>
            </a:r>
            <a:r>
              <a:rPr lang="zh-CN" altLang="en-US" dirty="0"/>
              <a:t>模型支持业务建模：</a:t>
            </a:r>
            <a:endParaRPr lang="en-US" altLang="zh-CN" dirty="0"/>
          </a:p>
          <a:p>
            <a:pPr lvl="1" eaLnBrk="1" hangingPunct="1"/>
            <a:r>
              <a:rPr lang="zh-CN" altLang="en-US" dirty="0"/>
              <a:t>用例模型</a:t>
            </a:r>
            <a:endParaRPr lang="en-US" altLang="zh-CN" dirty="0"/>
          </a:p>
          <a:p>
            <a:pPr lvl="1" eaLnBrk="1" hangingPunct="1"/>
            <a:r>
              <a:rPr lang="zh-CN" altLang="en-US" dirty="0"/>
              <a:t>对象模型</a:t>
            </a:r>
            <a:endParaRPr lang="en-US" altLang="zh-CN" dirty="0"/>
          </a:p>
          <a:p>
            <a:pPr eaLnBrk="1" hangingPunct="1"/>
            <a:r>
              <a:rPr lang="zh-CN" altLang="en-US" dirty="0"/>
              <a:t>对系统开发的用例或处理叙述进行“语法分析”，可以开始分析类的识别。</a:t>
            </a:r>
            <a:endParaRPr lang="zh-CN" altLang="en-US" dirty="0"/>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1186" name="标题 1"/>
          <p:cNvSpPr>
            <a:spLocks noGrp="1"/>
          </p:cNvSpPr>
          <p:nvPr>
            <p:ph type="title"/>
          </p:nvPr>
        </p:nvSpPr>
        <p:spPr>
          <a:xfrm>
            <a:off x="468630" y="333375"/>
            <a:ext cx="8229600" cy="723900"/>
          </a:xfrm>
        </p:spPr>
        <p:txBody>
          <a:bodyPr vert="horz" wrap="square" lIns="0" tIns="45720" rIns="0" bIns="0" anchor="b" anchorCtr="0"/>
          <a:p>
            <a:r>
              <a:rPr lang="en-US" altLang="zh-CN" sz="3600" dirty="0"/>
              <a:t>10.2.1</a:t>
            </a:r>
            <a:r>
              <a:rPr lang="zh-CN" altLang="zh-CN" sz="3600" dirty="0"/>
              <a:t>面向对象分析阶段的测试</a:t>
            </a:r>
            <a:endParaRPr lang="zh-CN" altLang="en-US" sz="3600" dirty="0"/>
          </a:p>
        </p:txBody>
      </p:sp>
      <p:sp>
        <p:nvSpPr>
          <p:cNvPr id="221187" name="内容占位符 2"/>
          <p:cNvSpPr>
            <a:spLocks noGrp="1"/>
          </p:cNvSpPr>
          <p:nvPr>
            <p:ph idx="1"/>
          </p:nvPr>
        </p:nvSpPr>
        <p:spPr>
          <a:xfrm>
            <a:off x="457200" y="1341438"/>
            <a:ext cx="8229600" cy="4983162"/>
          </a:xfrm>
        </p:spPr>
        <p:txBody>
          <a:bodyPr vert="horz" wrap="square" lIns="91440" tIns="45720" rIns="91440" bIns="45720" anchor="t" anchorCtr="0"/>
          <a:p>
            <a:r>
              <a:rPr lang="zh-CN" altLang="zh-CN" dirty="0"/>
              <a:t>面向对象分析</a:t>
            </a:r>
            <a:r>
              <a:rPr lang="zh-CN" altLang="zh-CN" dirty="0"/>
              <a:t>阶段的测试包括</a:t>
            </a:r>
            <a:r>
              <a:rPr lang="zh-CN" altLang="en-US" dirty="0"/>
              <a:t>：</a:t>
            </a:r>
            <a:endParaRPr lang="en-US" altLang="zh-CN" dirty="0"/>
          </a:p>
          <a:p>
            <a:pPr lvl="1"/>
            <a:r>
              <a:rPr lang="zh-CN" altLang="zh-CN" dirty="0"/>
              <a:t>对对象的测试</a:t>
            </a:r>
            <a:endParaRPr lang="en-US" altLang="zh-CN" dirty="0"/>
          </a:p>
          <a:p>
            <a:pPr lvl="1"/>
            <a:r>
              <a:rPr lang="zh-CN" altLang="zh-CN" dirty="0"/>
              <a:t>对结构的测试</a:t>
            </a:r>
            <a:endParaRPr lang="en-US" altLang="zh-CN" dirty="0"/>
          </a:p>
          <a:p>
            <a:pPr lvl="1"/>
            <a:r>
              <a:rPr lang="zh-CN" altLang="zh-CN" dirty="0"/>
              <a:t>对主题的测试</a:t>
            </a:r>
            <a:endParaRPr lang="en-US" altLang="zh-CN" dirty="0"/>
          </a:p>
          <a:p>
            <a:pPr lvl="1"/>
            <a:r>
              <a:rPr lang="zh-CN" altLang="zh-CN" dirty="0"/>
              <a:t>对属性与实例关联的测试</a:t>
            </a:r>
            <a:endParaRPr lang="en-US" altLang="zh-CN" dirty="0"/>
          </a:p>
          <a:p>
            <a:pPr lvl="1"/>
            <a:r>
              <a:rPr lang="zh-CN" altLang="zh-CN" dirty="0"/>
              <a:t>对服务和消息关联的测试</a:t>
            </a:r>
            <a:endParaRPr lang="zh-CN" altLang="zh-CN" dirty="0"/>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2210" name="标题 1"/>
          <p:cNvSpPr>
            <a:spLocks noGrp="1"/>
          </p:cNvSpPr>
          <p:nvPr>
            <p:ph type="title"/>
          </p:nvPr>
        </p:nvSpPr>
        <p:spPr>
          <a:xfrm>
            <a:off x="457200" y="704850"/>
            <a:ext cx="8229600" cy="779463"/>
          </a:xfrm>
        </p:spPr>
        <p:txBody>
          <a:bodyPr vert="horz" wrap="square" lIns="0" tIns="45720" rIns="0" bIns="0" anchor="b" anchorCtr="0"/>
          <a:p>
            <a:r>
              <a:rPr lang="zh-CN" altLang="zh-CN" dirty="0"/>
              <a:t>对对象的测试</a:t>
            </a:r>
            <a:endParaRPr lang="zh-CN" altLang="en-US" dirty="0"/>
          </a:p>
        </p:txBody>
      </p:sp>
      <p:sp>
        <p:nvSpPr>
          <p:cNvPr id="222211" name="内容占位符 2"/>
          <p:cNvSpPr>
            <a:spLocks noGrp="1"/>
          </p:cNvSpPr>
          <p:nvPr>
            <p:ph idx="1"/>
          </p:nvPr>
        </p:nvSpPr>
        <p:spPr>
          <a:xfrm>
            <a:off x="457200" y="1484313"/>
            <a:ext cx="8229600" cy="4840287"/>
          </a:xfrm>
        </p:spPr>
        <p:txBody>
          <a:bodyPr vert="horz" wrap="square" lIns="91440" tIns="45720" rIns="91440" bIns="45720" anchor="t" anchorCtr="0"/>
          <a:p>
            <a:r>
              <a:rPr lang="zh-CN" altLang="zh-CN" sz="2400" dirty="0"/>
              <a:t>对象是否全面，是否问题空间中所有涉及到的实例都反映在认定的抽象对象中；</a:t>
            </a:r>
            <a:endParaRPr lang="en-US" altLang="zh-CN" sz="2400" dirty="0"/>
          </a:p>
          <a:p>
            <a:r>
              <a:rPr lang="zh-CN" altLang="zh-CN" sz="2400" dirty="0"/>
              <a:t>对象是否具有多个属性。只有一个属性的对象通常应被看成其他对象的属性，而不是抽象为独立的对象</a:t>
            </a:r>
            <a:r>
              <a:rPr lang="zh-CN" altLang="en-US" sz="2400" dirty="0"/>
              <a:t>；</a:t>
            </a:r>
            <a:endParaRPr lang="en-US" altLang="zh-CN" sz="2400" dirty="0"/>
          </a:p>
          <a:p>
            <a:r>
              <a:rPr lang="zh-CN" altLang="zh-CN" sz="2400" dirty="0"/>
              <a:t>对认定为同一对象的实例，是否有共同的、区别于其他实例的共同属性；</a:t>
            </a:r>
            <a:endParaRPr lang="en-US" altLang="zh-CN" sz="2400" dirty="0"/>
          </a:p>
          <a:p>
            <a:r>
              <a:rPr lang="zh-CN" altLang="zh-CN" sz="2400" dirty="0"/>
              <a:t>对认定为同一对象的实例是否提供或需要相同的服务，如果服务随着不同的实例而变化，认定的对象就需要分解或利用继承性来分类表示</a:t>
            </a:r>
            <a:r>
              <a:rPr lang="zh-CN" altLang="en-US" sz="2400" dirty="0"/>
              <a:t>；</a:t>
            </a:r>
            <a:endParaRPr lang="en-US" altLang="zh-CN" sz="2400" dirty="0"/>
          </a:p>
          <a:p>
            <a:r>
              <a:rPr lang="zh-CN" altLang="zh-CN" sz="2400" dirty="0"/>
              <a:t>如果系统没有必要始终保持对象代表的实例的信息，或者没有必要提供或得到关于它的服务，认定该对象无必要；</a:t>
            </a:r>
            <a:endParaRPr lang="en-US" altLang="zh-CN" sz="2400" dirty="0"/>
          </a:p>
          <a:p>
            <a:r>
              <a:rPr lang="zh-CN" altLang="zh-CN" sz="2400" dirty="0"/>
              <a:t>对象的名称应该尽量准确。</a:t>
            </a:r>
            <a:endParaRPr lang="zh-CN" altLang="zh-CN" sz="2400" dirty="0"/>
          </a:p>
          <a:p>
            <a:endParaRPr lang="zh-CN" altLang="en-US" dirty="0"/>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4" name="标题 1"/>
          <p:cNvSpPr>
            <a:spLocks noGrp="1"/>
          </p:cNvSpPr>
          <p:nvPr>
            <p:ph type="title"/>
          </p:nvPr>
        </p:nvSpPr>
        <p:spPr>
          <a:xfrm>
            <a:off x="457200" y="704850"/>
            <a:ext cx="8229600" cy="779463"/>
          </a:xfrm>
        </p:spPr>
        <p:txBody>
          <a:bodyPr vert="horz" wrap="square" lIns="0" tIns="45720" rIns="0" bIns="0" anchor="b" anchorCtr="0"/>
          <a:p>
            <a:r>
              <a:rPr lang="zh-CN" altLang="en-US" dirty="0"/>
              <a:t>对结构的测试</a:t>
            </a:r>
            <a:endParaRPr lang="zh-CN" altLang="en-US" dirty="0"/>
          </a:p>
        </p:txBody>
      </p:sp>
      <p:sp>
        <p:nvSpPr>
          <p:cNvPr id="223235" name="内容占位符 2"/>
          <p:cNvSpPr>
            <a:spLocks noGrp="1"/>
          </p:cNvSpPr>
          <p:nvPr>
            <p:ph idx="1"/>
          </p:nvPr>
        </p:nvSpPr>
        <p:spPr>
          <a:xfrm>
            <a:off x="457200" y="1557338"/>
            <a:ext cx="8229600" cy="4767262"/>
          </a:xfrm>
        </p:spPr>
        <p:txBody>
          <a:bodyPr vert="horz" wrap="square" lIns="91440" tIns="45720" rIns="91440" bIns="45720" anchor="t" anchorCtr="0"/>
          <a:p>
            <a:r>
              <a:rPr lang="zh-CN" altLang="zh-CN" sz="2000" dirty="0"/>
              <a:t>结构分为两种：分类结构和组装结构。</a:t>
            </a:r>
            <a:endParaRPr lang="en-US" altLang="zh-CN" sz="2000" dirty="0"/>
          </a:p>
          <a:p>
            <a:pPr lvl="1"/>
            <a:r>
              <a:rPr lang="zh-CN" altLang="zh-CN" sz="2000" dirty="0"/>
              <a:t>分类结构体现了问题空间中实例的一般与特殊的关系</a:t>
            </a:r>
            <a:endParaRPr lang="en-US" altLang="zh-CN" sz="2000" dirty="0"/>
          </a:p>
          <a:p>
            <a:pPr lvl="1"/>
            <a:r>
              <a:rPr lang="zh-CN" altLang="zh-CN" sz="2000" dirty="0"/>
              <a:t>组装结构体现了问题空间中实例整体与局部的关系。</a:t>
            </a:r>
            <a:endParaRPr lang="en-US" altLang="zh-CN" sz="2000" dirty="0"/>
          </a:p>
          <a:p>
            <a:r>
              <a:rPr lang="zh-CN" altLang="zh-CN" sz="2000" dirty="0"/>
              <a:t>对分类结构的测试：</a:t>
            </a:r>
            <a:endParaRPr lang="en-US" altLang="zh-CN" sz="2000" dirty="0"/>
          </a:p>
          <a:p>
            <a:pPr lvl="1"/>
            <a:r>
              <a:rPr lang="zh-CN" altLang="zh-CN" sz="2000" dirty="0"/>
              <a:t>对于结构中处于高层的对象，是否在问题空间中含有不同于下一层对象的特殊可能性，即是否能派生出下一层对象；</a:t>
            </a:r>
            <a:endParaRPr lang="en-US" altLang="zh-CN" sz="2000" dirty="0"/>
          </a:p>
          <a:p>
            <a:pPr lvl="1"/>
            <a:r>
              <a:rPr lang="zh-CN" altLang="zh-CN" sz="2000" dirty="0"/>
              <a:t>对于结构中处于同一低层的对象，是否能抽象出在现实中有意义的更一般的上层对象；</a:t>
            </a:r>
            <a:endParaRPr lang="en-US" altLang="zh-CN" sz="2000" dirty="0"/>
          </a:p>
          <a:p>
            <a:pPr lvl="1"/>
            <a:r>
              <a:rPr lang="zh-CN" altLang="zh-CN" sz="2000" dirty="0"/>
              <a:t>对所有的对象，是否能在问题空间内向上层抽象出在现实中有意义的对象；</a:t>
            </a:r>
            <a:endParaRPr lang="en-US" altLang="zh-CN" sz="2000" dirty="0"/>
          </a:p>
          <a:p>
            <a:pPr lvl="1"/>
            <a:r>
              <a:rPr lang="zh-CN" altLang="zh-CN" sz="2000" dirty="0"/>
              <a:t>高层的对象的特性是否完全体现下层的共性；</a:t>
            </a:r>
            <a:endParaRPr lang="en-US" altLang="zh-CN" sz="2000" dirty="0"/>
          </a:p>
          <a:p>
            <a:pPr lvl="1"/>
            <a:r>
              <a:rPr lang="zh-CN" altLang="zh-CN" sz="2000" dirty="0"/>
              <a:t>低层的对象是否有高层特性</a:t>
            </a:r>
            <a:r>
              <a:rPr lang="zh-CN" altLang="zh-CN" dirty="0"/>
              <a:t>基础上的特殊性。</a:t>
            </a:r>
            <a:endParaRPr lang="zh-CN" altLang="zh-CN" dirty="0"/>
          </a:p>
          <a:p>
            <a:endParaRPr lang="zh-CN" altLang="en-US" dirty="0"/>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4258" name="标题 1"/>
          <p:cNvSpPr>
            <a:spLocks noGrp="1"/>
          </p:cNvSpPr>
          <p:nvPr>
            <p:ph type="title"/>
          </p:nvPr>
        </p:nvSpPr>
        <p:spPr/>
        <p:txBody>
          <a:bodyPr vert="horz" wrap="square" lIns="0" tIns="45720" rIns="0" bIns="0" anchor="b" anchorCtr="0"/>
          <a:p>
            <a:endParaRPr lang="zh-CN" altLang="en-US" dirty="0"/>
          </a:p>
        </p:txBody>
      </p:sp>
      <p:sp>
        <p:nvSpPr>
          <p:cNvPr id="224259" name="内容占位符 2"/>
          <p:cNvSpPr>
            <a:spLocks noGrp="1"/>
          </p:cNvSpPr>
          <p:nvPr>
            <p:ph idx="1"/>
          </p:nvPr>
        </p:nvSpPr>
        <p:spPr/>
        <p:txBody>
          <a:bodyPr vert="horz" wrap="square" lIns="91440" tIns="45720" rIns="91440" bIns="45720" anchor="t" anchorCtr="0"/>
          <a:p>
            <a:r>
              <a:rPr lang="zh-CN" altLang="zh-CN" dirty="0"/>
              <a:t>对组装结构的测试：</a:t>
            </a:r>
            <a:endParaRPr lang="en-US" altLang="zh-CN" dirty="0"/>
          </a:p>
          <a:p>
            <a:pPr lvl="1"/>
            <a:r>
              <a:rPr lang="zh-CN" altLang="zh-CN" dirty="0"/>
              <a:t>整体与部分的组装关系是否符合现实的关系；</a:t>
            </a:r>
            <a:endParaRPr lang="en-US" altLang="zh-CN" dirty="0"/>
          </a:p>
          <a:p>
            <a:pPr lvl="1"/>
            <a:r>
              <a:rPr lang="zh-CN" altLang="zh-CN" dirty="0"/>
              <a:t>整体的部分是否在考虑的问题空间中有实际应用；</a:t>
            </a:r>
            <a:endParaRPr lang="en-US" altLang="zh-CN" dirty="0"/>
          </a:p>
          <a:p>
            <a:pPr lvl="1"/>
            <a:r>
              <a:rPr lang="zh-CN" altLang="zh-CN" dirty="0"/>
              <a:t>整体中是否遗漏了反映在问题空间中有用的部分；</a:t>
            </a:r>
            <a:endParaRPr lang="en-US" altLang="zh-CN" dirty="0"/>
          </a:p>
          <a:p>
            <a:pPr lvl="1"/>
            <a:r>
              <a:rPr lang="zh-CN" altLang="zh-CN" dirty="0"/>
              <a:t>部分是否能够在问题空间中组装新的有现实意义的整体。</a:t>
            </a:r>
            <a:endParaRPr lang="zh-CN" altLang="zh-CN" dirty="0"/>
          </a:p>
          <a:p>
            <a:endParaRPr lang="zh-CN" altLang="en-US" dirty="0"/>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82" name="标题 1"/>
          <p:cNvSpPr>
            <a:spLocks noGrp="1"/>
          </p:cNvSpPr>
          <p:nvPr>
            <p:ph type="title"/>
          </p:nvPr>
        </p:nvSpPr>
        <p:spPr/>
        <p:txBody>
          <a:bodyPr vert="horz" wrap="square" lIns="0" tIns="45720" rIns="0" bIns="0" anchor="b" anchorCtr="0"/>
          <a:p>
            <a:r>
              <a:rPr lang="zh-CN" altLang="zh-CN" dirty="0"/>
              <a:t>对主题的测试</a:t>
            </a:r>
            <a:endParaRPr lang="zh-CN" altLang="en-US" dirty="0"/>
          </a:p>
        </p:txBody>
      </p:sp>
      <p:sp>
        <p:nvSpPr>
          <p:cNvPr id="225283" name="内容占位符 2"/>
          <p:cNvSpPr>
            <a:spLocks noGrp="1"/>
          </p:cNvSpPr>
          <p:nvPr>
            <p:ph idx="1"/>
          </p:nvPr>
        </p:nvSpPr>
        <p:spPr/>
        <p:txBody>
          <a:bodyPr vert="horz" wrap="square" lIns="91440" tIns="45720" rIns="91440" bIns="45720" anchor="t" anchorCtr="0"/>
          <a:p>
            <a:r>
              <a:rPr lang="zh-CN" altLang="zh-CN" dirty="0"/>
              <a:t>主题是在对象和结构的基础上更高一层的抽象，是为了提供面向对象分析结果的可见性。</a:t>
            </a:r>
            <a:endParaRPr lang="en-US" altLang="zh-CN" dirty="0"/>
          </a:p>
          <a:p>
            <a:r>
              <a:rPr lang="zh-CN" altLang="zh-CN" dirty="0"/>
              <a:t>对主题的测试应该考虑以下方面：</a:t>
            </a:r>
            <a:endParaRPr lang="en-US" altLang="zh-CN" dirty="0"/>
          </a:p>
          <a:p>
            <a:pPr lvl="1"/>
            <a:r>
              <a:rPr lang="zh-CN" altLang="zh-CN" dirty="0"/>
              <a:t>贯彻</a:t>
            </a:r>
            <a:r>
              <a:rPr lang="en-US" altLang="zh-CN" dirty="0"/>
              <a:t>"7+2"</a:t>
            </a:r>
            <a:r>
              <a:rPr lang="zh-CN" altLang="zh-CN" dirty="0"/>
              <a:t>原则，即如果主题个数超过</a:t>
            </a:r>
            <a:r>
              <a:rPr lang="en-US" altLang="zh-CN" dirty="0"/>
              <a:t>7</a:t>
            </a:r>
            <a:r>
              <a:rPr lang="zh-CN" altLang="zh-CN" dirty="0"/>
              <a:t>个，就要求对有较密切属性和服务的主题进行归并；</a:t>
            </a:r>
            <a:endParaRPr lang="en-US" altLang="zh-CN" dirty="0"/>
          </a:p>
          <a:p>
            <a:pPr lvl="1"/>
            <a:r>
              <a:rPr lang="zh-CN" altLang="zh-CN" dirty="0"/>
              <a:t>主题所反映的一组对象和结构是否具有相同和相近的属性和服务；</a:t>
            </a:r>
            <a:endParaRPr lang="en-US" altLang="zh-CN" dirty="0"/>
          </a:p>
          <a:p>
            <a:pPr lvl="1"/>
            <a:r>
              <a:rPr lang="zh-CN" altLang="zh-CN" dirty="0"/>
              <a:t>主题是否是对象和结构更高层的抽象，是否便于理解分析结果的概貌；</a:t>
            </a:r>
            <a:endParaRPr lang="en-US" altLang="zh-CN" dirty="0"/>
          </a:p>
          <a:p>
            <a:pPr lvl="1"/>
            <a:r>
              <a:rPr lang="zh-CN" altLang="zh-CN" dirty="0"/>
              <a:t>主题间的消息联系是否代表了主题所反映的对象和结构之间的所有关联。</a:t>
            </a:r>
            <a:endParaRPr lang="zh-CN" altLang="zh-CN" dirty="0"/>
          </a:p>
          <a:p>
            <a:endParaRPr lang="zh-CN" altLang="en-US" dirty="0"/>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6" name="标题 1"/>
          <p:cNvSpPr>
            <a:spLocks noGrp="1"/>
          </p:cNvSpPr>
          <p:nvPr>
            <p:ph type="title"/>
          </p:nvPr>
        </p:nvSpPr>
        <p:spPr/>
        <p:txBody>
          <a:bodyPr vert="horz" wrap="square" lIns="0" tIns="45720" rIns="0" bIns="0" anchor="b" anchorCtr="0"/>
          <a:p>
            <a:r>
              <a:rPr lang="zh-CN" altLang="zh-CN" dirty="0"/>
              <a:t>对属性和实例关联的测试</a:t>
            </a:r>
            <a:endParaRPr lang="zh-CN" altLang="en-US" dirty="0"/>
          </a:p>
        </p:txBody>
      </p:sp>
      <p:sp>
        <p:nvSpPr>
          <p:cNvPr id="226307" name="内容占位符 2"/>
          <p:cNvSpPr>
            <a:spLocks noGrp="1"/>
          </p:cNvSpPr>
          <p:nvPr>
            <p:ph idx="1"/>
          </p:nvPr>
        </p:nvSpPr>
        <p:spPr/>
        <p:txBody>
          <a:bodyPr vert="horz" wrap="square" lIns="91440" tIns="45720" rIns="91440" bIns="45720" anchor="t" anchorCtr="0"/>
          <a:p>
            <a:r>
              <a:rPr lang="zh-CN" altLang="zh-CN" dirty="0"/>
              <a:t>对属性和实例关联的测试可从如下方面考虑：</a:t>
            </a:r>
            <a:endParaRPr lang="en-US" altLang="zh-CN" dirty="0"/>
          </a:p>
          <a:p>
            <a:pPr lvl="1"/>
            <a:r>
              <a:rPr lang="zh-CN" altLang="zh-CN" dirty="0"/>
              <a:t>属性是否对相应的对象和分类结构的每个现实实例都适用；</a:t>
            </a:r>
            <a:endParaRPr lang="en-US" altLang="zh-CN" dirty="0"/>
          </a:p>
          <a:p>
            <a:pPr lvl="1"/>
            <a:r>
              <a:rPr lang="zh-CN" altLang="zh-CN" dirty="0"/>
              <a:t>属性在现实世界是否与这种实例关系密切；属性在问题空间是否与这种实例关系密切；</a:t>
            </a:r>
            <a:endParaRPr lang="en-US" altLang="zh-CN" dirty="0"/>
          </a:p>
          <a:p>
            <a:pPr lvl="1"/>
            <a:r>
              <a:rPr lang="zh-CN" altLang="zh-CN" dirty="0"/>
              <a:t>属性是否能够不依赖于其他属性被独立理解；</a:t>
            </a:r>
            <a:endParaRPr lang="en-US" altLang="zh-CN" dirty="0"/>
          </a:p>
          <a:p>
            <a:pPr lvl="1"/>
            <a:r>
              <a:rPr lang="zh-CN" altLang="zh-CN" dirty="0"/>
              <a:t>属性在分类结构中的位置是否恰当，低层对象的共有属性是否在上层对象属性上得到体现；</a:t>
            </a:r>
            <a:endParaRPr lang="en-US" altLang="zh-CN" dirty="0"/>
          </a:p>
          <a:p>
            <a:pPr lvl="1"/>
            <a:r>
              <a:rPr lang="zh-CN" altLang="zh-CN" dirty="0"/>
              <a:t>在问题空间中每个对象的属性是否定义完整；实例关联是否符合现实；</a:t>
            </a:r>
            <a:endParaRPr lang="en-US" altLang="zh-CN" dirty="0"/>
          </a:p>
          <a:p>
            <a:pPr lvl="1"/>
            <a:r>
              <a:rPr lang="zh-CN" altLang="zh-CN" dirty="0"/>
              <a:t>在问题空间中实例关联是否定义完整。</a:t>
            </a:r>
            <a:endParaRPr lang="zh-CN" altLang="zh-CN" dirty="0"/>
          </a:p>
          <a:p>
            <a:endParaRPr lang="zh-CN" altLang="en-US" dirty="0"/>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7330" name="标题 1"/>
          <p:cNvSpPr>
            <a:spLocks noGrp="1"/>
          </p:cNvSpPr>
          <p:nvPr>
            <p:ph type="title"/>
          </p:nvPr>
        </p:nvSpPr>
        <p:spPr/>
        <p:txBody>
          <a:bodyPr vert="horz" wrap="square" lIns="0" tIns="45720" rIns="0" bIns="0" anchor="b" anchorCtr="0"/>
          <a:p>
            <a:r>
              <a:rPr lang="zh-CN" altLang="zh-CN" dirty="0"/>
              <a:t>对服务和消息关联的测试</a:t>
            </a:r>
            <a:endParaRPr lang="zh-CN" altLang="en-US" dirty="0"/>
          </a:p>
        </p:txBody>
      </p:sp>
      <p:sp>
        <p:nvSpPr>
          <p:cNvPr id="227331" name="内容占位符 2"/>
          <p:cNvSpPr>
            <a:spLocks noGrp="1"/>
          </p:cNvSpPr>
          <p:nvPr>
            <p:ph idx="1"/>
          </p:nvPr>
        </p:nvSpPr>
        <p:spPr/>
        <p:txBody>
          <a:bodyPr vert="horz" wrap="square" lIns="91440" tIns="45720" rIns="91440" bIns="45720" anchor="t" anchorCtr="0"/>
          <a:p>
            <a:r>
              <a:rPr lang="zh-CN" altLang="zh-CN" dirty="0"/>
              <a:t>对服务和消息关联的测试可从以下方面考虑：</a:t>
            </a:r>
            <a:endParaRPr lang="en-US" altLang="zh-CN" dirty="0"/>
          </a:p>
          <a:p>
            <a:pPr lvl="1"/>
            <a:r>
              <a:rPr lang="zh-CN" altLang="zh-CN" dirty="0"/>
              <a:t>对象和结构在问题空间的不同状态是否定义了相应的服务；</a:t>
            </a:r>
            <a:endParaRPr lang="en-US" altLang="zh-CN" dirty="0"/>
          </a:p>
          <a:p>
            <a:pPr lvl="1"/>
            <a:r>
              <a:rPr lang="zh-CN" altLang="zh-CN" dirty="0"/>
              <a:t>对象或结构所需要的服务是否都定义了相应的消息关联；</a:t>
            </a:r>
            <a:endParaRPr lang="en-US" altLang="zh-CN" dirty="0"/>
          </a:p>
          <a:p>
            <a:pPr lvl="1"/>
            <a:r>
              <a:rPr lang="zh-CN" altLang="zh-CN" dirty="0"/>
              <a:t>消息关联所指引的服务的提供是否正确；</a:t>
            </a:r>
            <a:endParaRPr lang="en-US" altLang="zh-CN" dirty="0"/>
          </a:p>
          <a:p>
            <a:pPr lvl="1"/>
            <a:r>
              <a:rPr lang="zh-CN" altLang="zh-CN" dirty="0"/>
              <a:t>沿着消息关联执行的线程是否合理，是否符合现实过程；</a:t>
            </a:r>
            <a:endParaRPr lang="en-US" altLang="zh-CN" dirty="0"/>
          </a:p>
          <a:p>
            <a:pPr lvl="1"/>
            <a:r>
              <a:rPr lang="zh-CN" altLang="zh-CN" dirty="0"/>
              <a:t>服务是否重复，是否定义了能够得到的服务。</a:t>
            </a:r>
            <a:endParaRPr lang="zh-CN" altLang="zh-CN" dirty="0"/>
          </a:p>
          <a:p>
            <a:endParaRPr lang="zh-CN" altLang="en-US" dirty="0"/>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4" name="标题 1"/>
          <p:cNvSpPr>
            <a:spLocks noGrp="1"/>
          </p:cNvSpPr>
          <p:nvPr>
            <p:ph type="title"/>
          </p:nvPr>
        </p:nvSpPr>
        <p:spPr>
          <a:xfrm>
            <a:off x="457200" y="704850"/>
            <a:ext cx="8229600" cy="806450"/>
          </a:xfrm>
        </p:spPr>
        <p:txBody>
          <a:bodyPr vert="horz" wrap="square" lIns="0" tIns="45720" rIns="0" bIns="0" anchor="b" anchorCtr="0"/>
          <a:p>
            <a:r>
              <a:rPr lang="en-US" altLang="zh-CN" sz="4000" dirty="0"/>
              <a:t>10.2.2</a:t>
            </a:r>
            <a:r>
              <a:rPr lang="zh-CN" altLang="zh-CN" sz="4000" dirty="0"/>
              <a:t>面向对象设计阶段的测试</a:t>
            </a:r>
            <a:endParaRPr lang="zh-CN" altLang="en-US" sz="4000" dirty="0"/>
          </a:p>
        </p:txBody>
      </p:sp>
      <p:sp>
        <p:nvSpPr>
          <p:cNvPr id="228355" name="内容占位符 2"/>
          <p:cNvSpPr>
            <a:spLocks noGrp="1"/>
          </p:cNvSpPr>
          <p:nvPr>
            <p:ph idx="1"/>
          </p:nvPr>
        </p:nvSpPr>
        <p:spPr/>
        <p:txBody>
          <a:bodyPr vert="horz" wrap="square" lIns="91440" tIns="45720" rIns="91440" bIns="45720" anchor="t" anchorCtr="0"/>
          <a:p>
            <a:r>
              <a:rPr lang="zh-CN" altLang="zh-CN" dirty="0"/>
              <a:t>面向对象设计阶段主要确定类和类结构不仅是满足当前需求分析的要求，更重要的是通过重新组合或加以适当的补充，能方便实现功能的重用和扩增，以不断适应用户的要求</a:t>
            </a:r>
            <a:r>
              <a:rPr lang="zh-CN" altLang="en-US" dirty="0"/>
              <a:t>。</a:t>
            </a:r>
            <a:endParaRPr lang="en-US" altLang="zh-CN" dirty="0"/>
          </a:p>
          <a:p>
            <a:r>
              <a:rPr lang="zh-CN" altLang="zh-CN" dirty="0"/>
              <a:t>对面向对象设计的测试</a:t>
            </a:r>
            <a:r>
              <a:rPr lang="zh-CN" altLang="en-US" dirty="0"/>
              <a:t>包括：</a:t>
            </a:r>
            <a:endParaRPr lang="en-US" altLang="zh-CN" dirty="0"/>
          </a:p>
          <a:p>
            <a:pPr lvl="1"/>
            <a:r>
              <a:rPr lang="zh-CN" altLang="zh-CN" dirty="0"/>
              <a:t>类的测试</a:t>
            </a:r>
            <a:endParaRPr lang="en-US" altLang="zh-CN" dirty="0"/>
          </a:p>
          <a:p>
            <a:pPr lvl="1"/>
            <a:r>
              <a:rPr lang="zh-CN" altLang="zh-CN" dirty="0"/>
              <a:t>类层次结构的测试</a:t>
            </a:r>
            <a:endParaRPr lang="en-US" altLang="zh-CN" dirty="0"/>
          </a:p>
          <a:p>
            <a:pPr lvl="1"/>
            <a:r>
              <a:rPr lang="zh-CN" altLang="zh-CN" dirty="0"/>
              <a:t>类库支持的测试</a:t>
            </a:r>
            <a:endParaRPr lang="zh-CN" altLang="en-US" dirty="0"/>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78" name="标题 1"/>
          <p:cNvSpPr>
            <a:spLocks noGrp="1"/>
          </p:cNvSpPr>
          <p:nvPr>
            <p:ph type="title"/>
          </p:nvPr>
        </p:nvSpPr>
        <p:spPr/>
        <p:txBody>
          <a:bodyPr vert="horz" wrap="square" lIns="0" tIns="45720" rIns="0" bIns="0" anchor="b" anchorCtr="0"/>
          <a:p>
            <a:r>
              <a:rPr lang="zh-CN" altLang="zh-CN" dirty="0"/>
              <a:t>类的测试</a:t>
            </a:r>
            <a:endParaRPr lang="zh-CN" altLang="en-US" dirty="0"/>
          </a:p>
        </p:txBody>
      </p:sp>
      <p:sp>
        <p:nvSpPr>
          <p:cNvPr id="229379" name="内容占位符 2"/>
          <p:cNvSpPr>
            <a:spLocks noGrp="1"/>
          </p:cNvSpPr>
          <p:nvPr>
            <p:ph idx="1"/>
          </p:nvPr>
        </p:nvSpPr>
        <p:spPr/>
        <p:txBody>
          <a:bodyPr vert="horz" wrap="square" lIns="91440" tIns="45720" rIns="91440" bIns="45720" anchor="t" anchorCtr="0"/>
          <a:p>
            <a:r>
              <a:rPr lang="zh-CN" altLang="zh-CN" dirty="0"/>
              <a:t>是否含盖了面向对象分析中所有认定的对象；</a:t>
            </a:r>
            <a:endParaRPr lang="en-US" altLang="zh-CN" dirty="0"/>
          </a:p>
          <a:p>
            <a:r>
              <a:rPr lang="zh-CN" altLang="zh-CN" dirty="0"/>
              <a:t>是否能体现分析中定义的属性；是否能实现分析中定义的服务；</a:t>
            </a:r>
            <a:endParaRPr lang="en-US" altLang="zh-CN" dirty="0"/>
          </a:p>
          <a:p>
            <a:r>
              <a:rPr lang="zh-CN" altLang="zh-CN" dirty="0"/>
              <a:t>是否对应着一个含义明确的数据抽象；</a:t>
            </a:r>
            <a:endParaRPr lang="en-US" altLang="zh-CN" dirty="0"/>
          </a:p>
          <a:p>
            <a:r>
              <a:rPr lang="zh-CN" altLang="zh-CN" dirty="0"/>
              <a:t>是否尽可能少的依赖其他类；类中的方法是否具备单一用途。</a:t>
            </a:r>
            <a:endParaRPr lang="zh-CN" altLang="zh-CN" dirty="0"/>
          </a:p>
          <a:p>
            <a:endParaRPr lang="zh-CN" altLang="en-US" dirty="0"/>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0402" name="标题 1"/>
          <p:cNvSpPr>
            <a:spLocks noGrp="1"/>
          </p:cNvSpPr>
          <p:nvPr>
            <p:ph type="title"/>
          </p:nvPr>
        </p:nvSpPr>
        <p:spPr/>
        <p:txBody>
          <a:bodyPr vert="horz" wrap="square" lIns="0" tIns="45720" rIns="0" bIns="0" anchor="b" anchorCtr="0"/>
          <a:p>
            <a:r>
              <a:rPr lang="zh-CN" altLang="zh-CN" dirty="0"/>
              <a:t>类层次结构的测试</a:t>
            </a:r>
            <a:endParaRPr lang="zh-CN" altLang="en-US" dirty="0"/>
          </a:p>
        </p:txBody>
      </p:sp>
      <p:sp>
        <p:nvSpPr>
          <p:cNvPr id="230403" name="内容占位符 2"/>
          <p:cNvSpPr>
            <a:spLocks noGrp="1"/>
          </p:cNvSpPr>
          <p:nvPr>
            <p:ph idx="1"/>
          </p:nvPr>
        </p:nvSpPr>
        <p:spPr/>
        <p:txBody>
          <a:bodyPr vert="horz" wrap="square" lIns="91440" tIns="45720" rIns="91440" bIns="45720" anchor="t" anchorCtr="0"/>
          <a:p>
            <a:r>
              <a:rPr lang="zh-CN" altLang="zh-CN" dirty="0"/>
              <a:t>类层次结构是能构造实现全部功能的结构框架。</a:t>
            </a:r>
            <a:endParaRPr lang="en-US" altLang="zh-CN" dirty="0"/>
          </a:p>
          <a:p>
            <a:r>
              <a:rPr lang="zh-CN" altLang="zh-CN" dirty="0"/>
              <a:t>类层次结构的测试内容包括：</a:t>
            </a:r>
            <a:endParaRPr lang="en-US" altLang="zh-CN" dirty="0"/>
          </a:p>
          <a:p>
            <a:pPr lvl="1"/>
            <a:r>
              <a:rPr lang="zh-CN" altLang="zh-CN" dirty="0"/>
              <a:t>类层次结构是否含盖了所有定义的类；</a:t>
            </a:r>
            <a:endParaRPr lang="en-US" altLang="zh-CN" dirty="0"/>
          </a:p>
          <a:p>
            <a:pPr lvl="1"/>
            <a:r>
              <a:rPr lang="zh-CN" altLang="zh-CN" dirty="0"/>
              <a:t>是否能体现面向对象分析中所定义的实例关联；</a:t>
            </a:r>
            <a:endParaRPr lang="en-US" altLang="zh-CN" dirty="0"/>
          </a:p>
          <a:p>
            <a:pPr lvl="1"/>
            <a:r>
              <a:rPr lang="zh-CN" altLang="zh-CN" dirty="0"/>
              <a:t>是否能实现分析中所定义的消息关联；</a:t>
            </a:r>
            <a:endParaRPr lang="en-US" altLang="zh-CN" dirty="0"/>
          </a:p>
          <a:p>
            <a:pPr lvl="1"/>
            <a:r>
              <a:rPr lang="zh-CN" altLang="zh-CN" dirty="0"/>
              <a:t>子类是否具有父类中没有的新特性；</a:t>
            </a:r>
            <a:endParaRPr lang="en-US" altLang="zh-CN" dirty="0"/>
          </a:p>
          <a:p>
            <a:pPr lvl="1"/>
            <a:r>
              <a:rPr lang="zh-CN" altLang="zh-CN" dirty="0"/>
              <a:t>子类之间的共同特性是否完全在父类中得以体现。</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1"/>
          <p:cNvSpPr>
            <a:spLocks noGrp="1"/>
          </p:cNvSpPr>
          <p:nvPr>
            <p:ph type="title"/>
          </p:nvPr>
        </p:nvSpPr>
        <p:spPr/>
        <p:txBody>
          <a:bodyPr vert="horz" wrap="square" lIns="0" tIns="45720" rIns="0" bIns="0" anchor="b" anchorCtr="0"/>
          <a:p>
            <a:pPr eaLnBrk="1" hangingPunct="1"/>
            <a:r>
              <a:rPr lang="zh-CN" altLang="en-US" dirty="0"/>
              <a:t>识别业务</a:t>
            </a:r>
            <a:r>
              <a:rPr lang="zh-CN" altLang="en-US" dirty="0">
                <a:sym typeface="+mn-ea"/>
              </a:rPr>
              <a:t>类和领域类</a:t>
            </a:r>
            <a:endParaRPr lang="zh-CN" altLang="en-US" dirty="0"/>
          </a:p>
        </p:txBody>
      </p:sp>
      <p:sp>
        <p:nvSpPr>
          <p:cNvPr id="36867" name="内容占位符 2"/>
          <p:cNvSpPr>
            <a:spLocks noGrp="1"/>
          </p:cNvSpPr>
          <p:nvPr>
            <p:ph idx="1"/>
          </p:nvPr>
        </p:nvSpPr>
        <p:spPr/>
        <p:txBody>
          <a:bodyPr vert="horz" wrap="square" lIns="91440" tIns="45720" rIns="91440" bIns="45720" anchor="t" anchorCtr="0"/>
          <a:p>
            <a:pPr eaLnBrk="1" hangingPunct="1"/>
            <a:r>
              <a:rPr lang="zh-CN" altLang="en-US" dirty="0"/>
              <a:t>外部实体：使用基于计算机的系统的信息。</a:t>
            </a:r>
            <a:endParaRPr lang="zh-CN" altLang="en-US" dirty="0"/>
          </a:p>
          <a:p>
            <a:pPr eaLnBrk="1" hangingPunct="1"/>
            <a:r>
              <a:rPr lang="zh-CN" altLang="en-US" dirty="0"/>
              <a:t>事物：问题信息域的一部分。</a:t>
            </a:r>
            <a:endParaRPr lang="zh-CN" altLang="en-US" dirty="0"/>
          </a:p>
          <a:p>
            <a:pPr eaLnBrk="1" hangingPunct="1"/>
            <a:r>
              <a:rPr lang="zh-CN" altLang="en-US" dirty="0"/>
              <a:t>发生或事件：在系统操作环境内发生。</a:t>
            </a:r>
            <a:endParaRPr lang="zh-CN" altLang="en-US" dirty="0"/>
          </a:p>
          <a:p>
            <a:pPr eaLnBrk="1" hangingPunct="1"/>
            <a:r>
              <a:rPr lang="zh-CN" altLang="en-US" dirty="0"/>
              <a:t>角色：由和系统交互的人员扮演。</a:t>
            </a:r>
            <a:endParaRPr lang="zh-CN" altLang="en-US" dirty="0"/>
          </a:p>
          <a:p>
            <a:pPr eaLnBrk="1" hangingPunct="1"/>
            <a:r>
              <a:rPr lang="zh-CN" altLang="en-US" dirty="0"/>
              <a:t>组织单元：和某个应用相关。</a:t>
            </a:r>
            <a:endParaRPr lang="zh-CN" altLang="en-US" dirty="0"/>
          </a:p>
          <a:p>
            <a:pPr eaLnBrk="1" hangingPunct="1"/>
            <a:r>
              <a:rPr lang="zh-CN" altLang="en-US" dirty="0"/>
              <a:t>场地：建立问题的环境和系统的整体功能。</a:t>
            </a:r>
            <a:endParaRPr lang="zh-CN" altLang="en-US" dirty="0"/>
          </a:p>
          <a:p>
            <a:pPr eaLnBrk="1" hangingPunct="1"/>
            <a:r>
              <a:rPr lang="zh-CN" altLang="en-US" dirty="0"/>
              <a:t>结构：定义了对象的类或与对象相关的类。</a:t>
            </a:r>
            <a:endParaRPr lang="zh-CN" altLang="en-US" dirty="0"/>
          </a:p>
          <a:p>
            <a:pPr eaLnBrk="1" hangingPunct="1"/>
            <a:endParaRPr lang="zh-CN" altLang="en-US" dirty="0"/>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1426" name="标题 1"/>
          <p:cNvSpPr>
            <a:spLocks noGrp="1"/>
          </p:cNvSpPr>
          <p:nvPr>
            <p:ph type="title"/>
          </p:nvPr>
        </p:nvSpPr>
        <p:spPr/>
        <p:txBody>
          <a:bodyPr vert="horz" wrap="square" lIns="0" tIns="45720" rIns="0" bIns="0" anchor="b" anchorCtr="0"/>
          <a:p>
            <a:r>
              <a:rPr lang="zh-CN" altLang="zh-CN" dirty="0"/>
              <a:t>对类库支持的测试</a:t>
            </a:r>
            <a:endParaRPr lang="zh-CN" altLang="en-US" dirty="0"/>
          </a:p>
        </p:txBody>
      </p:sp>
      <p:sp>
        <p:nvSpPr>
          <p:cNvPr id="231427" name="内容占位符 2"/>
          <p:cNvSpPr>
            <a:spLocks noGrp="1"/>
          </p:cNvSpPr>
          <p:nvPr>
            <p:ph idx="1"/>
          </p:nvPr>
        </p:nvSpPr>
        <p:spPr/>
        <p:txBody>
          <a:bodyPr vert="horz" wrap="square" lIns="91440" tIns="45720" rIns="91440" bIns="45720" anchor="t" anchorCtr="0"/>
          <a:p>
            <a:r>
              <a:rPr lang="zh-CN" altLang="zh-CN" dirty="0"/>
              <a:t>一组子类中关于某种含义相同或基本相同的操作，是否有相同的接口；</a:t>
            </a:r>
            <a:endParaRPr lang="en-US" altLang="zh-CN" dirty="0"/>
          </a:p>
          <a:p>
            <a:r>
              <a:rPr lang="zh-CN" altLang="zh-CN" dirty="0"/>
              <a:t>类中方法是否较单纯，相应的代码行是否较少；</a:t>
            </a:r>
            <a:endParaRPr lang="en-US" altLang="zh-CN" dirty="0"/>
          </a:p>
          <a:p>
            <a:r>
              <a:rPr lang="zh-CN" altLang="zh-CN" dirty="0"/>
              <a:t>类的层次结构是否具有深度大、宽度小的特征。</a:t>
            </a:r>
            <a:endParaRPr lang="zh-CN" altLang="en-US" dirty="0"/>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2450" name="标题 1"/>
          <p:cNvSpPr>
            <a:spLocks noGrp="1"/>
          </p:cNvSpPr>
          <p:nvPr>
            <p:ph type="title"/>
          </p:nvPr>
        </p:nvSpPr>
        <p:spPr>
          <a:xfrm>
            <a:off x="457200" y="704850"/>
            <a:ext cx="8229600" cy="745490"/>
          </a:xfrm>
        </p:spPr>
        <p:txBody>
          <a:bodyPr vert="horz" wrap="square" lIns="0" tIns="45720" rIns="0" bIns="0" anchor="b" anchorCtr="0"/>
          <a:p>
            <a:r>
              <a:rPr lang="en-US" altLang="zh-CN" sz="4000" dirty="0"/>
              <a:t>10.2.3</a:t>
            </a:r>
            <a:r>
              <a:rPr lang="zh-CN" altLang="zh-CN" sz="4000" dirty="0"/>
              <a:t>面向对象编程阶段的测试</a:t>
            </a:r>
            <a:endParaRPr lang="zh-CN" altLang="en-US" sz="4000" dirty="0"/>
          </a:p>
        </p:txBody>
      </p:sp>
      <p:sp>
        <p:nvSpPr>
          <p:cNvPr id="232451" name="内容占位符 2"/>
          <p:cNvSpPr>
            <a:spLocks noGrp="1"/>
          </p:cNvSpPr>
          <p:nvPr>
            <p:ph idx="1"/>
          </p:nvPr>
        </p:nvSpPr>
        <p:spPr/>
        <p:txBody>
          <a:bodyPr vert="horz" wrap="square" lIns="91440" tIns="45720" rIns="91440" bIns="45720" anchor="t" anchorCtr="0"/>
          <a:p>
            <a:r>
              <a:rPr lang="zh-CN" altLang="zh-CN" dirty="0"/>
              <a:t>在面向对象编程阶段，忽略类功能实现的细则，将测试的目光集中在类功能的实现和相应的面向对象程序风格，包括数据成员的封装性测试和类的功能的测试两个方面。</a:t>
            </a:r>
            <a:endParaRPr lang="en-US" altLang="zh-CN" dirty="0"/>
          </a:p>
          <a:p>
            <a:r>
              <a:rPr lang="zh-CN" altLang="zh-CN" dirty="0"/>
              <a:t>数据封装是数据之间的操作集合。数据成员的封装性的测试基本原则是数据成员是否被外界直接调用。</a:t>
            </a:r>
            <a:endParaRPr lang="en-US" altLang="zh-CN" dirty="0"/>
          </a:p>
          <a:p>
            <a:r>
              <a:rPr lang="zh-CN" altLang="zh-CN" dirty="0"/>
              <a:t>类所实现的功能，都是通过类的成员函数执行。在测试类的功能实现时，应该保证类成员函数</a:t>
            </a:r>
            <a:r>
              <a:rPr lang="zh-CN" altLang="en-US" dirty="0"/>
              <a:t>合类的功能</a:t>
            </a:r>
            <a:r>
              <a:rPr lang="zh-CN" altLang="zh-CN" dirty="0"/>
              <a:t>的正确性。</a:t>
            </a:r>
            <a:r>
              <a:rPr lang="zh-CN" altLang="en-US" dirty="0"/>
              <a:t>采用</a:t>
            </a:r>
            <a:r>
              <a:rPr lang="zh-CN" altLang="zh-CN" dirty="0"/>
              <a:t>面向对象的</a:t>
            </a:r>
            <a:r>
              <a:rPr lang="zh-CN" altLang="en-US" dirty="0"/>
              <a:t>单元和</a:t>
            </a:r>
            <a:r>
              <a:rPr lang="zh-CN" altLang="zh-CN" dirty="0"/>
              <a:t>集成测试。</a:t>
            </a:r>
            <a:endParaRPr lang="zh-CN" altLang="en-US" dirty="0"/>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4" name="标题 1"/>
          <p:cNvSpPr>
            <a:spLocks noGrp="1"/>
          </p:cNvSpPr>
          <p:nvPr>
            <p:ph type="title"/>
          </p:nvPr>
        </p:nvSpPr>
        <p:spPr/>
        <p:txBody>
          <a:bodyPr vert="horz" wrap="square" lIns="0" tIns="45720" rIns="0" bIns="0" anchor="b" anchorCtr="0"/>
          <a:p>
            <a:r>
              <a:rPr lang="en-US" altLang="zh-CN" dirty="0"/>
              <a:t>10.3</a:t>
            </a:r>
            <a:r>
              <a:rPr lang="zh-CN" altLang="zh-CN" dirty="0"/>
              <a:t>面向对象测试</a:t>
            </a:r>
            <a:r>
              <a:rPr lang="zh-CN" altLang="zh-CN" dirty="0"/>
              <a:t>过程</a:t>
            </a:r>
            <a:endParaRPr lang="zh-CN" altLang="zh-CN" dirty="0"/>
          </a:p>
        </p:txBody>
      </p:sp>
      <p:sp>
        <p:nvSpPr>
          <p:cNvPr id="233475" name="内容占位符 2"/>
          <p:cNvSpPr>
            <a:spLocks noGrp="1"/>
          </p:cNvSpPr>
          <p:nvPr>
            <p:ph idx="1"/>
          </p:nvPr>
        </p:nvSpPr>
        <p:spPr/>
        <p:txBody>
          <a:bodyPr vert="horz" wrap="square" lIns="91440" tIns="45720" rIns="91440" bIns="45720" anchor="t" anchorCtr="0"/>
          <a:p>
            <a:r>
              <a:rPr lang="zh-CN" altLang="en-US" dirty="0"/>
              <a:t>类方法测试</a:t>
            </a:r>
            <a:endParaRPr lang="en-US" altLang="zh-CN" dirty="0"/>
          </a:p>
          <a:p>
            <a:r>
              <a:rPr lang="zh-CN" altLang="en-US" dirty="0"/>
              <a:t>类测试</a:t>
            </a:r>
            <a:endParaRPr lang="en-US" altLang="zh-CN" dirty="0"/>
          </a:p>
          <a:p>
            <a:r>
              <a:rPr lang="zh-CN" altLang="en-US" dirty="0"/>
              <a:t>类簇测试</a:t>
            </a:r>
            <a:endParaRPr lang="en-US" altLang="zh-CN" dirty="0"/>
          </a:p>
          <a:p>
            <a:r>
              <a:rPr lang="zh-CN" altLang="en-US" dirty="0"/>
              <a:t>系统测试</a:t>
            </a:r>
            <a:endParaRPr lang="zh-CN" altLang="en-US" dirty="0"/>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4498" name="标题 1"/>
          <p:cNvSpPr>
            <a:spLocks noGrp="1"/>
          </p:cNvSpPr>
          <p:nvPr>
            <p:ph type="title"/>
          </p:nvPr>
        </p:nvSpPr>
        <p:spPr/>
        <p:txBody>
          <a:bodyPr vert="horz" wrap="square" lIns="0" tIns="45720" rIns="0" bIns="0" anchor="b" anchorCtr="0"/>
          <a:p>
            <a:pPr>
              <a:buNone/>
            </a:pPr>
            <a:r>
              <a:rPr lang="en-US" altLang="zh-CN" dirty="0"/>
              <a:t>10.3.1</a:t>
            </a:r>
            <a:r>
              <a:rPr lang="zh-CN" altLang="en-US" dirty="0"/>
              <a:t>类方法测试</a:t>
            </a:r>
            <a:endParaRPr lang="zh-CN" altLang="en-US" dirty="0"/>
          </a:p>
        </p:txBody>
      </p:sp>
      <p:sp>
        <p:nvSpPr>
          <p:cNvPr id="234499" name="内容占位符 2"/>
          <p:cNvSpPr>
            <a:spLocks noGrp="1"/>
          </p:cNvSpPr>
          <p:nvPr>
            <p:ph idx="1"/>
          </p:nvPr>
        </p:nvSpPr>
        <p:spPr/>
        <p:txBody>
          <a:bodyPr vert="horz" wrap="square" lIns="91440" tIns="45720" rIns="91440" bIns="45720" anchor="t" anchorCtr="0"/>
          <a:p>
            <a:r>
              <a:rPr lang="zh-CN" altLang="zh-CN" dirty="0"/>
              <a:t>对基于线程的测试，集成一组对回应系统的一个输入或事件所需的类，每个线程被集成并分别测试，应用回归测试以保证没有产生副作用；</a:t>
            </a:r>
            <a:endParaRPr lang="en-US" altLang="zh-CN" dirty="0"/>
          </a:p>
          <a:p>
            <a:r>
              <a:rPr lang="zh-CN" altLang="zh-CN" dirty="0"/>
              <a:t>基于使用的测试，通过测试那些几乎不使用服务器类的类</a:t>
            </a:r>
            <a:r>
              <a:rPr lang="en-US" altLang="zh-CN" dirty="0"/>
              <a:t>(</a:t>
            </a:r>
            <a:r>
              <a:rPr lang="zh-CN" altLang="zh-CN" dirty="0"/>
              <a:t>称为独立类</a:t>
            </a:r>
            <a:r>
              <a:rPr lang="en-US" altLang="zh-CN" dirty="0"/>
              <a:t>)</a:t>
            </a:r>
            <a:r>
              <a:rPr lang="zh-CN" altLang="zh-CN" dirty="0"/>
              <a:t>而开始构造系统，在独立类测试完成后，下一层使用独立类的类（称为依赖类）被测试。这个依赖类层次的测试序列一直持续到构造完成整个系统。</a:t>
            </a:r>
            <a:endParaRPr lang="zh-CN" altLang="en-US" dirty="0"/>
          </a:p>
          <a:p>
            <a:endParaRPr lang="zh-CN" altLang="en-US" dirty="0"/>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22" name="标题 1"/>
          <p:cNvSpPr>
            <a:spLocks noGrp="1"/>
          </p:cNvSpPr>
          <p:nvPr>
            <p:ph type="title"/>
          </p:nvPr>
        </p:nvSpPr>
        <p:spPr/>
        <p:txBody>
          <a:bodyPr vert="horz" wrap="square" lIns="0" tIns="45720" rIns="0" bIns="0" anchor="b" anchorCtr="0"/>
          <a:p>
            <a:r>
              <a:rPr lang="en-US" altLang="zh-CN" dirty="0"/>
              <a:t>10.3.2</a:t>
            </a:r>
            <a:r>
              <a:rPr lang="zh-CN" altLang="en-US" dirty="0"/>
              <a:t>类</a:t>
            </a:r>
            <a:r>
              <a:rPr lang="zh-CN" altLang="zh-CN" dirty="0"/>
              <a:t>测试</a:t>
            </a:r>
            <a:endParaRPr lang="zh-CN" altLang="en-US" dirty="0"/>
          </a:p>
        </p:txBody>
      </p:sp>
      <p:sp>
        <p:nvSpPr>
          <p:cNvPr id="235523" name="内容占位符 2"/>
          <p:cNvSpPr>
            <a:spLocks noGrp="1"/>
          </p:cNvSpPr>
          <p:nvPr>
            <p:ph idx="1"/>
          </p:nvPr>
        </p:nvSpPr>
        <p:spPr/>
        <p:txBody>
          <a:bodyPr vert="horz" wrap="square" lIns="91440" tIns="45720" rIns="91440" bIns="45720" anchor="t" anchorCtr="0"/>
          <a:p>
            <a:r>
              <a:rPr lang="zh-CN" altLang="zh-CN" dirty="0"/>
              <a:t>最小的可测试单位是封装的类或对象，类包含一组不同的操作，并且某些特殊操作可能作为一组不同类的一部分存在，因此，单元测试的意义发生了较大变化。不</a:t>
            </a:r>
            <a:r>
              <a:rPr lang="zh-CN" altLang="en-US" dirty="0"/>
              <a:t>能</a:t>
            </a:r>
            <a:r>
              <a:rPr lang="zh-CN" altLang="zh-CN" dirty="0"/>
              <a:t>孤立地测试单个操作，而是将操作作为类的一部分。</a:t>
            </a:r>
            <a:endParaRPr lang="en-US" altLang="zh-CN" dirty="0"/>
          </a:p>
          <a:p>
            <a:r>
              <a:rPr lang="zh-CN" altLang="en-US" dirty="0"/>
              <a:t>类</a:t>
            </a:r>
            <a:r>
              <a:rPr lang="zh-CN" altLang="zh-CN" dirty="0"/>
              <a:t>测试应考虑两个方面的问题：</a:t>
            </a:r>
            <a:endParaRPr lang="zh-CN" altLang="zh-CN" dirty="0"/>
          </a:p>
          <a:p>
            <a:pPr lvl="1"/>
            <a:r>
              <a:rPr lang="zh-CN" altLang="zh-CN" dirty="0"/>
              <a:t>继承的成员函数是否都不需要测试？对父类中已经测试过的成员函数，满足如下条件的需要在子类中重新测试：继承的成员函数在子类中做了改动；成员函数调用了改动过的成员函数的部分。</a:t>
            </a:r>
            <a:endParaRPr lang="en-US" altLang="zh-CN" dirty="0"/>
          </a:p>
          <a:p>
            <a:pPr lvl="1"/>
            <a:r>
              <a:rPr lang="zh-CN" altLang="zh-CN" dirty="0"/>
              <a:t>对父类的测试是否能照搬到子类？</a:t>
            </a:r>
            <a:endParaRPr lang="zh-CN" altLang="zh-CN" dirty="0"/>
          </a:p>
          <a:p>
            <a:endParaRPr lang="zh-CN" altLang="zh-CN" dirty="0"/>
          </a:p>
          <a:p>
            <a:endParaRPr lang="zh-CN" altLang="en-US" dirty="0"/>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6546" name="标题 1"/>
          <p:cNvSpPr>
            <a:spLocks noGrp="1"/>
          </p:cNvSpPr>
          <p:nvPr>
            <p:ph type="title"/>
          </p:nvPr>
        </p:nvSpPr>
        <p:spPr/>
        <p:txBody>
          <a:bodyPr vert="horz" wrap="square" lIns="0" tIns="45720" rIns="0" bIns="0" anchor="b" anchorCtr="0"/>
          <a:p>
            <a:pPr>
              <a:buNone/>
            </a:pPr>
            <a:r>
              <a:rPr lang="en-US" altLang="zh-CN" dirty="0"/>
              <a:t>10.3.3</a:t>
            </a:r>
            <a:r>
              <a:rPr lang="zh-CN" altLang="en-US" dirty="0"/>
              <a:t>类簇</a:t>
            </a:r>
            <a:r>
              <a:rPr lang="zh-CN" altLang="zh-CN" dirty="0"/>
              <a:t>测试</a:t>
            </a:r>
            <a:endParaRPr lang="zh-CN" altLang="en-US" dirty="0"/>
          </a:p>
        </p:txBody>
      </p:sp>
      <p:sp>
        <p:nvSpPr>
          <p:cNvPr id="236547" name="内容占位符 2"/>
          <p:cNvSpPr>
            <a:spLocks noGrp="1"/>
          </p:cNvSpPr>
          <p:nvPr>
            <p:ph idx="1"/>
          </p:nvPr>
        </p:nvSpPr>
        <p:spPr/>
        <p:txBody>
          <a:bodyPr vert="horz" wrap="square" lIns="91440" tIns="45720" rIns="91440" bIns="45720" anchor="t" anchorCtr="0"/>
          <a:p>
            <a:r>
              <a:rPr lang="zh-CN" altLang="en-US" dirty="0"/>
              <a:t>类簇测试指组装多个类进行测试。</a:t>
            </a:r>
            <a:r>
              <a:rPr lang="zh-CN" altLang="zh-CN" dirty="0"/>
              <a:t>面向对象程序具有动态特性，程序的控制流往往无法确定，只能对整个编译后的程序做基于黑盒方法的集成测试。</a:t>
            </a:r>
            <a:endParaRPr lang="en-US" altLang="zh-CN" dirty="0"/>
          </a:p>
          <a:p>
            <a:r>
              <a:rPr lang="zh-CN" altLang="en-US" dirty="0"/>
              <a:t>类簇</a:t>
            </a:r>
            <a:r>
              <a:rPr lang="zh-CN" altLang="zh-CN" dirty="0"/>
              <a:t>测试可以分成两步进行：先进行静态测试，再进行动态测试。</a:t>
            </a:r>
            <a:endParaRPr lang="en-US" altLang="zh-CN" dirty="0"/>
          </a:p>
          <a:p>
            <a:pPr lvl="1"/>
            <a:r>
              <a:rPr lang="zh-CN" altLang="zh-CN" dirty="0"/>
              <a:t>静态测试主要针对程序的结构进行，检测程序结构是否符合设计要求。</a:t>
            </a:r>
            <a:endParaRPr lang="en-US" altLang="zh-CN" dirty="0"/>
          </a:p>
          <a:p>
            <a:pPr lvl="1"/>
            <a:r>
              <a:rPr lang="zh-CN" altLang="zh-CN" dirty="0"/>
              <a:t>动态测试设计测试用例时，通常需要以上述的功能调用结构图、类关系图或者实体关系图作为参考，确定不需要被重复测试的部分，从而优化测试用例，减少测试工作量，使得进行的测试能够达到一定覆盖标准。</a:t>
            </a:r>
            <a:endParaRPr lang="zh-CN" altLang="zh-CN" dirty="0"/>
          </a:p>
          <a:p>
            <a:endParaRPr lang="zh-CN" altLang="en-US" dirty="0"/>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70" name="标题 1"/>
          <p:cNvSpPr>
            <a:spLocks noGrp="1"/>
          </p:cNvSpPr>
          <p:nvPr>
            <p:ph type="title"/>
          </p:nvPr>
        </p:nvSpPr>
        <p:spPr/>
        <p:txBody>
          <a:bodyPr vert="horz" wrap="square" lIns="0" tIns="45720" rIns="0" bIns="0" anchor="b" anchorCtr="0"/>
          <a:p>
            <a:r>
              <a:rPr lang="zh-CN" altLang="zh-CN" dirty="0"/>
              <a:t>设计测试用例</a:t>
            </a:r>
            <a:endParaRPr lang="zh-CN" altLang="en-US" dirty="0"/>
          </a:p>
        </p:txBody>
      </p:sp>
      <p:sp>
        <p:nvSpPr>
          <p:cNvPr id="237571" name="内容占位符 2"/>
          <p:cNvSpPr>
            <a:spLocks noGrp="1"/>
          </p:cNvSpPr>
          <p:nvPr>
            <p:ph idx="1"/>
          </p:nvPr>
        </p:nvSpPr>
        <p:spPr/>
        <p:txBody>
          <a:bodyPr vert="horz" wrap="square" lIns="91440" tIns="45720" rIns="91440" bIns="45720" anchor="t" anchorCtr="0"/>
          <a:p>
            <a:r>
              <a:rPr lang="en-US" altLang="zh-CN" dirty="0"/>
              <a:t>1</a:t>
            </a:r>
            <a:r>
              <a:rPr lang="zh-CN" altLang="zh-CN" dirty="0"/>
              <a:t>）先选定检测的类，参考面向对象设计结果，仔细分析出类的状态和相应的行为、类或成员函数间传递的消息、输入或输出的界定等。</a:t>
            </a:r>
            <a:endParaRPr lang="zh-CN" altLang="zh-CN" dirty="0"/>
          </a:p>
          <a:p>
            <a:r>
              <a:rPr lang="en-US" altLang="zh-CN" dirty="0"/>
              <a:t>2</a:t>
            </a:r>
            <a:r>
              <a:rPr lang="zh-CN" altLang="zh-CN" dirty="0"/>
              <a:t>）确定覆盖标准。</a:t>
            </a:r>
            <a:endParaRPr lang="zh-CN" altLang="zh-CN" dirty="0"/>
          </a:p>
          <a:p>
            <a:r>
              <a:rPr lang="en-US" altLang="zh-CN" dirty="0"/>
              <a:t>3</a:t>
            </a:r>
            <a:r>
              <a:rPr lang="zh-CN" altLang="zh-CN" dirty="0"/>
              <a:t>）利用结构关系图确定待测类的所有关联。</a:t>
            </a:r>
            <a:endParaRPr lang="zh-CN" altLang="zh-CN" dirty="0"/>
          </a:p>
          <a:p>
            <a:r>
              <a:rPr lang="en-US" altLang="zh-CN" dirty="0"/>
              <a:t>4</a:t>
            </a:r>
            <a:r>
              <a:rPr lang="zh-CN" altLang="zh-CN" dirty="0"/>
              <a:t>）根据程序中类的对象构造测试用例，确认使用什么输入来激发类的状态、使用类的服务以及期望产生什么行为等。</a:t>
            </a:r>
            <a:endParaRPr lang="zh-CN" altLang="en-US" dirty="0"/>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8594" name="标题 1"/>
          <p:cNvSpPr>
            <a:spLocks noGrp="1"/>
          </p:cNvSpPr>
          <p:nvPr>
            <p:ph type="title"/>
          </p:nvPr>
        </p:nvSpPr>
        <p:spPr>
          <a:xfrm>
            <a:off x="457200" y="704850"/>
            <a:ext cx="8229600" cy="835660"/>
          </a:xfrm>
        </p:spPr>
        <p:txBody>
          <a:bodyPr vert="horz" wrap="square" lIns="0" tIns="45720" rIns="0" bIns="0" anchor="b" anchorCtr="0"/>
          <a:p>
            <a:r>
              <a:rPr lang="en-US" altLang="zh-CN" dirty="0"/>
              <a:t>10.3.4</a:t>
            </a:r>
            <a:r>
              <a:rPr lang="zh-CN" altLang="zh-CN" dirty="0"/>
              <a:t>系统测试</a:t>
            </a:r>
            <a:endParaRPr lang="zh-CN" altLang="en-US" dirty="0"/>
          </a:p>
        </p:txBody>
      </p:sp>
      <p:sp>
        <p:nvSpPr>
          <p:cNvPr id="238595" name="内容占位符 2"/>
          <p:cNvSpPr>
            <a:spLocks noGrp="1"/>
          </p:cNvSpPr>
          <p:nvPr>
            <p:ph idx="1"/>
          </p:nvPr>
        </p:nvSpPr>
        <p:spPr/>
        <p:txBody>
          <a:bodyPr vert="horz" wrap="square" lIns="91440" tIns="45720" rIns="91440" bIns="45720" anchor="t" anchorCtr="0"/>
          <a:p>
            <a:r>
              <a:rPr lang="zh-CN" altLang="zh-CN" dirty="0"/>
              <a:t>系统测试不仅是检测软件的整体行为表现，从另一个侧面看，也是对软件开发设计的再确认。</a:t>
            </a:r>
            <a:endParaRPr lang="en-US" altLang="zh-CN" dirty="0"/>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9618" name="标题 1"/>
          <p:cNvSpPr>
            <a:spLocks noGrp="1"/>
          </p:cNvSpPr>
          <p:nvPr>
            <p:ph type="title"/>
          </p:nvPr>
        </p:nvSpPr>
        <p:spPr/>
        <p:txBody>
          <a:bodyPr vert="horz" wrap="square" lIns="0" tIns="45720" rIns="0" bIns="0" anchor="b" anchorCtr="0"/>
          <a:p>
            <a:r>
              <a:rPr lang="zh-CN" altLang="zh-CN" dirty="0"/>
              <a:t>系统测试内容</a:t>
            </a:r>
            <a:endParaRPr lang="zh-CN" altLang="en-US" dirty="0"/>
          </a:p>
        </p:txBody>
      </p:sp>
      <p:sp>
        <p:nvSpPr>
          <p:cNvPr id="239619" name="内容占位符 2"/>
          <p:cNvSpPr>
            <a:spLocks noGrp="1"/>
          </p:cNvSpPr>
          <p:nvPr>
            <p:ph idx="1"/>
          </p:nvPr>
        </p:nvSpPr>
        <p:spPr/>
        <p:txBody>
          <a:bodyPr vert="horz" wrap="square" lIns="91440" tIns="45720" rIns="91440" bIns="45720" anchor="t" anchorCtr="0"/>
          <a:p>
            <a:pPr lvl="1"/>
            <a:r>
              <a:rPr lang="en-US" altLang="zh-CN" dirty="0"/>
              <a:t>1</a:t>
            </a:r>
            <a:r>
              <a:rPr lang="zh-CN" altLang="zh-CN" dirty="0"/>
              <a:t>）功能测试：测试是否满足开发要求，是否能够提供设计所描述的功能，是否用户的需求都得到满足。功能测试是系统测试最常用并且必须的测试，通常还会以正式的软件说明书为测试标准。</a:t>
            </a:r>
            <a:endParaRPr lang="zh-CN" altLang="zh-CN" dirty="0"/>
          </a:p>
          <a:p>
            <a:pPr lvl="1"/>
            <a:r>
              <a:rPr lang="en-US" altLang="zh-CN" dirty="0"/>
              <a:t>2</a:t>
            </a:r>
            <a:r>
              <a:rPr lang="zh-CN" altLang="zh-CN" dirty="0"/>
              <a:t>）强度测试：测试系统能力的最高实际限度，即软件在一些超负荷的情况下，功能实现情况，如要求软件某一行为的大量重复、输入大量的数据或大数值数据、对数据库大量复杂的查询等。</a:t>
            </a:r>
            <a:endParaRPr lang="zh-CN" altLang="zh-CN" dirty="0"/>
          </a:p>
          <a:p>
            <a:pPr lvl="1"/>
            <a:r>
              <a:rPr lang="en-US" altLang="zh-CN" dirty="0"/>
              <a:t>3</a:t>
            </a:r>
            <a:r>
              <a:rPr lang="zh-CN" altLang="zh-CN" dirty="0"/>
              <a:t>）性能测试：测试软件的运行性能。这种测试常常与强度测试结合进行，需要事先对被测软件提出性能指标，如传输连接的最长时限、传输的错误率、计算的精度、记录的精度、响应的时限和恢复时限等。</a:t>
            </a:r>
            <a:endParaRPr lang="zh-CN" altLang="zh-CN" dirty="0"/>
          </a:p>
          <a:p>
            <a:endParaRPr lang="zh-CN" altLang="en-US" dirty="0"/>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0643" name="内容占位符 2"/>
          <p:cNvSpPr>
            <a:spLocks noGrp="1"/>
          </p:cNvSpPr>
          <p:nvPr>
            <p:ph idx="1"/>
          </p:nvPr>
        </p:nvSpPr>
        <p:spPr>
          <a:xfrm>
            <a:off x="457200" y="1196658"/>
            <a:ext cx="8229600" cy="4389437"/>
          </a:xfrm>
        </p:spPr>
        <p:txBody>
          <a:bodyPr vert="horz" wrap="square" lIns="91440" tIns="45720" rIns="91440" bIns="45720" anchor="t" anchorCtr="0"/>
          <a:p>
            <a:pPr lvl="1"/>
            <a:r>
              <a:rPr lang="en-US" altLang="zh-CN" dirty="0"/>
              <a:t>4</a:t>
            </a:r>
            <a:r>
              <a:rPr lang="zh-CN" altLang="zh-CN" dirty="0"/>
              <a:t>）安全测试：验证安装在系统内的保护机制确实能够对系统进行保护，使之不受各种非正常的干扰。安全测试时需要设计一些测试用例以力求突破系统的安全保密措施，由此检验系统是否有安全保密漏洞。</a:t>
            </a:r>
            <a:endParaRPr lang="zh-CN" altLang="zh-CN" dirty="0"/>
          </a:p>
          <a:p>
            <a:pPr lvl="1"/>
            <a:r>
              <a:rPr lang="en-US" altLang="zh-CN" dirty="0"/>
              <a:t>5</a:t>
            </a:r>
            <a:r>
              <a:rPr lang="zh-CN" altLang="zh-CN" dirty="0"/>
              <a:t>）恢复测试：采用人工干扰使软件出错，中断使用，检测系统的恢复能力，特别是通讯系统。恢复测试时，应该参考性能测试的相关测试指标。</a:t>
            </a:r>
            <a:endParaRPr lang="zh-CN" altLang="zh-CN" dirty="0"/>
          </a:p>
          <a:p>
            <a:pPr lvl="1"/>
            <a:r>
              <a:rPr lang="en-US" altLang="zh-CN" dirty="0"/>
              <a:t>6</a:t>
            </a:r>
            <a:r>
              <a:rPr lang="zh-CN" altLang="zh-CN" dirty="0"/>
              <a:t>）可用性测试：测试用户是否能够满意使用。具体体现为操作是否方便，用户界面是否友好等。</a:t>
            </a:r>
            <a:endParaRPr lang="zh-CN" altLang="zh-CN" dirty="0"/>
          </a:p>
          <a:p>
            <a:pPr lvl="1"/>
            <a:r>
              <a:rPr lang="en-US" altLang="zh-CN" dirty="0"/>
              <a:t>7</a:t>
            </a:r>
            <a:r>
              <a:rPr lang="zh-CN" altLang="zh-CN" dirty="0"/>
              <a:t>）安装</a:t>
            </a:r>
            <a:r>
              <a:rPr lang="en-US" altLang="zh-CN" dirty="0"/>
              <a:t>/</a:t>
            </a:r>
            <a:r>
              <a:rPr lang="zh-CN" altLang="zh-CN" dirty="0"/>
              <a:t>卸载测试</a:t>
            </a:r>
            <a:r>
              <a:rPr lang="zh-CN" altLang="en-US" dirty="0"/>
              <a:t>：</a:t>
            </a:r>
            <a:r>
              <a:rPr lang="zh-CN" altLang="zh-CN" dirty="0"/>
              <a:t>面向对象的系统测试需要对被测软件结合需求分析做仔细的测试分析，建立测试用例。</a:t>
            </a:r>
            <a:endParaRPr lang="zh-CN" altLang="en-US" dirty="0"/>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1"/>
          <p:cNvSpPr>
            <a:spLocks noGrp="1"/>
          </p:cNvSpPr>
          <p:nvPr>
            <p:ph type="title"/>
          </p:nvPr>
        </p:nvSpPr>
        <p:spPr/>
        <p:txBody>
          <a:bodyPr vert="horz" wrap="square" lIns="0" tIns="45720" rIns="0" bIns="0" anchor="b" anchorCtr="0"/>
          <a:p>
            <a:pPr eaLnBrk="1" hangingPunct="1"/>
            <a:r>
              <a:rPr lang="zh-CN" altLang="en-US" dirty="0"/>
              <a:t>分析类</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分析类侧重于处理功能性需求</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通过较高的、非形式化层次的职责类定义某行为</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分析类三种基本构造型：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边界类：边界类用于建立系统与其参与者之间交互的模型，经常代表对窗口、窗体、窗幕、通信接口、打印机接口、传感器、终端以及</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API</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等的抽象。每个边界类至少应该与一个参与者有关，反之亦然。</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控制类：控制类代表协调、排序、事务处理以及其他对象的控制，经常用于封装与某个具体用例有关的控制。控制类还可以用来表示复杂的派生与演算，如业务逻辑。</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实体类：实体类用于对长效持久的信息建模。大多数情况下，实体类是直接从业务对象模型中相应的业务实体类得到的。</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9858" name="标题 1"/>
          <p:cNvSpPr>
            <a:spLocks noGrp="1"/>
          </p:cNvSpPr>
          <p:nvPr>
            <p:ph type="title"/>
          </p:nvPr>
        </p:nvSpPr>
        <p:spPr>
          <a:xfrm>
            <a:off x="457200" y="527050"/>
            <a:ext cx="8229600" cy="1143000"/>
          </a:xfrm>
        </p:spPr>
        <p:txBody>
          <a:bodyPr vert="horz" wrap="square" lIns="0" tIns="45720" rIns="0" bIns="0" anchor="b" anchorCtr="0"/>
          <a:p>
            <a:pPr>
              <a:buNone/>
            </a:pPr>
            <a:r>
              <a:rPr lang="zh-CN" altLang="en-US" dirty="0"/>
              <a:t>小结</a:t>
            </a:r>
            <a:endParaRPr lang="zh-CN" altLang="en-US" dirty="0"/>
          </a:p>
        </p:txBody>
      </p:sp>
      <p:sp>
        <p:nvSpPr>
          <p:cNvPr id="249859" name="内容占位符 2"/>
          <p:cNvSpPr>
            <a:spLocks noGrp="1"/>
          </p:cNvSpPr>
          <p:nvPr>
            <p:ph idx="1"/>
          </p:nvPr>
        </p:nvSpPr>
        <p:spPr>
          <a:xfrm>
            <a:off x="457200" y="1700213"/>
            <a:ext cx="8229600" cy="4624387"/>
          </a:xfrm>
        </p:spPr>
        <p:txBody>
          <a:bodyPr vert="horz" wrap="square" lIns="91440" tIns="45720" rIns="91440" bIns="45720" anchor="t" anchorCtr="0"/>
          <a:p>
            <a:r>
              <a:rPr lang="zh-CN" altLang="zh-CN" dirty="0"/>
              <a:t>面向对象的软件测试是面向对象软件开发的不可缺少的一环，是保证软件质量、提高软件可靠性的关键。</a:t>
            </a:r>
            <a:endParaRPr lang="en-US" altLang="zh-CN" dirty="0"/>
          </a:p>
          <a:p>
            <a:r>
              <a:rPr lang="zh-CN" altLang="zh-CN" dirty="0"/>
              <a:t>面向对象测试包括分析测试、设计测试和实现测试。面向对象实现测试层次划分为四层：方法测试、类测试、类簇测试和系统测试。方法测试对类的方法进行测试，类测试对每一个类进行独立测试，类簇测试对一组类进行集成测试，系统测试按照黑盒方法进行系统功能测试。</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边界类</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38915" name="Picture 2" descr="2"/>
          <p:cNvPicPr>
            <a:picLocks noChangeAspect="1"/>
          </p:cNvPicPr>
          <p:nvPr/>
        </p:nvPicPr>
        <p:blipFill>
          <a:blip r:embed="rId1"/>
          <a:stretch>
            <a:fillRect/>
          </a:stretch>
        </p:blipFill>
        <p:spPr>
          <a:xfrm>
            <a:off x="722313" y="2357438"/>
            <a:ext cx="7058025" cy="2857500"/>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1"/>
          <p:cNvSpPr>
            <a:spLocks noGrp="1"/>
          </p:cNvSpPr>
          <p:nvPr>
            <p:ph type="title"/>
          </p:nvPr>
        </p:nvSpPr>
        <p:spPr/>
        <p:txBody>
          <a:bodyPr vert="horz" wrap="square" lIns="0" tIns="45720" rIns="0" bIns="0" anchor="b" anchorCtr="0"/>
          <a:p>
            <a:pPr eaLnBrk="1" hangingPunct="1"/>
            <a:r>
              <a:rPr lang="zh-CN" altLang="en-US" dirty="0"/>
              <a:t>控制类</a:t>
            </a:r>
            <a:endParaRPr lang="zh-CN" altLang="en-US" dirty="0"/>
          </a:p>
        </p:txBody>
      </p:sp>
      <p:sp>
        <p:nvSpPr>
          <p:cNvPr id="39939" name="内容占位符 2"/>
          <p:cNvSpPr>
            <a:spLocks noGrp="1"/>
          </p:cNvSpPr>
          <p:nvPr>
            <p:ph idx="1"/>
          </p:nvPr>
        </p:nvSpPr>
        <p:spPr/>
        <p:txBody>
          <a:bodyPr vert="horz" wrap="square" lIns="91440" tIns="45720" rIns="91440" bIns="45720" anchor="t" anchorCtr="0"/>
          <a:p>
            <a:pPr eaLnBrk="1" hangingPunct="1"/>
            <a:r>
              <a:rPr lang="zh-CN" altLang="en-US" dirty="0"/>
              <a:t>控制类类似于设计模型中的控制器类，其目的是</a:t>
            </a:r>
            <a:r>
              <a:rPr lang="en-US" altLang="zh-CN" dirty="0"/>
              <a:t>UI</a:t>
            </a:r>
            <a:r>
              <a:rPr lang="zh-CN" altLang="en-US" dirty="0"/>
              <a:t>层之上的第一个对象，主要负责接收和处理系统操作消息。把职务分配给能代表以下选择之一的类：</a:t>
            </a:r>
            <a:endParaRPr lang="zh-CN" altLang="en-US" dirty="0"/>
          </a:p>
          <a:p>
            <a:pPr lvl="1" eaLnBrk="1" hangingPunct="1"/>
            <a:r>
              <a:rPr lang="zh-CN" altLang="en-US" dirty="0"/>
              <a:t>代表整个“系统”、“根对象”、运行软件的设备或主要子系统，这些是外观控制器的所有变体。</a:t>
            </a:r>
            <a:endParaRPr lang="zh-CN" altLang="en-US" dirty="0"/>
          </a:p>
          <a:p>
            <a:pPr lvl="1" eaLnBrk="1" hangingPunct="1"/>
            <a:r>
              <a:rPr lang="zh-CN" altLang="en-US" dirty="0"/>
              <a:t>代表用例场景，在该场景中发生系统事件，通常命名为</a:t>
            </a:r>
            <a:r>
              <a:rPr lang="en-US" altLang="zh-CN" dirty="0"/>
              <a:t>UsecaseName+Handler</a:t>
            </a:r>
            <a:r>
              <a:rPr lang="zh-CN" altLang="en-US" dirty="0"/>
              <a:t>、</a:t>
            </a:r>
            <a:r>
              <a:rPr lang="en-US" altLang="zh-CN" dirty="0"/>
              <a:t>UsecaseName+Coordinator</a:t>
            </a:r>
            <a:r>
              <a:rPr lang="zh-CN" altLang="en-US" dirty="0"/>
              <a:t>或</a:t>
            </a:r>
            <a:r>
              <a:rPr lang="en-US" altLang="zh-CN" dirty="0"/>
              <a:t>UsecaseName+Session</a:t>
            </a:r>
            <a:r>
              <a:rPr lang="zh-CN" altLang="en-US" dirty="0"/>
              <a:t>。</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控制类</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40963" name="Picture 2" descr="3"/>
          <p:cNvPicPr>
            <a:picLocks noChangeAspect="1"/>
          </p:cNvPicPr>
          <p:nvPr/>
        </p:nvPicPr>
        <p:blipFill>
          <a:blip r:embed="rId1"/>
          <a:stretch>
            <a:fillRect/>
          </a:stretch>
        </p:blipFill>
        <p:spPr>
          <a:xfrm>
            <a:off x="714375" y="1928813"/>
            <a:ext cx="7429500" cy="4597400"/>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1"/>
          <p:cNvSpPr>
            <a:spLocks noGrp="1"/>
          </p:cNvSpPr>
          <p:nvPr>
            <p:ph type="title"/>
          </p:nvPr>
        </p:nvSpPr>
        <p:spPr/>
        <p:txBody>
          <a:bodyPr vert="horz" wrap="square" lIns="0" tIns="45720" rIns="0" bIns="0" anchor="b" anchorCtr="0"/>
          <a:p>
            <a:r>
              <a:rPr lang="zh-CN" altLang="en-US" dirty="0"/>
              <a:t>实体类</a:t>
            </a:r>
            <a:endParaRPr lang="zh-CN" altLang="en-US" dirty="0"/>
          </a:p>
        </p:txBody>
      </p:sp>
      <p:sp>
        <p:nvSpPr>
          <p:cNvPr id="41987" name="内容占位符 2"/>
          <p:cNvSpPr>
            <a:spLocks noGrp="1"/>
          </p:cNvSpPr>
          <p:nvPr>
            <p:ph idx="1"/>
          </p:nvPr>
        </p:nvSpPr>
        <p:spPr/>
        <p:txBody>
          <a:bodyPr vert="horz" wrap="square" lIns="91440" tIns="45720" rIns="91440" bIns="45720" anchor="t" anchorCtr="0"/>
          <a:p>
            <a:r>
              <a:rPr lang="zh-CN" altLang="zh-CN" dirty="0"/>
              <a:t>实体类用于对长效持久的信息建模。大多数情况下，实体类是直接从业务对象模型中相应的业务实体类得到的。</a:t>
            </a:r>
            <a:endParaRPr lang="en-US" altLang="zh-CN" dirty="0"/>
          </a:p>
          <a:p>
            <a:r>
              <a:rPr lang="zh-CN" altLang="zh-CN" dirty="0"/>
              <a:t>实体对象不一定是被动的，有时可能具有与它所表示的信息有关的复杂行为，能够将变化与它们所表示的信息隔开。</a:t>
            </a:r>
            <a:endParaRPr lang="en-US" altLang="zh-CN" dirty="0"/>
          </a:p>
          <a:p>
            <a:r>
              <a:rPr lang="zh-CN" altLang="zh-CN" dirty="0"/>
              <a:t>实体类经常表示为一种逻辑数据结构，有助于理解系统所依赖的信息。</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实体类</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43011" name="Picture 2"/>
          <p:cNvPicPr>
            <a:picLocks noChangeAspect="1"/>
          </p:cNvPicPr>
          <p:nvPr/>
        </p:nvPicPr>
        <p:blipFill>
          <a:blip r:embed="rId1"/>
          <a:stretch>
            <a:fillRect/>
          </a:stretch>
        </p:blipFill>
        <p:spPr>
          <a:xfrm>
            <a:off x="993775" y="1989138"/>
            <a:ext cx="7319963" cy="295275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p:nvPr>
        </p:nvSpPr>
        <p:spPr/>
        <p:txBody>
          <a:bodyPr vert="horz" wrap="square" lIns="0" tIns="45720" rIns="0" bIns="0" anchor="b" anchorCtr="0"/>
          <a:p>
            <a:r>
              <a:rPr lang="zh-CN" altLang="en-US" dirty="0"/>
              <a:t>业务类图</a:t>
            </a:r>
            <a:endParaRPr lang="zh-CN" altLang="en-US" dirty="0"/>
          </a:p>
        </p:txBody>
      </p:sp>
      <p:sp>
        <p:nvSpPr>
          <p:cNvPr id="44035" name="内容占位符 2"/>
          <p:cNvSpPr>
            <a:spLocks noGrp="1"/>
          </p:cNvSpPr>
          <p:nvPr>
            <p:ph idx="1"/>
          </p:nvPr>
        </p:nvSpPr>
        <p:spPr/>
        <p:txBody>
          <a:bodyPr vert="horz" wrap="square" lIns="91440" tIns="45720" rIns="91440" bIns="45720" anchor="t" anchorCtr="0"/>
          <a:p>
            <a:r>
              <a:rPr lang="zh-CN" altLang="zh-CN" dirty="0"/>
              <a:t>类图描述系统的逻辑组成。</a:t>
            </a:r>
            <a:endParaRPr lang="en-US" altLang="zh-CN" dirty="0"/>
          </a:p>
          <a:p>
            <a:r>
              <a:rPr lang="zh-CN" altLang="zh-CN" dirty="0"/>
              <a:t>一个系统逻辑上由一组类组成，这些类在系统运行时实例化出对象，这些对象通过协作完成系统的功能。</a:t>
            </a:r>
            <a:endParaRPr lang="en-US" altLang="zh-CN" dirty="0"/>
          </a:p>
          <a:p>
            <a:r>
              <a:rPr lang="zh-CN" altLang="zh-CN" dirty="0"/>
              <a:t>类图由类、关联关系和重数</a:t>
            </a:r>
            <a:r>
              <a:rPr lang="en-US" altLang="zh-CN" dirty="0"/>
              <a:t> </a:t>
            </a:r>
            <a:r>
              <a:rPr lang="zh-CN" altLang="zh-CN" dirty="0"/>
              <a:t>组成。</a:t>
            </a:r>
            <a:endParaRPr lang="zh-CN" altLang="zh-CN" dirty="0"/>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323528" y="260647"/>
            <a:ext cx="8305800" cy="114300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业务类图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45059" name="Picture 2" descr="4"/>
          <p:cNvPicPr>
            <a:picLocks noChangeAspect="1"/>
          </p:cNvPicPr>
          <p:nvPr/>
        </p:nvPicPr>
        <p:blipFill>
          <a:blip r:embed="rId1"/>
          <a:stretch>
            <a:fillRect/>
          </a:stretch>
        </p:blipFill>
        <p:spPr>
          <a:xfrm>
            <a:off x="500063" y="1989138"/>
            <a:ext cx="8104187" cy="408305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1"/>
          <p:cNvSpPr>
            <a:spLocks noGrp="1"/>
          </p:cNvSpPr>
          <p:nvPr>
            <p:ph type="title"/>
          </p:nvPr>
        </p:nvSpPr>
        <p:spPr/>
        <p:txBody>
          <a:bodyPr vert="horz" wrap="square" lIns="0" tIns="45720" rIns="0" bIns="0" anchor="b" anchorCtr="0"/>
          <a:p>
            <a:pPr eaLnBrk="1" hangingPunct="1"/>
            <a:r>
              <a:rPr lang="zh-CN" altLang="en-US" dirty="0"/>
              <a:t>第</a:t>
            </a:r>
            <a:r>
              <a:rPr lang="en-US" altLang="zh-CN" dirty="0"/>
              <a:t>8</a:t>
            </a:r>
            <a:r>
              <a:rPr lang="zh-CN" altLang="en-US" dirty="0"/>
              <a:t>章  面向对象分析</a:t>
            </a:r>
            <a:endParaRPr lang="zh-CN" altLang="en-US" dirty="0"/>
          </a:p>
        </p:txBody>
      </p:sp>
      <p:sp>
        <p:nvSpPr>
          <p:cNvPr id="7171" name="内容占位符 2"/>
          <p:cNvSpPr>
            <a:spLocks noGrp="1"/>
          </p:cNvSpPr>
          <p:nvPr>
            <p:ph idx="1"/>
          </p:nvPr>
        </p:nvSpPr>
        <p:spPr/>
        <p:txBody>
          <a:bodyPr vert="horz" wrap="square" lIns="91440" tIns="45720" rIns="91440" bIns="45720" anchor="t" anchorCtr="0"/>
          <a:p>
            <a:pPr eaLnBrk="1" hangingPunct="1"/>
            <a:r>
              <a:rPr lang="zh-CN" altLang="en-US" dirty="0"/>
              <a:t>内容</a:t>
            </a:r>
            <a:r>
              <a:rPr lang="zh-CN" altLang="en-US" dirty="0"/>
              <a:t>提要</a:t>
            </a:r>
            <a:endParaRPr lang="zh-CN" altLang="en-US" dirty="0"/>
          </a:p>
          <a:p>
            <a:pPr lvl="1" eaLnBrk="1" hangingPunct="1"/>
            <a:r>
              <a:rPr lang="zh-CN" altLang="en-US" dirty="0"/>
              <a:t>面向对象</a:t>
            </a:r>
            <a:r>
              <a:rPr lang="zh-CN" altLang="en-US" dirty="0"/>
              <a:t>分析模型</a:t>
            </a:r>
            <a:endParaRPr lang="en-US" altLang="zh-CN" dirty="0"/>
          </a:p>
          <a:p>
            <a:pPr lvl="1" eaLnBrk="1" hangingPunct="1"/>
            <a:r>
              <a:rPr lang="zh-CN" altLang="en-US" dirty="0"/>
              <a:t>面向</a:t>
            </a:r>
            <a:r>
              <a:rPr lang="zh-CN" altLang="en-US" dirty="0"/>
              <a:t>对象建模语言</a:t>
            </a:r>
            <a:r>
              <a:rPr lang="en-US" altLang="zh-CN" dirty="0"/>
              <a:t>UML</a:t>
            </a:r>
            <a:endParaRPr lang="en-US" altLang="zh-CN" dirty="0"/>
          </a:p>
          <a:p>
            <a:pPr lvl="1" eaLnBrk="1" hangingPunct="1"/>
            <a:r>
              <a:rPr lang="zh-CN" altLang="en-US" dirty="0"/>
              <a:t>面向对象分析过程</a:t>
            </a:r>
            <a:endParaRPr lang="en-US" altLang="zh-CN" dirty="0"/>
          </a:p>
          <a:p>
            <a:pPr lvl="1" eaLnBrk="1" hangingPunct="1"/>
            <a:r>
              <a:rPr lang="zh-CN" altLang="en-US" dirty="0"/>
              <a:t>业务建模</a:t>
            </a:r>
            <a:endParaRPr lang="en-US" altLang="zh-CN" dirty="0"/>
          </a:p>
          <a:p>
            <a:pPr lvl="1" eaLnBrk="1" hangingPunct="1"/>
            <a:r>
              <a:rPr lang="zh-CN" altLang="en-US" dirty="0"/>
              <a:t>软件的交互行为</a:t>
            </a:r>
            <a:r>
              <a:rPr lang="zh-CN" altLang="en-US" dirty="0"/>
              <a:t>分析</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p:txBody>
          <a:bodyPr vert="horz" wrap="square" lIns="0" tIns="45720" rIns="0" bIns="0" anchor="b" anchorCtr="0"/>
          <a:p>
            <a:r>
              <a:rPr lang="zh-CN" altLang="zh-CN" dirty="0"/>
              <a:t>识别属性和操作</a:t>
            </a:r>
            <a:endParaRPr lang="zh-CN" altLang="en-US" dirty="0"/>
          </a:p>
        </p:txBody>
      </p:sp>
      <p:sp>
        <p:nvSpPr>
          <p:cNvPr id="46083" name="内容占位符 2"/>
          <p:cNvSpPr>
            <a:spLocks noGrp="1"/>
          </p:cNvSpPr>
          <p:nvPr>
            <p:ph idx="1"/>
          </p:nvPr>
        </p:nvSpPr>
        <p:spPr/>
        <p:txBody>
          <a:bodyPr vert="horz" wrap="square" lIns="91440" tIns="45720" rIns="91440" bIns="45720" anchor="t" anchorCtr="0"/>
          <a:p>
            <a:r>
              <a:rPr lang="zh-CN" altLang="zh-CN" dirty="0"/>
              <a:t>属性描述类的性质，可以通过分析该类存在的一些信息类构建。</a:t>
            </a:r>
            <a:endParaRPr lang="en-US" altLang="zh-CN" dirty="0"/>
          </a:p>
          <a:p>
            <a:r>
              <a:rPr lang="zh-CN" altLang="zh-CN" dirty="0"/>
              <a:t>操作定义了某个对象的行为：</a:t>
            </a:r>
            <a:endParaRPr lang="zh-CN" altLang="zh-CN" dirty="0"/>
          </a:p>
          <a:p>
            <a:pPr lvl="1"/>
            <a:r>
              <a:rPr lang="zh-CN" altLang="zh-CN" dirty="0"/>
              <a:t>以某种方式操纵数据，例如：添加、删除、选择、更新等。</a:t>
            </a:r>
            <a:endParaRPr lang="zh-CN" altLang="zh-CN" dirty="0"/>
          </a:p>
          <a:p>
            <a:pPr lvl="1"/>
            <a:r>
              <a:rPr lang="zh-CN" altLang="zh-CN" dirty="0"/>
              <a:t>执行计算的操纵，例如：销售中的计算总价。</a:t>
            </a:r>
            <a:endParaRPr lang="zh-CN" altLang="zh-CN" dirty="0"/>
          </a:p>
          <a:p>
            <a:pPr lvl="1"/>
            <a:r>
              <a:rPr lang="zh-CN" altLang="zh-CN" dirty="0"/>
              <a:t>请求某个对象状态的操作。</a:t>
            </a:r>
            <a:endParaRPr lang="zh-CN" altLang="zh-CN" dirty="0"/>
          </a:p>
          <a:p>
            <a:pPr lvl="1"/>
            <a:r>
              <a:rPr lang="zh-CN" altLang="zh-CN" dirty="0"/>
              <a:t>监视某个对象发生某个控制事件的操作。</a:t>
            </a:r>
            <a:endParaRPr lang="zh-CN" altLang="zh-CN" dirty="0"/>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标题 1"/>
          <p:cNvSpPr>
            <a:spLocks noGrp="1"/>
          </p:cNvSpPr>
          <p:nvPr>
            <p:ph type="title"/>
          </p:nvPr>
        </p:nvSpPr>
        <p:spPr/>
        <p:txBody>
          <a:bodyPr vert="horz" wrap="square" lIns="0" tIns="45720" rIns="0" bIns="0" anchor="b" anchorCtr="0"/>
          <a:p>
            <a:pPr eaLnBrk="1" hangingPunct="1"/>
            <a:r>
              <a:rPr lang="zh-CN" altLang="en-US" b="1" dirty="0"/>
              <a:t>关联与依赖</a:t>
            </a:r>
            <a:endParaRPr lang="zh-CN" altLang="en-US" dirty="0"/>
          </a:p>
        </p:txBody>
      </p:sp>
      <p:sp>
        <p:nvSpPr>
          <p:cNvPr id="62467" name="内容占位符 2"/>
          <p:cNvSpPr>
            <a:spLocks noGrp="1"/>
          </p:cNvSpPr>
          <p:nvPr>
            <p:ph idx="1"/>
          </p:nvPr>
        </p:nvSpPr>
        <p:spPr/>
        <p:txBody>
          <a:bodyPr vert="horz" wrap="square" lIns="91440" tIns="45720" rIns="91440" bIns="45720" anchor="t" anchorCtr="0"/>
          <a:p>
            <a:pPr eaLnBrk="1" hangingPunct="1"/>
            <a:r>
              <a:rPr lang="zh-CN" altLang="en-US" dirty="0"/>
              <a:t>两个分析类以某种方式相互联系，这些联系被称作</a:t>
            </a:r>
            <a:r>
              <a:rPr lang="zh-CN" altLang="en-US" dirty="0">
                <a:solidFill>
                  <a:srgbClr val="FF0000"/>
                </a:solidFill>
              </a:rPr>
              <a:t>关联</a:t>
            </a:r>
            <a:r>
              <a:rPr lang="zh-CN" altLang="en-US" dirty="0"/>
              <a:t>。</a:t>
            </a:r>
            <a:endParaRPr lang="en-US" altLang="zh-CN" dirty="0"/>
          </a:p>
          <a:p>
            <a:pPr eaLnBrk="1" hangingPunct="1"/>
            <a:r>
              <a:rPr lang="zh-CN" altLang="en-US" dirty="0"/>
              <a:t>关联可进一步指出多样性，也称为</a:t>
            </a:r>
            <a:r>
              <a:rPr lang="zh-CN" altLang="en-US" dirty="0">
                <a:solidFill>
                  <a:srgbClr val="FF0000"/>
                </a:solidFill>
              </a:rPr>
              <a:t>基数</a:t>
            </a:r>
            <a:r>
              <a:rPr lang="zh-CN" altLang="en-US" dirty="0"/>
              <a:t>。</a:t>
            </a:r>
            <a:endParaRPr lang="en-US" altLang="zh-CN" dirty="0"/>
          </a:p>
          <a:p>
            <a:pPr eaLnBrk="1" hangingPunct="1"/>
            <a:r>
              <a:rPr lang="zh-CN" altLang="en-US" dirty="0"/>
              <a:t>两个分析类之间存在客户</a:t>
            </a:r>
            <a:r>
              <a:rPr lang="en-US" altLang="zh-CN" dirty="0"/>
              <a:t>——</a:t>
            </a:r>
            <a:r>
              <a:rPr lang="zh-CN" altLang="en-US" dirty="0"/>
              <a:t>服务器联系，客户类在某些方面依赖于服务器类并且建立了</a:t>
            </a:r>
            <a:r>
              <a:rPr lang="zh-CN" altLang="en-US" dirty="0">
                <a:solidFill>
                  <a:srgbClr val="FF0000"/>
                </a:solidFill>
              </a:rPr>
              <a:t>依赖</a:t>
            </a:r>
            <a:r>
              <a:rPr lang="zh-CN" altLang="en-US" dirty="0"/>
              <a:t>关系。</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1"/>
          <p:cNvSpPr>
            <a:spLocks noGrp="1"/>
          </p:cNvSpPr>
          <p:nvPr>
            <p:ph type="title"/>
          </p:nvPr>
        </p:nvSpPr>
        <p:spPr/>
        <p:txBody>
          <a:bodyPr vert="horz" wrap="square" lIns="0" tIns="45720" rIns="0" bIns="0" anchor="b" anchorCtr="0"/>
          <a:p>
            <a:r>
              <a:rPr lang="zh-CN" altLang="en-US" dirty="0"/>
              <a:t>识别操作的技术</a:t>
            </a:r>
            <a:endParaRPr lang="zh-CN" altLang="en-US" dirty="0"/>
          </a:p>
        </p:txBody>
      </p:sp>
      <p:sp>
        <p:nvSpPr>
          <p:cNvPr id="47107" name="内容占位符 2"/>
          <p:cNvSpPr>
            <a:spLocks noGrp="1"/>
          </p:cNvSpPr>
          <p:nvPr>
            <p:ph idx="1"/>
          </p:nvPr>
        </p:nvSpPr>
        <p:spPr/>
        <p:txBody>
          <a:bodyPr vert="horz" wrap="square" lIns="91440" tIns="45720" rIns="91440" bIns="45720" anchor="t" anchorCtr="0"/>
          <a:p>
            <a:r>
              <a:rPr lang="zh-CN" altLang="zh-CN" dirty="0"/>
              <a:t>语法分析</a:t>
            </a:r>
            <a:endParaRPr lang="en-US" altLang="zh-CN" dirty="0"/>
          </a:p>
          <a:p>
            <a:r>
              <a:rPr lang="zh-CN" altLang="zh-CN" dirty="0"/>
              <a:t>使用</a:t>
            </a:r>
            <a:r>
              <a:rPr lang="en-US" altLang="zh-CN" dirty="0"/>
              <a:t>CRC</a:t>
            </a:r>
            <a:r>
              <a:rPr lang="zh-CN" altLang="zh-CN" dirty="0"/>
              <a:t>技术</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标题 1"/>
          <p:cNvSpPr>
            <a:spLocks noGrp="1"/>
          </p:cNvSpPr>
          <p:nvPr>
            <p:ph type="title"/>
          </p:nvPr>
        </p:nvSpPr>
        <p:spPr/>
        <p:txBody>
          <a:bodyPr vert="horz" wrap="square" lIns="0" tIns="45720" rIns="0" bIns="0" anchor="b" anchorCtr="0"/>
          <a:p>
            <a:r>
              <a:rPr lang="en-US" altLang="zh-CN" dirty="0"/>
              <a:t>CRC</a:t>
            </a:r>
            <a:r>
              <a:rPr lang="zh-CN" altLang="en-US" dirty="0"/>
              <a:t>技术</a:t>
            </a:r>
            <a:endParaRPr lang="zh-CN" altLang="en-US" dirty="0"/>
          </a:p>
        </p:txBody>
      </p:sp>
      <p:sp>
        <p:nvSpPr>
          <p:cNvPr id="48131" name="内容占位符 2"/>
          <p:cNvSpPr>
            <a:spLocks noGrp="1"/>
          </p:cNvSpPr>
          <p:nvPr>
            <p:ph idx="1"/>
          </p:nvPr>
        </p:nvSpPr>
        <p:spPr/>
        <p:txBody>
          <a:bodyPr vert="horz" wrap="square" lIns="91440" tIns="45720" rIns="91440" bIns="45720" anchor="t" anchorCtr="0"/>
          <a:p>
            <a:r>
              <a:rPr lang="en-US" altLang="zh-CN" dirty="0"/>
              <a:t>CRC(Class-Responsibility-Collaborator,</a:t>
            </a:r>
            <a:r>
              <a:rPr lang="zh-CN" altLang="zh-CN" dirty="0"/>
              <a:t>类</a:t>
            </a:r>
            <a:r>
              <a:rPr lang="en-US" altLang="zh-CN" dirty="0"/>
              <a:t>-</a:t>
            </a:r>
            <a:r>
              <a:rPr lang="zh-CN" altLang="zh-CN" dirty="0"/>
              <a:t>职责</a:t>
            </a:r>
            <a:r>
              <a:rPr lang="en-US" altLang="zh-CN" dirty="0"/>
              <a:t>-</a:t>
            </a:r>
            <a:r>
              <a:rPr lang="zh-CN" altLang="zh-CN" dirty="0"/>
              <a:t>协作者</a:t>
            </a:r>
            <a:r>
              <a:rPr lang="en-US" altLang="zh-CN" dirty="0"/>
              <a:t>)</a:t>
            </a:r>
            <a:r>
              <a:rPr lang="zh-CN" altLang="zh-CN" dirty="0"/>
              <a:t>建模提供识别和组织与产品相关的类。一旦系统的基本使用场景（用例）确定后，则要标识侯选类，指明它们的责任和协作，即类</a:t>
            </a:r>
            <a:r>
              <a:rPr lang="en-US" altLang="zh-CN" dirty="0"/>
              <a:t>-</a:t>
            </a:r>
            <a:r>
              <a:rPr lang="zh-CN" altLang="zh-CN" dirty="0"/>
              <a:t>责任</a:t>
            </a:r>
            <a:r>
              <a:rPr lang="en-US" altLang="zh-CN" dirty="0"/>
              <a:t>-</a:t>
            </a:r>
            <a:r>
              <a:rPr lang="zh-CN" altLang="zh-CN" dirty="0"/>
              <a:t>协作者建模。</a:t>
            </a:r>
            <a:endParaRPr lang="en-US" altLang="zh-CN" dirty="0"/>
          </a:p>
          <a:p>
            <a:pPr lvl="1"/>
            <a:r>
              <a:rPr lang="zh-CN" altLang="zh-CN" dirty="0"/>
              <a:t>责任是与类相关的属性和操作，即责任是类知道要做的事情。</a:t>
            </a:r>
            <a:endParaRPr lang="en-US" altLang="zh-CN" dirty="0"/>
          </a:p>
          <a:p>
            <a:pPr lvl="1"/>
            <a:r>
              <a:rPr lang="zh-CN" altLang="zh-CN" dirty="0"/>
              <a:t>协作者是为某类提供完成责任所需要的信息的类，即协作类。</a:t>
            </a:r>
            <a:endParaRPr lang="en-US" altLang="zh-CN" dirty="0"/>
          </a:p>
          <a:p>
            <a:r>
              <a:rPr lang="zh-CN" altLang="zh-CN" dirty="0"/>
              <a:t>通常，协作类蕴含着对信息的请求，或对某种动作的请求。</a:t>
            </a:r>
            <a:r>
              <a:rPr lang="en-US" altLang="zh-CN" dirty="0"/>
              <a:t>CRC</a:t>
            </a:r>
            <a:r>
              <a:rPr lang="zh-CN" altLang="zh-CN" dirty="0"/>
              <a:t>建模方法提供了一种简单标识和组织与系统或产品需求相关的类的手段。</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标题 1"/>
          <p:cNvSpPr>
            <a:spLocks noGrp="1"/>
          </p:cNvSpPr>
          <p:nvPr>
            <p:ph type="title"/>
          </p:nvPr>
        </p:nvSpPr>
        <p:spPr/>
        <p:txBody>
          <a:bodyPr vert="horz" wrap="square" lIns="0" tIns="45720" rIns="0" bIns="0" anchor="b" anchorCtr="0"/>
          <a:p>
            <a:r>
              <a:rPr lang="en-US" altLang="zh-CN" dirty="0"/>
              <a:t>CRC</a:t>
            </a:r>
            <a:r>
              <a:rPr lang="zh-CN" altLang="zh-CN" dirty="0"/>
              <a:t>卡的内容</a:t>
            </a:r>
            <a:endParaRPr lang="zh-CN" altLang="en-US" dirty="0"/>
          </a:p>
        </p:txBody>
      </p:sp>
      <p:sp>
        <p:nvSpPr>
          <p:cNvPr id="49155" name="内容占位符 2"/>
          <p:cNvSpPr>
            <a:spLocks noGrp="1"/>
          </p:cNvSpPr>
          <p:nvPr>
            <p:ph idx="1"/>
          </p:nvPr>
        </p:nvSpPr>
        <p:spPr/>
        <p:txBody>
          <a:bodyPr vert="horz" wrap="square" lIns="91440" tIns="45720" rIns="91440" bIns="45720" anchor="t" anchorCtr="0"/>
          <a:p>
            <a:r>
              <a:rPr lang="en-US" altLang="zh-CN" dirty="0"/>
              <a:t>CRC</a:t>
            </a:r>
            <a:r>
              <a:rPr lang="zh-CN" altLang="zh-CN" dirty="0"/>
              <a:t>卡的内容分成三个部分：类的名字、类的责任、协作类。</a:t>
            </a:r>
            <a:endParaRPr lang="en-US" altLang="zh-CN" dirty="0"/>
          </a:p>
          <a:p>
            <a:r>
              <a:rPr lang="zh-CN" altLang="zh-CN" dirty="0"/>
              <a:t>创建</a:t>
            </a:r>
            <a:r>
              <a:rPr lang="en-US" altLang="zh-CN" dirty="0"/>
              <a:t>CRC</a:t>
            </a:r>
            <a:r>
              <a:rPr lang="zh-CN" altLang="zh-CN" dirty="0"/>
              <a:t>卡，首先标识出类和它们的责任，然后分析其协作类。</a:t>
            </a:r>
            <a:endParaRPr lang="en-US" altLang="zh-CN" dirty="0"/>
          </a:p>
          <a:p>
            <a:r>
              <a:rPr lang="zh-CN" altLang="zh-CN" dirty="0"/>
              <a:t>一个有用的实现技术就是角色扮演技术，即从一个使用实例中取一个典型的脚本，分析类的对象如何交互完成任务，解析出该类的责任和协作类。</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8" name="Picture 3"/>
          <p:cNvPicPr>
            <a:picLocks noChangeAspect="1"/>
          </p:cNvPicPr>
          <p:nvPr/>
        </p:nvPicPr>
        <p:blipFill>
          <a:blip r:embed="rId1"/>
          <a:stretch>
            <a:fillRect/>
          </a:stretch>
        </p:blipFill>
        <p:spPr>
          <a:xfrm>
            <a:off x="-1620837" y="1196975"/>
            <a:ext cx="12895262" cy="3887788"/>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2" name="Picture 2"/>
          <p:cNvPicPr>
            <a:picLocks noChangeAspect="1"/>
          </p:cNvPicPr>
          <p:nvPr/>
        </p:nvPicPr>
        <p:blipFill>
          <a:blip r:embed="rId1"/>
          <a:stretch>
            <a:fillRect/>
          </a:stretch>
        </p:blipFill>
        <p:spPr>
          <a:xfrm>
            <a:off x="-3060382" y="1628775"/>
            <a:ext cx="15570200" cy="293370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6" name="Picture 2"/>
          <p:cNvPicPr>
            <a:picLocks noChangeAspect="1"/>
          </p:cNvPicPr>
          <p:nvPr/>
        </p:nvPicPr>
        <p:blipFill>
          <a:blip r:embed="rId1"/>
          <a:stretch>
            <a:fillRect/>
          </a:stretch>
        </p:blipFill>
        <p:spPr>
          <a:xfrm>
            <a:off x="-1764982" y="1701165"/>
            <a:ext cx="12484100" cy="3294063"/>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Picture 2"/>
          <p:cNvPicPr>
            <a:picLocks noChangeAspect="1"/>
          </p:cNvPicPr>
          <p:nvPr/>
        </p:nvPicPr>
        <p:blipFill>
          <a:blip r:embed="rId1"/>
          <a:stretch>
            <a:fillRect/>
          </a:stretch>
        </p:blipFill>
        <p:spPr>
          <a:xfrm>
            <a:off x="-2214245" y="1895475"/>
            <a:ext cx="13571538" cy="3067050"/>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标题 1"/>
          <p:cNvSpPr>
            <a:spLocks noGrp="1"/>
          </p:cNvSpPr>
          <p:nvPr>
            <p:ph type="title"/>
          </p:nvPr>
        </p:nvSpPr>
        <p:spPr/>
        <p:txBody>
          <a:bodyPr vert="horz" wrap="square" lIns="0" tIns="45720" rIns="0" bIns="0" anchor="b" anchorCtr="0"/>
          <a:p>
            <a:pPr eaLnBrk="1" hangingPunct="1"/>
            <a:r>
              <a:rPr lang="zh-CN" altLang="en-US" dirty="0"/>
              <a:t>构建协作图</a:t>
            </a:r>
            <a:endParaRPr lang="zh-CN" altLang="en-US" dirty="0"/>
          </a:p>
        </p:txBody>
      </p:sp>
      <p:sp>
        <p:nvSpPr>
          <p:cNvPr id="54275" name="内容占位符 2"/>
          <p:cNvSpPr>
            <a:spLocks noGrp="1"/>
          </p:cNvSpPr>
          <p:nvPr>
            <p:ph idx="1"/>
          </p:nvPr>
        </p:nvSpPr>
        <p:spPr/>
        <p:txBody>
          <a:bodyPr vert="horz" wrap="square" lIns="91440" tIns="45720" rIns="91440" bIns="45720" anchor="t" anchorCtr="0"/>
          <a:p>
            <a:pPr eaLnBrk="1" hangingPunct="1"/>
            <a:r>
              <a:rPr lang="zh-CN" altLang="en-US" dirty="0">
                <a:solidFill>
                  <a:srgbClr val="FF0000"/>
                </a:solidFill>
              </a:rPr>
              <a:t>用例实现</a:t>
            </a:r>
            <a:r>
              <a:rPr lang="zh-CN" altLang="en-US" dirty="0"/>
              <a:t>分析是分析模型内部的一种协作，主要描述了如何根据分析类及其交互的分析对象来实现和执行一个具体的用例。</a:t>
            </a:r>
            <a:endParaRPr lang="en-US" altLang="zh-CN" dirty="0"/>
          </a:p>
          <a:p>
            <a:pPr eaLnBrk="1" hangingPunct="1"/>
            <a:r>
              <a:rPr lang="zh-CN" altLang="en-US" dirty="0"/>
              <a:t>用例实现包括</a:t>
            </a:r>
            <a:r>
              <a:rPr lang="zh-CN" altLang="en-US" dirty="0">
                <a:solidFill>
                  <a:srgbClr val="FF0000"/>
                </a:solidFill>
              </a:rPr>
              <a:t>事件流</a:t>
            </a:r>
            <a:r>
              <a:rPr lang="zh-CN" altLang="en-US" dirty="0"/>
              <a:t>的文本描述、反映参与者用例实现的分析的</a:t>
            </a:r>
            <a:r>
              <a:rPr lang="zh-CN" altLang="en-US" dirty="0">
                <a:solidFill>
                  <a:srgbClr val="FF0000"/>
                </a:solidFill>
              </a:rPr>
              <a:t>类图</a:t>
            </a:r>
            <a:r>
              <a:rPr lang="zh-CN" altLang="en-US" dirty="0"/>
              <a:t>以及按照分析对象的交互作用描述特定流实现或用例脚本的</a:t>
            </a:r>
            <a:r>
              <a:rPr lang="zh-CN" altLang="en-US" dirty="0">
                <a:solidFill>
                  <a:srgbClr val="FF0000"/>
                </a:solidFill>
              </a:rPr>
              <a:t>交互图</a:t>
            </a:r>
            <a:r>
              <a:rPr lang="zh-CN" altLang="en-US" dirty="0"/>
              <a:t>。</a:t>
            </a:r>
            <a:endParaRPr lang="en-US" altLang="zh-CN" dirty="0"/>
          </a:p>
          <a:p>
            <a:pPr eaLnBrk="1" hangingPunct="1"/>
            <a:r>
              <a:rPr lang="zh-CN" altLang="en-US" dirty="0"/>
              <a:t>用例实现侧重于</a:t>
            </a:r>
            <a:r>
              <a:rPr lang="zh-CN" altLang="en-US" dirty="0">
                <a:solidFill>
                  <a:srgbClr val="FF0000"/>
                </a:solidFill>
              </a:rPr>
              <a:t>功能性</a:t>
            </a:r>
            <a:r>
              <a:rPr lang="zh-CN" altLang="en-US" dirty="0"/>
              <a:t>需求。</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p:txBody>
          <a:bodyPr vert="horz" wrap="square" lIns="0" tIns="45720" rIns="0" bIns="0" anchor="b" anchorCtr="0"/>
          <a:p>
            <a:pPr eaLnBrk="1" hangingPunct="1"/>
            <a:r>
              <a:rPr lang="en-US" altLang="zh-CN" dirty="0"/>
              <a:t>8.1</a:t>
            </a:r>
            <a:r>
              <a:rPr lang="zh-CN" altLang="en-US" dirty="0"/>
              <a:t>面向对象分析</a:t>
            </a:r>
            <a:r>
              <a:rPr lang="zh-CN" altLang="en-US" dirty="0"/>
              <a:t>模型</a:t>
            </a:r>
            <a:endParaRPr lang="zh-CN" altLang="en-US" dirty="0"/>
          </a:p>
        </p:txBody>
      </p:sp>
      <p:sp>
        <p:nvSpPr>
          <p:cNvPr id="8195" name="内容占位符 2"/>
          <p:cNvSpPr>
            <a:spLocks noGrp="1"/>
          </p:cNvSpPr>
          <p:nvPr>
            <p:ph idx="1"/>
          </p:nvPr>
        </p:nvSpPr>
        <p:spPr/>
        <p:txBody>
          <a:bodyPr vert="horz" wrap="square" lIns="91440" tIns="45720" rIns="91440" bIns="45720" anchor="t" anchorCtr="0"/>
          <a:p>
            <a:pPr eaLnBrk="1" hangingPunct="1"/>
            <a:r>
              <a:rPr lang="zh-CN" altLang="zh-CN" dirty="0"/>
              <a:t>面向对象是一种的程序设计方法，或者说它是一种程序设计范型，其基本思想是使用对象、类、继承、封装、消息等基本概念来进行程序设计。</a:t>
            </a:r>
            <a:endParaRPr lang="en-US" altLang="zh-CN" dirty="0"/>
          </a:p>
          <a:p>
            <a:pPr eaLnBrk="1" hangingPunct="1"/>
            <a:r>
              <a:rPr lang="zh-CN" altLang="en-US" dirty="0"/>
              <a:t>面向对象方法学</a:t>
            </a:r>
            <a:endParaRPr lang="en-US" altLang="zh-CN" dirty="0"/>
          </a:p>
          <a:p>
            <a:pPr lvl="1" eaLnBrk="1" hangingPunct="1"/>
            <a:r>
              <a:rPr lang="zh-CN" altLang="en-US" dirty="0"/>
              <a:t>面向对象分析（</a:t>
            </a:r>
            <a:r>
              <a:rPr lang="en-US" altLang="zh-CN" dirty="0"/>
              <a:t>OOA</a:t>
            </a:r>
            <a:r>
              <a:rPr lang="zh-CN" altLang="en-US" dirty="0"/>
              <a:t>，</a:t>
            </a:r>
            <a:r>
              <a:rPr lang="en-US" altLang="zh-CN" dirty="0"/>
              <a:t>Object-Oriented Analysis</a:t>
            </a:r>
            <a:r>
              <a:rPr lang="zh-CN" altLang="en-US" dirty="0"/>
              <a:t>）是一种半形式化的规格说明技术。</a:t>
            </a:r>
            <a:endParaRPr lang="en-US" altLang="zh-CN" dirty="0"/>
          </a:p>
          <a:p>
            <a:pPr lvl="1" eaLnBrk="1" hangingPunct="1"/>
            <a:r>
              <a:rPr lang="zh-CN" altLang="en-US" dirty="0"/>
              <a:t>面向对象设计（</a:t>
            </a:r>
            <a:r>
              <a:rPr lang="en-US" altLang="zh-CN" dirty="0"/>
              <a:t>OOD</a:t>
            </a:r>
            <a:r>
              <a:rPr lang="zh-CN" altLang="en-US" dirty="0"/>
              <a:t>）</a:t>
            </a:r>
            <a:endParaRPr lang="en-US" altLang="zh-CN" dirty="0"/>
          </a:p>
          <a:p>
            <a:pPr lvl="1" eaLnBrk="1" hangingPunct="1"/>
            <a:r>
              <a:rPr lang="zh-CN" altLang="en-US" dirty="0"/>
              <a:t>面向对象实现</a:t>
            </a:r>
            <a:r>
              <a:rPr lang="en-US" altLang="zh-CN" dirty="0"/>
              <a:t>(OOP)</a:t>
            </a:r>
            <a:endParaRPr lang="en-US" altLang="zh-CN" dirty="0"/>
          </a:p>
          <a:p>
            <a:pPr lvl="1" eaLnBrk="1" hangingPunct="1"/>
            <a:r>
              <a:rPr lang="zh-CN" altLang="en-US" dirty="0"/>
              <a:t>面向对象测试</a:t>
            </a:r>
            <a:r>
              <a:rPr lang="en-US" altLang="zh-CN" dirty="0"/>
              <a:t>(OOT)</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标题 1"/>
          <p:cNvSpPr>
            <a:spLocks noGrp="1"/>
          </p:cNvSpPr>
          <p:nvPr>
            <p:ph type="title"/>
          </p:nvPr>
        </p:nvSpPr>
        <p:spPr/>
        <p:txBody>
          <a:bodyPr vert="horz" wrap="square" lIns="0" tIns="45720" rIns="0" bIns="0" anchor="b" anchorCtr="0"/>
          <a:p>
            <a:pPr eaLnBrk="1" hangingPunct="1"/>
            <a:r>
              <a:rPr lang="zh-CN" altLang="en-US" dirty="0"/>
              <a:t>构建协作图</a:t>
            </a:r>
            <a:endParaRPr lang="zh-CN" altLang="en-US" dirty="0"/>
          </a:p>
        </p:txBody>
      </p:sp>
      <p:sp>
        <p:nvSpPr>
          <p:cNvPr id="55299" name="内容占位符 2"/>
          <p:cNvSpPr>
            <a:spLocks noGrp="1"/>
          </p:cNvSpPr>
          <p:nvPr>
            <p:ph idx="1"/>
          </p:nvPr>
        </p:nvSpPr>
        <p:spPr/>
        <p:txBody>
          <a:bodyPr vert="horz" wrap="square" lIns="91440" tIns="45720" rIns="91440" bIns="45720" anchor="t" anchorCtr="0"/>
          <a:p>
            <a:pPr eaLnBrk="1" hangingPunct="1"/>
            <a:r>
              <a:rPr lang="zh-CN" altLang="en-US" dirty="0"/>
              <a:t>当</a:t>
            </a:r>
            <a:r>
              <a:rPr lang="zh-CN" altLang="en-US" dirty="0">
                <a:solidFill>
                  <a:srgbClr val="FF0000"/>
                </a:solidFill>
              </a:rPr>
              <a:t>参与者</a:t>
            </a:r>
            <a:r>
              <a:rPr lang="zh-CN" altLang="en-US" dirty="0"/>
              <a:t>向系统发送某种形式的消息而激活用例时，开始执行该用例中的动作序列。</a:t>
            </a:r>
            <a:endParaRPr lang="en-US" altLang="zh-CN" dirty="0"/>
          </a:p>
          <a:p>
            <a:pPr eaLnBrk="1" hangingPunct="1"/>
            <a:r>
              <a:rPr lang="zh-CN" altLang="en-US" dirty="0">
                <a:solidFill>
                  <a:srgbClr val="FF0000"/>
                </a:solidFill>
              </a:rPr>
              <a:t>边界类对象</a:t>
            </a:r>
            <a:r>
              <a:rPr lang="zh-CN" altLang="en-US" dirty="0"/>
              <a:t>将接收来自参与者的消息。</a:t>
            </a:r>
            <a:endParaRPr lang="en-US" altLang="zh-CN" dirty="0"/>
          </a:p>
          <a:p>
            <a:pPr eaLnBrk="1" hangingPunct="1"/>
            <a:r>
              <a:rPr lang="zh-CN" altLang="en-US" dirty="0">
                <a:solidFill>
                  <a:srgbClr val="FF0000"/>
                </a:solidFill>
              </a:rPr>
              <a:t>边界对象</a:t>
            </a:r>
            <a:r>
              <a:rPr lang="zh-CN" altLang="en-US" dirty="0"/>
              <a:t>向其他对象发送一个消息，并使有关对象与之交互从而实现该用例。</a:t>
            </a:r>
            <a:endParaRPr lang="en-US" altLang="zh-CN" dirty="0"/>
          </a:p>
          <a:p>
            <a:pPr eaLnBrk="1" hangingPunct="1"/>
            <a:r>
              <a:rPr lang="zh-CN" altLang="en-US" dirty="0"/>
              <a:t>在分析阶段，通常使用协作图类描述用例的实现。</a:t>
            </a:r>
            <a:endParaRPr lang="en-US" altLang="zh-CN" dirty="0"/>
          </a:p>
          <a:p>
            <a:pPr eaLnBrk="1" hangingPunct="1"/>
            <a:r>
              <a:rPr lang="zh-CN" altLang="en-US" dirty="0">
                <a:solidFill>
                  <a:srgbClr val="FF0000"/>
                </a:solidFill>
              </a:rPr>
              <a:t>协作图</a:t>
            </a:r>
            <a:r>
              <a:rPr lang="zh-CN" altLang="en-US" dirty="0"/>
              <a:t>又称为</a:t>
            </a:r>
            <a:r>
              <a:rPr lang="zh-CN" altLang="en-US" dirty="0">
                <a:solidFill>
                  <a:srgbClr val="FF0000"/>
                </a:solidFill>
              </a:rPr>
              <a:t>通信图</a:t>
            </a:r>
            <a:r>
              <a:rPr lang="zh-CN" altLang="en-US" dirty="0"/>
              <a:t>，是以图或网络格式描述对象交互，其中对象可以置于图中任何位置。</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322" name="Picture 2" descr="5"/>
          <p:cNvPicPr>
            <a:picLocks noChangeAspect="1"/>
          </p:cNvPicPr>
          <p:nvPr/>
        </p:nvPicPr>
        <p:blipFill>
          <a:blip r:embed="rId1"/>
          <a:stretch>
            <a:fillRect/>
          </a:stretch>
        </p:blipFill>
        <p:spPr>
          <a:xfrm>
            <a:off x="0" y="28575"/>
            <a:ext cx="9144000" cy="6829425"/>
          </a:xfrm>
          <a:prstGeom prst="rect">
            <a:avLst/>
          </a:prstGeom>
          <a:noFill/>
          <a:ln w="9525">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704850"/>
            <a:ext cx="8229600" cy="859155"/>
          </a:xfrm>
        </p:spPr>
        <p:txBody>
          <a:bodyPr vert="horz" wrap="square" lIns="0" tIns="45720" rIns="0" bIns="0" numCol="1" anchor="b"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tabLst>
                <a:tab pos="1253490" algn="l"/>
              </a:tabLst>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处理销售协作流</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57347" name="内容占位符 2"/>
          <p:cNvSpPr>
            <a:spLocks noGrp="1"/>
          </p:cNvSpPr>
          <p:nvPr>
            <p:ph idx="1"/>
          </p:nvPr>
        </p:nvSpPr>
        <p:spPr/>
        <p:txBody>
          <a:bodyPr vert="horz" wrap="square" lIns="91440" tIns="45720" rIns="91440" bIns="45720" anchor="t" anchorCtr="0"/>
          <a:p>
            <a:pPr eaLnBrk="1" hangingPunct="1"/>
            <a:r>
              <a:rPr lang="zh-CN" altLang="en-US" dirty="0"/>
              <a:t>收银员通过处理销售商品界面发起一次销售，控制类创建一个销售类；</a:t>
            </a:r>
            <a:endParaRPr lang="zh-CN" altLang="en-US" dirty="0"/>
          </a:p>
          <a:p>
            <a:pPr eaLnBrk="1" hangingPunct="1"/>
            <a:r>
              <a:rPr lang="zh-CN" altLang="en-US" dirty="0"/>
              <a:t>收银员逐个输入商品，销售类创建商品，并放入销售列表中；</a:t>
            </a:r>
            <a:endParaRPr lang="zh-CN" altLang="en-US" dirty="0"/>
          </a:p>
          <a:p>
            <a:pPr eaLnBrk="1" hangingPunct="1"/>
            <a:r>
              <a:rPr lang="zh-CN" altLang="en-US" dirty="0"/>
              <a:t>控制类要求计算商品总价，收银员请求顾客付款，控制类委派销售类创建一个支付。</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1"/>
          <p:cNvSpPr>
            <a:spLocks noGrp="1"/>
          </p:cNvSpPr>
          <p:nvPr>
            <p:ph type="title"/>
          </p:nvPr>
        </p:nvSpPr>
        <p:spPr/>
        <p:txBody>
          <a:bodyPr vert="horz" wrap="square" lIns="0" tIns="45720" rIns="0" bIns="0" anchor="b" anchorCtr="0"/>
          <a:p>
            <a:pPr eaLnBrk="1" hangingPunct="1"/>
            <a:r>
              <a:rPr lang="zh-CN" altLang="en-US" dirty="0"/>
              <a:t>构建包图</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分析包描述了对分析模型的制品进行组织的方式，它可以包括分析类、用例实现及其他分析。</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分析包应是有强内聚性与低耦合性，具有以下特点：</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分析包可以表示对分析内容的分割。</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在统一过程中，服务的概念是由服务包支持的。服务包在按照系统提供的服务而组织的分析包层次结构中处于较低层。服务包包含了一组活动相关的类，服务包不可分割。</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在实现用例时，可能会有一个或多个服务包参与其实现。服务包相对独立，可以复用。</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包图用于描述系统的逻辑架构</a:t>
            </a: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层、子系统、包等。</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包用一大一小两个矩形组合而成。如果内部显示了其成员，则包名称标在上面的小矩形内，否则，可以标在包内。</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5000" b="0" i="0" u="none" strike="noStrike" kern="1200" cap="none" spc="0" normalizeH="0" baseline="0" noProof="0" dirty="0" smtClean="0">
                <a:ln>
                  <a:noFill/>
                </a:ln>
                <a:solidFill>
                  <a:schemeClr val="tx2"/>
                </a:solidFill>
                <a:effectLst/>
                <a:uLnTx/>
                <a:uFillTx/>
                <a:latin typeface="+mj-lt"/>
                <a:ea typeface="+mj-ea"/>
                <a:cs typeface="+mj-cs"/>
              </a:rPr>
              <a:t>UML</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包图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59395" name="Picture 2"/>
          <p:cNvPicPr>
            <a:picLocks noChangeAspect="1"/>
          </p:cNvPicPr>
          <p:nvPr/>
        </p:nvPicPr>
        <p:blipFill>
          <a:blip r:embed="rId1"/>
          <a:stretch>
            <a:fillRect/>
          </a:stretch>
        </p:blipFill>
        <p:spPr>
          <a:xfrm>
            <a:off x="1214438" y="2928938"/>
            <a:ext cx="6013450" cy="1928812"/>
          </a:xfrm>
          <a:prstGeom prst="rect">
            <a:avLst/>
          </a:prstGeom>
          <a:noFill/>
          <a:ln w="9525">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标题 1"/>
          <p:cNvSpPr>
            <a:spLocks noGrp="1"/>
          </p:cNvSpPr>
          <p:nvPr>
            <p:ph type="title"/>
          </p:nvPr>
        </p:nvSpPr>
        <p:spPr/>
        <p:txBody>
          <a:bodyPr vert="horz" wrap="square" lIns="0" tIns="45720" rIns="0" bIns="0" anchor="b" anchorCtr="0"/>
          <a:p>
            <a:pPr eaLnBrk="1" hangingPunct="1"/>
            <a:r>
              <a:rPr lang="zh-CN" altLang="en-US" dirty="0"/>
              <a:t>逻辑架构</a:t>
            </a:r>
            <a:endParaRPr lang="zh-CN" altLang="en-US" dirty="0"/>
          </a:p>
        </p:txBody>
      </p:sp>
      <p:sp>
        <p:nvSpPr>
          <p:cNvPr id="60419" name="内容占位符 2"/>
          <p:cNvSpPr>
            <a:spLocks noGrp="1"/>
          </p:cNvSpPr>
          <p:nvPr>
            <p:ph idx="1"/>
          </p:nvPr>
        </p:nvSpPr>
        <p:spPr/>
        <p:txBody>
          <a:bodyPr vert="horz" wrap="square" lIns="91440" tIns="45720" rIns="91440" bIns="45720" anchor="t" anchorCtr="0"/>
          <a:p>
            <a:pPr eaLnBrk="1" hangingPunct="1"/>
            <a:r>
              <a:rPr lang="zh-CN" altLang="en-US" dirty="0"/>
              <a:t>逻辑架构是类的宏观组织结构，它将类组织为包、子系统和层等。</a:t>
            </a:r>
            <a:endParaRPr lang="en-US" altLang="zh-CN" dirty="0"/>
          </a:p>
          <a:p>
            <a:pPr eaLnBrk="1" hangingPunct="1"/>
            <a:r>
              <a:rPr lang="zh-CN" altLang="en-US" dirty="0"/>
              <a:t>层是对类、包或子系统的甚为粗粒度的分组，是有对系统主要方面加以内聚的职责。</a:t>
            </a:r>
            <a:endParaRPr lang="zh-CN" altLang="en-US" dirty="0"/>
          </a:p>
          <a:p>
            <a:pPr eaLnBrk="1" hangingPunct="1"/>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分层逻辑架构</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61443" name="Picture 2"/>
          <p:cNvPicPr>
            <a:picLocks noChangeAspect="1"/>
          </p:cNvPicPr>
          <p:nvPr/>
        </p:nvPicPr>
        <p:blipFill>
          <a:blip r:embed="rId1"/>
          <a:stretch>
            <a:fillRect/>
          </a:stretch>
        </p:blipFill>
        <p:spPr>
          <a:xfrm>
            <a:off x="1428750" y="2071688"/>
            <a:ext cx="4781550" cy="4357687"/>
          </a:xfrm>
          <a:prstGeom prst="rect">
            <a:avLst/>
          </a:prstGeom>
          <a:noFill/>
          <a:ln w="9525">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标题 1"/>
          <p:cNvSpPr>
            <a:spLocks noGrp="1"/>
          </p:cNvSpPr>
          <p:nvPr>
            <p:ph type="title"/>
          </p:nvPr>
        </p:nvSpPr>
        <p:spPr/>
        <p:txBody>
          <a:bodyPr vert="horz" wrap="square" lIns="0" tIns="45720" rIns="0" bIns="0" anchor="b" anchorCtr="0"/>
          <a:p>
            <a:pPr eaLnBrk="1" hangingPunct="1"/>
            <a:r>
              <a:rPr lang="en-US" altLang="zh-CN" b="1" dirty="0"/>
              <a:t>8.5 </a:t>
            </a:r>
            <a:r>
              <a:rPr lang="zh-CN" altLang="en-US" b="1" dirty="0"/>
              <a:t>软件的交互行为</a:t>
            </a:r>
            <a:r>
              <a:rPr lang="zh-CN" altLang="en-US" b="1" dirty="0"/>
              <a:t>分析</a:t>
            </a:r>
            <a:endParaRPr lang="zh-CN" altLang="en-US" b="1" dirty="0"/>
          </a:p>
        </p:txBody>
      </p:sp>
      <p:sp>
        <p:nvSpPr>
          <p:cNvPr id="64515" name="内容占位符 2"/>
          <p:cNvSpPr>
            <a:spLocks noGrp="1"/>
          </p:cNvSpPr>
          <p:nvPr>
            <p:ph idx="1"/>
          </p:nvPr>
        </p:nvSpPr>
        <p:spPr/>
        <p:txBody>
          <a:bodyPr vert="horz" wrap="square" lIns="91440" tIns="45720" rIns="91440" bIns="45720" anchor="t" anchorCtr="0"/>
          <a:p>
            <a:pPr eaLnBrk="1" hangingPunct="1"/>
            <a:r>
              <a:rPr lang="zh-CN" altLang="en-US" dirty="0"/>
              <a:t>行为模型显示了软件如何对外部事件或激励做出响应。要生成行为模型，分析师必须按如下步骤进行：</a:t>
            </a:r>
            <a:endParaRPr lang="zh-CN" altLang="en-US" dirty="0"/>
          </a:p>
          <a:p>
            <a:pPr lvl="1" eaLnBrk="1" hangingPunct="1"/>
            <a:r>
              <a:rPr lang="zh-CN" altLang="en-US" dirty="0"/>
              <a:t>评估所有的用例，以使得完成理解系统内的交互序列。</a:t>
            </a:r>
            <a:endParaRPr lang="zh-CN" altLang="en-US" dirty="0"/>
          </a:p>
          <a:p>
            <a:pPr lvl="1" eaLnBrk="1" hangingPunct="1"/>
            <a:r>
              <a:rPr lang="zh-CN" altLang="en-US" dirty="0"/>
              <a:t>识别驱动交互序列的事件，并理解这些事件如何和具体的类相互关联。</a:t>
            </a:r>
            <a:endParaRPr lang="zh-CN" altLang="en-US" dirty="0"/>
          </a:p>
          <a:p>
            <a:pPr lvl="1" eaLnBrk="1" hangingPunct="1"/>
            <a:r>
              <a:rPr lang="zh-CN" altLang="en-US" dirty="0"/>
              <a:t>为每个用例生产序列。</a:t>
            </a:r>
            <a:endParaRPr lang="zh-CN" altLang="en-US" dirty="0"/>
          </a:p>
          <a:p>
            <a:pPr lvl="1" eaLnBrk="1" hangingPunct="1"/>
            <a:r>
              <a:rPr lang="zh-CN" altLang="en-US" dirty="0"/>
              <a:t>创建系统状态图。</a:t>
            </a:r>
            <a:endParaRPr lang="zh-CN" altLang="en-US" dirty="0"/>
          </a:p>
          <a:p>
            <a:pPr lvl="1" eaLnBrk="1" hangingPunct="1"/>
            <a:r>
              <a:rPr lang="zh-CN" altLang="en-US" dirty="0"/>
              <a:t>评估行为模型以验证准确性和一致性。</a:t>
            </a:r>
            <a:endParaRPr lang="zh-CN" altLang="en-US" dirty="0"/>
          </a:p>
          <a:p>
            <a:pPr eaLnBrk="1" hangingPunct="1"/>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标题 1"/>
          <p:cNvSpPr>
            <a:spLocks noGrp="1"/>
          </p:cNvSpPr>
          <p:nvPr>
            <p:ph type="title"/>
          </p:nvPr>
        </p:nvSpPr>
        <p:spPr/>
        <p:txBody>
          <a:bodyPr vert="horz" wrap="square" lIns="0" tIns="45720" rIns="0" bIns="0" anchor="b" anchorCtr="0"/>
          <a:p>
            <a:pPr eaLnBrk="1" hangingPunct="1"/>
            <a:r>
              <a:rPr lang="en-US" altLang="zh-CN" dirty="0"/>
              <a:t>8.5.1</a:t>
            </a:r>
            <a:r>
              <a:rPr lang="zh-CN" altLang="en-US" dirty="0"/>
              <a:t>建立</a:t>
            </a:r>
            <a:r>
              <a:rPr lang="zh-CN" altLang="en-US" dirty="0"/>
              <a:t>软件顺序图</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rgbClr val="FF0000"/>
                </a:solidFill>
                <a:effectLst/>
                <a:uLnTx/>
                <a:uFillTx/>
                <a:latin typeface="+mn-lt"/>
                <a:ea typeface="+mn-ea"/>
                <a:cs typeface="+mn-cs"/>
              </a:rPr>
              <a:t>软件顺序图</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Software Sequence </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Diagram,SSD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）是为了阐述与讨论系统相关的输入和输出事件而快速、简单地创建的制品。</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它们是</a:t>
            </a:r>
            <a:r>
              <a:rPr kumimoji="0" lang="zh-CN" altLang="en-US" sz="2600" b="0" i="0" u="none" strike="noStrike" kern="1200" cap="none" spc="0" normalizeH="0" baseline="0" noProof="0" dirty="0" smtClean="0">
                <a:ln>
                  <a:noFill/>
                </a:ln>
                <a:solidFill>
                  <a:srgbClr val="FF0000"/>
                </a:solidFill>
                <a:effectLst/>
                <a:uLnTx/>
                <a:uFillTx/>
                <a:latin typeface="+mn-lt"/>
                <a:ea typeface="+mn-ea"/>
                <a:cs typeface="+mn-cs"/>
              </a:rPr>
              <a:t>操作契约</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和重要对象设计的输入。</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rgbClr val="FF0000"/>
                </a:solidFill>
                <a:effectLst/>
                <a:uLnTx/>
                <a:uFillTx/>
                <a:latin typeface="+mn-lt"/>
                <a:ea typeface="+mn-ea"/>
                <a:cs typeface="+mn-cs"/>
              </a:rPr>
              <a:t>用例文本</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及其所示的系统事件是创建</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SSD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的输入。</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SSD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展示了直接与系统交互的</a:t>
            </a:r>
            <a:r>
              <a:rPr kumimoji="0" lang="zh-CN" altLang="en-US" sz="2600" b="0" i="0" u="none" strike="noStrike" kern="1200" cap="none" spc="0" normalizeH="0" baseline="0" noProof="0" dirty="0" smtClean="0">
                <a:ln>
                  <a:noFill/>
                </a:ln>
                <a:solidFill>
                  <a:srgbClr val="FF0000"/>
                </a:solidFill>
                <a:effectLst/>
                <a:uLnTx/>
                <a:uFillTx/>
                <a:latin typeface="+mn-lt"/>
                <a:ea typeface="+mn-ea"/>
                <a:cs typeface="+mn-cs"/>
              </a:rPr>
              <a:t>外部参与者</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，系统以及由参与者发起的系统事件。</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SSD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可以用</a:t>
            </a:r>
            <a:r>
              <a:rPr kumimoji="0" lang="en-US" sz="2600" b="0" i="0" u="none" strike="noStrike" kern="1200" cap="none" spc="0" normalizeH="0" baseline="0" noProof="0" dirty="0" smtClean="0">
                <a:ln>
                  <a:noFill/>
                </a:ln>
                <a:solidFill>
                  <a:srgbClr val="FF0000"/>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rgbClr val="FF0000"/>
                </a:solidFill>
                <a:effectLst/>
                <a:uLnTx/>
                <a:uFillTx/>
                <a:latin typeface="+mn-lt"/>
                <a:ea typeface="+mn-ea"/>
                <a:cs typeface="+mn-cs"/>
              </a:rPr>
              <a:t>顺序图</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的形式表示，用以阐述外部参与者到系统的</a:t>
            </a:r>
            <a:r>
              <a:rPr kumimoji="0" lang="zh-CN" altLang="en-US" sz="2600" b="0" i="0" u="none" strike="noStrike" kern="1200" cap="none" spc="0" normalizeH="0" baseline="0" noProof="0" dirty="0" smtClean="0">
                <a:ln>
                  <a:noFill/>
                </a:ln>
                <a:solidFill>
                  <a:srgbClr val="FF0000"/>
                </a:solidFill>
                <a:effectLst/>
                <a:uLnTx/>
                <a:uFillTx/>
                <a:latin typeface="+mn-lt"/>
                <a:ea typeface="+mn-ea"/>
                <a:cs typeface="+mn-cs"/>
              </a:rPr>
              <a:t>事件</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rgbClr val="FF0000"/>
                </a:solidFill>
                <a:effectLst/>
                <a:uLnTx/>
                <a:uFillTx/>
                <a:latin typeface="+mn-lt"/>
                <a:ea typeface="+mn-ea"/>
                <a:cs typeface="+mn-cs"/>
              </a:rPr>
              <a:t>系统事件</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就是将系统看作黑盒，参与者为完成功能而向系统发出的事件。</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处理一次销售用例的</a:t>
            </a:r>
            <a:r>
              <a:rPr kumimoji="0" lang="en-US" altLang="zh-CN" sz="5000" b="0" i="0" u="none" strike="noStrike" kern="1200" cap="none" spc="0" normalizeH="0" baseline="0" noProof="0" dirty="0" smtClean="0">
                <a:ln>
                  <a:noFill/>
                </a:ln>
                <a:solidFill>
                  <a:schemeClr val="tx2"/>
                </a:solidFill>
                <a:effectLst/>
                <a:uLnTx/>
                <a:uFillTx/>
                <a:latin typeface="+mj-lt"/>
                <a:ea typeface="+mj-ea"/>
                <a:cs typeface="+mj-cs"/>
              </a:rPr>
              <a:t>SSD</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66563" name="Picture 2"/>
          <p:cNvPicPr>
            <a:picLocks noChangeAspect="1"/>
          </p:cNvPicPr>
          <p:nvPr/>
        </p:nvPicPr>
        <p:blipFill>
          <a:blip r:embed="rId1"/>
          <a:stretch>
            <a:fillRect/>
          </a:stretch>
        </p:blipFill>
        <p:spPr>
          <a:xfrm>
            <a:off x="1571625" y="2000250"/>
            <a:ext cx="4500563" cy="4406900"/>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1"/>
          <p:cNvSpPr>
            <a:spLocks noGrp="1"/>
          </p:cNvSpPr>
          <p:nvPr>
            <p:ph type="title"/>
          </p:nvPr>
        </p:nvSpPr>
        <p:spPr>
          <a:xfrm>
            <a:off x="457200" y="704850"/>
            <a:ext cx="8229600" cy="920750"/>
          </a:xfrm>
        </p:spPr>
        <p:txBody>
          <a:bodyPr vert="horz" wrap="square" lIns="0" tIns="45720" rIns="0" bIns="0" anchor="b" anchorCtr="0"/>
          <a:p>
            <a:pPr eaLnBrk="1" hangingPunct="1"/>
            <a:r>
              <a:rPr lang="zh-CN" altLang="en-US" b="1" dirty="0"/>
              <a:t>面向对象</a:t>
            </a:r>
            <a:r>
              <a:rPr lang="zh-CN" altLang="en-US" b="1" dirty="0"/>
              <a:t>分析模型</a:t>
            </a:r>
            <a:endParaRPr lang="zh-CN" altLang="en-US" dirty="0"/>
          </a:p>
        </p:txBody>
      </p:sp>
      <p:sp>
        <p:nvSpPr>
          <p:cNvPr id="9219" name="内容占位符 2"/>
          <p:cNvSpPr>
            <a:spLocks noGrp="1"/>
          </p:cNvSpPr>
          <p:nvPr>
            <p:ph idx="1"/>
          </p:nvPr>
        </p:nvSpPr>
        <p:spPr/>
        <p:txBody>
          <a:bodyPr vert="horz" wrap="square" lIns="91440" tIns="45720" rIns="91440" bIns="45720" anchor="t" anchorCtr="0"/>
          <a:p>
            <a:pPr eaLnBrk="1" hangingPunct="1"/>
            <a:r>
              <a:rPr lang="zh-CN" altLang="en-US" dirty="0"/>
              <a:t>面向对象模型用于理解领域问题，对象分析阶段建立这些模型，设计阶段精化这些模型</a:t>
            </a:r>
            <a:endParaRPr lang="en-US" altLang="zh-CN" dirty="0"/>
          </a:p>
          <a:p>
            <a:pPr eaLnBrk="1" hangingPunct="1"/>
            <a:r>
              <a:rPr lang="zh-CN" altLang="en-US" dirty="0"/>
              <a:t>模型对象的模型有：</a:t>
            </a:r>
            <a:endParaRPr lang="en-US" altLang="zh-CN" dirty="0"/>
          </a:p>
          <a:p>
            <a:pPr lvl="1" eaLnBrk="1" hangingPunct="1"/>
            <a:r>
              <a:rPr lang="zh-CN" altLang="en-US" dirty="0"/>
              <a:t>用例模型：指明了系统应该“做什么”，即系统的功能</a:t>
            </a:r>
            <a:endParaRPr lang="en-US" altLang="zh-CN" dirty="0"/>
          </a:p>
          <a:p>
            <a:pPr lvl="1" eaLnBrk="1" hangingPunct="1"/>
            <a:r>
              <a:rPr lang="zh-CN" altLang="en-US" dirty="0"/>
              <a:t>逻辑模型：描述系统的逻辑组成，包括对象模型、类模型和包模型</a:t>
            </a:r>
            <a:endParaRPr lang="en-US" altLang="zh-CN" dirty="0"/>
          </a:p>
          <a:p>
            <a:pPr lvl="1" eaLnBrk="1" hangingPunct="1"/>
            <a:r>
              <a:rPr lang="zh-CN" altLang="en-US" dirty="0"/>
              <a:t>交互模型：描述系统中对象的交互及其行为，规定在何种状态下，接受什么事件的触发而“做什么”</a:t>
            </a:r>
            <a:endParaRPr lang="en-US" altLang="zh-CN" dirty="0"/>
          </a:p>
          <a:p>
            <a:pPr lvl="1" eaLnBrk="1" hangingPunct="1"/>
            <a:r>
              <a:rPr lang="zh-CN" altLang="en-US" dirty="0"/>
              <a:t>实现模型：描绘系统实现的构件组成和依赖关系</a:t>
            </a:r>
            <a:endParaRPr lang="en-US" altLang="zh-CN" dirty="0"/>
          </a:p>
          <a:p>
            <a:pPr lvl="1" eaLnBrk="1" hangingPunct="1"/>
            <a:r>
              <a:rPr lang="zh-CN" altLang="en-US" dirty="0"/>
              <a:t>部署模型：描述硬件组成及其组件映射。</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标题 1"/>
          <p:cNvSpPr>
            <a:spLocks noGrp="1"/>
          </p:cNvSpPr>
          <p:nvPr>
            <p:ph type="title"/>
          </p:nvPr>
        </p:nvSpPr>
        <p:spPr/>
        <p:txBody>
          <a:bodyPr vert="horz" wrap="square" lIns="0" tIns="45720" rIns="0" bIns="0" anchor="b" anchorCtr="0"/>
          <a:p>
            <a:pPr eaLnBrk="1" hangingPunct="1"/>
            <a:r>
              <a:rPr lang="en-US" altLang="zh-CN" dirty="0"/>
              <a:t>8.5.2</a:t>
            </a:r>
            <a:r>
              <a:rPr lang="zh-CN" altLang="en-US" dirty="0"/>
              <a:t>建立操作契约</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操作契约使用前置条件和后置条件的形式，详细和精确描述领域模型中的对象的变化，并作为系统操作的结果。</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操作契约的主要输入是</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SSD</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中确定的系统操作、领域模型和领域专家的见解。</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操作契约四部分：</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操作是指操作的名称和参数</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交叉引用是指会发生此操作的用例</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前置条件是指执行操作之前对系统领域模型对象状态的假设</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后置条件是指完成操作后，领域模型对象的状态</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标题 1"/>
          <p:cNvSpPr>
            <a:spLocks noGrp="1"/>
          </p:cNvSpPr>
          <p:nvPr>
            <p:ph type="title"/>
          </p:nvPr>
        </p:nvSpPr>
        <p:spPr/>
        <p:txBody>
          <a:bodyPr vert="horz" wrap="square" lIns="0" tIns="45720" rIns="0" bIns="0" anchor="b" anchorCtr="0"/>
          <a:p>
            <a:pPr eaLnBrk="1" hangingPunct="1"/>
            <a:r>
              <a:rPr lang="zh-CN" altLang="en-US" dirty="0"/>
              <a:t>后置条件</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后置条件（</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Post Condition</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）描述了领域模型内对象状态的变化。</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领域模型状态变化包括创建</a:t>
            </a:r>
            <a:r>
              <a:rPr lang="zh-CN" altLang="en-US" dirty="0">
                <a:sym typeface="+mn-ea"/>
              </a:rPr>
              <a:t>实例</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、形成或消除关联以及改变属性。</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后置条件不是在操作过程中执行的活动，相反，它们是对领域模型对象的观察结果。</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后置条件可以分为三种类型：</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创建或删除实例</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属性值的变化</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形成或消除关联</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标题 1"/>
          <p:cNvSpPr>
            <a:spLocks noGrp="1"/>
          </p:cNvSpPr>
          <p:nvPr>
            <p:ph type="title"/>
          </p:nvPr>
        </p:nvSpPr>
        <p:spPr/>
        <p:txBody>
          <a:bodyPr vert="horz" wrap="square" lIns="0" tIns="45720" rIns="0" bIns="0" anchor="b" anchorCtr="0"/>
          <a:p>
            <a:pPr eaLnBrk="1" hangingPunct="1"/>
            <a:r>
              <a:rPr lang="zh-CN" altLang="en-US" dirty="0"/>
              <a:t>操作</a:t>
            </a:r>
            <a:r>
              <a:rPr lang="en-US" altLang="zh-CN" dirty="0"/>
              <a:t>enterItem</a:t>
            </a:r>
            <a:r>
              <a:rPr lang="zh-CN" altLang="en-US" dirty="0"/>
              <a:t>的契约</a:t>
            </a:r>
            <a:endParaRPr lang="zh-CN" altLang="en-US" dirty="0"/>
          </a:p>
        </p:txBody>
      </p:sp>
      <p:sp>
        <p:nvSpPr>
          <p:cNvPr id="69635" name="内容占位符 2"/>
          <p:cNvSpPr>
            <a:spLocks noGrp="1"/>
          </p:cNvSpPr>
          <p:nvPr>
            <p:ph idx="1"/>
          </p:nvPr>
        </p:nvSpPr>
        <p:spPr/>
        <p:txBody>
          <a:bodyPr vert="horz" wrap="square" lIns="91440" tIns="45720" rIns="91440" bIns="45720" anchor="t" anchorCtr="0"/>
          <a:p>
            <a:pPr eaLnBrk="1" hangingPunct="1"/>
            <a:r>
              <a:rPr lang="zh-CN" altLang="en-US" b="1" dirty="0"/>
              <a:t>操作名称</a:t>
            </a:r>
            <a:r>
              <a:rPr lang="zh-CN" altLang="en-US" dirty="0"/>
              <a:t>：</a:t>
            </a:r>
            <a:r>
              <a:rPr lang="en-US" altLang="zh-CN" dirty="0"/>
              <a:t>enterItem(id,quantity)</a:t>
            </a:r>
            <a:endParaRPr lang="zh-CN" altLang="en-US" dirty="0"/>
          </a:p>
          <a:p>
            <a:pPr eaLnBrk="1" hangingPunct="1"/>
            <a:r>
              <a:rPr lang="zh-CN" altLang="en-US" b="1" dirty="0"/>
              <a:t>交叉引用</a:t>
            </a:r>
            <a:r>
              <a:rPr lang="zh-CN" altLang="en-US" dirty="0"/>
              <a:t>：处理销售用例</a:t>
            </a:r>
            <a:endParaRPr lang="zh-CN" altLang="en-US" dirty="0"/>
          </a:p>
          <a:p>
            <a:pPr eaLnBrk="1" hangingPunct="1"/>
            <a:r>
              <a:rPr lang="zh-CN" altLang="en-US" b="1" dirty="0"/>
              <a:t>前置条件</a:t>
            </a:r>
            <a:r>
              <a:rPr lang="zh-CN" altLang="en-US" dirty="0"/>
              <a:t>：正在进行的销售</a:t>
            </a:r>
            <a:endParaRPr lang="zh-CN" altLang="en-US" dirty="0"/>
          </a:p>
          <a:p>
            <a:pPr eaLnBrk="1" hangingPunct="1"/>
            <a:r>
              <a:rPr lang="zh-CN" altLang="en-US" b="1" dirty="0"/>
              <a:t>后置条件</a:t>
            </a:r>
            <a:r>
              <a:rPr lang="zh-CN" altLang="en-US" dirty="0"/>
              <a:t>：</a:t>
            </a:r>
            <a:endParaRPr lang="en-US" altLang="zh-CN" dirty="0"/>
          </a:p>
          <a:p>
            <a:pPr lvl="1" eaLnBrk="1" hangingPunct="1"/>
            <a:r>
              <a:rPr lang="zh-CN" altLang="en-US" dirty="0"/>
              <a:t>（</a:t>
            </a:r>
            <a:r>
              <a:rPr lang="en-US" altLang="zh-CN" dirty="0"/>
              <a:t>1</a:t>
            </a:r>
            <a:r>
              <a:rPr lang="zh-CN" altLang="en-US" dirty="0"/>
              <a:t>）创建了</a:t>
            </a:r>
            <a:r>
              <a:rPr lang="en-US" altLang="zh-CN" dirty="0"/>
              <a:t>SaleLineItem</a:t>
            </a:r>
            <a:r>
              <a:rPr lang="zh-CN" altLang="en-US" dirty="0"/>
              <a:t>的实例（创建</a:t>
            </a:r>
            <a:r>
              <a:rPr lang="zh-CN" altLang="en-US" dirty="0">
                <a:sym typeface="+mn-ea"/>
              </a:rPr>
              <a:t>实例</a:t>
            </a:r>
            <a:r>
              <a:rPr lang="zh-CN" altLang="en-US" dirty="0"/>
              <a:t>）</a:t>
            </a:r>
            <a:endParaRPr lang="zh-CN" altLang="en-US" dirty="0"/>
          </a:p>
          <a:p>
            <a:pPr lvl="1" eaLnBrk="1" hangingPunct="1"/>
            <a:r>
              <a:rPr lang="zh-CN" altLang="en-US" dirty="0"/>
              <a:t>（</a:t>
            </a:r>
            <a:r>
              <a:rPr lang="en-US" altLang="zh-CN" dirty="0"/>
              <a:t>2</a:t>
            </a:r>
            <a:r>
              <a:rPr lang="zh-CN" altLang="en-US" dirty="0"/>
              <a:t>）</a:t>
            </a:r>
            <a:r>
              <a:rPr lang="en-US" altLang="zh-CN" dirty="0"/>
              <a:t>SaleLineItem</a:t>
            </a:r>
            <a:r>
              <a:rPr lang="zh-CN" altLang="en-US" dirty="0"/>
              <a:t>与当前</a:t>
            </a:r>
            <a:r>
              <a:rPr lang="en-US" altLang="zh-CN" dirty="0"/>
              <a:t>Sale</a:t>
            </a:r>
            <a:r>
              <a:rPr lang="zh-CN" altLang="en-US" dirty="0"/>
              <a:t>关联（形成关联）</a:t>
            </a:r>
            <a:endParaRPr lang="zh-CN" altLang="en-US" dirty="0"/>
          </a:p>
          <a:p>
            <a:pPr lvl="1" eaLnBrk="1" hangingPunct="1"/>
            <a:r>
              <a:rPr lang="zh-CN" altLang="en-US" dirty="0"/>
              <a:t>（</a:t>
            </a:r>
            <a:r>
              <a:rPr lang="en-US" altLang="zh-CN" dirty="0"/>
              <a:t>3</a:t>
            </a:r>
            <a:r>
              <a:rPr lang="zh-CN" altLang="en-US" dirty="0"/>
              <a:t>）</a:t>
            </a:r>
            <a:r>
              <a:rPr lang="en-US" altLang="zh-CN" dirty="0"/>
              <a:t>SaleLineItem.quantity</a:t>
            </a:r>
            <a:r>
              <a:rPr lang="zh-CN" altLang="en-US" dirty="0"/>
              <a:t>赋值为</a:t>
            </a:r>
            <a:r>
              <a:rPr lang="en-US" altLang="zh-CN" dirty="0"/>
              <a:t>quantity(</a:t>
            </a:r>
            <a:r>
              <a:rPr lang="zh-CN" altLang="en-US" dirty="0"/>
              <a:t>修改属性</a:t>
            </a:r>
            <a:r>
              <a:rPr lang="en-US" altLang="zh-CN" dirty="0"/>
              <a:t>)</a:t>
            </a:r>
            <a:endParaRPr lang="zh-CN" altLang="en-US" dirty="0"/>
          </a:p>
          <a:p>
            <a:pPr lvl="1" eaLnBrk="1" hangingPunct="1"/>
            <a:r>
              <a:rPr lang="zh-CN" altLang="en-US" dirty="0"/>
              <a:t>（</a:t>
            </a:r>
            <a:r>
              <a:rPr lang="en-US" altLang="zh-CN" dirty="0"/>
              <a:t>4</a:t>
            </a:r>
            <a:r>
              <a:rPr lang="zh-CN" altLang="en-US" dirty="0"/>
              <a:t>）基于</a:t>
            </a:r>
            <a:r>
              <a:rPr lang="en-US" altLang="zh-CN" dirty="0"/>
              <a:t>id</a:t>
            </a:r>
            <a:r>
              <a:rPr lang="zh-CN" altLang="en-US" dirty="0"/>
              <a:t>匹配，将</a:t>
            </a:r>
            <a:r>
              <a:rPr lang="en-US" altLang="zh-CN" dirty="0"/>
              <a:t>SaleLineItem</a:t>
            </a:r>
            <a:r>
              <a:rPr lang="zh-CN" altLang="en-US" dirty="0"/>
              <a:t>关联到</a:t>
            </a:r>
            <a:r>
              <a:rPr lang="en-US" altLang="zh-CN" dirty="0"/>
              <a:t>Product Description(</a:t>
            </a:r>
            <a:r>
              <a:rPr lang="zh-CN" altLang="en-US" dirty="0"/>
              <a:t>形成关联</a:t>
            </a:r>
            <a:r>
              <a:rPr lang="en-US" altLang="zh-CN" dirty="0"/>
              <a:t>)</a:t>
            </a:r>
            <a:endParaRPr lang="zh-CN" altLang="en-US" dirty="0"/>
          </a:p>
          <a:p>
            <a:pPr eaLnBrk="1" hangingPunct="1"/>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标题 1"/>
          <p:cNvSpPr>
            <a:spLocks noGrp="1"/>
          </p:cNvSpPr>
          <p:nvPr>
            <p:ph type="title"/>
          </p:nvPr>
        </p:nvSpPr>
        <p:spPr/>
        <p:txBody>
          <a:bodyPr vert="horz" wrap="square" lIns="0" tIns="45720" rIns="0" bIns="0" anchor="b" anchorCtr="0"/>
          <a:p>
            <a:pPr eaLnBrk="1" hangingPunct="1"/>
            <a:r>
              <a:rPr lang="en-US" altLang="zh-CN" b="1" dirty="0"/>
              <a:t>8.5.3  </a:t>
            </a:r>
            <a:r>
              <a:rPr lang="zh-CN" altLang="en-US" dirty="0">
                <a:sym typeface="+mn-ea"/>
              </a:rPr>
              <a:t>建立</a:t>
            </a:r>
            <a:r>
              <a:rPr lang="zh-CN" altLang="en-US" b="1" dirty="0"/>
              <a:t>顺序图</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表现系统行为方式的一种方式是</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的顺序图和协作图。</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顺序图和协作图的作用相同，但顺序图强调事件的时间关系。</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顺序图表现了导致行为从一个类流动到另一个类的关键类和事件。</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顺序图的主要元素有：</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对象：参与交互的类的实例，对象之间可以发送事件和接收事件。</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参与者：描述本次交互的发起者，即用例的驱动者。用小人形状表示。</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生命线：表示一个类的实例，用虚线表示。</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消息：表示对象间的每个事件 ，用带箭头的实线表示。</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执行规格条：表示控制焦点的控制期，也称为激活条。</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消息标签：指明消息的名称。消息可以有两种方式返回结果：</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使用消息语法</a:t>
            </a:r>
            <a:r>
              <a:rPr kumimoji="0" lang="en-US" sz="2100" b="0" i="0" u="none" strike="noStrike" kern="1200" cap="none" spc="0" normalizeH="0" baseline="0" noProof="0" dirty="0" smtClean="0">
                <a:ln>
                  <a:noFill/>
                </a:ln>
                <a:solidFill>
                  <a:schemeClr val="tx1"/>
                </a:solidFill>
                <a:effectLst/>
                <a:uLnTx/>
                <a:uFillTx/>
                <a:latin typeface="+mn-lt"/>
                <a:ea typeface="+mn-ea"/>
                <a:cs typeface="+mn-cs"/>
              </a:rPr>
              <a:t>return </a:t>
            </a:r>
            <a:r>
              <a:rPr kumimoji="0" lang="en-US" sz="2100" b="0" i="0" u="none" strike="noStrike" kern="1200" cap="none" spc="0" normalizeH="0" baseline="0" noProof="0" dirty="0" err="1" smtClean="0">
                <a:ln>
                  <a:noFill/>
                </a:ln>
                <a:solidFill>
                  <a:schemeClr val="tx1"/>
                </a:solidFill>
                <a:effectLst/>
                <a:uLnTx/>
                <a:uFillTx/>
                <a:latin typeface="+mn-lt"/>
                <a:ea typeface="+mn-ea"/>
                <a:cs typeface="+mn-cs"/>
              </a:rPr>
              <a:t>var</a:t>
            </a:r>
            <a:r>
              <a:rPr kumimoji="0" lang="en-US" sz="2100" b="0" i="0" u="none" strike="noStrike" kern="1200" cap="none" spc="0" normalizeH="0" baseline="0" noProof="0" dirty="0" smtClean="0">
                <a:ln>
                  <a:noFill/>
                </a:ln>
                <a:solidFill>
                  <a:schemeClr val="tx1"/>
                </a:solidFill>
                <a:effectLst/>
                <a:uLnTx/>
                <a:uFillTx/>
                <a:latin typeface="+mn-lt"/>
                <a:ea typeface="+mn-ea"/>
                <a:cs typeface="+mn-cs"/>
              </a:rPr>
              <a:t>=message</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100" b="0" i="0" u="none" strike="noStrike" kern="1200" cap="none" spc="0" normalizeH="0" baseline="0" noProof="0" dirty="0" smtClean="0">
                <a:ln>
                  <a:noFill/>
                </a:ln>
                <a:solidFill>
                  <a:schemeClr val="tx1"/>
                </a:solidFill>
                <a:effectLst/>
                <a:uLnTx/>
                <a:uFillTx/>
                <a:latin typeface="+mn-lt"/>
                <a:ea typeface="+mn-ea"/>
                <a:cs typeface="+mn-cs"/>
              </a:rPr>
              <a:t>parameter</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在执行规格条末端使用应答消息线（带箭头虚线）。</a:t>
            </a:r>
            <a:endParaRPr kumimoji="0" lang="zh-CN" altLang="en-US" sz="21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处理支付用例的顺序图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71683" name="Picture 2" descr="6"/>
          <p:cNvPicPr>
            <a:picLocks noChangeAspect="1"/>
          </p:cNvPicPr>
          <p:nvPr/>
        </p:nvPicPr>
        <p:blipFill>
          <a:blip r:embed="rId1"/>
          <a:stretch>
            <a:fillRect/>
          </a:stretch>
        </p:blipFill>
        <p:spPr>
          <a:xfrm>
            <a:off x="503238" y="2071688"/>
            <a:ext cx="7569200" cy="4349750"/>
          </a:xfrm>
          <a:prstGeom prst="rect">
            <a:avLst/>
          </a:prstGeom>
          <a:noFill/>
          <a:ln w="9525">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6" name="Picture 2"/>
          <p:cNvPicPr>
            <a:picLocks noChangeAspect="1"/>
          </p:cNvPicPr>
          <p:nvPr/>
        </p:nvPicPr>
        <p:blipFill>
          <a:blip r:embed="rId1"/>
          <a:stretch>
            <a:fillRect/>
          </a:stretch>
        </p:blipFill>
        <p:spPr>
          <a:xfrm>
            <a:off x="827088" y="638175"/>
            <a:ext cx="7429500" cy="5572125"/>
          </a:xfrm>
          <a:prstGeom prst="rect">
            <a:avLst/>
          </a:prstGeom>
          <a:noFill/>
          <a:ln w="9525">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1"/>
          <p:cNvSpPr>
            <a:spLocks noGrp="1"/>
          </p:cNvSpPr>
          <p:nvPr>
            <p:ph type="title"/>
          </p:nvPr>
        </p:nvSpPr>
        <p:spPr/>
        <p:txBody>
          <a:bodyPr vert="horz" wrap="square" lIns="0" tIns="45720" rIns="0" bIns="0" anchor="b" anchorCtr="0"/>
          <a:p>
            <a:pPr eaLnBrk="1" hangingPunct="1"/>
            <a:r>
              <a:rPr lang="en-US" altLang="zh-CN" b="1" dirty="0"/>
              <a:t>8.5.4 </a:t>
            </a:r>
            <a:r>
              <a:rPr lang="zh-CN" altLang="en-US" b="1" dirty="0"/>
              <a:t>建立系统状态图</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850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两种不同的状态描述：</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系统执行其功能时每个类的状态，类状态动两种特征：</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被动状态较简单，是某个对象所有属性的当前状态；</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主动状态表示的是对象进行持续变换和处理时的当前状态。</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系统执行其功能时从外部观察到的系统状态。</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状态图描述系统的动态行为。</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状态图描述了某个对象的状态和感兴趣的事件以及对象响应该事件的行为。</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状态图的元素有：</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状态：指对象在事件发生之间某时刻所处的情形，用圆角矩形表示。</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转移：指两个状态之间的关系，它表明当某事件发生时，对象从先前状态转换到后来的状态，用带有标记事件的箭头表示。</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事件：某个事情的发生。</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初始状态：当实例创建时，对象所处的状态。</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POS</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机状态图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74755" name="Picture 2"/>
          <p:cNvPicPr>
            <a:picLocks noChangeAspect="1"/>
          </p:cNvPicPr>
          <p:nvPr/>
        </p:nvPicPr>
        <p:blipFill>
          <a:blip r:embed="rId1"/>
          <a:stretch>
            <a:fillRect/>
          </a:stretch>
        </p:blipFill>
        <p:spPr>
          <a:xfrm>
            <a:off x="1619250" y="2349500"/>
            <a:ext cx="5667375" cy="3783013"/>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标题 1"/>
          <p:cNvSpPr>
            <a:spLocks noGrp="1"/>
          </p:cNvSpPr>
          <p:nvPr>
            <p:ph type="title"/>
          </p:nvPr>
        </p:nvSpPr>
        <p:spPr/>
        <p:txBody>
          <a:bodyPr vert="horz" wrap="square" lIns="0" tIns="45720" rIns="0" bIns="0" anchor="b" anchorCtr="0"/>
          <a:p>
            <a:pPr eaLnBrk="1" hangingPunct="1"/>
            <a:r>
              <a:rPr lang="zh-CN" altLang="en-US" b="1" dirty="0"/>
              <a:t>例</a:t>
            </a:r>
            <a:r>
              <a:rPr lang="en-US" altLang="zh-CN" b="1" dirty="0"/>
              <a:t>8.2 POS</a:t>
            </a:r>
            <a:r>
              <a:rPr lang="zh-CN" altLang="en-US" b="1" dirty="0"/>
              <a:t>机系统</a:t>
            </a:r>
            <a:endParaRPr lang="zh-CN" altLang="en-US" dirty="0"/>
          </a:p>
        </p:txBody>
      </p:sp>
      <p:pic>
        <p:nvPicPr>
          <p:cNvPr id="75779" name="Picture 2"/>
          <p:cNvPicPr>
            <a:picLocks noChangeAspect="1"/>
          </p:cNvPicPr>
          <p:nvPr/>
        </p:nvPicPr>
        <p:blipFill>
          <a:blip r:embed="rId1"/>
          <a:stretch>
            <a:fillRect/>
          </a:stretch>
        </p:blipFill>
        <p:spPr>
          <a:xfrm>
            <a:off x="2000250" y="2143125"/>
            <a:ext cx="4071938" cy="3811588"/>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6803" name="Picture 2" descr="7"/>
          <p:cNvPicPr>
            <a:picLocks noChangeAspect="1"/>
          </p:cNvPicPr>
          <p:nvPr/>
        </p:nvPicPr>
        <p:blipFill>
          <a:blip r:embed="rId1"/>
          <a:stretch>
            <a:fillRect/>
          </a:stretch>
        </p:blipFill>
        <p:spPr>
          <a:xfrm>
            <a:off x="892493" y="1196658"/>
            <a:ext cx="7358062" cy="4549775"/>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p:txBody>
          <a:bodyPr vert="horz" wrap="square" lIns="0" tIns="45720" rIns="0" bIns="0" anchor="b" anchorCtr="0"/>
          <a:p>
            <a:pPr eaLnBrk="1" hangingPunct="1"/>
            <a:r>
              <a:rPr lang="zh-CN" altLang="en-US" b="1" dirty="0"/>
              <a:t>用例模型（第</a:t>
            </a:r>
            <a:r>
              <a:rPr lang="en-US" altLang="zh-CN" b="1" dirty="0"/>
              <a:t>5</a:t>
            </a:r>
            <a:r>
              <a:rPr lang="zh-CN" altLang="en-US" b="1" dirty="0"/>
              <a:t>章）</a:t>
            </a:r>
            <a:endParaRPr lang="zh-CN" altLang="en-US" dirty="0"/>
          </a:p>
        </p:txBody>
      </p:sp>
      <p:sp>
        <p:nvSpPr>
          <p:cNvPr id="10243" name="内容占位符 2"/>
          <p:cNvSpPr>
            <a:spLocks noGrp="1"/>
          </p:cNvSpPr>
          <p:nvPr>
            <p:ph idx="1"/>
          </p:nvPr>
        </p:nvSpPr>
        <p:spPr/>
        <p:txBody>
          <a:bodyPr vert="horz" wrap="square" lIns="91440" tIns="45720" rIns="91440" bIns="45720" anchor="t" anchorCtr="0"/>
          <a:p>
            <a:pPr eaLnBrk="1" hangingPunct="1"/>
            <a:r>
              <a:rPr lang="zh-CN" altLang="en-US" dirty="0"/>
              <a:t>功能模型表示变化的系统的“功能”性质，指明了系统应该“做什么”。</a:t>
            </a:r>
            <a:endParaRPr lang="en-US" altLang="zh-CN" dirty="0"/>
          </a:p>
          <a:p>
            <a:pPr eaLnBrk="1" hangingPunct="1"/>
            <a:r>
              <a:rPr lang="zh-CN" altLang="en-US" dirty="0"/>
              <a:t>它更直接地反映了用户对目标系统的需求。</a:t>
            </a:r>
            <a:endParaRPr lang="en-US" altLang="zh-CN" dirty="0"/>
          </a:p>
          <a:p>
            <a:pPr eaLnBrk="1" hangingPunct="1"/>
            <a:r>
              <a:rPr lang="zh-CN" altLang="en-US" dirty="0"/>
              <a:t>面向对象是以</a:t>
            </a:r>
            <a:r>
              <a:rPr lang="zh-CN" altLang="en-US" dirty="0">
                <a:solidFill>
                  <a:srgbClr val="FF0000"/>
                </a:solidFill>
              </a:rPr>
              <a:t>用例</a:t>
            </a:r>
            <a:r>
              <a:rPr lang="zh-CN" altLang="en-US" dirty="0"/>
              <a:t>驱动的。用例站在用户的角度描述用户的交互过程，有助于软件开发人员更深入地理解问题域，改进和完善自己的分析和设计。</a:t>
            </a:r>
            <a:endParaRPr lang="en-US" altLang="zh-CN"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5" name="图片 275"/>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rcRect b="20919"/>
          <a:stretch>
            <a:fillRect/>
          </a:stretch>
        </p:blipFill>
        <p:spPr>
          <a:xfrm>
            <a:off x="578485" y="741680"/>
            <a:ext cx="8126095" cy="5405755"/>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50" name="Picture 2"/>
          <p:cNvPicPr>
            <a:picLocks noChangeAspect="1"/>
          </p:cNvPicPr>
          <p:nvPr/>
        </p:nvPicPr>
        <p:blipFill>
          <a:blip r:embed="rId1"/>
          <a:stretch>
            <a:fillRect/>
          </a:stretch>
        </p:blipFill>
        <p:spPr>
          <a:xfrm>
            <a:off x="476250" y="1916113"/>
            <a:ext cx="7940675" cy="4081462"/>
          </a:xfrm>
          <a:prstGeom prst="rect">
            <a:avLst/>
          </a:prstGeom>
          <a:noFill/>
          <a:ln w="9525">
            <a:noFill/>
          </a:ln>
        </p:spPr>
      </p:pic>
      <p:sp>
        <p:nvSpPr>
          <p:cNvPr id="4" name="标题 1"/>
          <p:cNvSpPr>
            <a:spLocks noGrp="1"/>
          </p:cNvSpPr>
          <p:nvPr>
            <p:ph type="title"/>
          </p:nvPr>
        </p:nvSpPr>
        <p:spPr bwMode="auto">
          <a:xfrm>
            <a:off x="457200" y="704088"/>
            <a:ext cx="8305800" cy="867524"/>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添加商品项的顺序图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计算总价</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79875" name="Picture 2"/>
          <p:cNvPicPr>
            <a:picLocks noChangeAspect="1"/>
          </p:cNvPicPr>
          <p:nvPr/>
        </p:nvPicPr>
        <p:blipFill>
          <a:blip r:embed="rId1"/>
          <a:stretch>
            <a:fillRect/>
          </a:stretch>
        </p:blipFill>
        <p:spPr>
          <a:xfrm>
            <a:off x="447675" y="2286000"/>
            <a:ext cx="8315325" cy="3757930"/>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处理支付顺序图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80899" name="Picture 2"/>
          <p:cNvPicPr>
            <a:picLocks noChangeAspect="1"/>
          </p:cNvPicPr>
          <p:nvPr/>
        </p:nvPicPr>
        <p:blipFill>
          <a:blip r:embed="rId1"/>
          <a:stretch>
            <a:fillRect/>
          </a:stretch>
        </p:blipFill>
        <p:spPr>
          <a:xfrm>
            <a:off x="323850" y="2000250"/>
            <a:ext cx="8438515" cy="4385945"/>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5000" b="1" i="0" u="none" strike="noStrike" kern="1200" cap="none" spc="0" normalizeH="0" baseline="0" noProof="0" dirty="0" smtClean="0">
                <a:ln>
                  <a:noFill/>
                </a:ln>
                <a:solidFill>
                  <a:schemeClr val="tx2"/>
                </a:solidFill>
                <a:effectLst/>
                <a:uLnTx/>
                <a:uFillTx/>
                <a:latin typeface="+mj-lt"/>
                <a:ea typeface="+mj-ea"/>
                <a:cs typeface="+mj-cs"/>
              </a:rPr>
              <a:t>ATM</a:t>
            </a:r>
            <a:r>
              <a:rPr kumimoji="0" lang="zh-CN" altLang="en-US" sz="5000" b="1" i="0" u="none" strike="noStrike" kern="1200" cap="none" spc="0" normalizeH="0" baseline="0" noProof="0" dirty="0" smtClean="0">
                <a:ln>
                  <a:noFill/>
                </a:ln>
                <a:solidFill>
                  <a:schemeClr val="tx2"/>
                </a:solidFill>
                <a:effectLst/>
                <a:uLnTx/>
                <a:uFillTx/>
                <a:latin typeface="+mj-lt"/>
                <a:ea typeface="+mj-ea"/>
                <a:cs typeface="+mj-cs"/>
              </a:rPr>
              <a:t>系统：用例图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81923" name="Picture 2"/>
          <p:cNvPicPr>
            <a:picLocks noChangeAspect="1"/>
          </p:cNvPicPr>
          <p:nvPr/>
        </p:nvPicPr>
        <p:blipFill>
          <a:blip r:embed="rId1"/>
          <a:stretch>
            <a:fillRect/>
          </a:stretch>
        </p:blipFill>
        <p:spPr>
          <a:xfrm>
            <a:off x="2286000" y="2500313"/>
            <a:ext cx="4643438" cy="3643312"/>
          </a:xfrm>
          <a:prstGeom prst="rect">
            <a:avLst/>
          </a:prstGeom>
          <a:noFill/>
          <a:ln w="9525">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5000" b="1" i="0" u="none" strike="noStrike" kern="1200" cap="none" spc="0" normalizeH="0" baseline="0" noProof="0" dirty="0" smtClean="0">
                <a:ln>
                  <a:noFill/>
                </a:ln>
                <a:solidFill>
                  <a:schemeClr val="tx2"/>
                </a:solidFill>
                <a:effectLst/>
                <a:uLnTx/>
                <a:uFillTx/>
                <a:latin typeface="+mj-lt"/>
                <a:ea typeface="+mj-ea"/>
                <a:cs typeface="+mj-cs"/>
              </a:rPr>
              <a:t>ATM</a:t>
            </a:r>
            <a:r>
              <a:rPr kumimoji="0" lang="zh-CN" altLang="en-US" sz="5000" b="1" i="0" u="none" strike="noStrike" kern="1200" cap="none" spc="0" normalizeH="0" baseline="0" noProof="0" dirty="0" smtClean="0">
                <a:ln>
                  <a:noFill/>
                </a:ln>
                <a:solidFill>
                  <a:schemeClr val="tx2"/>
                </a:solidFill>
                <a:effectLst/>
                <a:uLnTx/>
                <a:uFillTx/>
                <a:latin typeface="+mj-lt"/>
                <a:ea typeface="+mj-ea"/>
                <a:cs typeface="+mj-cs"/>
              </a:rPr>
              <a:t>系统：类图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82947" name="Picture 2"/>
          <p:cNvPicPr>
            <a:picLocks noChangeAspect="1"/>
          </p:cNvPicPr>
          <p:nvPr/>
        </p:nvPicPr>
        <p:blipFill>
          <a:blip r:embed="rId1"/>
          <a:stretch>
            <a:fillRect/>
          </a:stretch>
        </p:blipFill>
        <p:spPr>
          <a:xfrm>
            <a:off x="1285875" y="2000250"/>
            <a:ext cx="5857875" cy="4341813"/>
          </a:xfrm>
          <a:prstGeom prst="rect">
            <a:avLst/>
          </a:prstGeom>
          <a:noFill/>
          <a:ln w="9525">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5000" b="1" i="0" u="none" strike="noStrike" kern="1200" cap="none" spc="0" normalizeH="0" baseline="0" noProof="0" dirty="0" smtClean="0">
                <a:ln>
                  <a:noFill/>
                </a:ln>
                <a:solidFill>
                  <a:schemeClr val="tx2"/>
                </a:solidFill>
                <a:effectLst/>
                <a:uLnTx/>
                <a:uFillTx/>
                <a:latin typeface="+mj-lt"/>
                <a:ea typeface="+mj-ea"/>
                <a:cs typeface="+mj-cs"/>
              </a:rPr>
              <a:t>ATM</a:t>
            </a:r>
            <a:r>
              <a:rPr kumimoji="0" lang="zh-CN" altLang="en-US" sz="5000" b="1" i="0" u="none" strike="noStrike" kern="1200" cap="none" spc="0" normalizeH="0" baseline="0" noProof="0" dirty="0" smtClean="0">
                <a:ln>
                  <a:noFill/>
                </a:ln>
                <a:solidFill>
                  <a:schemeClr val="tx2"/>
                </a:solidFill>
                <a:effectLst/>
                <a:uLnTx/>
                <a:uFillTx/>
                <a:latin typeface="+mj-lt"/>
                <a:ea typeface="+mj-ea"/>
                <a:cs typeface="+mj-cs"/>
              </a:rPr>
              <a:t>系统：协作图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83971" name="Picture 2"/>
          <p:cNvPicPr>
            <a:picLocks noChangeAspect="1"/>
          </p:cNvPicPr>
          <p:nvPr/>
        </p:nvPicPr>
        <p:blipFill>
          <a:blip r:embed="rId1"/>
          <a:stretch>
            <a:fillRect/>
          </a:stretch>
        </p:blipFill>
        <p:spPr>
          <a:xfrm>
            <a:off x="357188" y="2000250"/>
            <a:ext cx="8215312" cy="3454400"/>
          </a:xfrm>
          <a:prstGeom prst="rect">
            <a:avLst/>
          </a:prstGeom>
          <a:noFill/>
          <a:ln w="9525">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5000" b="1" i="0" u="none" strike="noStrike" kern="1200" cap="none" spc="0" normalizeH="0" baseline="0" noProof="0" dirty="0" smtClean="0">
                <a:ln>
                  <a:noFill/>
                </a:ln>
                <a:solidFill>
                  <a:schemeClr val="tx2"/>
                </a:solidFill>
                <a:effectLst/>
                <a:uLnTx/>
                <a:uFillTx/>
                <a:latin typeface="+mj-lt"/>
                <a:ea typeface="+mj-ea"/>
                <a:cs typeface="+mj-cs"/>
              </a:rPr>
              <a:t>ATM</a:t>
            </a:r>
            <a:r>
              <a:rPr kumimoji="0" lang="zh-CN" altLang="en-US" sz="5000" b="1" i="0" u="none" strike="noStrike" kern="1200" cap="none" spc="0" normalizeH="0" baseline="0" noProof="0" dirty="0" smtClean="0">
                <a:ln>
                  <a:noFill/>
                </a:ln>
                <a:solidFill>
                  <a:schemeClr val="tx2"/>
                </a:solidFill>
                <a:effectLst/>
                <a:uLnTx/>
                <a:uFillTx/>
                <a:latin typeface="+mj-lt"/>
                <a:ea typeface="+mj-ea"/>
                <a:cs typeface="+mj-cs"/>
              </a:rPr>
              <a:t>系统：顺序图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84995" name="Picture 2" descr="10"/>
          <p:cNvPicPr>
            <a:picLocks noChangeAspect="1"/>
          </p:cNvPicPr>
          <p:nvPr/>
        </p:nvPicPr>
        <p:blipFill>
          <a:blip r:embed="rId1"/>
          <a:stretch>
            <a:fillRect/>
          </a:stretch>
        </p:blipFill>
        <p:spPr>
          <a:xfrm>
            <a:off x="285750" y="1857375"/>
            <a:ext cx="8572500" cy="4433888"/>
          </a:xfrm>
          <a:prstGeom prst="rect">
            <a:avLst/>
          </a:prstGeom>
          <a:noFill/>
          <a:ln w="9525">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标题 1"/>
          <p:cNvSpPr>
            <a:spLocks noGrp="1"/>
          </p:cNvSpPr>
          <p:nvPr>
            <p:ph type="title"/>
          </p:nvPr>
        </p:nvSpPr>
        <p:spPr>
          <a:xfrm>
            <a:off x="323850" y="188913"/>
            <a:ext cx="8229600" cy="1143000"/>
          </a:xfrm>
        </p:spPr>
        <p:txBody>
          <a:bodyPr vert="horz" wrap="square" lIns="0" tIns="45720" rIns="0" bIns="0" anchor="b" anchorCtr="0"/>
          <a:p>
            <a:r>
              <a:rPr lang="zh-CN" altLang="en-US" dirty="0"/>
              <a:t>小结</a:t>
            </a:r>
            <a:endParaRPr lang="zh-CN" altLang="en-US" dirty="0"/>
          </a:p>
        </p:txBody>
      </p:sp>
      <p:sp>
        <p:nvSpPr>
          <p:cNvPr id="93187" name="内容占位符 2"/>
          <p:cNvSpPr>
            <a:spLocks noGrp="1"/>
          </p:cNvSpPr>
          <p:nvPr>
            <p:ph idx="1"/>
          </p:nvPr>
        </p:nvSpPr>
        <p:spPr>
          <a:xfrm>
            <a:off x="457200" y="1341438"/>
            <a:ext cx="8229600" cy="4983162"/>
          </a:xfrm>
        </p:spPr>
        <p:txBody>
          <a:bodyPr vert="horz" wrap="square" lIns="91440" tIns="45720" rIns="91440" bIns="45720" anchor="t" anchorCtr="0"/>
          <a:p>
            <a:r>
              <a:rPr lang="zh-CN" altLang="zh-CN" dirty="0"/>
              <a:t>面向对象是一种的程序设计方法，或者说它是一种程序设计范型，其基本思想是使用对象、类、继承、封装、消息等基本概念来进行程序设计。</a:t>
            </a:r>
            <a:endParaRPr lang="en-US" altLang="zh-CN" dirty="0"/>
          </a:p>
          <a:p>
            <a:r>
              <a:rPr lang="zh-CN" altLang="zh-CN" dirty="0"/>
              <a:t>面向对象的思想已经涉及到软件开发的各个方面，包括面向对象的分析、设计、编程和测试等。</a:t>
            </a:r>
            <a:endParaRPr lang="en-US" altLang="zh-CN" dirty="0"/>
          </a:p>
          <a:p>
            <a:r>
              <a:rPr lang="zh-CN" altLang="zh-CN" dirty="0"/>
              <a:t>面向对象建模技术所建立的</a:t>
            </a:r>
            <a:r>
              <a:rPr lang="zh-CN" altLang="en-US" dirty="0"/>
              <a:t>四</a:t>
            </a:r>
            <a:r>
              <a:rPr lang="zh-CN" altLang="zh-CN" dirty="0"/>
              <a:t>种模型，即用</a:t>
            </a:r>
            <a:r>
              <a:rPr lang="zh-CN" altLang="en-US" dirty="0"/>
              <a:t>例</a:t>
            </a:r>
            <a:r>
              <a:rPr lang="zh-CN" altLang="zh-CN" dirty="0"/>
              <a:t>模型</a:t>
            </a:r>
            <a:r>
              <a:rPr lang="zh-CN" altLang="en-US" dirty="0"/>
              <a:t>、逻辑</a:t>
            </a:r>
            <a:r>
              <a:rPr lang="zh-CN" altLang="zh-CN" dirty="0"/>
              <a:t>模型、</a:t>
            </a:r>
            <a:r>
              <a:rPr lang="zh-CN" altLang="en-US" dirty="0"/>
              <a:t>交互</a:t>
            </a:r>
            <a:r>
              <a:rPr lang="zh-CN" altLang="zh-CN" dirty="0"/>
              <a:t>模型和</a:t>
            </a:r>
            <a:r>
              <a:rPr lang="zh-CN" altLang="en-US" dirty="0"/>
              <a:t>部署模型</a:t>
            </a:r>
            <a:r>
              <a:rPr lang="zh-CN" altLang="zh-CN" dirty="0"/>
              <a:t>，分别从</a:t>
            </a:r>
            <a:r>
              <a:rPr lang="zh-CN" altLang="en-US" dirty="0"/>
              <a:t>四</a:t>
            </a:r>
            <a:r>
              <a:rPr lang="zh-CN" altLang="zh-CN" dirty="0"/>
              <a:t>个不同侧面描述了所要开发的系统。</a:t>
            </a:r>
            <a:endParaRPr lang="en-US" altLang="zh-CN" dirty="0"/>
          </a:p>
          <a:p>
            <a:r>
              <a:rPr lang="en-US" altLang="zh-CN" dirty="0"/>
              <a:t>UML</a:t>
            </a:r>
            <a:r>
              <a:rPr lang="zh-CN" altLang="zh-CN" dirty="0"/>
              <a:t>是一种基于面向对象的可视化建模语言。</a:t>
            </a:r>
            <a:r>
              <a:rPr lang="zh-CN" altLang="en-US" dirty="0"/>
              <a:t>其</a:t>
            </a:r>
            <a:r>
              <a:rPr lang="zh-CN" altLang="zh-CN" dirty="0"/>
              <a:t>提供了五种模型视图，包括用况模型视图、结构模型</a:t>
            </a:r>
            <a:r>
              <a:rPr lang="zh-CN" altLang="en-US" dirty="0"/>
              <a:t>、</a:t>
            </a:r>
            <a:r>
              <a:rPr lang="zh-CN" altLang="zh-CN" dirty="0"/>
              <a:t>行为模型视图、实现模型视图和部署模型视图，也称为</a:t>
            </a:r>
            <a:r>
              <a:rPr lang="en-US" altLang="zh-CN" dirty="0"/>
              <a:t>UML</a:t>
            </a:r>
            <a:r>
              <a:rPr lang="zh-CN" altLang="zh-CN" dirty="0"/>
              <a:t>的</a:t>
            </a:r>
            <a:r>
              <a:rPr lang="en-US" altLang="zh-CN" dirty="0"/>
              <a:t>4+1</a:t>
            </a:r>
            <a:r>
              <a:rPr lang="zh-CN" altLang="zh-CN" dirty="0"/>
              <a:t>模型视图。</a:t>
            </a:r>
            <a:endParaRPr lang="zh-CN" altLang="zh-CN" dirty="0"/>
          </a:p>
          <a:p>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标题 1"/>
          <p:cNvSpPr>
            <a:spLocks noGrp="1"/>
          </p:cNvSpPr>
          <p:nvPr>
            <p:ph type="title"/>
          </p:nvPr>
        </p:nvSpPr>
        <p:spPr/>
        <p:txBody>
          <a:bodyPr vert="horz" wrap="square" lIns="0" tIns="45720" rIns="0" bIns="0" anchor="b" anchorCtr="0"/>
          <a:p>
            <a:pPr eaLnBrk="1" hangingPunct="1"/>
            <a:r>
              <a:rPr lang="zh-CN" altLang="en-US" b="1" dirty="0"/>
              <a:t>小结</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分析建模的目标是创建各种表现形式，以描绘软件信息、功能和行为需求。</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面向对象分析就是检查一组用例的问题域，尽量提取定义问题的类及其类之间的关系、并使用</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图建模和编写用例场景，以及开发活动图和泳道图来加以刻画。</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基于类的建模使用从基于场景的描述中提取分析类，可以使用语法分析从文本叙述中提取候选类、属性和操作。</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CRC</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卡可以用于定义类之间的关系和获取类的职责以及协作类，并用逐步分析类聚合和继承关系及依赖。</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p:txBody>
          <a:bodyPr vert="horz" wrap="square" lIns="0" tIns="45720" rIns="0" bIns="0" anchor="b" anchorCtr="0"/>
          <a:p>
            <a:r>
              <a:rPr lang="zh-CN" altLang="en-US" dirty="0"/>
              <a:t>逻辑模型</a:t>
            </a:r>
            <a:endParaRPr lang="zh-CN" altLang="en-US" dirty="0"/>
          </a:p>
        </p:txBody>
      </p:sp>
      <p:sp>
        <p:nvSpPr>
          <p:cNvPr id="11267" name="内容占位符 2"/>
          <p:cNvSpPr>
            <a:spLocks noGrp="1"/>
          </p:cNvSpPr>
          <p:nvPr>
            <p:ph idx="1"/>
          </p:nvPr>
        </p:nvSpPr>
        <p:spPr/>
        <p:txBody>
          <a:bodyPr vert="horz" wrap="square" lIns="91440" tIns="45720" rIns="91440" bIns="45720" anchor="t" anchorCtr="0"/>
          <a:p>
            <a:pPr marL="273050" lvl="1" indent="-273050" eaLnBrk="1" hangingPunct="1">
              <a:buClr>
                <a:srgbClr val="0BD0D9"/>
              </a:buClr>
              <a:buSzPct val="95000"/>
            </a:pPr>
            <a:r>
              <a:rPr lang="zh-CN" altLang="en-US" dirty="0">
                <a:solidFill>
                  <a:srgbClr val="FF0000"/>
                </a:solidFill>
              </a:rPr>
              <a:t>对象模型：描述客观存在的实体及其关系，描述系统的静态结构。</a:t>
            </a:r>
            <a:r>
              <a:rPr lang="zh-CN" altLang="en-US" dirty="0"/>
              <a:t>对象模型可以看成是数据流和语义数据模型的结合，对象模型表示静态的、结构化系统的“数据”性质。它是对模拟客观世界实体的对象，以及对象彼此间的关系的映射，描述了系统的静态结构。</a:t>
            </a:r>
            <a:endParaRPr lang="en-US" altLang="zh-CN" dirty="0"/>
          </a:p>
          <a:p>
            <a:pPr eaLnBrk="1" hangingPunct="1"/>
            <a:r>
              <a:rPr lang="zh-CN" altLang="en-US" dirty="0"/>
              <a:t>类模型：是对象模型的抽象，以及是对象模型的静态表示。</a:t>
            </a:r>
            <a:endParaRPr lang="en-US" altLang="zh-CN" dirty="0"/>
          </a:p>
          <a:p>
            <a:pPr eaLnBrk="1" hangingPunct="1"/>
            <a:r>
              <a:rPr lang="zh-CN" altLang="en-US" dirty="0"/>
              <a:t>包模型：对类模型的封装，形成层的概念，描述整个系统的组成和逻辑架构。</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标题 1"/>
          <p:cNvSpPr>
            <a:spLocks noGrp="1"/>
          </p:cNvSpPr>
          <p:nvPr>
            <p:ph type="title"/>
          </p:nvPr>
        </p:nvSpPr>
        <p:spPr/>
        <p:txBody>
          <a:bodyPr vert="horz" wrap="square" lIns="0" tIns="45720" rIns="0" bIns="0" anchor="b" anchorCtr="0"/>
          <a:p>
            <a:pPr eaLnBrk="1" hangingPunct="1"/>
            <a:r>
              <a:rPr lang="zh-CN" altLang="en-US" dirty="0"/>
              <a:t>第</a:t>
            </a:r>
            <a:r>
              <a:rPr lang="en-US" altLang="zh-CN" dirty="0"/>
              <a:t>9</a:t>
            </a:r>
            <a:r>
              <a:rPr lang="zh-CN" altLang="en-US" dirty="0"/>
              <a:t>章  面向对象设计</a:t>
            </a:r>
            <a:endParaRPr lang="zh-CN" altLang="en-US" dirty="0"/>
          </a:p>
        </p:txBody>
      </p:sp>
      <p:sp>
        <p:nvSpPr>
          <p:cNvPr id="95235" name="内容占位符 2"/>
          <p:cNvSpPr>
            <a:spLocks noGrp="1"/>
          </p:cNvSpPr>
          <p:nvPr>
            <p:ph idx="1"/>
          </p:nvPr>
        </p:nvSpPr>
        <p:spPr/>
        <p:txBody>
          <a:bodyPr vert="horz" wrap="square" lIns="91440" tIns="45720" rIns="91440" bIns="45720" anchor="t" anchorCtr="0"/>
          <a:p>
            <a:pPr marL="0" indent="0" eaLnBrk="1" hangingPunct="1">
              <a:buNone/>
            </a:pPr>
            <a:r>
              <a:rPr lang="zh-CN" altLang="en-US" dirty="0"/>
              <a:t>内容</a:t>
            </a:r>
            <a:r>
              <a:rPr lang="zh-CN" altLang="en-US" dirty="0"/>
              <a:t>提要</a:t>
            </a:r>
            <a:endParaRPr lang="zh-CN" altLang="en-US" dirty="0"/>
          </a:p>
          <a:p>
            <a:pPr lvl="1" eaLnBrk="1" hangingPunct="1"/>
            <a:r>
              <a:rPr lang="zh-CN" altLang="en-US" dirty="0"/>
              <a:t>面向对象设计概述</a:t>
            </a:r>
            <a:endParaRPr lang="en-US" altLang="zh-CN" dirty="0"/>
          </a:p>
          <a:p>
            <a:pPr lvl="1" eaLnBrk="1" hangingPunct="1"/>
            <a:r>
              <a:rPr lang="zh-CN" altLang="en-US" dirty="0"/>
              <a:t>构件级设计</a:t>
            </a:r>
            <a:endParaRPr lang="en-US" altLang="zh-CN" dirty="0"/>
          </a:p>
          <a:p>
            <a:pPr lvl="1" eaLnBrk="1" hangingPunct="1"/>
            <a:r>
              <a:rPr lang="zh-CN" altLang="en-US" dirty="0"/>
              <a:t>确定并发性</a:t>
            </a:r>
            <a:endParaRPr lang="en-US" altLang="zh-CN" dirty="0"/>
          </a:p>
          <a:p>
            <a:pPr lvl="1" eaLnBrk="1" hangingPunct="1"/>
            <a:r>
              <a:rPr lang="zh-CN" altLang="en-US" dirty="0"/>
              <a:t>使用设计模式</a:t>
            </a:r>
            <a:endParaRPr lang="en-US" altLang="zh-CN" dirty="0"/>
          </a:p>
          <a:p>
            <a:pPr lvl="1" eaLnBrk="1" hangingPunct="1"/>
            <a:r>
              <a:rPr lang="zh-CN" altLang="en-US" dirty="0"/>
              <a:t>面向对象详细设计</a:t>
            </a:r>
            <a:endParaRPr lang="en-US" altLang="zh-CN" dirty="0"/>
          </a:p>
          <a:p>
            <a:pPr lvl="1" eaLnBrk="1" hangingPunct="1"/>
            <a:r>
              <a:rPr lang="zh-CN" altLang="en-US" dirty="0"/>
              <a:t>数据存储与持久性设计</a:t>
            </a:r>
            <a:endParaRPr lang="en-US" altLang="zh-CN" dirty="0"/>
          </a:p>
          <a:p>
            <a:pPr lvl="1" eaLnBrk="1" hangingPunct="1"/>
            <a:r>
              <a:rPr lang="zh-CN" altLang="en-US" dirty="0"/>
              <a:t>部署设计与构件图</a:t>
            </a:r>
            <a:endParaRPr lang="en-US" altLang="zh-CN" dirty="0"/>
          </a:p>
          <a:p>
            <a:pPr lvl="1" eaLnBrk="1" hangingPunct="1"/>
            <a:r>
              <a:rPr lang="zh-CN" altLang="en-US" dirty="0"/>
              <a:t>案例分析</a:t>
            </a:r>
            <a:endParaRPr lang="en-US" altLang="zh-CN" dirty="0"/>
          </a:p>
          <a:p>
            <a:pPr eaLnBrk="1" hangingPunct="1"/>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标题 1"/>
          <p:cNvSpPr>
            <a:spLocks noGrp="1"/>
          </p:cNvSpPr>
          <p:nvPr>
            <p:ph type="title"/>
          </p:nvPr>
        </p:nvSpPr>
        <p:spPr/>
        <p:txBody>
          <a:bodyPr vert="horz" wrap="square" lIns="0" tIns="45720" rIns="0" bIns="0" anchor="b" anchorCtr="0"/>
          <a:p>
            <a:pPr eaLnBrk="1" hangingPunct="1"/>
            <a:r>
              <a:rPr lang="en-US" altLang="zh-CN" b="1" dirty="0"/>
              <a:t>9.1</a:t>
            </a:r>
            <a:r>
              <a:rPr lang="zh-CN" altLang="en-US" b="1" dirty="0"/>
              <a:t>面向对象设计概述</a:t>
            </a:r>
            <a:endParaRPr lang="zh-CN" altLang="en-US" dirty="0"/>
          </a:p>
        </p:txBody>
      </p:sp>
      <p:sp>
        <p:nvSpPr>
          <p:cNvPr id="96259" name="内容占位符 2"/>
          <p:cNvSpPr>
            <a:spLocks noGrp="1"/>
          </p:cNvSpPr>
          <p:nvPr>
            <p:ph idx="1"/>
          </p:nvPr>
        </p:nvSpPr>
        <p:spPr/>
        <p:txBody>
          <a:bodyPr vert="horz" wrap="square" lIns="91440" tIns="45720" rIns="91440" bIns="45720" anchor="t" anchorCtr="0"/>
          <a:p>
            <a:pPr eaLnBrk="1" hangingPunct="1"/>
            <a:r>
              <a:rPr lang="zh-CN" altLang="zh-CN" dirty="0"/>
              <a:t>面向对象分析和面向对象设计之间有着密切的衔接关系，从面向对象分析到面向对象设计是一个逐步精化模型的过程。</a:t>
            </a:r>
            <a:endParaRPr lang="en-US" altLang="zh-CN" dirty="0"/>
          </a:p>
          <a:p>
            <a:pPr eaLnBrk="1" hangingPunct="1"/>
            <a:r>
              <a:rPr lang="zh-CN" altLang="zh-CN" dirty="0"/>
              <a:t>设计模型是系统需求和系统之间的桥梁，是设计构造本身的一个重要部分。而面向对象设计模型是对系统中包含的对象或对象类，以及它们之间的不同类型关系的描述。</a:t>
            </a:r>
            <a:endParaRPr lang="zh-CN" altLang="zh-CN" dirty="0"/>
          </a:p>
          <a:p>
            <a:pPr lvl="1" eaLnBrk="1" hangingPunct="1"/>
            <a:r>
              <a:rPr lang="zh-CN" altLang="en-US" dirty="0"/>
              <a:t>领域类模型</a:t>
            </a:r>
            <a:endParaRPr lang="en-US" altLang="zh-CN" dirty="0"/>
          </a:p>
          <a:p>
            <a:pPr lvl="1" eaLnBrk="1" hangingPunct="1"/>
            <a:r>
              <a:rPr lang="zh-CN" altLang="en-US" dirty="0"/>
              <a:t>包模型</a:t>
            </a:r>
            <a:endParaRPr lang="en-US" altLang="zh-CN"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标题 1"/>
          <p:cNvSpPr>
            <a:spLocks noGrp="1"/>
          </p:cNvSpPr>
          <p:nvPr>
            <p:ph type="title"/>
          </p:nvPr>
        </p:nvSpPr>
        <p:spPr/>
        <p:txBody>
          <a:bodyPr vert="horz" wrap="square" lIns="0" tIns="45720" rIns="0" bIns="0" anchor="b" anchorCtr="0"/>
          <a:p>
            <a:r>
              <a:rPr lang="en-US" altLang="zh-CN" dirty="0"/>
              <a:t>9.1.1</a:t>
            </a:r>
            <a:r>
              <a:rPr lang="zh-CN" altLang="zh-CN" dirty="0"/>
              <a:t>面向对象设计过程</a:t>
            </a:r>
            <a:endParaRPr lang="zh-CN" altLang="en-US" dirty="0"/>
          </a:p>
        </p:txBody>
      </p:sp>
      <p:sp>
        <p:nvSpPr>
          <p:cNvPr id="97283" name="内容占位符 2"/>
          <p:cNvSpPr>
            <a:spLocks noGrp="1"/>
          </p:cNvSpPr>
          <p:nvPr>
            <p:ph idx="1"/>
          </p:nvPr>
        </p:nvSpPr>
        <p:spPr/>
        <p:txBody>
          <a:bodyPr vert="horz" wrap="square" lIns="91440" tIns="45720" rIns="91440" bIns="45720" anchor="t" anchorCtr="0"/>
          <a:p>
            <a:r>
              <a:rPr lang="zh-CN" altLang="zh-CN" dirty="0"/>
              <a:t>面向对象设计过程主要是对分析阶段建立的对象模型或类模型和交互模型进行精化的过程。</a:t>
            </a:r>
            <a:endParaRPr lang="en-US" altLang="zh-CN" dirty="0"/>
          </a:p>
          <a:p>
            <a:pPr lvl="1"/>
            <a:r>
              <a:rPr lang="zh-CN" altLang="zh-CN" dirty="0"/>
              <a:t>精化类模型和对象模型</a:t>
            </a:r>
            <a:endParaRPr lang="en-US" altLang="zh-CN" dirty="0"/>
          </a:p>
          <a:p>
            <a:pPr lvl="1"/>
            <a:r>
              <a:rPr lang="zh-CN" altLang="zh-CN" dirty="0"/>
              <a:t>交互行为建模</a:t>
            </a:r>
            <a:endParaRPr lang="en-US" altLang="zh-CN" dirty="0"/>
          </a:p>
          <a:p>
            <a:pPr lvl="1"/>
            <a:r>
              <a:rPr lang="zh-CN" altLang="zh-CN" dirty="0"/>
              <a:t>设计类精化</a:t>
            </a:r>
            <a:endParaRPr lang="en-US" altLang="zh-CN" dirty="0"/>
          </a:p>
          <a:p>
            <a:pPr lvl="1"/>
            <a:r>
              <a:rPr lang="zh-CN" altLang="zh-CN" dirty="0"/>
              <a:t>构建逻辑架构</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标题 1"/>
          <p:cNvSpPr>
            <a:spLocks noGrp="1"/>
          </p:cNvSpPr>
          <p:nvPr>
            <p:ph type="title"/>
          </p:nvPr>
        </p:nvSpPr>
        <p:spPr/>
        <p:txBody>
          <a:bodyPr vert="horz" wrap="square" lIns="0" tIns="45720" rIns="0" bIns="0" anchor="b" anchorCtr="0"/>
          <a:p>
            <a:pPr eaLnBrk="1" hangingPunct="1"/>
            <a:r>
              <a:rPr lang="zh-CN" altLang="en-US" b="1" dirty="0"/>
              <a:t>设计模型</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面向对象设计模型是对系统中包含的对象或对象类，以及它们之间的不同类型关系的描述。</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面向对象的设计两类设计模型</a:t>
            </a: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静态模型</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通过系统对象类及其之间的关系来描述系统的静态结构。在</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中常用类图、用例图、构件图、包图等描述系统中元素的关系。</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动态模型</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描述系统的动态结构和系统对象之间的交互。在</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中常用时序图、协作图、状态图、活动图等来描述系统的行为。</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域类模型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领域分析</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确定域类</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包模型：用包图表示</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9.1.2</a:t>
            </a:r>
            <a:r>
              <a:rPr lang="zh-CN" altLang="en-US"/>
              <a:t>面向对象设计</a:t>
            </a:r>
            <a:r>
              <a:rPr lang="zh-CN" altLang="en-US"/>
              <a:t>原则</a:t>
            </a:r>
            <a:endParaRPr lang="zh-CN" altLang="en-US"/>
          </a:p>
        </p:txBody>
      </p:sp>
      <p:sp>
        <p:nvSpPr>
          <p:cNvPr id="3" name="内容占位符 2"/>
          <p:cNvSpPr>
            <a:spLocks noGrp="1"/>
          </p:cNvSpPr>
          <p:nvPr>
            <p:ph idx="1"/>
          </p:nvPr>
        </p:nvSpPr>
        <p:spPr/>
        <p:txBody>
          <a:bodyPr/>
          <a:p>
            <a:r>
              <a:rPr lang="zh-CN" altLang="en-US"/>
              <a:t>单一职责原则</a:t>
            </a:r>
            <a:endParaRPr lang="zh-CN" altLang="en-US"/>
          </a:p>
          <a:p>
            <a:r>
              <a:rPr lang="zh-CN" altLang="en-US"/>
              <a:t>里氏替换</a:t>
            </a:r>
            <a:r>
              <a:rPr lang="zh-CN" altLang="en-US"/>
              <a:t>原则</a:t>
            </a:r>
            <a:endParaRPr lang="zh-CN" altLang="en-US"/>
          </a:p>
          <a:p>
            <a:r>
              <a:rPr lang="zh-CN" altLang="en-US"/>
              <a:t>依赖倒置</a:t>
            </a:r>
            <a:r>
              <a:rPr lang="zh-CN" altLang="en-US"/>
              <a:t>原则</a:t>
            </a:r>
            <a:endParaRPr lang="zh-CN" altLang="en-US"/>
          </a:p>
          <a:p>
            <a:r>
              <a:rPr lang="zh-CN" altLang="en-US"/>
              <a:t>抽象隔离</a:t>
            </a:r>
            <a:r>
              <a:rPr lang="zh-CN" altLang="en-US"/>
              <a:t>原则</a:t>
            </a:r>
            <a:endParaRPr lang="zh-CN" altLang="en-US"/>
          </a:p>
          <a:p>
            <a:r>
              <a:rPr lang="zh-CN" altLang="en-US"/>
              <a:t>开闭原则</a:t>
            </a:r>
            <a:endParaRPr lang="zh-CN" alt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704850"/>
            <a:ext cx="8229600" cy="886460"/>
          </a:xfrm>
        </p:spPr>
        <p:txBody>
          <a:bodyPr/>
          <a:p>
            <a:r>
              <a:rPr lang="en-US" altLang="zh-CN">
                <a:sym typeface="+mn-ea"/>
              </a:rPr>
              <a:t>1.</a:t>
            </a:r>
            <a:r>
              <a:rPr lang="zh-CN" altLang="en-US">
                <a:sym typeface="+mn-ea"/>
              </a:rPr>
              <a:t>单一职责原则</a:t>
            </a:r>
            <a:endParaRPr lang="zh-CN" altLang="en-US"/>
          </a:p>
        </p:txBody>
      </p:sp>
      <p:sp>
        <p:nvSpPr>
          <p:cNvPr id="3" name="内容占位符 2"/>
          <p:cNvSpPr>
            <a:spLocks noGrp="1"/>
          </p:cNvSpPr>
          <p:nvPr>
            <p:ph idx="1"/>
          </p:nvPr>
        </p:nvSpPr>
        <p:spPr/>
        <p:txBody>
          <a:bodyPr/>
          <a:p>
            <a:r>
              <a:rPr lang="zh-CN" altLang="en-US"/>
              <a:t>单一职责原则(Single Responsibility Principle, SRP)定义为应该有且仅有一个原因引起类的变更</a:t>
            </a:r>
            <a:endParaRPr lang="zh-CN" altLang="en-US"/>
          </a:p>
          <a:p>
            <a:r>
              <a:rPr lang="zh-CN" altLang="en-US"/>
              <a:t>单一职责原则意味着一个类只负责一个功能领域中的相应职责，或者就一个类而言，应该只有一个引起它变化的原因。</a:t>
            </a:r>
            <a:endParaRPr lang="zh-CN" altLang="en-US"/>
          </a:p>
          <a:p>
            <a:r>
              <a:rPr lang="zh-CN" altLang="en-US"/>
              <a:t>单一职责原则是实现高内聚</a:t>
            </a:r>
            <a:endParaRPr lang="zh-CN" alt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1" name="图片 2"/>
          <p:cNvPicPr>
            <a:picLocks noChangeAspect="1"/>
          </p:cNvPicPr>
          <p:nvPr>
            <p:custDataLst>
              <p:tags r:id="rId1"/>
            </p:custDataLst>
          </p:nvPr>
        </p:nvPicPr>
        <p:blipFill>
          <a:blip r:embed="rId2" cstate="print"/>
          <a:srcRect t="4565" b="3761"/>
          <a:stretch>
            <a:fillRect/>
          </a:stretch>
        </p:blipFill>
        <p:spPr>
          <a:xfrm>
            <a:off x="1907540" y="791845"/>
            <a:ext cx="4986655" cy="545084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2" name="图片 4"/>
          <p:cNvPicPr>
            <a:picLocks noChangeAspect="1"/>
          </p:cNvPicPr>
          <p:nvPr>
            <p:custDataLst>
              <p:tags r:id="rId1"/>
            </p:custDataLst>
          </p:nvPr>
        </p:nvPicPr>
        <p:blipFill>
          <a:blip r:embed="rId2" cstate="print"/>
          <a:srcRect t="3649" b="4198"/>
          <a:stretch>
            <a:fillRect/>
          </a:stretch>
        </p:blipFill>
        <p:spPr>
          <a:xfrm>
            <a:off x="760730" y="724535"/>
            <a:ext cx="7356475" cy="5127625"/>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3" name="图片 2"/>
          <p:cNvPicPr>
            <a:picLocks noChangeAspect="1"/>
          </p:cNvPicPr>
          <p:nvPr>
            <p:custDataLst>
              <p:tags r:id="rId1"/>
            </p:custDataLst>
          </p:nvPr>
        </p:nvPicPr>
        <p:blipFill>
          <a:blip r:embed="rId2" cstate="print"/>
          <a:srcRect l="5101" t="11585" r="5299" b="12068"/>
          <a:stretch>
            <a:fillRect/>
          </a:stretch>
        </p:blipFill>
        <p:spPr>
          <a:xfrm>
            <a:off x="1595755" y="1283970"/>
            <a:ext cx="5149215" cy="307594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4" name="图片 4"/>
          <p:cNvPicPr>
            <a:picLocks noChangeAspect="1"/>
          </p:cNvPicPr>
          <p:nvPr>
            <p:custDataLst>
              <p:tags r:id="rId1"/>
            </p:custDataLst>
          </p:nvPr>
        </p:nvPicPr>
        <p:blipFill>
          <a:blip r:embed="rId2" cstate="print"/>
          <a:srcRect t="5900" b="6774"/>
          <a:stretch>
            <a:fillRect/>
          </a:stretch>
        </p:blipFill>
        <p:spPr>
          <a:xfrm>
            <a:off x="760095" y="1350010"/>
            <a:ext cx="7639050" cy="416623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p:txBody>
          <a:bodyPr vert="horz" wrap="square" lIns="0" tIns="45720" rIns="0" bIns="0" anchor="b" anchorCtr="0"/>
          <a:p>
            <a:pPr eaLnBrk="1" hangingPunct="1"/>
            <a:r>
              <a:rPr lang="zh-CN" altLang="en-US" b="1" dirty="0"/>
              <a:t>交互模型</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交互模型表示瞬间的、行为化的系统“控制”性质，它规定了对象模型中对象的合法变化序列。</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对象运行周期中的阶段就是对象的状态。</a:t>
            </a:r>
            <a:r>
              <a:rPr kumimoji="0" lang="zh-CN" altLang="en-US" sz="2600" b="0" i="0" u="none" strike="noStrike" kern="1200" cap="none" spc="0" normalizeH="0" baseline="0" noProof="0" dirty="0" smtClean="0">
                <a:ln>
                  <a:noFill/>
                </a:ln>
                <a:solidFill>
                  <a:srgbClr val="FF0000"/>
                </a:solidFill>
                <a:effectLst/>
                <a:uLnTx/>
                <a:uFillTx/>
                <a:latin typeface="+mn-lt"/>
                <a:ea typeface="+mn-ea"/>
                <a:cs typeface="+mn-cs"/>
              </a:rPr>
              <a:t>对象状态</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是对对象属性的一种抽象。</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对象之间相互触发</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作用的行为（称为</a:t>
            </a: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事件</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），引起了一系列的状态变化。</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事件是某个特定时刻所发生的一个系统行为，它是对引起对象从一种状态转换到另一个状态的现实世界事件的抽象。</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对象对事件的响应，取决于接受该触发的对象当时所处的状态，其响应包括改变自己的状态，或者是形成一个新的触发行为（事件）。</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交互模型描绘了对象的状态，触发状态转换的事件，以及对象行为（对事件的响应）。</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704850"/>
            <a:ext cx="8229600" cy="855980"/>
          </a:xfrm>
        </p:spPr>
        <p:txBody>
          <a:bodyPr/>
          <a:p>
            <a:r>
              <a:rPr lang="en-US" altLang="zh-CN">
                <a:sym typeface="+mn-ea"/>
              </a:rPr>
              <a:t>2.</a:t>
            </a:r>
            <a:r>
              <a:rPr lang="zh-CN" altLang="en-US">
                <a:sym typeface="+mn-ea"/>
              </a:rPr>
              <a:t>里氏替换原则</a:t>
            </a:r>
            <a:endParaRPr lang="zh-CN" altLang="en-US"/>
          </a:p>
        </p:txBody>
      </p:sp>
      <p:sp>
        <p:nvSpPr>
          <p:cNvPr id="3" name="内容占位符 2"/>
          <p:cNvSpPr>
            <a:spLocks noGrp="1"/>
          </p:cNvSpPr>
          <p:nvPr>
            <p:ph idx="1"/>
          </p:nvPr>
        </p:nvSpPr>
        <p:spPr/>
        <p:txBody>
          <a:bodyPr/>
          <a:p>
            <a:pPr>
              <a:lnSpc>
                <a:spcPct val="110000"/>
              </a:lnSpc>
            </a:pPr>
            <a:r>
              <a:rPr lang="zh-CN" altLang="en-US" sz="2000"/>
              <a:t>里氏替换原则(Liskov Substitution Principle，LSP)概念是指所有引用基类（父类）的地方必须能透明地使用其子类的对象。里氏替换原则定义为：如果对每一个类型为S的对象o1，都有类型为T的对象o2，使得以T定义的所有程序P在所有的对象o1代换o2时，程序P的行为没有变化，那么类型S是类型T的子类型。或者是所有引用基类的地方必须能透明地使用其子类的对象。</a:t>
            </a:r>
            <a:endParaRPr lang="zh-CN" altLang="en-US" sz="2000"/>
          </a:p>
          <a:p>
            <a:pPr>
              <a:lnSpc>
                <a:spcPct val="110000"/>
              </a:lnSpc>
            </a:pPr>
            <a:r>
              <a:rPr lang="zh-CN" altLang="en-US" sz="2000"/>
              <a:t>SubClass类是BaseClass类的子类，那么一个方法如果可以接受一个BaseClass类型的基类对象base的话，如method1(base)，那么它必然可以接受一个BaseClass类型的子类对象sub，则method1(sub)能够正常运行。反过来的代换不成立，如一个方法method2接受BaseClass类型的子类对象sub为参数：method2(sub)，那么一般而言不可以有method2(base)，除非是重载方法。</a:t>
            </a:r>
            <a:endParaRPr lang="zh-CN" altLang="en-US" sz="200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5" name="图片 3"/>
          <p:cNvPicPr>
            <a:picLocks noChangeAspect="1"/>
          </p:cNvPicPr>
          <p:nvPr>
            <p:custDataLst>
              <p:tags r:id="rId1"/>
            </p:custDataLst>
          </p:nvPr>
        </p:nvPicPr>
        <p:blipFill>
          <a:blip r:embed="rId2" cstate="print"/>
          <a:srcRect l="1993" t="4331" r="2657" b="4307"/>
          <a:stretch>
            <a:fillRect/>
          </a:stretch>
        </p:blipFill>
        <p:spPr>
          <a:xfrm>
            <a:off x="539750" y="1196975"/>
            <a:ext cx="7850505" cy="4199890"/>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 name="图片 3"/>
          <p:cNvPicPr>
            <a:picLocks noChangeAspect="1"/>
          </p:cNvPicPr>
          <p:nvPr>
            <p:custDataLst>
              <p:tags r:id="rId1"/>
            </p:custDataLst>
          </p:nvPr>
        </p:nvPicPr>
        <p:blipFill>
          <a:blip r:embed="rId2" cstate="print"/>
          <a:srcRect l="2294" t="4694" r="2599" b="3629"/>
          <a:stretch>
            <a:fillRect/>
          </a:stretch>
        </p:blipFill>
        <p:spPr>
          <a:xfrm>
            <a:off x="899795" y="1196975"/>
            <a:ext cx="7627620" cy="4514850"/>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 name="图片 1"/>
          <p:cNvPicPr>
            <a:picLocks noChangeAspect="1"/>
          </p:cNvPicPr>
          <p:nvPr>
            <p:custDataLst>
              <p:tags r:id="rId1"/>
            </p:custDataLst>
          </p:nvPr>
        </p:nvPicPr>
        <p:blipFill>
          <a:blip r:embed="rId2" cstate="print"/>
          <a:srcRect l="2017" t="4401" r="1793" b="3885"/>
          <a:stretch>
            <a:fillRect/>
          </a:stretch>
        </p:blipFill>
        <p:spPr>
          <a:xfrm>
            <a:off x="539750" y="1412875"/>
            <a:ext cx="7931150" cy="419100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8" name="图片 3"/>
          <p:cNvPicPr>
            <a:picLocks noChangeAspect="1"/>
          </p:cNvPicPr>
          <p:nvPr>
            <p:ph idx="1"/>
            <p:custDataLst>
              <p:tags r:id="rId1"/>
            </p:custDataLst>
          </p:nvPr>
        </p:nvPicPr>
        <p:blipFill>
          <a:blip r:embed="rId2" cstate="print"/>
          <a:srcRect l="3333" t="8389" r="3267" b="7858"/>
          <a:stretch>
            <a:fillRect/>
          </a:stretch>
        </p:blipFill>
        <p:spPr>
          <a:xfrm>
            <a:off x="965835" y="1845310"/>
            <a:ext cx="7335520" cy="2910205"/>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704850"/>
            <a:ext cx="8229600" cy="892810"/>
          </a:xfrm>
        </p:spPr>
        <p:txBody>
          <a:bodyPr/>
          <a:p>
            <a:r>
              <a:rPr lang="en-US" altLang="zh-CN">
                <a:sym typeface="+mn-ea"/>
              </a:rPr>
              <a:t>3.</a:t>
            </a:r>
            <a:r>
              <a:rPr lang="zh-CN" altLang="en-US">
                <a:sym typeface="+mn-ea"/>
              </a:rPr>
              <a:t>依赖倒置原则</a:t>
            </a:r>
            <a:endParaRPr lang="zh-CN" altLang="en-US"/>
          </a:p>
        </p:txBody>
      </p:sp>
      <p:sp>
        <p:nvSpPr>
          <p:cNvPr id="3" name="内容占位符 2"/>
          <p:cNvSpPr>
            <a:spLocks noGrp="1"/>
          </p:cNvSpPr>
          <p:nvPr>
            <p:ph idx="1"/>
          </p:nvPr>
        </p:nvSpPr>
        <p:spPr/>
        <p:txBody>
          <a:bodyPr/>
          <a:p>
            <a:r>
              <a:rPr lang="zh-CN" altLang="en-US" sz="2400"/>
              <a:t>依赖倒置原则(Dependency Inversion Principle，DIP)是指抽象不应该依赖于细节，细节应当依赖于抽象。要针对接口编程，而不是针对实现编程。依赖于抽象、而非具体实现。</a:t>
            </a:r>
            <a:endParaRPr lang="zh-CN" altLang="en-US" sz="2400"/>
          </a:p>
          <a:p>
            <a:r>
              <a:rPr lang="zh-CN" altLang="en-US" sz="2400"/>
              <a:t>依赖倒置原则提倡面向接口编程或者面向抽象层编程，即将具体类的对象通过依赖注入的方式注入其他对象中。依赖注入是指当一个对象要与其他对象发生依赖关系时，通过抽象来注入所依赖的对象。</a:t>
            </a:r>
            <a:endParaRPr lang="zh-CN" altLang="en-US" sz="2400"/>
          </a:p>
          <a:p>
            <a:r>
              <a:rPr lang="zh-CN" altLang="en-US" sz="2400"/>
              <a:t>常用的注入方式有构造注入、设值注入和接口注入。</a:t>
            </a:r>
            <a:endParaRPr lang="zh-CN" altLang="en-US" sz="240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9" name="图片 3"/>
          <p:cNvPicPr>
            <a:picLocks noChangeAspect="1"/>
          </p:cNvPicPr>
          <p:nvPr>
            <p:custDataLst>
              <p:tags r:id="rId1"/>
            </p:custDataLst>
          </p:nvPr>
        </p:nvPicPr>
        <p:blipFill>
          <a:blip r:embed="rId2" cstate="print"/>
          <a:srcRect t="7648" b="7444"/>
          <a:stretch>
            <a:fillRect/>
          </a:stretch>
        </p:blipFill>
        <p:spPr>
          <a:xfrm>
            <a:off x="1156335" y="1955800"/>
            <a:ext cx="6630670" cy="3038475"/>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0" name="图片 4"/>
          <p:cNvPicPr>
            <a:picLocks noChangeAspect="1"/>
          </p:cNvPicPr>
          <p:nvPr>
            <p:custDataLst>
              <p:tags r:id="rId1"/>
            </p:custDataLst>
          </p:nvPr>
        </p:nvPicPr>
        <p:blipFill>
          <a:blip r:embed="rId2" cstate="print"/>
          <a:srcRect t="4532" b="5135"/>
          <a:stretch>
            <a:fillRect/>
          </a:stretch>
        </p:blipFill>
        <p:spPr>
          <a:xfrm>
            <a:off x="1264920" y="1581150"/>
            <a:ext cx="6273800" cy="3909060"/>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1" name="图片 3"/>
          <p:cNvPicPr>
            <a:picLocks noChangeAspect="1"/>
          </p:cNvPicPr>
          <p:nvPr>
            <p:custDataLst>
              <p:tags r:id="rId1"/>
            </p:custDataLst>
          </p:nvPr>
        </p:nvPicPr>
        <p:blipFill>
          <a:blip r:embed="rId2" cstate="print"/>
          <a:srcRect t="5669" b="5896"/>
          <a:stretch>
            <a:fillRect/>
          </a:stretch>
        </p:blipFill>
        <p:spPr>
          <a:xfrm>
            <a:off x="1290955" y="1590040"/>
            <a:ext cx="6502400" cy="3713480"/>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2" name="图片 4"/>
          <p:cNvPicPr>
            <a:picLocks noChangeAspect="1"/>
          </p:cNvPicPr>
          <p:nvPr>
            <p:custDataLst>
              <p:tags r:id="rId1"/>
            </p:custDataLst>
          </p:nvPr>
        </p:nvPicPr>
        <p:blipFill>
          <a:blip r:embed="rId2" cstate="print"/>
          <a:srcRect t="6398" b="6610"/>
          <a:stretch>
            <a:fillRect/>
          </a:stretch>
        </p:blipFill>
        <p:spPr>
          <a:xfrm>
            <a:off x="323850" y="1917065"/>
            <a:ext cx="8434705" cy="27336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实现模型和部署</a:t>
            </a:r>
            <a:r>
              <a:rPr lang="zh-CN" altLang="en-US"/>
              <a:t>模型</a:t>
            </a:r>
            <a:endParaRPr lang="zh-CN" altLang="en-US"/>
          </a:p>
        </p:txBody>
      </p:sp>
      <p:sp>
        <p:nvSpPr>
          <p:cNvPr id="3" name="内容占位符 2"/>
          <p:cNvSpPr>
            <a:spLocks noGrp="1"/>
          </p:cNvSpPr>
          <p:nvPr>
            <p:ph idx="1"/>
          </p:nvPr>
        </p:nvSpPr>
        <p:spPr/>
        <p:txBody>
          <a:bodyPr/>
          <a:p>
            <a:r>
              <a:rPr lang="zh-CN" altLang="en-US"/>
              <a:t>实现模型描绘软件实现的构件组成和构件依赖关系。实现模型可以用构件模型表示，每个构件实现了软件的一个或多个功能，其依赖一组实现它的源代码文件或库函数，甚至是第三方提供的具有访问接口的组件等。</a:t>
            </a:r>
            <a:endParaRPr lang="zh-CN" altLang="en-US"/>
          </a:p>
          <a:p>
            <a:r>
              <a:rPr lang="zh-CN" altLang="en-US"/>
              <a:t>部署模型是对系统硬件结构的抽象描述，对系统物理节点（计算机或设备）、节点间的连接关系（网络连接类型、协议和带宽等）和构件部署在哪些节点上（代码分配与部署等）进行建模。</a:t>
            </a:r>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sym typeface="+mn-ea"/>
              </a:rPr>
              <a:t>4.</a:t>
            </a:r>
            <a:r>
              <a:rPr lang="zh-CN" altLang="en-US">
                <a:sym typeface="+mn-ea"/>
              </a:rPr>
              <a:t>接口隔离原则</a:t>
            </a:r>
            <a:endParaRPr lang="zh-CN" altLang="en-US"/>
          </a:p>
        </p:txBody>
      </p:sp>
      <p:sp>
        <p:nvSpPr>
          <p:cNvPr id="3" name="内容占位符 2"/>
          <p:cNvSpPr>
            <a:spLocks noGrp="1"/>
          </p:cNvSpPr>
          <p:nvPr>
            <p:ph idx="1"/>
          </p:nvPr>
        </p:nvSpPr>
        <p:spPr/>
        <p:txBody>
          <a:bodyPr/>
          <a:p>
            <a:r>
              <a:rPr lang="zh-CN" altLang="en-US"/>
              <a:t>接口隔离原则(Interface  Segregation Principle, ISP)是指使用多个专门的接口，而不使用单一的总接口，客户端不应该依赖那些它不需要的接口。多个专用接口比一个通用接口要好。多个客户构件使用一个服务器类提供的操作的实例有很多。</a:t>
            </a:r>
            <a:endParaRPr lang="zh-CN" altLang="en-US"/>
          </a:p>
          <a:p>
            <a:r>
              <a:rPr lang="zh-CN" altLang="en-US"/>
              <a:t>ISP原则建议设计者应该为每一个主要的客户类型都设计一个特定的接口。</a:t>
            </a:r>
            <a:endParaRPr lang="zh-CN" alt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3" name="图片 2"/>
          <p:cNvPicPr>
            <a:picLocks noChangeAspect="1"/>
          </p:cNvPicPr>
          <p:nvPr>
            <p:custDataLst>
              <p:tags r:id="rId1"/>
            </p:custDataLst>
          </p:nvPr>
        </p:nvPicPr>
        <p:blipFill>
          <a:blip r:embed="rId2" cstate="print"/>
          <a:srcRect t="6694" b="6391"/>
          <a:stretch>
            <a:fillRect/>
          </a:stretch>
        </p:blipFill>
        <p:spPr>
          <a:xfrm>
            <a:off x="1036320" y="1888490"/>
            <a:ext cx="6795135" cy="3211830"/>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4" name="图片 4"/>
          <p:cNvPicPr>
            <a:picLocks noChangeAspect="1"/>
          </p:cNvPicPr>
          <p:nvPr>
            <p:custDataLst>
              <p:tags r:id="rId1"/>
            </p:custDataLst>
          </p:nvPr>
        </p:nvPicPr>
        <p:blipFill>
          <a:blip r:embed="rId2" cstate="print"/>
          <a:srcRect t="3497" b="3265"/>
          <a:stretch>
            <a:fillRect/>
          </a:stretch>
        </p:blipFill>
        <p:spPr>
          <a:xfrm>
            <a:off x="652145" y="940435"/>
            <a:ext cx="7623810" cy="512318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704850"/>
            <a:ext cx="8229600" cy="806450"/>
          </a:xfrm>
        </p:spPr>
        <p:txBody>
          <a:bodyPr/>
          <a:p>
            <a:r>
              <a:rPr lang="zh-CN" altLang="en-US"/>
              <a:t>5.迪米特法则</a:t>
            </a:r>
            <a:endParaRPr lang="zh-CN" altLang="en-US"/>
          </a:p>
        </p:txBody>
      </p:sp>
      <p:sp>
        <p:nvSpPr>
          <p:cNvPr id="3" name="内容占位符 2"/>
          <p:cNvSpPr>
            <a:spLocks noGrp="1"/>
          </p:cNvSpPr>
          <p:nvPr>
            <p:ph idx="1"/>
          </p:nvPr>
        </p:nvSpPr>
        <p:spPr>
          <a:xfrm>
            <a:off x="457200" y="1681480"/>
            <a:ext cx="8229600" cy="4643120"/>
          </a:xfrm>
        </p:spPr>
        <p:txBody>
          <a:bodyPr/>
          <a:p>
            <a:r>
              <a:rPr lang="zh-CN" altLang="en-US"/>
              <a:t>迪米特法则(Law of  Demeter，简称LoD)，也称为最少知识原则(Least Knowledge Principle，称LKP)，是指一个软件实体应当尽可能少地与其他实体发生相互作用。</a:t>
            </a:r>
            <a:endParaRPr lang="zh-CN" altLang="en-US"/>
          </a:p>
          <a:p>
            <a:r>
              <a:rPr lang="zh-CN" altLang="en-US"/>
              <a:t>如果一个系统符合迪米特法则，那么当其中某一个模块发生修改时，就会尽量少地影响其他模块，扩展会相对容易，这是对软件实体之间通信的限制。</a:t>
            </a:r>
            <a:endParaRPr lang="zh-CN" altLang="en-US"/>
          </a:p>
          <a:p>
            <a:r>
              <a:rPr lang="zh-CN" altLang="en-US"/>
              <a:t>迪米特法则可降低系统的耦合度，使类与类之间保持松散的耦合关系。</a:t>
            </a:r>
            <a:endParaRPr lang="zh-CN" alt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5" name="图片 3"/>
          <p:cNvPicPr>
            <a:picLocks noChangeAspect="1"/>
          </p:cNvPicPr>
          <p:nvPr>
            <p:custDataLst>
              <p:tags r:id="rId1"/>
            </p:custDataLst>
          </p:nvPr>
        </p:nvPicPr>
        <p:blipFill>
          <a:blip r:embed="rId2" cstate="print"/>
          <a:srcRect t="5836" b="7376"/>
          <a:stretch>
            <a:fillRect/>
          </a:stretch>
        </p:blipFill>
        <p:spPr>
          <a:xfrm>
            <a:off x="827405" y="1557020"/>
            <a:ext cx="7712075" cy="3198495"/>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6" name="图片 6"/>
          <p:cNvPicPr>
            <a:picLocks noChangeAspect="1"/>
          </p:cNvPicPr>
          <p:nvPr>
            <p:custDataLst>
              <p:tags r:id="rId1"/>
            </p:custDataLst>
          </p:nvPr>
        </p:nvPicPr>
        <p:blipFill>
          <a:blip r:embed="rId2" cstate="print"/>
          <a:srcRect t="7546" b="6791"/>
          <a:stretch>
            <a:fillRect/>
          </a:stretch>
        </p:blipFill>
        <p:spPr>
          <a:xfrm>
            <a:off x="828040" y="1882775"/>
            <a:ext cx="7416800" cy="3092450"/>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 name="图片 3"/>
          <p:cNvPicPr>
            <a:picLocks noChangeAspect="1"/>
          </p:cNvPicPr>
          <p:nvPr>
            <p:custDataLst>
              <p:tags r:id="rId1"/>
            </p:custDataLst>
          </p:nvPr>
        </p:nvPicPr>
        <p:blipFill>
          <a:blip r:embed="rId2" cstate="print"/>
          <a:srcRect t="11511" b="13489"/>
          <a:stretch>
            <a:fillRect/>
          </a:stretch>
        </p:blipFill>
        <p:spPr>
          <a:xfrm>
            <a:off x="958850" y="2565400"/>
            <a:ext cx="7225665" cy="1680845"/>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8" name="图片 3"/>
          <p:cNvPicPr>
            <a:picLocks noChangeAspect="1"/>
          </p:cNvPicPr>
          <p:nvPr>
            <p:custDataLst>
              <p:tags r:id="rId1"/>
            </p:custDataLst>
          </p:nvPr>
        </p:nvPicPr>
        <p:blipFill>
          <a:blip r:embed="rId2" cstate="print"/>
          <a:srcRect t="10961" b="11718"/>
          <a:stretch>
            <a:fillRect/>
          </a:stretch>
        </p:blipFill>
        <p:spPr>
          <a:xfrm>
            <a:off x="384175" y="2540635"/>
            <a:ext cx="7696200" cy="1948815"/>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sym typeface="+mn-ea"/>
              </a:rPr>
              <a:t>6.</a:t>
            </a:r>
            <a:r>
              <a:rPr lang="zh-CN" altLang="en-US">
                <a:sym typeface="+mn-ea"/>
              </a:rPr>
              <a:t>开闭原则</a:t>
            </a:r>
            <a:endParaRPr lang="zh-CN" altLang="en-US"/>
          </a:p>
        </p:txBody>
      </p:sp>
      <p:sp>
        <p:nvSpPr>
          <p:cNvPr id="3" name="内容占位符 2"/>
          <p:cNvSpPr>
            <a:spLocks noGrp="1"/>
          </p:cNvSpPr>
          <p:nvPr>
            <p:ph idx="1"/>
          </p:nvPr>
        </p:nvSpPr>
        <p:spPr/>
        <p:txBody>
          <a:bodyPr/>
          <a:p>
            <a:r>
              <a:rPr lang="zh-CN" altLang="en-US"/>
              <a:t>开闭原则(Open-Closed Principle，OCP)，定义为一个软件模块应当对扩展开放，对修改关闭，即软件模块应尽量在不修改原有代码的情况下进行扩展。软件模块应该对外延具有开放性，对修改具有封闭性。</a:t>
            </a:r>
            <a:endParaRPr lang="zh-CN" altLang="en-US"/>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9" name="图片 3"/>
          <p:cNvPicPr>
            <a:picLocks noChangeAspect="1"/>
          </p:cNvPicPr>
          <p:nvPr>
            <p:custDataLst>
              <p:tags r:id="rId1"/>
            </p:custDataLst>
          </p:nvPr>
        </p:nvPicPr>
        <p:blipFill>
          <a:blip r:embed="rId2" cstate="print"/>
          <a:srcRect t="4288" b="5374"/>
          <a:stretch>
            <a:fillRect/>
          </a:stretch>
        </p:blipFill>
        <p:spPr>
          <a:xfrm>
            <a:off x="1178560" y="1586865"/>
            <a:ext cx="6904355" cy="3623310"/>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commondata" val="eyJoZGlkIjoiZTQ4ODQwNThiYTg4YTBlNDhkZDRmNGNiNWM5NWE1YzA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bwMode="auto">
        <a:solidFill>
          <a:srgbClr val="FFFFFF"/>
        </a:solidFill>
        <a:ln w="9525">
          <a:solidFill>
            <a:srgbClr val="000000"/>
          </a:solidFill>
          <a:round/>
        </a:ln>
        <a:scene3d>
          <a:camera prst="orthographicFront">
            <a:rot lat="0" lon="10800000" rev="0"/>
          </a:camera>
          <a:lightRig rig="threePt" dir="t"/>
        </a:scene3d>
      </a:spPr>
      <a:bodyPr vert="horz" wrap="square" lIns="91440" tIns="45720" rIns="91440" bIns="45720" numCol="1" anchor="t" anchorCtr="0" compatLnSpc="1"/>
      <a:lstStyle>
        <a:defPPr marL="0" marR="0" indent="0" algn="just" defTabSz="914400" rtl="0" eaLnBrk="1" fontAlgn="base" latinLnBrk="0" hangingPunct="1">
          <a:lnSpc>
            <a:spcPct val="100000"/>
          </a:lnSpc>
          <a:spcBef>
            <a:spcPct val="0"/>
          </a:spcBef>
          <a:spcAft>
            <a:spcPct val="0"/>
          </a:spcAft>
          <a:buClrTx/>
          <a:buSzTx/>
          <a:buFontTx/>
          <a:buNone/>
          <a:defRPr kumimoji="0" sz="16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0</TotalTime>
  <Words>23104</Words>
  <Application>WPS 演示</Application>
  <PresentationFormat>全屏显示(4:3)</PresentationFormat>
  <Paragraphs>1247</Paragraphs>
  <Slides>220</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220</vt:i4>
      </vt:variant>
    </vt:vector>
  </HeadingPairs>
  <TitlesOfParts>
    <vt:vector size="233" baseType="lpstr">
      <vt:lpstr>Arial</vt:lpstr>
      <vt:lpstr>宋体</vt:lpstr>
      <vt:lpstr>Wingdings</vt:lpstr>
      <vt:lpstr>Calibri</vt:lpstr>
      <vt:lpstr>Constantia</vt:lpstr>
      <vt:lpstr>隶书</vt:lpstr>
      <vt:lpstr>Wingdings 2</vt:lpstr>
      <vt:lpstr>Wingdings 2</vt:lpstr>
      <vt:lpstr>微软雅黑</vt:lpstr>
      <vt:lpstr>Arial Unicode MS</vt:lpstr>
      <vt:lpstr>Times New Roman</vt:lpstr>
      <vt:lpstr>Times New Roman</vt:lpstr>
      <vt:lpstr>流畅</vt:lpstr>
      <vt:lpstr>第三部分 面向对象软件工程范型</vt:lpstr>
      <vt:lpstr>本部分将回答以下问题</vt:lpstr>
      <vt:lpstr>第8章  面向对象分析</vt:lpstr>
      <vt:lpstr>8.1面向对象分析模型</vt:lpstr>
      <vt:lpstr>面向对象分析模型</vt:lpstr>
      <vt:lpstr>用例模型（第5章）</vt:lpstr>
      <vt:lpstr>逻辑模型</vt:lpstr>
      <vt:lpstr>交互模型</vt:lpstr>
      <vt:lpstr>实现模型和部署模型</vt:lpstr>
      <vt:lpstr>8.2 面向对象建模语言</vt:lpstr>
      <vt:lpstr>UML模型元素</vt:lpstr>
      <vt:lpstr>UML模型结构</vt:lpstr>
      <vt:lpstr>UML视图</vt:lpstr>
      <vt:lpstr>UML与面向对象范型</vt:lpstr>
      <vt:lpstr>8.3 面向对象分析过程</vt:lpstr>
      <vt:lpstr>8.3面向对象分析过程</vt:lpstr>
      <vt:lpstr>用例建模分析</vt:lpstr>
      <vt:lpstr>领域建模</vt:lpstr>
      <vt:lpstr>8.4 业务建模</vt:lpstr>
      <vt:lpstr>识别业务类和领域类</vt:lpstr>
      <vt:lpstr>识别业务类和领域类</vt:lpstr>
      <vt:lpstr>分析类</vt:lpstr>
      <vt:lpstr>边界类</vt:lpstr>
      <vt:lpstr>控制类</vt:lpstr>
      <vt:lpstr>控制类</vt:lpstr>
      <vt:lpstr>实体类</vt:lpstr>
      <vt:lpstr>实体类</vt:lpstr>
      <vt:lpstr>业务类图</vt:lpstr>
      <vt:lpstr>业务类图</vt:lpstr>
      <vt:lpstr>识别属性和操作</vt:lpstr>
      <vt:lpstr>关联与依赖</vt:lpstr>
      <vt:lpstr>识别操作的技术</vt:lpstr>
      <vt:lpstr>CRC技术</vt:lpstr>
      <vt:lpstr>CRC卡的内容</vt:lpstr>
      <vt:lpstr>PowerPoint 演示文稿</vt:lpstr>
      <vt:lpstr>PowerPoint 演示文稿</vt:lpstr>
      <vt:lpstr>PowerPoint 演示文稿</vt:lpstr>
      <vt:lpstr>PowerPoint 演示文稿</vt:lpstr>
      <vt:lpstr>构建协作图</vt:lpstr>
      <vt:lpstr>构建协作图</vt:lpstr>
      <vt:lpstr>PowerPoint 演示文稿</vt:lpstr>
      <vt:lpstr>处理销售协作流</vt:lpstr>
      <vt:lpstr>构建包图</vt:lpstr>
      <vt:lpstr>UML包图</vt:lpstr>
      <vt:lpstr>逻辑架构</vt:lpstr>
      <vt:lpstr>分层逻辑架构</vt:lpstr>
      <vt:lpstr>8.5 软件的交互行为分析</vt:lpstr>
      <vt:lpstr>8.5.1建立软件顺序图</vt:lpstr>
      <vt:lpstr>处理一次销售用例的SSD</vt:lpstr>
      <vt:lpstr>8.5.2建立操作契约</vt:lpstr>
      <vt:lpstr>后置条件</vt:lpstr>
      <vt:lpstr>操作enterItem的契约</vt:lpstr>
      <vt:lpstr>8.5.3  建立顺序图</vt:lpstr>
      <vt:lpstr>处理支付用例的顺序图</vt:lpstr>
      <vt:lpstr>PowerPoint 演示文稿</vt:lpstr>
      <vt:lpstr>8.5.4 建立系统状态图</vt:lpstr>
      <vt:lpstr>POS机状态图</vt:lpstr>
      <vt:lpstr>例8.2 POS机系统</vt:lpstr>
      <vt:lpstr>实例分析： POS机系统</vt:lpstr>
      <vt:lpstr>PowerPoint 演示文稿</vt:lpstr>
      <vt:lpstr>添加商品项的顺序图</vt:lpstr>
      <vt:lpstr>计算总价</vt:lpstr>
      <vt:lpstr>处理支付顺序图</vt:lpstr>
      <vt:lpstr>ATM系统：用例图</vt:lpstr>
      <vt:lpstr>ATM系统：类图</vt:lpstr>
      <vt:lpstr>ATM系统：协作图</vt:lpstr>
      <vt:lpstr>ATM系统：顺序图</vt:lpstr>
      <vt:lpstr>小结</vt:lpstr>
      <vt:lpstr>小结</vt:lpstr>
      <vt:lpstr>第9章  面向对象设计</vt:lpstr>
      <vt:lpstr>9.1面向对象设计概述</vt:lpstr>
      <vt:lpstr>面向对象设计过程</vt:lpstr>
      <vt:lpstr>设计模型</vt:lpstr>
      <vt:lpstr>面向对象设计原则</vt:lpstr>
      <vt:lpstr>单一职责原则</vt:lpstr>
      <vt:lpstr>PowerPoint 演示文稿</vt:lpstr>
      <vt:lpstr>PowerPoint 演示文稿</vt:lpstr>
      <vt:lpstr>PowerPoint 演示文稿</vt:lpstr>
      <vt:lpstr>PowerPoint 演示文稿</vt:lpstr>
      <vt:lpstr>里氏替换原则</vt:lpstr>
      <vt:lpstr>PowerPoint 演示文稿</vt:lpstr>
      <vt:lpstr>PowerPoint 演示文稿</vt:lpstr>
      <vt:lpstr>PowerPoint 演示文稿</vt:lpstr>
      <vt:lpstr>PowerPoint 演示文稿</vt:lpstr>
      <vt:lpstr>依赖倒置原则</vt:lpstr>
      <vt:lpstr>PowerPoint 演示文稿</vt:lpstr>
      <vt:lpstr>PowerPoint 演示文稿</vt:lpstr>
      <vt:lpstr>PowerPoint 演示文稿</vt:lpstr>
      <vt:lpstr>PowerPoint 演示文稿</vt:lpstr>
      <vt:lpstr>接口隔离原则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开闭原则</vt:lpstr>
      <vt:lpstr>PowerPoint 演示文稿</vt:lpstr>
      <vt:lpstr>PowerPoint 演示文稿</vt:lpstr>
      <vt:lpstr>PowerPoint 演示文稿</vt:lpstr>
      <vt:lpstr>9.2构件设计</vt:lpstr>
      <vt:lpstr>构件类</vt:lpstr>
      <vt:lpstr>构件设计步骤</vt:lpstr>
      <vt:lpstr>9.3 确定并发性</vt:lpstr>
      <vt:lpstr>ATM机系统并发设计</vt:lpstr>
      <vt:lpstr>硬件和软件的选择</vt:lpstr>
      <vt:lpstr>确定物理部件之间的配置和连接形式</vt:lpstr>
      <vt:lpstr>9.4面向对象详细设计</vt:lpstr>
      <vt:lpstr>泛化和特化</vt:lpstr>
      <vt:lpstr>POS机系统中Payment</vt:lpstr>
      <vt:lpstr>定义概念超类和子类</vt:lpstr>
      <vt:lpstr>Payment类层次划分</vt:lpstr>
      <vt:lpstr>关联类</vt:lpstr>
      <vt:lpstr>关联类</vt:lpstr>
      <vt:lpstr>聚合关系和组合关系</vt:lpstr>
      <vt:lpstr>识别和显示组合关系</vt:lpstr>
      <vt:lpstr>组合关系</vt:lpstr>
      <vt:lpstr>时间间隔</vt:lpstr>
      <vt:lpstr>区别历史价格和当前价格</vt:lpstr>
      <vt:lpstr>组织领域模型</vt:lpstr>
      <vt:lpstr>POS机系统领域模型</vt:lpstr>
      <vt:lpstr>包嵌套</vt:lpstr>
      <vt:lpstr>逻辑架构精化与设计模式</vt:lpstr>
      <vt:lpstr>PowerPoint 演示文稿</vt:lpstr>
      <vt:lpstr>层次设计模式：简单包和子系统</vt:lpstr>
      <vt:lpstr>层次设计模式：外观和控制器</vt:lpstr>
      <vt:lpstr>层次设计模式：模型-视图分离和“向上”通信</vt:lpstr>
      <vt:lpstr>分层设计</vt:lpstr>
      <vt:lpstr>分离不相关的类型</vt:lpstr>
      <vt:lpstr>具体包的依赖</vt:lpstr>
      <vt:lpstr>工厂模式减少对具体包的依赖</vt:lpstr>
      <vt:lpstr>类操作设计</vt:lpstr>
      <vt:lpstr>精化交互图</vt:lpstr>
      <vt:lpstr>类精化设计</vt:lpstr>
      <vt:lpstr>输入商品</vt:lpstr>
      <vt:lpstr>结束销售</vt:lpstr>
      <vt:lpstr>获取总价</vt:lpstr>
      <vt:lpstr>处理支付</vt:lpstr>
      <vt:lpstr>计算找零</vt:lpstr>
      <vt:lpstr>本地缓存处理</vt:lpstr>
      <vt:lpstr>数据恢复</vt:lpstr>
      <vt:lpstr>两级客户端缓存</vt:lpstr>
      <vt:lpstr>PowerPoint 演示文稿</vt:lpstr>
      <vt:lpstr>PowerPoint 演示文稿</vt:lpstr>
      <vt:lpstr>PowerPoint 演示文稿</vt:lpstr>
      <vt:lpstr>PowerPoint 演示文稿</vt:lpstr>
      <vt:lpstr>通过ServicesFactory工厂返回一个本地服务。本地服务获取了对外部服务的适配器的引用。 系统首先从本地获取产品信息，如果存在则直接读取。若果本地没有，则从本地文件中读取产品数据信息。如果本地文件也没有该产品信息，则系统从外部服务器上读取信息。</vt:lpstr>
      <vt:lpstr>异常处理</vt:lpstr>
      <vt:lpstr>对线程的run可以视为异步消息</vt:lpstr>
      <vt:lpstr>用“active”表示LocalProducts对象为主动对象，其运行于自身线程之上。</vt:lpstr>
      <vt:lpstr>异常处理模式</vt:lpstr>
      <vt:lpstr>持久化子系统捕获一个特定的SQLException异常，并且抛出一个新的包含SQLException异常的DBUnavailableException异常。较高层的DBProductAdapter作为逻辑子系统的代表，可以捕获较低层的DBUnavailableException异常，并且抛出一个新的ProductInfoUnavailableException异常，而新的异常包裹了DBUnavailableException。</vt:lpstr>
      <vt:lpstr>两个模式来处理异常：集中错误日志（Centralized Error Logging）和错误会话(Error Dialog)。集中错误日志模式的原则是：使用单实例类访问的集中错误日志对象，所有的异常都向它报告。</vt:lpstr>
      <vt:lpstr>异常设计</vt:lpstr>
      <vt:lpstr>如果产品不在本地产品服务的缓存中，则本地产品服务将与外部服务的适配器进行协作。本地产品服务将ProductDescription对象缓存为串行化对象。 如果实际的外部服务从数据库改为新的WebService，则只需改动远程服务的工厂配置。考虑到与DBProductsAdapter的协作，适配器需要与对象-关系映射持久化子系统交互。</vt:lpstr>
      <vt:lpstr>方法设计与实现</vt:lpstr>
      <vt:lpstr>支付实现</vt:lpstr>
      <vt:lpstr>容错处理</vt:lpstr>
      <vt:lpstr>代理模式的一般结构</vt:lpstr>
      <vt:lpstr>重定向代理</vt:lpstr>
      <vt:lpstr>PowerPoint 演示文稿</vt:lpstr>
      <vt:lpstr>抽象工厂模式</vt:lpstr>
      <vt:lpstr>抽象工厂模式的基本原则</vt:lpstr>
      <vt:lpstr>基本思想</vt:lpstr>
      <vt:lpstr>抽象类工厂设计</vt:lpstr>
      <vt:lpstr>精化设计</vt:lpstr>
      <vt:lpstr>可见性的设计</vt:lpstr>
      <vt:lpstr>类图的细化</vt:lpstr>
      <vt:lpstr>输入商品条目的类图</vt:lpstr>
      <vt:lpstr>细化的类图</vt:lpstr>
      <vt:lpstr>实现</vt:lpstr>
      <vt:lpstr>数据存储与持久性设计</vt:lpstr>
      <vt:lpstr>基本原理</vt:lpstr>
      <vt:lpstr>类ProductDescription表示为表PRODUCTDESCRIPTION表</vt:lpstr>
      <vt:lpstr>对象标识符</vt:lpstr>
      <vt:lpstr>通过OID来映射对象和记录</vt:lpstr>
      <vt:lpstr>持久性框架</vt:lpstr>
      <vt:lpstr>持久化外观</vt:lpstr>
      <vt:lpstr>数据库映射器</vt:lpstr>
      <vt:lpstr>使用模板方法设计持久性框架</vt:lpstr>
      <vt:lpstr>使用模板方法</vt:lpstr>
      <vt:lpstr>9.5部署设计</vt:lpstr>
      <vt:lpstr>构件图</vt:lpstr>
      <vt:lpstr>小结</vt:lpstr>
      <vt:lpstr>第10章  面向对象实现与测试</vt:lpstr>
      <vt:lpstr>10.1面向对象实现</vt:lpstr>
      <vt:lpstr>实例分析：POS机系统</vt:lpstr>
      <vt:lpstr>实例分析：POS机系统</vt:lpstr>
      <vt:lpstr>实例分析：POS机系统</vt:lpstr>
      <vt:lpstr>实例分析：POS机系统</vt:lpstr>
      <vt:lpstr>实例分析：POS机系统</vt:lpstr>
      <vt:lpstr>顺序图</vt:lpstr>
      <vt:lpstr>输入商品顺序图</vt:lpstr>
      <vt:lpstr>初始化和启动用例</vt:lpstr>
      <vt:lpstr>选择初始领域对象的原则</vt:lpstr>
      <vt:lpstr>PowerPoint 演示文稿</vt:lpstr>
      <vt:lpstr>PowerPoint 演示文稿</vt:lpstr>
      <vt:lpstr>10.2面向对象测试基础</vt:lpstr>
      <vt:lpstr>面向对象分析阶段的测试</vt:lpstr>
      <vt:lpstr>对对象的测试</vt:lpstr>
      <vt:lpstr>对结构的测试</vt:lpstr>
      <vt:lpstr>PowerPoint 演示文稿</vt:lpstr>
      <vt:lpstr>对主题的测试</vt:lpstr>
      <vt:lpstr>对属性和实例关联的测试</vt:lpstr>
      <vt:lpstr>对服务和消息关联的测试</vt:lpstr>
      <vt:lpstr>面向对象设计阶段的测试</vt:lpstr>
      <vt:lpstr>类的测试</vt:lpstr>
      <vt:lpstr>类层次结构的测试</vt:lpstr>
      <vt:lpstr>对类库支持的测试</vt:lpstr>
      <vt:lpstr>面向对象编程阶段的测试</vt:lpstr>
      <vt:lpstr>10.3面向对象测试过程</vt:lpstr>
      <vt:lpstr>类方法测试</vt:lpstr>
      <vt:lpstr>类测试</vt:lpstr>
      <vt:lpstr>类簇测试</vt:lpstr>
      <vt:lpstr>设计测试用例</vt:lpstr>
      <vt:lpstr>系统测试</vt:lpstr>
      <vt:lpstr>系统测试内容</vt:lpstr>
      <vt:lpstr>PowerPoint 演示文稿</vt:lpstr>
      <vt:lpstr>小结</vt:lpstr>
    </vt:vector>
  </TitlesOfParts>
  <Company>nsd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第三部分</dc:title>
  <dc:creator>dou</dc:creator>
  <cp:lastModifiedBy>窦</cp:lastModifiedBy>
  <cp:revision>183</cp:revision>
  <dcterms:created xsi:type="dcterms:W3CDTF">2009-07-29T10:32:00Z</dcterms:created>
  <dcterms:modified xsi:type="dcterms:W3CDTF">2024-01-17T04:06:35Z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58CF8920315D46609FD9AD8685CFABD7_12</vt:lpwstr>
  </property>
  <property fmtid="{D5CDD505-2E9C-101B-9397-08002B2CF9AE}" pid="3" name="KSOProductBuildVer">
    <vt:lpwstr>2052-12.1.0.16120</vt:lpwstr>
  </property>
</Properties>
</file>