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7" r:id="rId33"/>
    <p:sldId id="285" r:id="rId34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22" autoAdjust="0"/>
  </p:normalViewPr>
  <p:slideViewPr>
    <p:cSldViewPr>
      <p:cViewPr varScale="1">
        <p:scale>
          <a:sx n="77" d="100"/>
          <a:sy n="77" d="100"/>
        </p:scale>
        <p:origin x="68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2.emf"/><Relationship Id="rId4" Type="http://schemas.openxmlformats.org/officeDocument/2006/relationships/image" Target="../media/image3.jpeg"/><Relationship Id="rId9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2123" y="2514767"/>
            <a:ext cx="8305190" cy="179197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智能运动健身系统</a:t>
            </a:r>
          </a:p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36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(Android+传感器+Email+地图)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00308" y="4896302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312500" y="3227524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312500" y="1652321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611716" y="4884110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611716" y="3215332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>
            <a:off x="611716" y="1652321"/>
            <a:ext cx="984887" cy="98488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1596603" y="1542784"/>
            <a:ext cx="4316948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在Android系统中，需要使用加速度传感器、线性加速度传感器和距离传感器来检测设备的运动数据。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285195" y="1542784"/>
            <a:ext cx="4297245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飞行时间法是通过发射特别短的光脉冲，并测量此光脉冲从发射到被物体反射回来的时间，通过此时间间隔来计算物体之间的距离。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96603" y="3117987"/>
            <a:ext cx="4416556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在当前的设备应用中，距离传感器被应用于智能皮带。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285195" y="3117987"/>
            <a:ext cx="4297245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皮带扣里嵌入距离传感器，当把皮带调整至合适宽度、卡好皮带扣后，如果皮带在10秒钟内没有重新解开，传感器就会自动生成腰围数据。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96603" y="4786765"/>
            <a:ext cx="4316948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皮带与皮带扣连接处的其中一枚铆钉可作为数据传输装置。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285195" y="4786765"/>
            <a:ext cx="4297245" cy="144056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当智能手机在铆钉处保持两秒钟静止，手机里的自我健康管理App会自动激活，并获取本次腰围数据。</a:t>
            </a:r>
          </a:p>
        </p:txBody>
      </p:sp>
      <p:sp>
        <p:nvSpPr>
          <p:cNvPr id="14" name="Freeform 14"/>
          <p:cNvSpPr/>
          <p:nvPr/>
        </p:nvSpPr>
        <p:spPr>
          <a:xfrm>
            <a:off x="793456" y="1834061"/>
            <a:ext cx="621407" cy="62140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47650" y="219075"/>
                </a:moveTo>
                <a:lnTo>
                  <a:pt x="228600" y="219075"/>
                </a:lnTo>
                <a:lnTo>
                  <a:pt x="228600" y="200025"/>
                </a:lnTo>
                <a:lnTo>
                  <a:pt x="238125" y="200025"/>
                </a:lnTo>
                <a:lnTo>
                  <a:pt x="238125" y="180975"/>
                </a:lnTo>
                <a:lnTo>
                  <a:pt x="57150" y="180975"/>
                </a:lnTo>
                <a:lnTo>
                  <a:pt x="57150" y="200025"/>
                </a:lnTo>
                <a:lnTo>
                  <a:pt x="66675" y="200025"/>
                </a:lnTo>
                <a:lnTo>
                  <a:pt x="66675" y="219075"/>
                </a:lnTo>
                <a:lnTo>
                  <a:pt x="47625" y="219075"/>
                </a:lnTo>
                <a:cubicBezTo>
                  <a:pt x="42367" y="219075"/>
                  <a:pt x="38100" y="214808"/>
                  <a:pt x="38100" y="209550"/>
                </a:cubicBezTo>
                <a:lnTo>
                  <a:pt x="38100" y="114300"/>
                </a:lnTo>
                <a:cubicBezTo>
                  <a:pt x="38100" y="105089"/>
                  <a:pt x="76200" y="95250"/>
                  <a:pt x="142875" y="95250"/>
                </a:cubicBezTo>
                <a:cubicBezTo>
                  <a:pt x="146409" y="95250"/>
                  <a:pt x="149533" y="95250"/>
                  <a:pt x="152400" y="95250"/>
                </a:cubicBezTo>
                <a:cubicBezTo>
                  <a:pt x="218484" y="95250"/>
                  <a:pt x="257175" y="104870"/>
                  <a:pt x="257175" y="114300"/>
                </a:cubicBezTo>
                <a:lnTo>
                  <a:pt x="257175" y="209550"/>
                </a:lnTo>
                <a:cubicBezTo>
                  <a:pt x="257175" y="214808"/>
                  <a:pt x="252917" y="219075"/>
                  <a:pt x="247650" y="219075"/>
                </a:cubicBezTo>
                <a:close/>
                <a:moveTo>
                  <a:pt x="223838" y="123825"/>
                </a:moveTo>
                <a:cubicBezTo>
                  <a:pt x="215951" y="123825"/>
                  <a:pt x="209550" y="130226"/>
                  <a:pt x="209550" y="138113"/>
                </a:cubicBezTo>
                <a:cubicBezTo>
                  <a:pt x="209550" y="145999"/>
                  <a:pt x="215951" y="152400"/>
                  <a:pt x="223838" y="152400"/>
                </a:cubicBezTo>
                <a:cubicBezTo>
                  <a:pt x="231724" y="152400"/>
                  <a:pt x="238125" y="145999"/>
                  <a:pt x="238125" y="138113"/>
                </a:cubicBezTo>
                <a:cubicBezTo>
                  <a:pt x="238125" y="130226"/>
                  <a:pt x="231724" y="123825"/>
                  <a:pt x="223838" y="123825"/>
                </a:cubicBezTo>
                <a:close/>
                <a:moveTo>
                  <a:pt x="76200" y="38100"/>
                </a:moveTo>
                <a:cubicBezTo>
                  <a:pt x="76200" y="32833"/>
                  <a:pt x="80467" y="28575"/>
                  <a:pt x="85725" y="28575"/>
                </a:cubicBezTo>
                <a:lnTo>
                  <a:pt x="209550" y="28575"/>
                </a:lnTo>
                <a:cubicBezTo>
                  <a:pt x="214817" y="28575"/>
                  <a:pt x="219075" y="32833"/>
                  <a:pt x="219075" y="38100"/>
                </a:cubicBezTo>
                <a:lnTo>
                  <a:pt x="219075" y="85725"/>
                </a:lnTo>
                <a:lnTo>
                  <a:pt x="76200" y="85725"/>
                </a:lnTo>
                <a:lnTo>
                  <a:pt x="76200" y="38100"/>
                </a:lnTo>
                <a:close/>
                <a:moveTo>
                  <a:pt x="219075" y="276225"/>
                </a:moveTo>
                <a:cubicBezTo>
                  <a:pt x="219075" y="281483"/>
                  <a:pt x="214817" y="285750"/>
                  <a:pt x="209550" y="285750"/>
                </a:cubicBezTo>
                <a:lnTo>
                  <a:pt x="85725" y="285750"/>
                </a:lnTo>
                <a:cubicBezTo>
                  <a:pt x="80467" y="285750"/>
                  <a:pt x="76200" y="281483"/>
                  <a:pt x="76200" y="276225"/>
                </a:cubicBezTo>
                <a:lnTo>
                  <a:pt x="76200" y="190500"/>
                </a:lnTo>
                <a:lnTo>
                  <a:pt x="219075" y="190500"/>
                </a:lnTo>
                <a:lnTo>
                  <a:pt x="219075" y="276225"/>
                </a:lnTo>
                <a:close/>
                <a:moveTo>
                  <a:pt x="200025" y="200025"/>
                </a:moveTo>
                <a:lnTo>
                  <a:pt x="95250" y="200025"/>
                </a:lnTo>
                <a:lnTo>
                  <a:pt x="95250" y="209550"/>
                </a:lnTo>
                <a:lnTo>
                  <a:pt x="200025" y="209550"/>
                </a:lnTo>
                <a:lnTo>
                  <a:pt x="200025" y="200025"/>
                </a:lnTo>
                <a:close/>
                <a:moveTo>
                  <a:pt x="200025" y="219075"/>
                </a:moveTo>
                <a:lnTo>
                  <a:pt x="95250" y="219075"/>
                </a:lnTo>
                <a:lnTo>
                  <a:pt x="95250" y="228600"/>
                </a:lnTo>
                <a:lnTo>
                  <a:pt x="200025" y="228600"/>
                </a:lnTo>
                <a:lnTo>
                  <a:pt x="200025" y="219075"/>
                </a:lnTo>
                <a:close/>
                <a:moveTo>
                  <a:pt x="200025" y="238125"/>
                </a:moveTo>
                <a:lnTo>
                  <a:pt x="95250" y="238125"/>
                </a:lnTo>
                <a:lnTo>
                  <a:pt x="95250" y="247650"/>
                </a:lnTo>
                <a:lnTo>
                  <a:pt x="200025" y="247650"/>
                </a:lnTo>
                <a:lnTo>
                  <a:pt x="200025" y="238125"/>
                </a:lnTo>
                <a:close/>
                <a:moveTo>
                  <a:pt x="200025" y="257175"/>
                </a:moveTo>
                <a:lnTo>
                  <a:pt x="95250" y="257175"/>
                </a:lnTo>
                <a:lnTo>
                  <a:pt x="95250" y="266700"/>
                </a:lnTo>
                <a:lnTo>
                  <a:pt x="200025" y="266700"/>
                </a:lnTo>
                <a:lnTo>
                  <a:pt x="200025" y="25717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Freeform 15"/>
          <p:cNvSpPr/>
          <p:nvPr/>
        </p:nvSpPr>
        <p:spPr>
          <a:xfrm>
            <a:off x="6564902" y="1916915"/>
            <a:ext cx="455698" cy="45569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76200" y="57150"/>
                </a:moveTo>
                <a:lnTo>
                  <a:pt x="38100" y="19050"/>
                </a:lnTo>
                <a:lnTo>
                  <a:pt x="19050" y="19050"/>
                </a:lnTo>
                <a:lnTo>
                  <a:pt x="19050" y="38100"/>
                </a:lnTo>
                <a:lnTo>
                  <a:pt x="57150" y="76200"/>
                </a:lnTo>
                <a:close/>
                <a:moveTo>
                  <a:pt x="95250" y="0"/>
                </a:moveTo>
                <a:lnTo>
                  <a:pt x="114300" y="0"/>
                </a:lnTo>
                <a:lnTo>
                  <a:pt x="114300" y="38100"/>
                </a:lnTo>
                <a:lnTo>
                  <a:pt x="95250" y="38100"/>
                </a:lnTo>
                <a:close/>
                <a:moveTo>
                  <a:pt x="171450" y="95250"/>
                </a:moveTo>
                <a:lnTo>
                  <a:pt x="209550" y="95250"/>
                </a:lnTo>
                <a:lnTo>
                  <a:pt x="209550" y="114300"/>
                </a:lnTo>
                <a:lnTo>
                  <a:pt x="171450" y="114300"/>
                </a:lnTo>
                <a:close/>
                <a:moveTo>
                  <a:pt x="190500" y="38100"/>
                </a:moveTo>
                <a:lnTo>
                  <a:pt x="190500" y="19050"/>
                </a:lnTo>
                <a:lnTo>
                  <a:pt x="171450" y="19050"/>
                </a:lnTo>
                <a:lnTo>
                  <a:pt x="133350" y="57150"/>
                </a:lnTo>
                <a:lnTo>
                  <a:pt x="152400" y="76200"/>
                </a:lnTo>
                <a:close/>
                <a:moveTo>
                  <a:pt x="0" y="95250"/>
                </a:moveTo>
                <a:lnTo>
                  <a:pt x="38100" y="95250"/>
                </a:lnTo>
                <a:lnTo>
                  <a:pt x="38100" y="114300"/>
                </a:lnTo>
                <a:lnTo>
                  <a:pt x="0" y="114300"/>
                </a:lnTo>
                <a:close/>
                <a:moveTo>
                  <a:pt x="95250" y="171450"/>
                </a:moveTo>
                <a:lnTo>
                  <a:pt x="114300" y="171450"/>
                </a:lnTo>
                <a:lnTo>
                  <a:pt x="114300" y="209550"/>
                </a:lnTo>
                <a:lnTo>
                  <a:pt x="95250" y="209550"/>
                </a:lnTo>
                <a:close/>
                <a:moveTo>
                  <a:pt x="19050" y="171450"/>
                </a:moveTo>
                <a:lnTo>
                  <a:pt x="19050" y="190500"/>
                </a:lnTo>
                <a:lnTo>
                  <a:pt x="38100" y="190500"/>
                </a:lnTo>
                <a:lnTo>
                  <a:pt x="76200" y="152400"/>
                </a:lnTo>
                <a:lnTo>
                  <a:pt x="57150" y="133350"/>
                </a:lnTo>
                <a:close/>
                <a:moveTo>
                  <a:pt x="300638" y="262538"/>
                </a:moveTo>
                <a:lnTo>
                  <a:pt x="111290" y="73190"/>
                </a:lnTo>
                <a:cubicBezTo>
                  <a:pt x="105737" y="67637"/>
                  <a:pt x="96641" y="67637"/>
                  <a:pt x="91088" y="73190"/>
                </a:cubicBezTo>
                <a:lnTo>
                  <a:pt x="73190" y="91088"/>
                </a:lnTo>
                <a:cubicBezTo>
                  <a:pt x="67637" y="96641"/>
                  <a:pt x="67637" y="105737"/>
                  <a:pt x="73190" y="111290"/>
                </a:cubicBezTo>
                <a:lnTo>
                  <a:pt x="262538" y="300638"/>
                </a:lnTo>
                <a:cubicBezTo>
                  <a:pt x="268091" y="306191"/>
                  <a:pt x="277187" y="306191"/>
                  <a:pt x="282740" y="300638"/>
                </a:cubicBezTo>
                <a:lnTo>
                  <a:pt x="300638" y="282740"/>
                </a:lnTo>
                <a:cubicBezTo>
                  <a:pt x="306191" y="277187"/>
                  <a:pt x="306191" y="268091"/>
                  <a:pt x="300638" y="262538"/>
                </a:cubicBezTo>
                <a:close/>
                <a:moveTo>
                  <a:pt x="142875" y="161925"/>
                </a:moveTo>
                <a:lnTo>
                  <a:pt x="85725" y="104775"/>
                </a:lnTo>
                <a:lnTo>
                  <a:pt x="104775" y="85725"/>
                </a:lnTo>
                <a:lnTo>
                  <a:pt x="161925" y="142875"/>
                </a:lnTo>
                <a:lnTo>
                  <a:pt x="142875" y="16192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6551100" y="3478315"/>
            <a:ext cx="483304" cy="48330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362" y="147228"/>
                </a:moveTo>
                <a:lnTo>
                  <a:pt x="304800" y="75419"/>
                </a:lnTo>
                <a:lnTo>
                  <a:pt x="304800" y="38100"/>
                </a:lnTo>
                <a:lnTo>
                  <a:pt x="0" y="38100"/>
                </a:lnTo>
                <a:lnTo>
                  <a:pt x="0" y="75305"/>
                </a:lnTo>
                <a:close/>
                <a:moveTo>
                  <a:pt x="152438" y="189347"/>
                </a:moveTo>
                <a:lnTo>
                  <a:pt x="0" y="117348"/>
                </a:lnTo>
                <a:lnTo>
                  <a:pt x="0" y="266700"/>
                </a:lnTo>
                <a:lnTo>
                  <a:pt x="304800" y="266700"/>
                </a:lnTo>
                <a:lnTo>
                  <a:pt x="304800" y="11757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30380" y="5087413"/>
            <a:ext cx="524743" cy="5538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Freeform 18"/>
          <p:cNvSpPr/>
          <p:nvPr/>
        </p:nvSpPr>
        <p:spPr>
          <a:xfrm>
            <a:off x="829809" y="3450697"/>
            <a:ext cx="548701" cy="5385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74320" y="167640"/>
                </a:moveTo>
                <a:lnTo>
                  <a:pt x="274320" y="274320"/>
                </a:lnTo>
                <a:cubicBezTo>
                  <a:pt x="274320" y="291151"/>
                  <a:pt x="260671" y="304800"/>
                  <a:pt x="243840" y="304800"/>
                </a:cubicBezTo>
                <a:cubicBezTo>
                  <a:pt x="227009" y="304800"/>
                  <a:pt x="213360" y="291151"/>
                  <a:pt x="213360" y="274320"/>
                </a:cubicBezTo>
                <a:lnTo>
                  <a:pt x="213360" y="274320"/>
                </a:lnTo>
                <a:lnTo>
                  <a:pt x="213360" y="198120"/>
                </a:lnTo>
                <a:lnTo>
                  <a:pt x="182880" y="198120"/>
                </a:lnTo>
                <a:lnTo>
                  <a:pt x="182880" y="45720"/>
                </a:lnTo>
                <a:cubicBezTo>
                  <a:pt x="182880" y="20469"/>
                  <a:pt x="203349" y="0"/>
                  <a:pt x="228600" y="0"/>
                </a:cubicBezTo>
                <a:lnTo>
                  <a:pt x="228600" y="0"/>
                </a:lnTo>
                <a:lnTo>
                  <a:pt x="274320" y="0"/>
                </a:lnTo>
                <a:lnTo>
                  <a:pt x="274320" y="167640"/>
                </a:lnTo>
                <a:close/>
                <a:moveTo>
                  <a:pt x="60960" y="152400"/>
                </a:moveTo>
                <a:cubicBezTo>
                  <a:pt x="44129" y="152400"/>
                  <a:pt x="30480" y="138751"/>
                  <a:pt x="30480" y="121920"/>
                </a:cubicBezTo>
                <a:lnTo>
                  <a:pt x="30480" y="121920"/>
                </a:lnTo>
                <a:lnTo>
                  <a:pt x="30480" y="15240"/>
                </a:lnTo>
                <a:cubicBezTo>
                  <a:pt x="30480" y="6820"/>
                  <a:pt x="37300" y="0"/>
                  <a:pt x="45720" y="0"/>
                </a:cubicBezTo>
                <a:cubicBezTo>
                  <a:pt x="54140" y="0"/>
                  <a:pt x="60960" y="6820"/>
                  <a:pt x="60960" y="15240"/>
                </a:cubicBezTo>
                <a:lnTo>
                  <a:pt x="60960" y="15240"/>
                </a:lnTo>
                <a:lnTo>
                  <a:pt x="60960" y="76200"/>
                </a:lnTo>
                <a:lnTo>
                  <a:pt x="76200" y="76200"/>
                </a:lnTo>
                <a:lnTo>
                  <a:pt x="76200" y="15240"/>
                </a:lnTo>
                <a:cubicBezTo>
                  <a:pt x="76200" y="6820"/>
                  <a:pt x="83020" y="0"/>
                  <a:pt x="91440" y="0"/>
                </a:cubicBezTo>
                <a:cubicBezTo>
                  <a:pt x="99860" y="0"/>
                  <a:pt x="106680" y="6820"/>
                  <a:pt x="106680" y="15240"/>
                </a:cubicBezTo>
                <a:lnTo>
                  <a:pt x="106680" y="15240"/>
                </a:lnTo>
                <a:lnTo>
                  <a:pt x="106680" y="76200"/>
                </a:lnTo>
                <a:lnTo>
                  <a:pt x="121920" y="76200"/>
                </a:lnTo>
                <a:lnTo>
                  <a:pt x="121920" y="15240"/>
                </a:lnTo>
                <a:cubicBezTo>
                  <a:pt x="121920" y="6820"/>
                  <a:pt x="128740" y="0"/>
                  <a:pt x="137160" y="0"/>
                </a:cubicBezTo>
                <a:cubicBezTo>
                  <a:pt x="145580" y="0"/>
                  <a:pt x="152400" y="6820"/>
                  <a:pt x="152400" y="15240"/>
                </a:cubicBezTo>
                <a:lnTo>
                  <a:pt x="152400" y="15240"/>
                </a:lnTo>
                <a:lnTo>
                  <a:pt x="152400" y="121920"/>
                </a:lnTo>
                <a:cubicBezTo>
                  <a:pt x="152400" y="138751"/>
                  <a:pt x="138751" y="152400"/>
                  <a:pt x="121920" y="152400"/>
                </a:cubicBezTo>
                <a:lnTo>
                  <a:pt x="121920" y="152400"/>
                </a:lnTo>
                <a:lnTo>
                  <a:pt x="121920" y="274320"/>
                </a:lnTo>
                <a:cubicBezTo>
                  <a:pt x="121920" y="291151"/>
                  <a:pt x="108271" y="304800"/>
                  <a:pt x="91440" y="304800"/>
                </a:cubicBezTo>
                <a:cubicBezTo>
                  <a:pt x="74609" y="304800"/>
                  <a:pt x="60960" y="291151"/>
                  <a:pt x="60960" y="274320"/>
                </a:cubicBezTo>
                <a:lnTo>
                  <a:pt x="60960" y="274320"/>
                </a:lnTo>
                <a:lnTo>
                  <a:pt x="6096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9" name="Freeform 19"/>
          <p:cNvSpPr/>
          <p:nvPr/>
        </p:nvSpPr>
        <p:spPr>
          <a:xfrm>
            <a:off x="660484" y="4984613"/>
            <a:ext cx="883778" cy="75949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838" y="37243"/>
                </a:moveTo>
                <a:cubicBezTo>
                  <a:pt x="155724" y="37243"/>
                  <a:pt x="162125" y="43644"/>
                  <a:pt x="162125" y="51530"/>
                </a:cubicBezTo>
                <a:lnTo>
                  <a:pt x="162125" y="125349"/>
                </a:lnTo>
                <a:lnTo>
                  <a:pt x="257375" y="184880"/>
                </a:lnTo>
                <a:lnTo>
                  <a:pt x="257375" y="210483"/>
                </a:lnTo>
                <a:lnTo>
                  <a:pt x="162125" y="178337"/>
                </a:lnTo>
                <a:lnTo>
                  <a:pt x="162125" y="228343"/>
                </a:lnTo>
                <a:lnTo>
                  <a:pt x="181547" y="247669"/>
                </a:lnTo>
                <a:lnTo>
                  <a:pt x="181537" y="267519"/>
                </a:lnTo>
                <a:lnTo>
                  <a:pt x="147838" y="256318"/>
                </a:lnTo>
                <a:lnTo>
                  <a:pt x="114624" y="267557"/>
                </a:lnTo>
                <a:lnTo>
                  <a:pt x="114767" y="246707"/>
                </a:lnTo>
                <a:lnTo>
                  <a:pt x="132959" y="228943"/>
                </a:lnTo>
                <a:lnTo>
                  <a:pt x="133121" y="178346"/>
                </a:lnTo>
                <a:lnTo>
                  <a:pt x="37900" y="211074"/>
                </a:lnTo>
                <a:lnTo>
                  <a:pt x="38100" y="184880"/>
                </a:lnTo>
                <a:lnTo>
                  <a:pt x="133417" y="124749"/>
                </a:lnTo>
                <a:lnTo>
                  <a:pt x="133569" y="51521"/>
                </a:lnTo>
                <a:cubicBezTo>
                  <a:pt x="133550" y="43644"/>
                  <a:pt x="139951" y="37243"/>
                  <a:pt x="147838" y="3724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0" name="Group 2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1" name="AutoShape 2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1" name="TextBox 4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技术分析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2700000">
            <a:off x="4679004" y="2401236"/>
            <a:ext cx="2799547" cy="2789959"/>
          </a:xfrm>
          <a:prstGeom prst="rect">
            <a:avLst/>
          </a:prstGeom>
          <a:solidFill>
            <a:schemeClr val="lt1">
              <a:alpha val="51000"/>
            </a:schemeClr>
          </a:solidFill>
          <a:ln w="28575">
            <a:solidFill>
              <a:schemeClr val="accent2">
                <a:alpha val="51000"/>
              </a:schemeClr>
            </a:solidFill>
            <a:prstDash val="solid"/>
          </a:ln>
        </p:spPr>
      </p:sp>
      <p:sp>
        <p:nvSpPr>
          <p:cNvPr id="3" name="TextBox 3"/>
          <p:cNvSpPr txBox="1"/>
          <p:nvPr/>
        </p:nvSpPr>
        <p:spPr>
          <a:xfrm>
            <a:off x="575049" y="2110528"/>
            <a:ext cx="3324353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模块分析是一种重要的软件开发方法，它通过将软件系统划分为多个模块，实现了软件的模块化、解耦和扩展性。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10875" r="10875"/>
          <a:stretch>
            <a:fillRect/>
          </a:stretch>
        </p:blipFill>
        <p:spPr>
          <a:xfrm>
            <a:off x="4284507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641641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t="16667" b="16667"/>
          <a:stretch>
            <a:fillRect/>
          </a:stretch>
        </p:blipFill>
        <p:spPr>
          <a:xfrm>
            <a:off x="4284507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 l="16675" r="16675"/>
          <a:stretch>
            <a:fillRect/>
          </a:stretch>
        </p:blipFill>
        <p:spPr>
          <a:xfrm>
            <a:off x="6641641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sp>
        <p:nvSpPr>
          <p:cNvPr id="8" name="TextBox 8"/>
          <p:cNvSpPr txBox="1"/>
          <p:nvPr/>
        </p:nvSpPr>
        <p:spPr>
          <a:xfrm>
            <a:off x="653186" y="4288263"/>
            <a:ext cx="3324353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在进行模块分析时，需要充分考虑软件系统的整体架构、模块之间的相互关系以及代码的编写和设计风格等因素。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123483" y="2110528"/>
            <a:ext cx="333791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模块分析方法有助于提高软件的可靠性、可维护性和可扩展性，同时降低了开发成本和时间。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91168" y="4288263"/>
            <a:ext cx="3337912" cy="1287399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通过对模块的划分和分析，可以更好地理解软件系统的设计和实现方式，为软件开发提供有力的支持。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模块分析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2700000">
            <a:off x="1783404" y="2401236"/>
            <a:ext cx="2799547" cy="2789959"/>
          </a:xfrm>
          <a:prstGeom prst="rect">
            <a:avLst/>
          </a:prstGeom>
          <a:solidFill>
            <a:schemeClr val="lt1">
              <a:alpha val="51000"/>
            </a:schemeClr>
          </a:solidFill>
          <a:ln w="28575">
            <a:solidFill>
              <a:schemeClr val="accent2">
                <a:alpha val="51000"/>
              </a:schemeClr>
            </a:solidFill>
            <a:prstDash val="solid"/>
          </a:ln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10875" r="10875"/>
          <a:stretch>
            <a:fillRect/>
          </a:stretch>
        </p:blipFill>
        <p:spPr>
          <a:xfrm>
            <a:off x="1388907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746041" y="2196060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t="16667" b="16667"/>
          <a:stretch>
            <a:fillRect/>
          </a:stretch>
        </p:blipFill>
        <p:spPr>
          <a:xfrm>
            <a:off x="1388907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 l="16675" r="16675"/>
          <a:stretch>
            <a:fillRect/>
          </a:stretch>
        </p:blipFill>
        <p:spPr>
          <a:xfrm>
            <a:off x="3746041" y="4288263"/>
            <a:ext cx="1219200" cy="1219200"/>
          </a:xfrm>
          <a:prstGeom prst="roundRect">
            <a:avLst/>
          </a:prstGeom>
          <a:ln w="19050">
            <a:solidFill>
              <a:schemeClr val="accent1"/>
            </a:solidFill>
            <a:prstDash val="solid"/>
          </a:ln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模块分析</a:t>
              </a:r>
            </a:p>
          </p:txBody>
        </p:sp>
      </p:grpSp>
      <p:graphicFrame>
        <p:nvGraphicFramePr>
          <p:cNvPr id="3" name="对象 -2147482436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5638800" y="1600200"/>
          <a:ext cx="5794375" cy="4059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9" imgW="7493000" imgH="6057900" progId="Visio.Drawing.11">
                  <p:embed/>
                </p:oleObj>
              </mc:Choice>
              <mc:Fallback>
                <p:oleObj r:id="rId9" imgW="7493000" imgH="6057900" progId="Visio.Drawing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rcRect b="13011"/>
                      <a:stretch>
                        <a:fillRect/>
                      </a:stretch>
                    </p:blipFill>
                    <p:spPr>
                      <a:xfrm>
                        <a:off x="5638800" y="1600200"/>
                        <a:ext cx="5794375" cy="4059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05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系统主界面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35703" y="1925288"/>
            <a:ext cx="3294412" cy="3432906"/>
            <a:chOff x="1435703" y="1925288"/>
            <a:chExt cx="3294412" cy="3432906"/>
          </a:xfrm>
        </p:grpSpPr>
        <p:sp>
          <p:nvSpPr>
            <p:cNvPr id="3" name="AutoShape 3"/>
            <p:cNvSpPr/>
            <p:nvPr/>
          </p:nvSpPr>
          <p:spPr>
            <a:xfrm>
              <a:off x="1435703" y="1925288"/>
              <a:ext cx="3294412" cy="3294412"/>
            </a:xfrm>
            <a:prstGeom prst="blockArc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10800000">
              <a:off x="1435703" y="2063782"/>
              <a:ext cx="3294412" cy="3294412"/>
            </a:xfrm>
            <a:prstGeom prst="blockArc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2699099" y="3358880"/>
            <a:ext cx="767367" cy="703933"/>
          </a:xfrm>
          <a:custGeom>
            <a:avLst/>
            <a:gdLst/>
            <a:ahLst/>
            <a:cxnLst/>
            <a:rect l="l" t="t" r="r" b="b"/>
            <a:pathLst>
              <a:path w="988" h="905">
                <a:moveTo>
                  <a:pt x="298" y="855"/>
                </a:moveTo>
                <a:lnTo>
                  <a:pt x="359" y="855"/>
                </a:lnTo>
                <a:lnTo>
                  <a:pt x="359" y="855"/>
                </a:lnTo>
                <a:lnTo>
                  <a:pt x="374" y="838"/>
                </a:lnTo>
                <a:lnTo>
                  <a:pt x="388" y="819"/>
                </a:lnTo>
                <a:lnTo>
                  <a:pt x="401" y="799"/>
                </a:lnTo>
                <a:lnTo>
                  <a:pt x="412" y="776"/>
                </a:lnTo>
                <a:lnTo>
                  <a:pt x="421" y="752"/>
                </a:lnTo>
                <a:lnTo>
                  <a:pt x="427" y="725"/>
                </a:lnTo>
                <a:lnTo>
                  <a:pt x="432" y="697"/>
                </a:lnTo>
                <a:lnTo>
                  <a:pt x="436" y="666"/>
                </a:lnTo>
                <a:lnTo>
                  <a:pt x="425" y="666"/>
                </a:lnTo>
                <a:lnTo>
                  <a:pt x="425" y="666"/>
                </a:lnTo>
                <a:lnTo>
                  <a:pt x="418" y="666"/>
                </a:lnTo>
                <a:lnTo>
                  <a:pt x="412" y="664"/>
                </a:lnTo>
                <a:lnTo>
                  <a:pt x="405" y="661"/>
                </a:lnTo>
                <a:lnTo>
                  <a:pt x="401" y="656"/>
                </a:lnTo>
                <a:lnTo>
                  <a:pt x="397" y="651"/>
                </a:lnTo>
                <a:lnTo>
                  <a:pt x="393" y="646"/>
                </a:lnTo>
                <a:lnTo>
                  <a:pt x="391" y="639"/>
                </a:lnTo>
                <a:lnTo>
                  <a:pt x="390" y="633"/>
                </a:lnTo>
                <a:lnTo>
                  <a:pt x="390" y="633"/>
                </a:lnTo>
                <a:lnTo>
                  <a:pt x="390" y="633"/>
                </a:lnTo>
                <a:lnTo>
                  <a:pt x="391" y="625"/>
                </a:lnTo>
                <a:lnTo>
                  <a:pt x="393" y="620"/>
                </a:lnTo>
                <a:lnTo>
                  <a:pt x="397" y="613"/>
                </a:lnTo>
                <a:lnTo>
                  <a:pt x="401" y="609"/>
                </a:lnTo>
                <a:lnTo>
                  <a:pt x="405" y="604"/>
                </a:lnTo>
                <a:lnTo>
                  <a:pt x="412" y="601"/>
                </a:lnTo>
                <a:lnTo>
                  <a:pt x="418" y="599"/>
                </a:lnTo>
                <a:lnTo>
                  <a:pt x="425" y="598"/>
                </a:lnTo>
                <a:lnTo>
                  <a:pt x="442" y="598"/>
                </a:lnTo>
                <a:lnTo>
                  <a:pt x="442" y="598"/>
                </a:lnTo>
                <a:lnTo>
                  <a:pt x="417" y="573"/>
                </a:lnTo>
                <a:lnTo>
                  <a:pt x="393" y="546"/>
                </a:lnTo>
                <a:lnTo>
                  <a:pt x="371" y="519"/>
                </a:lnTo>
                <a:lnTo>
                  <a:pt x="351" y="489"/>
                </a:lnTo>
                <a:lnTo>
                  <a:pt x="337" y="512"/>
                </a:lnTo>
                <a:lnTo>
                  <a:pt x="337" y="512"/>
                </a:lnTo>
                <a:lnTo>
                  <a:pt x="277" y="476"/>
                </a:lnTo>
                <a:lnTo>
                  <a:pt x="248" y="458"/>
                </a:lnTo>
                <a:lnTo>
                  <a:pt x="219" y="438"/>
                </a:lnTo>
                <a:lnTo>
                  <a:pt x="191" y="418"/>
                </a:lnTo>
                <a:lnTo>
                  <a:pt x="164" y="395"/>
                </a:lnTo>
                <a:lnTo>
                  <a:pt x="138" y="371"/>
                </a:lnTo>
                <a:lnTo>
                  <a:pt x="126" y="358"/>
                </a:lnTo>
                <a:lnTo>
                  <a:pt x="114" y="345"/>
                </a:lnTo>
                <a:lnTo>
                  <a:pt x="114" y="345"/>
                </a:lnTo>
                <a:lnTo>
                  <a:pt x="102" y="331"/>
                </a:lnTo>
                <a:lnTo>
                  <a:pt x="92" y="317"/>
                </a:lnTo>
                <a:lnTo>
                  <a:pt x="81" y="301"/>
                </a:lnTo>
                <a:lnTo>
                  <a:pt x="71" y="285"/>
                </a:lnTo>
                <a:lnTo>
                  <a:pt x="61" y="269"/>
                </a:lnTo>
                <a:lnTo>
                  <a:pt x="53" y="251"/>
                </a:lnTo>
                <a:lnTo>
                  <a:pt x="44" y="234"/>
                </a:lnTo>
                <a:lnTo>
                  <a:pt x="36" y="216"/>
                </a:lnTo>
                <a:lnTo>
                  <a:pt x="30" y="196"/>
                </a:lnTo>
                <a:lnTo>
                  <a:pt x="23" y="175"/>
                </a:lnTo>
                <a:lnTo>
                  <a:pt x="18" y="154"/>
                </a:lnTo>
                <a:lnTo>
                  <a:pt x="13" y="132"/>
                </a:lnTo>
                <a:lnTo>
                  <a:pt x="9" y="108"/>
                </a:lnTo>
                <a:lnTo>
                  <a:pt x="6" y="84"/>
                </a:lnTo>
                <a:lnTo>
                  <a:pt x="4" y="59"/>
                </a:lnTo>
                <a:lnTo>
                  <a:pt x="3" y="33"/>
                </a:lnTo>
                <a:lnTo>
                  <a:pt x="0" y="0"/>
                </a:lnTo>
                <a:lnTo>
                  <a:pt x="33" y="7"/>
                </a:lnTo>
                <a:lnTo>
                  <a:pt x="239" y="55"/>
                </a:lnTo>
                <a:lnTo>
                  <a:pt x="252" y="58"/>
                </a:lnTo>
                <a:lnTo>
                  <a:pt x="252" y="58"/>
                </a:lnTo>
                <a:lnTo>
                  <a:pt x="256" y="23"/>
                </a:lnTo>
                <a:lnTo>
                  <a:pt x="473" y="23"/>
                </a:lnTo>
                <a:lnTo>
                  <a:pt x="520" y="23"/>
                </a:lnTo>
                <a:lnTo>
                  <a:pt x="737" y="23"/>
                </a:lnTo>
                <a:lnTo>
                  <a:pt x="737" y="23"/>
                </a:lnTo>
                <a:lnTo>
                  <a:pt x="740" y="57"/>
                </a:lnTo>
                <a:lnTo>
                  <a:pt x="751" y="55"/>
                </a:lnTo>
                <a:lnTo>
                  <a:pt x="956" y="7"/>
                </a:lnTo>
                <a:lnTo>
                  <a:pt x="988" y="0"/>
                </a:lnTo>
                <a:lnTo>
                  <a:pt x="987" y="33"/>
                </a:lnTo>
                <a:lnTo>
                  <a:pt x="987" y="33"/>
                </a:lnTo>
                <a:lnTo>
                  <a:pt x="986" y="59"/>
                </a:lnTo>
                <a:lnTo>
                  <a:pt x="983" y="84"/>
                </a:lnTo>
                <a:lnTo>
                  <a:pt x="980" y="108"/>
                </a:lnTo>
                <a:lnTo>
                  <a:pt x="976" y="132"/>
                </a:lnTo>
                <a:lnTo>
                  <a:pt x="971" y="154"/>
                </a:lnTo>
                <a:lnTo>
                  <a:pt x="965" y="175"/>
                </a:lnTo>
                <a:lnTo>
                  <a:pt x="960" y="196"/>
                </a:lnTo>
                <a:lnTo>
                  <a:pt x="952" y="216"/>
                </a:lnTo>
                <a:lnTo>
                  <a:pt x="945" y="234"/>
                </a:lnTo>
                <a:lnTo>
                  <a:pt x="936" y="251"/>
                </a:lnTo>
                <a:lnTo>
                  <a:pt x="927" y="269"/>
                </a:lnTo>
                <a:lnTo>
                  <a:pt x="918" y="285"/>
                </a:lnTo>
                <a:lnTo>
                  <a:pt x="908" y="301"/>
                </a:lnTo>
                <a:lnTo>
                  <a:pt x="897" y="317"/>
                </a:lnTo>
                <a:lnTo>
                  <a:pt x="886" y="331"/>
                </a:lnTo>
                <a:lnTo>
                  <a:pt x="874" y="345"/>
                </a:lnTo>
                <a:lnTo>
                  <a:pt x="874" y="345"/>
                </a:lnTo>
                <a:lnTo>
                  <a:pt x="862" y="358"/>
                </a:lnTo>
                <a:lnTo>
                  <a:pt x="850" y="371"/>
                </a:lnTo>
                <a:lnTo>
                  <a:pt x="825" y="395"/>
                </a:lnTo>
                <a:lnTo>
                  <a:pt x="798" y="418"/>
                </a:lnTo>
                <a:lnTo>
                  <a:pt x="770" y="438"/>
                </a:lnTo>
                <a:lnTo>
                  <a:pt x="742" y="458"/>
                </a:lnTo>
                <a:lnTo>
                  <a:pt x="713" y="476"/>
                </a:lnTo>
                <a:lnTo>
                  <a:pt x="653" y="512"/>
                </a:lnTo>
                <a:lnTo>
                  <a:pt x="640" y="491"/>
                </a:lnTo>
                <a:lnTo>
                  <a:pt x="640" y="491"/>
                </a:lnTo>
                <a:lnTo>
                  <a:pt x="620" y="521"/>
                </a:lnTo>
                <a:lnTo>
                  <a:pt x="599" y="548"/>
                </a:lnTo>
                <a:lnTo>
                  <a:pt x="576" y="574"/>
                </a:lnTo>
                <a:lnTo>
                  <a:pt x="551" y="598"/>
                </a:lnTo>
                <a:lnTo>
                  <a:pt x="567" y="598"/>
                </a:lnTo>
                <a:lnTo>
                  <a:pt x="567" y="598"/>
                </a:lnTo>
                <a:lnTo>
                  <a:pt x="574" y="599"/>
                </a:lnTo>
                <a:lnTo>
                  <a:pt x="580" y="601"/>
                </a:lnTo>
                <a:lnTo>
                  <a:pt x="586" y="604"/>
                </a:lnTo>
                <a:lnTo>
                  <a:pt x="591" y="609"/>
                </a:lnTo>
                <a:lnTo>
                  <a:pt x="595" y="613"/>
                </a:lnTo>
                <a:lnTo>
                  <a:pt x="599" y="620"/>
                </a:lnTo>
                <a:lnTo>
                  <a:pt x="601" y="625"/>
                </a:lnTo>
                <a:lnTo>
                  <a:pt x="601" y="633"/>
                </a:lnTo>
                <a:lnTo>
                  <a:pt x="601" y="633"/>
                </a:lnTo>
                <a:lnTo>
                  <a:pt x="601" y="633"/>
                </a:lnTo>
                <a:lnTo>
                  <a:pt x="601" y="639"/>
                </a:lnTo>
                <a:lnTo>
                  <a:pt x="599" y="646"/>
                </a:lnTo>
                <a:lnTo>
                  <a:pt x="595" y="651"/>
                </a:lnTo>
                <a:lnTo>
                  <a:pt x="591" y="656"/>
                </a:lnTo>
                <a:lnTo>
                  <a:pt x="586" y="661"/>
                </a:lnTo>
                <a:lnTo>
                  <a:pt x="580" y="664"/>
                </a:lnTo>
                <a:lnTo>
                  <a:pt x="574" y="666"/>
                </a:lnTo>
                <a:lnTo>
                  <a:pt x="567" y="666"/>
                </a:lnTo>
                <a:lnTo>
                  <a:pt x="557" y="666"/>
                </a:lnTo>
                <a:lnTo>
                  <a:pt x="557" y="666"/>
                </a:lnTo>
                <a:lnTo>
                  <a:pt x="561" y="697"/>
                </a:lnTo>
                <a:lnTo>
                  <a:pt x="565" y="725"/>
                </a:lnTo>
                <a:lnTo>
                  <a:pt x="572" y="752"/>
                </a:lnTo>
                <a:lnTo>
                  <a:pt x="581" y="776"/>
                </a:lnTo>
                <a:lnTo>
                  <a:pt x="592" y="799"/>
                </a:lnTo>
                <a:lnTo>
                  <a:pt x="605" y="819"/>
                </a:lnTo>
                <a:lnTo>
                  <a:pt x="619" y="838"/>
                </a:lnTo>
                <a:lnTo>
                  <a:pt x="634" y="855"/>
                </a:lnTo>
                <a:lnTo>
                  <a:pt x="697" y="855"/>
                </a:lnTo>
                <a:lnTo>
                  <a:pt x="713" y="905"/>
                </a:lnTo>
                <a:lnTo>
                  <a:pt x="283" y="905"/>
                </a:lnTo>
                <a:lnTo>
                  <a:pt x="298" y="855"/>
                </a:lnTo>
                <a:lnTo>
                  <a:pt x="298" y="855"/>
                </a:lnTo>
                <a:close/>
                <a:moveTo>
                  <a:pt x="742" y="109"/>
                </a:moveTo>
                <a:lnTo>
                  <a:pt x="742" y="109"/>
                </a:lnTo>
                <a:lnTo>
                  <a:pt x="741" y="157"/>
                </a:lnTo>
                <a:lnTo>
                  <a:pt x="737" y="203"/>
                </a:lnTo>
                <a:lnTo>
                  <a:pt x="731" y="247"/>
                </a:lnTo>
                <a:lnTo>
                  <a:pt x="723" y="289"/>
                </a:lnTo>
                <a:lnTo>
                  <a:pt x="719" y="310"/>
                </a:lnTo>
                <a:lnTo>
                  <a:pt x="714" y="331"/>
                </a:lnTo>
                <a:lnTo>
                  <a:pt x="707" y="350"/>
                </a:lnTo>
                <a:lnTo>
                  <a:pt x="701" y="370"/>
                </a:lnTo>
                <a:lnTo>
                  <a:pt x="693" y="388"/>
                </a:lnTo>
                <a:lnTo>
                  <a:pt x="685" y="407"/>
                </a:lnTo>
                <a:lnTo>
                  <a:pt x="678" y="425"/>
                </a:lnTo>
                <a:lnTo>
                  <a:pt x="669" y="443"/>
                </a:lnTo>
                <a:lnTo>
                  <a:pt x="669" y="443"/>
                </a:lnTo>
                <a:lnTo>
                  <a:pt x="715" y="414"/>
                </a:lnTo>
                <a:lnTo>
                  <a:pt x="736" y="399"/>
                </a:lnTo>
                <a:lnTo>
                  <a:pt x="758" y="383"/>
                </a:lnTo>
                <a:lnTo>
                  <a:pt x="779" y="367"/>
                </a:lnTo>
                <a:lnTo>
                  <a:pt x="798" y="349"/>
                </a:lnTo>
                <a:lnTo>
                  <a:pt x="818" y="331"/>
                </a:lnTo>
                <a:lnTo>
                  <a:pt x="836" y="311"/>
                </a:lnTo>
                <a:lnTo>
                  <a:pt x="836" y="311"/>
                </a:lnTo>
                <a:lnTo>
                  <a:pt x="855" y="288"/>
                </a:lnTo>
                <a:lnTo>
                  <a:pt x="871" y="263"/>
                </a:lnTo>
                <a:lnTo>
                  <a:pt x="886" y="236"/>
                </a:lnTo>
                <a:lnTo>
                  <a:pt x="894" y="222"/>
                </a:lnTo>
                <a:lnTo>
                  <a:pt x="900" y="208"/>
                </a:lnTo>
                <a:lnTo>
                  <a:pt x="906" y="192"/>
                </a:lnTo>
                <a:lnTo>
                  <a:pt x="912" y="177"/>
                </a:lnTo>
                <a:lnTo>
                  <a:pt x="917" y="159"/>
                </a:lnTo>
                <a:lnTo>
                  <a:pt x="921" y="142"/>
                </a:lnTo>
                <a:lnTo>
                  <a:pt x="925" y="123"/>
                </a:lnTo>
                <a:lnTo>
                  <a:pt x="929" y="105"/>
                </a:lnTo>
                <a:lnTo>
                  <a:pt x="932" y="85"/>
                </a:lnTo>
                <a:lnTo>
                  <a:pt x="934" y="66"/>
                </a:lnTo>
                <a:lnTo>
                  <a:pt x="793" y="97"/>
                </a:lnTo>
                <a:lnTo>
                  <a:pt x="808" y="130"/>
                </a:lnTo>
                <a:lnTo>
                  <a:pt x="761" y="152"/>
                </a:lnTo>
                <a:lnTo>
                  <a:pt x="742" y="109"/>
                </a:lnTo>
                <a:lnTo>
                  <a:pt x="742" y="109"/>
                </a:lnTo>
                <a:close/>
                <a:moveTo>
                  <a:pt x="326" y="446"/>
                </a:moveTo>
                <a:lnTo>
                  <a:pt x="326" y="446"/>
                </a:lnTo>
                <a:lnTo>
                  <a:pt x="316" y="428"/>
                </a:lnTo>
                <a:lnTo>
                  <a:pt x="308" y="409"/>
                </a:lnTo>
                <a:lnTo>
                  <a:pt x="300" y="390"/>
                </a:lnTo>
                <a:lnTo>
                  <a:pt x="292" y="371"/>
                </a:lnTo>
                <a:lnTo>
                  <a:pt x="286" y="350"/>
                </a:lnTo>
                <a:lnTo>
                  <a:pt x="279" y="331"/>
                </a:lnTo>
                <a:lnTo>
                  <a:pt x="274" y="309"/>
                </a:lnTo>
                <a:lnTo>
                  <a:pt x="269" y="288"/>
                </a:lnTo>
                <a:lnTo>
                  <a:pt x="264" y="267"/>
                </a:lnTo>
                <a:lnTo>
                  <a:pt x="261" y="244"/>
                </a:lnTo>
                <a:lnTo>
                  <a:pt x="258" y="221"/>
                </a:lnTo>
                <a:lnTo>
                  <a:pt x="256" y="198"/>
                </a:lnTo>
                <a:lnTo>
                  <a:pt x="253" y="174"/>
                </a:lnTo>
                <a:lnTo>
                  <a:pt x="252" y="151"/>
                </a:lnTo>
                <a:lnTo>
                  <a:pt x="251" y="102"/>
                </a:lnTo>
                <a:lnTo>
                  <a:pt x="228" y="152"/>
                </a:lnTo>
                <a:lnTo>
                  <a:pt x="182" y="130"/>
                </a:lnTo>
                <a:lnTo>
                  <a:pt x="197" y="97"/>
                </a:lnTo>
                <a:lnTo>
                  <a:pt x="56" y="66"/>
                </a:lnTo>
                <a:lnTo>
                  <a:pt x="56" y="66"/>
                </a:lnTo>
                <a:lnTo>
                  <a:pt x="58" y="85"/>
                </a:lnTo>
                <a:lnTo>
                  <a:pt x="60" y="105"/>
                </a:lnTo>
                <a:lnTo>
                  <a:pt x="63" y="123"/>
                </a:lnTo>
                <a:lnTo>
                  <a:pt x="68" y="142"/>
                </a:lnTo>
                <a:lnTo>
                  <a:pt x="72" y="159"/>
                </a:lnTo>
                <a:lnTo>
                  <a:pt x="77" y="177"/>
                </a:lnTo>
                <a:lnTo>
                  <a:pt x="83" y="192"/>
                </a:lnTo>
                <a:lnTo>
                  <a:pt x="89" y="208"/>
                </a:lnTo>
                <a:lnTo>
                  <a:pt x="96" y="222"/>
                </a:lnTo>
                <a:lnTo>
                  <a:pt x="102" y="236"/>
                </a:lnTo>
                <a:lnTo>
                  <a:pt x="118" y="263"/>
                </a:lnTo>
                <a:lnTo>
                  <a:pt x="135" y="288"/>
                </a:lnTo>
                <a:lnTo>
                  <a:pt x="153" y="311"/>
                </a:lnTo>
                <a:lnTo>
                  <a:pt x="153" y="311"/>
                </a:lnTo>
                <a:lnTo>
                  <a:pt x="172" y="332"/>
                </a:lnTo>
                <a:lnTo>
                  <a:pt x="191" y="350"/>
                </a:lnTo>
                <a:lnTo>
                  <a:pt x="212" y="369"/>
                </a:lnTo>
                <a:lnTo>
                  <a:pt x="234" y="385"/>
                </a:lnTo>
                <a:lnTo>
                  <a:pt x="256" y="401"/>
                </a:lnTo>
                <a:lnTo>
                  <a:pt x="279" y="417"/>
                </a:lnTo>
                <a:lnTo>
                  <a:pt x="326" y="446"/>
                </a:lnTo>
                <a:lnTo>
                  <a:pt x="326" y="446"/>
                </a:lnTo>
                <a:close/>
                <a:moveTo>
                  <a:pt x="304" y="70"/>
                </a:moveTo>
                <a:lnTo>
                  <a:pt x="304" y="70"/>
                </a:lnTo>
                <a:lnTo>
                  <a:pt x="304" y="120"/>
                </a:lnTo>
                <a:lnTo>
                  <a:pt x="307" y="170"/>
                </a:lnTo>
                <a:lnTo>
                  <a:pt x="309" y="194"/>
                </a:lnTo>
                <a:lnTo>
                  <a:pt x="312" y="218"/>
                </a:lnTo>
                <a:lnTo>
                  <a:pt x="315" y="242"/>
                </a:lnTo>
                <a:lnTo>
                  <a:pt x="320" y="266"/>
                </a:lnTo>
                <a:lnTo>
                  <a:pt x="320" y="266"/>
                </a:lnTo>
                <a:lnTo>
                  <a:pt x="325" y="288"/>
                </a:lnTo>
                <a:lnTo>
                  <a:pt x="331" y="312"/>
                </a:lnTo>
                <a:lnTo>
                  <a:pt x="339" y="335"/>
                </a:lnTo>
                <a:lnTo>
                  <a:pt x="348" y="358"/>
                </a:lnTo>
                <a:lnTo>
                  <a:pt x="358" y="380"/>
                </a:lnTo>
                <a:lnTo>
                  <a:pt x="368" y="401"/>
                </a:lnTo>
                <a:lnTo>
                  <a:pt x="381" y="423"/>
                </a:lnTo>
                <a:lnTo>
                  <a:pt x="394" y="445"/>
                </a:lnTo>
                <a:lnTo>
                  <a:pt x="394" y="445"/>
                </a:lnTo>
                <a:lnTo>
                  <a:pt x="398" y="448"/>
                </a:lnTo>
                <a:lnTo>
                  <a:pt x="401" y="450"/>
                </a:lnTo>
                <a:lnTo>
                  <a:pt x="404" y="452"/>
                </a:lnTo>
                <a:lnTo>
                  <a:pt x="407" y="453"/>
                </a:lnTo>
                <a:lnTo>
                  <a:pt x="412" y="453"/>
                </a:lnTo>
                <a:lnTo>
                  <a:pt x="416" y="453"/>
                </a:lnTo>
                <a:lnTo>
                  <a:pt x="419" y="452"/>
                </a:lnTo>
                <a:lnTo>
                  <a:pt x="424" y="450"/>
                </a:lnTo>
                <a:lnTo>
                  <a:pt x="424" y="450"/>
                </a:lnTo>
                <a:lnTo>
                  <a:pt x="427" y="447"/>
                </a:lnTo>
                <a:lnTo>
                  <a:pt x="429" y="444"/>
                </a:lnTo>
                <a:lnTo>
                  <a:pt x="430" y="440"/>
                </a:lnTo>
                <a:lnTo>
                  <a:pt x="431" y="436"/>
                </a:lnTo>
                <a:lnTo>
                  <a:pt x="432" y="433"/>
                </a:lnTo>
                <a:lnTo>
                  <a:pt x="431" y="428"/>
                </a:lnTo>
                <a:lnTo>
                  <a:pt x="430" y="425"/>
                </a:lnTo>
                <a:lnTo>
                  <a:pt x="428" y="421"/>
                </a:lnTo>
                <a:lnTo>
                  <a:pt x="428" y="421"/>
                </a:lnTo>
                <a:lnTo>
                  <a:pt x="416" y="402"/>
                </a:lnTo>
                <a:lnTo>
                  <a:pt x="404" y="382"/>
                </a:lnTo>
                <a:lnTo>
                  <a:pt x="394" y="362"/>
                </a:lnTo>
                <a:lnTo>
                  <a:pt x="386" y="342"/>
                </a:lnTo>
                <a:lnTo>
                  <a:pt x="378" y="321"/>
                </a:lnTo>
                <a:lnTo>
                  <a:pt x="371" y="300"/>
                </a:lnTo>
                <a:lnTo>
                  <a:pt x="365" y="279"/>
                </a:lnTo>
                <a:lnTo>
                  <a:pt x="360" y="257"/>
                </a:lnTo>
                <a:lnTo>
                  <a:pt x="360" y="257"/>
                </a:lnTo>
                <a:lnTo>
                  <a:pt x="355" y="234"/>
                </a:lnTo>
                <a:lnTo>
                  <a:pt x="352" y="212"/>
                </a:lnTo>
                <a:lnTo>
                  <a:pt x="350" y="189"/>
                </a:lnTo>
                <a:lnTo>
                  <a:pt x="348" y="166"/>
                </a:lnTo>
                <a:lnTo>
                  <a:pt x="346" y="119"/>
                </a:lnTo>
                <a:lnTo>
                  <a:pt x="346" y="70"/>
                </a:lnTo>
                <a:lnTo>
                  <a:pt x="346" y="70"/>
                </a:lnTo>
                <a:lnTo>
                  <a:pt x="345" y="67"/>
                </a:lnTo>
                <a:lnTo>
                  <a:pt x="343" y="63"/>
                </a:lnTo>
                <a:lnTo>
                  <a:pt x="342" y="59"/>
                </a:lnTo>
                <a:lnTo>
                  <a:pt x="339" y="56"/>
                </a:lnTo>
                <a:lnTo>
                  <a:pt x="337" y="54"/>
                </a:lnTo>
                <a:lnTo>
                  <a:pt x="333" y="52"/>
                </a:lnTo>
                <a:lnTo>
                  <a:pt x="329" y="51"/>
                </a:lnTo>
                <a:lnTo>
                  <a:pt x="325" y="50"/>
                </a:lnTo>
                <a:lnTo>
                  <a:pt x="325" y="50"/>
                </a:lnTo>
                <a:lnTo>
                  <a:pt x="321" y="51"/>
                </a:lnTo>
                <a:lnTo>
                  <a:pt x="317" y="52"/>
                </a:lnTo>
                <a:lnTo>
                  <a:pt x="313" y="53"/>
                </a:lnTo>
                <a:lnTo>
                  <a:pt x="311" y="56"/>
                </a:lnTo>
                <a:lnTo>
                  <a:pt x="308" y="58"/>
                </a:lnTo>
                <a:lnTo>
                  <a:pt x="307" y="63"/>
                </a:lnTo>
                <a:lnTo>
                  <a:pt x="304" y="66"/>
                </a:lnTo>
                <a:lnTo>
                  <a:pt x="304" y="70"/>
                </a:lnTo>
                <a:lnTo>
                  <a:pt x="304" y="7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布局文件</a:t>
              </a:r>
            </a:p>
          </p:txBody>
        </p:sp>
      </p:grpSp>
      <p:sp>
        <p:nvSpPr>
          <p:cNvPr id="28" name="AutoShape 28"/>
          <p:cNvSpPr/>
          <p:nvPr/>
        </p:nvSpPr>
        <p:spPr>
          <a:xfrm>
            <a:off x="5784437" y="1687163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9" name="TextBox 29"/>
          <p:cNvSpPr txBox="1"/>
          <p:nvPr/>
        </p:nvSpPr>
        <p:spPr>
          <a:xfrm>
            <a:off x="5927774" y="1687163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5784437" y="2262505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本系统主界面的布局文件是main.xml，功能是通过文本控件显示当前的位置信息和传感器信息。</a:t>
            </a:r>
          </a:p>
        </p:txBody>
      </p:sp>
      <p:sp>
        <p:nvSpPr>
          <p:cNvPr id="31" name="AutoShape 31"/>
          <p:cNvSpPr/>
          <p:nvPr/>
        </p:nvSpPr>
        <p:spPr>
          <a:xfrm>
            <a:off x="5784437" y="3120755"/>
            <a:ext cx="4496144" cy="565817"/>
          </a:xfrm>
          <a:prstGeom prst="rect">
            <a:avLst/>
          </a:prstGeom>
          <a:solidFill>
            <a:schemeClr val="accent1">
              <a:lumMod val="50000"/>
              <a:alpha val="100000"/>
            </a:schemeClr>
          </a:solidFill>
        </p:spPr>
      </p:sp>
      <p:sp>
        <p:nvSpPr>
          <p:cNvPr id="32" name="TextBox 32"/>
          <p:cNvSpPr txBox="1"/>
          <p:nvPr/>
        </p:nvSpPr>
        <p:spPr>
          <a:xfrm>
            <a:off x="5927774" y="3120755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5784437" y="3715147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布局文件包含了几个文本控件，如TextView、EditText等，用于显示不同的信息。</a:t>
            </a:r>
          </a:p>
        </p:txBody>
      </p:sp>
      <p:sp>
        <p:nvSpPr>
          <p:cNvPr id="34" name="AutoShape 34"/>
          <p:cNvSpPr/>
          <p:nvPr/>
        </p:nvSpPr>
        <p:spPr>
          <a:xfrm>
            <a:off x="5784437" y="4609991"/>
            <a:ext cx="4496144" cy="56581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5" name="TextBox 35"/>
          <p:cNvSpPr txBox="1"/>
          <p:nvPr/>
        </p:nvSpPr>
        <p:spPr>
          <a:xfrm>
            <a:off x="5784437" y="5204382"/>
            <a:ext cx="4496144" cy="82053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ct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通过对布局文件的修改，可以改变系统的外观和功能，实现更加个性化的使用体验。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5945582" y="4609991"/>
            <a:ext cx="4173855" cy="56119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6042" r="16042"/>
          <a:stretch>
            <a:fillRect/>
          </a:stretch>
        </p:blipFill>
        <p:spPr>
          <a:xfrm>
            <a:off x="539110" y="1500306"/>
            <a:ext cx="4453160" cy="44531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在Android系统中，距离传感器也被称为P-Sensor，值为TYPE_PROXIMITY，单位为cm，能够测量某个对象到屏幕的距离。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P-Sensor主要用于在通话过程中防止用户误操作屏幕。以通话过程为例来讲解电话程序对P-Sensor的操作流程。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在启动电话程序的时候，在Java文件中新建一个P-Sensor的wackLock对象。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实现主Activity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8246" y="3031027"/>
            <a:ext cx="1788760" cy="673166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4735450" y="3096651"/>
            <a:ext cx="2091473" cy="876386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893380" y="3977271"/>
            <a:ext cx="4191413" cy="1771824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solidFill>
            <a:schemeClr val="accent3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 flipH="1" flipV="1">
            <a:off x="2921288" y="2643640"/>
            <a:ext cx="827699" cy="453011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 flipH="1">
            <a:off x="3748986" y="3704194"/>
            <a:ext cx="1665980" cy="1043620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Connector 7"/>
          <p:cNvCxnSpPr/>
          <p:nvPr/>
        </p:nvCxnSpPr>
        <p:spPr>
          <a:xfrm flipV="1">
            <a:off x="7633452" y="3367611"/>
            <a:ext cx="1134645" cy="857334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AutoShape 8"/>
          <p:cNvSpPr/>
          <p:nvPr/>
        </p:nvSpPr>
        <p:spPr>
          <a:xfrm>
            <a:off x="2294693" y="4747814"/>
            <a:ext cx="1953876" cy="245745"/>
          </a:xfrm>
          <a:prstGeom prst="rect">
            <a:avLst/>
          </a:prstGeom>
          <a:noFill/>
        </p:spPr>
      </p:sp>
      <p:sp>
        <p:nvSpPr>
          <p:cNvPr id="9" name="TextBox 9"/>
          <p:cNvSpPr txBox="1"/>
          <p:nvPr/>
        </p:nvSpPr>
        <p:spPr>
          <a:xfrm>
            <a:off x="369567" y="1762125"/>
            <a:ext cx="2362200" cy="16668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在电话状态发生改变时，例如接通了电话，调用Java文件中的方法根据当前电话的状态来决定是否打开P-Sensor。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55669" y="4444384"/>
            <a:ext cx="2362200" cy="21717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定义更新UI线程的类GpsMainActivity，获取ToggleButton按钮的开关来显示位置信息。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77359" y="2407424"/>
            <a:ext cx="2361910" cy="187379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定义第一次创建样式时触发的方法onCreate()。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实现主Activity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637353" y="2404706"/>
            <a:ext cx="6703289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AutoShape 3"/>
          <p:cNvSpPr/>
          <p:nvPr/>
        </p:nvSpPr>
        <p:spPr>
          <a:xfrm>
            <a:off x="8271485" y="1863863"/>
            <a:ext cx="3274807" cy="327480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1218543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543" y="2152294"/>
            <a:ext cx="692012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6" name="AutoShape 6"/>
          <p:cNvSpPr/>
          <p:nvPr/>
        </p:nvSpPr>
        <p:spPr>
          <a:xfrm>
            <a:off x="3642991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3652135" y="2152294"/>
            <a:ext cx="673724" cy="504825"/>
          </a:xfrm>
          <a:prstGeom prst="rect">
            <a:avLst/>
          </a:prstGeom>
        </p:spPr>
        <p:txBody>
          <a:bodyPr vert="horz" wrap="square" lIns="114300" tIns="57150" rIns="114300" bIns="57150" rtlCol="0" anchor="ctr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5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8" name="AutoShape 8"/>
          <p:cNvSpPr/>
          <p:nvPr/>
        </p:nvSpPr>
        <p:spPr>
          <a:xfrm>
            <a:off x="5990360" y="2058700"/>
            <a:ext cx="692012" cy="69201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5990360" y="2105497"/>
            <a:ext cx="692012" cy="598419"/>
          </a:xfrm>
          <a:prstGeom prst="rect">
            <a:avLst/>
          </a:prstGeom>
        </p:spPr>
        <p:txBody>
          <a:bodyPr vert="horz" wrap="square" lIns="114300" tIns="57150" rIns="114300" bIns="57150" rtlCol="0" anchor="t" anchorCtr="1">
            <a:normAutofit/>
          </a:bodyPr>
          <a:lstStyle/>
          <a:p>
            <a:pPr algn="ctr">
              <a:lnSpc>
                <a:spcPct val="80000"/>
              </a:lnSpc>
              <a:spcBef>
                <a:spcPts val="450"/>
              </a:spcBef>
            </a:pPr>
            <a:r>
              <a:rPr lang="en-US" sz="27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cxnSp>
        <p:nvCxnSpPr>
          <p:cNvPr id="10" name="Connector 10"/>
          <p:cNvCxnSpPr/>
          <p:nvPr/>
        </p:nvCxnSpPr>
        <p:spPr>
          <a:xfrm>
            <a:off x="273222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TextBox 11"/>
          <p:cNvSpPr txBox="1"/>
          <p:nvPr/>
        </p:nvSpPr>
        <p:spPr>
          <a:xfrm>
            <a:off x="518866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编写函数StartAndBindService()，功能是启动定位服务并绑定到当前的Activity界面。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75468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编写函数StopAndUnbindServiceIfRequired()，功能是单击关闭按钮时停止系统的监听服务。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90683" y="3421503"/>
            <a:ext cx="2091366" cy="1397127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单击当切换按钮时调用函数onCheckedChanged()。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rcRect t="778" b="778"/>
          <a:stretch>
            <a:fillRect/>
          </a:stretch>
        </p:blipFill>
        <p:spPr>
          <a:xfrm>
            <a:off x="8376853" y="1993076"/>
            <a:ext cx="3064070" cy="3016380"/>
          </a:xfrm>
          <a:prstGeom prst="ellipse">
            <a:avLst/>
          </a:prstGeom>
        </p:spPr>
      </p:pic>
      <p:cxnSp>
        <p:nvCxnSpPr>
          <p:cNvPr id="15" name="Connector 15"/>
          <p:cNvCxnSpPr/>
          <p:nvPr/>
        </p:nvCxnSpPr>
        <p:spPr>
          <a:xfrm>
            <a:off x="5100616" y="2404706"/>
            <a:ext cx="0" cy="2857056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6" name="Group 1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7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TextBox 3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实现主Activity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41061" y="1169291"/>
            <a:ext cx="2281112" cy="2281112"/>
          </a:xfrm>
          <a:prstGeom prst="ellipse">
            <a:avLst/>
          </a:prstGeom>
          <a:solidFill>
            <a:schemeClr val="accent2">
              <a:lumMod val="75000"/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6177468" y="1976779"/>
            <a:ext cx="608297" cy="60829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4569827" y="2585076"/>
            <a:ext cx="1911789" cy="1911789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156399" y="3235877"/>
            <a:ext cx="738646" cy="6101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905908" y="3792072"/>
            <a:ext cx="1520741" cy="152074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301722" y="4207073"/>
            <a:ext cx="729113" cy="69073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5227005" y="4767462"/>
            <a:ext cx="1336080" cy="1336080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5633397" y="5196504"/>
            <a:ext cx="523295" cy="4779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7879079" y="1866934"/>
            <a:ext cx="390525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编写函数ShowPreferencesSummary()，功能是根据用户设置选项的值显示一个具有良好可读性的视图界面。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22173" y="4109530"/>
            <a:ext cx="4029075" cy="8858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通过方法Share()实现轨迹分享功能，允许用户发送带位置的GPX/KML文件。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53186" y="4992590"/>
            <a:ext cx="43434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在发送信息时可以选择一种分享方式，可以使用的分享方式有Facebook、短信、电子邮件、推特和蓝牙。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4963" y="3098058"/>
            <a:ext cx="39243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编写函数onOptionsItemSelected()，功能是监听用户选择的菜单，然后根据所选的菜单项调用不同的处理方法。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实现主Activity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06316" y="1516114"/>
            <a:ext cx="24384" cy="4312095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</p:spPr>
      </p:sp>
      <p:sp>
        <p:nvSpPr>
          <p:cNvPr id="3" name="AutoShape 3"/>
          <p:cNvSpPr/>
          <p:nvPr/>
        </p:nvSpPr>
        <p:spPr>
          <a:xfrm>
            <a:off x="575049" y="1355266"/>
            <a:ext cx="286918" cy="321696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970539" y="1950042"/>
            <a:ext cx="2979820" cy="42329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在主Activity的实现过程中用到了系统服务Activity，其实现文件是GpsLoggingService.java。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4447354" y="1516114"/>
            <a:ext cx="24384" cy="4312095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</p:spPr>
      </p:sp>
      <p:sp>
        <p:nvSpPr>
          <p:cNvPr id="6" name="AutoShape 6"/>
          <p:cNvSpPr/>
          <p:nvPr/>
        </p:nvSpPr>
        <p:spPr>
          <a:xfrm>
            <a:off x="4316087" y="1355266"/>
            <a:ext cx="286918" cy="321696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4730737" y="1950042"/>
            <a:ext cx="2979820" cy="42329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GpsLoggingService.java的功能是提供本系统所需要的后台服务方法。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8188393" y="1516114"/>
            <a:ext cx="24384" cy="4312095"/>
          </a:xfrm>
          <a:prstGeom prst="rect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5400000"/>
          </a:gradFill>
        </p:spPr>
      </p:sp>
      <p:sp>
        <p:nvSpPr>
          <p:cNvPr id="9" name="AutoShape 9"/>
          <p:cNvSpPr/>
          <p:nvPr/>
        </p:nvSpPr>
        <p:spPr>
          <a:xfrm>
            <a:off x="8057126" y="1355266"/>
            <a:ext cx="286918" cy="321696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433258" y="1950042"/>
            <a:ext cx="2979820" cy="423291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实现流程包括定义可调用的类和方法、编写函数SetupAutoEmailTimers()、AutoEmailLogFileOnStop()、AutoEmailLogFile()、SetServiceClient()、GetPreferences()、GetPreferences()实现复位处理功能、StopLogging()、Notify()、RemoveNotification()、ShowNotification()、StartGpsManager()、CheckTowerAndGpsStatus()、StopGpsManager()以及ResetCurrentFileName()。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系统服务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06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系统设置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110" y="3232606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设置保存为GPX(GPS eXchange Format的缩写，译为GPS交换格式，是一个XML格式，可以用来描述路点、轨迹、路程)格式数据文件。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9110" y="4962429"/>
            <a:ext cx="4714229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或KML(是一种文件格式，用于在地球浏览器中显示地理数据，例如 Google 地球、Google 地图和谷歌手机地图)格式数据文件。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13583" r="13583"/>
          <a:stretch>
            <a:fillRect/>
          </a:stretch>
        </p:blipFill>
        <p:spPr>
          <a:xfrm>
            <a:off x="6927890" y="1290438"/>
            <a:ext cx="4828525" cy="4828525"/>
          </a:xfrm>
          <a:prstGeom prst="ellipse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396305" y="4914086"/>
            <a:ext cx="1091477" cy="1091477"/>
            <a:chOff x="5396305" y="4914086"/>
            <a:chExt cx="1091477" cy="1091477"/>
          </a:xfrm>
        </p:grpSpPr>
        <p:sp>
          <p:nvSpPr>
            <p:cNvPr id="6" name="AutoShape 6"/>
            <p:cNvSpPr/>
            <p:nvPr/>
          </p:nvSpPr>
          <p:spPr>
            <a:xfrm>
              <a:off x="5396305" y="4914086"/>
              <a:ext cx="1091477" cy="109147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5539437" y="5154753"/>
              <a:ext cx="610142" cy="61014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10886" y="167269"/>
                  </a:moveTo>
                  <a:cubicBezTo>
                    <a:pt x="310886" y="167269"/>
                    <a:pt x="267148" y="122672"/>
                    <a:pt x="206873" y="122672"/>
                  </a:cubicBezTo>
                  <a:cubicBezTo>
                    <a:pt x="147980" y="122672"/>
                    <a:pt x="89764" y="167269"/>
                    <a:pt x="89764" y="167269"/>
                  </a:cubicBezTo>
                  <a:lnTo>
                    <a:pt x="57064" y="153619"/>
                  </a:lnTo>
                  <a:lnTo>
                    <a:pt x="57064" y="193662"/>
                  </a:lnTo>
                  <a:cubicBezTo>
                    <a:pt x="62217" y="195415"/>
                    <a:pt x="65989" y="200158"/>
                    <a:pt x="65989" y="205902"/>
                  </a:cubicBezTo>
                  <a:cubicBezTo>
                    <a:pt x="65989" y="211703"/>
                    <a:pt x="62141" y="216456"/>
                    <a:pt x="56912" y="218170"/>
                  </a:cubicBezTo>
                  <a:lnTo>
                    <a:pt x="66580" y="245135"/>
                  </a:lnTo>
                  <a:lnTo>
                    <a:pt x="38043" y="245135"/>
                  </a:lnTo>
                  <a:lnTo>
                    <a:pt x="47796" y="217942"/>
                  </a:lnTo>
                  <a:cubicBezTo>
                    <a:pt x="43110" y="215951"/>
                    <a:pt x="39834" y="211322"/>
                    <a:pt x="39834" y="205902"/>
                  </a:cubicBezTo>
                  <a:cubicBezTo>
                    <a:pt x="39834" y="200597"/>
                    <a:pt x="43015" y="196082"/>
                    <a:pt x="47558" y="194024"/>
                  </a:cubicBezTo>
                  <a:lnTo>
                    <a:pt x="47558" y="149647"/>
                  </a:lnTo>
                  <a:lnTo>
                    <a:pt x="0" y="129816"/>
                  </a:lnTo>
                  <a:lnTo>
                    <a:pt x="209255" y="35890"/>
                  </a:lnTo>
                  <a:lnTo>
                    <a:pt x="401241" y="130997"/>
                  </a:lnTo>
                  <a:lnTo>
                    <a:pt x="310886" y="167269"/>
                  </a:lnTo>
                  <a:close/>
                  <a:moveTo>
                    <a:pt x="204492" y="145266"/>
                  </a:moveTo>
                  <a:cubicBezTo>
                    <a:pt x="265128" y="145266"/>
                    <a:pt x="294846" y="177365"/>
                    <a:pt x="294846" y="177365"/>
                  </a:cubicBezTo>
                  <a:lnTo>
                    <a:pt x="294846" y="243945"/>
                  </a:lnTo>
                  <a:cubicBezTo>
                    <a:pt x="294846" y="243945"/>
                    <a:pt x="263938" y="268910"/>
                    <a:pt x="199739" y="268910"/>
                  </a:cubicBezTo>
                  <a:cubicBezTo>
                    <a:pt x="135541" y="268910"/>
                    <a:pt x="114138" y="243945"/>
                    <a:pt x="114138" y="243945"/>
                  </a:cubicBezTo>
                  <a:lnTo>
                    <a:pt x="114138" y="177365"/>
                  </a:lnTo>
                  <a:cubicBezTo>
                    <a:pt x="114138" y="177365"/>
                    <a:pt x="143856" y="145266"/>
                    <a:pt x="204492" y="145266"/>
                  </a:cubicBezTo>
                  <a:close/>
                  <a:moveTo>
                    <a:pt x="203302" y="254641"/>
                  </a:moveTo>
                  <a:cubicBezTo>
                    <a:pt x="245326" y="254641"/>
                    <a:pt x="279397" y="246116"/>
                    <a:pt x="279397" y="235620"/>
                  </a:cubicBezTo>
                  <a:cubicBezTo>
                    <a:pt x="279397" y="225123"/>
                    <a:pt x="245326" y="216599"/>
                    <a:pt x="203302" y="216599"/>
                  </a:cubicBezTo>
                  <a:cubicBezTo>
                    <a:pt x="161277" y="216599"/>
                    <a:pt x="127216" y="225123"/>
                    <a:pt x="127216" y="235620"/>
                  </a:cubicBezTo>
                  <a:cubicBezTo>
                    <a:pt x="127216" y="246116"/>
                    <a:pt x="161277" y="254641"/>
                    <a:pt x="203302" y="2546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5396305" y="316030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396305" y="147882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628547" y="3392546"/>
            <a:ext cx="626995" cy="6269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Freeform 11"/>
          <p:cNvSpPr/>
          <p:nvPr/>
        </p:nvSpPr>
        <p:spPr>
          <a:xfrm>
            <a:off x="5668096" y="1750615"/>
            <a:ext cx="547896" cy="5478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TextBox 12"/>
          <p:cNvSpPr txBox="1"/>
          <p:nvPr/>
        </p:nvSpPr>
        <p:spPr>
          <a:xfrm>
            <a:off x="539110" y="1502783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编写文件AppSettings.java，功能是根据用户选择的选项值来设置系统。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选项设置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21875" r="21875"/>
          <a:stretch>
            <a:fillRect/>
          </a:stretch>
        </p:blipFill>
        <p:spPr>
          <a:xfrm>
            <a:off x="7092557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在系统设置界面中，可以指定一个文件来保存行走轨迹。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本系统提供了两种保存轨迹的文件格式，分别是GPX和KML。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编写文件Gpx10FileLogger.java，生成GPX格式的文件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生成GPX文件和KML文件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07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邮件分享提醒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编写文件AutoEmailActivity.java，设置发送邮件的邮箱地址、密码、邮件服务器等信息。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以实现邮件自动发送功能。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基本邮箱设置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700000" flipV="1">
            <a:off x="8223978" y="1744645"/>
            <a:ext cx="2833772" cy="730493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 rot="-2700000">
            <a:off x="10515259" y="-2241425"/>
            <a:ext cx="2982918" cy="429668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80034" y="181253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编写文件AutoEmailHelper.java，功能是使用邮件设置模块的邮箱来发送邮件信息。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0034" y="310050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在编写文件AutoEmailHelper.java时，需要先导入相关的类和包，然后定义一个发送邮件的函数。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5973" y="4402320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在函数中，需要填写收件人的邮箱地址，主题和内容，并使用Java的Mail API发送邮件。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54963" y="195259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65958" y="323855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65958" y="4541391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t="14939" b="14939"/>
          <a:stretch>
            <a:fillRect/>
          </a:stretch>
        </p:blipFill>
        <p:spPr>
          <a:xfrm>
            <a:off x="6774259" y="1242134"/>
            <a:ext cx="5232459" cy="5087505"/>
          </a:xfrm>
          <a:prstGeom prst="diamond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发送邮件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08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上传OSM地图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97479" y="2448496"/>
            <a:ext cx="1568482" cy="1639538"/>
            <a:chOff x="6197479" y="2448496"/>
            <a:chExt cx="1568482" cy="1639538"/>
          </a:xfrm>
        </p:grpSpPr>
        <p:sp>
          <p:nvSpPr>
            <p:cNvPr id="3" name="Freeform 3"/>
            <p:cNvSpPr/>
            <p:nvPr/>
          </p:nvSpPr>
          <p:spPr>
            <a:xfrm rot="15417784">
              <a:off x="6197479" y="2448496"/>
              <a:ext cx="1568482" cy="1639538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 rot="20817784">
              <a:off x="6791744" y="3078289"/>
              <a:ext cx="380048" cy="380048"/>
            </a:xfrm>
            <a:prstGeom prst="ellipse">
              <a:avLst/>
            </a:prstGeom>
            <a:solidFill>
              <a:schemeClr val="accent2">
                <a:alpha val="100000"/>
              </a:schemeClr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798918" y="1874806"/>
            <a:ext cx="3224117" cy="3370231"/>
            <a:chOff x="7798918" y="1874806"/>
            <a:chExt cx="3224117" cy="3370231"/>
          </a:xfrm>
        </p:grpSpPr>
        <p:sp>
          <p:nvSpPr>
            <p:cNvPr id="6" name="Freeform 6"/>
            <p:cNvSpPr/>
            <p:nvPr/>
          </p:nvSpPr>
          <p:spPr>
            <a:xfrm rot="16200000">
              <a:off x="7798918" y="1874806"/>
              <a:ext cx="3224117" cy="3370231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 rot="20817784">
              <a:off x="9070791" y="3201543"/>
              <a:ext cx="680371" cy="68037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979101" y="4077938"/>
            <a:ext cx="977456" cy="1021747"/>
            <a:chOff x="6979101" y="4077938"/>
            <a:chExt cx="977456" cy="1021747"/>
          </a:xfrm>
        </p:grpSpPr>
        <p:sp>
          <p:nvSpPr>
            <p:cNvPr id="9" name="Freeform 9"/>
            <p:cNvSpPr/>
            <p:nvPr/>
          </p:nvSpPr>
          <p:spPr>
            <a:xfrm rot="16200000">
              <a:off x="6979101" y="4077938"/>
              <a:ext cx="977456" cy="1021747"/>
            </a:xfrm>
            <a:custGeom>
              <a:avLst/>
              <a:gdLst/>
              <a:ahLst/>
              <a:cxnLst/>
              <a:rect l="l" t="t" r="r" b="b"/>
              <a:pathLst>
                <a:path w="3790824" h="3962533">
                  <a:moveTo>
                    <a:pt x="2850411" y="1980294"/>
                  </a:moveTo>
                  <a:cubicBezTo>
                    <a:pt x="2850411" y="1463429"/>
                    <a:pt x="2431409" y="1044427"/>
                    <a:pt x="1914544" y="1044427"/>
                  </a:cubicBezTo>
                  <a:cubicBezTo>
                    <a:pt x="1397679" y="1044427"/>
                    <a:pt x="978677" y="1463429"/>
                    <a:pt x="978677" y="1980294"/>
                  </a:cubicBezTo>
                  <a:cubicBezTo>
                    <a:pt x="978677" y="2497159"/>
                    <a:pt x="1397679" y="2916161"/>
                    <a:pt x="1914544" y="2916161"/>
                  </a:cubicBezTo>
                  <a:cubicBezTo>
                    <a:pt x="2431409" y="2916161"/>
                    <a:pt x="2850411" y="2497159"/>
                    <a:pt x="2850411" y="1980294"/>
                  </a:cubicBezTo>
                  <a:close/>
                  <a:moveTo>
                    <a:pt x="3790824" y="1792726"/>
                  </a:moveTo>
                  <a:lnTo>
                    <a:pt x="3790824" y="2083454"/>
                  </a:lnTo>
                  <a:cubicBezTo>
                    <a:pt x="3790824" y="2158559"/>
                    <a:pt x="3729939" y="2219444"/>
                    <a:pt x="3654834" y="2219444"/>
                  </a:cubicBezTo>
                  <a:lnTo>
                    <a:pt x="3255083" y="2219444"/>
                  </a:lnTo>
                  <a:lnTo>
                    <a:pt x="3249665" y="2254949"/>
                  </a:lnTo>
                  <a:cubicBezTo>
                    <a:pt x="3204280" y="2476737"/>
                    <a:pt x="3105019" y="2678901"/>
                    <a:pt x="2966153" y="2847168"/>
                  </a:cubicBezTo>
                  <a:lnTo>
                    <a:pt x="2938885" y="2877170"/>
                  </a:lnTo>
                  <a:lnTo>
                    <a:pt x="3224970" y="3266562"/>
                  </a:lnTo>
                  <a:cubicBezTo>
                    <a:pt x="3247204" y="3296825"/>
                    <a:pt x="3255067" y="3333235"/>
                    <a:pt x="3249805" y="3367637"/>
                  </a:cubicBezTo>
                  <a:cubicBezTo>
                    <a:pt x="3244544" y="3402040"/>
                    <a:pt x="3226158" y="3434436"/>
                    <a:pt x="3195895" y="3456670"/>
                  </a:cubicBezTo>
                  <a:lnTo>
                    <a:pt x="2961603" y="3628803"/>
                  </a:lnTo>
                  <a:cubicBezTo>
                    <a:pt x="2901078" y="3673271"/>
                    <a:pt x="2815963" y="3660254"/>
                    <a:pt x="2771495" y="3599728"/>
                  </a:cubicBezTo>
                  <a:lnTo>
                    <a:pt x="2488779" y="3214923"/>
                  </a:lnTo>
                  <a:lnTo>
                    <a:pt x="2445010" y="3236007"/>
                  </a:lnTo>
                  <a:cubicBezTo>
                    <a:pt x="2322727" y="3287728"/>
                    <a:pt x="2191324" y="3322109"/>
                    <a:pt x="2053883" y="3336067"/>
                  </a:cubicBezTo>
                  <a:lnTo>
                    <a:pt x="2037562" y="3336891"/>
                  </a:lnTo>
                  <a:lnTo>
                    <a:pt x="2037562" y="3826543"/>
                  </a:lnTo>
                  <a:cubicBezTo>
                    <a:pt x="2037562" y="3901648"/>
                    <a:pt x="1976677" y="3962533"/>
                    <a:pt x="1901572" y="3962533"/>
                  </a:cubicBezTo>
                  <a:lnTo>
                    <a:pt x="1610844" y="3962533"/>
                  </a:lnTo>
                  <a:cubicBezTo>
                    <a:pt x="1535739" y="3962533"/>
                    <a:pt x="1474854" y="3901648"/>
                    <a:pt x="1474854" y="3826543"/>
                  </a:cubicBezTo>
                  <a:lnTo>
                    <a:pt x="1474854" y="3269232"/>
                  </a:lnTo>
                  <a:lnTo>
                    <a:pt x="1384078" y="3236007"/>
                  </a:lnTo>
                  <a:cubicBezTo>
                    <a:pt x="1261794" y="3184286"/>
                    <a:pt x="1148631" y="3115224"/>
                    <a:pt x="1047671" y="3031904"/>
                  </a:cubicBezTo>
                  <a:lnTo>
                    <a:pt x="997214" y="2986046"/>
                  </a:lnTo>
                  <a:lnTo>
                    <a:pt x="710082" y="3250899"/>
                  </a:lnTo>
                  <a:cubicBezTo>
                    <a:pt x="654876" y="3301821"/>
                    <a:pt x="568842" y="3298349"/>
                    <a:pt x="517920" y="3243143"/>
                  </a:cubicBezTo>
                  <a:lnTo>
                    <a:pt x="320802" y="3029444"/>
                  </a:lnTo>
                  <a:cubicBezTo>
                    <a:pt x="269879" y="2974238"/>
                    <a:pt x="273352" y="2888204"/>
                    <a:pt x="328558" y="2837282"/>
                  </a:cubicBezTo>
                  <a:lnTo>
                    <a:pt x="666127" y="2525905"/>
                  </a:lnTo>
                  <a:lnTo>
                    <a:pt x="658832" y="2510762"/>
                  </a:lnTo>
                  <a:cubicBezTo>
                    <a:pt x="624351" y="2429240"/>
                    <a:pt x="597577" y="2343664"/>
                    <a:pt x="579423" y="2254949"/>
                  </a:cubicBezTo>
                  <a:lnTo>
                    <a:pt x="574005" y="2219445"/>
                  </a:lnTo>
                  <a:lnTo>
                    <a:pt x="135990" y="2219445"/>
                  </a:lnTo>
                  <a:cubicBezTo>
                    <a:pt x="60885" y="2219445"/>
                    <a:pt x="0" y="2158560"/>
                    <a:pt x="0" y="2083455"/>
                  </a:cubicBezTo>
                  <a:lnTo>
                    <a:pt x="0" y="1792727"/>
                  </a:lnTo>
                  <a:cubicBezTo>
                    <a:pt x="0" y="1717622"/>
                    <a:pt x="60885" y="1656737"/>
                    <a:pt x="135990" y="1656737"/>
                  </a:cubicBezTo>
                  <a:lnTo>
                    <a:pt x="591998" y="1656737"/>
                  </a:lnTo>
                  <a:lnTo>
                    <a:pt x="613005" y="1575038"/>
                  </a:lnTo>
                  <a:cubicBezTo>
                    <a:pt x="652823" y="1447017"/>
                    <a:pt x="711010" y="1327089"/>
                    <a:pt x="784482" y="1218336"/>
                  </a:cubicBezTo>
                  <a:lnTo>
                    <a:pt x="848257" y="1133051"/>
                  </a:lnTo>
                  <a:lnTo>
                    <a:pt x="538492" y="735456"/>
                  </a:lnTo>
                  <a:cubicBezTo>
                    <a:pt x="492333" y="676210"/>
                    <a:pt x="502943" y="590761"/>
                    <a:pt x="562189" y="544603"/>
                  </a:cubicBezTo>
                  <a:lnTo>
                    <a:pt x="791529" y="365924"/>
                  </a:lnTo>
                  <a:cubicBezTo>
                    <a:pt x="850776" y="319765"/>
                    <a:pt x="936224" y="330375"/>
                    <a:pt x="982383" y="389621"/>
                  </a:cubicBezTo>
                  <a:lnTo>
                    <a:pt x="1281754" y="773875"/>
                  </a:lnTo>
                  <a:lnTo>
                    <a:pt x="1384078" y="724584"/>
                  </a:lnTo>
                  <a:lnTo>
                    <a:pt x="1474853" y="691359"/>
                  </a:lnTo>
                  <a:lnTo>
                    <a:pt x="1474853" y="135990"/>
                  </a:lnTo>
                  <a:cubicBezTo>
                    <a:pt x="1474853" y="60885"/>
                    <a:pt x="1535738" y="0"/>
                    <a:pt x="1610843" y="0"/>
                  </a:cubicBezTo>
                  <a:lnTo>
                    <a:pt x="1901571" y="0"/>
                  </a:lnTo>
                  <a:cubicBezTo>
                    <a:pt x="1976676" y="0"/>
                    <a:pt x="2037561" y="60885"/>
                    <a:pt x="2037561" y="135990"/>
                  </a:cubicBezTo>
                  <a:lnTo>
                    <a:pt x="2037561" y="623699"/>
                  </a:lnTo>
                  <a:lnTo>
                    <a:pt x="2053883" y="624523"/>
                  </a:lnTo>
                  <a:cubicBezTo>
                    <a:pt x="2191324" y="638481"/>
                    <a:pt x="2322727" y="672862"/>
                    <a:pt x="2445010" y="724584"/>
                  </a:cubicBezTo>
                  <a:lnTo>
                    <a:pt x="2559802" y="779881"/>
                  </a:lnTo>
                  <a:lnTo>
                    <a:pt x="2876923" y="455906"/>
                  </a:lnTo>
                  <a:cubicBezTo>
                    <a:pt x="2929460" y="402234"/>
                    <a:pt x="3015559" y="401314"/>
                    <a:pt x="3069231" y="453850"/>
                  </a:cubicBezTo>
                  <a:lnTo>
                    <a:pt x="3276993" y="657217"/>
                  </a:lnTo>
                  <a:cubicBezTo>
                    <a:pt x="3303829" y="683485"/>
                    <a:pt x="3317477" y="718144"/>
                    <a:pt x="3317849" y="752945"/>
                  </a:cubicBezTo>
                  <a:cubicBezTo>
                    <a:pt x="3318221" y="787746"/>
                    <a:pt x="3305317" y="822689"/>
                    <a:pt x="3279048" y="849525"/>
                  </a:cubicBezTo>
                  <a:lnTo>
                    <a:pt x="2989791" y="1145034"/>
                  </a:lnTo>
                  <a:lnTo>
                    <a:pt x="3044606" y="1218336"/>
                  </a:lnTo>
                  <a:cubicBezTo>
                    <a:pt x="3118078" y="1327089"/>
                    <a:pt x="3176264" y="1447017"/>
                    <a:pt x="3216083" y="1575038"/>
                  </a:cubicBezTo>
                  <a:lnTo>
                    <a:pt x="3237090" y="1656736"/>
                  </a:lnTo>
                  <a:lnTo>
                    <a:pt x="3654834" y="1656736"/>
                  </a:lnTo>
                  <a:cubicBezTo>
                    <a:pt x="3729939" y="1656736"/>
                    <a:pt x="3790824" y="1717621"/>
                    <a:pt x="3790824" y="1792726"/>
                  </a:cubicBezTo>
                  <a:close/>
                </a:path>
              </a:pathLst>
            </a:custGeom>
            <a:solidFill>
              <a:schemeClr val="accent3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349433" y="4470368"/>
              <a:ext cx="236887" cy="236887"/>
            </a:xfrm>
            <a:prstGeom prst="ellipse">
              <a:avLst/>
            </a:prstGeom>
            <a:solidFill>
              <a:schemeClr val="accent3">
                <a:alpha val="100000"/>
              </a:schemeClr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授权提示布局文件</a:t>
              </a:r>
            </a:p>
          </p:txBody>
        </p:sp>
      </p:grpSp>
      <p:sp>
        <p:nvSpPr>
          <p:cNvPr id="33" name="AutoShape 33"/>
          <p:cNvSpPr/>
          <p:nvPr/>
        </p:nvSpPr>
        <p:spPr>
          <a:xfrm>
            <a:off x="579283" y="2049017"/>
            <a:ext cx="584258" cy="584258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4" name="AutoShape 34"/>
          <p:cNvSpPr/>
          <p:nvPr/>
        </p:nvSpPr>
        <p:spPr>
          <a:xfrm>
            <a:off x="674589" y="2156678"/>
            <a:ext cx="395855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1100"/>
          </a:p>
        </p:txBody>
      </p:sp>
      <p:sp>
        <p:nvSpPr>
          <p:cNvPr id="35" name="TextBox 35"/>
          <p:cNvSpPr txBox="1"/>
          <p:nvPr/>
        </p:nvSpPr>
        <p:spPr>
          <a:xfrm>
            <a:off x="1350983" y="1947863"/>
            <a:ext cx="4120112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授权提示界面的布局文件是osmauth.xml。</a:t>
            </a:r>
          </a:p>
        </p:txBody>
      </p:sp>
      <p:sp>
        <p:nvSpPr>
          <p:cNvPr id="36" name="AutoShape 36"/>
          <p:cNvSpPr/>
          <p:nvPr/>
        </p:nvSpPr>
        <p:spPr>
          <a:xfrm>
            <a:off x="579283" y="3218181"/>
            <a:ext cx="584258" cy="584258"/>
          </a:xfrm>
          <a:prstGeom prst="ellipse">
            <a:avLst/>
          </a:prstGeom>
          <a:noFill/>
          <a:ln w="19050">
            <a:solidFill>
              <a:schemeClr val="accent2">
                <a:alpha val="100000"/>
              </a:schemeClr>
            </a:solidFill>
            <a:prstDash val="solid"/>
          </a:ln>
        </p:spPr>
      </p:sp>
      <p:sp>
        <p:nvSpPr>
          <p:cNvPr id="37" name="AutoShape 37"/>
          <p:cNvSpPr/>
          <p:nvPr/>
        </p:nvSpPr>
        <p:spPr>
          <a:xfrm>
            <a:off x="655539" y="3325842"/>
            <a:ext cx="453011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1100"/>
          </a:p>
        </p:txBody>
      </p:sp>
      <p:sp>
        <p:nvSpPr>
          <p:cNvPr id="38" name="TextBox 38"/>
          <p:cNvSpPr txBox="1"/>
          <p:nvPr/>
        </p:nvSpPr>
        <p:spPr>
          <a:xfrm>
            <a:off x="1350983" y="3110437"/>
            <a:ext cx="4114800" cy="799744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这个文件需要位于网站的根目录下，并且要命名为“osmauth.xml”。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575049" y="4441785"/>
            <a:ext cx="584258" cy="584258"/>
          </a:xfrm>
          <a:prstGeom prst="ellipse">
            <a:avLst/>
          </a:prstGeom>
          <a:noFill/>
          <a:ln w="19050">
            <a:solidFill>
              <a:schemeClr val="accent3">
                <a:alpha val="100000"/>
              </a:schemeClr>
            </a:solidFill>
            <a:prstDash val="solid"/>
          </a:ln>
        </p:spPr>
      </p:sp>
      <p:sp>
        <p:nvSpPr>
          <p:cNvPr id="40" name="AutoShape 40"/>
          <p:cNvSpPr/>
          <p:nvPr/>
        </p:nvSpPr>
        <p:spPr>
          <a:xfrm>
            <a:off x="642204" y="4549446"/>
            <a:ext cx="453011" cy="36893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20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1100"/>
          </a:p>
        </p:txBody>
      </p:sp>
      <p:sp>
        <p:nvSpPr>
          <p:cNvPr id="41" name="TextBox 41"/>
          <p:cNvSpPr txBox="1"/>
          <p:nvPr/>
        </p:nvSpPr>
        <p:spPr>
          <a:xfrm>
            <a:off x="1350983" y="4340631"/>
            <a:ext cx="4114800" cy="786566"/>
          </a:xfrm>
          <a:prstGeom prst="rect">
            <a:avLst/>
          </a:prstGeom>
        </p:spPr>
        <p:txBody>
          <a:bodyPr vert="horz" wrap="square" lIns="95250" tIns="95250" rIns="47625" bIns="95250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按照规范进行编写和配置后，授权提示界面将显示在适当的位置。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45936" y="2601975"/>
            <a:ext cx="1097280" cy="109728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3788" y="4992370"/>
            <a:ext cx="1097280" cy="109728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14621" y="4992370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2135991">
            <a:off x="6752079" y="300540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2296662">
            <a:off x="5082069" y="2980409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6933846">
            <a:off x="4590610" y="4510035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10800000">
            <a:off x="5884214" y="528619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 rot="6699367">
            <a:off x="7238684" y="4544360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171891" y="3318396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在编写文件OSMHelper.java时，需要先导入必要的包和类，然后定义文件上传所需的变量和工具类。</a:t>
            </a:r>
          </a:p>
        </p:txBody>
      </p:sp>
      <p:sp>
        <p:nvSpPr>
          <p:cNvPr id="11" name="Freeform 11"/>
          <p:cNvSpPr/>
          <p:nvPr/>
        </p:nvSpPr>
        <p:spPr>
          <a:xfrm>
            <a:off x="5821069" y="2864915"/>
            <a:ext cx="571400" cy="5714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6973593" y="3379295"/>
            <a:ext cx="1097280" cy="109728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266066" y="3659577"/>
            <a:ext cx="512333" cy="512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4116258" y="3379295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4418097" y="3668943"/>
            <a:ext cx="493600" cy="4936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5034007" y="5314781"/>
            <a:ext cx="476843" cy="4768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89033" y="5255782"/>
            <a:ext cx="570456" cy="57045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TextBox 18"/>
          <p:cNvSpPr txBox="1"/>
          <p:nvPr/>
        </p:nvSpPr>
        <p:spPr>
          <a:xfrm>
            <a:off x="7879518" y="4987861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接下来，可以使用Java IO流将OpenStreetMap轨迹文件从本地计算机上传到云端。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3186" y="3304902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最后，别忘了在代码中添加必要的错误处理和资源释放部分，以确保文件上传过程的稳定性和可靠性。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2466" y="4987747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在上传文件后，可以添加一些元数据，如文件名、路径、时间戳等，以便于其他用户进行参考和查找。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88661" y="1252888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编写文件OSMHelper.java，功能是在获取权限后上传OpenStreetMap轨迹文件。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文件上传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7491" y="810388"/>
            <a:ext cx="5298183" cy="5298183"/>
          </a:xfrm>
          <a:prstGeom prst="ellipse">
            <a:avLst/>
          </a:prstGeom>
          <a:solidFill>
            <a:schemeClr val="accent1">
              <a:alpha val="14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938400" y="1451298"/>
            <a:ext cx="4016365" cy="401636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1231235" y="2407957"/>
            <a:ext cx="3626990" cy="252374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01923" y="2066581"/>
            <a:ext cx="3089320" cy="104165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22569" y="1019175"/>
            <a:ext cx="5810250" cy="48196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运动健身发展趋势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模块分析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系统主界面</a:t>
            </a:r>
          </a:p>
        </p:txBody>
      </p:sp>
      <p:sp>
        <p:nvSpPr>
          <p:cNvPr id="7" name="AutoShape 7"/>
          <p:cNvSpPr/>
          <p:nvPr/>
        </p:nvSpPr>
        <p:spPr>
          <a:xfrm>
            <a:off x="11307391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1736478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1346376" y="332232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1307391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1736478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1346376" y="508550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1307391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1736478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11346376" y="684869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09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调试运行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调试运行</a:t>
              </a:r>
            </a:p>
          </p:txBody>
        </p:sp>
      </p:grpSp>
      <p:sp>
        <p:nvSpPr>
          <p:cNvPr id="26" name="AutoShape 26"/>
          <p:cNvSpPr/>
          <p:nvPr/>
        </p:nvSpPr>
        <p:spPr>
          <a:xfrm>
            <a:off x="563624" y="1510084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到此，本项目主要功能的实现过程介绍完毕。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90191" y="415758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感谢大家参与本次项目，希望项目能够顺利完成。</a:t>
            </a:r>
            <a:endParaRPr lang="en-US" sz="1100"/>
          </a:p>
        </p:txBody>
      </p:sp>
      <p:pic>
        <p:nvPicPr>
          <p:cNvPr id="2" name="图片 -21474824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62400" y="1447800"/>
            <a:ext cx="3166745" cy="3865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-214748243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24800" y="1447800"/>
            <a:ext cx="2800985" cy="38900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8101" y="2107486"/>
            <a:ext cx="8755798" cy="16097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10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624029" y="3724145"/>
            <a:ext cx="4940198" cy="49499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7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7491" y="810388"/>
            <a:ext cx="5298183" cy="5298183"/>
          </a:xfrm>
          <a:prstGeom prst="ellipse">
            <a:avLst/>
          </a:prstGeom>
          <a:solidFill>
            <a:schemeClr val="accent1">
              <a:alpha val="14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938400" y="1451298"/>
            <a:ext cx="4016365" cy="401636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1231235" y="2407957"/>
            <a:ext cx="3626990" cy="252374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01923" y="2066581"/>
            <a:ext cx="3089320" cy="104165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86000"/>
              </a:lnSpc>
            </a:pPr>
            <a:r>
              <a:rPr lang="en-US" sz="27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922569" y="1019175"/>
            <a:ext cx="5810250" cy="481965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系统设置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邮件分享提醒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上传OSM地图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调试运行</a:t>
            </a:r>
          </a:p>
        </p:txBody>
      </p:sp>
      <p:sp>
        <p:nvSpPr>
          <p:cNvPr id="7" name="AutoShape 7"/>
          <p:cNvSpPr/>
          <p:nvPr/>
        </p:nvSpPr>
        <p:spPr>
          <a:xfrm>
            <a:off x="11307391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1736478" y="332232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1346376" y="332232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1307391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11736478" y="508550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11346376" y="508550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>
            <a:off x="11307391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4" name="AutoShape 14"/>
          <p:cNvSpPr/>
          <p:nvPr/>
        </p:nvSpPr>
        <p:spPr>
          <a:xfrm>
            <a:off x="11736478" y="684869"/>
            <a:ext cx="89762" cy="8643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11346376" y="684869"/>
            <a:ext cx="436199" cy="86430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08618" y="1676039"/>
            <a:ext cx="776002" cy="766477"/>
          </a:xfrm>
          <a:prstGeom prst="rect">
            <a:avLst/>
          </a:prstGeom>
        </p:spPr>
        <p:txBody>
          <a:bodyPr vert="horz" wrap="none" lIns="121920" tIns="60960" rIns="121920" bIns="60960" rtlCol="0" anchor="t" anchorCtr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100">
                <a:solidFill>
                  <a:schemeClr val="l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</a:p>
          <a:p>
            <a:pPr algn="ctr">
              <a:lnSpc>
                <a:spcPct val="100000"/>
              </a:lnSpc>
            </a:pPr>
            <a:r>
              <a:rPr lang="en-US" sz="2100">
                <a:solidFill>
                  <a:schemeClr val="l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5290916" y="2839646"/>
            <a:ext cx="1569720" cy="1569720"/>
            <a:chOff x="5290916" y="2839646"/>
            <a:chExt cx="1569720" cy="1569720"/>
          </a:xfrm>
        </p:grpSpPr>
        <p:sp>
          <p:nvSpPr>
            <p:cNvPr id="4" name="AutoShape 4"/>
            <p:cNvSpPr/>
            <p:nvPr/>
          </p:nvSpPr>
          <p:spPr>
            <a:xfrm>
              <a:off x="5290916" y="2839646"/>
              <a:ext cx="1569720" cy="1569720"/>
            </a:xfrm>
            <a:prstGeom prst="ellipse">
              <a:avLst/>
            </a:prstGeom>
            <a:solidFill>
              <a:schemeClr val="accent1">
                <a:lumMod val="75000"/>
                <a:alpha val="100000"/>
              </a:schemeClr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5687823" y="3272081"/>
              <a:ext cx="767048" cy="704183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6" name="AutoShape 6"/>
          <p:cNvSpPr/>
          <p:nvPr/>
        </p:nvSpPr>
        <p:spPr>
          <a:xfrm>
            <a:off x="6996028" y="2992432"/>
            <a:ext cx="2221230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AutoShape 7"/>
          <p:cNvSpPr/>
          <p:nvPr/>
        </p:nvSpPr>
        <p:spPr>
          <a:xfrm rot="5400000">
            <a:off x="5424910" y="1427204"/>
            <a:ext cx="1342181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5471779" y="1765908"/>
            <a:ext cx="124968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9" name="AutoShape 9"/>
          <p:cNvSpPr/>
          <p:nvPr/>
        </p:nvSpPr>
        <p:spPr>
          <a:xfrm>
            <a:off x="2955487" y="2992432"/>
            <a:ext cx="2221230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2955487" y="3331136"/>
            <a:ext cx="222123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11" name="AutoShape 11"/>
          <p:cNvSpPr/>
          <p:nvPr/>
        </p:nvSpPr>
        <p:spPr>
          <a:xfrm rot="5400000">
            <a:off x="5426875" y="4565772"/>
            <a:ext cx="1342181" cy="1264147"/>
          </a:xfrm>
          <a:prstGeom prst="round2Diag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TextBox 12"/>
          <p:cNvSpPr txBox="1"/>
          <p:nvPr/>
        </p:nvSpPr>
        <p:spPr>
          <a:xfrm>
            <a:off x="5471779" y="4904476"/>
            <a:ext cx="124968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96028" y="3331136"/>
            <a:ext cx="2221230" cy="58674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9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522745" y="1445633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运动健身已成为健康生活的新标配，跑步、撸铁等锻炼方式受到人们的青睐。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522745" y="4584201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在“十四五”期间，我国为了建设体育强国，广泛开展全民健身运动，增强人民体质，在此背景下，健身行业迎来新一轮发展。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996028" y="4584201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2020年我国健身行业受到较大冲击，但政府积极出台相应支持措施，目前我国健身行业已经开始复苏。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996028" y="1445633"/>
            <a:ext cx="4653971" cy="1227289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随着社会经济的快速发展，我国城镇化率逐步提高，城市人口不断增加，人们注重生活质量的提高，对个人健康和身体塑形的关注度也在逐步增加。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运动健身发展趋势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800000">
            <a:off x="5310197" y="3360"/>
            <a:ext cx="6881803" cy="1578837"/>
          </a:xfrm>
          <a:prstGeom prst="rtTriangl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865044" y="1413187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国内线上线下健身的加速融合，推动了体育产业的转型与升级。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29105" y="2538726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国家和企业积极推动健身机构社区化、线上化模式的实施。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726223" y="1564498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690284" y="269003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6654250" y="1413187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新的商业模式与业态“互联网+健身”应运而生，运动健身行业焕发出新的活力。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6515429" y="1564498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TextBox 9"/>
          <p:cNvSpPr txBox="1"/>
          <p:nvPr/>
        </p:nvSpPr>
        <p:spPr>
          <a:xfrm>
            <a:off x="6633797" y="2538726"/>
            <a:ext cx="4847466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帮助健身机构进一步升级，为客户提供更为人性化、专业性的服务。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494977" y="269003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2300" b="2300"/>
          <a:stretch>
            <a:fillRect/>
          </a:stretch>
        </p:blipFill>
        <p:spPr>
          <a:xfrm>
            <a:off x="454963" y="3801273"/>
            <a:ext cx="3547872" cy="226771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t="2062" b="2062"/>
          <a:stretch>
            <a:fillRect/>
          </a:stretch>
        </p:blipFill>
        <p:spPr>
          <a:xfrm>
            <a:off x="4281896" y="3801273"/>
            <a:ext cx="3547872" cy="226771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18041" b="18041"/>
          <a:stretch>
            <a:fillRect/>
          </a:stretch>
        </p:blipFill>
        <p:spPr>
          <a:xfrm>
            <a:off x="8108829" y="3801273"/>
            <a:ext cx="3547872" cy="2267712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运动健身发展趋势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技术分析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FFD"/>
      </a:lt1>
      <a:dk2>
        <a:srgbClr val="003C35"/>
      </a:dk2>
      <a:lt2>
        <a:srgbClr val="FFFFFF"/>
      </a:lt2>
      <a:accent1>
        <a:srgbClr val="00A5B2"/>
      </a:accent1>
      <a:accent2>
        <a:srgbClr val="52C6B8"/>
      </a:accent2>
      <a:accent3>
        <a:srgbClr val="00657D"/>
      </a:accent3>
      <a:accent4>
        <a:srgbClr val="58C19B"/>
      </a:accent4>
      <a:accent5>
        <a:srgbClr val="6DD690"/>
      </a:accent5>
      <a:accent6>
        <a:srgbClr val="9CCA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Microsoft Office PowerPoint</Application>
  <PresentationFormat>宽屏</PresentationFormat>
  <Paragraphs>143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宋体</vt:lpstr>
      <vt:lpstr>微软雅黑</vt:lpstr>
      <vt:lpstr>Arial</vt:lpstr>
      <vt:lpstr>Calibri</vt:lpstr>
      <vt:lpstr>Office Theme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weiying</dc:creator>
  <cp:lastModifiedBy>weiying</cp:lastModifiedBy>
  <cp:revision>4</cp:revision>
  <dcterms:created xsi:type="dcterms:W3CDTF">2006-08-16T00:00:00Z</dcterms:created>
  <dcterms:modified xsi:type="dcterms:W3CDTF">2025-02-10T07:55:11Z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A199A331E4B44EF69A641D35E4E1135E_12</vt:lpwstr>
  </property>
  <property fmtid="{D5CDD505-2E9C-101B-9397-08002B2CF9AE}" pid="3" name="KSOProductBuildVer">
    <vt:lpwstr>2052-12.1.0.16250</vt:lpwstr>
  </property>
</Properties>
</file>