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0" r:id="rId36"/>
    <p:sldId id="291" r:id="rId37"/>
    <p:sldId id="289" r:id="rId38"/>
  </p:sldIdLst>
  <p:sldSz cx="12192000" cy="6858000"/>
  <p:notesSz cx="6858000" cy="9144000"/>
  <p:custDataLst>
    <p:tags r:id="rId3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2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22" autoAdjust="0"/>
  </p:normalViewPr>
  <p:slideViewPr>
    <p:cSldViewPr>
      <p:cViewPr varScale="1">
        <p:scale>
          <a:sx n="77" d="100"/>
          <a:sy n="77" d="100"/>
        </p:scale>
        <p:origin x="684" y="84"/>
      </p:cViewPr>
      <p:guideLst>
        <p:guide orient="horz" pos="2125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4523" y="2274737"/>
            <a:ext cx="8305190" cy="230886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图书市场数据分析系统 </a:t>
            </a:r>
          </a:p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32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(网络爬虫+JSP+MySQL+大数据分析Echarts)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16566" b="16566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466496" y="3766754"/>
            <a:ext cx="3974251" cy="2472718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63624" y="1824409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网络爬虫是系统的重要功能之一，它能够自动化地抓取互联网上的信息，并将其存储在数据库中，以便后续处理和分析。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601724" y="431596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系统需要完成大数据分析工作，通过使用各种数据处理和分析工具，对海量数据进行分析和挖掘，以提取数据中的有用信息和知识。</a:t>
            </a:r>
            <a:endParaRPr lang="en-US" sz="1100"/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2.2  需求分析</a:t>
              </a:r>
            </a:p>
          </p:txBody>
        </p:sp>
      </p:grpSp>
      <p:sp>
        <p:nvSpPr>
          <p:cNvPr id="28" name="AutoShape 28"/>
          <p:cNvSpPr/>
          <p:nvPr/>
        </p:nvSpPr>
        <p:spPr>
          <a:xfrm>
            <a:off x="601724" y="3976765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大数据分析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563624" y="1405309"/>
            <a:ext cx="2936423" cy="33919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defRPr/>
            </a:pPr>
            <a:r>
              <a:rPr lang="en-US" sz="157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网络爬虫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2413849"/>
            <a:ext cx="4354982" cy="1664335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系统模块和实现流程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64019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633268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102515" y="2833673"/>
            <a:ext cx="1616136" cy="1616136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571764" y="2833673"/>
            <a:ext cx="1616136" cy="1616136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87002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956251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25498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894747" y="3175240"/>
            <a:ext cx="970170" cy="94057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defRPr/>
            </a:pPr>
            <a:r>
              <a:rPr lang="en-US" sz="551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sz="1100"/>
          </a:p>
        </p:txBody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7.3  系统模块和实现流程</a:t>
              </a:r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4307454" y="4456549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不同模块具有独特功能，相互配合实现系统整体功能。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2838206" y="1281416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在系统模块和实现流程部分，我们将详细探讨系统的各个模块和实现流程。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7245950" y="4449809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 fontScale="92500" lnSpcReduction="20000"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每个模块和实现流程都需要进行详细规划、设计和开发，确保系统稳定性和可靠性。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5776701" y="1281416"/>
            <a:ext cx="2267763" cy="1552257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 fontScale="92500" lnSpcReduction="20000"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实现流程包括设计、开发、测试、实施等环节，需要合理安排时间节点，确保项目进度。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2801517"/>
            <a:ext cx="4354982" cy="8890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爬虫抓取模块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××出版社“图书”主页的链接是http://www.××.com.cn/shopping/index。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在此页面会显示最热销的9种图书。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4.1  网页概览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483105" y="1542295"/>
            <a:ext cx="480060" cy="38273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483105" y="3223760"/>
            <a:ext cx="478346" cy="39941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83105" y="4805669"/>
            <a:ext cx="478346" cy="41365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4.2  破解JS API反爬机制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6483105" y="2015068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××出版社的图书展示页面采用了JavaScript链接形式，给爬虫工作带来了困难。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116604" y="3155950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483105" y="3652633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需要在开发模式中分析出真正的URL关系，例如在搜索Java图书时显示的URL地址是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116604" y="4743284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483105" y="5239966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http://www.´´.com.cn/shopping/search?tag=search&amp;searchName=Java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116604" y="1472796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33" name="AutoShape 33"/>
          <p:cNvSpPr/>
          <p:nvPr/>
        </p:nvSpPr>
        <p:spPr>
          <a:xfrm>
            <a:off x="616886" y="1350481"/>
            <a:ext cx="4929007" cy="4929007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34" name="AutoShape 34"/>
          <p:cNvSpPr/>
          <p:nvPr/>
        </p:nvSpPr>
        <p:spPr>
          <a:xfrm>
            <a:off x="1224015" y="1957609"/>
            <a:ext cx="3714750" cy="3714750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35" name="AutoShape 35"/>
          <p:cNvSpPr/>
          <p:nvPr/>
        </p:nvSpPr>
        <p:spPr>
          <a:xfrm>
            <a:off x="1795515" y="2529109"/>
            <a:ext cx="2571750" cy="2571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6" name="Freeform 36"/>
          <p:cNvSpPr/>
          <p:nvPr/>
        </p:nvSpPr>
        <p:spPr>
          <a:xfrm>
            <a:off x="2533112" y="3266707"/>
            <a:ext cx="1096555" cy="109655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73079" y="2001700"/>
            <a:ext cx="9603903" cy="34442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marL="203200" lvl="0" indent="-203200">
              <a:lnSpc>
                <a:spcPct val="186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根据前面的破解JS API反爬机制内容可知，检索关键字“Java”后，显示Java相关图书的基本URL地址是http://www.××.com.cn/bookinfo/getBookListForEBTag，后面的URL构成参数是searchStr:Java和页码数字。</a:t>
            </a:r>
          </a:p>
          <a:p>
            <a:pPr marL="203200" lvl="0" indent="-203200">
              <a:lnSpc>
                <a:spcPct val="186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编写文件JavaBooK05.java，功能是抓取关键字为“Java”的所有图书信息，并将抓取的信息添加到MySQL数据库中。</a:t>
            </a:r>
          </a:p>
          <a:p>
            <a:pPr marL="203200" lvl="0" indent="-203200">
              <a:lnSpc>
                <a:spcPct val="186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JavaBooK05.java的具体实现流程包括编写函数mysqlinsert()，设置要抓取的URL链接，解析抓取到的JSON数据，提取指定JSON对象并添加到数据库中。</a:t>
            </a:r>
          </a:p>
          <a:p>
            <a:pPr marL="203200" lvl="0" indent="-203200">
              <a:lnSpc>
                <a:spcPct val="186000"/>
              </a:lnSpc>
              <a:buFont typeface="Arial" panose="020B0604020202020204"/>
              <a:buChar char="•"/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在运行Java文件之前，需要先使用SQL语句在MySQL数据库中创建数据表javabooks，用于保存抓取到的Java图书信息。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4.3  爬虫抓取Java图书信息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185766" y="1751287"/>
            <a:ext cx="5242663" cy="4234459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763571" y="1751287"/>
            <a:ext cx="5242663" cy="423445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4552349" y="2452189"/>
            <a:ext cx="3087301" cy="3087301"/>
          </a:xfrm>
          <a:prstGeom prst="ellipse">
            <a:avLst/>
          </a:prstGeom>
          <a:solidFill>
            <a:schemeClr val="lt1">
              <a:alpha val="48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721546" y="2621386"/>
            <a:ext cx="2748908" cy="2748908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4969025" y="2959520"/>
            <a:ext cx="2253950" cy="207264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4226" y="2244504"/>
            <a:ext cx="3267075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编写程序文件PythonBook.java，功能是抓取关键字为“Python”的所有图书信息。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808528" y="2244504"/>
            <a:ext cx="3286125" cy="32480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将抓取的信息添加到MySQL数据库中，实现将数据从网页抓取并保存到数据库的功能。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7.4.4  爬虫抓取Python图书信息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1185774"/>
            <a:ext cx="9112336" cy="1732311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454963" y="1536246"/>
            <a:ext cx="7876972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假如想抓取主分类“计算机”下的所有图书信息，单击导航中的“计算机”链接，来到主分类页面，其中一共有429个分页，每个分页显示18本图书信息。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3079664" y="2918085"/>
            <a:ext cx="9112336" cy="1732311"/>
          </a:xfrm>
          <a:prstGeom prst="rect">
            <a:avLst/>
          </a:prstGeom>
          <a:solidFill>
            <a:schemeClr val="accent2">
              <a:lumMod val="5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0" y="4650396"/>
            <a:ext cx="9112336" cy="1732311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3798378" y="3268557"/>
            <a:ext cx="7876972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编写程序文件JSJBooks.java，功能是抓取主分类“计算机”下的所有图书信息，并将抓取的数据添加到系统数据库中。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75049" y="5000868"/>
            <a:ext cx="7876972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用同样的方法，抓取其他主分类下的图书信息。假如想抓取主分类“经济”下的所有图书信息，单击导航中的“经济”链接来到主分类页面，其中一共有81个分页，每个分页显示18本图书信息；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 t="21875" b="21875"/>
          <a:stretch>
            <a:fillRect/>
          </a:stretch>
        </p:blipFill>
        <p:spPr>
          <a:xfrm>
            <a:off x="9112336" y="1185774"/>
            <a:ext cx="3079664" cy="173231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t="21875" b="21875"/>
          <a:stretch>
            <a:fillRect/>
          </a:stretch>
        </p:blipFill>
        <p:spPr>
          <a:xfrm>
            <a:off x="0" y="2918085"/>
            <a:ext cx="3079664" cy="173231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 t="21875" b="21875"/>
          <a:stretch>
            <a:fillRect/>
          </a:stretch>
        </p:blipFill>
        <p:spPr>
          <a:xfrm>
            <a:off x="9112336" y="4650396"/>
            <a:ext cx="3079664" cy="1732311"/>
          </a:xfrm>
          <a:prstGeom prst="rect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4.5  爬虫抓取主分类图书信息类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49579" y="1319127"/>
            <a:ext cx="5106411" cy="510641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7000" r="17000"/>
          <a:stretch>
            <a:fillRect/>
          </a:stretch>
        </p:blipFill>
        <p:spPr>
          <a:xfrm>
            <a:off x="-484350" y="1584357"/>
            <a:ext cx="4575952" cy="4575952"/>
          </a:xfrm>
          <a:prstGeom prst="ellipse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4935912" y="509596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99336" y="5251464"/>
            <a:ext cx="979144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74571" y="5019816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文件kepuBook.java：抓取主类“科普”下的所有图书信息。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935912" y="1819581"/>
            <a:ext cx="993758" cy="993758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4926142" y="198727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74571" y="1819581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编写程序文件JingjiBook.java，功能是抓取主分类“经济”下的所有图书信息，并将抓取的数据添加到系统数据库中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935912" y="3457771"/>
            <a:ext cx="993758" cy="99375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4926142" y="3625466"/>
            <a:ext cx="964530" cy="68275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96000" y="3521834"/>
            <a:ext cx="5486256" cy="9753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用同样的方法，编写对应的Java程序文件，依次抓取以下主类下的所有图书信息。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4.5  爬虫抓取主分类图书信息类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082466"/>
            <a:ext cx="0" cy="5775534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332346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447432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308906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47390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06732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23232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82574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4990741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272111" y="133234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文件guanliBook.java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60628" y="2068171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抓取主类“管理”下的所有图书信息。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92537" y="311240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文件sheyingBook.java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260628" y="3840062"/>
            <a:ext cx="8972550" cy="76353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抓取主类“摄影”下的所有图书信息。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29113" y="4825747"/>
            <a:ext cx="8766979" cy="64455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文件shenghuoBook.java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260628" y="5562499"/>
            <a:ext cx="8972550" cy="76498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抓取主类“生活”下的所有图书信息。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73196" y="306732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988282" y="318241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873196" y="482574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20" name="AutoShape 20"/>
          <p:cNvSpPr/>
          <p:nvPr/>
        </p:nvSpPr>
        <p:spPr>
          <a:xfrm>
            <a:off x="988282" y="494083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21" name="Group 21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4.5  爬虫抓取主分类图书信息类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4694" y="1423099"/>
            <a:ext cx="8029575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文件jingjiBook.java</a:t>
            </a:r>
          </a:p>
        </p:txBody>
      </p:sp>
      <p:sp>
        <p:nvSpPr>
          <p:cNvPr id="3" name="AutoShape 3"/>
          <p:cNvSpPr/>
          <p:nvPr/>
        </p:nvSpPr>
        <p:spPr>
          <a:xfrm>
            <a:off x="1250166" y="5955116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197254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1880006" y="5955116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6" name="Connector 6"/>
          <p:cNvCxnSpPr/>
          <p:nvPr/>
        </p:nvCxnSpPr>
        <p:spPr>
          <a:xfrm>
            <a:off x="1951634" y="6029346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TextBox 7"/>
          <p:cNvSpPr txBox="1"/>
          <p:nvPr/>
        </p:nvSpPr>
        <p:spPr>
          <a:xfrm>
            <a:off x="3574694" y="1913291"/>
            <a:ext cx="7776939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抓取主类“经济”下的所有图书信息。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97254" y="3971227"/>
            <a:ext cx="8029575" cy="762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文件dianziBook.java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97254" y="4461419"/>
            <a:ext cx="7806355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抓取主类“电子”下的所有图书信息。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552256" y="3306002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499345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4182096" y="3306002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3" name="Connector 13"/>
          <p:cNvCxnSpPr/>
          <p:nvPr/>
        </p:nvCxnSpPr>
        <p:spPr>
          <a:xfrm>
            <a:off x="4253725" y="3380232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up 14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4.5  爬虫抓取主分类图书信息类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68" y="112470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alphaModFix amt="70000"/>
          </a:blip>
          <a:srcRect l="12500" r="12500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810637" y="1233134"/>
            <a:ext cx="799698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85808" y="1193510"/>
            <a:ext cx="6124237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假如想抓取主分类“计算机”下子分类“多媒体”的所有图书信息，单击导航中的“多媒体”链接来到子分类页面，其中一共有28个分页，每个分页显示18本图书信息</a:t>
            </a:r>
          </a:p>
        </p:txBody>
      </p:sp>
      <p:sp>
        <p:nvSpPr>
          <p:cNvPr id="9" name="AutoShape 9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3249042" y="2971923"/>
            <a:ext cx="1102577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805461" y="2932299"/>
            <a:ext cx="6124237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编写程序文件JSJDuomeitiBooks，功能是抓取主分类“计算机”下子分类“多媒体”的所有图书信息，并将抓取的数据添加到系统数据库中。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AutoShape 16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7" name="TextBox 17"/>
          <p:cNvSpPr txBox="1"/>
          <p:nvPr/>
        </p:nvSpPr>
        <p:spPr>
          <a:xfrm>
            <a:off x="2841924" y="4710712"/>
            <a:ext cx="1115711" cy="7924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62139" y="4671088"/>
            <a:ext cx="6124237" cy="88392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用同样的方法编写对应的Java程序文件，依次抓取主分类“计算机”下子分类的所有图书信息。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4.6  爬虫抓取子分类图书信息类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852" y="4838783"/>
            <a:ext cx="10266726" cy="1333500"/>
            <a:chOff x="1103852" y="4838783"/>
            <a:chExt cx="10266726" cy="1333500"/>
          </a:xfrm>
        </p:grpSpPr>
        <p:sp>
          <p:nvSpPr>
            <p:cNvPr id="3" name="AutoShape 3"/>
            <p:cNvSpPr/>
            <p:nvPr/>
          </p:nvSpPr>
          <p:spPr>
            <a:xfrm>
              <a:off x="2377205" y="4838783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 rot="10800000">
              <a:off x="1103852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5" name="Freeform 5"/>
            <p:cNvSpPr/>
            <p:nvPr/>
          </p:nvSpPr>
          <p:spPr>
            <a:xfrm rot="10800000">
              <a:off x="9159730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31730" y="3081147"/>
            <a:ext cx="10266726" cy="1333500"/>
            <a:chOff x="1031730" y="3081147"/>
            <a:chExt cx="10266726" cy="1333500"/>
          </a:xfrm>
        </p:grpSpPr>
        <p:sp>
          <p:nvSpPr>
            <p:cNvPr id="7" name="AutoShape 7"/>
            <p:cNvSpPr/>
            <p:nvPr/>
          </p:nvSpPr>
          <p:spPr>
            <a:xfrm>
              <a:off x="2305083" y="3081147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 rot="10800000">
              <a:off x="1031730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9" name="Freeform 9"/>
            <p:cNvSpPr/>
            <p:nvPr/>
          </p:nvSpPr>
          <p:spPr>
            <a:xfrm rot="10800000">
              <a:off x="9087608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03852" y="1348302"/>
            <a:ext cx="10266726" cy="1333500"/>
            <a:chOff x="1103852" y="1348302"/>
            <a:chExt cx="10266726" cy="1333500"/>
          </a:xfrm>
        </p:grpSpPr>
        <p:sp>
          <p:nvSpPr>
            <p:cNvPr id="11" name="AutoShape 11"/>
            <p:cNvSpPr/>
            <p:nvPr/>
          </p:nvSpPr>
          <p:spPr>
            <a:xfrm>
              <a:off x="2377205" y="1348302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 rot="10800000">
              <a:off x="1103852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3" name="Freeform 13"/>
            <p:cNvSpPr/>
            <p:nvPr/>
          </p:nvSpPr>
          <p:spPr>
            <a:xfrm rot="10800000">
              <a:off x="9159730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997333" y="3400044"/>
            <a:ext cx="685705" cy="695706"/>
            <a:chOff x="9997333" y="3400044"/>
            <a:chExt cx="685705" cy="695706"/>
          </a:xfrm>
        </p:grpSpPr>
        <p:sp>
          <p:nvSpPr>
            <p:cNvPr id="15" name="Freeform 15"/>
            <p:cNvSpPr/>
            <p:nvPr/>
          </p:nvSpPr>
          <p:spPr>
            <a:xfrm>
              <a:off x="10034290" y="3847243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0177260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0320231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0459962" y="3670840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10011525" y="3517678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9997333" y="3400044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>
            <a:off x="1935480" y="1646434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2" name="Freeform 22"/>
          <p:cNvSpPr/>
          <p:nvPr/>
        </p:nvSpPr>
        <p:spPr>
          <a:xfrm>
            <a:off x="1975414" y="5261363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3" name="Group 2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4" name="AutoShape 2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7.4.6  爬虫抓取子分类图书信息类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3314700" y="5303594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抓取子分类“办公”下的所有图书信息。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314700" y="4838783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 fontScale="92500" lnSpcReduction="10000"/>
          </a:bodyPr>
          <a:lstStyle/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文件JSJOfficeBooks.java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456760" y="1771107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抓取子分类“考试”下的所有图书信息。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456760" y="1395927"/>
            <a:ext cx="729340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 fontScale="92500" lnSpcReduction="10000"/>
          </a:bodyPr>
          <a:lstStyle/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文件JSJKaoshiBooks.java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704918" y="3545958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抓取子分类“移动”下的所有图书信息。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04918" y="3081147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 fontScale="92500" lnSpcReduction="10000"/>
          </a:bodyPr>
          <a:lstStyle/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文件JSJMobileBooks.java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082466"/>
            <a:ext cx="0" cy="5775534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332346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447432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308906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47390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06732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23232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82574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4990741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272111" y="133234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文件JSJShejiBooks.java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60628" y="2068171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抓取子分类“设计”下的所有图书信息。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92537" y="311240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文件JSJTuxingBook.java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260628" y="3840062"/>
            <a:ext cx="8972550" cy="76353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抓取子分类“图形图像”下的所有图书信息。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29113" y="4825747"/>
            <a:ext cx="8766979" cy="64455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文件JSJTongxinBooks.java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260628" y="5562499"/>
            <a:ext cx="8972550" cy="76498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抓取子分类“通信”下的所有图书信息。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73196" y="306732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18" name="AutoShape 18"/>
          <p:cNvSpPr/>
          <p:nvPr/>
        </p:nvSpPr>
        <p:spPr>
          <a:xfrm>
            <a:off x="988282" y="318241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9" name="AutoShape 19"/>
          <p:cNvSpPr/>
          <p:nvPr/>
        </p:nvSpPr>
        <p:spPr>
          <a:xfrm>
            <a:off x="873196" y="482574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20" name="AutoShape 20"/>
          <p:cNvSpPr/>
          <p:nvPr/>
        </p:nvSpPr>
        <p:spPr>
          <a:xfrm>
            <a:off x="988282" y="494083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21" name="Group 21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4.6  爬虫抓取子分类图书信息类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29200" y="2590800"/>
            <a:ext cx="4637405" cy="8890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大数据可视化分析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543" y="2152294"/>
            <a:ext cx="692012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652135" y="2152294"/>
            <a:ext cx="673724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5990360" y="2105497"/>
            <a:ext cx="692012" cy="598419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7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Tomcat是Java Web运行的服务器软件，用户要开发和运行Java Web程序，就必须对它进行下载和安装。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在安装Tomcat前，一定要安装和配置JDK。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打开浏览器，在地址栏中输入http://tomcat.apache.org/进行浏览。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l="13346" r="13346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5.1  搭建Java Web平台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5.1  搭建Java Web平台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单击左侧的Tomcat 7.x超级链接，在打开的新页面中，将网页滑动到最下面。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noFill/>
          <a:ln w="19050">
            <a:solidFill>
              <a:schemeClr val="accent2">
                <a:alpha val="100000"/>
              </a:schemeClr>
            </a:solidFill>
            <a:prstDash val="solid"/>
          </a:ln>
        </p:spPr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单击32-bit/64-bit Windows Service Installer (pgp, sha512)链接，等待完成下载。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noFill/>
          <a:ln w="19050">
            <a:solidFill>
              <a:schemeClr val="accent3">
                <a:alpha val="100000"/>
              </a:schemeClr>
            </a:solidFill>
            <a:prstDash val="solid"/>
          </a:ln>
        </p:spPr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双击下载的Tomcat软件，即可对它进行安装，单击Next按钮，在安装过程中建议使用默认设置。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77205" y="4863179"/>
            <a:ext cx="8993373" cy="1238250"/>
            <a:chOff x="2377205" y="4863179"/>
            <a:chExt cx="8993373" cy="1238250"/>
          </a:xfrm>
        </p:grpSpPr>
        <p:sp>
          <p:nvSpPr>
            <p:cNvPr id="3" name="Freeform 3"/>
            <p:cNvSpPr/>
            <p:nvPr/>
          </p:nvSpPr>
          <p:spPr>
            <a:xfrm rot="10800000">
              <a:off x="9159730" y="486317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2377205" y="486317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 rot="10800000">
            <a:off x="1070238" y="3116485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1959322" y="3116485"/>
            <a:ext cx="8305833" cy="1238250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grpSp>
        <p:nvGrpSpPr>
          <p:cNvPr id="7" name="Group 7"/>
          <p:cNvGrpSpPr/>
          <p:nvPr/>
        </p:nvGrpSpPr>
        <p:grpSpPr>
          <a:xfrm>
            <a:off x="2377205" y="1384839"/>
            <a:ext cx="8993373" cy="1238250"/>
            <a:chOff x="2377205" y="1384839"/>
            <a:chExt cx="8993373" cy="1238250"/>
          </a:xfrm>
        </p:grpSpPr>
        <p:sp>
          <p:nvSpPr>
            <p:cNvPr id="8" name="Freeform 8"/>
            <p:cNvSpPr/>
            <p:nvPr/>
          </p:nvSpPr>
          <p:spPr>
            <a:xfrm rot="10800000">
              <a:off x="9159730" y="1384839"/>
              <a:ext cx="2210848" cy="123825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2377205" y="1384839"/>
              <a:ext cx="8305833" cy="123825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sp>
        <p:nvSpPr>
          <p:cNvPr id="10" name="Freeform 10"/>
          <p:cNvSpPr/>
          <p:nvPr/>
        </p:nvSpPr>
        <p:spPr>
          <a:xfrm rot="10800000">
            <a:off x="1103852" y="1384839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1" name="Freeform 11"/>
          <p:cNvSpPr/>
          <p:nvPr/>
        </p:nvSpPr>
        <p:spPr>
          <a:xfrm>
            <a:off x="1935480" y="1735788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Freeform 12"/>
          <p:cNvSpPr/>
          <p:nvPr/>
        </p:nvSpPr>
        <p:spPr>
          <a:xfrm rot="10800000">
            <a:off x="1103852" y="4863179"/>
            <a:ext cx="2210848" cy="1222613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 rot="10800000">
            <a:off x="9159730" y="3116485"/>
            <a:ext cx="2210848" cy="1238250"/>
          </a:xfrm>
          <a:custGeom>
            <a:avLst/>
            <a:gdLst/>
            <a:ahLst/>
            <a:cxnLst/>
            <a:rect l="l" t="t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14" name="Group 14"/>
          <p:cNvGrpSpPr/>
          <p:nvPr/>
        </p:nvGrpSpPr>
        <p:grpSpPr>
          <a:xfrm>
            <a:off x="9936399" y="3300698"/>
            <a:ext cx="685705" cy="695706"/>
            <a:chOff x="9936399" y="3300698"/>
            <a:chExt cx="685705" cy="695706"/>
          </a:xfrm>
        </p:grpSpPr>
        <p:sp>
          <p:nvSpPr>
            <p:cNvPr id="15" name="Freeform 15"/>
            <p:cNvSpPr/>
            <p:nvPr/>
          </p:nvSpPr>
          <p:spPr>
            <a:xfrm>
              <a:off x="9973356" y="3747897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011632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0259296" y="3658076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0399028" y="3571494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9950591" y="3418332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9936399" y="3300698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>
            <a:off x="1975414" y="5167551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5.1  搭建Java Web平台</a:t>
              </a:r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3456760" y="1414870"/>
            <a:ext cx="7382690" cy="119723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74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设置安装目录，例如“H:jsp”。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1777855" y="3129799"/>
            <a:ext cx="7382690" cy="119723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设置服务器的端口，Tomcat的默认端口是8080，我们可以将其修改为自己喜欢的，例如8089，然后设置管理用户名的密码。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437710" y="4876970"/>
            <a:ext cx="7382690" cy="1197239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 fontScale="92500"/>
          </a:bodyPr>
          <a:lstStyle/>
          <a:p>
            <a:pPr algn="ctr">
              <a:lnSpc>
                <a:spcPct val="187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在打开的窗口中选择JDK里的JRE文件，在默认情况下，它会寻找到这个文件，如果寻找不到，用户需要对它进行设置。设置好后单击Install按钮进行安装，耐心等待安装完成即可。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5.1  搭建Java Web平台</a:t>
              </a:r>
            </a:p>
          </p:txBody>
        </p:sp>
      </p:grpSp>
      <p:sp>
        <p:nvSpPr>
          <p:cNvPr id="24" name="AutoShape 24"/>
          <p:cNvSpPr/>
          <p:nvPr/>
        </p:nvSpPr>
        <p:spPr>
          <a:xfrm>
            <a:off x="5091113" y="1349255"/>
            <a:ext cx="1102900" cy="11029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5846826" y="1336491"/>
            <a:ext cx="347186" cy="349282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6115621" y="1171423"/>
            <a:ext cx="158782" cy="15878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7" name="TextBox 27"/>
          <p:cNvSpPr txBox="1"/>
          <p:nvPr/>
        </p:nvSpPr>
        <p:spPr>
          <a:xfrm>
            <a:off x="5257991" y="1574521"/>
            <a:ext cx="8591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8" name="AutoShape 28"/>
          <p:cNvSpPr/>
          <p:nvPr/>
        </p:nvSpPr>
        <p:spPr>
          <a:xfrm>
            <a:off x="5091113" y="3060668"/>
            <a:ext cx="1102900" cy="110499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5846826" y="3048000"/>
            <a:ext cx="347186" cy="349282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6115621" y="2882837"/>
            <a:ext cx="158782" cy="16087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1" name="TextBox 31"/>
          <p:cNvSpPr txBox="1"/>
          <p:nvPr/>
        </p:nvSpPr>
        <p:spPr>
          <a:xfrm>
            <a:off x="5257991" y="3286601"/>
            <a:ext cx="9353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32" name="AutoShape 32"/>
          <p:cNvSpPr/>
          <p:nvPr/>
        </p:nvSpPr>
        <p:spPr>
          <a:xfrm>
            <a:off x="5091113" y="4780407"/>
            <a:ext cx="1102900" cy="110290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33" name="AutoShape 33"/>
          <p:cNvSpPr/>
          <p:nvPr/>
        </p:nvSpPr>
        <p:spPr>
          <a:xfrm>
            <a:off x="5846826" y="4767644"/>
            <a:ext cx="347186" cy="349282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34" name="AutoShape 34"/>
          <p:cNvSpPr/>
          <p:nvPr/>
        </p:nvSpPr>
        <p:spPr>
          <a:xfrm>
            <a:off x="6115621" y="4602575"/>
            <a:ext cx="158782" cy="158782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35" name="TextBox 35"/>
          <p:cNvSpPr txBox="1"/>
          <p:nvPr/>
        </p:nvSpPr>
        <p:spPr>
          <a:xfrm>
            <a:off x="5257991" y="5005674"/>
            <a:ext cx="9353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542983" y="1318593"/>
            <a:ext cx="4495800" cy="11049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安装完成，在任务栏中双击Tomcat图标，然后单击Start按钮启动Tomcat服务器。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542983" y="3081419"/>
            <a:ext cx="4495800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在浏览器中输入测试地址即可显示Tomcat服务器主页，测试地址是http://127.0.0.1:8089/，其中8089是在前面设置的HTTP端口号。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542983" y="4773978"/>
            <a:ext cx="4499225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因为前文设置的安装目录是“H:jsp”，打开此目录后会显示安装的服务器文件，在webapps文件夹中保存了Java Web程序文件</a:t>
            </a:r>
          </a:p>
        </p:txBody>
      </p:sp>
      <p:sp>
        <p:nvSpPr>
          <p:cNvPr id="39" name="AutoShape 39"/>
          <p:cNvSpPr/>
          <p:nvPr/>
        </p:nvSpPr>
        <p:spPr>
          <a:xfrm>
            <a:off x="1199617" y="2591922"/>
            <a:ext cx="2395784" cy="2042488"/>
          </a:xfrm>
          <a:prstGeom prst="hexagon">
            <a:avLst>
              <a:gd name="adj" fmla="val 25000"/>
              <a:gd name="vf" fmla="val 115470"/>
            </a:avLst>
          </a:prstGeom>
          <a:noFill/>
          <a:ln w="7620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40" name="Freeform 40"/>
          <p:cNvSpPr/>
          <p:nvPr/>
        </p:nvSpPr>
        <p:spPr>
          <a:xfrm>
            <a:off x="1961410" y="3129442"/>
            <a:ext cx="872198" cy="87219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7491" y="810388"/>
            <a:ext cx="5298183" cy="5298183"/>
          </a:xfrm>
          <a:prstGeom prst="ellipse">
            <a:avLst/>
          </a:prstGeom>
          <a:solidFill>
            <a:schemeClr val="accent1">
              <a:alpha val="14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938400" y="1451298"/>
            <a:ext cx="4016365" cy="401636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1231235" y="2407957"/>
            <a:ext cx="3626990" cy="252374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01923" y="2066581"/>
            <a:ext cx="3089320" cy="104165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22569" y="1920240"/>
            <a:ext cx="5810250" cy="301752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图书市场介绍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7系统模块和实现流程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爬虫抓取模块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大数据可视化分析</a:t>
            </a:r>
          </a:p>
        </p:txBody>
      </p:sp>
      <p:sp>
        <p:nvSpPr>
          <p:cNvPr id="7" name="AutoShape 7"/>
          <p:cNvSpPr/>
          <p:nvPr/>
        </p:nvSpPr>
        <p:spPr>
          <a:xfrm>
            <a:off x="11307391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1736478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1346376" y="332232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1307391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1736478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1346376" y="508550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1307391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1736478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11346376" y="684869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1209188" y="1216578"/>
            <a:ext cx="0" cy="5645486"/>
          </a:xfrm>
          <a:prstGeom prst="line">
            <a:avLst/>
          </a:prstGeom>
          <a:ln w="19050">
            <a:solidFill>
              <a:schemeClr val="accent2"/>
            </a:solidFill>
            <a:prstDash val="solid"/>
            <a:headEnd type="oval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73196" y="1466458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988282" y="1581544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2152036" y="1443018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 rot="-5400000">
            <a:off x="1919801" y="160801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152036" y="320143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 rot="-5400000">
            <a:off x="1919801" y="336643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2152036" y="4959859"/>
            <a:ext cx="9189734" cy="1219200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 rot="-5400000">
            <a:off x="1919801" y="5124852"/>
            <a:ext cx="276816" cy="314563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TextBox 11"/>
          <p:cNvSpPr txBox="1"/>
          <p:nvPr/>
        </p:nvSpPr>
        <p:spPr>
          <a:xfrm>
            <a:off x="2392658" y="1638090"/>
            <a:ext cx="8708491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在服务器目录“H:jspwebapps”中新建文件夹26，用于保存本项目所需要的Java Web程序。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73196" y="320143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988282" y="331652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873196" y="4959859"/>
            <a:ext cx="669478" cy="669478"/>
          </a:xfrm>
          <a:prstGeom prst="ellipse">
            <a:avLst/>
          </a:prstGeom>
          <a:solidFill>
            <a:schemeClr val="accent2">
              <a:alpha val="3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988282" y="5074945"/>
            <a:ext cx="439305" cy="43930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2322285" y="5154931"/>
            <a:ext cx="8849237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编写程序文件JSJBar.jsp，功能是分别提取数据库中的Java、Python、多媒体、考试、移动开发、办公和辅助设计等类型图书的数据，然后通过柱状图实现可视化分析。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32022" y="3396511"/>
            <a:ext cx="8829763" cy="82905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将本项目中需要的jar库文件复制到目录H:jsplib中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9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TextBox 39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5.2  大数据分析并可视化计算机图书数据</a:t>
              </a: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249697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3776918" y="386501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5012267" y="1711093"/>
            <a:ext cx="2167467" cy="1826280"/>
          </a:xfrm>
          <a:prstGeom prst="triangl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743787" y="3022600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7259206">
            <a:off x="6589098" y="4674355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7221168">
            <a:off x="4910864" y="4658432"/>
            <a:ext cx="704427" cy="520192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952500" y="0"/>
                </a:moveTo>
                <a:lnTo>
                  <a:pt x="0" y="952500"/>
                </a:lnTo>
                <a:lnTo>
                  <a:pt x="476250" y="952500"/>
                </a:lnTo>
                <a:lnTo>
                  <a:pt x="476250" y="1905000"/>
                </a:lnTo>
                <a:lnTo>
                  <a:pt x="1428750" y="1905000"/>
                </a:lnTo>
                <a:lnTo>
                  <a:pt x="1428750" y="952500"/>
                </a:lnTo>
                <a:lnTo>
                  <a:pt x="1905000" y="952500"/>
                </a:lnTo>
                <a:lnTo>
                  <a:pt x="952500" y="0"/>
                </a:lnTo>
                <a:close/>
              </a:path>
            </a:pathLst>
          </a:custGeom>
          <a:solidFill>
            <a:schemeClr val="lt1">
              <a:alpha val="100000"/>
            </a:schemeClr>
          </a:solidFill>
        </p:spPr>
      </p:sp>
      <p:cxnSp>
        <p:nvCxnSpPr>
          <p:cNvPr id="8" name="Connector 8"/>
          <p:cNvCxnSpPr/>
          <p:nvPr/>
        </p:nvCxnSpPr>
        <p:spPr>
          <a:xfrm>
            <a:off x="6818377" y="3284051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AutoShape 9"/>
          <p:cNvSpPr/>
          <p:nvPr/>
        </p:nvSpPr>
        <p:spPr>
          <a:xfrm>
            <a:off x="10897278" y="3216317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6941312" y="1711093"/>
            <a:ext cx="3862453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引入Echarts头文件，功能是实现图表可视化效果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33969" y="4100915"/>
            <a:ext cx="3190554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使用JDBC建立和数据库的连接，然后使用SQL语句查询并统计Java、Python、多媒体、考试、移动开发、办公和辅助设计等数据库表中的数据条数</a:t>
            </a:r>
          </a:p>
        </p:txBody>
      </p:sp>
      <p:cxnSp>
        <p:nvCxnSpPr>
          <p:cNvPr id="12" name="Connector 12"/>
          <p:cNvCxnSpPr/>
          <p:nvPr/>
        </p:nvCxnSpPr>
        <p:spPr>
          <a:xfrm>
            <a:off x="7345623" y="5627624"/>
            <a:ext cx="410734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AutoShape 13"/>
          <p:cNvSpPr/>
          <p:nvPr/>
        </p:nvSpPr>
        <p:spPr>
          <a:xfrm>
            <a:off x="11424524" y="5559891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4" name="Connector 14"/>
          <p:cNvCxnSpPr/>
          <p:nvPr/>
        </p:nvCxnSpPr>
        <p:spPr>
          <a:xfrm>
            <a:off x="904945" y="4589949"/>
            <a:ext cx="3793067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AutoShape 15"/>
          <p:cNvSpPr/>
          <p:nvPr/>
        </p:nvSpPr>
        <p:spPr>
          <a:xfrm>
            <a:off x="904945" y="4510024"/>
            <a:ext cx="151723" cy="15172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6" name="TextBox 16"/>
          <p:cNvSpPr txBox="1"/>
          <p:nvPr/>
        </p:nvSpPr>
        <p:spPr>
          <a:xfrm>
            <a:off x="869006" y="3172778"/>
            <a:ext cx="3483489" cy="112166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引入JSP指令和数据库连接需要的头文件</a:t>
            </a:r>
          </a:p>
        </p:txBody>
      </p:sp>
      <p:sp>
        <p:nvSpPr>
          <p:cNvPr id="17" name="AutoShape 17"/>
          <p:cNvSpPr/>
          <p:nvPr/>
        </p:nvSpPr>
        <p:spPr>
          <a:xfrm flipV="1">
            <a:off x="5012267" y="3733610"/>
            <a:ext cx="2167467" cy="1826280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786411" y="3999944"/>
            <a:ext cx="661803" cy="66180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5.2  大数据分析并可视化计算机图书数据</a:t>
              </a: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3267" r="3267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5.2  大数据分析并可视化计算机图书数据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454963" y="3878730"/>
            <a:ext cx="3974251" cy="2162291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563624" y="1510084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将统计的各类图书数据放在Echarts图表中作为可视化素材数据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90191" y="415758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本节将编写Java Web程序文件JavaPythondui.jsp，大数据分析并可视化2023年现有Java书和Python书的数据。</a:t>
            </a:r>
            <a:endParaRPr lang="en-US" sz="11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4385648" y="3298301"/>
            <a:ext cx="7773409" cy="0"/>
          </a:xfrm>
          <a:prstGeom prst="line">
            <a:avLst/>
          </a:prstGeom>
          <a:ln w="14288">
            <a:solidFill>
              <a:schemeClr val="accent2">
                <a:lumMod val="60000"/>
                <a:lumOff val="40000"/>
              </a:schemeClr>
            </a:solidFill>
            <a:prstDash val="dash"/>
            <a:headEnd type="none"/>
            <a:tailEnd type="none"/>
          </a:ln>
        </p:spPr>
        <p:style>
          <a:lnRef idx="0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3684179" y="3236263"/>
            <a:ext cx="701468" cy="122998"/>
          </a:xfrm>
          <a:prstGeom prst="rect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3631268" y="3236263"/>
            <a:ext cx="122998" cy="12299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4314020" y="3236263"/>
            <a:ext cx="122998" cy="12299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1236382" y="5823339"/>
            <a:ext cx="701468" cy="122998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1183471" y="582333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866223" y="5823339"/>
            <a:ext cx="122998" cy="122998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9" name="Connector 9"/>
          <p:cNvCxnSpPr/>
          <p:nvPr/>
        </p:nvCxnSpPr>
        <p:spPr>
          <a:xfrm>
            <a:off x="1937851" y="5897569"/>
            <a:ext cx="10254150" cy="0"/>
          </a:xfrm>
          <a:prstGeom prst="line">
            <a:avLst/>
          </a:prstGeom>
          <a:ln w="14288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10"/>
          <p:cNvSpPr txBox="1"/>
          <p:nvPr/>
        </p:nvSpPr>
        <p:spPr>
          <a:xfrm>
            <a:off x="3560911" y="1781514"/>
            <a:ext cx="777240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编写文件BookDuibi.jsp，功能是提取数据库中的电子、经济、生活、摄影、计算机、科普和管理共计7个主分类图书的信息。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83471" y="4329642"/>
            <a:ext cx="781050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然后大数据可视化展示这7类书的条形图数据。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5.4  大数据分析并可视化主分类图书数据</a:t>
              </a: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43457" y="1876457"/>
            <a:ext cx="3105086" cy="3105086"/>
          </a:xfrm>
          <a:prstGeom prst="ellipse">
            <a:avLst/>
          </a:prstGeom>
          <a:solidFill>
            <a:schemeClr val="accent2">
              <a:alpha val="29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838682" y="2171682"/>
            <a:ext cx="2514635" cy="251463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75049" y="2026920"/>
            <a:ext cx="3466777" cy="28041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编写文件JSJBing.jsp，功能是提取数据库中Java、Python、多媒体、考试、移动开发、办公、辅助设计、图形图像、通信、其他等类型图书的数据。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72018" y="2026920"/>
            <a:ext cx="3466777" cy="28041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然后大数据可视化展示这10类数据所占百分比的饼形图。</a:t>
            </a:r>
          </a:p>
        </p:txBody>
      </p:sp>
      <p:sp>
        <p:nvSpPr>
          <p:cNvPr id="6" name="Freeform 6"/>
          <p:cNvSpPr/>
          <p:nvPr/>
        </p:nvSpPr>
        <p:spPr>
          <a:xfrm>
            <a:off x="5503755" y="2836755"/>
            <a:ext cx="1184490" cy="11844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7" name="Group 7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5.5  大数据分析并可视化计算机子类图书数据</a:t>
              </a:r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105400" y="1092835"/>
            <a:ext cx="2260600" cy="2317115"/>
          </a:xfrm>
          <a:prstGeom prst="ellipse">
            <a:avLst/>
          </a:prstGeom>
          <a:solidFill>
            <a:schemeClr val="accent2">
              <a:alpha val="29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241925" y="1240790"/>
            <a:ext cx="1980565" cy="19196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5639645" y="1524845"/>
            <a:ext cx="1184490" cy="118449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7" name="Group 7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5.5  大数据分析并可视化计算机子类图书数据</a:t>
              </a:r>
            </a:p>
          </p:txBody>
        </p:sp>
      </p:grpSp>
      <p:pic>
        <p:nvPicPr>
          <p:cNvPr id="4" name="图片 -2147482447" descr="7-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8600" y="1523683"/>
            <a:ext cx="4798060" cy="3352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639435" y="3443605"/>
            <a:ext cx="6024245" cy="3282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8101" y="2107486"/>
            <a:ext cx="8755798" cy="16097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10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624029" y="3724145"/>
            <a:ext cx="4940198" cy="49499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7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2801517"/>
            <a:ext cx="4354982" cy="8890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图书市场介绍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31892" r="31892"/>
          <a:stretch>
            <a:fillRect/>
          </a:stretch>
        </p:blipFill>
        <p:spPr>
          <a:xfrm>
            <a:off x="875314" y="1869245"/>
            <a:ext cx="2050689" cy="39164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0932" r="30932"/>
          <a:stretch>
            <a:fillRect/>
          </a:stretch>
        </p:blipFill>
        <p:spPr>
          <a:xfrm>
            <a:off x="5906740" y="1869245"/>
            <a:ext cx="2050689" cy="39164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2045" r="32045"/>
          <a:stretch>
            <a:fillRect/>
          </a:stretch>
        </p:blipFill>
        <p:spPr>
          <a:xfrm>
            <a:off x="3391027" y="1869245"/>
            <a:ext cx="2050689" cy="3916435"/>
          </a:xfrm>
          <a:prstGeom prst="rect">
            <a:avLst/>
          </a:prstGeom>
        </p:spPr>
      </p:pic>
      <p:sp>
        <p:nvSpPr>
          <p:cNvPr id="5" name="Freeform 5"/>
          <p:cNvSpPr/>
          <p:nvPr/>
        </p:nvSpPr>
        <p:spPr>
          <a:xfrm>
            <a:off x="8503615" y="2041071"/>
            <a:ext cx="300899" cy="495300"/>
          </a:xfrm>
          <a:custGeom>
            <a:avLst/>
            <a:gdLst/>
            <a:ahLst/>
            <a:cxnLst/>
            <a:rect l="l" t="t" r="r" b="b"/>
            <a:pathLst>
              <a:path w="369275" h="607851">
                <a:moveTo>
                  <a:pt x="139276" y="570066"/>
                </a:moveTo>
                <a:cubicBezTo>
                  <a:pt x="144275" y="565371"/>
                  <a:pt x="152183" y="565744"/>
                  <a:pt x="156809" y="570811"/>
                </a:cubicBezTo>
                <a:cubicBezTo>
                  <a:pt x="171730" y="587133"/>
                  <a:pt x="197544" y="587133"/>
                  <a:pt x="212465" y="570811"/>
                </a:cubicBezTo>
                <a:cubicBezTo>
                  <a:pt x="217091" y="565744"/>
                  <a:pt x="224999" y="565371"/>
                  <a:pt x="229998" y="570066"/>
                </a:cubicBezTo>
                <a:cubicBezTo>
                  <a:pt x="235071" y="574687"/>
                  <a:pt x="235444" y="582512"/>
                  <a:pt x="230818" y="587580"/>
                </a:cubicBezTo>
                <a:cubicBezTo>
                  <a:pt x="218956" y="600473"/>
                  <a:pt x="202170" y="607851"/>
                  <a:pt x="184637" y="607851"/>
                </a:cubicBezTo>
                <a:cubicBezTo>
                  <a:pt x="167105" y="607851"/>
                  <a:pt x="150318" y="600473"/>
                  <a:pt x="138456" y="587580"/>
                </a:cubicBezTo>
                <a:cubicBezTo>
                  <a:pt x="133830" y="582512"/>
                  <a:pt x="134203" y="574687"/>
                  <a:pt x="139276" y="570066"/>
                </a:cubicBezTo>
                <a:close/>
                <a:moveTo>
                  <a:pt x="273919" y="497785"/>
                </a:moveTo>
                <a:cubicBezTo>
                  <a:pt x="280558" y="496146"/>
                  <a:pt x="287345" y="500169"/>
                  <a:pt x="288986" y="506874"/>
                </a:cubicBezTo>
                <a:cubicBezTo>
                  <a:pt x="290627" y="513505"/>
                  <a:pt x="286599" y="520210"/>
                  <a:pt x="279961" y="521849"/>
                </a:cubicBezTo>
                <a:cubicBezTo>
                  <a:pt x="218426" y="537271"/>
                  <a:pt x="156891" y="552619"/>
                  <a:pt x="95356" y="567966"/>
                </a:cubicBezTo>
                <a:cubicBezTo>
                  <a:pt x="88717" y="569605"/>
                  <a:pt x="81930" y="565582"/>
                  <a:pt x="80289" y="558951"/>
                </a:cubicBezTo>
                <a:cubicBezTo>
                  <a:pt x="78648" y="552321"/>
                  <a:pt x="82676" y="545541"/>
                  <a:pt x="89314" y="543902"/>
                </a:cubicBezTo>
                <a:cubicBezTo>
                  <a:pt x="150849" y="528554"/>
                  <a:pt x="212384" y="513207"/>
                  <a:pt x="273919" y="497785"/>
                </a:cubicBezTo>
                <a:close/>
                <a:moveTo>
                  <a:pt x="273919" y="452696"/>
                </a:moveTo>
                <a:cubicBezTo>
                  <a:pt x="280558" y="450984"/>
                  <a:pt x="287345" y="455003"/>
                  <a:pt x="288986" y="461701"/>
                </a:cubicBezTo>
                <a:cubicBezTo>
                  <a:pt x="290627" y="468325"/>
                  <a:pt x="286599" y="475024"/>
                  <a:pt x="279961" y="476736"/>
                </a:cubicBezTo>
                <a:cubicBezTo>
                  <a:pt x="218426" y="492067"/>
                  <a:pt x="156891" y="507399"/>
                  <a:pt x="95356" y="522731"/>
                </a:cubicBezTo>
                <a:cubicBezTo>
                  <a:pt x="88717" y="524443"/>
                  <a:pt x="81930" y="520350"/>
                  <a:pt x="80289" y="513726"/>
                </a:cubicBezTo>
                <a:cubicBezTo>
                  <a:pt x="78648" y="507102"/>
                  <a:pt x="82676" y="500403"/>
                  <a:pt x="89314" y="498691"/>
                </a:cubicBezTo>
                <a:cubicBezTo>
                  <a:pt x="150849" y="483360"/>
                  <a:pt x="212384" y="468028"/>
                  <a:pt x="273919" y="452696"/>
                </a:cubicBezTo>
                <a:close/>
                <a:moveTo>
                  <a:pt x="184673" y="227009"/>
                </a:moveTo>
                <a:cubicBezTo>
                  <a:pt x="189222" y="227009"/>
                  <a:pt x="193698" y="227158"/>
                  <a:pt x="198173" y="227456"/>
                </a:cubicBezTo>
                <a:cubicBezTo>
                  <a:pt x="202723" y="227829"/>
                  <a:pt x="207273" y="228276"/>
                  <a:pt x="211748" y="228947"/>
                </a:cubicBezTo>
                <a:cubicBezTo>
                  <a:pt x="216223" y="229617"/>
                  <a:pt x="220773" y="230437"/>
                  <a:pt x="225248" y="231406"/>
                </a:cubicBezTo>
                <a:cubicBezTo>
                  <a:pt x="229723" y="232449"/>
                  <a:pt x="234199" y="233567"/>
                  <a:pt x="238674" y="234908"/>
                </a:cubicBezTo>
                <a:cubicBezTo>
                  <a:pt x="248370" y="237740"/>
                  <a:pt x="250757" y="250408"/>
                  <a:pt x="242776" y="256593"/>
                </a:cubicBezTo>
                <a:cubicBezTo>
                  <a:pt x="242403" y="256891"/>
                  <a:pt x="242030" y="257190"/>
                  <a:pt x="241657" y="257562"/>
                </a:cubicBezTo>
                <a:cubicBezTo>
                  <a:pt x="241284" y="257935"/>
                  <a:pt x="240837" y="258307"/>
                  <a:pt x="240464" y="258680"/>
                </a:cubicBezTo>
                <a:cubicBezTo>
                  <a:pt x="240091" y="259127"/>
                  <a:pt x="239644" y="259574"/>
                  <a:pt x="239271" y="260021"/>
                </a:cubicBezTo>
                <a:cubicBezTo>
                  <a:pt x="238823" y="260543"/>
                  <a:pt x="238450" y="261065"/>
                  <a:pt x="238003" y="261586"/>
                </a:cubicBezTo>
                <a:cubicBezTo>
                  <a:pt x="237555" y="262182"/>
                  <a:pt x="237182" y="262779"/>
                  <a:pt x="236735" y="263449"/>
                </a:cubicBezTo>
                <a:cubicBezTo>
                  <a:pt x="236287" y="264120"/>
                  <a:pt x="235914" y="264791"/>
                  <a:pt x="235467" y="265461"/>
                </a:cubicBezTo>
                <a:cubicBezTo>
                  <a:pt x="235019" y="266206"/>
                  <a:pt x="234646" y="266952"/>
                  <a:pt x="234199" y="267697"/>
                </a:cubicBezTo>
                <a:cubicBezTo>
                  <a:pt x="233826" y="268442"/>
                  <a:pt x="233453" y="269187"/>
                  <a:pt x="233080" y="269932"/>
                </a:cubicBezTo>
                <a:cubicBezTo>
                  <a:pt x="232632" y="270827"/>
                  <a:pt x="232259" y="271721"/>
                  <a:pt x="231812" y="272615"/>
                </a:cubicBezTo>
                <a:cubicBezTo>
                  <a:pt x="231439" y="273584"/>
                  <a:pt x="230991" y="274553"/>
                  <a:pt x="230618" y="275521"/>
                </a:cubicBezTo>
                <a:cubicBezTo>
                  <a:pt x="230171" y="276565"/>
                  <a:pt x="229798" y="277608"/>
                  <a:pt x="229425" y="278726"/>
                </a:cubicBezTo>
                <a:cubicBezTo>
                  <a:pt x="228978" y="279844"/>
                  <a:pt x="228605" y="280961"/>
                  <a:pt x="228232" y="282079"/>
                </a:cubicBezTo>
                <a:cubicBezTo>
                  <a:pt x="227859" y="283271"/>
                  <a:pt x="227486" y="284464"/>
                  <a:pt x="227113" y="285656"/>
                </a:cubicBezTo>
                <a:cubicBezTo>
                  <a:pt x="226740" y="286923"/>
                  <a:pt x="226367" y="288190"/>
                  <a:pt x="225994" y="289457"/>
                </a:cubicBezTo>
                <a:cubicBezTo>
                  <a:pt x="225621" y="290798"/>
                  <a:pt x="225248" y="292214"/>
                  <a:pt x="224950" y="293555"/>
                </a:cubicBezTo>
                <a:cubicBezTo>
                  <a:pt x="224577" y="294971"/>
                  <a:pt x="224204" y="296387"/>
                  <a:pt x="223906" y="297803"/>
                </a:cubicBezTo>
                <a:cubicBezTo>
                  <a:pt x="223533" y="299293"/>
                  <a:pt x="223234" y="300784"/>
                  <a:pt x="222936" y="302274"/>
                </a:cubicBezTo>
                <a:cubicBezTo>
                  <a:pt x="222265" y="305478"/>
                  <a:pt x="221593" y="308608"/>
                  <a:pt x="221071" y="311813"/>
                </a:cubicBezTo>
                <a:cubicBezTo>
                  <a:pt x="220475" y="315315"/>
                  <a:pt x="219878" y="318817"/>
                  <a:pt x="219430" y="322245"/>
                </a:cubicBezTo>
                <a:cubicBezTo>
                  <a:pt x="218983" y="325152"/>
                  <a:pt x="218610" y="328058"/>
                  <a:pt x="218237" y="330964"/>
                </a:cubicBezTo>
                <a:cubicBezTo>
                  <a:pt x="217789" y="334914"/>
                  <a:pt x="217342" y="338938"/>
                  <a:pt x="216969" y="342887"/>
                </a:cubicBezTo>
                <a:cubicBezTo>
                  <a:pt x="216521" y="347135"/>
                  <a:pt x="216148" y="351383"/>
                  <a:pt x="215776" y="355630"/>
                </a:cubicBezTo>
                <a:cubicBezTo>
                  <a:pt x="215477" y="360101"/>
                  <a:pt x="215179" y="364647"/>
                  <a:pt x="214880" y="369193"/>
                </a:cubicBezTo>
                <a:cubicBezTo>
                  <a:pt x="214508" y="376049"/>
                  <a:pt x="208615" y="381265"/>
                  <a:pt x="201753" y="380818"/>
                </a:cubicBezTo>
                <a:cubicBezTo>
                  <a:pt x="194891" y="380445"/>
                  <a:pt x="189670" y="374558"/>
                  <a:pt x="190117" y="367702"/>
                </a:cubicBezTo>
                <a:cubicBezTo>
                  <a:pt x="190490" y="361517"/>
                  <a:pt x="190863" y="355332"/>
                  <a:pt x="191385" y="349221"/>
                </a:cubicBezTo>
                <a:cubicBezTo>
                  <a:pt x="191684" y="346241"/>
                  <a:pt x="191908" y="343334"/>
                  <a:pt x="192206" y="340428"/>
                </a:cubicBezTo>
                <a:cubicBezTo>
                  <a:pt x="192504" y="337596"/>
                  <a:pt x="192803" y="334839"/>
                  <a:pt x="193101" y="332007"/>
                </a:cubicBezTo>
                <a:cubicBezTo>
                  <a:pt x="193399" y="329325"/>
                  <a:pt x="193772" y="326642"/>
                  <a:pt x="194071" y="323959"/>
                </a:cubicBezTo>
                <a:cubicBezTo>
                  <a:pt x="194294" y="322171"/>
                  <a:pt x="194593" y="320457"/>
                  <a:pt x="194816" y="318743"/>
                </a:cubicBezTo>
                <a:cubicBezTo>
                  <a:pt x="195189" y="316209"/>
                  <a:pt x="195562" y="313750"/>
                  <a:pt x="196010" y="311216"/>
                </a:cubicBezTo>
                <a:cubicBezTo>
                  <a:pt x="196383" y="308832"/>
                  <a:pt x="196756" y="306447"/>
                  <a:pt x="197203" y="303988"/>
                </a:cubicBezTo>
                <a:cubicBezTo>
                  <a:pt x="197651" y="301752"/>
                  <a:pt x="198098" y="299442"/>
                  <a:pt x="198620" y="297132"/>
                </a:cubicBezTo>
                <a:cubicBezTo>
                  <a:pt x="199068" y="294971"/>
                  <a:pt x="199515" y="292810"/>
                  <a:pt x="200038" y="290574"/>
                </a:cubicBezTo>
                <a:cubicBezTo>
                  <a:pt x="200560" y="288488"/>
                  <a:pt x="201082" y="286476"/>
                  <a:pt x="201604" y="284389"/>
                </a:cubicBezTo>
                <a:cubicBezTo>
                  <a:pt x="202126" y="282377"/>
                  <a:pt x="202723" y="280440"/>
                  <a:pt x="203319" y="278502"/>
                </a:cubicBezTo>
                <a:cubicBezTo>
                  <a:pt x="203916" y="276565"/>
                  <a:pt x="204513" y="274702"/>
                  <a:pt x="205110" y="272839"/>
                </a:cubicBezTo>
                <a:cubicBezTo>
                  <a:pt x="205706" y="271125"/>
                  <a:pt x="206378" y="269336"/>
                  <a:pt x="207049" y="267548"/>
                </a:cubicBezTo>
                <a:cubicBezTo>
                  <a:pt x="207720" y="265908"/>
                  <a:pt x="208391" y="264269"/>
                  <a:pt x="209137" y="262629"/>
                </a:cubicBezTo>
                <a:cubicBezTo>
                  <a:pt x="209809" y="260990"/>
                  <a:pt x="210554" y="259425"/>
                  <a:pt x="211300" y="257935"/>
                </a:cubicBezTo>
                <a:cubicBezTo>
                  <a:pt x="211673" y="257190"/>
                  <a:pt x="212046" y="256519"/>
                  <a:pt x="212419" y="255848"/>
                </a:cubicBezTo>
                <a:cubicBezTo>
                  <a:pt x="212643" y="255401"/>
                  <a:pt x="212941" y="254879"/>
                  <a:pt x="213240" y="254358"/>
                </a:cubicBezTo>
                <a:cubicBezTo>
                  <a:pt x="211524" y="254060"/>
                  <a:pt x="209809" y="253762"/>
                  <a:pt x="208093" y="253538"/>
                </a:cubicBezTo>
                <a:cubicBezTo>
                  <a:pt x="204214" y="252942"/>
                  <a:pt x="200336" y="252495"/>
                  <a:pt x="196383" y="252197"/>
                </a:cubicBezTo>
                <a:cubicBezTo>
                  <a:pt x="192504" y="251973"/>
                  <a:pt x="188551" y="251824"/>
                  <a:pt x="184673" y="251824"/>
                </a:cubicBezTo>
                <a:cubicBezTo>
                  <a:pt x="180794" y="251824"/>
                  <a:pt x="176841" y="251899"/>
                  <a:pt x="172962" y="252197"/>
                </a:cubicBezTo>
                <a:cubicBezTo>
                  <a:pt x="169009" y="252495"/>
                  <a:pt x="165131" y="252942"/>
                  <a:pt x="161252" y="253538"/>
                </a:cubicBezTo>
                <a:cubicBezTo>
                  <a:pt x="159537" y="253762"/>
                  <a:pt x="157821" y="254060"/>
                  <a:pt x="156106" y="254358"/>
                </a:cubicBezTo>
                <a:cubicBezTo>
                  <a:pt x="156404" y="254879"/>
                  <a:pt x="156702" y="255401"/>
                  <a:pt x="157001" y="255848"/>
                </a:cubicBezTo>
                <a:cubicBezTo>
                  <a:pt x="157299" y="256519"/>
                  <a:pt x="157672" y="257190"/>
                  <a:pt x="158045" y="257935"/>
                </a:cubicBezTo>
                <a:cubicBezTo>
                  <a:pt x="158791" y="259425"/>
                  <a:pt x="159537" y="260990"/>
                  <a:pt x="160208" y="262629"/>
                </a:cubicBezTo>
                <a:cubicBezTo>
                  <a:pt x="160954" y="264269"/>
                  <a:pt x="161625" y="265908"/>
                  <a:pt x="162296" y="267548"/>
                </a:cubicBezTo>
                <a:cubicBezTo>
                  <a:pt x="162968" y="269336"/>
                  <a:pt x="163639" y="271125"/>
                  <a:pt x="164236" y="272839"/>
                </a:cubicBezTo>
                <a:cubicBezTo>
                  <a:pt x="164832" y="274702"/>
                  <a:pt x="165429" y="276565"/>
                  <a:pt x="166026" y="278502"/>
                </a:cubicBezTo>
                <a:cubicBezTo>
                  <a:pt x="166622" y="280440"/>
                  <a:pt x="167219" y="282377"/>
                  <a:pt x="167741" y="284389"/>
                </a:cubicBezTo>
                <a:cubicBezTo>
                  <a:pt x="168263" y="286476"/>
                  <a:pt x="168785" y="288488"/>
                  <a:pt x="169308" y="290574"/>
                </a:cubicBezTo>
                <a:cubicBezTo>
                  <a:pt x="169830" y="292810"/>
                  <a:pt x="170277" y="294971"/>
                  <a:pt x="170725" y="297132"/>
                </a:cubicBezTo>
                <a:cubicBezTo>
                  <a:pt x="171247" y="299442"/>
                  <a:pt x="171694" y="301752"/>
                  <a:pt x="172142" y="303988"/>
                </a:cubicBezTo>
                <a:cubicBezTo>
                  <a:pt x="172589" y="306447"/>
                  <a:pt x="172962" y="308832"/>
                  <a:pt x="173410" y="311216"/>
                </a:cubicBezTo>
                <a:cubicBezTo>
                  <a:pt x="173783" y="313750"/>
                  <a:pt x="174156" y="316209"/>
                  <a:pt x="174529" y="318743"/>
                </a:cubicBezTo>
                <a:cubicBezTo>
                  <a:pt x="175200" y="323140"/>
                  <a:pt x="175722" y="327611"/>
                  <a:pt x="176244" y="332007"/>
                </a:cubicBezTo>
                <a:cubicBezTo>
                  <a:pt x="176915" y="337745"/>
                  <a:pt x="177438" y="343483"/>
                  <a:pt x="177960" y="349221"/>
                </a:cubicBezTo>
                <a:cubicBezTo>
                  <a:pt x="178482" y="355332"/>
                  <a:pt x="178929" y="361517"/>
                  <a:pt x="179228" y="367702"/>
                </a:cubicBezTo>
                <a:cubicBezTo>
                  <a:pt x="179675" y="374558"/>
                  <a:pt x="174454" y="380445"/>
                  <a:pt x="167592" y="380818"/>
                </a:cubicBezTo>
                <a:cubicBezTo>
                  <a:pt x="160730" y="381265"/>
                  <a:pt x="154838" y="376049"/>
                  <a:pt x="154465" y="369193"/>
                </a:cubicBezTo>
                <a:cubicBezTo>
                  <a:pt x="154166" y="364647"/>
                  <a:pt x="153868" y="360101"/>
                  <a:pt x="153570" y="355630"/>
                </a:cubicBezTo>
                <a:cubicBezTo>
                  <a:pt x="153197" y="351383"/>
                  <a:pt x="152824" y="347135"/>
                  <a:pt x="152451" y="342887"/>
                </a:cubicBezTo>
                <a:cubicBezTo>
                  <a:pt x="152003" y="338938"/>
                  <a:pt x="151556" y="334914"/>
                  <a:pt x="151108" y="330964"/>
                </a:cubicBezTo>
                <a:cubicBezTo>
                  <a:pt x="150735" y="328058"/>
                  <a:pt x="150362" y="325152"/>
                  <a:pt x="149915" y="322245"/>
                </a:cubicBezTo>
                <a:cubicBezTo>
                  <a:pt x="149467" y="318817"/>
                  <a:pt x="148871" y="315315"/>
                  <a:pt x="148274" y="311813"/>
                </a:cubicBezTo>
                <a:cubicBezTo>
                  <a:pt x="147752" y="308608"/>
                  <a:pt x="147080" y="305404"/>
                  <a:pt x="146409" y="302274"/>
                </a:cubicBezTo>
                <a:cubicBezTo>
                  <a:pt x="145812" y="299368"/>
                  <a:pt x="145141" y="296387"/>
                  <a:pt x="144395" y="293555"/>
                </a:cubicBezTo>
                <a:cubicBezTo>
                  <a:pt x="143799" y="290872"/>
                  <a:pt x="143053" y="288264"/>
                  <a:pt x="142232" y="285656"/>
                </a:cubicBezTo>
                <a:cubicBezTo>
                  <a:pt x="141859" y="284464"/>
                  <a:pt x="141486" y="283271"/>
                  <a:pt x="141113" y="282079"/>
                </a:cubicBezTo>
                <a:cubicBezTo>
                  <a:pt x="140741" y="280961"/>
                  <a:pt x="140368" y="279844"/>
                  <a:pt x="139920" y="278726"/>
                </a:cubicBezTo>
                <a:cubicBezTo>
                  <a:pt x="139547" y="277608"/>
                  <a:pt x="139174" y="276565"/>
                  <a:pt x="138727" y="275521"/>
                </a:cubicBezTo>
                <a:cubicBezTo>
                  <a:pt x="138354" y="274553"/>
                  <a:pt x="137906" y="273584"/>
                  <a:pt x="137533" y="272615"/>
                </a:cubicBezTo>
                <a:cubicBezTo>
                  <a:pt x="137086" y="271721"/>
                  <a:pt x="136713" y="270827"/>
                  <a:pt x="136265" y="269932"/>
                </a:cubicBezTo>
                <a:cubicBezTo>
                  <a:pt x="135892" y="269187"/>
                  <a:pt x="135519" y="268442"/>
                  <a:pt x="135146" y="267697"/>
                </a:cubicBezTo>
                <a:cubicBezTo>
                  <a:pt x="134699" y="266952"/>
                  <a:pt x="134326" y="266206"/>
                  <a:pt x="133878" y="265461"/>
                </a:cubicBezTo>
                <a:cubicBezTo>
                  <a:pt x="133431" y="264791"/>
                  <a:pt x="133058" y="264120"/>
                  <a:pt x="132611" y="263449"/>
                </a:cubicBezTo>
                <a:cubicBezTo>
                  <a:pt x="132163" y="262779"/>
                  <a:pt x="131790" y="262182"/>
                  <a:pt x="131343" y="261586"/>
                </a:cubicBezTo>
                <a:cubicBezTo>
                  <a:pt x="130895" y="261065"/>
                  <a:pt x="130522" y="260543"/>
                  <a:pt x="130075" y="260021"/>
                </a:cubicBezTo>
                <a:cubicBezTo>
                  <a:pt x="129702" y="259574"/>
                  <a:pt x="129254" y="259127"/>
                  <a:pt x="128881" y="258680"/>
                </a:cubicBezTo>
                <a:cubicBezTo>
                  <a:pt x="128508" y="258307"/>
                  <a:pt x="128061" y="257935"/>
                  <a:pt x="127688" y="257562"/>
                </a:cubicBezTo>
                <a:cubicBezTo>
                  <a:pt x="127315" y="257190"/>
                  <a:pt x="126942" y="256891"/>
                  <a:pt x="126569" y="256593"/>
                </a:cubicBezTo>
                <a:cubicBezTo>
                  <a:pt x="118588" y="250408"/>
                  <a:pt x="120975" y="237740"/>
                  <a:pt x="130671" y="234908"/>
                </a:cubicBezTo>
                <a:cubicBezTo>
                  <a:pt x="135146" y="233567"/>
                  <a:pt x="139622" y="232449"/>
                  <a:pt x="144097" y="231406"/>
                </a:cubicBezTo>
                <a:cubicBezTo>
                  <a:pt x="148572" y="230437"/>
                  <a:pt x="153122" y="229617"/>
                  <a:pt x="157597" y="228947"/>
                </a:cubicBezTo>
                <a:cubicBezTo>
                  <a:pt x="162147" y="228276"/>
                  <a:pt x="166622" y="227829"/>
                  <a:pt x="171172" y="227456"/>
                </a:cubicBezTo>
                <a:cubicBezTo>
                  <a:pt x="175647" y="227158"/>
                  <a:pt x="180123" y="227009"/>
                  <a:pt x="184673" y="227009"/>
                </a:cubicBezTo>
                <a:close/>
                <a:moveTo>
                  <a:pt x="184638" y="0"/>
                </a:moveTo>
                <a:cubicBezTo>
                  <a:pt x="244994" y="0"/>
                  <a:pt x="301546" y="29424"/>
                  <a:pt x="336088" y="78887"/>
                </a:cubicBezTo>
                <a:cubicBezTo>
                  <a:pt x="370631" y="128350"/>
                  <a:pt x="378763" y="191444"/>
                  <a:pt x="357873" y="248058"/>
                </a:cubicBezTo>
                <a:cubicBezTo>
                  <a:pt x="336461" y="306087"/>
                  <a:pt x="272822" y="336703"/>
                  <a:pt x="262900" y="410227"/>
                </a:cubicBezTo>
                <a:cubicBezTo>
                  <a:pt x="266555" y="409259"/>
                  <a:pt x="270286" y="408365"/>
                  <a:pt x="273941" y="407471"/>
                </a:cubicBezTo>
                <a:cubicBezTo>
                  <a:pt x="280581" y="405757"/>
                  <a:pt x="287370" y="409855"/>
                  <a:pt x="289012" y="416484"/>
                </a:cubicBezTo>
                <a:cubicBezTo>
                  <a:pt x="290653" y="423114"/>
                  <a:pt x="286624" y="429893"/>
                  <a:pt x="279984" y="431532"/>
                </a:cubicBezTo>
                <a:cubicBezTo>
                  <a:pt x="218434" y="446877"/>
                  <a:pt x="156884" y="462222"/>
                  <a:pt x="95334" y="477642"/>
                </a:cubicBezTo>
                <a:cubicBezTo>
                  <a:pt x="88694" y="479281"/>
                  <a:pt x="81905" y="475258"/>
                  <a:pt x="80263" y="468554"/>
                </a:cubicBezTo>
                <a:cubicBezTo>
                  <a:pt x="78622" y="461924"/>
                  <a:pt x="82651" y="455220"/>
                  <a:pt x="89291" y="453507"/>
                </a:cubicBezTo>
                <a:cubicBezTo>
                  <a:pt x="139575" y="440992"/>
                  <a:pt x="189860" y="428403"/>
                  <a:pt x="240145" y="415888"/>
                </a:cubicBezTo>
                <a:cubicBezTo>
                  <a:pt x="238354" y="413132"/>
                  <a:pt x="237757" y="410599"/>
                  <a:pt x="238205" y="407396"/>
                </a:cubicBezTo>
                <a:cubicBezTo>
                  <a:pt x="238876" y="402182"/>
                  <a:pt x="239772" y="397116"/>
                  <a:pt x="240965" y="392051"/>
                </a:cubicBezTo>
                <a:cubicBezTo>
                  <a:pt x="242084" y="387134"/>
                  <a:pt x="243427" y="382367"/>
                  <a:pt x="245069" y="377674"/>
                </a:cubicBezTo>
                <a:cubicBezTo>
                  <a:pt x="246561" y="373130"/>
                  <a:pt x="248277" y="368660"/>
                  <a:pt x="250216" y="364265"/>
                </a:cubicBezTo>
                <a:cubicBezTo>
                  <a:pt x="252007" y="360019"/>
                  <a:pt x="254021" y="355848"/>
                  <a:pt x="256185" y="351751"/>
                </a:cubicBezTo>
                <a:cubicBezTo>
                  <a:pt x="258274" y="347877"/>
                  <a:pt x="260587" y="344004"/>
                  <a:pt x="262900" y="340205"/>
                </a:cubicBezTo>
                <a:cubicBezTo>
                  <a:pt x="265212" y="336554"/>
                  <a:pt x="267600" y="332979"/>
                  <a:pt x="270062" y="329403"/>
                </a:cubicBezTo>
                <a:cubicBezTo>
                  <a:pt x="272449" y="325977"/>
                  <a:pt x="274986" y="322624"/>
                  <a:pt x="277522" y="319347"/>
                </a:cubicBezTo>
                <a:cubicBezTo>
                  <a:pt x="279984" y="316069"/>
                  <a:pt x="282521" y="312941"/>
                  <a:pt x="285058" y="309812"/>
                </a:cubicBezTo>
                <a:cubicBezTo>
                  <a:pt x="287594" y="306758"/>
                  <a:pt x="290056" y="303704"/>
                  <a:pt x="292593" y="300724"/>
                </a:cubicBezTo>
                <a:cubicBezTo>
                  <a:pt x="294906" y="297968"/>
                  <a:pt x="297218" y="295211"/>
                  <a:pt x="299531" y="292530"/>
                </a:cubicBezTo>
                <a:cubicBezTo>
                  <a:pt x="300725" y="291114"/>
                  <a:pt x="301919" y="289699"/>
                  <a:pt x="303038" y="288284"/>
                </a:cubicBezTo>
                <a:cubicBezTo>
                  <a:pt x="305351" y="285528"/>
                  <a:pt x="307663" y="282771"/>
                  <a:pt x="309827" y="279941"/>
                </a:cubicBezTo>
                <a:cubicBezTo>
                  <a:pt x="311990" y="277259"/>
                  <a:pt x="314079" y="274577"/>
                  <a:pt x="316168" y="271821"/>
                </a:cubicBezTo>
                <a:cubicBezTo>
                  <a:pt x="318108" y="269214"/>
                  <a:pt x="320048" y="266532"/>
                  <a:pt x="321838" y="263776"/>
                </a:cubicBezTo>
                <a:cubicBezTo>
                  <a:pt x="323554" y="261169"/>
                  <a:pt x="325270" y="258487"/>
                  <a:pt x="326837" y="255731"/>
                </a:cubicBezTo>
                <a:cubicBezTo>
                  <a:pt x="328329" y="253124"/>
                  <a:pt x="329747" y="250442"/>
                  <a:pt x="331090" y="247686"/>
                </a:cubicBezTo>
                <a:cubicBezTo>
                  <a:pt x="332358" y="245004"/>
                  <a:pt x="333552" y="242248"/>
                  <a:pt x="334596" y="239492"/>
                </a:cubicBezTo>
                <a:cubicBezTo>
                  <a:pt x="352651" y="190550"/>
                  <a:pt x="345563" y="135873"/>
                  <a:pt x="315721" y="93115"/>
                </a:cubicBezTo>
                <a:cubicBezTo>
                  <a:pt x="285804" y="50282"/>
                  <a:pt x="236862" y="24806"/>
                  <a:pt x="184638" y="24806"/>
                </a:cubicBezTo>
                <a:cubicBezTo>
                  <a:pt x="132413" y="24806"/>
                  <a:pt x="83471" y="50282"/>
                  <a:pt x="53554" y="93115"/>
                </a:cubicBezTo>
                <a:cubicBezTo>
                  <a:pt x="23712" y="135873"/>
                  <a:pt x="16624" y="190550"/>
                  <a:pt x="34679" y="239492"/>
                </a:cubicBezTo>
                <a:cubicBezTo>
                  <a:pt x="35425" y="241428"/>
                  <a:pt x="36246" y="243365"/>
                  <a:pt x="37066" y="245302"/>
                </a:cubicBezTo>
                <a:cubicBezTo>
                  <a:pt x="37962" y="247239"/>
                  <a:pt x="38857" y="249175"/>
                  <a:pt x="39827" y="251038"/>
                </a:cubicBezTo>
                <a:cubicBezTo>
                  <a:pt x="40871" y="252975"/>
                  <a:pt x="41916" y="254837"/>
                  <a:pt x="43035" y="256699"/>
                </a:cubicBezTo>
                <a:cubicBezTo>
                  <a:pt x="44154" y="258636"/>
                  <a:pt x="45273" y="260498"/>
                  <a:pt x="46541" y="262361"/>
                </a:cubicBezTo>
                <a:cubicBezTo>
                  <a:pt x="47810" y="264297"/>
                  <a:pt x="49078" y="266234"/>
                  <a:pt x="50421" y="268096"/>
                </a:cubicBezTo>
                <a:cubicBezTo>
                  <a:pt x="51241" y="269288"/>
                  <a:pt x="52062" y="270406"/>
                  <a:pt x="52957" y="271598"/>
                </a:cubicBezTo>
                <a:cubicBezTo>
                  <a:pt x="54375" y="273534"/>
                  <a:pt x="55867" y="275471"/>
                  <a:pt x="57359" y="277333"/>
                </a:cubicBezTo>
                <a:cubicBezTo>
                  <a:pt x="58851" y="279345"/>
                  <a:pt x="60418" y="281281"/>
                  <a:pt x="61985" y="283144"/>
                </a:cubicBezTo>
                <a:cubicBezTo>
                  <a:pt x="63626" y="285155"/>
                  <a:pt x="65267" y="287092"/>
                  <a:pt x="66909" y="289103"/>
                </a:cubicBezTo>
                <a:cubicBezTo>
                  <a:pt x="68774" y="291338"/>
                  <a:pt x="70714" y="293573"/>
                  <a:pt x="72579" y="295882"/>
                </a:cubicBezTo>
                <a:cubicBezTo>
                  <a:pt x="74593" y="298191"/>
                  <a:pt x="76608" y="300575"/>
                  <a:pt x="78547" y="302959"/>
                </a:cubicBezTo>
                <a:cubicBezTo>
                  <a:pt x="80338" y="305119"/>
                  <a:pt x="82128" y="307205"/>
                  <a:pt x="83844" y="309365"/>
                </a:cubicBezTo>
                <a:cubicBezTo>
                  <a:pt x="85635" y="311600"/>
                  <a:pt x="87425" y="313760"/>
                  <a:pt x="89216" y="315995"/>
                </a:cubicBezTo>
                <a:cubicBezTo>
                  <a:pt x="91007" y="318304"/>
                  <a:pt x="92797" y="320613"/>
                  <a:pt x="94513" y="322922"/>
                </a:cubicBezTo>
                <a:cubicBezTo>
                  <a:pt x="96304" y="325306"/>
                  <a:pt x="98020" y="327764"/>
                  <a:pt x="99736" y="330223"/>
                </a:cubicBezTo>
                <a:cubicBezTo>
                  <a:pt x="101526" y="332681"/>
                  <a:pt x="103167" y="335214"/>
                  <a:pt x="104883" y="337821"/>
                </a:cubicBezTo>
                <a:cubicBezTo>
                  <a:pt x="105928" y="339460"/>
                  <a:pt x="106898" y="341024"/>
                  <a:pt x="107868" y="342737"/>
                </a:cubicBezTo>
                <a:cubicBezTo>
                  <a:pt x="109509" y="345419"/>
                  <a:pt x="111076" y="348175"/>
                  <a:pt x="112642" y="350931"/>
                </a:cubicBezTo>
                <a:cubicBezTo>
                  <a:pt x="114135" y="353762"/>
                  <a:pt x="115627" y="356667"/>
                  <a:pt x="116970" y="359572"/>
                </a:cubicBezTo>
                <a:cubicBezTo>
                  <a:pt x="118387" y="362627"/>
                  <a:pt x="119730" y="365681"/>
                  <a:pt x="120998" y="368735"/>
                </a:cubicBezTo>
                <a:cubicBezTo>
                  <a:pt x="122267" y="371938"/>
                  <a:pt x="123386" y="375141"/>
                  <a:pt x="124505" y="378344"/>
                </a:cubicBezTo>
                <a:cubicBezTo>
                  <a:pt x="125549" y="381697"/>
                  <a:pt x="126519" y="385049"/>
                  <a:pt x="127415" y="388401"/>
                </a:cubicBezTo>
                <a:cubicBezTo>
                  <a:pt x="129131" y="395031"/>
                  <a:pt x="125102" y="401809"/>
                  <a:pt x="118462" y="403523"/>
                </a:cubicBezTo>
                <a:cubicBezTo>
                  <a:pt x="111822" y="405236"/>
                  <a:pt x="105033" y="401213"/>
                  <a:pt x="103391" y="394584"/>
                </a:cubicBezTo>
                <a:cubicBezTo>
                  <a:pt x="87276" y="332085"/>
                  <a:pt x="31247" y="301767"/>
                  <a:pt x="11402" y="248058"/>
                </a:cubicBezTo>
                <a:cubicBezTo>
                  <a:pt x="-9488" y="191444"/>
                  <a:pt x="-1356" y="128350"/>
                  <a:pt x="33187" y="78887"/>
                </a:cubicBezTo>
                <a:cubicBezTo>
                  <a:pt x="67729" y="29424"/>
                  <a:pt x="124281" y="0"/>
                  <a:pt x="184638" y="0"/>
                </a:cubicBez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8406414" y="4012208"/>
            <a:ext cx="495300" cy="456011"/>
          </a:xfrm>
          <a:custGeom>
            <a:avLst/>
            <a:gdLst/>
            <a:ahLst/>
            <a:cxnLst/>
            <a:rect l="l" t="t" r="r" b="b"/>
            <a:pathLst>
              <a:path w="580" h="535">
                <a:moveTo>
                  <a:pt x="164" y="525"/>
                </a:moveTo>
                <a:cubicBezTo>
                  <a:pt x="172" y="534"/>
                  <a:pt x="186" y="535"/>
                  <a:pt x="196" y="526"/>
                </a:cubicBezTo>
                <a:lnTo>
                  <a:pt x="570" y="187"/>
                </a:lnTo>
                <a:cubicBezTo>
                  <a:pt x="579" y="179"/>
                  <a:pt x="580" y="165"/>
                  <a:pt x="572" y="155"/>
                </a:cubicBezTo>
                <a:lnTo>
                  <a:pt x="475" y="49"/>
                </a:lnTo>
                <a:cubicBezTo>
                  <a:pt x="466" y="39"/>
                  <a:pt x="452" y="39"/>
                  <a:pt x="443" y="47"/>
                </a:cubicBezTo>
                <a:lnTo>
                  <a:pt x="124" y="335"/>
                </a:lnTo>
                <a:cubicBezTo>
                  <a:pt x="115" y="344"/>
                  <a:pt x="114" y="358"/>
                  <a:pt x="123" y="367"/>
                </a:cubicBezTo>
                <a:lnTo>
                  <a:pt x="175" y="425"/>
                </a:lnTo>
                <a:cubicBezTo>
                  <a:pt x="183" y="434"/>
                  <a:pt x="198" y="435"/>
                  <a:pt x="207" y="426"/>
                </a:cubicBezTo>
                <a:lnTo>
                  <a:pt x="341" y="305"/>
                </a:lnTo>
                <a:cubicBezTo>
                  <a:pt x="350" y="297"/>
                  <a:pt x="351" y="282"/>
                  <a:pt x="343" y="273"/>
                </a:cubicBezTo>
                <a:lnTo>
                  <a:pt x="327" y="256"/>
                </a:lnTo>
                <a:lnTo>
                  <a:pt x="193" y="378"/>
                </a:lnTo>
                <a:lnTo>
                  <a:pt x="172" y="354"/>
                </a:lnTo>
                <a:lnTo>
                  <a:pt x="457" y="96"/>
                </a:lnTo>
                <a:lnTo>
                  <a:pt x="523" y="169"/>
                </a:lnTo>
                <a:lnTo>
                  <a:pt x="182" y="478"/>
                </a:lnTo>
                <a:lnTo>
                  <a:pt x="58" y="340"/>
                </a:lnTo>
                <a:lnTo>
                  <a:pt x="404" y="26"/>
                </a:lnTo>
                <a:lnTo>
                  <a:pt x="389" y="10"/>
                </a:lnTo>
                <a:cubicBezTo>
                  <a:pt x="380" y="0"/>
                  <a:pt x="366" y="0"/>
                  <a:pt x="357" y="8"/>
                </a:cubicBezTo>
                <a:lnTo>
                  <a:pt x="10" y="322"/>
                </a:lnTo>
                <a:cubicBezTo>
                  <a:pt x="1" y="330"/>
                  <a:pt x="0" y="344"/>
                  <a:pt x="9" y="354"/>
                </a:cubicBezTo>
                <a:lnTo>
                  <a:pt x="164" y="525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8901714" y="1917723"/>
            <a:ext cx="2084387" cy="616443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8901714" y="3911623"/>
            <a:ext cx="2084387" cy="55401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grpSp>
        <p:nvGrpSpPr>
          <p:cNvPr id="9" name="Group 9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10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TextBox 30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1.1  图书市场现状分析</a:t>
              </a:r>
            </a:p>
          </p:txBody>
        </p:sp>
      </p:grpSp>
      <p:sp>
        <p:nvSpPr>
          <p:cNvPr id="31" name="AutoShape 31"/>
          <p:cNvSpPr/>
          <p:nvPr/>
        </p:nvSpPr>
        <p:spPr>
          <a:xfrm>
            <a:off x="8406414" y="4525963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短视频电商零售图书码洋同比上升42.86%，码洋占比赶超实体书店，成为新书首发重要渠道。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8406414" y="2594489"/>
            <a:ext cx="2708275" cy="13830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《2022年图书零售市场年度报告》显示，2022年我国图书零售市场码洋规模为871亿元。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444001" y="1600152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2079755" y="160015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2079755" y="3212750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8439820" y="3012201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3444001" y="4825344"/>
            <a:ext cx="6918594" cy="1211501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2079755" y="4424248"/>
            <a:ext cx="1922776" cy="1612594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8" name="Group 8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9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1.2  图书市场背景分析</a:t>
              </a:r>
            </a:p>
          </p:txBody>
        </p:sp>
      </p:grpSp>
      <p:sp>
        <p:nvSpPr>
          <p:cNvPr id="30" name="Freeform 30"/>
          <p:cNvSpPr/>
          <p:nvPr/>
        </p:nvSpPr>
        <p:spPr>
          <a:xfrm>
            <a:off x="2600086" y="1951546"/>
            <a:ext cx="843915" cy="860108"/>
          </a:xfrm>
          <a:custGeom>
            <a:avLst/>
            <a:gdLst/>
            <a:ahLst/>
            <a:cxnLst/>
            <a:rect l="l" t="t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1" name="Freeform 31"/>
          <p:cNvSpPr/>
          <p:nvPr/>
        </p:nvSpPr>
        <p:spPr>
          <a:xfrm>
            <a:off x="8998349" y="3304525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2" name="Freeform 32"/>
          <p:cNvSpPr/>
          <p:nvPr/>
        </p:nvSpPr>
        <p:spPr>
          <a:xfrm>
            <a:off x="2648637" y="4816650"/>
            <a:ext cx="857250" cy="85725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81229" y="194615"/>
                </a:moveTo>
                <a:cubicBezTo>
                  <a:pt x="74981" y="196987"/>
                  <a:pt x="67751" y="198358"/>
                  <a:pt x="60208" y="198358"/>
                </a:cubicBezTo>
                <a:cubicBezTo>
                  <a:pt x="26537" y="198358"/>
                  <a:pt x="-752" y="171069"/>
                  <a:pt x="-752" y="137398"/>
                </a:cubicBezTo>
                <a:cubicBezTo>
                  <a:pt x="-752" y="108871"/>
                  <a:pt x="18840" y="84925"/>
                  <a:pt x="45301" y="78276"/>
                </a:cubicBezTo>
                <a:lnTo>
                  <a:pt x="45720" y="78191"/>
                </a:lnTo>
                <a:lnTo>
                  <a:pt x="45720" y="76210"/>
                </a:lnTo>
                <a:cubicBezTo>
                  <a:pt x="45720" y="76190"/>
                  <a:pt x="45720" y="76171"/>
                  <a:pt x="45720" y="76152"/>
                </a:cubicBezTo>
                <a:cubicBezTo>
                  <a:pt x="45720" y="42481"/>
                  <a:pt x="73009" y="15192"/>
                  <a:pt x="106680" y="15192"/>
                </a:cubicBezTo>
                <a:cubicBezTo>
                  <a:pt x="116148" y="15192"/>
                  <a:pt x="125111" y="17355"/>
                  <a:pt x="133102" y="21203"/>
                </a:cubicBezTo>
                <a:lnTo>
                  <a:pt x="132740" y="21041"/>
                </a:lnTo>
                <a:cubicBezTo>
                  <a:pt x="142580" y="8153"/>
                  <a:pt x="157953" y="-86"/>
                  <a:pt x="175250" y="-86"/>
                </a:cubicBezTo>
                <a:cubicBezTo>
                  <a:pt x="202273" y="-86"/>
                  <a:pt x="224600" y="20002"/>
                  <a:pt x="228114" y="46063"/>
                </a:cubicBezTo>
                <a:lnTo>
                  <a:pt x="228143" y="46339"/>
                </a:lnTo>
                <a:cubicBezTo>
                  <a:pt x="243964" y="49454"/>
                  <a:pt x="256127" y="62036"/>
                  <a:pt x="258594" y="77819"/>
                </a:cubicBezTo>
                <a:lnTo>
                  <a:pt x="258623" y="78038"/>
                </a:lnTo>
                <a:cubicBezTo>
                  <a:pt x="285255" y="84953"/>
                  <a:pt x="304610" y="108785"/>
                  <a:pt x="304610" y="137131"/>
                </a:cubicBezTo>
                <a:cubicBezTo>
                  <a:pt x="304610" y="170802"/>
                  <a:pt x="277320" y="198091"/>
                  <a:pt x="243649" y="198091"/>
                </a:cubicBezTo>
                <a:cubicBezTo>
                  <a:pt x="234134" y="198091"/>
                  <a:pt x="225133" y="195910"/>
                  <a:pt x="217113" y="192024"/>
                </a:cubicBezTo>
                <a:lnTo>
                  <a:pt x="217475" y="192186"/>
                </a:lnTo>
                <a:cubicBezTo>
                  <a:pt x="209226" y="205435"/>
                  <a:pt x="197406" y="215779"/>
                  <a:pt x="183366" y="222018"/>
                </a:cubicBezTo>
                <a:lnTo>
                  <a:pt x="182880" y="222209"/>
                </a:lnTo>
                <a:lnTo>
                  <a:pt x="182880" y="274330"/>
                </a:lnTo>
                <a:lnTo>
                  <a:pt x="213360" y="289570"/>
                </a:lnTo>
                <a:lnTo>
                  <a:pt x="213360" y="304810"/>
                </a:lnTo>
                <a:lnTo>
                  <a:pt x="91440" y="304810"/>
                </a:lnTo>
                <a:lnTo>
                  <a:pt x="91440" y="289570"/>
                </a:lnTo>
                <a:lnTo>
                  <a:pt x="121920" y="274330"/>
                </a:lnTo>
                <a:lnTo>
                  <a:pt x="121920" y="228610"/>
                </a:lnTo>
                <a:lnTo>
                  <a:pt x="81229" y="194624"/>
                </a:lnTo>
                <a:close/>
                <a:moveTo>
                  <a:pt x="76200" y="152400"/>
                </a:moveTo>
                <a:lnTo>
                  <a:pt x="121920" y="198120"/>
                </a:lnTo>
                <a:lnTo>
                  <a:pt x="121920" y="152400"/>
                </a:lnTo>
                <a:lnTo>
                  <a:pt x="7620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33" name="TextBox 33"/>
          <p:cNvSpPr txBox="1"/>
          <p:nvPr/>
        </p:nvSpPr>
        <p:spPr>
          <a:xfrm>
            <a:off x="4068198" y="1804533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随着国民收入的增加，教育文化娱乐消费支出不断增长，人均教育文化娱乐消费支出占人均消费支出的比重也逐渐增加。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102790" y="3417125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2022年，我国人均教育文化娱乐消费支出占人均消费支出的比重为10.8%，全国居民人均教育文化娱乐支出两年平均增长1.7%。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025566" y="5029724"/>
            <a:ext cx="6294397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居民收入增长及文化消费意愿的增强，成为图书行业发展的重要推动力。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7192" y="3522743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2568117" y="1927706"/>
            <a:ext cx="2204933" cy="2157159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4067465" y="3482773"/>
            <a:ext cx="2116735" cy="2070873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566823" y="2336206"/>
            <a:ext cx="1702240" cy="1665358"/>
          </a:xfrm>
          <a:custGeom>
            <a:avLst/>
            <a:gdLst/>
            <a:ahLst/>
            <a:cxnLst/>
            <a:rect l="l" t="t" r="r" b="b"/>
            <a:pathLst>
              <a:path w="1905000" h="1863725">
                <a:moveTo>
                  <a:pt x="952500" y="355818"/>
                </a:moveTo>
                <a:cubicBezTo>
                  <a:pt x="634360" y="355818"/>
                  <a:pt x="376456" y="613722"/>
                  <a:pt x="376456" y="931862"/>
                </a:cubicBezTo>
                <a:cubicBezTo>
                  <a:pt x="376456" y="1250002"/>
                  <a:pt x="634360" y="1507906"/>
                  <a:pt x="952500" y="1507906"/>
                </a:cubicBezTo>
                <a:cubicBezTo>
                  <a:pt x="1270640" y="1507906"/>
                  <a:pt x="1528544" y="1250002"/>
                  <a:pt x="1528544" y="931862"/>
                </a:cubicBezTo>
                <a:cubicBezTo>
                  <a:pt x="1528544" y="613722"/>
                  <a:pt x="1270640" y="355818"/>
                  <a:pt x="952500" y="355818"/>
                </a:cubicBezTo>
                <a:close/>
                <a:moveTo>
                  <a:pt x="747804" y="0"/>
                </a:moveTo>
                <a:lnTo>
                  <a:pt x="752363" y="0"/>
                </a:lnTo>
                <a:lnTo>
                  <a:pt x="756921" y="650"/>
                </a:lnTo>
                <a:lnTo>
                  <a:pt x="761262" y="1735"/>
                </a:lnTo>
                <a:lnTo>
                  <a:pt x="765604" y="3253"/>
                </a:lnTo>
                <a:lnTo>
                  <a:pt x="769728" y="4988"/>
                </a:lnTo>
                <a:lnTo>
                  <a:pt x="773635" y="7374"/>
                </a:lnTo>
                <a:lnTo>
                  <a:pt x="777108" y="9977"/>
                </a:lnTo>
                <a:lnTo>
                  <a:pt x="780798" y="12796"/>
                </a:lnTo>
                <a:lnTo>
                  <a:pt x="783837" y="16050"/>
                </a:lnTo>
                <a:lnTo>
                  <a:pt x="786660" y="19736"/>
                </a:lnTo>
                <a:lnTo>
                  <a:pt x="789264" y="23640"/>
                </a:lnTo>
                <a:lnTo>
                  <a:pt x="791218" y="27978"/>
                </a:lnTo>
                <a:lnTo>
                  <a:pt x="793172" y="32316"/>
                </a:lnTo>
                <a:lnTo>
                  <a:pt x="841361" y="181970"/>
                </a:lnTo>
                <a:lnTo>
                  <a:pt x="855036" y="180018"/>
                </a:lnTo>
                <a:lnTo>
                  <a:pt x="868929" y="178499"/>
                </a:lnTo>
                <a:lnTo>
                  <a:pt x="882604" y="176981"/>
                </a:lnTo>
                <a:lnTo>
                  <a:pt x="896497" y="175897"/>
                </a:lnTo>
                <a:lnTo>
                  <a:pt x="910389" y="175029"/>
                </a:lnTo>
                <a:lnTo>
                  <a:pt x="924281" y="174378"/>
                </a:lnTo>
                <a:lnTo>
                  <a:pt x="938391" y="173945"/>
                </a:lnTo>
                <a:lnTo>
                  <a:pt x="952500" y="173945"/>
                </a:lnTo>
                <a:lnTo>
                  <a:pt x="966392" y="173945"/>
                </a:lnTo>
                <a:lnTo>
                  <a:pt x="980719" y="174378"/>
                </a:lnTo>
                <a:lnTo>
                  <a:pt x="994612" y="175029"/>
                </a:lnTo>
                <a:lnTo>
                  <a:pt x="1008505" y="175897"/>
                </a:lnTo>
                <a:lnTo>
                  <a:pt x="1022397" y="176981"/>
                </a:lnTo>
                <a:lnTo>
                  <a:pt x="1035855" y="178499"/>
                </a:lnTo>
                <a:lnTo>
                  <a:pt x="1049747" y="180018"/>
                </a:lnTo>
                <a:lnTo>
                  <a:pt x="1063423" y="181970"/>
                </a:lnTo>
                <a:lnTo>
                  <a:pt x="1112046" y="32316"/>
                </a:lnTo>
                <a:lnTo>
                  <a:pt x="1113783" y="27762"/>
                </a:lnTo>
                <a:lnTo>
                  <a:pt x="1115954" y="23640"/>
                </a:lnTo>
                <a:lnTo>
                  <a:pt x="1118558" y="19736"/>
                </a:lnTo>
                <a:lnTo>
                  <a:pt x="1121380" y="16050"/>
                </a:lnTo>
                <a:lnTo>
                  <a:pt x="1124419" y="12796"/>
                </a:lnTo>
                <a:lnTo>
                  <a:pt x="1127675" y="9977"/>
                </a:lnTo>
                <a:lnTo>
                  <a:pt x="1131582" y="7157"/>
                </a:lnTo>
                <a:lnTo>
                  <a:pt x="1135490" y="4988"/>
                </a:lnTo>
                <a:lnTo>
                  <a:pt x="1139614" y="3253"/>
                </a:lnTo>
                <a:lnTo>
                  <a:pt x="1143738" y="1735"/>
                </a:lnTo>
                <a:lnTo>
                  <a:pt x="1148080" y="650"/>
                </a:lnTo>
                <a:lnTo>
                  <a:pt x="1152638" y="0"/>
                </a:lnTo>
                <a:lnTo>
                  <a:pt x="1157414" y="0"/>
                </a:lnTo>
                <a:lnTo>
                  <a:pt x="1161972" y="216"/>
                </a:lnTo>
                <a:lnTo>
                  <a:pt x="1166531" y="868"/>
                </a:lnTo>
                <a:lnTo>
                  <a:pt x="1171306" y="1952"/>
                </a:lnTo>
                <a:lnTo>
                  <a:pt x="1322169" y="51402"/>
                </a:lnTo>
                <a:lnTo>
                  <a:pt x="1326945" y="52921"/>
                </a:lnTo>
                <a:lnTo>
                  <a:pt x="1331069" y="55090"/>
                </a:lnTo>
                <a:lnTo>
                  <a:pt x="1335194" y="57475"/>
                </a:lnTo>
                <a:lnTo>
                  <a:pt x="1338666" y="60295"/>
                </a:lnTo>
                <a:lnTo>
                  <a:pt x="1342139" y="63765"/>
                </a:lnTo>
                <a:lnTo>
                  <a:pt x="1344962" y="67018"/>
                </a:lnTo>
                <a:lnTo>
                  <a:pt x="1347349" y="70706"/>
                </a:lnTo>
                <a:lnTo>
                  <a:pt x="1349737" y="74392"/>
                </a:lnTo>
                <a:lnTo>
                  <a:pt x="1351474" y="78514"/>
                </a:lnTo>
                <a:lnTo>
                  <a:pt x="1353210" y="82852"/>
                </a:lnTo>
                <a:lnTo>
                  <a:pt x="1354079" y="87406"/>
                </a:lnTo>
                <a:lnTo>
                  <a:pt x="1354730" y="91961"/>
                </a:lnTo>
                <a:lnTo>
                  <a:pt x="1354946" y="96515"/>
                </a:lnTo>
                <a:lnTo>
                  <a:pt x="1354296" y="101287"/>
                </a:lnTo>
                <a:lnTo>
                  <a:pt x="1353645" y="105842"/>
                </a:lnTo>
                <a:lnTo>
                  <a:pt x="1352559" y="110396"/>
                </a:lnTo>
                <a:lnTo>
                  <a:pt x="1303718" y="260050"/>
                </a:lnTo>
                <a:lnTo>
                  <a:pt x="1316091" y="266773"/>
                </a:lnTo>
                <a:lnTo>
                  <a:pt x="1328464" y="273497"/>
                </a:lnTo>
                <a:lnTo>
                  <a:pt x="1340403" y="280654"/>
                </a:lnTo>
                <a:lnTo>
                  <a:pt x="1352342" y="287811"/>
                </a:lnTo>
                <a:lnTo>
                  <a:pt x="1364281" y="295186"/>
                </a:lnTo>
                <a:lnTo>
                  <a:pt x="1375785" y="302994"/>
                </a:lnTo>
                <a:lnTo>
                  <a:pt x="1387073" y="310585"/>
                </a:lnTo>
                <a:lnTo>
                  <a:pt x="1398578" y="318827"/>
                </a:lnTo>
                <a:lnTo>
                  <a:pt x="1409648" y="327068"/>
                </a:lnTo>
                <a:lnTo>
                  <a:pt x="1420719" y="335527"/>
                </a:lnTo>
                <a:lnTo>
                  <a:pt x="1431572" y="344203"/>
                </a:lnTo>
                <a:lnTo>
                  <a:pt x="1442209" y="353095"/>
                </a:lnTo>
                <a:lnTo>
                  <a:pt x="1452628" y="361988"/>
                </a:lnTo>
                <a:lnTo>
                  <a:pt x="1463047" y="371314"/>
                </a:lnTo>
                <a:lnTo>
                  <a:pt x="1473250" y="380857"/>
                </a:lnTo>
                <a:lnTo>
                  <a:pt x="1483234" y="390400"/>
                </a:lnTo>
                <a:lnTo>
                  <a:pt x="1610872" y="297788"/>
                </a:lnTo>
                <a:lnTo>
                  <a:pt x="1614779" y="295186"/>
                </a:lnTo>
                <a:lnTo>
                  <a:pt x="1619120" y="293017"/>
                </a:lnTo>
                <a:lnTo>
                  <a:pt x="1623244" y="291499"/>
                </a:lnTo>
                <a:lnTo>
                  <a:pt x="1627803" y="290197"/>
                </a:lnTo>
                <a:lnTo>
                  <a:pt x="1632144" y="289330"/>
                </a:lnTo>
                <a:lnTo>
                  <a:pt x="1636702" y="288896"/>
                </a:lnTo>
                <a:lnTo>
                  <a:pt x="1641261" y="288896"/>
                </a:lnTo>
                <a:lnTo>
                  <a:pt x="1645603" y="289330"/>
                </a:lnTo>
                <a:lnTo>
                  <a:pt x="1649944" y="290414"/>
                </a:lnTo>
                <a:lnTo>
                  <a:pt x="1654285" y="291715"/>
                </a:lnTo>
                <a:lnTo>
                  <a:pt x="1658410" y="293451"/>
                </a:lnTo>
                <a:lnTo>
                  <a:pt x="1662534" y="295619"/>
                </a:lnTo>
                <a:lnTo>
                  <a:pt x="1666441" y="298005"/>
                </a:lnTo>
                <a:lnTo>
                  <a:pt x="1670132" y="301259"/>
                </a:lnTo>
                <a:lnTo>
                  <a:pt x="1673171" y="304512"/>
                </a:lnTo>
                <a:lnTo>
                  <a:pt x="1676210" y="308416"/>
                </a:lnTo>
                <a:lnTo>
                  <a:pt x="1769766" y="436597"/>
                </a:lnTo>
                <a:lnTo>
                  <a:pt x="1772371" y="440718"/>
                </a:lnTo>
                <a:lnTo>
                  <a:pt x="1774542" y="444839"/>
                </a:lnTo>
                <a:lnTo>
                  <a:pt x="1776278" y="449177"/>
                </a:lnTo>
                <a:lnTo>
                  <a:pt x="1777581" y="453515"/>
                </a:lnTo>
                <a:lnTo>
                  <a:pt x="1778449" y="458069"/>
                </a:lnTo>
                <a:lnTo>
                  <a:pt x="1778666" y="462624"/>
                </a:lnTo>
                <a:lnTo>
                  <a:pt x="1778666" y="467178"/>
                </a:lnTo>
                <a:lnTo>
                  <a:pt x="1778015" y="471516"/>
                </a:lnTo>
                <a:lnTo>
                  <a:pt x="1777146" y="475854"/>
                </a:lnTo>
                <a:lnTo>
                  <a:pt x="1775844" y="480409"/>
                </a:lnTo>
                <a:lnTo>
                  <a:pt x="1774325" y="484529"/>
                </a:lnTo>
                <a:lnTo>
                  <a:pt x="1771937" y="488651"/>
                </a:lnTo>
                <a:lnTo>
                  <a:pt x="1769332" y="492337"/>
                </a:lnTo>
                <a:lnTo>
                  <a:pt x="1766510" y="496025"/>
                </a:lnTo>
                <a:lnTo>
                  <a:pt x="1763254" y="499278"/>
                </a:lnTo>
                <a:lnTo>
                  <a:pt x="1759564" y="502098"/>
                </a:lnTo>
                <a:lnTo>
                  <a:pt x="1631927" y="594709"/>
                </a:lnTo>
                <a:lnTo>
                  <a:pt x="1637788" y="607072"/>
                </a:lnTo>
                <a:lnTo>
                  <a:pt x="1643866" y="619651"/>
                </a:lnTo>
                <a:lnTo>
                  <a:pt x="1649293" y="632231"/>
                </a:lnTo>
                <a:lnTo>
                  <a:pt x="1654502" y="644810"/>
                </a:lnTo>
                <a:lnTo>
                  <a:pt x="1659712" y="657607"/>
                </a:lnTo>
                <a:lnTo>
                  <a:pt x="1664704" y="670620"/>
                </a:lnTo>
                <a:lnTo>
                  <a:pt x="1669263" y="683634"/>
                </a:lnTo>
                <a:lnTo>
                  <a:pt x="1673605" y="696647"/>
                </a:lnTo>
                <a:lnTo>
                  <a:pt x="1677946" y="710094"/>
                </a:lnTo>
                <a:lnTo>
                  <a:pt x="1681853" y="723541"/>
                </a:lnTo>
                <a:lnTo>
                  <a:pt x="1685760" y="736771"/>
                </a:lnTo>
                <a:lnTo>
                  <a:pt x="1689017" y="750436"/>
                </a:lnTo>
                <a:lnTo>
                  <a:pt x="1692489" y="764099"/>
                </a:lnTo>
                <a:lnTo>
                  <a:pt x="1695311" y="777764"/>
                </a:lnTo>
                <a:lnTo>
                  <a:pt x="1698133" y="791644"/>
                </a:lnTo>
                <a:lnTo>
                  <a:pt x="1700738" y="805525"/>
                </a:lnTo>
                <a:lnTo>
                  <a:pt x="1857896" y="805525"/>
                </a:lnTo>
                <a:lnTo>
                  <a:pt x="1862672" y="805742"/>
                </a:lnTo>
                <a:lnTo>
                  <a:pt x="1867448" y="806609"/>
                </a:lnTo>
                <a:lnTo>
                  <a:pt x="1872006" y="807477"/>
                </a:lnTo>
                <a:lnTo>
                  <a:pt x="1876130" y="809429"/>
                </a:lnTo>
                <a:lnTo>
                  <a:pt x="1880255" y="811164"/>
                </a:lnTo>
                <a:lnTo>
                  <a:pt x="1884161" y="813550"/>
                </a:lnTo>
                <a:lnTo>
                  <a:pt x="1887635" y="816370"/>
                </a:lnTo>
                <a:lnTo>
                  <a:pt x="1891108" y="819406"/>
                </a:lnTo>
                <a:lnTo>
                  <a:pt x="1894147" y="822659"/>
                </a:lnTo>
                <a:lnTo>
                  <a:pt x="1896969" y="826346"/>
                </a:lnTo>
                <a:lnTo>
                  <a:pt x="1899356" y="830250"/>
                </a:lnTo>
                <a:lnTo>
                  <a:pt x="1901310" y="833937"/>
                </a:lnTo>
                <a:lnTo>
                  <a:pt x="1902830" y="838275"/>
                </a:lnTo>
                <a:lnTo>
                  <a:pt x="1903915" y="843047"/>
                </a:lnTo>
                <a:lnTo>
                  <a:pt x="1904566" y="847601"/>
                </a:lnTo>
                <a:lnTo>
                  <a:pt x="1905000" y="852156"/>
                </a:lnTo>
                <a:lnTo>
                  <a:pt x="1905000" y="1011353"/>
                </a:lnTo>
                <a:lnTo>
                  <a:pt x="1904566" y="1015907"/>
                </a:lnTo>
                <a:lnTo>
                  <a:pt x="1904132" y="1020896"/>
                </a:lnTo>
                <a:lnTo>
                  <a:pt x="1902830" y="1025234"/>
                </a:lnTo>
                <a:lnTo>
                  <a:pt x="1901310" y="1029571"/>
                </a:lnTo>
                <a:lnTo>
                  <a:pt x="1899356" y="1033692"/>
                </a:lnTo>
                <a:lnTo>
                  <a:pt x="1896969" y="1037596"/>
                </a:lnTo>
                <a:lnTo>
                  <a:pt x="1894147" y="1041283"/>
                </a:lnTo>
                <a:lnTo>
                  <a:pt x="1891325" y="1044536"/>
                </a:lnTo>
                <a:lnTo>
                  <a:pt x="1887852" y="1047356"/>
                </a:lnTo>
                <a:lnTo>
                  <a:pt x="1884161" y="1050175"/>
                </a:lnTo>
                <a:lnTo>
                  <a:pt x="1880255" y="1052562"/>
                </a:lnTo>
                <a:lnTo>
                  <a:pt x="1876130" y="1054513"/>
                </a:lnTo>
                <a:lnTo>
                  <a:pt x="1872006" y="1056032"/>
                </a:lnTo>
                <a:lnTo>
                  <a:pt x="1867448" y="1057116"/>
                </a:lnTo>
                <a:lnTo>
                  <a:pt x="1862672" y="1057983"/>
                </a:lnTo>
                <a:lnTo>
                  <a:pt x="1858113" y="1058201"/>
                </a:lnTo>
                <a:lnTo>
                  <a:pt x="1700738" y="1058201"/>
                </a:lnTo>
                <a:lnTo>
                  <a:pt x="1698133" y="1072082"/>
                </a:lnTo>
                <a:lnTo>
                  <a:pt x="1695311" y="1085962"/>
                </a:lnTo>
                <a:lnTo>
                  <a:pt x="1692489" y="1099626"/>
                </a:lnTo>
                <a:lnTo>
                  <a:pt x="1689017" y="1113507"/>
                </a:lnTo>
                <a:lnTo>
                  <a:pt x="1685760" y="1126737"/>
                </a:lnTo>
                <a:lnTo>
                  <a:pt x="1681853" y="1140401"/>
                </a:lnTo>
                <a:lnTo>
                  <a:pt x="1677946" y="1153848"/>
                </a:lnTo>
                <a:lnTo>
                  <a:pt x="1673605" y="1166862"/>
                </a:lnTo>
                <a:lnTo>
                  <a:pt x="1669263" y="1180092"/>
                </a:lnTo>
                <a:lnTo>
                  <a:pt x="1664704" y="1193105"/>
                </a:lnTo>
                <a:lnTo>
                  <a:pt x="1659712" y="1205902"/>
                </a:lnTo>
                <a:lnTo>
                  <a:pt x="1654502" y="1218698"/>
                </a:lnTo>
                <a:lnTo>
                  <a:pt x="1649293" y="1231711"/>
                </a:lnTo>
                <a:lnTo>
                  <a:pt x="1643866" y="1244291"/>
                </a:lnTo>
                <a:lnTo>
                  <a:pt x="1637788" y="1256654"/>
                </a:lnTo>
                <a:lnTo>
                  <a:pt x="1631927" y="1269016"/>
                </a:lnTo>
                <a:lnTo>
                  <a:pt x="1759564" y="1361411"/>
                </a:lnTo>
                <a:lnTo>
                  <a:pt x="1763254" y="1364231"/>
                </a:lnTo>
                <a:lnTo>
                  <a:pt x="1766510" y="1367701"/>
                </a:lnTo>
                <a:lnTo>
                  <a:pt x="1769332" y="1371171"/>
                </a:lnTo>
                <a:lnTo>
                  <a:pt x="1771937" y="1375075"/>
                </a:lnTo>
                <a:lnTo>
                  <a:pt x="1774325" y="1379196"/>
                </a:lnTo>
                <a:lnTo>
                  <a:pt x="1775844" y="1383317"/>
                </a:lnTo>
                <a:lnTo>
                  <a:pt x="1777146" y="1387654"/>
                </a:lnTo>
                <a:lnTo>
                  <a:pt x="1778015" y="1391992"/>
                </a:lnTo>
                <a:lnTo>
                  <a:pt x="1778666" y="1396330"/>
                </a:lnTo>
                <a:lnTo>
                  <a:pt x="1778666" y="1401101"/>
                </a:lnTo>
                <a:lnTo>
                  <a:pt x="1778449" y="1405439"/>
                </a:lnTo>
                <a:lnTo>
                  <a:pt x="1777581" y="1409994"/>
                </a:lnTo>
                <a:lnTo>
                  <a:pt x="1776278" y="1414332"/>
                </a:lnTo>
                <a:lnTo>
                  <a:pt x="1774542" y="1418886"/>
                </a:lnTo>
                <a:lnTo>
                  <a:pt x="1772371" y="1422790"/>
                </a:lnTo>
                <a:lnTo>
                  <a:pt x="1769766" y="1426694"/>
                </a:lnTo>
                <a:lnTo>
                  <a:pt x="1676210" y="1555526"/>
                </a:lnTo>
                <a:lnTo>
                  <a:pt x="1673171" y="1559214"/>
                </a:lnTo>
                <a:lnTo>
                  <a:pt x="1670132" y="1562467"/>
                </a:lnTo>
                <a:lnTo>
                  <a:pt x="1666441" y="1565503"/>
                </a:lnTo>
                <a:lnTo>
                  <a:pt x="1662534" y="1567889"/>
                </a:lnTo>
                <a:lnTo>
                  <a:pt x="1658410" y="1570275"/>
                </a:lnTo>
                <a:lnTo>
                  <a:pt x="1654285" y="1572010"/>
                </a:lnTo>
                <a:lnTo>
                  <a:pt x="1649944" y="1573311"/>
                </a:lnTo>
                <a:lnTo>
                  <a:pt x="1645603" y="1573962"/>
                </a:lnTo>
                <a:lnTo>
                  <a:pt x="1641261" y="1574612"/>
                </a:lnTo>
                <a:lnTo>
                  <a:pt x="1636702" y="1574830"/>
                </a:lnTo>
                <a:lnTo>
                  <a:pt x="1632144" y="1574179"/>
                </a:lnTo>
                <a:lnTo>
                  <a:pt x="1627586" y="1573528"/>
                </a:lnTo>
                <a:lnTo>
                  <a:pt x="1623244" y="1572227"/>
                </a:lnTo>
                <a:lnTo>
                  <a:pt x="1618903" y="1570708"/>
                </a:lnTo>
                <a:lnTo>
                  <a:pt x="1614779" y="1568323"/>
                </a:lnTo>
                <a:lnTo>
                  <a:pt x="1610872" y="1565720"/>
                </a:lnTo>
                <a:lnTo>
                  <a:pt x="1483234" y="1473326"/>
                </a:lnTo>
                <a:lnTo>
                  <a:pt x="1473250" y="1483085"/>
                </a:lnTo>
                <a:lnTo>
                  <a:pt x="1463047" y="1492195"/>
                </a:lnTo>
                <a:lnTo>
                  <a:pt x="1452628" y="1501521"/>
                </a:lnTo>
                <a:lnTo>
                  <a:pt x="1442209" y="1510631"/>
                </a:lnTo>
                <a:lnTo>
                  <a:pt x="1431572" y="1519523"/>
                </a:lnTo>
                <a:lnTo>
                  <a:pt x="1420719" y="1527982"/>
                </a:lnTo>
                <a:lnTo>
                  <a:pt x="1409648" y="1536440"/>
                </a:lnTo>
                <a:lnTo>
                  <a:pt x="1398578" y="1544682"/>
                </a:lnTo>
                <a:lnTo>
                  <a:pt x="1387290" y="1552923"/>
                </a:lnTo>
                <a:lnTo>
                  <a:pt x="1375785" y="1560731"/>
                </a:lnTo>
                <a:lnTo>
                  <a:pt x="1364281" y="1568323"/>
                </a:lnTo>
                <a:lnTo>
                  <a:pt x="1352342" y="1575914"/>
                </a:lnTo>
                <a:lnTo>
                  <a:pt x="1340403" y="1583071"/>
                </a:lnTo>
                <a:lnTo>
                  <a:pt x="1328464" y="1590228"/>
                </a:lnTo>
                <a:lnTo>
                  <a:pt x="1316091" y="1596952"/>
                </a:lnTo>
                <a:lnTo>
                  <a:pt x="1303718" y="1603676"/>
                </a:lnTo>
                <a:lnTo>
                  <a:pt x="1352559" y="1753112"/>
                </a:lnTo>
                <a:lnTo>
                  <a:pt x="1353645" y="1757883"/>
                </a:lnTo>
                <a:lnTo>
                  <a:pt x="1354296" y="1762655"/>
                </a:lnTo>
                <a:lnTo>
                  <a:pt x="1354946" y="1767426"/>
                </a:lnTo>
                <a:lnTo>
                  <a:pt x="1354730" y="1771764"/>
                </a:lnTo>
                <a:lnTo>
                  <a:pt x="1354079" y="1776319"/>
                </a:lnTo>
                <a:lnTo>
                  <a:pt x="1353210" y="1780657"/>
                </a:lnTo>
                <a:lnTo>
                  <a:pt x="1351474" y="1784995"/>
                </a:lnTo>
                <a:lnTo>
                  <a:pt x="1349737" y="1789115"/>
                </a:lnTo>
                <a:lnTo>
                  <a:pt x="1347349" y="1793019"/>
                </a:lnTo>
                <a:lnTo>
                  <a:pt x="1344962" y="1796707"/>
                </a:lnTo>
                <a:lnTo>
                  <a:pt x="1342139" y="1799960"/>
                </a:lnTo>
                <a:lnTo>
                  <a:pt x="1338666" y="1803214"/>
                </a:lnTo>
                <a:lnTo>
                  <a:pt x="1335194" y="1806033"/>
                </a:lnTo>
                <a:lnTo>
                  <a:pt x="1331286" y="1808419"/>
                </a:lnTo>
                <a:lnTo>
                  <a:pt x="1326945" y="1810588"/>
                </a:lnTo>
                <a:lnTo>
                  <a:pt x="1322603" y="1812323"/>
                </a:lnTo>
                <a:lnTo>
                  <a:pt x="1171306" y="1861556"/>
                </a:lnTo>
                <a:lnTo>
                  <a:pt x="1166531" y="1862641"/>
                </a:lnTo>
                <a:lnTo>
                  <a:pt x="1161972" y="1863508"/>
                </a:lnTo>
                <a:lnTo>
                  <a:pt x="1157414" y="1863725"/>
                </a:lnTo>
                <a:lnTo>
                  <a:pt x="1152638" y="1863725"/>
                </a:lnTo>
                <a:lnTo>
                  <a:pt x="1148080" y="1862858"/>
                </a:lnTo>
                <a:lnTo>
                  <a:pt x="1143738" y="1861990"/>
                </a:lnTo>
                <a:lnTo>
                  <a:pt x="1139614" y="1860472"/>
                </a:lnTo>
                <a:lnTo>
                  <a:pt x="1135490" y="1858520"/>
                </a:lnTo>
                <a:lnTo>
                  <a:pt x="1131365" y="1856568"/>
                </a:lnTo>
                <a:lnTo>
                  <a:pt x="1127675" y="1853748"/>
                </a:lnTo>
                <a:lnTo>
                  <a:pt x="1124419" y="1850929"/>
                </a:lnTo>
                <a:lnTo>
                  <a:pt x="1121380" y="1847459"/>
                </a:lnTo>
                <a:lnTo>
                  <a:pt x="1118558" y="1843989"/>
                </a:lnTo>
                <a:lnTo>
                  <a:pt x="1115954" y="1840085"/>
                </a:lnTo>
                <a:lnTo>
                  <a:pt x="1113783" y="1835747"/>
                </a:lnTo>
                <a:lnTo>
                  <a:pt x="1112046" y="1831409"/>
                </a:lnTo>
                <a:lnTo>
                  <a:pt x="1063423" y="1681538"/>
                </a:lnTo>
                <a:lnTo>
                  <a:pt x="1049747" y="1683491"/>
                </a:lnTo>
                <a:lnTo>
                  <a:pt x="1036289" y="1685009"/>
                </a:lnTo>
                <a:lnTo>
                  <a:pt x="1022397" y="1686310"/>
                </a:lnTo>
                <a:lnTo>
                  <a:pt x="1008505" y="1687611"/>
                </a:lnTo>
                <a:lnTo>
                  <a:pt x="994612" y="1688479"/>
                </a:lnTo>
                <a:lnTo>
                  <a:pt x="980719" y="1689130"/>
                </a:lnTo>
                <a:lnTo>
                  <a:pt x="966392" y="1689346"/>
                </a:lnTo>
                <a:lnTo>
                  <a:pt x="952500" y="1689780"/>
                </a:lnTo>
                <a:lnTo>
                  <a:pt x="938391" y="1689346"/>
                </a:lnTo>
                <a:lnTo>
                  <a:pt x="924281" y="1689130"/>
                </a:lnTo>
                <a:lnTo>
                  <a:pt x="910389" y="1688479"/>
                </a:lnTo>
                <a:lnTo>
                  <a:pt x="896497" y="1687611"/>
                </a:lnTo>
                <a:lnTo>
                  <a:pt x="882604" y="1686310"/>
                </a:lnTo>
                <a:lnTo>
                  <a:pt x="868929" y="1685009"/>
                </a:lnTo>
                <a:lnTo>
                  <a:pt x="855036" y="1683491"/>
                </a:lnTo>
                <a:lnTo>
                  <a:pt x="841361" y="1681538"/>
                </a:lnTo>
                <a:lnTo>
                  <a:pt x="793172" y="1831409"/>
                </a:lnTo>
                <a:lnTo>
                  <a:pt x="791218" y="1835963"/>
                </a:lnTo>
                <a:lnTo>
                  <a:pt x="789264" y="1840085"/>
                </a:lnTo>
                <a:lnTo>
                  <a:pt x="786660" y="1843989"/>
                </a:lnTo>
                <a:lnTo>
                  <a:pt x="783837" y="1847459"/>
                </a:lnTo>
                <a:lnTo>
                  <a:pt x="780798" y="1850929"/>
                </a:lnTo>
                <a:lnTo>
                  <a:pt x="777108" y="1853748"/>
                </a:lnTo>
                <a:lnTo>
                  <a:pt x="773635" y="1856568"/>
                </a:lnTo>
                <a:lnTo>
                  <a:pt x="769728" y="1858520"/>
                </a:lnTo>
                <a:lnTo>
                  <a:pt x="765604" y="1860472"/>
                </a:lnTo>
                <a:lnTo>
                  <a:pt x="761262" y="1861990"/>
                </a:lnTo>
                <a:lnTo>
                  <a:pt x="756921" y="1862858"/>
                </a:lnTo>
                <a:lnTo>
                  <a:pt x="752145" y="1863725"/>
                </a:lnTo>
                <a:lnTo>
                  <a:pt x="747804" y="1863725"/>
                </a:lnTo>
                <a:lnTo>
                  <a:pt x="743246" y="1863508"/>
                </a:lnTo>
                <a:lnTo>
                  <a:pt x="738470" y="1862641"/>
                </a:lnTo>
                <a:lnTo>
                  <a:pt x="733694" y="1861340"/>
                </a:lnTo>
                <a:lnTo>
                  <a:pt x="582614" y="1812323"/>
                </a:lnTo>
                <a:lnTo>
                  <a:pt x="578056" y="1810588"/>
                </a:lnTo>
                <a:lnTo>
                  <a:pt x="573931" y="1808419"/>
                </a:lnTo>
                <a:lnTo>
                  <a:pt x="570024" y="1806033"/>
                </a:lnTo>
                <a:lnTo>
                  <a:pt x="566551" y="1803214"/>
                </a:lnTo>
                <a:lnTo>
                  <a:pt x="563078" y="1799960"/>
                </a:lnTo>
                <a:lnTo>
                  <a:pt x="560039" y="1796707"/>
                </a:lnTo>
                <a:lnTo>
                  <a:pt x="557434" y="1793019"/>
                </a:lnTo>
                <a:lnTo>
                  <a:pt x="555481" y="1789115"/>
                </a:lnTo>
                <a:lnTo>
                  <a:pt x="553310" y="1784995"/>
                </a:lnTo>
                <a:lnTo>
                  <a:pt x="552007" y="1780657"/>
                </a:lnTo>
                <a:lnTo>
                  <a:pt x="550922" y="1776319"/>
                </a:lnTo>
                <a:lnTo>
                  <a:pt x="550271" y="1771764"/>
                </a:lnTo>
                <a:lnTo>
                  <a:pt x="550271" y="1767426"/>
                </a:lnTo>
                <a:lnTo>
                  <a:pt x="550488" y="1762655"/>
                </a:lnTo>
                <a:lnTo>
                  <a:pt x="551356" y="1757883"/>
                </a:lnTo>
                <a:lnTo>
                  <a:pt x="552224" y="1753112"/>
                </a:lnTo>
                <a:lnTo>
                  <a:pt x="601282" y="1603676"/>
                </a:lnTo>
                <a:lnTo>
                  <a:pt x="588909" y="1596952"/>
                </a:lnTo>
                <a:lnTo>
                  <a:pt x="576753" y="1590228"/>
                </a:lnTo>
                <a:lnTo>
                  <a:pt x="564597" y="1583071"/>
                </a:lnTo>
                <a:lnTo>
                  <a:pt x="552658" y="1575914"/>
                </a:lnTo>
                <a:lnTo>
                  <a:pt x="540936" y="1568323"/>
                </a:lnTo>
                <a:lnTo>
                  <a:pt x="529215" y="1560731"/>
                </a:lnTo>
                <a:lnTo>
                  <a:pt x="517927" y="1552923"/>
                </a:lnTo>
                <a:lnTo>
                  <a:pt x="506423" y="1544682"/>
                </a:lnTo>
                <a:lnTo>
                  <a:pt x="495135" y="1536440"/>
                </a:lnTo>
                <a:lnTo>
                  <a:pt x="484281" y="1527982"/>
                </a:lnTo>
                <a:lnTo>
                  <a:pt x="473428" y="1519306"/>
                </a:lnTo>
                <a:lnTo>
                  <a:pt x="462791" y="1510631"/>
                </a:lnTo>
                <a:lnTo>
                  <a:pt x="452155" y="1501521"/>
                </a:lnTo>
                <a:lnTo>
                  <a:pt x="441953" y="1492195"/>
                </a:lnTo>
                <a:lnTo>
                  <a:pt x="431751" y="1482869"/>
                </a:lnTo>
                <a:lnTo>
                  <a:pt x="421549" y="1473108"/>
                </a:lnTo>
                <a:lnTo>
                  <a:pt x="294346" y="1565720"/>
                </a:lnTo>
                <a:lnTo>
                  <a:pt x="290222" y="1568323"/>
                </a:lnTo>
                <a:lnTo>
                  <a:pt x="286097" y="1570708"/>
                </a:lnTo>
                <a:lnTo>
                  <a:pt x="281756" y="1572227"/>
                </a:lnTo>
                <a:lnTo>
                  <a:pt x="277197" y="1573528"/>
                </a:lnTo>
                <a:lnTo>
                  <a:pt x="272856" y="1574179"/>
                </a:lnTo>
                <a:lnTo>
                  <a:pt x="268298" y="1574830"/>
                </a:lnTo>
                <a:lnTo>
                  <a:pt x="263739" y="1574830"/>
                </a:lnTo>
                <a:lnTo>
                  <a:pt x="259397" y="1574179"/>
                </a:lnTo>
                <a:lnTo>
                  <a:pt x="254839" y="1573311"/>
                </a:lnTo>
                <a:lnTo>
                  <a:pt x="250498" y="1572010"/>
                </a:lnTo>
                <a:lnTo>
                  <a:pt x="246374" y="1570275"/>
                </a:lnTo>
                <a:lnTo>
                  <a:pt x="242249" y="1568106"/>
                </a:lnTo>
                <a:lnTo>
                  <a:pt x="238776" y="1565503"/>
                </a:lnTo>
                <a:lnTo>
                  <a:pt x="235086" y="1562467"/>
                </a:lnTo>
                <a:lnTo>
                  <a:pt x="231829" y="1559214"/>
                </a:lnTo>
                <a:lnTo>
                  <a:pt x="228791" y="1555526"/>
                </a:lnTo>
                <a:lnTo>
                  <a:pt x="135017" y="1426694"/>
                </a:lnTo>
                <a:lnTo>
                  <a:pt x="132412" y="1422790"/>
                </a:lnTo>
                <a:lnTo>
                  <a:pt x="130458" y="1418886"/>
                </a:lnTo>
                <a:lnTo>
                  <a:pt x="128722" y="1414332"/>
                </a:lnTo>
                <a:lnTo>
                  <a:pt x="127419" y="1409994"/>
                </a:lnTo>
                <a:lnTo>
                  <a:pt x="126551" y="1405439"/>
                </a:lnTo>
                <a:lnTo>
                  <a:pt x="126334" y="1401101"/>
                </a:lnTo>
                <a:lnTo>
                  <a:pt x="126334" y="1396330"/>
                </a:lnTo>
                <a:lnTo>
                  <a:pt x="126768" y="1391992"/>
                </a:lnTo>
                <a:lnTo>
                  <a:pt x="127853" y="1387654"/>
                </a:lnTo>
                <a:lnTo>
                  <a:pt x="129156" y="1383317"/>
                </a:lnTo>
                <a:lnTo>
                  <a:pt x="130893" y="1379196"/>
                </a:lnTo>
                <a:lnTo>
                  <a:pt x="133063" y="1375075"/>
                </a:lnTo>
                <a:lnTo>
                  <a:pt x="135668" y="1371171"/>
                </a:lnTo>
                <a:lnTo>
                  <a:pt x="138490" y="1367701"/>
                </a:lnTo>
                <a:lnTo>
                  <a:pt x="141746" y="1364447"/>
                </a:lnTo>
                <a:lnTo>
                  <a:pt x="145653" y="1361411"/>
                </a:lnTo>
                <a:lnTo>
                  <a:pt x="272856" y="1269016"/>
                </a:lnTo>
                <a:lnTo>
                  <a:pt x="266995" y="1256654"/>
                </a:lnTo>
                <a:lnTo>
                  <a:pt x="261351" y="1244074"/>
                </a:lnTo>
                <a:lnTo>
                  <a:pt x="255707" y="1231711"/>
                </a:lnTo>
                <a:lnTo>
                  <a:pt x="250281" y="1218698"/>
                </a:lnTo>
                <a:lnTo>
                  <a:pt x="245071" y="1205902"/>
                </a:lnTo>
                <a:lnTo>
                  <a:pt x="240295" y="1193105"/>
                </a:lnTo>
                <a:lnTo>
                  <a:pt x="235737" y="1180092"/>
                </a:lnTo>
                <a:lnTo>
                  <a:pt x="231178" y="1166862"/>
                </a:lnTo>
                <a:lnTo>
                  <a:pt x="227054" y="1153848"/>
                </a:lnTo>
                <a:lnTo>
                  <a:pt x="222930" y="1140401"/>
                </a:lnTo>
                <a:lnTo>
                  <a:pt x="219457" y="1126737"/>
                </a:lnTo>
                <a:lnTo>
                  <a:pt x="215767" y="1113507"/>
                </a:lnTo>
                <a:lnTo>
                  <a:pt x="212728" y="1099626"/>
                </a:lnTo>
                <a:lnTo>
                  <a:pt x="209689" y="1085962"/>
                </a:lnTo>
                <a:lnTo>
                  <a:pt x="207084" y="1072082"/>
                </a:lnTo>
                <a:lnTo>
                  <a:pt x="204479" y="1058201"/>
                </a:lnTo>
                <a:lnTo>
                  <a:pt x="47104" y="1058201"/>
                </a:lnTo>
                <a:lnTo>
                  <a:pt x="42111" y="1057983"/>
                </a:lnTo>
                <a:lnTo>
                  <a:pt x="37552" y="1057116"/>
                </a:lnTo>
                <a:lnTo>
                  <a:pt x="32994" y="1056032"/>
                </a:lnTo>
                <a:lnTo>
                  <a:pt x="28653" y="1054513"/>
                </a:lnTo>
                <a:lnTo>
                  <a:pt x="24745" y="1052562"/>
                </a:lnTo>
                <a:lnTo>
                  <a:pt x="20839" y="1050175"/>
                </a:lnTo>
                <a:lnTo>
                  <a:pt x="16931" y="1047356"/>
                </a:lnTo>
                <a:lnTo>
                  <a:pt x="13892" y="1044536"/>
                </a:lnTo>
                <a:lnTo>
                  <a:pt x="10853" y="1041283"/>
                </a:lnTo>
                <a:lnTo>
                  <a:pt x="8032" y="1037596"/>
                </a:lnTo>
                <a:lnTo>
                  <a:pt x="5644" y="1033692"/>
                </a:lnTo>
                <a:lnTo>
                  <a:pt x="3690" y="1029571"/>
                </a:lnTo>
                <a:lnTo>
                  <a:pt x="1954" y="1025234"/>
                </a:lnTo>
                <a:lnTo>
                  <a:pt x="1085" y="1020896"/>
                </a:lnTo>
                <a:lnTo>
                  <a:pt x="217" y="1015907"/>
                </a:lnTo>
                <a:lnTo>
                  <a:pt x="0" y="1011353"/>
                </a:lnTo>
                <a:lnTo>
                  <a:pt x="0" y="852156"/>
                </a:lnTo>
                <a:lnTo>
                  <a:pt x="217" y="847601"/>
                </a:lnTo>
                <a:lnTo>
                  <a:pt x="1085" y="843047"/>
                </a:lnTo>
                <a:lnTo>
                  <a:pt x="1954" y="838275"/>
                </a:lnTo>
                <a:lnTo>
                  <a:pt x="3690" y="833937"/>
                </a:lnTo>
                <a:lnTo>
                  <a:pt x="5644" y="830250"/>
                </a:lnTo>
                <a:lnTo>
                  <a:pt x="8032" y="826346"/>
                </a:lnTo>
                <a:lnTo>
                  <a:pt x="10853" y="822659"/>
                </a:lnTo>
                <a:lnTo>
                  <a:pt x="13892" y="819406"/>
                </a:lnTo>
                <a:lnTo>
                  <a:pt x="16931" y="816370"/>
                </a:lnTo>
                <a:lnTo>
                  <a:pt x="20839" y="813550"/>
                </a:lnTo>
                <a:lnTo>
                  <a:pt x="24745" y="811164"/>
                </a:lnTo>
                <a:lnTo>
                  <a:pt x="28653" y="809429"/>
                </a:lnTo>
                <a:lnTo>
                  <a:pt x="32994" y="807477"/>
                </a:lnTo>
                <a:lnTo>
                  <a:pt x="37552" y="806609"/>
                </a:lnTo>
                <a:lnTo>
                  <a:pt x="42111" y="805742"/>
                </a:lnTo>
                <a:lnTo>
                  <a:pt x="47104" y="805525"/>
                </a:lnTo>
                <a:lnTo>
                  <a:pt x="204479" y="805525"/>
                </a:lnTo>
                <a:lnTo>
                  <a:pt x="207084" y="791644"/>
                </a:lnTo>
                <a:lnTo>
                  <a:pt x="209689" y="777764"/>
                </a:lnTo>
                <a:lnTo>
                  <a:pt x="212728" y="764099"/>
                </a:lnTo>
                <a:lnTo>
                  <a:pt x="215767" y="750436"/>
                </a:lnTo>
                <a:lnTo>
                  <a:pt x="219457" y="736771"/>
                </a:lnTo>
                <a:lnTo>
                  <a:pt x="222930" y="723324"/>
                </a:lnTo>
                <a:lnTo>
                  <a:pt x="227054" y="709877"/>
                </a:lnTo>
                <a:lnTo>
                  <a:pt x="231178" y="696647"/>
                </a:lnTo>
                <a:lnTo>
                  <a:pt x="235737" y="683634"/>
                </a:lnTo>
                <a:lnTo>
                  <a:pt x="240295" y="670620"/>
                </a:lnTo>
                <a:lnTo>
                  <a:pt x="245071" y="657607"/>
                </a:lnTo>
                <a:lnTo>
                  <a:pt x="250281" y="644810"/>
                </a:lnTo>
                <a:lnTo>
                  <a:pt x="255707" y="632014"/>
                </a:lnTo>
                <a:lnTo>
                  <a:pt x="261351" y="619434"/>
                </a:lnTo>
                <a:lnTo>
                  <a:pt x="266995" y="607072"/>
                </a:lnTo>
                <a:lnTo>
                  <a:pt x="272856" y="594709"/>
                </a:lnTo>
                <a:lnTo>
                  <a:pt x="145653" y="502098"/>
                </a:lnTo>
                <a:lnTo>
                  <a:pt x="141746" y="499061"/>
                </a:lnTo>
                <a:lnTo>
                  <a:pt x="138490" y="495808"/>
                </a:lnTo>
                <a:lnTo>
                  <a:pt x="135668" y="492337"/>
                </a:lnTo>
                <a:lnTo>
                  <a:pt x="133063" y="488651"/>
                </a:lnTo>
                <a:lnTo>
                  <a:pt x="130893" y="484529"/>
                </a:lnTo>
                <a:lnTo>
                  <a:pt x="129156" y="480409"/>
                </a:lnTo>
                <a:lnTo>
                  <a:pt x="127853" y="475854"/>
                </a:lnTo>
                <a:lnTo>
                  <a:pt x="126768" y="471516"/>
                </a:lnTo>
                <a:lnTo>
                  <a:pt x="126334" y="467178"/>
                </a:lnTo>
                <a:lnTo>
                  <a:pt x="126334" y="462624"/>
                </a:lnTo>
                <a:lnTo>
                  <a:pt x="126551" y="458069"/>
                </a:lnTo>
                <a:lnTo>
                  <a:pt x="127419" y="453515"/>
                </a:lnTo>
                <a:lnTo>
                  <a:pt x="128722" y="449177"/>
                </a:lnTo>
                <a:lnTo>
                  <a:pt x="130458" y="444839"/>
                </a:lnTo>
                <a:lnTo>
                  <a:pt x="132412" y="440718"/>
                </a:lnTo>
                <a:lnTo>
                  <a:pt x="135017" y="436597"/>
                </a:lnTo>
                <a:lnTo>
                  <a:pt x="228791" y="308416"/>
                </a:lnTo>
                <a:lnTo>
                  <a:pt x="231829" y="304512"/>
                </a:lnTo>
                <a:lnTo>
                  <a:pt x="235086" y="301259"/>
                </a:lnTo>
                <a:lnTo>
                  <a:pt x="238776" y="298005"/>
                </a:lnTo>
                <a:lnTo>
                  <a:pt x="242249" y="295619"/>
                </a:lnTo>
                <a:lnTo>
                  <a:pt x="246374" y="293451"/>
                </a:lnTo>
                <a:lnTo>
                  <a:pt x="250498" y="291715"/>
                </a:lnTo>
                <a:lnTo>
                  <a:pt x="254839" y="290414"/>
                </a:lnTo>
                <a:lnTo>
                  <a:pt x="259397" y="289330"/>
                </a:lnTo>
                <a:lnTo>
                  <a:pt x="263739" y="288896"/>
                </a:lnTo>
                <a:lnTo>
                  <a:pt x="268298" y="288896"/>
                </a:lnTo>
                <a:lnTo>
                  <a:pt x="272856" y="289330"/>
                </a:lnTo>
                <a:lnTo>
                  <a:pt x="277197" y="290197"/>
                </a:lnTo>
                <a:lnTo>
                  <a:pt x="281756" y="291499"/>
                </a:lnTo>
                <a:lnTo>
                  <a:pt x="286097" y="293017"/>
                </a:lnTo>
                <a:lnTo>
                  <a:pt x="290222" y="295186"/>
                </a:lnTo>
                <a:lnTo>
                  <a:pt x="294346" y="297788"/>
                </a:lnTo>
                <a:lnTo>
                  <a:pt x="421549" y="390400"/>
                </a:lnTo>
                <a:lnTo>
                  <a:pt x="431751" y="380857"/>
                </a:lnTo>
                <a:lnTo>
                  <a:pt x="441953" y="371314"/>
                </a:lnTo>
                <a:lnTo>
                  <a:pt x="452155" y="361988"/>
                </a:lnTo>
                <a:lnTo>
                  <a:pt x="462791" y="353095"/>
                </a:lnTo>
                <a:lnTo>
                  <a:pt x="473645" y="344203"/>
                </a:lnTo>
                <a:lnTo>
                  <a:pt x="484281" y="335527"/>
                </a:lnTo>
                <a:lnTo>
                  <a:pt x="495135" y="327068"/>
                </a:lnTo>
                <a:lnTo>
                  <a:pt x="506423" y="318827"/>
                </a:lnTo>
                <a:lnTo>
                  <a:pt x="517927" y="310585"/>
                </a:lnTo>
                <a:lnTo>
                  <a:pt x="529215" y="302994"/>
                </a:lnTo>
                <a:lnTo>
                  <a:pt x="540936" y="295186"/>
                </a:lnTo>
                <a:lnTo>
                  <a:pt x="552658" y="287811"/>
                </a:lnTo>
                <a:lnTo>
                  <a:pt x="564597" y="280654"/>
                </a:lnTo>
                <a:lnTo>
                  <a:pt x="576753" y="273497"/>
                </a:lnTo>
                <a:lnTo>
                  <a:pt x="588909" y="266773"/>
                </a:lnTo>
                <a:lnTo>
                  <a:pt x="601282" y="260050"/>
                </a:lnTo>
                <a:lnTo>
                  <a:pt x="552224" y="110396"/>
                </a:lnTo>
                <a:lnTo>
                  <a:pt x="550922" y="105842"/>
                </a:lnTo>
                <a:lnTo>
                  <a:pt x="550488" y="100853"/>
                </a:lnTo>
                <a:lnTo>
                  <a:pt x="550053" y="96299"/>
                </a:lnTo>
                <a:lnTo>
                  <a:pt x="550271" y="91961"/>
                </a:lnTo>
                <a:lnTo>
                  <a:pt x="550704" y="87406"/>
                </a:lnTo>
                <a:lnTo>
                  <a:pt x="552007" y="82852"/>
                </a:lnTo>
                <a:lnTo>
                  <a:pt x="553310" y="78514"/>
                </a:lnTo>
                <a:lnTo>
                  <a:pt x="555046" y="74826"/>
                </a:lnTo>
                <a:lnTo>
                  <a:pt x="557434" y="70706"/>
                </a:lnTo>
                <a:lnTo>
                  <a:pt x="560039" y="67018"/>
                </a:lnTo>
                <a:lnTo>
                  <a:pt x="563078" y="63765"/>
                </a:lnTo>
                <a:lnTo>
                  <a:pt x="566551" y="60512"/>
                </a:lnTo>
                <a:lnTo>
                  <a:pt x="570024" y="57693"/>
                </a:lnTo>
                <a:lnTo>
                  <a:pt x="573931" y="55090"/>
                </a:lnTo>
                <a:lnTo>
                  <a:pt x="578056" y="53137"/>
                </a:lnTo>
                <a:lnTo>
                  <a:pt x="582614" y="51402"/>
                </a:lnTo>
                <a:lnTo>
                  <a:pt x="733912" y="1952"/>
                </a:lnTo>
                <a:lnTo>
                  <a:pt x="738470" y="868"/>
                </a:lnTo>
                <a:lnTo>
                  <a:pt x="743246" y="216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184200" y="2878170"/>
            <a:ext cx="461677" cy="550831"/>
            <a:chOff x="6184200" y="2878170"/>
            <a:chExt cx="461677" cy="550831"/>
          </a:xfrm>
        </p:grpSpPr>
        <p:sp>
          <p:nvSpPr>
            <p:cNvPr id="7" name="Freeform 7"/>
            <p:cNvSpPr/>
            <p:nvPr/>
          </p:nvSpPr>
          <p:spPr>
            <a:xfrm>
              <a:off x="6350411" y="2984088"/>
              <a:ext cx="147161" cy="176213"/>
            </a:xfrm>
            <a:custGeom>
              <a:avLst/>
              <a:gdLst/>
              <a:ahLst/>
              <a:cxnLst/>
              <a:rect l="l" t="t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184200" y="2878170"/>
              <a:ext cx="461677" cy="550831"/>
            </a:xfrm>
            <a:custGeom>
              <a:avLst/>
              <a:gdLst/>
              <a:ahLst/>
              <a:cxnLst/>
              <a:rect l="l" t="t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996032" y="4065529"/>
            <a:ext cx="664560" cy="579786"/>
            <a:chOff x="1996032" y="4065529"/>
            <a:chExt cx="664560" cy="579786"/>
          </a:xfrm>
        </p:grpSpPr>
        <p:sp>
          <p:nvSpPr>
            <p:cNvPr id="10" name="Freeform 10"/>
            <p:cNvSpPr/>
            <p:nvPr/>
          </p:nvSpPr>
          <p:spPr>
            <a:xfrm>
              <a:off x="1996032" y="4204879"/>
              <a:ext cx="440436" cy="440436"/>
            </a:xfrm>
            <a:custGeom>
              <a:avLst/>
              <a:gdLst/>
              <a:ahLst/>
              <a:cxnLst/>
              <a:rect l="l" t="t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2341695" y="4065529"/>
              <a:ext cx="318897" cy="316706"/>
            </a:xfrm>
            <a:custGeom>
              <a:avLst/>
              <a:gdLst/>
              <a:ahLst/>
              <a:cxnLst/>
              <a:rect l="l" t="t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836987" y="4210981"/>
            <a:ext cx="577691" cy="614457"/>
            <a:chOff x="4836987" y="4210981"/>
            <a:chExt cx="577691" cy="614457"/>
          </a:xfrm>
        </p:grpSpPr>
        <p:sp>
          <p:nvSpPr>
            <p:cNvPr id="13" name="Freeform 13"/>
            <p:cNvSpPr/>
            <p:nvPr/>
          </p:nvSpPr>
          <p:spPr>
            <a:xfrm>
              <a:off x="5174934" y="4210981"/>
              <a:ext cx="239744" cy="269843"/>
            </a:xfrm>
            <a:custGeom>
              <a:avLst/>
              <a:gdLst/>
              <a:ahLst/>
              <a:cxnLst/>
              <a:rect l="l" t="t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4836987" y="4396146"/>
              <a:ext cx="461677" cy="429292"/>
            </a:xfrm>
            <a:custGeom>
              <a:avLst/>
              <a:gdLst/>
              <a:ahLst/>
              <a:cxnLst/>
              <a:rect l="l" t="t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4976433" y="4512066"/>
              <a:ext cx="195167" cy="181737"/>
            </a:xfrm>
            <a:custGeom>
              <a:avLst/>
              <a:gdLst/>
              <a:ahLst/>
              <a:cxnLst/>
              <a:rect l="l" t="t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084541" y="4461869"/>
              <a:ext cx="113728" cy="129349"/>
            </a:xfrm>
            <a:custGeom>
              <a:avLst/>
              <a:gdLst/>
              <a:ahLst/>
              <a:cxnLst/>
              <a:rect l="l" t="t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3390861" y="2655299"/>
            <a:ext cx="559445" cy="701973"/>
            <a:chOff x="3390861" y="2655299"/>
            <a:chExt cx="559445" cy="701973"/>
          </a:xfrm>
        </p:grpSpPr>
        <p:sp>
          <p:nvSpPr>
            <p:cNvPr id="18" name="Freeform 18"/>
            <p:cNvSpPr/>
            <p:nvPr/>
          </p:nvSpPr>
          <p:spPr>
            <a:xfrm>
              <a:off x="3782073" y="2655299"/>
              <a:ext cx="168233" cy="183703"/>
            </a:xfrm>
            <a:custGeom>
              <a:avLst/>
              <a:gdLst/>
              <a:ahLst/>
              <a:cxnLst/>
              <a:rect l="l" t="t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3564454" y="2751018"/>
              <a:ext cx="296432" cy="326720"/>
            </a:xfrm>
            <a:custGeom>
              <a:avLst/>
              <a:gdLst/>
              <a:ahLst/>
              <a:cxnLst/>
              <a:rect l="l" t="t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3390861" y="3012170"/>
              <a:ext cx="467288" cy="345102"/>
            </a:xfrm>
            <a:custGeom>
              <a:avLst/>
              <a:gdLst/>
              <a:ahLst/>
              <a:cxnLst/>
              <a:rect l="l" t="t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2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  图书市场发展趋势</a:t>
              </a: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7809821" y="1823726"/>
            <a:ext cx="3286271" cy="187509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销售渠道变革，线上销售占据主导地位。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809821" y="4249198"/>
            <a:ext cx="3286271" cy="187509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阅读方式转变，数字阅读已具一定规模。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2801517"/>
            <a:ext cx="4354982" cy="889000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893445"/>
            <a:chOff x="454963" y="93878"/>
            <a:chExt cx="10641129" cy="893445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893445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2.1  系统介绍</a:t>
              </a:r>
            </a:p>
          </p:txBody>
        </p:sp>
      </p:grpSp>
      <p:sp>
        <p:nvSpPr>
          <p:cNvPr id="24" name="Freeform 24"/>
          <p:cNvSpPr/>
          <p:nvPr/>
        </p:nvSpPr>
        <p:spPr>
          <a:xfrm>
            <a:off x="2215756" y="2976816"/>
            <a:ext cx="2043577" cy="266384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25" name="Freeform 25"/>
          <p:cNvSpPr/>
          <p:nvPr/>
        </p:nvSpPr>
        <p:spPr>
          <a:xfrm>
            <a:off x="2215756" y="4343931"/>
            <a:ext cx="2043577" cy="268329"/>
          </a:xfrm>
          <a:custGeom>
            <a:avLst/>
            <a:gdLst/>
            <a:ahLst/>
            <a:cxnLst/>
            <a:rect l="l" t="t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26" name="Group 26"/>
          <p:cNvGrpSpPr/>
          <p:nvPr/>
        </p:nvGrpSpPr>
        <p:grpSpPr>
          <a:xfrm>
            <a:off x="2215756" y="1566343"/>
            <a:ext cx="2043574" cy="4455417"/>
            <a:chOff x="2215756" y="1566343"/>
            <a:chExt cx="2043574" cy="4455417"/>
          </a:xfrm>
        </p:grpSpPr>
        <p:sp>
          <p:nvSpPr>
            <p:cNvPr id="27" name="Freeform 27"/>
            <p:cNvSpPr/>
            <p:nvPr/>
          </p:nvSpPr>
          <p:spPr>
            <a:xfrm>
              <a:off x="2215756" y="1789944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8">
                  <a:moveTo>
                    <a:pt x="669" y="182"/>
                  </a:moveTo>
                  <a:cubicBezTo>
                    <a:pt x="415" y="431"/>
                    <a:pt x="256" y="778"/>
                    <a:pt x="256" y="1160"/>
                  </a:cubicBezTo>
                  <a:lnTo>
                    <a:pt x="256" y="5308"/>
                  </a:lnTo>
                  <a:lnTo>
                    <a:pt x="0" y="5308"/>
                  </a:lnTo>
                  <a:lnTo>
                    <a:pt x="0" y="1148"/>
                  </a:lnTo>
                  <a:cubicBezTo>
                    <a:pt x="0" y="699"/>
                    <a:pt x="187" y="292"/>
                    <a:pt x="486" y="0"/>
                  </a:cubicBezTo>
                  <a:lnTo>
                    <a:pt x="669" y="18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2346029" y="1566343"/>
              <a:ext cx="1913301" cy="272217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75"/>
                  </a:moveTo>
                  <a:lnTo>
                    <a:pt x="6279" y="0"/>
                  </a:lnTo>
                  <a:lnTo>
                    <a:pt x="7145" y="499"/>
                  </a:lnTo>
                  <a:lnTo>
                    <a:pt x="6279" y="997"/>
                  </a:lnTo>
                  <a:lnTo>
                    <a:pt x="6397" y="623"/>
                  </a:lnTo>
                  <a:lnTo>
                    <a:pt x="1140" y="623"/>
                  </a:lnTo>
                  <a:cubicBezTo>
                    <a:pt x="769" y="623"/>
                    <a:pt x="430" y="773"/>
                    <a:pt x="183" y="1015"/>
                  </a:cubicBezTo>
                  <a:lnTo>
                    <a:pt x="0" y="833"/>
                  </a:lnTo>
                  <a:cubicBezTo>
                    <a:pt x="290" y="550"/>
                    <a:pt x="686" y="375"/>
                    <a:pt x="1120" y="375"/>
                  </a:cubicBezTo>
                  <a:lnTo>
                    <a:pt x="6397" y="375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2215756" y="4372893"/>
              <a:ext cx="178886" cy="1425253"/>
            </a:xfrm>
            <a:custGeom>
              <a:avLst/>
              <a:gdLst/>
              <a:ahLst/>
              <a:cxnLst/>
              <a:rect l="l" t="t" r="r" b="b"/>
              <a:pathLst>
                <a:path w="669" h="5309">
                  <a:moveTo>
                    <a:pt x="256" y="0"/>
                  </a:moveTo>
                  <a:lnTo>
                    <a:pt x="256" y="4149"/>
                  </a:lnTo>
                  <a:cubicBezTo>
                    <a:pt x="256" y="4531"/>
                    <a:pt x="415" y="4878"/>
                    <a:pt x="669" y="5127"/>
                  </a:cubicBezTo>
                  <a:lnTo>
                    <a:pt x="486" y="5309"/>
                  </a:lnTo>
                  <a:cubicBezTo>
                    <a:pt x="187" y="5017"/>
                    <a:pt x="0" y="4610"/>
                    <a:pt x="0" y="4161"/>
                  </a:cubicBezTo>
                  <a:lnTo>
                    <a:pt x="0" y="0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2346029" y="5747599"/>
              <a:ext cx="1913301" cy="274161"/>
            </a:xfrm>
            <a:custGeom>
              <a:avLst/>
              <a:gdLst/>
              <a:ahLst/>
              <a:cxnLst/>
              <a:rect l="l" t="t" r="r" b="b"/>
              <a:pathLst>
                <a:path w="7145" h="1015">
                  <a:moveTo>
                    <a:pt x="6397" y="392"/>
                  </a:moveTo>
                  <a:lnTo>
                    <a:pt x="6279" y="18"/>
                  </a:lnTo>
                  <a:lnTo>
                    <a:pt x="7145" y="516"/>
                  </a:lnTo>
                  <a:lnTo>
                    <a:pt x="6279" y="1015"/>
                  </a:lnTo>
                  <a:lnTo>
                    <a:pt x="6397" y="640"/>
                  </a:lnTo>
                  <a:lnTo>
                    <a:pt x="1120" y="640"/>
                  </a:lnTo>
                  <a:cubicBezTo>
                    <a:pt x="686" y="640"/>
                    <a:pt x="290" y="465"/>
                    <a:pt x="0" y="182"/>
                  </a:cubicBezTo>
                  <a:lnTo>
                    <a:pt x="183" y="0"/>
                  </a:lnTo>
                  <a:cubicBezTo>
                    <a:pt x="430" y="242"/>
                    <a:pt x="769" y="392"/>
                    <a:pt x="1140" y="392"/>
                  </a:cubicBezTo>
                  <a:lnTo>
                    <a:pt x="6397" y="39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1171292" y="2749588"/>
            <a:ext cx="2088928" cy="2088928"/>
          </a:xfrm>
          <a:prstGeom prst="ellipse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grpSp>
        <p:nvGrpSpPr>
          <p:cNvPr id="32" name="Group 32"/>
          <p:cNvGrpSpPr/>
          <p:nvPr/>
        </p:nvGrpSpPr>
        <p:grpSpPr>
          <a:xfrm>
            <a:off x="1797656" y="3303419"/>
            <a:ext cx="931450" cy="924116"/>
            <a:chOff x="1797656" y="3303419"/>
            <a:chExt cx="931450" cy="924116"/>
          </a:xfrm>
        </p:grpSpPr>
        <p:sp>
          <p:nvSpPr>
            <p:cNvPr id="33" name="Freeform 33"/>
            <p:cNvSpPr/>
            <p:nvPr/>
          </p:nvSpPr>
          <p:spPr>
            <a:xfrm>
              <a:off x="1978060" y="3564785"/>
              <a:ext cx="482346" cy="478631"/>
            </a:xfrm>
            <a:custGeom>
              <a:avLst/>
              <a:gdLst/>
              <a:ahLst/>
              <a:cxnLst/>
              <a:rect l="l" t="t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4" name="Freeform 34"/>
            <p:cNvSpPr/>
            <p:nvPr/>
          </p:nvSpPr>
          <p:spPr>
            <a:xfrm>
              <a:off x="2147414" y="3730520"/>
              <a:ext cx="154591" cy="147257"/>
            </a:xfrm>
            <a:custGeom>
              <a:avLst/>
              <a:gdLst/>
              <a:ahLst/>
              <a:cxnLst/>
              <a:rect l="l" t="t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1797656" y="3380762"/>
              <a:ext cx="854202" cy="846773"/>
            </a:xfrm>
            <a:custGeom>
              <a:avLst/>
              <a:gdLst/>
              <a:ahLst/>
              <a:cxnLst/>
              <a:rect l="l" t="t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36" name="Freeform 36"/>
            <p:cNvSpPr/>
            <p:nvPr/>
          </p:nvSpPr>
          <p:spPr>
            <a:xfrm>
              <a:off x="2224757" y="3303419"/>
              <a:ext cx="504349" cy="497015"/>
            </a:xfrm>
            <a:custGeom>
              <a:avLst/>
              <a:gdLst/>
              <a:ahLst/>
              <a:cxnLst/>
              <a:rect l="l" t="t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37" name="AutoShape 37"/>
          <p:cNvSpPr/>
          <p:nvPr/>
        </p:nvSpPr>
        <p:spPr>
          <a:xfrm>
            <a:off x="4435504" y="1548259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38" name="AutoShape 38"/>
          <p:cNvSpPr/>
          <p:nvPr/>
        </p:nvSpPr>
        <p:spPr>
          <a:xfrm>
            <a:off x="4435504" y="1110481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39" name="TextBox 39"/>
          <p:cNvSpPr txBox="1"/>
          <p:nvPr/>
        </p:nvSpPr>
        <p:spPr>
          <a:xfrm>
            <a:off x="4594260" y="1108803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594260" y="1548259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本项目爬虫模块的爬取目标是××出版社官网中的图书信息。</a:t>
            </a:r>
          </a:p>
        </p:txBody>
      </p:sp>
      <p:sp>
        <p:nvSpPr>
          <p:cNvPr id="41" name="AutoShape 41"/>
          <p:cNvSpPr/>
          <p:nvPr/>
        </p:nvSpPr>
        <p:spPr>
          <a:xfrm>
            <a:off x="4435504" y="2916347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2" name="AutoShape 42"/>
          <p:cNvSpPr/>
          <p:nvPr/>
        </p:nvSpPr>
        <p:spPr>
          <a:xfrm>
            <a:off x="4435504" y="2478570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3" name="TextBox 43"/>
          <p:cNvSpPr txBox="1"/>
          <p:nvPr/>
        </p:nvSpPr>
        <p:spPr>
          <a:xfrm>
            <a:off x="4594260" y="2476892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594260" y="2916347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抓取到图书信息后，为了便于进行大数据分析，将信息保存到MySQL数据库中实现数据持久化处理。</a:t>
            </a:r>
          </a:p>
        </p:txBody>
      </p:sp>
      <p:sp>
        <p:nvSpPr>
          <p:cNvPr id="45" name="AutoShape 45"/>
          <p:cNvSpPr/>
          <p:nvPr/>
        </p:nvSpPr>
        <p:spPr>
          <a:xfrm>
            <a:off x="4435504" y="4284435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6" name="AutoShape 46"/>
          <p:cNvSpPr/>
          <p:nvPr/>
        </p:nvSpPr>
        <p:spPr>
          <a:xfrm>
            <a:off x="4435504" y="3846658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7" name="TextBox 47"/>
          <p:cNvSpPr txBox="1"/>
          <p:nvPr/>
        </p:nvSpPr>
        <p:spPr>
          <a:xfrm>
            <a:off x="4594260" y="3844980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4594260" y="4284435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在大数据可视化分析模块中，使用JSP技术提取MySQL数据库中的图书信息。</a:t>
            </a:r>
          </a:p>
        </p:txBody>
      </p:sp>
      <p:sp>
        <p:nvSpPr>
          <p:cNvPr id="49" name="AutoShape 49"/>
          <p:cNvSpPr/>
          <p:nvPr/>
        </p:nvSpPr>
        <p:spPr>
          <a:xfrm>
            <a:off x="4435504" y="5652523"/>
            <a:ext cx="6293068" cy="826777"/>
          </a:xfrm>
          <a:prstGeom prst="rect">
            <a:avLst/>
          </a:pr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50" name="AutoShape 50"/>
          <p:cNvSpPr/>
          <p:nvPr/>
        </p:nvSpPr>
        <p:spPr>
          <a:xfrm>
            <a:off x="4435504" y="5214746"/>
            <a:ext cx="6293068" cy="488655"/>
          </a:xfrm>
          <a:prstGeom prst="rect">
            <a:avLst/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51" name="TextBox 51"/>
          <p:cNvSpPr txBox="1"/>
          <p:nvPr/>
        </p:nvSpPr>
        <p:spPr>
          <a:xfrm>
            <a:off x="4594260" y="5213068"/>
            <a:ext cx="5820489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2025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4594260" y="5652523"/>
            <a:ext cx="5909681" cy="802744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US" sz="1500">
                <a:solidFill>
                  <a:srgbClr val="0600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将大数据分析结果通过Java Web展示在网页前端，实现数据可视化分析功能。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FFD"/>
      </a:lt1>
      <a:dk2>
        <a:srgbClr val="003C35"/>
      </a:dk2>
      <a:lt2>
        <a:srgbClr val="FFFFFF"/>
      </a:lt2>
      <a:accent1>
        <a:srgbClr val="00A5B2"/>
      </a:accent1>
      <a:accent2>
        <a:srgbClr val="52C6B8"/>
      </a:accent2>
      <a:accent3>
        <a:srgbClr val="00657D"/>
      </a:accent3>
      <a:accent4>
        <a:srgbClr val="58C19B"/>
      </a:accent4>
      <a:accent5>
        <a:srgbClr val="6DD690"/>
      </a:accent5>
      <a:accent6>
        <a:srgbClr val="9CCA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Microsoft Office PowerPoint</Application>
  <PresentationFormat>宽屏</PresentationFormat>
  <Paragraphs>176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Xijing Guan</dc:creator>
  <cp:lastModifiedBy>weiying</cp:lastModifiedBy>
  <cp:revision>5</cp:revision>
  <dcterms:created xsi:type="dcterms:W3CDTF">2006-08-16T00:00:00Z</dcterms:created>
  <dcterms:modified xsi:type="dcterms:W3CDTF">2025-02-10T07:55:32Z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58648C0BC33C477FB746DAF17E929C46_12</vt:lpwstr>
  </property>
  <property fmtid="{D5CDD505-2E9C-101B-9397-08002B2CF9AE}" pid="3" name="KSOProductBuildVer">
    <vt:lpwstr>2052-12.1.0.16250</vt:lpwstr>
  </property>
</Properties>
</file>